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4">
  <p:sldMasterIdLst>
    <p:sldMasterId id="2147483648" r:id="rId1"/>
  </p:sldMasterIdLst>
  <p:notesMasterIdLst>
    <p:notesMasterId r:id="rId51"/>
  </p:notesMasterIdLst>
  <p:sldIdLst>
    <p:sldId id="257" r:id="rId2"/>
    <p:sldId id="350" r:id="rId3"/>
    <p:sldId id="259" r:id="rId4"/>
    <p:sldId id="314" r:id="rId5"/>
    <p:sldId id="305" r:id="rId6"/>
    <p:sldId id="306" r:id="rId7"/>
    <p:sldId id="307" r:id="rId8"/>
    <p:sldId id="315" r:id="rId9"/>
    <p:sldId id="308" r:id="rId10"/>
    <p:sldId id="316" r:id="rId11"/>
    <p:sldId id="309" r:id="rId12"/>
    <p:sldId id="310" r:id="rId13"/>
    <p:sldId id="311" r:id="rId14"/>
    <p:sldId id="312" r:id="rId15"/>
    <p:sldId id="343" r:id="rId16"/>
    <p:sldId id="313" r:id="rId17"/>
    <p:sldId id="317" r:id="rId18"/>
    <p:sldId id="344" r:id="rId19"/>
    <p:sldId id="318" r:id="rId20"/>
    <p:sldId id="319" r:id="rId21"/>
    <p:sldId id="320" r:id="rId22"/>
    <p:sldId id="321" r:id="rId23"/>
    <p:sldId id="322" r:id="rId24"/>
    <p:sldId id="323" r:id="rId25"/>
    <p:sldId id="345" r:id="rId26"/>
    <p:sldId id="346" r:id="rId27"/>
    <p:sldId id="324" r:id="rId28"/>
    <p:sldId id="325" r:id="rId29"/>
    <p:sldId id="330" r:id="rId30"/>
    <p:sldId id="332" r:id="rId31"/>
    <p:sldId id="333" r:id="rId32"/>
    <p:sldId id="326" r:id="rId33"/>
    <p:sldId id="327" r:id="rId34"/>
    <p:sldId id="328" r:id="rId35"/>
    <p:sldId id="329" r:id="rId36"/>
    <p:sldId id="331" r:id="rId37"/>
    <p:sldId id="334" r:id="rId38"/>
    <p:sldId id="335" r:id="rId39"/>
    <p:sldId id="336" r:id="rId40"/>
    <p:sldId id="337" r:id="rId41"/>
    <p:sldId id="347" r:id="rId42"/>
    <p:sldId id="338" r:id="rId43"/>
    <p:sldId id="348" r:id="rId44"/>
    <p:sldId id="342" r:id="rId45"/>
    <p:sldId id="339" r:id="rId46"/>
    <p:sldId id="340" r:id="rId47"/>
    <p:sldId id="349" r:id="rId48"/>
    <p:sldId id="341" r:id="rId49"/>
    <p:sldId id="304"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5" d="100"/>
          <a:sy n="75" d="100"/>
        </p:scale>
        <p:origin x="21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0DEC20-5604-41A4-80FF-14FA6FA9308A}" type="datetimeFigureOut">
              <a:rPr lang="en-US" smtClean="0"/>
              <a:t>8/10/2024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6B0E52-13EB-4F72-80C9-0493F79FDCB0}" type="slidenum">
              <a:rPr lang="en-US" smtClean="0"/>
              <a:t>‹#›</a:t>
            </a:fld>
            <a:endParaRPr lang="en-US"/>
          </a:p>
        </p:txBody>
      </p:sp>
    </p:spTree>
    <p:extLst>
      <p:ext uri="{BB962C8B-B14F-4D97-AF65-F5344CB8AC3E}">
        <p14:creationId xmlns:p14="http://schemas.microsoft.com/office/powerpoint/2010/main" val="205301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8F382-F199-4127-8184-B88F1AE13DD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777CBA8-83C5-44A6-9E62-FD42CC880B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6516B1E-21A9-4AFF-BE91-32E9207F2E23}"/>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A3506C79-159C-4A8F-A390-8328E3556D88}"/>
              </a:ext>
            </a:extLst>
          </p:cNvPr>
          <p:cNvSpPr>
            <a:spLocks noGrp="1"/>
          </p:cNvSpPr>
          <p:nvPr>
            <p:ph type="ftr" sz="quarter" idx="11"/>
          </p:nvPr>
        </p:nvSpPr>
        <p:spPr/>
        <p:txBody>
          <a:bodyPr/>
          <a:lstStyle/>
          <a:p>
            <a:r>
              <a:rPr lang="en-US"/>
              <a:t>Hall &amp; Helmers Ch. 13</a:t>
            </a:r>
          </a:p>
        </p:txBody>
      </p:sp>
      <p:sp>
        <p:nvSpPr>
          <p:cNvPr id="6" name="Slide Number Placeholder 5">
            <a:extLst>
              <a:ext uri="{FF2B5EF4-FFF2-40B4-BE49-F238E27FC236}">
                <a16:creationId xmlns:a16="http://schemas.microsoft.com/office/drawing/2014/main" id="{606C93C1-48D6-4272-A04E-7E4D8E809BD8}"/>
              </a:ext>
            </a:extLst>
          </p:cNvPr>
          <p:cNvSpPr>
            <a:spLocks noGrp="1"/>
          </p:cNvSpPr>
          <p:nvPr>
            <p:ph type="sldNum" sz="quarter" idx="12"/>
          </p:nvPr>
        </p:nvSpPr>
        <p:spPr/>
        <p:txBody>
          <a:bodyPr/>
          <a:lstStyle/>
          <a:p>
            <a:fld id="{B7C1309C-BF2F-41FF-A11E-EA0D5268C033}" type="slidenum">
              <a:rPr lang="en-US" smtClean="0"/>
              <a:t>‹#›</a:t>
            </a:fld>
            <a:endParaRPr lang="en-US"/>
          </a:p>
        </p:txBody>
      </p:sp>
    </p:spTree>
    <p:extLst>
      <p:ext uri="{BB962C8B-B14F-4D97-AF65-F5344CB8AC3E}">
        <p14:creationId xmlns:p14="http://schemas.microsoft.com/office/powerpoint/2010/main" val="3950245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F2F8C-86C4-41C2-A87B-7224B9F0F7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CEC614A-AA0C-4D6A-94F7-285B6E85111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7B08EA-F35E-4123-A4E5-09BBA1A4F13D}"/>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AABB149F-1FE8-413A-9B00-153C76E6CF86}"/>
              </a:ext>
            </a:extLst>
          </p:cNvPr>
          <p:cNvSpPr>
            <a:spLocks noGrp="1"/>
          </p:cNvSpPr>
          <p:nvPr>
            <p:ph type="ftr" sz="quarter" idx="11"/>
          </p:nvPr>
        </p:nvSpPr>
        <p:spPr/>
        <p:txBody>
          <a:bodyPr/>
          <a:lstStyle/>
          <a:p>
            <a:r>
              <a:rPr lang="en-US"/>
              <a:t>Hall &amp; Helmers Ch. 13</a:t>
            </a:r>
          </a:p>
        </p:txBody>
      </p:sp>
      <p:sp>
        <p:nvSpPr>
          <p:cNvPr id="6" name="Slide Number Placeholder 5">
            <a:extLst>
              <a:ext uri="{FF2B5EF4-FFF2-40B4-BE49-F238E27FC236}">
                <a16:creationId xmlns:a16="http://schemas.microsoft.com/office/drawing/2014/main" id="{AAA62186-4B6E-4E9C-A9B9-F0CF2F836151}"/>
              </a:ext>
            </a:extLst>
          </p:cNvPr>
          <p:cNvSpPr>
            <a:spLocks noGrp="1"/>
          </p:cNvSpPr>
          <p:nvPr>
            <p:ph type="sldNum" sz="quarter" idx="12"/>
          </p:nvPr>
        </p:nvSpPr>
        <p:spPr/>
        <p:txBody>
          <a:bodyPr/>
          <a:lstStyle/>
          <a:p>
            <a:fld id="{B7C1309C-BF2F-41FF-A11E-EA0D5268C033}" type="slidenum">
              <a:rPr lang="en-US" smtClean="0"/>
              <a:t>‹#›</a:t>
            </a:fld>
            <a:endParaRPr lang="en-US"/>
          </a:p>
        </p:txBody>
      </p:sp>
    </p:spTree>
    <p:extLst>
      <p:ext uri="{BB962C8B-B14F-4D97-AF65-F5344CB8AC3E}">
        <p14:creationId xmlns:p14="http://schemas.microsoft.com/office/powerpoint/2010/main" val="1326266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9A74EB-CB48-43C5-9FAF-213E30AC7E1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76EAEE2-4634-4E78-ACF2-32033B8BF79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17B00A-7C25-472A-B09E-12276EEAFD31}"/>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ECCD86C7-C2E6-416A-97FB-06532A55A700}"/>
              </a:ext>
            </a:extLst>
          </p:cNvPr>
          <p:cNvSpPr>
            <a:spLocks noGrp="1"/>
          </p:cNvSpPr>
          <p:nvPr>
            <p:ph type="ftr" sz="quarter" idx="11"/>
          </p:nvPr>
        </p:nvSpPr>
        <p:spPr/>
        <p:txBody>
          <a:bodyPr/>
          <a:lstStyle/>
          <a:p>
            <a:r>
              <a:rPr lang="en-US"/>
              <a:t>Hall &amp; Helmers Ch. 13</a:t>
            </a:r>
          </a:p>
        </p:txBody>
      </p:sp>
      <p:sp>
        <p:nvSpPr>
          <p:cNvPr id="6" name="Slide Number Placeholder 5">
            <a:extLst>
              <a:ext uri="{FF2B5EF4-FFF2-40B4-BE49-F238E27FC236}">
                <a16:creationId xmlns:a16="http://schemas.microsoft.com/office/drawing/2014/main" id="{B587CCD2-2C6D-41C7-9AD8-BFB9B3D078EC}"/>
              </a:ext>
            </a:extLst>
          </p:cNvPr>
          <p:cNvSpPr>
            <a:spLocks noGrp="1"/>
          </p:cNvSpPr>
          <p:nvPr>
            <p:ph type="sldNum" sz="quarter" idx="12"/>
          </p:nvPr>
        </p:nvSpPr>
        <p:spPr/>
        <p:txBody>
          <a:bodyPr/>
          <a:lstStyle/>
          <a:p>
            <a:fld id="{B7C1309C-BF2F-41FF-A11E-EA0D5268C033}" type="slidenum">
              <a:rPr lang="en-US" smtClean="0"/>
              <a:t>‹#›</a:t>
            </a:fld>
            <a:endParaRPr lang="en-US"/>
          </a:p>
        </p:txBody>
      </p:sp>
    </p:spTree>
    <p:extLst>
      <p:ext uri="{BB962C8B-B14F-4D97-AF65-F5344CB8AC3E}">
        <p14:creationId xmlns:p14="http://schemas.microsoft.com/office/powerpoint/2010/main" val="2402769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AE3F4-666B-48C0-AE17-A39C088628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297E74-C53E-4CF3-A383-8E9E705AA8E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3BF7E0-2E7F-4258-A98D-715ABDCEC333}"/>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F83C9FE0-7F08-451F-A2EC-91FEAD0BA33A}"/>
              </a:ext>
            </a:extLst>
          </p:cNvPr>
          <p:cNvSpPr>
            <a:spLocks noGrp="1"/>
          </p:cNvSpPr>
          <p:nvPr>
            <p:ph type="ftr" sz="quarter" idx="11"/>
          </p:nvPr>
        </p:nvSpPr>
        <p:spPr/>
        <p:txBody>
          <a:bodyPr/>
          <a:lstStyle/>
          <a:p>
            <a:r>
              <a:rPr lang="en-US"/>
              <a:t>Hall &amp; Helmers Ch. 13</a:t>
            </a:r>
          </a:p>
        </p:txBody>
      </p:sp>
      <p:sp>
        <p:nvSpPr>
          <p:cNvPr id="6" name="Slide Number Placeholder 5">
            <a:extLst>
              <a:ext uri="{FF2B5EF4-FFF2-40B4-BE49-F238E27FC236}">
                <a16:creationId xmlns:a16="http://schemas.microsoft.com/office/drawing/2014/main" id="{02747DC9-B65D-42B8-A7DC-380FD15F2818}"/>
              </a:ext>
            </a:extLst>
          </p:cNvPr>
          <p:cNvSpPr>
            <a:spLocks noGrp="1"/>
          </p:cNvSpPr>
          <p:nvPr>
            <p:ph type="sldNum" sz="quarter" idx="12"/>
          </p:nvPr>
        </p:nvSpPr>
        <p:spPr/>
        <p:txBody>
          <a:bodyPr/>
          <a:lstStyle/>
          <a:p>
            <a:fld id="{B7C1309C-BF2F-41FF-A11E-EA0D5268C033}" type="slidenum">
              <a:rPr lang="en-US" smtClean="0"/>
              <a:t>‹#›</a:t>
            </a:fld>
            <a:endParaRPr lang="en-US"/>
          </a:p>
        </p:txBody>
      </p:sp>
    </p:spTree>
    <p:extLst>
      <p:ext uri="{BB962C8B-B14F-4D97-AF65-F5344CB8AC3E}">
        <p14:creationId xmlns:p14="http://schemas.microsoft.com/office/powerpoint/2010/main" val="3042655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9C598-4263-43A9-8D3F-E893FA0857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DA6B879-1938-4CE3-B060-0B42E44336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2867C15-A23D-4613-8023-4E39D2C78D30}"/>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74A1B6E1-8AF8-4A08-9817-9E82247AFB88}"/>
              </a:ext>
            </a:extLst>
          </p:cNvPr>
          <p:cNvSpPr>
            <a:spLocks noGrp="1"/>
          </p:cNvSpPr>
          <p:nvPr>
            <p:ph type="ftr" sz="quarter" idx="11"/>
          </p:nvPr>
        </p:nvSpPr>
        <p:spPr/>
        <p:txBody>
          <a:bodyPr/>
          <a:lstStyle/>
          <a:p>
            <a:r>
              <a:rPr lang="en-US"/>
              <a:t>Hall &amp; Helmers Ch. 13</a:t>
            </a:r>
          </a:p>
        </p:txBody>
      </p:sp>
      <p:sp>
        <p:nvSpPr>
          <p:cNvPr id="6" name="Slide Number Placeholder 5">
            <a:extLst>
              <a:ext uri="{FF2B5EF4-FFF2-40B4-BE49-F238E27FC236}">
                <a16:creationId xmlns:a16="http://schemas.microsoft.com/office/drawing/2014/main" id="{8C767282-59DE-447F-9CE1-1C6B0053ECAB}"/>
              </a:ext>
            </a:extLst>
          </p:cNvPr>
          <p:cNvSpPr>
            <a:spLocks noGrp="1"/>
          </p:cNvSpPr>
          <p:nvPr>
            <p:ph type="sldNum" sz="quarter" idx="12"/>
          </p:nvPr>
        </p:nvSpPr>
        <p:spPr/>
        <p:txBody>
          <a:bodyPr/>
          <a:lstStyle/>
          <a:p>
            <a:fld id="{B7C1309C-BF2F-41FF-A11E-EA0D5268C033}" type="slidenum">
              <a:rPr lang="en-US" smtClean="0"/>
              <a:t>‹#›</a:t>
            </a:fld>
            <a:endParaRPr lang="en-US"/>
          </a:p>
        </p:txBody>
      </p:sp>
    </p:spTree>
    <p:extLst>
      <p:ext uri="{BB962C8B-B14F-4D97-AF65-F5344CB8AC3E}">
        <p14:creationId xmlns:p14="http://schemas.microsoft.com/office/powerpoint/2010/main" val="4259854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BB3CA-3D7B-4CCE-BC05-633DEF5DAE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0B57A6-3425-4D53-B257-1CA1BEC562D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2D3D638-F025-473D-A9EF-5CBEC9591F2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5FEEDD8-1519-42F1-8604-A113B313885D}"/>
              </a:ext>
            </a:extLst>
          </p:cNvPr>
          <p:cNvSpPr>
            <a:spLocks noGrp="1"/>
          </p:cNvSpPr>
          <p:nvPr>
            <p:ph type="dt" sz="half" idx="10"/>
          </p:nvPr>
        </p:nvSpPr>
        <p:spPr/>
        <p:txBody>
          <a:bodyPr/>
          <a:lstStyle/>
          <a:p>
            <a:r>
              <a:rPr lang="en-US"/>
              <a:t>2024</a:t>
            </a:r>
          </a:p>
        </p:txBody>
      </p:sp>
      <p:sp>
        <p:nvSpPr>
          <p:cNvPr id="6" name="Footer Placeholder 5">
            <a:extLst>
              <a:ext uri="{FF2B5EF4-FFF2-40B4-BE49-F238E27FC236}">
                <a16:creationId xmlns:a16="http://schemas.microsoft.com/office/drawing/2014/main" id="{A7926229-2662-4BA8-8C69-9A69553026E5}"/>
              </a:ext>
            </a:extLst>
          </p:cNvPr>
          <p:cNvSpPr>
            <a:spLocks noGrp="1"/>
          </p:cNvSpPr>
          <p:nvPr>
            <p:ph type="ftr" sz="quarter" idx="11"/>
          </p:nvPr>
        </p:nvSpPr>
        <p:spPr/>
        <p:txBody>
          <a:bodyPr/>
          <a:lstStyle/>
          <a:p>
            <a:r>
              <a:rPr lang="en-US"/>
              <a:t>Hall &amp; Helmers Ch. 13</a:t>
            </a:r>
          </a:p>
        </p:txBody>
      </p:sp>
      <p:sp>
        <p:nvSpPr>
          <p:cNvPr id="7" name="Slide Number Placeholder 6">
            <a:extLst>
              <a:ext uri="{FF2B5EF4-FFF2-40B4-BE49-F238E27FC236}">
                <a16:creationId xmlns:a16="http://schemas.microsoft.com/office/drawing/2014/main" id="{3C251A92-57CD-4284-8D99-B94FFA37A970}"/>
              </a:ext>
            </a:extLst>
          </p:cNvPr>
          <p:cNvSpPr>
            <a:spLocks noGrp="1"/>
          </p:cNvSpPr>
          <p:nvPr>
            <p:ph type="sldNum" sz="quarter" idx="12"/>
          </p:nvPr>
        </p:nvSpPr>
        <p:spPr/>
        <p:txBody>
          <a:bodyPr/>
          <a:lstStyle/>
          <a:p>
            <a:fld id="{B7C1309C-BF2F-41FF-A11E-EA0D5268C033}" type="slidenum">
              <a:rPr lang="en-US" smtClean="0"/>
              <a:t>‹#›</a:t>
            </a:fld>
            <a:endParaRPr lang="en-US"/>
          </a:p>
        </p:txBody>
      </p:sp>
    </p:spTree>
    <p:extLst>
      <p:ext uri="{BB962C8B-B14F-4D97-AF65-F5344CB8AC3E}">
        <p14:creationId xmlns:p14="http://schemas.microsoft.com/office/powerpoint/2010/main" val="1604629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B1B18-CA30-4963-8CDA-C91FB66103E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D099E7-912D-43DC-9530-7C01CD8F5B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A3C1D29-74EC-4DCA-8D0A-E2F85B22916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98F011F-7FF8-48A9-AEE5-3CBF75DC67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50D9BEC-84FB-4B69-BFBC-342C504EAEF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C0730A7-4843-4156-9D01-A775F020E65F}"/>
              </a:ext>
            </a:extLst>
          </p:cNvPr>
          <p:cNvSpPr>
            <a:spLocks noGrp="1"/>
          </p:cNvSpPr>
          <p:nvPr>
            <p:ph type="dt" sz="half" idx="10"/>
          </p:nvPr>
        </p:nvSpPr>
        <p:spPr/>
        <p:txBody>
          <a:bodyPr/>
          <a:lstStyle/>
          <a:p>
            <a:r>
              <a:rPr lang="en-US"/>
              <a:t>2024</a:t>
            </a:r>
          </a:p>
        </p:txBody>
      </p:sp>
      <p:sp>
        <p:nvSpPr>
          <p:cNvPr id="8" name="Footer Placeholder 7">
            <a:extLst>
              <a:ext uri="{FF2B5EF4-FFF2-40B4-BE49-F238E27FC236}">
                <a16:creationId xmlns:a16="http://schemas.microsoft.com/office/drawing/2014/main" id="{C0AF734F-EA46-43CF-BE27-B40DFBF7E9DC}"/>
              </a:ext>
            </a:extLst>
          </p:cNvPr>
          <p:cNvSpPr>
            <a:spLocks noGrp="1"/>
          </p:cNvSpPr>
          <p:nvPr>
            <p:ph type="ftr" sz="quarter" idx="11"/>
          </p:nvPr>
        </p:nvSpPr>
        <p:spPr/>
        <p:txBody>
          <a:bodyPr/>
          <a:lstStyle/>
          <a:p>
            <a:r>
              <a:rPr lang="en-US"/>
              <a:t>Hall &amp; Helmers Ch. 13</a:t>
            </a:r>
          </a:p>
        </p:txBody>
      </p:sp>
      <p:sp>
        <p:nvSpPr>
          <p:cNvPr id="9" name="Slide Number Placeholder 8">
            <a:extLst>
              <a:ext uri="{FF2B5EF4-FFF2-40B4-BE49-F238E27FC236}">
                <a16:creationId xmlns:a16="http://schemas.microsoft.com/office/drawing/2014/main" id="{DF659123-F171-4EC0-BDF9-EEAC56D0EC05}"/>
              </a:ext>
            </a:extLst>
          </p:cNvPr>
          <p:cNvSpPr>
            <a:spLocks noGrp="1"/>
          </p:cNvSpPr>
          <p:nvPr>
            <p:ph type="sldNum" sz="quarter" idx="12"/>
          </p:nvPr>
        </p:nvSpPr>
        <p:spPr/>
        <p:txBody>
          <a:bodyPr/>
          <a:lstStyle/>
          <a:p>
            <a:fld id="{B7C1309C-BF2F-41FF-A11E-EA0D5268C033}" type="slidenum">
              <a:rPr lang="en-US" smtClean="0"/>
              <a:t>‹#›</a:t>
            </a:fld>
            <a:endParaRPr lang="en-US"/>
          </a:p>
        </p:txBody>
      </p:sp>
    </p:spTree>
    <p:extLst>
      <p:ext uri="{BB962C8B-B14F-4D97-AF65-F5344CB8AC3E}">
        <p14:creationId xmlns:p14="http://schemas.microsoft.com/office/powerpoint/2010/main" val="1001504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E5DE7-BFC4-4EBF-9B84-66B6A7CB00B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94F909A-447E-419A-B69F-511578B931A0}"/>
              </a:ext>
            </a:extLst>
          </p:cNvPr>
          <p:cNvSpPr>
            <a:spLocks noGrp="1"/>
          </p:cNvSpPr>
          <p:nvPr>
            <p:ph type="dt" sz="half" idx="10"/>
          </p:nvPr>
        </p:nvSpPr>
        <p:spPr/>
        <p:txBody>
          <a:bodyPr/>
          <a:lstStyle/>
          <a:p>
            <a:r>
              <a:rPr lang="en-US"/>
              <a:t>2024</a:t>
            </a:r>
          </a:p>
        </p:txBody>
      </p:sp>
      <p:sp>
        <p:nvSpPr>
          <p:cNvPr id="4" name="Footer Placeholder 3">
            <a:extLst>
              <a:ext uri="{FF2B5EF4-FFF2-40B4-BE49-F238E27FC236}">
                <a16:creationId xmlns:a16="http://schemas.microsoft.com/office/drawing/2014/main" id="{DEFA0423-2037-42FD-85BA-5BCC33E2B917}"/>
              </a:ext>
            </a:extLst>
          </p:cNvPr>
          <p:cNvSpPr>
            <a:spLocks noGrp="1"/>
          </p:cNvSpPr>
          <p:nvPr>
            <p:ph type="ftr" sz="quarter" idx="11"/>
          </p:nvPr>
        </p:nvSpPr>
        <p:spPr/>
        <p:txBody>
          <a:bodyPr/>
          <a:lstStyle/>
          <a:p>
            <a:r>
              <a:rPr lang="en-US"/>
              <a:t>Hall &amp; Helmers Ch. 13</a:t>
            </a:r>
          </a:p>
        </p:txBody>
      </p:sp>
      <p:sp>
        <p:nvSpPr>
          <p:cNvPr id="5" name="Slide Number Placeholder 4">
            <a:extLst>
              <a:ext uri="{FF2B5EF4-FFF2-40B4-BE49-F238E27FC236}">
                <a16:creationId xmlns:a16="http://schemas.microsoft.com/office/drawing/2014/main" id="{78B7D517-F8B7-4A9C-B6D4-50E8AF634246}"/>
              </a:ext>
            </a:extLst>
          </p:cNvPr>
          <p:cNvSpPr>
            <a:spLocks noGrp="1"/>
          </p:cNvSpPr>
          <p:nvPr>
            <p:ph type="sldNum" sz="quarter" idx="12"/>
          </p:nvPr>
        </p:nvSpPr>
        <p:spPr/>
        <p:txBody>
          <a:bodyPr/>
          <a:lstStyle/>
          <a:p>
            <a:fld id="{B7C1309C-BF2F-41FF-A11E-EA0D5268C033}" type="slidenum">
              <a:rPr lang="en-US" smtClean="0"/>
              <a:t>‹#›</a:t>
            </a:fld>
            <a:endParaRPr lang="en-US"/>
          </a:p>
        </p:txBody>
      </p:sp>
    </p:spTree>
    <p:extLst>
      <p:ext uri="{BB962C8B-B14F-4D97-AF65-F5344CB8AC3E}">
        <p14:creationId xmlns:p14="http://schemas.microsoft.com/office/powerpoint/2010/main" val="3668092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1A12B5-1DD0-40A9-968C-97AED6FBE5F9}"/>
              </a:ext>
            </a:extLst>
          </p:cNvPr>
          <p:cNvSpPr>
            <a:spLocks noGrp="1"/>
          </p:cNvSpPr>
          <p:nvPr>
            <p:ph type="dt" sz="half" idx="10"/>
          </p:nvPr>
        </p:nvSpPr>
        <p:spPr/>
        <p:txBody>
          <a:bodyPr/>
          <a:lstStyle/>
          <a:p>
            <a:r>
              <a:rPr lang="en-US"/>
              <a:t>2024</a:t>
            </a:r>
          </a:p>
        </p:txBody>
      </p:sp>
      <p:sp>
        <p:nvSpPr>
          <p:cNvPr id="3" name="Footer Placeholder 2">
            <a:extLst>
              <a:ext uri="{FF2B5EF4-FFF2-40B4-BE49-F238E27FC236}">
                <a16:creationId xmlns:a16="http://schemas.microsoft.com/office/drawing/2014/main" id="{CA80ACD5-97DB-4A8A-AF98-D05619281A12}"/>
              </a:ext>
            </a:extLst>
          </p:cNvPr>
          <p:cNvSpPr>
            <a:spLocks noGrp="1"/>
          </p:cNvSpPr>
          <p:nvPr>
            <p:ph type="ftr" sz="quarter" idx="11"/>
          </p:nvPr>
        </p:nvSpPr>
        <p:spPr/>
        <p:txBody>
          <a:bodyPr/>
          <a:lstStyle/>
          <a:p>
            <a:r>
              <a:rPr lang="en-US"/>
              <a:t>Hall &amp; Helmers Ch. 13</a:t>
            </a:r>
          </a:p>
        </p:txBody>
      </p:sp>
      <p:sp>
        <p:nvSpPr>
          <p:cNvPr id="4" name="Slide Number Placeholder 3">
            <a:extLst>
              <a:ext uri="{FF2B5EF4-FFF2-40B4-BE49-F238E27FC236}">
                <a16:creationId xmlns:a16="http://schemas.microsoft.com/office/drawing/2014/main" id="{DE3EA618-6003-4999-B58F-1075B863EE0F}"/>
              </a:ext>
            </a:extLst>
          </p:cNvPr>
          <p:cNvSpPr>
            <a:spLocks noGrp="1"/>
          </p:cNvSpPr>
          <p:nvPr>
            <p:ph type="sldNum" sz="quarter" idx="12"/>
          </p:nvPr>
        </p:nvSpPr>
        <p:spPr/>
        <p:txBody>
          <a:bodyPr/>
          <a:lstStyle/>
          <a:p>
            <a:fld id="{B7C1309C-BF2F-41FF-A11E-EA0D5268C033}" type="slidenum">
              <a:rPr lang="en-US" smtClean="0"/>
              <a:t>‹#›</a:t>
            </a:fld>
            <a:endParaRPr lang="en-US"/>
          </a:p>
        </p:txBody>
      </p:sp>
    </p:spTree>
    <p:extLst>
      <p:ext uri="{BB962C8B-B14F-4D97-AF65-F5344CB8AC3E}">
        <p14:creationId xmlns:p14="http://schemas.microsoft.com/office/powerpoint/2010/main" val="2414516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8F027-CCF8-4641-A209-F430EA6875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6CFA6B1-4867-469B-9ABB-9C3CD89B24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B0C6BB7-26DD-41F6-AF9F-DC9D49CC2A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C34F9F3-7E4F-40F6-B1BB-D754A89E155E}"/>
              </a:ext>
            </a:extLst>
          </p:cNvPr>
          <p:cNvSpPr>
            <a:spLocks noGrp="1"/>
          </p:cNvSpPr>
          <p:nvPr>
            <p:ph type="dt" sz="half" idx="10"/>
          </p:nvPr>
        </p:nvSpPr>
        <p:spPr/>
        <p:txBody>
          <a:bodyPr/>
          <a:lstStyle/>
          <a:p>
            <a:r>
              <a:rPr lang="en-US"/>
              <a:t>2024</a:t>
            </a:r>
          </a:p>
        </p:txBody>
      </p:sp>
      <p:sp>
        <p:nvSpPr>
          <p:cNvPr id="6" name="Footer Placeholder 5">
            <a:extLst>
              <a:ext uri="{FF2B5EF4-FFF2-40B4-BE49-F238E27FC236}">
                <a16:creationId xmlns:a16="http://schemas.microsoft.com/office/drawing/2014/main" id="{E6F4F27B-38D0-4605-8453-ED0F57377FBD}"/>
              </a:ext>
            </a:extLst>
          </p:cNvPr>
          <p:cNvSpPr>
            <a:spLocks noGrp="1"/>
          </p:cNvSpPr>
          <p:nvPr>
            <p:ph type="ftr" sz="quarter" idx="11"/>
          </p:nvPr>
        </p:nvSpPr>
        <p:spPr/>
        <p:txBody>
          <a:bodyPr/>
          <a:lstStyle/>
          <a:p>
            <a:r>
              <a:rPr lang="en-US"/>
              <a:t>Hall &amp; Helmers Ch. 13</a:t>
            </a:r>
          </a:p>
        </p:txBody>
      </p:sp>
      <p:sp>
        <p:nvSpPr>
          <p:cNvPr id="7" name="Slide Number Placeholder 6">
            <a:extLst>
              <a:ext uri="{FF2B5EF4-FFF2-40B4-BE49-F238E27FC236}">
                <a16:creationId xmlns:a16="http://schemas.microsoft.com/office/drawing/2014/main" id="{370F025F-406F-4E7B-9569-49463052BB9D}"/>
              </a:ext>
            </a:extLst>
          </p:cNvPr>
          <p:cNvSpPr>
            <a:spLocks noGrp="1"/>
          </p:cNvSpPr>
          <p:nvPr>
            <p:ph type="sldNum" sz="quarter" idx="12"/>
          </p:nvPr>
        </p:nvSpPr>
        <p:spPr/>
        <p:txBody>
          <a:bodyPr/>
          <a:lstStyle/>
          <a:p>
            <a:fld id="{B7C1309C-BF2F-41FF-A11E-EA0D5268C033}" type="slidenum">
              <a:rPr lang="en-US" smtClean="0"/>
              <a:t>‹#›</a:t>
            </a:fld>
            <a:endParaRPr lang="en-US"/>
          </a:p>
        </p:txBody>
      </p:sp>
    </p:spTree>
    <p:extLst>
      <p:ext uri="{BB962C8B-B14F-4D97-AF65-F5344CB8AC3E}">
        <p14:creationId xmlns:p14="http://schemas.microsoft.com/office/powerpoint/2010/main" val="2274329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A2660-0E44-44DB-A510-9E2FD18194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5200D26-010E-421A-94AC-429CBDD4A5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E6912CB-BB5C-45D1-B888-7852C67E3D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702C3D0-E019-4DE6-BC22-8996B5F8E0E5}"/>
              </a:ext>
            </a:extLst>
          </p:cNvPr>
          <p:cNvSpPr>
            <a:spLocks noGrp="1"/>
          </p:cNvSpPr>
          <p:nvPr>
            <p:ph type="dt" sz="half" idx="10"/>
          </p:nvPr>
        </p:nvSpPr>
        <p:spPr/>
        <p:txBody>
          <a:bodyPr/>
          <a:lstStyle/>
          <a:p>
            <a:r>
              <a:rPr lang="en-US"/>
              <a:t>2024</a:t>
            </a:r>
          </a:p>
        </p:txBody>
      </p:sp>
      <p:sp>
        <p:nvSpPr>
          <p:cNvPr id="6" name="Footer Placeholder 5">
            <a:extLst>
              <a:ext uri="{FF2B5EF4-FFF2-40B4-BE49-F238E27FC236}">
                <a16:creationId xmlns:a16="http://schemas.microsoft.com/office/drawing/2014/main" id="{54193BDB-5562-4409-863D-2010FFD5580C}"/>
              </a:ext>
            </a:extLst>
          </p:cNvPr>
          <p:cNvSpPr>
            <a:spLocks noGrp="1"/>
          </p:cNvSpPr>
          <p:nvPr>
            <p:ph type="ftr" sz="quarter" idx="11"/>
          </p:nvPr>
        </p:nvSpPr>
        <p:spPr/>
        <p:txBody>
          <a:bodyPr/>
          <a:lstStyle/>
          <a:p>
            <a:r>
              <a:rPr lang="en-US"/>
              <a:t>Hall &amp; Helmers Ch. 13</a:t>
            </a:r>
          </a:p>
        </p:txBody>
      </p:sp>
      <p:sp>
        <p:nvSpPr>
          <p:cNvPr id="7" name="Slide Number Placeholder 6">
            <a:extLst>
              <a:ext uri="{FF2B5EF4-FFF2-40B4-BE49-F238E27FC236}">
                <a16:creationId xmlns:a16="http://schemas.microsoft.com/office/drawing/2014/main" id="{0D10B118-0280-416B-B75C-CBEFED68C7E9}"/>
              </a:ext>
            </a:extLst>
          </p:cNvPr>
          <p:cNvSpPr>
            <a:spLocks noGrp="1"/>
          </p:cNvSpPr>
          <p:nvPr>
            <p:ph type="sldNum" sz="quarter" idx="12"/>
          </p:nvPr>
        </p:nvSpPr>
        <p:spPr/>
        <p:txBody>
          <a:bodyPr/>
          <a:lstStyle/>
          <a:p>
            <a:fld id="{B7C1309C-BF2F-41FF-A11E-EA0D5268C033}" type="slidenum">
              <a:rPr lang="en-US" smtClean="0"/>
              <a:t>‹#›</a:t>
            </a:fld>
            <a:endParaRPr lang="en-US"/>
          </a:p>
        </p:txBody>
      </p:sp>
    </p:spTree>
    <p:extLst>
      <p:ext uri="{BB962C8B-B14F-4D97-AF65-F5344CB8AC3E}">
        <p14:creationId xmlns:p14="http://schemas.microsoft.com/office/powerpoint/2010/main" val="135276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200053-EF96-4F4E-8EE6-105574ADDD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9A8547F-AECC-4406-88B6-6D48A8C076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DCD367-E94C-4CDB-886B-4932170206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2024</a:t>
            </a:r>
          </a:p>
        </p:txBody>
      </p:sp>
      <p:sp>
        <p:nvSpPr>
          <p:cNvPr id="5" name="Footer Placeholder 4">
            <a:extLst>
              <a:ext uri="{FF2B5EF4-FFF2-40B4-BE49-F238E27FC236}">
                <a16:creationId xmlns:a16="http://schemas.microsoft.com/office/drawing/2014/main" id="{37F7C7BD-7F5F-48EA-8277-6420D8C5A3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Hall &amp; Helmers Ch. 13</a:t>
            </a:r>
          </a:p>
        </p:txBody>
      </p:sp>
      <p:sp>
        <p:nvSpPr>
          <p:cNvPr id="6" name="Slide Number Placeholder 5">
            <a:extLst>
              <a:ext uri="{FF2B5EF4-FFF2-40B4-BE49-F238E27FC236}">
                <a16:creationId xmlns:a16="http://schemas.microsoft.com/office/drawing/2014/main" id="{330F6503-DA98-4EBD-82AF-961EA7A8B9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C1309C-BF2F-41FF-A11E-EA0D5268C033}" type="slidenum">
              <a:rPr lang="en-US" smtClean="0"/>
              <a:t>‹#›</a:t>
            </a:fld>
            <a:endParaRPr lang="en-US"/>
          </a:p>
        </p:txBody>
      </p:sp>
    </p:spTree>
    <p:extLst>
      <p:ext uri="{BB962C8B-B14F-4D97-AF65-F5344CB8AC3E}">
        <p14:creationId xmlns:p14="http://schemas.microsoft.com/office/powerpoint/2010/main" val="8343936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01909-04F4-4209-8AC2-CD732B2D4287}"/>
              </a:ext>
            </a:extLst>
          </p:cNvPr>
          <p:cNvSpPr>
            <a:spLocks noGrp="1"/>
          </p:cNvSpPr>
          <p:nvPr>
            <p:ph type="ctrTitle"/>
          </p:nvPr>
        </p:nvSpPr>
        <p:spPr>
          <a:xfrm>
            <a:off x="1828800" y="2130426"/>
            <a:ext cx="8153400" cy="1470025"/>
          </a:xfrm>
        </p:spPr>
        <p:txBody>
          <a:bodyPr>
            <a:normAutofit fontScale="90000"/>
          </a:bodyPr>
          <a:lstStyle/>
          <a:p>
            <a:r>
              <a:rPr lang="en-US" sz="4400" dirty="0"/>
              <a:t>Chapter 13</a:t>
            </a:r>
            <a:br>
              <a:rPr lang="en-US" dirty="0"/>
            </a:br>
            <a:br>
              <a:rPr lang="en-US" dirty="0"/>
            </a:br>
            <a:r>
              <a:rPr lang="en-US" dirty="0"/>
              <a:t>Copyright</a:t>
            </a:r>
            <a:endParaRPr lang="en-US" sz="5300" dirty="0"/>
          </a:p>
        </p:txBody>
      </p:sp>
      <p:sp>
        <p:nvSpPr>
          <p:cNvPr id="3" name="Subtitle 2">
            <a:extLst>
              <a:ext uri="{FF2B5EF4-FFF2-40B4-BE49-F238E27FC236}">
                <a16:creationId xmlns:a16="http://schemas.microsoft.com/office/drawing/2014/main" id="{93450531-1C39-49BF-9AA9-F34B67F7AE52}"/>
              </a:ext>
            </a:extLst>
          </p:cNvPr>
          <p:cNvSpPr>
            <a:spLocks noGrp="1"/>
          </p:cNvSpPr>
          <p:nvPr>
            <p:ph type="subTitle" idx="1"/>
          </p:nvPr>
        </p:nvSpPr>
        <p:spPr/>
        <p:txBody>
          <a:bodyPr/>
          <a:lstStyle/>
          <a:p>
            <a:endParaRPr lang="en-US" dirty="0"/>
          </a:p>
          <a:p>
            <a:endParaRPr lang="en-US" dirty="0"/>
          </a:p>
          <a:p>
            <a:r>
              <a:rPr lang="en-US" sz="2200" dirty="0"/>
              <a:t>Bronwyn H. Hall &amp; Christian Helmers</a:t>
            </a:r>
          </a:p>
          <a:p>
            <a:endParaRPr lang="en-US" dirty="0"/>
          </a:p>
        </p:txBody>
      </p:sp>
    </p:spTree>
    <p:extLst>
      <p:ext uri="{BB962C8B-B14F-4D97-AF65-F5344CB8AC3E}">
        <p14:creationId xmlns:p14="http://schemas.microsoft.com/office/powerpoint/2010/main" val="31733983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6B5C-B7D7-47D9-BBFC-28DA06E957F9}"/>
              </a:ext>
            </a:extLst>
          </p:cNvPr>
          <p:cNvSpPr>
            <a:spLocks noGrp="1"/>
          </p:cNvSpPr>
          <p:nvPr>
            <p:ph type="title"/>
          </p:nvPr>
        </p:nvSpPr>
        <p:spPr/>
        <p:txBody>
          <a:bodyPr/>
          <a:lstStyle/>
          <a:p>
            <a:r>
              <a:rPr lang="en-US" dirty="0"/>
              <a:t>Legal aspects of copyright</a:t>
            </a:r>
          </a:p>
        </p:txBody>
      </p:sp>
      <p:sp>
        <p:nvSpPr>
          <p:cNvPr id="3" name="Content Placeholder 2">
            <a:extLst>
              <a:ext uri="{FF2B5EF4-FFF2-40B4-BE49-F238E27FC236}">
                <a16:creationId xmlns:a16="http://schemas.microsoft.com/office/drawing/2014/main" id="{844390B9-77D2-404C-9BF0-6ABA949DD016}"/>
              </a:ext>
            </a:extLst>
          </p:cNvPr>
          <p:cNvSpPr>
            <a:spLocks noGrp="1"/>
          </p:cNvSpPr>
          <p:nvPr>
            <p:ph idx="1"/>
          </p:nvPr>
        </p:nvSpPr>
        <p:spPr/>
        <p:txBody>
          <a:bodyPr>
            <a:normAutofit fontScale="77500" lnSpcReduction="20000"/>
          </a:bodyPr>
          <a:lstStyle/>
          <a:p>
            <a:r>
              <a:rPr lang="en-US" dirty="0"/>
              <a:t>Bar to obtaining copyright low compared to other IP rights: works must be original to acquire copyright. </a:t>
            </a:r>
          </a:p>
          <a:p>
            <a:pPr lvl="1"/>
            <a:r>
              <a:rPr lang="en-US" dirty="0"/>
              <a:t>Original not the same as novelty in patent law. </a:t>
            </a:r>
          </a:p>
          <a:p>
            <a:pPr lvl="1"/>
            <a:r>
              <a:rPr lang="en-US" dirty="0"/>
              <a:t>Work does not need to be an expression of a novel or inventive idea. </a:t>
            </a:r>
          </a:p>
          <a:p>
            <a:pPr lvl="1"/>
            <a:r>
              <a:rPr lang="en-US" dirty="0"/>
              <a:t>Specific requirements for originality differ across jurisdictions. </a:t>
            </a:r>
          </a:p>
          <a:p>
            <a:r>
              <a:rPr lang="en-US" dirty="0"/>
              <a:t>Copyright is automatically acquired through creation of work and “fixing it” in a tangible medium. </a:t>
            </a:r>
          </a:p>
          <a:p>
            <a:r>
              <a:rPr lang="en-US" dirty="0"/>
              <a:t>Copyrightable subject matter: certain types of work that contain no original authorship such as a standard calendar cannot acquire copyright protection. </a:t>
            </a:r>
          </a:p>
          <a:p>
            <a:r>
              <a:rPr lang="en-US" dirty="0"/>
              <a:t>No registration or examination required to obtain copyright. </a:t>
            </a:r>
          </a:p>
          <a:p>
            <a:r>
              <a:rPr lang="en-US" dirty="0"/>
              <a:t>No publication requirement for copyright protection since copyright protects both published and unpublished works. </a:t>
            </a:r>
          </a:p>
          <a:p>
            <a:r>
              <a:rPr lang="en-US" dirty="0"/>
              <a:t>In some jurisdictions such as the U.S., registration with Copyright Office encouraged and confers certain advantages (e.g., establishes ownership, enforcement).</a:t>
            </a:r>
          </a:p>
        </p:txBody>
      </p:sp>
      <p:sp>
        <p:nvSpPr>
          <p:cNvPr id="4" name="Date Placeholder 3">
            <a:extLst>
              <a:ext uri="{FF2B5EF4-FFF2-40B4-BE49-F238E27FC236}">
                <a16:creationId xmlns:a16="http://schemas.microsoft.com/office/drawing/2014/main" id="{B0F26E1A-4DC0-6719-3F0A-378F478B714D}"/>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A7FCC5AF-6BC3-D459-14C3-B8FE35E2101B}"/>
              </a:ext>
            </a:extLst>
          </p:cNvPr>
          <p:cNvSpPr>
            <a:spLocks noGrp="1"/>
          </p:cNvSpPr>
          <p:nvPr>
            <p:ph type="ftr" sz="quarter" idx="11"/>
          </p:nvPr>
        </p:nvSpPr>
        <p:spPr/>
        <p:txBody>
          <a:bodyPr/>
          <a:lstStyle/>
          <a:p>
            <a:r>
              <a:rPr lang="en-US"/>
              <a:t>Hall &amp; Helmers Ch. 13</a:t>
            </a:r>
          </a:p>
        </p:txBody>
      </p:sp>
      <p:sp>
        <p:nvSpPr>
          <p:cNvPr id="6" name="Slide Number Placeholder 5">
            <a:extLst>
              <a:ext uri="{FF2B5EF4-FFF2-40B4-BE49-F238E27FC236}">
                <a16:creationId xmlns:a16="http://schemas.microsoft.com/office/drawing/2014/main" id="{71702420-D4C5-2C2C-D882-FBB7DFE95A8D}"/>
              </a:ext>
            </a:extLst>
          </p:cNvPr>
          <p:cNvSpPr>
            <a:spLocks noGrp="1"/>
          </p:cNvSpPr>
          <p:nvPr>
            <p:ph type="sldNum" sz="quarter" idx="12"/>
          </p:nvPr>
        </p:nvSpPr>
        <p:spPr/>
        <p:txBody>
          <a:bodyPr/>
          <a:lstStyle/>
          <a:p>
            <a:fld id="{B7C1309C-BF2F-41FF-A11E-EA0D5268C033}" type="slidenum">
              <a:rPr lang="en-US" smtClean="0"/>
              <a:t>10</a:t>
            </a:fld>
            <a:endParaRPr lang="en-US"/>
          </a:p>
        </p:txBody>
      </p:sp>
    </p:spTree>
    <p:extLst>
      <p:ext uri="{BB962C8B-B14F-4D97-AF65-F5344CB8AC3E}">
        <p14:creationId xmlns:p14="http://schemas.microsoft.com/office/powerpoint/2010/main" val="2903879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8E7C2-2CBB-4159-9EC2-266342543A99}"/>
              </a:ext>
            </a:extLst>
          </p:cNvPr>
          <p:cNvSpPr>
            <a:spLocks noGrp="1"/>
          </p:cNvSpPr>
          <p:nvPr>
            <p:ph type="title"/>
          </p:nvPr>
        </p:nvSpPr>
        <p:spPr/>
        <p:txBody>
          <a:bodyPr/>
          <a:lstStyle/>
          <a:p>
            <a:r>
              <a:rPr lang="en-US" dirty="0"/>
              <a:t>Legal aspects of copyright</a:t>
            </a:r>
          </a:p>
        </p:txBody>
      </p:sp>
      <p:sp>
        <p:nvSpPr>
          <p:cNvPr id="3" name="Content Placeholder 2">
            <a:extLst>
              <a:ext uri="{FF2B5EF4-FFF2-40B4-BE49-F238E27FC236}">
                <a16:creationId xmlns:a16="http://schemas.microsoft.com/office/drawing/2014/main" id="{398728C9-6033-4FF8-81C8-E2BFEFC8615D}"/>
              </a:ext>
            </a:extLst>
          </p:cNvPr>
          <p:cNvSpPr>
            <a:spLocks noGrp="1"/>
          </p:cNvSpPr>
          <p:nvPr>
            <p:ph idx="1"/>
          </p:nvPr>
        </p:nvSpPr>
        <p:spPr/>
        <p:txBody>
          <a:bodyPr>
            <a:normAutofit fontScale="77500" lnSpcReduction="20000"/>
          </a:bodyPr>
          <a:lstStyle/>
          <a:p>
            <a:r>
              <a:rPr lang="en-US" dirty="0"/>
              <a:t>Scope of copyright protection relatively easily defined: copyright protects literal expression of an idea, not idea itself. </a:t>
            </a:r>
          </a:p>
          <a:p>
            <a:r>
              <a:rPr lang="en-US" dirty="0"/>
              <a:t>In 1859, Charles Selden wrote a short book titled </a:t>
            </a:r>
            <a:r>
              <a:rPr lang="en-US" i="1" dirty="0"/>
              <a:t>Selden's Condensed Ledger, or Bookkeeping Simplified</a:t>
            </a:r>
            <a:r>
              <a:rPr lang="en-US" dirty="0"/>
              <a:t> that contained a simplified book-keeping system.</a:t>
            </a:r>
          </a:p>
          <a:p>
            <a:r>
              <a:rPr lang="en-US" dirty="0"/>
              <a:t>Book consisted “</a:t>
            </a:r>
            <a:r>
              <a:rPr lang="en-US" i="1" dirty="0"/>
              <a:t>of an introductory essay explaining the system of book-keeping referred to, to which are annexed certain forms or banks, consisting of ruled lines, and headings, illustrating the system and showing how it is to be used and carried out in practice.</a:t>
            </a:r>
            <a:r>
              <a:rPr lang="en-US" dirty="0"/>
              <a:t>” </a:t>
            </a:r>
          </a:p>
          <a:p>
            <a:r>
              <a:rPr lang="en-US" dirty="0"/>
              <a:t>In 1867, W.C.M. Baker produced a book that contained a similar book-keeping system.</a:t>
            </a:r>
          </a:p>
          <a:p>
            <a:r>
              <a:rPr lang="en-US" dirty="0"/>
              <a:t>Selden’s wife (Selden himself had died in 1871), sued Baker for copyright infringement. </a:t>
            </a:r>
          </a:p>
          <a:p>
            <a:r>
              <a:rPr lang="en-US" dirty="0"/>
              <a:t>U.S. Supreme Court held in 1879 that “</a:t>
            </a:r>
            <a:r>
              <a:rPr lang="en-US" i="1" dirty="0"/>
              <a:t>the mere copyright of Selden's book did not confer upon him the exclusive right to make and use account books, ruled and arranged as designated by him and described and illustrated in said book</a:t>
            </a:r>
            <a:r>
              <a:rPr lang="en-US" dirty="0"/>
              <a:t>”. </a:t>
            </a:r>
          </a:p>
          <a:p>
            <a:r>
              <a:rPr lang="en-US" dirty="0"/>
              <a:t>Specific way in which Selden’s book-keeping system was described in his book was protected by copyright but not book-keeping system itself.</a:t>
            </a:r>
          </a:p>
          <a:p>
            <a:endParaRPr lang="en-US" dirty="0"/>
          </a:p>
        </p:txBody>
      </p:sp>
      <p:sp>
        <p:nvSpPr>
          <p:cNvPr id="4" name="Date Placeholder 3">
            <a:extLst>
              <a:ext uri="{FF2B5EF4-FFF2-40B4-BE49-F238E27FC236}">
                <a16:creationId xmlns:a16="http://schemas.microsoft.com/office/drawing/2014/main" id="{49A66865-CF95-9B80-173F-DC4EF7B89660}"/>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D3217A25-2D19-5CBD-74FA-0BE9508D2E22}"/>
              </a:ext>
            </a:extLst>
          </p:cNvPr>
          <p:cNvSpPr>
            <a:spLocks noGrp="1"/>
          </p:cNvSpPr>
          <p:nvPr>
            <p:ph type="ftr" sz="quarter" idx="11"/>
          </p:nvPr>
        </p:nvSpPr>
        <p:spPr/>
        <p:txBody>
          <a:bodyPr/>
          <a:lstStyle/>
          <a:p>
            <a:r>
              <a:rPr lang="en-US"/>
              <a:t>Hall &amp; Helmers Ch. 13</a:t>
            </a:r>
          </a:p>
        </p:txBody>
      </p:sp>
      <p:sp>
        <p:nvSpPr>
          <p:cNvPr id="6" name="Slide Number Placeholder 5">
            <a:extLst>
              <a:ext uri="{FF2B5EF4-FFF2-40B4-BE49-F238E27FC236}">
                <a16:creationId xmlns:a16="http://schemas.microsoft.com/office/drawing/2014/main" id="{8F392FD7-124F-8412-52E6-F7E5AB6D3D44}"/>
              </a:ext>
            </a:extLst>
          </p:cNvPr>
          <p:cNvSpPr>
            <a:spLocks noGrp="1"/>
          </p:cNvSpPr>
          <p:nvPr>
            <p:ph type="sldNum" sz="quarter" idx="12"/>
          </p:nvPr>
        </p:nvSpPr>
        <p:spPr/>
        <p:txBody>
          <a:bodyPr/>
          <a:lstStyle/>
          <a:p>
            <a:fld id="{B7C1309C-BF2F-41FF-A11E-EA0D5268C033}" type="slidenum">
              <a:rPr lang="en-US" smtClean="0"/>
              <a:t>11</a:t>
            </a:fld>
            <a:endParaRPr lang="en-US"/>
          </a:p>
        </p:txBody>
      </p:sp>
    </p:spTree>
    <p:extLst>
      <p:ext uri="{BB962C8B-B14F-4D97-AF65-F5344CB8AC3E}">
        <p14:creationId xmlns:p14="http://schemas.microsoft.com/office/powerpoint/2010/main" val="957722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2290D-A41E-442F-8FC4-D0553B49215B}"/>
              </a:ext>
            </a:extLst>
          </p:cNvPr>
          <p:cNvSpPr>
            <a:spLocks noGrp="1"/>
          </p:cNvSpPr>
          <p:nvPr>
            <p:ph type="title"/>
          </p:nvPr>
        </p:nvSpPr>
        <p:spPr/>
        <p:txBody>
          <a:bodyPr/>
          <a:lstStyle/>
          <a:p>
            <a:r>
              <a:rPr lang="en-US" dirty="0"/>
              <a:t>Legal aspects of copyright</a:t>
            </a:r>
          </a:p>
        </p:txBody>
      </p:sp>
      <p:sp>
        <p:nvSpPr>
          <p:cNvPr id="3" name="Content Placeholder 2">
            <a:extLst>
              <a:ext uri="{FF2B5EF4-FFF2-40B4-BE49-F238E27FC236}">
                <a16:creationId xmlns:a16="http://schemas.microsoft.com/office/drawing/2014/main" id="{CB51A463-73BA-4EC5-990C-203E2F6E5D51}"/>
              </a:ext>
            </a:extLst>
          </p:cNvPr>
          <p:cNvSpPr>
            <a:spLocks noGrp="1"/>
          </p:cNvSpPr>
          <p:nvPr>
            <p:ph idx="1"/>
          </p:nvPr>
        </p:nvSpPr>
        <p:spPr/>
        <p:txBody>
          <a:bodyPr>
            <a:normAutofit/>
          </a:bodyPr>
          <a:lstStyle/>
          <a:p>
            <a:r>
              <a:rPr lang="en-US" dirty="0"/>
              <a:t>Copyright does not protect the idea of the work; it only protects its expression. </a:t>
            </a:r>
          </a:p>
          <a:p>
            <a:r>
              <a:rPr lang="en-US" dirty="0"/>
              <a:t>Expression can take different forms and copyright can protect different expressions of the same idea: </a:t>
            </a:r>
          </a:p>
          <a:p>
            <a:pPr lvl="1"/>
            <a:r>
              <a:rPr lang="en-US" dirty="0"/>
              <a:t>For example, an artist of a 2-dimensional artwork can prevent another artist from making a 3-dimensional sculpture of the 2-dimensional work.</a:t>
            </a:r>
          </a:p>
          <a:p>
            <a:pPr lvl="1"/>
            <a:r>
              <a:rPr lang="en-US" dirty="0"/>
              <a:t>Author of a novel may prevent someone else from turning the book into a movie without permission. </a:t>
            </a:r>
          </a:p>
          <a:p>
            <a:r>
              <a:rPr lang="en-US" dirty="0"/>
              <a:t>No copyright infringement usually occurs if copying only concerns an insubstantial part of copyrighted works.</a:t>
            </a:r>
          </a:p>
        </p:txBody>
      </p:sp>
      <p:sp>
        <p:nvSpPr>
          <p:cNvPr id="4" name="Date Placeholder 3">
            <a:extLst>
              <a:ext uri="{FF2B5EF4-FFF2-40B4-BE49-F238E27FC236}">
                <a16:creationId xmlns:a16="http://schemas.microsoft.com/office/drawing/2014/main" id="{72A15E65-F4B9-4563-697B-FC3951DB8D4F}"/>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EB9B0011-64DA-7240-E4EE-D9F1FDF91FD4}"/>
              </a:ext>
            </a:extLst>
          </p:cNvPr>
          <p:cNvSpPr>
            <a:spLocks noGrp="1"/>
          </p:cNvSpPr>
          <p:nvPr>
            <p:ph type="ftr" sz="quarter" idx="11"/>
          </p:nvPr>
        </p:nvSpPr>
        <p:spPr/>
        <p:txBody>
          <a:bodyPr/>
          <a:lstStyle/>
          <a:p>
            <a:r>
              <a:rPr lang="en-US"/>
              <a:t>Hall &amp; Helmers Ch. 13</a:t>
            </a:r>
          </a:p>
        </p:txBody>
      </p:sp>
      <p:sp>
        <p:nvSpPr>
          <p:cNvPr id="6" name="Slide Number Placeholder 5">
            <a:extLst>
              <a:ext uri="{FF2B5EF4-FFF2-40B4-BE49-F238E27FC236}">
                <a16:creationId xmlns:a16="http://schemas.microsoft.com/office/drawing/2014/main" id="{7B04A1F6-66DD-1E8B-DBBE-FD0F6DE51BC9}"/>
              </a:ext>
            </a:extLst>
          </p:cNvPr>
          <p:cNvSpPr>
            <a:spLocks noGrp="1"/>
          </p:cNvSpPr>
          <p:nvPr>
            <p:ph type="sldNum" sz="quarter" idx="12"/>
          </p:nvPr>
        </p:nvSpPr>
        <p:spPr/>
        <p:txBody>
          <a:bodyPr/>
          <a:lstStyle/>
          <a:p>
            <a:fld id="{B7C1309C-BF2F-41FF-A11E-EA0D5268C033}" type="slidenum">
              <a:rPr lang="en-US" smtClean="0"/>
              <a:t>12</a:t>
            </a:fld>
            <a:endParaRPr lang="en-US"/>
          </a:p>
        </p:txBody>
      </p:sp>
    </p:spTree>
    <p:extLst>
      <p:ext uri="{BB962C8B-B14F-4D97-AF65-F5344CB8AC3E}">
        <p14:creationId xmlns:p14="http://schemas.microsoft.com/office/powerpoint/2010/main" val="14452752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43FC9-986E-474B-B677-BD1F842C78D5}"/>
              </a:ext>
            </a:extLst>
          </p:cNvPr>
          <p:cNvSpPr>
            <a:spLocks noGrp="1"/>
          </p:cNvSpPr>
          <p:nvPr>
            <p:ph type="title"/>
          </p:nvPr>
        </p:nvSpPr>
        <p:spPr/>
        <p:txBody>
          <a:bodyPr/>
          <a:lstStyle/>
          <a:p>
            <a:r>
              <a:rPr lang="en-US" dirty="0"/>
              <a:t>Legal aspects of copyright</a:t>
            </a:r>
          </a:p>
        </p:txBody>
      </p:sp>
      <p:sp>
        <p:nvSpPr>
          <p:cNvPr id="3" name="Content Placeholder 2">
            <a:extLst>
              <a:ext uri="{FF2B5EF4-FFF2-40B4-BE49-F238E27FC236}">
                <a16:creationId xmlns:a16="http://schemas.microsoft.com/office/drawing/2014/main" id="{7FF0DDC4-B77B-4345-9B52-299796EFDA90}"/>
              </a:ext>
            </a:extLst>
          </p:cNvPr>
          <p:cNvSpPr>
            <a:spLocks noGrp="1"/>
          </p:cNvSpPr>
          <p:nvPr>
            <p:ph idx="1"/>
          </p:nvPr>
        </p:nvSpPr>
        <p:spPr/>
        <p:txBody>
          <a:bodyPr>
            <a:normAutofit fontScale="70000" lnSpcReduction="20000"/>
          </a:bodyPr>
          <a:lstStyle/>
          <a:p>
            <a:r>
              <a:rPr lang="en-US" b="1" dirty="0"/>
              <a:t>Indirect liability</a:t>
            </a:r>
            <a:r>
              <a:rPr lang="en-US" dirty="0"/>
              <a:t> (secondary infringement): someone is not directly infringing copyrighted works but instead offers, for example, a peer-to-peer file sharing service specifically designed to enable the exchange of copyrighted music and movies.</a:t>
            </a:r>
          </a:p>
          <a:p>
            <a:r>
              <a:rPr lang="en-US" dirty="0"/>
              <a:t>Indirect liability helps prevent diffusion of infringing copies, especially in situations where it is difficult to take action against individual unauthorized copiers. </a:t>
            </a:r>
          </a:p>
          <a:p>
            <a:r>
              <a:rPr lang="en-US" dirty="0"/>
              <a:t>In the U.S., indirect liability rests on the common law doctrines of contributory infringement and vicarious liability:</a:t>
            </a:r>
          </a:p>
          <a:p>
            <a:pPr lvl="1"/>
            <a:r>
              <a:rPr lang="en-US" dirty="0"/>
              <a:t>Contributory infringement means a party knowingly induces infringement by another party. </a:t>
            </a:r>
          </a:p>
          <a:p>
            <a:pPr lvl="1"/>
            <a:r>
              <a:rPr lang="en-US" dirty="0"/>
              <a:t>Vicarious liability means that one party has control over the actions of another party, and obtains some financial benefit from that party’s actions. </a:t>
            </a:r>
          </a:p>
          <a:p>
            <a:r>
              <a:rPr lang="en-US" dirty="0"/>
              <a:t>Indirect liability also affects the development of new technology:</a:t>
            </a:r>
          </a:p>
          <a:p>
            <a:pPr lvl="1"/>
            <a:r>
              <a:rPr lang="en-US" dirty="0"/>
              <a:t>When videocassette recorders (VCR) for home use emerged in the late 1970s and early 1980s, TV program producers and movie studios argued that VCR manufacturers should be liable for copyright infringement: devices enabled consumers to engage in illegal copying of TV shows and movies.</a:t>
            </a:r>
          </a:p>
          <a:p>
            <a:pPr lvl="1"/>
            <a:r>
              <a:rPr lang="en-US" dirty="0"/>
              <a:t>The argument was that manufacturers were in a better position to prevent copyright infringement than if copyright owners had to monitor and pursue individual consumers.</a:t>
            </a:r>
          </a:p>
          <a:p>
            <a:pPr lvl="1"/>
            <a:r>
              <a:rPr lang="en-US" dirty="0"/>
              <a:t>In </a:t>
            </a:r>
            <a:r>
              <a:rPr lang="en-US" i="1" dirty="0"/>
              <a:t>Sony v. Universal, </a:t>
            </a:r>
            <a:r>
              <a:rPr lang="en-US" dirty="0"/>
              <a:t>U.S. Supreme Court rejected both contributory infringement and vicarious liability.</a:t>
            </a:r>
          </a:p>
        </p:txBody>
      </p:sp>
      <p:sp>
        <p:nvSpPr>
          <p:cNvPr id="4" name="Date Placeholder 3">
            <a:extLst>
              <a:ext uri="{FF2B5EF4-FFF2-40B4-BE49-F238E27FC236}">
                <a16:creationId xmlns:a16="http://schemas.microsoft.com/office/drawing/2014/main" id="{3611D0CB-31CF-9D33-1C12-224C860BFB57}"/>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65398876-4E61-06AF-DC5D-7C2213939F75}"/>
              </a:ext>
            </a:extLst>
          </p:cNvPr>
          <p:cNvSpPr>
            <a:spLocks noGrp="1"/>
          </p:cNvSpPr>
          <p:nvPr>
            <p:ph type="ftr" sz="quarter" idx="11"/>
          </p:nvPr>
        </p:nvSpPr>
        <p:spPr/>
        <p:txBody>
          <a:bodyPr/>
          <a:lstStyle/>
          <a:p>
            <a:r>
              <a:rPr lang="en-US"/>
              <a:t>Hall &amp; Helmers Ch. 13</a:t>
            </a:r>
          </a:p>
        </p:txBody>
      </p:sp>
      <p:sp>
        <p:nvSpPr>
          <p:cNvPr id="6" name="Slide Number Placeholder 5">
            <a:extLst>
              <a:ext uri="{FF2B5EF4-FFF2-40B4-BE49-F238E27FC236}">
                <a16:creationId xmlns:a16="http://schemas.microsoft.com/office/drawing/2014/main" id="{C3A382B2-EFBD-CF7C-BC1B-66135B43F81F}"/>
              </a:ext>
            </a:extLst>
          </p:cNvPr>
          <p:cNvSpPr>
            <a:spLocks noGrp="1"/>
          </p:cNvSpPr>
          <p:nvPr>
            <p:ph type="sldNum" sz="quarter" idx="12"/>
          </p:nvPr>
        </p:nvSpPr>
        <p:spPr/>
        <p:txBody>
          <a:bodyPr/>
          <a:lstStyle/>
          <a:p>
            <a:fld id="{B7C1309C-BF2F-41FF-A11E-EA0D5268C033}" type="slidenum">
              <a:rPr lang="en-US" smtClean="0"/>
              <a:t>13</a:t>
            </a:fld>
            <a:endParaRPr lang="en-US"/>
          </a:p>
        </p:txBody>
      </p:sp>
    </p:spTree>
    <p:extLst>
      <p:ext uri="{BB962C8B-B14F-4D97-AF65-F5344CB8AC3E}">
        <p14:creationId xmlns:p14="http://schemas.microsoft.com/office/powerpoint/2010/main" val="1318927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7A98E-B92D-461E-8DBA-5A61213EC632}"/>
              </a:ext>
            </a:extLst>
          </p:cNvPr>
          <p:cNvSpPr>
            <a:spLocks noGrp="1"/>
          </p:cNvSpPr>
          <p:nvPr>
            <p:ph type="title"/>
          </p:nvPr>
        </p:nvSpPr>
        <p:spPr/>
        <p:txBody>
          <a:bodyPr/>
          <a:lstStyle/>
          <a:p>
            <a:r>
              <a:rPr lang="en-US" dirty="0"/>
              <a:t>Copyright and criminal law</a:t>
            </a:r>
          </a:p>
        </p:txBody>
      </p:sp>
      <p:sp>
        <p:nvSpPr>
          <p:cNvPr id="3" name="Content Placeholder 2">
            <a:extLst>
              <a:ext uri="{FF2B5EF4-FFF2-40B4-BE49-F238E27FC236}">
                <a16:creationId xmlns:a16="http://schemas.microsoft.com/office/drawing/2014/main" id="{E5624651-5033-4EAA-9736-72E99551F31D}"/>
              </a:ext>
            </a:extLst>
          </p:cNvPr>
          <p:cNvSpPr>
            <a:spLocks noGrp="1"/>
          </p:cNvSpPr>
          <p:nvPr>
            <p:ph idx="1"/>
          </p:nvPr>
        </p:nvSpPr>
        <p:spPr/>
        <p:txBody>
          <a:bodyPr>
            <a:normAutofit fontScale="92500" lnSpcReduction="20000"/>
          </a:bodyPr>
          <a:lstStyle/>
          <a:p>
            <a:r>
              <a:rPr lang="en-US" dirty="0"/>
              <a:t>In response to technological changes due to Internet, various efforts over the last two decades to strengthen copyright protection and enforcement, especially online.</a:t>
            </a:r>
          </a:p>
          <a:p>
            <a:pPr lvl="1"/>
            <a:r>
              <a:rPr lang="en-US" dirty="0"/>
              <a:t>In the U.S., several draft bills, e.g. Stop Online Piracy Act (SOPA) and PROTECT IP Act (PIPA), would have imposed significant criminal penalties for copyright infringement. </a:t>
            </a:r>
          </a:p>
          <a:p>
            <a:r>
              <a:rPr lang="en-US" dirty="0"/>
              <a:t>Criminal penalties already exist for copyright infringement </a:t>
            </a:r>
          </a:p>
          <a:p>
            <a:pPr lvl="1"/>
            <a:r>
              <a:rPr lang="en-US" dirty="0"/>
              <a:t>Also for infringement of other IP rights, notably designs and trademarks.</a:t>
            </a:r>
          </a:p>
          <a:p>
            <a:r>
              <a:rPr lang="en-US" dirty="0"/>
              <a:t>Copyright stands out in the severity and frequency with which criminal penalties have been applied to infringers.</a:t>
            </a:r>
          </a:p>
          <a:p>
            <a:r>
              <a:rPr lang="en-US" dirty="0"/>
              <a:t>Over-enforcement through criminal sanctions could stifle technology development and adoption.</a:t>
            </a:r>
          </a:p>
          <a:p>
            <a:r>
              <a:rPr lang="en-US" dirty="0"/>
              <a:t>What are the economic arguments in favor of criminal penalties for copyright infringement?</a:t>
            </a:r>
          </a:p>
        </p:txBody>
      </p:sp>
      <p:sp>
        <p:nvSpPr>
          <p:cNvPr id="4" name="Date Placeholder 3">
            <a:extLst>
              <a:ext uri="{FF2B5EF4-FFF2-40B4-BE49-F238E27FC236}">
                <a16:creationId xmlns:a16="http://schemas.microsoft.com/office/drawing/2014/main" id="{6615A888-82E5-3D29-776D-2E9B4E24E412}"/>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A1A90CE8-BDA6-1358-3AA1-553520940E73}"/>
              </a:ext>
            </a:extLst>
          </p:cNvPr>
          <p:cNvSpPr>
            <a:spLocks noGrp="1"/>
          </p:cNvSpPr>
          <p:nvPr>
            <p:ph type="ftr" sz="quarter" idx="11"/>
          </p:nvPr>
        </p:nvSpPr>
        <p:spPr/>
        <p:txBody>
          <a:bodyPr/>
          <a:lstStyle/>
          <a:p>
            <a:r>
              <a:rPr lang="en-US"/>
              <a:t>Hall &amp; Helmers Ch. 13</a:t>
            </a:r>
          </a:p>
        </p:txBody>
      </p:sp>
      <p:sp>
        <p:nvSpPr>
          <p:cNvPr id="6" name="Slide Number Placeholder 5">
            <a:extLst>
              <a:ext uri="{FF2B5EF4-FFF2-40B4-BE49-F238E27FC236}">
                <a16:creationId xmlns:a16="http://schemas.microsoft.com/office/drawing/2014/main" id="{AF7B97A7-27C3-6BC2-FC7E-44B918BB7DC9}"/>
              </a:ext>
            </a:extLst>
          </p:cNvPr>
          <p:cNvSpPr>
            <a:spLocks noGrp="1"/>
          </p:cNvSpPr>
          <p:nvPr>
            <p:ph type="sldNum" sz="quarter" idx="12"/>
          </p:nvPr>
        </p:nvSpPr>
        <p:spPr/>
        <p:txBody>
          <a:bodyPr/>
          <a:lstStyle/>
          <a:p>
            <a:fld id="{B7C1309C-BF2F-41FF-A11E-EA0D5268C033}" type="slidenum">
              <a:rPr lang="en-US" smtClean="0"/>
              <a:t>14</a:t>
            </a:fld>
            <a:endParaRPr lang="en-US"/>
          </a:p>
        </p:txBody>
      </p:sp>
    </p:spTree>
    <p:extLst>
      <p:ext uri="{BB962C8B-B14F-4D97-AF65-F5344CB8AC3E}">
        <p14:creationId xmlns:p14="http://schemas.microsoft.com/office/powerpoint/2010/main" val="3726631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7A98E-B92D-461E-8DBA-5A61213EC632}"/>
              </a:ext>
            </a:extLst>
          </p:cNvPr>
          <p:cNvSpPr>
            <a:spLocks noGrp="1"/>
          </p:cNvSpPr>
          <p:nvPr>
            <p:ph type="title"/>
          </p:nvPr>
        </p:nvSpPr>
        <p:spPr/>
        <p:txBody>
          <a:bodyPr/>
          <a:lstStyle/>
          <a:p>
            <a:r>
              <a:rPr lang="en-US" dirty="0"/>
              <a:t>Copyright and criminal law</a:t>
            </a:r>
          </a:p>
        </p:txBody>
      </p:sp>
      <p:sp>
        <p:nvSpPr>
          <p:cNvPr id="3" name="Content Placeholder 2">
            <a:extLst>
              <a:ext uri="{FF2B5EF4-FFF2-40B4-BE49-F238E27FC236}">
                <a16:creationId xmlns:a16="http://schemas.microsoft.com/office/drawing/2014/main" id="{E5624651-5033-4EAA-9736-72E99551F31D}"/>
              </a:ext>
            </a:extLst>
          </p:cNvPr>
          <p:cNvSpPr>
            <a:spLocks noGrp="1"/>
          </p:cNvSpPr>
          <p:nvPr>
            <p:ph idx="1"/>
          </p:nvPr>
        </p:nvSpPr>
        <p:spPr/>
        <p:txBody>
          <a:bodyPr>
            <a:normAutofit fontScale="77500" lnSpcReduction="20000"/>
          </a:bodyPr>
          <a:lstStyle/>
          <a:p>
            <a:r>
              <a:rPr lang="en-US" dirty="0"/>
              <a:t>Property vs. liability rules:</a:t>
            </a:r>
          </a:p>
          <a:p>
            <a:pPr lvl="1"/>
            <a:r>
              <a:rPr lang="en-US" dirty="0"/>
              <a:t>Property right confers to its owner the exclusive right to dispose of the right. </a:t>
            </a:r>
          </a:p>
          <a:p>
            <a:pPr lvl="1"/>
            <a:r>
              <a:rPr lang="en-US" dirty="0"/>
              <a:t>Liability rule, owner cannot refuse access because third party can compensate owner for unauthorized use.</a:t>
            </a:r>
          </a:p>
          <a:p>
            <a:r>
              <a:rPr lang="en-US" dirty="0"/>
              <a:t>Property rules enable market transactions that result in bargaining surplus.</a:t>
            </a:r>
          </a:p>
          <a:p>
            <a:r>
              <a:rPr lang="en-US" dirty="0"/>
              <a:t>Liability rules allow third party to engage in unauthorized use if value access sufficiently to pay compensatory damages to right holder.</a:t>
            </a:r>
          </a:p>
          <a:p>
            <a:r>
              <a:rPr lang="en-US" dirty="0"/>
              <a:t>Criminal sanctions serve as penalty (in addition to compensatory damages) to deter parties from converting property into liability rules when it is not economically efficient. </a:t>
            </a:r>
          </a:p>
          <a:p>
            <a:r>
              <a:rPr lang="en-US" dirty="0"/>
              <a:t>Arguments against criminal sanctions for copyright infringement:</a:t>
            </a:r>
          </a:p>
          <a:p>
            <a:pPr lvl="1"/>
            <a:r>
              <a:rPr lang="en-US" dirty="0"/>
              <a:t>If transactions costs are high, property rules may be inefficient. </a:t>
            </a:r>
          </a:p>
          <a:p>
            <a:pPr lvl="1"/>
            <a:r>
              <a:rPr lang="en-US" dirty="0"/>
              <a:t>Criminal penalties impose costs on public, including cost of detection, prosecution, incarceration, probation etc.</a:t>
            </a:r>
          </a:p>
          <a:p>
            <a:pPr lvl="1"/>
            <a:r>
              <a:rPr lang="en-US" dirty="0"/>
              <a:t>Extent of harm caused limited; potential net impact on rightsholder of unauthorized access or copying not always negative.</a:t>
            </a:r>
          </a:p>
        </p:txBody>
      </p:sp>
      <p:sp>
        <p:nvSpPr>
          <p:cNvPr id="4" name="Date Placeholder 3">
            <a:extLst>
              <a:ext uri="{FF2B5EF4-FFF2-40B4-BE49-F238E27FC236}">
                <a16:creationId xmlns:a16="http://schemas.microsoft.com/office/drawing/2014/main" id="{C9884EE6-F719-19FE-1A22-02089343EA6D}"/>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03657749-19DD-A3B0-2B1C-2CA821E72131}"/>
              </a:ext>
            </a:extLst>
          </p:cNvPr>
          <p:cNvSpPr>
            <a:spLocks noGrp="1"/>
          </p:cNvSpPr>
          <p:nvPr>
            <p:ph type="ftr" sz="quarter" idx="11"/>
          </p:nvPr>
        </p:nvSpPr>
        <p:spPr/>
        <p:txBody>
          <a:bodyPr/>
          <a:lstStyle/>
          <a:p>
            <a:r>
              <a:rPr lang="en-US"/>
              <a:t>Hall &amp; Helmers Ch. 13</a:t>
            </a:r>
          </a:p>
        </p:txBody>
      </p:sp>
      <p:sp>
        <p:nvSpPr>
          <p:cNvPr id="6" name="Slide Number Placeholder 5">
            <a:extLst>
              <a:ext uri="{FF2B5EF4-FFF2-40B4-BE49-F238E27FC236}">
                <a16:creationId xmlns:a16="http://schemas.microsoft.com/office/drawing/2014/main" id="{DD62342E-086F-7313-D112-E123C3EF1D01}"/>
              </a:ext>
            </a:extLst>
          </p:cNvPr>
          <p:cNvSpPr>
            <a:spLocks noGrp="1"/>
          </p:cNvSpPr>
          <p:nvPr>
            <p:ph type="sldNum" sz="quarter" idx="12"/>
          </p:nvPr>
        </p:nvSpPr>
        <p:spPr/>
        <p:txBody>
          <a:bodyPr/>
          <a:lstStyle/>
          <a:p>
            <a:fld id="{B7C1309C-BF2F-41FF-A11E-EA0D5268C033}" type="slidenum">
              <a:rPr lang="en-US" smtClean="0"/>
              <a:t>15</a:t>
            </a:fld>
            <a:endParaRPr lang="en-US"/>
          </a:p>
        </p:txBody>
      </p:sp>
    </p:spTree>
    <p:extLst>
      <p:ext uri="{BB962C8B-B14F-4D97-AF65-F5344CB8AC3E}">
        <p14:creationId xmlns:p14="http://schemas.microsoft.com/office/powerpoint/2010/main" val="9297819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60456-B789-40AF-8684-D4F6E73B0A6D}"/>
              </a:ext>
            </a:extLst>
          </p:cNvPr>
          <p:cNvSpPr>
            <a:spLocks noGrp="1"/>
          </p:cNvSpPr>
          <p:nvPr>
            <p:ph type="title"/>
          </p:nvPr>
        </p:nvSpPr>
        <p:spPr/>
        <p:txBody>
          <a:bodyPr/>
          <a:lstStyle/>
          <a:p>
            <a:r>
              <a:rPr lang="en-US" dirty="0"/>
              <a:t>Economic and moral rights</a:t>
            </a:r>
          </a:p>
        </p:txBody>
      </p:sp>
      <p:sp>
        <p:nvSpPr>
          <p:cNvPr id="3" name="Content Placeholder 2">
            <a:extLst>
              <a:ext uri="{FF2B5EF4-FFF2-40B4-BE49-F238E27FC236}">
                <a16:creationId xmlns:a16="http://schemas.microsoft.com/office/drawing/2014/main" id="{F267F82A-2500-4949-A8D8-E94A0F3745C7}"/>
              </a:ext>
            </a:extLst>
          </p:cNvPr>
          <p:cNvSpPr>
            <a:spLocks noGrp="1"/>
          </p:cNvSpPr>
          <p:nvPr>
            <p:ph idx="1"/>
          </p:nvPr>
        </p:nvSpPr>
        <p:spPr/>
        <p:txBody>
          <a:bodyPr>
            <a:normAutofit fontScale="85000" lnSpcReduction="20000"/>
          </a:bodyPr>
          <a:lstStyle/>
          <a:p>
            <a:r>
              <a:rPr lang="en-US" dirty="0"/>
              <a:t>Copyright law distinguishes between economic and moral rights:</a:t>
            </a:r>
          </a:p>
          <a:p>
            <a:r>
              <a:rPr lang="en-US" dirty="0"/>
              <a:t>Economic rights:</a:t>
            </a:r>
          </a:p>
          <a:p>
            <a:pPr lvl="1"/>
            <a:r>
              <a:rPr lang="en-US" dirty="0"/>
              <a:t>Focus on role of copyright in incentivizing creation of original works.</a:t>
            </a:r>
          </a:p>
          <a:p>
            <a:pPr lvl="1"/>
            <a:r>
              <a:rPr lang="en-US" dirty="0"/>
              <a:t>Transferable rights that concern commercial exploitation of copyrighted works such as reproduction or distribution rights.</a:t>
            </a:r>
          </a:p>
          <a:p>
            <a:r>
              <a:rPr lang="en-US" dirty="0"/>
              <a:t>Moral rights: </a:t>
            </a:r>
          </a:p>
          <a:p>
            <a:pPr lvl="1"/>
            <a:r>
              <a:rPr lang="en-US" dirty="0"/>
              <a:t>Focus on personality rights of individual creator and therefore not transferrable.</a:t>
            </a:r>
          </a:p>
          <a:p>
            <a:pPr lvl="1"/>
            <a:r>
              <a:rPr lang="en-US" dirty="0"/>
              <a:t>Ensure an author’s moral right of attribution, i.e. to be identified as creator of original works, right to have integrity of works preserved, right to withdraw works from public.</a:t>
            </a:r>
          </a:p>
          <a:p>
            <a:r>
              <a:rPr lang="en-US" dirty="0"/>
              <a:t>Common law jurisdictions, such as U.S. do not usually recognize moral rights.</a:t>
            </a:r>
          </a:p>
          <a:p>
            <a:r>
              <a:rPr lang="en-US" dirty="0"/>
              <a:t>Moral rights more common in civil law jurisdictions. </a:t>
            </a:r>
          </a:p>
          <a:p>
            <a:r>
              <a:rPr lang="en-US" dirty="0"/>
              <a:t>Economic rights matter for an artist’s incentives to create new work. Moral rights can achieve same objective by granting status and recognition to the artist.</a:t>
            </a:r>
          </a:p>
          <a:p>
            <a:endParaRPr lang="en-US" dirty="0"/>
          </a:p>
        </p:txBody>
      </p:sp>
      <p:sp>
        <p:nvSpPr>
          <p:cNvPr id="4" name="Date Placeholder 3">
            <a:extLst>
              <a:ext uri="{FF2B5EF4-FFF2-40B4-BE49-F238E27FC236}">
                <a16:creationId xmlns:a16="http://schemas.microsoft.com/office/drawing/2014/main" id="{DB03CDCF-1E13-1902-59B9-25AE08905A72}"/>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C0CA9708-4FEA-8F07-8604-F179EDCC1F7F}"/>
              </a:ext>
            </a:extLst>
          </p:cNvPr>
          <p:cNvSpPr>
            <a:spLocks noGrp="1"/>
          </p:cNvSpPr>
          <p:nvPr>
            <p:ph type="ftr" sz="quarter" idx="11"/>
          </p:nvPr>
        </p:nvSpPr>
        <p:spPr/>
        <p:txBody>
          <a:bodyPr/>
          <a:lstStyle/>
          <a:p>
            <a:r>
              <a:rPr lang="en-US"/>
              <a:t>Hall &amp; Helmers Ch. 13</a:t>
            </a:r>
          </a:p>
        </p:txBody>
      </p:sp>
      <p:sp>
        <p:nvSpPr>
          <p:cNvPr id="6" name="Slide Number Placeholder 5">
            <a:extLst>
              <a:ext uri="{FF2B5EF4-FFF2-40B4-BE49-F238E27FC236}">
                <a16:creationId xmlns:a16="http://schemas.microsoft.com/office/drawing/2014/main" id="{E5810B53-B30B-9701-5FA7-4752441965F8}"/>
              </a:ext>
            </a:extLst>
          </p:cNvPr>
          <p:cNvSpPr>
            <a:spLocks noGrp="1"/>
          </p:cNvSpPr>
          <p:nvPr>
            <p:ph type="sldNum" sz="quarter" idx="12"/>
          </p:nvPr>
        </p:nvSpPr>
        <p:spPr/>
        <p:txBody>
          <a:bodyPr/>
          <a:lstStyle/>
          <a:p>
            <a:fld id="{B7C1309C-BF2F-41FF-A11E-EA0D5268C033}" type="slidenum">
              <a:rPr lang="en-US" smtClean="0"/>
              <a:t>16</a:t>
            </a:fld>
            <a:endParaRPr lang="en-US"/>
          </a:p>
        </p:txBody>
      </p:sp>
    </p:spTree>
    <p:extLst>
      <p:ext uri="{BB962C8B-B14F-4D97-AF65-F5344CB8AC3E}">
        <p14:creationId xmlns:p14="http://schemas.microsoft.com/office/powerpoint/2010/main" val="2058848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D7B95-8208-4EF4-BDE8-D35C82F627BE}"/>
              </a:ext>
            </a:extLst>
          </p:cNvPr>
          <p:cNvSpPr>
            <a:spLocks noGrp="1"/>
          </p:cNvSpPr>
          <p:nvPr>
            <p:ph type="title"/>
          </p:nvPr>
        </p:nvSpPr>
        <p:spPr/>
        <p:txBody>
          <a:bodyPr/>
          <a:lstStyle/>
          <a:p>
            <a:r>
              <a:rPr lang="fr-FR" dirty="0"/>
              <a:t>Droit de suite, blockchain, and </a:t>
            </a:r>
            <a:r>
              <a:rPr lang="fr-FR" dirty="0" err="1"/>
              <a:t>NFTs</a:t>
            </a:r>
            <a:endParaRPr lang="en-US" dirty="0"/>
          </a:p>
        </p:txBody>
      </p:sp>
      <p:sp>
        <p:nvSpPr>
          <p:cNvPr id="3" name="Content Placeholder 2">
            <a:extLst>
              <a:ext uri="{FF2B5EF4-FFF2-40B4-BE49-F238E27FC236}">
                <a16:creationId xmlns:a16="http://schemas.microsoft.com/office/drawing/2014/main" id="{7DEFBB12-A482-4FA5-A895-8FACFBEC5F34}"/>
              </a:ext>
            </a:extLst>
          </p:cNvPr>
          <p:cNvSpPr>
            <a:spLocks noGrp="1"/>
          </p:cNvSpPr>
          <p:nvPr>
            <p:ph idx="1"/>
          </p:nvPr>
        </p:nvSpPr>
        <p:spPr/>
        <p:txBody>
          <a:bodyPr>
            <a:normAutofit fontScale="85000" lnSpcReduction="20000"/>
          </a:bodyPr>
          <a:lstStyle/>
          <a:p>
            <a:r>
              <a:rPr lang="en-US" b="1" dirty="0"/>
              <a:t>Droit de suite</a:t>
            </a:r>
            <a:r>
              <a:rPr lang="en-US" dirty="0"/>
              <a:t> created in France in 1920 and exists in the European Union and number of other countries around the world.</a:t>
            </a:r>
          </a:p>
          <a:p>
            <a:r>
              <a:rPr lang="en-US" dirty="0"/>
              <a:t>Establishes resale right for an artist.</a:t>
            </a:r>
          </a:p>
          <a:p>
            <a:r>
              <a:rPr lang="en-US" dirty="0"/>
              <a:t>A</a:t>
            </a:r>
            <a:r>
              <a:rPr lang="en-US" i="1" dirty="0"/>
              <a:t>d valorem</a:t>
            </a:r>
            <a:r>
              <a:rPr lang="en-US" dirty="0"/>
              <a:t> levy payable to original artist for resale of a painting above a certain price in public sale on secondary market.</a:t>
            </a:r>
          </a:p>
          <a:p>
            <a:r>
              <a:rPr lang="en-US" dirty="0"/>
              <a:t>In Europe non-transferable right designed to allow artists to benefit from any increased value of their work in the future.</a:t>
            </a:r>
          </a:p>
          <a:p>
            <a:r>
              <a:rPr lang="en-US" dirty="0"/>
              <a:t>Paintings often increase substantially in value over time and achieve much higher prices in the secondary market than when they are first sold by the artist:</a:t>
            </a:r>
          </a:p>
          <a:p>
            <a:pPr lvl="1"/>
            <a:r>
              <a:rPr lang="en-US" dirty="0"/>
              <a:t>Contemporary artist Robert Rauschenberg’s painting Thaw created in 1958 and sold it to an art collector for $900. </a:t>
            </a:r>
          </a:p>
          <a:p>
            <a:pPr lvl="1"/>
            <a:r>
              <a:rPr lang="en-US" dirty="0"/>
              <a:t>Resold at Sotheby’s art auction in the U.S. 15 years later in 1973 for $85,000.</a:t>
            </a:r>
          </a:p>
          <a:p>
            <a:pPr lvl="1"/>
            <a:r>
              <a:rPr lang="en-US" dirty="0"/>
              <a:t>Because U.S. does not recognize </a:t>
            </a:r>
            <a:r>
              <a:rPr lang="en-US" i="1" dirty="0"/>
              <a:t>droit de suite</a:t>
            </a:r>
            <a:r>
              <a:rPr lang="en-US" dirty="0"/>
              <a:t>, Rauschenberg did not receive any money from the increased value of his painting.</a:t>
            </a:r>
          </a:p>
        </p:txBody>
      </p:sp>
      <p:sp>
        <p:nvSpPr>
          <p:cNvPr id="4" name="Date Placeholder 3">
            <a:extLst>
              <a:ext uri="{FF2B5EF4-FFF2-40B4-BE49-F238E27FC236}">
                <a16:creationId xmlns:a16="http://schemas.microsoft.com/office/drawing/2014/main" id="{9E2F922D-002E-1EB1-FB40-46A85D58D8F5}"/>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C6C58E64-76F2-D1C1-4CAB-8CB8E8DF01AA}"/>
              </a:ext>
            </a:extLst>
          </p:cNvPr>
          <p:cNvSpPr>
            <a:spLocks noGrp="1"/>
          </p:cNvSpPr>
          <p:nvPr>
            <p:ph type="ftr" sz="quarter" idx="11"/>
          </p:nvPr>
        </p:nvSpPr>
        <p:spPr/>
        <p:txBody>
          <a:bodyPr/>
          <a:lstStyle/>
          <a:p>
            <a:r>
              <a:rPr lang="en-US"/>
              <a:t>Hall &amp; Helmers Ch. 13</a:t>
            </a:r>
          </a:p>
        </p:txBody>
      </p:sp>
      <p:sp>
        <p:nvSpPr>
          <p:cNvPr id="6" name="Slide Number Placeholder 5">
            <a:extLst>
              <a:ext uri="{FF2B5EF4-FFF2-40B4-BE49-F238E27FC236}">
                <a16:creationId xmlns:a16="http://schemas.microsoft.com/office/drawing/2014/main" id="{5BF8B593-8B6F-5167-849B-841A605C5303}"/>
              </a:ext>
            </a:extLst>
          </p:cNvPr>
          <p:cNvSpPr>
            <a:spLocks noGrp="1"/>
          </p:cNvSpPr>
          <p:nvPr>
            <p:ph type="sldNum" sz="quarter" idx="12"/>
          </p:nvPr>
        </p:nvSpPr>
        <p:spPr/>
        <p:txBody>
          <a:bodyPr/>
          <a:lstStyle/>
          <a:p>
            <a:fld id="{B7C1309C-BF2F-41FF-A11E-EA0D5268C033}" type="slidenum">
              <a:rPr lang="en-US" smtClean="0"/>
              <a:t>17</a:t>
            </a:fld>
            <a:endParaRPr lang="en-US"/>
          </a:p>
        </p:txBody>
      </p:sp>
    </p:spTree>
    <p:extLst>
      <p:ext uri="{BB962C8B-B14F-4D97-AF65-F5344CB8AC3E}">
        <p14:creationId xmlns:p14="http://schemas.microsoft.com/office/powerpoint/2010/main" val="35697479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D7B95-8208-4EF4-BDE8-D35C82F627BE}"/>
              </a:ext>
            </a:extLst>
          </p:cNvPr>
          <p:cNvSpPr>
            <a:spLocks noGrp="1"/>
          </p:cNvSpPr>
          <p:nvPr>
            <p:ph type="title"/>
          </p:nvPr>
        </p:nvSpPr>
        <p:spPr/>
        <p:txBody>
          <a:bodyPr/>
          <a:lstStyle/>
          <a:p>
            <a:r>
              <a:rPr lang="fr-FR" dirty="0"/>
              <a:t>Droit de suite, blockchain, and </a:t>
            </a:r>
            <a:r>
              <a:rPr lang="fr-FR" dirty="0" err="1"/>
              <a:t>NFTs</a:t>
            </a:r>
            <a:endParaRPr lang="en-US" dirty="0"/>
          </a:p>
        </p:txBody>
      </p:sp>
      <p:sp>
        <p:nvSpPr>
          <p:cNvPr id="3" name="Content Placeholder 2">
            <a:extLst>
              <a:ext uri="{FF2B5EF4-FFF2-40B4-BE49-F238E27FC236}">
                <a16:creationId xmlns:a16="http://schemas.microsoft.com/office/drawing/2014/main" id="{7DEFBB12-A482-4FA5-A895-8FACFBEC5F34}"/>
              </a:ext>
            </a:extLst>
          </p:cNvPr>
          <p:cNvSpPr>
            <a:spLocks noGrp="1"/>
          </p:cNvSpPr>
          <p:nvPr>
            <p:ph idx="1"/>
          </p:nvPr>
        </p:nvSpPr>
        <p:spPr/>
        <p:txBody>
          <a:bodyPr>
            <a:normAutofit fontScale="92500" lnSpcReduction="10000"/>
          </a:bodyPr>
          <a:lstStyle/>
          <a:p>
            <a:r>
              <a:rPr lang="en-US" dirty="0"/>
              <a:t>Blockchain technology offers alternative: functions as public ledger that keeps track of all transactions over time in a de-centralized way. </a:t>
            </a:r>
          </a:p>
          <a:p>
            <a:r>
              <a:rPr lang="en-US" dirty="0"/>
              <a:t>A non- fungible token (NFT) is a numerical certificate that uniquely identifies a given work and can therefore be used to authenticate original work.</a:t>
            </a:r>
          </a:p>
          <a:p>
            <a:r>
              <a:rPr lang="en-US" dirty="0"/>
              <a:t>Transfers of an NFT are recorded on the blockchain, each subsequent transfer triggers a payment to artist that created work through a smart contract, which is a program that is built into the blockchain.</a:t>
            </a:r>
          </a:p>
          <a:p>
            <a:r>
              <a:rPr lang="en-US" dirty="0"/>
              <a:t>New technology does away with the need for a statutory right and replaces it with a decentralized solution that requires no enforcement or third-party intermediary.</a:t>
            </a:r>
          </a:p>
        </p:txBody>
      </p:sp>
      <p:sp>
        <p:nvSpPr>
          <p:cNvPr id="4" name="Date Placeholder 3">
            <a:extLst>
              <a:ext uri="{FF2B5EF4-FFF2-40B4-BE49-F238E27FC236}">
                <a16:creationId xmlns:a16="http://schemas.microsoft.com/office/drawing/2014/main" id="{304695A9-17DE-E84A-B2C4-F4EFFB3E661C}"/>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A55F00F1-AE01-7C7D-9BE2-5612E703ABDF}"/>
              </a:ext>
            </a:extLst>
          </p:cNvPr>
          <p:cNvSpPr>
            <a:spLocks noGrp="1"/>
          </p:cNvSpPr>
          <p:nvPr>
            <p:ph type="ftr" sz="quarter" idx="11"/>
          </p:nvPr>
        </p:nvSpPr>
        <p:spPr/>
        <p:txBody>
          <a:bodyPr/>
          <a:lstStyle/>
          <a:p>
            <a:r>
              <a:rPr lang="en-US"/>
              <a:t>Hall &amp; Helmers Ch. 13</a:t>
            </a:r>
          </a:p>
        </p:txBody>
      </p:sp>
      <p:sp>
        <p:nvSpPr>
          <p:cNvPr id="6" name="Slide Number Placeholder 5">
            <a:extLst>
              <a:ext uri="{FF2B5EF4-FFF2-40B4-BE49-F238E27FC236}">
                <a16:creationId xmlns:a16="http://schemas.microsoft.com/office/drawing/2014/main" id="{3F4756D3-AA18-3E9E-FF5B-AB209625949B}"/>
              </a:ext>
            </a:extLst>
          </p:cNvPr>
          <p:cNvSpPr>
            <a:spLocks noGrp="1"/>
          </p:cNvSpPr>
          <p:nvPr>
            <p:ph type="sldNum" sz="quarter" idx="12"/>
          </p:nvPr>
        </p:nvSpPr>
        <p:spPr/>
        <p:txBody>
          <a:bodyPr/>
          <a:lstStyle/>
          <a:p>
            <a:fld id="{B7C1309C-BF2F-41FF-A11E-EA0D5268C033}" type="slidenum">
              <a:rPr lang="en-US" smtClean="0"/>
              <a:t>18</a:t>
            </a:fld>
            <a:endParaRPr lang="en-US"/>
          </a:p>
        </p:txBody>
      </p:sp>
    </p:spTree>
    <p:extLst>
      <p:ext uri="{BB962C8B-B14F-4D97-AF65-F5344CB8AC3E}">
        <p14:creationId xmlns:p14="http://schemas.microsoft.com/office/powerpoint/2010/main" val="41785814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B8040-28ED-40BB-8D7C-949AFF629E6D}"/>
              </a:ext>
            </a:extLst>
          </p:cNvPr>
          <p:cNvSpPr>
            <a:spLocks noGrp="1"/>
          </p:cNvSpPr>
          <p:nvPr>
            <p:ph type="title"/>
          </p:nvPr>
        </p:nvSpPr>
        <p:spPr/>
        <p:txBody>
          <a:bodyPr/>
          <a:lstStyle/>
          <a:p>
            <a:r>
              <a:rPr lang="en-US" dirty="0"/>
              <a:t>Term of protection</a:t>
            </a:r>
          </a:p>
        </p:txBody>
      </p:sp>
      <p:sp>
        <p:nvSpPr>
          <p:cNvPr id="3" name="Content Placeholder 2">
            <a:extLst>
              <a:ext uri="{FF2B5EF4-FFF2-40B4-BE49-F238E27FC236}">
                <a16:creationId xmlns:a16="http://schemas.microsoft.com/office/drawing/2014/main" id="{7044DBC3-0967-4BFE-8C82-CA3C24DABE9D}"/>
              </a:ext>
            </a:extLst>
          </p:cNvPr>
          <p:cNvSpPr>
            <a:spLocks noGrp="1"/>
          </p:cNvSpPr>
          <p:nvPr>
            <p:ph idx="1"/>
          </p:nvPr>
        </p:nvSpPr>
        <p:spPr>
          <a:xfrm>
            <a:off x="838200" y="1434518"/>
            <a:ext cx="10515600" cy="4742446"/>
          </a:xfrm>
        </p:spPr>
        <p:txBody>
          <a:bodyPr>
            <a:normAutofit fontScale="77500" lnSpcReduction="20000"/>
          </a:bodyPr>
          <a:lstStyle/>
          <a:p>
            <a:r>
              <a:rPr lang="en-US" dirty="0"/>
              <a:t>Copyright protection lasts for a specific amount of time.</a:t>
            </a:r>
          </a:p>
          <a:p>
            <a:r>
              <a:rPr lang="en-US" dirty="0"/>
              <a:t>Statutory copyright term expanded considerably over time:</a:t>
            </a:r>
          </a:p>
          <a:p>
            <a:pPr lvl="1"/>
            <a:r>
              <a:rPr lang="en-US" dirty="0"/>
              <a:t>U.S. Copyright Act of 1790 set term at 14 years from first publication.</a:t>
            </a:r>
          </a:p>
          <a:p>
            <a:pPr lvl="1"/>
            <a:r>
              <a:rPr lang="en-US" dirty="0"/>
              <a:t>Term extended to 28 years in 1831.</a:t>
            </a:r>
          </a:p>
          <a:p>
            <a:pPr lvl="1"/>
            <a:r>
              <a:rPr lang="en-US" dirty="0"/>
              <a:t>Option to renew copyright protection for another 28 years was added in 1909.</a:t>
            </a:r>
          </a:p>
          <a:p>
            <a:pPr lvl="1"/>
            <a:r>
              <a:rPr lang="en-US" dirty="0"/>
              <a:t>In 1976, term was extended to life of author plus another 50 years after author’s death (or 75 years for work for hire).</a:t>
            </a:r>
          </a:p>
          <a:p>
            <a:pPr lvl="1"/>
            <a:r>
              <a:rPr lang="en-US" dirty="0"/>
              <a:t>1998 Sonny Bono Copyright Term Extension Act extended this further to life of author plus 70 years (for work for hire 95 years from date of publication or 120 years from date of creation). </a:t>
            </a:r>
          </a:p>
          <a:p>
            <a:r>
              <a:rPr lang="en-US" dirty="0"/>
              <a:t>Economic benefits of extensions contested:</a:t>
            </a:r>
          </a:p>
          <a:p>
            <a:pPr lvl="1"/>
            <a:r>
              <a:rPr lang="en-US" dirty="0"/>
              <a:t>Longer copyright term allows creators or their successors to make more money including from new opportunities that may arise due to changing technology and new markets. </a:t>
            </a:r>
          </a:p>
          <a:p>
            <a:pPr lvl="1"/>
            <a:r>
              <a:rPr lang="en-US" dirty="0"/>
              <a:t>Should encourage investment in creation of work.</a:t>
            </a:r>
          </a:p>
          <a:p>
            <a:pPr lvl="1"/>
            <a:r>
              <a:rPr lang="en-US" dirty="0"/>
              <a:t>Magnitude of marginal impact on incentives disputed. </a:t>
            </a:r>
          </a:p>
          <a:p>
            <a:pPr lvl="2"/>
            <a:r>
              <a:rPr lang="en-US" dirty="0"/>
              <a:t>Akerlof et al. (2002) suggest that additional 20 years added by the Sonny Bono Copyright Term Extension Act had minimal, impact on present value of work. </a:t>
            </a:r>
          </a:p>
          <a:p>
            <a:pPr lvl="1"/>
            <a:r>
              <a:rPr lang="en-US" dirty="0"/>
              <a:t>Retroactive extension, benefits almost exclusively owners of copyrighted works that are about to expire.</a:t>
            </a:r>
          </a:p>
        </p:txBody>
      </p:sp>
      <p:sp>
        <p:nvSpPr>
          <p:cNvPr id="4" name="Date Placeholder 3">
            <a:extLst>
              <a:ext uri="{FF2B5EF4-FFF2-40B4-BE49-F238E27FC236}">
                <a16:creationId xmlns:a16="http://schemas.microsoft.com/office/drawing/2014/main" id="{64F4A7A2-1B21-4BBD-8B49-873FED4C8C70}"/>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7720A9B2-AA68-78D1-6213-D095344F51DB}"/>
              </a:ext>
            </a:extLst>
          </p:cNvPr>
          <p:cNvSpPr>
            <a:spLocks noGrp="1"/>
          </p:cNvSpPr>
          <p:nvPr>
            <p:ph type="ftr" sz="quarter" idx="11"/>
          </p:nvPr>
        </p:nvSpPr>
        <p:spPr/>
        <p:txBody>
          <a:bodyPr/>
          <a:lstStyle/>
          <a:p>
            <a:r>
              <a:rPr lang="en-US"/>
              <a:t>Hall &amp; Helmers Ch. 13</a:t>
            </a:r>
          </a:p>
        </p:txBody>
      </p:sp>
      <p:sp>
        <p:nvSpPr>
          <p:cNvPr id="6" name="Slide Number Placeholder 5">
            <a:extLst>
              <a:ext uri="{FF2B5EF4-FFF2-40B4-BE49-F238E27FC236}">
                <a16:creationId xmlns:a16="http://schemas.microsoft.com/office/drawing/2014/main" id="{A64B5781-531B-2531-7C8D-9F11710BD417}"/>
              </a:ext>
            </a:extLst>
          </p:cNvPr>
          <p:cNvSpPr>
            <a:spLocks noGrp="1"/>
          </p:cNvSpPr>
          <p:nvPr>
            <p:ph type="sldNum" sz="quarter" idx="12"/>
          </p:nvPr>
        </p:nvSpPr>
        <p:spPr/>
        <p:txBody>
          <a:bodyPr/>
          <a:lstStyle/>
          <a:p>
            <a:fld id="{B7C1309C-BF2F-41FF-A11E-EA0D5268C033}" type="slidenum">
              <a:rPr lang="en-US" smtClean="0"/>
              <a:t>19</a:t>
            </a:fld>
            <a:endParaRPr lang="en-US"/>
          </a:p>
        </p:txBody>
      </p:sp>
    </p:spTree>
    <p:extLst>
      <p:ext uri="{BB962C8B-B14F-4D97-AF65-F5344CB8AC3E}">
        <p14:creationId xmlns:p14="http://schemas.microsoft.com/office/powerpoint/2010/main" val="806714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44BA4-7DC0-E574-B599-B5EECA74F699}"/>
              </a:ext>
            </a:extLst>
          </p:cNvPr>
          <p:cNvSpPr>
            <a:spLocks noGrp="1"/>
          </p:cNvSpPr>
          <p:nvPr>
            <p:ph type="title"/>
          </p:nvPr>
        </p:nvSpPr>
        <p:spPr>
          <a:xfrm>
            <a:off x="838200" y="365125"/>
            <a:ext cx="10515600" cy="1325563"/>
          </a:xfrm>
        </p:spPr>
        <p:txBody>
          <a:bodyPr/>
          <a:lstStyle/>
          <a:p>
            <a:r>
              <a:rPr lang="en-US" dirty="0"/>
              <a:t>Overview</a:t>
            </a:r>
          </a:p>
        </p:txBody>
      </p:sp>
      <p:sp>
        <p:nvSpPr>
          <p:cNvPr id="3" name="Content Placeholder 2">
            <a:extLst>
              <a:ext uri="{FF2B5EF4-FFF2-40B4-BE49-F238E27FC236}">
                <a16:creationId xmlns:a16="http://schemas.microsoft.com/office/drawing/2014/main" id="{780090E4-2F4F-B00A-F0DF-52A2A844D8AF}"/>
              </a:ext>
            </a:extLst>
          </p:cNvPr>
          <p:cNvSpPr>
            <a:spLocks noGrp="1"/>
          </p:cNvSpPr>
          <p:nvPr>
            <p:ph idx="1"/>
          </p:nvPr>
        </p:nvSpPr>
        <p:spPr>
          <a:xfrm>
            <a:off x="838200" y="1825625"/>
            <a:ext cx="10515600" cy="4351338"/>
          </a:xfrm>
        </p:spPr>
        <p:txBody>
          <a:bodyPr/>
          <a:lstStyle/>
          <a:p>
            <a:pPr lvl="0"/>
            <a:r>
              <a:rPr lang="en-US" dirty="0"/>
              <a:t>Structure and purpose of the copyright system</a:t>
            </a:r>
          </a:p>
          <a:p>
            <a:pPr lvl="0"/>
            <a:r>
              <a:rPr lang="en-US" dirty="0"/>
              <a:t>Process and legal requirements to obtain copyright protection</a:t>
            </a:r>
          </a:p>
          <a:p>
            <a:pPr lvl="0"/>
            <a:r>
              <a:rPr lang="en-US" dirty="0"/>
              <a:t>Economics of copyright</a:t>
            </a:r>
          </a:p>
          <a:p>
            <a:pPr lvl="0"/>
            <a:r>
              <a:rPr lang="en-US" dirty="0"/>
              <a:t>Copyright, software, and artificial intelligence</a:t>
            </a:r>
          </a:p>
          <a:p>
            <a:pPr lvl="0"/>
            <a:r>
              <a:rPr lang="en-US" dirty="0"/>
              <a:t>Copyright and digitization</a:t>
            </a:r>
          </a:p>
          <a:p>
            <a:endParaRPr lang="en-US" dirty="0"/>
          </a:p>
        </p:txBody>
      </p:sp>
      <p:sp>
        <p:nvSpPr>
          <p:cNvPr id="4" name="Date Placeholder 3">
            <a:extLst>
              <a:ext uri="{FF2B5EF4-FFF2-40B4-BE49-F238E27FC236}">
                <a16:creationId xmlns:a16="http://schemas.microsoft.com/office/drawing/2014/main" id="{A038CA1D-ED0C-4738-6D12-B3818CE38438}"/>
              </a:ext>
            </a:extLst>
          </p:cNvPr>
          <p:cNvSpPr>
            <a:spLocks noGrp="1"/>
          </p:cNvSpPr>
          <p:nvPr>
            <p:ph type="dt" sz="half" idx="10"/>
          </p:nvPr>
        </p:nvSpPr>
        <p:spPr>
          <a:xfrm>
            <a:off x="838200" y="6356350"/>
            <a:ext cx="2743200" cy="365125"/>
          </a:xfrm>
        </p:spPr>
        <p:txBody>
          <a:bodyPr/>
          <a:lstStyle/>
          <a:p>
            <a:r>
              <a:rPr lang="en-US"/>
              <a:t>2024</a:t>
            </a:r>
          </a:p>
        </p:txBody>
      </p:sp>
      <p:sp>
        <p:nvSpPr>
          <p:cNvPr id="5" name="Footer Placeholder 4">
            <a:extLst>
              <a:ext uri="{FF2B5EF4-FFF2-40B4-BE49-F238E27FC236}">
                <a16:creationId xmlns:a16="http://schemas.microsoft.com/office/drawing/2014/main" id="{59B46BDE-BFF8-E470-F510-1067B577C11E}"/>
              </a:ext>
            </a:extLst>
          </p:cNvPr>
          <p:cNvSpPr>
            <a:spLocks noGrp="1"/>
          </p:cNvSpPr>
          <p:nvPr>
            <p:ph type="ftr" sz="quarter" idx="11"/>
          </p:nvPr>
        </p:nvSpPr>
        <p:spPr>
          <a:xfrm>
            <a:off x="4038600" y="6356350"/>
            <a:ext cx="4114800" cy="365125"/>
          </a:xfrm>
        </p:spPr>
        <p:txBody>
          <a:bodyPr/>
          <a:lstStyle/>
          <a:p>
            <a:r>
              <a:rPr lang="en-US"/>
              <a:t>Hall &amp; Helmers Ch. 13</a:t>
            </a:r>
          </a:p>
        </p:txBody>
      </p:sp>
      <p:sp>
        <p:nvSpPr>
          <p:cNvPr id="6" name="Slide Number Placeholder 5">
            <a:extLst>
              <a:ext uri="{FF2B5EF4-FFF2-40B4-BE49-F238E27FC236}">
                <a16:creationId xmlns:a16="http://schemas.microsoft.com/office/drawing/2014/main" id="{9F7BC4D3-2417-82E5-E388-A8380E2CCED6}"/>
              </a:ext>
            </a:extLst>
          </p:cNvPr>
          <p:cNvSpPr>
            <a:spLocks noGrp="1"/>
          </p:cNvSpPr>
          <p:nvPr>
            <p:ph type="sldNum" sz="quarter" idx="12"/>
          </p:nvPr>
        </p:nvSpPr>
        <p:spPr>
          <a:xfrm>
            <a:off x="8610600" y="6356350"/>
            <a:ext cx="2743200" cy="365125"/>
          </a:xfrm>
        </p:spPr>
        <p:txBody>
          <a:bodyPr/>
          <a:lstStyle/>
          <a:p>
            <a:fld id="{B7C1309C-BF2F-41FF-A11E-EA0D5268C033}" type="slidenum">
              <a:rPr lang="en-US" smtClean="0"/>
              <a:pPr/>
              <a:t>2</a:t>
            </a:fld>
            <a:endParaRPr lang="en-US"/>
          </a:p>
        </p:txBody>
      </p:sp>
    </p:spTree>
    <p:extLst>
      <p:ext uri="{BB962C8B-B14F-4D97-AF65-F5344CB8AC3E}">
        <p14:creationId xmlns:p14="http://schemas.microsoft.com/office/powerpoint/2010/main" val="15769332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AFDBE-0BF8-4B6F-BD06-7D4F21C37A82}"/>
              </a:ext>
            </a:extLst>
          </p:cNvPr>
          <p:cNvSpPr>
            <a:spLocks noGrp="1"/>
          </p:cNvSpPr>
          <p:nvPr>
            <p:ph type="title"/>
          </p:nvPr>
        </p:nvSpPr>
        <p:spPr/>
        <p:txBody>
          <a:bodyPr/>
          <a:lstStyle/>
          <a:p>
            <a:r>
              <a:rPr lang="en-US" dirty="0"/>
              <a:t>Ownership</a:t>
            </a:r>
          </a:p>
        </p:txBody>
      </p:sp>
      <p:sp>
        <p:nvSpPr>
          <p:cNvPr id="3" name="Content Placeholder 2">
            <a:extLst>
              <a:ext uri="{FF2B5EF4-FFF2-40B4-BE49-F238E27FC236}">
                <a16:creationId xmlns:a16="http://schemas.microsoft.com/office/drawing/2014/main" id="{EF40651C-4E62-4C2F-A429-C0095FD4C787}"/>
              </a:ext>
            </a:extLst>
          </p:cNvPr>
          <p:cNvSpPr>
            <a:spLocks noGrp="1"/>
          </p:cNvSpPr>
          <p:nvPr>
            <p:ph idx="1"/>
          </p:nvPr>
        </p:nvSpPr>
        <p:spPr/>
        <p:txBody>
          <a:bodyPr>
            <a:normAutofit fontScale="92500" lnSpcReduction="10000"/>
          </a:bodyPr>
          <a:lstStyle/>
          <a:p>
            <a:r>
              <a:rPr lang="en-US" dirty="0"/>
              <a:t>Initial ownership of copyright pertains to creator.</a:t>
            </a:r>
          </a:p>
          <a:p>
            <a:r>
              <a:rPr lang="en-US" dirty="0"/>
              <a:t>Copyright can be transferred, including beyond creator’s life. </a:t>
            </a:r>
          </a:p>
          <a:p>
            <a:r>
              <a:rPr lang="en-US" dirty="0"/>
              <a:t>If work is created in course of an author’s employment ( “work made for hire”), copyright is owned by employer. </a:t>
            </a:r>
          </a:p>
          <a:p>
            <a:r>
              <a:rPr lang="en-US" dirty="0"/>
              <a:t>For commissioned works, creator is owner of copyright unless parties establish an agreement to the contrary.</a:t>
            </a:r>
          </a:p>
          <a:p>
            <a:r>
              <a:rPr lang="en-US" dirty="0"/>
              <a:t>Joint authorship results in common ownership, all authors own copyright. </a:t>
            </a:r>
          </a:p>
          <a:p>
            <a:r>
              <a:rPr lang="en-US" dirty="0"/>
              <a:t>Distinction between joint authorship and co-authorship:</a:t>
            </a:r>
          </a:p>
          <a:p>
            <a:pPr lvl="1"/>
            <a:r>
              <a:rPr lang="en-US" dirty="0"/>
              <a:t>Co-authorship: contributions of different authors are separate from each other. For example in case of a song, one person might write the lyrics, another the music.  Each author gains a separate copyright for their part of the work.</a:t>
            </a:r>
          </a:p>
          <a:p>
            <a:endParaRPr lang="en-US" dirty="0"/>
          </a:p>
        </p:txBody>
      </p:sp>
      <p:sp>
        <p:nvSpPr>
          <p:cNvPr id="4" name="Date Placeholder 3">
            <a:extLst>
              <a:ext uri="{FF2B5EF4-FFF2-40B4-BE49-F238E27FC236}">
                <a16:creationId xmlns:a16="http://schemas.microsoft.com/office/drawing/2014/main" id="{41CF9426-88DA-0C81-AB52-BD4BCD2B6B48}"/>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5F2C5CCB-245E-5F6A-FB6F-1019BDE6C57E}"/>
              </a:ext>
            </a:extLst>
          </p:cNvPr>
          <p:cNvSpPr>
            <a:spLocks noGrp="1"/>
          </p:cNvSpPr>
          <p:nvPr>
            <p:ph type="ftr" sz="quarter" idx="11"/>
          </p:nvPr>
        </p:nvSpPr>
        <p:spPr/>
        <p:txBody>
          <a:bodyPr/>
          <a:lstStyle/>
          <a:p>
            <a:r>
              <a:rPr lang="en-US"/>
              <a:t>Hall &amp; Helmers Ch. 13</a:t>
            </a:r>
          </a:p>
        </p:txBody>
      </p:sp>
      <p:sp>
        <p:nvSpPr>
          <p:cNvPr id="6" name="Slide Number Placeholder 5">
            <a:extLst>
              <a:ext uri="{FF2B5EF4-FFF2-40B4-BE49-F238E27FC236}">
                <a16:creationId xmlns:a16="http://schemas.microsoft.com/office/drawing/2014/main" id="{C250E607-7264-E9BD-EF43-BF00B019E670}"/>
              </a:ext>
            </a:extLst>
          </p:cNvPr>
          <p:cNvSpPr>
            <a:spLocks noGrp="1"/>
          </p:cNvSpPr>
          <p:nvPr>
            <p:ph type="sldNum" sz="quarter" idx="12"/>
          </p:nvPr>
        </p:nvSpPr>
        <p:spPr/>
        <p:txBody>
          <a:bodyPr/>
          <a:lstStyle/>
          <a:p>
            <a:fld id="{B7C1309C-BF2F-41FF-A11E-EA0D5268C033}" type="slidenum">
              <a:rPr lang="en-US" smtClean="0"/>
              <a:t>20</a:t>
            </a:fld>
            <a:endParaRPr lang="en-US"/>
          </a:p>
        </p:txBody>
      </p:sp>
    </p:spTree>
    <p:extLst>
      <p:ext uri="{BB962C8B-B14F-4D97-AF65-F5344CB8AC3E}">
        <p14:creationId xmlns:p14="http://schemas.microsoft.com/office/powerpoint/2010/main" val="23669169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AA8E8-5EB9-4F90-9BA3-91AC19D02B20}"/>
              </a:ext>
            </a:extLst>
          </p:cNvPr>
          <p:cNvSpPr>
            <a:spLocks noGrp="1"/>
          </p:cNvSpPr>
          <p:nvPr>
            <p:ph type="title"/>
          </p:nvPr>
        </p:nvSpPr>
        <p:spPr/>
        <p:txBody>
          <a:bodyPr/>
          <a:lstStyle/>
          <a:p>
            <a:r>
              <a:rPr lang="en-US" dirty="0"/>
              <a:t>International dimension</a:t>
            </a:r>
          </a:p>
        </p:txBody>
      </p:sp>
      <p:sp>
        <p:nvSpPr>
          <p:cNvPr id="3" name="Content Placeholder 2">
            <a:extLst>
              <a:ext uri="{FF2B5EF4-FFF2-40B4-BE49-F238E27FC236}">
                <a16:creationId xmlns:a16="http://schemas.microsoft.com/office/drawing/2014/main" id="{2785D46A-0A71-4727-8406-53863C44E691}"/>
              </a:ext>
            </a:extLst>
          </p:cNvPr>
          <p:cNvSpPr>
            <a:spLocks noGrp="1"/>
          </p:cNvSpPr>
          <p:nvPr>
            <p:ph idx="1"/>
          </p:nvPr>
        </p:nvSpPr>
        <p:spPr/>
        <p:txBody>
          <a:bodyPr>
            <a:normAutofit fontScale="70000" lnSpcReduction="20000"/>
          </a:bodyPr>
          <a:lstStyle/>
          <a:p>
            <a:r>
              <a:rPr lang="en-US" dirty="0"/>
              <a:t>Copyright is a territorial right, subject to national laws and only enforceable in a given jurisdiction.</a:t>
            </a:r>
          </a:p>
          <a:p>
            <a:r>
              <a:rPr lang="en-US" dirty="0"/>
              <a:t>Various aspects of copyright protection harmonized early on by Berne Convention in 1886:</a:t>
            </a:r>
          </a:p>
          <a:p>
            <a:pPr lvl="1"/>
            <a:r>
              <a:rPr lang="en-US" dirty="0"/>
              <a:t>Berne Convention is an international treaty that sets minimum standards for copyright protection.</a:t>
            </a:r>
          </a:p>
          <a:p>
            <a:pPr lvl="1"/>
            <a:r>
              <a:rPr lang="en-US" dirty="0"/>
              <a:t>Requires signatory states to grant protection for literary, scientific and artistic works.</a:t>
            </a:r>
          </a:p>
          <a:p>
            <a:pPr lvl="1"/>
            <a:r>
              <a:rPr lang="en-US" dirty="0"/>
              <a:t>Requires national treatment for foreigners, that protection is available without a registration requirement, and that minimum copyright term is author’s life plus 50 years. </a:t>
            </a:r>
          </a:p>
          <a:p>
            <a:r>
              <a:rPr lang="en-US" dirty="0"/>
              <a:t>U.S. did not sign Berne Convention until 1990: </a:t>
            </a:r>
          </a:p>
          <a:p>
            <a:pPr lvl="1"/>
            <a:r>
              <a:rPr lang="en-US" dirty="0"/>
              <a:t>U.S. copyright system did not recognize national treatment until 1891.</a:t>
            </a:r>
          </a:p>
          <a:p>
            <a:pPr lvl="1"/>
            <a:r>
              <a:rPr lang="en-US" dirty="0"/>
              <a:t>Even after 1891, U.S. granted copyright protection to foreigners only if their work was typeset in U.S. (provision was abandoned in Copyright Act of 1976). </a:t>
            </a:r>
          </a:p>
          <a:p>
            <a:pPr lvl="1"/>
            <a:r>
              <a:rPr lang="en-US" dirty="0"/>
              <a:t>Until 1891, U.S. copyright system discriminated against foreign authors who did not enjoy copyright protection.</a:t>
            </a:r>
          </a:p>
          <a:p>
            <a:r>
              <a:rPr lang="en-US" dirty="0"/>
              <a:t>TRIPS agreement also contains several provisions related to copyright:</a:t>
            </a:r>
          </a:p>
          <a:p>
            <a:pPr lvl="1"/>
            <a:r>
              <a:rPr lang="en-US" dirty="0"/>
              <a:t>Required signing of Berne Convention and required signatories to offer copyright protection for computer programs and databases.</a:t>
            </a:r>
          </a:p>
          <a:p>
            <a:r>
              <a:rPr lang="en-US" dirty="0"/>
              <a:t>Despite far-reaching international harmonization, there are still substantial differences in copyright protection across jurisdictions.</a:t>
            </a:r>
          </a:p>
        </p:txBody>
      </p:sp>
      <p:sp>
        <p:nvSpPr>
          <p:cNvPr id="4" name="Date Placeholder 3">
            <a:extLst>
              <a:ext uri="{FF2B5EF4-FFF2-40B4-BE49-F238E27FC236}">
                <a16:creationId xmlns:a16="http://schemas.microsoft.com/office/drawing/2014/main" id="{C8EBC3CA-8C9D-BCC2-876E-9147B6BEB9D4}"/>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664A157C-0AE1-A86E-AA07-51A4FF74B170}"/>
              </a:ext>
            </a:extLst>
          </p:cNvPr>
          <p:cNvSpPr>
            <a:spLocks noGrp="1"/>
          </p:cNvSpPr>
          <p:nvPr>
            <p:ph type="ftr" sz="quarter" idx="11"/>
          </p:nvPr>
        </p:nvSpPr>
        <p:spPr/>
        <p:txBody>
          <a:bodyPr/>
          <a:lstStyle/>
          <a:p>
            <a:r>
              <a:rPr lang="en-US"/>
              <a:t>Hall &amp; Helmers Ch. 13</a:t>
            </a:r>
          </a:p>
        </p:txBody>
      </p:sp>
      <p:sp>
        <p:nvSpPr>
          <p:cNvPr id="6" name="Slide Number Placeholder 5">
            <a:extLst>
              <a:ext uri="{FF2B5EF4-FFF2-40B4-BE49-F238E27FC236}">
                <a16:creationId xmlns:a16="http://schemas.microsoft.com/office/drawing/2014/main" id="{FA7AE231-B05E-5C1E-A70F-E2FE9AEDA945}"/>
              </a:ext>
            </a:extLst>
          </p:cNvPr>
          <p:cNvSpPr>
            <a:spLocks noGrp="1"/>
          </p:cNvSpPr>
          <p:nvPr>
            <p:ph type="sldNum" sz="quarter" idx="12"/>
          </p:nvPr>
        </p:nvSpPr>
        <p:spPr/>
        <p:txBody>
          <a:bodyPr/>
          <a:lstStyle/>
          <a:p>
            <a:fld id="{B7C1309C-BF2F-41FF-A11E-EA0D5268C033}" type="slidenum">
              <a:rPr lang="en-US" smtClean="0"/>
              <a:t>21</a:t>
            </a:fld>
            <a:endParaRPr lang="en-US"/>
          </a:p>
        </p:txBody>
      </p:sp>
    </p:spTree>
    <p:extLst>
      <p:ext uri="{BB962C8B-B14F-4D97-AF65-F5344CB8AC3E}">
        <p14:creationId xmlns:p14="http://schemas.microsoft.com/office/powerpoint/2010/main" val="36007523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64606-56DE-46D1-8359-BFEB91745F91}"/>
              </a:ext>
            </a:extLst>
          </p:cNvPr>
          <p:cNvSpPr>
            <a:spLocks noGrp="1"/>
          </p:cNvSpPr>
          <p:nvPr>
            <p:ph type="title"/>
          </p:nvPr>
        </p:nvSpPr>
        <p:spPr/>
        <p:txBody>
          <a:bodyPr/>
          <a:lstStyle/>
          <a:p>
            <a:r>
              <a:rPr lang="en-US" dirty="0"/>
              <a:t>Copyright limitations and exceptions</a:t>
            </a:r>
          </a:p>
        </p:txBody>
      </p:sp>
      <p:sp>
        <p:nvSpPr>
          <p:cNvPr id="3" name="Content Placeholder 2">
            <a:extLst>
              <a:ext uri="{FF2B5EF4-FFF2-40B4-BE49-F238E27FC236}">
                <a16:creationId xmlns:a16="http://schemas.microsoft.com/office/drawing/2014/main" id="{E816D6C1-3BF6-4FEF-A83D-8C9B69A795F0}"/>
              </a:ext>
            </a:extLst>
          </p:cNvPr>
          <p:cNvSpPr>
            <a:spLocks noGrp="1"/>
          </p:cNvSpPr>
          <p:nvPr>
            <p:ph idx="1"/>
          </p:nvPr>
        </p:nvSpPr>
        <p:spPr/>
        <p:txBody>
          <a:bodyPr>
            <a:normAutofit fontScale="70000" lnSpcReduction="20000"/>
          </a:bodyPr>
          <a:lstStyle/>
          <a:p>
            <a:r>
              <a:rPr lang="en-US" dirty="0"/>
              <a:t>Copyright law recognizes limitations on copyright protection to account for situations in which public’s interest in obtaining access to copyrighted works outweighs copyright owner’s interest. </a:t>
            </a:r>
          </a:p>
          <a:p>
            <a:r>
              <a:rPr lang="en-US" dirty="0"/>
              <a:t>Limitations include closed list of exceptions from copyright liability.</a:t>
            </a:r>
          </a:p>
          <a:p>
            <a:r>
              <a:rPr lang="en-US" dirty="0"/>
              <a:t>In U.S., limitations include exceptions such as fair use and compulsory licensing. </a:t>
            </a:r>
          </a:p>
          <a:p>
            <a:r>
              <a:rPr lang="en-US" dirty="0"/>
              <a:t>In practice, most important exception is fair use doctrine.</a:t>
            </a:r>
          </a:p>
          <a:p>
            <a:r>
              <a:rPr lang="en-US" dirty="0"/>
              <a:t>Uses of copyrighted material covered by fair use: criticism, comment, news reporting, teaching, scholarship, or research.</a:t>
            </a:r>
          </a:p>
          <a:p>
            <a:r>
              <a:rPr lang="en-US" dirty="0"/>
              <a:t>In U.S., courts apply 4-factor test to assess whether fair use applies: </a:t>
            </a:r>
          </a:p>
          <a:p>
            <a:pPr lvl="1"/>
            <a:r>
              <a:rPr lang="en-US" dirty="0"/>
              <a:t>Purpose and character of use, including whether such use is of a commercial nature or is for nonprofit educational purposes;</a:t>
            </a:r>
          </a:p>
          <a:p>
            <a:pPr lvl="1"/>
            <a:r>
              <a:rPr lang="en-US" dirty="0"/>
              <a:t>Nature of the copyrighted work;</a:t>
            </a:r>
          </a:p>
          <a:p>
            <a:pPr lvl="1"/>
            <a:r>
              <a:rPr lang="en-US" dirty="0"/>
              <a:t>Amount and substantiality of portion used in relation to copyrighted work as a whole;</a:t>
            </a:r>
          </a:p>
          <a:p>
            <a:pPr lvl="1"/>
            <a:r>
              <a:rPr lang="en-US" dirty="0"/>
              <a:t>Effect of use upon potential market for or value of copyrighted work. </a:t>
            </a:r>
          </a:p>
          <a:p>
            <a:r>
              <a:rPr lang="en-US" dirty="0"/>
              <a:t>Another important limitation is exhaustion (first-sale doctrine): once copyrighted work has been legally purchased, copyright owner can no longer control the distribution of work. </a:t>
            </a:r>
          </a:p>
        </p:txBody>
      </p:sp>
      <p:sp>
        <p:nvSpPr>
          <p:cNvPr id="4" name="Date Placeholder 3">
            <a:extLst>
              <a:ext uri="{FF2B5EF4-FFF2-40B4-BE49-F238E27FC236}">
                <a16:creationId xmlns:a16="http://schemas.microsoft.com/office/drawing/2014/main" id="{AD95FD6D-D6B8-525D-8007-7E5A2CC01C01}"/>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38231A1B-8DB7-FCC7-B745-D38D0A9A3E69}"/>
              </a:ext>
            </a:extLst>
          </p:cNvPr>
          <p:cNvSpPr>
            <a:spLocks noGrp="1"/>
          </p:cNvSpPr>
          <p:nvPr>
            <p:ph type="ftr" sz="quarter" idx="11"/>
          </p:nvPr>
        </p:nvSpPr>
        <p:spPr/>
        <p:txBody>
          <a:bodyPr/>
          <a:lstStyle/>
          <a:p>
            <a:r>
              <a:rPr lang="en-US"/>
              <a:t>Hall &amp; Helmers Ch. 13</a:t>
            </a:r>
          </a:p>
        </p:txBody>
      </p:sp>
      <p:sp>
        <p:nvSpPr>
          <p:cNvPr id="6" name="Slide Number Placeholder 5">
            <a:extLst>
              <a:ext uri="{FF2B5EF4-FFF2-40B4-BE49-F238E27FC236}">
                <a16:creationId xmlns:a16="http://schemas.microsoft.com/office/drawing/2014/main" id="{6301CFB1-E416-A96F-7C01-6129868543D3}"/>
              </a:ext>
            </a:extLst>
          </p:cNvPr>
          <p:cNvSpPr>
            <a:spLocks noGrp="1"/>
          </p:cNvSpPr>
          <p:nvPr>
            <p:ph type="sldNum" sz="quarter" idx="12"/>
          </p:nvPr>
        </p:nvSpPr>
        <p:spPr/>
        <p:txBody>
          <a:bodyPr/>
          <a:lstStyle/>
          <a:p>
            <a:fld id="{B7C1309C-BF2F-41FF-A11E-EA0D5268C033}" type="slidenum">
              <a:rPr lang="en-US" smtClean="0"/>
              <a:t>22</a:t>
            </a:fld>
            <a:endParaRPr lang="en-US"/>
          </a:p>
        </p:txBody>
      </p:sp>
    </p:spTree>
    <p:extLst>
      <p:ext uri="{BB962C8B-B14F-4D97-AF65-F5344CB8AC3E}">
        <p14:creationId xmlns:p14="http://schemas.microsoft.com/office/powerpoint/2010/main" val="38897840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4C9AB-5DF9-4BED-BCB5-E4EFFC5309EB}"/>
              </a:ext>
            </a:extLst>
          </p:cNvPr>
          <p:cNvSpPr>
            <a:spLocks noGrp="1"/>
          </p:cNvSpPr>
          <p:nvPr>
            <p:ph type="title"/>
          </p:nvPr>
        </p:nvSpPr>
        <p:spPr/>
        <p:txBody>
          <a:bodyPr/>
          <a:lstStyle/>
          <a:p>
            <a:r>
              <a:rPr lang="en-US" dirty="0"/>
              <a:t>Copyright and exhaustion</a:t>
            </a:r>
          </a:p>
        </p:txBody>
      </p:sp>
      <p:sp>
        <p:nvSpPr>
          <p:cNvPr id="3" name="Content Placeholder 2">
            <a:extLst>
              <a:ext uri="{FF2B5EF4-FFF2-40B4-BE49-F238E27FC236}">
                <a16:creationId xmlns:a16="http://schemas.microsoft.com/office/drawing/2014/main" id="{5C70142F-AC6D-4E55-B6BD-EBFA5A9FEDEF}"/>
              </a:ext>
            </a:extLst>
          </p:cNvPr>
          <p:cNvSpPr>
            <a:spLocks noGrp="1"/>
          </p:cNvSpPr>
          <p:nvPr>
            <p:ph idx="1"/>
          </p:nvPr>
        </p:nvSpPr>
        <p:spPr/>
        <p:txBody>
          <a:bodyPr>
            <a:normAutofit/>
          </a:bodyPr>
          <a:lstStyle/>
          <a:p>
            <a:r>
              <a:rPr lang="en-US" dirty="0"/>
              <a:t>Kirtsaeng v. John Wiley &amp; Sons, Inc. </a:t>
            </a:r>
          </a:p>
          <a:p>
            <a:pPr lvl="1"/>
            <a:r>
              <a:rPr lang="en-US" dirty="0"/>
              <a:t>Supap Kirtsaeng imported foreign edition academic textbooks from Thailand where books had been purchased legally. </a:t>
            </a:r>
          </a:p>
          <a:p>
            <a:pPr lvl="1"/>
            <a:r>
              <a:rPr lang="en-US" dirty="0" err="1"/>
              <a:t>Supap</a:t>
            </a:r>
            <a:r>
              <a:rPr lang="en-US" dirty="0"/>
              <a:t> took advantage of international price discrimination practiced by academic book publishers.</a:t>
            </a:r>
          </a:p>
          <a:p>
            <a:pPr lvl="1"/>
            <a:r>
              <a:rPr lang="en-US" dirty="0"/>
              <a:t>Publisher John Wiley &amp; Sons sued </a:t>
            </a:r>
            <a:r>
              <a:rPr lang="en-US" dirty="0" err="1"/>
              <a:t>Supap</a:t>
            </a:r>
            <a:r>
              <a:rPr lang="en-US" dirty="0"/>
              <a:t> for copyright infringement arguing that the importation of copyrighted works without the authorization of the U.S. copyright owner was prohibited.</a:t>
            </a:r>
          </a:p>
          <a:p>
            <a:pPr lvl="1"/>
            <a:r>
              <a:rPr lang="en-US" dirty="0"/>
              <a:t>U.S. Supreme Court held that sale of copies lawfully made abroad was covered by the first-sale doctrine, i.e., copyright exhaustion applies internationally.</a:t>
            </a:r>
          </a:p>
        </p:txBody>
      </p:sp>
      <p:sp>
        <p:nvSpPr>
          <p:cNvPr id="4" name="Date Placeholder 3">
            <a:extLst>
              <a:ext uri="{FF2B5EF4-FFF2-40B4-BE49-F238E27FC236}">
                <a16:creationId xmlns:a16="http://schemas.microsoft.com/office/drawing/2014/main" id="{9712E8CB-FA44-95D5-29A9-C20F425875FA}"/>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24C92A93-347E-1F88-319A-03151D25FAAD}"/>
              </a:ext>
            </a:extLst>
          </p:cNvPr>
          <p:cNvSpPr>
            <a:spLocks noGrp="1"/>
          </p:cNvSpPr>
          <p:nvPr>
            <p:ph type="ftr" sz="quarter" idx="11"/>
          </p:nvPr>
        </p:nvSpPr>
        <p:spPr/>
        <p:txBody>
          <a:bodyPr/>
          <a:lstStyle/>
          <a:p>
            <a:r>
              <a:rPr lang="en-US"/>
              <a:t>Hall &amp; Helmers Ch. 13</a:t>
            </a:r>
          </a:p>
        </p:txBody>
      </p:sp>
      <p:sp>
        <p:nvSpPr>
          <p:cNvPr id="6" name="Slide Number Placeholder 5">
            <a:extLst>
              <a:ext uri="{FF2B5EF4-FFF2-40B4-BE49-F238E27FC236}">
                <a16:creationId xmlns:a16="http://schemas.microsoft.com/office/drawing/2014/main" id="{E4AE9948-0DC2-8D2C-719F-151108555CBD}"/>
              </a:ext>
            </a:extLst>
          </p:cNvPr>
          <p:cNvSpPr>
            <a:spLocks noGrp="1"/>
          </p:cNvSpPr>
          <p:nvPr>
            <p:ph type="sldNum" sz="quarter" idx="12"/>
          </p:nvPr>
        </p:nvSpPr>
        <p:spPr/>
        <p:txBody>
          <a:bodyPr/>
          <a:lstStyle/>
          <a:p>
            <a:fld id="{B7C1309C-BF2F-41FF-A11E-EA0D5268C033}" type="slidenum">
              <a:rPr lang="en-US" smtClean="0"/>
              <a:t>23</a:t>
            </a:fld>
            <a:endParaRPr lang="en-US"/>
          </a:p>
        </p:txBody>
      </p:sp>
    </p:spTree>
    <p:extLst>
      <p:ext uri="{BB962C8B-B14F-4D97-AF65-F5344CB8AC3E}">
        <p14:creationId xmlns:p14="http://schemas.microsoft.com/office/powerpoint/2010/main" val="34513538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D9DD7-16F2-4655-A5E8-95FB3AE3A47D}"/>
              </a:ext>
            </a:extLst>
          </p:cNvPr>
          <p:cNvSpPr>
            <a:spLocks noGrp="1"/>
          </p:cNvSpPr>
          <p:nvPr>
            <p:ph type="title"/>
          </p:nvPr>
        </p:nvSpPr>
        <p:spPr/>
        <p:txBody>
          <a:bodyPr/>
          <a:lstStyle/>
          <a:p>
            <a:r>
              <a:rPr lang="en-US" dirty="0"/>
              <a:t>Copyright on software and AI</a:t>
            </a:r>
          </a:p>
        </p:txBody>
      </p:sp>
      <p:sp>
        <p:nvSpPr>
          <p:cNvPr id="3" name="Content Placeholder 2">
            <a:extLst>
              <a:ext uri="{FF2B5EF4-FFF2-40B4-BE49-F238E27FC236}">
                <a16:creationId xmlns:a16="http://schemas.microsoft.com/office/drawing/2014/main" id="{CD5C046F-F51C-45DD-A023-2410D59DCC14}"/>
              </a:ext>
            </a:extLst>
          </p:cNvPr>
          <p:cNvSpPr>
            <a:spLocks noGrp="1"/>
          </p:cNvSpPr>
          <p:nvPr>
            <p:ph idx="1"/>
          </p:nvPr>
        </p:nvSpPr>
        <p:spPr/>
        <p:txBody>
          <a:bodyPr>
            <a:normAutofit fontScale="92500" lnSpcReduction="20000"/>
          </a:bodyPr>
          <a:lstStyle/>
          <a:p>
            <a:r>
              <a:rPr lang="en-US" dirty="0"/>
              <a:t>Copyright protection for software relatively new:</a:t>
            </a:r>
          </a:p>
          <a:p>
            <a:pPr lvl="1"/>
            <a:r>
              <a:rPr lang="en-US" dirty="0"/>
              <a:t>In U.S., software obtained statutory copyright protection as “literary works” through 1980 amendment of 1976 Copyright Act and subsequent case law. </a:t>
            </a:r>
          </a:p>
          <a:p>
            <a:r>
              <a:rPr lang="en-US" dirty="0"/>
              <a:t>Challenge for copyright in software context is distinction between software’s underlying idea and function and its expression in the form of code.</a:t>
            </a:r>
          </a:p>
          <a:p>
            <a:r>
              <a:rPr lang="en-US" dirty="0"/>
              <a:t>If only literal expression of specific code was protected, it would be easy for others to copy the essence of the code without infringing its copyright.</a:t>
            </a:r>
          </a:p>
          <a:p>
            <a:r>
              <a:rPr lang="en-US" dirty="0"/>
              <a:t>If copyright protects against non-literal copying of software, it would offer broader protection but risks protecting underlying idea rather than just its expression. </a:t>
            </a:r>
          </a:p>
          <a:p>
            <a:r>
              <a:rPr lang="en-US" dirty="0"/>
              <a:t>Could result in protection similar to patents, but without examination and with a much longer statutory term of protection.</a:t>
            </a:r>
          </a:p>
        </p:txBody>
      </p:sp>
      <p:sp>
        <p:nvSpPr>
          <p:cNvPr id="4" name="Date Placeholder 3">
            <a:extLst>
              <a:ext uri="{FF2B5EF4-FFF2-40B4-BE49-F238E27FC236}">
                <a16:creationId xmlns:a16="http://schemas.microsoft.com/office/drawing/2014/main" id="{1DF62783-CC4B-BC8C-F5CD-D4B369CB2C1E}"/>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B8CD739B-0EF3-7906-9E09-55EF001FE608}"/>
              </a:ext>
            </a:extLst>
          </p:cNvPr>
          <p:cNvSpPr>
            <a:spLocks noGrp="1"/>
          </p:cNvSpPr>
          <p:nvPr>
            <p:ph type="ftr" sz="quarter" idx="11"/>
          </p:nvPr>
        </p:nvSpPr>
        <p:spPr/>
        <p:txBody>
          <a:bodyPr/>
          <a:lstStyle/>
          <a:p>
            <a:r>
              <a:rPr lang="en-US"/>
              <a:t>Hall &amp; Helmers Ch. 13</a:t>
            </a:r>
          </a:p>
        </p:txBody>
      </p:sp>
      <p:sp>
        <p:nvSpPr>
          <p:cNvPr id="6" name="Slide Number Placeholder 5">
            <a:extLst>
              <a:ext uri="{FF2B5EF4-FFF2-40B4-BE49-F238E27FC236}">
                <a16:creationId xmlns:a16="http://schemas.microsoft.com/office/drawing/2014/main" id="{8035C337-BF32-BD1D-8746-9235A16660E3}"/>
              </a:ext>
            </a:extLst>
          </p:cNvPr>
          <p:cNvSpPr>
            <a:spLocks noGrp="1"/>
          </p:cNvSpPr>
          <p:nvPr>
            <p:ph type="sldNum" sz="quarter" idx="12"/>
          </p:nvPr>
        </p:nvSpPr>
        <p:spPr/>
        <p:txBody>
          <a:bodyPr/>
          <a:lstStyle/>
          <a:p>
            <a:fld id="{B7C1309C-BF2F-41FF-A11E-EA0D5268C033}" type="slidenum">
              <a:rPr lang="en-US" smtClean="0"/>
              <a:t>24</a:t>
            </a:fld>
            <a:endParaRPr lang="en-US"/>
          </a:p>
        </p:txBody>
      </p:sp>
    </p:spTree>
    <p:extLst>
      <p:ext uri="{BB962C8B-B14F-4D97-AF65-F5344CB8AC3E}">
        <p14:creationId xmlns:p14="http://schemas.microsoft.com/office/powerpoint/2010/main" val="22220929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D9DD7-16F2-4655-A5E8-95FB3AE3A47D}"/>
              </a:ext>
            </a:extLst>
          </p:cNvPr>
          <p:cNvSpPr>
            <a:spLocks noGrp="1"/>
          </p:cNvSpPr>
          <p:nvPr>
            <p:ph type="title"/>
          </p:nvPr>
        </p:nvSpPr>
        <p:spPr/>
        <p:txBody>
          <a:bodyPr/>
          <a:lstStyle/>
          <a:p>
            <a:r>
              <a:rPr lang="en-US" dirty="0"/>
              <a:t>Copyright on software and AI</a:t>
            </a:r>
          </a:p>
        </p:txBody>
      </p:sp>
      <p:sp>
        <p:nvSpPr>
          <p:cNvPr id="3" name="Content Placeholder 2">
            <a:extLst>
              <a:ext uri="{FF2B5EF4-FFF2-40B4-BE49-F238E27FC236}">
                <a16:creationId xmlns:a16="http://schemas.microsoft.com/office/drawing/2014/main" id="{CD5C046F-F51C-45DD-A023-2410D59DCC14}"/>
              </a:ext>
            </a:extLst>
          </p:cNvPr>
          <p:cNvSpPr>
            <a:spLocks noGrp="1"/>
          </p:cNvSpPr>
          <p:nvPr>
            <p:ph idx="1"/>
          </p:nvPr>
        </p:nvSpPr>
        <p:spPr/>
        <p:txBody>
          <a:bodyPr>
            <a:normAutofit fontScale="92500" lnSpcReduction="10000"/>
          </a:bodyPr>
          <a:lstStyle/>
          <a:p>
            <a:r>
              <a:rPr lang="en-US" dirty="0"/>
              <a:t>Copyright infringement lawsuit litigated in the early 1990s by software developer Lotus against competitor Borland. </a:t>
            </a:r>
          </a:p>
          <a:p>
            <a:r>
              <a:rPr lang="en-US" dirty="0"/>
              <a:t>Lotus 1-2-3 was a popular spreadsheet program created by Lotus in early 1980s.</a:t>
            </a:r>
          </a:p>
          <a:p>
            <a:r>
              <a:rPr lang="en-US" dirty="0"/>
              <a:t>Borland released competing software, Quattro Pro, in late 1980s.</a:t>
            </a:r>
          </a:p>
          <a:p>
            <a:r>
              <a:rPr lang="en-US" dirty="0"/>
              <a:t>District court found copyright infringement because Borland had copied Lotus 1-2-3 menu commands and structure, even though Borland “</a:t>
            </a:r>
            <a:r>
              <a:rPr lang="en-US" i="1" dirty="0"/>
              <a:t>did not copy any of Lotus's underlying computer code</a:t>
            </a:r>
            <a:r>
              <a:rPr lang="en-US" dirty="0"/>
              <a:t>”.</a:t>
            </a:r>
          </a:p>
          <a:p>
            <a:r>
              <a:rPr lang="en-US" dirty="0"/>
              <a:t>U.S. Court of Appeals for the First Circuit  found that Lotus 1-2-3 menu structure, which Borland had copied, was a method of operation and as such not protected by copyright.</a:t>
            </a:r>
          </a:p>
          <a:p>
            <a:endParaRPr lang="en-US" dirty="0"/>
          </a:p>
        </p:txBody>
      </p:sp>
      <p:sp>
        <p:nvSpPr>
          <p:cNvPr id="4" name="Date Placeholder 3">
            <a:extLst>
              <a:ext uri="{FF2B5EF4-FFF2-40B4-BE49-F238E27FC236}">
                <a16:creationId xmlns:a16="http://schemas.microsoft.com/office/drawing/2014/main" id="{F797B426-A091-1057-CAA6-852B91D403B9}"/>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6F358742-7D31-8823-6EAA-608987BA08E6}"/>
              </a:ext>
            </a:extLst>
          </p:cNvPr>
          <p:cNvSpPr>
            <a:spLocks noGrp="1"/>
          </p:cNvSpPr>
          <p:nvPr>
            <p:ph type="ftr" sz="quarter" idx="11"/>
          </p:nvPr>
        </p:nvSpPr>
        <p:spPr/>
        <p:txBody>
          <a:bodyPr/>
          <a:lstStyle/>
          <a:p>
            <a:r>
              <a:rPr lang="en-US"/>
              <a:t>Hall &amp; Helmers Ch. 13</a:t>
            </a:r>
          </a:p>
        </p:txBody>
      </p:sp>
      <p:sp>
        <p:nvSpPr>
          <p:cNvPr id="6" name="Slide Number Placeholder 5">
            <a:extLst>
              <a:ext uri="{FF2B5EF4-FFF2-40B4-BE49-F238E27FC236}">
                <a16:creationId xmlns:a16="http://schemas.microsoft.com/office/drawing/2014/main" id="{0BE44A6F-929B-48D2-52A0-0EC876D48DF0}"/>
              </a:ext>
            </a:extLst>
          </p:cNvPr>
          <p:cNvSpPr>
            <a:spLocks noGrp="1"/>
          </p:cNvSpPr>
          <p:nvPr>
            <p:ph type="sldNum" sz="quarter" idx="12"/>
          </p:nvPr>
        </p:nvSpPr>
        <p:spPr/>
        <p:txBody>
          <a:bodyPr/>
          <a:lstStyle/>
          <a:p>
            <a:fld id="{B7C1309C-BF2F-41FF-A11E-EA0D5268C033}" type="slidenum">
              <a:rPr lang="en-US" smtClean="0"/>
              <a:t>25</a:t>
            </a:fld>
            <a:endParaRPr lang="en-US"/>
          </a:p>
        </p:txBody>
      </p:sp>
    </p:spTree>
    <p:extLst>
      <p:ext uri="{BB962C8B-B14F-4D97-AF65-F5344CB8AC3E}">
        <p14:creationId xmlns:p14="http://schemas.microsoft.com/office/powerpoint/2010/main" val="31995169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6BDCD-67EF-4340-825A-17FD335DB0B4}"/>
              </a:ext>
            </a:extLst>
          </p:cNvPr>
          <p:cNvSpPr>
            <a:spLocks noGrp="1"/>
          </p:cNvSpPr>
          <p:nvPr>
            <p:ph type="title"/>
          </p:nvPr>
        </p:nvSpPr>
        <p:spPr/>
        <p:txBody>
          <a:bodyPr/>
          <a:lstStyle/>
          <a:p>
            <a:r>
              <a:rPr lang="en-US" dirty="0"/>
              <a:t>Copyright on software and AI</a:t>
            </a:r>
          </a:p>
        </p:txBody>
      </p:sp>
      <p:sp>
        <p:nvSpPr>
          <p:cNvPr id="3" name="Content Placeholder 2">
            <a:extLst>
              <a:ext uri="{FF2B5EF4-FFF2-40B4-BE49-F238E27FC236}">
                <a16:creationId xmlns:a16="http://schemas.microsoft.com/office/drawing/2014/main" id="{103DEBBD-BCD4-4A55-B15C-C6DE867C66C6}"/>
              </a:ext>
            </a:extLst>
          </p:cNvPr>
          <p:cNvSpPr>
            <a:spLocks noGrp="1"/>
          </p:cNvSpPr>
          <p:nvPr>
            <p:ph idx="1"/>
          </p:nvPr>
        </p:nvSpPr>
        <p:spPr/>
        <p:txBody>
          <a:bodyPr>
            <a:normAutofit fontScale="77500" lnSpcReduction="20000"/>
          </a:bodyPr>
          <a:lstStyle/>
          <a:p>
            <a:r>
              <a:rPr lang="en-US" dirty="0"/>
              <a:t>Can works generated by AI can acquire copyright protection and if so, who should be the author?</a:t>
            </a:r>
          </a:p>
          <a:p>
            <a:pPr lvl="1"/>
            <a:r>
              <a:rPr lang="en-US" dirty="0"/>
              <a:t>Generative AI capable of producing new work without direct human intervention that in principle could benefit from copyright protection, e.g. images (</a:t>
            </a:r>
            <a:r>
              <a:rPr lang="en-US" dirty="0" err="1"/>
              <a:t>Midjourney</a:t>
            </a:r>
            <a:r>
              <a:rPr lang="en-US" dirty="0"/>
              <a:t> or </a:t>
            </a:r>
            <a:r>
              <a:rPr lang="en-US" dirty="0" err="1"/>
              <a:t>OpenAI’s</a:t>
            </a:r>
            <a:r>
              <a:rPr lang="en-US" dirty="0"/>
              <a:t> DALL-E 3) or music (</a:t>
            </a:r>
            <a:r>
              <a:rPr lang="en-US" dirty="0" err="1"/>
              <a:t>Amper</a:t>
            </a:r>
            <a:r>
              <a:rPr lang="en-US" dirty="0"/>
              <a:t> Music or AIVA).</a:t>
            </a:r>
          </a:p>
          <a:p>
            <a:pPr lvl="1"/>
            <a:r>
              <a:rPr lang="en-US" dirty="0"/>
              <a:t>Does AI satisfy the originality requirement?</a:t>
            </a:r>
          </a:p>
          <a:p>
            <a:pPr lvl="1"/>
            <a:r>
              <a:rPr lang="en-US" dirty="0"/>
              <a:t>In U.S., originality requirement mandates some level of creativity and that work be an independent creation by its author. </a:t>
            </a:r>
          </a:p>
          <a:p>
            <a:pPr lvl="1"/>
            <a:r>
              <a:rPr lang="en-US" dirty="0"/>
              <a:t>Stephen Thaler tried to register a copyright for a piece of visual art called “A Recent Entrance to Paradise” autonomously generated by AI system called “Creativity Machine.” </a:t>
            </a:r>
          </a:p>
          <a:p>
            <a:pPr lvl="1"/>
            <a:r>
              <a:rPr lang="en-US" dirty="0"/>
              <a:t>Thaler claimed ownership of copyright, Creativity Machine was listed as author. </a:t>
            </a:r>
          </a:p>
          <a:p>
            <a:pPr lvl="1"/>
            <a:r>
              <a:rPr lang="en-US" dirty="0"/>
              <a:t>U.S. Copyright Office refused registration on the basis that the work lacked human authorship.</a:t>
            </a:r>
          </a:p>
          <a:p>
            <a:pPr lvl="1"/>
            <a:r>
              <a:rPr lang="en-US" dirty="0"/>
              <a:t>On appeal, court affirmed copyright office’s decision and clarified that question of who owns the copyright to “A Recent Entrance to Paradise” does not even arise because “</a:t>
            </a:r>
            <a:r>
              <a:rPr lang="en-US" i="1" dirty="0"/>
              <a:t>the work at issue was never subject to copyright protection</a:t>
            </a:r>
            <a:r>
              <a:rPr lang="en-US" dirty="0"/>
              <a:t>” due to its lack of human authorship. </a:t>
            </a:r>
          </a:p>
          <a:p>
            <a:pPr lvl="1"/>
            <a:r>
              <a:rPr lang="en-US" dirty="0"/>
              <a:t>Court’s decision still allows for copyright protection of creative works involving AI provided there is human input. </a:t>
            </a:r>
          </a:p>
        </p:txBody>
      </p:sp>
      <p:sp>
        <p:nvSpPr>
          <p:cNvPr id="4" name="Date Placeholder 3">
            <a:extLst>
              <a:ext uri="{FF2B5EF4-FFF2-40B4-BE49-F238E27FC236}">
                <a16:creationId xmlns:a16="http://schemas.microsoft.com/office/drawing/2014/main" id="{3351267D-AF4B-7E01-6BC1-FDED96B7540B}"/>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64A368C4-D23E-A491-15EA-557B0B20A30B}"/>
              </a:ext>
            </a:extLst>
          </p:cNvPr>
          <p:cNvSpPr>
            <a:spLocks noGrp="1"/>
          </p:cNvSpPr>
          <p:nvPr>
            <p:ph type="ftr" sz="quarter" idx="11"/>
          </p:nvPr>
        </p:nvSpPr>
        <p:spPr/>
        <p:txBody>
          <a:bodyPr/>
          <a:lstStyle/>
          <a:p>
            <a:r>
              <a:rPr lang="en-US"/>
              <a:t>Hall &amp; Helmers Ch. 13</a:t>
            </a:r>
          </a:p>
        </p:txBody>
      </p:sp>
      <p:sp>
        <p:nvSpPr>
          <p:cNvPr id="6" name="Slide Number Placeholder 5">
            <a:extLst>
              <a:ext uri="{FF2B5EF4-FFF2-40B4-BE49-F238E27FC236}">
                <a16:creationId xmlns:a16="http://schemas.microsoft.com/office/drawing/2014/main" id="{4139BB03-1C7C-8DFC-4DF3-D4F129764872}"/>
              </a:ext>
            </a:extLst>
          </p:cNvPr>
          <p:cNvSpPr>
            <a:spLocks noGrp="1"/>
          </p:cNvSpPr>
          <p:nvPr>
            <p:ph type="sldNum" sz="quarter" idx="12"/>
          </p:nvPr>
        </p:nvSpPr>
        <p:spPr/>
        <p:txBody>
          <a:bodyPr/>
          <a:lstStyle/>
          <a:p>
            <a:fld id="{B7C1309C-BF2F-41FF-A11E-EA0D5268C033}" type="slidenum">
              <a:rPr lang="en-US" smtClean="0"/>
              <a:t>26</a:t>
            </a:fld>
            <a:endParaRPr lang="en-US"/>
          </a:p>
        </p:txBody>
      </p:sp>
    </p:spTree>
    <p:extLst>
      <p:ext uri="{BB962C8B-B14F-4D97-AF65-F5344CB8AC3E}">
        <p14:creationId xmlns:p14="http://schemas.microsoft.com/office/powerpoint/2010/main" val="4878633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6BDCD-67EF-4340-825A-17FD335DB0B4}"/>
              </a:ext>
            </a:extLst>
          </p:cNvPr>
          <p:cNvSpPr>
            <a:spLocks noGrp="1"/>
          </p:cNvSpPr>
          <p:nvPr>
            <p:ph type="title"/>
          </p:nvPr>
        </p:nvSpPr>
        <p:spPr/>
        <p:txBody>
          <a:bodyPr/>
          <a:lstStyle/>
          <a:p>
            <a:r>
              <a:rPr lang="en-US" dirty="0"/>
              <a:t>Copyright on software and AI</a:t>
            </a:r>
          </a:p>
        </p:txBody>
      </p:sp>
      <p:sp>
        <p:nvSpPr>
          <p:cNvPr id="3" name="Content Placeholder 2">
            <a:extLst>
              <a:ext uri="{FF2B5EF4-FFF2-40B4-BE49-F238E27FC236}">
                <a16:creationId xmlns:a16="http://schemas.microsoft.com/office/drawing/2014/main" id="{103DEBBD-BCD4-4A55-B15C-C6DE867C66C6}"/>
              </a:ext>
            </a:extLst>
          </p:cNvPr>
          <p:cNvSpPr>
            <a:spLocks noGrp="1"/>
          </p:cNvSpPr>
          <p:nvPr>
            <p:ph idx="1"/>
          </p:nvPr>
        </p:nvSpPr>
        <p:spPr/>
        <p:txBody>
          <a:bodyPr>
            <a:normAutofit fontScale="92500" lnSpcReduction="10000"/>
          </a:bodyPr>
          <a:lstStyle/>
          <a:p>
            <a:r>
              <a:rPr lang="en-US" dirty="0"/>
              <a:t>Is use of copyrighted works for training of AI covered by existing copyright exceptions?</a:t>
            </a:r>
          </a:p>
          <a:p>
            <a:pPr lvl="1"/>
            <a:r>
              <a:rPr lang="en-US" dirty="0"/>
              <a:t>Copyrighted works play an important role in training of AI algorithms.</a:t>
            </a:r>
          </a:p>
          <a:p>
            <a:pPr lvl="1"/>
            <a:r>
              <a:rPr lang="en-US" dirty="0"/>
              <a:t>In U.S. Several lawsuits have been filed recently in the U.S. and Europe against AI companies alleging copyright infringement. </a:t>
            </a:r>
          </a:p>
          <a:p>
            <a:pPr lvl="1"/>
            <a:r>
              <a:rPr lang="en-US" dirty="0"/>
              <a:t>Getty Images sued Stability AI both in the U.S. and UK claiming that Stability AI had copied millions of images from Getty’s database without authorization.</a:t>
            </a:r>
          </a:p>
          <a:p>
            <a:pPr lvl="1"/>
            <a:r>
              <a:rPr lang="en-US" dirty="0"/>
              <a:t>Authors Guild and 17 prominent writers, including John Grisham and George R.R. Martin, filed a class-action suit in the U.S. against Open AI alleging infringement of copyrighted works of fiction used as input for training </a:t>
            </a:r>
            <a:r>
              <a:rPr lang="en-US" dirty="0" err="1"/>
              <a:t>ChatGPT</a:t>
            </a:r>
            <a:r>
              <a:rPr lang="en-US" dirty="0"/>
              <a:t>. </a:t>
            </a:r>
          </a:p>
          <a:p>
            <a:r>
              <a:rPr lang="en-US" dirty="0"/>
              <a:t>Outcome of debate has potential economic implications as availability of copyright protection for AI generated works will shape incentives for development and application of AI technology.</a:t>
            </a:r>
          </a:p>
        </p:txBody>
      </p:sp>
      <p:sp>
        <p:nvSpPr>
          <p:cNvPr id="4" name="Date Placeholder 3">
            <a:extLst>
              <a:ext uri="{FF2B5EF4-FFF2-40B4-BE49-F238E27FC236}">
                <a16:creationId xmlns:a16="http://schemas.microsoft.com/office/drawing/2014/main" id="{CBB1BB40-45DB-CD72-B7C1-E12462EC1451}"/>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9BB665C8-7468-D292-BE5B-CE745AB998DC}"/>
              </a:ext>
            </a:extLst>
          </p:cNvPr>
          <p:cNvSpPr>
            <a:spLocks noGrp="1"/>
          </p:cNvSpPr>
          <p:nvPr>
            <p:ph type="ftr" sz="quarter" idx="11"/>
          </p:nvPr>
        </p:nvSpPr>
        <p:spPr/>
        <p:txBody>
          <a:bodyPr/>
          <a:lstStyle/>
          <a:p>
            <a:r>
              <a:rPr lang="en-US"/>
              <a:t>Hall &amp; Helmers Ch. 13</a:t>
            </a:r>
          </a:p>
        </p:txBody>
      </p:sp>
      <p:sp>
        <p:nvSpPr>
          <p:cNvPr id="6" name="Slide Number Placeholder 5">
            <a:extLst>
              <a:ext uri="{FF2B5EF4-FFF2-40B4-BE49-F238E27FC236}">
                <a16:creationId xmlns:a16="http://schemas.microsoft.com/office/drawing/2014/main" id="{7EEBFFBF-84D3-C304-BB49-78790E884173}"/>
              </a:ext>
            </a:extLst>
          </p:cNvPr>
          <p:cNvSpPr>
            <a:spLocks noGrp="1"/>
          </p:cNvSpPr>
          <p:nvPr>
            <p:ph type="sldNum" sz="quarter" idx="12"/>
          </p:nvPr>
        </p:nvSpPr>
        <p:spPr/>
        <p:txBody>
          <a:bodyPr/>
          <a:lstStyle/>
          <a:p>
            <a:fld id="{B7C1309C-BF2F-41FF-A11E-EA0D5268C033}" type="slidenum">
              <a:rPr lang="en-US" smtClean="0"/>
              <a:t>27</a:t>
            </a:fld>
            <a:endParaRPr lang="en-US"/>
          </a:p>
        </p:txBody>
      </p:sp>
    </p:spTree>
    <p:extLst>
      <p:ext uri="{BB962C8B-B14F-4D97-AF65-F5344CB8AC3E}">
        <p14:creationId xmlns:p14="http://schemas.microsoft.com/office/powerpoint/2010/main" val="38456559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4E99A-65F7-433E-A0E2-2D4C000DD4C2}"/>
              </a:ext>
            </a:extLst>
          </p:cNvPr>
          <p:cNvSpPr>
            <a:spLocks noGrp="1"/>
          </p:cNvSpPr>
          <p:nvPr>
            <p:ph type="title"/>
          </p:nvPr>
        </p:nvSpPr>
        <p:spPr/>
        <p:txBody>
          <a:bodyPr/>
          <a:lstStyle/>
          <a:p>
            <a:r>
              <a:rPr lang="en-US" dirty="0"/>
              <a:t>The economics of copyright</a:t>
            </a:r>
          </a:p>
        </p:txBody>
      </p:sp>
      <p:sp>
        <p:nvSpPr>
          <p:cNvPr id="3" name="Content Placeholder 2">
            <a:extLst>
              <a:ext uri="{FF2B5EF4-FFF2-40B4-BE49-F238E27FC236}">
                <a16:creationId xmlns:a16="http://schemas.microsoft.com/office/drawing/2014/main" id="{3E4DAAC6-4A3E-4D52-9C69-CA395F2A6681}"/>
              </a:ext>
            </a:extLst>
          </p:cNvPr>
          <p:cNvSpPr>
            <a:spLocks noGrp="1"/>
          </p:cNvSpPr>
          <p:nvPr>
            <p:ph idx="1"/>
          </p:nvPr>
        </p:nvSpPr>
        <p:spPr/>
        <p:txBody>
          <a:bodyPr>
            <a:normAutofit fontScale="70000" lnSpcReduction="20000"/>
          </a:bodyPr>
          <a:lstStyle/>
          <a:p>
            <a:r>
              <a:rPr lang="en-US" dirty="0"/>
              <a:t>Fixed costs of creating new work high.</a:t>
            </a:r>
          </a:p>
          <a:p>
            <a:r>
              <a:rPr lang="en-US" dirty="0"/>
              <a:t>Marginal cost of reproduction low.</a:t>
            </a:r>
          </a:p>
          <a:p>
            <a:r>
              <a:rPr lang="en-US" dirty="0"/>
              <a:t>If artist set price equal to marginal cost, artist unable to cover fixed costs incurred in the creation of the work, leads to “underproduction”.</a:t>
            </a:r>
          </a:p>
          <a:p>
            <a:r>
              <a:rPr lang="en-US" dirty="0"/>
              <a:t>Copyright allows artist to price above marginal cost.</a:t>
            </a:r>
          </a:p>
          <a:p>
            <a:r>
              <a:rPr lang="en-US" dirty="0"/>
              <a:t>Artist makes positive profit, which covers fixed costs.</a:t>
            </a:r>
          </a:p>
          <a:p>
            <a:r>
              <a:rPr lang="en-US" dirty="0"/>
              <a:t>But at higher price, fewer consumers are able to afford the work, leads to “underutilization”.</a:t>
            </a:r>
          </a:p>
          <a:p>
            <a:r>
              <a:rPr lang="en-US" dirty="0"/>
              <a:t>Trade-off between avoiding underutilization and underproduction. </a:t>
            </a:r>
          </a:p>
          <a:p>
            <a:r>
              <a:rPr lang="en-US" dirty="0"/>
              <a:t>Similar to trade-off in context of patent system.</a:t>
            </a:r>
          </a:p>
          <a:p>
            <a:r>
              <a:rPr lang="en-US" dirty="0"/>
              <a:t>But copyright different because:</a:t>
            </a:r>
          </a:p>
          <a:p>
            <a:pPr lvl="1"/>
            <a:r>
              <a:rPr lang="en-US" dirty="0"/>
              <a:t>Imitation (reproduction) very cheap.</a:t>
            </a:r>
          </a:p>
          <a:p>
            <a:pPr lvl="1"/>
            <a:r>
              <a:rPr lang="en-US" dirty="0"/>
              <a:t>Unauthorized copying common.</a:t>
            </a:r>
          </a:p>
          <a:p>
            <a:pPr lvl="1"/>
            <a:r>
              <a:rPr lang="en-US" dirty="0"/>
              <a:t>New works often rely in some form or fashion on existing works.</a:t>
            </a:r>
          </a:p>
        </p:txBody>
      </p:sp>
      <p:sp>
        <p:nvSpPr>
          <p:cNvPr id="4" name="Date Placeholder 3">
            <a:extLst>
              <a:ext uri="{FF2B5EF4-FFF2-40B4-BE49-F238E27FC236}">
                <a16:creationId xmlns:a16="http://schemas.microsoft.com/office/drawing/2014/main" id="{F501EAE0-D2A4-B419-3A41-1C2B669A8C33}"/>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89A2B94B-0978-F046-77CD-969BF9E7A393}"/>
              </a:ext>
            </a:extLst>
          </p:cNvPr>
          <p:cNvSpPr>
            <a:spLocks noGrp="1"/>
          </p:cNvSpPr>
          <p:nvPr>
            <p:ph type="ftr" sz="quarter" idx="11"/>
          </p:nvPr>
        </p:nvSpPr>
        <p:spPr/>
        <p:txBody>
          <a:bodyPr/>
          <a:lstStyle/>
          <a:p>
            <a:r>
              <a:rPr lang="en-US"/>
              <a:t>Hall &amp; Helmers Ch. 13</a:t>
            </a:r>
          </a:p>
        </p:txBody>
      </p:sp>
      <p:sp>
        <p:nvSpPr>
          <p:cNvPr id="6" name="Slide Number Placeholder 5">
            <a:extLst>
              <a:ext uri="{FF2B5EF4-FFF2-40B4-BE49-F238E27FC236}">
                <a16:creationId xmlns:a16="http://schemas.microsoft.com/office/drawing/2014/main" id="{57F1D9A1-FE2A-9926-415C-B5AFC45CF5CB}"/>
              </a:ext>
            </a:extLst>
          </p:cNvPr>
          <p:cNvSpPr>
            <a:spLocks noGrp="1"/>
          </p:cNvSpPr>
          <p:nvPr>
            <p:ph type="sldNum" sz="quarter" idx="12"/>
          </p:nvPr>
        </p:nvSpPr>
        <p:spPr/>
        <p:txBody>
          <a:bodyPr/>
          <a:lstStyle/>
          <a:p>
            <a:fld id="{B7C1309C-BF2F-41FF-A11E-EA0D5268C033}" type="slidenum">
              <a:rPr lang="en-US" smtClean="0"/>
              <a:t>28</a:t>
            </a:fld>
            <a:endParaRPr lang="en-US"/>
          </a:p>
        </p:txBody>
      </p:sp>
    </p:spTree>
    <p:extLst>
      <p:ext uri="{BB962C8B-B14F-4D97-AF65-F5344CB8AC3E}">
        <p14:creationId xmlns:p14="http://schemas.microsoft.com/office/powerpoint/2010/main" val="17740855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08681-01BF-42FC-88A5-D53B519EAA60}"/>
              </a:ext>
            </a:extLst>
          </p:cNvPr>
          <p:cNvSpPr>
            <a:spLocks noGrp="1"/>
          </p:cNvSpPr>
          <p:nvPr>
            <p:ph type="title"/>
          </p:nvPr>
        </p:nvSpPr>
        <p:spPr/>
        <p:txBody>
          <a:bodyPr/>
          <a:lstStyle/>
          <a:p>
            <a:r>
              <a:rPr lang="en-US" dirty="0"/>
              <a:t>The economics of copyright</a:t>
            </a:r>
          </a:p>
        </p:txBody>
      </p:sp>
      <p:sp>
        <p:nvSpPr>
          <p:cNvPr id="3" name="Content Placeholder 2">
            <a:extLst>
              <a:ext uri="{FF2B5EF4-FFF2-40B4-BE49-F238E27FC236}">
                <a16:creationId xmlns:a16="http://schemas.microsoft.com/office/drawing/2014/main" id="{E4E3C658-B390-48B9-B81D-FB6BC0DE1630}"/>
              </a:ext>
            </a:extLst>
          </p:cNvPr>
          <p:cNvSpPr>
            <a:spLocks noGrp="1"/>
          </p:cNvSpPr>
          <p:nvPr>
            <p:ph idx="1"/>
          </p:nvPr>
        </p:nvSpPr>
        <p:spPr/>
        <p:txBody>
          <a:bodyPr>
            <a:normAutofit/>
          </a:bodyPr>
          <a:lstStyle/>
          <a:p>
            <a:r>
              <a:rPr lang="en-US" dirty="0"/>
              <a:t>Landes and Posner (1989)</a:t>
            </a:r>
          </a:p>
          <a:p>
            <a:pPr lvl="1"/>
            <a:r>
              <a:rPr lang="en-US" dirty="0"/>
              <a:t>Simple model to show trade-off between providing incentives for creation of new works by granting copyright and cost that copyright generates for the use of existing works in the production of new works.</a:t>
            </a:r>
          </a:p>
          <a:p>
            <a:pPr lvl="1"/>
            <a:r>
              <a:rPr lang="en-US" dirty="0"/>
              <a:t>Artist that produces original work.</a:t>
            </a:r>
          </a:p>
          <a:p>
            <a:pPr lvl="1"/>
            <a:r>
              <a:rPr lang="en-US" dirty="0"/>
              <a:t>Copycat that makes unauthorized, identical copies of artist’s work.</a:t>
            </a:r>
          </a:p>
          <a:p>
            <a:pPr lvl="1"/>
            <a:r>
              <a:rPr lang="en-US" dirty="0"/>
              <a:t>Quantity supplied by artist is </a:t>
            </a:r>
            <a:r>
              <a:rPr lang="en-US" i="1" dirty="0"/>
              <a:t>x</a:t>
            </a:r>
            <a:r>
              <a:rPr lang="en-US" dirty="0"/>
              <a:t>.</a:t>
            </a:r>
          </a:p>
          <a:p>
            <a:pPr lvl="1"/>
            <a:r>
              <a:rPr lang="en-US" dirty="0"/>
              <a:t>Quantity supplied by copycat is </a:t>
            </a:r>
            <a:r>
              <a:rPr lang="en-US" i="1" dirty="0"/>
              <a:t>y(p,z)</a:t>
            </a:r>
            <a:r>
              <a:rPr lang="en-US" dirty="0"/>
              <a:t>, where</a:t>
            </a:r>
            <a:r>
              <a:rPr lang="en-US" i="1" dirty="0"/>
              <a:t> z</a:t>
            </a:r>
            <a:r>
              <a:rPr lang="en-US" dirty="0"/>
              <a:t>≥</a:t>
            </a:r>
            <a:r>
              <a:rPr lang="en-US" i="1" dirty="0"/>
              <a:t>0</a:t>
            </a:r>
            <a:r>
              <a:rPr lang="en-US" dirty="0"/>
              <a:t> denotes the overall level of copyright protection (</a:t>
            </a:r>
            <a:r>
              <a:rPr lang="en-US" i="1" dirty="0"/>
              <a:t>z = 0</a:t>
            </a:r>
            <a:r>
              <a:rPr lang="en-US" dirty="0"/>
              <a:t> means no copyright).</a:t>
            </a:r>
          </a:p>
          <a:p>
            <a:pPr lvl="1"/>
            <a:r>
              <a:rPr lang="en-US" dirty="0"/>
              <a:t>Assume consumers cannot distinguish between original and unauthorized copies so price of the work or its copies is </a:t>
            </a:r>
            <a:r>
              <a:rPr lang="en-US" i="1" dirty="0"/>
              <a:t>p.</a:t>
            </a:r>
          </a:p>
        </p:txBody>
      </p:sp>
      <p:sp>
        <p:nvSpPr>
          <p:cNvPr id="4" name="Date Placeholder 3">
            <a:extLst>
              <a:ext uri="{FF2B5EF4-FFF2-40B4-BE49-F238E27FC236}">
                <a16:creationId xmlns:a16="http://schemas.microsoft.com/office/drawing/2014/main" id="{EEE3A31D-EDA9-1D8F-58E6-6597DB053359}"/>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767A4CF1-36A3-376E-3017-1335C28374CF}"/>
              </a:ext>
            </a:extLst>
          </p:cNvPr>
          <p:cNvSpPr>
            <a:spLocks noGrp="1"/>
          </p:cNvSpPr>
          <p:nvPr>
            <p:ph type="ftr" sz="quarter" idx="11"/>
          </p:nvPr>
        </p:nvSpPr>
        <p:spPr/>
        <p:txBody>
          <a:bodyPr/>
          <a:lstStyle/>
          <a:p>
            <a:r>
              <a:rPr lang="en-US"/>
              <a:t>Hall &amp; Helmers Ch. 13</a:t>
            </a:r>
          </a:p>
        </p:txBody>
      </p:sp>
      <p:sp>
        <p:nvSpPr>
          <p:cNvPr id="6" name="Slide Number Placeholder 5">
            <a:extLst>
              <a:ext uri="{FF2B5EF4-FFF2-40B4-BE49-F238E27FC236}">
                <a16:creationId xmlns:a16="http://schemas.microsoft.com/office/drawing/2014/main" id="{F003854E-C84E-FFCD-36C8-B9589549ACC2}"/>
              </a:ext>
            </a:extLst>
          </p:cNvPr>
          <p:cNvSpPr>
            <a:spLocks noGrp="1"/>
          </p:cNvSpPr>
          <p:nvPr>
            <p:ph type="sldNum" sz="quarter" idx="12"/>
          </p:nvPr>
        </p:nvSpPr>
        <p:spPr/>
        <p:txBody>
          <a:bodyPr/>
          <a:lstStyle/>
          <a:p>
            <a:fld id="{B7C1309C-BF2F-41FF-A11E-EA0D5268C033}" type="slidenum">
              <a:rPr lang="en-US" smtClean="0"/>
              <a:t>29</a:t>
            </a:fld>
            <a:endParaRPr lang="en-US"/>
          </a:p>
        </p:txBody>
      </p:sp>
    </p:spTree>
    <p:extLst>
      <p:ext uri="{BB962C8B-B14F-4D97-AF65-F5344CB8AC3E}">
        <p14:creationId xmlns:p14="http://schemas.microsoft.com/office/powerpoint/2010/main" val="3957926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3475D-9784-4D80-843A-1E6AAE284FD9}"/>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47540191-FB8E-4E05-A27F-E9A8A82F6316}"/>
              </a:ext>
            </a:extLst>
          </p:cNvPr>
          <p:cNvSpPr>
            <a:spLocks noGrp="1"/>
          </p:cNvSpPr>
          <p:nvPr>
            <p:ph idx="1"/>
          </p:nvPr>
        </p:nvSpPr>
        <p:spPr/>
        <p:txBody>
          <a:bodyPr>
            <a:normAutofit fontScale="85000" lnSpcReduction="10000"/>
          </a:bodyPr>
          <a:lstStyle/>
          <a:p>
            <a:r>
              <a:rPr lang="en-US" dirty="0"/>
              <a:t>Public libraries closed during COVID lockdown. </a:t>
            </a:r>
          </a:p>
          <a:p>
            <a:r>
              <a:rPr lang="en-US" dirty="0"/>
              <a:t>Lending of physical books ground to a sudden halt.</a:t>
            </a:r>
          </a:p>
          <a:p>
            <a:r>
              <a:rPr lang="en-US" dirty="0"/>
              <a:t>In response, Internet Archive created “National Emergency Library.”</a:t>
            </a:r>
          </a:p>
          <a:p>
            <a:r>
              <a:rPr lang="en-US" dirty="0"/>
              <a:t>Internet Archive had been operating “Open Library” prior to COVID.</a:t>
            </a:r>
          </a:p>
          <a:p>
            <a:r>
              <a:rPr lang="en-US" dirty="0"/>
              <a:t>Open Library offered scanned books for users to borrow online – “controlled digital lending” (CDL).</a:t>
            </a:r>
          </a:p>
          <a:p>
            <a:r>
              <a:rPr lang="en-US" dirty="0"/>
              <a:t>Internet Archive only allowed one user at a time to digitally check out a book.</a:t>
            </a:r>
          </a:p>
          <a:p>
            <a:r>
              <a:rPr lang="en-US" dirty="0"/>
              <a:t>Internet Archive mimicked traditional offline lending of physical books, which is permissible under copyright law.</a:t>
            </a:r>
          </a:p>
          <a:p>
            <a:r>
              <a:rPr lang="en-US" dirty="0"/>
              <a:t>Internet Archive’s National Emergency Library lifted the “one at a time” restriction and allowed different users to check out same book at the same time.</a:t>
            </a:r>
          </a:p>
        </p:txBody>
      </p:sp>
      <p:sp>
        <p:nvSpPr>
          <p:cNvPr id="4" name="Date Placeholder 3">
            <a:extLst>
              <a:ext uri="{FF2B5EF4-FFF2-40B4-BE49-F238E27FC236}">
                <a16:creationId xmlns:a16="http://schemas.microsoft.com/office/drawing/2014/main" id="{B67C6BE9-65D0-E2E4-9295-C4255B157F90}"/>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A368993C-E2CC-308B-8D6E-D5431B70E892}"/>
              </a:ext>
            </a:extLst>
          </p:cNvPr>
          <p:cNvSpPr>
            <a:spLocks noGrp="1"/>
          </p:cNvSpPr>
          <p:nvPr>
            <p:ph type="ftr" sz="quarter" idx="11"/>
          </p:nvPr>
        </p:nvSpPr>
        <p:spPr/>
        <p:txBody>
          <a:bodyPr/>
          <a:lstStyle/>
          <a:p>
            <a:r>
              <a:rPr lang="en-US"/>
              <a:t>Hall &amp; Helmers Ch. 13</a:t>
            </a:r>
          </a:p>
        </p:txBody>
      </p:sp>
      <p:sp>
        <p:nvSpPr>
          <p:cNvPr id="6" name="Slide Number Placeholder 5">
            <a:extLst>
              <a:ext uri="{FF2B5EF4-FFF2-40B4-BE49-F238E27FC236}">
                <a16:creationId xmlns:a16="http://schemas.microsoft.com/office/drawing/2014/main" id="{21F83F77-DB61-8FDC-9925-1D955BBACD16}"/>
              </a:ext>
            </a:extLst>
          </p:cNvPr>
          <p:cNvSpPr>
            <a:spLocks noGrp="1"/>
          </p:cNvSpPr>
          <p:nvPr>
            <p:ph type="sldNum" sz="quarter" idx="12"/>
          </p:nvPr>
        </p:nvSpPr>
        <p:spPr/>
        <p:txBody>
          <a:bodyPr/>
          <a:lstStyle/>
          <a:p>
            <a:fld id="{B7C1309C-BF2F-41FF-A11E-EA0D5268C033}" type="slidenum">
              <a:rPr lang="en-US" smtClean="0"/>
              <a:t>3</a:t>
            </a:fld>
            <a:endParaRPr lang="en-US"/>
          </a:p>
        </p:txBody>
      </p:sp>
    </p:spTree>
    <p:extLst>
      <p:ext uri="{BB962C8B-B14F-4D97-AF65-F5344CB8AC3E}">
        <p14:creationId xmlns:p14="http://schemas.microsoft.com/office/powerpoint/2010/main" val="41738617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5D49F-189B-4C4C-82F5-7E106857B37B}"/>
              </a:ext>
            </a:extLst>
          </p:cNvPr>
          <p:cNvSpPr>
            <a:spLocks noGrp="1"/>
          </p:cNvSpPr>
          <p:nvPr>
            <p:ph type="title"/>
          </p:nvPr>
        </p:nvSpPr>
        <p:spPr/>
        <p:txBody>
          <a:bodyPr/>
          <a:lstStyle/>
          <a:p>
            <a:r>
              <a:rPr lang="en-US" dirty="0"/>
              <a:t>The economics of copyright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89F9FE2-C51F-4F97-B22B-119AF3AE6C3C}"/>
                  </a:ext>
                </a:extLst>
              </p:cNvPr>
              <p:cNvSpPr>
                <a:spLocks noGrp="1"/>
              </p:cNvSpPr>
              <p:nvPr>
                <p:ph idx="1"/>
              </p:nvPr>
            </p:nvSpPr>
            <p:spPr/>
            <p:txBody>
              <a:bodyPr>
                <a:normAutofit/>
              </a:bodyPr>
              <a:lstStyle/>
              <a:p>
                <a:r>
                  <a:rPr lang="en-US" dirty="0"/>
                  <a:t>Total quantity of artworks supplied in market </a:t>
                </a:r>
                <a:r>
                  <a:rPr lang="en-US" i="1" dirty="0"/>
                  <a:t>q = </a:t>
                </a:r>
                <a:r>
                  <a:rPr lang="en-US" i="1" dirty="0" err="1"/>
                  <a:t>x+y</a:t>
                </a:r>
                <a:r>
                  <a:rPr lang="en-US" dirty="0"/>
                  <a:t>.</a:t>
                </a:r>
              </a:p>
              <a:p>
                <a:r>
                  <a:rPr lang="en-US" dirty="0"/>
                  <a:t>Artist incurs constant marginal cost </a:t>
                </a:r>
                <a:r>
                  <a:rPr lang="en-US" i="1" dirty="0"/>
                  <a:t>c</a:t>
                </a:r>
                <a:r>
                  <a:rPr lang="en-US" dirty="0"/>
                  <a:t> to make a copy and costs </a:t>
                </a:r>
                <a:r>
                  <a:rPr lang="en-US" i="1" dirty="0"/>
                  <a:t>e(z)</a:t>
                </a:r>
                <a:r>
                  <a:rPr lang="en-US" dirty="0"/>
                  <a:t> to create their new artwork.</a:t>
                </a:r>
              </a:p>
              <a:p>
                <a:r>
                  <a:rPr lang="en-US" dirty="0"/>
                  <a:t>Assume supply of copies by copycat increases in price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𝑧</m:t>
                        </m:r>
                        <m:r>
                          <a:rPr lang="en-US" i="1">
                            <a:latin typeface="Cambria Math" panose="02040503050406030204" pitchFamily="18" charset="0"/>
                          </a:rPr>
                          <m:t>)</m:t>
                        </m:r>
                      </m:num>
                      <m:den>
                        <m:r>
                          <a:rPr lang="en-US" i="1">
                            <a:latin typeface="Cambria Math" panose="02040503050406030204" pitchFamily="18" charset="0"/>
                          </a:rPr>
                          <m:t>𝜕</m:t>
                        </m:r>
                        <m:r>
                          <a:rPr lang="en-US" i="1">
                            <a:latin typeface="Cambria Math" panose="02040503050406030204" pitchFamily="18" charset="0"/>
                          </a:rPr>
                          <m:t>𝑝</m:t>
                        </m:r>
                      </m:den>
                    </m:f>
                    <m:r>
                      <a:rPr lang="en-US" i="1">
                        <a:latin typeface="Cambria Math" panose="02040503050406030204" pitchFamily="18" charset="0"/>
                      </a:rPr>
                      <m:t>&gt;0</m:t>
                    </m:r>
                  </m:oMath>
                </a14:m>
                <a:r>
                  <a:rPr lang="en-US" dirty="0"/>
                  <a:t> and decreases in copyright protection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𝑧</m:t>
                        </m:r>
                        <m:r>
                          <a:rPr lang="en-US" i="1">
                            <a:latin typeface="Cambria Math" panose="02040503050406030204" pitchFamily="18" charset="0"/>
                          </a:rPr>
                          <m:t>)</m:t>
                        </m:r>
                      </m:num>
                      <m:den>
                        <m:r>
                          <a:rPr lang="en-US" i="1">
                            <a:latin typeface="Cambria Math" panose="02040503050406030204" pitchFamily="18" charset="0"/>
                          </a:rPr>
                          <m:t>𝜕</m:t>
                        </m:r>
                        <m:r>
                          <a:rPr lang="en-US" i="1">
                            <a:latin typeface="Cambria Math" panose="02040503050406030204" pitchFamily="18" charset="0"/>
                          </a:rPr>
                          <m:t>𝑧</m:t>
                        </m:r>
                      </m:den>
                    </m:f>
                    <m:r>
                      <a:rPr lang="en-US" i="1">
                        <a:latin typeface="Cambria Math" panose="02040503050406030204" pitchFamily="18" charset="0"/>
                      </a:rPr>
                      <m:t>&lt;0</m:t>
                    </m:r>
                  </m:oMath>
                </a14:m>
                <a:r>
                  <a:rPr lang="en-US" dirty="0"/>
                  <a:t>.</a:t>
                </a:r>
              </a:p>
              <a:p>
                <a:r>
                  <a:rPr lang="en-US" dirty="0"/>
                  <a:t>Assume cost of creating new original work </a:t>
                </a:r>
                <a:r>
                  <a:rPr lang="en-US" i="1" dirty="0"/>
                  <a:t>e</a:t>
                </a:r>
                <a:r>
                  <a:rPr lang="en-US" dirty="0"/>
                  <a:t> increases in overall level of copyright protection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𝑒</m:t>
                        </m:r>
                        <m:r>
                          <a:rPr lang="en-US" i="1">
                            <a:latin typeface="Cambria Math" panose="02040503050406030204" pitchFamily="18" charset="0"/>
                          </a:rPr>
                          <m:t>(</m:t>
                        </m:r>
                        <m:r>
                          <a:rPr lang="en-US" i="1">
                            <a:latin typeface="Cambria Math" panose="02040503050406030204" pitchFamily="18" charset="0"/>
                          </a:rPr>
                          <m:t>𝑧</m:t>
                        </m:r>
                        <m:r>
                          <a:rPr lang="en-US" i="1">
                            <a:latin typeface="Cambria Math" panose="02040503050406030204" pitchFamily="18" charset="0"/>
                          </a:rPr>
                          <m:t>)</m:t>
                        </m:r>
                      </m:num>
                      <m:den>
                        <m:r>
                          <a:rPr lang="en-US" i="1">
                            <a:latin typeface="Cambria Math" panose="02040503050406030204" pitchFamily="18" charset="0"/>
                          </a:rPr>
                          <m:t>𝜕</m:t>
                        </m:r>
                        <m:r>
                          <a:rPr lang="en-US" i="1">
                            <a:latin typeface="Cambria Math" panose="02040503050406030204" pitchFamily="18" charset="0"/>
                          </a:rPr>
                          <m:t>𝑧</m:t>
                        </m:r>
                      </m:den>
                    </m:f>
                    <m:r>
                      <a:rPr lang="en-US" i="1">
                        <a:latin typeface="Cambria Math" panose="02040503050406030204" pitchFamily="18" charset="0"/>
                      </a:rPr>
                      <m:t>&gt;0</m:t>
                    </m:r>
                  </m:oMath>
                </a14:m>
                <a:r>
                  <a:rPr lang="en-US" dirty="0"/>
                  <a:t>.</a:t>
                </a:r>
              </a:p>
              <a:p>
                <a:endParaRPr lang="en-US" dirty="0"/>
              </a:p>
            </p:txBody>
          </p:sp>
        </mc:Choice>
        <mc:Fallback xmlns="">
          <p:sp>
            <p:nvSpPr>
              <p:cNvPr id="3" name="Content Placeholder 2">
                <a:extLst>
                  <a:ext uri="{FF2B5EF4-FFF2-40B4-BE49-F238E27FC236}">
                    <a16:creationId xmlns:a16="http://schemas.microsoft.com/office/drawing/2014/main" id="{789F9FE2-C51F-4F97-B22B-119AF3AE6C3C}"/>
                  </a:ext>
                </a:extLst>
              </p:cNvPr>
              <p:cNvSpPr>
                <a:spLocks noGrp="1" noRot="1" noChangeAspect="1" noMove="1" noResize="1" noEditPoints="1" noAdjustHandles="1" noChangeArrowheads="1" noChangeShapeType="1" noTextEdit="1"/>
              </p:cNvSpPr>
              <p:nvPr>
                <p:ph idx="1"/>
              </p:nvPr>
            </p:nvSpPr>
            <p:spPr>
              <a:blipFill>
                <a:blip r:embed="rId2"/>
                <a:stretch>
                  <a:fillRect l="-1043" t="-2241" r="-986"/>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A90AC0C8-71CA-B669-17F2-CC7AB20F4454}"/>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18695E95-77D5-2B2C-4711-5B0394E66E7E}"/>
              </a:ext>
            </a:extLst>
          </p:cNvPr>
          <p:cNvSpPr>
            <a:spLocks noGrp="1"/>
          </p:cNvSpPr>
          <p:nvPr>
            <p:ph type="ftr" sz="quarter" idx="11"/>
          </p:nvPr>
        </p:nvSpPr>
        <p:spPr/>
        <p:txBody>
          <a:bodyPr/>
          <a:lstStyle/>
          <a:p>
            <a:r>
              <a:rPr lang="en-US"/>
              <a:t>Hall &amp; Helmers Ch. 13</a:t>
            </a:r>
          </a:p>
        </p:txBody>
      </p:sp>
      <p:sp>
        <p:nvSpPr>
          <p:cNvPr id="6" name="Slide Number Placeholder 5">
            <a:extLst>
              <a:ext uri="{FF2B5EF4-FFF2-40B4-BE49-F238E27FC236}">
                <a16:creationId xmlns:a16="http://schemas.microsoft.com/office/drawing/2014/main" id="{5B973B3D-554F-27A3-2465-486CCEB13628}"/>
              </a:ext>
            </a:extLst>
          </p:cNvPr>
          <p:cNvSpPr>
            <a:spLocks noGrp="1"/>
          </p:cNvSpPr>
          <p:nvPr>
            <p:ph type="sldNum" sz="quarter" idx="12"/>
          </p:nvPr>
        </p:nvSpPr>
        <p:spPr/>
        <p:txBody>
          <a:bodyPr/>
          <a:lstStyle/>
          <a:p>
            <a:fld id="{B7C1309C-BF2F-41FF-A11E-EA0D5268C033}" type="slidenum">
              <a:rPr lang="en-US" smtClean="0"/>
              <a:t>30</a:t>
            </a:fld>
            <a:endParaRPr lang="en-US"/>
          </a:p>
        </p:txBody>
      </p:sp>
    </p:spTree>
    <p:extLst>
      <p:ext uri="{BB962C8B-B14F-4D97-AF65-F5344CB8AC3E}">
        <p14:creationId xmlns:p14="http://schemas.microsoft.com/office/powerpoint/2010/main" val="27570669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467AD-579A-400C-8B0E-9B7B11EBB283}"/>
              </a:ext>
            </a:extLst>
          </p:cNvPr>
          <p:cNvSpPr>
            <a:spLocks noGrp="1"/>
          </p:cNvSpPr>
          <p:nvPr>
            <p:ph type="title"/>
          </p:nvPr>
        </p:nvSpPr>
        <p:spPr/>
        <p:txBody>
          <a:bodyPr/>
          <a:lstStyle/>
          <a:p>
            <a:r>
              <a:rPr lang="en-US" dirty="0"/>
              <a:t>The economics of copyright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7C7563C-B29E-44B3-9F36-E3CAC39B38BA}"/>
                  </a:ext>
                </a:extLst>
              </p:cNvPr>
              <p:cNvSpPr>
                <a:spLocks noGrp="1"/>
              </p:cNvSpPr>
              <p:nvPr>
                <p:ph idx="1"/>
              </p:nvPr>
            </p:nvSpPr>
            <p:spPr/>
            <p:txBody>
              <a:bodyPr>
                <a:normAutofit fontScale="85000" lnSpcReduction="10000"/>
              </a:bodyPr>
              <a:lstStyle/>
              <a:p>
                <a:r>
                  <a:rPr lang="en-US" dirty="0"/>
                  <a:t>Artist’s profits </a:t>
                </a:r>
                <a:r>
                  <a:rPr lang="en-US" i="1" dirty="0"/>
                  <a:t>π</a:t>
                </a:r>
                <a:r>
                  <a:rPr lang="en-US" dirty="0"/>
                  <a:t>:</a:t>
                </a:r>
              </a:p>
              <a:p>
                <a:pPr marL="0" indent="0">
                  <a:buNone/>
                </a:pPr>
                <a:r>
                  <a:rPr lang="en-US" dirty="0"/>
                  <a:t>			</a:t>
                </a:r>
                <a14:m>
                  <m:oMath xmlns:m="http://schemas.openxmlformats.org/officeDocument/2006/math">
                    <m:r>
                      <a:rPr lang="en-US" i="1">
                        <a:latin typeface="Cambria Math" panose="02040503050406030204" pitchFamily="18" charset="0"/>
                      </a:rPr>
                      <m:t>𝜋</m:t>
                    </m:r>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𝑐</m:t>
                        </m:r>
                      </m:e>
                    </m:d>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𝑒</m:t>
                    </m:r>
                    <m:r>
                      <a:rPr lang="en-US" i="1">
                        <a:latin typeface="Cambria Math" panose="02040503050406030204" pitchFamily="18" charset="0"/>
                      </a:rPr>
                      <m:t>(</m:t>
                    </m:r>
                    <m:r>
                      <a:rPr lang="en-US" i="1">
                        <a:latin typeface="Cambria Math" panose="02040503050406030204" pitchFamily="18" charset="0"/>
                      </a:rPr>
                      <m:t>𝑧</m:t>
                    </m:r>
                    <m:r>
                      <a:rPr lang="en-US" i="1">
                        <a:latin typeface="Cambria Math" panose="02040503050406030204" pitchFamily="18" charset="0"/>
                      </a:rPr>
                      <m:t>)</m:t>
                    </m:r>
                  </m:oMath>
                </a14:m>
                <a:r>
                  <a:rPr lang="en-US" dirty="0"/>
                  <a:t>			(1)</a:t>
                </a:r>
              </a:p>
              <a:p>
                <a:r>
                  <a:rPr lang="en-US" dirty="0"/>
                  <a:t>Replace quantity </a:t>
                </a:r>
                <a:r>
                  <a:rPr lang="en-US" i="1" dirty="0"/>
                  <a:t>x</a:t>
                </a:r>
                <a:r>
                  <a:rPr lang="en-US" dirty="0"/>
                  <a:t> supplied by artist using </a:t>
                </a:r>
                <a:r>
                  <a:rPr lang="en-US" i="1" dirty="0"/>
                  <a:t>x = q-y</a:t>
                </a:r>
                <a:r>
                  <a:rPr lang="en-US" dirty="0"/>
                  <a:t>:</a:t>
                </a:r>
              </a:p>
              <a:p>
                <a:pPr marL="0" indent="0">
                  <a:buNone/>
                </a:pPr>
                <a:r>
                  <a:rPr lang="en-US" dirty="0"/>
                  <a:t>			</a:t>
                </a:r>
                <a14:m>
                  <m:oMath xmlns:m="http://schemas.openxmlformats.org/officeDocument/2006/math">
                    <m:r>
                      <a:rPr lang="en-US" i="1">
                        <a:latin typeface="Cambria Math" panose="02040503050406030204" pitchFamily="18" charset="0"/>
                      </a:rPr>
                      <m:t>𝜋</m:t>
                    </m:r>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𝑐</m:t>
                        </m:r>
                      </m:e>
                    </m:d>
                    <m:r>
                      <a:rPr lang="en-US" i="1">
                        <a:latin typeface="Cambria Math" panose="02040503050406030204" pitchFamily="18" charset="0"/>
                      </a:rPr>
                      <m:t>[</m:t>
                    </m:r>
                    <m:r>
                      <a:rPr lang="en-US" i="1">
                        <a:latin typeface="Cambria Math" panose="02040503050406030204" pitchFamily="18" charset="0"/>
                      </a:rPr>
                      <m:t>𝑞</m:t>
                    </m:r>
                    <m:r>
                      <a:rPr lang="en-US" i="1">
                        <a:latin typeface="Cambria Math" panose="02040503050406030204" pitchFamily="18" charset="0"/>
                      </a:rPr>
                      <m:t>−</m:t>
                    </m:r>
                    <m:r>
                      <a:rPr lang="en-US" i="1">
                        <a:latin typeface="Cambria Math" panose="02040503050406030204" pitchFamily="18" charset="0"/>
                      </a:rPr>
                      <m:t>𝑦</m:t>
                    </m:r>
                    <m:d>
                      <m:dPr>
                        <m:ctrlPr>
                          <a:rPr lang="en-US" i="1">
                            <a:latin typeface="Cambria Math" panose="02040503050406030204" pitchFamily="18" charset="0"/>
                          </a:rPr>
                        </m:ctrlPr>
                      </m:dPr>
                      <m:e>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𝑧</m:t>
                        </m:r>
                      </m:e>
                    </m:d>
                    <m:r>
                      <a:rPr lang="en-US" i="1">
                        <a:latin typeface="Cambria Math" panose="02040503050406030204" pitchFamily="18" charset="0"/>
                      </a:rPr>
                      <m:t>]−</m:t>
                    </m:r>
                    <m:r>
                      <a:rPr lang="en-US" i="1">
                        <a:latin typeface="Cambria Math" panose="02040503050406030204" pitchFamily="18" charset="0"/>
                      </a:rPr>
                      <m:t>𝑒</m:t>
                    </m:r>
                    <m:r>
                      <a:rPr lang="en-US" i="1">
                        <a:latin typeface="Cambria Math" panose="02040503050406030204" pitchFamily="18" charset="0"/>
                      </a:rPr>
                      <m:t>(</m:t>
                    </m:r>
                    <m:r>
                      <a:rPr lang="en-US" i="1">
                        <a:latin typeface="Cambria Math" panose="02040503050406030204" pitchFamily="18" charset="0"/>
                      </a:rPr>
                      <m:t>𝑧</m:t>
                    </m:r>
                    <m:r>
                      <a:rPr lang="en-US" i="1">
                        <a:latin typeface="Cambria Math" panose="02040503050406030204" pitchFamily="18" charset="0"/>
                      </a:rPr>
                      <m:t>)</m:t>
                    </m:r>
                  </m:oMath>
                </a14:m>
                <a:r>
                  <a:rPr lang="en-US" dirty="0"/>
                  <a:t>		(2)</a:t>
                </a:r>
              </a:p>
              <a:p>
                <a:r>
                  <a:rPr lang="en-US" dirty="0"/>
                  <a:t>Take first derivative of artist’s profits with respect to </a:t>
                </a:r>
                <a:r>
                  <a:rPr lang="en-US" i="1" dirty="0"/>
                  <a:t>z</a:t>
                </a:r>
                <a:r>
                  <a:rPr lang="en-US" dirty="0"/>
                  <a:t>:</a:t>
                </a:r>
              </a:p>
              <a:p>
                <a:pPr marL="0" indent="0">
                  <a:buNone/>
                </a:pPr>
                <a:r>
                  <a:rPr lang="en-US" dirty="0"/>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𝜕𝜋</m:t>
                        </m:r>
                      </m:num>
                      <m:den>
                        <m:r>
                          <a:rPr lang="en-US" i="1">
                            <a:latin typeface="Cambria Math" panose="02040503050406030204" pitchFamily="18" charset="0"/>
                          </a:rPr>
                          <m:t>𝜕</m:t>
                        </m:r>
                        <m:r>
                          <a:rPr lang="en-US" i="1">
                            <a:latin typeface="Cambria Math" panose="02040503050406030204" pitchFamily="18" charset="0"/>
                          </a:rPr>
                          <m:t>𝑧</m:t>
                        </m:r>
                      </m:den>
                    </m:f>
                    <m:r>
                      <a:rPr lang="en-US" i="1">
                        <a:latin typeface="Cambria Math" panose="02040503050406030204" pitchFamily="18" charset="0"/>
                      </a:rPr>
                      <m:t>=</m:t>
                    </m:r>
                    <m:limLow>
                      <m:limLowPr>
                        <m:ctrlPr>
                          <a:rPr lang="en-US" i="1">
                            <a:latin typeface="Cambria Math" panose="02040503050406030204" pitchFamily="18" charset="0"/>
                          </a:rPr>
                        </m:ctrlPr>
                      </m:limLowPr>
                      <m:e>
                        <m:groupChr>
                          <m:groupChrPr>
                            <m:chr m:val="⏟"/>
                            <m:ctrlPr>
                              <a:rPr lang="en-US" i="1">
                                <a:latin typeface="Cambria Math" panose="02040503050406030204" pitchFamily="18" charset="0"/>
                              </a:rPr>
                            </m:ctrlPr>
                          </m:groupChrPr>
                          <m:e>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𝑐</m:t>
                                </m:r>
                              </m:e>
                            </m:d>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𝑦</m:t>
                                </m:r>
                                <m:d>
                                  <m:dPr>
                                    <m:ctrlPr>
                                      <a:rPr lang="en-US" i="1">
                                        <a:latin typeface="Cambria Math" panose="02040503050406030204" pitchFamily="18" charset="0"/>
                                      </a:rPr>
                                    </m:ctrlPr>
                                  </m:dPr>
                                  <m:e>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𝑧</m:t>
                                    </m:r>
                                  </m:e>
                                </m:d>
                              </m:num>
                              <m:den>
                                <m:r>
                                  <a:rPr lang="en-US" i="1">
                                    <a:latin typeface="Cambria Math" panose="02040503050406030204" pitchFamily="18" charset="0"/>
                                  </a:rPr>
                                  <m:t>𝜕</m:t>
                                </m:r>
                                <m:r>
                                  <a:rPr lang="en-US" i="1">
                                    <a:latin typeface="Cambria Math" panose="02040503050406030204" pitchFamily="18" charset="0"/>
                                  </a:rPr>
                                  <m:t>𝑧</m:t>
                                </m:r>
                              </m:den>
                            </m:f>
                            <m:r>
                              <a:rPr lang="en-US" i="1">
                                <a:latin typeface="Cambria Math" panose="02040503050406030204" pitchFamily="18" charset="0"/>
                              </a:rPr>
                              <m:t>]</m:t>
                            </m:r>
                          </m:e>
                        </m:groupChr>
                      </m:e>
                      <m:lim>
                        <m:eqArr>
                          <m:eqArrPr>
                            <m:ctrlPr>
                              <a:rPr lang="en-US" i="1">
                                <a:latin typeface="Cambria Math" panose="02040503050406030204" pitchFamily="18" charset="0"/>
                              </a:rPr>
                            </m:ctrlPr>
                          </m:eqArrPr>
                          <m:e>
                            <m:r>
                              <a:rPr lang="en-US" i="1">
                                <a:latin typeface="Cambria Math" panose="02040503050406030204" pitchFamily="18" charset="0"/>
                              </a:rPr>
                              <m:t>𝑅𝑒𝑣𝑒𝑛𝑢𝑒</m:t>
                            </m:r>
                            <m:r>
                              <a:rPr lang="en-US" i="1">
                                <a:latin typeface="Cambria Math" panose="02040503050406030204" pitchFamily="18" charset="0"/>
                              </a:rPr>
                              <m:t> </m:t>
                            </m:r>
                            <m:r>
                              <a:rPr lang="en-US" i="1">
                                <a:latin typeface="Cambria Math" panose="02040503050406030204" pitchFamily="18" charset="0"/>
                              </a:rPr>
                              <m:t>𝑒𝑓𝑓𝑒𝑐𝑡</m:t>
                            </m:r>
                          </m:e>
                          <m:e>
                            <m:r>
                              <a:rPr lang="en-US" b="1" i="1">
                                <a:latin typeface="Cambria Math" panose="02040503050406030204" pitchFamily="18" charset="0"/>
                              </a:rPr>
                              <m:t>+</m:t>
                            </m:r>
                          </m:e>
                        </m:eqArr>
                      </m:lim>
                    </m:limLow>
                    <m:limLow>
                      <m:limLowPr>
                        <m:ctrlPr>
                          <a:rPr lang="en-US" i="1">
                            <a:latin typeface="Cambria Math" panose="02040503050406030204" pitchFamily="18" charset="0"/>
                          </a:rPr>
                        </m:ctrlPr>
                      </m:limLowPr>
                      <m:e>
                        <m:groupChr>
                          <m:groupChrPr>
                            <m:chr m:val="⏟"/>
                            <m:ctrlPr>
                              <a:rPr lang="en-US" i="1">
                                <a:latin typeface="Cambria Math" panose="02040503050406030204" pitchFamily="18" charset="0"/>
                              </a:rPr>
                            </m:ctrlPr>
                          </m:groupChrPr>
                          <m:e>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𝑒</m:t>
                                </m:r>
                                <m:d>
                                  <m:dPr>
                                    <m:ctrlPr>
                                      <a:rPr lang="en-US" i="1">
                                        <a:latin typeface="Cambria Math" panose="02040503050406030204" pitchFamily="18" charset="0"/>
                                      </a:rPr>
                                    </m:ctrlPr>
                                  </m:dPr>
                                  <m:e>
                                    <m:r>
                                      <a:rPr lang="en-US" i="1">
                                        <a:latin typeface="Cambria Math" panose="02040503050406030204" pitchFamily="18" charset="0"/>
                                      </a:rPr>
                                      <m:t>𝑧</m:t>
                                    </m:r>
                                  </m:e>
                                </m:d>
                              </m:num>
                              <m:den>
                                <m:r>
                                  <a:rPr lang="en-US" i="1">
                                    <a:latin typeface="Cambria Math" panose="02040503050406030204" pitchFamily="18" charset="0"/>
                                  </a:rPr>
                                  <m:t>𝜕</m:t>
                                </m:r>
                                <m:r>
                                  <a:rPr lang="en-US" i="1">
                                    <a:latin typeface="Cambria Math" panose="02040503050406030204" pitchFamily="18" charset="0"/>
                                  </a:rPr>
                                  <m:t>𝑧</m:t>
                                </m:r>
                              </m:den>
                            </m:f>
                          </m:e>
                        </m:groupChr>
                      </m:e>
                      <m:lim>
                        <m:eqArr>
                          <m:eqArrPr>
                            <m:ctrlPr>
                              <a:rPr lang="en-US" i="1">
                                <a:latin typeface="Cambria Math" panose="02040503050406030204" pitchFamily="18" charset="0"/>
                              </a:rPr>
                            </m:ctrlPr>
                          </m:eqArrPr>
                          <m:e>
                            <m:r>
                              <a:rPr lang="en-US" i="1">
                                <a:latin typeface="Cambria Math" panose="02040503050406030204" pitchFamily="18" charset="0"/>
                              </a:rPr>
                              <m:t>𝐶𝑜𝑠𝑡</m:t>
                            </m:r>
                            <m:r>
                              <a:rPr lang="en-US" i="1">
                                <a:latin typeface="Cambria Math" panose="02040503050406030204" pitchFamily="18" charset="0"/>
                              </a:rPr>
                              <m:t> </m:t>
                            </m:r>
                            <m:r>
                              <a:rPr lang="en-US" i="1">
                                <a:latin typeface="Cambria Math" panose="02040503050406030204" pitchFamily="18" charset="0"/>
                              </a:rPr>
                              <m:t>𝑒𝑓𝑓𝑒𝑐𝑡</m:t>
                            </m:r>
                          </m:e>
                          <m:e>
                            <m:r>
                              <a:rPr lang="en-US" b="1" i="1">
                                <a:latin typeface="Cambria Math" panose="02040503050406030204" pitchFamily="18" charset="0"/>
                              </a:rPr>
                              <m:t>−</m:t>
                            </m:r>
                          </m:e>
                        </m:eqArr>
                      </m:lim>
                    </m:limLow>
                  </m:oMath>
                </a14:m>
                <a:r>
                  <a:rPr lang="en-US" dirty="0"/>
                  <a:t>		(3)</a:t>
                </a:r>
              </a:p>
              <a:p>
                <a:r>
                  <a:rPr lang="en-US" dirty="0"/>
                  <a:t>Strengthening of copyright protection has two opposing effects on artist’s profits:</a:t>
                </a:r>
              </a:p>
              <a:p>
                <a:pPr lvl="1"/>
                <a:r>
                  <a:rPr lang="en-US" dirty="0"/>
                  <a:t>Revenue effect: positive effect on artist’s profits due to its negative effect on supply of art by copycat.</a:t>
                </a:r>
              </a:p>
              <a:p>
                <a:pPr lvl="1"/>
                <a:r>
                  <a:rPr lang="en-US" dirty="0"/>
                  <a:t>Cost effect: negative effect on the artist’s profits due increase in artist’s cost </a:t>
                </a:r>
                <a:r>
                  <a:rPr lang="en-US" i="1" dirty="0"/>
                  <a:t>e(z).</a:t>
                </a:r>
                <a:endParaRPr lang="en-US" dirty="0"/>
              </a:p>
            </p:txBody>
          </p:sp>
        </mc:Choice>
        <mc:Fallback xmlns="">
          <p:sp>
            <p:nvSpPr>
              <p:cNvPr id="3" name="Content Placeholder 2">
                <a:extLst>
                  <a:ext uri="{FF2B5EF4-FFF2-40B4-BE49-F238E27FC236}">
                    <a16:creationId xmlns:a16="http://schemas.microsoft.com/office/drawing/2014/main" id="{77C7563C-B29E-44B3-9F36-E3CAC39B38BA}"/>
                  </a:ext>
                </a:extLst>
              </p:cNvPr>
              <p:cNvSpPr>
                <a:spLocks noGrp="1" noRot="1" noChangeAspect="1" noMove="1" noResize="1" noEditPoints="1" noAdjustHandles="1" noChangeArrowheads="1" noChangeShapeType="1" noTextEdit="1"/>
              </p:cNvSpPr>
              <p:nvPr>
                <p:ph idx="1"/>
              </p:nvPr>
            </p:nvSpPr>
            <p:spPr>
              <a:blipFill>
                <a:blip r:embed="rId2"/>
                <a:stretch>
                  <a:fillRect l="-812" t="-2661" r="-116" b="-2521"/>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4017A285-502A-B749-5F74-3934E64886A1}"/>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F227798D-8235-9B5E-519D-7E34A4AE7FFA}"/>
              </a:ext>
            </a:extLst>
          </p:cNvPr>
          <p:cNvSpPr>
            <a:spLocks noGrp="1"/>
          </p:cNvSpPr>
          <p:nvPr>
            <p:ph type="ftr" sz="quarter" idx="11"/>
          </p:nvPr>
        </p:nvSpPr>
        <p:spPr/>
        <p:txBody>
          <a:bodyPr/>
          <a:lstStyle/>
          <a:p>
            <a:r>
              <a:rPr lang="en-US"/>
              <a:t>Hall &amp; Helmers Ch. 13</a:t>
            </a:r>
          </a:p>
        </p:txBody>
      </p:sp>
      <p:sp>
        <p:nvSpPr>
          <p:cNvPr id="6" name="Slide Number Placeholder 5">
            <a:extLst>
              <a:ext uri="{FF2B5EF4-FFF2-40B4-BE49-F238E27FC236}">
                <a16:creationId xmlns:a16="http://schemas.microsoft.com/office/drawing/2014/main" id="{EBF8EBB3-4602-19B9-3C61-02B640003372}"/>
              </a:ext>
            </a:extLst>
          </p:cNvPr>
          <p:cNvSpPr>
            <a:spLocks noGrp="1"/>
          </p:cNvSpPr>
          <p:nvPr>
            <p:ph type="sldNum" sz="quarter" idx="12"/>
          </p:nvPr>
        </p:nvSpPr>
        <p:spPr/>
        <p:txBody>
          <a:bodyPr/>
          <a:lstStyle/>
          <a:p>
            <a:fld id="{B7C1309C-BF2F-41FF-A11E-EA0D5268C033}" type="slidenum">
              <a:rPr lang="en-US" smtClean="0"/>
              <a:t>31</a:t>
            </a:fld>
            <a:endParaRPr lang="en-US"/>
          </a:p>
        </p:txBody>
      </p:sp>
    </p:spTree>
    <p:extLst>
      <p:ext uri="{BB962C8B-B14F-4D97-AF65-F5344CB8AC3E}">
        <p14:creationId xmlns:p14="http://schemas.microsoft.com/office/powerpoint/2010/main" val="25804543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F2A25-71BF-43DA-9B5D-D446E1D2D737}"/>
              </a:ext>
            </a:extLst>
          </p:cNvPr>
          <p:cNvSpPr>
            <a:spLocks noGrp="1"/>
          </p:cNvSpPr>
          <p:nvPr>
            <p:ph type="title"/>
          </p:nvPr>
        </p:nvSpPr>
        <p:spPr/>
        <p:txBody>
          <a:bodyPr/>
          <a:lstStyle/>
          <a:p>
            <a:r>
              <a:rPr lang="en-US" dirty="0"/>
              <a:t>Existing works as input</a:t>
            </a:r>
          </a:p>
        </p:txBody>
      </p:sp>
      <p:sp>
        <p:nvSpPr>
          <p:cNvPr id="3" name="Content Placeholder 2">
            <a:extLst>
              <a:ext uri="{FF2B5EF4-FFF2-40B4-BE49-F238E27FC236}">
                <a16:creationId xmlns:a16="http://schemas.microsoft.com/office/drawing/2014/main" id="{F8B5268C-4F06-4207-8DB0-FA750F3753E4}"/>
              </a:ext>
            </a:extLst>
          </p:cNvPr>
          <p:cNvSpPr>
            <a:spLocks noGrp="1"/>
          </p:cNvSpPr>
          <p:nvPr>
            <p:ph idx="1"/>
          </p:nvPr>
        </p:nvSpPr>
        <p:spPr/>
        <p:txBody>
          <a:bodyPr>
            <a:normAutofit fontScale="77500" lnSpcReduction="20000"/>
          </a:bodyPr>
          <a:lstStyle/>
          <a:p>
            <a:r>
              <a:rPr lang="en-US" dirty="0"/>
              <a:t>Existing works often serve as input for creation of new works.</a:t>
            </a:r>
          </a:p>
          <a:p>
            <a:r>
              <a:rPr lang="en-US" dirty="0"/>
              <a:t>If strong copyright protection, cost of creating new works increases because creators infringe copyright on some of elements used when creating new works.</a:t>
            </a:r>
          </a:p>
          <a:p>
            <a:r>
              <a:rPr lang="en-US" dirty="0"/>
              <a:t>Photo (“Puppies”) taken by professional photographer Art Rogers and sold as a postcard.</a:t>
            </a:r>
          </a:p>
          <a:p>
            <a:r>
              <a:rPr lang="en-US" dirty="0"/>
              <a:t>Contemporary artist Jeff Koons created the sculpture and freely admitted that the sculpture was based on the photo printed on a postcard.</a:t>
            </a:r>
          </a:p>
          <a:p>
            <a:r>
              <a:rPr lang="en-US" dirty="0"/>
              <a:t>Koons showed the sculpture at an exhibition and sold three copies for a total of US$367,000 in 1988 (about US$925,000 in 2022).</a:t>
            </a:r>
          </a:p>
          <a:p>
            <a:r>
              <a:rPr lang="en-US" dirty="0"/>
              <a:t>Rogers sued Koons in 1989 for copyright infringement.</a:t>
            </a:r>
          </a:p>
          <a:p>
            <a:r>
              <a:rPr lang="en-US" dirty="0"/>
              <a:t>Koons argued that fair use should apply because he had transformed the original black-white 2-D work into a colorful 3-D sculpture.</a:t>
            </a:r>
          </a:p>
          <a:p>
            <a:r>
              <a:rPr lang="en-US" dirty="0"/>
              <a:t>Court rejected Koons’ defense and found that Koons had infringed Rogers’ copyright. </a:t>
            </a:r>
          </a:p>
        </p:txBody>
      </p:sp>
      <p:sp>
        <p:nvSpPr>
          <p:cNvPr id="4" name="Date Placeholder 3">
            <a:extLst>
              <a:ext uri="{FF2B5EF4-FFF2-40B4-BE49-F238E27FC236}">
                <a16:creationId xmlns:a16="http://schemas.microsoft.com/office/drawing/2014/main" id="{1EF7ED6E-E99F-5A9C-78C2-593809E87E7A}"/>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922805D3-8505-2725-16A0-34C78AF08016}"/>
              </a:ext>
            </a:extLst>
          </p:cNvPr>
          <p:cNvSpPr>
            <a:spLocks noGrp="1"/>
          </p:cNvSpPr>
          <p:nvPr>
            <p:ph type="ftr" sz="quarter" idx="11"/>
          </p:nvPr>
        </p:nvSpPr>
        <p:spPr/>
        <p:txBody>
          <a:bodyPr/>
          <a:lstStyle/>
          <a:p>
            <a:r>
              <a:rPr lang="en-US"/>
              <a:t>Hall &amp; Helmers Ch. 13</a:t>
            </a:r>
          </a:p>
        </p:txBody>
      </p:sp>
      <p:sp>
        <p:nvSpPr>
          <p:cNvPr id="6" name="Slide Number Placeholder 5">
            <a:extLst>
              <a:ext uri="{FF2B5EF4-FFF2-40B4-BE49-F238E27FC236}">
                <a16:creationId xmlns:a16="http://schemas.microsoft.com/office/drawing/2014/main" id="{DF1FC0B8-249E-B19E-F0CE-7E5B940B5CE7}"/>
              </a:ext>
            </a:extLst>
          </p:cNvPr>
          <p:cNvSpPr>
            <a:spLocks noGrp="1"/>
          </p:cNvSpPr>
          <p:nvPr>
            <p:ph type="sldNum" sz="quarter" idx="12"/>
          </p:nvPr>
        </p:nvSpPr>
        <p:spPr/>
        <p:txBody>
          <a:bodyPr/>
          <a:lstStyle/>
          <a:p>
            <a:fld id="{B7C1309C-BF2F-41FF-A11E-EA0D5268C033}" type="slidenum">
              <a:rPr lang="en-US" smtClean="0"/>
              <a:t>32</a:t>
            </a:fld>
            <a:endParaRPr lang="en-US"/>
          </a:p>
        </p:txBody>
      </p:sp>
    </p:spTree>
    <p:extLst>
      <p:ext uri="{BB962C8B-B14F-4D97-AF65-F5344CB8AC3E}">
        <p14:creationId xmlns:p14="http://schemas.microsoft.com/office/powerpoint/2010/main" val="3992271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FC44-570C-4A8F-AB96-644F4071980D}"/>
              </a:ext>
            </a:extLst>
          </p:cNvPr>
          <p:cNvSpPr>
            <a:spLocks noGrp="1"/>
          </p:cNvSpPr>
          <p:nvPr>
            <p:ph type="title"/>
          </p:nvPr>
        </p:nvSpPr>
        <p:spPr/>
        <p:txBody>
          <a:bodyPr/>
          <a:lstStyle/>
          <a:p>
            <a:r>
              <a:rPr lang="en-US" dirty="0"/>
              <a:t>Existing works as input</a:t>
            </a:r>
          </a:p>
        </p:txBody>
      </p:sp>
      <p:sp>
        <p:nvSpPr>
          <p:cNvPr id="3" name="Date Placeholder 2">
            <a:extLst>
              <a:ext uri="{FF2B5EF4-FFF2-40B4-BE49-F238E27FC236}">
                <a16:creationId xmlns:a16="http://schemas.microsoft.com/office/drawing/2014/main" id="{567A36A6-6A5D-AFA2-902B-3BAEB30665AE}"/>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49981074-28CA-B32C-B43A-950CE4CF870A}"/>
              </a:ext>
            </a:extLst>
          </p:cNvPr>
          <p:cNvSpPr>
            <a:spLocks noGrp="1"/>
          </p:cNvSpPr>
          <p:nvPr>
            <p:ph type="ftr" sz="quarter" idx="11"/>
          </p:nvPr>
        </p:nvSpPr>
        <p:spPr/>
        <p:txBody>
          <a:bodyPr/>
          <a:lstStyle/>
          <a:p>
            <a:r>
              <a:rPr lang="en-US"/>
              <a:t>Hall &amp; Helmers Ch. 13</a:t>
            </a:r>
          </a:p>
        </p:txBody>
      </p:sp>
      <p:sp>
        <p:nvSpPr>
          <p:cNvPr id="6" name="Slide Number Placeholder 5">
            <a:extLst>
              <a:ext uri="{FF2B5EF4-FFF2-40B4-BE49-F238E27FC236}">
                <a16:creationId xmlns:a16="http://schemas.microsoft.com/office/drawing/2014/main" id="{F9F887C4-1906-C376-4B04-7C198220D0B0}"/>
              </a:ext>
            </a:extLst>
          </p:cNvPr>
          <p:cNvSpPr>
            <a:spLocks noGrp="1"/>
          </p:cNvSpPr>
          <p:nvPr>
            <p:ph type="sldNum" sz="quarter" idx="12"/>
          </p:nvPr>
        </p:nvSpPr>
        <p:spPr/>
        <p:txBody>
          <a:bodyPr/>
          <a:lstStyle/>
          <a:p>
            <a:fld id="{B7C1309C-BF2F-41FF-A11E-EA0D5268C033}" type="slidenum">
              <a:rPr lang="en-US" smtClean="0"/>
              <a:t>33</a:t>
            </a:fld>
            <a:endParaRPr lang="en-US"/>
          </a:p>
        </p:txBody>
      </p:sp>
      <p:pic>
        <p:nvPicPr>
          <p:cNvPr id="7" name="Picture 6">
            <a:extLst>
              <a:ext uri="{FF2B5EF4-FFF2-40B4-BE49-F238E27FC236}">
                <a16:creationId xmlns:a16="http://schemas.microsoft.com/office/drawing/2014/main" id="{40631084-8E0C-411F-81CF-3CA149BC199D}"/>
              </a:ext>
            </a:extLst>
          </p:cNvPr>
          <p:cNvPicPr>
            <a:picLocks noChangeAspect="1"/>
          </p:cNvPicPr>
          <p:nvPr/>
        </p:nvPicPr>
        <p:blipFill>
          <a:blip r:embed="rId2"/>
          <a:stretch>
            <a:fillRect/>
          </a:stretch>
        </p:blipFill>
        <p:spPr>
          <a:xfrm>
            <a:off x="2109256" y="2004648"/>
            <a:ext cx="7999942" cy="3339936"/>
          </a:xfrm>
          <a:prstGeom prst="rect">
            <a:avLst/>
          </a:prstGeom>
        </p:spPr>
      </p:pic>
    </p:spTree>
    <p:extLst>
      <p:ext uri="{BB962C8B-B14F-4D97-AF65-F5344CB8AC3E}">
        <p14:creationId xmlns:p14="http://schemas.microsoft.com/office/powerpoint/2010/main" val="11068035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DED7E-144E-46F7-9E73-B72FDCF0995B}"/>
              </a:ext>
            </a:extLst>
          </p:cNvPr>
          <p:cNvSpPr>
            <a:spLocks noGrp="1"/>
          </p:cNvSpPr>
          <p:nvPr>
            <p:ph type="title"/>
          </p:nvPr>
        </p:nvSpPr>
        <p:spPr/>
        <p:txBody>
          <a:bodyPr/>
          <a:lstStyle/>
          <a:p>
            <a:r>
              <a:rPr lang="en-US" dirty="0"/>
              <a:t>Existing works as input</a:t>
            </a:r>
          </a:p>
        </p:txBody>
      </p:sp>
      <p:sp>
        <p:nvSpPr>
          <p:cNvPr id="3" name="Content Placeholder 2">
            <a:extLst>
              <a:ext uri="{FF2B5EF4-FFF2-40B4-BE49-F238E27FC236}">
                <a16:creationId xmlns:a16="http://schemas.microsoft.com/office/drawing/2014/main" id="{BA785A9E-4DE9-4888-B934-274628802132}"/>
              </a:ext>
            </a:extLst>
          </p:cNvPr>
          <p:cNvSpPr>
            <a:spLocks noGrp="1"/>
          </p:cNvSpPr>
          <p:nvPr>
            <p:ph idx="1"/>
          </p:nvPr>
        </p:nvSpPr>
        <p:spPr/>
        <p:txBody>
          <a:bodyPr>
            <a:normAutofit fontScale="77500" lnSpcReduction="20000"/>
          </a:bodyPr>
          <a:lstStyle/>
          <a:p>
            <a:r>
              <a:rPr lang="en-US" i="1" dirty="0"/>
              <a:t>Rogers v. Koons</a:t>
            </a:r>
            <a:r>
              <a:rPr lang="en-US" dirty="0"/>
              <a:t> case illustrates how prior works serve as input for the creation of new works.</a:t>
            </a:r>
          </a:p>
          <a:p>
            <a:r>
              <a:rPr lang="en-US" dirty="0"/>
              <a:t>Often not easy to determine whether existing works serve only as input or whether subsequent works are a slightly altered copy of prior original works. </a:t>
            </a:r>
          </a:p>
          <a:p>
            <a:r>
              <a:rPr lang="en-US" dirty="0"/>
              <a:t>Photographer Andrea Blanch sued Koons for copyright infringement of a photo called “Silk Sandals by Gucci” that had appeared in a fashion magazine.</a:t>
            </a:r>
          </a:p>
          <a:p>
            <a:r>
              <a:rPr lang="en-US" dirty="0"/>
              <a:t>Koons took the photo and placed it in a collage painting that contained several other elements.</a:t>
            </a:r>
          </a:p>
          <a:p>
            <a:r>
              <a:rPr lang="en-US" dirty="0"/>
              <a:t>No dispute about the fact that photo copyright protected and that Koons had copied the photo without authorization and incorporated it directly into his art piece.</a:t>
            </a:r>
          </a:p>
          <a:p>
            <a:r>
              <a:rPr lang="en-US" dirty="0"/>
              <a:t>Court found in Koons’s favor, fair use applied because “</a:t>
            </a:r>
            <a:r>
              <a:rPr lang="en-US" i="1" dirty="0"/>
              <a:t>Koons used </a:t>
            </a:r>
            <a:r>
              <a:rPr lang="en-US" i="1" dirty="0" err="1"/>
              <a:t>Blanch's</a:t>
            </a:r>
            <a:r>
              <a:rPr lang="en-US" i="1" dirty="0"/>
              <a:t> work in a transformative manner</a:t>
            </a:r>
            <a:r>
              <a:rPr lang="en-US" dirty="0"/>
              <a:t>”, it had no negative economic effect on </a:t>
            </a:r>
            <a:r>
              <a:rPr lang="en-US" dirty="0" err="1"/>
              <a:t>Blanch’s</a:t>
            </a:r>
            <a:r>
              <a:rPr lang="en-US" dirty="0"/>
              <a:t> work, and “</a:t>
            </a:r>
            <a:r>
              <a:rPr lang="en-US" i="1" dirty="0"/>
              <a:t>the amount and substantiality of Koons's copying was reasonable in relation to the purpose of the copying</a:t>
            </a:r>
            <a:r>
              <a:rPr lang="en-US" dirty="0"/>
              <a:t>".</a:t>
            </a:r>
          </a:p>
          <a:p>
            <a:endParaRPr lang="en-US" dirty="0"/>
          </a:p>
        </p:txBody>
      </p:sp>
      <p:sp>
        <p:nvSpPr>
          <p:cNvPr id="4" name="Date Placeholder 3">
            <a:extLst>
              <a:ext uri="{FF2B5EF4-FFF2-40B4-BE49-F238E27FC236}">
                <a16:creationId xmlns:a16="http://schemas.microsoft.com/office/drawing/2014/main" id="{F0FF7C01-48E8-0C8F-A5A6-3A7EC70B66B4}"/>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557DEC24-9076-88A5-F71A-4799C3230CBA}"/>
              </a:ext>
            </a:extLst>
          </p:cNvPr>
          <p:cNvSpPr>
            <a:spLocks noGrp="1"/>
          </p:cNvSpPr>
          <p:nvPr>
            <p:ph type="ftr" sz="quarter" idx="11"/>
          </p:nvPr>
        </p:nvSpPr>
        <p:spPr/>
        <p:txBody>
          <a:bodyPr/>
          <a:lstStyle/>
          <a:p>
            <a:r>
              <a:rPr lang="en-US"/>
              <a:t>Hall &amp; Helmers Ch. 13</a:t>
            </a:r>
          </a:p>
        </p:txBody>
      </p:sp>
      <p:sp>
        <p:nvSpPr>
          <p:cNvPr id="6" name="Slide Number Placeholder 5">
            <a:extLst>
              <a:ext uri="{FF2B5EF4-FFF2-40B4-BE49-F238E27FC236}">
                <a16:creationId xmlns:a16="http://schemas.microsoft.com/office/drawing/2014/main" id="{EF831A16-C37B-DCD7-E427-7B0EC546F38F}"/>
              </a:ext>
            </a:extLst>
          </p:cNvPr>
          <p:cNvSpPr>
            <a:spLocks noGrp="1"/>
          </p:cNvSpPr>
          <p:nvPr>
            <p:ph type="sldNum" sz="quarter" idx="12"/>
          </p:nvPr>
        </p:nvSpPr>
        <p:spPr/>
        <p:txBody>
          <a:bodyPr/>
          <a:lstStyle/>
          <a:p>
            <a:fld id="{B7C1309C-BF2F-41FF-A11E-EA0D5268C033}" type="slidenum">
              <a:rPr lang="en-US" smtClean="0"/>
              <a:t>34</a:t>
            </a:fld>
            <a:endParaRPr lang="en-US"/>
          </a:p>
        </p:txBody>
      </p:sp>
    </p:spTree>
    <p:extLst>
      <p:ext uri="{BB962C8B-B14F-4D97-AF65-F5344CB8AC3E}">
        <p14:creationId xmlns:p14="http://schemas.microsoft.com/office/powerpoint/2010/main" val="13879334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855D0-E8A9-4EC7-9E42-230C1479A31E}"/>
              </a:ext>
            </a:extLst>
          </p:cNvPr>
          <p:cNvSpPr>
            <a:spLocks noGrp="1"/>
          </p:cNvSpPr>
          <p:nvPr>
            <p:ph type="title"/>
          </p:nvPr>
        </p:nvSpPr>
        <p:spPr/>
        <p:txBody>
          <a:bodyPr/>
          <a:lstStyle/>
          <a:p>
            <a:r>
              <a:rPr lang="en-US" dirty="0"/>
              <a:t>Existing works as input</a:t>
            </a:r>
          </a:p>
        </p:txBody>
      </p:sp>
      <p:sp>
        <p:nvSpPr>
          <p:cNvPr id="3" name="Date Placeholder 2">
            <a:extLst>
              <a:ext uri="{FF2B5EF4-FFF2-40B4-BE49-F238E27FC236}">
                <a16:creationId xmlns:a16="http://schemas.microsoft.com/office/drawing/2014/main" id="{9BF26422-C0AF-0C0C-E37C-F7D19CBD3CD3}"/>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431E313B-035B-991C-3AD5-7914500DFB39}"/>
              </a:ext>
            </a:extLst>
          </p:cNvPr>
          <p:cNvSpPr>
            <a:spLocks noGrp="1"/>
          </p:cNvSpPr>
          <p:nvPr>
            <p:ph type="ftr" sz="quarter" idx="11"/>
          </p:nvPr>
        </p:nvSpPr>
        <p:spPr/>
        <p:txBody>
          <a:bodyPr/>
          <a:lstStyle/>
          <a:p>
            <a:r>
              <a:rPr lang="en-US"/>
              <a:t>Hall &amp; Helmers Ch. 13</a:t>
            </a:r>
          </a:p>
        </p:txBody>
      </p:sp>
      <p:sp>
        <p:nvSpPr>
          <p:cNvPr id="6" name="Slide Number Placeholder 5">
            <a:extLst>
              <a:ext uri="{FF2B5EF4-FFF2-40B4-BE49-F238E27FC236}">
                <a16:creationId xmlns:a16="http://schemas.microsoft.com/office/drawing/2014/main" id="{516F10AB-4ADA-49A4-8D2C-07B5F06B7D19}"/>
              </a:ext>
            </a:extLst>
          </p:cNvPr>
          <p:cNvSpPr>
            <a:spLocks noGrp="1"/>
          </p:cNvSpPr>
          <p:nvPr>
            <p:ph type="sldNum" sz="quarter" idx="12"/>
          </p:nvPr>
        </p:nvSpPr>
        <p:spPr/>
        <p:txBody>
          <a:bodyPr/>
          <a:lstStyle/>
          <a:p>
            <a:fld id="{B7C1309C-BF2F-41FF-A11E-EA0D5268C033}" type="slidenum">
              <a:rPr lang="en-US" smtClean="0"/>
              <a:t>35</a:t>
            </a:fld>
            <a:endParaRPr lang="en-US"/>
          </a:p>
        </p:txBody>
      </p:sp>
      <p:pic>
        <p:nvPicPr>
          <p:cNvPr id="7" name="Picture 6">
            <a:extLst>
              <a:ext uri="{FF2B5EF4-FFF2-40B4-BE49-F238E27FC236}">
                <a16:creationId xmlns:a16="http://schemas.microsoft.com/office/drawing/2014/main" id="{007C859F-04B2-4EDF-83E2-80395B387A97}"/>
              </a:ext>
            </a:extLst>
          </p:cNvPr>
          <p:cNvPicPr>
            <a:picLocks noChangeAspect="1"/>
          </p:cNvPicPr>
          <p:nvPr/>
        </p:nvPicPr>
        <p:blipFill>
          <a:blip r:embed="rId2"/>
          <a:stretch>
            <a:fillRect/>
          </a:stretch>
        </p:blipFill>
        <p:spPr>
          <a:xfrm>
            <a:off x="2695051" y="2039750"/>
            <a:ext cx="6796088" cy="3182595"/>
          </a:xfrm>
          <a:prstGeom prst="rect">
            <a:avLst/>
          </a:prstGeom>
        </p:spPr>
      </p:pic>
    </p:spTree>
    <p:extLst>
      <p:ext uri="{BB962C8B-B14F-4D97-AF65-F5344CB8AC3E}">
        <p14:creationId xmlns:p14="http://schemas.microsoft.com/office/powerpoint/2010/main" val="19674027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662E7-278E-4CCE-9F3B-C8F237FDEFD9}"/>
              </a:ext>
            </a:extLst>
          </p:cNvPr>
          <p:cNvSpPr>
            <a:spLocks noGrp="1"/>
          </p:cNvSpPr>
          <p:nvPr>
            <p:ph type="title"/>
          </p:nvPr>
        </p:nvSpPr>
        <p:spPr/>
        <p:txBody>
          <a:bodyPr/>
          <a:lstStyle/>
          <a:p>
            <a:r>
              <a:rPr lang="de-DE" dirty="0"/>
              <a:t>Sampling</a:t>
            </a:r>
            <a:endParaRPr lang="en-US" dirty="0"/>
          </a:p>
        </p:txBody>
      </p:sp>
      <p:sp>
        <p:nvSpPr>
          <p:cNvPr id="3" name="Content Placeholder 2">
            <a:extLst>
              <a:ext uri="{FF2B5EF4-FFF2-40B4-BE49-F238E27FC236}">
                <a16:creationId xmlns:a16="http://schemas.microsoft.com/office/drawing/2014/main" id="{BE818162-9849-4D5A-8B6E-35C3F0116EF2}"/>
              </a:ext>
            </a:extLst>
          </p:cNvPr>
          <p:cNvSpPr>
            <a:spLocks noGrp="1"/>
          </p:cNvSpPr>
          <p:nvPr>
            <p:ph idx="1"/>
          </p:nvPr>
        </p:nvSpPr>
        <p:spPr/>
        <p:txBody>
          <a:bodyPr>
            <a:normAutofit fontScale="77500" lnSpcReduction="20000"/>
          </a:bodyPr>
          <a:lstStyle/>
          <a:p>
            <a:r>
              <a:rPr lang="de-DE" dirty="0"/>
              <a:t>“Metall auf Metall” Kraftwerk v. Pelham </a:t>
            </a:r>
          </a:p>
          <a:p>
            <a:pPr lvl="1"/>
            <a:r>
              <a:rPr lang="en-US" dirty="0"/>
              <a:t>German electronic music pioneer Kraftwerk sued German music producer Moses Pelham in 1999 for use of a 2-second sample of Kraftwerk’s song “Metall auf Metall” from 1977 for a new song produced by Pelham.</a:t>
            </a:r>
          </a:p>
          <a:p>
            <a:pPr lvl="1"/>
            <a:r>
              <a:rPr lang="en-US" dirty="0"/>
              <a:t>Kraftwerk alleged that by using a 2-second sample of their song without authorization, Pelham infringed their copyright.</a:t>
            </a:r>
          </a:p>
          <a:p>
            <a:pPr lvl="1"/>
            <a:r>
              <a:rPr lang="en-US" dirty="0"/>
              <a:t>Pelham countered that the German copyright act allowed the free use of a sample for the creation of new and independent work.</a:t>
            </a:r>
          </a:p>
          <a:p>
            <a:pPr lvl="1"/>
            <a:r>
              <a:rPr lang="en-US" dirty="0"/>
              <a:t>German Federal Court of Justice ruled in 2012 against Pelham and found that even a 2-second sample infringed on Kraftwerk’s phonogram.</a:t>
            </a:r>
          </a:p>
          <a:p>
            <a:pPr lvl="1"/>
            <a:r>
              <a:rPr lang="en-US" dirty="0"/>
              <a:t>Pelham filed constitutional complaint because decision would have effectively ruled out unauthorized use of a sample, which would have affected in particular hip-hop as an entire music genre.</a:t>
            </a:r>
          </a:p>
          <a:p>
            <a:pPr lvl="1"/>
            <a:r>
              <a:rPr lang="en-US" dirty="0"/>
              <a:t>In 2019, Court of Justice of the European Union ruled that samples amounted to unauthorized reproduction under EU law but that sampling is allowed provided the sample is unrecognizable to the ear of the average listener once it has been incorporated in the new work.</a:t>
            </a:r>
          </a:p>
          <a:p>
            <a:pPr lvl="1"/>
            <a:r>
              <a:rPr lang="en-US" dirty="0"/>
              <a:t>Decision illustrates delicate balance copyright law attempts to strike between protecting original works and not obstructing creation of new works.  </a:t>
            </a:r>
          </a:p>
        </p:txBody>
      </p:sp>
      <p:sp>
        <p:nvSpPr>
          <p:cNvPr id="4" name="Date Placeholder 3">
            <a:extLst>
              <a:ext uri="{FF2B5EF4-FFF2-40B4-BE49-F238E27FC236}">
                <a16:creationId xmlns:a16="http://schemas.microsoft.com/office/drawing/2014/main" id="{FD5BEDCF-9BC2-D568-F955-B5B0B8E7FC04}"/>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34DA146C-049A-230C-FBEB-446956120AC0}"/>
              </a:ext>
            </a:extLst>
          </p:cNvPr>
          <p:cNvSpPr>
            <a:spLocks noGrp="1"/>
          </p:cNvSpPr>
          <p:nvPr>
            <p:ph type="ftr" sz="quarter" idx="11"/>
          </p:nvPr>
        </p:nvSpPr>
        <p:spPr/>
        <p:txBody>
          <a:bodyPr/>
          <a:lstStyle/>
          <a:p>
            <a:r>
              <a:rPr lang="en-US"/>
              <a:t>Hall &amp; Helmers Ch. 13</a:t>
            </a:r>
          </a:p>
        </p:txBody>
      </p:sp>
      <p:sp>
        <p:nvSpPr>
          <p:cNvPr id="6" name="Slide Number Placeholder 5">
            <a:extLst>
              <a:ext uri="{FF2B5EF4-FFF2-40B4-BE49-F238E27FC236}">
                <a16:creationId xmlns:a16="http://schemas.microsoft.com/office/drawing/2014/main" id="{3C1895CE-8B98-5BB9-B005-ADA48F8AF046}"/>
              </a:ext>
            </a:extLst>
          </p:cNvPr>
          <p:cNvSpPr>
            <a:spLocks noGrp="1"/>
          </p:cNvSpPr>
          <p:nvPr>
            <p:ph type="sldNum" sz="quarter" idx="12"/>
          </p:nvPr>
        </p:nvSpPr>
        <p:spPr/>
        <p:txBody>
          <a:bodyPr/>
          <a:lstStyle/>
          <a:p>
            <a:fld id="{B7C1309C-BF2F-41FF-A11E-EA0D5268C033}" type="slidenum">
              <a:rPr lang="en-US" smtClean="0"/>
              <a:t>36</a:t>
            </a:fld>
            <a:endParaRPr lang="en-US"/>
          </a:p>
        </p:txBody>
      </p:sp>
    </p:spTree>
    <p:extLst>
      <p:ext uri="{BB962C8B-B14F-4D97-AF65-F5344CB8AC3E}">
        <p14:creationId xmlns:p14="http://schemas.microsoft.com/office/powerpoint/2010/main" val="3635402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87617-3A22-4A47-B0E3-2F1C08B975DE}"/>
              </a:ext>
            </a:extLst>
          </p:cNvPr>
          <p:cNvSpPr>
            <a:spLocks noGrp="1"/>
          </p:cNvSpPr>
          <p:nvPr>
            <p:ph type="title"/>
          </p:nvPr>
        </p:nvSpPr>
        <p:spPr/>
        <p:txBody>
          <a:bodyPr/>
          <a:lstStyle/>
          <a:p>
            <a:r>
              <a:rPr lang="en-US" dirty="0"/>
              <a:t>Revenue effect</a:t>
            </a:r>
          </a:p>
        </p:txBody>
      </p:sp>
      <p:sp>
        <p:nvSpPr>
          <p:cNvPr id="3" name="Content Placeholder 2">
            <a:extLst>
              <a:ext uri="{FF2B5EF4-FFF2-40B4-BE49-F238E27FC236}">
                <a16:creationId xmlns:a16="http://schemas.microsoft.com/office/drawing/2014/main" id="{BFD3795D-D184-4433-832C-026B0BE0C31C}"/>
              </a:ext>
            </a:extLst>
          </p:cNvPr>
          <p:cNvSpPr>
            <a:spLocks noGrp="1"/>
          </p:cNvSpPr>
          <p:nvPr>
            <p:ph idx="1"/>
          </p:nvPr>
        </p:nvSpPr>
        <p:spPr/>
        <p:txBody>
          <a:bodyPr>
            <a:normAutofit fontScale="92500" lnSpcReduction="10000"/>
          </a:bodyPr>
          <a:lstStyle/>
          <a:p>
            <a:r>
              <a:rPr lang="en-US" dirty="0"/>
              <a:t>How responsive are creators to the revenue effect?</a:t>
            </a:r>
          </a:p>
          <a:p>
            <a:r>
              <a:rPr lang="en-US" dirty="0"/>
              <a:t>Artists potentially have fairly inelastic supply with respect to financial compensation.</a:t>
            </a:r>
          </a:p>
          <a:p>
            <a:r>
              <a:rPr lang="en-US" dirty="0"/>
              <a:t>In practice, royalty income distribution highly skewed.</a:t>
            </a:r>
          </a:p>
          <a:p>
            <a:r>
              <a:rPr lang="en-US" dirty="0"/>
              <a:t>Empirical evidence on impact of copyright suggests large effects on prices (Li et al., 2018; Reimers, 2019).</a:t>
            </a:r>
          </a:p>
          <a:p>
            <a:r>
              <a:rPr lang="en-US" dirty="0"/>
              <a:t>Copyright affects supply and quality of creative works (Giorcelli and Moser 2020): </a:t>
            </a:r>
          </a:p>
          <a:p>
            <a:pPr lvl="1"/>
            <a:r>
              <a:rPr lang="en-US" dirty="0"/>
              <a:t>Introduction of copyright in Italy in early 19</a:t>
            </a:r>
            <a:r>
              <a:rPr lang="en-US" baseline="30000" dirty="0"/>
              <a:t>th</a:t>
            </a:r>
            <a:r>
              <a:rPr lang="en-US" dirty="0"/>
              <a:t> century significantly increased creation and quality of new operas.</a:t>
            </a:r>
          </a:p>
          <a:p>
            <a:pPr lvl="1"/>
            <a:r>
              <a:rPr lang="en-US" dirty="0"/>
              <a:t>Composers benefitted from copyright because it gave them right to obtain royalties from repeat performances. </a:t>
            </a:r>
          </a:p>
          <a:p>
            <a:endParaRPr lang="en-US" dirty="0"/>
          </a:p>
        </p:txBody>
      </p:sp>
      <p:sp>
        <p:nvSpPr>
          <p:cNvPr id="4" name="Date Placeholder 3">
            <a:extLst>
              <a:ext uri="{FF2B5EF4-FFF2-40B4-BE49-F238E27FC236}">
                <a16:creationId xmlns:a16="http://schemas.microsoft.com/office/drawing/2014/main" id="{A6A4AB05-9442-466C-EEAE-A6D252C0B0D7}"/>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315D4DE2-2CDB-B995-A797-1CF017096C0F}"/>
              </a:ext>
            </a:extLst>
          </p:cNvPr>
          <p:cNvSpPr>
            <a:spLocks noGrp="1"/>
          </p:cNvSpPr>
          <p:nvPr>
            <p:ph type="ftr" sz="quarter" idx="11"/>
          </p:nvPr>
        </p:nvSpPr>
        <p:spPr/>
        <p:txBody>
          <a:bodyPr/>
          <a:lstStyle/>
          <a:p>
            <a:r>
              <a:rPr lang="en-US"/>
              <a:t>Hall &amp; Helmers Ch. 13</a:t>
            </a:r>
          </a:p>
        </p:txBody>
      </p:sp>
      <p:sp>
        <p:nvSpPr>
          <p:cNvPr id="6" name="Slide Number Placeholder 5">
            <a:extLst>
              <a:ext uri="{FF2B5EF4-FFF2-40B4-BE49-F238E27FC236}">
                <a16:creationId xmlns:a16="http://schemas.microsoft.com/office/drawing/2014/main" id="{0C11421F-7F5D-BAA6-2C1B-9383B14D0B2E}"/>
              </a:ext>
            </a:extLst>
          </p:cNvPr>
          <p:cNvSpPr>
            <a:spLocks noGrp="1"/>
          </p:cNvSpPr>
          <p:nvPr>
            <p:ph type="sldNum" sz="quarter" idx="12"/>
          </p:nvPr>
        </p:nvSpPr>
        <p:spPr/>
        <p:txBody>
          <a:bodyPr/>
          <a:lstStyle/>
          <a:p>
            <a:fld id="{B7C1309C-BF2F-41FF-A11E-EA0D5268C033}" type="slidenum">
              <a:rPr lang="en-US" smtClean="0"/>
              <a:t>37</a:t>
            </a:fld>
            <a:endParaRPr lang="en-US"/>
          </a:p>
        </p:txBody>
      </p:sp>
    </p:spTree>
    <p:extLst>
      <p:ext uri="{BB962C8B-B14F-4D97-AF65-F5344CB8AC3E}">
        <p14:creationId xmlns:p14="http://schemas.microsoft.com/office/powerpoint/2010/main" val="42881783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15B00-6759-4790-9BE7-FF433DDB35A1}"/>
              </a:ext>
            </a:extLst>
          </p:cNvPr>
          <p:cNvSpPr>
            <a:spLocks noGrp="1"/>
          </p:cNvSpPr>
          <p:nvPr>
            <p:ph type="title"/>
          </p:nvPr>
        </p:nvSpPr>
        <p:spPr/>
        <p:txBody>
          <a:bodyPr/>
          <a:lstStyle/>
          <a:p>
            <a:r>
              <a:rPr lang="en-US" dirty="0"/>
              <a:t>Copying</a:t>
            </a:r>
          </a:p>
        </p:txBody>
      </p:sp>
      <p:sp>
        <p:nvSpPr>
          <p:cNvPr id="3" name="Content Placeholder 2">
            <a:extLst>
              <a:ext uri="{FF2B5EF4-FFF2-40B4-BE49-F238E27FC236}">
                <a16:creationId xmlns:a16="http://schemas.microsoft.com/office/drawing/2014/main" id="{ADB539DF-8BB0-4ECA-80E8-6B82F53139BB}"/>
              </a:ext>
            </a:extLst>
          </p:cNvPr>
          <p:cNvSpPr>
            <a:spLocks noGrp="1"/>
          </p:cNvSpPr>
          <p:nvPr>
            <p:ph idx="1"/>
          </p:nvPr>
        </p:nvSpPr>
        <p:spPr/>
        <p:txBody>
          <a:bodyPr>
            <a:normAutofit lnSpcReduction="10000"/>
          </a:bodyPr>
          <a:lstStyle/>
          <a:p>
            <a:r>
              <a:rPr lang="en-US" dirty="0"/>
              <a:t>Unauthorized copying common.</a:t>
            </a:r>
          </a:p>
          <a:p>
            <a:pPr lvl="1"/>
            <a:r>
              <a:rPr lang="en-US" dirty="0"/>
              <a:t>E.g. illegal streaming or downloading of music or movies on now defunct platforms such as The Pirate Bay or Megaupload. </a:t>
            </a:r>
          </a:p>
          <a:p>
            <a:r>
              <a:rPr lang="en-US" dirty="0"/>
              <a:t>Availability of relatively easily accessible pirated copies common occurrence in markets for copyrighted works.</a:t>
            </a:r>
          </a:p>
          <a:p>
            <a:r>
              <a:rPr lang="en-US" dirty="0"/>
              <a:t>Several reasons:</a:t>
            </a:r>
          </a:p>
          <a:p>
            <a:pPr lvl="1"/>
            <a:r>
              <a:rPr lang="en-US" dirty="0"/>
              <a:t>Copying and distribution often cheap, especially of digital works.</a:t>
            </a:r>
          </a:p>
          <a:p>
            <a:pPr lvl="1"/>
            <a:r>
              <a:rPr lang="en-US" dirty="0"/>
              <a:t>Copyright enforcement costly and time consuming while economic damage caused by individual copy low.</a:t>
            </a:r>
          </a:p>
          <a:p>
            <a:pPr lvl="1"/>
            <a:r>
              <a:rPr lang="en-US" dirty="0"/>
              <a:t>Enforcement difficult, especially if those that produce and distribute unauthorized copies abroad.</a:t>
            </a:r>
          </a:p>
        </p:txBody>
      </p:sp>
      <p:sp>
        <p:nvSpPr>
          <p:cNvPr id="4" name="Date Placeholder 3">
            <a:extLst>
              <a:ext uri="{FF2B5EF4-FFF2-40B4-BE49-F238E27FC236}">
                <a16:creationId xmlns:a16="http://schemas.microsoft.com/office/drawing/2014/main" id="{EC8677A0-2888-3900-CE03-A4CFA2BEEB7B}"/>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19362BF2-545A-9550-BF16-637AF497EA73}"/>
              </a:ext>
            </a:extLst>
          </p:cNvPr>
          <p:cNvSpPr>
            <a:spLocks noGrp="1"/>
          </p:cNvSpPr>
          <p:nvPr>
            <p:ph type="ftr" sz="quarter" idx="11"/>
          </p:nvPr>
        </p:nvSpPr>
        <p:spPr/>
        <p:txBody>
          <a:bodyPr/>
          <a:lstStyle/>
          <a:p>
            <a:r>
              <a:rPr lang="en-US"/>
              <a:t>Hall &amp; Helmers Ch. 13</a:t>
            </a:r>
          </a:p>
        </p:txBody>
      </p:sp>
      <p:sp>
        <p:nvSpPr>
          <p:cNvPr id="6" name="Slide Number Placeholder 5">
            <a:extLst>
              <a:ext uri="{FF2B5EF4-FFF2-40B4-BE49-F238E27FC236}">
                <a16:creationId xmlns:a16="http://schemas.microsoft.com/office/drawing/2014/main" id="{EE26FB8C-965B-B23D-90E8-C056AD8A7E52}"/>
              </a:ext>
            </a:extLst>
          </p:cNvPr>
          <p:cNvSpPr>
            <a:spLocks noGrp="1"/>
          </p:cNvSpPr>
          <p:nvPr>
            <p:ph type="sldNum" sz="quarter" idx="12"/>
          </p:nvPr>
        </p:nvSpPr>
        <p:spPr/>
        <p:txBody>
          <a:bodyPr/>
          <a:lstStyle/>
          <a:p>
            <a:fld id="{B7C1309C-BF2F-41FF-A11E-EA0D5268C033}" type="slidenum">
              <a:rPr lang="en-US" smtClean="0"/>
              <a:t>38</a:t>
            </a:fld>
            <a:endParaRPr lang="en-US"/>
          </a:p>
        </p:txBody>
      </p:sp>
    </p:spTree>
    <p:extLst>
      <p:ext uri="{BB962C8B-B14F-4D97-AF65-F5344CB8AC3E}">
        <p14:creationId xmlns:p14="http://schemas.microsoft.com/office/powerpoint/2010/main" val="4980509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25B5E-C8D6-4C71-BFDE-AC5E4DA429B2}"/>
              </a:ext>
            </a:extLst>
          </p:cNvPr>
          <p:cNvSpPr>
            <a:spLocks noGrp="1"/>
          </p:cNvSpPr>
          <p:nvPr>
            <p:ph type="title"/>
          </p:nvPr>
        </p:nvSpPr>
        <p:spPr/>
        <p:txBody>
          <a:bodyPr/>
          <a:lstStyle/>
          <a:p>
            <a:r>
              <a:rPr lang="en-US" dirty="0"/>
              <a:t>Copying</a:t>
            </a:r>
          </a:p>
        </p:txBody>
      </p:sp>
      <p:sp>
        <p:nvSpPr>
          <p:cNvPr id="3" name="Content Placeholder 2">
            <a:extLst>
              <a:ext uri="{FF2B5EF4-FFF2-40B4-BE49-F238E27FC236}">
                <a16:creationId xmlns:a16="http://schemas.microsoft.com/office/drawing/2014/main" id="{DF1EBB48-FF1E-4741-BF8A-62DADE18642A}"/>
              </a:ext>
            </a:extLst>
          </p:cNvPr>
          <p:cNvSpPr>
            <a:spLocks noGrp="1"/>
          </p:cNvSpPr>
          <p:nvPr>
            <p:ph idx="1"/>
          </p:nvPr>
        </p:nvSpPr>
        <p:spPr/>
        <p:txBody>
          <a:bodyPr>
            <a:normAutofit fontScale="92500" lnSpcReduction="10000"/>
          </a:bodyPr>
          <a:lstStyle/>
          <a:p>
            <a:r>
              <a:rPr lang="en-US" dirty="0"/>
              <a:t>Presence of copies creates de facto competition.</a:t>
            </a:r>
          </a:p>
          <a:p>
            <a:r>
              <a:rPr lang="en-US" dirty="0"/>
              <a:t>Even if assume unauthorized copies not perfect substitutes of original works, resulting market structure looks more like monopolistic competition. </a:t>
            </a:r>
          </a:p>
          <a:p>
            <a:r>
              <a:rPr lang="en-US" dirty="0"/>
              <a:t>Despite exclusivity granted by copyright, in practice, copyright owners have limited market power. </a:t>
            </a:r>
          </a:p>
          <a:p>
            <a:r>
              <a:rPr lang="en-US" dirty="0"/>
              <a:t>Limits revenue and ability to price discriminate.</a:t>
            </a:r>
          </a:p>
          <a:p>
            <a:r>
              <a:rPr lang="en-US" dirty="0"/>
              <a:t>But competitive pressure from copying may have an “escape competition effect”.</a:t>
            </a:r>
          </a:p>
          <a:p>
            <a:r>
              <a:rPr lang="en-US" dirty="0"/>
              <a:t>Some degree of copying profitable for artist in the presence of network externalities</a:t>
            </a:r>
          </a:p>
        </p:txBody>
      </p:sp>
      <p:sp>
        <p:nvSpPr>
          <p:cNvPr id="4" name="Date Placeholder 3">
            <a:extLst>
              <a:ext uri="{FF2B5EF4-FFF2-40B4-BE49-F238E27FC236}">
                <a16:creationId xmlns:a16="http://schemas.microsoft.com/office/drawing/2014/main" id="{471C5797-7059-1C76-002C-F8A540F877D5}"/>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A5B0E282-61C3-B05E-2D0B-45520D19E7D6}"/>
              </a:ext>
            </a:extLst>
          </p:cNvPr>
          <p:cNvSpPr>
            <a:spLocks noGrp="1"/>
          </p:cNvSpPr>
          <p:nvPr>
            <p:ph type="ftr" sz="quarter" idx="11"/>
          </p:nvPr>
        </p:nvSpPr>
        <p:spPr/>
        <p:txBody>
          <a:bodyPr/>
          <a:lstStyle/>
          <a:p>
            <a:r>
              <a:rPr lang="en-US"/>
              <a:t>Hall &amp; Helmers Ch. 13</a:t>
            </a:r>
          </a:p>
        </p:txBody>
      </p:sp>
      <p:sp>
        <p:nvSpPr>
          <p:cNvPr id="6" name="Slide Number Placeholder 5">
            <a:extLst>
              <a:ext uri="{FF2B5EF4-FFF2-40B4-BE49-F238E27FC236}">
                <a16:creationId xmlns:a16="http://schemas.microsoft.com/office/drawing/2014/main" id="{32136D07-3EA8-3DB8-9049-6C8B3E420F69}"/>
              </a:ext>
            </a:extLst>
          </p:cNvPr>
          <p:cNvSpPr>
            <a:spLocks noGrp="1"/>
          </p:cNvSpPr>
          <p:nvPr>
            <p:ph type="sldNum" sz="quarter" idx="12"/>
          </p:nvPr>
        </p:nvSpPr>
        <p:spPr/>
        <p:txBody>
          <a:bodyPr/>
          <a:lstStyle/>
          <a:p>
            <a:fld id="{B7C1309C-BF2F-41FF-A11E-EA0D5268C033}" type="slidenum">
              <a:rPr lang="en-US" smtClean="0"/>
              <a:t>39</a:t>
            </a:fld>
            <a:endParaRPr lang="en-US"/>
          </a:p>
        </p:txBody>
      </p:sp>
    </p:spTree>
    <p:extLst>
      <p:ext uri="{BB962C8B-B14F-4D97-AF65-F5344CB8AC3E}">
        <p14:creationId xmlns:p14="http://schemas.microsoft.com/office/powerpoint/2010/main" val="2515549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3475D-9784-4D80-843A-1E6AAE284FD9}"/>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47540191-FB8E-4E05-A27F-E9A8A82F6316}"/>
              </a:ext>
            </a:extLst>
          </p:cNvPr>
          <p:cNvSpPr>
            <a:spLocks noGrp="1"/>
          </p:cNvSpPr>
          <p:nvPr>
            <p:ph idx="1"/>
          </p:nvPr>
        </p:nvSpPr>
        <p:spPr/>
        <p:txBody>
          <a:bodyPr>
            <a:normAutofit lnSpcReduction="10000"/>
          </a:bodyPr>
          <a:lstStyle/>
          <a:p>
            <a:r>
              <a:rPr lang="en-US" dirty="0"/>
              <a:t>In June, 2020, a group of publishers, including Hachette Book Group, Harper Collins, Penguin Random House, and John Wiley &amp; Sons sued Internet Archive for copyright infringement of 127 of their books that were available on the National Emergency Library. </a:t>
            </a:r>
          </a:p>
          <a:p>
            <a:r>
              <a:rPr lang="en-US" dirty="0"/>
              <a:t>Internet Archive lost lawsuit in the first instance.</a:t>
            </a:r>
          </a:p>
          <a:p>
            <a:r>
              <a:rPr lang="en-US" dirty="0"/>
              <a:t>District court ruled that CDL and emergency library infringe publishers’ copyright: Internet Archive’s “</a:t>
            </a:r>
            <a:r>
              <a:rPr lang="en-US" i="1" dirty="0"/>
              <a:t>fair use defense rests on the notion that lawfully acquiring a copyrighted print book entitles the recipient to make an unauthorized copy and distribute it in place of the print book, so long as it does not simultaneously lend the print book. But no case or legal principle supports that notion.</a:t>
            </a:r>
            <a:r>
              <a:rPr lang="en-US" dirty="0"/>
              <a:t>”</a:t>
            </a:r>
          </a:p>
          <a:p>
            <a:endParaRPr lang="en-US" dirty="0"/>
          </a:p>
          <a:p>
            <a:endParaRPr lang="en-US" dirty="0"/>
          </a:p>
        </p:txBody>
      </p:sp>
      <p:sp>
        <p:nvSpPr>
          <p:cNvPr id="4" name="Date Placeholder 3">
            <a:extLst>
              <a:ext uri="{FF2B5EF4-FFF2-40B4-BE49-F238E27FC236}">
                <a16:creationId xmlns:a16="http://schemas.microsoft.com/office/drawing/2014/main" id="{9A401307-A9A1-DB86-F763-5CF03AD6D613}"/>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7B6DCD23-82D2-0041-0B6E-FAE5EA2A6F76}"/>
              </a:ext>
            </a:extLst>
          </p:cNvPr>
          <p:cNvSpPr>
            <a:spLocks noGrp="1"/>
          </p:cNvSpPr>
          <p:nvPr>
            <p:ph type="ftr" sz="quarter" idx="11"/>
          </p:nvPr>
        </p:nvSpPr>
        <p:spPr/>
        <p:txBody>
          <a:bodyPr/>
          <a:lstStyle/>
          <a:p>
            <a:r>
              <a:rPr lang="en-US"/>
              <a:t>Hall &amp; Helmers Ch. 13</a:t>
            </a:r>
          </a:p>
        </p:txBody>
      </p:sp>
      <p:sp>
        <p:nvSpPr>
          <p:cNvPr id="6" name="Slide Number Placeholder 5">
            <a:extLst>
              <a:ext uri="{FF2B5EF4-FFF2-40B4-BE49-F238E27FC236}">
                <a16:creationId xmlns:a16="http://schemas.microsoft.com/office/drawing/2014/main" id="{C4AE007F-3718-0A69-B01E-D18C17C07C7E}"/>
              </a:ext>
            </a:extLst>
          </p:cNvPr>
          <p:cNvSpPr>
            <a:spLocks noGrp="1"/>
          </p:cNvSpPr>
          <p:nvPr>
            <p:ph type="sldNum" sz="quarter" idx="12"/>
          </p:nvPr>
        </p:nvSpPr>
        <p:spPr/>
        <p:txBody>
          <a:bodyPr/>
          <a:lstStyle/>
          <a:p>
            <a:fld id="{B7C1309C-BF2F-41FF-A11E-EA0D5268C033}" type="slidenum">
              <a:rPr lang="en-US" smtClean="0"/>
              <a:t>4</a:t>
            </a:fld>
            <a:endParaRPr lang="en-US"/>
          </a:p>
        </p:txBody>
      </p:sp>
    </p:spTree>
    <p:extLst>
      <p:ext uri="{BB962C8B-B14F-4D97-AF65-F5344CB8AC3E}">
        <p14:creationId xmlns:p14="http://schemas.microsoft.com/office/powerpoint/2010/main" val="3274232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191D0-8162-4665-9320-CDF79656009D}"/>
              </a:ext>
            </a:extLst>
          </p:cNvPr>
          <p:cNvSpPr>
            <a:spLocks noGrp="1"/>
          </p:cNvSpPr>
          <p:nvPr>
            <p:ph type="title"/>
          </p:nvPr>
        </p:nvSpPr>
        <p:spPr/>
        <p:txBody>
          <a:bodyPr/>
          <a:lstStyle/>
          <a:p>
            <a:r>
              <a:rPr lang="en-US" dirty="0"/>
              <a:t>Copying</a:t>
            </a:r>
          </a:p>
        </p:txBody>
      </p:sp>
      <p:sp>
        <p:nvSpPr>
          <p:cNvPr id="3" name="Content Placeholder 2">
            <a:extLst>
              <a:ext uri="{FF2B5EF4-FFF2-40B4-BE49-F238E27FC236}">
                <a16:creationId xmlns:a16="http://schemas.microsoft.com/office/drawing/2014/main" id="{56B050B5-3232-4824-BCC5-BC72552AFEAA}"/>
              </a:ext>
            </a:extLst>
          </p:cNvPr>
          <p:cNvSpPr>
            <a:spLocks noGrp="1"/>
          </p:cNvSpPr>
          <p:nvPr>
            <p:ph idx="1"/>
          </p:nvPr>
        </p:nvSpPr>
        <p:spPr>
          <a:xfrm>
            <a:off x="838199" y="1825625"/>
            <a:ext cx="10854267" cy="4667250"/>
          </a:xfrm>
        </p:spPr>
        <p:txBody>
          <a:bodyPr>
            <a:normAutofit lnSpcReduction="10000"/>
          </a:bodyPr>
          <a:lstStyle/>
          <a:p>
            <a:r>
              <a:rPr lang="en-US" sz="2900" dirty="0"/>
              <a:t>Copyright owner can rely on price discrimination in the presence of unauthorized copying: </a:t>
            </a:r>
            <a:r>
              <a:rPr lang="en-US" sz="2900" b="1" dirty="0"/>
              <a:t>indirect appropriation</a:t>
            </a:r>
            <a:r>
              <a:rPr lang="en-US" sz="2900" dirty="0"/>
              <a:t> (Liebowitz, 1985).</a:t>
            </a:r>
          </a:p>
          <a:p>
            <a:r>
              <a:rPr lang="en-US" sz="2900" dirty="0"/>
              <a:t>If artist knows who will use their legally purchased version for unauthorized copying, artist charges user more.</a:t>
            </a:r>
          </a:p>
          <a:p>
            <a:r>
              <a:rPr lang="en-US" sz="2900" dirty="0"/>
              <a:t>Artist price discriminates among buyers as a function of number of copies that will be made with each original work.</a:t>
            </a:r>
          </a:p>
          <a:p>
            <a:r>
              <a:rPr lang="en-US" sz="2900" dirty="0"/>
              <a:t>Indirect appropriation can also occur through complementary products:</a:t>
            </a:r>
          </a:p>
          <a:p>
            <a:pPr lvl="1"/>
            <a:r>
              <a:rPr lang="en-US" sz="2500" dirty="0"/>
              <a:t>For example, artists can increase profits through live concerts.</a:t>
            </a:r>
          </a:p>
          <a:p>
            <a:pPr lvl="1"/>
            <a:r>
              <a:rPr lang="en-US" sz="2500" dirty="0"/>
              <a:t>If copying of an album increases demand for concert tickets, resulting increase in prices of concert tickets can mitigate decreased revenue due to copying. </a:t>
            </a:r>
          </a:p>
        </p:txBody>
      </p:sp>
      <p:sp>
        <p:nvSpPr>
          <p:cNvPr id="4" name="Date Placeholder 3">
            <a:extLst>
              <a:ext uri="{FF2B5EF4-FFF2-40B4-BE49-F238E27FC236}">
                <a16:creationId xmlns:a16="http://schemas.microsoft.com/office/drawing/2014/main" id="{2926AF64-4E9E-CB9E-E90B-18E99473B87D}"/>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17F15206-8B1B-3393-DEA0-2BF9045F7C97}"/>
              </a:ext>
            </a:extLst>
          </p:cNvPr>
          <p:cNvSpPr>
            <a:spLocks noGrp="1"/>
          </p:cNvSpPr>
          <p:nvPr>
            <p:ph type="ftr" sz="quarter" idx="11"/>
          </p:nvPr>
        </p:nvSpPr>
        <p:spPr/>
        <p:txBody>
          <a:bodyPr/>
          <a:lstStyle/>
          <a:p>
            <a:r>
              <a:rPr lang="en-US"/>
              <a:t>Hall &amp; Helmers Ch. 13</a:t>
            </a:r>
          </a:p>
        </p:txBody>
      </p:sp>
      <p:sp>
        <p:nvSpPr>
          <p:cNvPr id="6" name="Slide Number Placeholder 5">
            <a:extLst>
              <a:ext uri="{FF2B5EF4-FFF2-40B4-BE49-F238E27FC236}">
                <a16:creationId xmlns:a16="http://schemas.microsoft.com/office/drawing/2014/main" id="{957EC646-E8D2-C6B4-20CE-A38220712120}"/>
              </a:ext>
            </a:extLst>
          </p:cNvPr>
          <p:cNvSpPr>
            <a:spLocks noGrp="1"/>
          </p:cNvSpPr>
          <p:nvPr>
            <p:ph type="sldNum" sz="quarter" idx="12"/>
          </p:nvPr>
        </p:nvSpPr>
        <p:spPr/>
        <p:txBody>
          <a:bodyPr/>
          <a:lstStyle/>
          <a:p>
            <a:fld id="{B7C1309C-BF2F-41FF-A11E-EA0D5268C033}" type="slidenum">
              <a:rPr lang="en-US" smtClean="0"/>
              <a:t>40</a:t>
            </a:fld>
            <a:endParaRPr lang="en-US"/>
          </a:p>
        </p:txBody>
      </p:sp>
    </p:spTree>
    <p:extLst>
      <p:ext uri="{BB962C8B-B14F-4D97-AF65-F5344CB8AC3E}">
        <p14:creationId xmlns:p14="http://schemas.microsoft.com/office/powerpoint/2010/main" val="20235196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191D0-8162-4665-9320-CDF79656009D}"/>
              </a:ext>
            </a:extLst>
          </p:cNvPr>
          <p:cNvSpPr>
            <a:spLocks noGrp="1"/>
          </p:cNvSpPr>
          <p:nvPr>
            <p:ph type="title"/>
          </p:nvPr>
        </p:nvSpPr>
        <p:spPr/>
        <p:txBody>
          <a:bodyPr/>
          <a:lstStyle/>
          <a:p>
            <a:r>
              <a:rPr lang="en-US" dirty="0"/>
              <a:t>Copying</a:t>
            </a:r>
          </a:p>
        </p:txBody>
      </p:sp>
      <p:sp>
        <p:nvSpPr>
          <p:cNvPr id="3" name="Content Placeholder 2">
            <a:extLst>
              <a:ext uri="{FF2B5EF4-FFF2-40B4-BE49-F238E27FC236}">
                <a16:creationId xmlns:a16="http://schemas.microsoft.com/office/drawing/2014/main" id="{56B050B5-3232-4824-BCC5-BC72552AFEAA}"/>
              </a:ext>
            </a:extLst>
          </p:cNvPr>
          <p:cNvSpPr>
            <a:spLocks noGrp="1"/>
          </p:cNvSpPr>
          <p:nvPr>
            <p:ph idx="1"/>
          </p:nvPr>
        </p:nvSpPr>
        <p:spPr>
          <a:xfrm>
            <a:off x="838199" y="1825625"/>
            <a:ext cx="10854267" cy="4667250"/>
          </a:xfrm>
        </p:spPr>
        <p:txBody>
          <a:bodyPr>
            <a:normAutofit fontScale="85000" lnSpcReduction="20000"/>
          </a:bodyPr>
          <a:lstStyle/>
          <a:p>
            <a:r>
              <a:rPr lang="en-US" sz="2900" dirty="0"/>
              <a:t>Data for concert prices in the U.S. shows steep increase starting in the late 1990s when Napster appeared.</a:t>
            </a:r>
          </a:p>
          <a:p>
            <a:r>
              <a:rPr lang="en-US" sz="2900" dirty="0"/>
              <a:t>Pattern also explained by artists setting higher prices because concerts had less impact on record sales due to piracy (Krueger, 2005).</a:t>
            </a:r>
          </a:p>
          <a:p>
            <a:r>
              <a:rPr lang="en-US" sz="2900" dirty="0"/>
              <a:t>But in particular lesser known bands saw their revenue from live concerts increase in the post-Napster period (Mortimer et al., 2012).</a:t>
            </a:r>
          </a:p>
          <a:p>
            <a:r>
              <a:rPr lang="en-US" sz="2900" dirty="0"/>
              <a:t>Effect consistent with file sharing allowing consumers to listen and discover more diverse set of music.</a:t>
            </a:r>
          </a:p>
          <a:p>
            <a:r>
              <a:rPr lang="en-US" sz="2900" dirty="0"/>
              <a:t>Evidence from songs that entered public domain in the UK after their recording copyright expired suggests that the relationship between concerts and copyright is more complex. </a:t>
            </a:r>
          </a:p>
          <a:p>
            <a:r>
              <a:rPr lang="en-US" sz="2900" dirty="0"/>
              <a:t>Number of reissues increased, although the songs were performed less live in concert because artists preferred to promote their copyrighted works (Watson et al., 2022).</a:t>
            </a:r>
          </a:p>
        </p:txBody>
      </p:sp>
      <p:sp>
        <p:nvSpPr>
          <p:cNvPr id="4" name="Date Placeholder 3">
            <a:extLst>
              <a:ext uri="{FF2B5EF4-FFF2-40B4-BE49-F238E27FC236}">
                <a16:creationId xmlns:a16="http://schemas.microsoft.com/office/drawing/2014/main" id="{1B5A115C-1EF3-907B-68D4-6F95F5CE30D7}"/>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BBBB0109-E007-0A5F-75C2-453C10846E3B}"/>
              </a:ext>
            </a:extLst>
          </p:cNvPr>
          <p:cNvSpPr>
            <a:spLocks noGrp="1"/>
          </p:cNvSpPr>
          <p:nvPr>
            <p:ph type="ftr" sz="quarter" idx="11"/>
          </p:nvPr>
        </p:nvSpPr>
        <p:spPr/>
        <p:txBody>
          <a:bodyPr/>
          <a:lstStyle/>
          <a:p>
            <a:r>
              <a:rPr lang="en-US"/>
              <a:t>Hall &amp; Helmers Ch. 13</a:t>
            </a:r>
          </a:p>
        </p:txBody>
      </p:sp>
      <p:sp>
        <p:nvSpPr>
          <p:cNvPr id="6" name="Slide Number Placeholder 5">
            <a:extLst>
              <a:ext uri="{FF2B5EF4-FFF2-40B4-BE49-F238E27FC236}">
                <a16:creationId xmlns:a16="http://schemas.microsoft.com/office/drawing/2014/main" id="{4D5B6E90-3F54-6747-6677-346BD841FAF3}"/>
              </a:ext>
            </a:extLst>
          </p:cNvPr>
          <p:cNvSpPr>
            <a:spLocks noGrp="1"/>
          </p:cNvSpPr>
          <p:nvPr>
            <p:ph type="sldNum" sz="quarter" idx="12"/>
          </p:nvPr>
        </p:nvSpPr>
        <p:spPr/>
        <p:txBody>
          <a:bodyPr/>
          <a:lstStyle/>
          <a:p>
            <a:fld id="{B7C1309C-BF2F-41FF-A11E-EA0D5268C033}" type="slidenum">
              <a:rPr lang="en-US" smtClean="0"/>
              <a:t>41</a:t>
            </a:fld>
            <a:endParaRPr lang="en-US"/>
          </a:p>
        </p:txBody>
      </p:sp>
    </p:spTree>
    <p:extLst>
      <p:ext uri="{BB962C8B-B14F-4D97-AF65-F5344CB8AC3E}">
        <p14:creationId xmlns:p14="http://schemas.microsoft.com/office/powerpoint/2010/main" val="39589164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80CA3-24AF-4F6D-940F-AFAD8AF45EDC}"/>
              </a:ext>
            </a:extLst>
          </p:cNvPr>
          <p:cNvSpPr>
            <a:spLocks noGrp="1"/>
          </p:cNvSpPr>
          <p:nvPr>
            <p:ph type="title"/>
          </p:nvPr>
        </p:nvSpPr>
        <p:spPr/>
        <p:txBody>
          <a:bodyPr/>
          <a:lstStyle/>
          <a:p>
            <a:r>
              <a:rPr lang="en-US" dirty="0"/>
              <a:t>Private copy protection</a:t>
            </a:r>
          </a:p>
        </p:txBody>
      </p:sp>
      <p:sp>
        <p:nvSpPr>
          <p:cNvPr id="3" name="Content Placeholder 2">
            <a:extLst>
              <a:ext uri="{FF2B5EF4-FFF2-40B4-BE49-F238E27FC236}">
                <a16:creationId xmlns:a16="http://schemas.microsoft.com/office/drawing/2014/main" id="{89CD254F-72B4-4137-9EF6-29ACA2A3CA55}"/>
              </a:ext>
            </a:extLst>
          </p:cNvPr>
          <p:cNvSpPr>
            <a:spLocks noGrp="1"/>
          </p:cNvSpPr>
          <p:nvPr>
            <p:ph idx="1"/>
          </p:nvPr>
        </p:nvSpPr>
        <p:spPr/>
        <p:txBody>
          <a:bodyPr>
            <a:normAutofit fontScale="92500" lnSpcReduction="10000"/>
          </a:bodyPr>
          <a:lstStyle/>
          <a:p>
            <a:r>
              <a:rPr lang="en-US" dirty="0"/>
              <a:t>Statutory copyright protection avoids over-investment in private copy protection.</a:t>
            </a:r>
          </a:p>
          <a:p>
            <a:r>
              <a:rPr lang="en-US" dirty="0"/>
              <a:t>Private copy protection describes measures that creators take to impede unauthorized copying and access of copyrighted material (e.g. DRM including encryption, digital watermarks, or authentication protocols).</a:t>
            </a:r>
          </a:p>
          <a:p>
            <a:r>
              <a:rPr lang="en-US" dirty="0"/>
              <a:t>Private copy protection is a substitute to legal copyright protection.</a:t>
            </a:r>
          </a:p>
          <a:p>
            <a:r>
              <a:rPr lang="en-US" dirty="0"/>
              <a:t>Number of drawbacks to copy protection:</a:t>
            </a:r>
          </a:p>
          <a:p>
            <a:pPr lvl="1"/>
            <a:r>
              <a:rPr lang="en-US" dirty="0"/>
              <a:t>Requires private investment in access and copy control which increases cost of producing and distributing original works.</a:t>
            </a:r>
          </a:p>
          <a:p>
            <a:pPr lvl="1"/>
            <a:r>
              <a:rPr lang="en-US" dirty="0"/>
              <a:t>Provides copyright owners with the ability to limit non-infringing uses.</a:t>
            </a:r>
          </a:p>
          <a:p>
            <a:pPr lvl="1"/>
            <a:r>
              <a:rPr lang="en-US" dirty="0"/>
              <a:t>Potential for private copy protection to be used anti-competitively.</a:t>
            </a:r>
          </a:p>
        </p:txBody>
      </p:sp>
      <p:sp>
        <p:nvSpPr>
          <p:cNvPr id="4" name="Date Placeholder 3">
            <a:extLst>
              <a:ext uri="{FF2B5EF4-FFF2-40B4-BE49-F238E27FC236}">
                <a16:creationId xmlns:a16="http://schemas.microsoft.com/office/drawing/2014/main" id="{9C22338A-26C4-AF73-BF9E-1D8D81F49CA0}"/>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EAC25B2E-6773-2C2B-442A-2ACA8AE5B647}"/>
              </a:ext>
            </a:extLst>
          </p:cNvPr>
          <p:cNvSpPr>
            <a:spLocks noGrp="1"/>
          </p:cNvSpPr>
          <p:nvPr>
            <p:ph type="ftr" sz="quarter" idx="11"/>
          </p:nvPr>
        </p:nvSpPr>
        <p:spPr/>
        <p:txBody>
          <a:bodyPr/>
          <a:lstStyle/>
          <a:p>
            <a:r>
              <a:rPr lang="en-US"/>
              <a:t>Hall &amp; Helmers Ch. 13</a:t>
            </a:r>
          </a:p>
        </p:txBody>
      </p:sp>
      <p:sp>
        <p:nvSpPr>
          <p:cNvPr id="6" name="Slide Number Placeholder 5">
            <a:extLst>
              <a:ext uri="{FF2B5EF4-FFF2-40B4-BE49-F238E27FC236}">
                <a16:creationId xmlns:a16="http://schemas.microsoft.com/office/drawing/2014/main" id="{AD4B486E-7E4A-4210-F368-97B9DA963676}"/>
              </a:ext>
            </a:extLst>
          </p:cNvPr>
          <p:cNvSpPr>
            <a:spLocks noGrp="1"/>
          </p:cNvSpPr>
          <p:nvPr>
            <p:ph type="sldNum" sz="quarter" idx="12"/>
          </p:nvPr>
        </p:nvSpPr>
        <p:spPr/>
        <p:txBody>
          <a:bodyPr/>
          <a:lstStyle/>
          <a:p>
            <a:fld id="{B7C1309C-BF2F-41FF-A11E-EA0D5268C033}" type="slidenum">
              <a:rPr lang="en-US" smtClean="0"/>
              <a:t>42</a:t>
            </a:fld>
            <a:endParaRPr lang="en-US"/>
          </a:p>
        </p:txBody>
      </p:sp>
    </p:spTree>
    <p:extLst>
      <p:ext uri="{BB962C8B-B14F-4D97-AF65-F5344CB8AC3E}">
        <p14:creationId xmlns:p14="http://schemas.microsoft.com/office/powerpoint/2010/main" val="24561366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80CA3-24AF-4F6D-940F-AFAD8AF45EDC}"/>
              </a:ext>
            </a:extLst>
          </p:cNvPr>
          <p:cNvSpPr>
            <a:spLocks noGrp="1"/>
          </p:cNvSpPr>
          <p:nvPr>
            <p:ph type="title"/>
          </p:nvPr>
        </p:nvSpPr>
        <p:spPr/>
        <p:txBody>
          <a:bodyPr/>
          <a:lstStyle/>
          <a:p>
            <a:r>
              <a:rPr lang="en-US" dirty="0"/>
              <a:t>Private copy protection</a:t>
            </a:r>
          </a:p>
        </p:txBody>
      </p:sp>
      <p:sp>
        <p:nvSpPr>
          <p:cNvPr id="3" name="Content Placeholder 2">
            <a:extLst>
              <a:ext uri="{FF2B5EF4-FFF2-40B4-BE49-F238E27FC236}">
                <a16:creationId xmlns:a16="http://schemas.microsoft.com/office/drawing/2014/main" id="{89CD254F-72B4-4137-9EF6-29ACA2A3CA55}"/>
              </a:ext>
            </a:extLst>
          </p:cNvPr>
          <p:cNvSpPr>
            <a:spLocks noGrp="1"/>
          </p:cNvSpPr>
          <p:nvPr>
            <p:ph idx="1"/>
          </p:nvPr>
        </p:nvSpPr>
        <p:spPr/>
        <p:txBody>
          <a:bodyPr>
            <a:normAutofit fontScale="85000" lnSpcReduction="20000"/>
          </a:bodyPr>
          <a:lstStyle/>
          <a:p>
            <a:r>
              <a:rPr lang="en-US" i="1" dirty="0"/>
              <a:t>Nintendo vs. PC Box</a:t>
            </a:r>
            <a:r>
              <a:rPr lang="en-US" dirty="0"/>
              <a:t>:</a:t>
            </a:r>
          </a:p>
          <a:p>
            <a:pPr lvl="1"/>
            <a:r>
              <a:rPr lang="en-US" dirty="0"/>
              <a:t>PC Box sold mod chip that allowed users to circumvent restrictions Nintendo built into its game consoles.</a:t>
            </a:r>
          </a:p>
          <a:p>
            <a:pPr lvl="1"/>
            <a:r>
              <a:rPr lang="en-US" dirty="0"/>
              <a:t>Nintendo claimed that restriction was necessary to prevent copyright infringement of its video games.</a:t>
            </a:r>
          </a:p>
          <a:p>
            <a:pPr lvl="1"/>
            <a:r>
              <a:rPr lang="en-US" dirty="0"/>
              <a:t>Restriction meant that Nintendo was able to prevent any third party content from being played on its consoles.</a:t>
            </a:r>
          </a:p>
          <a:p>
            <a:pPr lvl="1"/>
            <a:r>
              <a:rPr lang="en-US" dirty="0"/>
              <a:t>PC Box argued that its circumvention device enabled additional legal uses of Nintendo’s console for purposes such as playing MP3 files or movies.</a:t>
            </a:r>
          </a:p>
          <a:p>
            <a:pPr lvl="1"/>
            <a:r>
              <a:rPr lang="en-US" dirty="0"/>
              <a:t>Court of Justice of the European Union ruled with respect to technological protection measures such as those used by Nintendo that national courts have to weigh their impact on “</a:t>
            </a:r>
            <a:r>
              <a:rPr lang="en-US" i="1" dirty="0"/>
              <a:t>preventing or restricting not only acts which require the </a:t>
            </a:r>
            <a:r>
              <a:rPr lang="en-US" i="1" dirty="0" err="1"/>
              <a:t>rightholder’s</a:t>
            </a:r>
            <a:r>
              <a:rPr lang="en-US" i="1" dirty="0"/>
              <a:t> </a:t>
            </a:r>
            <a:r>
              <a:rPr lang="en-US" i="1" dirty="0" err="1"/>
              <a:t>authorisation</a:t>
            </a:r>
            <a:r>
              <a:rPr lang="en-US" i="1" dirty="0"/>
              <a:t> […] but also acts which do not require such authorization</a:t>
            </a:r>
            <a:r>
              <a:rPr lang="en-US" dirty="0"/>
              <a:t>”. </a:t>
            </a:r>
          </a:p>
          <a:p>
            <a:pPr lvl="1"/>
            <a:r>
              <a:rPr lang="en-US" dirty="0"/>
              <a:t>With respect to circumvention devices such as PC Box’s mod chip, the court ruled that national courts must to take into consideration the extent to which these devices “</a:t>
            </a:r>
            <a:r>
              <a:rPr lang="en-US" i="1" dirty="0"/>
              <a:t>can be used for legitimate purposes other than allowing acts which require the </a:t>
            </a:r>
            <a:r>
              <a:rPr lang="en-US" i="1" dirty="0" err="1"/>
              <a:t>rightholder’s</a:t>
            </a:r>
            <a:r>
              <a:rPr lang="en-US" i="1" dirty="0"/>
              <a:t> </a:t>
            </a:r>
            <a:r>
              <a:rPr lang="en-US" i="1" dirty="0" err="1"/>
              <a:t>authorisation</a:t>
            </a:r>
            <a:r>
              <a:rPr lang="en-US" dirty="0"/>
              <a:t>”.</a:t>
            </a:r>
          </a:p>
        </p:txBody>
      </p:sp>
      <p:sp>
        <p:nvSpPr>
          <p:cNvPr id="4" name="Date Placeholder 3">
            <a:extLst>
              <a:ext uri="{FF2B5EF4-FFF2-40B4-BE49-F238E27FC236}">
                <a16:creationId xmlns:a16="http://schemas.microsoft.com/office/drawing/2014/main" id="{8AF64A80-DD3F-775F-5619-33386D366E1C}"/>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311476EF-0632-2E5A-AFCD-7B114BA6DD1C}"/>
              </a:ext>
            </a:extLst>
          </p:cNvPr>
          <p:cNvSpPr>
            <a:spLocks noGrp="1"/>
          </p:cNvSpPr>
          <p:nvPr>
            <p:ph type="ftr" sz="quarter" idx="11"/>
          </p:nvPr>
        </p:nvSpPr>
        <p:spPr/>
        <p:txBody>
          <a:bodyPr/>
          <a:lstStyle/>
          <a:p>
            <a:r>
              <a:rPr lang="en-US"/>
              <a:t>Hall &amp; Helmers Ch. 13</a:t>
            </a:r>
          </a:p>
        </p:txBody>
      </p:sp>
      <p:sp>
        <p:nvSpPr>
          <p:cNvPr id="6" name="Slide Number Placeholder 5">
            <a:extLst>
              <a:ext uri="{FF2B5EF4-FFF2-40B4-BE49-F238E27FC236}">
                <a16:creationId xmlns:a16="http://schemas.microsoft.com/office/drawing/2014/main" id="{01EAC21A-E5E2-0F9E-71DB-FB3CFA2CD9B6}"/>
              </a:ext>
            </a:extLst>
          </p:cNvPr>
          <p:cNvSpPr>
            <a:spLocks noGrp="1"/>
          </p:cNvSpPr>
          <p:nvPr>
            <p:ph type="sldNum" sz="quarter" idx="12"/>
          </p:nvPr>
        </p:nvSpPr>
        <p:spPr/>
        <p:txBody>
          <a:bodyPr/>
          <a:lstStyle/>
          <a:p>
            <a:fld id="{B7C1309C-BF2F-41FF-A11E-EA0D5268C033}" type="slidenum">
              <a:rPr lang="en-US" smtClean="0"/>
              <a:t>43</a:t>
            </a:fld>
            <a:endParaRPr lang="en-US"/>
          </a:p>
        </p:txBody>
      </p:sp>
    </p:spTree>
    <p:extLst>
      <p:ext uri="{BB962C8B-B14F-4D97-AF65-F5344CB8AC3E}">
        <p14:creationId xmlns:p14="http://schemas.microsoft.com/office/powerpoint/2010/main" val="5925695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6B9C6-EDBF-4BED-8A34-7A1A46CF29C8}"/>
              </a:ext>
            </a:extLst>
          </p:cNvPr>
          <p:cNvSpPr>
            <a:spLocks noGrp="1"/>
          </p:cNvSpPr>
          <p:nvPr>
            <p:ph type="title"/>
          </p:nvPr>
        </p:nvSpPr>
        <p:spPr/>
        <p:txBody>
          <a:bodyPr/>
          <a:lstStyle/>
          <a:p>
            <a:r>
              <a:rPr lang="en-US" dirty="0"/>
              <a:t>Geo-blocking and price discrimination</a:t>
            </a:r>
          </a:p>
        </p:txBody>
      </p:sp>
      <p:sp>
        <p:nvSpPr>
          <p:cNvPr id="3" name="Content Placeholder 2">
            <a:extLst>
              <a:ext uri="{FF2B5EF4-FFF2-40B4-BE49-F238E27FC236}">
                <a16:creationId xmlns:a16="http://schemas.microsoft.com/office/drawing/2014/main" id="{C28F0CFA-1691-4EFE-BF48-8DEC7FF91C2F}"/>
              </a:ext>
            </a:extLst>
          </p:cNvPr>
          <p:cNvSpPr>
            <a:spLocks noGrp="1"/>
          </p:cNvSpPr>
          <p:nvPr>
            <p:ph idx="1"/>
          </p:nvPr>
        </p:nvSpPr>
        <p:spPr>
          <a:xfrm>
            <a:off x="838200" y="4377267"/>
            <a:ext cx="10515600" cy="1799696"/>
          </a:xfrm>
        </p:spPr>
        <p:txBody>
          <a:bodyPr>
            <a:noAutofit/>
          </a:bodyPr>
          <a:lstStyle/>
          <a:p>
            <a:r>
              <a:rPr lang="en-US" sz="2000" dirty="0"/>
              <a:t>For example, Netflix can stream a given TV show in only a subset of countries where its streaming service is available to avoid paying for a global license. </a:t>
            </a:r>
          </a:p>
          <a:p>
            <a:r>
              <a:rPr lang="en-US" sz="2000" dirty="0"/>
              <a:t>Geo-blocking can also be used to prevent access for users in a certain country for other legal reasons, such as laws prohibiting online gambling. </a:t>
            </a:r>
          </a:p>
          <a:p>
            <a:r>
              <a:rPr lang="en-US" sz="2000" dirty="0"/>
              <a:t>Geo-blocking relatively easily circumvented through use of virtual private networks (VPN) or anonymous proxy servers.</a:t>
            </a:r>
          </a:p>
        </p:txBody>
      </p:sp>
      <p:pic>
        <p:nvPicPr>
          <p:cNvPr id="4" name="Picture 3">
            <a:extLst>
              <a:ext uri="{FF2B5EF4-FFF2-40B4-BE49-F238E27FC236}">
                <a16:creationId xmlns:a16="http://schemas.microsoft.com/office/drawing/2014/main" id="{FE5DBBCB-6ADC-4878-BDD4-BFFF1A438BE7}"/>
              </a:ext>
            </a:extLst>
          </p:cNvPr>
          <p:cNvPicPr/>
          <p:nvPr/>
        </p:nvPicPr>
        <p:blipFill>
          <a:blip r:embed="rId2"/>
          <a:stretch>
            <a:fillRect/>
          </a:stretch>
        </p:blipFill>
        <p:spPr>
          <a:xfrm>
            <a:off x="7156450" y="1783292"/>
            <a:ext cx="3721100" cy="2286000"/>
          </a:xfrm>
          <a:prstGeom prst="rect">
            <a:avLst/>
          </a:prstGeom>
        </p:spPr>
      </p:pic>
      <p:sp>
        <p:nvSpPr>
          <p:cNvPr id="5" name="Content Placeholder 2">
            <a:extLst>
              <a:ext uri="{FF2B5EF4-FFF2-40B4-BE49-F238E27FC236}">
                <a16:creationId xmlns:a16="http://schemas.microsoft.com/office/drawing/2014/main" id="{D5970256-5527-46F3-A213-FFD787A5BB83}"/>
              </a:ext>
            </a:extLst>
          </p:cNvPr>
          <p:cNvSpPr txBox="1">
            <a:spLocks/>
          </p:cNvSpPr>
          <p:nvPr/>
        </p:nvSpPr>
        <p:spPr>
          <a:xfrm>
            <a:off x="838200" y="1690687"/>
            <a:ext cx="6062133" cy="2813579"/>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Geo-blocking allows content providers to block access to digital content, such as movies, music, or e-books, based on a user’s geographical location.</a:t>
            </a:r>
          </a:p>
          <a:p>
            <a:r>
              <a:rPr lang="en-US" dirty="0"/>
              <a:t>Technology also allows content providers to tailor content to users depending on their location. </a:t>
            </a:r>
          </a:p>
          <a:p>
            <a:r>
              <a:rPr lang="en-US" dirty="0"/>
              <a:t>Technology also used to price discriminate against users across locations. </a:t>
            </a:r>
          </a:p>
          <a:p>
            <a:r>
              <a:rPr lang="en-US" dirty="0"/>
              <a:t>Geo-blocking allows content providers to avoid copyright infringement and instead benefit from geographically differentiated licensing.</a:t>
            </a:r>
          </a:p>
          <a:p>
            <a:endParaRPr lang="en-US" dirty="0"/>
          </a:p>
        </p:txBody>
      </p:sp>
      <p:sp>
        <p:nvSpPr>
          <p:cNvPr id="6" name="Date Placeholder 5">
            <a:extLst>
              <a:ext uri="{FF2B5EF4-FFF2-40B4-BE49-F238E27FC236}">
                <a16:creationId xmlns:a16="http://schemas.microsoft.com/office/drawing/2014/main" id="{8BEA0F8A-E595-DCA4-6024-82A52D3A9452}"/>
              </a:ext>
            </a:extLst>
          </p:cNvPr>
          <p:cNvSpPr>
            <a:spLocks noGrp="1"/>
          </p:cNvSpPr>
          <p:nvPr>
            <p:ph type="dt" sz="half" idx="10"/>
          </p:nvPr>
        </p:nvSpPr>
        <p:spPr/>
        <p:txBody>
          <a:bodyPr/>
          <a:lstStyle/>
          <a:p>
            <a:r>
              <a:rPr lang="en-US"/>
              <a:t>2024</a:t>
            </a:r>
          </a:p>
        </p:txBody>
      </p:sp>
      <p:sp>
        <p:nvSpPr>
          <p:cNvPr id="7" name="Footer Placeholder 6">
            <a:extLst>
              <a:ext uri="{FF2B5EF4-FFF2-40B4-BE49-F238E27FC236}">
                <a16:creationId xmlns:a16="http://schemas.microsoft.com/office/drawing/2014/main" id="{589D55A3-915F-0738-6682-BD1808611971}"/>
              </a:ext>
            </a:extLst>
          </p:cNvPr>
          <p:cNvSpPr>
            <a:spLocks noGrp="1"/>
          </p:cNvSpPr>
          <p:nvPr>
            <p:ph type="ftr" sz="quarter" idx="11"/>
          </p:nvPr>
        </p:nvSpPr>
        <p:spPr/>
        <p:txBody>
          <a:bodyPr/>
          <a:lstStyle/>
          <a:p>
            <a:r>
              <a:rPr lang="en-US"/>
              <a:t>Hall &amp; Helmers Ch. 13</a:t>
            </a:r>
          </a:p>
        </p:txBody>
      </p:sp>
      <p:sp>
        <p:nvSpPr>
          <p:cNvPr id="8" name="Slide Number Placeholder 7">
            <a:extLst>
              <a:ext uri="{FF2B5EF4-FFF2-40B4-BE49-F238E27FC236}">
                <a16:creationId xmlns:a16="http://schemas.microsoft.com/office/drawing/2014/main" id="{5C0D3903-A523-9852-F8D3-8CF8A3351685}"/>
              </a:ext>
            </a:extLst>
          </p:cNvPr>
          <p:cNvSpPr>
            <a:spLocks noGrp="1"/>
          </p:cNvSpPr>
          <p:nvPr>
            <p:ph type="sldNum" sz="quarter" idx="12"/>
          </p:nvPr>
        </p:nvSpPr>
        <p:spPr/>
        <p:txBody>
          <a:bodyPr/>
          <a:lstStyle/>
          <a:p>
            <a:fld id="{B7C1309C-BF2F-41FF-A11E-EA0D5268C033}" type="slidenum">
              <a:rPr lang="en-US" smtClean="0"/>
              <a:t>44</a:t>
            </a:fld>
            <a:endParaRPr lang="en-US"/>
          </a:p>
        </p:txBody>
      </p:sp>
    </p:spTree>
    <p:extLst>
      <p:ext uri="{BB962C8B-B14F-4D97-AF65-F5344CB8AC3E}">
        <p14:creationId xmlns:p14="http://schemas.microsoft.com/office/powerpoint/2010/main" val="12374489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AA1E5-ABD4-40C0-A89B-EB21A120A348}"/>
              </a:ext>
            </a:extLst>
          </p:cNvPr>
          <p:cNvSpPr>
            <a:spLocks noGrp="1"/>
          </p:cNvSpPr>
          <p:nvPr>
            <p:ph type="title"/>
          </p:nvPr>
        </p:nvSpPr>
        <p:spPr/>
        <p:txBody>
          <a:bodyPr/>
          <a:lstStyle/>
          <a:p>
            <a:r>
              <a:rPr lang="en-US" dirty="0"/>
              <a:t>Copyright and digitization</a:t>
            </a:r>
          </a:p>
        </p:txBody>
      </p:sp>
      <p:sp>
        <p:nvSpPr>
          <p:cNvPr id="3" name="Content Placeholder 2">
            <a:extLst>
              <a:ext uri="{FF2B5EF4-FFF2-40B4-BE49-F238E27FC236}">
                <a16:creationId xmlns:a16="http://schemas.microsoft.com/office/drawing/2014/main" id="{A883E4E6-C1B7-4DFA-B60D-0C09F7A8F5C0}"/>
              </a:ext>
            </a:extLst>
          </p:cNvPr>
          <p:cNvSpPr>
            <a:spLocks noGrp="1"/>
          </p:cNvSpPr>
          <p:nvPr>
            <p:ph idx="1"/>
          </p:nvPr>
        </p:nvSpPr>
        <p:spPr/>
        <p:txBody>
          <a:bodyPr>
            <a:normAutofit/>
          </a:bodyPr>
          <a:lstStyle/>
          <a:p>
            <a:r>
              <a:rPr lang="en-US" dirty="0"/>
              <a:t>Copyright has played central role in shaping development of new, digital technologies and online market places.</a:t>
            </a:r>
          </a:p>
          <a:p>
            <a:r>
              <a:rPr lang="en-US" dirty="0"/>
              <a:t>Copyright law has been challenged by digitization and had to adapt to accommodate changes in which copyrightable work is created, distributed, and consumed. </a:t>
            </a:r>
          </a:p>
          <a:p>
            <a:r>
              <a:rPr lang="en-US" dirty="0"/>
              <a:t>Digitization has had a large impact on media industries that heavily rely on copyright, including music, film, and books.</a:t>
            </a:r>
          </a:p>
          <a:p>
            <a:r>
              <a:rPr lang="en-US" dirty="0"/>
              <a:t>Digitization reduced marginal costs of copying and distribution to close to zero.</a:t>
            </a:r>
          </a:p>
        </p:txBody>
      </p:sp>
      <p:sp>
        <p:nvSpPr>
          <p:cNvPr id="4" name="Date Placeholder 3">
            <a:extLst>
              <a:ext uri="{FF2B5EF4-FFF2-40B4-BE49-F238E27FC236}">
                <a16:creationId xmlns:a16="http://schemas.microsoft.com/office/drawing/2014/main" id="{B4420E76-DC4E-1BD2-4D0C-F263396DED85}"/>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FC5F0C86-A352-1CF0-CD3A-A181094B0988}"/>
              </a:ext>
            </a:extLst>
          </p:cNvPr>
          <p:cNvSpPr>
            <a:spLocks noGrp="1"/>
          </p:cNvSpPr>
          <p:nvPr>
            <p:ph type="ftr" sz="quarter" idx="11"/>
          </p:nvPr>
        </p:nvSpPr>
        <p:spPr/>
        <p:txBody>
          <a:bodyPr/>
          <a:lstStyle/>
          <a:p>
            <a:r>
              <a:rPr lang="en-US"/>
              <a:t>Hall &amp; Helmers Ch. 13</a:t>
            </a:r>
          </a:p>
        </p:txBody>
      </p:sp>
      <p:sp>
        <p:nvSpPr>
          <p:cNvPr id="6" name="Slide Number Placeholder 5">
            <a:extLst>
              <a:ext uri="{FF2B5EF4-FFF2-40B4-BE49-F238E27FC236}">
                <a16:creationId xmlns:a16="http://schemas.microsoft.com/office/drawing/2014/main" id="{9DDC99B5-F45F-DC54-C503-BB9A7EF68591}"/>
              </a:ext>
            </a:extLst>
          </p:cNvPr>
          <p:cNvSpPr>
            <a:spLocks noGrp="1"/>
          </p:cNvSpPr>
          <p:nvPr>
            <p:ph type="sldNum" sz="quarter" idx="12"/>
          </p:nvPr>
        </p:nvSpPr>
        <p:spPr/>
        <p:txBody>
          <a:bodyPr/>
          <a:lstStyle/>
          <a:p>
            <a:fld id="{B7C1309C-BF2F-41FF-A11E-EA0D5268C033}" type="slidenum">
              <a:rPr lang="en-US" smtClean="0"/>
              <a:t>45</a:t>
            </a:fld>
            <a:endParaRPr lang="en-US"/>
          </a:p>
        </p:txBody>
      </p:sp>
    </p:spTree>
    <p:extLst>
      <p:ext uri="{BB962C8B-B14F-4D97-AF65-F5344CB8AC3E}">
        <p14:creationId xmlns:p14="http://schemas.microsoft.com/office/powerpoint/2010/main" val="15577927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AA1E5-ABD4-40C0-A89B-EB21A120A348}"/>
              </a:ext>
            </a:extLst>
          </p:cNvPr>
          <p:cNvSpPr>
            <a:spLocks noGrp="1"/>
          </p:cNvSpPr>
          <p:nvPr>
            <p:ph type="title"/>
          </p:nvPr>
        </p:nvSpPr>
        <p:spPr/>
        <p:txBody>
          <a:bodyPr/>
          <a:lstStyle/>
          <a:p>
            <a:r>
              <a:rPr lang="en-US" dirty="0"/>
              <a:t>Copyright and digitization</a:t>
            </a:r>
          </a:p>
        </p:txBody>
      </p:sp>
      <p:sp>
        <p:nvSpPr>
          <p:cNvPr id="3" name="Content Placeholder 2">
            <a:extLst>
              <a:ext uri="{FF2B5EF4-FFF2-40B4-BE49-F238E27FC236}">
                <a16:creationId xmlns:a16="http://schemas.microsoft.com/office/drawing/2014/main" id="{A883E4E6-C1B7-4DFA-B60D-0C09F7A8F5C0}"/>
              </a:ext>
            </a:extLst>
          </p:cNvPr>
          <p:cNvSpPr>
            <a:spLocks noGrp="1"/>
          </p:cNvSpPr>
          <p:nvPr>
            <p:ph idx="1"/>
          </p:nvPr>
        </p:nvSpPr>
        <p:spPr/>
        <p:txBody>
          <a:bodyPr>
            <a:normAutofit lnSpcReduction="10000"/>
          </a:bodyPr>
          <a:lstStyle/>
          <a:p>
            <a:r>
              <a:rPr lang="en-US" dirty="0"/>
              <a:t>Resulting widespread piracy eroded the music industry’s profits starting in 1999 (although the exact magnitude of the effect of piracy on sales is contested). </a:t>
            </a:r>
          </a:p>
          <a:p>
            <a:r>
              <a:rPr lang="en-US" dirty="0"/>
              <a:t>Free access to copyrighted works allowed consumers to sample and thereby increase demand (</a:t>
            </a:r>
            <a:r>
              <a:rPr lang="en-US" dirty="0" err="1"/>
              <a:t>Peitz</a:t>
            </a:r>
            <a:r>
              <a:rPr lang="en-US" dirty="0"/>
              <a:t> and </a:t>
            </a:r>
            <a:r>
              <a:rPr lang="en-US" dirty="0" err="1"/>
              <a:t>Waelbroeck</a:t>
            </a:r>
            <a:r>
              <a:rPr lang="en-US" dirty="0"/>
              <a:t>, 2006). </a:t>
            </a:r>
          </a:p>
          <a:p>
            <a:r>
              <a:rPr lang="en-US" dirty="0"/>
              <a:t>Working out the net effect is difficult: </a:t>
            </a:r>
          </a:p>
          <a:p>
            <a:pPr lvl="1"/>
            <a:r>
              <a:rPr lang="en-US" dirty="0"/>
              <a:t>Positive correlation between legal sales of a song and how often it is shared illegally on file-sharing websites. </a:t>
            </a:r>
          </a:p>
          <a:p>
            <a:pPr lvl="1"/>
            <a:r>
              <a:rPr lang="en-US" dirty="0"/>
              <a:t>Positive correlation does not imply that illegal sharing causally drives up demand.</a:t>
            </a:r>
          </a:p>
          <a:p>
            <a:pPr lvl="1"/>
            <a:r>
              <a:rPr lang="en-US" dirty="0"/>
              <a:t>Positive correlation does not imply that everyone that obtained an illicit copy would have otherwise legally purchased a copy. </a:t>
            </a:r>
          </a:p>
        </p:txBody>
      </p:sp>
      <p:sp>
        <p:nvSpPr>
          <p:cNvPr id="4" name="Date Placeholder 3">
            <a:extLst>
              <a:ext uri="{FF2B5EF4-FFF2-40B4-BE49-F238E27FC236}">
                <a16:creationId xmlns:a16="http://schemas.microsoft.com/office/drawing/2014/main" id="{0D9438FE-9AB6-00F8-A8E1-17D5828C0B87}"/>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58CBDCCB-A194-FDC4-9792-B87ECAC57B3F}"/>
              </a:ext>
            </a:extLst>
          </p:cNvPr>
          <p:cNvSpPr>
            <a:spLocks noGrp="1"/>
          </p:cNvSpPr>
          <p:nvPr>
            <p:ph type="ftr" sz="quarter" idx="11"/>
          </p:nvPr>
        </p:nvSpPr>
        <p:spPr/>
        <p:txBody>
          <a:bodyPr/>
          <a:lstStyle/>
          <a:p>
            <a:r>
              <a:rPr lang="en-US"/>
              <a:t>Hall &amp; Helmers Ch. 13</a:t>
            </a:r>
          </a:p>
        </p:txBody>
      </p:sp>
      <p:sp>
        <p:nvSpPr>
          <p:cNvPr id="6" name="Slide Number Placeholder 5">
            <a:extLst>
              <a:ext uri="{FF2B5EF4-FFF2-40B4-BE49-F238E27FC236}">
                <a16:creationId xmlns:a16="http://schemas.microsoft.com/office/drawing/2014/main" id="{9B02FDDE-E7F9-754D-EEB9-E2BCB866EA0C}"/>
              </a:ext>
            </a:extLst>
          </p:cNvPr>
          <p:cNvSpPr>
            <a:spLocks noGrp="1"/>
          </p:cNvSpPr>
          <p:nvPr>
            <p:ph type="sldNum" sz="quarter" idx="12"/>
          </p:nvPr>
        </p:nvSpPr>
        <p:spPr/>
        <p:txBody>
          <a:bodyPr/>
          <a:lstStyle/>
          <a:p>
            <a:fld id="{B7C1309C-BF2F-41FF-A11E-EA0D5268C033}" type="slidenum">
              <a:rPr lang="en-US" smtClean="0"/>
              <a:t>46</a:t>
            </a:fld>
            <a:endParaRPr lang="en-US"/>
          </a:p>
        </p:txBody>
      </p:sp>
    </p:spTree>
    <p:extLst>
      <p:ext uri="{BB962C8B-B14F-4D97-AF65-F5344CB8AC3E}">
        <p14:creationId xmlns:p14="http://schemas.microsoft.com/office/powerpoint/2010/main" val="29486764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AA1E5-ABD4-40C0-A89B-EB21A120A348}"/>
              </a:ext>
            </a:extLst>
          </p:cNvPr>
          <p:cNvSpPr>
            <a:spLocks noGrp="1"/>
          </p:cNvSpPr>
          <p:nvPr>
            <p:ph type="title"/>
          </p:nvPr>
        </p:nvSpPr>
        <p:spPr/>
        <p:txBody>
          <a:bodyPr/>
          <a:lstStyle/>
          <a:p>
            <a:r>
              <a:rPr lang="en-US" dirty="0"/>
              <a:t>Copyright and digitization</a:t>
            </a:r>
          </a:p>
        </p:txBody>
      </p:sp>
      <p:sp>
        <p:nvSpPr>
          <p:cNvPr id="3" name="Content Placeholder 2">
            <a:extLst>
              <a:ext uri="{FF2B5EF4-FFF2-40B4-BE49-F238E27FC236}">
                <a16:creationId xmlns:a16="http://schemas.microsoft.com/office/drawing/2014/main" id="{A883E4E6-C1B7-4DFA-B60D-0C09F7A8F5C0}"/>
              </a:ext>
            </a:extLst>
          </p:cNvPr>
          <p:cNvSpPr>
            <a:spLocks noGrp="1"/>
          </p:cNvSpPr>
          <p:nvPr>
            <p:ph idx="1"/>
          </p:nvPr>
        </p:nvSpPr>
        <p:spPr/>
        <p:txBody>
          <a:bodyPr>
            <a:normAutofit fontScale="77500" lnSpcReduction="20000"/>
          </a:bodyPr>
          <a:lstStyle/>
          <a:p>
            <a:r>
              <a:rPr lang="en-US" dirty="0"/>
              <a:t>Data from a European consumer mail survey in 2001 suggest that regular users of file sharing sites and those downloading MP3 files from the Internet were 32% less likely to legally purchase music (</a:t>
            </a:r>
            <a:r>
              <a:rPr lang="en-US" dirty="0" err="1"/>
              <a:t>Zentner</a:t>
            </a:r>
            <a:r>
              <a:rPr lang="en-US" dirty="0"/>
              <a:t>, 2006).</a:t>
            </a:r>
          </a:p>
          <a:p>
            <a:r>
              <a:rPr lang="en-US" dirty="0"/>
              <a:t>Strengthening of copyright enforcement online lead to less internet traffic, which is an indicator of reduced peer-to-peer file sharing activity, and an increase in legal music sales (</a:t>
            </a:r>
            <a:r>
              <a:rPr lang="en-US" dirty="0" err="1"/>
              <a:t>Adermon</a:t>
            </a:r>
            <a:r>
              <a:rPr lang="en-US" dirty="0"/>
              <a:t> and Liang, 2014). </a:t>
            </a:r>
          </a:p>
          <a:p>
            <a:r>
              <a:rPr lang="en-US" dirty="0"/>
              <a:t>Evidence indicates that piracy and legal sales are indeed substitutes, albeit certainly not perfect ones. </a:t>
            </a:r>
          </a:p>
          <a:p>
            <a:r>
              <a:rPr lang="en-US" dirty="0"/>
              <a:t>Finding does not necessarily carry over to other types of creative works. </a:t>
            </a:r>
          </a:p>
          <a:p>
            <a:r>
              <a:rPr lang="en-US" dirty="0"/>
              <a:t>Free availability of books in digital format on Google Books increased sales of their physical counterparts because it facilitated consumer search and discovery (Nagaraj and Reimers, 2023).</a:t>
            </a:r>
          </a:p>
          <a:p>
            <a:r>
              <a:rPr lang="en-US" dirty="0"/>
              <a:t>Effect is likely to dominate substitution of paid-for physical books for free online versions because consumers do not consider them perfect substitutes and their improved ability to search online expands demand sufficiently. </a:t>
            </a:r>
          </a:p>
        </p:txBody>
      </p:sp>
      <p:sp>
        <p:nvSpPr>
          <p:cNvPr id="4" name="Date Placeholder 3">
            <a:extLst>
              <a:ext uri="{FF2B5EF4-FFF2-40B4-BE49-F238E27FC236}">
                <a16:creationId xmlns:a16="http://schemas.microsoft.com/office/drawing/2014/main" id="{5CEEF10A-0708-43E7-E0EB-078BB2CA063D}"/>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7F6F5F8D-DEF2-FCAB-0856-EFB69248414F}"/>
              </a:ext>
            </a:extLst>
          </p:cNvPr>
          <p:cNvSpPr>
            <a:spLocks noGrp="1"/>
          </p:cNvSpPr>
          <p:nvPr>
            <p:ph type="ftr" sz="quarter" idx="11"/>
          </p:nvPr>
        </p:nvSpPr>
        <p:spPr/>
        <p:txBody>
          <a:bodyPr/>
          <a:lstStyle/>
          <a:p>
            <a:r>
              <a:rPr lang="en-US"/>
              <a:t>Hall &amp; Helmers Ch. 13</a:t>
            </a:r>
          </a:p>
        </p:txBody>
      </p:sp>
      <p:sp>
        <p:nvSpPr>
          <p:cNvPr id="6" name="Slide Number Placeholder 5">
            <a:extLst>
              <a:ext uri="{FF2B5EF4-FFF2-40B4-BE49-F238E27FC236}">
                <a16:creationId xmlns:a16="http://schemas.microsoft.com/office/drawing/2014/main" id="{19DC2045-67D0-D748-837B-5952EA6422AE}"/>
              </a:ext>
            </a:extLst>
          </p:cNvPr>
          <p:cNvSpPr>
            <a:spLocks noGrp="1"/>
          </p:cNvSpPr>
          <p:nvPr>
            <p:ph type="sldNum" sz="quarter" idx="12"/>
          </p:nvPr>
        </p:nvSpPr>
        <p:spPr/>
        <p:txBody>
          <a:bodyPr/>
          <a:lstStyle/>
          <a:p>
            <a:fld id="{B7C1309C-BF2F-41FF-A11E-EA0D5268C033}" type="slidenum">
              <a:rPr lang="en-US" smtClean="0"/>
              <a:t>47</a:t>
            </a:fld>
            <a:endParaRPr lang="en-US"/>
          </a:p>
        </p:txBody>
      </p:sp>
    </p:spTree>
    <p:extLst>
      <p:ext uri="{BB962C8B-B14F-4D97-AF65-F5344CB8AC3E}">
        <p14:creationId xmlns:p14="http://schemas.microsoft.com/office/powerpoint/2010/main" val="36735010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AA1E5-ABD4-40C0-A89B-EB21A120A348}"/>
              </a:ext>
            </a:extLst>
          </p:cNvPr>
          <p:cNvSpPr>
            <a:spLocks noGrp="1"/>
          </p:cNvSpPr>
          <p:nvPr>
            <p:ph type="title"/>
          </p:nvPr>
        </p:nvSpPr>
        <p:spPr/>
        <p:txBody>
          <a:bodyPr/>
          <a:lstStyle/>
          <a:p>
            <a:r>
              <a:rPr lang="en-US" dirty="0"/>
              <a:t>Copyright and digitization</a:t>
            </a:r>
          </a:p>
        </p:txBody>
      </p:sp>
      <p:sp>
        <p:nvSpPr>
          <p:cNvPr id="3" name="Content Placeholder 2">
            <a:extLst>
              <a:ext uri="{FF2B5EF4-FFF2-40B4-BE49-F238E27FC236}">
                <a16:creationId xmlns:a16="http://schemas.microsoft.com/office/drawing/2014/main" id="{A883E4E6-C1B7-4DFA-B60D-0C09F7A8F5C0}"/>
              </a:ext>
            </a:extLst>
          </p:cNvPr>
          <p:cNvSpPr>
            <a:spLocks noGrp="1"/>
          </p:cNvSpPr>
          <p:nvPr>
            <p:ph idx="1"/>
          </p:nvPr>
        </p:nvSpPr>
        <p:spPr/>
        <p:txBody>
          <a:bodyPr>
            <a:normAutofit fontScale="85000" lnSpcReduction="20000"/>
          </a:bodyPr>
          <a:lstStyle/>
          <a:p>
            <a:r>
              <a:rPr lang="en-US" dirty="0"/>
              <a:t>Digitization gave content creators direct access to consumers, which facilitated entry into the market.</a:t>
            </a:r>
          </a:p>
          <a:p>
            <a:r>
              <a:rPr lang="en-US" dirty="0"/>
              <a:t>Cheaper to create new content, store and offer content to consumers.</a:t>
            </a:r>
          </a:p>
          <a:p>
            <a:r>
              <a:rPr lang="en-US" dirty="0"/>
              <a:t>Cheaper to rely on content as input because storage of content has become drastically cheaper and a number of platforms have emerged that allow creators to shop for input (e.g. </a:t>
            </a:r>
            <a:r>
              <a:rPr lang="en-US" dirty="0" err="1"/>
              <a:t>Beatstars</a:t>
            </a:r>
            <a:r>
              <a:rPr lang="en-US" dirty="0"/>
              <a:t>). </a:t>
            </a:r>
          </a:p>
          <a:p>
            <a:r>
              <a:rPr lang="en-US" dirty="0"/>
              <a:t>Owners of copyrighted works deal with the challenges posed by digitization in various ways: </a:t>
            </a:r>
          </a:p>
          <a:p>
            <a:pPr lvl="1"/>
            <a:r>
              <a:rPr lang="en-US" dirty="0"/>
              <a:t>Lower prices to discourage use of unauthorized copies of lower quality.</a:t>
            </a:r>
          </a:p>
          <a:p>
            <a:pPr lvl="1"/>
            <a:r>
              <a:rPr lang="en-US" dirty="0"/>
              <a:t>Engage in bundling through subscriptions (e.g. Amazon Prime).</a:t>
            </a:r>
          </a:p>
          <a:p>
            <a:pPr lvl="1"/>
            <a:r>
              <a:rPr lang="en-US" dirty="0"/>
              <a:t>Sell personalized access (e.g. playlists on Spotify).</a:t>
            </a:r>
          </a:p>
          <a:p>
            <a:pPr lvl="1"/>
            <a:r>
              <a:rPr lang="en-US" dirty="0"/>
              <a:t>Make it harder to copy or gain unauthorized access by using DRM.</a:t>
            </a:r>
          </a:p>
          <a:p>
            <a:pPr lvl="1"/>
            <a:r>
              <a:rPr lang="en-US" dirty="0"/>
              <a:t>Sell physical or service complements (e.g. software companies can provide customer service or regular free updates). </a:t>
            </a:r>
          </a:p>
        </p:txBody>
      </p:sp>
      <p:sp>
        <p:nvSpPr>
          <p:cNvPr id="4" name="Date Placeholder 3">
            <a:extLst>
              <a:ext uri="{FF2B5EF4-FFF2-40B4-BE49-F238E27FC236}">
                <a16:creationId xmlns:a16="http://schemas.microsoft.com/office/drawing/2014/main" id="{B1239788-C08D-5F35-D128-7B06BE86E70D}"/>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B913A594-19BA-0991-47B2-AECA2336D551}"/>
              </a:ext>
            </a:extLst>
          </p:cNvPr>
          <p:cNvSpPr>
            <a:spLocks noGrp="1"/>
          </p:cNvSpPr>
          <p:nvPr>
            <p:ph type="ftr" sz="quarter" idx="11"/>
          </p:nvPr>
        </p:nvSpPr>
        <p:spPr/>
        <p:txBody>
          <a:bodyPr/>
          <a:lstStyle/>
          <a:p>
            <a:r>
              <a:rPr lang="en-US"/>
              <a:t>Hall &amp; Helmers Ch. 13</a:t>
            </a:r>
          </a:p>
        </p:txBody>
      </p:sp>
      <p:sp>
        <p:nvSpPr>
          <p:cNvPr id="6" name="Slide Number Placeholder 5">
            <a:extLst>
              <a:ext uri="{FF2B5EF4-FFF2-40B4-BE49-F238E27FC236}">
                <a16:creationId xmlns:a16="http://schemas.microsoft.com/office/drawing/2014/main" id="{9FBF9723-DB21-67B8-D835-6E56057FA6E4}"/>
              </a:ext>
            </a:extLst>
          </p:cNvPr>
          <p:cNvSpPr>
            <a:spLocks noGrp="1"/>
          </p:cNvSpPr>
          <p:nvPr>
            <p:ph type="sldNum" sz="quarter" idx="12"/>
          </p:nvPr>
        </p:nvSpPr>
        <p:spPr/>
        <p:txBody>
          <a:bodyPr/>
          <a:lstStyle/>
          <a:p>
            <a:fld id="{B7C1309C-BF2F-41FF-A11E-EA0D5268C033}" type="slidenum">
              <a:rPr lang="en-US" smtClean="0"/>
              <a:t>48</a:t>
            </a:fld>
            <a:endParaRPr lang="en-US"/>
          </a:p>
        </p:txBody>
      </p:sp>
    </p:spTree>
    <p:extLst>
      <p:ext uri="{BB962C8B-B14F-4D97-AF65-F5344CB8AC3E}">
        <p14:creationId xmlns:p14="http://schemas.microsoft.com/office/powerpoint/2010/main" val="4525020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73550-EBBF-4ECA-8CAC-AFB30CBA6D47}"/>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3263F271-EEE5-4393-9C6F-028F2D9E8A75}"/>
              </a:ext>
            </a:extLst>
          </p:cNvPr>
          <p:cNvSpPr>
            <a:spLocks noGrp="1"/>
          </p:cNvSpPr>
          <p:nvPr>
            <p:ph idx="1"/>
          </p:nvPr>
        </p:nvSpPr>
        <p:spPr/>
        <p:txBody>
          <a:bodyPr>
            <a:normAutofit fontScale="77500" lnSpcReduction="20000"/>
          </a:bodyPr>
          <a:lstStyle/>
          <a:p>
            <a:r>
              <a:rPr lang="en-US" dirty="0"/>
              <a:t>Copyright protects expression of an idea, not idea itself.</a:t>
            </a:r>
          </a:p>
          <a:p>
            <a:r>
              <a:rPr lang="en-US" dirty="0"/>
              <a:t>Acquired by creation of original works that fall within the definition of copyrightable subject matter. </a:t>
            </a:r>
          </a:p>
          <a:p>
            <a:r>
              <a:rPr lang="en-US" dirty="0"/>
              <a:t>No examination or requirement of registration to benefit from copyright protection.</a:t>
            </a:r>
          </a:p>
          <a:p>
            <a:r>
              <a:rPr lang="en-US" dirty="0"/>
              <a:t>Copyright protection has been substantially harmonized internationally, but important differences remain across jurisdictions.</a:t>
            </a:r>
          </a:p>
          <a:p>
            <a:r>
              <a:rPr lang="en-US" dirty="0"/>
              <a:t>Economics of copyright center on trade-off between granting exclusivity to allow authors to recoup their fixed investment in the creation of original works and ensuring the widest possible access to the work. </a:t>
            </a:r>
          </a:p>
          <a:p>
            <a:r>
              <a:rPr lang="en-US" dirty="0"/>
              <a:t>Trade-off complicated by fact that unauthorized copying is common and that the creation of original works almost invariably relies on existing copyrighted works as input.</a:t>
            </a:r>
          </a:p>
          <a:p>
            <a:r>
              <a:rPr lang="en-US" dirty="0"/>
              <a:t>Copyright affects creator’s incentives to engage in private copy protection.</a:t>
            </a:r>
          </a:p>
          <a:p>
            <a:r>
              <a:rPr lang="en-US" dirty="0"/>
              <a:t>Digitization and AI pose unique challenges for the copyright system.</a:t>
            </a:r>
          </a:p>
        </p:txBody>
      </p:sp>
      <p:sp>
        <p:nvSpPr>
          <p:cNvPr id="4" name="Date Placeholder 3">
            <a:extLst>
              <a:ext uri="{FF2B5EF4-FFF2-40B4-BE49-F238E27FC236}">
                <a16:creationId xmlns:a16="http://schemas.microsoft.com/office/drawing/2014/main" id="{F503A6AD-7801-5C4D-7624-0564DDE9CBE1}"/>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EFED003C-C8E7-13DF-345F-98606B6D7890}"/>
              </a:ext>
            </a:extLst>
          </p:cNvPr>
          <p:cNvSpPr>
            <a:spLocks noGrp="1"/>
          </p:cNvSpPr>
          <p:nvPr>
            <p:ph type="ftr" sz="quarter" idx="11"/>
          </p:nvPr>
        </p:nvSpPr>
        <p:spPr/>
        <p:txBody>
          <a:bodyPr/>
          <a:lstStyle/>
          <a:p>
            <a:r>
              <a:rPr lang="en-US"/>
              <a:t>Hall &amp; Helmers Ch. 13</a:t>
            </a:r>
          </a:p>
        </p:txBody>
      </p:sp>
      <p:sp>
        <p:nvSpPr>
          <p:cNvPr id="6" name="Slide Number Placeholder 5">
            <a:extLst>
              <a:ext uri="{FF2B5EF4-FFF2-40B4-BE49-F238E27FC236}">
                <a16:creationId xmlns:a16="http://schemas.microsoft.com/office/drawing/2014/main" id="{81591112-4A52-711F-0AF1-529AB24F57C0}"/>
              </a:ext>
            </a:extLst>
          </p:cNvPr>
          <p:cNvSpPr>
            <a:spLocks noGrp="1"/>
          </p:cNvSpPr>
          <p:nvPr>
            <p:ph type="sldNum" sz="quarter" idx="12"/>
          </p:nvPr>
        </p:nvSpPr>
        <p:spPr/>
        <p:txBody>
          <a:bodyPr/>
          <a:lstStyle/>
          <a:p>
            <a:fld id="{B7C1309C-BF2F-41FF-A11E-EA0D5268C033}" type="slidenum">
              <a:rPr lang="en-US" smtClean="0"/>
              <a:t>49</a:t>
            </a:fld>
            <a:endParaRPr lang="en-US"/>
          </a:p>
        </p:txBody>
      </p:sp>
    </p:spTree>
    <p:extLst>
      <p:ext uri="{BB962C8B-B14F-4D97-AF65-F5344CB8AC3E}">
        <p14:creationId xmlns:p14="http://schemas.microsoft.com/office/powerpoint/2010/main" val="622018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4C405-D628-4C64-AF5D-2CC07496476B}"/>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C98CECFA-0B67-43FA-BCBA-FDDFA37408F3}"/>
              </a:ext>
            </a:extLst>
          </p:cNvPr>
          <p:cNvSpPr>
            <a:spLocks noGrp="1"/>
          </p:cNvSpPr>
          <p:nvPr>
            <p:ph idx="1"/>
          </p:nvPr>
        </p:nvSpPr>
        <p:spPr/>
        <p:txBody>
          <a:bodyPr>
            <a:normAutofit lnSpcReduction="10000"/>
          </a:bodyPr>
          <a:lstStyle/>
          <a:p>
            <a:r>
              <a:rPr lang="en-US" dirty="0"/>
              <a:t>Case has broader implications because libraries across the U.S. had started CDL.</a:t>
            </a:r>
          </a:p>
          <a:p>
            <a:r>
              <a:rPr lang="en-US" dirty="0"/>
              <a:t>Library scans book that library already owns and lends out in physical form.</a:t>
            </a:r>
          </a:p>
          <a:p>
            <a:r>
              <a:rPr lang="en-US" dirty="0"/>
              <a:t>It then makes the scanned version available online for check out.</a:t>
            </a:r>
          </a:p>
          <a:p>
            <a:r>
              <a:rPr lang="en-US" dirty="0"/>
              <a:t>Only a single user is allowed to check out the scanned version at a time and while the digital copy is on loan, the physical copy is unavailable to readers.</a:t>
            </a:r>
          </a:p>
          <a:p>
            <a:r>
              <a:rPr lang="en-US" dirty="0"/>
              <a:t>Lending model much more economical for libraries than the lending of e-books. </a:t>
            </a:r>
          </a:p>
          <a:p>
            <a:endParaRPr lang="en-US" dirty="0"/>
          </a:p>
        </p:txBody>
      </p:sp>
      <p:sp>
        <p:nvSpPr>
          <p:cNvPr id="4" name="Date Placeholder 3">
            <a:extLst>
              <a:ext uri="{FF2B5EF4-FFF2-40B4-BE49-F238E27FC236}">
                <a16:creationId xmlns:a16="http://schemas.microsoft.com/office/drawing/2014/main" id="{06C38E40-BCD8-F2F5-2B65-9733FC64CD47}"/>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6097E847-2C4E-E266-DAB0-C14C65B372D4}"/>
              </a:ext>
            </a:extLst>
          </p:cNvPr>
          <p:cNvSpPr>
            <a:spLocks noGrp="1"/>
          </p:cNvSpPr>
          <p:nvPr>
            <p:ph type="ftr" sz="quarter" idx="11"/>
          </p:nvPr>
        </p:nvSpPr>
        <p:spPr/>
        <p:txBody>
          <a:bodyPr/>
          <a:lstStyle/>
          <a:p>
            <a:r>
              <a:rPr lang="en-US"/>
              <a:t>Hall &amp; Helmers Ch. 13</a:t>
            </a:r>
          </a:p>
        </p:txBody>
      </p:sp>
      <p:sp>
        <p:nvSpPr>
          <p:cNvPr id="6" name="Slide Number Placeholder 5">
            <a:extLst>
              <a:ext uri="{FF2B5EF4-FFF2-40B4-BE49-F238E27FC236}">
                <a16:creationId xmlns:a16="http://schemas.microsoft.com/office/drawing/2014/main" id="{30E2D92A-80F9-BB15-0931-DE8774D2DF73}"/>
              </a:ext>
            </a:extLst>
          </p:cNvPr>
          <p:cNvSpPr>
            <a:spLocks noGrp="1"/>
          </p:cNvSpPr>
          <p:nvPr>
            <p:ph type="sldNum" sz="quarter" idx="12"/>
          </p:nvPr>
        </p:nvSpPr>
        <p:spPr/>
        <p:txBody>
          <a:bodyPr/>
          <a:lstStyle/>
          <a:p>
            <a:fld id="{B7C1309C-BF2F-41FF-A11E-EA0D5268C033}" type="slidenum">
              <a:rPr lang="en-US" smtClean="0"/>
              <a:t>5</a:t>
            </a:fld>
            <a:endParaRPr lang="en-US"/>
          </a:p>
        </p:txBody>
      </p:sp>
    </p:spTree>
    <p:extLst>
      <p:ext uri="{BB962C8B-B14F-4D97-AF65-F5344CB8AC3E}">
        <p14:creationId xmlns:p14="http://schemas.microsoft.com/office/powerpoint/2010/main" val="548311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3C9BA-1692-4CA1-95F7-0135D2FB65CC}"/>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5196D939-ED14-483D-8E35-A87F83F09D1F}"/>
              </a:ext>
            </a:extLst>
          </p:cNvPr>
          <p:cNvSpPr>
            <a:spLocks noGrp="1"/>
          </p:cNvSpPr>
          <p:nvPr>
            <p:ph idx="1"/>
          </p:nvPr>
        </p:nvSpPr>
        <p:spPr/>
        <p:txBody>
          <a:bodyPr>
            <a:normAutofit lnSpcReduction="10000"/>
          </a:bodyPr>
          <a:lstStyle/>
          <a:p>
            <a:r>
              <a:rPr lang="en-US" dirty="0"/>
              <a:t>Case illustrates trade-off inherent in copyright protection:</a:t>
            </a:r>
          </a:p>
          <a:p>
            <a:pPr lvl="1"/>
            <a:r>
              <a:rPr lang="en-US" dirty="0"/>
              <a:t>Reproduction of a book once it has been written is cheap, in digital format marginal costs are close to zero.</a:t>
            </a:r>
          </a:p>
          <a:p>
            <a:pPr lvl="1"/>
            <a:r>
              <a:rPr lang="en-US" dirty="0"/>
              <a:t>If an author or publisher sets price equal to marginal cost, we get socially optimal amount of consumption.</a:t>
            </a:r>
          </a:p>
          <a:p>
            <a:pPr lvl="1"/>
            <a:r>
              <a:rPr lang="en-US" dirty="0"/>
              <a:t>However, author or publisher cannot recover their fixed investment in the creation of the book.</a:t>
            </a:r>
          </a:p>
          <a:p>
            <a:pPr lvl="1"/>
            <a:r>
              <a:rPr lang="en-US" dirty="0"/>
              <a:t>Because author understands this, they would never have written the book in the first place.</a:t>
            </a:r>
          </a:p>
          <a:p>
            <a:r>
              <a:rPr lang="en-US" dirty="0"/>
              <a:t>Copyright law faces challenge of balancing interests of creators in requiring positive profits and those of public in obtaining access to creative works.</a:t>
            </a:r>
          </a:p>
        </p:txBody>
      </p:sp>
      <p:sp>
        <p:nvSpPr>
          <p:cNvPr id="4" name="Date Placeholder 3">
            <a:extLst>
              <a:ext uri="{FF2B5EF4-FFF2-40B4-BE49-F238E27FC236}">
                <a16:creationId xmlns:a16="http://schemas.microsoft.com/office/drawing/2014/main" id="{3685C277-5A0F-F433-9E78-98C437C69E54}"/>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329294C0-AD5B-3207-8D9E-594F2F8DA917}"/>
              </a:ext>
            </a:extLst>
          </p:cNvPr>
          <p:cNvSpPr>
            <a:spLocks noGrp="1"/>
          </p:cNvSpPr>
          <p:nvPr>
            <p:ph type="ftr" sz="quarter" idx="11"/>
          </p:nvPr>
        </p:nvSpPr>
        <p:spPr/>
        <p:txBody>
          <a:bodyPr/>
          <a:lstStyle/>
          <a:p>
            <a:r>
              <a:rPr lang="en-US"/>
              <a:t>Hall &amp; Helmers Ch. 13</a:t>
            </a:r>
          </a:p>
        </p:txBody>
      </p:sp>
      <p:sp>
        <p:nvSpPr>
          <p:cNvPr id="6" name="Slide Number Placeholder 5">
            <a:extLst>
              <a:ext uri="{FF2B5EF4-FFF2-40B4-BE49-F238E27FC236}">
                <a16:creationId xmlns:a16="http://schemas.microsoft.com/office/drawing/2014/main" id="{4FB3D15A-51A1-BBD7-6652-AB13311B530D}"/>
              </a:ext>
            </a:extLst>
          </p:cNvPr>
          <p:cNvSpPr>
            <a:spLocks noGrp="1"/>
          </p:cNvSpPr>
          <p:nvPr>
            <p:ph type="sldNum" sz="quarter" idx="12"/>
          </p:nvPr>
        </p:nvSpPr>
        <p:spPr/>
        <p:txBody>
          <a:bodyPr/>
          <a:lstStyle/>
          <a:p>
            <a:fld id="{B7C1309C-BF2F-41FF-A11E-EA0D5268C033}" type="slidenum">
              <a:rPr lang="en-US" smtClean="0"/>
              <a:t>6</a:t>
            </a:fld>
            <a:endParaRPr lang="en-US"/>
          </a:p>
        </p:txBody>
      </p:sp>
    </p:spTree>
    <p:extLst>
      <p:ext uri="{BB962C8B-B14F-4D97-AF65-F5344CB8AC3E}">
        <p14:creationId xmlns:p14="http://schemas.microsoft.com/office/powerpoint/2010/main" val="3523697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27F22-B69E-4C29-AB4C-6678AE62B68E}"/>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DE407D98-E853-4354-B253-A2DBCA356E51}"/>
              </a:ext>
            </a:extLst>
          </p:cNvPr>
          <p:cNvSpPr>
            <a:spLocks noGrp="1"/>
          </p:cNvSpPr>
          <p:nvPr>
            <p:ph idx="1"/>
          </p:nvPr>
        </p:nvSpPr>
        <p:spPr/>
        <p:txBody>
          <a:bodyPr>
            <a:normAutofit fontScale="77500" lnSpcReduction="20000"/>
          </a:bodyPr>
          <a:lstStyle/>
          <a:p>
            <a:r>
              <a:rPr lang="en-US" dirty="0"/>
              <a:t>Copyright is closely associated with innovation and technological change:</a:t>
            </a:r>
          </a:p>
          <a:p>
            <a:pPr lvl="1"/>
            <a:r>
              <a:rPr lang="en-US" dirty="0"/>
              <a:t>Copyright protects scientific output (e.g. database) and computer software.</a:t>
            </a:r>
          </a:p>
          <a:p>
            <a:pPr lvl="1"/>
            <a:r>
              <a:rPr lang="en-US" dirty="0"/>
              <a:t>Copyright interacts with creation of new technologies as they often change the way copyrighted works can be created, copied and distributed.</a:t>
            </a:r>
          </a:p>
          <a:p>
            <a:r>
              <a:rPr lang="en-US" dirty="0"/>
              <a:t>Copyright emerged in response to innovation: the printing press in the mid 15</a:t>
            </a:r>
            <a:r>
              <a:rPr lang="en-US" baseline="30000" dirty="0"/>
              <a:t>th</a:t>
            </a:r>
            <a:r>
              <a:rPr lang="en-US" dirty="0"/>
              <a:t> century.</a:t>
            </a:r>
          </a:p>
          <a:p>
            <a:r>
              <a:rPr lang="en-US" dirty="0"/>
              <a:t>Technological change and copyright continued to co-evolve over time.</a:t>
            </a:r>
          </a:p>
          <a:p>
            <a:r>
              <a:rPr lang="en-US" dirty="0"/>
              <a:t>Invention of Xerox photocopier in 1959, audio compact cassette in 1963, spread of videocassette recorders for home use in late 1970s and early 1980s.</a:t>
            </a:r>
          </a:p>
          <a:p>
            <a:r>
              <a:rPr lang="en-US" dirty="0"/>
              <a:t>All of these technologies had a major impact on consumers’ ability to access and copy copyrighted works.</a:t>
            </a:r>
          </a:p>
          <a:p>
            <a:r>
              <a:rPr lang="en-US" dirty="0"/>
              <a:t>In response to technological change, copyright law had to adapt over time.</a:t>
            </a:r>
          </a:p>
          <a:p>
            <a:r>
              <a:rPr lang="en-US" dirty="0"/>
              <a:t>For example in U.S., Audio Home Recording Act of 1992 amended U.S. Copyright Act to allow release of recordable digital audio tapes while at the same time mandating for the first time copy-protection and anti-circumvention measures.</a:t>
            </a:r>
          </a:p>
        </p:txBody>
      </p:sp>
      <p:sp>
        <p:nvSpPr>
          <p:cNvPr id="4" name="Date Placeholder 3">
            <a:extLst>
              <a:ext uri="{FF2B5EF4-FFF2-40B4-BE49-F238E27FC236}">
                <a16:creationId xmlns:a16="http://schemas.microsoft.com/office/drawing/2014/main" id="{F7B50206-121D-4DD1-25E2-B2AB23E11B6D}"/>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82690864-71AD-2F19-A08E-C506EE6A780E}"/>
              </a:ext>
            </a:extLst>
          </p:cNvPr>
          <p:cNvSpPr>
            <a:spLocks noGrp="1"/>
          </p:cNvSpPr>
          <p:nvPr>
            <p:ph type="ftr" sz="quarter" idx="11"/>
          </p:nvPr>
        </p:nvSpPr>
        <p:spPr/>
        <p:txBody>
          <a:bodyPr/>
          <a:lstStyle/>
          <a:p>
            <a:r>
              <a:rPr lang="en-US"/>
              <a:t>Hall &amp; Helmers Ch. 13</a:t>
            </a:r>
          </a:p>
        </p:txBody>
      </p:sp>
      <p:sp>
        <p:nvSpPr>
          <p:cNvPr id="6" name="Slide Number Placeholder 5">
            <a:extLst>
              <a:ext uri="{FF2B5EF4-FFF2-40B4-BE49-F238E27FC236}">
                <a16:creationId xmlns:a16="http://schemas.microsoft.com/office/drawing/2014/main" id="{2CDCDD92-9F23-2936-B430-6BCB7A16D04F}"/>
              </a:ext>
            </a:extLst>
          </p:cNvPr>
          <p:cNvSpPr>
            <a:spLocks noGrp="1"/>
          </p:cNvSpPr>
          <p:nvPr>
            <p:ph type="sldNum" sz="quarter" idx="12"/>
          </p:nvPr>
        </p:nvSpPr>
        <p:spPr/>
        <p:txBody>
          <a:bodyPr/>
          <a:lstStyle/>
          <a:p>
            <a:fld id="{B7C1309C-BF2F-41FF-A11E-EA0D5268C033}" type="slidenum">
              <a:rPr lang="en-US" smtClean="0"/>
              <a:t>7</a:t>
            </a:fld>
            <a:endParaRPr lang="en-US"/>
          </a:p>
        </p:txBody>
      </p:sp>
    </p:spTree>
    <p:extLst>
      <p:ext uri="{BB962C8B-B14F-4D97-AF65-F5344CB8AC3E}">
        <p14:creationId xmlns:p14="http://schemas.microsoft.com/office/powerpoint/2010/main" val="1640369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27F22-B69E-4C29-AB4C-6678AE62B68E}"/>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DE407D98-E853-4354-B253-A2DBCA356E51}"/>
              </a:ext>
            </a:extLst>
          </p:cNvPr>
          <p:cNvSpPr>
            <a:spLocks noGrp="1"/>
          </p:cNvSpPr>
          <p:nvPr>
            <p:ph idx="1"/>
          </p:nvPr>
        </p:nvSpPr>
        <p:spPr/>
        <p:txBody>
          <a:bodyPr>
            <a:normAutofit fontScale="62500" lnSpcReduction="20000"/>
          </a:bodyPr>
          <a:lstStyle/>
          <a:p>
            <a:r>
              <a:rPr lang="en-US" dirty="0"/>
              <a:t>Rapid development of Internet and digital technologies created challenges for copyright system.</a:t>
            </a:r>
          </a:p>
          <a:p>
            <a:r>
              <a:rPr lang="en-US" dirty="0"/>
              <a:t>Digitization dramatically reduced cost of copying, transforming, storing, and distributing copyrighted works.</a:t>
            </a:r>
          </a:p>
          <a:p>
            <a:r>
              <a:rPr lang="en-US" dirty="0"/>
              <a:t>Affected new works and existing works that could be transformed into digital format.</a:t>
            </a:r>
          </a:p>
          <a:p>
            <a:r>
              <a:rPr lang="en-US" dirty="0"/>
              <a:t>Changed how people consume copyrighted works (e.g. music streaming).</a:t>
            </a:r>
          </a:p>
          <a:p>
            <a:r>
              <a:rPr lang="en-US" dirty="0"/>
              <a:t>Changed creation of copyrighted works as the lines between creators and consumers blur. </a:t>
            </a:r>
          </a:p>
          <a:p>
            <a:r>
              <a:rPr lang="en-US" dirty="0"/>
              <a:t>Creation of new business models that are directly or indirectly based on some form of copying of copyrighted works (e.g. music and video streaming services, such as Spotify or Netflix, platforms that offer access to digital content, such as YouTube, and eBooks, such as Amazon’s Kindle Books).</a:t>
            </a:r>
          </a:p>
          <a:p>
            <a:r>
              <a:rPr lang="en-US" dirty="0"/>
              <a:t>Transaction costs due to copyright have become relatively more important and enforcement more difficult.</a:t>
            </a:r>
          </a:p>
          <a:p>
            <a:r>
              <a:rPr lang="en-US" dirty="0"/>
              <a:t>Advent of powerful AI tools that facilitate and even automate potentially the entire production process of creative output poses new challenges for the copyright system. </a:t>
            </a:r>
          </a:p>
          <a:p>
            <a:r>
              <a:rPr lang="en-US" dirty="0"/>
              <a:t>Copyright system affects technological development.</a:t>
            </a:r>
          </a:p>
          <a:p>
            <a:r>
              <a:rPr lang="en-US" dirty="0"/>
              <a:t>To what extent certain are new technologies compatible with copyright protection?</a:t>
            </a:r>
          </a:p>
        </p:txBody>
      </p:sp>
      <p:sp>
        <p:nvSpPr>
          <p:cNvPr id="4" name="Date Placeholder 3">
            <a:extLst>
              <a:ext uri="{FF2B5EF4-FFF2-40B4-BE49-F238E27FC236}">
                <a16:creationId xmlns:a16="http://schemas.microsoft.com/office/drawing/2014/main" id="{9B23D957-7016-4F33-4749-8350CB13C10D}"/>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DF8BAA16-2268-DB89-06F1-2A8ED676C43D}"/>
              </a:ext>
            </a:extLst>
          </p:cNvPr>
          <p:cNvSpPr>
            <a:spLocks noGrp="1"/>
          </p:cNvSpPr>
          <p:nvPr>
            <p:ph type="ftr" sz="quarter" idx="11"/>
          </p:nvPr>
        </p:nvSpPr>
        <p:spPr/>
        <p:txBody>
          <a:bodyPr/>
          <a:lstStyle/>
          <a:p>
            <a:r>
              <a:rPr lang="en-US"/>
              <a:t>Hall &amp; Helmers Ch. 13</a:t>
            </a:r>
          </a:p>
        </p:txBody>
      </p:sp>
      <p:sp>
        <p:nvSpPr>
          <p:cNvPr id="6" name="Slide Number Placeholder 5">
            <a:extLst>
              <a:ext uri="{FF2B5EF4-FFF2-40B4-BE49-F238E27FC236}">
                <a16:creationId xmlns:a16="http://schemas.microsoft.com/office/drawing/2014/main" id="{72D18BC4-5297-71A1-4369-E9E281DB99CA}"/>
              </a:ext>
            </a:extLst>
          </p:cNvPr>
          <p:cNvSpPr>
            <a:spLocks noGrp="1"/>
          </p:cNvSpPr>
          <p:nvPr>
            <p:ph type="sldNum" sz="quarter" idx="12"/>
          </p:nvPr>
        </p:nvSpPr>
        <p:spPr/>
        <p:txBody>
          <a:bodyPr/>
          <a:lstStyle/>
          <a:p>
            <a:fld id="{B7C1309C-BF2F-41FF-A11E-EA0D5268C033}" type="slidenum">
              <a:rPr lang="en-US" smtClean="0"/>
              <a:t>8</a:t>
            </a:fld>
            <a:endParaRPr lang="en-US"/>
          </a:p>
        </p:txBody>
      </p:sp>
    </p:spTree>
    <p:extLst>
      <p:ext uri="{BB962C8B-B14F-4D97-AF65-F5344CB8AC3E}">
        <p14:creationId xmlns:p14="http://schemas.microsoft.com/office/powerpoint/2010/main" val="1779886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6B5C-B7D7-47D9-BBFC-28DA06E957F9}"/>
              </a:ext>
            </a:extLst>
          </p:cNvPr>
          <p:cNvSpPr>
            <a:spLocks noGrp="1"/>
          </p:cNvSpPr>
          <p:nvPr>
            <p:ph type="title"/>
          </p:nvPr>
        </p:nvSpPr>
        <p:spPr/>
        <p:txBody>
          <a:bodyPr/>
          <a:lstStyle/>
          <a:p>
            <a:r>
              <a:rPr lang="en-US" dirty="0"/>
              <a:t>Legal aspects of copyright</a:t>
            </a:r>
          </a:p>
        </p:txBody>
      </p:sp>
      <p:sp>
        <p:nvSpPr>
          <p:cNvPr id="3" name="Content Placeholder 2">
            <a:extLst>
              <a:ext uri="{FF2B5EF4-FFF2-40B4-BE49-F238E27FC236}">
                <a16:creationId xmlns:a16="http://schemas.microsoft.com/office/drawing/2014/main" id="{844390B9-77D2-404C-9BF0-6ABA949DD016}"/>
              </a:ext>
            </a:extLst>
          </p:cNvPr>
          <p:cNvSpPr>
            <a:spLocks noGrp="1"/>
          </p:cNvSpPr>
          <p:nvPr>
            <p:ph idx="1"/>
          </p:nvPr>
        </p:nvSpPr>
        <p:spPr/>
        <p:txBody>
          <a:bodyPr>
            <a:normAutofit fontScale="92500" lnSpcReduction="10000"/>
          </a:bodyPr>
          <a:lstStyle/>
          <a:p>
            <a:r>
              <a:rPr lang="en-US" dirty="0"/>
              <a:t>Copyright Act of 1709, Statute of Anne, established the first statutory copyright in Great Britain.</a:t>
            </a:r>
          </a:p>
          <a:p>
            <a:pPr lvl="1"/>
            <a:r>
              <a:rPr lang="en-US" dirty="0"/>
              <a:t>Limited to book authors and granted right to control copying of books for 14 years (renewable for another 14 years).</a:t>
            </a:r>
          </a:p>
          <a:p>
            <a:r>
              <a:rPr lang="en-US" dirty="0"/>
              <a:t>In 1790, U.S. Congress passed the U.S. Copyright Act.</a:t>
            </a:r>
          </a:p>
          <a:p>
            <a:pPr lvl="1"/>
            <a:r>
              <a:rPr lang="en-US" dirty="0"/>
              <a:t>Copyright protection in U.S. modeled closely after the British Copyright Act and granted copyright only to books.</a:t>
            </a:r>
          </a:p>
          <a:p>
            <a:r>
              <a:rPr lang="en-US" dirty="0"/>
              <a:t>In 1909, copyright protection extended to all works of authorship including music. </a:t>
            </a:r>
          </a:p>
          <a:p>
            <a:r>
              <a:rPr lang="en-US" dirty="0"/>
              <a:t>Currently, in the U.S., copyright protects “original works of authorship fixed in a tangible medium of expression”, which includes literary, dramatic, artistic, musical, and other works including software. </a:t>
            </a:r>
          </a:p>
        </p:txBody>
      </p:sp>
      <p:sp>
        <p:nvSpPr>
          <p:cNvPr id="4" name="Date Placeholder 3">
            <a:extLst>
              <a:ext uri="{FF2B5EF4-FFF2-40B4-BE49-F238E27FC236}">
                <a16:creationId xmlns:a16="http://schemas.microsoft.com/office/drawing/2014/main" id="{8485AB61-31D4-F3D2-0019-CB9D520D06B6}"/>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4AC73227-4C72-4B27-6806-3C9345AAC130}"/>
              </a:ext>
            </a:extLst>
          </p:cNvPr>
          <p:cNvSpPr>
            <a:spLocks noGrp="1"/>
          </p:cNvSpPr>
          <p:nvPr>
            <p:ph type="ftr" sz="quarter" idx="11"/>
          </p:nvPr>
        </p:nvSpPr>
        <p:spPr/>
        <p:txBody>
          <a:bodyPr/>
          <a:lstStyle/>
          <a:p>
            <a:r>
              <a:rPr lang="en-US"/>
              <a:t>Hall &amp; Helmers Ch. 13</a:t>
            </a:r>
          </a:p>
        </p:txBody>
      </p:sp>
      <p:sp>
        <p:nvSpPr>
          <p:cNvPr id="6" name="Slide Number Placeholder 5">
            <a:extLst>
              <a:ext uri="{FF2B5EF4-FFF2-40B4-BE49-F238E27FC236}">
                <a16:creationId xmlns:a16="http://schemas.microsoft.com/office/drawing/2014/main" id="{7818E465-CBF7-7942-9329-9B4380DA0FD2}"/>
              </a:ext>
            </a:extLst>
          </p:cNvPr>
          <p:cNvSpPr>
            <a:spLocks noGrp="1"/>
          </p:cNvSpPr>
          <p:nvPr>
            <p:ph type="sldNum" sz="quarter" idx="12"/>
          </p:nvPr>
        </p:nvSpPr>
        <p:spPr/>
        <p:txBody>
          <a:bodyPr/>
          <a:lstStyle/>
          <a:p>
            <a:fld id="{B7C1309C-BF2F-41FF-A11E-EA0D5268C033}" type="slidenum">
              <a:rPr lang="en-US" smtClean="0"/>
              <a:t>9</a:t>
            </a:fld>
            <a:endParaRPr lang="en-US"/>
          </a:p>
        </p:txBody>
      </p:sp>
    </p:spTree>
    <p:extLst>
      <p:ext uri="{BB962C8B-B14F-4D97-AF65-F5344CB8AC3E}">
        <p14:creationId xmlns:p14="http://schemas.microsoft.com/office/powerpoint/2010/main" val="13282501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7719</TotalTime>
  <Words>6866</Words>
  <Application>Microsoft Office PowerPoint</Application>
  <PresentationFormat>Widescreen</PresentationFormat>
  <Paragraphs>531</Paragraphs>
  <Slides>49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49</vt:i4>
      </vt:variant>
    </vt:vector>
  </HeadingPairs>
  <TitlesOfParts>
    <vt:vector size="54" baseType="lpstr">
      <vt:lpstr>Arial</vt:lpstr>
      <vt:lpstr>Calibri</vt:lpstr>
      <vt:lpstr>Calibri Light</vt:lpstr>
      <vt:lpstr>Cambria Math</vt:lpstr>
      <vt:lpstr>Office Theme</vt:lpstr>
      <vt:lpstr>Chapter 13  Copyright</vt:lpstr>
      <vt:lpstr>Overview</vt:lpstr>
      <vt:lpstr>Introduction</vt:lpstr>
      <vt:lpstr>Introduction</vt:lpstr>
      <vt:lpstr>Introduction</vt:lpstr>
      <vt:lpstr>Introduction</vt:lpstr>
      <vt:lpstr>Introduction</vt:lpstr>
      <vt:lpstr>Introduction</vt:lpstr>
      <vt:lpstr>Legal aspects of copyright</vt:lpstr>
      <vt:lpstr>Legal aspects of copyright</vt:lpstr>
      <vt:lpstr>Legal aspects of copyright</vt:lpstr>
      <vt:lpstr>Legal aspects of copyright</vt:lpstr>
      <vt:lpstr>Legal aspects of copyright</vt:lpstr>
      <vt:lpstr>Copyright and criminal law</vt:lpstr>
      <vt:lpstr>Copyright and criminal law</vt:lpstr>
      <vt:lpstr>Economic and moral rights</vt:lpstr>
      <vt:lpstr>Droit de suite, blockchain, and NFTs</vt:lpstr>
      <vt:lpstr>Droit de suite, blockchain, and NFTs</vt:lpstr>
      <vt:lpstr>Term of protection</vt:lpstr>
      <vt:lpstr>Ownership</vt:lpstr>
      <vt:lpstr>International dimension</vt:lpstr>
      <vt:lpstr>Copyright limitations and exceptions</vt:lpstr>
      <vt:lpstr>Copyright and exhaustion</vt:lpstr>
      <vt:lpstr>Copyright on software and AI</vt:lpstr>
      <vt:lpstr>Copyright on software and AI</vt:lpstr>
      <vt:lpstr>Copyright on software and AI</vt:lpstr>
      <vt:lpstr>Copyright on software and AI</vt:lpstr>
      <vt:lpstr>The economics of copyright</vt:lpstr>
      <vt:lpstr>The economics of copyright</vt:lpstr>
      <vt:lpstr>The economics of copyright</vt:lpstr>
      <vt:lpstr>The economics of copyright</vt:lpstr>
      <vt:lpstr>Existing works as input</vt:lpstr>
      <vt:lpstr>Existing works as input</vt:lpstr>
      <vt:lpstr>Existing works as input</vt:lpstr>
      <vt:lpstr>Existing works as input</vt:lpstr>
      <vt:lpstr>Sampling</vt:lpstr>
      <vt:lpstr>Revenue effect</vt:lpstr>
      <vt:lpstr>Copying</vt:lpstr>
      <vt:lpstr>Copying</vt:lpstr>
      <vt:lpstr>Copying</vt:lpstr>
      <vt:lpstr>Copying</vt:lpstr>
      <vt:lpstr>Private copy protection</vt:lpstr>
      <vt:lpstr>Private copy protection</vt:lpstr>
      <vt:lpstr>Geo-blocking and price discrimination</vt:lpstr>
      <vt:lpstr>Copyright and digitization</vt:lpstr>
      <vt:lpstr>Copyright and digitization</vt:lpstr>
      <vt:lpstr>Copyright and digitization</vt:lpstr>
      <vt:lpstr>Copyright and digitization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12  Trademarks and Brands</dc:title>
  <dc:creator>Christian Helmers</dc:creator>
  <cp:lastModifiedBy>Christian Helmers</cp:lastModifiedBy>
  <cp:revision>515</cp:revision>
  <dcterms:created xsi:type="dcterms:W3CDTF">2023-11-28T18:35:45Z</dcterms:created>
  <dcterms:modified xsi:type="dcterms:W3CDTF">2024-08-10T20:12:40Z</dcterms:modified>
</cp:coreProperties>
</file>