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sldIdLst>
    <p:sldId id="256" r:id="rId2"/>
    <p:sldId id="318" r:id="rId3"/>
    <p:sldId id="266" r:id="rId4"/>
    <p:sldId id="267" r:id="rId5"/>
    <p:sldId id="319" r:id="rId6"/>
    <p:sldId id="268" r:id="rId7"/>
    <p:sldId id="269" r:id="rId8"/>
    <p:sldId id="270" r:id="rId9"/>
    <p:sldId id="271" r:id="rId10"/>
    <p:sldId id="272" r:id="rId11"/>
    <p:sldId id="273" r:id="rId12"/>
    <p:sldId id="275" r:id="rId13"/>
    <p:sldId id="276" r:id="rId14"/>
    <p:sldId id="277" r:id="rId15"/>
    <p:sldId id="278" r:id="rId16"/>
    <p:sldId id="279" r:id="rId17"/>
    <p:sldId id="280" r:id="rId18"/>
    <p:sldId id="281" r:id="rId19"/>
    <p:sldId id="282" r:id="rId20"/>
    <p:sldId id="283" r:id="rId21"/>
    <p:sldId id="284" r:id="rId22"/>
    <p:sldId id="257" r:id="rId23"/>
    <p:sldId id="258" r:id="rId24"/>
    <p:sldId id="259" r:id="rId25"/>
    <p:sldId id="260" r:id="rId26"/>
    <p:sldId id="261" r:id="rId27"/>
    <p:sldId id="262" r:id="rId28"/>
    <p:sldId id="263" r:id="rId29"/>
    <p:sldId id="285" r:id="rId30"/>
    <p:sldId id="306" r:id="rId31"/>
    <p:sldId id="314" r:id="rId32"/>
    <p:sldId id="316" r:id="rId33"/>
    <p:sldId id="317" r:id="rId34"/>
    <p:sldId id="286" r:id="rId35"/>
    <p:sldId id="287" r:id="rId36"/>
    <p:sldId id="288" r:id="rId37"/>
    <p:sldId id="289" r:id="rId38"/>
    <p:sldId id="290" r:id="rId39"/>
    <p:sldId id="291" r:id="rId40"/>
    <p:sldId id="292" r:id="rId41"/>
    <p:sldId id="264"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5" d="100"/>
          <a:sy n="75" d="100"/>
        </p:scale>
        <p:origin x="2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C6DBB6-CE4A-45FA-9EC1-27E8E23D3E53}" type="datetimeFigureOut">
              <a:rPr lang="en-US" smtClean="0"/>
              <a:t>8/10/2024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99E45-A185-48DB-B732-008849E8FD4E}" type="slidenum">
              <a:rPr lang="en-US" smtClean="0"/>
              <a:t>‹#›</a:t>
            </a:fld>
            <a:endParaRPr lang="en-US"/>
          </a:p>
        </p:txBody>
      </p:sp>
    </p:spTree>
    <p:extLst>
      <p:ext uri="{BB962C8B-B14F-4D97-AF65-F5344CB8AC3E}">
        <p14:creationId xmlns:p14="http://schemas.microsoft.com/office/powerpoint/2010/main" val="261302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14DB-EEF6-452F-8DF6-B48211F956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34E554-A42E-439E-83A1-3D2B0023FB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B32C2C-6902-4C8A-837F-1A28224ED5F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030271F-763E-4EB2-B34E-604D62F8C183}"/>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EA18E252-2690-4D5D-B6BB-E691541DA339}"/>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1609513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40D0-4F36-42D4-A776-E32C9D2849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452BA8-5057-4F03-8A07-95A39E90118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ECAFDA-C937-474D-8021-EE9ACD33009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327401C-07DB-4460-BA41-86CA8E64ED2A}"/>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849B5F34-09FE-454C-A333-A02C103C3C03}"/>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3287809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DE237D-953F-448F-9496-9387CD6D05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B4F3CA-D068-4263-90D9-65598950323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6AB3B-7C00-4A95-981B-6300B377327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D3893F6-4566-4551-915E-C2D838B94D2C}"/>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F446ED80-BC1D-413A-9699-CBCC24A422EC}"/>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136845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2DB4D-36BB-45CB-93D8-BB201AFD08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38DD7A-7803-4AC0-8451-D41B3FF918C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D16F36-32AC-4BC5-8C05-C8AAE3AD242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6F57AFF-1493-4D08-8F54-13B089C94EFD}"/>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499F1445-CA86-4560-AB4D-E3FF97C1A8DC}"/>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2596675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62CE2-0F9B-4E69-8A30-1DAC16794B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645DF9-1105-4D2E-80C3-421F8BA862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9EACD6-D6C6-4EC0-B7E2-DC1DB705CC1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7FB9B02-E089-4879-A45C-2CF2840DE7E6}"/>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80C52E3C-4CB4-40A9-9452-30220E2D6F5B}"/>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3106668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A5B42-5630-457F-A654-9895E964F8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502712-0C7E-4D94-B53B-EAFBBBC6D2E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495F31-3FB6-44B1-BAE2-FCE17C34453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91753C2-2823-4A7C-B662-C9C8305EFF71}"/>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CAC2BA8C-7FC4-4686-BABB-FEC7888C34A5}"/>
              </a:ext>
            </a:extLst>
          </p:cNvPr>
          <p:cNvSpPr>
            <a:spLocks noGrp="1"/>
          </p:cNvSpPr>
          <p:nvPr>
            <p:ph type="ftr" sz="quarter" idx="11"/>
          </p:nvPr>
        </p:nvSpPr>
        <p:spPr/>
        <p:txBody>
          <a:bodyPr/>
          <a:lstStyle/>
          <a:p>
            <a:r>
              <a:rPr lang="en-US"/>
              <a:t>Hall &amp; Helmers Ch. 14</a:t>
            </a:r>
          </a:p>
        </p:txBody>
      </p:sp>
      <p:sp>
        <p:nvSpPr>
          <p:cNvPr id="7" name="Slide Number Placeholder 6">
            <a:extLst>
              <a:ext uri="{FF2B5EF4-FFF2-40B4-BE49-F238E27FC236}">
                <a16:creationId xmlns:a16="http://schemas.microsoft.com/office/drawing/2014/main" id="{C028CF1E-D250-42E6-A7D6-3910EFDF51D1}"/>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213844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7E913-67BA-4300-9341-616CEEAAD4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0570A7-2EE2-438E-BB23-23FD9BDA4B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3E04EE-8F7A-4545-AEE5-1878704E1EE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7428C8-D21C-4E74-866D-1783E3AEBE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D1288B-D702-49A6-BCB9-6D85746798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82D7AF-6CA7-47D0-990F-000F2FC1EE63}"/>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C859CE7F-0C3C-4EA0-82B6-571F545E23FA}"/>
              </a:ext>
            </a:extLst>
          </p:cNvPr>
          <p:cNvSpPr>
            <a:spLocks noGrp="1"/>
          </p:cNvSpPr>
          <p:nvPr>
            <p:ph type="ftr" sz="quarter" idx="11"/>
          </p:nvPr>
        </p:nvSpPr>
        <p:spPr/>
        <p:txBody>
          <a:bodyPr/>
          <a:lstStyle/>
          <a:p>
            <a:r>
              <a:rPr lang="en-US"/>
              <a:t>Hall &amp; Helmers Ch. 14</a:t>
            </a:r>
          </a:p>
        </p:txBody>
      </p:sp>
      <p:sp>
        <p:nvSpPr>
          <p:cNvPr id="9" name="Slide Number Placeholder 8">
            <a:extLst>
              <a:ext uri="{FF2B5EF4-FFF2-40B4-BE49-F238E27FC236}">
                <a16:creationId xmlns:a16="http://schemas.microsoft.com/office/drawing/2014/main" id="{0DE62D73-502F-4739-AE53-8925EF2271FF}"/>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1270319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9AC49-61E3-4F79-A006-45B351D7C1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1B6C8F-85E8-413A-A597-D77849B18274}"/>
              </a:ext>
            </a:extLst>
          </p:cNvPr>
          <p:cNvSpPr>
            <a:spLocks noGrp="1"/>
          </p:cNvSpPr>
          <p:nvPr>
            <p:ph type="dt" sz="half" idx="10"/>
          </p:nvPr>
        </p:nvSpPr>
        <p:spPr/>
        <p:txBody>
          <a:bodyPr/>
          <a:lstStyle/>
          <a:p>
            <a:r>
              <a:rPr lang="en-US"/>
              <a:t>2024</a:t>
            </a:r>
          </a:p>
        </p:txBody>
      </p:sp>
      <p:sp>
        <p:nvSpPr>
          <p:cNvPr id="4" name="Footer Placeholder 3">
            <a:extLst>
              <a:ext uri="{FF2B5EF4-FFF2-40B4-BE49-F238E27FC236}">
                <a16:creationId xmlns:a16="http://schemas.microsoft.com/office/drawing/2014/main" id="{CCE4EBE9-7FEA-4388-BE16-C9F49282B961}"/>
              </a:ext>
            </a:extLst>
          </p:cNvPr>
          <p:cNvSpPr>
            <a:spLocks noGrp="1"/>
          </p:cNvSpPr>
          <p:nvPr>
            <p:ph type="ftr" sz="quarter" idx="11"/>
          </p:nvPr>
        </p:nvSpPr>
        <p:spPr/>
        <p:txBody>
          <a:bodyPr/>
          <a:lstStyle/>
          <a:p>
            <a:r>
              <a:rPr lang="en-US"/>
              <a:t>Hall &amp; Helmers Ch. 14</a:t>
            </a:r>
          </a:p>
        </p:txBody>
      </p:sp>
      <p:sp>
        <p:nvSpPr>
          <p:cNvPr id="5" name="Slide Number Placeholder 4">
            <a:extLst>
              <a:ext uri="{FF2B5EF4-FFF2-40B4-BE49-F238E27FC236}">
                <a16:creationId xmlns:a16="http://schemas.microsoft.com/office/drawing/2014/main" id="{14EB13C6-E641-484B-9A58-127961ACE0A9}"/>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211756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615C9B-C75C-40F9-96A4-8DD8CF058AE1}"/>
              </a:ext>
            </a:extLst>
          </p:cNvPr>
          <p:cNvSpPr>
            <a:spLocks noGrp="1"/>
          </p:cNvSpPr>
          <p:nvPr>
            <p:ph type="dt" sz="half" idx="10"/>
          </p:nvPr>
        </p:nvSpPr>
        <p:spPr/>
        <p:txBody>
          <a:bodyPr/>
          <a:lstStyle/>
          <a:p>
            <a:r>
              <a:rPr lang="en-US"/>
              <a:t>2024</a:t>
            </a:r>
          </a:p>
        </p:txBody>
      </p:sp>
      <p:sp>
        <p:nvSpPr>
          <p:cNvPr id="3" name="Footer Placeholder 2">
            <a:extLst>
              <a:ext uri="{FF2B5EF4-FFF2-40B4-BE49-F238E27FC236}">
                <a16:creationId xmlns:a16="http://schemas.microsoft.com/office/drawing/2014/main" id="{9EA79FE6-93C4-4761-B8F8-D3B4F39E051D}"/>
              </a:ext>
            </a:extLst>
          </p:cNvPr>
          <p:cNvSpPr>
            <a:spLocks noGrp="1"/>
          </p:cNvSpPr>
          <p:nvPr>
            <p:ph type="ftr" sz="quarter" idx="11"/>
          </p:nvPr>
        </p:nvSpPr>
        <p:spPr/>
        <p:txBody>
          <a:bodyPr/>
          <a:lstStyle/>
          <a:p>
            <a:r>
              <a:rPr lang="en-US"/>
              <a:t>Hall &amp; Helmers Ch. 14</a:t>
            </a:r>
          </a:p>
        </p:txBody>
      </p:sp>
      <p:sp>
        <p:nvSpPr>
          <p:cNvPr id="4" name="Slide Number Placeholder 3">
            <a:extLst>
              <a:ext uri="{FF2B5EF4-FFF2-40B4-BE49-F238E27FC236}">
                <a16:creationId xmlns:a16="http://schemas.microsoft.com/office/drawing/2014/main" id="{9842C867-08F4-4D21-9F14-CBC7AF955128}"/>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293404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21B0-7AD3-494B-9EDD-9E070F6897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B8C04D-B414-4E55-80AA-E8A0888F1C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78384E-D2C7-423C-8020-A85688A73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C234B7-5CA4-4878-B252-C182C439D931}"/>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B7AA141F-7A43-488B-92AB-6DD75A676D89}"/>
              </a:ext>
            </a:extLst>
          </p:cNvPr>
          <p:cNvSpPr>
            <a:spLocks noGrp="1"/>
          </p:cNvSpPr>
          <p:nvPr>
            <p:ph type="ftr" sz="quarter" idx="11"/>
          </p:nvPr>
        </p:nvSpPr>
        <p:spPr/>
        <p:txBody>
          <a:bodyPr/>
          <a:lstStyle/>
          <a:p>
            <a:r>
              <a:rPr lang="en-US"/>
              <a:t>Hall &amp; Helmers Ch. 14</a:t>
            </a:r>
          </a:p>
        </p:txBody>
      </p:sp>
      <p:sp>
        <p:nvSpPr>
          <p:cNvPr id="7" name="Slide Number Placeholder 6">
            <a:extLst>
              <a:ext uri="{FF2B5EF4-FFF2-40B4-BE49-F238E27FC236}">
                <a16:creationId xmlns:a16="http://schemas.microsoft.com/office/drawing/2014/main" id="{63DE2042-3E5D-4F8E-A211-2011633C9399}"/>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1547459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81799-76A2-481D-992E-F2E8CC573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0216B1-8890-41E5-B051-EFDFF4FC0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148BDA-9D07-464A-BEC4-F5B9FE22C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BC3133-045E-45C0-8141-C6E07EBC05BA}"/>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456B97C5-02EB-4C7E-912D-381A4C8DAA24}"/>
              </a:ext>
            </a:extLst>
          </p:cNvPr>
          <p:cNvSpPr>
            <a:spLocks noGrp="1"/>
          </p:cNvSpPr>
          <p:nvPr>
            <p:ph type="ftr" sz="quarter" idx="11"/>
          </p:nvPr>
        </p:nvSpPr>
        <p:spPr/>
        <p:txBody>
          <a:bodyPr/>
          <a:lstStyle/>
          <a:p>
            <a:r>
              <a:rPr lang="en-US"/>
              <a:t>Hall &amp; Helmers Ch. 14</a:t>
            </a:r>
          </a:p>
        </p:txBody>
      </p:sp>
      <p:sp>
        <p:nvSpPr>
          <p:cNvPr id="7" name="Slide Number Placeholder 6">
            <a:extLst>
              <a:ext uri="{FF2B5EF4-FFF2-40B4-BE49-F238E27FC236}">
                <a16:creationId xmlns:a16="http://schemas.microsoft.com/office/drawing/2014/main" id="{5FDC899A-4FA6-4E06-B145-4B7AADFAA7B0}"/>
              </a:ext>
            </a:extLst>
          </p:cNvPr>
          <p:cNvSpPr>
            <a:spLocks noGrp="1"/>
          </p:cNvSpPr>
          <p:nvPr>
            <p:ph type="sldNum" sz="quarter" idx="12"/>
          </p:nvPr>
        </p:nvSpPr>
        <p:spPr/>
        <p:txBody>
          <a:bodyPr/>
          <a:lstStyle/>
          <a:p>
            <a:fld id="{4A2E9A94-C6BA-4E46-BD28-CBD3E351AF03}" type="slidenum">
              <a:rPr lang="en-US" smtClean="0"/>
              <a:t>‹#›</a:t>
            </a:fld>
            <a:endParaRPr lang="en-US"/>
          </a:p>
        </p:txBody>
      </p:sp>
    </p:spTree>
    <p:extLst>
      <p:ext uri="{BB962C8B-B14F-4D97-AF65-F5344CB8AC3E}">
        <p14:creationId xmlns:p14="http://schemas.microsoft.com/office/powerpoint/2010/main" val="39709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613B42-B4F6-40CE-827F-EDFB6D01F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670C35-AFC2-4D74-9C53-A98252FB60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6DCE5A-F69D-46FF-8F59-2C6A9E3BE8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a:extLst>
              <a:ext uri="{FF2B5EF4-FFF2-40B4-BE49-F238E27FC236}">
                <a16:creationId xmlns:a16="http://schemas.microsoft.com/office/drawing/2014/main" id="{0ABF8D54-4A0C-47F2-AB2E-6A9B8DD2E6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14</a:t>
            </a:r>
          </a:p>
        </p:txBody>
      </p:sp>
      <p:sp>
        <p:nvSpPr>
          <p:cNvPr id="6" name="Slide Number Placeholder 5">
            <a:extLst>
              <a:ext uri="{FF2B5EF4-FFF2-40B4-BE49-F238E27FC236}">
                <a16:creationId xmlns:a16="http://schemas.microsoft.com/office/drawing/2014/main" id="{D899D0F1-D942-4BA9-A0C1-4B2EE7E91D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E9A94-C6BA-4E46-BD28-CBD3E351AF03}" type="slidenum">
              <a:rPr lang="en-US" smtClean="0"/>
              <a:t>‹#›</a:t>
            </a:fld>
            <a:endParaRPr lang="en-US"/>
          </a:p>
        </p:txBody>
      </p:sp>
    </p:spTree>
    <p:extLst>
      <p:ext uri="{BB962C8B-B14F-4D97-AF65-F5344CB8AC3E}">
        <p14:creationId xmlns:p14="http://schemas.microsoft.com/office/powerpoint/2010/main" val="3688516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1909-04F4-4209-8AC2-CD732B2D4287}"/>
              </a:ext>
            </a:extLst>
          </p:cNvPr>
          <p:cNvSpPr>
            <a:spLocks noGrp="1"/>
          </p:cNvSpPr>
          <p:nvPr>
            <p:ph type="ctrTitle"/>
          </p:nvPr>
        </p:nvSpPr>
        <p:spPr/>
        <p:txBody>
          <a:bodyPr>
            <a:normAutofit fontScale="90000"/>
          </a:bodyPr>
          <a:lstStyle/>
          <a:p>
            <a:r>
              <a:rPr lang="en-US" sz="4400" dirty="0"/>
              <a:t>Chapter 14</a:t>
            </a:r>
            <a:br>
              <a:rPr lang="en-US" dirty="0"/>
            </a:br>
            <a:br>
              <a:rPr lang="en-US" dirty="0"/>
            </a:br>
            <a:r>
              <a:rPr lang="en-US" sz="5300" dirty="0"/>
              <a:t>Alternatives to intellectual property</a:t>
            </a:r>
          </a:p>
        </p:txBody>
      </p:sp>
      <p:sp>
        <p:nvSpPr>
          <p:cNvPr id="3" name="Subtitle 2">
            <a:extLst>
              <a:ext uri="{FF2B5EF4-FFF2-40B4-BE49-F238E27FC236}">
                <a16:creationId xmlns:a16="http://schemas.microsoft.com/office/drawing/2014/main" id="{93450531-1C39-49BF-9AA9-F34B67F7AE52}"/>
              </a:ext>
            </a:extLst>
          </p:cNvPr>
          <p:cNvSpPr>
            <a:spLocks noGrp="1"/>
          </p:cNvSpPr>
          <p:nvPr>
            <p:ph type="subTitle" idx="1"/>
          </p:nvPr>
        </p:nvSpPr>
        <p:spPr/>
        <p:txBody>
          <a:bodyPr/>
          <a:lstStyle/>
          <a:p>
            <a:endParaRPr lang="en-US" dirty="0"/>
          </a:p>
          <a:p>
            <a:endParaRPr lang="en-US" dirty="0"/>
          </a:p>
          <a:p>
            <a:r>
              <a:rPr lang="en-US" dirty="0"/>
              <a:t>Bronwyn H. Hall &amp; Christian Helmers</a:t>
            </a:r>
          </a:p>
          <a:p>
            <a:endParaRPr lang="en-US" dirty="0"/>
          </a:p>
        </p:txBody>
      </p:sp>
    </p:spTree>
    <p:extLst>
      <p:ext uri="{BB962C8B-B14F-4D97-AF65-F5344CB8AC3E}">
        <p14:creationId xmlns:p14="http://schemas.microsoft.com/office/powerpoint/2010/main" val="414358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59A84-DAB2-4F53-B76B-C99843699B3C}"/>
              </a:ext>
            </a:extLst>
          </p:cNvPr>
          <p:cNvSpPr>
            <a:spLocks noGrp="1"/>
          </p:cNvSpPr>
          <p:nvPr>
            <p:ph type="title"/>
          </p:nvPr>
        </p:nvSpPr>
        <p:spPr/>
        <p:txBody>
          <a:bodyPr/>
          <a:lstStyle/>
          <a:p>
            <a:r>
              <a:rPr lang="en-US" dirty="0"/>
              <a:t>Trade Secrecy</a:t>
            </a:r>
          </a:p>
        </p:txBody>
      </p:sp>
      <p:sp>
        <p:nvSpPr>
          <p:cNvPr id="3" name="Content Placeholder 2">
            <a:extLst>
              <a:ext uri="{FF2B5EF4-FFF2-40B4-BE49-F238E27FC236}">
                <a16:creationId xmlns:a16="http://schemas.microsoft.com/office/drawing/2014/main" id="{C535F270-FC43-48EB-9826-0E578A58630A}"/>
              </a:ext>
            </a:extLst>
          </p:cNvPr>
          <p:cNvSpPr>
            <a:spLocks noGrp="1"/>
          </p:cNvSpPr>
          <p:nvPr>
            <p:ph idx="1"/>
          </p:nvPr>
        </p:nvSpPr>
        <p:spPr/>
        <p:txBody>
          <a:bodyPr>
            <a:normAutofit fontScale="92500" lnSpcReduction="10000"/>
          </a:bodyPr>
          <a:lstStyle/>
          <a:p>
            <a:r>
              <a:rPr lang="en-US" dirty="0"/>
              <a:t>2 conditions for legal trade secrecy protection:</a:t>
            </a:r>
          </a:p>
          <a:p>
            <a:pPr marL="914400" lvl="1" indent="-457200">
              <a:buFont typeface="+mj-lt"/>
              <a:buAutoNum type="arabicPeriod"/>
            </a:pPr>
            <a:r>
              <a:rPr lang="en-US" dirty="0"/>
              <a:t>Information has independent commercial value because it is not readily available to others.</a:t>
            </a:r>
          </a:p>
          <a:p>
            <a:pPr marL="914400" lvl="1" indent="-457200">
              <a:buFont typeface="+mj-lt"/>
              <a:buAutoNum type="arabicPeriod"/>
            </a:pPr>
            <a:r>
              <a:rPr lang="en-US" dirty="0"/>
              <a:t>Holder of secret has to take reasonable precautions to prevent its disclosure.</a:t>
            </a:r>
          </a:p>
          <a:p>
            <a:r>
              <a:rPr lang="en-US" dirty="0"/>
              <a:t>Condition 1 relatively weak, should expect that competitors are only interested in information that translates into some commercial advantage.</a:t>
            </a:r>
          </a:p>
          <a:p>
            <a:r>
              <a:rPr lang="en-US" dirty="0"/>
              <a:t>Condition 2 imposes a duty on owner of information to take active “reasonable” measures to prevent inadvertent disclosure.</a:t>
            </a:r>
          </a:p>
          <a:p>
            <a:r>
              <a:rPr lang="en-US" dirty="0"/>
              <a:t>U.S. Uniform Trade Secrets ACT (UTSA) defines reasonable efforts as:</a:t>
            </a:r>
          </a:p>
          <a:p>
            <a:pPr lvl="1"/>
            <a:r>
              <a:rPr lang="en-US" dirty="0"/>
              <a:t>Advising employees of the existence of a trade secret.</a:t>
            </a:r>
          </a:p>
          <a:p>
            <a:pPr lvl="1"/>
            <a:r>
              <a:rPr lang="en-US" dirty="0"/>
              <a:t>Limiting access to the secret on a need to know basis.</a:t>
            </a:r>
          </a:p>
          <a:p>
            <a:pPr lvl="1"/>
            <a:r>
              <a:rPr lang="en-US" dirty="0"/>
              <a:t>Controlling plant access (i.e. physical location where secret is held).</a:t>
            </a:r>
          </a:p>
        </p:txBody>
      </p:sp>
      <p:sp>
        <p:nvSpPr>
          <p:cNvPr id="4" name="Date Placeholder 3">
            <a:extLst>
              <a:ext uri="{FF2B5EF4-FFF2-40B4-BE49-F238E27FC236}">
                <a16:creationId xmlns:a16="http://schemas.microsoft.com/office/drawing/2014/main" id="{31970507-0BF7-00E7-72AE-D2136A8BEF6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2C29FD8-54A6-63D0-E5ED-E13E0D5E96E3}"/>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CB58CEEE-9300-84A1-BF1C-E2387FDDBAA7}"/>
              </a:ext>
            </a:extLst>
          </p:cNvPr>
          <p:cNvSpPr>
            <a:spLocks noGrp="1"/>
          </p:cNvSpPr>
          <p:nvPr>
            <p:ph type="sldNum" sz="quarter" idx="12"/>
          </p:nvPr>
        </p:nvSpPr>
        <p:spPr/>
        <p:txBody>
          <a:bodyPr/>
          <a:lstStyle/>
          <a:p>
            <a:fld id="{4A2E9A94-C6BA-4E46-BD28-CBD3E351AF03}" type="slidenum">
              <a:rPr lang="en-US" smtClean="0"/>
              <a:t>10</a:t>
            </a:fld>
            <a:endParaRPr lang="en-US"/>
          </a:p>
        </p:txBody>
      </p:sp>
    </p:spTree>
    <p:extLst>
      <p:ext uri="{BB962C8B-B14F-4D97-AF65-F5344CB8AC3E}">
        <p14:creationId xmlns:p14="http://schemas.microsoft.com/office/powerpoint/2010/main" val="89594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7EBC2-FC02-4BF1-AD5C-17566C222EDB}"/>
              </a:ext>
            </a:extLst>
          </p:cNvPr>
          <p:cNvSpPr>
            <a:spLocks noGrp="1"/>
          </p:cNvSpPr>
          <p:nvPr>
            <p:ph type="title"/>
          </p:nvPr>
        </p:nvSpPr>
        <p:spPr/>
        <p:txBody>
          <a:bodyPr/>
          <a:lstStyle/>
          <a:p>
            <a:r>
              <a:rPr lang="en-US" dirty="0"/>
              <a:t>Leakage</a:t>
            </a:r>
          </a:p>
        </p:txBody>
      </p:sp>
      <p:sp>
        <p:nvSpPr>
          <p:cNvPr id="3" name="Content Placeholder 2">
            <a:extLst>
              <a:ext uri="{FF2B5EF4-FFF2-40B4-BE49-F238E27FC236}">
                <a16:creationId xmlns:a16="http://schemas.microsoft.com/office/drawing/2014/main" id="{0522C6D3-53A7-4CFF-B293-C87C8D946070}"/>
              </a:ext>
            </a:extLst>
          </p:cNvPr>
          <p:cNvSpPr>
            <a:spLocks noGrp="1"/>
          </p:cNvSpPr>
          <p:nvPr>
            <p:ph idx="1"/>
          </p:nvPr>
        </p:nvSpPr>
        <p:spPr/>
        <p:txBody>
          <a:bodyPr>
            <a:normAutofit/>
          </a:bodyPr>
          <a:lstStyle/>
          <a:p>
            <a:r>
              <a:rPr lang="en-US" b="1" dirty="0"/>
              <a:t>Example: </a:t>
            </a:r>
            <a:r>
              <a:rPr lang="en-US" dirty="0"/>
              <a:t>Confidential documents inadvertently made publicly available on a court's online cloud storage folder during the discovery stage of court case </a:t>
            </a:r>
            <a:r>
              <a:rPr lang="en-US" i="1" dirty="0"/>
              <a:t>Epic Games vs. Apple</a:t>
            </a:r>
            <a:r>
              <a:rPr lang="en-US" dirty="0"/>
              <a:t>.</a:t>
            </a:r>
          </a:p>
          <a:p>
            <a:pPr lvl="1"/>
            <a:r>
              <a:rPr lang="en-US" dirty="0"/>
              <a:t>Secrets related to a vast range of internal business information involving litigants, Epic Games and Apple, but also related to business dealings with third parties, such as Netflix and Microsoft.</a:t>
            </a:r>
          </a:p>
          <a:p>
            <a:pPr lvl="1"/>
            <a:r>
              <a:rPr lang="en-US" dirty="0"/>
              <a:t>Documents quickly removed from cloud storage, but information had already widely spread and was soon publicized by various news outlets.</a:t>
            </a:r>
          </a:p>
          <a:p>
            <a:r>
              <a:rPr lang="en-US" b="1" dirty="0"/>
              <a:t>Another example: </a:t>
            </a:r>
            <a:r>
              <a:rPr lang="en-US" dirty="0"/>
              <a:t>Simple mishap led to public revelation of Apple's iPhone 4 ahead of its official announcement date in 2010.</a:t>
            </a:r>
          </a:p>
          <a:p>
            <a:pPr lvl="1"/>
            <a:r>
              <a:rPr lang="en-US" dirty="0"/>
              <a:t>An Apple engineer accidentally left the prototype in a bar.</a:t>
            </a:r>
          </a:p>
          <a:p>
            <a:endParaRPr lang="en-US" dirty="0"/>
          </a:p>
        </p:txBody>
      </p:sp>
      <p:sp>
        <p:nvSpPr>
          <p:cNvPr id="4" name="Date Placeholder 3">
            <a:extLst>
              <a:ext uri="{FF2B5EF4-FFF2-40B4-BE49-F238E27FC236}">
                <a16:creationId xmlns:a16="http://schemas.microsoft.com/office/drawing/2014/main" id="{B524C713-C39F-B86B-6EED-E0E9DBF367D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E6B3EB3-6AD8-A6C1-3811-2FFAE0927335}"/>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0C0B6D39-43A7-63D9-134D-00B2B00088F3}"/>
              </a:ext>
            </a:extLst>
          </p:cNvPr>
          <p:cNvSpPr>
            <a:spLocks noGrp="1"/>
          </p:cNvSpPr>
          <p:nvPr>
            <p:ph type="sldNum" sz="quarter" idx="12"/>
          </p:nvPr>
        </p:nvSpPr>
        <p:spPr/>
        <p:txBody>
          <a:bodyPr/>
          <a:lstStyle/>
          <a:p>
            <a:fld id="{4A2E9A94-C6BA-4E46-BD28-CBD3E351AF03}" type="slidenum">
              <a:rPr lang="en-US" smtClean="0"/>
              <a:t>11</a:t>
            </a:fld>
            <a:endParaRPr lang="en-US"/>
          </a:p>
        </p:txBody>
      </p:sp>
    </p:spTree>
    <p:extLst>
      <p:ext uri="{BB962C8B-B14F-4D97-AF65-F5344CB8AC3E}">
        <p14:creationId xmlns:p14="http://schemas.microsoft.com/office/powerpoint/2010/main" val="1342660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4B696-F45D-43D2-A080-E5BA45DDABFB}"/>
              </a:ext>
            </a:extLst>
          </p:cNvPr>
          <p:cNvSpPr>
            <a:spLocks noGrp="1"/>
          </p:cNvSpPr>
          <p:nvPr>
            <p:ph type="title"/>
          </p:nvPr>
        </p:nvSpPr>
        <p:spPr/>
        <p:txBody>
          <a:bodyPr/>
          <a:lstStyle/>
          <a:p>
            <a:r>
              <a:rPr lang="en-US" dirty="0"/>
              <a:t>Misappropriation</a:t>
            </a:r>
          </a:p>
        </p:txBody>
      </p:sp>
      <p:sp>
        <p:nvSpPr>
          <p:cNvPr id="3" name="Content Placeholder 2">
            <a:extLst>
              <a:ext uri="{FF2B5EF4-FFF2-40B4-BE49-F238E27FC236}">
                <a16:creationId xmlns:a16="http://schemas.microsoft.com/office/drawing/2014/main" id="{D58B254F-2A1A-438B-89A1-1116BC7BB86B}"/>
              </a:ext>
            </a:extLst>
          </p:cNvPr>
          <p:cNvSpPr>
            <a:spLocks noGrp="1"/>
          </p:cNvSpPr>
          <p:nvPr>
            <p:ph idx="1"/>
          </p:nvPr>
        </p:nvSpPr>
        <p:spPr/>
        <p:txBody>
          <a:bodyPr/>
          <a:lstStyle/>
          <a:p>
            <a:r>
              <a:rPr lang="en-US" b="1" dirty="0"/>
              <a:t>Example:</a:t>
            </a:r>
            <a:r>
              <a:rPr lang="en-US" dirty="0"/>
              <a:t> former Apple hardware engineer downloaded several Apple internal files that contained information on Apple's driverless technology shortly before giving notice and moving to China to take up employment with Guangzhou based start-up Xiaopeng Motors, which worked on similar technology.</a:t>
            </a:r>
          </a:p>
          <a:p>
            <a:r>
              <a:rPr lang="en-US" dirty="0"/>
              <a:t>Trade secrecy misappropriation can be a crime.</a:t>
            </a:r>
          </a:p>
          <a:p>
            <a:r>
              <a:rPr lang="en-US" dirty="0"/>
              <a:t>In U.S., under the Economic Espionage Act, theft of a trade secret used in interstate or foreign commerce can result in imprisonment, as it did in the case of the former Apple engineer.</a:t>
            </a:r>
          </a:p>
        </p:txBody>
      </p:sp>
      <p:sp>
        <p:nvSpPr>
          <p:cNvPr id="4" name="Date Placeholder 3">
            <a:extLst>
              <a:ext uri="{FF2B5EF4-FFF2-40B4-BE49-F238E27FC236}">
                <a16:creationId xmlns:a16="http://schemas.microsoft.com/office/drawing/2014/main" id="{A79571C5-C1F6-20EC-7AE0-A7F74520E26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BC152FA-4BBF-43CA-AA80-BA8A72F54A0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530E8F57-25DB-2517-10FE-F761F971653E}"/>
              </a:ext>
            </a:extLst>
          </p:cNvPr>
          <p:cNvSpPr>
            <a:spLocks noGrp="1"/>
          </p:cNvSpPr>
          <p:nvPr>
            <p:ph type="sldNum" sz="quarter" idx="12"/>
          </p:nvPr>
        </p:nvSpPr>
        <p:spPr/>
        <p:txBody>
          <a:bodyPr/>
          <a:lstStyle/>
          <a:p>
            <a:fld id="{4A2E9A94-C6BA-4E46-BD28-CBD3E351AF03}" type="slidenum">
              <a:rPr lang="en-US" smtClean="0"/>
              <a:t>12</a:t>
            </a:fld>
            <a:endParaRPr lang="en-US"/>
          </a:p>
        </p:txBody>
      </p:sp>
    </p:spTree>
    <p:extLst>
      <p:ext uri="{BB962C8B-B14F-4D97-AF65-F5344CB8AC3E}">
        <p14:creationId xmlns:p14="http://schemas.microsoft.com/office/powerpoint/2010/main" val="3658461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FA28C-B026-45EF-8A8B-445939D21449}"/>
              </a:ext>
            </a:extLst>
          </p:cNvPr>
          <p:cNvSpPr>
            <a:spLocks noGrp="1"/>
          </p:cNvSpPr>
          <p:nvPr>
            <p:ph type="title"/>
          </p:nvPr>
        </p:nvSpPr>
        <p:spPr/>
        <p:txBody>
          <a:bodyPr/>
          <a:lstStyle/>
          <a:p>
            <a:r>
              <a:rPr lang="en-US" dirty="0"/>
              <a:t>Misappropriation</a:t>
            </a:r>
          </a:p>
        </p:txBody>
      </p:sp>
      <p:sp>
        <p:nvSpPr>
          <p:cNvPr id="3" name="Content Placeholder 2">
            <a:extLst>
              <a:ext uri="{FF2B5EF4-FFF2-40B4-BE49-F238E27FC236}">
                <a16:creationId xmlns:a16="http://schemas.microsoft.com/office/drawing/2014/main" id="{EBF010BF-3AE9-4892-84C9-84C750B4B7E0}"/>
              </a:ext>
            </a:extLst>
          </p:cNvPr>
          <p:cNvSpPr>
            <a:spLocks noGrp="1"/>
          </p:cNvSpPr>
          <p:nvPr>
            <p:ph idx="1"/>
          </p:nvPr>
        </p:nvSpPr>
        <p:spPr/>
        <p:txBody>
          <a:bodyPr/>
          <a:lstStyle/>
          <a:p>
            <a:r>
              <a:rPr lang="en-US" dirty="0"/>
              <a:t>Anthony </a:t>
            </a:r>
            <a:r>
              <a:rPr lang="en-US" dirty="0" err="1"/>
              <a:t>Levandowski</a:t>
            </a:r>
            <a:r>
              <a:rPr lang="en-US" dirty="0"/>
              <a:t> moved from Google's Waymo to Uber in 2016.</a:t>
            </a:r>
          </a:p>
          <a:p>
            <a:r>
              <a:rPr lang="en-US" dirty="0"/>
              <a:t>Subsequent litigation between the two firms as well as </a:t>
            </a:r>
            <a:r>
              <a:rPr lang="en-US" dirty="0" err="1"/>
              <a:t>Levandowski</a:t>
            </a:r>
            <a:r>
              <a:rPr lang="en-US" dirty="0"/>
              <a:t> over trade secret theft.</a:t>
            </a:r>
          </a:p>
          <a:p>
            <a:r>
              <a:rPr lang="en-US" dirty="0"/>
              <a:t>Uber paid Waymo $245 million in 2018.</a:t>
            </a:r>
          </a:p>
          <a:p>
            <a:r>
              <a:rPr lang="en-US" dirty="0" err="1"/>
              <a:t>Levandowski</a:t>
            </a:r>
            <a:r>
              <a:rPr lang="en-US" dirty="0"/>
              <a:t> sentenced to 18 months in jail and owed Waymo $179 million (in 2022 Uber agreed to pay Waymo something less than this amount to settle his case).</a:t>
            </a:r>
          </a:p>
          <a:p>
            <a:r>
              <a:rPr lang="en-US" dirty="0"/>
              <a:t>In practice, employees one of the main vehicles for trade secrecy misappropriation.</a:t>
            </a:r>
          </a:p>
        </p:txBody>
      </p:sp>
      <p:sp>
        <p:nvSpPr>
          <p:cNvPr id="4" name="Date Placeholder 3">
            <a:extLst>
              <a:ext uri="{FF2B5EF4-FFF2-40B4-BE49-F238E27FC236}">
                <a16:creationId xmlns:a16="http://schemas.microsoft.com/office/drawing/2014/main" id="{DBCA76D0-E30C-F01E-F6CF-6781D392392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370B51A-4C77-E799-1031-74AF1436CA7E}"/>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91AACF24-3F9A-25C1-9261-232D46431EC2}"/>
              </a:ext>
            </a:extLst>
          </p:cNvPr>
          <p:cNvSpPr>
            <a:spLocks noGrp="1"/>
          </p:cNvSpPr>
          <p:nvPr>
            <p:ph type="sldNum" sz="quarter" idx="12"/>
          </p:nvPr>
        </p:nvSpPr>
        <p:spPr/>
        <p:txBody>
          <a:bodyPr/>
          <a:lstStyle/>
          <a:p>
            <a:fld id="{4A2E9A94-C6BA-4E46-BD28-CBD3E351AF03}" type="slidenum">
              <a:rPr lang="en-US" smtClean="0"/>
              <a:t>13</a:t>
            </a:fld>
            <a:endParaRPr lang="en-US"/>
          </a:p>
        </p:txBody>
      </p:sp>
    </p:spTree>
    <p:extLst>
      <p:ext uri="{BB962C8B-B14F-4D97-AF65-F5344CB8AC3E}">
        <p14:creationId xmlns:p14="http://schemas.microsoft.com/office/powerpoint/2010/main" val="3660416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00017-F6C0-435A-8800-EFA26EBD83EE}"/>
              </a:ext>
            </a:extLst>
          </p:cNvPr>
          <p:cNvSpPr>
            <a:spLocks noGrp="1"/>
          </p:cNvSpPr>
          <p:nvPr>
            <p:ph type="title"/>
          </p:nvPr>
        </p:nvSpPr>
        <p:spPr/>
        <p:txBody>
          <a:bodyPr/>
          <a:lstStyle/>
          <a:p>
            <a:r>
              <a:rPr lang="en-US" dirty="0"/>
              <a:t>Misappropriation</a:t>
            </a:r>
          </a:p>
        </p:txBody>
      </p:sp>
      <p:sp>
        <p:nvSpPr>
          <p:cNvPr id="3" name="Content Placeholder 2">
            <a:extLst>
              <a:ext uri="{FF2B5EF4-FFF2-40B4-BE49-F238E27FC236}">
                <a16:creationId xmlns:a16="http://schemas.microsoft.com/office/drawing/2014/main" id="{3621B932-489C-48BA-9C97-9068281D5120}"/>
              </a:ext>
            </a:extLst>
          </p:cNvPr>
          <p:cNvSpPr>
            <a:spLocks noGrp="1"/>
          </p:cNvSpPr>
          <p:nvPr>
            <p:ph idx="1"/>
          </p:nvPr>
        </p:nvSpPr>
        <p:spPr/>
        <p:txBody>
          <a:bodyPr>
            <a:normAutofit fontScale="92500" lnSpcReduction="10000"/>
          </a:bodyPr>
          <a:lstStyle/>
          <a:p>
            <a:r>
              <a:rPr lang="en-US" dirty="0"/>
              <a:t>Is trade secrecy good for innovation?</a:t>
            </a:r>
          </a:p>
          <a:p>
            <a:pPr lvl="1"/>
            <a:r>
              <a:rPr lang="en-US" dirty="0"/>
              <a:t>Increases incentives to innovate if there is legal recourse against misappropriation.</a:t>
            </a:r>
          </a:p>
          <a:p>
            <a:pPr lvl="1"/>
            <a:r>
              <a:rPr lang="en-US" dirty="0"/>
              <a:t>May incentivize investing resources in theft as means to acquiring information.</a:t>
            </a:r>
          </a:p>
          <a:p>
            <a:pPr lvl="1"/>
            <a:r>
              <a:rPr lang="en-US" dirty="0"/>
              <a:t>May reduce innovation or increase prices because it restricts information available to competitors, which facilitates competition and could lower prices.</a:t>
            </a:r>
          </a:p>
          <a:p>
            <a:r>
              <a:rPr lang="en-US" dirty="0"/>
              <a:t>Law penalizes only theft but not reverse engineering, so it incentivizes investment in reverse engineering rather than theft.</a:t>
            </a:r>
          </a:p>
          <a:p>
            <a:pPr lvl="1"/>
            <a:r>
              <a:rPr lang="en-US" dirty="0"/>
              <a:t>Makes sense since might be difficult to prove reverse engineering in practice and reverse engineering can lead to learning and incremental innovation.</a:t>
            </a:r>
          </a:p>
          <a:p>
            <a:pPr marL="0" indent="0">
              <a:buNone/>
            </a:pPr>
            <a:r>
              <a:rPr lang="en-US" b="1" dirty="0"/>
              <a:t>Economic argument </a:t>
            </a:r>
            <a:r>
              <a:rPr lang="en-US" dirty="0"/>
              <a:t>for the </a:t>
            </a:r>
            <a:r>
              <a:rPr lang="en-US" b="1" dirty="0"/>
              <a:t>legal protection of trade secrets</a:t>
            </a:r>
            <a:r>
              <a:rPr lang="en-US" dirty="0"/>
              <a:t> is simple: protection against theft of new ideas encourages investment in R&amp;D and discourages investment in misappropriation (imitation).</a:t>
            </a:r>
          </a:p>
          <a:p>
            <a:endParaRPr lang="en-US" dirty="0"/>
          </a:p>
        </p:txBody>
      </p:sp>
      <p:sp>
        <p:nvSpPr>
          <p:cNvPr id="4" name="Date Placeholder 3">
            <a:extLst>
              <a:ext uri="{FF2B5EF4-FFF2-40B4-BE49-F238E27FC236}">
                <a16:creationId xmlns:a16="http://schemas.microsoft.com/office/drawing/2014/main" id="{1077E77A-23EA-61F4-AD3C-C02F5955A56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C5BA262-9341-CF6E-E1C1-F733F4E75492}"/>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3D41CDE9-1E1C-8C93-AF40-F59527435D65}"/>
              </a:ext>
            </a:extLst>
          </p:cNvPr>
          <p:cNvSpPr>
            <a:spLocks noGrp="1"/>
          </p:cNvSpPr>
          <p:nvPr>
            <p:ph type="sldNum" sz="quarter" idx="12"/>
          </p:nvPr>
        </p:nvSpPr>
        <p:spPr/>
        <p:txBody>
          <a:bodyPr/>
          <a:lstStyle/>
          <a:p>
            <a:fld id="{4A2E9A94-C6BA-4E46-BD28-CBD3E351AF03}" type="slidenum">
              <a:rPr lang="en-US" smtClean="0"/>
              <a:t>14</a:t>
            </a:fld>
            <a:endParaRPr lang="en-US"/>
          </a:p>
        </p:txBody>
      </p:sp>
    </p:spTree>
    <p:extLst>
      <p:ext uri="{BB962C8B-B14F-4D97-AF65-F5344CB8AC3E}">
        <p14:creationId xmlns:p14="http://schemas.microsoft.com/office/powerpoint/2010/main" val="1717484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30CF9-6208-4BC9-9B4D-D0D2C33DB75A}"/>
              </a:ext>
            </a:extLst>
          </p:cNvPr>
          <p:cNvSpPr>
            <a:spLocks noGrp="1"/>
          </p:cNvSpPr>
          <p:nvPr>
            <p:ph type="title"/>
          </p:nvPr>
        </p:nvSpPr>
        <p:spPr/>
        <p:txBody>
          <a:bodyPr/>
          <a:lstStyle/>
          <a:p>
            <a:r>
              <a:rPr lang="en-US" dirty="0"/>
              <a:t>The economics of trade secrets</a:t>
            </a:r>
          </a:p>
        </p:txBody>
      </p:sp>
      <p:sp>
        <p:nvSpPr>
          <p:cNvPr id="3" name="Content Placeholder 2">
            <a:extLst>
              <a:ext uri="{FF2B5EF4-FFF2-40B4-BE49-F238E27FC236}">
                <a16:creationId xmlns:a16="http://schemas.microsoft.com/office/drawing/2014/main" id="{3075507D-E846-4F99-B7C8-2248E6A34889}"/>
              </a:ext>
            </a:extLst>
          </p:cNvPr>
          <p:cNvSpPr>
            <a:spLocks noGrp="1"/>
          </p:cNvSpPr>
          <p:nvPr>
            <p:ph idx="1"/>
          </p:nvPr>
        </p:nvSpPr>
        <p:spPr/>
        <p:txBody>
          <a:bodyPr/>
          <a:lstStyle/>
          <a:p>
            <a:r>
              <a:rPr lang="en-US" dirty="0"/>
              <a:t>“[T]he law of trade secrets is a neglected orphan in economic analysis.” (Friedman et al., 1991: 61)</a:t>
            </a:r>
          </a:p>
          <a:p>
            <a:r>
              <a:rPr lang="en-US" dirty="0"/>
              <a:t>Main economic argument for the legal protection of trade secrets is to encourage investment in R&amp;D.</a:t>
            </a:r>
          </a:p>
          <a:p>
            <a:r>
              <a:rPr lang="en-US" dirty="0"/>
              <a:t>Additional arguments:</a:t>
            </a:r>
          </a:p>
          <a:p>
            <a:pPr lvl="1"/>
            <a:r>
              <a:rPr lang="en-US" dirty="0"/>
              <a:t>Allows firms to disclose inventions under some conditions, thereby enable trade and collaboration between firms.</a:t>
            </a:r>
          </a:p>
          <a:p>
            <a:pPr lvl="1"/>
            <a:r>
              <a:rPr lang="en-US" dirty="0"/>
              <a:t>Avoids over-investment in keeping secrets secret.</a:t>
            </a:r>
          </a:p>
        </p:txBody>
      </p:sp>
      <p:sp>
        <p:nvSpPr>
          <p:cNvPr id="4" name="Date Placeholder 3">
            <a:extLst>
              <a:ext uri="{FF2B5EF4-FFF2-40B4-BE49-F238E27FC236}">
                <a16:creationId xmlns:a16="http://schemas.microsoft.com/office/drawing/2014/main" id="{A1C4B6A8-6DF9-5DE8-C168-21DA9F258B9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BA100D6-F422-89B4-06B8-0C623F2ECC9F}"/>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157A961-41A3-8F30-544F-066236886051}"/>
              </a:ext>
            </a:extLst>
          </p:cNvPr>
          <p:cNvSpPr>
            <a:spLocks noGrp="1"/>
          </p:cNvSpPr>
          <p:nvPr>
            <p:ph type="sldNum" sz="quarter" idx="12"/>
          </p:nvPr>
        </p:nvSpPr>
        <p:spPr/>
        <p:txBody>
          <a:bodyPr/>
          <a:lstStyle/>
          <a:p>
            <a:fld id="{4A2E9A94-C6BA-4E46-BD28-CBD3E351AF03}" type="slidenum">
              <a:rPr lang="en-US" smtClean="0"/>
              <a:t>15</a:t>
            </a:fld>
            <a:endParaRPr lang="en-US"/>
          </a:p>
        </p:txBody>
      </p:sp>
    </p:spTree>
    <p:extLst>
      <p:ext uri="{BB962C8B-B14F-4D97-AF65-F5344CB8AC3E}">
        <p14:creationId xmlns:p14="http://schemas.microsoft.com/office/powerpoint/2010/main" val="2856566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034F1-41B8-47A5-96DF-5864645559F6}"/>
              </a:ext>
            </a:extLst>
          </p:cNvPr>
          <p:cNvSpPr>
            <a:spLocks noGrp="1"/>
          </p:cNvSpPr>
          <p:nvPr>
            <p:ph type="title"/>
          </p:nvPr>
        </p:nvSpPr>
        <p:spPr/>
        <p:txBody>
          <a:bodyPr/>
          <a:lstStyle/>
          <a:p>
            <a:r>
              <a:rPr lang="en-US" dirty="0"/>
              <a:t>The economics of trade secrets</a:t>
            </a:r>
          </a:p>
        </p:txBody>
      </p:sp>
      <p:sp>
        <p:nvSpPr>
          <p:cNvPr id="3" name="Content Placeholder 2">
            <a:extLst>
              <a:ext uri="{FF2B5EF4-FFF2-40B4-BE49-F238E27FC236}">
                <a16:creationId xmlns:a16="http://schemas.microsoft.com/office/drawing/2014/main" id="{A111F1A8-B407-4629-81D6-1ACD8F9E9C89}"/>
              </a:ext>
            </a:extLst>
          </p:cNvPr>
          <p:cNvSpPr>
            <a:spLocks noGrp="1"/>
          </p:cNvSpPr>
          <p:nvPr>
            <p:ph idx="1"/>
          </p:nvPr>
        </p:nvSpPr>
        <p:spPr/>
        <p:txBody>
          <a:bodyPr/>
          <a:lstStyle/>
          <a:p>
            <a:r>
              <a:rPr lang="en-US" dirty="0"/>
              <a:t>Downsides to the use of secrecy to appropriate returns to innovation:</a:t>
            </a:r>
          </a:p>
          <a:p>
            <a:pPr lvl="1"/>
            <a:r>
              <a:rPr lang="en-US" dirty="0"/>
              <a:t>Increased potential for duplication of R&amp;D. </a:t>
            </a:r>
          </a:p>
          <a:p>
            <a:pPr lvl="1"/>
            <a:r>
              <a:rPr lang="en-US" dirty="0"/>
              <a:t>Reduce knowledge spillovers, if spillovers and own R&amp;D are substitutes, this leads to less R&amp;D.</a:t>
            </a:r>
          </a:p>
          <a:p>
            <a:r>
              <a:rPr lang="en-US" dirty="0"/>
              <a:t>Non-competes:</a:t>
            </a:r>
          </a:p>
          <a:p>
            <a:pPr lvl="1"/>
            <a:r>
              <a:rPr lang="en-US" dirty="0"/>
              <a:t>Reduce employee incentives by restricting ability to move (and thereby appropriate returns).</a:t>
            </a:r>
          </a:p>
          <a:p>
            <a:pPr lvl="1"/>
            <a:r>
              <a:rPr lang="en-US" dirty="0"/>
              <a:t>Increase firm's ability to appropriate returns to high-risk, high-return R&amp;D through employee retention.</a:t>
            </a:r>
          </a:p>
          <a:p>
            <a:pPr lvl="1"/>
            <a:r>
              <a:rPr lang="en-US" dirty="0"/>
              <a:t>May slow innovation, especially in the early phases of an industry (Saxenian 1996, Gilson 1999).</a:t>
            </a:r>
          </a:p>
        </p:txBody>
      </p:sp>
      <p:sp>
        <p:nvSpPr>
          <p:cNvPr id="4" name="Date Placeholder 3">
            <a:extLst>
              <a:ext uri="{FF2B5EF4-FFF2-40B4-BE49-F238E27FC236}">
                <a16:creationId xmlns:a16="http://schemas.microsoft.com/office/drawing/2014/main" id="{8D8F6053-7045-8EE2-3022-34B8FBAF665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FCA6610-9A7F-4E95-98F9-33F4D929107D}"/>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30809870-8FE9-A4A0-2D40-13D173A3FFDC}"/>
              </a:ext>
            </a:extLst>
          </p:cNvPr>
          <p:cNvSpPr>
            <a:spLocks noGrp="1"/>
          </p:cNvSpPr>
          <p:nvPr>
            <p:ph type="sldNum" sz="quarter" idx="12"/>
          </p:nvPr>
        </p:nvSpPr>
        <p:spPr/>
        <p:txBody>
          <a:bodyPr/>
          <a:lstStyle/>
          <a:p>
            <a:fld id="{4A2E9A94-C6BA-4E46-BD28-CBD3E351AF03}" type="slidenum">
              <a:rPr lang="en-US" smtClean="0"/>
              <a:t>16</a:t>
            </a:fld>
            <a:endParaRPr lang="en-US"/>
          </a:p>
        </p:txBody>
      </p:sp>
    </p:spTree>
    <p:extLst>
      <p:ext uri="{BB962C8B-B14F-4D97-AF65-F5344CB8AC3E}">
        <p14:creationId xmlns:p14="http://schemas.microsoft.com/office/powerpoint/2010/main" val="2759651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6B27-BF8E-4B8D-897B-2705CFB9C685}"/>
              </a:ext>
            </a:extLst>
          </p:cNvPr>
          <p:cNvSpPr>
            <a:spLocks noGrp="1"/>
          </p:cNvSpPr>
          <p:nvPr>
            <p:ph type="title"/>
          </p:nvPr>
        </p:nvSpPr>
        <p:spPr/>
        <p:txBody>
          <a:bodyPr/>
          <a:lstStyle/>
          <a:p>
            <a:r>
              <a:rPr lang="en-US" dirty="0"/>
              <a:t>Lead time and first-mover advantage</a:t>
            </a:r>
          </a:p>
        </p:txBody>
      </p:sp>
      <p:sp>
        <p:nvSpPr>
          <p:cNvPr id="3" name="Content Placeholder 2">
            <a:extLst>
              <a:ext uri="{FF2B5EF4-FFF2-40B4-BE49-F238E27FC236}">
                <a16:creationId xmlns:a16="http://schemas.microsoft.com/office/drawing/2014/main" id="{FBB9016E-4C27-4CB4-8F1E-6C5CE3BC04D1}"/>
              </a:ext>
            </a:extLst>
          </p:cNvPr>
          <p:cNvSpPr>
            <a:spLocks noGrp="1"/>
          </p:cNvSpPr>
          <p:nvPr>
            <p:ph idx="1"/>
          </p:nvPr>
        </p:nvSpPr>
        <p:spPr/>
        <p:txBody>
          <a:bodyPr>
            <a:normAutofit fontScale="92500" lnSpcReduction="10000"/>
          </a:bodyPr>
          <a:lstStyle/>
          <a:p>
            <a:r>
              <a:rPr lang="en-US" dirty="0"/>
              <a:t>Lead time more popular than secrecy to protect product innovations, also more important for smaller firms.</a:t>
            </a:r>
          </a:p>
          <a:p>
            <a:r>
              <a:rPr lang="en-US" dirty="0"/>
              <a:t>Lead time:</a:t>
            </a:r>
          </a:p>
          <a:p>
            <a:pPr lvl="1"/>
            <a:r>
              <a:rPr lang="en-US" dirty="0"/>
              <a:t>Time a firm takes to bring an innovation from its inception to market (Clark et al. 1987).</a:t>
            </a:r>
          </a:p>
          <a:p>
            <a:pPr lvl="1"/>
            <a:r>
              <a:rPr lang="en-US" dirty="0"/>
              <a:t>How much faster a company can bring a new product or service to market than its competitors.</a:t>
            </a:r>
          </a:p>
          <a:p>
            <a:pPr lvl="1"/>
            <a:r>
              <a:rPr lang="en-US" dirty="0"/>
              <a:t>Being first with a new process or product (Levin et al. 1997).</a:t>
            </a:r>
          </a:p>
          <a:p>
            <a:r>
              <a:rPr lang="en-US" dirty="0"/>
              <a:t>Lead time closely related to another informal mechanism, first-mover advantage.</a:t>
            </a:r>
          </a:p>
          <a:p>
            <a:r>
              <a:rPr lang="en-US" b="1" dirty="0"/>
              <a:t>First-mover advantage:</a:t>
            </a:r>
            <a:r>
              <a:rPr lang="en-US" dirty="0"/>
              <a:t> edge a firm gains from introducing an innovation first to a new industry or product category.</a:t>
            </a:r>
          </a:p>
        </p:txBody>
      </p:sp>
      <p:sp>
        <p:nvSpPr>
          <p:cNvPr id="4" name="Date Placeholder 3">
            <a:extLst>
              <a:ext uri="{FF2B5EF4-FFF2-40B4-BE49-F238E27FC236}">
                <a16:creationId xmlns:a16="http://schemas.microsoft.com/office/drawing/2014/main" id="{5D516F69-6F3F-CBCB-2644-AEC56E7ED7B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E6439C4-A1C0-2EBA-DEB1-15C2459FC67A}"/>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CF3C29D6-0642-C067-CAB1-DBD5D5CA3933}"/>
              </a:ext>
            </a:extLst>
          </p:cNvPr>
          <p:cNvSpPr>
            <a:spLocks noGrp="1"/>
          </p:cNvSpPr>
          <p:nvPr>
            <p:ph type="sldNum" sz="quarter" idx="12"/>
          </p:nvPr>
        </p:nvSpPr>
        <p:spPr/>
        <p:txBody>
          <a:bodyPr/>
          <a:lstStyle/>
          <a:p>
            <a:fld id="{4A2E9A94-C6BA-4E46-BD28-CBD3E351AF03}" type="slidenum">
              <a:rPr lang="en-US" smtClean="0"/>
              <a:t>17</a:t>
            </a:fld>
            <a:endParaRPr lang="en-US"/>
          </a:p>
        </p:txBody>
      </p:sp>
    </p:spTree>
    <p:extLst>
      <p:ext uri="{BB962C8B-B14F-4D97-AF65-F5344CB8AC3E}">
        <p14:creationId xmlns:p14="http://schemas.microsoft.com/office/powerpoint/2010/main" val="3729345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B59F7-51B8-4317-9B61-C4114E647B0F}"/>
              </a:ext>
            </a:extLst>
          </p:cNvPr>
          <p:cNvSpPr>
            <a:spLocks noGrp="1"/>
          </p:cNvSpPr>
          <p:nvPr>
            <p:ph type="title"/>
          </p:nvPr>
        </p:nvSpPr>
        <p:spPr/>
        <p:txBody>
          <a:bodyPr/>
          <a:lstStyle/>
          <a:p>
            <a:r>
              <a:rPr lang="en-US" dirty="0"/>
              <a:t>Lead time and first-mover advantage</a:t>
            </a:r>
          </a:p>
        </p:txBody>
      </p:sp>
      <p:sp>
        <p:nvSpPr>
          <p:cNvPr id="3" name="Content Placeholder 2">
            <a:extLst>
              <a:ext uri="{FF2B5EF4-FFF2-40B4-BE49-F238E27FC236}">
                <a16:creationId xmlns:a16="http://schemas.microsoft.com/office/drawing/2014/main" id="{84BF44E3-43D7-4AA3-B87A-A1C51F8234F6}"/>
              </a:ext>
            </a:extLst>
          </p:cNvPr>
          <p:cNvSpPr>
            <a:spLocks noGrp="1"/>
          </p:cNvSpPr>
          <p:nvPr>
            <p:ph idx="1"/>
          </p:nvPr>
        </p:nvSpPr>
        <p:spPr/>
        <p:txBody>
          <a:bodyPr>
            <a:normAutofit/>
          </a:bodyPr>
          <a:lstStyle/>
          <a:p>
            <a:r>
              <a:rPr lang="en-US" dirty="0"/>
              <a:t>Lead time and first-mover advantage often come from some technological advantage which translates into being first thanks to specific capabilities, foresight, or just luck (Lieberman and Montgomery, 1988).</a:t>
            </a:r>
          </a:p>
          <a:p>
            <a:r>
              <a:rPr lang="en-US" dirty="0"/>
              <a:t>Benefits:</a:t>
            </a:r>
          </a:p>
          <a:p>
            <a:pPr lvl="1"/>
            <a:r>
              <a:rPr lang="en-US" dirty="0"/>
              <a:t>More time to build expertise, prevent access by competitors to scarce resources.</a:t>
            </a:r>
          </a:p>
          <a:p>
            <a:pPr lvl="1"/>
            <a:r>
              <a:rPr lang="en-US" dirty="0"/>
              <a:t>Temporary exclusivity simply by being the only one on the market.</a:t>
            </a:r>
          </a:p>
          <a:p>
            <a:pPr lvl="1"/>
            <a:r>
              <a:rPr lang="en-US" dirty="0"/>
              <a:t>Temporary exclusivity can translate into lasting market power by creating customer loyalty, especially if there are network effects.</a:t>
            </a:r>
          </a:p>
        </p:txBody>
      </p:sp>
      <p:sp>
        <p:nvSpPr>
          <p:cNvPr id="4" name="Date Placeholder 3">
            <a:extLst>
              <a:ext uri="{FF2B5EF4-FFF2-40B4-BE49-F238E27FC236}">
                <a16:creationId xmlns:a16="http://schemas.microsoft.com/office/drawing/2014/main" id="{7E53C601-573A-CB04-7A50-AF9F542FDBC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CA38E69-8DA0-2C11-BB1E-22C9386E89DA}"/>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B7056E69-27E3-AE56-717C-C3BAA5DBD937}"/>
              </a:ext>
            </a:extLst>
          </p:cNvPr>
          <p:cNvSpPr>
            <a:spLocks noGrp="1"/>
          </p:cNvSpPr>
          <p:nvPr>
            <p:ph type="sldNum" sz="quarter" idx="12"/>
          </p:nvPr>
        </p:nvSpPr>
        <p:spPr/>
        <p:txBody>
          <a:bodyPr/>
          <a:lstStyle/>
          <a:p>
            <a:fld id="{4A2E9A94-C6BA-4E46-BD28-CBD3E351AF03}" type="slidenum">
              <a:rPr lang="en-US" smtClean="0"/>
              <a:t>18</a:t>
            </a:fld>
            <a:endParaRPr lang="en-US"/>
          </a:p>
        </p:txBody>
      </p:sp>
    </p:spTree>
    <p:extLst>
      <p:ext uri="{BB962C8B-B14F-4D97-AF65-F5344CB8AC3E}">
        <p14:creationId xmlns:p14="http://schemas.microsoft.com/office/powerpoint/2010/main" val="1717672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E609F-14C6-4CC0-80BC-64145CC36F03}"/>
              </a:ext>
            </a:extLst>
          </p:cNvPr>
          <p:cNvSpPr>
            <a:spLocks noGrp="1"/>
          </p:cNvSpPr>
          <p:nvPr>
            <p:ph type="title"/>
          </p:nvPr>
        </p:nvSpPr>
        <p:spPr/>
        <p:txBody>
          <a:bodyPr/>
          <a:lstStyle/>
          <a:p>
            <a:r>
              <a:rPr lang="en-US" dirty="0"/>
              <a:t>Lead time and first-mover advantage</a:t>
            </a:r>
          </a:p>
        </p:txBody>
      </p:sp>
      <p:sp>
        <p:nvSpPr>
          <p:cNvPr id="3" name="Content Placeholder 2">
            <a:extLst>
              <a:ext uri="{FF2B5EF4-FFF2-40B4-BE49-F238E27FC236}">
                <a16:creationId xmlns:a16="http://schemas.microsoft.com/office/drawing/2014/main" id="{B531E060-7D5D-431A-AED2-B6AA2AEAD623}"/>
              </a:ext>
            </a:extLst>
          </p:cNvPr>
          <p:cNvSpPr>
            <a:spLocks noGrp="1"/>
          </p:cNvSpPr>
          <p:nvPr>
            <p:ph idx="1"/>
          </p:nvPr>
        </p:nvSpPr>
        <p:spPr/>
        <p:txBody>
          <a:bodyPr>
            <a:normAutofit fontScale="92500"/>
          </a:bodyPr>
          <a:lstStyle/>
          <a:p>
            <a:r>
              <a:rPr lang="en-US" dirty="0"/>
              <a:t>Effectiveness of lead time varies depending on the pace at which technology is evolving and the market expanding (Suarez and </a:t>
            </a:r>
            <a:r>
              <a:rPr lang="en-US" dirty="0" err="1"/>
              <a:t>Lanzolla</a:t>
            </a:r>
            <a:r>
              <a:rPr lang="en-US" dirty="0"/>
              <a:t>, 2005).</a:t>
            </a:r>
          </a:p>
          <a:p>
            <a:r>
              <a:rPr lang="en-US" dirty="0"/>
              <a:t>William Henry Hoover's vacuum cleaner launched in 1908.</a:t>
            </a:r>
          </a:p>
          <a:p>
            <a:r>
              <a:rPr lang="en-US" dirty="0"/>
              <a:t>Hoover the first to sell upright bag-on stick vacuum cleaner.</a:t>
            </a:r>
          </a:p>
          <a:p>
            <a:r>
              <a:rPr lang="en-US" dirty="0"/>
              <a:t>Uptake was relatively slow and so was the technological development.</a:t>
            </a:r>
          </a:p>
          <a:p>
            <a:r>
              <a:rPr lang="en-US" dirty="0"/>
              <a:t>Combination of slowly expanding demand and slow technological progress meant that Hoover was able to cement his first mover advantage to the extent that his name became synonymous with an entire product category.</a:t>
            </a:r>
          </a:p>
        </p:txBody>
      </p:sp>
      <p:sp>
        <p:nvSpPr>
          <p:cNvPr id="4" name="Date Placeholder 3">
            <a:extLst>
              <a:ext uri="{FF2B5EF4-FFF2-40B4-BE49-F238E27FC236}">
                <a16:creationId xmlns:a16="http://schemas.microsoft.com/office/drawing/2014/main" id="{DC40EA66-A809-73D8-F80B-FD0AD8E52CD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C061917-5118-DB3D-F857-5346AB281490}"/>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94D95F86-0C6A-F890-4113-6447D5C909A8}"/>
              </a:ext>
            </a:extLst>
          </p:cNvPr>
          <p:cNvSpPr>
            <a:spLocks noGrp="1"/>
          </p:cNvSpPr>
          <p:nvPr>
            <p:ph type="sldNum" sz="quarter" idx="12"/>
          </p:nvPr>
        </p:nvSpPr>
        <p:spPr/>
        <p:txBody>
          <a:bodyPr/>
          <a:lstStyle/>
          <a:p>
            <a:fld id="{4A2E9A94-C6BA-4E46-BD28-CBD3E351AF03}" type="slidenum">
              <a:rPr lang="en-US" smtClean="0"/>
              <a:t>19</a:t>
            </a:fld>
            <a:endParaRPr lang="en-US"/>
          </a:p>
        </p:txBody>
      </p:sp>
    </p:spTree>
    <p:extLst>
      <p:ext uri="{BB962C8B-B14F-4D97-AF65-F5344CB8AC3E}">
        <p14:creationId xmlns:p14="http://schemas.microsoft.com/office/powerpoint/2010/main" val="3242807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A57D8-0379-5442-622E-959CF047A2F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0D2C14F1-E552-757A-1D17-22B02DB3A660}"/>
              </a:ext>
            </a:extLst>
          </p:cNvPr>
          <p:cNvSpPr>
            <a:spLocks noGrp="1"/>
          </p:cNvSpPr>
          <p:nvPr>
            <p:ph idx="1"/>
          </p:nvPr>
        </p:nvSpPr>
        <p:spPr/>
        <p:txBody>
          <a:bodyPr>
            <a:normAutofit/>
          </a:bodyPr>
          <a:lstStyle/>
          <a:p>
            <a:r>
              <a:rPr lang="en-US" sz="3200" dirty="0"/>
              <a:t>Alternatives to formal IP for ensuring innovation</a:t>
            </a:r>
          </a:p>
          <a:p>
            <a:pPr lvl="1"/>
            <a:r>
              <a:rPr lang="en-US" sz="2800" dirty="0"/>
              <a:t>Informal methods (secrecy, lead time)</a:t>
            </a:r>
          </a:p>
          <a:p>
            <a:pPr lvl="1"/>
            <a:r>
              <a:rPr lang="en-US" sz="2800" dirty="0"/>
              <a:t>Open sharing of knowledge</a:t>
            </a:r>
          </a:p>
          <a:p>
            <a:pPr lvl="1"/>
            <a:r>
              <a:rPr lang="en-US" sz="2800" dirty="0"/>
              <a:t>Prizes and awards</a:t>
            </a:r>
            <a:endParaRPr lang="en-US" sz="3200" dirty="0"/>
          </a:p>
          <a:p>
            <a:r>
              <a:rPr lang="en-US" sz="3200" dirty="0"/>
              <a:t>Use of formal and informal methods in practice</a:t>
            </a:r>
          </a:p>
          <a:p>
            <a:r>
              <a:rPr lang="en-US" sz="3200" dirty="0"/>
              <a:t>Choice between formal and informal appropriation methods</a:t>
            </a:r>
            <a:endParaRPr lang="en-US" sz="2800" dirty="0"/>
          </a:p>
        </p:txBody>
      </p:sp>
      <p:sp>
        <p:nvSpPr>
          <p:cNvPr id="4" name="Date Placeholder 3">
            <a:extLst>
              <a:ext uri="{FF2B5EF4-FFF2-40B4-BE49-F238E27FC236}">
                <a16:creationId xmlns:a16="http://schemas.microsoft.com/office/drawing/2014/main" id="{08A503FB-B0D5-1CF1-FD92-A66CA0670E5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3D710CC-2936-8700-030B-4389E7107234}"/>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6E2B2DB1-EB5E-02D2-2B65-08F4161A596F}"/>
              </a:ext>
            </a:extLst>
          </p:cNvPr>
          <p:cNvSpPr>
            <a:spLocks noGrp="1"/>
          </p:cNvSpPr>
          <p:nvPr>
            <p:ph type="sldNum" sz="quarter" idx="12"/>
          </p:nvPr>
        </p:nvSpPr>
        <p:spPr/>
        <p:txBody>
          <a:bodyPr/>
          <a:lstStyle/>
          <a:p>
            <a:fld id="{4A2E9A94-C6BA-4E46-BD28-CBD3E351AF03}" type="slidenum">
              <a:rPr lang="en-US" smtClean="0"/>
              <a:t>2</a:t>
            </a:fld>
            <a:endParaRPr lang="en-US"/>
          </a:p>
        </p:txBody>
      </p:sp>
    </p:spTree>
    <p:extLst>
      <p:ext uri="{BB962C8B-B14F-4D97-AF65-F5344CB8AC3E}">
        <p14:creationId xmlns:p14="http://schemas.microsoft.com/office/powerpoint/2010/main" val="3726940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E609F-14C6-4CC0-80BC-64145CC36F03}"/>
              </a:ext>
            </a:extLst>
          </p:cNvPr>
          <p:cNvSpPr>
            <a:spLocks noGrp="1"/>
          </p:cNvSpPr>
          <p:nvPr>
            <p:ph type="title"/>
          </p:nvPr>
        </p:nvSpPr>
        <p:spPr/>
        <p:txBody>
          <a:bodyPr/>
          <a:lstStyle/>
          <a:p>
            <a:r>
              <a:rPr lang="en-US" dirty="0"/>
              <a:t>Lead time and first-mover advantage</a:t>
            </a:r>
          </a:p>
        </p:txBody>
      </p:sp>
      <p:sp>
        <p:nvSpPr>
          <p:cNvPr id="3" name="Content Placeholder 2">
            <a:extLst>
              <a:ext uri="{FF2B5EF4-FFF2-40B4-BE49-F238E27FC236}">
                <a16:creationId xmlns:a16="http://schemas.microsoft.com/office/drawing/2014/main" id="{B531E060-7D5D-431A-AED2-B6AA2AEAD623}"/>
              </a:ext>
            </a:extLst>
          </p:cNvPr>
          <p:cNvSpPr>
            <a:spLocks noGrp="1"/>
          </p:cNvSpPr>
          <p:nvPr>
            <p:ph idx="1"/>
          </p:nvPr>
        </p:nvSpPr>
        <p:spPr/>
        <p:txBody>
          <a:bodyPr>
            <a:normAutofit fontScale="92500" lnSpcReduction="10000"/>
          </a:bodyPr>
          <a:lstStyle/>
          <a:p>
            <a:r>
              <a:rPr lang="en-US" dirty="0"/>
              <a:t>Effectiveness of lead time varies depending on the pace at which technology is evolving and the market expanding (Suarez and </a:t>
            </a:r>
            <a:r>
              <a:rPr lang="en-US" dirty="0" err="1"/>
              <a:t>Lanzolla</a:t>
            </a:r>
            <a:r>
              <a:rPr lang="en-US" dirty="0"/>
              <a:t>, 2005).</a:t>
            </a:r>
          </a:p>
          <a:p>
            <a:r>
              <a:rPr lang="en-US" dirty="0"/>
              <a:t>Netscape released web browser Mosaic Netscape 9.0 in 1994 (later renamed into Netscape Navigator).</a:t>
            </a:r>
          </a:p>
          <a:p>
            <a:r>
              <a:rPr lang="en-US" dirty="0"/>
              <a:t>Dominated emerging/fast-growing browser market in mid-1990s.</a:t>
            </a:r>
          </a:p>
          <a:p>
            <a:r>
              <a:rPr lang="en-US" dirty="0"/>
              <a:t>Netscape quickly lost dominant position to Microsoft and Netscape browser was discontinued.</a:t>
            </a:r>
          </a:p>
          <a:p>
            <a:r>
              <a:rPr lang="en-US" dirty="0"/>
              <a:t>First-mover advantage did not result in lasting competitive advantage as market expanded and technology evolved extremely fast (and Microsoft (ab)used its market power in operating systems to promote own browser).</a:t>
            </a:r>
          </a:p>
        </p:txBody>
      </p:sp>
      <p:sp>
        <p:nvSpPr>
          <p:cNvPr id="4" name="Date Placeholder 3">
            <a:extLst>
              <a:ext uri="{FF2B5EF4-FFF2-40B4-BE49-F238E27FC236}">
                <a16:creationId xmlns:a16="http://schemas.microsoft.com/office/drawing/2014/main" id="{AA6016D2-71FE-1942-6165-8E374DDCA7A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7E58492-951C-A73E-472F-5192BCDC5CE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30232BCF-8D42-A007-33D0-19E546862258}"/>
              </a:ext>
            </a:extLst>
          </p:cNvPr>
          <p:cNvSpPr>
            <a:spLocks noGrp="1"/>
          </p:cNvSpPr>
          <p:nvPr>
            <p:ph type="sldNum" sz="quarter" idx="12"/>
          </p:nvPr>
        </p:nvSpPr>
        <p:spPr/>
        <p:txBody>
          <a:bodyPr/>
          <a:lstStyle/>
          <a:p>
            <a:fld id="{4A2E9A94-C6BA-4E46-BD28-CBD3E351AF03}" type="slidenum">
              <a:rPr lang="en-US" smtClean="0"/>
              <a:t>20</a:t>
            </a:fld>
            <a:endParaRPr lang="en-US"/>
          </a:p>
        </p:txBody>
      </p:sp>
    </p:spTree>
    <p:extLst>
      <p:ext uri="{BB962C8B-B14F-4D97-AF65-F5344CB8AC3E}">
        <p14:creationId xmlns:p14="http://schemas.microsoft.com/office/powerpoint/2010/main" val="1269208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50BC2-69DD-4F8C-BD2F-F6009EB36235}"/>
              </a:ext>
            </a:extLst>
          </p:cNvPr>
          <p:cNvSpPr>
            <a:spLocks noGrp="1"/>
          </p:cNvSpPr>
          <p:nvPr>
            <p:ph type="title"/>
          </p:nvPr>
        </p:nvSpPr>
        <p:spPr/>
        <p:txBody>
          <a:bodyPr/>
          <a:lstStyle/>
          <a:p>
            <a:r>
              <a:rPr lang="en-US" dirty="0"/>
              <a:t>The use of formal and informal mechanisms</a:t>
            </a:r>
          </a:p>
        </p:txBody>
      </p:sp>
      <p:sp>
        <p:nvSpPr>
          <p:cNvPr id="3" name="Content Placeholder 2">
            <a:extLst>
              <a:ext uri="{FF2B5EF4-FFF2-40B4-BE49-F238E27FC236}">
                <a16:creationId xmlns:a16="http://schemas.microsoft.com/office/drawing/2014/main" id="{67547513-8501-473A-91F7-0C644CCD4A56}"/>
              </a:ext>
            </a:extLst>
          </p:cNvPr>
          <p:cNvSpPr>
            <a:spLocks noGrp="1"/>
          </p:cNvSpPr>
          <p:nvPr>
            <p:ph idx="1"/>
          </p:nvPr>
        </p:nvSpPr>
        <p:spPr/>
        <p:txBody>
          <a:bodyPr>
            <a:normAutofit fontScale="85000" lnSpcReduction="20000"/>
          </a:bodyPr>
          <a:lstStyle/>
          <a:p>
            <a:r>
              <a:rPr lang="en-US" dirty="0"/>
              <a:t>Problem of observability when studying secrecy and other informal mechanisms.</a:t>
            </a:r>
          </a:p>
          <a:p>
            <a:r>
              <a:rPr lang="en-US" dirty="0"/>
              <a:t>Ask firms about:</a:t>
            </a:r>
          </a:p>
          <a:p>
            <a:pPr lvl="1"/>
            <a:r>
              <a:rPr lang="en-US" dirty="0"/>
              <a:t>Effectiveness/importance of formal &amp; informal IP.</a:t>
            </a:r>
          </a:p>
          <a:p>
            <a:pPr lvl="1"/>
            <a:r>
              <a:rPr lang="en-US" dirty="0"/>
              <a:t>Use of formal &amp; informal IP.</a:t>
            </a:r>
          </a:p>
          <a:p>
            <a:r>
              <a:rPr lang="en-US" dirty="0"/>
              <a:t>Loose link with economic theory.</a:t>
            </a:r>
          </a:p>
          <a:p>
            <a:r>
              <a:rPr lang="en-US" dirty="0"/>
              <a:t>Main results (U.S., Europe, Canada):</a:t>
            </a:r>
          </a:p>
          <a:p>
            <a:pPr lvl="1"/>
            <a:r>
              <a:rPr lang="en-US" dirty="0"/>
              <a:t>Patents not the most important mechanism</a:t>
            </a:r>
          </a:p>
          <a:p>
            <a:pPr lvl="1"/>
            <a:r>
              <a:rPr lang="en-US" dirty="0"/>
              <a:t>Secrecy and lead time much more effective/used</a:t>
            </a:r>
          </a:p>
          <a:p>
            <a:pPr lvl="1"/>
            <a:r>
              <a:rPr lang="en-US" dirty="0"/>
              <a:t>Holds regardless of product/process innovation</a:t>
            </a:r>
          </a:p>
          <a:p>
            <a:pPr lvl="1"/>
            <a:r>
              <a:rPr lang="en-US" dirty="0"/>
              <a:t>Patents require too much disclosure of information while at the same time being relatively easy to invent around</a:t>
            </a:r>
          </a:p>
          <a:p>
            <a:pPr lvl="1"/>
            <a:r>
              <a:rPr lang="en-US" dirty="0"/>
              <a:t>Secrecy is more important to smaller firms</a:t>
            </a:r>
          </a:p>
          <a:p>
            <a:pPr lvl="1"/>
            <a:r>
              <a:rPr lang="en-US" dirty="0"/>
              <a:t>Important differences between discrete &amp; complex industries</a:t>
            </a:r>
          </a:p>
          <a:p>
            <a:r>
              <a:rPr lang="en-US" dirty="0"/>
              <a:t>Results sensitive to who is asked.</a:t>
            </a:r>
          </a:p>
        </p:txBody>
      </p:sp>
      <p:sp>
        <p:nvSpPr>
          <p:cNvPr id="4" name="Date Placeholder 3">
            <a:extLst>
              <a:ext uri="{FF2B5EF4-FFF2-40B4-BE49-F238E27FC236}">
                <a16:creationId xmlns:a16="http://schemas.microsoft.com/office/drawing/2014/main" id="{433981D4-CFDB-7A39-AAD8-A37DDFB53C1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75C4E1D-D50C-C6AD-33E0-850EAC1C97F9}"/>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85AF2A05-375C-0BAC-D9F7-DF85FBEF7E1C}"/>
              </a:ext>
            </a:extLst>
          </p:cNvPr>
          <p:cNvSpPr>
            <a:spLocks noGrp="1"/>
          </p:cNvSpPr>
          <p:nvPr>
            <p:ph type="sldNum" sz="quarter" idx="12"/>
          </p:nvPr>
        </p:nvSpPr>
        <p:spPr/>
        <p:txBody>
          <a:bodyPr/>
          <a:lstStyle/>
          <a:p>
            <a:fld id="{4A2E9A94-C6BA-4E46-BD28-CBD3E351AF03}" type="slidenum">
              <a:rPr lang="en-US" smtClean="0"/>
              <a:t>21</a:t>
            </a:fld>
            <a:endParaRPr lang="en-US"/>
          </a:p>
        </p:txBody>
      </p:sp>
    </p:spTree>
    <p:extLst>
      <p:ext uri="{BB962C8B-B14F-4D97-AF65-F5344CB8AC3E}">
        <p14:creationId xmlns:p14="http://schemas.microsoft.com/office/powerpoint/2010/main" val="443952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13C82-4CCF-401C-818C-71C45A0B8175}"/>
              </a:ext>
            </a:extLst>
          </p:cNvPr>
          <p:cNvSpPr>
            <a:spLocks noGrp="1"/>
          </p:cNvSpPr>
          <p:nvPr>
            <p:ph type="title"/>
          </p:nvPr>
        </p:nvSpPr>
        <p:spPr/>
        <p:txBody>
          <a:bodyPr/>
          <a:lstStyle/>
          <a:p>
            <a:r>
              <a:rPr lang="en-US" dirty="0"/>
              <a:t>Importance of different IP mechanisms to U.S. firms in 2008 (%)</a:t>
            </a:r>
          </a:p>
        </p:txBody>
      </p:sp>
      <p:sp>
        <p:nvSpPr>
          <p:cNvPr id="3" name="Date Placeholder 2">
            <a:extLst>
              <a:ext uri="{FF2B5EF4-FFF2-40B4-BE49-F238E27FC236}">
                <a16:creationId xmlns:a16="http://schemas.microsoft.com/office/drawing/2014/main" id="{D18D302E-78C8-611D-6EF6-43B2CB26731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DFCEE38-FFBD-CC0C-2854-A5E5A3206C53}"/>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8515224-E66A-27DD-B180-BB4F75FAF658}"/>
              </a:ext>
            </a:extLst>
          </p:cNvPr>
          <p:cNvSpPr>
            <a:spLocks noGrp="1"/>
          </p:cNvSpPr>
          <p:nvPr>
            <p:ph type="sldNum" sz="quarter" idx="12"/>
          </p:nvPr>
        </p:nvSpPr>
        <p:spPr/>
        <p:txBody>
          <a:bodyPr/>
          <a:lstStyle/>
          <a:p>
            <a:fld id="{4A2E9A94-C6BA-4E46-BD28-CBD3E351AF03}" type="slidenum">
              <a:rPr lang="en-US" smtClean="0"/>
              <a:t>22</a:t>
            </a:fld>
            <a:endParaRPr lang="en-US"/>
          </a:p>
        </p:txBody>
      </p:sp>
      <p:pic>
        <p:nvPicPr>
          <p:cNvPr id="8" name="Picture 7">
            <a:extLst>
              <a:ext uri="{FF2B5EF4-FFF2-40B4-BE49-F238E27FC236}">
                <a16:creationId xmlns:a16="http://schemas.microsoft.com/office/drawing/2014/main" id="{A60486C7-2F13-4E0C-B968-AB23E896737F}"/>
              </a:ext>
            </a:extLst>
          </p:cNvPr>
          <p:cNvPicPr>
            <a:picLocks noChangeAspect="1"/>
          </p:cNvPicPr>
          <p:nvPr/>
        </p:nvPicPr>
        <p:blipFill>
          <a:blip r:embed="rId2"/>
          <a:stretch>
            <a:fillRect/>
          </a:stretch>
        </p:blipFill>
        <p:spPr>
          <a:xfrm>
            <a:off x="2524125" y="2322512"/>
            <a:ext cx="7143750" cy="2924175"/>
          </a:xfrm>
          <a:prstGeom prst="rect">
            <a:avLst/>
          </a:prstGeom>
        </p:spPr>
      </p:pic>
    </p:spTree>
    <p:extLst>
      <p:ext uri="{BB962C8B-B14F-4D97-AF65-F5344CB8AC3E}">
        <p14:creationId xmlns:p14="http://schemas.microsoft.com/office/powerpoint/2010/main" val="4289018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79329-4BAD-4A3D-A023-8EF85BFB0AD1}"/>
              </a:ext>
            </a:extLst>
          </p:cNvPr>
          <p:cNvSpPr>
            <a:spLocks noGrp="1"/>
          </p:cNvSpPr>
          <p:nvPr>
            <p:ph type="title"/>
          </p:nvPr>
        </p:nvSpPr>
        <p:spPr/>
        <p:txBody>
          <a:bodyPr/>
          <a:lstStyle/>
          <a:p>
            <a:r>
              <a:rPr lang="en-US" dirty="0"/>
              <a:t>Yale survey results by appropriation method (1983)</a:t>
            </a:r>
          </a:p>
        </p:txBody>
      </p:sp>
      <p:sp>
        <p:nvSpPr>
          <p:cNvPr id="3" name="Date Placeholder 2">
            <a:extLst>
              <a:ext uri="{FF2B5EF4-FFF2-40B4-BE49-F238E27FC236}">
                <a16:creationId xmlns:a16="http://schemas.microsoft.com/office/drawing/2014/main" id="{F947CE93-3924-2551-37C8-8038BEC53EA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84DE08F-3EB8-4EDB-3E07-BB7E5547D79A}"/>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77B9751-C0A5-D765-2869-8156C9C367AC}"/>
              </a:ext>
            </a:extLst>
          </p:cNvPr>
          <p:cNvSpPr>
            <a:spLocks noGrp="1"/>
          </p:cNvSpPr>
          <p:nvPr>
            <p:ph type="sldNum" sz="quarter" idx="12"/>
          </p:nvPr>
        </p:nvSpPr>
        <p:spPr/>
        <p:txBody>
          <a:bodyPr/>
          <a:lstStyle/>
          <a:p>
            <a:fld id="{4A2E9A94-C6BA-4E46-BD28-CBD3E351AF03}" type="slidenum">
              <a:rPr lang="en-US" smtClean="0"/>
              <a:t>23</a:t>
            </a:fld>
            <a:endParaRPr lang="en-US"/>
          </a:p>
        </p:txBody>
      </p:sp>
      <p:pic>
        <p:nvPicPr>
          <p:cNvPr id="7" name="Picture 6">
            <a:extLst>
              <a:ext uri="{FF2B5EF4-FFF2-40B4-BE49-F238E27FC236}">
                <a16:creationId xmlns:a16="http://schemas.microsoft.com/office/drawing/2014/main" id="{00B81FBA-4EE9-4908-9849-0564F6337B56}"/>
              </a:ext>
            </a:extLst>
          </p:cNvPr>
          <p:cNvPicPr>
            <a:picLocks noChangeAspect="1"/>
          </p:cNvPicPr>
          <p:nvPr/>
        </p:nvPicPr>
        <p:blipFill>
          <a:blip r:embed="rId2"/>
          <a:stretch>
            <a:fillRect/>
          </a:stretch>
        </p:blipFill>
        <p:spPr>
          <a:xfrm>
            <a:off x="2266950" y="2281767"/>
            <a:ext cx="7658100" cy="3276600"/>
          </a:xfrm>
          <a:prstGeom prst="rect">
            <a:avLst/>
          </a:prstGeom>
        </p:spPr>
      </p:pic>
    </p:spTree>
    <p:extLst>
      <p:ext uri="{BB962C8B-B14F-4D97-AF65-F5344CB8AC3E}">
        <p14:creationId xmlns:p14="http://schemas.microsoft.com/office/powerpoint/2010/main" val="1012240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6539C-880D-489D-87C5-EA8585BEBF1E}"/>
              </a:ext>
            </a:extLst>
          </p:cNvPr>
          <p:cNvSpPr>
            <a:spLocks noGrp="1"/>
          </p:cNvSpPr>
          <p:nvPr>
            <p:ph type="title"/>
          </p:nvPr>
        </p:nvSpPr>
        <p:spPr/>
        <p:txBody>
          <a:bodyPr/>
          <a:lstStyle/>
          <a:p>
            <a:r>
              <a:rPr lang="en-US" dirty="0"/>
              <a:t>Yale survey results: effectiveness of patents by industry (1983)</a:t>
            </a:r>
          </a:p>
        </p:txBody>
      </p:sp>
      <p:sp>
        <p:nvSpPr>
          <p:cNvPr id="3" name="Date Placeholder 2">
            <a:extLst>
              <a:ext uri="{FF2B5EF4-FFF2-40B4-BE49-F238E27FC236}">
                <a16:creationId xmlns:a16="http://schemas.microsoft.com/office/drawing/2014/main" id="{856A1379-0904-ED19-C577-69352A81B97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0027700-2497-31E8-2DDD-83788FE663A7}"/>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DAC6638C-D9D6-97FD-DA5B-557AFED90E97}"/>
              </a:ext>
            </a:extLst>
          </p:cNvPr>
          <p:cNvSpPr>
            <a:spLocks noGrp="1"/>
          </p:cNvSpPr>
          <p:nvPr>
            <p:ph type="sldNum" sz="quarter" idx="12"/>
          </p:nvPr>
        </p:nvSpPr>
        <p:spPr/>
        <p:txBody>
          <a:bodyPr/>
          <a:lstStyle/>
          <a:p>
            <a:fld id="{4A2E9A94-C6BA-4E46-BD28-CBD3E351AF03}" type="slidenum">
              <a:rPr lang="en-US" smtClean="0"/>
              <a:t>24</a:t>
            </a:fld>
            <a:endParaRPr lang="en-US"/>
          </a:p>
        </p:txBody>
      </p:sp>
      <p:pic>
        <p:nvPicPr>
          <p:cNvPr id="7" name="Picture 6">
            <a:extLst>
              <a:ext uri="{FF2B5EF4-FFF2-40B4-BE49-F238E27FC236}">
                <a16:creationId xmlns:a16="http://schemas.microsoft.com/office/drawing/2014/main" id="{44CA494A-A581-4D4D-8138-864FAD1761D5}"/>
              </a:ext>
            </a:extLst>
          </p:cNvPr>
          <p:cNvPicPr>
            <a:picLocks noChangeAspect="1"/>
          </p:cNvPicPr>
          <p:nvPr/>
        </p:nvPicPr>
        <p:blipFill>
          <a:blip r:embed="rId2"/>
          <a:stretch>
            <a:fillRect/>
          </a:stretch>
        </p:blipFill>
        <p:spPr>
          <a:xfrm>
            <a:off x="3194051" y="1884863"/>
            <a:ext cx="5772150" cy="4277311"/>
          </a:xfrm>
          <a:prstGeom prst="rect">
            <a:avLst/>
          </a:prstGeom>
        </p:spPr>
      </p:pic>
    </p:spTree>
    <p:extLst>
      <p:ext uri="{BB962C8B-B14F-4D97-AF65-F5344CB8AC3E}">
        <p14:creationId xmlns:p14="http://schemas.microsoft.com/office/powerpoint/2010/main" val="2588308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7D1F5-2E50-4885-9393-BAA412CCFD98}"/>
              </a:ext>
            </a:extLst>
          </p:cNvPr>
          <p:cNvSpPr>
            <a:spLocks noGrp="1"/>
          </p:cNvSpPr>
          <p:nvPr>
            <p:ph type="title"/>
          </p:nvPr>
        </p:nvSpPr>
        <p:spPr/>
        <p:txBody>
          <a:bodyPr/>
          <a:lstStyle/>
          <a:p>
            <a:r>
              <a:rPr lang="en-US" dirty="0"/>
              <a:t>Carnegie-Mellon survey results (1994)</a:t>
            </a:r>
          </a:p>
        </p:txBody>
      </p:sp>
      <p:sp>
        <p:nvSpPr>
          <p:cNvPr id="3" name="Date Placeholder 2">
            <a:extLst>
              <a:ext uri="{FF2B5EF4-FFF2-40B4-BE49-F238E27FC236}">
                <a16:creationId xmlns:a16="http://schemas.microsoft.com/office/drawing/2014/main" id="{35CED009-54B2-2FC9-6FE4-B13D387068C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68CFA08-38FB-D54A-122B-671E180064DC}"/>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7EC3C4FB-48A8-6537-D15B-3FD733A1510B}"/>
              </a:ext>
            </a:extLst>
          </p:cNvPr>
          <p:cNvSpPr>
            <a:spLocks noGrp="1"/>
          </p:cNvSpPr>
          <p:nvPr>
            <p:ph type="sldNum" sz="quarter" idx="12"/>
          </p:nvPr>
        </p:nvSpPr>
        <p:spPr/>
        <p:txBody>
          <a:bodyPr/>
          <a:lstStyle/>
          <a:p>
            <a:fld id="{4A2E9A94-C6BA-4E46-BD28-CBD3E351AF03}" type="slidenum">
              <a:rPr lang="en-US" smtClean="0"/>
              <a:t>25</a:t>
            </a:fld>
            <a:endParaRPr lang="en-US"/>
          </a:p>
        </p:txBody>
      </p:sp>
      <p:pic>
        <p:nvPicPr>
          <p:cNvPr id="7" name="Picture 6">
            <a:extLst>
              <a:ext uri="{FF2B5EF4-FFF2-40B4-BE49-F238E27FC236}">
                <a16:creationId xmlns:a16="http://schemas.microsoft.com/office/drawing/2014/main" id="{17ED19E3-F91C-4495-8190-82901924E728}"/>
              </a:ext>
            </a:extLst>
          </p:cNvPr>
          <p:cNvPicPr>
            <a:picLocks noChangeAspect="1"/>
          </p:cNvPicPr>
          <p:nvPr/>
        </p:nvPicPr>
        <p:blipFill>
          <a:blip r:embed="rId2"/>
          <a:stretch>
            <a:fillRect/>
          </a:stretch>
        </p:blipFill>
        <p:spPr>
          <a:xfrm>
            <a:off x="2490787" y="2265892"/>
            <a:ext cx="7210425" cy="3409950"/>
          </a:xfrm>
          <a:prstGeom prst="rect">
            <a:avLst/>
          </a:prstGeom>
        </p:spPr>
      </p:pic>
    </p:spTree>
    <p:extLst>
      <p:ext uri="{BB962C8B-B14F-4D97-AF65-F5344CB8AC3E}">
        <p14:creationId xmlns:p14="http://schemas.microsoft.com/office/powerpoint/2010/main" val="1933952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10315-2382-4DD3-AB1A-A4AA701DBC80}"/>
              </a:ext>
            </a:extLst>
          </p:cNvPr>
          <p:cNvSpPr>
            <a:spLocks noGrp="1"/>
          </p:cNvSpPr>
          <p:nvPr>
            <p:ph type="title"/>
          </p:nvPr>
        </p:nvSpPr>
        <p:spPr/>
        <p:txBody>
          <a:bodyPr>
            <a:normAutofit fontScale="90000"/>
          </a:bodyPr>
          <a:lstStyle/>
          <a:p>
            <a:r>
              <a:rPr lang="en-US" dirty="0"/>
              <a:t>Share of innovating firms rating different types of IP protection as medium or highly important</a:t>
            </a:r>
          </a:p>
        </p:txBody>
      </p:sp>
      <p:sp>
        <p:nvSpPr>
          <p:cNvPr id="3" name="Date Placeholder 2">
            <a:extLst>
              <a:ext uri="{FF2B5EF4-FFF2-40B4-BE49-F238E27FC236}">
                <a16:creationId xmlns:a16="http://schemas.microsoft.com/office/drawing/2014/main" id="{FF6D6AC2-DBB4-C4B8-7634-A59CD5322B3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1F7EA6A-86CF-3824-3F82-1AD538F070CC}"/>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AE015F0-E501-BA6C-ED83-5882C54BFA72}"/>
              </a:ext>
            </a:extLst>
          </p:cNvPr>
          <p:cNvSpPr>
            <a:spLocks noGrp="1"/>
          </p:cNvSpPr>
          <p:nvPr>
            <p:ph type="sldNum" sz="quarter" idx="12"/>
          </p:nvPr>
        </p:nvSpPr>
        <p:spPr/>
        <p:txBody>
          <a:bodyPr/>
          <a:lstStyle/>
          <a:p>
            <a:fld id="{4A2E9A94-C6BA-4E46-BD28-CBD3E351AF03}" type="slidenum">
              <a:rPr lang="en-US" smtClean="0"/>
              <a:t>26</a:t>
            </a:fld>
            <a:endParaRPr lang="en-US"/>
          </a:p>
        </p:txBody>
      </p:sp>
      <p:pic>
        <p:nvPicPr>
          <p:cNvPr id="7" name="Picture 6">
            <a:extLst>
              <a:ext uri="{FF2B5EF4-FFF2-40B4-BE49-F238E27FC236}">
                <a16:creationId xmlns:a16="http://schemas.microsoft.com/office/drawing/2014/main" id="{90CDEA1D-2A90-4D05-A5DB-95330BD19FB2}"/>
              </a:ext>
            </a:extLst>
          </p:cNvPr>
          <p:cNvPicPr>
            <a:picLocks noChangeAspect="1"/>
          </p:cNvPicPr>
          <p:nvPr/>
        </p:nvPicPr>
        <p:blipFill>
          <a:blip r:embed="rId2"/>
          <a:stretch>
            <a:fillRect/>
          </a:stretch>
        </p:blipFill>
        <p:spPr>
          <a:xfrm>
            <a:off x="3028951" y="1889126"/>
            <a:ext cx="6152622" cy="4319587"/>
          </a:xfrm>
          <a:prstGeom prst="rect">
            <a:avLst/>
          </a:prstGeom>
        </p:spPr>
      </p:pic>
    </p:spTree>
    <p:extLst>
      <p:ext uri="{BB962C8B-B14F-4D97-AF65-F5344CB8AC3E}">
        <p14:creationId xmlns:p14="http://schemas.microsoft.com/office/powerpoint/2010/main" val="3189237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DC97-6B1B-4151-ACFB-185DF93D621C}"/>
              </a:ext>
            </a:extLst>
          </p:cNvPr>
          <p:cNvSpPr>
            <a:spLocks noGrp="1"/>
          </p:cNvSpPr>
          <p:nvPr>
            <p:ph type="title"/>
          </p:nvPr>
        </p:nvSpPr>
        <p:spPr/>
        <p:txBody>
          <a:bodyPr/>
          <a:lstStyle/>
          <a:p>
            <a:r>
              <a:rPr lang="en-US" dirty="0"/>
              <a:t>The Choice between formal and informal mechanisms: patenting vs. secrecy</a:t>
            </a:r>
          </a:p>
        </p:txBody>
      </p:sp>
      <p:sp>
        <p:nvSpPr>
          <p:cNvPr id="3" name="Content Placeholder 2">
            <a:extLst>
              <a:ext uri="{FF2B5EF4-FFF2-40B4-BE49-F238E27FC236}">
                <a16:creationId xmlns:a16="http://schemas.microsoft.com/office/drawing/2014/main" id="{DA5652EE-B34F-4810-90D8-9E414B148369}"/>
              </a:ext>
            </a:extLst>
          </p:cNvPr>
          <p:cNvSpPr>
            <a:spLocks noGrp="1"/>
          </p:cNvSpPr>
          <p:nvPr>
            <p:ph idx="1"/>
          </p:nvPr>
        </p:nvSpPr>
        <p:spPr/>
        <p:txBody>
          <a:bodyPr/>
          <a:lstStyle/>
          <a:p>
            <a:r>
              <a:rPr lang="en-US" dirty="0"/>
              <a:t>Why do firms choose informal or formal intellectual property protection?</a:t>
            </a:r>
          </a:p>
          <a:p>
            <a:r>
              <a:rPr lang="en-US" dirty="0"/>
              <a:t>Focus on the choice between patenting and secrecy.</a:t>
            </a:r>
          </a:p>
          <a:p>
            <a:r>
              <a:rPr lang="en-US" dirty="0"/>
              <a:t>Good starting point because in principle secrecy and patenting are mutually exclusive.</a:t>
            </a:r>
          </a:p>
          <a:p>
            <a:r>
              <a:rPr lang="en-US" dirty="0"/>
              <a:t>Factors that influence innovator's choice between patenting and secrecy also apply to other formal and informal appropriation mechanisms.</a:t>
            </a:r>
          </a:p>
        </p:txBody>
      </p:sp>
      <p:sp>
        <p:nvSpPr>
          <p:cNvPr id="5" name="Date Placeholder 4">
            <a:extLst>
              <a:ext uri="{FF2B5EF4-FFF2-40B4-BE49-F238E27FC236}">
                <a16:creationId xmlns:a16="http://schemas.microsoft.com/office/drawing/2014/main" id="{67AB3764-DBA6-EC26-85AE-058D67D680FB}"/>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E808B769-DDBF-622B-64EA-23DFE442F321}"/>
              </a:ext>
            </a:extLst>
          </p:cNvPr>
          <p:cNvSpPr>
            <a:spLocks noGrp="1"/>
          </p:cNvSpPr>
          <p:nvPr>
            <p:ph type="ftr" sz="quarter" idx="11"/>
          </p:nvPr>
        </p:nvSpPr>
        <p:spPr/>
        <p:txBody>
          <a:bodyPr/>
          <a:lstStyle/>
          <a:p>
            <a:r>
              <a:rPr lang="en-US"/>
              <a:t>Hall &amp; Helmers Ch. 14</a:t>
            </a:r>
          </a:p>
        </p:txBody>
      </p:sp>
      <p:sp>
        <p:nvSpPr>
          <p:cNvPr id="7" name="Slide Number Placeholder 6">
            <a:extLst>
              <a:ext uri="{FF2B5EF4-FFF2-40B4-BE49-F238E27FC236}">
                <a16:creationId xmlns:a16="http://schemas.microsoft.com/office/drawing/2014/main" id="{FD7346DE-F5F0-A675-AD97-B3F651115B8F}"/>
              </a:ext>
            </a:extLst>
          </p:cNvPr>
          <p:cNvSpPr>
            <a:spLocks noGrp="1"/>
          </p:cNvSpPr>
          <p:nvPr>
            <p:ph type="sldNum" sz="quarter" idx="12"/>
          </p:nvPr>
        </p:nvSpPr>
        <p:spPr/>
        <p:txBody>
          <a:bodyPr/>
          <a:lstStyle/>
          <a:p>
            <a:fld id="{4A2E9A94-C6BA-4E46-BD28-CBD3E351AF03}" type="slidenum">
              <a:rPr lang="en-US" smtClean="0"/>
              <a:t>27</a:t>
            </a:fld>
            <a:endParaRPr lang="en-US"/>
          </a:p>
        </p:txBody>
      </p:sp>
      <p:pic>
        <p:nvPicPr>
          <p:cNvPr id="8" name="Picture 7">
            <a:extLst>
              <a:ext uri="{FF2B5EF4-FFF2-40B4-BE49-F238E27FC236}">
                <a16:creationId xmlns:a16="http://schemas.microsoft.com/office/drawing/2014/main" id="{FB48E206-BFF2-4103-8DC3-BF30E1537D15}"/>
              </a:ext>
            </a:extLst>
          </p:cNvPr>
          <p:cNvPicPr>
            <a:picLocks noChangeAspect="1"/>
          </p:cNvPicPr>
          <p:nvPr/>
        </p:nvPicPr>
        <p:blipFill>
          <a:blip r:embed="rId2"/>
          <a:stretch>
            <a:fillRect/>
          </a:stretch>
        </p:blipFill>
        <p:spPr>
          <a:xfrm>
            <a:off x="3448578" y="5032375"/>
            <a:ext cx="7191375" cy="1323975"/>
          </a:xfrm>
          <a:prstGeom prst="rect">
            <a:avLst/>
          </a:prstGeom>
        </p:spPr>
      </p:pic>
    </p:spTree>
    <p:extLst>
      <p:ext uri="{BB962C8B-B14F-4D97-AF65-F5344CB8AC3E}">
        <p14:creationId xmlns:p14="http://schemas.microsoft.com/office/powerpoint/2010/main" val="1761306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E351-CF4C-40DB-A925-1EAEC96A3FA1}"/>
              </a:ext>
            </a:extLst>
          </p:cNvPr>
          <p:cNvSpPr>
            <a:spLocks noGrp="1"/>
          </p:cNvSpPr>
          <p:nvPr>
            <p:ph type="title"/>
          </p:nvPr>
        </p:nvSpPr>
        <p:spPr/>
        <p:txBody>
          <a:bodyPr/>
          <a:lstStyle/>
          <a:p>
            <a:r>
              <a:rPr lang="en-US" dirty="0"/>
              <a:t>Patent only vs. Secrecy only</a:t>
            </a:r>
          </a:p>
        </p:txBody>
      </p:sp>
      <p:sp>
        <p:nvSpPr>
          <p:cNvPr id="3" name="Date Placeholder 2">
            <a:extLst>
              <a:ext uri="{FF2B5EF4-FFF2-40B4-BE49-F238E27FC236}">
                <a16:creationId xmlns:a16="http://schemas.microsoft.com/office/drawing/2014/main" id="{3DF9B2C3-3E28-85DB-0902-02148887DF5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554D2FC-D33F-2712-28B9-82BAEC568FAE}"/>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5BC0A8D0-0572-F2F3-846F-0EB4E8298287}"/>
              </a:ext>
            </a:extLst>
          </p:cNvPr>
          <p:cNvSpPr>
            <a:spLocks noGrp="1"/>
          </p:cNvSpPr>
          <p:nvPr>
            <p:ph type="sldNum" sz="quarter" idx="12"/>
          </p:nvPr>
        </p:nvSpPr>
        <p:spPr/>
        <p:txBody>
          <a:bodyPr/>
          <a:lstStyle/>
          <a:p>
            <a:fld id="{4A2E9A94-C6BA-4E46-BD28-CBD3E351AF03}" type="slidenum">
              <a:rPr lang="en-US" smtClean="0"/>
              <a:t>28</a:t>
            </a:fld>
            <a:endParaRPr lang="en-US"/>
          </a:p>
        </p:txBody>
      </p:sp>
      <p:pic>
        <p:nvPicPr>
          <p:cNvPr id="7" name="Picture 6">
            <a:extLst>
              <a:ext uri="{FF2B5EF4-FFF2-40B4-BE49-F238E27FC236}">
                <a16:creationId xmlns:a16="http://schemas.microsoft.com/office/drawing/2014/main" id="{74B0D47F-6B06-469F-A7E4-46678E2CC238}"/>
              </a:ext>
            </a:extLst>
          </p:cNvPr>
          <p:cNvPicPr>
            <a:picLocks noChangeAspect="1"/>
          </p:cNvPicPr>
          <p:nvPr/>
        </p:nvPicPr>
        <p:blipFill>
          <a:blip r:embed="rId2"/>
          <a:stretch>
            <a:fillRect/>
          </a:stretch>
        </p:blipFill>
        <p:spPr>
          <a:xfrm>
            <a:off x="2600589" y="1541195"/>
            <a:ext cx="6990821" cy="4638942"/>
          </a:xfrm>
          <a:prstGeom prst="rect">
            <a:avLst/>
          </a:prstGeom>
        </p:spPr>
      </p:pic>
    </p:spTree>
    <p:extLst>
      <p:ext uri="{BB962C8B-B14F-4D97-AF65-F5344CB8AC3E}">
        <p14:creationId xmlns:p14="http://schemas.microsoft.com/office/powerpoint/2010/main" val="1151146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3B01-8833-4E5F-83AE-29E09EC45C69}"/>
              </a:ext>
            </a:extLst>
          </p:cNvPr>
          <p:cNvSpPr>
            <a:spLocks noGrp="1"/>
          </p:cNvSpPr>
          <p:nvPr>
            <p:ph type="title"/>
          </p:nvPr>
        </p:nvSpPr>
        <p:spPr/>
        <p:txBody>
          <a:bodyPr/>
          <a:lstStyle/>
          <a:p>
            <a:r>
              <a:rPr lang="en-US" dirty="0"/>
              <a:t>Patent only vs. Secrecy only</a:t>
            </a:r>
          </a:p>
        </p:txBody>
      </p:sp>
      <p:sp>
        <p:nvSpPr>
          <p:cNvPr id="3" name="Content Placeholder 2">
            <a:extLst>
              <a:ext uri="{FF2B5EF4-FFF2-40B4-BE49-F238E27FC236}">
                <a16:creationId xmlns:a16="http://schemas.microsoft.com/office/drawing/2014/main" id="{CF41A942-EBF9-4A16-82B1-EF5E9E4EEB82}"/>
              </a:ext>
            </a:extLst>
          </p:cNvPr>
          <p:cNvSpPr>
            <a:spLocks noGrp="1"/>
          </p:cNvSpPr>
          <p:nvPr>
            <p:ph idx="1"/>
          </p:nvPr>
        </p:nvSpPr>
        <p:spPr/>
        <p:txBody>
          <a:bodyPr/>
          <a:lstStyle/>
          <a:p>
            <a:r>
              <a:rPr lang="en-US" dirty="0"/>
              <a:t>Factors considered by theory:</a:t>
            </a:r>
          </a:p>
          <a:p>
            <a:pPr lvl="1"/>
            <a:r>
              <a:rPr lang="en-US" dirty="0"/>
              <a:t>Disclosure</a:t>
            </a:r>
          </a:p>
          <a:p>
            <a:pPr lvl="1"/>
            <a:r>
              <a:rPr lang="en-US" dirty="0"/>
              <a:t>Competition for innovation - simultaneous discovery</a:t>
            </a:r>
          </a:p>
          <a:p>
            <a:pPr lvl="1"/>
            <a:r>
              <a:rPr lang="en-US" dirty="0"/>
              <a:t>Lead time and complexity</a:t>
            </a:r>
          </a:p>
          <a:p>
            <a:pPr lvl="1"/>
            <a:r>
              <a:rPr lang="en-US" dirty="0"/>
              <a:t>Cumulative or sequential innovation</a:t>
            </a:r>
          </a:p>
        </p:txBody>
      </p:sp>
      <p:sp>
        <p:nvSpPr>
          <p:cNvPr id="4" name="Date Placeholder 3">
            <a:extLst>
              <a:ext uri="{FF2B5EF4-FFF2-40B4-BE49-F238E27FC236}">
                <a16:creationId xmlns:a16="http://schemas.microsoft.com/office/drawing/2014/main" id="{FD8E1516-405D-0EEB-B77E-D793D8B10D6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F840822-1726-6DE6-2CAE-D3FE570111B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29BB91F4-6088-2D75-5E91-C86020A2E0BA}"/>
              </a:ext>
            </a:extLst>
          </p:cNvPr>
          <p:cNvSpPr>
            <a:spLocks noGrp="1"/>
          </p:cNvSpPr>
          <p:nvPr>
            <p:ph type="sldNum" sz="quarter" idx="12"/>
          </p:nvPr>
        </p:nvSpPr>
        <p:spPr/>
        <p:txBody>
          <a:bodyPr/>
          <a:lstStyle/>
          <a:p>
            <a:fld id="{4A2E9A94-C6BA-4E46-BD28-CBD3E351AF03}" type="slidenum">
              <a:rPr lang="en-US" smtClean="0"/>
              <a:t>29</a:t>
            </a:fld>
            <a:endParaRPr lang="en-US"/>
          </a:p>
        </p:txBody>
      </p:sp>
    </p:spTree>
    <p:extLst>
      <p:ext uri="{BB962C8B-B14F-4D97-AF65-F5344CB8AC3E}">
        <p14:creationId xmlns:p14="http://schemas.microsoft.com/office/powerpoint/2010/main" val="2411706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55236-CFDC-45E6-B27F-4B252AB635B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7164B42-E895-49A4-9016-07392F1FDE6D}"/>
              </a:ext>
            </a:extLst>
          </p:cNvPr>
          <p:cNvSpPr>
            <a:spLocks noGrp="1"/>
          </p:cNvSpPr>
          <p:nvPr>
            <p:ph idx="1"/>
          </p:nvPr>
        </p:nvSpPr>
        <p:spPr/>
        <p:txBody>
          <a:bodyPr>
            <a:normAutofit/>
          </a:bodyPr>
          <a:lstStyle/>
          <a:p>
            <a:r>
              <a:rPr lang="en-US" dirty="0"/>
              <a:t>Appropriation methods to secure returns:</a:t>
            </a:r>
          </a:p>
          <a:p>
            <a:pPr lvl="1"/>
            <a:r>
              <a:rPr lang="en-US" b="1" dirty="0"/>
              <a:t>Informal/alternative </a:t>
            </a:r>
            <a:r>
              <a:rPr lang="en-US" dirty="0"/>
              <a:t>: based on actions undertaken by innovator without recourse to legal protection (except possibly ex post).</a:t>
            </a:r>
          </a:p>
          <a:p>
            <a:pPr lvl="1"/>
            <a:r>
              <a:rPr lang="en-US" b="1" dirty="0"/>
              <a:t>Formal</a:t>
            </a:r>
            <a:r>
              <a:rPr lang="en-US" dirty="0"/>
              <a:t>: defined by the legal system, often requiring some kind of registration.</a:t>
            </a:r>
          </a:p>
          <a:p>
            <a:pPr lvl="1"/>
            <a:r>
              <a:rPr lang="en-US" dirty="0"/>
              <a:t>In practice, choice between formal and informal mechanisms not so stark, innovators often combine different mechanisms - especially over time as different mechanisms may be more useful during different stages of the R&amp;D and commercialization process.</a:t>
            </a:r>
          </a:p>
          <a:p>
            <a:pPr lvl="1"/>
            <a:r>
              <a:rPr lang="en-US" dirty="0"/>
              <a:t>Understanding choice between different appropriation mechanisms important for design of the optimal incentives to innovate.</a:t>
            </a:r>
          </a:p>
        </p:txBody>
      </p:sp>
      <p:sp>
        <p:nvSpPr>
          <p:cNvPr id="4" name="Date Placeholder 3">
            <a:extLst>
              <a:ext uri="{FF2B5EF4-FFF2-40B4-BE49-F238E27FC236}">
                <a16:creationId xmlns:a16="http://schemas.microsoft.com/office/drawing/2014/main" id="{62033291-9A03-8E0E-E98F-4A24B221CCC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0491E85-4EE7-BEBD-DED3-1B5BA8C49891}"/>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7E06CCF0-2217-6433-513D-4E2D6A3662A3}"/>
              </a:ext>
            </a:extLst>
          </p:cNvPr>
          <p:cNvSpPr>
            <a:spLocks noGrp="1"/>
          </p:cNvSpPr>
          <p:nvPr>
            <p:ph type="sldNum" sz="quarter" idx="12"/>
          </p:nvPr>
        </p:nvSpPr>
        <p:spPr/>
        <p:txBody>
          <a:bodyPr/>
          <a:lstStyle/>
          <a:p>
            <a:fld id="{4A2E9A94-C6BA-4E46-BD28-CBD3E351AF03}" type="slidenum">
              <a:rPr lang="en-US" smtClean="0"/>
              <a:t>3</a:t>
            </a:fld>
            <a:endParaRPr lang="en-US"/>
          </a:p>
        </p:txBody>
      </p:sp>
    </p:spTree>
    <p:extLst>
      <p:ext uri="{BB962C8B-B14F-4D97-AF65-F5344CB8AC3E}">
        <p14:creationId xmlns:p14="http://schemas.microsoft.com/office/powerpoint/2010/main" val="553641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0B02A-4800-44F3-91DA-23A526DD91A0}"/>
              </a:ext>
            </a:extLst>
          </p:cNvPr>
          <p:cNvSpPr>
            <a:spLocks noGrp="1"/>
          </p:cNvSpPr>
          <p:nvPr>
            <p:ph type="title"/>
          </p:nvPr>
        </p:nvSpPr>
        <p:spPr/>
        <p:txBody>
          <a:bodyPr/>
          <a:lstStyle/>
          <a:p>
            <a:r>
              <a:rPr lang="en-US" dirty="0"/>
              <a:t>Disclosure (Anton and Yao, 2004)</a:t>
            </a:r>
          </a:p>
        </p:txBody>
      </p:sp>
      <p:sp>
        <p:nvSpPr>
          <p:cNvPr id="3" name="Content Placeholder 2">
            <a:extLst>
              <a:ext uri="{FF2B5EF4-FFF2-40B4-BE49-F238E27FC236}">
                <a16:creationId xmlns:a16="http://schemas.microsoft.com/office/drawing/2014/main" id="{7F2A2C65-9C72-4B3D-A9A3-568F2581A93B}"/>
              </a:ext>
            </a:extLst>
          </p:cNvPr>
          <p:cNvSpPr>
            <a:spLocks noGrp="1"/>
          </p:cNvSpPr>
          <p:nvPr>
            <p:ph idx="1"/>
          </p:nvPr>
        </p:nvSpPr>
        <p:spPr/>
        <p:txBody>
          <a:bodyPr>
            <a:normAutofit/>
          </a:bodyPr>
          <a:lstStyle/>
          <a:p>
            <a:r>
              <a:rPr lang="en-US" dirty="0"/>
              <a:t>Model that analyzes role of information disclosure required by a patent on a firm’s choice between patenting and secrecy.</a:t>
            </a:r>
          </a:p>
          <a:p>
            <a:r>
              <a:rPr lang="en-US" dirty="0"/>
              <a:t>Disclosure has two effects:</a:t>
            </a:r>
          </a:p>
          <a:p>
            <a:pPr marL="971550" lvl="1" indent="-514350">
              <a:buFont typeface="+mj-lt"/>
              <a:buAutoNum type="arabicPeriod"/>
            </a:pPr>
            <a:r>
              <a:rPr lang="en-US" dirty="0"/>
              <a:t>Provides information that competitors can use to innovate.</a:t>
            </a:r>
          </a:p>
          <a:p>
            <a:pPr marL="971550" lvl="1" indent="-514350">
              <a:buFont typeface="+mj-lt"/>
              <a:buAutoNum type="arabicPeriod"/>
            </a:pPr>
            <a:r>
              <a:rPr lang="en-US" dirty="0"/>
              <a:t>Can signal a competitive edge to competitors.</a:t>
            </a:r>
          </a:p>
          <a:p>
            <a:r>
              <a:rPr lang="en-US" dirty="0"/>
              <a:t>Generates a trade-off between the exclusionary effect of a patent and the disclosure required by a patent, which promotes competition.</a:t>
            </a:r>
          </a:p>
          <a:p>
            <a:r>
              <a:rPr lang="en-US" dirty="0"/>
              <a:t>Anton and Yao’s main (and somewhat counterintuitive) result is that large inventions are kept secret and only small inventions are patented.</a:t>
            </a:r>
          </a:p>
        </p:txBody>
      </p:sp>
      <p:sp>
        <p:nvSpPr>
          <p:cNvPr id="4" name="Date Placeholder 3">
            <a:extLst>
              <a:ext uri="{FF2B5EF4-FFF2-40B4-BE49-F238E27FC236}">
                <a16:creationId xmlns:a16="http://schemas.microsoft.com/office/drawing/2014/main" id="{BB7BD110-E168-38A7-E78A-B30116B67F3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AEE7470-47CC-936A-9F94-F6D6757EA6A9}"/>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BD6CC06-890F-0CDB-AE59-EAD5908F9147}"/>
              </a:ext>
            </a:extLst>
          </p:cNvPr>
          <p:cNvSpPr>
            <a:spLocks noGrp="1"/>
          </p:cNvSpPr>
          <p:nvPr>
            <p:ph type="sldNum" sz="quarter" idx="12"/>
          </p:nvPr>
        </p:nvSpPr>
        <p:spPr/>
        <p:txBody>
          <a:bodyPr/>
          <a:lstStyle/>
          <a:p>
            <a:fld id="{4A2E9A94-C6BA-4E46-BD28-CBD3E351AF03}" type="slidenum">
              <a:rPr lang="en-US" smtClean="0"/>
              <a:t>30</a:t>
            </a:fld>
            <a:endParaRPr lang="en-US"/>
          </a:p>
        </p:txBody>
      </p:sp>
    </p:spTree>
    <p:extLst>
      <p:ext uri="{BB962C8B-B14F-4D97-AF65-F5344CB8AC3E}">
        <p14:creationId xmlns:p14="http://schemas.microsoft.com/office/powerpoint/2010/main" val="947742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E8B6A-1401-4B4F-BC75-16896866B797}"/>
              </a:ext>
            </a:extLst>
          </p:cNvPr>
          <p:cNvSpPr>
            <a:spLocks noGrp="1"/>
          </p:cNvSpPr>
          <p:nvPr>
            <p:ph type="title"/>
          </p:nvPr>
        </p:nvSpPr>
        <p:spPr/>
        <p:txBody>
          <a:bodyPr/>
          <a:lstStyle/>
          <a:p>
            <a:r>
              <a:rPr lang="en-US" dirty="0"/>
              <a:t>Patent only vs. Secrecy only</a:t>
            </a:r>
          </a:p>
        </p:txBody>
      </p:sp>
      <p:sp>
        <p:nvSpPr>
          <p:cNvPr id="3" name="Content Placeholder 2">
            <a:extLst>
              <a:ext uri="{FF2B5EF4-FFF2-40B4-BE49-F238E27FC236}">
                <a16:creationId xmlns:a16="http://schemas.microsoft.com/office/drawing/2014/main" id="{084F5A83-135A-48C7-9B77-AE6145DDA1D6}"/>
              </a:ext>
            </a:extLst>
          </p:cNvPr>
          <p:cNvSpPr>
            <a:spLocks noGrp="1"/>
          </p:cNvSpPr>
          <p:nvPr>
            <p:ph idx="1"/>
          </p:nvPr>
        </p:nvSpPr>
        <p:spPr/>
        <p:txBody>
          <a:bodyPr>
            <a:normAutofit fontScale="92500"/>
          </a:bodyPr>
          <a:lstStyle/>
          <a:p>
            <a:r>
              <a:rPr lang="en-US" dirty="0"/>
              <a:t>Anton and Yao model only looks at the interaction between a single innovator and a potential imitator.</a:t>
            </a:r>
          </a:p>
          <a:p>
            <a:r>
              <a:rPr lang="en-US" dirty="0"/>
              <a:t>In practice, often more than one innovator that compete to innovate first.</a:t>
            </a:r>
          </a:p>
          <a:p>
            <a:r>
              <a:rPr lang="en-US" dirty="0"/>
              <a:t>Results in race to innovate before others do.</a:t>
            </a:r>
          </a:p>
          <a:p>
            <a:r>
              <a:rPr lang="en-US" dirty="0"/>
              <a:t>Innovators have to factor in that if they fail to patent first, a competitor will and effectively exclude them from the market.</a:t>
            </a:r>
          </a:p>
          <a:p>
            <a:r>
              <a:rPr lang="en-US" dirty="0"/>
              <a:t>Patenting assumes a more defensive role.</a:t>
            </a:r>
          </a:p>
          <a:p>
            <a:r>
              <a:rPr lang="en-US" dirty="0"/>
              <a:t>This can overturn the disclosure results by Anton and Yao because patenting dominates secrecy even in situations where secrecy offers stronger protection (</a:t>
            </a:r>
            <a:r>
              <a:rPr lang="en-US" dirty="0" err="1"/>
              <a:t>Kultti</a:t>
            </a:r>
            <a:r>
              <a:rPr lang="en-US" dirty="0"/>
              <a:t> et al., 2006).</a:t>
            </a:r>
          </a:p>
        </p:txBody>
      </p:sp>
      <p:sp>
        <p:nvSpPr>
          <p:cNvPr id="4" name="Date Placeholder 3">
            <a:extLst>
              <a:ext uri="{FF2B5EF4-FFF2-40B4-BE49-F238E27FC236}">
                <a16:creationId xmlns:a16="http://schemas.microsoft.com/office/drawing/2014/main" id="{C469BA10-8371-2B36-8122-C06D6884DE8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4E0FCB5-B1EC-EB91-8238-89E149EB3676}"/>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75848677-3112-5A1A-1D76-3D39CB04A74E}"/>
              </a:ext>
            </a:extLst>
          </p:cNvPr>
          <p:cNvSpPr>
            <a:spLocks noGrp="1"/>
          </p:cNvSpPr>
          <p:nvPr>
            <p:ph type="sldNum" sz="quarter" idx="12"/>
          </p:nvPr>
        </p:nvSpPr>
        <p:spPr/>
        <p:txBody>
          <a:bodyPr/>
          <a:lstStyle/>
          <a:p>
            <a:fld id="{4A2E9A94-C6BA-4E46-BD28-CBD3E351AF03}" type="slidenum">
              <a:rPr lang="en-US" smtClean="0"/>
              <a:t>31</a:t>
            </a:fld>
            <a:endParaRPr lang="en-US"/>
          </a:p>
        </p:txBody>
      </p:sp>
    </p:spTree>
    <p:extLst>
      <p:ext uri="{BB962C8B-B14F-4D97-AF65-F5344CB8AC3E}">
        <p14:creationId xmlns:p14="http://schemas.microsoft.com/office/powerpoint/2010/main" val="10839950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9E14-C3AE-46C1-97CB-4A882D0AFBF7}"/>
              </a:ext>
            </a:extLst>
          </p:cNvPr>
          <p:cNvSpPr>
            <a:spLocks noGrp="1"/>
          </p:cNvSpPr>
          <p:nvPr>
            <p:ph type="title"/>
          </p:nvPr>
        </p:nvSpPr>
        <p:spPr/>
        <p:txBody>
          <a:bodyPr/>
          <a:lstStyle/>
          <a:p>
            <a:r>
              <a:rPr lang="en-US" dirty="0"/>
              <a:t>Patent-secrecy combination</a:t>
            </a:r>
          </a:p>
        </p:txBody>
      </p:sp>
      <p:sp>
        <p:nvSpPr>
          <p:cNvPr id="3" name="Content Placeholder 2">
            <a:extLst>
              <a:ext uri="{FF2B5EF4-FFF2-40B4-BE49-F238E27FC236}">
                <a16:creationId xmlns:a16="http://schemas.microsoft.com/office/drawing/2014/main" id="{6CFAECE6-A5B3-4E90-8061-CBF53955DEAB}"/>
              </a:ext>
            </a:extLst>
          </p:cNvPr>
          <p:cNvSpPr>
            <a:spLocks noGrp="1"/>
          </p:cNvSpPr>
          <p:nvPr>
            <p:ph idx="1"/>
          </p:nvPr>
        </p:nvSpPr>
        <p:spPr/>
        <p:txBody>
          <a:bodyPr/>
          <a:lstStyle/>
          <a:p>
            <a:r>
              <a:rPr lang="en-US" dirty="0"/>
              <a:t>Different aspects of an invention can be protected by patents or secrecy</a:t>
            </a:r>
          </a:p>
          <a:p>
            <a:r>
              <a:rPr lang="en-US" dirty="0"/>
              <a:t>Combination of both mechanisms can be better than choosing one or the other.</a:t>
            </a:r>
          </a:p>
          <a:p>
            <a:r>
              <a:rPr lang="en-US" dirty="0"/>
              <a:t>Example: in pharmaceuticals, chemicals are easily codifiable and protected by patents. Also contain tacit elements, such as the specific combination of different ingredients, which may be more effectively protected by secrecy.</a:t>
            </a:r>
          </a:p>
          <a:p>
            <a:r>
              <a:rPr lang="en-US" dirty="0"/>
              <a:t>Firms may also use the patent system in ways (e.g. continuations) that allows them to de facto combine patenting with secrecy. </a:t>
            </a:r>
          </a:p>
        </p:txBody>
      </p:sp>
      <p:sp>
        <p:nvSpPr>
          <p:cNvPr id="4" name="Date Placeholder 3">
            <a:extLst>
              <a:ext uri="{FF2B5EF4-FFF2-40B4-BE49-F238E27FC236}">
                <a16:creationId xmlns:a16="http://schemas.microsoft.com/office/drawing/2014/main" id="{0D92B0D9-D39C-2E7A-58D2-ECF7EDBB1ED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6F262D9-F875-BCB0-6842-4A0D1D8D67A6}"/>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A9E2C5B-7CE8-D00C-7EBB-74B6FBA9B3C5}"/>
              </a:ext>
            </a:extLst>
          </p:cNvPr>
          <p:cNvSpPr>
            <a:spLocks noGrp="1"/>
          </p:cNvSpPr>
          <p:nvPr>
            <p:ph type="sldNum" sz="quarter" idx="12"/>
          </p:nvPr>
        </p:nvSpPr>
        <p:spPr/>
        <p:txBody>
          <a:bodyPr/>
          <a:lstStyle/>
          <a:p>
            <a:fld id="{4A2E9A94-C6BA-4E46-BD28-CBD3E351AF03}" type="slidenum">
              <a:rPr lang="en-US" smtClean="0"/>
              <a:t>32</a:t>
            </a:fld>
            <a:endParaRPr lang="en-US"/>
          </a:p>
        </p:txBody>
      </p:sp>
    </p:spTree>
    <p:extLst>
      <p:ext uri="{BB962C8B-B14F-4D97-AF65-F5344CB8AC3E}">
        <p14:creationId xmlns:p14="http://schemas.microsoft.com/office/powerpoint/2010/main" val="3775614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C16E-3DFD-4E8D-9D1F-F193327AD02B}"/>
              </a:ext>
            </a:extLst>
          </p:cNvPr>
          <p:cNvSpPr>
            <a:spLocks noGrp="1"/>
          </p:cNvSpPr>
          <p:nvPr>
            <p:ph type="title"/>
          </p:nvPr>
        </p:nvSpPr>
        <p:spPr/>
        <p:txBody>
          <a:bodyPr/>
          <a:lstStyle/>
          <a:p>
            <a:r>
              <a:rPr lang="en-US" dirty="0"/>
              <a:t>No patent, no secrecy: disclosure and publishing</a:t>
            </a:r>
          </a:p>
        </p:txBody>
      </p:sp>
      <p:sp>
        <p:nvSpPr>
          <p:cNvPr id="3" name="Content Placeholder 2">
            <a:extLst>
              <a:ext uri="{FF2B5EF4-FFF2-40B4-BE49-F238E27FC236}">
                <a16:creationId xmlns:a16="http://schemas.microsoft.com/office/drawing/2014/main" id="{0E253F3D-621D-4E00-8E1C-184A47DAAE03}"/>
              </a:ext>
            </a:extLst>
          </p:cNvPr>
          <p:cNvSpPr>
            <a:spLocks noGrp="1"/>
          </p:cNvSpPr>
          <p:nvPr>
            <p:ph idx="1"/>
          </p:nvPr>
        </p:nvSpPr>
        <p:spPr/>
        <p:txBody>
          <a:bodyPr/>
          <a:lstStyle/>
          <a:p>
            <a:r>
              <a:rPr lang="en-US" dirty="0"/>
              <a:t>Open innovation business model: Innovators eschew patent protection while disclosing and making innovations available to third parties. </a:t>
            </a:r>
          </a:p>
          <a:p>
            <a:r>
              <a:rPr lang="en-US" dirty="0"/>
              <a:t>Strategic tool: defensive publications (IBM’s Technical Disclosure Bulletin, Google’s Technical Disclosure Commons):</a:t>
            </a:r>
          </a:p>
          <a:p>
            <a:pPr lvl="1"/>
            <a:r>
              <a:rPr lang="en-US" dirty="0"/>
              <a:t>Ensure freedom to operate by preventing others from patenting the same or similar inventions and thereby blocking the innovator.</a:t>
            </a:r>
          </a:p>
          <a:p>
            <a:pPr lvl="1"/>
            <a:r>
              <a:rPr lang="en-US" dirty="0"/>
              <a:t>Influence the state of the art and obstruct a competitor’s patent strategy.</a:t>
            </a:r>
          </a:p>
          <a:p>
            <a:pPr lvl="1"/>
            <a:r>
              <a:rPr lang="en-US" dirty="0"/>
              <a:t>Signal a lead to competitors in a specific technology.</a:t>
            </a:r>
          </a:p>
        </p:txBody>
      </p:sp>
      <p:sp>
        <p:nvSpPr>
          <p:cNvPr id="4" name="Date Placeholder 3">
            <a:extLst>
              <a:ext uri="{FF2B5EF4-FFF2-40B4-BE49-F238E27FC236}">
                <a16:creationId xmlns:a16="http://schemas.microsoft.com/office/drawing/2014/main" id="{94A579A8-6C01-1F85-0575-9918BCA42AA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B5DE872-724E-712C-0CAB-B15DBCC70165}"/>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964C0225-6516-CC8D-01BD-CE44318664C1}"/>
              </a:ext>
            </a:extLst>
          </p:cNvPr>
          <p:cNvSpPr>
            <a:spLocks noGrp="1"/>
          </p:cNvSpPr>
          <p:nvPr>
            <p:ph type="sldNum" sz="quarter" idx="12"/>
          </p:nvPr>
        </p:nvSpPr>
        <p:spPr/>
        <p:txBody>
          <a:bodyPr/>
          <a:lstStyle/>
          <a:p>
            <a:fld id="{4A2E9A94-C6BA-4E46-BD28-CBD3E351AF03}" type="slidenum">
              <a:rPr lang="en-US" smtClean="0"/>
              <a:t>33</a:t>
            </a:fld>
            <a:endParaRPr lang="en-US"/>
          </a:p>
        </p:txBody>
      </p:sp>
    </p:spTree>
    <p:extLst>
      <p:ext uri="{BB962C8B-B14F-4D97-AF65-F5344CB8AC3E}">
        <p14:creationId xmlns:p14="http://schemas.microsoft.com/office/powerpoint/2010/main" val="17668034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2DA24-6291-441D-A8E1-9A9505FB8C9D}"/>
              </a:ext>
            </a:extLst>
          </p:cNvPr>
          <p:cNvSpPr>
            <a:spLocks noGrp="1"/>
          </p:cNvSpPr>
          <p:nvPr>
            <p:ph type="title"/>
          </p:nvPr>
        </p:nvSpPr>
        <p:spPr/>
        <p:txBody>
          <a:bodyPr/>
          <a:lstStyle/>
          <a:p>
            <a:r>
              <a:rPr lang="en-US" dirty="0"/>
              <a:t>Innovation without IP</a:t>
            </a:r>
          </a:p>
        </p:txBody>
      </p:sp>
      <p:sp>
        <p:nvSpPr>
          <p:cNvPr id="3" name="Content Placeholder 2">
            <a:extLst>
              <a:ext uri="{FF2B5EF4-FFF2-40B4-BE49-F238E27FC236}">
                <a16:creationId xmlns:a16="http://schemas.microsoft.com/office/drawing/2014/main" id="{E53FBB51-F81C-4695-818C-C083DA98ACFF}"/>
              </a:ext>
            </a:extLst>
          </p:cNvPr>
          <p:cNvSpPr>
            <a:spLocks noGrp="1"/>
          </p:cNvSpPr>
          <p:nvPr>
            <p:ph idx="1"/>
          </p:nvPr>
        </p:nvSpPr>
        <p:spPr/>
        <p:txBody>
          <a:bodyPr/>
          <a:lstStyle/>
          <a:p>
            <a:r>
              <a:rPr lang="en-US" dirty="0"/>
              <a:t>Substantial innovation among communities that share information rather than keeping it secret or protecting it with IP rights.</a:t>
            </a:r>
          </a:p>
          <a:p>
            <a:r>
              <a:rPr lang="en-US" dirty="0"/>
              <a:t>Characteristic of very early phases of a new technology and the industry it creates.</a:t>
            </a:r>
          </a:p>
          <a:p>
            <a:r>
              <a:rPr lang="en-US" dirty="0"/>
              <a:t>Also common in scientific research community.</a:t>
            </a:r>
          </a:p>
        </p:txBody>
      </p:sp>
      <p:sp>
        <p:nvSpPr>
          <p:cNvPr id="4" name="Date Placeholder 3">
            <a:extLst>
              <a:ext uri="{FF2B5EF4-FFF2-40B4-BE49-F238E27FC236}">
                <a16:creationId xmlns:a16="http://schemas.microsoft.com/office/drawing/2014/main" id="{4F881538-8832-31EA-1A88-872D34188EC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F1B3F9E-D276-D2FB-4713-6BF401F419DA}"/>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279A846C-AA2B-54E1-6BD4-86260CA07312}"/>
              </a:ext>
            </a:extLst>
          </p:cNvPr>
          <p:cNvSpPr>
            <a:spLocks noGrp="1"/>
          </p:cNvSpPr>
          <p:nvPr>
            <p:ph type="sldNum" sz="quarter" idx="12"/>
          </p:nvPr>
        </p:nvSpPr>
        <p:spPr/>
        <p:txBody>
          <a:bodyPr/>
          <a:lstStyle/>
          <a:p>
            <a:fld id="{4A2E9A94-C6BA-4E46-BD28-CBD3E351AF03}" type="slidenum">
              <a:rPr lang="en-US" smtClean="0"/>
              <a:t>34</a:t>
            </a:fld>
            <a:endParaRPr lang="en-US"/>
          </a:p>
        </p:txBody>
      </p:sp>
    </p:spTree>
    <p:extLst>
      <p:ext uri="{BB962C8B-B14F-4D97-AF65-F5344CB8AC3E}">
        <p14:creationId xmlns:p14="http://schemas.microsoft.com/office/powerpoint/2010/main" val="4064777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C2EBF-0E08-400C-8A05-B117C930F300}"/>
              </a:ext>
            </a:extLst>
          </p:cNvPr>
          <p:cNvSpPr>
            <a:spLocks noGrp="1"/>
          </p:cNvSpPr>
          <p:nvPr>
            <p:ph type="title"/>
          </p:nvPr>
        </p:nvSpPr>
        <p:spPr/>
        <p:txBody>
          <a:bodyPr/>
          <a:lstStyle/>
          <a:p>
            <a:r>
              <a:rPr lang="en-US" dirty="0"/>
              <a:t>Open science</a:t>
            </a:r>
          </a:p>
        </p:txBody>
      </p:sp>
      <p:sp>
        <p:nvSpPr>
          <p:cNvPr id="3" name="Content Placeholder 2">
            <a:extLst>
              <a:ext uri="{FF2B5EF4-FFF2-40B4-BE49-F238E27FC236}">
                <a16:creationId xmlns:a16="http://schemas.microsoft.com/office/drawing/2014/main" id="{C0DA924B-8BB8-4656-BAAF-845D1C11397D}"/>
              </a:ext>
            </a:extLst>
          </p:cNvPr>
          <p:cNvSpPr>
            <a:spLocks noGrp="1"/>
          </p:cNvSpPr>
          <p:nvPr>
            <p:ph idx="1"/>
          </p:nvPr>
        </p:nvSpPr>
        <p:spPr/>
        <p:txBody>
          <a:bodyPr>
            <a:normAutofit fontScale="92500" lnSpcReduction="10000"/>
          </a:bodyPr>
          <a:lstStyle/>
          <a:p>
            <a:r>
              <a:rPr lang="en-US" dirty="0"/>
              <a:t>What motivates scientists?</a:t>
            </a:r>
          </a:p>
          <a:p>
            <a:pPr lvl="1"/>
            <a:r>
              <a:rPr lang="en-US" b="1" dirty="0"/>
              <a:t>Puzzles and priority</a:t>
            </a:r>
            <a:r>
              <a:rPr lang="en-US" dirty="0"/>
              <a:t> (Stephan, 2012)</a:t>
            </a:r>
          </a:p>
          <a:p>
            <a:r>
              <a:rPr lang="en-US" dirty="0"/>
              <a:t>Priority system accompanied by (uncertain) rewards ensures early publication of scientific results that everyone can access in principle.</a:t>
            </a:r>
          </a:p>
          <a:p>
            <a:r>
              <a:rPr lang="en-US" dirty="0"/>
              <a:t>Open science system enables basic and sometimes applied scientific research to progress because it makes “spillovers” from such research almost costless to access and ensures that they are spread as wide as possible.</a:t>
            </a:r>
          </a:p>
          <a:p>
            <a:r>
              <a:rPr lang="en-US" dirty="0"/>
              <a:t>Openness leads to the exploration of more diverse research paths because it enables a wider range of researchers to build on discoveries (Murray et al. 2008).</a:t>
            </a:r>
          </a:p>
        </p:txBody>
      </p:sp>
      <p:sp>
        <p:nvSpPr>
          <p:cNvPr id="4" name="Date Placeholder 3">
            <a:extLst>
              <a:ext uri="{FF2B5EF4-FFF2-40B4-BE49-F238E27FC236}">
                <a16:creationId xmlns:a16="http://schemas.microsoft.com/office/drawing/2014/main" id="{43FA7F17-734B-DE2C-50B2-466CC777636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8426A49-8CA4-E28B-8CB9-13EBAEF062B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C169C610-88C1-2235-8A86-318A4FC4A5E7}"/>
              </a:ext>
            </a:extLst>
          </p:cNvPr>
          <p:cNvSpPr>
            <a:spLocks noGrp="1"/>
          </p:cNvSpPr>
          <p:nvPr>
            <p:ph type="sldNum" sz="quarter" idx="12"/>
          </p:nvPr>
        </p:nvSpPr>
        <p:spPr/>
        <p:txBody>
          <a:bodyPr/>
          <a:lstStyle/>
          <a:p>
            <a:fld id="{4A2E9A94-C6BA-4E46-BD28-CBD3E351AF03}" type="slidenum">
              <a:rPr lang="en-US" smtClean="0"/>
              <a:t>35</a:t>
            </a:fld>
            <a:endParaRPr lang="en-US"/>
          </a:p>
        </p:txBody>
      </p:sp>
    </p:spTree>
    <p:extLst>
      <p:ext uri="{BB962C8B-B14F-4D97-AF65-F5344CB8AC3E}">
        <p14:creationId xmlns:p14="http://schemas.microsoft.com/office/powerpoint/2010/main" val="1172812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9E868-4346-4D40-B2DA-C263FD998061}"/>
              </a:ext>
            </a:extLst>
          </p:cNvPr>
          <p:cNvSpPr>
            <a:spLocks noGrp="1"/>
          </p:cNvSpPr>
          <p:nvPr>
            <p:ph type="title"/>
          </p:nvPr>
        </p:nvSpPr>
        <p:spPr/>
        <p:txBody>
          <a:bodyPr/>
          <a:lstStyle/>
          <a:p>
            <a:r>
              <a:rPr lang="en-US" dirty="0"/>
              <a:t>Open science</a:t>
            </a:r>
          </a:p>
        </p:txBody>
      </p:sp>
      <p:sp>
        <p:nvSpPr>
          <p:cNvPr id="3" name="Content Placeholder 2">
            <a:extLst>
              <a:ext uri="{FF2B5EF4-FFF2-40B4-BE49-F238E27FC236}">
                <a16:creationId xmlns:a16="http://schemas.microsoft.com/office/drawing/2014/main" id="{80C147B0-607A-40F5-9E1B-0F8A380DF1CD}"/>
              </a:ext>
            </a:extLst>
          </p:cNvPr>
          <p:cNvSpPr>
            <a:spLocks noGrp="1"/>
          </p:cNvSpPr>
          <p:nvPr>
            <p:ph idx="1"/>
          </p:nvPr>
        </p:nvSpPr>
        <p:spPr/>
        <p:txBody>
          <a:bodyPr>
            <a:normAutofit fontScale="92500" lnSpcReduction="10000"/>
          </a:bodyPr>
          <a:lstStyle/>
          <a:p>
            <a:r>
              <a:rPr lang="en-US" dirty="0"/>
              <a:t>5 properties of open science system (Merton, 1973):</a:t>
            </a:r>
          </a:p>
          <a:p>
            <a:pPr lvl="1"/>
            <a:r>
              <a:rPr lang="en-US" b="1" dirty="0"/>
              <a:t>Communism:</a:t>
            </a:r>
            <a:r>
              <a:rPr lang="en-US" dirty="0"/>
              <a:t> there is common ownership of scientific discoveries; scientists give up their IP in exchange for recognition and esteem.</a:t>
            </a:r>
          </a:p>
          <a:p>
            <a:pPr lvl="1"/>
            <a:r>
              <a:rPr lang="en-US" b="1" dirty="0"/>
              <a:t>Universalism:</a:t>
            </a:r>
            <a:r>
              <a:rPr lang="en-US" dirty="0"/>
              <a:t> claims to truth are evaluated in terms of universal or impersonal criteria, and not on the basis of race, class, gender, religion, or nationality.</a:t>
            </a:r>
          </a:p>
          <a:p>
            <a:pPr lvl="1"/>
            <a:r>
              <a:rPr lang="en-US" b="1" dirty="0"/>
              <a:t>Disinterestedness:</a:t>
            </a:r>
            <a:r>
              <a:rPr lang="en-US" dirty="0"/>
              <a:t> scientists are rewarded for acting in ways that outwardly appear to be selfless. </a:t>
            </a:r>
          </a:p>
          <a:p>
            <a:pPr lvl="1"/>
            <a:r>
              <a:rPr lang="en-US" b="1" dirty="0"/>
              <a:t>Originality:</a:t>
            </a:r>
            <a:r>
              <a:rPr lang="en-US" dirty="0"/>
              <a:t> novelty in research contributions.</a:t>
            </a:r>
          </a:p>
          <a:p>
            <a:pPr lvl="1"/>
            <a:r>
              <a:rPr lang="en-US" b="1" dirty="0"/>
              <a:t>Skepticism:</a:t>
            </a:r>
            <a:r>
              <a:rPr lang="en-US" dirty="0"/>
              <a:t> all ideas should be subject to rigorous, structured community scrutiny.</a:t>
            </a:r>
          </a:p>
          <a:p>
            <a:r>
              <a:rPr lang="en-US" dirty="0"/>
              <a:t>Breakdown in the system at the edges, in form of scientists starting firms to exploit their discoveries, or operation of university technology transfer offices (TTOs).</a:t>
            </a:r>
          </a:p>
        </p:txBody>
      </p:sp>
      <p:sp>
        <p:nvSpPr>
          <p:cNvPr id="4" name="Date Placeholder 3">
            <a:extLst>
              <a:ext uri="{FF2B5EF4-FFF2-40B4-BE49-F238E27FC236}">
                <a16:creationId xmlns:a16="http://schemas.microsoft.com/office/drawing/2014/main" id="{C235E817-EFBB-6BD6-793D-5D5628A7FC5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05549C6-3776-79B3-5973-7C8709EB6BB5}"/>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477313A0-DB93-34DA-6C6D-F44846B0366D}"/>
              </a:ext>
            </a:extLst>
          </p:cNvPr>
          <p:cNvSpPr>
            <a:spLocks noGrp="1"/>
          </p:cNvSpPr>
          <p:nvPr>
            <p:ph type="sldNum" sz="quarter" idx="12"/>
          </p:nvPr>
        </p:nvSpPr>
        <p:spPr/>
        <p:txBody>
          <a:bodyPr/>
          <a:lstStyle/>
          <a:p>
            <a:fld id="{4A2E9A94-C6BA-4E46-BD28-CBD3E351AF03}" type="slidenum">
              <a:rPr lang="en-US" smtClean="0"/>
              <a:t>36</a:t>
            </a:fld>
            <a:endParaRPr lang="en-US"/>
          </a:p>
        </p:txBody>
      </p:sp>
    </p:spTree>
    <p:extLst>
      <p:ext uri="{BB962C8B-B14F-4D97-AF65-F5344CB8AC3E}">
        <p14:creationId xmlns:p14="http://schemas.microsoft.com/office/powerpoint/2010/main" val="3951324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620CE-6596-48B8-8C4D-9DBF1CCEFC2E}"/>
              </a:ext>
            </a:extLst>
          </p:cNvPr>
          <p:cNvSpPr>
            <a:spLocks noGrp="1"/>
          </p:cNvSpPr>
          <p:nvPr>
            <p:ph type="title"/>
          </p:nvPr>
        </p:nvSpPr>
        <p:spPr/>
        <p:txBody>
          <a:bodyPr/>
          <a:lstStyle/>
          <a:p>
            <a:r>
              <a:rPr lang="en-US" dirty="0"/>
              <a:t>Collective invention</a:t>
            </a:r>
          </a:p>
        </p:txBody>
      </p:sp>
      <p:sp>
        <p:nvSpPr>
          <p:cNvPr id="3" name="Content Placeholder 2">
            <a:extLst>
              <a:ext uri="{FF2B5EF4-FFF2-40B4-BE49-F238E27FC236}">
                <a16:creationId xmlns:a16="http://schemas.microsoft.com/office/drawing/2014/main" id="{E9D6F084-93F4-4BA3-94F8-1C2BD3A65EF0}"/>
              </a:ext>
            </a:extLst>
          </p:cNvPr>
          <p:cNvSpPr>
            <a:spLocks noGrp="1"/>
          </p:cNvSpPr>
          <p:nvPr>
            <p:ph idx="1"/>
          </p:nvPr>
        </p:nvSpPr>
        <p:spPr/>
        <p:txBody>
          <a:bodyPr>
            <a:normAutofit lnSpcReduction="10000"/>
          </a:bodyPr>
          <a:lstStyle/>
          <a:p>
            <a:r>
              <a:rPr lang="en-US" b="1" dirty="0"/>
              <a:t>Collective invention:</a:t>
            </a:r>
            <a:r>
              <a:rPr lang="en-US" dirty="0"/>
              <a:t> setting where a number of firms and inventors develop a technology in a specific area who choose not to protect their inventions but instead to share them with each other.</a:t>
            </a:r>
          </a:p>
          <a:p>
            <a:r>
              <a:rPr lang="en-US" dirty="0"/>
              <a:t>Often at very early stages of a new technology or industry where no single design or paradigm dominates.</a:t>
            </a:r>
          </a:p>
          <a:p>
            <a:r>
              <a:rPr lang="en-US" dirty="0"/>
              <a:t>3 features of collective invention (Allen, 1983):</a:t>
            </a:r>
          </a:p>
          <a:p>
            <a:pPr marL="914400" lvl="1" indent="-457200">
              <a:buFont typeface="+mj-lt"/>
              <a:buAutoNum type="arabicPeriod"/>
            </a:pPr>
            <a:r>
              <a:rPr lang="en-US" dirty="0"/>
              <a:t>Overall rate of change is dominated by incremental innovations.</a:t>
            </a:r>
          </a:p>
          <a:p>
            <a:pPr marL="914400" lvl="1" indent="-457200">
              <a:buFont typeface="+mj-lt"/>
              <a:buAutoNum type="arabicPeriod"/>
            </a:pPr>
            <a:r>
              <a:rPr lang="en-US" dirty="0"/>
              <a:t>Firms make technical information about performance and operation of their inventions public.</a:t>
            </a:r>
          </a:p>
          <a:p>
            <a:pPr marL="914400" lvl="1" indent="-457200">
              <a:buFont typeface="+mj-lt"/>
              <a:buAutoNum type="arabicPeriod"/>
            </a:pPr>
            <a:r>
              <a:rPr lang="en-US" dirty="0"/>
              <a:t>Firms employ the common pool of knowledge thus generated to make further improvements.</a:t>
            </a:r>
          </a:p>
        </p:txBody>
      </p:sp>
      <p:sp>
        <p:nvSpPr>
          <p:cNvPr id="4" name="Date Placeholder 3">
            <a:extLst>
              <a:ext uri="{FF2B5EF4-FFF2-40B4-BE49-F238E27FC236}">
                <a16:creationId xmlns:a16="http://schemas.microsoft.com/office/drawing/2014/main" id="{2BC67E67-8A60-E70B-CA17-54A309F12AF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4FCA930-6134-CD8A-C14E-56BBA960827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CEAB2A57-5E15-5B25-3D51-561F8D930523}"/>
              </a:ext>
            </a:extLst>
          </p:cNvPr>
          <p:cNvSpPr>
            <a:spLocks noGrp="1"/>
          </p:cNvSpPr>
          <p:nvPr>
            <p:ph type="sldNum" sz="quarter" idx="12"/>
          </p:nvPr>
        </p:nvSpPr>
        <p:spPr/>
        <p:txBody>
          <a:bodyPr/>
          <a:lstStyle/>
          <a:p>
            <a:fld id="{4A2E9A94-C6BA-4E46-BD28-CBD3E351AF03}" type="slidenum">
              <a:rPr lang="en-US" smtClean="0"/>
              <a:t>37</a:t>
            </a:fld>
            <a:endParaRPr lang="en-US"/>
          </a:p>
        </p:txBody>
      </p:sp>
    </p:spTree>
    <p:extLst>
      <p:ext uri="{BB962C8B-B14F-4D97-AF65-F5344CB8AC3E}">
        <p14:creationId xmlns:p14="http://schemas.microsoft.com/office/powerpoint/2010/main" val="2527803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F708-DCF3-406D-B1E1-94D6A41F162A}"/>
              </a:ext>
            </a:extLst>
          </p:cNvPr>
          <p:cNvSpPr>
            <a:spLocks noGrp="1"/>
          </p:cNvSpPr>
          <p:nvPr>
            <p:ph type="title"/>
          </p:nvPr>
        </p:nvSpPr>
        <p:spPr/>
        <p:txBody>
          <a:bodyPr/>
          <a:lstStyle/>
          <a:p>
            <a:r>
              <a:rPr lang="en-US" dirty="0"/>
              <a:t>Proprietary versus Public Domain Regimes</a:t>
            </a:r>
          </a:p>
        </p:txBody>
      </p:sp>
      <p:sp>
        <p:nvSpPr>
          <p:cNvPr id="3" name="Content Placeholder 2">
            <a:extLst>
              <a:ext uri="{FF2B5EF4-FFF2-40B4-BE49-F238E27FC236}">
                <a16:creationId xmlns:a16="http://schemas.microsoft.com/office/drawing/2014/main" id="{A228E6FC-614F-40DE-B65E-1F2145CC936D}"/>
              </a:ext>
            </a:extLst>
          </p:cNvPr>
          <p:cNvSpPr>
            <a:spLocks noGrp="1"/>
          </p:cNvSpPr>
          <p:nvPr>
            <p:ph idx="1"/>
          </p:nvPr>
        </p:nvSpPr>
        <p:spPr/>
        <p:txBody>
          <a:bodyPr>
            <a:normAutofit fontScale="92500"/>
          </a:bodyPr>
          <a:lstStyle/>
          <a:p>
            <a:r>
              <a:rPr lang="en-US" dirty="0"/>
              <a:t>As time passes innovation in free knowledge sharing settings becomes privatized via IP.</a:t>
            </a:r>
          </a:p>
          <a:p>
            <a:r>
              <a:rPr lang="en-US" dirty="0"/>
              <a:t>Exception is basic scientific research supported by a set of institutions (universities, government laboratories, non-profit research organizations).</a:t>
            </a:r>
          </a:p>
          <a:p>
            <a:r>
              <a:rPr lang="en-US" dirty="0"/>
              <a:t>Model of choice by a researcher to participate in public domain (PD) or proprietary (PR) research (Gambardella and Hall, 2006).</a:t>
            </a:r>
          </a:p>
          <a:p>
            <a:r>
              <a:rPr lang="en-US" dirty="0"/>
              <a:t>Equilibrium exists where some researchers work in the public domain and some privatize their research.</a:t>
            </a:r>
          </a:p>
          <a:p>
            <a:r>
              <a:rPr lang="en-US" dirty="0"/>
              <a:t>But equilibrium not robust to changes in profit environment.</a:t>
            </a:r>
          </a:p>
          <a:p>
            <a:r>
              <a:rPr lang="en-US" dirty="0"/>
              <a:t>PD must be sustained by norms or other means.</a:t>
            </a:r>
          </a:p>
        </p:txBody>
      </p:sp>
      <p:sp>
        <p:nvSpPr>
          <p:cNvPr id="4" name="Date Placeholder 3">
            <a:extLst>
              <a:ext uri="{FF2B5EF4-FFF2-40B4-BE49-F238E27FC236}">
                <a16:creationId xmlns:a16="http://schemas.microsoft.com/office/drawing/2014/main" id="{DC3ACB76-67C6-58F8-64B7-6786458B796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7C0F03C-E6D0-7677-0064-FF9E71E0404C}"/>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41144103-EFE7-7BFD-28F3-E57EDACCC982}"/>
              </a:ext>
            </a:extLst>
          </p:cNvPr>
          <p:cNvSpPr>
            <a:spLocks noGrp="1"/>
          </p:cNvSpPr>
          <p:nvPr>
            <p:ph type="sldNum" sz="quarter" idx="12"/>
          </p:nvPr>
        </p:nvSpPr>
        <p:spPr/>
        <p:txBody>
          <a:bodyPr/>
          <a:lstStyle/>
          <a:p>
            <a:fld id="{4A2E9A94-C6BA-4E46-BD28-CBD3E351AF03}" type="slidenum">
              <a:rPr lang="en-US" smtClean="0"/>
              <a:t>38</a:t>
            </a:fld>
            <a:endParaRPr lang="en-US"/>
          </a:p>
        </p:txBody>
      </p:sp>
    </p:spTree>
    <p:extLst>
      <p:ext uri="{BB962C8B-B14F-4D97-AF65-F5344CB8AC3E}">
        <p14:creationId xmlns:p14="http://schemas.microsoft.com/office/powerpoint/2010/main" val="2654859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BB800-64D4-4F69-963F-29B4FDAC2E0D}"/>
              </a:ext>
            </a:extLst>
          </p:cNvPr>
          <p:cNvSpPr>
            <a:spLocks noGrp="1"/>
          </p:cNvSpPr>
          <p:nvPr>
            <p:ph type="title"/>
          </p:nvPr>
        </p:nvSpPr>
        <p:spPr/>
        <p:txBody>
          <a:bodyPr/>
          <a:lstStyle/>
          <a:p>
            <a:r>
              <a:rPr lang="en-US" dirty="0"/>
              <a:t>Proprietary versus Public Domain Regimes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9B9D082-2142-428E-9067-8C0F68D85298}"/>
                  </a:ext>
                </a:extLst>
              </p:cNvPr>
              <p:cNvSpPr>
                <a:spLocks noGrp="1"/>
              </p:cNvSpPr>
              <p:nvPr>
                <p:ph idx="1"/>
              </p:nvPr>
            </p:nvSpPr>
            <p:spPr/>
            <p:txBody>
              <a:bodyPr>
                <a:normAutofit fontScale="92500" lnSpcReduction="10000"/>
              </a:bodyPr>
              <a:lstStyle/>
              <a:p>
                <a:r>
                  <a:rPr lang="en-US" i="1" dirty="0"/>
                  <a:t>N</a:t>
                </a:r>
                <a:r>
                  <a:rPr lang="en-US" dirty="0"/>
                  <a:t> researchers with utility function </a:t>
                </a:r>
                <a:r>
                  <a:rPr lang="en-US" i="1" dirty="0"/>
                  <a:t>U</a:t>
                </a:r>
                <a:r>
                  <a:rPr lang="en-US" dirty="0"/>
                  <a:t> that is a function of their choice of PD versus PR and the number of researchers working in PD.</a:t>
                </a:r>
              </a:p>
              <a:p>
                <a:r>
                  <a:rPr lang="en-US" dirty="0"/>
                  <a:t>Utility of </a:t>
                </a:r>
                <a:r>
                  <a:rPr lang="en-US" i="1" dirty="0"/>
                  <a:t>n</a:t>
                </a:r>
                <a:r>
                  <a:rPr lang="en-US" dirty="0"/>
                  <a:t>-</a:t>
                </a:r>
                <a:r>
                  <a:rPr lang="en-US" dirty="0" err="1"/>
                  <a:t>th</a:t>
                </a:r>
                <a:r>
                  <a:rPr lang="en-US" dirty="0"/>
                  <a:t> researcher is:</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𝑈</m:t>
                      </m:r>
                      <m:r>
                        <a:rPr lang="en-US" b="0" i="1" smtClean="0">
                          <a:latin typeface="Cambria Math" panose="02040503050406030204" pitchFamily="18" charset="0"/>
                        </a:rPr>
                        <m:t>=</m:t>
                      </m:r>
                      <m:r>
                        <a:rPr lang="en-US" b="0" i="1" smtClean="0">
                          <a:latin typeface="Cambria Math" panose="02040503050406030204" pitchFamily="18" charset="0"/>
                        </a:rPr>
                        <m:t>𝑧</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−1)</m:t>
                      </m:r>
                    </m:oMath>
                  </m:oMathPara>
                </a14:m>
                <a:endParaRPr lang="en-US" dirty="0"/>
              </a:p>
              <a:p>
                <a:r>
                  <a:rPr lang="en-US" i="1" dirty="0"/>
                  <a:t>X(n-1)</a:t>
                </a:r>
                <a:r>
                  <a:rPr lang="en-US" dirty="0"/>
                  <a:t> is stock of knowledge generated in PD by previous </a:t>
                </a:r>
                <a:r>
                  <a:rPr lang="en-US" i="1" dirty="0"/>
                  <a:t>n-1</a:t>
                </a:r>
                <a:r>
                  <a:rPr lang="en-US" dirty="0"/>
                  <a:t> researchers.</a:t>
                </a:r>
              </a:p>
              <a:p>
                <a14:m>
                  <m:oMath xmlns:m="http://schemas.openxmlformats.org/officeDocument/2006/math">
                    <m:r>
                      <a:rPr lang="en-US" i="1" smtClean="0">
                        <a:latin typeface="Cambria Math" panose="02040503050406030204" pitchFamily="18" charset="0"/>
                        <a:ea typeface="Cambria Math" panose="02040503050406030204" pitchFamily="18" charset="0"/>
                      </a:rPr>
                      <m:t>𝜃</m:t>
                    </m:r>
                    <m:r>
                      <a:rPr lang="en-US" i="1" smtClean="0">
                        <a:latin typeface="Cambria Math" panose="02040503050406030204" pitchFamily="18" charset="0"/>
                        <a:ea typeface="Cambria Math" panose="02040503050406030204" pitchFamily="18" charset="0"/>
                      </a:rPr>
                      <m:t>≥0 </m:t>
                    </m:r>
                  </m:oMath>
                </a14:m>
                <a:r>
                  <a:rPr lang="en-US" dirty="0"/>
                  <a:t>measures extent to which utility depends on the previous knowledge stock.</a:t>
                </a:r>
              </a:p>
              <a:p>
                <a:r>
                  <a:rPr lang="en-US" i="1" dirty="0"/>
                  <a:t>z</a:t>
                </a:r>
                <a:r>
                  <a:rPr lang="en-US" dirty="0"/>
                  <a:t> is utility from own research:</a:t>
                </a:r>
              </a:p>
              <a:p>
                <a:pPr lvl="1"/>
                <a:r>
                  <a:rPr lang="en-US" dirty="0"/>
                  <a:t>If researcher works in PD, </a:t>
                </a:r>
                <a14:m>
                  <m:oMath xmlns:m="http://schemas.openxmlformats.org/officeDocument/2006/math">
                    <m:r>
                      <a:rPr lang="en-US" i="1" dirty="0" smtClean="0">
                        <a:latin typeface="Cambria Math" panose="02040503050406030204" pitchFamily="18" charset="0"/>
                      </a:rPr>
                      <m:t>𝑧</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𝑛</m:t>
                    </m:r>
                    <m:r>
                      <a:rPr lang="en-US" i="1" dirty="0" smtClean="0">
                        <a:latin typeface="Cambria Math" panose="02040503050406030204" pitchFamily="18" charset="0"/>
                      </a:rPr>
                      <m:t>)</m:t>
                    </m:r>
                  </m:oMath>
                </a14:m>
                <a:r>
                  <a:rPr lang="en-US" dirty="0"/>
                  <a:t>, i.e. contribution to the knowledge stock.</a:t>
                </a:r>
              </a:p>
              <a:p>
                <a:pPr lvl="1"/>
                <a:r>
                  <a:rPr lang="en-US" dirty="0"/>
                  <a:t>If researcher works in PR, </a:t>
                </a:r>
                <a14:m>
                  <m:oMath xmlns:m="http://schemas.openxmlformats.org/officeDocument/2006/math">
                    <m:r>
                      <m:rPr>
                        <m:sty m:val="p"/>
                      </m:rPr>
                      <a:rPr lang="en-US" b="0" i="0" dirty="0" smtClean="0">
                        <a:latin typeface="Cambria Math" panose="02040503050406030204" pitchFamily="18" charset="0"/>
                        <a:ea typeface="Cambria Math" panose="02040503050406030204" pitchFamily="18" charset="0"/>
                      </a:rPr>
                      <m:t>z</m:t>
                    </m:r>
                    <m:r>
                      <a:rPr lang="en-US" b="0" i="0" dirty="0" smtClean="0">
                        <a:latin typeface="Cambria Math" panose="02040503050406030204" pitchFamily="18" charset="0"/>
                        <a:ea typeface="Cambria Math" panose="02040503050406030204" pitchFamily="18" charset="0"/>
                      </a:rPr>
                      <m:t>=</m:t>
                    </m:r>
                    <m:r>
                      <a:rPr lang="en-US" i="1" dirty="0" smtClean="0">
                        <a:latin typeface="Cambria Math" panose="02040503050406030204" pitchFamily="18" charset="0"/>
                        <a:ea typeface="Cambria Math" panose="02040503050406030204" pitchFamily="18" charset="0"/>
                      </a:rPr>
                      <m:t>𝜋</m:t>
                    </m:r>
                  </m:oMath>
                </a14:m>
                <a:r>
                  <a:rPr lang="en-US" dirty="0"/>
                  <a:t>, i.e. profits from the knowledge.</a:t>
                </a:r>
              </a:p>
              <a:p>
                <a:r>
                  <a:rPr lang="en-US" dirty="0"/>
                  <a:t>Researchers with </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𝑛</m:t>
                    </m:r>
                    <m:r>
                      <a:rPr lang="en-US" i="1" dirty="0">
                        <a:latin typeface="Cambria Math" panose="02040503050406030204" pitchFamily="18" charset="0"/>
                      </a:rPr>
                      <m:t>)≥</m:t>
                    </m:r>
                    <m:r>
                      <a:rPr lang="en-US" i="1" dirty="0" smtClean="0">
                        <a:latin typeface="Cambria Math" panose="02040503050406030204" pitchFamily="18" charset="0"/>
                        <a:ea typeface="Cambria Math" panose="02040503050406030204" pitchFamily="18" charset="0"/>
                      </a:rPr>
                      <m:t>𝜋</m:t>
                    </m:r>
                  </m:oMath>
                </a14:m>
                <a:r>
                  <a:rPr lang="en-US" dirty="0"/>
                  <a:t> work in PD.</a:t>
                </a:r>
              </a:p>
            </p:txBody>
          </p:sp>
        </mc:Choice>
        <mc:Fallback>
          <p:sp>
            <p:nvSpPr>
              <p:cNvPr id="3" name="Content Placeholder 2">
                <a:extLst>
                  <a:ext uri="{FF2B5EF4-FFF2-40B4-BE49-F238E27FC236}">
                    <a16:creationId xmlns:a16="http://schemas.microsoft.com/office/drawing/2014/main" id="{E9B9D082-2142-428E-9067-8C0F68D85298}"/>
                  </a:ext>
                </a:extLst>
              </p:cNvPr>
              <p:cNvSpPr>
                <a:spLocks noGrp="1" noRot="1" noChangeAspect="1" noMove="1" noResize="1" noEditPoints="1" noAdjustHandles="1" noChangeArrowheads="1" noChangeShapeType="1" noTextEdit="1"/>
              </p:cNvSpPr>
              <p:nvPr>
                <p:ph idx="1"/>
              </p:nvPr>
            </p:nvSpPr>
            <p:spPr>
              <a:blipFill>
                <a:blip r:embed="rId2"/>
                <a:stretch>
                  <a:fillRect l="-928" t="-2801" r="-522" b="-238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A77B0B56-D64C-EC16-2277-FB49B6F1913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BFA2966-64D5-B5B5-426C-1211E7FEE917}"/>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7E007A1E-B9DB-653A-2C50-6DCD85F7CD28}"/>
              </a:ext>
            </a:extLst>
          </p:cNvPr>
          <p:cNvSpPr>
            <a:spLocks noGrp="1"/>
          </p:cNvSpPr>
          <p:nvPr>
            <p:ph type="sldNum" sz="quarter" idx="12"/>
          </p:nvPr>
        </p:nvSpPr>
        <p:spPr/>
        <p:txBody>
          <a:bodyPr/>
          <a:lstStyle/>
          <a:p>
            <a:fld id="{4A2E9A94-C6BA-4E46-BD28-CBD3E351AF03}" type="slidenum">
              <a:rPr lang="en-US" smtClean="0"/>
              <a:t>39</a:t>
            </a:fld>
            <a:endParaRPr lang="en-US"/>
          </a:p>
        </p:txBody>
      </p:sp>
    </p:spTree>
    <p:extLst>
      <p:ext uri="{BB962C8B-B14F-4D97-AF65-F5344CB8AC3E}">
        <p14:creationId xmlns:p14="http://schemas.microsoft.com/office/powerpoint/2010/main" val="420951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FDD82-4E41-421B-AC94-DAAF7925D28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CCF2FD2-2B30-4BD6-8F44-CC504BB243C3}"/>
              </a:ext>
            </a:extLst>
          </p:cNvPr>
          <p:cNvSpPr>
            <a:spLocks noGrp="1"/>
          </p:cNvSpPr>
          <p:nvPr>
            <p:ph idx="1"/>
          </p:nvPr>
        </p:nvSpPr>
        <p:spPr/>
        <p:txBody>
          <a:bodyPr>
            <a:normAutofit lnSpcReduction="10000"/>
          </a:bodyPr>
          <a:lstStyle/>
          <a:p>
            <a:r>
              <a:rPr lang="en-US" b="1" dirty="0"/>
              <a:t>Informal </a:t>
            </a:r>
            <a:r>
              <a:rPr lang="en-US" dirty="0"/>
              <a:t>mechanisms include secrecy, lead time, complexity, complementary sales or assets, etc.</a:t>
            </a:r>
          </a:p>
          <a:p>
            <a:r>
              <a:rPr lang="en-US" dirty="0"/>
              <a:t>Allow firms to appropriate returns on their innovations but are fundamentally different from IP:</a:t>
            </a:r>
          </a:p>
          <a:p>
            <a:pPr lvl="1"/>
            <a:r>
              <a:rPr lang="en-US" dirty="0"/>
              <a:t>Do not require any form of official registration or examination.</a:t>
            </a:r>
          </a:p>
          <a:p>
            <a:pPr lvl="1"/>
            <a:r>
              <a:rPr lang="en-US" dirty="0"/>
              <a:t>Legal protection very limited; no legal protection that grants (temporary) exclusivity.</a:t>
            </a:r>
          </a:p>
          <a:p>
            <a:r>
              <a:rPr lang="en-US" dirty="0"/>
              <a:t>Limited legal protection does not make alternative appropriation mechanisms necessarily weaker for appropriation.</a:t>
            </a:r>
          </a:p>
          <a:p>
            <a:r>
              <a:rPr lang="en-US" dirty="0"/>
              <a:t>Effectiveness combined with lack of registration or examination requirements makes them popular among innovators (lower cost).</a:t>
            </a:r>
          </a:p>
        </p:txBody>
      </p:sp>
      <p:sp>
        <p:nvSpPr>
          <p:cNvPr id="4" name="Date Placeholder 3">
            <a:extLst>
              <a:ext uri="{FF2B5EF4-FFF2-40B4-BE49-F238E27FC236}">
                <a16:creationId xmlns:a16="http://schemas.microsoft.com/office/drawing/2014/main" id="{8EE938C1-FAE4-A02E-B8B9-7CEEFA4F100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10AB727-C390-702D-794D-ABA38AE17C0D}"/>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09E595A9-207F-8F13-46B8-3B74272F68FE}"/>
              </a:ext>
            </a:extLst>
          </p:cNvPr>
          <p:cNvSpPr>
            <a:spLocks noGrp="1"/>
          </p:cNvSpPr>
          <p:nvPr>
            <p:ph type="sldNum" sz="quarter" idx="12"/>
          </p:nvPr>
        </p:nvSpPr>
        <p:spPr/>
        <p:txBody>
          <a:bodyPr/>
          <a:lstStyle/>
          <a:p>
            <a:fld id="{4A2E9A94-C6BA-4E46-BD28-CBD3E351AF03}" type="slidenum">
              <a:rPr lang="en-US" smtClean="0"/>
              <a:t>4</a:t>
            </a:fld>
            <a:endParaRPr lang="en-US"/>
          </a:p>
        </p:txBody>
      </p:sp>
    </p:spTree>
    <p:extLst>
      <p:ext uri="{BB962C8B-B14F-4D97-AF65-F5344CB8AC3E}">
        <p14:creationId xmlns:p14="http://schemas.microsoft.com/office/powerpoint/2010/main" val="18386993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C5FA6-3DEF-4B5D-BE5F-6F3951E3B2FF}"/>
              </a:ext>
            </a:extLst>
          </p:cNvPr>
          <p:cNvSpPr>
            <a:spLocks noGrp="1"/>
          </p:cNvSpPr>
          <p:nvPr>
            <p:ph type="title"/>
          </p:nvPr>
        </p:nvSpPr>
        <p:spPr/>
        <p:txBody>
          <a:bodyPr/>
          <a:lstStyle/>
          <a:p>
            <a:r>
              <a:rPr lang="en-US" dirty="0"/>
              <a:t>Proprietary versus Public Domain Regimes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21B798E-F03F-4A07-A9C0-F41CE6D8A218}"/>
                  </a:ext>
                </a:extLst>
              </p:cNvPr>
              <p:cNvSpPr>
                <a:spLocks noGrp="1"/>
              </p:cNvSpPr>
              <p:nvPr>
                <p:ph idx="1"/>
              </p:nvPr>
            </p:nvSpPr>
            <p:spPr/>
            <p:txBody>
              <a:bodyPr>
                <a:normAutofit/>
              </a:bodyPr>
              <a:lstStyle/>
              <a:p>
                <a:r>
                  <a:rPr lang="en-US" dirty="0"/>
                  <a:t>Researchers are heterogeneous, </a:t>
                </a:r>
                <a14:m>
                  <m:oMath xmlns:m="http://schemas.openxmlformats.org/officeDocument/2006/math">
                    <m:d>
                      <m:dPr>
                        <m:begChr m:val="["/>
                        <m:endChr m:val="]"/>
                        <m:ctrlPr>
                          <a:rPr lang="en-US" i="1" smtClean="0">
                            <a:latin typeface="Cambria Math" panose="02040503050406030204" pitchFamily="18" charset="0"/>
                          </a:rPr>
                        </m:ctrlPr>
                      </m:dPr>
                      <m:e>
                        <m:r>
                          <a:rPr lang="en-US" i="1" smtClean="0">
                            <a:latin typeface="Cambria Math" panose="02040503050406030204" pitchFamily="18" charset="0"/>
                            <a:ea typeface="Cambria Math" panose="02040503050406030204" pitchFamily="18" charset="0"/>
                          </a:rPr>
                          <m:t>𝜋</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𝑥</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m:t>
                        </m:r>
                      </m:e>
                    </m:d>
                  </m:oMath>
                </a14:m>
                <a:r>
                  <a:rPr lang="en-US" dirty="0"/>
                  <a:t> has distribution </a:t>
                </a:r>
                <a14:m>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r>
                          <a:rPr lang="en-US" b="0" i="1" smtClean="0">
                            <a:latin typeface="Cambria Math" panose="02040503050406030204" pitchFamily="18" charset="0"/>
                          </a:rPr>
                          <m:t>.|</m:t>
                        </m:r>
                        <m:r>
                          <a:rPr lang="en-US" b="0" i="1" smtClean="0">
                            <a:latin typeface="Cambria Math" panose="02040503050406030204" pitchFamily="18" charset="0"/>
                          </a:rPr>
                          <m:t>𝑛</m:t>
                        </m:r>
                      </m:e>
                    </m:d>
                  </m:oMath>
                </a14:m>
                <a:r>
                  <a:rPr lang="en-US" dirty="0"/>
                  <a:t>.</a:t>
                </a:r>
              </a:p>
              <a:p>
                <a:r>
                  <a:rPr lang="en-US" dirty="0"/>
                  <a:t>A stable equilibrium is achieved when the following holds:</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d>
                        <m:dPr>
                          <m:ctrlPr>
                            <a:rPr lang="en-US" b="0" i="1" smtClean="0">
                              <a:latin typeface="Cambria Math" panose="02040503050406030204" pitchFamily="18" charset="0"/>
                            </a:rPr>
                          </m:ctrlPr>
                        </m:dPr>
                        <m:e>
                          <m:r>
                            <a:rPr lang="en-US" b="0" i="1" smtClean="0">
                              <a:latin typeface="Cambria Math" panose="02040503050406030204" pitchFamily="18" charset="0"/>
                            </a:rPr>
                            <m:t>0</m:t>
                          </m:r>
                        </m:e>
                        <m:e>
                          <m:sSup>
                            <m:sSupPr>
                              <m:ctrlPr>
                                <a:rPr lang="en-US" b="0" i="1" smtClean="0">
                                  <a:latin typeface="Cambria Math" panose="02040503050406030204" pitchFamily="18" charset="0"/>
                                </a:rPr>
                              </m:ctrlPr>
                            </m:sSupPr>
                            <m:e>
                              <m:r>
                                <a:rPr lang="en-US" b="0" i="1" smtClean="0">
                                  <a:latin typeface="Cambria Math" panose="02040503050406030204" pitchFamily="18" charset="0"/>
                                </a:rPr>
                                <m:t>𝑛</m:t>
                              </m:r>
                            </m:e>
                            <m:sup>
                              <m:r>
                                <a:rPr lang="en-US" b="0" i="1" smtClean="0">
                                  <a:latin typeface="Cambria Math" panose="02040503050406030204" pitchFamily="18" charset="0"/>
                                </a:rPr>
                                <m:t>𝑒</m:t>
                              </m:r>
                            </m:sup>
                          </m:sSup>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𝑛</m:t>
                          </m:r>
                        </m:e>
                        <m:sup>
                          <m:r>
                            <a:rPr lang="en-US" b="0" i="1" smtClean="0">
                              <a:latin typeface="Cambria Math" panose="02040503050406030204" pitchFamily="18" charset="0"/>
                            </a:rPr>
                            <m:t>𝑒</m:t>
                          </m:r>
                        </m:sup>
                      </m:sSup>
                      <m:r>
                        <a:rPr lang="en-US" b="0" i="1" smtClean="0">
                          <a:latin typeface="Cambria Math" panose="02040503050406030204" pitchFamily="18" charset="0"/>
                        </a:rPr>
                        <m:t>/</m:t>
                      </m:r>
                      <m:r>
                        <a:rPr lang="en-US" b="0" i="1" smtClean="0">
                          <a:latin typeface="Cambria Math" panose="02040503050406030204" pitchFamily="18" charset="0"/>
                        </a:rPr>
                        <m:t>𝑁</m:t>
                      </m:r>
                    </m:oMath>
                  </m:oMathPara>
                </a14:m>
                <a:endParaRPr lang="en-US" dirty="0"/>
              </a:p>
              <a:p>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𝑒</m:t>
                        </m:r>
                      </m:sup>
                    </m:sSup>
                  </m:oMath>
                </a14:m>
                <a:r>
                  <a:rPr lang="en-US" dirty="0"/>
                  <a:t> is the share of researchers working under PD.</a:t>
                </a:r>
              </a:p>
              <a:p>
                <a:r>
                  <a:rPr lang="en-US" dirty="0"/>
                  <a:t>In equilibrium this share is equal to the share of researchers whose utility from </a:t>
                </a:r>
                <a14:m>
                  <m:oMath xmlns:m="http://schemas.openxmlformats.org/officeDocument/2006/math">
                    <m:r>
                      <a:rPr lang="en-US" i="1" dirty="0" smtClean="0">
                        <a:latin typeface="Cambria Math" panose="02040503050406030204" pitchFamily="18" charset="0"/>
                        <a:ea typeface="Cambria Math" panose="02040503050406030204" pitchFamily="18" charset="0"/>
                      </a:rPr>
                      <m:t>𝜋</m:t>
                    </m:r>
                  </m:oMath>
                </a14:m>
                <a:r>
                  <a:rPr lang="en-US" dirty="0"/>
                  <a:t> is not larger than the utility of their contribution </a:t>
                </a:r>
                <a14:m>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𝑛</m:t>
                        </m:r>
                      </m:e>
                      <m:sup>
                        <m:r>
                          <a:rPr lang="en-US" b="0" i="1" smtClean="0">
                            <a:latin typeface="Cambria Math" panose="02040503050406030204" pitchFamily="18" charset="0"/>
                          </a:rPr>
                          <m:t>𝑒</m:t>
                        </m:r>
                      </m:sup>
                    </m:sSup>
                    <m:r>
                      <a:rPr lang="en-US" b="0" i="1" smtClean="0">
                        <a:latin typeface="Cambria Math" panose="02040503050406030204" pitchFamily="18" charset="0"/>
                      </a:rPr>
                      <m:t>)</m:t>
                    </m:r>
                  </m:oMath>
                </a14:m>
                <a:r>
                  <a:rPr lang="en-US" dirty="0"/>
                  <a:t> to PD knowledge.</a:t>
                </a:r>
              </a:p>
              <a:p>
                <a:r>
                  <a:rPr lang="en-US" dirty="0"/>
                  <a:t>The equilibrium is stable if the slope of the distribution function </a:t>
                </a:r>
                <a:r>
                  <a:rPr lang="en-US" i="1" dirty="0"/>
                  <a:t>F</a:t>
                </a:r>
                <a:r>
                  <a:rPr lang="en-US" dirty="0"/>
                  <a:t> at that point is less than </a:t>
                </a:r>
                <a:r>
                  <a:rPr lang="en-US" i="1" dirty="0"/>
                  <a:t>1/N</a:t>
                </a:r>
                <a:r>
                  <a:rPr lang="en-US" dirty="0"/>
                  <a:t>.</a:t>
                </a:r>
              </a:p>
            </p:txBody>
          </p:sp>
        </mc:Choice>
        <mc:Fallback xmlns="">
          <p:sp>
            <p:nvSpPr>
              <p:cNvPr id="3" name="Content Placeholder 2">
                <a:extLst>
                  <a:ext uri="{FF2B5EF4-FFF2-40B4-BE49-F238E27FC236}">
                    <a16:creationId xmlns:a16="http://schemas.microsoft.com/office/drawing/2014/main" id="{F21B798E-F03F-4A07-A9C0-F41CE6D8A218}"/>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EA1983C8-68BE-08C0-F97D-9FA61549F6D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67DF5D9-2497-A7BF-FBF8-D86C97FB3C58}"/>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5EF1896A-D963-8ED9-113A-FD1CCDCC3E79}"/>
              </a:ext>
            </a:extLst>
          </p:cNvPr>
          <p:cNvSpPr>
            <a:spLocks noGrp="1"/>
          </p:cNvSpPr>
          <p:nvPr>
            <p:ph type="sldNum" sz="quarter" idx="12"/>
          </p:nvPr>
        </p:nvSpPr>
        <p:spPr/>
        <p:txBody>
          <a:bodyPr/>
          <a:lstStyle/>
          <a:p>
            <a:fld id="{4A2E9A94-C6BA-4E46-BD28-CBD3E351AF03}" type="slidenum">
              <a:rPr lang="en-US" smtClean="0"/>
              <a:t>40</a:t>
            </a:fld>
            <a:endParaRPr lang="en-US"/>
          </a:p>
        </p:txBody>
      </p:sp>
    </p:spTree>
    <p:extLst>
      <p:ext uri="{BB962C8B-B14F-4D97-AF65-F5344CB8AC3E}">
        <p14:creationId xmlns:p14="http://schemas.microsoft.com/office/powerpoint/2010/main" val="21770171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37002-CAFB-4E39-992F-58B1D8EA804F}"/>
              </a:ext>
            </a:extLst>
          </p:cNvPr>
          <p:cNvSpPr>
            <a:spLocks noGrp="1"/>
          </p:cNvSpPr>
          <p:nvPr>
            <p:ph type="title"/>
          </p:nvPr>
        </p:nvSpPr>
        <p:spPr/>
        <p:txBody>
          <a:bodyPr/>
          <a:lstStyle/>
          <a:p>
            <a:r>
              <a:rPr lang="en-US" dirty="0"/>
              <a:t>Proprietary versus Public Domain Regimes</a:t>
            </a:r>
          </a:p>
        </p:txBody>
      </p:sp>
      <p:sp>
        <p:nvSpPr>
          <p:cNvPr id="3" name="Date Placeholder 2">
            <a:extLst>
              <a:ext uri="{FF2B5EF4-FFF2-40B4-BE49-F238E27FC236}">
                <a16:creationId xmlns:a16="http://schemas.microsoft.com/office/drawing/2014/main" id="{EDB0EFE2-8CB7-55BF-EC6C-EB50718A1A7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A8CF6BA-08C0-1236-EFFB-D0A65D013E0D}"/>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F6CDC011-BBAE-22FA-579A-5B5B3703307F}"/>
              </a:ext>
            </a:extLst>
          </p:cNvPr>
          <p:cNvSpPr>
            <a:spLocks noGrp="1"/>
          </p:cNvSpPr>
          <p:nvPr>
            <p:ph type="sldNum" sz="quarter" idx="12"/>
          </p:nvPr>
        </p:nvSpPr>
        <p:spPr/>
        <p:txBody>
          <a:bodyPr/>
          <a:lstStyle/>
          <a:p>
            <a:fld id="{4A2E9A94-C6BA-4E46-BD28-CBD3E351AF03}" type="slidenum">
              <a:rPr lang="en-US" smtClean="0"/>
              <a:t>41</a:t>
            </a:fld>
            <a:endParaRPr lang="en-US"/>
          </a:p>
        </p:txBody>
      </p:sp>
      <p:pic>
        <p:nvPicPr>
          <p:cNvPr id="7" name="Picture 6">
            <a:extLst>
              <a:ext uri="{FF2B5EF4-FFF2-40B4-BE49-F238E27FC236}">
                <a16:creationId xmlns:a16="http://schemas.microsoft.com/office/drawing/2014/main" id="{ED93EEB3-3D99-49DE-AF00-323A1229D436}"/>
              </a:ext>
            </a:extLst>
          </p:cNvPr>
          <p:cNvPicPr>
            <a:picLocks noChangeAspect="1"/>
          </p:cNvPicPr>
          <p:nvPr/>
        </p:nvPicPr>
        <p:blipFill>
          <a:blip r:embed="rId2"/>
          <a:stretch>
            <a:fillRect/>
          </a:stretch>
        </p:blipFill>
        <p:spPr>
          <a:xfrm>
            <a:off x="2292457" y="2373841"/>
            <a:ext cx="7607085" cy="2782358"/>
          </a:xfrm>
          <a:prstGeom prst="rect">
            <a:avLst/>
          </a:prstGeom>
        </p:spPr>
      </p:pic>
    </p:spTree>
    <p:extLst>
      <p:ext uri="{BB962C8B-B14F-4D97-AF65-F5344CB8AC3E}">
        <p14:creationId xmlns:p14="http://schemas.microsoft.com/office/powerpoint/2010/main" val="41687655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59D62-A503-44D5-B2D3-F8DA69B77E7A}"/>
              </a:ext>
            </a:extLst>
          </p:cNvPr>
          <p:cNvSpPr>
            <a:spLocks noGrp="1"/>
          </p:cNvSpPr>
          <p:nvPr>
            <p:ph type="title"/>
          </p:nvPr>
        </p:nvSpPr>
        <p:spPr/>
        <p:txBody>
          <a:bodyPr/>
          <a:lstStyle/>
          <a:p>
            <a:r>
              <a:rPr lang="en-US" dirty="0"/>
              <a:t>Proprietary versus Public Domain Regimes</a:t>
            </a:r>
          </a:p>
        </p:txBody>
      </p:sp>
      <p:sp>
        <p:nvSpPr>
          <p:cNvPr id="3" name="Content Placeholder 2">
            <a:extLst>
              <a:ext uri="{FF2B5EF4-FFF2-40B4-BE49-F238E27FC236}">
                <a16:creationId xmlns:a16="http://schemas.microsoft.com/office/drawing/2014/main" id="{D1349C47-BBAC-43A3-AD06-60107DF949A9}"/>
              </a:ext>
            </a:extLst>
          </p:cNvPr>
          <p:cNvSpPr>
            <a:spLocks noGrp="1"/>
          </p:cNvSpPr>
          <p:nvPr>
            <p:ph idx="1"/>
          </p:nvPr>
        </p:nvSpPr>
        <p:spPr/>
        <p:txBody>
          <a:bodyPr>
            <a:normAutofit fontScale="92500" lnSpcReduction="20000"/>
          </a:bodyPr>
          <a:lstStyle/>
          <a:p>
            <a:r>
              <a:rPr lang="en-US" dirty="0"/>
              <a:t>It is possible that a group of researchers able to coordinate would choose to join PD because it was jointly profitable, even if at least one of them had profits greater than the benefits they receive from PD research in which they participate.</a:t>
            </a:r>
          </a:p>
          <a:p>
            <a:r>
              <a:rPr lang="en-US" dirty="0"/>
              <a:t>But equilibrium unstable unless there is some form of coordination, as the researcher with large potential profits has an incentive to defect.</a:t>
            </a:r>
          </a:p>
          <a:p>
            <a:r>
              <a:rPr lang="en-US" dirty="0"/>
              <a:t>In open science, coordination has generally been achieved via a number of social norms.</a:t>
            </a:r>
          </a:p>
          <a:p>
            <a:r>
              <a:rPr lang="en-US" dirty="0"/>
              <a:t>Social norms in industry weaker, benefits of reciprocal knowledge sharing also lower after.</a:t>
            </a:r>
          </a:p>
          <a:p>
            <a:r>
              <a:rPr lang="en-US" dirty="0"/>
              <a:t>Example of industry norm in open source software: General Public License (GPL).</a:t>
            </a:r>
          </a:p>
        </p:txBody>
      </p:sp>
      <p:sp>
        <p:nvSpPr>
          <p:cNvPr id="4" name="Date Placeholder 3">
            <a:extLst>
              <a:ext uri="{FF2B5EF4-FFF2-40B4-BE49-F238E27FC236}">
                <a16:creationId xmlns:a16="http://schemas.microsoft.com/office/drawing/2014/main" id="{19C210C6-0B56-8F2D-0EC8-C6582D8907A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4A877E4-A5A5-6668-E343-BA786B96679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4DCF50BD-329D-5E31-407A-1CF595A1077D}"/>
              </a:ext>
            </a:extLst>
          </p:cNvPr>
          <p:cNvSpPr>
            <a:spLocks noGrp="1"/>
          </p:cNvSpPr>
          <p:nvPr>
            <p:ph type="sldNum" sz="quarter" idx="12"/>
          </p:nvPr>
        </p:nvSpPr>
        <p:spPr/>
        <p:txBody>
          <a:bodyPr/>
          <a:lstStyle/>
          <a:p>
            <a:fld id="{4A2E9A94-C6BA-4E46-BD28-CBD3E351AF03}" type="slidenum">
              <a:rPr lang="en-US" smtClean="0"/>
              <a:t>42</a:t>
            </a:fld>
            <a:endParaRPr lang="en-US"/>
          </a:p>
        </p:txBody>
      </p:sp>
    </p:spTree>
    <p:extLst>
      <p:ext uri="{BB962C8B-B14F-4D97-AF65-F5344CB8AC3E}">
        <p14:creationId xmlns:p14="http://schemas.microsoft.com/office/powerpoint/2010/main" val="13914482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9730-6563-44D4-9943-C3939ACEFCE6}"/>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325C76A4-793D-4357-98C9-7931A284C0D0}"/>
              </a:ext>
            </a:extLst>
          </p:cNvPr>
          <p:cNvSpPr>
            <a:spLocks noGrp="1"/>
          </p:cNvSpPr>
          <p:nvPr>
            <p:ph idx="1"/>
          </p:nvPr>
        </p:nvSpPr>
        <p:spPr/>
        <p:txBody>
          <a:bodyPr>
            <a:normAutofit fontScale="92500" lnSpcReduction="20000"/>
          </a:bodyPr>
          <a:lstStyle/>
          <a:p>
            <a:r>
              <a:rPr lang="en-US" b="1" dirty="0"/>
              <a:t>Prizes and awards</a:t>
            </a:r>
            <a:r>
              <a:rPr lang="en-US" dirty="0"/>
              <a:t> are another, non-IP incentive mechanism distinct from informal appropriation mechanisms and the open sharing paradigm.</a:t>
            </a:r>
          </a:p>
          <a:p>
            <a:r>
              <a:rPr lang="en-US" dirty="0"/>
              <a:t>Simple idea: innovators are compensated directly through monetary awards in form of prizes.</a:t>
            </a:r>
          </a:p>
          <a:p>
            <a:r>
              <a:rPr lang="en-US" dirty="0"/>
              <a:t>If prize-winning innovation enters the public domain, prizes have advantage that there is no dead-weight loss due to exclusivity as opposed to patent protection.</a:t>
            </a:r>
          </a:p>
          <a:p>
            <a:r>
              <a:rPr lang="en-US" dirty="0"/>
              <a:t>But for this to work need to assume that innovators and prize sponsors have full information over the value of the invention before innovators successfully produce the innovation.</a:t>
            </a:r>
          </a:p>
          <a:p>
            <a:r>
              <a:rPr lang="en-US" dirty="0"/>
              <a:t>In practice, innovators have some private information regarding value of an invention.</a:t>
            </a:r>
          </a:p>
          <a:p>
            <a:r>
              <a:rPr lang="en-US" dirty="0"/>
              <a:t>Challenges the efficiency of prizes as an incentive mechanism.</a:t>
            </a:r>
          </a:p>
        </p:txBody>
      </p:sp>
      <p:sp>
        <p:nvSpPr>
          <p:cNvPr id="4" name="Date Placeholder 3">
            <a:extLst>
              <a:ext uri="{FF2B5EF4-FFF2-40B4-BE49-F238E27FC236}">
                <a16:creationId xmlns:a16="http://schemas.microsoft.com/office/drawing/2014/main" id="{C9A8AF19-41FD-D586-EC37-4922807A1A5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926BC8C-3084-E8AC-9BB4-3AE9AC351B29}"/>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FF713727-CB3E-1FE4-51F8-DE69B7F5BDCD}"/>
              </a:ext>
            </a:extLst>
          </p:cNvPr>
          <p:cNvSpPr>
            <a:spLocks noGrp="1"/>
          </p:cNvSpPr>
          <p:nvPr>
            <p:ph type="sldNum" sz="quarter" idx="12"/>
          </p:nvPr>
        </p:nvSpPr>
        <p:spPr/>
        <p:txBody>
          <a:bodyPr/>
          <a:lstStyle/>
          <a:p>
            <a:fld id="{4A2E9A94-C6BA-4E46-BD28-CBD3E351AF03}" type="slidenum">
              <a:rPr lang="en-US" smtClean="0"/>
              <a:t>43</a:t>
            </a:fld>
            <a:endParaRPr lang="en-US"/>
          </a:p>
        </p:txBody>
      </p:sp>
    </p:spTree>
    <p:extLst>
      <p:ext uri="{BB962C8B-B14F-4D97-AF65-F5344CB8AC3E}">
        <p14:creationId xmlns:p14="http://schemas.microsoft.com/office/powerpoint/2010/main" val="24124659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ACC7F-E64F-42C7-984C-A895995FF9AD}"/>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5EF7DB09-C768-4535-AB12-A07C5E898A37}"/>
              </a:ext>
            </a:extLst>
          </p:cNvPr>
          <p:cNvSpPr>
            <a:spLocks noGrp="1"/>
          </p:cNvSpPr>
          <p:nvPr>
            <p:ph idx="1"/>
          </p:nvPr>
        </p:nvSpPr>
        <p:spPr/>
        <p:txBody>
          <a:bodyPr>
            <a:normAutofit fontScale="92500" lnSpcReduction="10000"/>
          </a:bodyPr>
          <a:lstStyle/>
          <a:p>
            <a:r>
              <a:rPr lang="en-US" dirty="0"/>
              <a:t>Lots of historical examples:</a:t>
            </a:r>
          </a:p>
          <a:p>
            <a:r>
              <a:rPr lang="en-US" dirty="0"/>
              <a:t>In 1773, Antoine Parmentier won the Académie de Besancon Prize for Substitute Foods for proposing the use of the potato as a food source.</a:t>
            </a:r>
          </a:p>
          <a:p>
            <a:pPr lvl="1"/>
            <a:r>
              <a:rPr lang="en-US" dirty="0"/>
              <a:t>Of course, Quechua and Aymara in the Andes had been using potatoes this way for centuries.</a:t>
            </a:r>
          </a:p>
          <a:p>
            <a:r>
              <a:rPr lang="en-US" dirty="0"/>
              <a:t>Orteig Prize awarded to Charles Lindbergh in 1927 for accomplishing the first non-stop flight from New York to Paris. The prize purse was US$ 25,000 (around US$ 420,000 in 2023) and helped spur intense competition among aviators to accomplish the goal set by the prize challenge.</a:t>
            </a:r>
          </a:p>
          <a:p>
            <a:r>
              <a:rPr lang="en-US" dirty="0"/>
              <a:t>Various prizes for the discovery of a method to determine longitude at sea: Spanish Longitude Prize of 1567, Dutch Longitude Prize of 1627, and British Longitude Prize of 1714.</a:t>
            </a:r>
          </a:p>
        </p:txBody>
      </p:sp>
      <p:sp>
        <p:nvSpPr>
          <p:cNvPr id="4" name="Date Placeholder 3">
            <a:extLst>
              <a:ext uri="{FF2B5EF4-FFF2-40B4-BE49-F238E27FC236}">
                <a16:creationId xmlns:a16="http://schemas.microsoft.com/office/drawing/2014/main" id="{104E2A2E-1C0A-2646-4E7B-3C19573763B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02AB210-0B96-F992-A5D1-A60F571F36E0}"/>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A293F080-1F9E-50B7-466D-0BEE789EB4C4}"/>
              </a:ext>
            </a:extLst>
          </p:cNvPr>
          <p:cNvSpPr>
            <a:spLocks noGrp="1"/>
          </p:cNvSpPr>
          <p:nvPr>
            <p:ph type="sldNum" sz="quarter" idx="12"/>
          </p:nvPr>
        </p:nvSpPr>
        <p:spPr/>
        <p:txBody>
          <a:bodyPr/>
          <a:lstStyle/>
          <a:p>
            <a:fld id="{4A2E9A94-C6BA-4E46-BD28-CBD3E351AF03}" type="slidenum">
              <a:rPr lang="en-US" smtClean="0"/>
              <a:t>44</a:t>
            </a:fld>
            <a:endParaRPr lang="en-US"/>
          </a:p>
        </p:txBody>
      </p:sp>
    </p:spTree>
    <p:extLst>
      <p:ext uri="{BB962C8B-B14F-4D97-AF65-F5344CB8AC3E}">
        <p14:creationId xmlns:p14="http://schemas.microsoft.com/office/powerpoint/2010/main" val="21776976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6D4B7-21D4-4739-8AA9-4C7C92C0B874}"/>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D0C9BE5E-7281-408D-9A6F-C55EECBFA8C9}"/>
              </a:ext>
            </a:extLst>
          </p:cNvPr>
          <p:cNvSpPr>
            <a:spLocks noGrp="1"/>
          </p:cNvSpPr>
          <p:nvPr>
            <p:ph idx="1"/>
          </p:nvPr>
        </p:nvSpPr>
        <p:spPr/>
        <p:txBody>
          <a:bodyPr>
            <a:normAutofit fontScale="92500"/>
          </a:bodyPr>
          <a:lstStyle/>
          <a:p>
            <a:r>
              <a:rPr lang="en-US" dirty="0"/>
              <a:t>Lots of modern examples:</a:t>
            </a:r>
          </a:p>
          <a:p>
            <a:pPr lvl="1"/>
            <a:r>
              <a:rPr lang="en-US" dirty="0"/>
              <a:t>Fredkin Prize established in 1980 by academic computer scientist Edward Fredkin (reward US$ 100,000) - won in 1996 by IBM's Deep Blue creators for building the first computer chess program to beat the reigning chess world champion Gary Kasparov.</a:t>
            </a:r>
          </a:p>
          <a:p>
            <a:pPr lvl="1"/>
            <a:r>
              <a:rPr lang="en-US" dirty="0"/>
              <a:t>Netflix prize for the best improvement of Netflix’s algorithm that provides recommendations to Netflix subscribers (reward US$ 1 million).</a:t>
            </a:r>
          </a:p>
          <a:p>
            <a:pPr lvl="1"/>
            <a:r>
              <a:rPr lang="en-US" dirty="0"/>
              <a:t>XPRIZE Foundation, a non-profit founded in 1994, regularly creates prize competitions to encourage specific innovations across technology fields - First XPRIZE competition was the Ansari XPRIZE in 1996, which awarded US$ 10 million to the first reusable spacecraft that would fly 100km into space within two weeks.</a:t>
            </a:r>
          </a:p>
          <a:p>
            <a:pPr lvl="1"/>
            <a:r>
              <a:rPr lang="en-US" dirty="0"/>
              <a:t>Online platforms, such as </a:t>
            </a:r>
            <a:r>
              <a:rPr lang="en-US" dirty="0" err="1"/>
              <a:t>Wazoku’s</a:t>
            </a:r>
            <a:r>
              <a:rPr lang="en-US" dirty="0"/>
              <a:t> </a:t>
            </a:r>
            <a:r>
              <a:rPr lang="en-US" dirty="0" err="1"/>
              <a:t>innocentive</a:t>
            </a:r>
            <a:r>
              <a:rPr lang="en-US" dirty="0"/>
              <a:t> or </a:t>
            </a:r>
            <a:r>
              <a:rPr lang="en-US" dirty="0" err="1"/>
              <a:t>topcoder</a:t>
            </a:r>
            <a:r>
              <a:rPr lang="en-US" dirty="0"/>
              <a:t> where anyone can make prize challenges available to anyone interested.</a:t>
            </a:r>
          </a:p>
        </p:txBody>
      </p:sp>
      <p:sp>
        <p:nvSpPr>
          <p:cNvPr id="4" name="Date Placeholder 3">
            <a:extLst>
              <a:ext uri="{FF2B5EF4-FFF2-40B4-BE49-F238E27FC236}">
                <a16:creationId xmlns:a16="http://schemas.microsoft.com/office/drawing/2014/main" id="{B41233AE-33F7-A731-532A-ABAFB03C5C0B}"/>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1D69021-9350-77D3-46B1-36122F011E70}"/>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FB1C1BB2-72BC-8EF6-7430-BA4050C7C3B6}"/>
              </a:ext>
            </a:extLst>
          </p:cNvPr>
          <p:cNvSpPr>
            <a:spLocks noGrp="1"/>
          </p:cNvSpPr>
          <p:nvPr>
            <p:ph type="sldNum" sz="quarter" idx="12"/>
          </p:nvPr>
        </p:nvSpPr>
        <p:spPr/>
        <p:txBody>
          <a:bodyPr/>
          <a:lstStyle/>
          <a:p>
            <a:fld id="{4A2E9A94-C6BA-4E46-BD28-CBD3E351AF03}" type="slidenum">
              <a:rPr lang="en-US" smtClean="0"/>
              <a:t>45</a:t>
            </a:fld>
            <a:endParaRPr lang="en-US"/>
          </a:p>
        </p:txBody>
      </p:sp>
    </p:spTree>
    <p:extLst>
      <p:ext uri="{BB962C8B-B14F-4D97-AF65-F5344CB8AC3E}">
        <p14:creationId xmlns:p14="http://schemas.microsoft.com/office/powerpoint/2010/main" val="21815901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E510D-652B-4AAB-9AE1-1CD63322673E}"/>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21B5D0CF-06C4-44AF-961F-4578D988FA9A}"/>
              </a:ext>
            </a:extLst>
          </p:cNvPr>
          <p:cNvSpPr>
            <a:spLocks noGrp="1"/>
          </p:cNvSpPr>
          <p:nvPr>
            <p:ph idx="1"/>
          </p:nvPr>
        </p:nvSpPr>
        <p:spPr/>
        <p:txBody>
          <a:bodyPr>
            <a:normAutofit fontScale="92500" lnSpcReduction="20000"/>
          </a:bodyPr>
          <a:lstStyle/>
          <a:p>
            <a:r>
              <a:rPr lang="en-US" dirty="0"/>
              <a:t>Prizes have also been used by governments to procure innovation.</a:t>
            </a:r>
          </a:p>
          <a:p>
            <a:r>
              <a:rPr lang="en-US" dirty="0"/>
              <a:t>DARPA has launched series of prize competitions since 2004, such as the subterranean challenge in2017 which “seeks novel approaches to rapidly map, navigate, and search underground environments during time-sensitive combat operations or disaster response scenarios.”</a:t>
            </a:r>
          </a:p>
          <a:p>
            <a:r>
              <a:rPr lang="en-US" dirty="0"/>
              <a:t>Collaborations between public and private entities, such as the Lunar Lander Challenge jointly organized by NASA, private aerospace company Northrop Grumman, and the XPRIZE Foundation.</a:t>
            </a:r>
          </a:p>
          <a:p>
            <a:r>
              <a:rPr lang="en-US" dirty="0"/>
              <a:t>Obama’s Strategy for American Innovation explicitly encouraged the use pf prizes to incentivize innovation.</a:t>
            </a:r>
          </a:p>
          <a:p>
            <a:r>
              <a:rPr lang="en-US" dirty="0"/>
              <a:t>America Competes Reauthorization Act of 2011 allowed federal agencies to offer innovation prizes.</a:t>
            </a:r>
          </a:p>
        </p:txBody>
      </p:sp>
      <p:sp>
        <p:nvSpPr>
          <p:cNvPr id="4" name="Date Placeholder 3">
            <a:extLst>
              <a:ext uri="{FF2B5EF4-FFF2-40B4-BE49-F238E27FC236}">
                <a16:creationId xmlns:a16="http://schemas.microsoft.com/office/drawing/2014/main" id="{820940E7-6C85-D394-64E5-6CCDD738F26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29ECAD8-9D2F-3A01-B6C2-6C2D4C1ADBCE}"/>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89A2635C-A87E-7A6A-E5C5-2B818A2AD10B}"/>
              </a:ext>
            </a:extLst>
          </p:cNvPr>
          <p:cNvSpPr>
            <a:spLocks noGrp="1"/>
          </p:cNvSpPr>
          <p:nvPr>
            <p:ph type="sldNum" sz="quarter" idx="12"/>
          </p:nvPr>
        </p:nvSpPr>
        <p:spPr/>
        <p:txBody>
          <a:bodyPr/>
          <a:lstStyle/>
          <a:p>
            <a:fld id="{4A2E9A94-C6BA-4E46-BD28-CBD3E351AF03}" type="slidenum">
              <a:rPr lang="en-US" smtClean="0"/>
              <a:t>46</a:t>
            </a:fld>
            <a:endParaRPr lang="en-US"/>
          </a:p>
        </p:txBody>
      </p:sp>
    </p:spTree>
    <p:extLst>
      <p:ext uri="{BB962C8B-B14F-4D97-AF65-F5344CB8AC3E}">
        <p14:creationId xmlns:p14="http://schemas.microsoft.com/office/powerpoint/2010/main" val="15401319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667B6-FD5E-4D4F-A00A-6C332337ECBA}"/>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5F8EE8B9-7FF4-462F-BC7F-D24BC828DB88}"/>
              </a:ext>
            </a:extLst>
          </p:cNvPr>
          <p:cNvSpPr>
            <a:spLocks noGrp="1"/>
          </p:cNvSpPr>
          <p:nvPr>
            <p:ph idx="1"/>
          </p:nvPr>
        </p:nvSpPr>
        <p:spPr/>
        <p:txBody>
          <a:bodyPr/>
          <a:lstStyle/>
          <a:p>
            <a:r>
              <a:rPr lang="en-US" dirty="0"/>
              <a:t>Prizes are seen as a possible mechanism to address big social challenges, so called “grand missions”, such as climate change or global public health.</a:t>
            </a:r>
          </a:p>
          <a:p>
            <a:r>
              <a:rPr lang="en-US" dirty="0"/>
              <a:t>“Grand missions” are not likely to be completely funded by the market, given the diffuse nature of the potential benefits and the fact that these problems have substantial externalities.</a:t>
            </a:r>
          </a:p>
          <a:p>
            <a:r>
              <a:rPr lang="en-US" dirty="0"/>
              <a:t>Non-market based mechanisms seen as more promising than market-based mechanisms such as patents (Murray et al. 2012).</a:t>
            </a:r>
          </a:p>
        </p:txBody>
      </p:sp>
      <p:sp>
        <p:nvSpPr>
          <p:cNvPr id="4" name="Date Placeholder 3">
            <a:extLst>
              <a:ext uri="{FF2B5EF4-FFF2-40B4-BE49-F238E27FC236}">
                <a16:creationId xmlns:a16="http://schemas.microsoft.com/office/drawing/2014/main" id="{AD52AB19-9DF6-94C5-6A9C-78534DAF7CC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9D726BF9-E056-6995-520F-4032E7D0332F}"/>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D5F84B4F-061D-7F03-BEFE-2F0819C69F59}"/>
              </a:ext>
            </a:extLst>
          </p:cNvPr>
          <p:cNvSpPr>
            <a:spLocks noGrp="1"/>
          </p:cNvSpPr>
          <p:nvPr>
            <p:ph type="sldNum" sz="quarter" idx="12"/>
          </p:nvPr>
        </p:nvSpPr>
        <p:spPr/>
        <p:txBody>
          <a:bodyPr/>
          <a:lstStyle/>
          <a:p>
            <a:fld id="{4A2E9A94-C6BA-4E46-BD28-CBD3E351AF03}" type="slidenum">
              <a:rPr lang="en-US" smtClean="0"/>
              <a:t>47</a:t>
            </a:fld>
            <a:endParaRPr lang="en-US"/>
          </a:p>
        </p:txBody>
      </p:sp>
    </p:spTree>
    <p:extLst>
      <p:ext uri="{BB962C8B-B14F-4D97-AF65-F5344CB8AC3E}">
        <p14:creationId xmlns:p14="http://schemas.microsoft.com/office/powerpoint/2010/main" val="34940489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4948-8D79-4618-B0C7-20124E5CBBA0}"/>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31C5887C-1573-4849-A131-4D208FF7FD3A}"/>
              </a:ext>
            </a:extLst>
          </p:cNvPr>
          <p:cNvSpPr>
            <a:spLocks noGrp="1"/>
          </p:cNvSpPr>
          <p:nvPr>
            <p:ph idx="1"/>
          </p:nvPr>
        </p:nvSpPr>
        <p:spPr/>
        <p:txBody>
          <a:bodyPr>
            <a:normAutofit fontScale="85000" lnSpcReduction="20000"/>
          </a:bodyPr>
          <a:lstStyle/>
          <a:p>
            <a:r>
              <a:rPr lang="en-US" b="1" dirty="0"/>
              <a:t>Ex ante</a:t>
            </a:r>
            <a:r>
              <a:rPr lang="en-US" dirty="0"/>
              <a:t> prizes (inducement prizes):</a:t>
            </a:r>
          </a:p>
          <a:p>
            <a:pPr lvl="1"/>
            <a:r>
              <a:rPr lang="en-US" dirty="0"/>
              <a:t>Incentive for specific innovation (targeted prize)</a:t>
            </a:r>
          </a:p>
          <a:p>
            <a:pPr lvl="1"/>
            <a:r>
              <a:rPr lang="en-US" dirty="0"/>
              <a:t>Objective and criteria/performance standards defined ex ante</a:t>
            </a:r>
          </a:p>
          <a:p>
            <a:pPr lvl="1"/>
            <a:r>
              <a:rPr lang="en-US" dirty="0"/>
              <a:t>Solution to sponsor's problem/needs</a:t>
            </a:r>
          </a:p>
          <a:p>
            <a:r>
              <a:rPr lang="en-US" b="1" dirty="0"/>
              <a:t>Ex post</a:t>
            </a:r>
            <a:r>
              <a:rPr lang="en-US" dirty="0"/>
              <a:t> prizes (awards):</a:t>
            </a:r>
          </a:p>
          <a:p>
            <a:pPr lvl="1"/>
            <a:r>
              <a:rPr lang="en-US" dirty="0"/>
              <a:t>Broader objective and criteria potentially less well defined ex ante</a:t>
            </a:r>
          </a:p>
          <a:p>
            <a:pPr lvl="1"/>
            <a:r>
              <a:rPr lang="en-US" dirty="0"/>
              <a:t>Submission and selection occurs after innovation</a:t>
            </a:r>
          </a:p>
          <a:p>
            <a:r>
              <a:rPr lang="en-US" dirty="0"/>
              <a:t>Patent buy-out.</a:t>
            </a:r>
          </a:p>
          <a:p>
            <a:r>
              <a:rPr lang="en-US" i="1" dirty="0"/>
              <a:t>Ex post </a:t>
            </a:r>
            <a:r>
              <a:rPr lang="en-US" dirty="0"/>
              <a:t>prizes tend to reward and hence encourage blue-sky research while </a:t>
            </a:r>
            <a:r>
              <a:rPr lang="en-US" i="1" dirty="0"/>
              <a:t>ex ante </a:t>
            </a:r>
            <a:r>
              <a:rPr lang="en-US" dirty="0"/>
              <a:t>prizes are more likely to generate solutions to specific, well-defined problems, often of direct interest to the prize sponsor.</a:t>
            </a:r>
          </a:p>
          <a:p>
            <a:r>
              <a:rPr lang="en-US" dirty="0"/>
              <a:t>Prizes and awards with/out monetary award.</a:t>
            </a:r>
          </a:p>
          <a:p>
            <a:r>
              <a:rPr lang="en-US" dirty="0"/>
              <a:t>Allow patenting of prize-winning innovation or not.</a:t>
            </a:r>
          </a:p>
        </p:txBody>
      </p:sp>
      <p:sp>
        <p:nvSpPr>
          <p:cNvPr id="4" name="Date Placeholder 3">
            <a:extLst>
              <a:ext uri="{FF2B5EF4-FFF2-40B4-BE49-F238E27FC236}">
                <a16:creationId xmlns:a16="http://schemas.microsoft.com/office/drawing/2014/main" id="{DD7189C5-ADC6-24D0-5676-FB53908689A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6E3B810-058C-629A-1092-9ACB80C3F48E}"/>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2FEBAB0F-5405-9EF3-D29C-0FD319F4FDC8}"/>
              </a:ext>
            </a:extLst>
          </p:cNvPr>
          <p:cNvSpPr>
            <a:spLocks noGrp="1"/>
          </p:cNvSpPr>
          <p:nvPr>
            <p:ph type="sldNum" sz="quarter" idx="12"/>
          </p:nvPr>
        </p:nvSpPr>
        <p:spPr/>
        <p:txBody>
          <a:bodyPr/>
          <a:lstStyle/>
          <a:p>
            <a:fld id="{4A2E9A94-C6BA-4E46-BD28-CBD3E351AF03}" type="slidenum">
              <a:rPr lang="en-US" smtClean="0"/>
              <a:t>48</a:t>
            </a:fld>
            <a:endParaRPr lang="en-US"/>
          </a:p>
        </p:txBody>
      </p:sp>
    </p:spTree>
    <p:extLst>
      <p:ext uri="{BB962C8B-B14F-4D97-AF65-F5344CB8AC3E}">
        <p14:creationId xmlns:p14="http://schemas.microsoft.com/office/powerpoint/2010/main" val="42346658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557DA-61CF-44C8-A238-DB03BBA12F05}"/>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F5B750DC-02F6-4AD4-B82A-514DA2834C8E}"/>
              </a:ext>
            </a:extLst>
          </p:cNvPr>
          <p:cNvSpPr>
            <a:spLocks noGrp="1"/>
          </p:cNvSpPr>
          <p:nvPr>
            <p:ph idx="1"/>
          </p:nvPr>
        </p:nvSpPr>
        <p:spPr/>
        <p:txBody>
          <a:bodyPr>
            <a:normAutofit fontScale="92500" lnSpcReduction="10000"/>
          </a:bodyPr>
          <a:lstStyle/>
          <a:p>
            <a:r>
              <a:rPr lang="en-US" dirty="0"/>
              <a:t>Drawbacks:</a:t>
            </a:r>
          </a:p>
          <a:p>
            <a:pPr lvl="1"/>
            <a:r>
              <a:rPr lang="en-US" dirty="0"/>
              <a:t>How to determine optimal value of prize/award</a:t>
            </a:r>
          </a:p>
          <a:p>
            <a:pPr lvl="1"/>
            <a:r>
              <a:rPr lang="en-US" dirty="0"/>
              <a:t>Duplication of research efforts</a:t>
            </a:r>
          </a:p>
          <a:p>
            <a:pPr lvl="1"/>
            <a:r>
              <a:rPr lang="en-US" dirty="0"/>
              <a:t>“Winner takes all”</a:t>
            </a:r>
          </a:p>
          <a:p>
            <a:pPr lvl="1"/>
            <a:r>
              <a:rPr lang="en-US" dirty="0"/>
              <a:t>Avoid “blue sky” research</a:t>
            </a:r>
          </a:p>
          <a:p>
            <a:pPr lvl="1"/>
            <a:r>
              <a:rPr lang="en-US" dirty="0"/>
              <a:t>Produces inventions not innovation</a:t>
            </a:r>
          </a:p>
          <a:p>
            <a:pPr lvl="1"/>
            <a:r>
              <a:rPr lang="en-US" dirty="0"/>
              <a:t>Awards: selection by jury/committee</a:t>
            </a:r>
          </a:p>
          <a:p>
            <a:r>
              <a:rPr lang="en-US" dirty="0"/>
              <a:t>Advantages:</a:t>
            </a:r>
          </a:p>
          <a:p>
            <a:pPr lvl="1"/>
            <a:r>
              <a:rPr lang="en-US" dirty="0"/>
              <a:t>Direct research efforts in specific direction</a:t>
            </a:r>
          </a:p>
          <a:p>
            <a:pPr lvl="1"/>
            <a:r>
              <a:rPr lang="en-US" dirty="0"/>
              <a:t>Induces competition among innovators</a:t>
            </a:r>
          </a:p>
          <a:p>
            <a:pPr lvl="1"/>
            <a:r>
              <a:rPr lang="en-US" dirty="0"/>
              <a:t>Investment multiplier effects</a:t>
            </a:r>
          </a:p>
          <a:p>
            <a:pPr lvl="1"/>
            <a:r>
              <a:rPr lang="en-US" dirty="0"/>
              <a:t>Publicity effect</a:t>
            </a:r>
          </a:p>
        </p:txBody>
      </p:sp>
      <p:sp>
        <p:nvSpPr>
          <p:cNvPr id="4" name="Date Placeholder 3">
            <a:extLst>
              <a:ext uri="{FF2B5EF4-FFF2-40B4-BE49-F238E27FC236}">
                <a16:creationId xmlns:a16="http://schemas.microsoft.com/office/drawing/2014/main" id="{E923651B-01BF-1CB2-B87A-BF614AC38AF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9FD4F5B-ECA4-508A-0E42-9E68EBEC651B}"/>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C96A08B9-0783-16F2-60DA-816D80678243}"/>
              </a:ext>
            </a:extLst>
          </p:cNvPr>
          <p:cNvSpPr>
            <a:spLocks noGrp="1"/>
          </p:cNvSpPr>
          <p:nvPr>
            <p:ph type="sldNum" sz="quarter" idx="12"/>
          </p:nvPr>
        </p:nvSpPr>
        <p:spPr/>
        <p:txBody>
          <a:bodyPr/>
          <a:lstStyle/>
          <a:p>
            <a:fld id="{4A2E9A94-C6BA-4E46-BD28-CBD3E351AF03}" type="slidenum">
              <a:rPr lang="en-US" smtClean="0"/>
              <a:t>49</a:t>
            </a:fld>
            <a:endParaRPr lang="en-US"/>
          </a:p>
        </p:txBody>
      </p:sp>
    </p:spTree>
    <p:extLst>
      <p:ext uri="{BB962C8B-B14F-4D97-AF65-F5344CB8AC3E}">
        <p14:creationId xmlns:p14="http://schemas.microsoft.com/office/powerpoint/2010/main" val="338370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5AAD1-7F42-492D-5C4F-94163C7104F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166C028-087D-CB6E-35F9-A3A355FC9F1D}"/>
              </a:ext>
            </a:extLst>
          </p:cNvPr>
          <p:cNvSpPr>
            <a:spLocks noGrp="1"/>
          </p:cNvSpPr>
          <p:nvPr>
            <p:ph idx="1"/>
          </p:nvPr>
        </p:nvSpPr>
        <p:spPr/>
        <p:txBody>
          <a:bodyPr/>
          <a:lstStyle/>
          <a:p>
            <a:r>
              <a:rPr lang="en-US" b="1" dirty="0"/>
              <a:t>Open sharing </a:t>
            </a:r>
            <a:r>
              <a:rPr lang="en-US" dirty="0"/>
              <a:t>– in some environments, the benefits of learning from other innovators outweighs fear of imitation, especially in new technologies, leading to knowledge sharing rather than use of formal IP (not be confused with open innovation, which may involve the use of IP licensing).</a:t>
            </a:r>
          </a:p>
          <a:p>
            <a:r>
              <a:rPr lang="en-US" b="1" dirty="0"/>
              <a:t>Prizes and awards </a:t>
            </a:r>
            <a:r>
              <a:rPr lang="en-US" dirty="0"/>
              <a:t>– useful for eliciting innovation for well-defined needs.</a:t>
            </a:r>
          </a:p>
        </p:txBody>
      </p:sp>
      <p:sp>
        <p:nvSpPr>
          <p:cNvPr id="4" name="Date Placeholder 3">
            <a:extLst>
              <a:ext uri="{FF2B5EF4-FFF2-40B4-BE49-F238E27FC236}">
                <a16:creationId xmlns:a16="http://schemas.microsoft.com/office/drawing/2014/main" id="{30E342A9-6A74-0F47-66C6-26EF7E4856A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BD5856A-FB04-2F6B-8725-523835BD030D}"/>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E04E76F4-4F11-896D-9B6E-463C9F36CB13}"/>
              </a:ext>
            </a:extLst>
          </p:cNvPr>
          <p:cNvSpPr>
            <a:spLocks noGrp="1"/>
          </p:cNvSpPr>
          <p:nvPr>
            <p:ph type="sldNum" sz="quarter" idx="12"/>
          </p:nvPr>
        </p:nvSpPr>
        <p:spPr/>
        <p:txBody>
          <a:bodyPr/>
          <a:lstStyle/>
          <a:p>
            <a:fld id="{4A2E9A94-C6BA-4E46-BD28-CBD3E351AF03}" type="slidenum">
              <a:rPr lang="en-US" smtClean="0"/>
              <a:t>5</a:t>
            </a:fld>
            <a:endParaRPr lang="en-US"/>
          </a:p>
        </p:txBody>
      </p:sp>
    </p:spTree>
    <p:extLst>
      <p:ext uri="{BB962C8B-B14F-4D97-AF65-F5344CB8AC3E}">
        <p14:creationId xmlns:p14="http://schemas.microsoft.com/office/powerpoint/2010/main" val="8903137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DA6B1-C982-4257-BCEE-90F5F5FDBF3B}"/>
              </a:ext>
            </a:extLst>
          </p:cNvPr>
          <p:cNvSpPr>
            <a:spLocks noGrp="1"/>
          </p:cNvSpPr>
          <p:nvPr>
            <p:ph type="title"/>
          </p:nvPr>
        </p:nvSpPr>
        <p:spPr/>
        <p:txBody>
          <a:bodyPr/>
          <a:lstStyle/>
          <a:p>
            <a:r>
              <a:rPr lang="en-US" dirty="0"/>
              <a:t>Prizes and awards</a:t>
            </a:r>
          </a:p>
        </p:txBody>
      </p:sp>
      <p:sp>
        <p:nvSpPr>
          <p:cNvPr id="3" name="Content Placeholder 2">
            <a:extLst>
              <a:ext uri="{FF2B5EF4-FFF2-40B4-BE49-F238E27FC236}">
                <a16:creationId xmlns:a16="http://schemas.microsoft.com/office/drawing/2014/main" id="{6EC3C7AE-2F7B-4424-A049-A183B09894A7}"/>
              </a:ext>
            </a:extLst>
          </p:cNvPr>
          <p:cNvSpPr>
            <a:spLocks noGrp="1"/>
          </p:cNvSpPr>
          <p:nvPr>
            <p:ph idx="1"/>
          </p:nvPr>
        </p:nvSpPr>
        <p:spPr/>
        <p:txBody>
          <a:bodyPr>
            <a:normAutofit fontScale="92500" lnSpcReduction="10000"/>
          </a:bodyPr>
          <a:lstStyle/>
          <a:p>
            <a:r>
              <a:rPr lang="en-US" dirty="0"/>
              <a:t>Evidence on prizes awarded by Royal Agricultural Society of England from 1839 to 1939 (Brunt et al. 2012):</a:t>
            </a:r>
          </a:p>
          <a:p>
            <a:pPr lvl="1"/>
            <a:r>
              <a:rPr lang="en-US" dirty="0"/>
              <a:t>Both </a:t>
            </a:r>
            <a:r>
              <a:rPr lang="en-US" i="1" dirty="0"/>
              <a:t>ex ante </a:t>
            </a:r>
            <a:r>
              <a:rPr lang="en-US" dirty="0"/>
              <a:t>and </a:t>
            </a:r>
            <a:r>
              <a:rPr lang="en-US" i="1" dirty="0"/>
              <a:t>ex post </a:t>
            </a:r>
            <a:r>
              <a:rPr lang="en-US" dirty="0"/>
              <a:t>prizes.</a:t>
            </a:r>
          </a:p>
          <a:p>
            <a:pPr lvl="1"/>
            <a:r>
              <a:rPr lang="en-US" i="1" dirty="0"/>
              <a:t>Ex ante </a:t>
            </a:r>
            <a:r>
              <a:rPr lang="en-US" dirty="0"/>
              <a:t>prizes were monetary awards while </a:t>
            </a:r>
            <a:r>
              <a:rPr lang="en-US" i="1" dirty="0"/>
              <a:t>ex post </a:t>
            </a:r>
            <a:r>
              <a:rPr lang="en-US" dirty="0"/>
              <a:t>prizes were in form of medals.</a:t>
            </a:r>
          </a:p>
          <a:p>
            <a:pPr lvl="1"/>
            <a:r>
              <a:rPr lang="en-US" dirty="0"/>
              <a:t>Award had a positive impact on subsequent patent filings on award-winning inventions.</a:t>
            </a:r>
          </a:p>
          <a:p>
            <a:pPr lvl="1"/>
            <a:r>
              <a:rPr lang="en-US" dirty="0"/>
              <a:t>Effect stronger for medals than monetary prizes.</a:t>
            </a:r>
          </a:p>
          <a:p>
            <a:r>
              <a:rPr lang="en-US" dirty="0"/>
              <a:t>Evidence on </a:t>
            </a:r>
            <a:r>
              <a:rPr lang="en-US" i="1" dirty="0"/>
              <a:t>ex post </a:t>
            </a:r>
            <a:r>
              <a:rPr lang="en-US" dirty="0"/>
              <a:t>prizes (without monetary award) awarded for innovations exhibited at Crystal Palace Exhibition in 1851 (Moser and Nichols, 2013):</a:t>
            </a:r>
          </a:p>
          <a:p>
            <a:pPr lvl="1"/>
            <a:r>
              <a:rPr lang="en-US" dirty="0"/>
              <a:t>Increase in patenting for prize-winning innovations compared to non-winning innovations.</a:t>
            </a:r>
          </a:p>
          <a:p>
            <a:pPr lvl="1"/>
            <a:r>
              <a:rPr lang="en-US" dirty="0"/>
              <a:t>Evidence for award effect due to publicity.</a:t>
            </a:r>
          </a:p>
        </p:txBody>
      </p:sp>
      <p:sp>
        <p:nvSpPr>
          <p:cNvPr id="4" name="Date Placeholder 3">
            <a:extLst>
              <a:ext uri="{FF2B5EF4-FFF2-40B4-BE49-F238E27FC236}">
                <a16:creationId xmlns:a16="http://schemas.microsoft.com/office/drawing/2014/main" id="{2FA8093D-C5DF-D694-4D67-112F407ED09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9256EDD-3487-59BF-E1C9-31469DE92E7C}"/>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834AAFA2-A039-3158-225B-8BAE87C9F35C}"/>
              </a:ext>
            </a:extLst>
          </p:cNvPr>
          <p:cNvSpPr>
            <a:spLocks noGrp="1"/>
          </p:cNvSpPr>
          <p:nvPr>
            <p:ph type="sldNum" sz="quarter" idx="12"/>
          </p:nvPr>
        </p:nvSpPr>
        <p:spPr/>
        <p:txBody>
          <a:bodyPr/>
          <a:lstStyle/>
          <a:p>
            <a:fld id="{4A2E9A94-C6BA-4E46-BD28-CBD3E351AF03}" type="slidenum">
              <a:rPr lang="en-US" smtClean="0"/>
              <a:t>50</a:t>
            </a:fld>
            <a:endParaRPr lang="en-US"/>
          </a:p>
        </p:txBody>
      </p:sp>
    </p:spTree>
    <p:extLst>
      <p:ext uri="{BB962C8B-B14F-4D97-AF65-F5344CB8AC3E}">
        <p14:creationId xmlns:p14="http://schemas.microsoft.com/office/powerpoint/2010/main" val="4890354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4ABA1-337C-4115-9B9A-DB34B810F141}"/>
              </a:ext>
            </a:extLst>
          </p:cNvPr>
          <p:cNvSpPr>
            <a:spLocks noGrp="1"/>
          </p:cNvSpPr>
          <p:nvPr>
            <p:ph type="title"/>
          </p:nvPr>
        </p:nvSpPr>
        <p:spPr/>
        <p:txBody>
          <a:bodyPr/>
          <a:lstStyle/>
          <a:p>
            <a:r>
              <a:rPr lang="en-US" dirty="0"/>
              <a:t>Prizes vs. patents</a:t>
            </a:r>
          </a:p>
        </p:txBody>
      </p:sp>
      <p:sp>
        <p:nvSpPr>
          <p:cNvPr id="3" name="Content Placeholder 2">
            <a:extLst>
              <a:ext uri="{FF2B5EF4-FFF2-40B4-BE49-F238E27FC236}">
                <a16:creationId xmlns:a16="http://schemas.microsoft.com/office/drawing/2014/main" id="{6601E34E-F01F-43AF-9DFF-37E6E901F5A9}"/>
              </a:ext>
            </a:extLst>
          </p:cNvPr>
          <p:cNvSpPr>
            <a:spLocks noGrp="1"/>
          </p:cNvSpPr>
          <p:nvPr>
            <p:ph idx="1"/>
          </p:nvPr>
        </p:nvSpPr>
        <p:spPr/>
        <p:txBody>
          <a:bodyPr>
            <a:normAutofit fontScale="92500" lnSpcReduction="10000"/>
          </a:bodyPr>
          <a:lstStyle/>
          <a:p>
            <a:r>
              <a:rPr lang="en-US" dirty="0"/>
              <a:t>Empirical evidence suggests positive impact of prizes on patenting.</a:t>
            </a:r>
          </a:p>
          <a:p>
            <a:r>
              <a:rPr lang="en-US" dirty="0"/>
              <a:t>What's the relation between prizes and patents?</a:t>
            </a:r>
          </a:p>
          <a:p>
            <a:r>
              <a:rPr lang="en-US" dirty="0"/>
              <a:t>In theory, they are substitutes; prizes are seen as a way to avoid the dead-weight-loss associated with patent protection.</a:t>
            </a:r>
          </a:p>
          <a:p>
            <a:r>
              <a:rPr lang="en-US" dirty="0"/>
              <a:t>In practice, prizes and patents are better seen as complements than substitutes.</a:t>
            </a:r>
          </a:p>
          <a:p>
            <a:pPr lvl="1"/>
            <a:r>
              <a:rPr lang="en-US" dirty="0"/>
              <a:t>Not necessarily excessive rewards for innovators who receive both because in the presence of significant externalities and risk associated with the research, additional reward beyond patent protection may be warranted</a:t>
            </a:r>
          </a:p>
          <a:p>
            <a:pPr lvl="1"/>
            <a:r>
              <a:rPr lang="en-US" dirty="0"/>
              <a:t>Combination of prizes and patents can improve welfare relative to the use of only patents or prizes in the presence of noncontractible aspects of innovation (Galasso et al. 2018).</a:t>
            </a:r>
          </a:p>
        </p:txBody>
      </p:sp>
      <p:sp>
        <p:nvSpPr>
          <p:cNvPr id="4" name="Date Placeholder 3">
            <a:extLst>
              <a:ext uri="{FF2B5EF4-FFF2-40B4-BE49-F238E27FC236}">
                <a16:creationId xmlns:a16="http://schemas.microsoft.com/office/drawing/2014/main" id="{0E0FB6FA-70EB-6633-E3EC-F3391D63586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1D14973-E3A9-A670-2557-56A2ACF6B2A0}"/>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2108AF7D-2439-27AE-7E51-7C81E492C166}"/>
              </a:ext>
            </a:extLst>
          </p:cNvPr>
          <p:cNvSpPr>
            <a:spLocks noGrp="1"/>
          </p:cNvSpPr>
          <p:nvPr>
            <p:ph type="sldNum" sz="quarter" idx="12"/>
          </p:nvPr>
        </p:nvSpPr>
        <p:spPr/>
        <p:txBody>
          <a:bodyPr/>
          <a:lstStyle/>
          <a:p>
            <a:fld id="{4A2E9A94-C6BA-4E46-BD28-CBD3E351AF03}" type="slidenum">
              <a:rPr lang="en-US" smtClean="0"/>
              <a:t>51</a:t>
            </a:fld>
            <a:endParaRPr lang="en-US"/>
          </a:p>
        </p:txBody>
      </p:sp>
    </p:spTree>
    <p:extLst>
      <p:ext uri="{BB962C8B-B14F-4D97-AF65-F5344CB8AC3E}">
        <p14:creationId xmlns:p14="http://schemas.microsoft.com/office/powerpoint/2010/main" val="8035844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A04A3-6D62-45A0-BD8D-58B404EBE6B2}"/>
              </a:ext>
            </a:extLst>
          </p:cNvPr>
          <p:cNvSpPr>
            <a:spLocks noGrp="1"/>
          </p:cNvSpPr>
          <p:nvPr>
            <p:ph type="title"/>
          </p:nvPr>
        </p:nvSpPr>
        <p:spPr/>
        <p:txBody>
          <a:bodyPr/>
          <a:lstStyle/>
          <a:p>
            <a:r>
              <a:rPr lang="en-US" dirty="0"/>
              <a:t>Prizes vs. patents</a:t>
            </a:r>
          </a:p>
        </p:txBody>
      </p:sp>
      <p:sp>
        <p:nvSpPr>
          <p:cNvPr id="3" name="Content Placeholder 2">
            <a:extLst>
              <a:ext uri="{FF2B5EF4-FFF2-40B4-BE49-F238E27FC236}">
                <a16:creationId xmlns:a16="http://schemas.microsoft.com/office/drawing/2014/main" id="{01EF639C-56C2-42A5-96F1-DD2FBA8DAC87}"/>
              </a:ext>
            </a:extLst>
          </p:cNvPr>
          <p:cNvSpPr>
            <a:spLocks noGrp="1"/>
          </p:cNvSpPr>
          <p:nvPr>
            <p:ph idx="1"/>
          </p:nvPr>
        </p:nvSpPr>
        <p:spPr/>
        <p:txBody>
          <a:bodyPr>
            <a:normAutofit/>
          </a:bodyPr>
          <a:lstStyle/>
          <a:p>
            <a:r>
              <a:rPr lang="en-US" dirty="0"/>
              <a:t>Historical example that demonstrates the link between prizes and patents:</a:t>
            </a:r>
          </a:p>
          <a:p>
            <a:pPr lvl="1"/>
            <a:r>
              <a:rPr lang="en-US" dirty="0"/>
              <a:t>Michael Phelan and High </a:t>
            </a:r>
            <a:r>
              <a:rPr lang="en-US" dirty="0" err="1"/>
              <a:t>Collender</a:t>
            </a:r>
            <a:r>
              <a:rPr lang="en-US" dirty="0"/>
              <a:t>, who owned a billiard company, created a US$ 10,000 prize in 1863 to find a material to replace ivory in billiard balls.</a:t>
            </a:r>
          </a:p>
          <a:p>
            <a:pPr lvl="1"/>
            <a:r>
              <a:rPr lang="en-US" dirty="0"/>
              <a:t>Because of prize, John Wesley Hyatt engaged in extensive experimentation that eventually led him to invent celluloid (i.e. plastic).</a:t>
            </a:r>
          </a:p>
          <a:p>
            <a:pPr lvl="1"/>
            <a:r>
              <a:rPr lang="en-US" dirty="0"/>
              <a:t>Initially Hyatt's plastic billiard ball did not satisfy the requirement for the prize money (the celluloid billiard balls would easily crack), he patented his invention and quickly discovered its wide applicability in other areas.</a:t>
            </a:r>
          </a:p>
        </p:txBody>
      </p:sp>
      <p:sp>
        <p:nvSpPr>
          <p:cNvPr id="4" name="Date Placeholder 3">
            <a:extLst>
              <a:ext uri="{FF2B5EF4-FFF2-40B4-BE49-F238E27FC236}">
                <a16:creationId xmlns:a16="http://schemas.microsoft.com/office/drawing/2014/main" id="{39E6314F-BAEA-D9EB-74F7-9804AA0A8DC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E6B1D18-12AC-6FE5-8D26-8D188CF17553}"/>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BDDBB83D-339C-5EB8-994A-44BCD18984DE}"/>
              </a:ext>
            </a:extLst>
          </p:cNvPr>
          <p:cNvSpPr>
            <a:spLocks noGrp="1"/>
          </p:cNvSpPr>
          <p:nvPr>
            <p:ph type="sldNum" sz="quarter" idx="12"/>
          </p:nvPr>
        </p:nvSpPr>
        <p:spPr/>
        <p:txBody>
          <a:bodyPr/>
          <a:lstStyle/>
          <a:p>
            <a:fld id="{4A2E9A94-C6BA-4E46-BD28-CBD3E351AF03}" type="slidenum">
              <a:rPr lang="en-US" smtClean="0"/>
              <a:t>52</a:t>
            </a:fld>
            <a:endParaRPr lang="en-US"/>
          </a:p>
        </p:txBody>
      </p:sp>
    </p:spTree>
    <p:extLst>
      <p:ext uri="{BB962C8B-B14F-4D97-AF65-F5344CB8AC3E}">
        <p14:creationId xmlns:p14="http://schemas.microsoft.com/office/powerpoint/2010/main" val="31292309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913B-A01D-478F-8F4F-68DB25E7F79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8F146E0-04D3-4735-9C6D-FC07BB3178B5}"/>
              </a:ext>
            </a:extLst>
          </p:cNvPr>
          <p:cNvSpPr>
            <a:spLocks noGrp="1"/>
          </p:cNvSpPr>
          <p:nvPr>
            <p:ph idx="1"/>
          </p:nvPr>
        </p:nvSpPr>
        <p:spPr/>
        <p:txBody>
          <a:bodyPr/>
          <a:lstStyle/>
          <a:p>
            <a:r>
              <a:rPr lang="en-US" dirty="0"/>
              <a:t>Available survey evidence strongly suggests that firms consider patents as relatively ineffective means to appropriating returns to innovation.</a:t>
            </a:r>
          </a:p>
          <a:p>
            <a:r>
              <a:rPr lang="en-US" dirty="0"/>
              <a:t>Informal mechanisms, such as lead time and secrecy, considered more effective.</a:t>
            </a:r>
          </a:p>
          <a:p>
            <a:r>
              <a:rPr lang="en-US" dirty="0"/>
              <a:t>But substantial heterogeneity in the use of patents across type of innovation and economic activity.</a:t>
            </a:r>
          </a:p>
          <a:p>
            <a:r>
              <a:rPr lang="en-US" dirty="0"/>
              <a:t>Evidence indicates that firms regard different appropriation mechanisms as complements rather than substitutes</a:t>
            </a:r>
          </a:p>
        </p:txBody>
      </p:sp>
      <p:sp>
        <p:nvSpPr>
          <p:cNvPr id="4" name="Date Placeholder 3">
            <a:extLst>
              <a:ext uri="{FF2B5EF4-FFF2-40B4-BE49-F238E27FC236}">
                <a16:creationId xmlns:a16="http://schemas.microsoft.com/office/drawing/2014/main" id="{34C9B9C6-257D-9BFB-D25D-7C1FB6A836E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E2E6B04D-E693-120F-1133-EBDD56EC8255}"/>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FA8C96DF-BB8A-FB66-019E-B2C1D83A7F89}"/>
              </a:ext>
            </a:extLst>
          </p:cNvPr>
          <p:cNvSpPr>
            <a:spLocks noGrp="1"/>
          </p:cNvSpPr>
          <p:nvPr>
            <p:ph type="sldNum" sz="quarter" idx="12"/>
          </p:nvPr>
        </p:nvSpPr>
        <p:spPr/>
        <p:txBody>
          <a:bodyPr/>
          <a:lstStyle/>
          <a:p>
            <a:fld id="{4A2E9A94-C6BA-4E46-BD28-CBD3E351AF03}" type="slidenum">
              <a:rPr lang="en-US" smtClean="0"/>
              <a:t>53</a:t>
            </a:fld>
            <a:endParaRPr lang="en-US"/>
          </a:p>
        </p:txBody>
      </p:sp>
    </p:spTree>
    <p:extLst>
      <p:ext uri="{BB962C8B-B14F-4D97-AF65-F5344CB8AC3E}">
        <p14:creationId xmlns:p14="http://schemas.microsoft.com/office/powerpoint/2010/main" val="42099913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04158-9606-430B-9932-2AD9B3EB465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5FB96666-E188-40A4-8AE4-2ACD3E542488}"/>
              </a:ext>
            </a:extLst>
          </p:cNvPr>
          <p:cNvSpPr>
            <a:spLocks noGrp="1"/>
          </p:cNvSpPr>
          <p:nvPr>
            <p:ph idx="1"/>
          </p:nvPr>
        </p:nvSpPr>
        <p:spPr/>
        <p:txBody>
          <a:bodyPr>
            <a:normAutofit fontScale="92500" lnSpcReduction="20000"/>
          </a:bodyPr>
          <a:lstStyle/>
          <a:p>
            <a:r>
              <a:rPr lang="en-US" dirty="0"/>
              <a:t>In practice, firms often rely on bundles of mechanisms to appropriate returns to their innovations, adapting the combinations of formal and informal mechanisms flexibly depending on the specific characteristics of innovations and markets.</a:t>
            </a:r>
          </a:p>
          <a:p>
            <a:r>
              <a:rPr lang="en-US" dirty="0"/>
              <a:t>Innovator's choice between patents and secrecy is fairly complex: many different factors play a role and their importance depends on the nature of competition in the market place.</a:t>
            </a:r>
          </a:p>
          <a:p>
            <a:r>
              <a:rPr lang="en-US" dirty="0"/>
              <a:t>In some settings inventors and innovators may choose to freely reveal their information to others in exchange for free access to their knowledge.</a:t>
            </a:r>
          </a:p>
          <a:p>
            <a:r>
              <a:rPr lang="en-US" dirty="0"/>
              <a:t>Prizes and awards can be successful in incentivizing innovative activity, but in practice design of prize competitions challenging due to lack of information on the cost and value of the invention that should result from the prize competition.</a:t>
            </a:r>
          </a:p>
        </p:txBody>
      </p:sp>
      <p:sp>
        <p:nvSpPr>
          <p:cNvPr id="4" name="Date Placeholder 3">
            <a:extLst>
              <a:ext uri="{FF2B5EF4-FFF2-40B4-BE49-F238E27FC236}">
                <a16:creationId xmlns:a16="http://schemas.microsoft.com/office/drawing/2014/main" id="{626210B0-4D54-9458-BA36-EB7CE755EDD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511A7D3-443B-41C0-55BE-F51677C2D5A7}"/>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991DDA59-778B-D4E2-1691-2E32C5361EC6}"/>
              </a:ext>
            </a:extLst>
          </p:cNvPr>
          <p:cNvSpPr>
            <a:spLocks noGrp="1"/>
          </p:cNvSpPr>
          <p:nvPr>
            <p:ph type="sldNum" sz="quarter" idx="12"/>
          </p:nvPr>
        </p:nvSpPr>
        <p:spPr/>
        <p:txBody>
          <a:bodyPr/>
          <a:lstStyle/>
          <a:p>
            <a:fld id="{4A2E9A94-C6BA-4E46-BD28-CBD3E351AF03}" type="slidenum">
              <a:rPr lang="en-US" smtClean="0"/>
              <a:t>54</a:t>
            </a:fld>
            <a:endParaRPr lang="en-US"/>
          </a:p>
        </p:txBody>
      </p:sp>
    </p:spTree>
    <p:extLst>
      <p:ext uri="{BB962C8B-B14F-4D97-AF65-F5344CB8AC3E}">
        <p14:creationId xmlns:p14="http://schemas.microsoft.com/office/powerpoint/2010/main" val="3644142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E9A55-43D2-474A-ACD4-5B5AF40791FA}"/>
              </a:ext>
            </a:extLst>
          </p:cNvPr>
          <p:cNvSpPr>
            <a:spLocks noGrp="1"/>
          </p:cNvSpPr>
          <p:nvPr>
            <p:ph type="title"/>
          </p:nvPr>
        </p:nvSpPr>
        <p:spPr/>
        <p:txBody>
          <a:bodyPr/>
          <a:lstStyle/>
          <a:p>
            <a:r>
              <a:rPr lang="en-US" dirty="0"/>
              <a:t>Magnetic strip</a:t>
            </a:r>
          </a:p>
        </p:txBody>
      </p:sp>
      <p:sp>
        <p:nvSpPr>
          <p:cNvPr id="3" name="Content Placeholder 2">
            <a:extLst>
              <a:ext uri="{FF2B5EF4-FFF2-40B4-BE49-F238E27FC236}">
                <a16:creationId xmlns:a16="http://schemas.microsoft.com/office/drawing/2014/main" id="{D75677AF-C72F-474C-9AEC-98C54CBA56CF}"/>
              </a:ext>
            </a:extLst>
          </p:cNvPr>
          <p:cNvSpPr>
            <a:spLocks noGrp="1"/>
          </p:cNvSpPr>
          <p:nvPr>
            <p:ph idx="1"/>
          </p:nvPr>
        </p:nvSpPr>
        <p:spPr/>
        <p:txBody>
          <a:bodyPr/>
          <a:lstStyle/>
          <a:p>
            <a:r>
              <a:rPr lang="en-US" dirty="0"/>
              <a:t>In 1960, IBM engineer Forrest Parry invented magnetic strip.</a:t>
            </a:r>
          </a:p>
          <a:p>
            <a:r>
              <a:rPr lang="en-US" dirty="0"/>
              <a:t>IBM never patented magnetic strip.</a:t>
            </a:r>
          </a:p>
          <a:p>
            <a:r>
              <a:rPr lang="en-US" dirty="0"/>
              <a:t>“For every buck we spent on developing the mag stripe, we got $1500 back in computer sales [...]. Our motive was to drive computer sales, and we did.”</a:t>
            </a:r>
          </a:p>
          <a:p>
            <a:r>
              <a:rPr lang="en-US" dirty="0"/>
              <a:t>Appropriation occurred via the sale of a complementary proprietary technology: computers, IBM’s main line of business at the time.</a:t>
            </a:r>
          </a:p>
        </p:txBody>
      </p:sp>
      <p:sp>
        <p:nvSpPr>
          <p:cNvPr id="4" name="Date Placeholder 3">
            <a:extLst>
              <a:ext uri="{FF2B5EF4-FFF2-40B4-BE49-F238E27FC236}">
                <a16:creationId xmlns:a16="http://schemas.microsoft.com/office/drawing/2014/main" id="{B211CA4D-83DB-37A6-6DCA-9591BAF1C4A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2F504E06-99A4-A97C-8500-A98078FAC41E}"/>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17211961-E5C5-B5FC-F665-8DE1DAFC15D8}"/>
              </a:ext>
            </a:extLst>
          </p:cNvPr>
          <p:cNvSpPr>
            <a:spLocks noGrp="1"/>
          </p:cNvSpPr>
          <p:nvPr>
            <p:ph type="sldNum" sz="quarter" idx="12"/>
          </p:nvPr>
        </p:nvSpPr>
        <p:spPr/>
        <p:txBody>
          <a:bodyPr/>
          <a:lstStyle/>
          <a:p>
            <a:fld id="{4A2E9A94-C6BA-4E46-BD28-CBD3E351AF03}" type="slidenum">
              <a:rPr lang="en-US" smtClean="0"/>
              <a:t>6</a:t>
            </a:fld>
            <a:endParaRPr lang="en-US"/>
          </a:p>
        </p:txBody>
      </p:sp>
    </p:spTree>
    <p:extLst>
      <p:ext uri="{BB962C8B-B14F-4D97-AF65-F5344CB8AC3E}">
        <p14:creationId xmlns:p14="http://schemas.microsoft.com/office/powerpoint/2010/main" val="2201317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CD341-16C5-407D-8DB6-726D8FB16225}"/>
              </a:ext>
            </a:extLst>
          </p:cNvPr>
          <p:cNvSpPr>
            <a:spLocks noGrp="1"/>
          </p:cNvSpPr>
          <p:nvPr>
            <p:ph type="title"/>
          </p:nvPr>
        </p:nvSpPr>
        <p:spPr/>
        <p:txBody>
          <a:bodyPr/>
          <a:lstStyle/>
          <a:p>
            <a:r>
              <a:rPr lang="en-US" dirty="0"/>
              <a:t>WD-40</a:t>
            </a:r>
          </a:p>
        </p:txBody>
      </p:sp>
      <p:sp>
        <p:nvSpPr>
          <p:cNvPr id="3" name="Content Placeholder 2">
            <a:extLst>
              <a:ext uri="{FF2B5EF4-FFF2-40B4-BE49-F238E27FC236}">
                <a16:creationId xmlns:a16="http://schemas.microsoft.com/office/drawing/2014/main" id="{6C87F33A-905B-46F7-8E39-A9DACE1D90B1}"/>
              </a:ext>
            </a:extLst>
          </p:cNvPr>
          <p:cNvSpPr>
            <a:spLocks noGrp="1"/>
          </p:cNvSpPr>
          <p:nvPr>
            <p:ph idx="1"/>
          </p:nvPr>
        </p:nvSpPr>
        <p:spPr/>
        <p:txBody>
          <a:bodyPr/>
          <a:lstStyle/>
          <a:p>
            <a:r>
              <a:rPr lang="en-US" dirty="0"/>
              <a:t>Multi-use product launched in 1958 that “protects metal from rust and corrosion, penetrates stuck parts, displaces moisture and lubricates almost anything”.</a:t>
            </a:r>
          </a:p>
          <a:p>
            <a:r>
              <a:rPr lang="en-US" dirty="0"/>
              <a:t>Although clearly patentable, WD-40 company opted for secrecy.</a:t>
            </a:r>
          </a:p>
          <a:p>
            <a:r>
              <a:rPr lang="en-US" dirty="0"/>
              <a:t>Lack of patent allowed competitors to bring very similar products to market, but avoided disclosure of the chemical formula until today.</a:t>
            </a:r>
          </a:p>
          <a:p>
            <a:r>
              <a:rPr lang="en-US" dirty="0"/>
              <a:t>Patent would have expired probably some time in the late 1970s, and competitors would have been able to produce an exact copy then.</a:t>
            </a:r>
          </a:p>
        </p:txBody>
      </p:sp>
      <p:sp>
        <p:nvSpPr>
          <p:cNvPr id="4" name="Date Placeholder 3">
            <a:extLst>
              <a:ext uri="{FF2B5EF4-FFF2-40B4-BE49-F238E27FC236}">
                <a16:creationId xmlns:a16="http://schemas.microsoft.com/office/drawing/2014/main" id="{697648E4-1F48-D751-9739-418A0E804EF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6663D8D-9E93-3920-A64B-875776D72EEE}"/>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94776EE3-5535-3C19-5A15-67F8742149CB}"/>
              </a:ext>
            </a:extLst>
          </p:cNvPr>
          <p:cNvSpPr>
            <a:spLocks noGrp="1"/>
          </p:cNvSpPr>
          <p:nvPr>
            <p:ph type="sldNum" sz="quarter" idx="12"/>
          </p:nvPr>
        </p:nvSpPr>
        <p:spPr/>
        <p:txBody>
          <a:bodyPr/>
          <a:lstStyle/>
          <a:p>
            <a:fld id="{4A2E9A94-C6BA-4E46-BD28-CBD3E351AF03}" type="slidenum">
              <a:rPr lang="en-US" smtClean="0"/>
              <a:t>7</a:t>
            </a:fld>
            <a:endParaRPr lang="en-US"/>
          </a:p>
        </p:txBody>
      </p:sp>
    </p:spTree>
    <p:extLst>
      <p:ext uri="{BB962C8B-B14F-4D97-AF65-F5344CB8AC3E}">
        <p14:creationId xmlns:p14="http://schemas.microsoft.com/office/powerpoint/2010/main" val="3654998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84527-A7F1-45C8-928C-A220DE5415C6}"/>
              </a:ext>
            </a:extLst>
          </p:cNvPr>
          <p:cNvSpPr>
            <a:spLocks noGrp="1"/>
          </p:cNvSpPr>
          <p:nvPr>
            <p:ph type="title"/>
          </p:nvPr>
        </p:nvSpPr>
        <p:spPr/>
        <p:txBody>
          <a:bodyPr/>
          <a:lstStyle/>
          <a:p>
            <a:r>
              <a:rPr lang="en-US" dirty="0"/>
              <a:t>Secrecy</a:t>
            </a:r>
          </a:p>
        </p:txBody>
      </p:sp>
      <p:sp>
        <p:nvSpPr>
          <p:cNvPr id="3" name="Content Placeholder 2">
            <a:extLst>
              <a:ext uri="{FF2B5EF4-FFF2-40B4-BE49-F238E27FC236}">
                <a16:creationId xmlns:a16="http://schemas.microsoft.com/office/drawing/2014/main" id="{B83D49EA-7FB1-4019-A855-1878E5648FDA}"/>
              </a:ext>
            </a:extLst>
          </p:cNvPr>
          <p:cNvSpPr>
            <a:spLocks noGrp="1"/>
          </p:cNvSpPr>
          <p:nvPr>
            <p:ph idx="1"/>
          </p:nvPr>
        </p:nvSpPr>
        <p:spPr/>
        <p:txBody>
          <a:bodyPr/>
          <a:lstStyle/>
          <a:p>
            <a:r>
              <a:rPr lang="en-US" dirty="0"/>
              <a:t>Secrecy most widely used form of protection: regardless of whether product or process invention, but secrecy more important in complex than discrete technologies.</a:t>
            </a:r>
          </a:p>
          <a:p>
            <a:r>
              <a:rPr lang="en-US" dirty="0"/>
              <a:t>Secrecy considered by far most effective way of appropriating returns to innovation.</a:t>
            </a:r>
          </a:p>
          <a:p>
            <a:r>
              <a:rPr lang="en-US" dirty="0"/>
              <a:t>Secrecy can be used to protect things that are not otherwise protectable, such as customer lists.</a:t>
            </a:r>
          </a:p>
          <a:p>
            <a:endParaRPr lang="en-US" dirty="0"/>
          </a:p>
        </p:txBody>
      </p:sp>
      <p:sp>
        <p:nvSpPr>
          <p:cNvPr id="4" name="Date Placeholder 3">
            <a:extLst>
              <a:ext uri="{FF2B5EF4-FFF2-40B4-BE49-F238E27FC236}">
                <a16:creationId xmlns:a16="http://schemas.microsoft.com/office/drawing/2014/main" id="{24E1B98D-FA6D-E25C-4135-18C584432D1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2F53E78-0114-87ED-1FD2-F18A1E19FE21}"/>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8B67A30B-5C96-0778-FAF1-E7BC87A47255}"/>
              </a:ext>
            </a:extLst>
          </p:cNvPr>
          <p:cNvSpPr>
            <a:spLocks noGrp="1"/>
          </p:cNvSpPr>
          <p:nvPr>
            <p:ph type="sldNum" sz="quarter" idx="12"/>
          </p:nvPr>
        </p:nvSpPr>
        <p:spPr/>
        <p:txBody>
          <a:bodyPr/>
          <a:lstStyle/>
          <a:p>
            <a:fld id="{4A2E9A94-C6BA-4E46-BD28-CBD3E351AF03}" type="slidenum">
              <a:rPr lang="en-US" smtClean="0"/>
              <a:t>8</a:t>
            </a:fld>
            <a:endParaRPr lang="en-US"/>
          </a:p>
        </p:txBody>
      </p:sp>
    </p:spTree>
    <p:extLst>
      <p:ext uri="{BB962C8B-B14F-4D97-AF65-F5344CB8AC3E}">
        <p14:creationId xmlns:p14="http://schemas.microsoft.com/office/powerpoint/2010/main" val="3600357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9B96E-19C6-4AB8-9750-27532B7FE619}"/>
              </a:ext>
            </a:extLst>
          </p:cNvPr>
          <p:cNvSpPr>
            <a:spLocks noGrp="1"/>
          </p:cNvSpPr>
          <p:nvPr>
            <p:ph type="title"/>
          </p:nvPr>
        </p:nvSpPr>
        <p:spPr/>
        <p:txBody>
          <a:bodyPr/>
          <a:lstStyle/>
          <a:p>
            <a:r>
              <a:rPr lang="en-US" dirty="0"/>
              <a:t>Trade Secrecy</a:t>
            </a:r>
          </a:p>
        </p:txBody>
      </p:sp>
      <p:sp>
        <p:nvSpPr>
          <p:cNvPr id="3" name="Content Placeholder 2">
            <a:extLst>
              <a:ext uri="{FF2B5EF4-FFF2-40B4-BE49-F238E27FC236}">
                <a16:creationId xmlns:a16="http://schemas.microsoft.com/office/drawing/2014/main" id="{8D0BAA15-18DF-4D8D-98A2-15BC0CBB320B}"/>
              </a:ext>
            </a:extLst>
          </p:cNvPr>
          <p:cNvSpPr>
            <a:spLocks noGrp="1"/>
          </p:cNvSpPr>
          <p:nvPr>
            <p:ph idx="1"/>
          </p:nvPr>
        </p:nvSpPr>
        <p:spPr/>
        <p:txBody>
          <a:bodyPr>
            <a:normAutofit lnSpcReduction="10000"/>
          </a:bodyPr>
          <a:lstStyle/>
          <a:p>
            <a:r>
              <a:rPr lang="en-US" dirty="0"/>
              <a:t>In practice, trade secrecy bolstered by private contracts with employees and business partners such as non-disclosure, confidentiality, or non-compete agreements.</a:t>
            </a:r>
          </a:p>
          <a:p>
            <a:r>
              <a:rPr lang="en-US" dirty="0"/>
              <a:t>Not a property right since its holder does not acquire exclusive right to the secret.</a:t>
            </a:r>
          </a:p>
          <a:p>
            <a:r>
              <a:rPr lang="en-US" dirty="0"/>
              <a:t>If secret leaks or another company discovers same invention independently by legal means, holder of trade secret has no legal recourse.</a:t>
            </a:r>
          </a:p>
          <a:p>
            <a:r>
              <a:rPr lang="en-US" dirty="0"/>
              <a:t>No registration requirement.</a:t>
            </a:r>
          </a:p>
          <a:p>
            <a:r>
              <a:rPr lang="en-US" dirty="0"/>
              <a:t>No term limit.</a:t>
            </a:r>
          </a:p>
        </p:txBody>
      </p:sp>
      <p:sp>
        <p:nvSpPr>
          <p:cNvPr id="4" name="Date Placeholder 3">
            <a:extLst>
              <a:ext uri="{FF2B5EF4-FFF2-40B4-BE49-F238E27FC236}">
                <a16:creationId xmlns:a16="http://schemas.microsoft.com/office/drawing/2014/main" id="{E7E7172E-EF2C-7133-C4FA-100D659F0C2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88A4AD2-FDDA-74B6-3B7D-65A3B8A6D20D}"/>
              </a:ext>
            </a:extLst>
          </p:cNvPr>
          <p:cNvSpPr>
            <a:spLocks noGrp="1"/>
          </p:cNvSpPr>
          <p:nvPr>
            <p:ph type="ftr" sz="quarter" idx="11"/>
          </p:nvPr>
        </p:nvSpPr>
        <p:spPr/>
        <p:txBody>
          <a:bodyPr/>
          <a:lstStyle/>
          <a:p>
            <a:r>
              <a:rPr lang="en-US"/>
              <a:t>Hall &amp; Helmers Ch. 14</a:t>
            </a:r>
          </a:p>
        </p:txBody>
      </p:sp>
      <p:sp>
        <p:nvSpPr>
          <p:cNvPr id="6" name="Slide Number Placeholder 5">
            <a:extLst>
              <a:ext uri="{FF2B5EF4-FFF2-40B4-BE49-F238E27FC236}">
                <a16:creationId xmlns:a16="http://schemas.microsoft.com/office/drawing/2014/main" id="{662E240A-7CF0-91D6-C7EA-4A368A7A9336}"/>
              </a:ext>
            </a:extLst>
          </p:cNvPr>
          <p:cNvSpPr>
            <a:spLocks noGrp="1"/>
          </p:cNvSpPr>
          <p:nvPr>
            <p:ph type="sldNum" sz="quarter" idx="12"/>
          </p:nvPr>
        </p:nvSpPr>
        <p:spPr/>
        <p:txBody>
          <a:bodyPr/>
          <a:lstStyle/>
          <a:p>
            <a:fld id="{4A2E9A94-C6BA-4E46-BD28-CBD3E351AF03}" type="slidenum">
              <a:rPr lang="en-US" smtClean="0"/>
              <a:t>9</a:t>
            </a:fld>
            <a:endParaRPr lang="en-US"/>
          </a:p>
        </p:txBody>
      </p:sp>
    </p:spTree>
    <p:extLst>
      <p:ext uri="{BB962C8B-B14F-4D97-AF65-F5344CB8AC3E}">
        <p14:creationId xmlns:p14="http://schemas.microsoft.com/office/powerpoint/2010/main" val="295832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5101</TotalTime>
  <Words>4934</Words>
  <Application>Microsoft Office PowerPoint</Application>
  <PresentationFormat>Widescreen</PresentationFormat>
  <Paragraphs>477</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Calibri Light</vt:lpstr>
      <vt:lpstr>Cambria Math</vt:lpstr>
      <vt:lpstr>Office Theme</vt:lpstr>
      <vt:lpstr>Chapter 14  Alternatives to intellectual property</vt:lpstr>
      <vt:lpstr>Overview</vt:lpstr>
      <vt:lpstr>Introduction</vt:lpstr>
      <vt:lpstr>Introduction</vt:lpstr>
      <vt:lpstr>Introduction</vt:lpstr>
      <vt:lpstr>Magnetic strip</vt:lpstr>
      <vt:lpstr>WD-40</vt:lpstr>
      <vt:lpstr>Secrecy</vt:lpstr>
      <vt:lpstr>Trade Secrecy</vt:lpstr>
      <vt:lpstr>Trade Secrecy</vt:lpstr>
      <vt:lpstr>Leakage</vt:lpstr>
      <vt:lpstr>Misappropriation</vt:lpstr>
      <vt:lpstr>Misappropriation</vt:lpstr>
      <vt:lpstr>Misappropriation</vt:lpstr>
      <vt:lpstr>The economics of trade secrets</vt:lpstr>
      <vt:lpstr>The economics of trade secrets</vt:lpstr>
      <vt:lpstr>Lead time and first-mover advantage</vt:lpstr>
      <vt:lpstr>Lead time and first-mover advantage</vt:lpstr>
      <vt:lpstr>Lead time and first-mover advantage</vt:lpstr>
      <vt:lpstr>Lead time and first-mover advantage</vt:lpstr>
      <vt:lpstr>The use of formal and informal mechanisms</vt:lpstr>
      <vt:lpstr>Importance of different IP mechanisms to U.S. firms in 2008 (%)</vt:lpstr>
      <vt:lpstr>Yale survey results by appropriation method (1983)</vt:lpstr>
      <vt:lpstr>Yale survey results: effectiveness of patents by industry (1983)</vt:lpstr>
      <vt:lpstr>Carnegie-Mellon survey results (1994)</vt:lpstr>
      <vt:lpstr>Share of innovating firms rating different types of IP protection as medium or highly important</vt:lpstr>
      <vt:lpstr>The Choice between formal and informal mechanisms: patenting vs. secrecy</vt:lpstr>
      <vt:lpstr>Patent only vs. Secrecy only</vt:lpstr>
      <vt:lpstr>Patent only vs. Secrecy only</vt:lpstr>
      <vt:lpstr>Disclosure (Anton and Yao, 2004)</vt:lpstr>
      <vt:lpstr>Patent only vs. Secrecy only</vt:lpstr>
      <vt:lpstr>Patent-secrecy combination</vt:lpstr>
      <vt:lpstr>No patent, no secrecy: disclosure and publishing</vt:lpstr>
      <vt:lpstr>Innovation without IP</vt:lpstr>
      <vt:lpstr>Open science</vt:lpstr>
      <vt:lpstr>Open science</vt:lpstr>
      <vt:lpstr>Collective invention</vt:lpstr>
      <vt:lpstr>Proprietary versus Public Domain Regimes</vt:lpstr>
      <vt:lpstr>Proprietary versus Public Domain Regimes</vt:lpstr>
      <vt:lpstr>Proprietary versus Public Domain Regimes</vt:lpstr>
      <vt:lpstr>Proprietary versus Public Domain Regimes</vt:lpstr>
      <vt:lpstr>Proprietary versus Public Domain Regimes</vt:lpstr>
      <vt:lpstr>Prizes and awards</vt:lpstr>
      <vt:lpstr>Prizes and awards</vt:lpstr>
      <vt:lpstr>Prizes and awards</vt:lpstr>
      <vt:lpstr>Prizes and awards</vt:lpstr>
      <vt:lpstr>Prizes and awards</vt:lpstr>
      <vt:lpstr>Prizes and awards</vt:lpstr>
      <vt:lpstr>Prizes and awards</vt:lpstr>
      <vt:lpstr>Prizes and awards</vt:lpstr>
      <vt:lpstr>Prizes vs. patents</vt:lpstr>
      <vt:lpstr>Prizes vs. patents</vt:lpstr>
      <vt:lpstr>Summary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Helmers</dc:creator>
  <cp:lastModifiedBy>Christian Helmers</cp:lastModifiedBy>
  <cp:revision>182</cp:revision>
  <dcterms:created xsi:type="dcterms:W3CDTF">2023-02-24T13:57:09Z</dcterms:created>
  <dcterms:modified xsi:type="dcterms:W3CDTF">2024-08-10T21:08:16Z</dcterms:modified>
</cp:coreProperties>
</file>