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40"/>
  </p:notesMasterIdLst>
  <p:sldIdLst>
    <p:sldId id="257" r:id="rId2"/>
    <p:sldId id="317" r:id="rId3"/>
    <p:sldId id="259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1" r:id="rId12"/>
    <p:sldId id="313" r:id="rId13"/>
    <p:sldId id="314" r:id="rId14"/>
    <p:sldId id="315" r:id="rId15"/>
    <p:sldId id="316" r:id="rId16"/>
    <p:sldId id="304" r:id="rId17"/>
    <p:sldId id="318" r:id="rId18"/>
    <p:sldId id="319" r:id="rId19"/>
    <p:sldId id="320" r:id="rId20"/>
    <p:sldId id="321" r:id="rId21"/>
    <p:sldId id="322" r:id="rId22"/>
    <p:sldId id="323" r:id="rId23"/>
    <p:sldId id="329" r:id="rId24"/>
    <p:sldId id="333" r:id="rId25"/>
    <p:sldId id="334" r:id="rId26"/>
    <p:sldId id="338" r:id="rId27"/>
    <p:sldId id="339" r:id="rId28"/>
    <p:sldId id="337" r:id="rId29"/>
    <p:sldId id="340" r:id="rId30"/>
    <p:sldId id="341" r:id="rId31"/>
    <p:sldId id="342" r:id="rId32"/>
    <p:sldId id="343" r:id="rId33"/>
    <p:sldId id="345" r:id="rId34"/>
    <p:sldId id="346" r:id="rId35"/>
    <p:sldId id="347" r:id="rId36"/>
    <p:sldId id="325" r:id="rId37"/>
    <p:sldId id="327" r:id="rId38"/>
    <p:sldId id="34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AA56-AABB-4E87-B7A2-B5AFE0C04BC5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278EF-41E1-4739-AFA2-13908A7D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0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A4B9A-3F12-470B-AABD-190AA01AD476}" type="slidenum">
              <a:rPr lang="en-US"/>
              <a:pPr/>
              <a:t>25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E1337-9E71-416D-875E-6F0C298B2752}" type="slidenum">
              <a:rPr lang="en-US"/>
              <a:pPr/>
              <a:t>26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B16B7-99C8-4906-B957-4AC6065BF8FE}" type="slidenum">
              <a:rPr lang="en-US"/>
              <a:pPr/>
              <a:t>27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D70F4-8E42-4D44-AF41-714D69CC1A0C}" type="slidenum">
              <a:rPr lang="en-US"/>
              <a:pPr/>
              <a:t>28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F382-F199-4127-8184-B88F1AE13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7CBA8-83C5-44A6-9E62-FD42CC880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6B1E-21A9-4AFF-BE91-32E9207F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06C79-159C-4A8F-A390-8328E355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C93C1-48D6-4272-A04E-7E4D8E80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2F8C-86C4-41C2-A87B-7224B9F0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C614A-AA0C-4D6A-94F7-285B6E851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08EA-F35E-4123-A4E5-09BBA1A4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149F-1FE8-413A-9B00-153C76E6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2186-4B6E-4E9C-A9B9-F0CF2F83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6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A74EB-CB48-43C5-9FAF-213E30AC7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EAEE2-4634-4E78-ACF2-32033B8BF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7B00A-7C25-472A-B09E-12276EEA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86C7-C2E6-416A-97FB-06532A55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7CCD2-2C6D-41C7-9AD8-BFB9B3D0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E3F4-666B-48C0-AE17-A39C0886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7E74-C53E-4CF3-A383-8E9E705AA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BF7E0-2E7F-4258-A98D-715ABDCE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C9FE0-7F08-451F-A2EC-91FEAD0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47DC9-B65D-42B8-A7DC-380FD15F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C598-4263-43A9-8D3F-E893FA08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6B879-1938-4CE3-B060-0B42E44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67C15-A23D-4613-8023-4E39D2C7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1B6E1-8AF8-4A08-9817-9E82247A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7282-59DE-447F-9CE1-1C6B0053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B3CA-3D7B-4CCE-BC05-633DEF5D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B57A6-3425-4D53-B257-1CA1BEC5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3D638-F025-473D-A9EF-5CBEC9591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EEDD8-1519-42F1-8604-A113B313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26229-2662-4BA8-8C69-9A695530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51A92-57CD-4284-8D99-B94FFA37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1B18-CA30-4963-8CDA-C91FB661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099E7-912D-43DC-9530-7C01CD8F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C1D29-74EC-4DCA-8D0A-E2F85B22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F011F-7FF8-48A9-AEE5-3CBF75DC6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D9BEC-84FB-4B69-BFBC-342C504EA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730A7-4843-4156-9D01-A775F020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F734F-EA46-43CF-BE27-B40DFBF7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59123-F171-4EC0-BDF9-EEAC56D0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5DE7-BFC4-4EBF-9B84-66B6A7CB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F909A-447E-419A-B69F-511578B9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A0423-2037-42FD-85BA-5BCC33E2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7D517-F8B7-4A9C-B6D4-50E8AF63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A12B5-1DD0-40A9-968C-97AED6FB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0ACD5-97DB-4A8A-AF98-D0561928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EA618-6003-4999-B58F-1075B863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F027-CCF8-4641-A209-F430EA68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FA6B1-4867-469B-9ABB-9C3CD89B2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C6BB7-26DD-41F6-AF9F-DC9D49CC2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4F9F3-7E4F-40F6-B1BB-D754A89E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F27B-38D0-4605-8453-ED0F5737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F025F-406F-4E7B-9569-49463052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2660-0E44-44DB-A510-9E2FD181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00D26-010E-421A-94AC-429CBDD4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912CB-BB5C-45D1-B888-7852C67E3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2C3D0-E019-4DE6-BC22-8996B5F8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93BDB-5562-4409-863D-2010FFD5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B118-0280-416B-B75C-CBEFED68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00053-EF96-4F4E-8EE6-105574AD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8547F-AECC-4406-88B6-6D48A8C07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CD367-E94C-4CDB-886B-493217020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7C7BD-7F5F-48EA-8277-6420D8C5A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6503-DA98-4EBD-82AF-961EA7A8B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309C-BF2F-41FF-A11E-EA0D5268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9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1909-04F4-4209-8AC2-CD732B2D4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33" y="2130426"/>
            <a:ext cx="10955867" cy="14700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Chapter 15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IP rights and economic development</a:t>
            </a:r>
            <a:endParaRPr lang="en-US" sz="5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50531-1C39-49BF-9AA9-F34B67F7A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200" dirty="0"/>
              <a:t>Bronwyn H. Hall &amp; Christian Helmers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9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1281-D644-422B-9DC8-BCF93C30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AAB53-2FA6-7A64-0FC9-FCD820EA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4035-6D73-31CE-5301-B9FDBB47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FCB3-6C8E-5376-46B5-B4C303A7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EA3A5-DF80-B9E7-8E4A-F3C84DE26E84}"/>
              </a:ext>
            </a:extLst>
          </p:cNvPr>
          <p:cNvSpPr txBox="1"/>
          <p:nvPr/>
        </p:nvSpPr>
        <p:spPr>
          <a:xfrm>
            <a:off x="942984" y="1601475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Industrial design use is also increasing in middle income countries, still low in low income countries.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5BB29-6951-45E8-8CDE-FD53EF57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4" y="1244987"/>
            <a:ext cx="6774919" cy="49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1281-D644-422B-9DC8-BCF93C30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9F211-1EA0-AB48-7164-3D4F7EAA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4852-13A9-FEFF-EF06-334C6B54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B2C5-E59A-5477-15D0-29EB6D21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55977-1F8F-CEA8-DDDB-C0E81C1A5D89}"/>
              </a:ext>
            </a:extLst>
          </p:cNvPr>
          <p:cNvSpPr txBox="1"/>
          <p:nvPr/>
        </p:nvSpPr>
        <p:spPr>
          <a:xfrm>
            <a:off x="932966" y="1613163"/>
            <a:ext cx="2567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Utility model use declining in high income countries, increasing in China, fairly flat in middle income countries.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DDED9-B53F-450A-B861-1FEF625F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3" y="1287977"/>
            <a:ext cx="6673662" cy="48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C779-E1E6-42B5-84FC-63FAF33D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94984-277E-666C-1EA8-540F89F9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02411-1790-B6A1-B6F3-E33CF5EA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E61E9-D2E3-815A-EC45-AF1305AD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D6522-BEF1-42C9-87C5-A0DAD7020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91" y="1443566"/>
            <a:ext cx="6754620" cy="48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C73B-ACAD-401B-AAD3-C585B8FD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Shares of worldwide IP royalty charges and receipts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B02C3-C23E-C809-C954-72ACD940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238EC-533B-8197-5881-41EA15D0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B6259-4EB2-03A9-1804-95EE532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CF010-1756-F5F5-F83D-4059FB70D979}"/>
              </a:ext>
            </a:extLst>
          </p:cNvPr>
          <p:cNvSpPr txBox="1"/>
          <p:nvPr/>
        </p:nvSpPr>
        <p:spPr>
          <a:xfrm>
            <a:off x="838200" y="1786855"/>
            <a:ext cx="954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Almost all IP royalties paid to high income countries; share coming from middle income countries has increased over time from 10% to over 20%. Low income countries not involved in IP trade.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70678-6C77-4B07-94C1-1C9BE0F1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967" y="3106208"/>
            <a:ext cx="61722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756F-75BB-43EB-9E59-E24BA7C7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C0BB-7623-4B3A-AABC-9E6916819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Formal IP not very important in least developed countries and only marginally important in next tier. </a:t>
            </a:r>
          </a:p>
          <a:p>
            <a:pPr lvl="0"/>
            <a:r>
              <a:rPr lang="en-US" dirty="0"/>
              <a:t>Trademarks and utility models more important in developing countries than patents. </a:t>
            </a:r>
          </a:p>
          <a:p>
            <a:pPr lvl="0"/>
            <a:r>
              <a:rPr lang="en-US" dirty="0"/>
              <a:t>In less developed countries, patenting primarily in chemicals, especially pharmaceuticals, and patents usually held by non-residents.</a:t>
            </a:r>
          </a:p>
          <a:p>
            <a:r>
              <a:rPr lang="en-US" dirty="0"/>
              <a:t>High income countries capture all of value in IP trade, mostly from each other, but with increasing shares from middle income countries.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5771-32D1-AF28-EBD7-BD8E8363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912C7-B5FB-D778-75FC-BAF6D4D7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9811-807F-E789-8765-50879E1B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2ED8-B79A-4A09-A360-681E24D7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-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0E3AA-9CD4-4946-A295-FC6F79F6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Rapid growth of real GDP per capita, roughly 5.5% per annum between 1985 and 2020.</a:t>
            </a:r>
          </a:p>
          <a:p>
            <a:r>
              <a:rPr lang="en-US" dirty="0"/>
              <a:t>8-9% per annum growth of patenting and utility models over 30 years, almost all by residents. </a:t>
            </a:r>
          </a:p>
          <a:p>
            <a:r>
              <a:rPr lang="en-US" dirty="0"/>
              <a:t>Economic growth and industrialization explain only part of increase in IP use.</a:t>
            </a:r>
          </a:p>
          <a:p>
            <a:r>
              <a:rPr lang="en-US" dirty="0"/>
              <a:t>China introduced current patent system shortly after Deng Xiaoping adopted the Open Door Policy in 1978.</a:t>
            </a:r>
          </a:p>
          <a:p>
            <a:r>
              <a:rPr lang="en-US" dirty="0"/>
              <a:t>Amended several times throughout 1980s and 1990s.</a:t>
            </a:r>
          </a:p>
          <a:p>
            <a:r>
              <a:rPr lang="en-US" dirty="0"/>
              <a:t>Revised comprehensively as part of National IP Strategy in 2008. </a:t>
            </a:r>
          </a:p>
          <a:p>
            <a:r>
              <a:rPr lang="en-US" dirty="0"/>
              <a:t>Revision reflected fact that imitation was no longer viable strategy as China moved to technology frontier in some areas. </a:t>
            </a:r>
          </a:p>
          <a:p>
            <a:r>
              <a:rPr lang="en-US" dirty="0"/>
              <a:t>Policy shift triggered incentive programs to increase patenting activity of domestic firms.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8BF4-6FD0-3010-5B82-B70B47F1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D14CA-7195-E199-58B4-25E72E1C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747D3-A854-B7B5-4A32-6FE47057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3550-EBBF-4ECA-8CAC-AFB30CB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IP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F271-EEE5-4393-9C6F-028F2D9E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 systems generally determined at country level, with some international cooperation.</a:t>
            </a:r>
          </a:p>
          <a:p>
            <a:r>
              <a:rPr lang="en-US" dirty="0"/>
              <a:t>Determining IP policy at country level ignores roles of international trade and knowledge spillovers.</a:t>
            </a:r>
          </a:p>
          <a:p>
            <a:r>
              <a:rPr lang="en-US" dirty="0"/>
              <a:t>TRIPS (Trade-Related aspects of Intellectual Property Rights) agreement negotiations revived earlier questions about the optimal IP policy for countries at different development levels. </a:t>
            </a:r>
          </a:p>
          <a:p>
            <a:r>
              <a:rPr lang="en-US" dirty="0"/>
              <a:t>Several models of optimal IP policies in the global economy (</a:t>
            </a:r>
            <a:r>
              <a:rPr lang="en-US" dirty="0" err="1"/>
              <a:t>e.g.,Grossman</a:t>
            </a:r>
            <a:r>
              <a:rPr lang="en-US" dirty="0"/>
              <a:t> and Lai 2004, Scotchmer 2004, Angeles 2005).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CDD92-B946-86A4-F7E7-C7BA4756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00A5E-8FDF-93B0-FA79-C85BEFB9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8265D-E6A1-E645-8AB8-4DA40C68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67A5-8D91-2550-E011-D28EC7C5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Grossman-Lai (G-L)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0449-3F0A-096C-5479-3DA57765C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steps:</a:t>
            </a:r>
          </a:p>
          <a:p>
            <a:pPr lvl="1"/>
            <a:r>
              <a:rPr lang="en-US" dirty="0"/>
              <a:t>Determine optimal policy for a single economy.</a:t>
            </a:r>
          </a:p>
          <a:p>
            <a:pPr lvl="1"/>
            <a:r>
              <a:rPr lang="en-US" dirty="0"/>
              <a:t>Two economies (north and south, differing development levels) that trade.</a:t>
            </a:r>
          </a:p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Every period n of differentiated goods invented and marketed.</a:t>
            </a:r>
          </a:p>
          <a:p>
            <a:pPr lvl="1"/>
            <a:r>
              <a:rPr lang="en-US" dirty="0"/>
              <a:t>Monopoly price if patented, perfectly competitive if not.</a:t>
            </a:r>
          </a:p>
          <a:p>
            <a:pPr lvl="1"/>
            <a:r>
              <a:rPr lang="en-US" dirty="0"/>
              <a:t>All goods have fixed lifetime of τ*.</a:t>
            </a:r>
          </a:p>
          <a:p>
            <a:pPr lvl="1"/>
            <a:r>
              <a:rPr lang="el-GR" i="1" dirty="0"/>
              <a:t>ρ</a:t>
            </a:r>
            <a:r>
              <a:rPr lang="en-US" dirty="0"/>
              <a:t> = discount rate.</a:t>
            </a:r>
          </a:p>
          <a:p>
            <a:pPr lvl="1"/>
            <a:r>
              <a:rPr lang="en-US" i="1" dirty="0"/>
              <a:t>M</a:t>
            </a:r>
            <a:r>
              <a:rPr lang="en-US" dirty="0"/>
              <a:t> = Market size in terms of GDP.</a:t>
            </a:r>
          </a:p>
          <a:p>
            <a:pPr marL="457200" lvl="1" indent="0">
              <a:buNone/>
            </a:pPr>
            <a:r>
              <a:rPr lang="en-US" dirty="0"/>
              <a:t>Present discounted value of a dollar: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B4701-D484-F8E6-37F1-7C37C2CA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4AA9-4531-CBE8-F5DA-61F00078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9447-425D-5F5D-5B4E-0F55B29F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E728EA-D213-118B-9289-985639C3C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18836"/>
              </p:ext>
            </p:extLst>
          </p:nvPr>
        </p:nvGraphicFramePr>
        <p:xfrm>
          <a:off x="3581400" y="5938093"/>
          <a:ext cx="3573128" cy="32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2209680" imgH="203040" progId="Equation.DSMT4">
                  <p:embed/>
                </p:oleObj>
              </mc:Choice>
              <mc:Fallback>
                <p:oleObj name="Equation" r:id="rId3" imgW="220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5938093"/>
                        <a:ext cx="3573128" cy="32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97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D46D-59F6-EDB6-78F0-A24D2673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Grossman-Lai model – one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DA564-DD14-02CE-2DC2-69BD0F58E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Patent strength:</a:t>
            </a:r>
          </a:p>
          <a:p>
            <a:pPr lvl="1"/>
            <a:r>
              <a:rPr lang="en-US" dirty="0"/>
              <a:t>Length of life </a:t>
            </a:r>
            <a:r>
              <a:rPr lang="en-US" i="1" dirty="0"/>
              <a:t>τ &lt;= </a:t>
            </a:r>
            <a:r>
              <a:rPr lang="el-GR" i="1" dirty="0"/>
              <a:t>τ</a:t>
            </a:r>
            <a:r>
              <a:rPr lang="en-US" i="1" dirty="0"/>
              <a:t>*</a:t>
            </a:r>
          </a:p>
          <a:p>
            <a:pPr lvl="1"/>
            <a:r>
              <a:rPr lang="en-US" dirty="0"/>
              <a:t>Enforcement strength </a:t>
            </a:r>
            <a:r>
              <a:rPr lang="en-US" i="1" dirty="0"/>
              <a:t>ω</a:t>
            </a:r>
          </a:p>
          <a:p>
            <a:r>
              <a:rPr lang="en-US" dirty="0"/>
              <a:t>Can show leads to single index of strength: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Invention of new goods a flow </a:t>
            </a:r>
            <a:r>
              <a:rPr lang="en-US" i="1" dirty="0"/>
              <a:t>φ(t)</a:t>
            </a:r>
            <a:r>
              <a:rPr lang="en-US" dirty="0"/>
              <a:t>, given by CES function of human capital and research labor. All labor earns same wage </a:t>
            </a:r>
            <a:r>
              <a:rPr lang="en-US" i="1" dirty="0"/>
              <a:t>w</a:t>
            </a:r>
            <a:r>
              <a:rPr lang="en-US" dirty="0"/>
              <a:t> and enters research until marginal product falls to </a:t>
            </a:r>
            <a:r>
              <a:rPr lang="en-US" i="1" dirty="0"/>
              <a:t>w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2E705-B064-C449-CD5A-71BC741E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5437-9709-5719-A01D-994BDA33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581F-9B02-B4F0-7C5A-186BEBCE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3ECDEC-D214-4487-4626-ADE5FF3BF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83993"/>
              </p:ext>
            </p:extLst>
          </p:nvPr>
        </p:nvGraphicFramePr>
        <p:xfrm>
          <a:off x="7431251" y="2557951"/>
          <a:ext cx="2358697" cy="75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1307880" imgH="419040" progId="Equation.DSMT4">
                  <p:embed/>
                </p:oleObj>
              </mc:Choice>
              <mc:Fallback>
                <p:oleObj name="Equation" r:id="rId3" imgW="1307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1251" y="2557951"/>
                        <a:ext cx="2358697" cy="755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23C7BAE-4726-43C1-AC8E-72B0DDDE3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666" y="3240354"/>
            <a:ext cx="4194707" cy="18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0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5AF2-9341-A8C4-9B0E-3A60B1C6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Grossman-Lai model – one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160D-EC7B-6ECE-866F-B8025750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675334"/>
          </a:xfrm>
        </p:spPr>
        <p:txBody>
          <a:bodyPr/>
          <a:lstStyle/>
          <a:p>
            <a:r>
              <a:rPr lang="en-US" dirty="0"/>
              <a:t>Use all these assumptions to derive welfare </a:t>
            </a:r>
            <a:r>
              <a:rPr lang="en-US" i="1" dirty="0"/>
              <a:t>W(0)</a:t>
            </a:r>
            <a:r>
              <a:rPr lang="en-US" dirty="0"/>
              <a:t> at time zero when patent system introduced. Composed of</a:t>
            </a:r>
          </a:p>
          <a:p>
            <a:pPr lvl="1"/>
            <a:r>
              <a:rPr lang="en-US" dirty="0"/>
              <a:t>Wages to production labor L</a:t>
            </a:r>
            <a:r>
              <a:rPr lang="en-US" baseline="-25000" dirty="0"/>
              <a:t>Y </a:t>
            </a:r>
            <a:endParaRPr lang="en-US" dirty="0"/>
          </a:p>
          <a:p>
            <a:pPr lvl="1"/>
            <a:r>
              <a:rPr lang="en-US" dirty="0"/>
              <a:t>Consumer surplus and profits under monopoly </a:t>
            </a:r>
            <a:r>
              <a:rPr lang="en-US" i="1" dirty="0"/>
              <a:t>(C</a:t>
            </a:r>
            <a:r>
              <a:rPr lang="en-US" i="1" baseline="-25000" dirty="0"/>
              <a:t>m</a:t>
            </a:r>
            <a:r>
              <a:rPr lang="en-US" i="1" dirty="0"/>
              <a:t>+</a:t>
            </a:r>
            <a:r>
              <a:rPr lang="el-GR" i="1" dirty="0"/>
              <a:t>π</a:t>
            </a:r>
            <a:r>
              <a:rPr lang="en-US" i="1" dirty="0"/>
              <a:t>)</a:t>
            </a:r>
            <a:r>
              <a:rPr lang="el-GR" i="1" dirty="0"/>
              <a:t>Ω</a:t>
            </a:r>
            <a:endParaRPr lang="en-US" i="1" dirty="0"/>
          </a:p>
          <a:p>
            <a:pPr lvl="1"/>
            <a:r>
              <a:rPr lang="en-US" dirty="0"/>
              <a:t>CS and profits under competition after patent expires </a:t>
            </a:r>
            <a:r>
              <a:rPr lang="en-US" i="1" dirty="0"/>
              <a:t>C</a:t>
            </a:r>
            <a:r>
              <a:rPr lang="en-US" i="1" baseline="-25000" dirty="0"/>
              <a:t>c</a:t>
            </a:r>
            <a:r>
              <a:rPr lang="en-US" i="1" dirty="0"/>
              <a:t>(T*-</a:t>
            </a:r>
            <a:r>
              <a:rPr lang="el-GR" i="1" dirty="0"/>
              <a:t>Ω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Put these together:</a:t>
            </a:r>
          </a:p>
          <a:p>
            <a:endParaRPr lang="en-US" i="1" dirty="0"/>
          </a:p>
          <a:p>
            <a:r>
              <a:rPr lang="en-US" dirty="0"/>
              <a:t>G-L maximize this expression with respect to patent strength </a:t>
            </a:r>
            <a:r>
              <a:rPr lang="el-GR" i="1" dirty="0"/>
              <a:t>Ω</a:t>
            </a:r>
            <a:r>
              <a:rPr lang="en-US" dirty="0"/>
              <a:t> and obtain the following expression to define the optimal </a:t>
            </a:r>
            <a:r>
              <a:rPr lang="el-GR" i="1" dirty="0"/>
              <a:t>Ω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E825A-A44C-729C-DB8B-0C52E97F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7744D-B9E1-7D33-3B50-904BC5D0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FF7E8-D43D-88AD-4A6F-7FEA9FB9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9BE7499-ECC3-194D-2F5F-30E121BED0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07688"/>
              </p:ext>
            </p:extLst>
          </p:nvPr>
        </p:nvGraphicFramePr>
        <p:xfrm>
          <a:off x="3430513" y="3864048"/>
          <a:ext cx="5330973" cy="75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3" imgW="2946240" imgH="419040" progId="Equation.DSMT4">
                  <p:embed/>
                </p:oleObj>
              </mc:Choice>
              <mc:Fallback>
                <p:oleObj name="Equation" r:id="rId3" imgW="2946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0513" y="3864048"/>
                        <a:ext cx="5330973" cy="75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3E3E8E3-5FAE-1F0B-8EE0-BFA018088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84632"/>
              </p:ext>
            </p:extLst>
          </p:nvPr>
        </p:nvGraphicFramePr>
        <p:xfrm>
          <a:off x="544950" y="5356371"/>
          <a:ext cx="106775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5" imgW="6121080" imgH="457200" progId="Equation.DSMT4">
                  <p:embed/>
                </p:oleObj>
              </mc:Choice>
              <mc:Fallback>
                <p:oleObj name="Equation" r:id="rId5" imgW="6121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950" y="5356371"/>
                        <a:ext cx="1067752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14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CEBC-8F34-76ED-EE5F-27071CD6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4F2CF-73A7-B9B9-2F87-F3562FB1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Stylized facts about the use of IP by residents of developing countries.</a:t>
            </a:r>
          </a:p>
          <a:p>
            <a:pPr lvl="0"/>
            <a:r>
              <a:rPr lang="en-US" dirty="0"/>
              <a:t>Theory: optimal IP policy as a function of a country’s level of economic development.</a:t>
            </a:r>
          </a:p>
          <a:p>
            <a:pPr lvl="0"/>
            <a:r>
              <a:rPr lang="en-US" dirty="0"/>
              <a:t>Impact of patent protection on technology transfer to developing countries.</a:t>
            </a:r>
          </a:p>
          <a:p>
            <a:pPr lvl="0"/>
            <a:r>
              <a:rPr lang="en-US" dirty="0"/>
              <a:t>Impact of patent protection on domestic innovation in developing countries.</a:t>
            </a:r>
          </a:p>
          <a:p>
            <a:pPr lvl="0"/>
            <a:r>
              <a:rPr lang="en-US" dirty="0"/>
              <a:t>Patent protection and economic growth.</a:t>
            </a:r>
          </a:p>
          <a:p>
            <a:pPr lvl="0"/>
            <a:r>
              <a:rPr lang="en-US" dirty="0"/>
              <a:t>Patents and pharmaceuticals in developing countries.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17E6A-E2C4-411B-9A26-47EB45A5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1A16-F082-984E-7E07-D949DDE6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D18F-4F0F-5273-B1AC-E42B0708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C1309C-BF2F-41FF-A11E-EA0D5268C0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1C37-D73C-478A-02A5-18E3EAC4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Grossman-Lai model – one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C6E7-7CDE-8D0A-6E9A-D62A4F107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 shows that optimal patent protection is stronger when: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Useful product life </a:t>
            </a:r>
            <a:r>
              <a:rPr lang="el-GR" i="1" dirty="0"/>
              <a:t>τ</a:t>
            </a:r>
            <a:r>
              <a:rPr lang="en-US" i="1" dirty="0"/>
              <a:t>*</a:t>
            </a:r>
            <a:r>
              <a:rPr lang="en-US" dirty="0"/>
              <a:t> is longer.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Consumers are more patient (lower </a:t>
            </a:r>
            <a:r>
              <a:rPr lang="en-US" i="1" dirty="0"/>
              <a:t>ρ</a:t>
            </a:r>
            <a:r>
              <a:rPr lang="en-US" dirty="0"/>
              <a:t>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Innovation responds more to patent strength (higher </a:t>
            </a:r>
            <a:r>
              <a:rPr lang="en-US" i="1" dirty="0"/>
              <a:t>γ</a:t>
            </a:r>
            <a:r>
              <a:rPr lang="en-US" dirty="0"/>
              <a:t>).</a:t>
            </a:r>
          </a:p>
          <a:p>
            <a:r>
              <a:rPr lang="en-US" dirty="0"/>
              <a:t>Also, decreasing returns in research means that in larger markets, weaker patent protection needed to induce R&amp;D.</a:t>
            </a:r>
          </a:p>
          <a:p>
            <a:r>
              <a:rPr lang="en-US" dirty="0"/>
              <a:t>If research production function Cobb-Douglas, optimal policy invariant to market size.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A13F7-E96F-51C4-F4A2-1357D5A1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650FF-C329-8E53-9825-C775375E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F4D03-013C-3E11-7678-6F312CB9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5AD7-125D-FFBC-0698-450818E9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Grossman-Lai model – two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1CEF-66FE-310D-876A-8CC65D23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295"/>
            <a:ext cx="10515600" cy="45799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Assume two countries with different wage rates </a:t>
            </a:r>
            <a:r>
              <a:rPr lang="en-US" sz="2400" i="1" dirty="0"/>
              <a:t>w</a:t>
            </a:r>
            <a:r>
              <a:rPr lang="en-US" sz="2400" dirty="0"/>
              <a:t>, human capital </a:t>
            </a:r>
            <a:r>
              <a:rPr lang="en-US" sz="2400" i="1" dirty="0"/>
              <a:t>H</a:t>
            </a:r>
            <a:r>
              <a:rPr lang="en-US" sz="2400" dirty="0"/>
              <a:t>, and market size </a:t>
            </a:r>
            <a:r>
              <a:rPr lang="en-US" sz="2400" i="1" dirty="0"/>
              <a:t>M</a:t>
            </a:r>
            <a:r>
              <a:rPr lang="en-US" sz="2400" dirty="0"/>
              <a:t>, higher in North (</a:t>
            </a:r>
            <a:r>
              <a:rPr lang="en-US" sz="2400" i="1" dirty="0"/>
              <a:t>N</a:t>
            </a:r>
            <a:r>
              <a:rPr lang="en-US" sz="2400" dirty="0"/>
              <a:t>) than South (</a:t>
            </a:r>
            <a:r>
              <a:rPr lang="en-US" sz="2400" i="1" dirty="0"/>
              <a:t>S</a:t>
            </a:r>
            <a:r>
              <a:rPr lang="en-US" sz="2400" dirty="0"/>
              <a:t>). </a:t>
            </a:r>
          </a:p>
          <a:p>
            <a:r>
              <a:rPr lang="en-US" sz="2400" dirty="0"/>
              <a:t>Same setup as before, with national treatment for inventors in each country; no parallel imports so price discrimination between countries possible; free trade.</a:t>
            </a:r>
          </a:p>
          <a:p>
            <a:r>
              <a:rPr lang="en-US" sz="2400" dirty="0"/>
              <a:t>Each country benefits from markups on its own production due to patents; consumers in both countries bear cost in form of monopoly pricing.</a:t>
            </a:r>
          </a:p>
          <a:p>
            <a:r>
              <a:rPr lang="en-US" sz="2400" dirty="0"/>
              <a:t>Resulting equilibrium asymmetric, characterized by: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G-L use this to show Nash equilibrium and that optimal patent strength weaker for open economies than closed.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2238C-4FD6-F060-DDA6-F2A6DC03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240DB-1214-F300-B432-6B65A799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B3981-479F-1AA1-650B-54976E98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0815E2-E10D-439E-6BBB-C0C09DF36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1852"/>
              </p:ext>
            </p:extLst>
          </p:nvPr>
        </p:nvGraphicFramePr>
        <p:xfrm>
          <a:off x="1580625" y="4009835"/>
          <a:ext cx="8670591" cy="1164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5295600" imgH="711000" progId="Equation.DSMT4">
                  <p:embed/>
                </p:oleObj>
              </mc:Choice>
              <mc:Fallback>
                <p:oleObj name="Equation" r:id="rId3" imgW="52956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0625" y="4009835"/>
                        <a:ext cx="8670591" cy="1164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761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9CE8-DCE2-3ED1-7F50-2E0819A4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patent policy in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A2BE-8E5C-3DD2-8E72-C03EFC25C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Conclusions of G-L:</a:t>
            </a:r>
          </a:p>
          <a:p>
            <a:pPr lvl="1"/>
            <a:r>
              <a:rPr lang="en-US" dirty="0"/>
              <a:t>Optimal policy is stronger in North than South.</a:t>
            </a:r>
          </a:p>
          <a:p>
            <a:pPr lvl="1"/>
            <a:r>
              <a:rPr lang="en-US" dirty="0"/>
              <a:t>Achieving efficiency relative to Nash equilibrium requires increased strength in at least one country.</a:t>
            </a:r>
          </a:p>
          <a:p>
            <a:pPr lvl="1"/>
            <a:r>
              <a:rPr lang="en-US" dirty="0"/>
              <a:t>Under reasonable assumptions, harmonized policy produces gains for North, ambiguous results for South.</a:t>
            </a:r>
          </a:p>
          <a:p>
            <a:r>
              <a:rPr lang="en-US" dirty="0" err="1"/>
              <a:t>Scotchmer</a:t>
            </a:r>
            <a:r>
              <a:rPr lang="en-US" dirty="0"/>
              <a:t> (2004) adds public funding as alternative to patent protection:</a:t>
            </a:r>
          </a:p>
          <a:p>
            <a:pPr lvl="1"/>
            <a:r>
              <a:rPr lang="en-US" dirty="0"/>
              <a:t>Shows more innovative country prefers higher harmonized protection.</a:t>
            </a:r>
          </a:p>
          <a:p>
            <a:r>
              <a:rPr lang="en-US" dirty="0"/>
              <a:t>In general, most models show that harmonization leads to higher than optimal IP protection in the less developed countries.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2F7CB-5B6E-361E-4BE0-25A90C30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DBD5B-A9D0-6DFE-9C3F-D6D9BAD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C075F-5B53-F35C-FCCA-365CEA01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21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Patents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Autofit/>
          </a:bodyPr>
          <a:lstStyle/>
          <a:p>
            <a:r>
              <a:rPr lang="en-US" sz="2000" dirty="0"/>
              <a:t>Historically patent systems develop in parallel with innovative economic growth (chicken-egg problem):</a:t>
            </a:r>
          </a:p>
          <a:p>
            <a:pPr lvl="1"/>
            <a:r>
              <a:rPr lang="en-US" sz="1800" dirty="0"/>
              <a:t>Venice glass industry and the first invention patents.</a:t>
            </a:r>
          </a:p>
          <a:p>
            <a:pPr lvl="1"/>
            <a:r>
              <a:rPr lang="en-US" sz="1800" dirty="0"/>
              <a:t>UK had patent protection during industrial revolution, but…</a:t>
            </a:r>
          </a:p>
          <a:p>
            <a:pPr lvl="2"/>
            <a:r>
              <a:rPr lang="en-US" sz="1600" dirty="0"/>
              <a:t>innovation without patents in Europe – chemicals in 19C Germany (process but not product); Cornish pumping equipment (response to aggressive patent enforcement by Watt); Lyons silk weaving cooperative.</a:t>
            </a:r>
          </a:p>
          <a:p>
            <a:pPr lvl="1"/>
            <a:r>
              <a:rPr lang="en-US" sz="1800" dirty="0"/>
              <a:t>19C US – no national treatment until Paris convention of 1883:</a:t>
            </a:r>
          </a:p>
          <a:p>
            <a:pPr lvl="2"/>
            <a:r>
              <a:rPr lang="en-US" sz="1600" dirty="0"/>
              <a:t>Encouraged local tech development and learning by imitation.</a:t>
            </a:r>
          </a:p>
          <a:p>
            <a:pPr lvl="1"/>
            <a:r>
              <a:rPr lang="en-US" sz="1800" dirty="0"/>
              <a:t>Taiwan – little use of IP until imitation strategy successful.</a:t>
            </a:r>
          </a:p>
          <a:p>
            <a:pPr lvl="1"/>
            <a:r>
              <a:rPr lang="en-US" sz="1800" dirty="0"/>
              <a:t>Korea – used mainly utility (petty) patents in early stages of development; little foreign patenting until 1988 (Kim 2003; Lee &amp; Kim 2010).</a:t>
            </a:r>
          </a:p>
          <a:p>
            <a:pPr lvl="1"/>
            <a:r>
              <a:rPr lang="en-US" sz="1800" dirty="0"/>
              <a:t>Japan - Postwar system - one claim per patent, utility models, pre-grant opposition, early disclosure – designed for incremental/adaptive invention.</a:t>
            </a:r>
          </a:p>
          <a:p>
            <a:pPr lvl="1"/>
            <a:r>
              <a:rPr lang="en-US" sz="1800" dirty="0"/>
              <a:t>China - Introduction of modern patent system in 1985 (Paris convention) joined PCT in 1994, TRIPS in 2001, now emphasizing IP strategy.</a:t>
            </a:r>
          </a:p>
          <a:p>
            <a:pPr lvl="1"/>
            <a:endParaRPr lang="en-US" sz="20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03214E2-E915-47DB-8A8E-C78D17CA869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8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do patents help learning in developing economies?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Patent publication, patent licensing:</a:t>
            </a:r>
          </a:p>
          <a:p>
            <a:pPr lvl="1"/>
            <a:r>
              <a:rPr lang="en-US" sz="2000" dirty="0"/>
              <a:t>Of limited value without accompanying tacit knowledge (e.g. </a:t>
            </a:r>
            <a:r>
              <a:rPr lang="en-US" sz="2000" dirty="0" err="1"/>
              <a:t>Vaitsos</a:t>
            </a:r>
            <a:r>
              <a:rPr lang="en-US" sz="2000" dirty="0"/>
              <a:t> (1972) finds all patent licenses in Andean countries accompanied by knowhow transfer)</a:t>
            </a:r>
          </a:p>
          <a:p>
            <a:pPr lvl="1"/>
            <a:r>
              <a:rPr lang="en-US" sz="2000" dirty="0"/>
              <a:t>Some evidence that reading patents useful for non-English speakers, especially in Japan.</a:t>
            </a:r>
          </a:p>
          <a:p>
            <a:r>
              <a:rPr lang="en-US" sz="2400" dirty="0"/>
              <a:t>New capital goods, imitation, reverse engineering, technology transfer by multinational corporations (MNC) to their subsidiaries in the country:</a:t>
            </a:r>
          </a:p>
          <a:p>
            <a:pPr lvl="1"/>
            <a:r>
              <a:rPr lang="en-US" sz="2000" dirty="0"/>
              <a:t>All these affected by the development level in the destination country.</a:t>
            </a:r>
          </a:p>
          <a:p>
            <a:pPr lvl="1"/>
            <a:r>
              <a:rPr lang="en-US" sz="2000" dirty="0"/>
              <a:t>Patent protection helpful if the country has absorptive capacity to imitate imported technology.</a:t>
            </a:r>
          </a:p>
          <a:p>
            <a:r>
              <a:rPr lang="en-US" sz="2400" dirty="0"/>
              <a:t>Technology spillovers from MNC subsidiaries to other firms in the country may be limited by patents and firm strategies.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03214E2-E915-47DB-8A8E-C78D17CA869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Two questions about patents and tech development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dirty="0"/>
              <a:t>Does stronger patent protection encourage technology transfer?</a:t>
            </a:r>
          </a:p>
          <a:p>
            <a:pPr lvl="2" eaLnBrk="1" hangingPunct="1"/>
            <a:r>
              <a:rPr lang="en-US" dirty="0"/>
              <a:t>How does it affect behavior of foreign firms?</a:t>
            </a:r>
          </a:p>
          <a:p>
            <a:pPr lvl="2"/>
            <a:r>
              <a:rPr lang="en-US" dirty="0"/>
              <a:t>Stronger IP protection in the host country should encourage (or at least not discourage) transfer of technology </a:t>
            </a:r>
            <a:r>
              <a:rPr lang="en-US" sz="1800" dirty="0"/>
              <a:t>– </a:t>
            </a:r>
            <a:r>
              <a:rPr lang="en-US" dirty="0"/>
              <a:t>mostly confirmed empirically.</a:t>
            </a:r>
          </a:p>
          <a:p>
            <a:pPr lvl="1" eaLnBrk="1" hangingPunct="1"/>
            <a:r>
              <a:rPr lang="en-US" dirty="0"/>
              <a:t>Does stronger patent protection encourage technology development? </a:t>
            </a:r>
          </a:p>
          <a:p>
            <a:pPr lvl="2" eaLnBrk="1" hangingPunct="1"/>
            <a:r>
              <a:rPr lang="en-US" dirty="0"/>
              <a:t>How does it affect behavior of domestic firms?</a:t>
            </a:r>
          </a:p>
          <a:p>
            <a:pPr lvl="2"/>
            <a:r>
              <a:rPr lang="en-US" dirty="0"/>
              <a:t>Stronger IP could encourage their innovative activities, but can also discourage imitation and inhibit learning and catchup – less evidence and ambiguous results.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71C74-693A-4418-99D5-28FD67AE4518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 questions (cont.)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question is easier to answer but the second is more important:</a:t>
            </a:r>
          </a:p>
          <a:p>
            <a:pPr marL="906463" lvl="1" indent="-457200">
              <a:buFont typeface="Wingdings" pitchFamily="2" charset="2"/>
              <a:buAutoNum type="arabicPeriod"/>
            </a:pPr>
            <a:r>
              <a:rPr lang="en-US" dirty="0"/>
              <a:t>Foreign firms: stronger IP protection in the host country should encourage (or at least not discourage) transfer of technology. </a:t>
            </a:r>
          </a:p>
          <a:p>
            <a:pPr marL="914400" lvl="2" indent="0">
              <a:buNone/>
            </a:pPr>
            <a:r>
              <a:rPr lang="en-US" dirty="0"/>
              <a:t>Note that this may or may not help local development.</a:t>
            </a:r>
          </a:p>
          <a:p>
            <a:pPr marL="914400" lvl="2" indent="0">
              <a:buNone/>
            </a:pPr>
            <a:r>
              <a:rPr lang="en-US" dirty="0"/>
              <a:t>IP will be more important in developing countries at higher levels of development that have a capacity for imitation.</a:t>
            </a:r>
          </a:p>
          <a:p>
            <a:pPr marL="906463" lvl="1" indent="-457200">
              <a:buFont typeface="Wingdings" pitchFamily="2" charset="2"/>
              <a:buAutoNum type="arabicPeriod"/>
            </a:pPr>
            <a:r>
              <a:rPr lang="en-US" dirty="0"/>
              <a:t>Domestic firms: stronger IP could encourage their innovative activities, but can also discourage imitation and inhibit learning and catchup.</a:t>
            </a:r>
          </a:p>
          <a:p>
            <a:pPr marL="906463" lvl="2" indent="0">
              <a:buNone/>
            </a:pPr>
            <a:r>
              <a:rPr lang="en-US" dirty="0"/>
              <a:t>Again, this is a more important consideration at higher levels of development; IP system hardly used in the least developed countries.</a:t>
            </a:r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4446D-ABBB-47C1-8AF2-9871D3EF79B5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23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Some tech transfer evidence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Trade in knowledge-intensive goods relative to other goods increased post-TRIPS, controlling for various dates of TRIPS implementation in developing countries (Delgado et al., 2013)</a:t>
            </a:r>
          </a:p>
          <a:p>
            <a:r>
              <a:rPr lang="en-US" dirty="0"/>
              <a:t>Early survey evidence that US multinationals evaluate IP enforcement before making investment abroad; empirical evidence on FDI in 16 developed countries supports this:</a:t>
            </a:r>
          </a:p>
          <a:p>
            <a:pPr lvl="1"/>
            <a:r>
              <a:rPr lang="en-US" dirty="0"/>
              <a:t>Mansfield (1994), Lee and Mansfield (1996).</a:t>
            </a:r>
          </a:p>
          <a:p>
            <a:pPr lvl="1"/>
            <a:r>
              <a:rPr lang="en-US" dirty="0"/>
              <a:t>Survey of R&amp;D lab location choice (Thursby and Thursby 2006).</a:t>
            </a:r>
          </a:p>
          <a:p>
            <a:r>
              <a:rPr lang="en-US" dirty="0"/>
              <a:t>Royalty payments, affiliate R&amp;D spending, and foreign patent applications increase for US multinationals following IP reforms in 16 foreign countries, mostly middle income (</a:t>
            </a:r>
            <a:r>
              <a:rPr lang="en-US" dirty="0" err="1"/>
              <a:t>Branstetter</a:t>
            </a:r>
            <a:r>
              <a:rPr lang="en-US" dirty="0"/>
              <a:t>, Fishman, and Foley, 2006).</a:t>
            </a:r>
          </a:p>
          <a:p>
            <a:r>
              <a:rPr lang="en-US" dirty="0"/>
              <a:t>Increasing patent protection has a positive impact on manufacturing imports in developing countries (</a:t>
            </a:r>
            <a:r>
              <a:rPr lang="en-US" dirty="0" err="1"/>
              <a:t>Maskus</a:t>
            </a:r>
            <a:r>
              <a:rPr lang="en-US" dirty="0"/>
              <a:t> and </a:t>
            </a:r>
            <a:r>
              <a:rPr lang="en-US" dirty="0" err="1"/>
              <a:t>Penubarti</a:t>
            </a:r>
            <a:r>
              <a:rPr lang="en-US" dirty="0"/>
              <a:t>, 1995).</a:t>
            </a:r>
          </a:p>
          <a:p>
            <a:r>
              <a:rPr lang="en-US" dirty="0"/>
              <a:t>Country risk more important than IP rights in promoting technology transfer in chemical processing (</a:t>
            </a:r>
            <a:r>
              <a:rPr lang="en-US" dirty="0" err="1"/>
              <a:t>Fosfuri</a:t>
            </a:r>
            <a:r>
              <a:rPr lang="en-US" dirty="0"/>
              <a:t>, 2004).</a:t>
            </a: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noFill/>
        </p:spPr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noFill/>
        </p:spPr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</p:spPr>
        <p:txBody>
          <a:bodyPr/>
          <a:lstStyle/>
          <a:p>
            <a:fld id="{79D00402-4BB7-47FE-8543-5968E564A1BE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2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transfer evidence - summary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middle income countries that already have innovative capacity or capable of imitation:</a:t>
            </a:r>
          </a:p>
          <a:p>
            <a:pPr lvl="1"/>
            <a:r>
              <a:rPr lang="en-US" sz="2000" dirty="0"/>
              <a:t>Both technology licensing and FDI respond to stronger IP regimes.</a:t>
            </a:r>
          </a:p>
          <a:p>
            <a:pPr lvl="1"/>
            <a:r>
              <a:rPr lang="en-US" sz="2000" dirty="0"/>
              <a:t>Quality of technology transferred rises, and there is a shift toward licensing (markets for technology).</a:t>
            </a:r>
          </a:p>
          <a:p>
            <a:r>
              <a:rPr lang="en-US" sz="2400" dirty="0"/>
              <a:t>Very low income countries see little response to changes in IP regimes.</a:t>
            </a:r>
          </a:p>
          <a:p>
            <a:r>
              <a:rPr lang="en-US" sz="2400" dirty="0"/>
              <a:t>IP rights are not very highly ranked by MNCs as an influence on technology transfer/FDI, except for R&amp;D facilities and very advanced technologies.</a:t>
            </a:r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2AEC-B510-43B9-8203-F3D37DA47A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2EE7-3FCB-1DCC-EE5E-383AE1DE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innovation and the patent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78B4-77B7-E5F0-E185-ED6BAB8F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 evidence that strengthening or introducing a patent system may not increase inventive activity in a country, although lack of patents directs invention toward those that can be protected by secrecy.</a:t>
            </a:r>
          </a:p>
          <a:p>
            <a:r>
              <a:rPr lang="en-US" dirty="0"/>
              <a:t>Ginarte-Park index of patent strength today is higher at higher development levels. Composed of five factors: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Extent of subject matter coverage.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Membership in international treaties including TRIPS.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Duration of protection.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Enforcement mechanisms.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Restrictions on patent rights (compulsory licensing; working requirement).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A9110-B1E6-4266-A8C4-885B9AE9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F18E-F86E-0C9D-4869-A2E2D106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C3775-09EA-506A-D50C-2B4C51D4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475D-9784-4D80-843A-1E6AAE28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0191-FB8E-4E05-A27F-E9A8A82F6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role of IP rights in developing economies?</a:t>
            </a:r>
          </a:p>
          <a:p>
            <a:r>
              <a:rPr lang="en-US" dirty="0"/>
              <a:t>Increased importance as role of knowledge in the economy has increased.</a:t>
            </a:r>
          </a:p>
          <a:p>
            <a:r>
              <a:rPr lang="en-US" dirty="0"/>
              <a:t>Heavily debated topic: interests of large or more highly developed economies may conflict with smaller or less developed economies. </a:t>
            </a:r>
          </a:p>
          <a:p>
            <a:r>
              <a:rPr lang="en-US" dirty="0"/>
              <a:t>Residents of least developed countries make almost no use of IP protection.</a:t>
            </a:r>
          </a:p>
          <a:p>
            <a:r>
              <a:rPr lang="en-US" dirty="0"/>
              <a:t>Even residents in middle income countries use patents very little (with the exception of China), although they do use utility models, trademarks, and industrial designs to some extent.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789ED-385A-2A4B-CED8-7999D61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13E8A-C5DE-AE4D-E2E5-8E2D7BFC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B8F8-7C5B-CB7D-D9D4-27531886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61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34E6-7499-B9F4-D54B-6D3217C1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Ginarte-Park index of patent strength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E83D9-8A9D-BC58-AEEF-7EC0F9A7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715B4-E7F1-340A-9071-0C80A3C7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5D2D7-AA16-32AE-D431-17EBD165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160AF-7AEA-1732-5F8E-27F9E6EFDDCE}"/>
              </a:ext>
            </a:extLst>
          </p:cNvPr>
          <p:cNvSpPr txBox="1"/>
          <p:nvPr/>
        </p:nvSpPr>
        <p:spPr>
          <a:xfrm>
            <a:off x="838200" y="1633415"/>
            <a:ext cx="37650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Predicting G-P Index: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higher income countries, R&amp;D intensity and market freedom predict strength.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lower income countries, openness and market freedom predict strength, little impact of R&amp;D.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GDP per capita does not enter equation in presence of other variables.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6A1DF-B564-4AC8-8073-C61781F54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381" y="1633415"/>
            <a:ext cx="54483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1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5E91-294E-5B56-F258-A12FD3AE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strength and R&amp;D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E3E2B-505A-7487-956A-850E72C06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on domestic innovative effort in response to patent strength:</a:t>
            </a:r>
          </a:p>
          <a:p>
            <a:pPr lvl="1"/>
            <a:r>
              <a:rPr lang="en-US" dirty="0"/>
              <a:t>32 countries in 1985, 1990, and 1995: one unit increase in G-P index of patent strength associated with an absolute increase in R&amp;D intensity of one percentage point (Kanwar and Evenson 2003).</a:t>
            </a:r>
          </a:p>
          <a:p>
            <a:pPr lvl="1"/>
            <a:r>
              <a:rPr lang="en-US" dirty="0"/>
              <a:t>35 countries during 1965-2000: G-P index has little impact on domestic R&amp;D and patent filings over all, but at higher levels of development, patent strength does impact R&amp;D and domestic patent filings positively (Allred and Park 2007).</a:t>
            </a:r>
          </a:p>
          <a:p>
            <a:r>
              <a:rPr lang="en-US" dirty="0"/>
              <a:t>Note that both studies have relatively few observations from the least developed countries, due to lack of data.  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5376E-26D1-A002-BBF0-2B1DAD21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70F2C-B530-D9B6-F905-04A4B4D1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B40D9-4686-4A9A-6F3C-9377B3DF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70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3CEC-1279-1DFC-2B96-8C81FC00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and 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AC6E6-68AE-D7F3-72D3-7D9892FCB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Does the possible increase in innovation associated with patents translate to higher economic growth and development?</a:t>
            </a:r>
          </a:p>
          <a:p>
            <a:pPr lvl="1"/>
            <a:r>
              <a:rPr lang="en-US" dirty="0"/>
              <a:t>Challenging question to answer given the simultaneity between economic development, technological development, and the choice of patent system.</a:t>
            </a:r>
          </a:p>
          <a:p>
            <a:pPr lvl="1"/>
            <a:r>
              <a:rPr lang="en-US" dirty="0"/>
              <a:t>Granger causality tests find that GDP growth and patent quality measures are simultaneous, but that causality is stronger from patent quality to growth (Hasan and Tucci 2010). </a:t>
            </a:r>
          </a:p>
          <a:p>
            <a:r>
              <a:rPr lang="en-US" dirty="0"/>
              <a:t>Good example of cross-country patent-growth literature: Hu and Png (2013):</a:t>
            </a:r>
          </a:p>
          <a:p>
            <a:pPr lvl="1"/>
            <a:r>
              <a:rPr lang="en-US" dirty="0"/>
              <a:t>34 manufacturing industries in 72 countries 1981-2000.</a:t>
            </a:r>
          </a:p>
          <a:p>
            <a:pPr lvl="1"/>
            <a:r>
              <a:rPr lang="en-US" dirty="0"/>
              <a:t>Ask if patent strength in a country has a higher impact on those industries with high US patent intensities (controls for country and industry differences).</a:t>
            </a:r>
          </a:p>
          <a:p>
            <a:pPr lvl="1"/>
            <a:r>
              <a:rPr lang="en-US" dirty="0"/>
              <a:t>Patent strength does matter for industry growth, and impact increases after TRIPS, and for higher income countries.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4BEF6-F22F-2C00-1A01-DC92EFA9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B91A9-AAF4-07AC-A1FD-38AC681A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9A2D-207F-150C-59C5-0ECDCAB0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11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3B5E-9F0E-8D7B-22BC-2DF7383D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Pharmaceutical patents in developing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8CBA-98E2-1F0B-BA79-D01A6D02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Debate over IP in developing countries centers on pharma patents (for good reasons related to the lifesaving properties of some new pharmaceuticals).</a:t>
            </a:r>
          </a:p>
          <a:p>
            <a:r>
              <a:rPr lang="en-US" dirty="0"/>
              <a:t>Pharma patents are probably the most valuable patents and also the relatively most patented in developing countries.</a:t>
            </a:r>
          </a:p>
          <a:p>
            <a:r>
              <a:rPr lang="en-US" dirty="0"/>
              <a:t>Use and need for pharmaceuticals differs from high income countries (Kremer 2002):</a:t>
            </a:r>
          </a:p>
          <a:p>
            <a:pPr lvl="1"/>
            <a:r>
              <a:rPr lang="en-US" dirty="0"/>
              <a:t>Smaller market size</a:t>
            </a:r>
          </a:p>
          <a:p>
            <a:pPr lvl="1"/>
            <a:r>
              <a:rPr lang="en-US" dirty="0"/>
              <a:t>Different disease environment</a:t>
            </a:r>
          </a:p>
          <a:p>
            <a:pPr lvl="1"/>
            <a:r>
              <a:rPr lang="en-US" dirty="0"/>
              <a:t>Weak health care systems</a:t>
            </a:r>
          </a:p>
          <a:p>
            <a:pPr lvl="1"/>
            <a:r>
              <a:rPr lang="en-US" dirty="0"/>
              <a:t>Regulatory problems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873EF-C97E-4F68-57F7-1C676F7E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9093-6180-E9B9-1BFF-6D75430C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ADDB-E355-932A-55F3-4923886D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8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8F92-1781-6297-28A5-B35F3325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Differing disease environment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DD0B3-E899-3437-6BFE-7B08F89B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D0F4-B57B-DF64-0414-BFFB21AF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057B0-C317-61E0-F20C-2D1ACAC7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34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213C7-4051-5692-AB0D-4D995DE41686}"/>
              </a:ext>
            </a:extLst>
          </p:cNvPr>
          <p:cNvSpPr txBox="1"/>
          <p:nvPr/>
        </p:nvSpPr>
        <p:spPr>
          <a:xfrm>
            <a:off x="1099039" y="2084527"/>
            <a:ext cx="2874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Communicable diseases including HIV/Aids, malaria, and tuberculosis are a more prevalent cause of death in low income countries.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AEC41-AE14-4224-ADFD-D4FD7F63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18" y="1665287"/>
            <a:ext cx="5998773" cy="4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46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F74D-D047-1107-94BE-2B05D0A2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Pharmaceutical policy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483F6-6A50-D880-225B-D918D0EB7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Justification for use of patents to protect pharma product innovation is need to recoup high R&amp;D costs including clinical trials.</a:t>
            </a:r>
          </a:p>
          <a:p>
            <a:pPr lvl="1"/>
            <a:r>
              <a:rPr lang="en-US" dirty="0"/>
              <a:t>Consequence is high prices especially relative to developing country incomes.</a:t>
            </a:r>
          </a:p>
          <a:p>
            <a:r>
              <a:rPr lang="en-US" dirty="0"/>
              <a:t>Patents may not induce a </a:t>
            </a:r>
            <a:r>
              <a:rPr lang="en-US" b="1" dirty="0"/>
              <a:t>socially</a:t>
            </a:r>
            <a:r>
              <a:rPr lang="en-US" dirty="0"/>
              <a:t> optimal mix of product innovation:</a:t>
            </a:r>
          </a:p>
          <a:p>
            <a:pPr lvl="1"/>
            <a:r>
              <a:rPr lang="en-US" dirty="0"/>
              <a:t>Vaccines versus drugs taken over a whole lifetime.</a:t>
            </a:r>
          </a:p>
          <a:p>
            <a:pPr lvl="1"/>
            <a:r>
              <a:rPr lang="en-US" dirty="0"/>
              <a:t>Medicines for diseases prevalent in low income countries.</a:t>
            </a:r>
          </a:p>
          <a:p>
            <a:r>
              <a:rPr lang="en-US" dirty="0"/>
              <a:t>Other mechanisms suggested:</a:t>
            </a:r>
          </a:p>
          <a:p>
            <a:pPr lvl="1"/>
            <a:r>
              <a:rPr lang="en-US" dirty="0"/>
              <a:t>Prizes, patent buyouts</a:t>
            </a:r>
          </a:p>
          <a:p>
            <a:pPr lvl="1"/>
            <a:r>
              <a:rPr lang="en-US" dirty="0"/>
              <a:t>Shared patent pools for further development</a:t>
            </a:r>
          </a:p>
          <a:p>
            <a:pPr lvl="1"/>
            <a:r>
              <a:rPr lang="en-US" dirty="0"/>
              <a:t>Compulsory licensing</a:t>
            </a:r>
          </a:p>
          <a:p>
            <a:pPr lvl="1"/>
            <a:r>
              <a:rPr lang="en-US" dirty="0"/>
              <a:t>Guaranteed purchase</a:t>
            </a:r>
          </a:p>
          <a:p>
            <a:r>
              <a:rPr lang="en-US" dirty="0"/>
              <a:t>Use of secondary patents to extend patent life (see Chapter 16).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B9BE2-44C5-1436-396F-28D7623E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C8E2B-630A-060A-859F-CD438F42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F344B-8574-AB08-233B-45508C8E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Patents and pharma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pharma product patents increase R&amp;D spending?</a:t>
            </a:r>
          </a:p>
          <a:p>
            <a:pPr lvl="1"/>
            <a:r>
              <a:rPr lang="en-US" dirty="0"/>
              <a:t>Qian (2007) – 26 countries with pharma patents 1978-2002 + matched control countries:</a:t>
            </a:r>
          </a:p>
          <a:p>
            <a:pPr lvl="2"/>
            <a:r>
              <a:rPr lang="en-US" dirty="0"/>
              <a:t>No increase in R&amp;D or US patents from product pharma patent introduction.</a:t>
            </a:r>
          </a:p>
          <a:p>
            <a:pPr lvl="2"/>
            <a:r>
              <a:rPr lang="en-US" dirty="0"/>
              <a:t>However, increases at higher levels of GDP per capita.</a:t>
            </a:r>
          </a:p>
          <a:p>
            <a:pPr lvl="2"/>
            <a:r>
              <a:rPr lang="en-US" dirty="0"/>
              <a:t>IP strength has inverted U impact conditional on other variables.</a:t>
            </a:r>
          </a:p>
          <a:p>
            <a:pPr lvl="1"/>
            <a:r>
              <a:rPr lang="en-US" dirty="0"/>
              <a:t>Kyle &amp; McGahan (2009) – variation in TRIPS introduction of pharma patents, 1990-2006, at disease level:</a:t>
            </a:r>
          </a:p>
          <a:p>
            <a:pPr lvl="2"/>
            <a:r>
              <a:rPr lang="en-US" dirty="0"/>
              <a:t>Strong association between pharmaceutical patents and R&amp;D effort for diseases that are prevalent in high income countries.</a:t>
            </a:r>
          </a:p>
          <a:p>
            <a:pPr lvl="2"/>
            <a:r>
              <a:rPr lang="en-US" dirty="0"/>
              <a:t>No association for “neglected” diseases prevalent in low income countries.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14E2-E915-47DB-8A8E-C78D17CA869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5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Patents and pharma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pharma product patents affect diffusion?</a:t>
            </a:r>
          </a:p>
          <a:p>
            <a:pPr lvl="1"/>
            <a:r>
              <a:rPr lang="en-US" dirty="0"/>
              <a:t>Cockburn, </a:t>
            </a:r>
            <a:r>
              <a:rPr lang="en-US" dirty="0" err="1"/>
              <a:t>Lanjouw</a:t>
            </a:r>
            <a:r>
              <a:rPr lang="en-US" dirty="0"/>
              <a:t>, and </a:t>
            </a:r>
            <a:r>
              <a:rPr lang="en-US" dirty="0" err="1"/>
              <a:t>Schankerman</a:t>
            </a:r>
            <a:r>
              <a:rPr lang="en-US" dirty="0"/>
              <a:t> (2016) - 642 new drugs launched in 76 countries,1983–2002:</a:t>
            </a:r>
          </a:p>
          <a:p>
            <a:pPr lvl="2"/>
            <a:r>
              <a:rPr lang="en-US" dirty="0"/>
              <a:t>Price regulation delays launch (introducing price controls increases lag by 25-80%).</a:t>
            </a:r>
          </a:p>
          <a:p>
            <a:pPr lvl="2"/>
            <a:r>
              <a:rPr lang="en-US" dirty="0"/>
              <a:t>Longer and stronger patents speed up launch (lag reduced 55% by long patent).</a:t>
            </a:r>
          </a:p>
          <a:p>
            <a:pPr lvl="2"/>
            <a:r>
              <a:rPr lang="en-US" dirty="0"/>
              <a:t>Similar results for countries at all income levels.</a:t>
            </a:r>
          </a:p>
          <a:p>
            <a:pPr lvl="1"/>
            <a:r>
              <a:rPr lang="en-US" dirty="0"/>
              <a:t>Kyle and Qian (2014) – 716 drugs, 60 countries, 2000-2013.</a:t>
            </a:r>
          </a:p>
          <a:p>
            <a:pPr lvl="2"/>
            <a:r>
              <a:rPr lang="en-US" dirty="0"/>
              <a:t>Compare drugs pre- and post-TRIPS compliance – patents speed launch, increase price and quantity.</a:t>
            </a:r>
          </a:p>
          <a:p>
            <a:pPr lvl="2"/>
            <a:r>
              <a:rPr lang="en-US" dirty="0"/>
              <a:t>Price discrimination across countries does not depend on patent coverage of the drug.</a:t>
            </a:r>
          </a:p>
          <a:p>
            <a:pPr lvl="2"/>
            <a:r>
              <a:rPr lang="en-US" dirty="0"/>
              <a:t>Price premium for patented drugs smaller post-TRIPS.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14E2-E915-47DB-8A8E-C78D17CA86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98A6-ED9F-3FD1-67B7-04BA5FF8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604B-306C-1B6F-7B05-B1984DDD3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 development accompanied by increased attention to and use of IP rights.</a:t>
            </a:r>
          </a:p>
          <a:p>
            <a:pPr lvl="1"/>
            <a:r>
              <a:rPr lang="en-US" dirty="0"/>
              <a:t>However, link somewhat broken by the advent of TRIPS harmonization.</a:t>
            </a:r>
          </a:p>
          <a:p>
            <a:r>
              <a:rPr lang="en-US" dirty="0"/>
              <a:t>Economic theory predicts that IP or patent protection will tend to harmonize upward.</a:t>
            </a:r>
          </a:p>
          <a:p>
            <a:r>
              <a:rPr lang="en-US" dirty="0"/>
              <a:t>Empirically:</a:t>
            </a:r>
          </a:p>
          <a:p>
            <a:pPr lvl="1"/>
            <a:r>
              <a:rPr lang="en-US" dirty="0"/>
              <a:t>For middle income countries with moderate levels of human capital, patent protection encourages innovation investment and catchup, and becomes stronger as the country develops.</a:t>
            </a:r>
          </a:p>
          <a:p>
            <a:pPr lvl="1"/>
            <a:r>
              <a:rPr lang="en-US" dirty="0"/>
              <a:t>For low income countries, patents are almost irrelevant, and are mostly used by non-residents.</a:t>
            </a:r>
          </a:p>
          <a:p>
            <a:r>
              <a:rPr lang="en-US" dirty="0"/>
              <a:t>Most important area of patenting in developing countries is pharmaceuticals:</a:t>
            </a:r>
          </a:p>
          <a:p>
            <a:pPr lvl="1"/>
            <a:r>
              <a:rPr lang="en-US" dirty="0"/>
              <a:t>Patents typically speed launch of new drugs in these countries.</a:t>
            </a:r>
          </a:p>
          <a:p>
            <a:pPr lvl="1"/>
            <a:r>
              <a:rPr lang="en-US" dirty="0"/>
              <a:t>Do not increase research in neglected diseases.</a:t>
            </a:r>
          </a:p>
          <a:p>
            <a:pPr lvl="1"/>
            <a:r>
              <a:rPr lang="en-US" dirty="0"/>
              <a:t>Do not increase research in low </a:t>
            </a:r>
            <a:r>
              <a:rPr lang="en-US"/>
              <a:t>income countries.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9412-E89C-3D7F-F7DA-2EABACD7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A182-3683-4DF4-3854-A07A9473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B9EE4-E87D-927D-EF2A-E83B13B5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CDD1-58D5-46C6-8537-F6624B3D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F5AB7-6D65-8B3A-F4D5-20BA5223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C5A5D-79DB-0C77-1AE9-3A311347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25D9-43A7-2F11-BADE-12D3A309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276B8-61A6-007F-4524-B8AE5669F803}"/>
              </a:ext>
            </a:extLst>
          </p:cNvPr>
          <p:cNvSpPr txBox="1"/>
          <p:nvPr/>
        </p:nvSpPr>
        <p:spPr>
          <a:xfrm>
            <a:off x="914556" y="1604700"/>
            <a:ext cx="2281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Few patents are filed in low and middle income countries, with the exception of China.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228F2-8315-423A-ABE0-DCF9FD966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129" y="1333502"/>
            <a:ext cx="6465656" cy="48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0007-2809-4C2F-9D2E-65C75512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D3B3A-56A5-E2E8-E032-796351AF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0E33-7ACA-B9D5-D02B-2DE56947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ADE08-2027-64AC-2EA6-DED70ECF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EEAAF-E032-1261-4045-A8BB69563201}"/>
              </a:ext>
            </a:extLst>
          </p:cNvPr>
          <p:cNvSpPr txBox="1"/>
          <p:nvPr/>
        </p:nvSpPr>
        <p:spPr>
          <a:xfrm>
            <a:off x="934162" y="1623506"/>
            <a:ext cx="2743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Similarly, the rate of patent by residents is very low in low and middle income countries, with the exception of China.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61990-4850-4E5D-953B-4DC105A9D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494" y="1379772"/>
            <a:ext cx="6474173" cy="479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4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5A03-14C8-4B45-A06B-C7FC2E79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5AD58-EEFE-0429-A148-0DEAEFF1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AC79-37B1-ABB9-3FC4-911DD6D3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077E5-3642-6986-BEC9-96C0C82D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6C27B-A735-6EB0-D44F-FEE49C405730}"/>
              </a:ext>
            </a:extLst>
          </p:cNvPr>
          <p:cNvSpPr txBox="1"/>
          <p:nvPr/>
        </p:nvSpPr>
        <p:spPr>
          <a:xfrm>
            <a:off x="985007" y="1619386"/>
            <a:ext cx="2968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Chemical and especially pharmaceutical patenting is relatively more important in middle and low income countries.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5577C-A49F-4B7A-95B6-56467CFF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711" y="1368432"/>
            <a:ext cx="6582958" cy="47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2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5A03-14C8-4B45-A06B-C7FC2E79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protection of Apple’s “swipe-to-unlock”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FE05A-46CE-421D-8DA6-1AA91D77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638300"/>
            <a:ext cx="9410700" cy="3581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568D0-3D89-320A-CF1F-0A7167B7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C5EF9-1E1F-2AD4-5968-CDE2F876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0F8C0-0641-E82D-34DA-69889B15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1F01-DCF2-4905-98CE-6CEE278F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protection of Gilead’s </a:t>
            </a:r>
            <a:r>
              <a:rPr lang="en-US" dirty="0" err="1"/>
              <a:t>Sovaldi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51D2E-0EE0-4F3E-9CEC-33B6BD59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633537"/>
            <a:ext cx="9410700" cy="35909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32CEC-1518-A944-22A9-2460BA24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FEAE2-211A-3A9F-C247-05541A46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FF7F-59B2-C61D-F852-974FB7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1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4679-9415-46AD-A3DE-90976482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964FF-1659-254C-02B3-97228894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9254-82F6-BD95-0B2C-37726CB4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&amp; Helmers Ch. 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CEF1E-0A3F-9A66-41F8-440B3EF4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9C-BF2F-41FF-A11E-EA0D5268C03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7EFD7-90F9-4C46-F4CE-D31F8D679F18}"/>
              </a:ext>
            </a:extLst>
          </p:cNvPr>
          <p:cNvSpPr txBox="1"/>
          <p:nvPr/>
        </p:nvSpPr>
        <p:spPr>
          <a:xfrm>
            <a:off x="956738" y="161819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Trademark use is increasing in middle income countries, still low in low income countries.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575C6-BE26-4CCC-9D54-7F0A35E1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78" y="1255885"/>
            <a:ext cx="6543989" cy="48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1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8290</TotalTime>
  <Words>3183</Words>
  <Application>Microsoft Office PowerPoint</Application>
  <PresentationFormat>Widescreen</PresentationFormat>
  <Paragraphs>348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Equation</vt:lpstr>
      <vt:lpstr>Chapter 15  IP rights and economic development</vt:lpstr>
      <vt:lpstr>Overview</vt:lpstr>
      <vt:lpstr>Introduction</vt:lpstr>
      <vt:lpstr>Some facts</vt:lpstr>
      <vt:lpstr>Some facts</vt:lpstr>
      <vt:lpstr>Some facts</vt:lpstr>
      <vt:lpstr>Patent protection of Apple’s “swipe-to-unlock”</vt:lpstr>
      <vt:lpstr>Patent protection of Gilead’s Sovaldi</vt:lpstr>
      <vt:lpstr>Some facts</vt:lpstr>
      <vt:lpstr>Some facts</vt:lpstr>
      <vt:lpstr>Some facts</vt:lpstr>
      <vt:lpstr>Some facts</vt:lpstr>
      <vt:lpstr>Shares of worldwide IP royalty charges and receipts</vt:lpstr>
      <vt:lpstr>Some facts - summary</vt:lpstr>
      <vt:lpstr>Some facts - China</vt:lpstr>
      <vt:lpstr>Optimal IP policy</vt:lpstr>
      <vt:lpstr>Grossman-Lai (G-L) model</vt:lpstr>
      <vt:lpstr>Grossman-Lai model – one country</vt:lpstr>
      <vt:lpstr>Grossman-Lai model – one country</vt:lpstr>
      <vt:lpstr>Grossman-Lai model – one country</vt:lpstr>
      <vt:lpstr>Grossman-Lai model – two countries</vt:lpstr>
      <vt:lpstr>Optimal patent policy in global economy</vt:lpstr>
      <vt:lpstr>Patents and development</vt:lpstr>
      <vt:lpstr>How do patents help learning in developing economies?</vt:lpstr>
      <vt:lpstr>Two questions about patents and tech development</vt:lpstr>
      <vt:lpstr>Two questions (cont.)</vt:lpstr>
      <vt:lpstr>Some tech transfer evidence</vt:lpstr>
      <vt:lpstr>Tech transfer evidence - summary</vt:lpstr>
      <vt:lpstr>Domestic innovation and the patent system</vt:lpstr>
      <vt:lpstr>Ginarte-Park index of patent strength</vt:lpstr>
      <vt:lpstr>Patent strength and R&amp;D</vt:lpstr>
      <vt:lpstr>Patents and economic growth</vt:lpstr>
      <vt:lpstr>Pharmaceutical patents in developing countries</vt:lpstr>
      <vt:lpstr>Differing disease environment</vt:lpstr>
      <vt:lpstr>Pharmaceutical policy questions</vt:lpstr>
      <vt:lpstr>Patents and pharma innovation</vt:lpstr>
      <vt:lpstr>Patents and pharma diffusion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 Trademarks and Brands</dc:title>
  <dc:creator>Christian Helmers</dc:creator>
  <cp:lastModifiedBy>Christian Helmers</cp:lastModifiedBy>
  <cp:revision>564</cp:revision>
  <dcterms:created xsi:type="dcterms:W3CDTF">2023-11-28T18:35:45Z</dcterms:created>
  <dcterms:modified xsi:type="dcterms:W3CDTF">2024-08-09T20:39:08Z</dcterms:modified>
</cp:coreProperties>
</file>