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93" r:id="rId17"/>
    <p:sldId id="271" r:id="rId18"/>
    <p:sldId id="272" r:id="rId19"/>
    <p:sldId id="273" r:id="rId20"/>
    <p:sldId id="274" r:id="rId21"/>
    <p:sldId id="275" r:id="rId22"/>
    <p:sldId id="276" r:id="rId23"/>
    <p:sldId id="295" r:id="rId24"/>
    <p:sldId id="277" r:id="rId25"/>
    <p:sldId id="291" r:id="rId26"/>
    <p:sldId id="278" r:id="rId27"/>
    <p:sldId id="279" r:id="rId28"/>
    <p:sldId id="282" r:id="rId29"/>
    <p:sldId id="283" r:id="rId30"/>
    <p:sldId id="284" r:id="rId31"/>
    <p:sldId id="285" r:id="rId32"/>
    <p:sldId id="286" r:id="rId33"/>
    <p:sldId id="292" r:id="rId34"/>
    <p:sldId id="287" r:id="rId35"/>
    <p:sldId id="28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16"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E984C-D678-40CC-8189-4AEC023E8B63}"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65C96-6E88-4637-B246-9CA30C72CB93}" type="slidenum">
              <a:rPr lang="en-US" smtClean="0"/>
              <a:t>‹#›</a:t>
            </a:fld>
            <a:endParaRPr lang="en-US"/>
          </a:p>
        </p:txBody>
      </p:sp>
    </p:spTree>
    <p:extLst>
      <p:ext uri="{BB962C8B-B14F-4D97-AF65-F5344CB8AC3E}">
        <p14:creationId xmlns:p14="http://schemas.microsoft.com/office/powerpoint/2010/main" val="145998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A8DB-56FB-48CE-96C8-E81FA8E9D9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71A39F-802E-4396-AA2D-6D7633F92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8ED89-B154-47E8-B373-CEE51DD647A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2E0500E-DE0E-4E38-8614-39E8909E7FA6}"/>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21B66C66-10C6-4141-8BB4-0A471B569C6A}"/>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35670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7CA9-E3B5-4505-B735-AE76E27D12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2C6073-CFAA-45E0-A2E4-CE54A0201F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F3E5C-CC4A-4C33-A82B-8ECA3D7DA6F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F4E277F-86D0-406C-BBEB-DC1EDEB6622D}"/>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6D801D2A-FD46-4679-A5F0-F68CEF8ECA33}"/>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81225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5138F-3519-4B25-BBB5-899062A358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065993-A5B1-41A6-8631-73C9E83BFB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C31E6-F227-4443-9C8D-108AB37DC01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34778E2-8A68-4EB2-ABC9-A12CB6973FB5}"/>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46704A70-108E-4870-A76A-A96150B4E87B}"/>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182344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70BC-E89E-4A87-B09A-66658B9F8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9B6F0C-663E-4D4B-BFF9-DDE6BCC5ED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13074-9E93-4C6A-B8A6-1109C7BAB67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739798D-40EB-4AA1-B31C-B131F1A5DD22}"/>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5C10AADC-C105-4EEE-AD80-7AEE0F3AA190}"/>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125936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91D0-4492-4C55-8402-7BBB591908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F55BB3-0DDD-48AD-A040-4A9BBB8DF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C72F43-F9CD-4B86-8B4D-E63575408E5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3BC9990-E5D4-4A5A-966B-A172582DCFE0}"/>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6A9109C0-8F7F-4DE5-B919-A845FC9F223B}"/>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308973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0925-D9CD-4347-9505-FF6D96D36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49721-A872-4BD3-A940-24C1EA9B55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7AE72-F9E2-44B8-9A06-F1500A3EC2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AC4BF-946B-4779-B702-4EB96F2ABA15}"/>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8E61F998-5FA1-4434-AB47-F05E61954F96}"/>
              </a:ext>
            </a:extLst>
          </p:cNvPr>
          <p:cNvSpPr>
            <a:spLocks noGrp="1"/>
          </p:cNvSpPr>
          <p:nvPr>
            <p:ph type="ftr" sz="quarter" idx="11"/>
          </p:nvPr>
        </p:nvSpPr>
        <p:spPr/>
        <p:txBody>
          <a:bodyPr/>
          <a:lstStyle/>
          <a:p>
            <a:r>
              <a:rPr lang="en-US"/>
              <a:t>Hall &amp; Helmers Ch. 16</a:t>
            </a:r>
          </a:p>
        </p:txBody>
      </p:sp>
      <p:sp>
        <p:nvSpPr>
          <p:cNvPr id="7" name="Slide Number Placeholder 6">
            <a:extLst>
              <a:ext uri="{FF2B5EF4-FFF2-40B4-BE49-F238E27FC236}">
                <a16:creationId xmlns:a16="http://schemas.microsoft.com/office/drawing/2014/main" id="{95887646-AD71-4609-8AC3-D593B0BC7C75}"/>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217344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8913-63E6-4AD4-AD57-095D3D927A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B8604-B1D6-45FC-A1BB-ED9AE7AB1B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2AF01C-F51A-4BF5-BFF9-1CAA1D6693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E67387-870C-4CB0-9CCF-A9CF8B4F2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CE5462-5F1E-423D-8D65-6369BCCA0C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04B22C-22D7-4FDC-85B0-E67CF21BEEC8}"/>
              </a:ext>
            </a:extLst>
          </p:cNvPr>
          <p:cNvSpPr>
            <a:spLocks noGrp="1"/>
          </p:cNvSpPr>
          <p:nvPr>
            <p:ph type="dt" sz="half" idx="10"/>
          </p:nvPr>
        </p:nvSpPr>
        <p:spPr/>
        <p:txBody>
          <a:bodyPr/>
          <a:lstStyle/>
          <a:p>
            <a:r>
              <a:rPr lang="en-US"/>
              <a:t>2024</a:t>
            </a:r>
          </a:p>
        </p:txBody>
      </p:sp>
      <p:sp>
        <p:nvSpPr>
          <p:cNvPr id="8" name="Footer Placeholder 7">
            <a:extLst>
              <a:ext uri="{FF2B5EF4-FFF2-40B4-BE49-F238E27FC236}">
                <a16:creationId xmlns:a16="http://schemas.microsoft.com/office/drawing/2014/main" id="{7A032750-516D-4673-9D7B-D7C8219D4F55}"/>
              </a:ext>
            </a:extLst>
          </p:cNvPr>
          <p:cNvSpPr>
            <a:spLocks noGrp="1"/>
          </p:cNvSpPr>
          <p:nvPr>
            <p:ph type="ftr" sz="quarter" idx="11"/>
          </p:nvPr>
        </p:nvSpPr>
        <p:spPr/>
        <p:txBody>
          <a:bodyPr/>
          <a:lstStyle/>
          <a:p>
            <a:r>
              <a:rPr lang="en-US"/>
              <a:t>Hall &amp; Helmers Ch. 16</a:t>
            </a:r>
          </a:p>
        </p:txBody>
      </p:sp>
      <p:sp>
        <p:nvSpPr>
          <p:cNvPr id="9" name="Slide Number Placeholder 8">
            <a:extLst>
              <a:ext uri="{FF2B5EF4-FFF2-40B4-BE49-F238E27FC236}">
                <a16:creationId xmlns:a16="http://schemas.microsoft.com/office/drawing/2014/main" id="{3092D853-7F47-4B39-AF62-F9AF56CEFE4C}"/>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157179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5856-6714-4F74-87B4-808AB0DB85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88C94E-E9DA-4225-BDF9-03CA2C3FC280}"/>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CCE3D07D-0492-42B6-B314-21280E339361}"/>
              </a:ext>
            </a:extLst>
          </p:cNvPr>
          <p:cNvSpPr>
            <a:spLocks noGrp="1"/>
          </p:cNvSpPr>
          <p:nvPr>
            <p:ph type="ftr" sz="quarter" idx="11"/>
          </p:nvPr>
        </p:nvSpPr>
        <p:spPr/>
        <p:txBody>
          <a:bodyPr/>
          <a:lstStyle/>
          <a:p>
            <a:r>
              <a:rPr lang="en-US"/>
              <a:t>Hall &amp; Helmers Ch. 16</a:t>
            </a:r>
          </a:p>
        </p:txBody>
      </p:sp>
      <p:sp>
        <p:nvSpPr>
          <p:cNvPr id="5" name="Slide Number Placeholder 4">
            <a:extLst>
              <a:ext uri="{FF2B5EF4-FFF2-40B4-BE49-F238E27FC236}">
                <a16:creationId xmlns:a16="http://schemas.microsoft.com/office/drawing/2014/main" id="{C8513A23-F482-4701-BA69-6CA367E07749}"/>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180961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A0927-F6F5-4A6C-BF71-34756988B7E4}"/>
              </a:ext>
            </a:extLst>
          </p:cNvPr>
          <p:cNvSpPr>
            <a:spLocks noGrp="1"/>
          </p:cNvSpPr>
          <p:nvPr>
            <p:ph type="dt" sz="half" idx="10"/>
          </p:nvPr>
        </p:nvSpPr>
        <p:spPr/>
        <p:txBody>
          <a:bodyPr/>
          <a:lstStyle/>
          <a:p>
            <a:r>
              <a:rPr lang="en-US"/>
              <a:t>2024</a:t>
            </a:r>
          </a:p>
        </p:txBody>
      </p:sp>
      <p:sp>
        <p:nvSpPr>
          <p:cNvPr id="3" name="Footer Placeholder 2">
            <a:extLst>
              <a:ext uri="{FF2B5EF4-FFF2-40B4-BE49-F238E27FC236}">
                <a16:creationId xmlns:a16="http://schemas.microsoft.com/office/drawing/2014/main" id="{0F7DEA67-81B7-462A-B4B2-96BA6E50DA8B}"/>
              </a:ext>
            </a:extLst>
          </p:cNvPr>
          <p:cNvSpPr>
            <a:spLocks noGrp="1"/>
          </p:cNvSpPr>
          <p:nvPr>
            <p:ph type="ftr" sz="quarter" idx="11"/>
          </p:nvPr>
        </p:nvSpPr>
        <p:spPr/>
        <p:txBody>
          <a:bodyPr/>
          <a:lstStyle/>
          <a:p>
            <a:r>
              <a:rPr lang="en-US"/>
              <a:t>Hall &amp; Helmers Ch. 16</a:t>
            </a:r>
          </a:p>
        </p:txBody>
      </p:sp>
      <p:sp>
        <p:nvSpPr>
          <p:cNvPr id="4" name="Slide Number Placeholder 3">
            <a:extLst>
              <a:ext uri="{FF2B5EF4-FFF2-40B4-BE49-F238E27FC236}">
                <a16:creationId xmlns:a16="http://schemas.microsoft.com/office/drawing/2014/main" id="{EF8F3078-6BCC-49AC-BEC9-0FF0137632FA}"/>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121632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CAA8-6AB6-4ED0-8642-B8EEB08A4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EEEF36-A4CD-49BB-8212-93AAC7FBE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560F3-F0D1-48B7-8AEA-07A41892E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566340-3892-47C4-BB4F-C058350BB6AD}"/>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2B2DD0F4-0AC9-4927-BC85-2C3A56C60716}"/>
              </a:ext>
            </a:extLst>
          </p:cNvPr>
          <p:cNvSpPr>
            <a:spLocks noGrp="1"/>
          </p:cNvSpPr>
          <p:nvPr>
            <p:ph type="ftr" sz="quarter" idx="11"/>
          </p:nvPr>
        </p:nvSpPr>
        <p:spPr/>
        <p:txBody>
          <a:bodyPr/>
          <a:lstStyle/>
          <a:p>
            <a:r>
              <a:rPr lang="en-US"/>
              <a:t>Hall &amp; Helmers Ch. 16</a:t>
            </a:r>
          </a:p>
        </p:txBody>
      </p:sp>
      <p:sp>
        <p:nvSpPr>
          <p:cNvPr id="7" name="Slide Number Placeholder 6">
            <a:extLst>
              <a:ext uri="{FF2B5EF4-FFF2-40B4-BE49-F238E27FC236}">
                <a16:creationId xmlns:a16="http://schemas.microsoft.com/office/drawing/2014/main" id="{29F19012-5B1E-4FA2-A1FA-D3DE9B6F5CCE}"/>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2688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A61C-361A-45D7-B46B-A7BBDDF39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FFCC31-F10C-417B-A979-32057F34D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56FCE1-D744-4A69-9A2D-5D2318A4A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AE3C63-8981-4371-8066-F3B81C3C5BDE}"/>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085226EC-AFB0-4717-A760-89AE9488CD41}"/>
              </a:ext>
            </a:extLst>
          </p:cNvPr>
          <p:cNvSpPr>
            <a:spLocks noGrp="1"/>
          </p:cNvSpPr>
          <p:nvPr>
            <p:ph type="ftr" sz="quarter" idx="11"/>
          </p:nvPr>
        </p:nvSpPr>
        <p:spPr/>
        <p:txBody>
          <a:bodyPr/>
          <a:lstStyle/>
          <a:p>
            <a:r>
              <a:rPr lang="en-US"/>
              <a:t>Hall &amp; Helmers Ch. 16</a:t>
            </a:r>
          </a:p>
        </p:txBody>
      </p:sp>
      <p:sp>
        <p:nvSpPr>
          <p:cNvPr id="7" name="Slide Number Placeholder 6">
            <a:extLst>
              <a:ext uri="{FF2B5EF4-FFF2-40B4-BE49-F238E27FC236}">
                <a16:creationId xmlns:a16="http://schemas.microsoft.com/office/drawing/2014/main" id="{CC09B002-2D11-401C-819B-4A1521A20FEF}"/>
              </a:ext>
            </a:extLst>
          </p:cNvPr>
          <p:cNvSpPr>
            <a:spLocks noGrp="1"/>
          </p:cNvSpPr>
          <p:nvPr>
            <p:ph type="sldNum" sz="quarter" idx="12"/>
          </p:nvPr>
        </p:nvSpPr>
        <p:spPr/>
        <p:txBody>
          <a:bodyPr/>
          <a:lstStyle/>
          <a:p>
            <a:fld id="{EDE17542-D63D-4762-88D9-74987CB297CF}" type="slidenum">
              <a:rPr lang="en-US" smtClean="0"/>
              <a:t>‹#›</a:t>
            </a:fld>
            <a:endParaRPr lang="en-US"/>
          </a:p>
        </p:txBody>
      </p:sp>
    </p:spTree>
    <p:extLst>
      <p:ext uri="{BB962C8B-B14F-4D97-AF65-F5344CB8AC3E}">
        <p14:creationId xmlns:p14="http://schemas.microsoft.com/office/powerpoint/2010/main" val="280828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20F12B-F77F-44C3-BBD8-0D529E549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B75210-AAF1-4238-B03F-01DBE4FCA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318FA-2549-4CF0-AFA5-E08371063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2024</a:t>
            </a:r>
          </a:p>
        </p:txBody>
      </p:sp>
      <p:sp>
        <p:nvSpPr>
          <p:cNvPr id="5" name="Footer Placeholder 4">
            <a:extLst>
              <a:ext uri="{FF2B5EF4-FFF2-40B4-BE49-F238E27FC236}">
                <a16:creationId xmlns:a16="http://schemas.microsoft.com/office/drawing/2014/main" id="{39339936-60EB-42C6-8E88-54C278FE8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Hall &amp; Helmers Ch. 16</a:t>
            </a:r>
          </a:p>
        </p:txBody>
      </p:sp>
      <p:sp>
        <p:nvSpPr>
          <p:cNvPr id="6" name="Slide Number Placeholder 5">
            <a:extLst>
              <a:ext uri="{FF2B5EF4-FFF2-40B4-BE49-F238E27FC236}">
                <a16:creationId xmlns:a16="http://schemas.microsoft.com/office/drawing/2014/main" id="{D386ED86-511A-4A37-BABF-3207EFFAF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17542-D63D-4762-88D9-74987CB297CF}" type="slidenum">
              <a:rPr lang="en-US" smtClean="0"/>
              <a:t>‹#›</a:t>
            </a:fld>
            <a:endParaRPr lang="en-US"/>
          </a:p>
        </p:txBody>
      </p:sp>
    </p:spTree>
    <p:extLst>
      <p:ext uri="{BB962C8B-B14F-4D97-AF65-F5344CB8AC3E}">
        <p14:creationId xmlns:p14="http://schemas.microsoft.com/office/powerpoint/2010/main" val="1700124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152B-7C8D-4D85-91EB-13876FEA938C}"/>
              </a:ext>
            </a:extLst>
          </p:cNvPr>
          <p:cNvSpPr>
            <a:spLocks noGrp="1"/>
          </p:cNvSpPr>
          <p:nvPr>
            <p:ph type="ctrTitle"/>
          </p:nvPr>
        </p:nvSpPr>
        <p:spPr/>
        <p:txBody>
          <a:bodyPr>
            <a:normAutofit/>
          </a:bodyPr>
          <a:lstStyle/>
          <a:p>
            <a:r>
              <a:rPr lang="en-US" sz="4400" dirty="0"/>
              <a:t>Chapter 16</a:t>
            </a:r>
            <a:br>
              <a:rPr lang="en-US" dirty="0"/>
            </a:br>
            <a:br>
              <a:rPr lang="en-US" dirty="0"/>
            </a:br>
            <a:r>
              <a:rPr lang="en-US" dirty="0"/>
              <a:t>Patents and pharmaceuticals</a:t>
            </a:r>
          </a:p>
        </p:txBody>
      </p:sp>
      <p:sp>
        <p:nvSpPr>
          <p:cNvPr id="3" name="Subtitle 2">
            <a:extLst>
              <a:ext uri="{FF2B5EF4-FFF2-40B4-BE49-F238E27FC236}">
                <a16:creationId xmlns:a16="http://schemas.microsoft.com/office/drawing/2014/main" id="{3FD70431-410B-41A1-8833-5D2D97765109}"/>
              </a:ext>
            </a:extLst>
          </p:cNvPr>
          <p:cNvSpPr>
            <a:spLocks noGrp="1"/>
          </p:cNvSpPr>
          <p:nvPr>
            <p:ph type="subTitle" idx="1"/>
          </p:nvPr>
        </p:nvSpPr>
        <p:spPr/>
        <p:txBody>
          <a:bodyPr/>
          <a:lstStyle/>
          <a:p>
            <a:endParaRPr lang="en-US" dirty="0"/>
          </a:p>
          <a:p>
            <a:endParaRPr lang="en-US" dirty="0"/>
          </a:p>
          <a:p>
            <a:r>
              <a:rPr lang="en-US" dirty="0"/>
              <a:t>Bronwyn H. Hall &amp; Christian </a:t>
            </a:r>
            <a:r>
              <a:rPr lang="en-US" dirty="0" err="1"/>
              <a:t>Helmers</a:t>
            </a:r>
            <a:endParaRPr lang="en-US" dirty="0"/>
          </a:p>
          <a:p>
            <a:endParaRPr lang="en-US" dirty="0"/>
          </a:p>
        </p:txBody>
      </p:sp>
    </p:spTree>
    <p:extLst>
      <p:ext uri="{BB962C8B-B14F-4D97-AF65-F5344CB8AC3E}">
        <p14:creationId xmlns:p14="http://schemas.microsoft.com/office/powerpoint/2010/main" val="154509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4E43-AEEF-4009-B404-32CB7A4F36A5}"/>
              </a:ext>
            </a:extLst>
          </p:cNvPr>
          <p:cNvSpPr>
            <a:spLocks noGrp="1"/>
          </p:cNvSpPr>
          <p:nvPr>
            <p:ph type="title"/>
          </p:nvPr>
        </p:nvSpPr>
        <p:spPr/>
        <p:txBody>
          <a:bodyPr/>
          <a:lstStyle/>
          <a:p>
            <a:r>
              <a:rPr lang="en-US" dirty="0"/>
              <a:t>Pharmaceuticals: A primer</a:t>
            </a:r>
          </a:p>
        </p:txBody>
      </p:sp>
      <p:sp>
        <p:nvSpPr>
          <p:cNvPr id="3" name="Content Placeholder 2">
            <a:extLst>
              <a:ext uri="{FF2B5EF4-FFF2-40B4-BE49-F238E27FC236}">
                <a16:creationId xmlns:a16="http://schemas.microsoft.com/office/drawing/2014/main" id="{B9B59B7D-FF1E-4A4C-A9AE-791C7F372878}"/>
              </a:ext>
            </a:extLst>
          </p:cNvPr>
          <p:cNvSpPr>
            <a:spLocks noGrp="1"/>
          </p:cNvSpPr>
          <p:nvPr>
            <p:ph idx="1"/>
          </p:nvPr>
        </p:nvSpPr>
        <p:spPr/>
        <p:txBody>
          <a:bodyPr>
            <a:normAutofit fontScale="85000" lnSpcReduction="20000"/>
          </a:bodyPr>
          <a:lstStyle/>
          <a:p>
            <a:r>
              <a:rPr lang="en-US" dirty="0"/>
              <a:t>Drugs consist of active and inactive ingredients.</a:t>
            </a:r>
          </a:p>
          <a:p>
            <a:r>
              <a:rPr lang="en-US" dirty="0"/>
              <a:t>Active ingredient (compound) produces therapeutic effect.</a:t>
            </a:r>
          </a:p>
          <a:p>
            <a:r>
              <a:rPr lang="en-US" dirty="0"/>
              <a:t>Drugs can contain one or several active ingredients.</a:t>
            </a:r>
          </a:p>
          <a:p>
            <a:r>
              <a:rPr lang="en-US" dirty="0"/>
              <a:t>Inactive ingredients have no therapeutic effect but can still affect a drug’s effectiveness. </a:t>
            </a:r>
          </a:p>
          <a:p>
            <a:r>
              <a:rPr lang="en-US" dirty="0"/>
              <a:t>Originators conduct basic R&amp;D to find new active ingredients that lead to novel pharmaceutical products.</a:t>
            </a:r>
          </a:p>
          <a:p>
            <a:r>
              <a:rPr lang="en-US" dirty="0"/>
              <a:t>Originators conduct incremental innovation where they improve existing drugs, for example through new formulations or delivery methods.</a:t>
            </a:r>
          </a:p>
          <a:p>
            <a:r>
              <a:rPr lang="en-US" dirty="0"/>
              <a:t>R&amp;D and regulatory approval of new active ingredients costs on average $800 million-$1 billion and takes 10-12 years between early stage research and market authorization (EUCOM, 2009).</a:t>
            </a:r>
          </a:p>
          <a:p>
            <a:endParaRPr lang="en-US" dirty="0"/>
          </a:p>
        </p:txBody>
      </p:sp>
      <p:sp>
        <p:nvSpPr>
          <p:cNvPr id="4" name="Date Placeholder 3">
            <a:extLst>
              <a:ext uri="{FF2B5EF4-FFF2-40B4-BE49-F238E27FC236}">
                <a16:creationId xmlns:a16="http://schemas.microsoft.com/office/drawing/2014/main" id="{5FCE8144-872F-F4F1-4E42-14DE3BC5951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22E68BD-0F19-1332-CDD4-5F033CC8BB68}"/>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E0F35650-4CC6-7DEE-2A23-7C9E0116BCEC}"/>
              </a:ext>
            </a:extLst>
          </p:cNvPr>
          <p:cNvSpPr>
            <a:spLocks noGrp="1"/>
          </p:cNvSpPr>
          <p:nvPr>
            <p:ph type="sldNum" sz="quarter" idx="12"/>
          </p:nvPr>
        </p:nvSpPr>
        <p:spPr/>
        <p:txBody>
          <a:bodyPr/>
          <a:lstStyle/>
          <a:p>
            <a:fld id="{EDE17542-D63D-4762-88D9-74987CB297CF}" type="slidenum">
              <a:rPr lang="en-US" smtClean="0"/>
              <a:t>10</a:t>
            </a:fld>
            <a:endParaRPr lang="en-US"/>
          </a:p>
        </p:txBody>
      </p:sp>
    </p:spTree>
    <p:extLst>
      <p:ext uri="{BB962C8B-B14F-4D97-AF65-F5344CB8AC3E}">
        <p14:creationId xmlns:p14="http://schemas.microsoft.com/office/powerpoint/2010/main" val="191241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Pharmaceuticals: A primer</a:t>
            </a:r>
          </a:p>
        </p:txBody>
      </p:sp>
      <p:sp>
        <p:nvSpPr>
          <p:cNvPr id="3" name="Content Placeholder 2"/>
          <p:cNvSpPr>
            <a:spLocks noGrp="1"/>
          </p:cNvSpPr>
          <p:nvPr>
            <p:ph idx="1"/>
          </p:nvPr>
        </p:nvSpPr>
        <p:spPr/>
        <p:txBody>
          <a:bodyPr>
            <a:normAutofit/>
          </a:bodyPr>
          <a:lstStyle/>
          <a:p>
            <a:r>
              <a:rPr lang="en-US" dirty="0"/>
              <a:t>Drug innovation process starts with basic research to discover large number of candidate active ingredients to treat particular disease.</a:t>
            </a:r>
          </a:p>
          <a:p>
            <a:r>
              <a:rPr lang="en-US" dirty="0"/>
              <a:t>Most promising candidate molecules reach the pre-clinical stage where they are tested for safety and efficacy in the laboratory and using animals.</a:t>
            </a:r>
          </a:p>
          <a:p>
            <a:r>
              <a:rPr lang="en-US" dirty="0"/>
              <a:t>Only 1 out of 5,000 candidate active ingredients that enter pre-clinical phase will be successful and eventually approved for therapeutic use (EUCOM, 2009).</a:t>
            </a:r>
          </a:p>
          <a:p>
            <a:r>
              <a:rPr lang="en-US" dirty="0"/>
              <a:t>Assess safety and efficacy in humans in clinical trials.</a:t>
            </a:r>
          </a:p>
        </p:txBody>
      </p:sp>
      <p:sp>
        <p:nvSpPr>
          <p:cNvPr id="4" name="Date Placeholder 3">
            <a:extLst>
              <a:ext uri="{FF2B5EF4-FFF2-40B4-BE49-F238E27FC236}">
                <a16:creationId xmlns:a16="http://schemas.microsoft.com/office/drawing/2014/main" id="{DFF23FEA-6B42-B43B-BF4A-4BC06188566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20670C8-FEA4-58B0-0B47-F6337ED03E69}"/>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EBD4EAB5-0035-E1FA-F33D-6F16F11507AE}"/>
              </a:ext>
            </a:extLst>
          </p:cNvPr>
          <p:cNvSpPr>
            <a:spLocks noGrp="1"/>
          </p:cNvSpPr>
          <p:nvPr>
            <p:ph type="sldNum" sz="quarter" idx="12"/>
          </p:nvPr>
        </p:nvSpPr>
        <p:spPr/>
        <p:txBody>
          <a:bodyPr/>
          <a:lstStyle/>
          <a:p>
            <a:fld id="{EDE17542-D63D-4762-88D9-74987CB297CF}" type="slidenum">
              <a:rPr lang="en-US" smtClean="0"/>
              <a:t>11</a:t>
            </a:fld>
            <a:endParaRPr lang="en-US"/>
          </a:p>
        </p:txBody>
      </p:sp>
    </p:spTree>
    <p:extLst>
      <p:ext uri="{BB962C8B-B14F-4D97-AF65-F5344CB8AC3E}">
        <p14:creationId xmlns:p14="http://schemas.microsoft.com/office/powerpoint/2010/main" val="55561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Pharmaceuticals: A primer</a:t>
            </a:r>
          </a:p>
        </p:txBody>
      </p:sp>
      <p:sp>
        <p:nvSpPr>
          <p:cNvPr id="3" name="Content Placeholder 2"/>
          <p:cNvSpPr>
            <a:spLocks noGrp="1"/>
          </p:cNvSpPr>
          <p:nvPr>
            <p:ph idx="1"/>
          </p:nvPr>
        </p:nvSpPr>
        <p:spPr>
          <a:xfrm>
            <a:off x="838200" y="1825624"/>
            <a:ext cx="10515600" cy="4666615"/>
          </a:xfrm>
        </p:spPr>
        <p:txBody>
          <a:bodyPr>
            <a:normAutofit fontScale="85000" lnSpcReduction="20000"/>
          </a:bodyPr>
          <a:lstStyle/>
          <a:p>
            <a:r>
              <a:rPr lang="en-US" dirty="0"/>
              <a:t>Clinical trials proceed in 4 phases:</a:t>
            </a:r>
          </a:p>
          <a:p>
            <a:pPr lvl="1"/>
            <a:r>
              <a:rPr lang="en-US" b="1" dirty="0"/>
              <a:t>Phase 1:</a:t>
            </a:r>
            <a:r>
              <a:rPr lang="en-US" dirty="0"/>
              <a:t> Drug administered to humans. Only healthy individuals receive drug; test safety and efficacy. Takes on average 1-3 years, only 1 out of 3 active ingredients survives.</a:t>
            </a:r>
          </a:p>
          <a:p>
            <a:pPr lvl="1"/>
            <a:r>
              <a:rPr lang="en-US" b="1" dirty="0"/>
              <a:t>Phase 2:</a:t>
            </a:r>
            <a:r>
              <a:rPr lang="en-US" dirty="0"/>
              <a:t> Drug is administered to individuals who have condition designed to treat, in order to test its efficacy. Often leads to changes in formulations and dosages. Takes 2-5 years, only 1 out of 3 drugs survives.</a:t>
            </a:r>
          </a:p>
          <a:p>
            <a:pPr lvl="1"/>
            <a:r>
              <a:rPr lang="en-US" b="1" dirty="0"/>
              <a:t>Phase 3:</a:t>
            </a:r>
            <a:r>
              <a:rPr lang="en-US" dirty="0"/>
              <a:t> Large-scale randomized control trials involving individuals with and without relevant condition. Most expensive stage in drug-development. Often leads to changes to drug and way it is administered. Takes on average 2-4 years, on average 2 out of 3 drugs survive.</a:t>
            </a:r>
          </a:p>
          <a:p>
            <a:pPr lvl="1"/>
            <a:r>
              <a:rPr lang="en-US" b="1" dirty="0"/>
              <a:t>Phase 4:</a:t>
            </a:r>
            <a:r>
              <a:rPr lang="en-US" dirty="0"/>
              <a:t> Begins only after drug has been approved by health regulators and is actively in use. Monitor and improve safety and efficacy by analyzing interactions with other drugs and collecting more data on potential adverse reactions, (long-term) side effects, and efficacy. Leads to further improvements of drug and its administration.</a:t>
            </a:r>
          </a:p>
          <a:p>
            <a:r>
              <a:rPr lang="en-US" dirty="0"/>
              <a:t>If a drug successfully completes Phase 3, it has to obtain market approval by regulators before it can be sold and administered to patients. </a:t>
            </a:r>
          </a:p>
          <a:p>
            <a:r>
              <a:rPr lang="en-US" dirty="0"/>
              <a:t>Once approved by national regulators, World Health Organization (WHO) issues international non-proprietary name (INN).</a:t>
            </a:r>
          </a:p>
          <a:p>
            <a:endParaRPr lang="en-US" dirty="0"/>
          </a:p>
        </p:txBody>
      </p:sp>
      <p:sp>
        <p:nvSpPr>
          <p:cNvPr id="4" name="Date Placeholder 3">
            <a:extLst>
              <a:ext uri="{FF2B5EF4-FFF2-40B4-BE49-F238E27FC236}">
                <a16:creationId xmlns:a16="http://schemas.microsoft.com/office/drawing/2014/main" id="{AF57D3A8-68B4-F6FE-CB19-52E959B3933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9A439CB-473D-ACB5-7AA9-27FF991FAC43}"/>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86C13132-BC42-89BB-5056-175001BFBCD5}"/>
              </a:ext>
            </a:extLst>
          </p:cNvPr>
          <p:cNvSpPr>
            <a:spLocks noGrp="1"/>
          </p:cNvSpPr>
          <p:nvPr>
            <p:ph type="sldNum" sz="quarter" idx="12"/>
          </p:nvPr>
        </p:nvSpPr>
        <p:spPr/>
        <p:txBody>
          <a:bodyPr/>
          <a:lstStyle/>
          <a:p>
            <a:fld id="{EDE17542-D63D-4762-88D9-74987CB297CF}" type="slidenum">
              <a:rPr lang="en-US" smtClean="0"/>
              <a:t>12</a:t>
            </a:fld>
            <a:endParaRPr lang="en-US"/>
          </a:p>
        </p:txBody>
      </p:sp>
    </p:spTree>
    <p:extLst>
      <p:ext uri="{BB962C8B-B14F-4D97-AF65-F5344CB8AC3E}">
        <p14:creationId xmlns:p14="http://schemas.microsoft.com/office/powerpoint/2010/main" val="3781520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Pharmaceuticals and the patent system</a:t>
            </a:r>
          </a:p>
        </p:txBody>
      </p:sp>
      <p:sp>
        <p:nvSpPr>
          <p:cNvPr id="3" name="Content Placeholder 2"/>
          <p:cNvSpPr>
            <a:spLocks noGrp="1"/>
          </p:cNvSpPr>
          <p:nvPr>
            <p:ph idx="1"/>
          </p:nvPr>
        </p:nvSpPr>
        <p:spPr>
          <a:xfrm>
            <a:off x="838200" y="1825625"/>
            <a:ext cx="4776216" cy="4308475"/>
          </a:xfrm>
        </p:spPr>
        <p:txBody>
          <a:bodyPr>
            <a:normAutofit/>
          </a:bodyPr>
          <a:lstStyle/>
          <a:p>
            <a:r>
              <a:rPr lang="en-US" dirty="0"/>
              <a:t>Patents play important role in the pharmaceutical industry.</a:t>
            </a:r>
          </a:p>
          <a:p>
            <a:r>
              <a:rPr lang="en-US" dirty="0"/>
              <a:t>Patents in combination with regulatory exclusivity are main tools to achieve exclusivity during limited period of time that enables originators to recover their investments.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966" y="1633728"/>
            <a:ext cx="4868810" cy="477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a:extLst>
              <a:ext uri="{FF2B5EF4-FFF2-40B4-BE49-F238E27FC236}">
                <a16:creationId xmlns:a16="http://schemas.microsoft.com/office/drawing/2014/main" id="{5EAA66F6-2735-F829-8CCC-CF73E4ABCA6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8A20B77-B853-E7AB-0999-BD5DC40EEF73}"/>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62286314-363C-26F1-EC61-68A5ABDEBC2D}"/>
              </a:ext>
            </a:extLst>
          </p:cNvPr>
          <p:cNvSpPr>
            <a:spLocks noGrp="1"/>
          </p:cNvSpPr>
          <p:nvPr>
            <p:ph type="sldNum" sz="quarter" idx="12"/>
          </p:nvPr>
        </p:nvSpPr>
        <p:spPr/>
        <p:txBody>
          <a:bodyPr/>
          <a:lstStyle/>
          <a:p>
            <a:fld id="{EDE17542-D63D-4762-88D9-74987CB297CF}" type="slidenum">
              <a:rPr lang="en-US" smtClean="0"/>
              <a:t>13</a:t>
            </a:fld>
            <a:endParaRPr lang="en-US"/>
          </a:p>
        </p:txBody>
      </p:sp>
    </p:spTree>
    <p:extLst>
      <p:ext uri="{BB962C8B-B14F-4D97-AF65-F5344CB8AC3E}">
        <p14:creationId xmlns:p14="http://schemas.microsoft.com/office/powerpoint/2010/main" val="234877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and a drug’s lifecycle</a:t>
            </a:r>
          </a:p>
        </p:txBody>
      </p:sp>
      <p:sp>
        <p:nvSpPr>
          <p:cNvPr id="3" name="Content Placeholder 2"/>
          <p:cNvSpPr>
            <a:spLocks noGrp="1"/>
          </p:cNvSpPr>
          <p:nvPr>
            <p:ph idx="1"/>
          </p:nvPr>
        </p:nvSpPr>
        <p:spPr>
          <a:xfrm>
            <a:off x="838200" y="1825625"/>
            <a:ext cx="10515600" cy="4744508"/>
          </a:xfrm>
        </p:spPr>
        <p:txBody>
          <a:bodyPr>
            <a:normAutofit fontScale="77500" lnSpcReduction="20000"/>
          </a:bodyPr>
          <a:lstStyle/>
          <a:p>
            <a:r>
              <a:rPr lang="en-US" dirty="0"/>
              <a:t>Patents play an important role throughout a drug’s lifecycle. </a:t>
            </a:r>
          </a:p>
          <a:p>
            <a:r>
              <a:rPr lang="en-US" dirty="0"/>
              <a:t>During early stages of drug development process, originators file patents on candidate compounds:</a:t>
            </a:r>
          </a:p>
          <a:p>
            <a:pPr lvl="1"/>
            <a:r>
              <a:rPr lang="en-US" dirty="0"/>
              <a:t>Patents cover the chemical compounds.</a:t>
            </a:r>
          </a:p>
          <a:p>
            <a:pPr lvl="1"/>
            <a:r>
              <a:rPr lang="en-US" dirty="0"/>
              <a:t>Ensure freedom to operate for development of the compound.</a:t>
            </a:r>
          </a:p>
          <a:p>
            <a:pPr lvl="1"/>
            <a:r>
              <a:rPr lang="en-US" dirty="0"/>
              <a:t>Typically patents with broad claims early on in the development process.</a:t>
            </a:r>
          </a:p>
          <a:p>
            <a:r>
              <a:rPr lang="en-US" dirty="0"/>
              <a:t>As drug development process progresses, originators routinely file more patents on different related aspects, such as process or method patents.</a:t>
            </a:r>
          </a:p>
          <a:p>
            <a:r>
              <a:rPr lang="en-US" dirty="0"/>
              <a:t>Clinical trials often reveal new information that leads to improvements in formulations or dosages. </a:t>
            </a:r>
          </a:p>
          <a:p>
            <a:r>
              <a:rPr lang="en-US" dirty="0"/>
              <a:t>Due to often long lag between basic research and market authorization of new drug, patents on original candidate compounds usually filed many years before drug reaches market:</a:t>
            </a:r>
          </a:p>
          <a:p>
            <a:pPr lvl="1"/>
            <a:r>
              <a:rPr lang="en-US" dirty="0"/>
              <a:t>Period of effective patent exclusivity often much shorter than the 20 year patent term. </a:t>
            </a:r>
          </a:p>
          <a:p>
            <a:pPr lvl="1"/>
            <a:r>
              <a:rPr lang="en-US" dirty="0"/>
              <a:t>Patent term extensions to partially compensate for time lost due to long drug development and regulatory approval process.</a:t>
            </a:r>
          </a:p>
          <a:p>
            <a:endParaRPr lang="en-US" dirty="0"/>
          </a:p>
        </p:txBody>
      </p:sp>
      <p:sp>
        <p:nvSpPr>
          <p:cNvPr id="4" name="Date Placeholder 3">
            <a:extLst>
              <a:ext uri="{FF2B5EF4-FFF2-40B4-BE49-F238E27FC236}">
                <a16:creationId xmlns:a16="http://schemas.microsoft.com/office/drawing/2014/main" id="{24FB464E-2FDF-FC3F-69CB-64865054AE9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D1BB352-2DC5-79D7-DD13-BF9DBD1857F6}"/>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51B1C7C3-2268-3317-C097-93F61F778681}"/>
              </a:ext>
            </a:extLst>
          </p:cNvPr>
          <p:cNvSpPr>
            <a:spLocks noGrp="1"/>
          </p:cNvSpPr>
          <p:nvPr>
            <p:ph type="sldNum" sz="quarter" idx="12"/>
          </p:nvPr>
        </p:nvSpPr>
        <p:spPr/>
        <p:txBody>
          <a:bodyPr/>
          <a:lstStyle/>
          <a:p>
            <a:fld id="{EDE17542-D63D-4762-88D9-74987CB297CF}" type="slidenum">
              <a:rPr lang="en-US" smtClean="0"/>
              <a:t>14</a:t>
            </a:fld>
            <a:endParaRPr lang="en-US"/>
          </a:p>
        </p:txBody>
      </p:sp>
    </p:spTree>
    <p:extLst>
      <p:ext uri="{BB962C8B-B14F-4D97-AF65-F5344CB8AC3E}">
        <p14:creationId xmlns:p14="http://schemas.microsoft.com/office/powerpoint/2010/main" val="11410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types</a:t>
            </a:r>
          </a:p>
        </p:txBody>
      </p:sp>
      <p:sp>
        <p:nvSpPr>
          <p:cNvPr id="3" name="Content Placeholder 2"/>
          <p:cNvSpPr>
            <a:spLocks noGrp="1"/>
          </p:cNvSpPr>
          <p:nvPr>
            <p:ph idx="1"/>
          </p:nvPr>
        </p:nvSpPr>
        <p:spPr>
          <a:xfrm>
            <a:off x="838200" y="1694688"/>
            <a:ext cx="10515600" cy="4840223"/>
          </a:xfrm>
        </p:spPr>
        <p:txBody>
          <a:bodyPr>
            <a:normAutofit fontScale="92500" lnSpcReduction="20000"/>
          </a:bodyPr>
          <a:lstStyle/>
          <a:p>
            <a:r>
              <a:rPr lang="en-US" dirty="0"/>
              <a:t>Broad distinction between product and process patents:</a:t>
            </a:r>
          </a:p>
          <a:p>
            <a:pPr lvl="1"/>
            <a:r>
              <a:rPr lang="en-US" dirty="0"/>
              <a:t>Product patents cover compounds.</a:t>
            </a:r>
          </a:p>
          <a:p>
            <a:pPr lvl="1"/>
            <a:r>
              <a:rPr lang="en-US" dirty="0"/>
              <a:t>Process patents cover a range of subject matter including production methods, formulations, dosages, etc. </a:t>
            </a:r>
          </a:p>
          <a:p>
            <a:r>
              <a:rPr lang="en-US" dirty="0"/>
              <a:t>Specific to pharmaceuticals, distinction between primary and secondary patents:</a:t>
            </a:r>
          </a:p>
          <a:p>
            <a:pPr lvl="1"/>
            <a:r>
              <a:rPr lang="en-US" dirty="0"/>
              <a:t>Primary patents cover active ingredients:</a:t>
            </a:r>
          </a:p>
          <a:p>
            <a:pPr lvl="2"/>
            <a:r>
              <a:rPr lang="en-US" dirty="0"/>
              <a:t>Commonly filed during early stages of drug development process and during pre-clinical trial phase.</a:t>
            </a:r>
          </a:p>
          <a:p>
            <a:pPr lvl="2"/>
            <a:r>
              <a:rPr lang="en-US" dirty="0"/>
              <a:t>Originators file large number of primary patents on all candidate compounds to ensure freedom to operate and block potential competitors.</a:t>
            </a:r>
          </a:p>
          <a:p>
            <a:pPr lvl="1"/>
            <a:r>
              <a:rPr lang="en-US" dirty="0"/>
              <a:t>Secondary patents comprise product and process patents:</a:t>
            </a:r>
          </a:p>
          <a:p>
            <a:pPr lvl="2"/>
            <a:r>
              <a:rPr lang="en-US" dirty="0"/>
              <a:t>Secondary process patents typically cover production processes and methods, formulations, dosages, and treatment methods.</a:t>
            </a:r>
          </a:p>
          <a:p>
            <a:pPr lvl="2"/>
            <a:r>
              <a:rPr lang="en-US" dirty="0"/>
              <a:t>Secondary product patents cover alternative forms (such as salts or isomers) of existing compounds. </a:t>
            </a:r>
          </a:p>
          <a:p>
            <a:pPr lvl="2"/>
            <a:r>
              <a:rPr lang="en-US" dirty="0"/>
              <a:t>Typically filed after primary patents and throughout a drug’s entire lifecycle.</a:t>
            </a:r>
          </a:p>
        </p:txBody>
      </p:sp>
      <p:sp>
        <p:nvSpPr>
          <p:cNvPr id="4" name="Date Placeholder 3">
            <a:extLst>
              <a:ext uri="{FF2B5EF4-FFF2-40B4-BE49-F238E27FC236}">
                <a16:creationId xmlns:a16="http://schemas.microsoft.com/office/drawing/2014/main" id="{FC1FAB17-BD61-D6E1-B7DE-9E18ADCF19E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BEF52DF-764A-152A-6241-8DA36E907145}"/>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31390BAB-EC48-FA6F-F61A-C327958B8798}"/>
              </a:ext>
            </a:extLst>
          </p:cNvPr>
          <p:cNvSpPr>
            <a:spLocks noGrp="1"/>
          </p:cNvSpPr>
          <p:nvPr>
            <p:ph type="sldNum" sz="quarter" idx="12"/>
          </p:nvPr>
        </p:nvSpPr>
        <p:spPr/>
        <p:txBody>
          <a:bodyPr/>
          <a:lstStyle/>
          <a:p>
            <a:fld id="{EDE17542-D63D-4762-88D9-74987CB297CF}" type="slidenum">
              <a:rPr lang="en-US" smtClean="0"/>
              <a:t>15</a:t>
            </a:fld>
            <a:endParaRPr lang="en-US"/>
          </a:p>
        </p:txBody>
      </p:sp>
    </p:spTree>
    <p:extLst>
      <p:ext uri="{BB962C8B-B14F-4D97-AF65-F5344CB8AC3E}">
        <p14:creationId xmlns:p14="http://schemas.microsoft.com/office/powerpoint/2010/main" val="108316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types</a:t>
            </a:r>
          </a:p>
        </p:txBody>
      </p:sp>
      <p:sp>
        <p:nvSpPr>
          <p:cNvPr id="3" name="Content Placeholder 2"/>
          <p:cNvSpPr>
            <a:spLocks noGrp="1"/>
          </p:cNvSpPr>
          <p:nvPr>
            <p:ph idx="1"/>
          </p:nvPr>
        </p:nvSpPr>
        <p:spPr>
          <a:xfrm>
            <a:off x="838200" y="1694688"/>
            <a:ext cx="10515600" cy="4840223"/>
          </a:xfrm>
        </p:spPr>
        <p:txBody>
          <a:bodyPr>
            <a:normAutofit lnSpcReduction="10000"/>
          </a:bodyPr>
          <a:lstStyle/>
          <a:p>
            <a:r>
              <a:rPr lang="en-US" dirty="0"/>
              <a:t>Among secondary patents that protect drugs approved by FDA between 1991 and 2005 (</a:t>
            </a:r>
            <a:r>
              <a:rPr lang="en-US" dirty="0" err="1"/>
              <a:t>Kapczynski</a:t>
            </a:r>
            <a:r>
              <a:rPr lang="en-US" dirty="0"/>
              <a:t> et al., 2012):</a:t>
            </a:r>
          </a:p>
          <a:p>
            <a:pPr lvl="1"/>
            <a:r>
              <a:rPr lang="en-US" dirty="0"/>
              <a:t>56% are formulation patents;</a:t>
            </a:r>
          </a:p>
          <a:p>
            <a:pPr lvl="1"/>
            <a:r>
              <a:rPr lang="en-US" dirty="0"/>
              <a:t>24% of patents cover salts, crystalline forms etc.;</a:t>
            </a:r>
          </a:p>
          <a:p>
            <a:pPr lvl="1"/>
            <a:r>
              <a:rPr lang="en-US" dirty="0"/>
              <a:t>63% of patents cover methods of use.</a:t>
            </a:r>
          </a:p>
          <a:p>
            <a:r>
              <a:rPr lang="en-US" dirty="0"/>
              <a:t>Combination of primary and secondary patents means that a given drug is usually protected by more than a single patent.</a:t>
            </a:r>
          </a:p>
          <a:p>
            <a:r>
              <a:rPr lang="en-US" dirty="0"/>
              <a:t>Patents that protect a given drug filed at different stages of product development and a drug’s lifecycle:</a:t>
            </a:r>
          </a:p>
          <a:p>
            <a:pPr lvl="1"/>
            <a:r>
              <a:rPr lang="en-US" dirty="0"/>
              <a:t>Most secondary patents filed after FDA approval (</a:t>
            </a:r>
            <a:r>
              <a:rPr lang="en-US" dirty="0" err="1"/>
              <a:t>Kapczynski</a:t>
            </a:r>
            <a:r>
              <a:rPr lang="en-US" dirty="0"/>
              <a:t> et al., 2012).</a:t>
            </a:r>
          </a:p>
          <a:p>
            <a:pPr lvl="1"/>
            <a:r>
              <a:rPr lang="en-US" dirty="0"/>
              <a:t>In Chile, nearly half of secondary patents filed after drug approval by Chilean health regulator (Abud et al., 2015).</a:t>
            </a:r>
          </a:p>
        </p:txBody>
      </p:sp>
      <p:sp>
        <p:nvSpPr>
          <p:cNvPr id="4" name="Date Placeholder 3">
            <a:extLst>
              <a:ext uri="{FF2B5EF4-FFF2-40B4-BE49-F238E27FC236}">
                <a16:creationId xmlns:a16="http://schemas.microsoft.com/office/drawing/2014/main" id="{FDAF1667-DCE7-3BBD-2882-30AE4593430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418B71F-28E2-0168-1617-3DAD89B23AEC}"/>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462A7D0F-EC61-2D36-A3DE-5B0C90A9E0C7}"/>
              </a:ext>
            </a:extLst>
          </p:cNvPr>
          <p:cNvSpPr>
            <a:spLocks noGrp="1"/>
          </p:cNvSpPr>
          <p:nvPr>
            <p:ph type="sldNum" sz="quarter" idx="12"/>
          </p:nvPr>
        </p:nvSpPr>
        <p:spPr/>
        <p:txBody>
          <a:bodyPr/>
          <a:lstStyle/>
          <a:p>
            <a:fld id="{EDE17542-D63D-4762-88D9-74987CB297CF}" type="slidenum">
              <a:rPr lang="en-US" smtClean="0"/>
              <a:t>16</a:t>
            </a:fld>
            <a:endParaRPr lang="en-US"/>
          </a:p>
        </p:txBody>
      </p:sp>
    </p:spTree>
    <p:extLst>
      <p:ext uri="{BB962C8B-B14F-4D97-AF65-F5344CB8AC3E}">
        <p14:creationId xmlns:p14="http://schemas.microsoft.com/office/powerpoint/2010/main" val="154639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types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938" y="1710622"/>
            <a:ext cx="7742733" cy="462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a:extLst>
              <a:ext uri="{FF2B5EF4-FFF2-40B4-BE49-F238E27FC236}">
                <a16:creationId xmlns:a16="http://schemas.microsoft.com/office/drawing/2014/main" id="{C96D9DA3-124B-578A-FCA2-A7EA233D9CF5}"/>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4037CDEB-4311-A945-6BA4-5D854E6BBFE0}"/>
              </a:ext>
            </a:extLst>
          </p:cNvPr>
          <p:cNvSpPr>
            <a:spLocks noGrp="1"/>
          </p:cNvSpPr>
          <p:nvPr>
            <p:ph type="ftr" sz="quarter" idx="11"/>
          </p:nvPr>
        </p:nvSpPr>
        <p:spPr/>
        <p:txBody>
          <a:bodyPr/>
          <a:lstStyle/>
          <a:p>
            <a:r>
              <a:rPr lang="en-US"/>
              <a:t>Hall &amp; Helmers Ch. 16</a:t>
            </a:r>
          </a:p>
        </p:txBody>
      </p:sp>
      <p:sp>
        <p:nvSpPr>
          <p:cNvPr id="5" name="Slide Number Placeholder 4">
            <a:extLst>
              <a:ext uri="{FF2B5EF4-FFF2-40B4-BE49-F238E27FC236}">
                <a16:creationId xmlns:a16="http://schemas.microsoft.com/office/drawing/2014/main" id="{3176DEB2-B82D-D738-CC19-D16C5ECFC0A7}"/>
              </a:ext>
            </a:extLst>
          </p:cNvPr>
          <p:cNvSpPr>
            <a:spLocks noGrp="1"/>
          </p:cNvSpPr>
          <p:nvPr>
            <p:ph type="sldNum" sz="quarter" idx="12"/>
          </p:nvPr>
        </p:nvSpPr>
        <p:spPr/>
        <p:txBody>
          <a:bodyPr/>
          <a:lstStyle/>
          <a:p>
            <a:fld id="{EDE17542-D63D-4762-88D9-74987CB297CF}" type="slidenum">
              <a:rPr lang="en-US" smtClean="0"/>
              <a:t>17</a:t>
            </a:fld>
            <a:endParaRPr lang="en-US"/>
          </a:p>
        </p:txBody>
      </p:sp>
    </p:spTree>
    <p:extLst>
      <p:ext uri="{BB962C8B-B14F-4D97-AF65-F5344CB8AC3E}">
        <p14:creationId xmlns:p14="http://schemas.microsoft.com/office/powerpoint/2010/main" val="223797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and generic entry</a:t>
            </a:r>
          </a:p>
        </p:txBody>
      </p:sp>
      <p:sp>
        <p:nvSpPr>
          <p:cNvPr id="3" name="Content Placeholder 2"/>
          <p:cNvSpPr>
            <a:spLocks noGrp="1"/>
          </p:cNvSpPr>
          <p:nvPr>
            <p:ph idx="1"/>
          </p:nvPr>
        </p:nvSpPr>
        <p:spPr>
          <a:xfrm>
            <a:off x="838200" y="1825625"/>
            <a:ext cx="10515600" cy="4667250"/>
          </a:xfrm>
        </p:spPr>
        <p:txBody>
          <a:bodyPr>
            <a:normAutofit fontScale="70000" lnSpcReduction="20000"/>
          </a:bodyPr>
          <a:lstStyle/>
          <a:p>
            <a:r>
              <a:rPr lang="en-US" dirty="0"/>
              <a:t>Generic companies benefit from abbreviated drug approval process.</a:t>
            </a:r>
          </a:p>
          <a:p>
            <a:r>
              <a:rPr lang="en-US" dirty="0"/>
              <a:t>Generic companies do not need to submit pre-clinical and clinical trial data to prove safety and efficacy.</a:t>
            </a:r>
          </a:p>
          <a:p>
            <a:r>
              <a:rPr lang="en-US" dirty="0"/>
              <a:t>Only need to demonstrate “bioequivalence”, i.e. generic drug has same therapeutic effect as originator drug.</a:t>
            </a:r>
          </a:p>
          <a:p>
            <a:r>
              <a:rPr lang="en-US" dirty="0"/>
              <a:t>Avoids duplication of clinical trials, substantially speeds up approval process, and saves generic company significant expenses required by pre-clinical and clinical testing.</a:t>
            </a:r>
          </a:p>
          <a:p>
            <a:r>
              <a:rPr lang="en-US" dirty="0"/>
              <a:t>In some jurisdictions, market approval contingent on status of patent protection for a given drug (patent linkage).</a:t>
            </a:r>
          </a:p>
          <a:p>
            <a:r>
              <a:rPr lang="en-US" dirty="0"/>
              <a:t>In U.S., Hatch-Waxman Act of 1984 created different paths for approval for generic drugs:</a:t>
            </a:r>
          </a:p>
          <a:p>
            <a:pPr lvl="1"/>
            <a:r>
              <a:rPr lang="en-US" dirty="0"/>
              <a:t>Not protected by any patents listed in the Orange Book (Paragraph I certification);</a:t>
            </a:r>
          </a:p>
          <a:p>
            <a:pPr lvl="1"/>
            <a:r>
              <a:rPr lang="en-US" dirty="0"/>
              <a:t>Relevant patents have already expired (Paragraph II certification);</a:t>
            </a:r>
          </a:p>
          <a:p>
            <a:pPr lvl="1"/>
            <a:r>
              <a:rPr lang="en-US" dirty="0"/>
              <a:t>Will expire at later date (Paragraph III certification);</a:t>
            </a:r>
          </a:p>
          <a:p>
            <a:pPr lvl="1"/>
            <a:r>
              <a:rPr lang="en-US" dirty="0"/>
              <a:t>Generic entrant demonstrates either non-infringement of patents listed in the Orange Book or successfully invalidates them in court or through administrative proceedings (Paragraph IV certification).</a:t>
            </a:r>
          </a:p>
          <a:p>
            <a:pPr lvl="1"/>
            <a:r>
              <a:rPr lang="en-US" dirty="0"/>
              <a:t>In exchange for successful Paragraph IV challenge, generic entrant obtains 180 days of marketing exclusivity.</a:t>
            </a:r>
          </a:p>
        </p:txBody>
      </p:sp>
      <p:sp>
        <p:nvSpPr>
          <p:cNvPr id="4" name="Date Placeholder 3">
            <a:extLst>
              <a:ext uri="{FF2B5EF4-FFF2-40B4-BE49-F238E27FC236}">
                <a16:creationId xmlns:a16="http://schemas.microsoft.com/office/drawing/2014/main" id="{470B2AAA-5066-344C-D440-72BA67B63A1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82BCB38-69A0-801D-7D88-AD45C5D1AFE0}"/>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47114BB6-4330-4928-60C3-CA4CB8F30054}"/>
              </a:ext>
            </a:extLst>
          </p:cNvPr>
          <p:cNvSpPr>
            <a:spLocks noGrp="1"/>
          </p:cNvSpPr>
          <p:nvPr>
            <p:ph type="sldNum" sz="quarter" idx="12"/>
          </p:nvPr>
        </p:nvSpPr>
        <p:spPr/>
        <p:txBody>
          <a:bodyPr/>
          <a:lstStyle/>
          <a:p>
            <a:fld id="{EDE17542-D63D-4762-88D9-74987CB297CF}" type="slidenum">
              <a:rPr lang="en-US" smtClean="0"/>
              <a:t>18</a:t>
            </a:fld>
            <a:endParaRPr lang="en-US"/>
          </a:p>
        </p:txBody>
      </p:sp>
    </p:spTree>
    <p:extLst>
      <p:ext uri="{BB962C8B-B14F-4D97-AF65-F5344CB8AC3E}">
        <p14:creationId xmlns:p14="http://schemas.microsoft.com/office/powerpoint/2010/main" val="285176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exclusivity</a:t>
            </a:r>
          </a:p>
        </p:txBody>
      </p:sp>
      <p:sp>
        <p:nvSpPr>
          <p:cNvPr id="3" name="Content Placeholder 2"/>
          <p:cNvSpPr>
            <a:spLocks noGrp="1"/>
          </p:cNvSpPr>
          <p:nvPr>
            <p:ph idx="1"/>
          </p:nvPr>
        </p:nvSpPr>
        <p:spPr/>
        <p:txBody>
          <a:bodyPr>
            <a:normAutofit fontScale="85000" lnSpcReduction="20000"/>
          </a:bodyPr>
          <a:lstStyle/>
          <a:p>
            <a:r>
              <a:rPr lang="en-US" dirty="0"/>
              <a:t>New drugs benefit from regulatory exclusivity, which is distinct from patent exclusivity.</a:t>
            </a:r>
          </a:p>
          <a:p>
            <a:r>
              <a:rPr lang="en-US" dirty="0"/>
              <a:t>Regulatory exclusivity results from restrictions imposed by regulators on approval of competing (generic) drugs.</a:t>
            </a:r>
          </a:p>
          <a:p>
            <a:r>
              <a:rPr lang="en-US" dirty="0"/>
              <a:t>Regulatory exclusivity exists independently from patent protection.</a:t>
            </a:r>
          </a:p>
          <a:p>
            <a:r>
              <a:rPr lang="en-US" dirty="0"/>
              <a:t>Data exclusivity restricts generic company’s ability to rely on existing clinical efficacy and safety data to obtain market authorization.</a:t>
            </a:r>
          </a:p>
          <a:p>
            <a:r>
              <a:rPr lang="en-US" dirty="0"/>
              <a:t>Data exclusivity does not prevent generic company from conducting own tests and submitting own test results. But not profitable to do so.</a:t>
            </a:r>
          </a:p>
          <a:p>
            <a:r>
              <a:rPr lang="en-US" dirty="0"/>
              <a:t>Data exclusivity exists in large number of countries around the world, including developing countries but not harmonized internationally and substantial differences exist in terms of length and scope of protection afforded by data exclusivity. </a:t>
            </a:r>
          </a:p>
        </p:txBody>
      </p:sp>
      <p:sp>
        <p:nvSpPr>
          <p:cNvPr id="4" name="Date Placeholder 3">
            <a:extLst>
              <a:ext uri="{FF2B5EF4-FFF2-40B4-BE49-F238E27FC236}">
                <a16:creationId xmlns:a16="http://schemas.microsoft.com/office/drawing/2014/main" id="{C0A4D3E1-E523-8667-1F3C-13B641244DA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28040A7-2EC7-55CF-111B-4859E92818FB}"/>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5B72670A-1BB0-656D-F35A-F396FB82C6E0}"/>
              </a:ext>
            </a:extLst>
          </p:cNvPr>
          <p:cNvSpPr>
            <a:spLocks noGrp="1"/>
          </p:cNvSpPr>
          <p:nvPr>
            <p:ph type="sldNum" sz="quarter" idx="12"/>
          </p:nvPr>
        </p:nvSpPr>
        <p:spPr/>
        <p:txBody>
          <a:bodyPr/>
          <a:lstStyle/>
          <a:p>
            <a:fld id="{EDE17542-D63D-4762-88D9-74987CB297CF}" type="slidenum">
              <a:rPr lang="en-US" smtClean="0"/>
              <a:t>19</a:t>
            </a:fld>
            <a:endParaRPr lang="en-US"/>
          </a:p>
        </p:txBody>
      </p:sp>
    </p:spTree>
    <p:extLst>
      <p:ext uri="{BB962C8B-B14F-4D97-AF65-F5344CB8AC3E}">
        <p14:creationId xmlns:p14="http://schemas.microsoft.com/office/powerpoint/2010/main" val="53223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593D-E1E6-EF3E-B7C9-1C6764469ADF}"/>
              </a:ext>
            </a:extLst>
          </p:cNvPr>
          <p:cNvSpPr>
            <a:spLocks noGrp="1"/>
          </p:cNvSpPr>
          <p:nvPr>
            <p:ph type="title"/>
          </p:nvPr>
        </p:nvSpPr>
        <p:spPr>
          <a:xfrm>
            <a:off x="838200" y="365125"/>
            <a:ext cx="10515600" cy="1325563"/>
          </a:xfrm>
        </p:spPr>
        <p:txBody>
          <a:bodyPr/>
          <a:lstStyle/>
          <a:p>
            <a:r>
              <a:rPr lang="en-US" dirty="0"/>
              <a:t>Overview</a:t>
            </a:r>
          </a:p>
        </p:txBody>
      </p:sp>
      <p:sp>
        <p:nvSpPr>
          <p:cNvPr id="3" name="Content Placeholder 2">
            <a:extLst>
              <a:ext uri="{FF2B5EF4-FFF2-40B4-BE49-F238E27FC236}">
                <a16:creationId xmlns:a16="http://schemas.microsoft.com/office/drawing/2014/main" id="{9A12833B-1F85-D650-2DB5-09EC71A6D04D}"/>
              </a:ext>
            </a:extLst>
          </p:cNvPr>
          <p:cNvSpPr>
            <a:spLocks noGrp="1"/>
          </p:cNvSpPr>
          <p:nvPr>
            <p:ph idx="1"/>
          </p:nvPr>
        </p:nvSpPr>
        <p:spPr>
          <a:xfrm>
            <a:off x="838200" y="1825625"/>
            <a:ext cx="10515600" cy="4351338"/>
          </a:xfrm>
        </p:spPr>
        <p:txBody>
          <a:bodyPr>
            <a:normAutofit/>
          </a:bodyPr>
          <a:lstStyle/>
          <a:p>
            <a:pPr lvl="0"/>
            <a:r>
              <a:rPr lang="en-US" dirty="0"/>
              <a:t>Basic characteristics of the R&amp;D and drug development process in the pharmaceutical industry.</a:t>
            </a:r>
          </a:p>
          <a:p>
            <a:pPr lvl="0"/>
            <a:r>
              <a:rPr lang="en-US" dirty="0"/>
              <a:t>The patent system in the pharmaceutical industry.</a:t>
            </a:r>
          </a:p>
          <a:p>
            <a:pPr lvl="0"/>
            <a:r>
              <a:rPr lang="en-US" dirty="0"/>
              <a:t>Effects of patent protection on drug development, diffusion, and pricing.</a:t>
            </a:r>
          </a:p>
          <a:p>
            <a:pPr lvl="0"/>
            <a:r>
              <a:rPr lang="en-US" dirty="0"/>
              <a:t>Strategic patenting and secondary patents.</a:t>
            </a:r>
          </a:p>
          <a:p>
            <a:pPr lvl="0"/>
            <a:r>
              <a:rPr lang="en-US" dirty="0"/>
              <a:t>Patent litigation and collusive agreements to delay generic entry.</a:t>
            </a:r>
          </a:p>
          <a:p>
            <a:endParaRPr lang="en-US" dirty="0"/>
          </a:p>
        </p:txBody>
      </p:sp>
      <p:sp>
        <p:nvSpPr>
          <p:cNvPr id="7" name="Date Placeholder 6">
            <a:extLst>
              <a:ext uri="{FF2B5EF4-FFF2-40B4-BE49-F238E27FC236}">
                <a16:creationId xmlns:a16="http://schemas.microsoft.com/office/drawing/2014/main" id="{0FE4B28C-FBD2-C082-77F8-47D548020F61}"/>
              </a:ext>
            </a:extLst>
          </p:cNvPr>
          <p:cNvSpPr>
            <a:spLocks noGrp="1"/>
          </p:cNvSpPr>
          <p:nvPr>
            <p:ph type="dt" sz="half" idx="10"/>
          </p:nvPr>
        </p:nvSpPr>
        <p:spPr/>
        <p:txBody>
          <a:bodyPr/>
          <a:lstStyle/>
          <a:p>
            <a:r>
              <a:rPr lang="en-US"/>
              <a:t>2024</a:t>
            </a:r>
          </a:p>
        </p:txBody>
      </p:sp>
      <p:sp>
        <p:nvSpPr>
          <p:cNvPr id="8" name="Footer Placeholder 7">
            <a:extLst>
              <a:ext uri="{FF2B5EF4-FFF2-40B4-BE49-F238E27FC236}">
                <a16:creationId xmlns:a16="http://schemas.microsoft.com/office/drawing/2014/main" id="{15C654FB-85F6-5777-E505-12572BB2E835}"/>
              </a:ext>
            </a:extLst>
          </p:cNvPr>
          <p:cNvSpPr>
            <a:spLocks noGrp="1"/>
          </p:cNvSpPr>
          <p:nvPr>
            <p:ph type="ftr" sz="quarter" idx="11"/>
          </p:nvPr>
        </p:nvSpPr>
        <p:spPr/>
        <p:txBody>
          <a:bodyPr/>
          <a:lstStyle/>
          <a:p>
            <a:r>
              <a:rPr lang="en-US"/>
              <a:t>Hall &amp; Helmers Ch. 16</a:t>
            </a:r>
          </a:p>
        </p:txBody>
      </p:sp>
      <p:sp>
        <p:nvSpPr>
          <p:cNvPr id="9" name="Slide Number Placeholder 8">
            <a:extLst>
              <a:ext uri="{FF2B5EF4-FFF2-40B4-BE49-F238E27FC236}">
                <a16:creationId xmlns:a16="http://schemas.microsoft.com/office/drawing/2014/main" id="{2D87C7EE-60BA-C039-520A-6C201F5908A2}"/>
              </a:ext>
            </a:extLst>
          </p:cNvPr>
          <p:cNvSpPr>
            <a:spLocks noGrp="1"/>
          </p:cNvSpPr>
          <p:nvPr>
            <p:ph type="sldNum" sz="quarter" idx="12"/>
          </p:nvPr>
        </p:nvSpPr>
        <p:spPr/>
        <p:txBody>
          <a:bodyPr/>
          <a:lstStyle/>
          <a:p>
            <a:fld id="{EDE17542-D63D-4762-88D9-74987CB297CF}" type="slidenum">
              <a:rPr lang="en-US" smtClean="0"/>
              <a:t>2</a:t>
            </a:fld>
            <a:endParaRPr lang="en-US"/>
          </a:p>
        </p:txBody>
      </p:sp>
    </p:spTree>
    <p:extLst>
      <p:ext uri="{BB962C8B-B14F-4D97-AF65-F5344CB8AC3E}">
        <p14:creationId xmlns:p14="http://schemas.microsoft.com/office/powerpoint/2010/main" val="1655625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exclusivity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290" y="1860233"/>
            <a:ext cx="740092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a:extLst>
              <a:ext uri="{FF2B5EF4-FFF2-40B4-BE49-F238E27FC236}">
                <a16:creationId xmlns:a16="http://schemas.microsoft.com/office/drawing/2014/main" id="{7DB4CA29-9D97-AF50-7573-599DE715494C}"/>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9FEF1094-CC87-EDE4-730D-0917C870A12E}"/>
              </a:ext>
            </a:extLst>
          </p:cNvPr>
          <p:cNvSpPr>
            <a:spLocks noGrp="1"/>
          </p:cNvSpPr>
          <p:nvPr>
            <p:ph type="ftr" sz="quarter" idx="11"/>
          </p:nvPr>
        </p:nvSpPr>
        <p:spPr/>
        <p:txBody>
          <a:bodyPr/>
          <a:lstStyle/>
          <a:p>
            <a:r>
              <a:rPr lang="en-US"/>
              <a:t>Hall &amp; Helmers Ch. 16</a:t>
            </a:r>
          </a:p>
        </p:txBody>
      </p:sp>
      <p:sp>
        <p:nvSpPr>
          <p:cNvPr id="5" name="Slide Number Placeholder 4">
            <a:extLst>
              <a:ext uri="{FF2B5EF4-FFF2-40B4-BE49-F238E27FC236}">
                <a16:creationId xmlns:a16="http://schemas.microsoft.com/office/drawing/2014/main" id="{52A65FBE-E196-3E74-5B57-BD6BD629CA75}"/>
              </a:ext>
            </a:extLst>
          </p:cNvPr>
          <p:cNvSpPr>
            <a:spLocks noGrp="1"/>
          </p:cNvSpPr>
          <p:nvPr>
            <p:ph type="sldNum" sz="quarter" idx="12"/>
          </p:nvPr>
        </p:nvSpPr>
        <p:spPr/>
        <p:txBody>
          <a:bodyPr/>
          <a:lstStyle/>
          <a:p>
            <a:fld id="{EDE17542-D63D-4762-88D9-74987CB297CF}" type="slidenum">
              <a:rPr lang="en-US" smtClean="0"/>
              <a:t>20</a:t>
            </a:fld>
            <a:endParaRPr lang="en-US"/>
          </a:p>
        </p:txBody>
      </p:sp>
    </p:spTree>
    <p:extLst>
      <p:ext uri="{BB962C8B-B14F-4D97-AF65-F5344CB8AC3E}">
        <p14:creationId xmlns:p14="http://schemas.microsoft.com/office/powerpoint/2010/main" val="140243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drug development, and diffusion</a:t>
            </a:r>
          </a:p>
        </p:txBody>
      </p:sp>
      <p:sp>
        <p:nvSpPr>
          <p:cNvPr id="3" name="Content Placeholder 2"/>
          <p:cNvSpPr>
            <a:spLocks noGrp="1"/>
          </p:cNvSpPr>
          <p:nvPr>
            <p:ph idx="1"/>
          </p:nvPr>
        </p:nvSpPr>
        <p:spPr>
          <a:xfrm>
            <a:off x="838200" y="1825625"/>
            <a:ext cx="5263896" cy="4351338"/>
          </a:xfrm>
        </p:spPr>
        <p:txBody>
          <a:bodyPr>
            <a:normAutofit fontScale="62500" lnSpcReduction="20000"/>
          </a:bodyPr>
          <a:lstStyle/>
          <a:p>
            <a:r>
              <a:rPr lang="en-US" dirty="0"/>
              <a:t>New drug development very expensive and highly uncertain.</a:t>
            </a:r>
          </a:p>
          <a:p>
            <a:r>
              <a:rPr lang="en-US" dirty="0"/>
              <a:t>Originators use patents in combination with regulatory exclusivity to exclude competitors, both other originators and generics.</a:t>
            </a:r>
          </a:p>
          <a:p>
            <a:r>
              <a:rPr lang="en-US" dirty="0"/>
              <a:t>Trade-off:</a:t>
            </a:r>
          </a:p>
          <a:p>
            <a:pPr lvl="1"/>
            <a:r>
              <a:rPr lang="en-US" dirty="0"/>
              <a:t>Patent allows originator to make positive profits off new drugs which creates incentives for investment in the development of new drugs. </a:t>
            </a:r>
          </a:p>
          <a:p>
            <a:pPr lvl="1"/>
            <a:r>
              <a:rPr lang="en-US" dirty="0"/>
              <a:t>Patents restrict access to new drugs by allowing originators to choose in which markets drugs will be available and at which price.</a:t>
            </a:r>
          </a:p>
          <a:p>
            <a:r>
              <a:rPr lang="en-US" dirty="0"/>
              <a:t>Monopolist sets price </a:t>
            </a:r>
            <a:r>
              <a:rPr lang="en-US" dirty="0" err="1"/>
              <a:t>p</a:t>
            </a:r>
            <a:r>
              <a:rPr lang="en-US" baseline="30000" dirty="0" err="1"/>
              <a:t>M</a:t>
            </a:r>
            <a:r>
              <a:rPr lang="en-US" dirty="0"/>
              <a:t>, monopolist obtains producer surplus (area A).</a:t>
            </a:r>
          </a:p>
          <a:p>
            <a:r>
              <a:rPr lang="en-US" dirty="0"/>
              <a:t>Leads to deadweight loss (area B).</a:t>
            </a:r>
          </a:p>
          <a:p>
            <a:r>
              <a:rPr lang="en-US" dirty="0"/>
              <a:t>Producer surplus allows the monopolist to recover its investment in R&amp;D but deadweight loss means that a fraction of consumers are unable to obtain access to the drugs sold by the monopolist.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883" y="1780032"/>
            <a:ext cx="4720359" cy="405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a:extLst>
              <a:ext uri="{FF2B5EF4-FFF2-40B4-BE49-F238E27FC236}">
                <a16:creationId xmlns:a16="http://schemas.microsoft.com/office/drawing/2014/main" id="{0EBC410D-E30E-A099-FA47-BB59928C131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794439A-BB17-4605-A10A-077453688153}"/>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B7895ACB-3FD7-A1B6-D940-12F37A22AF12}"/>
              </a:ext>
            </a:extLst>
          </p:cNvPr>
          <p:cNvSpPr>
            <a:spLocks noGrp="1"/>
          </p:cNvSpPr>
          <p:nvPr>
            <p:ph type="sldNum" sz="quarter" idx="12"/>
          </p:nvPr>
        </p:nvSpPr>
        <p:spPr/>
        <p:txBody>
          <a:bodyPr/>
          <a:lstStyle/>
          <a:p>
            <a:fld id="{EDE17542-D63D-4762-88D9-74987CB297CF}" type="slidenum">
              <a:rPr lang="en-US" smtClean="0"/>
              <a:t>21</a:t>
            </a:fld>
            <a:endParaRPr lang="en-US"/>
          </a:p>
        </p:txBody>
      </p:sp>
    </p:spTree>
    <p:extLst>
      <p:ext uri="{BB962C8B-B14F-4D97-AF65-F5344CB8AC3E}">
        <p14:creationId xmlns:p14="http://schemas.microsoft.com/office/powerpoint/2010/main" val="1160482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drug development, and diffusion</a:t>
            </a:r>
          </a:p>
        </p:txBody>
      </p:sp>
      <p:sp>
        <p:nvSpPr>
          <p:cNvPr id="3" name="Content Placeholder 2"/>
          <p:cNvSpPr>
            <a:spLocks noGrp="1"/>
          </p:cNvSpPr>
          <p:nvPr>
            <p:ph idx="1"/>
          </p:nvPr>
        </p:nvSpPr>
        <p:spPr/>
        <p:txBody>
          <a:bodyPr>
            <a:normAutofit lnSpcReduction="10000"/>
          </a:bodyPr>
          <a:lstStyle/>
          <a:p>
            <a:r>
              <a:rPr lang="en-US" dirty="0"/>
              <a:t>Launch of first HIV/AIDS medication azidothymidine (AZT) in 1987, sold under brand name Retrovir by British originator </a:t>
            </a:r>
            <a:r>
              <a:rPr lang="en-US" dirty="0" err="1"/>
              <a:t>Wellcome</a:t>
            </a:r>
            <a:r>
              <a:rPr lang="en-US" dirty="0"/>
              <a:t>.</a:t>
            </a:r>
          </a:p>
          <a:p>
            <a:r>
              <a:rPr lang="en-US" dirty="0"/>
              <a:t>Available on U.S. market for annual cost of US$ 8,000 (approximately US$18,000 today).</a:t>
            </a:r>
          </a:p>
          <a:p>
            <a:r>
              <a:rPr lang="en-US" dirty="0"/>
              <a:t>In U.S., cost was covered by private medical insurance and publicly funded programs.</a:t>
            </a:r>
          </a:p>
          <a:p>
            <a:r>
              <a:rPr lang="en-US" dirty="0"/>
              <a:t>Not affordable to the vast majority of people infected with HIV in the developing world.</a:t>
            </a:r>
          </a:p>
          <a:p>
            <a:r>
              <a:rPr lang="en-US" dirty="0"/>
              <a:t>Patents prevented the production or importation of generic HIV medication in developing countries. </a:t>
            </a:r>
          </a:p>
        </p:txBody>
      </p:sp>
      <p:sp>
        <p:nvSpPr>
          <p:cNvPr id="4" name="Date Placeholder 3">
            <a:extLst>
              <a:ext uri="{FF2B5EF4-FFF2-40B4-BE49-F238E27FC236}">
                <a16:creationId xmlns:a16="http://schemas.microsoft.com/office/drawing/2014/main" id="{75076C2C-742B-EDA1-E354-1D955B94E49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0D818C1-FA31-D553-DE9F-42BF946AF036}"/>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4F63AEF4-AB8A-F2E4-7943-F69DAB340CCE}"/>
              </a:ext>
            </a:extLst>
          </p:cNvPr>
          <p:cNvSpPr>
            <a:spLocks noGrp="1"/>
          </p:cNvSpPr>
          <p:nvPr>
            <p:ph type="sldNum" sz="quarter" idx="12"/>
          </p:nvPr>
        </p:nvSpPr>
        <p:spPr/>
        <p:txBody>
          <a:bodyPr/>
          <a:lstStyle/>
          <a:p>
            <a:fld id="{EDE17542-D63D-4762-88D9-74987CB297CF}" type="slidenum">
              <a:rPr lang="en-US" smtClean="0"/>
              <a:t>22</a:t>
            </a:fld>
            <a:endParaRPr lang="en-US"/>
          </a:p>
        </p:txBody>
      </p:sp>
    </p:spTree>
    <p:extLst>
      <p:ext uri="{BB962C8B-B14F-4D97-AF65-F5344CB8AC3E}">
        <p14:creationId xmlns:p14="http://schemas.microsoft.com/office/powerpoint/2010/main" val="128382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drug development, and diffusion</a:t>
            </a:r>
          </a:p>
        </p:txBody>
      </p:sp>
      <p:sp>
        <p:nvSpPr>
          <p:cNvPr id="3" name="Content Placeholder 2"/>
          <p:cNvSpPr>
            <a:spLocks noGrp="1"/>
          </p:cNvSpPr>
          <p:nvPr>
            <p:ph idx="1"/>
          </p:nvPr>
        </p:nvSpPr>
        <p:spPr/>
        <p:txBody>
          <a:bodyPr>
            <a:normAutofit fontScale="77500" lnSpcReduction="20000"/>
          </a:bodyPr>
          <a:lstStyle/>
          <a:p>
            <a:r>
              <a:rPr lang="en-US" dirty="0"/>
              <a:t>In 1997, combination of different anti-retroviral (ARV) medications, highly active antiretroviral therapy (HAART), became available and dramatically reduced mortality of people infected with HIV. </a:t>
            </a:r>
          </a:p>
          <a:p>
            <a:r>
              <a:rPr lang="en-US" dirty="0"/>
              <a:t>The impact of patents on access to ARVs was significantly affected by TRIPS agreement which came into effect in 1995.</a:t>
            </a:r>
          </a:p>
          <a:p>
            <a:r>
              <a:rPr lang="en-US" dirty="0"/>
              <a:t>India was an exception as the country did not grant product patents until 2005. </a:t>
            </a:r>
          </a:p>
          <a:p>
            <a:r>
              <a:rPr lang="en-US" dirty="0"/>
              <a:t>Indian generic companies were able to produce low-cost ARV medication, including the highly effective HAART combinations of different active ingredients.</a:t>
            </a:r>
          </a:p>
          <a:p>
            <a:r>
              <a:rPr lang="en-US" dirty="0"/>
              <a:t>Indian generic company </a:t>
            </a:r>
            <a:r>
              <a:rPr lang="en-US" dirty="0" err="1"/>
              <a:t>Cipla</a:t>
            </a:r>
            <a:r>
              <a:rPr lang="en-US" dirty="0"/>
              <a:t> offered a triple-combination ARV for US$350 a year in 2001.</a:t>
            </a:r>
          </a:p>
          <a:p>
            <a:r>
              <a:rPr lang="en-US" dirty="0"/>
              <a:t>Originator companies argued that they required high drug prices to recover their investment in R&amp;D and to finance continued efforts to improve HIV/AIDS therapies. </a:t>
            </a:r>
          </a:p>
          <a:p>
            <a:r>
              <a:rPr lang="en-US" dirty="0"/>
              <a:t>But lack of access caused the death of millions of people in the developing world.</a:t>
            </a:r>
          </a:p>
        </p:txBody>
      </p:sp>
      <p:sp>
        <p:nvSpPr>
          <p:cNvPr id="4" name="Date Placeholder 3">
            <a:extLst>
              <a:ext uri="{FF2B5EF4-FFF2-40B4-BE49-F238E27FC236}">
                <a16:creationId xmlns:a16="http://schemas.microsoft.com/office/drawing/2014/main" id="{75076C2C-742B-EDA1-E354-1D955B94E49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0D818C1-FA31-D553-DE9F-42BF946AF036}"/>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4F63AEF4-AB8A-F2E4-7943-F69DAB340CCE}"/>
              </a:ext>
            </a:extLst>
          </p:cNvPr>
          <p:cNvSpPr>
            <a:spLocks noGrp="1"/>
          </p:cNvSpPr>
          <p:nvPr>
            <p:ph type="sldNum" sz="quarter" idx="12"/>
          </p:nvPr>
        </p:nvSpPr>
        <p:spPr/>
        <p:txBody>
          <a:bodyPr/>
          <a:lstStyle/>
          <a:p>
            <a:fld id="{EDE17542-D63D-4762-88D9-74987CB297CF}" type="slidenum">
              <a:rPr lang="en-US" smtClean="0"/>
              <a:t>23</a:t>
            </a:fld>
            <a:endParaRPr lang="en-US"/>
          </a:p>
        </p:txBody>
      </p:sp>
    </p:spTree>
    <p:extLst>
      <p:ext uri="{BB962C8B-B14F-4D97-AF65-F5344CB8AC3E}">
        <p14:creationId xmlns:p14="http://schemas.microsoft.com/office/powerpoint/2010/main" val="397338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drug development, and diffusion</a:t>
            </a:r>
          </a:p>
        </p:txBody>
      </p:sp>
      <p:sp>
        <p:nvSpPr>
          <p:cNvPr id="3" name="Content Placeholder 2"/>
          <p:cNvSpPr>
            <a:spLocks noGrp="1"/>
          </p:cNvSpPr>
          <p:nvPr>
            <p:ph idx="1"/>
          </p:nvPr>
        </p:nvSpPr>
        <p:spPr/>
        <p:txBody>
          <a:bodyPr>
            <a:normAutofit fontScale="70000" lnSpcReduction="20000"/>
          </a:bodyPr>
          <a:lstStyle/>
          <a:p>
            <a:r>
              <a:rPr lang="en-US" dirty="0"/>
              <a:t>Available empirical evidence on impact of pharmaceutical patents on incentives for R&amp;D mixed.</a:t>
            </a:r>
          </a:p>
          <a:p>
            <a:r>
              <a:rPr lang="en-US" dirty="0"/>
              <a:t>No evidence that stronger patent protection of pharmaceuticals leads to an increase in domestic innovative activity in the pharmaceutical industry except in high income countries (Qian, 2007). </a:t>
            </a:r>
          </a:p>
          <a:p>
            <a:r>
              <a:rPr lang="en-US" dirty="0"/>
              <a:t>Stronger patent rights in developing countries did not lead to more investment in research on diseases relatively more prevalent in these countries (Kyle and </a:t>
            </a:r>
            <a:r>
              <a:rPr lang="en-US" dirty="0" err="1"/>
              <a:t>McGahan</a:t>
            </a:r>
            <a:r>
              <a:rPr lang="en-US" dirty="0"/>
              <a:t>, 2012).</a:t>
            </a:r>
          </a:p>
          <a:p>
            <a:r>
              <a:rPr lang="en-US" dirty="0"/>
              <a:t>More detailed evidence on the impact of TRIPS on innovative activities of local pharmaceutical companies in India:</a:t>
            </a:r>
          </a:p>
          <a:p>
            <a:pPr lvl="1"/>
            <a:r>
              <a:rPr lang="en-US" dirty="0"/>
              <a:t>Indian pharmaceutical industry experienced increase in R&amp;D spending, driven mainly by large players, Ranbaxy and Dr. Reddy’s.</a:t>
            </a:r>
          </a:p>
          <a:p>
            <a:pPr lvl="1"/>
            <a:r>
              <a:rPr lang="en-US" dirty="0"/>
              <a:t>Indian generics producers developed new generic drugs and novel drug delivery systems since adoption of TRIPS agreement.</a:t>
            </a:r>
          </a:p>
          <a:p>
            <a:pPr lvl="1"/>
            <a:r>
              <a:rPr lang="en-US" dirty="0"/>
              <a:t>Strengthened position in global contract research and manufacturing markets and engaged more in collaborations and alliances with foreign originator companies. </a:t>
            </a:r>
          </a:p>
          <a:p>
            <a:pPr lvl="1"/>
            <a:r>
              <a:rPr lang="en-US" dirty="0"/>
              <a:t>Despite increased R&amp;D spending and domestic patenting activities by Indian generics producers, so far little success with development of genuinely new drugs (</a:t>
            </a:r>
            <a:r>
              <a:rPr lang="en-US" dirty="0" err="1"/>
              <a:t>Athreye</a:t>
            </a:r>
            <a:r>
              <a:rPr lang="en-US" dirty="0"/>
              <a:t> et al., 2009).</a:t>
            </a:r>
          </a:p>
        </p:txBody>
      </p:sp>
      <p:sp>
        <p:nvSpPr>
          <p:cNvPr id="4" name="Date Placeholder 3">
            <a:extLst>
              <a:ext uri="{FF2B5EF4-FFF2-40B4-BE49-F238E27FC236}">
                <a16:creationId xmlns:a16="http://schemas.microsoft.com/office/drawing/2014/main" id="{A504E471-45BE-697E-E9FE-993EDF20ABE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7EC6992-5377-0C4A-042C-E67CC3D1939F}"/>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ECC416D0-53BC-BF87-DDBA-F519636BE004}"/>
              </a:ext>
            </a:extLst>
          </p:cNvPr>
          <p:cNvSpPr>
            <a:spLocks noGrp="1"/>
          </p:cNvSpPr>
          <p:nvPr>
            <p:ph type="sldNum" sz="quarter" idx="12"/>
          </p:nvPr>
        </p:nvSpPr>
        <p:spPr/>
        <p:txBody>
          <a:bodyPr/>
          <a:lstStyle/>
          <a:p>
            <a:fld id="{EDE17542-D63D-4762-88D9-74987CB297CF}" type="slidenum">
              <a:rPr lang="en-US" smtClean="0"/>
              <a:t>24</a:t>
            </a:fld>
            <a:endParaRPr lang="en-US"/>
          </a:p>
        </p:txBody>
      </p:sp>
    </p:spTree>
    <p:extLst>
      <p:ext uri="{BB962C8B-B14F-4D97-AF65-F5344CB8AC3E}">
        <p14:creationId xmlns:p14="http://schemas.microsoft.com/office/powerpoint/2010/main" val="360260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drug development, and diffusion</a:t>
            </a:r>
          </a:p>
        </p:txBody>
      </p:sp>
      <p:sp>
        <p:nvSpPr>
          <p:cNvPr id="3" name="Content Placeholder 2"/>
          <p:cNvSpPr>
            <a:spLocks noGrp="1"/>
          </p:cNvSpPr>
          <p:nvPr>
            <p:ph idx="1"/>
          </p:nvPr>
        </p:nvSpPr>
        <p:spPr>
          <a:xfrm>
            <a:off x="838200" y="1825625"/>
            <a:ext cx="10515600" cy="4769908"/>
          </a:xfrm>
        </p:spPr>
        <p:txBody>
          <a:bodyPr>
            <a:normAutofit fontScale="85000" lnSpcReduction="20000"/>
          </a:bodyPr>
          <a:lstStyle/>
          <a:p>
            <a:r>
              <a:rPr lang="en-US" dirty="0"/>
              <a:t>Evidence on impact of patent protection on prices less ambiguous.</a:t>
            </a:r>
          </a:p>
          <a:p>
            <a:r>
              <a:rPr lang="en-US" dirty="0"/>
              <a:t>Generic entry leads to large price drops but only if competition among generic producers occurs. </a:t>
            </a:r>
          </a:p>
          <a:p>
            <a:r>
              <a:rPr lang="en-US" dirty="0"/>
              <a:t>How do prices change when originators lose exclusivity and generic entry occurs?</a:t>
            </a:r>
          </a:p>
          <a:p>
            <a:pPr lvl="1"/>
            <a:r>
              <a:rPr lang="en-US" dirty="0"/>
              <a:t>Prices drop on average by 25% within one year and decline further over time (EUCOM, 2009).</a:t>
            </a:r>
          </a:p>
          <a:p>
            <a:pPr lvl="1"/>
            <a:r>
              <a:rPr lang="en-US" dirty="0"/>
              <a:t>Effect of patents on prices is heterogeneous across drugs, patents increase prices the most in lucrative therapeutic areas.</a:t>
            </a:r>
          </a:p>
          <a:p>
            <a:pPr lvl="1"/>
            <a:r>
              <a:rPr lang="en-US" dirty="0"/>
              <a:t>First generics company that enters the market for a given drug able to charge significant mark-ups over cost (20-30%). Mark-ups persist even when there are multiple entrants and only go to zero when there are 10 or more competitors (</a:t>
            </a:r>
            <a:r>
              <a:rPr lang="en-US" dirty="0" err="1"/>
              <a:t>Reiffen</a:t>
            </a:r>
            <a:r>
              <a:rPr lang="en-US" dirty="0"/>
              <a:t> and Ward, 2006).</a:t>
            </a:r>
          </a:p>
          <a:p>
            <a:pPr lvl="1"/>
            <a:r>
              <a:rPr lang="en-US" dirty="0"/>
              <a:t>Larger therapeutic markets attract more entrants and generics enter market faster.</a:t>
            </a:r>
          </a:p>
          <a:p>
            <a:pPr lvl="1"/>
            <a:r>
              <a:rPr lang="en-US" dirty="0"/>
              <a:t>Originators often maintain high prices by targeting less price sensitive market segment (Regan, 2008).</a:t>
            </a:r>
          </a:p>
          <a:p>
            <a:pPr lvl="1"/>
            <a:r>
              <a:rPr lang="en-US" dirty="0"/>
              <a:t>Lack of price sensitivity result of brand recognition and customer loyalty built during exclusivity period.</a:t>
            </a:r>
          </a:p>
          <a:p>
            <a:pPr lvl="1"/>
            <a:r>
              <a:rPr lang="en-US" dirty="0"/>
              <a:t>Originators still experience a significant decrease in market share and revenue following generic entry. </a:t>
            </a:r>
          </a:p>
        </p:txBody>
      </p:sp>
      <p:sp>
        <p:nvSpPr>
          <p:cNvPr id="4" name="Date Placeholder 3">
            <a:extLst>
              <a:ext uri="{FF2B5EF4-FFF2-40B4-BE49-F238E27FC236}">
                <a16:creationId xmlns:a16="http://schemas.microsoft.com/office/drawing/2014/main" id="{8841400F-8778-5951-9F82-C912EA7A1A4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DF72960-EAC9-6306-6151-11F1B2BE527D}"/>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855F3F4F-5EC3-E6D5-CDC8-4A69F66281D7}"/>
              </a:ext>
            </a:extLst>
          </p:cNvPr>
          <p:cNvSpPr>
            <a:spLocks noGrp="1"/>
          </p:cNvSpPr>
          <p:nvPr>
            <p:ph type="sldNum" sz="quarter" idx="12"/>
          </p:nvPr>
        </p:nvSpPr>
        <p:spPr/>
        <p:txBody>
          <a:bodyPr/>
          <a:lstStyle/>
          <a:p>
            <a:fld id="{EDE17542-D63D-4762-88D9-74987CB297CF}" type="slidenum">
              <a:rPr lang="en-US" smtClean="0"/>
              <a:t>25</a:t>
            </a:fld>
            <a:endParaRPr lang="en-US"/>
          </a:p>
        </p:txBody>
      </p:sp>
    </p:spTree>
    <p:extLst>
      <p:ext uri="{BB962C8B-B14F-4D97-AF65-F5344CB8AC3E}">
        <p14:creationId xmlns:p14="http://schemas.microsoft.com/office/powerpoint/2010/main" val="3735858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drug development, and diffusion</a:t>
            </a:r>
          </a:p>
        </p:txBody>
      </p:sp>
      <p:sp>
        <p:nvSpPr>
          <p:cNvPr id="3" name="Content Placeholder 2"/>
          <p:cNvSpPr>
            <a:spLocks noGrp="1"/>
          </p:cNvSpPr>
          <p:nvPr>
            <p:ph idx="1"/>
          </p:nvPr>
        </p:nvSpPr>
        <p:spPr/>
        <p:txBody>
          <a:bodyPr>
            <a:normAutofit lnSpcReduction="10000"/>
          </a:bodyPr>
          <a:lstStyle/>
          <a:p>
            <a:r>
              <a:rPr lang="en-US" dirty="0"/>
              <a:t>What happens to drug prices when patent protection is introduced?</a:t>
            </a:r>
          </a:p>
          <a:p>
            <a:r>
              <a:rPr lang="en-US" dirty="0"/>
              <a:t>Introduction of product patents in India to comply with TRIPS led only to modest price increases (Duggan et al., 2016). </a:t>
            </a:r>
          </a:p>
          <a:p>
            <a:r>
              <a:rPr lang="en-US" dirty="0"/>
              <a:t>Relatively minor effects of product patents to some extent explained by </a:t>
            </a:r>
          </a:p>
          <a:p>
            <a:pPr lvl="1"/>
            <a:r>
              <a:rPr lang="en-US" dirty="0"/>
              <a:t>Specific TRIPS provisions (threat of mandatory licensing, price regulation, generic producers that were manufacturing a drug before 2005 in India could continue to do so even if a patent was later granted).</a:t>
            </a:r>
          </a:p>
          <a:p>
            <a:pPr lvl="1"/>
            <a:r>
              <a:rPr lang="en-US" dirty="0"/>
              <a:t>Potential difficulties with patent enforcement.</a:t>
            </a:r>
          </a:p>
          <a:p>
            <a:pPr lvl="1"/>
            <a:r>
              <a:rPr lang="en-US" dirty="0"/>
              <a:t>India’s TRIPS implementation excluded compound patents with priority dates prior to 1995, which effectively limited available patent protection for a significant number of drugs (</a:t>
            </a:r>
            <a:r>
              <a:rPr lang="en-US" dirty="0" err="1"/>
              <a:t>Sampat</a:t>
            </a:r>
            <a:r>
              <a:rPr lang="en-US" dirty="0"/>
              <a:t> and </a:t>
            </a:r>
            <a:r>
              <a:rPr lang="en-US" dirty="0" err="1"/>
              <a:t>Shadlen</a:t>
            </a:r>
            <a:r>
              <a:rPr lang="en-US" dirty="0"/>
              <a:t>, 2015).</a:t>
            </a:r>
          </a:p>
        </p:txBody>
      </p:sp>
      <p:sp>
        <p:nvSpPr>
          <p:cNvPr id="4" name="Date Placeholder 3">
            <a:extLst>
              <a:ext uri="{FF2B5EF4-FFF2-40B4-BE49-F238E27FC236}">
                <a16:creationId xmlns:a16="http://schemas.microsoft.com/office/drawing/2014/main" id="{0D40682F-AD7D-7BE8-0D9B-6CDF647BC40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7AC00B2-3291-E2EC-FF72-34EE395E7CEE}"/>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78FA21A4-584D-1374-EB48-6C8782A09EC6}"/>
              </a:ext>
            </a:extLst>
          </p:cNvPr>
          <p:cNvSpPr>
            <a:spLocks noGrp="1"/>
          </p:cNvSpPr>
          <p:nvPr>
            <p:ph type="sldNum" sz="quarter" idx="12"/>
          </p:nvPr>
        </p:nvSpPr>
        <p:spPr/>
        <p:txBody>
          <a:bodyPr/>
          <a:lstStyle/>
          <a:p>
            <a:fld id="{EDE17542-D63D-4762-88D9-74987CB297CF}" type="slidenum">
              <a:rPr lang="en-US" smtClean="0"/>
              <a:t>26</a:t>
            </a:fld>
            <a:endParaRPr lang="en-US"/>
          </a:p>
        </p:txBody>
      </p:sp>
    </p:spTree>
    <p:extLst>
      <p:ext uri="{BB962C8B-B14F-4D97-AF65-F5344CB8AC3E}">
        <p14:creationId xmlns:p14="http://schemas.microsoft.com/office/powerpoint/2010/main" val="1057006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drug development, and diffusion</a:t>
            </a:r>
          </a:p>
        </p:txBody>
      </p:sp>
      <p:sp>
        <p:nvSpPr>
          <p:cNvPr id="3" name="Content Placeholder 2"/>
          <p:cNvSpPr>
            <a:spLocks noGrp="1"/>
          </p:cNvSpPr>
          <p:nvPr>
            <p:ph idx="1"/>
          </p:nvPr>
        </p:nvSpPr>
        <p:spPr/>
        <p:txBody>
          <a:bodyPr>
            <a:normAutofit fontScale="85000" lnSpcReduction="20000"/>
          </a:bodyPr>
          <a:lstStyle/>
          <a:p>
            <a:r>
              <a:rPr lang="en-US" dirty="0"/>
              <a:t>Does patent protection accelerate or hinder access to new drugs?</a:t>
            </a:r>
          </a:p>
          <a:p>
            <a:r>
              <a:rPr lang="en-US" dirty="0"/>
              <a:t>How fast do new drugs approved by the U.S. FDA become available in the U.S., Germany, and India (Berndt and Cockburn, 2014)?</a:t>
            </a:r>
          </a:p>
          <a:p>
            <a:pPr lvl="1"/>
            <a:r>
              <a:rPr lang="en-US" dirty="0"/>
              <a:t>93% of drugs were launched in the U.S. within 3 years of market approval and 77% in Germany within the same period. In India, only 30% were launched within 3 years.</a:t>
            </a:r>
          </a:p>
          <a:p>
            <a:pPr lvl="1"/>
            <a:r>
              <a:rPr lang="en-US" dirty="0"/>
              <a:t>Median launch lag in the U.S. less than 2 months, about a year in Germany, around 5 years in India.</a:t>
            </a:r>
          </a:p>
          <a:p>
            <a:pPr lvl="1"/>
            <a:r>
              <a:rPr lang="en-US" dirty="0"/>
              <a:t>Market potential is main factor, but patent protection also affects launch decisions by originators.</a:t>
            </a:r>
          </a:p>
          <a:p>
            <a:pPr lvl="1"/>
            <a:r>
              <a:rPr lang="en-US" dirty="0"/>
              <a:t>Drugs introduced in India quickly faced generic competition while there is no evidence for similarly fast generic entry in U.S. and Germany.</a:t>
            </a:r>
          </a:p>
          <a:p>
            <a:r>
              <a:rPr lang="en-US" dirty="0"/>
              <a:t>New drugs are significantly less likely to be launched in countries that afford weaker patent protection to pharmaceuticals (Berndt et al., 2011). </a:t>
            </a:r>
          </a:p>
          <a:p>
            <a:r>
              <a:rPr lang="en-US" dirty="0"/>
              <a:t>Availability of product patents for pharmaceuticals increases accessibility of new drugs (Cockburn et al., 2016).</a:t>
            </a:r>
          </a:p>
        </p:txBody>
      </p:sp>
      <p:sp>
        <p:nvSpPr>
          <p:cNvPr id="4" name="Date Placeholder 3">
            <a:extLst>
              <a:ext uri="{FF2B5EF4-FFF2-40B4-BE49-F238E27FC236}">
                <a16:creationId xmlns:a16="http://schemas.microsoft.com/office/drawing/2014/main" id="{C88F320D-B081-8F1E-7B6D-07455B29B6C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747666D-698D-AC42-FBEC-6BACC07528F5}"/>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05731FA0-D308-5592-CA31-40BE37234835}"/>
              </a:ext>
            </a:extLst>
          </p:cNvPr>
          <p:cNvSpPr>
            <a:spLocks noGrp="1"/>
          </p:cNvSpPr>
          <p:nvPr>
            <p:ph type="sldNum" sz="quarter" idx="12"/>
          </p:nvPr>
        </p:nvSpPr>
        <p:spPr/>
        <p:txBody>
          <a:bodyPr/>
          <a:lstStyle/>
          <a:p>
            <a:fld id="{EDE17542-D63D-4762-88D9-74987CB297CF}" type="slidenum">
              <a:rPr lang="en-US" smtClean="0"/>
              <a:t>27</a:t>
            </a:fld>
            <a:endParaRPr lang="en-US"/>
          </a:p>
        </p:txBody>
      </p:sp>
    </p:spTree>
    <p:extLst>
      <p:ext uri="{BB962C8B-B14F-4D97-AF65-F5344CB8AC3E}">
        <p14:creationId xmlns:p14="http://schemas.microsoft.com/office/powerpoint/2010/main" val="4136929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patenting</a:t>
            </a:r>
          </a:p>
        </p:txBody>
      </p:sp>
      <p:sp>
        <p:nvSpPr>
          <p:cNvPr id="3" name="Content Placeholder 2"/>
          <p:cNvSpPr>
            <a:spLocks noGrp="1"/>
          </p:cNvSpPr>
          <p:nvPr>
            <p:ph idx="1"/>
          </p:nvPr>
        </p:nvSpPr>
        <p:spPr>
          <a:xfrm>
            <a:off x="838200" y="1825624"/>
            <a:ext cx="5562600" cy="4630039"/>
          </a:xfrm>
        </p:spPr>
        <p:txBody>
          <a:bodyPr>
            <a:normAutofit fontScale="77500" lnSpcReduction="20000"/>
          </a:bodyPr>
          <a:lstStyle/>
          <a:p>
            <a:r>
              <a:rPr lang="en-US" dirty="0"/>
              <a:t>Originators use set of strategies to extend period of exclusivity and scope of protection to limit competition beyond that granted by primary patents and regulatory exclusivity. </a:t>
            </a:r>
          </a:p>
          <a:p>
            <a:r>
              <a:rPr lang="en-US" dirty="0"/>
              <a:t>Strategic patenting aimed at generic entry and competition by other originators.</a:t>
            </a:r>
          </a:p>
          <a:p>
            <a:r>
              <a:rPr lang="en-US" dirty="0"/>
              <a:t>Multiple goals:</a:t>
            </a:r>
          </a:p>
          <a:p>
            <a:pPr lvl="1"/>
            <a:r>
              <a:rPr lang="en-US" dirty="0"/>
              <a:t>Secure freedom to operate.</a:t>
            </a:r>
          </a:p>
          <a:p>
            <a:pPr lvl="1"/>
            <a:r>
              <a:rPr lang="en-US" dirty="0"/>
              <a:t>Preserve market exclusivity. </a:t>
            </a:r>
          </a:p>
          <a:p>
            <a:pPr lvl="1"/>
            <a:r>
              <a:rPr lang="en-US" dirty="0"/>
              <a:t>Facilitate bargaining in IP disputes. </a:t>
            </a:r>
          </a:p>
          <a:p>
            <a:r>
              <a:rPr lang="en-US" dirty="0"/>
              <a:t>Pre-launch filing strategy: majority of patents filed prior to launch.</a:t>
            </a:r>
          </a:p>
          <a:p>
            <a:r>
              <a:rPr lang="en-US" dirty="0"/>
              <a:t>Post-launch filing strategy: majority of patents filed after launch.</a:t>
            </a:r>
          </a:p>
          <a:p>
            <a:endParaRPr lang="en-US" i="1" dirty="0"/>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67" y="1481519"/>
            <a:ext cx="5300240" cy="380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a:extLst>
              <a:ext uri="{FF2B5EF4-FFF2-40B4-BE49-F238E27FC236}">
                <a16:creationId xmlns:a16="http://schemas.microsoft.com/office/drawing/2014/main" id="{95788BF7-A9B2-3C2B-1ED5-37037FDF841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EEB218B-C848-70B9-D1A1-352157EB33DD}"/>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2EC78C92-C730-CCA5-F66E-2155254767CF}"/>
              </a:ext>
            </a:extLst>
          </p:cNvPr>
          <p:cNvSpPr>
            <a:spLocks noGrp="1"/>
          </p:cNvSpPr>
          <p:nvPr>
            <p:ph type="sldNum" sz="quarter" idx="12"/>
          </p:nvPr>
        </p:nvSpPr>
        <p:spPr/>
        <p:txBody>
          <a:bodyPr/>
          <a:lstStyle/>
          <a:p>
            <a:fld id="{EDE17542-D63D-4762-88D9-74987CB297CF}" type="slidenum">
              <a:rPr lang="en-US" smtClean="0"/>
              <a:t>28</a:t>
            </a:fld>
            <a:endParaRPr lang="en-US"/>
          </a:p>
        </p:txBody>
      </p:sp>
    </p:spTree>
    <p:extLst>
      <p:ext uri="{BB962C8B-B14F-4D97-AF65-F5344CB8AC3E}">
        <p14:creationId xmlns:p14="http://schemas.microsoft.com/office/powerpoint/2010/main" val="1618240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patenting</a:t>
            </a:r>
          </a:p>
        </p:txBody>
      </p:sp>
      <p:sp>
        <p:nvSpPr>
          <p:cNvPr id="3" name="Content Placeholder 2"/>
          <p:cNvSpPr>
            <a:spLocks noGrp="1"/>
          </p:cNvSpPr>
          <p:nvPr>
            <p:ph idx="1"/>
          </p:nvPr>
        </p:nvSpPr>
        <p:spPr/>
        <p:txBody>
          <a:bodyPr>
            <a:normAutofit fontScale="70000" lnSpcReduction="20000"/>
          </a:bodyPr>
          <a:lstStyle/>
          <a:p>
            <a:r>
              <a:rPr lang="en-US" dirty="0"/>
              <a:t>Continuous filing of patents over entire lifecycle of a drug expected because companies continue to do research on a drug far beyond the initial R&amp;D phase, throughout clinical trials and even after drug successful in market.</a:t>
            </a:r>
          </a:p>
          <a:p>
            <a:r>
              <a:rPr lang="en-US" dirty="0"/>
              <a:t>Creates challenge for regulators and policy makers to distinguish between patents on complements or follow-on innovation and purely strategic behavior to extend patent protection in length or breadth </a:t>
            </a:r>
          </a:p>
          <a:p>
            <a:r>
              <a:rPr lang="en-US" dirty="0"/>
              <a:t>Second generation products (“</a:t>
            </a:r>
            <a:r>
              <a:rPr lang="en-US" dirty="0" err="1"/>
              <a:t>evergreening</a:t>
            </a:r>
            <a:r>
              <a:rPr lang="en-US" dirty="0"/>
              <a:t>”):</a:t>
            </a:r>
          </a:p>
          <a:p>
            <a:pPr lvl="1"/>
            <a:r>
              <a:rPr lang="en-US" dirty="0"/>
              <a:t>Second generation drugs usually have same therapeutic effect as first generation drug.</a:t>
            </a:r>
          </a:p>
          <a:p>
            <a:pPr lvl="1"/>
            <a:r>
              <a:rPr lang="en-US" dirty="0"/>
              <a:t>Second generation drug will also be patented and launched shortly before first generation product loses patent exclusivity.</a:t>
            </a:r>
          </a:p>
          <a:p>
            <a:pPr lvl="1"/>
            <a:r>
              <a:rPr lang="en-US" dirty="0"/>
              <a:t>Originator may withdraw first generation drug from market and invest heavily in marketing while still benefiting from market exclusivity to switch users from first to second generation drug.</a:t>
            </a:r>
          </a:p>
          <a:p>
            <a:pPr lvl="1"/>
            <a:r>
              <a:rPr lang="en-US" dirty="0"/>
              <a:t>Originators avoid significant price drops for second generation drug if it won’t be perceived as a perfect substitute for first generation drug.</a:t>
            </a:r>
          </a:p>
          <a:p>
            <a:pPr lvl="1"/>
            <a:r>
              <a:rPr lang="en-US" dirty="0"/>
              <a:t>Patent protection of modified active ingredient, combinations of active ingredients, dosages or formulations involved in such second generation products play a crucial role in this strategy.</a:t>
            </a:r>
          </a:p>
          <a:p>
            <a:pPr lvl="1"/>
            <a:r>
              <a:rPr lang="en-US" dirty="0"/>
              <a:t>Presence of a second generation product can make entry less attractive. </a:t>
            </a:r>
          </a:p>
          <a:p>
            <a:endParaRPr lang="en-US" dirty="0"/>
          </a:p>
        </p:txBody>
      </p:sp>
      <p:sp>
        <p:nvSpPr>
          <p:cNvPr id="4" name="Date Placeholder 3">
            <a:extLst>
              <a:ext uri="{FF2B5EF4-FFF2-40B4-BE49-F238E27FC236}">
                <a16:creationId xmlns:a16="http://schemas.microsoft.com/office/drawing/2014/main" id="{D4A52AE6-CF88-26EA-B9B1-D584EF0709B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AA0E30A-5562-6C43-0E39-ECC7BE9A4270}"/>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84B6DA08-B371-0748-A497-66907C96F132}"/>
              </a:ext>
            </a:extLst>
          </p:cNvPr>
          <p:cNvSpPr>
            <a:spLocks noGrp="1"/>
          </p:cNvSpPr>
          <p:nvPr>
            <p:ph type="sldNum" sz="quarter" idx="12"/>
          </p:nvPr>
        </p:nvSpPr>
        <p:spPr/>
        <p:txBody>
          <a:bodyPr/>
          <a:lstStyle/>
          <a:p>
            <a:fld id="{EDE17542-D63D-4762-88D9-74987CB297CF}" type="slidenum">
              <a:rPr lang="en-US" smtClean="0"/>
              <a:t>29</a:t>
            </a:fld>
            <a:endParaRPr lang="en-US"/>
          </a:p>
        </p:txBody>
      </p:sp>
    </p:spTree>
    <p:extLst>
      <p:ext uri="{BB962C8B-B14F-4D97-AF65-F5344CB8AC3E}">
        <p14:creationId xmlns:p14="http://schemas.microsoft.com/office/powerpoint/2010/main" val="359147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0F79-6014-4E46-B32E-A9DE9DCAD49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E36921C-444F-4274-A0F2-D8AA95F9F998}"/>
              </a:ext>
            </a:extLst>
          </p:cNvPr>
          <p:cNvSpPr>
            <a:spLocks noGrp="1"/>
          </p:cNvSpPr>
          <p:nvPr>
            <p:ph idx="1"/>
          </p:nvPr>
        </p:nvSpPr>
        <p:spPr/>
        <p:txBody>
          <a:bodyPr>
            <a:normAutofit/>
          </a:bodyPr>
          <a:lstStyle/>
          <a:p>
            <a:pPr marL="228600" lvl="1"/>
            <a:r>
              <a:rPr lang="en-US" dirty="0"/>
              <a:t>Pharmaceutical industry different from other industries in many dimensions:</a:t>
            </a:r>
          </a:p>
          <a:p>
            <a:pPr marL="685800" lvl="2"/>
            <a:r>
              <a:rPr lang="en-US" dirty="0"/>
              <a:t>Diverse market participants: research institutions, drug developers/manufacturers, wholesalers, physicians, patients, insurance providers.</a:t>
            </a:r>
          </a:p>
          <a:p>
            <a:pPr marL="685800" lvl="2"/>
            <a:r>
              <a:rPr lang="en-US" dirty="0"/>
              <a:t>Subject to far-reaching regulatory intervention that promotes variety of goals.</a:t>
            </a:r>
          </a:p>
          <a:p>
            <a:pPr marL="685800" lvl="2"/>
            <a:r>
              <a:rPr lang="en-US" dirty="0"/>
              <a:t>Innovation has dramatic consequences for people’s well-being and life expectancy.</a:t>
            </a:r>
          </a:p>
          <a:p>
            <a:pPr marL="685800" lvl="2"/>
            <a:r>
              <a:rPr lang="en-US" dirty="0"/>
              <a:t>Innovation requires large upfront investments.</a:t>
            </a:r>
          </a:p>
          <a:p>
            <a:pPr marL="685800" lvl="2"/>
            <a:r>
              <a:rPr lang="en-US" dirty="0"/>
              <a:t>Very R&amp;D intensive.</a:t>
            </a:r>
          </a:p>
          <a:p>
            <a:pPr marL="685800" lvl="2"/>
            <a:r>
              <a:rPr lang="en-US" dirty="0"/>
              <a:t>Development of new drugs and their regulatory approval process takes many years before commercialization.</a:t>
            </a:r>
          </a:p>
          <a:p>
            <a:pPr marL="685800" lvl="2"/>
            <a:r>
              <a:rPr lang="en-US" dirty="0"/>
              <a:t>End consumer does not usually pay. Instead payment made by insurance company or government, and product choice made by medical professional.</a:t>
            </a:r>
          </a:p>
          <a:p>
            <a:pPr marL="685800" lvl="2"/>
            <a:r>
              <a:rPr lang="en-US" dirty="0"/>
              <a:t>Successful drugs extremely profitable.</a:t>
            </a:r>
          </a:p>
        </p:txBody>
      </p:sp>
      <p:sp>
        <p:nvSpPr>
          <p:cNvPr id="4" name="Date Placeholder 3">
            <a:extLst>
              <a:ext uri="{FF2B5EF4-FFF2-40B4-BE49-F238E27FC236}">
                <a16:creationId xmlns:a16="http://schemas.microsoft.com/office/drawing/2014/main" id="{9A957717-469B-CBA6-1D8A-8EE4D36B605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75E6B30-7231-5835-F2AB-204D6DC97F52}"/>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610475C2-7832-F049-B20A-AA8246F89E97}"/>
              </a:ext>
            </a:extLst>
          </p:cNvPr>
          <p:cNvSpPr>
            <a:spLocks noGrp="1"/>
          </p:cNvSpPr>
          <p:nvPr>
            <p:ph type="sldNum" sz="quarter" idx="12"/>
          </p:nvPr>
        </p:nvSpPr>
        <p:spPr/>
        <p:txBody>
          <a:bodyPr/>
          <a:lstStyle/>
          <a:p>
            <a:fld id="{EDE17542-D63D-4762-88D9-74987CB297CF}" type="slidenum">
              <a:rPr lang="en-US" smtClean="0"/>
              <a:t>3</a:t>
            </a:fld>
            <a:endParaRPr lang="en-US"/>
          </a:p>
        </p:txBody>
      </p:sp>
    </p:spTree>
    <p:extLst>
      <p:ext uri="{BB962C8B-B14F-4D97-AF65-F5344CB8AC3E}">
        <p14:creationId xmlns:p14="http://schemas.microsoft.com/office/powerpoint/2010/main" val="2339325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patenting</a:t>
            </a:r>
          </a:p>
        </p:txBody>
      </p:sp>
      <p:sp>
        <p:nvSpPr>
          <p:cNvPr id="3" name="Content Placeholder 2"/>
          <p:cNvSpPr>
            <a:spLocks noGrp="1"/>
          </p:cNvSpPr>
          <p:nvPr>
            <p:ph idx="1"/>
          </p:nvPr>
        </p:nvSpPr>
        <p:spPr/>
        <p:txBody>
          <a:bodyPr>
            <a:normAutofit fontScale="85000" lnSpcReduction="10000"/>
          </a:bodyPr>
          <a:lstStyle/>
          <a:p>
            <a:r>
              <a:rPr lang="en-US" dirty="0"/>
              <a:t>Secondary patents play an important role in patenting strategies employed by originators. </a:t>
            </a:r>
          </a:p>
          <a:p>
            <a:r>
              <a:rPr lang="en-US" dirty="0"/>
              <a:t>Secondary patents used to:</a:t>
            </a:r>
          </a:p>
          <a:p>
            <a:pPr lvl="1"/>
            <a:r>
              <a:rPr lang="en-US" dirty="0"/>
              <a:t>Extend the overall length of patent protection.</a:t>
            </a:r>
          </a:p>
          <a:p>
            <a:pPr lvl="1"/>
            <a:r>
              <a:rPr lang="en-US" dirty="0"/>
              <a:t>Increase the scope of patent protection.</a:t>
            </a:r>
          </a:p>
          <a:p>
            <a:r>
              <a:rPr lang="en-US" dirty="0"/>
              <a:t>Effect of secondary patents on length of patent exclusivity substantial:</a:t>
            </a:r>
          </a:p>
          <a:p>
            <a:pPr lvl="1"/>
            <a:r>
              <a:rPr lang="en-US" dirty="0"/>
              <a:t>Secondary patents extend exclusivity by 4-5 years in U.S. (</a:t>
            </a:r>
            <a:r>
              <a:rPr lang="en-US" dirty="0" err="1"/>
              <a:t>Kapczynski</a:t>
            </a:r>
            <a:r>
              <a:rPr lang="en-US" dirty="0"/>
              <a:t> et al., 2012).</a:t>
            </a:r>
          </a:p>
          <a:p>
            <a:pPr lvl="1"/>
            <a:r>
              <a:rPr lang="en-US" dirty="0"/>
              <a:t>Secondary patents extended patent life of two originator HIV drugs, Abbott’s </a:t>
            </a:r>
            <a:r>
              <a:rPr lang="en-US" dirty="0" err="1"/>
              <a:t>Kaletra</a:t>
            </a:r>
            <a:r>
              <a:rPr lang="en-US" dirty="0"/>
              <a:t> (</a:t>
            </a:r>
            <a:r>
              <a:rPr lang="en-US" dirty="0" err="1"/>
              <a:t>lopinavir</a:t>
            </a:r>
            <a:r>
              <a:rPr lang="en-US" dirty="0"/>
              <a:t>/ritonavir) and </a:t>
            </a:r>
            <a:r>
              <a:rPr lang="en-US" dirty="0" err="1"/>
              <a:t>Norvir</a:t>
            </a:r>
            <a:r>
              <a:rPr lang="en-US" dirty="0"/>
              <a:t> (ritonavir) by at least 12 years (Amin and </a:t>
            </a:r>
            <a:r>
              <a:rPr lang="en-US" dirty="0" err="1"/>
              <a:t>Kesselheim</a:t>
            </a:r>
            <a:r>
              <a:rPr lang="en-US" dirty="0"/>
              <a:t>, 2012). </a:t>
            </a:r>
          </a:p>
          <a:p>
            <a:r>
              <a:rPr lang="en-US" dirty="0"/>
              <a:t>But in practice effective extension of patent protection achieved by secondary patents limited because generic companies more likely to successfully challenge these patents through Paragraph IV entry (Hemphill and </a:t>
            </a:r>
            <a:r>
              <a:rPr lang="en-US" dirty="0" err="1"/>
              <a:t>Sampat</a:t>
            </a:r>
            <a:r>
              <a:rPr lang="en-US" dirty="0"/>
              <a:t>. 2012). </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F8921221-C0C5-AB13-60C3-4FE5426CC9B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106F680-607A-139A-4CF2-CE7B3BF7B51C}"/>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B81EB7AE-7592-D1D0-B19E-B71ACFDF98B9}"/>
              </a:ext>
            </a:extLst>
          </p:cNvPr>
          <p:cNvSpPr>
            <a:spLocks noGrp="1"/>
          </p:cNvSpPr>
          <p:nvPr>
            <p:ph type="sldNum" sz="quarter" idx="12"/>
          </p:nvPr>
        </p:nvSpPr>
        <p:spPr/>
        <p:txBody>
          <a:bodyPr/>
          <a:lstStyle/>
          <a:p>
            <a:fld id="{EDE17542-D63D-4762-88D9-74987CB297CF}" type="slidenum">
              <a:rPr lang="en-US" smtClean="0"/>
              <a:t>30</a:t>
            </a:fld>
            <a:endParaRPr lang="en-US"/>
          </a:p>
        </p:txBody>
      </p:sp>
    </p:spTree>
    <p:extLst>
      <p:ext uri="{BB962C8B-B14F-4D97-AF65-F5344CB8AC3E}">
        <p14:creationId xmlns:p14="http://schemas.microsoft.com/office/powerpoint/2010/main" val="1561971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patenting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291" y="2061401"/>
            <a:ext cx="87058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a:extLst>
              <a:ext uri="{FF2B5EF4-FFF2-40B4-BE49-F238E27FC236}">
                <a16:creationId xmlns:a16="http://schemas.microsoft.com/office/drawing/2014/main" id="{2B43FFD8-F3B0-D945-B2B7-7262A5DEB39B}"/>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979A63DC-26AF-1F08-65F9-1F3AD6731C59}"/>
              </a:ext>
            </a:extLst>
          </p:cNvPr>
          <p:cNvSpPr>
            <a:spLocks noGrp="1"/>
          </p:cNvSpPr>
          <p:nvPr>
            <p:ph type="ftr" sz="quarter" idx="11"/>
          </p:nvPr>
        </p:nvSpPr>
        <p:spPr/>
        <p:txBody>
          <a:bodyPr/>
          <a:lstStyle/>
          <a:p>
            <a:r>
              <a:rPr lang="en-US"/>
              <a:t>Hall &amp; Helmers Ch. 16</a:t>
            </a:r>
          </a:p>
        </p:txBody>
      </p:sp>
      <p:sp>
        <p:nvSpPr>
          <p:cNvPr id="5" name="Slide Number Placeholder 4">
            <a:extLst>
              <a:ext uri="{FF2B5EF4-FFF2-40B4-BE49-F238E27FC236}">
                <a16:creationId xmlns:a16="http://schemas.microsoft.com/office/drawing/2014/main" id="{79513035-35F6-2FF0-01BF-E84EA21657A5}"/>
              </a:ext>
            </a:extLst>
          </p:cNvPr>
          <p:cNvSpPr>
            <a:spLocks noGrp="1"/>
          </p:cNvSpPr>
          <p:nvPr>
            <p:ph type="sldNum" sz="quarter" idx="12"/>
          </p:nvPr>
        </p:nvSpPr>
        <p:spPr/>
        <p:txBody>
          <a:bodyPr/>
          <a:lstStyle/>
          <a:p>
            <a:fld id="{EDE17542-D63D-4762-88D9-74987CB297CF}" type="slidenum">
              <a:rPr lang="en-US" smtClean="0"/>
              <a:t>31</a:t>
            </a:fld>
            <a:endParaRPr lang="en-US"/>
          </a:p>
        </p:txBody>
      </p:sp>
    </p:spTree>
    <p:extLst>
      <p:ext uri="{BB962C8B-B14F-4D97-AF65-F5344CB8AC3E}">
        <p14:creationId xmlns:p14="http://schemas.microsoft.com/office/powerpoint/2010/main" val="806790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patenting</a:t>
            </a:r>
          </a:p>
        </p:txBody>
      </p:sp>
      <p:sp>
        <p:nvSpPr>
          <p:cNvPr id="3" name="Content Placeholder 2"/>
          <p:cNvSpPr>
            <a:spLocks noGrp="1"/>
          </p:cNvSpPr>
          <p:nvPr>
            <p:ph idx="1"/>
          </p:nvPr>
        </p:nvSpPr>
        <p:spPr/>
        <p:txBody>
          <a:bodyPr>
            <a:normAutofit fontScale="70000" lnSpcReduction="20000"/>
          </a:bodyPr>
          <a:lstStyle/>
          <a:p>
            <a:r>
              <a:rPr lang="en-US" dirty="0"/>
              <a:t>Strategic objectives are achieved through specific patenting strategy or combination of different patent strategies including:</a:t>
            </a:r>
          </a:p>
          <a:p>
            <a:pPr lvl="1"/>
            <a:r>
              <a:rPr lang="en-US" b="1" dirty="0"/>
              <a:t>Blanketing/Flooding:</a:t>
            </a:r>
            <a:r>
              <a:rPr lang="en-US" dirty="0"/>
              <a:t> originator company protects a drug in unsystematic ways by filing a large number on a wide range of aspects related to a given drug.</a:t>
            </a:r>
          </a:p>
          <a:p>
            <a:pPr lvl="1"/>
            <a:r>
              <a:rPr lang="en-US" b="1" dirty="0"/>
              <a:t>Fencing/Surrounding:</a:t>
            </a:r>
            <a:r>
              <a:rPr lang="en-US" dirty="0"/>
              <a:t> originator files patents on different technological solutions for similar functional outcomes, effectively surrounding patents that protect the basic active ingredient with other patents.</a:t>
            </a:r>
          </a:p>
          <a:p>
            <a:pPr lvl="1"/>
            <a:r>
              <a:rPr lang="en-US" b="1" dirty="0"/>
              <a:t>Networking/clustering:</a:t>
            </a:r>
            <a:r>
              <a:rPr lang="en-US" dirty="0"/>
              <a:t> the originator creates an overlapping patent portfolio, akin to a web of patents, which makes it harder for generic competitors to enter with a generic version in form of for example a salt or crystalline form of the active ingredient.</a:t>
            </a:r>
          </a:p>
          <a:p>
            <a:r>
              <a:rPr lang="en-US" dirty="0"/>
              <a:t>Secondary patents are generally perceived as “weaker” than primary patents.</a:t>
            </a:r>
          </a:p>
          <a:p>
            <a:pPr lvl="1"/>
            <a:r>
              <a:rPr lang="en-US" dirty="0"/>
              <a:t>Ratio of primary to secondary patents is 1:13 for pending patents but only 1:5 for issued patents (EUCOM, 2009).</a:t>
            </a:r>
          </a:p>
          <a:p>
            <a:r>
              <a:rPr lang="en-US" dirty="0"/>
              <a:t>Strategic patenting more prevalent the higher branded drug’s sales (</a:t>
            </a:r>
            <a:r>
              <a:rPr lang="en-US" dirty="0" err="1"/>
              <a:t>Kapczynski</a:t>
            </a:r>
            <a:r>
              <a:rPr lang="en-US" dirty="0"/>
              <a:t> et al., 2012).</a:t>
            </a:r>
          </a:p>
          <a:p>
            <a:r>
              <a:rPr lang="en-US" dirty="0"/>
              <a:t>Generic companies more likely to target these drugs due to lucrative market opportunity and legal vulnerability of secondary patents (Hemphill and </a:t>
            </a:r>
            <a:r>
              <a:rPr lang="en-US" dirty="0" err="1"/>
              <a:t>Sampat</a:t>
            </a:r>
            <a:r>
              <a:rPr lang="en-US" dirty="0"/>
              <a:t>, 2012).</a:t>
            </a:r>
          </a:p>
        </p:txBody>
      </p:sp>
      <p:sp>
        <p:nvSpPr>
          <p:cNvPr id="4" name="Date Placeholder 3">
            <a:extLst>
              <a:ext uri="{FF2B5EF4-FFF2-40B4-BE49-F238E27FC236}">
                <a16:creationId xmlns:a16="http://schemas.microsoft.com/office/drawing/2014/main" id="{8013EF45-DA7F-4CCF-6F92-50CB8F124EC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0F018C5-482E-D5BA-0203-62B5AC2FB500}"/>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597576B0-7CDD-9D39-3A77-64FCFF823CA1}"/>
              </a:ext>
            </a:extLst>
          </p:cNvPr>
          <p:cNvSpPr>
            <a:spLocks noGrp="1"/>
          </p:cNvSpPr>
          <p:nvPr>
            <p:ph type="sldNum" sz="quarter" idx="12"/>
          </p:nvPr>
        </p:nvSpPr>
        <p:spPr/>
        <p:txBody>
          <a:bodyPr/>
          <a:lstStyle/>
          <a:p>
            <a:fld id="{EDE17542-D63D-4762-88D9-74987CB297CF}" type="slidenum">
              <a:rPr lang="en-US" smtClean="0"/>
              <a:t>32</a:t>
            </a:fld>
            <a:endParaRPr lang="en-US"/>
          </a:p>
        </p:txBody>
      </p:sp>
    </p:spTree>
    <p:extLst>
      <p:ext uri="{BB962C8B-B14F-4D97-AF65-F5344CB8AC3E}">
        <p14:creationId xmlns:p14="http://schemas.microsoft.com/office/powerpoint/2010/main" val="3412141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patents: India's </a:t>
            </a:r>
            <a:r>
              <a:rPr lang="en-US" dirty="0" err="1"/>
              <a:t>Glivec</a:t>
            </a:r>
            <a:r>
              <a:rPr lang="en-US" dirty="0"/>
              <a:t> decision</a:t>
            </a:r>
            <a:endParaRPr lang="en-US" dirty="0">
              <a:latin typeface="Calibri Light (Headings)"/>
            </a:endParaRPr>
          </a:p>
        </p:txBody>
      </p:sp>
      <p:sp>
        <p:nvSpPr>
          <p:cNvPr id="3" name="Content Placeholder 2"/>
          <p:cNvSpPr>
            <a:spLocks noGrp="1"/>
          </p:cNvSpPr>
          <p:nvPr>
            <p:ph idx="1"/>
          </p:nvPr>
        </p:nvSpPr>
        <p:spPr>
          <a:xfrm>
            <a:off x="838200" y="1825625"/>
            <a:ext cx="10515600" cy="4667250"/>
          </a:xfrm>
        </p:spPr>
        <p:txBody>
          <a:bodyPr>
            <a:normAutofit fontScale="77500" lnSpcReduction="20000"/>
          </a:bodyPr>
          <a:lstStyle/>
          <a:p>
            <a:r>
              <a:rPr lang="en-US" dirty="0" err="1"/>
              <a:t>Glivec</a:t>
            </a:r>
            <a:r>
              <a:rPr lang="en-US" dirty="0"/>
              <a:t> highly effective drug to treat chronic myeloid leukemia.</a:t>
            </a:r>
          </a:p>
          <a:p>
            <a:r>
              <a:rPr lang="en-US" dirty="0"/>
              <a:t>Active ingredient in </a:t>
            </a:r>
            <a:r>
              <a:rPr lang="en-US" dirty="0" err="1"/>
              <a:t>Glivec</a:t>
            </a:r>
            <a:r>
              <a:rPr lang="en-US" dirty="0"/>
              <a:t> new form (beta crystalline form) of known active ingredient (imatinib mesylate).</a:t>
            </a:r>
          </a:p>
          <a:p>
            <a:r>
              <a:rPr lang="en-US" dirty="0"/>
              <a:t>Annual cost of </a:t>
            </a:r>
            <a:r>
              <a:rPr lang="en-US" dirty="0" err="1"/>
              <a:t>Glivec</a:t>
            </a:r>
            <a:r>
              <a:rPr lang="en-US" dirty="0"/>
              <a:t> in U.S. in 2013 around US$60,000. </a:t>
            </a:r>
          </a:p>
          <a:p>
            <a:r>
              <a:rPr lang="en-US" dirty="0"/>
              <a:t>In April 2013, Indian Supreme Court confirmed Indian Patent Office’s rejection of Novartis's patent application for </a:t>
            </a:r>
            <a:r>
              <a:rPr lang="en-US" dirty="0" err="1"/>
              <a:t>Glivec</a:t>
            </a:r>
            <a:r>
              <a:rPr lang="en-US" dirty="0"/>
              <a:t>. </a:t>
            </a:r>
          </a:p>
          <a:p>
            <a:r>
              <a:rPr lang="en-US" dirty="0"/>
              <a:t>Patent Office’s rejection based on Section 3d of India's Patent Act:</a:t>
            </a:r>
          </a:p>
          <a:p>
            <a:pPr marL="914400" indent="-914400">
              <a:buNone/>
            </a:pPr>
            <a:r>
              <a:rPr lang="en-US" dirty="0"/>
              <a:t>	“the mere discovery of a new form of a known substance which does not result in the enhancement of the known efficacy of that substance or the mere discovery of any new property or new use for a known substance or of the mere use of a known process, machine or apparatus unless such known process results in a new product or employs at least one new reactant” is not an invention and hence does not meet the requirements for patentability. </a:t>
            </a:r>
          </a:p>
          <a:p>
            <a:r>
              <a:rPr lang="en-US" dirty="0"/>
              <a:t>Section 3d effectively limits the patentability of secondary patents. </a:t>
            </a:r>
          </a:p>
          <a:p>
            <a:r>
              <a:rPr lang="en-US" dirty="0"/>
              <a:t>Ruling allowed generic companies to manufacture </a:t>
            </a:r>
            <a:r>
              <a:rPr lang="en-US" dirty="0" err="1"/>
              <a:t>Glivec</a:t>
            </a:r>
            <a:r>
              <a:rPr lang="en-US" dirty="0"/>
              <a:t> in India.</a:t>
            </a:r>
          </a:p>
        </p:txBody>
      </p:sp>
      <p:sp>
        <p:nvSpPr>
          <p:cNvPr id="4" name="Date Placeholder 3">
            <a:extLst>
              <a:ext uri="{FF2B5EF4-FFF2-40B4-BE49-F238E27FC236}">
                <a16:creationId xmlns:a16="http://schemas.microsoft.com/office/drawing/2014/main" id="{EA150A21-0FBC-F34B-65D7-60F42BDB88D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E765983-F364-C0F8-6BED-03A90B8BE195}"/>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408EB42A-5CB9-0055-AE23-E39AC87121AE}"/>
              </a:ext>
            </a:extLst>
          </p:cNvPr>
          <p:cNvSpPr>
            <a:spLocks noGrp="1"/>
          </p:cNvSpPr>
          <p:nvPr>
            <p:ph type="sldNum" sz="quarter" idx="12"/>
          </p:nvPr>
        </p:nvSpPr>
        <p:spPr/>
        <p:txBody>
          <a:bodyPr/>
          <a:lstStyle/>
          <a:p>
            <a:fld id="{EDE17542-D63D-4762-88D9-74987CB297CF}" type="slidenum">
              <a:rPr lang="en-US" smtClean="0"/>
              <a:t>33</a:t>
            </a:fld>
            <a:endParaRPr lang="en-US"/>
          </a:p>
        </p:txBody>
      </p:sp>
    </p:spTree>
    <p:extLst>
      <p:ext uri="{BB962C8B-B14F-4D97-AF65-F5344CB8AC3E}">
        <p14:creationId xmlns:p14="http://schemas.microsoft.com/office/powerpoint/2010/main" val="3306676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Litigation and settlement</a:t>
            </a:r>
          </a:p>
        </p:txBody>
      </p:sp>
      <p:sp>
        <p:nvSpPr>
          <p:cNvPr id="3" name="Content Placeholder 2"/>
          <p:cNvSpPr>
            <a:spLocks noGrp="1"/>
          </p:cNvSpPr>
          <p:nvPr>
            <p:ph idx="1"/>
          </p:nvPr>
        </p:nvSpPr>
        <p:spPr/>
        <p:txBody>
          <a:bodyPr>
            <a:normAutofit fontScale="70000" lnSpcReduction="20000"/>
          </a:bodyPr>
          <a:lstStyle/>
          <a:p>
            <a:r>
              <a:rPr lang="en-US" dirty="0"/>
              <a:t>Patent exclusivity involves uncertainty regarding patent infringement and validity. </a:t>
            </a:r>
          </a:p>
          <a:p>
            <a:r>
              <a:rPr lang="en-US" dirty="0"/>
              <a:t>Considerable uncertainty for originators, especially once the primary patents have expired and patent exclusivity relies on secondary patents.</a:t>
            </a:r>
          </a:p>
          <a:p>
            <a:r>
              <a:rPr lang="en-US" dirty="0"/>
              <a:t>Originators use the settlement of litigation to delay entry by generics: </a:t>
            </a:r>
            <a:r>
              <a:rPr lang="en-US" i="1" dirty="0"/>
              <a:t>pay-for-delay</a:t>
            </a:r>
            <a:r>
              <a:rPr lang="en-US" dirty="0"/>
              <a:t> or </a:t>
            </a:r>
            <a:r>
              <a:rPr lang="en-US" i="1" dirty="0"/>
              <a:t>reverse payment</a:t>
            </a:r>
            <a:r>
              <a:rPr lang="en-US" dirty="0"/>
              <a:t>.</a:t>
            </a:r>
          </a:p>
          <a:p>
            <a:pPr lvl="1"/>
            <a:r>
              <a:rPr lang="en-US" dirty="0"/>
              <a:t>Originators pay generic companies to settle patent litigation.</a:t>
            </a:r>
          </a:p>
          <a:p>
            <a:pPr lvl="1"/>
            <a:r>
              <a:rPr lang="en-US" dirty="0"/>
              <a:t>Parties agree on delayed market entry date for generic. </a:t>
            </a:r>
          </a:p>
          <a:p>
            <a:r>
              <a:rPr lang="en-US" dirty="0"/>
              <a:t>In 2013, U.S. Supreme Court held in </a:t>
            </a:r>
            <a:r>
              <a:rPr lang="en-US" i="1" dirty="0"/>
              <a:t>FTC v. Actavis</a:t>
            </a:r>
            <a:r>
              <a:rPr lang="en-US" dirty="0"/>
              <a:t> that such pay-for-delay settlements violate U.S. antitrust law if purpose of settlement to avoid competition:</a:t>
            </a:r>
          </a:p>
          <a:p>
            <a:pPr lvl="1"/>
            <a:r>
              <a:rPr lang="en-US" dirty="0"/>
              <a:t>Generic manufacturer Actavis had applied for Paragraph IV certification to market a generic version of originator Solvay’s </a:t>
            </a:r>
            <a:r>
              <a:rPr lang="en-US" dirty="0" err="1"/>
              <a:t>AndroGel</a:t>
            </a:r>
            <a:r>
              <a:rPr lang="en-US" dirty="0"/>
              <a:t>.</a:t>
            </a:r>
          </a:p>
          <a:p>
            <a:pPr lvl="1"/>
            <a:r>
              <a:rPr lang="en-US" dirty="0"/>
              <a:t>Solvay sued Actavis for patent infringement.</a:t>
            </a:r>
          </a:p>
          <a:p>
            <a:pPr lvl="1"/>
            <a:r>
              <a:rPr lang="en-US" dirty="0"/>
              <a:t>Parties settled in 2006 and agreed that Actavis would not enter market until 2015 while Solvay’s patent on </a:t>
            </a:r>
            <a:r>
              <a:rPr lang="en-US" dirty="0" err="1"/>
              <a:t>AndroGel</a:t>
            </a:r>
            <a:r>
              <a:rPr lang="en-US" dirty="0"/>
              <a:t> was set to expire in 2021.</a:t>
            </a:r>
          </a:p>
          <a:p>
            <a:pPr lvl="1"/>
            <a:r>
              <a:rPr lang="en-US" dirty="0"/>
              <a:t>Actavis received an annual payment of between US$19 and 30 million from Solvay.</a:t>
            </a:r>
          </a:p>
          <a:p>
            <a:pPr lvl="1"/>
            <a:r>
              <a:rPr lang="en-US" dirty="0"/>
              <a:t>Settlement would have delayed generic entry by up to 9 years at substantial cost to consumers.</a:t>
            </a:r>
          </a:p>
        </p:txBody>
      </p:sp>
      <p:sp>
        <p:nvSpPr>
          <p:cNvPr id="4" name="Date Placeholder 3">
            <a:extLst>
              <a:ext uri="{FF2B5EF4-FFF2-40B4-BE49-F238E27FC236}">
                <a16:creationId xmlns:a16="http://schemas.microsoft.com/office/drawing/2014/main" id="{A343C79C-4CA8-E6EC-365D-33C4D17FBEE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D866483-8C17-13C4-5D4F-A80FF1D35690}"/>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133E682C-74B4-C5D6-85DD-7DD569573B0B}"/>
              </a:ext>
            </a:extLst>
          </p:cNvPr>
          <p:cNvSpPr>
            <a:spLocks noGrp="1"/>
          </p:cNvSpPr>
          <p:nvPr>
            <p:ph type="sldNum" sz="quarter" idx="12"/>
          </p:nvPr>
        </p:nvSpPr>
        <p:spPr/>
        <p:txBody>
          <a:bodyPr/>
          <a:lstStyle/>
          <a:p>
            <a:fld id="{EDE17542-D63D-4762-88D9-74987CB297CF}" type="slidenum">
              <a:rPr lang="en-US" smtClean="0"/>
              <a:t>34</a:t>
            </a:fld>
            <a:endParaRPr lang="en-US"/>
          </a:p>
        </p:txBody>
      </p:sp>
    </p:spTree>
    <p:extLst>
      <p:ext uri="{BB962C8B-B14F-4D97-AF65-F5344CB8AC3E}">
        <p14:creationId xmlns:p14="http://schemas.microsoft.com/office/powerpoint/2010/main" val="2416780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Litigation and settlement</a:t>
            </a:r>
          </a:p>
        </p:txBody>
      </p:sp>
      <p:sp>
        <p:nvSpPr>
          <p:cNvPr id="3" name="Content Placeholder 2"/>
          <p:cNvSpPr>
            <a:spLocks noGrp="1"/>
          </p:cNvSpPr>
          <p:nvPr>
            <p:ph idx="1"/>
          </p:nvPr>
        </p:nvSpPr>
        <p:spPr>
          <a:xfrm>
            <a:off x="838200" y="1825625"/>
            <a:ext cx="5343144" cy="4697096"/>
          </a:xfrm>
        </p:spPr>
        <p:txBody>
          <a:bodyPr>
            <a:normAutofit fontScale="70000" lnSpcReduction="20000"/>
          </a:bodyPr>
          <a:lstStyle/>
          <a:p>
            <a:r>
              <a:rPr lang="en-US" dirty="0"/>
              <a:t>Only a quarter of settlements involve any agreements to delay generic entry and a payment from originator to generic company (European Commission, 2009).</a:t>
            </a:r>
          </a:p>
          <a:p>
            <a:r>
              <a:rPr lang="en-US" dirty="0"/>
              <a:t>UK litigation data suggest that settlements occur in about half of all cases where originators litigate against other originators or generics.</a:t>
            </a:r>
          </a:p>
          <a:p>
            <a:r>
              <a:rPr lang="en-US" dirty="0"/>
              <a:t>Settlements are equally likely in litigation between originators and litigation between originators and generic companies.</a:t>
            </a:r>
          </a:p>
          <a:p>
            <a:r>
              <a:rPr lang="en-US" dirty="0"/>
              <a:t>Pay-for-delay settlements unlikely to dominate outcome of patent litigation between originators and generics.</a:t>
            </a:r>
          </a:p>
          <a:p>
            <a:r>
              <a:rPr lang="en-US" dirty="0"/>
              <a:t>But direct connection between pay-for-delay settlements and secondary patenting (Hemphill and </a:t>
            </a:r>
            <a:r>
              <a:rPr lang="en-US" dirty="0" err="1"/>
              <a:t>Sampat</a:t>
            </a:r>
            <a:r>
              <a:rPr lang="en-US" dirty="0"/>
              <a:t>, 2013): Pay-for-delay settlements more likely to occur when secondary patents barrier to generic entry.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446" y="1859279"/>
            <a:ext cx="4664582" cy="452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a:extLst>
              <a:ext uri="{FF2B5EF4-FFF2-40B4-BE49-F238E27FC236}">
                <a16:creationId xmlns:a16="http://schemas.microsoft.com/office/drawing/2014/main" id="{0D2D28C9-8AAE-AA15-6430-DDE28F00355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EAC7E1A-9CF0-6867-B41D-8D9724C1ABB8}"/>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910FC61D-79A2-29EF-14AB-F54E8C7CFFD6}"/>
              </a:ext>
            </a:extLst>
          </p:cNvPr>
          <p:cNvSpPr>
            <a:spLocks noGrp="1"/>
          </p:cNvSpPr>
          <p:nvPr>
            <p:ph type="sldNum" sz="quarter" idx="12"/>
          </p:nvPr>
        </p:nvSpPr>
        <p:spPr/>
        <p:txBody>
          <a:bodyPr/>
          <a:lstStyle/>
          <a:p>
            <a:fld id="{EDE17542-D63D-4762-88D9-74987CB297CF}" type="slidenum">
              <a:rPr lang="en-US" smtClean="0"/>
              <a:t>35</a:t>
            </a:fld>
            <a:endParaRPr lang="en-US"/>
          </a:p>
        </p:txBody>
      </p:sp>
    </p:spTree>
    <p:extLst>
      <p:ext uri="{BB962C8B-B14F-4D97-AF65-F5344CB8AC3E}">
        <p14:creationId xmlns:p14="http://schemas.microsoft.com/office/powerpoint/2010/main" val="1602515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85000" lnSpcReduction="20000"/>
          </a:bodyPr>
          <a:lstStyle/>
          <a:p>
            <a:r>
              <a:rPr lang="en-US" dirty="0"/>
              <a:t>Patents play crucial role in pharmaceutical industry.</a:t>
            </a:r>
          </a:p>
          <a:p>
            <a:r>
              <a:rPr lang="en-US" dirty="0"/>
              <a:t>Fundamental trade-off inherent in patent system particularly apparent in pharmaceutical industry:</a:t>
            </a:r>
          </a:p>
          <a:p>
            <a:pPr lvl="1"/>
            <a:r>
              <a:rPr lang="en-US" dirty="0"/>
              <a:t>Temporary exclusivity allows originators to recoup investments in development of new drugs.</a:t>
            </a:r>
          </a:p>
          <a:p>
            <a:pPr lvl="1"/>
            <a:r>
              <a:rPr lang="en-US" dirty="0"/>
              <a:t>Exclusivity restricts access to drugs.</a:t>
            </a:r>
          </a:p>
          <a:p>
            <a:r>
              <a:rPr lang="en-US" dirty="0"/>
              <a:t>Strategic patenting common in pharmaceutical industry. </a:t>
            </a:r>
          </a:p>
          <a:p>
            <a:r>
              <a:rPr lang="en-US" dirty="0"/>
              <a:t>Originators rely on different patenting strategies to secure own freedom to operate and prevent competition from other originators and generics.</a:t>
            </a:r>
          </a:p>
          <a:p>
            <a:r>
              <a:rPr lang="en-US" dirty="0"/>
              <a:t>Secondary patents are main tool used by originators to extend patent exclusivity both in length and scope.</a:t>
            </a:r>
          </a:p>
          <a:p>
            <a:r>
              <a:rPr lang="en-US" dirty="0"/>
              <a:t>Anti-competitive use of settlements between originators and generic companies.</a:t>
            </a:r>
          </a:p>
          <a:p>
            <a:r>
              <a:rPr lang="en-US" dirty="0"/>
              <a:t>Originators and generic companies can effectively collude because the originator’s monopoly position hinges on patent exclusivity.</a:t>
            </a:r>
          </a:p>
        </p:txBody>
      </p:sp>
      <p:sp>
        <p:nvSpPr>
          <p:cNvPr id="4" name="Date Placeholder 3">
            <a:extLst>
              <a:ext uri="{FF2B5EF4-FFF2-40B4-BE49-F238E27FC236}">
                <a16:creationId xmlns:a16="http://schemas.microsoft.com/office/drawing/2014/main" id="{46A100D3-227C-6650-712B-BA01AFDACBD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2ACB8AA-D3AC-6F77-5D40-5C7A93815131}"/>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2A647789-60C3-6C0E-9ADB-F6D48D588E24}"/>
              </a:ext>
            </a:extLst>
          </p:cNvPr>
          <p:cNvSpPr>
            <a:spLocks noGrp="1"/>
          </p:cNvSpPr>
          <p:nvPr>
            <p:ph type="sldNum" sz="quarter" idx="12"/>
          </p:nvPr>
        </p:nvSpPr>
        <p:spPr/>
        <p:txBody>
          <a:bodyPr/>
          <a:lstStyle/>
          <a:p>
            <a:fld id="{EDE17542-D63D-4762-88D9-74987CB297CF}" type="slidenum">
              <a:rPr lang="en-US" smtClean="0"/>
              <a:t>36</a:t>
            </a:fld>
            <a:endParaRPr lang="en-US"/>
          </a:p>
        </p:txBody>
      </p:sp>
    </p:spTree>
    <p:extLst>
      <p:ext uri="{BB962C8B-B14F-4D97-AF65-F5344CB8AC3E}">
        <p14:creationId xmlns:p14="http://schemas.microsoft.com/office/powerpoint/2010/main" val="84334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910C-F53D-441D-9468-39025D21B4E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0048CBA-1949-4AFA-A09C-1FC0FF53101A}"/>
              </a:ext>
            </a:extLst>
          </p:cNvPr>
          <p:cNvSpPr>
            <a:spLocks noGrp="1"/>
          </p:cNvSpPr>
          <p:nvPr>
            <p:ph idx="1"/>
          </p:nvPr>
        </p:nvSpPr>
        <p:spPr/>
        <p:txBody>
          <a:bodyPr>
            <a:normAutofit/>
          </a:bodyPr>
          <a:lstStyle/>
          <a:p>
            <a:r>
              <a:rPr lang="en-US" dirty="0"/>
              <a:t>Pharmaceutical industry important from an aggregate economic perspective:</a:t>
            </a:r>
          </a:p>
          <a:p>
            <a:pPr lvl="1"/>
            <a:r>
              <a:rPr lang="en-US" dirty="0"/>
              <a:t>Total health spending in U.S. nearly 17% of GDP in 2015, in Germany and Switzerland slightly more than 11%.</a:t>
            </a:r>
          </a:p>
          <a:p>
            <a:r>
              <a:rPr lang="en-US" dirty="0"/>
              <a:t>Substantial differences between industrialized and developing countries in terms of health spending and access to drugs:</a:t>
            </a:r>
          </a:p>
          <a:p>
            <a:pPr lvl="1"/>
            <a:r>
              <a:rPr lang="en-US" dirty="0"/>
              <a:t>U.S. accounts for largest share of global sales in market for prescription drugs, followed by European Union (EU).</a:t>
            </a:r>
          </a:p>
          <a:p>
            <a:pPr lvl="1"/>
            <a:r>
              <a:rPr lang="en-US" dirty="0"/>
              <a:t>Developing countries account only for small share of global sales despite being home to much larger share of the world’s population.</a:t>
            </a:r>
          </a:p>
        </p:txBody>
      </p:sp>
      <p:sp>
        <p:nvSpPr>
          <p:cNvPr id="4" name="Date Placeholder 3">
            <a:extLst>
              <a:ext uri="{FF2B5EF4-FFF2-40B4-BE49-F238E27FC236}">
                <a16:creationId xmlns:a16="http://schemas.microsoft.com/office/drawing/2014/main" id="{E4430066-F6BC-A688-E814-6B76C6B09E4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C0BF2D5-3C13-ED4F-F318-D47882AE59E6}"/>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ABD5D037-76EF-1F1C-E003-36D5AA45DDD4}"/>
              </a:ext>
            </a:extLst>
          </p:cNvPr>
          <p:cNvSpPr>
            <a:spLocks noGrp="1"/>
          </p:cNvSpPr>
          <p:nvPr>
            <p:ph type="sldNum" sz="quarter" idx="12"/>
          </p:nvPr>
        </p:nvSpPr>
        <p:spPr/>
        <p:txBody>
          <a:bodyPr/>
          <a:lstStyle/>
          <a:p>
            <a:fld id="{EDE17542-D63D-4762-88D9-74987CB297CF}" type="slidenum">
              <a:rPr lang="en-US" smtClean="0"/>
              <a:t>4</a:t>
            </a:fld>
            <a:endParaRPr lang="en-US"/>
          </a:p>
        </p:txBody>
      </p:sp>
    </p:spTree>
    <p:extLst>
      <p:ext uri="{BB962C8B-B14F-4D97-AF65-F5344CB8AC3E}">
        <p14:creationId xmlns:p14="http://schemas.microsoft.com/office/powerpoint/2010/main" val="351679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4ED9-0330-4B96-BAE9-9515B373CEC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02A1AA8-0BD2-4220-A42D-BA0E1E22893B}"/>
              </a:ext>
            </a:extLst>
          </p:cNvPr>
          <p:cNvSpPr>
            <a:spLocks noGrp="1"/>
          </p:cNvSpPr>
          <p:nvPr>
            <p:ph idx="1"/>
          </p:nvPr>
        </p:nvSpPr>
        <p:spPr/>
        <p:txBody>
          <a:bodyPr>
            <a:normAutofit fontScale="92500" lnSpcReduction="20000"/>
          </a:bodyPr>
          <a:lstStyle/>
          <a:p>
            <a:r>
              <a:rPr lang="en-US" dirty="0"/>
              <a:t>Two types of companies:</a:t>
            </a:r>
          </a:p>
          <a:p>
            <a:pPr lvl="1"/>
            <a:r>
              <a:rPr lang="en-US" dirty="0"/>
              <a:t>Originators</a:t>
            </a:r>
          </a:p>
          <a:p>
            <a:pPr lvl="1"/>
            <a:r>
              <a:rPr lang="en-US" dirty="0"/>
              <a:t>Generics</a:t>
            </a:r>
          </a:p>
          <a:p>
            <a:r>
              <a:rPr lang="en-US" dirty="0"/>
              <a:t>Originators introduce new drugs.</a:t>
            </a:r>
          </a:p>
          <a:p>
            <a:r>
              <a:rPr lang="en-US" dirty="0"/>
              <a:t>Generic companies offer “copies” at much lower prices.</a:t>
            </a:r>
          </a:p>
          <a:p>
            <a:r>
              <a:rPr lang="en-US" dirty="0"/>
              <a:t>Substantial drop in price following generic entry puts pressure on originators to continue to innovate to benefit from exclusivity for new drugs. </a:t>
            </a:r>
          </a:p>
          <a:p>
            <a:r>
              <a:rPr lang="en-US" dirty="0"/>
              <a:t>Creates incentives for originators to use patent system strategically to extend exclusivity.</a:t>
            </a:r>
          </a:p>
          <a:p>
            <a:r>
              <a:rPr lang="en-US" dirty="0"/>
              <a:t>Competition occurs mostly between originators and generic companies, but originators also compete against each other. </a:t>
            </a:r>
          </a:p>
          <a:p>
            <a:endParaRPr lang="en-US" dirty="0"/>
          </a:p>
          <a:p>
            <a:endParaRPr lang="en-US" dirty="0"/>
          </a:p>
        </p:txBody>
      </p:sp>
      <p:sp>
        <p:nvSpPr>
          <p:cNvPr id="4" name="Date Placeholder 3">
            <a:extLst>
              <a:ext uri="{FF2B5EF4-FFF2-40B4-BE49-F238E27FC236}">
                <a16:creationId xmlns:a16="http://schemas.microsoft.com/office/drawing/2014/main" id="{1B9B115F-D2AA-B7D2-64E3-8BBCE7C0CD1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C3D1BD1-5B3B-65F0-8DEE-8070BAA3576F}"/>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25C40F0D-552D-DB15-E8B2-A00B1FB92C7B}"/>
              </a:ext>
            </a:extLst>
          </p:cNvPr>
          <p:cNvSpPr>
            <a:spLocks noGrp="1"/>
          </p:cNvSpPr>
          <p:nvPr>
            <p:ph type="sldNum" sz="quarter" idx="12"/>
          </p:nvPr>
        </p:nvSpPr>
        <p:spPr/>
        <p:txBody>
          <a:bodyPr/>
          <a:lstStyle/>
          <a:p>
            <a:fld id="{EDE17542-D63D-4762-88D9-74987CB297CF}" type="slidenum">
              <a:rPr lang="en-US" smtClean="0"/>
              <a:t>5</a:t>
            </a:fld>
            <a:endParaRPr lang="en-US"/>
          </a:p>
        </p:txBody>
      </p:sp>
    </p:spTree>
    <p:extLst>
      <p:ext uri="{BB962C8B-B14F-4D97-AF65-F5344CB8AC3E}">
        <p14:creationId xmlns:p14="http://schemas.microsoft.com/office/powerpoint/2010/main" val="202214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4ED9-0330-4B96-BAE9-9515B373CEC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02A1AA8-0BD2-4220-A42D-BA0E1E22893B}"/>
              </a:ext>
            </a:extLst>
          </p:cNvPr>
          <p:cNvSpPr>
            <a:spLocks noGrp="1"/>
          </p:cNvSpPr>
          <p:nvPr>
            <p:ph idx="1"/>
          </p:nvPr>
        </p:nvSpPr>
        <p:spPr/>
        <p:txBody>
          <a:bodyPr>
            <a:normAutofit/>
          </a:bodyPr>
          <a:lstStyle/>
          <a:p>
            <a:r>
              <a:rPr lang="en-US" dirty="0"/>
              <a:t>Originators:</a:t>
            </a:r>
          </a:p>
          <a:p>
            <a:pPr lvl="1"/>
            <a:r>
              <a:rPr lang="en-US" dirty="0"/>
              <a:t>Rely heavily on patent protection.</a:t>
            </a:r>
          </a:p>
          <a:p>
            <a:pPr lvl="1"/>
            <a:r>
              <a:rPr lang="en-US" dirty="0"/>
              <a:t>Vertically integrated companies.</a:t>
            </a:r>
          </a:p>
          <a:p>
            <a:pPr lvl="1"/>
            <a:r>
              <a:rPr lang="en-US" dirty="0"/>
              <a:t>Examples: Johnson &amp; Johnson, Pfizer, Roche, Novartis, and Merck</a:t>
            </a:r>
          </a:p>
          <a:p>
            <a:pPr lvl="1"/>
            <a:r>
              <a:rPr lang="en-US" dirty="0"/>
              <a:t>Drug development very expensive and highly uncertain.</a:t>
            </a:r>
          </a:p>
          <a:p>
            <a:pPr lvl="1"/>
            <a:r>
              <a:rPr lang="en-US" dirty="0"/>
              <a:t>Patent system plays crucial role in development and commercialization.</a:t>
            </a:r>
          </a:p>
          <a:p>
            <a:pPr lvl="1"/>
            <a:r>
              <a:rPr lang="en-US" dirty="0"/>
              <a:t>Usually rely on few top-selling prescription drugs (blockbusters).</a:t>
            </a:r>
          </a:p>
          <a:p>
            <a:pPr lvl="1"/>
            <a:r>
              <a:rPr lang="en-US" dirty="0"/>
              <a:t>Carefully guard their exclusivity and employ range of (patent) strategies to extend exclusivity in scope and over time. </a:t>
            </a:r>
          </a:p>
          <a:p>
            <a:pPr lvl="1"/>
            <a:r>
              <a:rPr lang="en-US" dirty="0"/>
              <a:t>Capitalize on brand recognition and customer loyalty built during the period of patent exclusivity to soften competition even after generic entry occurs.</a:t>
            </a:r>
          </a:p>
          <a:p>
            <a:endParaRPr lang="en-US" dirty="0"/>
          </a:p>
          <a:p>
            <a:endParaRPr lang="en-US" dirty="0"/>
          </a:p>
        </p:txBody>
      </p:sp>
      <p:sp>
        <p:nvSpPr>
          <p:cNvPr id="4" name="Date Placeholder 3">
            <a:extLst>
              <a:ext uri="{FF2B5EF4-FFF2-40B4-BE49-F238E27FC236}">
                <a16:creationId xmlns:a16="http://schemas.microsoft.com/office/drawing/2014/main" id="{F5F86490-932D-0E32-41DF-9AF89548E7F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6F99CBD-A52B-18A0-18C9-4C2765085732}"/>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A19E7014-D3D2-073E-54A8-C4C3A10A3871}"/>
              </a:ext>
            </a:extLst>
          </p:cNvPr>
          <p:cNvSpPr>
            <a:spLocks noGrp="1"/>
          </p:cNvSpPr>
          <p:nvPr>
            <p:ph type="sldNum" sz="quarter" idx="12"/>
          </p:nvPr>
        </p:nvSpPr>
        <p:spPr/>
        <p:txBody>
          <a:bodyPr/>
          <a:lstStyle/>
          <a:p>
            <a:fld id="{EDE17542-D63D-4762-88D9-74987CB297CF}" type="slidenum">
              <a:rPr lang="en-US" smtClean="0"/>
              <a:t>6</a:t>
            </a:fld>
            <a:endParaRPr lang="en-US"/>
          </a:p>
        </p:txBody>
      </p:sp>
    </p:spTree>
    <p:extLst>
      <p:ext uri="{BB962C8B-B14F-4D97-AF65-F5344CB8AC3E}">
        <p14:creationId xmlns:p14="http://schemas.microsoft.com/office/powerpoint/2010/main" val="271589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4ED9-0330-4B96-BAE9-9515B373CEC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02A1AA8-0BD2-4220-A42D-BA0E1E22893B}"/>
              </a:ext>
            </a:extLst>
          </p:cNvPr>
          <p:cNvSpPr>
            <a:spLocks noGrp="1"/>
          </p:cNvSpPr>
          <p:nvPr>
            <p:ph idx="1"/>
          </p:nvPr>
        </p:nvSpPr>
        <p:spPr/>
        <p:txBody>
          <a:bodyPr>
            <a:normAutofit fontScale="92500" lnSpcReduction="20000"/>
          </a:bodyPr>
          <a:lstStyle/>
          <a:p>
            <a:r>
              <a:rPr lang="en-US" dirty="0"/>
              <a:t>Generics:</a:t>
            </a:r>
          </a:p>
          <a:p>
            <a:pPr lvl="1"/>
            <a:r>
              <a:rPr lang="en-US" dirty="0"/>
              <a:t>Make therapeutically equivalent drug to the originator product as soon as the originator loses exclusivity.</a:t>
            </a:r>
          </a:p>
          <a:p>
            <a:pPr lvl="1"/>
            <a:r>
              <a:rPr lang="en-US" dirty="0"/>
              <a:t>Loss of exclusivity generally occurs when a patent expires, or because a generic company successfully invalidates relevant patents or avoids infringement.</a:t>
            </a:r>
          </a:p>
          <a:p>
            <a:pPr lvl="1"/>
            <a:r>
              <a:rPr lang="en-US" dirty="0"/>
              <a:t>Generic companies enter market without incurring large R&amp;D investment incurred by originator companies since they replicate existing drugs.</a:t>
            </a:r>
          </a:p>
          <a:p>
            <a:pPr lvl="1"/>
            <a:r>
              <a:rPr lang="en-US" dirty="0"/>
              <a:t>Generic companies rely on safety and efficacy data generated by the originator in its pre-clinical and clinical trials.</a:t>
            </a:r>
          </a:p>
          <a:p>
            <a:pPr lvl="1"/>
            <a:r>
              <a:rPr lang="en-US" dirty="0"/>
              <a:t>Saves most of the R&amp;D investment associated with drug development and speeds up market entry.</a:t>
            </a:r>
          </a:p>
          <a:p>
            <a:pPr lvl="1"/>
            <a:r>
              <a:rPr lang="en-US" dirty="0"/>
              <a:t>May also engage in innovation, mostly extensions of existing drugs to differentiate products.</a:t>
            </a:r>
          </a:p>
          <a:p>
            <a:pPr lvl="1"/>
            <a:r>
              <a:rPr lang="en-US" dirty="0"/>
              <a:t>Use patents to protect new products or processes, but patent protection generally far less important. </a:t>
            </a:r>
          </a:p>
          <a:p>
            <a:endParaRPr lang="en-US" dirty="0"/>
          </a:p>
          <a:p>
            <a:endParaRPr lang="en-US" dirty="0"/>
          </a:p>
        </p:txBody>
      </p:sp>
      <p:sp>
        <p:nvSpPr>
          <p:cNvPr id="4" name="Date Placeholder 3">
            <a:extLst>
              <a:ext uri="{FF2B5EF4-FFF2-40B4-BE49-F238E27FC236}">
                <a16:creationId xmlns:a16="http://schemas.microsoft.com/office/drawing/2014/main" id="{6F06947B-1D91-0236-FDFF-75F3B10ED28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FE187B1-DCF3-563B-D34A-7C86FDBA2ADA}"/>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EF0B0656-2C78-5B84-3F9E-49CBFD75F6BA}"/>
              </a:ext>
            </a:extLst>
          </p:cNvPr>
          <p:cNvSpPr>
            <a:spLocks noGrp="1"/>
          </p:cNvSpPr>
          <p:nvPr>
            <p:ph type="sldNum" sz="quarter" idx="12"/>
          </p:nvPr>
        </p:nvSpPr>
        <p:spPr/>
        <p:txBody>
          <a:bodyPr/>
          <a:lstStyle/>
          <a:p>
            <a:fld id="{EDE17542-D63D-4762-88D9-74987CB297CF}" type="slidenum">
              <a:rPr lang="en-US" smtClean="0"/>
              <a:t>7</a:t>
            </a:fld>
            <a:endParaRPr lang="en-US"/>
          </a:p>
        </p:txBody>
      </p:sp>
    </p:spTree>
    <p:extLst>
      <p:ext uri="{BB962C8B-B14F-4D97-AF65-F5344CB8AC3E}">
        <p14:creationId xmlns:p14="http://schemas.microsoft.com/office/powerpoint/2010/main" val="342280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25C3-173F-4915-9B3B-4D78488ABB7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2D38B3C-A923-44F5-80BF-2D30B3711263}"/>
              </a:ext>
            </a:extLst>
          </p:cNvPr>
          <p:cNvSpPr>
            <a:spLocks noGrp="1"/>
          </p:cNvSpPr>
          <p:nvPr>
            <p:ph idx="1"/>
          </p:nvPr>
        </p:nvSpPr>
        <p:spPr/>
        <p:txBody>
          <a:bodyPr>
            <a:normAutofit fontScale="92500" lnSpcReduction="20000"/>
          </a:bodyPr>
          <a:lstStyle/>
          <a:p>
            <a:r>
              <a:rPr lang="en-US" dirty="0"/>
              <a:t>Long-standing and highly contentious policy debate about the role of patents in pharmaceutical industry.</a:t>
            </a:r>
          </a:p>
          <a:p>
            <a:r>
              <a:rPr lang="en-US" dirty="0"/>
              <a:t>New drugs can have enormous therapeutic value.</a:t>
            </a:r>
          </a:p>
          <a:p>
            <a:r>
              <a:rPr lang="en-US" dirty="0"/>
              <a:t>Example: Gilead’s </a:t>
            </a:r>
            <a:r>
              <a:rPr lang="en-US" dirty="0" err="1"/>
              <a:t>Sovaldi</a:t>
            </a:r>
            <a:endParaRPr lang="en-US" dirty="0"/>
          </a:p>
          <a:p>
            <a:pPr lvl="1"/>
            <a:r>
              <a:rPr lang="en-US" dirty="0" err="1"/>
              <a:t>Sovaldi</a:t>
            </a:r>
            <a:r>
              <a:rPr lang="en-US" dirty="0"/>
              <a:t> has made it possible to cure hepatitis C.</a:t>
            </a:r>
          </a:p>
          <a:p>
            <a:pPr lvl="1"/>
            <a:r>
              <a:rPr lang="en-US" dirty="0"/>
              <a:t>Enormous value of </a:t>
            </a:r>
            <a:r>
              <a:rPr lang="en-US" dirty="0" err="1"/>
              <a:t>Sovaldi</a:t>
            </a:r>
            <a:r>
              <a:rPr lang="en-US" dirty="0"/>
              <a:t> to people affected by hepatitis C.</a:t>
            </a:r>
          </a:p>
          <a:p>
            <a:pPr lvl="1"/>
            <a:r>
              <a:rPr lang="en-US" dirty="0"/>
              <a:t>But Gilead heavily criticized for charging $1,000 per pill or approximately $84,000 for a 12-week treatment necessary to cure virus.</a:t>
            </a:r>
          </a:p>
          <a:p>
            <a:pPr lvl="1"/>
            <a:r>
              <a:rPr lang="en-US" dirty="0"/>
              <a:t>Despite high price tag, people in developed countries may have access to the drug through health insurance.</a:t>
            </a:r>
          </a:p>
          <a:p>
            <a:pPr lvl="1"/>
            <a:r>
              <a:rPr lang="en-US" dirty="0" err="1"/>
              <a:t>Sovaldi</a:t>
            </a:r>
            <a:r>
              <a:rPr lang="en-US" dirty="0"/>
              <a:t> too expensive for almost everyone in developing world. </a:t>
            </a:r>
          </a:p>
          <a:p>
            <a:pPr lvl="1"/>
            <a:r>
              <a:rPr lang="en-US" dirty="0"/>
              <a:t>Gilead can only charge such high prices because it benefits from regulatory and patent exclusivity.</a:t>
            </a:r>
          </a:p>
          <a:p>
            <a:endParaRPr lang="en-US" dirty="0"/>
          </a:p>
        </p:txBody>
      </p:sp>
      <p:sp>
        <p:nvSpPr>
          <p:cNvPr id="4" name="Date Placeholder 3">
            <a:extLst>
              <a:ext uri="{FF2B5EF4-FFF2-40B4-BE49-F238E27FC236}">
                <a16:creationId xmlns:a16="http://schemas.microsoft.com/office/drawing/2014/main" id="{C8092DDD-9F11-20D7-B54E-9892B51B6B4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20A441F-0CFD-8E2E-7BA9-896D7F49AAA7}"/>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57F55ED3-C867-6D98-086F-279B5E82FA4B}"/>
              </a:ext>
            </a:extLst>
          </p:cNvPr>
          <p:cNvSpPr>
            <a:spLocks noGrp="1"/>
          </p:cNvSpPr>
          <p:nvPr>
            <p:ph type="sldNum" sz="quarter" idx="12"/>
          </p:nvPr>
        </p:nvSpPr>
        <p:spPr/>
        <p:txBody>
          <a:bodyPr/>
          <a:lstStyle/>
          <a:p>
            <a:fld id="{EDE17542-D63D-4762-88D9-74987CB297CF}" type="slidenum">
              <a:rPr lang="en-US" smtClean="0"/>
              <a:t>8</a:t>
            </a:fld>
            <a:endParaRPr lang="en-US"/>
          </a:p>
        </p:txBody>
      </p:sp>
    </p:spTree>
    <p:extLst>
      <p:ext uri="{BB962C8B-B14F-4D97-AF65-F5344CB8AC3E}">
        <p14:creationId xmlns:p14="http://schemas.microsoft.com/office/powerpoint/2010/main" val="197369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D13C-2785-4BFD-9966-4155A35DE148}"/>
              </a:ext>
            </a:extLst>
          </p:cNvPr>
          <p:cNvSpPr>
            <a:spLocks noGrp="1"/>
          </p:cNvSpPr>
          <p:nvPr>
            <p:ph type="title"/>
          </p:nvPr>
        </p:nvSpPr>
        <p:spPr/>
        <p:txBody>
          <a:bodyPr/>
          <a:lstStyle/>
          <a:p>
            <a:r>
              <a:rPr lang="en-US" dirty="0"/>
              <a:t>Pharmaceuticals: A primer</a:t>
            </a:r>
          </a:p>
        </p:txBody>
      </p:sp>
      <p:sp>
        <p:nvSpPr>
          <p:cNvPr id="3" name="Content Placeholder 2">
            <a:extLst>
              <a:ext uri="{FF2B5EF4-FFF2-40B4-BE49-F238E27FC236}">
                <a16:creationId xmlns:a16="http://schemas.microsoft.com/office/drawing/2014/main" id="{E10F6789-FFE7-4538-8B1B-D17ACB4853F7}"/>
              </a:ext>
            </a:extLst>
          </p:cNvPr>
          <p:cNvSpPr>
            <a:spLocks noGrp="1"/>
          </p:cNvSpPr>
          <p:nvPr>
            <p:ph idx="1"/>
          </p:nvPr>
        </p:nvSpPr>
        <p:spPr/>
        <p:txBody>
          <a:bodyPr>
            <a:normAutofit/>
          </a:bodyPr>
          <a:lstStyle/>
          <a:p>
            <a:r>
              <a:rPr lang="en-US" dirty="0"/>
              <a:t>Two classes of drugs:</a:t>
            </a:r>
          </a:p>
          <a:p>
            <a:pPr lvl="1"/>
            <a:r>
              <a:rPr lang="en-US" dirty="0"/>
              <a:t>Non-biologic drugs: consist of synthetic active ingredients.</a:t>
            </a:r>
          </a:p>
          <a:p>
            <a:pPr lvl="1"/>
            <a:r>
              <a:rPr lang="en-US" dirty="0"/>
              <a:t>Biologic drugs: synthetized from living organisms.</a:t>
            </a:r>
          </a:p>
          <a:p>
            <a:r>
              <a:rPr lang="en-US" dirty="0"/>
              <a:t>Important differences between non-biologic and biologic drugs that affect their development and manufacturing process as well as regulation by health authorities.</a:t>
            </a:r>
          </a:p>
          <a:p>
            <a:r>
              <a:rPr lang="en-US" dirty="0"/>
              <a:t>Many blockbuster drugs are biologics, but majority of drugs still non-biologics.</a:t>
            </a:r>
          </a:p>
          <a:p>
            <a:r>
              <a:rPr lang="en-US" dirty="0"/>
              <a:t>Focus on non-biologics.</a:t>
            </a:r>
          </a:p>
          <a:p>
            <a:endParaRPr lang="en-US" dirty="0"/>
          </a:p>
        </p:txBody>
      </p:sp>
      <p:sp>
        <p:nvSpPr>
          <p:cNvPr id="4" name="Date Placeholder 3">
            <a:extLst>
              <a:ext uri="{FF2B5EF4-FFF2-40B4-BE49-F238E27FC236}">
                <a16:creationId xmlns:a16="http://schemas.microsoft.com/office/drawing/2014/main" id="{30A4B587-B432-177C-935E-AFD7DAC5857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785CCBF-8655-FA43-F779-424692A2B78F}"/>
              </a:ext>
            </a:extLst>
          </p:cNvPr>
          <p:cNvSpPr>
            <a:spLocks noGrp="1"/>
          </p:cNvSpPr>
          <p:nvPr>
            <p:ph type="ftr" sz="quarter" idx="11"/>
          </p:nvPr>
        </p:nvSpPr>
        <p:spPr/>
        <p:txBody>
          <a:bodyPr/>
          <a:lstStyle/>
          <a:p>
            <a:r>
              <a:rPr lang="en-US"/>
              <a:t>Hall &amp; Helmers Ch. 16</a:t>
            </a:r>
          </a:p>
        </p:txBody>
      </p:sp>
      <p:sp>
        <p:nvSpPr>
          <p:cNvPr id="6" name="Slide Number Placeholder 5">
            <a:extLst>
              <a:ext uri="{FF2B5EF4-FFF2-40B4-BE49-F238E27FC236}">
                <a16:creationId xmlns:a16="http://schemas.microsoft.com/office/drawing/2014/main" id="{21EFD901-ECF7-D241-1C08-3519FC2025C9}"/>
              </a:ext>
            </a:extLst>
          </p:cNvPr>
          <p:cNvSpPr>
            <a:spLocks noGrp="1"/>
          </p:cNvSpPr>
          <p:nvPr>
            <p:ph type="sldNum" sz="quarter" idx="12"/>
          </p:nvPr>
        </p:nvSpPr>
        <p:spPr/>
        <p:txBody>
          <a:bodyPr/>
          <a:lstStyle/>
          <a:p>
            <a:fld id="{EDE17542-D63D-4762-88D9-74987CB297CF}" type="slidenum">
              <a:rPr lang="en-US" smtClean="0"/>
              <a:t>9</a:t>
            </a:fld>
            <a:endParaRPr lang="en-US"/>
          </a:p>
        </p:txBody>
      </p:sp>
    </p:spTree>
    <p:extLst>
      <p:ext uri="{BB962C8B-B14F-4D97-AF65-F5344CB8AC3E}">
        <p14:creationId xmlns:p14="http://schemas.microsoft.com/office/powerpoint/2010/main" val="945850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4595</Words>
  <Application>Microsoft Office PowerPoint</Application>
  <PresentationFormat>Widescreen</PresentationFormat>
  <Paragraphs>387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Calibri Light (Headings)</vt:lpstr>
      <vt:lpstr>Office Theme</vt:lpstr>
      <vt:lpstr>Chapter 16  Patents and pharmaceuticals</vt:lpstr>
      <vt:lpstr>Overview</vt:lpstr>
      <vt:lpstr>Introduction</vt:lpstr>
      <vt:lpstr>Introduction</vt:lpstr>
      <vt:lpstr>Introduction</vt:lpstr>
      <vt:lpstr>Introduction</vt:lpstr>
      <vt:lpstr>Introduction</vt:lpstr>
      <vt:lpstr>Introduction</vt:lpstr>
      <vt:lpstr>Pharmaceuticals: A primer</vt:lpstr>
      <vt:lpstr>Pharmaceuticals: A primer</vt:lpstr>
      <vt:lpstr>Pharmaceuticals: A primer</vt:lpstr>
      <vt:lpstr>Pharmaceuticals: A primer</vt:lpstr>
      <vt:lpstr>Pharmaceuticals and the patent system</vt:lpstr>
      <vt:lpstr>Patents and a drug’s lifecycle</vt:lpstr>
      <vt:lpstr>Patent types</vt:lpstr>
      <vt:lpstr>Patent types</vt:lpstr>
      <vt:lpstr>Patent types</vt:lpstr>
      <vt:lpstr>Patents and generic entry</vt:lpstr>
      <vt:lpstr>Data exclusivity</vt:lpstr>
      <vt:lpstr>Data exclusivity</vt:lpstr>
      <vt:lpstr>Patents, drug development, and diffusion</vt:lpstr>
      <vt:lpstr>Patents, drug development, and diffusion</vt:lpstr>
      <vt:lpstr>Patents, drug development, and diffusion</vt:lpstr>
      <vt:lpstr>Patents, drug development, and diffusion</vt:lpstr>
      <vt:lpstr>Patents, drug development, and diffusion</vt:lpstr>
      <vt:lpstr>Patents, drug development, and diffusion</vt:lpstr>
      <vt:lpstr>Patents, drug development, and diffusion</vt:lpstr>
      <vt:lpstr>Strategic patenting</vt:lpstr>
      <vt:lpstr>Strategic patenting</vt:lpstr>
      <vt:lpstr>Strategic patenting</vt:lpstr>
      <vt:lpstr>Strategic patenting</vt:lpstr>
      <vt:lpstr>Strategic patenting</vt:lpstr>
      <vt:lpstr>Secondary patents: India's Glivec decision</vt:lpstr>
      <vt:lpstr>Litigation and settlement</vt:lpstr>
      <vt:lpstr>Litigation and settlement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Patents and pharmaceuticals</dc:title>
  <dc:creator>Christian Helmers</dc:creator>
  <cp:lastModifiedBy>Christian Helmers</cp:lastModifiedBy>
  <cp:revision>148</cp:revision>
  <dcterms:created xsi:type="dcterms:W3CDTF">2023-11-14T00:12:00Z</dcterms:created>
  <dcterms:modified xsi:type="dcterms:W3CDTF">2024-08-09T16:26:09Z</dcterms:modified>
</cp:coreProperties>
</file>