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7" r:id="rId2"/>
    <p:sldId id="290"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85" r:id="rId17"/>
    <p:sldId id="271" r:id="rId18"/>
    <p:sldId id="272" r:id="rId19"/>
    <p:sldId id="273" r:id="rId20"/>
    <p:sldId id="286" r:id="rId21"/>
    <p:sldId id="274" r:id="rId22"/>
    <p:sldId id="275" r:id="rId23"/>
    <p:sldId id="284" r:id="rId24"/>
    <p:sldId id="276" r:id="rId25"/>
    <p:sldId id="278" r:id="rId26"/>
    <p:sldId id="279" r:id="rId27"/>
    <p:sldId id="287" r:id="rId28"/>
    <p:sldId id="277" r:id="rId29"/>
    <p:sldId id="280" r:id="rId30"/>
    <p:sldId id="281" r:id="rId31"/>
    <p:sldId id="282" r:id="rId32"/>
    <p:sldId id="288" r:id="rId33"/>
    <p:sldId id="283"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6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21A98A-5D11-4781-9AB6-C0A6BDA49698}" type="datetimeFigureOut">
              <a:rPr lang="en-US" smtClean="0"/>
              <a:t>8/9/2024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3C81B8-B1C4-47FE-8E9A-973212DF73CF}" type="slidenum">
              <a:rPr lang="en-US" smtClean="0"/>
              <a:t>‹#›</a:t>
            </a:fld>
            <a:endParaRPr lang="en-US"/>
          </a:p>
        </p:txBody>
      </p:sp>
    </p:spTree>
    <p:extLst>
      <p:ext uri="{BB962C8B-B14F-4D97-AF65-F5344CB8AC3E}">
        <p14:creationId xmlns:p14="http://schemas.microsoft.com/office/powerpoint/2010/main" val="2210306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17</a:t>
            </a:r>
          </a:p>
        </p:txBody>
      </p:sp>
      <p:sp>
        <p:nvSpPr>
          <p:cNvPr id="6" name="Slide Number Placeholder 5"/>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935199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17</a:t>
            </a:r>
          </a:p>
        </p:txBody>
      </p:sp>
      <p:sp>
        <p:nvSpPr>
          <p:cNvPr id="6" name="Slide Number Placeholder 5"/>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374136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17</a:t>
            </a:r>
          </a:p>
        </p:txBody>
      </p:sp>
      <p:sp>
        <p:nvSpPr>
          <p:cNvPr id="6" name="Slide Number Placeholder 5"/>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1983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17</a:t>
            </a:r>
          </a:p>
        </p:txBody>
      </p:sp>
      <p:sp>
        <p:nvSpPr>
          <p:cNvPr id="6" name="Slide Number Placeholder 5"/>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777032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17</a:t>
            </a:r>
          </a:p>
        </p:txBody>
      </p:sp>
      <p:sp>
        <p:nvSpPr>
          <p:cNvPr id="6" name="Slide Number Placeholder 5"/>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3964569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17</a:t>
            </a:r>
          </a:p>
        </p:txBody>
      </p:sp>
      <p:sp>
        <p:nvSpPr>
          <p:cNvPr id="7" name="Slide Number Placeholder 6"/>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1559243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2024</a:t>
            </a:r>
          </a:p>
        </p:txBody>
      </p:sp>
      <p:sp>
        <p:nvSpPr>
          <p:cNvPr id="8" name="Footer Placeholder 7"/>
          <p:cNvSpPr>
            <a:spLocks noGrp="1"/>
          </p:cNvSpPr>
          <p:nvPr>
            <p:ph type="ftr" sz="quarter" idx="11"/>
          </p:nvPr>
        </p:nvSpPr>
        <p:spPr/>
        <p:txBody>
          <a:bodyPr/>
          <a:lstStyle/>
          <a:p>
            <a:r>
              <a:rPr lang="en-US"/>
              <a:t>Hall &amp; Helmers Ch. 17</a:t>
            </a:r>
          </a:p>
        </p:txBody>
      </p:sp>
      <p:sp>
        <p:nvSpPr>
          <p:cNvPr id="9" name="Slide Number Placeholder 8"/>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93161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2024</a:t>
            </a:r>
          </a:p>
        </p:txBody>
      </p:sp>
      <p:sp>
        <p:nvSpPr>
          <p:cNvPr id="4" name="Footer Placeholder 3"/>
          <p:cNvSpPr>
            <a:spLocks noGrp="1"/>
          </p:cNvSpPr>
          <p:nvPr>
            <p:ph type="ftr" sz="quarter" idx="11"/>
          </p:nvPr>
        </p:nvSpPr>
        <p:spPr/>
        <p:txBody>
          <a:bodyPr/>
          <a:lstStyle/>
          <a:p>
            <a:r>
              <a:rPr lang="en-US"/>
              <a:t>Hall &amp; Helmers Ch. 17</a:t>
            </a:r>
          </a:p>
        </p:txBody>
      </p:sp>
      <p:sp>
        <p:nvSpPr>
          <p:cNvPr id="5" name="Slide Number Placeholder 4"/>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1429350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2024</a:t>
            </a:r>
          </a:p>
        </p:txBody>
      </p:sp>
      <p:sp>
        <p:nvSpPr>
          <p:cNvPr id="3" name="Footer Placeholder 2"/>
          <p:cNvSpPr>
            <a:spLocks noGrp="1"/>
          </p:cNvSpPr>
          <p:nvPr>
            <p:ph type="ftr" sz="quarter" idx="11"/>
          </p:nvPr>
        </p:nvSpPr>
        <p:spPr/>
        <p:txBody>
          <a:bodyPr/>
          <a:lstStyle/>
          <a:p>
            <a:r>
              <a:rPr lang="en-US"/>
              <a:t>Hall &amp; Helmers Ch. 17</a:t>
            </a:r>
          </a:p>
        </p:txBody>
      </p:sp>
      <p:sp>
        <p:nvSpPr>
          <p:cNvPr id="4" name="Slide Number Placeholder 3"/>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3586015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17</a:t>
            </a:r>
          </a:p>
        </p:txBody>
      </p:sp>
      <p:sp>
        <p:nvSpPr>
          <p:cNvPr id="7" name="Slide Number Placeholder 6"/>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884365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17</a:t>
            </a:r>
          </a:p>
        </p:txBody>
      </p:sp>
      <p:sp>
        <p:nvSpPr>
          <p:cNvPr id="7" name="Slide Number Placeholder 6"/>
          <p:cNvSpPr>
            <a:spLocks noGrp="1"/>
          </p:cNvSpPr>
          <p:nvPr>
            <p:ph type="sldNum" sz="quarter" idx="12"/>
          </p:nvPr>
        </p:nvSpPr>
        <p:spPr/>
        <p:txBody>
          <a:bodyPr/>
          <a:lstStyle/>
          <a:p>
            <a:fld id="{9E301D28-A4D5-4058-AFAF-90F1D835DF14}" type="slidenum">
              <a:rPr lang="en-US" smtClean="0"/>
              <a:t>‹#›</a:t>
            </a:fld>
            <a:endParaRPr lang="en-US"/>
          </a:p>
        </p:txBody>
      </p:sp>
    </p:spTree>
    <p:extLst>
      <p:ext uri="{BB962C8B-B14F-4D97-AF65-F5344CB8AC3E}">
        <p14:creationId xmlns:p14="http://schemas.microsoft.com/office/powerpoint/2010/main" val="1753705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Hall &amp; Helmers Ch. 17</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01D28-A4D5-4058-AFAF-90F1D835DF14}" type="slidenum">
              <a:rPr lang="en-US" smtClean="0"/>
              <a:t>‹#›</a:t>
            </a:fld>
            <a:endParaRPr lang="en-US"/>
          </a:p>
        </p:txBody>
      </p:sp>
    </p:spTree>
    <p:extLst>
      <p:ext uri="{BB962C8B-B14F-4D97-AF65-F5344CB8AC3E}">
        <p14:creationId xmlns:p14="http://schemas.microsoft.com/office/powerpoint/2010/main" val="2816264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01909-04F4-4209-8AC2-CD732B2D4287}"/>
              </a:ext>
            </a:extLst>
          </p:cNvPr>
          <p:cNvSpPr>
            <a:spLocks noGrp="1"/>
          </p:cNvSpPr>
          <p:nvPr>
            <p:ph type="ctrTitle"/>
          </p:nvPr>
        </p:nvSpPr>
        <p:spPr>
          <a:xfrm>
            <a:off x="304800" y="2130425"/>
            <a:ext cx="8153400" cy="1470025"/>
          </a:xfrm>
        </p:spPr>
        <p:txBody>
          <a:bodyPr>
            <a:normAutofit fontScale="90000"/>
          </a:bodyPr>
          <a:lstStyle/>
          <a:p>
            <a:r>
              <a:rPr lang="en-US" sz="4400" dirty="0"/>
              <a:t>Chapter 17</a:t>
            </a:r>
            <a:br>
              <a:rPr lang="en-US" dirty="0"/>
            </a:br>
            <a:br>
              <a:rPr lang="en-US" dirty="0"/>
            </a:br>
            <a:r>
              <a:rPr lang="en-US" sz="4800" dirty="0"/>
              <a:t>Software, business and financial methods, open source, and artificial intelligence</a:t>
            </a:r>
            <a:endParaRPr lang="en-US" sz="5300" dirty="0"/>
          </a:p>
        </p:txBody>
      </p:sp>
      <p:sp>
        <p:nvSpPr>
          <p:cNvPr id="3" name="Subtitle 2">
            <a:extLst>
              <a:ext uri="{FF2B5EF4-FFF2-40B4-BE49-F238E27FC236}">
                <a16:creationId xmlns:a16="http://schemas.microsoft.com/office/drawing/2014/main" id="{93450531-1C39-49BF-9AA9-F34B67F7AE52}"/>
              </a:ext>
            </a:extLst>
          </p:cNvPr>
          <p:cNvSpPr>
            <a:spLocks noGrp="1"/>
          </p:cNvSpPr>
          <p:nvPr>
            <p:ph type="subTitle" idx="1"/>
          </p:nvPr>
        </p:nvSpPr>
        <p:spPr/>
        <p:txBody>
          <a:bodyPr/>
          <a:lstStyle/>
          <a:p>
            <a:endParaRPr lang="en-US" dirty="0"/>
          </a:p>
          <a:p>
            <a:endParaRPr lang="en-US" dirty="0"/>
          </a:p>
          <a:p>
            <a:r>
              <a:rPr lang="en-US" sz="2200" dirty="0">
                <a:solidFill>
                  <a:schemeClr val="tx1"/>
                </a:solidFill>
              </a:rPr>
              <a:t>Bronwyn H. Hall &amp; Christian Helmers</a:t>
            </a:r>
          </a:p>
          <a:p>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1</a:t>
            </a:fld>
            <a:endParaRPr lang="en-US"/>
          </a:p>
        </p:txBody>
      </p:sp>
      <p:sp>
        <p:nvSpPr>
          <p:cNvPr id="5" name="Date Placeholder 4">
            <a:extLst>
              <a:ext uri="{FF2B5EF4-FFF2-40B4-BE49-F238E27FC236}">
                <a16:creationId xmlns:a16="http://schemas.microsoft.com/office/drawing/2014/main" id="{A82FC998-05F8-D31B-F355-662D3CAD2733}"/>
              </a:ext>
            </a:extLst>
          </p:cNvPr>
          <p:cNvSpPr>
            <a:spLocks noGrp="1"/>
          </p:cNvSpPr>
          <p:nvPr>
            <p:ph type="dt" sz="half" idx="10"/>
          </p:nvPr>
        </p:nvSpPr>
        <p:spPr/>
        <p:txBody>
          <a:bodyPr/>
          <a:lstStyle/>
          <a:p>
            <a:r>
              <a:rPr lang="en-US" dirty="0"/>
              <a:t>2024</a:t>
            </a:r>
          </a:p>
        </p:txBody>
      </p:sp>
      <p:sp>
        <p:nvSpPr>
          <p:cNvPr id="6" name="Footer Placeholder 5">
            <a:extLst>
              <a:ext uri="{FF2B5EF4-FFF2-40B4-BE49-F238E27FC236}">
                <a16:creationId xmlns:a16="http://schemas.microsoft.com/office/drawing/2014/main" id="{F5ED97B2-2C2F-BAEF-BF8C-EFDBEE45EA0B}"/>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330213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20000"/>
          </a:bodyPr>
          <a:lstStyle/>
          <a:p>
            <a:r>
              <a:rPr lang="en-US" dirty="0"/>
              <a:t>Debates on software and business method patents have been largely taking place in the U.S. and Europe.</a:t>
            </a:r>
          </a:p>
          <a:p>
            <a:r>
              <a:rPr lang="en-US" dirty="0"/>
              <a:t>But increased attention in larger developing countries, especially India.</a:t>
            </a:r>
          </a:p>
          <a:p>
            <a:r>
              <a:rPr lang="en-US" dirty="0"/>
              <a:t>Debates have been going on for several decades, but far from settled.</a:t>
            </a:r>
          </a:p>
          <a:p>
            <a:r>
              <a:rPr lang="en-US" dirty="0"/>
              <a:t>Renewed interest due to fast-increasing importance of AI across entire economy.</a:t>
            </a:r>
          </a:p>
          <a:p>
            <a:r>
              <a:rPr lang="en-US" dirty="0"/>
              <a:t>Economics literature has relatively little empirical evidence to offer.</a:t>
            </a:r>
          </a:p>
        </p:txBody>
      </p:sp>
      <p:sp>
        <p:nvSpPr>
          <p:cNvPr id="4" name="Slide Number Placeholder 3"/>
          <p:cNvSpPr>
            <a:spLocks noGrp="1"/>
          </p:cNvSpPr>
          <p:nvPr>
            <p:ph type="sldNum" sz="quarter" idx="12"/>
          </p:nvPr>
        </p:nvSpPr>
        <p:spPr/>
        <p:txBody>
          <a:bodyPr/>
          <a:lstStyle/>
          <a:p>
            <a:fld id="{9E301D28-A4D5-4058-AFAF-90F1D835DF14}" type="slidenum">
              <a:rPr lang="en-US" smtClean="0"/>
              <a:t>10</a:t>
            </a:fld>
            <a:endParaRPr lang="en-US"/>
          </a:p>
        </p:txBody>
      </p:sp>
      <p:sp>
        <p:nvSpPr>
          <p:cNvPr id="5" name="Date Placeholder 4">
            <a:extLst>
              <a:ext uri="{FF2B5EF4-FFF2-40B4-BE49-F238E27FC236}">
                <a16:creationId xmlns:a16="http://schemas.microsoft.com/office/drawing/2014/main" id="{F6F9181F-51CB-A2B4-2A88-2389F0029D9D}"/>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E95BF0D6-A404-822F-12DC-AB3D60F6D0B7}"/>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1449617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pPr marL="0" indent="0">
              <a:buNone/>
            </a:pPr>
            <a:r>
              <a:rPr lang="en-US" sz="3800" dirty="0"/>
              <a:t>“[t]he basic algorithmic ideas that people are now rushing to patent are so fundamental, the result threatens to be like what would happen if we allowed authors to have patents on individual words or concepts. […] Algorithms are exactly as basic to software as words are to writers, because they are the fundamental building blocks needed to make interesting products”. </a:t>
            </a:r>
          </a:p>
          <a:p>
            <a:pPr marL="0" indent="0">
              <a:buNone/>
            </a:pPr>
            <a:endParaRPr lang="en-US" sz="3800" dirty="0"/>
          </a:p>
          <a:p>
            <a:pPr marL="0" indent="0">
              <a:buNone/>
            </a:pPr>
            <a:r>
              <a:rPr lang="en-US" sz="3800" dirty="0"/>
              <a:t>“[w]hen I think of the computer programs I require daily to get my work done, I cannot help but realize that none of them would exist today if software patents had been prevalent in the 1960s and 1970s. Changing the rules now will have the effect of freezing progress at essentially its current level”.</a:t>
            </a:r>
          </a:p>
          <a:p>
            <a:pPr marL="0" indent="0">
              <a:buNone/>
            </a:pPr>
            <a:r>
              <a:rPr lang="en-US" dirty="0"/>
              <a:t>						</a:t>
            </a:r>
          </a:p>
          <a:p>
            <a:pPr marL="0" indent="0">
              <a:buNone/>
            </a:pPr>
            <a:r>
              <a:rPr lang="en-US" dirty="0"/>
              <a:t>						Donald Knuth (1994)</a:t>
            </a:r>
          </a:p>
        </p:txBody>
      </p:sp>
      <p:sp>
        <p:nvSpPr>
          <p:cNvPr id="4" name="Slide Number Placeholder 3"/>
          <p:cNvSpPr>
            <a:spLocks noGrp="1"/>
          </p:cNvSpPr>
          <p:nvPr>
            <p:ph type="sldNum" sz="quarter" idx="12"/>
          </p:nvPr>
        </p:nvSpPr>
        <p:spPr/>
        <p:txBody>
          <a:bodyPr/>
          <a:lstStyle/>
          <a:p>
            <a:fld id="{9E301D28-A4D5-4058-AFAF-90F1D835DF14}" type="slidenum">
              <a:rPr lang="en-US" smtClean="0"/>
              <a:t>11</a:t>
            </a:fld>
            <a:endParaRPr lang="en-US"/>
          </a:p>
        </p:txBody>
      </p:sp>
      <p:sp>
        <p:nvSpPr>
          <p:cNvPr id="5" name="Date Placeholder 4">
            <a:extLst>
              <a:ext uri="{FF2B5EF4-FFF2-40B4-BE49-F238E27FC236}">
                <a16:creationId xmlns:a16="http://schemas.microsoft.com/office/drawing/2014/main" id="{D9A402D0-7634-174E-A67D-A4BE74C358F9}"/>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278591BB-1E1A-091B-5E5A-E59B91AAC798}"/>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1180505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software patents</a:t>
            </a:r>
          </a:p>
        </p:txBody>
      </p:sp>
      <p:sp>
        <p:nvSpPr>
          <p:cNvPr id="3" name="Content Placeholder 2"/>
          <p:cNvSpPr>
            <a:spLocks noGrp="1"/>
          </p:cNvSpPr>
          <p:nvPr>
            <p:ph idx="1"/>
          </p:nvPr>
        </p:nvSpPr>
        <p:spPr/>
        <p:txBody>
          <a:bodyPr>
            <a:normAutofit fontScale="92500" lnSpcReduction="10000"/>
          </a:bodyPr>
          <a:lstStyle/>
          <a:p>
            <a:r>
              <a:rPr lang="en-US" dirty="0"/>
              <a:t>What is a “software patent”?</a:t>
            </a:r>
          </a:p>
          <a:p>
            <a:r>
              <a:rPr lang="en-US" dirty="0"/>
              <a:t>Conceptually obvious: a patent that claims an invention implemented through software.</a:t>
            </a:r>
          </a:p>
          <a:p>
            <a:r>
              <a:rPr lang="en-US" dirty="0"/>
              <a:t>In practice more difficult:</a:t>
            </a:r>
          </a:p>
          <a:p>
            <a:pPr lvl="1"/>
            <a:r>
              <a:rPr lang="en-US" dirty="0"/>
              <a:t>“Pure” software patents are relatively rare.</a:t>
            </a:r>
          </a:p>
          <a:p>
            <a:pPr lvl="1"/>
            <a:r>
              <a:rPr lang="en-US" dirty="0"/>
              <a:t>Generally difficult to draw clear line between software as a technology and everything else. </a:t>
            </a:r>
          </a:p>
          <a:p>
            <a:r>
              <a:rPr lang="en-US" dirty="0"/>
              <a:t>Also note that patents protect inventions and not code itself. Copyright protects code but not underlying idea.</a:t>
            </a:r>
          </a:p>
          <a:p>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12</a:t>
            </a:fld>
            <a:endParaRPr lang="en-US"/>
          </a:p>
        </p:txBody>
      </p:sp>
      <p:sp>
        <p:nvSpPr>
          <p:cNvPr id="5" name="Date Placeholder 4">
            <a:extLst>
              <a:ext uri="{FF2B5EF4-FFF2-40B4-BE49-F238E27FC236}">
                <a16:creationId xmlns:a16="http://schemas.microsoft.com/office/drawing/2014/main" id="{5E0DFB45-DA5E-77B7-E083-F83307C2C71E}"/>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338D458E-6DD8-419E-83F0-94C009808E14}"/>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4123607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 of software patents</a:t>
            </a:r>
          </a:p>
        </p:txBody>
      </p:sp>
      <p:sp>
        <p:nvSpPr>
          <p:cNvPr id="3" name="Content Placeholder 2"/>
          <p:cNvSpPr>
            <a:spLocks noGrp="1"/>
          </p:cNvSpPr>
          <p:nvPr>
            <p:ph idx="1"/>
          </p:nvPr>
        </p:nvSpPr>
        <p:spPr/>
        <p:txBody>
          <a:bodyPr>
            <a:normAutofit fontScale="85000" lnSpcReduction="10000"/>
          </a:bodyPr>
          <a:lstStyle/>
          <a:p>
            <a:r>
              <a:rPr lang="en-US" dirty="0"/>
              <a:t>Different approaches in the literature:</a:t>
            </a:r>
          </a:p>
          <a:p>
            <a:pPr lvl="1"/>
            <a:r>
              <a:rPr lang="en-US" dirty="0"/>
              <a:t>Patent classes to filter software patents.</a:t>
            </a:r>
          </a:p>
          <a:p>
            <a:pPr lvl="2"/>
            <a:r>
              <a:rPr lang="en-US" dirty="0"/>
              <a:t>Relevant classes identified by looking at patenting activity of largest software companies in the industry, such as Microsoft, Oracle etc. (Graham and Mowery, 2003; Hall and </a:t>
            </a:r>
            <a:r>
              <a:rPr lang="en-US" dirty="0" err="1"/>
              <a:t>MacGarvie</a:t>
            </a:r>
            <a:r>
              <a:rPr lang="en-US" dirty="0"/>
              <a:t>, 2010).</a:t>
            </a:r>
          </a:p>
          <a:p>
            <a:pPr lvl="2"/>
            <a:r>
              <a:rPr lang="en-US" dirty="0"/>
              <a:t>Use of patent classes may result in the inclusion of both software and hardware patents even when classes are narrowly defined.</a:t>
            </a:r>
          </a:p>
          <a:p>
            <a:pPr lvl="1"/>
            <a:r>
              <a:rPr lang="en-US" dirty="0"/>
              <a:t>Keyword searches (</a:t>
            </a:r>
            <a:r>
              <a:rPr lang="en-US" dirty="0" err="1"/>
              <a:t>Bessen</a:t>
            </a:r>
            <a:r>
              <a:rPr lang="en-US" dirty="0"/>
              <a:t> and Hunt, 2007)</a:t>
            </a:r>
          </a:p>
          <a:p>
            <a:pPr lvl="1"/>
            <a:r>
              <a:rPr lang="en-US" dirty="0"/>
              <a:t>Manual review of individual patent claims and descriptions (Allison and </a:t>
            </a:r>
            <a:r>
              <a:rPr lang="en-US" dirty="0" err="1"/>
              <a:t>Lemley</a:t>
            </a:r>
            <a:r>
              <a:rPr lang="en-US" dirty="0"/>
              <a:t>, 2000; Allison and Tiller, 2003).</a:t>
            </a:r>
          </a:p>
          <a:p>
            <a:pPr lvl="1"/>
            <a:r>
              <a:rPr lang="en-US" dirty="0"/>
              <a:t>Combination of different approaches (Hall and </a:t>
            </a:r>
            <a:r>
              <a:rPr lang="en-US" dirty="0" err="1"/>
              <a:t>MacGarvie</a:t>
            </a:r>
            <a:r>
              <a:rPr lang="en-US" dirty="0"/>
              <a:t>, 2010).</a:t>
            </a:r>
          </a:p>
        </p:txBody>
      </p:sp>
      <p:sp>
        <p:nvSpPr>
          <p:cNvPr id="4" name="Slide Number Placeholder 3"/>
          <p:cNvSpPr>
            <a:spLocks noGrp="1"/>
          </p:cNvSpPr>
          <p:nvPr>
            <p:ph type="sldNum" sz="quarter" idx="12"/>
          </p:nvPr>
        </p:nvSpPr>
        <p:spPr/>
        <p:txBody>
          <a:bodyPr/>
          <a:lstStyle/>
          <a:p>
            <a:fld id="{9E301D28-A4D5-4058-AFAF-90F1D835DF14}" type="slidenum">
              <a:rPr lang="en-US" smtClean="0"/>
              <a:t>13</a:t>
            </a:fld>
            <a:endParaRPr lang="en-US"/>
          </a:p>
        </p:txBody>
      </p:sp>
      <p:sp>
        <p:nvSpPr>
          <p:cNvPr id="5" name="Date Placeholder 4">
            <a:extLst>
              <a:ext uri="{FF2B5EF4-FFF2-40B4-BE49-F238E27FC236}">
                <a16:creationId xmlns:a16="http://schemas.microsoft.com/office/drawing/2014/main" id="{EF757A43-67D7-A4AC-2300-B92F4375A83F}"/>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FDAB7C5E-4DB5-86D4-2067-CFE49EB41AC6}"/>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106704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background</a:t>
            </a:r>
          </a:p>
        </p:txBody>
      </p:sp>
      <p:sp>
        <p:nvSpPr>
          <p:cNvPr id="3" name="Content Placeholder 2"/>
          <p:cNvSpPr>
            <a:spLocks noGrp="1"/>
          </p:cNvSpPr>
          <p:nvPr>
            <p:ph idx="1"/>
          </p:nvPr>
        </p:nvSpPr>
        <p:spPr/>
        <p:txBody>
          <a:bodyPr>
            <a:normAutofit fontScale="62500" lnSpcReduction="20000"/>
          </a:bodyPr>
          <a:lstStyle/>
          <a:p>
            <a:r>
              <a:rPr lang="en-US" dirty="0"/>
              <a:t>Is software </a:t>
            </a:r>
            <a:r>
              <a:rPr lang="en-US" i="1" dirty="0"/>
              <a:t>per se</a:t>
            </a:r>
            <a:r>
              <a:rPr lang="en-US" dirty="0"/>
              <a:t> excluded from patent eligible subject matter?</a:t>
            </a:r>
          </a:p>
          <a:p>
            <a:pPr lvl="1"/>
            <a:r>
              <a:rPr lang="en-US" dirty="0"/>
              <a:t>Certain inventions are exempt from patentable subject matter.</a:t>
            </a:r>
          </a:p>
          <a:p>
            <a:pPr lvl="1"/>
            <a:r>
              <a:rPr lang="en-US" dirty="0"/>
              <a:t>Mathematical algorithms are generally not patent eligible because they are considered an abstract idea.</a:t>
            </a:r>
          </a:p>
          <a:p>
            <a:pPr lvl="1"/>
            <a:r>
              <a:rPr lang="en-US" dirty="0"/>
              <a:t>But applications of abstract ideas are patent eligible.</a:t>
            </a:r>
          </a:p>
          <a:p>
            <a:r>
              <a:rPr lang="en-US" dirty="0"/>
              <a:t>Is software merely an abstract idea or is it a patent eligible “process, machine, manufacture, or composition of matter”?</a:t>
            </a:r>
          </a:p>
          <a:p>
            <a:r>
              <a:rPr lang="en-US" dirty="0"/>
              <a:t>Courts in the U.S. created long line of precedents: </a:t>
            </a:r>
            <a:endParaRPr lang="en-US" b="1" dirty="0"/>
          </a:p>
          <a:p>
            <a:pPr lvl="1"/>
            <a:r>
              <a:rPr lang="en-US" dirty="0"/>
              <a:t>Courts’ opinion on the question of whether software claims are directed to patent eligible subject matter has changed significantly over time.</a:t>
            </a:r>
          </a:p>
          <a:p>
            <a:pPr lvl="1"/>
            <a:r>
              <a:rPr lang="en-US" dirty="0"/>
              <a:t>Supreme Court decision in </a:t>
            </a:r>
            <a:r>
              <a:rPr lang="en-US" i="1" dirty="0"/>
              <a:t>Alice v. CLS Bank</a:t>
            </a:r>
            <a:r>
              <a:rPr lang="en-US" dirty="0"/>
              <a:t> in 2014 does not categorically exclude software from patentability but imposes stringent test on the determination of whether software is merely directed to an abstract idea. </a:t>
            </a:r>
          </a:p>
          <a:p>
            <a:r>
              <a:rPr lang="en-US" dirty="0"/>
              <a:t>In Europe, software is excluded from patentability because EPO requires inventions to have “technical character” and to produce a “technical effect.” But de facto open to interpretation, and as a result, EPO grants thousands of software patents every year.</a:t>
            </a:r>
          </a:p>
          <a:p>
            <a:endParaRPr lang="en-US" dirty="0"/>
          </a:p>
          <a:p>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14</a:t>
            </a:fld>
            <a:endParaRPr lang="en-US"/>
          </a:p>
        </p:txBody>
      </p:sp>
      <p:sp>
        <p:nvSpPr>
          <p:cNvPr id="5" name="Date Placeholder 4">
            <a:extLst>
              <a:ext uri="{FF2B5EF4-FFF2-40B4-BE49-F238E27FC236}">
                <a16:creationId xmlns:a16="http://schemas.microsoft.com/office/drawing/2014/main" id="{758DE90B-57B7-D257-6408-77A931E5DF27}"/>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B5DC0319-0986-BAFD-0C09-66480CA9CAD2}"/>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2332810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case law</a:t>
            </a:r>
          </a:p>
        </p:txBody>
      </p:sp>
      <p:sp>
        <p:nvSpPr>
          <p:cNvPr id="3" name="Content Placeholder 2"/>
          <p:cNvSpPr>
            <a:spLocks noGrp="1"/>
          </p:cNvSpPr>
          <p:nvPr>
            <p:ph idx="1"/>
          </p:nvPr>
        </p:nvSpPr>
        <p:spPr/>
        <p:txBody>
          <a:bodyPr>
            <a:noAutofit/>
          </a:bodyPr>
          <a:lstStyle/>
          <a:p>
            <a:r>
              <a:rPr lang="en-US" sz="1800" b="1" dirty="0"/>
              <a:t>1972 </a:t>
            </a:r>
            <a:r>
              <a:rPr lang="en-US" sz="1800" b="1" i="1" dirty="0"/>
              <a:t>Gottschalk v. Benson</a:t>
            </a:r>
            <a:r>
              <a:rPr lang="en-US" sz="1800" b="1" dirty="0"/>
              <a:t>, (409 U.S. 63 (1972)):</a:t>
            </a:r>
            <a:r>
              <a:rPr lang="en-US" sz="1800" dirty="0"/>
              <a:t> Software should be considered abstract ideas that are not patentable.</a:t>
            </a:r>
          </a:p>
          <a:p>
            <a:r>
              <a:rPr lang="en-US" sz="1800" b="1" dirty="0"/>
              <a:t>1978 </a:t>
            </a:r>
            <a:r>
              <a:rPr lang="en-US" sz="1800" b="1" i="1" dirty="0"/>
              <a:t>Parker v. </a:t>
            </a:r>
            <a:r>
              <a:rPr lang="en-US" sz="1800" b="1" i="1" dirty="0" err="1"/>
              <a:t>Flook</a:t>
            </a:r>
            <a:r>
              <a:rPr lang="en-US" sz="1800" b="1" i="1" dirty="0"/>
              <a:t> </a:t>
            </a:r>
            <a:r>
              <a:rPr lang="en-US" sz="1800" b="1" dirty="0"/>
              <a:t>(437 U.S. 584 (1978)):</a:t>
            </a:r>
            <a:r>
              <a:rPr lang="en-US" sz="1800" dirty="0"/>
              <a:t> An algorithm itself was not patentable unless the corresponding claims also covered patentable hardware.</a:t>
            </a:r>
          </a:p>
          <a:p>
            <a:r>
              <a:rPr lang="en-US" sz="1800" b="1" dirty="0"/>
              <a:t>1981 </a:t>
            </a:r>
            <a:r>
              <a:rPr lang="en-US" sz="1800" b="1" i="1" dirty="0"/>
              <a:t>Diamond v. </a:t>
            </a:r>
            <a:r>
              <a:rPr lang="en-US" sz="1800" b="1" i="1" dirty="0" err="1"/>
              <a:t>Diehr</a:t>
            </a:r>
            <a:r>
              <a:rPr lang="en-US" sz="1800" b="1" dirty="0"/>
              <a:t> (450 U.S. 175 (1981)):</a:t>
            </a:r>
            <a:r>
              <a:rPr lang="en-US" sz="1800" dirty="0"/>
              <a:t> Software was patentable as long as it was implemented through a mechanical or physical process.</a:t>
            </a:r>
          </a:p>
          <a:p>
            <a:r>
              <a:rPr lang="en-US" sz="1800" b="1" dirty="0"/>
              <a:t>1994 In re </a:t>
            </a:r>
            <a:r>
              <a:rPr lang="en-US" sz="1800" b="1" i="1" dirty="0" err="1"/>
              <a:t>Alappat</a:t>
            </a:r>
            <a:r>
              <a:rPr lang="en-US" sz="1800" b="1" dirty="0"/>
              <a:t> (33 F.3d 1526 (Fed. Cir. 1994))</a:t>
            </a:r>
            <a:r>
              <a:rPr lang="en-US" sz="1800" dirty="0"/>
              <a:t>: Lowered threshold of patentability by considering transformation of data as a sufficient transformation to turn an abstract idea into a patentable claim.</a:t>
            </a:r>
          </a:p>
          <a:p>
            <a:r>
              <a:rPr lang="en-US" sz="1800" b="1" dirty="0"/>
              <a:t>1998 </a:t>
            </a:r>
            <a:r>
              <a:rPr lang="en-US" sz="1800" b="1" i="1" dirty="0"/>
              <a:t>State Street Bank &amp; Trust Co. v. Signature Financial Group</a:t>
            </a:r>
            <a:r>
              <a:rPr lang="en-US" sz="1800" b="1" dirty="0"/>
              <a:t> (149 F.3d 1368 (Fed. Cir. 1998)):</a:t>
            </a:r>
            <a:r>
              <a:rPr lang="en-US" sz="1800" dirty="0"/>
              <a:t> Lowered threshold for patentability further by holding a “pure” software claim patentable as long as software produces “a useful, concrete, and tangible result.” Decision opened the door for patenting of software and business method claims.</a:t>
            </a:r>
          </a:p>
        </p:txBody>
      </p:sp>
      <p:sp>
        <p:nvSpPr>
          <p:cNvPr id="4" name="Slide Number Placeholder 3"/>
          <p:cNvSpPr>
            <a:spLocks noGrp="1"/>
          </p:cNvSpPr>
          <p:nvPr>
            <p:ph type="sldNum" sz="quarter" idx="12"/>
          </p:nvPr>
        </p:nvSpPr>
        <p:spPr/>
        <p:txBody>
          <a:bodyPr/>
          <a:lstStyle/>
          <a:p>
            <a:fld id="{9E301D28-A4D5-4058-AFAF-90F1D835DF14}" type="slidenum">
              <a:rPr lang="en-US" smtClean="0"/>
              <a:t>15</a:t>
            </a:fld>
            <a:endParaRPr lang="en-US"/>
          </a:p>
        </p:txBody>
      </p:sp>
      <p:sp>
        <p:nvSpPr>
          <p:cNvPr id="5" name="Date Placeholder 4">
            <a:extLst>
              <a:ext uri="{FF2B5EF4-FFF2-40B4-BE49-F238E27FC236}">
                <a16:creationId xmlns:a16="http://schemas.microsoft.com/office/drawing/2014/main" id="{D78E0001-C66C-6DB0-9D4E-14BE6AD5D4D3}"/>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BAF5096F-27AA-C500-7D6E-EA09C6D532FB}"/>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769491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case law</a:t>
            </a:r>
          </a:p>
        </p:txBody>
      </p:sp>
      <p:sp>
        <p:nvSpPr>
          <p:cNvPr id="3" name="Content Placeholder 2"/>
          <p:cNvSpPr>
            <a:spLocks noGrp="1"/>
          </p:cNvSpPr>
          <p:nvPr>
            <p:ph idx="1"/>
          </p:nvPr>
        </p:nvSpPr>
        <p:spPr/>
        <p:txBody>
          <a:bodyPr>
            <a:noAutofit/>
          </a:bodyPr>
          <a:lstStyle/>
          <a:p>
            <a:r>
              <a:rPr lang="en-US" sz="1600" b="1" dirty="0"/>
              <a:t>2008 In re </a:t>
            </a:r>
            <a:r>
              <a:rPr lang="en-US" sz="1600" b="1" i="1" dirty="0" err="1"/>
              <a:t>Bilski</a:t>
            </a:r>
            <a:r>
              <a:rPr lang="en-US" sz="1600" b="1" dirty="0"/>
              <a:t> (545 F.3d 943 (Fed. Cir. 2008)):</a:t>
            </a:r>
            <a:r>
              <a:rPr lang="en-US" sz="1600" dirty="0"/>
              <a:t> Software has to be “tied to a specific machine or apparatus” or “transforms a particular article into a different state or thing” in order to meet the patentability threshold (so-called “machine-or-transformation test”). </a:t>
            </a:r>
          </a:p>
          <a:p>
            <a:r>
              <a:rPr lang="en-US" sz="1600" b="1" dirty="0"/>
              <a:t>2010 </a:t>
            </a:r>
            <a:r>
              <a:rPr lang="en-US" sz="1600" b="1" i="1" dirty="0" err="1"/>
              <a:t>Bilski</a:t>
            </a:r>
            <a:r>
              <a:rPr lang="en-US" sz="1600" b="1" i="1" dirty="0"/>
              <a:t> v. </a:t>
            </a:r>
            <a:r>
              <a:rPr lang="en-US" sz="1600" b="1" i="1" dirty="0" err="1"/>
              <a:t>Kappos</a:t>
            </a:r>
            <a:r>
              <a:rPr lang="en-US" sz="1600" b="1" dirty="0"/>
              <a:t> (130 S. Ct. 3218 (2010)):</a:t>
            </a:r>
            <a:r>
              <a:rPr lang="en-US" sz="1600" dirty="0"/>
              <a:t> Patentability of software could not be determined solely on the basis of machine-or-transformation test. Software protecting merely an abstract idea was not patentable. Business method patents are not categorically excluded from patentability.</a:t>
            </a:r>
          </a:p>
          <a:p>
            <a:r>
              <a:rPr lang="en-US" sz="1600" b="1" dirty="0"/>
              <a:t>2012 </a:t>
            </a:r>
            <a:r>
              <a:rPr lang="en-US" sz="1600" b="1" i="1" dirty="0"/>
              <a:t>Mayo Collaborative Services v. Prometheus Laboratories </a:t>
            </a:r>
            <a:r>
              <a:rPr lang="en-US" sz="1600" b="1" i="1" dirty="0" err="1"/>
              <a:t>Inc</a:t>
            </a:r>
            <a:r>
              <a:rPr lang="en-US" sz="1600" b="1" dirty="0"/>
              <a:t> (132 S. Ct. 1289 (2012)): </a:t>
            </a:r>
            <a:r>
              <a:rPr lang="en-US" sz="1600" dirty="0"/>
              <a:t>Case was not about software patents, it had direct relevance for software patenting because it effectively raised patentability bar for software. </a:t>
            </a:r>
          </a:p>
          <a:p>
            <a:r>
              <a:rPr lang="en-US" sz="1600" b="1" dirty="0"/>
              <a:t>2014 </a:t>
            </a:r>
            <a:r>
              <a:rPr lang="en-US" sz="1600" b="1" i="1" dirty="0"/>
              <a:t>Alice Corp. Pty. Ltd. v. CLS Bank Int.</a:t>
            </a:r>
            <a:r>
              <a:rPr lang="en-US" sz="1600" b="1" dirty="0"/>
              <a:t> (134 S. Ct. 2347 (2014)):</a:t>
            </a:r>
            <a:r>
              <a:rPr lang="en-US" sz="1600" dirty="0"/>
              <a:t> Machine transformation (“apply it with a computer”) not sufficient to render an abstract idea patentable. Established 2-step test. In first step, court has to determine whether a claim is directed to an abstract idea. Provided answer in first step is “yes,” in second step, court has to determine whether claim contains “enough” to transform patent ineligible subject matter into patent eligible subject matter, where “enough” means an “element or combination of elements that is sufficient to ensure that patent in practice amounts to significantly more than a patent upon the ineligible concept itself”.</a:t>
            </a:r>
          </a:p>
        </p:txBody>
      </p:sp>
      <p:sp>
        <p:nvSpPr>
          <p:cNvPr id="4" name="Slide Number Placeholder 3"/>
          <p:cNvSpPr>
            <a:spLocks noGrp="1"/>
          </p:cNvSpPr>
          <p:nvPr>
            <p:ph type="sldNum" sz="quarter" idx="12"/>
          </p:nvPr>
        </p:nvSpPr>
        <p:spPr/>
        <p:txBody>
          <a:bodyPr/>
          <a:lstStyle/>
          <a:p>
            <a:fld id="{9E301D28-A4D5-4058-AFAF-90F1D835DF14}" type="slidenum">
              <a:rPr lang="en-US" smtClean="0"/>
              <a:t>16</a:t>
            </a:fld>
            <a:endParaRPr lang="en-US"/>
          </a:p>
        </p:txBody>
      </p:sp>
      <p:sp>
        <p:nvSpPr>
          <p:cNvPr id="5" name="Date Placeholder 4">
            <a:extLst>
              <a:ext uri="{FF2B5EF4-FFF2-40B4-BE49-F238E27FC236}">
                <a16:creationId xmlns:a16="http://schemas.microsoft.com/office/drawing/2014/main" id="{F4AD5325-880F-D8E1-EE23-D8B6BAAAE5A4}"/>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9144234F-DE40-4715-7A80-308B8FCC2B05}"/>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239626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and the patent system</a:t>
            </a:r>
          </a:p>
        </p:txBody>
      </p:sp>
      <p:sp>
        <p:nvSpPr>
          <p:cNvPr id="3" name="Content Placeholder 2"/>
          <p:cNvSpPr>
            <a:spLocks noGrp="1"/>
          </p:cNvSpPr>
          <p:nvPr>
            <p:ph idx="1"/>
          </p:nvPr>
        </p:nvSpPr>
        <p:spPr/>
        <p:txBody>
          <a:bodyPr>
            <a:normAutofit fontScale="70000" lnSpcReduction="20000"/>
          </a:bodyPr>
          <a:lstStyle/>
          <a:p>
            <a:r>
              <a:rPr lang="en-US" dirty="0"/>
              <a:t>Software as a technology differs from other technologies</a:t>
            </a:r>
          </a:p>
          <a:p>
            <a:pPr lvl="1"/>
            <a:r>
              <a:rPr lang="en-US" dirty="0"/>
              <a:t>R&amp;D process more complex. To create and execute software, many different elements have to work together and communicate with each other.</a:t>
            </a:r>
          </a:p>
          <a:p>
            <a:pPr lvl="1"/>
            <a:r>
              <a:rPr lang="en-US" dirty="0"/>
              <a:t>Presence of network externalities since software made by one firm usually has to be compatible with software produced by other firms.</a:t>
            </a:r>
          </a:p>
          <a:p>
            <a:pPr lvl="1"/>
            <a:r>
              <a:rPr lang="en-US" dirty="0"/>
              <a:t>Software development is cumulative, developers routinely build and improve on existing code.</a:t>
            </a:r>
          </a:p>
          <a:p>
            <a:pPr lvl="1"/>
            <a:r>
              <a:rPr lang="en-US" dirty="0"/>
              <a:t>Software development also moves much faster than most other technologies.</a:t>
            </a:r>
          </a:p>
          <a:p>
            <a:pPr lvl="1"/>
            <a:r>
              <a:rPr lang="en-US" dirty="0"/>
              <a:t>Software is not confined to a specific industry or economic activity. Instead, software is used in many different ways throughout economy. </a:t>
            </a:r>
          </a:p>
          <a:p>
            <a:pPr lvl="1"/>
            <a:r>
              <a:rPr lang="en-US" dirty="0"/>
              <a:t>Software development involves relatively large fixed costs, but usually relatively low marginal costs.</a:t>
            </a:r>
          </a:p>
        </p:txBody>
      </p:sp>
      <p:sp>
        <p:nvSpPr>
          <p:cNvPr id="4" name="Slide Number Placeholder 3"/>
          <p:cNvSpPr>
            <a:spLocks noGrp="1"/>
          </p:cNvSpPr>
          <p:nvPr>
            <p:ph type="sldNum" sz="quarter" idx="12"/>
          </p:nvPr>
        </p:nvSpPr>
        <p:spPr/>
        <p:txBody>
          <a:bodyPr/>
          <a:lstStyle/>
          <a:p>
            <a:fld id="{9E301D28-A4D5-4058-AFAF-90F1D835DF14}" type="slidenum">
              <a:rPr lang="en-US" smtClean="0"/>
              <a:t>17</a:t>
            </a:fld>
            <a:endParaRPr lang="en-US"/>
          </a:p>
        </p:txBody>
      </p:sp>
      <p:sp>
        <p:nvSpPr>
          <p:cNvPr id="5" name="Date Placeholder 4">
            <a:extLst>
              <a:ext uri="{FF2B5EF4-FFF2-40B4-BE49-F238E27FC236}">
                <a16:creationId xmlns:a16="http://schemas.microsoft.com/office/drawing/2014/main" id="{BF9E67A5-FE9E-F79A-A6CF-D06A53FC44AB}"/>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C1457687-A23C-3071-0A0E-F35734421FAB}"/>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822675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and the patent system</a:t>
            </a:r>
          </a:p>
        </p:txBody>
      </p:sp>
      <p:sp>
        <p:nvSpPr>
          <p:cNvPr id="3" name="Content Placeholder 2"/>
          <p:cNvSpPr>
            <a:spLocks noGrp="1"/>
          </p:cNvSpPr>
          <p:nvPr>
            <p:ph idx="1"/>
          </p:nvPr>
        </p:nvSpPr>
        <p:spPr/>
        <p:txBody>
          <a:bodyPr>
            <a:normAutofit fontScale="62500" lnSpcReduction="20000"/>
          </a:bodyPr>
          <a:lstStyle/>
          <a:p>
            <a:r>
              <a:rPr lang="en-US" dirty="0"/>
              <a:t>Patent system functions relatively poorly in practice for software inventions. </a:t>
            </a:r>
          </a:p>
          <a:p>
            <a:r>
              <a:rPr lang="en-US" dirty="0"/>
              <a:t>Two types of challenges for protection of software by patents:</a:t>
            </a:r>
          </a:p>
          <a:p>
            <a:pPr lvl="1"/>
            <a:r>
              <a:rPr lang="en-US" dirty="0"/>
              <a:t>“Patent quality”</a:t>
            </a:r>
          </a:p>
          <a:p>
            <a:pPr lvl="1"/>
            <a:r>
              <a:rPr lang="en-US" dirty="0"/>
              <a:t>Characteristics of software as a technology. </a:t>
            </a:r>
          </a:p>
          <a:p>
            <a:r>
              <a:rPr lang="en-US" dirty="0"/>
              <a:t>Economic consequences:</a:t>
            </a:r>
          </a:p>
          <a:p>
            <a:pPr lvl="1"/>
            <a:r>
              <a:rPr lang="en-US" dirty="0"/>
              <a:t>Uncertainty over scope and validity of software patents.</a:t>
            </a:r>
          </a:p>
          <a:p>
            <a:pPr lvl="1"/>
            <a:r>
              <a:rPr lang="en-US" dirty="0"/>
              <a:t>Overly broad claims more likely to result in patent thickets and claims more likely invalid.</a:t>
            </a:r>
          </a:p>
          <a:p>
            <a:pPr lvl="1"/>
            <a:r>
              <a:rPr lang="en-US" dirty="0"/>
              <a:t>Despite quick innovation cycle, due to fuzzy boundaries and ability to claim broad software inventions, even patents that cover obsolete software still read on newer technology and therefore have exclusionary power. </a:t>
            </a:r>
          </a:p>
          <a:p>
            <a:pPr lvl="1"/>
            <a:r>
              <a:rPr lang="en-US" dirty="0"/>
              <a:t>Software patents often asserted to obtain “past damages based on infringements that no longer occur or […] to apply […] [them] to new product generations” (Burk and </a:t>
            </a:r>
            <a:r>
              <a:rPr lang="en-US" dirty="0" err="1"/>
              <a:t>Lemley</a:t>
            </a:r>
            <a:r>
              <a:rPr lang="en-US" dirty="0"/>
              <a:t>, 2009: 57). </a:t>
            </a:r>
          </a:p>
        </p:txBody>
      </p:sp>
      <p:sp>
        <p:nvSpPr>
          <p:cNvPr id="4" name="Slide Number Placeholder 3"/>
          <p:cNvSpPr>
            <a:spLocks noGrp="1"/>
          </p:cNvSpPr>
          <p:nvPr>
            <p:ph type="sldNum" sz="quarter" idx="12"/>
          </p:nvPr>
        </p:nvSpPr>
        <p:spPr/>
        <p:txBody>
          <a:bodyPr/>
          <a:lstStyle/>
          <a:p>
            <a:fld id="{9E301D28-A4D5-4058-AFAF-90F1D835DF14}" type="slidenum">
              <a:rPr lang="en-US" smtClean="0"/>
              <a:t>18</a:t>
            </a:fld>
            <a:endParaRPr lang="en-US"/>
          </a:p>
        </p:txBody>
      </p:sp>
      <p:sp>
        <p:nvSpPr>
          <p:cNvPr id="5" name="Date Placeholder 4">
            <a:extLst>
              <a:ext uri="{FF2B5EF4-FFF2-40B4-BE49-F238E27FC236}">
                <a16:creationId xmlns:a16="http://schemas.microsoft.com/office/drawing/2014/main" id="{C498D243-4822-A88F-3241-D9E8EDE879F4}"/>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D51B532C-582B-197F-A595-C72119A83D8F}"/>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2701678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quality</a:t>
            </a: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lvl="0"/>
            <a:r>
              <a:rPr lang="en-US" b="1" dirty="0"/>
              <a:t>Claim boundaries:</a:t>
            </a:r>
            <a:r>
              <a:rPr lang="en-US" dirty="0"/>
              <a:t> </a:t>
            </a:r>
          </a:p>
          <a:p>
            <a:pPr lvl="1"/>
            <a:r>
              <a:rPr lang="en-US" dirty="0"/>
              <a:t>Legal boundaries of a patent are defined by its claims (in combination with other information provided by patent specification). </a:t>
            </a:r>
          </a:p>
          <a:p>
            <a:pPr lvl="1"/>
            <a:r>
              <a:rPr lang="en-US" dirty="0"/>
              <a:t>Patentees have incentives to define broad claims in order to obtain broad coverage (functional claiming).</a:t>
            </a:r>
          </a:p>
          <a:p>
            <a:pPr lvl="1"/>
            <a:r>
              <a:rPr lang="en-US" dirty="0"/>
              <a:t>Broader claims more likely to ensure freedom to operate and create strategic value since competitors more likely to “trespass”.</a:t>
            </a:r>
          </a:p>
          <a:p>
            <a:pPr lvl="1"/>
            <a:r>
              <a:rPr lang="en-US" dirty="0"/>
              <a:t>But broad claims increase chances that patent found invalid and make it more difficult to discern what exactly is claimed as invention.</a:t>
            </a:r>
          </a:p>
          <a:p>
            <a:pPr lvl="1"/>
            <a:r>
              <a:rPr lang="en-US" dirty="0"/>
              <a:t> “The patentee owns […] what they claim, not what they actually built or described.” (Burk and Lemley, 2009: 12)</a:t>
            </a:r>
          </a:p>
        </p:txBody>
      </p:sp>
      <p:sp>
        <p:nvSpPr>
          <p:cNvPr id="4" name="Slide Number Placeholder 3"/>
          <p:cNvSpPr>
            <a:spLocks noGrp="1"/>
          </p:cNvSpPr>
          <p:nvPr>
            <p:ph type="sldNum" sz="quarter" idx="12"/>
          </p:nvPr>
        </p:nvSpPr>
        <p:spPr/>
        <p:txBody>
          <a:bodyPr/>
          <a:lstStyle/>
          <a:p>
            <a:fld id="{9E301D28-A4D5-4058-AFAF-90F1D835DF14}" type="slidenum">
              <a:rPr lang="en-US" smtClean="0"/>
              <a:t>19</a:t>
            </a:fld>
            <a:endParaRPr lang="en-US"/>
          </a:p>
        </p:txBody>
      </p:sp>
      <p:sp>
        <p:nvSpPr>
          <p:cNvPr id="5" name="Date Placeholder 4">
            <a:extLst>
              <a:ext uri="{FF2B5EF4-FFF2-40B4-BE49-F238E27FC236}">
                <a16:creationId xmlns:a16="http://schemas.microsoft.com/office/drawing/2014/main" id="{CE38756C-E20A-6422-8B1E-00066CD8F88F}"/>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327855A3-FAB9-D7BF-EA0E-147D87606E95}"/>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422895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DCDEF-E95A-ECD2-F2E0-59323B3458A3}"/>
              </a:ext>
            </a:extLst>
          </p:cNvPr>
          <p:cNvSpPr>
            <a:spLocks noGrp="1"/>
          </p:cNvSpPr>
          <p:nvPr>
            <p:ph type="title"/>
          </p:nvPr>
        </p:nvSpPr>
        <p:spPr>
          <a:xfrm>
            <a:off x="457200" y="274638"/>
            <a:ext cx="8229600" cy="1143000"/>
          </a:xfrm>
        </p:spPr>
        <p:txBody>
          <a:bodyPr>
            <a:normAutofit/>
          </a:bodyPr>
          <a:lstStyle/>
          <a:p>
            <a:r>
              <a:rPr lang="en-US" dirty="0"/>
              <a:t>Overview</a:t>
            </a:r>
          </a:p>
        </p:txBody>
      </p:sp>
      <p:sp>
        <p:nvSpPr>
          <p:cNvPr id="7" name="Content Placeholder 6">
            <a:extLst>
              <a:ext uri="{FF2B5EF4-FFF2-40B4-BE49-F238E27FC236}">
                <a16:creationId xmlns:a16="http://schemas.microsoft.com/office/drawing/2014/main" id="{B975A78D-CBA4-F878-0536-23EE531B7AB2}"/>
              </a:ext>
            </a:extLst>
          </p:cNvPr>
          <p:cNvSpPr>
            <a:spLocks noGrp="1"/>
          </p:cNvSpPr>
          <p:nvPr>
            <p:ph idx="1"/>
          </p:nvPr>
        </p:nvSpPr>
        <p:spPr>
          <a:xfrm>
            <a:off x="457200" y="1600200"/>
            <a:ext cx="8229600" cy="4525963"/>
          </a:xfrm>
        </p:spPr>
        <p:txBody>
          <a:bodyPr>
            <a:normAutofit fontScale="92500" lnSpcReduction="20000"/>
          </a:bodyPr>
          <a:lstStyle/>
          <a:p>
            <a:pPr lvl="0"/>
            <a:r>
              <a:rPr lang="en-US" dirty="0"/>
              <a:t>R&amp;D and product development process in the software industry.</a:t>
            </a:r>
          </a:p>
          <a:p>
            <a:pPr lvl="0"/>
            <a:r>
              <a:rPr lang="en-US" dirty="0"/>
              <a:t>Legal and policy debate over patent protection of software, business and financial methods.</a:t>
            </a:r>
          </a:p>
          <a:p>
            <a:pPr lvl="0"/>
            <a:r>
              <a:rPr lang="en-US" dirty="0"/>
              <a:t>Effects of software, business and financial method patents on innovation.</a:t>
            </a:r>
          </a:p>
          <a:p>
            <a:pPr lvl="0"/>
            <a:r>
              <a:rPr lang="en-US" dirty="0"/>
              <a:t>Open source software and its relation to proprietary software.</a:t>
            </a:r>
          </a:p>
          <a:p>
            <a:pPr lvl="0"/>
            <a:r>
              <a:rPr lang="en-US" dirty="0"/>
              <a:t>Current debate on interaction between artificial intelligence (AI) and the patent system. </a:t>
            </a:r>
          </a:p>
          <a:p>
            <a:endParaRPr lang="en-US" dirty="0"/>
          </a:p>
        </p:txBody>
      </p:sp>
      <p:sp>
        <p:nvSpPr>
          <p:cNvPr id="8" name="Date Placeholder 7">
            <a:extLst>
              <a:ext uri="{FF2B5EF4-FFF2-40B4-BE49-F238E27FC236}">
                <a16:creationId xmlns:a16="http://schemas.microsoft.com/office/drawing/2014/main" id="{D01287C9-06D7-FD4E-B8AC-3B0C62E673C2}"/>
              </a:ext>
            </a:extLst>
          </p:cNvPr>
          <p:cNvSpPr>
            <a:spLocks noGrp="1"/>
          </p:cNvSpPr>
          <p:nvPr>
            <p:ph type="dt" sz="half" idx="10"/>
          </p:nvPr>
        </p:nvSpPr>
        <p:spPr>
          <a:xfrm>
            <a:off x="457200" y="6356350"/>
            <a:ext cx="2133600" cy="365125"/>
          </a:xfrm>
        </p:spPr>
        <p:txBody>
          <a:bodyPr/>
          <a:lstStyle/>
          <a:p>
            <a:r>
              <a:rPr lang="en-US"/>
              <a:t>2024</a:t>
            </a:r>
          </a:p>
        </p:txBody>
      </p:sp>
      <p:sp>
        <p:nvSpPr>
          <p:cNvPr id="9" name="Footer Placeholder 8">
            <a:extLst>
              <a:ext uri="{FF2B5EF4-FFF2-40B4-BE49-F238E27FC236}">
                <a16:creationId xmlns:a16="http://schemas.microsoft.com/office/drawing/2014/main" id="{C5ED5CC3-D9EF-D844-749C-DC9A4C046E7D}"/>
              </a:ext>
            </a:extLst>
          </p:cNvPr>
          <p:cNvSpPr>
            <a:spLocks noGrp="1"/>
          </p:cNvSpPr>
          <p:nvPr>
            <p:ph type="ftr" sz="quarter" idx="11"/>
          </p:nvPr>
        </p:nvSpPr>
        <p:spPr>
          <a:xfrm>
            <a:off x="3124200" y="6356350"/>
            <a:ext cx="2895600" cy="365125"/>
          </a:xfrm>
        </p:spPr>
        <p:txBody>
          <a:bodyPr/>
          <a:lstStyle/>
          <a:p>
            <a:r>
              <a:rPr lang="en-US"/>
              <a:t>Hall &amp; Helmers Ch. 17</a:t>
            </a:r>
          </a:p>
        </p:txBody>
      </p:sp>
      <p:sp>
        <p:nvSpPr>
          <p:cNvPr id="4" name="Slide Number Placeholder 3">
            <a:extLst>
              <a:ext uri="{FF2B5EF4-FFF2-40B4-BE49-F238E27FC236}">
                <a16:creationId xmlns:a16="http://schemas.microsoft.com/office/drawing/2014/main" id="{7D3EAE30-12DE-68CA-A5C6-E162DE19430B}"/>
              </a:ext>
            </a:extLst>
          </p:cNvPr>
          <p:cNvSpPr>
            <a:spLocks noGrp="1"/>
          </p:cNvSpPr>
          <p:nvPr>
            <p:ph type="sldNum" sz="quarter" idx="12"/>
          </p:nvPr>
        </p:nvSpPr>
        <p:spPr>
          <a:xfrm>
            <a:off x="6553200" y="6356350"/>
            <a:ext cx="2133600" cy="365125"/>
          </a:xfrm>
        </p:spPr>
        <p:txBody>
          <a:bodyPr/>
          <a:lstStyle/>
          <a:p>
            <a:fld id="{9E301D28-A4D5-4058-AFAF-90F1D835DF14}" type="slidenum">
              <a:rPr lang="en-US" smtClean="0"/>
              <a:pPr/>
              <a:t>2</a:t>
            </a:fld>
            <a:endParaRPr lang="en-US"/>
          </a:p>
        </p:txBody>
      </p:sp>
    </p:spTree>
    <p:extLst>
      <p:ext uri="{BB962C8B-B14F-4D97-AF65-F5344CB8AC3E}">
        <p14:creationId xmlns:p14="http://schemas.microsoft.com/office/powerpoint/2010/main" val="2187547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quality</a:t>
            </a:r>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lvl="0"/>
            <a:r>
              <a:rPr lang="en-US" b="1" dirty="0"/>
              <a:t>Disclosure:</a:t>
            </a:r>
            <a:r>
              <a:rPr lang="en-US" dirty="0"/>
              <a:t> </a:t>
            </a:r>
          </a:p>
          <a:p>
            <a:pPr lvl="1"/>
            <a:r>
              <a:rPr lang="en-US" dirty="0"/>
              <a:t>Fuzzy claim boundaries affect disclosure.</a:t>
            </a:r>
          </a:p>
          <a:p>
            <a:pPr lvl="1"/>
            <a:r>
              <a:rPr lang="en-US" dirty="0"/>
              <a:t>No requirement for software patents to disclose code that executes patented invention</a:t>
            </a:r>
          </a:p>
          <a:p>
            <a:pPr lvl="1"/>
            <a:r>
              <a:rPr lang="en-US" dirty="0"/>
              <a:t>Limited disclosure results in lack of notice and fewer knowledge spillovers.</a:t>
            </a:r>
          </a:p>
          <a:p>
            <a:pPr lvl="0"/>
            <a:r>
              <a:rPr lang="en-US" b="1" dirty="0"/>
              <a:t>Prior art:</a:t>
            </a:r>
            <a:r>
              <a:rPr lang="en-US" dirty="0"/>
              <a:t> </a:t>
            </a:r>
          </a:p>
          <a:p>
            <a:pPr lvl="1"/>
            <a:r>
              <a:rPr lang="en-US" dirty="0"/>
              <a:t>Patent examiners more likely to miss relevant prior art that would have prevented grant or narrowed claims.</a:t>
            </a:r>
          </a:p>
          <a:p>
            <a:pPr lvl="1"/>
            <a:r>
              <a:rPr lang="en-US" dirty="0"/>
              <a:t>Software as a field less likely to be disclosed in sources conventionally considered prior art (e.g. academic publications).</a:t>
            </a:r>
          </a:p>
          <a:p>
            <a:pPr lvl="1"/>
            <a:r>
              <a:rPr lang="en-US" dirty="0"/>
              <a:t>In early days of software patenting, lack of expertise at the USPTO (and other patent offices around the world). </a:t>
            </a:r>
          </a:p>
          <a:p>
            <a:pPr lvl="1"/>
            <a:r>
              <a:rPr lang="en-US" dirty="0"/>
              <a:t>Classification of patents also makes prior art search difficult. </a:t>
            </a:r>
          </a:p>
          <a:p>
            <a:pPr lvl="1"/>
            <a:r>
              <a:rPr lang="en-US" dirty="0"/>
              <a:t>During certain periods, applicants had incentives to characterize software as hardware.</a:t>
            </a:r>
          </a:p>
          <a:p>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20</a:t>
            </a:fld>
            <a:endParaRPr lang="en-US"/>
          </a:p>
        </p:txBody>
      </p:sp>
      <p:sp>
        <p:nvSpPr>
          <p:cNvPr id="5" name="Date Placeholder 4">
            <a:extLst>
              <a:ext uri="{FF2B5EF4-FFF2-40B4-BE49-F238E27FC236}">
                <a16:creationId xmlns:a16="http://schemas.microsoft.com/office/drawing/2014/main" id="{D15C0EB2-8C33-18F1-748A-4428A9566D45}"/>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FBD5F7E1-3FE5-7AF5-F60E-1AC356F3A58F}"/>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2838869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as a technology</a:t>
            </a:r>
          </a:p>
        </p:txBody>
      </p:sp>
      <p:sp>
        <p:nvSpPr>
          <p:cNvPr id="3" name="Content Placeholder 2"/>
          <p:cNvSpPr>
            <a:spLocks noGrp="1"/>
          </p:cNvSpPr>
          <p:nvPr>
            <p:ph idx="1"/>
          </p:nvPr>
        </p:nvSpPr>
        <p:spPr/>
        <p:txBody>
          <a:bodyPr>
            <a:normAutofit fontScale="62500" lnSpcReduction="20000"/>
          </a:bodyPr>
          <a:lstStyle/>
          <a:p>
            <a:pPr lvl="0"/>
            <a:r>
              <a:rPr lang="en-US" b="1" dirty="0"/>
              <a:t>Complexity/cumulative:</a:t>
            </a:r>
            <a:endParaRPr lang="en-US" dirty="0"/>
          </a:p>
          <a:p>
            <a:pPr lvl="1"/>
            <a:r>
              <a:rPr lang="en-US" dirty="0"/>
              <a:t>Software complex and cumulative technology.</a:t>
            </a:r>
          </a:p>
          <a:p>
            <a:pPr lvl="1"/>
            <a:r>
              <a:rPr lang="en-US" dirty="0"/>
              <a:t>Patents on specific aspects of technology increase transaction costs for software developers. </a:t>
            </a:r>
          </a:p>
          <a:p>
            <a:pPr lvl="1"/>
            <a:r>
              <a:rPr lang="en-US" dirty="0"/>
              <a:t>Block or slow incremental innovation. </a:t>
            </a:r>
          </a:p>
          <a:p>
            <a:pPr lvl="1"/>
            <a:r>
              <a:rPr lang="en-US" dirty="0"/>
              <a:t>Disproportionate effect on new companies. </a:t>
            </a:r>
          </a:p>
          <a:p>
            <a:r>
              <a:rPr lang="en-US" b="1" dirty="0"/>
              <a:t>Innovation cycle:</a:t>
            </a:r>
            <a:endParaRPr lang="en-US" dirty="0"/>
          </a:p>
          <a:p>
            <a:pPr lvl="1"/>
            <a:r>
              <a:rPr lang="en-US" dirty="0"/>
              <a:t>Very short innovation cycles and rapid technological obsolescence.</a:t>
            </a:r>
          </a:p>
          <a:p>
            <a:pPr lvl="1"/>
            <a:r>
              <a:rPr lang="en-US" dirty="0"/>
              <a:t>Long grant lags and once granted, patent valid for up to 20 years.</a:t>
            </a:r>
          </a:p>
          <a:p>
            <a:pPr lvl="1"/>
            <a:r>
              <a:rPr lang="en-US" dirty="0"/>
              <a:t>Jeffrey Bezos: “[t]his isn't like drug companies, which need long patent windows because of clinical testing, or like complicated physical processes, where you might have to tool up and build factories. Especially in the age of the Internet, a good software innovation can catch a lot of wind in 3 or 5 years”.</a:t>
            </a:r>
          </a:p>
          <a:p>
            <a:pPr lvl="1"/>
            <a:r>
              <a:rPr lang="en-US" dirty="0"/>
              <a:t>Mismatch between innovation cycle and property rights granted by patents.</a:t>
            </a:r>
            <a:r>
              <a:rPr lang="en-US" dirty="0">
                <a:effectLst/>
              </a:rPr>
              <a:t> </a:t>
            </a:r>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21</a:t>
            </a:fld>
            <a:endParaRPr lang="en-US"/>
          </a:p>
        </p:txBody>
      </p:sp>
      <p:sp>
        <p:nvSpPr>
          <p:cNvPr id="5" name="Date Placeholder 4">
            <a:extLst>
              <a:ext uri="{FF2B5EF4-FFF2-40B4-BE49-F238E27FC236}">
                <a16:creationId xmlns:a16="http://schemas.microsoft.com/office/drawing/2014/main" id="{5DCAE860-C137-95AC-39D9-256B14F73DC7}"/>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F2ADB6A0-5906-2241-F26A-C725F78DE0E1}"/>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4260972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Empirical evidence on the impact of software patents</a:t>
            </a:r>
          </a:p>
        </p:txBody>
      </p:sp>
      <p:sp>
        <p:nvSpPr>
          <p:cNvPr id="3" name="Content Placeholder 2"/>
          <p:cNvSpPr>
            <a:spLocks noGrp="1"/>
          </p:cNvSpPr>
          <p:nvPr>
            <p:ph idx="1"/>
          </p:nvPr>
        </p:nvSpPr>
        <p:spPr/>
        <p:txBody>
          <a:bodyPr>
            <a:normAutofit fontScale="92500" lnSpcReduction="20000"/>
          </a:bodyPr>
          <a:lstStyle/>
          <a:p>
            <a:r>
              <a:rPr lang="en-US" dirty="0"/>
              <a:t>Empirical evidence on the impact of software patents on companies and innovation sparse.</a:t>
            </a:r>
          </a:p>
          <a:p>
            <a:r>
              <a:rPr lang="en-US" dirty="0"/>
              <a:t>Difficult to isolate effect of patents on software development from other major changes that software and internet revolution has brought about. </a:t>
            </a:r>
          </a:p>
          <a:p>
            <a:r>
              <a:rPr lang="en-US" dirty="0"/>
              <a:t>Much of empirical evidence relies on changes observed in response to changes in U.S. case law relevant to software patenting.</a:t>
            </a:r>
          </a:p>
          <a:p>
            <a:r>
              <a:rPr lang="en-US" dirty="0"/>
              <a:t>Available evidence does not offer clear results on the impact of software patents. </a:t>
            </a:r>
          </a:p>
        </p:txBody>
      </p:sp>
      <p:sp>
        <p:nvSpPr>
          <p:cNvPr id="4" name="Slide Number Placeholder 3"/>
          <p:cNvSpPr>
            <a:spLocks noGrp="1"/>
          </p:cNvSpPr>
          <p:nvPr>
            <p:ph type="sldNum" sz="quarter" idx="12"/>
          </p:nvPr>
        </p:nvSpPr>
        <p:spPr/>
        <p:txBody>
          <a:bodyPr/>
          <a:lstStyle/>
          <a:p>
            <a:fld id="{9E301D28-A4D5-4058-AFAF-90F1D835DF14}" type="slidenum">
              <a:rPr lang="en-US" smtClean="0"/>
              <a:t>22</a:t>
            </a:fld>
            <a:endParaRPr lang="en-US"/>
          </a:p>
        </p:txBody>
      </p:sp>
      <p:sp>
        <p:nvSpPr>
          <p:cNvPr id="5" name="Date Placeholder 4">
            <a:extLst>
              <a:ext uri="{FF2B5EF4-FFF2-40B4-BE49-F238E27FC236}">
                <a16:creationId xmlns:a16="http://schemas.microsoft.com/office/drawing/2014/main" id="{C5915B48-9283-9FEB-D0F4-63EC155E1E66}"/>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93914ED5-FA85-7D6E-A891-5DA7CABAA9F8}"/>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144355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Empirical evidence on the impact of software patents</a:t>
            </a:r>
          </a:p>
        </p:txBody>
      </p:sp>
      <p:sp>
        <p:nvSpPr>
          <p:cNvPr id="3" name="Content Placeholder 2"/>
          <p:cNvSpPr>
            <a:spLocks noGrp="1"/>
          </p:cNvSpPr>
          <p:nvPr>
            <p:ph idx="1"/>
          </p:nvPr>
        </p:nvSpPr>
        <p:spPr>
          <a:xfrm>
            <a:off x="457200" y="1600200"/>
            <a:ext cx="8229600" cy="4525963"/>
          </a:xfrm>
        </p:spPr>
        <p:txBody>
          <a:bodyPr>
            <a:normAutofit fontScale="47500" lnSpcReduction="20000"/>
          </a:bodyPr>
          <a:lstStyle/>
          <a:p>
            <a:r>
              <a:rPr lang="en-US" dirty="0"/>
              <a:t>Noel and </a:t>
            </a:r>
            <a:r>
              <a:rPr lang="en-US" dirty="0" err="1"/>
              <a:t>Schankerman</a:t>
            </a:r>
            <a:r>
              <a:rPr lang="en-US" dirty="0"/>
              <a:t> (2013):</a:t>
            </a:r>
          </a:p>
          <a:p>
            <a:pPr lvl="1"/>
            <a:r>
              <a:rPr lang="en-US" dirty="0"/>
              <a:t>Large patent premium in the stock market valuation for software firms over the period 1980-1999.</a:t>
            </a:r>
          </a:p>
          <a:p>
            <a:pPr lvl="1"/>
            <a:r>
              <a:rPr lang="en-US" dirty="0"/>
              <a:t>Software patents create value to firms by enhancing ability to appropriate the returns.</a:t>
            </a:r>
          </a:p>
          <a:p>
            <a:r>
              <a:rPr lang="en-US" dirty="0"/>
              <a:t>Lerner and Zhu (2007):</a:t>
            </a:r>
          </a:p>
          <a:p>
            <a:pPr lvl="1"/>
            <a:r>
              <a:rPr lang="en-US" dirty="0"/>
              <a:t>Software firms, more affected by 1996 U.S. Supreme Court decision that reduced the scope of copyright protection of software, filed more patents.</a:t>
            </a:r>
          </a:p>
          <a:p>
            <a:pPr lvl="1"/>
            <a:r>
              <a:rPr lang="en-US" dirty="0"/>
              <a:t>Growth in software patenting associated with increased sales and expansion of firms’ product lines.</a:t>
            </a:r>
          </a:p>
          <a:p>
            <a:r>
              <a:rPr lang="en-US" dirty="0"/>
              <a:t>Hall and </a:t>
            </a:r>
            <a:r>
              <a:rPr lang="en-US" dirty="0" err="1"/>
              <a:t>MacGarvie</a:t>
            </a:r>
            <a:r>
              <a:rPr lang="en-US" dirty="0"/>
              <a:t> (2010):</a:t>
            </a:r>
          </a:p>
          <a:p>
            <a:pPr lvl="1"/>
            <a:r>
              <a:rPr lang="en-US" dirty="0"/>
              <a:t>Stock market value of software companies dropped  as a result of an expansion of software patentability in the U.S. over period 1975-2002.</a:t>
            </a:r>
          </a:p>
          <a:p>
            <a:pPr lvl="1"/>
            <a:r>
              <a:rPr lang="en-US" dirty="0"/>
              <a:t>Software patents as such contributed little to a firm’s market value.</a:t>
            </a:r>
          </a:p>
          <a:p>
            <a:r>
              <a:rPr lang="en-US" dirty="0"/>
              <a:t>Cockburn and </a:t>
            </a:r>
            <a:r>
              <a:rPr lang="en-US" dirty="0" err="1"/>
              <a:t>MacGarvie</a:t>
            </a:r>
            <a:r>
              <a:rPr lang="en-US" dirty="0"/>
              <a:t> (2009, 2011):</a:t>
            </a:r>
          </a:p>
          <a:p>
            <a:pPr lvl="1"/>
            <a:r>
              <a:rPr lang="en-US" dirty="0"/>
              <a:t>Increase in software patenting triggered by the expansion of patentability reduced entry of new software start-up firms.</a:t>
            </a:r>
          </a:p>
          <a:p>
            <a:pPr lvl="1"/>
            <a:r>
              <a:rPr lang="en-US" dirty="0"/>
              <a:t>More patenting reduced likelihood that start-ups received outside investment.</a:t>
            </a:r>
          </a:p>
          <a:p>
            <a:r>
              <a:rPr lang="en-US" dirty="0"/>
              <a:t>Lin and Rai (2023):</a:t>
            </a:r>
          </a:p>
          <a:p>
            <a:pPr lvl="1"/>
            <a:r>
              <a:rPr lang="en-US" dirty="0"/>
              <a:t>Narrowing of scope of software patents as a consequence of </a:t>
            </a:r>
            <a:r>
              <a:rPr lang="en-US" i="1" dirty="0"/>
              <a:t>Alice v. CLS Bank</a:t>
            </a:r>
            <a:r>
              <a:rPr lang="en-US" dirty="0"/>
              <a:t> led to fewer software patent filings by companies in software industry.</a:t>
            </a:r>
          </a:p>
          <a:p>
            <a:pPr lvl="1"/>
            <a:r>
              <a:rPr lang="en-US" dirty="0"/>
              <a:t>Software firms expanded open source activities.</a:t>
            </a:r>
          </a:p>
          <a:p>
            <a:pPr lvl="1"/>
            <a:r>
              <a:rPr lang="en-US" dirty="0"/>
              <a:t>Increase in sales because Supreme Court decision reduced the risk of software patent litigation. </a:t>
            </a:r>
          </a:p>
          <a:p>
            <a:pPr marL="0" indent="0">
              <a:buNone/>
            </a:pPr>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23</a:t>
            </a:fld>
            <a:endParaRPr lang="en-US"/>
          </a:p>
        </p:txBody>
      </p:sp>
      <p:sp>
        <p:nvSpPr>
          <p:cNvPr id="5" name="Date Placeholder 4">
            <a:extLst>
              <a:ext uri="{FF2B5EF4-FFF2-40B4-BE49-F238E27FC236}">
                <a16:creationId xmlns:a16="http://schemas.microsoft.com/office/drawing/2014/main" id="{DA8FFC9F-2927-B375-6BF5-029E724F973E}"/>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800D0703-D3B1-AC9D-AAC9-640E348915ED}"/>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1354712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method patents</a:t>
            </a:r>
          </a:p>
        </p:txBody>
      </p:sp>
      <p:sp>
        <p:nvSpPr>
          <p:cNvPr id="3" name="Content Placeholder 2"/>
          <p:cNvSpPr>
            <a:spLocks noGrp="1"/>
          </p:cNvSpPr>
          <p:nvPr>
            <p:ph idx="1"/>
          </p:nvPr>
        </p:nvSpPr>
        <p:spPr/>
        <p:txBody>
          <a:bodyPr>
            <a:normAutofit fontScale="70000" lnSpcReduction="20000"/>
          </a:bodyPr>
          <a:lstStyle/>
          <a:p>
            <a:r>
              <a:rPr lang="en-US" dirty="0"/>
              <a:t>Amazon’s 1-click patent:</a:t>
            </a:r>
          </a:p>
          <a:p>
            <a:pPr lvl="1"/>
            <a:r>
              <a:rPr lang="en-US" dirty="0"/>
              <a:t>In 1997, Amazon introduced a business method for customers to shorten their purchase transaction on Amazon’s online platform.</a:t>
            </a:r>
          </a:p>
          <a:p>
            <a:pPr lvl="1"/>
            <a:r>
              <a:rPr lang="en-US" dirty="0"/>
              <a:t>Method allows customers to enter their payment information once and then retain this information such that customers do not have to re-enter the information for every purchase.</a:t>
            </a:r>
          </a:p>
          <a:p>
            <a:pPr lvl="1"/>
            <a:r>
              <a:rPr lang="en-US" dirty="0"/>
              <a:t>Amazon patented this “Method and System for Placing a Purchase Order via Communications Network” (US 5,960,411).</a:t>
            </a:r>
          </a:p>
          <a:p>
            <a:r>
              <a:rPr lang="en-US" dirty="0" err="1"/>
              <a:t>priceline.com’s</a:t>
            </a:r>
            <a:r>
              <a:rPr lang="en-US" dirty="0"/>
              <a:t> auction patent:</a:t>
            </a:r>
          </a:p>
          <a:p>
            <a:pPr lvl="1"/>
            <a:r>
              <a:rPr lang="en-US" dirty="0"/>
              <a:t>priceline.com patented a “Method, apparatus, and program for pricing, selling, and exercising options to purchase airline tickets”</a:t>
            </a:r>
          </a:p>
          <a:p>
            <a:pPr lvl="1"/>
            <a:r>
              <a:rPr lang="en-US" dirty="0"/>
              <a:t>Patent essentially covers a sealed-bid (Dutch) auction for purchasing airline tickets online. </a:t>
            </a:r>
          </a:p>
          <a:p>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24</a:t>
            </a:fld>
            <a:endParaRPr lang="en-US"/>
          </a:p>
        </p:txBody>
      </p:sp>
      <p:sp>
        <p:nvSpPr>
          <p:cNvPr id="5" name="Date Placeholder 4">
            <a:extLst>
              <a:ext uri="{FF2B5EF4-FFF2-40B4-BE49-F238E27FC236}">
                <a16:creationId xmlns:a16="http://schemas.microsoft.com/office/drawing/2014/main" id="{E0EBEADA-811F-9A64-BBB3-0843901D7488}"/>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61C2AC88-1E23-70FA-7DA0-FB977EE9602F}"/>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1538297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method patents</a:t>
            </a:r>
          </a:p>
        </p:txBody>
      </p:sp>
      <p:sp>
        <p:nvSpPr>
          <p:cNvPr id="3" name="Content Placeholder 2"/>
          <p:cNvSpPr>
            <a:spLocks noGrp="1"/>
          </p:cNvSpPr>
          <p:nvPr>
            <p:ph idx="1"/>
          </p:nvPr>
        </p:nvSpPr>
        <p:spPr/>
        <p:txBody>
          <a:bodyPr>
            <a:normAutofit fontScale="70000" lnSpcReduction="20000"/>
          </a:bodyPr>
          <a:lstStyle/>
          <a:p>
            <a:r>
              <a:rPr lang="en-US" dirty="0"/>
              <a:t>Business method patents cover business method inventions.</a:t>
            </a:r>
          </a:p>
          <a:p>
            <a:r>
              <a:rPr lang="en-US" dirty="0"/>
              <a:t>Business method inventions are discoveries that describe methods of doing business, e.g. new way of executing a business transaction.</a:t>
            </a:r>
          </a:p>
          <a:p>
            <a:r>
              <a:rPr lang="en-US" dirty="0"/>
              <a:t>Business method patents cover range of applications including finance, business data processing, insurance, and marketing methods.</a:t>
            </a:r>
          </a:p>
          <a:p>
            <a:r>
              <a:rPr lang="en-US" dirty="0"/>
              <a:t>Lines between business method and software-enabled invention blurry because business method patents often protect implementation of a business method using software on Internet.</a:t>
            </a:r>
          </a:p>
          <a:p>
            <a:r>
              <a:rPr lang="en-US" dirty="0"/>
              <a:t>Claimed invention is commercial rather than technological.</a:t>
            </a:r>
          </a:p>
          <a:p>
            <a:r>
              <a:rPr lang="en-US" dirty="0"/>
              <a:t>Business method inventions have become much more central to many businesses because of explosion of e-commerce and importance of online transactions more generally. </a:t>
            </a:r>
          </a:p>
        </p:txBody>
      </p:sp>
      <p:sp>
        <p:nvSpPr>
          <p:cNvPr id="4" name="Slide Number Placeholder 3"/>
          <p:cNvSpPr>
            <a:spLocks noGrp="1"/>
          </p:cNvSpPr>
          <p:nvPr>
            <p:ph type="sldNum" sz="quarter" idx="12"/>
          </p:nvPr>
        </p:nvSpPr>
        <p:spPr/>
        <p:txBody>
          <a:bodyPr/>
          <a:lstStyle/>
          <a:p>
            <a:fld id="{9E301D28-A4D5-4058-AFAF-90F1D835DF14}" type="slidenum">
              <a:rPr lang="en-US" smtClean="0"/>
              <a:t>25</a:t>
            </a:fld>
            <a:endParaRPr lang="en-US"/>
          </a:p>
        </p:txBody>
      </p:sp>
      <p:sp>
        <p:nvSpPr>
          <p:cNvPr id="5" name="Date Placeholder 4">
            <a:extLst>
              <a:ext uri="{FF2B5EF4-FFF2-40B4-BE49-F238E27FC236}">
                <a16:creationId xmlns:a16="http://schemas.microsoft.com/office/drawing/2014/main" id="{4428DD6E-3336-6FC3-2DC5-E101B87B5A9D}"/>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0EA716BA-8752-314F-A4DE-AFBC409FAE98}"/>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293025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method patents</a:t>
            </a:r>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a:t>Should commercial inventions be awarded same protection as inventions that constitute a technical solution to a technical problem? </a:t>
            </a:r>
          </a:p>
          <a:p>
            <a:r>
              <a:rPr lang="en-US" dirty="0"/>
              <a:t>Legal debate focused on whether business methods are merely an abstract idea: </a:t>
            </a:r>
          </a:p>
          <a:p>
            <a:pPr lvl="1"/>
            <a:r>
              <a:rPr lang="en-US" dirty="0"/>
              <a:t>In 1998, CAFC issued an opinion in </a:t>
            </a:r>
            <a:r>
              <a:rPr lang="en-US" i="1" dirty="0"/>
              <a:t>State Street Bank and Trust v. Signature Financial Corporation</a:t>
            </a:r>
            <a:r>
              <a:rPr lang="en-US" dirty="0"/>
              <a:t> that is widely seen as the door opener to increase in business method patent. </a:t>
            </a:r>
          </a:p>
          <a:p>
            <a:pPr lvl="1"/>
            <a:r>
              <a:rPr lang="en-US" dirty="0"/>
              <a:t>In Europe, business methods are not patentable. But business methods can be patentable provided they solve a technical problem.</a:t>
            </a:r>
          </a:p>
        </p:txBody>
      </p:sp>
      <p:sp>
        <p:nvSpPr>
          <p:cNvPr id="4" name="Slide Number Placeholder 3"/>
          <p:cNvSpPr>
            <a:spLocks noGrp="1"/>
          </p:cNvSpPr>
          <p:nvPr>
            <p:ph type="sldNum" sz="quarter" idx="12"/>
          </p:nvPr>
        </p:nvSpPr>
        <p:spPr/>
        <p:txBody>
          <a:bodyPr/>
          <a:lstStyle/>
          <a:p>
            <a:fld id="{9E301D28-A4D5-4058-AFAF-90F1D835DF14}" type="slidenum">
              <a:rPr lang="en-US" smtClean="0"/>
              <a:t>26</a:t>
            </a:fld>
            <a:endParaRPr lang="en-US"/>
          </a:p>
        </p:txBody>
      </p:sp>
      <p:sp>
        <p:nvSpPr>
          <p:cNvPr id="5" name="Date Placeholder 4">
            <a:extLst>
              <a:ext uri="{FF2B5EF4-FFF2-40B4-BE49-F238E27FC236}">
                <a16:creationId xmlns:a16="http://schemas.microsoft.com/office/drawing/2014/main" id="{9F376C65-6C8A-D942-2603-51DB9653CF15}"/>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C383CAB9-31BC-09C8-354B-D7307AEF56E1}"/>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141904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method patents</a:t>
            </a:r>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r>
              <a:rPr lang="en-US" dirty="0"/>
              <a:t>Proponents of business method patents claim:</a:t>
            </a:r>
          </a:p>
          <a:p>
            <a:pPr lvl="1"/>
            <a:r>
              <a:rPr lang="en-US" dirty="0"/>
              <a:t>Business methods are “commercial discoveries” that build on scientific and technological discoveries.</a:t>
            </a:r>
          </a:p>
          <a:p>
            <a:pPr lvl="1"/>
            <a:r>
              <a:rPr lang="en-US" dirty="0"/>
              <a:t>Implementation drives “commercial innovation” that can help commercialization of scientific and technological discoveries.</a:t>
            </a:r>
          </a:p>
          <a:p>
            <a:pPr lvl="1"/>
            <a:r>
              <a:rPr lang="en-US" dirty="0"/>
              <a:t>Increase the market value of scientific and technological discoveries. </a:t>
            </a:r>
          </a:p>
          <a:p>
            <a:pPr lvl="1"/>
            <a:r>
              <a:rPr lang="en-US" dirty="0"/>
              <a:t>Provide incentives for further innovation and investment in order to implement them.</a:t>
            </a:r>
          </a:p>
          <a:p>
            <a:r>
              <a:rPr lang="en-US" dirty="0"/>
              <a:t>Critics of business method patents:</a:t>
            </a:r>
          </a:p>
          <a:p>
            <a:pPr lvl="1"/>
            <a:r>
              <a:rPr lang="en-US" dirty="0"/>
              <a:t>Opportunity to monopolize broad, abstract ideas.</a:t>
            </a:r>
          </a:p>
          <a:p>
            <a:pPr lvl="1"/>
            <a:r>
              <a:rPr lang="en-US" dirty="0"/>
              <a:t>Abstract idea – a way of conducting business -- not an actual technical solution to a technical problem.</a:t>
            </a:r>
          </a:p>
          <a:p>
            <a:pPr lvl="1"/>
            <a:r>
              <a:rPr lang="en-US" dirty="0"/>
              <a:t>Some business methods are trivial.</a:t>
            </a:r>
          </a:p>
          <a:p>
            <a:pPr lvl="1"/>
            <a:r>
              <a:rPr lang="en-US" dirty="0"/>
              <a:t>Prior art search is even more difficult for business method than software patents.</a:t>
            </a:r>
          </a:p>
        </p:txBody>
      </p:sp>
      <p:sp>
        <p:nvSpPr>
          <p:cNvPr id="4" name="Slide Number Placeholder 3"/>
          <p:cNvSpPr>
            <a:spLocks noGrp="1"/>
          </p:cNvSpPr>
          <p:nvPr>
            <p:ph type="sldNum" sz="quarter" idx="12"/>
          </p:nvPr>
        </p:nvSpPr>
        <p:spPr/>
        <p:txBody>
          <a:bodyPr/>
          <a:lstStyle/>
          <a:p>
            <a:fld id="{9E301D28-A4D5-4058-AFAF-90F1D835DF14}" type="slidenum">
              <a:rPr lang="en-US" smtClean="0"/>
              <a:t>27</a:t>
            </a:fld>
            <a:endParaRPr lang="en-US"/>
          </a:p>
        </p:txBody>
      </p:sp>
      <p:sp>
        <p:nvSpPr>
          <p:cNvPr id="5" name="Date Placeholder 4">
            <a:extLst>
              <a:ext uri="{FF2B5EF4-FFF2-40B4-BE49-F238E27FC236}">
                <a16:creationId xmlns:a16="http://schemas.microsoft.com/office/drawing/2014/main" id="{7950831F-63A0-69E8-6E4C-E71DDC6C7F2A}"/>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233A433B-28F6-CD37-99FC-93C47BF26529}"/>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93615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method patents</a:t>
            </a:r>
          </a:p>
        </p:txBody>
      </p:sp>
      <p:sp>
        <p:nvSpPr>
          <p:cNvPr id="3" name="Content Placeholder 2"/>
          <p:cNvSpPr>
            <a:spLocks noGrp="1"/>
          </p:cNvSpPr>
          <p:nvPr>
            <p:ph idx="1"/>
          </p:nvPr>
        </p:nvSpPr>
        <p:spPr/>
        <p:txBody>
          <a:bodyPr>
            <a:normAutofit fontScale="55000" lnSpcReduction="20000"/>
          </a:bodyPr>
          <a:lstStyle/>
          <a:p>
            <a:r>
              <a:rPr lang="en-US" dirty="0"/>
              <a:t>Financial method patents typically cover formulas or methods of making financial transactions.</a:t>
            </a:r>
          </a:p>
          <a:p>
            <a:r>
              <a:rPr lang="en-US" dirty="0"/>
              <a:t>Early financial patents (e.g. Black-Scholes option pricing formula) cited little academic literature (Lerner, 2002).</a:t>
            </a:r>
          </a:p>
          <a:p>
            <a:r>
              <a:rPr lang="en-US" dirty="0"/>
              <a:t>Patent examiners seemed unaware of much of the non-patent prior art in this area, leading patents to be issued on methods that had long been in the literature.</a:t>
            </a:r>
          </a:p>
          <a:p>
            <a:r>
              <a:rPr lang="en-US" dirty="0"/>
              <a:t>During first decade following State Street, financial patents litigated 27 to 39 times as often as other patents. Typically large corporations and financial institutions targeted. </a:t>
            </a:r>
          </a:p>
          <a:p>
            <a:r>
              <a:rPr lang="en-US" dirty="0"/>
              <a:t>Patent landscape has evolved as many financial transactions have moved online (Lerner et al., 2023):</a:t>
            </a:r>
          </a:p>
          <a:p>
            <a:pPr lvl="1"/>
            <a:r>
              <a:rPr lang="en-US" dirty="0"/>
              <a:t>During the decade 2000-2010, patented innovation in finance has shifted toward information technology and non-financial firms, and to California from New York.</a:t>
            </a:r>
          </a:p>
          <a:p>
            <a:pPr lvl="1"/>
            <a:r>
              <a:rPr lang="en-US" dirty="0"/>
              <a:t>Patents based less on the academic finance literature and more likely to concern payment methods and transaction security.</a:t>
            </a:r>
          </a:p>
          <a:p>
            <a:pPr lvl="1"/>
            <a:r>
              <a:rPr lang="en-US" dirty="0"/>
              <a:t>Productivity in this sector has hardly risen, in spite of the growth in (patented) innovation activity.</a:t>
            </a:r>
          </a:p>
        </p:txBody>
      </p:sp>
      <p:sp>
        <p:nvSpPr>
          <p:cNvPr id="4" name="Slide Number Placeholder 3"/>
          <p:cNvSpPr>
            <a:spLocks noGrp="1"/>
          </p:cNvSpPr>
          <p:nvPr>
            <p:ph type="sldNum" sz="quarter" idx="12"/>
          </p:nvPr>
        </p:nvSpPr>
        <p:spPr/>
        <p:txBody>
          <a:bodyPr/>
          <a:lstStyle/>
          <a:p>
            <a:fld id="{9E301D28-A4D5-4058-AFAF-90F1D835DF14}" type="slidenum">
              <a:rPr lang="en-US" smtClean="0"/>
              <a:t>28</a:t>
            </a:fld>
            <a:endParaRPr lang="en-US"/>
          </a:p>
        </p:txBody>
      </p:sp>
      <p:sp>
        <p:nvSpPr>
          <p:cNvPr id="5" name="Date Placeholder 4">
            <a:extLst>
              <a:ext uri="{FF2B5EF4-FFF2-40B4-BE49-F238E27FC236}">
                <a16:creationId xmlns:a16="http://schemas.microsoft.com/office/drawing/2014/main" id="{1A7B70FD-5B41-C239-9DE7-6D7D74D3CDF0}"/>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53FD6D25-7647-7CB5-15E2-509E6ED69F1B}"/>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18742714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source software</a:t>
            </a:r>
          </a:p>
        </p:txBody>
      </p:sp>
      <p:sp>
        <p:nvSpPr>
          <p:cNvPr id="3" name="Content Placeholder 2"/>
          <p:cNvSpPr>
            <a:spLocks noGrp="1"/>
          </p:cNvSpPr>
          <p:nvPr>
            <p:ph idx="1"/>
          </p:nvPr>
        </p:nvSpPr>
        <p:spPr/>
        <p:txBody>
          <a:bodyPr>
            <a:normAutofit fontScale="62500" lnSpcReduction="20000"/>
          </a:bodyPr>
          <a:lstStyle/>
          <a:p>
            <a:r>
              <a:rPr lang="en-US" dirty="0"/>
              <a:t>Open source software widely used on different types of hardware:</a:t>
            </a:r>
          </a:p>
          <a:p>
            <a:pPr lvl="1"/>
            <a:r>
              <a:rPr lang="en-US" dirty="0"/>
              <a:t>Operating system Linux. </a:t>
            </a:r>
          </a:p>
          <a:p>
            <a:pPr lvl="1"/>
            <a:r>
              <a:rPr lang="en-US" dirty="0"/>
              <a:t>Mobile operating system Android.</a:t>
            </a:r>
          </a:p>
          <a:p>
            <a:pPr lvl="1"/>
            <a:r>
              <a:rPr lang="en-US" dirty="0"/>
              <a:t>Mozilla’s Firefox browser</a:t>
            </a:r>
          </a:p>
          <a:p>
            <a:pPr lvl="1"/>
            <a:r>
              <a:rPr lang="en-US" dirty="0"/>
              <a:t>Programming language Python.</a:t>
            </a:r>
          </a:p>
          <a:p>
            <a:r>
              <a:rPr lang="en-US" dirty="0"/>
              <a:t>Source code is made publicly and freely available.</a:t>
            </a:r>
          </a:p>
          <a:p>
            <a:r>
              <a:rPr lang="en-US" dirty="0"/>
              <a:t>Allows other developers to modify and improve code.</a:t>
            </a:r>
          </a:p>
          <a:p>
            <a:r>
              <a:rPr lang="en-US" dirty="0"/>
              <a:t>Most widely used license for open source software is GNU General Public License (GPL). </a:t>
            </a:r>
          </a:p>
          <a:p>
            <a:r>
              <a:rPr lang="en-US" dirty="0"/>
              <a:t>Allows modification of the code, but requires that any modified source code also be made available under the General Public License.</a:t>
            </a:r>
          </a:p>
          <a:p>
            <a:r>
              <a:rPr lang="en-US" dirty="0"/>
              <a:t>Restrictive clause ensures that open source code does not turn into proprietary software (if parts of modified code are protected by patents, patents must be available royalty-free to all users). </a:t>
            </a:r>
          </a:p>
        </p:txBody>
      </p:sp>
      <p:sp>
        <p:nvSpPr>
          <p:cNvPr id="4" name="Slide Number Placeholder 3"/>
          <p:cNvSpPr>
            <a:spLocks noGrp="1"/>
          </p:cNvSpPr>
          <p:nvPr>
            <p:ph type="sldNum" sz="quarter" idx="12"/>
          </p:nvPr>
        </p:nvSpPr>
        <p:spPr/>
        <p:txBody>
          <a:bodyPr/>
          <a:lstStyle/>
          <a:p>
            <a:fld id="{9E301D28-A4D5-4058-AFAF-90F1D835DF14}" type="slidenum">
              <a:rPr lang="en-US" smtClean="0"/>
              <a:t>29</a:t>
            </a:fld>
            <a:endParaRPr lang="en-US"/>
          </a:p>
        </p:txBody>
      </p:sp>
      <p:sp>
        <p:nvSpPr>
          <p:cNvPr id="5" name="Date Placeholder 4">
            <a:extLst>
              <a:ext uri="{FF2B5EF4-FFF2-40B4-BE49-F238E27FC236}">
                <a16:creationId xmlns:a16="http://schemas.microsoft.com/office/drawing/2014/main" id="{AC3CA596-9CF3-DB80-27D2-2FEE0DC5BECE}"/>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DD0A1F4B-4E8A-AE86-584B-D84F955CCC5D}"/>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89609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A57D8-0379-5442-622E-959CF047A2F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D2C14F1-E552-757A-1D17-22B02DB3A660}"/>
              </a:ext>
            </a:extLst>
          </p:cNvPr>
          <p:cNvSpPr>
            <a:spLocks noGrp="1"/>
          </p:cNvSpPr>
          <p:nvPr>
            <p:ph idx="1"/>
          </p:nvPr>
        </p:nvSpPr>
        <p:spPr>
          <a:xfrm>
            <a:off x="457200" y="1905000"/>
            <a:ext cx="3886200" cy="2895599"/>
          </a:xfrm>
        </p:spPr>
        <p:txBody>
          <a:bodyPr>
            <a:normAutofit fontScale="92500"/>
          </a:bodyPr>
          <a:lstStyle/>
          <a:p>
            <a:r>
              <a:rPr lang="en-US" sz="2800" dirty="0"/>
              <a:t>In September 2014, Data Engine Technologies sued Google alleging that Google Sheets infringed six patents, known as “Tab Patents.”</a:t>
            </a:r>
          </a:p>
        </p:txBody>
      </p:sp>
      <p:sp>
        <p:nvSpPr>
          <p:cNvPr id="6" name="Slide Number Placeholder 5">
            <a:extLst>
              <a:ext uri="{FF2B5EF4-FFF2-40B4-BE49-F238E27FC236}">
                <a16:creationId xmlns:a16="http://schemas.microsoft.com/office/drawing/2014/main" id="{6E2B2DB1-EB5E-02D2-2B65-08F4161A596F}"/>
              </a:ext>
            </a:extLst>
          </p:cNvPr>
          <p:cNvSpPr>
            <a:spLocks noGrp="1"/>
          </p:cNvSpPr>
          <p:nvPr>
            <p:ph type="sldNum" sz="quarter" idx="12"/>
          </p:nvPr>
        </p:nvSpPr>
        <p:spPr/>
        <p:txBody>
          <a:bodyPr/>
          <a:lstStyle/>
          <a:p>
            <a:fld id="{4A2E9A94-C6BA-4E46-BD28-CBD3E351AF03}" type="slidenum">
              <a:rPr lang="en-US" smtClean="0"/>
              <a:t>3</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426899"/>
            <a:ext cx="3733800" cy="32975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a:extLst>
              <a:ext uri="{FF2B5EF4-FFF2-40B4-BE49-F238E27FC236}">
                <a16:creationId xmlns:a16="http://schemas.microsoft.com/office/drawing/2014/main" id="{0D2C14F1-E552-757A-1D17-22B02DB3A660}"/>
              </a:ext>
            </a:extLst>
          </p:cNvPr>
          <p:cNvSpPr txBox="1">
            <a:spLocks/>
          </p:cNvSpPr>
          <p:nvPr/>
        </p:nvSpPr>
        <p:spPr>
          <a:xfrm>
            <a:off x="381000" y="4724400"/>
            <a:ext cx="7924800" cy="15144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600" dirty="0"/>
              <a:t>Patents “claim a method of implementing a notebook-tabbed interface, which allows users to easily navigate through three-dimensional electronic spreadsheets.”</a:t>
            </a:r>
          </a:p>
        </p:txBody>
      </p:sp>
      <p:sp>
        <p:nvSpPr>
          <p:cNvPr id="4" name="Date Placeholder 3">
            <a:extLst>
              <a:ext uri="{FF2B5EF4-FFF2-40B4-BE49-F238E27FC236}">
                <a16:creationId xmlns:a16="http://schemas.microsoft.com/office/drawing/2014/main" id="{1C1DB7E4-6D71-0965-C770-B984AE0A1E9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A255641-5F08-55A8-2F87-07A3CE8E4888}"/>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2538446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source software</a:t>
            </a:r>
          </a:p>
        </p:txBody>
      </p:sp>
      <p:sp>
        <p:nvSpPr>
          <p:cNvPr id="3" name="Content Placeholder 2"/>
          <p:cNvSpPr>
            <a:spLocks noGrp="1"/>
          </p:cNvSpPr>
          <p:nvPr>
            <p:ph idx="1"/>
          </p:nvPr>
        </p:nvSpPr>
        <p:spPr>
          <a:xfrm>
            <a:off x="457200" y="1600200"/>
            <a:ext cx="8382000" cy="4876800"/>
          </a:xfrm>
        </p:spPr>
        <p:txBody>
          <a:bodyPr>
            <a:noAutofit/>
          </a:bodyPr>
          <a:lstStyle/>
          <a:p>
            <a:r>
              <a:rPr lang="en-US" sz="1600" dirty="0"/>
              <a:t>Avoids problems associated with (temporary) exclusivity granted by the IP system. </a:t>
            </a:r>
          </a:p>
          <a:p>
            <a:r>
              <a:rPr lang="en-US" sz="1600" dirty="0"/>
              <a:t>Returns come from alternative sources, mostly complementary sales and service revenues .</a:t>
            </a:r>
          </a:p>
          <a:p>
            <a:r>
              <a:rPr lang="en-US" sz="1600" dirty="0"/>
              <a:t>For-profit companies play an important role in the creation and diffusion of open-source software. </a:t>
            </a:r>
          </a:p>
          <a:p>
            <a:r>
              <a:rPr lang="en-US" sz="1600" dirty="0"/>
              <a:t>Many companies engage in development and use of both types of software. </a:t>
            </a:r>
          </a:p>
          <a:p>
            <a:pPr lvl="1"/>
            <a:r>
              <a:rPr lang="en-US" sz="1300" dirty="0"/>
              <a:t>Microsoft generates bulk of revenue through licensing of proprietary software such as Windows or Office.</a:t>
            </a:r>
          </a:p>
          <a:p>
            <a:pPr lvl="1"/>
            <a:r>
              <a:rPr lang="en-US" sz="1300" dirty="0"/>
              <a:t>Microsoft offers own open source Linux distribution Azure Sphere for its Azure cloud computing services. </a:t>
            </a:r>
          </a:p>
          <a:p>
            <a:r>
              <a:rPr lang="en-US" sz="1600" dirty="0"/>
              <a:t>Survey of 2,000 firms across 15 countries (Lerner and </a:t>
            </a:r>
            <a:r>
              <a:rPr lang="en-US" sz="1600" dirty="0" err="1"/>
              <a:t>Schankerman</a:t>
            </a:r>
            <a:r>
              <a:rPr lang="en-US" sz="1600" dirty="0"/>
              <a:t>, 2009: Table 4.2):</a:t>
            </a:r>
          </a:p>
          <a:p>
            <a:pPr lvl="1"/>
            <a:r>
              <a:rPr lang="en-US" sz="1300" dirty="0"/>
              <a:t>40% of surveyed software companies engage in development of open source software.</a:t>
            </a:r>
          </a:p>
          <a:p>
            <a:pPr lvl="1"/>
            <a:r>
              <a:rPr lang="en-US" sz="1300" dirty="0"/>
              <a:t>Majority of companies that develop proprietary software also develop same type of software as open source.</a:t>
            </a:r>
          </a:p>
          <a:p>
            <a:pPr lvl="1"/>
            <a:r>
              <a:rPr lang="en-US" sz="1300" dirty="0"/>
              <a:t>But bulk of revenue (around 80%) comes from proprietary software. </a:t>
            </a:r>
          </a:p>
          <a:p>
            <a:r>
              <a:rPr lang="en-US" sz="1600" dirty="0"/>
              <a:t>Complementarities between open source and proprietary software: </a:t>
            </a:r>
          </a:p>
          <a:p>
            <a:pPr lvl="1"/>
            <a:r>
              <a:rPr lang="en-US" sz="1300" dirty="0"/>
              <a:t>Synergies in the development and marketing of the two types of software.</a:t>
            </a:r>
          </a:p>
          <a:p>
            <a:pPr lvl="1"/>
            <a:r>
              <a:rPr lang="en-US" sz="1300" dirty="0"/>
              <a:t>Heterogeneity among software users, which creates demand for both types of software.</a:t>
            </a:r>
          </a:p>
          <a:p>
            <a:pPr lvl="1"/>
            <a:r>
              <a:rPr lang="en-US" sz="1300" dirty="0"/>
              <a:t>Users often combine the use of open source and proprietary software.</a:t>
            </a:r>
          </a:p>
          <a:p>
            <a:r>
              <a:rPr lang="en-US" sz="1600" dirty="0"/>
              <a:t>Open source unlikely to act as a substitute for proprietary code and render software patents redundant. </a:t>
            </a:r>
          </a:p>
        </p:txBody>
      </p:sp>
      <p:sp>
        <p:nvSpPr>
          <p:cNvPr id="4" name="Slide Number Placeholder 3"/>
          <p:cNvSpPr>
            <a:spLocks noGrp="1"/>
          </p:cNvSpPr>
          <p:nvPr>
            <p:ph type="sldNum" sz="quarter" idx="12"/>
          </p:nvPr>
        </p:nvSpPr>
        <p:spPr/>
        <p:txBody>
          <a:bodyPr/>
          <a:lstStyle/>
          <a:p>
            <a:fld id="{9E301D28-A4D5-4058-AFAF-90F1D835DF14}" type="slidenum">
              <a:rPr lang="en-US" smtClean="0"/>
              <a:t>30</a:t>
            </a:fld>
            <a:endParaRPr lang="en-US"/>
          </a:p>
        </p:txBody>
      </p:sp>
      <p:sp>
        <p:nvSpPr>
          <p:cNvPr id="5" name="Date Placeholder 4">
            <a:extLst>
              <a:ext uri="{FF2B5EF4-FFF2-40B4-BE49-F238E27FC236}">
                <a16:creationId xmlns:a16="http://schemas.microsoft.com/office/drawing/2014/main" id="{BFA7BFD4-DAEB-CB9B-E56C-FADE846EFCC8}"/>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2471AC2D-BE45-52BB-B54A-B0E13DA52137}"/>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22756319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Artificial intelligence</a:t>
            </a:r>
          </a:p>
        </p:txBody>
      </p:sp>
      <p:sp>
        <p:nvSpPr>
          <p:cNvPr id="3" name="Content Placeholder 2"/>
          <p:cNvSpPr>
            <a:spLocks noGrp="1"/>
          </p:cNvSpPr>
          <p:nvPr>
            <p:ph idx="1"/>
          </p:nvPr>
        </p:nvSpPr>
        <p:spPr>
          <a:xfrm>
            <a:off x="457200" y="1600200"/>
            <a:ext cx="8229600" cy="4800600"/>
          </a:xfrm>
        </p:spPr>
        <p:txBody>
          <a:bodyPr>
            <a:noAutofit/>
          </a:bodyPr>
          <a:lstStyle/>
          <a:p>
            <a:r>
              <a:rPr lang="en-US" sz="2600" dirty="0"/>
              <a:t>Field of AI evolving extremely fast and relationship of AI with the patent system evolving.</a:t>
            </a:r>
          </a:p>
          <a:p>
            <a:r>
              <a:rPr lang="en-US" sz="2600" dirty="0"/>
              <a:t>AI different from traditional software through its ability to execute cognitive functions without human interference.</a:t>
            </a:r>
          </a:p>
          <a:p>
            <a:r>
              <a:rPr lang="en-US" sz="2600" dirty="0"/>
              <a:t>AI and the patent system:</a:t>
            </a:r>
          </a:p>
          <a:p>
            <a:pPr marL="971550" lvl="1" indent="-514350">
              <a:buFont typeface="+mj-lt"/>
              <a:buAutoNum type="arabicPeriod"/>
            </a:pPr>
            <a:r>
              <a:rPr lang="en-US" sz="2600" dirty="0"/>
              <a:t>Are inventions related to the development of AI algorithms or their use patentable?</a:t>
            </a:r>
          </a:p>
          <a:p>
            <a:pPr marL="971550" lvl="1" indent="-514350">
              <a:buFont typeface="+mj-lt"/>
              <a:buAutoNum type="arabicPeriod"/>
            </a:pPr>
            <a:r>
              <a:rPr lang="en-US" sz="2600" dirty="0"/>
              <a:t>Can an AI algorithm produce a patentable invention?</a:t>
            </a:r>
          </a:p>
        </p:txBody>
      </p:sp>
      <p:sp>
        <p:nvSpPr>
          <p:cNvPr id="4" name="Slide Number Placeholder 3"/>
          <p:cNvSpPr>
            <a:spLocks noGrp="1"/>
          </p:cNvSpPr>
          <p:nvPr>
            <p:ph type="sldNum" sz="quarter" idx="12"/>
          </p:nvPr>
        </p:nvSpPr>
        <p:spPr/>
        <p:txBody>
          <a:bodyPr/>
          <a:lstStyle/>
          <a:p>
            <a:fld id="{9E301D28-A4D5-4058-AFAF-90F1D835DF14}" type="slidenum">
              <a:rPr lang="en-US" smtClean="0"/>
              <a:t>31</a:t>
            </a:fld>
            <a:endParaRPr lang="en-US"/>
          </a:p>
        </p:txBody>
      </p:sp>
      <p:sp>
        <p:nvSpPr>
          <p:cNvPr id="5" name="Date Placeholder 4">
            <a:extLst>
              <a:ext uri="{FF2B5EF4-FFF2-40B4-BE49-F238E27FC236}">
                <a16:creationId xmlns:a16="http://schemas.microsoft.com/office/drawing/2014/main" id="{8DD3D362-81AC-ACE2-0E7F-82B09BE8F03D}"/>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D925D49B-7406-C0F0-BDAB-B1B898B8BBDB}"/>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119916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Artificial intelligence</a:t>
            </a:r>
          </a:p>
        </p:txBody>
      </p:sp>
      <p:sp>
        <p:nvSpPr>
          <p:cNvPr id="3" name="Content Placeholder 2"/>
          <p:cNvSpPr>
            <a:spLocks noGrp="1"/>
          </p:cNvSpPr>
          <p:nvPr>
            <p:ph idx="1"/>
          </p:nvPr>
        </p:nvSpPr>
        <p:spPr>
          <a:xfrm>
            <a:off x="457200" y="1600200"/>
            <a:ext cx="8229600" cy="4800600"/>
          </a:xfrm>
        </p:spPr>
        <p:txBody>
          <a:bodyPr>
            <a:noAutofit/>
          </a:bodyPr>
          <a:lstStyle/>
          <a:p>
            <a:pPr marL="971550" lvl="1" indent="-514350">
              <a:buFont typeface="+mj-lt"/>
              <a:buAutoNum type="arabicPeriod"/>
            </a:pPr>
            <a:r>
              <a:rPr lang="en-US" sz="1800" dirty="0"/>
              <a:t>Are inventions related to the development of AI algorithms or their use patentable?</a:t>
            </a:r>
          </a:p>
          <a:p>
            <a:pPr marL="1371600" lvl="2" indent="-514350"/>
            <a:r>
              <a:rPr lang="en-US" sz="1600" dirty="0"/>
              <a:t>If AI is subfield of software, AI does not require specific considerations as it is subject to the same patent rules and regulations as software. </a:t>
            </a:r>
          </a:p>
          <a:p>
            <a:pPr marL="971550" lvl="1" indent="-514350">
              <a:buFont typeface="+mj-lt"/>
              <a:buAutoNum type="arabicPeriod"/>
            </a:pPr>
            <a:r>
              <a:rPr lang="en-US" sz="1800" dirty="0"/>
              <a:t>Can an AI algorithm produce a patentable invention?</a:t>
            </a:r>
          </a:p>
          <a:p>
            <a:pPr marL="1371600" lvl="2" indent="-514350"/>
            <a:r>
              <a:rPr lang="en-US" sz="1600" dirty="0"/>
              <a:t>Starting in 2018, Stephen </a:t>
            </a:r>
            <a:r>
              <a:rPr lang="en-US" sz="1600" dirty="0" err="1"/>
              <a:t>Thaler</a:t>
            </a:r>
            <a:r>
              <a:rPr lang="en-US" sz="1600" dirty="0"/>
              <a:t> filed two patent applications titled “Food container” and “Devices and methods for attracting enhanced attention” at various patent offices around the world that named an AI system called DABUS as inventor.</a:t>
            </a:r>
          </a:p>
          <a:p>
            <a:pPr marL="1371600" lvl="2" indent="-514350"/>
            <a:r>
              <a:rPr lang="en-US" sz="1600" dirty="0"/>
              <a:t>EPO, national patent offices in Australia, Germany, Israel, Korea, New Zealand, the UK and U.S. rejected the patents on the grounds that an AI system cannot be an inventor (or be named as the inventor).</a:t>
            </a:r>
          </a:p>
          <a:p>
            <a:pPr marL="1371600" lvl="2" indent="-514350"/>
            <a:r>
              <a:rPr lang="en-US" sz="1600" dirty="0"/>
              <a:t>Question far from settled. DABUS patents still pending in many other jurisdictions, including China and Japan, and possible appeals to decisions. </a:t>
            </a:r>
          </a:p>
          <a:p>
            <a:pPr marL="1371600" lvl="2" indent="-514350"/>
            <a:r>
              <a:rPr lang="en-US" sz="1600" dirty="0"/>
              <a:t>Decisions over the patentability of AI-generated inventions may impact incentives for investment in AI-driven innovation.</a:t>
            </a:r>
          </a:p>
        </p:txBody>
      </p:sp>
      <p:sp>
        <p:nvSpPr>
          <p:cNvPr id="4" name="Slide Number Placeholder 3"/>
          <p:cNvSpPr>
            <a:spLocks noGrp="1"/>
          </p:cNvSpPr>
          <p:nvPr>
            <p:ph type="sldNum" sz="quarter" idx="12"/>
          </p:nvPr>
        </p:nvSpPr>
        <p:spPr/>
        <p:txBody>
          <a:bodyPr/>
          <a:lstStyle/>
          <a:p>
            <a:fld id="{9E301D28-A4D5-4058-AFAF-90F1D835DF14}" type="slidenum">
              <a:rPr lang="en-US" smtClean="0"/>
              <a:t>32</a:t>
            </a:fld>
            <a:endParaRPr lang="en-US"/>
          </a:p>
        </p:txBody>
      </p:sp>
      <p:sp>
        <p:nvSpPr>
          <p:cNvPr id="5" name="Date Placeholder 4">
            <a:extLst>
              <a:ext uri="{FF2B5EF4-FFF2-40B4-BE49-F238E27FC236}">
                <a16:creationId xmlns:a16="http://schemas.microsoft.com/office/drawing/2014/main" id="{F8BD7679-A5D5-3579-22F7-2DDCFE3935C2}"/>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CC408B1C-AEE3-9F83-17B5-D0C6ED860CA5}"/>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29102136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r>
              <a:rPr lang="en-US" sz="4400" dirty="0"/>
              <a:t>Software patents:</a:t>
            </a:r>
          </a:p>
          <a:p>
            <a:pPr lvl="1"/>
            <a:r>
              <a:rPr lang="en-US" sz="3600" dirty="0"/>
              <a:t>From legal perspective: is software an abstract idea and therefore excluded from patentability?</a:t>
            </a:r>
          </a:p>
          <a:p>
            <a:pPr lvl="1"/>
            <a:r>
              <a:rPr lang="en-US" sz="3600" dirty="0"/>
              <a:t>Answer not clear despite extensive case law.</a:t>
            </a:r>
          </a:p>
          <a:p>
            <a:pPr lvl="1"/>
            <a:r>
              <a:rPr lang="en-US" sz="3600" dirty="0"/>
              <a:t>Regardless, patent system might not be well suited for the protection of software.</a:t>
            </a:r>
          </a:p>
          <a:p>
            <a:pPr lvl="1"/>
            <a:r>
              <a:rPr lang="en-US" sz="3600" dirty="0"/>
              <a:t>Patent system might increase transaction costs for companies and on balance these costs might outweigh benefits from patent protection.</a:t>
            </a:r>
          </a:p>
          <a:p>
            <a:pPr lvl="1"/>
            <a:r>
              <a:rPr lang="en-US" sz="3600" dirty="0"/>
              <a:t>Conclusions largely based on theoretical arguments rather than clear empirical evidence.</a:t>
            </a:r>
          </a:p>
          <a:p>
            <a:r>
              <a:rPr lang="en-US" sz="4400" dirty="0"/>
              <a:t>Business method patents:</a:t>
            </a:r>
          </a:p>
          <a:p>
            <a:pPr lvl="1"/>
            <a:r>
              <a:rPr lang="en-US" sz="3600" dirty="0"/>
              <a:t>Debate about business method patents mirrors that of software patents.</a:t>
            </a:r>
          </a:p>
          <a:p>
            <a:pPr lvl="1"/>
            <a:r>
              <a:rPr lang="en-US" sz="3600" dirty="0"/>
              <a:t>Do business methods reflect broad abstract ideas rather than technological inventions?</a:t>
            </a:r>
          </a:p>
        </p:txBody>
      </p:sp>
      <p:sp>
        <p:nvSpPr>
          <p:cNvPr id="4" name="Slide Number Placeholder 3"/>
          <p:cNvSpPr>
            <a:spLocks noGrp="1"/>
          </p:cNvSpPr>
          <p:nvPr>
            <p:ph type="sldNum" sz="quarter" idx="12"/>
          </p:nvPr>
        </p:nvSpPr>
        <p:spPr/>
        <p:txBody>
          <a:bodyPr/>
          <a:lstStyle/>
          <a:p>
            <a:fld id="{9E301D28-A4D5-4058-AFAF-90F1D835DF14}" type="slidenum">
              <a:rPr lang="en-US" smtClean="0"/>
              <a:t>33</a:t>
            </a:fld>
            <a:endParaRPr lang="en-US"/>
          </a:p>
        </p:txBody>
      </p:sp>
      <p:sp>
        <p:nvSpPr>
          <p:cNvPr id="5" name="Date Placeholder 4">
            <a:extLst>
              <a:ext uri="{FF2B5EF4-FFF2-40B4-BE49-F238E27FC236}">
                <a16:creationId xmlns:a16="http://schemas.microsoft.com/office/drawing/2014/main" id="{B5EDF086-8AF5-3C43-0947-DDCDCA3C88BA}"/>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EF759453-C951-EC27-327B-5FF88DF755AA}"/>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6072513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85000" lnSpcReduction="10000"/>
          </a:bodyPr>
          <a:lstStyle/>
          <a:p>
            <a:r>
              <a:rPr lang="en-US" dirty="0"/>
              <a:t>Open source software:</a:t>
            </a:r>
          </a:p>
          <a:p>
            <a:pPr lvl="1"/>
            <a:r>
              <a:rPr lang="en-US" dirty="0"/>
              <a:t>Thriving, widespread alternative to proprietary software.</a:t>
            </a:r>
          </a:p>
          <a:p>
            <a:pPr lvl="1"/>
            <a:r>
              <a:rPr lang="en-US" dirty="0"/>
              <a:t>In practice, open source and proprietary software co-exist and are often used in combination. </a:t>
            </a:r>
          </a:p>
          <a:p>
            <a:pPr lvl="1"/>
            <a:r>
              <a:rPr lang="en-US" dirty="0"/>
              <a:t>Open source rather complement than substitute to proprietary software.</a:t>
            </a:r>
          </a:p>
          <a:p>
            <a:r>
              <a:rPr lang="en-US" dirty="0"/>
              <a:t>Artificial intelligence:</a:t>
            </a:r>
          </a:p>
          <a:p>
            <a:pPr lvl="1"/>
            <a:r>
              <a:rPr lang="en-US" dirty="0"/>
              <a:t>So far AI does not create any major new challenges to the patent system.</a:t>
            </a:r>
          </a:p>
          <a:p>
            <a:pPr lvl="1"/>
            <a:r>
              <a:rPr lang="en-US" dirty="0"/>
              <a:t>Question of patentability of AI same as software. </a:t>
            </a:r>
          </a:p>
          <a:p>
            <a:pPr lvl="1"/>
            <a:r>
              <a:rPr lang="en-US" dirty="0"/>
              <a:t>Can AI be an inventor of a </a:t>
            </a:r>
            <a:r>
              <a:rPr lang="en-US"/>
              <a:t>patent?</a:t>
            </a:r>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34</a:t>
            </a:fld>
            <a:endParaRPr lang="en-US"/>
          </a:p>
        </p:txBody>
      </p:sp>
      <p:sp>
        <p:nvSpPr>
          <p:cNvPr id="5" name="Date Placeholder 4">
            <a:extLst>
              <a:ext uri="{FF2B5EF4-FFF2-40B4-BE49-F238E27FC236}">
                <a16:creationId xmlns:a16="http://schemas.microsoft.com/office/drawing/2014/main" id="{0830D4BD-87C4-8EB7-714A-E073C6EEE222}"/>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D1FDD356-F50F-E5FB-5502-95C01E7AB16E}"/>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4125009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62500" lnSpcReduction="20000"/>
          </a:bodyPr>
          <a:lstStyle/>
          <a:p>
            <a:r>
              <a:rPr lang="en-US" sz="4200" dirty="0"/>
              <a:t>What is the invention covered by Tab Patents?</a:t>
            </a:r>
          </a:p>
          <a:p>
            <a:r>
              <a:rPr lang="en-US" sz="4200" dirty="0"/>
              <a:t>Claim 12 of patent US 5,590,259:</a:t>
            </a:r>
          </a:p>
          <a:p>
            <a:pPr marL="0" indent="0">
              <a:buNone/>
            </a:pPr>
            <a:r>
              <a:rPr lang="en-US" i="1" dirty="0"/>
              <a:t>	</a:t>
            </a:r>
          </a:p>
          <a:p>
            <a:pPr marL="0" indent="0">
              <a:spcAft>
                <a:spcPts val="1200"/>
              </a:spcAft>
              <a:buNone/>
            </a:pPr>
            <a:r>
              <a:rPr lang="en-US" i="1" dirty="0"/>
              <a:t>	In an electronic spreadsheet system for storing and manipulating 	information, a computer-implemented method of representing a 	three-dimensional spreadsheet on a screen display, the method 	comprising:</a:t>
            </a:r>
          </a:p>
          <a:p>
            <a:pPr marL="0" indent="0">
              <a:buNone/>
            </a:pPr>
            <a:r>
              <a:rPr lang="en-US" i="1" dirty="0"/>
              <a:t>	displaying on said screen display a first spreadsheet page from a 	plurality of spreadsheet pages, each of said spreadsheet pages 	comprising an array of information cells arranged in row and column 	format, at least some of said information cells storing user-supplied 	information and formulas operative on said user-supplied 	information, each of said information cells being uniquely identified 	by a spreadsheet page identifier, a column identifier, and a row 	identifier; […]</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4</a:t>
            </a:fld>
            <a:endParaRPr lang="en-US"/>
          </a:p>
        </p:txBody>
      </p:sp>
      <p:sp>
        <p:nvSpPr>
          <p:cNvPr id="5" name="Date Placeholder 4">
            <a:extLst>
              <a:ext uri="{FF2B5EF4-FFF2-40B4-BE49-F238E27FC236}">
                <a16:creationId xmlns:a16="http://schemas.microsoft.com/office/drawing/2014/main" id="{65B25F98-41A6-8037-4353-EE56A2A2547A}"/>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430B99C7-0E70-571B-FF42-85296B2AD8BE}"/>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133175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77500" lnSpcReduction="20000"/>
          </a:bodyPr>
          <a:lstStyle/>
          <a:p>
            <a:r>
              <a:rPr lang="en-US" dirty="0"/>
              <a:t>District court found patents invalid because claims were directed to an abstract idea.</a:t>
            </a:r>
          </a:p>
          <a:p>
            <a:r>
              <a:rPr lang="en-US" dirty="0"/>
              <a:t>CAFC reversed district court’s decision stating that claim 12 is </a:t>
            </a:r>
          </a:p>
          <a:p>
            <a:pPr lvl="1"/>
            <a:r>
              <a:rPr lang="en-US" dirty="0"/>
              <a:t>“directed to more than a generic or abstract idea as it claims a particular manner of navigating three-dimensional spreadsheets, implementing an improvement in electronic spreadsheet functionality”</a:t>
            </a:r>
          </a:p>
          <a:p>
            <a:r>
              <a:rPr lang="en-US" dirty="0"/>
              <a:t>District court then found patents not to be infringed by Google because Google Sheets at the time lacked 3-dimensionality (3-dimensionality means a “multipage” spreadsheet).</a:t>
            </a:r>
          </a:p>
          <a:p>
            <a:r>
              <a:rPr lang="en-US" dirty="0"/>
              <a:t>Patents asserted against Google cover a software invention (“computer implemented invention”).</a:t>
            </a:r>
          </a:p>
          <a:p>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5</a:t>
            </a:fld>
            <a:endParaRPr lang="en-US"/>
          </a:p>
        </p:txBody>
      </p:sp>
      <p:sp>
        <p:nvSpPr>
          <p:cNvPr id="5" name="Date Placeholder 4">
            <a:extLst>
              <a:ext uri="{FF2B5EF4-FFF2-40B4-BE49-F238E27FC236}">
                <a16:creationId xmlns:a16="http://schemas.microsoft.com/office/drawing/2014/main" id="{7BC2C607-0B03-DD7F-5553-A6FE6416DC41}"/>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B79FC1FB-F3A8-3193-7517-C3EF6F48CEE6}"/>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281062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10000"/>
          </a:bodyPr>
          <a:lstStyle/>
          <a:p>
            <a:r>
              <a:rPr lang="en-US" dirty="0"/>
              <a:t>Software patents have been highly controversial since they started to emerge in the U.S. in the early 1970s.</a:t>
            </a:r>
          </a:p>
          <a:p>
            <a:r>
              <a:rPr lang="en-US" dirty="0"/>
              <a:t>Mainly two reasons: </a:t>
            </a:r>
          </a:p>
          <a:p>
            <a:pPr marL="914400" lvl="1" indent="-514350">
              <a:buFont typeface="+mj-lt"/>
              <a:buAutoNum type="arabicPeriod"/>
            </a:pPr>
            <a:r>
              <a:rPr lang="en-US" dirty="0"/>
              <a:t>Is software merely an abstract (mathematical) concept? If so, should patents be available at all to protect software?</a:t>
            </a:r>
          </a:p>
          <a:p>
            <a:pPr marL="914400" lvl="1" indent="-514350">
              <a:buFont typeface="+mj-lt"/>
              <a:buAutoNum type="arabicPeriod"/>
            </a:pPr>
            <a:r>
              <a:rPr lang="en-US" dirty="0"/>
              <a:t>Software as a technology is fundamentally different from other technologies and may be incompatible with patent system.</a:t>
            </a:r>
          </a:p>
        </p:txBody>
      </p:sp>
      <p:sp>
        <p:nvSpPr>
          <p:cNvPr id="4" name="Slide Number Placeholder 3"/>
          <p:cNvSpPr>
            <a:spLocks noGrp="1"/>
          </p:cNvSpPr>
          <p:nvPr>
            <p:ph type="sldNum" sz="quarter" idx="12"/>
          </p:nvPr>
        </p:nvSpPr>
        <p:spPr/>
        <p:txBody>
          <a:bodyPr/>
          <a:lstStyle/>
          <a:p>
            <a:fld id="{9E301D28-A4D5-4058-AFAF-90F1D835DF14}" type="slidenum">
              <a:rPr lang="en-US" smtClean="0"/>
              <a:t>6</a:t>
            </a:fld>
            <a:endParaRPr lang="en-US"/>
          </a:p>
        </p:txBody>
      </p:sp>
      <p:sp>
        <p:nvSpPr>
          <p:cNvPr id="5" name="Date Placeholder 4">
            <a:extLst>
              <a:ext uri="{FF2B5EF4-FFF2-40B4-BE49-F238E27FC236}">
                <a16:creationId xmlns:a16="http://schemas.microsoft.com/office/drawing/2014/main" id="{C6BB5D80-BBFC-8A68-5064-8F32010728DC}"/>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F2313F4B-2117-0A87-F66B-1A5023E8DCB9}"/>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214853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dirty="0"/>
              <a:t>Open source software offers alternative to proprietary software.</a:t>
            </a:r>
          </a:p>
          <a:p>
            <a:r>
              <a:rPr lang="en-US" dirty="0"/>
              <a:t>Open source developers make source code freely available.</a:t>
            </a:r>
          </a:p>
          <a:p>
            <a:r>
              <a:rPr lang="en-US" dirty="0"/>
              <a:t>Enables free sharing of software.</a:t>
            </a:r>
          </a:p>
          <a:p>
            <a:r>
              <a:rPr lang="en-US" dirty="0"/>
              <a:t>In practice, open source and proprietary software often used as complements not as substitutes.</a:t>
            </a:r>
          </a:p>
        </p:txBody>
      </p:sp>
      <p:sp>
        <p:nvSpPr>
          <p:cNvPr id="4" name="Slide Number Placeholder 3"/>
          <p:cNvSpPr>
            <a:spLocks noGrp="1"/>
          </p:cNvSpPr>
          <p:nvPr>
            <p:ph type="sldNum" sz="quarter" idx="12"/>
          </p:nvPr>
        </p:nvSpPr>
        <p:spPr/>
        <p:txBody>
          <a:bodyPr/>
          <a:lstStyle/>
          <a:p>
            <a:fld id="{9E301D28-A4D5-4058-AFAF-90F1D835DF14}" type="slidenum">
              <a:rPr lang="en-US" smtClean="0"/>
              <a:t>7</a:t>
            </a:fld>
            <a:endParaRPr lang="en-US"/>
          </a:p>
        </p:txBody>
      </p:sp>
      <p:sp>
        <p:nvSpPr>
          <p:cNvPr id="5" name="Date Placeholder 4">
            <a:extLst>
              <a:ext uri="{FF2B5EF4-FFF2-40B4-BE49-F238E27FC236}">
                <a16:creationId xmlns:a16="http://schemas.microsoft.com/office/drawing/2014/main" id="{E4A7CFDB-80BB-9D61-DB30-777238D03E26}"/>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5D3B7705-4ED5-360B-FF0B-6E3266008E0E}"/>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89494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70000" lnSpcReduction="20000"/>
          </a:bodyPr>
          <a:lstStyle/>
          <a:p>
            <a:r>
              <a:rPr lang="en-US" dirty="0"/>
              <a:t>Closely related debate about business method patents (including financial method patents)</a:t>
            </a:r>
          </a:p>
          <a:p>
            <a:r>
              <a:rPr lang="en-US" dirty="0"/>
              <a:t>Patent that protect ways of conducting business, mostly online.</a:t>
            </a:r>
          </a:p>
          <a:p>
            <a:r>
              <a:rPr lang="en-US" dirty="0"/>
              <a:t>Critics:</a:t>
            </a:r>
          </a:p>
          <a:p>
            <a:pPr lvl="1"/>
            <a:r>
              <a:rPr lang="en-US" dirty="0"/>
              <a:t>Overwhelmingly protect obvious and often trivial ways of conducting business.</a:t>
            </a:r>
          </a:p>
          <a:p>
            <a:pPr lvl="1"/>
            <a:r>
              <a:rPr lang="en-US" dirty="0"/>
              <a:t>Many patents protect obvious idea of moving existing and already widespread business practices online.</a:t>
            </a:r>
          </a:p>
          <a:p>
            <a:pPr lvl="1"/>
            <a:r>
              <a:rPr lang="en-US" dirty="0"/>
              <a:t>Patent owners acquire extremely broad exclusivity over ideas that do not merit exclusivity through patent protection.</a:t>
            </a:r>
          </a:p>
          <a:p>
            <a:r>
              <a:rPr lang="en-US" dirty="0"/>
              <a:t>Proponents:</a:t>
            </a:r>
          </a:p>
          <a:p>
            <a:pPr lvl="1"/>
            <a:r>
              <a:rPr lang="en-US" dirty="0"/>
              <a:t>Generate enormous returns for companies and their implementation usually requires a technical solution and investment.</a:t>
            </a:r>
          </a:p>
          <a:p>
            <a:endParaRPr lang="en-US" dirty="0"/>
          </a:p>
        </p:txBody>
      </p:sp>
      <p:sp>
        <p:nvSpPr>
          <p:cNvPr id="4" name="Slide Number Placeholder 3"/>
          <p:cNvSpPr>
            <a:spLocks noGrp="1"/>
          </p:cNvSpPr>
          <p:nvPr>
            <p:ph type="sldNum" sz="quarter" idx="12"/>
          </p:nvPr>
        </p:nvSpPr>
        <p:spPr/>
        <p:txBody>
          <a:bodyPr/>
          <a:lstStyle/>
          <a:p>
            <a:fld id="{9E301D28-A4D5-4058-AFAF-90F1D835DF14}" type="slidenum">
              <a:rPr lang="en-US" smtClean="0"/>
              <a:t>8</a:t>
            </a:fld>
            <a:endParaRPr lang="en-US"/>
          </a:p>
        </p:txBody>
      </p:sp>
      <p:sp>
        <p:nvSpPr>
          <p:cNvPr id="5" name="Date Placeholder 4">
            <a:extLst>
              <a:ext uri="{FF2B5EF4-FFF2-40B4-BE49-F238E27FC236}">
                <a16:creationId xmlns:a16="http://schemas.microsoft.com/office/drawing/2014/main" id="{B04D481C-E5BD-3464-A325-2676A69AF807}"/>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B2C1D21D-386C-F62E-71FE-BD487D091642}"/>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1775805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4" name="Slide Number Placeholder 3"/>
          <p:cNvSpPr>
            <a:spLocks noGrp="1"/>
          </p:cNvSpPr>
          <p:nvPr>
            <p:ph type="sldNum" sz="quarter" idx="12"/>
          </p:nvPr>
        </p:nvSpPr>
        <p:spPr/>
        <p:txBody>
          <a:bodyPr/>
          <a:lstStyle/>
          <a:p>
            <a:fld id="{9E301D28-A4D5-4058-AFAF-90F1D835DF14}" type="slidenum">
              <a:rPr lang="en-US" smtClean="0"/>
              <a:t>9</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295400"/>
            <a:ext cx="7262812" cy="5247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a:extLst>
              <a:ext uri="{FF2B5EF4-FFF2-40B4-BE49-F238E27FC236}">
                <a16:creationId xmlns:a16="http://schemas.microsoft.com/office/drawing/2014/main" id="{E69702AE-DAB1-C3E1-83C9-5E0B818D7F3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0761DBE-8524-4807-16F8-94BC7AB433AD}"/>
              </a:ext>
            </a:extLst>
          </p:cNvPr>
          <p:cNvSpPr>
            <a:spLocks noGrp="1"/>
          </p:cNvSpPr>
          <p:nvPr>
            <p:ph type="ftr" sz="quarter" idx="11"/>
          </p:nvPr>
        </p:nvSpPr>
        <p:spPr/>
        <p:txBody>
          <a:bodyPr/>
          <a:lstStyle/>
          <a:p>
            <a:r>
              <a:rPr lang="en-US"/>
              <a:t>Hall &amp; Helmers Ch. 17</a:t>
            </a:r>
          </a:p>
        </p:txBody>
      </p:sp>
    </p:spTree>
    <p:extLst>
      <p:ext uri="{BB962C8B-B14F-4D97-AF65-F5344CB8AC3E}">
        <p14:creationId xmlns:p14="http://schemas.microsoft.com/office/powerpoint/2010/main" val="3903046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1035</TotalTime>
  <Words>4237</Words>
  <Application>Microsoft Office PowerPoint</Application>
  <PresentationFormat>On-screen Show (4:3)</PresentationFormat>
  <Paragraphs>364</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Office Theme</vt:lpstr>
      <vt:lpstr>Chapter 17  Software, business and financial methods, open source, and artificial intelligence</vt:lpstr>
      <vt:lpstr>Overview</vt:lpstr>
      <vt:lpstr>Introduction</vt:lpstr>
      <vt:lpstr>Introduction</vt:lpstr>
      <vt:lpstr>Introduction</vt:lpstr>
      <vt:lpstr>Introduction</vt:lpstr>
      <vt:lpstr>Introduction</vt:lpstr>
      <vt:lpstr>Introduction</vt:lpstr>
      <vt:lpstr>Introduction</vt:lpstr>
      <vt:lpstr>Introduction</vt:lpstr>
      <vt:lpstr>Background</vt:lpstr>
      <vt:lpstr>Definition of software patents</vt:lpstr>
      <vt:lpstr>Definition of software patents</vt:lpstr>
      <vt:lpstr>Legal background</vt:lpstr>
      <vt:lpstr>U.S. case law</vt:lpstr>
      <vt:lpstr>U.S. case law</vt:lpstr>
      <vt:lpstr>Software and the patent system</vt:lpstr>
      <vt:lpstr>Software and the patent system</vt:lpstr>
      <vt:lpstr>Patent quality</vt:lpstr>
      <vt:lpstr>Patent quality</vt:lpstr>
      <vt:lpstr>Software as a technology</vt:lpstr>
      <vt:lpstr>Empirical evidence on the impact of software patents</vt:lpstr>
      <vt:lpstr>Empirical evidence on the impact of software patents</vt:lpstr>
      <vt:lpstr>Business method patents</vt:lpstr>
      <vt:lpstr>Business method patents</vt:lpstr>
      <vt:lpstr>Business method patents</vt:lpstr>
      <vt:lpstr>Business method patents</vt:lpstr>
      <vt:lpstr>Financial method patents</vt:lpstr>
      <vt:lpstr>Open source software</vt:lpstr>
      <vt:lpstr>Open source software</vt:lpstr>
      <vt:lpstr>Artificial intelligence</vt:lpstr>
      <vt:lpstr>Artificial intelligence</vt:lpstr>
      <vt:lpstr>Summary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17  Software, business methods, open source, and artificial intelligence</dc:title>
  <dc:creator>chelmers</dc:creator>
  <cp:lastModifiedBy>Christian Helmers</cp:lastModifiedBy>
  <cp:revision>146</cp:revision>
  <dcterms:created xsi:type="dcterms:W3CDTF">2023-11-12T22:24:18Z</dcterms:created>
  <dcterms:modified xsi:type="dcterms:W3CDTF">2024-08-09T16:25:37Z</dcterms:modified>
</cp:coreProperties>
</file>