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1"/>
  </p:notesMasterIdLst>
  <p:sldIdLst>
    <p:sldId id="257" r:id="rId2"/>
    <p:sldId id="286" r:id="rId3"/>
    <p:sldId id="258" r:id="rId4"/>
    <p:sldId id="259" r:id="rId5"/>
    <p:sldId id="260" r:id="rId6"/>
    <p:sldId id="261" r:id="rId7"/>
    <p:sldId id="262" r:id="rId8"/>
    <p:sldId id="263" r:id="rId9"/>
    <p:sldId id="264" r:id="rId10"/>
    <p:sldId id="265" r:id="rId11"/>
    <p:sldId id="266" r:id="rId12"/>
    <p:sldId id="267" r:id="rId13"/>
    <p:sldId id="285" r:id="rId14"/>
    <p:sldId id="284" r:id="rId15"/>
    <p:sldId id="283" r:id="rId16"/>
    <p:sldId id="268" r:id="rId17"/>
    <p:sldId id="270" r:id="rId18"/>
    <p:sldId id="271" r:id="rId19"/>
    <p:sldId id="269" r:id="rId20"/>
    <p:sldId id="272" r:id="rId21"/>
    <p:sldId id="273" r:id="rId22"/>
    <p:sldId id="274" r:id="rId23"/>
    <p:sldId id="275" r:id="rId24"/>
    <p:sldId id="276" r:id="rId25"/>
    <p:sldId id="277"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7E4CD-9188-420B-B384-188638934F94}"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01F04-E8CA-4D20-8639-3E83F5A95068}" type="slidenum">
              <a:rPr lang="en-US" smtClean="0"/>
              <a:t>‹#›</a:t>
            </a:fld>
            <a:endParaRPr lang="en-US"/>
          </a:p>
        </p:txBody>
      </p:sp>
    </p:spTree>
    <p:extLst>
      <p:ext uri="{BB962C8B-B14F-4D97-AF65-F5344CB8AC3E}">
        <p14:creationId xmlns:p14="http://schemas.microsoft.com/office/powerpoint/2010/main" val="374358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CF0A-6EA9-4D96-A8CA-6D0093C6B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B29E78-E087-4726-877D-8264BBD4F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FD84F-D571-422E-9C43-758E1F50BF0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76792B2-3B97-41C7-8B4C-2E8931D01EC0}"/>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D0BC084B-A7CB-48F1-B142-F3A43FCFEA7A}"/>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23861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7388-677C-4FBB-B4FC-D8427E9567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7FEA0D-999D-401F-AAC4-0F73B48260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A5EB5-2416-4F0B-8541-C451F75EA24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5473188-FFEE-4C4C-81BC-94E024C75D5E}"/>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AC4E211E-DF43-4FDE-A3AF-57E25938814D}"/>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249591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9DED0-CC80-4E11-92E9-32B3AB3A86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E22C77-C23D-4DD5-A990-FABA9B470E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07346-C660-4E02-BEFC-C705B37667A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76ED70F-4416-41BD-9325-7D76E75C95B9}"/>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A0E61E8E-97D9-41D8-806E-F18BD1111589}"/>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10774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8A1F-17B0-43C2-867D-D4E85B03D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D6CA7-E6C4-4960-A961-A1293B8808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08540-4AEA-4FF3-9016-20783A12209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5C7AE0E-78D7-4940-AD3F-F191E808BCD9}"/>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0E10D61E-E67C-4EFC-9ED9-4BD50A67445D}"/>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378955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74E2-E128-4FAA-A5E7-64D10FB6CF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A6409-C21A-4C9B-AFD1-1E74AD763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C109FF-8858-41B0-B9FF-D98CB5F9B12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7982EF3-2827-46A5-8777-4B634F01DB87}"/>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DE550C43-C1AE-413A-AF0A-276131D1BD08}"/>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228835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905E-3422-4B71-BCAC-72FFE9390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18656-8854-460E-A6E1-761FFF8BC3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638797-4642-499C-BC55-FDA5955865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FDB75-AAF8-40D8-A800-879739B361F7}"/>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BC51A4D3-380B-47E9-A322-ABEA5AD3FBF3}"/>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C51747A1-C043-45D4-B7DD-8F3360EBCAB3}"/>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239289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B25-8E32-4445-B28C-2F90EC8CF6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AC6241-4B55-40E8-8C90-FA9CB9787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670CD-3DC3-4FA1-835A-9B8C1F469B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98C9C-3D6F-4C89-9984-140D84167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214417-551C-4704-9BE4-F62B4F2FB8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8CEFBA-961A-4154-BA3F-35ACFF435833}"/>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D7E57FAF-C753-461F-A883-F6C47F2F6CD9}"/>
              </a:ext>
            </a:extLst>
          </p:cNvPr>
          <p:cNvSpPr>
            <a:spLocks noGrp="1"/>
          </p:cNvSpPr>
          <p:nvPr>
            <p:ph type="ftr" sz="quarter" idx="11"/>
          </p:nvPr>
        </p:nvSpPr>
        <p:spPr/>
        <p:txBody>
          <a:bodyPr/>
          <a:lstStyle/>
          <a:p>
            <a:r>
              <a:rPr lang="en-US"/>
              <a:t>Hall &amp; Helmers Ch. 18</a:t>
            </a:r>
          </a:p>
        </p:txBody>
      </p:sp>
      <p:sp>
        <p:nvSpPr>
          <p:cNvPr id="9" name="Slide Number Placeholder 8">
            <a:extLst>
              <a:ext uri="{FF2B5EF4-FFF2-40B4-BE49-F238E27FC236}">
                <a16:creationId xmlns:a16="http://schemas.microsoft.com/office/drawing/2014/main" id="{5E7423A5-4DA4-4ECF-9CBC-5EC0DFCCA7AB}"/>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315524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8DB1-6A92-47AF-86F0-C8F4421989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69DEE-1EB9-40BC-9EE2-10DCA970616E}"/>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55F49D7D-1DEB-4DB0-9B32-B6E39F03A7E2}"/>
              </a:ext>
            </a:extLst>
          </p:cNvPr>
          <p:cNvSpPr>
            <a:spLocks noGrp="1"/>
          </p:cNvSpPr>
          <p:nvPr>
            <p:ph type="ftr" sz="quarter" idx="11"/>
          </p:nvPr>
        </p:nvSpPr>
        <p:spPr/>
        <p:txBody>
          <a:bodyPr/>
          <a:lstStyle/>
          <a:p>
            <a:r>
              <a:rPr lang="en-US"/>
              <a:t>Hall &amp; Helmers Ch. 18</a:t>
            </a:r>
          </a:p>
        </p:txBody>
      </p:sp>
      <p:sp>
        <p:nvSpPr>
          <p:cNvPr id="5" name="Slide Number Placeholder 4">
            <a:extLst>
              <a:ext uri="{FF2B5EF4-FFF2-40B4-BE49-F238E27FC236}">
                <a16:creationId xmlns:a16="http://schemas.microsoft.com/office/drawing/2014/main" id="{DBBB4155-C420-4832-B735-4D7A793D1BD2}"/>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45965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4A0F9-3573-4DC9-8B76-76F19BC17C4D}"/>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CF8C87A5-ABA3-4331-A70C-C191400A16C6}"/>
              </a:ext>
            </a:extLst>
          </p:cNvPr>
          <p:cNvSpPr>
            <a:spLocks noGrp="1"/>
          </p:cNvSpPr>
          <p:nvPr>
            <p:ph type="ftr" sz="quarter" idx="11"/>
          </p:nvPr>
        </p:nvSpPr>
        <p:spPr/>
        <p:txBody>
          <a:bodyPr/>
          <a:lstStyle/>
          <a:p>
            <a:r>
              <a:rPr lang="en-US"/>
              <a:t>Hall &amp; Helmers Ch. 18</a:t>
            </a:r>
          </a:p>
        </p:txBody>
      </p:sp>
      <p:sp>
        <p:nvSpPr>
          <p:cNvPr id="4" name="Slide Number Placeholder 3">
            <a:extLst>
              <a:ext uri="{FF2B5EF4-FFF2-40B4-BE49-F238E27FC236}">
                <a16:creationId xmlns:a16="http://schemas.microsoft.com/office/drawing/2014/main" id="{01A3FE3E-51A6-459A-BD26-DE8449057AD3}"/>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407400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047A-2C51-4BEA-B5E1-D3A21DC5D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50CD6-9331-4825-863E-48818BD80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A24A09-4122-4A26-A24A-6490E90BE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1D26C8-980B-4891-A945-804912781513}"/>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EDA3DAA-84DB-4A86-98B7-3D523EEDD57D}"/>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54D005B4-8F4C-4A0B-8829-FF1AF3D5C4E5}"/>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155095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689B-8988-41A1-95C0-5EC0A230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E2E694-E5F4-4E9C-B04E-AB895C3B9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BBF89-7964-42C5-BD4E-B0710E925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FDC82B-F057-4779-8EA6-861544B45F2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62533F5F-6E4F-4517-AE1B-93419DFA059F}"/>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A73C6CED-112C-4996-A73A-10133E063458}"/>
              </a:ext>
            </a:extLst>
          </p:cNvPr>
          <p:cNvSpPr>
            <a:spLocks noGrp="1"/>
          </p:cNvSpPr>
          <p:nvPr>
            <p:ph type="sldNum" sz="quarter" idx="12"/>
          </p:nvPr>
        </p:nvSpPr>
        <p:spPr/>
        <p:txBody>
          <a:bodyPr/>
          <a:lstStyle/>
          <a:p>
            <a:fld id="{4592EAEB-5CF9-40C6-BE6A-4B5E813D9FC6}" type="slidenum">
              <a:rPr lang="en-US" smtClean="0"/>
              <a:t>‹#›</a:t>
            </a:fld>
            <a:endParaRPr lang="en-US"/>
          </a:p>
        </p:txBody>
      </p:sp>
    </p:spTree>
    <p:extLst>
      <p:ext uri="{BB962C8B-B14F-4D97-AF65-F5344CB8AC3E}">
        <p14:creationId xmlns:p14="http://schemas.microsoft.com/office/powerpoint/2010/main" val="320436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8C85A-D8DE-4551-AD90-E9F01163A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9D322-D479-4C53-926F-B6A5EECB4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72AF6-01D0-42B2-A474-D4A4B9D71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992BB8F2-5EB6-4B56-856C-8DD8F413E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18</a:t>
            </a:r>
          </a:p>
        </p:txBody>
      </p:sp>
      <p:sp>
        <p:nvSpPr>
          <p:cNvPr id="6" name="Slide Number Placeholder 5">
            <a:extLst>
              <a:ext uri="{FF2B5EF4-FFF2-40B4-BE49-F238E27FC236}">
                <a16:creationId xmlns:a16="http://schemas.microsoft.com/office/drawing/2014/main" id="{F09D990B-869B-4792-BF71-E4115D68A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2EAEB-5CF9-40C6-BE6A-4B5E813D9FC6}" type="slidenum">
              <a:rPr lang="en-US" smtClean="0"/>
              <a:t>‹#›</a:t>
            </a:fld>
            <a:endParaRPr lang="en-US"/>
          </a:p>
        </p:txBody>
      </p:sp>
    </p:spTree>
    <p:extLst>
      <p:ext uri="{BB962C8B-B14F-4D97-AF65-F5344CB8AC3E}">
        <p14:creationId xmlns:p14="http://schemas.microsoft.com/office/powerpoint/2010/main" val="311249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909-04F4-4209-8AC2-CD732B2D4287}"/>
              </a:ext>
            </a:extLst>
          </p:cNvPr>
          <p:cNvSpPr>
            <a:spLocks noGrp="1"/>
          </p:cNvSpPr>
          <p:nvPr>
            <p:ph type="ctrTitle"/>
          </p:nvPr>
        </p:nvSpPr>
        <p:spPr>
          <a:xfrm>
            <a:off x="1185330" y="2629961"/>
            <a:ext cx="9855200" cy="1298574"/>
          </a:xfrm>
        </p:spPr>
        <p:txBody>
          <a:bodyPr>
            <a:normAutofit fontScale="90000"/>
          </a:bodyPr>
          <a:lstStyle/>
          <a:p>
            <a:r>
              <a:rPr lang="en-US" sz="4400" dirty="0"/>
              <a:t>Chapter 18</a:t>
            </a:r>
            <a:br>
              <a:rPr lang="en-US" dirty="0"/>
            </a:br>
            <a:br>
              <a:rPr lang="en-US" dirty="0"/>
            </a:br>
            <a:r>
              <a:rPr lang="en-US" dirty="0"/>
              <a:t>Strategic patenting, patent portfolio races, and patent thickets</a:t>
            </a:r>
            <a:endParaRPr lang="en-US" sz="5300" dirty="0"/>
          </a:p>
        </p:txBody>
      </p:sp>
      <p:sp>
        <p:nvSpPr>
          <p:cNvPr id="3" name="Subtitle 2">
            <a:extLst>
              <a:ext uri="{FF2B5EF4-FFF2-40B4-BE49-F238E27FC236}">
                <a16:creationId xmlns:a16="http://schemas.microsoft.com/office/drawing/2014/main" id="{93450531-1C39-49BF-9AA9-F34B67F7AE52}"/>
              </a:ext>
            </a:extLst>
          </p:cNvPr>
          <p:cNvSpPr>
            <a:spLocks noGrp="1"/>
          </p:cNvSpPr>
          <p:nvPr>
            <p:ph type="subTitle" idx="1"/>
          </p:nvPr>
        </p:nvSpPr>
        <p:spPr>
          <a:xfrm>
            <a:off x="1524000" y="4270906"/>
            <a:ext cx="9144000" cy="1655762"/>
          </a:xfrm>
        </p:spPr>
        <p:txBody>
          <a:bodyPr/>
          <a:lstStyle/>
          <a:p>
            <a:endParaRPr lang="en-US" dirty="0"/>
          </a:p>
          <a:p>
            <a:endParaRPr lang="en-US" dirty="0"/>
          </a:p>
          <a:p>
            <a:r>
              <a:rPr lang="en-US" sz="2200" dirty="0"/>
              <a:t>Bronwyn H. Hall &amp; Christian Helmers</a:t>
            </a:r>
          </a:p>
          <a:p>
            <a:endParaRPr lang="en-US" dirty="0"/>
          </a:p>
        </p:txBody>
      </p:sp>
    </p:spTree>
    <p:extLst>
      <p:ext uri="{BB962C8B-B14F-4D97-AF65-F5344CB8AC3E}">
        <p14:creationId xmlns:p14="http://schemas.microsoft.com/office/powerpoint/2010/main" val="396158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9D69-BDE2-4D49-A21E-1AAADF4295A8}"/>
              </a:ext>
            </a:extLst>
          </p:cNvPr>
          <p:cNvSpPr>
            <a:spLocks noGrp="1"/>
          </p:cNvSpPr>
          <p:nvPr>
            <p:ph type="title"/>
          </p:nvPr>
        </p:nvSpPr>
        <p:spPr/>
        <p:txBody>
          <a:bodyPr/>
          <a:lstStyle/>
          <a:p>
            <a:r>
              <a:rPr lang="en-US" dirty="0"/>
              <a:t>Strategic patenting in information and communication technologies (ICT)</a:t>
            </a:r>
          </a:p>
        </p:txBody>
      </p:sp>
      <p:sp>
        <p:nvSpPr>
          <p:cNvPr id="3" name="Content Placeholder 2">
            <a:extLst>
              <a:ext uri="{FF2B5EF4-FFF2-40B4-BE49-F238E27FC236}">
                <a16:creationId xmlns:a16="http://schemas.microsoft.com/office/drawing/2014/main" id="{991166F2-2ABE-45E1-AC07-5BE71720730E}"/>
              </a:ext>
            </a:extLst>
          </p:cNvPr>
          <p:cNvSpPr>
            <a:spLocks noGrp="1"/>
          </p:cNvSpPr>
          <p:nvPr>
            <p:ph idx="1"/>
          </p:nvPr>
        </p:nvSpPr>
        <p:spPr>
          <a:xfrm>
            <a:off x="838200" y="1961093"/>
            <a:ext cx="4622800" cy="4351338"/>
          </a:xfrm>
        </p:spPr>
        <p:txBody>
          <a:bodyPr>
            <a:normAutofit fontScale="85000" lnSpcReduction="20000"/>
          </a:bodyPr>
          <a:lstStyle/>
          <a:p>
            <a:r>
              <a:rPr lang="en-US" dirty="0"/>
              <a:t>Rapid increase in patenting propensities in semiconductors beginning in the second half of the 1980s.</a:t>
            </a:r>
          </a:p>
          <a:p>
            <a:r>
              <a:rPr lang="en-US" dirty="0"/>
              <a:t>Patenting propensity defined as ratio of number of patent grants to average of the prior three years R&amp;D expenditure (measured in real US$ millions).</a:t>
            </a:r>
          </a:p>
          <a:p>
            <a:r>
              <a:rPr lang="en-US" dirty="0"/>
              <a:t>Until then, patent system had been considered largely ineffective for appropriating returns to innovation outside of pharmaceuticals and chemicals.</a:t>
            </a:r>
          </a:p>
        </p:txBody>
      </p:sp>
      <p:pic>
        <p:nvPicPr>
          <p:cNvPr id="4" name="Picture 3">
            <a:extLst>
              <a:ext uri="{FF2B5EF4-FFF2-40B4-BE49-F238E27FC236}">
                <a16:creationId xmlns:a16="http://schemas.microsoft.com/office/drawing/2014/main" id="{62141938-F070-4111-B438-F53EFF69942F}"/>
              </a:ext>
            </a:extLst>
          </p:cNvPr>
          <p:cNvPicPr/>
          <p:nvPr/>
        </p:nvPicPr>
        <p:blipFill>
          <a:blip r:embed="rId2"/>
          <a:stretch>
            <a:fillRect/>
          </a:stretch>
        </p:blipFill>
        <p:spPr>
          <a:xfrm>
            <a:off x="5935134" y="1690688"/>
            <a:ext cx="5943600" cy="4291330"/>
          </a:xfrm>
          <a:prstGeom prst="rect">
            <a:avLst/>
          </a:prstGeom>
        </p:spPr>
      </p:pic>
      <p:sp>
        <p:nvSpPr>
          <p:cNvPr id="5" name="Date Placeholder 4">
            <a:extLst>
              <a:ext uri="{FF2B5EF4-FFF2-40B4-BE49-F238E27FC236}">
                <a16:creationId xmlns:a16="http://schemas.microsoft.com/office/drawing/2014/main" id="{D3D5C343-3E87-0DB2-BBF5-FA29E06D581B}"/>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25619C8C-0C75-638A-9FD0-C9E4CCF91392}"/>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4C309E86-E81E-55F9-9396-F23A6EC3E777}"/>
              </a:ext>
            </a:extLst>
          </p:cNvPr>
          <p:cNvSpPr>
            <a:spLocks noGrp="1"/>
          </p:cNvSpPr>
          <p:nvPr>
            <p:ph type="sldNum" sz="quarter" idx="12"/>
          </p:nvPr>
        </p:nvSpPr>
        <p:spPr/>
        <p:txBody>
          <a:bodyPr/>
          <a:lstStyle/>
          <a:p>
            <a:fld id="{4592EAEB-5CF9-40C6-BE6A-4B5E813D9FC6}" type="slidenum">
              <a:rPr lang="en-US" smtClean="0"/>
              <a:t>10</a:t>
            </a:fld>
            <a:endParaRPr lang="en-US"/>
          </a:p>
        </p:txBody>
      </p:sp>
    </p:spTree>
    <p:extLst>
      <p:ext uri="{BB962C8B-B14F-4D97-AF65-F5344CB8AC3E}">
        <p14:creationId xmlns:p14="http://schemas.microsoft.com/office/powerpoint/2010/main" val="393483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DC30-0A57-41F0-9076-C00BAB33B7C9}"/>
              </a:ext>
            </a:extLst>
          </p:cNvPr>
          <p:cNvSpPr>
            <a:spLocks noGrp="1"/>
          </p:cNvSpPr>
          <p:nvPr>
            <p:ph type="title"/>
          </p:nvPr>
        </p:nvSpPr>
        <p:spPr/>
        <p:txBody>
          <a:bodyPr/>
          <a:lstStyle/>
          <a:p>
            <a:r>
              <a:rPr lang="en-US" dirty="0"/>
              <a:t>Explanations for increase in patenting propensity:</a:t>
            </a:r>
          </a:p>
        </p:txBody>
      </p:sp>
      <p:sp>
        <p:nvSpPr>
          <p:cNvPr id="3" name="Content Placeholder 2">
            <a:extLst>
              <a:ext uri="{FF2B5EF4-FFF2-40B4-BE49-F238E27FC236}">
                <a16:creationId xmlns:a16="http://schemas.microsoft.com/office/drawing/2014/main" id="{6B3BFE88-EDE9-4134-9301-91ACA8F3E992}"/>
              </a:ext>
            </a:extLst>
          </p:cNvPr>
          <p:cNvSpPr>
            <a:spLocks noGrp="1"/>
          </p:cNvSpPr>
          <p:nvPr>
            <p:ph idx="1"/>
          </p:nvPr>
        </p:nvSpPr>
        <p:spPr/>
        <p:txBody>
          <a:bodyPr>
            <a:normAutofit fontScale="70000" lnSpcReduction="20000"/>
          </a:bodyPr>
          <a:lstStyle/>
          <a:p>
            <a:r>
              <a:rPr lang="en-US" dirty="0"/>
              <a:t>Institutional strengthening of U.S. patent system due to creation of U. S. Court of Appeals for the Federal Circuit (CAFC).</a:t>
            </a:r>
          </a:p>
          <a:p>
            <a:r>
              <a:rPr lang="en-US" dirty="0"/>
              <a:t>High-level court cases that increased value of patents for firms:</a:t>
            </a:r>
          </a:p>
          <a:p>
            <a:pPr lvl="1"/>
            <a:r>
              <a:rPr lang="en-US" dirty="0"/>
              <a:t>In 1986, a court awarded Polaroid US$ 1 billion in damages against Kodak and imposed a permanent injunction.</a:t>
            </a:r>
          </a:p>
          <a:p>
            <a:pPr lvl="1"/>
            <a:r>
              <a:rPr lang="en-US" dirty="0"/>
              <a:t>Reinforced perception that patent owners were likely to prevail in court and obtain considerable damages or injunctions against competitors.</a:t>
            </a:r>
          </a:p>
          <a:p>
            <a:r>
              <a:rPr lang="en-US" dirty="0"/>
              <a:t>Number of large players in the market, such as Texas Instruments, AT&amp;T, and IBM had begun to license more aggressively to increase monetization of patent portfolios:</a:t>
            </a:r>
          </a:p>
          <a:p>
            <a:pPr lvl="1"/>
            <a:r>
              <a:rPr lang="en-US" dirty="0"/>
              <a:t>Texas Instruments had successfully asserted a number of patents on integrated circuits against Japanese and Korean competitors.</a:t>
            </a:r>
          </a:p>
          <a:p>
            <a:pPr lvl="1"/>
            <a:r>
              <a:rPr lang="en-US" dirty="0"/>
              <a:t>Successful lawsuits allowed Texas Instruments to charge higher royalties also to domestic licensees.</a:t>
            </a:r>
          </a:p>
          <a:p>
            <a:r>
              <a:rPr lang="en-US" dirty="0"/>
              <a:t>To some extent firms became more productive in terms of translating a dollar of R&amp;D into innovation output protected by patents.</a:t>
            </a:r>
          </a:p>
          <a:p>
            <a:r>
              <a:rPr lang="en-US" dirty="0"/>
              <a:t>Still, increase puzzling because it occurred in an industry where firms often reported patents to be ineffective and to be less important for appropriating returns to R&amp;D: “Patent Paradox” (Hall and </a:t>
            </a:r>
            <a:r>
              <a:rPr lang="en-US" dirty="0" err="1"/>
              <a:t>Ziedonis</a:t>
            </a:r>
            <a:r>
              <a:rPr lang="en-US" dirty="0"/>
              <a:t>, 2001).</a:t>
            </a:r>
          </a:p>
        </p:txBody>
      </p:sp>
      <p:sp>
        <p:nvSpPr>
          <p:cNvPr id="4" name="Date Placeholder 3">
            <a:extLst>
              <a:ext uri="{FF2B5EF4-FFF2-40B4-BE49-F238E27FC236}">
                <a16:creationId xmlns:a16="http://schemas.microsoft.com/office/drawing/2014/main" id="{3D3273D1-164B-ACA0-6354-8A027AFA1D3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D477252-816F-B979-6321-C16B5B31E090}"/>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1D329A55-1DCD-A1C6-5459-341CDD0D1954}"/>
              </a:ext>
            </a:extLst>
          </p:cNvPr>
          <p:cNvSpPr>
            <a:spLocks noGrp="1"/>
          </p:cNvSpPr>
          <p:nvPr>
            <p:ph type="sldNum" sz="quarter" idx="12"/>
          </p:nvPr>
        </p:nvSpPr>
        <p:spPr/>
        <p:txBody>
          <a:bodyPr/>
          <a:lstStyle/>
          <a:p>
            <a:fld id="{4592EAEB-5CF9-40C6-BE6A-4B5E813D9FC6}" type="slidenum">
              <a:rPr lang="en-US" smtClean="0"/>
              <a:t>11</a:t>
            </a:fld>
            <a:endParaRPr lang="en-US"/>
          </a:p>
        </p:txBody>
      </p:sp>
    </p:spTree>
    <p:extLst>
      <p:ext uri="{BB962C8B-B14F-4D97-AF65-F5344CB8AC3E}">
        <p14:creationId xmlns:p14="http://schemas.microsoft.com/office/powerpoint/2010/main" val="245583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95F5-942E-4C72-826B-3A2ACBA67721}"/>
              </a:ext>
            </a:extLst>
          </p:cNvPr>
          <p:cNvSpPr>
            <a:spLocks noGrp="1"/>
          </p:cNvSpPr>
          <p:nvPr>
            <p:ph type="title"/>
          </p:nvPr>
        </p:nvSpPr>
        <p:spPr/>
        <p:txBody>
          <a:bodyPr/>
          <a:lstStyle/>
          <a:p>
            <a:r>
              <a:rPr lang="en-US" dirty="0"/>
              <a:t>Patent Paradox</a:t>
            </a:r>
          </a:p>
        </p:txBody>
      </p:sp>
      <p:sp>
        <p:nvSpPr>
          <p:cNvPr id="3" name="Content Placeholder 2">
            <a:extLst>
              <a:ext uri="{FF2B5EF4-FFF2-40B4-BE49-F238E27FC236}">
                <a16:creationId xmlns:a16="http://schemas.microsoft.com/office/drawing/2014/main" id="{0B95706B-3741-4229-97E8-0DF35ABC46D1}"/>
              </a:ext>
            </a:extLst>
          </p:cNvPr>
          <p:cNvSpPr>
            <a:spLocks noGrp="1"/>
          </p:cNvSpPr>
          <p:nvPr>
            <p:ph idx="1"/>
          </p:nvPr>
        </p:nvSpPr>
        <p:spPr/>
        <p:txBody>
          <a:bodyPr>
            <a:normAutofit fontScale="85000" lnSpcReduction="20000"/>
          </a:bodyPr>
          <a:lstStyle/>
          <a:p>
            <a:r>
              <a:rPr lang="en-US" dirty="0"/>
              <a:t>Main explanation for the patent paradox: increased use of patents for strategic purposes.</a:t>
            </a:r>
          </a:p>
          <a:p>
            <a:r>
              <a:rPr lang="en-US" dirty="0"/>
              <a:t>Capital-intensive firms vulnerable to hold-up due to large sunk costs required in complex manufacturing.</a:t>
            </a:r>
          </a:p>
          <a:p>
            <a:r>
              <a:rPr lang="en-US" dirty="0"/>
              <a:t>As a reaction, expanded patent portfolios to engage in cross-licensing and deter lawsuits by having a credible threat to countersue. </a:t>
            </a:r>
          </a:p>
          <a:p>
            <a:r>
              <a:rPr lang="en-US" dirty="0"/>
              <a:t>Evidence from interviews with semiconductor firms (Hall and </a:t>
            </a:r>
            <a:r>
              <a:rPr lang="en-US" dirty="0" err="1"/>
              <a:t>Ziedonis</a:t>
            </a:r>
            <a:r>
              <a:rPr lang="en-US" dirty="0"/>
              <a:t>, 2001):</a:t>
            </a:r>
          </a:p>
          <a:p>
            <a:pPr lvl="1"/>
            <a:r>
              <a:rPr lang="en-US" dirty="0"/>
              <a:t>Firms changed their perception of the role that patents played in their corporate strategy; </a:t>
            </a:r>
          </a:p>
          <a:p>
            <a:pPr lvl="1"/>
            <a:r>
              <a:rPr lang="en-US" dirty="0"/>
              <a:t>Increased usage of language by managers like “harvesting latent inventions” reflecting a “deeper reach into an existing pool of inventions rather than a shift in R&amp;D activities per se” (Hall and </a:t>
            </a:r>
            <a:r>
              <a:rPr lang="en-US" dirty="0" err="1"/>
              <a:t>Ziedonis</a:t>
            </a:r>
            <a:r>
              <a:rPr lang="en-US" dirty="0"/>
              <a:t>, 2001: 108).</a:t>
            </a:r>
          </a:p>
          <a:p>
            <a:r>
              <a:rPr lang="en-US" dirty="0"/>
              <a:t>Change in perception of importance of patents for defensive purposes led to important changes in the way firms managed their intellectual property.</a:t>
            </a:r>
          </a:p>
          <a:p>
            <a:r>
              <a:rPr lang="en-US" dirty="0"/>
              <a:t>Firms increased patent filings for a given level of innovation output. </a:t>
            </a:r>
          </a:p>
        </p:txBody>
      </p:sp>
      <p:sp>
        <p:nvSpPr>
          <p:cNvPr id="4" name="Date Placeholder 3">
            <a:extLst>
              <a:ext uri="{FF2B5EF4-FFF2-40B4-BE49-F238E27FC236}">
                <a16:creationId xmlns:a16="http://schemas.microsoft.com/office/drawing/2014/main" id="{8DCACBBC-F3E0-4BA2-D301-24D27F913B3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E230D8E-3621-36D0-C48A-C827E66479C4}"/>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B5F9EF7A-5E96-36EC-FABB-8BAD83A16738}"/>
              </a:ext>
            </a:extLst>
          </p:cNvPr>
          <p:cNvSpPr>
            <a:spLocks noGrp="1"/>
          </p:cNvSpPr>
          <p:nvPr>
            <p:ph type="sldNum" sz="quarter" idx="12"/>
          </p:nvPr>
        </p:nvSpPr>
        <p:spPr/>
        <p:txBody>
          <a:bodyPr/>
          <a:lstStyle/>
          <a:p>
            <a:fld id="{4592EAEB-5CF9-40C6-BE6A-4B5E813D9FC6}" type="slidenum">
              <a:rPr lang="en-US" smtClean="0"/>
              <a:t>12</a:t>
            </a:fld>
            <a:endParaRPr lang="en-US"/>
          </a:p>
        </p:txBody>
      </p:sp>
    </p:spTree>
    <p:extLst>
      <p:ext uri="{BB962C8B-B14F-4D97-AF65-F5344CB8AC3E}">
        <p14:creationId xmlns:p14="http://schemas.microsoft.com/office/powerpoint/2010/main" val="61239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95F5-942E-4C72-826B-3A2ACBA67721}"/>
              </a:ext>
            </a:extLst>
          </p:cNvPr>
          <p:cNvSpPr>
            <a:spLocks noGrp="1"/>
          </p:cNvSpPr>
          <p:nvPr>
            <p:ph type="title"/>
          </p:nvPr>
        </p:nvSpPr>
        <p:spPr/>
        <p:txBody>
          <a:bodyPr/>
          <a:lstStyle/>
          <a:p>
            <a:r>
              <a:rPr lang="en-US" dirty="0"/>
              <a:t>Patent Portfolio Race</a:t>
            </a:r>
          </a:p>
        </p:txBody>
      </p:sp>
      <p:sp>
        <p:nvSpPr>
          <p:cNvPr id="3" name="Content Placeholder 2">
            <a:extLst>
              <a:ext uri="{FF2B5EF4-FFF2-40B4-BE49-F238E27FC236}">
                <a16:creationId xmlns:a16="http://schemas.microsoft.com/office/drawing/2014/main" id="{0B95706B-3741-4229-97E8-0DF35ABC46D1}"/>
              </a:ext>
            </a:extLst>
          </p:cNvPr>
          <p:cNvSpPr>
            <a:spLocks noGrp="1"/>
          </p:cNvSpPr>
          <p:nvPr>
            <p:ph idx="1"/>
          </p:nvPr>
        </p:nvSpPr>
        <p:spPr/>
        <p:txBody>
          <a:bodyPr>
            <a:normAutofit fontScale="85000" lnSpcReduction="20000"/>
          </a:bodyPr>
          <a:lstStyle/>
          <a:p>
            <a:r>
              <a:rPr lang="en-US" dirty="0"/>
              <a:t>Using data on a large sample of U.S. semiconductor firms for the period 1975-1998, Hall and </a:t>
            </a:r>
            <a:r>
              <a:rPr lang="en-US" dirty="0" err="1"/>
              <a:t>Ziedonis</a:t>
            </a:r>
            <a:r>
              <a:rPr lang="en-US" dirty="0"/>
              <a:t> (2001) showed that the increase in patent filings per dollar of R&amp;D was indeed driven by strategic motives:</a:t>
            </a:r>
          </a:p>
          <a:p>
            <a:pPr lvl="1"/>
            <a:r>
              <a:rPr lang="en-US" dirty="0"/>
              <a:t>Standard predictors of patent filings, above all R&amp;D investment and firm size, explain patent filings well until mid-1980s.</a:t>
            </a:r>
          </a:p>
          <a:p>
            <a:pPr lvl="1"/>
            <a:r>
              <a:rPr lang="en-US" dirty="0"/>
              <a:t>Towards late 1980s and early 1990s, R&amp;D spending could no longer explain patent filings.</a:t>
            </a:r>
          </a:p>
          <a:p>
            <a:pPr lvl="1"/>
            <a:r>
              <a:rPr lang="en-US" dirty="0"/>
              <a:t>Patent filings appeared to be driven by capital intensity and more importantly, a large component of variation in patent filings could no longer be accounted for by any standard firm characteristics.</a:t>
            </a:r>
          </a:p>
          <a:p>
            <a:r>
              <a:rPr lang="en-US" dirty="0"/>
              <a:t>Combination of observed substantial increase in patent filings by firms and fact that it could not be accounted for by standard predictors of patent filings lead to the conclusion that patent filings must have been driven by strategic motives. </a:t>
            </a:r>
          </a:p>
          <a:p>
            <a:r>
              <a:rPr lang="en-US" dirty="0"/>
              <a:t>Hall and Ziedonis (2001) called this phenomenon “</a:t>
            </a:r>
            <a:r>
              <a:rPr lang="en-US" b="1" dirty="0"/>
              <a:t>Patent Portfolio Race</a:t>
            </a:r>
            <a:r>
              <a:rPr lang="en-US" dirty="0"/>
              <a:t>”.</a:t>
            </a:r>
          </a:p>
          <a:p>
            <a:r>
              <a:rPr lang="en-US" dirty="0"/>
              <a:t>Since the early 1990s, strategic patenting has increased dramatically and spread far beyond the U.S. semiconductor industry to the entire ICT sector. </a:t>
            </a:r>
          </a:p>
        </p:txBody>
      </p:sp>
      <p:sp>
        <p:nvSpPr>
          <p:cNvPr id="4" name="Date Placeholder 3">
            <a:extLst>
              <a:ext uri="{FF2B5EF4-FFF2-40B4-BE49-F238E27FC236}">
                <a16:creationId xmlns:a16="http://schemas.microsoft.com/office/drawing/2014/main" id="{8A108F9E-8DD2-B51A-1390-61DA567D714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CC80895-7E6F-4A1E-85A3-09EDFF1151F5}"/>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BF2FB595-11C8-A955-760E-4877E3F4BC6F}"/>
              </a:ext>
            </a:extLst>
          </p:cNvPr>
          <p:cNvSpPr>
            <a:spLocks noGrp="1"/>
          </p:cNvSpPr>
          <p:nvPr>
            <p:ph type="sldNum" sz="quarter" idx="12"/>
          </p:nvPr>
        </p:nvSpPr>
        <p:spPr/>
        <p:txBody>
          <a:bodyPr/>
          <a:lstStyle/>
          <a:p>
            <a:fld id="{4592EAEB-5CF9-40C6-BE6A-4B5E813D9FC6}" type="slidenum">
              <a:rPr lang="en-US" smtClean="0"/>
              <a:t>13</a:t>
            </a:fld>
            <a:endParaRPr lang="en-US"/>
          </a:p>
        </p:txBody>
      </p:sp>
    </p:spTree>
    <p:extLst>
      <p:ext uri="{BB962C8B-B14F-4D97-AF65-F5344CB8AC3E}">
        <p14:creationId xmlns:p14="http://schemas.microsoft.com/office/powerpoint/2010/main" val="345516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A04A-24CF-4DC3-A5FD-B1D323D02CDA}"/>
              </a:ext>
            </a:extLst>
          </p:cNvPr>
          <p:cNvSpPr>
            <a:spLocks noGrp="1"/>
          </p:cNvSpPr>
          <p:nvPr>
            <p:ph type="title"/>
          </p:nvPr>
        </p:nvSpPr>
        <p:spPr/>
        <p:txBody>
          <a:bodyPr/>
          <a:lstStyle/>
          <a:p>
            <a:r>
              <a:rPr lang="en-US" dirty="0"/>
              <a:t>Netflix and the changing importance of patents</a:t>
            </a:r>
          </a:p>
        </p:txBody>
      </p:sp>
      <p:sp>
        <p:nvSpPr>
          <p:cNvPr id="3" name="Content Placeholder 2">
            <a:extLst>
              <a:ext uri="{FF2B5EF4-FFF2-40B4-BE49-F238E27FC236}">
                <a16:creationId xmlns:a16="http://schemas.microsoft.com/office/drawing/2014/main" id="{793C5608-D727-4B62-9F6D-AD5E964FAF62}"/>
              </a:ext>
            </a:extLst>
          </p:cNvPr>
          <p:cNvSpPr>
            <a:spLocks noGrp="1"/>
          </p:cNvSpPr>
          <p:nvPr>
            <p:ph idx="1"/>
          </p:nvPr>
        </p:nvSpPr>
        <p:spPr>
          <a:xfrm>
            <a:off x="838200" y="1825625"/>
            <a:ext cx="5181600" cy="4351338"/>
          </a:xfrm>
        </p:spPr>
        <p:txBody>
          <a:bodyPr>
            <a:normAutofit fontScale="92500" lnSpcReduction="20000"/>
          </a:bodyPr>
          <a:lstStyle/>
          <a:p>
            <a:r>
              <a:rPr lang="en-US" dirty="0"/>
              <a:t>Online streaming service Netflix founded in 1997.</a:t>
            </a:r>
          </a:p>
          <a:p>
            <a:r>
              <a:rPr lang="en-US" dirty="0"/>
              <a:t>Initially, Netflix offered a DVD mail-rental service.</a:t>
            </a:r>
          </a:p>
          <a:p>
            <a:r>
              <a:rPr lang="en-US" dirty="0"/>
              <a:t>Company went public in 2002</a:t>
            </a:r>
          </a:p>
          <a:p>
            <a:r>
              <a:rPr lang="en-US" dirty="0"/>
              <a:t>In 2007, Netflix made major technological leap by starting to stream video content on demand.</a:t>
            </a:r>
          </a:p>
          <a:p>
            <a:r>
              <a:rPr lang="en-US" dirty="0" err="1"/>
              <a:t>Neflix’s</a:t>
            </a:r>
            <a:r>
              <a:rPr lang="en-US" dirty="0"/>
              <a:t> revenue grew at exponential rate between 1998 and 2019, from slightly more than US$ 1.3 million in 1998 to over US$ 20 billion in 2019.</a:t>
            </a:r>
          </a:p>
        </p:txBody>
      </p:sp>
      <p:pic>
        <p:nvPicPr>
          <p:cNvPr id="4" name="Picture 3">
            <a:extLst>
              <a:ext uri="{FF2B5EF4-FFF2-40B4-BE49-F238E27FC236}">
                <a16:creationId xmlns:a16="http://schemas.microsoft.com/office/drawing/2014/main" id="{7E5EC2EA-990C-4BBC-AF2C-1DE2321DAE86}"/>
              </a:ext>
            </a:extLst>
          </p:cNvPr>
          <p:cNvPicPr/>
          <p:nvPr/>
        </p:nvPicPr>
        <p:blipFill>
          <a:blip r:embed="rId2">
            <a:extLst>
              <a:ext uri="{28A0092B-C50C-407E-A947-70E740481C1C}">
                <a14:useLocalDpi xmlns:a14="http://schemas.microsoft.com/office/drawing/2010/main" val="0"/>
              </a:ext>
            </a:extLst>
          </a:blip>
          <a:stretch>
            <a:fillRect/>
          </a:stretch>
        </p:blipFill>
        <p:spPr>
          <a:xfrm>
            <a:off x="6303462" y="1027906"/>
            <a:ext cx="5050338" cy="5328444"/>
          </a:xfrm>
          <a:prstGeom prst="rect">
            <a:avLst/>
          </a:prstGeom>
        </p:spPr>
      </p:pic>
      <p:sp>
        <p:nvSpPr>
          <p:cNvPr id="5" name="Date Placeholder 4">
            <a:extLst>
              <a:ext uri="{FF2B5EF4-FFF2-40B4-BE49-F238E27FC236}">
                <a16:creationId xmlns:a16="http://schemas.microsoft.com/office/drawing/2014/main" id="{1E33C434-C874-C0D5-5144-E4F665BBBAC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462C314-A237-1948-77D3-814273F00A82}"/>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8B29F980-9E1C-C0C4-6707-9FB7AA14A836}"/>
              </a:ext>
            </a:extLst>
          </p:cNvPr>
          <p:cNvSpPr>
            <a:spLocks noGrp="1"/>
          </p:cNvSpPr>
          <p:nvPr>
            <p:ph type="sldNum" sz="quarter" idx="12"/>
          </p:nvPr>
        </p:nvSpPr>
        <p:spPr/>
        <p:txBody>
          <a:bodyPr/>
          <a:lstStyle/>
          <a:p>
            <a:fld id="{4592EAEB-5CF9-40C6-BE6A-4B5E813D9FC6}" type="slidenum">
              <a:rPr lang="en-US" smtClean="0"/>
              <a:t>14</a:t>
            </a:fld>
            <a:endParaRPr lang="en-US"/>
          </a:p>
        </p:txBody>
      </p:sp>
    </p:spTree>
    <p:extLst>
      <p:ext uri="{BB962C8B-B14F-4D97-AF65-F5344CB8AC3E}">
        <p14:creationId xmlns:p14="http://schemas.microsoft.com/office/powerpoint/2010/main" val="77592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4669-DE8D-4011-B12F-247FB9DC6510}"/>
              </a:ext>
            </a:extLst>
          </p:cNvPr>
          <p:cNvSpPr>
            <a:spLocks noGrp="1"/>
          </p:cNvSpPr>
          <p:nvPr>
            <p:ph type="title"/>
          </p:nvPr>
        </p:nvSpPr>
        <p:spPr/>
        <p:txBody>
          <a:bodyPr/>
          <a:lstStyle/>
          <a:p>
            <a:r>
              <a:rPr lang="en-US" dirty="0"/>
              <a:t>Netflix and the changing importance of patents</a:t>
            </a:r>
          </a:p>
        </p:txBody>
      </p:sp>
      <p:sp>
        <p:nvSpPr>
          <p:cNvPr id="3" name="Content Placeholder 2">
            <a:extLst>
              <a:ext uri="{FF2B5EF4-FFF2-40B4-BE49-F238E27FC236}">
                <a16:creationId xmlns:a16="http://schemas.microsoft.com/office/drawing/2014/main" id="{A084E346-9A02-4DEC-A52E-FD9032F466E8}"/>
              </a:ext>
            </a:extLst>
          </p:cNvPr>
          <p:cNvSpPr>
            <a:spLocks noGrp="1"/>
          </p:cNvSpPr>
          <p:nvPr>
            <p:ph idx="1"/>
          </p:nvPr>
        </p:nvSpPr>
        <p:spPr>
          <a:xfrm>
            <a:off x="838200" y="1825624"/>
            <a:ext cx="10515600" cy="4803775"/>
          </a:xfrm>
        </p:spPr>
        <p:txBody>
          <a:bodyPr>
            <a:normAutofit fontScale="77500" lnSpcReduction="20000"/>
          </a:bodyPr>
          <a:lstStyle/>
          <a:p>
            <a:r>
              <a:rPr lang="en-US" dirty="0"/>
              <a:t>No patents during first few years and only very modest number, one or two annually.</a:t>
            </a:r>
          </a:p>
          <a:p>
            <a:r>
              <a:rPr lang="en-US" dirty="0"/>
              <a:t>Filing behavior changed:</a:t>
            </a:r>
          </a:p>
          <a:p>
            <a:pPr lvl="1"/>
            <a:r>
              <a:rPr lang="en-US" dirty="0"/>
              <a:t>Increased technological complexity of Netflix’s business .</a:t>
            </a:r>
          </a:p>
          <a:p>
            <a:pPr lvl="1"/>
            <a:r>
              <a:rPr lang="en-US" dirty="0"/>
              <a:t>Patent infringement lawsuit brought against leading competitor Blockbuster in 2006. </a:t>
            </a:r>
          </a:p>
          <a:p>
            <a:pPr lvl="2"/>
            <a:r>
              <a:rPr lang="en-US" dirty="0"/>
              <a:t>Netflix’s “complaint allege[d] that Blockbuster willfully infringed U.S. Patent No. 7,024,381 “Approach for Renting Items to Customers” and U.S. Patent No. 6,584,450 “Method and Apparatus for Renting Items”.”</a:t>
            </a:r>
          </a:p>
          <a:p>
            <a:pPr lvl="2"/>
            <a:r>
              <a:rPr lang="en-US" dirty="0"/>
              <a:t>Lawsuit ended with settlement in 2007 and payment of US$ 7 million by Blockbuster. </a:t>
            </a:r>
          </a:p>
          <a:p>
            <a:pPr lvl="1"/>
            <a:r>
              <a:rPr lang="en-US" dirty="0"/>
              <a:t>Market entry of competitors in streaming market, such as Hulu, launched in 2007, or HBO Go, launched in 2010.</a:t>
            </a:r>
          </a:p>
          <a:p>
            <a:pPr lvl="1"/>
            <a:r>
              <a:rPr lang="en-US" dirty="0"/>
              <a:t>Increase in patent infringement lawsuits targeting Netflix. </a:t>
            </a:r>
          </a:p>
          <a:p>
            <a:r>
              <a:rPr lang="en-US" dirty="0"/>
              <a:t>Companies that create new products or even entire new markets often forgo patent protection at early stages of their development. </a:t>
            </a:r>
          </a:p>
          <a:p>
            <a:r>
              <a:rPr lang="en-US" dirty="0"/>
              <a:t>As competition intensifies and company grows, patents become more valuable from a strategic perspective. </a:t>
            </a:r>
          </a:p>
          <a:p>
            <a:r>
              <a:rPr lang="en-US" dirty="0"/>
              <a:t>Rapidly growing patent portfolios used to generate a competitive advantage for maturing company.</a:t>
            </a:r>
          </a:p>
        </p:txBody>
      </p:sp>
      <p:sp>
        <p:nvSpPr>
          <p:cNvPr id="4" name="Date Placeholder 3">
            <a:extLst>
              <a:ext uri="{FF2B5EF4-FFF2-40B4-BE49-F238E27FC236}">
                <a16:creationId xmlns:a16="http://schemas.microsoft.com/office/drawing/2014/main" id="{7B3376EF-7740-700A-FC27-ECDF1DEB5D5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8FDFDA0-8A66-E05F-937D-41E156B13B34}"/>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113A620B-69A6-7EC1-BD3F-8298FC73D2F4}"/>
              </a:ext>
            </a:extLst>
          </p:cNvPr>
          <p:cNvSpPr>
            <a:spLocks noGrp="1"/>
          </p:cNvSpPr>
          <p:nvPr>
            <p:ph type="sldNum" sz="quarter" idx="12"/>
          </p:nvPr>
        </p:nvSpPr>
        <p:spPr/>
        <p:txBody>
          <a:bodyPr/>
          <a:lstStyle/>
          <a:p>
            <a:fld id="{4592EAEB-5CF9-40C6-BE6A-4B5E813D9FC6}" type="slidenum">
              <a:rPr lang="en-US" smtClean="0"/>
              <a:t>15</a:t>
            </a:fld>
            <a:endParaRPr lang="en-US"/>
          </a:p>
        </p:txBody>
      </p:sp>
    </p:spTree>
    <p:extLst>
      <p:ext uri="{BB962C8B-B14F-4D97-AF65-F5344CB8AC3E}">
        <p14:creationId xmlns:p14="http://schemas.microsoft.com/office/powerpoint/2010/main" val="412835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9510-880A-400C-AEC1-CC000EAF58CA}"/>
              </a:ext>
            </a:extLst>
          </p:cNvPr>
          <p:cNvSpPr>
            <a:spLocks noGrp="1"/>
          </p:cNvSpPr>
          <p:nvPr>
            <p:ph type="title"/>
          </p:nvPr>
        </p:nvSpPr>
        <p:spPr/>
        <p:txBody>
          <a:bodyPr/>
          <a:lstStyle/>
          <a:p>
            <a:r>
              <a:rPr lang="en-US" dirty="0"/>
              <a:t>Strategic patenting</a:t>
            </a:r>
          </a:p>
        </p:txBody>
      </p:sp>
      <p:sp>
        <p:nvSpPr>
          <p:cNvPr id="3" name="Content Placeholder 2">
            <a:extLst>
              <a:ext uri="{FF2B5EF4-FFF2-40B4-BE49-F238E27FC236}">
                <a16:creationId xmlns:a16="http://schemas.microsoft.com/office/drawing/2014/main" id="{C7DB044E-7417-4AE8-97AB-D2234785625A}"/>
              </a:ext>
            </a:extLst>
          </p:cNvPr>
          <p:cNvSpPr>
            <a:spLocks noGrp="1"/>
          </p:cNvSpPr>
          <p:nvPr>
            <p:ph idx="1"/>
          </p:nvPr>
        </p:nvSpPr>
        <p:spPr>
          <a:xfrm>
            <a:off x="838201" y="1825625"/>
            <a:ext cx="4699000" cy="4351338"/>
          </a:xfrm>
        </p:spPr>
        <p:txBody>
          <a:bodyPr>
            <a:normAutofit fontScale="85000" lnSpcReduction="20000"/>
          </a:bodyPr>
          <a:lstStyle/>
          <a:p>
            <a:r>
              <a:rPr lang="en-US" dirty="0"/>
              <a:t>Firms across industries engage in strategic patenting.</a:t>
            </a:r>
          </a:p>
          <a:p>
            <a:r>
              <a:rPr lang="en-US" dirty="0"/>
              <a:t>Konica Minolta states in its 2021 IP report that “[…] an intellectual property strategy tied closely to business strategy and technology strategy is an essential element for management.”</a:t>
            </a:r>
          </a:p>
          <a:p>
            <a:r>
              <a:rPr lang="en-US" dirty="0"/>
              <a:t>Company created a formal “Intellectual Property Strategy 2017-2022” with the express goal of supporting the company’s business model through strategic use of IP.</a:t>
            </a:r>
          </a:p>
        </p:txBody>
      </p:sp>
      <p:pic>
        <p:nvPicPr>
          <p:cNvPr id="6" name="Picture 5">
            <a:extLst>
              <a:ext uri="{FF2B5EF4-FFF2-40B4-BE49-F238E27FC236}">
                <a16:creationId xmlns:a16="http://schemas.microsoft.com/office/drawing/2014/main" id="{24342E4F-CC99-4679-8414-5F4FE043E7C3}"/>
              </a:ext>
            </a:extLst>
          </p:cNvPr>
          <p:cNvPicPr>
            <a:picLocks noChangeAspect="1"/>
          </p:cNvPicPr>
          <p:nvPr/>
        </p:nvPicPr>
        <p:blipFill>
          <a:blip r:embed="rId2"/>
          <a:stretch>
            <a:fillRect/>
          </a:stretch>
        </p:blipFill>
        <p:spPr>
          <a:xfrm>
            <a:off x="5681405" y="1825625"/>
            <a:ext cx="6400524" cy="3920596"/>
          </a:xfrm>
          <a:prstGeom prst="rect">
            <a:avLst/>
          </a:prstGeom>
        </p:spPr>
      </p:pic>
      <p:sp>
        <p:nvSpPr>
          <p:cNvPr id="4" name="Date Placeholder 3">
            <a:extLst>
              <a:ext uri="{FF2B5EF4-FFF2-40B4-BE49-F238E27FC236}">
                <a16:creationId xmlns:a16="http://schemas.microsoft.com/office/drawing/2014/main" id="{BFB3DD5B-6097-3F4B-47C9-EB2D997B3D2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40FECAE-8D3B-9B4F-EA5F-B3FC2CB0A403}"/>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9FE55A0B-ABA0-E2DF-236E-0719B83C4ABB}"/>
              </a:ext>
            </a:extLst>
          </p:cNvPr>
          <p:cNvSpPr>
            <a:spLocks noGrp="1"/>
          </p:cNvSpPr>
          <p:nvPr>
            <p:ph type="sldNum" sz="quarter" idx="12"/>
          </p:nvPr>
        </p:nvSpPr>
        <p:spPr/>
        <p:txBody>
          <a:bodyPr/>
          <a:lstStyle/>
          <a:p>
            <a:fld id="{4592EAEB-5CF9-40C6-BE6A-4B5E813D9FC6}" type="slidenum">
              <a:rPr lang="en-US" smtClean="0"/>
              <a:t>16</a:t>
            </a:fld>
            <a:endParaRPr lang="en-US"/>
          </a:p>
        </p:txBody>
      </p:sp>
    </p:spTree>
    <p:extLst>
      <p:ext uri="{BB962C8B-B14F-4D97-AF65-F5344CB8AC3E}">
        <p14:creationId xmlns:p14="http://schemas.microsoft.com/office/powerpoint/2010/main" val="105989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B750-8A6B-4160-9527-95CF1C135047}"/>
              </a:ext>
            </a:extLst>
          </p:cNvPr>
          <p:cNvSpPr>
            <a:spLocks noGrp="1"/>
          </p:cNvSpPr>
          <p:nvPr>
            <p:ph type="title"/>
          </p:nvPr>
        </p:nvSpPr>
        <p:spPr/>
        <p:txBody>
          <a:bodyPr/>
          <a:lstStyle/>
          <a:p>
            <a:r>
              <a:rPr lang="en-US" dirty="0"/>
              <a:t>Forms of strategic patenting: bargaining</a:t>
            </a:r>
          </a:p>
        </p:txBody>
      </p:sp>
      <p:sp>
        <p:nvSpPr>
          <p:cNvPr id="3" name="Content Placeholder 2">
            <a:extLst>
              <a:ext uri="{FF2B5EF4-FFF2-40B4-BE49-F238E27FC236}">
                <a16:creationId xmlns:a16="http://schemas.microsoft.com/office/drawing/2014/main" id="{F5E0C846-53C0-400E-91BE-735892568BBD}"/>
              </a:ext>
            </a:extLst>
          </p:cNvPr>
          <p:cNvSpPr>
            <a:spLocks noGrp="1"/>
          </p:cNvSpPr>
          <p:nvPr>
            <p:ph idx="1"/>
          </p:nvPr>
        </p:nvSpPr>
        <p:spPr/>
        <p:txBody>
          <a:bodyPr>
            <a:normAutofit/>
          </a:bodyPr>
          <a:lstStyle/>
          <a:p>
            <a:r>
              <a:rPr lang="en-US" dirty="0"/>
              <a:t>Most common strategic use of patents is for bargaining purposes</a:t>
            </a:r>
          </a:p>
          <a:p>
            <a:r>
              <a:rPr lang="en-US" dirty="0"/>
              <a:t>Different purposes:</a:t>
            </a:r>
          </a:p>
          <a:p>
            <a:pPr lvl="1"/>
            <a:r>
              <a:rPr lang="en-US" dirty="0"/>
              <a:t>Patents can directly generate new or increase existing revenue streams.</a:t>
            </a:r>
          </a:p>
          <a:p>
            <a:pPr lvl="1"/>
            <a:r>
              <a:rPr lang="en-US" dirty="0"/>
              <a:t>Patents can reduce costs by enabling access to other firms’ patents without requiring any monetary compensation through cross-licensing agreements. </a:t>
            </a:r>
          </a:p>
          <a:p>
            <a:pPr lvl="1"/>
            <a:r>
              <a:rPr lang="en-US" dirty="0"/>
              <a:t>Patents facilitate establishing business partnerships with competitors or upstream/downstream firms involving the joint development of new technology or products. </a:t>
            </a:r>
          </a:p>
          <a:p>
            <a:pPr lvl="1"/>
            <a:r>
              <a:rPr lang="en-US" dirty="0"/>
              <a:t>Occurs in the shadow of litigation and patents can help manage any resulting legal risk.</a:t>
            </a:r>
          </a:p>
        </p:txBody>
      </p:sp>
      <p:sp>
        <p:nvSpPr>
          <p:cNvPr id="4" name="Date Placeholder 3">
            <a:extLst>
              <a:ext uri="{FF2B5EF4-FFF2-40B4-BE49-F238E27FC236}">
                <a16:creationId xmlns:a16="http://schemas.microsoft.com/office/drawing/2014/main" id="{D9253949-C53F-8B59-9A7F-11B1B90388C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0BF16BA-1751-E348-C000-B2CCA11FD499}"/>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E88B3197-BFF8-3387-5E31-1FC614C7DF0F}"/>
              </a:ext>
            </a:extLst>
          </p:cNvPr>
          <p:cNvSpPr>
            <a:spLocks noGrp="1"/>
          </p:cNvSpPr>
          <p:nvPr>
            <p:ph type="sldNum" sz="quarter" idx="12"/>
          </p:nvPr>
        </p:nvSpPr>
        <p:spPr/>
        <p:txBody>
          <a:bodyPr/>
          <a:lstStyle/>
          <a:p>
            <a:fld id="{4592EAEB-5CF9-40C6-BE6A-4B5E813D9FC6}" type="slidenum">
              <a:rPr lang="en-US" smtClean="0"/>
              <a:t>17</a:t>
            </a:fld>
            <a:endParaRPr lang="en-US"/>
          </a:p>
        </p:txBody>
      </p:sp>
    </p:spTree>
    <p:extLst>
      <p:ext uri="{BB962C8B-B14F-4D97-AF65-F5344CB8AC3E}">
        <p14:creationId xmlns:p14="http://schemas.microsoft.com/office/powerpoint/2010/main" val="143334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B750-8A6B-4160-9527-95CF1C135047}"/>
              </a:ext>
            </a:extLst>
          </p:cNvPr>
          <p:cNvSpPr>
            <a:spLocks noGrp="1"/>
          </p:cNvSpPr>
          <p:nvPr>
            <p:ph type="title"/>
          </p:nvPr>
        </p:nvSpPr>
        <p:spPr>
          <a:xfrm>
            <a:off x="838200" y="365125"/>
            <a:ext cx="10515600" cy="1325563"/>
          </a:xfrm>
        </p:spPr>
        <p:txBody>
          <a:bodyPr/>
          <a:lstStyle/>
          <a:p>
            <a:r>
              <a:rPr lang="en-US" dirty="0"/>
              <a:t>Forms of strategic patenting: Offensive/defensive blocking</a:t>
            </a:r>
          </a:p>
        </p:txBody>
      </p:sp>
      <p:sp>
        <p:nvSpPr>
          <p:cNvPr id="3" name="Content Placeholder 2">
            <a:extLst>
              <a:ext uri="{FF2B5EF4-FFF2-40B4-BE49-F238E27FC236}">
                <a16:creationId xmlns:a16="http://schemas.microsoft.com/office/drawing/2014/main" id="{F5E0C846-53C0-400E-91BE-735892568BBD}"/>
              </a:ext>
            </a:extLst>
          </p:cNvPr>
          <p:cNvSpPr>
            <a:spLocks noGrp="1"/>
          </p:cNvSpPr>
          <p:nvPr>
            <p:ph idx="1"/>
          </p:nvPr>
        </p:nvSpPr>
        <p:spPr/>
        <p:txBody>
          <a:bodyPr>
            <a:normAutofit/>
          </a:bodyPr>
          <a:lstStyle/>
          <a:p>
            <a:r>
              <a:rPr lang="en-US" dirty="0"/>
              <a:t>Blocking used as </a:t>
            </a:r>
            <a:r>
              <a:rPr lang="en-US" i="1" dirty="0"/>
              <a:t>offensive</a:t>
            </a:r>
            <a:r>
              <a:rPr lang="en-US" dirty="0"/>
              <a:t> strategy: block competitors from pursuing certain directions of research or product development.</a:t>
            </a:r>
          </a:p>
          <a:p>
            <a:pPr lvl="1"/>
            <a:r>
              <a:rPr lang="en-US" dirty="0"/>
              <a:t>Patent similar, substitute technologies to make it harder to invent around their patented technology.</a:t>
            </a:r>
          </a:p>
          <a:p>
            <a:pPr lvl="1"/>
            <a:r>
              <a:rPr lang="en-US" dirty="0"/>
              <a:t>Even if company does not pursue the substitute technologies for its own production, it can still create obstacles for competitors. </a:t>
            </a:r>
          </a:p>
          <a:p>
            <a:r>
              <a:rPr lang="en-US" dirty="0"/>
              <a:t>Blocking is used as </a:t>
            </a:r>
            <a:r>
              <a:rPr lang="en-US" i="1" dirty="0"/>
              <a:t>defensive</a:t>
            </a:r>
            <a:r>
              <a:rPr lang="en-US" dirty="0"/>
              <a:t> strategy: ensure a company’s own freedom to operate.</a:t>
            </a:r>
          </a:p>
          <a:p>
            <a:pPr lvl="1"/>
            <a:r>
              <a:rPr lang="en-US" dirty="0"/>
              <a:t>Ensure that future research and product development paths are not blocked by competitors. </a:t>
            </a:r>
          </a:p>
          <a:p>
            <a:pPr lvl="1"/>
            <a:r>
              <a:rPr lang="en-US" dirty="0"/>
              <a:t>Ensure a company’s ability to commercialize its own technology.</a:t>
            </a:r>
          </a:p>
        </p:txBody>
      </p:sp>
      <p:sp>
        <p:nvSpPr>
          <p:cNvPr id="4" name="Date Placeholder 3">
            <a:extLst>
              <a:ext uri="{FF2B5EF4-FFF2-40B4-BE49-F238E27FC236}">
                <a16:creationId xmlns:a16="http://schemas.microsoft.com/office/drawing/2014/main" id="{DE27A2A2-81D2-B582-21DC-C5AB383F1CE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8F8CA36-7BB5-CBDF-3745-8BC92388B54E}"/>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8B121397-2243-3586-3F76-D010D8642B14}"/>
              </a:ext>
            </a:extLst>
          </p:cNvPr>
          <p:cNvSpPr>
            <a:spLocks noGrp="1"/>
          </p:cNvSpPr>
          <p:nvPr>
            <p:ph type="sldNum" sz="quarter" idx="12"/>
          </p:nvPr>
        </p:nvSpPr>
        <p:spPr/>
        <p:txBody>
          <a:bodyPr/>
          <a:lstStyle/>
          <a:p>
            <a:fld id="{4592EAEB-5CF9-40C6-BE6A-4B5E813D9FC6}" type="slidenum">
              <a:rPr lang="en-US" smtClean="0"/>
              <a:t>18</a:t>
            </a:fld>
            <a:endParaRPr lang="en-US"/>
          </a:p>
        </p:txBody>
      </p:sp>
    </p:spTree>
    <p:extLst>
      <p:ext uri="{BB962C8B-B14F-4D97-AF65-F5344CB8AC3E}">
        <p14:creationId xmlns:p14="http://schemas.microsoft.com/office/powerpoint/2010/main" val="277439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B750-8A6B-4160-9527-95CF1C135047}"/>
              </a:ext>
            </a:extLst>
          </p:cNvPr>
          <p:cNvSpPr>
            <a:spLocks noGrp="1"/>
          </p:cNvSpPr>
          <p:nvPr>
            <p:ph type="title"/>
          </p:nvPr>
        </p:nvSpPr>
        <p:spPr/>
        <p:txBody>
          <a:bodyPr/>
          <a:lstStyle/>
          <a:p>
            <a:r>
              <a:rPr lang="en-US" dirty="0"/>
              <a:t>Forms of strategic patenting: Offensive/defensive blocking</a:t>
            </a:r>
          </a:p>
        </p:txBody>
      </p:sp>
      <p:sp>
        <p:nvSpPr>
          <p:cNvPr id="3" name="Content Placeholder 2">
            <a:extLst>
              <a:ext uri="{FF2B5EF4-FFF2-40B4-BE49-F238E27FC236}">
                <a16:creationId xmlns:a16="http://schemas.microsoft.com/office/drawing/2014/main" id="{F5E0C846-53C0-400E-91BE-735892568BBD}"/>
              </a:ext>
            </a:extLst>
          </p:cNvPr>
          <p:cNvSpPr>
            <a:spLocks noGrp="1"/>
          </p:cNvSpPr>
          <p:nvPr>
            <p:ph idx="1"/>
          </p:nvPr>
        </p:nvSpPr>
        <p:spPr/>
        <p:txBody>
          <a:bodyPr>
            <a:normAutofit/>
          </a:bodyPr>
          <a:lstStyle/>
          <a:p>
            <a:r>
              <a:rPr lang="en-US" dirty="0"/>
              <a:t>Implemented through a range of specific strategies:</a:t>
            </a:r>
          </a:p>
          <a:p>
            <a:pPr lvl="1"/>
            <a:r>
              <a:rPr lang="en-US" i="1" dirty="0"/>
              <a:t>Blanketing </a:t>
            </a:r>
            <a:r>
              <a:rPr lang="en-US" dirty="0"/>
              <a:t>or </a:t>
            </a:r>
            <a:r>
              <a:rPr lang="en-US" i="1" dirty="0"/>
              <a:t>flooding:</a:t>
            </a:r>
            <a:r>
              <a:rPr lang="en-US" dirty="0"/>
              <a:t> firm files large number of patents around a competitor’s (patented) technology to limit competitor’s freedom to operate. </a:t>
            </a:r>
          </a:p>
          <a:p>
            <a:pPr lvl="1"/>
            <a:r>
              <a:rPr lang="en-US" i="1" dirty="0"/>
              <a:t>Fencing or clustering:</a:t>
            </a:r>
            <a:r>
              <a:rPr lang="en-US" dirty="0"/>
              <a:t> similar, primarily defensive strategy, where innovator patents not only core invention, but also specific related and in particular substitute technologies to limit a competitor’s ability to invent around. Outcome sometimes described as a “patent wall” (</a:t>
            </a:r>
            <a:r>
              <a:rPr lang="en-US" dirty="0" err="1"/>
              <a:t>Rivette</a:t>
            </a:r>
            <a:r>
              <a:rPr lang="en-US" dirty="0"/>
              <a:t> and Kline, 2000).</a:t>
            </a:r>
          </a:p>
          <a:p>
            <a:pPr lvl="1"/>
            <a:r>
              <a:rPr lang="en-US" i="1" dirty="0"/>
              <a:t>Surrounding or bracketing:</a:t>
            </a:r>
            <a:r>
              <a:rPr lang="en-US" dirty="0"/>
              <a:t> shield core technology by patenting around it by for example patenting different applications or uses of core technology. </a:t>
            </a:r>
          </a:p>
          <a:p>
            <a:pPr lvl="1"/>
            <a:r>
              <a:rPr lang="en-US" i="1" dirty="0"/>
              <a:t>Networking:</a:t>
            </a:r>
            <a:r>
              <a:rPr lang="en-US" dirty="0"/>
              <a:t> patents are combined in a portfolio with express goal of increasing protection beyond what individual patents can achieve.</a:t>
            </a:r>
          </a:p>
        </p:txBody>
      </p:sp>
      <p:sp>
        <p:nvSpPr>
          <p:cNvPr id="4" name="Date Placeholder 3">
            <a:extLst>
              <a:ext uri="{FF2B5EF4-FFF2-40B4-BE49-F238E27FC236}">
                <a16:creationId xmlns:a16="http://schemas.microsoft.com/office/drawing/2014/main" id="{96A155D5-95A9-DA5B-1CC7-FB32A5A8E6A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0E3D8DD-A4C3-2F50-3465-C274835EE4BF}"/>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0E98459E-05E4-25BC-5282-8E37FCEB46F8}"/>
              </a:ext>
            </a:extLst>
          </p:cNvPr>
          <p:cNvSpPr>
            <a:spLocks noGrp="1"/>
          </p:cNvSpPr>
          <p:nvPr>
            <p:ph type="sldNum" sz="quarter" idx="12"/>
          </p:nvPr>
        </p:nvSpPr>
        <p:spPr/>
        <p:txBody>
          <a:bodyPr/>
          <a:lstStyle/>
          <a:p>
            <a:fld id="{4592EAEB-5CF9-40C6-BE6A-4B5E813D9FC6}" type="slidenum">
              <a:rPr lang="en-US" smtClean="0"/>
              <a:t>19</a:t>
            </a:fld>
            <a:endParaRPr lang="en-US"/>
          </a:p>
        </p:txBody>
      </p:sp>
    </p:spTree>
    <p:extLst>
      <p:ext uri="{BB962C8B-B14F-4D97-AF65-F5344CB8AC3E}">
        <p14:creationId xmlns:p14="http://schemas.microsoft.com/office/powerpoint/2010/main" val="34744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29CD-6638-72E1-5C7C-6391F6145477}"/>
              </a:ext>
            </a:extLst>
          </p:cNvPr>
          <p:cNvSpPr>
            <a:spLocks noGrp="1"/>
          </p:cNvSpPr>
          <p:nvPr>
            <p:ph type="title"/>
          </p:nvPr>
        </p:nvSpPr>
        <p:spPr>
          <a:xfrm>
            <a:off x="838200" y="365125"/>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6D35943E-88B7-9C45-BA59-6A139509C192}"/>
              </a:ext>
            </a:extLst>
          </p:cNvPr>
          <p:cNvSpPr>
            <a:spLocks noGrp="1"/>
          </p:cNvSpPr>
          <p:nvPr>
            <p:ph idx="1"/>
          </p:nvPr>
        </p:nvSpPr>
        <p:spPr>
          <a:xfrm>
            <a:off x="838200" y="1825625"/>
            <a:ext cx="10515600" cy="4351338"/>
          </a:xfrm>
        </p:spPr>
        <p:txBody>
          <a:bodyPr/>
          <a:lstStyle/>
          <a:p>
            <a:pPr lvl="0"/>
            <a:r>
              <a:rPr lang="en-US" dirty="0"/>
              <a:t>Introduction: </a:t>
            </a:r>
          </a:p>
          <a:p>
            <a:pPr lvl="1"/>
            <a:r>
              <a:rPr lang="en-US" dirty="0"/>
              <a:t>Strategic use of patents.</a:t>
            </a:r>
          </a:p>
          <a:p>
            <a:pPr lvl="1"/>
            <a:r>
              <a:rPr lang="en-US" dirty="0"/>
              <a:t>Competitive advantages generated by strategic patenting.</a:t>
            </a:r>
          </a:p>
          <a:p>
            <a:pPr lvl="0"/>
            <a:r>
              <a:rPr lang="en-US" dirty="0"/>
              <a:t>Strategic patenting in information and communication technologies</a:t>
            </a:r>
          </a:p>
          <a:p>
            <a:pPr lvl="0"/>
            <a:r>
              <a:rPr lang="en-US" dirty="0"/>
              <a:t>Different strategic motives for patenting</a:t>
            </a:r>
          </a:p>
          <a:p>
            <a:pPr lvl="0"/>
            <a:r>
              <a:rPr lang="en-US" dirty="0"/>
              <a:t>Consequences of strategic patenting: ownership fragmentation and patent thickets</a:t>
            </a:r>
          </a:p>
          <a:p>
            <a:pPr marL="0" indent="0">
              <a:buNone/>
            </a:pPr>
            <a:endParaRPr lang="en-US" dirty="0"/>
          </a:p>
        </p:txBody>
      </p:sp>
      <p:sp>
        <p:nvSpPr>
          <p:cNvPr id="7" name="Date Placeholder 6">
            <a:extLst>
              <a:ext uri="{FF2B5EF4-FFF2-40B4-BE49-F238E27FC236}">
                <a16:creationId xmlns:a16="http://schemas.microsoft.com/office/drawing/2014/main" id="{49EC1DA7-2743-DBB6-8E34-303771D079BE}"/>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31ED3F03-6DDC-C525-2974-096C7A638A33}"/>
              </a:ext>
            </a:extLst>
          </p:cNvPr>
          <p:cNvSpPr>
            <a:spLocks noGrp="1"/>
          </p:cNvSpPr>
          <p:nvPr>
            <p:ph type="ftr" sz="quarter" idx="11"/>
          </p:nvPr>
        </p:nvSpPr>
        <p:spPr/>
        <p:txBody>
          <a:bodyPr/>
          <a:lstStyle/>
          <a:p>
            <a:r>
              <a:rPr lang="en-US"/>
              <a:t>Hall &amp; Helmers Ch. 18</a:t>
            </a:r>
          </a:p>
        </p:txBody>
      </p:sp>
      <p:sp>
        <p:nvSpPr>
          <p:cNvPr id="9" name="Slide Number Placeholder 8">
            <a:extLst>
              <a:ext uri="{FF2B5EF4-FFF2-40B4-BE49-F238E27FC236}">
                <a16:creationId xmlns:a16="http://schemas.microsoft.com/office/drawing/2014/main" id="{3B1FF50F-5067-42DD-2840-46D7C062022F}"/>
              </a:ext>
            </a:extLst>
          </p:cNvPr>
          <p:cNvSpPr>
            <a:spLocks noGrp="1"/>
          </p:cNvSpPr>
          <p:nvPr>
            <p:ph type="sldNum" sz="quarter" idx="12"/>
          </p:nvPr>
        </p:nvSpPr>
        <p:spPr/>
        <p:txBody>
          <a:bodyPr/>
          <a:lstStyle/>
          <a:p>
            <a:fld id="{4592EAEB-5CF9-40C6-BE6A-4B5E813D9FC6}" type="slidenum">
              <a:rPr lang="en-US" smtClean="0"/>
              <a:t>2</a:t>
            </a:fld>
            <a:endParaRPr lang="en-US"/>
          </a:p>
        </p:txBody>
      </p:sp>
    </p:spTree>
    <p:extLst>
      <p:ext uri="{BB962C8B-B14F-4D97-AF65-F5344CB8AC3E}">
        <p14:creationId xmlns:p14="http://schemas.microsoft.com/office/powerpoint/2010/main" val="1405714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B750-8A6B-4160-9527-95CF1C135047}"/>
              </a:ext>
            </a:extLst>
          </p:cNvPr>
          <p:cNvSpPr>
            <a:spLocks noGrp="1"/>
          </p:cNvSpPr>
          <p:nvPr>
            <p:ph type="title"/>
          </p:nvPr>
        </p:nvSpPr>
        <p:spPr/>
        <p:txBody>
          <a:bodyPr/>
          <a:lstStyle/>
          <a:p>
            <a:r>
              <a:rPr lang="en-US" dirty="0"/>
              <a:t>Forms of strategic patenting</a:t>
            </a:r>
          </a:p>
        </p:txBody>
      </p:sp>
      <p:sp>
        <p:nvSpPr>
          <p:cNvPr id="3" name="Content Placeholder 2">
            <a:extLst>
              <a:ext uri="{FF2B5EF4-FFF2-40B4-BE49-F238E27FC236}">
                <a16:creationId xmlns:a16="http://schemas.microsoft.com/office/drawing/2014/main" id="{F5E0C846-53C0-400E-91BE-735892568BBD}"/>
              </a:ext>
            </a:extLst>
          </p:cNvPr>
          <p:cNvSpPr>
            <a:spLocks noGrp="1"/>
          </p:cNvSpPr>
          <p:nvPr>
            <p:ph idx="1"/>
          </p:nvPr>
        </p:nvSpPr>
        <p:spPr/>
        <p:txBody>
          <a:bodyPr>
            <a:normAutofit fontScale="92500" lnSpcReduction="20000"/>
          </a:bodyPr>
          <a:lstStyle/>
          <a:p>
            <a:r>
              <a:rPr lang="en-US" b="1" dirty="0"/>
              <a:t>Reputation:</a:t>
            </a:r>
            <a:r>
              <a:rPr lang="en-US" dirty="0"/>
              <a:t> Shape firm’s public perception and reputation.</a:t>
            </a:r>
          </a:p>
          <a:p>
            <a:pPr lvl="1"/>
            <a:r>
              <a:rPr lang="en-US" dirty="0"/>
              <a:t>Reinforce the public perception that operate at the technology frontier by highlighting number of patent filings.</a:t>
            </a:r>
          </a:p>
          <a:p>
            <a:pPr lvl="1"/>
            <a:r>
              <a:rPr lang="en-US" dirty="0"/>
              <a:t>Mercedes Benz advertised its E-Class series in a TV commercial by highlighting that it held over 80,000 patents.</a:t>
            </a:r>
          </a:p>
          <a:p>
            <a:pPr lvl="1"/>
            <a:r>
              <a:rPr lang="en-US" dirty="0"/>
              <a:t>Among competitors, create a reputation for aggressively protecting one’s innovation and if necessary enforcing it in court</a:t>
            </a:r>
          </a:p>
          <a:p>
            <a:r>
              <a:rPr lang="en-US" b="1" dirty="0"/>
              <a:t>Investment:</a:t>
            </a:r>
            <a:r>
              <a:rPr lang="en-US" dirty="0"/>
              <a:t> Attract outside investment, especially for early-stage companies.</a:t>
            </a:r>
          </a:p>
          <a:p>
            <a:pPr lvl="1"/>
            <a:r>
              <a:rPr lang="en-US" dirty="0"/>
              <a:t>Use patents as credible signal targeted at outside investors.</a:t>
            </a:r>
          </a:p>
          <a:p>
            <a:pPr lvl="1"/>
            <a:r>
              <a:rPr lang="en-US" dirty="0"/>
              <a:t>Allow investors to recoup some of their investment in case a venture fails.  </a:t>
            </a:r>
          </a:p>
          <a:p>
            <a:r>
              <a:rPr lang="en-US" b="1" dirty="0"/>
              <a:t>Technology diffusion and standards:</a:t>
            </a:r>
            <a:r>
              <a:rPr lang="en-US" dirty="0"/>
              <a:t> control over technology in form of patents may help companies influence technology adoption and diffusion.</a:t>
            </a:r>
          </a:p>
        </p:txBody>
      </p:sp>
      <p:sp>
        <p:nvSpPr>
          <p:cNvPr id="4" name="Date Placeholder 3">
            <a:extLst>
              <a:ext uri="{FF2B5EF4-FFF2-40B4-BE49-F238E27FC236}">
                <a16:creationId xmlns:a16="http://schemas.microsoft.com/office/drawing/2014/main" id="{97260605-57DA-9237-D826-C4914608463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776A0E6-C742-A514-5DCA-182D142CA245}"/>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64287989-AAB3-7306-1499-79BDEAB49CAA}"/>
              </a:ext>
            </a:extLst>
          </p:cNvPr>
          <p:cNvSpPr>
            <a:spLocks noGrp="1"/>
          </p:cNvSpPr>
          <p:nvPr>
            <p:ph type="sldNum" sz="quarter" idx="12"/>
          </p:nvPr>
        </p:nvSpPr>
        <p:spPr/>
        <p:txBody>
          <a:bodyPr/>
          <a:lstStyle/>
          <a:p>
            <a:fld id="{4592EAEB-5CF9-40C6-BE6A-4B5E813D9FC6}" type="slidenum">
              <a:rPr lang="en-US" smtClean="0"/>
              <a:t>20</a:t>
            </a:fld>
            <a:endParaRPr lang="en-US"/>
          </a:p>
        </p:txBody>
      </p:sp>
    </p:spTree>
    <p:extLst>
      <p:ext uri="{BB962C8B-B14F-4D97-AF65-F5344CB8AC3E}">
        <p14:creationId xmlns:p14="http://schemas.microsoft.com/office/powerpoint/2010/main" val="294928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B355-862F-4D41-A310-598D55240912}"/>
              </a:ext>
            </a:extLst>
          </p:cNvPr>
          <p:cNvSpPr>
            <a:spLocks noGrp="1"/>
          </p:cNvSpPr>
          <p:nvPr>
            <p:ph type="title"/>
          </p:nvPr>
        </p:nvSpPr>
        <p:spPr/>
        <p:txBody>
          <a:bodyPr/>
          <a:lstStyle/>
          <a:p>
            <a:r>
              <a:rPr lang="en-US" dirty="0"/>
              <a:t>Forms of strategic patenting</a:t>
            </a:r>
          </a:p>
        </p:txBody>
      </p:sp>
      <p:sp>
        <p:nvSpPr>
          <p:cNvPr id="3" name="Content Placeholder 2">
            <a:extLst>
              <a:ext uri="{FF2B5EF4-FFF2-40B4-BE49-F238E27FC236}">
                <a16:creationId xmlns:a16="http://schemas.microsoft.com/office/drawing/2014/main" id="{0C72A143-13D0-490D-B570-0843F93B531A}"/>
              </a:ext>
            </a:extLst>
          </p:cNvPr>
          <p:cNvSpPr>
            <a:spLocks noGrp="1"/>
          </p:cNvSpPr>
          <p:nvPr>
            <p:ph idx="1"/>
          </p:nvPr>
        </p:nvSpPr>
        <p:spPr/>
        <p:txBody>
          <a:bodyPr>
            <a:normAutofit fontScale="92500" lnSpcReduction="10000"/>
          </a:bodyPr>
          <a:lstStyle/>
          <a:p>
            <a:r>
              <a:rPr lang="en-US" dirty="0"/>
              <a:t>Strategies can be achieved by different means:</a:t>
            </a:r>
          </a:p>
          <a:p>
            <a:pPr lvl="1"/>
            <a:r>
              <a:rPr lang="en-US" dirty="0"/>
              <a:t>Adjust their own patenting decisions, decide whether to patent a given invention, and how to craft the corresponding patents.</a:t>
            </a:r>
          </a:p>
          <a:p>
            <a:pPr lvl="1"/>
            <a:r>
              <a:rPr lang="en-US" dirty="0"/>
              <a:t>Sell or acquire patents from other entities. </a:t>
            </a:r>
          </a:p>
          <a:p>
            <a:pPr lvl="1"/>
            <a:r>
              <a:rPr lang="en-US" dirty="0"/>
              <a:t>Range of other mechanisms available to strategically share and exchange patents.</a:t>
            </a:r>
          </a:p>
          <a:p>
            <a:pPr lvl="1"/>
            <a:r>
              <a:rPr lang="en-US" dirty="0"/>
              <a:t>Offensive use of patents may require credible threat of enforcement.</a:t>
            </a:r>
          </a:p>
          <a:p>
            <a:r>
              <a:rPr lang="en-US" dirty="0"/>
              <a:t>Strategic patenting poses managerial challenges:</a:t>
            </a:r>
          </a:p>
          <a:p>
            <a:pPr lvl="1"/>
            <a:r>
              <a:rPr lang="en-US" dirty="0"/>
              <a:t>Requires active management of patents.</a:t>
            </a:r>
          </a:p>
          <a:p>
            <a:pPr lvl="1"/>
            <a:r>
              <a:rPr lang="en-US" dirty="0"/>
              <a:t>Management of patent portfolio becomes responsibility of not only legal counsel but a firm’s (top) management. </a:t>
            </a:r>
          </a:p>
          <a:p>
            <a:pPr lvl="1"/>
            <a:r>
              <a:rPr lang="en-US" dirty="0"/>
              <a:t>Potential need for formal IP management.</a:t>
            </a:r>
          </a:p>
          <a:p>
            <a:pPr lvl="1"/>
            <a:r>
              <a:rPr lang="en-US" dirty="0"/>
              <a:t>Formulate and implement patent strategies.</a:t>
            </a:r>
          </a:p>
        </p:txBody>
      </p:sp>
      <p:sp>
        <p:nvSpPr>
          <p:cNvPr id="4" name="Date Placeholder 3">
            <a:extLst>
              <a:ext uri="{FF2B5EF4-FFF2-40B4-BE49-F238E27FC236}">
                <a16:creationId xmlns:a16="http://schemas.microsoft.com/office/drawing/2014/main" id="{949AA47B-88C8-5C85-B8C3-473E3A3DAEB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73C0CDC-8E7D-8EE0-3124-607BD6E21281}"/>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5B8437E2-E219-CAAD-20E5-02B6BCCA1B5C}"/>
              </a:ext>
            </a:extLst>
          </p:cNvPr>
          <p:cNvSpPr>
            <a:spLocks noGrp="1"/>
          </p:cNvSpPr>
          <p:nvPr>
            <p:ph type="sldNum" sz="quarter" idx="12"/>
          </p:nvPr>
        </p:nvSpPr>
        <p:spPr/>
        <p:txBody>
          <a:bodyPr/>
          <a:lstStyle/>
          <a:p>
            <a:fld id="{4592EAEB-5CF9-40C6-BE6A-4B5E813D9FC6}" type="slidenum">
              <a:rPr lang="en-US" smtClean="0"/>
              <a:t>21</a:t>
            </a:fld>
            <a:endParaRPr lang="en-US"/>
          </a:p>
        </p:txBody>
      </p:sp>
    </p:spTree>
    <p:extLst>
      <p:ext uri="{BB962C8B-B14F-4D97-AF65-F5344CB8AC3E}">
        <p14:creationId xmlns:p14="http://schemas.microsoft.com/office/powerpoint/2010/main" val="306536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943C-60F3-4FB9-BFEF-954919F7FB30}"/>
              </a:ext>
            </a:extLst>
          </p:cNvPr>
          <p:cNvSpPr>
            <a:spLocks noGrp="1"/>
          </p:cNvSpPr>
          <p:nvPr>
            <p:ph type="title"/>
          </p:nvPr>
        </p:nvSpPr>
        <p:spPr/>
        <p:txBody>
          <a:bodyPr/>
          <a:lstStyle/>
          <a:p>
            <a:r>
              <a:rPr lang="en-US" dirty="0"/>
              <a:t>Consequences of strategic patenting</a:t>
            </a:r>
          </a:p>
        </p:txBody>
      </p:sp>
      <p:sp>
        <p:nvSpPr>
          <p:cNvPr id="3" name="Content Placeholder 2">
            <a:extLst>
              <a:ext uri="{FF2B5EF4-FFF2-40B4-BE49-F238E27FC236}">
                <a16:creationId xmlns:a16="http://schemas.microsoft.com/office/drawing/2014/main" id="{F9A5FF94-10F6-4D3F-A618-D50B6166C0F2}"/>
              </a:ext>
            </a:extLst>
          </p:cNvPr>
          <p:cNvSpPr>
            <a:spLocks noGrp="1"/>
          </p:cNvSpPr>
          <p:nvPr>
            <p:ph idx="1"/>
          </p:nvPr>
        </p:nvSpPr>
        <p:spPr/>
        <p:txBody>
          <a:bodyPr>
            <a:normAutofit fontScale="70000" lnSpcReduction="20000"/>
          </a:bodyPr>
          <a:lstStyle/>
          <a:p>
            <a:r>
              <a:rPr lang="en-US" dirty="0"/>
              <a:t>Strategic use of patents creates value for combinations of patents even when individual patents are of little value by themselves, which increases company’s profits.</a:t>
            </a:r>
          </a:p>
          <a:p>
            <a:r>
              <a:rPr lang="en-US" dirty="0"/>
              <a:t>True for pharmaceutical industry but also applies to other industries that are characterized by strategic patenting.</a:t>
            </a:r>
          </a:p>
          <a:p>
            <a:r>
              <a:rPr lang="en-US" dirty="0"/>
              <a:t>Example of Gillette Fusion Power razor:</a:t>
            </a:r>
          </a:p>
          <a:p>
            <a:pPr lvl="1"/>
            <a:r>
              <a:rPr lang="en-US" dirty="0"/>
              <a:t>22 interlocking patent families protect Gillette Fusion Power razor.</a:t>
            </a:r>
          </a:p>
          <a:p>
            <a:pPr lvl="1"/>
            <a:r>
              <a:rPr lang="en-US" dirty="0"/>
              <a:t>Interlocking characteristic of patent portfolio successfully prevented competitors from imitating most important features  (</a:t>
            </a:r>
            <a:r>
              <a:rPr lang="en-US" dirty="0" err="1"/>
              <a:t>Sternitzke</a:t>
            </a:r>
            <a:r>
              <a:rPr lang="en-US" dirty="0"/>
              <a:t>, 2017).</a:t>
            </a:r>
          </a:p>
          <a:p>
            <a:pPr lvl="1"/>
            <a:r>
              <a:rPr lang="en-US" dirty="0"/>
              <a:t>John Bush, former vice-president of R&amp;D at Gillette: “We patented the key design features in the cartridge, the springs, the angle of the blades […]. There were also patents covering the handle and some of its characteristics. We even patented the container that had the proper masculine sound and feel as it was ripped […]. We created a patent wall with those 22 patents. And they were all interlocking so that no one could duplicate the product.” (quoted in Davis and Harrison, 2001). </a:t>
            </a:r>
          </a:p>
          <a:p>
            <a:r>
              <a:rPr lang="en-US" dirty="0"/>
              <a:t>Strategic patenting also generates negative externalities:</a:t>
            </a:r>
          </a:p>
          <a:p>
            <a:pPr lvl="1"/>
            <a:r>
              <a:rPr lang="en-US" dirty="0"/>
              <a:t>Patent portfolio races.</a:t>
            </a:r>
          </a:p>
          <a:p>
            <a:pPr lvl="1"/>
            <a:r>
              <a:rPr lang="en-US" dirty="0"/>
              <a:t>Increase transaction costs.</a:t>
            </a:r>
          </a:p>
        </p:txBody>
      </p:sp>
      <p:sp>
        <p:nvSpPr>
          <p:cNvPr id="4" name="Date Placeholder 3">
            <a:extLst>
              <a:ext uri="{FF2B5EF4-FFF2-40B4-BE49-F238E27FC236}">
                <a16:creationId xmlns:a16="http://schemas.microsoft.com/office/drawing/2014/main" id="{83296F0E-6EB9-1A6F-CFB9-E91B5609C97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8E03A56-A2A4-F3FF-815D-6D929DACAE00}"/>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D04ADACB-D494-BD96-BCD1-9BE932428D4F}"/>
              </a:ext>
            </a:extLst>
          </p:cNvPr>
          <p:cNvSpPr>
            <a:spLocks noGrp="1"/>
          </p:cNvSpPr>
          <p:nvPr>
            <p:ph type="sldNum" sz="quarter" idx="12"/>
          </p:nvPr>
        </p:nvSpPr>
        <p:spPr/>
        <p:txBody>
          <a:bodyPr/>
          <a:lstStyle/>
          <a:p>
            <a:fld id="{4592EAEB-5CF9-40C6-BE6A-4B5E813D9FC6}" type="slidenum">
              <a:rPr lang="en-US" smtClean="0"/>
              <a:t>22</a:t>
            </a:fld>
            <a:endParaRPr lang="en-US"/>
          </a:p>
        </p:txBody>
      </p:sp>
    </p:spTree>
    <p:extLst>
      <p:ext uri="{BB962C8B-B14F-4D97-AF65-F5344CB8AC3E}">
        <p14:creationId xmlns:p14="http://schemas.microsoft.com/office/powerpoint/2010/main" val="4625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BBAC-7BB0-4D89-BE5F-D348B2837C7B}"/>
              </a:ext>
            </a:extLst>
          </p:cNvPr>
          <p:cNvSpPr>
            <a:spLocks noGrp="1"/>
          </p:cNvSpPr>
          <p:nvPr>
            <p:ph type="title"/>
          </p:nvPr>
        </p:nvSpPr>
        <p:spPr/>
        <p:txBody>
          <a:bodyPr/>
          <a:lstStyle/>
          <a:p>
            <a:r>
              <a:rPr lang="en-US" dirty="0"/>
              <a:t>Ownership Fragmentation and Patent Thickets</a:t>
            </a:r>
          </a:p>
        </p:txBody>
      </p:sp>
      <p:sp>
        <p:nvSpPr>
          <p:cNvPr id="3" name="Content Placeholder 2">
            <a:extLst>
              <a:ext uri="{FF2B5EF4-FFF2-40B4-BE49-F238E27FC236}">
                <a16:creationId xmlns:a16="http://schemas.microsoft.com/office/drawing/2014/main" id="{A1B74DC6-5AE4-4AE2-966B-F1011BB5E118}"/>
              </a:ext>
            </a:extLst>
          </p:cNvPr>
          <p:cNvSpPr>
            <a:spLocks noGrp="1"/>
          </p:cNvSpPr>
          <p:nvPr>
            <p:ph idx="1"/>
          </p:nvPr>
        </p:nvSpPr>
        <p:spPr/>
        <p:txBody>
          <a:bodyPr>
            <a:normAutofit fontScale="85000" lnSpcReduction="20000"/>
          </a:bodyPr>
          <a:lstStyle/>
          <a:p>
            <a:r>
              <a:rPr lang="en-US" dirty="0"/>
              <a:t>Strategic patenting can lead to increase in fragmentation of ownership of technology, especially in complex and modular technologies.</a:t>
            </a:r>
          </a:p>
          <a:p>
            <a:r>
              <a:rPr lang="en-US" dirty="0"/>
              <a:t>Fragmentation of ownership means that different patents that protect distinct components of a complex product are owned by different parties.</a:t>
            </a:r>
          </a:p>
          <a:p>
            <a:r>
              <a:rPr lang="en-US" dirty="0"/>
              <a:t>To make the product, access to these patents has to be obtained from all the different parties. </a:t>
            </a:r>
          </a:p>
          <a:p>
            <a:r>
              <a:rPr lang="en-US" dirty="0"/>
              <a:t>Increased fragmentation of any associated patent rights may increase transaction costs for market participants.</a:t>
            </a:r>
          </a:p>
          <a:p>
            <a:r>
              <a:rPr lang="en-US" dirty="0"/>
              <a:t>Fragmentation of patent ownership can prevent use of underlying patented technology because transaction costs associated with bargaining among the different patent owners becomes prohibitively costly---a situation described as anti-commons (Heller and Eisenberg, 1998). </a:t>
            </a:r>
          </a:p>
          <a:p>
            <a:r>
              <a:rPr lang="en-US" dirty="0"/>
              <a:t>When patent ownership is fragmented, individual rights holders are likely charging too high a royalty because of the Cournot complements problem.</a:t>
            </a:r>
          </a:p>
        </p:txBody>
      </p:sp>
      <p:sp>
        <p:nvSpPr>
          <p:cNvPr id="4" name="Date Placeholder 3">
            <a:extLst>
              <a:ext uri="{FF2B5EF4-FFF2-40B4-BE49-F238E27FC236}">
                <a16:creationId xmlns:a16="http://schemas.microsoft.com/office/drawing/2014/main" id="{230F4AEC-11C2-FD51-8B98-48F662A8D4F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E671284-51B6-96F1-2800-5371CEEB81E1}"/>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D2CAA4C6-81AA-C0C9-F30F-4D4049493F8A}"/>
              </a:ext>
            </a:extLst>
          </p:cNvPr>
          <p:cNvSpPr>
            <a:spLocks noGrp="1"/>
          </p:cNvSpPr>
          <p:nvPr>
            <p:ph type="sldNum" sz="quarter" idx="12"/>
          </p:nvPr>
        </p:nvSpPr>
        <p:spPr/>
        <p:txBody>
          <a:bodyPr/>
          <a:lstStyle/>
          <a:p>
            <a:fld id="{4592EAEB-5CF9-40C6-BE6A-4B5E813D9FC6}" type="slidenum">
              <a:rPr lang="en-US" smtClean="0"/>
              <a:t>23</a:t>
            </a:fld>
            <a:endParaRPr lang="en-US"/>
          </a:p>
        </p:txBody>
      </p:sp>
    </p:spTree>
    <p:extLst>
      <p:ext uri="{BB962C8B-B14F-4D97-AF65-F5344CB8AC3E}">
        <p14:creationId xmlns:p14="http://schemas.microsoft.com/office/powerpoint/2010/main" val="229602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BBAC-7BB0-4D89-BE5F-D348B2837C7B}"/>
              </a:ext>
            </a:extLst>
          </p:cNvPr>
          <p:cNvSpPr>
            <a:spLocks noGrp="1"/>
          </p:cNvSpPr>
          <p:nvPr>
            <p:ph type="title"/>
          </p:nvPr>
        </p:nvSpPr>
        <p:spPr/>
        <p:txBody>
          <a:bodyPr/>
          <a:lstStyle/>
          <a:p>
            <a:r>
              <a:rPr lang="en-US" dirty="0"/>
              <a:t>Ownership Fragmentation and Patent Thickets</a:t>
            </a:r>
          </a:p>
        </p:txBody>
      </p:sp>
      <p:sp>
        <p:nvSpPr>
          <p:cNvPr id="3" name="Content Placeholder 2">
            <a:extLst>
              <a:ext uri="{FF2B5EF4-FFF2-40B4-BE49-F238E27FC236}">
                <a16:creationId xmlns:a16="http://schemas.microsoft.com/office/drawing/2014/main" id="{A1B74DC6-5AE4-4AE2-966B-F1011BB5E118}"/>
              </a:ext>
            </a:extLst>
          </p:cNvPr>
          <p:cNvSpPr>
            <a:spLocks noGrp="1"/>
          </p:cNvSpPr>
          <p:nvPr>
            <p:ph idx="1"/>
          </p:nvPr>
        </p:nvSpPr>
        <p:spPr/>
        <p:txBody>
          <a:bodyPr>
            <a:normAutofit fontScale="70000" lnSpcReduction="20000"/>
          </a:bodyPr>
          <a:lstStyle/>
          <a:p>
            <a:r>
              <a:rPr lang="en-US" dirty="0"/>
              <a:t>In the presence of technological complementarity, fragmentation of patent ownership can result in a patent thicket.</a:t>
            </a:r>
          </a:p>
          <a:p>
            <a:r>
              <a:rPr lang="en-US" dirty="0"/>
              <a:t>Patent thicket is a “dense web of overlapping intellectual property rights that a company must hack its way through in order to actually commercialize new technology” (Shapiro, 2001: 120).</a:t>
            </a:r>
          </a:p>
          <a:p>
            <a:r>
              <a:rPr lang="en-US" dirty="0"/>
              <a:t>Thickets occur when different patents cover the same technology and hence overlap. </a:t>
            </a:r>
          </a:p>
          <a:p>
            <a:r>
              <a:rPr lang="en-US" dirty="0"/>
              <a:t>Fragmentation fosters the emergence of thickets, but thickets can occur even in technologies with more concentrated patent ownership as long as there are overlapping patent claims. </a:t>
            </a:r>
          </a:p>
          <a:p>
            <a:r>
              <a:rPr lang="en-US" dirty="0"/>
              <a:t>Thickets can restrict a company’s freedom to operate even when the company holds patents on its own technology. </a:t>
            </a:r>
          </a:p>
          <a:p>
            <a:r>
              <a:rPr lang="en-US" dirty="0"/>
              <a:t>Both fragmentation and thickets are subject to a self-reinforcing mechanism. </a:t>
            </a:r>
          </a:p>
          <a:p>
            <a:pPr lvl="1"/>
            <a:r>
              <a:rPr lang="en-US" dirty="0"/>
              <a:t>Due to strategic complementarity, patenting by one firm raises the incentives for all other firms to patent. </a:t>
            </a:r>
          </a:p>
          <a:p>
            <a:pPr lvl="1"/>
            <a:r>
              <a:rPr lang="en-US" dirty="0"/>
              <a:t>This increases fragmentation of technology ownership.</a:t>
            </a:r>
          </a:p>
          <a:p>
            <a:pPr lvl="1"/>
            <a:r>
              <a:rPr lang="en-US" dirty="0"/>
              <a:t>As ownership becomes more fragmented, it increases overall level of patenting as firms have strong incentives to accumulate large defensive patent portfolios.</a:t>
            </a:r>
          </a:p>
          <a:p>
            <a:pPr lvl="1"/>
            <a:r>
              <a:rPr lang="en-US" dirty="0"/>
              <a:t>In presence of overlapping claims, increased fragmentation exacerbates formation of thickets.</a:t>
            </a:r>
          </a:p>
        </p:txBody>
      </p:sp>
      <p:sp>
        <p:nvSpPr>
          <p:cNvPr id="4" name="Date Placeholder 3">
            <a:extLst>
              <a:ext uri="{FF2B5EF4-FFF2-40B4-BE49-F238E27FC236}">
                <a16:creationId xmlns:a16="http://schemas.microsoft.com/office/drawing/2014/main" id="{ED11C41F-65CB-6CA5-EAE2-7B40555F9DE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9B203B5-C9E0-5FF8-5984-C4B2882A57B4}"/>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C8EA6EE3-ACD2-3B12-97CC-CB80CF76C8CB}"/>
              </a:ext>
            </a:extLst>
          </p:cNvPr>
          <p:cNvSpPr>
            <a:spLocks noGrp="1"/>
          </p:cNvSpPr>
          <p:nvPr>
            <p:ph type="sldNum" sz="quarter" idx="12"/>
          </p:nvPr>
        </p:nvSpPr>
        <p:spPr/>
        <p:txBody>
          <a:bodyPr/>
          <a:lstStyle/>
          <a:p>
            <a:fld id="{4592EAEB-5CF9-40C6-BE6A-4B5E813D9FC6}" type="slidenum">
              <a:rPr lang="en-US" smtClean="0"/>
              <a:t>24</a:t>
            </a:fld>
            <a:endParaRPr lang="en-US"/>
          </a:p>
        </p:txBody>
      </p:sp>
    </p:spTree>
    <p:extLst>
      <p:ext uri="{BB962C8B-B14F-4D97-AF65-F5344CB8AC3E}">
        <p14:creationId xmlns:p14="http://schemas.microsoft.com/office/powerpoint/2010/main" val="66270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C4D5-7779-45EF-8B02-1FFE76F59F01}"/>
              </a:ext>
            </a:extLst>
          </p:cNvPr>
          <p:cNvSpPr>
            <a:spLocks noGrp="1"/>
          </p:cNvSpPr>
          <p:nvPr>
            <p:ph type="title"/>
          </p:nvPr>
        </p:nvSpPr>
        <p:spPr/>
        <p:txBody>
          <a:bodyPr/>
          <a:lstStyle/>
          <a:p>
            <a:r>
              <a:rPr lang="en-US" dirty="0"/>
              <a:t>Measuring fragmentation and patent thickets</a:t>
            </a:r>
          </a:p>
        </p:txBody>
      </p:sp>
      <p:sp>
        <p:nvSpPr>
          <p:cNvPr id="3" name="Content Placeholder 2">
            <a:extLst>
              <a:ext uri="{FF2B5EF4-FFF2-40B4-BE49-F238E27FC236}">
                <a16:creationId xmlns:a16="http://schemas.microsoft.com/office/drawing/2014/main" id="{14538CC9-79E8-4A12-A225-A2549D637AE1}"/>
              </a:ext>
            </a:extLst>
          </p:cNvPr>
          <p:cNvSpPr>
            <a:spLocks noGrp="1"/>
          </p:cNvSpPr>
          <p:nvPr>
            <p:ph idx="1"/>
          </p:nvPr>
        </p:nvSpPr>
        <p:spPr/>
        <p:txBody>
          <a:bodyPr>
            <a:normAutofit fontScale="92500" lnSpcReduction="20000"/>
          </a:bodyPr>
          <a:lstStyle/>
          <a:p>
            <a:r>
              <a:rPr lang="en-US" dirty="0"/>
              <a:t>Different approaches to measuring ownership fragmentation and thickets:</a:t>
            </a:r>
          </a:p>
          <a:p>
            <a:pPr lvl="1"/>
            <a:r>
              <a:rPr lang="en-US" dirty="0"/>
              <a:t>Count number of granted patents within a defined product market or technology field (Cockburn and </a:t>
            </a:r>
            <a:r>
              <a:rPr lang="en-US" dirty="0" err="1"/>
              <a:t>MacGarvie</a:t>
            </a:r>
            <a:r>
              <a:rPr lang="en-US" dirty="0"/>
              <a:t>, 2011).</a:t>
            </a:r>
          </a:p>
          <a:p>
            <a:pPr lvl="1"/>
            <a:r>
              <a:rPr lang="en-US" dirty="0"/>
              <a:t>Measure fragmentation based on backward patent citations (</a:t>
            </a:r>
            <a:r>
              <a:rPr lang="en-US" dirty="0" err="1"/>
              <a:t>Ziedonis</a:t>
            </a:r>
            <a:r>
              <a:rPr lang="en-US" dirty="0"/>
              <a:t>, 2004) : </a:t>
            </a:r>
          </a:p>
          <a:p>
            <a:pPr lvl="1"/>
            <a:endParaRPr lang="en-US" dirty="0"/>
          </a:p>
          <a:p>
            <a:pPr lvl="1"/>
            <a:endParaRPr lang="en-US" dirty="0"/>
          </a:p>
          <a:p>
            <a:pPr lvl="1"/>
            <a:r>
              <a:rPr lang="en-US" i="1" dirty="0" err="1"/>
              <a:t>NBCITES</a:t>
            </a:r>
            <a:r>
              <a:rPr lang="en-US" i="1" baseline="-25000" dirty="0" err="1"/>
              <a:t>i</a:t>
            </a:r>
            <a:r>
              <a:rPr lang="en-US" dirty="0"/>
              <a:t> denotes number of backward cites made by patents issued to firm </a:t>
            </a:r>
            <a:r>
              <a:rPr lang="en-US" i="1" dirty="0" err="1"/>
              <a:t>i</a:t>
            </a:r>
            <a:r>
              <a:rPr lang="en-US" dirty="0"/>
              <a:t> in a given year, </a:t>
            </a:r>
            <a:r>
              <a:rPr lang="en-US" i="1" dirty="0" err="1"/>
              <a:t>NBCITES</a:t>
            </a:r>
            <a:r>
              <a:rPr lang="en-US" i="1" baseline="-25000" dirty="0" err="1"/>
              <a:t>ij</a:t>
            </a:r>
            <a:r>
              <a:rPr lang="en-US" dirty="0"/>
              <a:t> denotes the number of backward cites made to firm </a:t>
            </a:r>
            <a:r>
              <a:rPr lang="en-US" i="1" dirty="0"/>
              <a:t>j</a:t>
            </a:r>
            <a:r>
              <a:rPr lang="en-US" dirty="0"/>
              <a:t> by patents issued to firm </a:t>
            </a:r>
            <a:r>
              <a:rPr lang="en-US" i="1" dirty="0" err="1"/>
              <a:t>i</a:t>
            </a:r>
            <a:r>
              <a:rPr lang="en-US" dirty="0"/>
              <a:t>. </a:t>
            </a:r>
          </a:p>
          <a:p>
            <a:pPr lvl="1"/>
            <a:r>
              <a:rPr lang="en-US" dirty="0"/>
              <a:t>4-firm fragmentation measure (Noel and </a:t>
            </a:r>
            <a:r>
              <a:rPr lang="en-US" dirty="0" err="1"/>
              <a:t>Schankerman</a:t>
            </a:r>
            <a:r>
              <a:rPr lang="en-US" dirty="0"/>
              <a:t>, 2013) :</a:t>
            </a:r>
          </a:p>
          <a:p>
            <a:pPr lvl="1"/>
            <a:endParaRPr lang="en-US" dirty="0"/>
          </a:p>
          <a:p>
            <a:pPr lvl="1"/>
            <a:endParaRPr lang="en-US" dirty="0"/>
          </a:p>
          <a:p>
            <a:pPr lvl="1"/>
            <a:r>
              <a:rPr lang="en-US" dirty="0"/>
              <a:t>where </a:t>
            </a:r>
            <a:r>
              <a:rPr lang="en-US" i="1" dirty="0" err="1"/>
              <a:t>s</a:t>
            </a:r>
            <a:r>
              <a:rPr lang="en-US" i="1" baseline="-25000" dirty="0" err="1"/>
              <a:t>ijt</a:t>
            </a:r>
            <a:r>
              <a:rPr lang="en-US" dirty="0"/>
              <a:t> denotes the share of total number of citations by firm </a:t>
            </a:r>
            <a:r>
              <a:rPr lang="en-US" i="1" dirty="0" err="1"/>
              <a:t>i</a:t>
            </a:r>
            <a:r>
              <a:rPr lang="en-US" dirty="0"/>
              <a:t> that refer to patents held by firm </a:t>
            </a:r>
            <a:r>
              <a:rPr lang="en-US" i="1" dirty="0"/>
              <a:t>j</a:t>
            </a:r>
            <a:r>
              <a:rPr lang="en-US" dirty="0"/>
              <a:t>, cumulated up to year </a:t>
            </a:r>
            <a:r>
              <a:rPr lang="en-US" i="1" dirty="0"/>
              <a:t>t</a:t>
            </a:r>
            <a:r>
              <a:rPr lang="en-US" dirty="0"/>
              <a:t>. Captures the share of backward cites by firm </a:t>
            </a:r>
            <a:r>
              <a:rPr lang="en-US" i="1" dirty="0" err="1"/>
              <a:t>i</a:t>
            </a:r>
            <a:r>
              <a:rPr lang="en-US" dirty="0"/>
              <a:t> that are accounted for by top four firms that hold patents cited by firm </a:t>
            </a:r>
            <a:r>
              <a:rPr lang="en-US" i="1" dirty="0" err="1"/>
              <a:t>i</a:t>
            </a:r>
            <a:r>
              <a:rPr lang="en-US" dirty="0"/>
              <a:t>. </a:t>
            </a:r>
          </a:p>
          <a:p>
            <a:endParaRPr lang="en-US" dirty="0"/>
          </a:p>
        </p:txBody>
      </p:sp>
      <p:sp>
        <p:nvSpPr>
          <p:cNvPr id="11" name="Rectangle 9">
            <a:extLst>
              <a:ext uri="{FF2B5EF4-FFF2-40B4-BE49-F238E27FC236}">
                <a16:creationId xmlns:a16="http://schemas.microsoft.com/office/drawing/2014/main" id="{15934027-2833-4CFB-A049-26FA8125A4D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C73A2EBB-DE47-4184-BEC0-51A73B9DAD64}"/>
              </a:ext>
            </a:extLst>
          </p:cNvPr>
          <p:cNvGraphicFramePr>
            <a:graphicFrameLocks noChangeAspect="1"/>
          </p:cNvGraphicFramePr>
          <p:nvPr>
            <p:extLst>
              <p:ext uri="{D42A27DB-BD31-4B8C-83A1-F6EECF244321}">
                <p14:modId xmlns:p14="http://schemas.microsoft.com/office/powerpoint/2010/main" val="1031361445"/>
              </p:ext>
            </p:extLst>
          </p:nvPr>
        </p:nvGraphicFramePr>
        <p:xfrm>
          <a:off x="2650065" y="4432030"/>
          <a:ext cx="2861735" cy="636937"/>
        </p:xfrm>
        <a:graphic>
          <a:graphicData uri="http://schemas.openxmlformats.org/presentationml/2006/ole">
            <mc:AlternateContent xmlns:mc="http://schemas.openxmlformats.org/markup-compatibility/2006">
              <mc:Choice xmlns:v="urn:schemas-microsoft-com:vml" Requires="v">
                <p:oleObj spid="_x0000_s1050" r:id="rId3" imgW="2019300" imgH="444500" progId="Equation.DSMT4">
                  <p:embed/>
                </p:oleObj>
              </mc:Choice>
              <mc:Fallback>
                <p:oleObj r:id="rId3" imgW="2019300" imgH="4445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065" y="4432030"/>
                        <a:ext cx="2861735" cy="636937"/>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B014F575-CF72-4560-ADE2-280428378B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C1EEDE9F-D270-49C5-898A-D47B4051F0E4}"/>
              </a:ext>
            </a:extLst>
          </p:cNvPr>
          <p:cNvGraphicFramePr>
            <a:graphicFrameLocks noChangeAspect="1"/>
          </p:cNvGraphicFramePr>
          <p:nvPr>
            <p:extLst>
              <p:ext uri="{D42A27DB-BD31-4B8C-83A1-F6EECF244321}">
                <p14:modId xmlns:p14="http://schemas.microsoft.com/office/powerpoint/2010/main" val="4246423989"/>
              </p:ext>
            </p:extLst>
          </p:nvPr>
        </p:nvGraphicFramePr>
        <p:xfrm>
          <a:off x="2650065" y="2912533"/>
          <a:ext cx="3847364" cy="725398"/>
        </p:xfrm>
        <a:graphic>
          <a:graphicData uri="http://schemas.openxmlformats.org/presentationml/2006/ole">
            <mc:AlternateContent xmlns:mc="http://schemas.openxmlformats.org/markup-compatibility/2006">
              <mc:Choice xmlns:v="urn:schemas-microsoft-com:vml" Requires="v">
                <p:oleObj spid="_x0000_s1051" r:id="rId5" imgW="2654300" imgH="508000" progId="Equation.DSMT4">
                  <p:embed/>
                </p:oleObj>
              </mc:Choice>
              <mc:Fallback>
                <p:oleObj r:id="rId5" imgW="2654300" imgH="5080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065" y="2912533"/>
                        <a:ext cx="3847364" cy="725398"/>
                      </a:xfrm>
                      <a:prstGeom prst="rect">
                        <a:avLst/>
                      </a:prstGeom>
                      <a:noFill/>
                    </p:spPr>
                  </p:pic>
                </p:oleObj>
              </mc:Fallback>
            </mc:AlternateContent>
          </a:graphicData>
        </a:graphic>
      </p:graphicFrame>
      <p:sp>
        <p:nvSpPr>
          <p:cNvPr id="4" name="Date Placeholder 3">
            <a:extLst>
              <a:ext uri="{FF2B5EF4-FFF2-40B4-BE49-F238E27FC236}">
                <a16:creationId xmlns:a16="http://schemas.microsoft.com/office/drawing/2014/main" id="{78ED81EA-5731-F4A5-07CB-9C766A2FA53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F4DD531-3416-C3A8-803B-527D0484010C}"/>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44F32EE3-7EBF-3EC9-1A62-3B5D937D9543}"/>
              </a:ext>
            </a:extLst>
          </p:cNvPr>
          <p:cNvSpPr>
            <a:spLocks noGrp="1"/>
          </p:cNvSpPr>
          <p:nvPr>
            <p:ph type="sldNum" sz="quarter" idx="12"/>
          </p:nvPr>
        </p:nvSpPr>
        <p:spPr/>
        <p:txBody>
          <a:bodyPr/>
          <a:lstStyle/>
          <a:p>
            <a:fld id="{4592EAEB-5CF9-40C6-BE6A-4B5E813D9FC6}" type="slidenum">
              <a:rPr lang="en-US" smtClean="0"/>
              <a:t>25</a:t>
            </a:fld>
            <a:endParaRPr lang="en-US"/>
          </a:p>
        </p:txBody>
      </p:sp>
    </p:spTree>
    <p:extLst>
      <p:ext uri="{BB962C8B-B14F-4D97-AF65-F5344CB8AC3E}">
        <p14:creationId xmlns:p14="http://schemas.microsoft.com/office/powerpoint/2010/main" val="248729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3376-7415-476A-BBC6-44D91746196E}"/>
              </a:ext>
            </a:extLst>
          </p:cNvPr>
          <p:cNvSpPr>
            <a:spLocks noGrp="1"/>
          </p:cNvSpPr>
          <p:nvPr>
            <p:ph type="title"/>
          </p:nvPr>
        </p:nvSpPr>
        <p:spPr/>
        <p:txBody>
          <a:bodyPr/>
          <a:lstStyle/>
          <a:p>
            <a:r>
              <a:rPr lang="en-US" dirty="0"/>
              <a:t>Patent thickets</a:t>
            </a:r>
          </a:p>
        </p:txBody>
      </p:sp>
      <p:sp>
        <p:nvSpPr>
          <p:cNvPr id="3" name="Content Placeholder 2">
            <a:extLst>
              <a:ext uri="{FF2B5EF4-FFF2-40B4-BE49-F238E27FC236}">
                <a16:creationId xmlns:a16="http://schemas.microsoft.com/office/drawing/2014/main" id="{C43B05FD-3C21-44E9-A003-FE705F282711}"/>
              </a:ext>
            </a:extLst>
          </p:cNvPr>
          <p:cNvSpPr>
            <a:spLocks noGrp="1"/>
          </p:cNvSpPr>
          <p:nvPr>
            <p:ph idx="1"/>
          </p:nvPr>
        </p:nvSpPr>
        <p:spPr>
          <a:xfrm>
            <a:off x="838200" y="1825625"/>
            <a:ext cx="5156200" cy="4351338"/>
          </a:xfrm>
        </p:spPr>
        <p:txBody>
          <a:bodyPr>
            <a:normAutofit fontScale="70000" lnSpcReduction="20000"/>
          </a:bodyPr>
          <a:lstStyle/>
          <a:p>
            <a:r>
              <a:rPr lang="en-US" dirty="0"/>
              <a:t>Von Graevenitz et al. (2011) proposed measure that captures overlapping claims.</a:t>
            </a:r>
          </a:p>
          <a:p>
            <a:r>
              <a:rPr lang="en-US" dirty="0"/>
              <a:t>During examination process, patent examiners produce search reports in which they list all relevant prior art.</a:t>
            </a:r>
          </a:p>
          <a:p>
            <a:r>
              <a:rPr lang="en-US" dirty="0"/>
              <a:t>At EPO, X/Y marker identifies overlap between prior patents and the patent under examination.</a:t>
            </a:r>
          </a:p>
          <a:p>
            <a:r>
              <a:rPr lang="en-US" dirty="0"/>
              <a:t>Measure by von Graevenitz et al. exploits this information to identify blocking relationships between patents. </a:t>
            </a:r>
          </a:p>
          <a:p>
            <a:r>
              <a:rPr lang="en-US" dirty="0"/>
              <a:t>“Triple” measure captures whether there are three firms that hold patents that block each other due to overlapping claims.</a:t>
            </a:r>
          </a:p>
        </p:txBody>
      </p:sp>
      <p:pic>
        <p:nvPicPr>
          <p:cNvPr id="4" name="Picture 3">
            <a:extLst>
              <a:ext uri="{FF2B5EF4-FFF2-40B4-BE49-F238E27FC236}">
                <a16:creationId xmlns:a16="http://schemas.microsoft.com/office/drawing/2014/main" id="{4657CF71-8DED-4D87-B648-8FCBFCC61975}"/>
              </a:ext>
            </a:extLst>
          </p:cNvPr>
          <p:cNvPicPr/>
          <p:nvPr/>
        </p:nvPicPr>
        <p:blipFill>
          <a:blip r:embed="rId2"/>
          <a:stretch>
            <a:fillRect/>
          </a:stretch>
        </p:blipFill>
        <p:spPr>
          <a:xfrm>
            <a:off x="6812280" y="1027906"/>
            <a:ext cx="4287520" cy="5175039"/>
          </a:xfrm>
          <a:prstGeom prst="rect">
            <a:avLst/>
          </a:prstGeom>
        </p:spPr>
      </p:pic>
      <p:sp>
        <p:nvSpPr>
          <p:cNvPr id="5" name="Date Placeholder 4">
            <a:extLst>
              <a:ext uri="{FF2B5EF4-FFF2-40B4-BE49-F238E27FC236}">
                <a16:creationId xmlns:a16="http://schemas.microsoft.com/office/drawing/2014/main" id="{52F13E02-958B-4AC5-AA8A-F49DB937F4E1}"/>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4C9C7429-D3C6-DF70-10AC-F29551566A92}"/>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78B88C33-9E07-CB6C-DBB5-631581FA742E}"/>
              </a:ext>
            </a:extLst>
          </p:cNvPr>
          <p:cNvSpPr>
            <a:spLocks noGrp="1"/>
          </p:cNvSpPr>
          <p:nvPr>
            <p:ph type="sldNum" sz="quarter" idx="12"/>
          </p:nvPr>
        </p:nvSpPr>
        <p:spPr/>
        <p:txBody>
          <a:bodyPr/>
          <a:lstStyle/>
          <a:p>
            <a:fld id="{4592EAEB-5CF9-40C6-BE6A-4B5E813D9FC6}" type="slidenum">
              <a:rPr lang="en-US" smtClean="0"/>
              <a:t>26</a:t>
            </a:fld>
            <a:endParaRPr lang="en-US"/>
          </a:p>
        </p:txBody>
      </p:sp>
    </p:spTree>
    <p:extLst>
      <p:ext uri="{BB962C8B-B14F-4D97-AF65-F5344CB8AC3E}">
        <p14:creationId xmlns:p14="http://schemas.microsoft.com/office/powerpoint/2010/main" val="103547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962A-0403-4F64-8031-7B1CF5BB7063}"/>
              </a:ext>
            </a:extLst>
          </p:cNvPr>
          <p:cNvSpPr>
            <a:spLocks noGrp="1"/>
          </p:cNvSpPr>
          <p:nvPr>
            <p:ph type="title"/>
          </p:nvPr>
        </p:nvSpPr>
        <p:spPr/>
        <p:txBody>
          <a:bodyPr/>
          <a:lstStyle/>
          <a:p>
            <a:r>
              <a:rPr lang="en-US" dirty="0"/>
              <a:t>Patent thickets</a:t>
            </a:r>
          </a:p>
        </p:txBody>
      </p:sp>
      <p:sp>
        <p:nvSpPr>
          <p:cNvPr id="3" name="Date Placeholder 2">
            <a:extLst>
              <a:ext uri="{FF2B5EF4-FFF2-40B4-BE49-F238E27FC236}">
                <a16:creationId xmlns:a16="http://schemas.microsoft.com/office/drawing/2014/main" id="{EDDB765F-EDD4-5560-C8F2-664B23D5A33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3D712C2-8833-B43F-4098-8C791DA7C0D1}"/>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A1F91149-A740-1657-B898-DCDBE5EAD883}"/>
              </a:ext>
            </a:extLst>
          </p:cNvPr>
          <p:cNvSpPr>
            <a:spLocks noGrp="1"/>
          </p:cNvSpPr>
          <p:nvPr>
            <p:ph type="sldNum" sz="quarter" idx="12"/>
          </p:nvPr>
        </p:nvSpPr>
        <p:spPr/>
        <p:txBody>
          <a:bodyPr/>
          <a:lstStyle/>
          <a:p>
            <a:fld id="{4592EAEB-5CF9-40C6-BE6A-4B5E813D9FC6}" type="slidenum">
              <a:rPr lang="en-US" smtClean="0"/>
              <a:t>27</a:t>
            </a:fld>
            <a:endParaRPr lang="en-US"/>
          </a:p>
        </p:txBody>
      </p:sp>
      <p:pic>
        <p:nvPicPr>
          <p:cNvPr id="7" name="Picture 6">
            <a:extLst>
              <a:ext uri="{FF2B5EF4-FFF2-40B4-BE49-F238E27FC236}">
                <a16:creationId xmlns:a16="http://schemas.microsoft.com/office/drawing/2014/main" id="{D421707E-EBAD-4AE8-AD5B-7219A62F1340}"/>
              </a:ext>
            </a:extLst>
          </p:cNvPr>
          <p:cNvPicPr>
            <a:picLocks noChangeAspect="1"/>
          </p:cNvPicPr>
          <p:nvPr/>
        </p:nvPicPr>
        <p:blipFill>
          <a:blip r:embed="rId2"/>
          <a:stretch>
            <a:fillRect/>
          </a:stretch>
        </p:blipFill>
        <p:spPr>
          <a:xfrm>
            <a:off x="2732881" y="1752208"/>
            <a:ext cx="6726238" cy="4542622"/>
          </a:xfrm>
          <a:prstGeom prst="rect">
            <a:avLst/>
          </a:prstGeom>
        </p:spPr>
      </p:pic>
    </p:spTree>
    <p:extLst>
      <p:ext uri="{BB962C8B-B14F-4D97-AF65-F5344CB8AC3E}">
        <p14:creationId xmlns:p14="http://schemas.microsoft.com/office/powerpoint/2010/main" val="262936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4A5E-BB9C-4C6C-87B8-464A1E08EA49}"/>
              </a:ext>
            </a:extLst>
          </p:cNvPr>
          <p:cNvSpPr>
            <a:spLocks noGrp="1"/>
          </p:cNvSpPr>
          <p:nvPr>
            <p:ph type="title"/>
          </p:nvPr>
        </p:nvSpPr>
        <p:spPr/>
        <p:txBody>
          <a:bodyPr/>
          <a:lstStyle/>
          <a:p>
            <a:r>
              <a:rPr lang="en-US" dirty="0"/>
              <a:t>Consequences of ownership fragmentation and thickets</a:t>
            </a:r>
          </a:p>
        </p:txBody>
      </p:sp>
      <p:sp>
        <p:nvSpPr>
          <p:cNvPr id="3" name="Content Placeholder 2">
            <a:extLst>
              <a:ext uri="{FF2B5EF4-FFF2-40B4-BE49-F238E27FC236}">
                <a16:creationId xmlns:a16="http://schemas.microsoft.com/office/drawing/2014/main" id="{B75CDC24-F979-488F-B684-607EEB9841FB}"/>
              </a:ext>
            </a:extLst>
          </p:cNvPr>
          <p:cNvSpPr>
            <a:spLocks noGrp="1"/>
          </p:cNvSpPr>
          <p:nvPr>
            <p:ph idx="1"/>
          </p:nvPr>
        </p:nvSpPr>
        <p:spPr/>
        <p:txBody>
          <a:bodyPr>
            <a:normAutofit fontScale="77500" lnSpcReduction="20000"/>
          </a:bodyPr>
          <a:lstStyle/>
          <a:p>
            <a:r>
              <a:rPr lang="en-US" dirty="0"/>
              <a:t>Clear theoretical prediction: development process of complex technology is cumulative, blocking patents in the form of thickets adversely affect innovation (Shapiro, 2001). </a:t>
            </a:r>
          </a:p>
          <a:p>
            <a:r>
              <a:rPr lang="en-US" dirty="0"/>
              <a:t>Robust evidence to suggest that patenting levels are positively associated with thickets (</a:t>
            </a:r>
            <a:r>
              <a:rPr lang="en-US" dirty="0" err="1"/>
              <a:t>Ziedonis</a:t>
            </a:r>
            <a:r>
              <a:rPr lang="en-US" dirty="0"/>
              <a:t>, 2004; von </a:t>
            </a:r>
            <a:r>
              <a:rPr lang="en-US" dirty="0" err="1"/>
              <a:t>Graevenitz</a:t>
            </a:r>
            <a:r>
              <a:rPr lang="en-US" dirty="0"/>
              <a:t> et al., 2013).</a:t>
            </a:r>
          </a:p>
          <a:p>
            <a:r>
              <a:rPr lang="en-US" dirty="0"/>
              <a:t>Patenting levels reduce product market and technology entry (Lerner, 1995; Cockburn and </a:t>
            </a:r>
            <a:r>
              <a:rPr lang="en-US" dirty="0" err="1"/>
              <a:t>MacGarvie</a:t>
            </a:r>
            <a:r>
              <a:rPr lang="en-US" dirty="0"/>
              <a:t>, 2011). </a:t>
            </a:r>
          </a:p>
          <a:p>
            <a:r>
              <a:rPr lang="en-US" dirty="0"/>
              <a:t>Evidence on impact of thickets on technology entry of firms (Hall et al., 2021):</a:t>
            </a:r>
          </a:p>
          <a:p>
            <a:pPr lvl="1"/>
            <a:r>
              <a:rPr lang="en-US" dirty="0"/>
              <a:t>Thickets affect entry by firms into new technology areas as measured by first-time patenting across a wide range of industries in the UK.</a:t>
            </a:r>
          </a:p>
          <a:p>
            <a:pPr lvl="1"/>
            <a:r>
              <a:rPr lang="en-US" dirty="0"/>
              <a:t>Thickets raise entry costs which could adversely affect innovation more broadly if more radical inventions come from entrants rather than incumbents. </a:t>
            </a:r>
          </a:p>
          <a:p>
            <a:r>
              <a:rPr lang="en-US" dirty="0"/>
              <a:t>Evidence for publicly traded firms of a positive effect of patent thickets on litigation and a negative effect on new product launches and firm profitability (Hu et al., 2022).</a:t>
            </a:r>
          </a:p>
        </p:txBody>
      </p:sp>
      <p:sp>
        <p:nvSpPr>
          <p:cNvPr id="4" name="Date Placeholder 3">
            <a:extLst>
              <a:ext uri="{FF2B5EF4-FFF2-40B4-BE49-F238E27FC236}">
                <a16:creationId xmlns:a16="http://schemas.microsoft.com/office/drawing/2014/main" id="{44734189-E40B-BE1D-D30D-149A8F1261F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E49CBDA-CCA8-71FB-3B91-C31E9F0012E2}"/>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21407274-39E7-D3F1-9F0B-64C59F10D532}"/>
              </a:ext>
            </a:extLst>
          </p:cNvPr>
          <p:cNvSpPr>
            <a:spLocks noGrp="1"/>
          </p:cNvSpPr>
          <p:nvPr>
            <p:ph type="sldNum" sz="quarter" idx="12"/>
          </p:nvPr>
        </p:nvSpPr>
        <p:spPr/>
        <p:txBody>
          <a:bodyPr/>
          <a:lstStyle/>
          <a:p>
            <a:fld id="{4592EAEB-5CF9-40C6-BE6A-4B5E813D9FC6}" type="slidenum">
              <a:rPr lang="en-US" smtClean="0"/>
              <a:t>28</a:t>
            </a:fld>
            <a:endParaRPr lang="en-US"/>
          </a:p>
        </p:txBody>
      </p:sp>
    </p:spTree>
    <p:extLst>
      <p:ext uri="{BB962C8B-B14F-4D97-AF65-F5344CB8AC3E}">
        <p14:creationId xmlns:p14="http://schemas.microsoft.com/office/powerpoint/2010/main" val="286707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7C3B-44B9-491C-B8F3-FBB1032EC63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77EF42B-A27A-4554-A891-D544218C95DC}"/>
              </a:ext>
            </a:extLst>
          </p:cNvPr>
          <p:cNvSpPr>
            <a:spLocks noGrp="1"/>
          </p:cNvSpPr>
          <p:nvPr>
            <p:ph idx="1"/>
          </p:nvPr>
        </p:nvSpPr>
        <p:spPr/>
        <p:txBody>
          <a:bodyPr>
            <a:normAutofit fontScale="92500" lnSpcReduction="10000"/>
          </a:bodyPr>
          <a:lstStyle/>
          <a:p>
            <a:r>
              <a:rPr lang="en-US" dirty="0"/>
              <a:t>Strategic patenting: use of patents by firms as business assets to gain competitive advantage beyond the traditional purpose of a patent to exclude competitors from use of the patented technology. </a:t>
            </a:r>
          </a:p>
          <a:p>
            <a:r>
              <a:rPr lang="en-US" dirty="0"/>
              <a:t>Strategic patenting widespread, especially in the ICT industry and motivated by a wide range of diverse goals that go beyond purely defensive motives.</a:t>
            </a:r>
          </a:p>
          <a:p>
            <a:r>
              <a:rPr lang="en-US" dirty="0"/>
              <a:t>Strategic patenting results not only in increased patenting levels, but also leads to fragmentation of patent ownership.</a:t>
            </a:r>
          </a:p>
          <a:p>
            <a:r>
              <a:rPr lang="en-US" dirty="0"/>
              <a:t>Fragmentation can create thickets, which </a:t>
            </a:r>
            <a:r>
              <a:rPr lang="en-US"/>
              <a:t>reinforce need </a:t>
            </a:r>
            <a:r>
              <a:rPr lang="en-US" dirty="0"/>
              <a:t>for strategic patenting and which may adversely affect technology entry and innovation more broadly.</a:t>
            </a:r>
          </a:p>
        </p:txBody>
      </p:sp>
      <p:sp>
        <p:nvSpPr>
          <p:cNvPr id="4" name="Date Placeholder 3">
            <a:extLst>
              <a:ext uri="{FF2B5EF4-FFF2-40B4-BE49-F238E27FC236}">
                <a16:creationId xmlns:a16="http://schemas.microsoft.com/office/drawing/2014/main" id="{01342281-60FF-C131-EEE7-D42A0459068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3CD0F01-268A-B996-018E-BCCD69491AB7}"/>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6DD1E07B-24BD-C426-DF7E-76FF5DE65381}"/>
              </a:ext>
            </a:extLst>
          </p:cNvPr>
          <p:cNvSpPr>
            <a:spLocks noGrp="1"/>
          </p:cNvSpPr>
          <p:nvPr>
            <p:ph type="sldNum" sz="quarter" idx="12"/>
          </p:nvPr>
        </p:nvSpPr>
        <p:spPr/>
        <p:txBody>
          <a:bodyPr/>
          <a:lstStyle/>
          <a:p>
            <a:fld id="{4592EAEB-5CF9-40C6-BE6A-4B5E813D9FC6}" type="slidenum">
              <a:rPr lang="en-US" smtClean="0"/>
              <a:t>29</a:t>
            </a:fld>
            <a:endParaRPr lang="en-US"/>
          </a:p>
        </p:txBody>
      </p:sp>
    </p:spTree>
    <p:extLst>
      <p:ext uri="{BB962C8B-B14F-4D97-AF65-F5344CB8AC3E}">
        <p14:creationId xmlns:p14="http://schemas.microsoft.com/office/powerpoint/2010/main" val="362818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51933" y="1600200"/>
            <a:ext cx="10930467" cy="4614333"/>
          </a:xfrm>
        </p:spPr>
        <p:txBody>
          <a:bodyPr>
            <a:normAutofit/>
          </a:bodyPr>
          <a:lstStyle/>
          <a:p>
            <a:r>
              <a:rPr lang="en-US" dirty="0"/>
              <a:t>Standard introductory microeconomics textbooks treat patents as a way for firms to obtain temporary exclusivity.</a:t>
            </a:r>
          </a:p>
          <a:p>
            <a:r>
              <a:rPr lang="en-US" dirty="0"/>
              <a:t>In most simplistic framework, innovation is a process innovation that lowers innovator’s marginal cost from </a:t>
            </a:r>
            <a:r>
              <a:rPr lang="en-US" i="1" dirty="0"/>
              <a:t>c</a:t>
            </a:r>
            <a:r>
              <a:rPr lang="en-US" dirty="0"/>
              <a:t> to </a:t>
            </a:r>
            <a:r>
              <a:rPr lang="en-US" i="1" dirty="0"/>
              <a:t>c’</a:t>
            </a:r>
            <a:r>
              <a:rPr lang="en-US" dirty="0"/>
              <a:t> where </a:t>
            </a:r>
            <a:r>
              <a:rPr lang="en-US" i="1" dirty="0"/>
              <a:t>c&gt;c’</a:t>
            </a:r>
            <a:r>
              <a:rPr lang="en-US" dirty="0"/>
              <a:t>.</a:t>
            </a:r>
          </a:p>
          <a:p>
            <a:r>
              <a:rPr lang="en-US" dirty="0"/>
              <a:t>Patent prevents other companies from also lowering their marginal costs to </a:t>
            </a:r>
            <a:r>
              <a:rPr lang="en-US" i="1" dirty="0"/>
              <a:t>c’</a:t>
            </a:r>
            <a:r>
              <a:rPr lang="en-US" dirty="0"/>
              <a:t> by adopting same technology and hence affords the innovator a temporary monopoly.</a:t>
            </a:r>
          </a:p>
          <a:p>
            <a:r>
              <a:rPr lang="en-US" dirty="0"/>
              <a:t>Reality is a lot more complex.</a:t>
            </a:r>
          </a:p>
          <a:p>
            <a:endParaRPr lang="en-US" dirty="0"/>
          </a:p>
        </p:txBody>
      </p:sp>
      <p:sp>
        <p:nvSpPr>
          <p:cNvPr id="4" name="Date Placeholder 3">
            <a:extLst>
              <a:ext uri="{FF2B5EF4-FFF2-40B4-BE49-F238E27FC236}">
                <a16:creationId xmlns:a16="http://schemas.microsoft.com/office/drawing/2014/main" id="{88C53BA6-CEF5-8418-DE08-287C4CE4FE4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EF4219B-3391-C1FD-FFE4-B918B9BD7058}"/>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8321892E-AA00-3C9D-9749-47B7A4F86BC9}"/>
              </a:ext>
            </a:extLst>
          </p:cNvPr>
          <p:cNvSpPr>
            <a:spLocks noGrp="1"/>
          </p:cNvSpPr>
          <p:nvPr>
            <p:ph type="sldNum" sz="quarter" idx="12"/>
          </p:nvPr>
        </p:nvSpPr>
        <p:spPr/>
        <p:txBody>
          <a:bodyPr/>
          <a:lstStyle/>
          <a:p>
            <a:fld id="{4592EAEB-5CF9-40C6-BE6A-4B5E813D9FC6}" type="slidenum">
              <a:rPr lang="en-US" smtClean="0"/>
              <a:t>3</a:t>
            </a:fld>
            <a:endParaRPr lang="en-US"/>
          </a:p>
        </p:txBody>
      </p:sp>
    </p:spTree>
    <p:extLst>
      <p:ext uri="{BB962C8B-B14F-4D97-AF65-F5344CB8AC3E}">
        <p14:creationId xmlns:p14="http://schemas.microsoft.com/office/powerpoint/2010/main" val="386297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5EF2-8149-4072-BF1B-C014815181C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EA6DA3C-C8D9-469D-9C85-18C8A5D4A614}"/>
              </a:ext>
            </a:extLst>
          </p:cNvPr>
          <p:cNvSpPr>
            <a:spLocks noGrp="1"/>
          </p:cNvSpPr>
          <p:nvPr>
            <p:ph idx="1"/>
          </p:nvPr>
        </p:nvSpPr>
        <p:spPr/>
        <p:txBody>
          <a:bodyPr>
            <a:normAutofit fontScale="92500" lnSpcReduction="10000"/>
          </a:bodyPr>
          <a:lstStyle/>
          <a:p>
            <a:r>
              <a:rPr lang="en-US" dirty="0"/>
              <a:t>Primary use of patents as legal tool to deter copying and to achieve exclusivity.</a:t>
            </a:r>
          </a:p>
          <a:p>
            <a:r>
              <a:rPr lang="en-US" dirty="0"/>
              <a:t>In pharmaceuticals, single patent on active ingredient can prevent market entry by competitors and secure exclusivity.</a:t>
            </a:r>
          </a:p>
          <a:p>
            <a:r>
              <a:rPr lang="en-US" dirty="0"/>
              <a:t>In reality, new drug protected not by one, but dozens of patents that cover range of related aspects.</a:t>
            </a:r>
          </a:p>
          <a:p>
            <a:r>
              <a:rPr lang="en-US" dirty="0"/>
              <a:t>Helps prevent outright copying of drug for longer than the life of the original active ingredient patent, and makes it more difficult for competitors and generic producers to come up with alternative versions.</a:t>
            </a:r>
          </a:p>
          <a:p>
            <a:r>
              <a:rPr lang="en-US" dirty="0"/>
              <a:t>Patents serve their conventional function of ensuring exclusivity, but also serve a strategic function.</a:t>
            </a:r>
          </a:p>
        </p:txBody>
      </p:sp>
      <p:sp>
        <p:nvSpPr>
          <p:cNvPr id="4" name="Date Placeholder 3">
            <a:extLst>
              <a:ext uri="{FF2B5EF4-FFF2-40B4-BE49-F238E27FC236}">
                <a16:creationId xmlns:a16="http://schemas.microsoft.com/office/drawing/2014/main" id="{4083965E-A5A2-6940-929C-A2D00266D4C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50DF4A9-5812-9D59-45AF-C2496C6A34FD}"/>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BDEFA175-E691-DB7F-5A74-B76FD9851900}"/>
              </a:ext>
            </a:extLst>
          </p:cNvPr>
          <p:cNvSpPr>
            <a:spLocks noGrp="1"/>
          </p:cNvSpPr>
          <p:nvPr>
            <p:ph type="sldNum" sz="quarter" idx="12"/>
          </p:nvPr>
        </p:nvSpPr>
        <p:spPr/>
        <p:txBody>
          <a:bodyPr/>
          <a:lstStyle/>
          <a:p>
            <a:fld id="{4592EAEB-5CF9-40C6-BE6A-4B5E813D9FC6}" type="slidenum">
              <a:rPr lang="en-US" smtClean="0"/>
              <a:t>4</a:t>
            </a:fld>
            <a:endParaRPr lang="en-US"/>
          </a:p>
        </p:txBody>
      </p:sp>
    </p:spTree>
    <p:extLst>
      <p:ext uri="{BB962C8B-B14F-4D97-AF65-F5344CB8AC3E}">
        <p14:creationId xmlns:p14="http://schemas.microsoft.com/office/powerpoint/2010/main" val="17491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639A-1EEC-42BF-8E65-4BEDC930B30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49DA62D-6398-4CF5-8D1D-90D17653EFA4}"/>
              </a:ext>
            </a:extLst>
          </p:cNvPr>
          <p:cNvSpPr>
            <a:spLocks noGrp="1"/>
          </p:cNvSpPr>
          <p:nvPr>
            <p:ph idx="1"/>
          </p:nvPr>
        </p:nvSpPr>
        <p:spPr/>
        <p:txBody>
          <a:bodyPr>
            <a:normAutofit/>
          </a:bodyPr>
          <a:lstStyle/>
          <a:p>
            <a:r>
              <a:rPr lang="en-US" dirty="0"/>
              <a:t>“Strategic” in pharmaceutical example means that a company treats a patent as an asset, used to gain a competitive advantage that goes beyond the exclusivity that it would obtain if the patent protected its drug through a single active ingredient patent.</a:t>
            </a:r>
          </a:p>
          <a:p>
            <a:r>
              <a:rPr lang="en-US" dirty="0"/>
              <a:t>Key to understanding the strategic use of a patent: “Additional” competitive advantage conferred by the patent above and beyond the standard exclusivity granted by patent protection.</a:t>
            </a:r>
          </a:p>
          <a:p>
            <a:r>
              <a:rPr lang="en-US" dirty="0"/>
              <a:t>“If you only use your patents to protect your products […] you’re missing all manner of revenue-generating and other opportunities” (Jan </a:t>
            </a:r>
            <a:r>
              <a:rPr lang="en-US" dirty="0" err="1"/>
              <a:t>Jaferian</a:t>
            </a:r>
            <a:r>
              <a:rPr lang="en-US" dirty="0"/>
              <a:t>, former vice president of IP at Xerox).</a:t>
            </a:r>
          </a:p>
        </p:txBody>
      </p:sp>
      <p:sp>
        <p:nvSpPr>
          <p:cNvPr id="4" name="Date Placeholder 3">
            <a:extLst>
              <a:ext uri="{FF2B5EF4-FFF2-40B4-BE49-F238E27FC236}">
                <a16:creationId xmlns:a16="http://schemas.microsoft.com/office/drawing/2014/main" id="{2738367F-EAFB-AF44-3767-CB3E819052F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F28C4E2-19EC-80EC-BEAA-7FAA080EBC99}"/>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24F24A41-17E7-CD94-4132-AA241DB1B8EA}"/>
              </a:ext>
            </a:extLst>
          </p:cNvPr>
          <p:cNvSpPr>
            <a:spLocks noGrp="1"/>
          </p:cNvSpPr>
          <p:nvPr>
            <p:ph type="sldNum" sz="quarter" idx="12"/>
          </p:nvPr>
        </p:nvSpPr>
        <p:spPr/>
        <p:txBody>
          <a:bodyPr/>
          <a:lstStyle/>
          <a:p>
            <a:fld id="{4592EAEB-5CF9-40C6-BE6A-4B5E813D9FC6}" type="slidenum">
              <a:rPr lang="en-US" smtClean="0"/>
              <a:t>5</a:t>
            </a:fld>
            <a:endParaRPr lang="en-US"/>
          </a:p>
        </p:txBody>
      </p:sp>
    </p:spTree>
    <p:extLst>
      <p:ext uri="{BB962C8B-B14F-4D97-AF65-F5344CB8AC3E}">
        <p14:creationId xmlns:p14="http://schemas.microsoft.com/office/powerpoint/2010/main" val="370293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CF0E-F7B6-4B17-B251-A1345512BBA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9B3673B-B396-4A87-9ABE-5C2DAE8A0F93}"/>
              </a:ext>
            </a:extLst>
          </p:cNvPr>
          <p:cNvSpPr>
            <a:spLocks noGrp="1"/>
          </p:cNvSpPr>
          <p:nvPr>
            <p:ph idx="1"/>
          </p:nvPr>
        </p:nvSpPr>
        <p:spPr>
          <a:xfrm>
            <a:off x="838200" y="1825625"/>
            <a:ext cx="5257800" cy="4351338"/>
          </a:xfrm>
        </p:spPr>
        <p:txBody>
          <a:bodyPr/>
          <a:lstStyle/>
          <a:p>
            <a:r>
              <a:rPr lang="en-US" dirty="0"/>
              <a:t>Apple’s US 8,046,721 “Unlocking a device by performing gestures on an unlock image”</a:t>
            </a:r>
          </a:p>
          <a:p>
            <a:r>
              <a:rPr lang="en-US" dirty="0"/>
              <a:t>“</a:t>
            </a:r>
            <a:r>
              <a:rPr lang="en-US" i="1" dirty="0"/>
              <a:t>A method of unlocking a hand-held electronic device, the device including a touch-sensitive display” by “continuously moving the unlock image on the touch-sensitive display</a:t>
            </a:r>
            <a:r>
              <a:rPr lang="en-US" dirty="0"/>
              <a:t>” (Claim 1)</a:t>
            </a:r>
          </a:p>
        </p:txBody>
      </p:sp>
      <p:pic>
        <p:nvPicPr>
          <p:cNvPr id="5" name="Picture 4">
            <a:extLst>
              <a:ext uri="{FF2B5EF4-FFF2-40B4-BE49-F238E27FC236}">
                <a16:creationId xmlns:a16="http://schemas.microsoft.com/office/drawing/2014/main" id="{27238442-6775-4731-A797-5C48BA242909}"/>
              </a:ext>
            </a:extLst>
          </p:cNvPr>
          <p:cNvPicPr/>
          <p:nvPr/>
        </p:nvPicPr>
        <p:blipFill>
          <a:blip r:embed="rId2"/>
          <a:stretch>
            <a:fillRect/>
          </a:stretch>
        </p:blipFill>
        <p:spPr>
          <a:xfrm>
            <a:off x="6447790" y="1586018"/>
            <a:ext cx="4906010" cy="5091430"/>
          </a:xfrm>
          <a:prstGeom prst="rect">
            <a:avLst/>
          </a:prstGeom>
        </p:spPr>
      </p:pic>
      <p:sp>
        <p:nvSpPr>
          <p:cNvPr id="4" name="Date Placeholder 3">
            <a:extLst>
              <a:ext uri="{FF2B5EF4-FFF2-40B4-BE49-F238E27FC236}">
                <a16:creationId xmlns:a16="http://schemas.microsoft.com/office/drawing/2014/main" id="{91EB838A-09DE-7CCB-CC20-885E71BFEC26}"/>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DC9EBE71-93FE-8CB2-C4D1-430EB7D7FE07}"/>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58AC7AFC-5CDB-E15C-82AE-735E9032D2B0}"/>
              </a:ext>
            </a:extLst>
          </p:cNvPr>
          <p:cNvSpPr>
            <a:spLocks noGrp="1"/>
          </p:cNvSpPr>
          <p:nvPr>
            <p:ph type="sldNum" sz="quarter" idx="12"/>
          </p:nvPr>
        </p:nvSpPr>
        <p:spPr/>
        <p:txBody>
          <a:bodyPr/>
          <a:lstStyle/>
          <a:p>
            <a:fld id="{4592EAEB-5CF9-40C6-BE6A-4B5E813D9FC6}" type="slidenum">
              <a:rPr lang="en-US" smtClean="0"/>
              <a:t>6</a:t>
            </a:fld>
            <a:endParaRPr lang="en-US"/>
          </a:p>
        </p:txBody>
      </p:sp>
    </p:spTree>
    <p:extLst>
      <p:ext uri="{BB962C8B-B14F-4D97-AF65-F5344CB8AC3E}">
        <p14:creationId xmlns:p14="http://schemas.microsoft.com/office/powerpoint/2010/main" val="308563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DAD5-034C-4D8B-B203-8C6C9BB6235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D53DD4B-6E33-4EDD-91EE-BEEE94C58EC8}"/>
              </a:ext>
            </a:extLst>
          </p:cNvPr>
          <p:cNvSpPr>
            <a:spLocks noGrp="1"/>
          </p:cNvSpPr>
          <p:nvPr>
            <p:ph idx="1"/>
          </p:nvPr>
        </p:nvSpPr>
        <p:spPr>
          <a:xfrm>
            <a:off x="838200" y="1825625"/>
            <a:ext cx="5808133" cy="4351338"/>
          </a:xfrm>
        </p:spPr>
        <p:txBody>
          <a:bodyPr/>
          <a:lstStyle/>
          <a:p>
            <a:r>
              <a:rPr lang="en-US" dirty="0"/>
              <a:t>Asserted in Apple v. Samsung Electronics </a:t>
            </a:r>
          </a:p>
          <a:p>
            <a:r>
              <a:rPr lang="en-US" dirty="0"/>
              <a:t>Jury found in 2014 that several of Samsung’s devices infringed on “swipe-to-unlock” patent.</a:t>
            </a:r>
          </a:p>
          <a:p>
            <a:r>
              <a:rPr lang="en-US" dirty="0"/>
              <a:t>“Swipe-to-unlock” patent was only one for which it also found willful infringement</a:t>
            </a:r>
          </a:p>
          <a:p>
            <a:r>
              <a:rPr lang="en-US" dirty="0"/>
              <a:t>Jury awarded Apple a total of nearly US$120 million in damages</a:t>
            </a:r>
          </a:p>
        </p:txBody>
      </p:sp>
      <p:pic>
        <p:nvPicPr>
          <p:cNvPr id="4" name="Picture 3">
            <a:extLst>
              <a:ext uri="{FF2B5EF4-FFF2-40B4-BE49-F238E27FC236}">
                <a16:creationId xmlns:a16="http://schemas.microsoft.com/office/drawing/2014/main" id="{4DD5FC9E-06E5-43DA-A208-C19800CF248E}"/>
              </a:ext>
            </a:extLst>
          </p:cNvPr>
          <p:cNvPicPr/>
          <p:nvPr/>
        </p:nvPicPr>
        <p:blipFill>
          <a:blip r:embed="rId2"/>
          <a:stretch>
            <a:fillRect/>
          </a:stretch>
        </p:blipFill>
        <p:spPr>
          <a:xfrm>
            <a:off x="6728036" y="808355"/>
            <a:ext cx="5204460" cy="5684520"/>
          </a:xfrm>
          <a:prstGeom prst="rect">
            <a:avLst/>
          </a:prstGeom>
        </p:spPr>
      </p:pic>
      <p:sp>
        <p:nvSpPr>
          <p:cNvPr id="5" name="Date Placeholder 4">
            <a:extLst>
              <a:ext uri="{FF2B5EF4-FFF2-40B4-BE49-F238E27FC236}">
                <a16:creationId xmlns:a16="http://schemas.microsoft.com/office/drawing/2014/main" id="{65F354C5-9C6E-57AE-7428-0C21C4D3B2FB}"/>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B08ED5F1-0F10-5D98-B8A0-818CEF52CBED}"/>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61C7DF52-BC9D-4CA3-250A-92C64D5FC6A9}"/>
              </a:ext>
            </a:extLst>
          </p:cNvPr>
          <p:cNvSpPr>
            <a:spLocks noGrp="1"/>
          </p:cNvSpPr>
          <p:nvPr>
            <p:ph type="sldNum" sz="quarter" idx="12"/>
          </p:nvPr>
        </p:nvSpPr>
        <p:spPr/>
        <p:txBody>
          <a:bodyPr/>
          <a:lstStyle/>
          <a:p>
            <a:fld id="{4592EAEB-5CF9-40C6-BE6A-4B5E813D9FC6}" type="slidenum">
              <a:rPr lang="en-US" smtClean="0"/>
              <a:t>7</a:t>
            </a:fld>
            <a:endParaRPr lang="en-US"/>
          </a:p>
        </p:txBody>
      </p:sp>
    </p:spTree>
    <p:extLst>
      <p:ext uri="{BB962C8B-B14F-4D97-AF65-F5344CB8AC3E}">
        <p14:creationId xmlns:p14="http://schemas.microsoft.com/office/powerpoint/2010/main" val="156101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5220-D2CB-4D1A-B384-CD830C75114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A921C60-F4EB-4502-8362-D7C7790E0A54}"/>
              </a:ext>
            </a:extLst>
          </p:cNvPr>
          <p:cNvSpPr>
            <a:spLocks noGrp="1"/>
          </p:cNvSpPr>
          <p:nvPr>
            <p:ph idx="1"/>
          </p:nvPr>
        </p:nvSpPr>
        <p:spPr/>
        <p:txBody>
          <a:bodyPr>
            <a:normAutofit/>
          </a:bodyPr>
          <a:lstStyle/>
          <a:p>
            <a:r>
              <a:rPr lang="en-US" dirty="0"/>
              <a:t>Swipe-to-unlock patent helpful in Apple’s litigation campaign.</a:t>
            </a:r>
          </a:p>
          <a:p>
            <a:r>
              <a:rPr lang="en-US" dirty="0"/>
              <a:t>Primary objective of patent most likely to guarantee Apple exclusivity over the swipe gesture to unlock a touchscreen.</a:t>
            </a:r>
          </a:p>
          <a:p>
            <a:r>
              <a:rPr lang="en-US" dirty="0"/>
              <a:t>Swipe-to-unlock patent gave Apple additional strategic leverage in its dispute with Samsung. </a:t>
            </a:r>
          </a:p>
          <a:p>
            <a:r>
              <a:rPr lang="en-US" dirty="0"/>
              <a:t>Patents can serve as both legal and business assets.</a:t>
            </a:r>
          </a:p>
          <a:p>
            <a:r>
              <a:rPr lang="en-US" dirty="0"/>
              <a:t>Focus of strategic patenting is on extracting additional value from treating patents as business assets.</a:t>
            </a:r>
          </a:p>
        </p:txBody>
      </p:sp>
      <p:sp>
        <p:nvSpPr>
          <p:cNvPr id="4" name="Date Placeholder 3">
            <a:extLst>
              <a:ext uri="{FF2B5EF4-FFF2-40B4-BE49-F238E27FC236}">
                <a16:creationId xmlns:a16="http://schemas.microsoft.com/office/drawing/2014/main" id="{A5052ADC-AC4F-D8D2-F879-EB55A25C11B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3D4A95B-E460-0A00-DC2B-A9A0A0A2B24B}"/>
              </a:ext>
            </a:extLst>
          </p:cNvPr>
          <p:cNvSpPr>
            <a:spLocks noGrp="1"/>
          </p:cNvSpPr>
          <p:nvPr>
            <p:ph type="ftr" sz="quarter" idx="11"/>
          </p:nvPr>
        </p:nvSpPr>
        <p:spPr/>
        <p:txBody>
          <a:bodyPr/>
          <a:lstStyle/>
          <a:p>
            <a:r>
              <a:rPr lang="en-US"/>
              <a:t>Hall &amp; Helmers Ch. 18</a:t>
            </a:r>
          </a:p>
        </p:txBody>
      </p:sp>
      <p:sp>
        <p:nvSpPr>
          <p:cNvPr id="6" name="Slide Number Placeholder 5">
            <a:extLst>
              <a:ext uri="{FF2B5EF4-FFF2-40B4-BE49-F238E27FC236}">
                <a16:creationId xmlns:a16="http://schemas.microsoft.com/office/drawing/2014/main" id="{BAA01D9C-D9A9-EB60-0991-3BD9722378AC}"/>
              </a:ext>
            </a:extLst>
          </p:cNvPr>
          <p:cNvSpPr>
            <a:spLocks noGrp="1"/>
          </p:cNvSpPr>
          <p:nvPr>
            <p:ph type="sldNum" sz="quarter" idx="12"/>
          </p:nvPr>
        </p:nvSpPr>
        <p:spPr/>
        <p:txBody>
          <a:bodyPr/>
          <a:lstStyle/>
          <a:p>
            <a:fld id="{4592EAEB-5CF9-40C6-BE6A-4B5E813D9FC6}" type="slidenum">
              <a:rPr lang="en-US" smtClean="0"/>
              <a:t>8</a:t>
            </a:fld>
            <a:endParaRPr lang="en-US"/>
          </a:p>
        </p:txBody>
      </p:sp>
    </p:spTree>
    <p:extLst>
      <p:ext uri="{BB962C8B-B14F-4D97-AF65-F5344CB8AC3E}">
        <p14:creationId xmlns:p14="http://schemas.microsoft.com/office/powerpoint/2010/main" val="61010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2DAD-4237-4AA8-A1A3-414C976B181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020A6C3-84E7-4C3F-A927-EB87140403C0}"/>
              </a:ext>
            </a:extLst>
          </p:cNvPr>
          <p:cNvSpPr>
            <a:spLocks noGrp="1"/>
          </p:cNvSpPr>
          <p:nvPr>
            <p:ph idx="1"/>
          </p:nvPr>
        </p:nvSpPr>
        <p:spPr>
          <a:xfrm>
            <a:off x="838201" y="1825625"/>
            <a:ext cx="4902200" cy="4351338"/>
          </a:xfrm>
        </p:spPr>
        <p:txBody>
          <a:bodyPr>
            <a:normAutofit fontScale="92500" lnSpcReduction="10000"/>
          </a:bodyPr>
          <a:lstStyle/>
          <a:p>
            <a:r>
              <a:rPr lang="en-US" dirty="0"/>
              <a:t>Literature identified range of strategic motives for patenting by firms that are distinct from traditional motive to protect from imitation.</a:t>
            </a:r>
          </a:p>
          <a:p>
            <a:r>
              <a:rPr lang="en-US" dirty="0"/>
              <a:t>Offensive and defensive blocking most important strategic motives to patent.</a:t>
            </a:r>
          </a:p>
          <a:p>
            <a:r>
              <a:rPr lang="en-US" dirty="0"/>
              <a:t>Patents also considered important for reputation, bargaining and generating licensing revenue. </a:t>
            </a:r>
          </a:p>
        </p:txBody>
      </p:sp>
      <p:sp>
        <p:nvSpPr>
          <p:cNvPr id="5" name="Date Placeholder 4">
            <a:extLst>
              <a:ext uri="{FF2B5EF4-FFF2-40B4-BE49-F238E27FC236}">
                <a16:creationId xmlns:a16="http://schemas.microsoft.com/office/drawing/2014/main" id="{F04A2D90-9B81-15E3-9AC8-DCDB957BD89A}"/>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6F92DAC7-6EF3-2FE1-3D46-9EE7BA403E13}"/>
              </a:ext>
            </a:extLst>
          </p:cNvPr>
          <p:cNvSpPr>
            <a:spLocks noGrp="1"/>
          </p:cNvSpPr>
          <p:nvPr>
            <p:ph type="ftr" sz="quarter" idx="11"/>
          </p:nvPr>
        </p:nvSpPr>
        <p:spPr/>
        <p:txBody>
          <a:bodyPr/>
          <a:lstStyle/>
          <a:p>
            <a:r>
              <a:rPr lang="en-US"/>
              <a:t>Hall &amp; Helmers Ch. 18</a:t>
            </a:r>
          </a:p>
        </p:txBody>
      </p:sp>
      <p:sp>
        <p:nvSpPr>
          <p:cNvPr id="7" name="Slide Number Placeholder 6">
            <a:extLst>
              <a:ext uri="{FF2B5EF4-FFF2-40B4-BE49-F238E27FC236}">
                <a16:creationId xmlns:a16="http://schemas.microsoft.com/office/drawing/2014/main" id="{9C42B6C0-C2C7-35D8-B5A5-91EFBFB054EE}"/>
              </a:ext>
            </a:extLst>
          </p:cNvPr>
          <p:cNvSpPr>
            <a:spLocks noGrp="1"/>
          </p:cNvSpPr>
          <p:nvPr>
            <p:ph type="sldNum" sz="quarter" idx="12"/>
          </p:nvPr>
        </p:nvSpPr>
        <p:spPr/>
        <p:txBody>
          <a:bodyPr/>
          <a:lstStyle/>
          <a:p>
            <a:fld id="{4592EAEB-5CF9-40C6-BE6A-4B5E813D9FC6}" type="slidenum">
              <a:rPr lang="en-US" smtClean="0"/>
              <a:t>9</a:t>
            </a:fld>
            <a:endParaRPr lang="en-US"/>
          </a:p>
        </p:txBody>
      </p:sp>
      <p:pic>
        <p:nvPicPr>
          <p:cNvPr id="8" name="Picture 7">
            <a:extLst>
              <a:ext uri="{FF2B5EF4-FFF2-40B4-BE49-F238E27FC236}">
                <a16:creationId xmlns:a16="http://schemas.microsoft.com/office/drawing/2014/main" id="{5CE920ED-BA7F-4F4A-8DD3-9478354A2881}"/>
              </a:ext>
            </a:extLst>
          </p:cNvPr>
          <p:cNvPicPr>
            <a:picLocks noChangeAspect="1"/>
          </p:cNvPicPr>
          <p:nvPr/>
        </p:nvPicPr>
        <p:blipFill>
          <a:blip r:embed="rId2"/>
          <a:stretch>
            <a:fillRect/>
          </a:stretch>
        </p:blipFill>
        <p:spPr>
          <a:xfrm>
            <a:off x="6052304" y="1542521"/>
            <a:ext cx="5961895" cy="4634442"/>
          </a:xfrm>
          <a:prstGeom prst="rect">
            <a:avLst/>
          </a:prstGeom>
        </p:spPr>
      </p:pic>
    </p:spTree>
    <p:extLst>
      <p:ext uri="{BB962C8B-B14F-4D97-AF65-F5344CB8AC3E}">
        <p14:creationId xmlns:p14="http://schemas.microsoft.com/office/powerpoint/2010/main" val="3337733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3371</Words>
  <Application>Microsoft Office PowerPoint</Application>
  <PresentationFormat>Widescreen</PresentationFormat>
  <Paragraphs>280</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Calibri Light</vt:lpstr>
      <vt:lpstr>Office Theme</vt:lpstr>
      <vt:lpstr>Equation.DSMT4</vt:lpstr>
      <vt:lpstr>Chapter 18  Strategic patenting, patent portfolio races, and patent thickets</vt:lpstr>
      <vt:lpstr>Overview</vt:lpstr>
      <vt:lpstr>Introduction</vt:lpstr>
      <vt:lpstr>Introduction</vt:lpstr>
      <vt:lpstr>Introduction</vt:lpstr>
      <vt:lpstr>Introduction</vt:lpstr>
      <vt:lpstr>Introduction</vt:lpstr>
      <vt:lpstr>Introduction</vt:lpstr>
      <vt:lpstr>Introduction</vt:lpstr>
      <vt:lpstr>Strategic patenting in information and communication technologies (ICT)</vt:lpstr>
      <vt:lpstr>Explanations for increase in patenting propensity:</vt:lpstr>
      <vt:lpstr>Patent Paradox</vt:lpstr>
      <vt:lpstr>Patent Portfolio Race</vt:lpstr>
      <vt:lpstr>Netflix and the changing importance of patents</vt:lpstr>
      <vt:lpstr>Netflix and the changing importance of patents</vt:lpstr>
      <vt:lpstr>Strategic patenting</vt:lpstr>
      <vt:lpstr>Forms of strategic patenting: bargaining</vt:lpstr>
      <vt:lpstr>Forms of strategic patenting: Offensive/defensive blocking</vt:lpstr>
      <vt:lpstr>Forms of strategic patenting: Offensive/defensive blocking</vt:lpstr>
      <vt:lpstr>Forms of strategic patenting</vt:lpstr>
      <vt:lpstr>Forms of strategic patenting</vt:lpstr>
      <vt:lpstr>Consequences of strategic patenting</vt:lpstr>
      <vt:lpstr>Ownership Fragmentation and Patent Thickets</vt:lpstr>
      <vt:lpstr>Ownership Fragmentation and Patent Thickets</vt:lpstr>
      <vt:lpstr>Measuring fragmentation and patent thickets</vt:lpstr>
      <vt:lpstr>Patent thickets</vt:lpstr>
      <vt:lpstr>Patent thickets</vt:lpstr>
      <vt:lpstr>Consequences of ownership fragmentation and thickets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Helmers</dc:creator>
  <cp:lastModifiedBy>Christian Helmers</cp:lastModifiedBy>
  <cp:revision>133</cp:revision>
  <dcterms:created xsi:type="dcterms:W3CDTF">2023-11-24T02:35:50Z</dcterms:created>
  <dcterms:modified xsi:type="dcterms:W3CDTF">2024-08-09T18:28:45Z</dcterms:modified>
</cp:coreProperties>
</file>