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</p:sldMasterIdLst>
  <p:notesMasterIdLst>
    <p:notesMasterId r:id="rId38"/>
  </p:notesMasterIdLst>
  <p:sldIdLst>
    <p:sldId id="257" r:id="rId2"/>
    <p:sldId id="293" r:id="rId3"/>
    <p:sldId id="258" r:id="rId4"/>
    <p:sldId id="259" r:id="rId5"/>
    <p:sldId id="260" r:id="rId6"/>
    <p:sldId id="294" r:id="rId7"/>
    <p:sldId id="261" r:id="rId8"/>
    <p:sldId id="290" r:id="rId9"/>
    <p:sldId id="262" r:id="rId10"/>
    <p:sldId id="263" r:id="rId11"/>
    <p:sldId id="291" r:id="rId12"/>
    <p:sldId id="264" r:id="rId13"/>
    <p:sldId id="265" r:id="rId14"/>
    <p:sldId id="266" r:id="rId15"/>
    <p:sldId id="267" r:id="rId16"/>
    <p:sldId id="295" r:id="rId17"/>
    <p:sldId id="269" r:id="rId18"/>
    <p:sldId id="270" r:id="rId19"/>
    <p:sldId id="271" r:id="rId20"/>
    <p:sldId id="287" r:id="rId21"/>
    <p:sldId id="272" r:id="rId22"/>
    <p:sldId id="273" r:id="rId23"/>
    <p:sldId id="275" r:id="rId24"/>
    <p:sldId id="276" r:id="rId25"/>
    <p:sldId id="278" r:id="rId26"/>
    <p:sldId id="279" r:id="rId27"/>
    <p:sldId id="280" r:id="rId28"/>
    <p:sldId id="281" r:id="rId29"/>
    <p:sldId id="292" r:id="rId30"/>
    <p:sldId id="286" r:id="rId31"/>
    <p:sldId id="282" r:id="rId32"/>
    <p:sldId id="283" r:id="rId33"/>
    <p:sldId id="284" r:id="rId34"/>
    <p:sldId id="289" r:id="rId35"/>
    <p:sldId id="288" r:id="rId36"/>
    <p:sldId id="28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6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AD876-67E4-46CC-83A9-DA440603401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019E8-A7C4-4D89-BBF2-F65876F93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7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2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1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5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6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7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2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7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2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2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4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7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6568-BDBF-400E-80CA-E65138EF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3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7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01909-04F4-4209-8AC2-CD732B2D4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153400" cy="1470025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Chapter 19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Patent litigation and enforcement</a:t>
            </a:r>
            <a:endParaRPr lang="en-US" sz="5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450531-1C39-49BF-9AA9-F34B67F7AE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2200" dirty="0">
                <a:solidFill>
                  <a:schemeClr val="tx1"/>
                </a:solidFill>
              </a:rPr>
              <a:t>Bronwyn H. Hall &amp; Christian Helmers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86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economics of (patent)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In most basic models of litigation, single plaintiff </a:t>
            </a:r>
            <a:r>
              <a:rPr lang="en-US" sz="2400" i="1" dirty="0"/>
              <a:t>P</a:t>
            </a:r>
            <a:r>
              <a:rPr lang="en-US" sz="2400" dirty="0"/>
              <a:t> and single defendant </a:t>
            </a:r>
            <a:r>
              <a:rPr lang="en-US" sz="2400" i="1" dirty="0"/>
              <a:t>D, </a:t>
            </a:r>
            <a:r>
              <a:rPr lang="en-US" sz="2400" dirty="0"/>
              <a:t>both risk-neutral</a:t>
            </a:r>
          </a:p>
          <a:p>
            <a:r>
              <a:rPr lang="en-US" sz="2400" i="1" dirty="0"/>
              <a:t>P</a:t>
            </a:r>
            <a:r>
              <a:rPr lang="en-US" sz="2400" dirty="0"/>
              <a:t> decides whether to file a claim with the court.</a:t>
            </a:r>
          </a:p>
          <a:p>
            <a:pPr lvl="1"/>
            <a:r>
              <a:rPr lang="en-US" sz="2400" dirty="0"/>
              <a:t>Provided the suit is filed, plaintiff and defendant have the option to settle their dispute. </a:t>
            </a:r>
          </a:p>
          <a:p>
            <a:r>
              <a:rPr lang="en-US" sz="2400" dirty="0"/>
              <a:t>If they do not settle, case proceeds to trial and judge decides. </a:t>
            </a:r>
          </a:p>
          <a:p>
            <a:pPr lvl="1"/>
            <a:r>
              <a:rPr lang="en-US" sz="2400" i="1" dirty="0"/>
              <a:t>P</a:t>
            </a:r>
            <a:r>
              <a:rPr lang="en-US" sz="2400" dirty="0"/>
              <a:t> expects to obtain a gross pay-off from litigation </a:t>
            </a:r>
            <a:r>
              <a:rPr lang="en-US" sz="2400" i="1" dirty="0"/>
              <a:t>x</a:t>
            </a:r>
            <a:r>
              <a:rPr lang="en-US" sz="2400" dirty="0"/>
              <a:t>. </a:t>
            </a:r>
          </a:p>
          <a:p>
            <a:pPr lvl="1"/>
            <a:r>
              <a:rPr lang="en-US" sz="2400" dirty="0"/>
              <a:t>Pay-off equals the expected judgment of the trial (i.e. the probability of winning times the expected amount won).</a:t>
            </a:r>
          </a:p>
          <a:p>
            <a:r>
              <a:rPr lang="en-US" sz="2400" dirty="0"/>
              <a:t>Both </a:t>
            </a:r>
            <a:r>
              <a:rPr lang="en-US" sz="2400" i="1" dirty="0"/>
              <a:t>P</a:t>
            </a:r>
            <a:r>
              <a:rPr lang="en-US" sz="2400" dirty="0"/>
              <a:t> and </a:t>
            </a:r>
            <a:r>
              <a:rPr lang="en-US" sz="2400" i="1" dirty="0"/>
              <a:t>D</a:t>
            </a:r>
            <a:r>
              <a:rPr lang="en-US" sz="2400" dirty="0"/>
              <a:t> incur positive litigation costs </a:t>
            </a:r>
            <a:r>
              <a:rPr lang="en-US" sz="2400" i="1" dirty="0"/>
              <a:t>c</a:t>
            </a:r>
            <a:r>
              <a:rPr lang="en-US" sz="2400" i="1" baseline="-25000" dirty="0"/>
              <a:t>P</a:t>
            </a:r>
            <a:r>
              <a:rPr lang="en-US" sz="2400" dirty="0"/>
              <a:t> and </a:t>
            </a:r>
            <a:r>
              <a:rPr lang="en-US" sz="2400" i="1" dirty="0"/>
              <a:t>c</a:t>
            </a:r>
            <a:r>
              <a:rPr lang="en-US" sz="2400" i="1" baseline="-25000" dirty="0"/>
              <a:t>D</a:t>
            </a:r>
            <a:r>
              <a:rPr lang="en-US" sz="2400" dirty="0"/>
              <a:t>, respectively. </a:t>
            </a:r>
          </a:p>
          <a:p>
            <a:pPr lvl="1"/>
            <a:r>
              <a:rPr lang="en-US" sz="2400" dirty="0"/>
              <a:t>Assume that the parties bear their own costs regardless of the outcome of the case (</a:t>
            </a:r>
            <a:r>
              <a:rPr lang="en-US" sz="2400" i="1" dirty="0"/>
              <a:t>American</a:t>
            </a:r>
            <a:r>
              <a:rPr lang="en-US" sz="2400" dirty="0"/>
              <a:t> cost allocation rule).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620AB-9349-F3D7-288F-2AD618B58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10827-DDC5-5824-D9ED-3162F1A2A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4199B-9A14-DF72-76C7-1A4C5A97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90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economics of (patent)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/>
              <a:t>P</a:t>
            </a:r>
            <a:r>
              <a:rPr lang="en-US" dirty="0"/>
              <a:t> decides whether to file a complaint at the court. </a:t>
            </a:r>
          </a:p>
          <a:p>
            <a:pPr lvl="1"/>
            <a:r>
              <a:rPr lang="en-US" i="1" dirty="0"/>
              <a:t>P</a:t>
            </a:r>
            <a:r>
              <a:rPr lang="en-US" dirty="0"/>
              <a:t> will sue if its expected pay-off from doing so exceeds cost: </a:t>
            </a:r>
            <a:r>
              <a:rPr lang="en-US" i="1" dirty="0"/>
              <a:t>x &gt; </a:t>
            </a:r>
            <a:r>
              <a:rPr lang="en-US" i="1" dirty="0" err="1"/>
              <a:t>c</a:t>
            </a:r>
            <a:r>
              <a:rPr lang="en-US" i="1" baseline="-25000" dirty="0" err="1"/>
              <a:t>P</a:t>
            </a:r>
            <a:r>
              <a:rPr lang="en-US" dirty="0" err="1"/>
              <a:t>.</a:t>
            </a:r>
            <a:endParaRPr lang="en-US" dirty="0"/>
          </a:p>
          <a:p>
            <a:r>
              <a:rPr lang="en-US" dirty="0"/>
              <a:t>Conditional on </a:t>
            </a:r>
            <a:r>
              <a:rPr lang="en-US" i="1" dirty="0"/>
              <a:t>P</a:t>
            </a:r>
            <a:r>
              <a:rPr lang="en-US" dirty="0"/>
              <a:t> having filed suit, parties enter settlement negotiations before trial takes place. </a:t>
            </a:r>
          </a:p>
          <a:p>
            <a:pPr lvl="1"/>
            <a:r>
              <a:rPr lang="en-US" dirty="0"/>
              <a:t>Assume settlement involves payment from </a:t>
            </a:r>
            <a:r>
              <a:rPr lang="en-US" i="1" dirty="0"/>
              <a:t>D</a:t>
            </a:r>
            <a:r>
              <a:rPr lang="en-US" dirty="0"/>
              <a:t> to </a:t>
            </a:r>
            <a:r>
              <a:rPr lang="en-US" i="1" dirty="0"/>
              <a:t>P</a:t>
            </a:r>
            <a:r>
              <a:rPr lang="en-US" dirty="0"/>
              <a:t> in exchange for </a:t>
            </a:r>
            <a:r>
              <a:rPr lang="en-US" i="1" dirty="0"/>
              <a:t>P</a:t>
            </a:r>
            <a:r>
              <a:rPr lang="en-US" dirty="0"/>
              <a:t> dropping the case.</a:t>
            </a:r>
          </a:p>
          <a:p>
            <a:pPr lvl="1"/>
            <a:r>
              <a:rPr lang="en-US" dirty="0"/>
              <a:t>Assume that </a:t>
            </a:r>
            <a:r>
              <a:rPr lang="en-US" i="1" dirty="0"/>
              <a:t>P</a:t>
            </a:r>
            <a:r>
              <a:rPr lang="en-US" dirty="0"/>
              <a:t> makes a take-it-or-leave-it settlement offer that </a:t>
            </a:r>
            <a:r>
              <a:rPr lang="en-US" i="1" dirty="0"/>
              <a:t>D</a:t>
            </a:r>
            <a:r>
              <a:rPr lang="en-US" dirty="0"/>
              <a:t> can accept or reject.</a:t>
            </a:r>
          </a:p>
          <a:p>
            <a:r>
              <a:rPr lang="en-US" dirty="0"/>
              <a:t>If no settlement, parties move to trial and judge decides.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E91D1-900A-A348-060D-CEDF2050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C0846-0662-89A0-DAB5-3F8DA6556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60509-DCB1-551A-21C0-FA00B4DC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4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economics of (patent) litigation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Minimum </a:t>
                </a:r>
                <a:r>
                  <a:rPr lang="en-US" i="1" dirty="0"/>
                  <a:t>P</a:t>
                </a:r>
                <a:r>
                  <a:rPr lang="en-US" dirty="0"/>
                  <a:t> would accept as settlement is </a:t>
                </a:r>
                <a:r>
                  <a:rPr lang="en-US" i="1" dirty="0"/>
                  <a:t>P</a:t>
                </a:r>
                <a:r>
                  <a:rPr lang="en-US" dirty="0"/>
                  <a:t>’s threat point: the net pay-off from going to trial: </a:t>
                </a:r>
                <a:r>
                  <a:rPr lang="en-US" i="1" dirty="0"/>
                  <a:t>π</a:t>
                </a:r>
                <a:r>
                  <a:rPr lang="en-US" i="1" baseline="-25000" dirty="0"/>
                  <a:t>P </a:t>
                </a:r>
                <a:r>
                  <a:rPr lang="en-US" i="1" dirty="0"/>
                  <a:t>= x-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P</a:t>
                </a:r>
                <a:r>
                  <a:rPr lang="en-US" dirty="0" err="1"/>
                  <a:t>.</a:t>
                </a:r>
                <a:endParaRPr lang="en-US" dirty="0"/>
              </a:p>
              <a:p>
                <a:r>
                  <a:rPr lang="en-US" dirty="0"/>
                  <a:t>Maximum </a:t>
                </a:r>
                <a:r>
                  <a:rPr lang="en-US" i="1" dirty="0"/>
                  <a:t>D</a:t>
                </a:r>
                <a:r>
                  <a:rPr lang="en-US" dirty="0"/>
                  <a:t> is willing to pay as settlement is given by: </a:t>
                </a:r>
                <a:r>
                  <a:rPr lang="en-US" i="1" dirty="0"/>
                  <a:t>π</a:t>
                </a:r>
                <a:r>
                  <a:rPr lang="en-US" i="1" baseline="-25000" dirty="0"/>
                  <a:t>D </a:t>
                </a:r>
                <a:r>
                  <a:rPr lang="en-US" i="1" dirty="0"/>
                  <a:t>= -x-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D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Settlement is defined as an amount </a:t>
                </a:r>
                <a:r>
                  <a:rPr lang="en-US" i="1" dirty="0"/>
                  <a:t>S</a:t>
                </a:r>
                <a:r>
                  <a:rPr lang="en-US" dirty="0"/>
                  <a:t> between </a:t>
                </a:r>
                <a:r>
                  <a:rPr lang="en-US" i="1" dirty="0"/>
                  <a:t>P</a:t>
                </a:r>
                <a:r>
                  <a:rPr lang="en-US" dirty="0"/>
                  <a:t>’s minimum acceptable amount </a:t>
                </a:r>
                <a:r>
                  <a:rPr lang="en-US" i="1" dirty="0"/>
                  <a:t>x-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P</a:t>
                </a:r>
                <a:r>
                  <a:rPr lang="en-US" baseline="-25000" dirty="0"/>
                  <a:t> </a:t>
                </a:r>
                <a:r>
                  <a:rPr lang="en-US" dirty="0"/>
                  <a:t>and </a:t>
                </a:r>
                <a:r>
                  <a:rPr lang="en-US" i="1" dirty="0"/>
                  <a:t>D</a:t>
                </a:r>
                <a:r>
                  <a:rPr lang="en-US" dirty="0"/>
                  <a:t>’s maximum acceptable amount </a:t>
                </a:r>
                <a:r>
                  <a:rPr lang="en-US" i="1" dirty="0" err="1"/>
                  <a:t>x+c</a:t>
                </a:r>
                <a:r>
                  <a:rPr lang="en-US" i="1" baseline="-25000" dirty="0" err="1"/>
                  <a:t>D</a:t>
                </a:r>
                <a:r>
                  <a:rPr lang="en-US" dirty="0"/>
                  <a:t> i.e. </a:t>
                </a:r>
                <a:r>
                  <a:rPr lang="en-US" i="1" dirty="0"/>
                  <a:t>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i="1" dirty="0"/>
                  <a:t> (x-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P</a:t>
                </a:r>
                <a:r>
                  <a:rPr lang="en-US" i="1" baseline="-25000" dirty="0"/>
                  <a:t>,</a:t>
                </a:r>
                <a:r>
                  <a:rPr lang="en-US" i="1" dirty="0"/>
                  <a:t> </a:t>
                </a:r>
                <a:r>
                  <a:rPr lang="en-US" i="1" dirty="0" err="1"/>
                  <a:t>x+c</a:t>
                </a:r>
                <a:r>
                  <a:rPr lang="en-US" i="1" baseline="-25000" dirty="0" err="1"/>
                  <a:t>D</a:t>
                </a:r>
                <a:r>
                  <a:rPr lang="en-US" i="1" dirty="0"/>
                  <a:t>)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Since no trial occurs if parties settle, cooperative surplus equal to total litigation cost 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P</a:t>
                </a:r>
                <a:r>
                  <a:rPr lang="en-US" i="1" dirty="0" err="1"/>
                  <a:t>+c</a:t>
                </a:r>
                <a:r>
                  <a:rPr lang="en-US" i="1" baseline="-25000" dirty="0" err="1"/>
                  <a:t>D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Assume that </a:t>
                </a:r>
                <a:r>
                  <a:rPr lang="en-US" i="1" dirty="0"/>
                  <a:t>P</a:t>
                </a:r>
                <a:r>
                  <a:rPr lang="en-US" dirty="0"/>
                  <a:t> and </a:t>
                </a:r>
                <a:r>
                  <a:rPr lang="en-US" i="1" dirty="0"/>
                  <a:t>D</a:t>
                </a:r>
                <a:r>
                  <a:rPr lang="en-US" dirty="0"/>
                  <a:t> have same information about all relevant parameters in the case.</a:t>
                </a:r>
              </a:p>
              <a:p>
                <a:r>
                  <a:rPr lang="en-US" dirty="0"/>
                  <a:t>Assume that both parties incur all their litigation costs 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P</a:t>
                </a:r>
                <a:r>
                  <a:rPr lang="en-US" dirty="0"/>
                  <a:t> and 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D</a:t>
                </a:r>
                <a:r>
                  <a:rPr lang="en-US" dirty="0"/>
                  <a:t> when the court case is filed.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7" t="-2561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9DAE9-AEB2-9FFA-1962-BA6DAE17D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9EB7D-B2A9-4D9F-BCF1-97EC8D00C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609F6-C781-7F14-FCF0-433C5F9E1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03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economics of (patent) litigation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8"/>
                <a:ext cx="8534400" cy="4876800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Assume that bargaining takes place over a finite number of rounds</a:t>
                </a:r>
                <a:r>
                  <a:rPr lang="en-US" i="1" dirty="0"/>
                  <a:t> T</a:t>
                </a:r>
                <a:r>
                  <a:rPr lang="en-US" dirty="0"/>
                  <a:t>. If </a:t>
                </a:r>
                <a:r>
                  <a:rPr lang="en-US" i="1" dirty="0"/>
                  <a:t>P</a:t>
                </a:r>
                <a:r>
                  <a:rPr lang="en-US" dirty="0"/>
                  <a:t> makes the last offer in round </a:t>
                </a:r>
                <a:r>
                  <a:rPr lang="en-US" i="1" dirty="0"/>
                  <a:t>T-1</a:t>
                </a:r>
                <a:r>
                  <a:rPr lang="en-US" dirty="0"/>
                  <a:t>, </a:t>
                </a:r>
                <a:r>
                  <a:rPr lang="en-US" i="1" dirty="0"/>
                  <a:t>D</a:t>
                </a:r>
                <a:r>
                  <a:rPr lang="en-US" dirty="0"/>
                  <a:t> will accept as long as it yields a higher pay-off than letting the judge decide. </a:t>
                </a:r>
                <a:r>
                  <a:rPr lang="en-US" i="1" dirty="0"/>
                  <a:t>P</a:t>
                </a:r>
                <a:r>
                  <a:rPr lang="en-US" dirty="0"/>
                  <a:t>’s offer therefore is maximum </a:t>
                </a:r>
                <a:r>
                  <a:rPr lang="en-US" i="1" dirty="0"/>
                  <a:t>D</a:t>
                </a:r>
                <a:r>
                  <a:rPr lang="en-US" dirty="0"/>
                  <a:t> willing to pay: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 </a:t>
                </a:r>
                <a:r>
                  <a:rPr lang="en-US" i="1" dirty="0"/>
                  <a:t>δ</a:t>
                </a:r>
                <a:r>
                  <a:rPr lang="en-US" dirty="0"/>
                  <a:t> is a discount factor. Working backwards, we know that in </a:t>
                </a:r>
                <a:r>
                  <a:rPr lang="en-US" i="1" dirty="0"/>
                  <a:t>T-2</a:t>
                </a:r>
                <a:r>
                  <a:rPr lang="en-US" dirty="0"/>
                  <a:t>, </a:t>
                </a:r>
                <a:r>
                  <a:rPr lang="en-US" i="1" dirty="0"/>
                  <a:t>P</a:t>
                </a:r>
                <a:r>
                  <a:rPr lang="en-US" dirty="0"/>
                  <a:t> only accepts any offer that is at least as great as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T-1</a:t>
                </a:r>
                <a:r>
                  <a:rPr lang="en-US" dirty="0"/>
                  <a:t>.</a:t>
                </a:r>
                <a:r>
                  <a:rPr lang="en-US" baseline="-25000" dirty="0"/>
                  <a:t> </a:t>
                </a:r>
                <a:r>
                  <a:rPr lang="en-US" i="1" dirty="0"/>
                  <a:t>D</a:t>
                </a:r>
                <a:r>
                  <a:rPr lang="en-US" dirty="0"/>
                  <a:t> makes the following offer:</a:t>
                </a:r>
              </a:p>
              <a:p>
                <a:pPr marL="0" indent="0">
                  <a:buNone/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𝑇</m:t>
                        </m:r>
                        <m:r>
                          <a:rPr lang="en-US" i="1">
                            <a:latin typeface="Cambria Math"/>
                          </a:rPr>
                          <m:t>−2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</a:rPr>
                          <m:t>𝛿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	 	</a:t>
                </a:r>
              </a:p>
              <a:p>
                <a:pPr marL="0" indent="0">
                  <a:buNone/>
                </a:pPr>
                <a:r>
                  <a:rPr lang="en-US" dirty="0"/>
                  <a:t>Case settles in first round and </a:t>
                </a:r>
                <a:r>
                  <a:rPr lang="en-US" i="1" dirty="0"/>
                  <a:t>D</a:t>
                </a:r>
                <a:r>
                  <a:rPr lang="en-US" dirty="0"/>
                  <a:t> agrees to pay </a:t>
                </a:r>
                <a:r>
                  <a:rPr lang="en-US" i="1" dirty="0"/>
                  <a:t>P</a:t>
                </a:r>
                <a:r>
                  <a:rPr lang="en-US" dirty="0"/>
                  <a:t> the following settlement:</a:t>
                </a:r>
              </a:p>
              <a:p>
                <a:pPr marL="0" indent="0">
                  <a:buNone/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</a:rPr>
                          <m:t>𝛿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 smtClean="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	 	</a:t>
                </a:r>
              </a:p>
              <a:p>
                <a:pPr marL="0" indent="0">
                  <a:buNone/>
                </a:pPr>
                <a:r>
                  <a:rPr lang="en-US" dirty="0"/>
                  <a:t>Party that makes the last offer extracts the entire surplus from settling. If </a:t>
                </a:r>
                <a:r>
                  <a:rPr lang="en-US" i="1" dirty="0"/>
                  <a:t>D</a:t>
                </a:r>
                <a:r>
                  <a:rPr lang="en-US" dirty="0"/>
                  <a:t> were to make last offer, equilibrium settlement would depend on P’s costs:</a:t>
                </a:r>
              </a:p>
              <a:p>
                <a:pPr marL="0" indent="0">
                  <a:buNone/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</a:rPr>
                          <m:t>𝛿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 smtClean="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	 	</a:t>
                </a:r>
              </a:p>
              <a:p>
                <a:pPr marL="0" indent="0">
                  <a:buNone/>
                </a:pPr>
                <a:r>
                  <a:rPr lang="en-US" dirty="0"/>
                  <a:t>Allocation of surplus (not the outcome) depends on assumptions about who makes last settlement offer.</a:t>
                </a:r>
              </a:p>
              <a:p>
                <a:pPr marL="0" indent="0">
                  <a:buNone/>
                </a:pPr>
                <a:r>
                  <a:rPr lang="en-US" dirty="0"/>
                  <a:t>Possible alternative is to randomize sequence of settlement offers. Equilibrium settlement amount:</a:t>
                </a:r>
              </a:p>
              <a:p>
                <a:pPr marL="0" indent="0">
                  <a:buNone/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</a:rPr>
                          <m:t>𝛿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[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0.5(</m:t>
                        </m:r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)]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	</a:t>
                </a:r>
              </a:p>
              <a:p>
                <a:pPr marL="0" indent="0">
                  <a:buNone/>
                </a:pPr>
                <a:r>
                  <a:rPr lang="en-US" dirty="0"/>
                  <a:t>If </a:t>
                </a:r>
                <a:r>
                  <a:rPr lang="en-US" i="1" dirty="0"/>
                  <a:t>P</a:t>
                </a:r>
                <a:r>
                  <a:rPr lang="en-US" dirty="0"/>
                  <a:t> and </a:t>
                </a:r>
                <a:r>
                  <a:rPr lang="en-US" i="1" dirty="0"/>
                  <a:t>D</a:t>
                </a:r>
                <a:r>
                  <a:rPr lang="en-US" dirty="0"/>
                  <a:t> spend the same amount on litigation, 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P</a:t>
                </a:r>
                <a:r>
                  <a:rPr lang="en-US" i="1" baseline="-25000" dirty="0"/>
                  <a:t> </a:t>
                </a:r>
                <a:r>
                  <a:rPr lang="en-US" i="1" dirty="0"/>
                  <a:t>= 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D</a:t>
                </a:r>
                <a:r>
                  <a:rPr lang="en-US" dirty="0"/>
                  <a:t>, settlement payment corresponds to discounted expected judgment.</a:t>
                </a:r>
                <a:r>
                  <a:rPr lang="en-US" baseline="-25000" dirty="0"/>
                  <a:t> 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8"/>
                <a:ext cx="8534400" cy="4876800"/>
              </a:xfrm>
              <a:blipFill>
                <a:blip r:embed="rId2"/>
                <a:stretch>
                  <a:fillRect l="-571" t="-1750" r="-929" b="-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FC9CA-5927-42A5-1BC4-68FB26577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01E22-DD3C-F156-10B7-871466113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7C278-2AA0-64E2-B2B0-D4BACAA1E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35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economics of (patent)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Model predicts certain settlement (settlement produces a cooperative surplus).</a:t>
            </a:r>
          </a:p>
          <a:p>
            <a:pPr lvl="1"/>
            <a:r>
              <a:rPr lang="en-US" dirty="0"/>
              <a:t>In practice, parties do not always settle.</a:t>
            </a:r>
          </a:p>
          <a:p>
            <a:r>
              <a:rPr lang="en-US" dirty="0"/>
              <a:t>How can we account for this reality in the model?</a:t>
            </a:r>
          </a:p>
          <a:p>
            <a:pPr lvl="1"/>
            <a:r>
              <a:rPr lang="en-US" dirty="0"/>
              <a:t>Reason that settlement can fail is simple: </a:t>
            </a:r>
            <a:r>
              <a:rPr lang="en-US" i="1" dirty="0"/>
              <a:t>D</a:t>
            </a:r>
            <a:r>
              <a:rPr lang="en-US" dirty="0"/>
              <a:t> not willing to pay amount </a:t>
            </a:r>
            <a:r>
              <a:rPr lang="en-US" i="1" dirty="0"/>
              <a:t>S</a:t>
            </a:r>
            <a:r>
              <a:rPr lang="en-US" dirty="0"/>
              <a:t> demanded by </a:t>
            </a:r>
            <a:r>
              <a:rPr lang="en-US" i="1" dirty="0"/>
              <a:t>P</a:t>
            </a:r>
            <a:r>
              <a:rPr lang="en-US" dirty="0"/>
              <a:t> to drop the case. </a:t>
            </a:r>
          </a:p>
          <a:p>
            <a:r>
              <a:rPr lang="en-US" dirty="0"/>
              <a:t>But why would </a:t>
            </a:r>
            <a:r>
              <a:rPr lang="en-US" i="1" dirty="0"/>
              <a:t>D</a:t>
            </a:r>
            <a:r>
              <a:rPr lang="en-US" dirty="0"/>
              <a:t> disagree with </a:t>
            </a:r>
            <a:r>
              <a:rPr lang="en-US" i="1" dirty="0"/>
              <a:t>P</a:t>
            </a:r>
            <a:r>
              <a:rPr lang="en-US" dirty="0"/>
              <a:t> over the settlement payment?</a:t>
            </a:r>
          </a:p>
          <a:p>
            <a:r>
              <a:rPr lang="en-US" dirty="0"/>
              <a:t>Two explanations for why settlement fails:</a:t>
            </a:r>
          </a:p>
          <a:p>
            <a:pPr lvl="1"/>
            <a:r>
              <a:rPr lang="en-US" dirty="0"/>
              <a:t>Divergent expectations theory: parties have different, exogenously determined expectations about the outcome of the case (Priest and Klein, 1984).</a:t>
            </a:r>
          </a:p>
          <a:p>
            <a:pPr lvl="1"/>
            <a:r>
              <a:rPr lang="en-US" dirty="0"/>
              <a:t>Asymmetric information; one party has private information relevant for the outcome of the case (</a:t>
            </a:r>
            <a:r>
              <a:rPr lang="en-US" dirty="0" err="1"/>
              <a:t>Bebchuk</a:t>
            </a:r>
            <a:r>
              <a:rPr lang="en-US" dirty="0"/>
              <a:t>, 1984).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BEADB-395E-028E-7C09-B099F741D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AC8F5-AED3-2C39-EFA5-4AEF5FA8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95D2F-61B6-50FC-6FC9-EE2217A60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2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Divergent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800" i="1" dirty="0"/>
              <a:t>P</a:t>
            </a:r>
            <a:r>
              <a:rPr lang="en-US" sz="3800" dirty="0"/>
              <a:t> and </a:t>
            </a:r>
            <a:r>
              <a:rPr lang="en-US" sz="3800" i="1" dirty="0"/>
              <a:t>D</a:t>
            </a:r>
            <a:r>
              <a:rPr lang="en-US" sz="3800" dirty="0"/>
              <a:t> differ in their beliefs about the expected judgement </a:t>
            </a:r>
            <a:r>
              <a:rPr lang="en-US" sz="3800" i="1" dirty="0"/>
              <a:t>x = </a:t>
            </a:r>
            <a:r>
              <a:rPr lang="en-US" sz="3800" i="1" dirty="0" err="1"/>
              <a:t>ρ·j</a:t>
            </a:r>
            <a:r>
              <a:rPr lang="en-US" sz="3800" dirty="0"/>
              <a:t> where </a:t>
            </a:r>
            <a:r>
              <a:rPr lang="en-US" sz="3800" i="1" dirty="0"/>
              <a:t>ρ</a:t>
            </a:r>
            <a:r>
              <a:rPr lang="en-US" sz="3800" dirty="0"/>
              <a:t> denotes probability that </a:t>
            </a:r>
            <a:r>
              <a:rPr lang="en-US" sz="3800" i="1" dirty="0"/>
              <a:t>P</a:t>
            </a:r>
            <a:r>
              <a:rPr lang="en-US" sz="3800" dirty="0"/>
              <a:t> wins and </a:t>
            </a:r>
            <a:r>
              <a:rPr lang="en-US" sz="3800" i="1" dirty="0"/>
              <a:t>j</a:t>
            </a:r>
            <a:r>
              <a:rPr lang="en-US" sz="3800" dirty="0"/>
              <a:t> is amount of damages awarded to </a:t>
            </a:r>
            <a:r>
              <a:rPr lang="en-US" sz="3800" i="1" dirty="0"/>
              <a:t>P</a:t>
            </a:r>
            <a:r>
              <a:rPr lang="en-US" sz="3800" dirty="0"/>
              <a:t> by court.</a:t>
            </a:r>
          </a:p>
          <a:p>
            <a:r>
              <a:rPr lang="en-US" sz="3800" dirty="0"/>
              <a:t>Both parties hold beliefs about case quality </a:t>
            </a:r>
            <a:r>
              <a:rPr lang="en-US" sz="3800" i="1" dirty="0"/>
              <a:t>q</a:t>
            </a:r>
            <a:r>
              <a:rPr lang="en-US" sz="3800" dirty="0"/>
              <a:t>:</a:t>
            </a:r>
          </a:p>
          <a:p>
            <a:pPr lvl="1"/>
            <a:r>
              <a:rPr lang="en-US" sz="3400" i="1" dirty="0"/>
              <a:t>P</a:t>
            </a:r>
            <a:r>
              <a:rPr lang="en-US" sz="3400" dirty="0"/>
              <a:t> believes case quality is </a:t>
            </a:r>
            <a:r>
              <a:rPr lang="en-US" sz="3400" i="1" dirty="0" err="1"/>
              <a:t>q</a:t>
            </a:r>
            <a:r>
              <a:rPr lang="en-US" sz="3400" i="1" baseline="-25000" dirty="0" err="1"/>
              <a:t>P</a:t>
            </a:r>
            <a:r>
              <a:rPr lang="en-US" sz="3400" i="1" baseline="-25000" dirty="0"/>
              <a:t> </a:t>
            </a:r>
            <a:r>
              <a:rPr lang="en-US" sz="3400" i="1" dirty="0"/>
              <a:t>= </a:t>
            </a:r>
            <a:r>
              <a:rPr lang="en-US" sz="3400" i="1" dirty="0" err="1"/>
              <a:t>q+ε</a:t>
            </a:r>
            <a:r>
              <a:rPr lang="en-US" sz="3400" i="1" baseline="-25000" dirty="0" err="1"/>
              <a:t>P</a:t>
            </a:r>
            <a:r>
              <a:rPr lang="en-US" sz="3400" dirty="0"/>
              <a:t> </a:t>
            </a:r>
          </a:p>
          <a:p>
            <a:pPr lvl="1"/>
            <a:r>
              <a:rPr lang="en-US" sz="3400" i="1" dirty="0"/>
              <a:t>D</a:t>
            </a:r>
            <a:r>
              <a:rPr lang="en-US" sz="3400" dirty="0"/>
              <a:t> believes it is </a:t>
            </a:r>
            <a:r>
              <a:rPr lang="en-US" sz="3400" i="1" dirty="0" err="1"/>
              <a:t>q</a:t>
            </a:r>
            <a:r>
              <a:rPr lang="en-US" sz="3400" i="1" baseline="-25000" dirty="0" err="1"/>
              <a:t>D</a:t>
            </a:r>
            <a:r>
              <a:rPr lang="en-US" sz="3400" i="1" baseline="-25000" dirty="0"/>
              <a:t> </a:t>
            </a:r>
            <a:r>
              <a:rPr lang="en-US" sz="3400" i="1" dirty="0"/>
              <a:t>= </a:t>
            </a:r>
            <a:r>
              <a:rPr lang="en-US" sz="3400" i="1" dirty="0" err="1"/>
              <a:t>q+ε</a:t>
            </a:r>
            <a:r>
              <a:rPr lang="en-US" sz="3400" i="1" baseline="-25000" dirty="0" err="1"/>
              <a:t>D</a:t>
            </a:r>
            <a:endParaRPr lang="en-US" sz="3400" i="1" baseline="-25000" dirty="0"/>
          </a:p>
          <a:p>
            <a:pPr lvl="1"/>
            <a:r>
              <a:rPr lang="en-US" sz="3400" dirty="0"/>
              <a:t>where </a:t>
            </a:r>
            <a:r>
              <a:rPr lang="en-US" sz="3400" i="1" dirty="0" err="1"/>
              <a:t>ε</a:t>
            </a:r>
            <a:r>
              <a:rPr lang="en-US" sz="3400" i="1" baseline="-25000" dirty="0" err="1"/>
              <a:t>i</a:t>
            </a:r>
            <a:r>
              <a:rPr lang="en-US" sz="3400" dirty="0"/>
              <a:t> (</a:t>
            </a:r>
            <a:r>
              <a:rPr lang="en-US" sz="3400" i="1" dirty="0" err="1"/>
              <a:t>i</a:t>
            </a:r>
            <a:r>
              <a:rPr lang="en-US" sz="3400" i="1" dirty="0"/>
              <a:t>=P,D</a:t>
            </a:r>
            <a:r>
              <a:rPr lang="en-US" sz="3400" dirty="0"/>
              <a:t>) are normally distributed random variables.</a:t>
            </a:r>
          </a:p>
          <a:p>
            <a:r>
              <a:rPr lang="en-US" sz="3800" dirty="0"/>
              <a:t>Threshold quality </a:t>
            </a:r>
            <a:r>
              <a:rPr lang="en-US" sz="3800" i="1" dirty="0"/>
              <a:t>q</a:t>
            </a:r>
            <a:r>
              <a:rPr lang="en-US" sz="3800" i="1" baseline="30000" dirty="0"/>
              <a:t>*</a:t>
            </a:r>
            <a:r>
              <a:rPr lang="en-US" sz="3800" dirty="0"/>
              <a:t> where if </a:t>
            </a:r>
            <a:r>
              <a:rPr lang="en-US" sz="3800" i="1" dirty="0"/>
              <a:t>q&gt;q</a:t>
            </a:r>
            <a:r>
              <a:rPr lang="en-US" sz="3800" i="1" baseline="30000" dirty="0"/>
              <a:t>*</a:t>
            </a:r>
            <a:r>
              <a:rPr lang="en-US" sz="3800" dirty="0"/>
              <a:t> plaintiff wins and if </a:t>
            </a:r>
            <a:r>
              <a:rPr lang="en-US" sz="3800" i="1" dirty="0"/>
              <a:t>q&lt;q</a:t>
            </a:r>
            <a:r>
              <a:rPr lang="en-US" sz="3800" i="1" baseline="30000" dirty="0"/>
              <a:t>*</a:t>
            </a:r>
            <a:r>
              <a:rPr lang="en-US" sz="3800" dirty="0"/>
              <a:t> defendant wins.</a:t>
            </a:r>
          </a:p>
          <a:p>
            <a:r>
              <a:rPr lang="en-US" sz="3800" dirty="0"/>
              <a:t>Parties’ beliefs about the probability that the plaintiff wins:</a:t>
            </a:r>
          </a:p>
          <a:p>
            <a:endParaRPr lang="en-US" sz="3800" dirty="0"/>
          </a:p>
          <a:p>
            <a:pPr marL="0" indent="0">
              <a:buNone/>
            </a:pPr>
            <a:r>
              <a:rPr lang="en-US" sz="3800" dirty="0"/>
              <a:t> </a:t>
            </a:r>
          </a:p>
          <a:p>
            <a:r>
              <a:rPr lang="en-US" sz="3800" dirty="0"/>
              <a:t>where</a:t>
            </a:r>
            <a:r>
              <a:rPr lang="en-US" sz="3800" i="1" dirty="0"/>
              <a:t> Φ</a:t>
            </a:r>
            <a:r>
              <a:rPr lang="en-US" sz="3800" dirty="0"/>
              <a:t> is the standard normal cumulative distribution and </a:t>
            </a:r>
            <a:r>
              <a:rPr lang="en-US" sz="3800" i="1" dirty="0"/>
              <a:t>σ</a:t>
            </a:r>
            <a:r>
              <a:rPr lang="en-US" sz="3800" dirty="0"/>
              <a:t> is the standard deviation of </a:t>
            </a:r>
            <a:r>
              <a:rPr lang="en-US" sz="3800" i="1" dirty="0" err="1"/>
              <a:t>ε</a:t>
            </a:r>
            <a:r>
              <a:rPr lang="en-US" sz="3800" i="1" baseline="-25000" dirty="0" err="1"/>
              <a:t>i</a:t>
            </a:r>
            <a:r>
              <a:rPr lang="en-US" sz="3800" dirty="0"/>
              <a:t>.</a:t>
            </a:r>
          </a:p>
          <a:p>
            <a:r>
              <a:rPr lang="en-US" sz="3800" dirty="0"/>
              <a:t>Settlement fails if difference in </a:t>
            </a:r>
            <a:r>
              <a:rPr lang="en-US" sz="3800" i="1" dirty="0"/>
              <a:t>P</a:t>
            </a:r>
            <a:r>
              <a:rPr lang="en-US" sz="3800" dirty="0"/>
              <a:t> and </a:t>
            </a:r>
            <a:r>
              <a:rPr lang="en-US" sz="3800" i="1" dirty="0"/>
              <a:t>D</a:t>
            </a:r>
            <a:r>
              <a:rPr lang="en-US" sz="3800" dirty="0"/>
              <a:t>’s expected judgements exceeds total litigation costs </a:t>
            </a:r>
            <a:r>
              <a:rPr lang="en-US" sz="3800" i="1" dirty="0"/>
              <a:t>x</a:t>
            </a:r>
            <a:r>
              <a:rPr lang="en-US" sz="3800" i="1" baseline="-25000" dirty="0"/>
              <a:t>P</a:t>
            </a:r>
            <a:r>
              <a:rPr lang="en-US" sz="3800" i="1" dirty="0"/>
              <a:t>-x</a:t>
            </a:r>
            <a:r>
              <a:rPr lang="en-US" sz="3800" i="1" baseline="-25000" dirty="0"/>
              <a:t>D </a:t>
            </a:r>
            <a:r>
              <a:rPr lang="en-US" sz="3800" i="1" dirty="0"/>
              <a:t>&gt; c</a:t>
            </a:r>
            <a:r>
              <a:rPr lang="en-US" sz="3800" i="1" baseline="-25000" dirty="0"/>
              <a:t>P</a:t>
            </a:r>
            <a:r>
              <a:rPr lang="en-US" sz="3800" i="1" dirty="0"/>
              <a:t>+c</a:t>
            </a:r>
            <a:r>
              <a:rPr lang="en-US" sz="3800" i="1" baseline="-25000" dirty="0"/>
              <a:t>D</a:t>
            </a:r>
            <a:r>
              <a:rPr lang="en-US" sz="3800" dirty="0"/>
              <a:t>, where </a:t>
            </a:r>
            <a:r>
              <a:rPr lang="en-US" sz="3800" i="1" dirty="0" err="1"/>
              <a:t>x</a:t>
            </a:r>
            <a:r>
              <a:rPr lang="en-US" sz="3800" i="1" baseline="-25000" dirty="0" err="1"/>
              <a:t>P</a:t>
            </a:r>
            <a:r>
              <a:rPr lang="en-US" sz="3800" i="1" baseline="-25000" dirty="0"/>
              <a:t> </a:t>
            </a:r>
            <a:r>
              <a:rPr lang="en-US" sz="3800" i="1" dirty="0"/>
              <a:t>= ρ</a:t>
            </a:r>
            <a:r>
              <a:rPr lang="en-US" sz="3800" i="1" baseline="-25000" dirty="0"/>
              <a:t>P</a:t>
            </a:r>
            <a:r>
              <a:rPr lang="en-US" sz="3800" i="1" dirty="0"/>
              <a:t>·j</a:t>
            </a:r>
            <a:r>
              <a:rPr lang="en-US" sz="3800" dirty="0"/>
              <a:t> and </a:t>
            </a:r>
            <a:r>
              <a:rPr lang="en-US" sz="3800" i="1" dirty="0" err="1"/>
              <a:t>x</a:t>
            </a:r>
            <a:r>
              <a:rPr lang="en-US" sz="3800" i="1" baseline="-25000" dirty="0" err="1"/>
              <a:t>D</a:t>
            </a:r>
            <a:r>
              <a:rPr lang="en-US" sz="3800" i="1" baseline="-25000" dirty="0"/>
              <a:t> </a:t>
            </a:r>
            <a:r>
              <a:rPr lang="en-US" sz="3800" i="1" dirty="0"/>
              <a:t>= ρ</a:t>
            </a:r>
            <a:r>
              <a:rPr lang="en-US" sz="3800" i="1" baseline="-25000" dirty="0"/>
              <a:t>D</a:t>
            </a:r>
            <a:r>
              <a:rPr lang="en-US" sz="3800" i="1" dirty="0"/>
              <a:t>·j</a:t>
            </a:r>
            <a:r>
              <a:rPr lang="en-US" sz="3800" dirty="0"/>
              <a:t>.</a:t>
            </a:r>
          </a:p>
          <a:p>
            <a:r>
              <a:rPr lang="en-US" sz="3800" dirty="0"/>
              <a:t>Settlement fails if </a:t>
            </a:r>
            <a:r>
              <a:rPr lang="en-US" sz="3800" i="1" dirty="0"/>
              <a:t>P</a:t>
            </a:r>
            <a:r>
              <a:rPr lang="en-US" sz="3800" dirty="0"/>
              <a:t> is sufficiently more optimistic than </a:t>
            </a:r>
            <a:r>
              <a:rPr lang="en-US" sz="3800" i="1" dirty="0"/>
              <a:t>D</a:t>
            </a:r>
            <a:r>
              <a:rPr lang="en-US" sz="3800" dirty="0"/>
              <a:t> about the outcome of the case.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B4EB05-B768-49E6-807A-7ABD3AC39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8DEDFFD-2EAC-41B2-AEE2-0285FE5E10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20507"/>
              </p:ext>
            </p:extLst>
          </p:nvPr>
        </p:nvGraphicFramePr>
        <p:xfrm>
          <a:off x="1295400" y="3647281"/>
          <a:ext cx="574097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r:id="rId3" imgW="3721100" imgH="279400" progId="Equation.DSMT4">
                  <p:embed/>
                </p:oleObj>
              </mc:Choice>
              <mc:Fallback>
                <p:oleObj r:id="rId3" imgW="37211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647281"/>
                        <a:ext cx="5740977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46FCA3-9CBD-2060-FA90-E7219F869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29E132B-4818-B95C-E591-F743E999E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70A75B2-E19F-E094-AD87-E7EF12F59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87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Asymmetric information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105400"/>
              </a:xfrm>
            </p:spPr>
            <p:txBody>
              <a:bodyPr>
                <a:noAutofit/>
              </a:bodyPr>
              <a:lstStyle/>
              <a:p>
                <a:r>
                  <a:rPr lang="en-US" sz="1600" dirty="0"/>
                  <a:t>One-sided asymmetric information: </a:t>
                </a:r>
                <a:r>
                  <a:rPr lang="en-US" sz="1600" i="1" dirty="0"/>
                  <a:t>D</a:t>
                </a:r>
                <a:r>
                  <a:rPr lang="en-US" sz="1600" dirty="0"/>
                  <a:t> has private information about </a:t>
                </a:r>
                <a:r>
                  <a:rPr lang="en-US" sz="1600" i="1" dirty="0"/>
                  <a:t>x</a:t>
                </a:r>
                <a:r>
                  <a:rPr lang="en-US" sz="1600" dirty="0"/>
                  <a:t> such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~[</m:t>
                    </m:r>
                    <m:bar>
                      <m:bar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bar>
                    <m:r>
                      <a:rPr lang="en-US" sz="1600" i="1">
                        <a:latin typeface="Cambria Math" panose="02040503050406030204" pitchFamily="18" charset="0"/>
                      </a:rPr>
                      <m:t>,</m:t>
                    </m:r>
                    <m:bar>
                      <m:barPr>
                        <m:pos m:val="top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bar>
                    <m:r>
                      <a:rPr lang="en-US" sz="16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1600" dirty="0"/>
                  <a:t>.</a:t>
                </a:r>
              </a:p>
              <a:p>
                <a:r>
                  <a:rPr lang="en-US" sz="1600" dirty="0"/>
                  <a:t>Uninformed party makes take-it-or-leave-it settlement offer to informed party in period </a:t>
                </a:r>
                <a:r>
                  <a:rPr lang="en-US" sz="1600" i="1" dirty="0"/>
                  <a:t>T-1</a:t>
                </a:r>
                <a:r>
                  <a:rPr lang="en-US" sz="1600" dirty="0"/>
                  <a:t>. 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Settlement offer allows P to screen D into those that accept the offer </a:t>
                </a:r>
                <a:r>
                  <a:rPr lang="en-US" sz="1400" i="1" dirty="0"/>
                  <a:t>S &lt; δ(x+c</a:t>
                </a:r>
                <a:r>
                  <a:rPr lang="en-US" sz="1400" i="1" baseline="-25000" dirty="0"/>
                  <a:t>D</a:t>
                </a:r>
                <a:r>
                  <a:rPr lang="en-US" sz="1400" i="1" dirty="0"/>
                  <a:t>)</a:t>
                </a:r>
                <a:r>
                  <a:rPr lang="en-US" sz="1400" dirty="0"/>
                  <a:t> and those that reject it </a:t>
                </a:r>
                <a:r>
                  <a:rPr lang="en-US" sz="1400" i="1" dirty="0"/>
                  <a:t>S &gt; δ(x+c</a:t>
                </a:r>
                <a:r>
                  <a:rPr lang="en-US" sz="1400" i="1" baseline="-25000" dirty="0"/>
                  <a:t>D</a:t>
                </a:r>
                <a:r>
                  <a:rPr lang="en-US" sz="1400" i="1" dirty="0"/>
                  <a:t>)</a:t>
                </a:r>
                <a:r>
                  <a:rPr lang="en-US" sz="1400" dirty="0"/>
                  <a:t>. 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Cutoff settlement value:</a:t>
                </a:r>
              </a:p>
              <a:p>
                <a:pPr marL="400050" lvl="1" indent="0">
                  <a:buNone/>
                </a:pPr>
                <a:r>
                  <a:rPr lang="en-US" sz="1400" dirty="0"/>
                  <a:t>	 	 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Any </a:t>
                </a:r>
                <a:r>
                  <a:rPr lang="en-US" sz="1400" i="1" dirty="0"/>
                  <a:t>D</a:t>
                </a:r>
                <a:r>
                  <a:rPr lang="en-US" sz="1400" dirty="0"/>
                  <a:t> with x &gt; x</a:t>
                </a:r>
                <a:r>
                  <a:rPr lang="en-US" sz="1400" baseline="30000" dirty="0"/>
                  <a:t>*</a:t>
                </a:r>
                <a:r>
                  <a:rPr lang="en-US" sz="1400" dirty="0"/>
                  <a:t> accepts offer, any </a:t>
                </a:r>
                <a:r>
                  <a:rPr lang="en-US" sz="1400" i="1" dirty="0"/>
                  <a:t>D</a:t>
                </a:r>
                <a:r>
                  <a:rPr lang="en-US" sz="1400" dirty="0"/>
                  <a:t> with x &lt; x</a:t>
                </a:r>
                <a:r>
                  <a:rPr lang="en-US" sz="1400" baseline="30000" dirty="0"/>
                  <a:t>*</a:t>
                </a:r>
                <a:r>
                  <a:rPr lang="en-US" sz="1400" dirty="0"/>
                  <a:t> rejects offer.</a:t>
                </a:r>
              </a:p>
              <a:p>
                <a:r>
                  <a:rPr lang="en-US" sz="1600" i="1" dirty="0"/>
                  <a:t>P</a:t>
                </a:r>
                <a:r>
                  <a:rPr lang="en-US" sz="1600" dirty="0"/>
                  <a:t> chooses equilibrium settlement offer </a:t>
                </a:r>
                <a:r>
                  <a:rPr lang="en-US" sz="1600" i="1" dirty="0"/>
                  <a:t>x</a:t>
                </a:r>
                <a:r>
                  <a:rPr lang="en-US" sz="1600" i="1" baseline="30000" dirty="0"/>
                  <a:t>*</a:t>
                </a:r>
                <a:r>
                  <a:rPr lang="en-US" sz="1600" baseline="30000" dirty="0"/>
                  <a:t> </a:t>
                </a:r>
                <a:r>
                  <a:rPr lang="en-US" sz="1600" dirty="0"/>
                  <a:t>by maximizing expected pay-off:</a:t>
                </a:r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r>
                  <a:rPr lang="en-US" sz="1600" dirty="0"/>
                  <a:t>	</a:t>
                </a:r>
              </a:p>
              <a:p>
                <a:r>
                  <a:rPr lang="en-US" sz="1600" dirty="0"/>
                  <a:t> Corresponding first-order condition:</a:t>
                </a:r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r>
                  <a:rPr lang="en-US" sz="1600" dirty="0"/>
                  <a:t> 	</a:t>
                </a:r>
              </a:p>
              <a:p>
                <a:r>
                  <a:rPr lang="en-US" sz="1600" dirty="0"/>
                  <a:t>Not all cases settle because </a:t>
                </a:r>
                <a:r>
                  <a:rPr lang="en-US" sz="1600" i="1" dirty="0"/>
                  <a:t>P</a:t>
                </a:r>
                <a:r>
                  <a:rPr lang="en-US" sz="1600" dirty="0"/>
                  <a:t> faces trade-off when making settlement offer: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Assume </a:t>
                </a:r>
                <a:r>
                  <a:rPr lang="en-US" sz="1400" i="1" dirty="0"/>
                  <a:t>P</a:t>
                </a:r>
                <a:r>
                  <a:rPr lang="en-US" sz="1400" dirty="0"/>
                  <a:t> changes offer by an amount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1400" dirty="0"/>
                  <a:t>, i.e.,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+∆)</m:t>
                    </m:r>
                  </m:oMath>
                </a14:m>
                <a:r>
                  <a:rPr lang="en-US" sz="1400" dirty="0"/>
                  <a:t>.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Any </a:t>
                </a:r>
                <a:r>
                  <a:rPr lang="en-US" sz="1400" i="1" dirty="0"/>
                  <a:t>D</a:t>
                </a:r>
                <a:r>
                  <a:rPr lang="en-US" sz="1400" dirty="0"/>
                  <a:t> with x&gt;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+∆</m:t>
                    </m:r>
                  </m:oMath>
                </a14:m>
                <a:r>
                  <a:rPr lang="en-US" sz="1400" dirty="0"/>
                  <a:t> still accepts higher settlement.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Benefit for </a:t>
                </a:r>
                <a:r>
                  <a:rPr lang="en-US" sz="1400" i="1" dirty="0"/>
                  <a:t>P</a:t>
                </a:r>
                <a:r>
                  <a:rPr lang="en-US" sz="1400" dirty="0"/>
                  <a:t> from raising their settlement demand is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[1−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1400" dirty="0"/>
                  <a:t>.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Cost to </a:t>
                </a:r>
                <a:r>
                  <a:rPr lang="en-US" sz="1400" i="1" dirty="0"/>
                  <a:t>P</a:t>
                </a:r>
                <a:r>
                  <a:rPr lang="en-US" sz="1400" dirty="0"/>
                  <a:t> is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400" dirty="0"/>
                  <a:t>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105400"/>
              </a:xfrm>
              <a:blipFill>
                <a:blip r:embed="rId3"/>
                <a:stretch>
                  <a:fillRect l="-296" t="-239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F18932EB-2A70-4122-8F02-D385FEA64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573538C-F795-42AE-A091-6972393FC33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124200" y="2333487"/>
          <a:ext cx="914400" cy="497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r:id="rId4" imgW="723586" imgH="393529" progId="Equation.DSMT4">
                  <p:embed/>
                </p:oleObj>
              </mc:Choice>
              <mc:Fallback>
                <p:oleObj r:id="rId4" imgW="723586" imgH="393529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573538C-F795-42AE-A091-6972393FC3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333487"/>
                        <a:ext cx="914400" cy="4973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92BE940-6BA5-404C-8B41-6550D1F77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7C41DFC-CE0B-4A7D-A1C1-FE658BB03D3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057400" y="3429000"/>
          <a:ext cx="372291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r:id="rId6" imgW="2895600" imgH="533400" progId="Equation.DSMT4">
                  <p:embed/>
                </p:oleObj>
              </mc:Choice>
              <mc:Fallback>
                <p:oleObj r:id="rId6" imgW="2895600" imgH="5334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7C41DFC-CE0B-4A7D-A1C1-FE658BB03D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429000"/>
                        <a:ext cx="3722914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270F64B-6C8A-43C2-9A03-FBF1C9C77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37D5161-C228-4FA2-9254-9DC4CF17803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133600" y="4390885"/>
          <a:ext cx="2813275" cy="371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r:id="rId8" imgW="1828800" imgH="241300" progId="Equation.DSMT4">
                  <p:embed/>
                </p:oleObj>
              </mc:Choice>
              <mc:Fallback>
                <p:oleObj r:id="rId8" imgW="1828800" imgH="2413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37D5161-C228-4FA2-9254-9DC4CF1780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390885"/>
                        <a:ext cx="2813275" cy="3711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DF5CD66-3A8E-7EF4-1051-C86FDB7C1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35134E1-B8B8-FF61-71BA-954CF06B3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7DD29D7-585E-CB50-31BF-BA12286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2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200400" cy="3733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Priest-Klein Hypothesis: plaintiff win rate for cases decided by the judge predicted by the model is around 50%. </a:t>
            </a:r>
          </a:p>
          <a:p>
            <a:r>
              <a:rPr lang="en-US" dirty="0"/>
              <a:t>Asymmetric information: cases that settle on average have a higher expected judgement </a:t>
            </a:r>
            <a:r>
              <a:rPr lang="en-US" i="1" dirty="0"/>
              <a:t>x</a:t>
            </a:r>
            <a:r>
              <a:rPr lang="en-US" dirty="0"/>
              <a:t> than those that go to trial.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B99BA-2C65-ABC1-E7FB-89B241EA0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9AE48-0DB7-4B23-84DF-1EA480D1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8FAB4-F118-0B47-AEE8-D72146289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D40B59-6E94-48FB-9A2B-E4D38279C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807368"/>
            <a:ext cx="5230383" cy="324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2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model of patent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2819400" cy="42973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Patent litigation different from other types of litigation because it deals not only with infringement but also validity.</a:t>
            </a:r>
          </a:p>
          <a:p>
            <a:r>
              <a:rPr lang="en-US" dirty="0"/>
              <a:t>Empirically, question of validity important.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914525"/>
            <a:ext cx="5457869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C636D-D238-7879-7BED-FC0EF78C9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3D7DE-06F7-C6D3-2CF1-2D48485D3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B789A-C58C-16CE-E1DC-BF5CD71C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54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model of patent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Ability to challenge validity in litigation has several implications:</a:t>
            </a:r>
          </a:p>
          <a:p>
            <a:pPr lvl="1"/>
            <a:r>
              <a:rPr lang="en-US" dirty="0"/>
              <a:t>Litigation even in absence of divergent expectations or asymmetric information.</a:t>
            </a:r>
          </a:p>
          <a:p>
            <a:pPr lvl="1"/>
            <a:r>
              <a:rPr lang="en-US" dirty="0"/>
              <a:t>Challenging patent validity in court creates externalities.</a:t>
            </a:r>
          </a:p>
          <a:p>
            <a:r>
              <a:rPr lang="en-US" dirty="0"/>
              <a:t>Focus on question of how validity affects litigation (</a:t>
            </a:r>
            <a:r>
              <a:rPr lang="en-US" dirty="0" err="1"/>
              <a:t>Meurer</a:t>
            </a:r>
            <a:r>
              <a:rPr lang="en-US" dirty="0"/>
              <a:t>, 1989).</a:t>
            </a:r>
          </a:p>
          <a:p>
            <a:r>
              <a:rPr lang="en-US" dirty="0"/>
              <a:t>Assume patent infringed with certainty, only open question is validity.</a:t>
            </a:r>
          </a:p>
          <a:p>
            <a:r>
              <a:rPr lang="en-US" dirty="0"/>
              <a:t>Assume patent invalid with probability α, which is known to both parties.</a:t>
            </a:r>
          </a:p>
          <a:p>
            <a:r>
              <a:rPr lang="en-US" dirty="0"/>
              <a:t>Litigation costs are </a:t>
            </a:r>
            <a:r>
              <a:rPr lang="en-US" i="1" dirty="0" err="1"/>
              <a:t>c</a:t>
            </a:r>
            <a:r>
              <a:rPr lang="en-US" i="1" baseline="-25000" dirty="0" err="1"/>
              <a:t>P</a:t>
            </a:r>
            <a:r>
              <a:rPr lang="en-US" dirty="0"/>
              <a:t> and </a:t>
            </a:r>
            <a:r>
              <a:rPr lang="en-US" i="1" dirty="0" err="1"/>
              <a:t>c</a:t>
            </a:r>
            <a:r>
              <a:rPr lang="en-US" i="1" baseline="-25000" dirty="0" err="1"/>
              <a:t>D</a:t>
            </a:r>
            <a:r>
              <a:rPr lang="en-US" dirty="0"/>
              <a:t> , impose symmetry </a:t>
            </a:r>
            <a:r>
              <a:rPr lang="en-US" i="1" dirty="0" err="1"/>
              <a:t>c</a:t>
            </a:r>
            <a:r>
              <a:rPr lang="en-US" i="1" baseline="-25000" dirty="0" err="1"/>
              <a:t>P</a:t>
            </a:r>
            <a:r>
              <a:rPr lang="en-US" i="1" baseline="-25000" dirty="0"/>
              <a:t> </a:t>
            </a:r>
            <a:r>
              <a:rPr lang="en-US" i="1" dirty="0"/>
              <a:t>= </a:t>
            </a:r>
            <a:r>
              <a:rPr lang="en-US" i="1" dirty="0" err="1"/>
              <a:t>c</a:t>
            </a:r>
            <a:r>
              <a:rPr lang="en-US" i="1" baseline="-25000" dirty="0" err="1"/>
              <a:t>D</a:t>
            </a:r>
            <a:r>
              <a:rPr lang="en-US" i="1" baseline="-25000" dirty="0"/>
              <a:t> </a:t>
            </a:r>
            <a:r>
              <a:rPr lang="en-US" i="1" dirty="0"/>
              <a:t>= c</a:t>
            </a:r>
            <a:r>
              <a:rPr lang="en-US" dirty="0"/>
              <a:t>.</a:t>
            </a:r>
          </a:p>
          <a:p>
            <a:r>
              <a:rPr lang="en-US" i="1" dirty="0"/>
              <a:t>P</a:t>
            </a:r>
            <a:r>
              <a:rPr lang="en-US" dirty="0"/>
              <a:t> can refuse to license patent or make a take-it-or-leave-it settlement offer to </a:t>
            </a:r>
            <a:r>
              <a:rPr lang="en-US" i="1" dirty="0"/>
              <a:t>D</a:t>
            </a:r>
            <a:r>
              <a:rPr lang="en-US" dirty="0"/>
              <a:t> in form of a licensing agreement before any litigation occurs.</a:t>
            </a:r>
          </a:p>
          <a:p>
            <a:r>
              <a:rPr lang="en-US" dirty="0"/>
              <a:t>Under the agreement, </a:t>
            </a:r>
            <a:r>
              <a:rPr lang="en-US" i="1" dirty="0"/>
              <a:t>D</a:t>
            </a:r>
            <a:r>
              <a:rPr lang="en-US" dirty="0"/>
              <a:t> agrees not to challenge the validity of patent and pays lump-sum royalties to </a:t>
            </a:r>
            <a:r>
              <a:rPr lang="en-US" i="1" dirty="0"/>
              <a:t>P</a:t>
            </a:r>
            <a:r>
              <a:rPr lang="en-US" dirty="0"/>
              <a:t> in exchange for using patented technology.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7332-A734-D950-18F7-D0F7EE47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4B92D-9869-2072-C1D5-7C6B68746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C624A-25E5-FE2D-BCC3-C0B628D71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E235-6093-95B1-1CA3-868AB638F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8F5C3-AD0A-D74E-35CC-BFA5D22B3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Introduction: Patent enforcement system and dispute resolution</a:t>
            </a:r>
          </a:p>
          <a:p>
            <a:pPr lvl="0"/>
            <a:r>
              <a:rPr lang="en-US" dirty="0"/>
              <a:t>Basic structure of patent litigation</a:t>
            </a:r>
          </a:p>
          <a:p>
            <a:pPr lvl="0"/>
            <a:r>
              <a:rPr lang="en-US" dirty="0"/>
              <a:t>Economic theory of litigation</a:t>
            </a:r>
          </a:p>
          <a:p>
            <a:pPr lvl="0"/>
            <a:r>
              <a:rPr lang="en-US" dirty="0"/>
              <a:t>Economic theory of patent litigation</a:t>
            </a:r>
          </a:p>
          <a:p>
            <a:pPr lvl="0"/>
            <a:r>
              <a:rPr lang="en-US" dirty="0"/>
              <a:t>Design choices of litigation systems</a:t>
            </a:r>
          </a:p>
          <a:p>
            <a:r>
              <a:rPr lang="en-US" dirty="0"/>
              <a:t>Main features of the most important patent litigation systems around the world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23E1A0-2C7A-D7CE-B875-F5051C4BF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B2CF4-B32B-F80C-6A72-8754CF13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854EC-E0AF-4814-099E-601B6DD4E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1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model of patent litigation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If </a:t>
                </a:r>
                <a:r>
                  <a:rPr lang="en-US" i="1" dirty="0"/>
                  <a:t>D</a:t>
                </a:r>
                <a:r>
                  <a:rPr lang="en-US" dirty="0"/>
                  <a:t> licenses patent, </a:t>
                </a:r>
                <a:r>
                  <a:rPr lang="en-US" i="1" dirty="0"/>
                  <a:t>D</a:t>
                </a:r>
                <a:r>
                  <a:rPr lang="en-US" dirty="0"/>
                  <a:t> can enter product market and compete with </a:t>
                </a:r>
                <a:r>
                  <a:rPr lang="en-US" i="1" dirty="0"/>
                  <a:t>P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If </a:t>
                </a:r>
                <a:r>
                  <a:rPr lang="en-US" i="1" dirty="0"/>
                  <a:t>D</a:t>
                </a:r>
                <a:r>
                  <a:rPr lang="en-US" dirty="0"/>
                  <a:t> rejects licensing offer, validity is litigated in court</a:t>
                </a:r>
              </a:p>
              <a:p>
                <a:r>
                  <a:rPr lang="en-US" dirty="0"/>
                  <a:t>If </a:t>
                </a:r>
                <a:r>
                  <a:rPr lang="en-US" i="1" dirty="0"/>
                  <a:t>D</a:t>
                </a:r>
                <a:r>
                  <a:rPr lang="en-US" dirty="0"/>
                  <a:t> succeeds in invalidating patent, each of parties obtains a pay-off of </a:t>
                </a:r>
                <a:r>
                  <a:rPr lang="en-US" i="1" dirty="0"/>
                  <a:t>0.5·v</a:t>
                </a:r>
                <a:r>
                  <a:rPr lang="en-US" i="1" baseline="-25000" dirty="0"/>
                  <a:t>0</a:t>
                </a:r>
                <a:r>
                  <a:rPr lang="en-US" i="1" dirty="0"/>
                  <a:t>-c</a:t>
                </a:r>
                <a:r>
                  <a:rPr lang="en-US" dirty="0"/>
                  <a:t> where </a:t>
                </a:r>
                <a:r>
                  <a:rPr lang="en-US" i="1" dirty="0" err="1"/>
                  <a:t>i</a:t>
                </a:r>
                <a:r>
                  <a:rPr lang="en-US" i="1" dirty="0"/>
                  <a:t>=(P,D)</a:t>
                </a:r>
                <a:r>
                  <a:rPr lang="en-US" dirty="0"/>
                  <a:t> and </a:t>
                </a:r>
                <a:r>
                  <a:rPr lang="en-US" i="1" dirty="0"/>
                  <a:t>v</a:t>
                </a:r>
                <a:r>
                  <a:rPr lang="en-US" i="1" baseline="-25000" dirty="0"/>
                  <a:t>0</a:t>
                </a:r>
                <a:r>
                  <a:rPr lang="en-US" dirty="0"/>
                  <a:t> denotes total industry profit if both parties compete à la Cournot in product market.</a:t>
                </a:r>
              </a:p>
              <a:p>
                <a:r>
                  <a:rPr lang="en-US" dirty="0"/>
                  <a:t>If case goes to trial and patent’s validity is upheld, </a:t>
                </a:r>
                <a:r>
                  <a:rPr lang="en-US" i="1" dirty="0"/>
                  <a:t>P</a:t>
                </a:r>
                <a:r>
                  <a:rPr lang="en-US" dirty="0"/>
                  <a:t> maintains its monopoly and gets payoff </a:t>
                </a:r>
                <a:r>
                  <a:rPr lang="en-US" i="1" dirty="0"/>
                  <a:t>v</a:t>
                </a:r>
                <a:r>
                  <a:rPr lang="en-US" i="1" baseline="-25000" dirty="0"/>
                  <a:t>1</a:t>
                </a:r>
                <a:r>
                  <a:rPr lang="en-US" i="1" dirty="0"/>
                  <a:t>-c</a:t>
                </a:r>
                <a:r>
                  <a:rPr lang="en-US" dirty="0"/>
                  <a:t> where </a:t>
                </a:r>
                <a:r>
                  <a:rPr lang="en-US" i="1" dirty="0"/>
                  <a:t>v</a:t>
                </a:r>
                <a:r>
                  <a:rPr lang="en-US" i="1" baseline="-25000" dirty="0"/>
                  <a:t>1</a:t>
                </a:r>
                <a:r>
                  <a:rPr lang="en-US" baseline="-25000" dirty="0"/>
                  <a:t> </a:t>
                </a:r>
                <a:r>
                  <a:rPr lang="en-US" dirty="0"/>
                  <a:t>denotes monopoly profits (</a:t>
                </a:r>
                <a:r>
                  <a:rPr lang="en-US" i="1" dirty="0"/>
                  <a:t>v</a:t>
                </a:r>
                <a:r>
                  <a:rPr lang="en-US" i="1" baseline="-25000" dirty="0"/>
                  <a:t>1 </a:t>
                </a:r>
                <a:r>
                  <a:rPr lang="en-US" i="1" dirty="0"/>
                  <a:t>&gt; v</a:t>
                </a:r>
                <a:r>
                  <a:rPr lang="en-US" i="1" baseline="-25000" dirty="0"/>
                  <a:t>0</a:t>
                </a:r>
                <a:r>
                  <a:rPr lang="en-US" dirty="0"/>
                  <a:t>).</a:t>
                </a:r>
              </a:p>
              <a:p>
                <a:r>
                  <a:rPr lang="en-US" dirty="0"/>
                  <a:t>If parties settle instead, they establish a licensing agreement:</a:t>
                </a:r>
              </a:p>
              <a:p>
                <a:pPr lvl="1"/>
                <a:r>
                  <a:rPr lang="en-US" i="1" dirty="0"/>
                  <a:t>P</a:t>
                </a:r>
                <a:r>
                  <a:rPr lang="en-US" dirty="0"/>
                  <a:t> gets </a:t>
                </a:r>
                <a:r>
                  <a:rPr lang="en-US" i="1" dirty="0"/>
                  <a:t>v-s</a:t>
                </a:r>
                <a:r>
                  <a:rPr lang="en-US" dirty="0"/>
                  <a:t> where </a:t>
                </a:r>
                <a:r>
                  <a:rPr lang="en-US" i="1" dirty="0"/>
                  <a:t>v</a:t>
                </a:r>
                <a:r>
                  <a:rPr lang="en-US" dirty="0"/>
                  <a:t> is a weighted average between monopoly and competitive profits </a:t>
                </a:r>
                <a:r>
                  <a:rPr lang="en-US" i="1" dirty="0"/>
                  <a:t>v = </a:t>
                </a:r>
                <a:r>
                  <a:rPr lang="el-GR" dirty="0"/>
                  <a:t>β</a:t>
                </a:r>
                <a:r>
                  <a:rPr lang="en-US" i="1" dirty="0"/>
                  <a:t>·v</a:t>
                </a:r>
                <a:r>
                  <a:rPr lang="en-US" i="1" baseline="-25000" dirty="0"/>
                  <a:t>0 </a:t>
                </a:r>
                <a:r>
                  <a:rPr lang="en-US" i="1" dirty="0"/>
                  <a:t>+ (1-</a:t>
                </a:r>
                <a:r>
                  <a:rPr lang="en-US" dirty="0"/>
                  <a:t>β</a:t>
                </a:r>
                <a:r>
                  <a:rPr lang="en-US" i="1" dirty="0"/>
                  <a:t>)·v</a:t>
                </a:r>
                <a:r>
                  <a:rPr lang="en-US" i="1" baseline="-25000" dirty="0"/>
                  <a:t>1</a:t>
                </a:r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∈[0,1]</m:t>
                    </m:r>
                  </m:oMath>
                </a14:m>
                <a:r>
                  <a:rPr lang="en-US" dirty="0"/>
                  <a:t> and </a:t>
                </a:r>
                <a:r>
                  <a:rPr lang="en-US" i="1" dirty="0"/>
                  <a:t>s</a:t>
                </a:r>
                <a:r>
                  <a:rPr lang="en-US" dirty="0"/>
                  <a:t> is the share of industry profits obtained by </a:t>
                </a:r>
                <a:r>
                  <a:rPr lang="en-US" i="1" dirty="0"/>
                  <a:t>D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In equilibrium </a:t>
                </a:r>
                <a:r>
                  <a:rPr lang="en-US" i="1" dirty="0"/>
                  <a:t>s</a:t>
                </a:r>
                <a:r>
                  <a:rPr lang="en-US" dirty="0"/>
                  <a:t> is equal to </a:t>
                </a:r>
                <a:r>
                  <a:rPr lang="en-US" i="1" dirty="0"/>
                  <a:t>0.5·v</a:t>
                </a:r>
                <a:r>
                  <a:rPr lang="en-US" i="1" baseline="-25000" dirty="0"/>
                  <a:t>0 </a:t>
                </a:r>
                <a:r>
                  <a:rPr lang="en-US" i="1" dirty="0"/>
                  <a:t>- c</a:t>
                </a:r>
                <a:r>
                  <a:rPr lang="en-US" dirty="0"/>
                  <a:t> where </a:t>
                </a:r>
                <a:r>
                  <a:rPr lang="en-US" i="1" dirty="0" err="1"/>
                  <a:t>i</a:t>
                </a:r>
                <a:r>
                  <a:rPr lang="en-US" i="1" dirty="0"/>
                  <a:t>=(P,D)</a:t>
                </a:r>
                <a:r>
                  <a:rPr lang="en-US" dirty="0"/>
                  <a:t>. </a:t>
                </a:r>
              </a:p>
              <a:p>
                <a:r>
                  <a:rPr lang="en-US" dirty="0"/>
                  <a:t>Finally, if </a:t>
                </a:r>
                <a:r>
                  <a:rPr lang="en-US" i="1" dirty="0"/>
                  <a:t>P</a:t>
                </a:r>
                <a:r>
                  <a:rPr lang="en-US" dirty="0"/>
                  <a:t> refuses to license and </a:t>
                </a:r>
                <a:r>
                  <a:rPr lang="en-US" i="1" dirty="0"/>
                  <a:t>D</a:t>
                </a:r>
                <a:r>
                  <a:rPr lang="en-US" dirty="0"/>
                  <a:t> does not respond, </a:t>
                </a:r>
                <a:r>
                  <a:rPr lang="en-US" i="1" dirty="0"/>
                  <a:t>P</a:t>
                </a:r>
                <a:r>
                  <a:rPr lang="en-US" dirty="0"/>
                  <a:t> remains a monopolist and gets </a:t>
                </a:r>
                <a:r>
                  <a:rPr lang="en-US" i="1" dirty="0"/>
                  <a:t>v</a:t>
                </a:r>
                <a:r>
                  <a:rPr lang="en-US" i="1" baseline="-25000" dirty="0"/>
                  <a:t>1</a:t>
                </a:r>
                <a:r>
                  <a:rPr lang="en-US" dirty="0"/>
                  <a:t> and </a:t>
                </a:r>
                <a:r>
                  <a:rPr lang="en-US" i="1" dirty="0"/>
                  <a:t>D</a:t>
                </a:r>
                <a:r>
                  <a:rPr lang="en-US" dirty="0"/>
                  <a:t> gets zero.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2022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D1C59-0711-4AFD-AB1A-D9179DB32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D4984-0AFE-4A22-C688-47B4901F9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F6C72-9B90-BCCE-6C3E-C4FC3D59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49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model of patent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/>
              <a:t>D</a:t>
            </a:r>
            <a:r>
              <a:rPr lang="en-US" dirty="0"/>
              <a:t>’s threat to take </a:t>
            </a:r>
            <a:r>
              <a:rPr lang="en-US" i="1" dirty="0"/>
              <a:t>P</a:t>
            </a:r>
            <a:r>
              <a:rPr lang="en-US" dirty="0"/>
              <a:t> to court is credible only if their expected pay-off from challenging the patent in court is non-negative:</a:t>
            </a:r>
          </a:p>
          <a:p>
            <a:pPr marL="0" indent="0">
              <a:buNone/>
            </a:pPr>
            <a:r>
              <a:rPr lang="en-US" dirty="0"/>
              <a:t>	 						(1)</a:t>
            </a:r>
          </a:p>
          <a:p>
            <a:r>
              <a:rPr lang="en-US" dirty="0"/>
              <a:t>If Equation (1) does not hold, </a:t>
            </a:r>
            <a:r>
              <a:rPr lang="en-US" i="1" dirty="0"/>
              <a:t>P</a:t>
            </a:r>
            <a:r>
              <a:rPr lang="en-US" dirty="0"/>
              <a:t> refuses to license patent to </a:t>
            </a:r>
            <a:r>
              <a:rPr lang="en-US" i="1" dirty="0"/>
              <a:t>D.</a:t>
            </a:r>
            <a:endParaRPr lang="en-US" dirty="0"/>
          </a:p>
          <a:p>
            <a:r>
              <a:rPr lang="en-US" dirty="0"/>
              <a:t>If Equation (1) holds, </a:t>
            </a:r>
            <a:r>
              <a:rPr lang="en-US" i="1" dirty="0"/>
              <a:t>P</a:t>
            </a:r>
            <a:r>
              <a:rPr lang="en-US" dirty="0"/>
              <a:t> will either refuse to license which will lead to </a:t>
            </a:r>
            <a:r>
              <a:rPr lang="en-US" i="1" dirty="0"/>
              <a:t>D</a:t>
            </a:r>
            <a:r>
              <a:rPr lang="en-US" dirty="0"/>
              <a:t> challenging patent’s validity in court, or make a settlement offer that </a:t>
            </a:r>
            <a:r>
              <a:rPr lang="en-US" i="1" dirty="0"/>
              <a:t>D</a:t>
            </a:r>
            <a:r>
              <a:rPr lang="en-US" dirty="0"/>
              <a:t> accepts.</a:t>
            </a:r>
          </a:p>
          <a:p>
            <a:r>
              <a:rPr lang="en-US" i="1" dirty="0"/>
              <a:t>P</a:t>
            </a:r>
            <a:r>
              <a:rPr lang="en-US" dirty="0"/>
              <a:t>’s decision to litigate or settle is determined by:</a:t>
            </a:r>
          </a:p>
          <a:p>
            <a:pPr marL="0" indent="0">
              <a:buNone/>
            </a:pPr>
            <a:r>
              <a:rPr lang="en-US" dirty="0"/>
              <a:t>							(2)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Substituting the equilibrium settlement </a:t>
            </a:r>
            <a:r>
              <a:rPr lang="en-US" i="1" dirty="0"/>
              <a:t>s = 0.5·v</a:t>
            </a:r>
            <a:r>
              <a:rPr lang="en-US" i="1" baseline="-25000" dirty="0"/>
              <a:t>0</a:t>
            </a:r>
            <a:r>
              <a:rPr lang="en-US" i="1" dirty="0"/>
              <a:t>-c</a:t>
            </a:r>
            <a:r>
              <a:rPr lang="en-US" dirty="0"/>
              <a:t> into (2) and simplifying yields</a:t>
            </a:r>
          </a:p>
          <a:p>
            <a:pPr marL="0" indent="0">
              <a:buNone/>
            </a:pPr>
            <a:r>
              <a:rPr lang="en-US" dirty="0"/>
              <a:t>							(3)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(1) and (3) hold, litigation occurs. If (1) holds but (3) does not, parties settle. </a:t>
            </a:r>
          </a:p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0733B9C-11CC-499B-B191-276FB285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2791340-C4F5-41D7-91CB-2BA169C7E0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30342"/>
              </p:ext>
            </p:extLst>
          </p:nvPr>
        </p:nvGraphicFramePr>
        <p:xfrm>
          <a:off x="1752600" y="2070394"/>
          <a:ext cx="1498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r:id="rId3" imgW="749300" imgH="228600" progId="Equation.DSMT4">
                  <p:embed/>
                </p:oleObj>
              </mc:Choice>
              <mc:Fallback>
                <p:oleObj r:id="rId3" imgW="7493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070394"/>
                        <a:ext cx="14986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06132FC1-058A-4D93-986F-C82328338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DD6E18F-02E2-483C-86E9-CCCF73028F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571241"/>
              </p:ext>
            </p:extLst>
          </p:nvPr>
        </p:nvGraphicFramePr>
        <p:xfrm>
          <a:off x="1752600" y="3875197"/>
          <a:ext cx="3124200" cy="574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r:id="rId5" imgW="2209800" imgH="406400" progId="Equation.DSMT4">
                  <p:embed/>
                </p:oleObj>
              </mc:Choice>
              <mc:Fallback>
                <p:oleObj r:id="rId5" imgW="22098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875197"/>
                        <a:ext cx="3124200" cy="5745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>
            <a:extLst>
              <a:ext uri="{FF2B5EF4-FFF2-40B4-BE49-F238E27FC236}">
                <a16:creationId xmlns:a16="http://schemas.microsoft.com/office/drawing/2014/main" id="{56947756-6F75-4891-96E2-E5E178515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223D20D-F821-4010-A542-E78DA9811A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830682"/>
              </p:ext>
            </p:extLst>
          </p:nvPr>
        </p:nvGraphicFramePr>
        <p:xfrm>
          <a:off x="1752600" y="5014119"/>
          <a:ext cx="2574527" cy="396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r:id="rId7" imgW="1485900" imgH="228600" progId="Equation.DSMT4">
                  <p:embed/>
                </p:oleObj>
              </mc:Choice>
              <mc:Fallback>
                <p:oleObj r:id="rId7" imgW="14859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014119"/>
                        <a:ext cx="2574527" cy="3960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EC29A6F-6EDE-CA9F-2559-05B92E107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9962876-7C05-35CC-3A7D-731739939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845D855-6970-7899-5152-E8844CE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07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model of patent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32766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/>
              <a:t>v</a:t>
            </a:r>
            <a:r>
              <a:rPr lang="en-US" dirty="0"/>
              <a:t> realized by patentee depends on settlement reached and outcome of litigation.</a:t>
            </a:r>
          </a:p>
          <a:p>
            <a:r>
              <a:rPr lang="en-US" dirty="0"/>
              <a:t>Value of a plot of land would be unaffected by a settlement or outcome of litigation since property title would not be invalidated (v=v</a:t>
            </a:r>
            <a:r>
              <a:rPr lang="en-US" baseline="-25000" dirty="0"/>
              <a:t>1</a:t>
            </a:r>
            <a:r>
              <a:rPr lang="en-US" dirty="0"/>
              <a:t>=v</a:t>
            </a:r>
            <a:r>
              <a:rPr lang="en-US" baseline="-25000" dirty="0"/>
              <a:t>0</a:t>
            </a:r>
            <a:r>
              <a:rPr lang="en-US" dirty="0"/>
              <a:t>).</a:t>
            </a:r>
          </a:p>
          <a:p>
            <a:r>
              <a:rPr lang="en-US" dirty="0"/>
              <a:t>If parties have common information and same litigation costs, dispute over a plot of land would always settle, while litigation over patent validity can still occur.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F78BB-F022-BE31-E837-2F8B4695E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7F532-2AE2-F4DC-25BC-C66831D2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25692-0704-0209-18AA-64D6940C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69393D-DB08-42E1-9369-F5FCC2FDC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2194299"/>
            <a:ext cx="443224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617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Features of patent litigation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Economic theory of litigation highly stylized and abstracts from much of complexity of patent litigation systems across jurisdictions.</a:t>
            </a:r>
          </a:p>
          <a:p>
            <a:r>
              <a:rPr lang="en-US" dirty="0"/>
              <a:t>Basic structure of patent proceedings similar across jurisdictions, but important differences along all dimensions that characterize a litigation system.</a:t>
            </a:r>
          </a:p>
          <a:p>
            <a:r>
              <a:rPr lang="en-US" dirty="0"/>
              <a:t>Differences result from differences in:</a:t>
            </a:r>
          </a:p>
          <a:p>
            <a:pPr lvl="1"/>
            <a:r>
              <a:rPr lang="en-US" dirty="0"/>
              <a:t>Law (including case law)</a:t>
            </a:r>
          </a:p>
          <a:p>
            <a:pPr lvl="1"/>
            <a:r>
              <a:rPr lang="en-US" dirty="0"/>
              <a:t>Procedures</a:t>
            </a:r>
          </a:p>
          <a:p>
            <a:pPr lvl="1"/>
            <a:r>
              <a:rPr lang="en-US" dirty="0"/>
              <a:t>Institutions</a:t>
            </a:r>
          </a:p>
          <a:p>
            <a:pPr lvl="1"/>
            <a:r>
              <a:rPr lang="en-US" dirty="0"/>
              <a:t>Professional practice</a:t>
            </a:r>
          </a:p>
          <a:p>
            <a:pPr lvl="1"/>
            <a:r>
              <a:rPr lang="en-US" dirty="0"/>
              <a:t>and evolve constantly over time.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3B618-271F-F0AC-89DC-5C5A953B0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199CF-AAA5-1049-BA56-EFCAD7165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35299-DCC6-0C25-6D72-5BAB8DA0B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33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Unified vs bifurcated litigation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In unified system:</a:t>
            </a:r>
          </a:p>
          <a:p>
            <a:pPr lvl="1"/>
            <a:r>
              <a:rPr lang="en-US" dirty="0"/>
              <a:t>Infringement and invalidity are dealt with within the same proceedings.</a:t>
            </a:r>
          </a:p>
          <a:p>
            <a:pPr lvl="1"/>
            <a:r>
              <a:rPr lang="en-US" dirty="0"/>
              <a:t>Invalidity usually raised as a defense.</a:t>
            </a:r>
          </a:p>
          <a:p>
            <a:pPr lvl="1"/>
            <a:r>
              <a:rPr lang="en-US" dirty="0"/>
              <a:t>Court assesses both claims.</a:t>
            </a:r>
          </a:p>
          <a:p>
            <a:pPr lvl="1"/>
            <a:r>
              <a:rPr lang="en-US" dirty="0"/>
              <a:t>If patent invalid, it cannot be infringed.</a:t>
            </a:r>
          </a:p>
          <a:p>
            <a:r>
              <a:rPr lang="en-US" dirty="0"/>
              <a:t> In a bifurcated system: </a:t>
            </a:r>
          </a:p>
          <a:p>
            <a:pPr lvl="1"/>
            <a:r>
              <a:rPr lang="en-US" dirty="0"/>
              <a:t>Separate proceedings in different venues to establish infringement and invalidity.</a:t>
            </a:r>
          </a:p>
          <a:p>
            <a:pPr lvl="1"/>
            <a:r>
              <a:rPr lang="en-US" dirty="0"/>
              <a:t>Invalidity not an admissible defense to an infringement claim.</a:t>
            </a:r>
          </a:p>
          <a:p>
            <a:pPr lvl="1"/>
            <a:r>
              <a:rPr lang="en-US" dirty="0"/>
              <a:t>Challenge validity in parallel at the competent venue. </a:t>
            </a:r>
          </a:p>
          <a:p>
            <a:r>
              <a:rPr lang="en-US" dirty="0"/>
              <a:t>Courts can stay infringement proceedings until validity has been decided.</a:t>
            </a:r>
          </a:p>
          <a:p>
            <a:r>
              <a:rPr lang="en-US" dirty="0"/>
              <a:t>If no stay:</a:t>
            </a:r>
          </a:p>
          <a:p>
            <a:pPr lvl="1"/>
            <a:r>
              <a:rPr lang="en-US" dirty="0"/>
              <a:t>Injunction gap: judgement on infringement is fully enforceable despite a pending invalidity challenge.</a:t>
            </a:r>
          </a:p>
          <a:p>
            <a:pPr lvl="1"/>
            <a:r>
              <a:rPr lang="en-US" dirty="0"/>
              <a:t>Patent found infringed that is eventually invalidated.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3A6D7-7BB1-1C6D-F60F-1CB2CC011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A9A71-7E91-40DD-D212-57B97F6E9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9295B-05FC-8A7D-CF8E-AECBA95FD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62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4CA55-523E-4067-B655-4BB87F40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of courts and specialization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2D411-01A8-48B9-BD00-8E0E0C3D1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Number of courts competent to hear patent cases differs significantly across jurisdictions:</a:t>
            </a:r>
          </a:p>
          <a:p>
            <a:pPr lvl="1"/>
            <a:r>
              <a:rPr lang="en-US" dirty="0"/>
              <a:t>U.S. - 94 federal district courts.</a:t>
            </a:r>
          </a:p>
          <a:p>
            <a:pPr lvl="1"/>
            <a:r>
              <a:rPr lang="en-US" dirty="0"/>
              <a:t>Germany - 12 regional courts .</a:t>
            </a:r>
          </a:p>
          <a:p>
            <a:pPr lvl="1"/>
            <a:r>
              <a:rPr lang="en-US" dirty="0"/>
              <a:t>France/Netherlands - single court competent to hear patent cases. </a:t>
            </a:r>
          </a:p>
          <a:p>
            <a:pPr lvl="1"/>
            <a:r>
              <a:rPr lang="en-US" dirty="0"/>
              <a:t>UK - two courts: one court (Intellectual Property Enterprise Court) hears less complex cases of lower value than the other court (Patents Court). </a:t>
            </a:r>
          </a:p>
          <a:p>
            <a:pPr lvl="1"/>
            <a:r>
              <a:rPr lang="en-US" dirty="0"/>
              <a:t>Japan -  two courts, the Tokyo District Court and Osaka District Court</a:t>
            </a:r>
          </a:p>
          <a:p>
            <a:r>
              <a:rPr lang="en-US" dirty="0"/>
              <a:t>Specialist courts, divisions, or judges:</a:t>
            </a:r>
          </a:p>
          <a:p>
            <a:pPr lvl="1"/>
            <a:r>
              <a:rPr lang="en-US" dirty="0"/>
              <a:t>UK Patents Court specialist court in Chancery Division of the High Court.</a:t>
            </a:r>
          </a:p>
          <a:p>
            <a:pPr lvl="1"/>
            <a:r>
              <a:rPr lang="en-US" dirty="0"/>
              <a:t>Germany some regional courts have specialist chambers.</a:t>
            </a:r>
          </a:p>
          <a:p>
            <a:pPr lvl="1"/>
            <a:r>
              <a:rPr lang="en-US" dirty="0"/>
              <a:t>Japan – specialist IP High Court</a:t>
            </a:r>
          </a:p>
          <a:p>
            <a:pPr lvl="1"/>
            <a:r>
              <a:rPr lang="en-US" dirty="0"/>
              <a:t>U.S. court of appeal (CAFC)</a:t>
            </a:r>
          </a:p>
          <a:p>
            <a:r>
              <a:rPr lang="en-US" dirty="0"/>
              <a:t>Availability of different courts provides opportunity to engage in forum and judge shopping.</a:t>
            </a:r>
          </a:p>
          <a:p>
            <a:pPr lvl="1"/>
            <a:r>
              <a:rPr lang="en-US" dirty="0"/>
              <a:t>Individual courts and judges have discretion regarding procedural choices.</a:t>
            </a:r>
          </a:p>
          <a:p>
            <a:pPr lvl="1"/>
            <a:r>
              <a:rPr lang="en-US" dirty="0"/>
              <a:t>Can result in concentration of caseloads in certain venues.</a:t>
            </a:r>
          </a:p>
          <a:p>
            <a:pPr lvl="1"/>
            <a:r>
              <a:rPr lang="en-US" dirty="0"/>
              <a:t>For example, Eastern District of Texas and Western District of Texas.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40B58-9483-C112-8BDE-00077EE1F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16F4D-1277-D19D-76A6-C0CFD3FE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A5F56-CDE2-EA69-CDD9-203DC7D9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2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BA057-543C-4046-9377-B02D850B6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Judge shopping in the Western District of Texas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572A-9B87-4C10-95B4-D52D7B55F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On September 18, 2018 Alan Albright became newest member of the U.S. District Court for the Western District of Texas. </a:t>
            </a:r>
          </a:p>
          <a:p>
            <a:r>
              <a:rPr lang="en-US" dirty="0"/>
              <a:t>Apart from being very vocal publicly about wanting to attract patent cases to his Waco court, he adopted a number of local practices that tend to favor patent enforcers, such as an aggressive default patent case schedule.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BB1384-6A56-48DB-A6D6-62A84B62F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71800"/>
            <a:ext cx="8453718" cy="3461017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07BB6-B02E-C6FE-CD15-B8C5C4FF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E22F1-A46D-DCF6-197A-0203ABA55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4FF21-A2F7-D024-EC71-D021F17E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333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EB023-7470-41C5-A7AB-E14EF98AC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Duration of proceedings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28005-DAA4-4CE6-A3F1-C38C7F3A4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Proceedings differ in speed across and within jurisdictions. </a:t>
            </a:r>
          </a:p>
          <a:p>
            <a:r>
              <a:rPr lang="en-US" dirty="0"/>
              <a:t>Infringement actions took on average around (</a:t>
            </a:r>
            <a:r>
              <a:rPr lang="en-US" dirty="0" err="1"/>
              <a:t>Cremers</a:t>
            </a:r>
            <a:r>
              <a:rPr lang="en-US" dirty="0"/>
              <a:t> et al., 2016a):</a:t>
            </a:r>
          </a:p>
          <a:p>
            <a:pPr lvl="1"/>
            <a:r>
              <a:rPr lang="en-US" dirty="0"/>
              <a:t>14 months to a first decision in Germany.</a:t>
            </a:r>
          </a:p>
          <a:p>
            <a:pPr lvl="1"/>
            <a:r>
              <a:rPr lang="en-US" dirty="0"/>
              <a:t>30 months in France. </a:t>
            </a:r>
          </a:p>
          <a:p>
            <a:r>
              <a:rPr lang="en-US" dirty="0"/>
              <a:t>Many factors explain differences:</a:t>
            </a:r>
          </a:p>
          <a:p>
            <a:pPr lvl="1"/>
            <a:r>
              <a:rPr lang="en-US" dirty="0"/>
              <a:t>Bifurcation</a:t>
            </a:r>
          </a:p>
          <a:p>
            <a:pPr lvl="1"/>
            <a:r>
              <a:rPr lang="en-US" dirty="0"/>
              <a:t>Case management</a:t>
            </a:r>
          </a:p>
          <a:p>
            <a:pPr lvl="1"/>
            <a:r>
              <a:rPr lang="en-US" dirty="0"/>
              <a:t>Pre-trial discovery</a:t>
            </a:r>
          </a:p>
          <a:p>
            <a:pPr lvl="1"/>
            <a:r>
              <a:rPr lang="en-US" dirty="0"/>
              <a:t>Expert testimony 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Duration of proceedings has direct economic effects:</a:t>
            </a:r>
          </a:p>
          <a:p>
            <a:pPr lvl="1"/>
            <a:r>
              <a:rPr lang="en-US" dirty="0"/>
              <a:t>Litigation expenses</a:t>
            </a:r>
          </a:p>
          <a:p>
            <a:pPr lvl="1"/>
            <a:r>
              <a:rPr lang="en-US" dirty="0"/>
              <a:t>Uncertainty</a:t>
            </a:r>
          </a:p>
          <a:p>
            <a:r>
              <a:rPr lang="en-US" dirty="0"/>
              <a:t>Creates incentives for parties to influence case duration strategically to get the other party to settle or drop the case.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9123D-7264-BD2D-FA32-84369FBB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E6E52-6537-417C-38AD-AD054F365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07C36-444A-9B41-796A-26756E74E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328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313F3-54B5-470F-A2D9-950440834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 and cost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39D8-C58D-4704-8E42-398C2E9AE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Costs associated for each party vary significantly across jurisdictions:</a:t>
            </a:r>
          </a:p>
          <a:p>
            <a:pPr lvl="1"/>
            <a:r>
              <a:rPr lang="en-US" dirty="0"/>
              <a:t>Germany US$ 90,000-250,00</a:t>
            </a:r>
          </a:p>
          <a:p>
            <a:pPr lvl="1"/>
            <a:r>
              <a:rPr lang="en-US" dirty="0"/>
              <a:t>France US$ 60,000-250,000</a:t>
            </a:r>
          </a:p>
          <a:p>
            <a:pPr lvl="1"/>
            <a:r>
              <a:rPr lang="en-US" dirty="0"/>
              <a:t>UK or U.S. well above US$ 1 million.</a:t>
            </a:r>
          </a:p>
          <a:p>
            <a:r>
              <a:rPr lang="en-US" dirty="0"/>
              <a:t>Differences explained by a number of factors:</a:t>
            </a:r>
          </a:p>
          <a:p>
            <a:pPr lvl="1"/>
            <a:r>
              <a:rPr lang="en-US" dirty="0"/>
              <a:t>Extent of pre-trial discovery.</a:t>
            </a:r>
          </a:p>
          <a:p>
            <a:pPr lvl="1"/>
            <a:r>
              <a:rPr lang="en-US" dirty="0"/>
              <a:t>Role of expert witnesses.</a:t>
            </a:r>
          </a:p>
          <a:p>
            <a:pPr lvl="1"/>
            <a:r>
              <a:rPr lang="en-US" dirty="0"/>
              <a:t>Length and complexity of trial.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606E6-679B-30C0-8154-AA9E6F055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29718-0DE5-6469-03CE-3A07012E2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51167-D042-517B-2BEF-8BB7D7FC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65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313F3-54B5-470F-A2D9-950440834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 and cost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39D8-C58D-4704-8E42-398C2E9AE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Differences in cost allocation:</a:t>
            </a:r>
          </a:p>
          <a:p>
            <a:pPr lvl="1"/>
            <a:r>
              <a:rPr lang="en-US" dirty="0"/>
              <a:t>American rule, each party pays its own litigation costs regardless of the case outcome;</a:t>
            </a:r>
          </a:p>
          <a:p>
            <a:pPr lvl="1"/>
            <a:r>
              <a:rPr lang="en-US" dirty="0"/>
              <a:t>English rule, losing party covers its own as well as the cost of the winning party. </a:t>
            </a:r>
          </a:p>
          <a:p>
            <a:r>
              <a:rPr lang="en-US" dirty="0"/>
              <a:t>But highly stylized depiction of reality.</a:t>
            </a:r>
          </a:p>
          <a:p>
            <a:pPr lvl="1"/>
            <a:r>
              <a:rPr lang="en-US" dirty="0"/>
              <a:t>In English system, costs are allocated on a per-item basis, actual share of costs shifted closer to one half to two thirds.</a:t>
            </a:r>
          </a:p>
          <a:p>
            <a:pPr lvl="1"/>
            <a:r>
              <a:rPr lang="en-US" dirty="0"/>
              <a:t>In the U.S., in exceptional cases courts shift fees from losing to winning party. </a:t>
            </a:r>
          </a:p>
          <a:p>
            <a:pPr lvl="1"/>
            <a:r>
              <a:rPr lang="en-US" dirty="0"/>
              <a:t>Costs also shifted in other jurisdictions, e.g. Germany, but only affects fraction of total costs due to cost scales applied by courts.</a:t>
            </a:r>
          </a:p>
          <a:p>
            <a:r>
              <a:rPr lang="en-US" dirty="0"/>
              <a:t>Theory suggests allocation of litigation costs has important effects on litigation behavior.</a:t>
            </a:r>
          </a:p>
          <a:p>
            <a:r>
              <a:rPr lang="en-US" dirty="0"/>
              <a:t>Empirically, limiting a court’s ability to award fees to winner results in more cases being filed.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5DC25-E7BB-3275-8622-60CBAC69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608C0-97BC-E2C2-77C1-F092FB09B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3C63D-5BA4-1E71-C906-6D765F06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8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 December 2013, </a:t>
            </a:r>
            <a:r>
              <a:rPr lang="en-US" dirty="0" err="1"/>
              <a:t>iLife</a:t>
            </a:r>
            <a:r>
              <a:rPr lang="en-US" dirty="0"/>
              <a:t> Technologies Inc. filed a complaint against Nintendo Inc. at a U.S. district court alleging infringement of six patents.</a:t>
            </a:r>
          </a:p>
          <a:p>
            <a:pPr lvl="1"/>
            <a:r>
              <a:rPr lang="en-US" dirty="0" err="1"/>
              <a:t>iLife</a:t>
            </a:r>
            <a:r>
              <a:rPr lang="en-US" dirty="0"/>
              <a:t> alleged that technology incorporated in Nintendo’s Wii game console to enable motion-controlled play infringed on </a:t>
            </a:r>
            <a:r>
              <a:rPr lang="en-US" dirty="0" err="1"/>
              <a:t>iLife’s</a:t>
            </a:r>
            <a:r>
              <a:rPr lang="en-US" dirty="0"/>
              <a:t> patents.</a:t>
            </a:r>
          </a:p>
          <a:p>
            <a:pPr lvl="1"/>
            <a:r>
              <a:rPr lang="en-US" dirty="0"/>
              <a:t>Nintendo countered by challenging validity of asserted patents.</a:t>
            </a:r>
          </a:p>
          <a:p>
            <a:r>
              <a:rPr lang="en-US" dirty="0"/>
              <a:t>In parallel administrative validity challenges at USPTO’s Patent Trial and Appeal Board (PTAB), Nintendo successfully invalidated five of six patents.</a:t>
            </a:r>
          </a:p>
          <a:p>
            <a:r>
              <a:rPr lang="en-US" dirty="0"/>
              <a:t>In August 2017, jury in the court case found that Nintendo had infringed claim 1 of </a:t>
            </a:r>
            <a:r>
              <a:rPr lang="en-US" dirty="0" err="1"/>
              <a:t>iLife’s</a:t>
            </a:r>
            <a:r>
              <a:rPr lang="en-US" dirty="0"/>
              <a:t> one remaining patent US 6,864,796 titled “Systems within a communication device for evaluating movement of a body and methods of operating the same”.</a:t>
            </a:r>
          </a:p>
          <a:p>
            <a:pPr lvl="1"/>
            <a:r>
              <a:rPr lang="en-US" dirty="0"/>
              <a:t>The jury upheld claim’s validity and awarded </a:t>
            </a:r>
            <a:r>
              <a:rPr lang="en-US" dirty="0" err="1"/>
              <a:t>iLife</a:t>
            </a:r>
            <a:r>
              <a:rPr lang="en-US" dirty="0"/>
              <a:t> a lump-sum royalty payment of US$ 10.1 million.</a:t>
            </a:r>
          </a:p>
          <a:p>
            <a:r>
              <a:rPr lang="en-US" dirty="0"/>
              <a:t>Nintendo then successfully filed a post-trial motion to set aside the jury verdict.</a:t>
            </a:r>
          </a:p>
          <a:p>
            <a:pPr lvl="1"/>
            <a:r>
              <a:rPr lang="en-US" dirty="0"/>
              <a:t>Judge found that </a:t>
            </a:r>
            <a:r>
              <a:rPr lang="en-US" dirty="0" err="1"/>
              <a:t>iLife’s</a:t>
            </a:r>
            <a:r>
              <a:rPr lang="en-US" dirty="0"/>
              <a:t> patent was invalid because it covered patent-ineligible subject matter and decided the case in favor of Nintendo.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17039-C32C-7114-2555-40233EE03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D7D59-84D0-8D82-907F-78DA7AF77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55B5B-B55C-D448-D2DC-97866A43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745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D4C1F-5ED4-49C5-B4BC-E98F3A1C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patent litigation systems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601F8F-DE5D-4FA5-AB3E-02F46503685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56042"/>
            <a:ext cx="6915150" cy="50003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4332F-EEC7-0CC0-0274-9F8315FE2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35E279-6898-3728-6A8B-797D0234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93F72-CF36-29E1-009E-7A168240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390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38048-F99D-40B7-BD4D-8C6E96944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United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DD156-B88C-470A-8DB6-CF9DBA8E7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Common law jurisdiction.</a:t>
            </a:r>
          </a:p>
          <a:p>
            <a:r>
              <a:rPr lang="en-US" dirty="0"/>
              <a:t>Unified litigation system:</a:t>
            </a:r>
          </a:p>
          <a:p>
            <a:pPr lvl="1"/>
            <a:r>
              <a:rPr lang="en-US" dirty="0"/>
              <a:t>Patent cases heard by 94 federal district courts.</a:t>
            </a:r>
          </a:p>
          <a:p>
            <a:pPr lvl="1"/>
            <a:r>
              <a:rPr lang="en-US" dirty="0"/>
              <a:t>District courts do not have divisions/judges specialized in patent matters.</a:t>
            </a:r>
          </a:p>
          <a:p>
            <a:pPr lvl="1"/>
            <a:r>
              <a:rPr lang="en-US" dirty="0"/>
              <a:t>Appeals are heard by CAFC which has exclusive jurisdiction in patent matters since 1982.</a:t>
            </a:r>
          </a:p>
          <a:p>
            <a:pPr lvl="1"/>
            <a:r>
              <a:rPr lang="en-US" dirty="0"/>
              <a:t>Supreme Court hears appeals from the CAFC at its discretion. </a:t>
            </a:r>
          </a:p>
          <a:p>
            <a:r>
              <a:rPr lang="en-US" dirty="0"/>
              <a:t>Significant disclosure requirements during pre-trial discovery phase of a case, which force parties to incur substantial expenses relatively early in a case. </a:t>
            </a:r>
          </a:p>
          <a:p>
            <a:r>
              <a:rPr lang="en-US" dirty="0"/>
              <a:t>Pre-trial claim construction (“Markman”) hearing. </a:t>
            </a:r>
          </a:p>
          <a:p>
            <a:r>
              <a:rPr lang="en-US" dirty="0"/>
              <a:t>Expert testimony in court plays important role.</a:t>
            </a:r>
          </a:p>
          <a:p>
            <a:r>
              <a:rPr lang="en-US" dirty="0"/>
              <a:t>In patent cases that involve monetary damages, parties have right to jury trial.</a:t>
            </a:r>
          </a:p>
          <a:p>
            <a:r>
              <a:rPr lang="en-US" dirty="0"/>
              <a:t>Parties can file infringement complaint with International Trade Commission (ITC).</a:t>
            </a:r>
          </a:p>
          <a:p>
            <a:r>
              <a:rPr lang="en-US" dirty="0"/>
              <a:t>Challenge patent validity administratively at patent office:</a:t>
            </a:r>
          </a:p>
          <a:p>
            <a:pPr lvl="1"/>
            <a:r>
              <a:rPr lang="en-US" dirty="0"/>
              <a:t>Ex </a:t>
            </a:r>
            <a:r>
              <a:rPr lang="en-US" dirty="0" err="1"/>
              <a:t>parte</a:t>
            </a:r>
            <a:r>
              <a:rPr lang="en-US" dirty="0"/>
              <a:t> re-examination.</a:t>
            </a:r>
          </a:p>
          <a:p>
            <a:pPr lvl="1"/>
            <a:r>
              <a:rPr lang="en-US" dirty="0"/>
              <a:t>Inter </a:t>
            </a:r>
            <a:r>
              <a:rPr lang="en-US" dirty="0" err="1"/>
              <a:t>Partes</a:t>
            </a:r>
            <a:r>
              <a:rPr lang="en-US" dirty="0"/>
              <a:t> Review.</a:t>
            </a:r>
          </a:p>
          <a:p>
            <a:pPr lvl="1"/>
            <a:r>
              <a:rPr lang="en-US" dirty="0"/>
              <a:t>Covered Business Method (CBM) review (no longer available).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13B2F-F105-E549-9912-419F777F7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7BD5C-D5BF-2443-8D65-12AF824D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804B-C6F1-7150-9252-BE7D98764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819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F1B5C-9ED4-4BE3-99F5-4059D0832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China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40752-48BE-4430-B716-835A6C18E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Patents can be enforced through civil court system and patent office. </a:t>
            </a:r>
          </a:p>
          <a:p>
            <a:pPr lvl="1"/>
            <a:r>
              <a:rPr lang="en-US" dirty="0"/>
              <a:t>Civil court system limited to handling infringement actions.</a:t>
            </a:r>
          </a:p>
          <a:p>
            <a:pPr lvl="2"/>
            <a:r>
              <a:rPr lang="en-US" dirty="0"/>
              <a:t>Supreme People’s Court, the Higher People’s Court, the Intermediate People’s Court, and the Lower People’s Court.</a:t>
            </a:r>
          </a:p>
          <a:p>
            <a:pPr lvl="1"/>
            <a:r>
              <a:rPr lang="en-US" dirty="0"/>
              <a:t>Since 2014, 3 specialist IP courts; 20 IP tribunals in several provinces with exclusive jurisdiction over IP. </a:t>
            </a:r>
          </a:p>
          <a:p>
            <a:pPr lvl="1"/>
            <a:r>
              <a:rPr lang="en-US" dirty="0"/>
              <a:t>In 2019, the Supreme Court created specialized IP Court to hear civil and administrative IP appeal cases. </a:t>
            </a:r>
          </a:p>
          <a:p>
            <a:r>
              <a:rPr lang="en-US" dirty="0"/>
              <a:t>Civil courts do not issue declarations of non-infringement. </a:t>
            </a:r>
          </a:p>
          <a:p>
            <a:pPr lvl="1"/>
            <a:r>
              <a:rPr lang="en-US" dirty="0"/>
              <a:t>Only very limited discovery</a:t>
            </a:r>
          </a:p>
          <a:p>
            <a:pPr lvl="1"/>
            <a:r>
              <a:rPr lang="en-US" dirty="0"/>
              <a:t>Proceedings are relatively fast</a:t>
            </a:r>
          </a:p>
          <a:p>
            <a:pPr lvl="1"/>
            <a:r>
              <a:rPr lang="en-US" dirty="0"/>
              <a:t>Litigation costs and damages are relatively low</a:t>
            </a:r>
          </a:p>
          <a:p>
            <a:r>
              <a:rPr lang="en-US" dirty="0"/>
              <a:t>Patent validity sole responsibility of Chinese Patent Office’s (CNIPA) Patent Review and Adjudication Board (PRAB). </a:t>
            </a:r>
          </a:p>
          <a:p>
            <a:pPr lvl="1"/>
            <a:r>
              <a:rPr lang="en-US" dirty="0"/>
              <a:t>No opposition proceedings, </a:t>
            </a:r>
          </a:p>
          <a:p>
            <a:pPr lvl="1"/>
            <a:r>
              <a:rPr lang="en-US" dirty="0"/>
              <a:t>Since 2021, CNIPA can also hear patent infringement cases provided they have “significant influence throughout the country”. </a:t>
            </a:r>
          </a:p>
          <a:p>
            <a:pPr lvl="1"/>
            <a:r>
              <a:rPr lang="en-US" dirty="0"/>
              <a:t>CNIPA can order the accused party to cease infringement and mediate financial compensation.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E9708-495C-1937-BC50-32E25134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7C91F-C7BD-260C-6A6C-BD8602AF6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4C5AC-5E07-8D89-4114-A908133F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1B6568-BDBF-400E-80CA-E65138EFED6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138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D8D7-B851-4C63-866E-40667F39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0E3-BEE4-4795-9DC9-C7616729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Since June 2023, patent enforcement occurs at the national and pan-European level. </a:t>
            </a:r>
          </a:p>
          <a:p>
            <a:pPr lvl="1"/>
            <a:r>
              <a:rPr lang="en-US" dirty="0"/>
              <a:t>National courts are competent to hear cases involving national patents</a:t>
            </a:r>
          </a:p>
          <a:p>
            <a:pPr lvl="1"/>
            <a:r>
              <a:rPr lang="en-US" dirty="0"/>
              <a:t>Unified Patent Court (UPC) is competent to hear cases involving patents granted by the European Patent Office (EPO)</a:t>
            </a:r>
          </a:p>
          <a:p>
            <a:pPr lvl="2"/>
            <a:r>
              <a:rPr lang="en-US" dirty="0"/>
              <a:t> “classic” non-unitary European patents </a:t>
            </a:r>
          </a:p>
          <a:p>
            <a:pPr lvl="2"/>
            <a:r>
              <a:rPr lang="en-US" dirty="0"/>
              <a:t>Unitary European patents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1AFBD-ABEE-2AFC-7E61-219F3C19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4DB3-C22C-02C8-9EFB-8465F7F6B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4B06C-183D-0ACA-3F43-63A5DB2E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804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D8D7-B851-4C63-866E-40667F39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0E3-BEE4-4795-9DC9-C7616729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Germany</a:t>
            </a:r>
          </a:p>
          <a:p>
            <a:pPr lvl="1"/>
            <a:r>
              <a:rPr lang="en-US" dirty="0"/>
              <a:t>12 regional courts competent to hear patent infringement cases.</a:t>
            </a:r>
            <a:endParaRPr lang="en-US" baseline="30000" dirty="0"/>
          </a:p>
          <a:p>
            <a:pPr lvl="1"/>
            <a:r>
              <a:rPr lang="en-US" dirty="0"/>
              <a:t>Appeals are heard by higher regional courts and in final instance at Federal Court of Justice.</a:t>
            </a:r>
          </a:p>
          <a:p>
            <a:pPr lvl="1"/>
            <a:r>
              <a:rPr lang="en-US" dirty="0"/>
              <a:t>Invalidity cannot be challenged in court proceedings.</a:t>
            </a:r>
          </a:p>
          <a:p>
            <a:pPr lvl="2"/>
            <a:r>
              <a:rPr lang="en-US" dirty="0"/>
              <a:t>2 ways to challenge validity in Germany: administratively through opposition procedures or court proceedings before Federal Patent Court.</a:t>
            </a:r>
          </a:p>
          <a:p>
            <a:pPr lvl="2"/>
            <a:r>
              <a:rPr lang="en-US" dirty="0"/>
              <a:t>If (9 month) opposition window is open, invalidity only challenged administratively.</a:t>
            </a:r>
          </a:p>
          <a:p>
            <a:r>
              <a:rPr lang="en-US" dirty="0"/>
              <a:t>UK (England &amp; Wales)</a:t>
            </a:r>
          </a:p>
          <a:p>
            <a:pPr lvl="1"/>
            <a:r>
              <a:rPr lang="en-US" dirty="0"/>
              <a:t>Two courts are competent to hear patent cases:</a:t>
            </a:r>
          </a:p>
          <a:p>
            <a:pPr lvl="2"/>
            <a:r>
              <a:rPr lang="en-US" dirty="0"/>
              <a:t>Intellectual Property Enterprise Court hears less complex claims of lower value.</a:t>
            </a:r>
          </a:p>
          <a:p>
            <a:pPr lvl="2"/>
            <a:r>
              <a:rPr lang="en-US" dirty="0"/>
              <a:t>Patents Court, specialist court of the Chancery Division of the High Court of Justice. </a:t>
            </a:r>
          </a:p>
          <a:p>
            <a:pPr lvl="2"/>
            <a:r>
              <a:rPr lang="en-US" dirty="0"/>
              <a:t>Courts hear both infringement and invalidity claims.</a:t>
            </a:r>
          </a:p>
          <a:p>
            <a:pPr lvl="2"/>
            <a:r>
              <a:rPr lang="en-US" dirty="0"/>
              <a:t>Appeals heard by the Court of Appeals. Decisions by the Court of Appeals can be challenged before the Supreme Court. </a:t>
            </a:r>
          </a:p>
          <a:p>
            <a:pPr lvl="1"/>
            <a:r>
              <a:rPr lang="en-US" dirty="0"/>
              <a:t>Patents granted by the EPO and validated in the UK can be challenged in opposition proceedings during the 9-months opposition window.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E95C6-FD9D-59C5-10F0-E336D3038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EFE4F-AAB7-E63B-4AD9-9CB6AA38A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1A342-09F1-EAC7-09A0-4F4C0EB9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592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D8D7-B851-4C63-866E-40667F39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0E3-BEE4-4795-9DC9-C76167299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Unified Patent Court </a:t>
            </a:r>
          </a:p>
          <a:p>
            <a:pPr lvl="1"/>
            <a:r>
              <a:rPr lang="en-US" dirty="0"/>
              <a:t>Pan-European court with unitary effect for currently 18 EU member states</a:t>
            </a:r>
          </a:p>
          <a:p>
            <a:pPr lvl="1"/>
            <a:r>
              <a:rPr lang="en-US" dirty="0"/>
              <a:t>Began operations in June 2023.</a:t>
            </a:r>
          </a:p>
          <a:p>
            <a:pPr lvl="1"/>
            <a:r>
              <a:rPr lang="en-US" dirty="0"/>
              <a:t>Exclusive jurisdiction with respect to litigation of unitary patents as well as European patents (seven-year opt-out period for European patents).</a:t>
            </a:r>
          </a:p>
          <a:p>
            <a:pPr lvl="1"/>
            <a:r>
              <a:rPr lang="en-US" dirty="0"/>
              <a:t>The court of first instance has decentralized structure, central, regional, and local divisions</a:t>
            </a:r>
          </a:p>
          <a:p>
            <a:pPr lvl="1"/>
            <a:r>
              <a:rPr lang="en-US" dirty="0"/>
              <a:t>In the first instance judge panel consists of both legally and technically trained judges.</a:t>
            </a:r>
          </a:p>
          <a:p>
            <a:pPr lvl="1"/>
            <a:r>
              <a:rPr lang="en-US" dirty="0"/>
              <a:t>Aggressive timelines. </a:t>
            </a:r>
            <a:endParaRPr lang="en-US" b="1" dirty="0"/>
          </a:p>
          <a:p>
            <a:r>
              <a:rPr lang="en-US" dirty="0"/>
              <a:t>European Patent Office</a:t>
            </a:r>
          </a:p>
          <a:p>
            <a:pPr lvl="1"/>
            <a:r>
              <a:rPr lang="en-US" dirty="0"/>
              <a:t>Administrative post-grant procedure to challenge validity of unitary and non-unitary patents through opposition, within 9 months after patent grant. </a:t>
            </a:r>
          </a:p>
          <a:p>
            <a:pPr lvl="1"/>
            <a:r>
              <a:rPr lang="en-US" sz="2900" dirty="0"/>
              <a:t>If opposition successful, patent invalidated and cannot enter into effect.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F9B29-23E9-7CA1-19B7-D0B567FF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962B-2404-779E-446C-E5A58F451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3403F-5550-2228-5601-DABB82CFC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269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5E7E8-5AEC-4CD4-A219-19F3E5E27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38CB6-62BF-4A12-B7C2-93602AB8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Courts play central role in functioning of patent system.</a:t>
            </a:r>
          </a:p>
          <a:p>
            <a:r>
              <a:rPr lang="en-US" dirty="0"/>
              <a:t>Courts offer opportunities to use patents for strategic purposes and rent-seeking.</a:t>
            </a:r>
          </a:p>
          <a:p>
            <a:r>
              <a:rPr lang="en-US" dirty="0"/>
              <a:t>Debate in U.S. on patent system over last two decades reflects ambivalent role of patent litigation in enabling patent system and ultimately in providing incentives for innovation.</a:t>
            </a:r>
          </a:p>
          <a:p>
            <a:r>
              <a:rPr lang="en-US" dirty="0"/>
              <a:t>In Europe, patent litigation largely perceived as uncontroversial, except in situations where national courts came up with divergent decisions on the same patent granted by the EPO.</a:t>
            </a:r>
          </a:p>
          <a:p>
            <a:r>
              <a:rPr lang="en-US" dirty="0"/>
              <a:t>Recent debates about NPEs, SEPs, and especially the design and functioning of the UPC may indicate a significant change in attitudes.</a:t>
            </a:r>
          </a:p>
          <a:p>
            <a:r>
              <a:rPr lang="en-US" dirty="0"/>
              <a:t>China experienced steep increase in patent filings over last two decades, patent enforcement system is gaining importance and as a result is receiving increased amount of attention from public and policy makers. </a:t>
            </a:r>
          </a:p>
          <a:p>
            <a:r>
              <a:rPr lang="en-US" dirty="0"/>
              <a:t>Design and functioning of patent enforcement systems has large effects on the patent system and innovation more broadly.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96085-54C8-8654-D7C9-A5A0B1C37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ECACF-087F-B203-90A0-7A2AE8D0B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557EF-90D4-B80B-295E-A3DB2B04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8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Case illustrates core characteristics of patent litigation:</a:t>
            </a:r>
          </a:p>
          <a:p>
            <a:pPr lvl="1"/>
            <a:r>
              <a:rPr lang="en-US" dirty="0"/>
              <a:t>Patent owner alleges infringement of all or a subset of claims of one or several patents by a single or multiple defendants.</a:t>
            </a:r>
          </a:p>
          <a:p>
            <a:pPr lvl="1"/>
            <a:r>
              <a:rPr lang="en-US" dirty="0"/>
              <a:t>As a defense, defendant routinely challenges patents’ validity.</a:t>
            </a:r>
          </a:p>
          <a:p>
            <a:pPr lvl="1"/>
            <a:r>
              <a:rPr lang="en-US" dirty="0"/>
              <a:t>Patent litigation considered one of the most complex forms of civil litigation.</a:t>
            </a:r>
          </a:p>
          <a:p>
            <a:pPr lvl="1"/>
            <a:r>
              <a:rPr lang="en-US" dirty="0"/>
              <a:t>High costs of litigation, long duration of the proceedings, and often high stakes.</a:t>
            </a:r>
          </a:p>
          <a:p>
            <a:r>
              <a:rPr lang="en-US" dirty="0"/>
              <a:t>Recent focus on patent litigation:</a:t>
            </a:r>
          </a:p>
          <a:p>
            <a:pPr lvl="1"/>
            <a:r>
              <a:rPr lang="en-US" dirty="0"/>
              <a:t>Global smartphone patent wars.</a:t>
            </a:r>
          </a:p>
          <a:p>
            <a:pPr lvl="1"/>
            <a:r>
              <a:rPr lang="en-US" dirty="0"/>
              <a:t>Proliferation of non-practicing entities (NPEs).</a:t>
            </a:r>
          </a:p>
          <a:p>
            <a:pPr lvl="1"/>
            <a:r>
              <a:rPr lang="en-US" dirty="0"/>
              <a:t>Patent litigation involving standard essential patents (SEPs).</a:t>
            </a:r>
          </a:p>
          <a:p>
            <a:r>
              <a:rPr lang="en-US" dirty="0"/>
              <a:t>Long-standing interest in the economic literature in the analysis of litigation from a theoretical as well as empirical perspective.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8E022-71A5-61A4-BA1E-3D58DD38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108F4-B161-5BCC-A50D-809DDC4ED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E45FA-FCBA-3E72-6F55-A3356A52B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641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Patent litigation important from a policy perspective:</a:t>
            </a:r>
          </a:p>
          <a:p>
            <a:pPr lvl="1"/>
            <a:r>
              <a:rPr lang="en-US" dirty="0"/>
              <a:t>Enforceability of patent rights is crucial for the functioning of the patent system.</a:t>
            </a:r>
          </a:p>
          <a:p>
            <a:pPr lvl="1"/>
            <a:r>
              <a:rPr lang="en-US" dirty="0"/>
              <a:t>In-court litigation has direct effects on the patent system as a whole.</a:t>
            </a:r>
          </a:p>
          <a:p>
            <a:pPr lvl="1"/>
            <a:r>
              <a:rPr lang="en-US" dirty="0"/>
              <a:t>Ability to enforce intangible property right if it is infringed upon that confers value to it.</a:t>
            </a:r>
          </a:p>
          <a:p>
            <a:pPr lvl="1"/>
            <a:r>
              <a:rPr lang="en-US" dirty="0"/>
              <a:t>“The only relevant patents are those that are licensed or litigated […] not the whole universe of patents.” (Burk and </a:t>
            </a:r>
            <a:r>
              <a:rPr lang="en-US" dirty="0" err="1"/>
              <a:t>Lemley</a:t>
            </a:r>
            <a:r>
              <a:rPr lang="en-US" dirty="0"/>
              <a:t>, 2009: 85).</a:t>
            </a:r>
          </a:p>
          <a:p>
            <a:r>
              <a:rPr lang="en-US" dirty="0"/>
              <a:t>Litigation matters because it can have implications for innovation that reach far beyond the courtroom.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076A5-78BD-A2EC-4CA1-7C804D265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7C488-F47F-1E53-F32D-277DCC9D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345C5-521E-0874-0F72-B75B7876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5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641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Design of litigation system:</a:t>
            </a:r>
          </a:p>
          <a:p>
            <a:pPr lvl="1"/>
            <a:r>
              <a:rPr lang="en-US" dirty="0"/>
              <a:t>Patent owners can enforce a patent if it is infringed.</a:t>
            </a:r>
          </a:p>
          <a:p>
            <a:pPr lvl="1"/>
            <a:r>
              <a:rPr lang="en-US" dirty="0"/>
              <a:t>Allow alleged infringers to defend themselves in court if necessary, including by challenging a patent’s validity. </a:t>
            </a:r>
          </a:p>
          <a:p>
            <a:pPr lvl="1"/>
            <a:r>
              <a:rPr lang="en-US" dirty="0"/>
              <a:t>Discourage strategic behavior: plaintiffs seeking overly broad injunctions, excessive damages, or engaging in nuisance lawsuits and defendants driving up enforcement costs to deter assertion or force settlements. </a:t>
            </a:r>
          </a:p>
          <a:p>
            <a:pPr lvl="1"/>
            <a:r>
              <a:rPr lang="en-US" dirty="0"/>
              <a:t>Courts have to strike a delicate balance between allowing patent owners to enforce their rights and to obtain appropriate remedies while avoiding incentives for excessive litigation.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076A5-78BD-A2EC-4CA1-7C804D265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7C488-F47F-1E53-F32D-277DCC9D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345C5-521E-0874-0F72-B75B7876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4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patent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Main objective of patent litigation is to allow patent owners to enforce their patent claims against potential infringers.</a:t>
            </a:r>
          </a:p>
          <a:p>
            <a:r>
              <a:rPr lang="en-US" dirty="0"/>
              <a:t>Other patent related claims asserted in court: </a:t>
            </a:r>
          </a:p>
          <a:p>
            <a:pPr lvl="1"/>
            <a:r>
              <a:rPr lang="en-US" dirty="0"/>
              <a:t>Disputes with regard to inventorship or ownership of a patent.</a:t>
            </a:r>
          </a:p>
          <a:p>
            <a:pPr lvl="1"/>
            <a:r>
              <a:rPr lang="en-US" dirty="0"/>
              <a:t>Patent licensing agreements.</a:t>
            </a:r>
          </a:p>
          <a:p>
            <a:pPr lvl="1"/>
            <a:r>
              <a:rPr lang="en-US" dirty="0"/>
              <a:t>Declaratory actions where a party seeks confirmation from a court that a patent is invalid, not infringed, or unenforceable. </a:t>
            </a:r>
          </a:p>
          <a:p>
            <a:r>
              <a:rPr lang="en-US" dirty="0"/>
              <a:t>In practice, these types of claims account for only a small share of all patent cases compared to infringement actions.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B7C39-F9E7-653E-03B4-1E59E169E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9C27B-3DE2-F5CA-344D-72853A5A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EE4D5-6FB6-6D65-F484-6F712B59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27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Structure of patent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0763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Starting point of patent litigation is usually allegation of patent infringement.</a:t>
            </a:r>
          </a:p>
          <a:p>
            <a:pPr lvl="1"/>
            <a:r>
              <a:rPr lang="en-US" sz="1600" dirty="0"/>
              <a:t>Objective of patent owner is to get relief in the form of a preliminary or permanent injunction against future infringement, and monetary damages compensating for past infringement.</a:t>
            </a:r>
          </a:p>
          <a:p>
            <a:pPr lvl="1"/>
            <a:r>
              <a:rPr lang="en-US" sz="1600" dirty="0"/>
              <a:t>Patent owner sends a demand letter, although this step is often skipped.</a:t>
            </a:r>
          </a:p>
          <a:p>
            <a:pPr lvl="1"/>
            <a:r>
              <a:rPr lang="en-US" sz="1600" dirty="0"/>
              <a:t>In most cases, dispute either resolved through an exchange of letters or dropped by patent owner in case no response from the alleged infringer is received.</a:t>
            </a:r>
          </a:p>
          <a:p>
            <a:r>
              <a:rPr lang="en-US" sz="2000" dirty="0"/>
              <a:t>If no response or if direct communication does not lead to resolution, patent owner can file a complaint with first-instance civil court asserting patent infringement.</a:t>
            </a:r>
          </a:p>
          <a:p>
            <a:pPr lvl="1"/>
            <a:r>
              <a:rPr lang="en-US" sz="1600" dirty="0"/>
              <a:t>Once complaint has been filed, legal process of litigation in court begins.</a:t>
            </a:r>
          </a:p>
          <a:p>
            <a:pPr lvl="1"/>
            <a:r>
              <a:rPr lang="en-US" sz="1600" dirty="0"/>
              <a:t>Objective of plaintiff - demonstrate that claims of one or more patents infringed.</a:t>
            </a:r>
          </a:p>
          <a:p>
            <a:r>
              <a:rPr lang="en-US" sz="2000" dirty="0"/>
              <a:t>Defendant counters that there is no infringement.</a:t>
            </a:r>
          </a:p>
          <a:p>
            <a:pPr lvl="1"/>
            <a:r>
              <a:rPr lang="en-US" sz="1600" dirty="0"/>
              <a:t>In some jurisdictions, defendant can also rely on an invalidity defense in court.</a:t>
            </a:r>
          </a:p>
          <a:p>
            <a:pPr lvl="1"/>
            <a:r>
              <a:rPr lang="en-US" sz="1600" dirty="0"/>
              <a:t>In other jurisdictions, patent validity can only be challenged in separate court or administrative proceedings.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EFE64-C8D1-8AA3-446D-0EC297133D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97C87-FBB8-5497-C1A3-CACFDCFF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AC634-5E88-80B3-6A54-F098F546D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1B6568-BDBF-400E-80CA-E65138EFED6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8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patent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Structure of litigation:</a:t>
            </a:r>
          </a:p>
          <a:p>
            <a:pPr lvl="1"/>
            <a:r>
              <a:rPr lang="en-US" dirty="0"/>
              <a:t>Case management conference</a:t>
            </a:r>
          </a:p>
          <a:p>
            <a:pPr lvl="1"/>
            <a:r>
              <a:rPr lang="en-US" dirty="0"/>
              <a:t>Pre-trial discovery</a:t>
            </a:r>
          </a:p>
          <a:p>
            <a:pPr lvl="1"/>
            <a:r>
              <a:rPr lang="en-US" dirty="0"/>
              <a:t>Pre-trial hearings</a:t>
            </a:r>
          </a:p>
          <a:p>
            <a:pPr lvl="1"/>
            <a:r>
              <a:rPr lang="en-US" dirty="0"/>
              <a:t>Motions for a preliminary injunction, a stay, or summary judgment, etc. </a:t>
            </a:r>
          </a:p>
          <a:p>
            <a:r>
              <a:rPr lang="en-US" dirty="0"/>
              <a:t>Precise structure of the proceedings depends on the jurisdiction. </a:t>
            </a:r>
          </a:p>
          <a:p>
            <a:r>
              <a:rPr lang="en-US" dirty="0"/>
              <a:t>Parties have ample opportunity to settle dispute before it goes to trial and during trial.</a:t>
            </a:r>
          </a:p>
          <a:p>
            <a:r>
              <a:rPr lang="en-US" dirty="0"/>
              <a:t>Only if no settlement is reached, do judges (or a jury) decide a case on the merits. </a:t>
            </a:r>
          </a:p>
          <a:p>
            <a:r>
              <a:rPr lang="en-US" dirty="0"/>
              <a:t>Once the court has decided a case, may be additional steps:</a:t>
            </a:r>
          </a:p>
          <a:p>
            <a:pPr lvl="1"/>
            <a:r>
              <a:rPr lang="en-US" dirty="0"/>
              <a:t>Decide the amount of damages to be paid.</a:t>
            </a:r>
          </a:p>
          <a:p>
            <a:pPr lvl="1"/>
            <a:r>
              <a:rPr lang="en-US" dirty="0"/>
              <a:t>Allocate the litigation costs.</a:t>
            </a:r>
          </a:p>
          <a:p>
            <a:r>
              <a:rPr lang="en-US" dirty="0"/>
              <a:t>Decisions can be appealed before a court of second instance and in some, albeit rare cases, another appeal before the highest court of the jurisdiction is possible.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FDAD7-FED7-8F0E-BCC4-DC15FC93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4BD6E-AB8F-E591-7B91-3C5200D3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341AC-19E2-5E44-43D9-8F7A14FD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6568-BDBF-400E-80CA-E65138EFED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2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5170</TotalTime>
  <Words>4543</Words>
  <Application>Microsoft Office PowerPoint</Application>
  <PresentationFormat>On-screen Show (4:3)</PresentationFormat>
  <Paragraphs>443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Cambria Math</vt:lpstr>
      <vt:lpstr>Office Theme</vt:lpstr>
      <vt:lpstr>Equation.DSMT4</vt:lpstr>
      <vt:lpstr>Chapter 19  Patent litigation and enforcement</vt:lpstr>
      <vt:lpstr>Overview</vt:lpstr>
      <vt:lpstr>Introduction</vt:lpstr>
      <vt:lpstr>Introduction</vt:lpstr>
      <vt:lpstr>Introduction</vt:lpstr>
      <vt:lpstr>Introduction</vt:lpstr>
      <vt:lpstr>Structure of patent litigation</vt:lpstr>
      <vt:lpstr>Structure of patent litigation</vt:lpstr>
      <vt:lpstr>Structure of patent litigation</vt:lpstr>
      <vt:lpstr>The economics of (patent) litigation</vt:lpstr>
      <vt:lpstr>The economics of (patent) litigation</vt:lpstr>
      <vt:lpstr>The economics of (patent) litigation</vt:lpstr>
      <vt:lpstr>The economics of (patent) litigation</vt:lpstr>
      <vt:lpstr>The economics of (patent) litigation</vt:lpstr>
      <vt:lpstr>Divergent expectations</vt:lpstr>
      <vt:lpstr>Asymmetric information</vt:lpstr>
      <vt:lpstr>Selection</vt:lpstr>
      <vt:lpstr>A model of patent litigation</vt:lpstr>
      <vt:lpstr>A model of patent litigation</vt:lpstr>
      <vt:lpstr>A model of patent litigation</vt:lpstr>
      <vt:lpstr>A model of patent litigation</vt:lpstr>
      <vt:lpstr>A model of patent litigation</vt:lpstr>
      <vt:lpstr>Features of patent litigation systems</vt:lpstr>
      <vt:lpstr>Unified vs bifurcated litigation systems</vt:lpstr>
      <vt:lpstr>Number of courts and specialization</vt:lpstr>
      <vt:lpstr>Judge shopping in the Western District of Texas </vt:lpstr>
      <vt:lpstr>Duration of proceedings</vt:lpstr>
      <vt:lpstr>Costs and cost allocation</vt:lpstr>
      <vt:lpstr>Costs and cost allocation</vt:lpstr>
      <vt:lpstr>Examples of patent litigation systems</vt:lpstr>
      <vt:lpstr>United States</vt:lpstr>
      <vt:lpstr>China</vt:lpstr>
      <vt:lpstr>Europe</vt:lpstr>
      <vt:lpstr>Europe</vt:lpstr>
      <vt:lpstr>Europe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  The sharing and exchange of patents</dc:title>
  <dc:creator>chelmers</dc:creator>
  <cp:lastModifiedBy>Christian Helmers</cp:lastModifiedBy>
  <cp:revision>169</cp:revision>
  <dcterms:created xsi:type="dcterms:W3CDTF">2023-11-16T23:06:53Z</dcterms:created>
  <dcterms:modified xsi:type="dcterms:W3CDTF">2024-08-09T22:42:54Z</dcterms:modified>
</cp:coreProperties>
</file>