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7" r:id="rId2"/>
    <p:sldId id="301" r:id="rId3"/>
    <p:sldId id="259" r:id="rId4"/>
    <p:sldId id="260" r:id="rId5"/>
    <p:sldId id="261" r:id="rId6"/>
    <p:sldId id="262" r:id="rId7"/>
    <p:sldId id="263" r:id="rId8"/>
    <p:sldId id="289" r:id="rId9"/>
    <p:sldId id="264" r:id="rId10"/>
    <p:sldId id="265" r:id="rId11"/>
    <p:sldId id="285" r:id="rId12"/>
    <p:sldId id="266" r:id="rId13"/>
    <p:sldId id="290" r:id="rId14"/>
    <p:sldId id="267" r:id="rId15"/>
    <p:sldId id="270" r:id="rId16"/>
    <p:sldId id="269" r:id="rId17"/>
    <p:sldId id="291" r:id="rId18"/>
    <p:sldId id="271" r:id="rId19"/>
    <p:sldId id="302" r:id="rId20"/>
    <p:sldId id="272" r:id="rId21"/>
    <p:sldId id="292" r:id="rId22"/>
    <p:sldId id="293" r:id="rId23"/>
    <p:sldId id="287" r:id="rId24"/>
    <p:sldId id="283" r:id="rId25"/>
    <p:sldId id="294" r:id="rId26"/>
    <p:sldId id="284" r:id="rId27"/>
    <p:sldId id="288" r:id="rId28"/>
    <p:sldId id="273" r:id="rId29"/>
    <p:sldId id="286" r:id="rId30"/>
    <p:sldId id="274" r:id="rId31"/>
    <p:sldId id="282" r:id="rId32"/>
    <p:sldId id="297" r:id="rId33"/>
    <p:sldId id="275" r:id="rId34"/>
    <p:sldId id="281" r:id="rId35"/>
    <p:sldId id="298" r:id="rId36"/>
    <p:sldId id="276" r:id="rId37"/>
    <p:sldId id="299" r:id="rId38"/>
    <p:sldId id="280" r:id="rId39"/>
    <p:sldId id="300" r:id="rId40"/>
    <p:sldId id="277" r:id="rId41"/>
    <p:sldId id="295" r:id="rId42"/>
    <p:sldId id="279" r:id="rId43"/>
    <p:sldId id="296" r:id="rId44"/>
    <p:sldId id="27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6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5937DD-FF0D-4D46-96A2-ED64A22F8196}" type="datetimeFigureOut">
              <a:rPr lang="en-US" smtClean="0"/>
              <a:t>8/9/2024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84D363-9116-4F12-969D-5947D2D5FAD6}" type="slidenum">
              <a:rPr lang="en-US" smtClean="0"/>
              <a:t>‹#›</a:t>
            </a:fld>
            <a:endParaRPr lang="en-US"/>
          </a:p>
        </p:txBody>
      </p:sp>
    </p:spTree>
    <p:extLst>
      <p:ext uri="{BB962C8B-B14F-4D97-AF65-F5344CB8AC3E}">
        <p14:creationId xmlns:p14="http://schemas.microsoft.com/office/powerpoint/2010/main" val="278019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20</a:t>
            </a:r>
          </a:p>
        </p:txBody>
      </p:sp>
      <p:sp>
        <p:nvSpPr>
          <p:cNvPr id="6" name="Slide Number Placeholder 5"/>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359328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20</a:t>
            </a:r>
          </a:p>
        </p:txBody>
      </p:sp>
      <p:sp>
        <p:nvSpPr>
          <p:cNvPr id="6" name="Slide Number Placeholder 5"/>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3497682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20</a:t>
            </a:r>
          </a:p>
        </p:txBody>
      </p:sp>
      <p:sp>
        <p:nvSpPr>
          <p:cNvPr id="6" name="Slide Number Placeholder 5"/>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120397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20</a:t>
            </a:r>
          </a:p>
        </p:txBody>
      </p:sp>
      <p:sp>
        <p:nvSpPr>
          <p:cNvPr id="6" name="Slide Number Placeholder 5"/>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1290736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20</a:t>
            </a:r>
          </a:p>
        </p:txBody>
      </p:sp>
      <p:sp>
        <p:nvSpPr>
          <p:cNvPr id="6" name="Slide Number Placeholder 5"/>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362046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20</a:t>
            </a:r>
          </a:p>
        </p:txBody>
      </p:sp>
      <p:sp>
        <p:nvSpPr>
          <p:cNvPr id="7" name="Slide Number Placeholder 6"/>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376056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2024</a:t>
            </a:r>
          </a:p>
        </p:txBody>
      </p:sp>
      <p:sp>
        <p:nvSpPr>
          <p:cNvPr id="8" name="Footer Placeholder 7"/>
          <p:cNvSpPr>
            <a:spLocks noGrp="1"/>
          </p:cNvSpPr>
          <p:nvPr>
            <p:ph type="ftr" sz="quarter" idx="11"/>
          </p:nvPr>
        </p:nvSpPr>
        <p:spPr/>
        <p:txBody>
          <a:bodyPr/>
          <a:lstStyle/>
          <a:p>
            <a:r>
              <a:rPr lang="en-US"/>
              <a:t>Hall &amp; Helmers Ch. 20</a:t>
            </a:r>
          </a:p>
        </p:txBody>
      </p:sp>
      <p:sp>
        <p:nvSpPr>
          <p:cNvPr id="9" name="Slide Number Placeholder 8"/>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1137153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2024</a:t>
            </a:r>
          </a:p>
        </p:txBody>
      </p:sp>
      <p:sp>
        <p:nvSpPr>
          <p:cNvPr id="4" name="Footer Placeholder 3"/>
          <p:cNvSpPr>
            <a:spLocks noGrp="1"/>
          </p:cNvSpPr>
          <p:nvPr>
            <p:ph type="ftr" sz="quarter" idx="11"/>
          </p:nvPr>
        </p:nvSpPr>
        <p:spPr/>
        <p:txBody>
          <a:bodyPr/>
          <a:lstStyle/>
          <a:p>
            <a:r>
              <a:rPr lang="en-US"/>
              <a:t>Hall &amp; Helmers Ch. 20</a:t>
            </a:r>
          </a:p>
        </p:txBody>
      </p:sp>
      <p:sp>
        <p:nvSpPr>
          <p:cNvPr id="5" name="Slide Number Placeholder 4"/>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514651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2024</a:t>
            </a:r>
          </a:p>
        </p:txBody>
      </p:sp>
      <p:sp>
        <p:nvSpPr>
          <p:cNvPr id="3" name="Footer Placeholder 2"/>
          <p:cNvSpPr>
            <a:spLocks noGrp="1"/>
          </p:cNvSpPr>
          <p:nvPr>
            <p:ph type="ftr" sz="quarter" idx="11"/>
          </p:nvPr>
        </p:nvSpPr>
        <p:spPr/>
        <p:txBody>
          <a:bodyPr/>
          <a:lstStyle/>
          <a:p>
            <a:r>
              <a:rPr lang="en-US"/>
              <a:t>Hall &amp; Helmers Ch. 20</a:t>
            </a:r>
          </a:p>
        </p:txBody>
      </p:sp>
      <p:sp>
        <p:nvSpPr>
          <p:cNvPr id="4" name="Slide Number Placeholder 3"/>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2993340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20</a:t>
            </a:r>
          </a:p>
        </p:txBody>
      </p:sp>
      <p:sp>
        <p:nvSpPr>
          <p:cNvPr id="7" name="Slide Number Placeholder 6"/>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374570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20</a:t>
            </a:r>
          </a:p>
        </p:txBody>
      </p:sp>
      <p:sp>
        <p:nvSpPr>
          <p:cNvPr id="7" name="Slide Number Placeholder 6"/>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1171682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Hall &amp; Helmers Ch. 20</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C935B-8A0E-4B0F-A0DD-CBF45293C773}" type="slidenum">
              <a:rPr lang="en-US" smtClean="0"/>
              <a:t>‹#›</a:t>
            </a:fld>
            <a:endParaRPr lang="en-US"/>
          </a:p>
        </p:txBody>
      </p:sp>
    </p:spTree>
    <p:extLst>
      <p:ext uri="{BB962C8B-B14F-4D97-AF65-F5344CB8AC3E}">
        <p14:creationId xmlns:p14="http://schemas.microsoft.com/office/powerpoint/2010/main" val="1151989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01909-04F4-4209-8AC2-CD732B2D4287}"/>
              </a:ext>
            </a:extLst>
          </p:cNvPr>
          <p:cNvSpPr>
            <a:spLocks noGrp="1"/>
          </p:cNvSpPr>
          <p:nvPr>
            <p:ph type="ctrTitle"/>
          </p:nvPr>
        </p:nvSpPr>
        <p:spPr>
          <a:xfrm>
            <a:off x="304800" y="2130425"/>
            <a:ext cx="8153400" cy="1470025"/>
          </a:xfrm>
        </p:spPr>
        <p:txBody>
          <a:bodyPr>
            <a:normAutofit fontScale="90000"/>
          </a:bodyPr>
          <a:lstStyle/>
          <a:p>
            <a:r>
              <a:rPr lang="en-US" sz="4400" dirty="0"/>
              <a:t>Chapter 20</a:t>
            </a:r>
            <a:br>
              <a:rPr lang="en-US" dirty="0"/>
            </a:br>
            <a:br>
              <a:rPr lang="en-US" dirty="0"/>
            </a:br>
            <a:r>
              <a:rPr lang="en-US" dirty="0"/>
              <a:t>The sharing and exchange of patents</a:t>
            </a:r>
            <a:endParaRPr lang="en-US" sz="5300" dirty="0"/>
          </a:p>
        </p:txBody>
      </p:sp>
      <p:sp>
        <p:nvSpPr>
          <p:cNvPr id="3" name="Subtitle 2">
            <a:extLst>
              <a:ext uri="{FF2B5EF4-FFF2-40B4-BE49-F238E27FC236}">
                <a16:creationId xmlns:a16="http://schemas.microsoft.com/office/drawing/2014/main" id="{93450531-1C39-49BF-9AA9-F34B67F7AE52}"/>
              </a:ext>
            </a:extLst>
          </p:cNvPr>
          <p:cNvSpPr>
            <a:spLocks noGrp="1"/>
          </p:cNvSpPr>
          <p:nvPr>
            <p:ph type="subTitle" idx="1"/>
          </p:nvPr>
        </p:nvSpPr>
        <p:spPr/>
        <p:txBody>
          <a:bodyPr/>
          <a:lstStyle/>
          <a:p>
            <a:endParaRPr lang="en-US" dirty="0"/>
          </a:p>
          <a:p>
            <a:endParaRPr lang="en-US" dirty="0"/>
          </a:p>
          <a:p>
            <a:r>
              <a:rPr lang="en-US" sz="2200" dirty="0">
                <a:solidFill>
                  <a:schemeClr val="tx1"/>
                </a:solidFill>
              </a:rPr>
              <a:t>Bronwyn H. Hall &amp; Christian Helmers</a:t>
            </a:r>
          </a:p>
          <a:p>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1</a:t>
            </a:fld>
            <a:endParaRPr lang="en-US"/>
          </a:p>
        </p:txBody>
      </p:sp>
      <p:sp>
        <p:nvSpPr>
          <p:cNvPr id="5" name="Date Placeholder 4">
            <a:extLst>
              <a:ext uri="{FF2B5EF4-FFF2-40B4-BE49-F238E27FC236}">
                <a16:creationId xmlns:a16="http://schemas.microsoft.com/office/drawing/2014/main" id="{81E20248-0034-C083-0257-1ECB0E6067A7}"/>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F8C4EDBC-EEE1-5767-835E-239D6EA23F30}"/>
              </a:ext>
            </a:extLst>
          </p:cNvPr>
          <p:cNvSpPr>
            <a:spLocks noGrp="1"/>
          </p:cNvSpPr>
          <p:nvPr>
            <p:ph type="ftr" sz="quarter" idx="11"/>
          </p:nvPr>
        </p:nvSpPr>
        <p:spPr/>
        <p:txBody>
          <a:bodyPr/>
          <a:lstStyle/>
          <a:p>
            <a:r>
              <a:rPr lang="en-US"/>
              <a:t>Hall &amp; Helmers Ch. 20</a:t>
            </a:r>
          </a:p>
        </p:txBody>
      </p:sp>
    </p:spTree>
    <p:extLst>
      <p:ext uri="{BB962C8B-B14F-4D97-AF65-F5344CB8AC3E}">
        <p14:creationId xmlns:p14="http://schemas.microsoft.com/office/powerpoint/2010/main" val="2081187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licensing decision</a:t>
            </a:r>
          </a:p>
        </p:txBody>
      </p:sp>
      <p:sp>
        <p:nvSpPr>
          <p:cNvPr id="3" name="Content Placeholder 2"/>
          <p:cNvSpPr>
            <a:spLocks noGrp="1"/>
          </p:cNvSpPr>
          <p:nvPr>
            <p:ph idx="1"/>
          </p:nvPr>
        </p:nvSpPr>
        <p:spPr/>
        <p:txBody>
          <a:bodyPr>
            <a:normAutofit fontScale="92500" lnSpcReduction="20000"/>
          </a:bodyPr>
          <a:lstStyle/>
          <a:p>
            <a:r>
              <a:rPr lang="en-US" sz="2400" dirty="0"/>
              <a:t>Model of how interaction between upstream technology and downstream product markets affects firm’s licensing decision (Arora and </a:t>
            </a:r>
            <a:r>
              <a:rPr lang="en-US" sz="2400" dirty="0" err="1"/>
              <a:t>Fosfuri</a:t>
            </a:r>
            <a:r>
              <a:rPr lang="en-US" sz="2400" dirty="0"/>
              <a:t>, 2003).</a:t>
            </a:r>
          </a:p>
          <a:p>
            <a:r>
              <a:rPr lang="en-US" sz="2400" dirty="0"/>
              <a:t>Licensing has two opposed effects: </a:t>
            </a:r>
          </a:p>
          <a:p>
            <a:pPr lvl="1"/>
            <a:r>
              <a:rPr lang="en-US" sz="2000" b="1" dirty="0"/>
              <a:t>Revenue effect:</a:t>
            </a:r>
            <a:r>
              <a:rPr lang="en-US" sz="2000" dirty="0"/>
              <a:t> licensor earns direct income from licensing.</a:t>
            </a:r>
          </a:p>
          <a:p>
            <a:pPr lvl="1"/>
            <a:r>
              <a:rPr lang="en-US" sz="2000" b="1" dirty="0"/>
              <a:t>Rent dissipation effect:</a:t>
            </a:r>
            <a:r>
              <a:rPr lang="en-US" sz="2000" dirty="0"/>
              <a:t> licensor experiences erosion of profits as a result of licensing if licensee competes with licensor in product market.</a:t>
            </a:r>
          </a:p>
          <a:p>
            <a:r>
              <a:rPr lang="en-US" sz="2400" dirty="0"/>
              <a:t>Firm licenses when revenue effect from licensing exceeds rent dissipation effect from creating competitors.</a:t>
            </a:r>
          </a:p>
          <a:p>
            <a:r>
              <a:rPr lang="en-US" sz="2400" dirty="0"/>
              <a:t>When there are two or more independent potential licensors, licensing creates negative externality for other licensor in product market.</a:t>
            </a:r>
          </a:p>
          <a:p>
            <a:r>
              <a:rPr lang="en-US" sz="2400" dirty="0"/>
              <a:t>Negative externality is ignored by each licensor. </a:t>
            </a:r>
          </a:p>
          <a:p>
            <a:r>
              <a:rPr lang="en-US" sz="2400" dirty="0"/>
              <a:t>Privately profitable for each licensor to license, but joint profits would be higher in absence of licensing. </a:t>
            </a:r>
          </a:p>
        </p:txBody>
      </p:sp>
      <p:sp>
        <p:nvSpPr>
          <p:cNvPr id="4" name="Date Placeholder 3">
            <a:extLst>
              <a:ext uri="{FF2B5EF4-FFF2-40B4-BE49-F238E27FC236}">
                <a16:creationId xmlns:a16="http://schemas.microsoft.com/office/drawing/2014/main" id="{FB07C14B-A85F-3886-6529-886B6803632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5E88F14B-9EF7-A28D-0498-EFCD119B2D39}"/>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8CD37793-E628-5BBC-7694-A312BEF29199}"/>
              </a:ext>
            </a:extLst>
          </p:cNvPr>
          <p:cNvSpPr>
            <a:spLocks noGrp="1"/>
          </p:cNvSpPr>
          <p:nvPr>
            <p:ph type="sldNum" sz="quarter" idx="12"/>
          </p:nvPr>
        </p:nvSpPr>
        <p:spPr/>
        <p:txBody>
          <a:bodyPr/>
          <a:lstStyle/>
          <a:p>
            <a:fld id="{52FC935B-8A0E-4B0F-A0DD-CBF45293C773}" type="slidenum">
              <a:rPr lang="en-US" smtClean="0"/>
              <a:t>10</a:t>
            </a:fld>
            <a:endParaRPr lang="en-US"/>
          </a:p>
        </p:txBody>
      </p:sp>
    </p:spTree>
    <p:extLst>
      <p:ext uri="{BB962C8B-B14F-4D97-AF65-F5344CB8AC3E}">
        <p14:creationId xmlns:p14="http://schemas.microsoft.com/office/powerpoint/2010/main" val="919293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licensing decision</a:t>
            </a:r>
          </a:p>
        </p:txBody>
      </p:sp>
      <p:sp>
        <p:nvSpPr>
          <p:cNvPr id="3" name="Content Placeholder 2"/>
          <p:cNvSpPr>
            <a:spLocks noGrp="1"/>
          </p:cNvSpPr>
          <p:nvPr>
            <p:ph idx="1"/>
          </p:nvPr>
        </p:nvSpPr>
        <p:spPr/>
        <p:txBody>
          <a:bodyPr>
            <a:normAutofit fontScale="85000" lnSpcReduction="10000"/>
          </a:bodyPr>
          <a:lstStyle/>
          <a:p>
            <a:r>
              <a:rPr lang="en-US" sz="2400" dirty="0"/>
              <a:t>2 innovators </a:t>
            </a:r>
            <a:r>
              <a:rPr lang="en-US" sz="2400" i="1" dirty="0" err="1"/>
              <a:t>i</a:t>
            </a:r>
            <a:r>
              <a:rPr lang="en-US" sz="2400" dirty="0"/>
              <a:t> and </a:t>
            </a:r>
            <a:r>
              <a:rPr lang="en-US" sz="2400" i="1" dirty="0"/>
              <a:t>j</a:t>
            </a:r>
            <a:r>
              <a:rPr lang="en-US" sz="2400" dirty="0"/>
              <a:t> with patented technologies for production of a good.</a:t>
            </a:r>
          </a:p>
          <a:p>
            <a:pPr lvl="1"/>
            <a:r>
              <a:rPr lang="en-US" sz="2000" dirty="0"/>
              <a:t>Both innovators vertically integrated.</a:t>
            </a:r>
          </a:p>
          <a:p>
            <a:pPr lvl="1"/>
            <a:r>
              <a:rPr lang="en-US" sz="2000" dirty="0"/>
              <a:t>Many potential entrants that can only enter the market if they receive a license from one of the innovators. </a:t>
            </a:r>
          </a:p>
          <a:p>
            <a:pPr lvl="1"/>
            <a:r>
              <a:rPr lang="en-US" sz="2000" dirty="0"/>
              <a:t>Entry does not involve any fixed costs.</a:t>
            </a:r>
          </a:p>
          <a:p>
            <a:pPr lvl="1"/>
            <a:r>
              <a:rPr lang="en-US" sz="2000" dirty="0"/>
              <a:t>If entrants receive a license, they produce same good as licensor. </a:t>
            </a:r>
          </a:p>
          <a:p>
            <a:r>
              <a:rPr lang="en-US" sz="2400" dirty="0"/>
              <a:t>Innovator </a:t>
            </a:r>
            <a:r>
              <a:rPr lang="en-US" sz="2400" i="1" dirty="0" err="1"/>
              <a:t>i</a:t>
            </a:r>
            <a:r>
              <a:rPr lang="en-US" sz="2400" dirty="0"/>
              <a:t> sells </a:t>
            </a:r>
            <a:r>
              <a:rPr lang="en-US" sz="2400" i="1" dirty="0"/>
              <a:t>k</a:t>
            </a:r>
            <a:r>
              <a:rPr lang="en-US" sz="2400" i="1" baseline="-25000" dirty="0"/>
              <a:t>i</a:t>
            </a:r>
            <a:r>
              <a:rPr lang="en-US" sz="2400" i="1" dirty="0"/>
              <a:t>-1</a:t>
            </a:r>
            <a:r>
              <a:rPr lang="en-US" sz="2400" dirty="0"/>
              <a:t> non-exclusive licenses while innovator </a:t>
            </a:r>
            <a:r>
              <a:rPr lang="en-US" sz="2400" i="1" dirty="0"/>
              <a:t>j</a:t>
            </a:r>
            <a:r>
              <a:rPr lang="en-US" sz="2400" dirty="0"/>
              <a:t> sells </a:t>
            </a:r>
            <a:r>
              <a:rPr lang="en-US" sz="2400" i="1" dirty="0"/>
              <a:t>k</a:t>
            </a:r>
            <a:r>
              <a:rPr lang="en-US" sz="2400" i="1" baseline="-25000" dirty="0"/>
              <a:t>j</a:t>
            </a:r>
            <a:r>
              <a:rPr lang="en-US" sz="2400" i="1" dirty="0"/>
              <a:t>-1</a:t>
            </a:r>
            <a:r>
              <a:rPr lang="en-US" sz="2400" dirty="0"/>
              <a:t> licenses, where </a:t>
            </a:r>
            <a:r>
              <a:rPr lang="en-US" sz="2400" i="1" dirty="0" err="1"/>
              <a:t>i≠j</a:t>
            </a:r>
            <a:r>
              <a:rPr lang="en-US" sz="2400" dirty="0"/>
              <a:t>. </a:t>
            </a:r>
          </a:p>
          <a:p>
            <a:pPr lvl="1"/>
            <a:r>
              <a:rPr lang="en-US" sz="2000" dirty="0"/>
              <a:t>Licensing involves fixed cost </a:t>
            </a:r>
            <a:r>
              <a:rPr lang="en-US" sz="2000" i="1" dirty="0"/>
              <a:t>F≥0</a:t>
            </a:r>
            <a:r>
              <a:rPr lang="en-US" sz="2000" dirty="0"/>
              <a:t>.</a:t>
            </a:r>
          </a:p>
          <a:p>
            <a:pPr lvl="1"/>
            <a:r>
              <a:rPr lang="en-US" sz="2000" dirty="0"/>
              <a:t>Licensor obtains share </a:t>
            </a:r>
            <a:r>
              <a:rPr lang="en-US" sz="2000" i="1" dirty="0"/>
              <a:t>σ ϵ [0,1]</a:t>
            </a:r>
            <a:r>
              <a:rPr lang="en-US" sz="2000" dirty="0"/>
              <a:t> of profits </a:t>
            </a:r>
            <a:r>
              <a:rPr lang="en-US" sz="2000" i="1" dirty="0"/>
              <a:t>π</a:t>
            </a:r>
            <a:r>
              <a:rPr lang="en-US" sz="2000" dirty="0"/>
              <a:t> earned by its licensee.</a:t>
            </a:r>
          </a:p>
          <a:p>
            <a:r>
              <a:rPr lang="en-US" sz="2400" dirty="0"/>
              <a:t>Two-stage game:</a:t>
            </a:r>
          </a:p>
          <a:p>
            <a:pPr lvl="1"/>
            <a:r>
              <a:rPr lang="en-US" sz="2000" b="1" dirty="0"/>
              <a:t>Stage 1:</a:t>
            </a:r>
            <a:r>
              <a:rPr lang="en-US" sz="2000" dirty="0"/>
              <a:t> Competition in market for technology -- each innovator chooses how many licenses to sell to potential entrants.</a:t>
            </a:r>
          </a:p>
          <a:p>
            <a:pPr lvl="1"/>
            <a:r>
              <a:rPr lang="en-US" sz="2000" b="1" dirty="0"/>
              <a:t>Stage 2:</a:t>
            </a:r>
            <a:r>
              <a:rPr lang="en-US" sz="2000" dirty="0"/>
              <a:t> Competition in product market -- innovators and all entrants that obtained a license compete in product market.</a:t>
            </a:r>
          </a:p>
        </p:txBody>
      </p:sp>
      <p:sp>
        <p:nvSpPr>
          <p:cNvPr id="4" name="Date Placeholder 3">
            <a:extLst>
              <a:ext uri="{FF2B5EF4-FFF2-40B4-BE49-F238E27FC236}">
                <a16:creationId xmlns:a16="http://schemas.microsoft.com/office/drawing/2014/main" id="{09646375-7497-7188-DF3C-9E381A6FEF3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8132A34-B81E-6CFC-490C-1FC6F705EAE5}"/>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3FCC26ED-3FF2-9C4A-4430-639EBA3F1FFD}"/>
              </a:ext>
            </a:extLst>
          </p:cNvPr>
          <p:cNvSpPr>
            <a:spLocks noGrp="1"/>
          </p:cNvSpPr>
          <p:nvPr>
            <p:ph type="sldNum" sz="quarter" idx="12"/>
          </p:nvPr>
        </p:nvSpPr>
        <p:spPr/>
        <p:txBody>
          <a:bodyPr/>
          <a:lstStyle/>
          <a:p>
            <a:fld id="{52FC935B-8A0E-4B0F-A0DD-CBF45293C773}" type="slidenum">
              <a:rPr lang="en-US" smtClean="0"/>
              <a:t>11</a:t>
            </a:fld>
            <a:endParaRPr lang="en-US"/>
          </a:p>
        </p:txBody>
      </p:sp>
    </p:spTree>
    <p:extLst>
      <p:ext uri="{BB962C8B-B14F-4D97-AF65-F5344CB8AC3E}">
        <p14:creationId xmlns:p14="http://schemas.microsoft.com/office/powerpoint/2010/main" val="4092367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licensing decision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458200" cy="5105400"/>
              </a:xfrm>
            </p:spPr>
            <p:txBody>
              <a:bodyPr>
                <a:normAutofit fontScale="70000" lnSpcReduction="20000"/>
              </a:bodyPr>
              <a:lstStyle/>
              <a:p>
                <a:r>
                  <a:rPr lang="en-US" b="1" dirty="0"/>
                  <a:t>Stage 2:</a:t>
                </a:r>
                <a:r>
                  <a:rPr lang="en-US" dirty="0"/>
                  <a:t> Licensors and licensees use technology to produce and compete in product market: </a:t>
                </a:r>
              </a:p>
              <a:p>
                <a:pPr lvl="1"/>
                <a:r>
                  <a:rPr lang="en-US" dirty="0"/>
                  <a:t>Any company in product market makes </a:t>
                </a:r>
                <a14:m>
                  <m:oMath xmlns:m="http://schemas.openxmlformats.org/officeDocument/2006/math">
                    <m:sSup>
                      <m:sSupPr>
                        <m:ctrlPr>
                          <a:rPr lang="en-US" i="1">
                            <a:latin typeface="Cambria Math" panose="02040503050406030204" pitchFamily="18" charset="0"/>
                          </a:rPr>
                        </m:ctrlPr>
                      </m:sSupPr>
                      <m:e>
                        <m:r>
                          <a:rPr lang="en-US" i="1">
                            <a:latin typeface="Cambria Math"/>
                          </a:rPr>
                          <m:t>𝜋</m:t>
                        </m:r>
                      </m:e>
                      <m:sup>
                        <m:r>
                          <a:rPr lang="en-US" i="1">
                            <a:latin typeface="Cambria Math"/>
                          </a:rPr>
                          <m:t>𝑖</m:t>
                        </m:r>
                      </m:sup>
                    </m:sSup>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a:rPr>
                              <m:t>𝑘</m:t>
                            </m:r>
                          </m:e>
                          <m:sub>
                            <m:r>
                              <a:rPr lang="en-US" i="1">
                                <a:latin typeface="Cambria Math"/>
                              </a:rPr>
                              <m:t>𝑖</m:t>
                            </m:r>
                          </m:sub>
                        </m:sSub>
                        <m:r>
                          <a:rPr lang="en-US" i="1">
                            <a:latin typeface="Cambria Math"/>
                          </a:rPr>
                          <m:t>,</m:t>
                        </m:r>
                        <m:sSub>
                          <m:sSubPr>
                            <m:ctrlPr>
                              <a:rPr lang="en-US" i="1">
                                <a:latin typeface="Cambria Math" panose="02040503050406030204" pitchFamily="18" charset="0"/>
                              </a:rPr>
                            </m:ctrlPr>
                          </m:sSubPr>
                          <m:e>
                            <m:r>
                              <a:rPr lang="en-US" i="1">
                                <a:latin typeface="Cambria Math"/>
                              </a:rPr>
                              <m:t>𝑘</m:t>
                            </m:r>
                          </m:e>
                          <m:sub>
                            <m:r>
                              <a:rPr lang="en-US" i="1">
                                <a:latin typeface="Cambria Math"/>
                              </a:rPr>
                              <m:t>𝑗</m:t>
                            </m:r>
                          </m:sub>
                        </m:sSub>
                        <m:r>
                          <a:rPr lang="en-US" i="1">
                            <a:latin typeface="Cambria Math"/>
                          </a:rPr>
                          <m:t>,</m:t>
                        </m:r>
                        <m:r>
                          <a:rPr lang="en-US" i="1">
                            <a:latin typeface="Cambria Math"/>
                          </a:rPr>
                          <m:t>𝜇</m:t>
                        </m:r>
                      </m:e>
                    </m:d>
                  </m:oMath>
                </a14:m>
                <a:r>
                  <a:rPr lang="en-US" dirty="0"/>
                  <a:t>, where </a:t>
                </a:r>
                <a14:m>
                  <m:oMath xmlns:m="http://schemas.openxmlformats.org/officeDocument/2006/math">
                    <m:f>
                      <m:fPr>
                        <m:ctrlPr>
                          <a:rPr lang="en-US" i="1">
                            <a:latin typeface="Cambria Math" panose="02040503050406030204" pitchFamily="18" charset="0"/>
                          </a:rPr>
                        </m:ctrlPr>
                      </m:fPr>
                      <m:num>
                        <m:r>
                          <a:rPr lang="en-US" i="1">
                            <a:latin typeface="Cambria Math"/>
                          </a:rPr>
                          <m:t>𝜕</m:t>
                        </m:r>
                        <m:sSup>
                          <m:sSupPr>
                            <m:ctrlPr>
                              <a:rPr lang="en-US" i="1">
                                <a:latin typeface="Cambria Math" panose="02040503050406030204" pitchFamily="18" charset="0"/>
                              </a:rPr>
                            </m:ctrlPr>
                          </m:sSupPr>
                          <m:e>
                            <m:r>
                              <a:rPr lang="en-US" i="1">
                                <a:latin typeface="Cambria Math"/>
                              </a:rPr>
                              <m:t>𝜋</m:t>
                            </m:r>
                          </m:e>
                          <m:sup>
                            <m:r>
                              <a:rPr lang="en-US" i="1">
                                <a:latin typeface="Cambria Math"/>
                              </a:rPr>
                              <m:t>𝑖</m:t>
                            </m:r>
                          </m:sup>
                        </m:sSup>
                      </m:num>
                      <m:den>
                        <m:r>
                          <a:rPr lang="en-US" i="1">
                            <a:latin typeface="Cambria Math"/>
                          </a:rPr>
                          <m:t>𝜕</m:t>
                        </m:r>
                        <m:sSub>
                          <m:sSubPr>
                            <m:ctrlPr>
                              <a:rPr lang="en-US" i="1">
                                <a:latin typeface="Cambria Math" panose="02040503050406030204" pitchFamily="18" charset="0"/>
                              </a:rPr>
                            </m:ctrlPr>
                          </m:sSubPr>
                          <m:e>
                            <m:r>
                              <a:rPr lang="en-US" i="1">
                                <a:latin typeface="Cambria Math"/>
                              </a:rPr>
                              <m:t>𝑘</m:t>
                            </m:r>
                          </m:e>
                          <m:sub>
                            <m:r>
                              <a:rPr lang="en-US" i="1">
                                <a:latin typeface="Cambria Math"/>
                              </a:rPr>
                              <m:t>𝑖</m:t>
                            </m:r>
                          </m:sub>
                        </m:sSub>
                      </m:den>
                    </m:f>
                    <m:r>
                      <a:rPr lang="en-US" i="1">
                        <a:latin typeface="Cambria Math"/>
                      </a:rPr>
                      <m:t>&lt;0</m:t>
                    </m:r>
                  </m:oMath>
                </a14:m>
                <a:r>
                  <a:rPr lang="en-US" dirty="0"/>
                  <a:t> and μ denotes degree of product differentiation between </a:t>
                </a:r>
                <a:r>
                  <a:rPr lang="en-US" i="1" dirty="0" err="1"/>
                  <a:t>i</a:t>
                </a:r>
                <a:r>
                  <a:rPr lang="en-US" dirty="0"/>
                  <a:t> and </a:t>
                </a:r>
                <a:r>
                  <a:rPr lang="en-US" i="1" dirty="0"/>
                  <a:t>j with μ =[0,1],</a:t>
                </a:r>
                <a:r>
                  <a:rPr lang="en-US" dirty="0"/>
                  <a:t> where </a:t>
                </a:r>
                <a:r>
                  <a:rPr lang="en-US" i="1" dirty="0"/>
                  <a:t>μ=0</a:t>
                </a:r>
                <a:r>
                  <a:rPr lang="en-US" dirty="0"/>
                  <a:t> means independent products while </a:t>
                </a:r>
                <a:r>
                  <a:rPr lang="en-US" i="1" dirty="0"/>
                  <a:t>μ=1</a:t>
                </a:r>
                <a:r>
                  <a:rPr lang="en-US" dirty="0"/>
                  <a:t> implies homogenous products. </a:t>
                </a:r>
              </a:p>
              <a:p>
                <a:pPr lvl="1"/>
                <a:r>
                  <a:rPr lang="en-US" dirty="0"/>
                  <a:t>Assume profits decrease as products become more similar, i.e., </a:t>
                </a:r>
                <a14:m>
                  <m:oMath xmlns:m="http://schemas.openxmlformats.org/officeDocument/2006/math">
                    <m:f>
                      <m:fPr>
                        <m:ctrlPr>
                          <a:rPr lang="en-US" i="1">
                            <a:latin typeface="Cambria Math" panose="02040503050406030204" pitchFamily="18" charset="0"/>
                          </a:rPr>
                        </m:ctrlPr>
                      </m:fPr>
                      <m:num>
                        <m:r>
                          <a:rPr lang="en-US" i="1">
                            <a:latin typeface="Cambria Math"/>
                          </a:rPr>
                          <m:t>𝜕</m:t>
                        </m:r>
                        <m:sSup>
                          <m:sSupPr>
                            <m:ctrlPr>
                              <a:rPr lang="en-US" i="1">
                                <a:latin typeface="Cambria Math" panose="02040503050406030204" pitchFamily="18" charset="0"/>
                              </a:rPr>
                            </m:ctrlPr>
                          </m:sSupPr>
                          <m:e>
                            <m:r>
                              <a:rPr lang="en-US" i="1">
                                <a:latin typeface="Cambria Math"/>
                              </a:rPr>
                              <m:t>𝜋</m:t>
                            </m:r>
                          </m:e>
                          <m:sup>
                            <m:r>
                              <a:rPr lang="en-US" i="1">
                                <a:latin typeface="Cambria Math"/>
                              </a:rPr>
                              <m:t>𝑖</m:t>
                            </m:r>
                          </m:sup>
                        </m:sSup>
                      </m:num>
                      <m:den>
                        <m:r>
                          <a:rPr lang="en-US" i="1">
                            <a:latin typeface="Cambria Math"/>
                          </a:rPr>
                          <m:t>𝜕𝜇</m:t>
                        </m:r>
                      </m:den>
                    </m:f>
                    <m:r>
                      <a:rPr lang="en-US" i="1">
                        <a:latin typeface="Cambria Math"/>
                      </a:rPr>
                      <m:t>&lt;0</m:t>
                    </m:r>
                  </m:oMath>
                </a14:m>
                <a:r>
                  <a:rPr lang="en-US" dirty="0"/>
                  <a:t>. </a:t>
                </a:r>
              </a:p>
              <a:p>
                <a:pPr marL="342900" lvl="1" indent="-342900">
                  <a:buFont typeface="Arial" panose="020B0604020202020204" pitchFamily="34" charset="0"/>
                  <a:buChar char="•"/>
                </a:pPr>
                <a:r>
                  <a:rPr lang="en-US" dirty="0"/>
                  <a:t>Using profits </a:t>
                </a:r>
                <a14:m>
                  <m:oMath xmlns:m="http://schemas.openxmlformats.org/officeDocument/2006/math">
                    <m:sSup>
                      <m:sSupPr>
                        <m:ctrlPr>
                          <a:rPr lang="en-US" i="1">
                            <a:latin typeface="Cambria Math" panose="02040503050406030204" pitchFamily="18" charset="0"/>
                          </a:rPr>
                        </m:ctrlPr>
                      </m:sSupPr>
                      <m:e>
                        <m:r>
                          <a:rPr lang="en-US" i="1">
                            <a:latin typeface="Cambria Math"/>
                          </a:rPr>
                          <m:t>𝜋</m:t>
                        </m:r>
                      </m:e>
                      <m:sup>
                        <m:r>
                          <a:rPr lang="en-US" i="1">
                            <a:latin typeface="Cambria Math"/>
                          </a:rPr>
                          <m:t>𝑖</m:t>
                        </m:r>
                      </m:sup>
                    </m:sSup>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a:rPr>
                              <m:t>𝑘</m:t>
                            </m:r>
                          </m:e>
                          <m:sub>
                            <m:r>
                              <a:rPr lang="en-US" i="1">
                                <a:latin typeface="Cambria Math"/>
                              </a:rPr>
                              <m:t>𝑖</m:t>
                            </m:r>
                          </m:sub>
                        </m:sSub>
                        <m:r>
                          <a:rPr lang="en-US" i="1">
                            <a:latin typeface="Cambria Math"/>
                          </a:rPr>
                          <m:t>,</m:t>
                        </m:r>
                        <m:sSub>
                          <m:sSubPr>
                            <m:ctrlPr>
                              <a:rPr lang="en-US" i="1">
                                <a:latin typeface="Cambria Math" panose="02040503050406030204" pitchFamily="18" charset="0"/>
                              </a:rPr>
                            </m:ctrlPr>
                          </m:sSubPr>
                          <m:e>
                            <m:r>
                              <a:rPr lang="en-US" i="1">
                                <a:latin typeface="Cambria Math"/>
                              </a:rPr>
                              <m:t>𝑘</m:t>
                            </m:r>
                          </m:e>
                          <m:sub>
                            <m:r>
                              <a:rPr lang="en-US" i="1">
                                <a:latin typeface="Cambria Math"/>
                              </a:rPr>
                              <m:t>𝑗</m:t>
                            </m:r>
                          </m:sub>
                        </m:sSub>
                        <m:r>
                          <a:rPr lang="en-US" i="1">
                            <a:latin typeface="Cambria Math"/>
                          </a:rPr>
                          <m:t>,</m:t>
                        </m:r>
                        <m:r>
                          <a:rPr lang="en-US" i="1">
                            <a:latin typeface="Cambria Math"/>
                          </a:rPr>
                          <m:t>𝜇</m:t>
                        </m:r>
                      </m:e>
                    </m:d>
                  </m:oMath>
                </a14:m>
                <a:r>
                  <a:rPr lang="en-US" dirty="0"/>
                  <a:t>, each innovator’s profits are:</a:t>
                </a:r>
              </a:p>
              <a:p>
                <a:endParaRPr lang="en-US" dirty="0"/>
              </a:p>
              <a:p>
                <a:r>
                  <a:rPr lang="en-US" dirty="0"/>
                  <a:t>First part denotes total profits obtained from participating directly in product market and licensing income from all of </a:t>
                </a:r>
                <a:r>
                  <a:rPr lang="en-US" i="1" dirty="0"/>
                  <a:t>i</a:t>
                </a:r>
                <a:r>
                  <a:rPr lang="en-US" dirty="0"/>
                  <a:t>’s licensees.</a:t>
                </a:r>
              </a:p>
              <a:p>
                <a:r>
                  <a:rPr lang="en-US" dirty="0"/>
                  <a:t>Second part is sum of all transaction costs involved in </a:t>
                </a:r>
                <a:r>
                  <a:rPr lang="en-US" i="1" dirty="0"/>
                  <a:t>i</a:t>
                </a:r>
                <a:r>
                  <a:rPr lang="en-US" dirty="0"/>
                  <a:t>’s licensing activity.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458200" cy="5105400"/>
              </a:xfrm>
              <a:blipFill>
                <a:blip r:embed="rId3"/>
                <a:stretch>
                  <a:fillRect l="-793" t="-2031"/>
                </a:stretch>
              </a:blipFill>
            </p:spPr>
            <p:txBody>
              <a:bodyPr/>
              <a:lstStyle/>
              <a:p>
                <a:r>
                  <a:rPr lang="en-US">
                    <a:noFill/>
                  </a:rPr>
                  <a:t> </a:t>
                </a:r>
              </a:p>
            </p:txBody>
          </p:sp>
        </mc:Fallback>
      </mc:AlternateContent>
      <p:sp>
        <p:nvSpPr>
          <p:cNvPr id="4" name="Rectangle 2">
            <a:extLst>
              <a:ext uri="{FF2B5EF4-FFF2-40B4-BE49-F238E27FC236}">
                <a16:creationId xmlns:a16="http://schemas.microsoft.com/office/drawing/2014/main" id="{E14FCD98-D230-435E-961B-DEDCFEE1609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8FC1E8D7-D377-4DC7-AFD9-18CB00C42D5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C9334B97-651D-4F02-BE6E-E908FED89739}"/>
              </a:ext>
            </a:extLst>
          </p:cNvPr>
          <p:cNvGraphicFramePr>
            <a:graphicFrameLocks noChangeAspect="1"/>
          </p:cNvGraphicFramePr>
          <p:nvPr>
            <p:extLst>
              <p:ext uri="{D42A27DB-BD31-4B8C-83A1-F6EECF244321}">
                <p14:modId xmlns:p14="http://schemas.microsoft.com/office/powerpoint/2010/main" val="2633399510"/>
              </p:ext>
            </p:extLst>
          </p:nvPr>
        </p:nvGraphicFramePr>
        <p:xfrm>
          <a:off x="1295400" y="4343400"/>
          <a:ext cx="4053840" cy="304800"/>
        </p:xfrm>
        <a:graphic>
          <a:graphicData uri="http://schemas.openxmlformats.org/presentationml/2006/ole">
            <mc:AlternateContent xmlns:mc="http://schemas.openxmlformats.org/markup-compatibility/2006">
              <mc:Choice xmlns:v="urn:schemas-microsoft-com:vml" Requires="v">
                <p:oleObj spid="_x0000_s1052" r:id="rId4" imgW="3378200" imgH="254000" progId="Equation.DSMT4">
                  <p:embed/>
                </p:oleObj>
              </mc:Choice>
              <mc:Fallback>
                <p:oleObj r:id="rId4" imgW="3378200" imgH="254000" progId="Equation.DSMT4">
                  <p:embed/>
                  <p:pic>
                    <p:nvPicPr>
                      <p:cNvPr id="5" name="Object 4">
                        <a:extLst>
                          <a:ext uri="{FF2B5EF4-FFF2-40B4-BE49-F238E27FC236}">
                            <a16:creationId xmlns:a16="http://schemas.microsoft.com/office/drawing/2014/main" id="{F5DF857E-8064-4C81-B908-F155D6DF1D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4343400"/>
                        <a:ext cx="4053840" cy="304800"/>
                      </a:xfrm>
                      <a:prstGeom prst="rect">
                        <a:avLst/>
                      </a:prstGeom>
                      <a:noFill/>
                    </p:spPr>
                  </p:pic>
                </p:oleObj>
              </mc:Fallback>
            </mc:AlternateContent>
          </a:graphicData>
        </a:graphic>
      </p:graphicFrame>
      <p:sp>
        <p:nvSpPr>
          <p:cNvPr id="5" name="Date Placeholder 4">
            <a:extLst>
              <a:ext uri="{FF2B5EF4-FFF2-40B4-BE49-F238E27FC236}">
                <a16:creationId xmlns:a16="http://schemas.microsoft.com/office/drawing/2014/main" id="{06FC417A-463D-AC39-27B9-C8494DA82A48}"/>
              </a:ext>
            </a:extLst>
          </p:cNvPr>
          <p:cNvSpPr>
            <a:spLocks noGrp="1"/>
          </p:cNvSpPr>
          <p:nvPr>
            <p:ph type="dt" sz="half" idx="10"/>
          </p:nvPr>
        </p:nvSpPr>
        <p:spPr/>
        <p:txBody>
          <a:bodyPr/>
          <a:lstStyle/>
          <a:p>
            <a:r>
              <a:rPr lang="en-US"/>
              <a:t>2024</a:t>
            </a:r>
          </a:p>
        </p:txBody>
      </p:sp>
      <p:sp>
        <p:nvSpPr>
          <p:cNvPr id="7" name="Footer Placeholder 6">
            <a:extLst>
              <a:ext uri="{FF2B5EF4-FFF2-40B4-BE49-F238E27FC236}">
                <a16:creationId xmlns:a16="http://schemas.microsoft.com/office/drawing/2014/main" id="{AE9CDC37-23B2-0443-8BC1-A20471BAB487}"/>
              </a:ext>
            </a:extLst>
          </p:cNvPr>
          <p:cNvSpPr>
            <a:spLocks noGrp="1"/>
          </p:cNvSpPr>
          <p:nvPr>
            <p:ph type="ftr" sz="quarter" idx="11"/>
          </p:nvPr>
        </p:nvSpPr>
        <p:spPr/>
        <p:txBody>
          <a:bodyPr/>
          <a:lstStyle/>
          <a:p>
            <a:r>
              <a:rPr lang="en-US"/>
              <a:t>Hall &amp; Helmers Ch. 20</a:t>
            </a:r>
          </a:p>
        </p:txBody>
      </p:sp>
      <p:sp>
        <p:nvSpPr>
          <p:cNvPr id="9" name="Slide Number Placeholder 8">
            <a:extLst>
              <a:ext uri="{FF2B5EF4-FFF2-40B4-BE49-F238E27FC236}">
                <a16:creationId xmlns:a16="http://schemas.microsoft.com/office/drawing/2014/main" id="{FD8CB734-2759-E2A4-3336-9AFC3FBD7886}"/>
              </a:ext>
            </a:extLst>
          </p:cNvPr>
          <p:cNvSpPr>
            <a:spLocks noGrp="1"/>
          </p:cNvSpPr>
          <p:nvPr>
            <p:ph type="sldNum" sz="quarter" idx="12"/>
          </p:nvPr>
        </p:nvSpPr>
        <p:spPr/>
        <p:txBody>
          <a:bodyPr/>
          <a:lstStyle/>
          <a:p>
            <a:fld id="{52FC935B-8A0E-4B0F-A0DD-CBF45293C773}" type="slidenum">
              <a:rPr lang="en-US" smtClean="0"/>
              <a:t>12</a:t>
            </a:fld>
            <a:endParaRPr lang="en-US"/>
          </a:p>
        </p:txBody>
      </p:sp>
    </p:spTree>
    <p:extLst>
      <p:ext uri="{BB962C8B-B14F-4D97-AF65-F5344CB8AC3E}">
        <p14:creationId xmlns:p14="http://schemas.microsoft.com/office/powerpoint/2010/main" val="209702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licensing decision</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229600" cy="4525963"/>
              </a:xfrm>
            </p:spPr>
            <p:txBody>
              <a:bodyPr>
                <a:normAutofit fontScale="70000" lnSpcReduction="20000"/>
              </a:bodyPr>
              <a:lstStyle/>
              <a:p>
                <a:r>
                  <a:rPr lang="en-US" dirty="0"/>
                  <a:t>Each innovator </a:t>
                </a:r>
                <a:r>
                  <a:rPr lang="en-US" i="1" dirty="0" err="1"/>
                  <a:t>i</a:t>
                </a:r>
                <a:r>
                  <a:rPr lang="en-US" dirty="0"/>
                  <a:t> chooses </a:t>
                </a:r>
                <a:r>
                  <a:rPr lang="en-US" i="1" dirty="0" err="1"/>
                  <a:t>k</a:t>
                </a:r>
                <a:r>
                  <a:rPr lang="en-US" i="1" baseline="-25000" dirty="0" err="1"/>
                  <a:t>i</a:t>
                </a:r>
                <a:r>
                  <a:rPr lang="en-US" dirty="0"/>
                  <a:t> to maximize its profits.</a:t>
                </a:r>
              </a:p>
              <a:p>
                <a:r>
                  <a:rPr lang="en-US" dirty="0"/>
                  <a:t>Corresponding first order condition:</a:t>
                </a:r>
              </a:p>
              <a:p>
                <a:endParaRPr lang="en-US" dirty="0"/>
              </a:p>
              <a:p>
                <a:endParaRPr lang="en-US" dirty="0"/>
              </a:p>
              <a:p>
                <a:endParaRPr lang="en-US" dirty="0"/>
              </a:p>
              <a:p>
                <a:r>
                  <a:rPr lang="en-US" dirty="0"/>
                  <a:t>where </a:t>
                </a:r>
                <a14:m>
                  <m:oMath xmlns:m="http://schemas.openxmlformats.org/officeDocument/2006/math">
                    <m:sSubSup>
                      <m:sSubSupPr>
                        <m:ctrlPr>
                          <a:rPr lang="en-US" i="1" smtClean="0">
                            <a:latin typeface="Cambria Math" panose="02040503050406030204" pitchFamily="18" charset="0"/>
                          </a:rPr>
                        </m:ctrlPr>
                      </m:sSubSupPr>
                      <m:e>
                        <m:r>
                          <a:rPr lang="en-US" b="0" i="1" smtClean="0">
                            <a:latin typeface="Cambria Math" panose="02040503050406030204" pitchFamily="18" charset="0"/>
                            <a:ea typeface="Cambria Math" panose="02040503050406030204" pitchFamily="18" charset="0"/>
                          </a:rPr>
                          <m:t>𝜋</m:t>
                        </m:r>
                      </m:e>
                      <m:sub>
                        <m:r>
                          <a:rPr lang="en-US" b="0" i="1" smtClean="0">
                            <a:latin typeface="Cambria Math" panose="02040503050406030204" pitchFamily="18" charset="0"/>
                          </a:rPr>
                          <m:t>𝑘</m:t>
                        </m:r>
                      </m:sub>
                      <m:sup>
                        <m:r>
                          <a:rPr lang="en-US" b="0" i="1" smtClean="0">
                            <a:latin typeface="Cambria Math" panose="02040503050406030204" pitchFamily="18" charset="0"/>
                          </a:rPr>
                          <m:t>𝑖</m:t>
                        </m:r>
                      </m:sup>
                    </m:sSubSup>
                  </m:oMath>
                </a14:m>
                <a:r>
                  <a:rPr lang="en-US" dirty="0"/>
                  <a:t> is the derivative of </a:t>
                </a:r>
                <a:r>
                  <a:rPr lang="en-US" i="1" dirty="0"/>
                  <a:t>π</a:t>
                </a:r>
                <a:r>
                  <a:rPr lang="en-US" i="1" baseline="-25000" dirty="0" err="1"/>
                  <a:t>i</a:t>
                </a:r>
                <a:r>
                  <a:rPr lang="en-US" dirty="0"/>
                  <a:t> with respect to </a:t>
                </a:r>
                <a:r>
                  <a:rPr lang="en-US" i="1" dirty="0" err="1"/>
                  <a:t>k</a:t>
                </a:r>
                <a:r>
                  <a:rPr lang="en-US" i="1" baseline="-25000" dirty="0" err="1"/>
                  <a:t>i</a:t>
                </a:r>
                <a:r>
                  <a:rPr lang="en-US" baseline="-25000" dirty="0"/>
                  <a:t> </a:t>
                </a:r>
                <a:r>
                  <a:rPr lang="en-US" dirty="0"/>
                  <a:t>given </a:t>
                </a:r>
                <a:r>
                  <a:rPr lang="en-US" i="1" dirty="0" err="1"/>
                  <a:t>k</a:t>
                </a:r>
                <a:r>
                  <a:rPr lang="en-US" i="1" baseline="-25000" dirty="0" err="1"/>
                  <a:t>j</a:t>
                </a:r>
                <a:r>
                  <a:rPr lang="en-US" dirty="0"/>
                  <a:t>.</a:t>
                </a:r>
              </a:p>
              <a:p>
                <a:r>
                  <a:rPr lang="en-US" dirty="0"/>
                  <a:t>Innovator’s optimal choice of the number of licenses depends on two countervailing effects:</a:t>
                </a:r>
              </a:p>
              <a:p>
                <a:pPr lvl="1"/>
                <a:r>
                  <a:rPr lang="en-US" i="1" dirty="0"/>
                  <a:t>Revenue effect</a:t>
                </a:r>
                <a:r>
                  <a:rPr lang="en-US" dirty="0"/>
                  <a:t>: captures additional marginal licensing income of licensing to one or more entrants net of associated transaction costs.</a:t>
                </a:r>
              </a:p>
              <a:p>
                <a:pPr lvl="1"/>
                <a:r>
                  <a:rPr lang="en-US" i="1" dirty="0"/>
                  <a:t>Rent</a:t>
                </a:r>
                <a:r>
                  <a:rPr lang="en-US" dirty="0"/>
                  <a:t> </a:t>
                </a:r>
                <a:r>
                  <a:rPr lang="en-US" i="1" dirty="0"/>
                  <a:t>dissipation effect</a:t>
                </a:r>
                <a:r>
                  <a:rPr lang="en-US" dirty="0"/>
                  <a:t>: captures negative impact of adding another competitor to product market on all other firms that also compete in product market including licensor. </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525963"/>
              </a:xfrm>
              <a:blipFill>
                <a:blip r:embed="rId3"/>
                <a:stretch>
                  <a:fillRect l="-815" t="-2291"/>
                </a:stretch>
              </a:blipFill>
            </p:spPr>
            <p:txBody>
              <a:bodyPr/>
              <a:lstStyle/>
              <a:p>
                <a:r>
                  <a:rPr lang="en-US">
                    <a:noFill/>
                  </a:rPr>
                  <a:t> </a:t>
                </a:r>
              </a:p>
            </p:txBody>
          </p:sp>
        </mc:Fallback>
      </mc:AlternateContent>
      <p:sp>
        <p:nvSpPr>
          <p:cNvPr id="4" name="Rectangle 2">
            <a:extLst>
              <a:ext uri="{FF2B5EF4-FFF2-40B4-BE49-F238E27FC236}">
                <a16:creationId xmlns:a16="http://schemas.microsoft.com/office/drawing/2014/main" id="{E14FCD98-D230-435E-961B-DEDCFEE1609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8FC1E8D7-D377-4DC7-AFD9-18CB00C42D5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0F507E76-1F9C-41AE-81FF-C9A08F54FF2F}"/>
              </a:ext>
            </a:extLst>
          </p:cNvPr>
          <p:cNvGraphicFramePr>
            <a:graphicFrameLocks noChangeAspect="1"/>
          </p:cNvGraphicFramePr>
          <p:nvPr>
            <p:extLst>
              <p:ext uri="{D42A27DB-BD31-4B8C-83A1-F6EECF244321}">
                <p14:modId xmlns:p14="http://schemas.microsoft.com/office/powerpoint/2010/main" val="3591521708"/>
              </p:ext>
            </p:extLst>
          </p:nvPr>
        </p:nvGraphicFramePr>
        <p:xfrm>
          <a:off x="1676400" y="2438400"/>
          <a:ext cx="3218873" cy="628537"/>
        </p:xfrm>
        <a:graphic>
          <a:graphicData uri="http://schemas.openxmlformats.org/presentationml/2006/ole">
            <mc:AlternateContent xmlns:mc="http://schemas.openxmlformats.org/markup-compatibility/2006">
              <mc:Choice xmlns:v="urn:schemas-microsoft-com:vml" Requires="v">
                <p:oleObj spid="_x0000_s2076" r:id="rId4" imgW="2146300" imgH="419100" progId="Equation.DSMT4">
                  <p:embed/>
                </p:oleObj>
              </mc:Choice>
              <mc:Fallback>
                <p:oleObj r:id="rId4" imgW="2146300" imgH="419100" progId="Equation.DSMT4">
                  <p:embed/>
                  <p:pic>
                    <p:nvPicPr>
                      <p:cNvPr id="7" name="Object 6">
                        <a:extLst>
                          <a:ext uri="{FF2B5EF4-FFF2-40B4-BE49-F238E27FC236}">
                            <a16:creationId xmlns:a16="http://schemas.microsoft.com/office/drawing/2014/main" id="{0F507E76-1F9C-41AE-81FF-C9A08F54FF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2438400"/>
                        <a:ext cx="3218873" cy="628537"/>
                      </a:xfrm>
                      <a:prstGeom prst="rect">
                        <a:avLst/>
                      </a:prstGeom>
                      <a:noFill/>
                    </p:spPr>
                  </p:pic>
                </p:oleObj>
              </mc:Fallback>
            </mc:AlternateContent>
          </a:graphicData>
        </a:graphic>
      </p:graphicFrame>
      <p:sp>
        <p:nvSpPr>
          <p:cNvPr id="5" name="Date Placeholder 4">
            <a:extLst>
              <a:ext uri="{FF2B5EF4-FFF2-40B4-BE49-F238E27FC236}">
                <a16:creationId xmlns:a16="http://schemas.microsoft.com/office/drawing/2014/main" id="{DBC6EF51-2035-8B70-81D6-B2A93D2A1826}"/>
              </a:ext>
            </a:extLst>
          </p:cNvPr>
          <p:cNvSpPr>
            <a:spLocks noGrp="1"/>
          </p:cNvSpPr>
          <p:nvPr>
            <p:ph type="dt" sz="half" idx="10"/>
          </p:nvPr>
        </p:nvSpPr>
        <p:spPr/>
        <p:txBody>
          <a:bodyPr/>
          <a:lstStyle/>
          <a:p>
            <a:r>
              <a:rPr lang="en-US"/>
              <a:t>2024</a:t>
            </a:r>
          </a:p>
        </p:txBody>
      </p:sp>
      <p:sp>
        <p:nvSpPr>
          <p:cNvPr id="8" name="Footer Placeholder 7">
            <a:extLst>
              <a:ext uri="{FF2B5EF4-FFF2-40B4-BE49-F238E27FC236}">
                <a16:creationId xmlns:a16="http://schemas.microsoft.com/office/drawing/2014/main" id="{7A62BF6C-8FAA-41D8-7F71-79DEBC0C9989}"/>
              </a:ext>
            </a:extLst>
          </p:cNvPr>
          <p:cNvSpPr>
            <a:spLocks noGrp="1"/>
          </p:cNvSpPr>
          <p:nvPr>
            <p:ph type="ftr" sz="quarter" idx="11"/>
          </p:nvPr>
        </p:nvSpPr>
        <p:spPr/>
        <p:txBody>
          <a:bodyPr/>
          <a:lstStyle/>
          <a:p>
            <a:r>
              <a:rPr lang="en-US"/>
              <a:t>Hall &amp; Helmers Ch. 20</a:t>
            </a:r>
          </a:p>
        </p:txBody>
      </p:sp>
      <p:sp>
        <p:nvSpPr>
          <p:cNvPr id="9" name="Slide Number Placeholder 8">
            <a:extLst>
              <a:ext uri="{FF2B5EF4-FFF2-40B4-BE49-F238E27FC236}">
                <a16:creationId xmlns:a16="http://schemas.microsoft.com/office/drawing/2014/main" id="{4FF08817-45DE-F76C-8B90-D5F748D18093}"/>
              </a:ext>
            </a:extLst>
          </p:cNvPr>
          <p:cNvSpPr>
            <a:spLocks noGrp="1"/>
          </p:cNvSpPr>
          <p:nvPr>
            <p:ph type="sldNum" sz="quarter" idx="12"/>
          </p:nvPr>
        </p:nvSpPr>
        <p:spPr/>
        <p:txBody>
          <a:bodyPr/>
          <a:lstStyle/>
          <a:p>
            <a:fld id="{52FC935B-8A0E-4B0F-A0DD-CBF45293C773}" type="slidenum">
              <a:rPr lang="en-US" smtClean="0"/>
              <a:t>13</a:t>
            </a:fld>
            <a:endParaRPr lang="en-US"/>
          </a:p>
        </p:txBody>
      </p:sp>
    </p:spTree>
    <p:extLst>
      <p:ext uri="{BB962C8B-B14F-4D97-AF65-F5344CB8AC3E}">
        <p14:creationId xmlns:p14="http://schemas.microsoft.com/office/powerpoint/2010/main" val="1339538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licensing income</a:t>
            </a:r>
          </a:p>
        </p:txBody>
      </p:sp>
      <p:sp>
        <p:nvSpPr>
          <p:cNvPr id="3" name="Content Placeholder 2"/>
          <p:cNvSpPr>
            <a:spLocks noGrp="1"/>
          </p:cNvSpPr>
          <p:nvPr>
            <p:ph idx="1"/>
          </p:nvPr>
        </p:nvSpPr>
        <p:spPr>
          <a:xfrm>
            <a:off x="457200" y="1600200"/>
            <a:ext cx="2895600" cy="4525963"/>
          </a:xfrm>
        </p:spPr>
        <p:txBody>
          <a:bodyPr>
            <a:normAutofit/>
          </a:bodyPr>
          <a:lstStyle/>
          <a:p>
            <a:r>
              <a:rPr lang="en-US" sz="2600" dirty="0"/>
              <a:t>Equilibrium number of licenses </a:t>
            </a:r>
            <a:r>
              <a:rPr lang="en-US" sz="2600" i="1" dirty="0" err="1"/>
              <a:t>k</a:t>
            </a:r>
            <a:r>
              <a:rPr lang="en-US" sz="2600" i="1" baseline="-25000" dirty="0" err="1"/>
              <a:t>i</a:t>
            </a:r>
            <a:r>
              <a:rPr lang="en-US" sz="2600" i="1" dirty="0"/>
              <a:t>* </a:t>
            </a:r>
            <a:r>
              <a:rPr lang="en-US" sz="2600" dirty="0"/>
              <a:t>sold by licensor is defined by </a:t>
            </a:r>
            <a:r>
              <a:rPr lang="en-US" sz="2600" i="1" dirty="0"/>
              <a:t>revenue effect </a:t>
            </a:r>
            <a:r>
              <a:rPr lang="en-US" sz="2600" dirty="0"/>
              <a:t>and</a:t>
            </a:r>
            <a:r>
              <a:rPr lang="en-US" sz="2600" i="1" dirty="0"/>
              <a:t> rent</a:t>
            </a:r>
            <a:r>
              <a:rPr lang="en-US" sz="2600" dirty="0"/>
              <a:t> </a:t>
            </a:r>
            <a:r>
              <a:rPr lang="en-US" sz="2600" i="1" dirty="0"/>
              <a:t>dissipation effect</a:t>
            </a:r>
            <a:r>
              <a:rPr lang="en-US" sz="2600"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1752600"/>
            <a:ext cx="5267931"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a:extLst>
              <a:ext uri="{FF2B5EF4-FFF2-40B4-BE49-F238E27FC236}">
                <a16:creationId xmlns:a16="http://schemas.microsoft.com/office/drawing/2014/main" id="{63F79833-993F-76B0-8395-0725DC46017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FBC0E31-4AED-B5EA-F3F6-92B41891F398}"/>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D2008692-2293-98CA-639F-32DDC48222EB}"/>
              </a:ext>
            </a:extLst>
          </p:cNvPr>
          <p:cNvSpPr>
            <a:spLocks noGrp="1"/>
          </p:cNvSpPr>
          <p:nvPr>
            <p:ph type="sldNum" sz="quarter" idx="12"/>
          </p:nvPr>
        </p:nvSpPr>
        <p:spPr/>
        <p:txBody>
          <a:bodyPr/>
          <a:lstStyle/>
          <a:p>
            <a:fld id="{52FC935B-8A0E-4B0F-A0DD-CBF45293C773}" type="slidenum">
              <a:rPr lang="en-US" smtClean="0"/>
              <a:t>14</a:t>
            </a:fld>
            <a:endParaRPr lang="en-US"/>
          </a:p>
        </p:txBody>
      </p:sp>
    </p:spTree>
    <p:extLst>
      <p:ext uri="{BB962C8B-B14F-4D97-AF65-F5344CB8AC3E}">
        <p14:creationId xmlns:p14="http://schemas.microsoft.com/office/powerpoint/2010/main" val="1207588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licensing decision</a:t>
            </a:r>
          </a:p>
        </p:txBody>
      </p:sp>
      <p:sp>
        <p:nvSpPr>
          <p:cNvPr id="3" name="Content Placeholder 2"/>
          <p:cNvSpPr>
            <a:spLocks noGrp="1"/>
          </p:cNvSpPr>
          <p:nvPr>
            <p:ph idx="1"/>
          </p:nvPr>
        </p:nvSpPr>
        <p:spPr>
          <a:xfrm>
            <a:off x="457200" y="1600200"/>
            <a:ext cx="3048000" cy="4525963"/>
          </a:xfrm>
        </p:spPr>
        <p:txBody>
          <a:bodyPr>
            <a:normAutofit fontScale="55000" lnSpcReduction="20000"/>
          </a:bodyPr>
          <a:lstStyle/>
          <a:p>
            <a:r>
              <a:rPr lang="en-US" dirty="0"/>
              <a:t>Assuming </a:t>
            </a:r>
            <a:r>
              <a:rPr lang="en-US" i="1" dirty="0"/>
              <a:t>μ≠0, </a:t>
            </a:r>
            <a:r>
              <a:rPr lang="en-US" dirty="0"/>
              <a:t>innovators </a:t>
            </a:r>
            <a:r>
              <a:rPr lang="en-US" i="1" dirty="0" err="1"/>
              <a:t>i</a:t>
            </a:r>
            <a:r>
              <a:rPr lang="en-US" dirty="0"/>
              <a:t> and </a:t>
            </a:r>
            <a:r>
              <a:rPr lang="en-US" i="1" dirty="0"/>
              <a:t>j</a:t>
            </a:r>
            <a:r>
              <a:rPr lang="en-US" dirty="0"/>
              <a:t> compete in product market.</a:t>
            </a:r>
          </a:p>
          <a:p>
            <a:r>
              <a:rPr lang="en-US" dirty="0"/>
              <a:t>In equilibrium each firm chooses optimal number of licenses given its competitor’s choice.</a:t>
            </a:r>
          </a:p>
          <a:p>
            <a:r>
              <a:rPr lang="en-US" dirty="0"/>
              <a:t>Upward-sloping reaction curves. </a:t>
            </a:r>
          </a:p>
          <a:p>
            <a:r>
              <a:rPr lang="en-US" dirty="0"/>
              <a:t>By licensing, each innovator externalizes part of cost associated with licensing to other innovator.</a:t>
            </a:r>
          </a:p>
          <a:p>
            <a:r>
              <a:rPr lang="en-US" dirty="0"/>
              <a:t>In equilibrium, more licensing than in absence of externality and reduces aggregate industry profits.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1600200"/>
            <a:ext cx="4569303"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a:extLst>
              <a:ext uri="{FF2B5EF4-FFF2-40B4-BE49-F238E27FC236}">
                <a16:creationId xmlns:a16="http://schemas.microsoft.com/office/drawing/2014/main" id="{0E9082BE-8E75-1795-45DE-6326E29B07B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A1CD810-95D1-3BF3-2D4C-11FD092003EE}"/>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135252C0-E32B-75E3-1CC4-0C86E628A767}"/>
              </a:ext>
            </a:extLst>
          </p:cNvPr>
          <p:cNvSpPr>
            <a:spLocks noGrp="1"/>
          </p:cNvSpPr>
          <p:nvPr>
            <p:ph type="sldNum" sz="quarter" idx="12"/>
          </p:nvPr>
        </p:nvSpPr>
        <p:spPr/>
        <p:txBody>
          <a:bodyPr/>
          <a:lstStyle/>
          <a:p>
            <a:fld id="{52FC935B-8A0E-4B0F-A0DD-CBF45293C773}" type="slidenum">
              <a:rPr lang="en-US" smtClean="0"/>
              <a:t>15</a:t>
            </a:fld>
            <a:endParaRPr lang="en-US"/>
          </a:p>
        </p:txBody>
      </p:sp>
    </p:spTree>
    <p:extLst>
      <p:ext uri="{BB962C8B-B14F-4D97-AF65-F5344CB8AC3E}">
        <p14:creationId xmlns:p14="http://schemas.microsoft.com/office/powerpoint/2010/main" val="882310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licensing decision</a:t>
            </a:r>
          </a:p>
        </p:txBody>
      </p:sp>
      <p:sp>
        <p:nvSpPr>
          <p:cNvPr id="3" name="Content Placeholder 2"/>
          <p:cNvSpPr>
            <a:spLocks noGrp="1"/>
          </p:cNvSpPr>
          <p:nvPr>
            <p:ph idx="1"/>
          </p:nvPr>
        </p:nvSpPr>
        <p:spPr/>
        <p:txBody>
          <a:bodyPr>
            <a:normAutofit fontScale="77500" lnSpcReduction="20000"/>
          </a:bodyPr>
          <a:lstStyle/>
          <a:p>
            <a:r>
              <a:rPr lang="en-US" dirty="0"/>
              <a:t>Predictions about optimal licensing:</a:t>
            </a:r>
          </a:p>
          <a:p>
            <a:pPr lvl="0"/>
            <a:r>
              <a:rPr lang="en-US" b="1" dirty="0"/>
              <a:t>Transaction costs:</a:t>
            </a:r>
            <a:r>
              <a:rPr lang="en-US" dirty="0"/>
              <a:t> Increases in transaction costs </a:t>
            </a:r>
            <a:r>
              <a:rPr lang="en-US" i="1" dirty="0"/>
              <a:t>F</a:t>
            </a:r>
            <a:r>
              <a:rPr lang="en-US" dirty="0"/>
              <a:t> induce firms to license less (</a:t>
            </a:r>
            <a:r>
              <a:rPr lang="en-US" i="1" dirty="0"/>
              <a:t>k*</a:t>
            </a:r>
            <a:r>
              <a:rPr lang="en-US" dirty="0"/>
              <a:t> is decreasing in </a:t>
            </a:r>
            <a:r>
              <a:rPr lang="en-US" i="1" dirty="0"/>
              <a:t>F</a:t>
            </a:r>
            <a:r>
              <a:rPr lang="en-US" dirty="0"/>
              <a:t>).</a:t>
            </a:r>
          </a:p>
          <a:p>
            <a:pPr lvl="0"/>
            <a:r>
              <a:rPr lang="en-US" b="1" dirty="0"/>
              <a:t>Bargaining power:</a:t>
            </a:r>
            <a:r>
              <a:rPr lang="en-US" dirty="0"/>
              <a:t> Increases in licensor's bargaining power </a:t>
            </a:r>
            <a:r>
              <a:rPr lang="en-US" i="1" dirty="0"/>
              <a:t>σ</a:t>
            </a:r>
            <a:r>
              <a:rPr lang="en-US" dirty="0"/>
              <a:t> induce firms to license more (</a:t>
            </a:r>
            <a:r>
              <a:rPr lang="en-US" i="1" dirty="0"/>
              <a:t>k*</a:t>
            </a:r>
            <a:r>
              <a:rPr lang="en-US" dirty="0"/>
              <a:t> is increasing in </a:t>
            </a:r>
            <a:r>
              <a:rPr lang="en-US" i="1" dirty="0"/>
              <a:t>σ</a:t>
            </a:r>
            <a:r>
              <a:rPr lang="en-US" dirty="0"/>
              <a:t>).</a:t>
            </a:r>
          </a:p>
          <a:p>
            <a:pPr lvl="0"/>
            <a:r>
              <a:rPr lang="en-US" b="1" dirty="0"/>
              <a:t>Product market competition:</a:t>
            </a:r>
            <a:r>
              <a:rPr lang="en-US" dirty="0"/>
              <a:t> Licensing increases the more homogenous products sold by companies </a:t>
            </a:r>
            <a:r>
              <a:rPr lang="en-US" i="1" dirty="0" err="1"/>
              <a:t>i</a:t>
            </a:r>
            <a:r>
              <a:rPr lang="en-US" dirty="0"/>
              <a:t> and </a:t>
            </a:r>
            <a:r>
              <a:rPr lang="en-US" i="1" dirty="0"/>
              <a:t>j</a:t>
            </a:r>
            <a:r>
              <a:rPr lang="en-US" dirty="0"/>
              <a:t> (</a:t>
            </a:r>
            <a:r>
              <a:rPr lang="en-US" i="1" dirty="0"/>
              <a:t>k*</a:t>
            </a:r>
            <a:r>
              <a:rPr lang="en-US" dirty="0"/>
              <a:t> is increasing in </a:t>
            </a:r>
            <a:r>
              <a:rPr lang="en-US" i="1" dirty="0"/>
              <a:t>μ</a:t>
            </a:r>
            <a:r>
              <a:rPr lang="en-US" dirty="0"/>
              <a:t>). </a:t>
            </a:r>
          </a:p>
          <a:p>
            <a:pPr lvl="0"/>
            <a:r>
              <a:rPr lang="en-US" b="1" dirty="0"/>
              <a:t>Vertical integration:</a:t>
            </a:r>
            <a:r>
              <a:rPr lang="en-US" dirty="0"/>
              <a:t> Innovators that are not vertically integrated license more. </a:t>
            </a:r>
          </a:p>
          <a:p>
            <a:pPr lvl="0"/>
            <a:r>
              <a:rPr lang="en-US" b="1" dirty="0"/>
              <a:t>Upstream specialization:</a:t>
            </a:r>
            <a:r>
              <a:rPr lang="en-US" dirty="0"/>
              <a:t> Presence of innovators that are not vertically integrated induces vertically integrated innovators to license more.</a:t>
            </a:r>
          </a:p>
          <a:p>
            <a:endParaRPr lang="en-US" dirty="0"/>
          </a:p>
        </p:txBody>
      </p:sp>
      <p:sp>
        <p:nvSpPr>
          <p:cNvPr id="4" name="Date Placeholder 3">
            <a:extLst>
              <a:ext uri="{FF2B5EF4-FFF2-40B4-BE49-F238E27FC236}">
                <a16:creationId xmlns:a16="http://schemas.microsoft.com/office/drawing/2014/main" id="{46654953-22F0-1A2D-CB60-7EDF472CDF1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0BF78F8-20B2-4DDD-5FEE-CD07FC0CE545}"/>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CBF633E9-A8C5-85AA-EA49-F0F280282022}"/>
              </a:ext>
            </a:extLst>
          </p:cNvPr>
          <p:cNvSpPr>
            <a:spLocks noGrp="1"/>
          </p:cNvSpPr>
          <p:nvPr>
            <p:ph type="sldNum" sz="quarter" idx="12"/>
          </p:nvPr>
        </p:nvSpPr>
        <p:spPr/>
        <p:txBody>
          <a:bodyPr/>
          <a:lstStyle/>
          <a:p>
            <a:fld id="{52FC935B-8A0E-4B0F-A0DD-CBF45293C773}" type="slidenum">
              <a:rPr lang="en-US" smtClean="0"/>
              <a:t>16</a:t>
            </a:fld>
            <a:endParaRPr lang="en-US"/>
          </a:p>
        </p:txBody>
      </p:sp>
    </p:spTree>
    <p:extLst>
      <p:ext uri="{BB962C8B-B14F-4D97-AF65-F5344CB8AC3E}">
        <p14:creationId xmlns:p14="http://schemas.microsoft.com/office/powerpoint/2010/main" val="3036997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Determinants of licensing</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 </a:t>
            </a:r>
            <a:r>
              <a:rPr lang="en-US" sz="3600" dirty="0"/>
              <a:t>Empirical evidence is consistent with theoretical predictions:</a:t>
            </a:r>
          </a:p>
          <a:p>
            <a:pPr lvl="1"/>
            <a:r>
              <a:rPr lang="en-US" sz="3100" dirty="0"/>
              <a:t>Survey-based evidence indicates that main motivation for firms to engage in licensing is revenue effect, i.e., main motivation is financial (Zuniga and </a:t>
            </a:r>
            <a:r>
              <a:rPr lang="en-US" sz="3100" dirty="0" err="1"/>
              <a:t>Guellec</a:t>
            </a:r>
            <a:r>
              <a:rPr lang="en-US" sz="3100" dirty="0"/>
              <a:t>, 2009).</a:t>
            </a:r>
          </a:p>
          <a:p>
            <a:pPr lvl="1"/>
            <a:r>
              <a:rPr lang="en-US" sz="3100" dirty="0"/>
              <a:t>Evidence from </a:t>
            </a:r>
            <a:r>
              <a:rPr lang="en-US" sz="3100" dirty="0" err="1"/>
              <a:t>PatVal</a:t>
            </a:r>
            <a:r>
              <a:rPr lang="en-US" sz="3100" dirty="0"/>
              <a:t> Survey indicates that licensing decreases as transaction costs increase and that smaller firms license more since they have smaller market shares and are less likely to be vertically integrated (Gambardella et al., 2007). </a:t>
            </a:r>
          </a:p>
          <a:p>
            <a:pPr lvl="1"/>
            <a:r>
              <a:rPr lang="en-US" sz="3100" dirty="0"/>
              <a:t>Firms in the chemical industry license more in markets where they have smaller market share (</a:t>
            </a:r>
            <a:r>
              <a:rPr lang="en-US" sz="3100" dirty="0" err="1"/>
              <a:t>Fosfuri</a:t>
            </a:r>
            <a:r>
              <a:rPr lang="en-US" sz="3100" dirty="0"/>
              <a:t>, 2006). </a:t>
            </a:r>
          </a:p>
          <a:p>
            <a:pPr lvl="1"/>
            <a:r>
              <a:rPr lang="en-US" sz="3100" dirty="0"/>
              <a:t>Licensing decreases with increasing product market differentiation due to rent dissipation effect (</a:t>
            </a:r>
            <a:r>
              <a:rPr lang="en-US" sz="3100" dirty="0" err="1"/>
              <a:t>Fosfuri</a:t>
            </a:r>
            <a:r>
              <a:rPr lang="en-US" sz="3100" dirty="0"/>
              <a:t>, 2006).</a:t>
            </a:r>
          </a:p>
          <a:p>
            <a:endParaRPr lang="en-US" dirty="0"/>
          </a:p>
        </p:txBody>
      </p:sp>
      <p:sp>
        <p:nvSpPr>
          <p:cNvPr id="4" name="Date Placeholder 3">
            <a:extLst>
              <a:ext uri="{FF2B5EF4-FFF2-40B4-BE49-F238E27FC236}">
                <a16:creationId xmlns:a16="http://schemas.microsoft.com/office/drawing/2014/main" id="{E5623336-D36C-F38B-AC69-21FC9AFBF9C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783BB81-3C3C-43FB-7E46-0136FCC8C72B}"/>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CB21DFEF-FDF9-C8B5-14AD-957AF3E3AAEE}"/>
              </a:ext>
            </a:extLst>
          </p:cNvPr>
          <p:cNvSpPr>
            <a:spLocks noGrp="1"/>
          </p:cNvSpPr>
          <p:nvPr>
            <p:ph type="sldNum" sz="quarter" idx="12"/>
          </p:nvPr>
        </p:nvSpPr>
        <p:spPr/>
        <p:txBody>
          <a:bodyPr/>
          <a:lstStyle/>
          <a:p>
            <a:fld id="{52FC935B-8A0E-4B0F-A0DD-CBF45293C773}" type="slidenum">
              <a:rPr lang="en-US" smtClean="0"/>
              <a:t>17</a:t>
            </a:fld>
            <a:endParaRPr lang="en-US"/>
          </a:p>
        </p:txBody>
      </p:sp>
    </p:spTree>
    <p:extLst>
      <p:ext uri="{BB962C8B-B14F-4D97-AF65-F5344CB8AC3E}">
        <p14:creationId xmlns:p14="http://schemas.microsoft.com/office/powerpoint/2010/main" val="3926982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pools</a:t>
            </a:r>
          </a:p>
        </p:txBody>
      </p:sp>
      <p:sp>
        <p:nvSpPr>
          <p:cNvPr id="3" name="Content Placeholder 2"/>
          <p:cNvSpPr>
            <a:spLocks noGrp="1"/>
          </p:cNvSpPr>
          <p:nvPr>
            <p:ph idx="1"/>
          </p:nvPr>
        </p:nvSpPr>
        <p:spPr>
          <a:xfrm>
            <a:off x="457200" y="1600200"/>
            <a:ext cx="8229600" cy="4800600"/>
          </a:xfrm>
        </p:spPr>
        <p:txBody>
          <a:bodyPr>
            <a:normAutofit/>
          </a:bodyPr>
          <a:lstStyle/>
          <a:p>
            <a:r>
              <a:rPr lang="en-US" sz="2800" dirty="0"/>
              <a:t>Wright brothers famous for pioneering achievements in aviation at beginning of the 20</a:t>
            </a:r>
            <a:r>
              <a:rPr lang="en-US" sz="2800" baseline="30000" dirty="0"/>
              <a:t>th</a:t>
            </a:r>
            <a:r>
              <a:rPr lang="en-US" sz="2800" dirty="0"/>
              <a:t> century.</a:t>
            </a:r>
          </a:p>
          <a:p>
            <a:pPr lvl="1"/>
            <a:r>
              <a:rPr lang="en-US" sz="2400" dirty="0"/>
              <a:t>Main innovation to achieve lateral stability during flight by twisting wings of an airplane in opposite directions (“wing warping”).</a:t>
            </a:r>
          </a:p>
          <a:p>
            <a:pPr lvl="1"/>
            <a:r>
              <a:rPr lang="en-US" sz="2400" dirty="0"/>
              <a:t>Obtained a series of patents on their “flying-machine” which they aggressively enforced in court.</a:t>
            </a:r>
          </a:p>
          <a:p>
            <a:pPr lvl="1"/>
            <a:r>
              <a:rPr lang="en-US" sz="2400" dirty="0"/>
              <a:t>Claimed patents covered any alternative technical solution to the problem of lateral stability.</a:t>
            </a:r>
          </a:p>
        </p:txBody>
      </p:sp>
      <p:sp>
        <p:nvSpPr>
          <p:cNvPr id="4" name="Date Placeholder 3">
            <a:extLst>
              <a:ext uri="{FF2B5EF4-FFF2-40B4-BE49-F238E27FC236}">
                <a16:creationId xmlns:a16="http://schemas.microsoft.com/office/drawing/2014/main" id="{5C57C363-CBCB-8E8C-0486-84AADFC210C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1EFAC1C-906A-A7AD-E1E4-67DC6E9F35FC}"/>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318690A4-EB7A-1F88-E689-AD11D5EEB39E}"/>
              </a:ext>
            </a:extLst>
          </p:cNvPr>
          <p:cNvSpPr>
            <a:spLocks noGrp="1"/>
          </p:cNvSpPr>
          <p:nvPr>
            <p:ph type="sldNum" sz="quarter" idx="12"/>
          </p:nvPr>
        </p:nvSpPr>
        <p:spPr/>
        <p:txBody>
          <a:bodyPr/>
          <a:lstStyle/>
          <a:p>
            <a:fld id="{52FC935B-8A0E-4B0F-A0DD-CBF45293C773}" type="slidenum">
              <a:rPr lang="en-US" smtClean="0"/>
              <a:t>18</a:t>
            </a:fld>
            <a:endParaRPr lang="en-US"/>
          </a:p>
        </p:txBody>
      </p:sp>
    </p:spTree>
    <p:extLst>
      <p:ext uri="{BB962C8B-B14F-4D97-AF65-F5344CB8AC3E}">
        <p14:creationId xmlns:p14="http://schemas.microsoft.com/office/powerpoint/2010/main" val="1998105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pools</a:t>
            </a:r>
          </a:p>
        </p:txBody>
      </p:sp>
      <p:sp>
        <p:nvSpPr>
          <p:cNvPr id="3" name="Content Placeholder 2"/>
          <p:cNvSpPr>
            <a:spLocks noGrp="1"/>
          </p:cNvSpPr>
          <p:nvPr>
            <p:ph idx="1"/>
          </p:nvPr>
        </p:nvSpPr>
        <p:spPr>
          <a:xfrm>
            <a:off x="457200" y="1600200"/>
            <a:ext cx="8229600" cy="4800600"/>
          </a:xfrm>
        </p:spPr>
        <p:txBody>
          <a:bodyPr>
            <a:normAutofit/>
          </a:bodyPr>
          <a:lstStyle/>
          <a:p>
            <a:r>
              <a:rPr lang="en-US" sz="1600" dirty="0"/>
              <a:t>Wrights’ aggressive patent enforcement and steep royalty demands stymied airplane development in the U.S. </a:t>
            </a:r>
          </a:p>
          <a:p>
            <a:pPr lvl="1"/>
            <a:r>
              <a:rPr lang="en-US" sz="1600" dirty="0"/>
              <a:t>U.S. entered World War I in 1917 - government struggled to find domestic airplanes fit for war service. </a:t>
            </a:r>
          </a:p>
          <a:p>
            <a:pPr lvl="1"/>
            <a:r>
              <a:rPr lang="en-US" sz="1600" dirty="0"/>
              <a:t>Asst. Secretary of the Navy, Franklin D. Roosevelt urged Wright brothers and their competitors to pool their patents, make them available to each other either royalty-free or in exchange for modest fee.</a:t>
            </a:r>
          </a:p>
          <a:p>
            <a:pPr lvl="1"/>
            <a:r>
              <a:rPr lang="en-US" sz="1600" dirty="0"/>
              <a:t>Pool covered 130 patents on aircraft structures at time of launch in 1917.</a:t>
            </a:r>
          </a:p>
          <a:p>
            <a:pPr lvl="1"/>
            <a:r>
              <a:rPr lang="en-US" sz="1600" dirty="0"/>
              <a:t>Any future patents would be included in the pool and available royalty-free to pool members. </a:t>
            </a:r>
          </a:p>
          <a:p>
            <a:r>
              <a:rPr lang="en-US" sz="1600" dirty="0"/>
              <a:t>Airplane patent pool (“Aircraft Manufacturers Association”) removed threat of litigation;  enabled affordable access to inventions covered by patent rights owned by multiple parties. </a:t>
            </a:r>
          </a:p>
          <a:p>
            <a:pPr lvl="1"/>
            <a:r>
              <a:rPr lang="en-US" sz="1600" dirty="0"/>
              <a:t>Pool lasted until 1975, disbanded as a result of a consent decree with the U.S. Department of Justice (</a:t>
            </a:r>
            <a:r>
              <a:rPr lang="en-US" sz="1600" dirty="0" err="1"/>
              <a:t>DoJ</a:t>
            </a:r>
            <a:r>
              <a:rPr lang="en-US" sz="1600" dirty="0"/>
              <a:t>).</a:t>
            </a:r>
          </a:p>
          <a:p>
            <a:pPr lvl="1"/>
            <a:r>
              <a:rPr lang="en-US" sz="1600" dirty="0" err="1"/>
              <a:t>DoJ</a:t>
            </a:r>
            <a:r>
              <a:rPr lang="en-US" sz="1600" dirty="0"/>
              <a:t> asserted that pool stifled competition in the airplane industry and hampered innovation.</a:t>
            </a:r>
          </a:p>
        </p:txBody>
      </p:sp>
      <p:sp>
        <p:nvSpPr>
          <p:cNvPr id="4" name="Date Placeholder 3">
            <a:extLst>
              <a:ext uri="{FF2B5EF4-FFF2-40B4-BE49-F238E27FC236}">
                <a16:creationId xmlns:a16="http://schemas.microsoft.com/office/drawing/2014/main" id="{5C57C363-CBCB-8E8C-0486-84AADFC210C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1EFAC1C-906A-A7AD-E1E4-67DC6E9F35FC}"/>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318690A4-EB7A-1F88-E689-AD11D5EEB39E}"/>
              </a:ext>
            </a:extLst>
          </p:cNvPr>
          <p:cNvSpPr>
            <a:spLocks noGrp="1"/>
          </p:cNvSpPr>
          <p:nvPr>
            <p:ph type="sldNum" sz="quarter" idx="12"/>
          </p:nvPr>
        </p:nvSpPr>
        <p:spPr/>
        <p:txBody>
          <a:bodyPr/>
          <a:lstStyle/>
          <a:p>
            <a:fld id="{52FC935B-8A0E-4B0F-A0DD-CBF45293C773}" type="slidenum">
              <a:rPr lang="en-US" smtClean="0"/>
              <a:t>19</a:t>
            </a:fld>
            <a:endParaRPr lang="en-US"/>
          </a:p>
        </p:txBody>
      </p:sp>
    </p:spTree>
    <p:extLst>
      <p:ext uri="{BB962C8B-B14F-4D97-AF65-F5344CB8AC3E}">
        <p14:creationId xmlns:p14="http://schemas.microsoft.com/office/powerpoint/2010/main" val="358037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2D7F6-0178-C8CD-67D1-3A151228B2E8}"/>
              </a:ext>
            </a:extLst>
          </p:cNvPr>
          <p:cNvSpPr>
            <a:spLocks noGrp="1"/>
          </p:cNvSpPr>
          <p:nvPr>
            <p:ph type="title"/>
          </p:nvPr>
        </p:nvSpPr>
        <p:spPr>
          <a:xfrm>
            <a:off x="457200" y="274638"/>
            <a:ext cx="8229600" cy="1143000"/>
          </a:xfrm>
        </p:spPr>
        <p:txBody>
          <a:bodyPr/>
          <a:lstStyle/>
          <a:p>
            <a:r>
              <a:rPr lang="en-US" dirty="0"/>
              <a:t>Overview</a:t>
            </a:r>
          </a:p>
        </p:txBody>
      </p:sp>
      <p:sp>
        <p:nvSpPr>
          <p:cNvPr id="3" name="Content Placeholder 2">
            <a:extLst>
              <a:ext uri="{FF2B5EF4-FFF2-40B4-BE49-F238E27FC236}">
                <a16:creationId xmlns:a16="http://schemas.microsoft.com/office/drawing/2014/main" id="{5763CE14-C32A-A2F9-D63B-73F9D6777360}"/>
              </a:ext>
            </a:extLst>
          </p:cNvPr>
          <p:cNvSpPr>
            <a:spLocks noGrp="1"/>
          </p:cNvSpPr>
          <p:nvPr>
            <p:ph idx="1"/>
          </p:nvPr>
        </p:nvSpPr>
        <p:spPr>
          <a:xfrm>
            <a:off x="457200" y="1600200"/>
            <a:ext cx="8229600" cy="4525963"/>
          </a:xfrm>
        </p:spPr>
        <p:txBody>
          <a:bodyPr>
            <a:normAutofit fontScale="92500"/>
          </a:bodyPr>
          <a:lstStyle/>
          <a:p>
            <a:pPr lvl="0"/>
            <a:r>
              <a:rPr lang="en-US" dirty="0"/>
              <a:t>Introduction: How and why innovators share and exchange patents in the market for technology</a:t>
            </a:r>
          </a:p>
          <a:p>
            <a:pPr lvl="0"/>
            <a:r>
              <a:rPr lang="en-US" dirty="0"/>
              <a:t>Licensing: tradeoff between revenue and rent-dissipation effects</a:t>
            </a:r>
          </a:p>
          <a:p>
            <a:pPr lvl="0"/>
            <a:r>
              <a:rPr lang="en-US" dirty="0"/>
              <a:t>Patent pools</a:t>
            </a:r>
          </a:p>
          <a:p>
            <a:pPr lvl="0"/>
            <a:r>
              <a:rPr lang="en-US" dirty="0"/>
              <a:t>Patent pledges and patent commons</a:t>
            </a:r>
          </a:p>
          <a:p>
            <a:pPr lvl="0"/>
            <a:r>
              <a:rPr lang="en-US" dirty="0"/>
              <a:t>Patent sales</a:t>
            </a:r>
          </a:p>
          <a:p>
            <a:pPr lvl="0"/>
            <a:r>
              <a:rPr lang="en-US" dirty="0"/>
              <a:t>Patent co-ownership</a:t>
            </a:r>
          </a:p>
          <a:p>
            <a:endParaRPr lang="en-US" dirty="0"/>
          </a:p>
        </p:txBody>
      </p:sp>
      <p:sp>
        <p:nvSpPr>
          <p:cNvPr id="7" name="Date Placeholder 6">
            <a:extLst>
              <a:ext uri="{FF2B5EF4-FFF2-40B4-BE49-F238E27FC236}">
                <a16:creationId xmlns:a16="http://schemas.microsoft.com/office/drawing/2014/main" id="{67F79657-BC36-2356-4D11-11CA3ECC774A}"/>
              </a:ext>
            </a:extLst>
          </p:cNvPr>
          <p:cNvSpPr>
            <a:spLocks noGrp="1"/>
          </p:cNvSpPr>
          <p:nvPr>
            <p:ph type="dt" sz="half" idx="10"/>
          </p:nvPr>
        </p:nvSpPr>
        <p:spPr/>
        <p:txBody>
          <a:bodyPr/>
          <a:lstStyle/>
          <a:p>
            <a:r>
              <a:rPr lang="en-US"/>
              <a:t>2024</a:t>
            </a:r>
          </a:p>
        </p:txBody>
      </p:sp>
      <p:sp>
        <p:nvSpPr>
          <p:cNvPr id="8" name="Footer Placeholder 7">
            <a:extLst>
              <a:ext uri="{FF2B5EF4-FFF2-40B4-BE49-F238E27FC236}">
                <a16:creationId xmlns:a16="http://schemas.microsoft.com/office/drawing/2014/main" id="{3DE15923-7B49-6AA5-D7E1-39C80BDC1CD2}"/>
              </a:ext>
            </a:extLst>
          </p:cNvPr>
          <p:cNvSpPr>
            <a:spLocks noGrp="1"/>
          </p:cNvSpPr>
          <p:nvPr>
            <p:ph type="ftr" sz="quarter" idx="11"/>
          </p:nvPr>
        </p:nvSpPr>
        <p:spPr/>
        <p:txBody>
          <a:bodyPr/>
          <a:lstStyle/>
          <a:p>
            <a:r>
              <a:rPr lang="en-US"/>
              <a:t>Hall &amp; Helmers Ch. 20</a:t>
            </a:r>
          </a:p>
        </p:txBody>
      </p:sp>
      <p:sp>
        <p:nvSpPr>
          <p:cNvPr id="9" name="Slide Number Placeholder 8">
            <a:extLst>
              <a:ext uri="{FF2B5EF4-FFF2-40B4-BE49-F238E27FC236}">
                <a16:creationId xmlns:a16="http://schemas.microsoft.com/office/drawing/2014/main" id="{C8FAF854-7275-026B-83FF-97782A6F400F}"/>
              </a:ext>
            </a:extLst>
          </p:cNvPr>
          <p:cNvSpPr>
            <a:spLocks noGrp="1"/>
          </p:cNvSpPr>
          <p:nvPr>
            <p:ph type="sldNum" sz="quarter" idx="12"/>
          </p:nvPr>
        </p:nvSpPr>
        <p:spPr/>
        <p:txBody>
          <a:bodyPr/>
          <a:lstStyle/>
          <a:p>
            <a:fld id="{52FC935B-8A0E-4B0F-A0DD-CBF45293C773}" type="slidenum">
              <a:rPr lang="en-US" smtClean="0"/>
              <a:t>2</a:t>
            </a:fld>
            <a:endParaRPr lang="en-US"/>
          </a:p>
        </p:txBody>
      </p:sp>
    </p:spTree>
    <p:extLst>
      <p:ext uri="{BB962C8B-B14F-4D97-AF65-F5344CB8AC3E}">
        <p14:creationId xmlns:p14="http://schemas.microsoft.com/office/powerpoint/2010/main" val="3405726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pools</a:t>
            </a:r>
          </a:p>
        </p:txBody>
      </p:sp>
      <p:sp>
        <p:nvSpPr>
          <p:cNvPr id="3" name="Content Placeholder 2"/>
          <p:cNvSpPr>
            <a:spLocks noGrp="1"/>
          </p:cNvSpPr>
          <p:nvPr>
            <p:ph idx="1"/>
          </p:nvPr>
        </p:nvSpPr>
        <p:spPr/>
        <p:txBody>
          <a:bodyPr>
            <a:normAutofit fontScale="92500" lnSpcReduction="20000"/>
          </a:bodyPr>
          <a:lstStyle/>
          <a:p>
            <a:r>
              <a:rPr lang="en-US" dirty="0"/>
              <a:t>Patent pools have gained enormously in popularity since the days of the Wright brothers:</a:t>
            </a:r>
          </a:p>
          <a:p>
            <a:pPr lvl="1"/>
            <a:r>
              <a:rPr lang="en-US" dirty="0"/>
              <a:t>Increase of the importance of technology standards and associated fragmented ownership of standard essential patents.</a:t>
            </a:r>
          </a:p>
          <a:p>
            <a:pPr lvl="1"/>
            <a:r>
              <a:rPr lang="en-US" dirty="0"/>
              <a:t>Modern patent pools: MPEG , DVD, and Bluetooth. </a:t>
            </a:r>
          </a:p>
          <a:p>
            <a:pPr lvl="1"/>
            <a:r>
              <a:rPr lang="en-US" dirty="0"/>
              <a:t>Recent surge in new patent pool formation in pharmaceuticals: </a:t>
            </a:r>
          </a:p>
          <a:p>
            <a:pPr lvl="2"/>
            <a:r>
              <a:rPr lang="en-US" dirty="0"/>
              <a:t>Medicines patent pool, </a:t>
            </a:r>
          </a:p>
          <a:p>
            <a:pPr lvl="2"/>
            <a:r>
              <a:rPr lang="en-US" dirty="0"/>
              <a:t>Pool for Open Innovation Against Neglected Tropical Diseases (NTD Pool), </a:t>
            </a:r>
          </a:p>
          <a:p>
            <a:pPr lvl="2"/>
            <a:r>
              <a:rPr lang="en-US" dirty="0"/>
              <a:t>WHO COVID-19 Technology Access Pool. </a:t>
            </a:r>
          </a:p>
          <a:p>
            <a:endParaRPr lang="en-US" dirty="0"/>
          </a:p>
        </p:txBody>
      </p:sp>
      <p:sp>
        <p:nvSpPr>
          <p:cNvPr id="4" name="Date Placeholder 3">
            <a:extLst>
              <a:ext uri="{FF2B5EF4-FFF2-40B4-BE49-F238E27FC236}">
                <a16:creationId xmlns:a16="http://schemas.microsoft.com/office/drawing/2014/main" id="{F1046A6A-7098-4E3B-C625-DD929140583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125CDE1-4C71-92B4-1282-9DBD1B31D222}"/>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1828F4F6-7C41-9F61-CD48-A045763C0C9C}"/>
              </a:ext>
            </a:extLst>
          </p:cNvPr>
          <p:cNvSpPr>
            <a:spLocks noGrp="1"/>
          </p:cNvSpPr>
          <p:nvPr>
            <p:ph type="sldNum" sz="quarter" idx="12"/>
          </p:nvPr>
        </p:nvSpPr>
        <p:spPr/>
        <p:txBody>
          <a:bodyPr/>
          <a:lstStyle/>
          <a:p>
            <a:fld id="{52FC935B-8A0E-4B0F-A0DD-CBF45293C773}" type="slidenum">
              <a:rPr lang="en-US" smtClean="0"/>
              <a:t>20</a:t>
            </a:fld>
            <a:endParaRPr lang="en-US"/>
          </a:p>
        </p:txBody>
      </p:sp>
    </p:spTree>
    <p:extLst>
      <p:ext uri="{BB962C8B-B14F-4D97-AF65-F5344CB8AC3E}">
        <p14:creationId xmlns:p14="http://schemas.microsoft.com/office/powerpoint/2010/main" val="2690146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pools</a:t>
            </a:r>
          </a:p>
        </p:txBody>
      </p:sp>
      <p:sp>
        <p:nvSpPr>
          <p:cNvPr id="3" name="Content Placeholder 2"/>
          <p:cNvSpPr>
            <a:spLocks noGrp="1"/>
          </p:cNvSpPr>
          <p:nvPr>
            <p:ph idx="1"/>
          </p:nvPr>
        </p:nvSpPr>
        <p:spPr/>
        <p:txBody>
          <a:bodyPr>
            <a:normAutofit fontScale="77500" lnSpcReduction="20000"/>
          </a:bodyPr>
          <a:lstStyle/>
          <a:p>
            <a:r>
              <a:rPr lang="en-US" dirty="0"/>
              <a:t>Patent pools are formal or informal set-ups where different companies pool their patents that are essential for a technology in order to license them to each other and possibly to outsiders. </a:t>
            </a:r>
          </a:p>
          <a:p>
            <a:r>
              <a:rPr lang="en-US" dirty="0"/>
              <a:t>Voluntary organizations set-up and run by private organizations, the pool administrator.</a:t>
            </a:r>
          </a:p>
          <a:p>
            <a:r>
              <a:rPr lang="en-US" dirty="0"/>
              <a:t>Firms choose whether to participate in a pool.</a:t>
            </a:r>
          </a:p>
          <a:p>
            <a:r>
              <a:rPr lang="en-US" dirty="0"/>
              <a:t>Companies that have chosen to join a pool can often select patents that they want to contribute.</a:t>
            </a:r>
          </a:p>
          <a:p>
            <a:r>
              <a:rPr lang="en-US" dirty="0"/>
              <a:t>In practice, most pools are “incomplete”, they do not include all relevant patent owners and members often do not contribute all relevant patents (Layne-Farrar and Lerner, 2011).</a:t>
            </a:r>
          </a:p>
          <a:p>
            <a:endParaRPr lang="en-US" dirty="0"/>
          </a:p>
        </p:txBody>
      </p:sp>
      <p:sp>
        <p:nvSpPr>
          <p:cNvPr id="4" name="Date Placeholder 3">
            <a:extLst>
              <a:ext uri="{FF2B5EF4-FFF2-40B4-BE49-F238E27FC236}">
                <a16:creationId xmlns:a16="http://schemas.microsoft.com/office/drawing/2014/main" id="{15908EF0-B354-D3F5-AB6C-822A0820537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A603312-0EA3-9A37-5B16-9B8E68C72C96}"/>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93CBF421-E83E-C0B5-95AB-DAD895AA3975}"/>
              </a:ext>
            </a:extLst>
          </p:cNvPr>
          <p:cNvSpPr>
            <a:spLocks noGrp="1"/>
          </p:cNvSpPr>
          <p:nvPr>
            <p:ph type="sldNum" sz="quarter" idx="12"/>
          </p:nvPr>
        </p:nvSpPr>
        <p:spPr/>
        <p:txBody>
          <a:bodyPr/>
          <a:lstStyle/>
          <a:p>
            <a:fld id="{52FC935B-8A0E-4B0F-A0DD-CBF45293C773}" type="slidenum">
              <a:rPr lang="en-US" smtClean="0"/>
              <a:t>21</a:t>
            </a:fld>
            <a:endParaRPr lang="en-US"/>
          </a:p>
        </p:txBody>
      </p:sp>
    </p:spTree>
    <p:extLst>
      <p:ext uri="{BB962C8B-B14F-4D97-AF65-F5344CB8AC3E}">
        <p14:creationId xmlns:p14="http://schemas.microsoft.com/office/powerpoint/2010/main" val="2536602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Medicines Patent Pool</a:t>
            </a:r>
          </a:p>
        </p:txBody>
      </p:sp>
      <p:sp>
        <p:nvSpPr>
          <p:cNvPr id="3" name="Content Placeholder 2"/>
          <p:cNvSpPr>
            <a:spLocks noGrp="1"/>
          </p:cNvSpPr>
          <p:nvPr>
            <p:ph idx="1"/>
          </p:nvPr>
        </p:nvSpPr>
        <p:spPr/>
        <p:txBody>
          <a:bodyPr>
            <a:normAutofit fontScale="62500" lnSpcReduction="20000"/>
          </a:bodyPr>
          <a:lstStyle/>
          <a:p>
            <a:r>
              <a:rPr lang="en-US" dirty="0"/>
              <a:t>Medicines Patent Pool (MPP): non-profit organization created in 2010 by the global health initiative UNITAID. </a:t>
            </a:r>
          </a:p>
          <a:p>
            <a:pPr lvl="1"/>
            <a:r>
              <a:rPr lang="en-US" dirty="0"/>
              <a:t>Goal: increase access to affordable life-saving drugs in low- and middle-income countries.</a:t>
            </a:r>
          </a:p>
          <a:p>
            <a:pPr lvl="1"/>
            <a:r>
              <a:rPr lang="en-US" dirty="0"/>
              <a:t>Initially the MPP covered only HIV medication.</a:t>
            </a:r>
          </a:p>
          <a:p>
            <a:r>
              <a:rPr lang="en-US" dirty="0"/>
              <a:t>In 2015, mandate expanded to include Hepatitis C and tuberculosis treatments and since 2018, it includes all drugs on the WHO essential medicine list.</a:t>
            </a:r>
          </a:p>
          <a:p>
            <a:r>
              <a:rPr lang="en-US" dirty="0"/>
              <a:t>MPP negotiates non-exclusive licenses directly with originator companies. </a:t>
            </a:r>
          </a:p>
          <a:p>
            <a:pPr lvl="1"/>
            <a:r>
              <a:rPr lang="en-US" dirty="0"/>
              <a:t>MPP sublicenses rights to generic pharmaceutical companies interested in manufacturing and selling generic versions in any of the countries covered by MPP licensing agreement.</a:t>
            </a:r>
          </a:p>
          <a:p>
            <a:pPr lvl="1"/>
            <a:r>
              <a:rPr lang="en-US" dirty="0"/>
              <a:t>MPP negotiates licenses that can cover over 140 low- and middle income countries and licensees have to accept licenses with fixed geographic scope.</a:t>
            </a:r>
          </a:p>
          <a:p>
            <a:pPr lvl="1"/>
            <a:r>
              <a:rPr lang="en-US" dirty="0"/>
              <a:t>Majority of licenses are royalty free and if they involve royalty payments, the royalty is low, typically capped at 5% of total revenue. </a:t>
            </a:r>
          </a:p>
        </p:txBody>
      </p:sp>
      <p:sp>
        <p:nvSpPr>
          <p:cNvPr id="4" name="Date Placeholder 3">
            <a:extLst>
              <a:ext uri="{FF2B5EF4-FFF2-40B4-BE49-F238E27FC236}">
                <a16:creationId xmlns:a16="http://schemas.microsoft.com/office/drawing/2014/main" id="{6DE3C22D-D78B-2E30-09EC-A1F0FB4AE26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4FAE744-9EDD-2673-C8D7-06497E588F82}"/>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9EEE19CA-1FFD-3329-635B-BD16F0B28494}"/>
              </a:ext>
            </a:extLst>
          </p:cNvPr>
          <p:cNvSpPr>
            <a:spLocks noGrp="1"/>
          </p:cNvSpPr>
          <p:nvPr>
            <p:ph type="sldNum" sz="quarter" idx="12"/>
          </p:nvPr>
        </p:nvSpPr>
        <p:spPr/>
        <p:txBody>
          <a:bodyPr/>
          <a:lstStyle/>
          <a:p>
            <a:fld id="{52FC935B-8A0E-4B0F-A0DD-CBF45293C773}" type="slidenum">
              <a:rPr lang="en-US" smtClean="0"/>
              <a:t>22</a:t>
            </a:fld>
            <a:endParaRPr lang="en-US"/>
          </a:p>
        </p:txBody>
      </p:sp>
    </p:spTree>
    <p:extLst>
      <p:ext uri="{BB962C8B-B14F-4D97-AF65-F5344CB8AC3E}">
        <p14:creationId xmlns:p14="http://schemas.microsoft.com/office/powerpoint/2010/main" val="1512630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Medicines Patent Pool</a:t>
            </a:r>
          </a:p>
        </p:txBody>
      </p:sp>
      <p:sp>
        <p:nvSpPr>
          <p:cNvPr id="3" name="Content Placeholder 2"/>
          <p:cNvSpPr>
            <a:spLocks noGrp="1"/>
          </p:cNvSpPr>
          <p:nvPr>
            <p:ph idx="1"/>
          </p:nvPr>
        </p:nvSpPr>
        <p:spPr/>
        <p:txBody>
          <a:bodyPr>
            <a:normAutofit fontScale="92500" lnSpcReduction="10000"/>
          </a:bodyPr>
          <a:lstStyle/>
          <a:p>
            <a:r>
              <a:rPr lang="en-US" sz="2000" dirty="0"/>
              <a:t>Empirical evidence (Galasso and </a:t>
            </a:r>
            <a:r>
              <a:rPr lang="en-US" sz="2000" dirty="0" err="1"/>
              <a:t>Schankerman</a:t>
            </a:r>
            <a:r>
              <a:rPr lang="en-US" sz="2000" dirty="0"/>
              <a:t>, 2021; Wang, 2022):</a:t>
            </a:r>
          </a:p>
          <a:p>
            <a:pPr lvl="1"/>
            <a:r>
              <a:rPr lang="en-US" sz="1600" dirty="0"/>
              <a:t>Increase in probability of licensing to generic manufacturers of a drug contributed to MPP of 73 percentage points.</a:t>
            </a:r>
          </a:p>
          <a:p>
            <a:pPr lvl="1"/>
            <a:r>
              <a:rPr lang="en-US" sz="1600" dirty="0"/>
              <a:t>7 percentage point increase in share of generic purchases in developing countries.</a:t>
            </a:r>
          </a:p>
          <a:p>
            <a:pPr lvl="1"/>
            <a:r>
              <a:rPr lang="en-US" sz="1600" dirty="0"/>
              <a:t>But only 3 percentage point increase of probability of launch of generic versions in developing countries.</a:t>
            </a:r>
          </a:p>
          <a:p>
            <a:pPr lvl="1"/>
            <a:r>
              <a:rPr lang="en-US" sz="1600" dirty="0"/>
              <a:t>Longer delay until launch occurs, presumably because pool insiders become less active in those countries. </a:t>
            </a:r>
          </a:p>
          <a:p>
            <a:pPr lvl="1"/>
            <a:r>
              <a:rPr lang="en-US" sz="1600" dirty="0"/>
              <a:t>Gap between potential launch (licensing) and actual launch is due to the fact that generics have to accept a bundle license which includes markets where launch is not profitable.</a:t>
            </a:r>
          </a:p>
          <a:p>
            <a:pPr lvl="1"/>
            <a:r>
              <a:rPr lang="en-US" sz="1600" dirty="0"/>
              <a:t>Due to non-exclusive licensing, there is also risk of excessive market entry. </a:t>
            </a:r>
          </a:p>
          <a:p>
            <a:pPr lvl="1"/>
            <a:r>
              <a:rPr lang="en-US" sz="1600" dirty="0"/>
              <a:t>Positive impact on follow-on innovation by pool outsiders.</a:t>
            </a:r>
          </a:p>
          <a:p>
            <a:r>
              <a:rPr lang="en-US" sz="2000" dirty="0"/>
              <a:t>Evidence suggests increased availability of generic drugs at lower prices as a result of patent pool.</a:t>
            </a:r>
          </a:p>
          <a:p>
            <a:r>
              <a:rPr lang="en-US" sz="2000" dirty="0"/>
              <a:t>Unclear to what extent increased licensing is driven by lower transaction costs induced by pooling of patented drugs or rather by overall lower licensing fees negotiated by the MPP. </a:t>
            </a:r>
          </a:p>
        </p:txBody>
      </p:sp>
      <p:sp>
        <p:nvSpPr>
          <p:cNvPr id="4" name="Date Placeholder 3">
            <a:extLst>
              <a:ext uri="{FF2B5EF4-FFF2-40B4-BE49-F238E27FC236}">
                <a16:creationId xmlns:a16="http://schemas.microsoft.com/office/drawing/2014/main" id="{5D3CF26C-ACCB-E2E9-13CC-3C42C87F5F4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7E8E258-D007-442E-18B4-CE20C210C9AD}"/>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A1C7CFE2-A725-BE21-AD78-BE488856A0A7}"/>
              </a:ext>
            </a:extLst>
          </p:cNvPr>
          <p:cNvSpPr>
            <a:spLocks noGrp="1"/>
          </p:cNvSpPr>
          <p:nvPr>
            <p:ph type="sldNum" sz="quarter" idx="12"/>
          </p:nvPr>
        </p:nvSpPr>
        <p:spPr/>
        <p:txBody>
          <a:bodyPr/>
          <a:lstStyle/>
          <a:p>
            <a:fld id="{52FC935B-8A0E-4B0F-A0DD-CBF45293C773}" type="slidenum">
              <a:rPr lang="en-US" smtClean="0"/>
              <a:t>23</a:t>
            </a:fld>
            <a:endParaRPr lang="en-US"/>
          </a:p>
        </p:txBody>
      </p:sp>
    </p:spTree>
    <p:extLst>
      <p:ext uri="{BB962C8B-B14F-4D97-AF65-F5344CB8AC3E}">
        <p14:creationId xmlns:p14="http://schemas.microsoft.com/office/powerpoint/2010/main" val="1188081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pools</a:t>
            </a:r>
          </a:p>
        </p:txBody>
      </p:sp>
      <p:sp>
        <p:nvSpPr>
          <p:cNvPr id="3" name="Content Placeholder 2"/>
          <p:cNvSpPr>
            <a:spLocks noGrp="1"/>
          </p:cNvSpPr>
          <p:nvPr>
            <p:ph idx="1"/>
          </p:nvPr>
        </p:nvSpPr>
        <p:spPr>
          <a:xfrm>
            <a:off x="457200" y="1600200"/>
            <a:ext cx="8534400" cy="4525963"/>
          </a:xfrm>
        </p:spPr>
        <p:txBody>
          <a:bodyPr>
            <a:normAutofit fontScale="92500" lnSpcReduction="20000"/>
          </a:bodyPr>
          <a:lstStyle/>
          <a:p>
            <a:r>
              <a:rPr lang="en-US" dirty="0"/>
              <a:t>Patent pools have a number of benefits for both licensors and licensees:</a:t>
            </a:r>
          </a:p>
          <a:p>
            <a:pPr lvl="1"/>
            <a:r>
              <a:rPr lang="en-US" dirty="0"/>
              <a:t>With fragmented patent ownership, pool reduces transaction costs associated with licensing.</a:t>
            </a:r>
          </a:p>
          <a:p>
            <a:pPr lvl="1"/>
            <a:r>
              <a:rPr lang="en-US" dirty="0"/>
              <a:t>Avoid “tragedy of the anti-commons” (Heller and Eisenberg, 1998).</a:t>
            </a:r>
          </a:p>
          <a:p>
            <a:pPr lvl="1"/>
            <a:r>
              <a:rPr lang="en-US" dirty="0"/>
              <a:t>Avoid royalty stacking.</a:t>
            </a:r>
          </a:p>
          <a:p>
            <a:pPr lvl="1"/>
            <a:r>
              <a:rPr lang="en-US" dirty="0"/>
              <a:t>Reduce risk of litigation.</a:t>
            </a:r>
          </a:p>
          <a:p>
            <a:pPr lvl="1"/>
            <a:r>
              <a:rPr lang="en-US" dirty="0"/>
              <a:t>Reduce asymmetric information - an objective third party conducts patent checks before patents enter pool.</a:t>
            </a:r>
          </a:p>
          <a:p>
            <a:pPr lvl="1"/>
            <a:r>
              <a:rPr lang="en-US" dirty="0"/>
              <a:t>Promote technology adoption and diffusion.</a:t>
            </a:r>
          </a:p>
        </p:txBody>
      </p:sp>
      <p:sp>
        <p:nvSpPr>
          <p:cNvPr id="4" name="Date Placeholder 3">
            <a:extLst>
              <a:ext uri="{FF2B5EF4-FFF2-40B4-BE49-F238E27FC236}">
                <a16:creationId xmlns:a16="http://schemas.microsoft.com/office/drawing/2014/main" id="{05DDF5AB-3A98-2049-CFCB-65BF63A35A7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4BE5A1E-F81B-1F78-68F2-02756685D87A}"/>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5F8772FE-6844-1FD9-2D55-B32BA32FD8A9}"/>
              </a:ext>
            </a:extLst>
          </p:cNvPr>
          <p:cNvSpPr>
            <a:spLocks noGrp="1"/>
          </p:cNvSpPr>
          <p:nvPr>
            <p:ph type="sldNum" sz="quarter" idx="12"/>
          </p:nvPr>
        </p:nvSpPr>
        <p:spPr/>
        <p:txBody>
          <a:bodyPr/>
          <a:lstStyle/>
          <a:p>
            <a:fld id="{52FC935B-8A0E-4B0F-A0DD-CBF45293C773}" type="slidenum">
              <a:rPr lang="en-US" smtClean="0"/>
              <a:t>24</a:t>
            </a:fld>
            <a:endParaRPr lang="en-US"/>
          </a:p>
        </p:txBody>
      </p:sp>
    </p:spTree>
    <p:extLst>
      <p:ext uri="{BB962C8B-B14F-4D97-AF65-F5344CB8AC3E}">
        <p14:creationId xmlns:p14="http://schemas.microsoft.com/office/powerpoint/2010/main" val="2605447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pools</a:t>
            </a:r>
          </a:p>
        </p:txBody>
      </p:sp>
      <p:sp>
        <p:nvSpPr>
          <p:cNvPr id="3" name="Content Placeholder 2"/>
          <p:cNvSpPr>
            <a:spLocks noGrp="1"/>
          </p:cNvSpPr>
          <p:nvPr>
            <p:ph idx="1"/>
          </p:nvPr>
        </p:nvSpPr>
        <p:spPr/>
        <p:txBody>
          <a:bodyPr>
            <a:normAutofit fontScale="85000" lnSpcReduction="20000"/>
          </a:bodyPr>
          <a:lstStyle/>
          <a:p>
            <a:r>
              <a:rPr lang="en-US" dirty="0"/>
              <a:t>Patent pools can reduce competition between pool members:</a:t>
            </a:r>
          </a:p>
          <a:p>
            <a:pPr lvl="1"/>
            <a:r>
              <a:rPr lang="en-US" dirty="0"/>
              <a:t>Typically, members of the same pool are also product market competitors, upstream or downstream. </a:t>
            </a:r>
          </a:p>
          <a:p>
            <a:pPr lvl="1"/>
            <a:r>
              <a:rPr lang="en-US" dirty="0"/>
              <a:t>Anticompetitive effects depend on relationship between the patents contributed by different members.</a:t>
            </a:r>
          </a:p>
          <a:p>
            <a:pPr lvl="1"/>
            <a:r>
              <a:rPr lang="en-US" dirty="0"/>
              <a:t>If patents are substitutes, a pool reduces competition.</a:t>
            </a:r>
          </a:p>
          <a:p>
            <a:pPr lvl="1"/>
            <a:r>
              <a:rPr lang="en-US" dirty="0"/>
              <a:t>If patents are complements, a pool is unlikely to reduce competition. </a:t>
            </a:r>
          </a:p>
          <a:p>
            <a:pPr lvl="1"/>
            <a:r>
              <a:rPr lang="en-US" dirty="0"/>
              <a:t>Pool members can extend collaboration outside of pool to set prices collusively in product market.</a:t>
            </a:r>
          </a:p>
          <a:p>
            <a:pPr lvl="1"/>
            <a:r>
              <a:rPr lang="en-US" dirty="0"/>
              <a:t>Pool members can favor pool members at the expense of entrants and restrict licensing to outsiders. </a:t>
            </a:r>
          </a:p>
        </p:txBody>
      </p:sp>
      <p:sp>
        <p:nvSpPr>
          <p:cNvPr id="4" name="Date Placeholder 3">
            <a:extLst>
              <a:ext uri="{FF2B5EF4-FFF2-40B4-BE49-F238E27FC236}">
                <a16:creationId xmlns:a16="http://schemas.microsoft.com/office/drawing/2014/main" id="{A8EBCE38-40BF-3BEC-EE49-DB784736011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715877C-1E74-36B4-8BA6-FB4B20DCA54A}"/>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E67E5E23-8839-79C3-539E-AC42C658C647}"/>
              </a:ext>
            </a:extLst>
          </p:cNvPr>
          <p:cNvSpPr>
            <a:spLocks noGrp="1"/>
          </p:cNvSpPr>
          <p:nvPr>
            <p:ph type="sldNum" sz="quarter" idx="12"/>
          </p:nvPr>
        </p:nvSpPr>
        <p:spPr/>
        <p:txBody>
          <a:bodyPr/>
          <a:lstStyle/>
          <a:p>
            <a:fld id="{52FC935B-8A0E-4B0F-A0DD-CBF45293C773}" type="slidenum">
              <a:rPr lang="en-US" smtClean="0"/>
              <a:t>25</a:t>
            </a:fld>
            <a:endParaRPr lang="en-US"/>
          </a:p>
        </p:txBody>
      </p:sp>
    </p:spTree>
    <p:extLst>
      <p:ext uri="{BB962C8B-B14F-4D97-AF65-F5344CB8AC3E}">
        <p14:creationId xmlns:p14="http://schemas.microsoft.com/office/powerpoint/2010/main" val="22030797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pools</a:t>
            </a:r>
          </a:p>
        </p:txBody>
      </p:sp>
      <p:sp>
        <p:nvSpPr>
          <p:cNvPr id="3" name="Content Placeholder 2"/>
          <p:cNvSpPr>
            <a:spLocks noGrp="1"/>
          </p:cNvSpPr>
          <p:nvPr>
            <p:ph idx="1"/>
          </p:nvPr>
        </p:nvSpPr>
        <p:spPr/>
        <p:txBody>
          <a:bodyPr>
            <a:normAutofit fontScale="92500" lnSpcReduction="10000"/>
          </a:bodyPr>
          <a:lstStyle/>
          <a:p>
            <a:r>
              <a:rPr lang="en-US" dirty="0"/>
              <a:t>Process of pool formation often complex.</a:t>
            </a:r>
          </a:p>
          <a:p>
            <a:r>
              <a:rPr lang="en-US" dirty="0"/>
              <a:t>Pools often form gradually, with one or several core members establishing the pool for then other companies to join over time.</a:t>
            </a:r>
          </a:p>
          <a:p>
            <a:r>
              <a:rPr lang="en-US" dirty="0"/>
              <a:t>This means that usually some patent holders remain outside of a pool and license individually instead. </a:t>
            </a:r>
          </a:p>
          <a:p>
            <a:r>
              <a:rPr lang="en-US" dirty="0"/>
              <a:t>Example: Thomson decided not to join the two DVD patent pools and instead chose to license independently.</a:t>
            </a:r>
          </a:p>
          <a:p>
            <a:endParaRPr lang="en-US" dirty="0"/>
          </a:p>
        </p:txBody>
      </p:sp>
      <p:sp>
        <p:nvSpPr>
          <p:cNvPr id="4" name="Date Placeholder 3">
            <a:extLst>
              <a:ext uri="{FF2B5EF4-FFF2-40B4-BE49-F238E27FC236}">
                <a16:creationId xmlns:a16="http://schemas.microsoft.com/office/drawing/2014/main" id="{ED23506A-FACD-3B9F-92A1-39CF8F7F0A6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83933D4-56D1-E502-AB71-B95BD3890464}"/>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9F88EBCF-09DC-8342-5F1B-912ECF96FF03}"/>
              </a:ext>
            </a:extLst>
          </p:cNvPr>
          <p:cNvSpPr>
            <a:spLocks noGrp="1"/>
          </p:cNvSpPr>
          <p:nvPr>
            <p:ph type="sldNum" sz="quarter" idx="12"/>
          </p:nvPr>
        </p:nvSpPr>
        <p:spPr/>
        <p:txBody>
          <a:bodyPr/>
          <a:lstStyle/>
          <a:p>
            <a:fld id="{52FC935B-8A0E-4B0F-A0DD-CBF45293C773}" type="slidenum">
              <a:rPr lang="en-US" smtClean="0"/>
              <a:t>26</a:t>
            </a:fld>
            <a:endParaRPr lang="en-US"/>
          </a:p>
        </p:txBody>
      </p:sp>
    </p:spTree>
    <p:extLst>
      <p:ext uri="{BB962C8B-B14F-4D97-AF65-F5344CB8AC3E}">
        <p14:creationId xmlns:p14="http://schemas.microsoft.com/office/powerpoint/2010/main" val="3831902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HEVC patent pools</a:t>
            </a:r>
          </a:p>
        </p:txBody>
      </p:sp>
      <p:sp>
        <p:nvSpPr>
          <p:cNvPr id="3" name="Content Placeholder 2"/>
          <p:cNvSpPr>
            <a:spLocks noGrp="1"/>
          </p:cNvSpPr>
          <p:nvPr>
            <p:ph idx="1"/>
          </p:nvPr>
        </p:nvSpPr>
        <p:spPr>
          <a:xfrm>
            <a:off x="457200" y="1905001"/>
            <a:ext cx="3200400" cy="3352799"/>
          </a:xfrm>
        </p:spPr>
        <p:txBody>
          <a:bodyPr>
            <a:normAutofit/>
          </a:bodyPr>
          <a:lstStyle/>
          <a:p>
            <a:r>
              <a:rPr lang="en-US" sz="1600" dirty="0"/>
              <a:t>High Efficiency Video Coding (HEVC): video compression technology.</a:t>
            </a:r>
          </a:p>
          <a:p>
            <a:r>
              <a:rPr lang="en-US" sz="1600" dirty="0"/>
              <a:t>Standard created by Joint Collaborative Team on Video Coding, formed in 2013 through collaboration of several standard setting organizations.</a:t>
            </a:r>
          </a:p>
          <a:p>
            <a:r>
              <a:rPr lang="en-US" sz="1600" dirty="0"/>
              <a:t>HEVC technology is protected by a large number of SEPs held by many different companies. </a:t>
            </a:r>
          </a:p>
        </p:txBody>
      </p:sp>
      <p:sp>
        <p:nvSpPr>
          <p:cNvPr id="5" name="Content Placeholder 2"/>
          <p:cNvSpPr txBox="1">
            <a:spLocks/>
          </p:cNvSpPr>
          <p:nvPr/>
        </p:nvSpPr>
        <p:spPr>
          <a:xfrm>
            <a:off x="457200" y="4800600"/>
            <a:ext cx="8128000" cy="1676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dirty="0"/>
              <a:t>Until recently, three patent pools offered HEVC licenses: (1) MPEG LA, (2) HEVC Advance, and (3) </a:t>
            </a:r>
            <a:r>
              <a:rPr lang="en-US" sz="1600" dirty="0" err="1"/>
              <a:t>Velos</a:t>
            </a:r>
            <a:r>
              <a:rPr lang="en-US" sz="1600" dirty="0"/>
              <a:t> Media  (closed).</a:t>
            </a:r>
          </a:p>
          <a:p>
            <a:r>
              <a:rPr lang="en-US" sz="1600" dirty="0"/>
              <a:t>Many companies that have chosen not to join a pool and instead license their HEVC SEPs independently. </a:t>
            </a:r>
          </a:p>
          <a:p>
            <a:r>
              <a:rPr lang="en-US" sz="1600" dirty="0"/>
              <a:t>Co-existence of several pools combined with the independent licensing of several large players in the HEVC technology market creates a complex licensing landscape. </a:t>
            </a:r>
          </a:p>
          <a:p>
            <a:pPr marL="0" indent="0">
              <a:buNone/>
            </a:pPr>
            <a:endParaRPr lang="en-US" sz="1600" dirty="0"/>
          </a:p>
          <a:p>
            <a:endParaRPr lang="en-US" sz="1600" dirty="0"/>
          </a:p>
        </p:txBody>
      </p:sp>
      <p:sp>
        <p:nvSpPr>
          <p:cNvPr id="6" name="Date Placeholder 5">
            <a:extLst>
              <a:ext uri="{FF2B5EF4-FFF2-40B4-BE49-F238E27FC236}">
                <a16:creationId xmlns:a16="http://schemas.microsoft.com/office/drawing/2014/main" id="{143802DE-D202-94F6-8A81-59D799E37257}"/>
              </a:ext>
            </a:extLst>
          </p:cNvPr>
          <p:cNvSpPr>
            <a:spLocks noGrp="1"/>
          </p:cNvSpPr>
          <p:nvPr>
            <p:ph type="dt" sz="half" idx="10"/>
          </p:nvPr>
        </p:nvSpPr>
        <p:spPr/>
        <p:txBody>
          <a:bodyPr/>
          <a:lstStyle/>
          <a:p>
            <a:r>
              <a:rPr lang="en-US"/>
              <a:t>2024</a:t>
            </a:r>
          </a:p>
        </p:txBody>
      </p:sp>
      <p:sp>
        <p:nvSpPr>
          <p:cNvPr id="7" name="Footer Placeholder 6">
            <a:extLst>
              <a:ext uri="{FF2B5EF4-FFF2-40B4-BE49-F238E27FC236}">
                <a16:creationId xmlns:a16="http://schemas.microsoft.com/office/drawing/2014/main" id="{3601226A-6206-6517-C46C-C6A41FFC7C10}"/>
              </a:ext>
            </a:extLst>
          </p:cNvPr>
          <p:cNvSpPr>
            <a:spLocks noGrp="1"/>
          </p:cNvSpPr>
          <p:nvPr>
            <p:ph type="ftr" sz="quarter" idx="11"/>
          </p:nvPr>
        </p:nvSpPr>
        <p:spPr/>
        <p:txBody>
          <a:bodyPr/>
          <a:lstStyle/>
          <a:p>
            <a:r>
              <a:rPr lang="en-US"/>
              <a:t>Hall &amp; Helmers Ch. 20</a:t>
            </a:r>
          </a:p>
        </p:txBody>
      </p:sp>
      <p:sp>
        <p:nvSpPr>
          <p:cNvPr id="8" name="Slide Number Placeholder 7">
            <a:extLst>
              <a:ext uri="{FF2B5EF4-FFF2-40B4-BE49-F238E27FC236}">
                <a16:creationId xmlns:a16="http://schemas.microsoft.com/office/drawing/2014/main" id="{CBF11139-D817-8695-C8FE-40636AD1BFB9}"/>
              </a:ext>
            </a:extLst>
          </p:cNvPr>
          <p:cNvSpPr>
            <a:spLocks noGrp="1"/>
          </p:cNvSpPr>
          <p:nvPr>
            <p:ph type="sldNum" sz="quarter" idx="12"/>
          </p:nvPr>
        </p:nvSpPr>
        <p:spPr/>
        <p:txBody>
          <a:bodyPr/>
          <a:lstStyle/>
          <a:p>
            <a:fld id="{52FC935B-8A0E-4B0F-A0DD-CBF45293C773}" type="slidenum">
              <a:rPr lang="en-US" smtClean="0"/>
              <a:t>27</a:t>
            </a:fld>
            <a:endParaRPr lang="en-US"/>
          </a:p>
        </p:txBody>
      </p:sp>
      <p:pic>
        <p:nvPicPr>
          <p:cNvPr id="9" name="Picture 8">
            <a:extLst>
              <a:ext uri="{FF2B5EF4-FFF2-40B4-BE49-F238E27FC236}">
                <a16:creationId xmlns:a16="http://schemas.microsoft.com/office/drawing/2014/main" id="{E564A0BD-EE24-40EC-8442-28FB3A49A1B9}"/>
              </a:ext>
            </a:extLst>
          </p:cNvPr>
          <p:cNvPicPr>
            <a:picLocks noChangeAspect="1"/>
          </p:cNvPicPr>
          <p:nvPr/>
        </p:nvPicPr>
        <p:blipFill>
          <a:blip r:embed="rId2"/>
          <a:stretch>
            <a:fillRect/>
          </a:stretch>
        </p:blipFill>
        <p:spPr>
          <a:xfrm>
            <a:off x="3962400" y="1828800"/>
            <a:ext cx="4844704" cy="2900363"/>
          </a:xfrm>
          <a:prstGeom prst="rect">
            <a:avLst/>
          </a:prstGeom>
        </p:spPr>
      </p:pic>
    </p:spTree>
    <p:extLst>
      <p:ext uri="{BB962C8B-B14F-4D97-AF65-F5344CB8AC3E}">
        <p14:creationId xmlns:p14="http://schemas.microsoft.com/office/powerpoint/2010/main" val="35687804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pools</a:t>
            </a:r>
          </a:p>
        </p:txBody>
      </p:sp>
      <p:sp>
        <p:nvSpPr>
          <p:cNvPr id="3" name="Content Placeholder 2"/>
          <p:cNvSpPr>
            <a:spLocks noGrp="1"/>
          </p:cNvSpPr>
          <p:nvPr>
            <p:ph idx="1"/>
          </p:nvPr>
        </p:nvSpPr>
        <p:spPr>
          <a:xfrm>
            <a:off x="457200" y="1600200"/>
            <a:ext cx="8458200" cy="4983162"/>
          </a:xfrm>
        </p:spPr>
        <p:txBody>
          <a:bodyPr>
            <a:normAutofit fontScale="55000" lnSpcReduction="20000"/>
          </a:bodyPr>
          <a:lstStyle/>
          <a:p>
            <a:r>
              <a:rPr lang="en-US" sz="3600" dirty="0"/>
              <a:t>Effect of patent pool depends on its set-up :</a:t>
            </a:r>
          </a:p>
          <a:p>
            <a:pPr lvl="1"/>
            <a:r>
              <a:rPr lang="en-US" sz="2900" dirty="0"/>
              <a:t>Price for a pool license.</a:t>
            </a:r>
          </a:p>
          <a:p>
            <a:pPr lvl="1"/>
            <a:r>
              <a:rPr lang="en-US" sz="2900" dirty="0"/>
              <a:t>Rules governing licensing among pool members since normally contributions by pool members differ both in quantity and value.</a:t>
            </a:r>
          </a:p>
          <a:p>
            <a:r>
              <a:rPr lang="en-US" sz="3600" dirty="0"/>
              <a:t>How to divide licensing income when pools license to outsiders: </a:t>
            </a:r>
          </a:p>
          <a:p>
            <a:pPr lvl="1"/>
            <a:r>
              <a:rPr lang="en-US" sz="2900" dirty="0"/>
              <a:t>Adopt sharing rule.</a:t>
            </a:r>
          </a:p>
          <a:p>
            <a:pPr lvl="1"/>
            <a:r>
              <a:rPr lang="en-US" sz="2900" dirty="0"/>
              <a:t>Licensing payments may be a simple function of the number of contributed patents.</a:t>
            </a:r>
          </a:p>
          <a:p>
            <a:pPr lvl="1"/>
            <a:r>
              <a:rPr lang="en-US" sz="2900" dirty="0"/>
              <a:t>Take into account differences in technological importance among patents. </a:t>
            </a:r>
          </a:p>
          <a:p>
            <a:pPr lvl="1"/>
            <a:r>
              <a:rPr lang="en-US" sz="2900" dirty="0"/>
              <a:t>Rules affect transaction costs, more complex rules more difficult to negotiate and to administer.</a:t>
            </a:r>
          </a:p>
          <a:p>
            <a:pPr lvl="1"/>
            <a:r>
              <a:rPr lang="en-US" sz="2900" dirty="0"/>
              <a:t>Rules depend on whether pool members are allowed to license independently patents they contributed to the pool.</a:t>
            </a:r>
          </a:p>
          <a:p>
            <a:r>
              <a:rPr lang="en-US" sz="3600" dirty="0"/>
              <a:t>Individual contributions:</a:t>
            </a:r>
          </a:p>
          <a:p>
            <a:pPr lvl="1"/>
            <a:r>
              <a:rPr lang="en-US" sz="2900" dirty="0"/>
              <a:t>Contribute all of the patents in a relevant technology.</a:t>
            </a:r>
          </a:p>
          <a:p>
            <a:pPr lvl="1"/>
            <a:r>
              <a:rPr lang="en-US" sz="2900" dirty="0"/>
              <a:t>Contribute only subset and license the rest independently.</a:t>
            </a:r>
          </a:p>
          <a:p>
            <a:r>
              <a:rPr lang="en-US" sz="3600" dirty="0"/>
              <a:t>Pools also have to decide how to handle future patenting by pool members:</a:t>
            </a:r>
          </a:p>
          <a:p>
            <a:pPr lvl="1"/>
            <a:r>
              <a:rPr lang="en-US" sz="2900" dirty="0" err="1"/>
              <a:t>Grantback</a:t>
            </a:r>
            <a:r>
              <a:rPr lang="en-US" sz="2900" dirty="0"/>
              <a:t> clauses.</a:t>
            </a:r>
          </a:p>
          <a:p>
            <a:pPr lvl="1"/>
            <a:r>
              <a:rPr lang="en-US" sz="2900" dirty="0"/>
              <a:t>Adjustment clauses.</a:t>
            </a:r>
            <a:endParaRPr lang="en-US" dirty="0"/>
          </a:p>
        </p:txBody>
      </p:sp>
      <p:sp>
        <p:nvSpPr>
          <p:cNvPr id="4" name="Date Placeholder 3">
            <a:extLst>
              <a:ext uri="{FF2B5EF4-FFF2-40B4-BE49-F238E27FC236}">
                <a16:creationId xmlns:a16="http://schemas.microsoft.com/office/drawing/2014/main" id="{1F7DFA50-6F35-8E2D-DDD2-1F2E5D9F241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D70521C-E1D7-0279-F5C2-FA769EDEA3A9}"/>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94444270-B2A1-6B70-74A5-00725B6787E3}"/>
              </a:ext>
            </a:extLst>
          </p:cNvPr>
          <p:cNvSpPr>
            <a:spLocks noGrp="1"/>
          </p:cNvSpPr>
          <p:nvPr>
            <p:ph type="sldNum" sz="quarter" idx="12"/>
          </p:nvPr>
        </p:nvSpPr>
        <p:spPr/>
        <p:txBody>
          <a:bodyPr/>
          <a:lstStyle/>
          <a:p>
            <a:fld id="{52FC935B-8A0E-4B0F-A0DD-CBF45293C773}" type="slidenum">
              <a:rPr lang="en-US" smtClean="0"/>
              <a:t>28</a:t>
            </a:fld>
            <a:endParaRPr lang="en-US"/>
          </a:p>
        </p:txBody>
      </p:sp>
    </p:spTree>
    <p:extLst>
      <p:ext uri="{BB962C8B-B14F-4D97-AF65-F5344CB8AC3E}">
        <p14:creationId xmlns:p14="http://schemas.microsoft.com/office/powerpoint/2010/main" val="2004147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pools: empirical evidence</a:t>
            </a:r>
          </a:p>
        </p:txBody>
      </p:sp>
      <p:sp>
        <p:nvSpPr>
          <p:cNvPr id="3" name="Content Placeholder 2"/>
          <p:cNvSpPr>
            <a:spLocks noGrp="1"/>
          </p:cNvSpPr>
          <p:nvPr>
            <p:ph idx="1"/>
          </p:nvPr>
        </p:nvSpPr>
        <p:spPr/>
        <p:txBody>
          <a:bodyPr>
            <a:normAutofit fontScale="62500" lnSpcReduction="20000"/>
          </a:bodyPr>
          <a:lstStyle/>
          <a:p>
            <a:r>
              <a:rPr lang="en-US" dirty="0"/>
              <a:t>Evidence from sewing machines patent pool (Lampe and Moser, 2010, 2013):</a:t>
            </a:r>
          </a:p>
          <a:p>
            <a:pPr lvl="1"/>
            <a:r>
              <a:rPr lang="en-US" dirty="0"/>
              <a:t>Pool had a negative effect on innovation and patenting, especially for its members.</a:t>
            </a:r>
          </a:p>
          <a:p>
            <a:pPr lvl="1"/>
            <a:r>
              <a:rPr lang="en-US" dirty="0"/>
              <a:t>Pool affected non-members by increasing risk of litigation, thereby discouraging innovation by outsiders.</a:t>
            </a:r>
          </a:p>
          <a:p>
            <a:pPr lvl="1"/>
            <a:r>
              <a:rPr lang="en-US" dirty="0"/>
              <a:t>Weakened competition for members, which reduced their incentives to innovate.</a:t>
            </a:r>
          </a:p>
          <a:p>
            <a:pPr lvl="1"/>
            <a:r>
              <a:rPr lang="en-US" dirty="0"/>
              <a:t>Outsiders encouraged to switch to inferior substitute technologies that were not covered by the pool.</a:t>
            </a:r>
          </a:p>
          <a:p>
            <a:r>
              <a:rPr lang="en-US" dirty="0"/>
              <a:t>Evidence from pools formed in a diverse set of industries during the 1930s confirms that pooling of patents on substitute technologies reduces competition between pool members which reduced incentives to improve pool technology (Lampe and Moser, 2016). </a:t>
            </a:r>
          </a:p>
          <a:p>
            <a:r>
              <a:rPr lang="en-US" dirty="0"/>
              <a:t>Evidence on modern patent pools (MPEG and DVD patent pools) suggests patent pool formation had a negative impact on innovation (Joshi and </a:t>
            </a:r>
            <a:r>
              <a:rPr lang="en-US" dirty="0" err="1"/>
              <a:t>Nerkar</a:t>
            </a:r>
            <a:r>
              <a:rPr lang="en-US" dirty="0"/>
              <a:t>, 2011).</a:t>
            </a:r>
          </a:p>
          <a:p>
            <a:endParaRPr lang="en-US" dirty="0"/>
          </a:p>
        </p:txBody>
      </p:sp>
      <p:sp>
        <p:nvSpPr>
          <p:cNvPr id="4" name="Date Placeholder 3">
            <a:extLst>
              <a:ext uri="{FF2B5EF4-FFF2-40B4-BE49-F238E27FC236}">
                <a16:creationId xmlns:a16="http://schemas.microsoft.com/office/drawing/2014/main" id="{17D5ECBA-EF16-8D32-BF66-5CD7C96D95B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2539091-4FC3-4E32-091F-AE5FA86DE1E6}"/>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4674E8A6-70AB-E870-6D96-ADBEE46DB27D}"/>
              </a:ext>
            </a:extLst>
          </p:cNvPr>
          <p:cNvSpPr>
            <a:spLocks noGrp="1"/>
          </p:cNvSpPr>
          <p:nvPr>
            <p:ph type="sldNum" sz="quarter" idx="12"/>
          </p:nvPr>
        </p:nvSpPr>
        <p:spPr/>
        <p:txBody>
          <a:bodyPr/>
          <a:lstStyle/>
          <a:p>
            <a:fld id="{52FC935B-8A0E-4B0F-A0DD-CBF45293C773}" type="slidenum">
              <a:rPr lang="en-US" smtClean="0"/>
              <a:t>29</a:t>
            </a:fld>
            <a:endParaRPr lang="en-US"/>
          </a:p>
        </p:txBody>
      </p:sp>
    </p:spTree>
    <p:extLst>
      <p:ext uri="{BB962C8B-B14F-4D97-AF65-F5344CB8AC3E}">
        <p14:creationId xmlns:p14="http://schemas.microsoft.com/office/powerpoint/2010/main" val="3240205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r>
              <a:rPr lang="en-US" dirty="0"/>
              <a:t>Firms routinely rely on a range of different mechanisms to share and exchange patents. </a:t>
            </a:r>
          </a:p>
          <a:p>
            <a:r>
              <a:rPr lang="en-US" dirty="0"/>
              <a:t>Mechanisms include:</a:t>
            </a:r>
          </a:p>
          <a:p>
            <a:pPr lvl="1"/>
            <a:r>
              <a:rPr lang="en-US" dirty="0"/>
              <a:t>(Cross-)licensing agreements,</a:t>
            </a:r>
          </a:p>
          <a:p>
            <a:pPr lvl="1"/>
            <a:r>
              <a:rPr lang="en-US" dirty="0"/>
              <a:t>Patent pools,</a:t>
            </a:r>
          </a:p>
          <a:p>
            <a:pPr lvl="1"/>
            <a:r>
              <a:rPr lang="en-US" dirty="0"/>
              <a:t>Patent pledges and patent commons,</a:t>
            </a:r>
          </a:p>
          <a:p>
            <a:pPr lvl="1"/>
            <a:r>
              <a:rPr lang="en-US" dirty="0"/>
              <a:t>Outright acquisition of patents,</a:t>
            </a:r>
          </a:p>
          <a:p>
            <a:pPr lvl="1"/>
            <a:r>
              <a:rPr lang="en-US" dirty="0"/>
              <a:t>Shared ownership of patents. </a:t>
            </a:r>
          </a:p>
          <a:p>
            <a:r>
              <a:rPr lang="en-US" dirty="0"/>
              <a:t>Sharing and exchange of patents is part of what is referred to as the </a:t>
            </a:r>
            <a:r>
              <a:rPr lang="en-US" b="1" dirty="0"/>
              <a:t>market for technology</a:t>
            </a:r>
            <a:r>
              <a:rPr lang="en-US" dirty="0"/>
              <a:t>.</a:t>
            </a:r>
          </a:p>
          <a:p>
            <a:r>
              <a:rPr lang="en-US" dirty="0"/>
              <a:t>Market for technology distributes and re-allocates the legal rights to the use of patented inventions. </a:t>
            </a:r>
          </a:p>
          <a:p>
            <a:r>
              <a:rPr lang="en-US" dirty="0"/>
              <a:t>Encompasses other intellectual property rights and other forms of knowledge such as trade secrets or technical services. </a:t>
            </a:r>
          </a:p>
        </p:txBody>
      </p:sp>
      <p:sp>
        <p:nvSpPr>
          <p:cNvPr id="4" name="Date Placeholder 3">
            <a:extLst>
              <a:ext uri="{FF2B5EF4-FFF2-40B4-BE49-F238E27FC236}">
                <a16:creationId xmlns:a16="http://schemas.microsoft.com/office/drawing/2014/main" id="{C38B3FDD-6591-A8DC-E904-43312A317AE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5ECF33D5-8E0F-509C-5242-740FE6444CF7}"/>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E186D357-CA1E-6EC3-7EF1-88D2F814F700}"/>
              </a:ext>
            </a:extLst>
          </p:cNvPr>
          <p:cNvSpPr>
            <a:spLocks noGrp="1"/>
          </p:cNvSpPr>
          <p:nvPr>
            <p:ph type="sldNum" sz="quarter" idx="12"/>
          </p:nvPr>
        </p:nvSpPr>
        <p:spPr/>
        <p:txBody>
          <a:bodyPr/>
          <a:lstStyle/>
          <a:p>
            <a:fld id="{52FC935B-8A0E-4B0F-A0DD-CBF45293C773}" type="slidenum">
              <a:rPr lang="en-US" smtClean="0"/>
              <a:t>3</a:t>
            </a:fld>
            <a:endParaRPr lang="en-US"/>
          </a:p>
        </p:txBody>
      </p:sp>
    </p:spTree>
    <p:extLst>
      <p:ext uri="{BB962C8B-B14F-4D97-AF65-F5344CB8AC3E}">
        <p14:creationId xmlns:p14="http://schemas.microsoft.com/office/powerpoint/2010/main" val="349888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pledges</a:t>
            </a:r>
          </a:p>
        </p:txBody>
      </p:sp>
      <p:sp>
        <p:nvSpPr>
          <p:cNvPr id="3" name="Content Placeholder 2"/>
          <p:cNvSpPr>
            <a:spLocks noGrp="1"/>
          </p:cNvSpPr>
          <p:nvPr>
            <p:ph idx="1"/>
          </p:nvPr>
        </p:nvSpPr>
        <p:spPr/>
        <p:txBody>
          <a:bodyPr>
            <a:normAutofit fontScale="70000" lnSpcReduction="20000"/>
          </a:bodyPr>
          <a:lstStyle/>
          <a:p>
            <a:r>
              <a:rPr lang="en-US" dirty="0"/>
              <a:t>In 2014, Tesla Motor’s CEO Elon Musk publicly announced that Tesla would not enforce any of its patents against any third parties. </a:t>
            </a:r>
          </a:p>
          <a:p>
            <a:r>
              <a:rPr lang="en-US" dirty="0"/>
              <a:t>Tesla’s announcement is an example of a </a:t>
            </a:r>
            <a:r>
              <a:rPr lang="en-US" b="1" dirty="0"/>
              <a:t>patent pledge</a:t>
            </a:r>
            <a:r>
              <a:rPr lang="en-US" dirty="0"/>
              <a:t>. </a:t>
            </a:r>
          </a:p>
          <a:p>
            <a:r>
              <a:rPr lang="en-US" dirty="0"/>
              <a:t>Patent pledges are public, irrevocable commitments by companies not to enforce their enforceable patents against anyone that meets certain conditions. </a:t>
            </a:r>
          </a:p>
          <a:p>
            <a:r>
              <a:rPr lang="en-US" dirty="0"/>
              <a:t>Musk stated that the pledge applied to “anyone who, in good faith, wants to use” Tesla’s technology.</a:t>
            </a:r>
          </a:p>
          <a:p>
            <a:r>
              <a:rPr lang="en-US" dirty="0"/>
              <a:t>Pledge subject to certain conditions, including refraining from the assertion of any type of IP against Tesla or “against a third party for its use of technologies relating to electric vehicles or related equipment” and refraining from challenging validity of any of Tesla’s patents. </a:t>
            </a:r>
          </a:p>
        </p:txBody>
      </p:sp>
      <p:sp>
        <p:nvSpPr>
          <p:cNvPr id="4" name="Date Placeholder 3">
            <a:extLst>
              <a:ext uri="{FF2B5EF4-FFF2-40B4-BE49-F238E27FC236}">
                <a16:creationId xmlns:a16="http://schemas.microsoft.com/office/drawing/2014/main" id="{2565C711-C1A4-7876-264E-97D53942086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C7129DE-8B7C-AC2D-6E91-729831E7EBF7}"/>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969E4955-CBCC-C16C-9510-132C1E32D7FB}"/>
              </a:ext>
            </a:extLst>
          </p:cNvPr>
          <p:cNvSpPr>
            <a:spLocks noGrp="1"/>
          </p:cNvSpPr>
          <p:nvPr>
            <p:ph type="sldNum" sz="quarter" idx="12"/>
          </p:nvPr>
        </p:nvSpPr>
        <p:spPr/>
        <p:txBody>
          <a:bodyPr/>
          <a:lstStyle/>
          <a:p>
            <a:fld id="{52FC935B-8A0E-4B0F-A0DD-CBF45293C773}" type="slidenum">
              <a:rPr lang="en-US" smtClean="0"/>
              <a:t>30</a:t>
            </a:fld>
            <a:endParaRPr lang="en-US"/>
          </a:p>
        </p:txBody>
      </p:sp>
    </p:spTree>
    <p:extLst>
      <p:ext uri="{BB962C8B-B14F-4D97-AF65-F5344CB8AC3E}">
        <p14:creationId xmlns:p14="http://schemas.microsoft.com/office/powerpoint/2010/main" val="9089669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pledges: characteristics</a:t>
            </a:r>
          </a:p>
        </p:txBody>
      </p:sp>
      <p:sp>
        <p:nvSpPr>
          <p:cNvPr id="3" name="Content Placeholder 2"/>
          <p:cNvSpPr>
            <a:spLocks noGrp="1"/>
          </p:cNvSpPr>
          <p:nvPr>
            <p:ph idx="1"/>
          </p:nvPr>
        </p:nvSpPr>
        <p:spPr/>
        <p:txBody>
          <a:bodyPr>
            <a:normAutofit fontScale="62500" lnSpcReduction="20000"/>
          </a:bodyPr>
          <a:lstStyle/>
          <a:p>
            <a:r>
              <a:rPr lang="en-US" dirty="0"/>
              <a:t>Accessibility: open to the public or restricted to specific types of technology users.</a:t>
            </a:r>
          </a:p>
          <a:p>
            <a:pPr lvl="1"/>
            <a:r>
              <a:rPr lang="en-US" dirty="0"/>
              <a:t>Tesla’s pledge is open to the public. </a:t>
            </a:r>
          </a:p>
          <a:p>
            <a:pPr lvl="1"/>
            <a:r>
              <a:rPr lang="en-US" dirty="0"/>
              <a:t>Toyota’s pledge of patents on hydrogen fuel cell and vehicle electrification technologies is restricted and users have to negotiate individual royalty-free license agreements with Toyota.</a:t>
            </a:r>
          </a:p>
          <a:p>
            <a:r>
              <a:rPr lang="en-US" dirty="0"/>
              <a:t>Include specific set of patents or blanket declarations concerning all patents on a given technology or all patents held by a given company. </a:t>
            </a:r>
          </a:p>
          <a:p>
            <a:pPr lvl="1"/>
            <a:r>
              <a:rPr lang="en-US" dirty="0"/>
              <a:t>Tesla’s pledge is a blanket declaration concerning all patents on a given technology .</a:t>
            </a:r>
          </a:p>
          <a:p>
            <a:r>
              <a:rPr lang="en-US" dirty="0"/>
              <a:t>Ability to revoke pledge or transfer pledged patent without requiring the buyer to adhere to the pledge.</a:t>
            </a:r>
          </a:p>
          <a:p>
            <a:pPr lvl="1"/>
            <a:r>
              <a:rPr lang="en-US" dirty="0"/>
              <a:t>Tesla’s pledge states that any patent buyer has to “provide the same protection that Tesla provided under the Pledge and to place the same requirement on any subsequent transferee”.</a:t>
            </a:r>
          </a:p>
        </p:txBody>
      </p:sp>
      <p:sp>
        <p:nvSpPr>
          <p:cNvPr id="4" name="Date Placeholder 3">
            <a:extLst>
              <a:ext uri="{FF2B5EF4-FFF2-40B4-BE49-F238E27FC236}">
                <a16:creationId xmlns:a16="http://schemas.microsoft.com/office/drawing/2014/main" id="{5F7F9DDF-9608-0394-07AB-AB2A3AAD3DF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EC16680-0903-3417-E411-69DFC8F80800}"/>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5529AC8C-B0B4-5B23-600D-07F30AFA766D}"/>
              </a:ext>
            </a:extLst>
          </p:cNvPr>
          <p:cNvSpPr>
            <a:spLocks noGrp="1"/>
          </p:cNvSpPr>
          <p:nvPr>
            <p:ph type="sldNum" sz="quarter" idx="12"/>
          </p:nvPr>
        </p:nvSpPr>
        <p:spPr/>
        <p:txBody>
          <a:bodyPr/>
          <a:lstStyle/>
          <a:p>
            <a:fld id="{52FC935B-8A0E-4B0F-A0DD-CBF45293C773}" type="slidenum">
              <a:rPr lang="en-US" smtClean="0"/>
              <a:t>31</a:t>
            </a:fld>
            <a:endParaRPr lang="en-US"/>
          </a:p>
        </p:txBody>
      </p:sp>
    </p:spTree>
    <p:extLst>
      <p:ext uri="{BB962C8B-B14F-4D97-AF65-F5344CB8AC3E}">
        <p14:creationId xmlns:p14="http://schemas.microsoft.com/office/powerpoint/2010/main" val="2623248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pledges: motivation</a:t>
            </a:r>
          </a:p>
        </p:txBody>
      </p:sp>
      <p:sp>
        <p:nvSpPr>
          <p:cNvPr id="3" name="Content Placeholder 2"/>
          <p:cNvSpPr>
            <a:spLocks noGrp="1"/>
          </p:cNvSpPr>
          <p:nvPr>
            <p:ph idx="1"/>
          </p:nvPr>
        </p:nvSpPr>
        <p:spPr/>
        <p:txBody>
          <a:bodyPr>
            <a:normAutofit fontScale="70000" lnSpcReduction="20000"/>
          </a:bodyPr>
          <a:lstStyle/>
          <a:p>
            <a:r>
              <a:rPr lang="en-US" dirty="0"/>
              <a:t>Many companies make patent pledges, especially in open source software industry (e.g. Sun, Red Hat, Google).</a:t>
            </a:r>
          </a:p>
          <a:p>
            <a:r>
              <a:rPr lang="en-US" dirty="0"/>
              <a:t>Patent holder benefits more from promoting use of patented technology by setting price of a license to zero than from maximizing licensing revenue or preventing any third party use.</a:t>
            </a:r>
          </a:p>
          <a:p>
            <a:r>
              <a:rPr lang="en-US" dirty="0"/>
              <a:t>Why do for-profit companies pledge not to assert their patents while still incurring the full cost of their maintenance? </a:t>
            </a:r>
          </a:p>
          <a:p>
            <a:pPr lvl="1"/>
            <a:r>
              <a:rPr lang="en-US" dirty="0"/>
              <a:t>Product interoperability through common technology standards.</a:t>
            </a:r>
          </a:p>
          <a:p>
            <a:pPr lvl="1"/>
            <a:r>
              <a:rPr lang="en-US" dirty="0"/>
              <a:t>Promotion of technology platforms.</a:t>
            </a:r>
          </a:p>
          <a:p>
            <a:pPr lvl="1"/>
            <a:r>
              <a:rPr lang="en-US" dirty="0"/>
              <a:t>Sales of complementary products or services.</a:t>
            </a:r>
          </a:p>
          <a:p>
            <a:pPr lvl="1"/>
            <a:r>
              <a:rPr lang="en-US" dirty="0"/>
              <a:t>Wider corporate social responsibility objectives including mitigating climate change (Contreras, 2023). </a:t>
            </a:r>
          </a:p>
        </p:txBody>
      </p:sp>
      <p:sp>
        <p:nvSpPr>
          <p:cNvPr id="4" name="Date Placeholder 3">
            <a:extLst>
              <a:ext uri="{FF2B5EF4-FFF2-40B4-BE49-F238E27FC236}">
                <a16:creationId xmlns:a16="http://schemas.microsoft.com/office/drawing/2014/main" id="{48D83682-A5A7-4F57-C824-C08887A301C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CF04DA8-9297-C3A9-411B-342C3047BBAA}"/>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09F2935A-7888-9285-35E7-70A817D38D13}"/>
              </a:ext>
            </a:extLst>
          </p:cNvPr>
          <p:cNvSpPr>
            <a:spLocks noGrp="1"/>
          </p:cNvSpPr>
          <p:nvPr>
            <p:ph type="sldNum" sz="quarter" idx="12"/>
          </p:nvPr>
        </p:nvSpPr>
        <p:spPr/>
        <p:txBody>
          <a:bodyPr/>
          <a:lstStyle/>
          <a:p>
            <a:fld id="{52FC935B-8A0E-4B0F-A0DD-CBF45293C773}" type="slidenum">
              <a:rPr lang="en-US" smtClean="0"/>
              <a:t>32</a:t>
            </a:fld>
            <a:endParaRPr lang="en-US"/>
          </a:p>
        </p:txBody>
      </p:sp>
    </p:spTree>
    <p:extLst>
      <p:ext uri="{BB962C8B-B14F-4D97-AF65-F5344CB8AC3E}">
        <p14:creationId xmlns:p14="http://schemas.microsoft.com/office/powerpoint/2010/main" val="1171333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commons</a:t>
            </a:r>
          </a:p>
        </p:txBody>
      </p:sp>
      <p:sp>
        <p:nvSpPr>
          <p:cNvPr id="3" name="Content Placeholder 2"/>
          <p:cNvSpPr>
            <a:spLocks noGrp="1"/>
          </p:cNvSpPr>
          <p:nvPr>
            <p:ph idx="1"/>
          </p:nvPr>
        </p:nvSpPr>
        <p:spPr/>
        <p:txBody>
          <a:bodyPr>
            <a:normAutofit fontScale="70000" lnSpcReduction="20000"/>
          </a:bodyPr>
          <a:lstStyle/>
          <a:p>
            <a:r>
              <a:rPr lang="en-US" dirty="0"/>
              <a:t>In 2008, IBM together with Nokia, Pitney Bowes, and Sony launched the Eco-Patent-Commons (</a:t>
            </a:r>
            <a:r>
              <a:rPr lang="en-US" dirty="0" err="1"/>
              <a:t>EcoPC</a:t>
            </a:r>
            <a:r>
              <a:rPr lang="en-US" dirty="0"/>
              <a:t>): 13 companies contributed a total of 248 patents to the commons.</a:t>
            </a:r>
          </a:p>
          <a:p>
            <a:r>
              <a:rPr lang="en-US" dirty="0"/>
              <a:t>Patents covered environmentally friendly technology.</a:t>
            </a:r>
          </a:p>
          <a:p>
            <a:pPr lvl="1"/>
            <a:r>
              <a:rPr lang="en-US" dirty="0"/>
              <a:t>Example, IBM pledged a patent that covered recyclable cardboard packaging for electronic components. </a:t>
            </a:r>
          </a:p>
          <a:p>
            <a:r>
              <a:rPr lang="en-US" dirty="0"/>
              <a:t>Commons wanted to promote the adoption of patented green technologies and facilitate follow-on innovation. </a:t>
            </a:r>
          </a:p>
          <a:p>
            <a:r>
              <a:rPr lang="en-US" dirty="0"/>
              <a:t>Since patented technologies already visible to the public, goals would be achieved by publicly committing not to assert the patents.</a:t>
            </a:r>
          </a:p>
          <a:p>
            <a:r>
              <a:rPr lang="en-US" dirty="0" err="1"/>
              <a:t>EcoPC</a:t>
            </a:r>
            <a:r>
              <a:rPr lang="en-US" dirty="0"/>
              <a:t> is a </a:t>
            </a:r>
            <a:r>
              <a:rPr lang="en-US" b="1" dirty="0"/>
              <a:t>patent commons</a:t>
            </a:r>
            <a:r>
              <a:rPr lang="en-US" dirty="0"/>
              <a:t> since it assembles patent pledges from different companies. </a:t>
            </a:r>
          </a:p>
          <a:p>
            <a:r>
              <a:rPr lang="en-US" dirty="0" err="1"/>
              <a:t>EcoPC</a:t>
            </a:r>
            <a:r>
              <a:rPr lang="en-US" dirty="0"/>
              <a:t> shared all of the characteristics of patent pledges: public irrevocable commitment not to assert against any third party that meets certain conditions. </a:t>
            </a:r>
          </a:p>
        </p:txBody>
      </p:sp>
      <p:sp>
        <p:nvSpPr>
          <p:cNvPr id="4" name="Date Placeholder 3">
            <a:extLst>
              <a:ext uri="{FF2B5EF4-FFF2-40B4-BE49-F238E27FC236}">
                <a16:creationId xmlns:a16="http://schemas.microsoft.com/office/drawing/2014/main" id="{6FA0C7D5-1C5C-0B99-F149-312B88403B5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CEE8805-4E54-E04B-1E4F-C8968858E81F}"/>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2C1E652C-61DC-D806-3EBB-A1AA5D5BC079}"/>
              </a:ext>
            </a:extLst>
          </p:cNvPr>
          <p:cNvSpPr>
            <a:spLocks noGrp="1"/>
          </p:cNvSpPr>
          <p:nvPr>
            <p:ph type="sldNum" sz="quarter" idx="12"/>
          </p:nvPr>
        </p:nvSpPr>
        <p:spPr/>
        <p:txBody>
          <a:bodyPr/>
          <a:lstStyle/>
          <a:p>
            <a:fld id="{52FC935B-8A0E-4B0F-A0DD-CBF45293C773}" type="slidenum">
              <a:rPr lang="en-US" smtClean="0"/>
              <a:t>33</a:t>
            </a:fld>
            <a:endParaRPr lang="en-US"/>
          </a:p>
        </p:txBody>
      </p:sp>
    </p:spTree>
    <p:extLst>
      <p:ext uri="{BB962C8B-B14F-4D97-AF65-F5344CB8AC3E}">
        <p14:creationId xmlns:p14="http://schemas.microsoft.com/office/powerpoint/2010/main" val="232987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commons</a:t>
            </a:r>
          </a:p>
        </p:txBody>
      </p:sp>
      <p:sp>
        <p:nvSpPr>
          <p:cNvPr id="3" name="Content Placeholder 2"/>
          <p:cNvSpPr>
            <a:spLocks noGrp="1"/>
          </p:cNvSpPr>
          <p:nvPr>
            <p:ph idx="1"/>
          </p:nvPr>
        </p:nvSpPr>
        <p:spPr/>
        <p:txBody>
          <a:bodyPr>
            <a:normAutofit fontScale="77500" lnSpcReduction="20000"/>
          </a:bodyPr>
          <a:lstStyle/>
          <a:p>
            <a:r>
              <a:rPr lang="en-US" dirty="0"/>
              <a:t>Patent commons are different from cross-licensing agreements or patent pools:</a:t>
            </a:r>
          </a:p>
          <a:p>
            <a:pPr lvl="1"/>
            <a:r>
              <a:rPr lang="en-US" dirty="0"/>
              <a:t>Patent commons are open to third parties, i.e. subject to certain limitations, anyone can use the technology covered by patents that have been placed in the commons. </a:t>
            </a:r>
          </a:p>
          <a:p>
            <a:pPr lvl="1"/>
            <a:r>
              <a:rPr lang="en-US" dirty="0"/>
              <a:t>Often no formal contract needed to benefit from the pledged patents; often users do not even have to notify the patent owners of their use. </a:t>
            </a:r>
          </a:p>
          <a:p>
            <a:pPr lvl="1"/>
            <a:r>
              <a:rPr lang="en-US" dirty="0"/>
              <a:t>Cross-licensing arrangements only apply to participants of licensing agreement.</a:t>
            </a:r>
          </a:p>
          <a:p>
            <a:pPr lvl="1"/>
            <a:r>
              <a:rPr lang="en-US" dirty="0"/>
              <a:t>In patent pools, patents are only shared among contributing members. Some pools also grant access to outsiders against payment of licensing fees. In any case, they require an explicit licensing agreement between licensor and licensee.</a:t>
            </a:r>
          </a:p>
        </p:txBody>
      </p:sp>
      <p:sp>
        <p:nvSpPr>
          <p:cNvPr id="4" name="Date Placeholder 3">
            <a:extLst>
              <a:ext uri="{FF2B5EF4-FFF2-40B4-BE49-F238E27FC236}">
                <a16:creationId xmlns:a16="http://schemas.microsoft.com/office/drawing/2014/main" id="{A14D17FA-B93B-D7CB-4AB3-3E54E6801A6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327AC04-D282-0D5C-7447-30D223F42B6D}"/>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65C8FFB1-43DF-B29A-D20E-8368A4E103D5}"/>
              </a:ext>
            </a:extLst>
          </p:cNvPr>
          <p:cNvSpPr>
            <a:spLocks noGrp="1"/>
          </p:cNvSpPr>
          <p:nvPr>
            <p:ph type="sldNum" sz="quarter" idx="12"/>
          </p:nvPr>
        </p:nvSpPr>
        <p:spPr/>
        <p:txBody>
          <a:bodyPr/>
          <a:lstStyle/>
          <a:p>
            <a:fld id="{52FC935B-8A0E-4B0F-A0DD-CBF45293C773}" type="slidenum">
              <a:rPr lang="en-US" smtClean="0"/>
              <a:t>34</a:t>
            </a:fld>
            <a:endParaRPr lang="en-US"/>
          </a:p>
        </p:txBody>
      </p:sp>
    </p:spTree>
    <p:extLst>
      <p:ext uri="{BB962C8B-B14F-4D97-AF65-F5344CB8AC3E}">
        <p14:creationId xmlns:p14="http://schemas.microsoft.com/office/powerpoint/2010/main" val="3745479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commons</a:t>
            </a:r>
          </a:p>
        </p:txBody>
      </p:sp>
      <p:sp>
        <p:nvSpPr>
          <p:cNvPr id="3" name="Content Placeholder 2"/>
          <p:cNvSpPr>
            <a:spLocks noGrp="1"/>
          </p:cNvSpPr>
          <p:nvPr>
            <p:ph idx="1"/>
          </p:nvPr>
        </p:nvSpPr>
        <p:spPr/>
        <p:txBody>
          <a:bodyPr>
            <a:normAutofit fontScale="62500" lnSpcReduction="20000"/>
          </a:bodyPr>
          <a:lstStyle/>
          <a:p>
            <a:r>
              <a:rPr lang="en-US" dirty="0"/>
              <a:t>The reason patent commons exist are similar to those that motivate individual companies to make patent pledges.</a:t>
            </a:r>
          </a:p>
          <a:p>
            <a:r>
              <a:rPr lang="en-US" dirty="0"/>
              <a:t>Many other patent commons:</a:t>
            </a:r>
          </a:p>
          <a:p>
            <a:pPr lvl="1"/>
            <a:r>
              <a:rPr lang="en-US" dirty="0"/>
              <a:t>Patent Commons Project created by the Linux Foundation to help protect the open source Linux ecosystem. </a:t>
            </a:r>
          </a:p>
          <a:p>
            <a:pPr lvl="1"/>
            <a:r>
              <a:rPr lang="en-US" dirty="0" err="1"/>
              <a:t>Covid</a:t>
            </a:r>
            <a:r>
              <a:rPr lang="en-US" dirty="0"/>
              <a:t> Patent Commons: access to patents covering technology relevant for combating the </a:t>
            </a:r>
            <a:r>
              <a:rPr lang="en-US" dirty="0" err="1"/>
              <a:t>Covid</a:t>
            </a:r>
            <a:r>
              <a:rPr lang="en-US" dirty="0"/>
              <a:t> pandemic</a:t>
            </a:r>
          </a:p>
          <a:p>
            <a:r>
              <a:rPr lang="en-US" dirty="0"/>
              <a:t>Impact of patent commons:</a:t>
            </a:r>
          </a:p>
          <a:p>
            <a:pPr lvl="1"/>
            <a:r>
              <a:rPr lang="en-US" dirty="0" err="1"/>
              <a:t>EcoPC</a:t>
            </a:r>
            <a:r>
              <a:rPr lang="en-US" dirty="0"/>
              <a:t> had no impact on follow-on innovation that was indeed based on the patented technology (Contreras et al., 2019). </a:t>
            </a:r>
          </a:p>
          <a:p>
            <a:pPr lvl="1"/>
            <a:r>
              <a:rPr lang="en-US" dirty="0"/>
              <a:t>Interviews with stakeholders involved in </a:t>
            </a:r>
            <a:r>
              <a:rPr lang="en-US" dirty="0" err="1"/>
              <a:t>EcoPC</a:t>
            </a:r>
            <a:r>
              <a:rPr lang="en-US" dirty="0"/>
              <a:t> point to a number of specific problems with the set-up of the </a:t>
            </a:r>
            <a:r>
              <a:rPr lang="en-US" dirty="0" err="1"/>
              <a:t>EcoPC</a:t>
            </a:r>
            <a:r>
              <a:rPr lang="en-US" dirty="0"/>
              <a:t>, which contributed to limited impact. </a:t>
            </a:r>
          </a:p>
          <a:p>
            <a:pPr lvl="1"/>
            <a:r>
              <a:rPr lang="en-US" dirty="0"/>
              <a:t>Evidence from a much broader set of patent pledges suggests that pledges can spur follow-on innovation, although there is substantial heterogeneity depending on characteristics of patent pledges, pledging firms, and pledged patents (de </a:t>
            </a:r>
            <a:r>
              <a:rPr lang="en-US" dirty="0" err="1"/>
              <a:t>Rassenfosse</a:t>
            </a:r>
            <a:r>
              <a:rPr lang="en-US" dirty="0"/>
              <a:t> and </a:t>
            </a:r>
            <a:r>
              <a:rPr lang="en-US" dirty="0" err="1"/>
              <a:t>Palangkaraya</a:t>
            </a:r>
            <a:r>
              <a:rPr lang="en-US" dirty="0"/>
              <a:t>, 2023).</a:t>
            </a:r>
          </a:p>
        </p:txBody>
      </p:sp>
      <p:sp>
        <p:nvSpPr>
          <p:cNvPr id="4" name="Date Placeholder 3">
            <a:extLst>
              <a:ext uri="{FF2B5EF4-FFF2-40B4-BE49-F238E27FC236}">
                <a16:creationId xmlns:a16="http://schemas.microsoft.com/office/drawing/2014/main" id="{112C5DB2-7CA5-5E86-5711-EA2911BEC84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ADAF883-FDC2-5EA7-2688-CE4FA23CDB13}"/>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38CD5E40-F19C-A6CF-9F7A-1618236A3FBA}"/>
              </a:ext>
            </a:extLst>
          </p:cNvPr>
          <p:cNvSpPr>
            <a:spLocks noGrp="1"/>
          </p:cNvSpPr>
          <p:nvPr>
            <p:ph type="sldNum" sz="quarter" idx="12"/>
          </p:nvPr>
        </p:nvSpPr>
        <p:spPr/>
        <p:txBody>
          <a:bodyPr/>
          <a:lstStyle/>
          <a:p>
            <a:fld id="{52FC935B-8A0E-4B0F-A0DD-CBF45293C773}" type="slidenum">
              <a:rPr lang="en-US" smtClean="0"/>
              <a:t>35</a:t>
            </a:fld>
            <a:endParaRPr lang="en-US"/>
          </a:p>
        </p:txBody>
      </p:sp>
    </p:spTree>
    <p:extLst>
      <p:ext uri="{BB962C8B-B14F-4D97-AF65-F5344CB8AC3E}">
        <p14:creationId xmlns:p14="http://schemas.microsoft.com/office/powerpoint/2010/main" val="3763911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Sale of patents</a:t>
            </a:r>
          </a:p>
        </p:txBody>
      </p:sp>
      <p:sp>
        <p:nvSpPr>
          <p:cNvPr id="3" name="Content Placeholder 2"/>
          <p:cNvSpPr>
            <a:spLocks noGrp="1"/>
          </p:cNvSpPr>
          <p:nvPr>
            <p:ph idx="1"/>
          </p:nvPr>
        </p:nvSpPr>
        <p:spPr/>
        <p:txBody>
          <a:bodyPr>
            <a:normAutofit fontScale="85000" lnSpcReduction="20000"/>
          </a:bodyPr>
          <a:lstStyle/>
          <a:p>
            <a:r>
              <a:rPr lang="en-US" dirty="0"/>
              <a:t>Patent owners buy and sell patents outright, which means a transfer of patent ownership. </a:t>
            </a:r>
          </a:p>
          <a:p>
            <a:r>
              <a:rPr lang="en-US" dirty="0"/>
              <a:t>Transfer of ownership interest of a patent right distinguishes the sale of a patent from licensing since licensing merely involves permission by patent owner for the use of a patented invention. </a:t>
            </a:r>
          </a:p>
          <a:p>
            <a:r>
              <a:rPr lang="en-US" dirty="0"/>
              <a:t>Reasons for sale or acquisition of patents are similar to those that motivate licensing.</a:t>
            </a:r>
          </a:p>
          <a:p>
            <a:r>
              <a:rPr lang="en-US" dirty="0"/>
              <a:t>Key difference between selling and licensing of patents is that sale of a patent does not create a rent dissipation effect since no additional competitor is created. </a:t>
            </a:r>
          </a:p>
        </p:txBody>
      </p:sp>
      <p:sp>
        <p:nvSpPr>
          <p:cNvPr id="4" name="Date Placeholder 3">
            <a:extLst>
              <a:ext uri="{FF2B5EF4-FFF2-40B4-BE49-F238E27FC236}">
                <a16:creationId xmlns:a16="http://schemas.microsoft.com/office/drawing/2014/main" id="{8D5C3974-061D-7C7D-23AA-2325AFFE55A0}"/>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2CE1819-6388-BD63-3FCA-96140D3FC64A}"/>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F120F8BE-DF1D-CF77-4D66-95AC50D40A99}"/>
              </a:ext>
            </a:extLst>
          </p:cNvPr>
          <p:cNvSpPr>
            <a:spLocks noGrp="1"/>
          </p:cNvSpPr>
          <p:nvPr>
            <p:ph type="sldNum" sz="quarter" idx="12"/>
          </p:nvPr>
        </p:nvSpPr>
        <p:spPr/>
        <p:txBody>
          <a:bodyPr/>
          <a:lstStyle/>
          <a:p>
            <a:fld id="{52FC935B-8A0E-4B0F-A0DD-CBF45293C773}" type="slidenum">
              <a:rPr lang="en-US" smtClean="0"/>
              <a:t>36</a:t>
            </a:fld>
            <a:endParaRPr lang="en-US"/>
          </a:p>
        </p:txBody>
      </p:sp>
    </p:spTree>
    <p:extLst>
      <p:ext uri="{BB962C8B-B14F-4D97-AF65-F5344CB8AC3E}">
        <p14:creationId xmlns:p14="http://schemas.microsoft.com/office/powerpoint/2010/main" val="32950321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Sale of patents</a:t>
            </a:r>
          </a:p>
        </p:txBody>
      </p:sp>
      <p:sp>
        <p:nvSpPr>
          <p:cNvPr id="3" name="Content Placeholder 2"/>
          <p:cNvSpPr>
            <a:spLocks noGrp="1"/>
          </p:cNvSpPr>
          <p:nvPr>
            <p:ph idx="1"/>
          </p:nvPr>
        </p:nvSpPr>
        <p:spPr>
          <a:xfrm>
            <a:off x="457200" y="1166018"/>
            <a:ext cx="8229600" cy="4525963"/>
          </a:xfrm>
        </p:spPr>
        <p:txBody>
          <a:bodyPr>
            <a:noAutofit/>
          </a:bodyPr>
          <a:lstStyle/>
          <a:p>
            <a:r>
              <a:rPr lang="en-US" sz="2000" dirty="0"/>
              <a:t>Situations where firms prefer to outright buy or sell a patent instead of licensing it:</a:t>
            </a:r>
          </a:p>
          <a:p>
            <a:pPr lvl="1"/>
            <a:r>
              <a:rPr lang="en-US" sz="1600" dirty="0"/>
              <a:t>Company exits a certain market segment and has no more use for any associated patents.</a:t>
            </a:r>
          </a:p>
          <a:p>
            <a:pPr lvl="1"/>
            <a:r>
              <a:rPr lang="en-US" sz="1600" dirty="0"/>
              <a:t>Innovation turns out to have a different use than anticipated.</a:t>
            </a:r>
          </a:p>
          <a:p>
            <a:pPr lvl="1"/>
            <a:r>
              <a:rPr lang="en-US" sz="1600" dirty="0"/>
              <a:t>Innovator lacks necessary complementary assets.</a:t>
            </a:r>
          </a:p>
          <a:p>
            <a:pPr lvl="1"/>
            <a:r>
              <a:rPr lang="en-US" sz="1600" dirty="0"/>
              <a:t>Commercial success of technology is lower than expected.</a:t>
            </a:r>
          </a:p>
          <a:p>
            <a:pPr lvl="1"/>
            <a:r>
              <a:rPr lang="en-US" sz="1600" dirty="0"/>
              <a:t>Company goes bankrupt and all remaining assets are liquidated. </a:t>
            </a:r>
          </a:p>
          <a:p>
            <a:pPr lvl="1"/>
            <a:r>
              <a:rPr lang="en-US" sz="1600" dirty="0"/>
              <a:t>Non-practicing entity (NPE) business model.</a:t>
            </a:r>
          </a:p>
          <a:p>
            <a:pPr lvl="1"/>
            <a:r>
              <a:rPr lang="en-US" sz="1600" dirty="0"/>
              <a:t>Enter new markets and overcome patent blockage. </a:t>
            </a:r>
          </a:p>
          <a:p>
            <a:pPr lvl="1"/>
            <a:r>
              <a:rPr lang="en-US" sz="1600" dirty="0"/>
              <a:t>Gain freedom to operate, e.g., by enabling cross-licensing agreements. </a:t>
            </a:r>
          </a:p>
          <a:p>
            <a:pPr lvl="1"/>
            <a:r>
              <a:rPr lang="en-US" sz="1600" dirty="0"/>
              <a:t>Deterring entry of new competitors.</a:t>
            </a:r>
          </a:p>
          <a:p>
            <a:r>
              <a:rPr lang="en-US" sz="2000" dirty="0"/>
              <a:t>Ability to trade patents as standalone assets has also indirect benefits:</a:t>
            </a:r>
          </a:p>
          <a:p>
            <a:pPr lvl="1"/>
            <a:r>
              <a:rPr lang="en-US" sz="1600" dirty="0"/>
              <a:t>Promotes access to external financing for firms. Patents can be used as collateral for a loan from a financial institution.</a:t>
            </a:r>
          </a:p>
          <a:p>
            <a:pPr lvl="1"/>
            <a:r>
              <a:rPr lang="en-US" sz="1600" dirty="0"/>
              <a:t>Promotes investment in early-stage ventures since they allow investors to recoup part of their investment in case of bankruptcy. </a:t>
            </a:r>
          </a:p>
        </p:txBody>
      </p:sp>
      <p:sp>
        <p:nvSpPr>
          <p:cNvPr id="4" name="Date Placeholder 3">
            <a:extLst>
              <a:ext uri="{FF2B5EF4-FFF2-40B4-BE49-F238E27FC236}">
                <a16:creationId xmlns:a16="http://schemas.microsoft.com/office/drawing/2014/main" id="{AFDACE46-8784-E6F0-81C5-CF66DD940C5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8638F5C-BBD5-9C5E-A7EE-C002B8FCBE1A}"/>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81952644-D481-CB91-30E5-B3BC284B846A}"/>
              </a:ext>
            </a:extLst>
          </p:cNvPr>
          <p:cNvSpPr>
            <a:spLocks noGrp="1"/>
          </p:cNvSpPr>
          <p:nvPr>
            <p:ph type="sldNum" sz="quarter" idx="12"/>
          </p:nvPr>
        </p:nvSpPr>
        <p:spPr/>
        <p:txBody>
          <a:bodyPr/>
          <a:lstStyle/>
          <a:p>
            <a:fld id="{52FC935B-8A0E-4B0F-A0DD-CBF45293C773}" type="slidenum">
              <a:rPr lang="en-US" smtClean="0"/>
              <a:t>37</a:t>
            </a:fld>
            <a:endParaRPr lang="en-US"/>
          </a:p>
        </p:txBody>
      </p:sp>
    </p:spTree>
    <p:extLst>
      <p:ext uri="{BB962C8B-B14F-4D97-AF65-F5344CB8AC3E}">
        <p14:creationId xmlns:p14="http://schemas.microsoft.com/office/powerpoint/2010/main" val="14111495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Sale of patents</a:t>
            </a:r>
          </a:p>
        </p:txBody>
      </p:sp>
      <p:sp>
        <p:nvSpPr>
          <p:cNvPr id="3" name="Content Placeholder 2"/>
          <p:cNvSpPr>
            <a:spLocks noGrp="1"/>
          </p:cNvSpPr>
          <p:nvPr>
            <p:ph idx="1"/>
          </p:nvPr>
        </p:nvSpPr>
        <p:spPr/>
        <p:txBody>
          <a:bodyPr>
            <a:normAutofit fontScale="92500" lnSpcReduction="20000"/>
          </a:bodyPr>
          <a:lstStyle/>
          <a:p>
            <a:r>
              <a:rPr lang="en-US" sz="2400" dirty="0"/>
              <a:t>In practice, patents are bought and sold either privately, directly between buyers and sellers, or through a quasi-public brokered market (Love et al., 2018). </a:t>
            </a:r>
          </a:p>
          <a:p>
            <a:r>
              <a:rPr lang="en-US" sz="2400" dirty="0"/>
              <a:t>In the brokered market, patents available for sale are visible to market participants, and there are different entities that facilitate the sale of patents:</a:t>
            </a:r>
          </a:p>
          <a:p>
            <a:pPr lvl="1"/>
            <a:r>
              <a:rPr lang="en-US" sz="2000" dirty="0"/>
              <a:t>Patent brokers (e.g. ICAP Patent Brokerage, </a:t>
            </a:r>
            <a:r>
              <a:rPr lang="en-US" sz="2000" dirty="0" err="1"/>
              <a:t>Vitek</a:t>
            </a:r>
            <a:r>
              <a:rPr lang="en-US" sz="2000" dirty="0"/>
              <a:t> IP)</a:t>
            </a:r>
          </a:p>
          <a:p>
            <a:pPr lvl="1"/>
            <a:r>
              <a:rPr lang="en-US" sz="2000" dirty="0"/>
              <a:t>Online marketplaces (e.g. IAM Market), </a:t>
            </a:r>
          </a:p>
          <a:p>
            <a:pPr lvl="1"/>
            <a:r>
              <a:rPr lang="en-US" sz="2000" dirty="0"/>
              <a:t>Auction houses (e.g. Ocean </a:t>
            </a:r>
            <a:r>
              <a:rPr lang="en-US" sz="2000" dirty="0" err="1"/>
              <a:t>Tomo</a:t>
            </a:r>
            <a:r>
              <a:rPr lang="en-US" sz="2000" dirty="0"/>
              <a:t>). </a:t>
            </a:r>
          </a:p>
          <a:p>
            <a:r>
              <a:rPr lang="en-US" sz="2400" dirty="0"/>
              <a:t>Important distinction between brokered and private market for patents: </a:t>
            </a:r>
          </a:p>
          <a:p>
            <a:pPr lvl="1"/>
            <a:r>
              <a:rPr lang="en-US" sz="2000" dirty="0"/>
              <a:t>In brokered market, participants often have access to information on patents for sale, buyers, and prices.</a:t>
            </a:r>
          </a:p>
          <a:p>
            <a:pPr lvl="1"/>
            <a:r>
              <a:rPr lang="en-US" sz="2000" dirty="0"/>
              <a:t>In private market, no information disclosed to outside parties, although patent re-assignment data will still reveal that a transaction has taken place.</a:t>
            </a:r>
          </a:p>
        </p:txBody>
      </p:sp>
      <p:sp>
        <p:nvSpPr>
          <p:cNvPr id="4" name="Date Placeholder 3">
            <a:extLst>
              <a:ext uri="{FF2B5EF4-FFF2-40B4-BE49-F238E27FC236}">
                <a16:creationId xmlns:a16="http://schemas.microsoft.com/office/drawing/2014/main" id="{2BE7FF61-6E07-ABAE-7625-43AE1870556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CD51F5D-A78F-364F-F4C6-9D6BB3FA0384}"/>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76800E73-356E-7B35-8E5F-E4F589964AEB}"/>
              </a:ext>
            </a:extLst>
          </p:cNvPr>
          <p:cNvSpPr>
            <a:spLocks noGrp="1"/>
          </p:cNvSpPr>
          <p:nvPr>
            <p:ph type="sldNum" sz="quarter" idx="12"/>
          </p:nvPr>
        </p:nvSpPr>
        <p:spPr/>
        <p:txBody>
          <a:bodyPr/>
          <a:lstStyle/>
          <a:p>
            <a:fld id="{52FC935B-8A0E-4B0F-A0DD-CBF45293C773}" type="slidenum">
              <a:rPr lang="en-US" smtClean="0"/>
              <a:t>38</a:t>
            </a:fld>
            <a:endParaRPr lang="en-US"/>
          </a:p>
        </p:txBody>
      </p:sp>
    </p:spTree>
    <p:extLst>
      <p:ext uri="{BB962C8B-B14F-4D97-AF65-F5344CB8AC3E}">
        <p14:creationId xmlns:p14="http://schemas.microsoft.com/office/powerpoint/2010/main" val="30663764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Sale of patents</a:t>
            </a:r>
          </a:p>
        </p:txBody>
      </p:sp>
      <p:sp>
        <p:nvSpPr>
          <p:cNvPr id="3" name="Content Placeholder 2"/>
          <p:cNvSpPr>
            <a:spLocks noGrp="1"/>
          </p:cNvSpPr>
          <p:nvPr>
            <p:ph idx="1"/>
          </p:nvPr>
        </p:nvSpPr>
        <p:spPr/>
        <p:txBody>
          <a:bodyPr>
            <a:normAutofit fontScale="55000" lnSpcReduction="20000"/>
          </a:bodyPr>
          <a:lstStyle/>
          <a:p>
            <a:r>
              <a:rPr lang="en-US" dirty="0"/>
              <a:t>Patent sales have increased over time (De Marco et al., 2017).</a:t>
            </a:r>
          </a:p>
          <a:p>
            <a:r>
              <a:rPr lang="en-US" dirty="0"/>
              <a:t>Traded patents are much more valuable than untraded patents (Serrano, 2018).</a:t>
            </a:r>
          </a:p>
          <a:p>
            <a:r>
              <a:rPr lang="en-US" dirty="0"/>
              <a:t>On average only small fraction of the difference in value is attributable to the trade itself.</a:t>
            </a:r>
          </a:p>
          <a:p>
            <a:r>
              <a:rPr lang="en-US" dirty="0"/>
              <a:t>Distribution of patent value due to trade highly skewed with a small share of patents accounting for the bulk of the gains from trade (Serrano, 2018). </a:t>
            </a:r>
          </a:p>
          <a:p>
            <a:r>
              <a:rPr lang="en-US" dirty="0"/>
              <a:t>Small firms sell a higher share of their recently granted patents than large firms (Figueroa and Serrano, 2019). </a:t>
            </a:r>
          </a:p>
          <a:p>
            <a:r>
              <a:rPr lang="en-US" dirty="0"/>
              <a:t>Firms sell patents that are more technologically distant to the selling firm’s patent portfolio (</a:t>
            </a:r>
            <a:r>
              <a:rPr lang="en-US" dirty="0" err="1"/>
              <a:t>Akcigit</a:t>
            </a:r>
            <a:r>
              <a:rPr lang="en-US" dirty="0"/>
              <a:t> et al., 2016). </a:t>
            </a:r>
          </a:p>
          <a:p>
            <a:r>
              <a:rPr lang="en-US" dirty="0"/>
              <a:t>Patents that are bought are more similar to the buying firm’s than the selling firm’s patent portfolio (</a:t>
            </a:r>
            <a:r>
              <a:rPr lang="en-US" dirty="0" err="1"/>
              <a:t>Akcigit</a:t>
            </a:r>
            <a:r>
              <a:rPr lang="en-US" dirty="0"/>
              <a:t> et al., 2016). </a:t>
            </a:r>
          </a:p>
          <a:p>
            <a:r>
              <a:rPr lang="en-US" dirty="0"/>
              <a:t>Market for patents plays an important role in the reallocation of inventions to firms that are better placed to use and monetize them. </a:t>
            </a:r>
          </a:p>
          <a:p>
            <a:r>
              <a:rPr lang="en-US" dirty="0"/>
              <a:t>Important argument in favor of patent system because patents enable legal transfer of ownership of an invention by turning invention into a tradeable asset (</a:t>
            </a:r>
            <a:r>
              <a:rPr lang="en-US" dirty="0" err="1"/>
              <a:t>Spulber</a:t>
            </a:r>
            <a:r>
              <a:rPr lang="en-US" dirty="0"/>
              <a:t>, 2015).</a:t>
            </a:r>
          </a:p>
        </p:txBody>
      </p:sp>
      <p:sp>
        <p:nvSpPr>
          <p:cNvPr id="4" name="Date Placeholder 3">
            <a:extLst>
              <a:ext uri="{FF2B5EF4-FFF2-40B4-BE49-F238E27FC236}">
                <a16:creationId xmlns:a16="http://schemas.microsoft.com/office/drawing/2014/main" id="{FBCB443E-C953-9805-0790-0B283378B11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B362509-5802-4248-0B3C-3CC7F080068C}"/>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8354417F-FFA8-95BB-0A8E-28D822372E6C}"/>
              </a:ext>
            </a:extLst>
          </p:cNvPr>
          <p:cNvSpPr>
            <a:spLocks noGrp="1"/>
          </p:cNvSpPr>
          <p:nvPr>
            <p:ph type="sldNum" sz="quarter" idx="12"/>
          </p:nvPr>
        </p:nvSpPr>
        <p:spPr/>
        <p:txBody>
          <a:bodyPr/>
          <a:lstStyle/>
          <a:p>
            <a:fld id="{52FC935B-8A0E-4B0F-A0DD-CBF45293C773}" type="slidenum">
              <a:rPr lang="en-US" smtClean="0"/>
              <a:t>39</a:t>
            </a:fld>
            <a:endParaRPr lang="en-US"/>
          </a:p>
        </p:txBody>
      </p:sp>
    </p:spTree>
    <p:extLst>
      <p:ext uri="{BB962C8B-B14F-4D97-AF65-F5344CB8AC3E}">
        <p14:creationId xmlns:p14="http://schemas.microsoft.com/office/powerpoint/2010/main" val="3979272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43151" y="1508125"/>
            <a:ext cx="2743200" cy="3429000"/>
          </a:xfrm>
        </p:spPr>
        <p:txBody>
          <a:bodyPr>
            <a:normAutofit fontScale="92500"/>
          </a:bodyPr>
          <a:lstStyle/>
          <a:p>
            <a:r>
              <a:rPr lang="en-US" sz="2600" dirty="0"/>
              <a:t>Technology trade important for U.S. economy </a:t>
            </a:r>
            <a:r>
              <a:rPr lang="en-US" sz="2800" dirty="0"/>
              <a:t>in terms of US$ paid and received in IP royalties and licensing fees.</a:t>
            </a:r>
            <a:endParaRPr lang="en-US" sz="2600" dirty="0"/>
          </a:p>
        </p:txBody>
      </p:sp>
      <p:sp>
        <p:nvSpPr>
          <p:cNvPr id="5" name="Content Placeholder 2"/>
          <p:cNvSpPr txBox="1">
            <a:spLocks/>
          </p:cNvSpPr>
          <p:nvPr/>
        </p:nvSpPr>
        <p:spPr>
          <a:xfrm>
            <a:off x="533400" y="5027612"/>
            <a:ext cx="8229600" cy="1295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600" dirty="0"/>
              <a:t>While U.S. has been running large trade deficit in tangible goods since mid-1970s, it registers a large surplus in market for technology.</a:t>
            </a:r>
          </a:p>
          <a:p>
            <a:endParaRPr lang="en-US" dirty="0"/>
          </a:p>
        </p:txBody>
      </p:sp>
      <p:sp>
        <p:nvSpPr>
          <p:cNvPr id="4" name="Date Placeholder 3">
            <a:extLst>
              <a:ext uri="{FF2B5EF4-FFF2-40B4-BE49-F238E27FC236}">
                <a16:creationId xmlns:a16="http://schemas.microsoft.com/office/drawing/2014/main" id="{34051C8D-5196-A046-9061-9F175CC9D8EE}"/>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E78D222A-A582-C351-46AE-4BF1846B6D44}"/>
              </a:ext>
            </a:extLst>
          </p:cNvPr>
          <p:cNvSpPr>
            <a:spLocks noGrp="1"/>
          </p:cNvSpPr>
          <p:nvPr>
            <p:ph type="ftr" sz="quarter" idx="11"/>
          </p:nvPr>
        </p:nvSpPr>
        <p:spPr/>
        <p:txBody>
          <a:bodyPr/>
          <a:lstStyle/>
          <a:p>
            <a:r>
              <a:rPr lang="en-US"/>
              <a:t>Hall &amp; Helmers Ch. 20</a:t>
            </a:r>
          </a:p>
        </p:txBody>
      </p:sp>
      <p:sp>
        <p:nvSpPr>
          <p:cNvPr id="7" name="Slide Number Placeholder 6">
            <a:extLst>
              <a:ext uri="{FF2B5EF4-FFF2-40B4-BE49-F238E27FC236}">
                <a16:creationId xmlns:a16="http://schemas.microsoft.com/office/drawing/2014/main" id="{11C01C2C-9201-2DF2-BD98-41CB61509B27}"/>
              </a:ext>
            </a:extLst>
          </p:cNvPr>
          <p:cNvSpPr>
            <a:spLocks noGrp="1"/>
          </p:cNvSpPr>
          <p:nvPr>
            <p:ph type="sldNum" sz="quarter" idx="12"/>
          </p:nvPr>
        </p:nvSpPr>
        <p:spPr/>
        <p:txBody>
          <a:bodyPr/>
          <a:lstStyle/>
          <a:p>
            <a:fld id="{52FC935B-8A0E-4B0F-A0DD-CBF45293C773}" type="slidenum">
              <a:rPr lang="en-US" smtClean="0"/>
              <a:t>4</a:t>
            </a:fld>
            <a:endParaRPr lang="en-US"/>
          </a:p>
        </p:txBody>
      </p:sp>
      <p:pic>
        <p:nvPicPr>
          <p:cNvPr id="8" name="Picture 7">
            <a:extLst>
              <a:ext uri="{FF2B5EF4-FFF2-40B4-BE49-F238E27FC236}">
                <a16:creationId xmlns:a16="http://schemas.microsoft.com/office/drawing/2014/main" id="{476DDA03-29BC-433E-B1F8-5BA9DB8C37C3}"/>
              </a:ext>
            </a:extLst>
          </p:cNvPr>
          <p:cNvPicPr>
            <a:picLocks noChangeAspect="1"/>
          </p:cNvPicPr>
          <p:nvPr/>
        </p:nvPicPr>
        <p:blipFill>
          <a:blip r:embed="rId2"/>
          <a:stretch>
            <a:fillRect/>
          </a:stretch>
        </p:blipFill>
        <p:spPr>
          <a:xfrm>
            <a:off x="3591725" y="1641475"/>
            <a:ext cx="5095075" cy="3295650"/>
          </a:xfrm>
          <a:prstGeom prst="rect">
            <a:avLst/>
          </a:prstGeom>
        </p:spPr>
      </p:pic>
    </p:spTree>
    <p:extLst>
      <p:ext uri="{BB962C8B-B14F-4D97-AF65-F5344CB8AC3E}">
        <p14:creationId xmlns:p14="http://schemas.microsoft.com/office/powerpoint/2010/main" val="30098697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Co-ownership</a:t>
            </a:r>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a:t>Co-ownership of patents often result of joint research activities.</a:t>
            </a:r>
          </a:p>
          <a:p>
            <a:r>
              <a:rPr lang="en-US" dirty="0"/>
              <a:t>Firms engage in joint research for a number of reasons:</a:t>
            </a:r>
          </a:p>
          <a:p>
            <a:pPr lvl="1"/>
            <a:r>
              <a:rPr lang="en-US" dirty="0"/>
              <a:t>Pool knowledge and expertise if they possess complementary knowledge.</a:t>
            </a:r>
          </a:p>
          <a:p>
            <a:pPr lvl="1"/>
            <a:r>
              <a:rPr lang="en-US" dirty="0"/>
              <a:t>Reduce risk associated with the research process.</a:t>
            </a:r>
          </a:p>
          <a:p>
            <a:pPr lvl="1"/>
            <a:r>
              <a:rPr lang="en-US" dirty="0"/>
              <a:t>Scale economies.</a:t>
            </a:r>
          </a:p>
          <a:p>
            <a:pPr lvl="1"/>
            <a:r>
              <a:rPr lang="en-US" dirty="0"/>
              <a:t>Internalize spillovers associated with research.</a:t>
            </a:r>
          </a:p>
          <a:p>
            <a:r>
              <a:rPr lang="en-US" dirty="0"/>
              <a:t>Ample empirical evidence that joint research allows companies to generate more valuable innovation.</a:t>
            </a:r>
          </a:p>
        </p:txBody>
      </p:sp>
      <p:sp>
        <p:nvSpPr>
          <p:cNvPr id="4" name="Date Placeholder 3">
            <a:extLst>
              <a:ext uri="{FF2B5EF4-FFF2-40B4-BE49-F238E27FC236}">
                <a16:creationId xmlns:a16="http://schemas.microsoft.com/office/drawing/2014/main" id="{F9DD8779-5034-07F4-5379-D855DC0416F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BC88784-1986-CBEA-6ED8-B742937C9D3A}"/>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9ECB70F2-2DE0-DF27-54C2-A01BF436A039}"/>
              </a:ext>
            </a:extLst>
          </p:cNvPr>
          <p:cNvSpPr>
            <a:spLocks noGrp="1"/>
          </p:cNvSpPr>
          <p:nvPr>
            <p:ph type="sldNum" sz="quarter" idx="12"/>
          </p:nvPr>
        </p:nvSpPr>
        <p:spPr/>
        <p:txBody>
          <a:bodyPr/>
          <a:lstStyle/>
          <a:p>
            <a:fld id="{52FC935B-8A0E-4B0F-A0DD-CBF45293C773}" type="slidenum">
              <a:rPr lang="en-US" smtClean="0"/>
              <a:t>40</a:t>
            </a:fld>
            <a:endParaRPr lang="en-US"/>
          </a:p>
        </p:txBody>
      </p:sp>
    </p:spTree>
    <p:extLst>
      <p:ext uri="{BB962C8B-B14F-4D97-AF65-F5344CB8AC3E}">
        <p14:creationId xmlns:p14="http://schemas.microsoft.com/office/powerpoint/2010/main" val="22511468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Co-ownership</a:t>
            </a:r>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r>
              <a:rPr lang="en-US" dirty="0"/>
              <a:t>How to appropriate returns to joint research and how to distribute returns?</a:t>
            </a:r>
          </a:p>
          <a:p>
            <a:pPr lvl="1"/>
            <a:r>
              <a:rPr lang="en-US" dirty="0"/>
              <a:t>Parties have to make these decisions before they know the outcome or value of their joint research.</a:t>
            </a:r>
          </a:p>
          <a:p>
            <a:pPr lvl="1"/>
            <a:r>
              <a:rPr lang="en-US" dirty="0"/>
              <a:t>Affect parties’ willingness to engage in collaboration and effort provision during collaboration.</a:t>
            </a:r>
          </a:p>
          <a:p>
            <a:r>
              <a:rPr lang="en-US" dirty="0"/>
              <a:t>Solution: agree </a:t>
            </a:r>
            <a:r>
              <a:rPr lang="en-US" i="1" dirty="0"/>
              <a:t>ex ante</a:t>
            </a:r>
            <a:r>
              <a:rPr lang="en-US" dirty="0"/>
              <a:t> to sharing the ownership of the patent that protects the outcome of joint research.</a:t>
            </a:r>
          </a:p>
          <a:p>
            <a:r>
              <a:rPr lang="en-US" dirty="0"/>
              <a:t>Co-ownership can help maximize incentives for all parties involved to invest in joint research (Schmitz, 2017).</a:t>
            </a:r>
          </a:p>
          <a:p>
            <a:r>
              <a:rPr lang="en-US" dirty="0"/>
              <a:t>But co-ownership can also limit ability of co-owners to appropriate returns to joint invention.</a:t>
            </a:r>
          </a:p>
          <a:p>
            <a:r>
              <a:rPr lang="en-US" dirty="0"/>
              <a:t>Around 1% of patents are co-owned by independent companies (</a:t>
            </a:r>
            <a:r>
              <a:rPr lang="en-US" dirty="0" err="1"/>
              <a:t>Hagedoorn</a:t>
            </a:r>
            <a:r>
              <a:rPr lang="en-US" dirty="0"/>
              <a:t>, 2003). </a:t>
            </a:r>
          </a:p>
          <a:p>
            <a:r>
              <a:rPr lang="en-US" dirty="0"/>
              <a:t>Co-owned patents are associated with higher forward citation counts than individually owned patents (</a:t>
            </a:r>
            <a:r>
              <a:rPr lang="en-US" dirty="0" err="1"/>
              <a:t>Belderbos</a:t>
            </a:r>
            <a:r>
              <a:rPr lang="en-US" dirty="0"/>
              <a:t> et al., 2014).</a:t>
            </a:r>
          </a:p>
        </p:txBody>
      </p:sp>
      <p:sp>
        <p:nvSpPr>
          <p:cNvPr id="4" name="Date Placeholder 3">
            <a:extLst>
              <a:ext uri="{FF2B5EF4-FFF2-40B4-BE49-F238E27FC236}">
                <a16:creationId xmlns:a16="http://schemas.microsoft.com/office/drawing/2014/main" id="{36DE9BCC-C402-2D7F-3B45-F17D575CE2A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A4309D8-E890-A1C1-85E0-288C0D490D29}"/>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6EBC9F03-5110-209D-63D6-5EB36BD1284D}"/>
              </a:ext>
            </a:extLst>
          </p:cNvPr>
          <p:cNvSpPr>
            <a:spLocks noGrp="1"/>
          </p:cNvSpPr>
          <p:nvPr>
            <p:ph type="sldNum" sz="quarter" idx="12"/>
          </p:nvPr>
        </p:nvSpPr>
        <p:spPr/>
        <p:txBody>
          <a:bodyPr/>
          <a:lstStyle/>
          <a:p>
            <a:fld id="{52FC935B-8A0E-4B0F-A0DD-CBF45293C773}" type="slidenum">
              <a:rPr lang="en-US" smtClean="0"/>
              <a:t>41</a:t>
            </a:fld>
            <a:endParaRPr lang="en-US"/>
          </a:p>
        </p:txBody>
      </p:sp>
    </p:spTree>
    <p:extLst>
      <p:ext uri="{BB962C8B-B14F-4D97-AF65-F5344CB8AC3E}">
        <p14:creationId xmlns:p14="http://schemas.microsoft.com/office/powerpoint/2010/main" val="20586446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Co-ownership</a:t>
            </a:r>
          </a:p>
        </p:txBody>
      </p:sp>
      <p:sp>
        <p:nvSpPr>
          <p:cNvPr id="3" name="Content Placeholder 2"/>
          <p:cNvSpPr>
            <a:spLocks noGrp="1"/>
          </p:cNvSpPr>
          <p:nvPr>
            <p:ph idx="1"/>
          </p:nvPr>
        </p:nvSpPr>
        <p:spPr/>
        <p:txBody>
          <a:bodyPr>
            <a:normAutofit fontScale="85000" lnSpcReduction="10000"/>
          </a:bodyPr>
          <a:lstStyle/>
          <a:p>
            <a:r>
              <a:rPr lang="en-US" dirty="0"/>
              <a:t>Co-owners have equal rights to the use of the patented invention without regard to their individual contribution.</a:t>
            </a:r>
          </a:p>
          <a:p>
            <a:r>
              <a:rPr lang="en-US" dirty="0"/>
              <a:t>Degree to which co-ownership affects appropriation depends on the product market relationship between co-owners.</a:t>
            </a:r>
          </a:p>
          <a:p>
            <a:r>
              <a:rPr lang="en-US" dirty="0"/>
              <a:t>If co-owners are direct product market competitors, co-ownership implies that firms will compete in the product market. The result is a duopoly rather than a monopoly with joint profits being lower than the profits obtained by a monopolist. </a:t>
            </a:r>
          </a:p>
        </p:txBody>
      </p:sp>
      <p:sp>
        <p:nvSpPr>
          <p:cNvPr id="4" name="Date Placeholder 3">
            <a:extLst>
              <a:ext uri="{FF2B5EF4-FFF2-40B4-BE49-F238E27FC236}">
                <a16:creationId xmlns:a16="http://schemas.microsoft.com/office/drawing/2014/main" id="{0657102F-085B-BDEC-AB58-ECDC7A7E442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21001F4-AC9A-EF1E-F619-627BAB357B6F}"/>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B9E75ACC-6300-F5EC-4712-CB59A7DB8102}"/>
              </a:ext>
            </a:extLst>
          </p:cNvPr>
          <p:cNvSpPr>
            <a:spLocks noGrp="1"/>
          </p:cNvSpPr>
          <p:nvPr>
            <p:ph type="sldNum" sz="quarter" idx="12"/>
          </p:nvPr>
        </p:nvSpPr>
        <p:spPr/>
        <p:txBody>
          <a:bodyPr/>
          <a:lstStyle/>
          <a:p>
            <a:fld id="{52FC935B-8A0E-4B0F-A0DD-CBF45293C773}" type="slidenum">
              <a:rPr lang="en-US" smtClean="0"/>
              <a:t>42</a:t>
            </a:fld>
            <a:endParaRPr lang="en-US"/>
          </a:p>
        </p:txBody>
      </p:sp>
    </p:spTree>
    <p:extLst>
      <p:ext uri="{BB962C8B-B14F-4D97-AF65-F5344CB8AC3E}">
        <p14:creationId xmlns:p14="http://schemas.microsoft.com/office/powerpoint/2010/main" val="39555748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Co-ownership</a:t>
            </a:r>
          </a:p>
        </p:txBody>
      </p:sp>
      <p:sp>
        <p:nvSpPr>
          <p:cNvPr id="3" name="Content Placeholder 2"/>
          <p:cNvSpPr>
            <a:spLocks noGrp="1"/>
          </p:cNvSpPr>
          <p:nvPr>
            <p:ph idx="1"/>
          </p:nvPr>
        </p:nvSpPr>
        <p:spPr/>
        <p:txBody>
          <a:bodyPr>
            <a:normAutofit fontScale="70000" lnSpcReduction="20000"/>
          </a:bodyPr>
          <a:lstStyle/>
          <a:p>
            <a:r>
              <a:rPr lang="en-US" dirty="0"/>
              <a:t>Depending on the jurisdiction, joint ownership also imposes restrictions on licensing of the co-owned patent:</a:t>
            </a:r>
          </a:p>
          <a:p>
            <a:pPr lvl="1"/>
            <a:r>
              <a:rPr lang="en-US" dirty="0"/>
              <a:t>In most European countries, including Germany and France, co-owners have to agree to the licensing of the patent by any of the co-owners.</a:t>
            </a:r>
          </a:p>
          <a:p>
            <a:pPr lvl="1"/>
            <a:r>
              <a:rPr lang="en-US" dirty="0"/>
              <a:t>In other jurisdictions, such as the U.S., co-owners are free to license non-exclusively or sell co-owned patent without consent from other co-owners.</a:t>
            </a:r>
          </a:p>
          <a:p>
            <a:r>
              <a:rPr lang="en-US" dirty="0"/>
              <a:t>Co-ownership creates trade-off between lack of control over the licensing/sale  by different owners and increased incentives to contribute to joint research (Fosfuri et al. 2017):</a:t>
            </a:r>
          </a:p>
          <a:p>
            <a:pPr lvl="1"/>
            <a:r>
              <a:rPr lang="en-US" dirty="0"/>
              <a:t>Trade-off is more pronounced the closer co-owners compete in the product market.</a:t>
            </a:r>
          </a:p>
          <a:p>
            <a:pPr lvl="1"/>
            <a:r>
              <a:rPr lang="en-US" dirty="0"/>
              <a:t>In legal systems where co-owners can freely license without the consent of the other co-owners, co-owners have incentives to “over-license”. </a:t>
            </a:r>
          </a:p>
        </p:txBody>
      </p:sp>
      <p:sp>
        <p:nvSpPr>
          <p:cNvPr id="4" name="Date Placeholder 3">
            <a:extLst>
              <a:ext uri="{FF2B5EF4-FFF2-40B4-BE49-F238E27FC236}">
                <a16:creationId xmlns:a16="http://schemas.microsoft.com/office/drawing/2014/main" id="{23274E66-052B-ED24-FE69-D47F8762541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EE43FCD-6F93-8386-8085-C19AA22ED499}"/>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B255D710-8D1A-9E36-AD87-CD1D23288D1B}"/>
              </a:ext>
            </a:extLst>
          </p:cNvPr>
          <p:cNvSpPr>
            <a:spLocks noGrp="1"/>
          </p:cNvSpPr>
          <p:nvPr>
            <p:ph type="sldNum" sz="quarter" idx="12"/>
          </p:nvPr>
        </p:nvSpPr>
        <p:spPr/>
        <p:txBody>
          <a:bodyPr/>
          <a:lstStyle/>
          <a:p>
            <a:fld id="{52FC935B-8A0E-4B0F-A0DD-CBF45293C773}" type="slidenum">
              <a:rPr lang="en-US" smtClean="0"/>
              <a:t>43</a:t>
            </a:fld>
            <a:endParaRPr lang="en-US"/>
          </a:p>
        </p:txBody>
      </p:sp>
    </p:spTree>
    <p:extLst>
      <p:ext uri="{BB962C8B-B14F-4D97-AF65-F5344CB8AC3E}">
        <p14:creationId xmlns:p14="http://schemas.microsoft.com/office/powerpoint/2010/main" val="9369532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55000" lnSpcReduction="20000"/>
          </a:bodyPr>
          <a:lstStyle/>
          <a:p>
            <a:r>
              <a:rPr lang="en-US" dirty="0"/>
              <a:t>Companies routinely share patents using a range of different mechanisms.</a:t>
            </a:r>
          </a:p>
          <a:p>
            <a:r>
              <a:rPr lang="en-US" dirty="0"/>
              <a:t>Resulting market for patents and licenses increases incentives to innovate.</a:t>
            </a:r>
          </a:p>
          <a:p>
            <a:r>
              <a:rPr lang="en-US" dirty="0"/>
              <a:t>But sharing of patents also creates opportunities for strategic and outright anti-competitive behavior. </a:t>
            </a:r>
          </a:p>
          <a:p>
            <a:r>
              <a:rPr lang="en-US" dirty="0"/>
              <a:t>Enormous growth in licensing and the trading of patents over recent years.</a:t>
            </a:r>
          </a:p>
          <a:p>
            <a:r>
              <a:rPr lang="en-US" dirty="0"/>
              <a:t>Market for patents is inefficient:</a:t>
            </a:r>
          </a:p>
          <a:p>
            <a:pPr lvl="1"/>
            <a:r>
              <a:rPr lang="en-US" dirty="0"/>
              <a:t>Relatively few licensors and licensees for a given patent. </a:t>
            </a:r>
          </a:p>
          <a:p>
            <a:pPr lvl="1"/>
            <a:r>
              <a:rPr lang="en-US" dirty="0"/>
              <a:t>Asymmetric information and uncertainty over value and validity of any given patent and need to trade patent packages rather than individual patents.</a:t>
            </a:r>
          </a:p>
          <a:p>
            <a:pPr lvl="1"/>
            <a:r>
              <a:rPr lang="en-US" dirty="0"/>
              <a:t>Lack of price transparency since most patent transactions are not observable by public.</a:t>
            </a:r>
          </a:p>
          <a:p>
            <a:r>
              <a:rPr lang="en-US" dirty="0"/>
              <a:t>Absence of thick markets and lack of transparency creates room for strategic behavior.</a:t>
            </a:r>
          </a:p>
          <a:p>
            <a:r>
              <a:rPr lang="en-US" dirty="0"/>
              <a:t>Market-based solution (e.g. public patent auctions) not at scale to make material difference.</a:t>
            </a:r>
          </a:p>
          <a:p>
            <a:r>
              <a:rPr lang="en-US" dirty="0"/>
              <a:t>Many patents that could be traded currently not traded which leaves substantial room for further growth of the market for technology.</a:t>
            </a:r>
          </a:p>
        </p:txBody>
      </p:sp>
      <p:sp>
        <p:nvSpPr>
          <p:cNvPr id="4" name="Date Placeholder 3">
            <a:extLst>
              <a:ext uri="{FF2B5EF4-FFF2-40B4-BE49-F238E27FC236}">
                <a16:creationId xmlns:a16="http://schemas.microsoft.com/office/drawing/2014/main" id="{FF724006-DE8F-15A7-9154-8316A0B128D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B8066D0-D149-C829-6B81-0BABACEEC100}"/>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8846DE3C-03B5-B80B-0AF4-B80107263BDE}"/>
              </a:ext>
            </a:extLst>
          </p:cNvPr>
          <p:cNvSpPr>
            <a:spLocks noGrp="1"/>
          </p:cNvSpPr>
          <p:nvPr>
            <p:ph type="sldNum" sz="quarter" idx="12"/>
          </p:nvPr>
        </p:nvSpPr>
        <p:spPr/>
        <p:txBody>
          <a:bodyPr/>
          <a:lstStyle/>
          <a:p>
            <a:fld id="{52FC935B-8A0E-4B0F-A0DD-CBF45293C773}" type="slidenum">
              <a:rPr lang="en-US" smtClean="0"/>
              <a:t>44</a:t>
            </a:fld>
            <a:endParaRPr lang="en-US"/>
          </a:p>
        </p:txBody>
      </p:sp>
    </p:spTree>
    <p:extLst>
      <p:ext uri="{BB962C8B-B14F-4D97-AF65-F5344CB8AC3E}">
        <p14:creationId xmlns:p14="http://schemas.microsoft.com/office/powerpoint/2010/main" val="2182501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55000" lnSpcReduction="20000"/>
          </a:bodyPr>
          <a:lstStyle/>
          <a:p>
            <a:r>
              <a:rPr lang="en-US" dirty="0"/>
              <a:t>Ability to exclude others from use of a patented technology main motivation for patenting.</a:t>
            </a:r>
          </a:p>
          <a:p>
            <a:r>
              <a:rPr lang="en-US" dirty="0"/>
              <a:t>Why do firms voluntarily share patented technology with other firms, with or without receiving payment?</a:t>
            </a:r>
          </a:p>
          <a:p>
            <a:r>
              <a:rPr lang="en-US" dirty="0"/>
              <a:t>Easy to explain when upstream innovators license to downstream manufacturers:</a:t>
            </a:r>
          </a:p>
          <a:p>
            <a:pPr lvl="1"/>
            <a:r>
              <a:rPr lang="en-US" dirty="0"/>
              <a:t>Licensing allows the upstream innovator to monetize its invention without participating in product market.</a:t>
            </a:r>
          </a:p>
          <a:p>
            <a:pPr lvl="1"/>
            <a:r>
              <a:rPr lang="en-US" dirty="0"/>
              <a:t>Downstream manufacturer can concentrate on manufacturing and selling the products that rely on patented technology. </a:t>
            </a:r>
          </a:p>
          <a:p>
            <a:pPr lvl="1"/>
            <a:r>
              <a:rPr lang="en-US" dirty="0"/>
              <a:t>Enables specialization. </a:t>
            </a:r>
          </a:p>
          <a:p>
            <a:r>
              <a:rPr lang="en-US" dirty="0"/>
              <a:t>Harder to explain why product market competitors share patents with each other:</a:t>
            </a:r>
          </a:p>
          <a:p>
            <a:pPr lvl="1"/>
            <a:r>
              <a:rPr lang="en-US" dirty="0"/>
              <a:t>Sharing of patented technology can avoid duplication of research.</a:t>
            </a:r>
          </a:p>
          <a:p>
            <a:pPr lvl="1"/>
            <a:r>
              <a:rPr lang="en-US" dirty="0"/>
              <a:t>Enable research collaboration and resolve conflict regarding patent infringement between competitors. </a:t>
            </a:r>
          </a:p>
          <a:p>
            <a:pPr lvl="1"/>
            <a:r>
              <a:rPr lang="en-US" dirty="0"/>
              <a:t>Strategic and anticompetitive motivations.</a:t>
            </a:r>
          </a:p>
          <a:p>
            <a:r>
              <a:rPr lang="en-US" dirty="0"/>
              <a:t>Some firms make their patented technology available to the public royalty-free.</a:t>
            </a:r>
          </a:p>
          <a:p>
            <a:r>
              <a:rPr lang="en-US" dirty="0"/>
              <a:t>Sharing of patented technology produces significant benefits for society:</a:t>
            </a:r>
          </a:p>
          <a:p>
            <a:pPr lvl="1"/>
            <a:r>
              <a:rPr lang="en-US" dirty="0"/>
              <a:t>Promotes diffusion of innovation.</a:t>
            </a:r>
          </a:p>
          <a:p>
            <a:pPr lvl="1"/>
            <a:r>
              <a:rPr lang="en-US" dirty="0"/>
              <a:t>Increases returns to innovation by creating markets.</a:t>
            </a:r>
          </a:p>
        </p:txBody>
      </p:sp>
      <p:sp>
        <p:nvSpPr>
          <p:cNvPr id="4" name="Date Placeholder 3">
            <a:extLst>
              <a:ext uri="{FF2B5EF4-FFF2-40B4-BE49-F238E27FC236}">
                <a16:creationId xmlns:a16="http://schemas.microsoft.com/office/drawing/2014/main" id="{9DA5712D-DBC0-4E6E-177C-F20AC8AE7F9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733C37D-D907-BB7B-75AB-BC5E195F58C2}"/>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04109551-5D80-D888-3917-A18284E6CA00}"/>
              </a:ext>
            </a:extLst>
          </p:cNvPr>
          <p:cNvSpPr>
            <a:spLocks noGrp="1"/>
          </p:cNvSpPr>
          <p:nvPr>
            <p:ph type="sldNum" sz="quarter" idx="12"/>
          </p:nvPr>
        </p:nvSpPr>
        <p:spPr/>
        <p:txBody>
          <a:bodyPr/>
          <a:lstStyle/>
          <a:p>
            <a:fld id="{52FC935B-8A0E-4B0F-A0DD-CBF45293C773}" type="slidenum">
              <a:rPr lang="en-US" smtClean="0"/>
              <a:t>5</a:t>
            </a:fld>
            <a:endParaRPr lang="en-US"/>
          </a:p>
        </p:txBody>
      </p:sp>
    </p:spTree>
    <p:extLst>
      <p:ext uri="{BB962C8B-B14F-4D97-AF65-F5344CB8AC3E}">
        <p14:creationId xmlns:p14="http://schemas.microsoft.com/office/powerpoint/2010/main" val="3413283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(Cross-)licensing</a:t>
            </a:r>
          </a:p>
        </p:txBody>
      </p:sp>
      <p:sp>
        <p:nvSpPr>
          <p:cNvPr id="3" name="Content Placeholder 2"/>
          <p:cNvSpPr>
            <a:spLocks noGrp="1"/>
          </p:cNvSpPr>
          <p:nvPr>
            <p:ph idx="1"/>
          </p:nvPr>
        </p:nvSpPr>
        <p:spPr/>
        <p:txBody>
          <a:bodyPr>
            <a:normAutofit fontScale="62500" lnSpcReduction="20000"/>
          </a:bodyPr>
          <a:lstStyle/>
          <a:p>
            <a:r>
              <a:rPr lang="en-US" dirty="0"/>
              <a:t>Licensing by far most common way in which firms exchange patented technology.</a:t>
            </a:r>
          </a:p>
          <a:p>
            <a:r>
              <a:rPr lang="en-US" dirty="0"/>
              <a:t>Licensing means owner of a patent retains ownership but grants another party right to use patented technology, usually in exchange for a licensing fee, or royalty. </a:t>
            </a:r>
          </a:p>
          <a:p>
            <a:r>
              <a:rPr lang="en-US" dirty="0"/>
              <a:t>Different types of licenses:</a:t>
            </a:r>
          </a:p>
          <a:p>
            <a:pPr lvl="1"/>
            <a:r>
              <a:rPr lang="en-US" dirty="0"/>
              <a:t>Sole license</a:t>
            </a:r>
          </a:p>
          <a:p>
            <a:pPr lvl="1"/>
            <a:r>
              <a:rPr lang="en-US" dirty="0"/>
              <a:t>Exclusive license</a:t>
            </a:r>
          </a:p>
          <a:p>
            <a:pPr lvl="1"/>
            <a:r>
              <a:rPr lang="en-US" dirty="0"/>
              <a:t>Non-exclusive license</a:t>
            </a:r>
          </a:p>
          <a:p>
            <a:pPr lvl="1"/>
            <a:r>
              <a:rPr lang="en-US" dirty="0"/>
              <a:t>Cross-license</a:t>
            </a:r>
          </a:p>
          <a:p>
            <a:r>
              <a:rPr lang="en-US" dirty="0"/>
              <a:t>Patent licensing mainly about legal right to use a patented technology.</a:t>
            </a:r>
          </a:p>
          <a:p>
            <a:r>
              <a:rPr lang="en-US" dirty="0"/>
              <a:t>Licensing can involve transfer of know-how, important in situations where knowledge is more tacit and patents only disclose some but not all relevant aspects of a technology. </a:t>
            </a:r>
          </a:p>
          <a:p>
            <a:endParaRPr lang="en-US" dirty="0"/>
          </a:p>
        </p:txBody>
      </p:sp>
      <p:sp>
        <p:nvSpPr>
          <p:cNvPr id="4" name="Date Placeholder 3">
            <a:extLst>
              <a:ext uri="{FF2B5EF4-FFF2-40B4-BE49-F238E27FC236}">
                <a16:creationId xmlns:a16="http://schemas.microsoft.com/office/drawing/2014/main" id="{F1EC0ECD-7EA5-56CE-DFDB-B12E6A1F94C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E7E7A31-266A-436C-759D-F5EEA80FC2F2}"/>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A920C1BF-561D-C811-547D-3EFF1333E1B4}"/>
              </a:ext>
            </a:extLst>
          </p:cNvPr>
          <p:cNvSpPr>
            <a:spLocks noGrp="1"/>
          </p:cNvSpPr>
          <p:nvPr>
            <p:ph type="sldNum" sz="quarter" idx="12"/>
          </p:nvPr>
        </p:nvSpPr>
        <p:spPr/>
        <p:txBody>
          <a:bodyPr/>
          <a:lstStyle/>
          <a:p>
            <a:fld id="{52FC935B-8A0E-4B0F-A0DD-CBF45293C773}" type="slidenum">
              <a:rPr lang="en-US" smtClean="0"/>
              <a:t>6</a:t>
            </a:fld>
            <a:endParaRPr lang="en-US"/>
          </a:p>
        </p:txBody>
      </p:sp>
    </p:spTree>
    <p:extLst>
      <p:ext uri="{BB962C8B-B14F-4D97-AF65-F5344CB8AC3E}">
        <p14:creationId xmlns:p14="http://schemas.microsoft.com/office/powerpoint/2010/main" val="2422807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economics of licensing</a:t>
            </a:r>
          </a:p>
        </p:txBody>
      </p:sp>
      <p:sp>
        <p:nvSpPr>
          <p:cNvPr id="3" name="Content Placeholder 2"/>
          <p:cNvSpPr>
            <a:spLocks noGrp="1"/>
          </p:cNvSpPr>
          <p:nvPr>
            <p:ph idx="1"/>
          </p:nvPr>
        </p:nvSpPr>
        <p:spPr/>
        <p:txBody>
          <a:bodyPr>
            <a:normAutofit fontScale="77500" lnSpcReduction="20000"/>
          </a:bodyPr>
          <a:lstStyle/>
          <a:p>
            <a:r>
              <a:rPr lang="en-US" dirty="0"/>
              <a:t>Licensing allows patent holder to grant access to patented technology to one or potentially many third parties.</a:t>
            </a:r>
          </a:p>
          <a:p>
            <a:r>
              <a:rPr lang="en-US" dirty="0"/>
              <a:t>Licensing enables vertical specialization in innovation :</a:t>
            </a:r>
          </a:p>
          <a:p>
            <a:pPr lvl="1"/>
            <a:r>
              <a:rPr lang="en-US" dirty="0"/>
              <a:t>Allows innovators that lack necessary complementary assets to monetize inventions (</a:t>
            </a:r>
            <a:r>
              <a:rPr lang="en-US" dirty="0" err="1"/>
              <a:t>Teece</a:t>
            </a:r>
            <a:r>
              <a:rPr lang="en-US" dirty="0"/>
              <a:t>, 1986).</a:t>
            </a:r>
          </a:p>
          <a:p>
            <a:pPr lvl="1"/>
            <a:r>
              <a:rPr lang="en-US" dirty="0"/>
              <a:t>Affects “make or buy” decisions that shape firm boundaries. </a:t>
            </a:r>
          </a:p>
          <a:p>
            <a:pPr lvl="1"/>
            <a:r>
              <a:rPr lang="en-US" dirty="0"/>
              <a:t>Example: Dolby Laboratories, focus on upstream development of technology and license it to downstream consumer product manufacturers. Dolby licenses technology non-exclusively and at rates that provided little incentive for downstream manufacturers to invest in development of substitute technology (Sherman, 2018).</a:t>
            </a:r>
          </a:p>
        </p:txBody>
      </p:sp>
      <p:sp>
        <p:nvSpPr>
          <p:cNvPr id="4" name="Date Placeholder 3">
            <a:extLst>
              <a:ext uri="{FF2B5EF4-FFF2-40B4-BE49-F238E27FC236}">
                <a16:creationId xmlns:a16="http://schemas.microsoft.com/office/drawing/2014/main" id="{1A59B91F-4E05-4D9C-2285-9C58F1A411F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338A1C7-09FF-E55D-894D-70D752E621DA}"/>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7D59A563-856D-2C0E-31F1-D484A05B56CF}"/>
              </a:ext>
            </a:extLst>
          </p:cNvPr>
          <p:cNvSpPr>
            <a:spLocks noGrp="1"/>
          </p:cNvSpPr>
          <p:nvPr>
            <p:ph type="sldNum" sz="quarter" idx="12"/>
          </p:nvPr>
        </p:nvSpPr>
        <p:spPr/>
        <p:txBody>
          <a:bodyPr/>
          <a:lstStyle/>
          <a:p>
            <a:fld id="{52FC935B-8A0E-4B0F-A0DD-CBF45293C773}" type="slidenum">
              <a:rPr lang="en-US" smtClean="0"/>
              <a:t>7</a:t>
            </a:fld>
            <a:endParaRPr lang="en-US"/>
          </a:p>
        </p:txBody>
      </p:sp>
    </p:spTree>
    <p:extLst>
      <p:ext uri="{BB962C8B-B14F-4D97-AF65-F5344CB8AC3E}">
        <p14:creationId xmlns:p14="http://schemas.microsoft.com/office/powerpoint/2010/main" val="21456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economics of licensing</a:t>
            </a:r>
          </a:p>
        </p:txBody>
      </p:sp>
      <p:sp>
        <p:nvSpPr>
          <p:cNvPr id="3" name="Content Placeholder 2"/>
          <p:cNvSpPr>
            <a:spLocks noGrp="1"/>
          </p:cNvSpPr>
          <p:nvPr>
            <p:ph idx="1"/>
          </p:nvPr>
        </p:nvSpPr>
        <p:spPr>
          <a:xfrm>
            <a:off x="457200" y="1600200"/>
            <a:ext cx="8229600" cy="4983162"/>
          </a:xfrm>
        </p:spPr>
        <p:txBody>
          <a:bodyPr>
            <a:normAutofit fontScale="62500" lnSpcReduction="20000"/>
          </a:bodyPr>
          <a:lstStyle/>
          <a:p>
            <a:r>
              <a:rPr lang="en-US" dirty="0"/>
              <a:t>Licensing affects product market competition:</a:t>
            </a:r>
          </a:p>
          <a:p>
            <a:pPr lvl="1"/>
            <a:r>
              <a:rPr lang="en-US" sz="2900" dirty="0"/>
              <a:t>Access to patented technology can be barrier to market entry.</a:t>
            </a:r>
          </a:p>
          <a:p>
            <a:pPr lvl="1"/>
            <a:r>
              <a:rPr lang="en-US" sz="2900" dirty="0"/>
              <a:t>Patent owner can control market structure and competition via licensing. </a:t>
            </a:r>
          </a:p>
          <a:p>
            <a:r>
              <a:rPr lang="en-US" dirty="0"/>
              <a:t>Licensing affects speed and extent of technology diffusion:</a:t>
            </a:r>
          </a:p>
          <a:p>
            <a:pPr lvl="1"/>
            <a:r>
              <a:rPr lang="en-US" sz="2900" dirty="0"/>
              <a:t>Licensing increases number of companies that can bring innovation to market.</a:t>
            </a:r>
          </a:p>
          <a:p>
            <a:pPr lvl="1"/>
            <a:r>
              <a:rPr lang="en-US" sz="2900" dirty="0"/>
              <a:t>Broaden application of technology across different industries and geographical areas.</a:t>
            </a:r>
          </a:p>
          <a:p>
            <a:r>
              <a:rPr lang="en-US" dirty="0"/>
              <a:t>Licensing also used for strategic and anticompetitive purposes:</a:t>
            </a:r>
          </a:p>
          <a:p>
            <a:pPr lvl="1"/>
            <a:r>
              <a:rPr lang="en-US" sz="2900" dirty="0"/>
              <a:t>Incumbent licenses to less efficient entrant than other potential entrants (</a:t>
            </a:r>
            <a:r>
              <a:rPr lang="en-US" sz="2900" dirty="0" err="1"/>
              <a:t>Rockett</a:t>
            </a:r>
            <a:r>
              <a:rPr lang="en-US" sz="2900" dirty="0"/>
              <a:t>, 1990).</a:t>
            </a:r>
          </a:p>
          <a:p>
            <a:pPr lvl="1"/>
            <a:r>
              <a:rPr lang="en-US" sz="2900" dirty="0"/>
              <a:t>Use of licensing to deter innovation by competitors. By offering to license existing technology, licensor can make licensing more attractive to other firms relative to having to invest in own R&amp;D (</a:t>
            </a:r>
            <a:r>
              <a:rPr lang="en-US" sz="2900" dirty="0" err="1"/>
              <a:t>Gallini</a:t>
            </a:r>
            <a:r>
              <a:rPr lang="en-US" sz="2900" dirty="0"/>
              <a:t>, 1984).</a:t>
            </a:r>
          </a:p>
          <a:p>
            <a:pPr lvl="1"/>
            <a:r>
              <a:rPr lang="en-US" sz="2900" dirty="0"/>
              <a:t>Second sourcing: company (Intel) agreed to license its technology to its direct rival (AMD). </a:t>
            </a:r>
          </a:p>
          <a:p>
            <a:pPr lvl="1"/>
            <a:r>
              <a:rPr lang="en-US" sz="2900" dirty="0"/>
              <a:t>Establishing control over (de facto) standards. </a:t>
            </a:r>
          </a:p>
          <a:p>
            <a:r>
              <a:rPr lang="en-US" dirty="0"/>
              <a:t>Licensing can be a necessity in technology areas where patent ownership is fragmented and patents are blocking access to technology components. </a:t>
            </a:r>
          </a:p>
        </p:txBody>
      </p:sp>
      <p:sp>
        <p:nvSpPr>
          <p:cNvPr id="4" name="Date Placeholder 3">
            <a:extLst>
              <a:ext uri="{FF2B5EF4-FFF2-40B4-BE49-F238E27FC236}">
                <a16:creationId xmlns:a16="http://schemas.microsoft.com/office/drawing/2014/main" id="{3F538E06-5079-94AE-6A63-048198A1D82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2ED943C-7B8D-D8C8-2E21-F2936A5B34BD}"/>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AE2C8EC4-F52F-F31E-DE3C-B8E7CB855507}"/>
              </a:ext>
            </a:extLst>
          </p:cNvPr>
          <p:cNvSpPr>
            <a:spLocks noGrp="1"/>
          </p:cNvSpPr>
          <p:nvPr>
            <p:ph type="sldNum" sz="quarter" idx="12"/>
          </p:nvPr>
        </p:nvSpPr>
        <p:spPr/>
        <p:txBody>
          <a:bodyPr/>
          <a:lstStyle/>
          <a:p>
            <a:fld id="{52FC935B-8A0E-4B0F-A0DD-CBF45293C773}" type="slidenum">
              <a:rPr lang="en-US" smtClean="0"/>
              <a:t>8</a:t>
            </a:fld>
            <a:endParaRPr lang="en-US"/>
          </a:p>
        </p:txBody>
      </p:sp>
    </p:spTree>
    <p:extLst>
      <p:ext uri="{BB962C8B-B14F-4D97-AF65-F5344CB8AC3E}">
        <p14:creationId xmlns:p14="http://schemas.microsoft.com/office/powerpoint/2010/main" val="1681965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Determinants of licensing</a:t>
            </a:r>
          </a:p>
        </p:txBody>
      </p:sp>
      <p:sp>
        <p:nvSpPr>
          <p:cNvPr id="3" name="Content Placeholder 2"/>
          <p:cNvSpPr>
            <a:spLocks noGrp="1"/>
          </p:cNvSpPr>
          <p:nvPr>
            <p:ph idx="1"/>
          </p:nvPr>
        </p:nvSpPr>
        <p:spPr>
          <a:xfrm>
            <a:off x="457200" y="1600200"/>
            <a:ext cx="8229600" cy="4800600"/>
          </a:xfrm>
        </p:spPr>
        <p:txBody>
          <a:bodyPr>
            <a:normAutofit/>
          </a:bodyPr>
          <a:lstStyle/>
          <a:p>
            <a:r>
              <a:rPr lang="en-US" dirty="0"/>
              <a:t>Determinants of licensing:</a:t>
            </a:r>
          </a:p>
          <a:p>
            <a:pPr lvl="1"/>
            <a:r>
              <a:rPr lang="en-US" dirty="0"/>
              <a:t>Characteristics of patented invention:</a:t>
            </a:r>
          </a:p>
          <a:p>
            <a:pPr lvl="2"/>
            <a:r>
              <a:rPr lang="en-US" dirty="0"/>
              <a:t>Type of technology (e.g. general purpose technology)</a:t>
            </a:r>
          </a:p>
          <a:p>
            <a:pPr lvl="2"/>
            <a:r>
              <a:rPr lang="en-US" dirty="0"/>
              <a:t>Degree to which an innovation is embodied</a:t>
            </a:r>
          </a:p>
          <a:p>
            <a:pPr lvl="2"/>
            <a:r>
              <a:rPr lang="en-US" dirty="0"/>
              <a:t>Degree to which invention is codified</a:t>
            </a:r>
          </a:p>
          <a:p>
            <a:pPr lvl="2"/>
            <a:r>
              <a:rPr lang="en-US" dirty="0"/>
              <a:t>Extent of tacit knowledge involved</a:t>
            </a:r>
          </a:p>
          <a:p>
            <a:pPr lvl="1"/>
            <a:r>
              <a:rPr lang="en-US" dirty="0"/>
              <a:t>Commercial uncertainty</a:t>
            </a:r>
          </a:p>
          <a:p>
            <a:pPr lvl="1"/>
            <a:r>
              <a:rPr lang="en-US" dirty="0"/>
              <a:t>Market size</a:t>
            </a:r>
          </a:p>
          <a:p>
            <a:pPr lvl="1"/>
            <a:r>
              <a:rPr lang="en-US" dirty="0"/>
              <a:t>Fragmentation of product markets</a:t>
            </a:r>
          </a:p>
        </p:txBody>
      </p:sp>
      <p:sp>
        <p:nvSpPr>
          <p:cNvPr id="4" name="Date Placeholder 3">
            <a:extLst>
              <a:ext uri="{FF2B5EF4-FFF2-40B4-BE49-F238E27FC236}">
                <a16:creationId xmlns:a16="http://schemas.microsoft.com/office/drawing/2014/main" id="{2D4FA53D-556F-7D81-6E41-255A1A2A635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667FFBE-FADD-3EA6-719D-C1A3E47808DF}"/>
              </a:ext>
            </a:extLst>
          </p:cNvPr>
          <p:cNvSpPr>
            <a:spLocks noGrp="1"/>
          </p:cNvSpPr>
          <p:nvPr>
            <p:ph type="ftr" sz="quarter" idx="11"/>
          </p:nvPr>
        </p:nvSpPr>
        <p:spPr/>
        <p:txBody>
          <a:bodyPr/>
          <a:lstStyle/>
          <a:p>
            <a:r>
              <a:rPr lang="en-US"/>
              <a:t>Hall &amp; Helmers Ch. 20</a:t>
            </a:r>
          </a:p>
        </p:txBody>
      </p:sp>
      <p:sp>
        <p:nvSpPr>
          <p:cNvPr id="6" name="Slide Number Placeholder 5">
            <a:extLst>
              <a:ext uri="{FF2B5EF4-FFF2-40B4-BE49-F238E27FC236}">
                <a16:creationId xmlns:a16="http://schemas.microsoft.com/office/drawing/2014/main" id="{056B395A-EC7B-352A-C30E-ADBBCB77EB6D}"/>
              </a:ext>
            </a:extLst>
          </p:cNvPr>
          <p:cNvSpPr>
            <a:spLocks noGrp="1"/>
          </p:cNvSpPr>
          <p:nvPr>
            <p:ph type="sldNum" sz="quarter" idx="12"/>
          </p:nvPr>
        </p:nvSpPr>
        <p:spPr/>
        <p:txBody>
          <a:bodyPr/>
          <a:lstStyle/>
          <a:p>
            <a:fld id="{52FC935B-8A0E-4B0F-A0DD-CBF45293C773}" type="slidenum">
              <a:rPr lang="en-US" smtClean="0"/>
              <a:t>9</a:t>
            </a:fld>
            <a:endParaRPr lang="en-US"/>
          </a:p>
        </p:txBody>
      </p:sp>
    </p:spTree>
    <p:extLst>
      <p:ext uri="{BB962C8B-B14F-4D97-AF65-F5344CB8AC3E}">
        <p14:creationId xmlns:p14="http://schemas.microsoft.com/office/powerpoint/2010/main" val="1209958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1855</TotalTime>
  <Words>5323</Words>
  <Application>Microsoft Office PowerPoint</Application>
  <PresentationFormat>On-screen Show (4:3)</PresentationFormat>
  <Paragraphs>494</Paragraphs>
  <Slides>44</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9" baseType="lpstr">
      <vt:lpstr>Arial</vt:lpstr>
      <vt:lpstr>Calibri</vt:lpstr>
      <vt:lpstr>Cambria Math</vt:lpstr>
      <vt:lpstr>Office Theme</vt:lpstr>
      <vt:lpstr>Equation.DSMT4</vt:lpstr>
      <vt:lpstr>Chapter 20  The sharing and exchange of patents</vt:lpstr>
      <vt:lpstr>Overview</vt:lpstr>
      <vt:lpstr>Introduction</vt:lpstr>
      <vt:lpstr>Introduction</vt:lpstr>
      <vt:lpstr>Introduction</vt:lpstr>
      <vt:lpstr>(Cross-)licensing</vt:lpstr>
      <vt:lpstr>The economics of licensing</vt:lpstr>
      <vt:lpstr>The economics of licensing</vt:lpstr>
      <vt:lpstr>Determinants of licensing</vt:lpstr>
      <vt:lpstr>Modeling licensing decision</vt:lpstr>
      <vt:lpstr>Modeling licensing decision</vt:lpstr>
      <vt:lpstr>Modeling licensing decision</vt:lpstr>
      <vt:lpstr>Modeling licensing decision</vt:lpstr>
      <vt:lpstr>Modeling licensing income</vt:lpstr>
      <vt:lpstr>Modeling licensing decision</vt:lpstr>
      <vt:lpstr>Modeling licensing decision</vt:lpstr>
      <vt:lpstr>Determinants of licensing</vt:lpstr>
      <vt:lpstr>Patent pools</vt:lpstr>
      <vt:lpstr>Patent pools</vt:lpstr>
      <vt:lpstr>Patent pools</vt:lpstr>
      <vt:lpstr>Patent pools</vt:lpstr>
      <vt:lpstr>Medicines Patent Pool</vt:lpstr>
      <vt:lpstr>Medicines Patent Pool</vt:lpstr>
      <vt:lpstr>Patent pools</vt:lpstr>
      <vt:lpstr>Patent pools</vt:lpstr>
      <vt:lpstr>Patent pools</vt:lpstr>
      <vt:lpstr>HEVC patent pools</vt:lpstr>
      <vt:lpstr>Patent pools</vt:lpstr>
      <vt:lpstr>Patent pools: empirical evidence</vt:lpstr>
      <vt:lpstr>Patent pledges</vt:lpstr>
      <vt:lpstr>Patent pledges: characteristics</vt:lpstr>
      <vt:lpstr>Patent pledges: motivation</vt:lpstr>
      <vt:lpstr>Patent commons</vt:lpstr>
      <vt:lpstr>Patent commons</vt:lpstr>
      <vt:lpstr>Patent commons</vt:lpstr>
      <vt:lpstr>Sale of patents</vt:lpstr>
      <vt:lpstr>Sale of patents</vt:lpstr>
      <vt:lpstr>Sale of patents</vt:lpstr>
      <vt:lpstr>Sale of patents</vt:lpstr>
      <vt:lpstr>Co-ownership</vt:lpstr>
      <vt:lpstr>Co-ownership</vt:lpstr>
      <vt:lpstr>Co-ownership</vt:lpstr>
      <vt:lpstr>Co-ownership</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20  The sharing and exchange of patents</dc:title>
  <dc:creator>chelmers</dc:creator>
  <cp:lastModifiedBy>Christian Helmers</cp:lastModifiedBy>
  <cp:revision>213</cp:revision>
  <dcterms:created xsi:type="dcterms:W3CDTF">2023-11-15T18:29:30Z</dcterms:created>
  <dcterms:modified xsi:type="dcterms:W3CDTF">2024-08-09T23:39:44Z</dcterms:modified>
</cp:coreProperties>
</file>