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48" r:id="rId1"/>
  </p:sldMasterIdLst>
  <p:notesMasterIdLst>
    <p:notesMasterId r:id="rId46"/>
  </p:notesMasterIdLst>
  <p:sldIdLst>
    <p:sldId id="257" r:id="rId2"/>
    <p:sldId id="304" r:id="rId3"/>
    <p:sldId id="259"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2" r:id="rId25"/>
    <p:sldId id="281" r:id="rId26"/>
    <p:sldId id="283" r:id="rId27"/>
    <p:sldId id="284" r:id="rId28"/>
    <p:sldId id="285" r:id="rId29"/>
    <p:sldId id="286" r:id="rId30"/>
    <p:sldId id="287" r:id="rId31"/>
    <p:sldId id="288" r:id="rId32"/>
    <p:sldId id="289" r:id="rId33"/>
    <p:sldId id="290" r:id="rId34"/>
    <p:sldId id="291" r:id="rId35"/>
    <p:sldId id="303" r:id="rId36"/>
    <p:sldId id="293" r:id="rId37"/>
    <p:sldId id="301" r:id="rId38"/>
    <p:sldId id="302" r:id="rId39"/>
    <p:sldId id="295" r:id="rId40"/>
    <p:sldId id="297" r:id="rId41"/>
    <p:sldId id="298" r:id="rId42"/>
    <p:sldId id="299" r:id="rId43"/>
    <p:sldId id="300" r:id="rId44"/>
    <p:sldId id="260"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068" y="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205049-C5D7-4558-A0E9-F7FCF68E6DE1}" type="datetimeFigureOut">
              <a:rPr lang="en-US" smtClean="0"/>
              <a:t>8/9/2024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20A50D-C84E-4624-8DF5-9E3B338CB77D}" type="slidenum">
              <a:rPr lang="en-US" smtClean="0"/>
              <a:t>‹#›</a:t>
            </a:fld>
            <a:endParaRPr lang="en-US"/>
          </a:p>
        </p:txBody>
      </p:sp>
    </p:spTree>
    <p:extLst>
      <p:ext uri="{BB962C8B-B14F-4D97-AF65-F5344CB8AC3E}">
        <p14:creationId xmlns:p14="http://schemas.microsoft.com/office/powerpoint/2010/main" val="3119971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2024</a:t>
            </a:r>
          </a:p>
        </p:txBody>
      </p:sp>
      <p:sp>
        <p:nvSpPr>
          <p:cNvPr id="5" name="Footer Placeholder 4"/>
          <p:cNvSpPr>
            <a:spLocks noGrp="1"/>
          </p:cNvSpPr>
          <p:nvPr>
            <p:ph type="ftr" sz="quarter" idx="11"/>
          </p:nvPr>
        </p:nvSpPr>
        <p:spPr/>
        <p:txBody>
          <a:bodyPr/>
          <a:lstStyle/>
          <a:p>
            <a:r>
              <a:rPr lang="en-US"/>
              <a:t>Hall &amp; Helmers Ch. 21</a:t>
            </a:r>
          </a:p>
        </p:txBody>
      </p:sp>
      <p:sp>
        <p:nvSpPr>
          <p:cNvPr id="6" name="Slide Number Placeholder 5"/>
          <p:cNvSpPr>
            <a:spLocks noGrp="1"/>
          </p:cNvSpPr>
          <p:nvPr>
            <p:ph type="sldNum" sz="quarter" idx="12"/>
          </p:nvPr>
        </p:nvSpPr>
        <p:spPr/>
        <p:txBody>
          <a:bodyPr/>
          <a:lstStyle/>
          <a:p>
            <a:fld id="{52FC935B-8A0E-4B0F-A0DD-CBF45293C773}" type="slidenum">
              <a:rPr lang="en-US" smtClean="0"/>
              <a:t>‹#›</a:t>
            </a:fld>
            <a:endParaRPr lang="en-US"/>
          </a:p>
        </p:txBody>
      </p:sp>
    </p:spTree>
    <p:extLst>
      <p:ext uri="{BB962C8B-B14F-4D97-AF65-F5344CB8AC3E}">
        <p14:creationId xmlns:p14="http://schemas.microsoft.com/office/powerpoint/2010/main" val="359328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2024</a:t>
            </a:r>
          </a:p>
        </p:txBody>
      </p:sp>
      <p:sp>
        <p:nvSpPr>
          <p:cNvPr id="5" name="Footer Placeholder 4"/>
          <p:cNvSpPr>
            <a:spLocks noGrp="1"/>
          </p:cNvSpPr>
          <p:nvPr>
            <p:ph type="ftr" sz="quarter" idx="11"/>
          </p:nvPr>
        </p:nvSpPr>
        <p:spPr/>
        <p:txBody>
          <a:bodyPr/>
          <a:lstStyle/>
          <a:p>
            <a:r>
              <a:rPr lang="en-US"/>
              <a:t>Hall &amp; Helmers Ch. 21</a:t>
            </a:r>
          </a:p>
        </p:txBody>
      </p:sp>
      <p:sp>
        <p:nvSpPr>
          <p:cNvPr id="6" name="Slide Number Placeholder 5"/>
          <p:cNvSpPr>
            <a:spLocks noGrp="1"/>
          </p:cNvSpPr>
          <p:nvPr>
            <p:ph type="sldNum" sz="quarter" idx="12"/>
          </p:nvPr>
        </p:nvSpPr>
        <p:spPr/>
        <p:txBody>
          <a:bodyPr/>
          <a:lstStyle/>
          <a:p>
            <a:fld id="{52FC935B-8A0E-4B0F-A0DD-CBF45293C773}" type="slidenum">
              <a:rPr lang="en-US" smtClean="0"/>
              <a:t>‹#›</a:t>
            </a:fld>
            <a:endParaRPr lang="en-US"/>
          </a:p>
        </p:txBody>
      </p:sp>
    </p:spTree>
    <p:extLst>
      <p:ext uri="{BB962C8B-B14F-4D97-AF65-F5344CB8AC3E}">
        <p14:creationId xmlns:p14="http://schemas.microsoft.com/office/powerpoint/2010/main" val="3497682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2024</a:t>
            </a:r>
          </a:p>
        </p:txBody>
      </p:sp>
      <p:sp>
        <p:nvSpPr>
          <p:cNvPr id="5" name="Footer Placeholder 4"/>
          <p:cNvSpPr>
            <a:spLocks noGrp="1"/>
          </p:cNvSpPr>
          <p:nvPr>
            <p:ph type="ftr" sz="quarter" idx="11"/>
          </p:nvPr>
        </p:nvSpPr>
        <p:spPr/>
        <p:txBody>
          <a:bodyPr/>
          <a:lstStyle/>
          <a:p>
            <a:r>
              <a:rPr lang="en-US"/>
              <a:t>Hall &amp; Helmers Ch. 21</a:t>
            </a:r>
          </a:p>
        </p:txBody>
      </p:sp>
      <p:sp>
        <p:nvSpPr>
          <p:cNvPr id="6" name="Slide Number Placeholder 5"/>
          <p:cNvSpPr>
            <a:spLocks noGrp="1"/>
          </p:cNvSpPr>
          <p:nvPr>
            <p:ph type="sldNum" sz="quarter" idx="12"/>
          </p:nvPr>
        </p:nvSpPr>
        <p:spPr/>
        <p:txBody>
          <a:bodyPr/>
          <a:lstStyle/>
          <a:p>
            <a:fld id="{52FC935B-8A0E-4B0F-A0DD-CBF45293C773}" type="slidenum">
              <a:rPr lang="en-US" smtClean="0"/>
              <a:t>‹#›</a:t>
            </a:fld>
            <a:endParaRPr lang="en-US"/>
          </a:p>
        </p:txBody>
      </p:sp>
    </p:spTree>
    <p:extLst>
      <p:ext uri="{BB962C8B-B14F-4D97-AF65-F5344CB8AC3E}">
        <p14:creationId xmlns:p14="http://schemas.microsoft.com/office/powerpoint/2010/main" val="1203971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2024</a:t>
            </a:r>
          </a:p>
        </p:txBody>
      </p:sp>
      <p:sp>
        <p:nvSpPr>
          <p:cNvPr id="5" name="Footer Placeholder 4"/>
          <p:cNvSpPr>
            <a:spLocks noGrp="1"/>
          </p:cNvSpPr>
          <p:nvPr>
            <p:ph type="ftr" sz="quarter" idx="11"/>
          </p:nvPr>
        </p:nvSpPr>
        <p:spPr/>
        <p:txBody>
          <a:bodyPr/>
          <a:lstStyle/>
          <a:p>
            <a:r>
              <a:rPr lang="en-US"/>
              <a:t>Hall &amp; Helmers Ch. 21</a:t>
            </a:r>
          </a:p>
        </p:txBody>
      </p:sp>
      <p:sp>
        <p:nvSpPr>
          <p:cNvPr id="6" name="Slide Number Placeholder 5"/>
          <p:cNvSpPr>
            <a:spLocks noGrp="1"/>
          </p:cNvSpPr>
          <p:nvPr>
            <p:ph type="sldNum" sz="quarter" idx="12"/>
          </p:nvPr>
        </p:nvSpPr>
        <p:spPr/>
        <p:txBody>
          <a:bodyPr/>
          <a:lstStyle/>
          <a:p>
            <a:fld id="{52FC935B-8A0E-4B0F-A0DD-CBF45293C773}" type="slidenum">
              <a:rPr lang="en-US" smtClean="0"/>
              <a:t>‹#›</a:t>
            </a:fld>
            <a:endParaRPr lang="en-US"/>
          </a:p>
        </p:txBody>
      </p:sp>
    </p:spTree>
    <p:extLst>
      <p:ext uri="{BB962C8B-B14F-4D97-AF65-F5344CB8AC3E}">
        <p14:creationId xmlns:p14="http://schemas.microsoft.com/office/powerpoint/2010/main" val="1290736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2024</a:t>
            </a:r>
          </a:p>
        </p:txBody>
      </p:sp>
      <p:sp>
        <p:nvSpPr>
          <p:cNvPr id="5" name="Footer Placeholder 4"/>
          <p:cNvSpPr>
            <a:spLocks noGrp="1"/>
          </p:cNvSpPr>
          <p:nvPr>
            <p:ph type="ftr" sz="quarter" idx="11"/>
          </p:nvPr>
        </p:nvSpPr>
        <p:spPr/>
        <p:txBody>
          <a:bodyPr/>
          <a:lstStyle/>
          <a:p>
            <a:r>
              <a:rPr lang="en-US"/>
              <a:t>Hall &amp; Helmers Ch. 21</a:t>
            </a:r>
          </a:p>
        </p:txBody>
      </p:sp>
      <p:sp>
        <p:nvSpPr>
          <p:cNvPr id="6" name="Slide Number Placeholder 5"/>
          <p:cNvSpPr>
            <a:spLocks noGrp="1"/>
          </p:cNvSpPr>
          <p:nvPr>
            <p:ph type="sldNum" sz="quarter" idx="12"/>
          </p:nvPr>
        </p:nvSpPr>
        <p:spPr/>
        <p:txBody>
          <a:bodyPr/>
          <a:lstStyle/>
          <a:p>
            <a:fld id="{52FC935B-8A0E-4B0F-A0DD-CBF45293C773}" type="slidenum">
              <a:rPr lang="en-US" smtClean="0"/>
              <a:t>‹#›</a:t>
            </a:fld>
            <a:endParaRPr lang="en-US"/>
          </a:p>
        </p:txBody>
      </p:sp>
    </p:spTree>
    <p:extLst>
      <p:ext uri="{BB962C8B-B14F-4D97-AF65-F5344CB8AC3E}">
        <p14:creationId xmlns:p14="http://schemas.microsoft.com/office/powerpoint/2010/main" val="3620467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2024</a:t>
            </a:r>
          </a:p>
        </p:txBody>
      </p:sp>
      <p:sp>
        <p:nvSpPr>
          <p:cNvPr id="6" name="Footer Placeholder 5"/>
          <p:cNvSpPr>
            <a:spLocks noGrp="1"/>
          </p:cNvSpPr>
          <p:nvPr>
            <p:ph type="ftr" sz="quarter" idx="11"/>
          </p:nvPr>
        </p:nvSpPr>
        <p:spPr/>
        <p:txBody>
          <a:bodyPr/>
          <a:lstStyle/>
          <a:p>
            <a:r>
              <a:rPr lang="en-US"/>
              <a:t>Hall &amp; Helmers Ch. 21</a:t>
            </a:r>
          </a:p>
        </p:txBody>
      </p:sp>
      <p:sp>
        <p:nvSpPr>
          <p:cNvPr id="7" name="Slide Number Placeholder 6"/>
          <p:cNvSpPr>
            <a:spLocks noGrp="1"/>
          </p:cNvSpPr>
          <p:nvPr>
            <p:ph type="sldNum" sz="quarter" idx="12"/>
          </p:nvPr>
        </p:nvSpPr>
        <p:spPr/>
        <p:txBody>
          <a:bodyPr/>
          <a:lstStyle/>
          <a:p>
            <a:fld id="{52FC935B-8A0E-4B0F-A0DD-CBF45293C773}" type="slidenum">
              <a:rPr lang="en-US" smtClean="0"/>
              <a:t>‹#›</a:t>
            </a:fld>
            <a:endParaRPr lang="en-US"/>
          </a:p>
        </p:txBody>
      </p:sp>
    </p:spTree>
    <p:extLst>
      <p:ext uri="{BB962C8B-B14F-4D97-AF65-F5344CB8AC3E}">
        <p14:creationId xmlns:p14="http://schemas.microsoft.com/office/powerpoint/2010/main" val="3760569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2024</a:t>
            </a:r>
          </a:p>
        </p:txBody>
      </p:sp>
      <p:sp>
        <p:nvSpPr>
          <p:cNvPr id="8" name="Footer Placeholder 7"/>
          <p:cNvSpPr>
            <a:spLocks noGrp="1"/>
          </p:cNvSpPr>
          <p:nvPr>
            <p:ph type="ftr" sz="quarter" idx="11"/>
          </p:nvPr>
        </p:nvSpPr>
        <p:spPr/>
        <p:txBody>
          <a:bodyPr/>
          <a:lstStyle/>
          <a:p>
            <a:r>
              <a:rPr lang="en-US"/>
              <a:t>Hall &amp; Helmers Ch. 21</a:t>
            </a:r>
          </a:p>
        </p:txBody>
      </p:sp>
      <p:sp>
        <p:nvSpPr>
          <p:cNvPr id="9" name="Slide Number Placeholder 8"/>
          <p:cNvSpPr>
            <a:spLocks noGrp="1"/>
          </p:cNvSpPr>
          <p:nvPr>
            <p:ph type="sldNum" sz="quarter" idx="12"/>
          </p:nvPr>
        </p:nvSpPr>
        <p:spPr/>
        <p:txBody>
          <a:bodyPr/>
          <a:lstStyle/>
          <a:p>
            <a:fld id="{52FC935B-8A0E-4B0F-A0DD-CBF45293C773}" type="slidenum">
              <a:rPr lang="en-US" smtClean="0"/>
              <a:t>‹#›</a:t>
            </a:fld>
            <a:endParaRPr lang="en-US"/>
          </a:p>
        </p:txBody>
      </p:sp>
    </p:spTree>
    <p:extLst>
      <p:ext uri="{BB962C8B-B14F-4D97-AF65-F5344CB8AC3E}">
        <p14:creationId xmlns:p14="http://schemas.microsoft.com/office/powerpoint/2010/main" val="1137153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2024</a:t>
            </a:r>
          </a:p>
        </p:txBody>
      </p:sp>
      <p:sp>
        <p:nvSpPr>
          <p:cNvPr id="4" name="Footer Placeholder 3"/>
          <p:cNvSpPr>
            <a:spLocks noGrp="1"/>
          </p:cNvSpPr>
          <p:nvPr>
            <p:ph type="ftr" sz="quarter" idx="11"/>
          </p:nvPr>
        </p:nvSpPr>
        <p:spPr/>
        <p:txBody>
          <a:bodyPr/>
          <a:lstStyle/>
          <a:p>
            <a:r>
              <a:rPr lang="en-US"/>
              <a:t>Hall &amp; Helmers Ch. 21</a:t>
            </a:r>
          </a:p>
        </p:txBody>
      </p:sp>
      <p:sp>
        <p:nvSpPr>
          <p:cNvPr id="5" name="Slide Number Placeholder 4"/>
          <p:cNvSpPr>
            <a:spLocks noGrp="1"/>
          </p:cNvSpPr>
          <p:nvPr>
            <p:ph type="sldNum" sz="quarter" idx="12"/>
          </p:nvPr>
        </p:nvSpPr>
        <p:spPr/>
        <p:txBody>
          <a:bodyPr/>
          <a:lstStyle/>
          <a:p>
            <a:fld id="{52FC935B-8A0E-4B0F-A0DD-CBF45293C773}" type="slidenum">
              <a:rPr lang="en-US" smtClean="0"/>
              <a:t>‹#›</a:t>
            </a:fld>
            <a:endParaRPr lang="en-US"/>
          </a:p>
        </p:txBody>
      </p:sp>
    </p:spTree>
    <p:extLst>
      <p:ext uri="{BB962C8B-B14F-4D97-AF65-F5344CB8AC3E}">
        <p14:creationId xmlns:p14="http://schemas.microsoft.com/office/powerpoint/2010/main" val="514651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2024</a:t>
            </a:r>
          </a:p>
        </p:txBody>
      </p:sp>
      <p:sp>
        <p:nvSpPr>
          <p:cNvPr id="3" name="Footer Placeholder 2"/>
          <p:cNvSpPr>
            <a:spLocks noGrp="1"/>
          </p:cNvSpPr>
          <p:nvPr>
            <p:ph type="ftr" sz="quarter" idx="11"/>
          </p:nvPr>
        </p:nvSpPr>
        <p:spPr/>
        <p:txBody>
          <a:bodyPr/>
          <a:lstStyle/>
          <a:p>
            <a:r>
              <a:rPr lang="en-US"/>
              <a:t>Hall &amp; Helmers Ch. 21</a:t>
            </a:r>
          </a:p>
        </p:txBody>
      </p:sp>
      <p:sp>
        <p:nvSpPr>
          <p:cNvPr id="4" name="Slide Number Placeholder 3"/>
          <p:cNvSpPr>
            <a:spLocks noGrp="1"/>
          </p:cNvSpPr>
          <p:nvPr>
            <p:ph type="sldNum" sz="quarter" idx="12"/>
          </p:nvPr>
        </p:nvSpPr>
        <p:spPr/>
        <p:txBody>
          <a:bodyPr/>
          <a:lstStyle/>
          <a:p>
            <a:fld id="{52FC935B-8A0E-4B0F-A0DD-CBF45293C773}" type="slidenum">
              <a:rPr lang="en-US" smtClean="0"/>
              <a:t>‹#›</a:t>
            </a:fld>
            <a:endParaRPr lang="en-US"/>
          </a:p>
        </p:txBody>
      </p:sp>
    </p:spTree>
    <p:extLst>
      <p:ext uri="{BB962C8B-B14F-4D97-AF65-F5344CB8AC3E}">
        <p14:creationId xmlns:p14="http://schemas.microsoft.com/office/powerpoint/2010/main" val="2993340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2024</a:t>
            </a:r>
          </a:p>
        </p:txBody>
      </p:sp>
      <p:sp>
        <p:nvSpPr>
          <p:cNvPr id="6" name="Footer Placeholder 5"/>
          <p:cNvSpPr>
            <a:spLocks noGrp="1"/>
          </p:cNvSpPr>
          <p:nvPr>
            <p:ph type="ftr" sz="quarter" idx="11"/>
          </p:nvPr>
        </p:nvSpPr>
        <p:spPr/>
        <p:txBody>
          <a:bodyPr/>
          <a:lstStyle/>
          <a:p>
            <a:r>
              <a:rPr lang="en-US"/>
              <a:t>Hall &amp; Helmers Ch. 21</a:t>
            </a:r>
          </a:p>
        </p:txBody>
      </p:sp>
      <p:sp>
        <p:nvSpPr>
          <p:cNvPr id="7" name="Slide Number Placeholder 6"/>
          <p:cNvSpPr>
            <a:spLocks noGrp="1"/>
          </p:cNvSpPr>
          <p:nvPr>
            <p:ph type="sldNum" sz="quarter" idx="12"/>
          </p:nvPr>
        </p:nvSpPr>
        <p:spPr/>
        <p:txBody>
          <a:bodyPr/>
          <a:lstStyle/>
          <a:p>
            <a:fld id="{52FC935B-8A0E-4B0F-A0DD-CBF45293C773}" type="slidenum">
              <a:rPr lang="en-US" smtClean="0"/>
              <a:t>‹#›</a:t>
            </a:fld>
            <a:endParaRPr lang="en-US"/>
          </a:p>
        </p:txBody>
      </p:sp>
    </p:spTree>
    <p:extLst>
      <p:ext uri="{BB962C8B-B14F-4D97-AF65-F5344CB8AC3E}">
        <p14:creationId xmlns:p14="http://schemas.microsoft.com/office/powerpoint/2010/main" val="3745706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2024</a:t>
            </a:r>
          </a:p>
        </p:txBody>
      </p:sp>
      <p:sp>
        <p:nvSpPr>
          <p:cNvPr id="6" name="Footer Placeholder 5"/>
          <p:cNvSpPr>
            <a:spLocks noGrp="1"/>
          </p:cNvSpPr>
          <p:nvPr>
            <p:ph type="ftr" sz="quarter" idx="11"/>
          </p:nvPr>
        </p:nvSpPr>
        <p:spPr/>
        <p:txBody>
          <a:bodyPr/>
          <a:lstStyle/>
          <a:p>
            <a:r>
              <a:rPr lang="en-US"/>
              <a:t>Hall &amp; Helmers Ch. 21</a:t>
            </a:r>
          </a:p>
        </p:txBody>
      </p:sp>
      <p:sp>
        <p:nvSpPr>
          <p:cNvPr id="7" name="Slide Number Placeholder 6"/>
          <p:cNvSpPr>
            <a:spLocks noGrp="1"/>
          </p:cNvSpPr>
          <p:nvPr>
            <p:ph type="sldNum" sz="quarter" idx="12"/>
          </p:nvPr>
        </p:nvSpPr>
        <p:spPr/>
        <p:txBody>
          <a:bodyPr/>
          <a:lstStyle/>
          <a:p>
            <a:fld id="{52FC935B-8A0E-4B0F-A0DD-CBF45293C773}" type="slidenum">
              <a:rPr lang="en-US" smtClean="0"/>
              <a:t>‹#›</a:t>
            </a:fld>
            <a:endParaRPr lang="en-US"/>
          </a:p>
        </p:txBody>
      </p:sp>
    </p:spTree>
    <p:extLst>
      <p:ext uri="{BB962C8B-B14F-4D97-AF65-F5344CB8AC3E}">
        <p14:creationId xmlns:p14="http://schemas.microsoft.com/office/powerpoint/2010/main" val="1171682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2024</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Hall &amp; Helmers Ch. 21</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FC935B-8A0E-4B0F-A0DD-CBF45293C773}" type="slidenum">
              <a:rPr lang="en-US" smtClean="0"/>
              <a:t>‹#›</a:t>
            </a:fld>
            <a:endParaRPr lang="en-US"/>
          </a:p>
        </p:txBody>
      </p:sp>
    </p:spTree>
    <p:extLst>
      <p:ext uri="{BB962C8B-B14F-4D97-AF65-F5344CB8AC3E}">
        <p14:creationId xmlns:p14="http://schemas.microsoft.com/office/powerpoint/2010/main" val="11519891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01909-04F4-4209-8AC2-CD732B2D4287}"/>
              </a:ext>
            </a:extLst>
          </p:cNvPr>
          <p:cNvSpPr>
            <a:spLocks noGrp="1"/>
          </p:cNvSpPr>
          <p:nvPr>
            <p:ph type="ctrTitle"/>
          </p:nvPr>
        </p:nvSpPr>
        <p:spPr>
          <a:xfrm>
            <a:off x="304800" y="2130425"/>
            <a:ext cx="8153400" cy="1470025"/>
          </a:xfrm>
        </p:spPr>
        <p:txBody>
          <a:bodyPr>
            <a:normAutofit fontScale="90000"/>
          </a:bodyPr>
          <a:lstStyle/>
          <a:p>
            <a:r>
              <a:rPr lang="en-US" sz="4400" dirty="0"/>
              <a:t>Chapter 21</a:t>
            </a:r>
            <a:br>
              <a:rPr lang="en-US" dirty="0"/>
            </a:br>
            <a:br>
              <a:rPr lang="en-US" dirty="0"/>
            </a:br>
            <a:r>
              <a:rPr lang="en-US" dirty="0"/>
              <a:t>Technology standards and </a:t>
            </a:r>
            <a:br>
              <a:rPr lang="en-US" dirty="0"/>
            </a:br>
            <a:r>
              <a:rPr lang="en-US" dirty="0"/>
              <a:t>standard-essential patents</a:t>
            </a:r>
            <a:endParaRPr lang="en-US" sz="5300" dirty="0"/>
          </a:p>
        </p:txBody>
      </p:sp>
      <p:sp>
        <p:nvSpPr>
          <p:cNvPr id="3" name="Subtitle 2">
            <a:extLst>
              <a:ext uri="{FF2B5EF4-FFF2-40B4-BE49-F238E27FC236}">
                <a16:creationId xmlns:a16="http://schemas.microsoft.com/office/drawing/2014/main" id="{93450531-1C39-49BF-9AA9-F34B67F7AE52}"/>
              </a:ext>
            </a:extLst>
          </p:cNvPr>
          <p:cNvSpPr>
            <a:spLocks noGrp="1"/>
          </p:cNvSpPr>
          <p:nvPr>
            <p:ph type="subTitle" idx="1"/>
          </p:nvPr>
        </p:nvSpPr>
        <p:spPr/>
        <p:txBody>
          <a:bodyPr/>
          <a:lstStyle/>
          <a:p>
            <a:endParaRPr lang="en-US" dirty="0"/>
          </a:p>
          <a:p>
            <a:endParaRPr lang="en-US" dirty="0"/>
          </a:p>
          <a:p>
            <a:r>
              <a:rPr lang="en-US" sz="2200" dirty="0">
                <a:solidFill>
                  <a:schemeClr val="tx1"/>
                </a:solidFill>
              </a:rPr>
              <a:t>Bronwyn H. Hall &amp; Christian Helmers</a:t>
            </a:r>
          </a:p>
          <a:p>
            <a:endParaRPr lang="en-US" dirty="0"/>
          </a:p>
        </p:txBody>
      </p:sp>
    </p:spTree>
    <p:extLst>
      <p:ext uri="{BB962C8B-B14F-4D97-AF65-F5344CB8AC3E}">
        <p14:creationId xmlns:p14="http://schemas.microsoft.com/office/powerpoint/2010/main" val="20811874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8EC9A-9A41-4915-8F2F-C8982AF57D4D}"/>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FCF71FC7-2451-44B0-83EC-2ED652402944}"/>
              </a:ext>
            </a:extLst>
          </p:cNvPr>
          <p:cNvSpPr>
            <a:spLocks noGrp="1"/>
          </p:cNvSpPr>
          <p:nvPr>
            <p:ph idx="1"/>
          </p:nvPr>
        </p:nvSpPr>
        <p:spPr/>
        <p:txBody>
          <a:bodyPr>
            <a:normAutofit fontScale="77500" lnSpcReduction="20000"/>
          </a:bodyPr>
          <a:lstStyle/>
          <a:p>
            <a:r>
              <a:rPr lang="en-US" dirty="0"/>
              <a:t>In practice, uncertainty over:</a:t>
            </a:r>
          </a:p>
          <a:p>
            <a:pPr lvl="1"/>
            <a:r>
              <a:rPr lang="en-US" dirty="0"/>
              <a:t>Definition of SEPs.</a:t>
            </a:r>
          </a:p>
          <a:p>
            <a:pPr lvl="1"/>
            <a:r>
              <a:rPr lang="en-US" dirty="0"/>
              <a:t>Precise meaning and implications of a FRAND commitment. </a:t>
            </a:r>
          </a:p>
          <a:p>
            <a:r>
              <a:rPr lang="en-US" dirty="0"/>
              <a:t>SEP licensing involves patent, contract and antitrust law. </a:t>
            </a:r>
          </a:p>
          <a:p>
            <a:pPr lvl="1"/>
            <a:r>
              <a:rPr lang="en-US" dirty="0"/>
              <a:t>Patent law: monetary damages and injunctive relief.</a:t>
            </a:r>
          </a:p>
          <a:p>
            <a:pPr lvl="1"/>
            <a:r>
              <a:rPr lang="en-US" dirty="0"/>
              <a:t>Contract law: specific performance in the form of granting a license under FRAND terms.</a:t>
            </a:r>
          </a:p>
          <a:p>
            <a:pPr lvl="1"/>
            <a:r>
              <a:rPr lang="en-US" dirty="0"/>
              <a:t>Antitrust law: remedies against the abuse of market power from technology standards and SEPs. </a:t>
            </a:r>
          </a:p>
          <a:p>
            <a:r>
              <a:rPr lang="en-US" dirty="0"/>
              <a:t>Questions surrounding FRAND licensing have been litigated in courts around the world.</a:t>
            </a:r>
          </a:p>
          <a:p>
            <a:r>
              <a:rPr lang="en-US" dirty="0"/>
              <a:t>Many unresolved questions remain.</a:t>
            </a:r>
          </a:p>
          <a:p>
            <a:r>
              <a:rPr lang="en-US" dirty="0"/>
              <a:t>Increased attention by policy makers and regulators.</a:t>
            </a:r>
          </a:p>
        </p:txBody>
      </p:sp>
      <p:sp>
        <p:nvSpPr>
          <p:cNvPr id="4" name="Date Placeholder 3">
            <a:extLst>
              <a:ext uri="{FF2B5EF4-FFF2-40B4-BE49-F238E27FC236}">
                <a16:creationId xmlns:a16="http://schemas.microsoft.com/office/drawing/2014/main" id="{C3D26C67-F530-F6F4-295B-80C7FF58541C}"/>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2AEEC811-C579-7D80-6619-099448991730}"/>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FA54AAD0-1CAD-E97A-8D81-87CD3775866F}"/>
              </a:ext>
            </a:extLst>
          </p:cNvPr>
          <p:cNvSpPr>
            <a:spLocks noGrp="1"/>
          </p:cNvSpPr>
          <p:nvPr>
            <p:ph type="sldNum" sz="quarter" idx="12"/>
          </p:nvPr>
        </p:nvSpPr>
        <p:spPr/>
        <p:txBody>
          <a:bodyPr/>
          <a:lstStyle/>
          <a:p>
            <a:fld id="{52FC935B-8A0E-4B0F-A0DD-CBF45293C773}" type="slidenum">
              <a:rPr lang="en-US" smtClean="0"/>
              <a:t>10</a:t>
            </a:fld>
            <a:endParaRPr lang="en-US"/>
          </a:p>
        </p:txBody>
      </p:sp>
    </p:spTree>
    <p:extLst>
      <p:ext uri="{BB962C8B-B14F-4D97-AF65-F5344CB8AC3E}">
        <p14:creationId xmlns:p14="http://schemas.microsoft.com/office/powerpoint/2010/main" val="649737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D2E8C-F992-4A99-A191-334C62C254D8}"/>
              </a:ext>
            </a:extLst>
          </p:cNvPr>
          <p:cNvSpPr>
            <a:spLocks noGrp="1"/>
          </p:cNvSpPr>
          <p:nvPr>
            <p:ph type="title"/>
          </p:nvPr>
        </p:nvSpPr>
        <p:spPr/>
        <p:txBody>
          <a:bodyPr/>
          <a:lstStyle/>
          <a:p>
            <a:r>
              <a:rPr lang="en-US" dirty="0"/>
              <a:t>Technology standards</a:t>
            </a:r>
          </a:p>
        </p:txBody>
      </p:sp>
      <p:sp>
        <p:nvSpPr>
          <p:cNvPr id="3" name="Content Placeholder 2">
            <a:extLst>
              <a:ext uri="{FF2B5EF4-FFF2-40B4-BE49-F238E27FC236}">
                <a16:creationId xmlns:a16="http://schemas.microsoft.com/office/drawing/2014/main" id="{8A226B22-96DA-4477-8A9F-8DAC7A3F542C}"/>
              </a:ext>
            </a:extLst>
          </p:cNvPr>
          <p:cNvSpPr>
            <a:spLocks noGrp="1"/>
          </p:cNvSpPr>
          <p:nvPr>
            <p:ph idx="1"/>
          </p:nvPr>
        </p:nvSpPr>
        <p:spPr>
          <a:xfrm>
            <a:off x="457200" y="1600200"/>
            <a:ext cx="8229600" cy="4983162"/>
          </a:xfrm>
        </p:spPr>
        <p:txBody>
          <a:bodyPr>
            <a:normAutofit fontScale="77500" lnSpcReduction="20000"/>
          </a:bodyPr>
          <a:lstStyle/>
          <a:p>
            <a:r>
              <a:rPr lang="en-US" dirty="0"/>
              <a:t>Standards exist in many different areas of the economy.</a:t>
            </a:r>
          </a:p>
          <a:p>
            <a:r>
              <a:rPr lang="en-US" dirty="0"/>
              <a:t>Examples: </a:t>
            </a:r>
          </a:p>
          <a:p>
            <a:pPr lvl="1"/>
            <a:r>
              <a:rPr lang="en-US" dirty="0"/>
              <a:t>Standards that apply to freight containers.</a:t>
            </a:r>
          </a:p>
          <a:p>
            <a:pPr lvl="1"/>
            <a:r>
              <a:rPr lang="en-US" dirty="0"/>
              <a:t>SWIFT standard for international payments.</a:t>
            </a:r>
          </a:p>
          <a:p>
            <a:pPr lvl="1"/>
            <a:r>
              <a:rPr lang="en-US" dirty="0"/>
              <a:t>ISO 9000 quality management standards.</a:t>
            </a:r>
          </a:p>
          <a:p>
            <a:pPr lvl="1"/>
            <a:r>
              <a:rPr lang="en-US" dirty="0"/>
              <a:t>Generally Accepted Accounting Principles (GAAP) to harmonize corporate financial reporting.</a:t>
            </a:r>
          </a:p>
          <a:p>
            <a:pPr lvl="1"/>
            <a:r>
              <a:rPr lang="en-US" dirty="0"/>
              <a:t>ISO 3166 standard for the use of letter and number codes to refer to countries. </a:t>
            </a:r>
          </a:p>
          <a:p>
            <a:r>
              <a:rPr lang="en-US" dirty="0"/>
              <a:t>Standards are created in different ways:</a:t>
            </a:r>
          </a:p>
          <a:p>
            <a:pPr lvl="1"/>
            <a:r>
              <a:rPr lang="en-US" dirty="0"/>
              <a:t>Government-mandated.</a:t>
            </a:r>
          </a:p>
          <a:p>
            <a:pPr lvl="1"/>
            <a:r>
              <a:rPr lang="en-US" dirty="0"/>
              <a:t>Individual companies or corporate consortia.</a:t>
            </a:r>
          </a:p>
          <a:p>
            <a:pPr lvl="1"/>
            <a:r>
              <a:rPr lang="en-US" dirty="0"/>
              <a:t>SSOs.</a:t>
            </a:r>
          </a:p>
          <a:p>
            <a:r>
              <a:rPr lang="en-US" dirty="0"/>
              <a:t>Patents play no role in many standards.</a:t>
            </a:r>
          </a:p>
        </p:txBody>
      </p:sp>
      <p:sp>
        <p:nvSpPr>
          <p:cNvPr id="4" name="Date Placeholder 3">
            <a:extLst>
              <a:ext uri="{FF2B5EF4-FFF2-40B4-BE49-F238E27FC236}">
                <a16:creationId xmlns:a16="http://schemas.microsoft.com/office/drawing/2014/main" id="{2A3AF1CE-6D04-A850-8D15-BE5932ED5FC3}"/>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EFEACF20-5216-8F0B-2EFA-19DC8B4C7BC7}"/>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09CAB421-CB62-43B2-4CA7-E01B5F2E4D65}"/>
              </a:ext>
            </a:extLst>
          </p:cNvPr>
          <p:cNvSpPr>
            <a:spLocks noGrp="1"/>
          </p:cNvSpPr>
          <p:nvPr>
            <p:ph type="sldNum" sz="quarter" idx="12"/>
          </p:nvPr>
        </p:nvSpPr>
        <p:spPr/>
        <p:txBody>
          <a:bodyPr/>
          <a:lstStyle/>
          <a:p>
            <a:fld id="{52FC935B-8A0E-4B0F-A0DD-CBF45293C773}" type="slidenum">
              <a:rPr lang="en-US" smtClean="0"/>
              <a:t>11</a:t>
            </a:fld>
            <a:endParaRPr lang="en-US"/>
          </a:p>
        </p:txBody>
      </p:sp>
    </p:spTree>
    <p:extLst>
      <p:ext uri="{BB962C8B-B14F-4D97-AF65-F5344CB8AC3E}">
        <p14:creationId xmlns:p14="http://schemas.microsoft.com/office/powerpoint/2010/main" val="907211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D2E8C-F992-4A99-A191-334C62C254D8}"/>
              </a:ext>
            </a:extLst>
          </p:cNvPr>
          <p:cNvSpPr>
            <a:spLocks noGrp="1"/>
          </p:cNvSpPr>
          <p:nvPr>
            <p:ph type="title"/>
          </p:nvPr>
        </p:nvSpPr>
        <p:spPr/>
        <p:txBody>
          <a:bodyPr/>
          <a:lstStyle/>
          <a:p>
            <a:r>
              <a:rPr lang="en-US" dirty="0"/>
              <a:t>Technology standards</a:t>
            </a:r>
          </a:p>
        </p:txBody>
      </p:sp>
      <p:sp>
        <p:nvSpPr>
          <p:cNvPr id="3" name="Content Placeholder 2">
            <a:extLst>
              <a:ext uri="{FF2B5EF4-FFF2-40B4-BE49-F238E27FC236}">
                <a16:creationId xmlns:a16="http://schemas.microsoft.com/office/drawing/2014/main" id="{8A226B22-96DA-4477-8A9F-8DAC7A3F542C}"/>
              </a:ext>
            </a:extLst>
          </p:cNvPr>
          <p:cNvSpPr>
            <a:spLocks noGrp="1"/>
          </p:cNvSpPr>
          <p:nvPr>
            <p:ph idx="1"/>
          </p:nvPr>
        </p:nvSpPr>
        <p:spPr/>
        <p:txBody>
          <a:bodyPr>
            <a:normAutofit fontScale="77500" lnSpcReduction="20000"/>
          </a:bodyPr>
          <a:lstStyle/>
          <a:p>
            <a:r>
              <a:rPr lang="en-US" dirty="0"/>
              <a:t>Technology standards are set of rules and specifications that a technology has to comply with in order to function.</a:t>
            </a:r>
          </a:p>
          <a:p>
            <a:pPr lvl="1"/>
            <a:r>
              <a:rPr lang="en-US" dirty="0"/>
              <a:t>ETSI: a standard is “</a:t>
            </a:r>
            <a:r>
              <a:rPr lang="en-US" i="1" dirty="0"/>
              <a:t>a document, established by consensus and approved by a recognized body, that provides, for common and repeated use, rules, guidelines or characteristics for activities or their results, aimed at the achievement of the optimum degree of order in a given context</a:t>
            </a:r>
            <a:r>
              <a:rPr lang="en-US" dirty="0"/>
              <a:t>”.</a:t>
            </a:r>
          </a:p>
          <a:p>
            <a:r>
              <a:rPr lang="en-US" dirty="0"/>
              <a:t>In ICT with its complex and modular technologies, standards critical to guarantee interoperability between technologies.</a:t>
            </a:r>
          </a:p>
          <a:p>
            <a:r>
              <a:rPr lang="en-US" dirty="0"/>
              <a:t>Technology standards serve other goals as well, e.g. safety, implement government regulation, etc. </a:t>
            </a:r>
          </a:p>
        </p:txBody>
      </p:sp>
      <p:sp>
        <p:nvSpPr>
          <p:cNvPr id="4" name="Date Placeholder 3">
            <a:extLst>
              <a:ext uri="{FF2B5EF4-FFF2-40B4-BE49-F238E27FC236}">
                <a16:creationId xmlns:a16="http://schemas.microsoft.com/office/drawing/2014/main" id="{08A70D09-476B-1C3D-7E07-FD8593C50731}"/>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6B23F6CD-2FA7-3838-9554-E2EB6201A68C}"/>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01A4E652-B010-B2D5-14A9-F04BBC3B11F4}"/>
              </a:ext>
            </a:extLst>
          </p:cNvPr>
          <p:cNvSpPr>
            <a:spLocks noGrp="1"/>
          </p:cNvSpPr>
          <p:nvPr>
            <p:ph type="sldNum" sz="quarter" idx="12"/>
          </p:nvPr>
        </p:nvSpPr>
        <p:spPr/>
        <p:txBody>
          <a:bodyPr/>
          <a:lstStyle/>
          <a:p>
            <a:fld id="{52FC935B-8A0E-4B0F-A0DD-CBF45293C773}" type="slidenum">
              <a:rPr lang="en-US" smtClean="0"/>
              <a:t>12</a:t>
            </a:fld>
            <a:endParaRPr lang="en-US"/>
          </a:p>
        </p:txBody>
      </p:sp>
    </p:spTree>
    <p:extLst>
      <p:ext uri="{BB962C8B-B14F-4D97-AF65-F5344CB8AC3E}">
        <p14:creationId xmlns:p14="http://schemas.microsoft.com/office/powerpoint/2010/main" val="16346905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8D554-E482-458D-85F0-65FEB794725E}"/>
              </a:ext>
            </a:extLst>
          </p:cNvPr>
          <p:cNvSpPr>
            <a:spLocks noGrp="1"/>
          </p:cNvSpPr>
          <p:nvPr>
            <p:ph type="title"/>
          </p:nvPr>
        </p:nvSpPr>
        <p:spPr/>
        <p:txBody>
          <a:bodyPr/>
          <a:lstStyle/>
          <a:p>
            <a:r>
              <a:rPr lang="en-US" dirty="0"/>
              <a:t>SSOs and SEPs</a:t>
            </a:r>
          </a:p>
        </p:txBody>
      </p:sp>
      <p:sp>
        <p:nvSpPr>
          <p:cNvPr id="3" name="Content Placeholder 2">
            <a:extLst>
              <a:ext uri="{FF2B5EF4-FFF2-40B4-BE49-F238E27FC236}">
                <a16:creationId xmlns:a16="http://schemas.microsoft.com/office/drawing/2014/main" id="{D966846D-0850-459A-A625-C89A84D4C6A0}"/>
              </a:ext>
            </a:extLst>
          </p:cNvPr>
          <p:cNvSpPr>
            <a:spLocks noGrp="1"/>
          </p:cNvSpPr>
          <p:nvPr>
            <p:ph idx="1"/>
          </p:nvPr>
        </p:nvSpPr>
        <p:spPr/>
        <p:txBody>
          <a:bodyPr>
            <a:normAutofit fontScale="77500" lnSpcReduction="20000"/>
          </a:bodyPr>
          <a:lstStyle/>
          <a:p>
            <a:r>
              <a:rPr lang="en-US" dirty="0"/>
              <a:t>SSOs facilitate and organize complex standard setting process:</a:t>
            </a:r>
          </a:p>
          <a:p>
            <a:pPr lvl="1"/>
            <a:r>
              <a:rPr lang="en-US" dirty="0"/>
              <a:t>Review proposals by members for technologies to be included in a standard.</a:t>
            </a:r>
          </a:p>
          <a:p>
            <a:pPr lvl="1"/>
            <a:r>
              <a:rPr lang="en-US" dirty="0"/>
              <a:t>Approve, publish, and revise standard.</a:t>
            </a:r>
          </a:p>
          <a:p>
            <a:r>
              <a:rPr lang="en-US" dirty="0"/>
              <a:t>Standards themselves are chosen and created by members. </a:t>
            </a:r>
          </a:p>
          <a:p>
            <a:r>
              <a:rPr lang="en-US" dirty="0"/>
              <a:t>Membership and participation in SSOs are voluntary.</a:t>
            </a:r>
          </a:p>
          <a:p>
            <a:r>
              <a:rPr lang="en-US" dirty="0"/>
              <a:t>SSO members include:</a:t>
            </a:r>
          </a:p>
          <a:p>
            <a:pPr lvl="1"/>
            <a:r>
              <a:rPr lang="en-US" dirty="0"/>
              <a:t>Upstream companies focused on technology development. </a:t>
            </a:r>
          </a:p>
          <a:p>
            <a:pPr lvl="1"/>
            <a:r>
              <a:rPr lang="en-US" dirty="0"/>
              <a:t>Downstream technology implementers.</a:t>
            </a:r>
          </a:p>
          <a:p>
            <a:pPr lvl="1"/>
            <a:r>
              <a:rPr lang="en-US" dirty="0"/>
              <a:t>Vertically integrated companies. </a:t>
            </a:r>
          </a:p>
          <a:p>
            <a:r>
              <a:rPr lang="en-US" dirty="0"/>
              <a:t>Many companies participate in different standard setting processes administered by different SSOs. </a:t>
            </a:r>
          </a:p>
        </p:txBody>
      </p:sp>
      <p:sp>
        <p:nvSpPr>
          <p:cNvPr id="4" name="Date Placeholder 3">
            <a:extLst>
              <a:ext uri="{FF2B5EF4-FFF2-40B4-BE49-F238E27FC236}">
                <a16:creationId xmlns:a16="http://schemas.microsoft.com/office/drawing/2014/main" id="{12F551DE-9692-CF85-4191-1A4AA2191641}"/>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E9A7D6D6-C3BC-F580-654A-5B3F60F08326}"/>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D65345DA-40C2-7930-73A5-88913F99D606}"/>
              </a:ext>
            </a:extLst>
          </p:cNvPr>
          <p:cNvSpPr>
            <a:spLocks noGrp="1"/>
          </p:cNvSpPr>
          <p:nvPr>
            <p:ph type="sldNum" sz="quarter" idx="12"/>
          </p:nvPr>
        </p:nvSpPr>
        <p:spPr/>
        <p:txBody>
          <a:bodyPr/>
          <a:lstStyle/>
          <a:p>
            <a:fld id="{52FC935B-8A0E-4B0F-A0DD-CBF45293C773}" type="slidenum">
              <a:rPr lang="en-US" smtClean="0"/>
              <a:t>13</a:t>
            </a:fld>
            <a:endParaRPr lang="en-US"/>
          </a:p>
        </p:txBody>
      </p:sp>
    </p:spTree>
    <p:extLst>
      <p:ext uri="{BB962C8B-B14F-4D97-AF65-F5344CB8AC3E}">
        <p14:creationId xmlns:p14="http://schemas.microsoft.com/office/powerpoint/2010/main" val="4108197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42A88-FB47-476C-B90D-C4CDDB3953A6}"/>
              </a:ext>
            </a:extLst>
          </p:cNvPr>
          <p:cNvSpPr>
            <a:spLocks noGrp="1"/>
          </p:cNvSpPr>
          <p:nvPr>
            <p:ph type="title"/>
          </p:nvPr>
        </p:nvSpPr>
        <p:spPr/>
        <p:txBody>
          <a:bodyPr/>
          <a:lstStyle/>
          <a:p>
            <a:r>
              <a:rPr lang="en-US" dirty="0"/>
              <a:t>SSOs and SEPs</a:t>
            </a:r>
          </a:p>
        </p:txBody>
      </p:sp>
      <p:sp>
        <p:nvSpPr>
          <p:cNvPr id="3" name="Content Placeholder 2">
            <a:extLst>
              <a:ext uri="{FF2B5EF4-FFF2-40B4-BE49-F238E27FC236}">
                <a16:creationId xmlns:a16="http://schemas.microsoft.com/office/drawing/2014/main" id="{E3C232D0-C6F1-4865-B87B-06EE942B1B23}"/>
              </a:ext>
            </a:extLst>
          </p:cNvPr>
          <p:cNvSpPr>
            <a:spLocks noGrp="1"/>
          </p:cNvSpPr>
          <p:nvPr>
            <p:ph idx="1"/>
          </p:nvPr>
        </p:nvSpPr>
        <p:spPr/>
        <p:txBody>
          <a:bodyPr>
            <a:normAutofit/>
          </a:bodyPr>
          <a:lstStyle/>
          <a:p>
            <a:r>
              <a:rPr lang="en-US" dirty="0"/>
              <a:t>Most SSOs adopt intellectual property rights (IPR) policies that determine two core aspects of SEP ownership and licensing:</a:t>
            </a:r>
          </a:p>
          <a:p>
            <a:pPr marL="971550" lvl="1" indent="-514350">
              <a:buFont typeface="+mj-lt"/>
              <a:buAutoNum type="arabicPeriod"/>
            </a:pPr>
            <a:r>
              <a:rPr lang="en-US" dirty="0"/>
              <a:t>Disclosure and essentiality </a:t>
            </a:r>
          </a:p>
          <a:p>
            <a:pPr marL="971550" lvl="1" indent="-514350">
              <a:buFont typeface="+mj-lt"/>
              <a:buAutoNum type="arabicPeriod"/>
            </a:pPr>
            <a:r>
              <a:rPr lang="en-US" dirty="0"/>
              <a:t>Licensing commitments</a:t>
            </a:r>
          </a:p>
        </p:txBody>
      </p:sp>
      <p:sp>
        <p:nvSpPr>
          <p:cNvPr id="4" name="Date Placeholder 3">
            <a:extLst>
              <a:ext uri="{FF2B5EF4-FFF2-40B4-BE49-F238E27FC236}">
                <a16:creationId xmlns:a16="http://schemas.microsoft.com/office/drawing/2014/main" id="{82F1B0A9-B806-5FF6-DE2C-6872829CF2E2}"/>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522FE87F-A340-6BC4-526B-AD430BD41C0C}"/>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A0F62973-8D18-6F8C-B87F-664D882D19BE}"/>
              </a:ext>
            </a:extLst>
          </p:cNvPr>
          <p:cNvSpPr>
            <a:spLocks noGrp="1"/>
          </p:cNvSpPr>
          <p:nvPr>
            <p:ph type="sldNum" sz="quarter" idx="12"/>
          </p:nvPr>
        </p:nvSpPr>
        <p:spPr/>
        <p:txBody>
          <a:bodyPr/>
          <a:lstStyle/>
          <a:p>
            <a:fld id="{52FC935B-8A0E-4B0F-A0DD-CBF45293C773}" type="slidenum">
              <a:rPr lang="en-US" smtClean="0"/>
              <a:t>14</a:t>
            </a:fld>
            <a:endParaRPr lang="en-US"/>
          </a:p>
        </p:txBody>
      </p:sp>
    </p:spTree>
    <p:extLst>
      <p:ext uri="{BB962C8B-B14F-4D97-AF65-F5344CB8AC3E}">
        <p14:creationId xmlns:p14="http://schemas.microsoft.com/office/powerpoint/2010/main" val="5736771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8312A-7B61-470A-9DBB-D77CB7B6F677}"/>
              </a:ext>
            </a:extLst>
          </p:cNvPr>
          <p:cNvSpPr>
            <a:spLocks noGrp="1"/>
          </p:cNvSpPr>
          <p:nvPr>
            <p:ph type="title"/>
          </p:nvPr>
        </p:nvSpPr>
        <p:spPr/>
        <p:txBody>
          <a:bodyPr/>
          <a:lstStyle/>
          <a:p>
            <a:r>
              <a:rPr lang="en-US" dirty="0"/>
              <a:t>Disclosure and essentiality</a:t>
            </a:r>
          </a:p>
        </p:txBody>
      </p:sp>
      <p:sp>
        <p:nvSpPr>
          <p:cNvPr id="3" name="Content Placeholder 2">
            <a:extLst>
              <a:ext uri="{FF2B5EF4-FFF2-40B4-BE49-F238E27FC236}">
                <a16:creationId xmlns:a16="http://schemas.microsoft.com/office/drawing/2014/main" id="{8059D984-9407-4AE4-916A-A51EDC543E22}"/>
              </a:ext>
            </a:extLst>
          </p:cNvPr>
          <p:cNvSpPr>
            <a:spLocks noGrp="1"/>
          </p:cNvSpPr>
          <p:nvPr>
            <p:ph idx="1"/>
          </p:nvPr>
        </p:nvSpPr>
        <p:spPr>
          <a:xfrm>
            <a:off x="457200" y="1600200"/>
            <a:ext cx="8229600" cy="4953000"/>
          </a:xfrm>
        </p:spPr>
        <p:txBody>
          <a:bodyPr>
            <a:normAutofit fontScale="62500" lnSpcReduction="20000"/>
          </a:bodyPr>
          <a:lstStyle/>
          <a:p>
            <a:r>
              <a:rPr lang="en-US" dirty="0"/>
              <a:t>Some SSOs require disclosure of relevant SEPs.</a:t>
            </a:r>
          </a:p>
          <a:p>
            <a:r>
              <a:rPr lang="en-US" dirty="0"/>
              <a:t>What makes a patent standard essential?</a:t>
            </a:r>
          </a:p>
          <a:p>
            <a:r>
              <a:rPr lang="en-US" dirty="0"/>
              <a:t>No single, uniform definition of essentiality, each SSO has its own. </a:t>
            </a:r>
          </a:p>
          <a:p>
            <a:r>
              <a:rPr lang="en-US" dirty="0"/>
              <a:t>Technological and commercial essentiality:</a:t>
            </a:r>
          </a:p>
          <a:p>
            <a:pPr lvl="1"/>
            <a:r>
              <a:rPr lang="en-US" b="1" dirty="0"/>
              <a:t>Technological essentiality:</a:t>
            </a:r>
            <a:r>
              <a:rPr lang="en-US" dirty="0"/>
              <a:t> there are no technological alternatives to implement technology covered by a standard. </a:t>
            </a:r>
          </a:p>
          <a:p>
            <a:pPr lvl="1"/>
            <a:r>
              <a:rPr lang="en-US" dirty="0"/>
              <a:t>ETSI: “</a:t>
            </a:r>
            <a:r>
              <a:rPr lang="en-US" i="1" dirty="0"/>
              <a:t>When it is not possible on technical grounds to make or operate equipment or methods which comply with a standard without infringing a SEP, i.e. without using technologies that are covered by one or more patents, we describe that patent as ‘essential’</a:t>
            </a:r>
            <a:r>
              <a:rPr lang="en-US" dirty="0"/>
              <a:t>”.</a:t>
            </a:r>
          </a:p>
          <a:p>
            <a:pPr lvl="1"/>
            <a:r>
              <a:rPr lang="en-US" b="1" dirty="0"/>
              <a:t>Commercial essentiality:</a:t>
            </a:r>
            <a:r>
              <a:rPr lang="en-US" dirty="0"/>
              <a:t> while technological alternatives may exist, they are commercially less viable.</a:t>
            </a:r>
          </a:p>
          <a:p>
            <a:pPr lvl="1"/>
            <a:r>
              <a:rPr lang="en-US" dirty="0"/>
              <a:t>IEEE: “”</a:t>
            </a:r>
            <a:r>
              <a:rPr lang="en-US" i="1" dirty="0"/>
              <a:t>Essential Patent Claim” shall mean any Patent Claim the practice of which was necessary to implement either a mandatory or optional portion of a normative clause of the IEEE Standard when, at the time of the IEEE Standard's approval, there was no commercially and technically feasible non-infringing alternative implementation method for such mandatory or optional portion of the normative clause.”</a:t>
            </a:r>
            <a:endParaRPr lang="en-US" dirty="0"/>
          </a:p>
          <a:p>
            <a:endParaRPr lang="en-US" dirty="0"/>
          </a:p>
        </p:txBody>
      </p:sp>
      <p:sp>
        <p:nvSpPr>
          <p:cNvPr id="4" name="Date Placeholder 3">
            <a:extLst>
              <a:ext uri="{FF2B5EF4-FFF2-40B4-BE49-F238E27FC236}">
                <a16:creationId xmlns:a16="http://schemas.microsoft.com/office/drawing/2014/main" id="{5A56211B-8EC2-414B-8A99-AD6909120198}"/>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B360E4E0-6BBD-F667-E1DD-1DCAED513265}"/>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B7AB8B8E-283F-5D2C-A4F4-8C435B138A15}"/>
              </a:ext>
            </a:extLst>
          </p:cNvPr>
          <p:cNvSpPr>
            <a:spLocks noGrp="1"/>
          </p:cNvSpPr>
          <p:nvPr>
            <p:ph type="sldNum" sz="quarter" idx="12"/>
          </p:nvPr>
        </p:nvSpPr>
        <p:spPr/>
        <p:txBody>
          <a:bodyPr/>
          <a:lstStyle/>
          <a:p>
            <a:fld id="{52FC935B-8A0E-4B0F-A0DD-CBF45293C773}" type="slidenum">
              <a:rPr lang="en-US" smtClean="0"/>
              <a:t>15</a:t>
            </a:fld>
            <a:endParaRPr lang="en-US"/>
          </a:p>
        </p:txBody>
      </p:sp>
    </p:spTree>
    <p:extLst>
      <p:ext uri="{BB962C8B-B14F-4D97-AF65-F5344CB8AC3E}">
        <p14:creationId xmlns:p14="http://schemas.microsoft.com/office/powerpoint/2010/main" val="26816223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C7E7B-88F8-4137-A717-19EE450BCC43}"/>
              </a:ext>
            </a:extLst>
          </p:cNvPr>
          <p:cNvSpPr>
            <a:spLocks noGrp="1"/>
          </p:cNvSpPr>
          <p:nvPr>
            <p:ph type="title"/>
          </p:nvPr>
        </p:nvSpPr>
        <p:spPr/>
        <p:txBody>
          <a:bodyPr/>
          <a:lstStyle/>
          <a:p>
            <a:r>
              <a:rPr lang="en-US" dirty="0"/>
              <a:t>Disclosure and essentiality</a:t>
            </a:r>
          </a:p>
        </p:txBody>
      </p:sp>
      <p:sp>
        <p:nvSpPr>
          <p:cNvPr id="3" name="Content Placeholder 2">
            <a:extLst>
              <a:ext uri="{FF2B5EF4-FFF2-40B4-BE49-F238E27FC236}">
                <a16:creationId xmlns:a16="http://schemas.microsoft.com/office/drawing/2014/main" id="{E70F4EED-FE74-4007-B734-C318DC7635B3}"/>
              </a:ext>
            </a:extLst>
          </p:cNvPr>
          <p:cNvSpPr>
            <a:spLocks noGrp="1"/>
          </p:cNvSpPr>
          <p:nvPr>
            <p:ph idx="1"/>
          </p:nvPr>
        </p:nvSpPr>
        <p:spPr/>
        <p:txBody>
          <a:bodyPr>
            <a:normAutofit fontScale="70000" lnSpcReduction="20000"/>
          </a:bodyPr>
          <a:lstStyle/>
          <a:p>
            <a:r>
              <a:rPr lang="en-US" dirty="0"/>
              <a:t>In practice, determining essentiality is challenging.</a:t>
            </a:r>
          </a:p>
          <a:p>
            <a:r>
              <a:rPr lang="en-US" dirty="0"/>
              <a:t>SSOs generally rely on self-declarations:</a:t>
            </a:r>
          </a:p>
          <a:p>
            <a:pPr lvl="1"/>
            <a:r>
              <a:rPr lang="en-US" dirty="0"/>
              <a:t>Specific patents.</a:t>
            </a:r>
          </a:p>
          <a:p>
            <a:pPr lvl="1"/>
            <a:r>
              <a:rPr lang="en-US" dirty="0"/>
              <a:t>Blanket disclosures.</a:t>
            </a:r>
          </a:p>
          <a:p>
            <a:r>
              <a:rPr lang="en-US" dirty="0"/>
              <a:t>International dimension to disclosure since often technologies are patented in many countries around the world. </a:t>
            </a:r>
          </a:p>
          <a:p>
            <a:pPr lvl="1"/>
            <a:r>
              <a:rPr lang="en-US" dirty="0"/>
              <a:t>ETSI considers as declared SEPs “</a:t>
            </a:r>
            <a:r>
              <a:rPr lang="en-US" i="1" dirty="0"/>
              <a:t>all existing and future members of a patent family if ETSI has been informed of a member of this patent family […]. Information on other members of this patent family, if any, may be voluntarily provided.</a:t>
            </a:r>
            <a:r>
              <a:rPr lang="en-US" dirty="0"/>
              <a:t>”</a:t>
            </a:r>
          </a:p>
          <a:p>
            <a:r>
              <a:rPr lang="en-US" dirty="0"/>
              <a:t>Some SSOs require “early” or “timely” disclosure.</a:t>
            </a:r>
          </a:p>
          <a:p>
            <a:pPr lvl="1"/>
            <a:r>
              <a:rPr lang="en-US" dirty="0"/>
              <a:t>ETSI’s policy states “</a:t>
            </a:r>
            <a:r>
              <a:rPr lang="en-US" i="1" dirty="0"/>
              <a:t>each member shall use its reasonable </a:t>
            </a:r>
            <a:r>
              <a:rPr lang="en-US" i="1" dirty="0" err="1"/>
              <a:t>endeavours</a:t>
            </a:r>
            <a:r>
              <a:rPr lang="en-US" i="1" dirty="0"/>
              <a:t>, in particular during the development of a standard or technical specification where it participates, to inform ETSI of essential IPRs in a timely fashion.</a:t>
            </a:r>
            <a:r>
              <a:rPr lang="en-US" dirty="0"/>
              <a:t>”</a:t>
            </a:r>
          </a:p>
          <a:p>
            <a:endParaRPr lang="en-US" dirty="0"/>
          </a:p>
        </p:txBody>
      </p:sp>
      <p:sp>
        <p:nvSpPr>
          <p:cNvPr id="4" name="Date Placeholder 3">
            <a:extLst>
              <a:ext uri="{FF2B5EF4-FFF2-40B4-BE49-F238E27FC236}">
                <a16:creationId xmlns:a16="http://schemas.microsoft.com/office/drawing/2014/main" id="{1DA3C719-8E96-89BE-F213-EDA2284C0961}"/>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223F7E3C-A4FA-FA34-74E8-00D5A50881F3}"/>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8EFF68E3-1A93-D5EF-9A50-8F784030546F}"/>
              </a:ext>
            </a:extLst>
          </p:cNvPr>
          <p:cNvSpPr>
            <a:spLocks noGrp="1"/>
          </p:cNvSpPr>
          <p:nvPr>
            <p:ph type="sldNum" sz="quarter" idx="12"/>
          </p:nvPr>
        </p:nvSpPr>
        <p:spPr/>
        <p:txBody>
          <a:bodyPr/>
          <a:lstStyle/>
          <a:p>
            <a:fld id="{52FC935B-8A0E-4B0F-A0DD-CBF45293C773}" type="slidenum">
              <a:rPr lang="en-US" smtClean="0"/>
              <a:t>16</a:t>
            </a:fld>
            <a:endParaRPr lang="en-US"/>
          </a:p>
        </p:txBody>
      </p:sp>
    </p:spTree>
    <p:extLst>
      <p:ext uri="{BB962C8B-B14F-4D97-AF65-F5344CB8AC3E}">
        <p14:creationId xmlns:p14="http://schemas.microsoft.com/office/powerpoint/2010/main" val="14163426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00FB4-69F6-4581-8B84-AEDC2BEC7A67}"/>
              </a:ext>
            </a:extLst>
          </p:cNvPr>
          <p:cNvSpPr>
            <a:spLocks noGrp="1"/>
          </p:cNvSpPr>
          <p:nvPr>
            <p:ph type="title"/>
          </p:nvPr>
        </p:nvSpPr>
        <p:spPr/>
        <p:txBody>
          <a:bodyPr/>
          <a:lstStyle/>
          <a:p>
            <a:r>
              <a:rPr lang="en-US" dirty="0"/>
              <a:t>Disclosure and essentiality</a:t>
            </a:r>
          </a:p>
        </p:txBody>
      </p:sp>
      <p:sp>
        <p:nvSpPr>
          <p:cNvPr id="3" name="Content Placeholder 2">
            <a:extLst>
              <a:ext uri="{FF2B5EF4-FFF2-40B4-BE49-F238E27FC236}">
                <a16:creationId xmlns:a16="http://schemas.microsoft.com/office/drawing/2014/main" id="{505679CF-46F6-476D-9A5D-677573D21E11}"/>
              </a:ext>
            </a:extLst>
          </p:cNvPr>
          <p:cNvSpPr>
            <a:spLocks noGrp="1"/>
          </p:cNvSpPr>
          <p:nvPr>
            <p:ph idx="1"/>
          </p:nvPr>
        </p:nvSpPr>
        <p:spPr/>
        <p:txBody>
          <a:bodyPr>
            <a:normAutofit fontScale="62500" lnSpcReduction="20000"/>
          </a:bodyPr>
          <a:lstStyle/>
          <a:p>
            <a:r>
              <a:rPr lang="en-US" dirty="0"/>
              <a:t>SSOs do not verify SEP declarations (no penalties for over- or under-declaration).</a:t>
            </a:r>
          </a:p>
          <a:p>
            <a:pPr lvl="1"/>
            <a:r>
              <a:rPr lang="en-US" dirty="0"/>
              <a:t>IEEE “</a:t>
            </a:r>
            <a:r>
              <a:rPr lang="en-US" i="1" dirty="0"/>
              <a:t>is not responsible for identifying Essential Patent Claims for which a license may be required, for determining the validity, essentiality, or interpretation of Patents Claims […]. Other Essential Patent Claims may exist for which a statement of assurance has not been received</a:t>
            </a:r>
            <a:r>
              <a:rPr lang="en-US" dirty="0"/>
              <a:t>.” </a:t>
            </a:r>
          </a:p>
          <a:p>
            <a:r>
              <a:rPr lang="en-US" dirty="0"/>
              <a:t>As a result over- and under-declaration potentially common.</a:t>
            </a:r>
          </a:p>
          <a:p>
            <a:r>
              <a:rPr lang="en-US" dirty="0"/>
              <a:t>Over-declaration can result from:</a:t>
            </a:r>
          </a:p>
          <a:p>
            <a:pPr lvl="1"/>
            <a:r>
              <a:rPr lang="en-US" dirty="0"/>
              <a:t>Concerns over later being accused of patent ambush.</a:t>
            </a:r>
          </a:p>
          <a:p>
            <a:pPr lvl="1"/>
            <a:r>
              <a:rPr lang="en-US" dirty="0"/>
              <a:t>Patents are declared essential before the standard setting process has been finalized.</a:t>
            </a:r>
          </a:p>
          <a:p>
            <a:pPr lvl="1"/>
            <a:r>
              <a:rPr lang="en-US" dirty="0"/>
              <a:t>Patent claims tend to change during patent examination. </a:t>
            </a:r>
          </a:p>
          <a:p>
            <a:pPr lvl="1"/>
            <a:r>
              <a:rPr lang="en-US" dirty="0"/>
              <a:t>Opportunistic conduct.</a:t>
            </a:r>
          </a:p>
          <a:p>
            <a:r>
              <a:rPr lang="en-US" dirty="0"/>
              <a:t>e.g., for SEPs declared to ETSI on the LTE standard, only a third of declared SEPs considered essential by experts that performed an independent technical evaluation of each individual patent (Stitzing et al., 2018).</a:t>
            </a:r>
          </a:p>
          <a:p>
            <a:pPr lvl="1"/>
            <a:endParaRPr lang="en-US" dirty="0"/>
          </a:p>
        </p:txBody>
      </p:sp>
      <p:sp>
        <p:nvSpPr>
          <p:cNvPr id="4" name="Date Placeholder 3">
            <a:extLst>
              <a:ext uri="{FF2B5EF4-FFF2-40B4-BE49-F238E27FC236}">
                <a16:creationId xmlns:a16="http://schemas.microsoft.com/office/drawing/2014/main" id="{34A541EF-2B1C-218A-F73C-53FA31B5A7E5}"/>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2C8D243D-D499-9FD8-938F-4AF2C8C2D1CA}"/>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24203F53-245E-AAAF-FA19-6B093AD0C28D}"/>
              </a:ext>
            </a:extLst>
          </p:cNvPr>
          <p:cNvSpPr>
            <a:spLocks noGrp="1"/>
          </p:cNvSpPr>
          <p:nvPr>
            <p:ph type="sldNum" sz="quarter" idx="12"/>
          </p:nvPr>
        </p:nvSpPr>
        <p:spPr/>
        <p:txBody>
          <a:bodyPr/>
          <a:lstStyle/>
          <a:p>
            <a:fld id="{52FC935B-8A0E-4B0F-A0DD-CBF45293C773}" type="slidenum">
              <a:rPr lang="en-US" smtClean="0"/>
              <a:t>17</a:t>
            </a:fld>
            <a:endParaRPr lang="en-US"/>
          </a:p>
        </p:txBody>
      </p:sp>
    </p:spTree>
    <p:extLst>
      <p:ext uri="{BB962C8B-B14F-4D97-AF65-F5344CB8AC3E}">
        <p14:creationId xmlns:p14="http://schemas.microsoft.com/office/powerpoint/2010/main" val="25897483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2ED4A-E7C7-4A6B-8C57-BED3A3EB8631}"/>
              </a:ext>
            </a:extLst>
          </p:cNvPr>
          <p:cNvSpPr>
            <a:spLocks noGrp="1"/>
          </p:cNvSpPr>
          <p:nvPr>
            <p:ph type="title"/>
          </p:nvPr>
        </p:nvSpPr>
        <p:spPr/>
        <p:txBody>
          <a:bodyPr/>
          <a:lstStyle/>
          <a:p>
            <a:r>
              <a:rPr lang="en-US" dirty="0"/>
              <a:t>Licensing commitments</a:t>
            </a:r>
          </a:p>
        </p:txBody>
      </p:sp>
      <p:sp>
        <p:nvSpPr>
          <p:cNvPr id="3" name="Content Placeholder 2">
            <a:extLst>
              <a:ext uri="{FF2B5EF4-FFF2-40B4-BE49-F238E27FC236}">
                <a16:creationId xmlns:a16="http://schemas.microsoft.com/office/drawing/2014/main" id="{8F769F2E-B59D-4C2A-9CBA-5970793FAA75}"/>
              </a:ext>
            </a:extLst>
          </p:cNvPr>
          <p:cNvSpPr>
            <a:spLocks noGrp="1"/>
          </p:cNvSpPr>
          <p:nvPr>
            <p:ph idx="1"/>
          </p:nvPr>
        </p:nvSpPr>
        <p:spPr/>
        <p:txBody>
          <a:bodyPr>
            <a:normAutofit fontScale="92500" lnSpcReduction="20000"/>
          </a:bodyPr>
          <a:lstStyle/>
          <a:p>
            <a:r>
              <a:rPr lang="en-US" dirty="0"/>
              <a:t>SSOs often impose specific licensing requirements on SEP owners.</a:t>
            </a:r>
          </a:p>
          <a:p>
            <a:r>
              <a:rPr lang="en-US" dirty="0"/>
              <a:t>Require owners of disclosed SEPs to submit a licensing declaration</a:t>
            </a:r>
          </a:p>
          <a:p>
            <a:r>
              <a:rPr lang="en-US" dirty="0"/>
              <a:t>Members voluntarily make licensing declarations.</a:t>
            </a:r>
          </a:p>
          <a:p>
            <a:r>
              <a:rPr lang="en-US" dirty="0"/>
              <a:t>Standard requirements concerning licensing terms:</a:t>
            </a:r>
          </a:p>
          <a:p>
            <a:pPr lvl="1"/>
            <a:r>
              <a:rPr lang="en-US" dirty="0"/>
              <a:t>FRAND</a:t>
            </a:r>
          </a:p>
          <a:p>
            <a:pPr lvl="1"/>
            <a:r>
              <a:rPr lang="en-US" dirty="0"/>
              <a:t>Maximum royalty</a:t>
            </a:r>
          </a:p>
          <a:p>
            <a:pPr lvl="1"/>
            <a:r>
              <a:rPr lang="en-US" dirty="0"/>
              <a:t>Royalty-free</a:t>
            </a:r>
          </a:p>
          <a:p>
            <a:pPr lvl="1"/>
            <a:r>
              <a:rPr lang="en-US" dirty="0"/>
              <a:t>Non-royalty terms (e.g. grant-back clauses)</a:t>
            </a:r>
          </a:p>
        </p:txBody>
      </p:sp>
      <p:sp>
        <p:nvSpPr>
          <p:cNvPr id="4" name="Date Placeholder 3">
            <a:extLst>
              <a:ext uri="{FF2B5EF4-FFF2-40B4-BE49-F238E27FC236}">
                <a16:creationId xmlns:a16="http://schemas.microsoft.com/office/drawing/2014/main" id="{FF302A94-178A-822A-6365-05FB51FF726D}"/>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83C657FF-200E-197B-E1A3-CCF2CA0E5711}"/>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A5042409-03FF-2F74-B920-A6E3B03017FC}"/>
              </a:ext>
            </a:extLst>
          </p:cNvPr>
          <p:cNvSpPr>
            <a:spLocks noGrp="1"/>
          </p:cNvSpPr>
          <p:nvPr>
            <p:ph type="sldNum" sz="quarter" idx="12"/>
          </p:nvPr>
        </p:nvSpPr>
        <p:spPr/>
        <p:txBody>
          <a:bodyPr/>
          <a:lstStyle/>
          <a:p>
            <a:fld id="{52FC935B-8A0E-4B0F-A0DD-CBF45293C773}" type="slidenum">
              <a:rPr lang="en-US" smtClean="0"/>
              <a:t>18</a:t>
            </a:fld>
            <a:endParaRPr lang="en-US"/>
          </a:p>
        </p:txBody>
      </p:sp>
    </p:spTree>
    <p:extLst>
      <p:ext uri="{BB962C8B-B14F-4D97-AF65-F5344CB8AC3E}">
        <p14:creationId xmlns:p14="http://schemas.microsoft.com/office/powerpoint/2010/main" val="31062268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B9D94-CD24-4BF2-BD1B-A733987F4F88}"/>
              </a:ext>
            </a:extLst>
          </p:cNvPr>
          <p:cNvSpPr>
            <a:spLocks noGrp="1"/>
          </p:cNvSpPr>
          <p:nvPr>
            <p:ph type="title"/>
          </p:nvPr>
        </p:nvSpPr>
        <p:spPr/>
        <p:txBody>
          <a:bodyPr/>
          <a:lstStyle/>
          <a:p>
            <a:r>
              <a:rPr lang="en-US" dirty="0"/>
              <a:t>Licensing commitments</a:t>
            </a:r>
          </a:p>
        </p:txBody>
      </p:sp>
      <p:sp>
        <p:nvSpPr>
          <p:cNvPr id="3" name="Content Placeholder 2">
            <a:extLst>
              <a:ext uri="{FF2B5EF4-FFF2-40B4-BE49-F238E27FC236}">
                <a16:creationId xmlns:a16="http://schemas.microsoft.com/office/drawing/2014/main" id="{BE2E9DD0-EC0C-4EFE-87CE-7E3D879EA96D}"/>
              </a:ext>
            </a:extLst>
          </p:cNvPr>
          <p:cNvSpPr>
            <a:spLocks noGrp="1"/>
          </p:cNvSpPr>
          <p:nvPr>
            <p:ph idx="1"/>
          </p:nvPr>
        </p:nvSpPr>
        <p:spPr>
          <a:xfrm>
            <a:off x="457200" y="1600200"/>
            <a:ext cx="8229600" cy="4648200"/>
          </a:xfrm>
        </p:spPr>
        <p:txBody>
          <a:bodyPr>
            <a:normAutofit fontScale="70000" lnSpcReduction="20000"/>
          </a:bodyPr>
          <a:lstStyle/>
          <a:p>
            <a:r>
              <a:rPr lang="en-US" dirty="0"/>
              <a:t>Licensing commitments generally public and irrevocable. </a:t>
            </a:r>
          </a:p>
          <a:p>
            <a:pPr lvl="1"/>
            <a:r>
              <a:rPr lang="en-US" dirty="0"/>
              <a:t>ETSI requires “</a:t>
            </a:r>
            <a:r>
              <a:rPr lang="en-US" i="1" dirty="0"/>
              <a:t>[d]</a:t>
            </a:r>
            <a:r>
              <a:rPr lang="en-US" i="1" dirty="0" err="1"/>
              <a:t>isclosure</a:t>
            </a:r>
            <a:r>
              <a:rPr lang="en-US" i="1" dirty="0"/>
              <a:t> of SEP holders are requested to provide an irrevocable undertaking in writing that they are prepared to grant irrevocable licenses on FRAND terms and conditions.</a:t>
            </a:r>
            <a:r>
              <a:rPr lang="en-US" dirty="0"/>
              <a:t>”</a:t>
            </a:r>
          </a:p>
          <a:p>
            <a:r>
              <a:rPr lang="en-US" dirty="0"/>
              <a:t>SSOs do not specify royalty rate that corresponds to FRAND.</a:t>
            </a:r>
          </a:p>
          <a:p>
            <a:pPr lvl="1"/>
            <a:r>
              <a:rPr lang="en-US" dirty="0"/>
              <a:t>ISO/IEC/ITU common patent policy states that “</a:t>
            </a:r>
            <a:r>
              <a:rPr lang="en-US" i="1" dirty="0"/>
              <a:t>[t]he detailed arrangements arising from patents (licensing, royalties, etc.) are left to the parties concerned, as these arrangements might differ from case to case.</a:t>
            </a:r>
            <a:r>
              <a:rPr lang="en-US" dirty="0"/>
              <a:t>”</a:t>
            </a:r>
          </a:p>
          <a:p>
            <a:r>
              <a:rPr lang="en-US" dirty="0"/>
              <a:t>Licensing commitments are usually attached to SEPs and “travel” with SEPs if they are transferred.</a:t>
            </a:r>
          </a:p>
          <a:p>
            <a:pPr lvl="1"/>
            <a:r>
              <a:rPr lang="en-US" dirty="0"/>
              <a:t>ETSI states that “</a:t>
            </a:r>
            <a:r>
              <a:rPr lang="en-US" i="1" dirty="0"/>
              <a:t>FRAND licensing undertakings […] shall be interpreted as encumbrances that bind all successors-in-interest.</a:t>
            </a:r>
            <a:r>
              <a:rPr lang="en-US" dirty="0"/>
              <a:t>”</a:t>
            </a:r>
          </a:p>
        </p:txBody>
      </p:sp>
      <p:sp>
        <p:nvSpPr>
          <p:cNvPr id="4" name="Date Placeholder 3">
            <a:extLst>
              <a:ext uri="{FF2B5EF4-FFF2-40B4-BE49-F238E27FC236}">
                <a16:creationId xmlns:a16="http://schemas.microsoft.com/office/drawing/2014/main" id="{9E4CB01C-0A00-C139-BB64-73802ADA60D6}"/>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09866F32-2A5F-6F6F-8A7A-B7E214509008}"/>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9CDAD54B-291D-D153-EE5E-A7DDCD944454}"/>
              </a:ext>
            </a:extLst>
          </p:cNvPr>
          <p:cNvSpPr>
            <a:spLocks noGrp="1"/>
          </p:cNvSpPr>
          <p:nvPr>
            <p:ph type="sldNum" sz="quarter" idx="12"/>
          </p:nvPr>
        </p:nvSpPr>
        <p:spPr/>
        <p:txBody>
          <a:bodyPr/>
          <a:lstStyle/>
          <a:p>
            <a:fld id="{52FC935B-8A0E-4B0F-A0DD-CBF45293C773}" type="slidenum">
              <a:rPr lang="en-US" smtClean="0"/>
              <a:t>19</a:t>
            </a:fld>
            <a:endParaRPr lang="en-US"/>
          </a:p>
        </p:txBody>
      </p:sp>
    </p:spTree>
    <p:extLst>
      <p:ext uri="{BB962C8B-B14F-4D97-AF65-F5344CB8AC3E}">
        <p14:creationId xmlns:p14="http://schemas.microsoft.com/office/powerpoint/2010/main" val="3076153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B688-7694-ED91-230B-178C4C5B67A8}"/>
              </a:ext>
            </a:extLst>
          </p:cNvPr>
          <p:cNvSpPr>
            <a:spLocks noGrp="1"/>
          </p:cNvSpPr>
          <p:nvPr>
            <p:ph type="title"/>
          </p:nvPr>
        </p:nvSpPr>
        <p:spPr>
          <a:xfrm>
            <a:off x="457200" y="274638"/>
            <a:ext cx="8229600" cy="1143000"/>
          </a:xfrm>
        </p:spPr>
        <p:txBody>
          <a:bodyPr/>
          <a:lstStyle/>
          <a:p>
            <a:r>
              <a:rPr lang="en-US" dirty="0"/>
              <a:t>Overview</a:t>
            </a:r>
          </a:p>
        </p:txBody>
      </p:sp>
      <p:sp>
        <p:nvSpPr>
          <p:cNvPr id="3" name="Content Placeholder 2">
            <a:extLst>
              <a:ext uri="{FF2B5EF4-FFF2-40B4-BE49-F238E27FC236}">
                <a16:creationId xmlns:a16="http://schemas.microsoft.com/office/drawing/2014/main" id="{CD4090D0-F773-DFC6-1004-81896C1359D1}"/>
              </a:ext>
            </a:extLst>
          </p:cNvPr>
          <p:cNvSpPr>
            <a:spLocks noGrp="1"/>
          </p:cNvSpPr>
          <p:nvPr>
            <p:ph idx="1"/>
          </p:nvPr>
        </p:nvSpPr>
        <p:spPr>
          <a:xfrm>
            <a:off x="457200" y="1600200"/>
            <a:ext cx="8229600" cy="4525963"/>
          </a:xfrm>
        </p:spPr>
        <p:txBody>
          <a:bodyPr>
            <a:normAutofit fontScale="92500" lnSpcReduction="10000"/>
          </a:bodyPr>
          <a:lstStyle/>
          <a:p>
            <a:pPr lvl="0"/>
            <a:r>
              <a:rPr lang="en-US" dirty="0"/>
              <a:t>Introduction: technology standards, standard essential patents (SEPs), and FRAND licensing</a:t>
            </a:r>
          </a:p>
          <a:p>
            <a:pPr lvl="0"/>
            <a:r>
              <a:rPr lang="en-US" dirty="0"/>
              <a:t>Characteristics of SEPs and Standard Setting Organizations (SSOs)</a:t>
            </a:r>
          </a:p>
          <a:p>
            <a:pPr lvl="0"/>
            <a:r>
              <a:rPr lang="en-US" dirty="0"/>
              <a:t>Patent hold-up</a:t>
            </a:r>
          </a:p>
          <a:p>
            <a:pPr lvl="0"/>
            <a:r>
              <a:rPr lang="en-US" dirty="0"/>
              <a:t>Royalty stacking</a:t>
            </a:r>
          </a:p>
          <a:p>
            <a:pPr lvl="0"/>
            <a:r>
              <a:rPr lang="en-US" dirty="0"/>
              <a:t>Patent hold-out</a:t>
            </a:r>
          </a:p>
          <a:p>
            <a:pPr lvl="0"/>
            <a:r>
              <a:rPr lang="en-US" dirty="0"/>
              <a:t>FRAND and the computation of SEP licensing rates – legal and policy debates</a:t>
            </a:r>
          </a:p>
        </p:txBody>
      </p:sp>
      <p:sp>
        <p:nvSpPr>
          <p:cNvPr id="7" name="Date Placeholder 6">
            <a:extLst>
              <a:ext uri="{FF2B5EF4-FFF2-40B4-BE49-F238E27FC236}">
                <a16:creationId xmlns:a16="http://schemas.microsoft.com/office/drawing/2014/main" id="{5569C3BE-6D89-0321-8696-9B7381E446FC}"/>
              </a:ext>
            </a:extLst>
          </p:cNvPr>
          <p:cNvSpPr>
            <a:spLocks noGrp="1"/>
          </p:cNvSpPr>
          <p:nvPr>
            <p:ph type="dt" sz="half" idx="10"/>
          </p:nvPr>
        </p:nvSpPr>
        <p:spPr/>
        <p:txBody>
          <a:bodyPr/>
          <a:lstStyle/>
          <a:p>
            <a:r>
              <a:rPr lang="en-US"/>
              <a:t>2024</a:t>
            </a:r>
          </a:p>
        </p:txBody>
      </p:sp>
      <p:sp>
        <p:nvSpPr>
          <p:cNvPr id="8" name="Footer Placeholder 7">
            <a:extLst>
              <a:ext uri="{FF2B5EF4-FFF2-40B4-BE49-F238E27FC236}">
                <a16:creationId xmlns:a16="http://schemas.microsoft.com/office/drawing/2014/main" id="{5AF1897F-F4AE-87E2-2556-14B3FC6C3E45}"/>
              </a:ext>
            </a:extLst>
          </p:cNvPr>
          <p:cNvSpPr>
            <a:spLocks noGrp="1"/>
          </p:cNvSpPr>
          <p:nvPr>
            <p:ph type="ftr" sz="quarter" idx="11"/>
          </p:nvPr>
        </p:nvSpPr>
        <p:spPr/>
        <p:txBody>
          <a:bodyPr/>
          <a:lstStyle/>
          <a:p>
            <a:r>
              <a:rPr lang="en-US"/>
              <a:t>Hall &amp; Helmers Ch. 21</a:t>
            </a:r>
          </a:p>
        </p:txBody>
      </p:sp>
      <p:sp>
        <p:nvSpPr>
          <p:cNvPr id="9" name="Slide Number Placeholder 8">
            <a:extLst>
              <a:ext uri="{FF2B5EF4-FFF2-40B4-BE49-F238E27FC236}">
                <a16:creationId xmlns:a16="http://schemas.microsoft.com/office/drawing/2014/main" id="{0A84035A-EF9D-0D5E-166D-B0119770FED6}"/>
              </a:ext>
            </a:extLst>
          </p:cNvPr>
          <p:cNvSpPr>
            <a:spLocks noGrp="1"/>
          </p:cNvSpPr>
          <p:nvPr>
            <p:ph type="sldNum" sz="quarter" idx="12"/>
          </p:nvPr>
        </p:nvSpPr>
        <p:spPr/>
        <p:txBody>
          <a:bodyPr/>
          <a:lstStyle/>
          <a:p>
            <a:fld id="{52FC935B-8A0E-4B0F-A0DD-CBF45293C773}" type="slidenum">
              <a:rPr lang="en-US" smtClean="0"/>
              <a:t>2</a:t>
            </a:fld>
            <a:endParaRPr lang="en-US"/>
          </a:p>
        </p:txBody>
      </p:sp>
    </p:spTree>
    <p:extLst>
      <p:ext uri="{BB962C8B-B14F-4D97-AF65-F5344CB8AC3E}">
        <p14:creationId xmlns:p14="http://schemas.microsoft.com/office/powerpoint/2010/main" val="39378289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A68E5-8188-4A48-AD1C-048F5781D875}"/>
              </a:ext>
            </a:extLst>
          </p:cNvPr>
          <p:cNvSpPr>
            <a:spLocks noGrp="1"/>
          </p:cNvSpPr>
          <p:nvPr>
            <p:ph type="title"/>
          </p:nvPr>
        </p:nvSpPr>
        <p:spPr/>
        <p:txBody>
          <a:bodyPr/>
          <a:lstStyle/>
          <a:p>
            <a:r>
              <a:rPr lang="en-US" dirty="0"/>
              <a:t>What’s so special about SEPs?</a:t>
            </a:r>
          </a:p>
        </p:txBody>
      </p:sp>
      <p:sp>
        <p:nvSpPr>
          <p:cNvPr id="3" name="Content Placeholder 2">
            <a:extLst>
              <a:ext uri="{FF2B5EF4-FFF2-40B4-BE49-F238E27FC236}">
                <a16:creationId xmlns:a16="http://schemas.microsoft.com/office/drawing/2014/main" id="{19E64C4D-589B-4FDE-BD5E-130C7AE8B7A1}"/>
              </a:ext>
            </a:extLst>
          </p:cNvPr>
          <p:cNvSpPr>
            <a:spLocks noGrp="1"/>
          </p:cNvSpPr>
          <p:nvPr>
            <p:ph idx="1"/>
          </p:nvPr>
        </p:nvSpPr>
        <p:spPr/>
        <p:txBody>
          <a:bodyPr>
            <a:normAutofit fontScale="85000" lnSpcReduction="10000"/>
          </a:bodyPr>
          <a:lstStyle/>
          <a:p>
            <a:r>
              <a:rPr lang="en-US" sz="2400" dirty="0"/>
              <a:t>In 2010 Microsoft sued Motorola for breach of contract:</a:t>
            </a:r>
          </a:p>
          <a:p>
            <a:pPr lvl="1"/>
            <a:r>
              <a:rPr lang="en-US" sz="2000" dirty="0"/>
              <a:t>Microsoft alleged that Motorola had breached its obligations to license its SEPs under FRAND terms.</a:t>
            </a:r>
          </a:p>
          <a:p>
            <a:pPr lvl="1"/>
            <a:r>
              <a:rPr lang="en-US" sz="2000" dirty="0"/>
              <a:t>Motorola had requested a royalty payment of 2.25% of end-user’s sales price of Microsoft’s standard compliant products including the Xbox, PCs, laptops, and smartphones. </a:t>
            </a:r>
          </a:p>
          <a:p>
            <a:pPr lvl="1"/>
            <a:r>
              <a:rPr lang="en-US" sz="2000" dirty="0"/>
              <a:t>Motorola counterclaimed infringement of its SEP portfolios covering Advanced Video Coding (AVC) standard H.264 and local area network (LAN) standard IEEE 802.11 and requested an injunction to stop Microsoft from selling the infringing products in the U.S. </a:t>
            </a:r>
          </a:p>
          <a:p>
            <a:pPr lvl="1"/>
            <a:r>
              <a:rPr lang="en-US" sz="2000" dirty="0"/>
              <a:t>Motorola also filed patent infringement action in Germany, where Microsoft’s European distribution center was located. </a:t>
            </a:r>
          </a:p>
          <a:p>
            <a:r>
              <a:rPr lang="en-US" sz="2400" dirty="0"/>
              <a:t>Was Motorola’s request of a 2.25% royalty on the final purchase price of Microsoft’s end-user products consistent with its FRAND commitment?</a:t>
            </a:r>
          </a:p>
          <a:p>
            <a:r>
              <a:rPr lang="en-US" sz="2400" dirty="0"/>
              <a:t>Should Motorola be able to obtain an injunction against Microsoft if Microsoft disagrees with the royalty requested by Motorola? </a:t>
            </a:r>
          </a:p>
        </p:txBody>
      </p:sp>
      <p:sp>
        <p:nvSpPr>
          <p:cNvPr id="4" name="Date Placeholder 3">
            <a:extLst>
              <a:ext uri="{FF2B5EF4-FFF2-40B4-BE49-F238E27FC236}">
                <a16:creationId xmlns:a16="http://schemas.microsoft.com/office/drawing/2014/main" id="{3463F968-1474-9362-5F11-7681DF2DB1E3}"/>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FAC6D0AF-F3C9-FD47-6AD9-1B73D5FAFD34}"/>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7075644E-2CFF-3341-E3A0-DB9DA27C5A25}"/>
              </a:ext>
            </a:extLst>
          </p:cNvPr>
          <p:cNvSpPr>
            <a:spLocks noGrp="1"/>
          </p:cNvSpPr>
          <p:nvPr>
            <p:ph type="sldNum" sz="quarter" idx="12"/>
          </p:nvPr>
        </p:nvSpPr>
        <p:spPr/>
        <p:txBody>
          <a:bodyPr/>
          <a:lstStyle/>
          <a:p>
            <a:fld id="{52FC935B-8A0E-4B0F-A0DD-CBF45293C773}" type="slidenum">
              <a:rPr lang="en-US" smtClean="0"/>
              <a:t>20</a:t>
            </a:fld>
            <a:endParaRPr lang="en-US"/>
          </a:p>
        </p:txBody>
      </p:sp>
    </p:spTree>
    <p:extLst>
      <p:ext uri="{BB962C8B-B14F-4D97-AF65-F5344CB8AC3E}">
        <p14:creationId xmlns:p14="http://schemas.microsoft.com/office/powerpoint/2010/main" val="1337973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A9631-6F14-4F65-8B24-66B678317DEE}"/>
              </a:ext>
            </a:extLst>
          </p:cNvPr>
          <p:cNvSpPr>
            <a:spLocks noGrp="1"/>
          </p:cNvSpPr>
          <p:nvPr>
            <p:ph type="title"/>
          </p:nvPr>
        </p:nvSpPr>
        <p:spPr/>
        <p:txBody>
          <a:bodyPr/>
          <a:lstStyle/>
          <a:p>
            <a:r>
              <a:rPr lang="en-US" dirty="0"/>
              <a:t>Hold-up</a:t>
            </a:r>
          </a:p>
        </p:txBody>
      </p:sp>
      <p:sp>
        <p:nvSpPr>
          <p:cNvPr id="3" name="Content Placeholder 2">
            <a:extLst>
              <a:ext uri="{FF2B5EF4-FFF2-40B4-BE49-F238E27FC236}">
                <a16:creationId xmlns:a16="http://schemas.microsoft.com/office/drawing/2014/main" id="{FFB09331-9F84-46B8-9319-CE6839091DD3}"/>
              </a:ext>
            </a:extLst>
          </p:cNvPr>
          <p:cNvSpPr>
            <a:spLocks noGrp="1"/>
          </p:cNvSpPr>
          <p:nvPr>
            <p:ph idx="1"/>
          </p:nvPr>
        </p:nvSpPr>
        <p:spPr/>
        <p:txBody>
          <a:bodyPr>
            <a:normAutofit fontScale="70000" lnSpcReduction="20000"/>
          </a:bodyPr>
          <a:lstStyle/>
          <a:p>
            <a:r>
              <a:rPr lang="en-US" dirty="0"/>
              <a:t>Assume there are two parties:</a:t>
            </a:r>
          </a:p>
          <a:p>
            <a:pPr lvl="1"/>
            <a:r>
              <a:rPr lang="en-US" dirty="0"/>
              <a:t>Upstream firm;</a:t>
            </a:r>
          </a:p>
          <a:p>
            <a:pPr lvl="1"/>
            <a:r>
              <a:rPr lang="en-US" dirty="0"/>
              <a:t>Downstream firm that uses the technology of the upstream firm in its products.</a:t>
            </a:r>
          </a:p>
          <a:p>
            <a:r>
              <a:rPr lang="en-US" dirty="0"/>
              <a:t>If downstream firm makes a </a:t>
            </a:r>
            <a:r>
              <a:rPr lang="en-US" b="1" dirty="0"/>
              <a:t>relationship-specific investment</a:t>
            </a:r>
            <a:r>
              <a:rPr lang="en-US" dirty="0"/>
              <a:t>, the upstream firm has an incentive to exploit the investment.</a:t>
            </a:r>
          </a:p>
          <a:p>
            <a:r>
              <a:rPr lang="en-US" dirty="0"/>
              <a:t>Before downstream firm makes investment, negotiates contract with upstream firm over the technology.</a:t>
            </a:r>
          </a:p>
          <a:p>
            <a:r>
              <a:rPr lang="en-US" dirty="0"/>
              <a:t>If contract not perfect, the upstream firm will re-negotiate the contract after the downstream firm has made its sunk investment.</a:t>
            </a:r>
          </a:p>
          <a:p>
            <a:r>
              <a:rPr lang="en-US" dirty="0"/>
              <a:t>Since investment is sunk, downstream firm can no longer use it when bargaining with upstream firm.</a:t>
            </a:r>
          </a:p>
          <a:p>
            <a:r>
              <a:rPr lang="en-US" dirty="0"/>
              <a:t>Allows upstream firm to obtain larger share of surplus generated by downstream firm than in the negotiation before investment was made.</a:t>
            </a:r>
          </a:p>
        </p:txBody>
      </p:sp>
      <p:sp>
        <p:nvSpPr>
          <p:cNvPr id="4" name="Date Placeholder 3">
            <a:extLst>
              <a:ext uri="{FF2B5EF4-FFF2-40B4-BE49-F238E27FC236}">
                <a16:creationId xmlns:a16="http://schemas.microsoft.com/office/drawing/2014/main" id="{9BA07D13-3F4C-AEB6-603A-352DAC1ED384}"/>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AF5586BE-69DD-4BC1-8033-76EE22953151}"/>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37CE86D0-E435-1DD4-E270-50419EFE3B7C}"/>
              </a:ext>
            </a:extLst>
          </p:cNvPr>
          <p:cNvSpPr>
            <a:spLocks noGrp="1"/>
          </p:cNvSpPr>
          <p:nvPr>
            <p:ph type="sldNum" sz="quarter" idx="12"/>
          </p:nvPr>
        </p:nvSpPr>
        <p:spPr/>
        <p:txBody>
          <a:bodyPr/>
          <a:lstStyle/>
          <a:p>
            <a:fld id="{52FC935B-8A0E-4B0F-A0DD-CBF45293C773}" type="slidenum">
              <a:rPr lang="en-US" smtClean="0"/>
              <a:t>21</a:t>
            </a:fld>
            <a:endParaRPr lang="en-US"/>
          </a:p>
        </p:txBody>
      </p:sp>
    </p:spTree>
    <p:extLst>
      <p:ext uri="{BB962C8B-B14F-4D97-AF65-F5344CB8AC3E}">
        <p14:creationId xmlns:p14="http://schemas.microsoft.com/office/powerpoint/2010/main" val="29993996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4F23D-1803-49FD-AA24-4C0F83618BFD}"/>
              </a:ext>
            </a:extLst>
          </p:cNvPr>
          <p:cNvSpPr>
            <a:spLocks noGrp="1"/>
          </p:cNvSpPr>
          <p:nvPr>
            <p:ph type="title"/>
          </p:nvPr>
        </p:nvSpPr>
        <p:spPr/>
        <p:txBody>
          <a:bodyPr/>
          <a:lstStyle/>
          <a:p>
            <a:r>
              <a:rPr lang="en-US" dirty="0"/>
              <a:t>Patent hold-up</a:t>
            </a:r>
          </a:p>
        </p:txBody>
      </p:sp>
      <p:sp>
        <p:nvSpPr>
          <p:cNvPr id="3" name="Content Placeholder 2">
            <a:extLst>
              <a:ext uri="{FF2B5EF4-FFF2-40B4-BE49-F238E27FC236}">
                <a16:creationId xmlns:a16="http://schemas.microsoft.com/office/drawing/2014/main" id="{4BE18DE8-0DA5-416D-B3E3-AB8D41043339}"/>
              </a:ext>
            </a:extLst>
          </p:cNvPr>
          <p:cNvSpPr>
            <a:spLocks noGrp="1"/>
          </p:cNvSpPr>
          <p:nvPr>
            <p:ph idx="1"/>
          </p:nvPr>
        </p:nvSpPr>
        <p:spPr/>
        <p:txBody>
          <a:bodyPr>
            <a:normAutofit fontScale="70000" lnSpcReduction="20000"/>
          </a:bodyPr>
          <a:lstStyle/>
          <a:p>
            <a:r>
              <a:rPr lang="en-US" dirty="0"/>
              <a:t>Simple model that illustrates application to SEPs (Lemley and Shapiro, 2007):</a:t>
            </a:r>
          </a:p>
          <a:p>
            <a:r>
              <a:rPr lang="en-US" dirty="0"/>
              <a:t>Assume SEP owner and alleged infringer who negotiate SEP license.</a:t>
            </a:r>
          </a:p>
          <a:p>
            <a:r>
              <a:rPr lang="en-US" dirty="0"/>
              <a:t>Relevant parameters: </a:t>
            </a:r>
          </a:p>
          <a:p>
            <a:pPr lvl="1"/>
            <a:r>
              <a:rPr lang="en-US" i="1" dirty="0"/>
              <a:t>V:</a:t>
            </a:r>
            <a:r>
              <a:rPr lang="en-US" dirty="0"/>
              <a:t> value per unit of patented feature to the implementer compared to next best alternative.</a:t>
            </a:r>
          </a:p>
          <a:p>
            <a:pPr lvl="1"/>
            <a:r>
              <a:rPr lang="en-US" i="1" dirty="0"/>
              <a:t>M:</a:t>
            </a:r>
            <a:r>
              <a:rPr lang="en-US" dirty="0"/>
              <a:t> implementer’s mark-up defined as sales price minus marginal costs per unit. </a:t>
            </a:r>
          </a:p>
          <a:p>
            <a:pPr lvl="1"/>
            <a:r>
              <a:rPr lang="el-GR" dirty="0"/>
              <a:t>θ</a:t>
            </a:r>
            <a:r>
              <a:rPr lang="en-US" dirty="0"/>
              <a:t>: probability that patent valid and infringed if litigated. </a:t>
            </a:r>
            <a:r>
              <a:rPr lang="el-GR" dirty="0"/>
              <a:t>θ</a:t>
            </a:r>
            <a:r>
              <a:rPr lang="en-US" dirty="0"/>
              <a:t> known to both parties. </a:t>
            </a:r>
          </a:p>
          <a:p>
            <a:pPr lvl="1"/>
            <a:r>
              <a:rPr lang="en-US" i="1" dirty="0"/>
              <a:t>C:</a:t>
            </a:r>
            <a:r>
              <a:rPr lang="en-US" dirty="0"/>
              <a:t> cost to the implementer of redesigning its product to avoid patent infringement, as a share of value. </a:t>
            </a:r>
          </a:p>
          <a:p>
            <a:pPr lvl="1"/>
            <a:r>
              <a:rPr lang="en-US" i="1" dirty="0"/>
              <a:t>L:</a:t>
            </a:r>
            <a:r>
              <a:rPr lang="en-US" dirty="0"/>
              <a:t> fraction of the implementer’s total sales that would be lost if patent owner obtained an injunction and forced implementer to stop selling. </a:t>
            </a:r>
          </a:p>
          <a:p>
            <a:pPr lvl="1"/>
            <a:r>
              <a:rPr lang="en-US" i="1" dirty="0"/>
              <a:t>B:</a:t>
            </a:r>
            <a:r>
              <a:rPr lang="en-US" dirty="0"/>
              <a:t> parties’ bargaining power. </a:t>
            </a:r>
          </a:p>
        </p:txBody>
      </p:sp>
      <p:sp>
        <p:nvSpPr>
          <p:cNvPr id="4" name="Date Placeholder 3">
            <a:extLst>
              <a:ext uri="{FF2B5EF4-FFF2-40B4-BE49-F238E27FC236}">
                <a16:creationId xmlns:a16="http://schemas.microsoft.com/office/drawing/2014/main" id="{28B7171E-2871-131C-74D6-F1CEF53F2BCB}"/>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74BA3CF3-CA97-7EED-0D59-E2D8D805C611}"/>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BCBBBC5E-95A9-A781-9EB5-8260D91CA636}"/>
              </a:ext>
            </a:extLst>
          </p:cNvPr>
          <p:cNvSpPr>
            <a:spLocks noGrp="1"/>
          </p:cNvSpPr>
          <p:nvPr>
            <p:ph type="sldNum" sz="quarter" idx="12"/>
          </p:nvPr>
        </p:nvSpPr>
        <p:spPr/>
        <p:txBody>
          <a:bodyPr/>
          <a:lstStyle/>
          <a:p>
            <a:fld id="{52FC935B-8A0E-4B0F-A0DD-CBF45293C773}" type="slidenum">
              <a:rPr lang="en-US" smtClean="0"/>
              <a:t>22</a:t>
            </a:fld>
            <a:endParaRPr lang="en-US"/>
          </a:p>
        </p:txBody>
      </p:sp>
    </p:spTree>
    <p:extLst>
      <p:ext uri="{BB962C8B-B14F-4D97-AF65-F5344CB8AC3E}">
        <p14:creationId xmlns:p14="http://schemas.microsoft.com/office/powerpoint/2010/main" val="25094485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C1043-CFDD-4F48-AD81-2C4B5C93C6F6}"/>
              </a:ext>
            </a:extLst>
          </p:cNvPr>
          <p:cNvSpPr>
            <a:spLocks noGrp="1"/>
          </p:cNvSpPr>
          <p:nvPr>
            <p:ph type="title"/>
          </p:nvPr>
        </p:nvSpPr>
        <p:spPr/>
        <p:txBody>
          <a:bodyPr/>
          <a:lstStyle/>
          <a:p>
            <a:r>
              <a:rPr lang="en-US" dirty="0"/>
              <a:t>Patent hold-up</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DD2575EF-25CC-4459-B67F-22D62DDE6C4A}"/>
                  </a:ext>
                </a:extLst>
              </p:cNvPr>
              <p:cNvSpPr>
                <a:spLocks noGrp="1"/>
              </p:cNvSpPr>
              <p:nvPr>
                <p:ph idx="1"/>
              </p:nvPr>
            </p:nvSpPr>
            <p:spPr/>
            <p:txBody>
              <a:bodyPr>
                <a:normAutofit fontScale="77500" lnSpcReduction="20000"/>
              </a:bodyPr>
              <a:lstStyle/>
              <a:p>
                <a:r>
                  <a:rPr lang="en-US" dirty="0"/>
                  <a:t>Royalty </a:t>
                </a:r>
                <a:r>
                  <a:rPr lang="en-US" i="1" dirty="0"/>
                  <a:t>R</a:t>
                </a:r>
                <a:r>
                  <a:rPr lang="en-US" dirty="0"/>
                  <a:t> that results from bargaining: </a:t>
                </a:r>
                <a:r>
                  <a:rPr lang="en-US" i="1" dirty="0"/>
                  <a:t>R = B·</a:t>
                </a:r>
                <a:r>
                  <a:rPr lang="el-GR" dirty="0"/>
                  <a:t>θ</a:t>
                </a:r>
                <a:r>
                  <a:rPr lang="en-US" i="1" dirty="0"/>
                  <a:t>·V</a:t>
                </a:r>
                <a:endParaRPr lang="en-US" dirty="0"/>
              </a:p>
              <a:p>
                <a:r>
                  <a:rPr lang="en-US" dirty="0"/>
                  <a:t>Assume </a:t>
                </a:r>
                <a:r>
                  <a:rPr lang="el-GR" dirty="0"/>
                  <a:t>θ</a:t>
                </a:r>
                <a:r>
                  <a:rPr lang="en-US" i="1" dirty="0"/>
                  <a:t> = 1</a:t>
                </a:r>
                <a:r>
                  <a:rPr lang="en-US" dirty="0"/>
                  <a:t>, </a:t>
                </a:r>
                <a:r>
                  <a:rPr lang="en-US" i="1" dirty="0"/>
                  <a:t>B = 0.5</a:t>
                </a:r>
                <a:r>
                  <a:rPr lang="en-US" dirty="0"/>
                  <a:t>, </a:t>
                </a:r>
                <a:r>
                  <a:rPr lang="en-US" i="1" dirty="0"/>
                  <a:t>V = $1.</a:t>
                </a:r>
              </a:p>
              <a:p>
                <a:r>
                  <a:rPr lang="en-US" dirty="0"/>
                  <a:t>Benchmark royalty: </a:t>
                </a:r>
                <a:r>
                  <a:rPr lang="en-US" i="1" dirty="0"/>
                  <a:t>R = 0.5·1·$1 = $0.50</a:t>
                </a:r>
                <a:r>
                  <a:rPr lang="en-US" dirty="0"/>
                  <a:t>. </a:t>
                </a:r>
              </a:p>
              <a:p>
                <a:r>
                  <a:rPr lang="en-US" dirty="0"/>
                  <a:t>Assume implementer has created a product that relies on SEP.</a:t>
                </a:r>
              </a:p>
              <a:p>
                <a:r>
                  <a:rPr lang="en-US" dirty="0"/>
                  <a:t>Patent owner is suing implementer for patent infringement. </a:t>
                </a:r>
              </a:p>
              <a:p>
                <a:r>
                  <a:rPr lang="en-US" dirty="0"/>
                  <a:t>Litigation changes royalty the implementer is willing to pay.</a:t>
                </a:r>
              </a:p>
              <a:p>
                <a:r>
                  <a:rPr lang="en-US" dirty="0"/>
                  <a:t>To see this, compute difference between benchmark royalty and what implementer will agree to pay in litigation:</a:t>
                </a:r>
              </a:p>
              <a:p>
                <a:pPr marL="0" indent="0">
                  <a:buNone/>
                </a:pPr>
                <a:r>
                  <a:rPr lang="en-US" dirty="0"/>
                  <a:t>		</a:t>
                </a:r>
                <a14:m>
                  <m:oMath xmlns:m="http://schemas.openxmlformats.org/officeDocument/2006/math">
                    <m:r>
                      <a:rPr lang="en-US" b="0" i="1" smtClean="0">
                        <a:latin typeface="Cambria Math" panose="02040503050406030204" pitchFamily="18" charset="0"/>
                      </a:rPr>
                      <m:t>𝐶</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𝑀</m:t>
                        </m:r>
                        <m:r>
                          <a:rPr lang="en-US" b="0" i="1" smtClean="0">
                            <a:latin typeface="Cambria Math" panose="02040503050406030204" pitchFamily="18" charset="0"/>
                          </a:rPr>
                          <m:t>−</m:t>
                        </m:r>
                        <m:r>
                          <a:rPr lang="en-US" b="0" i="1" smtClean="0">
                            <a:latin typeface="Cambria Math" panose="02040503050406030204" pitchFamily="18" charset="0"/>
                          </a:rPr>
                          <m:t>𝑉</m:t>
                        </m:r>
                      </m:num>
                      <m:den>
                        <m:r>
                          <a:rPr lang="en-US" b="0" i="1" smtClean="0">
                            <a:latin typeface="Cambria Math" panose="02040503050406030204" pitchFamily="18" charset="0"/>
                          </a:rPr>
                          <m:t>𝑉</m:t>
                        </m:r>
                      </m:den>
                    </m:f>
                    <m:r>
                      <a:rPr lang="en-US" b="0" i="1" smtClean="0">
                        <a:latin typeface="Cambria Math" panose="02040503050406030204" pitchFamily="18" charset="0"/>
                      </a:rPr>
                      <m:t>𝐿</m:t>
                    </m:r>
                  </m:oMath>
                </a14:m>
                <a:endParaRPr lang="en-US" dirty="0"/>
              </a:p>
            </p:txBody>
          </p:sp>
        </mc:Choice>
        <mc:Fallback xmlns="">
          <p:sp>
            <p:nvSpPr>
              <p:cNvPr id="3" name="Content Placeholder 2">
                <a:extLst>
                  <a:ext uri="{FF2B5EF4-FFF2-40B4-BE49-F238E27FC236}">
                    <a16:creationId xmlns:a16="http://schemas.microsoft.com/office/drawing/2014/main" id="{DD2575EF-25CC-4459-B67F-22D62DDE6C4A}"/>
                  </a:ext>
                </a:extLst>
              </p:cNvPr>
              <p:cNvSpPr>
                <a:spLocks noGrp="1" noRot="1" noChangeAspect="1" noMove="1" noResize="1" noEditPoints="1" noAdjustHandles="1" noChangeArrowheads="1" noChangeShapeType="1" noTextEdit="1"/>
              </p:cNvSpPr>
              <p:nvPr>
                <p:ph idx="1"/>
              </p:nvPr>
            </p:nvSpPr>
            <p:spPr>
              <a:blipFill>
                <a:blip r:embed="rId2"/>
                <a:stretch>
                  <a:fillRect l="-1037" t="-2561" r="-1852"/>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50B18997-D1FC-0B6F-D681-9F7287842769}"/>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38EFD882-60D8-4B40-2E0D-EAA3BF84AB09}"/>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E0D4FAC7-C049-3CFA-97DD-100EDBE50ECD}"/>
              </a:ext>
            </a:extLst>
          </p:cNvPr>
          <p:cNvSpPr>
            <a:spLocks noGrp="1"/>
          </p:cNvSpPr>
          <p:nvPr>
            <p:ph type="sldNum" sz="quarter" idx="12"/>
          </p:nvPr>
        </p:nvSpPr>
        <p:spPr/>
        <p:txBody>
          <a:bodyPr/>
          <a:lstStyle/>
          <a:p>
            <a:fld id="{52FC935B-8A0E-4B0F-A0DD-CBF45293C773}" type="slidenum">
              <a:rPr lang="en-US" smtClean="0"/>
              <a:t>23</a:t>
            </a:fld>
            <a:endParaRPr lang="en-US"/>
          </a:p>
        </p:txBody>
      </p:sp>
    </p:spTree>
    <p:extLst>
      <p:ext uri="{BB962C8B-B14F-4D97-AF65-F5344CB8AC3E}">
        <p14:creationId xmlns:p14="http://schemas.microsoft.com/office/powerpoint/2010/main" val="32494709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C1043-CFDD-4F48-AD81-2C4B5C93C6F6}"/>
              </a:ext>
            </a:extLst>
          </p:cNvPr>
          <p:cNvSpPr>
            <a:spLocks noGrp="1"/>
          </p:cNvSpPr>
          <p:nvPr>
            <p:ph type="title"/>
          </p:nvPr>
        </p:nvSpPr>
        <p:spPr/>
        <p:txBody>
          <a:bodyPr/>
          <a:lstStyle/>
          <a:p>
            <a:r>
              <a:rPr lang="en-US" dirty="0"/>
              <a:t>Patent hold-up</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DD2575EF-25CC-4459-B67F-22D62DDE6C4A}"/>
                  </a:ext>
                </a:extLst>
              </p:cNvPr>
              <p:cNvSpPr>
                <a:spLocks noGrp="1"/>
              </p:cNvSpPr>
              <p:nvPr>
                <p:ph idx="1"/>
              </p:nvPr>
            </p:nvSpPr>
            <p:spPr>
              <a:xfrm>
                <a:off x="457200" y="1600200"/>
                <a:ext cx="8229600" cy="4525963"/>
              </a:xfrm>
            </p:spPr>
            <p:txBody>
              <a:bodyPr>
                <a:normAutofit fontScale="85000" lnSpcReduction="10000"/>
              </a:bodyPr>
              <a:lstStyle/>
              <a:p>
                <a:r>
                  <a:rPr lang="en-US" dirty="0"/>
                  <a:t>Assume </a:t>
                </a:r>
                <a:r>
                  <a:rPr lang="en-US" i="1" dirty="0"/>
                  <a:t>M = $10 </a:t>
                </a:r>
                <a:r>
                  <a:rPr lang="en-US" dirty="0"/>
                  <a:t>and </a:t>
                </a:r>
                <a:r>
                  <a:rPr lang="en-US" i="1" dirty="0"/>
                  <a:t>V = $1</a:t>
                </a:r>
                <a:r>
                  <a:rPr lang="en-US" dirty="0"/>
                  <a:t>:  </a:t>
                </a:r>
                <a14:m>
                  <m:oMath xmlns:m="http://schemas.openxmlformats.org/officeDocument/2006/math">
                    <m:f>
                      <m:fPr>
                        <m:ctrlPr>
                          <a:rPr lang="en-US" i="1">
                            <a:latin typeface="Cambria Math" panose="02040503050406030204" pitchFamily="18" charset="0"/>
                          </a:rPr>
                        </m:ctrlPr>
                      </m:fPr>
                      <m:num>
                        <m:r>
                          <a:rPr lang="en-US" i="1">
                            <a:latin typeface="Cambria Math" panose="02040503050406030204" pitchFamily="18" charset="0"/>
                          </a:rPr>
                          <m:t>𝑀</m:t>
                        </m:r>
                        <m:r>
                          <a:rPr lang="en-US" i="1">
                            <a:latin typeface="Cambria Math" panose="02040503050406030204" pitchFamily="18" charset="0"/>
                          </a:rPr>
                          <m:t>−</m:t>
                        </m:r>
                        <m:r>
                          <a:rPr lang="en-US" i="1">
                            <a:latin typeface="Cambria Math" panose="02040503050406030204" pitchFamily="18" charset="0"/>
                          </a:rPr>
                          <m:t>𝑉</m:t>
                        </m:r>
                      </m:num>
                      <m:den>
                        <m:r>
                          <a:rPr lang="en-US" i="1">
                            <a:latin typeface="Cambria Math" panose="02040503050406030204" pitchFamily="18" charset="0"/>
                          </a:rPr>
                          <m:t>𝑉</m:t>
                        </m:r>
                      </m:den>
                    </m:f>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$10−$1</m:t>
                        </m:r>
                      </m:num>
                      <m:den>
                        <m:r>
                          <a:rPr lang="en-US" i="1">
                            <a:latin typeface="Cambria Math" panose="02040503050406030204" pitchFamily="18" charset="0"/>
                          </a:rPr>
                          <m:t>$1</m:t>
                        </m:r>
                      </m:den>
                    </m:f>
                    <m:r>
                      <a:rPr lang="en-US" i="1">
                        <a:latin typeface="Cambria Math" panose="02040503050406030204" pitchFamily="18" charset="0"/>
                      </a:rPr>
                      <m:t>=9</m:t>
                    </m:r>
                  </m:oMath>
                </a14:m>
                <a:endParaRPr lang="en-US" dirty="0"/>
              </a:p>
              <a:p>
                <a:r>
                  <a:rPr lang="en-US" dirty="0"/>
                  <a:t>Assume </a:t>
                </a:r>
                <a:r>
                  <a:rPr lang="en-US" i="1" dirty="0"/>
                  <a:t>L = 0.1: </a:t>
                </a:r>
                <a14:m>
                  <m:oMath xmlns:m="http://schemas.openxmlformats.org/officeDocument/2006/math">
                    <m:f>
                      <m:fPr>
                        <m:ctrlPr>
                          <a:rPr lang="en-US" i="1">
                            <a:latin typeface="Cambria Math" panose="02040503050406030204" pitchFamily="18" charset="0"/>
                          </a:rPr>
                        </m:ctrlPr>
                      </m:fPr>
                      <m:num>
                        <m:r>
                          <a:rPr lang="en-US" i="1">
                            <a:latin typeface="Cambria Math" panose="02040503050406030204" pitchFamily="18" charset="0"/>
                          </a:rPr>
                          <m:t>𝑀</m:t>
                        </m:r>
                        <m:r>
                          <a:rPr lang="en-US" i="1">
                            <a:latin typeface="Cambria Math" panose="02040503050406030204" pitchFamily="18" charset="0"/>
                          </a:rPr>
                          <m:t>−</m:t>
                        </m:r>
                        <m:r>
                          <a:rPr lang="en-US" i="1">
                            <a:latin typeface="Cambria Math" panose="02040503050406030204" pitchFamily="18" charset="0"/>
                          </a:rPr>
                          <m:t>𝑉</m:t>
                        </m:r>
                      </m:num>
                      <m:den>
                        <m:r>
                          <a:rPr lang="en-US" i="1">
                            <a:latin typeface="Cambria Math" panose="02040503050406030204" pitchFamily="18" charset="0"/>
                          </a:rPr>
                          <m:t>𝑉</m:t>
                        </m:r>
                      </m:den>
                    </m:f>
                    <m:r>
                      <a:rPr lang="en-US" i="1">
                        <a:latin typeface="Cambria Math" panose="02040503050406030204" pitchFamily="18" charset="0"/>
                      </a:rPr>
                      <m:t>∙</m:t>
                    </m:r>
                  </m:oMath>
                </a14:m>
                <a:r>
                  <a:rPr lang="en-US" i="1" dirty="0"/>
                  <a:t> L = 9</a:t>
                </a:r>
                <a:r>
                  <a:rPr lang="en-US" dirty="0"/>
                  <a:t> </a:t>
                </a:r>
                <a14:m>
                  <m:oMath xmlns:m="http://schemas.openxmlformats.org/officeDocument/2006/math">
                    <m:r>
                      <a:rPr lang="en-US" i="1">
                        <a:latin typeface="Cambria Math" panose="02040503050406030204" pitchFamily="18" charset="0"/>
                      </a:rPr>
                      <m:t>∙ </m:t>
                    </m:r>
                  </m:oMath>
                </a14:m>
                <a:r>
                  <a:rPr lang="en-US" i="1" dirty="0"/>
                  <a:t>0.1 = 0.9</a:t>
                </a:r>
              </a:p>
              <a:p>
                <a:r>
                  <a:rPr lang="en-US" dirty="0"/>
                  <a:t>Assume </a:t>
                </a:r>
                <a:r>
                  <a:rPr lang="en-US" i="1" dirty="0"/>
                  <a:t>C = 0.2</a:t>
                </a:r>
                <a:r>
                  <a:rPr lang="en-US" dirty="0"/>
                  <a:t>, then </a:t>
                </a:r>
                <a:r>
                  <a:rPr lang="en-US" i="1" dirty="0"/>
                  <a:t>0.2 + 0.9 = 1.1</a:t>
                </a:r>
              </a:p>
              <a:p>
                <a:r>
                  <a:rPr lang="en-US" dirty="0"/>
                  <a:t>Implementer willing to pay more than twice the benchmark royalty.</a:t>
                </a:r>
              </a:p>
              <a:p>
                <a:r>
                  <a:rPr lang="en-US" dirty="0"/>
                  <a:t>Difference entirely due to cost to implementer of an injunction.</a:t>
                </a:r>
              </a:p>
              <a:p>
                <a:r>
                  <a:rPr lang="en-US" dirty="0"/>
                  <a:t>Value depends strongly on difference between implementer’s mark-up and value of patented feature.</a:t>
                </a:r>
              </a:p>
            </p:txBody>
          </p:sp>
        </mc:Choice>
        <mc:Fallback>
          <p:sp>
            <p:nvSpPr>
              <p:cNvPr id="3" name="Content Placeholder 2">
                <a:extLst>
                  <a:ext uri="{FF2B5EF4-FFF2-40B4-BE49-F238E27FC236}">
                    <a16:creationId xmlns:a16="http://schemas.microsoft.com/office/drawing/2014/main" id="{DD2575EF-25CC-4459-B67F-22D62DDE6C4A}"/>
                  </a:ext>
                </a:extLst>
              </p:cNvPr>
              <p:cNvSpPr>
                <a:spLocks noGrp="1" noRot="1" noChangeAspect="1" noMove="1" noResize="1" noEditPoints="1" noAdjustHandles="1" noChangeArrowheads="1" noChangeShapeType="1" noTextEdit="1"/>
              </p:cNvSpPr>
              <p:nvPr>
                <p:ph idx="1"/>
              </p:nvPr>
            </p:nvSpPr>
            <p:spPr>
              <a:xfrm>
                <a:off x="457200" y="1600200"/>
                <a:ext cx="8229600" cy="4525963"/>
              </a:xfrm>
              <a:blipFill>
                <a:blip r:embed="rId2"/>
                <a:stretch>
                  <a:fillRect l="-1259"/>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58ACB051-7870-4145-F524-8CD5083217F9}"/>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8746AAF4-73CC-EF26-F8B0-CC8BF7B4689C}"/>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3A1311AA-E158-AB65-09AD-11394662B98E}"/>
              </a:ext>
            </a:extLst>
          </p:cNvPr>
          <p:cNvSpPr>
            <a:spLocks noGrp="1"/>
          </p:cNvSpPr>
          <p:nvPr>
            <p:ph type="sldNum" sz="quarter" idx="12"/>
          </p:nvPr>
        </p:nvSpPr>
        <p:spPr/>
        <p:txBody>
          <a:bodyPr/>
          <a:lstStyle/>
          <a:p>
            <a:fld id="{52FC935B-8A0E-4B0F-A0DD-CBF45293C773}" type="slidenum">
              <a:rPr lang="en-US" smtClean="0"/>
              <a:t>24</a:t>
            </a:fld>
            <a:endParaRPr lang="en-US"/>
          </a:p>
        </p:txBody>
      </p:sp>
    </p:spTree>
    <p:extLst>
      <p:ext uri="{BB962C8B-B14F-4D97-AF65-F5344CB8AC3E}">
        <p14:creationId xmlns:p14="http://schemas.microsoft.com/office/powerpoint/2010/main" val="32760898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C1043-CFDD-4F48-AD81-2C4B5C93C6F6}"/>
              </a:ext>
            </a:extLst>
          </p:cNvPr>
          <p:cNvSpPr>
            <a:spLocks noGrp="1"/>
          </p:cNvSpPr>
          <p:nvPr>
            <p:ph type="title"/>
          </p:nvPr>
        </p:nvSpPr>
        <p:spPr/>
        <p:txBody>
          <a:bodyPr/>
          <a:lstStyle/>
          <a:p>
            <a:r>
              <a:rPr lang="en-US" dirty="0"/>
              <a:t>Patent hold-up</a:t>
            </a:r>
          </a:p>
        </p:txBody>
      </p:sp>
      <p:sp>
        <p:nvSpPr>
          <p:cNvPr id="3" name="Content Placeholder 2">
            <a:extLst>
              <a:ext uri="{FF2B5EF4-FFF2-40B4-BE49-F238E27FC236}">
                <a16:creationId xmlns:a16="http://schemas.microsoft.com/office/drawing/2014/main" id="{DD2575EF-25CC-4459-B67F-22D62DDE6C4A}"/>
              </a:ext>
            </a:extLst>
          </p:cNvPr>
          <p:cNvSpPr>
            <a:spLocks noGrp="1"/>
          </p:cNvSpPr>
          <p:nvPr>
            <p:ph idx="1"/>
          </p:nvPr>
        </p:nvSpPr>
        <p:spPr>
          <a:xfrm>
            <a:off x="457200" y="1295400"/>
            <a:ext cx="8229600" cy="4830763"/>
          </a:xfrm>
        </p:spPr>
        <p:txBody>
          <a:bodyPr>
            <a:normAutofit fontScale="55000" lnSpcReduction="20000"/>
          </a:bodyPr>
          <a:lstStyle/>
          <a:p>
            <a:r>
              <a:rPr lang="en-US" sz="4400" dirty="0"/>
              <a:t>In model, hold-up arises because of patent owner’s ability to obtain an injunction.</a:t>
            </a:r>
          </a:p>
          <a:p>
            <a:r>
              <a:rPr lang="en-US" sz="4400" dirty="0"/>
              <a:t>Broader view of hold-up includes any conduct that is motivated by ability to enjoin unlicensed use through litigation.</a:t>
            </a:r>
          </a:p>
          <a:p>
            <a:r>
              <a:rPr lang="en-US" sz="4400" dirty="0"/>
              <a:t>This type of conduct allows patent owner to obtain royalties that exceed what the licensee would be willing to pay in its absence.</a:t>
            </a:r>
          </a:p>
          <a:p>
            <a:r>
              <a:rPr lang="en-US" sz="4400" dirty="0"/>
              <a:t>While theory is clear, establishing empirically existence of hold-up extremely difficult:</a:t>
            </a:r>
          </a:p>
          <a:p>
            <a:pPr lvl="1"/>
            <a:r>
              <a:rPr lang="en-US" sz="4400" dirty="0"/>
              <a:t>If companies understand risk of hold-up, they will avoid or mitigate it before it occurs.</a:t>
            </a:r>
          </a:p>
          <a:p>
            <a:pPr lvl="1"/>
            <a:r>
              <a:rPr lang="en-US" sz="4400" dirty="0"/>
              <a:t>Establishing the benchmark royalty in practice difficult.</a:t>
            </a:r>
          </a:p>
          <a:p>
            <a:pPr lvl="1"/>
            <a:r>
              <a:rPr lang="en-US" sz="4400" dirty="0"/>
              <a:t>Showing royalty to be excessive due to hold-up difficult.</a:t>
            </a:r>
            <a:endParaRPr lang="en-US" dirty="0"/>
          </a:p>
        </p:txBody>
      </p:sp>
      <p:sp>
        <p:nvSpPr>
          <p:cNvPr id="4" name="Date Placeholder 3">
            <a:extLst>
              <a:ext uri="{FF2B5EF4-FFF2-40B4-BE49-F238E27FC236}">
                <a16:creationId xmlns:a16="http://schemas.microsoft.com/office/drawing/2014/main" id="{5F1DC9A0-C497-E049-E6D0-20D2525033B4}"/>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265D99AB-40A2-4FE1-F9BF-9AF45EE2CC30}"/>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9F429828-9CBD-A9E3-99DE-9048B8B61869}"/>
              </a:ext>
            </a:extLst>
          </p:cNvPr>
          <p:cNvSpPr>
            <a:spLocks noGrp="1"/>
          </p:cNvSpPr>
          <p:nvPr>
            <p:ph type="sldNum" sz="quarter" idx="12"/>
          </p:nvPr>
        </p:nvSpPr>
        <p:spPr/>
        <p:txBody>
          <a:bodyPr/>
          <a:lstStyle/>
          <a:p>
            <a:fld id="{52FC935B-8A0E-4B0F-A0DD-CBF45293C773}" type="slidenum">
              <a:rPr lang="en-US" smtClean="0"/>
              <a:t>25</a:t>
            </a:fld>
            <a:endParaRPr lang="en-US"/>
          </a:p>
        </p:txBody>
      </p:sp>
    </p:spTree>
    <p:extLst>
      <p:ext uri="{BB962C8B-B14F-4D97-AF65-F5344CB8AC3E}">
        <p14:creationId xmlns:p14="http://schemas.microsoft.com/office/powerpoint/2010/main" val="35160525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2DFC7-A08D-4558-81F5-1F9B071E5EC0}"/>
              </a:ext>
            </a:extLst>
          </p:cNvPr>
          <p:cNvSpPr>
            <a:spLocks noGrp="1"/>
          </p:cNvSpPr>
          <p:nvPr>
            <p:ph type="title"/>
          </p:nvPr>
        </p:nvSpPr>
        <p:spPr/>
        <p:txBody>
          <a:bodyPr/>
          <a:lstStyle/>
          <a:p>
            <a:r>
              <a:rPr lang="en-US" dirty="0"/>
              <a:t>Patent hold-up</a:t>
            </a:r>
          </a:p>
        </p:txBody>
      </p:sp>
      <p:sp>
        <p:nvSpPr>
          <p:cNvPr id="3" name="Content Placeholder 2">
            <a:extLst>
              <a:ext uri="{FF2B5EF4-FFF2-40B4-BE49-F238E27FC236}">
                <a16:creationId xmlns:a16="http://schemas.microsoft.com/office/drawing/2014/main" id="{944E0784-F1B7-4BCE-96FD-E8EC80957357}"/>
              </a:ext>
            </a:extLst>
          </p:cNvPr>
          <p:cNvSpPr>
            <a:spLocks noGrp="1"/>
          </p:cNvSpPr>
          <p:nvPr>
            <p:ph idx="1"/>
          </p:nvPr>
        </p:nvSpPr>
        <p:spPr/>
        <p:txBody>
          <a:bodyPr>
            <a:normAutofit fontScale="62500" lnSpcReduction="20000"/>
          </a:bodyPr>
          <a:lstStyle/>
          <a:p>
            <a:r>
              <a:rPr lang="en-US" dirty="0"/>
              <a:t>Several court cases commonly cited as evidence for hold-up. </a:t>
            </a:r>
          </a:p>
          <a:p>
            <a:r>
              <a:rPr lang="en-US" dirty="0"/>
              <a:t>Patent ambush:</a:t>
            </a:r>
          </a:p>
          <a:p>
            <a:pPr lvl="1"/>
            <a:r>
              <a:rPr lang="en-US" dirty="0"/>
              <a:t>SEP owner purposefully hides ownership of SEP until downstream company sells standard-compliant products.</a:t>
            </a:r>
          </a:p>
          <a:p>
            <a:pPr lvl="1"/>
            <a:r>
              <a:rPr lang="en-US" i="1" dirty="0"/>
              <a:t>Dell Computer</a:t>
            </a:r>
            <a:r>
              <a:rPr lang="en-US" dirty="0"/>
              <a:t> where FTC found Dell to have hidden ownership of a patent essential for VL-bus standard developed by Video Electronics Standards Association (VESA). </a:t>
            </a:r>
          </a:p>
          <a:p>
            <a:pPr lvl="1"/>
            <a:r>
              <a:rPr lang="en-US" i="1" dirty="0"/>
              <a:t>Rambus</a:t>
            </a:r>
            <a:r>
              <a:rPr lang="en-US" dirty="0"/>
              <a:t> where FTC alleged that Rambus had engaged in similar conduct with respect to DRAM standards.</a:t>
            </a:r>
          </a:p>
          <a:p>
            <a:r>
              <a:rPr lang="en-US" dirty="0"/>
              <a:t>Element of surprise not necessary for hold-up to occur.</a:t>
            </a:r>
          </a:p>
          <a:p>
            <a:pPr lvl="1"/>
            <a:r>
              <a:rPr lang="en-US" i="1" dirty="0"/>
              <a:t>Microsoft v. Motorola:</a:t>
            </a:r>
            <a:r>
              <a:rPr lang="en-US" dirty="0"/>
              <a:t> Motorola’s royalty demand amounted to $3.00-$4.50 or 1.15%-1.73% of average selling price of Microsoft Xbox. Court only awarded FRAND royalty of 3.471 cents per unit for Motorola’s 802.11 SEP portfolio and 0.555 cents per unit for Motorola’s H.264 SEP portfolio. </a:t>
            </a:r>
          </a:p>
          <a:p>
            <a:pPr lvl="1"/>
            <a:r>
              <a:rPr lang="en-US" i="1" dirty="0"/>
              <a:t>In re. </a:t>
            </a:r>
            <a:r>
              <a:rPr lang="en-US" i="1" dirty="0" err="1"/>
              <a:t>Innovatio</a:t>
            </a:r>
            <a:r>
              <a:rPr lang="en-US" i="1" dirty="0"/>
              <a:t> IP Venture LLC:</a:t>
            </a:r>
            <a:r>
              <a:rPr lang="en-US" dirty="0"/>
              <a:t> </a:t>
            </a:r>
            <a:r>
              <a:rPr lang="en-US" dirty="0" err="1"/>
              <a:t>Innovatio</a:t>
            </a:r>
            <a:r>
              <a:rPr lang="en-US" dirty="0"/>
              <a:t> requested royalty of 6% of final sales price of products compliant with the 802.11 Wi-Fi wireless networking standard. Royalty amounts requested by </a:t>
            </a:r>
            <a:r>
              <a:rPr lang="en-US" dirty="0" err="1"/>
              <a:t>Innovatio</a:t>
            </a:r>
            <a:r>
              <a:rPr lang="en-US" dirty="0"/>
              <a:t> ranged between $3.39 and $36.90 per unit. Court assessed true FRAND rate at 9.56 cents per unit.</a:t>
            </a:r>
          </a:p>
        </p:txBody>
      </p:sp>
      <p:sp>
        <p:nvSpPr>
          <p:cNvPr id="4" name="Date Placeholder 3">
            <a:extLst>
              <a:ext uri="{FF2B5EF4-FFF2-40B4-BE49-F238E27FC236}">
                <a16:creationId xmlns:a16="http://schemas.microsoft.com/office/drawing/2014/main" id="{E89ABB29-9921-E7A5-81A7-6F68E4F27399}"/>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B264A815-24D5-65E8-8EBD-A83D23D7571B}"/>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8105CE4D-E893-D381-38A7-9E1CCAD399D5}"/>
              </a:ext>
            </a:extLst>
          </p:cNvPr>
          <p:cNvSpPr>
            <a:spLocks noGrp="1"/>
          </p:cNvSpPr>
          <p:nvPr>
            <p:ph type="sldNum" sz="quarter" idx="12"/>
          </p:nvPr>
        </p:nvSpPr>
        <p:spPr/>
        <p:txBody>
          <a:bodyPr/>
          <a:lstStyle/>
          <a:p>
            <a:fld id="{52FC935B-8A0E-4B0F-A0DD-CBF45293C773}" type="slidenum">
              <a:rPr lang="en-US" smtClean="0"/>
              <a:t>26</a:t>
            </a:fld>
            <a:endParaRPr lang="en-US"/>
          </a:p>
        </p:txBody>
      </p:sp>
    </p:spTree>
    <p:extLst>
      <p:ext uri="{BB962C8B-B14F-4D97-AF65-F5344CB8AC3E}">
        <p14:creationId xmlns:p14="http://schemas.microsoft.com/office/powerpoint/2010/main" val="22070514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2D5BA-C214-43AB-A996-7406FDC8AD9B}"/>
              </a:ext>
            </a:extLst>
          </p:cNvPr>
          <p:cNvSpPr>
            <a:spLocks noGrp="1"/>
          </p:cNvSpPr>
          <p:nvPr>
            <p:ph type="title"/>
          </p:nvPr>
        </p:nvSpPr>
        <p:spPr/>
        <p:txBody>
          <a:bodyPr/>
          <a:lstStyle/>
          <a:p>
            <a:r>
              <a:rPr lang="en-US" dirty="0"/>
              <a:t>Royalty stacking</a:t>
            </a:r>
          </a:p>
        </p:txBody>
      </p:sp>
      <p:sp>
        <p:nvSpPr>
          <p:cNvPr id="3" name="Content Placeholder 2">
            <a:extLst>
              <a:ext uri="{FF2B5EF4-FFF2-40B4-BE49-F238E27FC236}">
                <a16:creationId xmlns:a16="http://schemas.microsoft.com/office/drawing/2014/main" id="{924DCDE2-1011-41CB-B444-E83982F99CA0}"/>
              </a:ext>
            </a:extLst>
          </p:cNvPr>
          <p:cNvSpPr>
            <a:spLocks noGrp="1"/>
          </p:cNvSpPr>
          <p:nvPr>
            <p:ph idx="1"/>
          </p:nvPr>
        </p:nvSpPr>
        <p:spPr/>
        <p:txBody>
          <a:bodyPr>
            <a:normAutofit fontScale="92500" lnSpcReduction="20000"/>
          </a:bodyPr>
          <a:lstStyle/>
          <a:p>
            <a:r>
              <a:rPr lang="en-US" sz="2000" dirty="0"/>
              <a:t>Royalty stacking can arise in settings where multiple patents held by different owners read on a standard.</a:t>
            </a:r>
          </a:p>
          <a:p>
            <a:r>
              <a:rPr lang="en-US" sz="2000" dirty="0"/>
              <a:t>Royalties for individual patents by different owners are “stacked” and the sum of individual royalties exceeds royalty burden that would be charged if all patents were owned by single company.</a:t>
            </a:r>
          </a:p>
          <a:p>
            <a:r>
              <a:rPr lang="en-US" sz="2000" dirty="0"/>
              <a:t>Royalty stacking is straightforward application of Cournot complements:</a:t>
            </a:r>
          </a:p>
          <a:p>
            <a:pPr lvl="1"/>
            <a:r>
              <a:rPr lang="en-US" sz="1600" dirty="0"/>
              <a:t>Product requires inputs from several suppliers and demand for one input depends on demand for the other.</a:t>
            </a:r>
          </a:p>
          <a:p>
            <a:pPr lvl="1"/>
            <a:r>
              <a:rPr lang="en-US" sz="1600" dirty="0"/>
              <a:t>Pricing decisions by one supplier affect other suppliers. </a:t>
            </a:r>
          </a:p>
          <a:p>
            <a:pPr lvl="1"/>
            <a:r>
              <a:rPr lang="en-US" sz="1600" dirty="0"/>
              <a:t>Each supplier ignores their impact on other suppliers and charges a price that exceeds marginal cost.</a:t>
            </a:r>
          </a:p>
          <a:p>
            <a:pPr lvl="1"/>
            <a:r>
              <a:rPr lang="en-US" sz="1600" dirty="0"/>
              <a:t>Creates a negative externality on all other suppliers since it reduces total number of units sold by producer of the end product.</a:t>
            </a:r>
          </a:p>
          <a:p>
            <a:pPr lvl="1"/>
            <a:r>
              <a:rPr lang="en-US" sz="1600" dirty="0"/>
              <a:t>Since each supplier sets its price independently of all other suppliers, they ignore externality. </a:t>
            </a:r>
          </a:p>
          <a:p>
            <a:pPr lvl="1"/>
            <a:r>
              <a:rPr lang="en-US" sz="1600" dirty="0"/>
              <a:t>Resulting price is higher than price set by a monopoly supplier that acts as a single source of all inputs. </a:t>
            </a:r>
          </a:p>
          <a:p>
            <a:r>
              <a:rPr lang="en-US" sz="2000" dirty="0"/>
              <a:t>Fragmentation of ownership of SEPs can lead to each owner charging royalties that even exceed the price a monopolist would set.</a:t>
            </a:r>
          </a:p>
        </p:txBody>
      </p:sp>
      <p:sp>
        <p:nvSpPr>
          <p:cNvPr id="4" name="Date Placeholder 3">
            <a:extLst>
              <a:ext uri="{FF2B5EF4-FFF2-40B4-BE49-F238E27FC236}">
                <a16:creationId xmlns:a16="http://schemas.microsoft.com/office/drawing/2014/main" id="{1143BBF6-610F-2C9D-8387-5C90183FF89A}"/>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4C307B90-0C67-344D-D761-DB7C84646FAB}"/>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E1AA4DA1-A4C0-F3B9-A89F-06C6AA5E32E3}"/>
              </a:ext>
            </a:extLst>
          </p:cNvPr>
          <p:cNvSpPr>
            <a:spLocks noGrp="1"/>
          </p:cNvSpPr>
          <p:nvPr>
            <p:ph type="sldNum" sz="quarter" idx="12"/>
          </p:nvPr>
        </p:nvSpPr>
        <p:spPr/>
        <p:txBody>
          <a:bodyPr/>
          <a:lstStyle/>
          <a:p>
            <a:fld id="{52FC935B-8A0E-4B0F-A0DD-CBF45293C773}" type="slidenum">
              <a:rPr lang="en-US" smtClean="0"/>
              <a:t>27</a:t>
            </a:fld>
            <a:endParaRPr lang="en-US"/>
          </a:p>
        </p:txBody>
      </p:sp>
    </p:spTree>
    <p:extLst>
      <p:ext uri="{BB962C8B-B14F-4D97-AF65-F5344CB8AC3E}">
        <p14:creationId xmlns:p14="http://schemas.microsoft.com/office/powerpoint/2010/main" val="31792764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A9623-F7BB-463F-BAC2-48E46C504981}"/>
              </a:ext>
            </a:extLst>
          </p:cNvPr>
          <p:cNvSpPr>
            <a:spLocks noGrp="1"/>
          </p:cNvSpPr>
          <p:nvPr>
            <p:ph type="title"/>
          </p:nvPr>
        </p:nvSpPr>
        <p:spPr/>
        <p:txBody>
          <a:bodyPr/>
          <a:lstStyle/>
          <a:p>
            <a:r>
              <a:rPr lang="en-US" dirty="0"/>
              <a:t>Royalty stacking</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7892444-62F4-4FBD-9EBD-7AEFF298A602}"/>
                  </a:ext>
                </a:extLst>
              </p:cNvPr>
              <p:cNvSpPr>
                <a:spLocks noGrp="1"/>
              </p:cNvSpPr>
              <p:nvPr>
                <p:ph idx="1"/>
              </p:nvPr>
            </p:nvSpPr>
            <p:spPr>
              <a:xfrm>
                <a:off x="457200" y="1600200"/>
                <a:ext cx="8458200" cy="4983162"/>
              </a:xfrm>
            </p:spPr>
            <p:txBody>
              <a:bodyPr>
                <a:normAutofit fontScale="70000" lnSpcReduction="20000"/>
              </a:bodyPr>
              <a:lstStyle/>
              <a:p>
                <a:r>
                  <a:rPr lang="en-US" dirty="0"/>
                  <a:t>Simple model of royalty stacking (Lemley and Shapiro, 2007):</a:t>
                </a:r>
              </a:p>
              <a:p>
                <a:r>
                  <a:rPr lang="en-US" dirty="0"/>
                  <a:t>Assume there is an upstream SEP owner and a downstream implementer.</a:t>
                </a:r>
              </a:p>
              <a:p>
                <a:r>
                  <a:rPr lang="en-US" dirty="0"/>
                  <a:t>Relevant parameters:</a:t>
                </a:r>
              </a:p>
              <a:p>
                <a:pPr lvl="1"/>
                <a:r>
                  <a:rPr lang="en-US" i="1" dirty="0"/>
                  <a:t>X</a:t>
                </a:r>
                <a:r>
                  <a:rPr lang="en-US" dirty="0"/>
                  <a:t> output of the firm;</a:t>
                </a:r>
              </a:p>
              <a:p>
                <a:pPr lvl="1"/>
                <a:r>
                  <a:rPr lang="en-US" i="1" dirty="0"/>
                  <a:t>P</a:t>
                </a:r>
                <a:r>
                  <a:rPr lang="en-US" dirty="0"/>
                  <a:t> price charged by the firm;</a:t>
                </a:r>
              </a:p>
              <a:p>
                <a:pPr lvl="1"/>
                <a:r>
                  <a:rPr lang="en-US" i="1" dirty="0"/>
                  <a:t>A</a:t>
                </a:r>
                <a:r>
                  <a:rPr lang="en-US" dirty="0"/>
                  <a:t> value of the product without any patented features;</a:t>
                </a:r>
              </a:p>
              <a:p>
                <a:pPr lvl="1"/>
                <a:r>
                  <a:rPr lang="en-US" i="1" dirty="0"/>
                  <a:t>V</a:t>
                </a:r>
                <a:r>
                  <a:rPr lang="en-US" dirty="0"/>
                  <a:t> added value of a patented feature;</a:t>
                </a:r>
              </a:p>
              <a:p>
                <a:pPr lvl="1"/>
                <a:r>
                  <a:rPr lang="en-US" i="1" dirty="0"/>
                  <a:t>C</a:t>
                </a:r>
                <a:r>
                  <a:rPr lang="en-US" dirty="0"/>
                  <a:t> firm’s marginal cost;</a:t>
                </a:r>
              </a:p>
              <a:p>
                <a:pPr lvl="1"/>
                <a:r>
                  <a:rPr lang="en-US" i="1" dirty="0"/>
                  <a:t>R</a:t>
                </a:r>
                <a:r>
                  <a:rPr lang="en-US" dirty="0"/>
                  <a:t> royalty rate paid by the downstream firm to the upstream firm.</a:t>
                </a:r>
              </a:p>
              <a:p>
                <a:r>
                  <a:rPr lang="en-US" dirty="0"/>
                  <a:t>Downstream firm faces a linear demand curve:</a:t>
                </a:r>
              </a:p>
              <a:p>
                <a:pPr marL="0" indent="0">
                  <a:buNone/>
                </a:pPr>
                <a:r>
                  <a:rPr lang="en-US" i="1" dirty="0"/>
                  <a:t>		X = A+V-P				</a:t>
                </a:r>
                <a:r>
                  <a:rPr lang="en-US" dirty="0"/>
                  <a:t>(1)</a:t>
                </a:r>
              </a:p>
              <a:p>
                <a:r>
                  <a:rPr lang="en-US" dirty="0"/>
                  <a:t>Assume there are </a:t>
                </a:r>
                <a:r>
                  <a:rPr lang="en-US" i="1" dirty="0"/>
                  <a:t>N </a:t>
                </a:r>
                <a:r>
                  <a:rPr lang="en-US" dirty="0"/>
                  <a:t>different patent owners.</a:t>
                </a:r>
              </a:p>
              <a:p>
                <a:r>
                  <a:rPr lang="en-US" dirty="0"/>
                  <a:t>Each patent owner holds a patent that adds value </a:t>
                </a:r>
                <a:r>
                  <a:rPr lang="en-US" i="1" dirty="0"/>
                  <a:t>v</a:t>
                </a:r>
                <a:r>
                  <a:rPr lang="en-US" i="1" baseline="-25000" dirty="0"/>
                  <a:t>i</a:t>
                </a:r>
                <a:r>
                  <a:rPr lang="en-US" dirty="0"/>
                  <a:t>, </a:t>
                </a:r>
                <a14:m>
                  <m:oMath xmlns:m="http://schemas.openxmlformats.org/officeDocument/2006/math">
                    <m:r>
                      <a:rPr lang="en-US" i="1">
                        <a:latin typeface="Cambria Math" panose="02040503050406030204" pitchFamily="18" charset="0"/>
                      </a:rPr>
                      <m:t>𝑉</m:t>
                    </m:r>
                    <m:r>
                      <a:rPr lang="en-US" i="1">
                        <a:latin typeface="Cambria Math" panose="02040503050406030204" pitchFamily="18" charset="0"/>
                      </a:rPr>
                      <m:t>=</m:t>
                    </m:r>
                    <m:nary>
                      <m:naryPr>
                        <m:chr m:val="∑"/>
                        <m:limLoc m:val="undOvr"/>
                        <m:ctrlPr>
                          <a:rPr lang="en-US" i="1">
                            <a:latin typeface="Cambria Math" panose="02040503050406030204" pitchFamily="18" charset="0"/>
                          </a:rPr>
                        </m:ctrlPr>
                      </m:naryPr>
                      <m:sub>
                        <m:r>
                          <a:rPr lang="en-US" i="1">
                            <a:latin typeface="Cambria Math" panose="02040503050406030204" pitchFamily="18" charset="0"/>
                          </a:rPr>
                          <m:t>𝑖</m:t>
                        </m:r>
                        <m:r>
                          <a:rPr lang="en-US" i="1">
                            <a:latin typeface="Cambria Math" panose="02040503050406030204" pitchFamily="18" charset="0"/>
                          </a:rPr>
                          <m:t>=1</m:t>
                        </m:r>
                      </m:sub>
                      <m:sup>
                        <m:r>
                          <a:rPr lang="en-US" i="1">
                            <a:latin typeface="Cambria Math" panose="02040503050406030204" pitchFamily="18" charset="0"/>
                          </a:rPr>
                          <m:t>𝑁</m:t>
                        </m:r>
                      </m:sup>
                      <m:e>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i="1">
                                <a:latin typeface="Cambria Math" panose="02040503050406030204" pitchFamily="18" charset="0"/>
                              </a:rPr>
                              <m:t>𝑖</m:t>
                            </m:r>
                          </m:sub>
                        </m:sSub>
                      </m:e>
                    </m:nary>
                  </m:oMath>
                </a14:m>
                <a:r>
                  <a:rPr lang="en-US" dirty="0"/>
                  <a:t>. </a:t>
                </a:r>
              </a:p>
            </p:txBody>
          </p:sp>
        </mc:Choice>
        <mc:Fallback xmlns="">
          <p:sp>
            <p:nvSpPr>
              <p:cNvPr id="3" name="Content Placeholder 2">
                <a:extLst>
                  <a:ext uri="{FF2B5EF4-FFF2-40B4-BE49-F238E27FC236}">
                    <a16:creationId xmlns:a16="http://schemas.microsoft.com/office/drawing/2014/main" id="{57892444-62F4-4FBD-9EBD-7AEFF298A602}"/>
                  </a:ext>
                </a:extLst>
              </p:cNvPr>
              <p:cNvSpPr>
                <a:spLocks noGrp="1" noRot="1" noChangeAspect="1" noMove="1" noResize="1" noEditPoints="1" noAdjustHandles="1" noChangeArrowheads="1" noChangeShapeType="1" noTextEdit="1"/>
              </p:cNvSpPr>
              <p:nvPr>
                <p:ph idx="1"/>
              </p:nvPr>
            </p:nvSpPr>
            <p:spPr>
              <a:xfrm>
                <a:off x="457200" y="1600200"/>
                <a:ext cx="8458200" cy="4983162"/>
              </a:xfrm>
              <a:blipFill>
                <a:blip r:embed="rId2"/>
                <a:stretch>
                  <a:fillRect l="-793" t="-2081" b="-6487"/>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EC25B43A-6A58-67E0-2B59-56F1B3DD6F73}"/>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1DD9F32C-1189-5116-7D4A-A9EC6D7CA2EF}"/>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6B965245-27F7-11B0-6511-C7DB3558720B}"/>
              </a:ext>
            </a:extLst>
          </p:cNvPr>
          <p:cNvSpPr>
            <a:spLocks noGrp="1"/>
          </p:cNvSpPr>
          <p:nvPr>
            <p:ph type="sldNum" sz="quarter" idx="12"/>
          </p:nvPr>
        </p:nvSpPr>
        <p:spPr/>
        <p:txBody>
          <a:bodyPr/>
          <a:lstStyle/>
          <a:p>
            <a:fld id="{52FC935B-8A0E-4B0F-A0DD-CBF45293C773}" type="slidenum">
              <a:rPr lang="en-US" smtClean="0"/>
              <a:t>28</a:t>
            </a:fld>
            <a:endParaRPr lang="en-US"/>
          </a:p>
        </p:txBody>
      </p:sp>
    </p:spTree>
    <p:extLst>
      <p:ext uri="{BB962C8B-B14F-4D97-AF65-F5344CB8AC3E}">
        <p14:creationId xmlns:p14="http://schemas.microsoft.com/office/powerpoint/2010/main" val="23276023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B6830-F7DB-4D26-804A-34BB186FD03F}"/>
              </a:ext>
            </a:extLst>
          </p:cNvPr>
          <p:cNvSpPr>
            <a:spLocks noGrp="1"/>
          </p:cNvSpPr>
          <p:nvPr>
            <p:ph type="title"/>
          </p:nvPr>
        </p:nvSpPr>
        <p:spPr/>
        <p:txBody>
          <a:bodyPr/>
          <a:lstStyle/>
          <a:p>
            <a:r>
              <a:rPr lang="en-US" dirty="0"/>
              <a:t>Royalty stacking</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D6A22A1-5F4B-4ED4-A891-6A31258C3F93}"/>
                  </a:ext>
                </a:extLst>
              </p:cNvPr>
              <p:cNvSpPr>
                <a:spLocks noGrp="1"/>
              </p:cNvSpPr>
              <p:nvPr>
                <p:ph idx="1"/>
              </p:nvPr>
            </p:nvSpPr>
            <p:spPr>
              <a:xfrm>
                <a:off x="457200" y="1600200"/>
                <a:ext cx="8610600" cy="4525963"/>
              </a:xfrm>
            </p:spPr>
            <p:txBody>
              <a:bodyPr>
                <a:normAutofit fontScale="70000" lnSpcReduction="20000"/>
              </a:bodyPr>
              <a:lstStyle/>
              <a:p>
                <a:r>
                  <a:rPr lang="en-US" dirty="0"/>
                  <a:t>As benchmark, assume that a single patentee owns all </a:t>
                </a:r>
                <a:r>
                  <a:rPr lang="en-US" i="1" dirty="0"/>
                  <a:t>N</a:t>
                </a:r>
                <a:r>
                  <a:rPr lang="en-US" dirty="0"/>
                  <a:t> patents. </a:t>
                </a:r>
              </a:p>
              <a:p>
                <a:r>
                  <a:rPr lang="en-US" dirty="0"/>
                  <a:t>Patent owner charges a combined royalty rate </a:t>
                </a:r>
                <a14:m>
                  <m:oMath xmlns:m="http://schemas.openxmlformats.org/officeDocument/2006/math">
                    <m:r>
                      <a:rPr lang="en-US" i="1">
                        <a:latin typeface="Cambria Math" panose="02040503050406030204" pitchFamily="18" charset="0"/>
                      </a:rPr>
                      <m:t>𝑅</m:t>
                    </m:r>
                    <m:r>
                      <a:rPr lang="en-US" i="1">
                        <a:latin typeface="Cambria Math" panose="02040503050406030204" pitchFamily="18" charset="0"/>
                      </a:rPr>
                      <m:t>=</m:t>
                    </m:r>
                    <m:nary>
                      <m:naryPr>
                        <m:chr m:val="∑"/>
                        <m:limLoc m:val="undOvr"/>
                        <m:ctrlPr>
                          <a:rPr lang="en-US" i="1">
                            <a:latin typeface="Cambria Math" panose="02040503050406030204" pitchFamily="18" charset="0"/>
                          </a:rPr>
                        </m:ctrlPr>
                      </m:naryPr>
                      <m:sub>
                        <m:r>
                          <a:rPr lang="en-US" i="1">
                            <a:latin typeface="Cambria Math" panose="02040503050406030204" pitchFamily="18" charset="0"/>
                          </a:rPr>
                          <m:t>𝑖</m:t>
                        </m:r>
                        <m:r>
                          <a:rPr lang="en-US" i="1">
                            <a:latin typeface="Cambria Math" panose="02040503050406030204" pitchFamily="18" charset="0"/>
                          </a:rPr>
                          <m:t>=1</m:t>
                        </m:r>
                      </m:sub>
                      <m:sup>
                        <m:r>
                          <a:rPr lang="en-US" i="1">
                            <a:latin typeface="Cambria Math" panose="02040503050406030204" pitchFamily="18" charset="0"/>
                          </a:rPr>
                          <m:t>𝑁</m:t>
                        </m:r>
                      </m:sup>
                      <m:e>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𝑖</m:t>
                            </m:r>
                          </m:sub>
                        </m:sSub>
                      </m:e>
                    </m:nary>
                  </m:oMath>
                </a14:m>
                <a:endParaRPr lang="en-US" dirty="0"/>
              </a:p>
              <a:p>
                <a:r>
                  <a:rPr lang="en-US" dirty="0"/>
                  <a:t>Assuming downstream firm licenses patents, maximizes profits:</a:t>
                </a:r>
              </a:p>
              <a:p>
                <a:pPr marL="0" indent="0">
                  <a:buNone/>
                </a:pPr>
                <a:r>
                  <a:rPr lang="en-US" i="1" dirty="0"/>
                  <a:t>		π = (P-C-R) (A+V-P)				</a:t>
                </a:r>
                <a:r>
                  <a:rPr lang="en-US" dirty="0"/>
                  <a:t>(3)</a:t>
                </a:r>
              </a:p>
              <a:p>
                <a:r>
                  <a:rPr lang="en-US" dirty="0"/>
                  <a:t>Corresponding price </a:t>
                </a:r>
                <a:r>
                  <a:rPr lang="en-US" i="1" dirty="0"/>
                  <a:t>P=(A+V+C+R)/2</a:t>
                </a:r>
                <a:r>
                  <a:rPr lang="en-US" dirty="0"/>
                  <a:t> and quantity</a:t>
                </a:r>
              </a:p>
              <a:p>
                <a:pPr marL="0" indent="0">
                  <a:buNone/>
                </a:pPr>
                <a:r>
                  <a:rPr lang="en-US" i="1" dirty="0"/>
                  <a:t>		X = A+V-P = [(A+V) - (C+R)]/2			</a:t>
                </a:r>
                <a:r>
                  <a:rPr lang="en-US" dirty="0"/>
                  <a:t>(4)</a:t>
                </a:r>
              </a:p>
              <a:p>
                <a:r>
                  <a:rPr lang="en-US" dirty="0"/>
                  <a:t>Patent holder sets </a:t>
                </a:r>
                <a:r>
                  <a:rPr lang="en-US" i="1" dirty="0"/>
                  <a:t>R </a:t>
                </a:r>
                <a:r>
                  <a:rPr lang="en-US" dirty="0"/>
                  <a:t>by maximizing royalty revenue </a:t>
                </a:r>
                <a:r>
                  <a:rPr lang="en-US" i="1" dirty="0"/>
                  <a:t>R·X:</a:t>
                </a:r>
                <a:endParaRPr lang="en-US" dirty="0"/>
              </a:p>
              <a:p>
                <a:pPr marL="0" indent="0">
                  <a:buNone/>
                </a:pPr>
                <a:r>
                  <a:rPr lang="en-US" i="1" dirty="0"/>
                  <a:t>		R = (A+V-C)/2					</a:t>
                </a:r>
                <a:r>
                  <a:rPr lang="en-US" dirty="0"/>
                  <a:t>(5)</a:t>
                </a:r>
              </a:p>
              <a:p>
                <a:r>
                  <a:rPr lang="en-US" dirty="0"/>
                  <a:t>Using (4) and (5) gives the downstream firm’s output </a:t>
                </a:r>
              </a:p>
              <a:p>
                <a:pPr marL="0" indent="0">
                  <a:buNone/>
                </a:pPr>
                <a:r>
                  <a:rPr lang="en-US" i="1" dirty="0"/>
                  <a:t>		X = (A+V-C)/4					</a:t>
                </a:r>
                <a:r>
                  <a:rPr lang="en-US" dirty="0"/>
                  <a:t>(6)</a:t>
                </a:r>
              </a:p>
              <a:p>
                <a:r>
                  <a:rPr lang="en-US" dirty="0"/>
                  <a:t>Output in (6) is less than output where price equals marginal cost </a:t>
                </a:r>
                <a:r>
                  <a:rPr lang="en-US" i="1" dirty="0"/>
                  <a:t>P = C</a:t>
                </a:r>
                <a:r>
                  <a:rPr lang="en-US" dirty="0"/>
                  <a:t> with corresponding output </a:t>
                </a:r>
                <a:r>
                  <a:rPr lang="en-US" i="1" dirty="0"/>
                  <a:t>X = (A+V-C).</a:t>
                </a:r>
                <a:endParaRPr lang="en-US" dirty="0"/>
              </a:p>
            </p:txBody>
          </p:sp>
        </mc:Choice>
        <mc:Fallback xmlns="">
          <p:sp>
            <p:nvSpPr>
              <p:cNvPr id="3" name="Content Placeholder 2">
                <a:extLst>
                  <a:ext uri="{FF2B5EF4-FFF2-40B4-BE49-F238E27FC236}">
                    <a16:creationId xmlns:a16="http://schemas.microsoft.com/office/drawing/2014/main" id="{BD6A22A1-5F4B-4ED4-A891-6A31258C3F93}"/>
                  </a:ext>
                </a:extLst>
              </p:cNvPr>
              <p:cNvSpPr>
                <a:spLocks noGrp="1" noRot="1" noChangeAspect="1" noMove="1" noResize="1" noEditPoints="1" noAdjustHandles="1" noChangeArrowheads="1" noChangeShapeType="1" noTextEdit="1"/>
              </p:cNvSpPr>
              <p:nvPr>
                <p:ph idx="1"/>
              </p:nvPr>
            </p:nvSpPr>
            <p:spPr>
              <a:xfrm>
                <a:off x="457200" y="1600200"/>
                <a:ext cx="8610600" cy="4525963"/>
              </a:xfrm>
              <a:blipFill>
                <a:blip r:embed="rId2"/>
                <a:stretch>
                  <a:fillRect l="-778" t="-5795"/>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6061311E-36B4-2E67-689F-8F70DE514402}"/>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A126A588-678E-716C-4069-98A61E5AEE3A}"/>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947A3AFC-5BCA-C166-5768-D79A36371FF8}"/>
              </a:ext>
            </a:extLst>
          </p:cNvPr>
          <p:cNvSpPr>
            <a:spLocks noGrp="1"/>
          </p:cNvSpPr>
          <p:nvPr>
            <p:ph type="sldNum" sz="quarter" idx="12"/>
          </p:nvPr>
        </p:nvSpPr>
        <p:spPr/>
        <p:txBody>
          <a:bodyPr/>
          <a:lstStyle/>
          <a:p>
            <a:fld id="{52FC935B-8A0E-4B0F-A0DD-CBF45293C773}" type="slidenum">
              <a:rPr lang="en-US" smtClean="0"/>
              <a:t>29</a:t>
            </a:fld>
            <a:endParaRPr lang="en-US"/>
          </a:p>
        </p:txBody>
      </p:sp>
    </p:spTree>
    <p:extLst>
      <p:ext uri="{BB962C8B-B14F-4D97-AF65-F5344CB8AC3E}">
        <p14:creationId xmlns:p14="http://schemas.microsoft.com/office/powerpoint/2010/main" val="3543309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457200" y="1600200"/>
            <a:ext cx="8229600" cy="4724400"/>
          </a:xfrm>
        </p:spPr>
        <p:txBody>
          <a:bodyPr>
            <a:normAutofit fontScale="85000" lnSpcReduction="20000"/>
          </a:bodyPr>
          <a:lstStyle/>
          <a:p>
            <a:r>
              <a:rPr lang="en-US" dirty="0"/>
              <a:t>Radio-frequency identification (RFID): wireless communication that relies on radio waves to transmit digital data.</a:t>
            </a:r>
          </a:p>
          <a:p>
            <a:pPr lvl="1"/>
            <a:r>
              <a:rPr lang="en-US" dirty="0"/>
              <a:t>Data stored on microchip tags, which allow identifying, tracking and monitoring objects they are attached to in real time.</a:t>
            </a:r>
          </a:p>
          <a:p>
            <a:pPr lvl="1"/>
            <a:r>
              <a:rPr lang="en-US" dirty="0"/>
              <a:t>RFID tags have significant advantages over barcodes and widely seen as core technology that enables Internet of Things (IoT).</a:t>
            </a:r>
          </a:p>
          <a:p>
            <a:pPr lvl="1"/>
            <a:r>
              <a:rPr lang="en-US" dirty="0"/>
              <a:t>Passive tags in the ultra-high frequency (UHF) band are cheap, less than US$ 0.05 per unit.</a:t>
            </a:r>
          </a:p>
          <a:p>
            <a:pPr lvl="1"/>
            <a:r>
              <a:rPr lang="en-US" dirty="0"/>
              <a:t>Widely used across many industries, including retail, manufacturing, logistics, and life sciences. </a:t>
            </a:r>
          </a:p>
        </p:txBody>
      </p:sp>
      <p:sp>
        <p:nvSpPr>
          <p:cNvPr id="4" name="Date Placeholder 3">
            <a:extLst>
              <a:ext uri="{FF2B5EF4-FFF2-40B4-BE49-F238E27FC236}">
                <a16:creationId xmlns:a16="http://schemas.microsoft.com/office/drawing/2014/main" id="{ACDB8C9D-924E-467C-85FE-FBF3A30351D8}"/>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3B9A94AC-DBBF-71EC-1043-19E0E7D517E2}"/>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1609F6D6-B1E9-03BA-87F3-4CA181AB606C}"/>
              </a:ext>
            </a:extLst>
          </p:cNvPr>
          <p:cNvSpPr>
            <a:spLocks noGrp="1"/>
          </p:cNvSpPr>
          <p:nvPr>
            <p:ph type="sldNum" sz="quarter" idx="12"/>
          </p:nvPr>
        </p:nvSpPr>
        <p:spPr/>
        <p:txBody>
          <a:bodyPr/>
          <a:lstStyle/>
          <a:p>
            <a:fld id="{52FC935B-8A0E-4B0F-A0DD-CBF45293C773}" type="slidenum">
              <a:rPr lang="en-US" smtClean="0"/>
              <a:t>3</a:t>
            </a:fld>
            <a:endParaRPr lang="en-US"/>
          </a:p>
        </p:txBody>
      </p:sp>
    </p:spTree>
    <p:extLst>
      <p:ext uri="{BB962C8B-B14F-4D97-AF65-F5344CB8AC3E}">
        <p14:creationId xmlns:p14="http://schemas.microsoft.com/office/powerpoint/2010/main" val="3498883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34C69-D053-400B-96DC-1A192FBE5693}"/>
              </a:ext>
            </a:extLst>
          </p:cNvPr>
          <p:cNvSpPr>
            <a:spLocks noGrp="1"/>
          </p:cNvSpPr>
          <p:nvPr>
            <p:ph type="title"/>
          </p:nvPr>
        </p:nvSpPr>
        <p:spPr/>
        <p:txBody>
          <a:bodyPr/>
          <a:lstStyle/>
          <a:p>
            <a:r>
              <a:rPr lang="en-US" dirty="0"/>
              <a:t>Royalty stacking</a:t>
            </a:r>
          </a:p>
        </p:txBody>
      </p:sp>
      <p:sp>
        <p:nvSpPr>
          <p:cNvPr id="3" name="Content Placeholder 2">
            <a:extLst>
              <a:ext uri="{FF2B5EF4-FFF2-40B4-BE49-F238E27FC236}">
                <a16:creationId xmlns:a16="http://schemas.microsoft.com/office/drawing/2014/main" id="{0964D248-068C-4E12-AA3F-18BDC0A10C40}"/>
              </a:ext>
            </a:extLst>
          </p:cNvPr>
          <p:cNvSpPr>
            <a:spLocks noGrp="1"/>
          </p:cNvSpPr>
          <p:nvPr>
            <p:ph idx="1"/>
          </p:nvPr>
        </p:nvSpPr>
        <p:spPr/>
        <p:txBody>
          <a:bodyPr>
            <a:normAutofit fontScale="55000" lnSpcReduction="20000"/>
          </a:bodyPr>
          <a:lstStyle/>
          <a:p>
            <a:r>
              <a:rPr lang="en-US" dirty="0"/>
              <a:t>Now assume </a:t>
            </a:r>
            <a:r>
              <a:rPr lang="en-US" i="1" dirty="0"/>
              <a:t>N</a:t>
            </a:r>
            <a:r>
              <a:rPr lang="en-US" dirty="0"/>
              <a:t> independent patent owners.</a:t>
            </a:r>
          </a:p>
          <a:p>
            <a:r>
              <a:rPr lang="en-US" dirty="0"/>
              <a:t>Patentee </a:t>
            </a:r>
            <a:r>
              <a:rPr lang="en-US" i="1" dirty="0" err="1"/>
              <a:t>i</a:t>
            </a:r>
            <a:r>
              <a:rPr lang="en-US" dirty="0"/>
              <a:t> sets </a:t>
            </a:r>
            <a:r>
              <a:rPr lang="en-US" i="1" dirty="0" err="1"/>
              <a:t>r</a:t>
            </a:r>
            <a:r>
              <a:rPr lang="en-US" i="1" baseline="-25000" dirty="0" err="1"/>
              <a:t>i</a:t>
            </a:r>
            <a:r>
              <a:rPr lang="en-US" dirty="0"/>
              <a:t> to maximize </a:t>
            </a:r>
            <a:r>
              <a:rPr lang="en-US" i="1" dirty="0" err="1"/>
              <a:t>r</a:t>
            </a:r>
            <a:r>
              <a:rPr lang="en-US" i="1" baseline="-25000" dirty="0" err="1"/>
              <a:t>i</a:t>
            </a:r>
            <a:r>
              <a:rPr lang="en-US" i="1" dirty="0" err="1"/>
              <a:t>·X</a:t>
            </a:r>
            <a:r>
              <a:rPr lang="en-US" dirty="0"/>
              <a:t>.</a:t>
            </a:r>
          </a:p>
          <a:p>
            <a:r>
              <a:rPr lang="en-US" dirty="0"/>
              <a:t>Using equation (4), first order condition:</a:t>
            </a:r>
          </a:p>
          <a:p>
            <a:pPr marL="0" indent="0">
              <a:buNone/>
            </a:pPr>
            <a:r>
              <a:rPr lang="en-US" i="1" dirty="0"/>
              <a:t>		(A+V) - (C+R) - </a:t>
            </a:r>
            <a:r>
              <a:rPr lang="en-US" i="1" dirty="0" err="1"/>
              <a:t>r</a:t>
            </a:r>
            <a:r>
              <a:rPr lang="en-US" i="1" baseline="-25000" dirty="0" err="1"/>
              <a:t>i</a:t>
            </a:r>
            <a:r>
              <a:rPr lang="en-US" i="1" dirty="0"/>
              <a:t> = 0				</a:t>
            </a:r>
            <a:r>
              <a:rPr lang="en-US" dirty="0"/>
              <a:t>(7)</a:t>
            </a:r>
          </a:p>
          <a:p>
            <a:r>
              <a:rPr lang="en-US" dirty="0"/>
              <a:t>Assume all SEPs are equally valuable </a:t>
            </a:r>
            <a:r>
              <a:rPr lang="en-US" i="1" dirty="0"/>
              <a:t>v</a:t>
            </a:r>
            <a:r>
              <a:rPr lang="en-US" i="1" baseline="-25000" dirty="0"/>
              <a:t>i</a:t>
            </a:r>
            <a:r>
              <a:rPr lang="en-US" i="1" dirty="0"/>
              <a:t>=v,</a:t>
            </a:r>
            <a:r>
              <a:rPr lang="en-US" dirty="0"/>
              <a:t> then </a:t>
            </a:r>
            <a:r>
              <a:rPr lang="en-US" i="1" dirty="0"/>
              <a:t>V = Nv</a:t>
            </a:r>
            <a:r>
              <a:rPr lang="en-US" dirty="0"/>
              <a:t>.</a:t>
            </a:r>
          </a:p>
          <a:p>
            <a:r>
              <a:rPr lang="en-US" dirty="0"/>
              <a:t>Implies </a:t>
            </a:r>
            <a:r>
              <a:rPr lang="en-US" i="1" dirty="0" err="1"/>
              <a:t>r</a:t>
            </a:r>
            <a:r>
              <a:rPr lang="en-US" i="1" baseline="-25000" dirty="0" err="1"/>
              <a:t>i</a:t>
            </a:r>
            <a:r>
              <a:rPr lang="en-US" i="1" baseline="-25000" dirty="0"/>
              <a:t> </a:t>
            </a:r>
            <a:r>
              <a:rPr lang="en-US" i="1" dirty="0"/>
              <a:t>= r</a:t>
            </a:r>
            <a:r>
              <a:rPr lang="en-US" dirty="0"/>
              <a:t> and </a:t>
            </a:r>
            <a:r>
              <a:rPr lang="en-US" i="1" dirty="0"/>
              <a:t>R = Nr</a:t>
            </a:r>
            <a:r>
              <a:rPr lang="en-US" dirty="0"/>
              <a:t>.</a:t>
            </a:r>
          </a:p>
          <a:p>
            <a:r>
              <a:rPr lang="en-US" dirty="0"/>
              <a:t>Substitute for </a:t>
            </a:r>
            <a:r>
              <a:rPr lang="en-US" i="1" dirty="0"/>
              <a:t>R</a:t>
            </a:r>
            <a:r>
              <a:rPr lang="en-US" dirty="0"/>
              <a:t> in Equation (7) and solve for </a:t>
            </a:r>
            <a:r>
              <a:rPr lang="en-US" i="1" dirty="0"/>
              <a:t>r</a:t>
            </a:r>
            <a:r>
              <a:rPr lang="en-US" dirty="0"/>
              <a:t>:</a:t>
            </a:r>
          </a:p>
          <a:p>
            <a:pPr marL="0" indent="0">
              <a:buNone/>
            </a:pPr>
            <a:r>
              <a:rPr lang="en-US" i="1" dirty="0"/>
              <a:t>		r = (A+V-C)/(N+1)				</a:t>
            </a:r>
            <a:r>
              <a:rPr lang="en-US" dirty="0"/>
              <a:t>(8)</a:t>
            </a:r>
          </a:p>
          <a:p>
            <a:r>
              <a:rPr lang="en-US" dirty="0"/>
              <a:t>Summing over all </a:t>
            </a:r>
            <a:r>
              <a:rPr lang="en-US" i="1" dirty="0"/>
              <a:t>N</a:t>
            </a:r>
            <a:r>
              <a:rPr lang="en-US" dirty="0"/>
              <a:t> patentees, equilibrium royalty:</a:t>
            </a:r>
          </a:p>
          <a:p>
            <a:pPr marL="0" indent="0">
              <a:buNone/>
            </a:pPr>
            <a:r>
              <a:rPr lang="en-US" i="1" dirty="0"/>
              <a:t>		R = [N/(N+1)] (A+V-C)			</a:t>
            </a:r>
            <a:r>
              <a:rPr lang="en-US" dirty="0"/>
              <a:t>(9)</a:t>
            </a:r>
          </a:p>
          <a:p>
            <a:r>
              <a:rPr lang="en-US" dirty="0"/>
              <a:t>Corresponding output of downstream firm:</a:t>
            </a:r>
          </a:p>
          <a:p>
            <a:pPr marL="0" indent="0">
              <a:buNone/>
            </a:pPr>
            <a:r>
              <a:rPr lang="en-US" i="1" dirty="0"/>
              <a:t>		X = (A+V-C)/[2(N+1)]			</a:t>
            </a:r>
            <a:r>
              <a:rPr lang="en-US" dirty="0"/>
              <a:t>(10)</a:t>
            </a:r>
          </a:p>
          <a:p>
            <a:r>
              <a:rPr lang="en-US" dirty="0"/>
              <a:t>As </a:t>
            </a:r>
            <a:r>
              <a:rPr lang="en-US" i="1" dirty="0"/>
              <a:t>N</a:t>
            </a:r>
            <a:r>
              <a:rPr lang="en-US" dirty="0"/>
              <a:t> increases, </a:t>
            </a:r>
            <a:r>
              <a:rPr lang="en-US" i="1" dirty="0"/>
              <a:t>R</a:t>
            </a:r>
            <a:r>
              <a:rPr lang="en-US" dirty="0"/>
              <a:t> increases and </a:t>
            </a:r>
            <a:r>
              <a:rPr lang="en-US" i="1" dirty="0"/>
              <a:t>X</a:t>
            </a:r>
            <a:r>
              <a:rPr lang="en-US" dirty="0"/>
              <a:t> decreases.</a:t>
            </a:r>
          </a:p>
          <a:p>
            <a:r>
              <a:rPr lang="en-US" dirty="0"/>
              <a:t>Total royalty downstream company has to pay increases with fragmentation of patent ownership and output decreases due to higher price charged by downstream firm.</a:t>
            </a:r>
          </a:p>
        </p:txBody>
      </p:sp>
      <p:sp>
        <p:nvSpPr>
          <p:cNvPr id="4" name="Date Placeholder 3">
            <a:extLst>
              <a:ext uri="{FF2B5EF4-FFF2-40B4-BE49-F238E27FC236}">
                <a16:creationId xmlns:a16="http://schemas.microsoft.com/office/drawing/2014/main" id="{B17A6D31-8F48-1476-3462-CC39C16BF632}"/>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B2DB6DDB-E251-B3D7-171E-09C9935881BA}"/>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541FD8EA-9E5F-406E-96BE-79A0BD8FCB23}"/>
              </a:ext>
            </a:extLst>
          </p:cNvPr>
          <p:cNvSpPr>
            <a:spLocks noGrp="1"/>
          </p:cNvSpPr>
          <p:nvPr>
            <p:ph type="sldNum" sz="quarter" idx="12"/>
          </p:nvPr>
        </p:nvSpPr>
        <p:spPr/>
        <p:txBody>
          <a:bodyPr/>
          <a:lstStyle/>
          <a:p>
            <a:fld id="{52FC935B-8A0E-4B0F-A0DD-CBF45293C773}" type="slidenum">
              <a:rPr lang="en-US" smtClean="0"/>
              <a:t>30</a:t>
            </a:fld>
            <a:endParaRPr lang="en-US"/>
          </a:p>
        </p:txBody>
      </p:sp>
    </p:spTree>
    <p:extLst>
      <p:ext uri="{BB962C8B-B14F-4D97-AF65-F5344CB8AC3E}">
        <p14:creationId xmlns:p14="http://schemas.microsoft.com/office/powerpoint/2010/main" val="1984232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304F7-1727-4A97-8B43-A0A0F2894636}"/>
              </a:ext>
            </a:extLst>
          </p:cNvPr>
          <p:cNvSpPr>
            <a:spLocks noGrp="1"/>
          </p:cNvSpPr>
          <p:nvPr>
            <p:ph type="title"/>
          </p:nvPr>
        </p:nvSpPr>
        <p:spPr/>
        <p:txBody>
          <a:bodyPr/>
          <a:lstStyle/>
          <a:p>
            <a:r>
              <a:rPr lang="en-US" dirty="0"/>
              <a:t>Royalty stacking</a:t>
            </a:r>
          </a:p>
        </p:txBody>
      </p:sp>
      <p:sp>
        <p:nvSpPr>
          <p:cNvPr id="3" name="Content Placeholder 2">
            <a:extLst>
              <a:ext uri="{FF2B5EF4-FFF2-40B4-BE49-F238E27FC236}">
                <a16:creationId xmlns:a16="http://schemas.microsoft.com/office/drawing/2014/main" id="{ACF108CD-6E80-41DB-833D-340C22309FF0}"/>
              </a:ext>
            </a:extLst>
          </p:cNvPr>
          <p:cNvSpPr>
            <a:spLocks noGrp="1"/>
          </p:cNvSpPr>
          <p:nvPr>
            <p:ph idx="1"/>
          </p:nvPr>
        </p:nvSpPr>
        <p:spPr/>
        <p:txBody>
          <a:bodyPr>
            <a:normAutofit fontScale="70000" lnSpcReduction="20000"/>
          </a:bodyPr>
          <a:lstStyle/>
          <a:p>
            <a:r>
              <a:rPr lang="en-US" dirty="0"/>
              <a:t>If patent owners recognized impact their decisions have on total output, inefficiency could be avoided.</a:t>
            </a:r>
          </a:p>
          <a:p>
            <a:r>
              <a:rPr lang="en-US" dirty="0"/>
              <a:t>Such coordination among patent owners can be achieved through cross-licensing agreements and patent pools.</a:t>
            </a:r>
          </a:p>
          <a:p>
            <a:r>
              <a:rPr lang="en-US" dirty="0"/>
              <a:t>Relatively little direct empirical evidence on extent to which royalty stacking occurs in real-world licensing negotiations.</a:t>
            </a:r>
          </a:p>
          <a:p>
            <a:r>
              <a:rPr lang="en-US" dirty="0"/>
              <a:t>Several court cases commonly cited as evidence:</a:t>
            </a:r>
          </a:p>
          <a:p>
            <a:pPr lvl="1"/>
            <a:r>
              <a:rPr lang="en-US" i="1" dirty="0"/>
              <a:t>Microsoft v. Motorola</a:t>
            </a:r>
            <a:r>
              <a:rPr lang="en-US" dirty="0"/>
              <a:t>: district court noted “</a:t>
            </a:r>
            <a:r>
              <a:rPr lang="en-US" i="1" dirty="0"/>
              <a:t>Motorola's royalty request for its 802.11 SEP portfolio raises significant stacking concerns. There are at least 92 entities that own 802.11 SEPs. […] If each of these 92 entities sought royalties similar to Motorola's request of 1.15% to 1.73% of the end-product price, the aggregate royalty to implement the 802.11 Standard, which is only one feature of the Xbox product, would exceed the total product price.</a:t>
            </a:r>
            <a:r>
              <a:rPr lang="en-US" dirty="0"/>
              <a:t>”</a:t>
            </a:r>
          </a:p>
        </p:txBody>
      </p:sp>
      <p:sp>
        <p:nvSpPr>
          <p:cNvPr id="4" name="Date Placeholder 3">
            <a:extLst>
              <a:ext uri="{FF2B5EF4-FFF2-40B4-BE49-F238E27FC236}">
                <a16:creationId xmlns:a16="http://schemas.microsoft.com/office/drawing/2014/main" id="{69B19C2B-D2D3-3CEF-683F-0EBD40E2633B}"/>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573700D9-C333-0044-521B-0FB7B8DBF16D}"/>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AFC2B4C0-D92E-4FF0-EDBA-95C51A2DB625}"/>
              </a:ext>
            </a:extLst>
          </p:cNvPr>
          <p:cNvSpPr>
            <a:spLocks noGrp="1"/>
          </p:cNvSpPr>
          <p:nvPr>
            <p:ph type="sldNum" sz="quarter" idx="12"/>
          </p:nvPr>
        </p:nvSpPr>
        <p:spPr/>
        <p:txBody>
          <a:bodyPr/>
          <a:lstStyle/>
          <a:p>
            <a:fld id="{52FC935B-8A0E-4B0F-A0DD-CBF45293C773}" type="slidenum">
              <a:rPr lang="en-US" smtClean="0"/>
              <a:t>31</a:t>
            </a:fld>
            <a:endParaRPr lang="en-US"/>
          </a:p>
        </p:txBody>
      </p:sp>
    </p:spTree>
    <p:extLst>
      <p:ext uri="{BB962C8B-B14F-4D97-AF65-F5344CB8AC3E}">
        <p14:creationId xmlns:p14="http://schemas.microsoft.com/office/powerpoint/2010/main" val="23859580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FEDC6-E707-40A2-A3B9-B5D67B00844C}"/>
              </a:ext>
            </a:extLst>
          </p:cNvPr>
          <p:cNvSpPr>
            <a:spLocks noGrp="1"/>
          </p:cNvSpPr>
          <p:nvPr>
            <p:ph type="title"/>
          </p:nvPr>
        </p:nvSpPr>
        <p:spPr/>
        <p:txBody>
          <a:bodyPr/>
          <a:lstStyle/>
          <a:p>
            <a:r>
              <a:rPr lang="en-US" dirty="0"/>
              <a:t>Royalty stacking</a:t>
            </a:r>
          </a:p>
        </p:txBody>
      </p:sp>
      <p:sp>
        <p:nvSpPr>
          <p:cNvPr id="3" name="Content Placeholder 2">
            <a:extLst>
              <a:ext uri="{FF2B5EF4-FFF2-40B4-BE49-F238E27FC236}">
                <a16:creationId xmlns:a16="http://schemas.microsoft.com/office/drawing/2014/main" id="{D3A0C157-B420-451B-B013-01EC83C08FD7}"/>
              </a:ext>
            </a:extLst>
          </p:cNvPr>
          <p:cNvSpPr>
            <a:spLocks noGrp="1"/>
          </p:cNvSpPr>
          <p:nvPr>
            <p:ph idx="1"/>
          </p:nvPr>
        </p:nvSpPr>
        <p:spPr>
          <a:xfrm>
            <a:off x="457200" y="1417638"/>
            <a:ext cx="3505200" cy="4373562"/>
          </a:xfrm>
        </p:spPr>
        <p:txBody>
          <a:bodyPr>
            <a:normAutofit fontScale="62500" lnSpcReduction="20000"/>
          </a:bodyPr>
          <a:lstStyle/>
          <a:p>
            <a:r>
              <a:rPr lang="en-US" dirty="0" err="1"/>
              <a:t>Galetovic</a:t>
            </a:r>
            <a:r>
              <a:rPr lang="en-US" dirty="0"/>
              <a:t> and Gupta (2020) question existence and impact of royalty stacking.</a:t>
            </a:r>
          </a:p>
          <a:p>
            <a:r>
              <a:rPr lang="en-US" dirty="0"/>
              <a:t>Number of SEP owners in the mobile wireless industry increased dramatically over time, from 2 in 1994 to over 130 in 2013.</a:t>
            </a:r>
          </a:p>
          <a:p>
            <a:r>
              <a:rPr lang="en-US" dirty="0"/>
              <a:t>Number of SEPs increased from 150 in 1994 to more than 150,000 in 2013.</a:t>
            </a:r>
          </a:p>
          <a:p>
            <a:r>
              <a:rPr lang="en-US" dirty="0" err="1"/>
              <a:t>Galetovic</a:t>
            </a:r>
            <a:r>
              <a:rPr lang="en-US" dirty="0"/>
              <a:t> and Gupta find no evidence for price increases or increased industry concentration.</a:t>
            </a:r>
          </a:p>
        </p:txBody>
      </p:sp>
      <p:pic>
        <p:nvPicPr>
          <p:cNvPr id="5" name="Picture 4">
            <a:extLst>
              <a:ext uri="{FF2B5EF4-FFF2-40B4-BE49-F238E27FC236}">
                <a16:creationId xmlns:a16="http://schemas.microsoft.com/office/drawing/2014/main" id="{0842C9C4-A9A4-4746-9B1D-9BCCFA5C5D98}"/>
              </a:ext>
            </a:extLst>
          </p:cNvPr>
          <p:cNvPicPr/>
          <p:nvPr/>
        </p:nvPicPr>
        <p:blipFill>
          <a:blip r:embed="rId2"/>
          <a:stretch>
            <a:fillRect/>
          </a:stretch>
        </p:blipFill>
        <p:spPr>
          <a:xfrm>
            <a:off x="4038600" y="1295400"/>
            <a:ext cx="5029201" cy="3910330"/>
          </a:xfrm>
          <a:prstGeom prst="rect">
            <a:avLst/>
          </a:prstGeom>
        </p:spPr>
      </p:pic>
      <p:sp>
        <p:nvSpPr>
          <p:cNvPr id="6" name="Content Placeholder 2">
            <a:extLst>
              <a:ext uri="{FF2B5EF4-FFF2-40B4-BE49-F238E27FC236}">
                <a16:creationId xmlns:a16="http://schemas.microsoft.com/office/drawing/2014/main" id="{3DBB86C3-0E59-4702-80C0-C247726A71E8}"/>
              </a:ext>
            </a:extLst>
          </p:cNvPr>
          <p:cNvSpPr txBox="1">
            <a:spLocks/>
          </p:cNvSpPr>
          <p:nvPr/>
        </p:nvSpPr>
        <p:spPr>
          <a:xfrm>
            <a:off x="457200" y="5452259"/>
            <a:ext cx="8534400" cy="948541"/>
          </a:xfrm>
          <a:prstGeom prst="rect">
            <a:avLst/>
          </a:prstGeom>
        </p:spPr>
        <p:txBody>
          <a:bodyPr vert="horz" lIns="91440" tIns="45720" rIns="91440" bIns="45720" rtlCol="0">
            <a:normAutofit fontScale="5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a:t>But during the 2010s, concentration has increased in the mobile phone industry in the U.S.</a:t>
            </a:r>
          </a:p>
          <a:p>
            <a:r>
              <a:rPr lang="en-US" dirty="0"/>
              <a:t>HHI index of concentration has risen from 2800 to 4400 between 2012 and 2021.</a:t>
            </a:r>
          </a:p>
        </p:txBody>
      </p:sp>
      <p:sp>
        <p:nvSpPr>
          <p:cNvPr id="4" name="Date Placeholder 3">
            <a:extLst>
              <a:ext uri="{FF2B5EF4-FFF2-40B4-BE49-F238E27FC236}">
                <a16:creationId xmlns:a16="http://schemas.microsoft.com/office/drawing/2014/main" id="{FF3B219D-F8C7-4735-FE77-E2D879C572FB}"/>
              </a:ext>
            </a:extLst>
          </p:cNvPr>
          <p:cNvSpPr>
            <a:spLocks noGrp="1"/>
          </p:cNvSpPr>
          <p:nvPr>
            <p:ph type="dt" sz="half" idx="10"/>
          </p:nvPr>
        </p:nvSpPr>
        <p:spPr/>
        <p:txBody>
          <a:bodyPr/>
          <a:lstStyle/>
          <a:p>
            <a:r>
              <a:rPr lang="en-US"/>
              <a:t>2024</a:t>
            </a:r>
          </a:p>
        </p:txBody>
      </p:sp>
      <p:sp>
        <p:nvSpPr>
          <p:cNvPr id="7" name="Footer Placeholder 6">
            <a:extLst>
              <a:ext uri="{FF2B5EF4-FFF2-40B4-BE49-F238E27FC236}">
                <a16:creationId xmlns:a16="http://schemas.microsoft.com/office/drawing/2014/main" id="{566E6F1B-E843-57D4-6AC2-5A75E6AC1992}"/>
              </a:ext>
            </a:extLst>
          </p:cNvPr>
          <p:cNvSpPr>
            <a:spLocks noGrp="1"/>
          </p:cNvSpPr>
          <p:nvPr>
            <p:ph type="ftr" sz="quarter" idx="11"/>
          </p:nvPr>
        </p:nvSpPr>
        <p:spPr/>
        <p:txBody>
          <a:bodyPr/>
          <a:lstStyle/>
          <a:p>
            <a:r>
              <a:rPr lang="en-US"/>
              <a:t>Hall &amp; Helmers Ch. 21</a:t>
            </a:r>
          </a:p>
        </p:txBody>
      </p:sp>
      <p:sp>
        <p:nvSpPr>
          <p:cNvPr id="8" name="Slide Number Placeholder 7">
            <a:extLst>
              <a:ext uri="{FF2B5EF4-FFF2-40B4-BE49-F238E27FC236}">
                <a16:creationId xmlns:a16="http://schemas.microsoft.com/office/drawing/2014/main" id="{B9051DBE-D75F-D70D-CFF3-92382514301A}"/>
              </a:ext>
            </a:extLst>
          </p:cNvPr>
          <p:cNvSpPr>
            <a:spLocks noGrp="1"/>
          </p:cNvSpPr>
          <p:nvPr>
            <p:ph type="sldNum" sz="quarter" idx="12"/>
          </p:nvPr>
        </p:nvSpPr>
        <p:spPr/>
        <p:txBody>
          <a:bodyPr/>
          <a:lstStyle/>
          <a:p>
            <a:fld id="{52FC935B-8A0E-4B0F-A0DD-CBF45293C773}" type="slidenum">
              <a:rPr lang="en-US" smtClean="0"/>
              <a:t>32</a:t>
            </a:fld>
            <a:endParaRPr lang="en-US"/>
          </a:p>
        </p:txBody>
      </p:sp>
    </p:spTree>
    <p:extLst>
      <p:ext uri="{BB962C8B-B14F-4D97-AF65-F5344CB8AC3E}">
        <p14:creationId xmlns:p14="http://schemas.microsoft.com/office/powerpoint/2010/main" val="4812238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434E8-CD95-4260-91C3-54EB451E9A88}"/>
              </a:ext>
            </a:extLst>
          </p:cNvPr>
          <p:cNvSpPr>
            <a:spLocks noGrp="1"/>
          </p:cNvSpPr>
          <p:nvPr>
            <p:ph type="title"/>
          </p:nvPr>
        </p:nvSpPr>
        <p:spPr/>
        <p:txBody>
          <a:bodyPr/>
          <a:lstStyle/>
          <a:p>
            <a:r>
              <a:rPr lang="en-US" dirty="0"/>
              <a:t>Hold-out</a:t>
            </a:r>
          </a:p>
        </p:txBody>
      </p:sp>
      <p:sp>
        <p:nvSpPr>
          <p:cNvPr id="3" name="Content Placeholder 2">
            <a:extLst>
              <a:ext uri="{FF2B5EF4-FFF2-40B4-BE49-F238E27FC236}">
                <a16:creationId xmlns:a16="http://schemas.microsoft.com/office/drawing/2014/main" id="{48A1E8A8-79EF-4461-8F36-40E2A6FF8004}"/>
              </a:ext>
            </a:extLst>
          </p:cNvPr>
          <p:cNvSpPr>
            <a:spLocks noGrp="1"/>
          </p:cNvSpPr>
          <p:nvPr>
            <p:ph idx="1"/>
          </p:nvPr>
        </p:nvSpPr>
        <p:spPr/>
        <p:txBody>
          <a:bodyPr>
            <a:normAutofit fontScale="55000" lnSpcReduction="20000"/>
          </a:bodyPr>
          <a:lstStyle/>
          <a:p>
            <a:r>
              <a:rPr lang="en-US" dirty="0"/>
              <a:t>Hold-out describes a situation where implementer attempts to avoid licensing SEPs. </a:t>
            </a:r>
          </a:p>
          <a:p>
            <a:r>
              <a:rPr lang="en-US" dirty="0"/>
              <a:t>In the extreme, implementer refuses a license unless forced by a court to accept one (conduct also referred to as “efficient infringement” or “reverse hold-up”).</a:t>
            </a:r>
          </a:p>
          <a:p>
            <a:r>
              <a:rPr lang="en-US" dirty="0"/>
              <a:t>SEP owner is forced to engage in costly and lengthy litigation that entails risk:</a:t>
            </a:r>
          </a:p>
          <a:p>
            <a:pPr lvl="1"/>
            <a:r>
              <a:rPr lang="en-US" dirty="0"/>
              <a:t>SEPs (partially) invalid.</a:t>
            </a:r>
          </a:p>
          <a:p>
            <a:pPr lvl="1"/>
            <a:r>
              <a:rPr lang="en-US" dirty="0"/>
              <a:t>Patents not essential.</a:t>
            </a:r>
          </a:p>
          <a:p>
            <a:pPr lvl="1"/>
            <a:r>
              <a:rPr lang="en-US" dirty="0"/>
              <a:t>Some acts of implementation not covered by standard.</a:t>
            </a:r>
          </a:p>
          <a:p>
            <a:pPr lvl="1"/>
            <a:r>
              <a:rPr lang="en-US" dirty="0"/>
              <a:t>Any of the above might have repercussions for other subsequent licensing negotiations for SEP owner.</a:t>
            </a:r>
          </a:p>
          <a:p>
            <a:r>
              <a:rPr lang="en-US" dirty="0"/>
              <a:t>Compounded by mismatch between national character of patent system and global business of most licensees of standard essential technologies:</a:t>
            </a:r>
          </a:p>
          <a:p>
            <a:pPr lvl="1"/>
            <a:r>
              <a:rPr lang="en-US" dirty="0"/>
              <a:t>Licensees can refuse to accept global license of an entire SEP portfolio and instead engage in separate negotiations and litigation in each relevant jurisdiction. </a:t>
            </a:r>
          </a:p>
          <a:p>
            <a:r>
              <a:rPr lang="en-US" dirty="0"/>
              <a:t>The issue of portfolio licensing does not only apply to the geographic but also technological scope of SEPs.:</a:t>
            </a:r>
          </a:p>
          <a:p>
            <a:pPr lvl="1"/>
            <a:r>
              <a:rPr lang="en-US" dirty="0"/>
              <a:t>Because the assertion of entire patent portfolios in court is not possible, licensees may opportunistically choose to negotiate only licenses for a small subset of relevant SEPs.</a:t>
            </a:r>
          </a:p>
          <a:p>
            <a:endParaRPr lang="en-US" dirty="0"/>
          </a:p>
        </p:txBody>
      </p:sp>
      <p:sp>
        <p:nvSpPr>
          <p:cNvPr id="4" name="Date Placeholder 3">
            <a:extLst>
              <a:ext uri="{FF2B5EF4-FFF2-40B4-BE49-F238E27FC236}">
                <a16:creationId xmlns:a16="http://schemas.microsoft.com/office/drawing/2014/main" id="{DAFB0188-7DF4-AC58-2987-9FD37CBDA7A0}"/>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5CC6CD14-D194-4BFD-8297-5082E5CC0F67}"/>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77501B8B-B0BF-5455-67DF-55342D869E77}"/>
              </a:ext>
            </a:extLst>
          </p:cNvPr>
          <p:cNvSpPr>
            <a:spLocks noGrp="1"/>
          </p:cNvSpPr>
          <p:nvPr>
            <p:ph type="sldNum" sz="quarter" idx="12"/>
          </p:nvPr>
        </p:nvSpPr>
        <p:spPr/>
        <p:txBody>
          <a:bodyPr/>
          <a:lstStyle/>
          <a:p>
            <a:fld id="{52FC935B-8A0E-4B0F-A0DD-CBF45293C773}" type="slidenum">
              <a:rPr lang="en-US" smtClean="0"/>
              <a:t>33</a:t>
            </a:fld>
            <a:endParaRPr lang="en-US"/>
          </a:p>
        </p:txBody>
      </p:sp>
    </p:spTree>
    <p:extLst>
      <p:ext uri="{BB962C8B-B14F-4D97-AF65-F5344CB8AC3E}">
        <p14:creationId xmlns:p14="http://schemas.microsoft.com/office/powerpoint/2010/main" val="9166823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434E8-CD95-4260-91C3-54EB451E9A88}"/>
              </a:ext>
            </a:extLst>
          </p:cNvPr>
          <p:cNvSpPr>
            <a:spLocks noGrp="1"/>
          </p:cNvSpPr>
          <p:nvPr>
            <p:ph type="title"/>
          </p:nvPr>
        </p:nvSpPr>
        <p:spPr/>
        <p:txBody>
          <a:bodyPr/>
          <a:lstStyle/>
          <a:p>
            <a:r>
              <a:rPr lang="en-US" dirty="0"/>
              <a:t>Hold-out</a:t>
            </a:r>
          </a:p>
        </p:txBody>
      </p:sp>
      <p:sp>
        <p:nvSpPr>
          <p:cNvPr id="3" name="Content Placeholder 2">
            <a:extLst>
              <a:ext uri="{FF2B5EF4-FFF2-40B4-BE49-F238E27FC236}">
                <a16:creationId xmlns:a16="http://schemas.microsoft.com/office/drawing/2014/main" id="{48A1E8A8-79EF-4461-8F36-40E2A6FF8004}"/>
              </a:ext>
            </a:extLst>
          </p:cNvPr>
          <p:cNvSpPr>
            <a:spLocks noGrp="1"/>
          </p:cNvSpPr>
          <p:nvPr>
            <p:ph idx="1"/>
          </p:nvPr>
        </p:nvSpPr>
        <p:spPr>
          <a:xfrm>
            <a:off x="457200" y="1600200"/>
            <a:ext cx="8229600" cy="4983162"/>
          </a:xfrm>
        </p:spPr>
        <p:txBody>
          <a:bodyPr>
            <a:normAutofit fontScale="77500" lnSpcReduction="20000"/>
          </a:bodyPr>
          <a:lstStyle/>
          <a:p>
            <a:r>
              <a:rPr lang="en-US" dirty="0"/>
              <a:t>In practice, determining whether implementer is a willing or unwilling licensee is difficult.</a:t>
            </a:r>
          </a:p>
          <a:p>
            <a:r>
              <a:rPr lang="en-US" dirty="0"/>
              <a:t>Requires distinguishing hold-out from appropriate adversarial bargaining. </a:t>
            </a:r>
          </a:p>
          <a:p>
            <a:r>
              <a:rPr lang="en-US" dirty="0"/>
              <a:t>In Europe, in </a:t>
            </a:r>
            <a:r>
              <a:rPr lang="en-US" i="1" dirty="0"/>
              <a:t>Huawei Technology Co. Ltd v ZTE Corp </a:t>
            </a:r>
            <a:r>
              <a:rPr lang="en-US" dirty="0"/>
              <a:t>Court of Justice of the European Union (CJEU) formulated specific requirements for a licensee to qualify as “willing” :</a:t>
            </a:r>
          </a:p>
          <a:p>
            <a:pPr lvl="1"/>
            <a:r>
              <a:rPr lang="en-US" dirty="0"/>
              <a:t>Requirement to express willingness to negotiate a FRAND license.</a:t>
            </a:r>
          </a:p>
          <a:p>
            <a:pPr lvl="1"/>
            <a:r>
              <a:rPr lang="en-US" dirty="0"/>
              <a:t>Demonstrate behavior that is “in accordance with recognized commercial practices in the field and in good faith” without engaging in delaying tactics.</a:t>
            </a:r>
          </a:p>
          <a:p>
            <a:pPr lvl="1"/>
            <a:r>
              <a:rPr lang="en-US" dirty="0"/>
              <a:t>Should the licensee reject the SEP owner’s licensing offer, it has to provide a written counter-offer on FRAND terms. </a:t>
            </a:r>
          </a:p>
        </p:txBody>
      </p:sp>
      <p:sp>
        <p:nvSpPr>
          <p:cNvPr id="4" name="Date Placeholder 3">
            <a:extLst>
              <a:ext uri="{FF2B5EF4-FFF2-40B4-BE49-F238E27FC236}">
                <a16:creationId xmlns:a16="http://schemas.microsoft.com/office/drawing/2014/main" id="{A83EE7D9-D6C8-DF51-BC05-24002E7BDBF6}"/>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3F82F12D-3484-AF3B-C1EF-C98019E2BE28}"/>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DBB845C5-0296-6C87-6716-6954D562FF62}"/>
              </a:ext>
            </a:extLst>
          </p:cNvPr>
          <p:cNvSpPr>
            <a:spLocks noGrp="1"/>
          </p:cNvSpPr>
          <p:nvPr>
            <p:ph type="sldNum" sz="quarter" idx="12"/>
          </p:nvPr>
        </p:nvSpPr>
        <p:spPr/>
        <p:txBody>
          <a:bodyPr/>
          <a:lstStyle/>
          <a:p>
            <a:fld id="{52FC935B-8A0E-4B0F-A0DD-CBF45293C773}" type="slidenum">
              <a:rPr lang="en-US" smtClean="0"/>
              <a:t>34</a:t>
            </a:fld>
            <a:endParaRPr lang="en-US"/>
          </a:p>
        </p:txBody>
      </p:sp>
    </p:spTree>
    <p:extLst>
      <p:ext uri="{BB962C8B-B14F-4D97-AF65-F5344CB8AC3E}">
        <p14:creationId xmlns:p14="http://schemas.microsoft.com/office/powerpoint/2010/main" val="35428123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434E8-CD95-4260-91C3-54EB451E9A88}"/>
              </a:ext>
            </a:extLst>
          </p:cNvPr>
          <p:cNvSpPr>
            <a:spLocks noGrp="1"/>
          </p:cNvSpPr>
          <p:nvPr>
            <p:ph type="title"/>
          </p:nvPr>
        </p:nvSpPr>
        <p:spPr/>
        <p:txBody>
          <a:bodyPr/>
          <a:lstStyle/>
          <a:p>
            <a:r>
              <a:rPr lang="en-US" dirty="0"/>
              <a:t>Hold-out</a:t>
            </a:r>
          </a:p>
        </p:txBody>
      </p:sp>
      <p:sp>
        <p:nvSpPr>
          <p:cNvPr id="3" name="Content Placeholder 2">
            <a:extLst>
              <a:ext uri="{FF2B5EF4-FFF2-40B4-BE49-F238E27FC236}">
                <a16:creationId xmlns:a16="http://schemas.microsoft.com/office/drawing/2014/main" id="{48A1E8A8-79EF-4461-8F36-40E2A6FF8004}"/>
              </a:ext>
            </a:extLst>
          </p:cNvPr>
          <p:cNvSpPr>
            <a:spLocks noGrp="1"/>
          </p:cNvSpPr>
          <p:nvPr>
            <p:ph idx="1"/>
          </p:nvPr>
        </p:nvSpPr>
        <p:spPr>
          <a:xfrm>
            <a:off x="457200" y="1600200"/>
            <a:ext cx="8229600" cy="4983162"/>
          </a:xfrm>
        </p:spPr>
        <p:txBody>
          <a:bodyPr>
            <a:normAutofit fontScale="70000" lnSpcReduction="20000"/>
          </a:bodyPr>
          <a:lstStyle/>
          <a:p>
            <a:r>
              <a:rPr lang="en-US" dirty="0"/>
              <a:t>Several court cases commonly cited as evidence: </a:t>
            </a:r>
          </a:p>
          <a:p>
            <a:pPr lvl="1"/>
            <a:r>
              <a:rPr lang="en-US" i="1" dirty="0"/>
              <a:t>Core Wireless v LG Electronics</a:t>
            </a:r>
            <a:r>
              <a:rPr lang="en-US" dirty="0"/>
              <a:t>: U.S. district court’s decision stated “</a:t>
            </a:r>
            <a:r>
              <a:rPr lang="en-US" i="1" dirty="0"/>
              <a:t>the Court makes note of the manner in which LG abruptly terminated licensing negotiations. After a long series of meetings between the parties, including seven meetings in Seoul, Korea, LG invited the Core Wireless representatives to Korea one last time and indicated that it would be making a monetary offer for a license. Rather than make an offer or engage in serious, good faith negotiations, LG delivered a terse one-page presentation stating that a lawsuit at that time between the parties was “preferable” to a license […]. It is apparent to the Court that LG’s decision to terminate negotiations and continue operations without a license was driven by its resistance to being the first in the industry to take a license, and not by the merits or strength of its non-infringement and invalidity defenses</a:t>
            </a:r>
            <a:r>
              <a:rPr lang="en-US" dirty="0"/>
              <a:t>”.</a:t>
            </a:r>
          </a:p>
          <a:p>
            <a:pPr lvl="1"/>
            <a:r>
              <a:rPr lang="en-US" i="1" dirty="0" err="1"/>
              <a:t>Sisvel</a:t>
            </a:r>
            <a:r>
              <a:rPr lang="en-US" i="1" dirty="0"/>
              <a:t> v. Haier</a:t>
            </a:r>
            <a:r>
              <a:rPr lang="en-US" dirty="0"/>
              <a:t>: German Federal Court of Justice considered Haier an unwilling licensee because Haier had engaged in delaying tactics during licensing negotiations such as taking one year to respond to </a:t>
            </a:r>
            <a:r>
              <a:rPr lang="en-US" dirty="0" err="1"/>
              <a:t>Sisvel</a:t>
            </a:r>
            <a:r>
              <a:rPr lang="en-US" dirty="0"/>
              <a:t> and declare its willingness to license.</a:t>
            </a:r>
          </a:p>
        </p:txBody>
      </p:sp>
      <p:sp>
        <p:nvSpPr>
          <p:cNvPr id="4" name="Date Placeholder 3">
            <a:extLst>
              <a:ext uri="{FF2B5EF4-FFF2-40B4-BE49-F238E27FC236}">
                <a16:creationId xmlns:a16="http://schemas.microsoft.com/office/drawing/2014/main" id="{87DE4764-8DFB-128D-56F4-A77C331DD670}"/>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C170C2C7-75C1-8236-3BA5-D5F33FC6681C}"/>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09183346-C3E8-497E-DD77-F0432652658F}"/>
              </a:ext>
            </a:extLst>
          </p:cNvPr>
          <p:cNvSpPr>
            <a:spLocks noGrp="1"/>
          </p:cNvSpPr>
          <p:nvPr>
            <p:ph type="sldNum" sz="quarter" idx="12"/>
          </p:nvPr>
        </p:nvSpPr>
        <p:spPr/>
        <p:txBody>
          <a:bodyPr/>
          <a:lstStyle/>
          <a:p>
            <a:fld id="{52FC935B-8A0E-4B0F-A0DD-CBF45293C773}" type="slidenum">
              <a:rPr lang="en-US" smtClean="0"/>
              <a:t>35</a:t>
            </a:fld>
            <a:endParaRPr lang="en-US"/>
          </a:p>
        </p:txBody>
      </p:sp>
    </p:spTree>
    <p:extLst>
      <p:ext uri="{BB962C8B-B14F-4D97-AF65-F5344CB8AC3E}">
        <p14:creationId xmlns:p14="http://schemas.microsoft.com/office/powerpoint/2010/main" val="5998076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BBA62-843E-48CD-9C9B-222BFC34CF30}"/>
              </a:ext>
            </a:extLst>
          </p:cNvPr>
          <p:cNvSpPr>
            <a:spLocks noGrp="1"/>
          </p:cNvSpPr>
          <p:nvPr>
            <p:ph type="title"/>
          </p:nvPr>
        </p:nvSpPr>
        <p:spPr/>
        <p:txBody>
          <a:bodyPr>
            <a:normAutofit/>
          </a:bodyPr>
          <a:lstStyle/>
          <a:p>
            <a:r>
              <a:rPr lang="en-US" dirty="0"/>
              <a:t>FRAND and the licensing of SEPs</a:t>
            </a:r>
          </a:p>
        </p:txBody>
      </p:sp>
      <p:sp>
        <p:nvSpPr>
          <p:cNvPr id="3" name="Content Placeholder 2">
            <a:extLst>
              <a:ext uri="{FF2B5EF4-FFF2-40B4-BE49-F238E27FC236}">
                <a16:creationId xmlns:a16="http://schemas.microsoft.com/office/drawing/2014/main" id="{44D05FE5-0DAD-4955-A2E4-1B0DAA99771A}"/>
              </a:ext>
            </a:extLst>
          </p:cNvPr>
          <p:cNvSpPr>
            <a:spLocks noGrp="1"/>
          </p:cNvSpPr>
          <p:nvPr>
            <p:ph idx="1"/>
          </p:nvPr>
        </p:nvSpPr>
        <p:spPr/>
        <p:txBody>
          <a:bodyPr>
            <a:normAutofit fontScale="92500" lnSpcReduction="10000"/>
          </a:bodyPr>
          <a:lstStyle/>
          <a:p>
            <a:r>
              <a:rPr lang="en-US" dirty="0"/>
              <a:t>Licensing of patents is usually a private transaction between parties and details are not disclosed to public.</a:t>
            </a:r>
          </a:p>
          <a:p>
            <a:r>
              <a:rPr lang="en-US" dirty="0"/>
              <a:t>Creates challenge that market prices for licenses are not easily observable by third parties. </a:t>
            </a:r>
          </a:p>
          <a:p>
            <a:r>
              <a:rPr lang="en-US" dirty="0"/>
              <a:t>Specific licensing terms depend to large extent on specific circumstances of technologies and companies involved. </a:t>
            </a:r>
          </a:p>
          <a:p>
            <a:r>
              <a:rPr lang="en-US" dirty="0"/>
              <a:t>When parties cannot agree on a royalty payment, they can seek a determination by courts.</a:t>
            </a:r>
          </a:p>
          <a:p>
            <a:endParaRPr lang="en-US" dirty="0"/>
          </a:p>
        </p:txBody>
      </p:sp>
      <p:sp>
        <p:nvSpPr>
          <p:cNvPr id="4" name="Date Placeholder 3">
            <a:extLst>
              <a:ext uri="{FF2B5EF4-FFF2-40B4-BE49-F238E27FC236}">
                <a16:creationId xmlns:a16="http://schemas.microsoft.com/office/drawing/2014/main" id="{92719BE5-BFDF-E5EE-FB19-C36CDC57AE5E}"/>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01F2534D-70B7-9CB5-EEF9-384E3915F34A}"/>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5F69F5A5-76CE-82B6-5388-4A7D61508512}"/>
              </a:ext>
            </a:extLst>
          </p:cNvPr>
          <p:cNvSpPr>
            <a:spLocks noGrp="1"/>
          </p:cNvSpPr>
          <p:nvPr>
            <p:ph type="sldNum" sz="quarter" idx="12"/>
          </p:nvPr>
        </p:nvSpPr>
        <p:spPr/>
        <p:txBody>
          <a:bodyPr/>
          <a:lstStyle/>
          <a:p>
            <a:fld id="{52FC935B-8A0E-4B0F-A0DD-CBF45293C773}" type="slidenum">
              <a:rPr lang="en-US" smtClean="0"/>
              <a:t>36</a:t>
            </a:fld>
            <a:endParaRPr lang="en-US"/>
          </a:p>
        </p:txBody>
      </p:sp>
    </p:spTree>
    <p:extLst>
      <p:ext uri="{BB962C8B-B14F-4D97-AF65-F5344CB8AC3E}">
        <p14:creationId xmlns:p14="http://schemas.microsoft.com/office/powerpoint/2010/main" val="5344253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BBA62-843E-48CD-9C9B-222BFC34CF30}"/>
              </a:ext>
            </a:extLst>
          </p:cNvPr>
          <p:cNvSpPr>
            <a:spLocks noGrp="1"/>
          </p:cNvSpPr>
          <p:nvPr>
            <p:ph type="title"/>
          </p:nvPr>
        </p:nvSpPr>
        <p:spPr/>
        <p:txBody>
          <a:bodyPr>
            <a:normAutofit/>
          </a:bodyPr>
          <a:lstStyle/>
          <a:p>
            <a:r>
              <a:rPr lang="en-US" dirty="0"/>
              <a:t>FRAND and the licensing of SEPs</a:t>
            </a:r>
          </a:p>
        </p:txBody>
      </p:sp>
      <p:sp>
        <p:nvSpPr>
          <p:cNvPr id="3" name="Content Placeholder 2">
            <a:extLst>
              <a:ext uri="{FF2B5EF4-FFF2-40B4-BE49-F238E27FC236}">
                <a16:creationId xmlns:a16="http://schemas.microsoft.com/office/drawing/2014/main" id="{44D05FE5-0DAD-4955-A2E4-1B0DAA99771A}"/>
              </a:ext>
            </a:extLst>
          </p:cNvPr>
          <p:cNvSpPr>
            <a:spLocks noGrp="1"/>
          </p:cNvSpPr>
          <p:nvPr>
            <p:ph idx="1"/>
          </p:nvPr>
        </p:nvSpPr>
        <p:spPr/>
        <p:txBody>
          <a:bodyPr>
            <a:normAutofit fontScale="70000" lnSpcReduction="20000"/>
          </a:bodyPr>
          <a:lstStyle/>
          <a:p>
            <a:r>
              <a:rPr lang="en-US" dirty="0"/>
              <a:t>In U.S., law entitles patent owners to no less than a reasonable royalty for patent infringement.</a:t>
            </a:r>
          </a:p>
          <a:p>
            <a:r>
              <a:rPr lang="en-US" dirty="0"/>
              <a:t>U.S. courts rely on 15-factors established in </a:t>
            </a:r>
            <a:r>
              <a:rPr lang="en-US" i="1" dirty="0"/>
              <a:t>Georgia Pacific v. United States Plywood</a:t>
            </a:r>
            <a:r>
              <a:rPr lang="en-US" dirty="0"/>
              <a:t>.</a:t>
            </a:r>
          </a:p>
          <a:p>
            <a:r>
              <a:rPr lang="en-US" dirty="0"/>
              <a:t>Factors designed to help court replicate a counterfactual negotiation between parties.</a:t>
            </a:r>
          </a:p>
          <a:p>
            <a:r>
              <a:rPr lang="en-US" dirty="0"/>
              <a:t>Factors include questions about importance of patent to infringing product, market demand, and comparable licenses.</a:t>
            </a:r>
          </a:p>
          <a:p>
            <a:r>
              <a:rPr lang="en-US" dirty="0"/>
              <a:t>Courts can award a lump-sum royalty or running royalty. </a:t>
            </a:r>
          </a:p>
          <a:p>
            <a:r>
              <a:rPr lang="en-US" dirty="0"/>
              <a:t>In determining royalty, challenge of determining royalty base and royalty rate. </a:t>
            </a:r>
          </a:p>
          <a:p>
            <a:r>
              <a:rPr lang="en-US" dirty="0"/>
              <a:t>U.S. patent law, rule of apportionment means that royalties should correspond only to the infringing features of the infringing product. </a:t>
            </a:r>
          </a:p>
        </p:txBody>
      </p:sp>
      <p:sp>
        <p:nvSpPr>
          <p:cNvPr id="4" name="Date Placeholder 3">
            <a:extLst>
              <a:ext uri="{FF2B5EF4-FFF2-40B4-BE49-F238E27FC236}">
                <a16:creationId xmlns:a16="http://schemas.microsoft.com/office/drawing/2014/main" id="{6B5D65EE-4A25-4987-E184-A169AD751A1B}"/>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AD945702-2FA5-A465-EB21-88FE1A77571C}"/>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DD07D173-9F12-674B-3789-E6902C8B1570}"/>
              </a:ext>
            </a:extLst>
          </p:cNvPr>
          <p:cNvSpPr>
            <a:spLocks noGrp="1"/>
          </p:cNvSpPr>
          <p:nvPr>
            <p:ph type="sldNum" sz="quarter" idx="12"/>
          </p:nvPr>
        </p:nvSpPr>
        <p:spPr/>
        <p:txBody>
          <a:bodyPr/>
          <a:lstStyle/>
          <a:p>
            <a:fld id="{52FC935B-8A0E-4B0F-A0DD-CBF45293C773}" type="slidenum">
              <a:rPr lang="en-US" smtClean="0"/>
              <a:t>37</a:t>
            </a:fld>
            <a:endParaRPr lang="en-US"/>
          </a:p>
        </p:txBody>
      </p:sp>
    </p:spTree>
    <p:extLst>
      <p:ext uri="{BB962C8B-B14F-4D97-AF65-F5344CB8AC3E}">
        <p14:creationId xmlns:p14="http://schemas.microsoft.com/office/powerpoint/2010/main" val="5749455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CD34D-9CDC-4C86-BECA-047253859689}"/>
              </a:ext>
            </a:extLst>
          </p:cNvPr>
          <p:cNvSpPr>
            <a:spLocks noGrp="1"/>
          </p:cNvSpPr>
          <p:nvPr>
            <p:ph type="title"/>
          </p:nvPr>
        </p:nvSpPr>
        <p:spPr/>
        <p:txBody>
          <a:bodyPr>
            <a:normAutofit/>
          </a:bodyPr>
          <a:lstStyle/>
          <a:p>
            <a:r>
              <a:rPr lang="en-US" dirty="0"/>
              <a:t>FRAND and the licensing of SEPs</a:t>
            </a:r>
          </a:p>
        </p:txBody>
      </p:sp>
      <p:sp>
        <p:nvSpPr>
          <p:cNvPr id="3" name="Content Placeholder 2">
            <a:extLst>
              <a:ext uri="{FF2B5EF4-FFF2-40B4-BE49-F238E27FC236}">
                <a16:creationId xmlns:a16="http://schemas.microsoft.com/office/drawing/2014/main" id="{06853D08-24DE-476D-9F06-DEAACDEEF7FD}"/>
              </a:ext>
            </a:extLst>
          </p:cNvPr>
          <p:cNvSpPr>
            <a:spLocks noGrp="1"/>
          </p:cNvSpPr>
          <p:nvPr>
            <p:ph idx="1"/>
          </p:nvPr>
        </p:nvSpPr>
        <p:spPr/>
        <p:txBody>
          <a:bodyPr>
            <a:normAutofit fontScale="92500"/>
          </a:bodyPr>
          <a:lstStyle/>
          <a:p>
            <a:r>
              <a:rPr lang="en-US" dirty="0"/>
              <a:t>How to compute a FRAND license in practice?</a:t>
            </a:r>
          </a:p>
          <a:p>
            <a:r>
              <a:rPr lang="en-US" dirty="0"/>
              <a:t>Theory suggests computing FRAND rate as incremental </a:t>
            </a:r>
            <a:r>
              <a:rPr lang="en-US" i="1" dirty="0"/>
              <a:t>ex ante</a:t>
            </a:r>
            <a:r>
              <a:rPr lang="en-US" dirty="0"/>
              <a:t> value of patented invention compared to the next best alternative (Lemley and Shapiro, 2007) .</a:t>
            </a:r>
          </a:p>
          <a:p>
            <a:r>
              <a:rPr lang="en-US" dirty="0"/>
              <a:t>Not clear how to measure the theoretical concept in practice.</a:t>
            </a:r>
          </a:p>
          <a:p>
            <a:r>
              <a:rPr lang="en-US" dirty="0"/>
              <a:t>SEP owners, licensees, and courts have come up with alternative, more practical approaches.</a:t>
            </a:r>
          </a:p>
        </p:txBody>
      </p:sp>
      <p:sp>
        <p:nvSpPr>
          <p:cNvPr id="4" name="Date Placeholder 3">
            <a:extLst>
              <a:ext uri="{FF2B5EF4-FFF2-40B4-BE49-F238E27FC236}">
                <a16:creationId xmlns:a16="http://schemas.microsoft.com/office/drawing/2014/main" id="{A3989D3D-20C7-672E-D484-3D8E7AE47933}"/>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9F52B772-5A18-AEC8-E1B8-84C43C340161}"/>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7E8420DA-8EDB-E26B-C145-3F466AE2C85F}"/>
              </a:ext>
            </a:extLst>
          </p:cNvPr>
          <p:cNvSpPr>
            <a:spLocks noGrp="1"/>
          </p:cNvSpPr>
          <p:nvPr>
            <p:ph type="sldNum" sz="quarter" idx="12"/>
          </p:nvPr>
        </p:nvSpPr>
        <p:spPr/>
        <p:txBody>
          <a:bodyPr/>
          <a:lstStyle/>
          <a:p>
            <a:fld id="{52FC935B-8A0E-4B0F-A0DD-CBF45293C773}" type="slidenum">
              <a:rPr lang="en-US" smtClean="0"/>
              <a:t>38</a:t>
            </a:fld>
            <a:endParaRPr lang="en-US"/>
          </a:p>
        </p:txBody>
      </p:sp>
    </p:spTree>
    <p:extLst>
      <p:ext uri="{BB962C8B-B14F-4D97-AF65-F5344CB8AC3E}">
        <p14:creationId xmlns:p14="http://schemas.microsoft.com/office/powerpoint/2010/main" val="438966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CD34D-9CDC-4C86-BECA-047253859689}"/>
              </a:ext>
            </a:extLst>
          </p:cNvPr>
          <p:cNvSpPr>
            <a:spLocks noGrp="1"/>
          </p:cNvSpPr>
          <p:nvPr>
            <p:ph type="title"/>
          </p:nvPr>
        </p:nvSpPr>
        <p:spPr/>
        <p:txBody>
          <a:bodyPr>
            <a:normAutofit/>
          </a:bodyPr>
          <a:lstStyle/>
          <a:p>
            <a:r>
              <a:rPr lang="en-US" dirty="0"/>
              <a:t>FRAND and the licensing of SEPs</a:t>
            </a:r>
          </a:p>
        </p:txBody>
      </p:sp>
      <p:sp>
        <p:nvSpPr>
          <p:cNvPr id="3" name="Content Placeholder 2">
            <a:extLst>
              <a:ext uri="{FF2B5EF4-FFF2-40B4-BE49-F238E27FC236}">
                <a16:creationId xmlns:a16="http://schemas.microsoft.com/office/drawing/2014/main" id="{06853D08-24DE-476D-9F06-DEAACDEEF7FD}"/>
              </a:ext>
            </a:extLst>
          </p:cNvPr>
          <p:cNvSpPr>
            <a:spLocks noGrp="1"/>
          </p:cNvSpPr>
          <p:nvPr>
            <p:ph idx="1"/>
          </p:nvPr>
        </p:nvSpPr>
        <p:spPr/>
        <p:txBody>
          <a:bodyPr>
            <a:normAutofit fontScale="55000" lnSpcReduction="20000"/>
          </a:bodyPr>
          <a:lstStyle/>
          <a:p>
            <a:r>
              <a:rPr lang="en-US" dirty="0"/>
              <a:t>In the U.S. and the UK, several high-profile court decisions have laid out frameworks to compute FRAND licensing rates: </a:t>
            </a:r>
          </a:p>
          <a:p>
            <a:pPr lvl="1"/>
            <a:r>
              <a:rPr lang="en-US" dirty="0"/>
              <a:t>In the U.S., in </a:t>
            </a:r>
            <a:r>
              <a:rPr lang="en-US" i="1" dirty="0"/>
              <a:t>Microsoft v. Motorola</a:t>
            </a:r>
            <a:r>
              <a:rPr lang="en-US" dirty="0"/>
              <a:t>, Judge </a:t>
            </a:r>
            <a:r>
              <a:rPr lang="en-US" dirty="0" err="1"/>
              <a:t>Robart</a:t>
            </a:r>
            <a:r>
              <a:rPr lang="en-US" dirty="0"/>
              <a:t> calculated FRAND royalty using a modification of Georgia Pacific factors to account for the importance of SEPs to the standard and standard-compliant product. Judge </a:t>
            </a:r>
            <a:r>
              <a:rPr lang="en-US" dirty="0" err="1"/>
              <a:t>Robart</a:t>
            </a:r>
            <a:r>
              <a:rPr lang="en-US" dirty="0"/>
              <a:t> noted that “</a:t>
            </a:r>
            <a:r>
              <a:rPr lang="en-US" i="1" dirty="0"/>
              <a:t>[…] it is critical to consider the contribution of the patented technology apart from the value of the patent as the result of its incorporation into the standard, the latter of which would improperly reward the SEP owner for the value of the standard itself. Rewarding the SEP owner with any of the value of the standard itself would constitute hold-up value and be contrary to the purpose behind the RAND commitment.</a:t>
            </a:r>
            <a:r>
              <a:rPr lang="en-US" dirty="0"/>
              <a:t>”</a:t>
            </a:r>
          </a:p>
          <a:p>
            <a:pPr lvl="1"/>
            <a:r>
              <a:rPr lang="en-US" dirty="0"/>
              <a:t>In the UK, in </a:t>
            </a:r>
            <a:r>
              <a:rPr lang="en-US" i="1" dirty="0" err="1"/>
              <a:t>Optis</a:t>
            </a:r>
            <a:r>
              <a:rPr lang="en-US" i="1" dirty="0"/>
              <a:t> v. Apple</a:t>
            </a:r>
            <a:r>
              <a:rPr lang="en-US" dirty="0"/>
              <a:t>, Justice Smith decided that </a:t>
            </a:r>
            <a:r>
              <a:rPr lang="en-US" i="1" dirty="0"/>
              <a:t>“[t]he best approach […] is to seek to price the value of the entire Stack to Apple, and then to apportion that price pro rata amongst the co-owners of the Stack in proportion with their holding […]</a:t>
            </a:r>
            <a:r>
              <a:rPr lang="en-US" dirty="0"/>
              <a:t>” and proceeded to calculate a lump sum royalty using the information on comparable licenses provided by the parties in the case.</a:t>
            </a:r>
          </a:p>
          <a:p>
            <a:r>
              <a:rPr lang="en-US" dirty="0"/>
              <a:t>CJEU’s </a:t>
            </a:r>
            <a:r>
              <a:rPr lang="en-US" i="1" dirty="0"/>
              <a:t>Huawei Technology Co. Ltd v ZTE Corp</a:t>
            </a:r>
            <a:r>
              <a:rPr lang="en-US" dirty="0"/>
              <a:t> decision provides procedure for SEP owner and prospective licensee to negotiate FRAND royalties.</a:t>
            </a:r>
          </a:p>
          <a:p>
            <a:r>
              <a:rPr lang="en-US" dirty="0"/>
              <a:t>In practice, determination of FRAND royalties very specific to facts and circumstances. </a:t>
            </a:r>
          </a:p>
          <a:p>
            <a:r>
              <a:rPr lang="en-US" dirty="0"/>
              <a:t>No uniform framework that applies more widely beyond individual case.</a:t>
            </a:r>
          </a:p>
        </p:txBody>
      </p:sp>
      <p:sp>
        <p:nvSpPr>
          <p:cNvPr id="4" name="Date Placeholder 3">
            <a:extLst>
              <a:ext uri="{FF2B5EF4-FFF2-40B4-BE49-F238E27FC236}">
                <a16:creationId xmlns:a16="http://schemas.microsoft.com/office/drawing/2014/main" id="{7B3D72CF-7C55-4451-78A1-A44E635AB4BF}"/>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44D60541-68F1-A855-4586-FDB2090AD4A5}"/>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00BF34C6-08F2-C6A0-DC0C-E1FEB3B9464B}"/>
              </a:ext>
            </a:extLst>
          </p:cNvPr>
          <p:cNvSpPr>
            <a:spLocks noGrp="1"/>
          </p:cNvSpPr>
          <p:nvPr>
            <p:ph type="sldNum" sz="quarter" idx="12"/>
          </p:nvPr>
        </p:nvSpPr>
        <p:spPr/>
        <p:txBody>
          <a:bodyPr/>
          <a:lstStyle/>
          <a:p>
            <a:fld id="{52FC935B-8A0E-4B0F-A0DD-CBF45293C773}" type="slidenum">
              <a:rPr lang="en-US" smtClean="0"/>
              <a:t>39</a:t>
            </a:fld>
            <a:endParaRPr lang="en-US"/>
          </a:p>
        </p:txBody>
      </p:sp>
    </p:spTree>
    <p:extLst>
      <p:ext uri="{BB962C8B-B14F-4D97-AF65-F5344CB8AC3E}">
        <p14:creationId xmlns:p14="http://schemas.microsoft.com/office/powerpoint/2010/main" val="4171135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18E24-D45D-4FFE-B842-28F0036ABA36}"/>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58ED1C43-D6CE-46AB-8542-BE1CEAF733DD}"/>
              </a:ext>
            </a:extLst>
          </p:cNvPr>
          <p:cNvSpPr>
            <a:spLocks noGrp="1"/>
          </p:cNvSpPr>
          <p:nvPr>
            <p:ph idx="1"/>
          </p:nvPr>
        </p:nvSpPr>
        <p:spPr>
          <a:xfrm>
            <a:off x="457200" y="1600200"/>
            <a:ext cx="8229600" cy="4983162"/>
          </a:xfrm>
        </p:spPr>
        <p:txBody>
          <a:bodyPr>
            <a:normAutofit fontScale="77500" lnSpcReduction="20000"/>
          </a:bodyPr>
          <a:lstStyle/>
          <a:p>
            <a:r>
              <a:rPr lang="en-US" dirty="0"/>
              <a:t>Technologies such as RFID tags require interoperability to exchange data with other devices. </a:t>
            </a:r>
          </a:p>
          <a:p>
            <a:r>
              <a:rPr lang="en-US" dirty="0"/>
              <a:t>Interoperability is enabled by technology standards. </a:t>
            </a:r>
          </a:p>
          <a:p>
            <a:r>
              <a:rPr lang="en-US" dirty="0"/>
              <a:t>Different standards apply to RFID tags: </a:t>
            </a:r>
          </a:p>
          <a:p>
            <a:pPr lvl="1"/>
            <a:r>
              <a:rPr lang="en-US" dirty="0"/>
              <a:t>ISO/IEC 18000-63:2015 has goal “to allow for compatibility and to encourage inter-operability of products for the growing RFID market in the international marketplace.”</a:t>
            </a:r>
          </a:p>
          <a:p>
            <a:pPr lvl="1"/>
            <a:r>
              <a:rPr lang="en-US" dirty="0"/>
              <a:t>GS1’s Electronic Product Code (EPC) Gen2v2 air interface standard, which “defines the physical and logical requirements for an RFID system.”</a:t>
            </a:r>
          </a:p>
          <a:p>
            <a:r>
              <a:rPr lang="en-US" dirty="0"/>
              <a:t>Modern communication technologies are governed by multiple technology standards developed and administered by different SSOs.</a:t>
            </a:r>
          </a:p>
          <a:p>
            <a:r>
              <a:rPr lang="en-US" dirty="0"/>
              <a:t>Many different products implement these technologies, they all need to comply with relevant technology standards.</a:t>
            </a:r>
          </a:p>
          <a:p>
            <a:endParaRPr lang="en-US" dirty="0"/>
          </a:p>
          <a:p>
            <a:endParaRPr lang="en-US" dirty="0"/>
          </a:p>
        </p:txBody>
      </p:sp>
      <p:sp>
        <p:nvSpPr>
          <p:cNvPr id="4" name="Date Placeholder 3">
            <a:extLst>
              <a:ext uri="{FF2B5EF4-FFF2-40B4-BE49-F238E27FC236}">
                <a16:creationId xmlns:a16="http://schemas.microsoft.com/office/drawing/2014/main" id="{D8912D0B-83D2-3163-DA92-1E813C515F45}"/>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209FEBA9-840B-6432-5304-4ABF14B6BEA2}"/>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C980B84E-132B-B104-7D8B-9A7DD8B2FC71}"/>
              </a:ext>
            </a:extLst>
          </p:cNvPr>
          <p:cNvSpPr>
            <a:spLocks noGrp="1"/>
          </p:cNvSpPr>
          <p:nvPr>
            <p:ph type="sldNum" sz="quarter" idx="12"/>
          </p:nvPr>
        </p:nvSpPr>
        <p:spPr/>
        <p:txBody>
          <a:bodyPr/>
          <a:lstStyle/>
          <a:p>
            <a:fld id="{52FC935B-8A0E-4B0F-A0DD-CBF45293C773}" type="slidenum">
              <a:rPr lang="en-US" smtClean="0"/>
              <a:t>4</a:t>
            </a:fld>
            <a:endParaRPr lang="en-US"/>
          </a:p>
        </p:txBody>
      </p:sp>
    </p:spTree>
    <p:extLst>
      <p:ext uri="{BB962C8B-B14F-4D97-AF65-F5344CB8AC3E}">
        <p14:creationId xmlns:p14="http://schemas.microsoft.com/office/powerpoint/2010/main" val="173897120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61916-CD17-41E0-ABC0-A37D5BE4B947}"/>
              </a:ext>
            </a:extLst>
          </p:cNvPr>
          <p:cNvSpPr>
            <a:spLocks noGrp="1"/>
          </p:cNvSpPr>
          <p:nvPr>
            <p:ph type="title"/>
          </p:nvPr>
        </p:nvSpPr>
        <p:spPr/>
        <p:txBody>
          <a:bodyPr>
            <a:normAutofit fontScale="90000"/>
          </a:bodyPr>
          <a:lstStyle/>
          <a:p>
            <a:r>
              <a:rPr lang="en-US" dirty="0"/>
              <a:t>Determining FRAND royalties in practice</a:t>
            </a:r>
          </a:p>
        </p:txBody>
      </p:sp>
      <p:sp>
        <p:nvSpPr>
          <p:cNvPr id="3" name="Content Placeholder 2">
            <a:extLst>
              <a:ext uri="{FF2B5EF4-FFF2-40B4-BE49-F238E27FC236}">
                <a16:creationId xmlns:a16="http://schemas.microsoft.com/office/drawing/2014/main" id="{809BAF7E-D06D-4480-8556-6BD805313A59}"/>
              </a:ext>
            </a:extLst>
          </p:cNvPr>
          <p:cNvSpPr>
            <a:spLocks noGrp="1"/>
          </p:cNvSpPr>
          <p:nvPr>
            <p:ph idx="1"/>
          </p:nvPr>
        </p:nvSpPr>
        <p:spPr/>
        <p:txBody>
          <a:bodyPr>
            <a:normAutofit fontScale="85000" lnSpcReduction="10000"/>
          </a:bodyPr>
          <a:lstStyle/>
          <a:p>
            <a:r>
              <a:rPr lang="en-US" dirty="0"/>
              <a:t>In practice, SEP owners, implementers, and courts around the world rely on three methodologies to compute FRAND royalties.</a:t>
            </a:r>
          </a:p>
          <a:p>
            <a:r>
              <a:rPr lang="en-US" dirty="0"/>
              <a:t>All approaches require pragmatic and often </a:t>
            </a:r>
            <a:r>
              <a:rPr lang="en-US" i="1" dirty="0"/>
              <a:t>ad hoc</a:t>
            </a:r>
            <a:r>
              <a:rPr lang="en-US" dirty="0"/>
              <a:t> assumptions about the relevance of existing data for computation of royalty rates. </a:t>
            </a:r>
          </a:p>
          <a:p>
            <a:r>
              <a:rPr lang="en-US" dirty="0"/>
              <a:t>Largely due to lack of observable market prices for patent licenses and technological complexity involved.</a:t>
            </a:r>
          </a:p>
          <a:p>
            <a:r>
              <a:rPr lang="en-US" dirty="0"/>
              <a:t>Another challenge is existence of complementarities between standard and other aspects of complex products.</a:t>
            </a:r>
          </a:p>
        </p:txBody>
      </p:sp>
      <p:sp>
        <p:nvSpPr>
          <p:cNvPr id="4" name="Date Placeholder 3">
            <a:extLst>
              <a:ext uri="{FF2B5EF4-FFF2-40B4-BE49-F238E27FC236}">
                <a16:creationId xmlns:a16="http://schemas.microsoft.com/office/drawing/2014/main" id="{79C256C7-023F-0D8C-C2D6-BDC450B892C4}"/>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1A9DC4C7-8C84-84EC-5196-431D8BEDE837}"/>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E7E7B20E-98AE-D744-0790-D87395432596}"/>
              </a:ext>
            </a:extLst>
          </p:cNvPr>
          <p:cNvSpPr>
            <a:spLocks noGrp="1"/>
          </p:cNvSpPr>
          <p:nvPr>
            <p:ph type="sldNum" sz="quarter" idx="12"/>
          </p:nvPr>
        </p:nvSpPr>
        <p:spPr/>
        <p:txBody>
          <a:bodyPr/>
          <a:lstStyle/>
          <a:p>
            <a:fld id="{52FC935B-8A0E-4B0F-A0DD-CBF45293C773}" type="slidenum">
              <a:rPr lang="en-US" smtClean="0"/>
              <a:t>40</a:t>
            </a:fld>
            <a:endParaRPr lang="en-US"/>
          </a:p>
        </p:txBody>
      </p:sp>
    </p:spTree>
    <p:extLst>
      <p:ext uri="{BB962C8B-B14F-4D97-AF65-F5344CB8AC3E}">
        <p14:creationId xmlns:p14="http://schemas.microsoft.com/office/powerpoint/2010/main" val="14338240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CC349-040F-4817-A129-9539AF1F7549}"/>
              </a:ext>
            </a:extLst>
          </p:cNvPr>
          <p:cNvSpPr>
            <a:spLocks noGrp="1"/>
          </p:cNvSpPr>
          <p:nvPr>
            <p:ph type="title"/>
          </p:nvPr>
        </p:nvSpPr>
        <p:spPr/>
        <p:txBody>
          <a:bodyPr>
            <a:normAutofit fontScale="90000"/>
          </a:bodyPr>
          <a:lstStyle/>
          <a:p>
            <a:r>
              <a:rPr lang="en-US" dirty="0"/>
              <a:t>Bottom-up determination of FRAND</a:t>
            </a:r>
          </a:p>
        </p:txBody>
      </p:sp>
      <p:sp>
        <p:nvSpPr>
          <p:cNvPr id="3" name="Content Placeholder 2">
            <a:extLst>
              <a:ext uri="{FF2B5EF4-FFF2-40B4-BE49-F238E27FC236}">
                <a16:creationId xmlns:a16="http://schemas.microsoft.com/office/drawing/2014/main" id="{B27E1507-1836-43B1-A838-A97B68358DAD}"/>
              </a:ext>
            </a:extLst>
          </p:cNvPr>
          <p:cNvSpPr>
            <a:spLocks noGrp="1"/>
          </p:cNvSpPr>
          <p:nvPr>
            <p:ph idx="1"/>
          </p:nvPr>
        </p:nvSpPr>
        <p:spPr/>
        <p:txBody>
          <a:bodyPr>
            <a:normAutofit fontScale="85000" lnSpcReduction="10000"/>
          </a:bodyPr>
          <a:lstStyle/>
          <a:p>
            <a:pPr lvl="0"/>
            <a:r>
              <a:rPr lang="en-US" dirty="0"/>
              <a:t>Jumps directly to a determination of value of SEPs.</a:t>
            </a:r>
          </a:p>
          <a:p>
            <a:pPr lvl="0"/>
            <a:r>
              <a:rPr lang="en-US" dirty="0"/>
              <a:t>Different frameworks for establishing value of a patent, for example in the U.S., Georgia Pacific factors.</a:t>
            </a:r>
          </a:p>
          <a:p>
            <a:pPr lvl="0"/>
            <a:r>
              <a:rPr lang="en-US" dirty="0"/>
              <a:t>Results are very fact-specific and therefore vary substantially from case to case.</a:t>
            </a:r>
          </a:p>
          <a:p>
            <a:pPr lvl="0"/>
            <a:r>
              <a:rPr lang="en-US" dirty="0"/>
              <a:t>Drawbacks:</a:t>
            </a:r>
          </a:p>
          <a:p>
            <a:pPr lvl="1"/>
            <a:r>
              <a:rPr lang="en-US" dirty="0"/>
              <a:t>Often relies on </a:t>
            </a:r>
            <a:r>
              <a:rPr lang="en-US" i="1" dirty="0"/>
              <a:t>ad hoc</a:t>
            </a:r>
            <a:r>
              <a:rPr lang="en-US" dirty="0"/>
              <a:t> valuation criteria and royalties are computed ignoring all other SEPs that are also relevant for same standard but not subject of licensing negotiation.</a:t>
            </a:r>
          </a:p>
          <a:p>
            <a:pPr lvl="1"/>
            <a:r>
              <a:rPr lang="en-US" dirty="0"/>
              <a:t>Can lead to royalty stacking.</a:t>
            </a:r>
          </a:p>
        </p:txBody>
      </p:sp>
      <p:sp>
        <p:nvSpPr>
          <p:cNvPr id="4" name="Date Placeholder 3">
            <a:extLst>
              <a:ext uri="{FF2B5EF4-FFF2-40B4-BE49-F238E27FC236}">
                <a16:creationId xmlns:a16="http://schemas.microsoft.com/office/drawing/2014/main" id="{D38193E6-04A7-7502-F11B-D4E72A45165B}"/>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E59D2B6E-5A3B-C140-8F76-EBF71658AB8E}"/>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99DBDB12-6C12-53E7-2688-F502AD367C7D}"/>
              </a:ext>
            </a:extLst>
          </p:cNvPr>
          <p:cNvSpPr>
            <a:spLocks noGrp="1"/>
          </p:cNvSpPr>
          <p:nvPr>
            <p:ph type="sldNum" sz="quarter" idx="12"/>
          </p:nvPr>
        </p:nvSpPr>
        <p:spPr/>
        <p:txBody>
          <a:bodyPr/>
          <a:lstStyle/>
          <a:p>
            <a:fld id="{52FC935B-8A0E-4B0F-A0DD-CBF45293C773}" type="slidenum">
              <a:rPr lang="en-US" smtClean="0"/>
              <a:t>41</a:t>
            </a:fld>
            <a:endParaRPr lang="en-US"/>
          </a:p>
        </p:txBody>
      </p:sp>
    </p:spTree>
    <p:extLst>
      <p:ext uri="{BB962C8B-B14F-4D97-AF65-F5344CB8AC3E}">
        <p14:creationId xmlns:p14="http://schemas.microsoft.com/office/powerpoint/2010/main" val="17070868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CC349-040F-4817-A129-9539AF1F7549}"/>
              </a:ext>
            </a:extLst>
          </p:cNvPr>
          <p:cNvSpPr>
            <a:spLocks noGrp="1"/>
          </p:cNvSpPr>
          <p:nvPr>
            <p:ph type="title"/>
          </p:nvPr>
        </p:nvSpPr>
        <p:spPr/>
        <p:txBody>
          <a:bodyPr>
            <a:normAutofit/>
          </a:bodyPr>
          <a:lstStyle/>
          <a:p>
            <a:r>
              <a:rPr lang="en-US" dirty="0"/>
              <a:t>Top-down determination of FRAND</a:t>
            </a:r>
          </a:p>
        </p:txBody>
      </p:sp>
      <p:sp>
        <p:nvSpPr>
          <p:cNvPr id="3" name="Content Placeholder 2">
            <a:extLst>
              <a:ext uri="{FF2B5EF4-FFF2-40B4-BE49-F238E27FC236}">
                <a16:creationId xmlns:a16="http://schemas.microsoft.com/office/drawing/2014/main" id="{B27E1507-1836-43B1-A838-A97B68358DAD}"/>
              </a:ext>
            </a:extLst>
          </p:cNvPr>
          <p:cNvSpPr>
            <a:spLocks noGrp="1"/>
          </p:cNvSpPr>
          <p:nvPr>
            <p:ph idx="1"/>
          </p:nvPr>
        </p:nvSpPr>
        <p:spPr/>
        <p:txBody>
          <a:bodyPr>
            <a:normAutofit fontScale="62500" lnSpcReduction="20000"/>
          </a:bodyPr>
          <a:lstStyle/>
          <a:p>
            <a:pPr lvl="0"/>
            <a:r>
              <a:rPr lang="en-US" dirty="0"/>
              <a:t>Approach first determines aggregate SEP royalty burden. </a:t>
            </a:r>
          </a:p>
          <a:p>
            <a:pPr lvl="0"/>
            <a:r>
              <a:rPr lang="en-US" dirty="0"/>
              <a:t>Then determines share of aggregate royalty owed to an individual SEP owner.</a:t>
            </a:r>
          </a:p>
          <a:p>
            <a:pPr lvl="0"/>
            <a:r>
              <a:rPr lang="en-US" dirty="0"/>
              <a:t>In practice, usually done by fixing some aggregate royalty burden and then computing share of SEPs owned by a given company relative to all relevant SEPs for standard.</a:t>
            </a:r>
          </a:p>
          <a:p>
            <a:pPr lvl="0"/>
            <a:r>
              <a:rPr lang="en-US" dirty="0"/>
              <a:t>Practical challenge is to come up with aggregate royalty burden. </a:t>
            </a:r>
          </a:p>
          <a:p>
            <a:r>
              <a:rPr lang="en-US" dirty="0"/>
              <a:t>Advantage:</a:t>
            </a:r>
          </a:p>
          <a:p>
            <a:pPr lvl="1"/>
            <a:r>
              <a:rPr lang="en-US" dirty="0"/>
              <a:t>Explicitly takes into account the existence of other patent owners and addresses directly concerns over royalty stacking.</a:t>
            </a:r>
          </a:p>
          <a:p>
            <a:pPr lvl="0"/>
            <a:r>
              <a:rPr lang="en-US" dirty="0"/>
              <a:t>Drawbacks:</a:t>
            </a:r>
          </a:p>
          <a:p>
            <a:pPr lvl="1"/>
            <a:r>
              <a:rPr lang="en-US" dirty="0"/>
              <a:t>No guarantee that either numerator or denominator correct when share is computed of a given licensor among all SEPs relevant to a given standard.</a:t>
            </a:r>
          </a:p>
          <a:p>
            <a:pPr lvl="1"/>
            <a:r>
              <a:rPr lang="en-US" dirty="0"/>
              <a:t>Incentives to over-declare patents as essential to a standard in an attempt to obtain a larger share of the total royalty burden.</a:t>
            </a:r>
          </a:p>
        </p:txBody>
      </p:sp>
      <p:sp>
        <p:nvSpPr>
          <p:cNvPr id="4" name="Date Placeholder 3">
            <a:extLst>
              <a:ext uri="{FF2B5EF4-FFF2-40B4-BE49-F238E27FC236}">
                <a16:creationId xmlns:a16="http://schemas.microsoft.com/office/drawing/2014/main" id="{2E888D58-39DD-A24F-79C1-96F25F986982}"/>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C6A70B43-8F71-16E8-5E0F-C1C77DD300B3}"/>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8DC87F33-6C97-4BDF-7985-148A118A0126}"/>
              </a:ext>
            </a:extLst>
          </p:cNvPr>
          <p:cNvSpPr>
            <a:spLocks noGrp="1"/>
          </p:cNvSpPr>
          <p:nvPr>
            <p:ph type="sldNum" sz="quarter" idx="12"/>
          </p:nvPr>
        </p:nvSpPr>
        <p:spPr/>
        <p:txBody>
          <a:bodyPr/>
          <a:lstStyle/>
          <a:p>
            <a:fld id="{52FC935B-8A0E-4B0F-A0DD-CBF45293C773}" type="slidenum">
              <a:rPr lang="en-US" smtClean="0"/>
              <a:t>42</a:t>
            </a:fld>
            <a:endParaRPr lang="en-US"/>
          </a:p>
        </p:txBody>
      </p:sp>
    </p:spTree>
    <p:extLst>
      <p:ext uri="{BB962C8B-B14F-4D97-AF65-F5344CB8AC3E}">
        <p14:creationId xmlns:p14="http://schemas.microsoft.com/office/powerpoint/2010/main" val="35306405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CC349-040F-4817-A129-9539AF1F7549}"/>
              </a:ext>
            </a:extLst>
          </p:cNvPr>
          <p:cNvSpPr>
            <a:spLocks noGrp="1"/>
          </p:cNvSpPr>
          <p:nvPr>
            <p:ph type="title"/>
          </p:nvPr>
        </p:nvSpPr>
        <p:spPr/>
        <p:txBody>
          <a:bodyPr>
            <a:normAutofit fontScale="90000"/>
          </a:bodyPr>
          <a:lstStyle/>
          <a:p>
            <a:r>
              <a:rPr lang="en-US" dirty="0"/>
              <a:t>Comparable licenses determination of FRAND</a:t>
            </a:r>
          </a:p>
        </p:txBody>
      </p:sp>
      <p:sp>
        <p:nvSpPr>
          <p:cNvPr id="3" name="Content Placeholder 2">
            <a:extLst>
              <a:ext uri="{FF2B5EF4-FFF2-40B4-BE49-F238E27FC236}">
                <a16:creationId xmlns:a16="http://schemas.microsoft.com/office/drawing/2014/main" id="{B27E1507-1836-43B1-A838-A97B68358DAD}"/>
              </a:ext>
            </a:extLst>
          </p:cNvPr>
          <p:cNvSpPr>
            <a:spLocks noGrp="1"/>
          </p:cNvSpPr>
          <p:nvPr>
            <p:ph idx="1"/>
          </p:nvPr>
        </p:nvSpPr>
        <p:spPr/>
        <p:txBody>
          <a:bodyPr>
            <a:normAutofit fontScale="70000" lnSpcReduction="20000"/>
          </a:bodyPr>
          <a:lstStyle/>
          <a:p>
            <a:r>
              <a:rPr lang="en-US" dirty="0"/>
              <a:t>Approach relies on existing license agreements that are considered “comparable” to the agreement under negotiation.</a:t>
            </a:r>
          </a:p>
          <a:p>
            <a:r>
              <a:rPr lang="en-US" dirty="0"/>
              <a:t>Assumes that royalty payments agreed to in existing licenses are “fair and reasonable”.</a:t>
            </a:r>
          </a:p>
          <a:p>
            <a:r>
              <a:rPr lang="en-US" dirty="0"/>
              <a:t>Main challenge is to define what should be considered comparable and what adjustments should be made for any relevant differences between existing license agreements and one being negotiated.</a:t>
            </a:r>
          </a:p>
          <a:p>
            <a:r>
              <a:rPr lang="en-US" dirty="0"/>
              <a:t>Challenge of relying on existing licensing agreements in the SEP context was recognized by Judge </a:t>
            </a:r>
            <a:r>
              <a:rPr lang="en-US" dirty="0" err="1"/>
              <a:t>Robart</a:t>
            </a:r>
            <a:r>
              <a:rPr lang="en-US" dirty="0"/>
              <a:t> in </a:t>
            </a:r>
            <a:r>
              <a:rPr lang="en-US" i="1" dirty="0"/>
              <a:t>Microsoft v Motorola</a:t>
            </a:r>
            <a:r>
              <a:rPr lang="en-US" dirty="0"/>
              <a:t>: “</a:t>
            </a:r>
            <a:r>
              <a:rPr lang="en-US" i="1" dirty="0"/>
              <a:t>In the RAND context, such licensing royalties for a given patent(s) must be comparable to RAND licensing circumstances. In other words, to prove an established royalty rate for an SEP, the past royalty rates for a patent must be negotiated under the RAND obligation or a comparable negotiation.</a:t>
            </a:r>
            <a:r>
              <a:rPr lang="en-US" dirty="0"/>
              <a:t>”</a:t>
            </a:r>
          </a:p>
        </p:txBody>
      </p:sp>
      <p:sp>
        <p:nvSpPr>
          <p:cNvPr id="4" name="Date Placeholder 3">
            <a:extLst>
              <a:ext uri="{FF2B5EF4-FFF2-40B4-BE49-F238E27FC236}">
                <a16:creationId xmlns:a16="http://schemas.microsoft.com/office/drawing/2014/main" id="{AD9F7114-5085-9ECB-F1BB-9819C74F9BB0}"/>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C14DD20F-F1E0-2BBA-6F54-7F9D607DC890}"/>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8D10D769-961F-10A9-6172-4D4E5E603F40}"/>
              </a:ext>
            </a:extLst>
          </p:cNvPr>
          <p:cNvSpPr>
            <a:spLocks noGrp="1"/>
          </p:cNvSpPr>
          <p:nvPr>
            <p:ph type="sldNum" sz="quarter" idx="12"/>
          </p:nvPr>
        </p:nvSpPr>
        <p:spPr/>
        <p:txBody>
          <a:bodyPr/>
          <a:lstStyle/>
          <a:p>
            <a:fld id="{52FC935B-8A0E-4B0F-A0DD-CBF45293C773}" type="slidenum">
              <a:rPr lang="en-US" smtClean="0"/>
              <a:t>43</a:t>
            </a:fld>
            <a:endParaRPr lang="en-US"/>
          </a:p>
        </p:txBody>
      </p:sp>
    </p:spTree>
    <p:extLst>
      <p:ext uri="{BB962C8B-B14F-4D97-AF65-F5344CB8AC3E}">
        <p14:creationId xmlns:p14="http://schemas.microsoft.com/office/powerpoint/2010/main" val="7692421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AD088-5C30-4758-A69B-089865FA2918}"/>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EF8D184B-27B2-4534-9793-61C24A32C310}"/>
              </a:ext>
            </a:extLst>
          </p:cNvPr>
          <p:cNvSpPr>
            <a:spLocks noGrp="1"/>
          </p:cNvSpPr>
          <p:nvPr>
            <p:ph idx="1"/>
          </p:nvPr>
        </p:nvSpPr>
        <p:spPr/>
        <p:txBody>
          <a:bodyPr>
            <a:normAutofit fontScale="70000" lnSpcReduction="20000"/>
          </a:bodyPr>
          <a:lstStyle/>
          <a:p>
            <a:r>
              <a:rPr lang="en-US" dirty="0"/>
              <a:t>Patents that protect technology standards differ in important ways from other patents: lack </a:t>
            </a:r>
            <a:r>
              <a:rPr lang="en-US"/>
              <a:t>of any substitutes </a:t>
            </a:r>
            <a:r>
              <a:rPr lang="en-US" dirty="0"/>
              <a:t>for standard essential patents. </a:t>
            </a:r>
          </a:p>
          <a:p>
            <a:r>
              <a:rPr lang="en-US" dirty="0"/>
              <a:t>Incentives for opportunistic behavior by SEP owners and licensees due to specific characteristics of SEPs and licensing:</a:t>
            </a:r>
          </a:p>
          <a:p>
            <a:pPr lvl="1"/>
            <a:r>
              <a:rPr lang="en-US" dirty="0"/>
              <a:t>Potential for patent hold-up.</a:t>
            </a:r>
          </a:p>
          <a:p>
            <a:pPr lvl="1"/>
            <a:r>
              <a:rPr lang="en-US" dirty="0"/>
              <a:t>Potential for royalty stacking due to fragmented ownership of SEPs.</a:t>
            </a:r>
          </a:p>
          <a:p>
            <a:pPr lvl="1"/>
            <a:r>
              <a:rPr lang="en-US" dirty="0"/>
              <a:t>Implementers may delay or evade the licensing of SEPs through hold-out. </a:t>
            </a:r>
          </a:p>
          <a:p>
            <a:r>
              <a:rPr lang="en-US" dirty="0"/>
              <a:t>Computation of SEP licensing rates fraught with difficulties in practice. </a:t>
            </a:r>
          </a:p>
          <a:p>
            <a:r>
              <a:rPr lang="en-US" dirty="0"/>
              <a:t>Despite substantial progress in clarifying the terms and conditions of the licensing of SEPs, important open questions remain.</a:t>
            </a:r>
          </a:p>
        </p:txBody>
      </p:sp>
      <p:sp>
        <p:nvSpPr>
          <p:cNvPr id="4" name="Date Placeholder 3">
            <a:extLst>
              <a:ext uri="{FF2B5EF4-FFF2-40B4-BE49-F238E27FC236}">
                <a16:creationId xmlns:a16="http://schemas.microsoft.com/office/drawing/2014/main" id="{009E628C-3B03-0C86-F3D9-5741B7E19BB5}"/>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F766BF61-3767-38B2-6CBB-D93908ED33DA}"/>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AC9A845B-D62B-6B13-049E-82516C15AD92}"/>
              </a:ext>
            </a:extLst>
          </p:cNvPr>
          <p:cNvSpPr>
            <a:spLocks noGrp="1"/>
          </p:cNvSpPr>
          <p:nvPr>
            <p:ph type="sldNum" sz="quarter" idx="12"/>
          </p:nvPr>
        </p:nvSpPr>
        <p:spPr/>
        <p:txBody>
          <a:bodyPr/>
          <a:lstStyle/>
          <a:p>
            <a:fld id="{52FC935B-8A0E-4B0F-A0DD-CBF45293C773}" type="slidenum">
              <a:rPr lang="en-US" smtClean="0"/>
              <a:t>44</a:t>
            </a:fld>
            <a:endParaRPr lang="en-US"/>
          </a:p>
        </p:txBody>
      </p:sp>
    </p:spTree>
    <p:extLst>
      <p:ext uri="{BB962C8B-B14F-4D97-AF65-F5344CB8AC3E}">
        <p14:creationId xmlns:p14="http://schemas.microsoft.com/office/powerpoint/2010/main" val="1431925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560B2-36C2-4907-8C5D-A92880D9C437}"/>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9A8B7A1F-2D9D-494A-AF9B-50E5ED345791}"/>
              </a:ext>
            </a:extLst>
          </p:cNvPr>
          <p:cNvSpPr>
            <a:spLocks noGrp="1"/>
          </p:cNvSpPr>
          <p:nvPr>
            <p:ph idx="1"/>
          </p:nvPr>
        </p:nvSpPr>
        <p:spPr/>
        <p:txBody>
          <a:bodyPr>
            <a:normAutofit/>
          </a:bodyPr>
          <a:lstStyle/>
          <a:p>
            <a:r>
              <a:rPr lang="en-US" dirty="0"/>
              <a:t>Technology standards ubiquitous in modern economies, especially in information and communication technologies (ICT).</a:t>
            </a:r>
          </a:p>
          <a:p>
            <a:r>
              <a:rPr lang="en-US" dirty="0"/>
              <a:t>Examples of ICT standards: </a:t>
            </a:r>
            <a:r>
              <a:rPr lang="en-US" dirty="0" err="1"/>
              <a:t>WiFi</a:t>
            </a:r>
            <a:r>
              <a:rPr lang="en-US" dirty="0"/>
              <a:t>, Bluetooth, GPS, LTE, and 5G. </a:t>
            </a:r>
          </a:p>
          <a:p>
            <a:r>
              <a:rPr lang="en-US" dirty="0"/>
              <a:t>Standards crucial for enabling interoperability between diverse technologies, components, and products.</a:t>
            </a:r>
          </a:p>
        </p:txBody>
      </p:sp>
      <p:sp>
        <p:nvSpPr>
          <p:cNvPr id="4" name="Date Placeholder 3">
            <a:extLst>
              <a:ext uri="{FF2B5EF4-FFF2-40B4-BE49-F238E27FC236}">
                <a16:creationId xmlns:a16="http://schemas.microsoft.com/office/drawing/2014/main" id="{5E47F89D-C40F-4E49-DA8D-2D624B27BFA9}"/>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A766ED9B-C330-E83F-7137-3A2CFB4AD220}"/>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AFFC1B09-A6F5-B27F-68BD-726BCF92B3B5}"/>
              </a:ext>
            </a:extLst>
          </p:cNvPr>
          <p:cNvSpPr>
            <a:spLocks noGrp="1"/>
          </p:cNvSpPr>
          <p:nvPr>
            <p:ph type="sldNum" sz="quarter" idx="12"/>
          </p:nvPr>
        </p:nvSpPr>
        <p:spPr/>
        <p:txBody>
          <a:bodyPr/>
          <a:lstStyle/>
          <a:p>
            <a:fld id="{52FC935B-8A0E-4B0F-A0DD-CBF45293C773}" type="slidenum">
              <a:rPr lang="en-US" smtClean="0"/>
              <a:t>5</a:t>
            </a:fld>
            <a:endParaRPr lang="en-US"/>
          </a:p>
        </p:txBody>
      </p:sp>
    </p:spTree>
    <p:extLst>
      <p:ext uri="{BB962C8B-B14F-4D97-AF65-F5344CB8AC3E}">
        <p14:creationId xmlns:p14="http://schemas.microsoft.com/office/powerpoint/2010/main" val="2106893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C946A-75F9-4DEF-8182-FB5C635A9E7A}"/>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21450105-72AB-467B-9750-D004F7C3049B}"/>
              </a:ext>
            </a:extLst>
          </p:cNvPr>
          <p:cNvSpPr>
            <a:spLocks noGrp="1"/>
          </p:cNvSpPr>
          <p:nvPr>
            <p:ph idx="1"/>
          </p:nvPr>
        </p:nvSpPr>
        <p:spPr/>
        <p:txBody>
          <a:bodyPr>
            <a:normAutofit fontScale="92500"/>
          </a:bodyPr>
          <a:lstStyle/>
          <a:p>
            <a:r>
              <a:rPr lang="en-US" sz="2400" dirty="0"/>
              <a:t>Standard setting process complex and requires coordination among many parties with often competing interests.</a:t>
            </a:r>
          </a:p>
          <a:p>
            <a:r>
              <a:rPr lang="en-US" sz="2400" dirty="0"/>
              <a:t>Most technology standards created through cooperative process, usually promoted, coordinated and organized by a standard setting organization (SSO)/standard development organization (SDO).</a:t>
            </a:r>
          </a:p>
          <a:p>
            <a:r>
              <a:rPr lang="en-US" sz="2400" dirty="0"/>
              <a:t>Technologies that create a standard are often protected by patents.</a:t>
            </a:r>
          </a:p>
          <a:p>
            <a:r>
              <a:rPr lang="en-US" sz="2400" dirty="0"/>
              <a:t>Patents considered essential for a standard: standard essential patents (SEPs).</a:t>
            </a:r>
          </a:p>
          <a:p>
            <a:r>
              <a:rPr lang="en-US" sz="2400" dirty="0"/>
              <a:t>Standards can result in market power for the owners of the relevant SEPs.</a:t>
            </a:r>
          </a:p>
          <a:p>
            <a:r>
              <a:rPr lang="en-US" sz="2400" dirty="0"/>
              <a:t>Absence of substitute sets SEPs apart from patents on technologies that are not part of a standard.</a:t>
            </a:r>
          </a:p>
        </p:txBody>
      </p:sp>
      <p:sp>
        <p:nvSpPr>
          <p:cNvPr id="4" name="Date Placeholder 3">
            <a:extLst>
              <a:ext uri="{FF2B5EF4-FFF2-40B4-BE49-F238E27FC236}">
                <a16:creationId xmlns:a16="http://schemas.microsoft.com/office/drawing/2014/main" id="{5156877D-1B1B-304F-BC11-F1DF30EDA128}"/>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9A4620C4-255E-FF31-2FED-60155E9799E9}"/>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8EDB3CA2-D6C6-8D67-CE16-BBCD6AE7C744}"/>
              </a:ext>
            </a:extLst>
          </p:cNvPr>
          <p:cNvSpPr>
            <a:spLocks noGrp="1"/>
          </p:cNvSpPr>
          <p:nvPr>
            <p:ph type="sldNum" sz="quarter" idx="12"/>
          </p:nvPr>
        </p:nvSpPr>
        <p:spPr/>
        <p:txBody>
          <a:bodyPr/>
          <a:lstStyle/>
          <a:p>
            <a:fld id="{52FC935B-8A0E-4B0F-A0DD-CBF45293C773}" type="slidenum">
              <a:rPr lang="en-US" smtClean="0"/>
              <a:t>6</a:t>
            </a:fld>
            <a:endParaRPr lang="en-US"/>
          </a:p>
        </p:txBody>
      </p:sp>
    </p:spTree>
    <p:extLst>
      <p:ext uri="{BB962C8B-B14F-4D97-AF65-F5344CB8AC3E}">
        <p14:creationId xmlns:p14="http://schemas.microsoft.com/office/powerpoint/2010/main" val="138147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99344-98A7-4F25-B72C-A6CC4AAF0516}"/>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863480B2-41D7-4A5F-B8C0-CDAFD1DCFA3B}"/>
              </a:ext>
            </a:extLst>
          </p:cNvPr>
          <p:cNvSpPr>
            <a:spLocks noGrp="1"/>
          </p:cNvSpPr>
          <p:nvPr>
            <p:ph idx="1"/>
          </p:nvPr>
        </p:nvSpPr>
        <p:spPr/>
        <p:txBody>
          <a:bodyPr>
            <a:normAutofit fontScale="92500" lnSpcReduction="20000"/>
          </a:bodyPr>
          <a:lstStyle/>
          <a:p>
            <a:r>
              <a:rPr lang="en-US" dirty="0"/>
              <a:t>Most SSOs have rules regarding the patenting aspect of the standardization process.</a:t>
            </a:r>
          </a:p>
          <a:p>
            <a:r>
              <a:rPr lang="en-US" dirty="0"/>
              <a:t>Rules regulate how decisions are made about which patents to include in a standard and how that information is disclosed to the public.</a:t>
            </a:r>
          </a:p>
          <a:p>
            <a:r>
              <a:rPr lang="en-US" dirty="0"/>
              <a:t>SSOs usually have specific requirements with respect to licensing to third parties: </a:t>
            </a:r>
          </a:p>
          <a:p>
            <a:pPr lvl="1"/>
            <a:r>
              <a:rPr lang="en-US" dirty="0"/>
              <a:t>Royalty-free licensing, e.g. World Wide Web Consortium (W3C).</a:t>
            </a:r>
          </a:p>
          <a:p>
            <a:pPr lvl="1"/>
            <a:r>
              <a:rPr lang="en-US" dirty="0"/>
              <a:t>Fair, reasonable, and non-discriminatory (</a:t>
            </a:r>
            <a:r>
              <a:rPr lang="en-US" b="1" dirty="0"/>
              <a:t>FRAND</a:t>
            </a:r>
            <a:r>
              <a:rPr lang="en-US" dirty="0"/>
              <a:t>) terms (in U.S., RAND).</a:t>
            </a:r>
          </a:p>
        </p:txBody>
      </p:sp>
      <p:sp>
        <p:nvSpPr>
          <p:cNvPr id="4" name="Date Placeholder 3">
            <a:extLst>
              <a:ext uri="{FF2B5EF4-FFF2-40B4-BE49-F238E27FC236}">
                <a16:creationId xmlns:a16="http://schemas.microsoft.com/office/drawing/2014/main" id="{2A36FFDA-DC10-781F-64C7-3F8F1A9545DE}"/>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889847DC-7E17-958D-2622-6246588AE5E2}"/>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695BA558-F559-7B55-DF60-BB7AA064EAF1}"/>
              </a:ext>
            </a:extLst>
          </p:cNvPr>
          <p:cNvSpPr>
            <a:spLocks noGrp="1"/>
          </p:cNvSpPr>
          <p:nvPr>
            <p:ph type="sldNum" sz="quarter" idx="12"/>
          </p:nvPr>
        </p:nvSpPr>
        <p:spPr/>
        <p:txBody>
          <a:bodyPr/>
          <a:lstStyle/>
          <a:p>
            <a:fld id="{52FC935B-8A0E-4B0F-A0DD-CBF45293C773}" type="slidenum">
              <a:rPr lang="en-US" smtClean="0"/>
              <a:t>7</a:t>
            </a:fld>
            <a:endParaRPr lang="en-US"/>
          </a:p>
        </p:txBody>
      </p:sp>
    </p:spTree>
    <p:extLst>
      <p:ext uri="{BB962C8B-B14F-4D97-AF65-F5344CB8AC3E}">
        <p14:creationId xmlns:p14="http://schemas.microsoft.com/office/powerpoint/2010/main" val="381496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19936-7001-4D75-B19B-516394A9DB1C}"/>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34004F69-766F-4096-9875-181CB4D7678C}"/>
              </a:ext>
            </a:extLst>
          </p:cNvPr>
          <p:cNvSpPr>
            <a:spLocks noGrp="1"/>
          </p:cNvSpPr>
          <p:nvPr>
            <p:ph idx="1"/>
          </p:nvPr>
        </p:nvSpPr>
        <p:spPr/>
        <p:txBody>
          <a:bodyPr>
            <a:normAutofit fontScale="85000" lnSpcReduction="20000"/>
          </a:bodyPr>
          <a:lstStyle/>
          <a:p>
            <a:r>
              <a:rPr lang="en-US" dirty="0"/>
              <a:t>Primary goal of FRAND: facilitate widespread adoption of the standard.</a:t>
            </a:r>
          </a:p>
          <a:p>
            <a:r>
              <a:rPr lang="en-US" dirty="0"/>
              <a:t>SEP owner accepts FRAND commitment in exchange for having patents included in standard.</a:t>
            </a:r>
          </a:p>
          <a:p>
            <a:r>
              <a:rPr lang="en-US" dirty="0"/>
              <a:t>FRAND commitment imposes certain limitations on licensing and obligations on licensor.</a:t>
            </a:r>
          </a:p>
          <a:p>
            <a:r>
              <a:rPr lang="en-US" dirty="0"/>
              <a:t>FRAND licensing still implies that patent owner is entitled to compensation for contribution to standard and additional investments in standard development process. </a:t>
            </a:r>
          </a:p>
          <a:p>
            <a:r>
              <a:rPr lang="en-US" dirty="0"/>
              <a:t>FRAND licensing also imposes obligations on implementer.</a:t>
            </a:r>
          </a:p>
        </p:txBody>
      </p:sp>
      <p:sp>
        <p:nvSpPr>
          <p:cNvPr id="4" name="Date Placeholder 3">
            <a:extLst>
              <a:ext uri="{FF2B5EF4-FFF2-40B4-BE49-F238E27FC236}">
                <a16:creationId xmlns:a16="http://schemas.microsoft.com/office/drawing/2014/main" id="{4CC5BF01-2C94-B2E4-F820-1AFC5377736F}"/>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B887DC8D-ACA8-3A27-7BF0-1E8897B649B2}"/>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0BCE6E14-51A8-656E-2B2B-06B89B6260BC}"/>
              </a:ext>
            </a:extLst>
          </p:cNvPr>
          <p:cNvSpPr>
            <a:spLocks noGrp="1"/>
          </p:cNvSpPr>
          <p:nvPr>
            <p:ph type="sldNum" sz="quarter" idx="12"/>
          </p:nvPr>
        </p:nvSpPr>
        <p:spPr/>
        <p:txBody>
          <a:bodyPr/>
          <a:lstStyle/>
          <a:p>
            <a:fld id="{52FC935B-8A0E-4B0F-A0DD-CBF45293C773}" type="slidenum">
              <a:rPr lang="en-US" smtClean="0"/>
              <a:t>8</a:t>
            </a:fld>
            <a:endParaRPr lang="en-US"/>
          </a:p>
        </p:txBody>
      </p:sp>
    </p:spTree>
    <p:extLst>
      <p:ext uri="{BB962C8B-B14F-4D97-AF65-F5344CB8AC3E}">
        <p14:creationId xmlns:p14="http://schemas.microsoft.com/office/powerpoint/2010/main" val="2890221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5F822-76BE-4D99-BD72-150792EFDB3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82E81ECD-9A23-430F-89F6-CF820033D7CE}"/>
              </a:ext>
            </a:extLst>
          </p:cNvPr>
          <p:cNvSpPr>
            <a:spLocks noGrp="1"/>
          </p:cNvSpPr>
          <p:nvPr>
            <p:ph idx="1"/>
          </p:nvPr>
        </p:nvSpPr>
        <p:spPr/>
        <p:txBody>
          <a:bodyPr>
            <a:normAutofit fontScale="85000" lnSpcReduction="20000"/>
          </a:bodyPr>
          <a:lstStyle/>
          <a:p>
            <a:r>
              <a:rPr lang="en-US" dirty="0"/>
              <a:t>Why is there a need for FRAND licensing in the context of SEPs?</a:t>
            </a:r>
          </a:p>
          <a:p>
            <a:r>
              <a:rPr lang="en-US" dirty="0"/>
              <a:t>Answer conceptually straightforward, but extremely difficult in practice.</a:t>
            </a:r>
          </a:p>
          <a:p>
            <a:r>
              <a:rPr lang="en-US" dirty="0"/>
              <a:t>FRAND licensing exists because:</a:t>
            </a:r>
          </a:p>
          <a:p>
            <a:pPr lvl="1"/>
            <a:r>
              <a:rPr lang="en-US" dirty="0"/>
              <a:t>SEPs command hold-up power over potential licensees.</a:t>
            </a:r>
          </a:p>
          <a:p>
            <a:pPr lvl="1"/>
            <a:r>
              <a:rPr lang="en-US" dirty="0"/>
              <a:t>Fragmentation of ownership of SEPs can lead to royalty stacking.</a:t>
            </a:r>
          </a:p>
          <a:p>
            <a:r>
              <a:rPr lang="en-US" dirty="0"/>
              <a:t>Hold-up and royalty stacking could lead to higher end-user prices, less adoption, and less innovation.</a:t>
            </a:r>
          </a:p>
          <a:p>
            <a:r>
              <a:rPr lang="en-US" dirty="0"/>
              <a:t>But also need to ensure companies that develop technology standards are appropriately compensated.</a:t>
            </a:r>
          </a:p>
          <a:p>
            <a:endParaRPr lang="en-US" dirty="0"/>
          </a:p>
        </p:txBody>
      </p:sp>
      <p:sp>
        <p:nvSpPr>
          <p:cNvPr id="4" name="Date Placeholder 3">
            <a:extLst>
              <a:ext uri="{FF2B5EF4-FFF2-40B4-BE49-F238E27FC236}">
                <a16:creationId xmlns:a16="http://schemas.microsoft.com/office/drawing/2014/main" id="{AEE3B9C8-952B-C3D0-8BA3-4868B8B108E4}"/>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9E86C086-CCCB-842A-45DE-F998DEDFA216}"/>
              </a:ext>
            </a:extLst>
          </p:cNvPr>
          <p:cNvSpPr>
            <a:spLocks noGrp="1"/>
          </p:cNvSpPr>
          <p:nvPr>
            <p:ph type="ftr" sz="quarter" idx="11"/>
          </p:nvPr>
        </p:nvSpPr>
        <p:spPr/>
        <p:txBody>
          <a:bodyPr/>
          <a:lstStyle/>
          <a:p>
            <a:r>
              <a:rPr lang="en-US"/>
              <a:t>Hall &amp; Helmers Ch. 21</a:t>
            </a:r>
          </a:p>
        </p:txBody>
      </p:sp>
      <p:sp>
        <p:nvSpPr>
          <p:cNvPr id="6" name="Slide Number Placeholder 5">
            <a:extLst>
              <a:ext uri="{FF2B5EF4-FFF2-40B4-BE49-F238E27FC236}">
                <a16:creationId xmlns:a16="http://schemas.microsoft.com/office/drawing/2014/main" id="{10018000-17BC-9930-067A-1E5A5699C342}"/>
              </a:ext>
            </a:extLst>
          </p:cNvPr>
          <p:cNvSpPr>
            <a:spLocks noGrp="1"/>
          </p:cNvSpPr>
          <p:nvPr>
            <p:ph type="sldNum" sz="quarter" idx="12"/>
          </p:nvPr>
        </p:nvSpPr>
        <p:spPr/>
        <p:txBody>
          <a:bodyPr/>
          <a:lstStyle/>
          <a:p>
            <a:fld id="{52FC935B-8A0E-4B0F-A0DD-CBF45293C773}" type="slidenum">
              <a:rPr lang="en-US" smtClean="0"/>
              <a:t>9</a:t>
            </a:fld>
            <a:endParaRPr lang="en-US"/>
          </a:p>
        </p:txBody>
      </p:sp>
    </p:spTree>
    <p:extLst>
      <p:ext uri="{BB962C8B-B14F-4D97-AF65-F5344CB8AC3E}">
        <p14:creationId xmlns:p14="http://schemas.microsoft.com/office/powerpoint/2010/main" val="8859636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3773</TotalTime>
  <Words>5488</Words>
  <Application>Microsoft Office PowerPoint</Application>
  <PresentationFormat>On-screen Show (4:3)</PresentationFormat>
  <Paragraphs>481</Paragraphs>
  <Slides>44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44</vt:i4>
      </vt:variant>
    </vt:vector>
  </HeadingPairs>
  <TitlesOfParts>
    <vt:vector size="48" baseType="lpstr">
      <vt:lpstr>Arial</vt:lpstr>
      <vt:lpstr>Calibri</vt:lpstr>
      <vt:lpstr>Cambria Math</vt:lpstr>
      <vt:lpstr>Office Theme</vt:lpstr>
      <vt:lpstr>Chapter 21  Technology standards and  standard-essential patents</vt:lpstr>
      <vt:lpstr>Overview</vt:lpstr>
      <vt:lpstr>Introduction</vt:lpstr>
      <vt:lpstr>Introduction</vt:lpstr>
      <vt:lpstr>Introduction</vt:lpstr>
      <vt:lpstr>Introduction</vt:lpstr>
      <vt:lpstr>Introduction</vt:lpstr>
      <vt:lpstr>Introduction</vt:lpstr>
      <vt:lpstr>Introduction</vt:lpstr>
      <vt:lpstr>Introduction</vt:lpstr>
      <vt:lpstr>Technology standards</vt:lpstr>
      <vt:lpstr>Technology standards</vt:lpstr>
      <vt:lpstr>SSOs and SEPs</vt:lpstr>
      <vt:lpstr>SSOs and SEPs</vt:lpstr>
      <vt:lpstr>Disclosure and essentiality</vt:lpstr>
      <vt:lpstr>Disclosure and essentiality</vt:lpstr>
      <vt:lpstr>Disclosure and essentiality</vt:lpstr>
      <vt:lpstr>Licensing commitments</vt:lpstr>
      <vt:lpstr>Licensing commitments</vt:lpstr>
      <vt:lpstr>What’s so special about SEPs?</vt:lpstr>
      <vt:lpstr>Hold-up</vt:lpstr>
      <vt:lpstr>Patent hold-up</vt:lpstr>
      <vt:lpstr>Patent hold-up</vt:lpstr>
      <vt:lpstr>Patent hold-up</vt:lpstr>
      <vt:lpstr>Patent hold-up</vt:lpstr>
      <vt:lpstr>Patent hold-up</vt:lpstr>
      <vt:lpstr>Royalty stacking</vt:lpstr>
      <vt:lpstr>Royalty stacking</vt:lpstr>
      <vt:lpstr>Royalty stacking</vt:lpstr>
      <vt:lpstr>Royalty stacking</vt:lpstr>
      <vt:lpstr>Royalty stacking</vt:lpstr>
      <vt:lpstr>Royalty stacking</vt:lpstr>
      <vt:lpstr>Hold-out</vt:lpstr>
      <vt:lpstr>Hold-out</vt:lpstr>
      <vt:lpstr>Hold-out</vt:lpstr>
      <vt:lpstr>FRAND and the licensing of SEPs</vt:lpstr>
      <vt:lpstr>FRAND and the licensing of SEPs</vt:lpstr>
      <vt:lpstr>FRAND and the licensing of SEPs</vt:lpstr>
      <vt:lpstr>FRAND and the licensing of SEPs</vt:lpstr>
      <vt:lpstr>Determining FRAND royalties in practice</vt:lpstr>
      <vt:lpstr>Bottom-up determination of FRAND</vt:lpstr>
      <vt:lpstr>Top-down determination of FRAND</vt:lpstr>
      <vt:lpstr>Comparable licenses determination of FRAND</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20  The sharing and exchange of patents</dc:title>
  <dc:creator>chelmers</dc:creator>
  <cp:lastModifiedBy>Christian Helmers</cp:lastModifiedBy>
  <cp:revision>279</cp:revision>
  <dcterms:created xsi:type="dcterms:W3CDTF">2023-11-15T18:29:30Z</dcterms:created>
  <dcterms:modified xsi:type="dcterms:W3CDTF">2024-08-10T00:54:17Z</dcterms:modified>
</cp:coreProperties>
</file>