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sldIdLst>
    <p:sldId id="257" r:id="rId2"/>
    <p:sldId id="293"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5" r:id="rId18"/>
    <p:sldId id="274" r:id="rId19"/>
    <p:sldId id="276" r:id="rId20"/>
    <p:sldId id="277" r:id="rId21"/>
    <p:sldId id="280" r:id="rId22"/>
    <p:sldId id="270" r:id="rId23"/>
    <p:sldId id="289" r:id="rId24"/>
    <p:sldId id="278" r:id="rId25"/>
    <p:sldId id="290" r:id="rId26"/>
    <p:sldId id="279" r:id="rId27"/>
    <p:sldId id="291" r:id="rId28"/>
    <p:sldId id="271" r:id="rId29"/>
    <p:sldId id="287" r:id="rId30"/>
    <p:sldId id="281" r:id="rId31"/>
    <p:sldId id="288" r:id="rId32"/>
    <p:sldId id="282" r:id="rId33"/>
    <p:sldId id="283" r:id="rId34"/>
    <p:sldId id="292" r:id="rId35"/>
    <p:sldId id="284" r:id="rId36"/>
    <p:sldId id="286" r:id="rId37"/>
    <p:sldId id="285"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6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4F7D4E-A231-4B08-A6A6-3A8C91FC3F25}" type="datetimeFigureOut">
              <a:rPr lang="en-US" smtClean="0"/>
              <a:t>8/9/2024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6CD82B-427F-4392-AA9B-AF74BCE87DBA}" type="slidenum">
              <a:rPr lang="en-US" smtClean="0"/>
              <a:t>‹#›</a:t>
            </a:fld>
            <a:endParaRPr lang="en-US"/>
          </a:p>
        </p:txBody>
      </p:sp>
    </p:spTree>
    <p:extLst>
      <p:ext uri="{BB962C8B-B14F-4D97-AF65-F5344CB8AC3E}">
        <p14:creationId xmlns:p14="http://schemas.microsoft.com/office/powerpoint/2010/main" val="2822066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22</a:t>
            </a:r>
          </a:p>
        </p:txBody>
      </p:sp>
      <p:sp>
        <p:nvSpPr>
          <p:cNvPr id="6" name="Slide Number Placeholder 5"/>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646339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22</a:t>
            </a:r>
          </a:p>
        </p:txBody>
      </p:sp>
      <p:sp>
        <p:nvSpPr>
          <p:cNvPr id="6" name="Slide Number Placeholder 5"/>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1964262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22</a:t>
            </a:r>
          </a:p>
        </p:txBody>
      </p:sp>
      <p:sp>
        <p:nvSpPr>
          <p:cNvPr id="6" name="Slide Number Placeholder 5"/>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374487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22</a:t>
            </a:r>
          </a:p>
        </p:txBody>
      </p:sp>
      <p:sp>
        <p:nvSpPr>
          <p:cNvPr id="6" name="Slide Number Placeholder 5"/>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4183397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2024</a:t>
            </a:r>
          </a:p>
        </p:txBody>
      </p:sp>
      <p:sp>
        <p:nvSpPr>
          <p:cNvPr id="5" name="Footer Placeholder 4"/>
          <p:cNvSpPr>
            <a:spLocks noGrp="1"/>
          </p:cNvSpPr>
          <p:nvPr>
            <p:ph type="ftr" sz="quarter" idx="11"/>
          </p:nvPr>
        </p:nvSpPr>
        <p:spPr/>
        <p:txBody>
          <a:bodyPr/>
          <a:lstStyle/>
          <a:p>
            <a:r>
              <a:rPr lang="en-US"/>
              <a:t>Hall &amp; Helmers Ch. 22</a:t>
            </a:r>
          </a:p>
        </p:txBody>
      </p:sp>
      <p:sp>
        <p:nvSpPr>
          <p:cNvPr id="6" name="Slide Number Placeholder 5"/>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2683663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22</a:t>
            </a:r>
          </a:p>
        </p:txBody>
      </p:sp>
      <p:sp>
        <p:nvSpPr>
          <p:cNvPr id="7" name="Slide Number Placeholder 6"/>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144913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2024</a:t>
            </a:r>
          </a:p>
        </p:txBody>
      </p:sp>
      <p:sp>
        <p:nvSpPr>
          <p:cNvPr id="8" name="Footer Placeholder 7"/>
          <p:cNvSpPr>
            <a:spLocks noGrp="1"/>
          </p:cNvSpPr>
          <p:nvPr>
            <p:ph type="ftr" sz="quarter" idx="11"/>
          </p:nvPr>
        </p:nvSpPr>
        <p:spPr/>
        <p:txBody>
          <a:bodyPr/>
          <a:lstStyle/>
          <a:p>
            <a:r>
              <a:rPr lang="en-US"/>
              <a:t>Hall &amp; Helmers Ch. 22</a:t>
            </a:r>
          </a:p>
        </p:txBody>
      </p:sp>
      <p:sp>
        <p:nvSpPr>
          <p:cNvPr id="9" name="Slide Number Placeholder 8"/>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385002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2024</a:t>
            </a:r>
          </a:p>
        </p:txBody>
      </p:sp>
      <p:sp>
        <p:nvSpPr>
          <p:cNvPr id="4" name="Footer Placeholder 3"/>
          <p:cNvSpPr>
            <a:spLocks noGrp="1"/>
          </p:cNvSpPr>
          <p:nvPr>
            <p:ph type="ftr" sz="quarter" idx="11"/>
          </p:nvPr>
        </p:nvSpPr>
        <p:spPr/>
        <p:txBody>
          <a:bodyPr/>
          <a:lstStyle/>
          <a:p>
            <a:r>
              <a:rPr lang="en-US"/>
              <a:t>Hall &amp; Helmers Ch. 22</a:t>
            </a:r>
          </a:p>
        </p:txBody>
      </p:sp>
      <p:sp>
        <p:nvSpPr>
          <p:cNvPr id="5" name="Slide Number Placeholder 4"/>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3149619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2024</a:t>
            </a:r>
          </a:p>
        </p:txBody>
      </p:sp>
      <p:sp>
        <p:nvSpPr>
          <p:cNvPr id="3" name="Footer Placeholder 2"/>
          <p:cNvSpPr>
            <a:spLocks noGrp="1"/>
          </p:cNvSpPr>
          <p:nvPr>
            <p:ph type="ftr" sz="quarter" idx="11"/>
          </p:nvPr>
        </p:nvSpPr>
        <p:spPr/>
        <p:txBody>
          <a:bodyPr/>
          <a:lstStyle/>
          <a:p>
            <a:r>
              <a:rPr lang="en-US"/>
              <a:t>Hall &amp; Helmers Ch. 22</a:t>
            </a:r>
          </a:p>
        </p:txBody>
      </p:sp>
      <p:sp>
        <p:nvSpPr>
          <p:cNvPr id="4" name="Slide Number Placeholder 3"/>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1251623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22</a:t>
            </a:r>
          </a:p>
        </p:txBody>
      </p:sp>
      <p:sp>
        <p:nvSpPr>
          <p:cNvPr id="7" name="Slide Number Placeholder 6"/>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3222416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2024</a:t>
            </a:r>
          </a:p>
        </p:txBody>
      </p:sp>
      <p:sp>
        <p:nvSpPr>
          <p:cNvPr id="6" name="Footer Placeholder 5"/>
          <p:cNvSpPr>
            <a:spLocks noGrp="1"/>
          </p:cNvSpPr>
          <p:nvPr>
            <p:ph type="ftr" sz="quarter" idx="11"/>
          </p:nvPr>
        </p:nvSpPr>
        <p:spPr/>
        <p:txBody>
          <a:bodyPr/>
          <a:lstStyle/>
          <a:p>
            <a:r>
              <a:rPr lang="en-US"/>
              <a:t>Hall &amp; Helmers Ch. 22</a:t>
            </a:r>
          </a:p>
        </p:txBody>
      </p:sp>
      <p:sp>
        <p:nvSpPr>
          <p:cNvPr id="7" name="Slide Number Placeholder 6"/>
          <p:cNvSpPr>
            <a:spLocks noGrp="1"/>
          </p:cNvSpPr>
          <p:nvPr>
            <p:ph type="sldNum" sz="quarter" idx="12"/>
          </p:nvPr>
        </p:nvSpPr>
        <p:spPr/>
        <p:txBody>
          <a:bodyPr/>
          <a:lstStyle/>
          <a:p>
            <a:fld id="{FC328701-2ACB-484A-BB03-184128DAAA78}" type="slidenum">
              <a:rPr lang="en-US" smtClean="0"/>
              <a:t>‹#›</a:t>
            </a:fld>
            <a:endParaRPr lang="en-US"/>
          </a:p>
        </p:txBody>
      </p:sp>
    </p:spTree>
    <p:extLst>
      <p:ext uri="{BB962C8B-B14F-4D97-AF65-F5344CB8AC3E}">
        <p14:creationId xmlns:p14="http://schemas.microsoft.com/office/powerpoint/2010/main" val="1252999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2024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Hall &amp; Helmers Ch. 22</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28701-2ACB-484A-BB03-184128DAAA78}" type="slidenum">
              <a:rPr lang="en-US" smtClean="0"/>
              <a:t>‹#›</a:t>
            </a:fld>
            <a:endParaRPr lang="en-US"/>
          </a:p>
        </p:txBody>
      </p:sp>
    </p:spTree>
    <p:extLst>
      <p:ext uri="{BB962C8B-B14F-4D97-AF65-F5344CB8AC3E}">
        <p14:creationId xmlns:p14="http://schemas.microsoft.com/office/powerpoint/2010/main" val="10403598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7.bin"/><Relationship Id="rId13" Type="http://schemas.openxmlformats.org/officeDocument/2006/relationships/image" Target="../media/image13.wmf"/><Relationship Id="rId3" Type="http://schemas.openxmlformats.org/officeDocument/2006/relationships/image" Target="../media/image15.png"/><Relationship Id="rId7" Type="http://schemas.openxmlformats.org/officeDocument/2006/relationships/image" Target="../media/image10.wmf"/><Relationship Id="rId12"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11" Type="http://schemas.openxmlformats.org/officeDocument/2006/relationships/image" Target="../media/image12.wmf"/><Relationship Id="rId5" Type="http://schemas.openxmlformats.org/officeDocument/2006/relationships/image" Target="../media/image9.wmf"/><Relationship Id="rId15" Type="http://schemas.openxmlformats.org/officeDocument/2006/relationships/image" Target="../media/image14.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1.wmf"/><Relationship Id="rId1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6.wmf"/><Relationship Id="rId5" Type="http://schemas.openxmlformats.org/officeDocument/2006/relationships/oleObject" Target="../embeddings/oleObject12.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01909-04F4-4209-8AC2-CD732B2D4287}"/>
              </a:ext>
            </a:extLst>
          </p:cNvPr>
          <p:cNvSpPr>
            <a:spLocks noGrp="1"/>
          </p:cNvSpPr>
          <p:nvPr>
            <p:ph type="ctrTitle"/>
          </p:nvPr>
        </p:nvSpPr>
        <p:spPr>
          <a:xfrm>
            <a:off x="304800" y="2130425"/>
            <a:ext cx="8153400" cy="1470025"/>
          </a:xfrm>
        </p:spPr>
        <p:txBody>
          <a:bodyPr>
            <a:normAutofit fontScale="90000"/>
          </a:bodyPr>
          <a:lstStyle/>
          <a:p>
            <a:r>
              <a:rPr lang="en-US" sz="4400" dirty="0"/>
              <a:t>Chapter 22</a:t>
            </a:r>
            <a:br>
              <a:rPr lang="en-US" dirty="0"/>
            </a:br>
            <a:br>
              <a:rPr lang="en-US" dirty="0"/>
            </a:br>
            <a:r>
              <a:rPr lang="en-US" dirty="0"/>
              <a:t>Patent trolls</a:t>
            </a:r>
            <a:endParaRPr lang="en-US" sz="5300" dirty="0"/>
          </a:p>
        </p:txBody>
      </p:sp>
      <p:sp>
        <p:nvSpPr>
          <p:cNvPr id="3" name="Subtitle 2">
            <a:extLst>
              <a:ext uri="{FF2B5EF4-FFF2-40B4-BE49-F238E27FC236}">
                <a16:creationId xmlns:a16="http://schemas.microsoft.com/office/drawing/2014/main" id="{93450531-1C39-49BF-9AA9-F34B67F7AE52}"/>
              </a:ext>
            </a:extLst>
          </p:cNvPr>
          <p:cNvSpPr>
            <a:spLocks noGrp="1"/>
          </p:cNvSpPr>
          <p:nvPr>
            <p:ph type="subTitle" idx="1"/>
          </p:nvPr>
        </p:nvSpPr>
        <p:spPr/>
        <p:txBody>
          <a:bodyPr/>
          <a:lstStyle/>
          <a:p>
            <a:endParaRPr lang="en-US" dirty="0"/>
          </a:p>
          <a:p>
            <a:endParaRPr lang="en-US" dirty="0"/>
          </a:p>
          <a:p>
            <a:r>
              <a:rPr lang="en-US" sz="2200" dirty="0">
                <a:solidFill>
                  <a:schemeClr val="tx1"/>
                </a:solidFill>
              </a:rPr>
              <a:t>Bronwyn H. Hall &amp; Christian Helmers</a:t>
            </a:r>
          </a:p>
          <a:p>
            <a:endParaRPr lang="en-US" dirty="0"/>
          </a:p>
        </p:txBody>
      </p:sp>
    </p:spTree>
    <p:extLst>
      <p:ext uri="{BB962C8B-B14F-4D97-AF65-F5344CB8AC3E}">
        <p14:creationId xmlns:p14="http://schemas.microsoft.com/office/powerpoint/2010/main" val="3173398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NPE types</a:t>
            </a:r>
          </a:p>
        </p:txBody>
      </p:sp>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097" y="2451100"/>
            <a:ext cx="7312153" cy="2425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a:extLst>
              <a:ext uri="{FF2B5EF4-FFF2-40B4-BE49-F238E27FC236}">
                <a16:creationId xmlns:a16="http://schemas.microsoft.com/office/drawing/2014/main" id="{66BA1F54-8EBF-B526-4EAC-9AF8F0AB22AD}"/>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7494B595-FBC9-FC4D-7DAA-C7E7A033BEB7}"/>
              </a:ext>
            </a:extLst>
          </p:cNvPr>
          <p:cNvSpPr>
            <a:spLocks noGrp="1"/>
          </p:cNvSpPr>
          <p:nvPr>
            <p:ph type="ftr" sz="quarter" idx="11"/>
          </p:nvPr>
        </p:nvSpPr>
        <p:spPr/>
        <p:txBody>
          <a:bodyPr/>
          <a:lstStyle/>
          <a:p>
            <a:r>
              <a:rPr lang="en-US"/>
              <a:t>Hall &amp; Helmers Ch. 22</a:t>
            </a:r>
          </a:p>
        </p:txBody>
      </p:sp>
      <p:sp>
        <p:nvSpPr>
          <p:cNvPr id="5" name="Slide Number Placeholder 4">
            <a:extLst>
              <a:ext uri="{FF2B5EF4-FFF2-40B4-BE49-F238E27FC236}">
                <a16:creationId xmlns:a16="http://schemas.microsoft.com/office/drawing/2014/main" id="{5BE90B78-DA1E-EAA4-F659-AD9BBEB5045E}"/>
              </a:ext>
            </a:extLst>
          </p:cNvPr>
          <p:cNvSpPr>
            <a:spLocks noGrp="1"/>
          </p:cNvSpPr>
          <p:nvPr>
            <p:ph type="sldNum" sz="quarter" idx="12"/>
          </p:nvPr>
        </p:nvSpPr>
        <p:spPr/>
        <p:txBody>
          <a:bodyPr/>
          <a:lstStyle/>
          <a:p>
            <a:fld id="{FC328701-2ACB-484A-BB03-184128DAAA78}" type="slidenum">
              <a:rPr lang="en-US" smtClean="0"/>
              <a:t>10</a:t>
            </a:fld>
            <a:endParaRPr lang="en-US"/>
          </a:p>
        </p:txBody>
      </p:sp>
    </p:spTree>
    <p:extLst>
      <p:ext uri="{BB962C8B-B14F-4D97-AF65-F5344CB8AC3E}">
        <p14:creationId xmlns:p14="http://schemas.microsoft.com/office/powerpoint/2010/main" val="1091947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NPE types</a:t>
            </a:r>
          </a:p>
        </p:txBody>
      </p:sp>
      <p:sp>
        <p:nvSpPr>
          <p:cNvPr id="3" name="Content Placeholder 2"/>
          <p:cNvSpPr>
            <a:spLocks noGrp="1"/>
          </p:cNvSpPr>
          <p:nvPr>
            <p:ph idx="1"/>
          </p:nvPr>
        </p:nvSpPr>
        <p:spPr/>
        <p:txBody>
          <a:bodyPr>
            <a:normAutofit fontScale="92500" lnSpcReduction="10000"/>
          </a:bodyPr>
          <a:lstStyle/>
          <a:p>
            <a:r>
              <a:rPr lang="en-US" dirty="0"/>
              <a:t>Category 1 (PAE):</a:t>
            </a:r>
          </a:p>
          <a:p>
            <a:pPr lvl="1"/>
            <a:r>
              <a:rPr lang="en-US" dirty="0"/>
              <a:t>Acquire patents that are monetized.</a:t>
            </a:r>
          </a:p>
          <a:p>
            <a:pPr lvl="1"/>
            <a:r>
              <a:rPr lang="en-US" dirty="0"/>
              <a:t>Do not conduct any R&amp;D (never have conducted any R&amp;D).</a:t>
            </a:r>
          </a:p>
          <a:p>
            <a:pPr lvl="1"/>
            <a:r>
              <a:rPr lang="en-US" dirty="0"/>
              <a:t>Do not practice the patents they acquire.</a:t>
            </a:r>
          </a:p>
          <a:p>
            <a:pPr lvl="1"/>
            <a:r>
              <a:rPr lang="en-US" dirty="0"/>
              <a:t>Includes very large NPEs (portfolio NPEs/mass aggregators).</a:t>
            </a:r>
          </a:p>
          <a:p>
            <a:pPr lvl="1"/>
            <a:r>
              <a:rPr lang="en-US" dirty="0"/>
              <a:t>Account for large majority of NPE patent assertions.</a:t>
            </a:r>
          </a:p>
          <a:p>
            <a:pPr lvl="1"/>
            <a:r>
              <a:rPr lang="en-US" dirty="0"/>
              <a:t>Examples: Acacia Research Corporation, IP Edge, Dominion Harbor.</a:t>
            </a:r>
          </a:p>
        </p:txBody>
      </p:sp>
      <p:sp>
        <p:nvSpPr>
          <p:cNvPr id="4" name="Date Placeholder 3">
            <a:extLst>
              <a:ext uri="{FF2B5EF4-FFF2-40B4-BE49-F238E27FC236}">
                <a16:creationId xmlns:a16="http://schemas.microsoft.com/office/drawing/2014/main" id="{70128F57-D2ED-3671-DA3C-6B707952311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B873885-DDF8-AC47-ADBD-24ED69AA1FA5}"/>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8E790B32-6B63-4B41-1B5A-13B2D739F119}"/>
              </a:ext>
            </a:extLst>
          </p:cNvPr>
          <p:cNvSpPr>
            <a:spLocks noGrp="1"/>
          </p:cNvSpPr>
          <p:nvPr>
            <p:ph type="sldNum" sz="quarter" idx="12"/>
          </p:nvPr>
        </p:nvSpPr>
        <p:spPr/>
        <p:txBody>
          <a:bodyPr/>
          <a:lstStyle/>
          <a:p>
            <a:fld id="{FC328701-2ACB-484A-BB03-184128DAAA78}" type="slidenum">
              <a:rPr lang="en-US" smtClean="0"/>
              <a:t>11</a:t>
            </a:fld>
            <a:endParaRPr lang="en-US"/>
          </a:p>
        </p:txBody>
      </p:sp>
    </p:spTree>
    <p:extLst>
      <p:ext uri="{BB962C8B-B14F-4D97-AF65-F5344CB8AC3E}">
        <p14:creationId xmlns:p14="http://schemas.microsoft.com/office/powerpoint/2010/main" val="13140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NPE types</a:t>
            </a:r>
          </a:p>
        </p:txBody>
      </p:sp>
      <p:sp>
        <p:nvSpPr>
          <p:cNvPr id="3" name="Content Placeholder 2"/>
          <p:cNvSpPr>
            <a:spLocks noGrp="1"/>
          </p:cNvSpPr>
          <p:nvPr>
            <p:ph idx="1"/>
          </p:nvPr>
        </p:nvSpPr>
        <p:spPr/>
        <p:txBody>
          <a:bodyPr>
            <a:normAutofit fontScale="77500" lnSpcReduction="20000"/>
          </a:bodyPr>
          <a:lstStyle/>
          <a:p>
            <a:r>
              <a:rPr lang="en-US" dirty="0"/>
              <a:t>Category 2 (PAE):</a:t>
            </a:r>
          </a:p>
          <a:p>
            <a:pPr lvl="1"/>
            <a:r>
              <a:rPr lang="en-US" dirty="0"/>
              <a:t>Founded by and usually still owned by inventor of asserted patents.</a:t>
            </a:r>
          </a:p>
          <a:p>
            <a:pPr lvl="1"/>
            <a:r>
              <a:rPr lang="en-US" dirty="0"/>
              <a:t>Registered companies provide corporate shell.</a:t>
            </a:r>
          </a:p>
          <a:p>
            <a:pPr lvl="1"/>
            <a:r>
              <a:rPr lang="en-US" dirty="0"/>
              <a:t>Accounts for second largest number of NPE patent assertions.</a:t>
            </a:r>
          </a:p>
          <a:p>
            <a:pPr lvl="1"/>
            <a:r>
              <a:rPr lang="en-US" sz="3100" dirty="0"/>
              <a:t>Examples</a:t>
            </a:r>
            <a:r>
              <a:rPr lang="en-US" dirty="0"/>
              <a:t>: </a:t>
            </a:r>
            <a:r>
              <a:rPr lang="en-US" dirty="0" err="1"/>
              <a:t>Lemelson</a:t>
            </a:r>
            <a:r>
              <a:rPr lang="en-US" dirty="0"/>
              <a:t> Medical, Education and Research Foundation, Ronald A. Katz Technology Licensing LLC.</a:t>
            </a:r>
          </a:p>
          <a:p>
            <a:pPr lvl="1"/>
            <a:r>
              <a:rPr lang="en-US" dirty="0"/>
              <a:t>Includes individuals that hold patents in their own name and assert them themselves rather than through a limited liability company.</a:t>
            </a:r>
          </a:p>
          <a:p>
            <a:pPr lvl="1"/>
            <a:r>
              <a:rPr lang="en-US" dirty="0"/>
              <a:t>Example: Leon </a:t>
            </a:r>
            <a:r>
              <a:rPr lang="en-US" dirty="0" err="1"/>
              <a:t>Stambler</a:t>
            </a:r>
            <a:r>
              <a:rPr lang="en-US" dirty="0"/>
              <a:t>.</a:t>
            </a:r>
          </a:p>
          <a:p>
            <a:pPr lvl="1"/>
            <a:r>
              <a:rPr lang="en-US" dirty="0"/>
              <a:t>“Non-practicing individuals” relatively rare (not all cases by individuals are NPE cases).</a:t>
            </a:r>
          </a:p>
        </p:txBody>
      </p:sp>
      <p:sp>
        <p:nvSpPr>
          <p:cNvPr id="4" name="Date Placeholder 3">
            <a:extLst>
              <a:ext uri="{FF2B5EF4-FFF2-40B4-BE49-F238E27FC236}">
                <a16:creationId xmlns:a16="http://schemas.microsoft.com/office/drawing/2014/main" id="{2DAC18F3-5D1D-C8D3-095B-EEAD9B68EDF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77DDB43-D3AE-872B-30CE-832E4D55FDD6}"/>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1FCA6E07-52FF-EBA8-21C9-4FFEB6BC1331}"/>
              </a:ext>
            </a:extLst>
          </p:cNvPr>
          <p:cNvSpPr>
            <a:spLocks noGrp="1"/>
          </p:cNvSpPr>
          <p:nvPr>
            <p:ph type="sldNum" sz="quarter" idx="12"/>
          </p:nvPr>
        </p:nvSpPr>
        <p:spPr/>
        <p:txBody>
          <a:bodyPr/>
          <a:lstStyle/>
          <a:p>
            <a:fld id="{FC328701-2ACB-484A-BB03-184128DAAA78}" type="slidenum">
              <a:rPr lang="en-US" smtClean="0"/>
              <a:t>12</a:t>
            </a:fld>
            <a:endParaRPr lang="en-US"/>
          </a:p>
        </p:txBody>
      </p:sp>
    </p:spTree>
    <p:extLst>
      <p:ext uri="{BB962C8B-B14F-4D97-AF65-F5344CB8AC3E}">
        <p14:creationId xmlns:p14="http://schemas.microsoft.com/office/powerpoint/2010/main" val="958148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of NPE types</a:t>
            </a:r>
          </a:p>
        </p:txBody>
      </p:sp>
      <p:sp>
        <p:nvSpPr>
          <p:cNvPr id="3" name="Content Placeholder 2"/>
          <p:cNvSpPr>
            <a:spLocks noGrp="1"/>
          </p:cNvSpPr>
          <p:nvPr>
            <p:ph idx="1"/>
          </p:nvPr>
        </p:nvSpPr>
        <p:spPr/>
        <p:txBody>
          <a:bodyPr>
            <a:normAutofit fontScale="62500" lnSpcReduction="20000"/>
          </a:bodyPr>
          <a:lstStyle/>
          <a:p>
            <a:r>
              <a:rPr lang="en-US" dirty="0"/>
              <a:t>Category 3 (PAE):</a:t>
            </a:r>
          </a:p>
          <a:p>
            <a:pPr lvl="1"/>
            <a:r>
              <a:rPr lang="en-US" dirty="0"/>
              <a:t>At some point vertically integrated companies but shifted business model to focus predominantly or exclusively on licensing.</a:t>
            </a:r>
          </a:p>
          <a:p>
            <a:pPr lvl="1"/>
            <a:r>
              <a:rPr lang="en-US" dirty="0"/>
              <a:t>Examples: Conversant Intellectual Property Management, Unwired Planet.</a:t>
            </a:r>
          </a:p>
          <a:p>
            <a:r>
              <a:rPr lang="en-US" dirty="0"/>
              <a:t>Category 4:</a:t>
            </a:r>
          </a:p>
          <a:p>
            <a:pPr lvl="1"/>
            <a:r>
              <a:rPr lang="en-US" dirty="0"/>
              <a:t>Consortium, association formed by different independent companies.</a:t>
            </a:r>
          </a:p>
          <a:p>
            <a:pPr lvl="1"/>
            <a:r>
              <a:rPr lang="en-US" dirty="0"/>
              <a:t>Example: </a:t>
            </a:r>
            <a:r>
              <a:rPr lang="en-US" dirty="0" err="1"/>
              <a:t>Rockstar</a:t>
            </a:r>
            <a:r>
              <a:rPr lang="en-US" dirty="0"/>
              <a:t> </a:t>
            </a:r>
            <a:r>
              <a:rPr lang="en-US" dirty="0" err="1"/>
              <a:t>Bidco</a:t>
            </a:r>
            <a:r>
              <a:rPr lang="en-US" dirty="0"/>
              <a:t>. </a:t>
            </a:r>
          </a:p>
          <a:p>
            <a:r>
              <a:rPr lang="en-US" dirty="0"/>
              <a:t>Category 5:</a:t>
            </a:r>
          </a:p>
          <a:p>
            <a:pPr lvl="1"/>
            <a:r>
              <a:rPr lang="en-US" dirty="0"/>
              <a:t>Universities and spin-off companies (spin-off do not make or commercialize products).</a:t>
            </a:r>
          </a:p>
          <a:p>
            <a:pPr lvl="1"/>
            <a:r>
              <a:rPr lang="en-US" dirty="0"/>
              <a:t>Controversial since universities engage in research and as per their mandate focus on education and research, not commercialization of research. University licensing often also involves major technology transfer.</a:t>
            </a:r>
          </a:p>
          <a:p>
            <a:pPr lvl="1"/>
            <a:r>
              <a:rPr lang="en-US" dirty="0"/>
              <a:t>Examples: </a:t>
            </a:r>
            <a:r>
              <a:rPr lang="en-US" dirty="0" err="1"/>
              <a:t>Eolas</a:t>
            </a:r>
            <a:r>
              <a:rPr lang="en-US" dirty="0"/>
              <a:t> (University of California, San Francisco spin-off), Wisconsin Alumni Research Foundation (University of Wisconsin-Madison affiliated technology transfer company).</a:t>
            </a:r>
          </a:p>
        </p:txBody>
      </p:sp>
      <p:sp>
        <p:nvSpPr>
          <p:cNvPr id="4" name="Date Placeholder 3">
            <a:extLst>
              <a:ext uri="{FF2B5EF4-FFF2-40B4-BE49-F238E27FC236}">
                <a16:creationId xmlns:a16="http://schemas.microsoft.com/office/drawing/2014/main" id="{579F93AE-D4FA-94FF-9A7C-3F6A090B363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5FF119C4-69FE-E85A-FFF7-A4E346D65494}"/>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21716DB9-53E0-8EBC-0ACE-5B18D99D4589}"/>
              </a:ext>
            </a:extLst>
          </p:cNvPr>
          <p:cNvSpPr>
            <a:spLocks noGrp="1"/>
          </p:cNvSpPr>
          <p:nvPr>
            <p:ph type="sldNum" sz="quarter" idx="12"/>
          </p:nvPr>
        </p:nvSpPr>
        <p:spPr/>
        <p:txBody>
          <a:bodyPr/>
          <a:lstStyle/>
          <a:p>
            <a:fld id="{FC328701-2ACB-484A-BB03-184128DAAA78}" type="slidenum">
              <a:rPr lang="en-US" smtClean="0"/>
              <a:t>13</a:t>
            </a:fld>
            <a:endParaRPr lang="en-US"/>
          </a:p>
        </p:txBody>
      </p:sp>
    </p:spTree>
    <p:extLst>
      <p:ext uri="{BB962C8B-B14F-4D97-AF65-F5344CB8AC3E}">
        <p14:creationId xmlns:p14="http://schemas.microsoft.com/office/powerpoint/2010/main" val="1368181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economics of NPEs</a:t>
            </a:r>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r>
              <a:rPr lang="en-US" dirty="0"/>
              <a:t>From a theoretical perspective, impact of NPEs on innovation ambiguous.</a:t>
            </a:r>
          </a:p>
          <a:p>
            <a:r>
              <a:rPr lang="en-US" dirty="0"/>
              <a:t>Positive impact on innovation:</a:t>
            </a:r>
          </a:p>
          <a:p>
            <a:pPr lvl="1"/>
            <a:r>
              <a:rPr lang="en-US" dirty="0"/>
              <a:t>Efficient intermediaries, assisting inventors in monetizing their inventions in the marketplace.</a:t>
            </a:r>
          </a:p>
          <a:p>
            <a:pPr lvl="1"/>
            <a:r>
              <a:rPr lang="en-US" dirty="0"/>
              <a:t>Enable specialization, upstream inventors can focus on coming up with new ideas while downstream companies turn them into successful products.</a:t>
            </a:r>
          </a:p>
          <a:p>
            <a:pPr lvl="1"/>
            <a:r>
              <a:rPr lang="en-US" dirty="0"/>
              <a:t>Promote liquidity in secondary market for patents.</a:t>
            </a:r>
          </a:p>
          <a:p>
            <a:pPr lvl="1"/>
            <a:r>
              <a:rPr lang="en-US" dirty="0"/>
              <a:t>Increase returns to innovation, especially for smaller inventors, including individual inventors.</a:t>
            </a:r>
          </a:p>
          <a:p>
            <a:r>
              <a:rPr lang="en-US" dirty="0"/>
              <a:t>Negative impact on innovation:</a:t>
            </a:r>
          </a:p>
          <a:p>
            <a:pPr lvl="1"/>
            <a:r>
              <a:rPr lang="en-US" dirty="0"/>
              <a:t>Exploit weaknesses of patent system combined with threat of litigation to obtain licensing payments from inadvertent infringers of patents of dubious quality.</a:t>
            </a:r>
          </a:p>
          <a:p>
            <a:pPr lvl="1"/>
            <a:r>
              <a:rPr lang="en-US" dirty="0"/>
              <a:t>Engage in </a:t>
            </a:r>
            <a:r>
              <a:rPr lang="en-US" i="1" dirty="0"/>
              <a:t>ex post</a:t>
            </a:r>
            <a:r>
              <a:rPr lang="en-US" dirty="0"/>
              <a:t> licensing of patents without any associated technology transfer.</a:t>
            </a:r>
          </a:p>
          <a:p>
            <a:pPr lvl="1"/>
            <a:r>
              <a:rPr lang="en-US" dirty="0"/>
              <a:t>Extract licensing payments through opportunistic conduct from companies that did not rely on patented invention / patented invention has no actual relevance for infringing product.</a:t>
            </a:r>
          </a:p>
          <a:p>
            <a:endParaRPr lang="en-US" dirty="0"/>
          </a:p>
        </p:txBody>
      </p:sp>
      <p:sp>
        <p:nvSpPr>
          <p:cNvPr id="4" name="Date Placeholder 3">
            <a:extLst>
              <a:ext uri="{FF2B5EF4-FFF2-40B4-BE49-F238E27FC236}">
                <a16:creationId xmlns:a16="http://schemas.microsoft.com/office/drawing/2014/main" id="{64B4095E-085B-47C5-D9F1-7D318FDABAB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D7DAA92-6644-9648-DAD7-1B1EAAABAC8B}"/>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0D888352-B951-1DD2-77B2-63F6AB33CBEC}"/>
              </a:ext>
            </a:extLst>
          </p:cNvPr>
          <p:cNvSpPr>
            <a:spLocks noGrp="1"/>
          </p:cNvSpPr>
          <p:nvPr>
            <p:ph type="sldNum" sz="quarter" idx="12"/>
          </p:nvPr>
        </p:nvSpPr>
        <p:spPr/>
        <p:txBody>
          <a:bodyPr/>
          <a:lstStyle/>
          <a:p>
            <a:fld id="{FC328701-2ACB-484A-BB03-184128DAAA78}" type="slidenum">
              <a:rPr lang="en-US" smtClean="0"/>
              <a:t>14</a:t>
            </a:fld>
            <a:endParaRPr lang="en-US"/>
          </a:p>
        </p:txBody>
      </p:sp>
    </p:spTree>
    <p:extLst>
      <p:ext uri="{BB962C8B-B14F-4D97-AF65-F5344CB8AC3E}">
        <p14:creationId xmlns:p14="http://schemas.microsoft.com/office/powerpoint/2010/main" val="427314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economics of NPEs</a:t>
            </a:r>
          </a:p>
        </p:txBody>
      </p:sp>
      <p:sp>
        <p:nvSpPr>
          <p:cNvPr id="3" name="Content Placeholder 2"/>
          <p:cNvSpPr>
            <a:spLocks noGrp="1"/>
          </p:cNvSpPr>
          <p:nvPr>
            <p:ph idx="1"/>
          </p:nvPr>
        </p:nvSpPr>
        <p:spPr>
          <a:xfrm>
            <a:off x="457200" y="1600200"/>
            <a:ext cx="8229600" cy="4525963"/>
          </a:xfrm>
        </p:spPr>
        <p:txBody>
          <a:bodyPr>
            <a:normAutofit fontScale="92500" lnSpcReduction="20000"/>
          </a:bodyPr>
          <a:lstStyle/>
          <a:p>
            <a:r>
              <a:rPr lang="en-US" sz="2800" dirty="0"/>
              <a:t>Model by Scott-Morton and Shapiro (2014) summarizes opposing theoretical arguments.</a:t>
            </a:r>
          </a:p>
          <a:p>
            <a:r>
              <a:rPr lang="en-US" sz="2800" dirty="0"/>
              <a:t>Two firms and NPE:</a:t>
            </a:r>
          </a:p>
          <a:p>
            <a:pPr lvl="1"/>
            <a:r>
              <a:rPr lang="en-US" sz="2400" dirty="0"/>
              <a:t>Firm </a:t>
            </a:r>
            <a:r>
              <a:rPr lang="en-US" sz="2400" i="1" dirty="0"/>
              <a:t>P</a:t>
            </a:r>
            <a:r>
              <a:rPr lang="en-US" sz="2400" dirty="0"/>
              <a:t> innovates and obtains patent.</a:t>
            </a:r>
          </a:p>
          <a:p>
            <a:pPr lvl="1"/>
            <a:r>
              <a:rPr lang="en-US" sz="2400" dirty="0"/>
              <a:t>Vertically integrated firm </a:t>
            </a:r>
            <a:r>
              <a:rPr lang="en-US" sz="2400" i="1" dirty="0"/>
              <a:t>M</a:t>
            </a:r>
            <a:r>
              <a:rPr lang="en-US" sz="2400" dirty="0"/>
              <a:t> conducts R&amp;D and commercializes products.</a:t>
            </a:r>
          </a:p>
          <a:p>
            <a:pPr lvl="1"/>
            <a:r>
              <a:rPr lang="en-US" sz="2400" dirty="0"/>
              <a:t>NPE monetizes patent on </a:t>
            </a:r>
            <a:r>
              <a:rPr lang="en-US" sz="2400" i="1" dirty="0"/>
              <a:t>P</a:t>
            </a:r>
            <a:r>
              <a:rPr lang="en-US" sz="2400" dirty="0"/>
              <a:t>’s behalf. </a:t>
            </a:r>
          </a:p>
          <a:p>
            <a:r>
              <a:rPr lang="en-US" sz="2800" i="1" dirty="0"/>
              <a:t>P</a:t>
            </a:r>
            <a:r>
              <a:rPr lang="en-US" sz="2800" dirty="0"/>
              <a:t> and </a:t>
            </a:r>
            <a:r>
              <a:rPr lang="en-US" sz="2800" i="1" dirty="0"/>
              <a:t>M</a:t>
            </a:r>
            <a:r>
              <a:rPr lang="en-US" sz="2800" dirty="0"/>
              <a:t> choose R&amp;D investment levels </a:t>
            </a:r>
            <a:r>
              <a:rPr lang="en-US" sz="2800" i="1" dirty="0"/>
              <a:t>x</a:t>
            </a:r>
            <a:r>
              <a:rPr lang="en-US" sz="2800" dirty="0"/>
              <a:t> and </a:t>
            </a:r>
            <a:r>
              <a:rPr lang="en-US" sz="2800" i="1" dirty="0"/>
              <a:t>y</a:t>
            </a:r>
            <a:r>
              <a:rPr lang="en-US" sz="2800" dirty="0"/>
              <a:t> to maximize profits </a:t>
            </a:r>
            <a:r>
              <a:rPr lang="en-US" sz="2800" i="1" dirty="0"/>
              <a:t>P(x)</a:t>
            </a:r>
            <a:r>
              <a:rPr lang="en-US" sz="2800" dirty="0"/>
              <a:t> and </a:t>
            </a:r>
            <a:r>
              <a:rPr lang="en-US" sz="2800" i="1" dirty="0"/>
              <a:t>V(</a:t>
            </a:r>
            <a:r>
              <a:rPr lang="en-US" sz="2800" i="1" dirty="0" err="1"/>
              <a:t>x,y</a:t>
            </a:r>
            <a:r>
              <a:rPr lang="en-US" sz="2800" i="1" dirty="0"/>
              <a:t>)</a:t>
            </a:r>
            <a:r>
              <a:rPr lang="en-US" sz="2800" dirty="0"/>
              <a:t>.</a:t>
            </a:r>
          </a:p>
          <a:p>
            <a:r>
              <a:rPr lang="en-US" sz="2800" dirty="0"/>
              <a:t>Assumes increase in investment </a:t>
            </a:r>
            <a:r>
              <a:rPr lang="en-US" sz="2800" i="1" dirty="0"/>
              <a:t>x</a:t>
            </a:r>
            <a:r>
              <a:rPr lang="en-US" sz="2800" dirty="0"/>
              <a:t> by </a:t>
            </a:r>
            <a:r>
              <a:rPr lang="en-US" sz="2800" i="1" dirty="0"/>
              <a:t>P</a:t>
            </a:r>
            <a:r>
              <a:rPr lang="en-US" sz="2800" dirty="0"/>
              <a:t> benefits </a:t>
            </a:r>
            <a:r>
              <a:rPr lang="en-US" sz="2800" i="1" dirty="0"/>
              <a:t>M: </a:t>
            </a:r>
          </a:p>
          <a:p>
            <a:r>
              <a:rPr lang="en-US" sz="2800" dirty="0"/>
              <a:t>Assume consumers benefit from more investment </a:t>
            </a:r>
            <a:r>
              <a:rPr lang="en-US" sz="2800" i="1" dirty="0"/>
              <a:t>x: </a:t>
            </a:r>
            <a:r>
              <a:rPr lang="en-US" sz="2800" dirty="0"/>
              <a:t> where S(</a:t>
            </a:r>
            <a:r>
              <a:rPr lang="en-US" sz="2800" dirty="0" err="1"/>
              <a:t>x,y</a:t>
            </a:r>
            <a:r>
              <a:rPr lang="en-US" sz="2800" dirty="0"/>
              <a:t>) denotes consumer surplus.</a:t>
            </a:r>
          </a:p>
          <a:p>
            <a:endParaRPr lang="en-US" dirty="0"/>
          </a:p>
        </p:txBody>
      </p:sp>
      <p:sp>
        <p:nvSpPr>
          <p:cNvPr id="4" name="Rectangle 2">
            <a:extLst>
              <a:ext uri="{FF2B5EF4-FFF2-40B4-BE49-F238E27FC236}">
                <a16:creationId xmlns:a16="http://schemas.microsoft.com/office/drawing/2014/main" id="{C137C5A0-0F06-4F9D-87A0-DBDA3029775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1A37853D-3C12-41B6-91FB-38D6B62A9223}"/>
              </a:ext>
            </a:extLst>
          </p:cNvPr>
          <p:cNvGraphicFramePr>
            <a:graphicFrameLocks noChangeAspect="1"/>
          </p:cNvGraphicFramePr>
          <p:nvPr>
            <p:extLst>
              <p:ext uri="{D42A27DB-BD31-4B8C-83A1-F6EECF244321}">
                <p14:modId xmlns:p14="http://schemas.microsoft.com/office/powerpoint/2010/main" val="4218088720"/>
              </p:ext>
            </p:extLst>
          </p:nvPr>
        </p:nvGraphicFramePr>
        <p:xfrm>
          <a:off x="7696200" y="4594346"/>
          <a:ext cx="1208178" cy="585211"/>
        </p:xfrm>
        <a:graphic>
          <a:graphicData uri="http://schemas.openxmlformats.org/presentationml/2006/ole">
            <mc:AlternateContent xmlns:mc="http://schemas.openxmlformats.org/markup-compatibility/2006">
              <mc:Choice xmlns:v="urn:schemas-microsoft-com:vml" Requires="v">
                <p:oleObj spid="_x0000_s1050" r:id="rId3" imgW="812447" imgH="393529" progId="Equation.DSMT4">
                  <p:embed/>
                </p:oleObj>
              </mc:Choice>
              <mc:Fallback>
                <p:oleObj r:id="rId3" imgW="812447" imgH="393529"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4594346"/>
                        <a:ext cx="1208178" cy="585211"/>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9AE8766D-416D-49A0-8C36-95B5303E0721}"/>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3E00428F-F55C-4DA3-A58F-831A8F7CBA57}"/>
              </a:ext>
            </a:extLst>
          </p:cNvPr>
          <p:cNvGraphicFramePr>
            <a:graphicFrameLocks noChangeAspect="1"/>
          </p:cNvGraphicFramePr>
          <p:nvPr>
            <p:extLst>
              <p:ext uri="{D42A27DB-BD31-4B8C-83A1-F6EECF244321}">
                <p14:modId xmlns:p14="http://schemas.microsoft.com/office/powerpoint/2010/main" val="878439084"/>
              </p:ext>
            </p:extLst>
          </p:nvPr>
        </p:nvGraphicFramePr>
        <p:xfrm>
          <a:off x="7973580" y="5179557"/>
          <a:ext cx="1170420" cy="585210"/>
        </p:xfrm>
        <a:graphic>
          <a:graphicData uri="http://schemas.openxmlformats.org/presentationml/2006/ole">
            <mc:AlternateContent xmlns:mc="http://schemas.openxmlformats.org/markup-compatibility/2006">
              <mc:Choice xmlns:v="urn:schemas-microsoft-com:vml" Requires="v">
                <p:oleObj spid="_x0000_s1051" r:id="rId5" imgW="787058" imgH="393529" progId="Equation.DSMT4">
                  <p:embed/>
                </p:oleObj>
              </mc:Choice>
              <mc:Fallback>
                <p:oleObj r:id="rId5" imgW="787058" imgH="393529" progId="Equation.DSMT4">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73580" y="5179557"/>
                        <a:ext cx="1170420" cy="585210"/>
                      </a:xfrm>
                      <a:prstGeom prst="rect">
                        <a:avLst/>
                      </a:prstGeom>
                      <a:noFill/>
                    </p:spPr>
                  </p:pic>
                </p:oleObj>
              </mc:Fallback>
            </mc:AlternateContent>
          </a:graphicData>
        </a:graphic>
      </p:graphicFrame>
      <p:sp>
        <p:nvSpPr>
          <p:cNvPr id="8" name="Date Placeholder 7">
            <a:extLst>
              <a:ext uri="{FF2B5EF4-FFF2-40B4-BE49-F238E27FC236}">
                <a16:creationId xmlns:a16="http://schemas.microsoft.com/office/drawing/2014/main" id="{47084925-5B2D-FA62-179B-B81359F28336}"/>
              </a:ext>
            </a:extLst>
          </p:cNvPr>
          <p:cNvSpPr>
            <a:spLocks noGrp="1"/>
          </p:cNvSpPr>
          <p:nvPr>
            <p:ph type="dt" sz="half" idx="10"/>
          </p:nvPr>
        </p:nvSpPr>
        <p:spPr/>
        <p:txBody>
          <a:bodyPr/>
          <a:lstStyle/>
          <a:p>
            <a:r>
              <a:rPr lang="en-US"/>
              <a:t>2024</a:t>
            </a:r>
          </a:p>
        </p:txBody>
      </p:sp>
      <p:sp>
        <p:nvSpPr>
          <p:cNvPr id="9" name="Footer Placeholder 8">
            <a:extLst>
              <a:ext uri="{FF2B5EF4-FFF2-40B4-BE49-F238E27FC236}">
                <a16:creationId xmlns:a16="http://schemas.microsoft.com/office/drawing/2014/main" id="{A094FDBC-9087-0F65-252E-36139B39DE4B}"/>
              </a:ext>
            </a:extLst>
          </p:cNvPr>
          <p:cNvSpPr>
            <a:spLocks noGrp="1"/>
          </p:cNvSpPr>
          <p:nvPr>
            <p:ph type="ftr" sz="quarter" idx="11"/>
          </p:nvPr>
        </p:nvSpPr>
        <p:spPr/>
        <p:txBody>
          <a:bodyPr/>
          <a:lstStyle/>
          <a:p>
            <a:r>
              <a:rPr lang="en-US"/>
              <a:t>Hall &amp; Helmers Ch. 22</a:t>
            </a:r>
          </a:p>
        </p:txBody>
      </p:sp>
      <p:sp>
        <p:nvSpPr>
          <p:cNvPr id="10" name="Slide Number Placeholder 9">
            <a:extLst>
              <a:ext uri="{FF2B5EF4-FFF2-40B4-BE49-F238E27FC236}">
                <a16:creationId xmlns:a16="http://schemas.microsoft.com/office/drawing/2014/main" id="{E9221110-1929-DA2B-F5EB-6210A748C5D4}"/>
              </a:ext>
            </a:extLst>
          </p:cNvPr>
          <p:cNvSpPr>
            <a:spLocks noGrp="1"/>
          </p:cNvSpPr>
          <p:nvPr>
            <p:ph type="sldNum" sz="quarter" idx="12"/>
          </p:nvPr>
        </p:nvSpPr>
        <p:spPr/>
        <p:txBody>
          <a:bodyPr/>
          <a:lstStyle/>
          <a:p>
            <a:fld id="{FC328701-2ACB-484A-BB03-184128DAAA78}" type="slidenum">
              <a:rPr lang="en-US" smtClean="0"/>
              <a:t>15</a:t>
            </a:fld>
            <a:endParaRPr lang="en-US"/>
          </a:p>
        </p:txBody>
      </p:sp>
    </p:spTree>
    <p:extLst>
      <p:ext uri="{BB962C8B-B14F-4D97-AF65-F5344CB8AC3E}">
        <p14:creationId xmlns:p14="http://schemas.microsoft.com/office/powerpoint/2010/main" val="126658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81911-DBCC-46C3-8A2B-84FC79DD4668}"/>
              </a:ext>
            </a:extLst>
          </p:cNvPr>
          <p:cNvSpPr>
            <a:spLocks noGrp="1"/>
          </p:cNvSpPr>
          <p:nvPr>
            <p:ph type="title"/>
          </p:nvPr>
        </p:nvSpPr>
        <p:spPr/>
        <p:txBody>
          <a:bodyPr/>
          <a:lstStyle/>
          <a:p>
            <a:r>
              <a:rPr lang="en-US" dirty="0"/>
              <a:t>The economics of NPEs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A7A3648C-2127-4478-9EB6-2C72C254C17D}"/>
                  </a:ext>
                </a:extLst>
              </p:cNvPr>
              <p:cNvSpPr>
                <a:spLocks noGrp="1"/>
              </p:cNvSpPr>
              <p:nvPr>
                <p:ph idx="1"/>
              </p:nvPr>
            </p:nvSpPr>
            <p:spPr>
              <a:xfrm>
                <a:off x="457200" y="1600200"/>
                <a:ext cx="8229600" cy="4525963"/>
              </a:xfrm>
            </p:spPr>
            <p:txBody>
              <a:bodyPr>
                <a:normAutofit fontScale="85000" lnSpcReduction="20000"/>
              </a:bodyPr>
              <a:lstStyle/>
              <a:p>
                <a:r>
                  <a:rPr lang="en-US" dirty="0"/>
                  <a:t>Assume </a:t>
                </a:r>
                <a:r>
                  <a:rPr lang="en-US" i="1" dirty="0"/>
                  <a:t>P</a:t>
                </a:r>
                <a:r>
                  <a:rPr lang="en-US" dirty="0"/>
                  <a:t> asserts patent against </a:t>
                </a:r>
                <a:r>
                  <a:rPr lang="en-US" i="1" dirty="0"/>
                  <a:t>M</a:t>
                </a:r>
                <a:r>
                  <a:rPr lang="en-US" dirty="0"/>
                  <a:t>. </a:t>
                </a:r>
                <a:r>
                  <a:rPr lang="en-US" i="1" dirty="0"/>
                  <a:t>P</a:t>
                </a:r>
                <a:r>
                  <a:rPr lang="en-US" dirty="0"/>
                  <a:t> extracts </a:t>
                </a:r>
                <a14:m>
                  <m:oMath xmlns:m="http://schemas.openxmlformats.org/officeDocument/2006/math">
                    <m:r>
                      <a:rPr lang="en-US" i="1">
                        <a:latin typeface="Cambria Math"/>
                      </a:rPr>
                      <m:t>𝜃</m:t>
                    </m:r>
                    <m:r>
                      <a:rPr lang="en-US" i="1">
                        <a:latin typeface="Cambria Math"/>
                      </a:rPr>
                      <m:t>𝑉</m:t>
                    </m:r>
                    <m:r>
                      <a:rPr lang="en-US" i="1">
                        <a:latin typeface="Cambria Math"/>
                      </a:rPr>
                      <m:t>(</m:t>
                    </m:r>
                    <m:r>
                      <a:rPr lang="en-US" i="1">
                        <a:latin typeface="Cambria Math"/>
                      </a:rPr>
                      <m:t>𝑥</m:t>
                    </m:r>
                    <m:r>
                      <a:rPr lang="en-US" i="1">
                        <a:latin typeface="Cambria Math"/>
                      </a:rPr>
                      <m:t>,</m:t>
                    </m:r>
                    <m:r>
                      <a:rPr lang="en-US" i="1">
                        <a:latin typeface="Cambria Math"/>
                      </a:rPr>
                      <m:t>𝑦</m:t>
                    </m:r>
                    <m:r>
                      <a:rPr lang="en-US" i="1">
                        <a:latin typeface="Cambria Math"/>
                      </a:rPr>
                      <m:t>)</m:t>
                    </m:r>
                  </m:oMath>
                </a14:m>
                <a:r>
                  <a:rPr lang="en-US" dirty="0"/>
                  <a:t> from </a:t>
                </a:r>
                <a:r>
                  <a:rPr lang="en-US" i="1" dirty="0"/>
                  <a:t>M</a:t>
                </a:r>
                <a:r>
                  <a:rPr lang="en-US" dirty="0"/>
                  <a:t> (with </a:t>
                </a:r>
                <a14:m>
                  <m:oMath xmlns:m="http://schemas.openxmlformats.org/officeDocument/2006/math">
                    <m:r>
                      <a:rPr lang="en-US" i="1">
                        <a:latin typeface="Cambria Math" panose="02040503050406030204" pitchFamily="18" charset="0"/>
                      </a:rPr>
                      <m:t>𝜃</m:t>
                    </m:r>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[0,1,]</m:t>
                    </m:r>
                  </m:oMath>
                </a14:m>
                <a:r>
                  <a:rPr lang="en-US" dirty="0"/>
                  <a:t>).</a:t>
                </a:r>
              </a:p>
              <a:p>
                <a:r>
                  <a:rPr lang="en-US" dirty="0"/>
                  <a:t>Fraction </a:t>
                </a:r>
                <a14:m>
                  <m:oMath xmlns:m="http://schemas.openxmlformats.org/officeDocument/2006/math">
                    <m:r>
                      <a:rPr lang="en-US" i="1">
                        <a:latin typeface="Cambria Math"/>
                      </a:rPr>
                      <m:t>𝛼</m:t>
                    </m:r>
                  </m:oMath>
                </a14:m>
                <a:r>
                  <a:rPr lang="en-US" dirty="0"/>
                  <a:t> (with </a:t>
                </a:r>
                <a14:m>
                  <m:oMath xmlns:m="http://schemas.openxmlformats.org/officeDocument/2006/math">
                    <m:r>
                      <a:rPr lang="en-US" i="1" smtClean="0">
                        <a:latin typeface="Cambria Math" panose="02040503050406030204" pitchFamily="18" charset="0"/>
                      </a:rPr>
                      <m:t>𝛼</m:t>
                    </m:r>
                    <m:r>
                      <a:rPr lang="en-US" i="1">
                        <a:latin typeface="Cambria Math" panose="02040503050406030204" pitchFamily="18" charset="0"/>
                        <a:ea typeface="Cambria Math" panose="02040503050406030204" pitchFamily="18" charset="0"/>
                      </a:rPr>
                      <m:t>∈[0,1,]</m:t>
                    </m:r>
                  </m:oMath>
                </a14:m>
                <a:r>
                  <a:rPr lang="en-US" dirty="0"/>
                  <a:t>) of </a:t>
                </a:r>
                <a14:m>
                  <m:oMath xmlns:m="http://schemas.openxmlformats.org/officeDocument/2006/math">
                    <m:r>
                      <a:rPr lang="en-US" i="1">
                        <a:latin typeface="Cambria Math" panose="02040503050406030204" pitchFamily="18" charset="0"/>
                      </a:rPr>
                      <m:t>𝜃</m:t>
                    </m:r>
                    <m:r>
                      <a:rPr lang="en-US" i="1">
                        <a:latin typeface="Cambria Math" panose="02040503050406030204" pitchFamily="18" charset="0"/>
                      </a:rPr>
                      <m:t>𝑉</m:t>
                    </m:r>
                    <m:r>
                      <a:rPr lang="en-US" i="1">
                        <a:latin typeface="Cambria Math" panose="02040503050406030204" pitchFamily="18" charset="0"/>
                      </a:rPr>
                      <m:t>(</m:t>
                    </m:r>
                    <m:r>
                      <a:rPr lang="en-US" i="1">
                        <a:latin typeface="Cambria Math" panose="02040503050406030204" pitchFamily="18" charset="0"/>
                      </a:rPr>
                      <m:t>𝑥</m:t>
                    </m:r>
                    <m:r>
                      <a:rPr lang="en-US" i="1">
                        <a:latin typeface="Cambria Math" panose="02040503050406030204" pitchFamily="18" charset="0"/>
                      </a:rPr>
                      <m:t>,</m:t>
                    </m:r>
                    <m:r>
                      <a:rPr lang="en-US" i="1">
                        <a:latin typeface="Cambria Math" panose="02040503050406030204" pitchFamily="18" charset="0"/>
                      </a:rPr>
                      <m:t>𝑦</m:t>
                    </m:r>
                    <m:r>
                      <a:rPr lang="en-US" i="1">
                        <a:latin typeface="Cambria Math" panose="02040503050406030204" pitchFamily="18" charset="0"/>
                      </a:rPr>
                      <m:t>)</m:t>
                    </m:r>
                  </m:oMath>
                </a14:m>
                <a:r>
                  <a:rPr lang="en-US" dirty="0"/>
                  <a:t> absorbed by NPE as transaction costs associated with monetization.</a:t>
                </a:r>
              </a:p>
              <a:p>
                <a:r>
                  <a:rPr lang="en-US" dirty="0"/>
                  <a:t>Profit function for </a:t>
                </a:r>
                <a:r>
                  <a:rPr lang="en-US" i="1" dirty="0"/>
                  <a:t>P </a:t>
                </a:r>
                <a:r>
                  <a:rPr lang="en-US" dirty="0"/>
                  <a:t>and</a:t>
                </a:r>
                <a:r>
                  <a:rPr lang="en-US" i="1" dirty="0"/>
                  <a:t> M:</a:t>
                </a:r>
              </a:p>
              <a:p>
                <a:endParaRPr lang="en-US" i="1" dirty="0"/>
              </a:p>
              <a:p>
                <a:endParaRPr lang="en-US" i="1" dirty="0"/>
              </a:p>
              <a:p>
                <a:r>
                  <a:rPr lang="en-US" dirty="0"/>
                  <a:t>Using first order conditions for profit maximization, shows that increasing </a:t>
                </a:r>
                <a14:m>
                  <m:oMath xmlns:m="http://schemas.openxmlformats.org/officeDocument/2006/math">
                    <m:r>
                      <a:rPr lang="en-US" i="1">
                        <a:latin typeface="Cambria Math"/>
                      </a:rPr>
                      <m:t>𝜃</m:t>
                    </m:r>
                    <m:r>
                      <a:rPr lang="en-US" i="1">
                        <a:latin typeface="Cambria Math"/>
                      </a:rPr>
                      <m:t> </m:t>
                    </m:r>
                  </m:oMath>
                </a14:m>
                <a:r>
                  <a:rPr lang="en-US" dirty="0"/>
                  <a:t>will increase </a:t>
                </a:r>
                <a:r>
                  <a:rPr lang="en-US" i="1" dirty="0"/>
                  <a:t>x</a:t>
                </a:r>
                <a:r>
                  <a:rPr lang="en-US" dirty="0"/>
                  <a:t> and lower </a:t>
                </a:r>
                <a:r>
                  <a:rPr lang="en-US" i="1" dirty="0"/>
                  <a:t>y</a:t>
                </a:r>
                <a:r>
                  <a:rPr lang="en-US" dirty="0"/>
                  <a:t>.</a:t>
                </a:r>
              </a:p>
              <a:p>
                <a:r>
                  <a:rPr lang="en-US" dirty="0"/>
                  <a:t>Total welfare defined as sum of </a:t>
                </a:r>
                <a:r>
                  <a:rPr lang="en-US" i="1" dirty="0"/>
                  <a:t>P</a:t>
                </a:r>
                <a:r>
                  <a:rPr lang="en-US" dirty="0"/>
                  <a:t> and </a:t>
                </a:r>
                <a:r>
                  <a:rPr lang="en-US" i="1" dirty="0"/>
                  <a:t>M</a:t>
                </a:r>
                <a:r>
                  <a:rPr lang="en-US" dirty="0"/>
                  <a:t>’s profits and consumer surplus:</a:t>
                </a:r>
              </a:p>
            </p:txBody>
          </p:sp>
        </mc:Choice>
        <mc:Fallback>
          <p:sp>
            <p:nvSpPr>
              <p:cNvPr id="3" name="Content Placeholder 2">
                <a:extLst>
                  <a:ext uri="{FF2B5EF4-FFF2-40B4-BE49-F238E27FC236}">
                    <a16:creationId xmlns:a16="http://schemas.microsoft.com/office/drawing/2014/main" id="{A7A3648C-2127-4478-9EB6-2C72C254C17D}"/>
                  </a:ext>
                </a:extLst>
              </p:cNvPr>
              <p:cNvSpPr>
                <a:spLocks noGrp="1" noRot="1" noChangeAspect="1" noMove="1" noResize="1" noEditPoints="1" noAdjustHandles="1" noChangeArrowheads="1" noChangeShapeType="1" noTextEdit="1"/>
              </p:cNvSpPr>
              <p:nvPr>
                <p:ph idx="1"/>
              </p:nvPr>
            </p:nvSpPr>
            <p:spPr>
              <a:xfrm>
                <a:off x="457200" y="1600200"/>
                <a:ext cx="8229600" cy="4525963"/>
              </a:xfrm>
              <a:blipFill>
                <a:blip r:embed="rId3"/>
                <a:stretch>
                  <a:fillRect l="-1259" t="-2830"/>
                </a:stretch>
              </a:blipFill>
            </p:spPr>
            <p:txBody>
              <a:bodyPr/>
              <a:lstStyle/>
              <a:p>
                <a:r>
                  <a:rPr lang="en-US">
                    <a:noFill/>
                  </a:rPr>
                  <a:t> </a:t>
                </a:r>
              </a:p>
            </p:txBody>
          </p:sp>
        </mc:Fallback>
      </mc:AlternateContent>
      <p:sp>
        <p:nvSpPr>
          <p:cNvPr id="11" name="Rectangle 9">
            <a:extLst>
              <a:ext uri="{FF2B5EF4-FFF2-40B4-BE49-F238E27FC236}">
                <a16:creationId xmlns:a16="http://schemas.microsoft.com/office/drawing/2014/main" id="{C728F1FF-5988-4332-B450-E20C20F705DF}"/>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11">
            <a:extLst>
              <a:ext uri="{FF2B5EF4-FFF2-40B4-BE49-F238E27FC236}">
                <a16:creationId xmlns:a16="http://schemas.microsoft.com/office/drawing/2014/main" id="{10516301-465B-471C-B620-1A81858FAC05}"/>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a:extLst>
              <a:ext uri="{FF2B5EF4-FFF2-40B4-BE49-F238E27FC236}">
                <a16:creationId xmlns:a16="http://schemas.microsoft.com/office/drawing/2014/main" id="{364E6C6D-C870-4D28-8720-19B831ED39A4}"/>
              </a:ext>
            </a:extLst>
          </p:cNvPr>
          <p:cNvGraphicFramePr>
            <a:graphicFrameLocks noChangeAspect="1"/>
          </p:cNvGraphicFramePr>
          <p:nvPr>
            <p:extLst>
              <p:ext uri="{D42A27DB-BD31-4B8C-83A1-F6EECF244321}">
                <p14:modId xmlns:p14="http://schemas.microsoft.com/office/powerpoint/2010/main" val="1153970127"/>
              </p:ext>
            </p:extLst>
          </p:nvPr>
        </p:nvGraphicFramePr>
        <p:xfrm>
          <a:off x="914400" y="3429000"/>
          <a:ext cx="4097867" cy="838200"/>
        </p:xfrm>
        <a:graphic>
          <a:graphicData uri="http://schemas.openxmlformats.org/presentationml/2006/ole">
            <mc:AlternateContent xmlns:mc="http://schemas.openxmlformats.org/markup-compatibility/2006">
              <mc:Choice xmlns:v="urn:schemas-microsoft-com:vml" Requires="v">
                <p:oleObj spid="_x0000_s2074" r:id="rId4" imgW="2235200" imgH="457200" progId="Equation.DSMT4">
                  <p:embed/>
                </p:oleObj>
              </mc:Choice>
              <mc:Fallback>
                <p:oleObj r:id="rId4" imgW="2235200" imgH="457200"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3429000"/>
                        <a:ext cx="4097867" cy="838200"/>
                      </a:xfrm>
                      <a:prstGeom prst="rect">
                        <a:avLst/>
                      </a:prstGeom>
                      <a:noFill/>
                    </p:spPr>
                  </p:pic>
                </p:oleObj>
              </mc:Fallback>
            </mc:AlternateContent>
          </a:graphicData>
        </a:graphic>
      </p:graphicFrame>
      <p:sp>
        <p:nvSpPr>
          <p:cNvPr id="15" name="Rectangle 13">
            <a:extLst>
              <a:ext uri="{FF2B5EF4-FFF2-40B4-BE49-F238E27FC236}">
                <a16:creationId xmlns:a16="http://schemas.microsoft.com/office/drawing/2014/main" id="{DC871B98-C1E8-4091-80C3-4CEB6A4B7794}"/>
              </a:ext>
            </a:extLst>
          </p:cNvPr>
          <p:cNvSpPr>
            <a:spLocks noChangeArrowheads="1"/>
          </p:cNvSpPr>
          <p:nvPr/>
        </p:nvSpPr>
        <p:spPr bwMode="auto">
          <a:xfrm>
            <a:off x="1295400" y="6011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6" name="Object 15">
            <a:extLst>
              <a:ext uri="{FF2B5EF4-FFF2-40B4-BE49-F238E27FC236}">
                <a16:creationId xmlns:a16="http://schemas.microsoft.com/office/drawing/2014/main" id="{61FD5711-31B7-498D-A2B0-83FEE57B411D}"/>
              </a:ext>
            </a:extLst>
          </p:cNvPr>
          <p:cNvGraphicFramePr>
            <a:graphicFrameLocks noChangeAspect="1"/>
          </p:cNvGraphicFramePr>
          <p:nvPr>
            <p:extLst>
              <p:ext uri="{D42A27DB-BD31-4B8C-83A1-F6EECF244321}">
                <p14:modId xmlns:p14="http://schemas.microsoft.com/office/powerpoint/2010/main" val="3516457359"/>
              </p:ext>
            </p:extLst>
          </p:nvPr>
        </p:nvGraphicFramePr>
        <p:xfrm>
          <a:off x="914400" y="5831647"/>
          <a:ext cx="4267200" cy="477078"/>
        </p:xfrm>
        <a:graphic>
          <a:graphicData uri="http://schemas.openxmlformats.org/presentationml/2006/ole">
            <mc:AlternateContent xmlns:mc="http://schemas.openxmlformats.org/markup-compatibility/2006">
              <mc:Choice xmlns:v="urn:schemas-microsoft-com:vml" Requires="v">
                <p:oleObj spid="_x0000_s2075" r:id="rId6" imgW="2044700" imgH="228600" progId="Equation.DSMT4">
                  <p:embed/>
                </p:oleObj>
              </mc:Choice>
              <mc:Fallback>
                <p:oleObj r:id="rId6" imgW="2044700" imgH="228600" progId="Equation.DSMT4">
                  <p:embed/>
                  <p:pic>
                    <p:nvPicPr>
                      <p:cNvPr id="0" name="Object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14400" y="5831647"/>
                        <a:ext cx="4267200" cy="477078"/>
                      </a:xfrm>
                      <a:prstGeom prst="rect">
                        <a:avLst/>
                      </a:prstGeom>
                      <a:noFill/>
                    </p:spPr>
                  </p:pic>
                </p:oleObj>
              </mc:Fallback>
            </mc:AlternateContent>
          </a:graphicData>
        </a:graphic>
      </p:graphicFrame>
      <p:sp>
        <p:nvSpPr>
          <p:cNvPr id="17" name="TextBox 16">
            <a:extLst>
              <a:ext uri="{FF2B5EF4-FFF2-40B4-BE49-F238E27FC236}">
                <a16:creationId xmlns:a16="http://schemas.microsoft.com/office/drawing/2014/main" id="{C800E93E-0546-4A1F-B9F3-FA4FCD53D6AC}"/>
              </a:ext>
            </a:extLst>
          </p:cNvPr>
          <p:cNvSpPr txBox="1"/>
          <p:nvPr/>
        </p:nvSpPr>
        <p:spPr>
          <a:xfrm>
            <a:off x="6685931" y="5867400"/>
            <a:ext cx="497252" cy="430887"/>
          </a:xfrm>
          <a:prstGeom prst="rect">
            <a:avLst/>
          </a:prstGeom>
          <a:noFill/>
        </p:spPr>
        <p:txBody>
          <a:bodyPr wrap="none" rtlCol="0">
            <a:spAutoFit/>
          </a:bodyPr>
          <a:lstStyle/>
          <a:p>
            <a:r>
              <a:rPr lang="en-US" sz="2200" dirty="0"/>
              <a:t>(1)</a:t>
            </a:r>
          </a:p>
        </p:txBody>
      </p:sp>
      <p:sp>
        <p:nvSpPr>
          <p:cNvPr id="4" name="Date Placeholder 3">
            <a:extLst>
              <a:ext uri="{FF2B5EF4-FFF2-40B4-BE49-F238E27FC236}">
                <a16:creationId xmlns:a16="http://schemas.microsoft.com/office/drawing/2014/main" id="{4B0C6C8B-3CD6-29FE-4A13-15200EFAE62A}"/>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BDFEAFD-E817-71AE-6E91-7F8FFD8164DB}"/>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BD96C0CD-DCB9-6FE3-E904-59DD9E2BF246}"/>
              </a:ext>
            </a:extLst>
          </p:cNvPr>
          <p:cNvSpPr>
            <a:spLocks noGrp="1"/>
          </p:cNvSpPr>
          <p:nvPr>
            <p:ph type="sldNum" sz="quarter" idx="12"/>
          </p:nvPr>
        </p:nvSpPr>
        <p:spPr/>
        <p:txBody>
          <a:bodyPr/>
          <a:lstStyle/>
          <a:p>
            <a:fld id="{FC328701-2ACB-484A-BB03-184128DAAA78}" type="slidenum">
              <a:rPr lang="en-US" smtClean="0"/>
              <a:t>16</a:t>
            </a:fld>
            <a:endParaRPr lang="en-US"/>
          </a:p>
        </p:txBody>
      </p:sp>
    </p:spTree>
    <p:extLst>
      <p:ext uri="{BB962C8B-B14F-4D97-AF65-F5344CB8AC3E}">
        <p14:creationId xmlns:p14="http://schemas.microsoft.com/office/powerpoint/2010/main" val="1087427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81911-DBCC-46C3-8A2B-84FC79DD4668}"/>
              </a:ext>
            </a:extLst>
          </p:cNvPr>
          <p:cNvSpPr>
            <a:spLocks noGrp="1"/>
          </p:cNvSpPr>
          <p:nvPr>
            <p:ph type="title"/>
          </p:nvPr>
        </p:nvSpPr>
        <p:spPr/>
        <p:txBody>
          <a:bodyPr/>
          <a:lstStyle/>
          <a:p>
            <a:r>
              <a:rPr lang="en-US" dirty="0"/>
              <a:t>The economics of NPEs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A3648C-2127-4478-9EB6-2C72C254C17D}"/>
                  </a:ext>
                </a:extLst>
              </p:cNvPr>
              <p:cNvSpPr>
                <a:spLocks noGrp="1"/>
              </p:cNvSpPr>
              <p:nvPr>
                <p:ph idx="1"/>
              </p:nvPr>
            </p:nvSpPr>
            <p:spPr>
              <a:xfrm>
                <a:off x="457200" y="1417638"/>
                <a:ext cx="8229600" cy="4438263"/>
              </a:xfrm>
            </p:spPr>
            <p:txBody>
              <a:bodyPr>
                <a:normAutofit lnSpcReduction="10000"/>
              </a:bodyPr>
              <a:lstStyle/>
              <a:p>
                <a:r>
                  <a:rPr lang="en-US" dirty="0"/>
                  <a:t>Evaluate impact of NPE on welfare by totally differentiating Equation (1) with respect to </a:t>
                </a:r>
                <a14:m>
                  <m:oMath xmlns:m="http://schemas.openxmlformats.org/officeDocument/2006/math">
                    <m:r>
                      <a:rPr lang="en-US" i="1">
                        <a:latin typeface="Cambria Math"/>
                      </a:rPr>
                      <m:t>𝜃</m:t>
                    </m:r>
                  </m:oMath>
                </a14:m>
                <a:r>
                  <a:rPr lang="en-US" dirty="0"/>
                  <a:t>:</a:t>
                </a:r>
              </a:p>
              <a:p>
                <a:endParaRPr lang="en-US" dirty="0"/>
              </a:p>
              <a:p>
                <a:r>
                  <a:rPr lang="en-US" dirty="0"/>
                  <a:t>Use the following</a:t>
                </a:r>
              </a:p>
              <a:p>
                <a:endParaRPr lang="en-US" dirty="0"/>
              </a:p>
              <a:p>
                <a:r>
                  <a:rPr lang="en-US" dirty="0"/>
                  <a:t>To rewrite (2):</a:t>
                </a:r>
              </a:p>
              <a:p>
                <a:pPr marL="0" indent="0">
                  <a:buNone/>
                </a:pPr>
                <a:r>
                  <a:rPr lang="en-US" dirty="0"/>
                  <a:t> </a:t>
                </a:r>
              </a:p>
              <a:p>
                <a:r>
                  <a:rPr lang="en-US" dirty="0"/>
                  <a:t>Re-arranging terms yields:</a:t>
                </a:r>
              </a:p>
              <a:p>
                <a:endParaRPr lang="en-US" dirty="0"/>
              </a:p>
              <a:p>
                <a:endParaRPr lang="en-US" dirty="0"/>
              </a:p>
            </p:txBody>
          </p:sp>
        </mc:Choice>
        <mc:Fallback xmlns="">
          <p:sp>
            <p:nvSpPr>
              <p:cNvPr id="3" name="Content Placeholder 2">
                <a:extLst>
                  <a:ext uri="{FF2B5EF4-FFF2-40B4-BE49-F238E27FC236}">
                    <a16:creationId xmlns:a16="http://schemas.microsoft.com/office/drawing/2014/main" id="{A7A3648C-2127-4478-9EB6-2C72C254C17D}"/>
                  </a:ext>
                </a:extLst>
              </p:cNvPr>
              <p:cNvSpPr>
                <a:spLocks noGrp="1" noRot="1" noChangeAspect="1" noMove="1" noResize="1" noEditPoints="1" noAdjustHandles="1" noChangeArrowheads="1" noChangeShapeType="1" noTextEdit="1"/>
              </p:cNvSpPr>
              <p:nvPr>
                <p:ph idx="1"/>
              </p:nvPr>
            </p:nvSpPr>
            <p:spPr>
              <a:xfrm>
                <a:off x="457200" y="1417638"/>
                <a:ext cx="8229600" cy="4438263"/>
              </a:xfrm>
              <a:blipFill>
                <a:blip r:embed="rId3"/>
                <a:stretch>
                  <a:fillRect l="-1704" t="-2885"/>
                </a:stretch>
              </a:blipFill>
            </p:spPr>
            <p:txBody>
              <a:bodyPr/>
              <a:lstStyle/>
              <a:p>
                <a:r>
                  <a:rPr lang="en-US">
                    <a:noFill/>
                  </a:rPr>
                  <a:t> </a:t>
                </a:r>
              </a:p>
            </p:txBody>
          </p:sp>
        </mc:Fallback>
      </mc:AlternateContent>
      <p:sp>
        <p:nvSpPr>
          <p:cNvPr id="4" name="Rectangle 2">
            <a:extLst>
              <a:ext uri="{FF2B5EF4-FFF2-40B4-BE49-F238E27FC236}">
                <a16:creationId xmlns:a16="http://schemas.microsoft.com/office/drawing/2014/main" id="{2CE50278-7C40-482A-87D9-376AEDF15F2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AC950654-641F-498E-8454-B40163B83574}"/>
              </a:ext>
            </a:extLst>
          </p:cNvPr>
          <p:cNvGraphicFramePr>
            <a:graphicFrameLocks noChangeAspect="1"/>
          </p:cNvGraphicFramePr>
          <p:nvPr>
            <p:extLst>
              <p:ext uri="{D42A27DB-BD31-4B8C-83A1-F6EECF244321}">
                <p14:modId xmlns:p14="http://schemas.microsoft.com/office/powerpoint/2010/main" val="798311424"/>
              </p:ext>
            </p:extLst>
          </p:nvPr>
        </p:nvGraphicFramePr>
        <p:xfrm>
          <a:off x="914400" y="2286000"/>
          <a:ext cx="4381500" cy="685800"/>
        </p:xfrm>
        <a:graphic>
          <a:graphicData uri="http://schemas.openxmlformats.org/presentationml/2006/ole">
            <mc:AlternateContent xmlns:mc="http://schemas.openxmlformats.org/markup-compatibility/2006">
              <mc:Choice xmlns:v="urn:schemas-microsoft-com:vml" Requires="v">
                <p:oleObj spid="_x0000_s3146" r:id="rId4" imgW="2921000" imgH="457200" progId="Equation.DSMT4">
                  <p:embed/>
                </p:oleObj>
              </mc:Choice>
              <mc:Fallback>
                <p:oleObj r:id="rId4" imgW="2921000" imgH="457200" progId="Equation.DSMT4">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2286000"/>
                        <a:ext cx="4381500" cy="685800"/>
                      </a:xfrm>
                      <a:prstGeom prst="rect">
                        <a:avLst/>
                      </a:prstGeom>
                      <a:noFill/>
                    </p:spPr>
                  </p:pic>
                </p:oleObj>
              </mc:Fallback>
            </mc:AlternateContent>
          </a:graphicData>
        </a:graphic>
      </p:graphicFrame>
      <p:sp>
        <p:nvSpPr>
          <p:cNvPr id="6" name="Rectangle 4">
            <a:extLst>
              <a:ext uri="{FF2B5EF4-FFF2-40B4-BE49-F238E27FC236}">
                <a16:creationId xmlns:a16="http://schemas.microsoft.com/office/drawing/2014/main" id="{6F1E8311-36BF-429F-BE62-9FE1456151B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7" name="Object 6">
            <a:extLst>
              <a:ext uri="{FF2B5EF4-FFF2-40B4-BE49-F238E27FC236}">
                <a16:creationId xmlns:a16="http://schemas.microsoft.com/office/drawing/2014/main" id="{3F1878AD-49BA-4A60-9926-909C970D8AA3}"/>
              </a:ext>
            </a:extLst>
          </p:cNvPr>
          <p:cNvGraphicFramePr>
            <a:graphicFrameLocks noChangeAspect="1"/>
          </p:cNvGraphicFramePr>
          <p:nvPr>
            <p:extLst>
              <p:ext uri="{D42A27DB-BD31-4B8C-83A1-F6EECF244321}">
                <p14:modId xmlns:p14="http://schemas.microsoft.com/office/powerpoint/2010/main" val="3485934230"/>
              </p:ext>
            </p:extLst>
          </p:nvPr>
        </p:nvGraphicFramePr>
        <p:xfrm>
          <a:off x="887506" y="3505200"/>
          <a:ext cx="1322294" cy="487989"/>
        </p:xfrm>
        <a:graphic>
          <a:graphicData uri="http://schemas.openxmlformats.org/presentationml/2006/ole">
            <mc:AlternateContent xmlns:mc="http://schemas.openxmlformats.org/markup-compatibility/2006">
              <mc:Choice xmlns:v="urn:schemas-microsoft-com:vml" Requires="v">
                <p:oleObj spid="_x0000_s3147" r:id="rId6" imgW="1066337" imgH="393529" progId="Equation.DSMT4">
                  <p:embed/>
                </p:oleObj>
              </mc:Choice>
              <mc:Fallback>
                <p:oleObj r:id="rId6" imgW="1066337" imgH="393529"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87506" y="3505200"/>
                        <a:ext cx="1322294" cy="487989"/>
                      </a:xfrm>
                      <a:prstGeom prst="rect">
                        <a:avLst/>
                      </a:prstGeom>
                      <a:noFill/>
                    </p:spPr>
                  </p:pic>
                </p:oleObj>
              </mc:Fallback>
            </mc:AlternateContent>
          </a:graphicData>
        </a:graphic>
      </p:graphicFrame>
      <p:sp>
        <p:nvSpPr>
          <p:cNvPr id="8" name="Rectangle 6">
            <a:extLst>
              <a:ext uri="{FF2B5EF4-FFF2-40B4-BE49-F238E27FC236}">
                <a16:creationId xmlns:a16="http://schemas.microsoft.com/office/drawing/2014/main" id="{5312231C-C3D8-47A4-8CAC-79405F770DB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a:extLst>
              <a:ext uri="{FF2B5EF4-FFF2-40B4-BE49-F238E27FC236}">
                <a16:creationId xmlns:a16="http://schemas.microsoft.com/office/drawing/2014/main" id="{214D1723-EC35-4402-8436-F1F344793054}"/>
              </a:ext>
            </a:extLst>
          </p:cNvPr>
          <p:cNvGraphicFramePr>
            <a:graphicFrameLocks noChangeAspect="1"/>
          </p:cNvGraphicFramePr>
          <p:nvPr>
            <p:extLst>
              <p:ext uri="{D42A27DB-BD31-4B8C-83A1-F6EECF244321}">
                <p14:modId xmlns:p14="http://schemas.microsoft.com/office/powerpoint/2010/main" val="2081726597"/>
              </p:ext>
            </p:extLst>
          </p:nvPr>
        </p:nvGraphicFramePr>
        <p:xfrm>
          <a:off x="3200400" y="3501825"/>
          <a:ext cx="1803400" cy="494738"/>
        </p:xfrm>
        <a:graphic>
          <a:graphicData uri="http://schemas.openxmlformats.org/presentationml/2006/ole">
            <mc:AlternateContent xmlns:mc="http://schemas.openxmlformats.org/markup-compatibility/2006">
              <mc:Choice xmlns:v="urn:schemas-microsoft-com:vml" Requires="v">
                <p:oleObj spid="_x0000_s3148" r:id="rId8" imgW="1435100" imgH="393700" progId="Equation.DSMT4">
                  <p:embed/>
                </p:oleObj>
              </mc:Choice>
              <mc:Fallback>
                <p:oleObj r:id="rId8" imgW="1435100" imgH="393700" progId="Equation.DSMT4">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00400" y="3501825"/>
                        <a:ext cx="1803400" cy="494738"/>
                      </a:xfrm>
                      <a:prstGeom prst="rect">
                        <a:avLst/>
                      </a:prstGeom>
                      <a:noFill/>
                    </p:spPr>
                  </p:pic>
                </p:oleObj>
              </mc:Fallback>
            </mc:AlternateContent>
          </a:graphicData>
        </a:graphic>
      </p:graphicFrame>
      <p:sp>
        <p:nvSpPr>
          <p:cNvPr id="10" name="Rectangle 8">
            <a:extLst>
              <a:ext uri="{FF2B5EF4-FFF2-40B4-BE49-F238E27FC236}">
                <a16:creationId xmlns:a16="http://schemas.microsoft.com/office/drawing/2014/main" id="{BFADA037-0D4C-443B-B5AA-117835D11D17}"/>
              </a:ext>
            </a:extLst>
          </p:cNvPr>
          <p:cNvSpPr>
            <a:spLocks noChangeArrowheads="1"/>
          </p:cNvSpPr>
          <p:nvPr/>
        </p:nvSpPr>
        <p:spPr bwMode="auto">
          <a:xfrm>
            <a:off x="914400" y="5577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a:extLst>
              <a:ext uri="{FF2B5EF4-FFF2-40B4-BE49-F238E27FC236}">
                <a16:creationId xmlns:a16="http://schemas.microsoft.com/office/drawing/2014/main" id="{65540B7F-7568-4628-B7BC-59183E2F1C99}"/>
              </a:ext>
            </a:extLst>
          </p:cNvPr>
          <p:cNvGraphicFramePr>
            <a:graphicFrameLocks noChangeAspect="1"/>
          </p:cNvGraphicFramePr>
          <p:nvPr>
            <p:extLst>
              <p:ext uri="{D42A27DB-BD31-4B8C-83A1-F6EECF244321}">
                <p14:modId xmlns:p14="http://schemas.microsoft.com/office/powerpoint/2010/main" val="3583651891"/>
              </p:ext>
            </p:extLst>
          </p:nvPr>
        </p:nvGraphicFramePr>
        <p:xfrm>
          <a:off x="6096000" y="3501832"/>
          <a:ext cx="1784001" cy="494723"/>
        </p:xfrm>
        <a:graphic>
          <a:graphicData uri="http://schemas.openxmlformats.org/presentationml/2006/ole">
            <mc:AlternateContent xmlns:mc="http://schemas.openxmlformats.org/markup-compatibility/2006">
              <mc:Choice xmlns:v="urn:schemas-microsoft-com:vml" Requires="v">
                <p:oleObj spid="_x0000_s3149" r:id="rId10" imgW="1511300" imgH="419100" progId="Equation.DSMT4">
                  <p:embed/>
                </p:oleObj>
              </mc:Choice>
              <mc:Fallback>
                <p:oleObj r:id="rId10" imgW="1511300" imgH="419100" progId="Equation.DSMT4">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96000" y="3501832"/>
                        <a:ext cx="1784001" cy="494723"/>
                      </a:xfrm>
                      <a:prstGeom prst="rect">
                        <a:avLst/>
                      </a:prstGeom>
                      <a:noFill/>
                    </p:spPr>
                  </p:pic>
                </p:oleObj>
              </mc:Fallback>
            </mc:AlternateContent>
          </a:graphicData>
        </a:graphic>
      </p:graphicFrame>
      <p:sp>
        <p:nvSpPr>
          <p:cNvPr id="12" name="TextBox 11">
            <a:extLst>
              <a:ext uri="{FF2B5EF4-FFF2-40B4-BE49-F238E27FC236}">
                <a16:creationId xmlns:a16="http://schemas.microsoft.com/office/drawing/2014/main" id="{2EFE72AE-4CBD-4BB6-A5B4-37B43C763FAD}"/>
              </a:ext>
            </a:extLst>
          </p:cNvPr>
          <p:cNvSpPr txBox="1"/>
          <p:nvPr/>
        </p:nvSpPr>
        <p:spPr>
          <a:xfrm>
            <a:off x="7839672" y="2483857"/>
            <a:ext cx="497252" cy="430887"/>
          </a:xfrm>
          <a:prstGeom prst="rect">
            <a:avLst/>
          </a:prstGeom>
          <a:noFill/>
        </p:spPr>
        <p:txBody>
          <a:bodyPr wrap="none" rtlCol="0">
            <a:spAutoFit/>
          </a:bodyPr>
          <a:lstStyle/>
          <a:p>
            <a:r>
              <a:rPr lang="en-US" sz="2200" dirty="0"/>
              <a:t>(2)</a:t>
            </a:r>
          </a:p>
        </p:txBody>
      </p:sp>
      <p:sp>
        <p:nvSpPr>
          <p:cNvPr id="13" name="Rectangle 10">
            <a:extLst>
              <a:ext uri="{FF2B5EF4-FFF2-40B4-BE49-F238E27FC236}">
                <a16:creationId xmlns:a16="http://schemas.microsoft.com/office/drawing/2014/main" id="{D5BB0E7D-5A64-46F1-91C2-3F2817E25902}"/>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a:extLst>
              <a:ext uri="{FF2B5EF4-FFF2-40B4-BE49-F238E27FC236}">
                <a16:creationId xmlns:a16="http://schemas.microsoft.com/office/drawing/2014/main" id="{0261C5D7-28BA-4C03-8565-377B6563382E}"/>
              </a:ext>
            </a:extLst>
          </p:cNvPr>
          <p:cNvGraphicFramePr>
            <a:graphicFrameLocks noChangeAspect="1"/>
          </p:cNvGraphicFramePr>
          <p:nvPr>
            <p:extLst>
              <p:ext uri="{D42A27DB-BD31-4B8C-83A1-F6EECF244321}">
                <p14:modId xmlns:p14="http://schemas.microsoft.com/office/powerpoint/2010/main" val="419505929"/>
              </p:ext>
            </p:extLst>
          </p:nvPr>
        </p:nvGraphicFramePr>
        <p:xfrm>
          <a:off x="971786" y="4419600"/>
          <a:ext cx="7029214" cy="685777"/>
        </p:xfrm>
        <a:graphic>
          <a:graphicData uri="http://schemas.openxmlformats.org/presentationml/2006/ole">
            <mc:AlternateContent xmlns:mc="http://schemas.openxmlformats.org/markup-compatibility/2006">
              <mc:Choice xmlns:v="urn:schemas-microsoft-com:vml" Requires="v">
                <p:oleObj spid="_x0000_s3150" r:id="rId12" imgW="4686300" imgH="457200" progId="Equation.DSMT4">
                  <p:embed/>
                </p:oleObj>
              </mc:Choice>
              <mc:Fallback>
                <p:oleObj r:id="rId12" imgW="4686300" imgH="457200" progId="Equation.DSMT4">
                  <p:embed/>
                  <p:pic>
                    <p:nvPicPr>
                      <p:cNvPr id="0" name="Object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71786" y="4419600"/>
                        <a:ext cx="7029214" cy="685777"/>
                      </a:xfrm>
                      <a:prstGeom prst="rect">
                        <a:avLst/>
                      </a:prstGeom>
                      <a:noFill/>
                    </p:spPr>
                  </p:pic>
                </p:oleObj>
              </mc:Fallback>
            </mc:AlternateContent>
          </a:graphicData>
        </a:graphic>
      </p:graphicFrame>
      <p:sp>
        <p:nvSpPr>
          <p:cNvPr id="17" name="Rectangle 14">
            <a:extLst>
              <a:ext uri="{FF2B5EF4-FFF2-40B4-BE49-F238E27FC236}">
                <a16:creationId xmlns:a16="http://schemas.microsoft.com/office/drawing/2014/main" id="{03FE9FF0-163F-42AF-80FD-B06168FAA7F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8" name="Object 17">
            <a:extLst>
              <a:ext uri="{FF2B5EF4-FFF2-40B4-BE49-F238E27FC236}">
                <a16:creationId xmlns:a16="http://schemas.microsoft.com/office/drawing/2014/main" id="{76A4B65D-32FB-4915-8064-DA7625C6A739}"/>
              </a:ext>
            </a:extLst>
          </p:cNvPr>
          <p:cNvGraphicFramePr>
            <a:graphicFrameLocks noChangeAspect="1"/>
          </p:cNvGraphicFramePr>
          <p:nvPr>
            <p:extLst>
              <p:ext uri="{D42A27DB-BD31-4B8C-83A1-F6EECF244321}">
                <p14:modId xmlns:p14="http://schemas.microsoft.com/office/powerpoint/2010/main" val="970067850"/>
              </p:ext>
            </p:extLst>
          </p:nvPr>
        </p:nvGraphicFramePr>
        <p:xfrm>
          <a:off x="936625" y="5562600"/>
          <a:ext cx="6226175" cy="925896"/>
        </p:xfrm>
        <a:graphic>
          <a:graphicData uri="http://schemas.openxmlformats.org/presentationml/2006/ole">
            <mc:AlternateContent xmlns:mc="http://schemas.openxmlformats.org/markup-compatibility/2006">
              <mc:Choice xmlns:v="urn:schemas-microsoft-com:vml" Requires="v">
                <p:oleObj spid="_x0000_s3151" r:id="rId14" imgW="4178300" imgH="622300" progId="Equation.DSMT4">
                  <p:embed/>
                </p:oleObj>
              </mc:Choice>
              <mc:Fallback>
                <p:oleObj r:id="rId14" imgW="4178300" imgH="622300" progId="Equation.DSMT4">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36625" y="5562600"/>
                        <a:ext cx="6226175" cy="925896"/>
                      </a:xfrm>
                      <a:prstGeom prst="rect">
                        <a:avLst/>
                      </a:prstGeom>
                      <a:noFill/>
                    </p:spPr>
                  </p:pic>
                </p:oleObj>
              </mc:Fallback>
            </mc:AlternateContent>
          </a:graphicData>
        </a:graphic>
      </p:graphicFrame>
      <p:sp>
        <p:nvSpPr>
          <p:cNvPr id="20" name="TextBox 19">
            <a:extLst>
              <a:ext uri="{FF2B5EF4-FFF2-40B4-BE49-F238E27FC236}">
                <a16:creationId xmlns:a16="http://schemas.microsoft.com/office/drawing/2014/main" id="{54EC6F03-DBB2-4D38-A5B5-119CF84E0937}"/>
              </a:ext>
            </a:extLst>
          </p:cNvPr>
          <p:cNvSpPr txBox="1"/>
          <p:nvPr/>
        </p:nvSpPr>
        <p:spPr>
          <a:xfrm>
            <a:off x="7880001" y="5640457"/>
            <a:ext cx="497252" cy="430887"/>
          </a:xfrm>
          <a:prstGeom prst="rect">
            <a:avLst/>
          </a:prstGeom>
          <a:noFill/>
        </p:spPr>
        <p:txBody>
          <a:bodyPr wrap="none" rtlCol="0">
            <a:spAutoFit/>
          </a:bodyPr>
          <a:lstStyle/>
          <a:p>
            <a:r>
              <a:rPr lang="en-US" sz="2200" dirty="0"/>
              <a:t>(3)</a:t>
            </a:r>
          </a:p>
        </p:txBody>
      </p:sp>
      <p:sp>
        <p:nvSpPr>
          <p:cNvPr id="15" name="Date Placeholder 14">
            <a:extLst>
              <a:ext uri="{FF2B5EF4-FFF2-40B4-BE49-F238E27FC236}">
                <a16:creationId xmlns:a16="http://schemas.microsoft.com/office/drawing/2014/main" id="{8859E540-7F13-8D16-28D7-AF7D5FF4840B}"/>
              </a:ext>
            </a:extLst>
          </p:cNvPr>
          <p:cNvSpPr>
            <a:spLocks noGrp="1"/>
          </p:cNvSpPr>
          <p:nvPr>
            <p:ph type="dt" sz="half" idx="10"/>
          </p:nvPr>
        </p:nvSpPr>
        <p:spPr/>
        <p:txBody>
          <a:bodyPr/>
          <a:lstStyle/>
          <a:p>
            <a:r>
              <a:rPr lang="en-US"/>
              <a:t>2024</a:t>
            </a:r>
          </a:p>
        </p:txBody>
      </p:sp>
      <p:sp>
        <p:nvSpPr>
          <p:cNvPr id="16" name="Footer Placeholder 15">
            <a:extLst>
              <a:ext uri="{FF2B5EF4-FFF2-40B4-BE49-F238E27FC236}">
                <a16:creationId xmlns:a16="http://schemas.microsoft.com/office/drawing/2014/main" id="{E18E0C69-49E6-8938-5AA6-C13748E727C5}"/>
              </a:ext>
            </a:extLst>
          </p:cNvPr>
          <p:cNvSpPr>
            <a:spLocks noGrp="1"/>
          </p:cNvSpPr>
          <p:nvPr>
            <p:ph type="ftr" sz="quarter" idx="11"/>
          </p:nvPr>
        </p:nvSpPr>
        <p:spPr/>
        <p:txBody>
          <a:bodyPr/>
          <a:lstStyle/>
          <a:p>
            <a:r>
              <a:rPr lang="en-US"/>
              <a:t>Hall &amp; Helmers Ch. 22</a:t>
            </a:r>
          </a:p>
        </p:txBody>
      </p:sp>
      <p:sp>
        <p:nvSpPr>
          <p:cNvPr id="19" name="Slide Number Placeholder 18">
            <a:extLst>
              <a:ext uri="{FF2B5EF4-FFF2-40B4-BE49-F238E27FC236}">
                <a16:creationId xmlns:a16="http://schemas.microsoft.com/office/drawing/2014/main" id="{2AE64B7A-3B90-9CF6-BF5B-8E5A5E7641BD}"/>
              </a:ext>
            </a:extLst>
          </p:cNvPr>
          <p:cNvSpPr>
            <a:spLocks noGrp="1"/>
          </p:cNvSpPr>
          <p:nvPr>
            <p:ph type="sldNum" sz="quarter" idx="12"/>
          </p:nvPr>
        </p:nvSpPr>
        <p:spPr/>
        <p:txBody>
          <a:bodyPr/>
          <a:lstStyle/>
          <a:p>
            <a:fld id="{FC328701-2ACB-484A-BB03-184128DAAA78}" type="slidenum">
              <a:rPr lang="en-US" smtClean="0"/>
              <a:t>17</a:t>
            </a:fld>
            <a:endParaRPr lang="en-US"/>
          </a:p>
        </p:txBody>
      </p:sp>
    </p:spTree>
    <p:extLst>
      <p:ext uri="{BB962C8B-B14F-4D97-AF65-F5344CB8AC3E}">
        <p14:creationId xmlns:p14="http://schemas.microsoft.com/office/powerpoint/2010/main" val="1711589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81911-DBCC-46C3-8A2B-84FC79DD4668}"/>
              </a:ext>
            </a:extLst>
          </p:cNvPr>
          <p:cNvSpPr>
            <a:spLocks noGrp="1"/>
          </p:cNvSpPr>
          <p:nvPr>
            <p:ph type="title"/>
          </p:nvPr>
        </p:nvSpPr>
        <p:spPr/>
        <p:txBody>
          <a:bodyPr/>
          <a:lstStyle/>
          <a:p>
            <a:r>
              <a:rPr lang="en-US" dirty="0"/>
              <a:t>The economics of NPEs</a:t>
            </a:r>
          </a:p>
        </p:txBody>
      </p:sp>
      <p:sp>
        <p:nvSpPr>
          <p:cNvPr id="3" name="Content Placeholder 2">
            <a:extLst>
              <a:ext uri="{FF2B5EF4-FFF2-40B4-BE49-F238E27FC236}">
                <a16:creationId xmlns:a16="http://schemas.microsoft.com/office/drawing/2014/main" id="{A7A3648C-2127-4478-9EB6-2C72C254C17D}"/>
              </a:ext>
            </a:extLst>
          </p:cNvPr>
          <p:cNvSpPr>
            <a:spLocks noGrp="1"/>
          </p:cNvSpPr>
          <p:nvPr>
            <p:ph idx="1"/>
          </p:nvPr>
        </p:nvSpPr>
        <p:spPr>
          <a:xfrm>
            <a:off x="457200" y="1371600"/>
            <a:ext cx="8229600" cy="4525963"/>
          </a:xfrm>
        </p:spPr>
        <p:txBody>
          <a:bodyPr>
            <a:normAutofit/>
          </a:bodyPr>
          <a:lstStyle/>
          <a:p>
            <a:r>
              <a:rPr lang="en-US" sz="2400" dirty="0"/>
              <a:t>In order to interpret equation (3), a few more modifications are helpful. Define shares of </a:t>
            </a:r>
            <a:r>
              <a:rPr lang="en-US" sz="2400" i="1" dirty="0"/>
              <a:t>M</a:t>
            </a:r>
            <a:r>
              <a:rPr lang="en-US" sz="2400" dirty="0"/>
              <a:t>’s profits received by </a:t>
            </a:r>
            <a:r>
              <a:rPr lang="en-US" sz="2400" i="1" dirty="0"/>
              <a:t>P</a:t>
            </a:r>
            <a:r>
              <a:rPr lang="en-US" sz="2400" dirty="0"/>
              <a:t> and </a:t>
            </a:r>
            <a:r>
              <a:rPr lang="en-US" sz="2400" i="1" dirty="0"/>
              <a:t>M</a:t>
            </a:r>
            <a:r>
              <a:rPr lang="en-US" sz="2400" dirty="0"/>
              <a:t> as:</a:t>
            </a:r>
          </a:p>
          <a:p>
            <a:endParaRPr lang="en-US" sz="2400" dirty="0"/>
          </a:p>
          <a:p>
            <a:r>
              <a:rPr lang="en-US" sz="2400" dirty="0"/>
              <a:t>Use these definitions to write: </a:t>
            </a:r>
          </a:p>
          <a:p>
            <a:endParaRPr lang="en-US" sz="2400" dirty="0"/>
          </a:p>
          <a:p>
            <a:endParaRPr lang="en-US" sz="2400" dirty="0"/>
          </a:p>
          <a:p>
            <a:r>
              <a:rPr lang="en-US" sz="2400" dirty="0"/>
              <a:t>And hence:</a:t>
            </a:r>
          </a:p>
          <a:p>
            <a:endParaRPr lang="en-US" dirty="0"/>
          </a:p>
          <a:p>
            <a:endParaRPr lang="en-US" dirty="0"/>
          </a:p>
        </p:txBody>
      </p:sp>
      <p:sp>
        <p:nvSpPr>
          <p:cNvPr id="4" name="Rectangle 2">
            <a:extLst>
              <a:ext uri="{FF2B5EF4-FFF2-40B4-BE49-F238E27FC236}">
                <a16:creationId xmlns:a16="http://schemas.microsoft.com/office/drawing/2014/main" id="{22D65EC5-AF4E-4F37-9732-B536750BF3A3}"/>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a:extLst>
              <a:ext uri="{FF2B5EF4-FFF2-40B4-BE49-F238E27FC236}">
                <a16:creationId xmlns:a16="http://schemas.microsoft.com/office/drawing/2014/main" id="{D5CB8CFE-E309-4EFD-A3A2-871AC4DF1962}"/>
              </a:ext>
            </a:extLst>
          </p:cNvPr>
          <p:cNvGraphicFramePr>
            <a:graphicFrameLocks noChangeAspect="1"/>
          </p:cNvGraphicFramePr>
          <p:nvPr>
            <p:extLst>
              <p:ext uri="{D42A27DB-BD31-4B8C-83A1-F6EECF244321}">
                <p14:modId xmlns:p14="http://schemas.microsoft.com/office/powerpoint/2010/main" val="702790642"/>
              </p:ext>
            </p:extLst>
          </p:nvPr>
        </p:nvGraphicFramePr>
        <p:xfrm>
          <a:off x="1035728" y="2578918"/>
          <a:ext cx="1582272" cy="425088"/>
        </p:xfrm>
        <a:graphic>
          <a:graphicData uri="http://schemas.openxmlformats.org/presentationml/2006/ole">
            <mc:AlternateContent xmlns:mc="http://schemas.openxmlformats.org/markup-compatibility/2006">
              <mc:Choice xmlns:v="urn:schemas-microsoft-com:vml" Requires="v">
                <p:oleObj spid="_x0000_s4146" r:id="rId3" imgW="850900" imgH="228600" progId="Equation.DSMT4">
                  <p:embed/>
                </p:oleObj>
              </mc:Choice>
              <mc:Fallback>
                <p:oleObj r:id="rId3" imgW="850900" imgH="228600"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728" y="2578918"/>
                        <a:ext cx="1582272" cy="425088"/>
                      </a:xfrm>
                      <a:prstGeom prst="rect">
                        <a:avLst/>
                      </a:prstGeom>
                      <a:noFill/>
                    </p:spPr>
                  </p:pic>
                </p:oleObj>
              </mc:Fallback>
            </mc:AlternateContent>
          </a:graphicData>
        </a:graphic>
      </p:graphicFrame>
      <p:sp>
        <p:nvSpPr>
          <p:cNvPr id="6" name="Rectangle 3">
            <a:extLst>
              <a:ext uri="{FF2B5EF4-FFF2-40B4-BE49-F238E27FC236}">
                <a16:creationId xmlns:a16="http://schemas.microsoft.com/office/drawing/2014/main" id="{09CD369E-6855-4A19-9E44-A963D98B6C4F}"/>
              </a:ext>
            </a:extLst>
          </p:cNvPr>
          <p:cNvSpPr>
            <a:spLocks noChangeArrowheads="1"/>
          </p:cNvSpPr>
          <p:nvPr/>
        </p:nvSpPr>
        <p:spPr bwMode="auto">
          <a:xfrm>
            <a:off x="0" y="228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Cambria" panose="02040503050406030204" pitchFamily="18" charset="0"/>
                <a:ea typeface="Times New Roman" panose="02020603050405020304" pitchFamily="18" charset="0"/>
                <a:cs typeface="Times New Roman" panose="02020603050405020304" pitchFamily="18" charset="0"/>
              </a:rPr>
              <a:t> </a:t>
            </a:r>
            <a:r>
              <a:rPr kumimoji="0" lang="en-US" altLang="en-US" sz="600" b="0" i="0" u="none" strike="noStrike" cap="none" normalizeH="0" baseline="0">
                <a:ln>
                  <a:noFill/>
                </a:ln>
                <a:solidFill>
                  <a:schemeClr val="tx1"/>
                </a:solidFill>
                <a:effectLst/>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5">
            <a:extLst>
              <a:ext uri="{FF2B5EF4-FFF2-40B4-BE49-F238E27FC236}">
                <a16:creationId xmlns:a16="http://schemas.microsoft.com/office/drawing/2014/main" id="{AA2C2A35-7DC7-4E60-B898-CAEF29446DC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C41BC569-A086-4E63-ADA9-BF094E061949}"/>
              </a:ext>
            </a:extLst>
          </p:cNvPr>
          <p:cNvGraphicFramePr>
            <a:graphicFrameLocks noChangeAspect="1"/>
          </p:cNvGraphicFramePr>
          <p:nvPr>
            <p:extLst>
              <p:ext uri="{D42A27DB-BD31-4B8C-83A1-F6EECF244321}">
                <p14:modId xmlns:p14="http://schemas.microsoft.com/office/powerpoint/2010/main" val="1715770071"/>
              </p:ext>
            </p:extLst>
          </p:nvPr>
        </p:nvGraphicFramePr>
        <p:xfrm>
          <a:off x="3148896" y="2578918"/>
          <a:ext cx="1423103" cy="419932"/>
        </p:xfrm>
        <a:graphic>
          <a:graphicData uri="http://schemas.openxmlformats.org/presentationml/2006/ole">
            <mc:AlternateContent xmlns:mc="http://schemas.openxmlformats.org/markup-compatibility/2006">
              <mc:Choice xmlns:v="urn:schemas-microsoft-com:vml" Requires="v">
                <p:oleObj spid="_x0000_s4147" r:id="rId5" imgW="774364" imgH="228501" progId="Equation.DSMT4">
                  <p:embed/>
                </p:oleObj>
              </mc:Choice>
              <mc:Fallback>
                <p:oleObj r:id="rId5" imgW="774364" imgH="228501" progId="Equation.DSMT4">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48896" y="2578918"/>
                        <a:ext cx="1423103" cy="419932"/>
                      </a:xfrm>
                      <a:prstGeom prst="rect">
                        <a:avLst/>
                      </a:prstGeom>
                      <a:noFill/>
                    </p:spPr>
                  </p:pic>
                </p:oleObj>
              </mc:Fallback>
            </mc:AlternateContent>
          </a:graphicData>
        </a:graphic>
      </p:graphicFrame>
      <p:sp>
        <p:nvSpPr>
          <p:cNvPr id="9" name="Rectangle 7">
            <a:extLst>
              <a:ext uri="{FF2B5EF4-FFF2-40B4-BE49-F238E27FC236}">
                <a16:creationId xmlns:a16="http://schemas.microsoft.com/office/drawing/2014/main" id="{01884477-EDFC-4ED0-8122-6D7EDF19C996}"/>
              </a:ext>
            </a:extLst>
          </p:cNvPr>
          <p:cNvSpPr>
            <a:spLocks noChangeArrowheads="1"/>
          </p:cNvSpPr>
          <p:nvPr/>
        </p:nvSpPr>
        <p:spPr bwMode="auto">
          <a:xfrm>
            <a:off x="1066800" y="439088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Object 9">
            <a:extLst>
              <a:ext uri="{FF2B5EF4-FFF2-40B4-BE49-F238E27FC236}">
                <a16:creationId xmlns:a16="http://schemas.microsoft.com/office/drawing/2014/main" id="{A2559992-B1C4-4C16-9262-86A6AAD574D2}"/>
              </a:ext>
            </a:extLst>
          </p:cNvPr>
          <p:cNvGraphicFramePr>
            <a:graphicFrameLocks noChangeAspect="1"/>
          </p:cNvGraphicFramePr>
          <p:nvPr>
            <p:extLst>
              <p:ext uri="{D42A27DB-BD31-4B8C-83A1-F6EECF244321}">
                <p14:modId xmlns:p14="http://schemas.microsoft.com/office/powerpoint/2010/main" val="3284044273"/>
              </p:ext>
            </p:extLst>
          </p:nvPr>
        </p:nvGraphicFramePr>
        <p:xfrm>
          <a:off x="1163910" y="3501817"/>
          <a:ext cx="2717307" cy="589066"/>
        </p:xfrm>
        <a:graphic>
          <a:graphicData uri="http://schemas.openxmlformats.org/presentationml/2006/ole">
            <mc:AlternateContent xmlns:mc="http://schemas.openxmlformats.org/markup-compatibility/2006">
              <mc:Choice xmlns:v="urn:schemas-microsoft-com:vml" Requires="v">
                <p:oleObj spid="_x0000_s4148" r:id="rId7" imgW="1815312" imgH="393529" progId="Equation.DSMT4">
                  <p:embed/>
                </p:oleObj>
              </mc:Choice>
              <mc:Fallback>
                <p:oleObj r:id="rId7" imgW="1815312" imgH="393529" progId="Equation.DSMT4">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63910" y="3501817"/>
                        <a:ext cx="2717307" cy="589066"/>
                      </a:xfrm>
                      <a:prstGeom prst="rect">
                        <a:avLst/>
                      </a:prstGeom>
                      <a:noFill/>
                    </p:spPr>
                  </p:pic>
                </p:oleObj>
              </mc:Fallback>
            </mc:AlternateContent>
          </a:graphicData>
        </a:graphic>
      </p:graphicFrame>
      <p:sp>
        <p:nvSpPr>
          <p:cNvPr id="11" name="Rectangle 9">
            <a:extLst>
              <a:ext uri="{FF2B5EF4-FFF2-40B4-BE49-F238E27FC236}">
                <a16:creationId xmlns:a16="http://schemas.microsoft.com/office/drawing/2014/main" id="{7C131A2F-B535-4342-B1A2-3E762542E9C1}"/>
              </a:ext>
            </a:extLst>
          </p:cNvPr>
          <p:cNvSpPr>
            <a:spLocks noChangeArrowheads="1"/>
          </p:cNvSpPr>
          <p:nvPr/>
        </p:nvSpPr>
        <p:spPr bwMode="auto">
          <a:xfrm>
            <a:off x="1041400" y="527995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2" name="Object 11">
            <a:extLst>
              <a:ext uri="{FF2B5EF4-FFF2-40B4-BE49-F238E27FC236}">
                <a16:creationId xmlns:a16="http://schemas.microsoft.com/office/drawing/2014/main" id="{31BF0802-9438-4386-9EB5-67F9280CAAB5}"/>
              </a:ext>
            </a:extLst>
          </p:cNvPr>
          <p:cNvGraphicFramePr>
            <a:graphicFrameLocks noChangeAspect="1"/>
          </p:cNvGraphicFramePr>
          <p:nvPr>
            <p:extLst>
              <p:ext uri="{D42A27DB-BD31-4B8C-83A1-F6EECF244321}">
                <p14:modId xmlns:p14="http://schemas.microsoft.com/office/powerpoint/2010/main" val="928039931"/>
              </p:ext>
            </p:extLst>
          </p:nvPr>
        </p:nvGraphicFramePr>
        <p:xfrm>
          <a:off x="1163909" y="4741451"/>
          <a:ext cx="2717307" cy="1649124"/>
        </p:xfrm>
        <a:graphic>
          <a:graphicData uri="http://schemas.openxmlformats.org/presentationml/2006/ole">
            <mc:AlternateContent xmlns:mc="http://schemas.openxmlformats.org/markup-compatibility/2006">
              <mc:Choice xmlns:v="urn:schemas-microsoft-com:vml" Requires="v">
                <p:oleObj spid="_x0000_s4149" r:id="rId9" imgW="1841500" imgH="1117600" progId="Equation.DSMT4">
                  <p:embed/>
                </p:oleObj>
              </mc:Choice>
              <mc:Fallback>
                <p:oleObj r:id="rId9" imgW="1841500" imgH="1117600" progId="Equation.DSMT4">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63909" y="4741451"/>
                        <a:ext cx="2717307" cy="1649124"/>
                      </a:xfrm>
                      <a:prstGeom prst="rect">
                        <a:avLst/>
                      </a:prstGeom>
                      <a:noFill/>
                    </p:spPr>
                  </p:pic>
                </p:oleObj>
              </mc:Fallback>
            </mc:AlternateContent>
          </a:graphicData>
        </a:graphic>
      </p:graphicFrame>
      <p:sp>
        <p:nvSpPr>
          <p:cNvPr id="13" name="Rectangle 11">
            <a:extLst>
              <a:ext uri="{FF2B5EF4-FFF2-40B4-BE49-F238E27FC236}">
                <a16:creationId xmlns:a16="http://schemas.microsoft.com/office/drawing/2014/main" id="{46E1022E-5288-4F8A-8B86-95F89FC22790}"/>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13">
            <a:extLst>
              <a:ext uri="{FF2B5EF4-FFF2-40B4-BE49-F238E27FC236}">
                <a16:creationId xmlns:a16="http://schemas.microsoft.com/office/drawing/2014/main" id="{31119E2D-2300-F21A-12B7-14D5DE197942}"/>
              </a:ext>
            </a:extLst>
          </p:cNvPr>
          <p:cNvSpPr>
            <a:spLocks noGrp="1"/>
          </p:cNvSpPr>
          <p:nvPr>
            <p:ph type="dt" sz="half" idx="10"/>
          </p:nvPr>
        </p:nvSpPr>
        <p:spPr/>
        <p:txBody>
          <a:bodyPr/>
          <a:lstStyle/>
          <a:p>
            <a:r>
              <a:rPr lang="en-US"/>
              <a:t>2024</a:t>
            </a:r>
          </a:p>
        </p:txBody>
      </p:sp>
      <p:sp>
        <p:nvSpPr>
          <p:cNvPr id="15" name="Footer Placeholder 14">
            <a:extLst>
              <a:ext uri="{FF2B5EF4-FFF2-40B4-BE49-F238E27FC236}">
                <a16:creationId xmlns:a16="http://schemas.microsoft.com/office/drawing/2014/main" id="{720A56CC-001F-9615-1682-A633EC7F385F}"/>
              </a:ext>
            </a:extLst>
          </p:cNvPr>
          <p:cNvSpPr>
            <a:spLocks noGrp="1"/>
          </p:cNvSpPr>
          <p:nvPr>
            <p:ph type="ftr" sz="quarter" idx="11"/>
          </p:nvPr>
        </p:nvSpPr>
        <p:spPr/>
        <p:txBody>
          <a:bodyPr/>
          <a:lstStyle/>
          <a:p>
            <a:r>
              <a:rPr lang="en-US"/>
              <a:t>Hall &amp; Helmers Ch. 22</a:t>
            </a:r>
          </a:p>
        </p:txBody>
      </p:sp>
      <p:sp>
        <p:nvSpPr>
          <p:cNvPr id="16" name="Slide Number Placeholder 15">
            <a:extLst>
              <a:ext uri="{FF2B5EF4-FFF2-40B4-BE49-F238E27FC236}">
                <a16:creationId xmlns:a16="http://schemas.microsoft.com/office/drawing/2014/main" id="{0E51AB72-142C-1BCE-D27B-EF12E1AFDBC2}"/>
              </a:ext>
            </a:extLst>
          </p:cNvPr>
          <p:cNvSpPr>
            <a:spLocks noGrp="1"/>
          </p:cNvSpPr>
          <p:nvPr>
            <p:ph type="sldNum" sz="quarter" idx="12"/>
          </p:nvPr>
        </p:nvSpPr>
        <p:spPr/>
        <p:txBody>
          <a:bodyPr/>
          <a:lstStyle/>
          <a:p>
            <a:fld id="{FC328701-2ACB-484A-BB03-184128DAAA78}" type="slidenum">
              <a:rPr lang="en-US" smtClean="0"/>
              <a:t>18</a:t>
            </a:fld>
            <a:endParaRPr lang="en-US"/>
          </a:p>
        </p:txBody>
      </p:sp>
    </p:spTree>
    <p:extLst>
      <p:ext uri="{BB962C8B-B14F-4D97-AF65-F5344CB8AC3E}">
        <p14:creationId xmlns:p14="http://schemas.microsoft.com/office/powerpoint/2010/main" val="23073258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2019-6C1B-4110-B30A-765560473583}"/>
              </a:ext>
            </a:extLst>
          </p:cNvPr>
          <p:cNvSpPr>
            <a:spLocks noGrp="1"/>
          </p:cNvSpPr>
          <p:nvPr>
            <p:ph type="title"/>
          </p:nvPr>
        </p:nvSpPr>
        <p:spPr/>
        <p:txBody>
          <a:bodyPr/>
          <a:lstStyle/>
          <a:p>
            <a:r>
              <a:rPr lang="en-US" dirty="0"/>
              <a:t>The economics of NPEs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AE90178-E531-431D-AC1E-887BB40E5A54}"/>
                  </a:ext>
                </a:extLst>
              </p:cNvPr>
              <p:cNvSpPr>
                <a:spLocks noGrp="1"/>
              </p:cNvSpPr>
              <p:nvPr>
                <p:ph idx="1"/>
              </p:nvPr>
            </p:nvSpPr>
            <p:spPr>
              <a:xfrm>
                <a:off x="457200" y="1600200"/>
                <a:ext cx="8229600" cy="4800600"/>
              </a:xfrm>
            </p:spPr>
            <p:txBody>
              <a:bodyPr>
                <a:normAutofit fontScale="92500"/>
              </a:bodyPr>
              <a:lstStyle/>
              <a:p>
                <a:r>
                  <a:rPr lang="en-US" sz="2600" dirty="0"/>
                  <a:t>Substituting these terms into equation (3) yields: </a:t>
                </a:r>
              </a:p>
              <a:p>
                <a:endParaRPr lang="en-US" sz="2600" dirty="0"/>
              </a:p>
              <a:p>
                <a:endParaRPr lang="en-US" sz="2600" dirty="0"/>
              </a:p>
              <a:p>
                <a:endParaRPr lang="en-US" sz="2600" i="1" dirty="0"/>
              </a:p>
              <a:p>
                <a:r>
                  <a:rPr lang="en-US" sz="2600" i="1" dirty="0"/>
                  <a:t>A1</a:t>
                </a:r>
                <a:r>
                  <a:rPr lang="en-US" sz="2600" dirty="0"/>
                  <a:t> captures positive effect of an increase in patentee’s investment level </a:t>
                </a:r>
                <a:r>
                  <a:rPr lang="en-US" sz="2600" i="1" dirty="0"/>
                  <a:t>x</a:t>
                </a:r>
                <a:r>
                  <a:rPr lang="en-US" sz="2600" dirty="0"/>
                  <a:t> on both manufacturer </a:t>
                </a:r>
                <a:r>
                  <a:rPr lang="en-US" sz="2600" i="1" dirty="0"/>
                  <a:t>M</a:t>
                </a:r>
                <a:r>
                  <a:rPr lang="en-US" sz="2600" dirty="0"/>
                  <a:t> and consumers.</a:t>
                </a:r>
              </a:p>
              <a:p>
                <a:r>
                  <a:rPr lang="en-US" sz="2600" i="1" dirty="0"/>
                  <a:t>A2</a:t>
                </a:r>
                <a:r>
                  <a:rPr lang="en-US" sz="2600" dirty="0"/>
                  <a:t>, which is </a:t>
                </a:r>
                <a14:m>
                  <m:oMath xmlns:m="http://schemas.openxmlformats.org/officeDocument/2006/math">
                    <m:r>
                      <a:rPr lang="en-US" sz="2600" i="1">
                        <a:latin typeface="Cambria Math"/>
                      </a:rPr>
                      <m:t>(1−</m:t>
                    </m:r>
                    <m:r>
                      <a:rPr lang="en-US" sz="2600" i="1">
                        <a:latin typeface="Cambria Math"/>
                      </a:rPr>
                      <m:t>𝛼</m:t>
                    </m:r>
                    <m:r>
                      <a:rPr lang="en-US" sz="2600" i="1">
                        <a:latin typeface="Cambria Math"/>
                      </a:rPr>
                      <m:t>)</m:t>
                    </m:r>
                  </m:oMath>
                </a14:m>
                <a:r>
                  <a:rPr lang="en-US" sz="2600" dirty="0"/>
                  <a:t>, represents share of money paid by manufacturer to patentee.</a:t>
                </a:r>
              </a:p>
              <a:p>
                <a:r>
                  <a:rPr lang="en-US" sz="2600" i="1" dirty="0"/>
                  <a:t>B1</a:t>
                </a:r>
                <a:r>
                  <a:rPr lang="en-US" sz="2600" dirty="0"/>
                  <a:t> represents direct costs of NPE enforcement. </a:t>
                </a:r>
              </a:p>
              <a:p>
                <a:r>
                  <a:rPr lang="en-US" sz="2600" i="1" dirty="0"/>
                  <a:t>B2 </a:t>
                </a:r>
                <a:r>
                  <a:rPr lang="en-US" sz="2600" dirty="0"/>
                  <a:t>captures impact of a reduction in </a:t>
                </a:r>
                <a:r>
                  <a:rPr lang="en-US" sz="2600" i="1" dirty="0"/>
                  <a:t>M</a:t>
                </a:r>
                <a:r>
                  <a:rPr lang="en-US" sz="2600" dirty="0"/>
                  <a:t>’s investment level </a:t>
                </a:r>
                <a:r>
                  <a:rPr lang="en-US" sz="2600" i="1" dirty="0"/>
                  <a:t>y</a:t>
                </a:r>
                <a:r>
                  <a:rPr lang="en-US" sz="2600" dirty="0"/>
                  <a:t> due to costs imposed by NPE.</a:t>
                </a:r>
              </a:p>
              <a:p>
                <a:endParaRPr lang="en-US" dirty="0"/>
              </a:p>
            </p:txBody>
          </p:sp>
        </mc:Choice>
        <mc:Fallback>
          <p:sp>
            <p:nvSpPr>
              <p:cNvPr id="3" name="Content Placeholder 2">
                <a:extLst>
                  <a:ext uri="{FF2B5EF4-FFF2-40B4-BE49-F238E27FC236}">
                    <a16:creationId xmlns:a16="http://schemas.microsoft.com/office/drawing/2014/main" id="{CAE90178-E531-431D-AC1E-887BB40E5A54}"/>
                  </a:ext>
                </a:extLst>
              </p:cNvPr>
              <p:cNvSpPr>
                <a:spLocks noGrp="1" noRot="1" noChangeAspect="1" noMove="1" noResize="1" noEditPoints="1" noAdjustHandles="1" noChangeArrowheads="1" noChangeShapeType="1" noTextEdit="1"/>
              </p:cNvSpPr>
              <p:nvPr>
                <p:ph idx="1"/>
              </p:nvPr>
            </p:nvSpPr>
            <p:spPr>
              <a:xfrm>
                <a:off x="457200" y="1600200"/>
                <a:ext cx="8229600" cy="4800600"/>
              </a:xfrm>
              <a:blipFill>
                <a:blip r:embed="rId3"/>
                <a:stretch>
                  <a:fillRect l="-963" t="-1017"/>
                </a:stretch>
              </a:blipFill>
            </p:spPr>
            <p:txBody>
              <a:bodyPr/>
              <a:lstStyle/>
              <a:p>
                <a:r>
                  <a:rPr lang="en-US">
                    <a:noFill/>
                  </a:rPr>
                  <a:t> </a:t>
                </a:r>
              </a:p>
            </p:txBody>
          </p:sp>
        </mc:Fallback>
      </mc:AlternateContent>
      <p:graphicFrame>
        <p:nvGraphicFramePr>
          <p:cNvPr id="5" name="Object 4">
            <a:extLst>
              <a:ext uri="{FF2B5EF4-FFF2-40B4-BE49-F238E27FC236}">
                <a16:creationId xmlns:a16="http://schemas.microsoft.com/office/drawing/2014/main" id="{2D4D3109-C3C6-49A1-896B-83C7C3A69669}"/>
              </a:ext>
            </a:extLst>
          </p:cNvPr>
          <p:cNvGraphicFramePr>
            <a:graphicFrameLocks noChangeAspect="1"/>
          </p:cNvGraphicFramePr>
          <p:nvPr>
            <p:extLst>
              <p:ext uri="{D42A27DB-BD31-4B8C-83A1-F6EECF244321}">
                <p14:modId xmlns:p14="http://schemas.microsoft.com/office/powerpoint/2010/main" val="83035554"/>
              </p:ext>
            </p:extLst>
          </p:nvPr>
        </p:nvGraphicFramePr>
        <p:xfrm>
          <a:off x="882520" y="2133600"/>
          <a:ext cx="7651880" cy="990600"/>
        </p:xfrm>
        <a:graphic>
          <a:graphicData uri="http://schemas.openxmlformats.org/presentationml/2006/ole">
            <mc:AlternateContent xmlns:mc="http://schemas.openxmlformats.org/markup-compatibility/2006">
              <mc:Choice xmlns:v="urn:schemas-microsoft-com:vml" Requires="v">
                <p:oleObj spid="_x0000_s5134" r:id="rId4" imgW="4800600" imgH="622300" progId="Equation.DSMT4">
                  <p:embed/>
                </p:oleObj>
              </mc:Choice>
              <mc:Fallback>
                <p:oleObj r:id="rId4" imgW="4800600" imgH="622300" progId="Equation.DSMT4">
                  <p:embed/>
                  <p:pic>
                    <p:nvPicPr>
                      <p:cNvPr id="14" name="Object 13">
                        <a:extLst>
                          <a:ext uri="{FF2B5EF4-FFF2-40B4-BE49-F238E27FC236}">
                            <a16:creationId xmlns:a16="http://schemas.microsoft.com/office/drawing/2014/main" id="{22712F7B-513F-4849-AA37-EA35B900D5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2520" y="2133600"/>
                        <a:ext cx="7651880" cy="990600"/>
                      </a:xfrm>
                      <a:prstGeom prst="rect">
                        <a:avLst/>
                      </a:prstGeom>
                      <a:noFill/>
                    </p:spPr>
                  </p:pic>
                </p:oleObj>
              </mc:Fallback>
            </mc:AlternateContent>
          </a:graphicData>
        </a:graphic>
      </p:graphicFrame>
      <p:sp>
        <p:nvSpPr>
          <p:cNvPr id="4" name="Date Placeholder 3">
            <a:extLst>
              <a:ext uri="{FF2B5EF4-FFF2-40B4-BE49-F238E27FC236}">
                <a16:creationId xmlns:a16="http://schemas.microsoft.com/office/drawing/2014/main" id="{98504852-3793-5D45-E925-E99B780333B2}"/>
              </a:ext>
            </a:extLst>
          </p:cNvPr>
          <p:cNvSpPr>
            <a:spLocks noGrp="1"/>
          </p:cNvSpPr>
          <p:nvPr>
            <p:ph type="dt" sz="half" idx="10"/>
          </p:nvPr>
        </p:nvSpPr>
        <p:spPr/>
        <p:txBody>
          <a:bodyPr/>
          <a:lstStyle/>
          <a:p>
            <a:r>
              <a:rPr lang="en-US"/>
              <a:t>2024</a:t>
            </a:r>
          </a:p>
        </p:txBody>
      </p:sp>
      <p:sp>
        <p:nvSpPr>
          <p:cNvPr id="6" name="Footer Placeholder 5">
            <a:extLst>
              <a:ext uri="{FF2B5EF4-FFF2-40B4-BE49-F238E27FC236}">
                <a16:creationId xmlns:a16="http://schemas.microsoft.com/office/drawing/2014/main" id="{707740AE-A231-EABE-14BE-7899A6BC8EF6}"/>
              </a:ext>
            </a:extLst>
          </p:cNvPr>
          <p:cNvSpPr>
            <a:spLocks noGrp="1"/>
          </p:cNvSpPr>
          <p:nvPr>
            <p:ph type="ftr" sz="quarter" idx="11"/>
          </p:nvPr>
        </p:nvSpPr>
        <p:spPr/>
        <p:txBody>
          <a:bodyPr/>
          <a:lstStyle/>
          <a:p>
            <a:r>
              <a:rPr lang="en-US"/>
              <a:t>Hall &amp; Helmers Ch. 22</a:t>
            </a:r>
          </a:p>
        </p:txBody>
      </p:sp>
      <p:sp>
        <p:nvSpPr>
          <p:cNvPr id="7" name="Slide Number Placeholder 6">
            <a:extLst>
              <a:ext uri="{FF2B5EF4-FFF2-40B4-BE49-F238E27FC236}">
                <a16:creationId xmlns:a16="http://schemas.microsoft.com/office/drawing/2014/main" id="{29BE1DAC-35C0-4BE6-3DF2-7F7F7F56611D}"/>
              </a:ext>
            </a:extLst>
          </p:cNvPr>
          <p:cNvSpPr>
            <a:spLocks noGrp="1"/>
          </p:cNvSpPr>
          <p:nvPr>
            <p:ph type="sldNum" sz="quarter" idx="12"/>
          </p:nvPr>
        </p:nvSpPr>
        <p:spPr/>
        <p:txBody>
          <a:bodyPr/>
          <a:lstStyle/>
          <a:p>
            <a:fld id="{FC328701-2ACB-484A-BB03-184128DAAA78}" type="slidenum">
              <a:rPr lang="en-US" smtClean="0"/>
              <a:t>19</a:t>
            </a:fld>
            <a:endParaRPr lang="en-US"/>
          </a:p>
        </p:txBody>
      </p:sp>
    </p:spTree>
    <p:extLst>
      <p:ext uri="{BB962C8B-B14F-4D97-AF65-F5344CB8AC3E}">
        <p14:creationId xmlns:p14="http://schemas.microsoft.com/office/powerpoint/2010/main" val="423001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AD3B46E-1B08-2BD7-3450-D38576192B17}"/>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351A5D86-2FCE-9621-672C-F13021C43F16}"/>
              </a:ext>
            </a:extLst>
          </p:cNvPr>
          <p:cNvSpPr>
            <a:spLocks noGrp="1"/>
          </p:cNvSpPr>
          <p:nvPr>
            <p:ph idx="1"/>
          </p:nvPr>
        </p:nvSpPr>
        <p:spPr>
          <a:xfrm>
            <a:off x="457200" y="1600200"/>
            <a:ext cx="8229600" cy="4525963"/>
          </a:xfrm>
        </p:spPr>
        <p:txBody>
          <a:bodyPr>
            <a:normAutofit fontScale="92500" lnSpcReduction="10000"/>
          </a:bodyPr>
          <a:lstStyle/>
          <a:p>
            <a:pPr lvl="0"/>
            <a:r>
              <a:rPr lang="en-US" dirty="0"/>
              <a:t>Definition and business model of patent trolls, also referred to as non-practicing entities (NPEs) or patent assertion entities (PAEs)</a:t>
            </a:r>
          </a:p>
          <a:p>
            <a:pPr lvl="0"/>
            <a:r>
              <a:rPr lang="en-US" dirty="0"/>
              <a:t>Classification of NPE types</a:t>
            </a:r>
          </a:p>
          <a:p>
            <a:pPr lvl="0"/>
            <a:r>
              <a:rPr lang="en-US" dirty="0"/>
              <a:t>Economics of NPEs</a:t>
            </a:r>
          </a:p>
          <a:p>
            <a:pPr lvl="0"/>
            <a:r>
              <a:rPr lang="en-US" dirty="0"/>
              <a:t>NPE enforcement strategies </a:t>
            </a:r>
          </a:p>
          <a:p>
            <a:pPr lvl="0"/>
            <a:r>
              <a:rPr lang="en-US" dirty="0"/>
              <a:t>Empirical evidence on the impact of NPEs</a:t>
            </a:r>
          </a:p>
          <a:p>
            <a:pPr lvl="0"/>
            <a:r>
              <a:rPr lang="en-US" dirty="0"/>
              <a:t>Defensive aggregators, litigation insurance, and “invalidation entities”</a:t>
            </a:r>
          </a:p>
          <a:p>
            <a:endParaRPr lang="en-US" dirty="0"/>
          </a:p>
        </p:txBody>
      </p:sp>
      <p:sp>
        <p:nvSpPr>
          <p:cNvPr id="7" name="Date Placeholder 6">
            <a:extLst>
              <a:ext uri="{FF2B5EF4-FFF2-40B4-BE49-F238E27FC236}">
                <a16:creationId xmlns:a16="http://schemas.microsoft.com/office/drawing/2014/main" id="{255583AE-464D-0E22-F5FD-72F745E9FA88}"/>
              </a:ext>
            </a:extLst>
          </p:cNvPr>
          <p:cNvSpPr>
            <a:spLocks noGrp="1"/>
          </p:cNvSpPr>
          <p:nvPr>
            <p:ph type="dt" sz="half" idx="10"/>
          </p:nvPr>
        </p:nvSpPr>
        <p:spPr/>
        <p:txBody>
          <a:bodyPr/>
          <a:lstStyle/>
          <a:p>
            <a:r>
              <a:rPr lang="en-US"/>
              <a:t>2024</a:t>
            </a:r>
          </a:p>
        </p:txBody>
      </p:sp>
      <p:sp>
        <p:nvSpPr>
          <p:cNvPr id="8" name="Footer Placeholder 7">
            <a:extLst>
              <a:ext uri="{FF2B5EF4-FFF2-40B4-BE49-F238E27FC236}">
                <a16:creationId xmlns:a16="http://schemas.microsoft.com/office/drawing/2014/main" id="{B3775D7F-EA4A-0562-0400-8B73EB595DF2}"/>
              </a:ext>
            </a:extLst>
          </p:cNvPr>
          <p:cNvSpPr>
            <a:spLocks noGrp="1"/>
          </p:cNvSpPr>
          <p:nvPr>
            <p:ph type="ftr" sz="quarter" idx="11"/>
          </p:nvPr>
        </p:nvSpPr>
        <p:spPr/>
        <p:txBody>
          <a:bodyPr/>
          <a:lstStyle/>
          <a:p>
            <a:r>
              <a:rPr lang="en-US"/>
              <a:t>Hall &amp; Helmers Ch. 22</a:t>
            </a:r>
          </a:p>
        </p:txBody>
      </p:sp>
      <p:sp>
        <p:nvSpPr>
          <p:cNvPr id="9" name="Slide Number Placeholder 8">
            <a:extLst>
              <a:ext uri="{FF2B5EF4-FFF2-40B4-BE49-F238E27FC236}">
                <a16:creationId xmlns:a16="http://schemas.microsoft.com/office/drawing/2014/main" id="{0533AF4C-F963-ECD2-8A90-605FD2BDEEBE}"/>
              </a:ext>
            </a:extLst>
          </p:cNvPr>
          <p:cNvSpPr>
            <a:spLocks noGrp="1"/>
          </p:cNvSpPr>
          <p:nvPr>
            <p:ph type="sldNum" sz="quarter" idx="12"/>
          </p:nvPr>
        </p:nvSpPr>
        <p:spPr/>
        <p:txBody>
          <a:bodyPr/>
          <a:lstStyle/>
          <a:p>
            <a:fld id="{FC328701-2ACB-484A-BB03-184128DAAA78}" type="slidenum">
              <a:rPr lang="en-US" smtClean="0"/>
              <a:t>2</a:t>
            </a:fld>
            <a:endParaRPr lang="en-US"/>
          </a:p>
        </p:txBody>
      </p:sp>
    </p:spTree>
    <p:extLst>
      <p:ext uri="{BB962C8B-B14F-4D97-AF65-F5344CB8AC3E}">
        <p14:creationId xmlns:p14="http://schemas.microsoft.com/office/powerpoint/2010/main" val="325099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6CCB0-2261-4CCC-BB69-57E465A8D782}"/>
              </a:ext>
            </a:extLst>
          </p:cNvPr>
          <p:cNvSpPr>
            <a:spLocks noGrp="1"/>
          </p:cNvSpPr>
          <p:nvPr>
            <p:ph type="title"/>
          </p:nvPr>
        </p:nvSpPr>
        <p:spPr/>
        <p:txBody>
          <a:bodyPr/>
          <a:lstStyle/>
          <a:p>
            <a:r>
              <a:rPr lang="en-US" dirty="0"/>
              <a:t>The economics of NPEs</a:t>
            </a:r>
          </a:p>
        </p:txBody>
      </p:sp>
      <p:sp>
        <p:nvSpPr>
          <p:cNvPr id="3" name="Content Placeholder 2">
            <a:extLst>
              <a:ext uri="{FF2B5EF4-FFF2-40B4-BE49-F238E27FC236}">
                <a16:creationId xmlns:a16="http://schemas.microsoft.com/office/drawing/2014/main" id="{55DACA22-228B-44B8-8FE5-D56987068554}"/>
              </a:ext>
            </a:extLst>
          </p:cNvPr>
          <p:cNvSpPr>
            <a:spLocks noGrp="1"/>
          </p:cNvSpPr>
          <p:nvPr>
            <p:ph idx="1"/>
          </p:nvPr>
        </p:nvSpPr>
        <p:spPr/>
        <p:txBody>
          <a:bodyPr>
            <a:normAutofit fontScale="92500"/>
          </a:bodyPr>
          <a:lstStyle/>
          <a:p>
            <a:r>
              <a:rPr lang="en-US" dirty="0"/>
              <a:t>Net impact of NPEs on welfare depends on: </a:t>
            </a:r>
          </a:p>
          <a:p>
            <a:pPr marL="971550" lvl="1" indent="-514350">
              <a:buFont typeface="+mj-lt"/>
              <a:buAutoNum type="arabicPeriod"/>
            </a:pPr>
            <a:r>
              <a:rPr lang="en-US" dirty="0"/>
              <a:t>Extent to which NPEs pass on any payments from licensees to inventors.</a:t>
            </a:r>
          </a:p>
          <a:p>
            <a:pPr marL="971550" lvl="1" indent="-514350">
              <a:buFont typeface="+mj-lt"/>
              <a:buAutoNum type="arabicPeriod"/>
            </a:pPr>
            <a:r>
              <a:rPr lang="en-US" dirty="0"/>
              <a:t>Degree to which income from licensing generated by NPEs increases incentives by inventors to invest in R&amp;D and promote innovation.</a:t>
            </a:r>
          </a:p>
          <a:p>
            <a:pPr marL="971550" lvl="1" indent="-514350">
              <a:buFont typeface="+mj-lt"/>
              <a:buAutoNum type="arabicPeriod"/>
            </a:pPr>
            <a:r>
              <a:rPr lang="en-US" dirty="0"/>
              <a:t>Extent to which the costs of NPE enforcement reduce incentives to invest in R&amp;D and innovation by companies targeted by NPE assertions. </a:t>
            </a:r>
          </a:p>
          <a:p>
            <a:endParaRPr lang="en-US" dirty="0"/>
          </a:p>
        </p:txBody>
      </p:sp>
      <p:sp>
        <p:nvSpPr>
          <p:cNvPr id="4" name="Date Placeholder 3">
            <a:extLst>
              <a:ext uri="{FF2B5EF4-FFF2-40B4-BE49-F238E27FC236}">
                <a16:creationId xmlns:a16="http://schemas.microsoft.com/office/drawing/2014/main" id="{CB6BDFFD-E88F-E4ED-F597-E019556B9173}"/>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88678FB6-13C6-A827-F763-FC251C03928D}"/>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C4B595D4-E809-68B3-C597-9A4ABA0FCC3F}"/>
              </a:ext>
            </a:extLst>
          </p:cNvPr>
          <p:cNvSpPr>
            <a:spLocks noGrp="1"/>
          </p:cNvSpPr>
          <p:nvPr>
            <p:ph type="sldNum" sz="quarter" idx="12"/>
          </p:nvPr>
        </p:nvSpPr>
        <p:spPr/>
        <p:txBody>
          <a:bodyPr/>
          <a:lstStyle/>
          <a:p>
            <a:fld id="{FC328701-2ACB-484A-BB03-184128DAAA78}" type="slidenum">
              <a:rPr lang="en-US" smtClean="0"/>
              <a:t>20</a:t>
            </a:fld>
            <a:endParaRPr lang="en-US"/>
          </a:p>
        </p:txBody>
      </p:sp>
    </p:spTree>
    <p:extLst>
      <p:ext uri="{BB962C8B-B14F-4D97-AF65-F5344CB8AC3E}">
        <p14:creationId xmlns:p14="http://schemas.microsoft.com/office/powerpoint/2010/main" val="42104941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92500" lnSpcReduction="20000"/>
          </a:bodyPr>
          <a:lstStyle/>
          <a:p>
            <a:r>
              <a:rPr lang="en-US" dirty="0"/>
              <a:t>NPEs extract licensing payments from successful innovators by pursuing different patent enforcement strategies.</a:t>
            </a:r>
          </a:p>
          <a:p>
            <a:r>
              <a:rPr lang="en-US" dirty="0"/>
              <a:t>Goal of NPE enforcement strategies differs from those of practicing entities:</a:t>
            </a:r>
          </a:p>
          <a:p>
            <a:pPr lvl="1"/>
            <a:r>
              <a:rPr lang="en-US" dirty="0"/>
              <a:t>Main goal of practicing entities is to either outright prevent competitors from obtaining market access, secure freedom to operate, or to raise rivals’ cost while obtaining licensing revenue.</a:t>
            </a:r>
          </a:p>
          <a:p>
            <a:pPr lvl="1"/>
            <a:r>
              <a:rPr lang="en-US" dirty="0"/>
              <a:t>Neither of these motivations apply to NPEs since they do not participate in the downstream product market. </a:t>
            </a:r>
          </a:p>
          <a:p>
            <a:endParaRPr lang="en-US" dirty="0"/>
          </a:p>
        </p:txBody>
      </p:sp>
      <p:sp>
        <p:nvSpPr>
          <p:cNvPr id="4" name="Date Placeholder 3">
            <a:extLst>
              <a:ext uri="{FF2B5EF4-FFF2-40B4-BE49-F238E27FC236}">
                <a16:creationId xmlns:a16="http://schemas.microsoft.com/office/drawing/2014/main" id="{AC5135F3-78CE-4E83-F7DD-9A9C6A950BC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7EF4615-A9C5-C0D2-1061-11CE189FFDDF}"/>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F6870104-8CA8-C2C2-65BA-0283AA38A21C}"/>
              </a:ext>
            </a:extLst>
          </p:cNvPr>
          <p:cNvSpPr>
            <a:spLocks noGrp="1"/>
          </p:cNvSpPr>
          <p:nvPr>
            <p:ph type="sldNum" sz="quarter" idx="12"/>
          </p:nvPr>
        </p:nvSpPr>
        <p:spPr/>
        <p:txBody>
          <a:bodyPr/>
          <a:lstStyle/>
          <a:p>
            <a:fld id="{FC328701-2ACB-484A-BB03-184128DAAA78}" type="slidenum">
              <a:rPr lang="en-US" smtClean="0"/>
              <a:t>21</a:t>
            </a:fld>
            <a:endParaRPr lang="en-US"/>
          </a:p>
        </p:txBody>
      </p:sp>
    </p:spTree>
    <p:extLst>
      <p:ext uri="{BB962C8B-B14F-4D97-AF65-F5344CB8AC3E}">
        <p14:creationId xmlns:p14="http://schemas.microsoft.com/office/powerpoint/2010/main" val="2358852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92500" lnSpcReduction="20000"/>
          </a:bodyPr>
          <a:lstStyle/>
          <a:p>
            <a:r>
              <a:rPr lang="en-US" dirty="0"/>
              <a:t>Nuisance value litigation</a:t>
            </a:r>
          </a:p>
          <a:p>
            <a:pPr lvl="1"/>
            <a:r>
              <a:rPr lang="en-US" dirty="0"/>
              <a:t>Assert patents without much if any prospect of winning a court case.</a:t>
            </a:r>
          </a:p>
          <a:p>
            <a:pPr lvl="1"/>
            <a:r>
              <a:rPr lang="en-US" dirty="0"/>
              <a:t>Exploit high litigation cost and uncertainty to get alleged infringer to settle.</a:t>
            </a:r>
          </a:p>
          <a:p>
            <a:pPr lvl="1"/>
            <a:r>
              <a:rPr lang="en-US" dirty="0"/>
              <a:t>Patents asserted under this strategy likely at least partially invalid or not infringed if they were litigated.</a:t>
            </a:r>
          </a:p>
          <a:p>
            <a:pPr lvl="1"/>
            <a:r>
              <a:rPr lang="en-US" dirty="0"/>
              <a:t>Strategy particularly useful against smaller companies.</a:t>
            </a:r>
          </a:p>
          <a:p>
            <a:pPr lvl="1"/>
            <a:r>
              <a:rPr lang="en-US" dirty="0"/>
              <a:t>Example: Innovative Wireless Solutions filed 281 lawsuits for infringement of </a:t>
            </a:r>
            <a:r>
              <a:rPr lang="en-US" dirty="0" err="1"/>
              <a:t>WiFi</a:t>
            </a:r>
            <a:r>
              <a:rPr lang="en-US" dirty="0"/>
              <a:t>/Ethernet patents against end users including hotels, coffee and sandwich shops.</a:t>
            </a:r>
          </a:p>
          <a:p>
            <a:endParaRPr lang="en-US" dirty="0"/>
          </a:p>
        </p:txBody>
      </p:sp>
      <p:sp>
        <p:nvSpPr>
          <p:cNvPr id="4" name="Date Placeholder 3">
            <a:extLst>
              <a:ext uri="{FF2B5EF4-FFF2-40B4-BE49-F238E27FC236}">
                <a16:creationId xmlns:a16="http://schemas.microsoft.com/office/drawing/2014/main" id="{9479C8D3-4338-47D1-57B6-6D7CB985413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8C3EB6B-A75D-1303-C37C-C11823A6D487}"/>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358E7207-9040-2DB2-CCF1-89626748EADE}"/>
              </a:ext>
            </a:extLst>
          </p:cNvPr>
          <p:cNvSpPr>
            <a:spLocks noGrp="1"/>
          </p:cNvSpPr>
          <p:nvPr>
            <p:ph type="sldNum" sz="quarter" idx="12"/>
          </p:nvPr>
        </p:nvSpPr>
        <p:spPr/>
        <p:txBody>
          <a:bodyPr/>
          <a:lstStyle/>
          <a:p>
            <a:fld id="{FC328701-2ACB-484A-BB03-184128DAAA78}" type="slidenum">
              <a:rPr lang="en-US" smtClean="0"/>
              <a:t>22</a:t>
            </a:fld>
            <a:endParaRPr lang="en-US"/>
          </a:p>
        </p:txBody>
      </p:sp>
    </p:spTree>
    <p:extLst>
      <p:ext uri="{BB962C8B-B14F-4D97-AF65-F5344CB8AC3E}">
        <p14:creationId xmlns:p14="http://schemas.microsoft.com/office/powerpoint/2010/main" val="3254696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92500" lnSpcReduction="10000"/>
          </a:bodyPr>
          <a:lstStyle/>
          <a:p>
            <a:r>
              <a:rPr lang="en-US" dirty="0"/>
              <a:t>Litigation</a:t>
            </a:r>
          </a:p>
          <a:p>
            <a:pPr lvl="1"/>
            <a:r>
              <a:rPr lang="en-US" dirty="0"/>
              <a:t>Target big, successful companies, ready to litigate case to a decision to obtain multi-million-dollar payout (jury award or a permanent injunction that is transformed into a lucrative settlement).</a:t>
            </a:r>
          </a:p>
          <a:p>
            <a:pPr lvl="1"/>
            <a:r>
              <a:rPr lang="en-US" dirty="0"/>
              <a:t>Prepared to establish that patents are valid and infringed.</a:t>
            </a:r>
          </a:p>
          <a:p>
            <a:pPr lvl="1"/>
            <a:r>
              <a:rPr lang="en-US" dirty="0"/>
              <a:t>Careful selection of the patents, sufficiently broad to read on commercially successful technology commercialized by several big players in the market while still likely valid if challenged.</a:t>
            </a:r>
          </a:p>
          <a:p>
            <a:endParaRPr lang="en-US" dirty="0"/>
          </a:p>
        </p:txBody>
      </p:sp>
      <p:sp>
        <p:nvSpPr>
          <p:cNvPr id="4" name="Date Placeholder 3">
            <a:extLst>
              <a:ext uri="{FF2B5EF4-FFF2-40B4-BE49-F238E27FC236}">
                <a16:creationId xmlns:a16="http://schemas.microsoft.com/office/drawing/2014/main" id="{7AB40CE5-FCD6-2D93-DF32-1E71E85C792F}"/>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3ECF42CC-7BE9-325B-BFE4-C2E7243849BF}"/>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EB776EC1-DBF8-43BF-9122-38481E6F0087}"/>
              </a:ext>
            </a:extLst>
          </p:cNvPr>
          <p:cNvSpPr>
            <a:spLocks noGrp="1"/>
          </p:cNvSpPr>
          <p:nvPr>
            <p:ph type="sldNum" sz="quarter" idx="12"/>
          </p:nvPr>
        </p:nvSpPr>
        <p:spPr/>
        <p:txBody>
          <a:bodyPr/>
          <a:lstStyle/>
          <a:p>
            <a:fld id="{FC328701-2ACB-484A-BB03-184128DAAA78}" type="slidenum">
              <a:rPr lang="en-US" smtClean="0"/>
              <a:t>23</a:t>
            </a:fld>
            <a:endParaRPr lang="en-US"/>
          </a:p>
        </p:txBody>
      </p:sp>
    </p:spTree>
    <p:extLst>
      <p:ext uri="{BB962C8B-B14F-4D97-AF65-F5344CB8AC3E}">
        <p14:creationId xmlns:p14="http://schemas.microsoft.com/office/powerpoint/2010/main" val="2576482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85000" lnSpcReduction="10000"/>
          </a:bodyPr>
          <a:lstStyle/>
          <a:p>
            <a:r>
              <a:rPr lang="en-US" dirty="0"/>
              <a:t>Timing of enforcement</a:t>
            </a:r>
          </a:p>
          <a:p>
            <a:pPr lvl="1"/>
            <a:r>
              <a:rPr lang="en-US" i="1" dirty="0"/>
              <a:t>Ex post</a:t>
            </a:r>
            <a:r>
              <a:rPr lang="en-US" dirty="0"/>
              <a:t> licensing often relies on hold-up.</a:t>
            </a:r>
          </a:p>
          <a:p>
            <a:pPr lvl="1"/>
            <a:r>
              <a:rPr lang="en-US" dirty="0"/>
              <a:t>Wait until companies have successfully developed and commercialized a technology before asserting their patents.</a:t>
            </a:r>
          </a:p>
          <a:p>
            <a:pPr lvl="1"/>
            <a:r>
              <a:rPr lang="en-US" dirty="0"/>
              <a:t>Allows NPEs to exploit sunk investment.</a:t>
            </a:r>
          </a:p>
          <a:p>
            <a:pPr lvl="1"/>
            <a:r>
              <a:rPr lang="en-US" dirty="0"/>
              <a:t>Approach more likely to succeed if target companies are unaware of threat.</a:t>
            </a:r>
          </a:p>
          <a:p>
            <a:pPr lvl="1"/>
            <a:r>
              <a:rPr lang="en-US" dirty="0"/>
              <a:t>In the past, patent ambush through “submarine patents”.</a:t>
            </a:r>
          </a:p>
          <a:p>
            <a:pPr lvl="1"/>
            <a:r>
              <a:rPr lang="en-US" dirty="0"/>
              <a:t>Example: Jerome </a:t>
            </a:r>
            <a:r>
              <a:rPr lang="en-US" dirty="0" err="1"/>
              <a:t>Lemelson</a:t>
            </a:r>
            <a:r>
              <a:rPr lang="en-US" dirty="0"/>
              <a:t> used submarine patent filing strategy to collect over $1.5 billion in royalty payments before his core patents were invalidated.</a:t>
            </a:r>
          </a:p>
        </p:txBody>
      </p:sp>
      <p:sp>
        <p:nvSpPr>
          <p:cNvPr id="4" name="Date Placeholder 3">
            <a:extLst>
              <a:ext uri="{FF2B5EF4-FFF2-40B4-BE49-F238E27FC236}">
                <a16:creationId xmlns:a16="http://schemas.microsoft.com/office/drawing/2014/main" id="{8B392FB6-57D1-F846-A83A-5E1D7F13EA8E}"/>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09CF9196-813C-C364-2C45-618723225089}"/>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B59069F1-E567-3DE6-6274-2F18A249CE6E}"/>
              </a:ext>
            </a:extLst>
          </p:cNvPr>
          <p:cNvSpPr>
            <a:spLocks noGrp="1"/>
          </p:cNvSpPr>
          <p:nvPr>
            <p:ph type="sldNum" sz="quarter" idx="12"/>
          </p:nvPr>
        </p:nvSpPr>
        <p:spPr/>
        <p:txBody>
          <a:bodyPr/>
          <a:lstStyle/>
          <a:p>
            <a:fld id="{FC328701-2ACB-484A-BB03-184128DAAA78}" type="slidenum">
              <a:rPr lang="en-US" smtClean="0"/>
              <a:t>24</a:t>
            </a:fld>
            <a:endParaRPr lang="en-US"/>
          </a:p>
        </p:txBody>
      </p:sp>
    </p:spTree>
    <p:extLst>
      <p:ext uri="{BB962C8B-B14F-4D97-AF65-F5344CB8AC3E}">
        <p14:creationId xmlns:p14="http://schemas.microsoft.com/office/powerpoint/2010/main" val="3346442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70000" lnSpcReduction="20000"/>
          </a:bodyPr>
          <a:lstStyle/>
          <a:p>
            <a:r>
              <a:rPr lang="en-US" dirty="0"/>
              <a:t>NPE ownership structure</a:t>
            </a:r>
          </a:p>
          <a:p>
            <a:pPr lvl="1"/>
            <a:r>
              <a:rPr lang="en-US" dirty="0"/>
              <a:t>Hide patent ownership through opaque corporate ownership structure.</a:t>
            </a:r>
          </a:p>
          <a:p>
            <a:pPr lvl="1"/>
            <a:r>
              <a:rPr lang="en-US" dirty="0"/>
              <a:t>Larger NPEs use extensive networks of shell (limited liability)  companies, to acquire, hold, and assert patents.</a:t>
            </a:r>
          </a:p>
          <a:p>
            <a:pPr lvl="1"/>
            <a:r>
              <a:rPr lang="en-US" dirty="0"/>
              <a:t>Make it more difficult for potential licensees to assess their licensing needs.</a:t>
            </a:r>
          </a:p>
          <a:p>
            <a:pPr lvl="1"/>
            <a:r>
              <a:rPr lang="en-US" dirty="0"/>
              <a:t>NPEs may evade potential penalties in litigation, notably fee shifting.</a:t>
            </a:r>
          </a:p>
          <a:p>
            <a:pPr lvl="1"/>
            <a:r>
              <a:rPr lang="en-US" dirty="0"/>
              <a:t>Example: IP Edge tried to conceal that it was behind a number of shell companies that filed a large number of lawsuits. IP Edge recruited random individuals without any ties to IP Edge as owners of these companies (the owner of one these NPEs runs a food truck) in exchange for small percentage of settlement proceeds. All relevant litigation-related decisions made by IP Edge via another shell company. </a:t>
            </a:r>
          </a:p>
        </p:txBody>
      </p:sp>
      <p:sp>
        <p:nvSpPr>
          <p:cNvPr id="4" name="Date Placeholder 3">
            <a:extLst>
              <a:ext uri="{FF2B5EF4-FFF2-40B4-BE49-F238E27FC236}">
                <a16:creationId xmlns:a16="http://schemas.microsoft.com/office/drawing/2014/main" id="{E9446E21-B933-354D-7B46-D8E9850C24E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F7ABEC0-62B1-31B6-BD39-3FEC5141C79C}"/>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5552AB6B-03C7-EAD9-8699-1CEAC3EE2D93}"/>
              </a:ext>
            </a:extLst>
          </p:cNvPr>
          <p:cNvSpPr>
            <a:spLocks noGrp="1"/>
          </p:cNvSpPr>
          <p:nvPr>
            <p:ph type="sldNum" sz="quarter" idx="12"/>
          </p:nvPr>
        </p:nvSpPr>
        <p:spPr/>
        <p:txBody>
          <a:bodyPr/>
          <a:lstStyle/>
          <a:p>
            <a:fld id="{FC328701-2ACB-484A-BB03-184128DAAA78}" type="slidenum">
              <a:rPr lang="en-US" smtClean="0"/>
              <a:t>25</a:t>
            </a:fld>
            <a:endParaRPr lang="en-US"/>
          </a:p>
        </p:txBody>
      </p:sp>
    </p:spTree>
    <p:extLst>
      <p:ext uri="{BB962C8B-B14F-4D97-AF65-F5344CB8AC3E}">
        <p14:creationId xmlns:p14="http://schemas.microsoft.com/office/powerpoint/2010/main" val="41863409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85000" lnSpcReduction="10000"/>
          </a:bodyPr>
          <a:lstStyle/>
          <a:p>
            <a:r>
              <a:rPr lang="en-US" dirty="0"/>
              <a:t>Portfolio NPEs</a:t>
            </a:r>
          </a:p>
          <a:p>
            <a:pPr lvl="1"/>
            <a:r>
              <a:rPr lang="en-US" dirty="0"/>
              <a:t>Usually investor-backed NPEs that amass thousands of patents and pursue multiple monetization strategies.</a:t>
            </a:r>
          </a:p>
          <a:p>
            <a:pPr lvl="1"/>
            <a:r>
              <a:rPr lang="en-US" dirty="0"/>
              <a:t>Pressure operating companies into accepting portfolio licenses under the threat of litigation.</a:t>
            </a:r>
          </a:p>
          <a:p>
            <a:pPr lvl="1"/>
            <a:r>
              <a:rPr lang="en-US" dirty="0"/>
              <a:t>Sheer size of the aggregator’s patent portfolio makes it difficult for operating companies to defend themselves since challenging the entire portfolio is not feasible. </a:t>
            </a:r>
          </a:p>
          <a:p>
            <a:pPr lvl="1"/>
            <a:r>
              <a:rPr lang="en-US" dirty="0"/>
              <a:t>Aggregator pressures companies into accepting a licensing agreement without any actual litigation. </a:t>
            </a:r>
          </a:p>
          <a:p>
            <a:pPr lvl="1"/>
            <a:r>
              <a:rPr lang="en-US" dirty="0"/>
              <a:t>Example: Intellectual Ventures with more than 11,000 patents in 2020.</a:t>
            </a:r>
          </a:p>
        </p:txBody>
      </p:sp>
      <p:sp>
        <p:nvSpPr>
          <p:cNvPr id="4" name="Date Placeholder 3">
            <a:extLst>
              <a:ext uri="{FF2B5EF4-FFF2-40B4-BE49-F238E27FC236}">
                <a16:creationId xmlns:a16="http://schemas.microsoft.com/office/drawing/2014/main" id="{A93B7791-4041-51F1-DD0B-9398DE5F795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E76F958-F2DF-9B7F-B998-BADFB889D782}"/>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560C8491-CCCB-1012-78B6-954E7ECBAD94}"/>
              </a:ext>
            </a:extLst>
          </p:cNvPr>
          <p:cNvSpPr>
            <a:spLocks noGrp="1"/>
          </p:cNvSpPr>
          <p:nvPr>
            <p:ph type="sldNum" sz="quarter" idx="12"/>
          </p:nvPr>
        </p:nvSpPr>
        <p:spPr/>
        <p:txBody>
          <a:bodyPr/>
          <a:lstStyle/>
          <a:p>
            <a:fld id="{FC328701-2ACB-484A-BB03-184128DAAA78}" type="slidenum">
              <a:rPr lang="en-US" smtClean="0"/>
              <a:t>26</a:t>
            </a:fld>
            <a:endParaRPr lang="en-US"/>
          </a:p>
        </p:txBody>
      </p:sp>
    </p:spTree>
    <p:extLst>
      <p:ext uri="{BB962C8B-B14F-4D97-AF65-F5344CB8AC3E}">
        <p14:creationId xmlns:p14="http://schemas.microsoft.com/office/powerpoint/2010/main" val="3018191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enforcement strategies</a:t>
            </a:r>
          </a:p>
        </p:txBody>
      </p:sp>
      <p:sp>
        <p:nvSpPr>
          <p:cNvPr id="3" name="Content Placeholder 2"/>
          <p:cNvSpPr>
            <a:spLocks noGrp="1"/>
          </p:cNvSpPr>
          <p:nvPr>
            <p:ph idx="1"/>
          </p:nvPr>
        </p:nvSpPr>
        <p:spPr/>
        <p:txBody>
          <a:bodyPr>
            <a:normAutofit fontScale="77500" lnSpcReduction="20000"/>
          </a:bodyPr>
          <a:lstStyle/>
          <a:p>
            <a:r>
              <a:rPr lang="en-US" dirty="0"/>
              <a:t>Patent privateering</a:t>
            </a:r>
          </a:p>
          <a:p>
            <a:pPr lvl="1"/>
            <a:r>
              <a:rPr lang="en-US" dirty="0"/>
              <a:t>NPEs used by practicing entities.</a:t>
            </a:r>
          </a:p>
          <a:p>
            <a:pPr lvl="1"/>
            <a:r>
              <a:rPr lang="en-US" dirty="0"/>
              <a:t>Companies monetize their patents without negatively affecting business relationships with other companies.</a:t>
            </a:r>
          </a:p>
          <a:p>
            <a:pPr lvl="1"/>
            <a:r>
              <a:rPr lang="en-US" dirty="0"/>
              <a:t>Strategic tool to harm competitors by raising their costs without running the risk of a countersuit.</a:t>
            </a:r>
          </a:p>
          <a:p>
            <a:pPr lvl="1"/>
            <a:r>
              <a:rPr lang="en-US" dirty="0"/>
              <a:t>Undermine the diffusion of new technologies brought to market by competitors by inducing NPEs to sue their competitors’ downstream customers.</a:t>
            </a:r>
          </a:p>
          <a:p>
            <a:pPr lvl="1"/>
            <a:r>
              <a:rPr lang="en-US" dirty="0"/>
              <a:t>Example: Ericsson transferred several thousand patents to Unwired Planet, which asserted them against Ericsson’s competitors. Unwired Planet and Ericsson agreed on sharing licensing revenue, with Ericsson obtaining between 20 and 70% of royalty revenue.</a:t>
            </a:r>
          </a:p>
          <a:p>
            <a:endParaRPr lang="en-US" dirty="0"/>
          </a:p>
        </p:txBody>
      </p:sp>
      <p:sp>
        <p:nvSpPr>
          <p:cNvPr id="4" name="Date Placeholder 3">
            <a:extLst>
              <a:ext uri="{FF2B5EF4-FFF2-40B4-BE49-F238E27FC236}">
                <a16:creationId xmlns:a16="http://schemas.microsoft.com/office/drawing/2014/main" id="{4BC25F8B-3E8E-952F-8545-D963E743B8E4}"/>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CAE880F3-55A6-9022-1673-0BEE8DCE7EA4}"/>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D6E15333-808E-AF43-2D75-A8471BE2CF4F}"/>
              </a:ext>
            </a:extLst>
          </p:cNvPr>
          <p:cNvSpPr>
            <a:spLocks noGrp="1"/>
          </p:cNvSpPr>
          <p:nvPr>
            <p:ph type="sldNum" sz="quarter" idx="12"/>
          </p:nvPr>
        </p:nvSpPr>
        <p:spPr/>
        <p:txBody>
          <a:bodyPr/>
          <a:lstStyle/>
          <a:p>
            <a:fld id="{FC328701-2ACB-484A-BB03-184128DAAA78}" type="slidenum">
              <a:rPr lang="en-US" smtClean="0"/>
              <a:t>27</a:t>
            </a:fld>
            <a:endParaRPr lang="en-US"/>
          </a:p>
        </p:txBody>
      </p:sp>
    </p:spTree>
    <p:extLst>
      <p:ext uri="{BB962C8B-B14F-4D97-AF65-F5344CB8AC3E}">
        <p14:creationId xmlns:p14="http://schemas.microsoft.com/office/powerpoint/2010/main" val="2284206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evidence on NPEs: Opportunistic litigation behavior</a:t>
            </a:r>
          </a:p>
        </p:txBody>
      </p:sp>
      <p:sp>
        <p:nvSpPr>
          <p:cNvPr id="3" name="Content Placeholder 2"/>
          <p:cNvSpPr>
            <a:spLocks noGrp="1"/>
          </p:cNvSpPr>
          <p:nvPr>
            <p:ph idx="1"/>
          </p:nvPr>
        </p:nvSpPr>
        <p:spPr/>
        <p:txBody>
          <a:bodyPr>
            <a:normAutofit fontScale="92500" lnSpcReduction="20000"/>
          </a:bodyPr>
          <a:lstStyle/>
          <a:p>
            <a:r>
              <a:rPr lang="en-US" dirty="0"/>
              <a:t>“Opportunistic” means:</a:t>
            </a:r>
          </a:p>
          <a:p>
            <a:pPr lvl="1"/>
            <a:r>
              <a:rPr lang="en-US" dirty="0"/>
              <a:t>NPEs enforce patents that are likely to be at least partially invalid.</a:t>
            </a:r>
          </a:p>
          <a:p>
            <a:pPr lvl="1"/>
            <a:r>
              <a:rPr lang="en-US" dirty="0"/>
              <a:t>NPEs enforce patents against successful companies that did not copy patented technology and in most cases technology protected by asserted patent bears no relevance to technology developed by alleged infringer and played no role in technology’s commercial success.</a:t>
            </a:r>
          </a:p>
          <a:p>
            <a:pPr lvl="1"/>
            <a:r>
              <a:rPr lang="en-US" dirty="0"/>
              <a:t>NPEs assert their patents by exploiting fuzzy boundaries that characterize in particular software patents. </a:t>
            </a:r>
          </a:p>
          <a:p>
            <a:endParaRPr lang="en-US" dirty="0"/>
          </a:p>
        </p:txBody>
      </p:sp>
      <p:sp>
        <p:nvSpPr>
          <p:cNvPr id="4" name="Date Placeholder 3">
            <a:extLst>
              <a:ext uri="{FF2B5EF4-FFF2-40B4-BE49-F238E27FC236}">
                <a16:creationId xmlns:a16="http://schemas.microsoft.com/office/drawing/2014/main" id="{C41FA163-FA35-B4D0-9889-090F7C744E50}"/>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4E023DB-AB1A-B440-FD46-FBC08FE367AA}"/>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A91B915E-D022-1820-F9C0-F352BC005245}"/>
              </a:ext>
            </a:extLst>
          </p:cNvPr>
          <p:cNvSpPr>
            <a:spLocks noGrp="1"/>
          </p:cNvSpPr>
          <p:nvPr>
            <p:ph type="sldNum" sz="quarter" idx="12"/>
          </p:nvPr>
        </p:nvSpPr>
        <p:spPr/>
        <p:txBody>
          <a:bodyPr/>
          <a:lstStyle/>
          <a:p>
            <a:fld id="{FC328701-2ACB-484A-BB03-184128DAAA78}" type="slidenum">
              <a:rPr lang="en-US" smtClean="0"/>
              <a:t>28</a:t>
            </a:fld>
            <a:endParaRPr lang="en-US"/>
          </a:p>
        </p:txBody>
      </p:sp>
    </p:spTree>
    <p:extLst>
      <p:ext uri="{BB962C8B-B14F-4D97-AF65-F5344CB8AC3E}">
        <p14:creationId xmlns:p14="http://schemas.microsoft.com/office/powerpoint/2010/main" val="768817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evidence on NPEs: Opportunistic litigation behavior</a:t>
            </a:r>
          </a:p>
        </p:txBody>
      </p:sp>
      <p:sp>
        <p:nvSpPr>
          <p:cNvPr id="3" name="Content Placeholder 2"/>
          <p:cNvSpPr>
            <a:spLocks noGrp="1"/>
          </p:cNvSpPr>
          <p:nvPr>
            <p:ph idx="1"/>
          </p:nvPr>
        </p:nvSpPr>
        <p:spPr/>
        <p:txBody>
          <a:bodyPr>
            <a:normAutofit fontScale="70000" lnSpcReduction="20000"/>
          </a:bodyPr>
          <a:lstStyle/>
          <a:p>
            <a:r>
              <a:rPr lang="en-US" dirty="0"/>
              <a:t>NPEs overwhelmingly enforce software patents with relatively broad scope:</a:t>
            </a:r>
          </a:p>
          <a:p>
            <a:pPr lvl="1"/>
            <a:r>
              <a:rPr lang="en-US" dirty="0"/>
              <a:t>Allison et al. (2017): 66% of NPE assertions litigated to judgment involved software patents compared to 23% by regular companies. </a:t>
            </a:r>
          </a:p>
          <a:p>
            <a:r>
              <a:rPr lang="en-US" dirty="0"/>
              <a:t>NPEs often enforce their software patents against large companies across different industries:</a:t>
            </a:r>
          </a:p>
          <a:p>
            <a:pPr lvl="1"/>
            <a:r>
              <a:rPr lang="en-US" dirty="0" err="1"/>
              <a:t>Meurer</a:t>
            </a:r>
            <a:r>
              <a:rPr lang="en-US" dirty="0"/>
              <a:t> et al. (2012): NPEs assert same patents against multiple defendants across industries, including end-users, including large retailers such as Walmart or Target. </a:t>
            </a:r>
          </a:p>
          <a:p>
            <a:r>
              <a:rPr lang="en-US" dirty="0"/>
              <a:t>NPE cases terminate faster:</a:t>
            </a:r>
          </a:p>
          <a:p>
            <a:pPr lvl="1"/>
            <a:r>
              <a:rPr lang="en-US" dirty="0"/>
              <a:t>Miller (2018): NPEs terminate much faster because a much larger share of NPE lawsuits ends with settlement.</a:t>
            </a:r>
          </a:p>
          <a:p>
            <a:pPr lvl="1"/>
            <a:r>
              <a:rPr lang="en-US" dirty="0"/>
              <a:t>FTC (2016): NPEs often settle for US$ 300,000 or less, which is amount a defendant would have to spend on initial stages of litigation. </a:t>
            </a:r>
          </a:p>
          <a:p>
            <a:endParaRPr lang="en-US" dirty="0"/>
          </a:p>
        </p:txBody>
      </p:sp>
      <p:sp>
        <p:nvSpPr>
          <p:cNvPr id="4" name="Date Placeholder 3">
            <a:extLst>
              <a:ext uri="{FF2B5EF4-FFF2-40B4-BE49-F238E27FC236}">
                <a16:creationId xmlns:a16="http://schemas.microsoft.com/office/drawing/2014/main" id="{ADC920DA-A3B5-EDE4-9A25-2359F371E24C}"/>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76E3D0E3-B692-0C33-6FAA-2D0FF5856E8A}"/>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EBCA11ED-399B-67C8-DCAC-123F2025A3C5}"/>
              </a:ext>
            </a:extLst>
          </p:cNvPr>
          <p:cNvSpPr>
            <a:spLocks noGrp="1"/>
          </p:cNvSpPr>
          <p:nvPr>
            <p:ph type="sldNum" sz="quarter" idx="12"/>
          </p:nvPr>
        </p:nvSpPr>
        <p:spPr/>
        <p:txBody>
          <a:bodyPr/>
          <a:lstStyle/>
          <a:p>
            <a:fld id="{FC328701-2ACB-484A-BB03-184128DAAA78}" type="slidenum">
              <a:rPr lang="en-US" smtClean="0"/>
              <a:t>29</a:t>
            </a:fld>
            <a:endParaRPr lang="en-US"/>
          </a:p>
        </p:txBody>
      </p:sp>
    </p:spTree>
    <p:extLst>
      <p:ext uri="{BB962C8B-B14F-4D97-AF65-F5344CB8AC3E}">
        <p14:creationId xmlns:p14="http://schemas.microsoft.com/office/powerpoint/2010/main" val="1820961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A57D8-0379-5442-622E-959CF047A2F7}"/>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0D2C14F1-E552-757A-1D17-22B02DB3A660}"/>
              </a:ext>
            </a:extLst>
          </p:cNvPr>
          <p:cNvSpPr>
            <a:spLocks noGrp="1"/>
          </p:cNvSpPr>
          <p:nvPr>
            <p:ph idx="1"/>
          </p:nvPr>
        </p:nvSpPr>
        <p:spPr>
          <a:xfrm>
            <a:off x="425476" y="1427995"/>
            <a:ext cx="5181600" cy="4495800"/>
          </a:xfrm>
        </p:spPr>
        <p:txBody>
          <a:bodyPr>
            <a:normAutofit fontScale="77500" lnSpcReduction="20000"/>
          </a:bodyPr>
          <a:lstStyle/>
          <a:p>
            <a:r>
              <a:rPr lang="en-US" sz="2800" dirty="0"/>
              <a:t>In 2000, Research in Motion (RIM) introduced RIM 957, its first mobile phone with push email capability.</a:t>
            </a:r>
          </a:p>
          <a:p>
            <a:pPr lvl="1"/>
            <a:r>
              <a:rPr lang="en-US" sz="2400" dirty="0"/>
              <a:t>In 2001, patent holding company NTP sued RIM for patent infringement in a U.S. district court.</a:t>
            </a:r>
          </a:p>
          <a:p>
            <a:pPr lvl="1"/>
            <a:r>
              <a:rPr lang="en-US" sz="2400" dirty="0"/>
              <a:t>Court awarded NTP $53.7 million in damages and a permanent injunction.</a:t>
            </a:r>
          </a:p>
          <a:p>
            <a:r>
              <a:rPr lang="en-US" sz="2800" dirty="0"/>
              <a:t>RIM unsuccessfully appealed the case.</a:t>
            </a:r>
          </a:p>
          <a:p>
            <a:pPr lvl="1"/>
            <a:r>
              <a:rPr lang="en-US" sz="2400" dirty="0"/>
              <a:t>RIM challenged validity of patents administratively before USPTO, but proceedings took too long to affect the litigation in court.</a:t>
            </a:r>
          </a:p>
          <a:p>
            <a:r>
              <a:rPr lang="en-US" sz="2800" dirty="0"/>
              <a:t>RIM settled with NTP to avoid permanent injunction and paid NTP $612.5 million lump-sum royalty.</a:t>
            </a:r>
          </a:p>
        </p:txBody>
      </p:sp>
      <p:sp>
        <p:nvSpPr>
          <p:cNvPr id="6" name="Slide Number Placeholder 5">
            <a:extLst>
              <a:ext uri="{FF2B5EF4-FFF2-40B4-BE49-F238E27FC236}">
                <a16:creationId xmlns:a16="http://schemas.microsoft.com/office/drawing/2014/main" id="{6E2B2DB1-EB5E-02D2-2B65-08F4161A596F}"/>
              </a:ext>
            </a:extLst>
          </p:cNvPr>
          <p:cNvSpPr>
            <a:spLocks noGrp="1"/>
          </p:cNvSpPr>
          <p:nvPr>
            <p:ph type="sldNum" sz="quarter" idx="12"/>
          </p:nvPr>
        </p:nvSpPr>
        <p:spPr/>
        <p:txBody>
          <a:bodyPr/>
          <a:lstStyle/>
          <a:p>
            <a:fld id="{4A2E9A94-C6BA-4E46-BD28-CBD3E351AF03}" type="slidenum">
              <a:rPr lang="en-US" smtClean="0"/>
              <a:t>3</a:t>
            </a:fld>
            <a:endParaRPr lang="en-US"/>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07076" y="1828800"/>
            <a:ext cx="2927324"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Date Placeholder 4">
            <a:extLst>
              <a:ext uri="{FF2B5EF4-FFF2-40B4-BE49-F238E27FC236}">
                <a16:creationId xmlns:a16="http://schemas.microsoft.com/office/drawing/2014/main" id="{F997985A-9147-E5F0-A56D-F1088320C610}"/>
              </a:ext>
            </a:extLst>
          </p:cNvPr>
          <p:cNvSpPr>
            <a:spLocks noGrp="1"/>
          </p:cNvSpPr>
          <p:nvPr>
            <p:ph type="dt" sz="half" idx="10"/>
          </p:nvPr>
        </p:nvSpPr>
        <p:spPr/>
        <p:txBody>
          <a:bodyPr/>
          <a:lstStyle/>
          <a:p>
            <a:r>
              <a:rPr lang="en-US"/>
              <a:t>2024</a:t>
            </a:r>
          </a:p>
        </p:txBody>
      </p:sp>
      <p:sp>
        <p:nvSpPr>
          <p:cNvPr id="7" name="Footer Placeholder 6">
            <a:extLst>
              <a:ext uri="{FF2B5EF4-FFF2-40B4-BE49-F238E27FC236}">
                <a16:creationId xmlns:a16="http://schemas.microsoft.com/office/drawing/2014/main" id="{8458985B-C55D-3313-DE4A-22B3FCFCA4E1}"/>
              </a:ext>
            </a:extLst>
          </p:cNvPr>
          <p:cNvSpPr>
            <a:spLocks noGrp="1"/>
          </p:cNvSpPr>
          <p:nvPr>
            <p:ph type="ftr" sz="quarter" idx="11"/>
          </p:nvPr>
        </p:nvSpPr>
        <p:spPr/>
        <p:txBody>
          <a:bodyPr/>
          <a:lstStyle/>
          <a:p>
            <a:r>
              <a:rPr lang="en-US"/>
              <a:t>Hall &amp; Helmers Ch. 22</a:t>
            </a:r>
          </a:p>
        </p:txBody>
      </p:sp>
    </p:spTree>
    <p:extLst>
      <p:ext uri="{BB962C8B-B14F-4D97-AF65-F5344CB8AC3E}">
        <p14:creationId xmlns:p14="http://schemas.microsoft.com/office/powerpoint/2010/main" val="30223847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Empirical evidence on NPEs: Opportunistic litigation behavior</a:t>
            </a:r>
          </a:p>
        </p:txBody>
      </p:sp>
      <p:sp>
        <p:nvSpPr>
          <p:cNvPr id="3" name="Content Placeholder 2"/>
          <p:cNvSpPr>
            <a:spLocks noGrp="1"/>
          </p:cNvSpPr>
          <p:nvPr>
            <p:ph idx="1"/>
          </p:nvPr>
        </p:nvSpPr>
        <p:spPr/>
        <p:txBody>
          <a:bodyPr>
            <a:normAutofit fontScale="62500" lnSpcReduction="20000"/>
          </a:bodyPr>
          <a:lstStyle/>
          <a:p>
            <a:r>
              <a:rPr lang="en-US" dirty="0"/>
              <a:t>NPEs are much more likely to lose than practicing companies when the case is litigated to a decision on the merits: </a:t>
            </a:r>
          </a:p>
          <a:p>
            <a:pPr lvl="1"/>
            <a:r>
              <a:rPr lang="en-US" dirty="0"/>
              <a:t>Allison et al. (2017): NPEs prevail in 14% of decided cases while practicing companies do so in 31% of cases. </a:t>
            </a:r>
          </a:p>
          <a:p>
            <a:pPr lvl="1"/>
            <a:r>
              <a:rPr lang="en-US" dirty="0" err="1"/>
              <a:t>Risch</a:t>
            </a:r>
            <a:r>
              <a:rPr lang="en-US" dirty="0"/>
              <a:t> (2012): even when NPE cases reach a decision and their patents are not invalidated, findings of infringement are exceedingly rare. </a:t>
            </a:r>
          </a:p>
          <a:p>
            <a:r>
              <a:rPr lang="en-US" dirty="0"/>
              <a:t>NPEs behave opportunistically in litigation:</a:t>
            </a:r>
          </a:p>
          <a:p>
            <a:pPr lvl="1"/>
            <a:r>
              <a:rPr lang="en-US" dirty="0"/>
              <a:t>Cohen at al. (2019): NPEs pick their targets strategically by pursuing cash-rich companies and engage in forum shopping.</a:t>
            </a:r>
          </a:p>
          <a:p>
            <a:r>
              <a:rPr lang="en-US" dirty="0"/>
              <a:t>NPEs use corporate ownership strategically to obfuscate their patent dealings:</a:t>
            </a:r>
          </a:p>
          <a:p>
            <a:pPr lvl="1"/>
            <a:r>
              <a:rPr lang="en-US" dirty="0"/>
              <a:t>Ewing and Feldman (2012): Intellectual Ventures used more than 1,200 shell companies to acquire and hold its patent portfolio.</a:t>
            </a:r>
          </a:p>
          <a:p>
            <a:pPr lvl="1"/>
            <a:r>
              <a:rPr lang="en-US" dirty="0" err="1"/>
              <a:t>Helmers</a:t>
            </a:r>
            <a:r>
              <a:rPr lang="en-US" dirty="0"/>
              <a:t> et al. (2022): other large NPEs also distribute their patent holdings across large networks of shell companies, such as publicly traded NPE Acacia with almost 200 subsidiaries.</a:t>
            </a:r>
          </a:p>
        </p:txBody>
      </p:sp>
      <p:sp>
        <p:nvSpPr>
          <p:cNvPr id="4" name="Date Placeholder 3">
            <a:extLst>
              <a:ext uri="{FF2B5EF4-FFF2-40B4-BE49-F238E27FC236}">
                <a16:creationId xmlns:a16="http://schemas.microsoft.com/office/drawing/2014/main" id="{6F8168C5-5BFA-A189-887F-35B1336F0895}"/>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6A8776E9-4B4B-46D4-41BE-E65A60F7550C}"/>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C55A064B-B73A-0F23-D77D-608B18099FB2}"/>
              </a:ext>
            </a:extLst>
          </p:cNvPr>
          <p:cNvSpPr>
            <a:spLocks noGrp="1"/>
          </p:cNvSpPr>
          <p:nvPr>
            <p:ph type="sldNum" sz="quarter" idx="12"/>
          </p:nvPr>
        </p:nvSpPr>
        <p:spPr/>
        <p:txBody>
          <a:bodyPr/>
          <a:lstStyle/>
          <a:p>
            <a:fld id="{FC328701-2ACB-484A-BB03-184128DAAA78}" type="slidenum">
              <a:rPr lang="en-US" smtClean="0"/>
              <a:t>30</a:t>
            </a:fld>
            <a:endParaRPr lang="en-US"/>
          </a:p>
        </p:txBody>
      </p:sp>
    </p:spTree>
    <p:extLst>
      <p:ext uri="{BB962C8B-B14F-4D97-AF65-F5344CB8AC3E}">
        <p14:creationId xmlns:p14="http://schemas.microsoft.com/office/powerpoint/2010/main" val="32013916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Evidence on NPE licensing</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6858000"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Date Placeholder 2">
            <a:extLst>
              <a:ext uri="{FF2B5EF4-FFF2-40B4-BE49-F238E27FC236}">
                <a16:creationId xmlns:a16="http://schemas.microsoft.com/office/drawing/2014/main" id="{5372BEF1-F817-399A-30B8-1E5B53CE59F1}"/>
              </a:ext>
            </a:extLst>
          </p:cNvPr>
          <p:cNvSpPr>
            <a:spLocks noGrp="1"/>
          </p:cNvSpPr>
          <p:nvPr>
            <p:ph type="dt" sz="half" idx="10"/>
          </p:nvPr>
        </p:nvSpPr>
        <p:spPr/>
        <p:txBody>
          <a:bodyPr/>
          <a:lstStyle/>
          <a:p>
            <a:r>
              <a:rPr lang="en-US"/>
              <a:t>2024</a:t>
            </a:r>
          </a:p>
        </p:txBody>
      </p:sp>
      <p:sp>
        <p:nvSpPr>
          <p:cNvPr id="4" name="Footer Placeholder 3">
            <a:extLst>
              <a:ext uri="{FF2B5EF4-FFF2-40B4-BE49-F238E27FC236}">
                <a16:creationId xmlns:a16="http://schemas.microsoft.com/office/drawing/2014/main" id="{C705C296-3EC2-4521-0CC3-45AB1793C3A1}"/>
              </a:ext>
            </a:extLst>
          </p:cNvPr>
          <p:cNvSpPr>
            <a:spLocks noGrp="1"/>
          </p:cNvSpPr>
          <p:nvPr>
            <p:ph type="ftr" sz="quarter" idx="11"/>
          </p:nvPr>
        </p:nvSpPr>
        <p:spPr/>
        <p:txBody>
          <a:bodyPr/>
          <a:lstStyle/>
          <a:p>
            <a:r>
              <a:rPr lang="en-US"/>
              <a:t>Hall &amp; Helmers Ch. 22</a:t>
            </a:r>
          </a:p>
        </p:txBody>
      </p:sp>
      <p:sp>
        <p:nvSpPr>
          <p:cNvPr id="5" name="Slide Number Placeholder 4">
            <a:extLst>
              <a:ext uri="{FF2B5EF4-FFF2-40B4-BE49-F238E27FC236}">
                <a16:creationId xmlns:a16="http://schemas.microsoft.com/office/drawing/2014/main" id="{D6A8344A-4D2F-4912-7951-E86B2246A8F0}"/>
              </a:ext>
            </a:extLst>
          </p:cNvPr>
          <p:cNvSpPr>
            <a:spLocks noGrp="1"/>
          </p:cNvSpPr>
          <p:nvPr>
            <p:ph type="sldNum" sz="quarter" idx="12"/>
          </p:nvPr>
        </p:nvSpPr>
        <p:spPr/>
        <p:txBody>
          <a:bodyPr/>
          <a:lstStyle/>
          <a:p>
            <a:fld id="{FC328701-2ACB-484A-BB03-184128DAAA78}" type="slidenum">
              <a:rPr lang="en-US" smtClean="0"/>
              <a:t>31</a:t>
            </a:fld>
            <a:endParaRPr lang="en-US"/>
          </a:p>
        </p:txBody>
      </p:sp>
    </p:spTree>
    <p:extLst>
      <p:ext uri="{BB962C8B-B14F-4D97-AF65-F5344CB8AC3E}">
        <p14:creationId xmlns:p14="http://schemas.microsoft.com/office/powerpoint/2010/main" val="3493105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Empirical evidence on NPEs: </a:t>
            </a:r>
            <a:br>
              <a:rPr lang="en-US" sz="3600" dirty="0"/>
            </a:br>
            <a:r>
              <a:rPr lang="en-US" sz="3600" dirty="0"/>
              <a:t>NPEs as intermediaries</a:t>
            </a:r>
          </a:p>
        </p:txBody>
      </p:sp>
      <p:sp>
        <p:nvSpPr>
          <p:cNvPr id="3" name="Content Placeholder 2"/>
          <p:cNvSpPr>
            <a:spLocks noGrp="1"/>
          </p:cNvSpPr>
          <p:nvPr>
            <p:ph idx="1"/>
          </p:nvPr>
        </p:nvSpPr>
        <p:spPr>
          <a:xfrm>
            <a:off x="457200" y="1600200"/>
            <a:ext cx="8229600" cy="4953000"/>
          </a:xfrm>
        </p:spPr>
        <p:txBody>
          <a:bodyPr>
            <a:noAutofit/>
          </a:bodyPr>
          <a:lstStyle/>
          <a:p>
            <a:r>
              <a:rPr lang="en-US" sz="1600" dirty="0" err="1"/>
              <a:t>Risch</a:t>
            </a:r>
            <a:r>
              <a:rPr lang="en-US" sz="1600" dirty="0"/>
              <a:t> (2012):</a:t>
            </a:r>
          </a:p>
          <a:p>
            <a:pPr lvl="1"/>
            <a:r>
              <a:rPr lang="en-US" sz="1400" dirty="0"/>
              <a:t>Most patents asserted by NPEs originate from practicing companies that did not go out of business.</a:t>
            </a:r>
          </a:p>
          <a:p>
            <a:pPr lvl="1"/>
            <a:r>
              <a:rPr lang="en-US" sz="1400" dirty="0"/>
              <a:t>NPEs promote active trading of patents. </a:t>
            </a:r>
          </a:p>
          <a:p>
            <a:r>
              <a:rPr lang="en-US" sz="1600" dirty="0"/>
              <a:t>Feldman and Lemley (2015):</a:t>
            </a:r>
          </a:p>
          <a:p>
            <a:pPr lvl="1"/>
            <a:r>
              <a:rPr lang="en-US" sz="1400" dirty="0"/>
              <a:t>Small sample of 181 respondents to a survey of U.S. companies.</a:t>
            </a:r>
          </a:p>
          <a:p>
            <a:pPr lvl="1"/>
            <a:r>
              <a:rPr lang="en-US" sz="1400" dirty="0"/>
              <a:t>Very few licensing agreements entail an actual transfer of technology and only tiny fraction leads to development of new products or features.</a:t>
            </a:r>
          </a:p>
          <a:p>
            <a:pPr lvl="1"/>
            <a:r>
              <a:rPr lang="en-US" sz="1400" dirty="0"/>
              <a:t>Actual technology transfer essentially absent in licensing agreements with NPEs.</a:t>
            </a:r>
          </a:p>
          <a:p>
            <a:pPr lvl="1"/>
            <a:r>
              <a:rPr lang="en-US" sz="1400" dirty="0"/>
              <a:t>Companies only agree to license patents held by NPEs in order to avoid lawsuits or to settle them.</a:t>
            </a:r>
          </a:p>
          <a:p>
            <a:pPr lvl="1"/>
            <a:r>
              <a:rPr lang="en-US" sz="1400" dirty="0"/>
              <a:t>Licensing requests by NPEs were more likely to come only after the NPE had initiated a lawsuit.</a:t>
            </a:r>
          </a:p>
          <a:p>
            <a:r>
              <a:rPr lang="en-US" sz="1600" dirty="0"/>
              <a:t>Love (2013):</a:t>
            </a:r>
          </a:p>
          <a:p>
            <a:pPr lvl="1"/>
            <a:r>
              <a:rPr lang="en-US" sz="1400" dirty="0"/>
              <a:t>NPEs enforce patents much later during a patent’s life than practicing entities.</a:t>
            </a:r>
          </a:p>
          <a:p>
            <a:pPr lvl="1"/>
            <a:r>
              <a:rPr lang="en-US" sz="1400" dirty="0"/>
              <a:t>Indicates that NPEs wait until technologies have become commercially successful before they assert their patents.</a:t>
            </a:r>
          </a:p>
          <a:p>
            <a:pPr lvl="1"/>
            <a:r>
              <a:rPr lang="en-US" sz="1400" dirty="0"/>
              <a:t>By then, the technology originally covered by their patents most likely already largely obsolete. </a:t>
            </a:r>
          </a:p>
          <a:p>
            <a:r>
              <a:rPr lang="en-US" sz="1600" dirty="0" err="1"/>
              <a:t>Bessen</a:t>
            </a:r>
            <a:r>
              <a:rPr lang="en-US" sz="1600" dirty="0"/>
              <a:t> and </a:t>
            </a:r>
            <a:r>
              <a:rPr lang="en-US" sz="1600" dirty="0" err="1"/>
              <a:t>Meurer</a:t>
            </a:r>
            <a:r>
              <a:rPr lang="en-US" sz="1600" dirty="0"/>
              <a:t> (2014):</a:t>
            </a:r>
          </a:p>
          <a:p>
            <a:pPr lvl="1"/>
            <a:r>
              <a:rPr lang="en-US" sz="1400" dirty="0"/>
              <a:t>NPEs pass through only very small share of the proceeds from patent licensing to inventors.</a:t>
            </a:r>
          </a:p>
          <a:p>
            <a:pPr lvl="1"/>
            <a:r>
              <a:rPr lang="en-US" sz="1400" dirty="0"/>
              <a:t>Only around 5% of the direct costs to defendants is used to reward independent inventors.</a:t>
            </a:r>
          </a:p>
          <a:p>
            <a:endParaRPr lang="en-US" sz="1400" dirty="0"/>
          </a:p>
        </p:txBody>
      </p:sp>
      <p:sp>
        <p:nvSpPr>
          <p:cNvPr id="4" name="Date Placeholder 3">
            <a:extLst>
              <a:ext uri="{FF2B5EF4-FFF2-40B4-BE49-F238E27FC236}">
                <a16:creationId xmlns:a16="http://schemas.microsoft.com/office/drawing/2014/main" id="{8BDB2C6B-CC80-F4EA-446B-2772752E20BD}"/>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5F82779-CB7D-29F0-A358-21755720B1C4}"/>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6B415980-884D-844C-7CCD-3C88C4818BF1}"/>
              </a:ext>
            </a:extLst>
          </p:cNvPr>
          <p:cNvSpPr>
            <a:spLocks noGrp="1"/>
          </p:cNvSpPr>
          <p:nvPr>
            <p:ph type="sldNum" sz="quarter" idx="12"/>
          </p:nvPr>
        </p:nvSpPr>
        <p:spPr/>
        <p:txBody>
          <a:bodyPr/>
          <a:lstStyle/>
          <a:p>
            <a:fld id="{FC328701-2ACB-484A-BB03-184128DAAA78}" type="slidenum">
              <a:rPr lang="en-US" smtClean="0"/>
              <a:t>32</a:t>
            </a:fld>
            <a:endParaRPr lang="en-US"/>
          </a:p>
        </p:txBody>
      </p:sp>
    </p:spTree>
    <p:extLst>
      <p:ext uri="{BB962C8B-B14F-4D97-AF65-F5344CB8AC3E}">
        <p14:creationId xmlns:p14="http://schemas.microsoft.com/office/powerpoint/2010/main" val="553317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Empirical evidence on NPEs: </a:t>
            </a:r>
            <a:br>
              <a:rPr lang="en-US" sz="3600" dirty="0"/>
            </a:br>
            <a:r>
              <a:rPr lang="en-US" sz="3600" dirty="0"/>
              <a:t>Impact on innovation</a:t>
            </a:r>
          </a:p>
        </p:txBody>
      </p:sp>
      <p:sp>
        <p:nvSpPr>
          <p:cNvPr id="3" name="Content Placeholder 2"/>
          <p:cNvSpPr>
            <a:spLocks noGrp="1"/>
          </p:cNvSpPr>
          <p:nvPr>
            <p:ph idx="1"/>
          </p:nvPr>
        </p:nvSpPr>
        <p:spPr>
          <a:xfrm>
            <a:off x="457200" y="1600200"/>
            <a:ext cx="8305800" cy="4876800"/>
          </a:xfrm>
        </p:spPr>
        <p:txBody>
          <a:bodyPr>
            <a:noAutofit/>
          </a:bodyPr>
          <a:lstStyle/>
          <a:p>
            <a:r>
              <a:rPr lang="en-US" sz="2000" dirty="0" err="1"/>
              <a:t>Chien</a:t>
            </a:r>
            <a:r>
              <a:rPr lang="en-US" sz="2000" dirty="0"/>
              <a:t> (2014):</a:t>
            </a:r>
          </a:p>
          <a:p>
            <a:pPr lvl="1"/>
            <a:r>
              <a:rPr lang="en-US" sz="1800" dirty="0"/>
              <a:t>Survey of small technology companies and start-ups sued by NPEs.</a:t>
            </a:r>
          </a:p>
          <a:p>
            <a:pPr lvl="1"/>
            <a:r>
              <a:rPr lang="en-US" sz="1800" dirty="0"/>
              <a:t>40% of respondents reported that NPE assertion had significant impact on their operations, including shutdown of business lines or even the entire business. </a:t>
            </a:r>
          </a:p>
          <a:p>
            <a:pPr lvl="1"/>
            <a:r>
              <a:rPr lang="en-US" sz="1800" dirty="0"/>
              <a:t>Effect was larger the smaller the company.</a:t>
            </a:r>
          </a:p>
          <a:p>
            <a:r>
              <a:rPr lang="en-US" sz="2000" dirty="0" err="1"/>
              <a:t>Meurer</a:t>
            </a:r>
            <a:r>
              <a:rPr lang="en-US" sz="2000" dirty="0"/>
              <a:t> et al. (2012):</a:t>
            </a:r>
          </a:p>
          <a:p>
            <a:pPr lvl="1"/>
            <a:r>
              <a:rPr lang="en-US" sz="1800" dirty="0"/>
              <a:t>Stock market reactions to NPE lawsuits.</a:t>
            </a:r>
          </a:p>
          <a:p>
            <a:pPr lvl="1"/>
            <a:r>
              <a:rPr lang="en-US" sz="1800" dirty="0"/>
              <a:t>Targeted companies experience large losses in market capitalization, on average more than $120 million. </a:t>
            </a:r>
          </a:p>
          <a:p>
            <a:pPr lvl="1"/>
            <a:r>
              <a:rPr lang="en-US" sz="1800" dirty="0"/>
              <a:t>Losses dwarf direct costs of litigation in the form of legal expenses.</a:t>
            </a:r>
          </a:p>
          <a:p>
            <a:r>
              <a:rPr lang="en-US" sz="2000" dirty="0"/>
              <a:t>Cohen et al. (2019):</a:t>
            </a:r>
          </a:p>
          <a:p>
            <a:pPr lvl="1"/>
            <a:r>
              <a:rPr lang="en-US" sz="1800" dirty="0"/>
              <a:t>Companies reduce R&amp;D investment significantly after either losing in court or settling with NPEs.</a:t>
            </a:r>
          </a:p>
        </p:txBody>
      </p:sp>
      <p:sp>
        <p:nvSpPr>
          <p:cNvPr id="4" name="Date Placeholder 3">
            <a:extLst>
              <a:ext uri="{FF2B5EF4-FFF2-40B4-BE49-F238E27FC236}">
                <a16:creationId xmlns:a16="http://schemas.microsoft.com/office/drawing/2014/main" id="{D6C32DAD-6A23-D42C-6802-FF0EBDEC9082}"/>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D5F7E474-ACEA-C85B-7592-0609C65AD3CC}"/>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EF43CF56-0596-C615-8D28-0B88297ECE14}"/>
              </a:ext>
            </a:extLst>
          </p:cNvPr>
          <p:cNvSpPr>
            <a:spLocks noGrp="1"/>
          </p:cNvSpPr>
          <p:nvPr>
            <p:ph type="sldNum" sz="quarter" idx="12"/>
          </p:nvPr>
        </p:nvSpPr>
        <p:spPr/>
        <p:txBody>
          <a:bodyPr/>
          <a:lstStyle/>
          <a:p>
            <a:fld id="{FC328701-2ACB-484A-BB03-184128DAAA78}" type="slidenum">
              <a:rPr lang="en-US" smtClean="0"/>
              <a:t>33</a:t>
            </a:fld>
            <a:endParaRPr lang="en-US"/>
          </a:p>
        </p:txBody>
      </p:sp>
    </p:spTree>
    <p:extLst>
      <p:ext uri="{BB962C8B-B14F-4D97-AF65-F5344CB8AC3E}">
        <p14:creationId xmlns:p14="http://schemas.microsoft.com/office/powerpoint/2010/main" val="2513921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Empirical evidence on NPEs: </a:t>
            </a:r>
            <a:br>
              <a:rPr lang="en-US" sz="3600" dirty="0"/>
            </a:br>
            <a:r>
              <a:rPr lang="en-US" sz="3600" dirty="0"/>
              <a:t>Impact on innovation</a:t>
            </a:r>
          </a:p>
        </p:txBody>
      </p:sp>
      <p:sp>
        <p:nvSpPr>
          <p:cNvPr id="3" name="Content Placeholder 2"/>
          <p:cNvSpPr>
            <a:spLocks noGrp="1"/>
          </p:cNvSpPr>
          <p:nvPr>
            <p:ph idx="1"/>
          </p:nvPr>
        </p:nvSpPr>
        <p:spPr>
          <a:xfrm>
            <a:off x="457200" y="1600200"/>
            <a:ext cx="8305800" cy="4876800"/>
          </a:xfrm>
        </p:spPr>
        <p:txBody>
          <a:bodyPr>
            <a:noAutofit/>
          </a:bodyPr>
          <a:lstStyle/>
          <a:p>
            <a:r>
              <a:rPr lang="en-US" sz="2000" dirty="0"/>
              <a:t>Appel et al. (2019): </a:t>
            </a:r>
          </a:p>
          <a:p>
            <a:pPr lvl="1"/>
            <a:r>
              <a:rPr lang="en-US" sz="1600" dirty="0"/>
              <a:t>Adoption of “anti-troll” laws in U.S. at state-level led to an average increase of 4.4% in employment in high-tech start-ups. </a:t>
            </a:r>
          </a:p>
          <a:p>
            <a:pPr lvl="1"/>
            <a:r>
              <a:rPr lang="en-US" sz="1600" dirty="0"/>
              <a:t>Companies substantially increased their patenting activities in response to law change.</a:t>
            </a:r>
          </a:p>
          <a:p>
            <a:pPr lvl="1"/>
            <a:r>
              <a:rPr lang="en-US" sz="1600" dirty="0"/>
              <a:t>Effect is concentrated in information technology firms and driven mainly by improved access to external finance.</a:t>
            </a:r>
          </a:p>
          <a:p>
            <a:r>
              <a:rPr lang="en-US" sz="2000" dirty="0"/>
              <a:t>Tucker (2014):</a:t>
            </a:r>
          </a:p>
          <a:p>
            <a:pPr lvl="1"/>
            <a:r>
              <a:rPr lang="en-US" sz="1600" dirty="0"/>
              <a:t>Effect of NPE Acacia’s assertion of software patents against medical imaging technology companies.</a:t>
            </a:r>
          </a:p>
          <a:p>
            <a:pPr lvl="1"/>
            <a:r>
              <a:rPr lang="en-US" sz="1600" dirty="0"/>
              <a:t>Sales of companies’ medical imaging technology dropped by about a third relative to other products made by same firms.</a:t>
            </a:r>
          </a:p>
          <a:p>
            <a:pPr lvl="1"/>
            <a:r>
              <a:rPr lang="en-US" sz="1600" dirty="0"/>
              <a:t>Result holds when sales by firms sued by Acacia were compared to firms that were not sued by Acacia.</a:t>
            </a:r>
          </a:p>
          <a:p>
            <a:pPr lvl="1"/>
            <a:r>
              <a:rPr lang="en-US" sz="1600" dirty="0"/>
              <a:t>Companies sued by Acacia halted any innovative activity of the technologies affected by the NPE lawsuit.</a:t>
            </a:r>
          </a:p>
        </p:txBody>
      </p:sp>
      <p:sp>
        <p:nvSpPr>
          <p:cNvPr id="4" name="Date Placeholder 3">
            <a:extLst>
              <a:ext uri="{FF2B5EF4-FFF2-40B4-BE49-F238E27FC236}">
                <a16:creationId xmlns:a16="http://schemas.microsoft.com/office/drawing/2014/main" id="{9D8AED7B-82B2-85BE-1DA1-8E246EDE1F7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12FC34F-9061-5F39-92C8-705DBBB77298}"/>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1CCF67F9-529A-BE44-57BA-D9EBEDD3D798}"/>
              </a:ext>
            </a:extLst>
          </p:cNvPr>
          <p:cNvSpPr>
            <a:spLocks noGrp="1"/>
          </p:cNvSpPr>
          <p:nvPr>
            <p:ph type="sldNum" sz="quarter" idx="12"/>
          </p:nvPr>
        </p:nvSpPr>
        <p:spPr/>
        <p:txBody>
          <a:bodyPr/>
          <a:lstStyle/>
          <a:p>
            <a:fld id="{FC328701-2ACB-484A-BB03-184128DAAA78}" type="slidenum">
              <a:rPr lang="en-US" smtClean="0"/>
              <a:t>34</a:t>
            </a:fld>
            <a:endParaRPr lang="en-US"/>
          </a:p>
        </p:txBody>
      </p:sp>
    </p:spTree>
    <p:extLst>
      <p:ext uri="{BB962C8B-B14F-4D97-AF65-F5344CB8AC3E}">
        <p14:creationId xmlns:p14="http://schemas.microsoft.com/office/powerpoint/2010/main" val="1260320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Defensive aggregators, litigation insurance, and “invalidation entities”</a:t>
            </a:r>
          </a:p>
        </p:txBody>
      </p:sp>
      <p:sp>
        <p:nvSpPr>
          <p:cNvPr id="3" name="Content Placeholder 2"/>
          <p:cNvSpPr>
            <a:spLocks noGrp="1"/>
          </p:cNvSpPr>
          <p:nvPr>
            <p:ph idx="1"/>
          </p:nvPr>
        </p:nvSpPr>
        <p:spPr/>
        <p:txBody>
          <a:bodyPr>
            <a:normAutofit fontScale="92500"/>
          </a:bodyPr>
          <a:lstStyle/>
          <a:p>
            <a:r>
              <a:rPr lang="en-US" dirty="0"/>
              <a:t>Practicing companies understand threat posed by NPEs.</a:t>
            </a:r>
          </a:p>
          <a:p>
            <a:r>
              <a:rPr lang="en-US" dirty="0"/>
              <a:t>Effective response is hampered by several factors:</a:t>
            </a:r>
          </a:p>
          <a:p>
            <a:pPr lvl="1"/>
            <a:r>
              <a:rPr lang="en-US" dirty="0"/>
              <a:t>Practicing companies are main source of patents asserted by NPEs.</a:t>
            </a:r>
          </a:p>
          <a:p>
            <a:pPr lvl="1"/>
            <a:r>
              <a:rPr lang="en-US" dirty="0"/>
              <a:t>Practicing companies face a positive externality in the invalidation of patents (Farrell and Merges, 2004). </a:t>
            </a:r>
          </a:p>
          <a:p>
            <a:pPr lvl="1"/>
            <a:r>
              <a:rPr lang="en-US" dirty="0"/>
              <a:t>For practicing companies, the value of acquiring a patent portfolio may be less than for an NPE.</a:t>
            </a:r>
          </a:p>
        </p:txBody>
      </p:sp>
      <p:sp>
        <p:nvSpPr>
          <p:cNvPr id="4" name="Date Placeholder 3">
            <a:extLst>
              <a:ext uri="{FF2B5EF4-FFF2-40B4-BE49-F238E27FC236}">
                <a16:creationId xmlns:a16="http://schemas.microsoft.com/office/drawing/2014/main" id="{B7518B9E-CEEB-3C42-4506-9926CF5A710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DAB8178-4B4F-4382-506A-15D75D5ACA4C}"/>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3C6ACD77-89A0-3167-DABA-6D76102C0819}"/>
              </a:ext>
            </a:extLst>
          </p:cNvPr>
          <p:cNvSpPr>
            <a:spLocks noGrp="1"/>
          </p:cNvSpPr>
          <p:nvPr>
            <p:ph type="sldNum" sz="quarter" idx="12"/>
          </p:nvPr>
        </p:nvSpPr>
        <p:spPr/>
        <p:txBody>
          <a:bodyPr/>
          <a:lstStyle/>
          <a:p>
            <a:fld id="{FC328701-2ACB-484A-BB03-184128DAAA78}" type="slidenum">
              <a:rPr lang="en-US" smtClean="0"/>
              <a:t>35</a:t>
            </a:fld>
            <a:endParaRPr lang="en-US"/>
          </a:p>
        </p:txBody>
      </p:sp>
    </p:spTree>
    <p:extLst>
      <p:ext uri="{BB962C8B-B14F-4D97-AF65-F5344CB8AC3E}">
        <p14:creationId xmlns:p14="http://schemas.microsoft.com/office/powerpoint/2010/main" val="3562746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Defensive aggregators, litigation insurance, and “invalidation entities”</a:t>
            </a:r>
          </a:p>
        </p:txBody>
      </p:sp>
      <p:sp>
        <p:nvSpPr>
          <p:cNvPr id="3" name="Content Placeholder 2"/>
          <p:cNvSpPr>
            <a:spLocks noGrp="1"/>
          </p:cNvSpPr>
          <p:nvPr>
            <p:ph idx="1"/>
          </p:nvPr>
        </p:nvSpPr>
        <p:spPr/>
        <p:txBody>
          <a:bodyPr>
            <a:normAutofit fontScale="55000" lnSpcReduction="20000"/>
          </a:bodyPr>
          <a:lstStyle/>
          <a:p>
            <a:r>
              <a:rPr lang="en-US" dirty="0"/>
              <a:t>Several market-based solutions to these problems have appeared over the last decade.</a:t>
            </a:r>
          </a:p>
          <a:p>
            <a:r>
              <a:rPr lang="en-US" dirty="0"/>
              <a:t>Defensive aggregator</a:t>
            </a:r>
          </a:p>
          <a:p>
            <a:pPr lvl="1"/>
            <a:r>
              <a:rPr lang="en-US" dirty="0"/>
              <a:t>Ability to spread cost of patent acquisition across members.</a:t>
            </a:r>
          </a:p>
          <a:p>
            <a:pPr lvl="1"/>
            <a:r>
              <a:rPr lang="en-US" dirty="0"/>
              <a:t>Internalize part of positive externalities from acquiring and invalidating NPE patents.</a:t>
            </a:r>
          </a:p>
          <a:p>
            <a:pPr lvl="1"/>
            <a:r>
              <a:rPr lang="en-US" dirty="0"/>
              <a:t>Address free-rider problem through “catch-and-release” strategy.</a:t>
            </a:r>
          </a:p>
          <a:p>
            <a:pPr lvl="1"/>
            <a:r>
              <a:rPr lang="en-US" dirty="0"/>
              <a:t>RPX, Allied Security Trust (</a:t>
            </a:r>
            <a:r>
              <a:rPr lang="en-US"/>
              <a:t>AST).</a:t>
            </a:r>
            <a:endParaRPr lang="en-US" dirty="0"/>
          </a:p>
          <a:p>
            <a:r>
              <a:rPr lang="en-US" dirty="0"/>
              <a:t>License on Transfer (LOT)</a:t>
            </a:r>
          </a:p>
          <a:p>
            <a:pPr lvl="1"/>
            <a:r>
              <a:rPr lang="en-US" dirty="0"/>
              <a:t>If member of LOT network sells patent to an NPE or becomes an NPE, all other members of network automatically obtain a license to affected patents.</a:t>
            </a:r>
          </a:p>
          <a:p>
            <a:pPr lvl="1"/>
            <a:r>
              <a:rPr lang="en-US" dirty="0"/>
              <a:t>Reduces the supply of patents to NPEs and reduces value of patents to NPEs.</a:t>
            </a:r>
          </a:p>
          <a:p>
            <a:r>
              <a:rPr lang="en-US" dirty="0"/>
              <a:t>“Invalidation entities”</a:t>
            </a:r>
          </a:p>
          <a:p>
            <a:pPr lvl="1"/>
            <a:r>
              <a:rPr lang="en-US" dirty="0"/>
              <a:t>Focus on invalidation of NPE patents through administrative invalidity proceedings.</a:t>
            </a:r>
          </a:p>
          <a:p>
            <a:pPr lvl="1"/>
            <a:r>
              <a:rPr lang="en-US" dirty="0"/>
              <a:t>Unified Patents, publicly committed to not to pay NPEs in exchange for licenses or purchase patents from NPEs.</a:t>
            </a:r>
          </a:p>
          <a:p>
            <a:r>
              <a:rPr lang="en-US" dirty="0"/>
              <a:t>(Defensive) litigation insurance</a:t>
            </a:r>
          </a:p>
          <a:p>
            <a:pPr lvl="1"/>
            <a:r>
              <a:rPr lang="en-US" dirty="0"/>
              <a:t>Policy reimburses defendants for a share of their litigation expenses.</a:t>
            </a:r>
          </a:p>
          <a:p>
            <a:pPr lvl="1"/>
            <a:r>
              <a:rPr lang="en-US" dirty="0"/>
              <a:t>Credible commitment to litigate can deter NPE assertion.</a:t>
            </a:r>
          </a:p>
          <a:p>
            <a:pPr lvl="1"/>
            <a:r>
              <a:rPr lang="en-US" dirty="0"/>
              <a:t>Aon, IPISC, RPX, and Unified Patents.</a:t>
            </a:r>
          </a:p>
          <a:p>
            <a:endParaRPr lang="en-US" dirty="0"/>
          </a:p>
        </p:txBody>
      </p:sp>
      <p:sp>
        <p:nvSpPr>
          <p:cNvPr id="4" name="Date Placeholder 3">
            <a:extLst>
              <a:ext uri="{FF2B5EF4-FFF2-40B4-BE49-F238E27FC236}">
                <a16:creationId xmlns:a16="http://schemas.microsoft.com/office/drawing/2014/main" id="{96A731C4-4DF1-FB87-DE79-AC7ED7C8581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D238655-21C9-6005-77FB-19E37470F2F8}"/>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A6BFA7C0-D6F2-2EFA-CE42-C88CF4FDFE1A}"/>
              </a:ext>
            </a:extLst>
          </p:cNvPr>
          <p:cNvSpPr>
            <a:spLocks noGrp="1"/>
          </p:cNvSpPr>
          <p:nvPr>
            <p:ph type="sldNum" sz="quarter" idx="12"/>
          </p:nvPr>
        </p:nvSpPr>
        <p:spPr/>
        <p:txBody>
          <a:bodyPr/>
          <a:lstStyle/>
          <a:p>
            <a:fld id="{FC328701-2ACB-484A-BB03-184128DAAA78}" type="slidenum">
              <a:rPr lang="en-US" smtClean="0"/>
              <a:t>36</a:t>
            </a:fld>
            <a:endParaRPr lang="en-US"/>
          </a:p>
        </p:txBody>
      </p:sp>
    </p:spTree>
    <p:extLst>
      <p:ext uri="{BB962C8B-B14F-4D97-AF65-F5344CB8AC3E}">
        <p14:creationId xmlns:p14="http://schemas.microsoft.com/office/powerpoint/2010/main" val="1459415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sz="2000" dirty="0"/>
              <a:t>NPEs have attracted an enormous amount of controversy for more than two decades.</a:t>
            </a:r>
          </a:p>
          <a:p>
            <a:r>
              <a:rPr lang="en-US" sz="2000" dirty="0"/>
              <a:t>Compelling theoretical arguments in favor of and against patent assertions by NPEs:</a:t>
            </a:r>
          </a:p>
          <a:p>
            <a:pPr lvl="1"/>
            <a:r>
              <a:rPr lang="en-US" sz="1600" dirty="0"/>
              <a:t>NPEs may act as market intermediaries, promoting technology transfer and generally create liquidity in secondary patent markets. They may also help small and individual inventors monetize their patented inventions.</a:t>
            </a:r>
          </a:p>
          <a:p>
            <a:pPr lvl="1"/>
            <a:r>
              <a:rPr lang="en-US" sz="1600" dirty="0"/>
              <a:t>NPEs may opportunistically exploit problems in the patent granting practice, especially in the context of software. Allows NPEs to extract licensing payments from innovators without facilitating any type of actual technology transfer.</a:t>
            </a:r>
          </a:p>
          <a:p>
            <a:r>
              <a:rPr lang="en-US" sz="2000" dirty="0"/>
              <a:t>Existing empirical evidence clear:</a:t>
            </a:r>
          </a:p>
          <a:p>
            <a:pPr lvl="1"/>
            <a:r>
              <a:rPr lang="en-US" sz="1600" dirty="0"/>
              <a:t>Opportunistic patent enforcement imposes direct and indirect costs on companies.</a:t>
            </a:r>
          </a:p>
          <a:p>
            <a:pPr lvl="1"/>
            <a:r>
              <a:rPr lang="en-US" sz="1600" dirty="0"/>
              <a:t>NPE assertions substantially harm companies’ innovative activities.</a:t>
            </a:r>
          </a:p>
          <a:p>
            <a:r>
              <a:rPr lang="en-US" sz="2000" dirty="0"/>
              <a:t>Not obvious how to address NPE assertions:</a:t>
            </a:r>
          </a:p>
          <a:p>
            <a:pPr lvl="1"/>
            <a:r>
              <a:rPr lang="en-US" sz="1600" dirty="0"/>
              <a:t>NPEs merely a reflection of a broader underlying problem with the patent system.</a:t>
            </a:r>
          </a:p>
          <a:p>
            <a:pPr lvl="1"/>
            <a:r>
              <a:rPr lang="en-US" sz="1600" dirty="0"/>
              <a:t>Number of private organizations have emerged without policy intervention with the goal of curbing NPE activity. </a:t>
            </a:r>
          </a:p>
        </p:txBody>
      </p:sp>
      <p:sp>
        <p:nvSpPr>
          <p:cNvPr id="4" name="Date Placeholder 3">
            <a:extLst>
              <a:ext uri="{FF2B5EF4-FFF2-40B4-BE49-F238E27FC236}">
                <a16:creationId xmlns:a16="http://schemas.microsoft.com/office/drawing/2014/main" id="{81DC6B86-7AD5-1D34-4994-F1A1335C25C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7466CE2-E5AC-C273-8E62-0008F832FCA7}"/>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309A633B-F90E-76B5-2CB6-39DF8BCAF62C}"/>
              </a:ext>
            </a:extLst>
          </p:cNvPr>
          <p:cNvSpPr>
            <a:spLocks noGrp="1"/>
          </p:cNvSpPr>
          <p:nvPr>
            <p:ph type="sldNum" sz="quarter" idx="12"/>
          </p:nvPr>
        </p:nvSpPr>
        <p:spPr/>
        <p:txBody>
          <a:bodyPr/>
          <a:lstStyle/>
          <a:p>
            <a:fld id="{FC328701-2ACB-484A-BB03-184128DAAA78}" type="slidenum">
              <a:rPr lang="en-US" smtClean="0"/>
              <a:t>37</a:t>
            </a:fld>
            <a:endParaRPr lang="en-US"/>
          </a:p>
        </p:txBody>
      </p:sp>
    </p:spTree>
    <p:extLst>
      <p:ext uri="{BB962C8B-B14F-4D97-AF65-F5344CB8AC3E}">
        <p14:creationId xmlns:p14="http://schemas.microsoft.com/office/powerpoint/2010/main" val="962068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533400" y="1447800"/>
            <a:ext cx="2895600" cy="3733800"/>
          </a:xfrm>
        </p:spPr>
        <p:txBody>
          <a:bodyPr>
            <a:noAutofit/>
          </a:bodyPr>
          <a:lstStyle/>
          <a:p>
            <a:r>
              <a:rPr lang="en-US" sz="2000" dirty="0"/>
              <a:t>NTP is a patent troll, also referred to as non-practicing entity (NPEs) or patent assertion entity (PAEs).</a:t>
            </a:r>
          </a:p>
          <a:p>
            <a:r>
              <a:rPr lang="en-US" sz="2000" dirty="0"/>
              <a:t>NPEs are entities that do not make any products and instead make money from licensing patents to companies that do.</a:t>
            </a:r>
          </a:p>
        </p:txBody>
      </p:sp>
      <p:sp>
        <p:nvSpPr>
          <p:cNvPr id="6" name="Content Placeholder 2"/>
          <p:cNvSpPr txBox="1">
            <a:spLocks/>
          </p:cNvSpPr>
          <p:nvPr/>
        </p:nvSpPr>
        <p:spPr>
          <a:xfrm>
            <a:off x="605240" y="5257800"/>
            <a:ext cx="7929160" cy="1371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t>Since </a:t>
            </a:r>
            <a:r>
              <a:rPr lang="en-US" sz="2000" i="1" dirty="0"/>
              <a:t>NTP v. RIM</a:t>
            </a:r>
            <a:r>
              <a:rPr lang="en-US" sz="2000" dirty="0"/>
              <a:t> case, share of infringement cases filed by NPEs among all U.S. patent infringement cases increased considerably.</a:t>
            </a:r>
          </a:p>
          <a:p>
            <a:r>
              <a:rPr lang="en-US" sz="2000" dirty="0"/>
              <a:t>Since 2012, NPE cases accounted for majority of patent cases in U.S.</a:t>
            </a:r>
          </a:p>
          <a:p>
            <a:pPr marL="0" indent="0">
              <a:buFont typeface="Arial" panose="020B0604020202020204" pitchFamily="34" charset="0"/>
              <a:buNone/>
            </a:pPr>
            <a:endParaRPr lang="en-US" sz="2000" dirty="0"/>
          </a:p>
        </p:txBody>
      </p:sp>
      <p:sp>
        <p:nvSpPr>
          <p:cNvPr id="4" name="Date Placeholder 3">
            <a:extLst>
              <a:ext uri="{FF2B5EF4-FFF2-40B4-BE49-F238E27FC236}">
                <a16:creationId xmlns:a16="http://schemas.microsoft.com/office/drawing/2014/main" id="{B27BA9BA-759D-3044-1276-DCD89191974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02A3DE4-7BAE-4020-1FB0-B8A9979B1AD7}"/>
              </a:ext>
            </a:extLst>
          </p:cNvPr>
          <p:cNvSpPr>
            <a:spLocks noGrp="1"/>
          </p:cNvSpPr>
          <p:nvPr>
            <p:ph type="ftr" sz="quarter" idx="11"/>
          </p:nvPr>
        </p:nvSpPr>
        <p:spPr/>
        <p:txBody>
          <a:bodyPr/>
          <a:lstStyle/>
          <a:p>
            <a:r>
              <a:rPr lang="en-US"/>
              <a:t>Hall &amp; Helmers Ch. 22</a:t>
            </a:r>
          </a:p>
        </p:txBody>
      </p:sp>
      <p:sp>
        <p:nvSpPr>
          <p:cNvPr id="7" name="Slide Number Placeholder 6">
            <a:extLst>
              <a:ext uri="{FF2B5EF4-FFF2-40B4-BE49-F238E27FC236}">
                <a16:creationId xmlns:a16="http://schemas.microsoft.com/office/drawing/2014/main" id="{B29F91A7-ABD2-0CE1-F711-7DAA13A338EA}"/>
              </a:ext>
            </a:extLst>
          </p:cNvPr>
          <p:cNvSpPr>
            <a:spLocks noGrp="1"/>
          </p:cNvSpPr>
          <p:nvPr>
            <p:ph type="sldNum" sz="quarter" idx="12"/>
          </p:nvPr>
        </p:nvSpPr>
        <p:spPr/>
        <p:txBody>
          <a:bodyPr/>
          <a:lstStyle/>
          <a:p>
            <a:fld id="{FC328701-2ACB-484A-BB03-184128DAAA78}" type="slidenum">
              <a:rPr lang="en-US" smtClean="0"/>
              <a:t>4</a:t>
            </a:fld>
            <a:endParaRPr lang="en-US"/>
          </a:p>
        </p:txBody>
      </p:sp>
      <p:pic>
        <p:nvPicPr>
          <p:cNvPr id="8" name="Picture 7">
            <a:extLst>
              <a:ext uri="{FF2B5EF4-FFF2-40B4-BE49-F238E27FC236}">
                <a16:creationId xmlns:a16="http://schemas.microsoft.com/office/drawing/2014/main" id="{6BAD0906-B445-40FC-B0B3-674A2C0D01D3}"/>
              </a:ext>
            </a:extLst>
          </p:cNvPr>
          <p:cNvPicPr>
            <a:picLocks noChangeAspect="1"/>
          </p:cNvPicPr>
          <p:nvPr/>
        </p:nvPicPr>
        <p:blipFill>
          <a:blip r:embed="rId2"/>
          <a:stretch>
            <a:fillRect/>
          </a:stretch>
        </p:blipFill>
        <p:spPr>
          <a:xfrm>
            <a:off x="3442447" y="1676400"/>
            <a:ext cx="5054607" cy="3174456"/>
          </a:xfrm>
          <a:prstGeom prst="rect">
            <a:avLst/>
          </a:prstGeom>
        </p:spPr>
      </p:pic>
    </p:spTree>
    <p:extLst>
      <p:ext uri="{BB962C8B-B14F-4D97-AF65-F5344CB8AC3E}">
        <p14:creationId xmlns:p14="http://schemas.microsoft.com/office/powerpoint/2010/main" val="2486213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Patent trolls have received enormous amount of attention by practitioners, academics, policy makers, and even general public and popular media outlets.</a:t>
            </a:r>
          </a:p>
          <a:p>
            <a:r>
              <a:rPr lang="en-US" dirty="0"/>
              <a:t>In U.S., all major reforms of patent system over last two decades have been motivated at least in part by concerns over litigation by patent trolls.</a:t>
            </a:r>
          </a:p>
          <a:p>
            <a:r>
              <a:rPr lang="en-US" dirty="0"/>
              <a:t>Topic remains highly controversial.</a:t>
            </a:r>
          </a:p>
          <a:p>
            <a:r>
              <a:rPr lang="en-US" dirty="0"/>
              <a:t>Ongoing dispute over:</a:t>
            </a:r>
          </a:p>
          <a:p>
            <a:pPr lvl="1"/>
            <a:r>
              <a:rPr lang="en-US" dirty="0"/>
              <a:t>Who qualifies as a patent troll.</a:t>
            </a:r>
          </a:p>
          <a:p>
            <a:pPr lvl="1"/>
            <a:r>
              <a:rPr lang="en-US" dirty="0"/>
              <a:t>Effects of patent trolls on innovation and welfare. </a:t>
            </a:r>
          </a:p>
        </p:txBody>
      </p:sp>
      <p:sp>
        <p:nvSpPr>
          <p:cNvPr id="4" name="Date Placeholder 3">
            <a:extLst>
              <a:ext uri="{FF2B5EF4-FFF2-40B4-BE49-F238E27FC236}">
                <a16:creationId xmlns:a16="http://schemas.microsoft.com/office/drawing/2014/main" id="{BDB413DB-E8E6-8352-4D9E-C41844070239}"/>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B502928F-99CE-233D-55A2-41218E38B301}"/>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9A4106D0-04BF-E60A-1339-05BF37E8C79C}"/>
              </a:ext>
            </a:extLst>
          </p:cNvPr>
          <p:cNvSpPr>
            <a:spLocks noGrp="1"/>
          </p:cNvSpPr>
          <p:nvPr>
            <p:ph type="sldNum" sz="quarter" idx="12"/>
          </p:nvPr>
        </p:nvSpPr>
        <p:spPr/>
        <p:txBody>
          <a:bodyPr/>
          <a:lstStyle/>
          <a:p>
            <a:fld id="{FC328701-2ACB-484A-BB03-184128DAAA78}" type="slidenum">
              <a:rPr lang="en-US" smtClean="0"/>
              <a:t>5</a:t>
            </a:fld>
            <a:endParaRPr lang="en-US"/>
          </a:p>
        </p:txBody>
      </p:sp>
    </p:spTree>
    <p:extLst>
      <p:ext uri="{BB962C8B-B14F-4D97-AF65-F5344CB8AC3E}">
        <p14:creationId xmlns:p14="http://schemas.microsoft.com/office/powerpoint/2010/main" val="1874004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62500" lnSpcReduction="20000"/>
          </a:bodyPr>
          <a:lstStyle/>
          <a:p>
            <a:r>
              <a:rPr lang="en-US" dirty="0"/>
              <a:t>NPEs specialize in enforcement of patents. </a:t>
            </a:r>
          </a:p>
          <a:p>
            <a:r>
              <a:rPr lang="en-US" dirty="0"/>
              <a:t>Positive impact on innovation:</a:t>
            </a:r>
          </a:p>
          <a:p>
            <a:pPr lvl="1"/>
            <a:r>
              <a:rPr lang="en-US" dirty="0"/>
              <a:t>NPEs are specialized market intermediaries that help connect upstream inventors with downstream producers.</a:t>
            </a:r>
          </a:p>
          <a:p>
            <a:pPr lvl="1"/>
            <a:r>
              <a:rPr lang="en-US" dirty="0"/>
              <a:t>Promote technology transfer and increase returns for innovators.</a:t>
            </a:r>
          </a:p>
          <a:p>
            <a:pPr lvl="1"/>
            <a:r>
              <a:rPr lang="en-US" dirty="0"/>
              <a:t>Help small companies and individual inventors monetize inventions since they are better positioned to make credible enforcement threats vis-à-vis larger companies.</a:t>
            </a:r>
          </a:p>
          <a:p>
            <a:r>
              <a:rPr lang="en-US" dirty="0"/>
              <a:t>Negative impact on innovation:</a:t>
            </a:r>
          </a:p>
          <a:p>
            <a:pPr lvl="1"/>
            <a:r>
              <a:rPr lang="en-US" dirty="0"/>
              <a:t>Neither generate new ideas nor transform existing inventions into commercially viable products.</a:t>
            </a:r>
          </a:p>
          <a:p>
            <a:pPr lvl="1"/>
            <a:r>
              <a:rPr lang="en-US" dirty="0"/>
              <a:t>Enforce patents against inadvertent infringers and patents often invalid or have little or nothing to do with the allegedly infringing technology.</a:t>
            </a:r>
          </a:p>
          <a:p>
            <a:pPr lvl="1"/>
            <a:r>
              <a:rPr lang="en-US" dirty="0"/>
              <a:t>Opportunistic conduct using threat of enforcement to pressure companies into paying royalties.</a:t>
            </a:r>
          </a:p>
          <a:p>
            <a:pPr lvl="1"/>
            <a:r>
              <a:rPr lang="en-US" dirty="0"/>
              <a:t>Little or no technology transfer associated with NPE licensing.</a:t>
            </a:r>
          </a:p>
          <a:p>
            <a:endParaRPr lang="en-US" dirty="0"/>
          </a:p>
        </p:txBody>
      </p:sp>
      <p:sp>
        <p:nvSpPr>
          <p:cNvPr id="4" name="Date Placeholder 3">
            <a:extLst>
              <a:ext uri="{FF2B5EF4-FFF2-40B4-BE49-F238E27FC236}">
                <a16:creationId xmlns:a16="http://schemas.microsoft.com/office/drawing/2014/main" id="{952486E5-21DD-5F21-C376-F53483F45216}"/>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4B612F8C-18E7-D656-7B3A-6F69D3DE67DA}"/>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690EFFEB-F756-B0E0-A677-C9941D6EBCE5}"/>
              </a:ext>
            </a:extLst>
          </p:cNvPr>
          <p:cNvSpPr>
            <a:spLocks noGrp="1"/>
          </p:cNvSpPr>
          <p:nvPr>
            <p:ph type="sldNum" sz="quarter" idx="12"/>
          </p:nvPr>
        </p:nvSpPr>
        <p:spPr/>
        <p:txBody>
          <a:bodyPr/>
          <a:lstStyle/>
          <a:p>
            <a:fld id="{FC328701-2ACB-484A-BB03-184128DAAA78}" type="slidenum">
              <a:rPr lang="en-US" smtClean="0"/>
              <a:t>6</a:t>
            </a:fld>
            <a:endParaRPr lang="en-US"/>
          </a:p>
        </p:txBody>
      </p:sp>
    </p:spTree>
    <p:extLst>
      <p:ext uri="{BB962C8B-B14F-4D97-AF65-F5344CB8AC3E}">
        <p14:creationId xmlns:p14="http://schemas.microsoft.com/office/powerpoint/2010/main" val="663789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Definition</a:t>
            </a:r>
          </a:p>
        </p:txBody>
      </p:sp>
      <p:sp>
        <p:nvSpPr>
          <p:cNvPr id="3" name="Content Placeholder 2"/>
          <p:cNvSpPr>
            <a:spLocks noGrp="1"/>
          </p:cNvSpPr>
          <p:nvPr>
            <p:ph idx="1"/>
          </p:nvPr>
        </p:nvSpPr>
        <p:spPr/>
        <p:txBody>
          <a:bodyPr/>
          <a:lstStyle/>
          <a:p>
            <a:r>
              <a:rPr lang="en-US" dirty="0"/>
              <a:t>Different definitions of patent trolls.</a:t>
            </a:r>
          </a:p>
          <a:p>
            <a:r>
              <a:rPr lang="en-US" dirty="0"/>
              <a:t>Troll moniker controversial.</a:t>
            </a:r>
          </a:p>
          <a:p>
            <a:r>
              <a:rPr lang="en-US" dirty="0"/>
              <a:t>Lowest common denominator across different definitions is that NPEs are entities that derive all or close to all of their revenue from patent licensing.</a:t>
            </a:r>
          </a:p>
          <a:p>
            <a:r>
              <a:rPr lang="en-US" dirty="0"/>
              <a:t>Defining NPEs complex because business models often overlap and change over time.</a:t>
            </a:r>
          </a:p>
        </p:txBody>
      </p:sp>
      <p:sp>
        <p:nvSpPr>
          <p:cNvPr id="4" name="Date Placeholder 3">
            <a:extLst>
              <a:ext uri="{FF2B5EF4-FFF2-40B4-BE49-F238E27FC236}">
                <a16:creationId xmlns:a16="http://schemas.microsoft.com/office/drawing/2014/main" id="{30B196A4-1DCC-8DE3-4969-B852EE9A3558}"/>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FE7CE7B2-485A-6660-82D4-2FF238696080}"/>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16D25D71-2554-4AD7-1838-FF763CC8A343}"/>
              </a:ext>
            </a:extLst>
          </p:cNvPr>
          <p:cNvSpPr>
            <a:spLocks noGrp="1"/>
          </p:cNvSpPr>
          <p:nvPr>
            <p:ph type="sldNum" sz="quarter" idx="12"/>
          </p:nvPr>
        </p:nvSpPr>
        <p:spPr/>
        <p:txBody>
          <a:bodyPr/>
          <a:lstStyle/>
          <a:p>
            <a:fld id="{FC328701-2ACB-484A-BB03-184128DAAA78}" type="slidenum">
              <a:rPr lang="en-US" smtClean="0"/>
              <a:t>7</a:t>
            </a:fld>
            <a:endParaRPr lang="en-US"/>
          </a:p>
        </p:txBody>
      </p:sp>
    </p:spTree>
    <p:extLst>
      <p:ext uri="{BB962C8B-B14F-4D97-AF65-F5344CB8AC3E}">
        <p14:creationId xmlns:p14="http://schemas.microsoft.com/office/powerpoint/2010/main" val="357852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Definition</a:t>
            </a:r>
          </a:p>
        </p:txBody>
      </p:sp>
      <p:sp>
        <p:nvSpPr>
          <p:cNvPr id="3" name="Content Placeholder 2"/>
          <p:cNvSpPr>
            <a:spLocks noGrp="1"/>
          </p:cNvSpPr>
          <p:nvPr>
            <p:ph idx="1"/>
          </p:nvPr>
        </p:nvSpPr>
        <p:spPr/>
        <p:txBody>
          <a:bodyPr>
            <a:normAutofit/>
          </a:bodyPr>
          <a:lstStyle/>
          <a:p>
            <a:r>
              <a:rPr lang="en-US" dirty="0"/>
              <a:t>Entity-level definition (</a:t>
            </a:r>
            <a:r>
              <a:rPr lang="en-US" dirty="0" err="1"/>
              <a:t>Hagiu</a:t>
            </a:r>
            <a:r>
              <a:rPr lang="en-US" dirty="0"/>
              <a:t> and </a:t>
            </a:r>
            <a:r>
              <a:rPr lang="en-US" dirty="0" err="1"/>
              <a:t>Yoffie</a:t>
            </a:r>
            <a:r>
              <a:rPr lang="en-US" dirty="0"/>
              <a:t>, 2013):</a:t>
            </a:r>
          </a:p>
          <a:p>
            <a:pPr marL="971550" lvl="1" indent="-514350">
              <a:buFont typeface="+mj-lt"/>
              <a:buAutoNum type="alphaLcParenR"/>
            </a:pPr>
            <a:r>
              <a:rPr lang="en-US" dirty="0"/>
              <a:t>Acquire patents solely for the purpose of payments from alleged infringers.</a:t>
            </a:r>
          </a:p>
          <a:p>
            <a:pPr marL="971550" lvl="1" indent="-514350">
              <a:buFont typeface="+mj-lt"/>
              <a:buAutoNum type="alphaLcParenR"/>
            </a:pPr>
            <a:r>
              <a:rPr lang="en-US" dirty="0"/>
              <a:t>Do not undertake any research, develop technology or products related to their patents.</a:t>
            </a:r>
          </a:p>
          <a:p>
            <a:pPr marL="971550" lvl="1" indent="-514350">
              <a:buFont typeface="+mj-lt"/>
              <a:buAutoNum type="alphaLcParenR"/>
            </a:pPr>
            <a:r>
              <a:rPr lang="en-US" dirty="0"/>
              <a:t>Behave opportunistically by waiting until industry participants have made irreversible investments in technology before demanding licensing payment.</a:t>
            </a:r>
          </a:p>
        </p:txBody>
      </p:sp>
      <p:sp>
        <p:nvSpPr>
          <p:cNvPr id="4" name="Date Placeholder 3">
            <a:extLst>
              <a:ext uri="{FF2B5EF4-FFF2-40B4-BE49-F238E27FC236}">
                <a16:creationId xmlns:a16="http://schemas.microsoft.com/office/drawing/2014/main" id="{89857465-9AAD-FF80-9A8F-BE83734C77C1}"/>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AADC1138-D36F-E5FB-D3FA-60378C13904A}"/>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5A472349-4D9A-9013-F9B6-D3E9218680B0}"/>
              </a:ext>
            </a:extLst>
          </p:cNvPr>
          <p:cNvSpPr>
            <a:spLocks noGrp="1"/>
          </p:cNvSpPr>
          <p:nvPr>
            <p:ph type="sldNum" sz="quarter" idx="12"/>
          </p:nvPr>
        </p:nvSpPr>
        <p:spPr/>
        <p:txBody>
          <a:bodyPr/>
          <a:lstStyle/>
          <a:p>
            <a:fld id="{FC328701-2ACB-484A-BB03-184128DAAA78}" type="slidenum">
              <a:rPr lang="en-US" smtClean="0"/>
              <a:t>8</a:t>
            </a:fld>
            <a:endParaRPr lang="en-US"/>
          </a:p>
        </p:txBody>
      </p:sp>
    </p:spTree>
    <p:extLst>
      <p:ext uri="{BB962C8B-B14F-4D97-AF65-F5344CB8AC3E}">
        <p14:creationId xmlns:p14="http://schemas.microsoft.com/office/powerpoint/2010/main" val="229814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NPE Definition</a:t>
            </a:r>
          </a:p>
        </p:txBody>
      </p:sp>
      <p:sp>
        <p:nvSpPr>
          <p:cNvPr id="3" name="Content Placeholder 2"/>
          <p:cNvSpPr>
            <a:spLocks noGrp="1"/>
          </p:cNvSpPr>
          <p:nvPr>
            <p:ph idx="1"/>
          </p:nvPr>
        </p:nvSpPr>
        <p:spPr/>
        <p:txBody>
          <a:bodyPr>
            <a:normAutofit fontScale="92500" lnSpcReduction="20000"/>
          </a:bodyPr>
          <a:lstStyle/>
          <a:p>
            <a:r>
              <a:rPr lang="en-US" dirty="0"/>
              <a:t>Patent-level definition (Chiang, 2009):</a:t>
            </a:r>
          </a:p>
          <a:p>
            <a:pPr marL="971550" lvl="1" indent="-514350">
              <a:buFont typeface="+mj-lt"/>
              <a:buAutoNum type="alphaLcParenR"/>
            </a:pPr>
            <a:r>
              <a:rPr lang="en-US" dirty="0"/>
              <a:t>Patent owned by someone that does not practice the invention.</a:t>
            </a:r>
          </a:p>
          <a:p>
            <a:pPr marL="971550" lvl="1" indent="-514350">
              <a:buFont typeface="+mj-lt"/>
              <a:buAutoNum type="alphaLcParenR"/>
            </a:pPr>
            <a:r>
              <a:rPr lang="en-US" dirty="0"/>
              <a:t>Patent infringed by, and asserted against, non-copiers exclusively or almost exclusively.</a:t>
            </a:r>
          </a:p>
          <a:p>
            <a:pPr marL="971550" lvl="1" indent="-514350">
              <a:buFont typeface="+mj-lt"/>
              <a:buAutoNum type="alphaLcParenR"/>
            </a:pPr>
            <a:r>
              <a:rPr lang="en-US" dirty="0"/>
              <a:t>Patent has no licensees practicing the particular patented invention except for defendants in b) who took licenses as settlement.</a:t>
            </a:r>
          </a:p>
          <a:p>
            <a:pPr marL="971550" lvl="1" indent="-514350">
              <a:buFont typeface="+mj-lt"/>
              <a:buAutoNum type="alphaLcParenR"/>
            </a:pPr>
            <a:r>
              <a:rPr lang="en-US" dirty="0"/>
              <a:t>Patent asserted against large industry that is, based on b), and composed of non-copiers.</a:t>
            </a:r>
          </a:p>
          <a:p>
            <a:r>
              <a:rPr lang="en-US" sz="2400" dirty="0"/>
              <a:t>Note: term “non-copiers” refers to companies that did not knowingly or inadvertently replicate the patented technology.</a:t>
            </a:r>
          </a:p>
        </p:txBody>
      </p:sp>
      <p:sp>
        <p:nvSpPr>
          <p:cNvPr id="4" name="Date Placeholder 3">
            <a:extLst>
              <a:ext uri="{FF2B5EF4-FFF2-40B4-BE49-F238E27FC236}">
                <a16:creationId xmlns:a16="http://schemas.microsoft.com/office/drawing/2014/main" id="{7A58F254-9653-DE6E-E31E-9C691F3B5FE7}"/>
              </a:ext>
            </a:extLst>
          </p:cNvPr>
          <p:cNvSpPr>
            <a:spLocks noGrp="1"/>
          </p:cNvSpPr>
          <p:nvPr>
            <p:ph type="dt" sz="half" idx="10"/>
          </p:nvPr>
        </p:nvSpPr>
        <p:spPr/>
        <p:txBody>
          <a:bodyPr/>
          <a:lstStyle/>
          <a:p>
            <a:r>
              <a:rPr lang="en-US"/>
              <a:t>2024</a:t>
            </a:r>
          </a:p>
        </p:txBody>
      </p:sp>
      <p:sp>
        <p:nvSpPr>
          <p:cNvPr id="5" name="Footer Placeholder 4">
            <a:extLst>
              <a:ext uri="{FF2B5EF4-FFF2-40B4-BE49-F238E27FC236}">
                <a16:creationId xmlns:a16="http://schemas.microsoft.com/office/drawing/2014/main" id="{1EE44465-00C6-D6F8-2FF8-9AEF0518B967}"/>
              </a:ext>
            </a:extLst>
          </p:cNvPr>
          <p:cNvSpPr>
            <a:spLocks noGrp="1"/>
          </p:cNvSpPr>
          <p:nvPr>
            <p:ph type="ftr" sz="quarter" idx="11"/>
          </p:nvPr>
        </p:nvSpPr>
        <p:spPr/>
        <p:txBody>
          <a:bodyPr/>
          <a:lstStyle/>
          <a:p>
            <a:r>
              <a:rPr lang="en-US"/>
              <a:t>Hall &amp; Helmers Ch. 22</a:t>
            </a:r>
          </a:p>
        </p:txBody>
      </p:sp>
      <p:sp>
        <p:nvSpPr>
          <p:cNvPr id="6" name="Slide Number Placeholder 5">
            <a:extLst>
              <a:ext uri="{FF2B5EF4-FFF2-40B4-BE49-F238E27FC236}">
                <a16:creationId xmlns:a16="http://schemas.microsoft.com/office/drawing/2014/main" id="{69DD8F42-6A5C-4629-2C5F-E5525B921E8A}"/>
              </a:ext>
            </a:extLst>
          </p:cNvPr>
          <p:cNvSpPr>
            <a:spLocks noGrp="1"/>
          </p:cNvSpPr>
          <p:nvPr>
            <p:ph type="sldNum" sz="quarter" idx="12"/>
          </p:nvPr>
        </p:nvSpPr>
        <p:spPr/>
        <p:txBody>
          <a:bodyPr/>
          <a:lstStyle/>
          <a:p>
            <a:fld id="{FC328701-2ACB-484A-BB03-184128DAAA78}" type="slidenum">
              <a:rPr lang="en-US" smtClean="0"/>
              <a:t>9</a:t>
            </a:fld>
            <a:endParaRPr lang="en-US"/>
          </a:p>
        </p:txBody>
      </p:sp>
    </p:spTree>
    <p:extLst>
      <p:ext uri="{BB962C8B-B14F-4D97-AF65-F5344CB8AC3E}">
        <p14:creationId xmlns:p14="http://schemas.microsoft.com/office/powerpoint/2010/main" val="3882887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953</TotalTime>
  <Words>3769</Words>
  <Application>Microsoft Office PowerPoint</Application>
  <PresentationFormat>On-screen Show (4:3)</PresentationFormat>
  <Paragraphs>397</Paragraphs>
  <Slides>37</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4" baseType="lpstr">
      <vt:lpstr>Arial</vt:lpstr>
      <vt:lpstr>Calibri</vt:lpstr>
      <vt:lpstr>Cambria</vt:lpstr>
      <vt:lpstr>Cambria Math</vt:lpstr>
      <vt:lpstr>Times New Roman</vt:lpstr>
      <vt:lpstr>Office Theme</vt:lpstr>
      <vt:lpstr>Equation.DSMT4</vt:lpstr>
      <vt:lpstr>Chapter 22  Patent trolls</vt:lpstr>
      <vt:lpstr>Overview</vt:lpstr>
      <vt:lpstr>Introduction</vt:lpstr>
      <vt:lpstr>Introduction</vt:lpstr>
      <vt:lpstr>Introduction</vt:lpstr>
      <vt:lpstr>Introduction</vt:lpstr>
      <vt:lpstr>NPE Definition</vt:lpstr>
      <vt:lpstr>NPE Definition</vt:lpstr>
      <vt:lpstr>NPE Definition</vt:lpstr>
      <vt:lpstr>Classification of NPE types</vt:lpstr>
      <vt:lpstr>Classification of NPE types</vt:lpstr>
      <vt:lpstr>Classification of NPE types</vt:lpstr>
      <vt:lpstr>Classification of NPE types</vt:lpstr>
      <vt:lpstr>The economics of NPEs</vt:lpstr>
      <vt:lpstr>The economics of NPEs</vt:lpstr>
      <vt:lpstr>The economics of NPEs</vt:lpstr>
      <vt:lpstr>The economics of NPEs</vt:lpstr>
      <vt:lpstr>The economics of NPEs</vt:lpstr>
      <vt:lpstr>The economics of NPEs</vt:lpstr>
      <vt:lpstr>The economics of NPEs</vt:lpstr>
      <vt:lpstr>NPE enforcement strategies</vt:lpstr>
      <vt:lpstr>NPE enforcement strategies</vt:lpstr>
      <vt:lpstr>NPE enforcement strategies</vt:lpstr>
      <vt:lpstr>NPE enforcement strategies</vt:lpstr>
      <vt:lpstr>NPE enforcement strategies</vt:lpstr>
      <vt:lpstr>NPE enforcement strategies</vt:lpstr>
      <vt:lpstr>NPE enforcement strategies</vt:lpstr>
      <vt:lpstr>Empirical evidence on NPEs: Opportunistic litigation behavior</vt:lpstr>
      <vt:lpstr>Empirical evidence on NPEs: Opportunistic litigation behavior</vt:lpstr>
      <vt:lpstr>Empirical evidence on NPEs: Opportunistic litigation behavior</vt:lpstr>
      <vt:lpstr>Evidence on NPE licensing</vt:lpstr>
      <vt:lpstr>Empirical evidence on NPEs:  NPEs as intermediaries</vt:lpstr>
      <vt:lpstr>Empirical evidence on NPEs:  Impact on innovation</vt:lpstr>
      <vt:lpstr>Empirical evidence on NPEs:  Impact on innovation</vt:lpstr>
      <vt:lpstr>Defensive aggregators, litigation insurance, and “invalidation entities”</vt:lpstr>
      <vt:lpstr>Defensive aggregators, litigation insurance, and “invalidation entities”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22  Patent trolls</dc:title>
  <dc:creator>chelmers</dc:creator>
  <cp:lastModifiedBy>Christian Helmers</cp:lastModifiedBy>
  <cp:revision>141</cp:revision>
  <dcterms:created xsi:type="dcterms:W3CDTF">2023-11-13T19:09:39Z</dcterms:created>
  <dcterms:modified xsi:type="dcterms:W3CDTF">2024-08-10T04:06:28Z</dcterms:modified>
</cp:coreProperties>
</file>