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76" r:id="rId3"/>
    <p:sldId id="274" r:id="rId4"/>
    <p:sldId id="257" r:id="rId5"/>
    <p:sldId id="258" r:id="rId6"/>
    <p:sldId id="260" r:id="rId7"/>
    <p:sldId id="261" r:id="rId8"/>
    <p:sldId id="275" r:id="rId9"/>
    <p:sldId id="269" r:id="rId10"/>
    <p:sldId id="262" r:id="rId11"/>
    <p:sldId id="271" r:id="rId12"/>
    <p:sldId id="272" r:id="rId13"/>
    <p:sldId id="270" r:id="rId14"/>
    <p:sldId id="259" r:id="rId15"/>
    <p:sldId id="263" r:id="rId16"/>
    <p:sldId id="264" r:id="rId17"/>
    <p:sldId id="273" r:id="rId18"/>
    <p:sldId id="265" r:id="rId19"/>
    <p:sldId id="266" r:id="rId20"/>
    <p:sldId id="267" r:id="rId21"/>
    <p:sldId id="26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15BE4-AD48-4D01-99A9-C14B2ECBA786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6C500-DC32-491D-90A4-5E42B3C8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92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1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6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0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7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5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1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3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1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2BABA-C5C3-47D5-B0D6-5D879B36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9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Chapter 3</a:t>
            </a:r>
            <a:br>
              <a:rPr lang="en-US" sz="5000" dirty="0"/>
            </a:br>
            <a:br>
              <a:rPr lang="en-US" sz="5000" dirty="0"/>
            </a:br>
            <a:r>
              <a:rPr lang="en-US" sz="5000" dirty="0"/>
              <a:t>Supply and demand for innovation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Bronwyn H. Hall &amp; Christian </a:t>
            </a:r>
            <a:r>
              <a:rPr lang="en-US" dirty="0" err="1"/>
              <a:t>Helmers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436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DB5B0-DD0A-47B4-A020-3A3DB9947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Absorptive Capacity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A53455-F264-4490-B4EF-8CF665673F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000" b="1" dirty="0"/>
                  <a:t>Absorptive capacity</a:t>
                </a:r>
                <a:r>
                  <a:rPr lang="en-US" sz="2000" dirty="0"/>
                  <a:t>: ability to recognize the value of new information, assimilate it, and apply it to commercial ends (Cohen and Levinthal 1989).</a:t>
                </a:r>
              </a:p>
              <a:p>
                <a:r>
                  <a:rPr lang="en-US" sz="1800" dirty="0"/>
                  <a:t>Model of R&amp;D competition in an industry with </a:t>
                </a:r>
                <a:r>
                  <a:rPr lang="en-US" sz="1800" i="1" dirty="0"/>
                  <a:t>n</a:t>
                </a:r>
                <a:r>
                  <a:rPr lang="en-US" sz="1800" dirty="0"/>
                  <a:t> number of symmetric firms, equilibrium R&amp;D investment as a function of level of spillovers from competitors' R&amp;D and  absorptive capacity of the firm.</a:t>
                </a:r>
              </a:p>
              <a:p>
                <a:r>
                  <a:rPr lang="en-US" sz="1800" dirty="0"/>
                  <a:t>Assume static model with two firms </a:t>
                </a:r>
                <a:r>
                  <a:rPr lang="en-US" sz="1800" i="1" dirty="0" err="1"/>
                  <a:t>i</a:t>
                </a:r>
                <a:r>
                  <a:rPr lang="en-US" sz="1800" dirty="0"/>
                  <a:t> and </a:t>
                </a:r>
                <a:r>
                  <a:rPr lang="en-US" sz="1800" i="1" dirty="0"/>
                  <a:t>j, </a:t>
                </a:r>
                <a:r>
                  <a:rPr lang="en-US" sz="1800" dirty="0"/>
                  <a:t>solve for Nash equilibrium in R&amp;D investment where each firm’s profits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US" sz="1800" dirty="0"/>
                  <a:t> depends positively on its own stock of knowledge </a:t>
                </a:r>
                <a:r>
                  <a:rPr lang="en-US" sz="1800" i="1" dirty="0"/>
                  <a:t>K</a:t>
                </a:r>
                <a:r>
                  <a:rPr lang="en-US" sz="1800" dirty="0"/>
                  <a:t> and negatively on its rival’s stock of knowledge:</a:t>
                </a:r>
              </a:p>
              <a:p>
                <a:pPr marL="0" indent="274320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&gt;0;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1800" dirty="0"/>
              </a:p>
              <a:p>
                <a:r>
                  <a:rPr lang="en-US" sz="1800" dirty="0"/>
                  <a:t>A firm’s stock of knowledge is a function of its own R&amp;D </a:t>
                </a:r>
                <a:r>
                  <a:rPr lang="en-US" sz="1800" i="1" dirty="0"/>
                  <a:t>R</a:t>
                </a:r>
                <a:r>
                  <a:rPr lang="en-US" sz="1800" dirty="0"/>
                  <a:t>, spillovers from its rival’s R&amp;D, and general knowledge level of economy </a:t>
                </a:r>
                <a:r>
                  <a:rPr lang="en-US" sz="1800" i="1" dirty="0"/>
                  <a:t>T</a:t>
                </a:r>
                <a:r>
                  <a:rPr lang="en-US" sz="1800" dirty="0"/>
                  <a:t>:</a:t>
                </a:r>
              </a:p>
              <a:p>
                <a:pPr marL="0" indent="274320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	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endParaRPr lang="en-US" sz="1800" dirty="0"/>
              </a:p>
              <a:p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/>
                  <a:t>measures the spillovers of rival’s R&amp;D.</a:t>
                </a:r>
              </a:p>
              <a:p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1800" dirty="0"/>
                  <a:t> is an increasing function of the firm’s R&amp;D and parameter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 </m:t>
                    </m:r>
                  </m:oMath>
                </a14:m>
                <a:r>
                  <a:rPr lang="en-US" sz="1800" dirty="0"/>
                  <a:t>that indexes the ease of learning for a given level of R&amp;D.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/>
                  <a:t>is assumed to increase the marginal effect of R&amp;D on absorptive capacity but to reduce the level of absorptive capacity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A53455-F264-4490-B4EF-8CF665673F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1401" r="-406" b="-9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372CC-856B-2087-BE65-FBE0F15D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5E3AB-61B7-BA8D-3D29-A5095A045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5DDCA-5807-17BD-3A02-3632496AD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44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78E3F-0169-435C-84AE-6E6C6B834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Absorptive Capacity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B279ED-7B1A-4159-B893-AF78E0B7B3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/>
                  <a:t>Return to a firm’s R&amp;D is given by the derivative of profit with respect to R&amp;D: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Π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r>
                  <a:rPr lang="en-US" sz="2400" b="1" dirty="0"/>
                  <a:t>First term: </a:t>
                </a:r>
                <a:r>
                  <a:rPr lang="en-US" sz="2400" dirty="0"/>
                  <a:t>positive impact of firm’s knowledge stock on its profits, which includes a spillover term mediated by the impact of firm’s own R&amp;D on its absorptive capacity.</a:t>
                </a:r>
              </a:p>
              <a:p>
                <a:r>
                  <a:rPr lang="en-US" sz="2400" b="1" dirty="0"/>
                  <a:t>Second term: </a:t>
                </a:r>
                <a:r>
                  <a:rPr lang="en-US" sz="2400" dirty="0"/>
                  <a:t>negative because rivalry effects imply a negative impact of the other firm’s knowledge stock on profits, one that is larger in absolute value if either spillovers or absorptive capacity are larger.</a:t>
                </a:r>
              </a:p>
              <a:p>
                <a:r>
                  <a:rPr lang="en-US" sz="2400" b="1" dirty="0"/>
                  <a:t>Equilibrium:</a:t>
                </a:r>
                <a:r>
                  <a:rPr lang="en-US" sz="2400" dirty="0"/>
                  <a:t> set the return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sz="2400" dirty="0"/>
                  <a:t> equal to the cost of R&amp;D, which is assumed to be one. Solve for </a:t>
                </a:r>
                <a:r>
                  <a:rPr lang="en-US" sz="2400" i="1" dirty="0"/>
                  <a:t>R</a:t>
                </a:r>
                <a:r>
                  <a:rPr lang="en-US" sz="2400" dirty="0"/>
                  <a:t>s (too complex for analytical solution).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B279ED-7B1A-4159-B893-AF78E0B7B3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961" r="-1159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FBD5D-DC1E-1E93-350F-843211AD5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CC2C8-897B-611E-DB36-222F23122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D1FF3-CEDB-D3C8-1F0A-B1A9EB7E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00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C8F53-5FA8-43E0-9DE2-1375A851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Absorptive Capacity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2747CC-8157-44F5-A595-3E36C49372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Cohen and Levinthal show that: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400" dirty="0"/>
                  <a:t>If complexity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2400" dirty="0"/>
                  <a:t> increases, return to R&amp;D and level of R&amp;D increase because own R&amp;D matters more for absorptive capacity and competitors are less able to exploit spillovers.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400" dirty="0"/>
                  <a:t>Given presence of absorptive capacity, impact of spillovers on R&amp;D and its return ambiguous. They increase profitability of own R&amp;D but there is a negative effect from their impact on rival’s R&amp;D.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400" dirty="0"/>
                  <a:t>As in the case of spillovers, another incentive to invest to increase absorptive capacity comes from presence of technological opportunity </a:t>
                </a:r>
                <a:r>
                  <a:rPr lang="en-US" sz="2400" i="1" dirty="0"/>
                  <a:t>T</a:t>
                </a:r>
                <a:r>
                  <a:rPr lang="en-US" sz="2400" dirty="0"/>
                  <a:t> (external knowledge from universities, firms outside sector, etc.).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2747CC-8157-44F5-A595-3E36C49372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EB635-E20E-FB3C-AF54-CEC20A8D1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809D4-3937-FC09-7A45-710F3E3FF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FCDF8-E935-BCED-4D85-A59EC4E8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08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DB5B0-DD0A-47B4-A020-3A3DB9947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Absorptive Capacity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53455-F264-4490-B4EF-8CF665673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Decreases in ease of learning → increases in R&amp;D investment by the firm.</a:t>
            </a:r>
          </a:p>
          <a:p>
            <a:r>
              <a:rPr lang="en-US" dirty="0"/>
              <a:t>If firms can affect absorptive capacity via investment in R&amp;D, increases in spillovers can → increased incentives for R&amp;D.</a:t>
            </a:r>
          </a:p>
          <a:p>
            <a:pPr lvl="1"/>
            <a:r>
              <a:rPr lang="en-US" dirty="0"/>
              <a:t>Contrary to the earlier work which assumed implicitly that spillovers reduce R&amp;D incentives by making imitation lower cost than invention.</a:t>
            </a:r>
          </a:p>
          <a:p>
            <a:r>
              <a:rPr lang="en-US" b="1" dirty="0"/>
              <a:t>Implication:</a:t>
            </a:r>
            <a:r>
              <a:rPr lang="en-US" dirty="0"/>
              <a:t> firms may invest in basic research in order to increase their absorptive capacity, in spite of the fact that such research also has broader spillovers.</a:t>
            </a:r>
          </a:p>
          <a:p>
            <a:r>
              <a:rPr lang="en-US" b="1" dirty="0"/>
              <a:t>Broader implications: </a:t>
            </a:r>
            <a:r>
              <a:rPr lang="en-US" dirty="0"/>
              <a:t>countries may also vary in their ability to absorb and use frontier science and technology; this fact is highly relevant for the failure or success of development strategies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DAE55-8731-338E-8F4F-060120480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09AF2-88A2-15B1-18AD-E7206D4B3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EE180-B29C-1716-5600-C4B5BA535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67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 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Key element of innovation cost: cost of financing the resources needed to develop an invention and bring it to market.</a:t>
            </a:r>
          </a:p>
          <a:p>
            <a:r>
              <a:rPr lang="en-US" dirty="0"/>
              <a:t>Financing innovation challenging because cost of external finance higher than required return:</a:t>
            </a:r>
          </a:p>
          <a:p>
            <a:pPr lvl="1"/>
            <a:r>
              <a:rPr lang="en-US" dirty="0"/>
              <a:t>Asymmetric information</a:t>
            </a:r>
          </a:p>
          <a:p>
            <a:pPr lvl="1"/>
            <a:r>
              <a:rPr lang="en-US" dirty="0"/>
              <a:t>Moral hazard</a:t>
            </a:r>
          </a:p>
          <a:p>
            <a:pPr lvl="1"/>
            <a:r>
              <a:rPr lang="en-US" dirty="0"/>
              <a:t>Lack of securable assets</a:t>
            </a:r>
          </a:p>
          <a:p>
            <a:r>
              <a:rPr lang="en-US" dirty="0"/>
              <a:t>Result: </a:t>
            </a:r>
          </a:p>
          <a:p>
            <a:pPr lvl="1"/>
            <a:r>
              <a:rPr lang="en-US" dirty="0"/>
              <a:t>some projects not being undertaken; </a:t>
            </a:r>
          </a:p>
          <a:p>
            <a:pPr lvl="1"/>
            <a:r>
              <a:rPr lang="en-US" dirty="0"/>
              <a:t>some individuals may have better access to funds than others, another source of missing Einsteins.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90E66-4166-D1F7-7FAD-150F97064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73578-699A-8017-E26C-59D9C2011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8D038-B214-36A7-8748-0D8E9FD1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31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 innovation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C2343D-C4BE-F1D5-296C-D089F9E21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Overall, the main sources of finance for innovative startups are self and bank loans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2E39FE-F0DF-3609-3267-335225F40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CF583-858C-4E2D-3E8E-C5C219E1E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64B7A-D1B3-E17F-13C5-22D5A4C5B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15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D100E0-D9B3-45C4-AB1D-771F4D224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795588"/>
            <a:ext cx="7686675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480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ACA2A-B4E8-4D2B-BEE8-9080352B1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08D05-CC23-4B4A-802C-D428716CC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does demand for innovation come from?</a:t>
            </a:r>
          </a:p>
          <a:p>
            <a:r>
              <a:rPr lang="en-US" dirty="0"/>
              <a:t>3 types of actors:</a:t>
            </a:r>
          </a:p>
          <a:p>
            <a:pPr lvl="1"/>
            <a:r>
              <a:rPr lang="en-US" dirty="0"/>
              <a:t>Consumers:</a:t>
            </a:r>
          </a:p>
          <a:p>
            <a:pPr lvl="2"/>
            <a:r>
              <a:rPr lang="en-US" dirty="0"/>
              <a:t>Consumer demand less important for radical innovations.</a:t>
            </a:r>
          </a:p>
          <a:p>
            <a:pPr lvl="2"/>
            <a:r>
              <a:rPr lang="en-US" dirty="0"/>
              <a:t>Focus on incremental innovations to familiar technologies.</a:t>
            </a:r>
          </a:p>
          <a:p>
            <a:pPr lvl="1"/>
            <a:r>
              <a:rPr lang="en-US" dirty="0"/>
              <a:t>Firms:</a:t>
            </a:r>
          </a:p>
          <a:p>
            <a:pPr lvl="2"/>
            <a:r>
              <a:rPr lang="en-US" dirty="0"/>
              <a:t>Demand depends on expected profit from investments and innovation choices.</a:t>
            </a:r>
          </a:p>
          <a:p>
            <a:pPr lvl="2"/>
            <a:r>
              <a:rPr lang="en-US" dirty="0"/>
              <a:t>Signals from customers/consumers.</a:t>
            </a:r>
          </a:p>
          <a:p>
            <a:pPr lvl="1"/>
            <a:r>
              <a:rPr lang="en-US" dirty="0"/>
              <a:t>Governments (via public procurement):</a:t>
            </a:r>
          </a:p>
          <a:p>
            <a:pPr lvl="2"/>
            <a:r>
              <a:rPr lang="en-US" dirty="0"/>
              <a:t>Policy goals (e.g. environmental mandates leading to new technologies).</a:t>
            </a:r>
          </a:p>
          <a:p>
            <a:pPr lvl="2"/>
            <a:r>
              <a:rPr lang="en-US" dirty="0"/>
              <a:t>Defense/geo-political considerations.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71B4B-C1A5-5825-E3FF-400557C26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4DB9D-5D0B-2238-074C-5C0D18B5A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5F5A5-39F3-212E-A914-F95E8FC4E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12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7D472-625A-4F7D-BB12-821627884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 and demand for 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AE774-AF1A-43CE-B4E9-93A0446C4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War the impetus behind many important innovations.</a:t>
            </a:r>
          </a:p>
          <a:p>
            <a:pPr lvl="1"/>
            <a:r>
              <a:rPr lang="en-US" dirty="0"/>
              <a:t>e.g., boring machine for cannon used in steam engine development.</a:t>
            </a:r>
          </a:p>
          <a:p>
            <a:r>
              <a:rPr lang="en-US" dirty="0"/>
              <a:t>Importance of science and technology during World War II: </a:t>
            </a:r>
          </a:p>
          <a:p>
            <a:pPr lvl="1"/>
            <a:r>
              <a:rPr lang="en-US" dirty="0"/>
              <a:t>Atom bomb, radar, microwaves, and medical treatment improvements in blood transfusion, skin grafts, and trauma (Gross and Sampat 2023).</a:t>
            </a:r>
          </a:p>
          <a:p>
            <a:pPr lvl="1"/>
            <a:r>
              <a:rPr lang="en-US" dirty="0"/>
              <a:t>Creation of national science policy and National Science Foundation (NSF), and U.S. Atomic Energy Commission (AEC).</a:t>
            </a:r>
          </a:p>
          <a:p>
            <a:r>
              <a:rPr lang="en-US" dirty="0"/>
              <a:t>More recent – improvements in drone technology.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CE01-C09B-FBEC-E329-8718035F3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E7FC8-C39E-FD6C-E3C0-896F76366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A650B-51A2-9A31-E64C-B6DD47E1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81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0FA7A-026C-48EC-BFA7-6056288CF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 of 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45678-56CF-43C1-9A8D-17A62BD66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Direction of innovation: (infinitely) many paths in different directions that might be pursued at a given point in time. Limited resources to invest, need to choose path</a:t>
            </a:r>
          </a:p>
          <a:p>
            <a:pPr lvl="1"/>
            <a:r>
              <a:rPr lang="en-US" sz="1600" dirty="0"/>
              <a:t>Choice determined by same factors that determine the overall level of innovation: the science base, expected innovation cost, expected profit from the innovation, risk and uncertainty, etc.</a:t>
            </a:r>
          </a:p>
          <a:p>
            <a:r>
              <a:rPr lang="en-US" sz="2000" dirty="0"/>
              <a:t>Innovation studies classify paths in different ways:</a:t>
            </a:r>
          </a:p>
          <a:p>
            <a:pPr lvl="1"/>
            <a:r>
              <a:rPr lang="en-US" sz="1600" dirty="0"/>
              <a:t>By broad science/technology field</a:t>
            </a:r>
          </a:p>
          <a:p>
            <a:pPr lvl="1"/>
            <a:r>
              <a:rPr lang="en-US" sz="1600" dirty="0"/>
              <a:t>Process-oriented vs. product-oriented</a:t>
            </a:r>
          </a:p>
          <a:p>
            <a:pPr lvl="1"/>
            <a:r>
              <a:rPr lang="en-US" sz="1600" dirty="0"/>
              <a:t>Incremental vs. radical</a:t>
            </a:r>
          </a:p>
          <a:p>
            <a:r>
              <a:rPr lang="en-US" sz="2000" dirty="0"/>
              <a:t>Influence of supply: </a:t>
            </a:r>
          </a:p>
          <a:p>
            <a:pPr lvl="1"/>
            <a:r>
              <a:rPr lang="en-US" sz="1600" dirty="0"/>
              <a:t>Current state of scientific or technological knowledge (tech opportunity)</a:t>
            </a:r>
          </a:p>
          <a:p>
            <a:pPr lvl="1"/>
            <a:r>
              <a:rPr lang="en-US" sz="1600" dirty="0"/>
              <a:t>Composition of potential innovators</a:t>
            </a:r>
          </a:p>
          <a:p>
            <a:r>
              <a:rPr lang="en-US" sz="2000" dirty="0"/>
              <a:t>Influence of demand:</a:t>
            </a:r>
          </a:p>
          <a:p>
            <a:pPr lvl="1"/>
            <a:r>
              <a:rPr lang="en-US" sz="1600" dirty="0"/>
              <a:t>Technological bottleneck or imperative need for improvement</a:t>
            </a:r>
          </a:p>
          <a:p>
            <a:pPr lvl="1"/>
            <a:r>
              <a:rPr lang="en-US" sz="1600" dirty="0"/>
              <a:t>Relative factor prices/interruption of supply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C9495-B945-DC81-2B11-2F6FCD86A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D617C-01C6-628A-78A9-B03132B22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A2540-FD50-B43D-EBC4-C2BBE868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05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92D2D-C7EF-4D42-8343-24CE4B79C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Simultaneous invention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02F06-C268-4263-A63C-A3E130E87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Invention often nearly simultaneous</a:t>
            </a:r>
          </a:p>
          <a:p>
            <a:r>
              <a:rPr lang="en-US" dirty="0"/>
              <a:t>Two or more individuals that may or may not be in contact with each other come up with the same or very similar ideas at almost the same time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Calculus (Newton, 1671 and Leibniz, 1676)</a:t>
            </a:r>
          </a:p>
          <a:p>
            <a:pPr lvl="1"/>
            <a:r>
              <a:rPr lang="en-US" dirty="0"/>
              <a:t>Theory of natural selection (Darwin and Wallace, 1858)</a:t>
            </a:r>
          </a:p>
          <a:p>
            <a:pPr lvl="1"/>
            <a:r>
              <a:rPr lang="en-US" dirty="0"/>
              <a:t>Principle of least squares (Legendre, 1806 and Gauss, 1809)</a:t>
            </a:r>
          </a:p>
          <a:p>
            <a:pPr lvl="1"/>
            <a:r>
              <a:rPr lang="en-US" dirty="0"/>
              <a:t>Telephone (Bell and Gray, 1876)</a:t>
            </a:r>
          </a:p>
          <a:p>
            <a:pPr lvl="1"/>
            <a:r>
              <a:rPr lang="en-US" dirty="0"/>
              <a:t>Flying machines (Wright, 1895-1901, Langley, 1893-1897)</a:t>
            </a:r>
          </a:p>
          <a:p>
            <a:pPr lvl="1"/>
            <a:r>
              <a:rPr lang="en-US" dirty="0"/>
              <a:t>Photography (Daguerre-</a:t>
            </a:r>
            <a:r>
              <a:rPr lang="en-US" dirty="0" err="1"/>
              <a:t>Niepe</a:t>
            </a:r>
            <a:r>
              <a:rPr lang="en-US" dirty="0"/>
              <a:t> and Talbot, 1839)</a:t>
            </a:r>
          </a:p>
          <a:p>
            <a:pPr lvl="1"/>
            <a:r>
              <a:rPr lang="en-US" dirty="0"/>
              <a:t>Telegraph (Henry, 1831, Morse, 1837, Cooke-Wheatstone, 1837, and </a:t>
            </a:r>
            <a:r>
              <a:rPr lang="en-US" dirty="0" err="1"/>
              <a:t>Steinheil</a:t>
            </a:r>
            <a:r>
              <a:rPr lang="en-US" dirty="0"/>
              <a:t>, 1837)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71E81-A4DC-5C3C-9AEB-D9274E832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47929-7C50-F6DF-748F-E25A2819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2DAF8-4D4E-6EC2-65F8-9A922F407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0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810AD-EF93-C041-9A05-52C9C1E96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70B27-EC67-CD8E-0E33-89D9CAA15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Intro – examples</a:t>
            </a:r>
          </a:p>
          <a:p>
            <a:r>
              <a:rPr lang="en-US" dirty="0"/>
              <a:t>Supply factors:</a:t>
            </a:r>
          </a:p>
          <a:p>
            <a:pPr lvl="1"/>
            <a:r>
              <a:rPr lang="en-US" dirty="0"/>
              <a:t>Technological opportunity </a:t>
            </a:r>
          </a:p>
          <a:p>
            <a:pPr lvl="1"/>
            <a:r>
              <a:rPr lang="en-US" dirty="0"/>
              <a:t>Appropriability</a:t>
            </a:r>
          </a:p>
          <a:p>
            <a:pPr lvl="1"/>
            <a:r>
              <a:rPr lang="en-US" dirty="0"/>
              <a:t>Absorptive capacity</a:t>
            </a:r>
          </a:p>
          <a:p>
            <a:pPr lvl="1"/>
            <a:r>
              <a:rPr lang="en-US" dirty="0"/>
              <a:t>Financing</a:t>
            </a:r>
          </a:p>
          <a:p>
            <a:r>
              <a:rPr lang="en-US" dirty="0"/>
              <a:t>Demand factors</a:t>
            </a:r>
          </a:p>
          <a:p>
            <a:pPr lvl="1"/>
            <a:r>
              <a:rPr lang="en-US" dirty="0"/>
              <a:t>Market size</a:t>
            </a:r>
          </a:p>
          <a:p>
            <a:pPr lvl="1"/>
            <a:r>
              <a:rPr lang="en-US" dirty="0"/>
              <a:t>Consumer taste and willingness-to-pay</a:t>
            </a:r>
          </a:p>
          <a:p>
            <a:pPr lvl="1"/>
            <a:r>
              <a:rPr lang="en-US"/>
              <a:t>Regulatory mandates</a:t>
            </a:r>
            <a:endParaRPr lang="en-US" dirty="0"/>
          </a:p>
          <a:p>
            <a:pPr lvl="1"/>
            <a:r>
              <a:rPr lang="en-US" dirty="0"/>
              <a:t>War</a:t>
            </a:r>
          </a:p>
          <a:p>
            <a:r>
              <a:rPr lang="en-US" dirty="0"/>
              <a:t>Direction of innovation</a:t>
            </a:r>
          </a:p>
          <a:p>
            <a:r>
              <a:rPr lang="en-US" dirty="0"/>
              <a:t>Simultaneous innovation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B0AC5-4A60-6BB5-1132-3A695FFB0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9E711-54B0-D0DD-D081-9EBFD11F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37074-0B8D-D202-8A9E-D2DE0E7A4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8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379D6-D8C7-4228-A334-C557A40A1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Simultaneous invention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F5BEE-E97C-43EF-A77E-0F9F82BFE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is simultaneous invention common?</a:t>
            </a:r>
          </a:p>
          <a:p>
            <a:pPr lvl="1"/>
            <a:r>
              <a:rPr lang="en-US" sz="2800" dirty="0"/>
              <a:t>Supply and demand factors often apply to economy or society rather than to individuals.</a:t>
            </a:r>
          </a:p>
          <a:p>
            <a:pPr lvl="1"/>
            <a:r>
              <a:rPr lang="en-US" sz="2800" dirty="0"/>
              <a:t>Therefore it is:</a:t>
            </a:r>
          </a:p>
          <a:p>
            <a:pPr lvl="2"/>
            <a:r>
              <a:rPr lang="en-US" sz="2400" dirty="0"/>
              <a:t>Likely that more than one individual will perceive the opportunity to make a scientific discovery.</a:t>
            </a:r>
          </a:p>
          <a:p>
            <a:pPr lvl="2"/>
            <a:r>
              <a:rPr lang="en-US" sz="2400" dirty="0"/>
              <a:t>Likely that more than one individual will perceive the opportunity to make a technological invention that satisfies consumer needs and where cost of invention recoverable via potential profit.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ADA5F-6960-7589-D3AC-D98BC9F5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03BD2-61A7-FA12-A4AA-64BFF43A4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395FC-3DF8-3163-6529-E83FD7D8A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76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8F9D7-610B-4D05-B1BB-01454BFBD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C4D09-AB4B-4294-B47C-375B84217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900" dirty="0"/>
              <a:t>Level and direction of innovation determined by interaction of supply with demand.</a:t>
            </a:r>
          </a:p>
          <a:p>
            <a:r>
              <a:rPr lang="en-US" sz="1900" dirty="0"/>
              <a:t>Non-economic factors and chance also matter, but are less subject to policy targeting or conscious strategy by individuals and firms.</a:t>
            </a:r>
          </a:p>
          <a:p>
            <a:r>
              <a:rPr lang="en-US" sz="1900" dirty="0"/>
              <a:t>Supply factors:</a:t>
            </a:r>
          </a:p>
          <a:p>
            <a:pPr lvl="1"/>
            <a:r>
              <a:rPr lang="en-US" sz="1700" dirty="0"/>
              <a:t>Current science and technology base</a:t>
            </a:r>
          </a:p>
          <a:p>
            <a:pPr lvl="1"/>
            <a:r>
              <a:rPr lang="en-US" sz="1700" dirty="0"/>
              <a:t>Individuals and institutions with the relevant knowledge</a:t>
            </a:r>
          </a:p>
          <a:p>
            <a:pPr lvl="1"/>
            <a:r>
              <a:rPr lang="en-US" sz="1700" dirty="0"/>
              <a:t>Availability of finance</a:t>
            </a:r>
          </a:p>
          <a:p>
            <a:pPr lvl="1"/>
            <a:r>
              <a:rPr lang="en-US" sz="1700" dirty="0"/>
              <a:t>Cultural attitudes (toward risk, newness, and societal values)</a:t>
            </a:r>
          </a:p>
          <a:p>
            <a:r>
              <a:rPr lang="en-US" sz="1900" dirty="0"/>
              <a:t>Demand factors:</a:t>
            </a:r>
          </a:p>
          <a:p>
            <a:pPr lvl="1"/>
            <a:r>
              <a:rPr lang="en-US" sz="1700" dirty="0"/>
              <a:t>Consumer needs and willingness to pay</a:t>
            </a:r>
          </a:p>
          <a:p>
            <a:pPr lvl="1"/>
            <a:r>
              <a:rPr lang="en-US" sz="1700" dirty="0"/>
              <a:t>Market size</a:t>
            </a:r>
          </a:p>
          <a:p>
            <a:pPr lvl="1"/>
            <a:r>
              <a:rPr lang="en-US" sz="1700" dirty="0"/>
              <a:t>Shocks to relative input costs</a:t>
            </a:r>
          </a:p>
          <a:p>
            <a:pPr lvl="1"/>
            <a:r>
              <a:rPr lang="en-US" sz="1700" dirty="0"/>
              <a:t>Regulatory mandates</a:t>
            </a:r>
          </a:p>
          <a:p>
            <a:pPr lvl="1"/>
            <a:r>
              <a:rPr lang="en-US" sz="1700" dirty="0"/>
              <a:t>Perceived benefit of potential innovation</a:t>
            </a:r>
          </a:p>
          <a:p>
            <a:r>
              <a:rPr lang="en-US" sz="1900" dirty="0"/>
              <a:t>Many inventions and scientific discoveries are made simultaneously by two or more individuals.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89509-DC12-9EC7-3F50-54405C76F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FD5D0-E418-FFA7-373E-CBE7510C9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AF93C-04BA-1037-43D4-1D66D541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44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8718"/>
          </a:xfrm>
        </p:spPr>
        <p:txBody>
          <a:bodyPr>
            <a:normAutofit/>
          </a:bodyPr>
          <a:lstStyle/>
          <a:p>
            <a:r>
              <a:rPr lang="en-US" dirty="0"/>
              <a:t>Begin with two examples of important innovation with very different timelines:</a:t>
            </a:r>
          </a:p>
          <a:p>
            <a:pPr lvl="1"/>
            <a:r>
              <a:rPr lang="en-US" dirty="0"/>
              <a:t>Covid vaccines</a:t>
            </a:r>
          </a:p>
          <a:p>
            <a:pPr lvl="1"/>
            <a:r>
              <a:rPr lang="en-US" dirty="0"/>
              <a:t>Human flight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ECC88-679E-2E39-C7A4-1E245232F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A1DCC-F436-841B-43D8-951DDC958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F3963-4C6A-1105-5033-831B757F2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– covid vaccines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871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U.S. government: Operation Warp Speed (OWS)</a:t>
            </a:r>
          </a:p>
          <a:p>
            <a:pPr lvl="1"/>
            <a:r>
              <a:rPr lang="en-US" sz="1800" dirty="0"/>
              <a:t>Goal: accelerate development, manufacturing, and distribution of COVID-19 vaccines, therapeutics, and diagnostic tests.</a:t>
            </a:r>
          </a:p>
          <a:p>
            <a:pPr lvl="1"/>
            <a:r>
              <a:rPr lang="en-US" sz="1800" dirty="0"/>
              <a:t>OWS public-private partnership between various government departments and private firms.</a:t>
            </a:r>
          </a:p>
          <a:p>
            <a:r>
              <a:rPr lang="en-US" sz="2400" dirty="0"/>
              <a:t>OWS strategies:</a:t>
            </a:r>
          </a:p>
          <a:p>
            <a:pPr lvl="1"/>
            <a:r>
              <a:rPr lang="en-US" sz="1800" dirty="0"/>
              <a:t>Simultaneous FDA review of clinical trials for multiple vaccines.</a:t>
            </a:r>
          </a:p>
          <a:p>
            <a:pPr lvl="1"/>
            <a:r>
              <a:rPr lang="en-US" sz="1800" dirty="0"/>
              <a:t>Manufacture candidate vaccines while pre-approved.</a:t>
            </a:r>
          </a:p>
          <a:p>
            <a:pPr lvl="1"/>
            <a:r>
              <a:rPr lang="en-US" sz="1800" dirty="0"/>
              <a:t>Use of Department of Defense to coordinate supply, production, and deployment.</a:t>
            </a:r>
          </a:p>
          <a:p>
            <a:r>
              <a:rPr lang="en-US" sz="2400" dirty="0"/>
              <a:t>Results:</a:t>
            </a:r>
          </a:p>
          <a:p>
            <a:pPr lvl="1"/>
            <a:r>
              <a:rPr lang="en-US" sz="1800" dirty="0"/>
              <a:t>8 companies funded in August 2020 to pursue vaccine candidates.</a:t>
            </a:r>
          </a:p>
          <a:p>
            <a:pPr lvl="1"/>
            <a:r>
              <a:rPr lang="en-US" sz="1800" dirty="0"/>
              <a:t>3 companies produced successful vaccines by end of 2020 (Johnson and Johnson, Astra-Zeneca, and Moderna).</a:t>
            </a:r>
          </a:p>
          <a:p>
            <a:pPr lvl="1"/>
            <a:r>
              <a:rPr lang="en-US" sz="1800" dirty="0"/>
              <a:t>4th project, Pfizer-BioNTech, not funded by OWS but benefited from advance purchase agreement with U.S. government (and received 375 million euro funding from German government).</a:t>
            </a:r>
          </a:p>
          <a:p>
            <a:r>
              <a:rPr lang="en-US" sz="2400" dirty="0"/>
              <a:t>Illustrates Importance of a clearly identified need sending strong demand signal that innovation would have a market as well as the role of a focused government effort.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8B4F2-65F6-3531-CB51-81A5BA4E8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91515-A639-7E63-2B8E-7AB51F77C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BA5ED-B3DA-B287-47EA-958B6784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1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– human flight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Quest for human flight goes back to ancient Greece and kite flying in China.</a:t>
            </a:r>
          </a:p>
          <a:p>
            <a:pPr lvl="1"/>
            <a:r>
              <a:rPr lang="en-US" dirty="0"/>
              <a:t>Extensive design and drawings by Leonardo da Vinci during the 15th century.</a:t>
            </a:r>
          </a:p>
          <a:p>
            <a:r>
              <a:rPr lang="en-US" dirty="0"/>
              <a:t>1783 - first really successful flight by Montgolfier brothers, using hot air balloon.</a:t>
            </a:r>
          </a:p>
          <a:p>
            <a:r>
              <a:rPr lang="en-US" dirty="0"/>
              <a:t>1903-1908 - modern human flight begins with Wright brothers and Alberto Santos-Dumont.</a:t>
            </a:r>
          </a:p>
          <a:p>
            <a:r>
              <a:rPr lang="en-US" dirty="0"/>
              <a:t>Why was human flight achieved in the early 1900s and not earlier?</a:t>
            </a:r>
          </a:p>
          <a:p>
            <a:r>
              <a:rPr lang="en-US" dirty="0"/>
              <a:t>The driving forces appear to have been:</a:t>
            </a:r>
          </a:p>
          <a:p>
            <a:pPr lvl="1"/>
            <a:r>
              <a:rPr lang="en-US" dirty="0"/>
              <a:t>desire to be first, </a:t>
            </a:r>
          </a:p>
          <a:p>
            <a:pPr lvl="1"/>
            <a:r>
              <a:rPr lang="en-US" dirty="0"/>
              <a:t>supply of the basic components, </a:t>
            </a:r>
          </a:p>
          <a:p>
            <a:pPr lvl="1"/>
            <a:r>
              <a:rPr lang="en-US" dirty="0"/>
              <a:t>understanding of mechanics from previous failures, </a:t>
            </a:r>
          </a:p>
          <a:p>
            <a:pPr lvl="1"/>
            <a:r>
              <a:rPr lang="en-US" dirty="0"/>
              <a:t>potential for profit.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EC053-9652-B7FA-E0A8-E2DFECCE7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4FE5D-CE5E-110E-78F7-78D9F63C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E69FA-162D-9E5C-A4E6-AD589FDD4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5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48224-8D6F-4731-BFCC-85DE754D1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Determinants of invention and 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4ABC9-695F-4643-9876-275AC94E8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Innovative outcomes determined by: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Supply</a:t>
            </a:r>
            <a:r>
              <a:rPr lang="en-US" dirty="0"/>
              <a:t> of inputs.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Demand</a:t>
            </a:r>
            <a:r>
              <a:rPr lang="en-US" dirty="0"/>
              <a:t> for innovative output.</a:t>
            </a:r>
          </a:p>
          <a:p>
            <a:r>
              <a:rPr lang="en-US" dirty="0"/>
              <a:t>Our examples:</a:t>
            </a:r>
          </a:p>
          <a:p>
            <a:pPr lvl="1"/>
            <a:r>
              <a:rPr lang="en-US" dirty="0"/>
              <a:t>Driving force behind </a:t>
            </a:r>
            <a:r>
              <a:rPr lang="en-US" dirty="0" err="1"/>
              <a:t>Covid</a:t>
            </a:r>
            <a:r>
              <a:rPr lang="en-US" dirty="0"/>
              <a:t> vaccines was immediate and pressing demand.</a:t>
            </a:r>
          </a:p>
          <a:p>
            <a:pPr lvl="1"/>
            <a:r>
              <a:rPr lang="en-US" dirty="0"/>
              <a:t>Driving force behind heavier-than-air flight was long-felt human desire for flight together with supply of relevant inputs to the innovation.</a:t>
            </a:r>
          </a:p>
          <a:p>
            <a:pPr lvl="2"/>
            <a:r>
              <a:rPr lang="en-US" dirty="0"/>
              <a:t>Demand was not enough, without supply.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CB896-91F3-18BD-70A2-2D786554D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48418-7F3D-307F-E0EB-99BAC0C0A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F5ADC-65A1-7F55-4ACC-A5FA1E0A6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97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48A8-5AB1-4E8C-BB27-BC59061CD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of 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43DBB-2EAC-41E9-8880-9C3508D87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most important supply factor for innovation: availability of innovators, which depends on capabilities and incentives:</a:t>
            </a:r>
          </a:p>
          <a:p>
            <a:pPr lvl="1"/>
            <a:r>
              <a:rPr lang="en-US" dirty="0"/>
              <a:t>Capabilities/ability of individuals:</a:t>
            </a:r>
          </a:p>
          <a:p>
            <a:pPr lvl="2"/>
            <a:r>
              <a:rPr lang="en-US" dirty="0"/>
              <a:t>Nutrition</a:t>
            </a:r>
          </a:p>
          <a:p>
            <a:pPr lvl="2"/>
            <a:r>
              <a:rPr lang="en-US" dirty="0"/>
              <a:t>Income level</a:t>
            </a:r>
          </a:p>
          <a:p>
            <a:pPr lvl="2"/>
            <a:r>
              <a:rPr lang="en-US" dirty="0"/>
              <a:t>Education and level of science and technology</a:t>
            </a:r>
          </a:p>
          <a:p>
            <a:pPr lvl="1"/>
            <a:r>
              <a:rPr lang="en-US" dirty="0"/>
              <a:t>Incentives for innovation:</a:t>
            </a:r>
          </a:p>
          <a:p>
            <a:pPr lvl="2"/>
            <a:r>
              <a:rPr lang="en-US" dirty="0"/>
              <a:t>Ability to finance and secure returns to innovation</a:t>
            </a:r>
          </a:p>
          <a:p>
            <a:pPr lvl="2"/>
            <a:r>
              <a:rPr lang="en-US" dirty="0"/>
              <a:t>Life expectancy</a:t>
            </a:r>
          </a:p>
          <a:p>
            <a:pPr lvl="2"/>
            <a:r>
              <a:rPr lang="en-US" dirty="0"/>
              <a:t>Willingness to bear risks</a:t>
            </a:r>
          </a:p>
          <a:p>
            <a:pPr lvl="2"/>
            <a:r>
              <a:rPr lang="en-US" dirty="0"/>
              <a:t>Religion</a:t>
            </a:r>
          </a:p>
          <a:p>
            <a:pPr lvl="2"/>
            <a:r>
              <a:rPr lang="en-US" dirty="0"/>
              <a:t>Values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A59DE-2F54-86D8-B936-A94B5778B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58442-2451-5897-5596-159931588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DE05A-46F1-F962-CA33-3EFBCF656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74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BC36C-4371-C7EC-D7DE-782083EA3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Technological 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A4D23-E684-F772-2E47-22EFE2805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important supply factor – the science and technology knowledge to which inventors have access. </a:t>
            </a:r>
          </a:p>
          <a:p>
            <a:r>
              <a:rPr lang="en-US" b="1" dirty="0"/>
              <a:t>Technological opportunity </a:t>
            </a:r>
            <a:r>
              <a:rPr lang="en-US" dirty="0"/>
              <a:t>refers to availability of relevant knowledge for making inventions in a particular area.</a:t>
            </a:r>
          </a:p>
          <a:p>
            <a:pPr lvl="1"/>
            <a:r>
              <a:rPr lang="en-US" dirty="0"/>
              <a:t>Rapid covid vaccine development depended in part on science learned as a result of earlier SARS viruses.</a:t>
            </a:r>
          </a:p>
          <a:p>
            <a:pPr lvl="1"/>
            <a:r>
              <a:rPr lang="en-US" dirty="0"/>
              <a:t>Human flight had to wait until the science and technology of materials and engines was sufficiently developed.</a:t>
            </a:r>
          </a:p>
          <a:p>
            <a:r>
              <a:rPr lang="en-US" dirty="0"/>
              <a:t>Not all individuals and firms have easy access to relevant S&amp;T:</a:t>
            </a:r>
          </a:p>
          <a:p>
            <a:pPr lvl="1"/>
            <a:r>
              <a:rPr lang="en-US" dirty="0"/>
              <a:t>Lack appropriate education (“missing </a:t>
            </a:r>
            <a:r>
              <a:rPr lang="en-US" dirty="0" err="1"/>
              <a:t>Einsteins</a:t>
            </a:r>
            <a:r>
              <a:rPr lang="en-US" dirty="0"/>
              <a:t>”).</a:t>
            </a:r>
          </a:p>
          <a:p>
            <a:pPr lvl="1"/>
            <a:r>
              <a:rPr lang="en-US" dirty="0"/>
              <a:t>Lack </a:t>
            </a:r>
            <a:r>
              <a:rPr lang="en-US" b="1" dirty="0"/>
              <a:t>absorptive capacity.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BC84E-5488-9272-2A56-5D21E5DE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AB08F-143E-BCC9-CA4A-842BA434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52578-3CB2-C0E2-7282-1E66B6F2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68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2B6A0-1FBA-46B4-A36A-B8CA5979A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</a:t>
            </a:r>
            <a:r>
              <a:rPr lang="en-US" dirty="0" err="1"/>
              <a:t>Einsteins</a:t>
            </a:r>
            <a:r>
              <a:rPr lang="en-US" dirty="0"/>
              <a:t> and Marie Curies?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27D82-086A-430D-A0EF-1F758D124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Invention, innovation, and entrepreneurship unequally distributed across the population with respect to gender, race, and family background.</a:t>
            </a:r>
          </a:p>
          <a:p>
            <a:pPr lvl="1"/>
            <a:r>
              <a:rPr lang="en-US" dirty="0"/>
              <a:t>Suggests “missing’ inventors </a:t>
            </a:r>
          </a:p>
          <a:p>
            <a:r>
              <a:rPr lang="en-US" dirty="0"/>
              <a:t>Exposure to innovative activity during childhood is a critical factor in determining whether an adult becomes an inventor (Bell et al. 2019)</a:t>
            </a:r>
          </a:p>
          <a:p>
            <a:pPr lvl="1"/>
            <a:r>
              <a:rPr lang="en-US" dirty="0"/>
              <a:t>Gender-linked - female invention linked to childhood exposure to female invention; not to male invention.</a:t>
            </a:r>
          </a:p>
          <a:p>
            <a:pPr lvl="1"/>
            <a:r>
              <a:rPr lang="en-US" dirty="0"/>
              <a:t>Parental background (STEM education and inventorship) predict entry into inventing - effects much larger for males than females (Hoisl et al. 2021).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BD5A9-E03C-0425-96EF-7BED29AEE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0E2E4-2165-DD45-08B0-F4C52C2ED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Hall &amp; Halemers Ch.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C50F2-A103-35E8-0EE6-DFD99BF1E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ABA-C5C3-47D5-B0D6-5D879B3674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88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2117</Words>
  <Application>Microsoft Office PowerPoint</Application>
  <PresentationFormat>Widescreen</PresentationFormat>
  <Paragraphs>242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 Theme</vt:lpstr>
      <vt:lpstr>Chapter 3  Supply and demand for innovation</vt:lpstr>
      <vt:lpstr>Overview</vt:lpstr>
      <vt:lpstr>Introduction</vt:lpstr>
      <vt:lpstr>Introduction – covid vaccines</vt:lpstr>
      <vt:lpstr>Introduction – human flight</vt:lpstr>
      <vt:lpstr>Determinants of invention and innovation</vt:lpstr>
      <vt:lpstr>Supply of innovation</vt:lpstr>
      <vt:lpstr>Technological opportunity</vt:lpstr>
      <vt:lpstr>Missing Einsteins and Marie Curies?</vt:lpstr>
      <vt:lpstr>Absorptive Capacity</vt:lpstr>
      <vt:lpstr>Absorptive Capacity</vt:lpstr>
      <vt:lpstr>Absorptive Capacity</vt:lpstr>
      <vt:lpstr>Absorptive Capacity</vt:lpstr>
      <vt:lpstr>Financing innovation</vt:lpstr>
      <vt:lpstr>Financing innovation</vt:lpstr>
      <vt:lpstr>Demand for innovation</vt:lpstr>
      <vt:lpstr>War and demand for innovation</vt:lpstr>
      <vt:lpstr>Direction of innovation</vt:lpstr>
      <vt:lpstr>Simultaneous invention</vt:lpstr>
      <vt:lpstr>Simultaneous invention</vt:lpstr>
      <vt:lpstr>Summary</vt:lpstr>
    </vt:vector>
  </TitlesOfParts>
  <Company>Santa Clara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 Innovation and Economic Growth</dc:title>
  <dc:creator>SCUTechSupport</dc:creator>
  <cp:lastModifiedBy>Christian Helmers</cp:lastModifiedBy>
  <cp:revision>77</cp:revision>
  <dcterms:created xsi:type="dcterms:W3CDTF">2023-02-02T05:32:40Z</dcterms:created>
  <dcterms:modified xsi:type="dcterms:W3CDTF">2024-08-09T16:27:42Z</dcterms:modified>
</cp:coreProperties>
</file>