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7" r:id="rId19"/>
    <p:sldId id="257" r:id="rId20"/>
    <p:sldId id="258" r:id="rId21"/>
    <p:sldId id="259"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0EEFEC-F6DB-48B0-8069-75C8C255CBE0}" type="datetimeFigureOut">
              <a:rPr lang="en-US" smtClean="0"/>
              <a:t>8/9/2024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E7971-E0DB-4CBA-A48A-18A7665CEC75}" type="slidenum">
              <a:rPr lang="en-US" smtClean="0"/>
              <a:t>‹#›</a:t>
            </a:fld>
            <a:endParaRPr lang="en-US"/>
          </a:p>
        </p:txBody>
      </p:sp>
    </p:spTree>
    <p:extLst>
      <p:ext uri="{BB962C8B-B14F-4D97-AF65-F5344CB8AC3E}">
        <p14:creationId xmlns:p14="http://schemas.microsoft.com/office/powerpoint/2010/main" val="137747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DEE73-33F4-4265-998A-637479240C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5E7CE5-2105-47A5-9A67-822509358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FC3446-ABE3-4348-879A-2138E034FCE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7A44CB9-001A-4B54-8215-CE8D1ACEF9BE}"/>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21538A6D-B1C3-4EA4-94C7-551D81C74EAC}"/>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173848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E0FFC-4867-4E34-A081-0EBB28655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FDF555-0702-4BA6-A078-B6E6D2CAA03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59E7BB-2FA2-4358-9EF0-0E749BB8B72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6F586C9-2B90-4E9D-A7F4-DB234004DE79}"/>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97F6B956-BC92-4D94-BAD2-00A1135D9221}"/>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3730464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F9A620-7173-4228-BAC7-13F9069F9C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1DDAD9A-8C32-4E86-95CA-DA822AF359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7FA921-A40C-4C1C-99B1-103B45B6B7E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D6763BC-4A6E-4D82-8442-788076AC9733}"/>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CA8BAB18-9365-4C4C-9C31-97AF3DBFDCC9}"/>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291857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681B-7EEE-49FD-9A96-87E5C2C87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30914D-037C-445C-909E-E0BDC924C3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A68B9-0A9B-40EC-893A-EEE14B0A434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3D489F0-D72F-4285-9C34-B6B6D88EEAD5}"/>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89B62F38-D410-4622-A3BA-B073BA0D500F}"/>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326215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72348-F0E7-4B4C-ACF0-BD8E5F2C34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301544-EFE4-46A8-BC8E-FA2E2CC821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E7BC340-A3F5-48B6-BEA5-3AAC074EA42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2869012-F42E-4F47-8F09-9E71CA7FB997}"/>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F988C7D4-71CA-4E6B-A358-F1DCF9388BD1}"/>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990389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884D5-60FA-4A42-B712-94665B08F2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FCDC13-D468-4502-ADBF-03D03916A03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D4CD22-C995-4E16-884F-086C9649B51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998866-77D3-4047-9EC0-517E5BD6A240}"/>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F4AB7725-FBA9-4194-856D-34F5AF1EE8CD}"/>
              </a:ext>
            </a:extLst>
          </p:cNvPr>
          <p:cNvSpPr>
            <a:spLocks noGrp="1"/>
          </p:cNvSpPr>
          <p:nvPr>
            <p:ph type="ftr" sz="quarter" idx="11"/>
          </p:nvPr>
        </p:nvSpPr>
        <p:spPr/>
        <p:txBody>
          <a:bodyPr/>
          <a:lstStyle/>
          <a:p>
            <a:r>
              <a:rPr lang="en-US"/>
              <a:t>Hall &amp; Helmers Ch. 4</a:t>
            </a:r>
          </a:p>
        </p:txBody>
      </p:sp>
      <p:sp>
        <p:nvSpPr>
          <p:cNvPr id="7" name="Slide Number Placeholder 6">
            <a:extLst>
              <a:ext uri="{FF2B5EF4-FFF2-40B4-BE49-F238E27FC236}">
                <a16:creationId xmlns:a16="http://schemas.microsoft.com/office/drawing/2014/main" id="{23452F86-2E53-458E-9F51-515C8CDFD62B}"/>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336191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84842-8923-4B2B-8E05-EB94328718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C2FEF2-CCB4-4FA6-9C3C-26945EED7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8C8EB0-DCF0-4749-BF4B-E4388D4B02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C1FCF0-3372-4E82-AEC2-A3A0F1ED26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BBD0FE1-65E6-48F4-9B88-7EDE7BCFD2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74249D-3251-4421-B452-81FAAE4D0B28}"/>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6A2C285F-E1D7-4FA9-9027-38E98401CE16}"/>
              </a:ext>
            </a:extLst>
          </p:cNvPr>
          <p:cNvSpPr>
            <a:spLocks noGrp="1"/>
          </p:cNvSpPr>
          <p:nvPr>
            <p:ph type="ftr" sz="quarter" idx="11"/>
          </p:nvPr>
        </p:nvSpPr>
        <p:spPr/>
        <p:txBody>
          <a:bodyPr/>
          <a:lstStyle/>
          <a:p>
            <a:r>
              <a:rPr lang="en-US"/>
              <a:t>Hall &amp; Helmers Ch. 4</a:t>
            </a:r>
          </a:p>
        </p:txBody>
      </p:sp>
      <p:sp>
        <p:nvSpPr>
          <p:cNvPr id="9" name="Slide Number Placeholder 8">
            <a:extLst>
              <a:ext uri="{FF2B5EF4-FFF2-40B4-BE49-F238E27FC236}">
                <a16:creationId xmlns:a16="http://schemas.microsoft.com/office/drawing/2014/main" id="{13E6A843-BD8A-4F83-844A-5E69D48D5AE9}"/>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299231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FEA8D-173C-4580-82A9-14C68AA2AF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C3B635-3F26-49B1-9C4C-0B5513BBF0FC}"/>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BD1099C1-B9F3-46D5-BF27-9FAB40A4BEB1}"/>
              </a:ext>
            </a:extLst>
          </p:cNvPr>
          <p:cNvSpPr>
            <a:spLocks noGrp="1"/>
          </p:cNvSpPr>
          <p:nvPr>
            <p:ph type="ftr" sz="quarter" idx="11"/>
          </p:nvPr>
        </p:nvSpPr>
        <p:spPr/>
        <p:txBody>
          <a:bodyPr/>
          <a:lstStyle/>
          <a:p>
            <a:r>
              <a:rPr lang="en-US"/>
              <a:t>Hall &amp; Helmers Ch. 4</a:t>
            </a:r>
          </a:p>
        </p:txBody>
      </p:sp>
      <p:sp>
        <p:nvSpPr>
          <p:cNvPr id="5" name="Slide Number Placeholder 4">
            <a:extLst>
              <a:ext uri="{FF2B5EF4-FFF2-40B4-BE49-F238E27FC236}">
                <a16:creationId xmlns:a16="http://schemas.microsoft.com/office/drawing/2014/main" id="{08D544C7-CF17-48A4-B15B-5FCC11B52080}"/>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85744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E5BBE2-1D75-4851-96F6-67A9326163CE}"/>
              </a:ext>
            </a:extLst>
          </p:cNvPr>
          <p:cNvSpPr>
            <a:spLocks noGrp="1"/>
          </p:cNvSpPr>
          <p:nvPr>
            <p:ph type="dt" sz="half" idx="10"/>
          </p:nvPr>
        </p:nvSpPr>
        <p:spPr/>
        <p:txBody>
          <a:bodyPr/>
          <a:lstStyle/>
          <a:p>
            <a:r>
              <a:rPr lang="en-US"/>
              <a:t>2024</a:t>
            </a:r>
          </a:p>
        </p:txBody>
      </p:sp>
      <p:sp>
        <p:nvSpPr>
          <p:cNvPr id="3" name="Footer Placeholder 2">
            <a:extLst>
              <a:ext uri="{FF2B5EF4-FFF2-40B4-BE49-F238E27FC236}">
                <a16:creationId xmlns:a16="http://schemas.microsoft.com/office/drawing/2014/main" id="{ADE94C54-7261-4960-91CD-4463F8A57FA8}"/>
              </a:ext>
            </a:extLst>
          </p:cNvPr>
          <p:cNvSpPr>
            <a:spLocks noGrp="1"/>
          </p:cNvSpPr>
          <p:nvPr>
            <p:ph type="ftr" sz="quarter" idx="11"/>
          </p:nvPr>
        </p:nvSpPr>
        <p:spPr/>
        <p:txBody>
          <a:bodyPr/>
          <a:lstStyle/>
          <a:p>
            <a:r>
              <a:rPr lang="en-US"/>
              <a:t>Hall &amp; Helmers Ch. 4</a:t>
            </a:r>
          </a:p>
        </p:txBody>
      </p:sp>
      <p:sp>
        <p:nvSpPr>
          <p:cNvPr id="4" name="Slide Number Placeholder 3">
            <a:extLst>
              <a:ext uri="{FF2B5EF4-FFF2-40B4-BE49-F238E27FC236}">
                <a16:creationId xmlns:a16="http://schemas.microsoft.com/office/drawing/2014/main" id="{E0C7788C-137E-49E5-A07C-1703BBE6905F}"/>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35422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330F-6F33-4B54-9F06-9CBA4CD6C2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1719FB-27E4-491A-9A5F-7AD9DA995E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07F20B-8E8C-4CEC-9911-E736E3514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3A0231-4E21-4239-A96E-57EA8E6366FC}"/>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2C60CA70-AE40-4CD0-8C07-6D01F4538E2B}"/>
              </a:ext>
            </a:extLst>
          </p:cNvPr>
          <p:cNvSpPr>
            <a:spLocks noGrp="1"/>
          </p:cNvSpPr>
          <p:nvPr>
            <p:ph type="ftr" sz="quarter" idx="11"/>
          </p:nvPr>
        </p:nvSpPr>
        <p:spPr/>
        <p:txBody>
          <a:bodyPr/>
          <a:lstStyle/>
          <a:p>
            <a:r>
              <a:rPr lang="en-US"/>
              <a:t>Hall &amp; Helmers Ch. 4</a:t>
            </a:r>
          </a:p>
        </p:txBody>
      </p:sp>
      <p:sp>
        <p:nvSpPr>
          <p:cNvPr id="7" name="Slide Number Placeholder 6">
            <a:extLst>
              <a:ext uri="{FF2B5EF4-FFF2-40B4-BE49-F238E27FC236}">
                <a16:creationId xmlns:a16="http://schemas.microsoft.com/office/drawing/2014/main" id="{3C03DD11-58B5-4603-A019-EC49F7CAE89F}"/>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2953665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33533-95EA-47FD-80F6-BB51C6497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A24C3E-CD38-4D7C-A31D-556B8D9F5C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8AF521-3D4F-4F8B-AF61-2330601BE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E0B3E2-A9CD-45D6-B09F-C78B28707B0D}"/>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6D051A55-39A5-4F5B-AED1-F8584C26CFA4}"/>
              </a:ext>
            </a:extLst>
          </p:cNvPr>
          <p:cNvSpPr>
            <a:spLocks noGrp="1"/>
          </p:cNvSpPr>
          <p:nvPr>
            <p:ph type="ftr" sz="quarter" idx="11"/>
          </p:nvPr>
        </p:nvSpPr>
        <p:spPr/>
        <p:txBody>
          <a:bodyPr/>
          <a:lstStyle/>
          <a:p>
            <a:r>
              <a:rPr lang="en-US"/>
              <a:t>Hall &amp; Helmers Ch. 4</a:t>
            </a:r>
          </a:p>
        </p:txBody>
      </p:sp>
      <p:sp>
        <p:nvSpPr>
          <p:cNvPr id="7" name="Slide Number Placeholder 6">
            <a:extLst>
              <a:ext uri="{FF2B5EF4-FFF2-40B4-BE49-F238E27FC236}">
                <a16:creationId xmlns:a16="http://schemas.microsoft.com/office/drawing/2014/main" id="{D27858FE-DDDF-43BA-A2B7-C04922D6B5DB}"/>
              </a:ext>
            </a:extLst>
          </p:cNvPr>
          <p:cNvSpPr>
            <a:spLocks noGrp="1"/>
          </p:cNvSpPr>
          <p:nvPr>
            <p:ph type="sldNum" sz="quarter" idx="12"/>
          </p:nvPr>
        </p:nvSpPr>
        <p:spPr/>
        <p:txBody>
          <a:bodyPr/>
          <a:lstStyle/>
          <a:p>
            <a:fld id="{AC306C43-0944-43E4-BFBE-6AC379B8E570}" type="slidenum">
              <a:rPr lang="en-US" smtClean="0"/>
              <a:t>‹#›</a:t>
            </a:fld>
            <a:endParaRPr lang="en-US"/>
          </a:p>
        </p:txBody>
      </p:sp>
    </p:spTree>
    <p:extLst>
      <p:ext uri="{BB962C8B-B14F-4D97-AF65-F5344CB8AC3E}">
        <p14:creationId xmlns:p14="http://schemas.microsoft.com/office/powerpoint/2010/main" val="411568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5C6556-AB8C-4918-8448-5D1A29EADC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870CF7-95F8-4DF7-899F-1C86DB1F1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112AED-E99B-45B0-B295-B19BC1F6D4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a:extLst>
              <a:ext uri="{FF2B5EF4-FFF2-40B4-BE49-F238E27FC236}">
                <a16:creationId xmlns:a16="http://schemas.microsoft.com/office/drawing/2014/main" id="{CA65305E-6C73-4C4C-9DC8-79F3D4794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4</a:t>
            </a:r>
          </a:p>
        </p:txBody>
      </p:sp>
      <p:sp>
        <p:nvSpPr>
          <p:cNvPr id="6" name="Slide Number Placeholder 5">
            <a:extLst>
              <a:ext uri="{FF2B5EF4-FFF2-40B4-BE49-F238E27FC236}">
                <a16:creationId xmlns:a16="http://schemas.microsoft.com/office/drawing/2014/main" id="{FF158F45-0E7A-4766-9A65-7BFECE5D4A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06C43-0944-43E4-BFBE-6AC379B8E570}" type="slidenum">
              <a:rPr lang="en-US" smtClean="0"/>
              <a:t>‹#›</a:t>
            </a:fld>
            <a:endParaRPr lang="en-US"/>
          </a:p>
        </p:txBody>
      </p:sp>
    </p:spTree>
    <p:extLst>
      <p:ext uri="{BB962C8B-B14F-4D97-AF65-F5344CB8AC3E}">
        <p14:creationId xmlns:p14="http://schemas.microsoft.com/office/powerpoint/2010/main" val="625094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28D8-D606-4C8C-890D-8AC7ED8596F3}"/>
              </a:ext>
            </a:extLst>
          </p:cNvPr>
          <p:cNvSpPr>
            <a:spLocks noGrp="1"/>
          </p:cNvSpPr>
          <p:nvPr>
            <p:ph type="ctrTitle"/>
          </p:nvPr>
        </p:nvSpPr>
        <p:spPr/>
        <p:txBody>
          <a:bodyPr>
            <a:normAutofit fontScale="90000"/>
          </a:bodyPr>
          <a:lstStyle/>
          <a:p>
            <a:r>
              <a:rPr lang="en-US" sz="4800" dirty="0"/>
              <a:t>Chapter 4</a:t>
            </a:r>
            <a:br>
              <a:rPr lang="en-US" dirty="0"/>
            </a:br>
            <a:br>
              <a:rPr lang="en-US" dirty="0"/>
            </a:br>
            <a:r>
              <a:rPr lang="en-US" dirty="0"/>
              <a:t>Appropriation mechanisms</a:t>
            </a:r>
          </a:p>
        </p:txBody>
      </p:sp>
      <p:sp>
        <p:nvSpPr>
          <p:cNvPr id="3" name="Subtitle 2">
            <a:extLst>
              <a:ext uri="{FF2B5EF4-FFF2-40B4-BE49-F238E27FC236}">
                <a16:creationId xmlns:a16="http://schemas.microsoft.com/office/drawing/2014/main" id="{EB7577A0-565B-4090-8857-C3E5D6581E96}"/>
              </a:ext>
            </a:extLst>
          </p:cNvPr>
          <p:cNvSpPr>
            <a:spLocks noGrp="1"/>
          </p:cNvSpPr>
          <p:nvPr>
            <p:ph type="subTitle" idx="1"/>
          </p:nvPr>
        </p:nvSpPr>
        <p:spPr/>
        <p:txBody>
          <a:bodyPr>
            <a:normAutofit lnSpcReduction="10000"/>
          </a:bodyPr>
          <a:lstStyle/>
          <a:p>
            <a:endParaRPr lang="en-US" dirty="0"/>
          </a:p>
          <a:p>
            <a:endParaRPr lang="en-US" dirty="0"/>
          </a:p>
          <a:p>
            <a:endParaRPr lang="en-US" dirty="0"/>
          </a:p>
          <a:p>
            <a:r>
              <a:rPr lang="en-US" dirty="0"/>
              <a:t>Bronwyn H. Hall &amp; Christian Helmers</a:t>
            </a:r>
          </a:p>
          <a:p>
            <a:endParaRPr lang="en-US" dirty="0"/>
          </a:p>
        </p:txBody>
      </p:sp>
    </p:spTree>
    <p:extLst>
      <p:ext uri="{BB962C8B-B14F-4D97-AF65-F5344CB8AC3E}">
        <p14:creationId xmlns:p14="http://schemas.microsoft.com/office/powerpoint/2010/main" val="81571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29D46-93FE-4875-8AF0-9217CB3459B6}"/>
              </a:ext>
            </a:extLst>
          </p:cNvPr>
          <p:cNvSpPr>
            <a:spLocks noGrp="1"/>
          </p:cNvSpPr>
          <p:nvPr>
            <p:ph type="title"/>
          </p:nvPr>
        </p:nvSpPr>
        <p:spPr/>
        <p:txBody>
          <a:bodyPr/>
          <a:lstStyle/>
          <a:p>
            <a:r>
              <a:rPr lang="en-US" dirty="0"/>
              <a:t>Utility models</a:t>
            </a:r>
          </a:p>
        </p:txBody>
      </p:sp>
      <p:sp>
        <p:nvSpPr>
          <p:cNvPr id="3" name="Content Placeholder 2">
            <a:extLst>
              <a:ext uri="{FF2B5EF4-FFF2-40B4-BE49-F238E27FC236}">
                <a16:creationId xmlns:a16="http://schemas.microsoft.com/office/drawing/2014/main" id="{B466ED25-B46A-4A66-AC67-15306C17BA05}"/>
              </a:ext>
            </a:extLst>
          </p:cNvPr>
          <p:cNvSpPr>
            <a:spLocks noGrp="1"/>
          </p:cNvSpPr>
          <p:nvPr>
            <p:ph idx="1"/>
          </p:nvPr>
        </p:nvSpPr>
        <p:spPr/>
        <p:txBody>
          <a:bodyPr>
            <a:normAutofit fontScale="92500"/>
          </a:bodyPr>
          <a:lstStyle/>
          <a:p>
            <a:r>
              <a:rPr lang="en-US" dirty="0"/>
              <a:t>Some countries grant utility models:</a:t>
            </a:r>
          </a:p>
          <a:p>
            <a:pPr lvl="1"/>
            <a:r>
              <a:rPr lang="en-US" dirty="0"/>
              <a:t>Also known as petty patents or utility patents (not to be confused with US patents).</a:t>
            </a:r>
          </a:p>
          <a:p>
            <a:pPr lvl="1"/>
            <a:r>
              <a:rPr lang="en-US" dirty="0"/>
              <a:t>Weaker form of patent with less stringent patentability requirements.</a:t>
            </a:r>
          </a:p>
          <a:p>
            <a:pPr lvl="1"/>
            <a:r>
              <a:rPr lang="en-US" dirty="0"/>
              <a:t>Utility models generally cheaper to obtain and maintain.</a:t>
            </a:r>
          </a:p>
          <a:p>
            <a:pPr lvl="1"/>
            <a:r>
              <a:rPr lang="en-US" dirty="0"/>
              <a:t>Shorter grant lag.</a:t>
            </a:r>
          </a:p>
          <a:p>
            <a:pPr lvl="1"/>
            <a:r>
              <a:rPr lang="en-US" dirty="0"/>
              <a:t>Shorter protection (generally 6 to 15 years).</a:t>
            </a:r>
          </a:p>
          <a:p>
            <a:pPr lvl="1"/>
            <a:r>
              <a:rPr lang="en-US" dirty="0"/>
              <a:t>Lower patentability requirements.</a:t>
            </a:r>
          </a:p>
          <a:p>
            <a:pPr lvl="1"/>
            <a:r>
              <a:rPr lang="en-US" dirty="0"/>
              <a:t>In some countries, no substantive examination required.</a:t>
            </a:r>
          </a:p>
          <a:p>
            <a:r>
              <a:rPr lang="en-US" dirty="0"/>
              <a:t>Useful for protecting inventions that make small improvements to, and adaptations of existing products or that have a short commercial life.</a:t>
            </a:r>
          </a:p>
          <a:p>
            <a:r>
              <a:rPr lang="en-US" dirty="0"/>
              <a:t>Often used by local inventors in developing countries.</a:t>
            </a:r>
          </a:p>
        </p:txBody>
      </p:sp>
      <p:sp>
        <p:nvSpPr>
          <p:cNvPr id="4" name="Date Placeholder 3">
            <a:extLst>
              <a:ext uri="{FF2B5EF4-FFF2-40B4-BE49-F238E27FC236}">
                <a16:creationId xmlns:a16="http://schemas.microsoft.com/office/drawing/2014/main" id="{5C82CB84-7EF2-70E2-6E9B-D4F3B0F6499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2AB8F70-D476-E93D-3713-801C00B55B4C}"/>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52E9EB33-DB1C-9B21-3392-7A60CE8E1C93}"/>
              </a:ext>
            </a:extLst>
          </p:cNvPr>
          <p:cNvSpPr>
            <a:spLocks noGrp="1"/>
          </p:cNvSpPr>
          <p:nvPr>
            <p:ph type="sldNum" sz="quarter" idx="12"/>
          </p:nvPr>
        </p:nvSpPr>
        <p:spPr/>
        <p:txBody>
          <a:bodyPr/>
          <a:lstStyle/>
          <a:p>
            <a:fld id="{AC306C43-0944-43E4-BFBE-6AC379B8E570}" type="slidenum">
              <a:rPr lang="en-US" smtClean="0"/>
              <a:t>10</a:t>
            </a:fld>
            <a:endParaRPr lang="en-US"/>
          </a:p>
        </p:txBody>
      </p:sp>
    </p:spTree>
    <p:extLst>
      <p:ext uri="{BB962C8B-B14F-4D97-AF65-F5344CB8AC3E}">
        <p14:creationId xmlns:p14="http://schemas.microsoft.com/office/powerpoint/2010/main" val="19895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9A605-9840-4716-B073-4E571F0B3AED}"/>
              </a:ext>
            </a:extLst>
          </p:cNvPr>
          <p:cNvSpPr>
            <a:spLocks noGrp="1"/>
          </p:cNvSpPr>
          <p:nvPr>
            <p:ph type="title"/>
          </p:nvPr>
        </p:nvSpPr>
        <p:spPr/>
        <p:txBody>
          <a:bodyPr/>
          <a:lstStyle/>
          <a:p>
            <a:r>
              <a:rPr lang="en-US" dirty="0"/>
              <a:t>Plant patents</a:t>
            </a:r>
          </a:p>
        </p:txBody>
      </p:sp>
      <p:sp>
        <p:nvSpPr>
          <p:cNvPr id="3" name="Content Placeholder 2">
            <a:extLst>
              <a:ext uri="{FF2B5EF4-FFF2-40B4-BE49-F238E27FC236}">
                <a16:creationId xmlns:a16="http://schemas.microsoft.com/office/drawing/2014/main" id="{C9E2DD2F-6192-4D3D-BB1B-2DDFE1979423}"/>
              </a:ext>
            </a:extLst>
          </p:cNvPr>
          <p:cNvSpPr>
            <a:spLocks noGrp="1"/>
          </p:cNvSpPr>
          <p:nvPr>
            <p:ph idx="1"/>
          </p:nvPr>
        </p:nvSpPr>
        <p:spPr/>
        <p:txBody>
          <a:bodyPr>
            <a:normAutofit fontScale="85000" lnSpcReduction="20000"/>
          </a:bodyPr>
          <a:lstStyle/>
          <a:p>
            <a:r>
              <a:rPr lang="en-US" dirty="0"/>
              <a:t>Protection for new plant varieties relatively recent (in U.S. in 1930).</a:t>
            </a:r>
          </a:p>
          <a:p>
            <a:r>
              <a:rPr lang="en-US" dirty="0"/>
              <a:t>Effort to increase incentives for innovation in agriculture sector.</a:t>
            </a:r>
          </a:p>
          <a:p>
            <a:r>
              <a:rPr lang="en-US" dirty="0"/>
              <a:t>Allows for protection of new varieties created via cuttings and roots rather than seeds.</a:t>
            </a:r>
          </a:p>
          <a:p>
            <a:r>
              <a:rPr lang="en-US" dirty="0"/>
              <a:t>In 1961, International Union for the Protection of New Varieties of Plants (UPOV) created.</a:t>
            </a:r>
          </a:p>
          <a:p>
            <a:r>
              <a:rPr lang="en-US" dirty="0"/>
              <a:t>UPOV Convention created </a:t>
            </a:r>
            <a:r>
              <a:rPr lang="en-US" i="1" dirty="0"/>
              <a:t>sui generis</a:t>
            </a:r>
            <a:r>
              <a:rPr lang="en-US" dirty="0"/>
              <a:t> plant breeder's rights for a new plant variety:</a:t>
            </a:r>
          </a:p>
          <a:p>
            <a:pPr lvl="1"/>
            <a:r>
              <a:rPr lang="en-US" dirty="0"/>
              <a:t>New plant must be novel, which means that it must not have been previously marketed in the country where rights are applied for.</a:t>
            </a:r>
          </a:p>
          <a:p>
            <a:pPr lvl="1"/>
            <a:r>
              <a:rPr lang="en-US" dirty="0"/>
              <a:t>New plant must be distinct from other available varieties.</a:t>
            </a:r>
          </a:p>
          <a:p>
            <a:pPr lvl="1"/>
            <a:r>
              <a:rPr lang="en-US" dirty="0"/>
              <a:t>Plants must display homogeneity.</a:t>
            </a:r>
          </a:p>
          <a:p>
            <a:pPr lvl="1"/>
            <a:r>
              <a:rPr lang="en-US" dirty="0"/>
              <a:t>Trait or traits unique to the new variety must be stable.</a:t>
            </a:r>
          </a:p>
          <a:p>
            <a:endParaRPr lang="en-US" dirty="0"/>
          </a:p>
        </p:txBody>
      </p:sp>
      <p:sp>
        <p:nvSpPr>
          <p:cNvPr id="4" name="Date Placeholder 3">
            <a:extLst>
              <a:ext uri="{FF2B5EF4-FFF2-40B4-BE49-F238E27FC236}">
                <a16:creationId xmlns:a16="http://schemas.microsoft.com/office/drawing/2014/main" id="{532AF770-8F0A-3CD7-75D6-246487EF557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69631F5-1394-BACF-728C-11C4A344855A}"/>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0F71E84A-08E8-0B48-C9CA-E96E0F5B5CBA}"/>
              </a:ext>
            </a:extLst>
          </p:cNvPr>
          <p:cNvSpPr>
            <a:spLocks noGrp="1"/>
          </p:cNvSpPr>
          <p:nvPr>
            <p:ph type="sldNum" sz="quarter" idx="12"/>
          </p:nvPr>
        </p:nvSpPr>
        <p:spPr/>
        <p:txBody>
          <a:bodyPr/>
          <a:lstStyle/>
          <a:p>
            <a:fld id="{AC306C43-0944-43E4-BFBE-6AC379B8E570}" type="slidenum">
              <a:rPr lang="en-US" smtClean="0"/>
              <a:t>11</a:t>
            </a:fld>
            <a:endParaRPr lang="en-US"/>
          </a:p>
        </p:txBody>
      </p:sp>
    </p:spTree>
    <p:extLst>
      <p:ext uri="{BB962C8B-B14F-4D97-AF65-F5344CB8AC3E}">
        <p14:creationId xmlns:p14="http://schemas.microsoft.com/office/powerpoint/2010/main" val="602125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D04C-FF66-4130-BABC-67854DC89560}"/>
              </a:ext>
            </a:extLst>
          </p:cNvPr>
          <p:cNvSpPr>
            <a:spLocks noGrp="1"/>
          </p:cNvSpPr>
          <p:nvPr>
            <p:ph type="title"/>
          </p:nvPr>
        </p:nvSpPr>
        <p:spPr/>
        <p:txBody>
          <a:bodyPr/>
          <a:lstStyle/>
          <a:p>
            <a:r>
              <a:rPr lang="en-US" dirty="0"/>
              <a:t>Plant patents</a:t>
            </a:r>
          </a:p>
        </p:txBody>
      </p:sp>
      <p:sp>
        <p:nvSpPr>
          <p:cNvPr id="3" name="Content Placeholder 2">
            <a:extLst>
              <a:ext uri="{FF2B5EF4-FFF2-40B4-BE49-F238E27FC236}">
                <a16:creationId xmlns:a16="http://schemas.microsoft.com/office/drawing/2014/main" id="{DFC4953D-E1F5-4D81-9249-31C6163A3D3D}"/>
              </a:ext>
            </a:extLst>
          </p:cNvPr>
          <p:cNvSpPr>
            <a:spLocks noGrp="1"/>
          </p:cNvSpPr>
          <p:nvPr>
            <p:ph idx="1"/>
          </p:nvPr>
        </p:nvSpPr>
        <p:spPr/>
        <p:txBody>
          <a:bodyPr>
            <a:normAutofit lnSpcReduction="10000"/>
          </a:bodyPr>
          <a:lstStyle/>
          <a:p>
            <a:r>
              <a:rPr lang="en-US" dirty="0"/>
              <a:t>In U.S., 3 types of IP protection available for plants:</a:t>
            </a:r>
          </a:p>
          <a:p>
            <a:pPr marL="914400" lvl="1" indent="-457200">
              <a:buFont typeface="+mj-lt"/>
              <a:buAutoNum type="arabicPeriod"/>
            </a:pPr>
            <a:r>
              <a:rPr lang="en-US" dirty="0"/>
              <a:t>Plant variety protection (PVP) – seeds, tubers, and asexually reproduced plants (issued by the Plant Variety Protection Office of the Department of Agriculture). Term is 20 years (25 for trees and vines). This IP right is subject to a research exemption for the purpose of breeding new varieties as well as a farmer’s exception to allow for the saving of seed to replant. The novelty requirement is much weaker than that for plant patents or utility patents. </a:t>
            </a:r>
          </a:p>
          <a:p>
            <a:pPr marL="914400" lvl="1" indent="-457200">
              <a:buFont typeface="+mj-lt"/>
              <a:buAutoNum type="arabicPeriod"/>
            </a:pPr>
            <a:r>
              <a:rPr lang="en-US" dirty="0"/>
              <a:t>Plant patents – asexually reproduced plants (issued by the US Patent and Trademark Office). Term is 20 years from filing date. Enforcement of a plant patent requires proof that the copy is the progeny of the patented plant.</a:t>
            </a:r>
          </a:p>
          <a:p>
            <a:pPr marL="914400" lvl="1" indent="-457200">
              <a:buFont typeface="+mj-lt"/>
              <a:buAutoNum type="arabicPeriod"/>
            </a:pPr>
            <a:r>
              <a:rPr lang="en-US" dirty="0"/>
              <a:t>Utility (invention) patents – for genes, traits, methods, plant parts, or varieties (issued by the USPTO). Term is 20 years from filing date.</a:t>
            </a:r>
          </a:p>
        </p:txBody>
      </p:sp>
      <p:sp>
        <p:nvSpPr>
          <p:cNvPr id="4" name="Date Placeholder 3">
            <a:extLst>
              <a:ext uri="{FF2B5EF4-FFF2-40B4-BE49-F238E27FC236}">
                <a16:creationId xmlns:a16="http://schemas.microsoft.com/office/drawing/2014/main" id="{0B216543-6024-3A26-8795-4DD0798F225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3DFAFE4-7A5E-BF94-9AE4-87A27874C530}"/>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E401C4A0-8DD5-ACB5-3C21-AEDC0F35A7DA}"/>
              </a:ext>
            </a:extLst>
          </p:cNvPr>
          <p:cNvSpPr>
            <a:spLocks noGrp="1"/>
          </p:cNvSpPr>
          <p:nvPr>
            <p:ph type="sldNum" sz="quarter" idx="12"/>
          </p:nvPr>
        </p:nvSpPr>
        <p:spPr/>
        <p:txBody>
          <a:bodyPr/>
          <a:lstStyle/>
          <a:p>
            <a:fld id="{AC306C43-0944-43E4-BFBE-6AC379B8E570}" type="slidenum">
              <a:rPr lang="en-US" smtClean="0"/>
              <a:t>12</a:t>
            </a:fld>
            <a:endParaRPr lang="en-US"/>
          </a:p>
        </p:txBody>
      </p:sp>
    </p:spTree>
    <p:extLst>
      <p:ext uri="{BB962C8B-B14F-4D97-AF65-F5344CB8AC3E}">
        <p14:creationId xmlns:p14="http://schemas.microsoft.com/office/powerpoint/2010/main" val="231237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E9B40-1D19-4AE5-8015-DE68AB6049BD}"/>
              </a:ext>
            </a:extLst>
          </p:cNvPr>
          <p:cNvSpPr>
            <a:spLocks noGrp="1"/>
          </p:cNvSpPr>
          <p:nvPr>
            <p:ph type="title"/>
          </p:nvPr>
        </p:nvSpPr>
        <p:spPr/>
        <p:txBody>
          <a:bodyPr/>
          <a:lstStyle/>
          <a:p>
            <a:r>
              <a:rPr lang="en-US" dirty="0"/>
              <a:t>Design rights</a:t>
            </a:r>
          </a:p>
        </p:txBody>
      </p:sp>
      <p:sp>
        <p:nvSpPr>
          <p:cNvPr id="3" name="Content Placeholder 2">
            <a:extLst>
              <a:ext uri="{FF2B5EF4-FFF2-40B4-BE49-F238E27FC236}">
                <a16:creationId xmlns:a16="http://schemas.microsoft.com/office/drawing/2014/main" id="{993C153A-B360-4956-9C72-133ED3E4B172}"/>
              </a:ext>
            </a:extLst>
          </p:cNvPr>
          <p:cNvSpPr>
            <a:spLocks noGrp="1"/>
          </p:cNvSpPr>
          <p:nvPr>
            <p:ph idx="1"/>
          </p:nvPr>
        </p:nvSpPr>
        <p:spPr/>
        <p:txBody>
          <a:bodyPr>
            <a:normAutofit fontScale="92500" lnSpcReduction="10000"/>
          </a:bodyPr>
          <a:lstStyle/>
          <a:p>
            <a:r>
              <a:rPr lang="en-US" dirty="0"/>
              <a:t>Design rights (patents) protect ornamental aspect of an article.</a:t>
            </a:r>
          </a:p>
          <a:p>
            <a:r>
              <a:rPr lang="en-US" dirty="0"/>
              <a:t>Design dictated by function or purpose of a product not protected.</a:t>
            </a:r>
          </a:p>
          <a:p>
            <a:r>
              <a:rPr lang="en-US" dirty="0"/>
              <a:t>Cover shape, pattern, color, etc. of an article.</a:t>
            </a:r>
          </a:p>
          <a:p>
            <a:r>
              <a:rPr lang="en-US" dirty="0"/>
              <a:t>Grant owner of registered industrial design or design patent the right to prevent third parties from making, selling or importing articles bearing or embodying a design which is a copy, or substantially a copy, of the protected design.</a:t>
            </a:r>
          </a:p>
          <a:p>
            <a:r>
              <a:rPr lang="en-US" dirty="0"/>
              <a:t>In some countries, no examination/registration required.</a:t>
            </a:r>
          </a:p>
          <a:p>
            <a:r>
              <a:rPr lang="en-US" dirty="0"/>
              <a:t>Shorter protection term.</a:t>
            </a:r>
          </a:p>
          <a:p>
            <a:r>
              <a:rPr lang="en-US" dirty="0"/>
              <a:t>Scope not based on verbal description but solely on graphical depiction of design.</a:t>
            </a:r>
          </a:p>
        </p:txBody>
      </p:sp>
      <p:sp>
        <p:nvSpPr>
          <p:cNvPr id="4" name="Date Placeholder 3">
            <a:extLst>
              <a:ext uri="{FF2B5EF4-FFF2-40B4-BE49-F238E27FC236}">
                <a16:creationId xmlns:a16="http://schemas.microsoft.com/office/drawing/2014/main" id="{9091F5BF-726A-0D43-C056-8CAECA9868A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C17BA80-EEE8-C3B0-592F-3BB152C179A0}"/>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91006644-22DB-39F3-F857-22CE60BAAD52}"/>
              </a:ext>
            </a:extLst>
          </p:cNvPr>
          <p:cNvSpPr>
            <a:spLocks noGrp="1"/>
          </p:cNvSpPr>
          <p:nvPr>
            <p:ph type="sldNum" sz="quarter" idx="12"/>
          </p:nvPr>
        </p:nvSpPr>
        <p:spPr/>
        <p:txBody>
          <a:bodyPr/>
          <a:lstStyle/>
          <a:p>
            <a:fld id="{AC306C43-0944-43E4-BFBE-6AC379B8E570}" type="slidenum">
              <a:rPr lang="en-US" smtClean="0"/>
              <a:t>13</a:t>
            </a:fld>
            <a:endParaRPr lang="en-US"/>
          </a:p>
        </p:txBody>
      </p:sp>
    </p:spTree>
    <p:extLst>
      <p:ext uri="{BB962C8B-B14F-4D97-AF65-F5344CB8AC3E}">
        <p14:creationId xmlns:p14="http://schemas.microsoft.com/office/powerpoint/2010/main" val="2460975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2BCBC-FAAE-4EDB-A038-66CF916FF642}"/>
              </a:ext>
            </a:extLst>
          </p:cNvPr>
          <p:cNvSpPr>
            <a:spLocks noGrp="1"/>
          </p:cNvSpPr>
          <p:nvPr>
            <p:ph type="title"/>
          </p:nvPr>
        </p:nvSpPr>
        <p:spPr/>
        <p:txBody>
          <a:bodyPr/>
          <a:lstStyle/>
          <a:p>
            <a:r>
              <a:rPr lang="en-US" dirty="0"/>
              <a:t>Geographical indications (GI)</a:t>
            </a:r>
          </a:p>
        </p:txBody>
      </p:sp>
      <p:sp>
        <p:nvSpPr>
          <p:cNvPr id="3" name="Content Placeholder 2">
            <a:extLst>
              <a:ext uri="{FF2B5EF4-FFF2-40B4-BE49-F238E27FC236}">
                <a16:creationId xmlns:a16="http://schemas.microsoft.com/office/drawing/2014/main" id="{726C8025-AE88-4BE2-93D1-DC9F859CDC66}"/>
              </a:ext>
            </a:extLst>
          </p:cNvPr>
          <p:cNvSpPr>
            <a:spLocks noGrp="1"/>
          </p:cNvSpPr>
          <p:nvPr>
            <p:ph idx="1"/>
          </p:nvPr>
        </p:nvSpPr>
        <p:spPr/>
        <p:txBody>
          <a:bodyPr>
            <a:normAutofit/>
          </a:bodyPr>
          <a:lstStyle/>
          <a:p>
            <a:r>
              <a:rPr lang="en-US" dirty="0"/>
              <a:t>Geographical indication (GI) is a designation that a particular product is produced in a specific region, excluding similar products produced elsewhere from claiming they come from the region.</a:t>
            </a:r>
          </a:p>
          <a:p>
            <a:pPr lvl="1"/>
            <a:r>
              <a:rPr lang="en-US" b="1" dirty="0"/>
              <a:t>Examples: </a:t>
            </a:r>
            <a:r>
              <a:rPr lang="en-US" dirty="0"/>
              <a:t>Champagne, Roquefort, Parmigiano Reggiano.</a:t>
            </a:r>
          </a:p>
          <a:p>
            <a:r>
              <a:rPr lang="en-US" dirty="0"/>
              <a:t>GIs identify the source of a product associated with certain characteristics.</a:t>
            </a:r>
          </a:p>
          <a:p>
            <a:r>
              <a:rPr lang="en-US" dirty="0"/>
              <a:t>GIs similar to trademarks, but more restrictive as they must be connected to a specific place.</a:t>
            </a:r>
          </a:p>
          <a:p>
            <a:r>
              <a:rPr lang="en-US" dirty="0"/>
              <a:t>GIs protected through collective or certification marks or </a:t>
            </a:r>
            <a:r>
              <a:rPr lang="en-US" i="1" dirty="0"/>
              <a:t>sui generis </a:t>
            </a:r>
            <a:r>
              <a:rPr lang="en-US" dirty="0"/>
              <a:t>rights.</a:t>
            </a:r>
          </a:p>
        </p:txBody>
      </p:sp>
      <p:sp>
        <p:nvSpPr>
          <p:cNvPr id="4" name="Date Placeholder 3">
            <a:extLst>
              <a:ext uri="{FF2B5EF4-FFF2-40B4-BE49-F238E27FC236}">
                <a16:creationId xmlns:a16="http://schemas.microsoft.com/office/drawing/2014/main" id="{2C98437E-A69A-2499-2B21-C9D67A085E8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0841489-CC5E-5B96-DD76-0E90C6A46A00}"/>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7519D351-F164-F86F-AD65-C352FA22EB0D}"/>
              </a:ext>
            </a:extLst>
          </p:cNvPr>
          <p:cNvSpPr>
            <a:spLocks noGrp="1"/>
          </p:cNvSpPr>
          <p:nvPr>
            <p:ph type="sldNum" sz="quarter" idx="12"/>
          </p:nvPr>
        </p:nvSpPr>
        <p:spPr/>
        <p:txBody>
          <a:bodyPr/>
          <a:lstStyle/>
          <a:p>
            <a:fld id="{AC306C43-0944-43E4-BFBE-6AC379B8E570}" type="slidenum">
              <a:rPr lang="en-US" smtClean="0"/>
              <a:t>14</a:t>
            </a:fld>
            <a:endParaRPr lang="en-US"/>
          </a:p>
        </p:txBody>
      </p:sp>
    </p:spTree>
    <p:extLst>
      <p:ext uri="{BB962C8B-B14F-4D97-AF65-F5344CB8AC3E}">
        <p14:creationId xmlns:p14="http://schemas.microsoft.com/office/powerpoint/2010/main" val="3007826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8AC2F-9ECF-410A-B5B4-0751264566EC}"/>
              </a:ext>
            </a:extLst>
          </p:cNvPr>
          <p:cNvSpPr>
            <a:spLocks noGrp="1"/>
          </p:cNvSpPr>
          <p:nvPr>
            <p:ph type="title"/>
          </p:nvPr>
        </p:nvSpPr>
        <p:spPr/>
        <p:txBody>
          <a:bodyPr/>
          <a:lstStyle/>
          <a:p>
            <a:r>
              <a:rPr lang="en-US" dirty="0"/>
              <a:t>Copyright</a:t>
            </a:r>
          </a:p>
        </p:txBody>
      </p:sp>
      <p:sp>
        <p:nvSpPr>
          <p:cNvPr id="3" name="Content Placeholder 2">
            <a:extLst>
              <a:ext uri="{FF2B5EF4-FFF2-40B4-BE49-F238E27FC236}">
                <a16:creationId xmlns:a16="http://schemas.microsoft.com/office/drawing/2014/main" id="{1849A8A9-EE53-41E7-BDA4-2A99A5FC2F30}"/>
              </a:ext>
            </a:extLst>
          </p:cNvPr>
          <p:cNvSpPr>
            <a:spLocks noGrp="1"/>
          </p:cNvSpPr>
          <p:nvPr>
            <p:ph idx="1"/>
          </p:nvPr>
        </p:nvSpPr>
        <p:spPr/>
        <p:txBody>
          <a:bodyPr>
            <a:normAutofit fontScale="92500"/>
          </a:bodyPr>
          <a:lstStyle/>
          <a:p>
            <a:r>
              <a:rPr lang="en-US" dirty="0"/>
              <a:t>Copyright covers original works of authorship that are fixed in tangible form, such as books, artworks, prints, photographs, films, recordings, but also software.</a:t>
            </a:r>
          </a:p>
          <a:p>
            <a:r>
              <a:rPr lang="en-US" dirty="0"/>
              <a:t>Copyright grants creator exclusive control over their creation: the rights to reproduce the work, produce derivative work including audiovisual adaptation, to perform or record the work, or to display the work.</a:t>
            </a:r>
          </a:p>
          <a:p>
            <a:r>
              <a:rPr lang="en-US" dirty="0"/>
              <a:t>Copyright only protects the literal expression of an idea, not the idea itself.</a:t>
            </a:r>
          </a:p>
          <a:p>
            <a:r>
              <a:rPr lang="en-US" dirty="0"/>
              <a:t>Limitations and exceptions (e.g. fair use).</a:t>
            </a:r>
          </a:p>
          <a:p>
            <a:r>
              <a:rPr lang="en-US" dirty="0"/>
              <a:t>Registration generally not required but possible.</a:t>
            </a:r>
          </a:p>
          <a:p>
            <a:r>
              <a:rPr lang="en-US" dirty="0"/>
              <a:t>Copyright term life of the creator plus 70 years.</a:t>
            </a:r>
          </a:p>
        </p:txBody>
      </p:sp>
      <p:sp>
        <p:nvSpPr>
          <p:cNvPr id="4" name="Date Placeholder 3">
            <a:extLst>
              <a:ext uri="{FF2B5EF4-FFF2-40B4-BE49-F238E27FC236}">
                <a16:creationId xmlns:a16="http://schemas.microsoft.com/office/drawing/2014/main" id="{B72EAE92-3AC7-A7B8-A062-C23E036274A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EF28817-DC17-F9A4-E5D5-25B4182949E5}"/>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F67BE406-72D6-7B1E-208C-806D31C0D899}"/>
              </a:ext>
            </a:extLst>
          </p:cNvPr>
          <p:cNvSpPr>
            <a:spLocks noGrp="1"/>
          </p:cNvSpPr>
          <p:nvPr>
            <p:ph type="sldNum" sz="quarter" idx="12"/>
          </p:nvPr>
        </p:nvSpPr>
        <p:spPr/>
        <p:txBody>
          <a:bodyPr/>
          <a:lstStyle/>
          <a:p>
            <a:fld id="{AC306C43-0944-43E4-BFBE-6AC379B8E570}" type="slidenum">
              <a:rPr lang="en-US" smtClean="0"/>
              <a:t>15</a:t>
            </a:fld>
            <a:endParaRPr lang="en-US"/>
          </a:p>
        </p:txBody>
      </p:sp>
    </p:spTree>
    <p:extLst>
      <p:ext uri="{BB962C8B-B14F-4D97-AF65-F5344CB8AC3E}">
        <p14:creationId xmlns:p14="http://schemas.microsoft.com/office/powerpoint/2010/main" val="376988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3B210-6BEC-493D-84A1-3EF5FD0B0850}"/>
              </a:ext>
            </a:extLst>
          </p:cNvPr>
          <p:cNvSpPr>
            <a:spLocks noGrp="1"/>
          </p:cNvSpPr>
          <p:nvPr>
            <p:ph type="title"/>
          </p:nvPr>
        </p:nvSpPr>
        <p:spPr/>
        <p:txBody>
          <a:bodyPr/>
          <a:lstStyle/>
          <a:p>
            <a:r>
              <a:rPr lang="en-US" dirty="0"/>
              <a:t>Trademark</a:t>
            </a:r>
          </a:p>
        </p:txBody>
      </p:sp>
      <p:sp>
        <p:nvSpPr>
          <p:cNvPr id="3" name="Content Placeholder 2">
            <a:extLst>
              <a:ext uri="{FF2B5EF4-FFF2-40B4-BE49-F238E27FC236}">
                <a16:creationId xmlns:a16="http://schemas.microsoft.com/office/drawing/2014/main" id="{703D1D51-7E2F-45EF-AFF4-CDB64A42B54D}"/>
              </a:ext>
            </a:extLst>
          </p:cNvPr>
          <p:cNvSpPr>
            <a:spLocks noGrp="1"/>
          </p:cNvSpPr>
          <p:nvPr>
            <p:ph idx="1"/>
          </p:nvPr>
        </p:nvSpPr>
        <p:spPr/>
        <p:txBody>
          <a:bodyPr>
            <a:normAutofit fontScale="92500" lnSpcReduction="20000"/>
          </a:bodyPr>
          <a:lstStyle/>
          <a:p>
            <a:r>
              <a:rPr lang="en-US" dirty="0"/>
              <a:t>Trademark: “any word, name, symbol, or device, or any combination thereof [...] used by a person ...] to identify and distinguish his or her goods [...] from those manufactured or sold by others and to indicate the source of the goods.”</a:t>
            </a:r>
          </a:p>
          <a:p>
            <a:r>
              <a:rPr lang="en-US" dirty="0"/>
              <a:t>Purpose: distinguish one product from another and to identify the source of the product.</a:t>
            </a:r>
          </a:p>
          <a:p>
            <a:r>
              <a:rPr lang="en-US" dirty="0"/>
              <a:t>A trademark is a right to exclude other from using the mark or one that is substantially similar, unless it is licensed to them by the owner of the trademark.</a:t>
            </a:r>
          </a:p>
          <a:p>
            <a:r>
              <a:rPr lang="en-US" dirty="0"/>
              <a:t>Requirement: trademark has to be distinctive.</a:t>
            </a:r>
          </a:p>
          <a:p>
            <a:r>
              <a:rPr lang="en-US" dirty="0"/>
              <a:t>Protection available in form of registered and unregistered trademarks.</a:t>
            </a:r>
          </a:p>
          <a:p>
            <a:r>
              <a:rPr lang="en-US" dirty="0"/>
              <a:t>Trademark term 10 years, renewable indefinitely.</a:t>
            </a:r>
          </a:p>
        </p:txBody>
      </p:sp>
      <p:sp>
        <p:nvSpPr>
          <p:cNvPr id="4" name="Date Placeholder 3">
            <a:extLst>
              <a:ext uri="{FF2B5EF4-FFF2-40B4-BE49-F238E27FC236}">
                <a16:creationId xmlns:a16="http://schemas.microsoft.com/office/drawing/2014/main" id="{89D3DCF6-1AE0-6433-9D17-AB886530567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4A2525B-FDEB-B8ED-9520-3006B5603698}"/>
              </a:ext>
            </a:extLst>
          </p:cNvPr>
          <p:cNvSpPr>
            <a:spLocks noGrp="1"/>
          </p:cNvSpPr>
          <p:nvPr>
            <p:ph type="ftr" sz="quarter" idx="11"/>
          </p:nvPr>
        </p:nvSpPr>
        <p:spPr/>
        <p:txBody>
          <a:bodyPr/>
          <a:lstStyle/>
          <a:p>
            <a:r>
              <a:rPr lang="en-US" dirty="0"/>
              <a:t>Hall &amp; Helmers Ch. 4</a:t>
            </a:r>
          </a:p>
        </p:txBody>
      </p:sp>
      <p:sp>
        <p:nvSpPr>
          <p:cNvPr id="6" name="Slide Number Placeholder 5">
            <a:extLst>
              <a:ext uri="{FF2B5EF4-FFF2-40B4-BE49-F238E27FC236}">
                <a16:creationId xmlns:a16="http://schemas.microsoft.com/office/drawing/2014/main" id="{7E4D67B7-3B8E-3BA3-EDCC-9710D1B14010}"/>
              </a:ext>
            </a:extLst>
          </p:cNvPr>
          <p:cNvSpPr>
            <a:spLocks noGrp="1"/>
          </p:cNvSpPr>
          <p:nvPr>
            <p:ph type="sldNum" sz="quarter" idx="12"/>
          </p:nvPr>
        </p:nvSpPr>
        <p:spPr/>
        <p:txBody>
          <a:bodyPr/>
          <a:lstStyle/>
          <a:p>
            <a:fld id="{AC306C43-0944-43E4-BFBE-6AC379B8E570}" type="slidenum">
              <a:rPr lang="en-US" smtClean="0"/>
              <a:t>16</a:t>
            </a:fld>
            <a:endParaRPr lang="en-US"/>
          </a:p>
        </p:txBody>
      </p:sp>
    </p:spTree>
    <p:extLst>
      <p:ext uri="{BB962C8B-B14F-4D97-AF65-F5344CB8AC3E}">
        <p14:creationId xmlns:p14="http://schemas.microsoft.com/office/powerpoint/2010/main" val="4245714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6222-F6BD-4051-97AF-B6E09A8C6D07}"/>
              </a:ext>
            </a:extLst>
          </p:cNvPr>
          <p:cNvSpPr>
            <a:spLocks noGrp="1"/>
          </p:cNvSpPr>
          <p:nvPr>
            <p:ph type="title"/>
          </p:nvPr>
        </p:nvSpPr>
        <p:spPr/>
        <p:txBody>
          <a:bodyPr/>
          <a:lstStyle/>
          <a:p>
            <a:r>
              <a:rPr lang="en-US" dirty="0"/>
              <a:t>Semiconductor mask protection</a:t>
            </a:r>
          </a:p>
        </p:txBody>
      </p:sp>
      <p:sp>
        <p:nvSpPr>
          <p:cNvPr id="3" name="Content Placeholder 2">
            <a:extLst>
              <a:ext uri="{FF2B5EF4-FFF2-40B4-BE49-F238E27FC236}">
                <a16:creationId xmlns:a16="http://schemas.microsoft.com/office/drawing/2014/main" id="{3E8A1AF2-E425-45CD-94CC-D4C44D7383AA}"/>
              </a:ext>
            </a:extLst>
          </p:cNvPr>
          <p:cNvSpPr>
            <a:spLocks noGrp="1"/>
          </p:cNvSpPr>
          <p:nvPr>
            <p:ph idx="1"/>
          </p:nvPr>
        </p:nvSpPr>
        <p:spPr/>
        <p:txBody>
          <a:bodyPr>
            <a:normAutofit fontScale="77500" lnSpcReduction="20000"/>
          </a:bodyPr>
          <a:lstStyle/>
          <a:p>
            <a:r>
              <a:rPr lang="en-US" i="1" dirty="0"/>
              <a:t>Sui generis</a:t>
            </a:r>
            <a:r>
              <a:rPr lang="en-US" dirty="0"/>
              <a:t> IP for semiconductor masks.</a:t>
            </a:r>
          </a:p>
          <a:p>
            <a:r>
              <a:rPr lang="en-US" dirty="0"/>
              <a:t>Introduced in the U.S. by Semiconductor Chip Protection Act (SCPA) of 1984.</a:t>
            </a:r>
          </a:p>
          <a:p>
            <a:r>
              <a:rPr lang="en-US" dirty="0"/>
              <a:t>Semiconductor mask is “a series of related images, however fixed or encoded - (A) having or representing the predetermined, three-dimensional pattern of metallic, insulating, or semiconductor material present or removed from the layers of a semiconductor chip product; and (B) in which series the relation of the images to one another is that each image has the pattern of the surface of one form of the semiconductor chip product.”</a:t>
            </a:r>
          </a:p>
          <a:p>
            <a:r>
              <a:rPr lang="en-US" dirty="0"/>
              <a:t>In U.S., registration required during the first two years of commercial exploitation and length of term is 10 years.</a:t>
            </a:r>
          </a:p>
          <a:p>
            <a:r>
              <a:rPr lang="en-US" dirty="0"/>
              <a:t>Protection not renewable and can be licensed or transferred to another entity.</a:t>
            </a:r>
          </a:p>
          <a:p>
            <a:r>
              <a:rPr lang="en-US" dirty="0"/>
              <a:t>Mask design must be somewhat original but no substantive examination before registration. </a:t>
            </a:r>
          </a:p>
          <a:p>
            <a:r>
              <a:rPr lang="en-US" dirty="0"/>
              <a:t>In practice, relatively little take-up of semiconductor mask protection, due to technical changes in the industry (miniaturization).</a:t>
            </a:r>
          </a:p>
        </p:txBody>
      </p:sp>
      <p:sp>
        <p:nvSpPr>
          <p:cNvPr id="4" name="Date Placeholder 3">
            <a:extLst>
              <a:ext uri="{FF2B5EF4-FFF2-40B4-BE49-F238E27FC236}">
                <a16:creationId xmlns:a16="http://schemas.microsoft.com/office/drawing/2014/main" id="{9A764BFB-C7A5-87B3-D402-10AE807FF53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FA07F6A-FB36-69B0-5DA0-609D5D2CB603}"/>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DFF0072B-37B7-E4D1-7D38-9FD68AFE1189}"/>
              </a:ext>
            </a:extLst>
          </p:cNvPr>
          <p:cNvSpPr>
            <a:spLocks noGrp="1"/>
          </p:cNvSpPr>
          <p:nvPr>
            <p:ph type="sldNum" sz="quarter" idx="12"/>
          </p:nvPr>
        </p:nvSpPr>
        <p:spPr/>
        <p:txBody>
          <a:bodyPr/>
          <a:lstStyle/>
          <a:p>
            <a:fld id="{AC306C43-0944-43E4-BFBE-6AC379B8E570}" type="slidenum">
              <a:rPr lang="en-US" smtClean="0"/>
              <a:t>17</a:t>
            </a:fld>
            <a:endParaRPr lang="en-US"/>
          </a:p>
        </p:txBody>
      </p:sp>
    </p:spTree>
    <p:extLst>
      <p:ext uri="{BB962C8B-B14F-4D97-AF65-F5344CB8AC3E}">
        <p14:creationId xmlns:p14="http://schemas.microsoft.com/office/powerpoint/2010/main" val="3901529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C3F96-08A7-4AA5-BA62-D55734EB4411}"/>
              </a:ext>
            </a:extLst>
          </p:cNvPr>
          <p:cNvSpPr>
            <a:spLocks noGrp="1"/>
          </p:cNvSpPr>
          <p:nvPr>
            <p:ph type="title"/>
          </p:nvPr>
        </p:nvSpPr>
        <p:spPr/>
        <p:txBody>
          <a:bodyPr/>
          <a:lstStyle/>
          <a:p>
            <a:r>
              <a:rPr lang="en-US" dirty="0"/>
              <a:t>Trade secret</a:t>
            </a:r>
          </a:p>
        </p:txBody>
      </p:sp>
      <p:sp>
        <p:nvSpPr>
          <p:cNvPr id="3" name="Content Placeholder 2">
            <a:extLst>
              <a:ext uri="{FF2B5EF4-FFF2-40B4-BE49-F238E27FC236}">
                <a16:creationId xmlns:a16="http://schemas.microsoft.com/office/drawing/2014/main" id="{7E24047A-4D80-453E-ABB9-24F28B989DCE}"/>
              </a:ext>
            </a:extLst>
          </p:cNvPr>
          <p:cNvSpPr>
            <a:spLocks noGrp="1"/>
          </p:cNvSpPr>
          <p:nvPr>
            <p:ph idx="1"/>
          </p:nvPr>
        </p:nvSpPr>
        <p:spPr/>
        <p:txBody>
          <a:bodyPr>
            <a:normAutofit fontScale="92500"/>
          </a:bodyPr>
          <a:lstStyle/>
          <a:p>
            <a:r>
              <a:rPr lang="en-US" dirty="0"/>
              <a:t>Trade secret: information kept within the firm, where firm has made an effort not to reveal it to public, and where information is not already generally known.</a:t>
            </a:r>
          </a:p>
          <a:p>
            <a:r>
              <a:rPr lang="en-US" dirty="0"/>
              <a:t>Not registered, has indefinite term, only offers protection from misappropriation.</a:t>
            </a:r>
          </a:p>
          <a:p>
            <a:r>
              <a:rPr lang="en-US" dirty="0"/>
              <a:t>Imitation without misappropriation is allowed.</a:t>
            </a:r>
          </a:p>
          <a:p>
            <a:r>
              <a:rPr lang="en-US" dirty="0"/>
              <a:t>Trade secrets include customer lists, formulas, pharmaceutical test data, methods of production, advertising strategies and marketing plans, etc.</a:t>
            </a:r>
          </a:p>
          <a:p>
            <a:r>
              <a:rPr lang="en-US" dirty="0"/>
              <a:t>Legal provisions granting trade secret protection vary considerably across jurisdictions.</a:t>
            </a:r>
          </a:p>
        </p:txBody>
      </p:sp>
      <p:sp>
        <p:nvSpPr>
          <p:cNvPr id="4" name="Date Placeholder 3">
            <a:extLst>
              <a:ext uri="{FF2B5EF4-FFF2-40B4-BE49-F238E27FC236}">
                <a16:creationId xmlns:a16="http://schemas.microsoft.com/office/drawing/2014/main" id="{8ECE1AA3-21E8-2A4A-0A20-BFA6EA916DC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3871D27-FB02-5312-78F1-CE0E7C09E039}"/>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F42C4C86-9748-63B8-3FD5-A877E2002BA5}"/>
              </a:ext>
            </a:extLst>
          </p:cNvPr>
          <p:cNvSpPr>
            <a:spLocks noGrp="1"/>
          </p:cNvSpPr>
          <p:nvPr>
            <p:ph type="sldNum" sz="quarter" idx="12"/>
          </p:nvPr>
        </p:nvSpPr>
        <p:spPr/>
        <p:txBody>
          <a:bodyPr/>
          <a:lstStyle/>
          <a:p>
            <a:fld id="{AC306C43-0944-43E4-BFBE-6AC379B8E570}" type="slidenum">
              <a:rPr lang="en-US" smtClean="0"/>
              <a:t>18</a:t>
            </a:fld>
            <a:endParaRPr lang="en-US"/>
          </a:p>
        </p:txBody>
      </p:sp>
    </p:spTree>
    <p:extLst>
      <p:ext uri="{BB962C8B-B14F-4D97-AF65-F5344CB8AC3E}">
        <p14:creationId xmlns:p14="http://schemas.microsoft.com/office/powerpoint/2010/main" val="3002090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4ECE8-5FBF-46A0-A0A9-38ECB5B41081}"/>
              </a:ext>
            </a:extLst>
          </p:cNvPr>
          <p:cNvSpPr>
            <a:spLocks noGrp="1"/>
          </p:cNvSpPr>
          <p:nvPr>
            <p:ph type="title"/>
          </p:nvPr>
        </p:nvSpPr>
        <p:spPr/>
        <p:txBody>
          <a:bodyPr/>
          <a:lstStyle/>
          <a:p>
            <a:r>
              <a:rPr lang="en-US" dirty="0"/>
              <a:t>IP use by the top 2000 R&amp;D performers 2010-2012</a:t>
            </a:r>
          </a:p>
        </p:txBody>
      </p:sp>
      <p:sp>
        <p:nvSpPr>
          <p:cNvPr id="7" name="Content Placeholder 6">
            <a:extLst>
              <a:ext uri="{FF2B5EF4-FFF2-40B4-BE49-F238E27FC236}">
                <a16:creationId xmlns:a16="http://schemas.microsoft.com/office/drawing/2014/main" id="{452E7590-7501-9548-A354-29489DCF27CC}"/>
              </a:ext>
            </a:extLst>
          </p:cNvPr>
          <p:cNvSpPr>
            <a:spLocks noGrp="1"/>
          </p:cNvSpPr>
          <p:nvPr>
            <p:ph idx="1"/>
          </p:nvPr>
        </p:nvSpPr>
        <p:spPr/>
        <p:txBody>
          <a:bodyPr/>
          <a:lstStyle/>
          <a:p>
            <a:r>
              <a:rPr lang="en-US" dirty="0"/>
              <a:t>Many more firms make use of trademarks than patents.</a:t>
            </a:r>
          </a:p>
          <a:p>
            <a:r>
              <a:rPr lang="en-US" dirty="0"/>
              <a:t>About half of patenting firms also use trademarks.</a:t>
            </a:r>
          </a:p>
        </p:txBody>
      </p:sp>
      <p:sp>
        <p:nvSpPr>
          <p:cNvPr id="3" name="Date Placeholder 2">
            <a:extLst>
              <a:ext uri="{FF2B5EF4-FFF2-40B4-BE49-F238E27FC236}">
                <a16:creationId xmlns:a16="http://schemas.microsoft.com/office/drawing/2014/main" id="{3E63DE94-6E78-5BFB-A1DC-2075674AF3B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63965F2-3370-1860-CFC2-A6A067E14614}"/>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04E03C04-D26A-98CB-B7F1-5F9731F20F4B}"/>
              </a:ext>
            </a:extLst>
          </p:cNvPr>
          <p:cNvSpPr>
            <a:spLocks noGrp="1"/>
          </p:cNvSpPr>
          <p:nvPr>
            <p:ph type="sldNum" sz="quarter" idx="12"/>
          </p:nvPr>
        </p:nvSpPr>
        <p:spPr/>
        <p:txBody>
          <a:bodyPr/>
          <a:lstStyle/>
          <a:p>
            <a:fld id="{AC306C43-0944-43E4-BFBE-6AC379B8E570}" type="slidenum">
              <a:rPr lang="en-US" smtClean="0"/>
              <a:t>19</a:t>
            </a:fld>
            <a:endParaRPr lang="en-US"/>
          </a:p>
        </p:txBody>
      </p:sp>
      <p:pic>
        <p:nvPicPr>
          <p:cNvPr id="8" name="Picture 7">
            <a:extLst>
              <a:ext uri="{FF2B5EF4-FFF2-40B4-BE49-F238E27FC236}">
                <a16:creationId xmlns:a16="http://schemas.microsoft.com/office/drawing/2014/main" id="{17EE4A4D-A078-4782-86AB-B329B29F4B52}"/>
              </a:ext>
            </a:extLst>
          </p:cNvPr>
          <p:cNvPicPr>
            <a:picLocks noChangeAspect="1"/>
          </p:cNvPicPr>
          <p:nvPr/>
        </p:nvPicPr>
        <p:blipFill>
          <a:blip r:embed="rId2"/>
          <a:stretch>
            <a:fillRect/>
          </a:stretch>
        </p:blipFill>
        <p:spPr>
          <a:xfrm>
            <a:off x="2281237" y="3051971"/>
            <a:ext cx="7629525" cy="2000250"/>
          </a:xfrm>
          <a:prstGeom prst="rect">
            <a:avLst/>
          </a:prstGeom>
        </p:spPr>
      </p:pic>
    </p:spTree>
    <p:extLst>
      <p:ext uri="{BB962C8B-B14F-4D97-AF65-F5344CB8AC3E}">
        <p14:creationId xmlns:p14="http://schemas.microsoft.com/office/powerpoint/2010/main" val="4169376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6283F-1A5F-CA38-76C0-E21CD17A045C}"/>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BD616B94-F3C1-3414-EAC1-6A968C3F7F97}"/>
              </a:ext>
            </a:extLst>
          </p:cNvPr>
          <p:cNvSpPr>
            <a:spLocks noGrp="1"/>
          </p:cNvSpPr>
          <p:nvPr>
            <p:ph idx="1"/>
          </p:nvPr>
        </p:nvSpPr>
        <p:spPr/>
        <p:txBody>
          <a:bodyPr>
            <a:normAutofit/>
          </a:bodyPr>
          <a:lstStyle/>
          <a:p>
            <a:r>
              <a:rPr lang="en-US" dirty="0"/>
              <a:t>Basics of intellectual property (IP) rights.</a:t>
            </a:r>
          </a:p>
          <a:p>
            <a:r>
              <a:rPr lang="en-US" dirty="0"/>
              <a:t>Main features and laws associated with each type if IP right:</a:t>
            </a:r>
          </a:p>
          <a:p>
            <a:pPr lvl="1"/>
            <a:r>
              <a:rPr lang="en-US" dirty="0"/>
              <a:t>patents including utility models, design rights, and plant patents</a:t>
            </a:r>
          </a:p>
          <a:p>
            <a:pPr lvl="1"/>
            <a:r>
              <a:rPr lang="en-US" dirty="0"/>
              <a:t>copyright</a:t>
            </a:r>
          </a:p>
          <a:p>
            <a:pPr lvl="1"/>
            <a:r>
              <a:rPr lang="en-US" dirty="0"/>
              <a:t>geographical indications</a:t>
            </a:r>
          </a:p>
          <a:p>
            <a:pPr lvl="1"/>
            <a:r>
              <a:rPr lang="en-US" dirty="0"/>
              <a:t>trademarks</a:t>
            </a:r>
          </a:p>
          <a:p>
            <a:pPr lvl="1"/>
            <a:r>
              <a:rPr lang="en-US" dirty="0"/>
              <a:t>sui generis IP rights</a:t>
            </a:r>
          </a:p>
          <a:p>
            <a:pPr lvl="1"/>
            <a:r>
              <a:rPr lang="en-US" dirty="0"/>
              <a:t>trade secrecy</a:t>
            </a:r>
          </a:p>
          <a:p>
            <a:r>
              <a:rPr lang="en-US" dirty="0"/>
              <a:t>Comparing and combining the different IP rights.</a:t>
            </a:r>
          </a:p>
        </p:txBody>
      </p:sp>
      <p:sp>
        <p:nvSpPr>
          <p:cNvPr id="4" name="Date Placeholder 3">
            <a:extLst>
              <a:ext uri="{FF2B5EF4-FFF2-40B4-BE49-F238E27FC236}">
                <a16:creationId xmlns:a16="http://schemas.microsoft.com/office/drawing/2014/main" id="{47F51286-DCC9-C792-20E6-EE681A1E70B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7B4D411-48E6-B2F7-F198-36940CA95262}"/>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C0335230-6B0A-AEF8-1492-EF9115B6A991}"/>
              </a:ext>
            </a:extLst>
          </p:cNvPr>
          <p:cNvSpPr>
            <a:spLocks noGrp="1"/>
          </p:cNvSpPr>
          <p:nvPr>
            <p:ph type="sldNum" sz="quarter" idx="12"/>
          </p:nvPr>
        </p:nvSpPr>
        <p:spPr/>
        <p:txBody>
          <a:bodyPr/>
          <a:lstStyle/>
          <a:p>
            <a:fld id="{AC306C43-0944-43E4-BFBE-6AC379B8E570}" type="slidenum">
              <a:rPr lang="en-US" smtClean="0"/>
              <a:t>2</a:t>
            </a:fld>
            <a:endParaRPr lang="en-US"/>
          </a:p>
        </p:txBody>
      </p:sp>
    </p:spTree>
    <p:extLst>
      <p:ext uri="{BB962C8B-B14F-4D97-AF65-F5344CB8AC3E}">
        <p14:creationId xmlns:p14="http://schemas.microsoft.com/office/powerpoint/2010/main" val="327234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E0FB-3C17-4BCF-9A55-A20805E9B858}"/>
              </a:ext>
            </a:extLst>
          </p:cNvPr>
          <p:cNvSpPr>
            <a:spLocks noGrp="1"/>
          </p:cNvSpPr>
          <p:nvPr>
            <p:ph type="title"/>
          </p:nvPr>
        </p:nvSpPr>
        <p:spPr/>
        <p:txBody>
          <a:bodyPr/>
          <a:lstStyle/>
          <a:p>
            <a:r>
              <a:rPr lang="en-US" dirty="0"/>
              <a:t>Effectiveness of appropriability mechanisms for product innovations</a:t>
            </a:r>
          </a:p>
        </p:txBody>
      </p:sp>
      <p:sp>
        <p:nvSpPr>
          <p:cNvPr id="7" name="Content Placeholder 6">
            <a:extLst>
              <a:ext uri="{FF2B5EF4-FFF2-40B4-BE49-F238E27FC236}">
                <a16:creationId xmlns:a16="http://schemas.microsoft.com/office/drawing/2014/main" id="{52FC20C2-B400-A8F4-CFCC-021C3ED0E1AE}"/>
              </a:ext>
            </a:extLst>
          </p:cNvPr>
          <p:cNvSpPr>
            <a:spLocks noGrp="1"/>
          </p:cNvSpPr>
          <p:nvPr>
            <p:ph idx="1"/>
          </p:nvPr>
        </p:nvSpPr>
        <p:spPr>
          <a:xfrm>
            <a:off x="838200" y="1825625"/>
            <a:ext cx="10305810" cy="4256393"/>
          </a:xfrm>
        </p:spPr>
        <p:txBody>
          <a:bodyPr>
            <a:normAutofit/>
          </a:bodyPr>
          <a:lstStyle/>
          <a:p>
            <a:r>
              <a:rPr lang="en-US" sz="2400" dirty="0"/>
              <a:t>Informal mechanisms for securing returns to product innovations (lead time, sales and service) generally more important than formal methods:</a:t>
            </a:r>
          </a:p>
        </p:txBody>
      </p:sp>
      <p:sp>
        <p:nvSpPr>
          <p:cNvPr id="3" name="Date Placeholder 2">
            <a:extLst>
              <a:ext uri="{FF2B5EF4-FFF2-40B4-BE49-F238E27FC236}">
                <a16:creationId xmlns:a16="http://schemas.microsoft.com/office/drawing/2014/main" id="{3B4BB22E-8C31-AE73-E615-CE8D7E13015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740914E-5E1C-880F-4E1E-434ABE9B50D5}"/>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814CC29E-7954-4700-05A2-5D4F71BD6230}"/>
              </a:ext>
            </a:extLst>
          </p:cNvPr>
          <p:cNvSpPr>
            <a:spLocks noGrp="1"/>
          </p:cNvSpPr>
          <p:nvPr>
            <p:ph type="sldNum" sz="quarter" idx="12"/>
          </p:nvPr>
        </p:nvSpPr>
        <p:spPr/>
        <p:txBody>
          <a:bodyPr/>
          <a:lstStyle/>
          <a:p>
            <a:fld id="{AC306C43-0944-43E4-BFBE-6AC379B8E570}" type="slidenum">
              <a:rPr lang="en-US" smtClean="0"/>
              <a:t>20</a:t>
            </a:fld>
            <a:endParaRPr lang="en-US"/>
          </a:p>
        </p:txBody>
      </p:sp>
      <p:pic>
        <p:nvPicPr>
          <p:cNvPr id="8" name="Picture 7">
            <a:extLst>
              <a:ext uri="{FF2B5EF4-FFF2-40B4-BE49-F238E27FC236}">
                <a16:creationId xmlns:a16="http://schemas.microsoft.com/office/drawing/2014/main" id="{358C8F2F-EBCB-4399-BF04-B99495A09008}"/>
              </a:ext>
            </a:extLst>
          </p:cNvPr>
          <p:cNvPicPr>
            <a:picLocks noChangeAspect="1"/>
          </p:cNvPicPr>
          <p:nvPr/>
        </p:nvPicPr>
        <p:blipFill>
          <a:blip r:embed="rId2"/>
          <a:stretch>
            <a:fillRect/>
          </a:stretch>
        </p:blipFill>
        <p:spPr>
          <a:xfrm>
            <a:off x="3005669" y="2613077"/>
            <a:ext cx="6254220" cy="3606107"/>
          </a:xfrm>
          <a:prstGeom prst="rect">
            <a:avLst/>
          </a:prstGeom>
        </p:spPr>
      </p:pic>
    </p:spTree>
    <p:extLst>
      <p:ext uri="{BB962C8B-B14F-4D97-AF65-F5344CB8AC3E}">
        <p14:creationId xmlns:p14="http://schemas.microsoft.com/office/powerpoint/2010/main" val="682725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4F19F-27EF-4691-B94B-73DC591F7B21}"/>
              </a:ext>
            </a:extLst>
          </p:cNvPr>
          <p:cNvSpPr>
            <a:spLocks noGrp="1"/>
          </p:cNvSpPr>
          <p:nvPr>
            <p:ph type="title"/>
          </p:nvPr>
        </p:nvSpPr>
        <p:spPr/>
        <p:txBody>
          <a:bodyPr/>
          <a:lstStyle/>
          <a:p>
            <a:r>
              <a:rPr lang="en-US" dirty="0"/>
              <a:t>Effectiveness of appropriability mechanisms for process innovations</a:t>
            </a:r>
          </a:p>
        </p:txBody>
      </p:sp>
      <p:sp>
        <p:nvSpPr>
          <p:cNvPr id="7" name="Content Placeholder 6">
            <a:extLst>
              <a:ext uri="{FF2B5EF4-FFF2-40B4-BE49-F238E27FC236}">
                <a16:creationId xmlns:a16="http://schemas.microsoft.com/office/drawing/2014/main" id="{196134BE-4317-E980-0ED9-0FBBCBAC21E1}"/>
              </a:ext>
            </a:extLst>
          </p:cNvPr>
          <p:cNvSpPr>
            <a:spLocks noGrp="1"/>
          </p:cNvSpPr>
          <p:nvPr>
            <p:ph idx="1"/>
          </p:nvPr>
        </p:nvSpPr>
        <p:spPr/>
        <p:txBody>
          <a:bodyPr/>
          <a:lstStyle/>
          <a:p>
            <a:r>
              <a:rPr lang="en-US" sz="2400" dirty="0"/>
              <a:t>For process innovations, secrecy now the most important mechanism for securing returns:</a:t>
            </a:r>
            <a:endParaRPr lang="en-US" dirty="0"/>
          </a:p>
        </p:txBody>
      </p:sp>
      <p:sp>
        <p:nvSpPr>
          <p:cNvPr id="3" name="Date Placeholder 2">
            <a:extLst>
              <a:ext uri="{FF2B5EF4-FFF2-40B4-BE49-F238E27FC236}">
                <a16:creationId xmlns:a16="http://schemas.microsoft.com/office/drawing/2014/main" id="{AD09A108-60F7-A619-F85E-454DD68B6A9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3143F93-01D4-9B2C-CA73-A8505083FEB5}"/>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8F634352-3860-8D69-E3EA-38F4B0F47085}"/>
              </a:ext>
            </a:extLst>
          </p:cNvPr>
          <p:cNvSpPr>
            <a:spLocks noGrp="1"/>
          </p:cNvSpPr>
          <p:nvPr>
            <p:ph type="sldNum" sz="quarter" idx="12"/>
          </p:nvPr>
        </p:nvSpPr>
        <p:spPr/>
        <p:txBody>
          <a:bodyPr/>
          <a:lstStyle/>
          <a:p>
            <a:fld id="{AC306C43-0944-43E4-BFBE-6AC379B8E570}" type="slidenum">
              <a:rPr lang="en-US" smtClean="0"/>
              <a:t>21</a:t>
            </a:fld>
            <a:endParaRPr lang="en-US"/>
          </a:p>
        </p:txBody>
      </p:sp>
      <p:pic>
        <p:nvPicPr>
          <p:cNvPr id="8" name="Picture 7">
            <a:extLst>
              <a:ext uri="{FF2B5EF4-FFF2-40B4-BE49-F238E27FC236}">
                <a16:creationId xmlns:a16="http://schemas.microsoft.com/office/drawing/2014/main" id="{EA7F7BDC-99B0-4FB2-8DE8-59B54424C4BA}"/>
              </a:ext>
            </a:extLst>
          </p:cNvPr>
          <p:cNvPicPr>
            <a:picLocks noChangeAspect="1"/>
          </p:cNvPicPr>
          <p:nvPr/>
        </p:nvPicPr>
        <p:blipFill>
          <a:blip r:embed="rId2"/>
          <a:stretch>
            <a:fillRect/>
          </a:stretch>
        </p:blipFill>
        <p:spPr>
          <a:xfrm>
            <a:off x="2865442" y="2670798"/>
            <a:ext cx="6464829" cy="3796676"/>
          </a:xfrm>
          <a:prstGeom prst="rect">
            <a:avLst/>
          </a:prstGeom>
        </p:spPr>
      </p:pic>
    </p:spTree>
    <p:extLst>
      <p:ext uri="{BB962C8B-B14F-4D97-AF65-F5344CB8AC3E}">
        <p14:creationId xmlns:p14="http://schemas.microsoft.com/office/powerpoint/2010/main" val="2261710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9A165-EBB8-4405-B6C7-9D129BD5BC0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3212A0E-781F-4D5C-AC5B-023214D480C2}"/>
              </a:ext>
            </a:extLst>
          </p:cNvPr>
          <p:cNvSpPr>
            <a:spLocks noGrp="1"/>
          </p:cNvSpPr>
          <p:nvPr>
            <p:ph idx="1"/>
          </p:nvPr>
        </p:nvSpPr>
        <p:spPr/>
        <p:txBody>
          <a:bodyPr>
            <a:normAutofit fontScale="92500"/>
          </a:bodyPr>
          <a:lstStyle/>
          <a:p>
            <a:r>
              <a:rPr lang="en-US" dirty="0"/>
              <a:t>Creators of ideas and intangible products motivated by ability to capture some returns from their innovative activities.</a:t>
            </a:r>
          </a:p>
          <a:p>
            <a:r>
              <a:rPr lang="en-US" dirty="0"/>
              <a:t>IP:</a:t>
            </a:r>
          </a:p>
          <a:p>
            <a:pPr lvl="1"/>
            <a:r>
              <a:rPr lang="en-US" dirty="0"/>
              <a:t>Ensures development of future prospects from an invention; </a:t>
            </a:r>
          </a:p>
          <a:p>
            <a:pPr lvl="1"/>
            <a:r>
              <a:rPr lang="en-US" dirty="0"/>
              <a:t>Provides disclosure of technical information that might otherwise be kept secret;</a:t>
            </a:r>
          </a:p>
          <a:p>
            <a:pPr lvl="1"/>
            <a:r>
              <a:rPr lang="en-US" dirty="0"/>
              <a:t>Enables trade in technology;</a:t>
            </a:r>
          </a:p>
          <a:p>
            <a:pPr lvl="1"/>
            <a:r>
              <a:rPr lang="en-US" dirty="0"/>
              <a:t>Ensures “moral rights” for creators even if they make no effort to claim ownership;</a:t>
            </a:r>
          </a:p>
          <a:p>
            <a:pPr lvl="1"/>
            <a:r>
              <a:rPr lang="en-US" dirty="0"/>
              <a:t>Provides protection via geographical indications to those whose traditional inventions do not rise to patentability or other IP protection due to their historical development.</a:t>
            </a:r>
          </a:p>
          <a:p>
            <a:r>
              <a:rPr lang="en-US" dirty="0"/>
              <a:t>IP comes at a cost which creates trade-off in designing and </a:t>
            </a:r>
            <a:r>
              <a:rPr lang="en-US"/>
              <a:t>using IP </a:t>
            </a:r>
            <a:r>
              <a:rPr lang="en-US" dirty="0"/>
              <a:t>system.</a:t>
            </a:r>
          </a:p>
        </p:txBody>
      </p:sp>
      <p:sp>
        <p:nvSpPr>
          <p:cNvPr id="4" name="Date Placeholder 3">
            <a:extLst>
              <a:ext uri="{FF2B5EF4-FFF2-40B4-BE49-F238E27FC236}">
                <a16:creationId xmlns:a16="http://schemas.microsoft.com/office/drawing/2014/main" id="{B005FC72-D59D-9196-AECD-3272A1F0A2D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CABFBD7-C627-13D3-0AEC-A3C242702DAA}"/>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B155E0D6-6C92-DFBE-5F4E-77C5F9168186}"/>
              </a:ext>
            </a:extLst>
          </p:cNvPr>
          <p:cNvSpPr>
            <a:spLocks noGrp="1"/>
          </p:cNvSpPr>
          <p:nvPr>
            <p:ph type="sldNum" sz="quarter" idx="12"/>
          </p:nvPr>
        </p:nvSpPr>
        <p:spPr/>
        <p:txBody>
          <a:bodyPr/>
          <a:lstStyle/>
          <a:p>
            <a:fld id="{AC306C43-0944-43E4-BFBE-6AC379B8E570}" type="slidenum">
              <a:rPr lang="en-US" smtClean="0"/>
              <a:t>22</a:t>
            </a:fld>
            <a:endParaRPr lang="en-US"/>
          </a:p>
        </p:txBody>
      </p:sp>
    </p:spTree>
    <p:extLst>
      <p:ext uri="{BB962C8B-B14F-4D97-AF65-F5344CB8AC3E}">
        <p14:creationId xmlns:p14="http://schemas.microsoft.com/office/powerpoint/2010/main" val="3244347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3A151-97CE-419F-AE06-65545CF48E0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A0C1E80-8502-4B00-A425-54EE1A0A1E3C}"/>
              </a:ext>
            </a:extLst>
          </p:cNvPr>
          <p:cNvSpPr>
            <a:spLocks noGrp="1"/>
          </p:cNvSpPr>
          <p:nvPr>
            <p:ph idx="1"/>
          </p:nvPr>
        </p:nvSpPr>
        <p:spPr/>
        <p:txBody>
          <a:bodyPr/>
          <a:lstStyle/>
          <a:p>
            <a:r>
              <a:rPr lang="en-US" dirty="0"/>
              <a:t>Innovation is a quasi-public good.</a:t>
            </a:r>
          </a:p>
          <a:p>
            <a:r>
              <a:rPr lang="en-US" dirty="0"/>
              <a:t>Incentives for innovation depend on methods by which innovators secure returns to innovative efforts.</a:t>
            </a:r>
          </a:p>
          <a:p>
            <a:r>
              <a:rPr lang="en-US" b="1" dirty="0"/>
              <a:t>Appropriation</a:t>
            </a:r>
            <a:r>
              <a:rPr lang="en-US" dirty="0"/>
              <a:t> methods to secure returns:</a:t>
            </a:r>
          </a:p>
          <a:p>
            <a:pPr lvl="1"/>
            <a:r>
              <a:rPr lang="en-US" b="1" dirty="0"/>
              <a:t>Informal:</a:t>
            </a:r>
            <a:r>
              <a:rPr lang="en-US" dirty="0"/>
              <a:t> based on actions undertaken by innovator without recourse to legal protection.</a:t>
            </a:r>
          </a:p>
          <a:p>
            <a:pPr lvl="1"/>
            <a:r>
              <a:rPr lang="en-US" b="1" dirty="0"/>
              <a:t>Formal:</a:t>
            </a:r>
            <a:r>
              <a:rPr lang="en-US" dirty="0"/>
              <a:t> defined by the legal system, often requiring some kind of registration.</a:t>
            </a:r>
          </a:p>
        </p:txBody>
      </p:sp>
      <p:sp>
        <p:nvSpPr>
          <p:cNvPr id="4" name="Date Placeholder 3">
            <a:extLst>
              <a:ext uri="{FF2B5EF4-FFF2-40B4-BE49-F238E27FC236}">
                <a16:creationId xmlns:a16="http://schemas.microsoft.com/office/drawing/2014/main" id="{A359A36E-B853-48EE-04EF-166782C66D0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6A88422-45F7-56BB-B389-D1510C5A21B4}"/>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3950C9E4-7E69-1677-9A6E-5B4438880061}"/>
              </a:ext>
            </a:extLst>
          </p:cNvPr>
          <p:cNvSpPr>
            <a:spLocks noGrp="1"/>
          </p:cNvSpPr>
          <p:nvPr>
            <p:ph type="sldNum" sz="quarter" idx="12"/>
          </p:nvPr>
        </p:nvSpPr>
        <p:spPr/>
        <p:txBody>
          <a:bodyPr/>
          <a:lstStyle/>
          <a:p>
            <a:fld id="{AC306C43-0944-43E4-BFBE-6AC379B8E570}" type="slidenum">
              <a:rPr lang="en-US" smtClean="0"/>
              <a:t>3</a:t>
            </a:fld>
            <a:endParaRPr lang="en-US"/>
          </a:p>
        </p:txBody>
      </p:sp>
    </p:spTree>
    <p:extLst>
      <p:ext uri="{BB962C8B-B14F-4D97-AF65-F5344CB8AC3E}">
        <p14:creationId xmlns:p14="http://schemas.microsoft.com/office/powerpoint/2010/main" val="1174249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47D6A-5F55-4924-BE1A-7C22E85EAAAE}"/>
              </a:ext>
            </a:extLst>
          </p:cNvPr>
          <p:cNvSpPr>
            <a:spLocks noGrp="1"/>
          </p:cNvSpPr>
          <p:nvPr>
            <p:ph type="title"/>
          </p:nvPr>
        </p:nvSpPr>
        <p:spPr/>
        <p:txBody>
          <a:bodyPr/>
          <a:lstStyle/>
          <a:p>
            <a:r>
              <a:rPr lang="en-US" dirty="0"/>
              <a:t>Intellectual property</a:t>
            </a:r>
          </a:p>
        </p:txBody>
      </p:sp>
      <p:sp>
        <p:nvSpPr>
          <p:cNvPr id="3" name="Content Placeholder 2">
            <a:extLst>
              <a:ext uri="{FF2B5EF4-FFF2-40B4-BE49-F238E27FC236}">
                <a16:creationId xmlns:a16="http://schemas.microsoft.com/office/drawing/2014/main" id="{6FD7BE9C-A057-4778-8E74-6D47538B8658}"/>
              </a:ext>
            </a:extLst>
          </p:cNvPr>
          <p:cNvSpPr>
            <a:spLocks noGrp="1"/>
          </p:cNvSpPr>
          <p:nvPr>
            <p:ph idx="1"/>
          </p:nvPr>
        </p:nvSpPr>
        <p:spPr/>
        <p:txBody>
          <a:bodyPr>
            <a:normAutofit fontScale="92500" lnSpcReduction="20000"/>
          </a:bodyPr>
          <a:lstStyle/>
          <a:p>
            <a:r>
              <a:rPr lang="en-US" dirty="0"/>
              <a:t>Focus on formal appropriation mechanism: </a:t>
            </a:r>
            <a:r>
              <a:rPr lang="en-US" b="1" dirty="0"/>
              <a:t>intellectual property.</a:t>
            </a:r>
          </a:p>
          <a:p>
            <a:r>
              <a:rPr lang="en-US" dirty="0"/>
              <a:t>Also discuss informal appropriation mechanism: secrecy.</a:t>
            </a:r>
          </a:p>
          <a:p>
            <a:r>
              <a:rPr lang="en-US" dirty="0"/>
              <a:t>The term “intellectual property” is commonly understood to refer to the intangible products of human creativity such as:</a:t>
            </a:r>
          </a:p>
          <a:p>
            <a:pPr lvl="1"/>
            <a:r>
              <a:rPr lang="en-US" dirty="0"/>
              <a:t>Knowledge of how to make or do something</a:t>
            </a:r>
          </a:p>
          <a:p>
            <a:pPr lvl="1"/>
            <a:r>
              <a:rPr lang="en-US" dirty="0"/>
              <a:t>Creative works such as books, movies, musical recordings, photographs, etc.</a:t>
            </a:r>
          </a:p>
          <a:p>
            <a:pPr lvl="1"/>
            <a:r>
              <a:rPr lang="en-US" dirty="0"/>
              <a:t>New designs for commercial use</a:t>
            </a:r>
          </a:p>
          <a:p>
            <a:pPr lvl="1"/>
            <a:r>
              <a:rPr lang="en-US" dirty="0"/>
              <a:t>Original product markings and trade names</a:t>
            </a:r>
          </a:p>
          <a:p>
            <a:pPr lvl="1"/>
            <a:r>
              <a:rPr lang="en-US" dirty="0"/>
              <a:t>New plant varieties</a:t>
            </a:r>
          </a:p>
          <a:p>
            <a:r>
              <a:rPr lang="en-US" dirty="0"/>
              <a:t>Often non-rival and non-excludable.</a:t>
            </a:r>
          </a:p>
          <a:p>
            <a:r>
              <a:rPr lang="en-US" dirty="0"/>
              <a:t>Not really property in traditional sense.</a:t>
            </a:r>
          </a:p>
          <a:p>
            <a:r>
              <a:rPr lang="en-US" dirty="0"/>
              <a:t>Legal protection necessary to exclude others from use.</a:t>
            </a:r>
          </a:p>
        </p:txBody>
      </p:sp>
      <p:sp>
        <p:nvSpPr>
          <p:cNvPr id="4" name="Date Placeholder 3">
            <a:extLst>
              <a:ext uri="{FF2B5EF4-FFF2-40B4-BE49-F238E27FC236}">
                <a16:creationId xmlns:a16="http://schemas.microsoft.com/office/drawing/2014/main" id="{6590F794-84C8-C48E-7FAF-CAC97022959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9D6C560-B2E4-5708-1619-4910C9CD38C7}"/>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B10A9947-CB73-CD90-68DC-5B1A03ECDF91}"/>
              </a:ext>
            </a:extLst>
          </p:cNvPr>
          <p:cNvSpPr>
            <a:spLocks noGrp="1"/>
          </p:cNvSpPr>
          <p:nvPr>
            <p:ph type="sldNum" sz="quarter" idx="12"/>
          </p:nvPr>
        </p:nvSpPr>
        <p:spPr/>
        <p:txBody>
          <a:bodyPr/>
          <a:lstStyle/>
          <a:p>
            <a:fld id="{AC306C43-0944-43E4-BFBE-6AC379B8E570}" type="slidenum">
              <a:rPr lang="en-US" smtClean="0"/>
              <a:t>4</a:t>
            </a:fld>
            <a:endParaRPr lang="en-US"/>
          </a:p>
        </p:txBody>
      </p:sp>
    </p:spTree>
    <p:extLst>
      <p:ext uri="{BB962C8B-B14F-4D97-AF65-F5344CB8AC3E}">
        <p14:creationId xmlns:p14="http://schemas.microsoft.com/office/powerpoint/2010/main" val="236599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AFCA8-99A5-47BB-920E-67FCAF4DCF47}"/>
              </a:ext>
            </a:extLst>
          </p:cNvPr>
          <p:cNvSpPr>
            <a:spLocks noGrp="1"/>
          </p:cNvSpPr>
          <p:nvPr>
            <p:ph type="title"/>
          </p:nvPr>
        </p:nvSpPr>
        <p:spPr/>
        <p:txBody>
          <a:bodyPr/>
          <a:lstStyle/>
          <a:p>
            <a:r>
              <a:rPr lang="en-US" dirty="0"/>
              <a:t>Intellectual property</a:t>
            </a:r>
          </a:p>
        </p:txBody>
      </p:sp>
      <p:sp>
        <p:nvSpPr>
          <p:cNvPr id="3" name="Content Placeholder 2">
            <a:extLst>
              <a:ext uri="{FF2B5EF4-FFF2-40B4-BE49-F238E27FC236}">
                <a16:creationId xmlns:a16="http://schemas.microsoft.com/office/drawing/2014/main" id="{A192693C-7D12-4084-9C89-9B7445ADE4D9}"/>
              </a:ext>
            </a:extLst>
          </p:cNvPr>
          <p:cNvSpPr>
            <a:spLocks noGrp="1"/>
          </p:cNvSpPr>
          <p:nvPr>
            <p:ph idx="1"/>
          </p:nvPr>
        </p:nvSpPr>
        <p:spPr/>
        <p:txBody>
          <a:bodyPr/>
          <a:lstStyle/>
          <a:p>
            <a:r>
              <a:rPr lang="en-US" dirty="0"/>
              <a:t>Patents</a:t>
            </a:r>
          </a:p>
          <a:p>
            <a:r>
              <a:rPr lang="en-US" dirty="0"/>
              <a:t>Copyright</a:t>
            </a:r>
          </a:p>
          <a:p>
            <a:r>
              <a:rPr lang="en-US" dirty="0"/>
              <a:t>Trademarks</a:t>
            </a:r>
          </a:p>
          <a:p>
            <a:r>
              <a:rPr lang="en-US" dirty="0"/>
              <a:t>Design rights</a:t>
            </a:r>
          </a:p>
          <a:p>
            <a:r>
              <a:rPr lang="en-US" dirty="0"/>
              <a:t>Plant patents</a:t>
            </a:r>
          </a:p>
          <a:p>
            <a:r>
              <a:rPr lang="en-US" dirty="0"/>
              <a:t>Geographical designations</a:t>
            </a:r>
          </a:p>
          <a:p>
            <a:r>
              <a:rPr lang="en-US" dirty="0"/>
              <a:t>Sui generis protection, e.g. semiconductor masks</a:t>
            </a:r>
          </a:p>
          <a:p>
            <a:r>
              <a:rPr lang="en-US" dirty="0"/>
              <a:t>[Trade secrets]</a:t>
            </a:r>
          </a:p>
        </p:txBody>
      </p:sp>
      <p:sp>
        <p:nvSpPr>
          <p:cNvPr id="4" name="Date Placeholder 3">
            <a:extLst>
              <a:ext uri="{FF2B5EF4-FFF2-40B4-BE49-F238E27FC236}">
                <a16:creationId xmlns:a16="http://schemas.microsoft.com/office/drawing/2014/main" id="{1E258EE3-AC15-0295-DCCB-F88F7983AE4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14C7A4E-DDC4-8797-E564-5026D98AD648}"/>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38C18E4F-C4F6-00AB-7978-0CFF1D10821A}"/>
              </a:ext>
            </a:extLst>
          </p:cNvPr>
          <p:cNvSpPr>
            <a:spLocks noGrp="1"/>
          </p:cNvSpPr>
          <p:nvPr>
            <p:ph type="sldNum" sz="quarter" idx="12"/>
          </p:nvPr>
        </p:nvSpPr>
        <p:spPr/>
        <p:txBody>
          <a:bodyPr/>
          <a:lstStyle/>
          <a:p>
            <a:fld id="{AC306C43-0944-43E4-BFBE-6AC379B8E570}" type="slidenum">
              <a:rPr lang="en-US" smtClean="0"/>
              <a:t>5</a:t>
            </a:fld>
            <a:endParaRPr lang="en-US"/>
          </a:p>
        </p:txBody>
      </p:sp>
    </p:spTree>
    <p:extLst>
      <p:ext uri="{BB962C8B-B14F-4D97-AF65-F5344CB8AC3E}">
        <p14:creationId xmlns:p14="http://schemas.microsoft.com/office/powerpoint/2010/main" val="93594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CCF-7993-4F47-85EE-9C066C0508DE}"/>
              </a:ext>
            </a:extLst>
          </p:cNvPr>
          <p:cNvSpPr>
            <a:spLocks noGrp="1"/>
          </p:cNvSpPr>
          <p:nvPr>
            <p:ph type="title"/>
          </p:nvPr>
        </p:nvSpPr>
        <p:spPr/>
        <p:txBody>
          <a:bodyPr/>
          <a:lstStyle/>
          <a:p>
            <a:r>
              <a:rPr lang="en-US" dirty="0"/>
              <a:t>Intellectual property</a:t>
            </a:r>
          </a:p>
        </p:txBody>
      </p:sp>
      <p:sp>
        <p:nvSpPr>
          <p:cNvPr id="3" name="Content Placeholder 2">
            <a:extLst>
              <a:ext uri="{FF2B5EF4-FFF2-40B4-BE49-F238E27FC236}">
                <a16:creationId xmlns:a16="http://schemas.microsoft.com/office/drawing/2014/main" id="{1015CE18-26C7-4222-96BC-68E25B97BCC8}"/>
              </a:ext>
            </a:extLst>
          </p:cNvPr>
          <p:cNvSpPr>
            <a:spLocks noGrp="1"/>
          </p:cNvSpPr>
          <p:nvPr>
            <p:ph idx="1"/>
          </p:nvPr>
        </p:nvSpPr>
        <p:spPr/>
        <p:txBody>
          <a:bodyPr/>
          <a:lstStyle/>
          <a:p>
            <a:r>
              <a:rPr lang="en-US" dirty="0"/>
              <a:t>IP addresses problem created by non-excludability.</a:t>
            </a:r>
          </a:p>
          <a:p>
            <a:r>
              <a:rPr lang="en-US" dirty="0"/>
              <a:t>Other arguments for the creation of IP:</a:t>
            </a:r>
          </a:p>
          <a:p>
            <a:pPr lvl="1"/>
            <a:r>
              <a:rPr lang="en-US" dirty="0"/>
              <a:t>Moral rights to the creator in the case of artistic creations, granting the creator the right to control their work.</a:t>
            </a:r>
          </a:p>
          <a:p>
            <a:pPr lvl="1"/>
            <a:r>
              <a:rPr lang="en-US" dirty="0"/>
              <a:t>Consumer protection from confusion and potential fraud.</a:t>
            </a:r>
          </a:p>
          <a:p>
            <a:r>
              <a:rPr lang="en-US" dirty="0"/>
              <a:t>Coverage of IP right generally restricted to the country or region that grants them.</a:t>
            </a:r>
          </a:p>
          <a:p>
            <a:pPr lvl="1"/>
            <a:r>
              <a:rPr lang="en-US" dirty="0"/>
              <a:t>Some international cooperation.</a:t>
            </a:r>
          </a:p>
        </p:txBody>
      </p:sp>
      <p:sp>
        <p:nvSpPr>
          <p:cNvPr id="4" name="Date Placeholder 3">
            <a:extLst>
              <a:ext uri="{FF2B5EF4-FFF2-40B4-BE49-F238E27FC236}">
                <a16:creationId xmlns:a16="http://schemas.microsoft.com/office/drawing/2014/main" id="{77D5437E-A640-03D8-41FD-CA747547A24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13026DA-C306-83C5-D644-31557EAC0E53}"/>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AE729C26-315D-5EDF-3D19-2809FBEFC3EA}"/>
              </a:ext>
            </a:extLst>
          </p:cNvPr>
          <p:cNvSpPr>
            <a:spLocks noGrp="1"/>
          </p:cNvSpPr>
          <p:nvPr>
            <p:ph type="sldNum" sz="quarter" idx="12"/>
          </p:nvPr>
        </p:nvSpPr>
        <p:spPr/>
        <p:txBody>
          <a:bodyPr/>
          <a:lstStyle/>
          <a:p>
            <a:fld id="{AC306C43-0944-43E4-BFBE-6AC379B8E570}" type="slidenum">
              <a:rPr lang="en-US" smtClean="0"/>
              <a:t>6</a:t>
            </a:fld>
            <a:endParaRPr lang="en-US"/>
          </a:p>
        </p:txBody>
      </p:sp>
    </p:spTree>
    <p:extLst>
      <p:ext uri="{BB962C8B-B14F-4D97-AF65-F5344CB8AC3E}">
        <p14:creationId xmlns:p14="http://schemas.microsoft.com/office/powerpoint/2010/main" val="1755524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02B56-4B1A-4912-853B-6D7CBC946ED3}"/>
              </a:ext>
            </a:extLst>
          </p:cNvPr>
          <p:cNvSpPr>
            <a:spLocks noGrp="1"/>
          </p:cNvSpPr>
          <p:nvPr>
            <p:ph type="title"/>
          </p:nvPr>
        </p:nvSpPr>
        <p:spPr/>
        <p:txBody>
          <a:bodyPr/>
          <a:lstStyle/>
          <a:p>
            <a:r>
              <a:rPr lang="en-US" dirty="0"/>
              <a:t>Patent</a:t>
            </a:r>
          </a:p>
        </p:txBody>
      </p:sp>
      <p:sp>
        <p:nvSpPr>
          <p:cNvPr id="3" name="Content Placeholder 2">
            <a:extLst>
              <a:ext uri="{FF2B5EF4-FFF2-40B4-BE49-F238E27FC236}">
                <a16:creationId xmlns:a16="http://schemas.microsoft.com/office/drawing/2014/main" id="{F64EB631-4F94-4A44-8CA3-7FA82A810F56}"/>
              </a:ext>
            </a:extLst>
          </p:cNvPr>
          <p:cNvSpPr>
            <a:spLocks noGrp="1"/>
          </p:cNvSpPr>
          <p:nvPr>
            <p:ph idx="1"/>
          </p:nvPr>
        </p:nvSpPr>
        <p:spPr/>
        <p:txBody>
          <a:bodyPr>
            <a:normAutofit/>
          </a:bodyPr>
          <a:lstStyle/>
          <a:p>
            <a:r>
              <a:rPr lang="en-US" dirty="0"/>
              <a:t>A </a:t>
            </a:r>
            <a:r>
              <a:rPr lang="en-US" b="1" dirty="0"/>
              <a:t>patent</a:t>
            </a:r>
            <a:r>
              <a:rPr lang="en-US" dirty="0"/>
              <a:t> confers the right to exclude others during a limited period from the use of an invention in a given jurisdiction.</a:t>
            </a:r>
          </a:p>
          <a:p>
            <a:r>
              <a:rPr lang="en-US" dirty="0"/>
              <a:t>Grants broad legal protection because protects against any use of the patented invention.</a:t>
            </a:r>
          </a:p>
          <a:p>
            <a:r>
              <a:rPr lang="en-US" dirty="0"/>
              <a:t>Patent can be sold, licensed, or used as a security.</a:t>
            </a:r>
          </a:p>
          <a:p>
            <a:r>
              <a:rPr lang="en-US" dirty="0"/>
              <a:t>But uncertainty associated with validity and scope of patent.</a:t>
            </a:r>
          </a:p>
        </p:txBody>
      </p:sp>
      <p:sp>
        <p:nvSpPr>
          <p:cNvPr id="4" name="Date Placeholder 3">
            <a:extLst>
              <a:ext uri="{FF2B5EF4-FFF2-40B4-BE49-F238E27FC236}">
                <a16:creationId xmlns:a16="http://schemas.microsoft.com/office/drawing/2014/main" id="{71D396B1-8B3E-7537-DE40-DA3617E3F29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AA01AF0-AC7D-39A3-6F1D-9F1D34694E05}"/>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18E7FD85-37E2-5C05-1E23-425F0EC2237E}"/>
              </a:ext>
            </a:extLst>
          </p:cNvPr>
          <p:cNvSpPr>
            <a:spLocks noGrp="1"/>
          </p:cNvSpPr>
          <p:nvPr>
            <p:ph type="sldNum" sz="quarter" idx="12"/>
          </p:nvPr>
        </p:nvSpPr>
        <p:spPr/>
        <p:txBody>
          <a:bodyPr/>
          <a:lstStyle/>
          <a:p>
            <a:fld id="{AC306C43-0944-43E4-BFBE-6AC379B8E570}" type="slidenum">
              <a:rPr lang="en-US" smtClean="0"/>
              <a:t>7</a:t>
            </a:fld>
            <a:endParaRPr lang="en-US"/>
          </a:p>
        </p:txBody>
      </p:sp>
    </p:spTree>
    <p:extLst>
      <p:ext uri="{BB962C8B-B14F-4D97-AF65-F5344CB8AC3E}">
        <p14:creationId xmlns:p14="http://schemas.microsoft.com/office/powerpoint/2010/main" val="2815490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32B0F-C062-44A4-80EF-DA231720F72F}"/>
              </a:ext>
            </a:extLst>
          </p:cNvPr>
          <p:cNvSpPr>
            <a:spLocks noGrp="1"/>
          </p:cNvSpPr>
          <p:nvPr>
            <p:ph type="title"/>
          </p:nvPr>
        </p:nvSpPr>
        <p:spPr/>
        <p:txBody>
          <a:bodyPr/>
          <a:lstStyle/>
          <a:p>
            <a:r>
              <a:rPr lang="en-US" dirty="0"/>
              <a:t>Patent</a:t>
            </a:r>
          </a:p>
        </p:txBody>
      </p:sp>
      <p:sp>
        <p:nvSpPr>
          <p:cNvPr id="3" name="Content Placeholder 2">
            <a:extLst>
              <a:ext uri="{FF2B5EF4-FFF2-40B4-BE49-F238E27FC236}">
                <a16:creationId xmlns:a16="http://schemas.microsoft.com/office/drawing/2014/main" id="{DE120B57-6840-40D6-81FE-58C5AF7D70C4}"/>
              </a:ext>
            </a:extLst>
          </p:cNvPr>
          <p:cNvSpPr>
            <a:spLocks noGrp="1"/>
          </p:cNvSpPr>
          <p:nvPr>
            <p:ph idx="1"/>
          </p:nvPr>
        </p:nvSpPr>
        <p:spPr/>
        <p:txBody>
          <a:bodyPr>
            <a:normAutofit fontScale="92500" lnSpcReduction="20000"/>
          </a:bodyPr>
          <a:lstStyle/>
          <a:p>
            <a:r>
              <a:rPr lang="en-US" dirty="0"/>
              <a:t>Patents granted only to patent eligible inventions:</a:t>
            </a:r>
          </a:p>
          <a:p>
            <a:pPr lvl="1"/>
            <a:r>
              <a:rPr lang="en-US" dirty="0"/>
              <a:t>any product or process invention in any field of technology, with some exception.</a:t>
            </a:r>
          </a:p>
          <a:p>
            <a:r>
              <a:rPr lang="en-US" dirty="0"/>
              <a:t>No obligation to use patented invention.</a:t>
            </a:r>
          </a:p>
          <a:p>
            <a:r>
              <a:rPr lang="en-US" dirty="0"/>
              <a:t>Patents are national rights.</a:t>
            </a:r>
          </a:p>
          <a:p>
            <a:pPr lvl="1"/>
            <a:r>
              <a:rPr lang="en-US" dirty="0"/>
              <a:t>Several regional patent systems, e.g. European Unitary Patent.</a:t>
            </a:r>
          </a:p>
          <a:p>
            <a:r>
              <a:rPr lang="en-US" dirty="0"/>
              <a:t>Requirements to obtain patent protection largely harmonized internationally (following TRIPS):</a:t>
            </a:r>
          </a:p>
          <a:p>
            <a:pPr marL="914400" lvl="1" indent="-457200">
              <a:buFont typeface="+mj-lt"/>
              <a:buAutoNum type="arabicPeriod"/>
            </a:pPr>
            <a:r>
              <a:rPr lang="en-US" b="1" dirty="0"/>
              <a:t>Novelty:</a:t>
            </a:r>
            <a:r>
              <a:rPr lang="en-US" dirty="0"/>
              <a:t> new to the world.</a:t>
            </a:r>
          </a:p>
          <a:p>
            <a:pPr marL="914400" lvl="1" indent="-457200">
              <a:buFont typeface="+mj-lt"/>
              <a:buAutoNum type="arabicPeriod"/>
            </a:pPr>
            <a:r>
              <a:rPr lang="en-US" b="1" dirty="0"/>
              <a:t>Non-obviousness:</a:t>
            </a:r>
            <a:r>
              <a:rPr lang="en-US" dirty="0"/>
              <a:t> not an obvious extension of existing invention.</a:t>
            </a:r>
          </a:p>
          <a:p>
            <a:pPr marL="914400" lvl="1" indent="-457200">
              <a:buFont typeface="+mj-lt"/>
              <a:buAutoNum type="arabicPeriod"/>
            </a:pPr>
            <a:r>
              <a:rPr lang="en-US" b="1" dirty="0"/>
              <a:t>Useful:</a:t>
            </a:r>
            <a:r>
              <a:rPr lang="en-US" dirty="0"/>
              <a:t> can be used in practice.</a:t>
            </a:r>
          </a:p>
          <a:p>
            <a:pPr lvl="1"/>
            <a:r>
              <a:rPr lang="en-US" dirty="0"/>
              <a:t>Patent term 20 years from the date of filing the patent application.</a:t>
            </a:r>
          </a:p>
          <a:p>
            <a:pPr lvl="1"/>
            <a:r>
              <a:rPr lang="en-US" dirty="0"/>
              <a:t>Patents published 18 months after filing, disclose technical information in a standardized format.</a:t>
            </a:r>
          </a:p>
        </p:txBody>
      </p:sp>
      <p:sp>
        <p:nvSpPr>
          <p:cNvPr id="4" name="Date Placeholder 3">
            <a:extLst>
              <a:ext uri="{FF2B5EF4-FFF2-40B4-BE49-F238E27FC236}">
                <a16:creationId xmlns:a16="http://schemas.microsoft.com/office/drawing/2014/main" id="{84185046-D304-E728-C2B6-C2D7E9856BA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A9B8753-027C-BCE7-C175-5DD34E021A3B}"/>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8683CFF6-7177-7FF6-C32B-E229035D7403}"/>
              </a:ext>
            </a:extLst>
          </p:cNvPr>
          <p:cNvSpPr>
            <a:spLocks noGrp="1"/>
          </p:cNvSpPr>
          <p:nvPr>
            <p:ph type="sldNum" sz="quarter" idx="12"/>
          </p:nvPr>
        </p:nvSpPr>
        <p:spPr/>
        <p:txBody>
          <a:bodyPr/>
          <a:lstStyle/>
          <a:p>
            <a:fld id="{AC306C43-0944-43E4-BFBE-6AC379B8E570}" type="slidenum">
              <a:rPr lang="en-US" smtClean="0"/>
              <a:t>8</a:t>
            </a:fld>
            <a:endParaRPr lang="en-US"/>
          </a:p>
        </p:txBody>
      </p:sp>
    </p:spTree>
    <p:extLst>
      <p:ext uri="{BB962C8B-B14F-4D97-AF65-F5344CB8AC3E}">
        <p14:creationId xmlns:p14="http://schemas.microsoft.com/office/powerpoint/2010/main" val="2068804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99420-9728-4F0D-97CB-7F844F81F8D2}"/>
              </a:ext>
            </a:extLst>
          </p:cNvPr>
          <p:cNvSpPr>
            <a:spLocks noGrp="1"/>
          </p:cNvSpPr>
          <p:nvPr>
            <p:ph type="title"/>
          </p:nvPr>
        </p:nvSpPr>
        <p:spPr/>
        <p:txBody>
          <a:bodyPr/>
          <a:lstStyle/>
          <a:p>
            <a:r>
              <a:rPr lang="en-US" dirty="0"/>
              <a:t>Patent</a:t>
            </a:r>
          </a:p>
        </p:txBody>
      </p:sp>
      <p:sp>
        <p:nvSpPr>
          <p:cNvPr id="3" name="Content Placeholder 2">
            <a:extLst>
              <a:ext uri="{FF2B5EF4-FFF2-40B4-BE49-F238E27FC236}">
                <a16:creationId xmlns:a16="http://schemas.microsoft.com/office/drawing/2014/main" id="{DFDC3388-B64A-45E0-B35A-9F9A50042679}"/>
              </a:ext>
            </a:extLst>
          </p:cNvPr>
          <p:cNvSpPr>
            <a:spLocks noGrp="1"/>
          </p:cNvSpPr>
          <p:nvPr>
            <p:ph idx="1"/>
          </p:nvPr>
        </p:nvSpPr>
        <p:spPr/>
        <p:txBody>
          <a:bodyPr>
            <a:normAutofit fontScale="92500" lnSpcReduction="20000"/>
          </a:bodyPr>
          <a:lstStyle/>
          <a:p>
            <a:r>
              <a:rPr lang="en-US" dirty="0"/>
              <a:t>Economic justification for patent system:</a:t>
            </a:r>
          </a:p>
          <a:p>
            <a:pPr marL="914400" lvl="1" indent="-457200">
              <a:buFont typeface="+mj-lt"/>
              <a:buAutoNum type="arabicPeriod"/>
            </a:pPr>
            <a:r>
              <a:rPr lang="en-US" b="1" dirty="0"/>
              <a:t>Invention motivation:</a:t>
            </a:r>
            <a:r>
              <a:rPr lang="en-US" dirty="0"/>
              <a:t> the right to exclude others from using the invention creates an incentive to invent.</a:t>
            </a:r>
          </a:p>
          <a:p>
            <a:pPr marL="914400" lvl="1" indent="-457200">
              <a:buFont typeface="+mj-lt"/>
              <a:buAutoNum type="arabicPeriod"/>
            </a:pPr>
            <a:r>
              <a:rPr lang="en-US" b="1" dirty="0"/>
              <a:t>Invention dissemination:</a:t>
            </a:r>
            <a:r>
              <a:rPr lang="en-US" dirty="0"/>
              <a:t> patents disclose an invention and therefore facilitate knowledge diffusion.</a:t>
            </a:r>
          </a:p>
          <a:p>
            <a:pPr marL="914400" lvl="1" indent="-457200">
              <a:buFont typeface="+mj-lt"/>
              <a:buAutoNum type="arabicPeriod"/>
            </a:pPr>
            <a:r>
              <a:rPr lang="en-US" b="1" dirty="0"/>
              <a:t>Induce commercialization:</a:t>
            </a:r>
            <a:r>
              <a:rPr lang="en-US" dirty="0"/>
              <a:t> patents also provide incentives to develop and commercialize an invention by excluding others from this activity for a time.</a:t>
            </a:r>
          </a:p>
          <a:p>
            <a:pPr marL="914400" lvl="1" indent="-457200">
              <a:buFont typeface="+mj-lt"/>
              <a:buAutoNum type="arabicPeriod"/>
            </a:pPr>
            <a:r>
              <a:rPr lang="en-US" b="1" dirty="0"/>
              <a:t>Exploration control</a:t>
            </a:r>
            <a:r>
              <a:rPr lang="en-US" dirty="0"/>
              <a:t> (prospect theory): ownership of a broad patent on an initial breakthrough allows for exploration and development or in a number of directions without the wasteful effort that would occur if anyone could enter the area.</a:t>
            </a:r>
          </a:p>
          <a:p>
            <a:pPr marL="914400" lvl="1" indent="-457200">
              <a:buFont typeface="+mj-lt"/>
              <a:buAutoNum type="arabicPeriod"/>
            </a:pPr>
            <a:r>
              <a:rPr lang="en-US" b="1" dirty="0"/>
              <a:t>Market for technology:</a:t>
            </a:r>
            <a:r>
              <a:rPr lang="en-US" dirty="0"/>
              <a:t> patents enable a more efficient market for technology and its development.</a:t>
            </a:r>
          </a:p>
          <a:p>
            <a:r>
              <a:rPr lang="en-US" dirty="0"/>
              <a:t>In practice, patents often used by firms as part of a complex strategy to secure returns to their innovations.</a:t>
            </a:r>
          </a:p>
        </p:txBody>
      </p:sp>
      <p:sp>
        <p:nvSpPr>
          <p:cNvPr id="4" name="Date Placeholder 3">
            <a:extLst>
              <a:ext uri="{FF2B5EF4-FFF2-40B4-BE49-F238E27FC236}">
                <a16:creationId xmlns:a16="http://schemas.microsoft.com/office/drawing/2014/main" id="{5C734755-2B3D-0A78-6200-8884C9C4025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B4574A8-A97F-9D18-0F64-AEF915422D3E}"/>
              </a:ext>
            </a:extLst>
          </p:cNvPr>
          <p:cNvSpPr>
            <a:spLocks noGrp="1"/>
          </p:cNvSpPr>
          <p:nvPr>
            <p:ph type="ftr" sz="quarter" idx="11"/>
          </p:nvPr>
        </p:nvSpPr>
        <p:spPr/>
        <p:txBody>
          <a:bodyPr/>
          <a:lstStyle/>
          <a:p>
            <a:r>
              <a:rPr lang="en-US"/>
              <a:t>Hall &amp; Helmers Ch. 4</a:t>
            </a:r>
          </a:p>
        </p:txBody>
      </p:sp>
      <p:sp>
        <p:nvSpPr>
          <p:cNvPr id="6" name="Slide Number Placeholder 5">
            <a:extLst>
              <a:ext uri="{FF2B5EF4-FFF2-40B4-BE49-F238E27FC236}">
                <a16:creationId xmlns:a16="http://schemas.microsoft.com/office/drawing/2014/main" id="{1581323B-601B-82A0-AD4B-F441961AD55C}"/>
              </a:ext>
            </a:extLst>
          </p:cNvPr>
          <p:cNvSpPr>
            <a:spLocks noGrp="1"/>
          </p:cNvSpPr>
          <p:nvPr>
            <p:ph type="sldNum" sz="quarter" idx="12"/>
          </p:nvPr>
        </p:nvSpPr>
        <p:spPr/>
        <p:txBody>
          <a:bodyPr/>
          <a:lstStyle/>
          <a:p>
            <a:fld id="{AC306C43-0944-43E4-BFBE-6AC379B8E570}" type="slidenum">
              <a:rPr lang="en-US" smtClean="0"/>
              <a:t>9</a:t>
            </a:fld>
            <a:endParaRPr lang="en-US"/>
          </a:p>
        </p:txBody>
      </p:sp>
    </p:spTree>
    <p:extLst>
      <p:ext uri="{BB962C8B-B14F-4D97-AF65-F5344CB8AC3E}">
        <p14:creationId xmlns:p14="http://schemas.microsoft.com/office/powerpoint/2010/main" val="338480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2078</Words>
  <Application>Microsoft Office PowerPoint</Application>
  <PresentationFormat>Widescreen</PresentationFormat>
  <Paragraphs>221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Chapter 4  Appropriation mechanisms</vt:lpstr>
      <vt:lpstr>Overview</vt:lpstr>
      <vt:lpstr>Introduction</vt:lpstr>
      <vt:lpstr>Intellectual property</vt:lpstr>
      <vt:lpstr>Intellectual property</vt:lpstr>
      <vt:lpstr>Intellectual property</vt:lpstr>
      <vt:lpstr>Patent</vt:lpstr>
      <vt:lpstr>Patent</vt:lpstr>
      <vt:lpstr>Patent</vt:lpstr>
      <vt:lpstr>Utility models</vt:lpstr>
      <vt:lpstr>Plant patents</vt:lpstr>
      <vt:lpstr>Plant patents</vt:lpstr>
      <vt:lpstr>Design rights</vt:lpstr>
      <vt:lpstr>Geographical indications (GI)</vt:lpstr>
      <vt:lpstr>Copyright</vt:lpstr>
      <vt:lpstr>Trademark</vt:lpstr>
      <vt:lpstr>Semiconductor mask protection</vt:lpstr>
      <vt:lpstr>Trade secret</vt:lpstr>
      <vt:lpstr>IP use by the top 2000 R&amp;D performers 2010-2012</vt:lpstr>
      <vt:lpstr>Effectiveness of appropriability mechanisms for product innovations</vt:lpstr>
      <vt:lpstr>Effectiveness of appropriability mechanisms for process innovations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Helmers</dc:creator>
  <cp:lastModifiedBy>Christian Helmers</cp:lastModifiedBy>
  <cp:revision>86</cp:revision>
  <dcterms:created xsi:type="dcterms:W3CDTF">2023-02-20T17:17:52Z</dcterms:created>
  <dcterms:modified xsi:type="dcterms:W3CDTF">2024-08-09T16:28:04Z</dcterms:modified>
</cp:coreProperties>
</file>