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90" r:id="rId3"/>
    <p:sldId id="258" r:id="rId4"/>
    <p:sldId id="260" r:id="rId5"/>
    <p:sldId id="261" r:id="rId6"/>
    <p:sldId id="262" r:id="rId7"/>
    <p:sldId id="263" r:id="rId8"/>
    <p:sldId id="265" r:id="rId9"/>
    <p:sldId id="292" r:id="rId10"/>
    <p:sldId id="266" r:id="rId11"/>
    <p:sldId id="270" r:id="rId12"/>
    <p:sldId id="271"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67" r:id="rId31"/>
    <p:sldId id="268" r:id="rId32"/>
    <p:sldId id="26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88617-F2EE-45E8-AAA2-9C5B82E62921}"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930F6-1224-46F9-B4C8-1E0B91A1AF07}" type="slidenum">
              <a:rPr lang="en-US" smtClean="0"/>
              <a:t>‹#›</a:t>
            </a:fld>
            <a:endParaRPr lang="en-US"/>
          </a:p>
        </p:txBody>
      </p:sp>
    </p:spTree>
    <p:extLst>
      <p:ext uri="{BB962C8B-B14F-4D97-AF65-F5344CB8AC3E}">
        <p14:creationId xmlns:p14="http://schemas.microsoft.com/office/powerpoint/2010/main" val="399027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5</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58131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5</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75406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5</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69730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5</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69330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2024</a:t>
            </a:r>
          </a:p>
        </p:txBody>
      </p:sp>
      <p:sp>
        <p:nvSpPr>
          <p:cNvPr id="5" name="Footer Placeholder 4"/>
          <p:cNvSpPr>
            <a:spLocks noGrp="1"/>
          </p:cNvSpPr>
          <p:nvPr>
            <p:ph type="ftr" sz="quarter" idx="11"/>
          </p:nvPr>
        </p:nvSpPr>
        <p:spPr/>
        <p:txBody>
          <a:bodyPr/>
          <a:lstStyle/>
          <a:p>
            <a:r>
              <a:rPr lang="en-US"/>
              <a:t>Hall &amp; Helmers Ch. 5</a:t>
            </a:r>
          </a:p>
        </p:txBody>
      </p:sp>
      <p:sp>
        <p:nvSpPr>
          <p:cNvPr id="6" name="Slide Number Placeholder 5"/>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13350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2024</a:t>
            </a:r>
          </a:p>
        </p:txBody>
      </p:sp>
      <p:sp>
        <p:nvSpPr>
          <p:cNvPr id="6" name="Footer Placeholder 5"/>
          <p:cNvSpPr>
            <a:spLocks noGrp="1"/>
          </p:cNvSpPr>
          <p:nvPr>
            <p:ph type="ftr" sz="quarter" idx="11"/>
          </p:nvPr>
        </p:nvSpPr>
        <p:spPr/>
        <p:txBody>
          <a:bodyPr/>
          <a:lstStyle/>
          <a:p>
            <a:r>
              <a:rPr lang="en-US"/>
              <a:t>Hall &amp; Helmers Ch. 5</a:t>
            </a:r>
          </a:p>
        </p:txBody>
      </p:sp>
      <p:sp>
        <p:nvSpPr>
          <p:cNvPr id="7" name="Slide Number Placeholder 6"/>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2756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2024</a:t>
            </a:r>
          </a:p>
        </p:txBody>
      </p:sp>
      <p:sp>
        <p:nvSpPr>
          <p:cNvPr id="8" name="Footer Placeholder 7"/>
          <p:cNvSpPr>
            <a:spLocks noGrp="1"/>
          </p:cNvSpPr>
          <p:nvPr>
            <p:ph type="ftr" sz="quarter" idx="11"/>
          </p:nvPr>
        </p:nvSpPr>
        <p:spPr/>
        <p:txBody>
          <a:bodyPr/>
          <a:lstStyle/>
          <a:p>
            <a:r>
              <a:rPr lang="en-US"/>
              <a:t>Hall &amp; Helmers Ch. 5</a:t>
            </a:r>
          </a:p>
        </p:txBody>
      </p:sp>
      <p:sp>
        <p:nvSpPr>
          <p:cNvPr id="9" name="Slide Number Placeholder 8"/>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21297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2024</a:t>
            </a:r>
          </a:p>
        </p:txBody>
      </p:sp>
      <p:sp>
        <p:nvSpPr>
          <p:cNvPr id="4" name="Footer Placeholder 3"/>
          <p:cNvSpPr>
            <a:spLocks noGrp="1"/>
          </p:cNvSpPr>
          <p:nvPr>
            <p:ph type="ftr" sz="quarter" idx="11"/>
          </p:nvPr>
        </p:nvSpPr>
        <p:spPr/>
        <p:txBody>
          <a:bodyPr/>
          <a:lstStyle/>
          <a:p>
            <a:r>
              <a:rPr lang="en-US"/>
              <a:t>Hall &amp; Helmers Ch. 5</a:t>
            </a:r>
          </a:p>
        </p:txBody>
      </p:sp>
      <p:sp>
        <p:nvSpPr>
          <p:cNvPr id="5" name="Slide Number Placeholder 4"/>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68595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2024</a:t>
            </a:r>
          </a:p>
        </p:txBody>
      </p:sp>
      <p:sp>
        <p:nvSpPr>
          <p:cNvPr id="3" name="Footer Placeholder 2"/>
          <p:cNvSpPr>
            <a:spLocks noGrp="1"/>
          </p:cNvSpPr>
          <p:nvPr>
            <p:ph type="ftr" sz="quarter" idx="11"/>
          </p:nvPr>
        </p:nvSpPr>
        <p:spPr/>
        <p:txBody>
          <a:bodyPr/>
          <a:lstStyle/>
          <a:p>
            <a:r>
              <a:rPr lang="en-US"/>
              <a:t>Hall &amp; Helmers Ch. 5</a:t>
            </a:r>
          </a:p>
        </p:txBody>
      </p:sp>
      <p:sp>
        <p:nvSpPr>
          <p:cNvPr id="4" name="Slide Number Placeholder 3"/>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276421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2024</a:t>
            </a:r>
          </a:p>
        </p:txBody>
      </p:sp>
      <p:sp>
        <p:nvSpPr>
          <p:cNvPr id="6" name="Footer Placeholder 5"/>
          <p:cNvSpPr>
            <a:spLocks noGrp="1"/>
          </p:cNvSpPr>
          <p:nvPr>
            <p:ph type="ftr" sz="quarter" idx="11"/>
          </p:nvPr>
        </p:nvSpPr>
        <p:spPr/>
        <p:txBody>
          <a:bodyPr/>
          <a:lstStyle/>
          <a:p>
            <a:r>
              <a:rPr lang="en-US"/>
              <a:t>Hall &amp; Helmers Ch. 5</a:t>
            </a:r>
          </a:p>
        </p:txBody>
      </p:sp>
      <p:sp>
        <p:nvSpPr>
          <p:cNvPr id="7" name="Slide Number Placeholder 6"/>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72833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2024</a:t>
            </a:r>
          </a:p>
        </p:txBody>
      </p:sp>
      <p:sp>
        <p:nvSpPr>
          <p:cNvPr id="6" name="Footer Placeholder 5"/>
          <p:cNvSpPr>
            <a:spLocks noGrp="1"/>
          </p:cNvSpPr>
          <p:nvPr>
            <p:ph type="ftr" sz="quarter" idx="11"/>
          </p:nvPr>
        </p:nvSpPr>
        <p:spPr/>
        <p:txBody>
          <a:bodyPr/>
          <a:lstStyle/>
          <a:p>
            <a:r>
              <a:rPr lang="en-US"/>
              <a:t>Hall &amp; Helmers Ch. 5</a:t>
            </a:r>
          </a:p>
        </p:txBody>
      </p:sp>
      <p:sp>
        <p:nvSpPr>
          <p:cNvPr id="7" name="Slide Number Placeholder 6"/>
          <p:cNvSpPr>
            <a:spLocks noGrp="1"/>
          </p:cNvSpPr>
          <p:nvPr>
            <p:ph type="sldNum" sz="quarter" idx="12"/>
          </p:nvPr>
        </p:nvSpPr>
        <p:spPr/>
        <p:txBody>
          <a:bodyPr/>
          <a:lstStyle/>
          <a:p>
            <a:fld id="{FC42BABA-C5C3-47D5-B0D6-5D879B36742B}" type="slidenum">
              <a:rPr lang="en-US" smtClean="0"/>
              <a:t>‹#›</a:t>
            </a:fld>
            <a:endParaRPr lang="en-US"/>
          </a:p>
        </p:txBody>
      </p:sp>
    </p:spTree>
    <p:extLst>
      <p:ext uri="{BB962C8B-B14F-4D97-AF65-F5344CB8AC3E}">
        <p14:creationId xmlns:p14="http://schemas.microsoft.com/office/powerpoint/2010/main" val="314291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BABA-C5C3-47D5-B0D6-5D879B36742B}" type="slidenum">
              <a:rPr lang="en-US" smtClean="0"/>
              <a:t>‹#›</a:t>
            </a:fld>
            <a:endParaRPr lang="en-US"/>
          </a:p>
        </p:txBody>
      </p:sp>
    </p:spTree>
    <p:extLst>
      <p:ext uri="{BB962C8B-B14F-4D97-AF65-F5344CB8AC3E}">
        <p14:creationId xmlns:p14="http://schemas.microsoft.com/office/powerpoint/2010/main" val="365949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a:t>Chapter 5</a:t>
            </a:r>
            <a:br>
              <a:rPr lang="en-US" sz="5000" dirty="0"/>
            </a:br>
            <a:br>
              <a:rPr lang="en-US" sz="5000" dirty="0"/>
            </a:br>
            <a:r>
              <a:rPr lang="en-US" sz="5000" dirty="0"/>
              <a:t>Innovation and Competition in Firms</a:t>
            </a:r>
          </a:p>
        </p:txBody>
      </p:sp>
      <p:sp>
        <p:nvSpPr>
          <p:cNvPr id="3" name="Subtitle 2"/>
          <p:cNvSpPr>
            <a:spLocks noGrp="1"/>
          </p:cNvSpPr>
          <p:nvPr>
            <p:ph type="subTitle" idx="1"/>
          </p:nvPr>
        </p:nvSpPr>
        <p:spPr/>
        <p:txBody>
          <a:bodyPr/>
          <a:lstStyle/>
          <a:p>
            <a:endParaRPr lang="en-US" dirty="0"/>
          </a:p>
          <a:p>
            <a:endParaRPr lang="en-US" dirty="0"/>
          </a:p>
          <a:p>
            <a:r>
              <a:rPr lang="en-US" dirty="0"/>
              <a:t>Bronwyn H. Hall &amp; Christian </a:t>
            </a:r>
            <a:r>
              <a:rPr lang="en-US" dirty="0" err="1"/>
              <a:t>Helmers</a:t>
            </a:r>
            <a:endParaRPr lang="en-US" dirty="0"/>
          </a:p>
        </p:txBody>
      </p:sp>
    </p:spTree>
    <p:extLst>
      <p:ext uri="{BB962C8B-B14F-4D97-AF65-F5344CB8AC3E}">
        <p14:creationId xmlns:p14="http://schemas.microsoft.com/office/powerpoint/2010/main" val="211443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51E0-7959-46B3-B35C-F7E7835A04C0}"/>
              </a:ext>
            </a:extLst>
          </p:cNvPr>
          <p:cNvSpPr>
            <a:spLocks noGrp="1"/>
          </p:cNvSpPr>
          <p:nvPr>
            <p:ph type="title"/>
          </p:nvPr>
        </p:nvSpPr>
        <p:spPr/>
        <p:txBody>
          <a:bodyPr/>
          <a:lstStyle/>
          <a:p>
            <a:r>
              <a:rPr lang="en-US" dirty="0"/>
              <a:t>Market structure and innovation (Schumpeter, 1942)</a:t>
            </a:r>
          </a:p>
        </p:txBody>
      </p:sp>
      <p:sp>
        <p:nvSpPr>
          <p:cNvPr id="3" name="Content Placeholder 2">
            <a:extLst>
              <a:ext uri="{FF2B5EF4-FFF2-40B4-BE49-F238E27FC236}">
                <a16:creationId xmlns:a16="http://schemas.microsoft.com/office/drawing/2014/main" id="{69A28C78-D680-4CEF-898F-6DE7E1DDDD38}"/>
              </a:ext>
            </a:extLst>
          </p:cNvPr>
          <p:cNvSpPr>
            <a:spLocks noGrp="1"/>
          </p:cNvSpPr>
          <p:nvPr>
            <p:ph idx="1"/>
          </p:nvPr>
        </p:nvSpPr>
        <p:spPr/>
        <p:txBody>
          <a:bodyPr/>
          <a:lstStyle/>
          <a:p>
            <a:r>
              <a:rPr lang="en-US" dirty="0"/>
              <a:t>“The atomistic firm in a competitive market is the suitable vehicle for static resource allocation, but the large firm operating in a concentrated market is the most powerful engine of progress and … long run expansion of output … perfect competition … has no title to being set up as a model of ideal efficiency.”</a:t>
            </a:r>
          </a:p>
          <a:p>
            <a:r>
              <a:rPr lang="en-US" dirty="0"/>
              <a:t>“...the problem that is usually being visualized is how capitalism administers existing structures, whereas the relevant problem is how it creates and destroys them.”</a:t>
            </a:r>
          </a:p>
        </p:txBody>
      </p:sp>
      <p:sp>
        <p:nvSpPr>
          <p:cNvPr id="4" name="Date Placeholder 3">
            <a:extLst>
              <a:ext uri="{FF2B5EF4-FFF2-40B4-BE49-F238E27FC236}">
                <a16:creationId xmlns:a16="http://schemas.microsoft.com/office/drawing/2014/main" id="{F59CC426-AA32-5736-A32F-50073850913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CBAB763-9F09-211A-6A4F-4ADBB6B6FC09}"/>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B210C48F-1D35-7FEF-D7CB-EFB2FBB9B03D}"/>
              </a:ext>
            </a:extLst>
          </p:cNvPr>
          <p:cNvSpPr>
            <a:spLocks noGrp="1"/>
          </p:cNvSpPr>
          <p:nvPr>
            <p:ph type="sldNum" sz="quarter" idx="12"/>
          </p:nvPr>
        </p:nvSpPr>
        <p:spPr/>
        <p:txBody>
          <a:bodyPr/>
          <a:lstStyle/>
          <a:p>
            <a:fld id="{FC42BABA-C5C3-47D5-B0D6-5D879B36742B}" type="slidenum">
              <a:rPr lang="en-US" smtClean="0"/>
              <a:t>10</a:t>
            </a:fld>
            <a:endParaRPr lang="en-US"/>
          </a:p>
        </p:txBody>
      </p:sp>
    </p:spTree>
    <p:extLst>
      <p:ext uri="{BB962C8B-B14F-4D97-AF65-F5344CB8AC3E}">
        <p14:creationId xmlns:p14="http://schemas.microsoft.com/office/powerpoint/2010/main" val="115716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C299-F081-4E19-A4E1-087A60040B05}"/>
              </a:ext>
            </a:extLst>
          </p:cNvPr>
          <p:cNvSpPr>
            <a:spLocks noGrp="1"/>
          </p:cNvSpPr>
          <p:nvPr>
            <p:ph type="title"/>
          </p:nvPr>
        </p:nvSpPr>
        <p:spPr/>
        <p:txBody>
          <a:bodyPr/>
          <a:lstStyle/>
          <a:p>
            <a:r>
              <a:rPr lang="en-US" dirty="0"/>
              <a:t>Market structure and innovation</a:t>
            </a:r>
          </a:p>
        </p:txBody>
      </p:sp>
      <p:sp>
        <p:nvSpPr>
          <p:cNvPr id="3" name="Content Placeholder 2">
            <a:extLst>
              <a:ext uri="{FF2B5EF4-FFF2-40B4-BE49-F238E27FC236}">
                <a16:creationId xmlns:a16="http://schemas.microsoft.com/office/drawing/2014/main" id="{02237E31-C8ED-4C89-B18F-287D85B37D74}"/>
              </a:ext>
            </a:extLst>
          </p:cNvPr>
          <p:cNvSpPr>
            <a:spLocks noGrp="1"/>
          </p:cNvSpPr>
          <p:nvPr>
            <p:ph idx="1"/>
          </p:nvPr>
        </p:nvSpPr>
        <p:spPr/>
        <p:txBody>
          <a:bodyPr>
            <a:normAutofit lnSpcReduction="10000"/>
          </a:bodyPr>
          <a:lstStyle/>
          <a:p>
            <a:r>
              <a:rPr lang="en-US" dirty="0"/>
              <a:t>Advantages of monopoly and large firm size for innovation come primarily from economies of scale and scope:</a:t>
            </a:r>
          </a:p>
          <a:p>
            <a:pPr lvl="1"/>
            <a:r>
              <a:rPr lang="en-US" dirty="0"/>
              <a:t>Because R&amp;D is a fixed cost, spreading over more units is cost efficient.</a:t>
            </a:r>
          </a:p>
          <a:p>
            <a:pPr lvl="1"/>
            <a:r>
              <a:rPr lang="en-US" dirty="0"/>
              <a:t>Because R&amp;D in one area often generates spillovers to another area, a multi-product firm more efficiently internalizes these spillovers.</a:t>
            </a:r>
          </a:p>
          <a:p>
            <a:pPr lvl="1"/>
            <a:r>
              <a:rPr lang="en-US" dirty="0"/>
              <a:t>Less redundant research and fewer wasteful patent races.</a:t>
            </a:r>
          </a:p>
          <a:p>
            <a:r>
              <a:rPr lang="en-US" dirty="0"/>
              <a:t>Monopolists may also face greater incentives to innovate because they will lose market power if they fail to innovate (in contrast to Arrow 1962 below).</a:t>
            </a:r>
          </a:p>
          <a:p>
            <a:r>
              <a:rPr lang="en-US" dirty="0"/>
              <a:t>Easier to finance innovation for monopolist, because of existing profits and lower costs in capital market.</a:t>
            </a:r>
          </a:p>
        </p:txBody>
      </p:sp>
      <p:sp>
        <p:nvSpPr>
          <p:cNvPr id="4" name="Date Placeholder 3">
            <a:extLst>
              <a:ext uri="{FF2B5EF4-FFF2-40B4-BE49-F238E27FC236}">
                <a16:creationId xmlns:a16="http://schemas.microsoft.com/office/drawing/2014/main" id="{5C7B50C1-EB6E-2031-BFE2-2008924FDEC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30AB634-BE78-0D9D-0DA2-598B9F9F9696}"/>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C5444D20-FB24-267E-9EB7-A0BEEEBF4E30}"/>
              </a:ext>
            </a:extLst>
          </p:cNvPr>
          <p:cNvSpPr>
            <a:spLocks noGrp="1"/>
          </p:cNvSpPr>
          <p:nvPr>
            <p:ph type="sldNum" sz="quarter" idx="12"/>
          </p:nvPr>
        </p:nvSpPr>
        <p:spPr/>
        <p:txBody>
          <a:bodyPr/>
          <a:lstStyle/>
          <a:p>
            <a:fld id="{FC42BABA-C5C3-47D5-B0D6-5D879B36742B}" type="slidenum">
              <a:rPr lang="en-US" smtClean="0"/>
              <a:t>11</a:t>
            </a:fld>
            <a:endParaRPr lang="en-US"/>
          </a:p>
        </p:txBody>
      </p:sp>
    </p:spTree>
    <p:extLst>
      <p:ext uri="{BB962C8B-B14F-4D97-AF65-F5344CB8AC3E}">
        <p14:creationId xmlns:p14="http://schemas.microsoft.com/office/powerpoint/2010/main" val="1313364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0278-6168-4B18-BF9A-37577833D222}"/>
              </a:ext>
            </a:extLst>
          </p:cNvPr>
          <p:cNvSpPr>
            <a:spLocks noGrp="1"/>
          </p:cNvSpPr>
          <p:nvPr>
            <p:ph type="title"/>
          </p:nvPr>
        </p:nvSpPr>
        <p:spPr/>
        <p:txBody>
          <a:bodyPr/>
          <a:lstStyle/>
          <a:p>
            <a:r>
              <a:rPr lang="en-US" dirty="0"/>
              <a:t>Static theory of optimal R&amp;D supply</a:t>
            </a:r>
          </a:p>
        </p:txBody>
      </p:sp>
      <p:sp>
        <p:nvSpPr>
          <p:cNvPr id="3" name="Content Placeholder 2">
            <a:extLst>
              <a:ext uri="{FF2B5EF4-FFF2-40B4-BE49-F238E27FC236}">
                <a16:creationId xmlns:a16="http://schemas.microsoft.com/office/drawing/2014/main" id="{B2FFA482-61EB-40EA-92A8-B87B33AB6781}"/>
              </a:ext>
            </a:extLst>
          </p:cNvPr>
          <p:cNvSpPr>
            <a:spLocks noGrp="1"/>
          </p:cNvSpPr>
          <p:nvPr>
            <p:ph idx="1"/>
          </p:nvPr>
        </p:nvSpPr>
        <p:spPr/>
        <p:txBody>
          <a:bodyPr>
            <a:normAutofit fontScale="77500" lnSpcReduction="20000"/>
          </a:bodyPr>
          <a:lstStyle/>
          <a:p>
            <a:r>
              <a:rPr lang="en-US" dirty="0"/>
              <a:t>First best solution:</a:t>
            </a:r>
          </a:p>
          <a:p>
            <a:pPr lvl="1"/>
            <a:r>
              <a:rPr lang="en-US" dirty="0"/>
              <a:t>Cover fixed cost of an invention and its development with lump sum tax and let competition bring the price of the product down to marginal cost.</a:t>
            </a:r>
          </a:p>
          <a:p>
            <a:pPr lvl="1"/>
            <a:r>
              <a:rPr lang="en-US" dirty="0"/>
              <a:t>Not feasible due to uncertainty and incomplete information.</a:t>
            </a:r>
          </a:p>
          <a:p>
            <a:r>
              <a:rPr lang="en-US" dirty="0"/>
              <a:t>Patent protection: grant inventor short-term monopoly, resulting profits cover fixed costs of R&amp;D, but there will be deadweight loss due to monopoly pricing.</a:t>
            </a:r>
          </a:p>
          <a:p>
            <a:r>
              <a:rPr lang="en-US" dirty="0"/>
              <a:t>If no patent protection available but innovator can protect invention briefly via first mover advantage, there will be imitation. As successive imitators enter, consumer surplus grows, and profits and deadweight loss shrink.</a:t>
            </a:r>
          </a:p>
          <a:p>
            <a:r>
              <a:rPr lang="en-US" dirty="0"/>
              <a:t>Implications:</a:t>
            </a:r>
          </a:p>
          <a:p>
            <a:pPr marL="971550" lvl="1" indent="-514350">
              <a:buFont typeface="+mj-lt"/>
              <a:buAutoNum type="arabicPeriod"/>
            </a:pPr>
            <a:r>
              <a:rPr lang="en-US" dirty="0"/>
              <a:t>Other things equal, there will be more innovation with patents, at the cost of deadweight loss, because there will be higher profits to cover costs.</a:t>
            </a:r>
          </a:p>
          <a:p>
            <a:pPr marL="971550" lvl="1" indent="-514350">
              <a:buFont typeface="+mj-lt"/>
              <a:buAutoNum type="arabicPeriod"/>
            </a:pPr>
            <a:r>
              <a:rPr lang="en-US" dirty="0"/>
              <a:t>With no patent protection, number of firms in the market depends on the relative costs of imitation (appropriability conditions). If imitation costs large, few additional firms will enter, if they are small, many firms will enter. If there is no first mover advantage (imitation is instant), in equilibrium no one will enter if innovation cost is greater than imitation cost.</a:t>
            </a:r>
          </a:p>
        </p:txBody>
      </p:sp>
      <p:sp>
        <p:nvSpPr>
          <p:cNvPr id="4" name="Date Placeholder 3">
            <a:extLst>
              <a:ext uri="{FF2B5EF4-FFF2-40B4-BE49-F238E27FC236}">
                <a16:creationId xmlns:a16="http://schemas.microsoft.com/office/drawing/2014/main" id="{F6BC192F-C147-D047-35DB-29A44204E92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20B0034-A4E3-99E3-8CAA-F3B0B7BD99E6}"/>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AA0CA004-F738-6D7D-F781-4098DFBD5355}"/>
              </a:ext>
            </a:extLst>
          </p:cNvPr>
          <p:cNvSpPr>
            <a:spLocks noGrp="1"/>
          </p:cNvSpPr>
          <p:nvPr>
            <p:ph type="sldNum" sz="quarter" idx="12"/>
          </p:nvPr>
        </p:nvSpPr>
        <p:spPr/>
        <p:txBody>
          <a:bodyPr/>
          <a:lstStyle/>
          <a:p>
            <a:fld id="{FC42BABA-C5C3-47D5-B0D6-5D879B36742B}" type="slidenum">
              <a:rPr lang="en-US" smtClean="0"/>
              <a:t>12</a:t>
            </a:fld>
            <a:endParaRPr lang="en-US"/>
          </a:p>
        </p:txBody>
      </p:sp>
    </p:spTree>
    <p:extLst>
      <p:ext uri="{BB962C8B-B14F-4D97-AF65-F5344CB8AC3E}">
        <p14:creationId xmlns:p14="http://schemas.microsoft.com/office/powerpoint/2010/main" val="10825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2AD1-6739-45F9-A743-B6858FF690ED}"/>
              </a:ext>
            </a:extLst>
          </p:cNvPr>
          <p:cNvSpPr>
            <a:spLocks noGrp="1"/>
          </p:cNvSpPr>
          <p:nvPr>
            <p:ph type="title"/>
          </p:nvPr>
        </p:nvSpPr>
        <p:spPr/>
        <p:txBody>
          <a:bodyPr/>
          <a:lstStyle/>
          <a:p>
            <a:r>
              <a:rPr lang="en-US" dirty="0"/>
              <a:t>Drastic vs non-drastic innovation (Arrow, 1962)</a:t>
            </a:r>
          </a:p>
        </p:txBody>
      </p:sp>
      <p:sp>
        <p:nvSpPr>
          <p:cNvPr id="3" name="Content Placeholder 2">
            <a:extLst>
              <a:ext uri="{FF2B5EF4-FFF2-40B4-BE49-F238E27FC236}">
                <a16:creationId xmlns:a16="http://schemas.microsoft.com/office/drawing/2014/main" id="{BB859299-F202-4CD7-AC3F-0024B6D853FC}"/>
              </a:ext>
            </a:extLst>
          </p:cNvPr>
          <p:cNvSpPr>
            <a:spLocks noGrp="1"/>
          </p:cNvSpPr>
          <p:nvPr>
            <p:ph idx="1"/>
          </p:nvPr>
        </p:nvSpPr>
        <p:spPr>
          <a:xfrm>
            <a:off x="838200" y="1825625"/>
            <a:ext cx="10515600" cy="1967442"/>
          </a:xfrm>
        </p:spPr>
        <p:txBody>
          <a:bodyPr>
            <a:normAutofit/>
          </a:bodyPr>
          <a:lstStyle/>
          <a:p>
            <a:r>
              <a:rPr lang="en-US" dirty="0"/>
              <a:t>Single cost-saving innovation that cannot be imitated by other firms.</a:t>
            </a:r>
          </a:p>
          <a:p>
            <a:r>
              <a:rPr lang="en-US" dirty="0"/>
              <a:t>Innovation only affects cost of production (no change in demand).</a:t>
            </a:r>
          </a:p>
          <a:p>
            <a:r>
              <a:rPr lang="en-US" dirty="0"/>
              <a:t>Important distinction between drastic (major) and non-drastic (minor) innovations.</a:t>
            </a:r>
          </a:p>
        </p:txBody>
      </p:sp>
      <p:pic>
        <p:nvPicPr>
          <p:cNvPr id="4" name="Picture 3">
            <a:extLst>
              <a:ext uri="{FF2B5EF4-FFF2-40B4-BE49-F238E27FC236}">
                <a16:creationId xmlns:a16="http://schemas.microsoft.com/office/drawing/2014/main" id="{6CD63FFC-78DA-437D-AEC1-F5ED8013B7B3}"/>
              </a:ext>
            </a:extLst>
          </p:cNvPr>
          <p:cNvPicPr>
            <a:picLocks noChangeAspect="1"/>
          </p:cNvPicPr>
          <p:nvPr/>
        </p:nvPicPr>
        <p:blipFill>
          <a:blip r:embed="rId2"/>
          <a:stretch>
            <a:fillRect/>
          </a:stretch>
        </p:blipFill>
        <p:spPr>
          <a:xfrm>
            <a:off x="1735667" y="3928004"/>
            <a:ext cx="8382000" cy="2340780"/>
          </a:xfrm>
          <a:prstGeom prst="rect">
            <a:avLst/>
          </a:prstGeom>
        </p:spPr>
      </p:pic>
      <p:sp>
        <p:nvSpPr>
          <p:cNvPr id="5" name="Date Placeholder 4">
            <a:extLst>
              <a:ext uri="{FF2B5EF4-FFF2-40B4-BE49-F238E27FC236}">
                <a16:creationId xmlns:a16="http://schemas.microsoft.com/office/drawing/2014/main" id="{4DD0C13D-33FB-48E0-6B0B-26933F791AF3}"/>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8EAA0E52-BCE2-EF65-279C-A483A2DE580D}"/>
              </a:ext>
            </a:extLst>
          </p:cNvPr>
          <p:cNvSpPr>
            <a:spLocks noGrp="1"/>
          </p:cNvSpPr>
          <p:nvPr>
            <p:ph type="ftr" sz="quarter" idx="11"/>
          </p:nvPr>
        </p:nvSpPr>
        <p:spPr/>
        <p:txBody>
          <a:bodyPr/>
          <a:lstStyle/>
          <a:p>
            <a:r>
              <a:rPr lang="en-US"/>
              <a:t>Hall &amp; Helmers Ch. 5</a:t>
            </a:r>
          </a:p>
        </p:txBody>
      </p:sp>
      <p:sp>
        <p:nvSpPr>
          <p:cNvPr id="7" name="Slide Number Placeholder 6">
            <a:extLst>
              <a:ext uri="{FF2B5EF4-FFF2-40B4-BE49-F238E27FC236}">
                <a16:creationId xmlns:a16="http://schemas.microsoft.com/office/drawing/2014/main" id="{49AC18D7-B6AF-901B-EC2B-525BC428DB32}"/>
              </a:ext>
            </a:extLst>
          </p:cNvPr>
          <p:cNvSpPr>
            <a:spLocks noGrp="1"/>
          </p:cNvSpPr>
          <p:nvPr>
            <p:ph type="sldNum" sz="quarter" idx="12"/>
          </p:nvPr>
        </p:nvSpPr>
        <p:spPr/>
        <p:txBody>
          <a:bodyPr/>
          <a:lstStyle/>
          <a:p>
            <a:fld id="{FC42BABA-C5C3-47D5-B0D6-5D879B36742B}" type="slidenum">
              <a:rPr lang="en-US" smtClean="0"/>
              <a:t>13</a:t>
            </a:fld>
            <a:endParaRPr lang="en-US"/>
          </a:p>
        </p:txBody>
      </p:sp>
    </p:spTree>
    <p:extLst>
      <p:ext uri="{BB962C8B-B14F-4D97-AF65-F5344CB8AC3E}">
        <p14:creationId xmlns:p14="http://schemas.microsoft.com/office/powerpoint/2010/main" val="81655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9740-B139-4D2E-81DF-08DC32B948BE}"/>
              </a:ext>
            </a:extLst>
          </p:cNvPr>
          <p:cNvSpPr>
            <a:spLocks noGrp="1"/>
          </p:cNvSpPr>
          <p:nvPr>
            <p:ph type="title"/>
          </p:nvPr>
        </p:nvSpPr>
        <p:spPr/>
        <p:txBody>
          <a:bodyPr/>
          <a:lstStyle/>
          <a:p>
            <a:r>
              <a:rPr lang="en-US" dirty="0"/>
              <a:t>Drastic vs non-drastic innovation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6B9ED65-957F-446F-B488-5503BE5FE318}"/>
                  </a:ext>
                </a:extLst>
              </p:cNvPr>
              <p:cNvSpPr>
                <a:spLocks noGrp="1"/>
              </p:cNvSpPr>
              <p:nvPr>
                <p:ph idx="1"/>
              </p:nvPr>
            </p:nvSpPr>
            <p:spPr>
              <a:xfrm>
                <a:off x="838200" y="1783290"/>
                <a:ext cx="10515600" cy="2424642"/>
              </a:xfrm>
            </p:spPr>
            <p:txBody>
              <a:bodyPr/>
              <a:lstStyle/>
              <a:p>
                <a:r>
                  <a:rPr lang="en-US" i="1" dirty="0"/>
                  <a:t>D(x)</a:t>
                </a:r>
                <a:r>
                  <a:rPr lang="en-US" dirty="0"/>
                  <a:t> denotes the demand curve as a function of quantity and </a:t>
                </a:r>
                <a:r>
                  <a:rPr lang="en-US" i="1" dirty="0"/>
                  <a:t>R(x)</a:t>
                </a:r>
                <a:r>
                  <a:rPr lang="en-US" dirty="0"/>
                  <a:t> the monopolist’s marginal revenue curve:</a:t>
                </a:r>
              </a:p>
              <a:p>
                <a:pPr lvl="1"/>
                <a:r>
                  <a:rPr lang="en-US" dirty="0"/>
                  <a:t>Minor (non-drastic):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𝑀</m:t>
                        </m:r>
                      </m:sub>
                      <m:sup>
                        <m:r>
                          <a:rPr lang="en-US" b="0" i="1" smtClean="0">
                            <a:latin typeface="Cambria Math" panose="02040503050406030204" pitchFamily="18" charset="0"/>
                          </a:rPr>
                          <m:t>′</m:t>
                        </m:r>
                      </m:sup>
                    </m:sSubSup>
                    <m:r>
                      <a:rPr lang="en-US" b="0" i="1" smtClean="0">
                        <a:latin typeface="Cambria Math" panose="02040503050406030204" pitchFamily="18" charset="0"/>
                      </a:rPr>
                      <m:t>&gt;</m:t>
                    </m:r>
                    <m:r>
                      <a:rPr lang="en-US" b="0" i="1" smtClean="0">
                        <a:latin typeface="Cambria Math" panose="02040503050406030204" pitchFamily="18" charset="0"/>
                      </a:rPr>
                      <m:t>𝑐</m:t>
                    </m:r>
                  </m:oMath>
                </a14:m>
                <a:r>
                  <a:rPr lang="en-US" i="1" dirty="0"/>
                  <a:t> </a:t>
                </a:r>
                <a:r>
                  <a:rPr lang="en-US" dirty="0"/>
                  <a:t>post-innovation monopoly price is above pre-innovation unit cost (limits market power of innovator to point A).</a:t>
                </a:r>
              </a:p>
              <a:p>
                <a:pPr lvl="1"/>
                <a:r>
                  <a:rPr lang="en-US" dirty="0"/>
                  <a:t>Major (drastic):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r>
                      <a:rPr lang="en-US" b="0" i="1" smtClean="0">
                        <a:latin typeface="Cambria Math" panose="02040503050406030204" pitchFamily="18" charset="0"/>
                      </a:rPr>
                      <m:t>&lt;</m:t>
                    </m:r>
                    <m:r>
                      <a:rPr lang="en-US" i="1">
                        <a:latin typeface="Cambria Math" panose="02040503050406030204" pitchFamily="18" charset="0"/>
                      </a:rPr>
                      <m:t>𝑐</m:t>
                    </m:r>
                  </m:oMath>
                </a14:m>
                <a:r>
                  <a:rPr lang="en-US" i="1" dirty="0"/>
                  <a:t> </a:t>
                </a:r>
                <a:r>
                  <a:rPr lang="en-US" dirty="0"/>
                  <a:t>post-innovation monopoly price is below pre-innovation unit cost (innovator drives everyone else out of market at point B).</a:t>
                </a:r>
              </a:p>
              <a:p>
                <a:endParaRPr lang="en-US" dirty="0"/>
              </a:p>
            </p:txBody>
          </p:sp>
        </mc:Choice>
        <mc:Fallback>
          <p:sp>
            <p:nvSpPr>
              <p:cNvPr id="3" name="Content Placeholder 2">
                <a:extLst>
                  <a:ext uri="{FF2B5EF4-FFF2-40B4-BE49-F238E27FC236}">
                    <a16:creationId xmlns:a16="http://schemas.microsoft.com/office/drawing/2014/main" id="{26B9ED65-957F-446F-B488-5503BE5FE318}"/>
                  </a:ext>
                </a:extLst>
              </p:cNvPr>
              <p:cNvSpPr>
                <a:spLocks noGrp="1" noRot="1" noChangeAspect="1" noMove="1" noResize="1" noEditPoints="1" noAdjustHandles="1" noChangeArrowheads="1" noChangeShapeType="1" noTextEdit="1"/>
              </p:cNvSpPr>
              <p:nvPr>
                <p:ph idx="1"/>
              </p:nvPr>
            </p:nvSpPr>
            <p:spPr>
              <a:xfrm>
                <a:off x="838200" y="1783290"/>
                <a:ext cx="10515600" cy="2424642"/>
              </a:xfrm>
              <a:blipFill>
                <a:blip r:embed="rId2"/>
                <a:stretch>
                  <a:fillRect l="-1043" t="-4282" r="-812" b="-1008"/>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2162C931-A6AD-8F76-D238-C302329E5AEF}"/>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CD54C621-19B3-299E-0E7C-C7F994EB5A9F}"/>
              </a:ext>
            </a:extLst>
          </p:cNvPr>
          <p:cNvSpPr>
            <a:spLocks noGrp="1"/>
          </p:cNvSpPr>
          <p:nvPr>
            <p:ph type="ftr" sz="quarter" idx="11"/>
          </p:nvPr>
        </p:nvSpPr>
        <p:spPr/>
        <p:txBody>
          <a:bodyPr/>
          <a:lstStyle/>
          <a:p>
            <a:r>
              <a:rPr lang="en-US"/>
              <a:t>Hall &amp; Helmers Ch. 5</a:t>
            </a:r>
          </a:p>
        </p:txBody>
      </p:sp>
      <p:sp>
        <p:nvSpPr>
          <p:cNvPr id="7" name="Slide Number Placeholder 6">
            <a:extLst>
              <a:ext uri="{FF2B5EF4-FFF2-40B4-BE49-F238E27FC236}">
                <a16:creationId xmlns:a16="http://schemas.microsoft.com/office/drawing/2014/main" id="{52DD351A-6983-560E-468E-C3F89213803E}"/>
              </a:ext>
            </a:extLst>
          </p:cNvPr>
          <p:cNvSpPr>
            <a:spLocks noGrp="1"/>
          </p:cNvSpPr>
          <p:nvPr>
            <p:ph type="sldNum" sz="quarter" idx="12"/>
          </p:nvPr>
        </p:nvSpPr>
        <p:spPr/>
        <p:txBody>
          <a:bodyPr/>
          <a:lstStyle/>
          <a:p>
            <a:fld id="{FC42BABA-C5C3-47D5-B0D6-5D879B36742B}" type="slidenum">
              <a:rPr lang="en-US" smtClean="0"/>
              <a:t>14</a:t>
            </a:fld>
            <a:endParaRPr lang="en-US"/>
          </a:p>
        </p:txBody>
      </p:sp>
      <p:pic>
        <p:nvPicPr>
          <p:cNvPr id="8" name="Picture 7">
            <a:extLst>
              <a:ext uri="{FF2B5EF4-FFF2-40B4-BE49-F238E27FC236}">
                <a16:creationId xmlns:a16="http://schemas.microsoft.com/office/drawing/2014/main" id="{9A63C00C-D542-4E19-B84E-F069049814E5}"/>
              </a:ext>
            </a:extLst>
          </p:cNvPr>
          <p:cNvPicPr>
            <a:picLocks noChangeAspect="1"/>
          </p:cNvPicPr>
          <p:nvPr/>
        </p:nvPicPr>
        <p:blipFill>
          <a:blip r:embed="rId3"/>
          <a:stretch>
            <a:fillRect/>
          </a:stretch>
        </p:blipFill>
        <p:spPr>
          <a:xfrm>
            <a:off x="2942167" y="4068233"/>
            <a:ext cx="6007100" cy="2364579"/>
          </a:xfrm>
          <a:prstGeom prst="rect">
            <a:avLst/>
          </a:prstGeom>
        </p:spPr>
      </p:pic>
    </p:spTree>
    <p:extLst>
      <p:ext uri="{BB962C8B-B14F-4D97-AF65-F5344CB8AC3E}">
        <p14:creationId xmlns:p14="http://schemas.microsoft.com/office/powerpoint/2010/main" val="128333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69FC-96E5-4E02-95FC-2116B0F86EBD}"/>
              </a:ext>
            </a:extLst>
          </p:cNvPr>
          <p:cNvSpPr>
            <a:spLocks noGrp="1"/>
          </p:cNvSpPr>
          <p:nvPr>
            <p:ph type="title"/>
          </p:nvPr>
        </p:nvSpPr>
        <p:spPr/>
        <p:txBody>
          <a:bodyPr/>
          <a:lstStyle/>
          <a:p>
            <a:r>
              <a:rPr lang="en-US" dirty="0"/>
              <a:t>Drastic vs non-drastic innovation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0D150-FD5E-4377-ADCE-6F1EDFDCCF39}"/>
                  </a:ext>
                </a:extLst>
              </p:cNvPr>
              <p:cNvSpPr>
                <a:spLocks noGrp="1"/>
              </p:cNvSpPr>
              <p:nvPr>
                <p:ph idx="1"/>
              </p:nvPr>
            </p:nvSpPr>
            <p:spPr/>
            <p:txBody>
              <a:bodyPr>
                <a:normAutofit fontScale="92500" lnSpcReduction="10000"/>
              </a:bodyPr>
              <a:lstStyle/>
              <a:p>
                <a:r>
                  <a:rPr lang="en-US" dirty="0"/>
                  <a:t>Incentives for innovation under: perfect competition and monopoly.</a:t>
                </a:r>
              </a:p>
              <a:p>
                <a:r>
                  <a:rPr lang="en-US" b="1" dirty="0"/>
                  <a:t>Perfect competition</a:t>
                </a:r>
                <a:r>
                  <a:rPr lang="en-US" dirty="0"/>
                  <a:t>: price before innovation is </a:t>
                </a:r>
                <a:r>
                  <a:rPr lang="en-US" i="1" dirty="0"/>
                  <a:t>c</a:t>
                </a:r>
                <a:r>
                  <a:rPr lang="en-US" dirty="0"/>
                  <a:t>, quantity is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𝑐</m:t>
                        </m:r>
                      </m:sub>
                    </m:sSub>
                  </m:oMath>
                </a14:m>
                <a:r>
                  <a:rPr lang="en-US" dirty="0"/>
                  <a:t>, profits are zero. If one firm innovates: </a:t>
                </a:r>
              </a:p>
              <a:p>
                <a:pPr lvl="1"/>
                <a:r>
                  <a:rPr lang="en-US" b="1" dirty="0"/>
                  <a:t>Drastic innovation</a:t>
                </a:r>
                <a:r>
                  <a:rPr lang="en-US" dirty="0"/>
                  <a:t>: firm becomes a monopolist, so price and quantity are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oMath>
                </a14:m>
                <a:r>
                  <a:rPr lang="en-US" dirty="0"/>
                  <a:t> and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oMath>
                </a14:m>
                <a:r>
                  <a:rPr lang="en-US" dirty="0"/>
                  <a:t>. Profits are </a:t>
                </a:r>
                <a14:m>
                  <m:oMath xmlns:m="http://schemas.openxmlformats.org/officeDocument/2006/math">
                    <m:sSubSup>
                      <m:sSubSupPr>
                        <m:ctrlPr>
                          <a:rPr lang="en-US" i="1" smtClean="0">
                            <a:latin typeface="Cambria Math" panose="02040503050406030204" pitchFamily="18" charset="0"/>
                          </a:rPr>
                        </m:ctrlPr>
                      </m:sSubSupPr>
                      <m:e>
                        <m:r>
                          <m:rPr>
                            <m:sty m:val="p"/>
                          </m:rPr>
                          <a:rPr lang="el-GR" i="1" smtClean="0">
                            <a:latin typeface="Cambria Math" panose="02040503050406030204" pitchFamily="18" charset="0"/>
                            <a:ea typeface="Cambria Math" panose="02040503050406030204" pitchFamily="18" charset="0"/>
                          </a:rPr>
                          <m:t>Π</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oMath>
                </a14:m>
                <a:r>
                  <a:rPr lang="en-US" dirty="0"/>
                  <a:t>.</a:t>
                </a:r>
              </a:p>
              <a:p>
                <a:pPr lvl="1"/>
                <a:r>
                  <a:rPr lang="en-US" b="1" dirty="0"/>
                  <a:t>Non-drastic innovation:</a:t>
                </a:r>
                <a:r>
                  <a:rPr lang="en-US" dirty="0"/>
                  <a:t> firm cannot price higher than c due to competition from old technology. Quantity is still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𝑐</m:t>
                        </m:r>
                      </m:sub>
                    </m:sSub>
                  </m:oMath>
                </a14:m>
                <a:r>
                  <a:rPr lang="en-US" dirty="0"/>
                  <a:t>, but costs have fallen to </a:t>
                </a:r>
                <a:r>
                  <a:rPr lang="en-US" i="1" dirty="0"/>
                  <a:t>c’</a:t>
                </a:r>
                <a:r>
                  <a:rPr lang="en-US" dirty="0"/>
                  <a:t> and profits are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a:t>
                </a:r>
              </a:p>
              <a:p>
                <a:r>
                  <a:rPr lang="en-US" b="1" dirty="0"/>
                  <a:t>Monopolist: </a:t>
                </a:r>
              </a:p>
              <a:p>
                <a:pPr lvl="1"/>
                <a:r>
                  <a:rPr lang="en-US" dirty="0"/>
                  <a:t>Before the innovation, price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𝑀</m:t>
                        </m:r>
                      </m:sub>
                    </m:sSub>
                    <m:r>
                      <a:rPr lang="en-US" b="0" i="1" smtClean="0">
                        <a:latin typeface="Cambria Math" panose="02040503050406030204" pitchFamily="18" charset="0"/>
                      </a:rPr>
                      <m:t> </m:t>
                    </m:r>
                  </m:oMath>
                </a14:m>
                <a:r>
                  <a:rPr lang="en-US" dirty="0"/>
                  <a:t>determined by marginal revenue curve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quantity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0" smtClean="0">
                        <a:latin typeface="Cambria Math" panose="02040503050406030204" pitchFamily="18" charset="0"/>
                      </a:rPr>
                      <m:t>,</m:t>
                    </m:r>
                  </m:oMath>
                </a14:m>
                <a:r>
                  <a:rPr lang="en-US" dirty="0"/>
                  <a:t> profits </a:t>
                </a:r>
                <a14:m>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Π</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𝑚</m:t>
                        </m:r>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a:t>. </a:t>
                </a:r>
              </a:p>
              <a:p>
                <a:pPr lvl="1"/>
                <a:r>
                  <a:rPr lang="en-US" dirty="0"/>
                  <a:t>After the innovation, price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r>
                      <a:rPr lang="en-US" b="0" i="0"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𝑀</m:t>
                        </m:r>
                      </m:sub>
                    </m:sSub>
                    <m:r>
                      <a:rPr lang="en-US" i="1">
                        <a:latin typeface="Cambria Math" panose="02040503050406030204" pitchFamily="18" charset="0"/>
                      </a:rPr>
                      <m:t> </m:t>
                    </m:r>
                  </m:oMath>
                </a14:m>
                <a:r>
                  <a:rPr lang="en-US" dirty="0"/>
                  <a:t>determined by marginal revenue curve (</a:t>
                </a:r>
                <a14:m>
                  <m:oMath xmlns:m="http://schemas.openxmlformats.org/officeDocument/2006/math">
                    <m:r>
                      <m:rPr>
                        <m:sty m:val="p"/>
                      </m:rPr>
                      <a:rPr lang="en-US" b="0" i="0" smtClean="0">
                        <a:latin typeface="Cambria Math" panose="02040503050406030204" pitchFamily="18" charset="0"/>
                      </a:rPr>
                      <m:t>R</m:t>
                    </m:r>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oMath>
                </a14:m>
                <a:r>
                  <a:rPr lang="en-US" dirty="0"/>
                  <a:t>), quantity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sSub>
                      <m:sSubPr>
                        <m:ctrlPr>
                          <a:rPr lang="en-US" i="1">
                            <a:latin typeface="Cambria Math" panose="02040503050406030204" pitchFamily="18" charset="0"/>
                          </a:rPr>
                        </m:ctrlPr>
                      </m:sSubPr>
                      <m:e>
                        <m:r>
                          <a:rPr lang="en-US" b="0" i="1" smtClean="0">
                            <a:latin typeface="Cambria Math" panose="02040503050406030204" pitchFamily="18" charset="0"/>
                          </a:rPr>
                          <m:t>&gt;</m:t>
                        </m:r>
                        <m:r>
                          <a:rPr lang="en-US" i="1">
                            <a:latin typeface="Cambria Math" panose="02040503050406030204" pitchFamily="18" charset="0"/>
                          </a:rPr>
                          <m:t>𝑥</m:t>
                        </m:r>
                      </m:e>
                      <m:sub>
                        <m:r>
                          <a:rPr lang="en-US" i="1">
                            <a:latin typeface="Cambria Math" panose="02040503050406030204" pitchFamily="18" charset="0"/>
                          </a:rPr>
                          <m:t>𝑚</m:t>
                        </m:r>
                      </m:sub>
                    </m:sSub>
                    <m:r>
                      <a:rPr lang="en-US">
                        <a:latin typeface="Cambria Math" panose="02040503050406030204" pitchFamily="18" charset="0"/>
                      </a:rPr>
                      <m:t>,</m:t>
                    </m:r>
                  </m:oMath>
                </a14:m>
                <a:r>
                  <a:rPr lang="en-US" dirty="0"/>
                  <a:t> profits </a:t>
                </a:r>
                <a14:m>
                  <m:oMath xmlns:m="http://schemas.openxmlformats.org/officeDocument/2006/math">
                    <m:sSubSup>
                      <m:sSubSupPr>
                        <m:ctrlPr>
                          <a:rPr lang="el-GR" i="1" dirty="0" smtClean="0">
                            <a:latin typeface="Cambria Math" panose="02040503050406030204" pitchFamily="18" charset="0"/>
                            <a:ea typeface="Cambria Math" panose="02040503050406030204" pitchFamily="18" charset="0"/>
                          </a:rPr>
                        </m:ctrlPr>
                      </m:sSubSupPr>
                      <m:e>
                        <m:r>
                          <m:rPr>
                            <m:sty m:val="p"/>
                          </m:rPr>
                          <a:rPr lang="el-GR" i="1" dirty="0" smtClean="0">
                            <a:latin typeface="Cambria Math" panose="02040503050406030204" pitchFamily="18" charset="0"/>
                            <a:ea typeface="Cambria Math" panose="02040503050406030204" pitchFamily="18" charset="0"/>
                          </a:rPr>
                          <m:t>Π</m:t>
                        </m:r>
                      </m:e>
                      <m:sub>
                        <m:r>
                          <a:rPr lang="en-US" b="0" i="1" dirty="0" smtClean="0">
                            <a:latin typeface="Cambria Math" panose="02040503050406030204" pitchFamily="18" charset="0"/>
                            <a:ea typeface="Cambria Math" panose="02040503050406030204" pitchFamily="18" charset="0"/>
                          </a:rPr>
                          <m:t>𝑚</m:t>
                        </m:r>
                      </m:sub>
                      <m:sup>
                        <m:r>
                          <a:rPr lang="en-US" b="0" i="1" dirty="0" smtClean="0">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8E40D150-FD5E-4377-ADCE-6F1EDFDCCF39}"/>
                  </a:ext>
                </a:extLst>
              </p:cNvPr>
              <p:cNvSpPr>
                <a:spLocks noGrp="1" noRot="1" noChangeAspect="1" noMove="1" noResize="1" noEditPoints="1" noAdjustHandles="1" noChangeArrowheads="1" noChangeShapeType="1" noTextEdit="1"/>
              </p:cNvSpPr>
              <p:nvPr>
                <p:ph idx="1"/>
              </p:nvPr>
            </p:nvSpPr>
            <p:spPr>
              <a:blipFill>
                <a:blip r:embed="rId2"/>
                <a:stretch>
                  <a:fillRect l="-928" t="-2801" r="-75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362FA22-FEE5-7DF0-0A51-12A59054F1C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46B0B6C-635A-0053-AA25-B568F2A69DB5}"/>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5652B1DB-66BD-218D-4B63-E46DC84B3604}"/>
              </a:ext>
            </a:extLst>
          </p:cNvPr>
          <p:cNvSpPr>
            <a:spLocks noGrp="1"/>
          </p:cNvSpPr>
          <p:nvPr>
            <p:ph type="sldNum" sz="quarter" idx="12"/>
          </p:nvPr>
        </p:nvSpPr>
        <p:spPr/>
        <p:txBody>
          <a:bodyPr/>
          <a:lstStyle/>
          <a:p>
            <a:fld id="{FC42BABA-C5C3-47D5-B0D6-5D879B36742B}" type="slidenum">
              <a:rPr lang="en-US" smtClean="0"/>
              <a:t>15</a:t>
            </a:fld>
            <a:endParaRPr lang="en-US"/>
          </a:p>
        </p:txBody>
      </p:sp>
    </p:spTree>
    <p:extLst>
      <p:ext uri="{BB962C8B-B14F-4D97-AF65-F5344CB8AC3E}">
        <p14:creationId xmlns:p14="http://schemas.microsoft.com/office/powerpoint/2010/main" val="38789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9AB4-3E5F-4FD4-AEFB-3A537AC5DF55}"/>
              </a:ext>
            </a:extLst>
          </p:cNvPr>
          <p:cNvSpPr>
            <a:spLocks noGrp="1"/>
          </p:cNvSpPr>
          <p:nvPr>
            <p:ph type="title"/>
          </p:nvPr>
        </p:nvSpPr>
        <p:spPr/>
        <p:txBody>
          <a:bodyPr/>
          <a:lstStyle/>
          <a:p>
            <a:r>
              <a:rPr lang="en-US" dirty="0"/>
              <a:t>Drastic vs non-drastic innovation</a:t>
            </a:r>
          </a:p>
        </p:txBody>
      </p:sp>
      <p:sp>
        <p:nvSpPr>
          <p:cNvPr id="3" name="Content Placeholder 2">
            <a:extLst>
              <a:ext uri="{FF2B5EF4-FFF2-40B4-BE49-F238E27FC236}">
                <a16:creationId xmlns:a16="http://schemas.microsoft.com/office/drawing/2014/main" id="{1C68E59D-5B2B-449D-B4E1-5073234FC148}"/>
              </a:ext>
            </a:extLst>
          </p:cNvPr>
          <p:cNvSpPr>
            <a:spLocks noGrp="1"/>
          </p:cNvSpPr>
          <p:nvPr>
            <p:ph idx="1"/>
          </p:nvPr>
        </p:nvSpPr>
        <p:spPr>
          <a:xfrm>
            <a:off x="838200" y="3835403"/>
            <a:ext cx="10515600" cy="2417763"/>
          </a:xfrm>
        </p:spPr>
        <p:txBody>
          <a:bodyPr>
            <a:normAutofit fontScale="85000" lnSpcReduction="20000"/>
          </a:bodyPr>
          <a:lstStyle/>
          <a:p>
            <a:r>
              <a:rPr lang="en-US" b="1" dirty="0"/>
              <a:t>Drastic innovation:</a:t>
            </a:r>
            <a:r>
              <a:rPr lang="en-US" dirty="0"/>
              <a:t> monopolist has less incentive than a competitive firm (“replacement effect”).</a:t>
            </a:r>
          </a:p>
          <a:p>
            <a:r>
              <a:rPr lang="en-US" b="1" dirty="0"/>
              <a:t>Non-drastic innovation:</a:t>
            </a:r>
            <a:r>
              <a:rPr lang="en-US" dirty="0"/>
              <a:t> competition generates more innovation than monopoly.</a:t>
            </a:r>
          </a:p>
          <a:p>
            <a:r>
              <a:rPr lang="en-US" dirty="0"/>
              <a:t>Monopolist has less incentive to innovate in general because already has some profit and the cost reduction benefit is spread over smaller output than under competition. </a:t>
            </a:r>
          </a:p>
          <a:p>
            <a:r>
              <a:rPr lang="en-US" dirty="0"/>
              <a:t>Monopolist has relatively more incentive for minor than for major innovations.</a:t>
            </a:r>
          </a:p>
        </p:txBody>
      </p:sp>
      <p:sp>
        <p:nvSpPr>
          <p:cNvPr id="5" name="Date Placeholder 4">
            <a:extLst>
              <a:ext uri="{FF2B5EF4-FFF2-40B4-BE49-F238E27FC236}">
                <a16:creationId xmlns:a16="http://schemas.microsoft.com/office/drawing/2014/main" id="{C9BAE36F-E78F-B09D-58A0-1D63726520B1}"/>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C3A65244-D533-B94C-7631-5DE8A11F33F6}"/>
              </a:ext>
            </a:extLst>
          </p:cNvPr>
          <p:cNvSpPr>
            <a:spLocks noGrp="1"/>
          </p:cNvSpPr>
          <p:nvPr>
            <p:ph type="ftr" sz="quarter" idx="11"/>
          </p:nvPr>
        </p:nvSpPr>
        <p:spPr/>
        <p:txBody>
          <a:bodyPr/>
          <a:lstStyle/>
          <a:p>
            <a:r>
              <a:rPr lang="en-US"/>
              <a:t>Hall &amp; Helmers Ch. 5</a:t>
            </a:r>
          </a:p>
        </p:txBody>
      </p:sp>
      <p:sp>
        <p:nvSpPr>
          <p:cNvPr id="7" name="Slide Number Placeholder 6">
            <a:extLst>
              <a:ext uri="{FF2B5EF4-FFF2-40B4-BE49-F238E27FC236}">
                <a16:creationId xmlns:a16="http://schemas.microsoft.com/office/drawing/2014/main" id="{3B8B45B8-E0DD-C600-63BC-12E6F415EA5C}"/>
              </a:ext>
            </a:extLst>
          </p:cNvPr>
          <p:cNvSpPr>
            <a:spLocks noGrp="1"/>
          </p:cNvSpPr>
          <p:nvPr>
            <p:ph type="sldNum" sz="quarter" idx="12"/>
          </p:nvPr>
        </p:nvSpPr>
        <p:spPr/>
        <p:txBody>
          <a:bodyPr/>
          <a:lstStyle/>
          <a:p>
            <a:fld id="{FC42BABA-C5C3-47D5-B0D6-5D879B36742B}" type="slidenum">
              <a:rPr lang="en-US" smtClean="0"/>
              <a:t>16</a:t>
            </a:fld>
            <a:endParaRPr lang="en-US"/>
          </a:p>
        </p:txBody>
      </p:sp>
      <p:pic>
        <p:nvPicPr>
          <p:cNvPr id="8" name="Picture 7">
            <a:extLst>
              <a:ext uri="{FF2B5EF4-FFF2-40B4-BE49-F238E27FC236}">
                <a16:creationId xmlns:a16="http://schemas.microsoft.com/office/drawing/2014/main" id="{5B5652EB-CE32-4CC7-AA22-861BD0D0E83B}"/>
              </a:ext>
            </a:extLst>
          </p:cNvPr>
          <p:cNvPicPr>
            <a:picLocks noChangeAspect="1"/>
          </p:cNvPicPr>
          <p:nvPr/>
        </p:nvPicPr>
        <p:blipFill>
          <a:blip r:embed="rId2"/>
          <a:stretch>
            <a:fillRect/>
          </a:stretch>
        </p:blipFill>
        <p:spPr>
          <a:xfrm>
            <a:off x="1946275" y="1855257"/>
            <a:ext cx="7639050" cy="1514475"/>
          </a:xfrm>
          <a:prstGeom prst="rect">
            <a:avLst/>
          </a:prstGeom>
        </p:spPr>
      </p:pic>
    </p:spTree>
    <p:extLst>
      <p:ext uri="{BB962C8B-B14F-4D97-AF65-F5344CB8AC3E}">
        <p14:creationId xmlns:p14="http://schemas.microsoft.com/office/powerpoint/2010/main" val="298569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C899-A26F-4699-84A0-D667D1AAEF66}"/>
              </a:ext>
            </a:extLst>
          </p:cNvPr>
          <p:cNvSpPr>
            <a:spLocks noGrp="1"/>
          </p:cNvSpPr>
          <p:nvPr>
            <p:ph type="title"/>
          </p:nvPr>
        </p:nvSpPr>
        <p:spPr/>
        <p:txBody>
          <a:bodyPr/>
          <a:lstStyle/>
          <a:p>
            <a:r>
              <a:rPr lang="en-US" dirty="0"/>
              <a:t>Non-drastic innovation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06CD67-7757-41A9-A5DC-576ED9BD339E}"/>
                  </a:ext>
                </a:extLst>
              </p:cNvPr>
              <p:cNvSpPr>
                <a:spLocks noGrp="1"/>
              </p:cNvSpPr>
              <p:nvPr>
                <p:ph idx="1"/>
              </p:nvPr>
            </p:nvSpPr>
            <p:spPr/>
            <p:txBody>
              <a:bodyPr>
                <a:normAutofit fontScale="70000" lnSpcReduction="20000"/>
              </a:bodyPr>
              <a:lstStyle/>
              <a:p>
                <a:r>
                  <a:rPr lang="en-US" dirty="0"/>
                  <a:t>Compare monopolist’s profits:</a:t>
                </a:r>
              </a:p>
              <a:p>
                <a:pPr marL="2116138" indent="137160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m:rPr>
                              <m:sty m:val="p"/>
                            </m:rPr>
                            <a:rPr lang="el-GR" i="1" smtClean="0">
                              <a:latin typeface="Cambria Math" panose="02040503050406030204" pitchFamily="18" charset="0"/>
                              <a:ea typeface="Cambria Math" panose="02040503050406030204" pitchFamily="18" charset="0"/>
                            </a:rPr>
                            <m:t>Π</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Π</m:t>
                          </m:r>
                        </m:e>
                        <m:sub>
                          <m:r>
                            <a:rPr lang="en-US" b="0" i="1" smtClean="0">
                              <a:latin typeface="Cambria Math" panose="02040503050406030204" pitchFamily="18" charset="0"/>
                            </a:rPr>
                            <m:t>𝑚</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𝑐</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e>
                      </m:d>
                    </m:oMath>
                  </m:oMathPara>
                </a14:m>
                <a:endParaRPr lang="en-US" b="0" dirty="0"/>
              </a:p>
              <a:p>
                <a:pPr marL="3657600" indent="45720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𝑟𝑒𝑣𝑒𝑛𝑢𝑒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𝑐𝑜𝑠𝑡𝑠</m:t>
                      </m:r>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𝑐</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m:t>
                              </m:r>
                            </m:sup>
                          </m:sSup>
                        </m:e>
                      </m:d>
                    </m:oMath>
                  </m:oMathPara>
                </a14:m>
                <a:endParaRPr lang="en-US" b="0" dirty="0">
                  <a:ea typeface="Cambria Math" panose="02040503050406030204" pitchFamily="18" charset="0"/>
                </a:endParaRPr>
              </a:p>
              <a:p>
                <a:pPr marL="4114800" indent="-45720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nary>
                      <m:naryPr>
                        <m:limLoc m:val="undOvr"/>
                        <m:ctrlPr>
                          <a:rPr lang="en-US" i="1" smtClean="0">
                            <a:latin typeface="Cambria Math" panose="02040503050406030204" pitchFamily="18" charset="0"/>
                            <a:ea typeface="Cambria Math" panose="02040503050406030204" pitchFamily="18" charset="0"/>
                          </a:rPr>
                        </m:ctrlPr>
                      </m:naryPr>
                      <m: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Sub>
                      </m:sub>
                      <m:sup>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up>
                            <m:r>
                              <a:rPr lang="en-US" b="0" i="1" smtClean="0">
                                <a:latin typeface="Cambria Math" panose="02040503050406030204" pitchFamily="18" charset="0"/>
                                <a:ea typeface="Cambria Math" panose="02040503050406030204" pitchFamily="18" charset="0"/>
                              </a:rPr>
                              <m:t>′</m:t>
                            </m:r>
                          </m:sup>
                        </m:sSubSup>
                      </m:sup>
                      <m:e>
                        <m:r>
                          <a:rPr lang="en-US" b="0" i="1" smtClean="0">
                            <a:latin typeface="Cambria Math" panose="02040503050406030204" pitchFamily="18" charset="0"/>
                            <a:ea typeface="Cambria Math" panose="02040503050406030204" pitchFamily="18" charset="0"/>
                          </a:rPr>
                          <m:t>𝑅</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m:t>
                            </m:r>
                          </m:sup>
                        </m:s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Sub>
                      </m:e>
                    </m:nary>
                  </m:oMath>
                </a14:m>
                <a:r>
                  <a:rPr lang="en-US" dirty="0"/>
                  <a:t>)&lt;</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𝑐</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m:t>
                            </m:r>
                          </m:sup>
                        </m:sSup>
                      </m:e>
                    </m:d>
                  </m:oMath>
                </a14:m>
                <a:endParaRPr lang="en-US" dirty="0"/>
              </a:p>
              <a:p>
                <a:r>
                  <a:rPr lang="en-US" dirty="0"/>
                  <a:t>Since monopolist’s marginal revenue curve downward sloping and below pre-innovation marginal cost when quantity is greater than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𝑚</m:t>
                        </m:r>
                      </m:sub>
                    </m:sSub>
                  </m:oMath>
                </a14:m>
                <a:r>
                  <a:rPr lang="en-US" dirty="0"/>
                  <a:t>:</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smtClean="0">
                              <a:latin typeface="Cambria Math" panose="02040503050406030204" pitchFamily="18" charset="0"/>
                            </a:rPr>
                          </m:ctrlPr>
                        </m:naryPr>
                        <m:sub>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sub>
                        <m: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sup>
                        <m:e>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r>
                            <a:rPr lang="en-US" b="0" i="1" smtClean="0">
                              <a:latin typeface="Cambria Math" panose="02040503050406030204" pitchFamily="18" charset="0"/>
                            </a:rPr>
                            <m:t>&lt;</m:t>
                          </m:r>
                          <m:nary>
                            <m:naryPr>
                              <m:limLoc m:val="undOv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sub>
                            <m: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sup>
                            <m:e>
                              <m:r>
                                <a:rPr lang="en-US" b="0" i="1" smtClean="0">
                                  <a:latin typeface="Cambria Math" panose="02040503050406030204" pitchFamily="18" charset="0"/>
                                </a:rPr>
                                <m:t>𝑐𝑑𝑥</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1" smtClean="0">
                                  <a:latin typeface="Cambria Math" panose="02040503050406030204" pitchFamily="18" charset="0"/>
                                </a:rPr>
                                <m:t>)</m:t>
                              </m:r>
                            </m:e>
                          </m:nary>
                        </m:e>
                      </m:nary>
                    </m:oMath>
                  </m:oMathPara>
                </a14:m>
                <a:endParaRPr lang="en-US" dirty="0"/>
              </a:p>
              <a:p>
                <a:r>
                  <a:rPr lang="en-US" dirty="0"/>
                  <a:t>Therefore, profits from innovation greater for the competitive firm than for monopolist:</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nary>
                        <m:naryPr>
                          <m:limLoc m:val="undOvr"/>
                          <m:ctrlPr>
                            <a:rPr lang="en-US" i="1" smtClean="0">
                              <a:latin typeface="Cambria Math" panose="02040503050406030204" pitchFamily="18" charset="0"/>
                              <a:ea typeface="Cambria Math" panose="02040503050406030204" pitchFamily="18" charset="0"/>
                            </a:rPr>
                          </m:ctrlPr>
                        </m:naryPr>
                        <m: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Sub>
                        </m:sub>
                        <m:sup>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up>
                              <m:r>
                                <a:rPr lang="en-US" b="0" i="1" smtClean="0">
                                  <a:latin typeface="Cambria Math" panose="02040503050406030204" pitchFamily="18" charset="0"/>
                                  <a:ea typeface="Cambria Math" panose="02040503050406030204" pitchFamily="18" charset="0"/>
                                </a:rPr>
                                <m:t>′</m:t>
                              </m:r>
                            </m:sup>
                          </m:sSubSup>
                        </m:sup>
                        <m:e>
                          <m:r>
                            <a:rPr lang="en-US" b="0" i="1" smtClean="0">
                              <a:latin typeface="Cambria Math" panose="02040503050406030204" pitchFamily="18" charset="0"/>
                              <a:ea typeface="Cambria Math" panose="02040503050406030204" pitchFamily="18" charset="0"/>
                            </a:rPr>
                            <m:t>𝑅</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m:t>
                                  </m:r>
                                </m:sup>
                              </m:s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Sub>
                            </m:e>
                          </m:d>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𝑐</m:t>
                          </m:r>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Sub>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m:t>
                                  </m:r>
                                </m:sup>
                              </m:s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m:t>
                                  </m:r>
                                </m:sub>
                              </m:sSub>
                            </m:e>
                          </m:d>
                        </m:e>
                      </m:nary>
                    </m:oMath>
                  </m:oMathPara>
                </a14:m>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𝑚</m:t>
                          </m:r>
                        </m:sub>
                        <m:sup>
                          <m:r>
                            <a:rPr lang="en-US" b="0" i="1" smtClean="0">
                              <a:latin typeface="Cambria Math" panose="02040503050406030204" pitchFamily="18" charset="0"/>
                            </a:rPr>
                            <m:t>′</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m:oMathPara>
                </a14:m>
                <a:endParaRPr lang="en-US" dirty="0"/>
              </a:p>
            </p:txBody>
          </p:sp>
        </mc:Choice>
        <mc:Fallback>
          <p:sp>
            <p:nvSpPr>
              <p:cNvPr id="3" name="Content Placeholder 2">
                <a:extLst>
                  <a:ext uri="{FF2B5EF4-FFF2-40B4-BE49-F238E27FC236}">
                    <a16:creationId xmlns:a16="http://schemas.microsoft.com/office/drawing/2014/main" id="{E606CD67-7757-41A9-A5DC-576ED9BD339E}"/>
                  </a:ext>
                </a:extLst>
              </p:cNvPr>
              <p:cNvSpPr>
                <a:spLocks noGrp="1" noRot="1" noChangeAspect="1" noMove="1" noResize="1" noEditPoints="1" noAdjustHandles="1" noChangeArrowheads="1" noChangeShapeType="1" noTextEdit="1"/>
              </p:cNvSpPr>
              <p:nvPr>
                <p:ph idx="1"/>
              </p:nvPr>
            </p:nvSpPr>
            <p:spPr>
              <a:blipFill>
                <a:blip r:embed="rId2"/>
                <a:stretch>
                  <a:fillRect l="-522" t="-2521" r="-580" b="-14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50516A72-48C4-A06C-6FE8-15A6DC93498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9AE5CBD-2D7C-32FC-EC80-A3BB0497F715}"/>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8027EFA9-43C2-A135-D9F4-872C8A4AAA1F}"/>
              </a:ext>
            </a:extLst>
          </p:cNvPr>
          <p:cNvSpPr>
            <a:spLocks noGrp="1"/>
          </p:cNvSpPr>
          <p:nvPr>
            <p:ph type="sldNum" sz="quarter" idx="12"/>
          </p:nvPr>
        </p:nvSpPr>
        <p:spPr/>
        <p:txBody>
          <a:bodyPr/>
          <a:lstStyle/>
          <a:p>
            <a:fld id="{FC42BABA-C5C3-47D5-B0D6-5D879B36742B}" type="slidenum">
              <a:rPr lang="en-US" smtClean="0"/>
              <a:t>17</a:t>
            </a:fld>
            <a:endParaRPr lang="en-US"/>
          </a:p>
        </p:txBody>
      </p:sp>
    </p:spTree>
    <p:extLst>
      <p:ext uri="{BB962C8B-B14F-4D97-AF65-F5344CB8AC3E}">
        <p14:creationId xmlns:p14="http://schemas.microsoft.com/office/powerpoint/2010/main" val="361792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9AA1-8861-4170-8E25-030103566A4D}"/>
              </a:ext>
            </a:extLst>
          </p:cNvPr>
          <p:cNvSpPr>
            <a:spLocks noGrp="1"/>
          </p:cNvSpPr>
          <p:nvPr>
            <p:ph type="title"/>
          </p:nvPr>
        </p:nvSpPr>
        <p:spPr/>
        <p:txBody>
          <a:bodyPr/>
          <a:lstStyle/>
          <a:p>
            <a:r>
              <a:rPr lang="en-US" dirty="0"/>
              <a:t>Dasgupta-Stiglitz </a:t>
            </a:r>
            <a:r>
              <a:rPr lang="en-US"/>
              <a:t>(1980)</a:t>
            </a:r>
            <a:endParaRPr lang="en-US" dirty="0"/>
          </a:p>
        </p:txBody>
      </p:sp>
      <p:sp>
        <p:nvSpPr>
          <p:cNvPr id="3" name="Content Placeholder 2">
            <a:extLst>
              <a:ext uri="{FF2B5EF4-FFF2-40B4-BE49-F238E27FC236}">
                <a16:creationId xmlns:a16="http://schemas.microsoft.com/office/drawing/2014/main" id="{EDB010B4-A3CD-48A5-BAC3-34559C0C2D07}"/>
              </a:ext>
            </a:extLst>
          </p:cNvPr>
          <p:cNvSpPr>
            <a:spLocks noGrp="1"/>
          </p:cNvSpPr>
          <p:nvPr>
            <p:ph idx="1"/>
          </p:nvPr>
        </p:nvSpPr>
        <p:spPr/>
        <p:txBody>
          <a:bodyPr/>
          <a:lstStyle/>
          <a:p>
            <a:r>
              <a:rPr lang="en-US" dirty="0"/>
              <a:t>Model allows supply and demand conditions to vary.</a:t>
            </a:r>
          </a:p>
          <a:p>
            <a:r>
              <a:rPr lang="en-US" dirty="0"/>
              <a:t>Model allows for imperfect patent protection.</a:t>
            </a:r>
          </a:p>
          <a:p>
            <a:r>
              <a:rPr lang="en-US" dirty="0"/>
              <a:t>Results in an equilibrium between market structure and R&amp;D intensity, given particular supply and demand conditions.</a:t>
            </a:r>
          </a:p>
          <a:p>
            <a:r>
              <a:rPr lang="en-US" dirty="0"/>
              <a:t>Suitable for describing variations across industries in innovative behavior at a point in time. </a:t>
            </a:r>
          </a:p>
          <a:p>
            <a:r>
              <a:rPr lang="en-US" dirty="0"/>
              <a:t>Causality flows two ways, from innovation to market structure and from market structure to innovation.</a:t>
            </a:r>
          </a:p>
        </p:txBody>
      </p:sp>
      <p:sp>
        <p:nvSpPr>
          <p:cNvPr id="4" name="Date Placeholder 3">
            <a:extLst>
              <a:ext uri="{FF2B5EF4-FFF2-40B4-BE49-F238E27FC236}">
                <a16:creationId xmlns:a16="http://schemas.microsoft.com/office/drawing/2014/main" id="{00FBD978-8091-3B88-B1D6-826092CD99E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5E48A57-759B-E284-1170-3B4FE5B2751D}"/>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449BEE2D-BA23-FCE5-C35D-D97D0CE0470F}"/>
              </a:ext>
            </a:extLst>
          </p:cNvPr>
          <p:cNvSpPr>
            <a:spLocks noGrp="1"/>
          </p:cNvSpPr>
          <p:nvPr>
            <p:ph type="sldNum" sz="quarter" idx="12"/>
          </p:nvPr>
        </p:nvSpPr>
        <p:spPr/>
        <p:txBody>
          <a:bodyPr/>
          <a:lstStyle/>
          <a:p>
            <a:fld id="{FC42BABA-C5C3-47D5-B0D6-5D879B36742B}" type="slidenum">
              <a:rPr lang="en-US" smtClean="0"/>
              <a:t>18</a:t>
            </a:fld>
            <a:endParaRPr lang="en-US"/>
          </a:p>
        </p:txBody>
      </p:sp>
    </p:spTree>
    <p:extLst>
      <p:ext uri="{BB962C8B-B14F-4D97-AF65-F5344CB8AC3E}">
        <p14:creationId xmlns:p14="http://schemas.microsoft.com/office/powerpoint/2010/main" val="48161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8E8D-AFCB-44A0-8182-B1337666B81B}"/>
              </a:ext>
            </a:extLst>
          </p:cNvPr>
          <p:cNvSpPr>
            <a:spLocks noGrp="1"/>
          </p:cNvSpPr>
          <p:nvPr>
            <p:ph type="title"/>
          </p:nvPr>
        </p:nvSpPr>
        <p:spPr/>
        <p:txBody>
          <a:bodyPr/>
          <a:lstStyle/>
          <a:p>
            <a:r>
              <a:rPr lang="en-US" dirty="0"/>
              <a:t>Dasgupta-Stiglitz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69733A-CAC4-407D-9007-87594EF079B9}"/>
                  </a:ext>
                </a:extLst>
              </p:cNvPr>
              <p:cNvSpPr>
                <a:spLocks noGrp="1"/>
              </p:cNvSpPr>
              <p:nvPr>
                <p:ph idx="1"/>
              </p:nvPr>
            </p:nvSpPr>
            <p:spPr/>
            <p:txBody>
              <a:bodyPr>
                <a:normAutofit lnSpcReduction="10000"/>
              </a:bodyPr>
              <a:lstStyle/>
              <a:p>
                <a:r>
                  <a:rPr lang="en-US" dirty="0"/>
                  <a:t>Elasticity of demand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endParaRPr lang="en-US" dirty="0"/>
              </a:p>
              <a:p>
                <a:r>
                  <a:rPr lang="en-US" dirty="0"/>
                  <a:t>Market size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endParaRPr lang="en-US" dirty="0"/>
              </a:p>
              <a:p>
                <a:r>
                  <a:rPr lang="en-US" dirty="0"/>
                  <a:t>Innovation elasticity – the productivity of R&amp;D in reducing unit cost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endParaRPr lang="en-US" dirty="0"/>
              </a:p>
              <a:p>
                <a:r>
                  <a:rPr lang="en-US" dirty="0"/>
                  <a:t>Scale between R&amp;D and its cost </a:t>
                </a:r>
                <a14:m>
                  <m:oMath xmlns:m="http://schemas.openxmlformats.org/officeDocument/2006/math">
                    <m:r>
                      <a:rPr lang="en-US" i="1" dirty="0" smtClean="0">
                        <a:latin typeface="Cambria Math" panose="02040503050406030204" pitchFamily="18" charset="0"/>
                        <a:ea typeface="Cambria Math" panose="02040503050406030204" pitchFamily="18" charset="0"/>
                      </a:rPr>
                      <m:t>𝛽</m:t>
                    </m:r>
                  </m:oMath>
                </a14:m>
                <a:endParaRPr lang="en-US" dirty="0">
                  <a:ea typeface="Cambria Math" panose="02040503050406030204" pitchFamily="18" charset="0"/>
                </a:endParaRPr>
              </a:p>
              <a:p>
                <a:r>
                  <a:rPr lang="en-US" dirty="0"/>
                  <a:t>Demand function and cost functions have constant elasticity form: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𝑄</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𝑄</m:t>
                          </m:r>
                        </m:e>
                        <m:sup>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𝜀</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sup>
                      </m:sSup>
                    </m:oMath>
                  </m:oMathPara>
                </a14:m>
                <a:endParaRPr lang="en-US" dirty="0"/>
              </a:p>
              <a:p>
                <a:pPr marL="0" indent="0">
                  <a:buNone/>
                </a:pPr>
                <a:r>
                  <a:rPr lang="en-US" dirty="0"/>
                  <a:t>where </a:t>
                </a:r>
                <a:r>
                  <a:rPr lang="en-US" i="1" dirty="0"/>
                  <a:t>P</a:t>
                </a:r>
                <a:r>
                  <a:rPr lang="en-US" dirty="0"/>
                  <a:t> is market price, </a:t>
                </a:r>
                <a:r>
                  <a:rPr lang="en-US" i="1" dirty="0"/>
                  <a:t>Q</a:t>
                </a:r>
                <a:r>
                  <a:rPr lang="en-US" dirty="0"/>
                  <a:t> is total quantity produced, </a:t>
                </a:r>
                <a:r>
                  <a:rPr lang="en-US" i="1" dirty="0"/>
                  <a:t>c</a:t>
                </a:r>
                <a:r>
                  <a:rPr lang="en-US" dirty="0"/>
                  <a:t> is unit cost of production, </a:t>
                </a:r>
                <a:r>
                  <a:rPr lang="en-US" i="1" dirty="0"/>
                  <a:t>x</a:t>
                </a:r>
                <a:r>
                  <a:rPr lang="en-US" dirty="0"/>
                  <a:t> is a fixed cost (R&amp;D) that shifts the constant marginal cost downward.</a:t>
                </a:r>
              </a:p>
            </p:txBody>
          </p:sp>
        </mc:Choice>
        <mc:Fallback xmlns="">
          <p:sp>
            <p:nvSpPr>
              <p:cNvPr id="3" name="Content Placeholder 2">
                <a:extLst>
                  <a:ext uri="{FF2B5EF4-FFF2-40B4-BE49-F238E27FC236}">
                    <a16:creationId xmlns:a16="http://schemas.microsoft.com/office/drawing/2014/main" id="{2E69733A-CAC4-407D-9007-87594EF079B9}"/>
                  </a:ext>
                </a:extLst>
              </p:cNvPr>
              <p:cNvSpPr>
                <a:spLocks noGrp="1" noRot="1" noChangeAspect="1" noMove="1" noResize="1" noEditPoints="1" noAdjustHandles="1" noChangeArrowheads="1" noChangeShapeType="1" noTextEdit="1"/>
              </p:cNvSpPr>
              <p:nvPr>
                <p:ph idx="1"/>
              </p:nvPr>
            </p:nvSpPr>
            <p:spPr>
              <a:blipFill>
                <a:blip r:embed="rId2"/>
                <a:stretch>
                  <a:fillRect l="-1217" t="-3081" r="-1623" b="-168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570F6CB-0698-3ED6-831E-4444E32741D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038C0D9-82EF-236C-5C8B-20A6881A85B6}"/>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8EE15A14-329A-F826-0B4D-A95B923ACCC9}"/>
              </a:ext>
            </a:extLst>
          </p:cNvPr>
          <p:cNvSpPr>
            <a:spLocks noGrp="1"/>
          </p:cNvSpPr>
          <p:nvPr>
            <p:ph type="sldNum" sz="quarter" idx="12"/>
          </p:nvPr>
        </p:nvSpPr>
        <p:spPr/>
        <p:txBody>
          <a:bodyPr/>
          <a:lstStyle/>
          <a:p>
            <a:fld id="{FC42BABA-C5C3-47D5-B0D6-5D879B36742B}" type="slidenum">
              <a:rPr lang="en-US" smtClean="0"/>
              <a:t>19</a:t>
            </a:fld>
            <a:endParaRPr lang="en-US"/>
          </a:p>
        </p:txBody>
      </p:sp>
    </p:spTree>
    <p:extLst>
      <p:ext uri="{BB962C8B-B14F-4D97-AF65-F5344CB8AC3E}">
        <p14:creationId xmlns:p14="http://schemas.microsoft.com/office/powerpoint/2010/main" val="39683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D9F-B011-F85B-66FA-3C5690595EA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F9068B02-BFC1-D4AD-AB46-95D8388F4709}"/>
              </a:ext>
            </a:extLst>
          </p:cNvPr>
          <p:cNvSpPr>
            <a:spLocks noGrp="1"/>
          </p:cNvSpPr>
          <p:nvPr>
            <p:ph idx="1"/>
          </p:nvPr>
        </p:nvSpPr>
        <p:spPr/>
        <p:txBody>
          <a:bodyPr/>
          <a:lstStyle/>
          <a:p>
            <a:r>
              <a:rPr lang="en-US" dirty="0"/>
              <a:t>Basic landscape of R&amp;D and innovative activity across industries and firm sizes</a:t>
            </a:r>
          </a:p>
          <a:p>
            <a:r>
              <a:rPr lang="en-US" dirty="0"/>
              <a:t>Modeling the relationship between market structure and innovation</a:t>
            </a:r>
          </a:p>
          <a:p>
            <a:r>
              <a:rPr lang="en-US" dirty="0"/>
              <a:t>Empirical evidence on market structure and innovation</a:t>
            </a:r>
          </a:p>
          <a:p>
            <a:r>
              <a:rPr lang="en-US" dirty="0"/>
              <a:t>“Patent races” and the timing of innovation</a:t>
            </a:r>
          </a:p>
          <a:p>
            <a:r>
              <a:rPr lang="en-US" dirty="0"/>
              <a:t>Innovation and the evolution of industries and their structure</a:t>
            </a:r>
          </a:p>
        </p:txBody>
      </p:sp>
      <p:sp>
        <p:nvSpPr>
          <p:cNvPr id="4" name="Date Placeholder 3">
            <a:extLst>
              <a:ext uri="{FF2B5EF4-FFF2-40B4-BE49-F238E27FC236}">
                <a16:creationId xmlns:a16="http://schemas.microsoft.com/office/drawing/2014/main" id="{0230582C-B513-8B73-080E-BEA03B4E6BB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D9C82A2-95B6-DEC1-BCCF-217CBAED6642}"/>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8E9869A0-BB61-3299-4C7B-4E01B72DDEA7}"/>
              </a:ext>
            </a:extLst>
          </p:cNvPr>
          <p:cNvSpPr>
            <a:spLocks noGrp="1"/>
          </p:cNvSpPr>
          <p:nvPr>
            <p:ph type="sldNum" sz="quarter" idx="12"/>
          </p:nvPr>
        </p:nvSpPr>
        <p:spPr/>
        <p:txBody>
          <a:bodyPr/>
          <a:lstStyle/>
          <a:p>
            <a:fld id="{FC42BABA-C5C3-47D5-B0D6-5D879B36742B}" type="slidenum">
              <a:rPr lang="en-US" smtClean="0"/>
              <a:t>2</a:t>
            </a:fld>
            <a:endParaRPr lang="en-US"/>
          </a:p>
        </p:txBody>
      </p:sp>
    </p:spTree>
    <p:extLst>
      <p:ext uri="{BB962C8B-B14F-4D97-AF65-F5344CB8AC3E}">
        <p14:creationId xmlns:p14="http://schemas.microsoft.com/office/powerpoint/2010/main" val="2560231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93D7-AD71-4911-81BB-381E0AAA802D}"/>
              </a:ext>
            </a:extLst>
          </p:cNvPr>
          <p:cNvSpPr>
            <a:spLocks noGrp="1"/>
          </p:cNvSpPr>
          <p:nvPr>
            <p:ph type="title"/>
          </p:nvPr>
        </p:nvSpPr>
        <p:spPr/>
        <p:txBody>
          <a:bodyPr/>
          <a:lstStyle/>
          <a:p>
            <a:r>
              <a:rPr lang="en-US" dirty="0"/>
              <a:t>Dasgupta-Stiglitz Model</a:t>
            </a:r>
          </a:p>
        </p:txBody>
      </p:sp>
      <p:sp>
        <p:nvSpPr>
          <p:cNvPr id="3" name="Content Placeholder 2">
            <a:extLst>
              <a:ext uri="{FF2B5EF4-FFF2-40B4-BE49-F238E27FC236}">
                <a16:creationId xmlns:a16="http://schemas.microsoft.com/office/drawing/2014/main" id="{BC3D2F4D-F5A9-4E8A-8177-C9790441C578}"/>
              </a:ext>
            </a:extLst>
          </p:cNvPr>
          <p:cNvSpPr>
            <a:spLocks noGrp="1"/>
          </p:cNvSpPr>
          <p:nvPr>
            <p:ph idx="1"/>
          </p:nvPr>
        </p:nvSpPr>
        <p:spPr/>
        <p:txBody>
          <a:bodyPr>
            <a:normAutofit fontScale="85000" lnSpcReduction="20000"/>
          </a:bodyPr>
          <a:lstStyle/>
          <a:p>
            <a:r>
              <a:rPr lang="en-US" dirty="0"/>
              <a:t>Firms make Cournot conjectures about both the output and the R&amp;D of other firms.</a:t>
            </a:r>
          </a:p>
          <a:p>
            <a:r>
              <a:rPr lang="en-US" dirty="0"/>
              <a:t>In free entry zero profit equilibrium, all firms will make the same choices and can be treated as identical. </a:t>
            </a:r>
          </a:p>
          <a:p>
            <a:r>
              <a:rPr lang="en-US" dirty="0"/>
              <a:t>Due to fixed cost (R&amp;D), market only supports finite number of firms with markups above marginal cost.</a:t>
            </a:r>
          </a:p>
          <a:p>
            <a:r>
              <a:rPr lang="en-US" dirty="0"/>
              <a:t>Solution strategy:</a:t>
            </a:r>
          </a:p>
          <a:p>
            <a:pPr marL="914400" lvl="1" indent="-457200">
              <a:buFont typeface="+mj-lt"/>
              <a:buAutoNum type="arabicPeriod"/>
            </a:pPr>
            <a:r>
              <a:rPr lang="en-US" dirty="0"/>
              <a:t>Derive the equilibrium output given demand parameters, number of firms </a:t>
            </a:r>
            <a:r>
              <a:rPr lang="en-US" i="1" dirty="0"/>
              <a:t>n</a:t>
            </a:r>
            <a:r>
              <a:rPr lang="en-US" dirty="0"/>
              <a:t>, assuming no entry and constant unit (variable) cost.</a:t>
            </a:r>
          </a:p>
          <a:p>
            <a:pPr marL="914400" lvl="1" indent="-457200">
              <a:buFont typeface="+mj-lt"/>
              <a:buAutoNum type="arabicPeriod"/>
            </a:pPr>
            <a:r>
              <a:rPr lang="en-US" dirty="0"/>
              <a:t>Assume that each firm pays a fixed cost </a:t>
            </a:r>
            <a:r>
              <a:rPr lang="en-US" i="1" dirty="0"/>
              <a:t>x</a:t>
            </a:r>
            <a:r>
              <a:rPr lang="en-US" dirty="0"/>
              <a:t> to enter and compute the equilibrium number of firms as a function of demand and cost.</a:t>
            </a:r>
          </a:p>
          <a:p>
            <a:pPr marL="914400" lvl="1" indent="-457200">
              <a:buFont typeface="+mj-lt"/>
              <a:buAutoNum type="arabicPeriod"/>
            </a:pPr>
            <a:r>
              <a:rPr lang="en-US" dirty="0"/>
              <a:t>Assume that only fixed cost is R&amp;D (</a:t>
            </a:r>
            <a:r>
              <a:rPr lang="en-US" i="1" dirty="0"/>
              <a:t>x</a:t>
            </a:r>
            <a:r>
              <a:rPr lang="en-US" dirty="0"/>
              <a:t>) and that firms can choose </a:t>
            </a:r>
            <a:r>
              <a:rPr lang="en-US" i="1" dirty="0"/>
              <a:t>x</a:t>
            </a:r>
            <a:r>
              <a:rPr lang="en-US" dirty="0"/>
              <a:t> to reduce their production cost. Compute new equilibrium that gives number of firms, output, and level of R&amp;D as a function of the model’s demand and supply parameters.</a:t>
            </a:r>
          </a:p>
        </p:txBody>
      </p:sp>
      <p:sp>
        <p:nvSpPr>
          <p:cNvPr id="4" name="Date Placeholder 3">
            <a:extLst>
              <a:ext uri="{FF2B5EF4-FFF2-40B4-BE49-F238E27FC236}">
                <a16:creationId xmlns:a16="http://schemas.microsoft.com/office/drawing/2014/main" id="{4C688045-D810-E0A4-0957-CF5434AAFE9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A9FEA50-8862-4049-CA00-7115C8150D12}"/>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929932CC-DB6F-6D01-AA60-1F8AF11A08A2}"/>
              </a:ext>
            </a:extLst>
          </p:cNvPr>
          <p:cNvSpPr>
            <a:spLocks noGrp="1"/>
          </p:cNvSpPr>
          <p:nvPr>
            <p:ph type="sldNum" sz="quarter" idx="12"/>
          </p:nvPr>
        </p:nvSpPr>
        <p:spPr/>
        <p:txBody>
          <a:bodyPr/>
          <a:lstStyle/>
          <a:p>
            <a:fld id="{FC42BABA-C5C3-47D5-B0D6-5D879B36742B}" type="slidenum">
              <a:rPr lang="en-US" smtClean="0"/>
              <a:t>20</a:t>
            </a:fld>
            <a:endParaRPr lang="en-US"/>
          </a:p>
        </p:txBody>
      </p:sp>
    </p:spTree>
    <p:extLst>
      <p:ext uri="{BB962C8B-B14F-4D97-AF65-F5344CB8AC3E}">
        <p14:creationId xmlns:p14="http://schemas.microsoft.com/office/powerpoint/2010/main" val="182582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DFE5-56EF-4DD7-859D-BBAE1271F460}"/>
              </a:ext>
            </a:extLst>
          </p:cNvPr>
          <p:cNvSpPr>
            <a:spLocks noGrp="1"/>
          </p:cNvSpPr>
          <p:nvPr>
            <p:ph type="title"/>
          </p:nvPr>
        </p:nvSpPr>
        <p:spPr/>
        <p:txBody>
          <a:bodyPr/>
          <a:lstStyle/>
          <a:p>
            <a:r>
              <a:rPr lang="en-US" dirty="0"/>
              <a:t>Dasgupta-Stiglitz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B74E84-CB44-4A6C-8138-8F065818625C}"/>
                  </a:ext>
                </a:extLst>
              </p:cNvPr>
              <p:cNvSpPr>
                <a:spLocks noGrp="1"/>
              </p:cNvSpPr>
              <p:nvPr>
                <p:ph idx="1"/>
              </p:nvPr>
            </p:nvSpPr>
            <p:spPr/>
            <p:txBody>
              <a:bodyPr>
                <a:normAutofit fontScale="70000" lnSpcReduction="20000"/>
              </a:bodyPr>
              <a:lstStyle/>
              <a:p>
                <a:r>
                  <a:rPr lang="en-US" b="1" dirty="0"/>
                  <a:t>First step</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𝑚𝑎𝑟𝑘𝑢𝑝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𝑐</m:t>
                          </m:r>
                        </m:num>
                        <m:den>
                          <m:r>
                            <a:rPr lang="en-US" b="0" i="1" smtClean="0">
                              <a:latin typeface="Cambria Math" panose="02040503050406030204" pitchFamily="18" charset="0"/>
                            </a:rPr>
                            <m:t>𝑃</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𝜀</m:t>
                          </m:r>
                        </m:den>
                      </m:f>
                    </m:oMath>
                  </m:oMathPara>
                </a14:m>
                <a:endParaRPr lang="en-US" dirty="0"/>
              </a:p>
              <a:p>
                <a:r>
                  <a:rPr lang="en-US" dirty="0"/>
                  <a:t>Given </a:t>
                </a:r>
                <a:r>
                  <a:rPr lang="en-US" i="1" dirty="0"/>
                  <a:t>n</a:t>
                </a:r>
                <a:r>
                  <a:rPr lang="en-US" dirty="0"/>
                  <a:t> firms, Cournot equilibrium determines price </a:t>
                </a:r>
                <a:r>
                  <a:rPr lang="en-US" i="1" dirty="0"/>
                  <a:t>P</a:t>
                </a:r>
                <a:r>
                  <a:rPr lang="en-US" dirty="0"/>
                  <a:t> given marginal cost </a:t>
                </a:r>
                <a:r>
                  <a:rPr lang="en-US" i="1" dirty="0"/>
                  <a:t>c</a:t>
                </a:r>
                <a:r>
                  <a:rPr lang="en-US" dirty="0"/>
                  <a:t> and the demand elasticity </a:t>
                </a:r>
                <a:r>
                  <a:rPr lang="en-US" i="1" dirty="0"/>
                  <a:t>ε</a:t>
                </a:r>
                <a:r>
                  <a:rPr lang="en-US" dirty="0"/>
                  <a:t>. Lower markups are associated both with a higher number of firms </a:t>
                </a:r>
                <a:r>
                  <a:rPr lang="en-US" i="1" dirty="0"/>
                  <a:t>n</a:t>
                </a:r>
                <a:r>
                  <a:rPr lang="en-US" dirty="0"/>
                  <a:t> and higher demand elasticity.</a:t>
                </a:r>
              </a:p>
              <a:p>
                <a:r>
                  <a:rPr lang="en-US" b="1" dirty="0"/>
                  <a:t>Second step</a:t>
                </a:r>
                <a:r>
                  <a:rPr lang="en-US" dirty="0"/>
                  <a:t>: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𝑝𝑟𝑜𝑓𝑖𝑡𝑠</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𝑣𝑎𝑟𝑖𝑎𝑏𝑙𝑒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𝑝𝑟𝑜𝑓𝑖𝑡𝑠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𝑓𝑖𝑥𝑒𝑑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𝑐𝑜𝑠𝑡𝑠</m:t>
                      </m:r>
                      <m:r>
                        <a:rPr lang="en-US" b="0" i="1" smtClean="0">
                          <a:latin typeface="Cambria Math" panose="02040503050406030204" pitchFamily="18" charset="0"/>
                          <a:ea typeface="Cambria Math" panose="02040503050406030204" pitchFamily="18" charset="0"/>
                        </a:rPr>
                        <m:t>=0</m:t>
                      </m:r>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𝑄</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d>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𝑄</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d>
                          <m:r>
                            <a:rPr lang="en-US" b="0" i="1" smtClean="0">
                              <a:latin typeface="Cambria Math" panose="02040503050406030204" pitchFamily="18" charset="0"/>
                              <a:ea typeface="Cambria Math" panose="02040503050406030204" pitchFamily="18" charset="0"/>
                            </a:rPr>
                            <m:t>𝑞</m:t>
                          </m:r>
                        </m:num>
                        <m:den>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𝑄</m:t>
                                  </m:r>
                                </m:e>
                                <m: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𝜀</m:t>
                                      </m:r>
                                    </m:den>
                                  </m:f>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d>
                          <m:r>
                            <a:rPr lang="en-US" b="0" i="1" smtClean="0">
                              <a:latin typeface="Cambria Math" panose="02040503050406030204" pitchFamily="18" charset="0"/>
                              <a:ea typeface="Cambria Math" panose="02040503050406030204" pitchFamily="18" charset="0"/>
                            </a:rPr>
                            <m:t>𝑞</m:t>
                          </m:r>
                        </m:num>
                        <m:den>
                          <m:r>
                            <a:rPr lang="en-US" b="0" i="1" smtClean="0">
                              <a:latin typeface="Cambria Math" panose="02040503050406030204" pitchFamily="18" charset="0"/>
                              <a:ea typeface="Cambria Math" panose="02040503050406030204" pitchFamily="18" charset="0"/>
                            </a:rPr>
                            <m:t>𝑥</m:t>
                          </m:r>
                        </m:den>
                      </m:f>
                    </m:oMath>
                  </m:oMathPara>
                </a14:m>
                <a:endParaRPr lang="en-US" dirty="0"/>
              </a:p>
              <a:p>
                <a:pPr marL="0" indent="0">
                  <a:buNone/>
                </a:pPr>
                <a:r>
                  <a:rPr lang="en-US" dirty="0"/>
                  <a:t>Note that Q denotes aggregate output and q denotes output of an individual firm.</a:t>
                </a:r>
              </a:p>
              <a:p>
                <a:r>
                  <a:rPr lang="en-US" dirty="0"/>
                  <a:t>Equilibrium number of firms in market is number for which variable profits can cover their fixed costs. Larger market </a:t>
                </a:r>
                <a:r>
                  <a:rPr lang="en-US" i="1" dirty="0"/>
                  <a:t>σ</a:t>
                </a:r>
                <a:r>
                  <a:rPr lang="en-US" dirty="0"/>
                  <a:t> increases equilibrium number of firms </a:t>
                </a:r>
                <a:r>
                  <a:rPr lang="en-US" i="1" dirty="0"/>
                  <a:t>n</a:t>
                </a:r>
                <a:r>
                  <a:rPr lang="en-US" dirty="0"/>
                  <a:t>, while higher fixed costs reduce </a:t>
                </a:r>
                <a:r>
                  <a:rPr lang="en-US" i="1" dirty="0"/>
                  <a:t>n</a:t>
                </a:r>
                <a:r>
                  <a:rPr lang="en-US" dirty="0"/>
                  <a:t> for a given markup and increase the markup holding </a:t>
                </a:r>
                <a:r>
                  <a:rPr lang="en-US" i="1" dirty="0"/>
                  <a:t>n</a:t>
                </a:r>
                <a:r>
                  <a:rPr lang="en-US" dirty="0"/>
                  <a:t> constant.</a:t>
                </a:r>
              </a:p>
            </p:txBody>
          </p:sp>
        </mc:Choice>
        <mc:Fallback xmlns="">
          <p:sp>
            <p:nvSpPr>
              <p:cNvPr id="3" name="Content Placeholder 2">
                <a:extLst>
                  <a:ext uri="{FF2B5EF4-FFF2-40B4-BE49-F238E27FC236}">
                    <a16:creationId xmlns:a16="http://schemas.microsoft.com/office/drawing/2014/main" id="{CDB74E84-CB44-4A6C-8138-8F065818625C}"/>
                  </a:ext>
                </a:extLst>
              </p:cNvPr>
              <p:cNvSpPr>
                <a:spLocks noGrp="1" noRot="1" noChangeAspect="1" noMove="1" noResize="1" noEditPoints="1" noAdjustHandles="1" noChangeArrowheads="1" noChangeShapeType="1" noTextEdit="1"/>
              </p:cNvSpPr>
              <p:nvPr>
                <p:ph idx="1"/>
              </p:nvPr>
            </p:nvSpPr>
            <p:spPr>
              <a:blipFill>
                <a:blip r:embed="rId2"/>
                <a:stretch>
                  <a:fillRect l="-638" t="-2521" b="-98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B7F87E1-59E2-B49B-75BA-F3DFC470080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8D72074-C419-2041-8801-3607B2687E9F}"/>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1FB773A4-C827-4B09-8CE4-2EEEE1AA289F}"/>
              </a:ext>
            </a:extLst>
          </p:cNvPr>
          <p:cNvSpPr>
            <a:spLocks noGrp="1"/>
          </p:cNvSpPr>
          <p:nvPr>
            <p:ph type="sldNum" sz="quarter" idx="12"/>
          </p:nvPr>
        </p:nvSpPr>
        <p:spPr/>
        <p:txBody>
          <a:bodyPr/>
          <a:lstStyle/>
          <a:p>
            <a:fld id="{FC42BABA-C5C3-47D5-B0D6-5D879B36742B}" type="slidenum">
              <a:rPr lang="en-US" smtClean="0"/>
              <a:t>21</a:t>
            </a:fld>
            <a:endParaRPr lang="en-US"/>
          </a:p>
        </p:txBody>
      </p:sp>
    </p:spTree>
    <p:extLst>
      <p:ext uri="{BB962C8B-B14F-4D97-AF65-F5344CB8AC3E}">
        <p14:creationId xmlns:p14="http://schemas.microsoft.com/office/powerpoint/2010/main" val="3792770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BA31-0C3A-4105-AC80-ABF089CEF8EF}"/>
              </a:ext>
            </a:extLst>
          </p:cNvPr>
          <p:cNvSpPr>
            <a:spLocks noGrp="1"/>
          </p:cNvSpPr>
          <p:nvPr>
            <p:ph type="title"/>
          </p:nvPr>
        </p:nvSpPr>
        <p:spPr/>
        <p:txBody>
          <a:bodyPr/>
          <a:lstStyle/>
          <a:p>
            <a:r>
              <a:rPr lang="en-US" dirty="0"/>
              <a:t>Dasgupta-Stiglitz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9FC0CE-C89A-46DA-967C-C8840AF06F18}"/>
                  </a:ext>
                </a:extLst>
              </p:cNvPr>
              <p:cNvSpPr>
                <a:spLocks noGrp="1"/>
              </p:cNvSpPr>
              <p:nvPr>
                <p:ph idx="1"/>
              </p:nvPr>
            </p:nvSpPr>
            <p:spPr>
              <a:xfrm>
                <a:off x="838200" y="1825625"/>
                <a:ext cx="10515600" cy="4351338"/>
              </a:xfrm>
            </p:spPr>
            <p:txBody>
              <a:bodyPr>
                <a:normAutofit fontScale="62500" lnSpcReduction="20000"/>
              </a:bodyPr>
              <a:lstStyle/>
              <a:p>
                <a:r>
                  <a:rPr lang="en-US" b="1" dirty="0"/>
                  <a:t>Third step:</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𝑄</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e>
                      </m:d>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m:oMathPara>
                </a14:m>
                <a:endParaRPr lang="en-US" dirty="0"/>
              </a:p>
              <a:p>
                <a:r>
                  <a:rPr lang="en-US" dirty="0"/>
                  <a:t>Solution obtained using 3 equations that give values for </a:t>
                </a:r>
                <a:r>
                  <a:rPr lang="en-US" i="1" dirty="0"/>
                  <a:t>n</a:t>
                </a:r>
                <a:r>
                  <a:rPr lang="en-US" dirty="0"/>
                  <a:t>, </a:t>
                </a:r>
                <a:r>
                  <a:rPr lang="en-US" i="1" dirty="0"/>
                  <a:t>Q</a:t>
                </a:r>
                <a:r>
                  <a:rPr lang="en-US" dirty="0"/>
                  <a:t>, and </a:t>
                </a:r>
                <a:r>
                  <a:rPr lang="en-US" i="1" dirty="0"/>
                  <a:t>x</a:t>
                </a:r>
                <a:r>
                  <a:rPr lang="en-US" dirty="0"/>
                  <a:t>:</a:t>
                </a:r>
              </a:p>
              <a:p>
                <a:pPr marL="0" indent="0">
                  <a:buNone/>
                </a:pPr>
                <a:r>
                  <a:rPr lang="en-US" b="0" dirty="0"/>
                  <a:t>	Zero profit: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𝑄</m:t>
                            </m:r>
                          </m:e>
                        </m:d>
                        <m:r>
                          <a:rPr lang="en-US" b="0" i="1" smtClean="0">
                            <a:latin typeface="Cambria Math" panose="02040503050406030204" pitchFamily="18" charset="0"/>
                          </a:rPr>
                          <m:t>−</m:t>
                        </m:r>
                        <m:r>
                          <a:rPr lang="en-US" b="0" i="1" smtClean="0">
                            <a:latin typeface="Cambria Math" panose="02040503050406030204" pitchFamily="18" charset="0"/>
                          </a:rPr>
                          <m:t>𝑐</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b="0" dirty="0"/>
              </a:p>
              <a:p>
                <a:pPr marL="0" indent="0">
                  <a:buNone/>
                </a:pPr>
                <a:r>
                  <a:rPr lang="en-US" dirty="0"/>
                  <a:t>	FOC for output: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𝑄</m:t>
                            </m:r>
                          </m:e>
                        </m:d>
                        <m:r>
                          <a:rPr lang="en-US" b="0" i="1" smtClean="0">
                            <a:latin typeface="Cambria Math" panose="02040503050406030204" pitchFamily="18" charset="0"/>
                          </a:rPr>
                          <m:t>−</m:t>
                        </m:r>
                        <m:r>
                          <a:rPr lang="en-US" b="0" i="1" smtClean="0">
                            <a:latin typeface="Cambria Math" panose="02040503050406030204" pitchFamily="18" charset="0"/>
                          </a:rPr>
                          <m:t>𝑐</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𝜀</m:t>
                        </m:r>
                      </m:den>
                    </m:f>
                  </m:oMath>
                </a14:m>
                <a:endParaRPr lang="en-US" dirty="0"/>
              </a:p>
              <a:p>
                <a:pPr marL="0" indent="0">
                  <a:buNone/>
                </a:pPr>
                <a:r>
                  <a:rPr lang="en-US" dirty="0"/>
                  <a:t>	FOC for R&amp;D: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𝑐𝑄</m:t>
                        </m:r>
                      </m:num>
                      <m:den>
                        <m:r>
                          <a:rPr lang="en-US" b="0" i="1" smtClean="0">
                            <a:latin typeface="Cambria Math" panose="02040503050406030204" pitchFamily="18" charset="0"/>
                          </a:rPr>
                          <m:t>𝑛</m:t>
                        </m:r>
                      </m:den>
                    </m:f>
                  </m:oMath>
                </a14:m>
                <a:endParaRPr lang="en-US" dirty="0"/>
              </a:p>
              <a:p>
                <a:r>
                  <a:rPr lang="en-US" dirty="0"/>
                  <a:t>Using these equations, one can show the following:</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𝛼𝜀</m:t>
                          </m:r>
                        </m:den>
                      </m:f>
                    </m:oMath>
                  </m:oMathPara>
                </a14:m>
                <a:endParaRPr lang="en-US" dirty="0"/>
              </a:p>
              <a:p>
                <a:pPr marL="0" indent="0">
                  <a:buNone/>
                </a:pPr>
                <a:r>
                  <a:rPr lang="en-US" dirty="0"/>
                  <a:t>		Industry R&amp;D intensity: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𝑛𝑥</m:t>
                        </m:r>
                      </m:num>
                      <m:den>
                        <m:r>
                          <a:rPr lang="en-US" b="0" i="1" smtClean="0">
                            <a:latin typeface="Cambria Math" panose="02040503050406030204" pitchFamily="18" charset="0"/>
                          </a:rPr>
                          <m:t>𝑃𝑄</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den>
                    </m:f>
                  </m:oMath>
                </a14:m>
                <a:endParaRPr lang="en-US" dirty="0"/>
              </a:p>
              <a:p>
                <a:r>
                  <a:rPr lang="en-US" dirty="0"/>
                  <a:t>Equilibrium number of firms depends on demand elasticity </a:t>
                </a:r>
                <a:r>
                  <a:rPr lang="en-US" i="1" dirty="0"/>
                  <a:t>ε</a:t>
                </a:r>
                <a:r>
                  <a:rPr lang="en-US" dirty="0"/>
                  <a:t> and technological opportunity </a:t>
                </a:r>
                <a:r>
                  <a:rPr lang="en-US" i="1" dirty="0"/>
                  <a:t>α</a:t>
                </a:r>
                <a:r>
                  <a:rPr lang="en-US" dirty="0"/>
                  <a:t>. </a:t>
                </a:r>
              </a:p>
              <a:p>
                <a:pPr>
                  <a:lnSpc>
                    <a:spcPct val="120000"/>
                  </a:lnSpc>
                </a:pPr>
                <a:r>
                  <a:rPr lang="en-US" b="1" dirty="0"/>
                  <a:t>Conclusion: </a:t>
                </a:r>
                <a:r>
                  <a:rPr lang="en-US" dirty="0"/>
                  <a:t>In equilibrium, comparing across industries, those with high technological opportunity will have higher R&amp;D intensities, fewer firms, and high markups.</a:t>
                </a:r>
              </a:p>
            </p:txBody>
          </p:sp>
        </mc:Choice>
        <mc:Fallback xmlns="">
          <p:sp>
            <p:nvSpPr>
              <p:cNvPr id="3" name="Content Placeholder 2">
                <a:extLst>
                  <a:ext uri="{FF2B5EF4-FFF2-40B4-BE49-F238E27FC236}">
                    <a16:creationId xmlns:a16="http://schemas.microsoft.com/office/drawing/2014/main" id="{269FC0CE-C89A-46DA-967C-C8840AF06F18}"/>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406" t="-2241" r="-5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69D33EE-4C9C-EBE2-5D1C-625E64D6DE9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69957C4-F815-6766-F964-266679D13056}"/>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D1F52F03-A20B-25EA-E9D2-23261598703B}"/>
              </a:ext>
            </a:extLst>
          </p:cNvPr>
          <p:cNvSpPr>
            <a:spLocks noGrp="1"/>
          </p:cNvSpPr>
          <p:nvPr>
            <p:ph type="sldNum" sz="quarter" idx="12"/>
          </p:nvPr>
        </p:nvSpPr>
        <p:spPr/>
        <p:txBody>
          <a:bodyPr/>
          <a:lstStyle/>
          <a:p>
            <a:fld id="{FC42BABA-C5C3-47D5-B0D6-5D879B36742B}" type="slidenum">
              <a:rPr lang="en-US" smtClean="0"/>
              <a:t>22</a:t>
            </a:fld>
            <a:endParaRPr lang="en-US"/>
          </a:p>
        </p:txBody>
      </p:sp>
    </p:spTree>
    <p:extLst>
      <p:ext uri="{BB962C8B-B14F-4D97-AF65-F5344CB8AC3E}">
        <p14:creationId xmlns:p14="http://schemas.microsoft.com/office/powerpoint/2010/main" val="261418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9ACD-A391-4DCB-A97B-1FBA8516CC3A}"/>
              </a:ext>
            </a:extLst>
          </p:cNvPr>
          <p:cNvSpPr>
            <a:spLocks noGrp="1"/>
          </p:cNvSpPr>
          <p:nvPr>
            <p:ph type="title"/>
          </p:nvPr>
        </p:nvSpPr>
        <p:spPr/>
        <p:txBody>
          <a:bodyPr/>
          <a:lstStyle/>
          <a:p>
            <a:r>
              <a:rPr lang="en-US" dirty="0"/>
              <a:t>Aghion et al. (2005)</a:t>
            </a:r>
          </a:p>
        </p:txBody>
      </p:sp>
      <p:sp>
        <p:nvSpPr>
          <p:cNvPr id="3" name="Content Placeholder 2">
            <a:extLst>
              <a:ext uri="{FF2B5EF4-FFF2-40B4-BE49-F238E27FC236}">
                <a16:creationId xmlns:a16="http://schemas.microsoft.com/office/drawing/2014/main" id="{A452D6D8-5C5B-40CB-935F-FB2B6C70D40B}"/>
              </a:ext>
            </a:extLst>
          </p:cNvPr>
          <p:cNvSpPr>
            <a:spLocks noGrp="1"/>
          </p:cNvSpPr>
          <p:nvPr>
            <p:ph idx="1"/>
          </p:nvPr>
        </p:nvSpPr>
        <p:spPr/>
        <p:txBody>
          <a:bodyPr>
            <a:normAutofit fontScale="55000" lnSpcReduction="20000"/>
          </a:bodyPr>
          <a:lstStyle/>
          <a:p>
            <a:r>
              <a:rPr lang="en-US" sz="3400" dirty="0"/>
              <a:t>Model derives implications of the dynamism inherent in innovative competition for the relationship between innovation and market structure.</a:t>
            </a:r>
          </a:p>
          <a:p>
            <a:r>
              <a:rPr lang="en-US" sz="3400" dirty="0"/>
              <a:t>Relationship between the firm markup and innovation has inverted U shape, as a firm’s market power increases, it first becomes more innovative and after a certain point, its innovative activity declines.</a:t>
            </a:r>
          </a:p>
          <a:p>
            <a:r>
              <a:rPr lang="en-US" sz="3400" dirty="0"/>
              <a:t>Model assume R&amp;D competition exists between firms: either “neck-in-neck” or leader-follower.</a:t>
            </a:r>
          </a:p>
          <a:p>
            <a:r>
              <a:rPr lang="en-US" sz="3400" dirty="0"/>
              <a:t>Propositions: </a:t>
            </a:r>
          </a:p>
          <a:p>
            <a:pPr marL="971550" lvl="1" indent="-514350">
              <a:lnSpc>
                <a:spcPct val="120000"/>
              </a:lnSpc>
              <a:buFont typeface="+mj-lt"/>
              <a:buAutoNum type="arabicPeriod"/>
            </a:pPr>
            <a:r>
              <a:rPr lang="en-US" sz="3300" dirty="0"/>
              <a:t>Research intensity of neck-in-neck firms increases if there is more competition (escape competition effect), and the research intensity of the laggard firm declines with more competition (Schumpeterian effect).</a:t>
            </a:r>
          </a:p>
          <a:p>
            <a:pPr marL="971550" lvl="1" indent="-514350">
              <a:lnSpc>
                <a:spcPct val="120000"/>
              </a:lnSpc>
              <a:buFont typeface="+mj-lt"/>
              <a:buAutoNum type="arabicPeriod"/>
            </a:pPr>
            <a:r>
              <a:rPr lang="en-US" sz="3300" dirty="0"/>
              <a:t>As long as imitation probability of success is high enough, aggregate innovation rate follows an inverted-U pattern, first increasing with increases in competition and then decreasing. </a:t>
            </a:r>
          </a:p>
          <a:p>
            <a:pPr marL="971550" lvl="1" indent="-514350">
              <a:lnSpc>
                <a:spcPct val="120000"/>
              </a:lnSpc>
              <a:buFont typeface="+mj-lt"/>
              <a:buAutoNum type="arabicPeriod"/>
            </a:pPr>
            <a:r>
              <a:rPr lang="en-US" sz="3300" dirty="0"/>
              <a:t>Technological gap between leader and follower increases as product market competition increases.</a:t>
            </a:r>
          </a:p>
          <a:p>
            <a:pPr marL="971550" lvl="1" indent="-514350">
              <a:lnSpc>
                <a:spcPct val="120000"/>
              </a:lnSpc>
              <a:buFont typeface="+mj-lt"/>
              <a:buAutoNum type="arabicPeriod"/>
            </a:pPr>
            <a:r>
              <a:rPr lang="en-US" sz="3300" dirty="0"/>
              <a:t>Peak of the inverted U is larger and occurs at a higher level of the competition index in industries where competition is more neck-in-neck.</a:t>
            </a:r>
          </a:p>
        </p:txBody>
      </p:sp>
      <p:sp>
        <p:nvSpPr>
          <p:cNvPr id="4" name="Date Placeholder 3">
            <a:extLst>
              <a:ext uri="{FF2B5EF4-FFF2-40B4-BE49-F238E27FC236}">
                <a16:creationId xmlns:a16="http://schemas.microsoft.com/office/drawing/2014/main" id="{CA4F3A3A-145B-71E3-79E9-7ED051877FD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D09A556-67E9-153F-678F-794D3AA2DF86}"/>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77A215CC-5F69-E780-705A-3993A171634B}"/>
              </a:ext>
            </a:extLst>
          </p:cNvPr>
          <p:cNvSpPr>
            <a:spLocks noGrp="1"/>
          </p:cNvSpPr>
          <p:nvPr>
            <p:ph type="sldNum" sz="quarter" idx="12"/>
          </p:nvPr>
        </p:nvSpPr>
        <p:spPr/>
        <p:txBody>
          <a:bodyPr/>
          <a:lstStyle/>
          <a:p>
            <a:fld id="{FC42BABA-C5C3-47D5-B0D6-5D879B36742B}" type="slidenum">
              <a:rPr lang="en-US" smtClean="0"/>
              <a:t>23</a:t>
            </a:fld>
            <a:endParaRPr lang="en-US"/>
          </a:p>
        </p:txBody>
      </p:sp>
    </p:spTree>
    <p:extLst>
      <p:ext uri="{BB962C8B-B14F-4D97-AF65-F5344CB8AC3E}">
        <p14:creationId xmlns:p14="http://schemas.microsoft.com/office/powerpoint/2010/main" val="239668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5EFB-A9D1-41B2-B816-06260E0039F6}"/>
              </a:ext>
            </a:extLst>
          </p:cNvPr>
          <p:cNvSpPr>
            <a:spLocks noGrp="1"/>
          </p:cNvSpPr>
          <p:nvPr>
            <p:ph type="title"/>
          </p:nvPr>
        </p:nvSpPr>
        <p:spPr/>
        <p:txBody>
          <a:bodyPr/>
          <a:lstStyle/>
          <a:p>
            <a:r>
              <a:rPr lang="en-US" dirty="0"/>
              <a:t>Bounds theory (Sutton, 1998)</a:t>
            </a:r>
          </a:p>
        </p:txBody>
      </p:sp>
      <p:sp>
        <p:nvSpPr>
          <p:cNvPr id="3" name="Content Placeholder 2">
            <a:extLst>
              <a:ext uri="{FF2B5EF4-FFF2-40B4-BE49-F238E27FC236}">
                <a16:creationId xmlns:a16="http://schemas.microsoft.com/office/drawing/2014/main" id="{154C83AE-D4AB-4E0E-AE14-E5DC198B59A8}"/>
              </a:ext>
            </a:extLst>
          </p:cNvPr>
          <p:cNvSpPr>
            <a:spLocks noGrp="1"/>
          </p:cNvSpPr>
          <p:nvPr>
            <p:ph idx="1"/>
          </p:nvPr>
        </p:nvSpPr>
        <p:spPr/>
        <p:txBody>
          <a:bodyPr>
            <a:normAutofit fontScale="92500" lnSpcReduction="20000"/>
          </a:bodyPr>
          <a:lstStyle/>
          <a:p>
            <a:r>
              <a:rPr lang="en-US" dirty="0"/>
              <a:t>Central problem in empirically examining the concentration/innovation relationship: range of activities encompassed by an “industry”, not all of which will be directly in competition with each other.</a:t>
            </a:r>
          </a:p>
          <a:p>
            <a:pPr lvl="1"/>
            <a:r>
              <a:rPr lang="en-US" dirty="0"/>
              <a:t>e.g., motor vehicles, which also includes auto parts.</a:t>
            </a:r>
          </a:p>
          <a:p>
            <a:r>
              <a:rPr lang="en-US" dirty="0"/>
              <a:t>Firms pursue strategies designed to differentiate them from others to allow them to price above marginal cost and generate economic rents.</a:t>
            </a:r>
          </a:p>
          <a:p>
            <a:r>
              <a:rPr lang="en-US" dirty="0"/>
              <a:t>Assumptions:</a:t>
            </a:r>
          </a:p>
          <a:p>
            <a:pPr lvl="1"/>
            <a:r>
              <a:rPr lang="en-US" dirty="0"/>
              <a:t>Firms do not pursue loss-making strategies. </a:t>
            </a:r>
          </a:p>
          <a:p>
            <a:pPr lvl="1"/>
            <a:r>
              <a:rPr lang="en-US" dirty="0"/>
              <a:t>If a profitable opportunity emerges, some firm will take it.</a:t>
            </a:r>
          </a:p>
          <a:p>
            <a:pPr lvl="1"/>
            <a:r>
              <a:rPr lang="en-US" dirty="0"/>
              <a:t>All potential entrants to a new submarket are equally advantaged.</a:t>
            </a:r>
          </a:p>
          <a:p>
            <a:r>
              <a:rPr lang="en-US" dirty="0"/>
              <a:t>Model delivers lower bounds to concentration in R&amp;D intensive industries:</a:t>
            </a:r>
          </a:p>
          <a:p>
            <a:pPr lvl="1"/>
            <a:r>
              <a:rPr lang="en-US" dirty="0"/>
              <a:t>Concentration will be high if submarkets in an industry produce close substitutes.</a:t>
            </a:r>
          </a:p>
          <a:p>
            <a:pPr lvl="1"/>
            <a:r>
              <a:rPr lang="en-US" dirty="0"/>
              <a:t>Concentration can be quite low if submarkets do not produce close substitutes.</a:t>
            </a:r>
          </a:p>
        </p:txBody>
      </p:sp>
      <p:sp>
        <p:nvSpPr>
          <p:cNvPr id="4" name="Date Placeholder 3">
            <a:extLst>
              <a:ext uri="{FF2B5EF4-FFF2-40B4-BE49-F238E27FC236}">
                <a16:creationId xmlns:a16="http://schemas.microsoft.com/office/drawing/2014/main" id="{21A0BFDF-80A5-2736-C9E1-87ABA43EE99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72D0406-6992-58F9-55F8-AB5531841E1D}"/>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FD354C28-46B3-722D-7C53-5ADC4E8324B9}"/>
              </a:ext>
            </a:extLst>
          </p:cNvPr>
          <p:cNvSpPr>
            <a:spLocks noGrp="1"/>
          </p:cNvSpPr>
          <p:nvPr>
            <p:ph type="sldNum" sz="quarter" idx="12"/>
          </p:nvPr>
        </p:nvSpPr>
        <p:spPr/>
        <p:txBody>
          <a:bodyPr/>
          <a:lstStyle/>
          <a:p>
            <a:fld id="{FC42BABA-C5C3-47D5-B0D6-5D879B36742B}" type="slidenum">
              <a:rPr lang="en-US" smtClean="0"/>
              <a:t>24</a:t>
            </a:fld>
            <a:endParaRPr lang="en-US"/>
          </a:p>
        </p:txBody>
      </p:sp>
    </p:spTree>
    <p:extLst>
      <p:ext uri="{BB962C8B-B14F-4D97-AF65-F5344CB8AC3E}">
        <p14:creationId xmlns:p14="http://schemas.microsoft.com/office/powerpoint/2010/main" val="3506160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B0A1-57BB-4D97-A91C-5786E0310125}"/>
              </a:ext>
            </a:extLst>
          </p:cNvPr>
          <p:cNvSpPr>
            <a:spLocks noGrp="1"/>
          </p:cNvSpPr>
          <p:nvPr>
            <p:ph type="title"/>
          </p:nvPr>
        </p:nvSpPr>
        <p:spPr/>
        <p:txBody>
          <a:bodyPr/>
          <a:lstStyle/>
          <a:p>
            <a:r>
              <a:rPr lang="en-US" dirty="0"/>
              <a:t>Timing of innovation and patent races</a:t>
            </a:r>
          </a:p>
        </p:txBody>
      </p:sp>
      <p:sp>
        <p:nvSpPr>
          <p:cNvPr id="3" name="Content Placeholder 2">
            <a:extLst>
              <a:ext uri="{FF2B5EF4-FFF2-40B4-BE49-F238E27FC236}">
                <a16:creationId xmlns:a16="http://schemas.microsoft.com/office/drawing/2014/main" id="{E26EDBC7-9031-408E-A907-5456FF4A0ED9}"/>
              </a:ext>
            </a:extLst>
          </p:cNvPr>
          <p:cNvSpPr>
            <a:spLocks noGrp="1"/>
          </p:cNvSpPr>
          <p:nvPr>
            <p:ph idx="1"/>
          </p:nvPr>
        </p:nvSpPr>
        <p:spPr/>
        <p:txBody>
          <a:bodyPr>
            <a:normAutofit fontScale="92500"/>
          </a:bodyPr>
          <a:lstStyle/>
          <a:p>
            <a:r>
              <a:rPr lang="en-US" dirty="0"/>
              <a:t>Firms will generally not choose the socially optimal date of an innovation.</a:t>
            </a:r>
          </a:p>
          <a:p>
            <a:r>
              <a:rPr lang="en-US" dirty="0"/>
              <a:t>Only price-discriminating monopolist chooses optimal date because firm gets all the surplus (consumer and producer), thus internalizes process. </a:t>
            </a:r>
          </a:p>
          <a:p>
            <a:r>
              <a:rPr lang="en-US" dirty="0"/>
              <a:t>Monopolies that do not get all the surplus from their innovation tend to be too slow, while competition can be either too fast or too slow.</a:t>
            </a:r>
          </a:p>
          <a:p>
            <a:r>
              <a:rPr lang="en-US" dirty="0"/>
              <a:t>Theoretical work on racing for an invention (or patent) shows that innovation can be too fast and involve duplicative effort if patent protection is strong (Reinganum 1982).</a:t>
            </a:r>
          </a:p>
          <a:p>
            <a:pPr lvl="1"/>
            <a:r>
              <a:rPr lang="en-US" dirty="0"/>
              <a:t>If there are spillovers, duplicative effort may be reduced but innovation still sped up.</a:t>
            </a:r>
          </a:p>
          <a:p>
            <a:endParaRPr lang="en-US" dirty="0"/>
          </a:p>
        </p:txBody>
      </p:sp>
      <p:sp>
        <p:nvSpPr>
          <p:cNvPr id="4" name="Date Placeholder 3">
            <a:extLst>
              <a:ext uri="{FF2B5EF4-FFF2-40B4-BE49-F238E27FC236}">
                <a16:creationId xmlns:a16="http://schemas.microsoft.com/office/drawing/2014/main" id="{11E0B522-E039-DBB5-A2F1-50D88EFD5FE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5E8DC21-80BD-30FF-2E5E-EAFDB1ED9615}"/>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A053E683-2CDF-92D2-9E73-9EC61F6AD8DB}"/>
              </a:ext>
            </a:extLst>
          </p:cNvPr>
          <p:cNvSpPr>
            <a:spLocks noGrp="1"/>
          </p:cNvSpPr>
          <p:nvPr>
            <p:ph type="sldNum" sz="quarter" idx="12"/>
          </p:nvPr>
        </p:nvSpPr>
        <p:spPr/>
        <p:txBody>
          <a:bodyPr/>
          <a:lstStyle/>
          <a:p>
            <a:fld id="{FC42BABA-C5C3-47D5-B0D6-5D879B36742B}" type="slidenum">
              <a:rPr lang="en-US" smtClean="0"/>
              <a:t>25</a:t>
            </a:fld>
            <a:endParaRPr lang="en-US"/>
          </a:p>
        </p:txBody>
      </p:sp>
    </p:spTree>
    <p:extLst>
      <p:ext uri="{BB962C8B-B14F-4D97-AF65-F5344CB8AC3E}">
        <p14:creationId xmlns:p14="http://schemas.microsoft.com/office/powerpoint/2010/main" val="1668181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40A2-2BB8-492C-B531-6C97B59856C6}"/>
              </a:ext>
            </a:extLst>
          </p:cNvPr>
          <p:cNvSpPr>
            <a:spLocks noGrp="1"/>
          </p:cNvSpPr>
          <p:nvPr>
            <p:ph type="title"/>
          </p:nvPr>
        </p:nvSpPr>
        <p:spPr/>
        <p:txBody>
          <a:bodyPr/>
          <a:lstStyle/>
          <a:p>
            <a:r>
              <a:rPr lang="en-US" dirty="0"/>
              <a:t>Empirical evidence: Firm size and innovation</a:t>
            </a:r>
          </a:p>
        </p:txBody>
      </p:sp>
      <p:sp>
        <p:nvSpPr>
          <p:cNvPr id="3" name="Content Placeholder 2">
            <a:extLst>
              <a:ext uri="{FF2B5EF4-FFF2-40B4-BE49-F238E27FC236}">
                <a16:creationId xmlns:a16="http://schemas.microsoft.com/office/drawing/2014/main" id="{8A2317F5-824A-4292-92E8-95CEF2C03D5E}"/>
              </a:ext>
            </a:extLst>
          </p:cNvPr>
          <p:cNvSpPr>
            <a:spLocks noGrp="1"/>
          </p:cNvSpPr>
          <p:nvPr>
            <p:ph idx="1"/>
          </p:nvPr>
        </p:nvSpPr>
        <p:spPr/>
        <p:txBody>
          <a:bodyPr>
            <a:noAutofit/>
          </a:bodyPr>
          <a:lstStyle/>
          <a:p>
            <a:r>
              <a:rPr lang="en-US" sz="2600" dirty="0"/>
              <a:t>Relationship between R&amp;D and firm size cannot confirm or deny the Schumpeterian hypothesis that large firms are “better” at innovation (Fisher and Temin, 1973).</a:t>
            </a:r>
          </a:p>
          <a:p>
            <a:r>
              <a:rPr lang="en-US" sz="2600" dirty="0"/>
              <a:t>Assume a firm is composed of two types of workers: R&amp;D workers </a:t>
            </a:r>
            <a:r>
              <a:rPr lang="en-US" sz="2600" i="1" dirty="0"/>
              <a:t>R</a:t>
            </a:r>
            <a:r>
              <a:rPr lang="en-US" sz="2600" dirty="0"/>
              <a:t> and production workers </a:t>
            </a:r>
            <a:r>
              <a:rPr lang="en-US" sz="2600" i="1" dirty="0"/>
              <a:t>N</a:t>
            </a:r>
            <a:r>
              <a:rPr lang="en-US" sz="2600" dirty="0"/>
              <a:t>, with firm size </a:t>
            </a:r>
            <a:r>
              <a:rPr lang="en-US" sz="2600" i="1" dirty="0"/>
              <a:t>S</a:t>
            </a:r>
            <a:r>
              <a:rPr lang="en-US" sz="2600" dirty="0"/>
              <a:t>=</a:t>
            </a:r>
            <a:r>
              <a:rPr lang="en-US" sz="2600" i="1" dirty="0"/>
              <a:t>R+N</a:t>
            </a:r>
            <a:r>
              <a:rPr lang="en-US" sz="2600" dirty="0"/>
              <a:t>. </a:t>
            </a:r>
          </a:p>
          <a:p>
            <a:r>
              <a:rPr lang="en-US" sz="2600" dirty="0"/>
              <a:t>Two functions that describe performance of an R&amp;D firm:</a:t>
            </a:r>
          </a:p>
          <a:p>
            <a:pPr marL="914400" lvl="1" indent="-457200">
              <a:buFont typeface="+mj-lt"/>
              <a:buAutoNum type="arabicPeriod"/>
            </a:pPr>
            <a:r>
              <a:rPr lang="en-US" sz="2600" dirty="0"/>
              <a:t>Value added per worker from R&amp;D workers </a:t>
            </a:r>
            <a:r>
              <a:rPr lang="en-US" sz="2600" i="1" dirty="0"/>
              <a:t>R = F(R,N)</a:t>
            </a:r>
          </a:p>
          <a:p>
            <a:pPr marL="914400" lvl="1" indent="-457200">
              <a:buFont typeface="+mj-lt"/>
              <a:buAutoNum type="arabicPeriod"/>
            </a:pPr>
            <a:r>
              <a:rPr lang="en-US" sz="2600" dirty="0"/>
              <a:t>Total R&amp;D output of the firm = </a:t>
            </a:r>
            <a:r>
              <a:rPr lang="en-US" sz="2600" i="1" dirty="0"/>
              <a:t>RF(R,N) </a:t>
            </a:r>
          </a:p>
          <a:p>
            <a:pPr marL="0" indent="0">
              <a:buNone/>
            </a:pPr>
            <a:r>
              <a:rPr lang="en-US" sz="2600" dirty="0"/>
              <a:t>where </a:t>
            </a:r>
            <a:r>
              <a:rPr lang="en-US" sz="2600" i="1" dirty="0"/>
              <a:t>F</a:t>
            </a:r>
            <a:r>
              <a:rPr lang="en-US" sz="2600" dirty="0"/>
              <a:t> is defined as dollar value generated by an R&amp;D worker above and beyond the value generated by a firm without R&amp;D workers.</a:t>
            </a:r>
          </a:p>
        </p:txBody>
      </p:sp>
      <p:sp>
        <p:nvSpPr>
          <p:cNvPr id="4" name="Date Placeholder 3">
            <a:extLst>
              <a:ext uri="{FF2B5EF4-FFF2-40B4-BE49-F238E27FC236}">
                <a16:creationId xmlns:a16="http://schemas.microsoft.com/office/drawing/2014/main" id="{852CEA36-42AD-912C-3904-70C55292885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4C2CB9B-8FF0-CB32-902E-B3981111B477}"/>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89C29943-84AC-6265-065B-432495E0EBC0}"/>
              </a:ext>
            </a:extLst>
          </p:cNvPr>
          <p:cNvSpPr>
            <a:spLocks noGrp="1"/>
          </p:cNvSpPr>
          <p:nvPr>
            <p:ph type="sldNum" sz="quarter" idx="12"/>
          </p:nvPr>
        </p:nvSpPr>
        <p:spPr/>
        <p:txBody>
          <a:bodyPr/>
          <a:lstStyle/>
          <a:p>
            <a:fld id="{FC42BABA-C5C3-47D5-B0D6-5D879B36742B}" type="slidenum">
              <a:rPr lang="en-US" smtClean="0"/>
              <a:t>26</a:t>
            </a:fld>
            <a:endParaRPr lang="en-US"/>
          </a:p>
        </p:txBody>
      </p:sp>
    </p:spTree>
    <p:extLst>
      <p:ext uri="{BB962C8B-B14F-4D97-AF65-F5344CB8AC3E}">
        <p14:creationId xmlns:p14="http://schemas.microsoft.com/office/powerpoint/2010/main" val="3822324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53A6-B0DB-43D8-A2B3-48181FBE7BD3}"/>
              </a:ext>
            </a:extLst>
          </p:cNvPr>
          <p:cNvSpPr>
            <a:spLocks noGrp="1"/>
          </p:cNvSpPr>
          <p:nvPr>
            <p:ph type="title"/>
          </p:nvPr>
        </p:nvSpPr>
        <p:spPr/>
        <p:txBody>
          <a:bodyPr/>
          <a:lstStyle/>
          <a:p>
            <a:r>
              <a:rPr lang="en-US" dirty="0"/>
              <a:t>Empirical evidence: Firm size and innovation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F7C8F3-681F-4B38-B521-F88722C908E8}"/>
                  </a:ext>
                </a:extLst>
              </p:cNvPr>
              <p:cNvSpPr>
                <a:spLocks noGrp="1"/>
              </p:cNvSpPr>
              <p:nvPr>
                <p:ph idx="1"/>
              </p:nvPr>
            </p:nvSpPr>
            <p:spPr/>
            <p:txBody>
              <a:bodyPr>
                <a:normAutofit fontScale="70000" lnSpcReduction="20000"/>
              </a:bodyPr>
              <a:lstStyle/>
              <a:p>
                <a:pPr>
                  <a:lnSpc>
                    <a:spcPct val="110000"/>
                  </a:lnSpc>
                </a:pPr>
                <a:r>
                  <a:rPr lang="en-US" dirty="0"/>
                  <a:t>Tests of the Schumpeterian hypothesis in the literature is based on the following elasticity:</a:t>
                </a:r>
              </a:p>
              <a:p>
                <a:pPr marL="0" indent="0">
                  <a:lnSpc>
                    <a:spcPct val="11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𝜂</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𝑆</m:t>
                          </m:r>
                        </m:num>
                        <m:den>
                          <m:r>
                            <a:rPr lang="en-US" i="1">
                              <a:latin typeface="Cambria Math" panose="02040503050406030204" pitchFamily="18" charset="0"/>
                              <a:ea typeface="Cambria Math" panose="02040503050406030204" pitchFamily="18" charset="0"/>
                            </a:rPr>
                            <m:t>𝑅</m:t>
                          </m:r>
                        </m:den>
                      </m:f>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den>
                      </m:f>
                      <m:r>
                        <a:rPr lang="en-US" i="1">
                          <a:latin typeface="Cambria Math" panose="02040503050406030204" pitchFamily="18" charset="0"/>
                          <a:ea typeface="Cambria Math" panose="02040503050406030204" pitchFamily="18" charset="0"/>
                        </a:rPr>
                        <m:t>&gt;1</m:t>
                      </m:r>
                    </m:oMath>
                  </m:oMathPara>
                </a14:m>
                <a:endParaRPr lang="en-US" dirty="0"/>
              </a:p>
              <a:p>
                <a:pPr>
                  <a:lnSpc>
                    <a:spcPct val="110000"/>
                  </a:lnSpc>
                </a:pPr>
                <a:r>
                  <a:rPr lang="en-US" dirty="0"/>
                  <a:t>True test of this hypothesis is test of whether the total R&amp;D output of the firm rises more than proportionately with increases in R&amp;D:</a:t>
                </a:r>
              </a:p>
              <a:p>
                <a:pPr marL="0" indent="0">
                  <a:lnSpc>
                    <a:spcPct val="11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𝑆</m:t>
                          </m:r>
                        </m:num>
                        <m:den>
                          <m:r>
                            <a:rPr lang="en-US" i="1">
                              <a:latin typeface="Cambria Math" panose="02040503050406030204" pitchFamily="18" charset="0"/>
                              <a:ea typeface="Cambria Math" panose="02040503050406030204" pitchFamily="18" charset="0"/>
                            </a:rPr>
                            <m:t>𝑅𝐹</m:t>
                          </m:r>
                        </m:den>
                      </m:f>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𝑅𝐹</m:t>
                              </m:r>
                            </m:e>
                          </m:d>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𝜂</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𝑆</m:t>
                          </m:r>
                        </m:num>
                        <m:den>
                          <m:r>
                            <a:rPr lang="en-US" i="1">
                              <a:latin typeface="Cambria Math" panose="02040503050406030204" pitchFamily="18" charset="0"/>
                              <a:ea typeface="Cambria Math" panose="02040503050406030204" pitchFamily="18" charset="0"/>
                            </a:rPr>
                            <m:t>𝐹</m:t>
                          </m:r>
                        </m:den>
                      </m:f>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den>
                      </m:f>
                      <m:r>
                        <a:rPr lang="en-US" i="1">
                          <a:latin typeface="Cambria Math" panose="02040503050406030204" pitchFamily="18" charset="0"/>
                          <a:ea typeface="Cambria Math" panose="02040503050406030204" pitchFamily="18" charset="0"/>
                        </a:rPr>
                        <m:t>&gt;1</m:t>
                      </m:r>
                    </m:oMath>
                  </m:oMathPara>
                </a14:m>
                <a:endParaRPr lang="en-US" dirty="0"/>
              </a:p>
              <a:p>
                <a:pPr>
                  <a:lnSpc>
                    <a:spcPct val="110000"/>
                  </a:lnSpc>
                </a:pPr>
                <a:r>
                  <a:rPr lang="en-US" dirty="0"/>
                  <a:t>Finding that </a:t>
                </a:r>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US" dirty="0"/>
                  <a:t> is greater than or less than unity has no particular implications for the magnitude of </a:t>
                </a:r>
                <a14:m>
                  <m:oMath xmlns:m="http://schemas.openxmlformats.org/officeDocument/2006/math">
                    <m:r>
                      <a:rPr lang="en-US" i="1" dirty="0">
                        <a:latin typeface="Cambria Math" panose="02040503050406030204" pitchFamily="18" charset="0"/>
                        <a:ea typeface="Cambria Math" panose="02040503050406030204" pitchFamily="18" charset="0"/>
                      </a:rPr>
                      <m:t>𝜀</m:t>
                    </m:r>
                  </m:oMath>
                </a14:m>
                <a:r>
                  <a:rPr lang="en-US" dirty="0"/>
                  <a:t>.</a:t>
                </a:r>
              </a:p>
              <a:p>
                <a:pPr>
                  <a:lnSpc>
                    <a:spcPct val="110000"/>
                  </a:lnSpc>
                </a:pPr>
                <a:r>
                  <a:rPr lang="en-US" dirty="0"/>
                  <a:t>Intuition: relevant test is a test for total impact of R&amp;D on firm size, which combines two effects: impact of firm size on R&amp;D productivity together with impact of size of the R&amp;D program on total firm size.</a:t>
                </a:r>
              </a:p>
              <a:p>
                <a:endParaRPr lang="en-US" dirty="0"/>
              </a:p>
            </p:txBody>
          </p:sp>
        </mc:Choice>
        <mc:Fallback xmlns="">
          <p:sp>
            <p:nvSpPr>
              <p:cNvPr id="3" name="Content Placeholder 2">
                <a:extLst>
                  <a:ext uri="{FF2B5EF4-FFF2-40B4-BE49-F238E27FC236}">
                    <a16:creationId xmlns:a16="http://schemas.microsoft.com/office/drawing/2014/main" id="{21F7C8F3-681F-4B38-B521-F88722C908E8}"/>
                  </a:ext>
                </a:extLst>
              </p:cNvPr>
              <p:cNvSpPr>
                <a:spLocks noGrp="1" noRot="1" noChangeAspect="1" noMove="1" noResize="1" noEditPoints="1" noAdjustHandles="1" noChangeArrowheads="1" noChangeShapeType="1" noTextEdit="1"/>
              </p:cNvSpPr>
              <p:nvPr>
                <p:ph idx="1"/>
              </p:nvPr>
            </p:nvSpPr>
            <p:spPr>
              <a:blipFill>
                <a:blip r:embed="rId2"/>
                <a:stretch>
                  <a:fillRect l="-522" t="-140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009BD59-026B-6280-132E-EB2BF3BCC1DB}"/>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CFB6592-4C3F-3DBB-C378-07FB807F9B6D}"/>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6B1698C7-E840-B717-9F61-31FFDE7C8D0D}"/>
              </a:ext>
            </a:extLst>
          </p:cNvPr>
          <p:cNvSpPr>
            <a:spLocks noGrp="1"/>
          </p:cNvSpPr>
          <p:nvPr>
            <p:ph type="sldNum" sz="quarter" idx="12"/>
          </p:nvPr>
        </p:nvSpPr>
        <p:spPr/>
        <p:txBody>
          <a:bodyPr/>
          <a:lstStyle/>
          <a:p>
            <a:fld id="{FC42BABA-C5C3-47D5-B0D6-5D879B36742B}" type="slidenum">
              <a:rPr lang="en-US" smtClean="0"/>
              <a:t>27</a:t>
            </a:fld>
            <a:endParaRPr lang="en-US"/>
          </a:p>
        </p:txBody>
      </p:sp>
    </p:spTree>
    <p:extLst>
      <p:ext uri="{BB962C8B-B14F-4D97-AF65-F5344CB8AC3E}">
        <p14:creationId xmlns:p14="http://schemas.microsoft.com/office/powerpoint/2010/main" val="2533077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BE14-A36E-4C82-8A03-8629F21D7492}"/>
              </a:ext>
            </a:extLst>
          </p:cNvPr>
          <p:cNvSpPr>
            <a:spLocks noGrp="1"/>
          </p:cNvSpPr>
          <p:nvPr>
            <p:ph type="title"/>
          </p:nvPr>
        </p:nvSpPr>
        <p:spPr/>
        <p:txBody>
          <a:bodyPr/>
          <a:lstStyle/>
          <a:p>
            <a:r>
              <a:rPr lang="en-US" dirty="0"/>
              <a:t>Empirical evidence: Concentration and innovation</a:t>
            </a:r>
          </a:p>
        </p:txBody>
      </p:sp>
      <p:sp>
        <p:nvSpPr>
          <p:cNvPr id="3" name="Content Placeholder 2">
            <a:extLst>
              <a:ext uri="{FF2B5EF4-FFF2-40B4-BE49-F238E27FC236}">
                <a16:creationId xmlns:a16="http://schemas.microsoft.com/office/drawing/2014/main" id="{D3AE42C3-8DA1-46A1-ACE9-E39ADC67DDBF}"/>
              </a:ext>
            </a:extLst>
          </p:cNvPr>
          <p:cNvSpPr>
            <a:spLocks noGrp="1"/>
          </p:cNvSpPr>
          <p:nvPr>
            <p:ph idx="1"/>
          </p:nvPr>
        </p:nvSpPr>
        <p:spPr/>
        <p:txBody>
          <a:bodyPr>
            <a:normAutofit fontScale="92500"/>
          </a:bodyPr>
          <a:lstStyle/>
          <a:p>
            <a:r>
              <a:rPr lang="en-US" dirty="0"/>
              <a:t>Causality in the relationship between concentration and innovation unclear: not clear whether innovation causes successful firms to grow and an industry to become concentrated or whether an industry with several large firms does more innovation because it is optimally concentrated.</a:t>
            </a:r>
          </a:p>
          <a:p>
            <a:r>
              <a:rPr lang="en-US" dirty="0"/>
              <a:t>Need to hold constant “exogenous” determinants of innovation:</a:t>
            </a:r>
          </a:p>
          <a:p>
            <a:pPr marL="914400" lvl="1" indent="-457200">
              <a:buFont typeface="+mj-lt"/>
              <a:buAutoNum type="arabicPeriod"/>
            </a:pPr>
            <a:r>
              <a:rPr lang="en-US" dirty="0"/>
              <a:t>Potential size of the market</a:t>
            </a:r>
          </a:p>
          <a:p>
            <a:pPr marL="914400" lvl="1" indent="-457200">
              <a:buFont typeface="+mj-lt"/>
              <a:buAutoNum type="arabicPeriod"/>
            </a:pPr>
            <a:r>
              <a:rPr lang="en-US" dirty="0"/>
              <a:t>Technological opportunity</a:t>
            </a:r>
          </a:p>
          <a:p>
            <a:pPr marL="914400" lvl="1" indent="-457200">
              <a:buFont typeface="+mj-lt"/>
              <a:buAutoNum type="arabicPeriod"/>
            </a:pPr>
            <a:r>
              <a:rPr lang="en-US" dirty="0"/>
              <a:t>Appropriability conditions</a:t>
            </a:r>
          </a:p>
          <a:p>
            <a:r>
              <a:rPr lang="en-US" dirty="0"/>
              <a:t>Concentration measures at the industry level do not quite capture the relevant competitive environment (industry definition not same as market definition).</a:t>
            </a:r>
          </a:p>
        </p:txBody>
      </p:sp>
      <p:sp>
        <p:nvSpPr>
          <p:cNvPr id="4" name="Date Placeholder 3">
            <a:extLst>
              <a:ext uri="{FF2B5EF4-FFF2-40B4-BE49-F238E27FC236}">
                <a16:creationId xmlns:a16="http://schemas.microsoft.com/office/drawing/2014/main" id="{A2CB62EC-C5A8-869A-1B0E-C1CF5244C23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62975FD-8D48-FF4F-A8B6-627422CA5173}"/>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5149B18A-A452-3FBC-FAA1-01B363B00B47}"/>
              </a:ext>
            </a:extLst>
          </p:cNvPr>
          <p:cNvSpPr>
            <a:spLocks noGrp="1"/>
          </p:cNvSpPr>
          <p:nvPr>
            <p:ph type="sldNum" sz="quarter" idx="12"/>
          </p:nvPr>
        </p:nvSpPr>
        <p:spPr/>
        <p:txBody>
          <a:bodyPr/>
          <a:lstStyle/>
          <a:p>
            <a:fld id="{FC42BABA-C5C3-47D5-B0D6-5D879B36742B}" type="slidenum">
              <a:rPr lang="en-US" smtClean="0"/>
              <a:t>28</a:t>
            </a:fld>
            <a:endParaRPr lang="en-US"/>
          </a:p>
        </p:txBody>
      </p:sp>
    </p:spTree>
    <p:extLst>
      <p:ext uri="{BB962C8B-B14F-4D97-AF65-F5344CB8AC3E}">
        <p14:creationId xmlns:p14="http://schemas.microsoft.com/office/powerpoint/2010/main" val="4068411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0C74-C3FA-44F3-9FAE-D6E504D45CF5}"/>
              </a:ext>
            </a:extLst>
          </p:cNvPr>
          <p:cNvSpPr>
            <a:spLocks noGrp="1"/>
          </p:cNvSpPr>
          <p:nvPr>
            <p:ph type="title"/>
          </p:nvPr>
        </p:nvSpPr>
        <p:spPr/>
        <p:txBody>
          <a:bodyPr/>
          <a:lstStyle/>
          <a:p>
            <a:r>
              <a:rPr lang="en-US" dirty="0"/>
              <a:t>Empirical evidence: Structural models of competition and innovation</a:t>
            </a:r>
          </a:p>
        </p:txBody>
      </p:sp>
      <p:sp>
        <p:nvSpPr>
          <p:cNvPr id="3" name="Content Placeholder 2">
            <a:extLst>
              <a:ext uri="{FF2B5EF4-FFF2-40B4-BE49-F238E27FC236}">
                <a16:creationId xmlns:a16="http://schemas.microsoft.com/office/drawing/2014/main" id="{113C3136-BFA9-473D-A2A1-8CD03133403B}"/>
              </a:ext>
            </a:extLst>
          </p:cNvPr>
          <p:cNvSpPr>
            <a:spLocks noGrp="1"/>
          </p:cNvSpPr>
          <p:nvPr>
            <p:ph idx="1"/>
          </p:nvPr>
        </p:nvSpPr>
        <p:spPr/>
        <p:txBody>
          <a:bodyPr>
            <a:normAutofit fontScale="92500" lnSpcReduction="10000"/>
          </a:bodyPr>
          <a:lstStyle/>
          <a:p>
            <a:pPr>
              <a:lnSpc>
                <a:spcPct val="110000"/>
              </a:lnSpc>
            </a:pPr>
            <a:r>
              <a:rPr lang="en-US" sz="2000" dirty="0"/>
              <a:t>In evaluating competition-innovation relationship, important to know whether level of innovation too low or too high from a consumer welfare perspective, but determining optimal level requires knowledge of consumer demand and willingness to pay. </a:t>
            </a:r>
          </a:p>
          <a:p>
            <a:pPr>
              <a:lnSpc>
                <a:spcPct val="110000"/>
              </a:lnSpc>
            </a:pPr>
            <a:r>
              <a:rPr lang="en-US" sz="2000" dirty="0"/>
              <a:t>Requires dynamic game theoretic model of the competition-innovation interaction among firms that incorporates demand:</a:t>
            </a:r>
          </a:p>
          <a:p>
            <a:pPr lvl="1">
              <a:lnSpc>
                <a:spcPct val="110000"/>
              </a:lnSpc>
            </a:pPr>
            <a:r>
              <a:rPr lang="en-US" sz="1700" dirty="0"/>
              <a:t>Allows for counterfactual simulation in order to estimate welfare and examine the tradeoff between concentration leading to higher prices versus concentration leading to more innovation.</a:t>
            </a:r>
          </a:p>
          <a:p>
            <a:pPr lvl="1">
              <a:lnSpc>
                <a:spcPct val="110000"/>
              </a:lnSpc>
            </a:pPr>
            <a:r>
              <a:rPr lang="en-US" sz="1700" dirty="0"/>
              <a:t>Sequential interaction of firms that both compete in a sector and also innovate to improve their competitive position.</a:t>
            </a:r>
          </a:p>
          <a:p>
            <a:pPr lvl="1">
              <a:lnSpc>
                <a:spcPct val="110000"/>
              </a:lnSpc>
            </a:pPr>
            <a:r>
              <a:rPr lang="en-US" sz="1700" dirty="0"/>
              <a:t>Estimation of the demand function and marginal cost functions at each point in time as well as the quality evolution (innovation) over time.</a:t>
            </a:r>
          </a:p>
          <a:p>
            <a:pPr lvl="1">
              <a:lnSpc>
                <a:spcPct val="110000"/>
              </a:lnSpc>
            </a:pPr>
            <a:r>
              <a:rPr lang="en-US" sz="1700" dirty="0"/>
              <a:t>Analysis usually restricted to specific technology sector such as airframes, hard drive production, or semiconductors, to assume some homogeneity of product being considered.</a:t>
            </a:r>
          </a:p>
          <a:p>
            <a:pPr>
              <a:lnSpc>
                <a:spcPct val="110000"/>
              </a:lnSpc>
            </a:pPr>
            <a:r>
              <a:rPr lang="en-US" sz="2000" dirty="0"/>
              <a:t>Examples: Benkard (2004), Goettler and Gordon (2011), Igami (2017), and Igami and Uetake(2020).</a:t>
            </a:r>
          </a:p>
        </p:txBody>
      </p:sp>
      <p:sp>
        <p:nvSpPr>
          <p:cNvPr id="6" name="Date Placeholder 5">
            <a:extLst>
              <a:ext uri="{FF2B5EF4-FFF2-40B4-BE49-F238E27FC236}">
                <a16:creationId xmlns:a16="http://schemas.microsoft.com/office/drawing/2014/main" id="{E1CFC83B-5B36-62B1-047F-E972F5B802AE}"/>
              </a:ext>
            </a:extLst>
          </p:cNvPr>
          <p:cNvSpPr>
            <a:spLocks noGrp="1"/>
          </p:cNvSpPr>
          <p:nvPr>
            <p:ph type="dt" sz="half" idx="10"/>
          </p:nvPr>
        </p:nvSpPr>
        <p:spPr/>
        <p:txBody>
          <a:bodyPr/>
          <a:lstStyle/>
          <a:p>
            <a:r>
              <a:rPr lang="en-US"/>
              <a:t>2024</a:t>
            </a:r>
          </a:p>
        </p:txBody>
      </p:sp>
      <p:sp>
        <p:nvSpPr>
          <p:cNvPr id="7" name="Footer Placeholder 6">
            <a:extLst>
              <a:ext uri="{FF2B5EF4-FFF2-40B4-BE49-F238E27FC236}">
                <a16:creationId xmlns:a16="http://schemas.microsoft.com/office/drawing/2014/main" id="{9D10F596-C7C2-DC0B-0975-4C7C04F9F524}"/>
              </a:ext>
            </a:extLst>
          </p:cNvPr>
          <p:cNvSpPr>
            <a:spLocks noGrp="1"/>
          </p:cNvSpPr>
          <p:nvPr>
            <p:ph type="ftr" sz="quarter" idx="11"/>
          </p:nvPr>
        </p:nvSpPr>
        <p:spPr/>
        <p:txBody>
          <a:bodyPr/>
          <a:lstStyle/>
          <a:p>
            <a:r>
              <a:rPr lang="en-US"/>
              <a:t>Hall &amp; Helmers Ch. 5</a:t>
            </a:r>
          </a:p>
        </p:txBody>
      </p:sp>
      <p:sp>
        <p:nvSpPr>
          <p:cNvPr id="8" name="Slide Number Placeholder 7">
            <a:extLst>
              <a:ext uri="{FF2B5EF4-FFF2-40B4-BE49-F238E27FC236}">
                <a16:creationId xmlns:a16="http://schemas.microsoft.com/office/drawing/2014/main" id="{B82D4E8D-5F77-9872-8DC6-28032AB9D600}"/>
              </a:ext>
            </a:extLst>
          </p:cNvPr>
          <p:cNvSpPr>
            <a:spLocks noGrp="1"/>
          </p:cNvSpPr>
          <p:nvPr>
            <p:ph type="sldNum" sz="quarter" idx="12"/>
          </p:nvPr>
        </p:nvSpPr>
        <p:spPr/>
        <p:txBody>
          <a:bodyPr/>
          <a:lstStyle/>
          <a:p>
            <a:fld id="{FC42BABA-C5C3-47D5-B0D6-5D879B36742B}" type="slidenum">
              <a:rPr lang="en-US" smtClean="0"/>
              <a:t>29</a:t>
            </a:fld>
            <a:endParaRPr lang="en-US"/>
          </a:p>
        </p:txBody>
      </p:sp>
    </p:spTree>
    <p:extLst>
      <p:ext uri="{BB962C8B-B14F-4D97-AF65-F5344CB8AC3E}">
        <p14:creationId xmlns:p14="http://schemas.microsoft.com/office/powerpoint/2010/main" val="1096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Interaction between innovative firms (established and startup) in the market.</a:t>
            </a:r>
          </a:p>
          <a:p>
            <a:r>
              <a:rPr lang="en-US" dirty="0"/>
              <a:t>Innovation has potential to change market structure.</a:t>
            </a:r>
          </a:p>
          <a:p>
            <a:r>
              <a:rPr lang="en-US" dirty="0"/>
              <a:t>As result of innovation, industries develop, evolve, and even disappear.</a:t>
            </a:r>
          </a:p>
          <a:p>
            <a:r>
              <a:rPr lang="en-US" dirty="0"/>
              <a:t>What market structure is most conducive to innovation?</a:t>
            </a:r>
          </a:p>
          <a:p>
            <a:r>
              <a:rPr lang="en-US" dirty="0"/>
              <a:t>Has innovation an effect on market structure?</a:t>
            </a:r>
          </a:p>
          <a:p>
            <a:r>
              <a:rPr lang="en-US" dirty="0"/>
              <a:t>What type of firm innovates under which circumstances?</a:t>
            </a:r>
          </a:p>
          <a:p>
            <a:r>
              <a:rPr lang="en-US" dirty="0"/>
              <a:t>Important policy implications.</a:t>
            </a:r>
          </a:p>
        </p:txBody>
      </p:sp>
      <p:sp>
        <p:nvSpPr>
          <p:cNvPr id="4" name="Date Placeholder 3">
            <a:extLst>
              <a:ext uri="{FF2B5EF4-FFF2-40B4-BE49-F238E27FC236}">
                <a16:creationId xmlns:a16="http://schemas.microsoft.com/office/drawing/2014/main" id="{246332BF-8417-B8F9-4B8B-999E14D84EF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0AAC21B-58D7-8616-FA00-C3CDB875EEE6}"/>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452F36A1-CC99-56E4-5290-C6AC64DD672B}"/>
              </a:ext>
            </a:extLst>
          </p:cNvPr>
          <p:cNvSpPr>
            <a:spLocks noGrp="1"/>
          </p:cNvSpPr>
          <p:nvPr>
            <p:ph type="sldNum" sz="quarter" idx="12"/>
          </p:nvPr>
        </p:nvSpPr>
        <p:spPr/>
        <p:txBody>
          <a:bodyPr/>
          <a:lstStyle/>
          <a:p>
            <a:fld id="{FC42BABA-C5C3-47D5-B0D6-5D879B36742B}" type="slidenum">
              <a:rPr lang="en-US" smtClean="0"/>
              <a:t>3</a:t>
            </a:fld>
            <a:endParaRPr lang="en-US"/>
          </a:p>
        </p:txBody>
      </p:sp>
    </p:spTree>
    <p:extLst>
      <p:ext uri="{BB962C8B-B14F-4D97-AF65-F5344CB8AC3E}">
        <p14:creationId xmlns:p14="http://schemas.microsoft.com/office/powerpoint/2010/main" val="3438174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92B6-AC15-4353-8F0D-662DBB8D4B17}"/>
              </a:ext>
            </a:extLst>
          </p:cNvPr>
          <p:cNvSpPr>
            <a:spLocks noGrp="1"/>
          </p:cNvSpPr>
          <p:nvPr>
            <p:ph type="title"/>
          </p:nvPr>
        </p:nvSpPr>
        <p:spPr/>
        <p:txBody>
          <a:bodyPr/>
          <a:lstStyle/>
          <a:p>
            <a:r>
              <a:rPr lang="en-US" dirty="0"/>
              <a:t>Innovation and industry evolution (</a:t>
            </a:r>
            <a:r>
              <a:rPr lang="en-US" dirty="0" err="1"/>
              <a:t>Klepper</a:t>
            </a:r>
            <a:r>
              <a:rPr lang="en-US" dirty="0"/>
              <a:t>, 2016)</a:t>
            </a:r>
          </a:p>
        </p:txBody>
      </p:sp>
      <p:sp>
        <p:nvSpPr>
          <p:cNvPr id="3" name="Content Placeholder 2">
            <a:extLst>
              <a:ext uri="{FF2B5EF4-FFF2-40B4-BE49-F238E27FC236}">
                <a16:creationId xmlns:a16="http://schemas.microsoft.com/office/drawing/2014/main" id="{266A8A98-4DEB-496C-A9B4-2F7F44B17198}"/>
              </a:ext>
            </a:extLst>
          </p:cNvPr>
          <p:cNvSpPr>
            <a:spLocks noGrp="1"/>
          </p:cNvSpPr>
          <p:nvPr>
            <p:ph idx="1"/>
          </p:nvPr>
        </p:nvSpPr>
        <p:spPr/>
        <p:txBody>
          <a:bodyPr>
            <a:normAutofit fontScale="77500" lnSpcReduction="20000"/>
          </a:bodyPr>
          <a:lstStyle/>
          <a:p>
            <a:pPr>
              <a:lnSpc>
                <a:spcPct val="100000"/>
              </a:lnSpc>
            </a:pPr>
            <a:r>
              <a:rPr lang="en-US" dirty="0"/>
              <a:t>Major innovations can create entire new industries.</a:t>
            </a:r>
          </a:p>
          <a:p>
            <a:pPr>
              <a:lnSpc>
                <a:spcPct val="100000"/>
              </a:lnSpc>
            </a:pPr>
            <a:r>
              <a:rPr lang="en-US" dirty="0"/>
              <a:t>New industries exhibit common pattern as they develop:</a:t>
            </a:r>
          </a:p>
          <a:p>
            <a:pPr marL="514350" indent="-514350">
              <a:lnSpc>
                <a:spcPct val="100000"/>
              </a:lnSpc>
              <a:buFont typeface="+mj-lt"/>
              <a:buAutoNum type="arabicPeriod"/>
            </a:pPr>
            <a:r>
              <a:rPr lang="en-US" dirty="0"/>
              <a:t>When technology is new and continuously evolving, the industry experiences high entry rates and growth in the number of firms.</a:t>
            </a:r>
          </a:p>
          <a:p>
            <a:pPr marL="514350" indent="-514350">
              <a:lnSpc>
                <a:spcPct val="100000"/>
              </a:lnSpc>
              <a:buFont typeface="+mj-lt"/>
              <a:buAutoNum type="arabicPeriod"/>
            </a:pPr>
            <a:r>
              <a:rPr lang="en-US" dirty="0"/>
              <a:t>“Shakeout”: After technological convergence, exit from the industry increases and entry declines along with the number of firms. Successful firms have larger market shares, hence greater incentive to innovate, thus becoming even larger, a self-reinforcing process.</a:t>
            </a:r>
          </a:p>
          <a:p>
            <a:pPr marL="514350" indent="-514350">
              <a:lnSpc>
                <a:spcPct val="100000"/>
              </a:lnSpc>
              <a:buFont typeface="+mj-lt"/>
              <a:buAutoNum type="arabicPeriod"/>
            </a:pPr>
            <a:r>
              <a:rPr lang="en-US" dirty="0"/>
              <a:t>After shakeout, only a few firms survive and industry becomes concentrated and innovation stagnates. Ultimately, possibly after considerable time, the industry is ripe for disruption as the world around it changes.</a:t>
            </a:r>
          </a:p>
          <a:p>
            <a:pPr>
              <a:lnSpc>
                <a:spcPct val="100000"/>
              </a:lnSpc>
            </a:pPr>
            <a:r>
              <a:rPr lang="en-US" dirty="0"/>
              <a:t>Instead of (3), also possible that firms continue to enter, opening up new submarkets with new products in the broad industry (vertical disintegration).</a:t>
            </a:r>
          </a:p>
        </p:txBody>
      </p:sp>
      <p:sp>
        <p:nvSpPr>
          <p:cNvPr id="4" name="Date Placeholder 3">
            <a:extLst>
              <a:ext uri="{FF2B5EF4-FFF2-40B4-BE49-F238E27FC236}">
                <a16:creationId xmlns:a16="http://schemas.microsoft.com/office/drawing/2014/main" id="{9F2A9A41-6BF2-7EC3-0A9B-B940D759D60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33D329D-E02F-DA84-7839-DF5759470F65}"/>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B02AFCFE-FA6B-4111-F246-B17227B70E70}"/>
              </a:ext>
            </a:extLst>
          </p:cNvPr>
          <p:cNvSpPr>
            <a:spLocks noGrp="1"/>
          </p:cNvSpPr>
          <p:nvPr>
            <p:ph type="sldNum" sz="quarter" idx="12"/>
          </p:nvPr>
        </p:nvSpPr>
        <p:spPr/>
        <p:txBody>
          <a:bodyPr/>
          <a:lstStyle/>
          <a:p>
            <a:fld id="{FC42BABA-C5C3-47D5-B0D6-5D879B36742B}" type="slidenum">
              <a:rPr lang="en-US" smtClean="0"/>
              <a:t>30</a:t>
            </a:fld>
            <a:endParaRPr lang="en-US"/>
          </a:p>
        </p:txBody>
      </p:sp>
    </p:spTree>
    <p:extLst>
      <p:ext uri="{BB962C8B-B14F-4D97-AF65-F5344CB8AC3E}">
        <p14:creationId xmlns:p14="http://schemas.microsoft.com/office/powerpoint/2010/main" val="3624156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7CF4-07BF-41CF-9DDB-BEA7B3255A9D}"/>
              </a:ext>
            </a:extLst>
          </p:cNvPr>
          <p:cNvSpPr>
            <a:spLocks noGrp="1"/>
          </p:cNvSpPr>
          <p:nvPr>
            <p:ph type="title"/>
          </p:nvPr>
        </p:nvSpPr>
        <p:spPr/>
        <p:txBody>
          <a:bodyPr/>
          <a:lstStyle/>
          <a:p>
            <a:r>
              <a:rPr lang="en-US" dirty="0"/>
              <a:t>Innovation and industry evolution (</a:t>
            </a:r>
            <a:r>
              <a:rPr lang="en-US" dirty="0" err="1"/>
              <a:t>Klepper</a:t>
            </a:r>
            <a:r>
              <a:rPr lang="en-US" dirty="0"/>
              <a:t>, 2016)</a:t>
            </a:r>
          </a:p>
        </p:txBody>
      </p:sp>
      <p:sp>
        <p:nvSpPr>
          <p:cNvPr id="3" name="TextBox 2">
            <a:extLst>
              <a:ext uri="{FF2B5EF4-FFF2-40B4-BE49-F238E27FC236}">
                <a16:creationId xmlns:a16="http://schemas.microsoft.com/office/drawing/2014/main" id="{1DB6B771-443A-C1BD-26D7-EC40EDE308C3}"/>
              </a:ext>
            </a:extLst>
          </p:cNvPr>
          <p:cNvSpPr txBox="1"/>
          <p:nvPr/>
        </p:nvSpPr>
        <p:spPr>
          <a:xfrm>
            <a:off x="8299508" y="2342083"/>
            <a:ext cx="3054291"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At first, more entry than exit, then more exit than entry and a decline to fewer than 10 firms. </a:t>
            </a:r>
            <a:endParaRPr lang="en-US" sz="2400" dirty="0">
              <a:effectLst/>
              <a:ea typeface="Times New Roman" panose="02020603050405020304" pitchFamily="18" charset="0"/>
              <a:cs typeface="Times New Roman" panose="02020603050405020304" pitchFamily="18" charset="0"/>
            </a:endParaRPr>
          </a:p>
          <a:p>
            <a:endParaRPr lang="en-US" dirty="0"/>
          </a:p>
        </p:txBody>
      </p:sp>
      <p:sp>
        <p:nvSpPr>
          <p:cNvPr id="6" name="Date Placeholder 5">
            <a:extLst>
              <a:ext uri="{FF2B5EF4-FFF2-40B4-BE49-F238E27FC236}">
                <a16:creationId xmlns:a16="http://schemas.microsoft.com/office/drawing/2014/main" id="{4F5AFB28-46E7-1923-AEB9-CF3983D3088F}"/>
              </a:ext>
            </a:extLst>
          </p:cNvPr>
          <p:cNvSpPr>
            <a:spLocks noGrp="1"/>
          </p:cNvSpPr>
          <p:nvPr>
            <p:ph type="dt" sz="half" idx="10"/>
          </p:nvPr>
        </p:nvSpPr>
        <p:spPr/>
        <p:txBody>
          <a:bodyPr/>
          <a:lstStyle/>
          <a:p>
            <a:r>
              <a:rPr lang="en-US"/>
              <a:t>2024</a:t>
            </a:r>
          </a:p>
        </p:txBody>
      </p:sp>
      <p:sp>
        <p:nvSpPr>
          <p:cNvPr id="7" name="Footer Placeholder 6">
            <a:extLst>
              <a:ext uri="{FF2B5EF4-FFF2-40B4-BE49-F238E27FC236}">
                <a16:creationId xmlns:a16="http://schemas.microsoft.com/office/drawing/2014/main" id="{ABC3F56D-CF81-E8EC-478F-C9AB322D7218}"/>
              </a:ext>
            </a:extLst>
          </p:cNvPr>
          <p:cNvSpPr>
            <a:spLocks noGrp="1"/>
          </p:cNvSpPr>
          <p:nvPr>
            <p:ph type="ftr" sz="quarter" idx="11"/>
          </p:nvPr>
        </p:nvSpPr>
        <p:spPr/>
        <p:txBody>
          <a:bodyPr/>
          <a:lstStyle/>
          <a:p>
            <a:r>
              <a:rPr lang="en-US"/>
              <a:t>Hall &amp; Helmers Ch. 5</a:t>
            </a:r>
          </a:p>
        </p:txBody>
      </p:sp>
      <p:sp>
        <p:nvSpPr>
          <p:cNvPr id="8" name="Slide Number Placeholder 7">
            <a:extLst>
              <a:ext uri="{FF2B5EF4-FFF2-40B4-BE49-F238E27FC236}">
                <a16:creationId xmlns:a16="http://schemas.microsoft.com/office/drawing/2014/main" id="{0C0A3E6B-C49F-28DD-31DF-7BFA9887D773}"/>
              </a:ext>
            </a:extLst>
          </p:cNvPr>
          <p:cNvSpPr>
            <a:spLocks noGrp="1"/>
          </p:cNvSpPr>
          <p:nvPr>
            <p:ph type="sldNum" sz="quarter" idx="12"/>
          </p:nvPr>
        </p:nvSpPr>
        <p:spPr/>
        <p:txBody>
          <a:bodyPr/>
          <a:lstStyle/>
          <a:p>
            <a:fld id="{FC42BABA-C5C3-47D5-B0D6-5D879B36742B}" type="slidenum">
              <a:rPr lang="en-US" smtClean="0"/>
              <a:t>31</a:t>
            </a:fld>
            <a:endParaRPr lang="en-US"/>
          </a:p>
        </p:txBody>
      </p:sp>
      <p:pic>
        <p:nvPicPr>
          <p:cNvPr id="5" name="Picture 4">
            <a:extLst>
              <a:ext uri="{FF2B5EF4-FFF2-40B4-BE49-F238E27FC236}">
                <a16:creationId xmlns:a16="http://schemas.microsoft.com/office/drawing/2014/main" id="{3D55D377-8551-444F-B9C1-705DE6914C19}"/>
              </a:ext>
            </a:extLst>
          </p:cNvPr>
          <p:cNvPicPr>
            <a:picLocks noChangeAspect="1"/>
          </p:cNvPicPr>
          <p:nvPr/>
        </p:nvPicPr>
        <p:blipFill>
          <a:blip r:embed="rId2"/>
          <a:stretch>
            <a:fillRect/>
          </a:stretch>
        </p:blipFill>
        <p:spPr>
          <a:xfrm>
            <a:off x="1752600" y="1922462"/>
            <a:ext cx="6202892" cy="3630703"/>
          </a:xfrm>
          <a:prstGeom prst="rect">
            <a:avLst/>
          </a:prstGeom>
        </p:spPr>
      </p:pic>
    </p:spTree>
    <p:extLst>
      <p:ext uri="{BB962C8B-B14F-4D97-AF65-F5344CB8AC3E}">
        <p14:creationId xmlns:p14="http://schemas.microsoft.com/office/powerpoint/2010/main" val="899124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394D-104D-4033-84AF-F1AB8CF528F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FF7CAFE-729F-4190-808B-4C0717DCE662}"/>
              </a:ext>
            </a:extLst>
          </p:cNvPr>
          <p:cNvSpPr>
            <a:spLocks noGrp="1"/>
          </p:cNvSpPr>
          <p:nvPr>
            <p:ph idx="1"/>
          </p:nvPr>
        </p:nvSpPr>
        <p:spPr/>
        <p:txBody>
          <a:bodyPr/>
          <a:lstStyle/>
          <a:p>
            <a:r>
              <a:rPr lang="en-US" dirty="0"/>
              <a:t>Relation between market structure and innovation depends on many factors.</a:t>
            </a:r>
          </a:p>
          <a:p>
            <a:r>
              <a:rPr lang="en-US" dirty="0"/>
              <a:t>No theory robust to all these different elements - rather different models for different contexts.</a:t>
            </a:r>
          </a:p>
          <a:p>
            <a:r>
              <a:rPr lang="en-US" dirty="0"/>
              <a:t>Therefore no clear empirical results.</a:t>
            </a:r>
          </a:p>
          <a:p>
            <a:r>
              <a:rPr lang="en-US" dirty="0"/>
              <a:t>But:</a:t>
            </a:r>
          </a:p>
          <a:p>
            <a:pPr lvl="1"/>
            <a:r>
              <a:rPr lang="en-US" dirty="0"/>
              <a:t>Evidence for some association between firm size and innovation.</a:t>
            </a:r>
          </a:p>
          <a:p>
            <a:pPr lvl="1"/>
            <a:r>
              <a:rPr lang="en-US" dirty="0"/>
              <a:t>Evidence for U-shaped relation between competition and innovation.</a:t>
            </a:r>
          </a:p>
          <a:p>
            <a:pPr lvl="1"/>
            <a:r>
              <a:rPr lang="en-US" dirty="0"/>
              <a:t>Progress in modeling and estimating fully structural dynamic models of innovation, competition, and demand.</a:t>
            </a:r>
          </a:p>
        </p:txBody>
      </p:sp>
      <p:sp>
        <p:nvSpPr>
          <p:cNvPr id="4" name="Date Placeholder 3">
            <a:extLst>
              <a:ext uri="{FF2B5EF4-FFF2-40B4-BE49-F238E27FC236}">
                <a16:creationId xmlns:a16="http://schemas.microsoft.com/office/drawing/2014/main" id="{F9CF75C3-0CDE-13B5-2C7B-2FF788950C5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A3E0B08-2675-AC1B-D176-A4A2AC8384CD}"/>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91AC0E55-3F22-7FBD-7C74-7619F9622B87}"/>
              </a:ext>
            </a:extLst>
          </p:cNvPr>
          <p:cNvSpPr>
            <a:spLocks noGrp="1"/>
          </p:cNvSpPr>
          <p:nvPr>
            <p:ph type="sldNum" sz="quarter" idx="12"/>
          </p:nvPr>
        </p:nvSpPr>
        <p:spPr/>
        <p:txBody>
          <a:bodyPr/>
          <a:lstStyle/>
          <a:p>
            <a:fld id="{FC42BABA-C5C3-47D5-B0D6-5D879B36742B}" type="slidenum">
              <a:rPr lang="en-US" smtClean="0"/>
              <a:t>32</a:t>
            </a:fld>
            <a:endParaRPr lang="en-US"/>
          </a:p>
        </p:txBody>
      </p:sp>
    </p:spTree>
    <p:extLst>
      <p:ext uri="{BB962C8B-B14F-4D97-AF65-F5344CB8AC3E}">
        <p14:creationId xmlns:p14="http://schemas.microsoft.com/office/powerpoint/2010/main" val="139785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R&amp;D funding in the U.S.</a:t>
            </a:r>
          </a:p>
        </p:txBody>
      </p:sp>
      <p:sp>
        <p:nvSpPr>
          <p:cNvPr id="3" name="TextBox 2">
            <a:extLst>
              <a:ext uri="{FF2B5EF4-FFF2-40B4-BE49-F238E27FC236}">
                <a16:creationId xmlns:a16="http://schemas.microsoft.com/office/drawing/2014/main" id="{BD3057F0-E135-7E8B-2E7E-96A8CDF04406}"/>
              </a:ext>
            </a:extLst>
          </p:cNvPr>
          <p:cNvSpPr txBox="1"/>
          <p:nvPr/>
        </p:nvSpPr>
        <p:spPr>
          <a:xfrm>
            <a:off x="7789332" y="1948833"/>
            <a:ext cx="3395133"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Growth of business funded R&amp;D in the US during the past six decades, and corresponding fall in R&amp;D funded by the federal government.</a:t>
            </a:r>
          </a:p>
          <a:p>
            <a:pPr marL="342900" indent="-342900">
              <a:buFont typeface="Arial" panose="020B0604020202020204" pitchFamily="34" charset="0"/>
              <a:buChar char="•"/>
            </a:pPr>
            <a:r>
              <a:rPr lang="en-US" sz="2000" dirty="0"/>
              <a:t>As a share of GDP, total R&amp;D today is at roughly the same level as in 1962.</a:t>
            </a:r>
          </a:p>
        </p:txBody>
      </p:sp>
      <p:sp>
        <p:nvSpPr>
          <p:cNvPr id="5" name="Date Placeholder 4">
            <a:extLst>
              <a:ext uri="{FF2B5EF4-FFF2-40B4-BE49-F238E27FC236}">
                <a16:creationId xmlns:a16="http://schemas.microsoft.com/office/drawing/2014/main" id="{BF51F327-42DC-9F5D-69A4-D9435F49ADAC}"/>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8147C165-EAC8-70AE-0989-56E711C6E5AA}"/>
              </a:ext>
            </a:extLst>
          </p:cNvPr>
          <p:cNvSpPr>
            <a:spLocks noGrp="1"/>
          </p:cNvSpPr>
          <p:nvPr>
            <p:ph type="ftr" sz="quarter" idx="11"/>
          </p:nvPr>
        </p:nvSpPr>
        <p:spPr/>
        <p:txBody>
          <a:bodyPr/>
          <a:lstStyle/>
          <a:p>
            <a:r>
              <a:rPr lang="en-US"/>
              <a:t>Hall &amp; Helmers Ch. 5</a:t>
            </a:r>
          </a:p>
        </p:txBody>
      </p:sp>
      <p:sp>
        <p:nvSpPr>
          <p:cNvPr id="7" name="Slide Number Placeholder 6">
            <a:extLst>
              <a:ext uri="{FF2B5EF4-FFF2-40B4-BE49-F238E27FC236}">
                <a16:creationId xmlns:a16="http://schemas.microsoft.com/office/drawing/2014/main" id="{D4F35812-9110-3086-0783-645FE8C53ED0}"/>
              </a:ext>
            </a:extLst>
          </p:cNvPr>
          <p:cNvSpPr>
            <a:spLocks noGrp="1"/>
          </p:cNvSpPr>
          <p:nvPr>
            <p:ph type="sldNum" sz="quarter" idx="12"/>
          </p:nvPr>
        </p:nvSpPr>
        <p:spPr/>
        <p:txBody>
          <a:bodyPr/>
          <a:lstStyle/>
          <a:p>
            <a:fld id="{FC42BABA-C5C3-47D5-B0D6-5D879B36742B}" type="slidenum">
              <a:rPr lang="en-US" smtClean="0"/>
              <a:t>4</a:t>
            </a:fld>
            <a:endParaRPr lang="en-US"/>
          </a:p>
        </p:txBody>
      </p:sp>
      <p:pic>
        <p:nvPicPr>
          <p:cNvPr id="8" name="Picture 7">
            <a:extLst>
              <a:ext uri="{FF2B5EF4-FFF2-40B4-BE49-F238E27FC236}">
                <a16:creationId xmlns:a16="http://schemas.microsoft.com/office/drawing/2014/main" id="{83E7D369-C1FF-4707-8E1D-CB6D48141BF1}"/>
              </a:ext>
            </a:extLst>
          </p:cNvPr>
          <p:cNvPicPr>
            <a:picLocks noChangeAspect="1"/>
          </p:cNvPicPr>
          <p:nvPr/>
        </p:nvPicPr>
        <p:blipFill>
          <a:blip r:embed="rId2"/>
          <a:stretch>
            <a:fillRect/>
          </a:stretch>
        </p:blipFill>
        <p:spPr>
          <a:xfrm>
            <a:off x="1255185" y="1597557"/>
            <a:ext cx="6048456" cy="4505324"/>
          </a:xfrm>
          <a:prstGeom prst="rect">
            <a:avLst/>
          </a:prstGeom>
        </p:spPr>
      </p:pic>
    </p:spTree>
    <p:extLst>
      <p:ext uri="{BB962C8B-B14F-4D97-AF65-F5344CB8AC3E}">
        <p14:creationId xmlns:p14="http://schemas.microsoft.com/office/powerpoint/2010/main" val="327016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Business-financed R&amp;D share of total R&amp;D</a:t>
            </a:r>
          </a:p>
        </p:txBody>
      </p:sp>
      <p:sp>
        <p:nvSpPr>
          <p:cNvPr id="3" name="TextBox 2">
            <a:extLst>
              <a:ext uri="{FF2B5EF4-FFF2-40B4-BE49-F238E27FC236}">
                <a16:creationId xmlns:a16="http://schemas.microsoft.com/office/drawing/2014/main" id="{9DBC6131-7082-B1BA-3286-264C456D32CB}"/>
              </a:ext>
            </a:extLst>
          </p:cNvPr>
          <p:cNvSpPr txBox="1"/>
          <p:nvPr/>
        </p:nvSpPr>
        <p:spPr>
          <a:xfrm>
            <a:off x="7858421" y="1895382"/>
            <a:ext cx="339377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Growth in business R&amp;D also visible in the other major R&amp;D-doing countries.</a:t>
            </a:r>
          </a:p>
        </p:txBody>
      </p:sp>
      <p:sp>
        <p:nvSpPr>
          <p:cNvPr id="5" name="Date Placeholder 4">
            <a:extLst>
              <a:ext uri="{FF2B5EF4-FFF2-40B4-BE49-F238E27FC236}">
                <a16:creationId xmlns:a16="http://schemas.microsoft.com/office/drawing/2014/main" id="{6F6E8BEC-2F79-43FB-492E-4AC3211AD45F}"/>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365F0BC0-21E1-F49F-EC89-8956F6B2EAF7}"/>
              </a:ext>
            </a:extLst>
          </p:cNvPr>
          <p:cNvSpPr>
            <a:spLocks noGrp="1"/>
          </p:cNvSpPr>
          <p:nvPr>
            <p:ph type="ftr" sz="quarter" idx="11"/>
          </p:nvPr>
        </p:nvSpPr>
        <p:spPr/>
        <p:txBody>
          <a:bodyPr/>
          <a:lstStyle/>
          <a:p>
            <a:r>
              <a:rPr lang="en-US"/>
              <a:t>Hall &amp; Helmers Ch. 5</a:t>
            </a:r>
          </a:p>
        </p:txBody>
      </p:sp>
      <p:sp>
        <p:nvSpPr>
          <p:cNvPr id="7" name="Slide Number Placeholder 6">
            <a:extLst>
              <a:ext uri="{FF2B5EF4-FFF2-40B4-BE49-F238E27FC236}">
                <a16:creationId xmlns:a16="http://schemas.microsoft.com/office/drawing/2014/main" id="{1155CFFC-328F-C4BE-D525-67B287E11680}"/>
              </a:ext>
            </a:extLst>
          </p:cNvPr>
          <p:cNvSpPr>
            <a:spLocks noGrp="1"/>
          </p:cNvSpPr>
          <p:nvPr>
            <p:ph type="sldNum" sz="quarter" idx="12"/>
          </p:nvPr>
        </p:nvSpPr>
        <p:spPr/>
        <p:txBody>
          <a:bodyPr/>
          <a:lstStyle/>
          <a:p>
            <a:fld id="{FC42BABA-C5C3-47D5-B0D6-5D879B36742B}" type="slidenum">
              <a:rPr lang="en-US" smtClean="0"/>
              <a:t>5</a:t>
            </a:fld>
            <a:endParaRPr lang="en-US"/>
          </a:p>
        </p:txBody>
      </p:sp>
      <p:pic>
        <p:nvPicPr>
          <p:cNvPr id="8" name="Picture 7">
            <a:extLst>
              <a:ext uri="{FF2B5EF4-FFF2-40B4-BE49-F238E27FC236}">
                <a16:creationId xmlns:a16="http://schemas.microsoft.com/office/drawing/2014/main" id="{85C98191-7998-4382-BDDB-21E8D55B0158}"/>
              </a:ext>
            </a:extLst>
          </p:cNvPr>
          <p:cNvPicPr>
            <a:picLocks noChangeAspect="1"/>
          </p:cNvPicPr>
          <p:nvPr/>
        </p:nvPicPr>
        <p:blipFill>
          <a:blip r:embed="rId2"/>
          <a:stretch>
            <a:fillRect/>
          </a:stretch>
        </p:blipFill>
        <p:spPr>
          <a:xfrm>
            <a:off x="1234546" y="1610842"/>
            <a:ext cx="6035460" cy="4611629"/>
          </a:xfrm>
          <a:prstGeom prst="rect">
            <a:avLst/>
          </a:prstGeom>
        </p:spPr>
      </p:pic>
    </p:spTree>
    <p:extLst>
      <p:ext uri="{BB962C8B-B14F-4D97-AF65-F5344CB8AC3E}">
        <p14:creationId xmlns:p14="http://schemas.microsoft.com/office/powerpoint/2010/main" val="89861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Industry R&amp;D spending has increased during the past 50 years.</a:t>
            </a:r>
          </a:p>
          <a:p>
            <a:r>
              <a:rPr lang="en-US" dirty="0"/>
              <a:t>Main reasons:</a:t>
            </a:r>
          </a:p>
          <a:p>
            <a:pPr lvl="1"/>
            <a:r>
              <a:rPr lang="en-US" dirty="0"/>
              <a:t>Increases in technological opportunity.</a:t>
            </a:r>
          </a:p>
          <a:p>
            <a:pPr lvl="1"/>
            <a:r>
              <a:rPr lang="en-US" dirty="0"/>
              <a:t>Increases in market demand for new products (also increases in market size due to globalization).</a:t>
            </a:r>
          </a:p>
          <a:p>
            <a:r>
              <a:rPr lang="en-US" dirty="0"/>
              <a:t>But increase has not led to as much increased productivity and economic growth.</a:t>
            </a:r>
          </a:p>
          <a:p>
            <a:r>
              <a:rPr lang="en-US" dirty="0"/>
              <a:t>“Red Queen Effect”: running faster to stay in place.</a:t>
            </a:r>
          </a:p>
        </p:txBody>
      </p:sp>
      <p:sp>
        <p:nvSpPr>
          <p:cNvPr id="4" name="Date Placeholder 3">
            <a:extLst>
              <a:ext uri="{FF2B5EF4-FFF2-40B4-BE49-F238E27FC236}">
                <a16:creationId xmlns:a16="http://schemas.microsoft.com/office/drawing/2014/main" id="{CDEFD528-757A-5252-05C5-16188B169E7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B9DE2F3-C340-BCC7-F9BA-72871CBB8D78}"/>
              </a:ext>
            </a:extLst>
          </p:cNvPr>
          <p:cNvSpPr>
            <a:spLocks noGrp="1"/>
          </p:cNvSpPr>
          <p:nvPr>
            <p:ph type="ftr" sz="quarter" idx="11"/>
          </p:nvPr>
        </p:nvSpPr>
        <p:spPr/>
        <p:txBody>
          <a:bodyPr/>
          <a:lstStyle/>
          <a:p>
            <a:r>
              <a:rPr lang="en-US"/>
              <a:t>Hall &amp; Helmers Ch. 5</a:t>
            </a:r>
          </a:p>
        </p:txBody>
      </p:sp>
      <p:sp>
        <p:nvSpPr>
          <p:cNvPr id="6" name="Slide Number Placeholder 5">
            <a:extLst>
              <a:ext uri="{FF2B5EF4-FFF2-40B4-BE49-F238E27FC236}">
                <a16:creationId xmlns:a16="http://schemas.microsoft.com/office/drawing/2014/main" id="{81E53FE1-D2D8-01B6-64EC-071E4CA955F1}"/>
              </a:ext>
            </a:extLst>
          </p:cNvPr>
          <p:cNvSpPr>
            <a:spLocks noGrp="1"/>
          </p:cNvSpPr>
          <p:nvPr>
            <p:ph type="sldNum" sz="quarter" idx="12"/>
          </p:nvPr>
        </p:nvSpPr>
        <p:spPr/>
        <p:txBody>
          <a:bodyPr/>
          <a:lstStyle/>
          <a:p>
            <a:fld id="{FC42BABA-C5C3-47D5-B0D6-5D879B36742B}" type="slidenum">
              <a:rPr lang="en-US" smtClean="0"/>
              <a:t>6</a:t>
            </a:fld>
            <a:endParaRPr lang="en-US"/>
          </a:p>
        </p:txBody>
      </p:sp>
    </p:spTree>
    <p:extLst>
      <p:ext uri="{BB962C8B-B14F-4D97-AF65-F5344CB8AC3E}">
        <p14:creationId xmlns:p14="http://schemas.microsoft.com/office/powerpoint/2010/main" val="348428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Stylized facts</a:t>
            </a:r>
          </a:p>
        </p:txBody>
      </p:sp>
      <p:sp>
        <p:nvSpPr>
          <p:cNvPr id="3" name="Content Placeholder 2"/>
          <p:cNvSpPr>
            <a:spLocks noGrp="1"/>
          </p:cNvSpPr>
          <p:nvPr>
            <p:ph idx="1"/>
          </p:nvPr>
        </p:nvSpPr>
        <p:spPr>
          <a:xfrm>
            <a:off x="838200" y="1825625"/>
            <a:ext cx="5257800" cy="4351338"/>
          </a:xfrm>
        </p:spPr>
        <p:txBody>
          <a:bodyPr>
            <a:normAutofit lnSpcReduction="10000"/>
          </a:bodyPr>
          <a:lstStyle/>
          <a:p>
            <a:r>
              <a:rPr lang="en-US" dirty="0"/>
              <a:t>R&amp;D investment varies considerably across industries.</a:t>
            </a:r>
          </a:p>
          <a:p>
            <a:r>
              <a:rPr lang="en-US" dirty="0"/>
              <a:t>Industry (regardless of firm size) most important predictor of investment in R&amp;D.</a:t>
            </a:r>
          </a:p>
          <a:p>
            <a:r>
              <a:rPr lang="en-US" dirty="0"/>
              <a:t>Majority of R&amp;D performed by large firms with &gt;1,000 employees.</a:t>
            </a:r>
          </a:p>
          <a:p>
            <a:r>
              <a:rPr lang="en-US" dirty="0"/>
              <a:t>When small and medium sized firms perform R&amp;D, their intensity is much higher.</a:t>
            </a:r>
          </a:p>
        </p:txBody>
      </p:sp>
      <p:pic>
        <p:nvPicPr>
          <p:cNvPr id="4" name="Picture 3"/>
          <p:cNvPicPr>
            <a:picLocks noChangeAspect="1"/>
          </p:cNvPicPr>
          <p:nvPr/>
        </p:nvPicPr>
        <p:blipFill>
          <a:blip r:embed="rId2"/>
          <a:stretch>
            <a:fillRect/>
          </a:stretch>
        </p:blipFill>
        <p:spPr>
          <a:xfrm>
            <a:off x="6185745" y="1754022"/>
            <a:ext cx="5835015" cy="4126872"/>
          </a:xfrm>
          <a:prstGeom prst="rect">
            <a:avLst/>
          </a:prstGeom>
        </p:spPr>
      </p:pic>
      <p:sp>
        <p:nvSpPr>
          <p:cNvPr id="5" name="Date Placeholder 4">
            <a:extLst>
              <a:ext uri="{FF2B5EF4-FFF2-40B4-BE49-F238E27FC236}">
                <a16:creationId xmlns:a16="http://schemas.microsoft.com/office/drawing/2014/main" id="{B125200A-D54F-691F-31C6-376A26B1D7B1}"/>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C5912B10-A7AB-80E4-2A1B-3EDF3421055E}"/>
              </a:ext>
            </a:extLst>
          </p:cNvPr>
          <p:cNvSpPr>
            <a:spLocks noGrp="1"/>
          </p:cNvSpPr>
          <p:nvPr>
            <p:ph type="ftr" sz="quarter" idx="11"/>
          </p:nvPr>
        </p:nvSpPr>
        <p:spPr/>
        <p:txBody>
          <a:bodyPr/>
          <a:lstStyle/>
          <a:p>
            <a:r>
              <a:rPr lang="en-US"/>
              <a:t>Hall &amp; Helmers Ch. 5</a:t>
            </a:r>
          </a:p>
        </p:txBody>
      </p:sp>
      <p:sp>
        <p:nvSpPr>
          <p:cNvPr id="7" name="Slide Number Placeholder 6">
            <a:extLst>
              <a:ext uri="{FF2B5EF4-FFF2-40B4-BE49-F238E27FC236}">
                <a16:creationId xmlns:a16="http://schemas.microsoft.com/office/drawing/2014/main" id="{A716A0B6-5544-F482-E6BB-CFCA1FB2A508}"/>
              </a:ext>
            </a:extLst>
          </p:cNvPr>
          <p:cNvSpPr>
            <a:spLocks noGrp="1"/>
          </p:cNvSpPr>
          <p:nvPr>
            <p:ph type="sldNum" sz="quarter" idx="12"/>
          </p:nvPr>
        </p:nvSpPr>
        <p:spPr/>
        <p:txBody>
          <a:bodyPr/>
          <a:lstStyle/>
          <a:p>
            <a:fld id="{FC42BABA-C5C3-47D5-B0D6-5D879B36742B}" type="slidenum">
              <a:rPr lang="en-US" smtClean="0"/>
              <a:t>7</a:t>
            </a:fld>
            <a:endParaRPr lang="en-US"/>
          </a:p>
        </p:txBody>
      </p:sp>
    </p:spTree>
    <p:extLst>
      <p:ext uri="{BB962C8B-B14F-4D97-AF65-F5344CB8AC3E}">
        <p14:creationId xmlns:p14="http://schemas.microsoft.com/office/powerpoint/2010/main" val="376599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Stylized facts</a:t>
            </a:r>
          </a:p>
        </p:txBody>
      </p:sp>
      <p:sp>
        <p:nvSpPr>
          <p:cNvPr id="3" name="TextBox 2">
            <a:extLst>
              <a:ext uri="{FF2B5EF4-FFF2-40B4-BE49-F238E27FC236}">
                <a16:creationId xmlns:a16="http://schemas.microsoft.com/office/drawing/2014/main" id="{01BFE738-4E19-863F-7CE8-14D1BC49E2FE}"/>
              </a:ext>
            </a:extLst>
          </p:cNvPr>
          <p:cNvSpPr txBox="1"/>
          <p:nvPr/>
        </p:nvSpPr>
        <p:spPr>
          <a:xfrm>
            <a:off x="8015814" y="2026931"/>
            <a:ext cx="2914475"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larger the firm, the more likely it is to have formal R&amp;D spending that is tracked separately.</a:t>
            </a:r>
          </a:p>
        </p:txBody>
      </p:sp>
      <p:sp>
        <p:nvSpPr>
          <p:cNvPr id="4" name="Date Placeholder 3">
            <a:extLst>
              <a:ext uri="{FF2B5EF4-FFF2-40B4-BE49-F238E27FC236}">
                <a16:creationId xmlns:a16="http://schemas.microsoft.com/office/drawing/2014/main" id="{DBF373D4-A4D7-0380-CAE0-F8C98AED285E}"/>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FF70AAA4-65B5-B3A4-A81C-3D49A3F46963}"/>
              </a:ext>
            </a:extLst>
          </p:cNvPr>
          <p:cNvSpPr>
            <a:spLocks noGrp="1"/>
          </p:cNvSpPr>
          <p:nvPr>
            <p:ph type="ftr" sz="quarter" idx="11"/>
          </p:nvPr>
        </p:nvSpPr>
        <p:spPr/>
        <p:txBody>
          <a:bodyPr/>
          <a:lstStyle/>
          <a:p>
            <a:r>
              <a:rPr lang="en-US"/>
              <a:t>Hall &amp; Helmers Ch. 5</a:t>
            </a:r>
          </a:p>
        </p:txBody>
      </p:sp>
      <p:sp>
        <p:nvSpPr>
          <p:cNvPr id="7" name="Slide Number Placeholder 6">
            <a:extLst>
              <a:ext uri="{FF2B5EF4-FFF2-40B4-BE49-F238E27FC236}">
                <a16:creationId xmlns:a16="http://schemas.microsoft.com/office/drawing/2014/main" id="{8EEDBEB7-F2FB-1FF0-4FCB-2A68ABD9A7DE}"/>
              </a:ext>
            </a:extLst>
          </p:cNvPr>
          <p:cNvSpPr>
            <a:spLocks noGrp="1"/>
          </p:cNvSpPr>
          <p:nvPr>
            <p:ph type="sldNum" sz="quarter" idx="12"/>
          </p:nvPr>
        </p:nvSpPr>
        <p:spPr/>
        <p:txBody>
          <a:bodyPr/>
          <a:lstStyle/>
          <a:p>
            <a:fld id="{FC42BABA-C5C3-47D5-B0D6-5D879B36742B}" type="slidenum">
              <a:rPr lang="en-US" smtClean="0"/>
              <a:t>8</a:t>
            </a:fld>
            <a:endParaRPr lang="en-US"/>
          </a:p>
        </p:txBody>
      </p:sp>
      <p:pic>
        <p:nvPicPr>
          <p:cNvPr id="8" name="Picture 7">
            <a:extLst>
              <a:ext uri="{FF2B5EF4-FFF2-40B4-BE49-F238E27FC236}">
                <a16:creationId xmlns:a16="http://schemas.microsoft.com/office/drawing/2014/main" id="{463CEC47-D493-4919-A063-707CB6FDEC7B}"/>
              </a:ext>
            </a:extLst>
          </p:cNvPr>
          <p:cNvPicPr>
            <a:picLocks noChangeAspect="1"/>
          </p:cNvPicPr>
          <p:nvPr/>
        </p:nvPicPr>
        <p:blipFill>
          <a:blip r:embed="rId2"/>
          <a:stretch>
            <a:fillRect/>
          </a:stretch>
        </p:blipFill>
        <p:spPr>
          <a:xfrm>
            <a:off x="1284814" y="1591732"/>
            <a:ext cx="6284386" cy="4428375"/>
          </a:xfrm>
          <a:prstGeom prst="rect">
            <a:avLst/>
          </a:prstGeom>
        </p:spPr>
      </p:pic>
    </p:spTree>
    <p:extLst>
      <p:ext uri="{BB962C8B-B14F-4D97-AF65-F5344CB8AC3E}">
        <p14:creationId xmlns:p14="http://schemas.microsoft.com/office/powerpoint/2010/main" val="179868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Stylized facts</a:t>
            </a:r>
          </a:p>
        </p:txBody>
      </p:sp>
      <p:sp>
        <p:nvSpPr>
          <p:cNvPr id="3" name="TextBox 2">
            <a:extLst>
              <a:ext uri="{FF2B5EF4-FFF2-40B4-BE49-F238E27FC236}">
                <a16:creationId xmlns:a16="http://schemas.microsoft.com/office/drawing/2014/main" id="{01BFE738-4E19-863F-7CE8-14D1BC49E2FE}"/>
              </a:ext>
            </a:extLst>
          </p:cNvPr>
          <p:cNvSpPr txBox="1"/>
          <p:nvPr/>
        </p:nvSpPr>
        <p:spPr>
          <a:xfrm>
            <a:off x="1193801" y="2111598"/>
            <a:ext cx="1000601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Share of Firms with Different Types of Innovation (among innovators).</a:t>
            </a:r>
          </a:p>
        </p:txBody>
      </p:sp>
      <p:sp>
        <p:nvSpPr>
          <p:cNvPr id="4" name="Date Placeholder 3">
            <a:extLst>
              <a:ext uri="{FF2B5EF4-FFF2-40B4-BE49-F238E27FC236}">
                <a16:creationId xmlns:a16="http://schemas.microsoft.com/office/drawing/2014/main" id="{DBF373D4-A4D7-0380-CAE0-F8C98AED285E}"/>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FF70AAA4-65B5-B3A4-A81C-3D49A3F46963}"/>
              </a:ext>
            </a:extLst>
          </p:cNvPr>
          <p:cNvSpPr>
            <a:spLocks noGrp="1"/>
          </p:cNvSpPr>
          <p:nvPr>
            <p:ph type="ftr" sz="quarter" idx="11"/>
          </p:nvPr>
        </p:nvSpPr>
        <p:spPr/>
        <p:txBody>
          <a:bodyPr/>
          <a:lstStyle/>
          <a:p>
            <a:r>
              <a:rPr lang="en-US"/>
              <a:t>Hall &amp; Helmers Ch. 5</a:t>
            </a:r>
          </a:p>
        </p:txBody>
      </p:sp>
      <p:sp>
        <p:nvSpPr>
          <p:cNvPr id="7" name="Slide Number Placeholder 6">
            <a:extLst>
              <a:ext uri="{FF2B5EF4-FFF2-40B4-BE49-F238E27FC236}">
                <a16:creationId xmlns:a16="http://schemas.microsoft.com/office/drawing/2014/main" id="{8EEDBEB7-F2FB-1FF0-4FCB-2A68ABD9A7DE}"/>
              </a:ext>
            </a:extLst>
          </p:cNvPr>
          <p:cNvSpPr>
            <a:spLocks noGrp="1"/>
          </p:cNvSpPr>
          <p:nvPr>
            <p:ph type="sldNum" sz="quarter" idx="12"/>
          </p:nvPr>
        </p:nvSpPr>
        <p:spPr/>
        <p:txBody>
          <a:bodyPr/>
          <a:lstStyle/>
          <a:p>
            <a:fld id="{FC42BABA-C5C3-47D5-B0D6-5D879B36742B}" type="slidenum">
              <a:rPr lang="en-US" smtClean="0"/>
              <a:t>9</a:t>
            </a:fld>
            <a:endParaRPr lang="en-US"/>
          </a:p>
        </p:txBody>
      </p:sp>
      <p:pic>
        <p:nvPicPr>
          <p:cNvPr id="5" name="Picture 4">
            <a:extLst>
              <a:ext uri="{FF2B5EF4-FFF2-40B4-BE49-F238E27FC236}">
                <a16:creationId xmlns:a16="http://schemas.microsoft.com/office/drawing/2014/main" id="{8FC4820E-28CC-4632-B764-410131B6DB49}"/>
              </a:ext>
            </a:extLst>
          </p:cNvPr>
          <p:cNvPicPr>
            <a:picLocks noChangeAspect="1"/>
          </p:cNvPicPr>
          <p:nvPr/>
        </p:nvPicPr>
        <p:blipFill>
          <a:blip r:embed="rId2"/>
          <a:stretch>
            <a:fillRect/>
          </a:stretch>
        </p:blipFill>
        <p:spPr>
          <a:xfrm>
            <a:off x="1652997" y="2990480"/>
            <a:ext cx="8902943" cy="1581517"/>
          </a:xfrm>
          <a:prstGeom prst="rect">
            <a:avLst/>
          </a:prstGeom>
        </p:spPr>
      </p:pic>
    </p:spTree>
    <p:extLst>
      <p:ext uri="{BB962C8B-B14F-4D97-AF65-F5344CB8AC3E}">
        <p14:creationId xmlns:p14="http://schemas.microsoft.com/office/powerpoint/2010/main" val="990484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3304</Words>
  <Application>Microsoft Office PowerPoint</Application>
  <PresentationFormat>Widescreen</PresentationFormat>
  <Paragraphs>299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Times New Roman</vt:lpstr>
      <vt:lpstr>Office Theme</vt:lpstr>
      <vt:lpstr>Chapter 5  Innovation and Competition in Firms</vt:lpstr>
      <vt:lpstr>Overview</vt:lpstr>
      <vt:lpstr>Introduction</vt:lpstr>
      <vt:lpstr>R&amp;D funding in the U.S.</vt:lpstr>
      <vt:lpstr>Business-financed R&amp;D share of total R&amp;D</vt:lpstr>
      <vt:lpstr>Introduction</vt:lpstr>
      <vt:lpstr>Stylized facts</vt:lpstr>
      <vt:lpstr>Stylized facts</vt:lpstr>
      <vt:lpstr>Stylized facts</vt:lpstr>
      <vt:lpstr>Market structure and innovation (Schumpeter, 1942)</vt:lpstr>
      <vt:lpstr>Market structure and innovation</vt:lpstr>
      <vt:lpstr>Static theory of optimal R&amp;D supply</vt:lpstr>
      <vt:lpstr>Drastic vs non-drastic innovation (Arrow, 1962)</vt:lpstr>
      <vt:lpstr>Drastic vs non-drastic innovation</vt:lpstr>
      <vt:lpstr>Drastic vs non-drastic innovation</vt:lpstr>
      <vt:lpstr>Drastic vs non-drastic innovation</vt:lpstr>
      <vt:lpstr>Non-drastic innovation</vt:lpstr>
      <vt:lpstr>Dasgupta-Stiglitz (1980)</vt:lpstr>
      <vt:lpstr>Dasgupta-Stiglitz Model</vt:lpstr>
      <vt:lpstr>Dasgupta-Stiglitz Model</vt:lpstr>
      <vt:lpstr>Dasgupta-Stiglitz Model</vt:lpstr>
      <vt:lpstr>Dasgupta-Stiglitz Model</vt:lpstr>
      <vt:lpstr>Aghion et al. (2005)</vt:lpstr>
      <vt:lpstr>Bounds theory (Sutton, 1998)</vt:lpstr>
      <vt:lpstr>Timing of innovation and patent races</vt:lpstr>
      <vt:lpstr>Empirical evidence: Firm size and innovation</vt:lpstr>
      <vt:lpstr>Empirical evidence: Firm size and innovation</vt:lpstr>
      <vt:lpstr>Empirical evidence: Concentration and innovation</vt:lpstr>
      <vt:lpstr>Empirical evidence: Structural models of competition and innovation</vt:lpstr>
      <vt:lpstr>Innovation and industry evolution (Klepper, 2016)</vt:lpstr>
      <vt:lpstr>Innovation and industry evolution (Klepper, 2016)</vt:lpstr>
      <vt:lpstr>Summary</vt:lpstr>
    </vt:vector>
  </TitlesOfParts>
  <Company>Santa Clara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Innovation and Economic Growth</dc:title>
  <dc:creator>SCUTechSupport</dc:creator>
  <cp:lastModifiedBy>Christian Helmers</cp:lastModifiedBy>
  <cp:revision>155</cp:revision>
  <dcterms:created xsi:type="dcterms:W3CDTF">2023-02-02T05:32:40Z</dcterms:created>
  <dcterms:modified xsi:type="dcterms:W3CDTF">2024-08-10T21:55:20Z</dcterms:modified>
</cp:coreProperties>
</file>