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48" r:id="rId1"/>
  </p:sldMasterIdLst>
  <p:notesMasterIdLst>
    <p:notesMasterId r:id="rId41"/>
  </p:notesMasterIdLst>
  <p:sldIdLst>
    <p:sldId id="256" r:id="rId2"/>
    <p:sldId id="295" r:id="rId3"/>
    <p:sldId id="270" r:id="rId4"/>
    <p:sldId id="271" r:id="rId5"/>
    <p:sldId id="272" r:id="rId6"/>
    <p:sldId id="273" r:id="rId7"/>
    <p:sldId id="274" r:id="rId8"/>
    <p:sldId id="258" r:id="rId9"/>
    <p:sldId id="275" r:id="rId10"/>
    <p:sldId id="276" r:id="rId11"/>
    <p:sldId id="277" r:id="rId12"/>
    <p:sldId id="278" r:id="rId13"/>
    <p:sldId id="279" r:id="rId14"/>
    <p:sldId id="259" r:id="rId15"/>
    <p:sldId id="280" r:id="rId16"/>
    <p:sldId id="260" r:id="rId17"/>
    <p:sldId id="281" r:id="rId18"/>
    <p:sldId id="261" r:id="rId19"/>
    <p:sldId id="282" r:id="rId20"/>
    <p:sldId id="294" r:id="rId21"/>
    <p:sldId id="262" r:id="rId22"/>
    <p:sldId id="283" r:id="rId23"/>
    <p:sldId id="284" r:id="rId24"/>
    <p:sldId id="285" r:id="rId25"/>
    <p:sldId id="286" r:id="rId26"/>
    <p:sldId id="287" r:id="rId27"/>
    <p:sldId id="288" r:id="rId28"/>
    <p:sldId id="289" r:id="rId29"/>
    <p:sldId id="263" r:id="rId30"/>
    <p:sldId id="264" r:id="rId31"/>
    <p:sldId id="290" r:id="rId32"/>
    <p:sldId id="291" r:id="rId33"/>
    <p:sldId id="292" r:id="rId34"/>
    <p:sldId id="265" r:id="rId35"/>
    <p:sldId id="266" r:id="rId36"/>
    <p:sldId id="267" r:id="rId37"/>
    <p:sldId id="268" r:id="rId38"/>
    <p:sldId id="269" r:id="rId39"/>
    <p:sldId id="293"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5" d="100"/>
          <a:sy n="75" d="100"/>
        </p:scale>
        <p:origin x="252"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0720A9-E555-48AA-9DD9-535B257720E6}" type="datetimeFigureOut">
              <a:rPr lang="en-US" smtClean="0"/>
              <a:t>8/10/2024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CC1CD8-E6F1-4CE2-853B-A99BCED149B8}" type="slidenum">
              <a:rPr lang="en-US" smtClean="0"/>
              <a:t>‹#›</a:t>
            </a:fld>
            <a:endParaRPr lang="en-US"/>
          </a:p>
        </p:txBody>
      </p:sp>
    </p:spTree>
    <p:extLst>
      <p:ext uri="{BB962C8B-B14F-4D97-AF65-F5344CB8AC3E}">
        <p14:creationId xmlns:p14="http://schemas.microsoft.com/office/powerpoint/2010/main" val="3842541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r>
              <a:rPr lang="en-US"/>
              <a:t>2024</a:t>
            </a:r>
          </a:p>
        </p:txBody>
      </p:sp>
      <p:sp>
        <p:nvSpPr>
          <p:cNvPr id="5" name="Footer Placeholder 4"/>
          <p:cNvSpPr>
            <a:spLocks noGrp="1"/>
          </p:cNvSpPr>
          <p:nvPr>
            <p:ph type="ftr" sz="quarter" idx="11"/>
          </p:nvPr>
        </p:nvSpPr>
        <p:spPr/>
        <p:txBody>
          <a:bodyPr/>
          <a:lstStyle/>
          <a:p>
            <a:r>
              <a:rPr lang="en-US"/>
              <a:t>Hall &amp; Helmers Ch. 6</a:t>
            </a:r>
          </a:p>
        </p:txBody>
      </p:sp>
      <p:sp>
        <p:nvSpPr>
          <p:cNvPr id="6" name="Slide Number Placeholder 5"/>
          <p:cNvSpPr>
            <a:spLocks noGrp="1"/>
          </p:cNvSpPr>
          <p:nvPr>
            <p:ph type="sldNum" sz="quarter" idx="12"/>
          </p:nvPr>
        </p:nvSpPr>
        <p:spPr/>
        <p:txBody>
          <a:bodyPr/>
          <a:lstStyle/>
          <a:p>
            <a:fld id="{FC42BABA-C5C3-47D5-B0D6-5D879B36742B}" type="slidenum">
              <a:rPr lang="en-US" smtClean="0"/>
              <a:t>‹#›</a:t>
            </a:fld>
            <a:endParaRPr lang="en-US"/>
          </a:p>
        </p:txBody>
      </p:sp>
    </p:spTree>
    <p:extLst>
      <p:ext uri="{BB962C8B-B14F-4D97-AF65-F5344CB8AC3E}">
        <p14:creationId xmlns:p14="http://schemas.microsoft.com/office/powerpoint/2010/main" val="25813147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2024</a:t>
            </a:r>
          </a:p>
        </p:txBody>
      </p:sp>
      <p:sp>
        <p:nvSpPr>
          <p:cNvPr id="5" name="Footer Placeholder 4"/>
          <p:cNvSpPr>
            <a:spLocks noGrp="1"/>
          </p:cNvSpPr>
          <p:nvPr>
            <p:ph type="ftr" sz="quarter" idx="11"/>
          </p:nvPr>
        </p:nvSpPr>
        <p:spPr/>
        <p:txBody>
          <a:bodyPr/>
          <a:lstStyle/>
          <a:p>
            <a:r>
              <a:rPr lang="en-US"/>
              <a:t>Hall &amp; Helmers Ch. 6</a:t>
            </a:r>
          </a:p>
        </p:txBody>
      </p:sp>
      <p:sp>
        <p:nvSpPr>
          <p:cNvPr id="6" name="Slide Number Placeholder 5"/>
          <p:cNvSpPr>
            <a:spLocks noGrp="1"/>
          </p:cNvSpPr>
          <p:nvPr>
            <p:ph type="sldNum" sz="quarter" idx="12"/>
          </p:nvPr>
        </p:nvSpPr>
        <p:spPr/>
        <p:txBody>
          <a:bodyPr/>
          <a:lstStyle/>
          <a:p>
            <a:fld id="{FC42BABA-C5C3-47D5-B0D6-5D879B36742B}" type="slidenum">
              <a:rPr lang="en-US" smtClean="0"/>
              <a:t>‹#›</a:t>
            </a:fld>
            <a:endParaRPr lang="en-US"/>
          </a:p>
        </p:txBody>
      </p:sp>
    </p:spTree>
    <p:extLst>
      <p:ext uri="{BB962C8B-B14F-4D97-AF65-F5344CB8AC3E}">
        <p14:creationId xmlns:p14="http://schemas.microsoft.com/office/powerpoint/2010/main" val="275406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2024</a:t>
            </a:r>
          </a:p>
        </p:txBody>
      </p:sp>
      <p:sp>
        <p:nvSpPr>
          <p:cNvPr id="5" name="Footer Placeholder 4"/>
          <p:cNvSpPr>
            <a:spLocks noGrp="1"/>
          </p:cNvSpPr>
          <p:nvPr>
            <p:ph type="ftr" sz="quarter" idx="11"/>
          </p:nvPr>
        </p:nvSpPr>
        <p:spPr/>
        <p:txBody>
          <a:bodyPr/>
          <a:lstStyle/>
          <a:p>
            <a:r>
              <a:rPr lang="en-US"/>
              <a:t>Hall &amp; Helmers Ch. 6</a:t>
            </a:r>
          </a:p>
        </p:txBody>
      </p:sp>
      <p:sp>
        <p:nvSpPr>
          <p:cNvPr id="6" name="Slide Number Placeholder 5"/>
          <p:cNvSpPr>
            <a:spLocks noGrp="1"/>
          </p:cNvSpPr>
          <p:nvPr>
            <p:ph type="sldNum" sz="quarter" idx="12"/>
          </p:nvPr>
        </p:nvSpPr>
        <p:spPr/>
        <p:txBody>
          <a:bodyPr/>
          <a:lstStyle/>
          <a:p>
            <a:fld id="{FC42BABA-C5C3-47D5-B0D6-5D879B36742B}" type="slidenum">
              <a:rPr lang="en-US" smtClean="0"/>
              <a:t>‹#›</a:t>
            </a:fld>
            <a:endParaRPr lang="en-US"/>
          </a:p>
        </p:txBody>
      </p:sp>
    </p:spTree>
    <p:extLst>
      <p:ext uri="{BB962C8B-B14F-4D97-AF65-F5344CB8AC3E}">
        <p14:creationId xmlns:p14="http://schemas.microsoft.com/office/powerpoint/2010/main" val="2697309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2024</a:t>
            </a:r>
          </a:p>
        </p:txBody>
      </p:sp>
      <p:sp>
        <p:nvSpPr>
          <p:cNvPr id="5" name="Footer Placeholder 4"/>
          <p:cNvSpPr>
            <a:spLocks noGrp="1"/>
          </p:cNvSpPr>
          <p:nvPr>
            <p:ph type="ftr" sz="quarter" idx="11"/>
          </p:nvPr>
        </p:nvSpPr>
        <p:spPr/>
        <p:txBody>
          <a:bodyPr/>
          <a:lstStyle/>
          <a:p>
            <a:r>
              <a:rPr lang="en-US"/>
              <a:t>Hall &amp; Helmers Ch. 6</a:t>
            </a:r>
          </a:p>
        </p:txBody>
      </p:sp>
      <p:sp>
        <p:nvSpPr>
          <p:cNvPr id="6" name="Slide Number Placeholder 5"/>
          <p:cNvSpPr>
            <a:spLocks noGrp="1"/>
          </p:cNvSpPr>
          <p:nvPr>
            <p:ph type="sldNum" sz="quarter" idx="12"/>
          </p:nvPr>
        </p:nvSpPr>
        <p:spPr/>
        <p:txBody>
          <a:bodyPr/>
          <a:lstStyle/>
          <a:p>
            <a:fld id="{FC42BABA-C5C3-47D5-B0D6-5D879B36742B}" type="slidenum">
              <a:rPr lang="en-US" smtClean="0"/>
              <a:t>‹#›</a:t>
            </a:fld>
            <a:endParaRPr lang="en-US"/>
          </a:p>
        </p:txBody>
      </p:sp>
    </p:spTree>
    <p:extLst>
      <p:ext uri="{BB962C8B-B14F-4D97-AF65-F5344CB8AC3E}">
        <p14:creationId xmlns:p14="http://schemas.microsoft.com/office/powerpoint/2010/main" val="6933076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r>
              <a:rPr lang="en-US"/>
              <a:t>2024</a:t>
            </a:r>
          </a:p>
        </p:txBody>
      </p:sp>
      <p:sp>
        <p:nvSpPr>
          <p:cNvPr id="5" name="Footer Placeholder 4"/>
          <p:cNvSpPr>
            <a:spLocks noGrp="1"/>
          </p:cNvSpPr>
          <p:nvPr>
            <p:ph type="ftr" sz="quarter" idx="11"/>
          </p:nvPr>
        </p:nvSpPr>
        <p:spPr/>
        <p:txBody>
          <a:bodyPr/>
          <a:lstStyle/>
          <a:p>
            <a:r>
              <a:rPr lang="en-US"/>
              <a:t>Hall &amp; Helmers Ch. 6</a:t>
            </a:r>
          </a:p>
        </p:txBody>
      </p:sp>
      <p:sp>
        <p:nvSpPr>
          <p:cNvPr id="6" name="Slide Number Placeholder 5"/>
          <p:cNvSpPr>
            <a:spLocks noGrp="1"/>
          </p:cNvSpPr>
          <p:nvPr>
            <p:ph type="sldNum" sz="quarter" idx="12"/>
          </p:nvPr>
        </p:nvSpPr>
        <p:spPr/>
        <p:txBody>
          <a:bodyPr/>
          <a:lstStyle/>
          <a:p>
            <a:fld id="{FC42BABA-C5C3-47D5-B0D6-5D879B36742B}" type="slidenum">
              <a:rPr lang="en-US" smtClean="0"/>
              <a:t>‹#›</a:t>
            </a:fld>
            <a:endParaRPr lang="en-US"/>
          </a:p>
        </p:txBody>
      </p:sp>
    </p:spTree>
    <p:extLst>
      <p:ext uri="{BB962C8B-B14F-4D97-AF65-F5344CB8AC3E}">
        <p14:creationId xmlns:p14="http://schemas.microsoft.com/office/powerpoint/2010/main" val="1335099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2024</a:t>
            </a:r>
          </a:p>
        </p:txBody>
      </p:sp>
      <p:sp>
        <p:nvSpPr>
          <p:cNvPr id="6" name="Footer Placeholder 5"/>
          <p:cNvSpPr>
            <a:spLocks noGrp="1"/>
          </p:cNvSpPr>
          <p:nvPr>
            <p:ph type="ftr" sz="quarter" idx="11"/>
          </p:nvPr>
        </p:nvSpPr>
        <p:spPr/>
        <p:txBody>
          <a:bodyPr/>
          <a:lstStyle/>
          <a:p>
            <a:r>
              <a:rPr lang="en-US"/>
              <a:t>Hall &amp; Helmers Ch. 6</a:t>
            </a:r>
          </a:p>
        </p:txBody>
      </p:sp>
      <p:sp>
        <p:nvSpPr>
          <p:cNvPr id="7" name="Slide Number Placeholder 6"/>
          <p:cNvSpPr>
            <a:spLocks noGrp="1"/>
          </p:cNvSpPr>
          <p:nvPr>
            <p:ph type="sldNum" sz="quarter" idx="12"/>
          </p:nvPr>
        </p:nvSpPr>
        <p:spPr/>
        <p:txBody>
          <a:bodyPr/>
          <a:lstStyle/>
          <a:p>
            <a:fld id="{FC42BABA-C5C3-47D5-B0D6-5D879B36742B}" type="slidenum">
              <a:rPr lang="en-US" smtClean="0"/>
              <a:t>‹#›</a:t>
            </a:fld>
            <a:endParaRPr lang="en-US"/>
          </a:p>
        </p:txBody>
      </p:sp>
    </p:spTree>
    <p:extLst>
      <p:ext uri="{BB962C8B-B14F-4D97-AF65-F5344CB8AC3E}">
        <p14:creationId xmlns:p14="http://schemas.microsoft.com/office/powerpoint/2010/main" val="2275644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2024</a:t>
            </a:r>
          </a:p>
        </p:txBody>
      </p:sp>
      <p:sp>
        <p:nvSpPr>
          <p:cNvPr id="8" name="Footer Placeholder 7"/>
          <p:cNvSpPr>
            <a:spLocks noGrp="1"/>
          </p:cNvSpPr>
          <p:nvPr>
            <p:ph type="ftr" sz="quarter" idx="11"/>
          </p:nvPr>
        </p:nvSpPr>
        <p:spPr/>
        <p:txBody>
          <a:bodyPr/>
          <a:lstStyle/>
          <a:p>
            <a:r>
              <a:rPr lang="en-US"/>
              <a:t>Hall &amp; Helmers Ch. 6</a:t>
            </a:r>
          </a:p>
        </p:txBody>
      </p:sp>
      <p:sp>
        <p:nvSpPr>
          <p:cNvPr id="9" name="Slide Number Placeholder 8"/>
          <p:cNvSpPr>
            <a:spLocks noGrp="1"/>
          </p:cNvSpPr>
          <p:nvPr>
            <p:ph type="sldNum" sz="quarter" idx="12"/>
          </p:nvPr>
        </p:nvSpPr>
        <p:spPr/>
        <p:txBody>
          <a:bodyPr/>
          <a:lstStyle/>
          <a:p>
            <a:fld id="{FC42BABA-C5C3-47D5-B0D6-5D879B36742B}" type="slidenum">
              <a:rPr lang="en-US" smtClean="0"/>
              <a:t>‹#›</a:t>
            </a:fld>
            <a:endParaRPr lang="en-US"/>
          </a:p>
        </p:txBody>
      </p:sp>
    </p:spTree>
    <p:extLst>
      <p:ext uri="{BB962C8B-B14F-4D97-AF65-F5344CB8AC3E}">
        <p14:creationId xmlns:p14="http://schemas.microsoft.com/office/powerpoint/2010/main" val="22129791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2024</a:t>
            </a:r>
          </a:p>
        </p:txBody>
      </p:sp>
      <p:sp>
        <p:nvSpPr>
          <p:cNvPr id="4" name="Footer Placeholder 3"/>
          <p:cNvSpPr>
            <a:spLocks noGrp="1"/>
          </p:cNvSpPr>
          <p:nvPr>
            <p:ph type="ftr" sz="quarter" idx="11"/>
          </p:nvPr>
        </p:nvSpPr>
        <p:spPr/>
        <p:txBody>
          <a:bodyPr/>
          <a:lstStyle/>
          <a:p>
            <a:r>
              <a:rPr lang="en-US"/>
              <a:t>Hall &amp; Helmers Ch. 6</a:t>
            </a:r>
          </a:p>
        </p:txBody>
      </p:sp>
      <p:sp>
        <p:nvSpPr>
          <p:cNvPr id="5" name="Slide Number Placeholder 4"/>
          <p:cNvSpPr>
            <a:spLocks noGrp="1"/>
          </p:cNvSpPr>
          <p:nvPr>
            <p:ph type="sldNum" sz="quarter" idx="12"/>
          </p:nvPr>
        </p:nvSpPr>
        <p:spPr/>
        <p:txBody>
          <a:bodyPr/>
          <a:lstStyle/>
          <a:p>
            <a:fld id="{FC42BABA-C5C3-47D5-B0D6-5D879B36742B}" type="slidenum">
              <a:rPr lang="en-US" smtClean="0"/>
              <a:t>‹#›</a:t>
            </a:fld>
            <a:endParaRPr lang="en-US"/>
          </a:p>
        </p:txBody>
      </p:sp>
    </p:spTree>
    <p:extLst>
      <p:ext uri="{BB962C8B-B14F-4D97-AF65-F5344CB8AC3E}">
        <p14:creationId xmlns:p14="http://schemas.microsoft.com/office/powerpoint/2010/main" val="6859580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2024</a:t>
            </a:r>
          </a:p>
        </p:txBody>
      </p:sp>
      <p:sp>
        <p:nvSpPr>
          <p:cNvPr id="3" name="Footer Placeholder 2"/>
          <p:cNvSpPr>
            <a:spLocks noGrp="1"/>
          </p:cNvSpPr>
          <p:nvPr>
            <p:ph type="ftr" sz="quarter" idx="11"/>
          </p:nvPr>
        </p:nvSpPr>
        <p:spPr/>
        <p:txBody>
          <a:bodyPr/>
          <a:lstStyle/>
          <a:p>
            <a:r>
              <a:rPr lang="en-US"/>
              <a:t>Hall &amp; Helmers Ch. 6</a:t>
            </a:r>
          </a:p>
        </p:txBody>
      </p:sp>
      <p:sp>
        <p:nvSpPr>
          <p:cNvPr id="4" name="Slide Number Placeholder 3"/>
          <p:cNvSpPr>
            <a:spLocks noGrp="1"/>
          </p:cNvSpPr>
          <p:nvPr>
            <p:ph type="sldNum" sz="quarter" idx="12"/>
          </p:nvPr>
        </p:nvSpPr>
        <p:spPr/>
        <p:txBody>
          <a:bodyPr/>
          <a:lstStyle/>
          <a:p>
            <a:fld id="{FC42BABA-C5C3-47D5-B0D6-5D879B36742B}" type="slidenum">
              <a:rPr lang="en-US" smtClean="0"/>
              <a:t>‹#›</a:t>
            </a:fld>
            <a:endParaRPr lang="en-US"/>
          </a:p>
        </p:txBody>
      </p:sp>
    </p:spTree>
    <p:extLst>
      <p:ext uri="{BB962C8B-B14F-4D97-AF65-F5344CB8AC3E}">
        <p14:creationId xmlns:p14="http://schemas.microsoft.com/office/powerpoint/2010/main" val="27642197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r>
              <a:rPr lang="en-US"/>
              <a:t>2024</a:t>
            </a:r>
          </a:p>
        </p:txBody>
      </p:sp>
      <p:sp>
        <p:nvSpPr>
          <p:cNvPr id="6" name="Footer Placeholder 5"/>
          <p:cNvSpPr>
            <a:spLocks noGrp="1"/>
          </p:cNvSpPr>
          <p:nvPr>
            <p:ph type="ftr" sz="quarter" idx="11"/>
          </p:nvPr>
        </p:nvSpPr>
        <p:spPr/>
        <p:txBody>
          <a:bodyPr/>
          <a:lstStyle/>
          <a:p>
            <a:r>
              <a:rPr lang="en-US"/>
              <a:t>Hall &amp; Helmers Ch. 6</a:t>
            </a:r>
          </a:p>
        </p:txBody>
      </p:sp>
      <p:sp>
        <p:nvSpPr>
          <p:cNvPr id="7" name="Slide Number Placeholder 6"/>
          <p:cNvSpPr>
            <a:spLocks noGrp="1"/>
          </p:cNvSpPr>
          <p:nvPr>
            <p:ph type="sldNum" sz="quarter" idx="12"/>
          </p:nvPr>
        </p:nvSpPr>
        <p:spPr/>
        <p:txBody>
          <a:bodyPr/>
          <a:lstStyle/>
          <a:p>
            <a:fld id="{FC42BABA-C5C3-47D5-B0D6-5D879B36742B}" type="slidenum">
              <a:rPr lang="en-US" smtClean="0"/>
              <a:t>‹#›</a:t>
            </a:fld>
            <a:endParaRPr lang="en-US"/>
          </a:p>
        </p:txBody>
      </p:sp>
    </p:spTree>
    <p:extLst>
      <p:ext uri="{BB962C8B-B14F-4D97-AF65-F5344CB8AC3E}">
        <p14:creationId xmlns:p14="http://schemas.microsoft.com/office/powerpoint/2010/main" val="7283349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r>
              <a:rPr lang="en-US"/>
              <a:t>2024</a:t>
            </a:r>
          </a:p>
        </p:txBody>
      </p:sp>
      <p:sp>
        <p:nvSpPr>
          <p:cNvPr id="6" name="Footer Placeholder 5"/>
          <p:cNvSpPr>
            <a:spLocks noGrp="1"/>
          </p:cNvSpPr>
          <p:nvPr>
            <p:ph type="ftr" sz="quarter" idx="11"/>
          </p:nvPr>
        </p:nvSpPr>
        <p:spPr/>
        <p:txBody>
          <a:bodyPr/>
          <a:lstStyle/>
          <a:p>
            <a:r>
              <a:rPr lang="en-US"/>
              <a:t>Hall &amp; Helmers Ch. 6</a:t>
            </a:r>
          </a:p>
        </p:txBody>
      </p:sp>
      <p:sp>
        <p:nvSpPr>
          <p:cNvPr id="7" name="Slide Number Placeholder 6"/>
          <p:cNvSpPr>
            <a:spLocks noGrp="1"/>
          </p:cNvSpPr>
          <p:nvPr>
            <p:ph type="sldNum" sz="quarter" idx="12"/>
          </p:nvPr>
        </p:nvSpPr>
        <p:spPr/>
        <p:txBody>
          <a:bodyPr/>
          <a:lstStyle/>
          <a:p>
            <a:fld id="{FC42BABA-C5C3-47D5-B0D6-5D879B36742B}" type="slidenum">
              <a:rPr lang="en-US" smtClean="0"/>
              <a:t>‹#›</a:t>
            </a:fld>
            <a:endParaRPr lang="en-US"/>
          </a:p>
        </p:txBody>
      </p:sp>
    </p:spTree>
    <p:extLst>
      <p:ext uri="{BB962C8B-B14F-4D97-AF65-F5344CB8AC3E}">
        <p14:creationId xmlns:p14="http://schemas.microsoft.com/office/powerpoint/2010/main" val="31429123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2024</a:t>
            </a: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Hall &amp; Helmers Ch. 6</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42BABA-C5C3-47D5-B0D6-5D879B36742B}" type="slidenum">
              <a:rPr lang="en-US" smtClean="0"/>
              <a:t>‹#›</a:t>
            </a:fld>
            <a:endParaRPr lang="en-US"/>
          </a:p>
        </p:txBody>
      </p:sp>
    </p:spTree>
    <p:extLst>
      <p:ext uri="{BB962C8B-B14F-4D97-AF65-F5344CB8AC3E}">
        <p14:creationId xmlns:p14="http://schemas.microsoft.com/office/powerpoint/2010/main" val="36594971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1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000" dirty="0"/>
              <a:t>Chapter 6</a:t>
            </a:r>
            <a:br>
              <a:rPr lang="en-US" sz="5000" dirty="0"/>
            </a:br>
            <a:br>
              <a:rPr lang="en-US" sz="5000" dirty="0"/>
            </a:br>
            <a:r>
              <a:rPr lang="en-US" sz="5000" dirty="0"/>
              <a:t>Returns to R&amp;D and Innovation</a:t>
            </a:r>
          </a:p>
        </p:txBody>
      </p:sp>
      <p:sp>
        <p:nvSpPr>
          <p:cNvPr id="3" name="Subtitle 2"/>
          <p:cNvSpPr>
            <a:spLocks noGrp="1"/>
          </p:cNvSpPr>
          <p:nvPr>
            <p:ph type="subTitle" idx="1"/>
          </p:nvPr>
        </p:nvSpPr>
        <p:spPr/>
        <p:txBody>
          <a:bodyPr/>
          <a:lstStyle/>
          <a:p>
            <a:endParaRPr lang="en-US" dirty="0"/>
          </a:p>
          <a:p>
            <a:endParaRPr lang="en-US" dirty="0"/>
          </a:p>
          <a:p>
            <a:r>
              <a:rPr lang="en-US" dirty="0"/>
              <a:t>Bronwyn H. Hall &amp; Christian </a:t>
            </a:r>
            <a:r>
              <a:rPr lang="en-US" dirty="0" err="1"/>
              <a:t>Helmers</a:t>
            </a:r>
            <a:endParaRPr lang="en-US" dirty="0"/>
          </a:p>
        </p:txBody>
      </p:sp>
    </p:spTree>
    <p:extLst>
      <p:ext uri="{BB962C8B-B14F-4D97-AF65-F5344CB8AC3E}">
        <p14:creationId xmlns:p14="http://schemas.microsoft.com/office/powerpoint/2010/main" val="21144367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DF69C-0264-483E-A03F-2560F963187F}"/>
              </a:ext>
            </a:extLst>
          </p:cNvPr>
          <p:cNvSpPr>
            <a:spLocks noGrp="1"/>
          </p:cNvSpPr>
          <p:nvPr>
            <p:ph type="title"/>
          </p:nvPr>
        </p:nvSpPr>
        <p:spPr/>
        <p:txBody>
          <a:bodyPr/>
          <a:lstStyle/>
          <a:p>
            <a:r>
              <a:rPr lang="en-US" dirty="0"/>
              <a:t>Theory</a:t>
            </a:r>
          </a:p>
        </p:txBody>
      </p:sp>
      <p:sp>
        <p:nvSpPr>
          <p:cNvPr id="3" name="Content Placeholder 2">
            <a:extLst>
              <a:ext uri="{FF2B5EF4-FFF2-40B4-BE49-F238E27FC236}">
                <a16:creationId xmlns:a16="http://schemas.microsoft.com/office/drawing/2014/main" id="{FE5A4BA2-C0D9-4AEB-BB87-B7A21DD3DF53}"/>
              </a:ext>
            </a:extLst>
          </p:cNvPr>
          <p:cNvSpPr>
            <a:spLocks noGrp="1"/>
          </p:cNvSpPr>
          <p:nvPr>
            <p:ph idx="1"/>
          </p:nvPr>
        </p:nvSpPr>
        <p:spPr/>
        <p:txBody>
          <a:bodyPr>
            <a:normAutofit lnSpcReduction="10000"/>
          </a:bodyPr>
          <a:lstStyle/>
          <a:p>
            <a:r>
              <a:rPr lang="en-US" dirty="0"/>
              <a:t>Implications from standard theory for interpretation of measurement of returns to R&amp;D:</a:t>
            </a:r>
          </a:p>
          <a:p>
            <a:pPr lvl="1"/>
            <a:r>
              <a:rPr lang="en-US" dirty="0"/>
              <a:t>Depends on depreciation of knowledge and innovation produced by R&amp;D investment.</a:t>
            </a:r>
          </a:p>
          <a:p>
            <a:pPr lvl="2"/>
            <a:r>
              <a:rPr lang="en-US" dirty="0"/>
              <a:t>Depreciation takes place when “asset” becomes less productive.</a:t>
            </a:r>
          </a:p>
          <a:p>
            <a:pPr lvl="2"/>
            <a:r>
              <a:rPr lang="en-US" dirty="0"/>
              <a:t>Often depends on changes in the competitive environment (e.g. introduction of Apple's iPod in 2001, R&amp;D of previous manufacturers of portable MP3 players became suddenly less valuable)</a:t>
            </a:r>
          </a:p>
          <a:p>
            <a:pPr lvl="1"/>
            <a:r>
              <a:rPr lang="en-US" dirty="0"/>
              <a:t>If firm chooses inputs and R&amp;D to maximize present discounted value of profits, on average, the marginal after tax gross return to R&amp;D will be equal to cost of capital (plus risk premium).</a:t>
            </a:r>
          </a:p>
          <a:p>
            <a:pPr lvl="2"/>
            <a:r>
              <a:rPr lang="en-US" dirty="0"/>
              <a:t>Private rates of return disciplined by financial markets towards a particular level.</a:t>
            </a:r>
          </a:p>
          <a:p>
            <a:pPr lvl="2"/>
            <a:r>
              <a:rPr lang="en-US" dirty="0"/>
              <a:t>Social rates of return not constrained in this way.</a:t>
            </a:r>
          </a:p>
        </p:txBody>
      </p:sp>
      <p:sp>
        <p:nvSpPr>
          <p:cNvPr id="4" name="Date Placeholder 3">
            <a:extLst>
              <a:ext uri="{FF2B5EF4-FFF2-40B4-BE49-F238E27FC236}">
                <a16:creationId xmlns:a16="http://schemas.microsoft.com/office/drawing/2014/main" id="{C44CC81B-C619-A759-ED68-7E0B7657467B}"/>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04466FE4-EFE4-C884-A498-058FDE78BB70}"/>
              </a:ext>
            </a:extLst>
          </p:cNvPr>
          <p:cNvSpPr>
            <a:spLocks noGrp="1"/>
          </p:cNvSpPr>
          <p:nvPr>
            <p:ph type="ftr" sz="quarter" idx="11"/>
          </p:nvPr>
        </p:nvSpPr>
        <p:spPr/>
        <p:txBody>
          <a:bodyPr/>
          <a:lstStyle/>
          <a:p>
            <a:r>
              <a:rPr lang="en-US"/>
              <a:t>Hall &amp; Helmers Ch. 6</a:t>
            </a:r>
          </a:p>
        </p:txBody>
      </p:sp>
      <p:sp>
        <p:nvSpPr>
          <p:cNvPr id="6" name="Slide Number Placeholder 5">
            <a:extLst>
              <a:ext uri="{FF2B5EF4-FFF2-40B4-BE49-F238E27FC236}">
                <a16:creationId xmlns:a16="http://schemas.microsoft.com/office/drawing/2014/main" id="{8CA86B61-388A-4628-21A0-0C035EB3D0F2}"/>
              </a:ext>
            </a:extLst>
          </p:cNvPr>
          <p:cNvSpPr>
            <a:spLocks noGrp="1"/>
          </p:cNvSpPr>
          <p:nvPr>
            <p:ph type="sldNum" sz="quarter" idx="12"/>
          </p:nvPr>
        </p:nvSpPr>
        <p:spPr/>
        <p:txBody>
          <a:bodyPr/>
          <a:lstStyle/>
          <a:p>
            <a:fld id="{FC42BABA-C5C3-47D5-B0D6-5D879B36742B}" type="slidenum">
              <a:rPr lang="en-US" smtClean="0"/>
              <a:t>10</a:t>
            </a:fld>
            <a:endParaRPr lang="en-US"/>
          </a:p>
        </p:txBody>
      </p:sp>
    </p:spTree>
    <p:extLst>
      <p:ext uri="{BB962C8B-B14F-4D97-AF65-F5344CB8AC3E}">
        <p14:creationId xmlns:p14="http://schemas.microsoft.com/office/powerpoint/2010/main" val="37843140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4D7DD-46F9-4B30-A371-3AE4912D1CE3}"/>
              </a:ext>
            </a:extLst>
          </p:cNvPr>
          <p:cNvSpPr>
            <a:spLocks noGrp="1"/>
          </p:cNvSpPr>
          <p:nvPr>
            <p:ph type="title"/>
          </p:nvPr>
        </p:nvSpPr>
        <p:spPr/>
        <p:txBody>
          <a:bodyPr/>
          <a:lstStyle/>
          <a:p>
            <a:r>
              <a:rPr lang="en-US" dirty="0"/>
              <a:t>Econometric method</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F6F8A936-70E4-4A82-95F6-600B585B6A68}"/>
                  </a:ext>
                </a:extLst>
              </p:cNvPr>
              <p:cNvSpPr>
                <a:spLocks noGrp="1"/>
              </p:cNvSpPr>
              <p:nvPr>
                <p:ph idx="1"/>
              </p:nvPr>
            </p:nvSpPr>
            <p:spPr/>
            <p:txBody>
              <a:bodyPr>
                <a:normAutofit fontScale="77500" lnSpcReduction="20000"/>
              </a:bodyPr>
              <a:lstStyle/>
              <a:p>
                <a:r>
                  <a:rPr lang="en-US" dirty="0"/>
                  <a:t>Expenditure on R&amp;D creates intangible capital within the firm (knowledge capital).</a:t>
                </a:r>
              </a:p>
              <a:p>
                <a:r>
                  <a:rPr lang="en-US" dirty="0"/>
                  <a:t>Knowledge capital depreciates at rate </a:t>
                </a:r>
                <a:r>
                  <a:rPr lang="el-GR" i="1" dirty="0"/>
                  <a:t>δ</a:t>
                </a:r>
                <a:r>
                  <a:rPr lang="en-US" dirty="0"/>
                  <a:t> over time.</a:t>
                </a:r>
              </a:p>
              <a:p>
                <a:r>
                  <a:rPr lang="en-US" dirty="0"/>
                  <a:t>Knowledge capital </a:t>
                </a:r>
                <a:r>
                  <a:rPr lang="en-US" i="1" dirty="0"/>
                  <a:t>K</a:t>
                </a:r>
                <a:r>
                  <a:rPr lang="en-US" dirty="0"/>
                  <a:t> at firm level often measured by perpetual inventory formula:</a:t>
                </a:r>
              </a:p>
              <a:p>
                <a:endParaRPr lang="en-US" dirty="0"/>
              </a:p>
              <a:p>
                <a:pPr marL="0" indent="0">
                  <a:buNone/>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𝐾</m:t>
                          </m:r>
                        </m:e>
                        <m:sub>
                          <m:r>
                            <a:rPr lang="en-US" b="0" i="1" smtClean="0">
                              <a:latin typeface="Cambria Math" panose="02040503050406030204" pitchFamily="18" charset="0"/>
                            </a:rPr>
                            <m:t>𝑡</m:t>
                          </m:r>
                        </m:sub>
                      </m:sSub>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ea typeface="Cambria Math" panose="02040503050406030204" pitchFamily="18" charset="0"/>
                            </a:rPr>
                            <m:t>𝛿</m:t>
                          </m:r>
                        </m:e>
                      </m:d>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𝐾</m:t>
                          </m:r>
                        </m:e>
                        <m:sub>
                          <m:r>
                            <a:rPr lang="en-US" b="0" i="1" smtClean="0">
                              <a:latin typeface="Cambria Math" panose="02040503050406030204" pitchFamily="18" charset="0"/>
                              <a:ea typeface="Cambria Math" panose="02040503050406030204" pitchFamily="18" charset="0"/>
                            </a:rPr>
                            <m:t>𝑡</m:t>
                          </m:r>
                          <m:r>
                            <a:rPr lang="en-US" b="0" i="1" smtClean="0">
                              <a:latin typeface="Cambria Math" panose="02040503050406030204" pitchFamily="18" charset="0"/>
                              <a:ea typeface="Cambria Math" panose="02040503050406030204" pitchFamily="18" charset="0"/>
                            </a:rPr>
                            <m:t>−1</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𝑅</m:t>
                          </m:r>
                        </m:e>
                        <m:sub>
                          <m:r>
                            <a:rPr lang="en-US" b="0" i="1" smtClean="0">
                              <a:latin typeface="Cambria Math" panose="02040503050406030204" pitchFamily="18" charset="0"/>
                              <a:ea typeface="Cambria Math" panose="02040503050406030204" pitchFamily="18" charset="0"/>
                            </a:rPr>
                            <m:t>𝑡</m:t>
                          </m:r>
                        </m:sub>
                      </m:sSub>
                    </m:oMath>
                  </m:oMathPara>
                </a14:m>
                <a:endParaRPr lang="en-US" dirty="0"/>
              </a:p>
              <a:p>
                <a:pPr indent="0">
                  <a:buNone/>
                </a:pPr>
                <a:r>
                  <a:rPr lang="en-US" dirty="0"/>
                  <a:t>where </a:t>
                </a:r>
                <a:r>
                  <a:rPr lang="en-US" i="1" dirty="0"/>
                  <a:t>R</a:t>
                </a:r>
                <a:r>
                  <a:rPr lang="en-US" dirty="0"/>
                  <a:t> denotes R&amp;D investment.</a:t>
                </a:r>
              </a:p>
              <a:p>
                <a:r>
                  <a:rPr lang="en-US" dirty="0"/>
                  <a:t>Assuming knowledge accumulation process has gone on a long time and R&amp;D spending is constant over that period, </a:t>
                </a:r>
                <a:r>
                  <a:rPr lang="en-US" i="1" dirty="0"/>
                  <a:t>K≈ R/</a:t>
                </a:r>
                <a:r>
                  <a:rPr lang="el-GR" i="1" dirty="0"/>
                  <a:t>δ</a:t>
                </a:r>
                <a:r>
                  <a:rPr lang="en-US" dirty="0"/>
                  <a:t>.</a:t>
                </a:r>
              </a:p>
              <a:p>
                <a:r>
                  <a:rPr lang="en-US" dirty="0"/>
                  <a:t>Assuming R&amp;D has grown at constant rate </a:t>
                </a:r>
                <a:r>
                  <a:rPr lang="en-US" i="1" dirty="0"/>
                  <a:t>g</a:t>
                </a:r>
                <a:r>
                  <a:rPr lang="en-US" dirty="0"/>
                  <a:t> over time, </a:t>
                </a:r>
                <a:r>
                  <a:rPr lang="en-US" i="1" dirty="0"/>
                  <a:t>K≈R/(</a:t>
                </a:r>
                <a:r>
                  <a:rPr lang="el-GR" i="1" dirty="0"/>
                  <a:t>δ</a:t>
                </a:r>
                <a:r>
                  <a:rPr lang="en-US" i="1" dirty="0"/>
                  <a:t>+g)</a:t>
                </a:r>
                <a:r>
                  <a:rPr lang="en-US" dirty="0"/>
                  <a:t>.</a:t>
                </a:r>
              </a:p>
              <a:p>
                <a:r>
                  <a:rPr lang="en-US" dirty="0"/>
                  <a:t>Important difference from ordinary tangible investment: </a:t>
                </a:r>
              </a:p>
              <a:p>
                <a:pPr lvl="1"/>
                <a:r>
                  <a:rPr lang="en-US" dirty="0"/>
                  <a:t>Depreciation of knowledge asset affects private returns, but knowledge itself still useful to others, therefore social rate of depreciation may be lower.</a:t>
                </a:r>
              </a:p>
            </p:txBody>
          </p:sp>
        </mc:Choice>
        <mc:Fallback>
          <p:sp>
            <p:nvSpPr>
              <p:cNvPr id="3" name="Content Placeholder 2">
                <a:extLst>
                  <a:ext uri="{FF2B5EF4-FFF2-40B4-BE49-F238E27FC236}">
                    <a16:creationId xmlns:a16="http://schemas.microsoft.com/office/drawing/2014/main" id="{F6F8A936-70E4-4A82-95F6-600B585B6A68}"/>
                  </a:ext>
                </a:extLst>
              </p:cNvPr>
              <p:cNvSpPr>
                <a:spLocks noGrp="1" noRot="1" noChangeAspect="1" noMove="1" noResize="1" noEditPoints="1" noAdjustHandles="1" noChangeArrowheads="1" noChangeShapeType="1" noTextEdit="1"/>
              </p:cNvSpPr>
              <p:nvPr>
                <p:ph idx="1"/>
              </p:nvPr>
            </p:nvSpPr>
            <p:spPr>
              <a:blipFill>
                <a:blip r:embed="rId2"/>
                <a:stretch>
                  <a:fillRect l="-696" t="-2801" r="-1101"/>
                </a:stretch>
              </a:blipFill>
            </p:spPr>
            <p:txBody>
              <a:bodyPr/>
              <a:lstStyle/>
              <a:p>
                <a:r>
                  <a:rPr lang="en-US">
                    <a:noFill/>
                  </a:rPr>
                  <a:t> </a:t>
                </a:r>
              </a:p>
            </p:txBody>
          </p:sp>
        </mc:Fallback>
      </mc:AlternateContent>
      <p:sp>
        <p:nvSpPr>
          <p:cNvPr id="4" name="Date Placeholder 3">
            <a:extLst>
              <a:ext uri="{FF2B5EF4-FFF2-40B4-BE49-F238E27FC236}">
                <a16:creationId xmlns:a16="http://schemas.microsoft.com/office/drawing/2014/main" id="{11297071-83A3-61FD-351B-D1F8A6D2F0EB}"/>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0F3C8D3B-B3A2-D841-77BA-F11F45DEF982}"/>
              </a:ext>
            </a:extLst>
          </p:cNvPr>
          <p:cNvSpPr>
            <a:spLocks noGrp="1"/>
          </p:cNvSpPr>
          <p:nvPr>
            <p:ph type="ftr" sz="quarter" idx="11"/>
          </p:nvPr>
        </p:nvSpPr>
        <p:spPr/>
        <p:txBody>
          <a:bodyPr/>
          <a:lstStyle/>
          <a:p>
            <a:r>
              <a:rPr lang="en-US"/>
              <a:t>Hall &amp; Helmers Ch. 6</a:t>
            </a:r>
          </a:p>
        </p:txBody>
      </p:sp>
      <p:sp>
        <p:nvSpPr>
          <p:cNvPr id="6" name="Slide Number Placeholder 5">
            <a:extLst>
              <a:ext uri="{FF2B5EF4-FFF2-40B4-BE49-F238E27FC236}">
                <a16:creationId xmlns:a16="http://schemas.microsoft.com/office/drawing/2014/main" id="{4FCCF527-5F2D-6202-61A0-4658FB016B3F}"/>
              </a:ext>
            </a:extLst>
          </p:cNvPr>
          <p:cNvSpPr>
            <a:spLocks noGrp="1"/>
          </p:cNvSpPr>
          <p:nvPr>
            <p:ph type="sldNum" sz="quarter" idx="12"/>
          </p:nvPr>
        </p:nvSpPr>
        <p:spPr/>
        <p:txBody>
          <a:bodyPr/>
          <a:lstStyle/>
          <a:p>
            <a:fld id="{FC42BABA-C5C3-47D5-B0D6-5D879B36742B}" type="slidenum">
              <a:rPr lang="en-US" smtClean="0"/>
              <a:t>11</a:t>
            </a:fld>
            <a:endParaRPr lang="en-US"/>
          </a:p>
        </p:txBody>
      </p:sp>
    </p:spTree>
    <p:extLst>
      <p:ext uri="{BB962C8B-B14F-4D97-AF65-F5344CB8AC3E}">
        <p14:creationId xmlns:p14="http://schemas.microsoft.com/office/powerpoint/2010/main" val="32693169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5B926A-DC27-40CC-B073-4C5CB01F01DA}"/>
              </a:ext>
            </a:extLst>
          </p:cNvPr>
          <p:cNvSpPr>
            <a:spLocks noGrp="1"/>
          </p:cNvSpPr>
          <p:nvPr>
            <p:ph type="title"/>
          </p:nvPr>
        </p:nvSpPr>
        <p:spPr/>
        <p:txBody>
          <a:bodyPr/>
          <a:lstStyle/>
          <a:p>
            <a:r>
              <a:rPr lang="en-US" dirty="0"/>
              <a:t>Econometric method</a:t>
            </a:r>
          </a:p>
        </p:txBody>
      </p:sp>
      <p:sp>
        <p:nvSpPr>
          <p:cNvPr id="3" name="Content Placeholder 2">
            <a:extLst>
              <a:ext uri="{FF2B5EF4-FFF2-40B4-BE49-F238E27FC236}">
                <a16:creationId xmlns:a16="http://schemas.microsoft.com/office/drawing/2014/main" id="{306C2128-A1F7-4E57-9303-3E62290E7DDA}"/>
              </a:ext>
            </a:extLst>
          </p:cNvPr>
          <p:cNvSpPr>
            <a:spLocks noGrp="1"/>
          </p:cNvSpPr>
          <p:nvPr>
            <p:ph idx="1"/>
          </p:nvPr>
        </p:nvSpPr>
        <p:spPr/>
        <p:txBody>
          <a:bodyPr/>
          <a:lstStyle/>
          <a:p>
            <a:r>
              <a:rPr lang="en-US" dirty="0"/>
              <a:t>Measure private firm returns to R&amp;D in the current period using the (revenue) production function:</a:t>
            </a:r>
          </a:p>
          <a:p>
            <a:pPr marL="0" indent="0">
              <a:buNone/>
            </a:pPr>
            <a:r>
              <a:rPr lang="en-US" i="1" dirty="0"/>
              <a:t>					S = F(C,L,K)</a:t>
            </a:r>
          </a:p>
          <a:p>
            <a:r>
              <a:rPr lang="en-US" dirty="0"/>
              <a:t>where </a:t>
            </a:r>
            <a:r>
              <a:rPr lang="en-US" i="1" dirty="0"/>
              <a:t>S</a:t>
            </a:r>
            <a:r>
              <a:rPr lang="en-US" dirty="0"/>
              <a:t> denotes sales as a function of inputs </a:t>
            </a:r>
            <a:r>
              <a:rPr lang="en-US" i="1" dirty="0"/>
              <a:t>C</a:t>
            </a:r>
            <a:r>
              <a:rPr lang="en-US" dirty="0"/>
              <a:t> capital, </a:t>
            </a:r>
            <a:r>
              <a:rPr lang="en-US" i="1" dirty="0"/>
              <a:t>L</a:t>
            </a:r>
            <a:r>
              <a:rPr lang="en-US" dirty="0"/>
              <a:t> labor, and R&amp;D capital </a:t>
            </a:r>
            <a:r>
              <a:rPr lang="en-US" i="1" dirty="0"/>
              <a:t>K</a:t>
            </a:r>
            <a:r>
              <a:rPr lang="en-US" dirty="0"/>
              <a:t>.</a:t>
            </a:r>
          </a:p>
          <a:p>
            <a:r>
              <a:rPr lang="en-US" dirty="0"/>
              <a:t>Derivative of </a:t>
            </a:r>
            <a:r>
              <a:rPr lang="en-US" i="1" dirty="0"/>
              <a:t>S</a:t>
            </a:r>
            <a:r>
              <a:rPr lang="en-US" dirty="0"/>
              <a:t> with respect to </a:t>
            </a:r>
            <a:r>
              <a:rPr lang="en-US" i="1" dirty="0"/>
              <a:t>K</a:t>
            </a:r>
            <a:r>
              <a:rPr lang="en-US" dirty="0"/>
              <a:t> is amount of additional output per one unit of </a:t>
            </a:r>
            <a:r>
              <a:rPr lang="en-US" i="1" dirty="0"/>
              <a:t>K</a:t>
            </a:r>
            <a:r>
              <a:rPr lang="en-US" dirty="0"/>
              <a:t>, holding capital and labor fixed.</a:t>
            </a:r>
          </a:p>
          <a:p>
            <a:r>
              <a:rPr lang="en-US" dirty="0"/>
              <a:t>Using data on firms, measure this derivative using a regression.</a:t>
            </a:r>
          </a:p>
        </p:txBody>
      </p:sp>
      <p:sp>
        <p:nvSpPr>
          <p:cNvPr id="4" name="Date Placeholder 3">
            <a:extLst>
              <a:ext uri="{FF2B5EF4-FFF2-40B4-BE49-F238E27FC236}">
                <a16:creationId xmlns:a16="http://schemas.microsoft.com/office/drawing/2014/main" id="{AA1E5C8F-2831-D832-60BB-47986CDC9834}"/>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E9EFB250-182F-A312-C7FB-8CB0FB69E62A}"/>
              </a:ext>
            </a:extLst>
          </p:cNvPr>
          <p:cNvSpPr>
            <a:spLocks noGrp="1"/>
          </p:cNvSpPr>
          <p:nvPr>
            <p:ph type="ftr" sz="quarter" idx="11"/>
          </p:nvPr>
        </p:nvSpPr>
        <p:spPr/>
        <p:txBody>
          <a:bodyPr/>
          <a:lstStyle/>
          <a:p>
            <a:r>
              <a:rPr lang="en-US"/>
              <a:t>Hall &amp; Helmers Ch. 6</a:t>
            </a:r>
          </a:p>
        </p:txBody>
      </p:sp>
      <p:sp>
        <p:nvSpPr>
          <p:cNvPr id="6" name="Slide Number Placeholder 5">
            <a:extLst>
              <a:ext uri="{FF2B5EF4-FFF2-40B4-BE49-F238E27FC236}">
                <a16:creationId xmlns:a16="http://schemas.microsoft.com/office/drawing/2014/main" id="{D162DFFB-75FB-351F-FAE3-5FE8864382AD}"/>
              </a:ext>
            </a:extLst>
          </p:cNvPr>
          <p:cNvSpPr>
            <a:spLocks noGrp="1"/>
          </p:cNvSpPr>
          <p:nvPr>
            <p:ph type="sldNum" sz="quarter" idx="12"/>
          </p:nvPr>
        </p:nvSpPr>
        <p:spPr/>
        <p:txBody>
          <a:bodyPr/>
          <a:lstStyle/>
          <a:p>
            <a:fld id="{FC42BABA-C5C3-47D5-B0D6-5D879B36742B}" type="slidenum">
              <a:rPr lang="en-US" smtClean="0"/>
              <a:t>12</a:t>
            </a:fld>
            <a:endParaRPr lang="en-US"/>
          </a:p>
        </p:txBody>
      </p:sp>
    </p:spTree>
    <p:extLst>
      <p:ext uri="{BB962C8B-B14F-4D97-AF65-F5344CB8AC3E}">
        <p14:creationId xmlns:p14="http://schemas.microsoft.com/office/powerpoint/2010/main" val="27126334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E37DA0-1B2A-4C0A-9AFD-F6F14E429B0B}"/>
              </a:ext>
            </a:extLst>
          </p:cNvPr>
          <p:cNvSpPr>
            <a:spLocks noGrp="1"/>
          </p:cNvSpPr>
          <p:nvPr>
            <p:ph type="title"/>
          </p:nvPr>
        </p:nvSpPr>
        <p:spPr/>
        <p:txBody>
          <a:bodyPr/>
          <a:lstStyle/>
          <a:p>
            <a:r>
              <a:rPr lang="en-US" dirty="0"/>
              <a:t>Econometric method (implementation)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76E4922-2B58-41EE-A44B-00E58166DB10}"/>
                  </a:ext>
                </a:extLst>
              </p:cNvPr>
              <p:cNvSpPr>
                <a:spLocks noGrp="1"/>
              </p:cNvSpPr>
              <p:nvPr>
                <p:ph idx="1"/>
              </p:nvPr>
            </p:nvSpPr>
            <p:spPr/>
            <p:txBody>
              <a:bodyPr>
                <a:normAutofit fontScale="77500" lnSpcReduction="20000"/>
              </a:bodyPr>
              <a:lstStyle/>
              <a:p>
                <a:r>
                  <a:rPr lang="en-US" dirty="0"/>
                  <a:t>Conventional Cobb-Douglas production function:</a:t>
                </a:r>
              </a:p>
              <a:p>
                <a:pPr marL="0" indent="0">
                  <a:buNone/>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𝑖𝑡</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𝑡</m:t>
                          </m:r>
                        </m:sub>
                      </m:sSub>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𝐶</m:t>
                          </m:r>
                        </m:e>
                        <m:sub>
                          <m:r>
                            <a:rPr lang="en-US" b="0" i="1" smtClean="0">
                              <a:latin typeface="Cambria Math" panose="02040503050406030204" pitchFamily="18" charset="0"/>
                            </a:rPr>
                            <m:t>𝑖𝑡</m:t>
                          </m:r>
                        </m:sub>
                        <m:sup>
                          <m:r>
                            <a:rPr lang="en-US" b="0" i="1" smtClean="0">
                              <a:latin typeface="Cambria Math" panose="02040503050406030204" pitchFamily="18" charset="0"/>
                              <a:ea typeface="Cambria Math" panose="02040503050406030204" pitchFamily="18" charset="0"/>
                            </a:rPr>
                            <m:t>𝛼</m:t>
                          </m:r>
                        </m:sup>
                      </m:sSubSup>
                      <m:sSubSup>
                        <m:sSubSupPr>
                          <m:ctrlPr>
                            <a:rPr lang="en-US" b="0" i="1" smtClean="0">
                              <a:latin typeface="Cambria Math" panose="02040503050406030204" pitchFamily="18" charset="0"/>
                            </a:rPr>
                          </m:ctrlPr>
                        </m:sSubSupPr>
                        <m:e>
                          <m:sSubSup>
                            <m:sSubSupPr>
                              <m:ctrlPr>
                                <a:rPr lang="en-US" i="1">
                                  <a:latin typeface="Cambria Math" panose="02040503050406030204" pitchFamily="18" charset="0"/>
                                </a:rPr>
                              </m:ctrlPr>
                            </m:sSubSupPr>
                            <m:e>
                              <m:r>
                                <a:rPr lang="en-US" b="0" i="1" smtClean="0">
                                  <a:latin typeface="Cambria Math" panose="02040503050406030204" pitchFamily="18" charset="0"/>
                                </a:rPr>
                                <m:t>𝐿</m:t>
                              </m:r>
                            </m:e>
                            <m:sub>
                              <m:r>
                                <a:rPr lang="en-US" i="1">
                                  <a:latin typeface="Cambria Math" panose="02040503050406030204" pitchFamily="18" charset="0"/>
                                </a:rPr>
                                <m:t>𝑖𝑡</m:t>
                              </m:r>
                            </m:sub>
                            <m:sup>
                              <m:r>
                                <m:rPr>
                                  <m:sty m:val="p"/>
                                </m:rPr>
                                <a:rPr lang="el-GR" i="1" smtClean="0">
                                  <a:latin typeface="Cambria Math" panose="02040503050406030204" pitchFamily="18" charset="0"/>
                                </a:rPr>
                                <m:t>β</m:t>
                              </m:r>
                            </m:sup>
                          </m:sSubSup>
                          <m:r>
                            <a:rPr lang="en-US" b="0" i="1" smtClean="0">
                              <a:latin typeface="Cambria Math" panose="02040503050406030204" pitchFamily="18" charset="0"/>
                            </a:rPr>
                            <m:t>𝐾</m:t>
                          </m:r>
                        </m:e>
                        <m:sub>
                          <m:r>
                            <a:rPr lang="en-US" b="0" i="1" smtClean="0">
                              <a:latin typeface="Cambria Math" panose="02040503050406030204" pitchFamily="18" charset="0"/>
                            </a:rPr>
                            <m:t>𝑖𝑡</m:t>
                          </m:r>
                        </m:sub>
                        <m:sup>
                          <m:r>
                            <a:rPr lang="en-US" b="0" i="1" smtClean="0">
                              <a:latin typeface="Cambria Math" panose="02040503050406030204" pitchFamily="18" charset="0"/>
                              <a:ea typeface="Cambria Math" panose="02040503050406030204" pitchFamily="18" charset="0"/>
                            </a:rPr>
                            <m:t>𝛾</m:t>
                          </m:r>
                        </m:sup>
                      </m:sSubSup>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𝑒</m:t>
                          </m:r>
                        </m:e>
                        <m:sub>
                          <m:r>
                            <a:rPr lang="en-US" b="0" i="1" smtClean="0">
                              <a:latin typeface="Cambria Math" panose="02040503050406030204" pitchFamily="18" charset="0"/>
                            </a:rPr>
                            <m:t>𝑖𝑡</m:t>
                          </m:r>
                        </m:sub>
                        <m:sup>
                          <m:r>
                            <a:rPr lang="en-US" b="0" i="1" smtClean="0">
                              <a:latin typeface="Cambria Math" panose="02040503050406030204" pitchFamily="18" charset="0"/>
                              <a:ea typeface="Cambria Math" panose="02040503050406030204" pitchFamily="18" charset="0"/>
                            </a:rPr>
                            <m:t>𝜖</m:t>
                          </m:r>
                        </m:sup>
                      </m:sSubSup>
                    </m:oMath>
                  </m:oMathPara>
                </a14:m>
                <a:endParaRPr lang="en-US" dirty="0"/>
              </a:p>
              <a:p>
                <a:r>
                  <a:rPr lang="en-US" dirty="0"/>
                  <a:t>Subscript </a:t>
                </a:r>
                <a:r>
                  <a:rPr lang="en-US" i="1" dirty="0" err="1"/>
                  <a:t>i</a:t>
                </a:r>
                <a:r>
                  <a:rPr lang="en-US" dirty="0"/>
                  <a:t> indicates the firm, </a:t>
                </a:r>
                <a:r>
                  <a:rPr lang="en-US" i="1" dirty="0"/>
                  <a:t>t</a:t>
                </a:r>
                <a:r>
                  <a:rPr lang="en-US" dirty="0"/>
                  <a:t> indicates the time period, </a:t>
                </a:r>
                <a14:m>
                  <m:oMath xmlns:m="http://schemas.openxmlformats.org/officeDocument/2006/math">
                    <m:r>
                      <a:rPr lang="en-US" i="1" dirty="0" smtClean="0">
                        <a:latin typeface="Cambria Math" panose="02040503050406030204" pitchFamily="18" charset="0"/>
                        <a:ea typeface="Cambria Math" panose="02040503050406030204" pitchFamily="18" charset="0"/>
                      </a:rPr>
                      <m:t>𝜖</m:t>
                    </m:r>
                  </m:oMath>
                </a14:m>
                <a:r>
                  <a:rPr lang="en-US" dirty="0"/>
                  <a:t> denotes an error term,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𝑡</m:t>
                        </m:r>
                      </m:sub>
                    </m:sSub>
                  </m:oMath>
                </a14:m>
                <a:r>
                  <a:rPr lang="en-US" dirty="0"/>
                  <a:t> is a trend in productivity change over time not accounted for by changes in level of inputs.</a:t>
                </a:r>
              </a:p>
              <a:p>
                <a:r>
                  <a:rPr lang="en-US" dirty="0"/>
                  <a:t>In logs:</a:t>
                </a:r>
              </a:p>
              <a:p>
                <a:pPr marL="0" indent="0">
                  <a:buNone/>
                </a:pPr>
                <a:r>
                  <a:rPr lang="en-US" dirty="0"/>
                  <a:t>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𝑖𝑡</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𝑡</m:t>
                        </m:r>
                      </m:sub>
                    </m:sSub>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𝛼</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𝑐</m:t>
                        </m:r>
                      </m:e>
                      <m:sub>
                        <m:r>
                          <a:rPr lang="en-US" b="0" i="1" smtClean="0">
                            <a:latin typeface="Cambria Math" panose="02040503050406030204" pitchFamily="18" charset="0"/>
                            <a:ea typeface="Cambria Math" panose="02040503050406030204" pitchFamily="18" charset="0"/>
                          </a:rPr>
                          <m:t>𝑖𝑡</m:t>
                        </m:r>
                      </m:sub>
                    </m:sSub>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𝛽</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𝑙</m:t>
                        </m:r>
                      </m:e>
                      <m:sub>
                        <m:r>
                          <a:rPr lang="en-US" b="0" i="1" smtClean="0">
                            <a:latin typeface="Cambria Math" panose="02040503050406030204" pitchFamily="18" charset="0"/>
                            <a:ea typeface="Cambria Math" panose="02040503050406030204" pitchFamily="18" charset="0"/>
                          </a:rPr>
                          <m:t>𝑖𝑡</m:t>
                        </m:r>
                      </m:sub>
                    </m:sSub>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𝛾</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𝑘</m:t>
                        </m:r>
                      </m:e>
                      <m:sub>
                        <m:r>
                          <a:rPr lang="en-US" b="0" i="1" smtClean="0">
                            <a:latin typeface="Cambria Math" panose="02040503050406030204" pitchFamily="18" charset="0"/>
                            <a:ea typeface="Cambria Math" panose="02040503050406030204" pitchFamily="18" charset="0"/>
                          </a:rPr>
                          <m:t>𝑖𝑡</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𝜖</m:t>
                        </m:r>
                      </m:e>
                      <m:sub>
                        <m:r>
                          <a:rPr lang="en-US" b="0" i="1" smtClean="0">
                            <a:latin typeface="Cambria Math" panose="02040503050406030204" pitchFamily="18" charset="0"/>
                            <a:ea typeface="Cambria Math" panose="02040503050406030204" pitchFamily="18" charset="0"/>
                          </a:rPr>
                          <m:t>𝑖𝑡</m:t>
                        </m:r>
                      </m:sub>
                    </m:sSub>
                  </m:oMath>
                </a14:m>
                <a:endParaRPr lang="en-US" dirty="0"/>
              </a:p>
              <a:p>
                <a14:m>
                  <m:oMath xmlns:m="http://schemas.openxmlformats.org/officeDocument/2006/math">
                    <m:r>
                      <a:rPr lang="en-US" i="1" dirty="0" smtClean="0">
                        <a:latin typeface="Cambria Math" panose="02040503050406030204" pitchFamily="18" charset="0"/>
                        <a:ea typeface="Cambria Math" panose="02040503050406030204" pitchFamily="18" charset="0"/>
                      </a:rPr>
                      <m:t>𝛾</m:t>
                    </m:r>
                  </m:oMath>
                </a14:m>
                <a:r>
                  <a:rPr lang="en-US" dirty="0"/>
                  <a:t> measures elasticity of output with respect to knowledge capital:</a:t>
                </a:r>
              </a:p>
              <a:p>
                <a:pPr marL="0" indent="0">
                  <a:buNone/>
                </a:pPr>
                <a14:m>
                  <m:oMathPara xmlns:m="http://schemas.openxmlformats.org/officeDocument/2006/math">
                    <m:oMathParaPr>
                      <m:jc m:val="centerGroup"/>
                    </m:oMathParaPr>
                    <m:oMath xmlns:m="http://schemas.openxmlformats.org/officeDocument/2006/math">
                      <m:acc>
                        <m:accPr>
                          <m:chr m:val="̂"/>
                          <m:ctrlPr>
                            <a:rPr lang="en-US" i="1" smtClean="0">
                              <a:latin typeface="Cambria Math" panose="02040503050406030204" pitchFamily="18" charset="0"/>
                            </a:rPr>
                          </m:ctrlPr>
                        </m:accPr>
                        <m:e>
                          <m:r>
                            <a:rPr lang="en-US" i="1" smtClean="0">
                              <a:latin typeface="Cambria Math" panose="02040503050406030204" pitchFamily="18" charset="0"/>
                              <a:ea typeface="Cambria Math" panose="02040503050406030204" pitchFamily="18" charset="0"/>
                            </a:rPr>
                            <m:t>𝛾</m:t>
                          </m:r>
                        </m:e>
                      </m:acc>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𝑠</m:t>
                          </m:r>
                        </m:num>
                        <m:den>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𝑘</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𝐾</m:t>
                          </m:r>
                        </m:num>
                        <m:den>
                          <m:r>
                            <a:rPr lang="en-US" b="0" i="1" smtClean="0">
                              <a:latin typeface="Cambria Math" panose="02040503050406030204" pitchFamily="18" charset="0"/>
                            </a:rPr>
                            <m:t>𝑆</m:t>
                          </m:r>
                        </m:den>
                      </m:f>
                      <m:f>
                        <m:fPr>
                          <m:ctrlPr>
                            <a:rPr lang="en-US" b="0" i="1" smtClean="0">
                              <a:latin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𝑆</m:t>
                          </m:r>
                        </m:num>
                        <m:den>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𝐾</m:t>
                          </m:r>
                        </m:den>
                      </m:f>
                    </m:oMath>
                  </m:oMathPara>
                </a14:m>
                <a:endParaRPr lang="en-US" dirty="0"/>
              </a:p>
              <a:p>
                <a:r>
                  <a:rPr lang="en-US" dirty="0"/>
                  <a:t>Returns to R&amp;D capital given by increase in sales from an increase in knowledge stock:</a:t>
                </a:r>
              </a:p>
              <a:p>
                <a:pPr marL="0" indent="0">
                  <a:buNone/>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𝑆</m:t>
                          </m:r>
                        </m:num>
                        <m:den>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𝐾</m:t>
                          </m:r>
                        </m:den>
                      </m:f>
                      <m:r>
                        <a:rPr lang="en-US" b="0" i="1" smtClean="0">
                          <a:latin typeface="Cambria Math" panose="02040503050406030204" pitchFamily="18" charset="0"/>
                        </a:rPr>
                        <m:t>=</m:t>
                      </m:r>
                      <m:acc>
                        <m:accPr>
                          <m:chr m:val="̂"/>
                          <m:ctrlPr>
                            <a:rPr lang="en-US" b="0" i="1" smtClean="0">
                              <a:latin typeface="Cambria Math" panose="02040503050406030204" pitchFamily="18" charset="0"/>
                            </a:rPr>
                          </m:ctrlPr>
                        </m:accPr>
                        <m:e>
                          <m:r>
                            <a:rPr lang="en-US" b="0" i="1" smtClean="0">
                              <a:latin typeface="Cambria Math" panose="02040503050406030204" pitchFamily="18" charset="0"/>
                              <a:ea typeface="Cambria Math" panose="02040503050406030204" pitchFamily="18" charset="0"/>
                            </a:rPr>
                            <m:t>𝛾</m:t>
                          </m:r>
                        </m:e>
                      </m:acc>
                      <m:f>
                        <m:fPr>
                          <m:ctrlPr>
                            <a:rPr lang="en-US" i="1" smtClean="0">
                              <a:latin typeface="Cambria Math" panose="02040503050406030204" pitchFamily="18" charset="0"/>
                            </a:rPr>
                          </m:ctrlPr>
                        </m:fPr>
                        <m:num>
                          <m:r>
                            <a:rPr lang="en-US" b="0" i="1" smtClean="0">
                              <a:latin typeface="Cambria Math" panose="02040503050406030204" pitchFamily="18" charset="0"/>
                            </a:rPr>
                            <m:t>𝑆</m:t>
                          </m:r>
                        </m:num>
                        <m:den>
                          <m:r>
                            <a:rPr lang="en-US" b="0" i="1" smtClean="0">
                              <a:latin typeface="Cambria Math" panose="02040503050406030204" pitchFamily="18" charset="0"/>
                            </a:rPr>
                            <m:t>𝐾</m:t>
                          </m:r>
                        </m:den>
                      </m:f>
                      <m:r>
                        <a:rPr lang="en-US" b="0" i="1" smtClean="0">
                          <a:latin typeface="Cambria Math" panose="020405030504060302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ea typeface="Cambria Math" panose="02040503050406030204" pitchFamily="18" charset="0"/>
                            </a:rPr>
                            <m:t>𝛾</m:t>
                          </m:r>
                        </m:e>
                      </m:acc>
                      <m:sSup>
                        <m:sSupPr>
                          <m:ctrlPr>
                            <a:rPr lang="en-US" i="1" smtClean="0">
                              <a:latin typeface="Cambria Math" panose="02040503050406030204" pitchFamily="18" charset="0"/>
                              <a:ea typeface="Cambria Math" panose="02040503050406030204" pitchFamily="18" charset="0"/>
                            </a:rPr>
                          </m:ctrlPr>
                        </m:sSupPr>
                        <m:e>
                          <m:d>
                            <m:dPr>
                              <m:ctrlPr>
                                <a:rPr lang="en-US" i="1" smtClean="0">
                                  <a:latin typeface="Cambria Math" panose="02040503050406030204" pitchFamily="18" charset="0"/>
                                  <a:ea typeface="Cambria Math" panose="02040503050406030204" pitchFamily="18" charset="0"/>
                                </a:rPr>
                              </m:ctrlPr>
                            </m:dPr>
                            <m:e>
                              <m:f>
                                <m:fPr>
                                  <m:ctrlPr>
                                    <a:rPr lang="en-US"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𝐾</m:t>
                                  </m:r>
                                </m:num>
                                <m:den>
                                  <m:r>
                                    <a:rPr lang="en-US" b="0" i="1" smtClean="0">
                                      <a:latin typeface="Cambria Math" panose="02040503050406030204" pitchFamily="18" charset="0"/>
                                      <a:ea typeface="Cambria Math" panose="02040503050406030204" pitchFamily="18" charset="0"/>
                                    </a:rPr>
                                    <m:t>𝑆</m:t>
                                  </m:r>
                                </m:den>
                              </m:f>
                            </m:e>
                          </m:d>
                        </m:e>
                        <m:sup>
                          <m:r>
                            <a:rPr lang="en-US" b="0" i="1" smtClean="0">
                              <a:latin typeface="Cambria Math" panose="02040503050406030204" pitchFamily="18" charset="0"/>
                              <a:ea typeface="Cambria Math" panose="02040503050406030204" pitchFamily="18" charset="0"/>
                            </a:rPr>
                            <m:t>−1</m:t>
                          </m:r>
                        </m:sup>
                      </m:sSup>
                    </m:oMath>
                  </m:oMathPara>
                </a14:m>
                <a:endParaRPr lang="en-US" dirty="0"/>
              </a:p>
            </p:txBody>
          </p:sp>
        </mc:Choice>
        <mc:Fallback xmlns="">
          <p:sp>
            <p:nvSpPr>
              <p:cNvPr id="3" name="Content Placeholder 2">
                <a:extLst>
                  <a:ext uri="{FF2B5EF4-FFF2-40B4-BE49-F238E27FC236}">
                    <a16:creationId xmlns:a16="http://schemas.microsoft.com/office/drawing/2014/main" id="{176E4922-2B58-41EE-A44B-00E58166DB10}"/>
                  </a:ext>
                </a:extLst>
              </p:cNvPr>
              <p:cNvSpPr>
                <a:spLocks noGrp="1" noRot="1" noChangeAspect="1" noMove="1" noResize="1" noEditPoints="1" noAdjustHandles="1" noChangeArrowheads="1" noChangeShapeType="1" noTextEdit="1"/>
              </p:cNvSpPr>
              <p:nvPr>
                <p:ph idx="1"/>
              </p:nvPr>
            </p:nvSpPr>
            <p:spPr>
              <a:blipFill>
                <a:blip r:embed="rId2"/>
                <a:stretch>
                  <a:fillRect l="-696" t="-2801" r="-754"/>
                </a:stretch>
              </a:blipFill>
            </p:spPr>
            <p:txBody>
              <a:bodyPr/>
              <a:lstStyle/>
              <a:p>
                <a:r>
                  <a:rPr lang="en-US">
                    <a:noFill/>
                  </a:rPr>
                  <a:t> </a:t>
                </a:r>
              </a:p>
            </p:txBody>
          </p:sp>
        </mc:Fallback>
      </mc:AlternateContent>
      <p:sp>
        <p:nvSpPr>
          <p:cNvPr id="4" name="Date Placeholder 3">
            <a:extLst>
              <a:ext uri="{FF2B5EF4-FFF2-40B4-BE49-F238E27FC236}">
                <a16:creationId xmlns:a16="http://schemas.microsoft.com/office/drawing/2014/main" id="{246E3D36-A4CF-6DDC-8323-BAD22154C262}"/>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8A69A166-1F5B-CAD6-158D-663B79F73422}"/>
              </a:ext>
            </a:extLst>
          </p:cNvPr>
          <p:cNvSpPr>
            <a:spLocks noGrp="1"/>
          </p:cNvSpPr>
          <p:nvPr>
            <p:ph type="ftr" sz="quarter" idx="11"/>
          </p:nvPr>
        </p:nvSpPr>
        <p:spPr/>
        <p:txBody>
          <a:bodyPr/>
          <a:lstStyle/>
          <a:p>
            <a:r>
              <a:rPr lang="en-US"/>
              <a:t>Hall &amp; Helmers Ch. 6</a:t>
            </a:r>
          </a:p>
        </p:txBody>
      </p:sp>
      <p:sp>
        <p:nvSpPr>
          <p:cNvPr id="6" name="Slide Number Placeholder 5">
            <a:extLst>
              <a:ext uri="{FF2B5EF4-FFF2-40B4-BE49-F238E27FC236}">
                <a16:creationId xmlns:a16="http://schemas.microsoft.com/office/drawing/2014/main" id="{16B51276-C78C-A9C0-8211-EF7D320D23CF}"/>
              </a:ext>
            </a:extLst>
          </p:cNvPr>
          <p:cNvSpPr>
            <a:spLocks noGrp="1"/>
          </p:cNvSpPr>
          <p:nvPr>
            <p:ph type="sldNum" sz="quarter" idx="12"/>
          </p:nvPr>
        </p:nvSpPr>
        <p:spPr/>
        <p:txBody>
          <a:bodyPr/>
          <a:lstStyle/>
          <a:p>
            <a:fld id="{FC42BABA-C5C3-47D5-B0D6-5D879B36742B}" type="slidenum">
              <a:rPr lang="en-US" smtClean="0"/>
              <a:t>13</a:t>
            </a:fld>
            <a:endParaRPr lang="en-US"/>
          </a:p>
        </p:txBody>
      </p:sp>
    </p:spTree>
    <p:extLst>
      <p:ext uri="{BB962C8B-B14F-4D97-AF65-F5344CB8AC3E}">
        <p14:creationId xmlns:p14="http://schemas.microsoft.com/office/powerpoint/2010/main" val="4181160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Estimates of the production function with R&amp;D</a:t>
            </a:r>
          </a:p>
        </p:txBody>
      </p:sp>
      <p:sp>
        <p:nvSpPr>
          <p:cNvPr id="5" name="Rectangle 1">
            <a:extLst>
              <a:ext uri="{FF2B5EF4-FFF2-40B4-BE49-F238E27FC236}">
                <a16:creationId xmlns:a16="http://schemas.microsoft.com/office/drawing/2014/main" id="{5C9608A2-4976-74A7-5A4E-C32721005829}"/>
              </a:ext>
            </a:extLst>
          </p:cNvPr>
          <p:cNvSpPr>
            <a:spLocks noChangeArrowheads="1"/>
          </p:cNvSpPr>
          <p:nvPr/>
        </p:nvSpPr>
        <p:spPr bwMode="auto">
          <a:xfrm>
            <a:off x="3097213" y="296386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TextBox 7">
            <a:extLst>
              <a:ext uri="{FF2B5EF4-FFF2-40B4-BE49-F238E27FC236}">
                <a16:creationId xmlns:a16="http://schemas.microsoft.com/office/drawing/2014/main" id="{29A12CEF-31B0-2AAB-2E87-DFEFA750B997}"/>
              </a:ext>
            </a:extLst>
          </p:cNvPr>
          <p:cNvSpPr txBox="1"/>
          <p:nvPr/>
        </p:nvSpPr>
        <p:spPr>
          <a:xfrm>
            <a:off x="1149292" y="5682107"/>
            <a:ext cx="8816829" cy="615553"/>
          </a:xfrm>
          <a:prstGeom prst="rect">
            <a:avLst/>
          </a:prstGeom>
          <a:noFill/>
        </p:spPr>
        <p:txBody>
          <a:bodyPr wrap="square" rtlCol="0">
            <a:spAutoFit/>
          </a:bodyPr>
          <a:lstStyle/>
          <a:p>
            <a:r>
              <a:rPr kumimoji="0" lang="en-US" altLang="en-US" sz="1800" b="0" i="0" u="none" strike="noStrike" cap="none" normalizeH="0" baseline="0" dirty="0">
                <a:ln>
                  <a:noFill/>
                </a:ln>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rPr>
              <a:t>*</a:t>
            </a:r>
            <a:r>
              <a:rPr kumimoji="0" lang="en-US" altLang="en-US" sz="1600" b="0" i="0" u="none" strike="noStrike" cap="none" normalizeH="0" baseline="0" dirty="0">
                <a:ln>
                  <a:noFill/>
                </a:ln>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rPr>
              <a:t>The estimates in the table are transformed from the original, to show the scale coefficient as the coefficient of labor.</a:t>
            </a:r>
            <a:endParaRPr lang="en-US" dirty="0"/>
          </a:p>
        </p:txBody>
      </p:sp>
      <p:graphicFrame>
        <p:nvGraphicFramePr>
          <p:cNvPr id="9" name="Table 9">
            <a:extLst>
              <a:ext uri="{FF2B5EF4-FFF2-40B4-BE49-F238E27FC236}">
                <a16:creationId xmlns:a16="http://schemas.microsoft.com/office/drawing/2014/main" id="{43BC1C83-9557-8A73-D448-8FA2465E6865}"/>
              </a:ext>
            </a:extLst>
          </p:cNvPr>
          <p:cNvGraphicFramePr>
            <a:graphicFrameLocks noGrp="1"/>
          </p:cNvGraphicFramePr>
          <p:nvPr>
            <p:extLst>
              <p:ext uri="{D42A27DB-BD31-4B8C-83A1-F6EECF244321}">
                <p14:modId xmlns:p14="http://schemas.microsoft.com/office/powerpoint/2010/main" val="2493775345"/>
              </p:ext>
            </p:extLst>
          </p:nvPr>
        </p:nvGraphicFramePr>
        <p:xfrm>
          <a:off x="1065402" y="1890951"/>
          <a:ext cx="9345336" cy="3500628"/>
        </p:xfrm>
        <a:graphic>
          <a:graphicData uri="http://schemas.openxmlformats.org/drawingml/2006/table">
            <a:tbl>
              <a:tblPr firstRow="1" bandRow="1">
                <a:tableStyleId>{5FD0F851-EC5A-4D38-B0AD-8093EC10F338}</a:tableStyleId>
              </a:tblPr>
              <a:tblGrid>
                <a:gridCol w="3137482">
                  <a:extLst>
                    <a:ext uri="{9D8B030D-6E8A-4147-A177-3AD203B41FA5}">
                      <a16:colId xmlns:a16="http://schemas.microsoft.com/office/drawing/2014/main" val="1494425501"/>
                    </a:ext>
                  </a:extLst>
                </a:gridCol>
                <a:gridCol w="2927758">
                  <a:extLst>
                    <a:ext uri="{9D8B030D-6E8A-4147-A177-3AD203B41FA5}">
                      <a16:colId xmlns:a16="http://schemas.microsoft.com/office/drawing/2014/main" val="2949812686"/>
                    </a:ext>
                  </a:extLst>
                </a:gridCol>
                <a:gridCol w="3280096">
                  <a:extLst>
                    <a:ext uri="{9D8B030D-6E8A-4147-A177-3AD203B41FA5}">
                      <a16:colId xmlns:a16="http://schemas.microsoft.com/office/drawing/2014/main" val="1611205040"/>
                    </a:ext>
                  </a:extLst>
                </a:gridCol>
              </a:tblGrid>
              <a:tr h="370840">
                <a:tc>
                  <a:txBody>
                    <a:bodyPr/>
                    <a:lstStyle/>
                    <a:p>
                      <a:pPr marL="0" marR="0" algn="l">
                        <a:lnSpc>
                          <a:spcPct val="107000"/>
                        </a:lnSpc>
                        <a:spcBef>
                          <a:spcPts val="0"/>
                        </a:spcBef>
                        <a:spcAft>
                          <a:spcPts val="0"/>
                        </a:spcAft>
                      </a:pPr>
                      <a:r>
                        <a:rPr lang="en-US" sz="2000" dirty="0">
                          <a:solidFill>
                            <a:srgbClr val="000000"/>
                          </a:solidFill>
                          <a:effectLst/>
                        </a:rPr>
                        <a:t>Sample</a:t>
                      </a:r>
                      <a:endParaRPr lang="en-US" sz="20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a:solidFill>
                            <a:srgbClr val="000000"/>
                          </a:solidFill>
                          <a:effectLst/>
                        </a:rPr>
                        <a:t>French manufacturing</a:t>
                      </a:r>
                      <a:endParaRPr lang="en-US" sz="200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dirty="0">
                          <a:solidFill>
                            <a:srgbClr val="000000"/>
                          </a:solidFill>
                          <a:effectLst/>
                        </a:rPr>
                        <a:t>US manufacturing</a:t>
                      </a:r>
                      <a:endParaRPr lang="en-US" sz="2000" dirty="0">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838039022"/>
                  </a:ext>
                </a:extLst>
              </a:tr>
              <a:tr h="370840">
                <a:tc>
                  <a:txBody>
                    <a:bodyPr/>
                    <a:lstStyle/>
                    <a:p>
                      <a:pPr marL="0" marR="0" algn="l">
                        <a:lnSpc>
                          <a:spcPct val="107000"/>
                        </a:lnSpc>
                        <a:spcBef>
                          <a:spcPts val="0"/>
                        </a:spcBef>
                        <a:spcAft>
                          <a:spcPts val="0"/>
                        </a:spcAft>
                      </a:pPr>
                      <a:r>
                        <a:rPr lang="en-US" sz="2000" dirty="0">
                          <a:solidFill>
                            <a:srgbClr val="000000"/>
                          </a:solidFill>
                          <a:effectLst/>
                        </a:rPr>
                        <a:t># firms and years</a:t>
                      </a:r>
                      <a:endParaRPr lang="en-US" sz="20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a:solidFill>
                            <a:srgbClr val="000000"/>
                          </a:solidFill>
                          <a:effectLst/>
                        </a:rPr>
                        <a:t>197 firms; 1980-1987</a:t>
                      </a:r>
                      <a:endParaRPr lang="en-US" sz="200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a:solidFill>
                            <a:srgbClr val="000000"/>
                          </a:solidFill>
                          <a:effectLst/>
                        </a:rPr>
                        <a:t>1073 firms; 1981-1989</a:t>
                      </a:r>
                      <a:endParaRPr lang="en-US" sz="2000">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582777202"/>
                  </a:ext>
                </a:extLst>
              </a:tr>
              <a:tr h="370840">
                <a:tc>
                  <a:txBody>
                    <a:bodyPr/>
                    <a:lstStyle/>
                    <a:p>
                      <a:pPr marL="0" marR="0" algn="l">
                        <a:lnSpc>
                          <a:spcPct val="107000"/>
                        </a:lnSpc>
                        <a:spcBef>
                          <a:spcPts val="0"/>
                        </a:spcBef>
                        <a:spcAft>
                          <a:spcPts val="0"/>
                        </a:spcAft>
                      </a:pPr>
                      <a:r>
                        <a:rPr lang="en-US" sz="2000">
                          <a:solidFill>
                            <a:srgbClr val="000000"/>
                          </a:solidFill>
                          <a:effectLst/>
                        </a:rPr>
                        <a:t>Dependent variable</a:t>
                      </a:r>
                      <a:endParaRPr lang="en-US" sz="200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a:solidFill>
                            <a:srgbClr val="000000"/>
                          </a:solidFill>
                          <a:effectLst/>
                        </a:rPr>
                        <a:t>Log (value added/employee)</a:t>
                      </a:r>
                      <a:endParaRPr lang="en-US" sz="200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dirty="0">
                          <a:solidFill>
                            <a:srgbClr val="000000"/>
                          </a:solidFill>
                          <a:effectLst/>
                        </a:rPr>
                        <a:t>Log (sales/employee)</a:t>
                      </a:r>
                      <a:endParaRPr lang="en-US" sz="2000" dirty="0">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77417979"/>
                  </a:ext>
                </a:extLst>
              </a:tr>
              <a:tr h="370840">
                <a:tc>
                  <a:txBody>
                    <a:bodyPr/>
                    <a:lstStyle/>
                    <a:p>
                      <a:pPr marL="0" marR="0" algn="l">
                        <a:lnSpc>
                          <a:spcPct val="107000"/>
                        </a:lnSpc>
                        <a:spcBef>
                          <a:spcPts val="0"/>
                        </a:spcBef>
                        <a:spcAft>
                          <a:spcPts val="0"/>
                        </a:spcAft>
                      </a:pPr>
                      <a:r>
                        <a:rPr lang="en-US" sz="2000">
                          <a:effectLst/>
                        </a:rPr>
                        <a:t>Log (capital/employee)</a:t>
                      </a:r>
                      <a:endParaRPr lang="en-US" sz="200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a:effectLst/>
                        </a:rPr>
                        <a:t>0.199 (0.013)</a:t>
                      </a:r>
                      <a:endParaRPr lang="en-US" sz="200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a:effectLst/>
                        </a:rPr>
                        <a:t>0.289 (0.008)</a:t>
                      </a:r>
                      <a:endParaRPr lang="en-US" sz="2000">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89151472"/>
                  </a:ext>
                </a:extLst>
              </a:tr>
              <a:tr h="370840">
                <a:tc>
                  <a:txBody>
                    <a:bodyPr/>
                    <a:lstStyle/>
                    <a:p>
                      <a:pPr marL="0" marR="0" algn="l">
                        <a:lnSpc>
                          <a:spcPct val="107000"/>
                        </a:lnSpc>
                        <a:spcBef>
                          <a:spcPts val="0"/>
                        </a:spcBef>
                        <a:spcAft>
                          <a:spcPts val="0"/>
                        </a:spcAft>
                      </a:pPr>
                      <a:r>
                        <a:rPr lang="en-US" sz="2000">
                          <a:effectLst/>
                        </a:rPr>
                        <a:t>Log (R&amp;D capital/employee)</a:t>
                      </a:r>
                      <a:endParaRPr lang="en-US" sz="200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a:effectLst/>
                        </a:rPr>
                        <a:t>0.252 (0.008)</a:t>
                      </a:r>
                      <a:endParaRPr lang="en-US" sz="200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dirty="0">
                          <a:effectLst/>
                        </a:rPr>
                        <a:t>0.035 (0.005)</a:t>
                      </a:r>
                      <a:endParaRPr lang="en-US" sz="2000" dirty="0">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49487118"/>
                  </a:ext>
                </a:extLst>
              </a:tr>
              <a:tr h="370840">
                <a:tc>
                  <a:txBody>
                    <a:bodyPr/>
                    <a:lstStyle/>
                    <a:p>
                      <a:pPr marL="0" marR="0" algn="l">
                        <a:lnSpc>
                          <a:spcPct val="107000"/>
                        </a:lnSpc>
                        <a:spcBef>
                          <a:spcPts val="0"/>
                        </a:spcBef>
                        <a:spcAft>
                          <a:spcPts val="0"/>
                        </a:spcAft>
                      </a:pPr>
                      <a:r>
                        <a:rPr lang="en-US" sz="2000">
                          <a:effectLst/>
                        </a:rPr>
                        <a:t>Log (employees)</a:t>
                      </a:r>
                      <a:endParaRPr lang="en-US" sz="200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a:effectLst/>
                        </a:rPr>
                        <a:t>-0.035 (0.007)</a:t>
                      </a:r>
                      <a:endParaRPr lang="en-US" sz="200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a:effectLst/>
                        </a:rPr>
                        <a:t>0.010 (0.010)</a:t>
                      </a:r>
                      <a:endParaRPr lang="en-US" sz="2000">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87467171"/>
                  </a:ext>
                </a:extLst>
              </a:tr>
              <a:tr h="370840">
                <a:tc>
                  <a:txBody>
                    <a:bodyPr/>
                    <a:lstStyle/>
                    <a:p>
                      <a:pPr marL="0" marR="0" algn="l">
                        <a:lnSpc>
                          <a:spcPct val="107000"/>
                        </a:lnSpc>
                        <a:spcBef>
                          <a:spcPts val="0"/>
                        </a:spcBef>
                        <a:spcAft>
                          <a:spcPts val="0"/>
                        </a:spcAft>
                      </a:pPr>
                      <a:r>
                        <a:rPr lang="en-US" sz="2000">
                          <a:effectLst/>
                        </a:rPr>
                        <a:t>R-squared (standard error)</a:t>
                      </a:r>
                      <a:endParaRPr lang="en-US" sz="200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a:effectLst/>
                        </a:rPr>
                        <a:t>0.966 (0.344)</a:t>
                      </a:r>
                      <a:endParaRPr lang="en-US" sz="200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a:effectLst/>
                        </a:rPr>
                        <a:t>0.936 (0.360)</a:t>
                      </a:r>
                      <a:endParaRPr lang="en-US" sz="2000">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092487119"/>
                  </a:ext>
                </a:extLst>
              </a:tr>
              <a:tr h="370840">
                <a:tc>
                  <a:txBody>
                    <a:bodyPr/>
                    <a:lstStyle/>
                    <a:p>
                      <a:pPr marL="0" marR="0" algn="l">
                        <a:lnSpc>
                          <a:spcPct val="107000"/>
                        </a:lnSpc>
                        <a:spcBef>
                          <a:spcPts val="0"/>
                        </a:spcBef>
                        <a:spcAft>
                          <a:spcPts val="0"/>
                        </a:spcAft>
                      </a:pPr>
                      <a:r>
                        <a:rPr lang="en-US" sz="2000" dirty="0">
                          <a:effectLst/>
                        </a:rPr>
                        <a:t>Source</a:t>
                      </a:r>
                      <a:endParaRPr lang="en-US" sz="20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a:effectLst/>
                        </a:rPr>
                        <a:t>Hall and Mairesse (1995), Table 3</a:t>
                      </a:r>
                      <a:endParaRPr lang="en-US" sz="200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dirty="0">
                          <a:effectLst/>
                        </a:rPr>
                        <a:t>Hall and Mairesse (1996), Table 3*</a:t>
                      </a:r>
                      <a:endParaRPr lang="en-US" sz="2000" dirty="0">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166563325"/>
                  </a:ext>
                </a:extLst>
              </a:tr>
            </a:tbl>
          </a:graphicData>
        </a:graphic>
      </p:graphicFrame>
      <p:sp>
        <p:nvSpPr>
          <p:cNvPr id="3" name="Date Placeholder 2">
            <a:extLst>
              <a:ext uri="{FF2B5EF4-FFF2-40B4-BE49-F238E27FC236}">
                <a16:creationId xmlns:a16="http://schemas.microsoft.com/office/drawing/2014/main" id="{5746EDD8-91F6-C561-69CA-A018C3C9056D}"/>
              </a:ext>
            </a:extLst>
          </p:cNvPr>
          <p:cNvSpPr>
            <a:spLocks noGrp="1"/>
          </p:cNvSpPr>
          <p:nvPr>
            <p:ph type="dt" sz="half" idx="10"/>
          </p:nvPr>
        </p:nvSpPr>
        <p:spPr/>
        <p:txBody>
          <a:bodyPr/>
          <a:lstStyle/>
          <a:p>
            <a:r>
              <a:rPr lang="en-US"/>
              <a:t>2024</a:t>
            </a:r>
          </a:p>
        </p:txBody>
      </p:sp>
      <p:sp>
        <p:nvSpPr>
          <p:cNvPr id="4" name="Footer Placeholder 3">
            <a:extLst>
              <a:ext uri="{FF2B5EF4-FFF2-40B4-BE49-F238E27FC236}">
                <a16:creationId xmlns:a16="http://schemas.microsoft.com/office/drawing/2014/main" id="{17E09887-DAE6-625E-6647-F7D499F45ABB}"/>
              </a:ext>
            </a:extLst>
          </p:cNvPr>
          <p:cNvSpPr>
            <a:spLocks noGrp="1"/>
          </p:cNvSpPr>
          <p:nvPr>
            <p:ph type="ftr" sz="quarter" idx="11"/>
          </p:nvPr>
        </p:nvSpPr>
        <p:spPr/>
        <p:txBody>
          <a:bodyPr/>
          <a:lstStyle/>
          <a:p>
            <a:r>
              <a:rPr lang="en-US"/>
              <a:t>Hall &amp; Helmers Ch. 6</a:t>
            </a:r>
          </a:p>
        </p:txBody>
      </p:sp>
      <p:sp>
        <p:nvSpPr>
          <p:cNvPr id="6" name="Slide Number Placeholder 5">
            <a:extLst>
              <a:ext uri="{FF2B5EF4-FFF2-40B4-BE49-F238E27FC236}">
                <a16:creationId xmlns:a16="http://schemas.microsoft.com/office/drawing/2014/main" id="{2D1CCA82-4D1E-5501-B5B7-D2BF0364C36B}"/>
              </a:ext>
            </a:extLst>
          </p:cNvPr>
          <p:cNvSpPr>
            <a:spLocks noGrp="1"/>
          </p:cNvSpPr>
          <p:nvPr>
            <p:ph type="sldNum" sz="quarter" idx="12"/>
          </p:nvPr>
        </p:nvSpPr>
        <p:spPr/>
        <p:txBody>
          <a:bodyPr/>
          <a:lstStyle/>
          <a:p>
            <a:fld id="{FC42BABA-C5C3-47D5-B0D6-5D879B36742B}" type="slidenum">
              <a:rPr lang="en-US" smtClean="0"/>
              <a:t>14</a:t>
            </a:fld>
            <a:endParaRPr lang="en-US"/>
          </a:p>
        </p:txBody>
      </p:sp>
    </p:spTree>
    <p:extLst>
      <p:ext uri="{BB962C8B-B14F-4D97-AF65-F5344CB8AC3E}">
        <p14:creationId xmlns:p14="http://schemas.microsoft.com/office/powerpoint/2010/main" val="23048426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1CAFC875-9D41-4C53-9B74-36C9EA06B6B1}"/>
                  </a:ext>
                </a:extLst>
              </p:cNvPr>
              <p:cNvSpPr>
                <a:spLocks noGrp="1"/>
              </p:cNvSpPr>
              <p:nvPr>
                <p:ph type="title"/>
              </p:nvPr>
            </p:nvSpPr>
            <p:spPr/>
            <p:txBody>
              <a:bodyPr/>
              <a:lstStyle/>
              <a:p>
                <a14:m>
                  <m:oMath xmlns:m="http://schemas.openxmlformats.org/officeDocument/2006/math">
                    <m:r>
                      <a:rPr lang="en-US" i="1" dirty="0" smtClean="0">
                        <a:latin typeface="Cambria Math" panose="02040503050406030204" pitchFamily="18" charset="0"/>
                        <a:ea typeface="Cambria Math" panose="02040503050406030204" pitchFamily="18" charset="0"/>
                      </a:rPr>
                      <m:t>𝛾</m:t>
                    </m:r>
                  </m:oMath>
                </a14:m>
                <a:r>
                  <a:rPr lang="en-US" dirty="0"/>
                  <a:t> not a constant parameter</a:t>
                </a:r>
              </a:p>
            </p:txBody>
          </p:sp>
        </mc:Choice>
        <mc:Fallback xmlns="">
          <p:sp>
            <p:nvSpPr>
              <p:cNvPr id="2" name="Title 1">
                <a:extLst>
                  <a:ext uri="{FF2B5EF4-FFF2-40B4-BE49-F238E27FC236}">
                    <a16:creationId xmlns:a16="http://schemas.microsoft.com/office/drawing/2014/main" id="{1CAFC875-9D41-4C53-9B74-36C9EA06B6B1}"/>
                  </a:ext>
                </a:extLst>
              </p:cNvPr>
              <p:cNvSpPr>
                <a:spLocks noGrp="1" noRot="1" noChangeAspect="1" noMove="1" noResize="1" noEditPoints="1" noAdjustHandles="1" noChangeArrowheads="1" noChangeShapeType="1" noTextEdit="1"/>
              </p:cNvSpPr>
              <p:nvPr>
                <p:ph type="title"/>
              </p:nvPr>
            </p:nvSpPr>
            <p:spPr>
              <a:blipFill>
                <a:blip r:embed="rId2"/>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5B222AF4-71D3-4F00-8B8D-06D34D1A8128}"/>
                  </a:ext>
                </a:extLst>
              </p:cNvPr>
              <p:cNvSpPr>
                <a:spLocks noGrp="1"/>
              </p:cNvSpPr>
              <p:nvPr>
                <p:ph idx="1"/>
              </p:nvPr>
            </p:nvSpPr>
            <p:spPr/>
            <p:txBody>
              <a:bodyPr>
                <a:normAutofit/>
              </a:bodyPr>
              <a:lstStyle/>
              <a:p>
                <a:r>
                  <a:rPr lang="en-US" sz="2400" dirty="0"/>
                  <a:t>Assumption that </a:t>
                </a:r>
                <a14:m>
                  <m:oMath xmlns:m="http://schemas.openxmlformats.org/officeDocument/2006/math">
                    <m:r>
                      <a:rPr lang="en-US" sz="2400" i="1" dirty="0" smtClean="0">
                        <a:latin typeface="Cambria Math" panose="02040503050406030204" pitchFamily="18" charset="0"/>
                        <a:ea typeface="Cambria Math" panose="02040503050406030204" pitchFamily="18" charset="0"/>
                      </a:rPr>
                      <m:t>𝛾</m:t>
                    </m:r>
                  </m:oMath>
                </a14:m>
                <a:r>
                  <a:rPr lang="en-US" sz="2400" dirty="0"/>
                  <a:t> is a constant parameter, invariant across firms in different industries.</a:t>
                </a:r>
              </a:p>
              <a:p>
                <a:r>
                  <a:rPr lang="en-US" sz="2400" dirty="0"/>
                  <a:t>Under some simple assumptions about returns to scale and imperfect competition, elasticity of output with respect to an input is equal to the share of the input in the costs of production.</a:t>
                </a:r>
              </a:p>
              <a:p>
                <a14:m>
                  <m:oMath xmlns:m="http://schemas.openxmlformats.org/officeDocument/2006/math">
                    <m:r>
                      <a:rPr lang="en-US" sz="2400" i="1" dirty="0" smtClean="0">
                        <a:latin typeface="Cambria Math" panose="02040503050406030204" pitchFamily="18" charset="0"/>
                        <a:ea typeface="Cambria Math" panose="02040503050406030204" pitchFamily="18" charset="0"/>
                      </a:rPr>
                      <m:t>𝛾</m:t>
                    </m:r>
                  </m:oMath>
                </a14:m>
                <a:r>
                  <a:rPr lang="en-US" sz="2400" dirty="0"/>
                  <a:t> will be higher in sectors with greater R&amp;D intensity:</a:t>
                </a:r>
              </a:p>
            </p:txBody>
          </p:sp>
        </mc:Choice>
        <mc:Fallback>
          <p:sp>
            <p:nvSpPr>
              <p:cNvPr id="3" name="Content Placeholder 2">
                <a:extLst>
                  <a:ext uri="{FF2B5EF4-FFF2-40B4-BE49-F238E27FC236}">
                    <a16:creationId xmlns:a16="http://schemas.microsoft.com/office/drawing/2014/main" id="{5B222AF4-71D3-4F00-8B8D-06D34D1A8128}"/>
                  </a:ext>
                </a:extLst>
              </p:cNvPr>
              <p:cNvSpPr>
                <a:spLocks noGrp="1" noRot="1" noChangeAspect="1" noMove="1" noResize="1" noEditPoints="1" noAdjustHandles="1" noChangeArrowheads="1" noChangeShapeType="1" noTextEdit="1"/>
              </p:cNvSpPr>
              <p:nvPr>
                <p:ph idx="1"/>
              </p:nvPr>
            </p:nvSpPr>
            <p:spPr>
              <a:blipFill>
                <a:blip r:embed="rId3"/>
                <a:stretch>
                  <a:fillRect l="-812" t="-1961"/>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B50F4877-FF1E-417A-A2E9-3A9B7A03013B}"/>
              </a:ext>
            </a:extLst>
          </p:cNvPr>
          <p:cNvPicPr>
            <a:picLocks noChangeAspect="1"/>
          </p:cNvPicPr>
          <p:nvPr/>
        </p:nvPicPr>
        <p:blipFill>
          <a:blip r:embed="rId4"/>
          <a:stretch>
            <a:fillRect/>
          </a:stretch>
        </p:blipFill>
        <p:spPr>
          <a:xfrm>
            <a:off x="1675561" y="4108817"/>
            <a:ext cx="8376558" cy="2203083"/>
          </a:xfrm>
          <a:prstGeom prst="rect">
            <a:avLst/>
          </a:prstGeom>
        </p:spPr>
      </p:pic>
      <p:sp>
        <p:nvSpPr>
          <p:cNvPr id="5" name="Date Placeholder 4">
            <a:extLst>
              <a:ext uri="{FF2B5EF4-FFF2-40B4-BE49-F238E27FC236}">
                <a16:creationId xmlns:a16="http://schemas.microsoft.com/office/drawing/2014/main" id="{90006C10-AF2B-678B-A1D5-8176795934D1}"/>
              </a:ext>
            </a:extLst>
          </p:cNvPr>
          <p:cNvSpPr>
            <a:spLocks noGrp="1"/>
          </p:cNvSpPr>
          <p:nvPr>
            <p:ph type="dt" sz="half" idx="10"/>
          </p:nvPr>
        </p:nvSpPr>
        <p:spPr/>
        <p:txBody>
          <a:bodyPr/>
          <a:lstStyle/>
          <a:p>
            <a:r>
              <a:rPr lang="en-US"/>
              <a:t>2024</a:t>
            </a:r>
          </a:p>
        </p:txBody>
      </p:sp>
      <p:sp>
        <p:nvSpPr>
          <p:cNvPr id="6" name="Footer Placeholder 5">
            <a:extLst>
              <a:ext uri="{FF2B5EF4-FFF2-40B4-BE49-F238E27FC236}">
                <a16:creationId xmlns:a16="http://schemas.microsoft.com/office/drawing/2014/main" id="{5A77DD4C-694E-83E4-11DB-9182CD6F4195}"/>
              </a:ext>
            </a:extLst>
          </p:cNvPr>
          <p:cNvSpPr>
            <a:spLocks noGrp="1"/>
          </p:cNvSpPr>
          <p:nvPr>
            <p:ph type="ftr" sz="quarter" idx="11"/>
          </p:nvPr>
        </p:nvSpPr>
        <p:spPr/>
        <p:txBody>
          <a:bodyPr/>
          <a:lstStyle/>
          <a:p>
            <a:r>
              <a:rPr lang="en-US"/>
              <a:t>Hall &amp; Helmers Ch. 6</a:t>
            </a:r>
          </a:p>
        </p:txBody>
      </p:sp>
      <p:sp>
        <p:nvSpPr>
          <p:cNvPr id="7" name="Slide Number Placeholder 6">
            <a:extLst>
              <a:ext uri="{FF2B5EF4-FFF2-40B4-BE49-F238E27FC236}">
                <a16:creationId xmlns:a16="http://schemas.microsoft.com/office/drawing/2014/main" id="{6C67A412-8A27-13C0-F272-995A39320C8C}"/>
              </a:ext>
            </a:extLst>
          </p:cNvPr>
          <p:cNvSpPr>
            <a:spLocks noGrp="1"/>
          </p:cNvSpPr>
          <p:nvPr>
            <p:ph type="sldNum" sz="quarter" idx="12"/>
          </p:nvPr>
        </p:nvSpPr>
        <p:spPr/>
        <p:txBody>
          <a:bodyPr/>
          <a:lstStyle/>
          <a:p>
            <a:fld id="{FC42BABA-C5C3-47D5-B0D6-5D879B36742B}" type="slidenum">
              <a:rPr lang="en-US" smtClean="0"/>
              <a:t>15</a:t>
            </a:fld>
            <a:endParaRPr lang="en-US"/>
          </a:p>
        </p:txBody>
      </p:sp>
    </p:spTree>
    <p:extLst>
      <p:ext uri="{BB962C8B-B14F-4D97-AF65-F5344CB8AC3E}">
        <p14:creationId xmlns:p14="http://schemas.microsoft.com/office/powerpoint/2010/main" val="28172689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14:m>
                  <m:oMath xmlns:m="http://schemas.openxmlformats.org/officeDocument/2006/math">
                    <m:r>
                      <a:rPr lang="en-US" i="1" dirty="0">
                        <a:latin typeface="Cambria Math" panose="02040503050406030204" pitchFamily="18" charset="0"/>
                        <a:ea typeface="Cambria Math" panose="02040503050406030204" pitchFamily="18" charset="0"/>
                      </a:rPr>
                      <m:t>𝛾</m:t>
                    </m:r>
                  </m:oMath>
                </a14:m>
                <a:r>
                  <a:rPr lang="en-US" dirty="0"/>
                  <a:t> not a constant parameter</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a:stretch>
              </a:blipFill>
            </p:spPr>
            <p:txBody>
              <a:bodyPr/>
              <a:lstStyle/>
              <a:p>
                <a:r>
                  <a:rPr lang="en-US">
                    <a:noFill/>
                  </a:rPr>
                  <a:t> </a:t>
                </a:r>
              </a:p>
            </p:txBody>
          </p:sp>
        </mc:Fallback>
      </mc:AlternateContent>
      <p:sp>
        <p:nvSpPr>
          <p:cNvPr id="3" name="Content Placeholder 2"/>
          <p:cNvSpPr>
            <a:spLocks noGrp="1"/>
          </p:cNvSpPr>
          <p:nvPr>
            <p:ph idx="1"/>
          </p:nvPr>
        </p:nvSpPr>
        <p:spPr/>
        <p:txBody>
          <a:bodyPr/>
          <a:lstStyle/>
          <a:p>
            <a:r>
              <a:rPr lang="en-US" dirty="0"/>
              <a:t>Theory predicts that estimated R&amp;D elasticity varies with R&amp;D intensity if returns to R&amp;D are roughly constant across firms and industries.</a:t>
            </a:r>
          </a:p>
          <a:p>
            <a:r>
              <a:rPr lang="en-US" dirty="0"/>
              <a:t>Firms invest in R&amp;D up to the point where the returns are equal to the cost of R&amp;D capital.</a:t>
            </a:r>
          </a:p>
          <a:p>
            <a:r>
              <a:rPr lang="en-US" dirty="0"/>
              <a:t>Assumption of equalized rates of return across sectors is a better benchmark than equalized elasticities.</a:t>
            </a:r>
          </a:p>
        </p:txBody>
      </p:sp>
      <p:sp>
        <p:nvSpPr>
          <p:cNvPr id="4" name="Date Placeholder 3">
            <a:extLst>
              <a:ext uri="{FF2B5EF4-FFF2-40B4-BE49-F238E27FC236}">
                <a16:creationId xmlns:a16="http://schemas.microsoft.com/office/drawing/2014/main" id="{4EC07A06-48AB-E749-7F00-9085231E6EF3}"/>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D5B09E82-20A3-3F85-CE6D-ED6E718802A1}"/>
              </a:ext>
            </a:extLst>
          </p:cNvPr>
          <p:cNvSpPr>
            <a:spLocks noGrp="1"/>
          </p:cNvSpPr>
          <p:nvPr>
            <p:ph type="ftr" sz="quarter" idx="11"/>
          </p:nvPr>
        </p:nvSpPr>
        <p:spPr/>
        <p:txBody>
          <a:bodyPr/>
          <a:lstStyle/>
          <a:p>
            <a:r>
              <a:rPr lang="en-US"/>
              <a:t>Hall &amp; Helmers Ch. 6</a:t>
            </a:r>
          </a:p>
        </p:txBody>
      </p:sp>
      <p:sp>
        <p:nvSpPr>
          <p:cNvPr id="6" name="Slide Number Placeholder 5">
            <a:extLst>
              <a:ext uri="{FF2B5EF4-FFF2-40B4-BE49-F238E27FC236}">
                <a16:creationId xmlns:a16="http://schemas.microsoft.com/office/drawing/2014/main" id="{41EFEB7B-7FA1-584A-7903-8ABB636EA385}"/>
              </a:ext>
            </a:extLst>
          </p:cNvPr>
          <p:cNvSpPr>
            <a:spLocks noGrp="1"/>
          </p:cNvSpPr>
          <p:nvPr>
            <p:ph type="sldNum" sz="quarter" idx="12"/>
          </p:nvPr>
        </p:nvSpPr>
        <p:spPr/>
        <p:txBody>
          <a:bodyPr/>
          <a:lstStyle/>
          <a:p>
            <a:fld id="{FC42BABA-C5C3-47D5-B0D6-5D879B36742B}" type="slidenum">
              <a:rPr lang="en-US" smtClean="0"/>
              <a:t>16</a:t>
            </a:fld>
            <a:endParaRPr lang="en-US"/>
          </a:p>
        </p:txBody>
      </p:sp>
    </p:spTree>
    <p:extLst>
      <p:ext uri="{BB962C8B-B14F-4D97-AF65-F5344CB8AC3E}">
        <p14:creationId xmlns:p14="http://schemas.microsoft.com/office/powerpoint/2010/main" val="7376664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7E711-A64E-4B0F-A97B-9F35FD191BBE}"/>
              </a:ext>
            </a:extLst>
          </p:cNvPr>
          <p:cNvSpPr>
            <a:spLocks noGrp="1"/>
          </p:cNvSpPr>
          <p:nvPr>
            <p:ph type="title"/>
          </p:nvPr>
        </p:nvSpPr>
        <p:spPr/>
        <p:txBody>
          <a:bodyPr/>
          <a:lstStyle/>
          <a:p>
            <a:r>
              <a:rPr lang="en-US" dirty="0"/>
              <a:t>Estimation using the rate of return formulation</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2BBB3CAC-98A6-4D44-85AA-283250A741AE}"/>
                  </a:ext>
                </a:extLst>
              </p:cNvPr>
              <p:cNvSpPr>
                <a:spLocks noGrp="1"/>
              </p:cNvSpPr>
              <p:nvPr>
                <p:ph idx="1"/>
              </p:nvPr>
            </p:nvSpPr>
            <p:spPr/>
            <p:txBody>
              <a:bodyPr>
                <a:normAutofit lnSpcReduction="10000"/>
              </a:bodyPr>
              <a:lstStyle/>
              <a:p>
                <a:r>
                  <a:rPr lang="en-US" dirty="0"/>
                  <a:t>Based on theory (rates of return should be equalized across  industries), assume rate of return to R&amp;D is a constant parameter.</a:t>
                </a:r>
              </a:p>
              <a:p>
                <a:r>
                  <a:rPr lang="en-US" dirty="0"/>
                  <a:t>Use differenced version of production function:</a:t>
                </a:r>
              </a:p>
              <a:p>
                <a:pPr marL="0" indent="0">
                  <a:buNone/>
                </a:pPr>
                <a14:m>
                  <m:oMathPara xmlns:m="http://schemas.openxmlformats.org/officeDocument/2006/math">
                    <m:oMathParaPr>
                      <m:jc m:val="centerGroup"/>
                    </m:oMathParaPr>
                    <m:oMath xmlns:m="http://schemas.openxmlformats.org/officeDocument/2006/math">
                      <m:r>
                        <m:rPr>
                          <m:sty m:val="p"/>
                        </m:rPr>
                        <a:rPr lang="el-GR" i="1" smtClean="0">
                          <a:latin typeface="Cambria Math" panose="02040503050406030204" pitchFamily="18" charset="0"/>
                          <a:ea typeface="Cambria Math" panose="02040503050406030204" pitchFamily="18" charset="0"/>
                        </a:rPr>
                        <m:t>Δ</m:t>
                      </m:r>
                      <m:sSub>
                        <m:sSubPr>
                          <m:ctrlPr>
                            <a:rPr lang="el-GR"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𝑠</m:t>
                          </m:r>
                        </m:e>
                        <m:sub>
                          <m:r>
                            <a:rPr lang="en-US" b="0" i="1" smtClean="0">
                              <a:latin typeface="Cambria Math" panose="02040503050406030204" pitchFamily="18" charset="0"/>
                              <a:ea typeface="Cambria Math" panose="02040503050406030204" pitchFamily="18" charset="0"/>
                            </a:rPr>
                            <m:t>𝑖𝑡</m:t>
                          </m:r>
                        </m:sub>
                      </m:sSub>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𝛼</m:t>
                      </m:r>
                      <m:r>
                        <m:rPr>
                          <m:sty m:val="p"/>
                        </m:rPr>
                        <a:rPr lang="el-GR" b="0" i="1" smtClean="0">
                          <a:latin typeface="Cambria Math" panose="02040503050406030204" pitchFamily="18" charset="0"/>
                          <a:ea typeface="Cambria Math" panose="02040503050406030204" pitchFamily="18" charset="0"/>
                        </a:rPr>
                        <m:t>Δ</m:t>
                      </m:r>
                      <m:sSub>
                        <m:sSubPr>
                          <m:ctrlPr>
                            <a:rPr lang="el-GR"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𝑐</m:t>
                          </m:r>
                        </m:e>
                        <m:sub>
                          <m:r>
                            <a:rPr lang="en-US" b="0" i="1" smtClean="0">
                              <a:latin typeface="Cambria Math" panose="02040503050406030204" pitchFamily="18" charset="0"/>
                              <a:ea typeface="Cambria Math" panose="02040503050406030204" pitchFamily="18" charset="0"/>
                            </a:rPr>
                            <m:t>𝑖𝑡</m:t>
                          </m:r>
                        </m:sub>
                      </m:sSub>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𝛽</m:t>
                      </m:r>
                      <m:r>
                        <m:rPr>
                          <m:sty m:val="p"/>
                        </m:rPr>
                        <a:rPr lang="el-GR" b="0" i="1" smtClean="0">
                          <a:latin typeface="Cambria Math" panose="02040503050406030204" pitchFamily="18" charset="0"/>
                          <a:ea typeface="Cambria Math" panose="02040503050406030204" pitchFamily="18" charset="0"/>
                        </a:rPr>
                        <m:t>Δ</m:t>
                      </m:r>
                      <m:sSub>
                        <m:sSubPr>
                          <m:ctrlPr>
                            <a:rPr lang="el-GR"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𝑙</m:t>
                          </m:r>
                        </m:e>
                        <m:sub>
                          <m:r>
                            <a:rPr lang="en-US" b="0" i="1" smtClean="0">
                              <a:latin typeface="Cambria Math" panose="02040503050406030204" pitchFamily="18" charset="0"/>
                              <a:ea typeface="Cambria Math" panose="02040503050406030204" pitchFamily="18" charset="0"/>
                            </a:rPr>
                            <m:t>𝑖𝑡</m:t>
                          </m:r>
                        </m:sub>
                      </m:sSub>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𝛾</m:t>
                      </m:r>
                      <m:r>
                        <m:rPr>
                          <m:sty m:val="p"/>
                        </m:rPr>
                        <a:rPr lang="el-GR" b="0" i="1" smtClean="0">
                          <a:latin typeface="Cambria Math" panose="02040503050406030204" pitchFamily="18" charset="0"/>
                          <a:ea typeface="Cambria Math" panose="02040503050406030204" pitchFamily="18" charset="0"/>
                        </a:rPr>
                        <m:t>Δ</m:t>
                      </m:r>
                      <m:sSub>
                        <m:sSubPr>
                          <m:ctrlPr>
                            <a:rPr lang="el-GR"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𝑘</m:t>
                          </m:r>
                        </m:e>
                        <m:sub>
                          <m:r>
                            <a:rPr lang="en-US" b="0" i="1" smtClean="0">
                              <a:latin typeface="Cambria Math" panose="02040503050406030204" pitchFamily="18" charset="0"/>
                              <a:ea typeface="Cambria Math" panose="02040503050406030204" pitchFamily="18" charset="0"/>
                            </a:rPr>
                            <m:t>𝑖𝑡</m:t>
                          </m:r>
                        </m:sub>
                      </m:sSub>
                      <m:r>
                        <a:rPr lang="en-US" b="0" i="1" smtClean="0">
                          <a:latin typeface="Cambria Math" panose="02040503050406030204" pitchFamily="18" charset="0"/>
                          <a:ea typeface="Cambria Math" panose="02040503050406030204" pitchFamily="18" charset="0"/>
                        </a:rPr>
                        <m:t>+</m:t>
                      </m:r>
                      <m:r>
                        <m:rPr>
                          <m:sty m:val="p"/>
                        </m:rPr>
                        <a:rPr lang="el-GR" b="0" i="1" smtClean="0">
                          <a:latin typeface="Cambria Math" panose="02040503050406030204" pitchFamily="18" charset="0"/>
                          <a:ea typeface="Cambria Math" panose="02040503050406030204" pitchFamily="18" charset="0"/>
                        </a:rPr>
                        <m:t>Δ</m:t>
                      </m:r>
                      <m:sSub>
                        <m:sSubPr>
                          <m:ctrlPr>
                            <a:rPr lang="el-GR"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𝑒</m:t>
                          </m:r>
                        </m:e>
                        <m:sub>
                          <m:r>
                            <a:rPr lang="en-US" b="0" i="1" smtClean="0">
                              <a:latin typeface="Cambria Math" panose="02040503050406030204" pitchFamily="18" charset="0"/>
                              <a:ea typeface="Cambria Math" panose="02040503050406030204" pitchFamily="18" charset="0"/>
                            </a:rPr>
                            <m:t>𝑖𝑡</m:t>
                          </m:r>
                        </m:sub>
                      </m:sSub>
                    </m:oMath>
                  </m:oMathPara>
                </a14:m>
                <a:endParaRPr lang="en-US" dirty="0"/>
              </a:p>
              <a:p>
                <a:r>
                  <a:rPr lang="en-US" dirty="0"/>
                  <a:t>Transform </a:t>
                </a:r>
                <a14:m>
                  <m:oMath xmlns:m="http://schemas.openxmlformats.org/officeDocument/2006/math">
                    <m:r>
                      <a:rPr lang="en-US" i="1">
                        <a:latin typeface="Cambria Math" panose="02040503050406030204" pitchFamily="18" charset="0"/>
                        <a:ea typeface="Cambria Math" panose="02040503050406030204" pitchFamily="18" charset="0"/>
                      </a:rPr>
                      <m:t>𝛾</m:t>
                    </m:r>
                    <m:r>
                      <m:rPr>
                        <m:sty m:val="p"/>
                      </m:rPr>
                      <a:rPr lang="el-GR" i="1">
                        <a:latin typeface="Cambria Math" panose="02040503050406030204" pitchFamily="18" charset="0"/>
                        <a:ea typeface="Cambria Math" panose="02040503050406030204" pitchFamily="18" charset="0"/>
                      </a:rPr>
                      <m:t>Δ</m:t>
                    </m:r>
                    <m:sSub>
                      <m:sSubPr>
                        <m:ctrlPr>
                          <a:rPr lang="el-GR"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𝑘</m:t>
                        </m:r>
                      </m:e>
                      <m:sub>
                        <m:r>
                          <a:rPr lang="en-US" i="1">
                            <a:latin typeface="Cambria Math" panose="02040503050406030204" pitchFamily="18" charset="0"/>
                            <a:ea typeface="Cambria Math" panose="02040503050406030204" pitchFamily="18" charset="0"/>
                          </a:rPr>
                          <m:t>𝑖𝑡</m:t>
                        </m:r>
                      </m:sub>
                    </m:sSub>
                  </m:oMath>
                </a14:m>
                <a:r>
                  <a:rPr lang="en-US" dirty="0"/>
                  <a:t> so that it is written in terms of the rate of return </a:t>
                </a:r>
                <a14:m>
                  <m:oMath xmlns:m="http://schemas.openxmlformats.org/officeDocument/2006/math">
                    <m:r>
                      <a:rPr lang="en-US" i="1" dirty="0" smtClean="0">
                        <a:latin typeface="Cambria Math" panose="02040503050406030204" pitchFamily="18" charset="0"/>
                        <a:ea typeface="Cambria Math" panose="02040503050406030204" pitchFamily="18" charset="0"/>
                      </a:rPr>
                      <m:t>𝜌</m:t>
                    </m:r>
                  </m:oMath>
                </a14:m>
                <a:r>
                  <a:rPr lang="en-US" dirty="0"/>
                  <a:t>:</a:t>
                </a:r>
              </a:p>
              <a:p>
                <a:pPr marL="0" indent="0">
                  <a:buNone/>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𝛾</m:t>
                      </m:r>
                      <m:r>
                        <m:rPr>
                          <m:sty m:val="p"/>
                        </m:rPr>
                        <a:rPr lang="el-GR" i="1" smtClean="0">
                          <a:latin typeface="Cambria Math" panose="02040503050406030204" pitchFamily="18" charset="0"/>
                          <a:ea typeface="Cambria Math" panose="02040503050406030204" pitchFamily="18" charset="0"/>
                        </a:rPr>
                        <m:t>Δ</m:t>
                      </m:r>
                      <m:r>
                        <a:rPr lang="en-US" b="0" i="1" smtClean="0">
                          <a:latin typeface="Cambria Math" panose="02040503050406030204" pitchFamily="18" charset="0"/>
                          <a:ea typeface="Cambria Math" panose="02040503050406030204" pitchFamily="18" charset="0"/>
                        </a:rPr>
                        <m:t>𝑘</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𝛾</m:t>
                      </m:r>
                      <m:f>
                        <m:fPr>
                          <m:ctrlPr>
                            <a:rPr lang="en-US" b="0" i="1" smtClean="0">
                              <a:latin typeface="Cambria Math" panose="02040503050406030204" pitchFamily="18" charset="0"/>
                              <a:ea typeface="Cambria Math" panose="02040503050406030204" pitchFamily="18" charset="0"/>
                            </a:rPr>
                          </m:ctrlPr>
                        </m:fPr>
                        <m:num>
                          <m:r>
                            <m:rPr>
                              <m:sty m:val="p"/>
                            </m:rPr>
                            <a:rPr lang="el-GR" b="0" i="1" smtClean="0">
                              <a:latin typeface="Cambria Math" panose="02040503050406030204" pitchFamily="18" charset="0"/>
                              <a:ea typeface="Cambria Math" panose="02040503050406030204" pitchFamily="18" charset="0"/>
                            </a:rPr>
                            <m:t>Δ</m:t>
                          </m:r>
                          <m:r>
                            <a:rPr lang="en-US" b="0" i="1" smtClean="0">
                              <a:latin typeface="Cambria Math" panose="02040503050406030204" pitchFamily="18" charset="0"/>
                              <a:ea typeface="Cambria Math" panose="02040503050406030204" pitchFamily="18" charset="0"/>
                            </a:rPr>
                            <m:t>𝐾</m:t>
                          </m:r>
                        </m:num>
                        <m:den>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𝐾</m:t>
                              </m:r>
                            </m:e>
                            <m:sub>
                              <m:r>
                                <a:rPr lang="en-US" b="0" i="1" smtClean="0">
                                  <a:latin typeface="Cambria Math" panose="02040503050406030204" pitchFamily="18" charset="0"/>
                                  <a:ea typeface="Cambria Math" panose="02040503050406030204" pitchFamily="18" charset="0"/>
                                </a:rPr>
                                <m:t>−1</m:t>
                              </m:r>
                            </m:sub>
                          </m:sSub>
                        </m:den>
                      </m:f>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𝛾</m:t>
                      </m:r>
                      <m:f>
                        <m:fPr>
                          <m:ctrlPr>
                            <a:rPr lang="en-US" b="0" i="1" smtClean="0">
                              <a:latin typeface="Cambria Math" panose="02040503050406030204" pitchFamily="18" charset="0"/>
                              <a:ea typeface="Cambria Math" panose="02040503050406030204" pitchFamily="18" charset="0"/>
                            </a:rPr>
                          </m:ctrlPr>
                        </m:fPr>
                        <m:num>
                          <m:r>
                            <m:rPr>
                              <m:sty m:val="p"/>
                            </m:rPr>
                            <a:rPr lang="el-GR" b="0" i="1" smtClean="0">
                              <a:latin typeface="Cambria Math" panose="02040503050406030204" pitchFamily="18" charset="0"/>
                              <a:ea typeface="Cambria Math" panose="02040503050406030204" pitchFamily="18" charset="0"/>
                            </a:rPr>
                            <m:t>Δ</m:t>
                          </m:r>
                          <m:r>
                            <a:rPr lang="en-US" b="0" i="1" smtClean="0">
                              <a:latin typeface="Cambria Math" panose="02040503050406030204" pitchFamily="18" charset="0"/>
                              <a:ea typeface="Cambria Math" panose="02040503050406030204" pitchFamily="18" charset="0"/>
                            </a:rPr>
                            <m:t>𝐾</m:t>
                          </m:r>
                        </m:num>
                        <m:den>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𝐾</m:t>
                              </m:r>
                            </m:e>
                            <m:sub>
                              <m:r>
                                <a:rPr lang="en-US" b="0" i="1" smtClean="0">
                                  <a:latin typeface="Cambria Math" panose="02040503050406030204" pitchFamily="18" charset="0"/>
                                  <a:ea typeface="Cambria Math" panose="02040503050406030204" pitchFamily="18" charset="0"/>
                                </a:rPr>
                                <m:t>−1</m:t>
                              </m:r>
                            </m:sub>
                          </m:sSub>
                        </m:den>
                      </m:f>
                      <m:f>
                        <m:fPr>
                          <m:ctrlPr>
                            <a:rPr lang="en-US" b="0" i="1" smtClean="0">
                              <a:latin typeface="Cambria Math" panose="02040503050406030204" pitchFamily="18" charset="0"/>
                              <a:ea typeface="Cambria Math" panose="02040503050406030204" pitchFamily="18" charset="0"/>
                            </a:rPr>
                          </m:ctrlPr>
                        </m:fPr>
                        <m:num>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𝑆</m:t>
                              </m:r>
                            </m:e>
                            <m:sub>
                              <m:r>
                                <a:rPr lang="en-US" b="0" i="1" smtClean="0">
                                  <a:latin typeface="Cambria Math" panose="02040503050406030204" pitchFamily="18" charset="0"/>
                                  <a:ea typeface="Cambria Math" panose="02040503050406030204" pitchFamily="18" charset="0"/>
                                </a:rPr>
                                <m:t>−1</m:t>
                              </m:r>
                            </m:sub>
                          </m:sSub>
                        </m:num>
                        <m:den>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𝑆</m:t>
                              </m:r>
                            </m:e>
                            <m:sub>
                              <m:r>
                                <a:rPr lang="en-US" b="0" i="1" smtClean="0">
                                  <a:latin typeface="Cambria Math" panose="02040503050406030204" pitchFamily="18" charset="0"/>
                                  <a:ea typeface="Cambria Math" panose="02040503050406030204" pitchFamily="18" charset="0"/>
                                </a:rPr>
                                <m:t>−1</m:t>
                              </m:r>
                            </m:sub>
                          </m:sSub>
                        </m:den>
                      </m:f>
                      <m:r>
                        <a:rPr lang="en-US" b="0" i="1" smtClean="0">
                          <a:latin typeface="Cambria Math" panose="02040503050406030204" pitchFamily="18" charset="0"/>
                          <a:ea typeface="Cambria Math" panose="02040503050406030204" pitchFamily="18" charset="0"/>
                        </a:rPr>
                        <m:t>=</m:t>
                      </m:r>
                      <m:d>
                        <m:dPr>
                          <m:ctrlPr>
                            <a:rPr lang="en-US" b="0" i="1" smtClean="0">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𝛾</m:t>
                          </m:r>
                          <m:f>
                            <m:fPr>
                              <m:ctrlPr>
                                <a:rPr lang="en-US" i="1">
                                  <a:latin typeface="Cambria Math" panose="02040503050406030204" pitchFamily="18" charset="0"/>
                                  <a:ea typeface="Cambria Math" panose="02040503050406030204" pitchFamily="18" charset="0"/>
                                </a:rPr>
                              </m:ctrlPr>
                            </m:fPr>
                            <m:num>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𝑆</m:t>
                                  </m:r>
                                </m:e>
                                <m:sub>
                                  <m:r>
                                    <a:rPr lang="en-US" i="1">
                                      <a:latin typeface="Cambria Math" panose="02040503050406030204" pitchFamily="18" charset="0"/>
                                      <a:ea typeface="Cambria Math" panose="02040503050406030204" pitchFamily="18" charset="0"/>
                                    </a:rPr>
                                    <m:t>−1</m:t>
                                  </m:r>
                                </m:sub>
                              </m:sSub>
                            </m:num>
                            <m:den>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𝐾</m:t>
                                  </m:r>
                                </m:e>
                                <m:sub>
                                  <m:r>
                                    <a:rPr lang="en-US" i="1">
                                      <a:latin typeface="Cambria Math" panose="02040503050406030204" pitchFamily="18" charset="0"/>
                                      <a:ea typeface="Cambria Math" panose="02040503050406030204" pitchFamily="18" charset="0"/>
                                    </a:rPr>
                                    <m:t>−1</m:t>
                                  </m:r>
                                </m:sub>
                              </m:sSub>
                            </m:den>
                          </m:f>
                        </m:e>
                      </m:d>
                      <m:f>
                        <m:fPr>
                          <m:ctrlPr>
                            <a:rPr lang="en-US" b="0" i="1" smtClean="0">
                              <a:latin typeface="Cambria Math" panose="02040503050406030204" pitchFamily="18" charset="0"/>
                              <a:ea typeface="Cambria Math" panose="02040503050406030204" pitchFamily="18" charset="0"/>
                            </a:rPr>
                          </m:ctrlPr>
                        </m:fPr>
                        <m:num>
                          <m:r>
                            <m:rPr>
                              <m:sty m:val="p"/>
                            </m:rPr>
                            <a:rPr lang="el-GR" b="0" i="1" smtClean="0">
                              <a:latin typeface="Cambria Math" panose="02040503050406030204" pitchFamily="18" charset="0"/>
                              <a:ea typeface="Cambria Math" panose="02040503050406030204" pitchFamily="18" charset="0"/>
                            </a:rPr>
                            <m:t>Δ</m:t>
                          </m:r>
                          <m:r>
                            <a:rPr lang="en-US" b="0" i="1" smtClean="0">
                              <a:latin typeface="Cambria Math" panose="02040503050406030204" pitchFamily="18" charset="0"/>
                              <a:ea typeface="Cambria Math" panose="02040503050406030204" pitchFamily="18" charset="0"/>
                            </a:rPr>
                            <m:t>𝐾</m:t>
                          </m:r>
                        </m:num>
                        <m:den>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𝑆</m:t>
                              </m:r>
                            </m:e>
                            <m:sub>
                              <m:r>
                                <a:rPr lang="en-US" b="0" i="1" smtClean="0">
                                  <a:latin typeface="Cambria Math" panose="02040503050406030204" pitchFamily="18" charset="0"/>
                                  <a:ea typeface="Cambria Math" panose="02040503050406030204" pitchFamily="18" charset="0"/>
                                </a:rPr>
                                <m:t>−1</m:t>
                              </m:r>
                            </m:sub>
                          </m:sSub>
                        </m:den>
                      </m:f>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𝜌</m:t>
                      </m:r>
                      <m:f>
                        <m:fPr>
                          <m:ctrlPr>
                            <a:rPr lang="en-US" b="0" i="1" smtClean="0">
                              <a:latin typeface="Cambria Math" panose="02040503050406030204" pitchFamily="18" charset="0"/>
                              <a:ea typeface="Cambria Math" panose="02040503050406030204" pitchFamily="18" charset="0"/>
                            </a:rPr>
                          </m:ctrlPr>
                        </m:fPr>
                        <m:num>
                          <m:r>
                            <m:rPr>
                              <m:sty m:val="p"/>
                            </m:rPr>
                            <a:rPr lang="el-GR" b="0" i="1" smtClean="0">
                              <a:latin typeface="Cambria Math" panose="02040503050406030204" pitchFamily="18" charset="0"/>
                              <a:ea typeface="Cambria Math" panose="02040503050406030204" pitchFamily="18" charset="0"/>
                            </a:rPr>
                            <m:t>Δ</m:t>
                          </m:r>
                          <m:r>
                            <a:rPr lang="en-US" b="0" i="1" smtClean="0">
                              <a:latin typeface="Cambria Math" panose="02040503050406030204" pitchFamily="18" charset="0"/>
                              <a:ea typeface="Cambria Math" panose="02040503050406030204" pitchFamily="18" charset="0"/>
                            </a:rPr>
                            <m:t>𝐾</m:t>
                          </m:r>
                        </m:num>
                        <m:den>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𝑆</m:t>
                              </m:r>
                            </m:e>
                            <m:sub>
                              <m:r>
                                <a:rPr lang="en-US" b="0" i="1" smtClean="0">
                                  <a:latin typeface="Cambria Math" panose="02040503050406030204" pitchFamily="18" charset="0"/>
                                  <a:ea typeface="Cambria Math" panose="02040503050406030204" pitchFamily="18" charset="0"/>
                                </a:rPr>
                                <m:t>−1</m:t>
                              </m:r>
                            </m:sub>
                          </m:sSub>
                        </m:den>
                      </m:f>
                    </m:oMath>
                  </m:oMathPara>
                </a14:m>
                <a:endParaRPr lang="en-US" dirty="0"/>
              </a:p>
              <a:p>
                <a:r>
                  <a:rPr lang="en-US" dirty="0"/>
                  <a:t>This can be estimated as:</a:t>
                </a:r>
              </a:p>
              <a:p>
                <a:pPr marL="0" indent="0">
                  <a:buNone/>
                </a:pPr>
                <a14:m>
                  <m:oMathPara xmlns:m="http://schemas.openxmlformats.org/officeDocument/2006/math">
                    <m:oMathParaPr>
                      <m:jc m:val="centerGroup"/>
                    </m:oMathParaPr>
                    <m:oMath xmlns:m="http://schemas.openxmlformats.org/officeDocument/2006/math">
                      <m:r>
                        <m:rPr>
                          <m:sty m:val="p"/>
                        </m:rPr>
                        <a:rPr lang="el-GR" i="1" smtClean="0">
                          <a:latin typeface="Cambria Math" panose="02040503050406030204" pitchFamily="18" charset="0"/>
                          <a:ea typeface="Cambria Math" panose="02040503050406030204" pitchFamily="18" charset="0"/>
                        </a:rPr>
                        <m:t>Δ</m:t>
                      </m:r>
                      <m:sSub>
                        <m:sSubPr>
                          <m:ctrlPr>
                            <a:rPr lang="el-GR"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𝑠</m:t>
                          </m:r>
                        </m:e>
                        <m:sub>
                          <m:r>
                            <a:rPr lang="en-US" b="0" i="1" smtClean="0">
                              <a:latin typeface="Cambria Math" panose="02040503050406030204" pitchFamily="18" charset="0"/>
                              <a:ea typeface="Cambria Math" panose="02040503050406030204" pitchFamily="18" charset="0"/>
                            </a:rPr>
                            <m:t>𝑖𝑡</m:t>
                          </m:r>
                        </m:sub>
                      </m:sSub>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𝛼</m:t>
                      </m:r>
                      <m:r>
                        <m:rPr>
                          <m:sty m:val="p"/>
                        </m:rPr>
                        <a:rPr lang="el-GR" b="0" i="1" smtClean="0">
                          <a:latin typeface="Cambria Math" panose="02040503050406030204" pitchFamily="18" charset="0"/>
                          <a:ea typeface="Cambria Math" panose="02040503050406030204" pitchFamily="18" charset="0"/>
                        </a:rPr>
                        <m:t>Δ</m:t>
                      </m:r>
                      <m:sSub>
                        <m:sSubPr>
                          <m:ctrlPr>
                            <a:rPr lang="el-GR"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𝑐</m:t>
                          </m:r>
                        </m:e>
                        <m:sub>
                          <m:r>
                            <a:rPr lang="en-US" b="0" i="1" smtClean="0">
                              <a:latin typeface="Cambria Math" panose="02040503050406030204" pitchFamily="18" charset="0"/>
                              <a:ea typeface="Cambria Math" panose="02040503050406030204" pitchFamily="18" charset="0"/>
                            </a:rPr>
                            <m:t>𝑖𝑡</m:t>
                          </m:r>
                        </m:sub>
                      </m:sSub>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𝛽</m:t>
                      </m:r>
                      <m:r>
                        <m:rPr>
                          <m:sty m:val="p"/>
                        </m:rPr>
                        <a:rPr lang="el-GR" b="0" i="1" smtClean="0">
                          <a:latin typeface="Cambria Math" panose="02040503050406030204" pitchFamily="18" charset="0"/>
                          <a:ea typeface="Cambria Math" panose="02040503050406030204" pitchFamily="18" charset="0"/>
                        </a:rPr>
                        <m:t>Δ</m:t>
                      </m:r>
                      <m:sSub>
                        <m:sSubPr>
                          <m:ctrlPr>
                            <a:rPr lang="el-GR"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𝑙</m:t>
                          </m:r>
                        </m:e>
                        <m:sub>
                          <m:r>
                            <a:rPr lang="en-US" b="0" i="1" smtClean="0">
                              <a:latin typeface="Cambria Math" panose="02040503050406030204" pitchFamily="18" charset="0"/>
                              <a:ea typeface="Cambria Math" panose="02040503050406030204" pitchFamily="18" charset="0"/>
                            </a:rPr>
                            <m:t>𝑖𝑡</m:t>
                          </m:r>
                        </m:sub>
                      </m:sSub>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𝜌</m:t>
                      </m:r>
                      <m:f>
                        <m:fPr>
                          <m:ctrlPr>
                            <a:rPr lang="en-US" b="0" i="1" smtClean="0">
                              <a:latin typeface="Cambria Math" panose="02040503050406030204" pitchFamily="18" charset="0"/>
                              <a:ea typeface="Cambria Math" panose="02040503050406030204" pitchFamily="18" charset="0"/>
                            </a:rPr>
                          </m:ctrlPr>
                        </m:fPr>
                        <m:num>
                          <m:r>
                            <m:rPr>
                              <m:sty m:val="p"/>
                            </m:rPr>
                            <a:rPr lang="el-GR" b="0" i="1" smtClean="0">
                              <a:latin typeface="Cambria Math" panose="02040503050406030204" pitchFamily="18" charset="0"/>
                              <a:ea typeface="Cambria Math" panose="02040503050406030204" pitchFamily="18" charset="0"/>
                            </a:rPr>
                            <m:t>Δ</m:t>
                          </m:r>
                          <m:sSub>
                            <m:sSubPr>
                              <m:ctrlPr>
                                <a:rPr lang="el-GR"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𝐾</m:t>
                              </m:r>
                            </m:e>
                            <m:sub>
                              <m:r>
                                <a:rPr lang="en-US" b="0" i="1" smtClean="0">
                                  <a:latin typeface="Cambria Math" panose="02040503050406030204" pitchFamily="18" charset="0"/>
                                  <a:ea typeface="Cambria Math" panose="02040503050406030204" pitchFamily="18" charset="0"/>
                                </a:rPr>
                                <m:t>𝑖𝑡</m:t>
                              </m:r>
                            </m:sub>
                          </m:sSub>
                        </m:num>
                        <m:den>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𝑆</m:t>
                              </m:r>
                            </m:e>
                            <m:sub>
                              <m:r>
                                <a:rPr lang="en-US" b="0" i="1" smtClean="0">
                                  <a:latin typeface="Cambria Math" panose="02040503050406030204" pitchFamily="18" charset="0"/>
                                  <a:ea typeface="Cambria Math" panose="02040503050406030204" pitchFamily="18" charset="0"/>
                                </a:rPr>
                                <m:t>𝑖𝑡</m:t>
                              </m:r>
                              <m:r>
                                <a:rPr lang="en-US" b="0" i="1" smtClean="0">
                                  <a:latin typeface="Cambria Math" panose="02040503050406030204" pitchFamily="18" charset="0"/>
                                  <a:ea typeface="Cambria Math" panose="02040503050406030204" pitchFamily="18" charset="0"/>
                                </a:rPr>
                                <m:t>−1</m:t>
                              </m:r>
                            </m:sub>
                          </m:sSub>
                        </m:den>
                      </m:f>
                      <m:r>
                        <a:rPr lang="en-US" b="0" i="1" smtClean="0">
                          <a:latin typeface="Cambria Math" panose="02040503050406030204" pitchFamily="18" charset="0"/>
                          <a:ea typeface="Cambria Math" panose="02040503050406030204" pitchFamily="18" charset="0"/>
                        </a:rPr>
                        <m:t>+</m:t>
                      </m:r>
                      <m:r>
                        <m:rPr>
                          <m:sty m:val="p"/>
                        </m:rPr>
                        <a:rPr lang="el-GR" b="0" i="1" smtClean="0">
                          <a:latin typeface="Cambria Math" panose="02040503050406030204" pitchFamily="18" charset="0"/>
                          <a:ea typeface="Cambria Math" panose="02040503050406030204" pitchFamily="18" charset="0"/>
                        </a:rPr>
                        <m:t>Δ</m:t>
                      </m:r>
                      <m:sSub>
                        <m:sSubPr>
                          <m:ctrlPr>
                            <a:rPr lang="el-GR"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𝑒</m:t>
                          </m:r>
                        </m:e>
                        <m:sub>
                          <m:r>
                            <a:rPr lang="en-US" b="0" i="1" smtClean="0">
                              <a:latin typeface="Cambria Math" panose="02040503050406030204" pitchFamily="18" charset="0"/>
                              <a:ea typeface="Cambria Math" panose="02040503050406030204" pitchFamily="18" charset="0"/>
                            </a:rPr>
                            <m:t>𝑖𝑡</m:t>
                          </m:r>
                        </m:sub>
                      </m:sSub>
                    </m:oMath>
                  </m:oMathPara>
                </a14:m>
                <a:endParaRPr lang="en-US" dirty="0"/>
              </a:p>
            </p:txBody>
          </p:sp>
        </mc:Choice>
        <mc:Fallback>
          <p:sp>
            <p:nvSpPr>
              <p:cNvPr id="3" name="Content Placeholder 2">
                <a:extLst>
                  <a:ext uri="{FF2B5EF4-FFF2-40B4-BE49-F238E27FC236}">
                    <a16:creationId xmlns:a16="http://schemas.microsoft.com/office/drawing/2014/main" id="{2BBB3CAC-98A6-4D44-85AA-283250A741AE}"/>
                  </a:ext>
                </a:extLst>
              </p:cNvPr>
              <p:cNvSpPr>
                <a:spLocks noGrp="1" noRot="1" noChangeAspect="1" noMove="1" noResize="1" noEditPoints="1" noAdjustHandles="1" noChangeArrowheads="1" noChangeShapeType="1" noTextEdit="1"/>
              </p:cNvSpPr>
              <p:nvPr>
                <p:ph idx="1"/>
              </p:nvPr>
            </p:nvSpPr>
            <p:spPr>
              <a:blipFill>
                <a:blip r:embed="rId2"/>
                <a:stretch>
                  <a:fillRect l="-1043" t="-3081"/>
                </a:stretch>
              </a:blipFill>
            </p:spPr>
            <p:txBody>
              <a:bodyPr/>
              <a:lstStyle/>
              <a:p>
                <a:r>
                  <a:rPr lang="en-US">
                    <a:noFill/>
                  </a:rPr>
                  <a:t> </a:t>
                </a:r>
              </a:p>
            </p:txBody>
          </p:sp>
        </mc:Fallback>
      </mc:AlternateContent>
      <p:sp>
        <p:nvSpPr>
          <p:cNvPr id="4" name="Date Placeholder 3">
            <a:extLst>
              <a:ext uri="{FF2B5EF4-FFF2-40B4-BE49-F238E27FC236}">
                <a16:creationId xmlns:a16="http://schemas.microsoft.com/office/drawing/2014/main" id="{45821909-7B25-A11C-5193-D25AB5D0CD81}"/>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BD9C0CA8-CAF0-B220-6ABA-404B8DD32B8E}"/>
              </a:ext>
            </a:extLst>
          </p:cNvPr>
          <p:cNvSpPr>
            <a:spLocks noGrp="1"/>
          </p:cNvSpPr>
          <p:nvPr>
            <p:ph type="ftr" sz="quarter" idx="11"/>
          </p:nvPr>
        </p:nvSpPr>
        <p:spPr/>
        <p:txBody>
          <a:bodyPr/>
          <a:lstStyle/>
          <a:p>
            <a:r>
              <a:rPr lang="en-US"/>
              <a:t>Hall &amp; Helmers Ch. 6</a:t>
            </a:r>
          </a:p>
        </p:txBody>
      </p:sp>
      <p:sp>
        <p:nvSpPr>
          <p:cNvPr id="6" name="Slide Number Placeholder 5">
            <a:extLst>
              <a:ext uri="{FF2B5EF4-FFF2-40B4-BE49-F238E27FC236}">
                <a16:creationId xmlns:a16="http://schemas.microsoft.com/office/drawing/2014/main" id="{3FE0A98C-375C-9898-631E-302C3C7EEDA2}"/>
              </a:ext>
            </a:extLst>
          </p:cNvPr>
          <p:cNvSpPr>
            <a:spLocks noGrp="1"/>
          </p:cNvSpPr>
          <p:nvPr>
            <p:ph type="sldNum" sz="quarter" idx="12"/>
          </p:nvPr>
        </p:nvSpPr>
        <p:spPr/>
        <p:txBody>
          <a:bodyPr/>
          <a:lstStyle/>
          <a:p>
            <a:fld id="{FC42BABA-C5C3-47D5-B0D6-5D879B36742B}" type="slidenum">
              <a:rPr lang="en-US" smtClean="0"/>
              <a:t>17</a:t>
            </a:fld>
            <a:endParaRPr lang="en-US"/>
          </a:p>
        </p:txBody>
      </p:sp>
    </p:spTree>
    <p:extLst>
      <p:ext uri="{BB962C8B-B14F-4D97-AF65-F5344CB8AC3E}">
        <p14:creationId xmlns:p14="http://schemas.microsoft.com/office/powerpoint/2010/main" val="39981912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Estimated rate of return to R&amp;D</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838200" y="1825625"/>
                <a:ext cx="10515600" cy="1744889"/>
              </a:xfrm>
            </p:spPr>
            <p:txBody>
              <a:bodyPr/>
              <a:lstStyle/>
              <a:p>
                <a:r>
                  <a:rPr lang="en-US" dirty="0"/>
                  <a:t>To estimate, either compute </a:t>
                </a:r>
                <a14:m>
                  <m:oMath xmlns:m="http://schemas.openxmlformats.org/officeDocument/2006/math">
                    <m:f>
                      <m:fPr>
                        <m:ctrlPr>
                          <a:rPr lang="en-US" i="1">
                            <a:latin typeface="Cambria Math" panose="02040503050406030204" pitchFamily="18" charset="0"/>
                            <a:ea typeface="Cambria Math" panose="02040503050406030204" pitchFamily="18" charset="0"/>
                          </a:rPr>
                        </m:ctrlPr>
                      </m:fPr>
                      <m:num>
                        <m:r>
                          <m:rPr>
                            <m:sty m:val="p"/>
                          </m:rPr>
                          <a:rPr lang="el-GR" i="1">
                            <a:latin typeface="Cambria Math" panose="02040503050406030204" pitchFamily="18" charset="0"/>
                            <a:ea typeface="Cambria Math" panose="02040503050406030204" pitchFamily="18" charset="0"/>
                          </a:rPr>
                          <m:t>Δ</m:t>
                        </m:r>
                        <m:sSub>
                          <m:sSubPr>
                            <m:ctrlPr>
                              <a:rPr lang="el-GR"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𝐾</m:t>
                            </m:r>
                          </m:e>
                          <m:sub>
                            <m:r>
                              <a:rPr lang="en-US" i="1">
                                <a:latin typeface="Cambria Math" panose="02040503050406030204" pitchFamily="18" charset="0"/>
                                <a:ea typeface="Cambria Math" panose="02040503050406030204" pitchFamily="18" charset="0"/>
                              </a:rPr>
                              <m:t>𝑖𝑡</m:t>
                            </m:r>
                          </m:sub>
                        </m:sSub>
                      </m:num>
                      <m:den>
                        <m:sSub>
                          <m:sSubPr>
                            <m:ctrlPr>
                              <a:rPr lang="en-US" i="1">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𝑆</m:t>
                            </m:r>
                          </m:e>
                          <m:sub>
                            <m:r>
                              <a:rPr lang="en-US" i="1">
                                <a:latin typeface="Cambria Math" panose="02040503050406030204" pitchFamily="18" charset="0"/>
                                <a:ea typeface="Cambria Math" panose="02040503050406030204" pitchFamily="18" charset="0"/>
                              </a:rPr>
                              <m:t>𝑖𝑡</m:t>
                            </m:r>
                            <m:r>
                              <a:rPr lang="en-US" b="0" i="1" smtClean="0">
                                <a:latin typeface="Cambria Math" panose="02040503050406030204" pitchFamily="18" charset="0"/>
                                <a:ea typeface="Cambria Math" panose="02040503050406030204" pitchFamily="18" charset="0"/>
                              </a:rPr>
                              <m:t>−1</m:t>
                            </m:r>
                          </m:sub>
                        </m:sSub>
                      </m:den>
                    </m:f>
                  </m:oMath>
                </a14:m>
                <a:r>
                  <a:rPr lang="en-US" dirty="0"/>
                  <a:t> with suitable assumption on </a:t>
                </a:r>
                <a14:m>
                  <m:oMath xmlns:m="http://schemas.openxmlformats.org/officeDocument/2006/math">
                    <m:r>
                      <a:rPr lang="en-US" i="1" dirty="0" smtClean="0">
                        <a:latin typeface="Cambria Math" panose="02040503050406030204" pitchFamily="18" charset="0"/>
                        <a:ea typeface="Cambria Math" panose="02040503050406030204" pitchFamily="18" charset="0"/>
                      </a:rPr>
                      <m:t>𝛿</m:t>
                    </m:r>
                  </m:oMath>
                </a14:m>
                <a:r>
                  <a:rPr lang="en-US" dirty="0"/>
                  <a:t> (since </a:t>
                </a:r>
                <a14:m>
                  <m:oMath xmlns:m="http://schemas.openxmlformats.org/officeDocument/2006/math">
                    <m:r>
                      <m:rPr>
                        <m:sty m:val="p"/>
                      </m:rPr>
                      <a:rPr lang="el-GR" i="1" smtClean="0">
                        <a:latin typeface="Cambria Math" panose="02040503050406030204" pitchFamily="18" charset="0"/>
                        <a:ea typeface="Cambria Math" panose="02040503050406030204" pitchFamily="18" charset="0"/>
                      </a:rPr>
                      <m:t>Δ</m:t>
                    </m:r>
                    <m:r>
                      <a:rPr lang="en-US" b="0" i="1" smtClean="0">
                        <a:latin typeface="Cambria Math" panose="02040503050406030204" pitchFamily="18" charset="0"/>
                        <a:ea typeface="Cambria Math" panose="02040503050406030204" pitchFamily="18" charset="0"/>
                      </a:rPr>
                      <m:t>𝐾</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𝑅</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𝛿</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𝐾</m:t>
                        </m:r>
                      </m:e>
                      <m:sub>
                        <m:r>
                          <a:rPr lang="en-US" b="0" i="1" smtClean="0">
                            <a:latin typeface="Cambria Math" panose="02040503050406030204" pitchFamily="18" charset="0"/>
                            <a:ea typeface="Cambria Math" panose="02040503050406030204" pitchFamily="18" charset="0"/>
                          </a:rPr>
                          <m:t>−1</m:t>
                        </m:r>
                      </m:sub>
                    </m:sSub>
                  </m:oMath>
                </a14:m>
                <a:r>
                  <a:rPr lang="en-US" dirty="0"/>
                  <a:t>), or assume that depreciation is zero and simply include R&amp;D intensity </a:t>
                </a:r>
                <a14:m>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𝑅</m:t>
                        </m:r>
                      </m:num>
                      <m:den>
                        <m:r>
                          <a:rPr lang="en-US" b="0" i="1" smtClean="0">
                            <a:latin typeface="Cambria Math" panose="02040503050406030204" pitchFamily="18" charset="0"/>
                          </a:rPr>
                          <m:t>𝑆</m:t>
                        </m:r>
                      </m:den>
                    </m:f>
                    <m:r>
                      <a:rPr lang="en-US" b="0" i="1" smtClean="0">
                        <a:latin typeface="Cambria Math" panose="02040503050406030204" pitchFamily="18" charset="0"/>
                      </a:rPr>
                      <m:t> </m:t>
                    </m:r>
                  </m:oMath>
                </a14:m>
                <a:r>
                  <a:rPr lang="en-US" dirty="0"/>
                  <a:t>in the equation.</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838200" y="1825625"/>
                <a:ext cx="10515600" cy="1744889"/>
              </a:xfrm>
              <a:blipFill>
                <a:blip r:embed="rId2"/>
                <a:stretch>
                  <a:fillRect l="-1043" t="-348"/>
                </a:stretch>
              </a:blipFill>
            </p:spPr>
            <p:txBody>
              <a:bodyPr/>
              <a:lstStyle/>
              <a:p>
                <a:r>
                  <a:rPr lang="en-US">
                    <a:noFill/>
                  </a:rPr>
                  <a:t> </a:t>
                </a:r>
              </a:p>
            </p:txBody>
          </p:sp>
        </mc:Fallback>
      </mc:AlternateContent>
      <p:pic>
        <p:nvPicPr>
          <p:cNvPr id="4" name="Picture 3"/>
          <p:cNvPicPr>
            <a:picLocks noChangeAspect="1"/>
          </p:cNvPicPr>
          <p:nvPr/>
        </p:nvPicPr>
        <p:blipFill>
          <a:blip r:embed="rId3"/>
          <a:stretch>
            <a:fillRect/>
          </a:stretch>
        </p:blipFill>
        <p:spPr>
          <a:xfrm>
            <a:off x="1359848" y="3631476"/>
            <a:ext cx="9472304" cy="2789600"/>
          </a:xfrm>
          <a:prstGeom prst="rect">
            <a:avLst/>
          </a:prstGeom>
        </p:spPr>
      </p:pic>
      <p:sp>
        <p:nvSpPr>
          <p:cNvPr id="5" name="Date Placeholder 4">
            <a:extLst>
              <a:ext uri="{FF2B5EF4-FFF2-40B4-BE49-F238E27FC236}">
                <a16:creationId xmlns:a16="http://schemas.microsoft.com/office/drawing/2014/main" id="{B316F3E0-755F-F1B5-6214-A6C83F01AE22}"/>
              </a:ext>
            </a:extLst>
          </p:cNvPr>
          <p:cNvSpPr>
            <a:spLocks noGrp="1"/>
          </p:cNvSpPr>
          <p:nvPr>
            <p:ph type="dt" sz="half" idx="10"/>
          </p:nvPr>
        </p:nvSpPr>
        <p:spPr/>
        <p:txBody>
          <a:bodyPr/>
          <a:lstStyle/>
          <a:p>
            <a:r>
              <a:rPr lang="en-US"/>
              <a:t>2024</a:t>
            </a:r>
          </a:p>
        </p:txBody>
      </p:sp>
      <p:sp>
        <p:nvSpPr>
          <p:cNvPr id="6" name="Footer Placeholder 5">
            <a:extLst>
              <a:ext uri="{FF2B5EF4-FFF2-40B4-BE49-F238E27FC236}">
                <a16:creationId xmlns:a16="http://schemas.microsoft.com/office/drawing/2014/main" id="{2060B896-054D-0875-536A-03E9D8FD73FD}"/>
              </a:ext>
            </a:extLst>
          </p:cNvPr>
          <p:cNvSpPr>
            <a:spLocks noGrp="1"/>
          </p:cNvSpPr>
          <p:nvPr>
            <p:ph type="ftr" sz="quarter" idx="11"/>
          </p:nvPr>
        </p:nvSpPr>
        <p:spPr/>
        <p:txBody>
          <a:bodyPr/>
          <a:lstStyle/>
          <a:p>
            <a:r>
              <a:rPr lang="en-US"/>
              <a:t>Hall &amp; Helmers Ch. 6</a:t>
            </a:r>
          </a:p>
        </p:txBody>
      </p:sp>
      <p:sp>
        <p:nvSpPr>
          <p:cNvPr id="7" name="Slide Number Placeholder 6">
            <a:extLst>
              <a:ext uri="{FF2B5EF4-FFF2-40B4-BE49-F238E27FC236}">
                <a16:creationId xmlns:a16="http://schemas.microsoft.com/office/drawing/2014/main" id="{F3F530F5-F353-3A8D-617E-95222490ADFD}"/>
              </a:ext>
            </a:extLst>
          </p:cNvPr>
          <p:cNvSpPr>
            <a:spLocks noGrp="1"/>
          </p:cNvSpPr>
          <p:nvPr>
            <p:ph type="sldNum" sz="quarter" idx="12"/>
          </p:nvPr>
        </p:nvSpPr>
        <p:spPr/>
        <p:txBody>
          <a:bodyPr/>
          <a:lstStyle/>
          <a:p>
            <a:fld id="{FC42BABA-C5C3-47D5-B0D6-5D879B36742B}" type="slidenum">
              <a:rPr lang="en-US" smtClean="0"/>
              <a:t>18</a:t>
            </a:fld>
            <a:endParaRPr lang="en-US"/>
          </a:p>
        </p:txBody>
      </p:sp>
    </p:spTree>
    <p:extLst>
      <p:ext uri="{BB962C8B-B14F-4D97-AF65-F5344CB8AC3E}">
        <p14:creationId xmlns:p14="http://schemas.microsoft.com/office/powerpoint/2010/main" val="37504400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052DB-452D-4CF2-A8C6-619733712730}"/>
              </a:ext>
            </a:extLst>
          </p:cNvPr>
          <p:cNvSpPr>
            <a:spLocks noGrp="1"/>
          </p:cNvSpPr>
          <p:nvPr>
            <p:ph type="title"/>
          </p:nvPr>
        </p:nvSpPr>
        <p:spPr/>
        <p:txBody>
          <a:bodyPr/>
          <a:lstStyle/>
          <a:p>
            <a:r>
              <a:rPr lang="en-US" dirty="0"/>
              <a:t>Challenges in estimating rate of return to R&amp;D</a:t>
            </a:r>
          </a:p>
        </p:txBody>
      </p:sp>
      <p:sp>
        <p:nvSpPr>
          <p:cNvPr id="3" name="Content Placeholder 2">
            <a:extLst>
              <a:ext uri="{FF2B5EF4-FFF2-40B4-BE49-F238E27FC236}">
                <a16:creationId xmlns:a16="http://schemas.microsoft.com/office/drawing/2014/main" id="{803DB2AC-1304-4C06-B79B-F4CFC16D9412}"/>
              </a:ext>
            </a:extLst>
          </p:cNvPr>
          <p:cNvSpPr>
            <a:spLocks noGrp="1"/>
          </p:cNvSpPr>
          <p:nvPr>
            <p:ph idx="1"/>
          </p:nvPr>
        </p:nvSpPr>
        <p:spPr>
          <a:xfrm>
            <a:off x="838200" y="1850792"/>
            <a:ext cx="10515600" cy="4351338"/>
          </a:xfrm>
        </p:spPr>
        <p:txBody>
          <a:bodyPr/>
          <a:lstStyle/>
          <a:p>
            <a:r>
              <a:rPr lang="en-US" dirty="0"/>
              <a:t>Choice of depreciation rate.</a:t>
            </a:r>
          </a:p>
          <a:p>
            <a:r>
              <a:rPr lang="en-US" dirty="0"/>
              <a:t>Double counting of R&amp;D inputs.</a:t>
            </a:r>
          </a:p>
          <a:p>
            <a:r>
              <a:rPr lang="en-US" dirty="0"/>
              <a:t>Implications of omitting others' R&amp;D in estimation.</a:t>
            </a:r>
          </a:p>
          <a:p>
            <a:r>
              <a:rPr lang="en-US" dirty="0"/>
              <a:t>Definition and scope of output.</a:t>
            </a:r>
          </a:p>
          <a:p>
            <a:r>
              <a:rPr lang="en-US" dirty="0"/>
              <a:t>Output measurement for services.</a:t>
            </a:r>
          </a:p>
          <a:p>
            <a:r>
              <a:rPr lang="en-US" dirty="0"/>
              <a:t>Price measurement - to get real output, nominal output needs to be deflated by its price - some R&amp;D raises quality (and therefore lowers the price of a constant quality good, presumably increasing demand).</a:t>
            </a:r>
          </a:p>
        </p:txBody>
      </p:sp>
      <p:sp>
        <p:nvSpPr>
          <p:cNvPr id="4" name="Date Placeholder 3">
            <a:extLst>
              <a:ext uri="{FF2B5EF4-FFF2-40B4-BE49-F238E27FC236}">
                <a16:creationId xmlns:a16="http://schemas.microsoft.com/office/drawing/2014/main" id="{828A8933-A33E-66A3-1622-546A018A7D36}"/>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423FFE54-1EDD-5FC5-A0FB-5174361BF836}"/>
              </a:ext>
            </a:extLst>
          </p:cNvPr>
          <p:cNvSpPr>
            <a:spLocks noGrp="1"/>
          </p:cNvSpPr>
          <p:nvPr>
            <p:ph type="ftr" sz="quarter" idx="11"/>
          </p:nvPr>
        </p:nvSpPr>
        <p:spPr/>
        <p:txBody>
          <a:bodyPr/>
          <a:lstStyle/>
          <a:p>
            <a:r>
              <a:rPr lang="en-US"/>
              <a:t>Hall &amp; Helmers Ch. 6</a:t>
            </a:r>
          </a:p>
        </p:txBody>
      </p:sp>
      <p:sp>
        <p:nvSpPr>
          <p:cNvPr id="6" name="Slide Number Placeholder 5">
            <a:extLst>
              <a:ext uri="{FF2B5EF4-FFF2-40B4-BE49-F238E27FC236}">
                <a16:creationId xmlns:a16="http://schemas.microsoft.com/office/drawing/2014/main" id="{3C09CD4E-98C4-9FC7-1108-6552BC1F1ABA}"/>
              </a:ext>
            </a:extLst>
          </p:cNvPr>
          <p:cNvSpPr>
            <a:spLocks noGrp="1"/>
          </p:cNvSpPr>
          <p:nvPr>
            <p:ph type="sldNum" sz="quarter" idx="12"/>
          </p:nvPr>
        </p:nvSpPr>
        <p:spPr/>
        <p:txBody>
          <a:bodyPr/>
          <a:lstStyle/>
          <a:p>
            <a:fld id="{FC42BABA-C5C3-47D5-B0D6-5D879B36742B}" type="slidenum">
              <a:rPr lang="en-US" smtClean="0"/>
              <a:t>19</a:t>
            </a:fld>
            <a:endParaRPr lang="en-US"/>
          </a:p>
        </p:txBody>
      </p:sp>
    </p:spTree>
    <p:extLst>
      <p:ext uri="{BB962C8B-B14F-4D97-AF65-F5344CB8AC3E}">
        <p14:creationId xmlns:p14="http://schemas.microsoft.com/office/powerpoint/2010/main" val="42460958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1F741-D346-4FB4-6843-1C2CF841F119}"/>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a16="http://schemas.microsoft.com/office/drawing/2014/main" id="{B762DA54-4D47-0CCA-74D7-402B52A68D80}"/>
              </a:ext>
            </a:extLst>
          </p:cNvPr>
          <p:cNvSpPr>
            <a:spLocks noGrp="1"/>
          </p:cNvSpPr>
          <p:nvPr>
            <p:ph idx="1"/>
          </p:nvPr>
        </p:nvSpPr>
        <p:spPr/>
        <p:txBody>
          <a:bodyPr>
            <a:normAutofit/>
          </a:bodyPr>
          <a:lstStyle/>
          <a:p>
            <a:r>
              <a:rPr lang="en-US" dirty="0"/>
              <a:t>Theory supporting the measurement of returns to R&amp;D investment</a:t>
            </a:r>
          </a:p>
          <a:p>
            <a:r>
              <a:rPr lang="en-US" dirty="0"/>
              <a:t>Estimation of returns to R&amp;D and other innovation measures</a:t>
            </a:r>
          </a:p>
          <a:p>
            <a:pPr lvl="1"/>
            <a:r>
              <a:rPr lang="en-US" dirty="0"/>
              <a:t>Using production functions</a:t>
            </a:r>
          </a:p>
          <a:p>
            <a:pPr lvl="1"/>
            <a:r>
              <a:rPr lang="en-US" dirty="0"/>
              <a:t>Using a rate of return formulation</a:t>
            </a:r>
          </a:p>
          <a:p>
            <a:pPr lvl="1"/>
            <a:r>
              <a:rPr lang="en-US" dirty="0"/>
              <a:t>Using firm market value</a:t>
            </a:r>
          </a:p>
          <a:p>
            <a:pPr lvl="1"/>
            <a:r>
              <a:rPr lang="en-US" dirty="0"/>
              <a:t>Challenges in the econometric estimation of returns to R&amp;D</a:t>
            </a:r>
          </a:p>
          <a:p>
            <a:r>
              <a:rPr lang="en-US" dirty="0"/>
              <a:t>Implications of the choice of output price deflator for measured returns</a:t>
            </a:r>
          </a:p>
          <a:p>
            <a:r>
              <a:rPr lang="en-US" dirty="0"/>
              <a:t>Returns to other innovation measures</a:t>
            </a:r>
          </a:p>
        </p:txBody>
      </p:sp>
      <p:sp>
        <p:nvSpPr>
          <p:cNvPr id="4" name="Date Placeholder 3">
            <a:extLst>
              <a:ext uri="{FF2B5EF4-FFF2-40B4-BE49-F238E27FC236}">
                <a16:creationId xmlns:a16="http://schemas.microsoft.com/office/drawing/2014/main" id="{C7F00FD9-E0F7-5953-5555-B53746AD26BB}"/>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B1ADCB26-9DED-10B7-E9E6-19E65FC85137}"/>
              </a:ext>
            </a:extLst>
          </p:cNvPr>
          <p:cNvSpPr>
            <a:spLocks noGrp="1"/>
          </p:cNvSpPr>
          <p:nvPr>
            <p:ph type="ftr" sz="quarter" idx="11"/>
          </p:nvPr>
        </p:nvSpPr>
        <p:spPr/>
        <p:txBody>
          <a:bodyPr/>
          <a:lstStyle/>
          <a:p>
            <a:r>
              <a:rPr lang="en-US"/>
              <a:t>Hall &amp; Helmers Ch. 6</a:t>
            </a:r>
          </a:p>
        </p:txBody>
      </p:sp>
      <p:sp>
        <p:nvSpPr>
          <p:cNvPr id="6" name="Slide Number Placeholder 5">
            <a:extLst>
              <a:ext uri="{FF2B5EF4-FFF2-40B4-BE49-F238E27FC236}">
                <a16:creationId xmlns:a16="http://schemas.microsoft.com/office/drawing/2014/main" id="{1C691763-69F8-F34E-CDA9-AC6478D17913}"/>
              </a:ext>
            </a:extLst>
          </p:cNvPr>
          <p:cNvSpPr>
            <a:spLocks noGrp="1"/>
          </p:cNvSpPr>
          <p:nvPr>
            <p:ph type="sldNum" sz="quarter" idx="12"/>
          </p:nvPr>
        </p:nvSpPr>
        <p:spPr/>
        <p:txBody>
          <a:bodyPr/>
          <a:lstStyle/>
          <a:p>
            <a:fld id="{FC42BABA-C5C3-47D5-B0D6-5D879B36742B}" type="slidenum">
              <a:rPr lang="en-US" smtClean="0"/>
              <a:t>2</a:t>
            </a:fld>
            <a:endParaRPr lang="en-US"/>
          </a:p>
        </p:txBody>
      </p:sp>
    </p:spTree>
    <p:extLst>
      <p:ext uri="{BB962C8B-B14F-4D97-AF65-F5344CB8AC3E}">
        <p14:creationId xmlns:p14="http://schemas.microsoft.com/office/powerpoint/2010/main" val="10016900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23440-B4E1-4428-8E5A-4086A9E3E4DE}"/>
              </a:ext>
            </a:extLst>
          </p:cNvPr>
          <p:cNvSpPr>
            <a:spLocks noGrp="1"/>
          </p:cNvSpPr>
          <p:nvPr>
            <p:ph type="title"/>
          </p:nvPr>
        </p:nvSpPr>
        <p:spPr/>
        <p:txBody>
          <a:bodyPr/>
          <a:lstStyle/>
          <a:p>
            <a:r>
              <a:rPr lang="en-US" dirty="0"/>
              <a:t>Depreciation rate</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41542706-379F-4F1F-9D89-6B239E4814A6}"/>
                  </a:ext>
                </a:extLst>
              </p:cNvPr>
              <p:cNvSpPr>
                <a:spLocks noGrp="1"/>
              </p:cNvSpPr>
              <p:nvPr>
                <p:ph idx="1"/>
              </p:nvPr>
            </p:nvSpPr>
            <p:spPr/>
            <p:txBody>
              <a:bodyPr>
                <a:normAutofit fontScale="77500" lnSpcReduction="20000"/>
              </a:bodyPr>
              <a:lstStyle/>
              <a:p>
                <a:r>
                  <a:rPr lang="en-US" dirty="0"/>
                  <a:t>Construction of a “stock” of R&amp;D knowledge requires choosing a depreciation rate.</a:t>
                </a:r>
              </a:p>
              <a:p>
                <a:r>
                  <a:rPr lang="en-US" dirty="0"/>
                  <a:t>When rate of return to R&amp;D is computed from elasticity, choice of depreciation rate matters because estimated return is the product of the elasticity with output-R&amp;D capital ratio, and R&amp;D capital estimate depends inversely on depreciation.</a:t>
                </a:r>
              </a:p>
              <a:p>
                <a:r>
                  <a:rPr lang="en-US" dirty="0"/>
                  <a:t>But estimates of elasticity using relatively short panels of large manufacturing firms are not sensitive to choice of depreciation rate.</a:t>
                </a:r>
              </a:p>
              <a:p>
                <a:r>
                  <a:rPr lang="en-US" dirty="0"/>
                  <a:t>Recall that for firms with a roughly constant depreciation rate and growth rate of R&amp;D: </a:t>
                </a:r>
              </a:p>
              <a:p>
                <a:pPr marL="0" indent="0" algn="ctr">
                  <a:buNone/>
                </a:pPr>
                <a:r>
                  <a:rPr lang="en-US" i="1" dirty="0"/>
                  <a:t>K ≈ R/(</a:t>
                </a:r>
                <a:r>
                  <a:rPr lang="el-GR" i="1" dirty="0"/>
                  <a:t>δ</a:t>
                </a:r>
                <a:r>
                  <a:rPr lang="en-US" i="1" dirty="0"/>
                  <a:t>+g)</a:t>
                </a:r>
                <a:endParaRPr lang="en-US" dirty="0"/>
              </a:p>
              <a:p>
                <a:r>
                  <a:rPr lang="en-US" dirty="0"/>
                  <a:t>Incorporate this into production function:</a:t>
                </a:r>
              </a:p>
              <a:p>
                <a:pPr marL="0" indent="0">
                  <a:buNone/>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𝑖𝑡</m:t>
                          </m:r>
                        </m:sub>
                      </m:sSub>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𝛼</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𝑐</m:t>
                          </m:r>
                        </m:e>
                        <m:sub>
                          <m:r>
                            <a:rPr lang="en-US" b="0" i="1" smtClean="0">
                              <a:latin typeface="Cambria Math" panose="02040503050406030204" pitchFamily="18" charset="0"/>
                              <a:ea typeface="Cambria Math" panose="02040503050406030204" pitchFamily="18" charset="0"/>
                            </a:rPr>
                            <m:t>𝑖𝑡</m:t>
                          </m:r>
                        </m:sub>
                      </m:sSub>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𝛽</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𝑙</m:t>
                          </m:r>
                        </m:e>
                        <m:sub>
                          <m:r>
                            <a:rPr lang="en-US" b="0" i="1" smtClean="0">
                              <a:latin typeface="Cambria Math" panose="02040503050406030204" pitchFamily="18" charset="0"/>
                              <a:ea typeface="Cambria Math" panose="02040503050406030204" pitchFamily="18" charset="0"/>
                            </a:rPr>
                            <m:t>𝑖𝑡</m:t>
                          </m:r>
                        </m:sub>
                      </m:sSub>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𝛾</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𝑟</m:t>
                          </m:r>
                        </m:e>
                        <m:sub>
                          <m:r>
                            <a:rPr lang="en-US" b="0" i="1" smtClean="0">
                              <a:latin typeface="Cambria Math" panose="02040503050406030204" pitchFamily="18" charset="0"/>
                              <a:ea typeface="Cambria Math" panose="02040503050406030204" pitchFamily="18" charset="0"/>
                            </a:rPr>
                            <m:t>𝑖𝑡</m:t>
                          </m:r>
                        </m:sub>
                      </m:sSub>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𝛾</m:t>
                      </m:r>
                      <m:func>
                        <m:funcPr>
                          <m:ctrlPr>
                            <a:rPr lang="en-US" b="0" i="1" smtClean="0">
                              <a:latin typeface="Cambria Math" panose="02040503050406030204" pitchFamily="18" charset="0"/>
                              <a:ea typeface="Cambria Math" panose="02040503050406030204" pitchFamily="18" charset="0"/>
                            </a:rPr>
                          </m:ctrlPr>
                        </m:funcPr>
                        <m:fName>
                          <m:r>
                            <m:rPr>
                              <m:sty m:val="p"/>
                            </m:rPr>
                            <a:rPr lang="en-US" b="0" i="0" smtClean="0">
                              <a:latin typeface="Cambria Math" panose="02040503050406030204" pitchFamily="18" charset="0"/>
                              <a:ea typeface="Cambria Math" panose="02040503050406030204" pitchFamily="18" charset="0"/>
                            </a:rPr>
                            <m:t>log</m:t>
                          </m:r>
                        </m:fName>
                        <m:e>
                          <m:d>
                            <m:dPr>
                              <m:ctrlPr>
                                <a:rPr lang="en-US" b="0" i="1" smtClean="0">
                                  <a:latin typeface="Cambria Math" panose="02040503050406030204" pitchFamily="18" charset="0"/>
                                  <a:ea typeface="Cambria Math" panose="02040503050406030204" pitchFamily="18" charset="0"/>
                                </a:rPr>
                              </m:ctrlPr>
                            </m:dPr>
                            <m:e>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𝛿</m:t>
                                  </m:r>
                                </m:e>
                                <m:sub>
                                  <m:r>
                                    <a:rPr lang="en-US" b="0" i="1" smtClean="0">
                                      <a:latin typeface="Cambria Math" panose="02040503050406030204" pitchFamily="18" charset="0"/>
                                      <a:ea typeface="Cambria Math" panose="02040503050406030204" pitchFamily="18" charset="0"/>
                                    </a:rPr>
                                    <m:t>𝑖</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𝑔</m:t>
                                  </m:r>
                                </m:e>
                                <m:sub>
                                  <m:r>
                                    <a:rPr lang="en-US" b="0" i="1" smtClean="0">
                                      <a:latin typeface="Cambria Math" panose="02040503050406030204" pitchFamily="18" charset="0"/>
                                      <a:ea typeface="Cambria Math" panose="02040503050406030204" pitchFamily="18" charset="0"/>
                                    </a:rPr>
                                    <m:t>𝑖</m:t>
                                  </m:r>
                                </m:sub>
                              </m:sSub>
                            </m:e>
                          </m:d>
                        </m:e>
                      </m:func>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𝑒</m:t>
                          </m:r>
                        </m:e>
                        <m:sub>
                          <m:r>
                            <a:rPr lang="en-US" b="0" i="1" smtClean="0">
                              <a:latin typeface="Cambria Math" panose="02040503050406030204" pitchFamily="18" charset="0"/>
                              <a:ea typeface="Cambria Math" panose="02040503050406030204" pitchFamily="18" charset="0"/>
                            </a:rPr>
                            <m:t>𝑖𝑡</m:t>
                          </m:r>
                        </m:sub>
                      </m:sSub>
                    </m:oMath>
                  </m:oMathPara>
                </a14:m>
                <a:endParaRPr lang="en-US" dirty="0"/>
              </a:p>
              <a:p>
                <a14:m>
                  <m:oMath xmlns:m="http://schemas.openxmlformats.org/officeDocument/2006/math">
                    <m:func>
                      <m:funcPr>
                        <m:ctrlPr>
                          <a:rPr lang="en-US" i="1">
                            <a:latin typeface="Cambria Math" panose="02040503050406030204" pitchFamily="18" charset="0"/>
                            <a:ea typeface="Cambria Math" panose="02040503050406030204" pitchFamily="18" charset="0"/>
                          </a:rPr>
                        </m:ctrlPr>
                      </m:funcPr>
                      <m:fName>
                        <m:r>
                          <m:rPr>
                            <m:sty m:val="p"/>
                          </m:rPr>
                          <a:rPr lang="en-US">
                            <a:latin typeface="Cambria Math" panose="02040503050406030204" pitchFamily="18" charset="0"/>
                            <a:ea typeface="Cambria Math" panose="02040503050406030204" pitchFamily="18" charset="0"/>
                          </a:rPr>
                          <m:t>log</m:t>
                        </m:r>
                      </m:fName>
                      <m:e>
                        <m:d>
                          <m:dPr>
                            <m:ctrlPr>
                              <a:rPr lang="en-US" i="1">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𝛿</m:t>
                                </m:r>
                              </m:e>
                              <m:sub>
                                <m:r>
                                  <a:rPr lang="en-US" i="1">
                                    <a:latin typeface="Cambria Math" panose="02040503050406030204" pitchFamily="18" charset="0"/>
                                    <a:ea typeface="Cambria Math" panose="02040503050406030204" pitchFamily="18" charset="0"/>
                                  </a:rPr>
                                  <m:t>𝑖</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𝑔</m:t>
                                </m:r>
                              </m:e>
                              <m:sub>
                                <m:r>
                                  <a:rPr lang="en-US" i="1">
                                    <a:latin typeface="Cambria Math" panose="02040503050406030204" pitchFamily="18" charset="0"/>
                                    <a:ea typeface="Cambria Math" panose="02040503050406030204" pitchFamily="18" charset="0"/>
                                  </a:rPr>
                                  <m:t>𝑖</m:t>
                                </m:r>
                              </m:sub>
                            </m:sSub>
                          </m:e>
                        </m:d>
                      </m:e>
                    </m:func>
                  </m:oMath>
                </a14:m>
                <a:r>
                  <a:rPr lang="en-US" dirty="0"/>
                  <a:t> term will be subsumed by fixed firm effect included in the estimation.</a:t>
                </a:r>
              </a:p>
              <a:p>
                <a:r>
                  <a:rPr lang="en-US" dirty="0"/>
                  <a:t>Estimate of </a:t>
                </a:r>
                <a14:m>
                  <m:oMath xmlns:m="http://schemas.openxmlformats.org/officeDocument/2006/math">
                    <m:r>
                      <a:rPr lang="en-US" i="1" dirty="0" smtClean="0">
                        <a:latin typeface="Cambria Math" panose="02040503050406030204" pitchFamily="18" charset="0"/>
                        <a:ea typeface="Cambria Math" panose="02040503050406030204" pitchFamily="18" charset="0"/>
                      </a:rPr>
                      <m:t>𝛾</m:t>
                    </m:r>
                  </m:oMath>
                </a14:m>
                <a:r>
                  <a:rPr lang="en-US" dirty="0"/>
                  <a:t> will be approximately equal to estimated coefficient of current R&amp;D, no matter what depreciation rate is chosen.</a:t>
                </a:r>
              </a:p>
              <a:p>
                <a:endParaRPr lang="en-US" dirty="0"/>
              </a:p>
            </p:txBody>
          </p:sp>
        </mc:Choice>
        <mc:Fallback>
          <p:sp>
            <p:nvSpPr>
              <p:cNvPr id="3" name="Content Placeholder 2">
                <a:extLst>
                  <a:ext uri="{FF2B5EF4-FFF2-40B4-BE49-F238E27FC236}">
                    <a16:creationId xmlns:a16="http://schemas.microsoft.com/office/drawing/2014/main" id="{41542706-379F-4F1F-9D89-6B239E4814A6}"/>
                  </a:ext>
                </a:extLst>
              </p:cNvPr>
              <p:cNvSpPr>
                <a:spLocks noGrp="1" noRot="1" noChangeAspect="1" noMove="1" noResize="1" noEditPoints="1" noAdjustHandles="1" noChangeArrowheads="1" noChangeShapeType="1" noTextEdit="1"/>
              </p:cNvSpPr>
              <p:nvPr>
                <p:ph idx="1"/>
              </p:nvPr>
            </p:nvSpPr>
            <p:spPr>
              <a:blipFill>
                <a:blip r:embed="rId2"/>
                <a:stretch>
                  <a:fillRect l="-696" t="-2801" r="-1217"/>
                </a:stretch>
              </a:blipFill>
            </p:spPr>
            <p:txBody>
              <a:bodyPr/>
              <a:lstStyle/>
              <a:p>
                <a:r>
                  <a:rPr lang="en-US">
                    <a:noFill/>
                  </a:rPr>
                  <a:t> </a:t>
                </a:r>
              </a:p>
            </p:txBody>
          </p:sp>
        </mc:Fallback>
      </mc:AlternateContent>
      <p:sp>
        <p:nvSpPr>
          <p:cNvPr id="4" name="Date Placeholder 3">
            <a:extLst>
              <a:ext uri="{FF2B5EF4-FFF2-40B4-BE49-F238E27FC236}">
                <a16:creationId xmlns:a16="http://schemas.microsoft.com/office/drawing/2014/main" id="{99D93A95-296A-078E-366E-271985353912}"/>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A542315D-347F-A576-DF1C-63CEE286AAE1}"/>
              </a:ext>
            </a:extLst>
          </p:cNvPr>
          <p:cNvSpPr>
            <a:spLocks noGrp="1"/>
          </p:cNvSpPr>
          <p:nvPr>
            <p:ph type="ftr" sz="quarter" idx="11"/>
          </p:nvPr>
        </p:nvSpPr>
        <p:spPr/>
        <p:txBody>
          <a:bodyPr/>
          <a:lstStyle/>
          <a:p>
            <a:r>
              <a:rPr lang="en-US"/>
              <a:t>Hall &amp; Helmers Ch. 6</a:t>
            </a:r>
          </a:p>
        </p:txBody>
      </p:sp>
      <p:sp>
        <p:nvSpPr>
          <p:cNvPr id="6" name="Slide Number Placeholder 5">
            <a:extLst>
              <a:ext uri="{FF2B5EF4-FFF2-40B4-BE49-F238E27FC236}">
                <a16:creationId xmlns:a16="http://schemas.microsoft.com/office/drawing/2014/main" id="{980F056C-D1ED-FF52-63B3-A0E8B1B29FDE}"/>
              </a:ext>
            </a:extLst>
          </p:cNvPr>
          <p:cNvSpPr>
            <a:spLocks noGrp="1"/>
          </p:cNvSpPr>
          <p:nvPr>
            <p:ph type="sldNum" sz="quarter" idx="12"/>
          </p:nvPr>
        </p:nvSpPr>
        <p:spPr/>
        <p:txBody>
          <a:bodyPr/>
          <a:lstStyle/>
          <a:p>
            <a:fld id="{FC42BABA-C5C3-47D5-B0D6-5D879B36742B}" type="slidenum">
              <a:rPr lang="en-US" smtClean="0"/>
              <a:t>20</a:t>
            </a:fld>
            <a:endParaRPr lang="en-US"/>
          </a:p>
        </p:txBody>
      </p:sp>
    </p:spTree>
    <p:extLst>
      <p:ext uri="{BB962C8B-B14F-4D97-AF65-F5344CB8AC3E}">
        <p14:creationId xmlns:p14="http://schemas.microsoft.com/office/powerpoint/2010/main" val="22302106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Depreciation rate estimates</a:t>
            </a:r>
          </a:p>
        </p:txBody>
      </p:sp>
      <p:pic>
        <p:nvPicPr>
          <p:cNvPr id="4" name="Picture 3"/>
          <p:cNvPicPr>
            <a:picLocks noChangeAspect="1"/>
          </p:cNvPicPr>
          <p:nvPr/>
        </p:nvPicPr>
        <p:blipFill>
          <a:blip r:embed="rId2"/>
          <a:stretch>
            <a:fillRect/>
          </a:stretch>
        </p:blipFill>
        <p:spPr>
          <a:xfrm>
            <a:off x="2070100" y="1690688"/>
            <a:ext cx="8279633" cy="4802187"/>
          </a:xfrm>
          <a:prstGeom prst="rect">
            <a:avLst/>
          </a:prstGeom>
        </p:spPr>
      </p:pic>
      <p:sp>
        <p:nvSpPr>
          <p:cNvPr id="3" name="Date Placeholder 2">
            <a:extLst>
              <a:ext uri="{FF2B5EF4-FFF2-40B4-BE49-F238E27FC236}">
                <a16:creationId xmlns:a16="http://schemas.microsoft.com/office/drawing/2014/main" id="{FF696ECB-DDE6-B428-C016-DD98B518F827}"/>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1DAF8845-5918-EC9C-6BE8-0FF254450FB5}"/>
              </a:ext>
            </a:extLst>
          </p:cNvPr>
          <p:cNvSpPr>
            <a:spLocks noGrp="1"/>
          </p:cNvSpPr>
          <p:nvPr>
            <p:ph type="ftr" sz="quarter" idx="11"/>
          </p:nvPr>
        </p:nvSpPr>
        <p:spPr/>
        <p:txBody>
          <a:bodyPr/>
          <a:lstStyle/>
          <a:p>
            <a:r>
              <a:rPr lang="en-US"/>
              <a:t>Hall &amp; Helmers Ch. 6</a:t>
            </a:r>
          </a:p>
        </p:txBody>
      </p:sp>
      <p:sp>
        <p:nvSpPr>
          <p:cNvPr id="6" name="Slide Number Placeholder 5">
            <a:extLst>
              <a:ext uri="{FF2B5EF4-FFF2-40B4-BE49-F238E27FC236}">
                <a16:creationId xmlns:a16="http://schemas.microsoft.com/office/drawing/2014/main" id="{AE3B2612-C070-8C26-AFE6-196DC7485BC8}"/>
              </a:ext>
            </a:extLst>
          </p:cNvPr>
          <p:cNvSpPr>
            <a:spLocks noGrp="1"/>
          </p:cNvSpPr>
          <p:nvPr>
            <p:ph type="sldNum" sz="quarter" idx="12"/>
          </p:nvPr>
        </p:nvSpPr>
        <p:spPr/>
        <p:txBody>
          <a:bodyPr/>
          <a:lstStyle/>
          <a:p>
            <a:fld id="{FC42BABA-C5C3-47D5-B0D6-5D879B36742B}" type="slidenum">
              <a:rPr lang="en-US" smtClean="0"/>
              <a:t>21</a:t>
            </a:fld>
            <a:endParaRPr lang="en-US"/>
          </a:p>
        </p:txBody>
      </p:sp>
    </p:spTree>
    <p:extLst>
      <p:ext uri="{BB962C8B-B14F-4D97-AF65-F5344CB8AC3E}">
        <p14:creationId xmlns:p14="http://schemas.microsoft.com/office/powerpoint/2010/main" val="4652507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1E29A-F4F3-4E96-A0A5-0AAFFEE0FBF4}"/>
              </a:ext>
            </a:extLst>
          </p:cNvPr>
          <p:cNvSpPr>
            <a:spLocks noGrp="1"/>
          </p:cNvSpPr>
          <p:nvPr>
            <p:ph type="title"/>
          </p:nvPr>
        </p:nvSpPr>
        <p:spPr/>
        <p:txBody>
          <a:bodyPr/>
          <a:lstStyle/>
          <a:p>
            <a:r>
              <a:rPr lang="en-US" dirty="0"/>
              <a:t>Double counting of R&amp;D</a:t>
            </a:r>
          </a:p>
        </p:txBody>
      </p:sp>
      <p:sp>
        <p:nvSpPr>
          <p:cNvPr id="3" name="Content Placeholder 2">
            <a:extLst>
              <a:ext uri="{FF2B5EF4-FFF2-40B4-BE49-F238E27FC236}">
                <a16:creationId xmlns:a16="http://schemas.microsoft.com/office/drawing/2014/main" id="{6AC33954-A63B-4702-BA54-962D439A4114}"/>
              </a:ext>
            </a:extLst>
          </p:cNvPr>
          <p:cNvSpPr>
            <a:spLocks noGrp="1"/>
          </p:cNvSpPr>
          <p:nvPr>
            <p:ph idx="1"/>
          </p:nvPr>
        </p:nvSpPr>
        <p:spPr/>
        <p:txBody>
          <a:bodyPr/>
          <a:lstStyle/>
          <a:p>
            <a:r>
              <a:rPr lang="en-US" dirty="0"/>
              <a:t>Double counting of R&amp;D inputs occurs because labor and capital expense in R&amp;D expenditure is also included in labor and capital itself.</a:t>
            </a:r>
          </a:p>
          <a:p>
            <a:r>
              <a:rPr lang="en-US" dirty="0"/>
              <a:t>Share of R&amp;D spending on tangible capital is small (≈10%), capital generally expensed directly and not included in capital stock.</a:t>
            </a:r>
          </a:p>
          <a:p>
            <a:r>
              <a:rPr lang="en-US" dirty="0"/>
              <a:t>Main problem is labor, because majority of R&amp;D spending labor-related (R&amp;D employees usually well-paid compared to the rest of the firm).</a:t>
            </a:r>
          </a:p>
          <a:p>
            <a:r>
              <a:rPr lang="en-US" dirty="0"/>
              <a:t>Double counting leads to downward bias in estimated R&amp;D coefficient of 25%-85% (Schankerman 1981).</a:t>
            </a:r>
          </a:p>
        </p:txBody>
      </p:sp>
      <p:sp>
        <p:nvSpPr>
          <p:cNvPr id="4" name="Date Placeholder 3">
            <a:extLst>
              <a:ext uri="{FF2B5EF4-FFF2-40B4-BE49-F238E27FC236}">
                <a16:creationId xmlns:a16="http://schemas.microsoft.com/office/drawing/2014/main" id="{C77B7C39-8602-2256-9573-B1B31FEEDD0B}"/>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FFFE9F0E-CF47-F89C-2436-801EB1722EEB}"/>
              </a:ext>
            </a:extLst>
          </p:cNvPr>
          <p:cNvSpPr>
            <a:spLocks noGrp="1"/>
          </p:cNvSpPr>
          <p:nvPr>
            <p:ph type="ftr" sz="quarter" idx="11"/>
          </p:nvPr>
        </p:nvSpPr>
        <p:spPr/>
        <p:txBody>
          <a:bodyPr/>
          <a:lstStyle/>
          <a:p>
            <a:r>
              <a:rPr lang="en-US"/>
              <a:t>Hall &amp; Helmers Ch. 6</a:t>
            </a:r>
          </a:p>
        </p:txBody>
      </p:sp>
      <p:sp>
        <p:nvSpPr>
          <p:cNvPr id="6" name="Slide Number Placeholder 5">
            <a:extLst>
              <a:ext uri="{FF2B5EF4-FFF2-40B4-BE49-F238E27FC236}">
                <a16:creationId xmlns:a16="http://schemas.microsoft.com/office/drawing/2014/main" id="{1B950464-FA1D-0236-4A39-5BA205CE823F}"/>
              </a:ext>
            </a:extLst>
          </p:cNvPr>
          <p:cNvSpPr>
            <a:spLocks noGrp="1"/>
          </p:cNvSpPr>
          <p:nvPr>
            <p:ph type="sldNum" sz="quarter" idx="12"/>
          </p:nvPr>
        </p:nvSpPr>
        <p:spPr/>
        <p:txBody>
          <a:bodyPr/>
          <a:lstStyle/>
          <a:p>
            <a:fld id="{FC42BABA-C5C3-47D5-B0D6-5D879B36742B}" type="slidenum">
              <a:rPr lang="en-US" smtClean="0"/>
              <a:t>22</a:t>
            </a:fld>
            <a:endParaRPr lang="en-US"/>
          </a:p>
        </p:txBody>
      </p:sp>
    </p:spTree>
    <p:extLst>
      <p:ext uri="{BB962C8B-B14F-4D97-AF65-F5344CB8AC3E}">
        <p14:creationId xmlns:p14="http://schemas.microsoft.com/office/powerpoint/2010/main" val="28039184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25B50-AC9B-4932-B89C-2AE8BAA11F3F}"/>
              </a:ext>
            </a:extLst>
          </p:cNvPr>
          <p:cNvSpPr>
            <a:spLocks noGrp="1"/>
          </p:cNvSpPr>
          <p:nvPr>
            <p:ph type="title"/>
          </p:nvPr>
        </p:nvSpPr>
        <p:spPr/>
        <p:txBody>
          <a:bodyPr/>
          <a:lstStyle/>
          <a:p>
            <a:r>
              <a:rPr lang="en-US" dirty="0"/>
              <a:t>Omitting others' R&amp;D in estimation</a:t>
            </a:r>
          </a:p>
        </p:txBody>
      </p:sp>
      <p:sp>
        <p:nvSpPr>
          <p:cNvPr id="3" name="Content Placeholder 2">
            <a:extLst>
              <a:ext uri="{FF2B5EF4-FFF2-40B4-BE49-F238E27FC236}">
                <a16:creationId xmlns:a16="http://schemas.microsoft.com/office/drawing/2014/main" id="{9E9586C9-750E-436C-817E-84C46BCAED8E}"/>
              </a:ext>
            </a:extLst>
          </p:cNvPr>
          <p:cNvSpPr>
            <a:spLocks noGrp="1"/>
          </p:cNvSpPr>
          <p:nvPr>
            <p:ph idx="1"/>
          </p:nvPr>
        </p:nvSpPr>
        <p:spPr/>
        <p:txBody>
          <a:bodyPr/>
          <a:lstStyle/>
          <a:p>
            <a:r>
              <a:rPr lang="en-US" dirty="0"/>
              <a:t>If there are R&amp;D spillovers from one firm to another, a productivity regression that includes only a firm's own R&amp;D will overestimate the returns to R&amp;D.</a:t>
            </a:r>
          </a:p>
          <a:p>
            <a:r>
              <a:rPr lang="en-US" dirty="0"/>
              <a:t>Need to account for spillovers in the estimation of returns to R&amp;D, but spillovers (in principle) unobservable.</a:t>
            </a:r>
          </a:p>
          <a:p>
            <a:r>
              <a:rPr lang="en-US" dirty="0"/>
              <a:t>Correction requires some more explicit model of how spillovers contribute to firm's own R&amp;D.</a:t>
            </a:r>
          </a:p>
        </p:txBody>
      </p:sp>
      <p:sp>
        <p:nvSpPr>
          <p:cNvPr id="4" name="Date Placeholder 3">
            <a:extLst>
              <a:ext uri="{FF2B5EF4-FFF2-40B4-BE49-F238E27FC236}">
                <a16:creationId xmlns:a16="http://schemas.microsoft.com/office/drawing/2014/main" id="{340293B7-DC78-C05C-5738-5EF5E18734CE}"/>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C7359409-0431-7A00-509B-D071423521FA}"/>
              </a:ext>
            </a:extLst>
          </p:cNvPr>
          <p:cNvSpPr>
            <a:spLocks noGrp="1"/>
          </p:cNvSpPr>
          <p:nvPr>
            <p:ph type="ftr" sz="quarter" idx="11"/>
          </p:nvPr>
        </p:nvSpPr>
        <p:spPr/>
        <p:txBody>
          <a:bodyPr/>
          <a:lstStyle/>
          <a:p>
            <a:r>
              <a:rPr lang="en-US"/>
              <a:t>Hall &amp; Helmers Ch. 6</a:t>
            </a:r>
          </a:p>
        </p:txBody>
      </p:sp>
      <p:sp>
        <p:nvSpPr>
          <p:cNvPr id="6" name="Slide Number Placeholder 5">
            <a:extLst>
              <a:ext uri="{FF2B5EF4-FFF2-40B4-BE49-F238E27FC236}">
                <a16:creationId xmlns:a16="http://schemas.microsoft.com/office/drawing/2014/main" id="{72C64DDA-D5E0-0653-3A7D-CB8013D8E3F4}"/>
              </a:ext>
            </a:extLst>
          </p:cNvPr>
          <p:cNvSpPr>
            <a:spLocks noGrp="1"/>
          </p:cNvSpPr>
          <p:nvPr>
            <p:ph type="sldNum" sz="quarter" idx="12"/>
          </p:nvPr>
        </p:nvSpPr>
        <p:spPr/>
        <p:txBody>
          <a:bodyPr/>
          <a:lstStyle/>
          <a:p>
            <a:fld id="{FC42BABA-C5C3-47D5-B0D6-5D879B36742B}" type="slidenum">
              <a:rPr lang="en-US" smtClean="0"/>
              <a:t>23</a:t>
            </a:fld>
            <a:endParaRPr lang="en-US"/>
          </a:p>
        </p:txBody>
      </p:sp>
    </p:spTree>
    <p:extLst>
      <p:ext uri="{BB962C8B-B14F-4D97-AF65-F5344CB8AC3E}">
        <p14:creationId xmlns:p14="http://schemas.microsoft.com/office/powerpoint/2010/main" val="9432112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BC8B3-7B35-45D2-BCA1-70A179E1347F}"/>
              </a:ext>
            </a:extLst>
          </p:cNvPr>
          <p:cNvSpPr>
            <a:spLocks noGrp="1"/>
          </p:cNvSpPr>
          <p:nvPr>
            <p:ph type="title"/>
          </p:nvPr>
        </p:nvSpPr>
        <p:spPr/>
        <p:txBody>
          <a:bodyPr/>
          <a:lstStyle/>
          <a:p>
            <a:r>
              <a:rPr lang="en-US" dirty="0"/>
              <a:t>Price deflation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2F0395E-7E53-4443-9947-9DD9000378DB}"/>
                  </a:ext>
                </a:extLst>
              </p:cNvPr>
              <p:cNvSpPr>
                <a:spLocks noGrp="1"/>
              </p:cNvSpPr>
              <p:nvPr>
                <p:ph idx="1"/>
              </p:nvPr>
            </p:nvSpPr>
            <p:spPr/>
            <p:txBody>
              <a:bodyPr>
                <a:normAutofit fontScale="70000" lnSpcReduction="20000"/>
              </a:bodyPr>
              <a:lstStyle/>
              <a:p>
                <a:r>
                  <a:rPr lang="en-US" dirty="0"/>
                  <a:t>Output is often sales, possibly deflated by a single deflator that does not incorporate much quality change.</a:t>
                </a:r>
              </a:p>
              <a:p>
                <a:r>
                  <a:rPr lang="en-US" dirty="0"/>
                  <a:t>Define </a:t>
                </a:r>
                <a:r>
                  <a:rPr lang="en-US" i="1" dirty="0"/>
                  <a:t>Y</a:t>
                </a:r>
                <a:r>
                  <a:rPr lang="en-US" dirty="0"/>
                  <a:t> as quantity of real output and </a:t>
                </a:r>
                <a:r>
                  <a:rPr lang="en-US" i="1" dirty="0"/>
                  <a:t>P</a:t>
                </a:r>
                <a:r>
                  <a:rPr lang="en-US" dirty="0"/>
                  <a:t> as the price of each unit. Sales </a:t>
                </a:r>
                <a:r>
                  <a:rPr lang="en-US" i="1" dirty="0"/>
                  <a:t>S</a:t>
                </a:r>
                <a:r>
                  <a:rPr lang="en-US" dirty="0"/>
                  <a:t> is the product of price and quantity </a:t>
                </a:r>
                <a:r>
                  <a:rPr lang="en-US" i="1" dirty="0"/>
                  <a:t>S = PY</a:t>
                </a:r>
                <a:r>
                  <a:rPr lang="en-US" dirty="0"/>
                  <a:t>.</a:t>
                </a:r>
              </a:p>
              <a:p>
                <a:r>
                  <a:rPr lang="en-US" dirty="0"/>
                  <a:t>Rewrite production function:</a:t>
                </a:r>
              </a:p>
              <a:p>
                <a:pPr marL="0" indent="0">
                  <a:buNone/>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𝑖</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𝑖</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𝑖</m:t>
                          </m:r>
                        </m:sub>
                      </m:sSub>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𝛼</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𝑐</m:t>
                          </m:r>
                        </m:e>
                        <m:sub>
                          <m:r>
                            <a:rPr lang="en-US" b="0" i="1" smtClean="0">
                              <a:latin typeface="Cambria Math" panose="02040503050406030204" pitchFamily="18" charset="0"/>
                              <a:ea typeface="Cambria Math" panose="02040503050406030204" pitchFamily="18" charset="0"/>
                            </a:rPr>
                            <m:t>𝑖</m:t>
                          </m:r>
                        </m:sub>
                      </m:sSub>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𝛽</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𝑙</m:t>
                          </m:r>
                        </m:e>
                        <m:sub>
                          <m:r>
                            <a:rPr lang="en-US" b="0" i="1" smtClean="0">
                              <a:latin typeface="Cambria Math" panose="02040503050406030204" pitchFamily="18" charset="0"/>
                              <a:ea typeface="Cambria Math" panose="02040503050406030204" pitchFamily="18" charset="0"/>
                            </a:rPr>
                            <m:t>𝑖</m:t>
                          </m:r>
                        </m:sub>
                      </m:sSub>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𝛾</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𝑘</m:t>
                          </m:r>
                        </m:e>
                        <m:sub>
                          <m:r>
                            <a:rPr lang="en-US" b="0" i="1" smtClean="0">
                              <a:latin typeface="Cambria Math" panose="02040503050406030204" pitchFamily="18" charset="0"/>
                              <a:ea typeface="Cambria Math" panose="02040503050406030204" pitchFamily="18" charset="0"/>
                            </a:rPr>
                            <m:t>𝑖</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𝜖</m:t>
                          </m:r>
                        </m:e>
                        <m:sub>
                          <m:r>
                            <a:rPr lang="en-US" b="0" i="1" smtClean="0">
                              <a:latin typeface="Cambria Math" panose="02040503050406030204" pitchFamily="18" charset="0"/>
                              <a:ea typeface="Cambria Math" panose="02040503050406030204" pitchFamily="18" charset="0"/>
                            </a:rPr>
                            <m:t>𝑖</m:t>
                          </m:r>
                        </m:sub>
                      </m:sSub>
                    </m:oMath>
                  </m:oMathPara>
                </a14:m>
                <a:endParaRPr lang="en-US" b="0" dirty="0">
                  <a:ea typeface="Cambria Math" panose="02040503050406030204" pitchFamily="18" charset="0"/>
                </a:endParaRPr>
              </a:p>
              <a:p>
                <a:r>
                  <a:rPr lang="en-US" dirty="0">
                    <a:ea typeface="Cambria Math" panose="02040503050406030204" pitchFamily="18" charset="0"/>
                  </a:rPr>
                  <a:t>Estimated </a:t>
                </a:r>
                <a14:m>
                  <m:oMath xmlns:m="http://schemas.openxmlformats.org/officeDocument/2006/math">
                    <m:r>
                      <a:rPr lang="en-US" i="1" dirty="0" smtClean="0">
                        <a:latin typeface="Cambria Math" panose="02040503050406030204" pitchFamily="18" charset="0"/>
                        <a:ea typeface="Cambria Math" panose="02040503050406030204" pitchFamily="18" charset="0"/>
                      </a:rPr>
                      <m:t>𝛾</m:t>
                    </m:r>
                  </m:oMath>
                </a14:m>
                <a:r>
                  <a:rPr lang="en-US" dirty="0"/>
                  <a:t> is sum of two effects:</a:t>
                </a:r>
              </a:p>
              <a:p>
                <a:pPr marL="0" indent="0">
                  <a:buNone/>
                </a:pPr>
                <a14:m>
                  <m:oMathPara xmlns:m="http://schemas.openxmlformats.org/officeDocument/2006/math">
                    <m:oMathParaPr>
                      <m:jc m:val="centerGroup"/>
                    </m:oMathParaPr>
                    <m:oMath xmlns:m="http://schemas.openxmlformats.org/officeDocument/2006/math">
                      <m:acc>
                        <m:accPr>
                          <m:chr m:val="̂"/>
                          <m:ctrlPr>
                            <a:rPr lang="en-US" i="1" smtClean="0">
                              <a:latin typeface="Cambria Math" panose="02040503050406030204" pitchFamily="18" charset="0"/>
                            </a:rPr>
                          </m:ctrlPr>
                        </m:accPr>
                        <m:e>
                          <m:r>
                            <a:rPr lang="en-US" i="1" smtClean="0">
                              <a:latin typeface="Cambria Math" panose="02040503050406030204" pitchFamily="18" charset="0"/>
                              <a:ea typeface="Cambria Math" panose="02040503050406030204" pitchFamily="18" charset="0"/>
                            </a:rPr>
                            <m:t>𝛾</m:t>
                          </m:r>
                        </m:e>
                      </m:acc>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𝑠</m:t>
                              </m:r>
                            </m:e>
                            <m:sub>
                              <m:r>
                                <a:rPr lang="en-US" b="0" i="1" smtClean="0">
                                  <a:latin typeface="Cambria Math" panose="02040503050406030204" pitchFamily="18" charset="0"/>
                                  <a:ea typeface="Cambria Math" panose="02040503050406030204" pitchFamily="18" charset="0"/>
                                </a:rPr>
                                <m:t>𝑖</m:t>
                              </m:r>
                            </m:sub>
                          </m:sSub>
                        </m:num>
                        <m:den>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𝑘</m:t>
                              </m:r>
                            </m:e>
                            <m:sub>
                              <m:r>
                                <a:rPr lang="en-US" b="0" i="1" smtClean="0">
                                  <a:latin typeface="Cambria Math" panose="02040503050406030204" pitchFamily="18" charset="0"/>
                                  <a:ea typeface="Cambria Math" panose="02040503050406030204" pitchFamily="18" charset="0"/>
                                </a:rPr>
                                <m:t>𝑖</m:t>
                              </m:r>
                            </m:sub>
                          </m:sSub>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𝑦</m:t>
                              </m:r>
                            </m:e>
                            <m:sub>
                              <m:r>
                                <a:rPr lang="en-US" b="0" i="1" smtClean="0">
                                  <a:latin typeface="Cambria Math" panose="02040503050406030204" pitchFamily="18" charset="0"/>
                                  <a:ea typeface="Cambria Math" panose="02040503050406030204" pitchFamily="18" charset="0"/>
                                </a:rPr>
                                <m:t>𝑖</m:t>
                              </m:r>
                            </m:sub>
                          </m:sSub>
                        </m:num>
                        <m:den>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𝑘</m:t>
                              </m:r>
                            </m:e>
                            <m:sub>
                              <m:r>
                                <a:rPr lang="en-US" b="0" i="1" smtClean="0">
                                  <a:latin typeface="Cambria Math" panose="02040503050406030204" pitchFamily="18" charset="0"/>
                                  <a:ea typeface="Cambria Math" panose="02040503050406030204" pitchFamily="18" charset="0"/>
                                </a:rPr>
                                <m:t>𝑖</m:t>
                              </m:r>
                            </m:sub>
                          </m:sSub>
                        </m:den>
                      </m:f>
                      <m:r>
                        <a:rPr lang="en-US" b="0" i="1" smtClean="0">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𝑝</m:t>
                              </m:r>
                            </m:e>
                            <m:sub>
                              <m:r>
                                <a:rPr lang="en-US" i="1">
                                  <a:latin typeface="Cambria Math" panose="02040503050406030204" pitchFamily="18" charset="0"/>
                                  <a:ea typeface="Cambria Math" panose="02040503050406030204" pitchFamily="18" charset="0"/>
                                </a:rPr>
                                <m:t>𝑖</m:t>
                              </m:r>
                            </m:sub>
                          </m:sSub>
                        </m:num>
                        <m:den>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𝑘</m:t>
                              </m:r>
                            </m:e>
                            <m:sub>
                              <m:r>
                                <a:rPr lang="en-US" i="1">
                                  <a:latin typeface="Cambria Math" panose="02040503050406030204" pitchFamily="18" charset="0"/>
                                  <a:ea typeface="Cambria Math" panose="02040503050406030204" pitchFamily="18" charset="0"/>
                                </a:rPr>
                                <m:t>𝑖</m:t>
                              </m:r>
                            </m:sub>
                          </m:sSub>
                        </m:den>
                      </m:f>
                    </m:oMath>
                  </m:oMathPara>
                </a14:m>
                <a:endParaRPr lang="en-US" dirty="0"/>
              </a:p>
              <a:p>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𝑝</m:t>
                            </m:r>
                          </m:e>
                          <m:sub>
                            <m:r>
                              <a:rPr lang="en-US" i="1">
                                <a:latin typeface="Cambria Math" panose="02040503050406030204" pitchFamily="18" charset="0"/>
                                <a:ea typeface="Cambria Math" panose="02040503050406030204" pitchFamily="18" charset="0"/>
                              </a:rPr>
                              <m:t>𝑖</m:t>
                            </m:r>
                          </m:sub>
                        </m:sSub>
                      </m:num>
                      <m:den>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𝑘</m:t>
                            </m:r>
                          </m:e>
                          <m:sub>
                            <m:r>
                              <a:rPr lang="en-US" i="1">
                                <a:latin typeface="Cambria Math" panose="02040503050406030204" pitchFamily="18" charset="0"/>
                                <a:ea typeface="Cambria Math" panose="02040503050406030204" pitchFamily="18" charset="0"/>
                              </a:rPr>
                              <m:t>𝑖</m:t>
                            </m:r>
                          </m:sub>
                        </m:sSub>
                      </m:den>
                    </m:f>
                    <m:r>
                      <a:rPr lang="en-US" b="0" i="1" smtClean="0">
                        <a:latin typeface="Cambria Math" panose="02040503050406030204" pitchFamily="18" charset="0"/>
                        <a:ea typeface="Cambria Math" panose="02040503050406030204" pitchFamily="18" charset="0"/>
                      </a:rPr>
                      <m:t>&lt;0</m:t>
                    </m:r>
                  </m:oMath>
                </a14:m>
                <a:r>
                  <a:rPr lang="en-US" dirty="0"/>
                  <a:t>: R&amp;D may lower price of a constant quality output (demand increases).</a:t>
                </a:r>
              </a:p>
              <a:p>
                <a14:m>
                  <m:oMath xmlns:m="http://schemas.openxmlformats.org/officeDocument/2006/math">
                    <m:f>
                      <m:fPr>
                        <m:ctrlPr>
                          <a:rPr lang="en-US" i="1" smtClean="0">
                            <a:latin typeface="Cambria Math" panose="02040503050406030204" pitchFamily="18" charset="0"/>
                          </a:rPr>
                        </m:ctrlPr>
                      </m:fPr>
                      <m:num>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𝑦</m:t>
                            </m:r>
                          </m:e>
                          <m:sub>
                            <m:r>
                              <a:rPr lang="en-US" i="1">
                                <a:latin typeface="Cambria Math" panose="02040503050406030204" pitchFamily="18" charset="0"/>
                                <a:ea typeface="Cambria Math" panose="02040503050406030204" pitchFamily="18" charset="0"/>
                              </a:rPr>
                              <m:t>𝑖</m:t>
                            </m:r>
                          </m:sub>
                        </m:sSub>
                      </m:num>
                      <m:den>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𝑘</m:t>
                            </m:r>
                          </m:e>
                          <m:sub>
                            <m:r>
                              <a:rPr lang="en-US" i="1">
                                <a:latin typeface="Cambria Math" panose="02040503050406030204" pitchFamily="18" charset="0"/>
                                <a:ea typeface="Cambria Math" panose="02040503050406030204" pitchFamily="18" charset="0"/>
                              </a:rPr>
                              <m:t>𝑖</m:t>
                            </m:r>
                          </m:sub>
                        </m:sSub>
                      </m:den>
                    </m:f>
                    <m:r>
                      <a:rPr lang="en-US" b="0" i="1" smtClean="0">
                        <a:latin typeface="Cambria Math" panose="02040503050406030204" pitchFamily="18" charset="0"/>
                        <a:ea typeface="Cambria Math" panose="02040503050406030204" pitchFamily="18" charset="0"/>
                      </a:rPr>
                      <m:t>&lt;0</m:t>
                    </m:r>
                  </m:oMath>
                </a14:m>
                <a:r>
                  <a:rPr lang="en-US" dirty="0"/>
                  <a:t>: R&amp;D increases the quantity produced holding capital and labor constant (efficiency gain)</a:t>
                </a:r>
              </a:p>
              <a:p>
                <a:r>
                  <a:rPr lang="en-US" dirty="0"/>
                  <a:t>Revenue elasticity with respect to R&amp;D captures both effects: increase in demand due to quality improvement and fall in cost due to efficiency gains.</a:t>
                </a:r>
              </a:p>
            </p:txBody>
          </p:sp>
        </mc:Choice>
        <mc:Fallback xmlns="">
          <p:sp>
            <p:nvSpPr>
              <p:cNvPr id="3" name="Content Placeholder 2">
                <a:extLst>
                  <a:ext uri="{FF2B5EF4-FFF2-40B4-BE49-F238E27FC236}">
                    <a16:creationId xmlns:a16="http://schemas.microsoft.com/office/drawing/2014/main" id="{C2F0395E-7E53-4443-9947-9DD9000378DB}"/>
                  </a:ext>
                </a:extLst>
              </p:cNvPr>
              <p:cNvSpPr>
                <a:spLocks noGrp="1" noRot="1" noChangeAspect="1" noMove="1" noResize="1" noEditPoints="1" noAdjustHandles="1" noChangeArrowheads="1" noChangeShapeType="1" noTextEdit="1"/>
              </p:cNvSpPr>
              <p:nvPr>
                <p:ph idx="1"/>
              </p:nvPr>
            </p:nvSpPr>
            <p:spPr>
              <a:blipFill>
                <a:blip r:embed="rId2"/>
                <a:stretch>
                  <a:fillRect l="-522" t="-2521"/>
                </a:stretch>
              </a:blipFill>
            </p:spPr>
            <p:txBody>
              <a:bodyPr/>
              <a:lstStyle/>
              <a:p>
                <a:r>
                  <a:rPr lang="en-US">
                    <a:noFill/>
                  </a:rPr>
                  <a:t> </a:t>
                </a:r>
              </a:p>
            </p:txBody>
          </p:sp>
        </mc:Fallback>
      </mc:AlternateContent>
      <p:sp>
        <p:nvSpPr>
          <p:cNvPr id="4" name="Date Placeholder 3">
            <a:extLst>
              <a:ext uri="{FF2B5EF4-FFF2-40B4-BE49-F238E27FC236}">
                <a16:creationId xmlns:a16="http://schemas.microsoft.com/office/drawing/2014/main" id="{0183804B-421F-C1C1-10E6-4609AC72D293}"/>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B5C9A0EC-D8EF-56D4-57FC-9AE705B0301F}"/>
              </a:ext>
            </a:extLst>
          </p:cNvPr>
          <p:cNvSpPr>
            <a:spLocks noGrp="1"/>
          </p:cNvSpPr>
          <p:nvPr>
            <p:ph type="ftr" sz="quarter" idx="11"/>
          </p:nvPr>
        </p:nvSpPr>
        <p:spPr/>
        <p:txBody>
          <a:bodyPr/>
          <a:lstStyle/>
          <a:p>
            <a:r>
              <a:rPr lang="en-US"/>
              <a:t>Hall &amp; Helmers Ch. 6</a:t>
            </a:r>
          </a:p>
        </p:txBody>
      </p:sp>
      <p:sp>
        <p:nvSpPr>
          <p:cNvPr id="6" name="Slide Number Placeholder 5">
            <a:extLst>
              <a:ext uri="{FF2B5EF4-FFF2-40B4-BE49-F238E27FC236}">
                <a16:creationId xmlns:a16="http://schemas.microsoft.com/office/drawing/2014/main" id="{B3F4E45E-406B-ACF4-24B9-934A933563FB}"/>
              </a:ext>
            </a:extLst>
          </p:cNvPr>
          <p:cNvSpPr>
            <a:spLocks noGrp="1"/>
          </p:cNvSpPr>
          <p:nvPr>
            <p:ph type="sldNum" sz="quarter" idx="12"/>
          </p:nvPr>
        </p:nvSpPr>
        <p:spPr/>
        <p:txBody>
          <a:bodyPr/>
          <a:lstStyle/>
          <a:p>
            <a:fld id="{FC42BABA-C5C3-47D5-B0D6-5D879B36742B}" type="slidenum">
              <a:rPr lang="en-US" smtClean="0"/>
              <a:t>24</a:t>
            </a:fld>
            <a:endParaRPr lang="en-US"/>
          </a:p>
        </p:txBody>
      </p:sp>
    </p:spTree>
    <p:extLst>
      <p:ext uri="{BB962C8B-B14F-4D97-AF65-F5344CB8AC3E}">
        <p14:creationId xmlns:p14="http://schemas.microsoft.com/office/powerpoint/2010/main" val="17686403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267F3-DDDF-4AC2-9C89-3FAD67748141}"/>
              </a:ext>
            </a:extLst>
          </p:cNvPr>
          <p:cNvSpPr>
            <a:spLocks noGrp="1"/>
          </p:cNvSpPr>
          <p:nvPr>
            <p:ph type="title"/>
          </p:nvPr>
        </p:nvSpPr>
        <p:spPr/>
        <p:txBody>
          <a:bodyPr/>
          <a:lstStyle/>
          <a:p>
            <a:r>
              <a:rPr lang="en-US" dirty="0"/>
              <a:t>Price deflation</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8F371298-63D7-4033-B7F2-90F2FA335F0D}"/>
                  </a:ext>
                </a:extLst>
              </p:cNvPr>
              <p:cNvSpPr>
                <a:spLocks noGrp="1"/>
              </p:cNvSpPr>
              <p:nvPr>
                <p:ph idx="1"/>
              </p:nvPr>
            </p:nvSpPr>
            <p:spPr/>
            <p:txBody>
              <a:bodyPr/>
              <a:lstStyle/>
              <a:p>
                <a:r>
                  <a:rPr lang="en-US" dirty="0"/>
                  <a:t>If quality-adjusted prices, interpretation of response of sales to R&amp;D:</a:t>
                </a:r>
              </a:p>
              <a:p>
                <a:pPr marL="0" indent="0">
                  <a:buNone/>
                </a:pPr>
                <a:r>
                  <a:rPr lang="en-US" dirty="0"/>
                  <a:t>	</a:t>
                </a:r>
                <a14:m>
                  <m:oMath xmlns:m="http://schemas.openxmlformats.org/officeDocument/2006/math">
                    <m:f>
                      <m:fPr>
                        <m:ctrlPr>
                          <a:rPr lang="en-US" i="1" smtClean="0">
                            <a:latin typeface="Cambria Math" panose="02040503050406030204" pitchFamily="18" charset="0"/>
                          </a:rPr>
                        </m:ctrlPr>
                      </m:fPr>
                      <m:num>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𝑠</m:t>
                        </m:r>
                      </m:num>
                      <m:den>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𝑘</m:t>
                        </m:r>
                      </m:den>
                    </m:f>
                    <m:r>
                      <a:rPr lang="en-US" b="0" i="1" smtClean="0">
                        <a:latin typeface="Cambria Math" panose="02040503050406030204" pitchFamily="18" charset="0"/>
                      </a:rPr>
                      <m:t> </m:t>
                    </m:r>
                  </m:oMath>
                </a14:m>
                <a:r>
                  <a:rPr lang="en-US" dirty="0"/>
                  <a:t>= sales impact = return to the firm</a:t>
                </a:r>
              </a:p>
              <a:p>
                <a:pPr marL="0" indent="0">
                  <a:buNone/>
                </a:pPr>
                <a:r>
                  <a:rPr lang="en-US" dirty="0"/>
                  <a:t>	</a:t>
                </a:r>
                <a14:m>
                  <m:oMath xmlns:m="http://schemas.openxmlformats.org/officeDocument/2006/math">
                    <m:f>
                      <m:fPr>
                        <m:ctrlPr>
                          <a:rPr lang="en-US" i="1" smtClean="0">
                            <a:latin typeface="Cambria Math" panose="02040503050406030204" pitchFamily="18" charset="0"/>
                          </a:rPr>
                        </m:ctrlPr>
                      </m:fPr>
                      <m:num>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𝑦</m:t>
                        </m:r>
                      </m:num>
                      <m:den>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𝑘</m:t>
                        </m:r>
                      </m:den>
                    </m:f>
                  </m:oMath>
                </a14:m>
                <a:r>
                  <a:rPr lang="en-US" dirty="0"/>
                  <a:t> = real output impact = partial “social” return</a:t>
                </a:r>
              </a:p>
              <a:p>
                <a:pPr marL="0" indent="0">
                  <a:buNone/>
                </a:pPr>
                <a:r>
                  <a:rPr lang="en-US" dirty="0"/>
                  <a:t>	</a:t>
                </a:r>
                <a14:m>
                  <m:oMath xmlns:m="http://schemas.openxmlformats.org/officeDocument/2006/math">
                    <m:f>
                      <m:fPr>
                        <m:ctrlPr>
                          <a:rPr lang="en-US" i="1" smtClean="0">
                            <a:latin typeface="Cambria Math" panose="02040503050406030204" pitchFamily="18" charset="0"/>
                          </a:rPr>
                        </m:ctrlPr>
                      </m:fPr>
                      <m:num>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𝑝</m:t>
                        </m:r>
                      </m:num>
                      <m:den>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𝑘</m:t>
                        </m:r>
                      </m:den>
                    </m:f>
                  </m:oMath>
                </a14:m>
                <a:r>
                  <a:rPr lang="en-US" dirty="0"/>
                  <a:t> = price impact = benefit to consumers</a:t>
                </a:r>
              </a:p>
              <a:p>
                <a:endParaRPr lang="en-US" dirty="0"/>
              </a:p>
              <a:p>
                <a:r>
                  <a:rPr lang="en-US" dirty="0"/>
                  <a:t>This breakdown at the firm level does not measure true social returns, because it ignores knowledge spillovers.</a:t>
                </a:r>
              </a:p>
            </p:txBody>
          </p:sp>
        </mc:Choice>
        <mc:Fallback>
          <p:sp>
            <p:nvSpPr>
              <p:cNvPr id="3" name="Content Placeholder 2">
                <a:extLst>
                  <a:ext uri="{FF2B5EF4-FFF2-40B4-BE49-F238E27FC236}">
                    <a16:creationId xmlns:a16="http://schemas.microsoft.com/office/drawing/2014/main" id="{8F371298-63D7-4033-B7F2-90F2FA335F0D}"/>
                  </a:ext>
                </a:extLst>
              </p:cNvPr>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n-US">
                    <a:noFill/>
                  </a:rPr>
                  <a:t> </a:t>
                </a:r>
              </a:p>
            </p:txBody>
          </p:sp>
        </mc:Fallback>
      </mc:AlternateContent>
      <p:sp>
        <p:nvSpPr>
          <p:cNvPr id="4" name="Date Placeholder 3">
            <a:extLst>
              <a:ext uri="{FF2B5EF4-FFF2-40B4-BE49-F238E27FC236}">
                <a16:creationId xmlns:a16="http://schemas.microsoft.com/office/drawing/2014/main" id="{6FA72FA8-294D-2243-B775-94AE63978D6C}"/>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1BDAF3EF-3D8D-DDA3-C092-ACCDFFF8C2AE}"/>
              </a:ext>
            </a:extLst>
          </p:cNvPr>
          <p:cNvSpPr>
            <a:spLocks noGrp="1"/>
          </p:cNvSpPr>
          <p:nvPr>
            <p:ph type="ftr" sz="quarter" idx="11"/>
          </p:nvPr>
        </p:nvSpPr>
        <p:spPr/>
        <p:txBody>
          <a:bodyPr/>
          <a:lstStyle/>
          <a:p>
            <a:r>
              <a:rPr lang="en-US"/>
              <a:t>Hall &amp; Helmers Ch. 6</a:t>
            </a:r>
          </a:p>
        </p:txBody>
      </p:sp>
      <p:sp>
        <p:nvSpPr>
          <p:cNvPr id="6" name="Slide Number Placeholder 5">
            <a:extLst>
              <a:ext uri="{FF2B5EF4-FFF2-40B4-BE49-F238E27FC236}">
                <a16:creationId xmlns:a16="http://schemas.microsoft.com/office/drawing/2014/main" id="{708B0CF7-8328-6D95-6544-F57FC754156E}"/>
              </a:ext>
            </a:extLst>
          </p:cNvPr>
          <p:cNvSpPr>
            <a:spLocks noGrp="1"/>
          </p:cNvSpPr>
          <p:nvPr>
            <p:ph type="sldNum" sz="quarter" idx="12"/>
          </p:nvPr>
        </p:nvSpPr>
        <p:spPr/>
        <p:txBody>
          <a:bodyPr/>
          <a:lstStyle/>
          <a:p>
            <a:fld id="{FC42BABA-C5C3-47D5-B0D6-5D879B36742B}" type="slidenum">
              <a:rPr lang="en-US" smtClean="0"/>
              <a:t>25</a:t>
            </a:fld>
            <a:endParaRPr lang="en-US"/>
          </a:p>
        </p:txBody>
      </p:sp>
    </p:spTree>
    <p:extLst>
      <p:ext uri="{BB962C8B-B14F-4D97-AF65-F5344CB8AC3E}">
        <p14:creationId xmlns:p14="http://schemas.microsoft.com/office/powerpoint/2010/main" val="24031950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EA61F-EB0B-4401-A76C-F3A4CC91956F}"/>
              </a:ext>
            </a:extLst>
          </p:cNvPr>
          <p:cNvSpPr>
            <a:spLocks noGrp="1"/>
          </p:cNvSpPr>
          <p:nvPr>
            <p:ph type="title"/>
          </p:nvPr>
        </p:nvSpPr>
        <p:spPr/>
        <p:txBody>
          <a:bodyPr/>
          <a:lstStyle/>
          <a:p>
            <a:r>
              <a:rPr lang="en-US" dirty="0"/>
              <a:t>Hedonic prices and welfare</a:t>
            </a:r>
          </a:p>
        </p:txBody>
      </p:sp>
      <p:sp>
        <p:nvSpPr>
          <p:cNvPr id="3" name="Content Placeholder 2">
            <a:extLst>
              <a:ext uri="{FF2B5EF4-FFF2-40B4-BE49-F238E27FC236}">
                <a16:creationId xmlns:a16="http://schemas.microsoft.com/office/drawing/2014/main" id="{010B5E4E-9C62-487E-9E37-F37430C62A3D}"/>
              </a:ext>
            </a:extLst>
          </p:cNvPr>
          <p:cNvSpPr>
            <a:spLocks noGrp="1"/>
          </p:cNvSpPr>
          <p:nvPr>
            <p:ph idx="1"/>
          </p:nvPr>
        </p:nvSpPr>
        <p:spPr/>
        <p:txBody>
          <a:bodyPr>
            <a:normAutofit fontScale="92500" lnSpcReduction="10000"/>
          </a:bodyPr>
          <a:lstStyle/>
          <a:p>
            <a:r>
              <a:rPr lang="en-US" b="1" dirty="0"/>
              <a:t>Hedonic prices: </a:t>
            </a:r>
            <a:r>
              <a:rPr lang="en-US" dirty="0"/>
              <a:t>prices of characteristics that customers care about when they purchase a good or service.</a:t>
            </a:r>
          </a:p>
          <a:p>
            <a:r>
              <a:rPr lang="en-US" dirty="0"/>
              <a:t>Each characteristic has a market price that is the result of a market equilibrium between demand by heterogeneous customers and the cost of supplying each characteristic.</a:t>
            </a:r>
          </a:p>
          <a:p>
            <a:r>
              <a:rPr lang="en-US" dirty="0"/>
              <a:t>Hedonic prices are measured using econometric regression: prices of goods are regressed on their characteristics.</a:t>
            </a:r>
          </a:p>
          <a:p>
            <a:r>
              <a:rPr lang="en-US" dirty="0"/>
              <a:t>Estimated coefficients from such a regression are the implicit price of the characteristic in the market.</a:t>
            </a:r>
          </a:p>
          <a:p>
            <a:r>
              <a:rPr lang="en-US" dirty="0"/>
              <a:t>Estimated coefficients allow predicting the price of a newly introduced good using its characteristics.</a:t>
            </a:r>
          </a:p>
        </p:txBody>
      </p:sp>
      <p:sp>
        <p:nvSpPr>
          <p:cNvPr id="4" name="Date Placeholder 3">
            <a:extLst>
              <a:ext uri="{FF2B5EF4-FFF2-40B4-BE49-F238E27FC236}">
                <a16:creationId xmlns:a16="http://schemas.microsoft.com/office/drawing/2014/main" id="{F850C3F6-3B4F-5C3F-EDEF-9F8E73BD8E7E}"/>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9F6FBAD5-7FD8-BCAC-AEE9-B65591387A73}"/>
              </a:ext>
            </a:extLst>
          </p:cNvPr>
          <p:cNvSpPr>
            <a:spLocks noGrp="1"/>
          </p:cNvSpPr>
          <p:nvPr>
            <p:ph type="ftr" sz="quarter" idx="11"/>
          </p:nvPr>
        </p:nvSpPr>
        <p:spPr/>
        <p:txBody>
          <a:bodyPr/>
          <a:lstStyle/>
          <a:p>
            <a:r>
              <a:rPr lang="en-US"/>
              <a:t>Hall &amp; Helmers Ch. 6</a:t>
            </a:r>
          </a:p>
        </p:txBody>
      </p:sp>
      <p:sp>
        <p:nvSpPr>
          <p:cNvPr id="6" name="Slide Number Placeholder 5">
            <a:extLst>
              <a:ext uri="{FF2B5EF4-FFF2-40B4-BE49-F238E27FC236}">
                <a16:creationId xmlns:a16="http://schemas.microsoft.com/office/drawing/2014/main" id="{3D41ED65-0462-1F79-92FB-B9F014A12178}"/>
              </a:ext>
            </a:extLst>
          </p:cNvPr>
          <p:cNvSpPr>
            <a:spLocks noGrp="1"/>
          </p:cNvSpPr>
          <p:nvPr>
            <p:ph type="sldNum" sz="quarter" idx="12"/>
          </p:nvPr>
        </p:nvSpPr>
        <p:spPr/>
        <p:txBody>
          <a:bodyPr/>
          <a:lstStyle/>
          <a:p>
            <a:fld id="{FC42BABA-C5C3-47D5-B0D6-5D879B36742B}" type="slidenum">
              <a:rPr lang="en-US" smtClean="0"/>
              <a:t>26</a:t>
            </a:fld>
            <a:endParaRPr lang="en-US"/>
          </a:p>
        </p:txBody>
      </p:sp>
    </p:spTree>
    <p:extLst>
      <p:ext uri="{BB962C8B-B14F-4D97-AF65-F5344CB8AC3E}">
        <p14:creationId xmlns:p14="http://schemas.microsoft.com/office/powerpoint/2010/main" val="29497641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7D45A-21B4-4156-B250-63B56607E620}"/>
              </a:ext>
            </a:extLst>
          </p:cNvPr>
          <p:cNvSpPr>
            <a:spLocks noGrp="1"/>
          </p:cNvSpPr>
          <p:nvPr>
            <p:ph type="title"/>
          </p:nvPr>
        </p:nvSpPr>
        <p:spPr/>
        <p:txBody>
          <a:bodyPr/>
          <a:lstStyle/>
          <a:p>
            <a:r>
              <a:rPr lang="en-US" dirty="0"/>
              <a:t>Hedonic prices and welfare</a:t>
            </a:r>
          </a:p>
        </p:txBody>
      </p:sp>
      <p:sp>
        <p:nvSpPr>
          <p:cNvPr id="3" name="Content Placeholder 2">
            <a:extLst>
              <a:ext uri="{FF2B5EF4-FFF2-40B4-BE49-F238E27FC236}">
                <a16:creationId xmlns:a16="http://schemas.microsoft.com/office/drawing/2014/main" id="{C6A0E1BB-1808-4222-85CD-6385145BDC95}"/>
              </a:ext>
            </a:extLst>
          </p:cNvPr>
          <p:cNvSpPr>
            <a:spLocks noGrp="1"/>
          </p:cNvSpPr>
          <p:nvPr>
            <p:ph idx="1"/>
          </p:nvPr>
        </p:nvSpPr>
        <p:spPr/>
        <p:txBody>
          <a:bodyPr/>
          <a:lstStyle/>
          <a:p>
            <a:r>
              <a:rPr lang="en-US" dirty="0"/>
              <a:t>Hedonic price index based on change in prices of the same characteristics from period to period and aggregating them using weights that reflect the shares of the individual goods in the market.</a:t>
            </a:r>
          </a:p>
          <a:p>
            <a:r>
              <a:rPr lang="en-US" dirty="0"/>
              <a:t>Popular application: (residential) real estate, where each residence has a fairly unique combination of characteristics such as number of rooms, square footage, bathrooms etc.</a:t>
            </a:r>
          </a:p>
          <a:p>
            <a:r>
              <a:rPr lang="en-US" dirty="0"/>
              <a:t>Another application: market valuation of firms as a function of their assets.</a:t>
            </a:r>
          </a:p>
        </p:txBody>
      </p:sp>
      <p:sp>
        <p:nvSpPr>
          <p:cNvPr id="4" name="Date Placeholder 3">
            <a:extLst>
              <a:ext uri="{FF2B5EF4-FFF2-40B4-BE49-F238E27FC236}">
                <a16:creationId xmlns:a16="http://schemas.microsoft.com/office/drawing/2014/main" id="{0829FEE6-534E-A5D3-A6A3-4F49CBD747A3}"/>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C49281B6-34EC-2F50-653C-803732792180}"/>
              </a:ext>
            </a:extLst>
          </p:cNvPr>
          <p:cNvSpPr>
            <a:spLocks noGrp="1"/>
          </p:cNvSpPr>
          <p:nvPr>
            <p:ph type="ftr" sz="quarter" idx="11"/>
          </p:nvPr>
        </p:nvSpPr>
        <p:spPr/>
        <p:txBody>
          <a:bodyPr/>
          <a:lstStyle/>
          <a:p>
            <a:r>
              <a:rPr lang="en-US"/>
              <a:t>Hall &amp; Helmers Ch. 6</a:t>
            </a:r>
          </a:p>
        </p:txBody>
      </p:sp>
      <p:sp>
        <p:nvSpPr>
          <p:cNvPr id="6" name="Slide Number Placeholder 5">
            <a:extLst>
              <a:ext uri="{FF2B5EF4-FFF2-40B4-BE49-F238E27FC236}">
                <a16:creationId xmlns:a16="http://schemas.microsoft.com/office/drawing/2014/main" id="{5419CF15-E6DE-7CA4-D080-2AC7FAF950EF}"/>
              </a:ext>
            </a:extLst>
          </p:cNvPr>
          <p:cNvSpPr>
            <a:spLocks noGrp="1"/>
          </p:cNvSpPr>
          <p:nvPr>
            <p:ph type="sldNum" sz="quarter" idx="12"/>
          </p:nvPr>
        </p:nvSpPr>
        <p:spPr/>
        <p:txBody>
          <a:bodyPr/>
          <a:lstStyle/>
          <a:p>
            <a:fld id="{FC42BABA-C5C3-47D5-B0D6-5D879B36742B}" type="slidenum">
              <a:rPr lang="en-US" smtClean="0"/>
              <a:t>27</a:t>
            </a:fld>
            <a:endParaRPr lang="en-US"/>
          </a:p>
        </p:txBody>
      </p:sp>
    </p:spTree>
    <p:extLst>
      <p:ext uri="{BB962C8B-B14F-4D97-AF65-F5344CB8AC3E}">
        <p14:creationId xmlns:p14="http://schemas.microsoft.com/office/powerpoint/2010/main" val="11199232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9E96A-FD5D-4DA2-A9F4-BDE68497D3A8}"/>
              </a:ext>
            </a:extLst>
          </p:cNvPr>
          <p:cNvSpPr>
            <a:spLocks noGrp="1"/>
          </p:cNvSpPr>
          <p:nvPr>
            <p:ph type="title"/>
          </p:nvPr>
        </p:nvSpPr>
        <p:spPr/>
        <p:txBody>
          <a:bodyPr/>
          <a:lstStyle/>
          <a:p>
            <a:r>
              <a:rPr lang="en-US" dirty="0"/>
              <a:t>Hedonic prices and welfare</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FB317AD1-40BA-4E58-A3F6-67A3C4C6B9C8}"/>
                  </a:ext>
                </a:extLst>
              </p:cNvPr>
              <p:cNvSpPr>
                <a:spLocks noGrp="1"/>
              </p:cNvSpPr>
              <p:nvPr>
                <p:ph idx="1"/>
              </p:nvPr>
            </p:nvSpPr>
            <p:spPr/>
            <p:txBody>
              <a:bodyPr>
                <a:normAutofit fontScale="62500" lnSpcReduction="20000"/>
              </a:bodyPr>
              <a:lstStyle/>
              <a:p>
                <a:r>
                  <a:rPr lang="en-US" dirty="0"/>
                  <a:t>Example: hedonic measure of quality change.</a:t>
                </a:r>
              </a:p>
              <a:p>
                <a:r>
                  <a:rPr lang="en-US" dirty="0"/>
                  <a:t>A conventional light and heating price index is a weighted average of the prices of various inputs, with weights </a:t>
                </a:r>
                <a:r>
                  <a:rPr lang="en-US" i="1" dirty="0"/>
                  <a:t>w</a:t>
                </a:r>
                <a:r>
                  <a:rPr lang="en-US" dirty="0"/>
                  <a:t> that add up to one:</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𝑝</m:t>
                      </m:r>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1</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1</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b="0" i="1" smtClean="0">
                              <a:latin typeface="Cambria Math" panose="02040503050406030204" pitchFamily="18" charset="0"/>
                            </a:rPr>
                            <m:t>2</m:t>
                          </m:r>
                        </m:sub>
                      </m:sSub>
                      <m:d>
                        <m:dPr>
                          <m:ctrlPr>
                            <a:rPr lang="en-US" i="1">
                              <a:latin typeface="Cambria Math" panose="02040503050406030204" pitchFamily="18" charset="0"/>
                            </a:rPr>
                          </m:ctrlPr>
                        </m:dPr>
                        <m:e>
                          <m:r>
                            <a:rPr lang="en-US" i="1">
                              <a:latin typeface="Cambria Math" panose="02040503050406030204" pitchFamily="18" charset="0"/>
                            </a:rPr>
                            <m:t>𝑡</m:t>
                          </m:r>
                        </m:e>
                      </m:d>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b="0" i="1" smtClean="0">
                              <a:latin typeface="Cambria Math" panose="02040503050406030204" pitchFamily="18" charset="0"/>
                            </a:rPr>
                            <m:t>2</m:t>
                          </m:r>
                        </m:sub>
                      </m:sSub>
                      <m:d>
                        <m:dPr>
                          <m:ctrlPr>
                            <a:rPr lang="en-US" i="1">
                              <a:latin typeface="Cambria Math" panose="02040503050406030204" pitchFamily="18" charset="0"/>
                            </a:rPr>
                          </m:ctrlPr>
                        </m:dPr>
                        <m:e>
                          <m:r>
                            <a:rPr lang="en-US" i="1">
                              <a:latin typeface="Cambria Math" panose="02040503050406030204" pitchFamily="18" charset="0"/>
                            </a:rPr>
                            <m:t>𝑡</m:t>
                          </m:r>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𝑛</m:t>
                          </m:r>
                        </m:sub>
                      </m:sSub>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𝑛</m:t>
                          </m:r>
                        </m:sub>
                      </m:sSub>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m:t>
                      </m:r>
                    </m:oMath>
                  </m:oMathPara>
                </a14:m>
                <a:endParaRPr lang="en-US" dirty="0"/>
              </a:p>
              <a:p>
                <a:r>
                  <a:rPr lang="en-US" i="1" dirty="0"/>
                  <a:t>n</a:t>
                </a:r>
                <a:r>
                  <a:rPr lang="en-US" dirty="0"/>
                  <a:t> prices </a:t>
                </a:r>
                <a:r>
                  <a:rPr lang="en-US" i="1" dirty="0"/>
                  <a:t>p</a:t>
                </a:r>
                <a:r>
                  <a:rPr lang="en-US" dirty="0"/>
                  <a:t> are things such as:</a:t>
                </a:r>
              </a:p>
              <a:p>
                <a:pPr lvl="1"/>
                <a:r>
                  <a:rPr lang="en-US" dirty="0"/>
                  <a:t>per gallon fuel price;</a:t>
                </a:r>
              </a:p>
              <a:p>
                <a:pPr lvl="1"/>
                <a:r>
                  <a:rPr lang="en-US" dirty="0"/>
                  <a:t>an electricity </a:t>
                </a:r>
                <a:r>
                  <a:rPr lang="en-US" dirty="0" err="1"/>
                  <a:t>Kwh</a:t>
                </a:r>
                <a:r>
                  <a:rPr lang="en-US" dirty="0"/>
                  <a:t> price;</a:t>
                </a:r>
              </a:p>
              <a:p>
                <a:pPr lvl="1"/>
                <a:r>
                  <a:rPr lang="en-US" dirty="0"/>
                  <a:t>the price of a 60 watt light bulb;</a:t>
                </a:r>
              </a:p>
              <a:p>
                <a:r>
                  <a:rPr lang="en-US" dirty="0"/>
                  <a:t>A hedonic (quality-adjusted) light and heating index has the same form, with weights </a:t>
                </a:r>
                <a:r>
                  <a:rPr lang="en-US" i="1" dirty="0"/>
                  <a:t>s</a:t>
                </a:r>
                <a:r>
                  <a:rPr lang="en-US" dirty="0"/>
                  <a:t>:</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𝑞</m:t>
                      </m:r>
                      <m:d>
                        <m:dPr>
                          <m:ctrlPr>
                            <a:rPr lang="en-US" i="1">
                              <a:latin typeface="Cambria Math" panose="02040503050406030204" pitchFamily="18" charset="0"/>
                            </a:rPr>
                          </m:ctrlPr>
                        </m:dPr>
                        <m:e>
                          <m:r>
                            <a:rPr lang="en-US" i="1">
                              <a:latin typeface="Cambria Math" panose="02040503050406030204" pitchFamily="18" charset="0"/>
                            </a:rPr>
                            <m:t>𝑡</m:t>
                          </m:r>
                        </m:e>
                      </m:d>
                      <m:r>
                        <a:rPr lang="en-US" i="1">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𝑞</m:t>
                          </m:r>
                        </m:e>
                        <m:sub>
                          <m:r>
                            <a:rPr lang="en-US" i="1">
                              <a:latin typeface="Cambria Math" panose="02040503050406030204" pitchFamily="18" charset="0"/>
                            </a:rPr>
                            <m:t>1</m:t>
                          </m:r>
                        </m:sub>
                      </m:sSub>
                      <m:d>
                        <m:dPr>
                          <m:ctrlPr>
                            <a:rPr lang="en-US" i="1">
                              <a:latin typeface="Cambria Math" panose="02040503050406030204" pitchFamily="18" charset="0"/>
                            </a:rPr>
                          </m:ctrlPr>
                        </m:dPr>
                        <m:e>
                          <m:r>
                            <a:rPr lang="en-US" i="1">
                              <a:latin typeface="Cambria Math" panose="02040503050406030204" pitchFamily="18" charset="0"/>
                            </a:rPr>
                            <m:t>𝑡</m:t>
                          </m:r>
                        </m:e>
                      </m:d>
                      <m:sSub>
                        <m:sSubPr>
                          <m:ctrlPr>
                            <a:rPr lang="en-US" i="1">
                              <a:latin typeface="Cambria Math" panose="02040503050406030204" pitchFamily="18" charset="0"/>
                            </a:rPr>
                          </m:ctrlPr>
                        </m:sSubPr>
                        <m:e>
                          <m:r>
                            <a:rPr lang="en-US" b="0" i="1" smtClean="0">
                              <a:latin typeface="Cambria Math" panose="02040503050406030204" pitchFamily="18" charset="0"/>
                            </a:rPr>
                            <m:t>𝑠</m:t>
                          </m:r>
                        </m:e>
                        <m:sub>
                          <m:r>
                            <a:rPr lang="en-US" i="1">
                              <a:latin typeface="Cambria Math" panose="02040503050406030204" pitchFamily="18" charset="0"/>
                            </a:rPr>
                            <m:t>1</m:t>
                          </m:r>
                        </m:sub>
                      </m:sSub>
                      <m:d>
                        <m:dPr>
                          <m:ctrlPr>
                            <a:rPr lang="en-US" i="1">
                              <a:latin typeface="Cambria Math" panose="02040503050406030204" pitchFamily="18" charset="0"/>
                            </a:rPr>
                          </m:ctrlPr>
                        </m:dPr>
                        <m:e>
                          <m:r>
                            <a:rPr lang="en-US" i="1">
                              <a:latin typeface="Cambria Math" panose="02040503050406030204" pitchFamily="18" charset="0"/>
                            </a:rPr>
                            <m:t>𝑡</m:t>
                          </m:r>
                        </m:e>
                      </m:d>
                      <m:r>
                        <a:rPr lang="en-US" i="1">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𝑞</m:t>
                          </m:r>
                        </m:e>
                        <m:sub>
                          <m:r>
                            <a:rPr lang="en-US" i="1">
                              <a:latin typeface="Cambria Math" panose="02040503050406030204" pitchFamily="18" charset="0"/>
                            </a:rPr>
                            <m:t>2</m:t>
                          </m:r>
                        </m:sub>
                      </m:sSub>
                      <m:d>
                        <m:dPr>
                          <m:ctrlPr>
                            <a:rPr lang="en-US" i="1">
                              <a:latin typeface="Cambria Math" panose="02040503050406030204" pitchFamily="18" charset="0"/>
                            </a:rPr>
                          </m:ctrlPr>
                        </m:dPr>
                        <m:e>
                          <m:r>
                            <a:rPr lang="en-US" i="1">
                              <a:latin typeface="Cambria Math" panose="02040503050406030204" pitchFamily="18" charset="0"/>
                            </a:rPr>
                            <m:t>𝑡</m:t>
                          </m:r>
                        </m:e>
                      </m:d>
                      <m:sSub>
                        <m:sSubPr>
                          <m:ctrlPr>
                            <a:rPr lang="en-US" i="1">
                              <a:latin typeface="Cambria Math" panose="02040503050406030204" pitchFamily="18" charset="0"/>
                            </a:rPr>
                          </m:ctrlPr>
                        </m:sSubPr>
                        <m:e>
                          <m:r>
                            <a:rPr lang="en-US" b="0" i="1" smtClean="0">
                              <a:latin typeface="Cambria Math" panose="02040503050406030204" pitchFamily="18" charset="0"/>
                            </a:rPr>
                            <m:t>𝑠</m:t>
                          </m:r>
                        </m:e>
                        <m:sub>
                          <m:r>
                            <a:rPr lang="en-US" i="1">
                              <a:latin typeface="Cambria Math" panose="02040503050406030204" pitchFamily="18" charset="0"/>
                            </a:rPr>
                            <m:t>2</m:t>
                          </m:r>
                        </m:sub>
                      </m:sSub>
                      <m:d>
                        <m:dPr>
                          <m:ctrlPr>
                            <a:rPr lang="en-US" i="1">
                              <a:latin typeface="Cambria Math" panose="02040503050406030204" pitchFamily="18" charset="0"/>
                            </a:rPr>
                          </m:ctrlPr>
                        </m:dPr>
                        <m:e>
                          <m:r>
                            <a:rPr lang="en-US" i="1">
                              <a:latin typeface="Cambria Math" panose="02040503050406030204" pitchFamily="18" charset="0"/>
                            </a:rPr>
                            <m:t>𝑡</m:t>
                          </m:r>
                        </m:e>
                      </m:d>
                      <m:r>
                        <a:rPr lang="en-US" i="1">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𝑚</m:t>
                          </m:r>
                        </m:sub>
                      </m:sSub>
                      <m:r>
                        <a:rPr lang="en-US" i="1">
                          <a:latin typeface="Cambria Math" panose="02040503050406030204" pitchFamily="18" charset="0"/>
                        </a:rPr>
                        <m:t>(</m:t>
                      </m:r>
                      <m:r>
                        <a:rPr lang="en-US" i="1">
                          <a:latin typeface="Cambria Math" panose="02040503050406030204" pitchFamily="18" charset="0"/>
                        </a:rPr>
                        <m:t>𝑡</m:t>
                      </m:r>
                      <m:r>
                        <a:rPr lang="en-US" i="1">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𝑚</m:t>
                          </m:r>
                        </m:sub>
                      </m:sSub>
                      <m:r>
                        <a:rPr lang="en-US" i="1">
                          <a:latin typeface="Cambria Math" panose="02040503050406030204" pitchFamily="18" charset="0"/>
                        </a:rPr>
                        <m:t>(</m:t>
                      </m:r>
                      <m:r>
                        <a:rPr lang="en-US" i="1">
                          <a:latin typeface="Cambria Math" panose="02040503050406030204" pitchFamily="18" charset="0"/>
                        </a:rPr>
                        <m:t>𝑡</m:t>
                      </m:r>
                      <m:r>
                        <a:rPr lang="en-US" i="1">
                          <a:latin typeface="Cambria Math" panose="02040503050406030204" pitchFamily="18" charset="0"/>
                        </a:rPr>
                        <m:t>)</m:t>
                      </m:r>
                    </m:oMath>
                  </m:oMathPara>
                </a14:m>
                <a:endParaRPr lang="en-US" dirty="0"/>
              </a:p>
              <a:p>
                <a:r>
                  <a:rPr lang="en-US" i="1" dirty="0"/>
                  <a:t>m</a:t>
                </a:r>
                <a:r>
                  <a:rPr lang="en-US" dirty="0"/>
                  <a:t> prices </a:t>
                </a:r>
                <a:r>
                  <a:rPr lang="en-US" i="1" dirty="0"/>
                  <a:t>q</a:t>
                </a:r>
                <a:r>
                  <a:rPr lang="en-US" dirty="0"/>
                  <a:t> are the prices of things such as:</a:t>
                </a:r>
              </a:p>
              <a:p>
                <a:pPr lvl="1"/>
                <a:r>
                  <a:rPr lang="en-US" dirty="0"/>
                  <a:t>raising the temperature in the house one degree;</a:t>
                </a:r>
              </a:p>
              <a:p>
                <a:pPr lvl="1"/>
                <a:r>
                  <a:rPr lang="en-US" dirty="0"/>
                  <a:t>1000 lumen-hours of light;</a:t>
                </a:r>
              </a:p>
              <a:p>
                <a:pPr lvl="1"/>
                <a:r>
                  <a:rPr lang="en-US" dirty="0"/>
                  <a:t>operating a TV or other viewing device 2 hours a day;</a:t>
                </a:r>
              </a:p>
              <a:p>
                <a:r>
                  <a:rPr lang="en-US" dirty="0"/>
                  <a:t>The </a:t>
                </a:r>
                <a:r>
                  <a:rPr lang="en-US" i="1" dirty="0" err="1"/>
                  <a:t>q</a:t>
                </a:r>
                <a:r>
                  <a:rPr lang="en-US" dirty="0" err="1"/>
                  <a:t>s</a:t>
                </a:r>
                <a:r>
                  <a:rPr lang="en-US" dirty="0"/>
                  <a:t> are the prices of the characteristics that consumers actually care about, and whose quality is constant over time.</a:t>
                </a:r>
              </a:p>
            </p:txBody>
          </p:sp>
        </mc:Choice>
        <mc:Fallback>
          <p:sp>
            <p:nvSpPr>
              <p:cNvPr id="3" name="Content Placeholder 2">
                <a:extLst>
                  <a:ext uri="{FF2B5EF4-FFF2-40B4-BE49-F238E27FC236}">
                    <a16:creationId xmlns:a16="http://schemas.microsoft.com/office/drawing/2014/main" id="{FB317AD1-40BA-4E58-A3F6-67A3C4C6B9C8}"/>
                  </a:ext>
                </a:extLst>
              </p:cNvPr>
              <p:cNvSpPr>
                <a:spLocks noGrp="1" noRot="1" noChangeAspect="1" noMove="1" noResize="1" noEditPoints="1" noAdjustHandles="1" noChangeArrowheads="1" noChangeShapeType="1" noTextEdit="1"/>
              </p:cNvSpPr>
              <p:nvPr>
                <p:ph idx="1"/>
              </p:nvPr>
            </p:nvSpPr>
            <p:spPr>
              <a:blipFill>
                <a:blip r:embed="rId2"/>
                <a:stretch>
                  <a:fillRect l="-406" t="-2241" r="-754"/>
                </a:stretch>
              </a:blipFill>
            </p:spPr>
            <p:txBody>
              <a:bodyPr/>
              <a:lstStyle/>
              <a:p>
                <a:r>
                  <a:rPr lang="en-US">
                    <a:noFill/>
                  </a:rPr>
                  <a:t> </a:t>
                </a:r>
              </a:p>
            </p:txBody>
          </p:sp>
        </mc:Fallback>
      </mc:AlternateContent>
      <p:sp>
        <p:nvSpPr>
          <p:cNvPr id="4" name="Date Placeholder 3">
            <a:extLst>
              <a:ext uri="{FF2B5EF4-FFF2-40B4-BE49-F238E27FC236}">
                <a16:creationId xmlns:a16="http://schemas.microsoft.com/office/drawing/2014/main" id="{FE3B7C30-9D6D-8EBF-DD0C-708BE17D0D1E}"/>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AABD57F1-7A05-A286-4FC8-1896EFD4DCD7}"/>
              </a:ext>
            </a:extLst>
          </p:cNvPr>
          <p:cNvSpPr>
            <a:spLocks noGrp="1"/>
          </p:cNvSpPr>
          <p:nvPr>
            <p:ph type="ftr" sz="quarter" idx="11"/>
          </p:nvPr>
        </p:nvSpPr>
        <p:spPr/>
        <p:txBody>
          <a:bodyPr/>
          <a:lstStyle/>
          <a:p>
            <a:r>
              <a:rPr lang="en-US"/>
              <a:t>Hall &amp; Helmers Ch. 6</a:t>
            </a:r>
          </a:p>
        </p:txBody>
      </p:sp>
      <p:sp>
        <p:nvSpPr>
          <p:cNvPr id="6" name="Slide Number Placeholder 5">
            <a:extLst>
              <a:ext uri="{FF2B5EF4-FFF2-40B4-BE49-F238E27FC236}">
                <a16:creationId xmlns:a16="http://schemas.microsoft.com/office/drawing/2014/main" id="{156FDCEA-3EA0-DD67-038D-A1C732C9E79D}"/>
              </a:ext>
            </a:extLst>
          </p:cNvPr>
          <p:cNvSpPr>
            <a:spLocks noGrp="1"/>
          </p:cNvSpPr>
          <p:nvPr>
            <p:ph type="sldNum" sz="quarter" idx="12"/>
          </p:nvPr>
        </p:nvSpPr>
        <p:spPr/>
        <p:txBody>
          <a:bodyPr/>
          <a:lstStyle/>
          <a:p>
            <a:fld id="{FC42BABA-C5C3-47D5-B0D6-5D879B36742B}" type="slidenum">
              <a:rPr lang="en-US" smtClean="0"/>
              <a:t>28</a:t>
            </a:fld>
            <a:endParaRPr lang="en-US"/>
          </a:p>
        </p:txBody>
      </p:sp>
    </p:spTree>
    <p:extLst>
      <p:ext uri="{BB962C8B-B14F-4D97-AF65-F5344CB8AC3E}">
        <p14:creationId xmlns:p14="http://schemas.microsoft.com/office/powerpoint/2010/main" val="37388751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Price index of 1000 lumen-hours of light (Nordhaus, 1996)</a:t>
            </a:r>
          </a:p>
        </p:txBody>
      </p:sp>
      <p:sp>
        <p:nvSpPr>
          <p:cNvPr id="3" name="Content Placeholder 2"/>
          <p:cNvSpPr>
            <a:spLocks noGrp="1"/>
          </p:cNvSpPr>
          <p:nvPr>
            <p:ph idx="1"/>
          </p:nvPr>
        </p:nvSpPr>
        <p:spPr>
          <a:xfrm>
            <a:off x="838200" y="1927228"/>
            <a:ext cx="3496733" cy="4351338"/>
          </a:xfrm>
        </p:spPr>
        <p:txBody>
          <a:bodyPr/>
          <a:lstStyle/>
          <a:p>
            <a:r>
              <a:rPr lang="en-US" dirty="0"/>
              <a:t>If lighting was 1% of household budget over the 192 years, real wage and output growth have been underestimated by 0.036% per year, approx. 9% of real wage (</a:t>
            </a:r>
            <a:r>
              <a:rPr lang="en-US" i="1" dirty="0"/>
              <a:t>note log scale</a:t>
            </a:r>
            <a:r>
              <a:rPr lang="en-US" dirty="0"/>
              <a:t>).</a:t>
            </a:r>
          </a:p>
        </p:txBody>
      </p:sp>
      <p:sp>
        <p:nvSpPr>
          <p:cNvPr id="5" name="Date Placeholder 4">
            <a:extLst>
              <a:ext uri="{FF2B5EF4-FFF2-40B4-BE49-F238E27FC236}">
                <a16:creationId xmlns:a16="http://schemas.microsoft.com/office/drawing/2014/main" id="{0D3722B9-1D93-8793-5122-AD10839E7515}"/>
              </a:ext>
            </a:extLst>
          </p:cNvPr>
          <p:cNvSpPr>
            <a:spLocks noGrp="1"/>
          </p:cNvSpPr>
          <p:nvPr>
            <p:ph type="dt" sz="half" idx="10"/>
          </p:nvPr>
        </p:nvSpPr>
        <p:spPr/>
        <p:txBody>
          <a:bodyPr/>
          <a:lstStyle/>
          <a:p>
            <a:r>
              <a:rPr lang="en-US"/>
              <a:t>2024</a:t>
            </a:r>
          </a:p>
        </p:txBody>
      </p:sp>
      <p:sp>
        <p:nvSpPr>
          <p:cNvPr id="6" name="Footer Placeholder 5">
            <a:extLst>
              <a:ext uri="{FF2B5EF4-FFF2-40B4-BE49-F238E27FC236}">
                <a16:creationId xmlns:a16="http://schemas.microsoft.com/office/drawing/2014/main" id="{13551778-2577-123D-0B07-953BA38639AF}"/>
              </a:ext>
            </a:extLst>
          </p:cNvPr>
          <p:cNvSpPr>
            <a:spLocks noGrp="1"/>
          </p:cNvSpPr>
          <p:nvPr>
            <p:ph type="ftr" sz="quarter" idx="11"/>
          </p:nvPr>
        </p:nvSpPr>
        <p:spPr/>
        <p:txBody>
          <a:bodyPr/>
          <a:lstStyle/>
          <a:p>
            <a:r>
              <a:rPr lang="en-US"/>
              <a:t>Hall &amp; Helmers Ch. 6</a:t>
            </a:r>
          </a:p>
        </p:txBody>
      </p:sp>
      <p:sp>
        <p:nvSpPr>
          <p:cNvPr id="7" name="Slide Number Placeholder 6">
            <a:extLst>
              <a:ext uri="{FF2B5EF4-FFF2-40B4-BE49-F238E27FC236}">
                <a16:creationId xmlns:a16="http://schemas.microsoft.com/office/drawing/2014/main" id="{3E54C811-A2A1-7DDA-2924-4DF0B91507A4}"/>
              </a:ext>
            </a:extLst>
          </p:cNvPr>
          <p:cNvSpPr>
            <a:spLocks noGrp="1"/>
          </p:cNvSpPr>
          <p:nvPr>
            <p:ph type="sldNum" sz="quarter" idx="12"/>
          </p:nvPr>
        </p:nvSpPr>
        <p:spPr/>
        <p:txBody>
          <a:bodyPr/>
          <a:lstStyle/>
          <a:p>
            <a:fld id="{FC42BABA-C5C3-47D5-B0D6-5D879B36742B}" type="slidenum">
              <a:rPr lang="en-US" smtClean="0"/>
              <a:t>29</a:t>
            </a:fld>
            <a:endParaRPr lang="en-US"/>
          </a:p>
        </p:txBody>
      </p:sp>
      <p:pic>
        <p:nvPicPr>
          <p:cNvPr id="8" name="Picture 7">
            <a:extLst>
              <a:ext uri="{FF2B5EF4-FFF2-40B4-BE49-F238E27FC236}">
                <a16:creationId xmlns:a16="http://schemas.microsoft.com/office/drawing/2014/main" id="{B626EAD5-16FD-4BE0-8467-FEE4B7243251}"/>
              </a:ext>
            </a:extLst>
          </p:cNvPr>
          <p:cNvPicPr>
            <a:picLocks noChangeAspect="1"/>
          </p:cNvPicPr>
          <p:nvPr/>
        </p:nvPicPr>
        <p:blipFill>
          <a:blip r:embed="rId2"/>
          <a:stretch>
            <a:fillRect/>
          </a:stretch>
        </p:blipFill>
        <p:spPr>
          <a:xfrm>
            <a:off x="5344941" y="1648353"/>
            <a:ext cx="6070771" cy="4531255"/>
          </a:xfrm>
          <a:prstGeom prst="rect">
            <a:avLst/>
          </a:prstGeom>
        </p:spPr>
      </p:pic>
    </p:spTree>
    <p:extLst>
      <p:ext uri="{BB962C8B-B14F-4D97-AF65-F5344CB8AC3E}">
        <p14:creationId xmlns:p14="http://schemas.microsoft.com/office/powerpoint/2010/main" val="30250368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9A32B-F701-4300-B8A5-5C814A98B5D3}"/>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785051FF-3631-4024-8DE9-0B14149400E8}"/>
              </a:ext>
            </a:extLst>
          </p:cNvPr>
          <p:cNvSpPr>
            <a:spLocks noGrp="1"/>
          </p:cNvSpPr>
          <p:nvPr>
            <p:ph idx="1"/>
          </p:nvPr>
        </p:nvSpPr>
        <p:spPr/>
        <p:txBody>
          <a:bodyPr>
            <a:normAutofit/>
          </a:bodyPr>
          <a:lstStyle/>
          <a:p>
            <a:r>
              <a:rPr lang="en-US" sz="3200" dirty="0"/>
              <a:t>R&amp;D and innovative activity has the characteristics of an investment:</a:t>
            </a:r>
          </a:p>
          <a:p>
            <a:pPr lvl="1"/>
            <a:r>
              <a:rPr lang="en-US" sz="2800" dirty="0"/>
              <a:t>Spend today to achieve returns in the future.</a:t>
            </a:r>
          </a:p>
          <a:p>
            <a:r>
              <a:rPr lang="en-US" sz="3200"/>
              <a:t>Need </a:t>
            </a:r>
            <a:r>
              <a:rPr lang="en-US" sz="3200" dirty="0"/>
              <a:t>a measure of the returns from the investment.</a:t>
            </a:r>
          </a:p>
          <a:p>
            <a:r>
              <a:rPr lang="en-US" sz="3200" i="1" dirty="0"/>
              <a:t>Ex ante</a:t>
            </a:r>
            <a:r>
              <a:rPr lang="en-US" sz="3200" dirty="0"/>
              <a:t>: evaluate expected return from the investment.</a:t>
            </a:r>
          </a:p>
          <a:p>
            <a:r>
              <a:rPr lang="en-US" sz="3200" i="1" dirty="0"/>
              <a:t>Ex post</a:t>
            </a:r>
            <a:r>
              <a:rPr lang="en-US" sz="3200" dirty="0"/>
              <a:t>: measure the realized return on the investment.</a:t>
            </a:r>
          </a:p>
        </p:txBody>
      </p:sp>
      <p:sp>
        <p:nvSpPr>
          <p:cNvPr id="4" name="Date Placeholder 3">
            <a:extLst>
              <a:ext uri="{FF2B5EF4-FFF2-40B4-BE49-F238E27FC236}">
                <a16:creationId xmlns:a16="http://schemas.microsoft.com/office/drawing/2014/main" id="{9DC1E560-EC6A-AF1D-D5BC-2A644F5EBC0C}"/>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F2F3CFA3-8F90-D795-BF6B-2F815A3090AC}"/>
              </a:ext>
            </a:extLst>
          </p:cNvPr>
          <p:cNvSpPr>
            <a:spLocks noGrp="1"/>
          </p:cNvSpPr>
          <p:nvPr>
            <p:ph type="ftr" sz="quarter" idx="11"/>
          </p:nvPr>
        </p:nvSpPr>
        <p:spPr/>
        <p:txBody>
          <a:bodyPr/>
          <a:lstStyle/>
          <a:p>
            <a:r>
              <a:rPr lang="en-US"/>
              <a:t>Hall &amp; Helmers Ch. 6</a:t>
            </a:r>
          </a:p>
        </p:txBody>
      </p:sp>
      <p:sp>
        <p:nvSpPr>
          <p:cNvPr id="6" name="Slide Number Placeholder 5">
            <a:extLst>
              <a:ext uri="{FF2B5EF4-FFF2-40B4-BE49-F238E27FC236}">
                <a16:creationId xmlns:a16="http://schemas.microsoft.com/office/drawing/2014/main" id="{8C874472-46A8-FF4F-3705-FEB1CC585012}"/>
              </a:ext>
            </a:extLst>
          </p:cNvPr>
          <p:cNvSpPr>
            <a:spLocks noGrp="1"/>
          </p:cNvSpPr>
          <p:nvPr>
            <p:ph type="sldNum" sz="quarter" idx="12"/>
          </p:nvPr>
        </p:nvSpPr>
        <p:spPr/>
        <p:txBody>
          <a:bodyPr/>
          <a:lstStyle/>
          <a:p>
            <a:fld id="{FC42BABA-C5C3-47D5-B0D6-5D879B36742B}" type="slidenum">
              <a:rPr lang="en-US" smtClean="0"/>
              <a:t>3</a:t>
            </a:fld>
            <a:endParaRPr lang="en-US"/>
          </a:p>
        </p:txBody>
      </p:sp>
    </p:spTree>
    <p:extLst>
      <p:ext uri="{BB962C8B-B14F-4D97-AF65-F5344CB8AC3E}">
        <p14:creationId xmlns:p14="http://schemas.microsoft.com/office/powerpoint/2010/main" val="27722160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 price index for computers</a:t>
            </a:r>
          </a:p>
        </p:txBody>
      </p:sp>
      <p:sp>
        <p:nvSpPr>
          <p:cNvPr id="5" name="TextBox 4">
            <a:extLst>
              <a:ext uri="{FF2B5EF4-FFF2-40B4-BE49-F238E27FC236}">
                <a16:creationId xmlns:a16="http://schemas.microsoft.com/office/drawing/2014/main" id="{7C0AC64F-F209-C4A3-F4FC-E78ECE7FD27B}"/>
              </a:ext>
            </a:extLst>
          </p:cNvPr>
          <p:cNvSpPr txBox="1"/>
          <p:nvPr/>
        </p:nvSpPr>
        <p:spPr>
          <a:xfrm>
            <a:off x="8238067" y="2133988"/>
            <a:ext cx="3221294" cy="2554545"/>
          </a:xfrm>
          <a:prstGeom prst="rect">
            <a:avLst/>
          </a:prstGeom>
          <a:noFill/>
        </p:spPr>
        <p:txBody>
          <a:bodyPr wrap="square" rtlCol="0">
            <a:spAutoFit/>
          </a:bodyPr>
          <a:lstStyle/>
          <a:p>
            <a:pPr marL="342900" indent="-342900">
              <a:buFont typeface="Arial" panose="020B0604020202020204" pitchFamily="34" charset="0"/>
              <a:buChar char="•"/>
            </a:pPr>
            <a:r>
              <a:rPr lang="en-US" sz="2000" dirty="0"/>
              <a:t>Illustration of the extent to which quality-adjusted computer prices fell between 1980 and about 2012 – a factor of 100!</a:t>
            </a:r>
          </a:p>
          <a:p>
            <a:pPr marL="342900" indent="-342900">
              <a:buFont typeface="Arial" panose="020B0604020202020204" pitchFamily="34" charset="0"/>
              <a:buChar char="•"/>
            </a:pPr>
            <a:r>
              <a:rPr lang="en-US" sz="2000" dirty="0"/>
              <a:t>A manifestation of Moore’s Law, which has now slowed down.</a:t>
            </a:r>
          </a:p>
        </p:txBody>
      </p:sp>
      <p:sp>
        <p:nvSpPr>
          <p:cNvPr id="3" name="Date Placeholder 2">
            <a:extLst>
              <a:ext uri="{FF2B5EF4-FFF2-40B4-BE49-F238E27FC236}">
                <a16:creationId xmlns:a16="http://schemas.microsoft.com/office/drawing/2014/main" id="{4654ADC7-8B15-2F29-E9B7-0D6CE472D62B}"/>
              </a:ext>
            </a:extLst>
          </p:cNvPr>
          <p:cNvSpPr>
            <a:spLocks noGrp="1"/>
          </p:cNvSpPr>
          <p:nvPr>
            <p:ph type="dt" sz="half" idx="10"/>
          </p:nvPr>
        </p:nvSpPr>
        <p:spPr/>
        <p:txBody>
          <a:bodyPr/>
          <a:lstStyle/>
          <a:p>
            <a:r>
              <a:rPr lang="en-US"/>
              <a:t>2024</a:t>
            </a:r>
          </a:p>
        </p:txBody>
      </p:sp>
      <p:sp>
        <p:nvSpPr>
          <p:cNvPr id="6" name="Footer Placeholder 5">
            <a:extLst>
              <a:ext uri="{FF2B5EF4-FFF2-40B4-BE49-F238E27FC236}">
                <a16:creationId xmlns:a16="http://schemas.microsoft.com/office/drawing/2014/main" id="{78420AB9-4283-CD8E-1693-98535F5755B1}"/>
              </a:ext>
            </a:extLst>
          </p:cNvPr>
          <p:cNvSpPr>
            <a:spLocks noGrp="1"/>
          </p:cNvSpPr>
          <p:nvPr>
            <p:ph type="ftr" sz="quarter" idx="11"/>
          </p:nvPr>
        </p:nvSpPr>
        <p:spPr/>
        <p:txBody>
          <a:bodyPr/>
          <a:lstStyle/>
          <a:p>
            <a:r>
              <a:rPr lang="en-US"/>
              <a:t>Hall &amp; Helmers Ch. 6</a:t>
            </a:r>
          </a:p>
        </p:txBody>
      </p:sp>
      <p:sp>
        <p:nvSpPr>
          <p:cNvPr id="7" name="Slide Number Placeholder 6">
            <a:extLst>
              <a:ext uri="{FF2B5EF4-FFF2-40B4-BE49-F238E27FC236}">
                <a16:creationId xmlns:a16="http://schemas.microsoft.com/office/drawing/2014/main" id="{157FA3CB-5423-EE83-E83F-96E9AE1DF90A}"/>
              </a:ext>
            </a:extLst>
          </p:cNvPr>
          <p:cNvSpPr>
            <a:spLocks noGrp="1"/>
          </p:cNvSpPr>
          <p:nvPr>
            <p:ph type="sldNum" sz="quarter" idx="12"/>
          </p:nvPr>
        </p:nvSpPr>
        <p:spPr/>
        <p:txBody>
          <a:bodyPr/>
          <a:lstStyle/>
          <a:p>
            <a:fld id="{FC42BABA-C5C3-47D5-B0D6-5D879B36742B}" type="slidenum">
              <a:rPr lang="en-US" smtClean="0"/>
              <a:t>30</a:t>
            </a:fld>
            <a:endParaRPr lang="en-US"/>
          </a:p>
        </p:txBody>
      </p:sp>
      <p:pic>
        <p:nvPicPr>
          <p:cNvPr id="8" name="Picture 7">
            <a:extLst>
              <a:ext uri="{FF2B5EF4-FFF2-40B4-BE49-F238E27FC236}">
                <a16:creationId xmlns:a16="http://schemas.microsoft.com/office/drawing/2014/main" id="{1B57DFB6-542B-47DC-A63F-E6B7BA4E473A}"/>
              </a:ext>
            </a:extLst>
          </p:cNvPr>
          <p:cNvPicPr>
            <a:picLocks noChangeAspect="1"/>
          </p:cNvPicPr>
          <p:nvPr/>
        </p:nvPicPr>
        <p:blipFill>
          <a:blip r:embed="rId2"/>
          <a:stretch>
            <a:fillRect/>
          </a:stretch>
        </p:blipFill>
        <p:spPr>
          <a:xfrm>
            <a:off x="1603114" y="1690688"/>
            <a:ext cx="6093086" cy="4427008"/>
          </a:xfrm>
          <a:prstGeom prst="rect">
            <a:avLst/>
          </a:prstGeom>
        </p:spPr>
      </p:pic>
    </p:spTree>
    <p:extLst>
      <p:ext uri="{BB962C8B-B14F-4D97-AF65-F5344CB8AC3E}">
        <p14:creationId xmlns:p14="http://schemas.microsoft.com/office/powerpoint/2010/main" val="39092928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2539D-1EA5-45F4-94A7-8AD1AD4B830A}"/>
              </a:ext>
            </a:extLst>
          </p:cNvPr>
          <p:cNvSpPr>
            <a:spLocks noGrp="1"/>
          </p:cNvSpPr>
          <p:nvPr>
            <p:ph type="title"/>
          </p:nvPr>
        </p:nvSpPr>
        <p:spPr/>
        <p:txBody>
          <a:bodyPr/>
          <a:lstStyle/>
          <a:p>
            <a:r>
              <a:rPr lang="en-US" dirty="0"/>
              <a:t>Using market value to value R&amp;D</a:t>
            </a:r>
          </a:p>
        </p:txBody>
      </p:sp>
      <p:sp>
        <p:nvSpPr>
          <p:cNvPr id="3" name="Content Placeholder 2">
            <a:extLst>
              <a:ext uri="{FF2B5EF4-FFF2-40B4-BE49-F238E27FC236}">
                <a16:creationId xmlns:a16="http://schemas.microsoft.com/office/drawing/2014/main" id="{E85CF6FF-C85F-4852-9D83-A483C338BE93}"/>
              </a:ext>
            </a:extLst>
          </p:cNvPr>
          <p:cNvSpPr>
            <a:spLocks noGrp="1"/>
          </p:cNvSpPr>
          <p:nvPr>
            <p:ph idx="1"/>
          </p:nvPr>
        </p:nvSpPr>
        <p:spPr/>
        <p:txBody>
          <a:bodyPr>
            <a:normAutofit fontScale="92500" lnSpcReduction="10000"/>
          </a:bodyPr>
          <a:lstStyle/>
          <a:p>
            <a:r>
              <a:rPr lang="en-US" dirty="0"/>
              <a:t>Measuring returns to R&amp;D difficult because uncertain and in the future.</a:t>
            </a:r>
          </a:p>
          <a:p>
            <a:r>
              <a:rPr lang="en-US" dirty="0"/>
              <a:t>Rely on financial market theory to construct a valuation method based on the stock market value of the firms that invest in R&amp;D (Griliches 1981).</a:t>
            </a:r>
          </a:p>
          <a:p>
            <a:r>
              <a:rPr lang="en-US" dirty="0"/>
              <a:t>Financial economic theory says that the price at which a firm trades is the market's estimate of the present discounted value of the dividends that will be generated by its current assets, both tangible and intangible, assuming optimal investment paths in the future in an expected value sense.</a:t>
            </a:r>
          </a:p>
          <a:p>
            <a:r>
              <a:rPr lang="en-US" dirty="0"/>
              <a:t>If one knows the quantity of these assets held by the firm, one can infer the marginal value (shadow price) placed on each of the asset types using a hedonic regression of stock market value as a function of the quantity of the various assets held by a set of firms.</a:t>
            </a:r>
          </a:p>
        </p:txBody>
      </p:sp>
      <p:sp>
        <p:nvSpPr>
          <p:cNvPr id="4" name="Date Placeholder 3">
            <a:extLst>
              <a:ext uri="{FF2B5EF4-FFF2-40B4-BE49-F238E27FC236}">
                <a16:creationId xmlns:a16="http://schemas.microsoft.com/office/drawing/2014/main" id="{3DD9F3AA-64AA-07C0-D458-07FAEB71FD06}"/>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A5BFE58A-66E0-95DD-10A0-7B18DE0ADAA3}"/>
              </a:ext>
            </a:extLst>
          </p:cNvPr>
          <p:cNvSpPr>
            <a:spLocks noGrp="1"/>
          </p:cNvSpPr>
          <p:nvPr>
            <p:ph type="ftr" sz="quarter" idx="11"/>
          </p:nvPr>
        </p:nvSpPr>
        <p:spPr/>
        <p:txBody>
          <a:bodyPr/>
          <a:lstStyle/>
          <a:p>
            <a:r>
              <a:rPr lang="en-US"/>
              <a:t>Hall &amp; Helmers Ch. 6</a:t>
            </a:r>
          </a:p>
        </p:txBody>
      </p:sp>
      <p:sp>
        <p:nvSpPr>
          <p:cNvPr id="6" name="Slide Number Placeholder 5">
            <a:extLst>
              <a:ext uri="{FF2B5EF4-FFF2-40B4-BE49-F238E27FC236}">
                <a16:creationId xmlns:a16="http://schemas.microsoft.com/office/drawing/2014/main" id="{AE7BFB47-200D-237E-8C6E-08CC9CA2E7ED}"/>
              </a:ext>
            </a:extLst>
          </p:cNvPr>
          <p:cNvSpPr>
            <a:spLocks noGrp="1"/>
          </p:cNvSpPr>
          <p:nvPr>
            <p:ph type="sldNum" sz="quarter" idx="12"/>
          </p:nvPr>
        </p:nvSpPr>
        <p:spPr/>
        <p:txBody>
          <a:bodyPr/>
          <a:lstStyle/>
          <a:p>
            <a:fld id="{FC42BABA-C5C3-47D5-B0D6-5D879B36742B}" type="slidenum">
              <a:rPr lang="en-US" smtClean="0"/>
              <a:t>31</a:t>
            </a:fld>
            <a:endParaRPr lang="en-US"/>
          </a:p>
        </p:txBody>
      </p:sp>
    </p:spTree>
    <p:extLst>
      <p:ext uri="{BB962C8B-B14F-4D97-AF65-F5344CB8AC3E}">
        <p14:creationId xmlns:p14="http://schemas.microsoft.com/office/powerpoint/2010/main" val="37563580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A48AE-468D-4CED-ACE3-D45ED4A12856}"/>
              </a:ext>
            </a:extLst>
          </p:cNvPr>
          <p:cNvSpPr>
            <a:spLocks noGrp="1"/>
          </p:cNvSpPr>
          <p:nvPr>
            <p:ph type="title"/>
          </p:nvPr>
        </p:nvSpPr>
        <p:spPr/>
        <p:txBody>
          <a:bodyPr/>
          <a:lstStyle/>
          <a:p>
            <a:r>
              <a:rPr lang="en-US" dirty="0"/>
              <a:t>Using market value to value R&amp;D</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79F8D60-8788-4B5B-B226-EBCB17F8C5E9}"/>
                  </a:ext>
                </a:extLst>
              </p:cNvPr>
              <p:cNvSpPr>
                <a:spLocks noGrp="1"/>
              </p:cNvSpPr>
              <p:nvPr>
                <p:ph idx="1"/>
              </p:nvPr>
            </p:nvSpPr>
            <p:spPr/>
            <p:txBody>
              <a:bodyPr>
                <a:normAutofit fontScale="92500"/>
              </a:bodyPr>
              <a:lstStyle/>
              <a:p>
                <a:r>
                  <a:rPr lang="en-US" dirty="0"/>
                  <a:t>Tobin (1969): shadow price </a:t>
                </a:r>
                <a:r>
                  <a:rPr lang="en-US" i="1" dirty="0"/>
                  <a:t>q</a:t>
                </a:r>
                <a:r>
                  <a:rPr lang="en-US" dirty="0"/>
                  <a:t> for physical capital is a signal for investment: </a:t>
                </a:r>
              </a:p>
              <a:p>
                <a:pPr lvl="1"/>
                <a:r>
                  <a:rPr lang="en-US" dirty="0"/>
                  <a:t>When </a:t>
                </a:r>
                <a:r>
                  <a:rPr lang="en-US" i="1" dirty="0"/>
                  <a:t>q</a:t>
                </a:r>
                <a:r>
                  <a:rPr lang="en-US" dirty="0"/>
                  <a:t> is greater than unity, the value of assets is higher than their cost, and firms should invest to bring </a:t>
                </a:r>
                <a:r>
                  <a:rPr lang="en-US" i="1" dirty="0"/>
                  <a:t>q</a:t>
                </a:r>
                <a:r>
                  <a:rPr lang="en-US" dirty="0"/>
                  <a:t> towards unity. </a:t>
                </a:r>
              </a:p>
              <a:p>
                <a:pPr lvl="1"/>
                <a:r>
                  <a:rPr lang="en-US" dirty="0"/>
                  <a:t>When </a:t>
                </a:r>
                <a:r>
                  <a:rPr lang="en-US" i="1" dirty="0"/>
                  <a:t>q</a:t>
                </a:r>
                <a:r>
                  <a:rPr lang="en-US" dirty="0"/>
                  <a:t> is less than unity, the value of assets is lower than their cost, and firms should disinvest.</a:t>
                </a:r>
              </a:p>
              <a:p>
                <a:r>
                  <a:rPr lang="en-US" dirty="0"/>
                  <a:t>Griliches and others used this approach to estimate the marginal value of innovation assets such as R&amp;D capital and the stock of patents:</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𝑉</m:t>
                      </m:r>
                      <m:r>
                        <a:rPr lang="en-US" b="0" i="1" smtClean="0">
                          <a:latin typeface="Cambria Math" panose="02040503050406030204" pitchFamily="18" charset="0"/>
                        </a:rPr>
                        <m:t>=</m:t>
                      </m:r>
                      <m:r>
                        <a:rPr lang="en-US" b="0" i="1" smtClean="0">
                          <a:latin typeface="Cambria Math" panose="02040503050406030204" pitchFamily="18" charset="0"/>
                        </a:rPr>
                        <m:t>𝑞</m:t>
                      </m:r>
                      <m:sSup>
                        <m:sSupPr>
                          <m:ctrlPr>
                            <a:rPr lang="en-US" b="0" i="1" smtClean="0">
                              <a:latin typeface="Cambria Math" panose="02040503050406030204" pitchFamily="18" charset="0"/>
                            </a:rPr>
                          </m:ctrlPr>
                        </m:sSupPr>
                        <m:e>
                          <m:r>
                            <a:rPr lang="en-US" b="0" i="1" smtClean="0">
                              <a:latin typeface="Cambria Math" panose="02040503050406030204" pitchFamily="18" charset="0"/>
                            </a:rPr>
                            <m:t>(</m:t>
                          </m:r>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𝛾</m:t>
                          </m:r>
                          <m:r>
                            <a:rPr lang="en-US" b="0" i="1" smtClean="0">
                              <a:latin typeface="Cambria Math" panose="02040503050406030204" pitchFamily="18" charset="0"/>
                              <a:ea typeface="Cambria Math" panose="02040503050406030204" pitchFamily="18" charset="0"/>
                            </a:rPr>
                            <m:t>𝐾</m:t>
                          </m:r>
                          <m:r>
                            <a:rPr lang="en-US" b="0" i="1" smtClean="0">
                              <a:latin typeface="Cambria Math" panose="02040503050406030204" pitchFamily="18" charset="0"/>
                              <a:ea typeface="Cambria Math" panose="02040503050406030204" pitchFamily="18" charset="0"/>
                            </a:rPr>
                            <m:t>)</m:t>
                          </m:r>
                        </m:e>
                        <m:sup>
                          <m:r>
                            <a:rPr lang="en-US" b="0" i="1" smtClean="0">
                              <a:latin typeface="Cambria Math" panose="02040503050406030204" pitchFamily="18" charset="0"/>
                              <a:ea typeface="Cambria Math" panose="02040503050406030204" pitchFamily="18" charset="0"/>
                            </a:rPr>
                            <m:t>𝜎</m:t>
                          </m:r>
                        </m:sup>
                      </m:sSup>
                    </m:oMath>
                  </m:oMathPara>
                </a14:m>
                <a:endParaRPr lang="en-US" dirty="0"/>
              </a:p>
              <a:p>
                <a:r>
                  <a:rPr lang="en-US" dirty="0"/>
                  <a:t>where </a:t>
                </a:r>
                <a:r>
                  <a:rPr lang="en-US" i="1" dirty="0"/>
                  <a:t>V</a:t>
                </a:r>
                <a:r>
                  <a:rPr lang="en-US" dirty="0"/>
                  <a:t> denotes market value, </a:t>
                </a:r>
                <a:r>
                  <a:rPr lang="en-US" i="1" dirty="0"/>
                  <a:t>A</a:t>
                </a:r>
                <a:r>
                  <a:rPr lang="en-US" dirty="0"/>
                  <a:t> physical capital, </a:t>
                </a:r>
                <a:r>
                  <a:rPr lang="en-US" i="1" dirty="0"/>
                  <a:t>K</a:t>
                </a:r>
                <a:r>
                  <a:rPr lang="en-US" dirty="0"/>
                  <a:t> R&amp;D, </a:t>
                </a:r>
                <a14:m>
                  <m:oMath xmlns:m="http://schemas.openxmlformats.org/officeDocument/2006/math">
                    <m:r>
                      <a:rPr lang="en-US" i="1" smtClean="0">
                        <a:latin typeface="Cambria Math" panose="02040503050406030204" pitchFamily="18" charset="0"/>
                        <a:ea typeface="Cambria Math" panose="02040503050406030204" pitchFamily="18" charset="0"/>
                      </a:rPr>
                      <m:t>𝜎</m:t>
                    </m:r>
                  </m:oMath>
                </a14:m>
                <a:r>
                  <a:rPr lang="en-US" dirty="0"/>
                  <a:t> is a scale coefficient near unity, </a:t>
                </a:r>
                <a14:m>
                  <m:oMath xmlns:m="http://schemas.openxmlformats.org/officeDocument/2006/math">
                    <m:r>
                      <a:rPr lang="en-US" i="1" dirty="0" smtClean="0">
                        <a:latin typeface="Cambria Math" panose="02040503050406030204" pitchFamily="18" charset="0"/>
                        <a:ea typeface="Cambria Math" panose="02040503050406030204" pitchFamily="18" charset="0"/>
                      </a:rPr>
                      <m:t>𝛾</m:t>
                    </m:r>
                  </m:oMath>
                </a14:m>
                <a:r>
                  <a:rPr lang="en-US" dirty="0"/>
                  <a:t> premium or discount applied to knowledge assets.</a:t>
                </a:r>
              </a:p>
            </p:txBody>
          </p:sp>
        </mc:Choice>
        <mc:Fallback xmlns="">
          <p:sp>
            <p:nvSpPr>
              <p:cNvPr id="3" name="Content Placeholder 2">
                <a:extLst>
                  <a:ext uri="{FF2B5EF4-FFF2-40B4-BE49-F238E27FC236}">
                    <a16:creationId xmlns:a16="http://schemas.microsoft.com/office/drawing/2014/main" id="{E79F8D60-8788-4B5B-B226-EBCB17F8C5E9}"/>
                  </a:ext>
                </a:extLst>
              </p:cNvPr>
              <p:cNvSpPr>
                <a:spLocks noGrp="1" noRot="1" noChangeAspect="1" noMove="1" noResize="1" noEditPoints="1" noAdjustHandles="1" noChangeArrowheads="1" noChangeShapeType="1" noTextEdit="1"/>
              </p:cNvSpPr>
              <p:nvPr>
                <p:ph idx="1"/>
              </p:nvPr>
            </p:nvSpPr>
            <p:spPr>
              <a:blipFill>
                <a:blip r:embed="rId2"/>
                <a:stretch>
                  <a:fillRect l="-928" t="-2101"/>
                </a:stretch>
              </a:blipFill>
            </p:spPr>
            <p:txBody>
              <a:bodyPr/>
              <a:lstStyle/>
              <a:p>
                <a:r>
                  <a:rPr lang="en-US">
                    <a:noFill/>
                  </a:rPr>
                  <a:t> </a:t>
                </a:r>
              </a:p>
            </p:txBody>
          </p:sp>
        </mc:Fallback>
      </mc:AlternateContent>
      <p:sp>
        <p:nvSpPr>
          <p:cNvPr id="4" name="Date Placeholder 3">
            <a:extLst>
              <a:ext uri="{FF2B5EF4-FFF2-40B4-BE49-F238E27FC236}">
                <a16:creationId xmlns:a16="http://schemas.microsoft.com/office/drawing/2014/main" id="{ACB0BFE8-25DE-E697-AA68-F196A60B3DB9}"/>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CB0F0E81-AD69-B3E6-0388-B855140EB671}"/>
              </a:ext>
            </a:extLst>
          </p:cNvPr>
          <p:cNvSpPr>
            <a:spLocks noGrp="1"/>
          </p:cNvSpPr>
          <p:nvPr>
            <p:ph type="ftr" sz="quarter" idx="11"/>
          </p:nvPr>
        </p:nvSpPr>
        <p:spPr/>
        <p:txBody>
          <a:bodyPr/>
          <a:lstStyle/>
          <a:p>
            <a:r>
              <a:rPr lang="en-US"/>
              <a:t>Hall &amp; Helmers Ch. 6</a:t>
            </a:r>
          </a:p>
        </p:txBody>
      </p:sp>
      <p:sp>
        <p:nvSpPr>
          <p:cNvPr id="6" name="Slide Number Placeholder 5">
            <a:extLst>
              <a:ext uri="{FF2B5EF4-FFF2-40B4-BE49-F238E27FC236}">
                <a16:creationId xmlns:a16="http://schemas.microsoft.com/office/drawing/2014/main" id="{C9ACD1C7-C010-F15A-853B-E4CD65F13980}"/>
              </a:ext>
            </a:extLst>
          </p:cNvPr>
          <p:cNvSpPr>
            <a:spLocks noGrp="1"/>
          </p:cNvSpPr>
          <p:nvPr>
            <p:ph type="sldNum" sz="quarter" idx="12"/>
          </p:nvPr>
        </p:nvSpPr>
        <p:spPr/>
        <p:txBody>
          <a:bodyPr/>
          <a:lstStyle/>
          <a:p>
            <a:fld id="{FC42BABA-C5C3-47D5-B0D6-5D879B36742B}" type="slidenum">
              <a:rPr lang="en-US" smtClean="0"/>
              <a:t>32</a:t>
            </a:fld>
            <a:endParaRPr lang="en-US"/>
          </a:p>
        </p:txBody>
      </p:sp>
    </p:spTree>
    <p:extLst>
      <p:ext uri="{BB962C8B-B14F-4D97-AF65-F5344CB8AC3E}">
        <p14:creationId xmlns:p14="http://schemas.microsoft.com/office/powerpoint/2010/main" val="24237892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74859-B497-4E5F-B1DD-B8476250F2CC}"/>
              </a:ext>
            </a:extLst>
          </p:cNvPr>
          <p:cNvSpPr>
            <a:spLocks noGrp="1"/>
          </p:cNvSpPr>
          <p:nvPr>
            <p:ph type="title"/>
          </p:nvPr>
        </p:nvSpPr>
        <p:spPr/>
        <p:txBody>
          <a:bodyPr/>
          <a:lstStyle/>
          <a:p>
            <a:r>
              <a:rPr lang="en-US" dirty="0"/>
              <a:t>Using market value to value R&amp;D</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0AB059F-5BC6-4045-A268-79E655D5EDDE}"/>
                  </a:ext>
                </a:extLst>
              </p:cNvPr>
              <p:cNvSpPr>
                <a:spLocks noGrp="1"/>
              </p:cNvSpPr>
              <p:nvPr>
                <p:ph idx="1"/>
              </p:nvPr>
            </p:nvSpPr>
            <p:spPr/>
            <p:txBody>
              <a:bodyPr>
                <a:normAutofit fontScale="85000" lnSpcReduction="10000"/>
              </a:bodyPr>
              <a:lstStyle/>
              <a:p>
                <a:r>
                  <a:rPr lang="en-US" dirty="0"/>
                  <a:t>Taking logarithms of both sides and adding a disturbance to accommodate any errors in the relationship:</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𝑙𝑜𝑔</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𝑖</m:t>
                          </m:r>
                        </m:sub>
                      </m:sSub>
                      <m:r>
                        <a:rPr lang="en-US" b="0" i="1" smtClean="0">
                          <a:latin typeface="Cambria Math" panose="02040503050406030204" pitchFamily="18" charset="0"/>
                        </a:rPr>
                        <m:t> =</m:t>
                      </m:r>
                      <m:r>
                        <a:rPr lang="en-US" b="0" i="1" smtClean="0">
                          <a:latin typeface="Cambria Math" panose="02040503050406030204" pitchFamily="18" charset="0"/>
                        </a:rPr>
                        <m:t>𝑙𝑜𝑔𝑞</m:t>
                      </m:r>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𝜎</m:t>
                      </m:r>
                      <m:func>
                        <m:funcPr>
                          <m:ctrlPr>
                            <a:rPr lang="en-US" b="0" i="1" smtClean="0">
                              <a:latin typeface="Cambria Math" panose="02040503050406030204" pitchFamily="18" charset="0"/>
                              <a:ea typeface="Cambria Math" panose="02040503050406030204" pitchFamily="18" charset="0"/>
                            </a:rPr>
                          </m:ctrlPr>
                        </m:funcPr>
                        <m:fName>
                          <m:r>
                            <m:rPr>
                              <m:sty m:val="p"/>
                            </m:rPr>
                            <a:rPr lang="en-US" b="0" i="0" smtClean="0">
                              <a:latin typeface="Cambria Math" panose="02040503050406030204" pitchFamily="18" charset="0"/>
                              <a:ea typeface="Cambria Math" panose="02040503050406030204" pitchFamily="18" charset="0"/>
                            </a:rPr>
                            <m:t>log</m:t>
                          </m:r>
                        </m:fName>
                        <m:e>
                          <m:d>
                            <m:dPr>
                              <m:ctrlPr>
                                <a:rPr lang="en-US" b="0" i="1" smtClean="0">
                                  <a:latin typeface="Cambria Math" panose="02040503050406030204" pitchFamily="18" charset="0"/>
                                  <a:ea typeface="Cambria Math" panose="02040503050406030204" pitchFamily="18" charset="0"/>
                                </a:rPr>
                              </m:ctrlPr>
                            </m:dPr>
                            <m:e>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𝐴</m:t>
                                  </m:r>
                                </m:e>
                                <m:sub>
                                  <m:r>
                                    <a:rPr lang="en-US" b="0" i="1" smtClean="0">
                                      <a:latin typeface="Cambria Math" panose="02040503050406030204" pitchFamily="18" charset="0"/>
                                      <a:ea typeface="Cambria Math" panose="02040503050406030204" pitchFamily="18" charset="0"/>
                                    </a:rPr>
                                    <m:t>𝑖</m:t>
                                  </m:r>
                                </m:sub>
                              </m:sSub>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𝛾</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𝐾</m:t>
                                  </m:r>
                                </m:e>
                                <m:sub>
                                  <m:r>
                                    <a:rPr lang="en-US" b="0" i="1" smtClean="0">
                                      <a:latin typeface="Cambria Math" panose="02040503050406030204" pitchFamily="18" charset="0"/>
                                      <a:ea typeface="Cambria Math" panose="02040503050406030204" pitchFamily="18" charset="0"/>
                                    </a:rPr>
                                    <m:t>𝑖</m:t>
                                  </m:r>
                                </m:sub>
                              </m:sSub>
                            </m:e>
                          </m:d>
                        </m:e>
                      </m:func>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𝜖</m:t>
                          </m:r>
                        </m:e>
                        <m:sub>
                          <m:r>
                            <a:rPr lang="en-US" b="0" i="1" smtClean="0">
                              <a:latin typeface="Cambria Math" panose="02040503050406030204" pitchFamily="18" charset="0"/>
                              <a:ea typeface="Cambria Math" panose="02040503050406030204" pitchFamily="18" charset="0"/>
                            </a:rPr>
                            <m:t>𝑖</m:t>
                          </m:r>
                        </m:sub>
                      </m:sSub>
                    </m:oMath>
                  </m:oMathPara>
                </a14:m>
                <a:endParaRPr lang="en-US" b="0" dirty="0">
                  <a:ea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                                     </m:t>
                      </m:r>
                      <m:r>
                        <a:rPr lang="en-US" i="1">
                          <a:latin typeface="Cambria Math" panose="02040503050406030204" pitchFamily="18" charset="0"/>
                        </a:rPr>
                        <m:t>=</m:t>
                      </m:r>
                      <m:r>
                        <a:rPr lang="en-US" i="1">
                          <a:latin typeface="Cambria Math" panose="02040503050406030204" pitchFamily="18" charset="0"/>
                        </a:rPr>
                        <m:t>𝑙𝑜𝑔𝑞</m:t>
                      </m:r>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𝜎</m:t>
                      </m:r>
                      <m:r>
                        <a:rPr lang="en-US" b="0" i="1" smtClean="0">
                          <a:latin typeface="Cambria Math" panose="02040503050406030204" pitchFamily="18" charset="0"/>
                          <a:ea typeface="Cambria Math" panose="02040503050406030204" pitchFamily="18" charset="0"/>
                        </a:rPr>
                        <m:t>𝑙𝑜𝑔</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𝐴</m:t>
                          </m:r>
                        </m:e>
                        <m:sub>
                          <m:r>
                            <a:rPr lang="en-US" i="1">
                              <a:latin typeface="Cambria Math" panose="02040503050406030204" pitchFamily="18" charset="0"/>
                              <a:ea typeface="Cambria Math" panose="02040503050406030204" pitchFamily="18" charset="0"/>
                            </a:rPr>
                            <m:t>𝑖</m:t>
                          </m:r>
                        </m:sub>
                      </m:sSub>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𝜎</m:t>
                      </m:r>
                      <m:func>
                        <m:funcPr>
                          <m:ctrlPr>
                            <a:rPr lang="en-US" i="1">
                              <a:latin typeface="Cambria Math" panose="02040503050406030204" pitchFamily="18" charset="0"/>
                              <a:ea typeface="Cambria Math" panose="02040503050406030204" pitchFamily="18" charset="0"/>
                            </a:rPr>
                          </m:ctrlPr>
                        </m:funcPr>
                        <m:fName>
                          <m:r>
                            <m:rPr>
                              <m:sty m:val="p"/>
                            </m:rPr>
                            <a:rPr lang="en-US">
                              <a:latin typeface="Cambria Math" panose="02040503050406030204" pitchFamily="18" charset="0"/>
                              <a:ea typeface="Cambria Math" panose="02040503050406030204" pitchFamily="18" charset="0"/>
                            </a:rPr>
                            <m:t>log</m:t>
                          </m:r>
                        </m:fName>
                        <m:e>
                          <m:d>
                            <m:dPr>
                              <m:ctrlPr>
                                <a:rPr lang="en-US" i="1">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1</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𝛾</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𝐾</m:t>
                                  </m:r>
                                </m:e>
                                <m:sub>
                                  <m:r>
                                    <a:rPr lang="en-US" i="1">
                                      <a:latin typeface="Cambria Math" panose="02040503050406030204" pitchFamily="18" charset="0"/>
                                      <a:ea typeface="Cambria Math" panose="02040503050406030204" pitchFamily="18" charset="0"/>
                                    </a:rPr>
                                    <m:t>𝑖</m:t>
                                  </m:r>
                                </m:sub>
                              </m:sSub>
                              <m:r>
                                <a:rPr lang="en-US" b="0"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𝐴</m:t>
                                  </m:r>
                                </m:e>
                                <m:sub>
                                  <m:r>
                                    <a:rPr lang="en-US" i="1">
                                      <a:latin typeface="Cambria Math" panose="02040503050406030204" pitchFamily="18" charset="0"/>
                                      <a:ea typeface="Cambria Math" panose="02040503050406030204" pitchFamily="18" charset="0"/>
                                    </a:rPr>
                                    <m:t>𝑖</m:t>
                                  </m:r>
                                </m:sub>
                              </m:sSub>
                            </m:e>
                          </m:d>
                        </m:e>
                      </m:func>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𝜖</m:t>
                          </m:r>
                        </m:e>
                        <m:sub>
                          <m:r>
                            <a:rPr lang="en-US" i="1">
                              <a:latin typeface="Cambria Math" panose="02040503050406030204" pitchFamily="18" charset="0"/>
                              <a:ea typeface="Cambria Math" panose="02040503050406030204" pitchFamily="18" charset="0"/>
                            </a:rPr>
                            <m:t>𝑖</m:t>
                          </m:r>
                        </m:sub>
                      </m:sSub>
                    </m:oMath>
                  </m:oMathPara>
                </a14:m>
                <a:endParaRPr lang="en-US" b="0" dirty="0">
                  <a:ea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𝑙𝑜𝑔𝑞</m:t>
                      </m:r>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𝜎</m:t>
                      </m:r>
                      <m:r>
                        <a:rPr lang="en-US" i="1">
                          <a:latin typeface="Cambria Math" panose="02040503050406030204" pitchFamily="18" charset="0"/>
                          <a:ea typeface="Cambria Math" panose="02040503050406030204" pitchFamily="18" charset="0"/>
                        </a:rPr>
                        <m:t>𝑙𝑜𝑔</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𝐴</m:t>
                          </m:r>
                        </m:e>
                        <m:sub>
                          <m:r>
                            <a:rPr lang="en-US" i="1">
                              <a:latin typeface="Cambria Math" panose="02040503050406030204" pitchFamily="18" charset="0"/>
                              <a:ea typeface="Cambria Math" panose="02040503050406030204" pitchFamily="18" charset="0"/>
                            </a:rPr>
                            <m:t>𝑖</m:t>
                          </m:r>
                        </m:sub>
                      </m:sSub>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𝜎𝛾</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𝐾</m:t>
                          </m:r>
                        </m:e>
                        <m:sub>
                          <m:r>
                            <a:rPr lang="en-US" i="1">
                              <a:latin typeface="Cambria Math" panose="02040503050406030204" pitchFamily="18" charset="0"/>
                              <a:ea typeface="Cambria Math" panose="02040503050406030204" pitchFamily="18" charset="0"/>
                            </a:rPr>
                            <m:t>𝑖</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𝐴</m:t>
                          </m:r>
                        </m:e>
                        <m:sub>
                          <m:r>
                            <a:rPr lang="en-US" i="1">
                              <a:latin typeface="Cambria Math" panose="02040503050406030204" pitchFamily="18" charset="0"/>
                              <a:ea typeface="Cambria Math" panose="02040503050406030204" pitchFamily="18" charset="0"/>
                            </a:rPr>
                            <m:t>𝑖</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𝜖</m:t>
                          </m:r>
                        </m:e>
                        <m:sub>
                          <m:r>
                            <a:rPr lang="en-US" i="1">
                              <a:latin typeface="Cambria Math" panose="02040503050406030204" pitchFamily="18" charset="0"/>
                              <a:ea typeface="Cambria Math" panose="02040503050406030204" pitchFamily="18" charset="0"/>
                            </a:rPr>
                            <m:t>𝑖</m:t>
                          </m:r>
                        </m:sub>
                      </m:sSub>
                    </m:oMath>
                  </m:oMathPara>
                </a14:m>
                <a:endParaRPr lang="en-US" dirty="0"/>
              </a:p>
              <a:p>
                <a:r>
                  <a:rPr lang="en-US" dirty="0"/>
                  <a:t>Test assumption of constant proportionality between market value and size measured by capital:</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𝑙𝑜𝑔</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𝑄</m:t>
                          </m:r>
                        </m:e>
                        <m:sub>
                          <m:r>
                            <a:rPr lang="en-US" b="0" i="1" smtClean="0">
                              <a:latin typeface="Cambria Math" panose="02040503050406030204" pitchFamily="18" charset="0"/>
                            </a:rPr>
                            <m:t>𝑖</m:t>
                          </m:r>
                        </m:sub>
                      </m:sSub>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𝑖</m:t>
                                      </m:r>
                                    </m:sub>
                                  </m:sSub>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𝑖</m:t>
                                      </m:r>
                                    </m:sub>
                                  </m:sSub>
                                </m:den>
                              </m:f>
                            </m:e>
                          </m:d>
                        </m:e>
                      </m:func>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𝑙𝑜𝑔𝑞</m:t>
                      </m:r>
                      <m:r>
                        <a:rPr lang="en-US" b="0" i="1" smtClean="0">
                          <a:latin typeface="Cambria Math" panose="02040503050406030204" pitchFamily="18" charset="0"/>
                          <a:ea typeface="Cambria Math" panose="02040503050406030204" pitchFamily="18" charset="0"/>
                        </a:rPr>
                        <m:t>+</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𝜎</m:t>
                          </m:r>
                          <m:r>
                            <a:rPr lang="en-US" b="0" i="1" smtClean="0">
                              <a:latin typeface="Cambria Math" panose="02040503050406030204" pitchFamily="18" charset="0"/>
                              <a:ea typeface="Cambria Math" panose="02040503050406030204" pitchFamily="18" charset="0"/>
                            </a:rPr>
                            <m:t>−1</m:t>
                          </m:r>
                        </m:e>
                      </m:d>
                      <m:r>
                        <a:rPr lang="en-US" b="0" i="1" smtClean="0">
                          <a:latin typeface="Cambria Math" panose="02040503050406030204" pitchFamily="18" charset="0"/>
                          <a:ea typeface="Cambria Math" panose="02040503050406030204" pitchFamily="18" charset="0"/>
                        </a:rPr>
                        <m:t>𝑙𝑜𝑔</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𝐴</m:t>
                          </m:r>
                        </m:e>
                        <m:sub>
                          <m:r>
                            <a:rPr lang="en-US" b="0" i="1" smtClean="0">
                              <a:latin typeface="Cambria Math" panose="02040503050406030204" pitchFamily="18" charset="0"/>
                              <a:ea typeface="Cambria Math" panose="02040503050406030204" pitchFamily="18" charset="0"/>
                            </a:rPr>
                            <m:t>𝑖</m:t>
                          </m:r>
                        </m:sub>
                      </m:sSub>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𝜎𝛾</m:t>
                      </m:r>
                      <m:f>
                        <m:fPr>
                          <m:ctrlPr>
                            <a:rPr lang="en-US" b="0" i="1" smtClean="0">
                              <a:latin typeface="Cambria Math" panose="02040503050406030204" pitchFamily="18" charset="0"/>
                              <a:ea typeface="Cambria Math" panose="02040503050406030204" pitchFamily="18" charset="0"/>
                            </a:rPr>
                          </m:ctrlPr>
                        </m:fPr>
                        <m:num>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𝐾</m:t>
                              </m:r>
                            </m:e>
                            <m:sub>
                              <m:r>
                                <a:rPr lang="en-US" b="0" i="1" smtClean="0">
                                  <a:latin typeface="Cambria Math" panose="02040503050406030204" pitchFamily="18" charset="0"/>
                                  <a:ea typeface="Cambria Math" panose="02040503050406030204" pitchFamily="18" charset="0"/>
                                </a:rPr>
                                <m:t>𝑖</m:t>
                              </m:r>
                            </m:sub>
                          </m:sSub>
                        </m:num>
                        <m:den>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𝐴</m:t>
                              </m:r>
                            </m:e>
                            <m:sub>
                              <m:r>
                                <a:rPr lang="en-US" b="0" i="1" smtClean="0">
                                  <a:latin typeface="Cambria Math" panose="02040503050406030204" pitchFamily="18" charset="0"/>
                                  <a:ea typeface="Cambria Math" panose="02040503050406030204" pitchFamily="18" charset="0"/>
                                </a:rPr>
                                <m:t>𝑖</m:t>
                              </m:r>
                            </m:sub>
                          </m:sSub>
                        </m:den>
                      </m:f>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𝜖</m:t>
                          </m:r>
                        </m:e>
                        <m:sub>
                          <m:r>
                            <a:rPr lang="en-US" b="0" i="1" smtClean="0">
                              <a:latin typeface="Cambria Math" panose="02040503050406030204" pitchFamily="18" charset="0"/>
                              <a:ea typeface="Cambria Math" panose="02040503050406030204" pitchFamily="18" charset="0"/>
                            </a:rPr>
                            <m:t>𝑖</m:t>
                          </m:r>
                        </m:sub>
                      </m:sSub>
                    </m:oMath>
                  </m:oMathPara>
                </a14:m>
                <a:endParaRPr lang="en-US" dirty="0"/>
              </a:p>
              <a:p>
                <a:r>
                  <a:rPr lang="en-US" dirty="0"/>
                  <a:t>The coefficient of </a:t>
                </a:r>
                <a14:m>
                  <m:oMath xmlns:m="http://schemas.openxmlformats.org/officeDocument/2006/math">
                    <m:r>
                      <a:rPr lang="en-US" i="1">
                        <a:latin typeface="Cambria Math" panose="02040503050406030204" pitchFamily="18" charset="0"/>
                        <a:ea typeface="Cambria Math" panose="02040503050406030204" pitchFamily="18" charset="0"/>
                      </a:rPr>
                      <m:t>𝑙𝑜𝑔</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𝐴</m:t>
                        </m:r>
                      </m:e>
                      <m:sub>
                        <m:r>
                          <a:rPr lang="en-US" i="1">
                            <a:latin typeface="Cambria Math" panose="02040503050406030204" pitchFamily="18" charset="0"/>
                            <a:ea typeface="Cambria Math" panose="02040503050406030204" pitchFamily="18" charset="0"/>
                          </a:rPr>
                          <m:t>𝑖</m:t>
                        </m:r>
                      </m:sub>
                    </m:sSub>
                  </m:oMath>
                </a14:m>
                <a:r>
                  <a:rPr lang="en-US" dirty="0"/>
                  <a:t> will be zero if </a:t>
                </a:r>
                <a:r>
                  <a:rPr lang="en-US" i="1" dirty="0"/>
                  <a:t>V</a:t>
                </a:r>
                <a:r>
                  <a:rPr lang="en-US" dirty="0"/>
                  <a:t> and </a:t>
                </a:r>
                <a:r>
                  <a:rPr lang="en-US" i="1" dirty="0"/>
                  <a:t>A</a:t>
                </a:r>
                <a:r>
                  <a:rPr lang="en-US" dirty="0"/>
                  <a:t> vary proportionally across firms.</a:t>
                </a:r>
              </a:p>
              <a:p>
                <a:r>
                  <a:rPr lang="en-US" i="1" dirty="0"/>
                  <a:t>Q</a:t>
                </a:r>
                <a:r>
                  <a:rPr lang="en-US" dirty="0"/>
                  <a:t> is measured as the empirical ratio of the total market value of the firm </a:t>
                </a:r>
                <a:r>
                  <a:rPr lang="en-US" i="1" dirty="0"/>
                  <a:t>V</a:t>
                </a:r>
                <a:r>
                  <a:rPr lang="en-US" dirty="0"/>
                  <a:t> to the estimated replacement value of its tangible assets </a:t>
                </a:r>
                <a:r>
                  <a:rPr lang="en-US" i="1" dirty="0"/>
                  <a:t>A</a:t>
                </a:r>
                <a:r>
                  <a:rPr lang="en-US" dirty="0"/>
                  <a:t>.</a:t>
                </a:r>
              </a:p>
            </p:txBody>
          </p:sp>
        </mc:Choice>
        <mc:Fallback xmlns="">
          <p:sp>
            <p:nvSpPr>
              <p:cNvPr id="3" name="Content Placeholder 2">
                <a:extLst>
                  <a:ext uri="{FF2B5EF4-FFF2-40B4-BE49-F238E27FC236}">
                    <a16:creationId xmlns:a16="http://schemas.microsoft.com/office/drawing/2014/main" id="{30AB059F-5BC6-4045-A268-79E655D5EDDE}"/>
                  </a:ext>
                </a:extLst>
              </p:cNvPr>
              <p:cNvSpPr>
                <a:spLocks noGrp="1" noRot="1" noChangeAspect="1" noMove="1" noResize="1" noEditPoints="1" noAdjustHandles="1" noChangeArrowheads="1" noChangeShapeType="1" noTextEdit="1"/>
              </p:cNvSpPr>
              <p:nvPr>
                <p:ph idx="1"/>
              </p:nvPr>
            </p:nvSpPr>
            <p:spPr>
              <a:blipFill>
                <a:blip r:embed="rId2"/>
                <a:stretch>
                  <a:fillRect l="-812" t="-2661" r="-522" b="-980"/>
                </a:stretch>
              </a:blipFill>
            </p:spPr>
            <p:txBody>
              <a:bodyPr/>
              <a:lstStyle/>
              <a:p>
                <a:r>
                  <a:rPr lang="en-US">
                    <a:noFill/>
                  </a:rPr>
                  <a:t> </a:t>
                </a:r>
              </a:p>
            </p:txBody>
          </p:sp>
        </mc:Fallback>
      </mc:AlternateContent>
      <p:sp>
        <p:nvSpPr>
          <p:cNvPr id="4" name="Date Placeholder 3">
            <a:extLst>
              <a:ext uri="{FF2B5EF4-FFF2-40B4-BE49-F238E27FC236}">
                <a16:creationId xmlns:a16="http://schemas.microsoft.com/office/drawing/2014/main" id="{E4EB4973-C86E-D038-C79C-75D552AC5238}"/>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EB68AF07-2920-384A-D41F-69D7A3455728}"/>
              </a:ext>
            </a:extLst>
          </p:cNvPr>
          <p:cNvSpPr>
            <a:spLocks noGrp="1"/>
          </p:cNvSpPr>
          <p:nvPr>
            <p:ph type="ftr" sz="quarter" idx="11"/>
          </p:nvPr>
        </p:nvSpPr>
        <p:spPr/>
        <p:txBody>
          <a:bodyPr/>
          <a:lstStyle/>
          <a:p>
            <a:r>
              <a:rPr lang="en-US"/>
              <a:t>Hall &amp; Helmers Ch. 6</a:t>
            </a:r>
          </a:p>
        </p:txBody>
      </p:sp>
      <p:sp>
        <p:nvSpPr>
          <p:cNvPr id="6" name="Slide Number Placeholder 5">
            <a:extLst>
              <a:ext uri="{FF2B5EF4-FFF2-40B4-BE49-F238E27FC236}">
                <a16:creationId xmlns:a16="http://schemas.microsoft.com/office/drawing/2014/main" id="{CD768DB7-10AC-52E2-CC42-14F46EE51F02}"/>
              </a:ext>
            </a:extLst>
          </p:cNvPr>
          <p:cNvSpPr>
            <a:spLocks noGrp="1"/>
          </p:cNvSpPr>
          <p:nvPr>
            <p:ph type="sldNum" sz="quarter" idx="12"/>
          </p:nvPr>
        </p:nvSpPr>
        <p:spPr/>
        <p:txBody>
          <a:bodyPr/>
          <a:lstStyle/>
          <a:p>
            <a:fld id="{FC42BABA-C5C3-47D5-B0D6-5D879B36742B}" type="slidenum">
              <a:rPr lang="en-US" smtClean="0"/>
              <a:t>33</a:t>
            </a:fld>
            <a:endParaRPr lang="en-US"/>
          </a:p>
        </p:txBody>
      </p:sp>
    </p:spTree>
    <p:extLst>
      <p:ext uri="{BB962C8B-B14F-4D97-AF65-F5344CB8AC3E}">
        <p14:creationId xmlns:p14="http://schemas.microsoft.com/office/powerpoint/2010/main" val="29768485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Evolution of Median Tobin's q - U.S. publicly traded firms</a:t>
            </a:r>
          </a:p>
        </p:txBody>
      </p:sp>
      <p:sp>
        <p:nvSpPr>
          <p:cNvPr id="3" name="Date Placeholder 2">
            <a:extLst>
              <a:ext uri="{FF2B5EF4-FFF2-40B4-BE49-F238E27FC236}">
                <a16:creationId xmlns:a16="http://schemas.microsoft.com/office/drawing/2014/main" id="{012660F3-8B36-4576-D029-B17F30A672D2}"/>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72F38CA6-F237-4A90-2294-93F9C0D6C1D2}"/>
              </a:ext>
            </a:extLst>
          </p:cNvPr>
          <p:cNvSpPr>
            <a:spLocks noGrp="1"/>
          </p:cNvSpPr>
          <p:nvPr>
            <p:ph type="ftr" sz="quarter" idx="11"/>
          </p:nvPr>
        </p:nvSpPr>
        <p:spPr/>
        <p:txBody>
          <a:bodyPr/>
          <a:lstStyle/>
          <a:p>
            <a:r>
              <a:rPr lang="en-US"/>
              <a:t>Hall &amp; Helmers Ch. 6</a:t>
            </a:r>
          </a:p>
        </p:txBody>
      </p:sp>
      <p:sp>
        <p:nvSpPr>
          <p:cNvPr id="6" name="Slide Number Placeholder 5">
            <a:extLst>
              <a:ext uri="{FF2B5EF4-FFF2-40B4-BE49-F238E27FC236}">
                <a16:creationId xmlns:a16="http://schemas.microsoft.com/office/drawing/2014/main" id="{B6674CEF-50BF-873D-8E04-8322144AE7DD}"/>
              </a:ext>
            </a:extLst>
          </p:cNvPr>
          <p:cNvSpPr>
            <a:spLocks noGrp="1"/>
          </p:cNvSpPr>
          <p:nvPr>
            <p:ph type="sldNum" sz="quarter" idx="12"/>
          </p:nvPr>
        </p:nvSpPr>
        <p:spPr/>
        <p:txBody>
          <a:bodyPr/>
          <a:lstStyle/>
          <a:p>
            <a:fld id="{FC42BABA-C5C3-47D5-B0D6-5D879B36742B}" type="slidenum">
              <a:rPr lang="en-US" smtClean="0"/>
              <a:t>34</a:t>
            </a:fld>
            <a:endParaRPr lang="en-US"/>
          </a:p>
        </p:txBody>
      </p:sp>
      <p:pic>
        <p:nvPicPr>
          <p:cNvPr id="7" name="Picture 6">
            <a:extLst>
              <a:ext uri="{FF2B5EF4-FFF2-40B4-BE49-F238E27FC236}">
                <a16:creationId xmlns:a16="http://schemas.microsoft.com/office/drawing/2014/main" id="{84945885-29BB-4E15-B2DC-0C7A07F599C3}"/>
              </a:ext>
            </a:extLst>
          </p:cNvPr>
          <p:cNvPicPr>
            <a:picLocks noChangeAspect="1"/>
          </p:cNvPicPr>
          <p:nvPr/>
        </p:nvPicPr>
        <p:blipFill>
          <a:blip r:embed="rId2"/>
          <a:stretch>
            <a:fillRect/>
          </a:stretch>
        </p:blipFill>
        <p:spPr>
          <a:xfrm>
            <a:off x="4190218" y="1574271"/>
            <a:ext cx="6339669" cy="4547130"/>
          </a:xfrm>
          <a:prstGeom prst="rect">
            <a:avLst/>
          </a:prstGeom>
        </p:spPr>
      </p:pic>
    </p:spTree>
    <p:extLst>
      <p:ext uri="{BB962C8B-B14F-4D97-AF65-F5344CB8AC3E}">
        <p14:creationId xmlns:p14="http://schemas.microsoft.com/office/powerpoint/2010/main" val="3670140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R&amp;D capital to Net physical capital ratio for US public firms</a:t>
            </a:r>
          </a:p>
        </p:txBody>
      </p:sp>
      <p:sp>
        <p:nvSpPr>
          <p:cNvPr id="3" name="Date Placeholder 2">
            <a:extLst>
              <a:ext uri="{FF2B5EF4-FFF2-40B4-BE49-F238E27FC236}">
                <a16:creationId xmlns:a16="http://schemas.microsoft.com/office/drawing/2014/main" id="{CDF4C75B-14C9-0CBF-D0FD-38045C612B54}"/>
              </a:ext>
            </a:extLst>
          </p:cNvPr>
          <p:cNvSpPr>
            <a:spLocks noGrp="1"/>
          </p:cNvSpPr>
          <p:nvPr>
            <p:ph type="dt" sz="half" idx="10"/>
          </p:nvPr>
        </p:nvSpPr>
        <p:spPr/>
        <p:txBody>
          <a:bodyPr/>
          <a:lstStyle/>
          <a:p>
            <a:r>
              <a:rPr lang="en-US"/>
              <a:t>2024</a:t>
            </a:r>
          </a:p>
        </p:txBody>
      </p:sp>
      <p:sp>
        <p:nvSpPr>
          <p:cNvPr id="4" name="Footer Placeholder 3">
            <a:extLst>
              <a:ext uri="{FF2B5EF4-FFF2-40B4-BE49-F238E27FC236}">
                <a16:creationId xmlns:a16="http://schemas.microsoft.com/office/drawing/2014/main" id="{25FF156A-5D06-9ECD-14C2-CF1C1AA376F2}"/>
              </a:ext>
            </a:extLst>
          </p:cNvPr>
          <p:cNvSpPr>
            <a:spLocks noGrp="1"/>
          </p:cNvSpPr>
          <p:nvPr>
            <p:ph type="ftr" sz="quarter" idx="11"/>
          </p:nvPr>
        </p:nvSpPr>
        <p:spPr/>
        <p:txBody>
          <a:bodyPr/>
          <a:lstStyle/>
          <a:p>
            <a:r>
              <a:rPr lang="en-US"/>
              <a:t>Hall &amp; Helmers Ch. 6</a:t>
            </a:r>
          </a:p>
        </p:txBody>
      </p:sp>
      <p:sp>
        <p:nvSpPr>
          <p:cNvPr id="6" name="Slide Number Placeholder 5">
            <a:extLst>
              <a:ext uri="{FF2B5EF4-FFF2-40B4-BE49-F238E27FC236}">
                <a16:creationId xmlns:a16="http://schemas.microsoft.com/office/drawing/2014/main" id="{6E9F20F7-64BF-3165-95DB-2FCD92D4D9B7}"/>
              </a:ext>
            </a:extLst>
          </p:cNvPr>
          <p:cNvSpPr>
            <a:spLocks noGrp="1"/>
          </p:cNvSpPr>
          <p:nvPr>
            <p:ph type="sldNum" sz="quarter" idx="12"/>
          </p:nvPr>
        </p:nvSpPr>
        <p:spPr/>
        <p:txBody>
          <a:bodyPr/>
          <a:lstStyle/>
          <a:p>
            <a:fld id="{FC42BABA-C5C3-47D5-B0D6-5D879B36742B}" type="slidenum">
              <a:rPr lang="en-US" smtClean="0"/>
              <a:t>35</a:t>
            </a:fld>
            <a:endParaRPr lang="en-US"/>
          </a:p>
        </p:txBody>
      </p:sp>
      <p:pic>
        <p:nvPicPr>
          <p:cNvPr id="7" name="Picture 6">
            <a:extLst>
              <a:ext uri="{FF2B5EF4-FFF2-40B4-BE49-F238E27FC236}">
                <a16:creationId xmlns:a16="http://schemas.microsoft.com/office/drawing/2014/main" id="{FD903B2F-F583-42B0-BA34-8DD5F17F528E}"/>
              </a:ext>
            </a:extLst>
          </p:cNvPr>
          <p:cNvPicPr>
            <a:picLocks noChangeAspect="1"/>
          </p:cNvPicPr>
          <p:nvPr/>
        </p:nvPicPr>
        <p:blipFill>
          <a:blip r:embed="rId2"/>
          <a:stretch>
            <a:fillRect/>
          </a:stretch>
        </p:blipFill>
        <p:spPr>
          <a:xfrm>
            <a:off x="4241798" y="1393825"/>
            <a:ext cx="6773863" cy="4820296"/>
          </a:xfrm>
          <a:prstGeom prst="rect">
            <a:avLst/>
          </a:prstGeom>
        </p:spPr>
      </p:pic>
    </p:spTree>
    <p:extLst>
      <p:ext uri="{BB962C8B-B14F-4D97-AF65-F5344CB8AC3E}">
        <p14:creationId xmlns:p14="http://schemas.microsoft.com/office/powerpoint/2010/main" val="4112106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R&amp;D capital to Net capital ratio by age of firm</a:t>
            </a:r>
          </a:p>
        </p:txBody>
      </p:sp>
      <p:sp>
        <p:nvSpPr>
          <p:cNvPr id="3" name="TextBox 2">
            <a:extLst>
              <a:ext uri="{FF2B5EF4-FFF2-40B4-BE49-F238E27FC236}">
                <a16:creationId xmlns:a16="http://schemas.microsoft.com/office/drawing/2014/main" id="{2C077642-489A-D9B8-FA90-2B377A989174}"/>
              </a:ext>
            </a:extLst>
          </p:cNvPr>
          <p:cNvSpPr txBox="1"/>
          <p:nvPr/>
        </p:nvSpPr>
        <p:spPr>
          <a:xfrm>
            <a:off x="8993045" y="2139193"/>
            <a:ext cx="2360755" cy="2585323"/>
          </a:xfrm>
          <a:prstGeom prst="rect">
            <a:avLst/>
          </a:prstGeom>
          <a:noFill/>
        </p:spPr>
        <p:txBody>
          <a:bodyPr wrap="square" rtlCol="0">
            <a:spAutoFit/>
          </a:bodyPr>
          <a:lstStyle/>
          <a:p>
            <a:pPr marL="342900" indent="-342900">
              <a:buFont typeface="Arial" panose="020B0604020202020204" pitchFamily="34" charset="0"/>
              <a:buChar char="•"/>
            </a:pPr>
            <a:r>
              <a:rPr lang="en-US" sz="2400" dirty="0"/>
              <a:t>Illustrating that younger firms are more R&amp;D-intensive than older firms.</a:t>
            </a:r>
          </a:p>
          <a:p>
            <a:endParaRPr lang="en-US" dirty="0"/>
          </a:p>
        </p:txBody>
      </p:sp>
      <p:sp>
        <p:nvSpPr>
          <p:cNvPr id="4" name="Date Placeholder 3">
            <a:extLst>
              <a:ext uri="{FF2B5EF4-FFF2-40B4-BE49-F238E27FC236}">
                <a16:creationId xmlns:a16="http://schemas.microsoft.com/office/drawing/2014/main" id="{1FC5832D-77D9-A2C2-E2B0-281D9DC4F46C}"/>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85D58596-664C-A16F-6300-6960456C38F1}"/>
              </a:ext>
            </a:extLst>
          </p:cNvPr>
          <p:cNvSpPr>
            <a:spLocks noGrp="1"/>
          </p:cNvSpPr>
          <p:nvPr>
            <p:ph type="ftr" sz="quarter" idx="11"/>
          </p:nvPr>
        </p:nvSpPr>
        <p:spPr/>
        <p:txBody>
          <a:bodyPr/>
          <a:lstStyle/>
          <a:p>
            <a:r>
              <a:rPr lang="en-US"/>
              <a:t>Hall &amp; Helmers Ch. 6</a:t>
            </a:r>
          </a:p>
        </p:txBody>
      </p:sp>
      <p:sp>
        <p:nvSpPr>
          <p:cNvPr id="7" name="Slide Number Placeholder 6">
            <a:extLst>
              <a:ext uri="{FF2B5EF4-FFF2-40B4-BE49-F238E27FC236}">
                <a16:creationId xmlns:a16="http://schemas.microsoft.com/office/drawing/2014/main" id="{4C6B5F4A-87A1-98DA-0ECC-1520109DEF55}"/>
              </a:ext>
            </a:extLst>
          </p:cNvPr>
          <p:cNvSpPr>
            <a:spLocks noGrp="1"/>
          </p:cNvSpPr>
          <p:nvPr>
            <p:ph type="sldNum" sz="quarter" idx="12"/>
          </p:nvPr>
        </p:nvSpPr>
        <p:spPr/>
        <p:txBody>
          <a:bodyPr/>
          <a:lstStyle/>
          <a:p>
            <a:fld id="{FC42BABA-C5C3-47D5-B0D6-5D879B36742B}" type="slidenum">
              <a:rPr lang="en-US" smtClean="0"/>
              <a:t>36</a:t>
            </a:fld>
            <a:endParaRPr lang="en-US"/>
          </a:p>
        </p:txBody>
      </p:sp>
      <p:pic>
        <p:nvPicPr>
          <p:cNvPr id="8" name="Picture 7">
            <a:extLst>
              <a:ext uri="{FF2B5EF4-FFF2-40B4-BE49-F238E27FC236}">
                <a16:creationId xmlns:a16="http://schemas.microsoft.com/office/drawing/2014/main" id="{2FB97B51-CDF2-4B3E-8809-651A5378B46C}"/>
              </a:ext>
            </a:extLst>
          </p:cNvPr>
          <p:cNvPicPr>
            <a:picLocks noChangeAspect="1"/>
          </p:cNvPicPr>
          <p:nvPr/>
        </p:nvPicPr>
        <p:blipFill>
          <a:blip r:embed="rId2"/>
          <a:stretch>
            <a:fillRect/>
          </a:stretch>
        </p:blipFill>
        <p:spPr>
          <a:xfrm>
            <a:off x="1893352" y="1656820"/>
            <a:ext cx="6451606" cy="4550305"/>
          </a:xfrm>
          <a:prstGeom prst="rect">
            <a:avLst/>
          </a:prstGeom>
        </p:spPr>
      </p:pic>
    </p:spTree>
    <p:extLst>
      <p:ext uri="{BB962C8B-B14F-4D97-AF65-F5344CB8AC3E}">
        <p14:creationId xmlns:p14="http://schemas.microsoft.com/office/powerpoint/2010/main" val="6587828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Estimates of a market value equation for U.S. firms 2000-2020</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4368800"/>
                <a:ext cx="10515600" cy="1808162"/>
              </a:xfrm>
            </p:spPr>
            <p:txBody>
              <a:bodyPr>
                <a:normAutofit fontScale="70000" lnSpcReduction="20000"/>
              </a:bodyPr>
              <a:lstStyle/>
              <a:p>
                <a:endParaRPr lang="en-US" dirty="0"/>
              </a:p>
              <a:p>
                <a:r>
                  <a:rPr lang="en-US" dirty="0"/>
                  <a:t>Assumption of constant returns to tangible capital (</a:t>
                </a:r>
                <a14:m>
                  <m:oMath xmlns:m="http://schemas.openxmlformats.org/officeDocument/2006/math">
                    <m:r>
                      <a:rPr lang="en-US" i="1" dirty="0" smtClean="0">
                        <a:latin typeface="Cambria Math" panose="02040503050406030204" pitchFamily="18" charset="0"/>
                        <a:ea typeface="Cambria Math" panose="02040503050406030204" pitchFamily="18" charset="0"/>
                      </a:rPr>
                      <m:t>𝜎</m:t>
                    </m:r>
                    <m:r>
                      <a:rPr lang="en-US" b="0" i="1" dirty="0" smtClean="0">
                        <a:latin typeface="Cambria Math" panose="02040503050406030204" pitchFamily="18" charset="0"/>
                        <a:ea typeface="Cambria Math" panose="02040503050406030204" pitchFamily="18" charset="0"/>
                      </a:rPr>
                      <m:t>=1</m:t>
                    </m:r>
                  </m:oMath>
                </a14:m>
                <a:r>
                  <a:rPr lang="en-US" dirty="0"/>
                  <a:t>) accepted.</a:t>
                </a:r>
              </a:p>
              <a:p>
                <a:r>
                  <a:rPr lang="en-US" dirty="0"/>
                  <a:t>R&amp;D capital enters significantly and has a coefficient equal to 0.11-0.15, less if we control for the industry of the firm.</a:t>
                </a:r>
              </a:p>
              <a:p>
                <a:r>
                  <a:rPr lang="en-US" dirty="0"/>
                  <a:t>Robust (LAD) estimate is significantly higher than the OLS estimate, suggesting the presence of outliers in the sample.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4368800"/>
                <a:ext cx="10515600" cy="1808162"/>
              </a:xfrm>
              <a:blipFill>
                <a:blip r:embed="rId2"/>
                <a:stretch>
                  <a:fillRect l="-522" b="-4054"/>
                </a:stretch>
              </a:blipFill>
            </p:spPr>
            <p:txBody>
              <a:bodyPr/>
              <a:lstStyle/>
              <a:p>
                <a:r>
                  <a:rPr lang="en-US">
                    <a:noFill/>
                  </a:rPr>
                  <a:t> </a:t>
                </a:r>
              </a:p>
            </p:txBody>
          </p:sp>
        </mc:Fallback>
      </mc:AlternateContent>
      <p:sp>
        <p:nvSpPr>
          <p:cNvPr id="4" name="Date Placeholder 3">
            <a:extLst>
              <a:ext uri="{FF2B5EF4-FFF2-40B4-BE49-F238E27FC236}">
                <a16:creationId xmlns:a16="http://schemas.microsoft.com/office/drawing/2014/main" id="{C26596FC-D82C-BD57-57F0-706F385B2B5A}"/>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7BA01F10-08D2-0BD1-2A2A-5EC6314C4464}"/>
              </a:ext>
            </a:extLst>
          </p:cNvPr>
          <p:cNvSpPr>
            <a:spLocks noGrp="1"/>
          </p:cNvSpPr>
          <p:nvPr>
            <p:ph type="ftr" sz="quarter" idx="11"/>
          </p:nvPr>
        </p:nvSpPr>
        <p:spPr/>
        <p:txBody>
          <a:bodyPr/>
          <a:lstStyle/>
          <a:p>
            <a:r>
              <a:rPr lang="en-US"/>
              <a:t>Hall &amp; Helmers Ch. 6</a:t>
            </a:r>
          </a:p>
        </p:txBody>
      </p:sp>
      <p:sp>
        <p:nvSpPr>
          <p:cNvPr id="7" name="Slide Number Placeholder 6">
            <a:extLst>
              <a:ext uri="{FF2B5EF4-FFF2-40B4-BE49-F238E27FC236}">
                <a16:creationId xmlns:a16="http://schemas.microsoft.com/office/drawing/2014/main" id="{B53EF689-C9AC-BC02-403D-56901A8E0C9B}"/>
              </a:ext>
            </a:extLst>
          </p:cNvPr>
          <p:cNvSpPr>
            <a:spLocks noGrp="1"/>
          </p:cNvSpPr>
          <p:nvPr>
            <p:ph type="sldNum" sz="quarter" idx="12"/>
          </p:nvPr>
        </p:nvSpPr>
        <p:spPr/>
        <p:txBody>
          <a:bodyPr/>
          <a:lstStyle/>
          <a:p>
            <a:fld id="{FC42BABA-C5C3-47D5-B0D6-5D879B36742B}" type="slidenum">
              <a:rPr lang="en-US" smtClean="0"/>
              <a:t>37</a:t>
            </a:fld>
            <a:endParaRPr lang="en-US"/>
          </a:p>
        </p:txBody>
      </p:sp>
      <p:pic>
        <p:nvPicPr>
          <p:cNvPr id="8" name="Picture 7">
            <a:extLst>
              <a:ext uri="{FF2B5EF4-FFF2-40B4-BE49-F238E27FC236}">
                <a16:creationId xmlns:a16="http://schemas.microsoft.com/office/drawing/2014/main" id="{893920CD-41F2-460D-AE8E-5969D64970FE}"/>
              </a:ext>
            </a:extLst>
          </p:cNvPr>
          <p:cNvPicPr>
            <a:picLocks noChangeAspect="1"/>
          </p:cNvPicPr>
          <p:nvPr/>
        </p:nvPicPr>
        <p:blipFill>
          <a:blip r:embed="rId3"/>
          <a:stretch>
            <a:fillRect/>
          </a:stretch>
        </p:blipFill>
        <p:spPr>
          <a:xfrm>
            <a:off x="2472273" y="1661263"/>
            <a:ext cx="7208837" cy="2923233"/>
          </a:xfrm>
          <a:prstGeom prst="rect">
            <a:avLst/>
          </a:prstGeom>
        </p:spPr>
      </p:pic>
    </p:spTree>
    <p:extLst>
      <p:ext uri="{BB962C8B-B14F-4D97-AF65-F5344CB8AC3E}">
        <p14:creationId xmlns:p14="http://schemas.microsoft.com/office/powerpoint/2010/main" val="11771245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Historical evolution of the R&amp;D capital value in the U.S.</a:t>
            </a:r>
          </a:p>
        </p:txBody>
      </p:sp>
      <p:sp>
        <p:nvSpPr>
          <p:cNvPr id="3" name="TextBox 2">
            <a:extLst>
              <a:ext uri="{FF2B5EF4-FFF2-40B4-BE49-F238E27FC236}">
                <a16:creationId xmlns:a16="http://schemas.microsoft.com/office/drawing/2014/main" id="{2360290B-223F-473C-0D48-08241E34B695}"/>
              </a:ext>
            </a:extLst>
          </p:cNvPr>
          <p:cNvSpPr txBox="1"/>
          <p:nvPr/>
        </p:nvSpPr>
        <p:spPr>
          <a:xfrm>
            <a:off x="8320170" y="2202096"/>
            <a:ext cx="2847363" cy="2862322"/>
          </a:xfrm>
          <a:prstGeom prst="rect">
            <a:avLst/>
          </a:prstGeom>
          <a:noFill/>
        </p:spPr>
        <p:txBody>
          <a:bodyPr wrap="square" rtlCol="0">
            <a:spAutoFit/>
          </a:bodyPr>
          <a:lstStyle/>
          <a:p>
            <a:pPr marL="285750" indent="-285750">
              <a:buFont typeface="Arial" panose="020B0604020202020204" pitchFamily="34" charset="0"/>
              <a:buChar char="•"/>
            </a:pPr>
            <a:r>
              <a:rPr lang="en-US" dirty="0"/>
              <a:t>In the early 1980s, market was signaling that doing and reporting R&amp;D was valuable.</a:t>
            </a:r>
          </a:p>
          <a:p>
            <a:pPr marL="285750" indent="-285750">
              <a:buFont typeface="Arial" panose="020B0604020202020204" pitchFamily="34" charset="0"/>
              <a:buChar char="•"/>
            </a:pPr>
            <a:r>
              <a:rPr lang="en-US" dirty="0"/>
              <a:t>As a consequence, many firms entered and drove the coefficient down to a level closer to or below the share of R&amp;D capital in firm value. </a:t>
            </a:r>
          </a:p>
        </p:txBody>
      </p:sp>
      <p:sp>
        <p:nvSpPr>
          <p:cNvPr id="5" name="Date Placeholder 4">
            <a:extLst>
              <a:ext uri="{FF2B5EF4-FFF2-40B4-BE49-F238E27FC236}">
                <a16:creationId xmlns:a16="http://schemas.microsoft.com/office/drawing/2014/main" id="{D957AD82-A6EA-4076-CD25-B7EEE5C34A93}"/>
              </a:ext>
            </a:extLst>
          </p:cNvPr>
          <p:cNvSpPr>
            <a:spLocks noGrp="1"/>
          </p:cNvSpPr>
          <p:nvPr>
            <p:ph type="dt" sz="half" idx="10"/>
          </p:nvPr>
        </p:nvSpPr>
        <p:spPr/>
        <p:txBody>
          <a:bodyPr/>
          <a:lstStyle/>
          <a:p>
            <a:r>
              <a:rPr lang="en-US"/>
              <a:t>2024</a:t>
            </a:r>
          </a:p>
        </p:txBody>
      </p:sp>
      <p:sp>
        <p:nvSpPr>
          <p:cNvPr id="6" name="Footer Placeholder 5">
            <a:extLst>
              <a:ext uri="{FF2B5EF4-FFF2-40B4-BE49-F238E27FC236}">
                <a16:creationId xmlns:a16="http://schemas.microsoft.com/office/drawing/2014/main" id="{53C3BD95-F65F-B5EC-54D4-295CE7F57B7A}"/>
              </a:ext>
            </a:extLst>
          </p:cNvPr>
          <p:cNvSpPr>
            <a:spLocks noGrp="1"/>
          </p:cNvSpPr>
          <p:nvPr>
            <p:ph type="ftr" sz="quarter" idx="11"/>
          </p:nvPr>
        </p:nvSpPr>
        <p:spPr/>
        <p:txBody>
          <a:bodyPr/>
          <a:lstStyle/>
          <a:p>
            <a:r>
              <a:rPr lang="en-US"/>
              <a:t>Hall &amp; Helmers Ch. 6</a:t>
            </a:r>
          </a:p>
        </p:txBody>
      </p:sp>
      <p:sp>
        <p:nvSpPr>
          <p:cNvPr id="7" name="Slide Number Placeholder 6">
            <a:extLst>
              <a:ext uri="{FF2B5EF4-FFF2-40B4-BE49-F238E27FC236}">
                <a16:creationId xmlns:a16="http://schemas.microsoft.com/office/drawing/2014/main" id="{D30ACA8C-8661-87F2-9C8E-E1BACE16FF7C}"/>
              </a:ext>
            </a:extLst>
          </p:cNvPr>
          <p:cNvSpPr>
            <a:spLocks noGrp="1"/>
          </p:cNvSpPr>
          <p:nvPr>
            <p:ph type="sldNum" sz="quarter" idx="12"/>
          </p:nvPr>
        </p:nvSpPr>
        <p:spPr/>
        <p:txBody>
          <a:bodyPr/>
          <a:lstStyle/>
          <a:p>
            <a:fld id="{FC42BABA-C5C3-47D5-B0D6-5D879B36742B}" type="slidenum">
              <a:rPr lang="en-US" smtClean="0"/>
              <a:t>38</a:t>
            </a:fld>
            <a:endParaRPr lang="en-US" dirty="0"/>
          </a:p>
        </p:txBody>
      </p:sp>
      <p:pic>
        <p:nvPicPr>
          <p:cNvPr id="8" name="Picture 7">
            <a:extLst>
              <a:ext uri="{FF2B5EF4-FFF2-40B4-BE49-F238E27FC236}">
                <a16:creationId xmlns:a16="http://schemas.microsoft.com/office/drawing/2014/main" id="{C3314680-7194-4CC5-83D9-137306730D03}"/>
              </a:ext>
            </a:extLst>
          </p:cNvPr>
          <p:cNvPicPr>
            <a:picLocks noChangeAspect="1"/>
          </p:cNvPicPr>
          <p:nvPr/>
        </p:nvPicPr>
        <p:blipFill>
          <a:blip r:embed="rId2"/>
          <a:stretch>
            <a:fillRect/>
          </a:stretch>
        </p:blipFill>
        <p:spPr>
          <a:xfrm>
            <a:off x="1602764" y="1878197"/>
            <a:ext cx="6101373" cy="4290643"/>
          </a:xfrm>
          <a:prstGeom prst="rect">
            <a:avLst/>
          </a:prstGeom>
        </p:spPr>
      </p:pic>
    </p:spTree>
    <p:extLst>
      <p:ext uri="{BB962C8B-B14F-4D97-AF65-F5344CB8AC3E}">
        <p14:creationId xmlns:p14="http://schemas.microsoft.com/office/powerpoint/2010/main" val="27323690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7D76E-7F60-4DBE-BD6F-6B4AC5B5D9D2}"/>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189AE03B-3F89-4C74-9E6A-23327BEE0253}"/>
              </a:ext>
            </a:extLst>
          </p:cNvPr>
          <p:cNvSpPr>
            <a:spLocks noGrp="1"/>
          </p:cNvSpPr>
          <p:nvPr>
            <p:ph idx="1"/>
          </p:nvPr>
        </p:nvSpPr>
        <p:spPr/>
        <p:txBody>
          <a:bodyPr>
            <a:normAutofit fontScale="92500" lnSpcReduction="10000"/>
          </a:bodyPr>
          <a:lstStyle/>
          <a:p>
            <a:r>
              <a:rPr lang="en-US" dirty="0"/>
              <a:t>Measuring returns to R&amp;D and innovation is challenging.</a:t>
            </a:r>
          </a:p>
          <a:p>
            <a:r>
              <a:rPr lang="en-US" dirty="0"/>
              <a:t>Analogy to ordinary physical investment imperfect, R&amp;D generates a knowledge capital that benefits others besides those who own it.</a:t>
            </a:r>
          </a:p>
          <a:p>
            <a:r>
              <a:rPr lang="en-US" dirty="0"/>
              <a:t>Some of the knowledge generated is tacit and held by the more </a:t>
            </a:r>
            <a:r>
              <a:rPr lang="en-US"/>
              <a:t>highly educated employees </a:t>
            </a:r>
            <a:r>
              <a:rPr lang="en-US" dirty="0"/>
              <a:t>of the firm, which may allow them to capture some of the returns in the form of higher wages.</a:t>
            </a:r>
          </a:p>
          <a:p>
            <a:r>
              <a:rPr lang="en-US" dirty="0"/>
              <a:t>Lack of robust secondary markets for the output of R&amp;D investment means that measuring depreciation is very challenging.</a:t>
            </a:r>
          </a:p>
          <a:p>
            <a:r>
              <a:rPr lang="en-US" dirty="0"/>
              <a:t>Important differences between social and private rates of return.</a:t>
            </a:r>
          </a:p>
          <a:p>
            <a:r>
              <a:rPr lang="en-US" dirty="0"/>
              <a:t>Private returns are subject to the discipline of financial markets and the cost of capital, the same is not true of social rates of return.</a:t>
            </a:r>
          </a:p>
        </p:txBody>
      </p:sp>
      <p:sp>
        <p:nvSpPr>
          <p:cNvPr id="4" name="Date Placeholder 3">
            <a:extLst>
              <a:ext uri="{FF2B5EF4-FFF2-40B4-BE49-F238E27FC236}">
                <a16:creationId xmlns:a16="http://schemas.microsoft.com/office/drawing/2014/main" id="{724F2996-A8F2-B650-C988-E57C69C07CD0}"/>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EF6F4E99-EDA5-574E-6D5F-4C28A3745CB3}"/>
              </a:ext>
            </a:extLst>
          </p:cNvPr>
          <p:cNvSpPr>
            <a:spLocks noGrp="1"/>
          </p:cNvSpPr>
          <p:nvPr>
            <p:ph type="ftr" sz="quarter" idx="11"/>
          </p:nvPr>
        </p:nvSpPr>
        <p:spPr/>
        <p:txBody>
          <a:bodyPr/>
          <a:lstStyle/>
          <a:p>
            <a:r>
              <a:rPr lang="en-US"/>
              <a:t>Hall &amp; Helmers Ch. 6</a:t>
            </a:r>
          </a:p>
        </p:txBody>
      </p:sp>
      <p:sp>
        <p:nvSpPr>
          <p:cNvPr id="6" name="Slide Number Placeholder 5">
            <a:extLst>
              <a:ext uri="{FF2B5EF4-FFF2-40B4-BE49-F238E27FC236}">
                <a16:creationId xmlns:a16="http://schemas.microsoft.com/office/drawing/2014/main" id="{FAF6E2F4-0905-5572-642E-3424A0CA1B5A}"/>
              </a:ext>
            </a:extLst>
          </p:cNvPr>
          <p:cNvSpPr>
            <a:spLocks noGrp="1"/>
          </p:cNvSpPr>
          <p:nvPr>
            <p:ph type="sldNum" sz="quarter" idx="12"/>
          </p:nvPr>
        </p:nvSpPr>
        <p:spPr/>
        <p:txBody>
          <a:bodyPr/>
          <a:lstStyle/>
          <a:p>
            <a:fld id="{FC42BABA-C5C3-47D5-B0D6-5D879B36742B}" type="slidenum">
              <a:rPr lang="en-US" smtClean="0"/>
              <a:t>39</a:t>
            </a:fld>
            <a:endParaRPr lang="en-US"/>
          </a:p>
        </p:txBody>
      </p:sp>
    </p:spTree>
    <p:extLst>
      <p:ext uri="{BB962C8B-B14F-4D97-AF65-F5344CB8AC3E}">
        <p14:creationId xmlns:p14="http://schemas.microsoft.com/office/powerpoint/2010/main" val="36057512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7B957-B281-4FB8-A3D6-DEC78B26A3EF}"/>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684F610D-8C16-4119-BE1E-6718CE3A371F}"/>
              </a:ext>
            </a:extLst>
          </p:cNvPr>
          <p:cNvSpPr>
            <a:spLocks noGrp="1"/>
          </p:cNvSpPr>
          <p:nvPr>
            <p:ph idx="1"/>
          </p:nvPr>
        </p:nvSpPr>
        <p:spPr/>
        <p:txBody>
          <a:bodyPr/>
          <a:lstStyle/>
          <a:p>
            <a:r>
              <a:rPr lang="en-US" dirty="0"/>
              <a:t>R&amp;D a type of investment, but</a:t>
            </a:r>
          </a:p>
          <a:p>
            <a:r>
              <a:rPr lang="en-US" dirty="0"/>
              <a:t>Differs from investment in tangible capital:</a:t>
            </a:r>
          </a:p>
          <a:p>
            <a:pPr lvl="1"/>
            <a:r>
              <a:rPr lang="en-US" dirty="0"/>
              <a:t>Generates spillovers</a:t>
            </a:r>
          </a:p>
          <a:p>
            <a:pPr lvl="1"/>
            <a:r>
              <a:rPr lang="en-US" dirty="0"/>
              <a:t>Enormous uncertainty</a:t>
            </a:r>
          </a:p>
          <a:p>
            <a:pPr lvl="1"/>
            <a:r>
              <a:rPr lang="en-US" dirty="0"/>
              <a:t>Intangible nature compounds capital market imperfections</a:t>
            </a:r>
          </a:p>
          <a:p>
            <a:pPr lvl="1"/>
            <a:r>
              <a:rPr lang="en-US" dirty="0"/>
              <a:t>Sunk costs</a:t>
            </a:r>
          </a:p>
          <a:p>
            <a:pPr lvl="1"/>
            <a:r>
              <a:rPr lang="en-US" dirty="0"/>
              <a:t>Large share of capital created is human capital</a:t>
            </a:r>
          </a:p>
          <a:p>
            <a:endParaRPr lang="en-US" dirty="0"/>
          </a:p>
        </p:txBody>
      </p:sp>
      <p:sp>
        <p:nvSpPr>
          <p:cNvPr id="4" name="Date Placeholder 3">
            <a:extLst>
              <a:ext uri="{FF2B5EF4-FFF2-40B4-BE49-F238E27FC236}">
                <a16:creationId xmlns:a16="http://schemas.microsoft.com/office/drawing/2014/main" id="{EA606DC0-9117-7D82-5003-D63789B454EB}"/>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A58BDB7B-B296-B24E-C78C-7BF2C8DC140E}"/>
              </a:ext>
            </a:extLst>
          </p:cNvPr>
          <p:cNvSpPr>
            <a:spLocks noGrp="1"/>
          </p:cNvSpPr>
          <p:nvPr>
            <p:ph type="ftr" sz="quarter" idx="11"/>
          </p:nvPr>
        </p:nvSpPr>
        <p:spPr/>
        <p:txBody>
          <a:bodyPr/>
          <a:lstStyle/>
          <a:p>
            <a:r>
              <a:rPr lang="en-US"/>
              <a:t>Hall &amp; Helmers Ch. 6</a:t>
            </a:r>
          </a:p>
        </p:txBody>
      </p:sp>
      <p:sp>
        <p:nvSpPr>
          <p:cNvPr id="6" name="Slide Number Placeholder 5">
            <a:extLst>
              <a:ext uri="{FF2B5EF4-FFF2-40B4-BE49-F238E27FC236}">
                <a16:creationId xmlns:a16="http://schemas.microsoft.com/office/drawing/2014/main" id="{6D181F06-09BB-B709-BC75-664EAE312805}"/>
              </a:ext>
            </a:extLst>
          </p:cNvPr>
          <p:cNvSpPr>
            <a:spLocks noGrp="1"/>
          </p:cNvSpPr>
          <p:nvPr>
            <p:ph type="sldNum" sz="quarter" idx="12"/>
          </p:nvPr>
        </p:nvSpPr>
        <p:spPr/>
        <p:txBody>
          <a:bodyPr/>
          <a:lstStyle/>
          <a:p>
            <a:fld id="{FC42BABA-C5C3-47D5-B0D6-5D879B36742B}" type="slidenum">
              <a:rPr lang="en-US" smtClean="0"/>
              <a:t>4</a:t>
            </a:fld>
            <a:endParaRPr lang="en-US"/>
          </a:p>
        </p:txBody>
      </p:sp>
    </p:spTree>
    <p:extLst>
      <p:ext uri="{BB962C8B-B14F-4D97-AF65-F5344CB8AC3E}">
        <p14:creationId xmlns:p14="http://schemas.microsoft.com/office/powerpoint/2010/main" val="115747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9F32B-6A66-468A-B50C-0AE6FE4C53C6}"/>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4FB1BFCA-9909-4EA0-9797-E578A13E16D6}"/>
              </a:ext>
            </a:extLst>
          </p:cNvPr>
          <p:cNvSpPr>
            <a:spLocks noGrp="1"/>
          </p:cNvSpPr>
          <p:nvPr>
            <p:ph idx="1"/>
          </p:nvPr>
        </p:nvSpPr>
        <p:spPr/>
        <p:txBody>
          <a:bodyPr>
            <a:normAutofit lnSpcReduction="10000"/>
          </a:bodyPr>
          <a:lstStyle/>
          <a:p>
            <a:r>
              <a:rPr lang="en-US" dirty="0"/>
              <a:t>R&amp;D and innovation differ from other types of investment: they generate spillovers.</a:t>
            </a:r>
          </a:p>
          <a:p>
            <a:pPr lvl="1"/>
            <a:r>
              <a:rPr lang="en-US" b="1" dirty="0"/>
              <a:t>Knowledge spillovers</a:t>
            </a:r>
          </a:p>
          <a:p>
            <a:pPr lvl="2"/>
            <a:r>
              <a:rPr lang="en-US" dirty="0"/>
              <a:t>Example: pharmaceutical firm that undertakes an R&amp;D project to generate new drug ignores knowledge spillovers to other firms from their success or failure. But spillovers important: failed HIV vaccine research contributed to the creation of SARS-Cov-2 vaccines.</a:t>
            </a:r>
          </a:p>
          <a:p>
            <a:pPr lvl="1"/>
            <a:r>
              <a:rPr lang="en-US" b="1" dirty="0"/>
              <a:t>Pecuniary spillovers</a:t>
            </a:r>
            <a:r>
              <a:rPr lang="en-US" dirty="0"/>
              <a:t> (lower prices or improved products)</a:t>
            </a:r>
          </a:p>
          <a:p>
            <a:r>
              <a:rPr lang="en-US" dirty="0"/>
              <a:t>Spillovers ignored in measurement of private returns:</a:t>
            </a:r>
          </a:p>
          <a:p>
            <a:pPr lvl="1"/>
            <a:r>
              <a:rPr lang="en-US" dirty="0"/>
              <a:t>Private returns based on average profits above costs made by individual firms that invest in R&amp;D.</a:t>
            </a:r>
          </a:p>
          <a:p>
            <a:pPr lvl="1"/>
            <a:r>
              <a:rPr lang="en-US" dirty="0"/>
              <a:t>Given optimizing calculus of the firm, returns close to cost of capital needed to undertake the investment.</a:t>
            </a:r>
          </a:p>
        </p:txBody>
      </p:sp>
      <p:sp>
        <p:nvSpPr>
          <p:cNvPr id="4" name="Date Placeholder 3">
            <a:extLst>
              <a:ext uri="{FF2B5EF4-FFF2-40B4-BE49-F238E27FC236}">
                <a16:creationId xmlns:a16="http://schemas.microsoft.com/office/drawing/2014/main" id="{646AC224-B823-E17B-D6FB-1FD12B52C795}"/>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7009048E-FB76-2EB1-8D5B-8C15E2B824EF}"/>
              </a:ext>
            </a:extLst>
          </p:cNvPr>
          <p:cNvSpPr>
            <a:spLocks noGrp="1"/>
          </p:cNvSpPr>
          <p:nvPr>
            <p:ph type="ftr" sz="quarter" idx="11"/>
          </p:nvPr>
        </p:nvSpPr>
        <p:spPr/>
        <p:txBody>
          <a:bodyPr/>
          <a:lstStyle/>
          <a:p>
            <a:r>
              <a:rPr lang="en-US"/>
              <a:t>Hall &amp; Helmers Ch. 6</a:t>
            </a:r>
          </a:p>
        </p:txBody>
      </p:sp>
      <p:sp>
        <p:nvSpPr>
          <p:cNvPr id="6" name="Slide Number Placeholder 5">
            <a:extLst>
              <a:ext uri="{FF2B5EF4-FFF2-40B4-BE49-F238E27FC236}">
                <a16:creationId xmlns:a16="http://schemas.microsoft.com/office/drawing/2014/main" id="{F039AC81-2027-B814-372E-A52A51C4615C}"/>
              </a:ext>
            </a:extLst>
          </p:cNvPr>
          <p:cNvSpPr>
            <a:spLocks noGrp="1"/>
          </p:cNvSpPr>
          <p:nvPr>
            <p:ph type="sldNum" sz="quarter" idx="12"/>
          </p:nvPr>
        </p:nvSpPr>
        <p:spPr/>
        <p:txBody>
          <a:bodyPr/>
          <a:lstStyle/>
          <a:p>
            <a:fld id="{FC42BABA-C5C3-47D5-B0D6-5D879B36742B}" type="slidenum">
              <a:rPr lang="en-US" smtClean="0"/>
              <a:t>5</a:t>
            </a:fld>
            <a:endParaRPr lang="en-US"/>
          </a:p>
        </p:txBody>
      </p:sp>
    </p:spTree>
    <p:extLst>
      <p:ext uri="{BB962C8B-B14F-4D97-AF65-F5344CB8AC3E}">
        <p14:creationId xmlns:p14="http://schemas.microsoft.com/office/powerpoint/2010/main" val="10793622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8C625-E293-4032-BD0B-CAFCBFF6F70B}"/>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8C835C69-A6AC-49A6-9EC1-CA2FC15E6E5C}"/>
              </a:ext>
            </a:extLst>
          </p:cNvPr>
          <p:cNvSpPr>
            <a:spLocks noGrp="1"/>
          </p:cNvSpPr>
          <p:nvPr>
            <p:ph idx="1"/>
          </p:nvPr>
        </p:nvSpPr>
        <p:spPr/>
        <p:txBody>
          <a:bodyPr/>
          <a:lstStyle/>
          <a:p>
            <a:r>
              <a:rPr lang="en-US" dirty="0"/>
              <a:t>Social returns are benefit achieved by R&amp;D investment at the economy/industry-wide level relative to its cost.</a:t>
            </a:r>
          </a:p>
          <a:p>
            <a:r>
              <a:rPr lang="en-US" dirty="0"/>
              <a:t>Social returns are ordinarily higher than private returns (but not necessarily).</a:t>
            </a:r>
          </a:p>
          <a:p>
            <a:r>
              <a:rPr lang="en-US" dirty="0"/>
              <a:t>Social returns and gap between private and social returns serve as guides to government policy makers designing or targeting R&amp;D subsidies.</a:t>
            </a:r>
          </a:p>
        </p:txBody>
      </p:sp>
      <p:sp>
        <p:nvSpPr>
          <p:cNvPr id="4" name="Date Placeholder 3">
            <a:extLst>
              <a:ext uri="{FF2B5EF4-FFF2-40B4-BE49-F238E27FC236}">
                <a16:creationId xmlns:a16="http://schemas.microsoft.com/office/drawing/2014/main" id="{AFF802FF-E2AB-A06B-449B-A13FDFC44B87}"/>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E3D62536-0DAE-EFCB-29BB-9E6E327B69C3}"/>
              </a:ext>
            </a:extLst>
          </p:cNvPr>
          <p:cNvSpPr>
            <a:spLocks noGrp="1"/>
          </p:cNvSpPr>
          <p:nvPr>
            <p:ph type="ftr" sz="quarter" idx="11"/>
          </p:nvPr>
        </p:nvSpPr>
        <p:spPr/>
        <p:txBody>
          <a:bodyPr/>
          <a:lstStyle/>
          <a:p>
            <a:r>
              <a:rPr lang="en-US"/>
              <a:t>Hall &amp; Helmers Ch. 6</a:t>
            </a:r>
          </a:p>
        </p:txBody>
      </p:sp>
      <p:sp>
        <p:nvSpPr>
          <p:cNvPr id="6" name="Slide Number Placeholder 5">
            <a:extLst>
              <a:ext uri="{FF2B5EF4-FFF2-40B4-BE49-F238E27FC236}">
                <a16:creationId xmlns:a16="http://schemas.microsoft.com/office/drawing/2014/main" id="{1D5AB4EF-F2B1-3B96-1107-F58B0CC74544}"/>
              </a:ext>
            </a:extLst>
          </p:cNvPr>
          <p:cNvSpPr>
            <a:spLocks noGrp="1"/>
          </p:cNvSpPr>
          <p:nvPr>
            <p:ph type="sldNum" sz="quarter" idx="12"/>
          </p:nvPr>
        </p:nvSpPr>
        <p:spPr/>
        <p:txBody>
          <a:bodyPr/>
          <a:lstStyle/>
          <a:p>
            <a:fld id="{FC42BABA-C5C3-47D5-B0D6-5D879B36742B}" type="slidenum">
              <a:rPr lang="en-US" smtClean="0"/>
              <a:t>6</a:t>
            </a:fld>
            <a:endParaRPr lang="en-US"/>
          </a:p>
        </p:txBody>
      </p:sp>
    </p:spTree>
    <p:extLst>
      <p:ext uri="{BB962C8B-B14F-4D97-AF65-F5344CB8AC3E}">
        <p14:creationId xmlns:p14="http://schemas.microsoft.com/office/powerpoint/2010/main" val="21947088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E3C90-05EC-4EC9-934F-8076E8C2D433}"/>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C1E46EBC-7C8C-4BDD-B7BE-4075736DF3AF}"/>
              </a:ext>
            </a:extLst>
          </p:cNvPr>
          <p:cNvSpPr>
            <a:spLocks noGrp="1"/>
          </p:cNvSpPr>
          <p:nvPr>
            <p:ph idx="1"/>
          </p:nvPr>
        </p:nvSpPr>
        <p:spPr/>
        <p:txBody>
          <a:bodyPr>
            <a:normAutofit fontScale="92500"/>
          </a:bodyPr>
          <a:lstStyle/>
          <a:p>
            <a:r>
              <a:rPr lang="en-US" dirty="0"/>
              <a:t>Literature on innovation returns focuses on returns to R&amp;D investment.</a:t>
            </a:r>
          </a:p>
          <a:p>
            <a:r>
              <a:rPr lang="en-US" dirty="0"/>
              <a:t>Partly for historical and data availability reasons</a:t>
            </a:r>
          </a:p>
          <a:p>
            <a:r>
              <a:rPr lang="en-US" dirty="0"/>
              <a:t>Other complementary innovation investments undertaken by firms:</a:t>
            </a:r>
          </a:p>
          <a:p>
            <a:pPr lvl="1"/>
            <a:r>
              <a:rPr lang="en-US" dirty="0"/>
              <a:t>Purchase of external knowledge and IP (patents, trademarks, knowhow, etc.).</a:t>
            </a:r>
          </a:p>
          <a:p>
            <a:pPr lvl="1"/>
            <a:r>
              <a:rPr lang="en-US" dirty="0"/>
              <a:t>Purchase, installation, and use of new (technologically advanced) equipment.</a:t>
            </a:r>
          </a:p>
          <a:p>
            <a:pPr lvl="1"/>
            <a:r>
              <a:rPr lang="en-US" dirty="0"/>
              <a:t>Training of employees in new processes, or in supporting new products.</a:t>
            </a:r>
          </a:p>
          <a:p>
            <a:pPr lvl="1"/>
            <a:r>
              <a:rPr lang="en-US" dirty="0"/>
              <a:t>Marketing new goods and services.</a:t>
            </a:r>
          </a:p>
          <a:p>
            <a:r>
              <a:rPr lang="en-US" dirty="0"/>
              <a:t>Compared to R&amp;D, less uncertainty once undertaken, and faster pay off.</a:t>
            </a:r>
          </a:p>
          <a:p>
            <a:r>
              <a:rPr lang="en-US" dirty="0"/>
              <a:t>But any R&amp;D-driven innovation project includes these other costs if it is successful.</a:t>
            </a:r>
          </a:p>
        </p:txBody>
      </p:sp>
      <p:sp>
        <p:nvSpPr>
          <p:cNvPr id="4" name="Date Placeholder 3">
            <a:extLst>
              <a:ext uri="{FF2B5EF4-FFF2-40B4-BE49-F238E27FC236}">
                <a16:creationId xmlns:a16="http://schemas.microsoft.com/office/drawing/2014/main" id="{B2FE1D11-F027-4811-D7D9-5338A067EB0B}"/>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E7FC3734-C211-906A-5875-F52C2FA30463}"/>
              </a:ext>
            </a:extLst>
          </p:cNvPr>
          <p:cNvSpPr>
            <a:spLocks noGrp="1"/>
          </p:cNvSpPr>
          <p:nvPr>
            <p:ph type="ftr" sz="quarter" idx="11"/>
          </p:nvPr>
        </p:nvSpPr>
        <p:spPr/>
        <p:txBody>
          <a:bodyPr/>
          <a:lstStyle/>
          <a:p>
            <a:r>
              <a:rPr lang="en-US"/>
              <a:t>Hall &amp; Helmers Ch. 6</a:t>
            </a:r>
          </a:p>
        </p:txBody>
      </p:sp>
      <p:sp>
        <p:nvSpPr>
          <p:cNvPr id="6" name="Slide Number Placeholder 5">
            <a:extLst>
              <a:ext uri="{FF2B5EF4-FFF2-40B4-BE49-F238E27FC236}">
                <a16:creationId xmlns:a16="http://schemas.microsoft.com/office/drawing/2014/main" id="{E456FA02-F9F3-BDA5-999C-ADAE4456EB96}"/>
              </a:ext>
            </a:extLst>
          </p:cNvPr>
          <p:cNvSpPr>
            <a:spLocks noGrp="1"/>
          </p:cNvSpPr>
          <p:nvPr>
            <p:ph type="sldNum" sz="quarter" idx="12"/>
          </p:nvPr>
        </p:nvSpPr>
        <p:spPr/>
        <p:txBody>
          <a:bodyPr/>
          <a:lstStyle/>
          <a:p>
            <a:fld id="{FC42BABA-C5C3-47D5-B0D6-5D879B36742B}" type="slidenum">
              <a:rPr lang="en-US" smtClean="0"/>
              <a:t>7</a:t>
            </a:fld>
            <a:endParaRPr lang="en-US"/>
          </a:p>
        </p:txBody>
      </p:sp>
    </p:spTree>
    <p:extLst>
      <p:ext uri="{BB962C8B-B14F-4D97-AF65-F5344CB8AC3E}">
        <p14:creationId xmlns:p14="http://schemas.microsoft.com/office/powerpoint/2010/main" val="687153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Theory</a:t>
            </a:r>
          </a:p>
        </p:txBody>
      </p:sp>
      <p:sp>
        <p:nvSpPr>
          <p:cNvPr id="3" name="Content Placeholder 2"/>
          <p:cNvSpPr>
            <a:spLocks noGrp="1"/>
          </p:cNvSpPr>
          <p:nvPr>
            <p:ph idx="1"/>
          </p:nvPr>
        </p:nvSpPr>
        <p:spPr>
          <a:xfrm>
            <a:off x="838200" y="1825625"/>
            <a:ext cx="3929743" cy="4351338"/>
          </a:xfrm>
        </p:spPr>
        <p:txBody>
          <a:bodyPr>
            <a:normAutofit/>
          </a:bodyPr>
          <a:lstStyle/>
          <a:p>
            <a:r>
              <a:rPr lang="en-US" dirty="0"/>
              <a:t>A firm deciding to undertake an investment project compares its expected returns of the project to the cost of the capital needed to finance it.</a:t>
            </a:r>
          </a:p>
        </p:txBody>
      </p:sp>
      <p:sp>
        <p:nvSpPr>
          <p:cNvPr id="5" name="Date Placeholder 4">
            <a:extLst>
              <a:ext uri="{FF2B5EF4-FFF2-40B4-BE49-F238E27FC236}">
                <a16:creationId xmlns:a16="http://schemas.microsoft.com/office/drawing/2014/main" id="{5A6FD123-B7FC-4E2D-7BFD-2581B2FF5B7E}"/>
              </a:ext>
            </a:extLst>
          </p:cNvPr>
          <p:cNvSpPr>
            <a:spLocks noGrp="1"/>
          </p:cNvSpPr>
          <p:nvPr>
            <p:ph type="dt" sz="half" idx="10"/>
          </p:nvPr>
        </p:nvSpPr>
        <p:spPr/>
        <p:txBody>
          <a:bodyPr/>
          <a:lstStyle/>
          <a:p>
            <a:r>
              <a:rPr lang="en-US"/>
              <a:t>2024</a:t>
            </a:r>
          </a:p>
        </p:txBody>
      </p:sp>
      <p:sp>
        <p:nvSpPr>
          <p:cNvPr id="6" name="Footer Placeholder 5">
            <a:extLst>
              <a:ext uri="{FF2B5EF4-FFF2-40B4-BE49-F238E27FC236}">
                <a16:creationId xmlns:a16="http://schemas.microsoft.com/office/drawing/2014/main" id="{B3492306-D4C0-74F0-EB7D-15AFC763E447}"/>
              </a:ext>
            </a:extLst>
          </p:cNvPr>
          <p:cNvSpPr>
            <a:spLocks noGrp="1"/>
          </p:cNvSpPr>
          <p:nvPr>
            <p:ph type="ftr" sz="quarter" idx="11"/>
          </p:nvPr>
        </p:nvSpPr>
        <p:spPr/>
        <p:txBody>
          <a:bodyPr/>
          <a:lstStyle/>
          <a:p>
            <a:r>
              <a:rPr lang="en-US"/>
              <a:t>Hall &amp; Helmers Ch. 6</a:t>
            </a:r>
          </a:p>
        </p:txBody>
      </p:sp>
      <p:sp>
        <p:nvSpPr>
          <p:cNvPr id="7" name="Slide Number Placeholder 6">
            <a:extLst>
              <a:ext uri="{FF2B5EF4-FFF2-40B4-BE49-F238E27FC236}">
                <a16:creationId xmlns:a16="http://schemas.microsoft.com/office/drawing/2014/main" id="{C17541A4-99D3-6806-17EE-33E757F52020}"/>
              </a:ext>
            </a:extLst>
          </p:cNvPr>
          <p:cNvSpPr>
            <a:spLocks noGrp="1"/>
          </p:cNvSpPr>
          <p:nvPr>
            <p:ph type="sldNum" sz="quarter" idx="12"/>
          </p:nvPr>
        </p:nvSpPr>
        <p:spPr/>
        <p:txBody>
          <a:bodyPr/>
          <a:lstStyle/>
          <a:p>
            <a:fld id="{FC42BABA-C5C3-47D5-B0D6-5D879B36742B}" type="slidenum">
              <a:rPr lang="en-US" smtClean="0"/>
              <a:t>8</a:t>
            </a:fld>
            <a:endParaRPr lang="en-US"/>
          </a:p>
        </p:txBody>
      </p:sp>
      <p:pic>
        <p:nvPicPr>
          <p:cNvPr id="8" name="Picture 7">
            <a:extLst>
              <a:ext uri="{FF2B5EF4-FFF2-40B4-BE49-F238E27FC236}">
                <a16:creationId xmlns:a16="http://schemas.microsoft.com/office/drawing/2014/main" id="{CF3C910A-9771-4995-8667-D8945AC2600B}"/>
              </a:ext>
            </a:extLst>
          </p:cNvPr>
          <p:cNvPicPr>
            <a:picLocks noChangeAspect="1"/>
          </p:cNvPicPr>
          <p:nvPr/>
        </p:nvPicPr>
        <p:blipFill>
          <a:blip r:embed="rId2"/>
          <a:stretch>
            <a:fillRect/>
          </a:stretch>
        </p:blipFill>
        <p:spPr>
          <a:xfrm>
            <a:off x="5314776" y="1505484"/>
            <a:ext cx="5958589" cy="4351338"/>
          </a:xfrm>
          <a:prstGeom prst="rect">
            <a:avLst/>
          </a:prstGeom>
        </p:spPr>
      </p:pic>
    </p:spTree>
    <p:extLst>
      <p:ext uri="{BB962C8B-B14F-4D97-AF65-F5344CB8AC3E}">
        <p14:creationId xmlns:p14="http://schemas.microsoft.com/office/powerpoint/2010/main" val="34381741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4BC68-D7B5-45B0-97B9-D438AF8D3398}"/>
              </a:ext>
            </a:extLst>
          </p:cNvPr>
          <p:cNvSpPr>
            <a:spLocks noGrp="1"/>
          </p:cNvSpPr>
          <p:nvPr>
            <p:ph type="title"/>
          </p:nvPr>
        </p:nvSpPr>
        <p:spPr/>
        <p:txBody>
          <a:bodyPr/>
          <a:lstStyle/>
          <a:p>
            <a:r>
              <a:rPr lang="en-US" dirty="0"/>
              <a:t>Theory</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6DD5F1C1-B26F-474A-ABA2-3DEA989B0FD3}"/>
                  </a:ext>
                </a:extLst>
              </p:cNvPr>
              <p:cNvSpPr>
                <a:spLocks noGrp="1"/>
              </p:cNvSpPr>
              <p:nvPr>
                <p:ph idx="1"/>
              </p:nvPr>
            </p:nvSpPr>
            <p:spPr/>
            <p:txBody>
              <a:bodyPr>
                <a:normAutofit fontScale="92500" lnSpcReduction="20000"/>
              </a:bodyPr>
              <a:lstStyle/>
              <a:p>
                <a:r>
                  <a:rPr lang="en-US" dirty="0"/>
                  <a:t>According to standard investment theory, point </a:t>
                </a:r>
                <a:r>
                  <a:rPr lang="en-US" i="1" dirty="0"/>
                  <a:t>A</a:t>
                </a:r>
                <a:r>
                  <a:rPr lang="en-US" dirty="0"/>
                  <a:t> characterized by:</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𝑐</m:t>
                      </m:r>
                      <m:r>
                        <a:rPr lang="en-US" b="0" i="1" smtClean="0">
                          <a:latin typeface="Cambria Math" panose="02040503050406030204" pitchFamily="18" charset="0"/>
                        </a:rPr>
                        <m:t>=</m:t>
                      </m:r>
                      <m:r>
                        <a:rPr lang="en-US" b="0" i="1" smtClean="0">
                          <a:latin typeface="Cambria Math" panose="02040503050406030204" pitchFamily="18" charset="0"/>
                        </a:rPr>
                        <m:t>𝑟</m:t>
                      </m:r>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𝛿</m:t>
                      </m:r>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acc>
                            <m:accPr>
                              <m:chr m:val="̇"/>
                              <m:ctrlPr>
                                <a:rPr lang="en-US" b="0" i="1" smtClean="0">
                                  <a:latin typeface="Cambria Math" panose="02040503050406030204" pitchFamily="18" charset="0"/>
                                  <a:ea typeface="Cambria Math" panose="02040503050406030204" pitchFamily="18" charset="0"/>
                                </a:rPr>
                              </m:ctrlPr>
                            </m:accPr>
                            <m:e>
                              <m:r>
                                <a:rPr lang="en-US" b="0" i="1" smtClean="0">
                                  <a:latin typeface="Cambria Math" panose="02040503050406030204" pitchFamily="18" charset="0"/>
                                  <a:ea typeface="Cambria Math" panose="02040503050406030204" pitchFamily="18" charset="0"/>
                                </a:rPr>
                                <m:t>𝑝</m:t>
                              </m:r>
                            </m:e>
                          </m:acc>
                        </m:num>
                        <m:den>
                          <m:r>
                            <a:rPr lang="en-US" b="0" i="1" smtClean="0">
                              <a:latin typeface="Cambria Math" panose="02040503050406030204" pitchFamily="18" charset="0"/>
                              <a:ea typeface="Cambria Math" panose="02040503050406030204" pitchFamily="18" charset="0"/>
                            </a:rPr>
                            <m:t>𝑝</m:t>
                          </m:r>
                        </m:den>
                      </m:f>
                    </m:oMath>
                  </m:oMathPara>
                </a14:m>
                <a:endParaRPr lang="en-US" dirty="0"/>
              </a:p>
              <a:p>
                <a:r>
                  <a:rPr lang="en-US" dirty="0"/>
                  <a:t>Where </a:t>
                </a:r>
                <a:r>
                  <a:rPr lang="en-US" i="1" dirty="0"/>
                  <a:t>c</a:t>
                </a:r>
                <a:r>
                  <a:rPr lang="en-US" dirty="0"/>
                  <a:t> is cost of capital, </a:t>
                </a:r>
                <a:r>
                  <a:rPr lang="en-US" i="1" dirty="0"/>
                  <a:t>r</a:t>
                </a:r>
                <a:r>
                  <a:rPr lang="en-US" dirty="0"/>
                  <a:t> is net return from R&amp;D investment, </a:t>
                </a:r>
                <a:r>
                  <a:rPr lang="el-GR" dirty="0"/>
                  <a:t>δ</a:t>
                </a:r>
                <a:r>
                  <a:rPr lang="en-US" dirty="0"/>
                  <a:t> its depreciation,</a:t>
                </a:r>
                <a14:m>
                  <m:oMath xmlns:m="http://schemas.openxmlformats.org/officeDocument/2006/math">
                    <m:f>
                      <m:fPr>
                        <m:ctrlPr>
                          <a:rPr lang="en-US" i="1">
                            <a:latin typeface="Cambria Math" panose="02040503050406030204" pitchFamily="18" charset="0"/>
                            <a:ea typeface="Cambria Math" panose="02040503050406030204" pitchFamily="18" charset="0"/>
                          </a:rPr>
                        </m:ctrlPr>
                      </m:fPr>
                      <m:num>
                        <m:acc>
                          <m:accPr>
                            <m:chr m:val="̇"/>
                            <m:ctrlPr>
                              <a:rPr lang="en-US" i="1">
                                <a:latin typeface="Cambria Math" panose="02040503050406030204" pitchFamily="18" charset="0"/>
                                <a:ea typeface="Cambria Math" panose="02040503050406030204" pitchFamily="18" charset="0"/>
                              </a:rPr>
                            </m:ctrlPr>
                          </m:accPr>
                          <m:e>
                            <m:r>
                              <a:rPr lang="en-US" i="1">
                                <a:latin typeface="Cambria Math" panose="02040503050406030204" pitchFamily="18" charset="0"/>
                                <a:ea typeface="Cambria Math" panose="02040503050406030204" pitchFamily="18" charset="0"/>
                              </a:rPr>
                              <m:t>𝑝</m:t>
                            </m:r>
                          </m:e>
                        </m:acc>
                      </m:num>
                      <m:den>
                        <m:r>
                          <a:rPr lang="en-US" i="1">
                            <a:latin typeface="Cambria Math" panose="02040503050406030204" pitchFamily="18" charset="0"/>
                            <a:ea typeface="Cambria Math" panose="02040503050406030204" pitchFamily="18" charset="0"/>
                          </a:rPr>
                          <m:t>𝑝</m:t>
                        </m:r>
                      </m:den>
                    </m:f>
                  </m:oMath>
                </a14:m>
                <a:r>
                  <a:rPr lang="en-US" dirty="0"/>
                  <a:t> is the change in price of such investment over time.</a:t>
                </a:r>
              </a:p>
              <a:p>
                <a:r>
                  <a:rPr lang="en-US" dirty="0"/>
                  <a:t>Cost or rental price of investment composed of three terms:</a:t>
                </a:r>
              </a:p>
              <a:p>
                <a:pPr marL="914400" lvl="1" indent="-457200">
                  <a:buFont typeface="+mj-lt"/>
                  <a:buAutoNum type="arabicPeriod"/>
                </a:pPr>
                <a:r>
                  <a:rPr lang="en-US" dirty="0"/>
                  <a:t>Return it can earn each period in use.</a:t>
                </a:r>
              </a:p>
              <a:p>
                <a:pPr marL="914400" lvl="1" indent="-457200">
                  <a:buFont typeface="+mj-lt"/>
                  <a:buAutoNum type="arabicPeriod"/>
                </a:pPr>
                <a:r>
                  <a:rPr lang="en-US" dirty="0"/>
                  <a:t>Cost of depreciation this period that renders capital less useful in future.</a:t>
                </a:r>
              </a:p>
              <a:p>
                <a:pPr marL="914400" lvl="1" indent="-457200">
                  <a:buFont typeface="+mj-lt"/>
                  <a:buAutoNum type="arabicPeriod"/>
                </a:pPr>
                <a:r>
                  <a:rPr lang="en-US" dirty="0"/>
                  <a:t>Capital gain or loss on its price during period, which reduces or increases the investment cost today relative to the future.</a:t>
                </a:r>
              </a:p>
              <a:p>
                <a:r>
                  <a:rPr lang="en-US" dirty="0"/>
                  <a:t>All of this highly uncertain at the time of investment choice, so realized returns may be quite different.</a:t>
                </a:r>
              </a:p>
            </p:txBody>
          </p:sp>
        </mc:Choice>
        <mc:Fallback>
          <p:sp>
            <p:nvSpPr>
              <p:cNvPr id="3" name="Content Placeholder 2">
                <a:extLst>
                  <a:ext uri="{FF2B5EF4-FFF2-40B4-BE49-F238E27FC236}">
                    <a16:creationId xmlns:a16="http://schemas.microsoft.com/office/drawing/2014/main" id="{6DD5F1C1-B26F-474A-ABA2-3DEA989B0FD3}"/>
                  </a:ext>
                </a:extLst>
              </p:cNvPr>
              <p:cNvSpPr>
                <a:spLocks noGrp="1" noRot="1" noChangeAspect="1" noMove="1" noResize="1" noEditPoints="1" noAdjustHandles="1" noChangeArrowheads="1" noChangeShapeType="1" noTextEdit="1"/>
              </p:cNvSpPr>
              <p:nvPr>
                <p:ph idx="1"/>
              </p:nvPr>
            </p:nvSpPr>
            <p:spPr>
              <a:blipFill>
                <a:blip r:embed="rId2"/>
                <a:stretch>
                  <a:fillRect l="-928" t="-3501"/>
                </a:stretch>
              </a:blipFill>
            </p:spPr>
            <p:txBody>
              <a:bodyPr/>
              <a:lstStyle/>
              <a:p>
                <a:r>
                  <a:rPr lang="en-US">
                    <a:noFill/>
                  </a:rPr>
                  <a:t> </a:t>
                </a:r>
              </a:p>
            </p:txBody>
          </p:sp>
        </mc:Fallback>
      </mc:AlternateContent>
      <p:sp>
        <p:nvSpPr>
          <p:cNvPr id="4" name="Date Placeholder 3">
            <a:extLst>
              <a:ext uri="{FF2B5EF4-FFF2-40B4-BE49-F238E27FC236}">
                <a16:creationId xmlns:a16="http://schemas.microsoft.com/office/drawing/2014/main" id="{681CA88C-B207-F1CF-088C-92F7C00C51A9}"/>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EBC92936-B7F9-F288-5C7F-098A02B9D4EF}"/>
              </a:ext>
            </a:extLst>
          </p:cNvPr>
          <p:cNvSpPr>
            <a:spLocks noGrp="1"/>
          </p:cNvSpPr>
          <p:nvPr>
            <p:ph type="ftr" sz="quarter" idx="11"/>
          </p:nvPr>
        </p:nvSpPr>
        <p:spPr/>
        <p:txBody>
          <a:bodyPr/>
          <a:lstStyle/>
          <a:p>
            <a:r>
              <a:rPr lang="en-US"/>
              <a:t>Hall &amp; Helmers Ch. 6</a:t>
            </a:r>
          </a:p>
        </p:txBody>
      </p:sp>
      <p:sp>
        <p:nvSpPr>
          <p:cNvPr id="6" name="Slide Number Placeholder 5">
            <a:extLst>
              <a:ext uri="{FF2B5EF4-FFF2-40B4-BE49-F238E27FC236}">
                <a16:creationId xmlns:a16="http://schemas.microsoft.com/office/drawing/2014/main" id="{CD491333-70A3-E747-8FBF-77F8608D3AC5}"/>
              </a:ext>
            </a:extLst>
          </p:cNvPr>
          <p:cNvSpPr>
            <a:spLocks noGrp="1"/>
          </p:cNvSpPr>
          <p:nvPr>
            <p:ph type="sldNum" sz="quarter" idx="12"/>
          </p:nvPr>
        </p:nvSpPr>
        <p:spPr/>
        <p:txBody>
          <a:bodyPr/>
          <a:lstStyle/>
          <a:p>
            <a:fld id="{FC42BABA-C5C3-47D5-B0D6-5D879B36742B}" type="slidenum">
              <a:rPr lang="en-US" smtClean="0"/>
              <a:t>9</a:t>
            </a:fld>
            <a:endParaRPr lang="en-US"/>
          </a:p>
        </p:txBody>
      </p:sp>
    </p:spTree>
    <p:extLst>
      <p:ext uri="{BB962C8B-B14F-4D97-AF65-F5344CB8AC3E}">
        <p14:creationId xmlns:p14="http://schemas.microsoft.com/office/powerpoint/2010/main" val="42640131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4380</TotalTime>
  <Words>3706</Words>
  <Application>Microsoft Office PowerPoint</Application>
  <PresentationFormat>Widescreen</PresentationFormat>
  <Paragraphs>368</Paragraphs>
  <Slides>39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39</vt:i4>
      </vt:variant>
    </vt:vector>
  </HeadingPairs>
  <TitlesOfParts>
    <vt:vector size="46" baseType="lpstr">
      <vt:lpstr>Arial</vt:lpstr>
      <vt:lpstr>Calibri</vt:lpstr>
      <vt:lpstr>Calibri Light</vt:lpstr>
      <vt:lpstr>Cambria</vt:lpstr>
      <vt:lpstr>Cambria Math</vt:lpstr>
      <vt:lpstr>Times New Roman</vt:lpstr>
      <vt:lpstr>Office Theme</vt:lpstr>
      <vt:lpstr>Chapter 6  Returns to R&amp;D and Innovation</vt:lpstr>
      <vt:lpstr>Overview</vt:lpstr>
      <vt:lpstr>Introduction</vt:lpstr>
      <vt:lpstr>Introduction</vt:lpstr>
      <vt:lpstr>Introduction</vt:lpstr>
      <vt:lpstr>Introduction</vt:lpstr>
      <vt:lpstr>Introduction</vt:lpstr>
      <vt:lpstr>Theory</vt:lpstr>
      <vt:lpstr>Theory</vt:lpstr>
      <vt:lpstr>Theory</vt:lpstr>
      <vt:lpstr>Econometric method</vt:lpstr>
      <vt:lpstr>Econometric method</vt:lpstr>
      <vt:lpstr>Econometric method (implementation)</vt:lpstr>
      <vt:lpstr>Estimates of the production function with R&amp;D</vt:lpstr>
      <vt:lpstr>γ not a constant parameter</vt:lpstr>
      <vt:lpstr>γ not a constant parameter</vt:lpstr>
      <vt:lpstr>Estimation using the rate of return formulation</vt:lpstr>
      <vt:lpstr>Estimated rate of return to R&amp;D</vt:lpstr>
      <vt:lpstr>Challenges in estimating rate of return to R&amp;D</vt:lpstr>
      <vt:lpstr>Depreciation rate</vt:lpstr>
      <vt:lpstr>Depreciation rate estimates</vt:lpstr>
      <vt:lpstr>Double counting of R&amp;D</vt:lpstr>
      <vt:lpstr>Omitting others' R&amp;D in estimation</vt:lpstr>
      <vt:lpstr>Price deflation</vt:lpstr>
      <vt:lpstr>Price deflation</vt:lpstr>
      <vt:lpstr>Hedonic prices and welfare</vt:lpstr>
      <vt:lpstr>Hedonic prices and welfare</vt:lpstr>
      <vt:lpstr>Hedonic prices and welfare</vt:lpstr>
      <vt:lpstr>Price index of 1000 lumen-hours of light (Nordhaus, 1996)</vt:lpstr>
      <vt:lpstr>U.S. price index for computers</vt:lpstr>
      <vt:lpstr>Using market value to value R&amp;D</vt:lpstr>
      <vt:lpstr>Using market value to value R&amp;D</vt:lpstr>
      <vt:lpstr>Using market value to value R&amp;D</vt:lpstr>
      <vt:lpstr>Evolution of Median Tobin's q - U.S. publicly traded firms</vt:lpstr>
      <vt:lpstr>R&amp;D capital to Net physical capital ratio for US public firms</vt:lpstr>
      <vt:lpstr>R&amp;D capital to Net capital ratio by age of firm</vt:lpstr>
      <vt:lpstr>Estimates of a market value equation for U.S. firms 2000-2020</vt:lpstr>
      <vt:lpstr>Historical evolution of the R&amp;D capital value in the U.S.</vt:lpstr>
      <vt:lpstr>Summary</vt:lpstr>
    </vt:vector>
  </TitlesOfParts>
  <Company>Santa Clara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9  Innovation and Economic Growth</dc:title>
  <dc:creator>SCUTechSupport</dc:creator>
  <cp:lastModifiedBy>Christian Helmers</cp:lastModifiedBy>
  <cp:revision>193</cp:revision>
  <dcterms:created xsi:type="dcterms:W3CDTF">2023-02-02T05:32:40Z</dcterms:created>
  <dcterms:modified xsi:type="dcterms:W3CDTF">2024-08-10T23:52:50Z</dcterms:modified>
</cp:coreProperties>
</file>