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93" r:id="rId3"/>
    <p:sldId id="269" r:id="rId4"/>
    <p:sldId id="270" r:id="rId5"/>
    <p:sldId id="271" r:id="rId6"/>
    <p:sldId id="272" r:id="rId7"/>
    <p:sldId id="257" r:id="rId8"/>
    <p:sldId id="273" r:id="rId9"/>
    <p:sldId id="274" r:id="rId10"/>
    <p:sldId id="258" r:id="rId11"/>
    <p:sldId id="275" r:id="rId12"/>
    <p:sldId id="276" r:id="rId13"/>
    <p:sldId id="277" r:id="rId14"/>
    <p:sldId id="278" r:id="rId15"/>
    <p:sldId id="259" r:id="rId16"/>
    <p:sldId id="279" r:id="rId17"/>
    <p:sldId id="280" r:id="rId18"/>
    <p:sldId id="281" r:id="rId19"/>
    <p:sldId id="282" r:id="rId20"/>
    <p:sldId id="283" r:id="rId21"/>
    <p:sldId id="260" r:id="rId22"/>
    <p:sldId id="284" r:id="rId23"/>
    <p:sldId id="261" r:id="rId24"/>
    <p:sldId id="285" r:id="rId25"/>
    <p:sldId id="263" r:id="rId26"/>
    <p:sldId id="286" r:id="rId27"/>
    <p:sldId id="264" r:id="rId28"/>
    <p:sldId id="287" r:id="rId29"/>
    <p:sldId id="265" r:id="rId30"/>
    <p:sldId id="288" r:id="rId31"/>
    <p:sldId id="289" r:id="rId32"/>
    <p:sldId id="266" r:id="rId33"/>
    <p:sldId id="292" r:id="rId34"/>
    <p:sldId id="268"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353A5-81B5-4A45-B702-D4E118D01EE0}"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5A1F9-3237-4105-8554-15678F685124}" type="slidenum">
              <a:rPr lang="en-US" smtClean="0"/>
              <a:t>‹#›</a:t>
            </a:fld>
            <a:endParaRPr lang="en-US"/>
          </a:p>
        </p:txBody>
      </p:sp>
    </p:spTree>
    <p:extLst>
      <p:ext uri="{BB962C8B-B14F-4D97-AF65-F5344CB8AC3E}">
        <p14:creationId xmlns:p14="http://schemas.microsoft.com/office/powerpoint/2010/main" val="339543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8637-47E6-47AE-9C75-ACBFC6E9D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481044-9585-4740-BAD7-782342C68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D6928C-C216-49FF-B859-E6A6020A228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E2EB21C-7990-4FD7-A0E7-671F573616F9}"/>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53E6707A-A083-479D-9404-33DF41CAF4F4}"/>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163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45B8-BE7D-4409-9FBB-E9DF875E4D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6F15A-4D9C-4D82-9A27-C243F17BAB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73E8C-16D8-4488-A04B-3295E7F240B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59E1AA9-9C88-4A51-9FAA-934D7E7EB4CE}"/>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25B321A3-9E7B-4256-957B-BAE3BB5D3448}"/>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102372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9AE2C-F72A-4998-B1B7-555BB79847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8811F-8931-4915-AA02-45598B76C9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D2C03-82E7-4ADE-8ADA-71A5CFB1517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93988AB-A697-4C7A-8D96-5180273C249D}"/>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1F7A199D-1844-46D0-A56E-A360E7B4B4D6}"/>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40909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23D8-12B3-4094-914E-3C0F06DA0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911067-E08C-4D36-A35F-F7618196F7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6CEA5-8B55-49F5-A726-255516CE714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0978F4C-F9C9-4AC9-8156-4D03E776AE43}"/>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1D86B11A-52FA-45A5-8F83-74597F6185BD}"/>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293746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43F2-BEB8-41F5-99BA-1ECD833D1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5BCE8-38F9-40C4-AC3D-47C6450AFE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042DF6-47A8-4F75-B8E8-BA329E9A24B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496201A-1EDF-43FB-935B-34C7BB2B6FC2}"/>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896FF9C7-EEA2-4FDF-9177-B105CF289EDD}"/>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413770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67E0-0D1D-43D7-95DC-656997F4C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706B6-72D4-4268-9FAB-D3924EEBA6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7CC0D1-181C-4775-8A15-BD681C89CE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CCCA9F-B624-46C3-96F6-88315544D9B9}"/>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A7D09BBB-E6D9-4A0E-A965-07C2B6C39BFF}"/>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D2CA3695-479C-45E6-BF24-B6AC76A96CEE}"/>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251537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C89-72BE-4640-B34C-B64BBD0A75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429C5B-8BC5-4FE3-BC17-E34BF603C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8BC8F9-B983-4D11-B219-90FC99612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86F07-4A4E-4F43-83F2-C69248546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EAA24F-7290-445A-BDB9-7E537EFB8D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4E93CB-ABA0-43B0-A19E-3012104C5FEB}"/>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072074A7-AD54-4605-8FD5-806DF725D582}"/>
              </a:ext>
            </a:extLst>
          </p:cNvPr>
          <p:cNvSpPr>
            <a:spLocks noGrp="1"/>
          </p:cNvSpPr>
          <p:nvPr>
            <p:ph type="ftr" sz="quarter" idx="11"/>
          </p:nvPr>
        </p:nvSpPr>
        <p:spPr/>
        <p:txBody>
          <a:bodyPr/>
          <a:lstStyle/>
          <a:p>
            <a:r>
              <a:rPr lang="en-US"/>
              <a:t>Hall &amp; Helmers Ch. 7</a:t>
            </a:r>
          </a:p>
        </p:txBody>
      </p:sp>
      <p:sp>
        <p:nvSpPr>
          <p:cNvPr id="9" name="Slide Number Placeholder 8">
            <a:extLst>
              <a:ext uri="{FF2B5EF4-FFF2-40B4-BE49-F238E27FC236}">
                <a16:creationId xmlns:a16="http://schemas.microsoft.com/office/drawing/2014/main" id="{F0AF044B-83DB-458B-9674-F2305AD5CBC6}"/>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324598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8808-ADFE-46BB-8962-ED164841C9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700F1-AD42-4205-A494-A1C0689CA925}"/>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1C6EF97A-14CD-4A2D-B675-CD8EB3786147}"/>
              </a:ext>
            </a:extLst>
          </p:cNvPr>
          <p:cNvSpPr>
            <a:spLocks noGrp="1"/>
          </p:cNvSpPr>
          <p:nvPr>
            <p:ph type="ftr" sz="quarter" idx="11"/>
          </p:nvPr>
        </p:nvSpPr>
        <p:spPr/>
        <p:txBody>
          <a:bodyPr/>
          <a:lstStyle/>
          <a:p>
            <a:r>
              <a:rPr lang="en-US"/>
              <a:t>Hall &amp; Helmers Ch. 7</a:t>
            </a:r>
          </a:p>
        </p:txBody>
      </p:sp>
      <p:sp>
        <p:nvSpPr>
          <p:cNvPr id="5" name="Slide Number Placeholder 4">
            <a:extLst>
              <a:ext uri="{FF2B5EF4-FFF2-40B4-BE49-F238E27FC236}">
                <a16:creationId xmlns:a16="http://schemas.microsoft.com/office/drawing/2014/main" id="{CFD90DAF-D99A-4C45-A51F-4653D0D2BDC8}"/>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179292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76F0F-ABE3-4EAE-BF3F-1674AF6CD4CA}"/>
              </a:ext>
            </a:extLst>
          </p:cNvPr>
          <p:cNvSpPr>
            <a:spLocks noGrp="1"/>
          </p:cNvSpPr>
          <p:nvPr>
            <p:ph type="dt" sz="half" idx="10"/>
          </p:nvPr>
        </p:nvSpPr>
        <p:spPr/>
        <p:txBody>
          <a:bodyPr/>
          <a:lstStyle/>
          <a:p>
            <a:r>
              <a:rPr lang="en-US"/>
              <a:t>2024</a:t>
            </a:r>
          </a:p>
        </p:txBody>
      </p:sp>
      <p:sp>
        <p:nvSpPr>
          <p:cNvPr id="3" name="Footer Placeholder 2">
            <a:extLst>
              <a:ext uri="{FF2B5EF4-FFF2-40B4-BE49-F238E27FC236}">
                <a16:creationId xmlns:a16="http://schemas.microsoft.com/office/drawing/2014/main" id="{5620D9CE-B16C-4D7E-A88B-0F036D52EEDE}"/>
              </a:ext>
            </a:extLst>
          </p:cNvPr>
          <p:cNvSpPr>
            <a:spLocks noGrp="1"/>
          </p:cNvSpPr>
          <p:nvPr>
            <p:ph type="ftr" sz="quarter" idx="11"/>
          </p:nvPr>
        </p:nvSpPr>
        <p:spPr/>
        <p:txBody>
          <a:bodyPr/>
          <a:lstStyle/>
          <a:p>
            <a:r>
              <a:rPr lang="en-US"/>
              <a:t>Hall &amp; Helmers Ch. 7</a:t>
            </a:r>
          </a:p>
        </p:txBody>
      </p:sp>
      <p:sp>
        <p:nvSpPr>
          <p:cNvPr id="4" name="Slide Number Placeholder 3">
            <a:extLst>
              <a:ext uri="{FF2B5EF4-FFF2-40B4-BE49-F238E27FC236}">
                <a16:creationId xmlns:a16="http://schemas.microsoft.com/office/drawing/2014/main" id="{375C2D35-36B7-4E1B-B735-7EB4E23C128F}"/>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222489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E89A-0963-4A77-9990-A9693F8FA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B5438-ADA5-4660-A672-9E2B9D996D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192B9-7337-4329-BD04-F7F019D1E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0C3530-DC13-4937-B53E-A9A76FCA9629}"/>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E9B93D8F-0A85-4C8A-A02F-FB022B3D0294}"/>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6EE4DCFE-C840-4D66-911F-0ABBF562EBA8}"/>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283553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5641-DCA7-4A4F-87D0-CF72408B0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D4EDAB-F7D8-42B2-85B2-DECB937B0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B10B98-DB2F-4F65-BFC4-920CB94C0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F11A5D-EC4B-49D9-98FD-67B8CC110E29}"/>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12B5B5AF-772A-428F-A636-FD020D6D6B00}"/>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9791E540-1C2E-4033-A6A2-6409995825F7}"/>
              </a:ext>
            </a:extLst>
          </p:cNvPr>
          <p:cNvSpPr>
            <a:spLocks noGrp="1"/>
          </p:cNvSpPr>
          <p:nvPr>
            <p:ph type="sldNum" sz="quarter" idx="12"/>
          </p:nvPr>
        </p:nvSpPr>
        <p:spPr/>
        <p:txBody>
          <a:bodyPr/>
          <a:lstStyle/>
          <a:p>
            <a:fld id="{55C6CE46-7AC0-4EB9-B9A8-A1AFFD991ADA}" type="slidenum">
              <a:rPr lang="en-US" smtClean="0"/>
              <a:t>‹#›</a:t>
            </a:fld>
            <a:endParaRPr lang="en-US"/>
          </a:p>
        </p:txBody>
      </p:sp>
    </p:spTree>
    <p:extLst>
      <p:ext uri="{BB962C8B-B14F-4D97-AF65-F5344CB8AC3E}">
        <p14:creationId xmlns:p14="http://schemas.microsoft.com/office/powerpoint/2010/main" val="290007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50706-3922-4F9A-8100-C0D56A623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8752F2-D34C-4235-B7D4-D4BBFAA9D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A57A6-7622-44B6-BD4D-0BAAAC779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a:extLst>
              <a:ext uri="{FF2B5EF4-FFF2-40B4-BE49-F238E27FC236}">
                <a16:creationId xmlns:a16="http://schemas.microsoft.com/office/drawing/2014/main" id="{FFA5C59E-73B8-4075-8700-508A9FC37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7</a:t>
            </a:r>
          </a:p>
        </p:txBody>
      </p:sp>
      <p:sp>
        <p:nvSpPr>
          <p:cNvPr id="6" name="Slide Number Placeholder 5">
            <a:extLst>
              <a:ext uri="{FF2B5EF4-FFF2-40B4-BE49-F238E27FC236}">
                <a16:creationId xmlns:a16="http://schemas.microsoft.com/office/drawing/2014/main" id="{9132257C-76A2-4B86-9C10-C38EDFF53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6CE46-7AC0-4EB9-B9A8-A1AFFD991ADA}" type="slidenum">
              <a:rPr lang="en-US" smtClean="0"/>
              <a:t>‹#›</a:t>
            </a:fld>
            <a:endParaRPr lang="en-US"/>
          </a:p>
        </p:txBody>
      </p:sp>
    </p:spTree>
    <p:extLst>
      <p:ext uri="{BB962C8B-B14F-4D97-AF65-F5344CB8AC3E}">
        <p14:creationId xmlns:p14="http://schemas.microsoft.com/office/powerpoint/2010/main" val="340135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9DC7-8FE2-41BF-B504-9A1C5F43D4A3}"/>
              </a:ext>
            </a:extLst>
          </p:cNvPr>
          <p:cNvSpPr>
            <a:spLocks noGrp="1"/>
          </p:cNvSpPr>
          <p:nvPr>
            <p:ph type="ctrTitle"/>
          </p:nvPr>
        </p:nvSpPr>
        <p:spPr/>
        <p:txBody>
          <a:bodyPr>
            <a:normAutofit/>
          </a:bodyPr>
          <a:lstStyle/>
          <a:p>
            <a:r>
              <a:rPr lang="en-US" sz="4000" dirty="0"/>
              <a:t>Chapter 7</a:t>
            </a:r>
            <a:br>
              <a:rPr lang="en-US" sz="5000" dirty="0"/>
            </a:br>
            <a:br>
              <a:rPr lang="en-US" sz="5000" dirty="0"/>
            </a:br>
            <a:r>
              <a:rPr lang="en-US" sz="5000" dirty="0"/>
              <a:t>Diffusion</a:t>
            </a:r>
          </a:p>
        </p:txBody>
      </p:sp>
      <p:sp>
        <p:nvSpPr>
          <p:cNvPr id="3" name="Subtitle 2">
            <a:extLst>
              <a:ext uri="{FF2B5EF4-FFF2-40B4-BE49-F238E27FC236}">
                <a16:creationId xmlns:a16="http://schemas.microsoft.com/office/drawing/2014/main" id="{5763C987-5CCB-4678-966C-65AE5433499A}"/>
              </a:ext>
            </a:extLst>
          </p:cNvPr>
          <p:cNvSpPr>
            <a:spLocks noGrp="1"/>
          </p:cNvSpPr>
          <p:nvPr>
            <p:ph type="subTitle" idx="1"/>
          </p:nvPr>
        </p:nvSpPr>
        <p:spPr/>
        <p:txBody>
          <a:bodyPr/>
          <a:lstStyle/>
          <a:p>
            <a:endParaRPr lang="en-US" dirty="0"/>
          </a:p>
          <a:p>
            <a:endParaRPr lang="en-US" dirty="0"/>
          </a:p>
          <a:p>
            <a:r>
              <a:rPr lang="en-US" dirty="0"/>
              <a:t>Bronwyn H. Hall &amp; Christian Helmers</a:t>
            </a:r>
          </a:p>
          <a:p>
            <a:endParaRPr lang="en-US" dirty="0"/>
          </a:p>
        </p:txBody>
      </p:sp>
    </p:spTree>
    <p:extLst>
      <p:ext uri="{BB962C8B-B14F-4D97-AF65-F5344CB8AC3E}">
        <p14:creationId xmlns:p14="http://schemas.microsoft.com/office/powerpoint/2010/main" val="138292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FBC6-C5D5-44E3-B781-E047BC902E1D}"/>
              </a:ext>
            </a:extLst>
          </p:cNvPr>
          <p:cNvSpPr>
            <a:spLocks noGrp="1"/>
          </p:cNvSpPr>
          <p:nvPr>
            <p:ph type="title"/>
          </p:nvPr>
        </p:nvSpPr>
        <p:spPr/>
        <p:txBody>
          <a:bodyPr/>
          <a:lstStyle/>
          <a:p>
            <a:r>
              <a:rPr lang="en-US" dirty="0"/>
              <a:t>Benefits and cost of technology adoption</a:t>
            </a:r>
          </a:p>
        </p:txBody>
      </p:sp>
      <p:sp>
        <p:nvSpPr>
          <p:cNvPr id="3" name="Date Placeholder 2">
            <a:extLst>
              <a:ext uri="{FF2B5EF4-FFF2-40B4-BE49-F238E27FC236}">
                <a16:creationId xmlns:a16="http://schemas.microsoft.com/office/drawing/2014/main" id="{F778937C-0B4A-778D-4ADA-C37C2FFF2EA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19A7430-D31E-4220-A42E-17038CDB3F57}"/>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D89A0AA0-82B7-7193-6EF1-AAB1E2F43B90}"/>
              </a:ext>
            </a:extLst>
          </p:cNvPr>
          <p:cNvSpPr>
            <a:spLocks noGrp="1"/>
          </p:cNvSpPr>
          <p:nvPr>
            <p:ph type="sldNum" sz="quarter" idx="12"/>
          </p:nvPr>
        </p:nvSpPr>
        <p:spPr/>
        <p:txBody>
          <a:bodyPr/>
          <a:lstStyle/>
          <a:p>
            <a:fld id="{55C6CE46-7AC0-4EB9-B9A8-A1AFFD991ADA}" type="slidenum">
              <a:rPr lang="en-US" smtClean="0"/>
              <a:t>10</a:t>
            </a:fld>
            <a:endParaRPr lang="en-US"/>
          </a:p>
        </p:txBody>
      </p:sp>
      <p:pic>
        <p:nvPicPr>
          <p:cNvPr id="7" name="Picture 6">
            <a:extLst>
              <a:ext uri="{FF2B5EF4-FFF2-40B4-BE49-F238E27FC236}">
                <a16:creationId xmlns:a16="http://schemas.microsoft.com/office/drawing/2014/main" id="{3C28F659-C3B1-483F-8D26-5820CB718428}"/>
              </a:ext>
            </a:extLst>
          </p:cNvPr>
          <p:cNvPicPr>
            <a:picLocks noChangeAspect="1"/>
          </p:cNvPicPr>
          <p:nvPr/>
        </p:nvPicPr>
        <p:blipFill>
          <a:blip r:embed="rId2"/>
          <a:stretch>
            <a:fillRect/>
          </a:stretch>
        </p:blipFill>
        <p:spPr>
          <a:xfrm>
            <a:off x="2622023" y="1914848"/>
            <a:ext cx="6962246" cy="4277458"/>
          </a:xfrm>
          <a:prstGeom prst="rect">
            <a:avLst/>
          </a:prstGeom>
        </p:spPr>
      </p:pic>
    </p:spTree>
    <p:extLst>
      <p:ext uri="{BB962C8B-B14F-4D97-AF65-F5344CB8AC3E}">
        <p14:creationId xmlns:p14="http://schemas.microsoft.com/office/powerpoint/2010/main" val="74977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A38A-03DA-4E6C-8E40-EADF9C40EA03}"/>
              </a:ext>
            </a:extLst>
          </p:cNvPr>
          <p:cNvSpPr>
            <a:spLocks noGrp="1"/>
          </p:cNvSpPr>
          <p:nvPr>
            <p:ph type="title"/>
          </p:nvPr>
        </p:nvSpPr>
        <p:spPr/>
        <p:txBody>
          <a:bodyPr/>
          <a:lstStyle/>
          <a:p>
            <a:r>
              <a:rPr lang="en-US" dirty="0"/>
              <a:t>Heterogeneous consumer tastes</a:t>
            </a:r>
          </a:p>
        </p:txBody>
      </p:sp>
      <p:sp>
        <p:nvSpPr>
          <p:cNvPr id="3" name="Content Placeholder 2">
            <a:extLst>
              <a:ext uri="{FF2B5EF4-FFF2-40B4-BE49-F238E27FC236}">
                <a16:creationId xmlns:a16="http://schemas.microsoft.com/office/drawing/2014/main" id="{0FF52B1C-D058-4BED-94A0-55BFA7BB3193}"/>
              </a:ext>
            </a:extLst>
          </p:cNvPr>
          <p:cNvSpPr>
            <a:spLocks noGrp="1"/>
          </p:cNvSpPr>
          <p:nvPr>
            <p:ph idx="1"/>
          </p:nvPr>
        </p:nvSpPr>
        <p:spPr/>
        <p:txBody>
          <a:bodyPr>
            <a:normAutofit lnSpcReduction="10000"/>
          </a:bodyPr>
          <a:lstStyle/>
          <a:p>
            <a:r>
              <a:rPr lang="en-US" dirty="0"/>
              <a:t>For the model to be relevant, support of benefit and cost distributions must overlap.</a:t>
            </a:r>
          </a:p>
          <a:p>
            <a:pPr lvl="1"/>
            <a:r>
              <a:rPr lang="en-US" dirty="0"/>
              <a:t>If benefit distribution lies below minimum cost, no one will adopt.</a:t>
            </a:r>
          </a:p>
          <a:p>
            <a:pPr lvl="1"/>
            <a:r>
              <a:rPr lang="en-US" dirty="0"/>
              <a:t>If benefit distribution lies entirely above the maximum cost, everyone will adopt instantaneously.</a:t>
            </a:r>
          </a:p>
          <a:p>
            <a:r>
              <a:rPr lang="en-US" dirty="0"/>
              <a:t>Truncated results also possible, if benefit for some consumers never exceeds even the lowest cost, no full adoption, s-curve will asymptote at a value &lt;1.</a:t>
            </a:r>
          </a:p>
          <a:p>
            <a:r>
              <a:rPr lang="en-US" dirty="0"/>
              <a:t>If technology introduced at a cost below benefits for a share of consumers, s-curve will start above zero, assuming adoption by such consumers is nearly instantaneous.</a:t>
            </a:r>
          </a:p>
        </p:txBody>
      </p:sp>
      <p:sp>
        <p:nvSpPr>
          <p:cNvPr id="4" name="Date Placeholder 3">
            <a:extLst>
              <a:ext uri="{FF2B5EF4-FFF2-40B4-BE49-F238E27FC236}">
                <a16:creationId xmlns:a16="http://schemas.microsoft.com/office/drawing/2014/main" id="{DB529454-BE91-8D4D-2594-B02E1915C28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433E784-6EAB-8874-882B-18460386655C}"/>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DFF8C99A-15FE-6FBB-5E4E-3B402647E15C}"/>
              </a:ext>
            </a:extLst>
          </p:cNvPr>
          <p:cNvSpPr>
            <a:spLocks noGrp="1"/>
          </p:cNvSpPr>
          <p:nvPr>
            <p:ph type="sldNum" sz="quarter" idx="12"/>
          </p:nvPr>
        </p:nvSpPr>
        <p:spPr/>
        <p:txBody>
          <a:bodyPr/>
          <a:lstStyle/>
          <a:p>
            <a:fld id="{55C6CE46-7AC0-4EB9-B9A8-A1AFFD991ADA}" type="slidenum">
              <a:rPr lang="en-US" smtClean="0"/>
              <a:t>11</a:t>
            </a:fld>
            <a:endParaRPr lang="en-US"/>
          </a:p>
        </p:txBody>
      </p:sp>
    </p:spTree>
    <p:extLst>
      <p:ext uri="{BB962C8B-B14F-4D97-AF65-F5344CB8AC3E}">
        <p14:creationId xmlns:p14="http://schemas.microsoft.com/office/powerpoint/2010/main" val="253087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FA83-A8C5-42BB-B26F-518BF188D3BA}"/>
              </a:ext>
            </a:extLst>
          </p:cNvPr>
          <p:cNvSpPr>
            <a:spLocks noGrp="1"/>
          </p:cNvSpPr>
          <p:nvPr>
            <p:ph type="title"/>
          </p:nvPr>
        </p:nvSpPr>
        <p:spPr/>
        <p:txBody>
          <a:bodyPr/>
          <a:lstStyle/>
          <a:p>
            <a:r>
              <a:rPr lang="en-US" dirty="0"/>
              <a:t>Epidemic model</a:t>
            </a:r>
          </a:p>
        </p:txBody>
      </p:sp>
      <p:sp>
        <p:nvSpPr>
          <p:cNvPr id="3" name="Content Placeholder 2">
            <a:extLst>
              <a:ext uri="{FF2B5EF4-FFF2-40B4-BE49-F238E27FC236}">
                <a16:creationId xmlns:a16="http://schemas.microsoft.com/office/drawing/2014/main" id="{F86E9873-14E3-463B-9E2B-CB699161EBC8}"/>
              </a:ext>
            </a:extLst>
          </p:cNvPr>
          <p:cNvSpPr>
            <a:spLocks noGrp="1"/>
          </p:cNvSpPr>
          <p:nvPr>
            <p:ph idx="1"/>
          </p:nvPr>
        </p:nvSpPr>
        <p:spPr/>
        <p:txBody>
          <a:bodyPr/>
          <a:lstStyle/>
          <a:p>
            <a:r>
              <a:rPr lang="en-US" dirty="0"/>
              <a:t>No heterogeneous consumer tastes or willingness to pay.</a:t>
            </a:r>
          </a:p>
          <a:p>
            <a:r>
              <a:rPr lang="en-US" dirty="0"/>
              <a:t>Assumes adoption spreads throughout the population as consumers encounter those who have already adopted and learn of the advantages of the new technology.</a:t>
            </a:r>
          </a:p>
          <a:p>
            <a:r>
              <a:rPr lang="en-US" dirty="0"/>
              <a:t>Initiated by small number of consumers who adopt early and then encounter the remainder randomly.</a:t>
            </a:r>
          </a:p>
          <a:p>
            <a:r>
              <a:rPr lang="en-US" dirty="0"/>
              <a:t>All (or a share) of those contacted adopt.</a:t>
            </a:r>
          </a:p>
          <a:p>
            <a:r>
              <a:rPr lang="en-US" dirty="0"/>
              <a:t>Eventually enough people have adopted so that few of those contacted randomly have not already adopted, and the process ends.</a:t>
            </a:r>
          </a:p>
        </p:txBody>
      </p:sp>
      <p:sp>
        <p:nvSpPr>
          <p:cNvPr id="4" name="Date Placeholder 3">
            <a:extLst>
              <a:ext uri="{FF2B5EF4-FFF2-40B4-BE49-F238E27FC236}">
                <a16:creationId xmlns:a16="http://schemas.microsoft.com/office/drawing/2014/main" id="{AA1805B7-BC52-4D1C-5FD3-980DD78E9A3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82088EC-DF9B-FE03-A874-58539B872A78}"/>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B0B1A6A9-8F44-97F7-6B74-D125F1FFAF4F}"/>
              </a:ext>
            </a:extLst>
          </p:cNvPr>
          <p:cNvSpPr>
            <a:spLocks noGrp="1"/>
          </p:cNvSpPr>
          <p:nvPr>
            <p:ph type="sldNum" sz="quarter" idx="12"/>
          </p:nvPr>
        </p:nvSpPr>
        <p:spPr/>
        <p:txBody>
          <a:bodyPr/>
          <a:lstStyle/>
          <a:p>
            <a:fld id="{55C6CE46-7AC0-4EB9-B9A8-A1AFFD991ADA}" type="slidenum">
              <a:rPr lang="en-US" smtClean="0"/>
              <a:t>12</a:t>
            </a:fld>
            <a:endParaRPr lang="en-US"/>
          </a:p>
        </p:txBody>
      </p:sp>
    </p:spTree>
    <p:extLst>
      <p:ext uri="{BB962C8B-B14F-4D97-AF65-F5344CB8AC3E}">
        <p14:creationId xmlns:p14="http://schemas.microsoft.com/office/powerpoint/2010/main" val="352126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877A-8051-44B5-A211-37AC45F4748A}"/>
              </a:ext>
            </a:extLst>
          </p:cNvPr>
          <p:cNvSpPr>
            <a:spLocks noGrp="1"/>
          </p:cNvSpPr>
          <p:nvPr>
            <p:ph type="title"/>
          </p:nvPr>
        </p:nvSpPr>
        <p:spPr/>
        <p:txBody>
          <a:bodyPr/>
          <a:lstStyle/>
          <a:p>
            <a:r>
              <a:rPr lang="en-US" dirty="0"/>
              <a:t>Epidemic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980BD8-9870-4CA6-A0D4-160A0BC6522E}"/>
                  </a:ext>
                </a:extLst>
              </p:cNvPr>
              <p:cNvSpPr>
                <a:spLocks noGrp="1"/>
              </p:cNvSpPr>
              <p:nvPr>
                <p:ph idx="1"/>
              </p:nvPr>
            </p:nvSpPr>
            <p:spPr/>
            <p:txBody>
              <a:bodyPr>
                <a:normAutofit fontScale="85000" lnSpcReduction="20000"/>
              </a:bodyPr>
              <a:lstStyle/>
              <a:p>
                <a:r>
                  <a:rPr lang="en-US" i="1" dirty="0"/>
                  <a:t>N</a:t>
                </a:r>
                <a:r>
                  <a:rPr lang="en-US" dirty="0"/>
                  <a:t> potential users of new technology.</a:t>
                </a:r>
              </a:p>
              <a:p>
                <a:r>
                  <a:rPr lang="en-US" dirty="0"/>
                  <a:t>At time </a:t>
                </a:r>
                <a:r>
                  <a:rPr lang="en-US" i="1" dirty="0"/>
                  <a:t>t</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users have already adopted the technology.</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𝑁</m:t>
                        </m:r>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t> that have not yet adopted encounter the users and learn about the technology with a probability equal to a constant </a:t>
                </a:r>
                <a14:m>
                  <m:oMath xmlns:m="http://schemas.openxmlformats.org/officeDocument/2006/math">
                    <m:r>
                      <a:rPr lang="en-US" i="1" dirty="0" smtClean="0">
                        <a:latin typeface="Cambria Math" panose="02040503050406030204" pitchFamily="18" charset="0"/>
                        <a:ea typeface="Cambria Math" panose="02040503050406030204" pitchFamily="18" charset="0"/>
                      </a:rPr>
                      <m:t>𝛽</m:t>
                    </m:r>
                  </m:oMath>
                </a14:m>
                <a:r>
                  <a:rPr lang="en-US" dirty="0"/>
                  <a:t> times the share of users that have already adopted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𝑁</m:t>
                    </m:r>
                  </m:oMath>
                </a14:m>
                <a:r>
                  <a:rPr lang="en-US" dirty="0"/>
                  <a:t>.</a:t>
                </a:r>
              </a:p>
              <a:p>
                <a:r>
                  <a:rPr lang="en-US" dirty="0"/>
                  <a:t>Rate of change of adoption: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𝑡</m:t>
                                  </m:r>
                                </m:sub>
                              </m:sSub>
                            </m:num>
                            <m:den>
                              <m:r>
                                <a:rPr lang="en-US" b="0" i="1" smtClean="0">
                                  <a:latin typeface="Cambria Math" panose="02040503050406030204" pitchFamily="18" charset="0"/>
                                  <a:ea typeface="Cambria Math" panose="02040503050406030204" pitchFamily="18" charset="0"/>
                                </a:rPr>
                                <m:t>𝑁</m:t>
                              </m:r>
                            </m:den>
                          </m:f>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𝑑𝑡</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num>
                        <m:den>
                          <m:r>
                            <a:rPr lang="en-US" b="0" i="1" smtClean="0">
                              <a:latin typeface="Cambria Math" panose="02040503050406030204" pitchFamily="18" charset="0"/>
                            </a:rPr>
                            <m:t>𝑁</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𝑡</m:t>
                                  </m:r>
                                </m:sub>
                              </m:sSub>
                            </m:num>
                            <m:den>
                              <m:r>
                                <a:rPr lang="en-US" b="0" i="1" smtClean="0">
                                  <a:latin typeface="Cambria Math" panose="02040503050406030204" pitchFamily="18" charset="0"/>
                                  <a:ea typeface="Cambria Math" panose="02040503050406030204" pitchFamily="18" charset="0"/>
                                </a:rPr>
                                <m:t>𝑁</m:t>
                              </m:r>
                            </m:den>
                          </m:f>
                        </m:e>
                      </m:d>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𝑡</m:t>
                                  </m:r>
                                </m:sub>
                              </m:sSub>
                            </m:e>
                          </m:d>
                        </m:num>
                        <m:den>
                          <m:r>
                            <a:rPr lang="en-US" b="0" i="1" smtClean="0">
                              <a:latin typeface="Cambria Math" panose="02040503050406030204" pitchFamily="18" charset="0"/>
                              <a:ea typeface="Cambria Math" panose="02040503050406030204" pitchFamily="18" charset="0"/>
                            </a:rPr>
                            <m:t>𝑁</m:t>
                          </m:r>
                        </m:den>
                      </m:f>
                      <m:r>
                        <a:rPr lang="en-US" b="0" i="1" smtClean="0">
                          <a:latin typeface="Cambria Math" panose="02040503050406030204" pitchFamily="18" charset="0"/>
                          <a:ea typeface="Cambria Math" panose="02040503050406030204" pitchFamily="18" charset="0"/>
                        </a:rPr>
                        <m:t>𝑑𝑡</m:t>
                      </m:r>
                    </m:oMath>
                  </m:oMathPara>
                </a14:m>
                <a:endParaRPr lang="en-US" dirty="0"/>
              </a:p>
              <a:p>
                <a:pPr marL="0" indent="0">
                  <a:buNone/>
                </a:pPr>
                <a:r>
                  <a:rPr lang="en-US" dirty="0"/>
                  <a:t>which is a differential equation with the solution:</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𝑒𝑥𝑝</m:t>
                          </m:r>
                          <m:d>
                            <m:dPr>
                              <m:ctrlPr>
                                <a:rPr lang="en-US" b="0" i="1" smtClean="0">
                                  <a:latin typeface="Cambria Math" panose="02040503050406030204" pitchFamily="18" charset="0"/>
                                </a:rPr>
                              </m:ctrlPr>
                            </m:dPr>
                            <m:e>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𝑡</m:t>
                                  </m:r>
                                </m:e>
                              </m:d>
                            </m:e>
                          </m:d>
                        </m:den>
                      </m:f>
                    </m:oMath>
                  </m:oMathPara>
                </a14:m>
                <a:endParaRPr lang="en-US" dirty="0"/>
              </a:p>
            </p:txBody>
          </p:sp>
        </mc:Choice>
        <mc:Fallback>
          <p:sp>
            <p:nvSpPr>
              <p:cNvPr id="3" name="Content Placeholder 2">
                <a:extLst>
                  <a:ext uri="{FF2B5EF4-FFF2-40B4-BE49-F238E27FC236}">
                    <a16:creationId xmlns:a16="http://schemas.microsoft.com/office/drawing/2014/main" id="{70980BD8-9870-4CA6-A0D4-160A0BC6522E}"/>
                  </a:ext>
                </a:extLst>
              </p:cNvPr>
              <p:cNvSpPr>
                <a:spLocks noGrp="1" noRot="1" noChangeAspect="1" noMove="1" noResize="1" noEditPoints="1" noAdjustHandles="1" noChangeArrowheads="1" noChangeShapeType="1" noTextEdit="1"/>
              </p:cNvSpPr>
              <p:nvPr>
                <p:ph idx="1"/>
              </p:nvPr>
            </p:nvSpPr>
            <p:spPr>
              <a:blipFill>
                <a:blip r:embed="rId2"/>
                <a:stretch>
                  <a:fillRect l="-928" t="-32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C5A9408-F77F-C3E9-E618-E1C94A3424B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4BCFF36-5CC2-3413-CECB-A3144E73097E}"/>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F3B2A964-F7CE-7E7B-6A36-E1742AF403F9}"/>
              </a:ext>
            </a:extLst>
          </p:cNvPr>
          <p:cNvSpPr>
            <a:spLocks noGrp="1"/>
          </p:cNvSpPr>
          <p:nvPr>
            <p:ph type="sldNum" sz="quarter" idx="12"/>
          </p:nvPr>
        </p:nvSpPr>
        <p:spPr/>
        <p:txBody>
          <a:bodyPr/>
          <a:lstStyle/>
          <a:p>
            <a:fld id="{55C6CE46-7AC0-4EB9-B9A8-A1AFFD991ADA}" type="slidenum">
              <a:rPr lang="en-US" smtClean="0"/>
              <a:t>13</a:t>
            </a:fld>
            <a:endParaRPr lang="en-US"/>
          </a:p>
        </p:txBody>
      </p:sp>
    </p:spTree>
    <p:extLst>
      <p:ext uri="{BB962C8B-B14F-4D97-AF65-F5344CB8AC3E}">
        <p14:creationId xmlns:p14="http://schemas.microsoft.com/office/powerpoint/2010/main" val="235031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D37D-D286-4F49-87C1-63A4C621060C}"/>
              </a:ext>
            </a:extLst>
          </p:cNvPr>
          <p:cNvSpPr>
            <a:spLocks noGrp="1"/>
          </p:cNvSpPr>
          <p:nvPr>
            <p:ph type="title"/>
          </p:nvPr>
        </p:nvSpPr>
        <p:spPr/>
        <p:txBody>
          <a:bodyPr/>
          <a:lstStyle/>
          <a:p>
            <a:r>
              <a:rPr lang="en-US" dirty="0"/>
              <a:t>Epidemic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A3F662-12AB-47CC-B01E-E1DE8EC4856F}"/>
                  </a:ext>
                </a:extLst>
              </p:cNvPr>
              <p:cNvSpPr>
                <a:spLocks noGrp="1"/>
              </p:cNvSpPr>
              <p:nvPr>
                <p:ph idx="1"/>
              </p:nvPr>
            </p:nvSpPr>
            <p:spPr/>
            <p:txBody>
              <a:bodyPr>
                <a:normAutofit fontScale="85000" lnSpcReduction="20000"/>
              </a:bodyPr>
              <a:lstStyle/>
              <a:p>
                <a:r>
                  <a:rPr lang="en-US" dirty="0"/>
                  <a:t>Cumulative share of adopters at time </a:t>
                </a:r>
                <a:r>
                  <a:rPr lang="en-US" i="1" dirty="0"/>
                  <a:t>t</a:t>
                </a:r>
                <a:r>
                  <a:rPr lang="en-US" dirty="0"/>
                  <a:t> on the left hand side and version of the cumulative logistic function on the right hand side.</a:t>
                </a:r>
              </a:p>
              <a:p>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is a constant of integration (initial number of users).</a:t>
                </a:r>
              </a:p>
              <a:p>
                <a:r>
                  <a:rPr lang="en-US" dirty="0"/>
                  <a:t>Setting </a:t>
                </a:r>
                <a:r>
                  <a:rPr lang="en-US" i="1" dirty="0"/>
                  <a:t>t</a:t>
                </a:r>
                <a:r>
                  <a:rPr lang="en-US" dirty="0"/>
                  <a:t> to zero:</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0</m:t>
                                  </m:r>
                                </m:sub>
                              </m:sSub>
                            </m:num>
                            <m:den>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0</m:t>
                                  </m:r>
                                </m:sub>
                              </m:sSub>
                            </m:den>
                          </m:f>
                        </m:e>
                      </m:d>
                    </m:oMath>
                  </m:oMathPara>
                </a14:m>
                <a:endParaRPr lang="en-US" dirty="0"/>
              </a:p>
              <a:p>
                <a:r>
                  <a:rPr lang="en-US" dirty="0"/>
                  <a:t>Compute the mean and variance of </a:t>
                </a:r>
                <a:r>
                  <a:rPr lang="en-US" i="1" dirty="0"/>
                  <a:t>t</a:t>
                </a:r>
                <a:r>
                  <a:rPr lang="en-US" dirty="0"/>
                  <a:t>, the time of adoption, using the known characteristics of the logistic:</a:t>
                </a:r>
              </a:p>
              <a:p>
                <a:pPr lvl="1"/>
                <a:r>
                  <a:rPr lang="en-US" dirty="0"/>
                  <a:t>Mean(t)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oMath>
                </a14:m>
                <a:endParaRPr lang="en-US" dirty="0"/>
              </a:p>
              <a:p>
                <a:pPr lvl="1"/>
                <a:r>
                  <a:rPr lang="en-US" dirty="0"/>
                  <a:t>Var(t)</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2</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rPr>
                          <m:t>2</m:t>
                        </m:r>
                      </m:sup>
                    </m:sSup>
                  </m:oMath>
                </a14:m>
                <a:endParaRPr lang="en-US" dirty="0"/>
              </a:p>
              <a:p>
                <a14:m>
                  <m:oMath xmlns:m="http://schemas.openxmlformats.org/officeDocument/2006/math">
                    <m:r>
                      <a:rPr lang="en-US" i="1" dirty="0" smtClean="0">
                        <a:latin typeface="Cambria Math" panose="02040503050406030204" pitchFamily="18" charset="0"/>
                        <a:ea typeface="Cambria Math" panose="02040503050406030204" pitchFamily="18" charset="0"/>
                      </a:rPr>
                      <m:t>𝛽</m:t>
                    </m:r>
                  </m:oMath>
                </a14:m>
                <a:r>
                  <a:rPr lang="en-US" dirty="0"/>
                  <a:t> describes the dispersion of the time of adoption.</a:t>
                </a:r>
              </a:p>
              <a:p>
                <a:r>
                  <a:rPr lang="en-US" dirty="0"/>
                  <a:t>Mean is proportional to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scaled by dispersion parameter </a:t>
                </a:r>
                <a14:m>
                  <m:oMath xmlns:m="http://schemas.openxmlformats.org/officeDocument/2006/math">
                    <m:r>
                      <a:rPr lang="en-US" i="1" dirty="0" smtClean="0">
                        <a:latin typeface="Cambria Math" panose="02040503050406030204" pitchFamily="18" charset="0"/>
                        <a:ea typeface="Cambria Math" panose="02040503050406030204" pitchFamily="18" charset="0"/>
                      </a:rPr>
                      <m:t>𝛽</m:t>
                    </m:r>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83A3F662-12AB-47CC-B01E-E1DE8EC4856F}"/>
                  </a:ext>
                </a:extLst>
              </p:cNvPr>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A3C3EFB-B5DE-561C-3227-EEC29D39F35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516BAC6-1F07-B92F-1001-2584A5BD8598}"/>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A0976495-438A-1AB1-9A95-23F834F82071}"/>
              </a:ext>
            </a:extLst>
          </p:cNvPr>
          <p:cNvSpPr>
            <a:spLocks noGrp="1"/>
          </p:cNvSpPr>
          <p:nvPr>
            <p:ph type="sldNum" sz="quarter" idx="12"/>
          </p:nvPr>
        </p:nvSpPr>
        <p:spPr/>
        <p:txBody>
          <a:bodyPr/>
          <a:lstStyle/>
          <a:p>
            <a:fld id="{55C6CE46-7AC0-4EB9-B9A8-A1AFFD991ADA}" type="slidenum">
              <a:rPr lang="en-US" smtClean="0"/>
              <a:t>14</a:t>
            </a:fld>
            <a:endParaRPr lang="en-US"/>
          </a:p>
        </p:txBody>
      </p:sp>
    </p:spTree>
    <p:extLst>
      <p:ext uri="{BB962C8B-B14F-4D97-AF65-F5344CB8AC3E}">
        <p14:creationId xmlns:p14="http://schemas.microsoft.com/office/powerpoint/2010/main" val="80569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7D60-32CB-4504-AB22-28F204D7538A}"/>
              </a:ext>
            </a:extLst>
          </p:cNvPr>
          <p:cNvSpPr>
            <a:spLocks noGrp="1"/>
          </p:cNvSpPr>
          <p:nvPr>
            <p:ph type="title"/>
          </p:nvPr>
        </p:nvSpPr>
        <p:spPr/>
        <p:txBody>
          <a:bodyPr/>
          <a:lstStyle/>
          <a:p>
            <a:r>
              <a:rPr lang="en-US" dirty="0"/>
              <a:t>Epidemic model</a:t>
            </a:r>
          </a:p>
        </p:txBody>
      </p:sp>
      <p:sp>
        <p:nvSpPr>
          <p:cNvPr id="3" name="TextBox 2">
            <a:extLst>
              <a:ext uri="{FF2B5EF4-FFF2-40B4-BE49-F238E27FC236}">
                <a16:creationId xmlns:a16="http://schemas.microsoft.com/office/drawing/2014/main" id="{446984C6-14A5-03D2-15FC-258D038D4AAD}"/>
              </a:ext>
            </a:extLst>
          </p:cNvPr>
          <p:cNvSpPr txBox="1"/>
          <p:nvPr/>
        </p:nvSpPr>
        <p:spPr>
          <a:xfrm>
            <a:off x="8280401" y="1690687"/>
            <a:ext cx="3237684"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Illustration of some s-curves for adoption with various means and standard deviations of the adoption time.</a:t>
            </a:r>
          </a:p>
          <a:p>
            <a:pPr marL="342900" indent="-342900">
              <a:buFont typeface="Arial" panose="020B0604020202020204" pitchFamily="34" charset="0"/>
              <a:buChar char="•"/>
            </a:pPr>
            <a:r>
              <a:rPr lang="en-US" sz="2000" dirty="0"/>
              <a:t>Note that for the logistic or for any symmetric distribution, the mean and median coincide, so at the mean, half the population has adopted.</a:t>
            </a:r>
          </a:p>
        </p:txBody>
      </p:sp>
      <p:sp>
        <p:nvSpPr>
          <p:cNvPr id="5" name="Date Placeholder 4">
            <a:extLst>
              <a:ext uri="{FF2B5EF4-FFF2-40B4-BE49-F238E27FC236}">
                <a16:creationId xmlns:a16="http://schemas.microsoft.com/office/drawing/2014/main" id="{9F4ECA0C-085D-923E-156F-3E152B553651}"/>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3D07F31D-839C-1FA7-BEAF-122469D051DA}"/>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76259461-F1D9-C10B-C174-AF60B4CD1EA6}"/>
              </a:ext>
            </a:extLst>
          </p:cNvPr>
          <p:cNvSpPr>
            <a:spLocks noGrp="1"/>
          </p:cNvSpPr>
          <p:nvPr>
            <p:ph type="sldNum" sz="quarter" idx="12"/>
          </p:nvPr>
        </p:nvSpPr>
        <p:spPr/>
        <p:txBody>
          <a:bodyPr/>
          <a:lstStyle/>
          <a:p>
            <a:fld id="{55C6CE46-7AC0-4EB9-B9A8-A1AFFD991ADA}" type="slidenum">
              <a:rPr lang="en-US" smtClean="0"/>
              <a:t>15</a:t>
            </a:fld>
            <a:endParaRPr lang="en-US"/>
          </a:p>
        </p:txBody>
      </p:sp>
      <p:pic>
        <p:nvPicPr>
          <p:cNvPr id="8" name="Picture 7">
            <a:extLst>
              <a:ext uri="{FF2B5EF4-FFF2-40B4-BE49-F238E27FC236}">
                <a16:creationId xmlns:a16="http://schemas.microsoft.com/office/drawing/2014/main" id="{EB9B20DE-D84F-468C-870E-6DD902741FF6}"/>
              </a:ext>
            </a:extLst>
          </p:cNvPr>
          <p:cNvPicPr>
            <a:picLocks noChangeAspect="1"/>
          </p:cNvPicPr>
          <p:nvPr/>
        </p:nvPicPr>
        <p:blipFill>
          <a:blip r:embed="rId2"/>
          <a:stretch>
            <a:fillRect/>
          </a:stretch>
        </p:blipFill>
        <p:spPr>
          <a:xfrm>
            <a:off x="1419249" y="1703917"/>
            <a:ext cx="6580163" cy="4324350"/>
          </a:xfrm>
          <a:prstGeom prst="rect">
            <a:avLst/>
          </a:prstGeom>
        </p:spPr>
      </p:pic>
    </p:spTree>
    <p:extLst>
      <p:ext uri="{BB962C8B-B14F-4D97-AF65-F5344CB8AC3E}">
        <p14:creationId xmlns:p14="http://schemas.microsoft.com/office/powerpoint/2010/main" val="103642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D59E-767B-4C95-BB5D-8B22A61C5034}"/>
              </a:ext>
            </a:extLst>
          </p:cNvPr>
          <p:cNvSpPr>
            <a:spLocks noGrp="1"/>
          </p:cNvSpPr>
          <p:nvPr>
            <p:ph type="title"/>
          </p:nvPr>
        </p:nvSpPr>
        <p:spPr/>
        <p:txBody>
          <a:bodyPr/>
          <a:lstStyle/>
          <a:p>
            <a:r>
              <a:rPr lang="en-US" dirty="0"/>
              <a:t>Adoption as investment under uncertainty</a:t>
            </a:r>
          </a:p>
        </p:txBody>
      </p:sp>
      <p:sp>
        <p:nvSpPr>
          <p:cNvPr id="3" name="Content Placeholder 2">
            <a:extLst>
              <a:ext uri="{FF2B5EF4-FFF2-40B4-BE49-F238E27FC236}">
                <a16:creationId xmlns:a16="http://schemas.microsoft.com/office/drawing/2014/main" id="{DC57F7DA-EBC0-453F-9F09-5018FA3F803C}"/>
              </a:ext>
            </a:extLst>
          </p:cNvPr>
          <p:cNvSpPr>
            <a:spLocks noGrp="1"/>
          </p:cNvSpPr>
          <p:nvPr>
            <p:ph idx="1"/>
          </p:nvPr>
        </p:nvSpPr>
        <p:spPr/>
        <p:txBody>
          <a:bodyPr/>
          <a:lstStyle/>
          <a:p>
            <a:r>
              <a:rPr lang="en-US" dirty="0"/>
              <a:t>Decision to adopt involves uncertainty.</a:t>
            </a:r>
          </a:p>
          <a:p>
            <a:r>
              <a:rPr lang="en-US" dirty="0"/>
              <a:t>Potential adopter compares upfront cost with an uncertain stream of future benefits.</a:t>
            </a:r>
          </a:p>
          <a:p>
            <a:r>
              <a:rPr lang="en-US" dirty="0"/>
              <a:t>Upfront costs are sunk, and decision cannot be reversed without additional cost.</a:t>
            </a:r>
          </a:p>
          <a:p>
            <a:r>
              <a:rPr lang="en-US" dirty="0"/>
              <a:t>Decision not “adopt or do not adopt” but instead “adopt now or wait to decide whether to adopt later.”</a:t>
            </a:r>
          </a:p>
          <a:p>
            <a:r>
              <a:rPr lang="en-US" dirty="0"/>
              <a:t>Model adoption decision as real options model (similar to Dixit and </a:t>
            </a:r>
            <a:r>
              <a:rPr lang="en-US" dirty="0" err="1"/>
              <a:t>Pindyck</a:t>
            </a:r>
            <a:r>
              <a:rPr lang="en-US" dirty="0"/>
              <a:t> (1994) for investment under uncertainty).</a:t>
            </a:r>
          </a:p>
          <a:p>
            <a:endParaRPr lang="en-US" dirty="0"/>
          </a:p>
          <a:p>
            <a:endParaRPr lang="en-US" dirty="0"/>
          </a:p>
        </p:txBody>
      </p:sp>
      <p:sp>
        <p:nvSpPr>
          <p:cNvPr id="4" name="Date Placeholder 3">
            <a:extLst>
              <a:ext uri="{FF2B5EF4-FFF2-40B4-BE49-F238E27FC236}">
                <a16:creationId xmlns:a16="http://schemas.microsoft.com/office/drawing/2014/main" id="{96F21773-1D34-73A4-61DE-55FFF558B23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74248BC-00E5-D13E-2493-75014673161C}"/>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D8DF095D-6D04-F9A0-21E8-A2FBEE96C30D}"/>
              </a:ext>
            </a:extLst>
          </p:cNvPr>
          <p:cNvSpPr>
            <a:spLocks noGrp="1"/>
          </p:cNvSpPr>
          <p:nvPr>
            <p:ph type="sldNum" sz="quarter" idx="12"/>
          </p:nvPr>
        </p:nvSpPr>
        <p:spPr/>
        <p:txBody>
          <a:bodyPr/>
          <a:lstStyle/>
          <a:p>
            <a:fld id="{55C6CE46-7AC0-4EB9-B9A8-A1AFFD991ADA}" type="slidenum">
              <a:rPr lang="en-US" smtClean="0"/>
              <a:t>16</a:t>
            </a:fld>
            <a:endParaRPr lang="en-US"/>
          </a:p>
        </p:txBody>
      </p:sp>
    </p:spTree>
    <p:extLst>
      <p:ext uri="{BB962C8B-B14F-4D97-AF65-F5344CB8AC3E}">
        <p14:creationId xmlns:p14="http://schemas.microsoft.com/office/powerpoint/2010/main" val="85068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2D10-E145-4136-B5A2-12CB6676F8DA}"/>
              </a:ext>
            </a:extLst>
          </p:cNvPr>
          <p:cNvSpPr>
            <a:spLocks noGrp="1"/>
          </p:cNvSpPr>
          <p:nvPr>
            <p:ph type="title"/>
          </p:nvPr>
        </p:nvSpPr>
        <p:spPr/>
        <p:txBody>
          <a:bodyPr/>
          <a:lstStyle/>
          <a:p>
            <a:r>
              <a:rPr lang="en-US" dirty="0"/>
              <a:t>Adoption as investment under uncertainty</a:t>
            </a:r>
          </a:p>
        </p:txBody>
      </p:sp>
      <p:sp>
        <p:nvSpPr>
          <p:cNvPr id="3" name="Content Placeholder 2">
            <a:extLst>
              <a:ext uri="{FF2B5EF4-FFF2-40B4-BE49-F238E27FC236}">
                <a16:creationId xmlns:a16="http://schemas.microsoft.com/office/drawing/2014/main" id="{4650B975-F982-4024-A572-27C970B095B7}"/>
              </a:ext>
            </a:extLst>
          </p:cNvPr>
          <p:cNvSpPr>
            <a:spLocks noGrp="1"/>
          </p:cNvSpPr>
          <p:nvPr>
            <p:ph idx="1"/>
          </p:nvPr>
        </p:nvSpPr>
        <p:spPr/>
        <p:txBody>
          <a:bodyPr>
            <a:normAutofit fontScale="92500"/>
          </a:bodyPr>
          <a:lstStyle/>
          <a:p>
            <a:r>
              <a:rPr lang="en-US" dirty="0"/>
              <a:t>A financial option is a contract which grants its owner the right, to buy or sell an underlying asset at a specified strike price on or before a specified date.</a:t>
            </a:r>
          </a:p>
          <a:p>
            <a:r>
              <a:rPr lang="en-US" dirty="0"/>
              <a:t>There is no requirement that the owner exercise this right.</a:t>
            </a:r>
          </a:p>
          <a:p>
            <a:r>
              <a:rPr lang="en-US" dirty="0"/>
              <a:t>Real options are those where the asset is real (tangible investment).</a:t>
            </a:r>
          </a:p>
          <a:p>
            <a:r>
              <a:rPr lang="en-US" dirty="0"/>
              <a:t>In adoption setting, no contract, only option to adopt a new technology at any point in time at an uncertain price and whose payoff is uncertain.</a:t>
            </a:r>
          </a:p>
          <a:p>
            <a:r>
              <a:rPr lang="en-US" dirty="0"/>
              <a:t>Real options are often evaluated using a decision tree with two choices at every branch (adopt or not) and a value of each branch computed by looking forward down the tree.</a:t>
            </a:r>
          </a:p>
        </p:txBody>
      </p:sp>
      <p:sp>
        <p:nvSpPr>
          <p:cNvPr id="4" name="Date Placeholder 3">
            <a:extLst>
              <a:ext uri="{FF2B5EF4-FFF2-40B4-BE49-F238E27FC236}">
                <a16:creationId xmlns:a16="http://schemas.microsoft.com/office/drawing/2014/main" id="{01FCC8A4-2DF7-8501-FC1A-84B6E556F0A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F19FB81-668B-9FCE-9C92-AD0F1BC1AF11}"/>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D180873E-B1C5-9271-6773-BE590E4E8DC0}"/>
              </a:ext>
            </a:extLst>
          </p:cNvPr>
          <p:cNvSpPr>
            <a:spLocks noGrp="1"/>
          </p:cNvSpPr>
          <p:nvPr>
            <p:ph type="sldNum" sz="quarter" idx="12"/>
          </p:nvPr>
        </p:nvSpPr>
        <p:spPr/>
        <p:txBody>
          <a:bodyPr/>
          <a:lstStyle/>
          <a:p>
            <a:fld id="{55C6CE46-7AC0-4EB9-B9A8-A1AFFD991ADA}" type="slidenum">
              <a:rPr lang="en-US" smtClean="0"/>
              <a:t>17</a:t>
            </a:fld>
            <a:endParaRPr lang="en-US"/>
          </a:p>
        </p:txBody>
      </p:sp>
    </p:spTree>
    <p:extLst>
      <p:ext uri="{BB962C8B-B14F-4D97-AF65-F5344CB8AC3E}">
        <p14:creationId xmlns:p14="http://schemas.microsoft.com/office/powerpoint/2010/main" val="364824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680D-49D7-45E8-9A79-7483239015B8}"/>
              </a:ext>
            </a:extLst>
          </p:cNvPr>
          <p:cNvSpPr>
            <a:spLocks noGrp="1"/>
          </p:cNvSpPr>
          <p:nvPr>
            <p:ph type="title"/>
          </p:nvPr>
        </p:nvSpPr>
        <p:spPr/>
        <p:txBody>
          <a:bodyPr/>
          <a:lstStyle/>
          <a:p>
            <a:r>
              <a:rPr lang="en-US" dirty="0"/>
              <a:t>Factors affecting diffusion</a:t>
            </a:r>
          </a:p>
        </p:txBody>
      </p:sp>
      <p:sp>
        <p:nvSpPr>
          <p:cNvPr id="3" name="Content Placeholder 2">
            <a:extLst>
              <a:ext uri="{FF2B5EF4-FFF2-40B4-BE49-F238E27FC236}">
                <a16:creationId xmlns:a16="http://schemas.microsoft.com/office/drawing/2014/main" id="{E4158F5D-7908-4829-A5E7-86F4315B0C4A}"/>
              </a:ext>
            </a:extLst>
          </p:cNvPr>
          <p:cNvSpPr>
            <a:spLocks noGrp="1"/>
          </p:cNvSpPr>
          <p:nvPr>
            <p:ph idx="1"/>
          </p:nvPr>
        </p:nvSpPr>
        <p:spPr/>
        <p:txBody>
          <a:bodyPr>
            <a:normAutofit fontScale="92500"/>
          </a:bodyPr>
          <a:lstStyle/>
          <a:p>
            <a:r>
              <a:rPr lang="en-US" dirty="0"/>
              <a:t>Diffusion of innovation has same broad determinants as innovation itself:</a:t>
            </a:r>
          </a:p>
          <a:p>
            <a:pPr lvl="1"/>
            <a:r>
              <a:rPr lang="en-US" dirty="0"/>
              <a:t>Demand for the new technology</a:t>
            </a:r>
          </a:p>
          <a:p>
            <a:pPr lvl="1"/>
            <a:r>
              <a:rPr lang="en-US" dirty="0"/>
              <a:t>Cost of adopting new technology</a:t>
            </a:r>
          </a:p>
          <a:p>
            <a:pPr lvl="1"/>
            <a:r>
              <a:rPr lang="en-US" dirty="0"/>
              <a:t>Level of uncertainty, availability of information (not only on how well technology works but also its use/applications)</a:t>
            </a:r>
          </a:p>
          <a:p>
            <a:pPr lvl="1"/>
            <a:r>
              <a:rPr lang="en-US" dirty="0"/>
              <a:t>Network externalities</a:t>
            </a:r>
          </a:p>
          <a:p>
            <a:pPr lvl="1"/>
            <a:r>
              <a:rPr lang="en-US" dirty="0"/>
              <a:t>Market structure</a:t>
            </a:r>
          </a:p>
          <a:p>
            <a:pPr lvl="1"/>
            <a:r>
              <a:rPr lang="en-US" dirty="0"/>
              <a:t>Cultural and social determinants</a:t>
            </a:r>
          </a:p>
          <a:p>
            <a:pPr lvl="1"/>
            <a:r>
              <a:rPr lang="en-US" dirty="0"/>
              <a:t>Regulatory and institutional environment</a:t>
            </a:r>
          </a:p>
          <a:p>
            <a:pPr lvl="1"/>
            <a:r>
              <a:rPr lang="en-US" dirty="0"/>
              <a:t>Competition from old technologies</a:t>
            </a:r>
          </a:p>
          <a:p>
            <a:r>
              <a:rPr lang="en-US" dirty="0"/>
              <a:t>Invention during diffusion process in the form of tweaking and adaptation.</a:t>
            </a:r>
          </a:p>
        </p:txBody>
      </p:sp>
      <p:sp>
        <p:nvSpPr>
          <p:cNvPr id="4" name="Date Placeholder 3">
            <a:extLst>
              <a:ext uri="{FF2B5EF4-FFF2-40B4-BE49-F238E27FC236}">
                <a16:creationId xmlns:a16="http://schemas.microsoft.com/office/drawing/2014/main" id="{E093E9A8-F578-CC8E-65A1-6298A0A5677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336AB89-7757-DB0F-982F-262AE84B713E}"/>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811A238A-C570-D924-7E06-34973E66602A}"/>
              </a:ext>
            </a:extLst>
          </p:cNvPr>
          <p:cNvSpPr>
            <a:spLocks noGrp="1"/>
          </p:cNvSpPr>
          <p:nvPr>
            <p:ph type="sldNum" sz="quarter" idx="12"/>
          </p:nvPr>
        </p:nvSpPr>
        <p:spPr/>
        <p:txBody>
          <a:bodyPr/>
          <a:lstStyle/>
          <a:p>
            <a:fld id="{55C6CE46-7AC0-4EB9-B9A8-A1AFFD991ADA}" type="slidenum">
              <a:rPr lang="en-US" smtClean="0"/>
              <a:t>18</a:t>
            </a:fld>
            <a:endParaRPr lang="en-US"/>
          </a:p>
        </p:txBody>
      </p:sp>
    </p:spTree>
    <p:extLst>
      <p:ext uri="{BB962C8B-B14F-4D97-AF65-F5344CB8AC3E}">
        <p14:creationId xmlns:p14="http://schemas.microsoft.com/office/powerpoint/2010/main" val="77578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524A-7E55-4D04-B648-D8C5609F5EC2}"/>
              </a:ext>
            </a:extLst>
          </p:cNvPr>
          <p:cNvSpPr>
            <a:spLocks noGrp="1"/>
          </p:cNvSpPr>
          <p:nvPr>
            <p:ph type="title"/>
          </p:nvPr>
        </p:nvSpPr>
        <p:spPr/>
        <p:txBody>
          <a:bodyPr/>
          <a:lstStyle/>
          <a:p>
            <a:r>
              <a:rPr lang="en-US" dirty="0"/>
              <a:t>Factors affecting diffusion</a:t>
            </a:r>
          </a:p>
        </p:txBody>
      </p:sp>
      <p:sp>
        <p:nvSpPr>
          <p:cNvPr id="3" name="Content Placeholder 2">
            <a:extLst>
              <a:ext uri="{FF2B5EF4-FFF2-40B4-BE49-F238E27FC236}">
                <a16:creationId xmlns:a16="http://schemas.microsoft.com/office/drawing/2014/main" id="{3D90C328-0374-4037-A7A0-1AA51750A5EF}"/>
              </a:ext>
            </a:extLst>
          </p:cNvPr>
          <p:cNvSpPr>
            <a:spLocks noGrp="1"/>
          </p:cNvSpPr>
          <p:nvPr>
            <p:ph idx="1"/>
          </p:nvPr>
        </p:nvSpPr>
        <p:spPr/>
        <p:txBody>
          <a:bodyPr/>
          <a:lstStyle/>
          <a:p>
            <a:r>
              <a:rPr lang="en-US" b="1" dirty="0"/>
              <a:t>Benefits of adoption</a:t>
            </a:r>
            <a:r>
              <a:rPr lang="en-US" dirty="0"/>
              <a:t> of a new technology depend on:</a:t>
            </a:r>
          </a:p>
          <a:p>
            <a:pPr lvl="1"/>
            <a:r>
              <a:rPr lang="en-US" dirty="0"/>
              <a:t>Perceived improvements it offers in consumption or industrial use.</a:t>
            </a:r>
          </a:p>
          <a:p>
            <a:pPr lvl="1"/>
            <a:r>
              <a:rPr lang="en-US" dirty="0"/>
              <a:t>Closeness of potential substitute technologies, either new or those in prior use.</a:t>
            </a:r>
          </a:p>
          <a:p>
            <a:pPr lvl="1"/>
            <a:r>
              <a:rPr lang="en-US" dirty="0"/>
              <a:t>Extent to which new technology supported by a network (about which more in a moment).</a:t>
            </a:r>
          </a:p>
          <a:p>
            <a:pPr lvl="1"/>
            <a:r>
              <a:rPr lang="en-US" dirty="0"/>
              <a:t>Availability of complementary goods (e.g. tools, worker skills), maintenance services.</a:t>
            </a:r>
          </a:p>
        </p:txBody>
      </p:sp>
      <p:sp>
        <p:nvSpPr>
          <p:cNvPr id="4" name="Date Placeholder 3">
            <a:extLst>
              <a:ext uri="{FF2B5EF4-FFF2-40B4-BE49-F238E27FC236}">
                <a16:creationId xmlns:a16="http://schemas.microsoft.com/office/drawing/2014/main" id="{F768ED31-76EE-E871-AA7F-39D6F658ABB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E80A8E0-3A1C-89B8-8880-629E8D0DE72A}"/>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65E31227-0BD6-1198-7510-569B2774541E}"/>
              </a:ext>
            </a:extLst>
          </p:cNvPr>
          <p:cNvSpPr>
            <a:spLocks noGrp="1"/>
          </p:cNvSpPr>
          <p:nvPr>
            <p:ph type="sldNum" sz="quarter" idx="12"/>
          </p:nvPr>
        </p:nvSpPr>
        <p:spPr/>
        <p:txBody>
          <a:bodyPr/>
          <a:lstStyle/>
          <a:p>
            <a:fld id="{55C6CE46-7AC0-4EB9-B9A8-A1AFFD991ADA}" type="slidenum">
              <a:rPr lang="en-US" smtClean="0"/>
              <a:t>19</a:t>
            </a:fld>
            <a:endParaRPr lang="en-US"/>
          </a:p>
        </p:txBody>
      </p:sp>
    </p:spTree>
    <p:extLst>
      <p:ext uri="{BB962C8B-B14F-4D97-AF65-F5344CB8AC3E}">
        <p14:creationId xmlns:p14="http://schemas.microsoft.com/office/powerpoint/2010/main" val="268939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48EC-7344-3FEC-25EA-9AF54C5EADB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D51997F-F20C-08AD-4610-D0E172D1B5E5}"/>
              </a:ext>
            </a:extLst>
          </p:cNvPr>
          <p:cNvSpPr>
            <a:spLocks noGrp="1"/>
          </p:cNvSpPr>
          <p:nvPr>
            <p:ph idx="1"/>
          </p:nvPr>
        </p:nvSpPr>
        <p:spPr/>
        <p:txBody>
          <a:bodyPr/>
          <a:lstStyle/>
          <a:p>
            <a:r>
              <a:rPr lang="en-US" dirty="0"/>
              <a:t>Models of innovation diffusion – the S-curve</a:t>
            </a:r>
          </a:p>
          <a:p>
            <a:r>
              <a:rPr lang="en-US" dirty="0"/>
              <a:t>Factors affecting the diffusion of innovation</a:t>
            </a:r>
          </a:p>
          <a:p>
            <a:r>
              <a:rPr lang="en-US" dirty="0"/>
              <a:t>Diffusion of network goods and GPTs</a:t>
            </a:r>
          </a:p>
          <a:p>
            <a:r>
              <a:rPr lang="en-US" dirty="0"/>
              <a:t>Network externalities in diffusion</a:t>
            </a:r>
          </a:p>
          <a:p>
            <a:r>
              <a:rPr lang="en-US" dirty="0"/>
              <a:t>Empirical evidence on diffusion</a:t>
            </a:r>
          </a:p>
        </p:txBody>
      </p:sp>
      <p:sp>
        <p:nvSpPr>
          <p:cNvPr id="4" name="Date Placeholder 3">
            <a:extLst>
              <a:ext uri="{FF2B5EF4-FFF2-40B4-BE49-F238E27FC236}">
                <a16:creationId xmlns:a16="http://schemas.microsoft.com/office/drawing/2014/main" id="{21F13BFD-E24A-C3E5-2043-134BEB9CD21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B234AAE-6FBF-0D4A-1154-F1EFC7C89913}"/>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F422D143-7317-4543-39D1-348343E60086}"/>
              </a:ext>
            </a:extLst>
          </p:cNvPr>
          <p:cNvSpPr>
            <a:spLocks noGrp="1"/>
          </p:cNvSpPr>
          <p:nvPr>
            <p:ph type="sldNum" sz="quarter" idx="12"/>
          </p:nvPr>
        </p:nvSpPr>
        <p:spPr/>
        <p:txBody>
          <a:bodyPr/>
          <a:lstStyle/>
          <a:p>
            <a:fld id="{55C6CE46-7AC0-4EB9-B9A8-A1AFFD991ADA}" type="slidenum">
              <a:rPr lang="en-US" smtClean="0"/>
              <a:t>2</a:t>
            </a:fld>
            <a:endParaRPr lang="en-US"/>
          </a:p>
        </p:txBody>
      </p:sp>
    </p:spTree>
    <p:extLst>
      <p:ext uri="{BB962C8B-B14F-4D97-AF65-F5344CB8AC3E}">
        <p14:creationId xmlns:p14="http://schemas.microsoft.com/office/powerpoint/2010/main" val="383531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BED1-056D-4F41-AA14-A568BFF2B574}"/>
              </a:ext>
            </a:extLst>
          </p:cNvPr>
          <p:cNvSpPr>
            <a:spLocks noGrp="1"/>
          </p:cNvSpPr>
          <p:nvPr>
            <p:ph type="title"/>
          </p:nvPr>
        </p:nvSpPr>
        <p:spPr/>
        <p:txBody>
          <a:bodyPr/>
          <a:lstStyle/>
          <a:p>
            <a:r>
              <a:rPr lang="en-US" dirty="0"/>
              <a:t>Factors affecting diffusion</a:t>
            </a:r>
          </a:p>
        </p:txBody>
      </p:sp>
      <p:sp>
        <p:nvSpPr>
          <p:cNvPr id="3" name="Content Placeholder 2">
            <a:extLst>
              <a:ext uri="{FF2B5EF4-FFF2-40B4-BE49-F238E27FC236}">
                <a16:creationId xmlns:a16="http://schemas.microsoft.com/office/drawing/2014/main" id="{4A351FAE-E608-4B69-A506-20199FDC3F7E}"/>
              </a:ext>
            </a:extLst>
          </p:cNvPr>
          <p:cNvSpPr>
            <a:spLocks noGrp="1"/>
          </p:cNvSpPr>
          <p:nvPr>
            <p:ph idx="1"/>
          </p:nvPr>
        </p:nvSpPr>
        <p:spPr/>
        <p:txBody>
          <a:bodyPr/>
          <a:lstStyle/>
          <a:p>
            <a:r>
              <a:rPr lang="en-US" b="1" dirty="0"/>
              <a:t>Costs of adoption</a:t>
            </a:r>
            <a:r>
              <a:rPr lang="en-US" dirty="0"/>
              <a:t> of a new technology depend on:</a:t>
            </a:r>
          </a:p>
          <a:p>
            <a:pPr lvl="1"/>
            <a:r>
              <a:rPr lang="en-US" dirty="0"/>
              <a:t>Price of new technology.</a:t>
            </a:r>
          </a:p>
          <a:p>
            <a:pPr lvl="1"/>
            <a:r>
              <a:rPr lang="en-US" dirty="0"/>
              <a:t>Cost of financing the necessary investment.</a:t>
            </a:r>
          </a:p>
          <a:p>
            <a:pPr lvl="1"/>
            <a:r>
              <a:rPr lang="en-US" dirty="0"/>
              <a:t>Switching costs from the previous technology.</a:t>
            </a:r>
          </a:p>
          <a:p>
            <a:pPr lvl="1"/>
            <a:r>
              <a:rPr lang="en-US" dirty="0"/>
              <a:t>Because technology adoption largely fixed cost, scale of potential use affects adoption.</a:t>
            </a:r>
          </a:p>
        </p:txBody>
      </p:sp>
      <p:sp>
        <p:nvSpPr>
          <p:cNvPr id="4" name="Date Placeholder 3">
            <a:extLst>
              <a:ext uri="{FF2B5EF4-FFF2-40B4-BE49-F238E27FC236}">
                <a16:creationId xmlns:a16="http://schemas.microsoft.com/office/drawing/2014/main" id="{430D2E99-A007-500E-A189-0E5658D9E14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40DEEAE-6959-76B5-3C5D-56EFE8460387}"/>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66D64BDC-8E36-B0A0-8076-A3C9655B5A77}"/>
              </a:ext>
            </a:extLst>
          </p:cNvPr>
          <p:cNvSpPr>
            <a:spLocks noGrp="1"/>
          </p:cNvSpPr>
          <p:nvPr>
            <p:ph type="sldNum" sz="quarter" idx="12"/>
          </p:nvPr>
        </p:nvSpPr>
        <p:spPr/>
        <p:txBody>
          <a:bodyPr/>
          <a:lstStyle/>
          <a:p>
            <a:fld id="{55C6CE46-7AC0-4EB9-B9A8-A1AFFD991ADA}" type="slidenum">
              <a:rPr lang="en-US" smtClean="0"/>
              <a:t>20</a:t>
            </a:fld>
            <a:endParaRPr lang="en-US"/>
          </a:p>
        </p:txBody>
      </p:sp>
    </p:spTree>
    <p:extLst>
      <p:ext uri="{BB962C8B-B14F-4D97-AF65-F5344CB8AC3E}">
        <p14:creationId xmlns:p14="http://schemas.microsoft.com/office/powerpoint/2010/main" val="126534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655E-4E33-483B-92A8-F962BFDF4970}"/>
              </a:ext>
            </a:extLst>
          </p:cNvPr>
          <p:cNvSpPr>
            <a:spLocks noGrp="1"/>
          </p:cNvSpPr>
          <p:nvPr>
            <p:ph type="title"/>
          </p:nvPr>
        </p:nvSpPr>
        <p:spPr/>
        <p:txBody>
          <a:bodyPr/>
          <a:lstStyle/>
          <a:p>
            <a:r>
              <a:rPr lang="en-US" dirty="0"/>
              <a:t>Worldwide sales of PCs</a:t>
            </a:r>
          </a:p>
        </p:txBody>
      </p:sp>
      <p:sp>
        <p:nvSpPr>
          <p:cNvPr id="3" name="TextBox 2">
            <a:extLst>
              <a:ext uri="{FF2B5EF4-FFF2-40B4-BE49-F238E27FC236}">
                <a16:creationId xmlns:a16="http://schemas.microsoft.com/office/drawing/2014/main" id="{20AA9DA3-3473-50CA-64E3-CA3128549B69}"/>
              </a:ext>
            </a:extLst>
          </p:cNvPr>
          <p:cNvSpPr txBox="1"/>
          <p:nvPr/>
        </p:nvSpPr>
        <p:spPr>
          <a:xfrm>
            <a:off x="7949889" y="2030415"/>
            <a:ext cx="3196205"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Illustrates the importance of a large sponsoring firm in the early PC industry for the adoption choice.</a:t>
            </a:r>
          </a:p>
        </p:txBody>
      </p:sp>
      <p:sp>
        <p:nvSpPr>
          <p:cNvPr id="5" name="Date Placeholder 4">
            <a:extLst>
              <a:ext uri="{FF2B5EF4-FFF2-40B4-BE49-F238E27FC236}">
                <a16:creationId xmlns:a16="http://schemas.microsoft.com/office/drawing/2014/main" id="{3E930647-50BA-39E0-44A5-4A6E8A1BC390}"/>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AA416387-D024-AF6B-31AC-93E580B4B1AC}"/>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DB163693-407C-6A2E-1AD2-A516712BD887}"/>
              </a:ext>
            </a:extLst>
          </p:cNvPr>
          <p:cNvSpPr>
            <a:spLocks noGrp="1"/>
          </p:cNvSpPr>
          <p:nvPr>
            <p:ph type="sldNum" sz="quarter" idx="12"/>
          </p:nvPr>
        </p:nvSpPr>
        <p:spPr/>
        <p:txBody>
          <a:bodyPr/>
          <a:lstStyle/>
          <a:p>
            <a:fld id="{55C6CE46-7AC0-4EB9-B9A8-A1AFFD991ADA}" type="slidenum">
              <a:rPr lang="en-US" smtClean="0"/>
              <a:t>21</a:t>
            </a:fld>
            <a:endParaRPr lang="en-US"/>
          </a:p>
        </p:txBody>
      </p:sp>
      <p:pic>
        <p:nvPicPr>
          <p:cNvPr id="8" name="Picture 7">
            <a:extLst>
              <a:ext uri="{FF2B5EF4-FFF2-40B4-BE49-F238E27FC236}">
                <a16:creationId xmlns:a16="http://schemas.microsoft.com/office/drawing/2014/main" id="{EAD27B70-9BAD-4034-AB82-CF37CE1D10E9}"/>
              </a:ext>
            </a:extLst>
          </p:cNvPr>
          <p:cNvPicPr>
            <a:picLocks noChangeAspect="1"/>
          </p:cNvPicPr>
          <p:nvPr/>
        </p:nvPicPr>
        <p:blipFill>
          <a:blip r:embed="rId2"/>
          <a:stretch>
            <a:fillRect/>
          </a:stretch>
        </p:blipFill>
        <p:spPr>
          <a:xfrm>
            <a:off x="1308628" y="1752598"/>
            <a:ext cx="5903443" cy="4264025"/>
          </a:xfrm>
          <a:prstGeom prst="rect">
            <a:avLst/>
          </a:prstGeom>
        </p:spPr>
      </p:pic>
    </p:spTree>
    <p:extLst>
      <p:ext uri="{BB962C8B-B14F-4D97-AF65-F5344CB8AC3E}">
        <p14:creationId xmlns:p14="http://schemas.microsoft.com/office/powerpoint/2010/main" val="553663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61DC-9BC5-4C02-9480-D7D62318F649}"/>
              </a:ext>
            </a:extLst>
          </p:cNvPr>
          <p:cNvSpPr>
            <a:spLocks noGrp="1"/>
          </p:cNvSpPr>
          <p:nvPr>
            <p:ph type="title"/>
          </p:nvPr>
        </p:nvSpPr>
        <p:spPr/>
        <p:txBody>
          <a:bodyPr/>
          <a:lstStyle/>
          <a:p>
            <a:r>
              <a:rPr lang="en-US" dirty="0"/>
              <a:t>Network goods and standards</a:t>
            </a:r>
          </a:p>
        </p:txBody>
      </p:sp>
      <p:sp>
        <p:nvSpPr>
          <p:cNvPr id="3" name="Content Placeholder 2">
            <a:extLst>
              <a:ext uri="{FF2B5EF4-FFF2-40B4-BE49-F238E27FC236}">
                <a16:creationId xmlns:a16="http://schemas.microsoft.com/office/drawing/2014/main" id="{49A9EB0A-6C2A-4EA1-B64A-80D885D12410}"/>
              </a:ext>
            </a:extLst>
          </p:cNvPr>
          <p:cNvSpPr>
            <a:spLocks noGrp="1"/>
          </p:cNvSpPr>
          <p:nvPr>
            <p:ph idx="1"/>
          </p:nvPr>
        </p:nvSpPr>
        <p:spPr/>
        <p:txBody>
          <a:bodyPr>
            <a:normAutofit fontScale="92500" lnSpcReduction="10000"/>
          </a:bodyPr>
          <a:lstStyle/>
          <a:p>
            <a:r>
              <a:rPr lang="en-US" b="1" dirty="0"/>
              <a:t>Network goods:</a:t>
            </a:r>
            <a:r>
              <a:rPr lang="en-US" dirty="0"/>
              <a:t> technology whose value to one user depends on use by others.</a:t>
            </a:r>
          </a:p>
          <a:p>
            <a:r>
              <a:rPr lang="en-US" dirty="0"/>
              <a:t>Generate </a:t>
            </a:r>
            <a:r>
              <a:rPr lang="en-US" b="1" dirty="0"/>
              <a:t>network externalities</a:t>
            </a:r>
            <a:r>
              <a:rPr lang="en-US" dirty="0"/>
              <a:t> that lead to increasing returns.</a:t>
            </a:r>
          </a:p>
          <a:p>
            <a:r>
              <a:rPr lang="en-US" dirty="0"/>
              <a:t>Often require standards and coordination.</a:t>
            </a:r>
          </a:p>
          <a:p>
            <a:r>
              <a:rPr lang="en-US" dirty="0"/>
              <a:t>Two types:</a:t>
            </a:r>
          </a:p>
          <a:p>
            <a:pPr lvl="1"/>
            <a:r>
              <a:rPr lang="en-US" b="1" dirty="0"/>
              <a:t>Direct networks:</a:t>
            </a:r>
            <a:r>
              <a:rPr lang="en-US" dirty="0"/>
              <a:t> Communications networks such as telephone, fax, email, messaging systems - the value to a user depends on with whom they can communicate.</a:t>
            </a:r>
          </a:p>
          <a:p>
            <a:pPr lvl="1"/>
            <a:r>
              <a:rPr lang="en-US" b="1" dirty="0"/>
              <a:t>Indirect networks:</a:t>
            </a:r>
            <a:r>
              <a:rPr lang="en-US" dirty="0"/>
              <a:t> Virtual networks created by “hardware/software” systems - the value depends on the number of other users because the existence of more users means more software available due to economies of scale in providing such “software’”.</a:t>
            </a:r>
          </a:p>
        </p:txBody>
      </p:sp>
      <p:sp>
        <p:nvSpPr>
          <p:cNvPr id="4" name="Date Placeholder 3">
            <a:extLst>
              <a:ext uri="{FF2B5EF4-FFF2-40B4-BE49-F238E27FC236}">
                <a16:creationId xmlns:a16="http://schemas.microsoft.com/office/drawing/2014/main" id="{E6DEB2EF-95B0-1FA8-2C8C-878C02D3AEE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774FDD6-26E7-9036-8CBE-EDCBCEDA9ECD}"/>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DF1519A7-AD74-B851-09B8-6781C8197633}"/>
              </a:ext>
            </a:extLst>
          </p:cNvPr>
          <p:cNvSpPr>
            <a:spLocks noGrp="1"/>
          </p:cNvSpPr>
          <p:nvPr>
            <p:ph type="sldNum" sz="quarter" idx="12"/>
          </p:nvPr>
        </p:nvSpPr>
        <p:spPr/>
        <p:txBody>
          <a:bodyPr/>
          <a:lstStyle/>
          <a:p>
            <a:fld id="{55C6CE46-7AC0-4EB9-B9A8-A1AFFD991ADA}" type="slidenum">
              <a:rPr lang="en-US" smtClean="0"/>
              <a:t>22</a:t>
            </a:fld>
            <a:endParaRPr lang="en-US"/>
          </a:p>
        </p:txBody>
      </p:sp>
    </p:spTree>
    <p:extLst>
      <p:ext uri="{BB962C8B-B14F-4D97-AF65-F5344CB8AC3E}">
        <p14:creationId xmlns:p14="http://schemas.microsoft.com/office/powerpoint/2010/main" val="671784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9163-F9C8-494E-9BE5-2F12AE9BF3E9}"/>
              </a:ext>
            </a:extLst>
          </p:cNvPr>
          <p:cNvSpPr>
            <a:spLocks noGrp="1"/>
          </p:cNvSpPr>
          <p:nvPr>
            <p:ph type="title"/>
          </p:nvPr>
        </p:nvSpPr>
        <p:spPr/>
        <p:txBody>
          <a:bodyPr/>
          <a:lstStyle/>
          <a:p>
            <a:r>
              <a:rPr lang="en-US" dirty="0"/>
              <a:t>Hardware/software/wetware networks</a:t>
            </a:r>
          </a:p>
        </p:txBody>
      </p:sp>
      <p:pic>
        <p:nvPicPr>
          <p:cNvPr id="4" name="Picture 3">
            <a:extLst>
              <a:ext uri="{FF2B5EF4-FFF2-40B4-BE49-F238E27FC236}">
                <a16:creationId xmlns:a16="http://schemas.microsoft.com/office/drawing/2014/main" id="{D4FD111B-8791-438F-AFCC-A05486346994}"/>
              </a:ext>
            </a:extLst>
          </p:cNvPr>
          <p:cNvPicPr>
            <a:picLocks noChangeAspect="1"/>
          </p:cNvPicPr>
          <p:nvPr/>
        </p:nvPicPr>
        <p:blipFill>
          <a:blip r:embed="rId2"/>
          <a:stretch>
            <a:fillRect/>
          </a:stretch>
        </p:blipFill>
        <p:spPr>
          <a:xfrm>
            <a:off x="919162" y="1768475"/>
            <a:ext cx="10353675" cy="4724400"/>
          </a:xfrm>
          <a:prstGeom prst="rect">
            <a:avLst/>
          </a:prstGeom>
        </p:spPr>
      </p:pic>
      <p:sp>
        <p:nvSpPr>
          <p:cNvPr id="3" name="Date Placeholder 2">
            <a:extLst>
              <a:ext uri="{FF2B5EF4-FFF2-40B4-BE49-F238E27FC236}">
                <a16:creationId xmlns:a16="http://schemas.microsoft.com/office/drawing/2014/main" id="{F288097B-FAB6-1548-58F8-5E930641743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5058E97-6E14-4553-D62B-49A193CAE701}"/>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7CFD2A6C-5D95-5A60-25EC-B271C30A59F5}"/>
              </a:ext>
            </a:extLst>
          </p:cNvPr>
          <p:cNvSpPr>
            <a:spLocks noGrp="1"/>
          </p:cNvSpPr>
          <p:nvPr>
            <p:ph type="sldNum" sz="quarter" idx="12"/>
          </p:nvPr>
        </p:nvSpPr>
        <p:spPr/>
        <p:txBody>
          <a:bodyPr/>
          <a:lstStyle/>
          <a:p>
            <a:fld id="{55C6CE46-7AC0-4EB9-B9A8-A1AFFD991ADA}" type="slidenum">
              <a:rPr lang="en-US" smtClean="0"/>
              <a:t>23</a:t>
            </a:fld>
            <a:endParaRPr lang="en-US"/>
          </a:p>
        </p:txBody>
      </p:sp>
    </p:spTree>
    <p:extLst>
      <p:ext uri="{BB962C8B-B14F-4D97-AF65-F5344CB8AC3E}">
        <p14:creationId xmlns:p14="http://schemas.microsoft.com/office/powerpoint/2010/main" val="4285570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42AD-45CC-4451-B3B0-FB558E676909}"/>
              </a:ext>
            </a:extLst>
          </p:cNvPr>
          <p:cNvSpPr>
            <a:spLocks noGrp="1"/>
          </p:cNvSpPr>
          <p:nvPr>
            <p:ph type="title"/>
          </p:nvPr>
        </p:nvSpPr>
        <p:spPr/>
        <p:txBody>
          <a:bodyPr/>
          <a:lstStyle/>
          <a:p>
            <a:r>
              <a:rPr lang="en-US" dirty="0"/>
              <a:t>General purpose technologies and standards</a:t>
            </a:r>
          </a:p>
        </p:txBody>
      </p:sp>
      <p:sp>
        <p:nvSpPr>
          <p:cNvPr id="3" name="Content Placeholder 2">
            <a:extLst>
              <a:ext uri="{FF2B5EF4-FFF2-40B4-BE49-F238E27FC236}">
                <a16:creationId xmlns:a16="http://schemas.microsoft.com/office/drawing/2014/main" id="{05C2FEC4-1D45-4E8E-83C5-9046B99FC472}"/>
              </a:ext>
            </a:extLst>
          </p:cNvPr>
          <p:cNvSpPr>
            <a:spLocks noGrp="1"/>
          </p:cNvSpPr>
          <p:nvPr>
            <p:ph idx="1"/>
          </p:nvPr>
        </p:nvSpPr>
        <p:spPr/>
        <p:txBody>
          <a:bodyPr/>
          <a:lstStyle/>
          <a:p>
            <a:r>
              <a:rPr lang="en-US" dirty="0"/>
              <a:t>Use of electricity in homes needed even further investments:</a:t>
            </a:r>
          </a:p>
          <a:p>
            <a:pPr lvl="1"/>
            <a:r>
              <a:rPr lang="en-US" dirty="0"/>
              <a:t>Construction of a network to deliver the electricity.</a:t>
            </a:r>
          </a:p>
          <a:p>
            <a:pPr lvl="1"/>
            <a:r>
              <a:rPr lang="en-US" dirty="0"/>
              <a:t>Education of the consumer, given the apparent new danger of electrocution when misused.</a:t>
            </a:r>
          </a:p>
        </p:txBody>
      </p:sp>
      <p:pic>
        <p:nvPicPr>
          <p:cNvPr id="4" name="Picture 3">
            <a:extLst>
              <a:ext uri="{FF2B5EF4-FFF2-40B4-BE49-F238E27FC236}">
                <a16:creationId xmlns:a16="http://schemas.microsoft.com/office/drawing/2014/main" id="{F3785962-400F-41D5-BBBD-96D8818F72F9}"/>
              </a:ext>
            </a:extLst>
          </p:cNvPr>
          <p:cNvPicPr>
            <a:picLocks noChangeAspect="1"/>
          </p:cNvPicPr>
          <p:nvPr/>
        </p:nvPicPr>
        <p:blipFill>
          <a:blip r:embed="rId2"/>
          <a:stretch>
            <a:fillRect/>
          </a:stretch>
        </p:blipFill>
        <p:spPr>
          <a:xfrm>
            <a:off x="928687" y="3292475"/>
            <a:ext cx="10334625" cy="3019425"/>
          </a:xfrm>
          <a:prstGeom prst="rect">
            <a:avLst/>
          </a:prstGeom>
        </p:spPr>
      </p:pic>
      <p:sp>
        <p:nvSpPr>
          <p:cNvPr id="5" name="Date Placeholder 4">
            <a:extLst>
              <a:ext uri="{FF2B5EF4-FFF2-40B4-BE49-F238E27FC236}">
                <a16:creationId xmlns:a16="http://schemas.microsoft.com/office/drawing/2014/main" id="{D36E5C62-D018-9A7C-8D82-13DB5CA6E4FC}"/>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84A68FE3-FD4C-3E3F-F9F0-FF9F1E1E6CAF}"/>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7555FCE5-6B1B-104F-85BE-16C4832D8AAF}"/>
              </a:ext>
            </a:extLst>
          </p:cNvPr>
          <p:cNvSpPr>
            <a:spLocks noGrp="1"/>
          </p:cNvSpPr>
          <p:nvPr>
            <p:ph type="sldNum" sz="quarter" idx="12"/>
          </p:nvPr>
        </p:nvSpPr>
        <p:spPr/>
        <p:txBody>
          <a:bodyPr/>
          <a:lstStyle/>
          <a:p>
            <a:fld id="{55C6CE46-7AC0-4EB9-B9A8-A1AFFD991ADA}" type="slidenum">
              <a:rPr lang="en-US" smtClean="0"/>
              <a:t>24</a:t>
            </a:fld>
            <a:endParaRPr lang="en-US"/>
          </a:p>
        </p:txBody>
      </p:sp>
    </p:spTree>
    <p:extLst>
      <p:ext uri="{BB962C8B-B14F-4D97-AF65-F5344CB8AC3E}">
        <p14:creationId xmlns:p14="http://schemas.microsoft.com/office/powerpoint/2010/main" val="323213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4C35-4BC1-4FAF-AC17-83816D47A657}"/>
              </a:ext>
            </a:extLst>
          </p:cNvPr>
          <p:cNvSpPr>
            <a:spLocks noGrp="1"/>
          </p:cNvSpPr>
          <p:nvPr>
            <p:ph type="title"/>
          </p:nvPr>
        </p:nvSpPr>
        <p:spPr/>
        <p:txBody>
          <a:bodyPr/>
          <a:lstStyle/>
          <a:p>
            <a:r>
              <a:rPr lang="en-US" dirty="0"/>
              <a:t>Trends in electrical and computing patenting 1840-2014</a:t>
            </a:r>
          </a:p>
        </p:txBody>
      </p:sp>
      <p:sp>
        <p:nvSpPr>
          <p:cNvPr id="3" name="TextBox 2">
            <a:extLst>
              <a:ext uri="{FF2B5EF4-FFF2-40B4-BE49-F238E27FC236}">
                <a16:creationId xmlns:a16="http://schemas.microsoft.com/office/drawing/2014/main" id="{7259A27A-C982-8635-C6E2-8955A1586346}"/>
              </a:ext>
            </a:extLst>
          </p:cNvPr>
          <p:cNvSpPr txBox="1"/>
          <p:nvPr/>
        </p:nvSpPr>
        <p:spPr>
          <a:xfrm>
            <a:off x="7977930" y="2232555"/>
            <a:ext cx="372471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Illustrates the similarity of technology development in electrical and computing technology over time.</a:t>
            </a:r>
          </a:p>
          <a:p>
            <a:pPr marL="342900" indent="-342900">
              <a:buFont typeface="Arial" panose="020B0604020202020204" pitchFamily="34" charset="0"/>
              <a:buChar char="•"/>
            </a:pPr>
            <a:r>
              <a:rPr lang="en-US" sz="2400" dirty="0"/>
              <a:t>Both are GPTs that take a long time to fully develop and be widely adopted. </a:t>
            </a:r>
          </a:p>
        </p:txBody>
      </p:sp>
      <p:sp>
        <p:nvSpPr>
          <p:cNvPr id="5" name="Date Placeholder 4">
            <a:extLst>
              <a:ext uri="{FF2B5EF4-FFF2-40B4-BE49-F238E27FC236}">
                <a16:creationId xmlns:a16="http://schemas.microsoft.com/office/drawing/2014/main" id="{30751D99-4854-4E2D-5C11-1B6BA7AB5BB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F06AA77E-2C1D-F975-D728-DAD9BCA1B772}"/>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DBBA1AF4-01BE-A559-6EDF-25992D9E62C7}"/>
              </a:ext>
            </a:extLst>
          </p:cNvPr>
          <p:cNvSpPr>
            <a:spLocks noGrp="1"/>
          </p:cNvSpPr>
          <p:nvPr>
            <p:ph type="sldNum" sz="quarter" idx="12"/>
          </p:nvPr>
        </p:nvSpPr>
        <p:spPr/>
        <p:txBody>
          <a:bodyPr/>
          <a:lstStyle/>
          <a:p>
            <a:fld id="{55C6CE46-7AC0-4EB9-B9A8-A1AFFD991ADA}" type="slidenum">
              <a:rPr lang="en-US" smtClean="0"/>
              <a:t>25</a:t>
            </a:fld>
            <a:endParaRPr lang="en-US"/>
          </a:p>
        </p:txBody>
      </p:sp>
      <p:pic>
        <p:nvPicPr>
          <p:cNvPr id="8" name="Picture 7">
            <a:extLst>
              <a:ext uri="{FF2B5EF4-FFF2-40B4-BE49-F238E27FC236}">
                <a16:creationId xmlns:a16="http://schemas.microsoft.com/office/drawing/2014/main" id="{5D64528E-534E-4D49-9FA9-968583E05E6D}"/>
              </a:ext>
            </a:extLst>
          </p:cNvPr>
          <p:cNvPicPr>
            <a:picLocks noChangeAspect="1"/>
          </p:cNvPicPr>
          <p:nvPr/>
        </p:nvPicPr>
        <p:blipFill>
          <a:blip r:embed="rId2"/>
          <a:stretch>
            <a:fillRect/>
          </a:stretch>
        </p:blipFill>
        <p:spPr>
          <a:xfrm>
            <a:off x="1506392" y="1912938"/>
            <a:ext cx="5984525" cy="4443412"/>
          </a:xfrm>
          <a:prstGeom prst="rect">
            <a:avLst/>
          </a:prstGeom>
        </p:spPr>
      </p:pic>
    </p:spTree>
    <p:extLst>
      <p:ext uri="{BB962C8B-B14F-4D97-AF65-F5344CB8AC3E}">
        <p14:creationId xmlns:p14="http://schemas.microsoft.com/office/powerpoint/2010/main" val="53656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308D-A872-47BD-BFD9-335E69C73E7B}"/>
              </a:ext>
            </a:extLst>
          </p:cNvPr>
          <p:cNvSpPr>
            <a:spLocks noGrp="1"/>
          </p:cNvSpPr>
          <p:nvPr>
            <p:ph type="title"/>
          </p:nvPr>
        </p:nvSpPr>
        <p:spPr/>
        <p:txBody>
          <a:bodyPr/>
          <a:lstStyle/>
          <a:p>
            <a:r>
              <a:rPr lang="en-US" dirty="0"/>
              <a:t>Slow diffusion and productivity slowdown</a:t>
            </a:r>
          </a:p>
        </p:txBody>
      </p:sp>
      <p:sp>
        <p:nvSpPr>
          <p:cNvPr id="3" name="Content Placeholder 2">
            <a:extLst>
              <a:ext uri="{FF2B5EF4-FFF2-40B4-BE49-F238E27FC236}">
                <a16:creationId xmlns:a16="http://schemas.microsoft.com/office/drawing/2014/main" id="{EF8E9F16-C4AB-4496-9A01-C66F02D59B81}"/>
              </a:ext>
            </a:extLst>
          </p:cNvPr>
          <p:cNvSpPr>
            <a:spLocks noGrp="1"/>
          </p:cNvSpPr>
          <p:nvPr>
            <p:ph idx="1"/>
          </p:nvPr>
        </p:nvSpPr>
        <p:spPr>
          <a:xfrm>
            <a:off x="838201" y="1825625"/>
            <a:ext cx="3302000" cy="4351338"/>
          </a:xfrm>
        </p:spPr>
        <p:txBody>
          <a:bodyPr>
            <a:normAutofit lnSpcReduction="10000"/>
          </a:bodyPr>
          <a:lstStyle/>
          <a:p>
            <a:r>
              <a:rPr lang="en-US" dirty="0"/>
              <a:t>Slow diffusion of new general purpose technologies results in slow rate of productivity growth.</a:t>
            </a:r>
          </a:p>
          <a:p>
            <a:r>
              <a:rPr lang="en-US" dirty="0"/>
              <a:t>Some changes not reflected in conventional productivity statistics.</a:t>
            </a:r>
          </a:p>
        </p:txBody>
      </p:sp>
      <p:pic>
        <p:nvPicPr>
          <p:cNvPr id="5" name="Picture 4">
            <a:extLst>
              <a:ext uri="{FF2B5EF4-FFF2-40B4-BE49-F238E27FC236}">
                <a16:creationId xmlns:a16="http://schemas.microsoft.com/office/drawing/2014/main" id="{6EDB29D7-F630-4122-AC17-9E1239275B86}"/>
              </a:ext>
            </a:extLst>
          </p:cNvPr>
          <p:cNvPicPr>
            <a:picLocks noChangeAspect="1"/>
          </p:cNvPicPr>
          <p:nvPr/>
        </p:nvPicPr>
        <p:blipFill>
          <a:blip r:embed="rId2"/>
          <a:stretch>
            <a:fillRect/>
          </a:stretch>
        </p:blipFill>
        <p:spPr>
          <a:xfrm>
            <a:off x="4226571" y="1675162"/>
            <a:ext cx="7650460" cy="4501801"/>
          </a:xfrm>
          <a:prstGeom prst="rect">
            <a:avLst/>
          </a:prstGeom>
        </p:spPr>
      </p:pic>
      <p:sp>
        <p:nvSpPr>
          <p:cNvPr id="4" name="Date Placeholder 3">
            <a:extLst>
              <a:ext uri="{FF2B5EF4-FFF2-40B4-BE49-F238E27FC236}">
                <a16:creationId xmlns:a16="http://schemas.microsoft.com/office/drawing/2014/main" id="{A3C1D97F-D409-F4DD-3EF6-6741B3A59E5F}"/>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86613883-9319-E0C1-F415-5692059F0336}"/>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9E7A4123-4AAD-503D-E12B-786FBCF89297}"/>
              </a:ext>
            </a:extLst>
          </p:cNvPr>
          <p:cNvSpPr>
            <a:spLocks noGrp="1"/>
          </p:cNvSpPr>
          <p:nvPr>
            <p:ph type="sldNum" sz="quarter" idx="12"/>
          </p:nvPr>
        </p:nvSpPr>
        <p:spPr/>
        <p:txBody>
          <a:bodyPr/>
          <a:lstStyle/>
          <a:p>
            <a:fld id="{55C6CE46-7AC0-4EB9-B9A8-A1AFFD991ADA}" type="slidenum">
              <a:rPr lang="en-US" smtClean="0"/>
              <a:t>26</a:t>
            </a:fld>
            <a:endParaRPr lang="en-US"/>
          </a:p>
        </p:txBody>
      </p:sp>
    </p:spTree>
    <p:extLst>
      <p:ext uri="{BB962C8B-B14F-4D97-AF65-F5344CB8AC3E}">
        <p14:creationId xmlns:p14="http://schemas.microsoft.com/office/powerpoint/2010/main" val="1492214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31FB-EF8A-4E4C-9905-BDC38D97668E}"/>
              </a:ext>
            </a:extLst>
          </p:cNvPr>
          <p:cNvSpPr>
            <a:spLocks noGrp="1"/>
          </p:cNvSpPr>
          <p:nvPr>
            <p:ph type="title"/>
          </p:nvPr>
        </p:nvSpPr>
        <p:spPr/>
        <p:txBody>
          <a:bodyPr/>
          <a:lstStyle/>
          <a:p>
            <a:r>
              <a:rPr lang="en-US" dirty="0"/>
              <a:t>Network externalities and diffusion</a:t>
            </a:r>
          </a:p>
        </p:txBody>
      </p:sp>
      <p:sp>
        <p:nvSpPr>
          <p:cNvPr id="3" name="Content Placeholder 2">
            <a:extLst>
              <a:ext uri="{FF2B5EF4-FFF2-40B4-BE49-F238E27FC236}">
                <a16:creationId xmlns:a16="http://schemas.microsoft.com/office/drawing/2014/main" id="{5998E8AF-385A-454E-93FA-DF802396C8D0}"/>
              </a:ext>
            </a:extLst>
          </p:cNvPr>
          <p:cNvSpPr>
            <a:spLocks noGrp="1"/>
          </p:cNvSpPr>
          <p:nvPr>
            <p:ph idx="1"/>
          </p:nvPr>
        </p:nvSpPr>
        <p:spPr/>
        <p:txBody>
          <a:bodyPr>
            <a:normAutofit lnSpcReduction="10000"/>
          </a:bodyPr>
          <a:lstStyle/>
          <a:p>
            <a:r>
              <a:rPr lang="en-US" dirty="0"/>
              <a:t>Adoption rates for Pareto-improving standards (technologies) can be too slow (excess inertia):</a:t>
            </a:r>
          </a:p>
          <a:p>
            <a:pPr lvl="1"/>
            <a:r>
              <a:rPr lang="en-US" dirty="0"/>
              <a:t>One technology has a large installed base and early adopters of the other bear too large a share of the switching costs.</a:t>
            </a:r>
          </a:p>
          <a:p>
            <a:pPr lvl="1"/>
            <a:r>
              <a:rPr lang="en-US" dirty="0"/>
              <a:t>A new technology is unattractive with few users.</a:t>
            </a:r>
          </a:p>
          <a:p>
            <a:pPr lvl="1"/>
            <a:r>
              <a:rPr lang="en-US" dirty="0"/>
              <a:t>A new technology’s advantage is positive, but relatively small.</a:t>
            </a:r>
          </a:p>
          <a:p>
            <a:r>
              <a:rPr lang="en-US" dirty="0"/>
              <a:t>Adoption rates might be too fast (excess momentum):</a:t>
            </a:r>
          </a:p>
          <a:p>
            <a:pPr lvl="1"/>
            <a:r>
              <a:rPr lang="en-US" dirty="0"/>
              <a:t>If users are heterogeneous, the first adopters are those who like the new technology and ignore their negative effects on the users of the old technology.</a:t>
            </a:r>
          </a:p>
          <a:p>
            <a:pPr lvl="1"/>
            <a:r>
              <a:rPr lang="en-US" dirty="0"/>
              <a:t>The network advantage is not that large so both technologies survive.</a:t>
            </a:r>
          </a:p>
          <a:p>
            <a:pPr lvl="1"/>
            <a:r>
              <a:rPr lang="en-US" dirty="0"/>
              <a:t>The older technology has a small installed base, so switching costs are low.</a:t>
            </a:r>
          </a:p>
        </p:txBody>
      </p:sp>
      <p:sp>
        <p:nvSpPr>
          <p:cNvPr id="4" name="Date Placeholder 3">
            <a:extLst>
              <a:ext uri="{FF2B5EF4-FFF2-40B4-BE49-F238E27FC236}">
                <a16:creationId xmlns:a16="http://schemas.microsoft.com/office/drawing/2014/main" id="{A1A8A53C-EEC3-6BEF-85DE-364D69BCC08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3153B12-E427-93BE-7128-4D9F3E1FEF14}"/>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30BF7F4E-B137-CB9A-C892-0BBE789B6DB8}"/>
              </a:ext>
            </a:extLst>
          </p:cNvPr>
          <p:cNvSpPr>
            <a:spLocks noGrp="1"/>
          </p:cNvSpPr>
          <p:nvPr>
            <p:ph type="sldNum" sz="quarter" idx="12"/>
          </p:nvPr>
        </p:nvSpPr>
        <p:spPr/>
        <p:txBody>
          <a:bodyPr/>
          <a:lstStyle/>
          <a:p>
            <a:fld id="{55C6CE46-7AC0-4EB9-B9A8-A1AFFD991ADA}" type="slidenum">
              <a:rPr lang="en-US" smtClean="0"/>
              <a:t>27</a:t>
            </a:fld>
            <a:endParaRPr lang="en-US"/>
          </a:p>
        </p:txBody>
      </p:sp>
    </p:spTree>
    <p:extLst>
      <p:ext uri="{BB962C8B-B14F-4D97-AF65-F5344CB8AC3E}">
        <p14:creationId xmlns:p14="http://schemas.microsoft.com/office/powerpoint/2010/main" val="14933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BF92-F436-4714-847D-A67902342580}"/>
              </a:ext>
            </a:extLst>
          </p:cNvPr>
          <p:cNvSpPr>
            <a:spLocks noGrp="1"/>
          </p:cNvSpPr>
          <p:nvPr>
            <p:ph type="title"/>
          </p:nvPr>
        </p:nvSpPr>
        <p:spPr/>
        <p:txBody>
          <a:bodyPr/>
          <a:lstStyle/>
          <a:p>
            <a:r>
              <a:rPr lang="en-US" dirty="0"/>
              <a:t>Network externalities and diffusion</a:t>
            </a:r>
          </a:p>
        </p:txBody>
      </p:sp>
      <p:sp>
        <p:nvSpPr>
          <p:cNvPr id="3" name="Content Placeholder 2">
            <a:extLst>
              <a:ext uri="{FF2B5EF4-FFF2-40B4-BE49-F238E27FC236}">
                <a16:creationId xmlns:a16="http://schemas.microsoft.com/office/drawing/2014/main" id="{73C005DC-CEDD-4EC1-A420-8E191F8F395B}"/>
              </a:ext>
            </a:extLst>
          </p:cNvPr>
          <p:cNvSpPr>
            <a:spLocks noGrp="1"/>
          </p:cNvSpPr>
          <p:nvPr>
            <p:ph idx="1"/>
          </p:nvPr>
        </p:nvSpPr>
        <p:spPr/>
        <p:txBody>
          <a:bodyPr>
            <a:normAutofit lnSpcReduction="10000"/>
          </a:bodyPr>
          <a:lstStyle/>
          <a:p>
            <a:r>
              <a:rPr lang="en-US" dirty="0"/>
              <a:t>Better technology may not win network competition.</a:t>
            </a:r>
          </a:p>
          <a:p>
            <a:r>
              <a:rPr lang="en-US" dirty="0"/>
              <a:t>Small historical accidents at the outset can tip adopters to choose a standard that later users perceive as non-optimal (examples: QWERTY keyboard, VHS vs Betamax,  DVD vs Blu-ray).</a:t>
            </a:r>
          </a:p>
          <a:p>
            <a:r>
              <a:rPr lang="en-US" b="1" dirty="0"/>
              <a:t>Path dependence:</a:t>
            </a:r>
            <a:r>
              <a:rPr lang="en-US" dirty="0"/>
              <a:t> the dependence of economic outcomes on the path of previous outcomes, rather than simply on current conditions, leading to situations where “history matters.”</a:t>
            </a:r>
          </a:p>
          <a:p>
            <a:r>
              <a:rPr lang="en-US" b="1" dirty="0"/>
              <a:t>Lock-in:</a:t>
            </a:r>
            <a:r>
              <a:rPr lang="en-US" dirty="0"/>
              <a:t> form of economic path dependence whereby the market selects a technological standard and because of network effects the market gets stuck with that standard even though market participants may have been better off with an alternative.</a:t>
            </a:r>
          </a:p>
        </p:txBody>
      </p:sp>
      <p:sp>
        <p:nvSpPr>
          <p:cNvPr id="4" name="Date Placeholder 3">
            <a:extLst>
              <a:ext uri="{FF2B5EF4-FFF2-40B4-BE49-F238E27FC236}">
                <a16:creationId xmlns:a16="http://schemas.microsoft.com/office/drawing/2014/main" id="{5FB79A8C-8694-F7B4-30F0-9C2E5CD6C62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09C8035-86C3-3ED3-CA4D-365C60E4CC88}"/>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6087C026-5FF0-DDCA-F30B-B0E93C37992C}"/>
              </a:ext>
            </a:extLst>
          </p:cNvPr>
          <p:cNvSpPr>
            <a:spLocks noGrp="1"/>
          </p:cNvSpPr>
          <p:nvPr>
            <p:ph type="sldNum" sz="quarter" idx="12"/>
          </p:nvPr>
        </p:nvSpPr>
        <p:spPr/>
        <p:txBody>
          <a:bodyPr/>
          <a:lstStyle/>
          <a:p>
            <a:fld id="{55C6CE46-7AC0-4EB9-B9A8-A1AFFD991ADA}" type="slidenum">
              <a:rPr lang="en-US" smtClean="0"/>
              <a:t>28</a:t>
            </a:fld>
            <a:endParaRPr lang="en-US"/>
          </a:p>
        </p:txBody>
      </p:sp>
    </p:spTree>
    <p:extLst>
      <p:ext uri="{BB962C8B-B14F-4D97-AF65-F5344CB8AC3E}">
        <p14:creationId xmlns:p14="http://schemas.microsoft.com/office/powerpoint/2010/main" val="149566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F80D-69BF-40FD-9FB4-697C078221E3}"/>
              </a:ext>
            </a:extLst>
          </p:cNvPr>
          <p:cNvSpPr>
            <a:spLocks noGrp="1"/>
          </p:cNvSpPr>
          <p:nvPr>
            <p:ph type="title"/>
          </p:nvPr>
        </p:nvSpPr>
        <p:spPr/>
        <p:txBody>
          <a:bodyPr/>
          <a:lstStyle/>
          <a:p>
            <a:r>
              <a:rPr lang="en-US" dirty="0"/>
              <a:t>Modelling competing networks</a:t>
            </a:r>
          </a:p>
        </p:txBody>
      </p:sp>
      <p:sp>
        <p:nvSpPr>
          <p:cNvPr id="3" name="Content Placeholder 2">
            <a:extLst>
              <a:ext uri="{FF2B5EF4-FFF2-40B4-BE49-F238E27FC236}">
                <a16:creationId xmlns:a16="http://schemas.microsoft.com/office/drawing/2014/main" id="{2200F5CD-1F59-4DB2-94C7-8EA55A39C3C6}"/>
              </a:ext>
            </a:extLst>
          </p:cNvPr>
          <p:cNvSpPr>
            <a:spLocks noGrp="1"/>
          </p:cNvSpPr>
          <p:nvPr>
            <p:ph idx="1"/>
          </p:nvPr>
        </p:nvSpPr>
        <p:spPr/>
        <p:txBody>
          <a:bodyPr/>
          <a:lstStyle/>
          <a:p>
            <a:r>
              <a:rPr lang="en-US" dirty="0"/>
              <a:t>Assume two technologies </a:t>
            </a:r>
            <a:r>
              <a:rPr lang="en-US" i="1" dirty="0"/>
              <a:t>A</a:t>
            </a:r>
            <a:r>
              <a:rPr lang="en-US" dirty="0"/>
              <a:t> and </a:t>
            </a:r>
            <a:r>
              <a:rPr lang="en-US" i="1" dirty="0"/>
              <a:t>B</a:t>
            </a:r>
            <a:r>
              <a:rPr lang="en-US" dirty="0"/>
              <a:t> and two groups of potential adopters </a:t>
            </a:r>
            <a:r>
              <a:rPr lang="en-US" i="1" dirty="0"/>
              <a:t>R</a:t>
            </a:r>
            <a:r>
              <a:rPr lang="en-US" dirty="0"/>
              <a:t> and </a:t>
            </a:r>
            <a:r>
              <a:rPr lang="en-US" i="1" dirty="0"/>
              <a:t>S</a:t>
            </a:r>
            <a:r>
              <a:rPr lang="en-US" dirty="0"/>
              <a:t>.</a:t>
            </a:r>
          </a:p>
          <a:p>
            <a:r>
              <a:rPr lang="en-US" i="1" dirty="0"/>
              <a:t>R</a:t>
            </a:r>
            <a:r>
              <a:rPr lang="en-US" dirty="0"/>
              <a:t>-agents prefer </a:t>
            </a:r>
            <a:r>
              <a:rPr lang="en-US" i="1" dirty="0"/>
              <a:t>A</a:t>
            </a:r>
            <a:r>
              <a:rPr lang="en-US" dirty="0"/>
              <a:t> and </a:t>
            </a:r>
            <a:r>
              <a:rPr lang="en-US" i="1" dirty="0"/>
              <a:t>S</a:t>
            </a:r>
            <a:r>
              <a:rPr lang="en-US" dirty="0"/>
              <a:t>-agents prefer </a:t>
            </a:r>
            <a:r>
              <a:rPr lang="en-US" i="1" dirty="0"/>
              <a:t>B</a:t>
            </a:r>
            <a:r>
              <a:rPr lang="en-US" dirty="0"/>
              <a:t>.</a:t>
            </a:r>
          </a:p>
          <a:p>
            <a:r>
              <a:rPr lang="en-US" dirty="0"/>
              <a:t>Agents care about the number of prior adopters of a technology when they make their choice.</a:t>
            </a:r>
          </a:p>
          <a:p>
            <a:r>
              <a:rPr lang="en-US" dirty="0"/>
              <a:t>Choices are made in sequence, one at a time.</a:t>
            </a:r>
          </a:p>
        </p:txBody>
      </p:sp>
      <p:sp>
        <p:nvSpPr>
          <p:cNvPr id="5" name="Date Placeholder 4">
            <a:extLst>
              <a:ext uri="{FF2B5EF4-FFF2-40B4-BE49-F238E27FC236}">
                <a16:creationId xmlns:a16="http://schemas.microsoft.com/office/drawing/2014/main" id="{3320A9A6-B346-D6E3-A24A-4FDAF01F85AC}"/>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924F6325-60CB-8E18-D4FC-28D02EC8E8A5}"/>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64350286-4BAF-C798-9188-AFC018DA1F12}"/>
              </a:ext>
            </a:extLst>
          </p:cNvPr>
          <p:cNvSpPr>
            <a:spLocks noGrp="1"/>
          </p:cNvSpPr>
          <p:nvPr>
            <p:ph type="sldNum" sz="quarter" idx="12"/>
          </p:nvPr>
        </p:nvSpPr>
        <p:spPr/>
        <p:txBody>
          <a:bodyPr/>
          <a:lstStyle/>
          <a:p>
            <a:fld id="{55C6CE46-7AC0-4EB9-B9A8-A1AFFD991ADA}" type="slidenum">
              <a:rPr lang="en-US" smtClean="0"/>
              <a:t>29</a:t>
            </a:fld>
            <a:endParaRPr lang="en-US"/>
          </a:p>
        </p:txBody>
      </p:sp>
      <p:pic>
        <p:nvPicPr>
          <p:cNvPr id="8" name="Picture 7">
            <a:extLst>
              <a:ext uri="{FF2B5EF4-FFF2-40B4-BE49-F238E27FC236}">
                <a16:creationId xmlns:a16="http://schemas.microsoft.com/office/drawing/2014/main" id="{47833B75-2315-441C-8FD0-F5702E84005A}"/>
              </a:ext>
            </a:extLst>
          </p:cNvPr>
          <p:cNvPicPr>
            <a:picLocks noChangeAspect="1"/>
          </p:cNvPicPr>
          <p:nvPr/>
        </p:nvPicPr>
        <p:blipFill>
          <a:blip r:embed="rId2"/>
          <a:stretch>
            <a:fillRect/>
          </a:stretch>
        </p:blipFill>
        <p:spPr>
          <a:xfrm>
            <a:off x="2276475" y="4740276"/>
            <a:ext cx="7639050" cy="1238250"/>
          </a:xfrm>
          <a:prstGeom prst="rect">
            <a:avLst/>
          </a:prstGeom>
        </p:spPr>
      </p:pic>
    </p:spTree>
    <p:extLst>
      <p:ext uri="{BB962C8B-B14F-4D97-AF65-F5344CB8AC3E}">
        <p14:creationId xmlns:p14="http://schemas.microsoft.com/office/powerpoint/2010/main" val="266410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EB6C-13ED-4762-BD92-34E7899F3A8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196B5D3-9E42-4DE4-A151-FFB7F1ED2850}"/>
              </a:ext>
            </a:extLst>
          </p:cNvPr>
          <p:cNvSpPr>
            <a:spLocks noGrp="1"/>
          </p:cNvSpPr>
          <p:nvPr>
            <p:ph idx="1"/>
          </p:nvPr>
        </p:nvSpPr>
        <p:spPr/>
        <p:txBody>
          <a:bodyPr/>
          <a:lstStyle/>
          <a:p>
            <a:r>
              <a:rPr lang="en-US" dirty="0"/>
              <a:t>Why do innovations spread? Or not?</a:t>
            </a:r>
          </a:p>
          <a:p>
            <a:r>
              <a:rPr lang="en-US" dirty="0"/>
              <a:t>How fast do innovations spread?</a:t>
            </a:r>
          </a:p>
          <a:p>
            <a:r>
              <a:rPr lang="en-US" dirty="0"/>
              <a:t>What factors explain the different rates at which innovations spread?</a:t>
            </a:r>
          </a:p>
          <a:p>
            <a:r>
              <a:rPr lang="en-US" dirty="0"/>
              <a:t>What factors explain the rates at which different firms adopt innovations at different times?</a:t>
            </a:r>
          </a:p>
          <a:p>
            <a:r>
              <a:rPr lang="en-US" dirty="0"/>
              <a:t>What factors determine the speed with which a firm substitutes new for old techniques?</a:t>
            </a:r>
          </a:p>
          <a:p>
            <a:r>
              <a:rPr lang="en-US" dirty="0"/>
              <a:t>Important for policy, innovation management, marketing etc.</a:t>
            </a:r>
          </a:p>
        </p:txBody>
      </p:sp>
      <p:sp>
        <p:nvSpPr>
          <p:cNvPr id="4" name="Date Placeholder 3">
            <a:extLst>
              <a:ext uri="{FF2B5EF4-FFF2-40B4-BE49-F238E27FC236}">
                <a16:creationId xmlns:a16="http://schemas.microsoft.com/office/drawing/2014/main" id="{50DF9149-5A4B-2C7D-C650-33BA293F6FB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47AEF0E-D00F-4CCD-8494-1A57526764A9}"/>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8998A4AD-1242-4EA4-70C5-1B9CA25053B5}"/>
              </a:ext>
            </a:extLst>
          </p:cNvPr>
          <p:cNvSpPr>
            <a:spLocks noGrp="1"/>
          </p:cNvSpPr>
          <p:nvPr>
            <p:ph type="sldNum" sz="quarter" idx="12"/>
          </p:nvPr>
        </p:nvSpPr>
        <p:spPr/>
        <p:txBody>
          <a:bodyPr/>
          <a:lstStyle/>
          <a:p>
            <a:fld id="{55C6CE46-7AC0-4EB9-B9A8-A1AFFD991ADA}" type="slidenum">
              <a:rPr lang="en-US" smtClean="0"/>
              <a:t>3</a:t>
            </a:fld>
            <a:endParaRPr lang="en-US"/>
          </a:p>
        </p:txBody>
      </p:sp>
    </p:spTree>
    <p:extLst>
      <p:ext uri="{BB962C8B-B14F-4D97-AF65-F5344CB8AC3E}">
        <p14:creationId xmlns:p14="http://schemas.microsoft.com/office/powerpoint/2010/main" val="1550587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42DE-2F2A-4161-806C-E5669DC31135}"/>
              </a:ext>
            </a:extLst>
          </p:cNvPr>
          <p:cNvSpPr>
            <a:spLocks noGrp="1"/>
          </p:cNvSpPr>
          <p:nvPr>
            <p:ph type="title"/>
          </p:nvPr>
        </p:nvSpPr>
        <p:spPr/>
        <p:txBody>
          <a:bodyPr/>
          <a:lstStyle/>
          <a:p>
            <a:r>
              <a:rPr lang="en-US" dirty="0"/>
              <a:t>Modelling competing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6312E4-F3C2-4568-8F2E-27EB891A6E5C}"/>
                  </a:ext>
                </a:extLst>
              </p:cNvPr>
              <p:cNvSpPr>
                <a:spLocks noGrp="1"/>
              </p:cNvSpPr>
              <p:nvPr>
                <p:ph idx="1"/>
              </p:nvPr>
            </p:nvSpPr>
            <p:spPr/>
            <p:txBody>
              <a:bodyPr>
                <a:normAutofit fontScale="85000" lnSpcReduction="20000"/>
              </a:bodyPr>
              <a:lstStyle/>
              <a:p>
                <a:r>
                  <a:rPr lang="en-US" dirty="0"/>
                  <a:t>Assume that </a:t>
                </a:r>
                <a:r>
                  <a:rPr lang="en-US" i="1" dirty="0"/>
                  <a:t>R</a:t>
                </a:r>
                <a:r>
                  <a:rPr lang="en-US" dirty="0"/>
                  <a:t> and </a:t>
                </a:r>
                <a:r>
                  <a:rPr lang="en-US" i="1" dirty="0"/>
                  <a:t>S</a:t>
                </a:r>
                <a:r>
                  <a:rPr lang="en-US" dirty="0"/>
                  <a:t> agents arrive in a random sequence with a probability that the next agent will be an </a:t>
                </a:r>
                <a:r>
                  <a:rPr lang="en-US" i="1" dirty="0"/>
                  <a:t>R</a:t>
                </a:r>
                <a:r>
                  <a:rPr lang="en-US" dirty="0"/>
                  <a:t> equal to 50%.</a:t>
                </a:r>
              </a:p>
              <a:p>
                <a:r>
                  <a:rPr lang="pt-BR" dirty="0"/>
                  <a:t>An </a:t>
                </a:r>
                <a:r>
                  <a:rPr lang="pt-BR" i="1" dirty="0"/>
                  <a:t>R</a:t>
                </a:r>
                <a:r>
                  <a:rPr lang="pt-BR" dirty="0"/>
                  <a:t>-agent chooses </a:t>
                </a:r>
                <a:r>
                  <a:rPr lang="pt-BR" i="1" dirty="0"/>
                  <a:t>A</a:t>
                </a:r>
                <a:r>
                  <a:rPr lang="pt-BR" dirty="0"/>
                  <a:t> if </a:t>
                </a:r>
                <a14:m>
                  <m:oMath xmlns:m="http://schemas.openxmlformats.org/officeDocument/2006/math">
                    <m:sSub>
                      <m:sSubPr>
                        <m:ctrlPr>
                          <a:rPr lang="pt-BR"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𝑅</m:t>
                        </m:r>
                      </m:sub>
                    </m:sSub>
                    <m:r>
                      <a:rPr lang="en-US" b="0" i="1" smtClean="0">
                        <a:latin typeface="Cambria Math" panose="02040503050406030204" pitchFamily="18" charset="0"/>
                      </a:rPr>
                      <m:t>+</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e>
                    </m:d>
                    <m:r>
                      <a:rPr lang="en-US" b="0" i="1" smtClean="0">
                        <a:latin typeface="Cambria Math" panose="02040503050406030204" pitchFamily="18" charset="0"/>
                      </a:rPr>
                      <m:t>&gt;0</m:t>
                    </m:r>
                  </m:oMath>
                </a14:m>
                <a:endParaRPr lang="en-US" dirty="0"/>
              </a:p>
              <a:p>
                <a14:m>
                  <m:oMath xmlns:m="http://schemas.openxmlformats.org/officeDocument/2006/math">
                    <m:sSub>
                      <m:sSubPr>
                        <m:ctrlPr>
                          <a:rPr lang="pt-BR"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𝑅</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𝑅</m:t>
                        </m:r>
                      </m:sub>
                    </m:sSub>
                  </m:oMath>
                </a14:m>
                <a:r>
                  <a:rPr lang="en-US" dirty="0"/>
                  <a:t> positive by assumption</a:t>
                </a:r>
              </a:p>
              <a:p>
                <a:r>
                  <a:rPr lang="pt-BR" dirty="0"/>
                  <a:t>Decision depends on </a:t>
                </a:r>
                <a14:m>
                  <m:oMath xmlns:m="http://schemas.openxmlformats.org/officeDocument/2006/math">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e>
                    </m:d>
                  </m:oMath>
                </a14:m>
                <a:endParaRPr lang="en-US" dirty="0"/>
              </a:p>
              <a:p>
                <a:r>
                  <a:rPr lang="en-US" dirty="0"/>
                  <a:t>Similar argument applies for </a:t>
                </a:r>
                <a:r>
                  <a:rPr lang="en-US" i="1" dirty="0"/>
                  <a:t>S</a:t>
                </a:r>
                <a:r>
                  <a:rPr lang="en-US" dirty="0"/>
                  <a:t>-agents</a:t>
                </a:r>
              </a:p>
              <a:p>
                <a:r>
                  <a:rPr lang="en-US" dirty="0"/>
                  <a:t>If </a:t>
                </a:r>
                <a:r>
                  <a:rPr lang="en-US" i="1" dirty="0"/>
                  <a:t>r = s = 0</a:t>
                </a:r>
                <a:r>
                  <a:rPr lang="en-US" dirty="0"/>
                  <a:t> (constant returns; users do not value relative size of network), </a:t>
                </a:r>
                <a:r>
                  <a:rPr lang="en-US" i="1" dirty="0"/>
                  <a:t>R</a:t>
                </a:r>
                <a:r>
                  <a:rPr lang="en-US" dirty="0"/>
                  <a:t> always chooses </a:t>
                </a:r>
                <a:r>
                  <a:rPr lang="en-US" i="1" dirty="0"/>
                  <a:t>A</a:t>
                </a:r>
                <a:r>
                  <a:rPr lang="en-US" dirty="0"/>
                  <a:t> and </a:t>
                </a:r>
                <a:r>
                  <a:rPr lang="en-US" i="1" dirty="0"/>
                  <a:t>S </a:t>
                </a:r>
                <a:r>
                  <a:rPr lang="en-US" dirty="0"/>
                  <a:t>always chooses </a:t>
                </a:r>
                <a:r>
                  <a:rPr lang="en-US" i="1" dirty="0"/>
                  <a:t>B</a:t>
                </a:r>
                <a:r>
                  <a:rPr lang="en-US" dirty="0"/>
                  <a:t>.</a:t>
                </a:r>
              </a:p>
              <a:p>
                <a:pPr lvl="1"/>
                <a:r>
                  <a:rPr lang="en-US" dirty="0"/>
                  <a:t>Given a choice order probability of </a:t>
                </a:r>
                <a:r>
                  <a:rPr lang="en-US" i="1" dirty="0"/>
                  <a:t>0.5</a:t>
                </a:r>
                <a:r>
                  <a:rPr lang="en-US" dirty="0"/>
                  <a:t>, in the long run, both </a:t>
                </a:r>
                <a:r>
                  <a:rPr lang="en-US" i="1" dirty="0"/>
                  <a:t>A</a:t>
                </a:r>
                <a:r>
                  <a:rPr lang="en-US" dirty="0"/>
                  <a:t> and </a:t>
                </a:r>
                <a:r>
                  <a:rPr lang="en-US" i="1" dirty="0"/>
                  <a:t>B</a:t>
                </a:r>
                <a:r>
                  <a:rPr lang="en-US" dirty="0"/>
                  <a:t> technologies survive with 50% market share each.</a:t>
                </a:r>
              </a:p>
              <a:p>
                <a:r>
                  <a:rPr lang="en-US" dirty="0"/>
                  <a:t>If both </a:t>
                </a:r>
                <a:r>
                  <a:rPr lang="en-US" i="1" dirty="0"/>
                  <a:t>r</a:t>
                </a:r>
                <a:r>
                  <a:rPr lang="en-US" dirty="0"/>
                  <a:t> and </a:t>
                </a:r>
                <a:r>
                  <a:rPr lang="en-US" i="1" dirty="0"/>
                  <a:t>s</a:t>
                </a:r>
                <a:r>
                  <a:rPr lang="en-US" dirty="0"/>
                  <a:t> are positive, implies increasing returns to network size.</a:t>
                </a:r>
              </a:p>
              <a:p>
                <a:pPr lvl="1"/>
                <a:r>
                  <a:rPr lang="en-US" dirty="0"/>
                  <a:t>Define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oMath>
                </a14:m>
                <a:r>
                  <a:rPr lang="en-US" dirty="0"/>
                  <a:t> to be the number of choices already made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r>
                      <a:rPr lang="en-US" i="1">
                        <a:latin typeface="Cambria Math" panose="02040503050406030204" pitchFamily="18" charset="0"/>
                      </a:rPr>
                      <m:t> </m:t>
                    </m:r>
                  </m:oMath>
                </a14:m>
                <a:r>
                  <a:rPr lang="en-US" dirty="0"/>
                  <a:t> to be the difference between </a:t>
                </a:r>
                <a:r>
                  <a:rPr lang="en-US" i="1" dirty="0"/>
                  <a:t>A</a:t>
                </a:r>
                <a:r>
                  <a:rPr lang="en-US" dirty="0"/>
                  <a:t> and </a:t>
                </a:r>
                <a:r>
                  <a:rPr lang="en-US" i="1" dirty="0"/>
                  <a:t>B</a:t>
                </a:r>
                <a:r>
                  <a:rPr lang="en-US" dirty="0"/>
                  <a:t> choice given </a:t>
                </a:r>
                <a:r>
                  <a:rPr lang="en-US" i="1" dirty="0"/>
                  <a:t>n</a:t>
                </a:r>
                <a:r>
                  <a:rPr lang="en-US" dirty="0"/>
                  <a:t>.</a:t>
                </a:r>
              </a:p>
            </p:txBody>
          </p:sp>
        </mc:Choice>
        <mc:Fallback xmlns="">
          <p:sp>
            <p:nvSpPr>
              <p:cNvPr id="3" name="Content Placeholder 2">
                <a:extLst>
                  <a:ext uri="{FF2B5EF4-FFF2-40B4-BE49-F238E27FC236}">
                    <a16:creationId xmlns:a16="http://schemas.microsoft.com/office/drawing/2014/main" id="{9A6312E4-F3C2-4568-8F2E-27EB891A6E5C}"/>
                  </a:ext>
                </a:extLst>
              </p:cNvPr>
              <p:cNvSpPr>
                <a:spLocks noGrp="1" noRot="1" noChangeAspect="1" noMove="1" noResize="1" noEditPoints="1" noAdjustHandles="1" noChangeArrowheads="1" noChangeShapeType="1" noTextEdit="1"/>
              </p:cNvSpPr>
              <p:nvPr>
                <p:ph idx="1"/>
              </p:nvPr>
            </p:nvSpPr>
            <p:spPr>
              <a:blipFill>
                <a:blip r:embed="rId2"/>
                <a:stretch>
                  <a:fillRect l="-812" t="-3221" r="-87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74CB9C9-8381-0881-4530-B2523E23479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C45E970-1548-CF52-09D5-02E93E03D8F0}"/>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70E0A0B2-C198-44DC-8463-2BB96DE3EFF5}"/>
              </a:ext>
            </a:extLst>
          </p:cNvPr>
          <p:cNvSpPr>
            <a:spLocks noGrp="1"/>
          </p:cNvSpPr>
          <p:nvPr>
            <p:ph type="sldNum" sz="quarter" idx="12"/>
          </p:nvPr>
        </p:nvSpPr>
        <p:spPr/>
        <p:txBody>
          <a:bodyPr/>
          <a:lstStyle/>
          <a:p>
            <a:fld id="{55C6CE46-7AC0-4EB9-B9A8-A1AFFD991ADA}" type="slidenum">
              <a:rPr lang="en-US" smtClean="0"/>
              <a:t>30</a:t>
            </a:fld>
            <a:endParaRPr lang="en-US"/>
          </a:p>
        </p:txBody>
      </p:sp>
    </p:spTree>
    <p:extLst>
      <p:ext uri="{BB962C8B-B14F-4D97-AF65-F5344CB8AC3E}">
        <p14:creationId xmlns:p14="http://schemas.microsoft.com/office/powerpoint/2010/main" val="376744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2F3B-7929-4A9C-A60A-F1B6AB3A390E}"/>
              </a:ext>
            </a:extLst>
          </p:cNvPr>
          <p:cNvSpPr>
            <a:spLocks noGrp="1"/>
          </p:cNvSpPr>
          <p:nvPr>
            <p:ph type="title"/>
          </p:nvPr>
        </p:nvSpPr>
        <p:spPr/>
        <p:txBody>
          <a:bodyPr/>
          <a:lstStyle/>
          <a:p>
            <a:r>
              <a:rPr lang="en-US" dirty="0"/>
              <a:t>Modelling competing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015CC7-3E7D-4CCB-B8CA-E5F075B828BA}"/>
                  </a:ext>
                </a:extLst>
              </p:cNvPr>
              <p:cNvSpPr>
                <a:spLocks noGrp="1"/>
              </p:cNvSpPr>
              <p:nvPr>
                <p:ph idx="1"/>
              </p:nvPr>
            </p:nvSpPr>
            <p:spPr/>
            <p:txBody>
              <a:bodyPr>
                <a:normAutofit lnSpcReduction="10000"/>
              </a:bodyPr>
              <a:lstStyle/>
              <a:p>
                <a:r>
                  <a:rPr lang="en-US" dirty="0"/>
                  <a:t>Newly arrived </a:t>
                </a:r>
                <a:r>
                  <a:rPr lang="en-US" i="1" dirty="0"/>
                  <a:t>R</a:t>
                </a:r>
                <a:r>
                  <a:rPr lang="en-US" dirty="0"/>
                  <a:t>-agent chooses </a:t>
                </a:r>
                <a:r>
                  <a:rPr lang="en-US" i="1" dirty="0"/>
                  <a:t>B</a:t>
                </a:r>
                <a:r>
                  <a:rPr lang="en-US" dirty="0"/>
                  <a:t> even though they prefer </a:t>
                </a:r>
                <a:r>
                  <a:rPr lang="en-US" i="1" dirty="0"/>
                  <a:t>A</a:t>
                </a:r>
                <a:r>
                  <a:rPr lang="en-US" dirty="0"/>
                  <a:t> if:</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𝑛</m:t>
                          </m:r>
                        </m:sub>
                      </m:sSub>
                      <m:r>
                        <a:rPr lang="en-US" b="0" i="1" smtClean="0">
                          <a:latin typeface="Cambria Math" panose="02040503050406030204" pitchFamily="18" charset="0"/>
                        </a:rPr>
                        <m:t>&lt;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𝑅</m:t>
                              </m:r>
                            </m:sub>
                          </m:sSub>
                        </m:num>
                        <m:den>
                          <m:r>
                            <a:rPr lang="en-US" b="0" i="1" smtClean="0">
                              <a:latin typeface="Cambria Math" panose="02040503050406030204" pitchFamily="18" charset="0"/>
                            </a:rPr>
                            <m:t>𝑟</m:t>
                          </m:r>
                        </m:den>
                      </m:f>
                      <m:r>
                        <a:rPr lang="en-US" b="0" i="1" smtClean="0">
                          <a:latin typeface="Cambria Math" panose="02040503050406030204" pitchFamily="18" charset="0"/>
                        </a:rPr>
                        <m:t>&lt;0</m:t>
                      </m:r>
                    </m:oMath>
                  </m:oMathPara>
                </a14:m>
                <a:endParaRPr lang="en-US" dirty="0"/>
              </a:p>
              <a:p>
                <a:r>
                  <a:rPr lang="en-US" dirty="0"/>
                  <a:t>Newly arrived </a:t>
                </a:r>
                <a:r>
                  <a:rPr lang="en-US" i="1" dirty="0"/>
                  <a:t>S</a:t>
                </a:r>
                <a:r>
                  <a:rPr lang="en-US" dirty="0"/>
                  <a:t>-agent chooses </a:t>
                </a:r>
                <a:r>
                  <a:rPr lang="en-US" i="1" dirty="0"/>
                  <a:t>A</a:t>
                </a:r>
                <a:r>
                  <a:rPr lang="en-US" dirty="0"/>
                  <a:t> even though they prefer </a:t>
                </a:r>
                <a:r>
                  <a:rPr lang="en-US" i="1" dirty="0"/>
                  <a:t>B</a:t>
                </a:r>
                <a:r>
                  <a:rPr lang="en-US" dirty="0"/>
                  <a:t> if:</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𝑛</m:t>
                          </m:r>
                        </m:sub>
                      </m:sSub>
                      <m:r>
                        <a:rPr lang="en-US" b="0" i="1" smtClean="0">
                          <a:latin typeface="Cambria Math" panose="02040503050406030204" pitchFamily="18" charset="0"/>
                        </a:rPr>
                        <m:t>&gt;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𝑆</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𝑆</m:t>
                              </m:r>
                            </m:sub>
                          </m:sSub>
                        </m:num>
                        <m:den>
                          <m:r>
                            <a:rPr lang="en-US" b="0" i="1" smtClean="0">
                              <a:latin typeface="Cambria Math" panose="02040503050406030204" pitchFamily="18" charset="0"/>
                            </a:rPr>
                            <m:t>𝑠</m:t>
                          </m:r>
                        </m:den>
                      </m:f>
                      <m:r>
                        <a:rPr lang="en-US" b="0" i="1" smtClean="0">
                          <a:latin typeface="Cambria Math" panose="02040503050406030204" pitchFamily="18" charset="0"/>
                        </a:rPr>
                        <m:t>&gt;</m:t>
                      </m:r>
                      <m:r>
                        <a:rPr lang="en-US" i="1">
                          <a:latin typeface="Cambria Math" panose="02040503050406030204" pitchFamily="18" charset="0"/>
                        </a:rPr>
                        <m:t>0</m:t>
                      </m:r>
                    </m:oMath>
                  </m:oMathPara>
                </a14:m>
                <a:endParaRPr lang="en-US" dirty="0"/>
              </a:p>
              <a:p>
                <a:r>
                  <a:rPr lang="en-US" dirty="0"/>
                  <a:t>With increasing returns to adoption, tipping point reached after which everyone will choose one of the two technology alternatives.</a:t>
                </a:r>
              </a:p>
              <a:p>
                <a:r>
                  <a:rPr lang="en-US" dirty="0"/>
                  <a:t>Not possible in general to predict which technology will prevail and outcome will depend on the random arrival rates of agents with different preferences.</a:t>
                </a:r>
              </a:p>
            </p:txBody>
          </p:sp>
        </mc:Choice>
        <mc:Fallback xmlns="">
          <p:sp>
            <p:nvSpPr>
              <p:cNvPr id="3" name="Content Placeholder 2">
                <a:extLst>
                  <a:ext uri="{FF2B5EF4-FFF2-40B4-BE49-F238E27FC236}">
                    <a16:creationId xmlns:a16="http://schemas.microsoft.com/office/drawing/2014/main" id="{BA015CC7-3E7D-4CCB-B8CA-E5F075B828BA}"/>
                  </a:ext>
                </a:extLst>
              </p:cNvPr>
              <p:cNvSpPr>
                <a:spLocks noGrp="1" noRot="1" noChangeAspect="1" noMove="1" noResize="1" noEditPoints="1" noAdjustHandles="1" noChangeArrowheads="1" noChangeShapeType="1" noTextEdit="1"/>
              </p:cNvSpPr>
              <p:nvPr>
                <p:ph idx="1"/>
              </p:nvPr>
            </p:nvSpPr>
            <p:spPr>
              <a:blipFill>
                <a:blip r:embed="rId2"/>
                <a:stretch>
                  <a:fillRect l="-1043" t="-3081" b="-336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FB710F1-C660-EC8B-DD95-FF72DCBAB8C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E324F3C-4DBD-EB2E-D729-ACFD14969740}"/>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4A2CA3EA-E5D0-2D86-2C0E-EF169AF6315F}"/>
              </a:ext>
            </a:extLst>
          </p:cNvPr>
          <p:cNvSpPr>
            <a:spLocks noGrp="1"/>
          </p:cNvSpPr>
          <p:nvPr>
            <p:ph type="sldNum" sz="quarter" idx="12"/>
          </p:nvPr>
        </p:nvSpPr>
        <p:spPr/>
        <p:txBody>
          <a:bodyPr/>
          <a:lstStyle/>
          <a:p>
            <a:fld id="{55C6CE46-7AC0-4EB9-B9A8-A1AFFD991ADA}" type="slidenum">
              <a:rPr lang="en-US" smtClean="0"/>
              <a:t>31</a:t>
            </a:fld>
            <a:endParaRPr lang="en-US"/>
          </a:p>
        </p:txBody>
      </p:sp>
    </p:spTree>
    <p:extLst>
      <p:ext uri="{BB962C8B-B14F-4D97-AF65-F5344CB8AC3E}">
        <p14:creationId xmlns:p14="http://schemas.microsoft.com/office/powerpoint/2010/main" val="3558592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470F-60F1-480C-8CB3-E0311271B679}"/>
              </a:ext>
            </a:extLst>
          </p:cNvPr>
          <p:cNvSpPr>
            <a:spLocks noGrp="1"/>
          </p:cNvSpPr>
          <p:nvPr>
            <p:ph type="title"/>
          </p:nvPr>
        </p:nvSpPr>
        <p:spPr/>
        <p:txBody>
          <a:bodyPr/>
          <a:lstStyle/>
          <a:p>
            <a:r>
              <a:rPr lang="en-US" dirty="0"/>
              <a:t>Modelling competing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84890E-66CA-4BF1-B765-DF027CC9D870}"/>
                  </a:ext>
                </a:extLst>
              </p:cNvPr>
              <p:cNvSpPr>
                <a:spLocks noGrp="1"/>
              </p:cNvSpPr>
              <p:nvPr>
                <p:ph idx="1"/>
              </p:nvPr>
            </p:nvSpPr>
            <p:spPr>
              <a:xfrm>
                <a:off x="838200" y="1825625"/>
                <a:ext cx="10515600" cy="1831975"/>
              </a:xfrm>
            </p:spPr>
            <p:txBody>
              <a:bodyPr>
                <a:normAutofit fontScale="85000" lnSpcReduction="20000"/>
              </a:bodyPr>
              <a:lstStyle/>
              <a:p>
                <a:r>
                  <a:rPr lang="en-US" dirty="0"/>
                  <a:t>Bounds are given by expressions involving the technology advantage and the value placed on the network size:</a:t>
                </a:r>
              </a:p>
              <a:p>
                <a:pPr lvl="1"/>
                <a:r>
                  <a:rPr lang="en-US" dirty="0"/>
                  <a:t>upper bound (A preferred):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𝑠</m:t>
                            </m:r>
                          </m:sub>
                        </m:sSub>
                      </m:e>
                    </m:d>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a:p>
                <a:pPr lvl="1"/>
                <a:r>
                  <a:rPr lang="en-US" dirty="0"/>
                  <a:t>lower bound (B preferred):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𝑅</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𝑅</m:t>
                            </m:r>
                          </m:sub>
                        </m:sSub>
                      </m:e>
                    </m:d>
                    <m:r>
                      <a:rPr lang="en-US" i="1">
                        <a:latin typeface="Cambria Math" panose="02040503050406030204" pitchFamily="18" charset="0"/>
                      </a:rPr>
                      <m:t>/</m:t>
                    </m:r>
                    <m:r>
                      <a:rPr lang="en-US" b="0" i="1" smtClean="0">
                        <a:latin typeface="Cambria Math" panose="02040503050406030204" pitchFamily="18" charset="0"/>
                      </a:rPr>
                      <m:t>𝑟</m:t>
                    </m:r>
                  </m:oMath>
                </a14:m>
                <a:endParaRPr lang="en-US" dirty="0"/>
              </a:p>
              <a:p>
                <a:r>
                  <a:rPr lang="en-US" dirty="0"/>
                  <a:t>The higher the value placed on network size by the potential adopters, the tighter are the bounds and the sooner tipping into lock-in will happen.</a:t>
                </a:r>
              </a:p>
            </p:txBody>
          </p:sp>
        </mc:Choice>
        <mc:Fallback xmlns="">
          <p:sp>
            <p:nvSpPr>
              <p:cNvPr id="3" name="Content Placeholder 2">
                <a:extLst>
                  <a:ext uri="{FF2B5EF4-FFF2-40B4-BE49-F238E27FC236}">
                    <a16:creationId xmlns:a16="http://schemas.microsoft.com/office/drawing/2014/main" id="{8D84890E-66CA-4BF1-B765-DF027CC9D870}"/>
                  </a:ext>
                </a:extLst>
              </p:cNvPr>
              <p:cNvSpPr>
                <a:spLocks noGrp="1" noRot="1" noChangeAspect="1" noMove="1" noResize="1" noEditPoints="1" noAdjustHandles="1" noChangeArrowheads="1" noChangeShapeType="1" noTextEdit="1"/>
              </p:cNvSpPr>
              <p:nvPr>
                <p:ph idx="1"/>
              </p:nvPr>
            </p:nvSpPr>
            <p:spPr>
              <a:xfrm>
                <a:off x="838200" y="1825625"/>
                <a:ext cx="10515600" cy="1831975"/>
              </a:xfrm>
              <a:blipFill>
                <a:blip r:embed="rId2"/>
                <a:stretch>
                  <a:fillRect l="-812" t="-7641" r="-1391" b="-6312"/>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F4A1BD99-A309-AEAC-278B-FA03D9CC2D10}"/>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6E509948-F5BD-02B9-4D63-B84BBD06CFFA}"/>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BFD3F4B7-952D-5A5A-57F7-16C85BC1CAA5}"/>
              </a:ext>
            </a:extLst>
          </p:cNvPr>
          <p:cNvSpPr>
            <a:spLocks noGrp="1"/>
          </p:cNvSpPr>
          <p:nvPr>
            <p:ph type="sldNum" sz="quarter" idx="12"/>
          </p:nvPr>
        </p:nvSpPr>
        <p:spPr/>
        <p:txBody>
          <a:bodyPr/>
          <a:lstStyle/>
          <a:p>
            <a:fld id="{55C6CE46-7AC0-4EB9-B9A8-A1AFFD991ADA}" type="slidenum">
              <a:rPr lang="en-US" smtClean="0"/>
              <a:t>32</a:t>
            </a:fld>
            <a:endParaRPr lang="en-US"/>
          </a:p>
        </p:txBody>
      </p:sp>
      <p:pic>
        <p:nvPicPr>
          <p:cNvPr id="8" name="Picture 7">
            <a:extLst>
              <a:ext uri="{FF2B5EF4-FFF2-40B4-BE49-F238E27FC236}">
                <a16:creationId xmlns:a16="http://schemas.microsoft.com/office/drawing/2014/main" id="{02E9C4E0-B083-498B-9A78-D34837E10587}"/>
              </a:ext>
            </a:extLst>
          </p:cNvPr>
          <p:cNvPicPr>
            <a:picLocks noChangeAspect="1"/>
          </p:cNvPicPr>
          <p:nvPr/>
        </p:nvPicPr>
        <p:blipFill>
          <a:blip r:embed="rId3"/>
          <a:stretch>
            <a:fillRect/>
          </a:stretch>
        </p:blipFill>
        <p:spPr>
          <a:xfrm>
            <a:off x="2900364" y="3804708"/>
            <a:ext cx="6391275" cy="2543175"/>
          </a:xfrm>
          <a:prstGeom prst="rect">
            <a:avLst/>
          </a:prstGeom>
        </p:spPr>
      </p:pic>
    </p:spTree>
    <p:extLst>
      <p:ext uri="{BB962C8B-B14F-4D97-AF65-F5344CB8AC3E}">
        <p14:creationId xmlns:p14="http://schemas.microsoft.com/office/powerpoint/2010/main" val="148392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BA1B-6F12-47E7-9827-E7B7EF60AF7E}"/>
              </a:ext>
            </a:extLst>
          </p:cNvPr>
          <p:cNvSpPr>
            <a:spLocks noGrp="1"/>
          </p:cNvSpPr>
          <p:nvPr>
            <p:ph type="title"/>
          </p:nvPr>
        </p:nvSpPr>
        <p:spPr/>
        <p:txBody>
          <a:bodyPr/>
          <a:lstStyle/>
          <a:p>
            <a:r>
              <a:rPr lang="en-US" dirty="0"/>
              <a:t>Empirical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DDDCB2-3DC3-4ABD-A608-49D08D6C419E}"/>
                  </a:ext>
                </a:extLst>
              </p:cNvPr>
              <p:cNvSpPr>
                <a:spLocks noGrp="1"/>
              </p:cNvSpPr>
              <p:nvPr>
                <p:ph idx="1"/>
              </p:nvPr>
            </p:nvSpPr>
            <p:spPr/>
            <p:txBody>
              <a:bodyPr>
                <a:normAutofit fontScale="77500" lnSpcReduction="20000"/>
              </a:bodyPr>
              <a:lstStyle/>
              <a:p>
                <a:r>
                  <a:rPr lang="en-US" dirty="0"/>
                  <a:t>Natural model for estimating the determinants of adoption is a failure time or hazard rate model, which describes the probability at a point in time that an agent will adopt the new technology, given that they have not yet adopted:</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(1−</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𝑎𝑑𝑜𝑝𝑡</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m:t>
                          </m:r>
                        </m:num>
                        <m:den>
                          <m:r>
                            <a:rPr lang="en-US" b="0" i="1" smtClean="0">
                              <a:latin typeface="Cambria Math" panose="02040503050406030204" pitchFamily="18" charset="0"/>
                            </a:rPr>
                            <m:t># </m:t>
                          </m:r>
                          <m:r>
                            <a:rPr lang="en-US" b="0" i="1" smtClean="0">
                              <a:latin typeface="Cambria Math" panose="02040503050406030204" pitchFamily="18" charset="0"/>
                            </a:rPr>
                            <m:t>𝑛𝑜𝑡</m:t>
                          </m:r>
                          <m:r>
                            <a:rPr lang="en-US" b="0" i="1" smtClean="0">
                              <a:latin typeface="Cambria Math" panose="02040503050406030204" pitchFamily="18" charset="0"/>
                            </a:rPr>
                            <m:t> </m:t>
                          </m:r>
                          <m:r>
                            <a:rPr lang="en-US" b="0" i="1" smtClean="0">
                              <a:latin typeface="Cambria Math" panose="02040503050406030204" pitchFamily="18" charset="0"/>
                            </a:rPr>
                            <m:t>𝑦𝑒𝑡</m:t>
                          </m:r>
                          <m:r>
                            <a:rPr lang="en-US" b="0" i="1" smtClean="0">
                              <a:latin typeface="Cambria Math" panose="02040503050406030204" pitchFamily="18" charset="0"/>
                            </a:rPr>
                            <m:t> </m:t>
                          </m:r>
                          <m:r>
                            <a:rPr lang="en-US" b="0" i="1" smtClean="0">
                              <a:latin typeface="Cambria Math" panose="02040503050406030204" pitchFamily="18" charset="0"/>
                            </a:rPr>
                            <m:t>𝑎𝑑𝑜𝑝𝑡𝑒𝑑</m:t>
                          </m:r>
                        </m:den>
                      </m:f>
                      <m:r>
                        <a:rPr lang="en-US" b="0" i="1" smtClean="0">
                          <a:latin typeface="Cambria Math" panose="02040503050406030204" pitchFamily="18" charset="0"/>
                        </a:rPr>
                        <m:t>=</m:t>
                      </m:r>
                      <m:r>
                        <a:rPr lang="en-US" b="0" i="1" smtClean="0">
                          <a:latin typeface="Cambria Math" panose="02040503050406030204" pitchFamily="18" charset="0"/>
                        </a:rPr>
                        <m:t>h𝑎𝑧𝑎𝑟𝑑</m:t>
                      </m:r>
                      <m:r>
                        <a:rPr lang="en-US" b="0" i="1" smtClean="0">
                          <a:latin typeface="Cambria Math" panose="02040503050406030204" pitchFamily="18" charset="0"/>
                        </a:rPr>
                        <m:t> </m:t>
                      </m:r>
                      <m:r>
                        <a:rPr lang="en-US" b="0" i="1" smtClean="0">
                          <a:latin typeface="Cambria Math" panose="02040503050406030204" pitchFamily="18" charset="0"/>
                        </a:rPr>
                        <m:t>𝑟𝑎𝑡𝑒</m:t>
                      </m:r>
                    </m:oMath>
                  </m:oMathPara>
                </a14:m>
                <a:endParaRPr lang="en-US" dirty="0"/>
              </a:p>
              <a:p>
                <a:pPr marL="0" indent="0">
                  <a:buNone/>
                </a:pPr>
                <a:r>
                  <a:rPr lang="en-US" dirty="0"/>
                  <a:t>where </a:t>
                </a:r>
                <a:r>
                  <a:rPr lang="en-US" i="1" dirty="0"/>
                  <a:t>f</a:t>
                </a:r>
                <a:r>
                  <a:rPr lang="en-US" dirty="0"/>
                  <a:t> is a density function of </a:t>
                </a:r>
                <a:r>
                  <a:rPr lang="en-US" i="1" dirty="0"/>
                  <a:t>t</a:t>
                </a:r>
                <a:r>
                  <a:rPr lang="en-US" dirty="0"/>
                  <a:t> and </a:t>
                </a:r>
                <a:r>
                  <a:rPr lang="en-US" i="1" dirty="0"/>
                  <a:t>F</a:t>
                </a:r>
                <a:r>
                  <a:rPr lang="en-US" dirty="0"/>
                  <a:t> is the corresponding cumulative function.</a:t>
                </a:r>
              </a:p>
              <a:p>
                <a:r>
                  <a:rPr lang="en-US" dirty="0"/>
                  <a:t>The most widely used version of the model is the Weibull, which allows for an increasing (</a:t>
                </a:r>
                <a:r>
                  <a:rPr lang="en-US" i="1" dirty="0"/>
                  <a:t>α&gt;1</a:t>
                </a:r>
                <a:r>
                  <a:rPr lang="en-US" dirty="0"/>
                  <a:t>), constant (</a:t>
                </a:r>
                <a:r>
                  <a:rPr lang="en-US" i="1" dirty="0"/>
                  <a:t>α=1</a:t>
                </a:r>
                <a:r>
                  <a:rPr lang="en-US" dirty="0"/>
                  <a:t>), or decreasing (</a:t>
                </a:r>
                <a:r>
                  <a:rPr lang="en-US" i="1" dirty="0"/>
                  <a:t>α&lt;1</a:t>
                </a:r>
                <a:r>
                  <a:rPr lang="en-US" dirty="0"/>
                  <a:t>) hazard rate:</a:t>
                </a:r>
              </a:p>
              <a:p>
                <a:endParaRPr lang="en-US" dirty="0"/>
              </a:p>
              <a:p>
                <a:pPr marL="0" indent="0">
                  <a:spcBef>
                    <a:spcPts val="240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=1−</m:t>
                      </m:r>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𝛼</m:t>
                          </m:r>
                        </m:sup>
                      </m:sSup>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𝛾𝛼</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sup>
                      </m:sSup>
                    </m:oMath>
                  </m:oMathPara>
                </a14:m>
                <a:endParaRPr lang="en-US" dirty="0"/>
              </a:p>
              <a:p>
                <a:r>
                  <a:rPr lang="en-US" dirty="0"/>
                  <a:t>A typical estimation approach is to parametrize γ as a regression function of the determinants of adoption or diffusion.</a:t>
                </a:r>
              </a:p>
              <a:p>
                <a:endParaRPr lang="en-US" dirty="0"/>
              </a:p>
            </p:txBody>
          </p:sp>
        </mc:Choice>
        <mc:Fallback xmlns="">
          <p:sp>
            <p:nvSpPr>
              <p:cNvPr id="3" name="Content Placeholder 2">
                <a:extLst>
                  <a:ext uri="{FF2B5EF4-FFF2-40B4-BE49-F238E27FC236}">
                    <a16:creationId xmlns:a16="http://schemas.microsoft.com/office/drawing/2014/main" id="{A0DDDCB2-3DC3-4ABD-A608-49D08D6C419E}"/>
                  </a:ext>
                </a:extLst>
              </p:cNvPr>
              <p:cNvSpPr>
                <a:spLocks noGrp="1" noRot="1" noChangeAspect="1" noMove="1" noResize="1" noEditPoints="1" noAdjustHandles="1" noChangeArrowheads="1" noChangeShapeType="1" noTextEdit="1"/>
              </p:cNvSpPr>
              <p:nvPr>
                <p:ph idx="1"/>
              </p:nvPr>
            </p:nvSpPr>
            <p:spPr>
              <a:blipFill>
                <a:blip r:embed="rId2"/>
                <a:stretch>
                  <a:fillRect l="-754" t="-2801" r="-348" b="-22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7EFEAB43-69E9-DDEE-5AB5-7B63F149FB3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C4D37A6-239C-F1B8-1489-9F7A5BE9A8E6}"/>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0D1D6D8C-E403-BC2D-BD6E-4094E75BDDF7}"/>
              </a:ext>
            </a:extLst>
          </p:cNvPr>
          <p:cNvSpPr>
            <a:spLocks noGrp="1"/>
          </p:cNvSpPr>
          <p:nvPr>
            <p:ph type="sldNum" sz="quarter" idx="12"/>
          </p:nvPr>
        </p:nvSpPr>
        <p:spPr/>
        <p:txBody>
          <a:bodyPr/>
          <a:lstStyle/>
          <a:p>
            <a:fld id="{55C6CE46-7AC0-4EB9-B9A8-A1AFFD991ADA}" type="slidenum">
              <a:rPr lang="en-US" smtClean="0"/>
              <a:t>33</a:t>
            </a:fld>
            <a:endParaRPr lang="en-US"/>
          </a:p>
        </p:txBody>
      </p:sp>
    </p:spTree>
    <p:extLst>
      <p:ext uri="{BB962C8B-B14F-4D97-AF65-F5344CB8AC3E}">
        <p14:creationId xmlns:p14="http://schemas.microsoft.com/office/powerpoint/2010/main" val="586281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91BE-F2D4-461C-99FB-8675316BFB83}"/>
              </a:ext>
            </a:extLst>
          </p:cNvPr>
          <p:cNvSpPr>
            <a:spLocks noGrp="1"/>
          </p:cNvSpPr>
          <p:nvPr>
            <p:ph type="title"/>
          </p:nvPr>
        </p:nvSpPr>
        <p:spPr/>
        <p:txBody>
          <a:bodyPr/>
          <a:lstStyle/>
          <a:p>
            <a:r>
              <a:rPr lang="en-US" dirty="0"/>
              <a:t>Diffusion of hybrid corn technology in the U.S. (</a:t>
            </a:r>
            <a:r>
              <a:rPr lang="en-US" dirty="0" err="1"/>
              <a:t>Griliches</a:t>
            </a:r>
            <a:r>
              <a:rPr lang="en-US" dirty="0"/>
              <a:t>, 1957)</a:t>
            </a:r>
          </a:p>
        </p:txBody>
      </p:sp>
      <p:sp>
        <p:nvSpPr>
          <p:cNvPr id="3" name="TextBox 2">
            <a:extLst>
              <a:ext uri="{FF2B5EF4-FFF2-40B4-BE49-F238E27FC236}">
                <a16:creationId xmlns:a16="http://schemas.microsoft.com/office/drawing/2014/main" id="{43172B37-7120-8CF0-8BB4-CFB2BF07B4D2}"/>
              </a:ext>
            </a:extLst>
          </p:cNvPr>
          <p:cNvSpPr txBox="1"/>
          <p:nvPr/>
        </p:nvSpPr>
        <p:spPr>
          <a:xfrm>
            <a:off x="8839200" y="2438106"/>
            <a:ext cx="2979802"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First empirical diffusion paper used potential market size, the cost of adapting the technology to the geography, expected profitability to explain the differences in these curves.</a:t>
            </a:r>
          </a:p>
        </p:txBody>
      </p:sp>
      <p:sp>
        <p:nvSpPr>
          <p:cNvPr id="4" name="Date Placeholder 3">
            <a:extLst>
              <a:ext uri="{FF2B5EF4-FFF2-40B4-BE49-F238E27FC236}">
                <a16:creationId xmlns:a16="http://schemas.microsoft.com/office/drawing/2014/main" id="{2928FE6A-40E8-9503-2206-C7224C2CEEC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10DA5C9B-898D-624C-7300-CAD943DBADB2}"/>
              </a:ext>
            </a:extLst>
          </p:cNvPr>
          <p:cNvSpPr>
            <a:spLocks noGrp="1"/>
          </p:cNvSpPr>
          <p:nvPr>
            <p:ph type="ftr" sz="quarter" idx="11"/>
          </p:nvPr>
        </p:nvSpPr>
        <p:spPr/>
        <p:txBody>
          <a:bodyPr/>
          <a:lstStyle/>
          <a:p>
            <a:r>
              <a:rPr lang="en-US"/>
              <a:t>Hall &amp; Helmers Ch. 7</a:t>
            </a:r>
          </a:p>
        </p:txBody>
      </p:sp>
      <p:sp>
        <p:nvSpPr>
          <p:cNvPr id="7" name="Slide Number Placeholder 6">
            <a:extLst>
              <a:ext uri="{FF2B5EF4-FFF2-40B4-BE49-F238E27FC236}">
                <a16:creationId xmlns:a16="http://schemas.microsoft.com/office/drawing/2014/main" id="{D60BEB1B-AEA9-9F76-EB55-E342591CF448}"/>
              </a:ext>
            </a:extLst>
          </p:cNvPr>
          <p:cNvSpPr>
            <a:spLocks noGrp="1"/>
          </p:cNvSpPr>
          <p:nvPr>
            <p:ph type="sldNum" sz="quarter" idx="12"/>
          </p:nvPr>
        </p:nvSpPr>
        <p:spPr/>
        <p:txBody>
          <a:bodyPr/>
          <a:lstStyle/>
          <a:p>
            <a:fld id="{55C6CE46-7AC0-4EB9-B9A8-A1AFFD991ADA}" type="slidenum">
              <a:rPr lang="en-US" smtClean="0"/>
              <a:t>34</a:t>
            </a:fld>
            <a:endParaRPr lang="en-US"/>
          </a:p>
        </p:txBody>
      </p:sp>
      <p:pic>
        <p:nvPicPr>
          <p:cNvPr id="8" name="Picture 7">
            <a:extLst>
              <a:ext uri="{FF2B5EF4-FFF2-40B4-BE49-F238E27FC236}">
                <a16:creationId xmlns:a16="http://schemas.microsoft.com/office/drawing/2014/main" id="{316BCC6F-5A48-4EB4-A085-980E0CB35962}"/>
              </a:ext>
            </a:extLst>
          </p:cNvPr>
          <p:cNvPicPr>
            <a:picLocks noChangeAspect="1"/>
          </p:cNvPicPr>
          <p:nvPr/>
        </p:nvPicPr>
        <p:blipFill>
          <a:blip r:embed="rId2"/>
          <a:stretch>
            <a:fillRect/>
          </a:stretch>
        </p:blipFill>
        <p:spPr>
          <a:xfrm>
            <a:off x="1256241" y="2336800"/>
            <a:ext cx="7210425" cy="3505200"/>
          </a:xfrm>
          <a:prstGeom prst="rect">
            <a:avLst/>
          </a:prstGeom>
        </p:spPr>
      </p:pic>
    </p:spTree>
    <p:extLst>
      <p:ext uri="{BB962C8B-B14F-4D97-AF65-F5344CB8AC3E}">
        <p14:creationId xmlns:p14="http://schemas.microsoft.com/office/powerpoint/2010/main" val="1037964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8EA5-F503-4695-9D2A-D525B4F6CB6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4AEA5A0-C748-4657-8853-D9CBCC149D1A}"/>
              </a:ext>
            </a:extLst>
          </p:cNvPr>
          <p:cNvSpPr>
            <a:spLocks noGrp="1"/>
          </p:cNvSpPr>
          <p:nvPr>
            <p:ph idx="1"/>
          </p:nvPr>
        </p:nvSpPr>
        <p:spPr/>
        <p:txBody>
          <a:bodyPr/>
          <a:lstStyle/>
          <a:p>
            <a:r>
              <a:rPr lang="en-US" dirty="0"/>
              <a:t>Diffusion is the way the benefits of new technology reach society.</a:t>
            </a:r>
          </a:p>
          <a:p>
            <a:r>
              <a:rPr lang="en-US" dirty="0"/>
              <a:t>Diffusion can be slow due to a number of factors:</a:t>
            </a:r>
          </a:p>
          <a:p>
            <a:pPr marL="971550" lvl="1" indent="-514350">
              <a:buFont typeface="+mj-lt"/>
              <a:buAutoNum type="arabicPeriod"/>
            </a:pPr>
            <a:r>
              <a:rPr lang="en-US" dirty="0"/>
              <a:t>Uncertainty over the benefits and costs.</a:t>
            </a:r>
          </a:p>
          <a:p>
            <a:pPr marL="971550" lvl="1" indent="-514350">
              <a:buFont typeface="+mj-lt"/>
              <a:buAutoNum type="arabicPeriod"/>
            </a:pPr>
            <a:r>
              <a:rPr lang="en-US" dirty="0"/>
              <a:t>Need for complementary investments by the adopter.</a:t>
            </a:r>
          </a:p>
          <a:p>
            <a:pPr marL="971550" lvl="1" indent="-514350">
              <a:buFont typeface="+mj-lt"/>
              <a:buAutoNum type="arabicPeriod"/>
            </a:pPr>
            <a:r>
              <a:rPr lang="en-US" dirty="0"/>
              <a:t>Need for standards to make it useful if there are network effects.</a:t>
            </a:r>
          </a:p>
        </p:txBody>
      </p:sp>
      <p:sp>
        <p:nvSpPr>
          <p:cNvPr id="4" name="Date Placeholder 3">
            <a:extLst>
              <a:ext uri="{FF2B5EF4-FFF2-40B4-BE49-F238E27FC236}">
                <a16:creationId xmlns:a16="http://schemas.microsoft.com/office/drawing/2014/main" id="{86AA57F9-DF47-529A-CB5F-A0F28F20AE9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0C27B46-10B9-DCF2-AC91-EA97F22F8519}"/>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E410623B-8B6A-1A04-42E9-0686C8C5F64E}"/>
              </a:ext>
            </a:extLst>
          </p:cNvPr>
          <p:cNvSpPr>
            <a:spLocks noGrp="1"/>
          </p:cNvSpPr>
          <p:nvPr>
            <p:ph type="sldNum" sz="quarter" idx="12"/>
          </p:nvPr>
        </p:nvSpPr>
        <p:spPr/>
        <p:txBody>
          <a:bodyPr/>
          <a:lstStyle/>
          <a:p>
            <a:fld id="{55C6CE46-7AC0-4EB9-B9A8-A1AFFD991ADA}" type="slidenum">
              <a:rPr lang="en-US" smtClean="0"/>
              <a:t>35</a:t>
            </a:fld>
            <a:endParaRPr lang="en-US"/>
          </a:p>
        </p:txBody>
      </p:sp>
    </p:spTree>
    <p:extLst>
      <p:ext uri="{BB962C8B-B14F-4D97-AF65-F5344CB8AC3E}">
        <p14:creationId xmlns:p14="http://schemas.microsoft.com/office/powerpoint/2010/main" val="475296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9D86-AA0F-4B59-BEE1-6D79B382E47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1FA8846-AAFE-4096-9E4D-94FD3E9BFFC5}"/>
              </a:ext>
            </a:extLst>
          </p:cNvPr>
          <p:cNvSpPr>
            <a:spLocks noGrp="1"/>
          </p:cNvSpPr>
          <p:nvPr>
            <p:ph idx="1"/>
          </p:nvPr>
        </p:nvSpPr>
        <p:spPr/>
        <p:txBody>
          <a:bodyPr>
            <a:normAutofit lnSpcReduction="10000"/>
          </a:bodyPr>
          <a:lstStyle/>
          <a:p>
            <a:r>
              <a:rPr lang="en-US" dirty="0"/>
              <a:t>Empirical work studying the factors affecting diffusion has confirmed that profitability and other financial factors, firm concentration and size, complexity, </a:t>
            </a:r>
            <a:r>
              <a:rPr lang="en-US"/>
              <a:t>customer relationships, </a:t>
            </a:r>
            <a:r>
              <a:rPr lang="en-US" dirty="0"/>
              <a:t>worker skill and education, uncertainty, and the network nature of the technology all affect its diffusion.</a:t>
            </a:r>
          </a:p>
          <a:p>
            <a:r>
              <a:rPr lang="en-US" dirty="0"/>
              <a:t>Technological standards are specifications of functions and the way they must be performed, or of the input/output parameters.</a:t>
            </a:r>
          </a:p>
          <a:p>
            <a:r>
              <a:rPr lang="en-US" dirty="0"/>
              <a:t>Network goods are goods whose value to one user depends on use by others.</a:t>
            </a:r>
          </a:p>
          <a:p>
            <a:r>
              <a:rPr lang="en-US" dirty="0"/>
              <a:t>Network externalities are the benefit or cost conferred on others when an individual chooses to purchase a network good.</a:t>
            </a:r>
          </a:p>
        </p:txBody>
      </p:sp>
      <p:sp>
        <p:nvSpPr>
          <p:cNvPr id="4" name="Date Placeholder 3">
            <a:extLst>
              <a:ext uri="{FF2B5EF4-FFF2-40B4-BE49-F238E27FC236}">
                <a16:creationId xmlns:a16="http://schemas.microsoft.com/office/drawing/2014/main" id="{CE7B6CCB-97B8-37AA-8C09-187C4C1A629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578C7C8-7AA4-20D4-0C52-962A7A88B248}"/>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3E11DFE8-7A8D-A775-F2FA-80DF8D6B269F}"/>
              </a:ext>
            </a:extLst>
          </p:cNvPr>
          <p:cNvSpPr>
            <a:spLocks noGrp="1"/>
          </p:cNvSpPr>
          <p:nvPr>
            <p:ph type="sldNum" sz="quarter" idx="12"/>
          </p:nvPr>
        </p:nvSpPr>
        <p:spPr/>
        <p:txBody>
          <a:bodyPr/>
          <a:lstStyle/>
          <a:p>
            <a:fld id="{55C6CE46-7AC0-4EB9-B9A8-A1AFFD991ADA}" type="slidenum">
              <a:rPr lang="en-US" smtClean="0"/>
              <a:t>36</a:t>
            </a:fld>
            <a:endParaRPr lang="en-US"/>
          </a:p>
        </p:txBody>
      </p:sp>
    </p:spTree>
    <p:extLst>
      <p:ext uri="{BB962C8B-B14F-4D97-AF65-F5344CB8AC3E}">
        <p14:creationId xmlns:p14="http://schemas.microsoft.com/office/powerpoint/2010/main" val="255441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E208-1FEF-473E-8CF5-829A50003DF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C167135-3541-4FDF-9DEF-F947DF29B158}"/>
              </a:ext>
            </a:extLst>
          </p:cNvPr>
          <p:cNvSpPr>
            <a:spLocks noGrp="1"/>
          </p:cNvSpPr>
          <p:nvPr>
            <p:ph idx="1"/>
          </p:nvPr>
        </p:nvSpPr>
        <p:spPr/>
        <p:txBody>
          <a:bodyPr/>
          <a:lstStyle/>
          <a:p>
            <a:r>
              <a:rPr lang="en-US" b="1" dirty="0"/>
              <a:t>Adoption</a:t>
            </a:r>
            <a:r>
              <a:rPr lang="en-US" dirty="0"/>
              <a:t> necessary for an innovation to have impact on economic growth and welfare.</a:t>
            </a:r>
          </a:p>
          <a:p>
            <a:r>
              <a:rPr lang="en-US" dirty="0"/>
              <a:t>Process by which adoption takes place: </a:t>
            </a:r>
            <a:r>
              <a:rPr lang="en-US" b="1" dirty="0"/>
              <a:t>diffusion.</a:t>
            </a:r>
          </a:p>
          <a:p>
            <a:r>
              <a:rPr lang="en-US" dirty="0"/>
              <a:t>Most important step in the path from an idea to realization of its full benefits.</a:t>
            </a:r>
          </a:p>
          <a:p>
            <a:r>
              <a:rPr lang="en-US" dirty="0"/>
              <a:t>Diffusion typically follows s-curve when the cumulative share of adopters is plotted versus time.</a:t>
            </a:r>
          </a:p>
          <a:p>
            <a:r>
              <a:rPr lang="en-US" dirty="0"/>
              <a:t>Diffusion of network technologies particularly challenging due to increasing returns from adoption.</a:t>
            </a:r>
          </a:p>
        </p:txBody>
      </p:sp>
      <p:sp>
        <p:nvSpPr>
          <p:cNvPr id="4" name="Date Placeholder 3">
            <a:extLst>
              <a:ext uri="{FF2B5EF4-FFF2-40B4-BE49-F238E27FC236}">
                <a16:creationId xmlns:a16="http://schemas.microsoft.com/office/drawing/2014/main" id="{7C6F7F21-78BF-FFA0-E33D-307CEB83206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BF5DBDF-9D84-E7A6-1458-FC58E89139BD}"/>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8995F683-E72E-F08A-D272-3CA52C7BB65D}"/>
              </a:ext>
            </a:extLst>
          </p:cNvPr>
          <p:cNvSpPr>
            <a:spLocks noGrp="1"/>
          </p:cNvSpPr>
          <p:nvPr>
            <p:ph type="sldNum" sz="quarter" idx="12"/>
          </p:nvPr>
        </p:nvSpPr>
        <p:spPr/>
        <p:txBody>
          <a:bodyPr/>
          <a:lstStyle/>
          <a:p>
            <a:fld id="{55C6CE46-7AC0-4EB9-B9A8-A1AFFD991ADA}" type="slidenum">
              <a:rPr lang="en-US" smtClean="0"/>
              <a:t>4</a:t>
            </a:fld>
            <a:endParaRPr lang="en-US"/>
          </a:p>
        </p:txBody>
      </p:sp>
    </p:spTree>
    <p:extLst>
      <p:ext uri="{BB962C8B-B14F-4D97-AF65-F5344CB8AC3E}">
        <p14:creationId xmlns:p14="http://schemas.microsoft.com/office/powerpoint/2010/main" val="332506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FF0C-7C9B-429D-A8FF-41CD3C1F786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F0D7D05-591F-4B32-A364-8E3746AF2006}"/>
              </a:ext>
            </a:extLst>
          </p:cNvPr>
          <p:cNvSpPr>
            <a:spLocks noGrp="1"/>
          </p:cNvSpPr>
          <p:nvPr>
            <p:ph idx="1"/>
          </p:nvPr>
        </p:nvSpPr>
        <p:spPr/>
        <p:txBody>
          <a:bodyPr/>
          <a:lstStyle/>
          <a:p>
            <a:r>
              <a:rPr lang="en-US" b="1" dirty="0"/>
              <a:t>Diffusion:</a:t>
            </a:r>
            <a:r>
              <a:rPr lang="en-US" dirty="0"/>
              <a:t> the spread of an innovation throughout the economy or the relevant set of potential users.</a:t>
            </a:r>
          </a:p>
          <a:p>
            <a:r>
              <a:rPr lang="en-US" b="1" dirty="0"/>
              <a:t>Technology adoption:</a:t>
            </a:r>
            <a:r>
              <a:rPr lang="en-US" dirty="0"/>
              <a:t> the choice to acquire and use a new invention or innovation.</a:t>
            </a:r>
          </a:p>
        </p:txBody>
      </p:sp>
      <p:sp>
        <p:nvSpPr>
          <p:cNvPr id="4" name="Date Placeholder 3">
            <a:extLst>
              <a:ext uri="{FF2B5EF4-FFF2-40B4-BE49-F238E27FC236}">
                <a16:creationId xmlns:a16="http://schemas.microsoft.com/office/drawing/2014/main" id="{F33B1424-148A-6964-D090-59CCEFF4559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4A9E586-4505-EB9E-4ED6-DC1249B9481E}"/>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59FF491C-1D03-1602-3952-28B4A32B4A52}"/>
              </a:ext>
            </a:extLst>
          </p:cNvPr>
          <p:cNvSpPr>
            <a:spLocks noGrp="1"/>
          </p:cNvSpPr>
          <p:nvPr>
            <p:ph type="sldNum" sz="quarter" idx="12"/>
          </p:nvPr>
        </p:nvSpPr>
        <p:spPr/>
        <p:txBody>
          <a:bodyPr/>
          <a:lstStyle/>
          <a:p>
            <a:fld id="{55C6CE46-7AC0-4EB9-B9A8-A1AFFD991ADA}" type="slidenum">
              <a:rPr lang="en-US" smtClean="0"/>
              <a:t>5</a:t>
            </a:fld>
            <a:endParaRPr lang="en-US"/>
          </a:p>
        </p:txBody>
      </p:sp>
    </p:spTree>
    <p:extLst>
      <p:ext uri="{BB962C8B-B14F-4D97-AF65-F5344CB8AC3E}">
        <p14:creationId xmlns:p14="http://schemas.microsoft.com/office/powerpoint/2010/main" val="210719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CBD-491F-47DA-8B97-A176F82789E0}"/>
              </a:ext>
            </a:extLst>
          </p:cNvPr>
          <p:cNvSpPr>
            <a:spLocks noGrp="1"/>
          </p:cNvSpPr>
          <p:nvPr>
            <p:ph type="title"/>
          </p:nvPr>
        </p:nvSpPr>
        <p:spPr/>
        <p:txBody>
          <a:bodyPr/>
          <a:lstStyle/>
          <a:p>
            <a:r>
              <a:rPr lang="en-US" dirty="0"/>
              <a:t>The s-curve for diffusion</a:t>
            </a:r>
          </a:p>
        </p:txBody>
      </p:sp>
      <p:sp>
        <p:nvSpPr>
          <p:cNvPr id="3" name="Content Placeholder 2">
            <a:extLst>
              <a:ext uri="{FF2B5EF4-FFF2-40B4-BE49-F238E27FC236}">
                <a16:creationId xmlns:a16="http://schemas.microsoft.com/office/drawing/2014/main" id="{F511DA03-B251-4C2F-B188-7D2C9934AD3A}"/>
              </a:ext>
            </a:extLst>
          </p:cNvPr>
          <p:cNvSpPr>
            <a:spLocks noGrp="1"/>
          </p:cNvSpPr>
          <p:nvPr>
            <p:ph idx="1"/>
          </p:nvPr>
        </p:nvSpPr>
        <p:spPr/>
        <p:txBody>
          <a:bodyPr>
            <a:normAutofit lnSpcReduction="10000"/>
          </a:bodyPr>
          <a:lstStyle/>
          <a:p>
            <a:r>
              <a:rPr lang="en-US" b="1" dirty="0"/>
              <a:t>S-curve:</a:t>
            </a:r>
            <a:r>
              <a:rPr lang="en-US" dirty="0"/>
              <a:t> displays the rate of diffusion of a particular technology in a population of potential adopters.</a:t>
            </a:r>
          </a:p>
          <a:p>
            <a:pPr lvl="1"/>
            <a:r>
              <a:rPr lang="en-US" dirty="0"/>
              <a:t>Resembles a cumulative logistic distribution.</a:t>
            </a:r>
          </a:p>
          <a:p>
            <a:pPr lvl="1"/>
            <a:r>
              <a:rPr lang="en-US" dirty="0"/>
              <a:t>Shows share of population of potential adopters that have adopted a new technology versus the time since the introduction of the technology.</a:t>
            </a:r>
          </a:p>
          <a:p>
            <a:r>
              <a:rPr lang="en-US" dirty="0"/>
              <a:t>Typical pattern: trending upward slowly, gradually becoming steeper as the technology spreads rapidly, and eventually flattening out because there are fewer and fewer potential users that have not already adopted the new technology.</a:t>
            </a:r>
          </a:p>
          <a:p>
            <a:r>
              <a:rPr lang="en-US" dirty="0"/>
              <a:t>Often diffusion is less than complete, s-curve reaches its limit somewhere below 100% adoption.</a:t>
            </a:r>
          </a:p>
        </p:txBody>
      </p:sp>
      <p:sp>
        <p:nvSpPr>
          <p:cNvPr id="4" name="Date Placeholder 3">
            <a:extLst>
              <a:ext uri="{FF2B5EF4-FFF2-40B4-BE49-F238E27FC236}">
                <a16:creationId xmlns:a16="http://schemas.microsoft.com/office/drawing/2014/main" id="{029DB472-7C9D-303B-6F1A-F99EF26A1E4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2F94C46-3BC9-121C-CA23-89EA384FFAAC}"/>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D803AF51-EC1D-6080-5AD7-526ACD6ECCC4}"/>
              </a:ext>
            </a:extLst>
          </p:cNvPr>
          <p:cNvSpPr>
            <a:spLocks noGrp="1"/>
          </p:cNvSpPr>
          <p:nvPr>
            <p:ph type="sldNum" sz="quarter" idx="12"/>
          </p:nvPr>
        </p:nvSpPr>
        <p:spPr/>
        <p:txBody>
          <a:bodyPr/>
          <a:lstStyle/>
          <a:p>
            <a:fld id="{55C6CE46-7AC0-4EB9-B9A8-A1AFFD991ADA}" type="slidenum">
              <a:rPr lang="en-US" smtClean="0"/>
              <a:t>6</a:t>
            </a:fld>
            <a:endParaRPr lang="en-US"/>
          </a:p>
        </p:txBody>
      </p:sp>
    </p:spTree>
    <p:extLst>
      <p:ext uri="{BB962C8B-B14F-4D97-AF65-F5344CB8AC3E}">
        <p14:creationId xmlns:p14="http://schemas.microsoft.com/office/powerpoint/2010/main" val="347097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049E-EF92-47F2-80A4-EE98328FF590}"/>
              </a:ext>
            </a:extLst>
          </p:cNvPr>
          <p:cNvSpPr>
            <a:spLocks noGrp="1"/>
          </p:cNvSpPr>
          <p:nvPr>
            <p:ph type="title"/>
          </p:nvPr>
        </p:nvSpPr>
        <p:spPr/>
        <p:txBody>
          <a:bodyPr/>
          <a:lstStyle/>
          <a:p>
            <a:r>
              <a:rPr lang="en-US" dirty="0"/>
              <a:t>Diffusion of major consumer inventions in the U.S.</a:t>
            </a:r>
          </a:p>
        </p:txBody>
      </p:sp>
      <p:sp>
        <p:nvSpPr>
          <p:cNvPr id="3" name="Date Placeholder 2">
            <a:extLst>
              <a:ext uri="{FF2B5EF4-FFF2-40B4-BE49-F238E27FC236}">
                <a16:creationId xmlns:a16="http://schemas.microsoft.com/office/drawing/2014/main" id="{B2692A34-DB66-E1C2-8A1D-8A1A70475A4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45549B5-A0DA-A085-2B38-A8D6F228614F}"/>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9F847547-53C6-C711-E3EE-18FD9D7AED3A}"/>
              </a:ext>
            </a:extLst>
          </p:cNvPr>
          <p:cNvSpPr>
            <a:spLocks noGrp="1"/>
          </p:cNvSpPr>
          <p:nvPr>
            <p:ph type="sldNum" sz="quarter" idx="12"/>
          </p:nvPr>
        </p:nvSpPr>
        <p:spPr/>
        <p:txBody>
          <a:bodyPr/>
          <a:lstStyle/>
          <a:p>
            <a:fld id="{55C6CE46-7AC0-4EB9-B9A8-A1AFFD991ADA}" type="slidenum">
              <a:rPr lang="en-US" smtClean="0"/>
              <a:t>7</a:t>
            </a:fld>
            <a:endParaRPr lang="en-US"/>
          </a:p>
        </p:txBody>
      </p:sp>
      <p:pic>
        <p:nvPicPr>
          <p:cNvPr id="7" name="Picture 6">
            <a:extLst>
              <a:ext uri="{FF2B5EF4-FFF2-40B4-BE49-F238E27FC236}">
                <a16:creationId xmlns:a16="http://schemas.microsoft.com/office/drawing/2014/main" id="{9AC22952-0691-4B8C-947F-4CFF27D76BB2}"/>
              </a:ext>
            </a:extLst>
          </p:cNvPr>
          <p:cNvPicPr>
            <a:picLocks noChangeAspect="1"/>
          </p:cNvPicPr>
          <p:nvPr/>
        </p:nvPicPr>
        <p:blipFill>
          <a:blip r:embed="rId2"/>
          <a:stretch>
            <a:fillRect/>
          </a:stretch>
        </p:blipFill>
        <p:spPr>
          <a:xfrm>
            <a:off x="2409301" y="1690688"/>
            <a:ext cx="7305675" cy="4276725"/>
          </a:xfrm>
          <a:prstGeom prst="rect">
            <a:avLst/>
          </a:prstGeom>
        </p:spPr>
      </p:pic>
    </p:spTree>
    <p:extLst>
      <p:ext uri="{BB962C8B-B14F-4D97-AF65-F5344CB8AC3E}">
        <p14:creationId xmlns:p14="http://schemas.microsoft.com/office/powerpoint/2010/main" val="245741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2561-C6AD-489F-9C9F-DAF5AD4D578A}"/>
              </a:ext>
            </a:extLst>
          </p:cNvPr>
          <p:cNvSpPr>
            <a:spLocks noGrp="1"/>
          </p:cNvSpPr>
          <p:nvPr>
            <p:ph type="title"/>
          </p:nvPr>
        </p:nvSpPr>
        <p:spPr/>
        <p:txBody>
          <a:bodyPr/>
          <a:lstStyle/>
          <a:p>
            <a:r>
              <a:rPr lang="en-US" dirty="0"/>
              <a:t>Models of the s-curve</a:t>
            </a:r>
          </a:p>
        </p:txBody>
      </p:sp>
      <p:sp>
        <p:nvSpPr>
          <p:cNvPr id="3" name="Content Placeholder 2">
            <a:extLst>
              <a:ext uri="{FF2B5EF4-FFF2-40B4-BE49-F238E27FC236}">
                <a16:creationId xmlns:a16="http://schemas.microsoft.com/office/drawing/2014/main" id="{5311B308-CD96-4067-B9A3-68A231767A5E}"/>
              </a:ext>
            </a:extLst>
          </p:cNvPr>
          <p:cNvSpPr>
            <a:spLocks noGrp="1"/>
          </p:cNvSpPr>
          <p:nvPr>
            <p:ph idx="1"/>
          </p:nvPr>
        </p:nvSpPr>
        <p:spPr/>
        <p:txBody>
          <a:bodyPr/>
          <a:lstStyle/>
          <a:p>
            <a:pPr marL="0" indent="0">
              <a:buNone/>
            </a:pPr>
            <a:r>
              <a:rPr lang="en-US" sz="3200" dirty="0"/>
              <a:t>Two models can generate the simple s-curve:</a:t>
            </a:r>
            <a:endParaRPr lang="en-US" dirty="0"/>
          </a:p>
          <a:p>
            <a:pPr marL="514350" indent="-514350">
              <a:buFont typeface="+mj-lt"/>
              <a:buAutoNum type="arabicPeriod"/>
            </a:pPr>
            <a:r>
              <a:rPr lang="en-US" dirty="0"/>
              <a:t>Benefits of the new technology vary across potential adopters and cost of adoption falling over time.</a:t>
            </a:r>
          </a:p>
          <a:p>
            <a:pPr marL="514350" indent="-514350">
              <a:buFont typeface="+mj-lt"/>
              <a:buAutoNum type="arabicPeriod"/>
            </a:pPr>
            <a:r>
              <a:rPr lang="en-US" dirty="0"/>
              <a:t>Based on an epidemic model of information spread among potential adopters, who may be identical in their tastes.</a:t>
            </a:r>
          </a:p>
        </p:txBody>
      </p:sp>
      <p:sp>
        <p:nvSpPr>
          <p:cNvPr id="4" name="Date Placeholder 3">
            <a:extLst>
              <a:ext uri="{FF2B5EF4-FFF2-40B4-BE49-F238E27FC236}">
                <a16:creationId xmlns:a16="http://schemas.microsoft.com/office/drawing/2014/main" id="{EFA88CE8-DE00-4425-BCBF-E027B74FFCB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9208D42-21E0-A2A0-0529-AFB7F3E323FC}"/>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FA668B15-813A-F91F-DF1F-C0117AD4C29A}"/>
              </a:ext>
            </a:extLst>
          </p:cNvPr>
          <p:cNvSpPr>
            <a:spLocks noGrp="1"/>
          </p:cNvSpPr>
          <p:nvPr>
            <p:ph type="sldNum" sz="quarter" idx="12"/>
          </p:nvPr>
        </p:nvSpPr>
        <p:spPr/>
        <p:txBody>
          <a:bodyPr/>
          <a:lstStyle/>
          <a:p>
            <a:fld id="{55C6CE46-7AC0-4EB9-B9A8-A1AFFD991ADA}" type="slidenum">
              <a:rPr lang="en-US" smtClean="0"/>
              <a:t>8</a:t>
            </a:fld>
            <a:endParaRPr lang="en-US"/>
          </a:p>
        </p:txBody>
      </p:sp>
    </p:spTree>
    <p:extLst>
      <p:ext uri="{BB962C8B-B14F-4D97-AF65-F5344CB8AC3E}">
        <p14:creationId xmlns:p14="http://schemas.microsoft.com/office/powerpoint/2010/main" val="343171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5B9E-6AF4-4714-A9A4-F1A3FDC8CFF5}"/>
              </a:ext>
            </a:extLst>
          </p:cNvPr>
          <p:cNvSpPr>
            <a:spLocks noGrp="1"/>
          </p:cNvSpPr>
          <p:nvPr>
            <p:ph type="title"/>
          </p:nvPr>
        </p:nvSpPr>
        <p:spPr/>
        <p:txBody>
          <a:bodyPr/>
          <a:lstStyle/>
          <a:p>
            <a:r>
              <a:rPr lang="en-US" dirty="0"/>
              <a:t>Heterogeneous consumer tastes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4F27E5-C3BE-4E0A-8AFD-E5A51EB63208}"/>
                  </a:ext>
                </a:extLst>
              </p:cNvPr>
              <p:cNvSpPr>
                <a:spLocks noGrp="1"/>
              </p:cNvSpPr>
              <p:nvPr>
                <p:ph idx="1"/>
              </p:nvPr>
            </p:nvSpPr>
            <p:spPr/>
            <p:txBody>
              <a:bodyPr>
                <a:normAutofit fontScale="85000" lnSpcReduction="10000"/>
              </a:bodyPr>
              <a:lstStyle/>
              <a:p>
                <a:r>
                  <a:rPr lang="en-US" dirty="0"/>
                  <a:t>Benefits </a:t>
                </a:r>
                <a:r>
                  <a:rPr lang="en-US" i="1" dirty="0"/>
                  <a:t>B</a:t>
                </a:r>
                <a:r>
                  <a:rPr lang="en-US" dirty="0"/>
                  <a:t> of adoption have a normal distribution (could be generalized).</a:t>
                </a:r>
              </a:p>
              <a:p>
                <a:r>
                  <a:rPr lang="en-US" dirty="0"/>
                  <a:t>Costs of adoption decline monotonically at rate </a:t>
                </a:r>
                <a:r>
                  <a:rPr lang="en-US" i="1" dirty="0"/>
                  <a:t>b</a:t>
                </a:r>
                <a:r>
                  <a:rPr lang="en-US" dirty="0"/>
                  <a:t> over time and are the same for all potential adopters: </a:t>
                </a:r>
                <a:r>
                  <a:rPr lang="en-US" i="1" dirty="0"/>
                  <a:t>C(t) = a – </a:t>
                </a:r>
                <a:r>
                  <a:rPr lang="en-US" i="1" dirty="0" err="1"/>
                  <a:t>bt</a:t>
                </a:r>
                <a:endParaRPr lang="en-US" i="1" dirty="0"/>
              </a:p>
              <a:p>
                <a:r>
                  <a:rPr lang="en-US" dirty="0"/>
                  <a:t>Consumers will adopt when their benefit is greater than the cost of adoption.</a:t>
                </a:r>
              </a:p>
              <a:p>
                <a:r>
                  <a:rPr lang="en-US" dirty="0"/>
                  <a:t>At any time </a:t>
                </a:r>
                <a:r>
                  <a:rPr lang="en-US" i="1" dirty="0"/>
                  <a:t>t</a:t>
                </a:r>
                <a:r>
                  <a:rPr lang="en-US" dirty="0"/>
                  <a:t>, share of those that have already adopted are those with </a:t>
                </a:r>
                <a:r>
                  <a:rPr lang="en-US" i="1" dirty="0"/>
                  <a:t>B &gt; a – </a:t>
                </a:r>
                <a:r>
                  <a:rPr lang="en-US" i="1" dirty="0" err="1"/>
                  <a:t>bt</a:t>
                </a:r>
                <a:endParaRPr lang="en-US" dirty="0"/>
              </a:p>
              <a:p>
                <a:r>
                  <a:rPr lang="en-US" dirty="0"/>
                  <a:t>Because </a:t>
                </a:r>
                <a:r>
                  <a:rPr lang="en-US" i="1" dirty="0"/>
                  <a:t>a-</a:t>
                </a:r>
                <a:r>
                  <a:rPr lang="en-US" i="1" dirty="0" err="1"/>
                  <a:t>bt</a:t>
                </a:r>
                <a:r>
                  <a:rPr lang="en-US" dirty="0"/>
                  <a:t> is a monotone decreasing function of </a:t>
                </a:r>
                <a:r>
                  <a:rPr lang="en-US" i="1" dirty="0"/>
                  <a:t>t</a:t>
                </a:r>
                <a:r>
                  <a:rPr lang="en-US" dirty="0"/>
                  <a:t>, we can write the share of adopters at time </a:t>
                </a:r>
                <a:r>
                  <a:rPr lang="en-US" i="1" dirty="0"/>
                  <a:t>t*</a:t>
                </a:r>
                <a:r>
                  <a:rPr lang="en-US" dirty="0"/>
                  <a:t> as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oMath>
                </a14:m>
                <a:r>
                  <a:rPr lang="en-US" dirty="0"/>
                  <a:t>, where </a:t>
                </a:r>
                <a14:m>
                  <m:oMath xmlns:m="http://schemas.openxmlformats.org/officeDocument/2006/math">
                    <m:r>
                      <m:rPr>
                        <m:sty m:val="p"/>
                      </m:rPr>
                      <a:rPr lang="el-GR" i="1">
                        <a:latin typeface="Cambria Math" panose="02040503050406030204" pitchFamily="18" charset="0"/>
                        <a:ea typeface="Cambria Math" panose="02040503050406030204" pitchFamily="18" charset="0"/>
                      </a:rPr>
                      <m:t>Φ</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r>
                  <a:rPr lang="en-US" dirty="0"/>
                  <a:t> denotes the cumulative normal distribution function. </a:t>
                </a:r>
              </a:p>
              <a:p>
                <a:pPr lvl="1"/>
                <a:r>
                  <a:rPr lang="en-US" i="1" dirty="0"/>
                  <a:t>t*</a:t>
                </a:r>
                <a:r>
                  <a:rPr lang="en-US" dirty="0"/>
                  <a:t> is equal to </a:t>
                </a:r>
                <a:r>
                  <a:rPr lang="en-US" i="1" dirty="0"/>
                  <a:t>(a - B*)/b</a:t>
                </a:r>
                <a:r>
                  <a:rPr lang="en-US" dirty="0"/>
                  <a:t>.</a:t>
                </a:r>
              </a:p>
              <a:p>
                <a:r>
                  <a:rPr lang="en-US" dirty="0"/>
                  <a:t>Normally distributed benefits and declining costs imply an s-curve that has the shape of the cumulative normal distribution.</a:t>
                </a:r>
              </a:p>
            </p:txBody>
          </p:sp>
        </mc:Choice>
        <mc:Fallback>
          <p:sp>
            <p:nvSpPr>
              <p:cNvPr id="3" name="Content Placeholder 2">
                <a:extLst>
                  <a:ext uri="{FF2B5EF4-FFF2-40B4-BE49-F238E27FC236}">
                    <a16:creationId xmlns:a16="http://schemas.microsoft.com/office/drawing/2014/main" id="{564F27E5-C3BE-4E0A-8AFD-E5A51EB63208}"/>
                  </a:ext>
                </a:extLst>
              </p:cNvPr>
              <p:cNvSpPr>
                <a:spLocks noGrp="1" noRot="1" noChangeAspect="1" noMove="1" noResize="1" noEditPoints="1" noAdjustHandles="1" noChangeArrowheads="1" noChangeShapeType="1" noTextEdit="1"/>
              </p:cNvSpPr>
              <p:nvPr>
                <p:ph idx="1"/>
              </p:nvPr>
            </p:nvSpPr>
            <p:spPr>
              <a:blipFill>
                <a:blip r:embed="rId2"/>
                <a:stretch>
                  <a:fillRect l="-812" t="-2661" r="-11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F62EF3B-6684-C8C0-51D5-41880973F98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D7FC3FE-DBC8-7276-40BC-BA66DE58FF7C}"/>
              </a:ext>
            </a:extLst>
          </p:cNvPr>
          <p:cNvSpPr>
            <a:spLocks noGrp="1"/>
          </p:cNvSpPr>
          <p:nvPr>
            <p:ph type="ftr" sz="quarter" idx="11"/>
          </p:nvPr>
        </p:nvSpPr>
        <p:spPr/>
        <p:txBody>
          <a:bodyPr/>
          <a:lstStyle/>
          <a:p>
            <a:r>
              <a:rPr lang="en-US"/>
              <a:t>Hall &amp; Helmers Ch. 7</a:t>
            </a:r>
          </a:p>
        </p:txBody>
      </p:sp>
      <p:sp>
        <p:nvSpPr>
          <p:cNvPr id="6" name="Slide Number Placeholder 5">
            <a:extLst>
              <a:ext uri="{FF2B5EF4-FFF2-40B4-BE49-F238E27FC236}">
                <a16:creationId xmlns:a16="http://schemas.microsoft.com/office/drawing/2014/main" id="{4A930981-14D3-0F7C-5A43-02C0EF2FE5F9}"/>
              </a:ext>
            </a:extLst>
          </p:cNvPr>
          <p:cNvSpPr>
            <a:spLocks noGrp="1"/>
          </p:cNvSpPr>
          <p:nvPr>
            <p:ph type="sldNum" sz="quarter" idx="12"/>
          </p:nvPr>
        </p:nvSpPr>
        <p:spPr/>
        <p:txBody>
          <a:bodyPr/>
          <a:lstStyle/>
          <a:p>
            <a:fld id="{55C6CE46-7AC0-4EB9-B9A8-A1AFFD991ADA}" type="slidenum">
              <a:rPr lang="en-US" smtClean="0"/>
              <a:t>9</a:t>
            </a:fld>
            <a:endParaRPr lang="en-US"/>
          </a:p>
        </p:txBody>
      </p:sp>
    </p:spTree>
    <p:extLst>
      <p:ext uri="{BB962C8B-B14F-4D97-AF65-F5344CB8AC3E}">
        <p14:creationId xmlns:p14="http://schemas.microsoft.com/office/powerpoint/2010/main" val="802813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4085</TotalTime>
  <Words>2826</Words>
  <Application>Microsoft Office PowerPoint</Application>
  <PresentationFormat>Widescreen</PresentationFormat>
  <Paragraphs>304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Chapter 7  Diffusion</vt:lpstr>
      <vt:lpstr>Overview</vt:lpstr>
      <vt:lpstr>Introduction</vt:lpstr>
      <vt:lpstr>Introduction</vt:lpstr>
      <vt:lpstr>Introduction</vt:lpstr>
      <vt:lpstr>The s-curve for diffusion</vt:lpstr>
      <vt:lpstr>Diffusion of major consumer inventions in the U.S.</vt:lpstr>
      <vt:lpstr>Models of the s-curve</vt:lpstr>
      <vt:lpstr>Heterogeneous consumer tastes</vt:lpstr>
      <vt:lpstr>Benefits and cost of technology adoption</vt:lpstr>
      <vt:lpstr>Heterogeneous consumer tastes</vt:lpstr>
      <vt:lpstr>Epidemic model</vt:lpstr>
      <vt:lpstr>Epidemic model</vt:lpstr>
      <vt:lpstr>Epidemic model</vt:lpstr>
      <vt:lpstr>Epidemic model</vt:lpstr>
      <vt:lpstr>Adoption as investment under uncertainty</vt:lpstr>
      <vt:lpstr>Adoption as investment under uncertainty</vt:lpstr>
      <vt:lpstr>Factors affecting diffusion</vt:lpstr>
      <vt:lpstr>Factors affecting diffusion</vt:lpstr>
      <vt:lpstr>Factors affecting diffusion</vt:lpstr>
      <vt:lpstr>Worldwide sales of PCs</vt:lpstr>
      <vt:lpstr>Network goods and standards</vt:lpstr>
      <vt:lpstr>Hardware/software/wetware networks</vt:lpstr>
      <vt:lpstr>General purpose technologies and standards</vt:lpstr>
      <vt:lpstr>Trends in electrical and computing patenting 1840-2014</vt:lpstr>
      <vt:lpstr>Slow diffusion and productivity slowdown</vt:lpstr>
      <vt:lpstr>Network externalities and diffusion</vt:lpstr>
      <vt:lpstr>Network externalities and diffusion</vt:lpstr>
      <vt:lpstr>Modelling competing networks</vt:lpstr>
      <vt:lpstr>Modelling competing networks</vt:lpstr>
      <vt:lpstr>Modelling competing networks</vt:lpstr>
      <vt:lpstr>Modelling competing networks</vt:lpstr>
      <vt:lpstr>Empirical estimation</vt:lpstr>
      <vt:lpstr>Diffusion of hybrid corn technology in the U.S. (Griliches, 1957)</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Helmers</dc:creator>
  <cp:lastModifiedBy>Christian Helmers</cp:lastModifiedBy>
  <cp:revision>145</cp:revision>
  <dcterms:created xsi:type="dcterms:W3CDTF">2023-02-17T17:45:03Z</dcterms:created>
  <dcterms:modified xsi:type="dcterms:W3CDTF">2024-08-11T00:16:42Z</dcterms:modified>
</cp:coreProperties>
</file>