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284"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8" r:id="rId19"/>
    <p:sldId id="279" r:id="rId20"/>
    <p:sldId id="277" r:id="rId21"/>
    <p:sldId id="276" r:id="rId22"/>
    <p:sldId id="280" r:id="rId23"/>
    <p:sldId id="281" r:id="rId24"/>
    <p:sldId id="283" r:id="rId25"/>
    <p:sldId id="272" r:id="rId26"/>
    <p:sldId id="273" r:id="rId27"/>
    <p:sldId id="27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5" d="100"/>
          <a:sy n="75" d="100"/>
        </p:scale>
        <p:origin x="21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B43D4D-8D37-4D43-A0D7-57CE6915BB3F}" type="datetimeFigureOut">
              <a:rPr lang="en-US" smtClean="0"/>
              <a:t>8/10/2024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E85CB0-46CE-4770-AD78-C66A24563AD6}" type="slidenum">
              <a:rPr lang="en-US" smtClean="0"/>
              <a:t>‹#›</a:t>
            </a:fld>
            <a:endParaRPr lang="en-US"/>
          </a:p>
        </p:txBody>
      </p:sp>
    </p:spTree>
    <p:extLst>
      <p:ext uri="{BB962C8B-B14F-4D97-AF65-F5344CB8AC3E}">
        <p14:creationId xmlns:p14="http://schemas.microsoft.com/office/powerpoint/2010/main" val="22554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9C63D-B932-451B-967F-BBD5A82D78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B0E1EF7-B19F-4A71-ADF9-64A7607506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AC83F6E-7CB9-4990-8A22-7B44BC27835E}"/>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4B711F26-270F-4865-94DC-643B576C3BC8}"/>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8380DA53-4DD2-4B10-BCAD-E00A0C86AEC7}"/>
              </a:ext>
            </a:extLst>
          </p:cNvPr>
          <p:cNvSpPr>
            <a:spLocks noGrp="1"/>
          </p:cNvSpPr>
          <p:nvPr>
            <p:ph type="sldNum" sz="quarter" idx="12"/>
          </p:nvPr>
        </p:nvSpPr>
        <p:spPr/>
        <p:txBody>
          <a:bodyPr/>
          <a:lstStyle/>
          <a:p>
            <a:fld id="{4E66D514-0EF1-48DF-A1FC-F6747EBB8ACD}" type="slidenum">
              <a:rPr lang="en-US" smtClean="0"/>
              <a:t>‹#›</a:t>
            </a:fld>
            <a:endParaRPr lang="en-US"/>
          </a:p>
        </p:txBody>
      </p:sp>
    </p:spTree>
    <p:extLst>
      <p:ext uri="{BB962C8B-B14F-4D97-AF65-F5344CB8AC3E}">
        <p14:creationId xmlns:p14="http://schemas.microsoft.com/office/powerpoint/2010/main" val="3002277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2C68C-CAF3-4E7B-8E66-DEF9DB7141C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B0CF5B-BEE3-4250-A824-A24229121AF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3651DE-0329-437F-9539-8307F0A9A07D}"/>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4CBF4FF3-34E8-437F-8A45-1ED8E63BB0DD}"/>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1668CB97-9872-4B66-AD6B-EECA07CBB157}"/>
              </a:ext>
            </a:extLst>
          </p:cNvPr>
          <p:cNvSpPr>
            <a:spLocks noGrp="1"/>
          </p:cNvSpPr>
          <p:nvPr>
            <p:ph type="sldNum" sz="quarter" idx="12"/>
          </p:nvPr>
        </p:nvSpPr>
        <p:spPr/>
        <p:txBody>
          <a:bodyPr/>
          <a:lstStyle/>
          <a:p>
            <a:fld id="{4E66D514-0EF1-48DF-A1FC-F6747EBB8ACD}" type="slidenum">
              <a:rPr lang="en-US" smtClean="0"/>
              <a:t>‹#›</a:t>
            </a:fld>
            <a:endParaRPr lang="en-US"/>
          </a:p>
        </p:txBody>
      </p:sp>
    </p:spTree>
    <p:extLst>
      <p:ext uri="{BB962C8B-B14F-4D97-AF65-F5344CB8AC3E}">
        <p14:creationId xmlns:p14="http://schemas.microsoft.com/office/powerpoint/2010/main" val="1948802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08BC11-48F8-4816-A3AB-E7438691103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ADA99C-7D50-4D2C-970C-436650AB9BD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891C2D-820F-4520-AB86-49734F69FF82}"/>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DFB7B9EC-D2A8-4C89-8D9C-F90434F8BE0D}"/>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06478E16-8A44-4286-ADCA-45CD0E3D5FC3}"/>
              </a:ext>
            </a:extLst>
          </p:cNvPr>
          <p:cNvSpPr>
            <a:spLocks noGrp="1"/>
          </p:cNvSpPr>
          <p:nvPr>
            <p:ph type="sldNum" sz="quarter" idx="12"/>
          </p:nvPr>
        </p:nvSpPr>
        <p:spPr/>
        <p:txBody>
          <a:bodyPr/>
          <a:lstStyle/>
          <a:p>
            <a:fld id="{4E66D514-0EF1-48DF-A1FC-F6747EBB8ACD}" type="slidenum">
              <a:rPr lang="en-US" smtClean="0"/>
              <a:t>‹#›</a:t>
            </a:fld>
            <a:endParaRPr lang="en-US"/>
          </a:p>
        </p:txBody>
      </p:sp>
    </p:spTree>
    <p:extLst>
      <p:ext uri="{BB962C8B-B14F-4D97-AF65-F5344CB8AC3E}">
        <p14:creationId xmlns:p14="http://schemas.microsoft.com/office/powerpoint/2010/main" val="2661127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69CC6-C2AC-47D7-9C90-21CD834127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371B3B-2FD4-4817-9D1D-F1209F6E012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982DBC-BE1C-4B7B-AB75-7963773789B0}"/>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6B1130F0-6AB8-4105-B207-2FC29619C578}"/>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E6D808C8-C0AE-403B-990D-61B029BD0ECC}"/>
              </a:ext>
            </a:extLst>
          </p:cNvPr>
          <p:cNvSpPr>
            <a:spLocks noGrp="1"/>
          </p:cNvSpPr>
          <p:nvPr>
            <p:ph type="sldNum" sz="quarter" idx="12"/>
          </p:nvPr>
        </p:nvSpPr>
        <p:spPr/>
        <p:txBody>
          <a:bodyPr/>
          <a:lstStyle/>
          <a:p>
            <a:fld id="{4E66D514-0EF1-48DF-A1FC-F6747EBB8ACD}" type="slidenum">
              <a:rPr lang="en-US" smtClean="0"/>
              <a:t>‹#›</a:t>
            </a:fld>
            <a:endParaRPr lang="en-US"/>
          </a:p>
        </p:txBody>
      </p:sp>
    </p:spTree>
    <p:extLst>
      <p:ext uri="{BB962C8B-B14F-4D97-AF65-F5344CB8AC3E}">
        <p14:creationId xmlns:p14="http://schemas.microsoft.com/office/powerpoint/2010/main" val="3850571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B6B05-C042-4DFA-94DD-9C2DF2CB9E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4A53E42-BC96-4A63-84FC-52B3C7B737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F5F1B7C-C9DB-4D31-88F0-7A930219D111}"/>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153D044A-8731-4F6F-891D-785A8F4504D7}"/>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A7F75144-3CE0-47D5-AF0E-0A56BE645034}"/>
              </a:ext>
            </a:extLst>
          </p:cNvPr>
          <p:cNvSpPr>
            <a:spLocks noGrp="1"/>
          </p:cNvSpPr>
          <p:nvPr>
            <p:ph type="sldNum" sz="quarter" idx="12"/>
          </p:nvPr>
        </p:nvSpPr>
        <p:spPr/>
        <p:txBody>
          <a:bodyPr/>
          <a:lstStyle/>
          <a:p>
            <a:fld id="{4E66D514-0EF1-48DF-A1FC-F6747EBB8ACD}" type="slidenum">
              <a:rPr lang="en-US" smtClean="0"/>
              <a:t>‹#›</a:t>
            </a:fld>
            <a:endParaRPr lang="en-US"/>
          </a:p>
        </p:txBody>
      </p:sp>
    </p:spTree>
    <p:extLst>
      <p:ext uri="{BB962C8B-B14F-4D97-AF65-F5344CB8AC3E}">
        <p14:creationId xmlns:p14="http://schemas.microsoft.com/office/powerpoint/2010/main" val="2045504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4A56C-8707-4FBC-BBFF-F3C92C4C63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3034D3-3743-43F3-8748-059E604958F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8BA6CC3-B185-4CB6-872F-95BD6E0FEAB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B0D89E-32F8-4FA1-94F5-29D241C144E8}"/>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26E875F2-027D-4098-BB1B-557B1F56C9F8}"/>
              </a:ext>
            </a:extLst>
          </p:cNvPr>
          <p:cNvSpPr>
            <a:spLocks noGrp="1"/>
          </p:cNvSpPr>
          <p:nvPr>
            <p:ph type="ftr" sz="quarter" idx="11"/>
          </p:nvPr>
        </p:nvSpPr>
        <p:spPr/>
        <p:txBody>
          <a:bodyPr/>
          <a:lstStyle/>
          <a:p>
            <a:r>
              <a:rPr lang="en-US"/>
              <a:t>Hall &amp; Helmers Ch. 8</a:t>
            </a:r>
          </a:p>
        </p:txBody>
      </p:sp>
      <p:sp>
        <p:nvSpPr>
          <p:cNvPr id="7" name="Slide Number Placeholder 6">
            <a:extLst>
              <a:ext uri="{FF2B5EF4-FFF2-40B4-BE49-F238E27FC236}">
                <a16:creationId xmlns:a16="http://schemas.microsoft.com/office/drawing/2014/main" id="{343638FD-0170-45BB-A37F-CCCCF734EA57}"/>
              </a:ext>
            </a:extLst>
          </p:cNvPr>
          <p:cNvSpPr>
            <a:spLocks noGrp="1"/>
          </p:cNvSpPr>
          <p:nvPr>
            <p:ph type="sldNum" sz="quarter" idx="12"/>
          </p:nvPr>
        </p:nvSpPr>
        <p:spPr/>
        <p:txBody>
          <a:bodyPr/>
          <a:lstStyle/>
          <a:p>
            <a:fld id="{4E66D514-0EF1-48DF-A1FC-F6747EBB8ACD}" type="slidenum">
              <a:rPr lang="en-US" smtClean="0"/>
              <a:t>‹#›</a:t>
            </a:fld>
            <a:endParaRPr lang="en-US"/>
          </a:p>
        </p:txBody>
      </p:sp>
    </p:spTree>
    <p:extLst>
      <p:ext uri="{BB962C8B-B14F-4D97-AF65-F5344CB8AC3E}">
        <p14:creationId xmlns:p14="http://schemas.microsoft.com/office/powerpoint/2010/main" val="3543123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01852-FBFD-4D1E-A045-E19C70D7A50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8BE6EB-57C4-46DD-81DF-DF46D53DF2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E8368BB-E7B5-42C1-9304-B172C216D9A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E0D01-8FCA-47A4-B491-D6BAB3D0C0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56FE643-0890-45DC-8D87-47C665FF28B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EBF972B-7EF2-4D33-B9B2-61C7C7D91F03}"/>
              </a:ext>
            </a:extLst>
          </p:cNvPr>
          <p:cNvSpPr>
            <a:spLocks noGrp="1"/>
          </p:cNvSpPr>
          <p:nvPr>
            <p:ph type="dt" sz="half" idx="10"/>
          </p:nvPr>
        </p:nvSpPr>
        <p:spPr/>
        <p:txBody>
          <a:bodyPr/>
          <a:lstStyle/>
          <a:p>
            <a:r>
              <a:rPr lang="en-US"/>
              <a:t>2024</a:t>
            </a:r>
          </a:p>
        </p:txBody>
      </p:sp>
      <p:sp>
        <p:nvSpPr>
          <p:cNvPr id="8" name="Footer Placeholder 7">
            <a:extLst>
              <a:ext uri="{FF2B5EF4-FFF2-40B4-BE49-F238E27FC236}">
                <a16:creationId xmlns:a16="http://schemas.microsoft.com/office/drawing/2014/main" id="{A4DD2912-A38A-443F-B058-C98F1E12F54C}"/>
              </a:ext>
            </a:extLst>
          </p:cNvPr>
          <p:cNvSpPr>
            <a:spLocks noGrp="1"/>
          </p:cNvSpPr>
          <p:nvPr>
            <p:ph type="ftr" sz="quarter" idx="11"/>
          </p:nvPr>
        </p:nvSpPr>
        <p:spPr/>
        <p:txBody>
          <a:bodyPr/>
          <a:lstStyle/>
          <a:p>
            <a:r>
              <a:rPr lang="en-US"/>
              <a:t>Hall &amp; Helmers Ch. 8</a:t>
            </a:r>
          </a:p>
        </p:txBody>
      </p:sp>
      <p:sp>
        <p:nvSpPr>
          <p:cNvPr id="9" name="Slide Number Placeholder 8">
            <a:extLst>
              <a:ext uri="{FF2B5EF4-FFF2-40B4-BE49-F238E27FC236}">
                <a16:creationId xmlns:a16="http://schemas.microsoft.com/office/drawing/2014/main" id="{C6B339FD-5014-4A30-B319-C3B16FA4ED0C}"/>
              </a:ext>
            </a:extLst>
          </p:cNvPr>
          <p:cNvSpPr>
            <a:spLocks noGrp="1"/>
          </p:cNvSpPr>
          <p:nvPr>
            <p:ph type="sldNum" sz="quarter" idx="12"/>
          </p:nvPr>
        </p:nvSpPr>
        <p:spPr/>
        <p:txBody>
          <a:bodyPr/>
          <a:lstStyle/>
          <a:p>
            <a:fld id="{4E66D514-0EF1-48DF-A1FC-F6747EBB8ACD}" type="slidenum">
              <a:rPr lang="en-US" smtClean="0"/>
              <a:t>‹#›</a:t>
            </a:fld>
            <a:endParaRPr lang="en-US"/>
          </a:p>
        </p:txBody>
      </p:sp>
    </p:spTree>
    <p:extLst>
      <p:ext uri="{BB962C8B-B14F-4D97-AF65-F5344CB8AC3E}">
        <p14:creationId xmlns:p14="http://schemas.microsoft.com/office/powerpoint/2010/main" val="1258681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E9A84-6FAE-4B8C-B398-4471C4624C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D769D40-ECF4-46B1-9894-F4735C65C0C9}"/>
              </a:ext>
            </a:extLst>
          </p:cNvPr>
          <p:cNvSpPr>
            <a:spLocks noGrp="1"/>
          </p:cNvSpPr>
          <p:nvPr>
            <p:ph type="dt" sz="half" idx="10"/>
          </p:nvPr>
        </p:nvSpPr>
        <p:spPr/>
        <p:txBody>
          <a:bodyPr/>
          <a:lstStyle/>
          <a:p>
            <a:r>
              <a:rPr lang="en-US"/>
              <a:t>2024</a:t>
            </a:r>
          </a:p>
        </p:txBody>
      </p:sp>
      <p:sp>
        <p:nvSpPr>
          <p:cNvPr id="4" name="Footer Placeholder 3">
            <a:extLst>
              <a:ext uri="{FF2B5EF4-FFF2-40B4-BE49-F238E27FC236}">
                <a16:creationId xmlns:a16="http://schemas.microsoft.com/office/drawing/2014/main" id="{BFF7CF89-ABC9-4F65-8EB6-AF7F80613929}"/>
              </a:ext>
            </a:extLst>
          </p:cNvPr>
          <p:cNvSpPr>
            <a:spLocks noGrp="1"/>
          </p:cNvSpPr>
          <p:nvPr>
            <p:ph type="ftr" sz="quarter" idx="11"/>
          </p:nvPr>
        </p:nvSpPr>
        <p:spPr/>
        <p:txBody>
          <a:bodyPr/>
          <a:lstStyle/>
          <a:p>
            <a:r>
              <a:rPr lang="en-US"/>
              <a:t>Hall &amp; Helmers Ch. 8</a:t>
            </a:r>
          </a:p>
        </p:txBody>
      </p:sp>
      <p:sp>
        <p:nvSpPr>
          <p:cNvPr id="5" name="Slide Number Placeholder 4">
            <a:extLst>
              <a:ext uri="{FF2B5EF4-FFF2-40B4-BE49-F238E27FC236}">
                <a16:creationId xmlns:a16="http://schemas.microsoft.com/office/drawing/2014/main" id="{F8F492B2-CEF1-4CC2-A786-2EDC3E29E313}"/>
              </a:ext>
            </a:extLst>
          </p:cNvPr>
          <p:cNvSpPr>
            <a:spLocks noGrp="1"/>
          </p:cNvSpPr>
          <p:nvPr>
            <p:ph type="sldNum" sz="quarter" idx="12"/>
          </p:nvPr>
        </p:nvSpPr>
        <p:spPr/>
        <p:txBody>
          <a:bodyPr/>
          <a:lstStyle/>
          <a:p>
            <a:fld id="{4E66D514-0EF1-48DF-A1FC-F6747EBB8ACD}" type="slidenum">
              <a:rPr lang="en-US" smtClean="0"/>
              <a:t>‹#›</a:t>
            </a:fld>
            <a:endParaRPr lang="en-US"/>
          </a:p>
        </p:txBody>
      </p:sp>
    </p:spTree>
    <p:extLst>
      <p:ext uri="{BB962C8B-B14F-4D97-AF65-F5344CB8AC3E}">
        <p14:creationId xmlns:p14="http://schemas.microsoft.com/office/powerpoint/2010/main" val="1280380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6A20E5-C612-4DCB-A392-DF843A08FF98}"/>
              </a:ext>
            </a:extLst>
          </p:cNvPr>
          <p:cNvSpPr>
            <a:spLocks noGrp="1"/>
          </p:cNvSpPr>
          <p:nvPr>
            <p:ph type="dt" sz="half" idx="10"/>
          </p:nvPr>
        </p:nvSpPr>
        <p:spPr/>
        <p:txBody>
          <a:bodyPr/>
          <a:lstStyle/>
          <a:p>
            <a:r>
              <a:rPr lang="en-US"/>
              <a:t>2024</a:t>
            </a:r>
          </a:p>
        </p:txBody>
      </p:sp>
      <p:sp>
        <p:nvSpPr>
          <p:cNvPr id="3" name="Footer Placeholder 2">
            <a:extLst>
              <a:ext uri="{FF2B5EF4-FFF2-40B4-BE49-F238E27FC236}">
                <a16:creationId xmlns:a16="http://schemas.microsoft.com/office/drawing/2014/main" id="{6D008DA6-230A-46CD-9651-90789EDF0842}"/>
              </a:ext>
            </a:extLst>
          </p:cNvPr>
          <p:cNvSpPr>
            <a:spLocks noGrp="1"/>
          </p:cNvSpPr>
          <p:nvPr>
            <p:ph type="ftr" sz="quarter" idx="11"/>
          </p:nvPr>
        </p:nvSpPr>
        <p:spPr/>
        <p:txBody>
          <a:bodyPr/>
          <a:lstStyle/>
          <a:p>
            <a:r>
              <a:rPr lang="en-US"/>
              <a:t>Hall &amp; Helmers Ch. 8</a:t>
            </a:r>
          </a:p>
        </p:txBody>
      </p:sp>
      <p:sp>
        <p:nvSpPr>
          <p:cNvPr id="4" name="Slide Number Placeholder 3">
            <a:extLst>
              <a:ext uri="{FF2B5EF4-FFF2-40B4-BE49-F238E27FC236}">
                <a16:creationId xmlns:a16="http://schemas.microsoft.com/office/drawing/2014/main" id="{0D3029F3-3330-4C61-9B76-0C2FDF2500E1}"/>
              </a:ext>
            </a:extLst>
          </p:cNvPr>
          <p:cNvSpPr>
            <a:spLocks noGrp="1"/>
          </p:cNvSpPr>
          <p:nvPr>
            <p:ph type="sldNum" sz="quarter" idx="12"/>
          </p:nvPr>
        </p:nvSpPr>
        <p:spPr/>
        <p:txBody>
          <a:bodyPr/>
          <a:lstStyle/>
          <a:p>
            <a:fld id="{4E66D514-0EF1-48DF-A1FC-F6747EBB8ACD}" type="slidenum">
              <a:rPr lang="en-US" smtClean="0"/>
              <a:t>‹#›</a:t>
            </a:fld>
            <a:endParaRPr lang="en-US"/>
          </a:p>
        </p:txBody>
      </p:sp>
    </p:spTree>
    <p:extLst>
      <p:ext uri="{BB962C8B-B14F-4D97-AF65-F5344CB8AC3E}">
        <p14:creationId xmlns:p14="http://schemas.microsoft.com/office/powerpoint/2010/main" val="430909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4DCB9-B349-4B10-B1EC-2CA3E08055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D7F72B-AD5C-43C2-9EB8-7051679B9C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847E68-83E2-45BE-B3CB-D57398B081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A2CC056-2A27-42B4-B0F0-E1119EFE61F1}"/>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4B5461DC-FD59-4BBC-A6F7-4C25C17B43B7}"/>
              </a:ext>
            </a:extLst>
          </p:cNvPr>
          <p:cNvSpPr>
            <a:spLocks noGrp="1"/>
          </p:cNvSpPr>
          <p:nvPr>
            <p:ph type="ftr" sz="quarter" idx="11"/>
          </p:nvPr>
        </p:nvSpPr>
        <p:spPr/>
        <p:txBody>
          <a:bodyPr/>
          <a:lstStyle/>
          <a:p>
            <a:r>
              <a:rPr lang="en-US"/>
              <a:t>Hall &amp; Helmers Ch. 8</a:t>
            </a:r>
          </a:p>
        </p:txBody>
      </p:sp>
      <p:sp>
        <p:nvSpPr>
          <p:cNvPr id="7" name="Slide Number Placeholder 6">
            <a:extLst>
              <a:ext uri="{FF2B5EF4-FFF2-40B4-BE49-F238E27FC236}">
                <a16:creationId xmlns:a16="http://schemas.microsoft.com/office/drawing/2014/main" id="{B48753C7-2AA2-42D1-AABA-93F79E73E347}"/>
              </a:ext>
            </a:extLst>
          </p:cNvPr>
          <p:cNvSpPr>
            <a:spLocks noGrp="1"/>
          </p:cNvSpPr>
          <p:nvPr>
            <p:ph type="sldNum" sz="quarter" idx="12"/>
          </p:nvPr>
        </p:nvSpPr>
        <p:spPr/>
        <p:txBody>
          <a:bodyPr/>
          <a:lstStyle/>
          <a:p>
            <a:fld id="{4E66D514-0EF1-48DF-A1FC-F6747EBB8ACD}" type="slidenum">
              <a:rPr lang="en-US" smtClean="0"/>
              <a:t>‹#›</a:t>
            </a:fld>
            <a:endParaRPr lang="en-US"/>
          </a:p>
        </p:txBody>
      </p:sp>
    </p:spTree>
    <p:extLst>
      <p:ext uri="{BB962C8B-B14F-4D97-AF65-F5344CB8AC3E}">
        <p14:creationId xmlns:p14="http://schemas.microsoft.com/office/powerpoint/2010/main" val="197536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34AE3-98AF-4E04-8A31-F9A1D76F5F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4ECF2A-4FB0-4394-A0BF-A48D582FAB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848C6E-1598-4985-8072-DBCB76C5FA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A5C0F4B-A5F0-4356-A2FE-749D561C743A}"/>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932A6AA2-0EB5-4676-A783-FCF02ED557D5}"/>
              </a:ext>
            </a:extLst>
          </p:cNvPr>
          <p:cNvSpPr>
            <a:spLocks noGrp="1"/>
          </p:cNvSpPr>
          <p:nvPr>
            <p:ph type="ftr" sz="quarter" idx="11"/>
          </p:nvPr>
        </p:nvSpPr>
        <p:spPr/>
        <p:txBody>
          <a:bodyPr/>
          <a:lstStyle/>
          <a:p>
            <a:r>
              <a:rPr lang="en-US"/>
              <a:t>Hall &amp; Helmers Ch. 8</a:t>
            </a:r>
          </a:p>
        </p:txBody>
      </p:sp>
      <p:sp>
        <p:nvSpPr>
          <p:cNvPr id="7" name="Slide Number Placeholder 6">
            <a:extLst>
              <a:ext uri="{FF2B5EF4-FFF2-40B4-BE49-F238E27FC236}">
                <a16:creationId xmlns:a16="http://schemas.microsoft.com/office/drawing/2014/main" id="{40C145F2-C476-42E1-AA34-15A55153DA2A}"/>
              </a:ext>
            </a:extLst>
          </p:cNvPr>
          <p:cNvSpPr>
            <a:spLocks noGrp="1"/>
          </p:cNvSpPr>
          <p:nvPr>
            <p:ph type="sldNum" sz="quarter" idx="12"/>
          </p:nvPr>
        </p:nvSpPr>
        <p:spPr/>
        <p:txBody>
          <a:bodyPr/>
          <a:lstStyle/>
          <a:p>
            <a:fld id="{4E66D514-0EF1-48DF-A1FC-F6747EBB8ACD}" type="slidenum">
              <a:rPr lang="en-US" smtClean="0"/>
              <a:t>‹#›</a:t>
            </a:fld>
            <a:endParaRPr lang="en-US"/>
          </a:p>
        </p:txBody>
      </p:sp>
    </p:spTree>
    <p:extLst>
      <p:ext uri="{BB962C8B-B14F-4D97-AF65-F5344CB8AC3E}">
        <p14:creationId xmlns:p14="http://schemas.microsoft.com/office/powerpoint/2010/main" val="399937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0A986D-68B0-4021-85D2-5F9A40C2BA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E751D3-6F89-4D59-91CF-EF8E363251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CB3975-B382-4FB1-B1BF-9E785197CF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2024</a:t>
            </a:r>
          </a:p>
        </p:txBody>
      </p:sp>
      <p:sp>
        <p:nvSpPr>
          <p:cNvPr id="5" name="Footer Placeholder 4">
            <a:extLst>
              <a:ext uri="{FF2B5EF4-FFF2-40B4-BE49-F238E27FC236}">
                <a16:creationId xmlns:a16="http://schemas.microsoft.com/office/drawing/2014/main" id="{5C550575-0B22-40AB-84D9-65875AC64F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Hall &amp; Helmers Ch. 8</a:t>
            </a:r>
          </a:p>
        </p:txBody>
      </p:sp>
      <p:sp>
        <p:nvSpPr>
          <p:cNvPr id="6" name="Slide Number Placeholder 5">
            <a:extLst>
              <a:ext uri="{FF2B5EF4-FFF2-40B4-BE49-F238E27FC236}">
                <a16:creationId xmlns:a16="http://schemas.microsoft.com/office/drawing/2014/main" id="{D38B0864-9FC2-4E07-8BE3-44C53D339E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6D514-0EF1-48DF-A1FC-F6747EBB8ACD}" type="slidenum">
              <a:rPr lang="en-US" smtClean="0"/>
              <a:t>‹#›</a:t>
            </a:fld>
            <a:endParaRPr lang="en-US"/>
          </a:p>
        </p:txBody>
      </p:sp>
    </p:spTree>
    <p:extLst>
      <p:ext uri="{BB962C8B-B14F-4D97-AF65-F5344CB8AC3E}">
        <p14:creationId xmlns:p14="http://schemas.microsoft.com/office/powerpoint/2010/main" val="2107941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D3C9C-D8A4-4E65-B89B-881CFB27CEFD}"/>
              </a:ext>
            </a:extLst>
          </p:cNvPr>
          <p:cNvSpPr>
            <a:spLocks noGrp="1"/>
          </p:cNvSpPr>
          <p:nvPr>
            <p:ph type="ctrTitle"/>
          </p:nvPr>
        </p:nvSpPr>
        <p:spPr/>
        <p:txBody>
          <a:bodyPr>
            <a:normAutofit/>
          </a:bodyPr>
          <a:lstStyle/>
          <a:p>
            <a:r>
              <a:rPr lang="en-US" sz="4400" dirty="0"/>
              <a:t>Chapter 8</a:t>
            </a:r>
            <a:br>
              <a:rPr lang="en-US" dirty="0"/>
            </a:br>
            <a:br>
              <a:rPr lang="en-US" dirty="0"/>
            </a:br>
            <a:r>
              <a:rPr lang="en-US" dirty="0"/>
              <a:t>Innovation Strategy</a:t>
            </a:r>
          </a:p>
        </p:txBody>
      </p:sp>
      <p:sp>
        <p:nvSpPr>
          <p:cNvPr id="3" name="Subtitle 2">
            <a:extLst>
              <a:ext uri="{FF2B5EF4-FFF2-40B4-BE49-F238E27FC236}">
                <a16:creationId xmlns:a16="http://schemas.microsoft.com/office/drawing/2014/main" id="{653B4BF2-60DB-4390-92E8-B9694B98062B}"/>
              </a:ext>
            </a:extLst>
          </p:cNvPr>
          <p:cNvSpPr>
            <a:spLocks noGrp="1"/>
          </p:cNvSpPr>
          <p:nvPr>
            <p:ph type="subTitle" idx="1"/>
          </p:nvPr>
        </p:nvSpPr>
        <p:spPr/>
        <p:txBody>
          <a:bodyPr>
            <a:normAutofit lnSpcReduction="10000"/>
          </a:bodyPr>
          <a:lstStyle/>
          <a:p>
            <a:endParaRPr lang="en-US" dirty="0"/>
          </a:p>
          <a:p>
            <a:endParaRPr lang="en-US" dirty="0"/>
          </a:p>
          <a:p>
            <a:endParaRPr lang="en-US" dirty="0"/>
          </a:p>
          <a:p>
            <a:r>
              <a:rPr lang="en-US" dirty="0"/>
              <a:t>Bronwyn H. Hall &amp; Christian Helmers</a:t>
            </a:r>
          </a:p>
        </p:txBody>
      </p:sp>
    </p:spTree>
    <p:extLst>
      <p:ext uri="{BB962C8B-B14F-4D97-AF65-F5344CB8AC3E}">
        <p14:creationId xmlns:p14="http://schemas.microsoft.com/office/powerpoint/2010/main" val="327540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8C619-3CBC-4B33-BEAC-83D925B51B6A}"/>
              </a:ext>
            </a:extLst>
          </p:cNvPr>
          <p:cNvSpPr>
            <a:spLocks noGrp="1"/>
          </p:cNvSpPr>
          <p:nvPr>
            <p:ph type="title"/>
          </p:nvPr>
        </p:nvSpPr>
        <p:spPr/>
        <p:txBody>
          <a:bodyPr/>
          <a:lstStyle/>
          <a:p>
            <a:r>
              <a:rPr lang="en-US" dirty="0"/>
              <a:t>Value capture</a:t>
            </a:r>
          </a:p>
        </p:txBody>
      </p:sp>
      <p:sp>
        <p:nvSpPr>
          <p:cNvPr id="3" name="Content Placeholder 2">
            <a:extLst>
              <a:ext uri="{FF2B5EF4-FFF2-40B4-BE49-F238E27FC236}">
                <a16:creationId xmlns:a16="http://schemas.microsoft.com/office/drawing/2014/main" id="{AB70AEF3-16CA-4C15-9066-BF2EA58D24C2}"/>
              </a:ext>
            </a:extLst>
          </p:cNvPr>
          <p:cNvSpPr>
            <a:spLocks noGrp="1"/>
          </p:cNvSpPr>
          <p:nvPr>
            <p:ph idx="1"/>
          </p:nvPr>
        </p:nvSpPr>
        <p:spPr/>
        <p:txBody>
          <a:bodyPr/>
          <a:lstStyle/>
          <a:p>
            <a:r>
              <a:rPr lang="en-US" dirty="0"/>
              <a:t>Value created by innovation needs to be captured as profits.</a:t>
            </a:r>
          </a:p>
          <a:p>
            <a:r>
              <a:rPr lang="en-US" b="1" dirty="0"/>
              <a:t>Value capture:</a:t>
            </a:r>
            <a:r>
              <a:rPr lang="en-US" dirty="0"/>
              <a:t> ability of firm to obtain some of benefits of innovation via pricing above cost.</a:t>
            </a:r>
          </a:p>
          <a:p>
            <a:r>
              <a:rPr lang="en-US" dirty="0"/>
              <a:t>Also referred to as </a:t>
            </a:r>
            <a:r>
              <a:rPr lang="en-US" b="1" dirty="0"/>
              <a:t>appropriability</a:t>
            </a:r>
            <a:r>
              <a:rPr lang="en-US" dirty="0"/>
              <a:t>.</a:t>
            </a:r>
          </a:p>
          <a:p>
            <a:r>
              <a:rPr lang="en-US" dirty="0"/>
              <a:t>Value capture through formal and informal appropriation methods:</a:t>
            </a:r>
          </a:p>
          <a:p>
            <a:pPr lvl="1"/>
            <a:r>
              <a:rPr lang="en-US" dirty="0"/>
              <a:t>Formal: intellectual property.</a:t>
            </a:r>
          </a:p>
          <a:p>
            <a:pPr lvl="1"/>
            <a:r>
              <a:rPr lang="en-US" dirty="0"/>
              <a:t>Informal: secrecy, first-mover advantage, better sales and service etc.</a:t>
            </a:r>
          </a:p>
        </p:txBody>
      </p:sp>
      <p:sp>
        <p:nvSpPr>
          <p:cNvPr id="4" name="Date Placeholder 3">
            <a:extLst>
              <a:ext uri="{FF2B5EF4-FFF2-40B4-BE49-F238E27FC236}">
                <a16:creationId xmlns:a16="http://schemas.microsoft.com/office/drawing/2014/main" id="{43F59777-40FD-5CA0-B4B3-2717B1CBFF0C}"/>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1E55B738-B39C-834D-59ED-E867C5618B00}"/>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6F123FCB-DCF0-DB0C-4C91-8E23BF28C66E}"/>
              </a:ext>
            </a:extLst>
          </p:cNvPr>
          <p:cNvSpPr>
            <a:spLocks noGrp="1"/>
          </p:cNvSpPr>
          <p:nvPr>
            <p:ph type="sldNum" sz="quarter" idx="12"/>
          </p:nvPr>
        </p:nvSpPr>
        <p:spPr/>
        <p:txBody>
          <a:bodyPr/>
          <a:lstStyle/>
          <a:p>
            <a:fld id="{4E66D514-0EF1-48DF-A1FC-F6747EBB8ACD}" type="slidenum">
              <a:rPr lang="en-US" smtClean="0"/>
              <a:t>10</a:t>
            </a:fld>
            <a:endParaRPr lang="en-US"/>
          </a:p>
        </p:txBody>
      </p:sp>
    </p:spTree>
    <p:extLst>
      <p:ext uri="{BB962C8B-B14F-4D97-AF65-F5344CB8AC3E}">
        <p14:creationId xmlns:p14="http://schemas.microsoft.com/office/powerpoint/2010/main" val="1569611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EEF50-FFF4-4462-B2E4-CDF9BB6F9DCB}"/>
              </a:ext>
            </a:extLst>
          </p:cNvPr>
          <p:cNvSpPr>
            <a:spLocks noGrp="1"/>
          </p:cNvSpPr>
          <p:nvPr>
            <p:ph type="title"/>
          </p:nvPr>
        </p:nvSpPr>
        <p:spPr/>
        <p:txBody>
          <a:bodyPr/>
          <a:lstStyle/>
          <a:p>
            <a:r>
              <a:rPr lang="en-US" dirty="0"/>
              <a:t>Value capture: complementary assets</a:t>
            </a:r>
          </a:p>
        </p:txBody>
      </p:sp>
      <p:sp>
        <p:nvSpPr>
          <p:cNvPr id="3" name="Content Placeholder 2">
            <a:extLst>
              <a:ext uri="{FF2B5EF4-FFF2-40B4-BE49-F238E27FC236}">
                <a16:creationId xmlns:a16="http://schemas.microsoft.com/office/drawing/2014/main" id="{75894831-5B6E-4E8B-9F3F-F8FE7D552CFB}"/>
              </a:ext>
            </a:extLst>
          </p:cNvPr>
          <p:cNvSpPr>
            <a:spLocks noGrp="1"/>
          </p:cNvSpPr>
          <p:nvPr>
            <p:ph idx="1"/>
          </p:nvPr>
        </p:nvSpPr>
        <p:spPr/>
        <p:txBody>
          <a:bodyPr/>
          <a:lstStyle/>
          <a:p>
            <a:r>
              <a:rPr lang="en-US" dirty="0"/>
              <a:t>In areas with weak appropriability, possession of specialized assets necessary for exploiting innovation enables subsequent entrants to capture value of innovation (Teece, 1986). </a:t>
            </a:r>
          </a:p>
          <a:p>
            <a:r>
              <a:rPr lang="en-US" b="1" dirty="0"/>
              <a:t>Complementary assets:</a:t>
            </a:r>
            <a:r>
              <a:rPr lang="en-US" dirty="0"/>
              <a:t> assets whose value when combined with an innovation is greater than their stand-alone value.</a:t>
            </a:r>
          </a:p>
          <a:p>
            <a:r>
              <a:rPr lang="en-US" dirty="0"/>
              <a:t>Example: for social media firms, database of user information useful in adding value via advertising (also hard for entrants to replicate).</a:t>
            </a:r>
          </a:p>
          <a:p>
            <a:r>
              <a:rPr lang="en-US" dirty="0"/>
              <a:t>Most innovations require other investments to be commercialized: manufacturing, marketing and distribution, after-sales service etc.</a:t>
            </a:r>
          </a:p>
          <a:p>
            <a:endParaRPr lang="en-US" dirty="0"/>
          </a:p>
        </p:txBody>
      </p:sp>
      <p:sp>
        <p:nvSpPr>
          <p:cNvPr id="4" name="Date Placeholder 3">
            <a:extLst>
              <a:ext uri="{FF2B5EF4-FFF2-40B4-BE49-F238E27FC236}">
                <a16:creationId xmlns:a16="http://schemas.microsoft.com/office/drawing/2014/main" id="{C9AEAEA4-7B47-5F50-3300-78CB5DA45958}"/>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9B1B159C-CDF6-F793-E98C-E4C210850C59}"/>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9B6FA1D2-E95C-B24E-3BEF-3DE9BC3FE357}"/>
              </a:ext>
            </a:extLst>
          </p:cNvPr>
          <p:cNvSpPr>
            <a:spLocks noGrp="1"/>
          </p:cNvSpPr>
          <p:nvPr>
            <p:ph type="sldNum" sz="quarter" idx="12"/>
          </p:nvPr>
        </p:nvSpPr>
        <p:spPr/>
        <p:txBody>
          <a:bodyPr/>
          <a:lstStyle/>
          <a:p>
            <a:fld id="{4E66D514-0EF1-48DF-A1FC-F6747EBB8ACD}" type="slidenum">
              <a:rPr lang="en-US" smtClean="0"/>
              <a:t>11</a:t>
            </a:fld>
            <a:endParaRPr lang="en-US"/>
          </a:p>
        </p:txBody>
      </p:sp>
    </p:spTree>
    <p:extLst>
      <p:ext uri="{BB962C8B-B14F-4D97-AF65-F5344CB8AC3E}">
        <p14:creationId xmlns:p14="http://schemas.microsoft.com/office/powerpoint/2010/main" val="1975579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3641C-B797-4AAA-9D6E-8D8DD8A770E3}"/>
              </a:ext>
            </a:extLst>
          </p:cNvPr>
          <p:cNvSpPr>
            <a:spLocks noGrp="1"/>
          </p:cNvSpPr>
          <p:nvPr>
            <p:ph type="title"/>
          </p:nvPr>
        </p:nvSpPr>
        <p:spPr/>
        <p:txBody>
          <a:bodyPr/>
          <a:lstStyle/>
          <a:p>
            <a:r>
              <a:rPr lang="en-US" dirty="0"/>
              <a:t>Value capture: complementary assets</a:t>
            </a:r>
          </a:p>
        </p:txBody>
      </p:sp>
      <p:sp>
        <p:nvSpPr>
          <p:cNvPr id="3" name="Content Placeholder 2">
            <a:extLst>
              <a:ext uri="{FF2B5EF4-FFF2-40B4-BE49-F238E27FC236}">
                <a16:creationId xmlns:a16="http://schemas.microsoft.com/office/drawing/2014/main" id="{A079B23D-4B33-41AB-97AA-2F4C32AB7386}"/>
              </a:ext>
            </a:extLst>
          </p:cNvPr>
          <p:cNvSpPr>
            <a:spLocks noGrp="1"/>
          </p:cNvSpPr>
          <p:nvPr>
            <p:ph idx="1"/>
          </p:nvPr>
        </p:nvSpPr>
        <p:spPr/>
        <p:txBody>
          <a:bodyPr>
            <a:normAutofit/>
          </a:bodyPr>
          <a:lstStyle/>
          <a:p>
            <a:r>
              <a:rPr lang="en-US" dirty="0"/>
              <a:t>Types of complementary assets:</a:t>
            </a:r>
          </a:p>
          <a:p>
            <a:pPr lvl="1"/>
            <a:r>
              <a:rPr lang="en-US" dirty="0"/>
              <a:t>Generic (e.g. manufacturing establishment for running shoes)</a:t>
            </a:r>
          </a:p>
          <a:p>
            <a:pPr lvl="1"/>
            <a:r>
              <a:rPr lang="en-US" dirty="0"/>
              <a:t>Specialized (e.g. drug distribution system)</a:t>
            </a:r>
          </a:p>
          <a:p>
            <a:pPr lvl="1"/>
            <a:r>
              <a:rPr lang="en-US" dirty="0"/>
              <a:t>Co-specialized (e.g. containerized shipping)</a:t>
            </a:r>
          </a:p>
          <a:p>
            <a:r>
              <a:rPr lang="en-US" dirty="0"/>
              <a:t>In weak appropriability contexts with dominant design:</a:t>
            </a:r>
          </a:p>
          <a:p>
            <a:pPr lvl="1"/>
            <a:r>
              <a:rPr lang="en-US" dirty="0"/>
              <a:t>Generic asset investments reversible and easily imitated, generate no rents.</a:t>
            </a:r>
          </a:p>
          <a:p>
            <a:pPr lvl="1"/>
            <a:r>
              <a:rPr lang="en-US" dirty="0"/>
              <a:t>Specialized assets necessary for exploitation of innovation, generate rents.</a:t>
            </a:r>
          </a:p>
          <a:p>
            <a:r>
              <a:rPr lang="en-US" dirty="0"/>
              <a:t>Examples: commercialization of university inventions and independent inventors.</a:t>
            </a:r>
          </a:p>
        </p:txBody>
      </p:sp>
      <p:sp>
        <p:nvSpPr>
          <p:cNvPr id="4" name="Date Placeholder 3">
            <a:extLst>
              <a:ext uri="{FF2B5EF4-FFF2-40B4-BE49-F238E27FC236}">
                <a16:creationId xmlns:a16="http://schemas.microsoft.com/office/drawing/2014/main" id="{9E9A227E-7238-E995-01EE-45951BB5C42C}"/>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692863B5-3A0E-58F8-4E69-E81B38F2491B}"/>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A3CAEC49-A745-B0E6-A9E8-C8EE5596C978}"/>
              </a:ext>
            </a:extLst>
          </p:cNvPr>
          <p:cNvSpPr>
            <a:spLocks noGrp="1"/>
          </p:cNvSpPr>
          <p:nvPr>
            <p:ph type="sldNum" sz="quarter" idx="12"/>
          </p:nvPr>
        </p:nvSpPr>
        <p:spPr/>
        <p:txBody>
          <a:bodyPr/>
          <a:lstStyle/>
          <a:p>
            <a:fld id="{4E66D514-0EF1-48DF-A1FC-F6747EBB8ACD}" type="slidenum">
              <a:rPr lang="en-US" smtClean="0"/>
              <a:t>12</a:t>
            </a:fld>
            <a:endParaRPr lang="en-US"/>
          </a:p>
        </p:txBody>
      </p:sp>
    </p:spTree>
    <p:extLst>
      <p:ext uri="{BB962C8B-B14F-4D97-AF65-F5344CB8AC3E}">
        <p14:creationId xmlns:p14="http://schemas.microsoft.com/office/powerpoint/2010/main" val="2808465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8079-94CE-4209-8ACD-3C58186F6C32}"/>
              </a:ext>
            </a:extLst>
          </p:cNvPr>
          <p:cNvSpPr>
            <a:spLocks noGrp="1"/>
          </p:cNvSpPr>
          <p:nvPr>
            <p:ph type="title"/>
          </p:nvPr>
        </p:nvSpPr>
        <p:spPr/>
        <p:txBody>
          <a:bodyPr/>
          <a:lstStyle/>
          <a:p>
            <a:r>
              <a:rPr lang="en-US" dirty="0"/>
              <a:t>Research strategy</a:t>
            </a:r>
          </a:p>
        </p:txBody>
      </p:sp>
      <p:sp>
        <p:nvSpPr>
          <p:cNvPr id="3" name="Content Placeholder 2">
            <a:extLst>
              <a:ext uri="{FF2B5EF4-FFF2-40B4-BE49-F238E27FC236}">
                <a16:creationId xmlns:a16="http://schemas.microsoft.com/office/drawing/2014/main" id="{8CD71D34-AAD4-47F5-A669-90B6ED00ECE3}"/>
              </a:ext>
            </a:extLst>
          </p:cNvPr>
          <p:cNvSpPr>
            <a:spLocks noGrp="1"/>
          </p:cNvSpPr>
          <p:nvPr>
            <p:ph idx="1"/>
          </p:nvPr>
        </p:nvSpPr>
        <p:spPr/>
        <p:txBody>
          <a:bodyPr>
            <a:normAutofit fontScale="85000" lnSpcReduction="20000"/>
          </a:bodyPr>
          <a:lstStyle/>
          <a:p>
            <a:r>
              <a:rPr lang="en-US" dirty="0"/>
              <a:t>How much (basic) research should a firm undertake?</a:t>
            </a:r>
          </a:p>
          <a:p>
            <a:r>
              <a:rPr lang="en-US" dirty="0"/>
              <a:t>Especially relevant for research with wide and uncertain application:</a:t>
            </a:r>
          </a:p>
          <a:p>
            <a:pPr lvl="1"/>
            <a:r>
              <a:rPr lang="en-US" dirty="0"/>
              <a:t>Associated spillovers</a:t>
            </a:r>
          </a:p>
          <a:p>
            <a:pPr lvl="1"/>
            <a:r>
              <a:rPr lang="en-US" dirty="0"/>
              <a:t>Uncertain appropriation</a:t>
            </a:r>
          </a:p>
          <a:p>
            <a:pPr lvl="1"/>
            <a:r>
              <a:rPr lang="en-US" dirty="0"/>
              <a:t>Long-term pay-off</a:t>
            </a:r>
          </a:p>
          <a:p>
            <a:r>
              <a:rPr lang="en-US" dirty="0"/>
              <a:t>Basic research conducted by large, established, diversified multi-product firms with market power (IBM, AT&amp;T before divestiture, DuPont, Dow Chemical, Eastman Kodak, Alphabet, Microsoft, etc.):</a:t>
            </a:r>
          </a:p>
          <a:p>
            <a:pPr lvl="1"/>
            <a:r>
              <a:rPr lang="en-US" dirty="0"/>
              <a:t>More likely to benefit from long-term pay-off</a:t>
            </a:r>
          </a:p>
          <a:p>
            <a:pPr lvl="1"/>
            <a:r>
              <a:rPr lang="en-US" dirty="0"/>
              <a:t>First-mover advantage</a:t>
            </a:r>
          </a:p>
          <a:p>
            <a:pPr lvl="1"/>
            <a:r>
              <a:rPr lang="en-US" dirty="0"/>
              <a:t>Basic research can solve applied problems</a:t>
            </a:r>
          </a:p>
          <a:p>
            <a:r>
              <a:rPr lang="en-US" dirty="0"/>
              <a:t>Biotechnology sector is an exception, discoveries closer to commercialization and patents very effective protection, so less need for size.</a:t>
            </a:r>
          </a:p>
          <a:p>
            <a:endParaRPr lang="en-US" dirty="0"/>
          </a:p>
          <a:p>
            <a:endParaRPr lang="en-US" dirty="0"/>
          </a:p>
        </p:txBody>
      </p:sp>
      <p:sp>
        <p:nvSpPr>
          <p:cNvPr id="4" name="Date Placeholder 3">
            <a:extLst>
              <a:ext uri="{FF2B5EF4-FFF2-40B4-BE49-F238E27FC236}">
                <a16:creationId xmlns:a16="http://schemas.microsoft.com/office/drawing/2014/main" id="{41E13C0A-DFEC-B1EB-BC40-182DB8EA2725}"/>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DB9CDA52-BA1C-0C51-335C-2927A82D8B75}"/>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4937E8D5-FB71-F2AA-9F0E-CFA1A6C2140F}"/>
              </a:ext>
            </a:extLst>
          </p:cNvPr>
          <p:cNvSpPr>
            <a:spLocks noGrp="1"/>
          </p:cNvSpPr>
          <p:nvPr>
            <p:ph type="sldNum" sz="quarter" idx="12"/>
          </p:nvPr>
        </p:nvSpPr>
        <p:spPr/>
        <p:txBody>
          <a:bodyPr/>
          <a:lstStyle/>
          <a:p>
            <a:fld id="{4E66D514-0EF1-48DF-A1FC-F6747EBB8ACD}" type="slidenum">
              <a:rPr lang="en-US" smtClean="0"/>
              <a:t>13</a:t>
            </a:fld>
            <a:endParaRPr lang="en-US"/>
          </a:p>
        </p:txBody>
      </p:sp>
    </p:spTree>
    <p:extLst>
      <p:ext uri="{BB962C8B-B14F-4D97-AF65-F5344CB8AC3E}">
        <p14:creationId xmlns:p14="http://schemas.microsoft.com/office/powerpoint/2010/main" val="1686885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1B284-8865-458E-A71F-99F04FFF45EA}"/>
              </a:ext>
            </a:extLst>
          </p:cNvPr>
          <p:cNvSpPr>
            <a:spLocks noGrp="1"/>
          </p:cNvSpPr>
          <p:nvPr>
            <p:ph type="title"/>
          </p:nvPr>
        </p:nvSpPr>
        <p:spPr/>
        <p:txBody>
          <a:bodyPr/>
          <a:lstStyle/>
          <a:p>
            <a:r>
              <a:rPr lang="en-US" dirty="0"/>
              <a:t>Open innovation</a:t>
            </a:r>
          </a:p>
        </p:txBody>
      </p:sp>
      <p:sp>
        <p:nvSpPr>
          <p:cNvPr id="3" name="Content Placeholder 2">
            <a:extLst>
              <a:ext uri="{FF2B5EF4-FFF2-40B4-BE49-F238E27FC236}">
                <a16:creationId xmlns:a16="http://schemas.microsoft.com/office/drawing/2014/main" id="{2AEB30DB-BDC3-464D-ABC7-DC7147E0767B}"/>
              </a:ext>
            </a:extLst>
          </p:cNvPr>
          <p:cNvSpPr>
            <a:spLocks noGrp="1"/>
          </p:cNvSpPr>
          <p:nvPr>
            <p:ph idx="1"/>
          </p:nvPr>
        </p:nvSpPr>
        <p:spPr/>
        <p:txBody>
          <a:bodyPr>
            <a:normAutofit fontScale="92500"/>
          </a:bodyPr>
          <a:lstStyle/>
          <a:p>
            <a:r>
              <a:rPr lang="en-US" dirty="0"/>
              <a:t>Shift towards use of knowledge external to the firm.</a:t>
            </a:r>
          </a:p>
          <a:p>
            <a:r>
              <a:rPr lang="en-US" b="1" dirty="0"/>
              <a:t>Open innovation</a:t>
            </a:r>
            <a:r>
              <a:rPr lang="en-US" dirty="0"/>
              <a:t> strategy: “a paradigm that assumes that firms can and should use external ideas as well as internal ideas, and internal and external paths to market, as the firms look to advance their technology” (Chesbrough, 2006).</a:t>
            </a:r>
          </a:p>
          <a:p>
            <a:r>
              <a:rPr lang="en-US" dirty="0"/>
              <a:t>Empirical evidence suggests that innovation from external sources is important for innovating firms.</a:t>
            </a:r>
          </a:p>
          <a:p>
            <a:r>
              <a:rPr lang="en-US" dirty="0"/>
              <a:t>But assimilating ideas and inventions requires effort and management.</a:t>
            </a:r>
          </a:p>
          <a:p>
            <a:r>
              <a:rPr lang="en-US" dirty="0"/>
              <a:t>Open innovation often managed via use of proprietary systems, e.g. patents.</a:t>
            </a:r>
          </a:p>
        </p:txBody>
      </p:sp>
      <p:sp>
        <p:nvSpPr>
          <p:cNvPr id="4" name="Date Placeholder 3">
            <a:extLst>
              <a:ext uri="{FF2B5EF4-FFF2-40B4-BE49-F238E27FC236}">
                <a16:creationId xmlns:a16="http://schemas.microsoft.com/office/drawing/2014/main" id="{7C06EAD3-BEA1-8F19-8F31-B9C973FF273C}"/>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478911F5-E4D5-4D26-D68F-FBA6766336F1}"/>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BA17791B-ACA0-9576-6F11-1E20AF791217}"/>
              </a:ext>
            </a:extLst>
          </p:cNvPr>
          <p:cNvSpPr>
            <a:spLocks noGrp="1"/>
          </p:cNvSpPr>
          <p:nvPr>
            <p:ph type="sldNum" sz="quarter" idx="12"/>
          </p:nvPr>
        </p:nvSpPr>
        <p:spPr/>
        <p:txBody>
          <a:bodyPr/>
          <a:lstStyle/>
          <a:p>
            <a:fld id="{4E66D514-0EF1-48DF-A1FC-F6747EBB8ACD}" type="slidenum">
              <a:rPr lang="en-US" smtClean="0"/>
              <a:t>14</a:t>
            </a:fld>
            <a:endParaRPr lang="en-US"/>
          </a:p>
        </p:txBody>
      </p:sp>
    </p:spTree>
    <p:extLst>
      <p:ext uri="{BB962C8B-B14F-4D97-AF65-F5344CB8AC3E}">
        <p14:creationId xmlns:p14="http://schemas.microsoft.com/office/powerpoint/2010/main" val="2192661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30DC4-2F35-402D-BB75-C826B2AB305B}"/>
              </a:ext>
            </a:extLst>
          </p:cNvPr>
          <p:cNvSpPr>
            <a:spLocks noGrp="1"/>
          </p:cNvSpPr>
          <p:nvPr>
            <p:ph type="title"/>
          </p:nvPr>
        </p:nvSpPr>
        <p:spPr/>
        <p:txBody>
          <a:bodyPr/>
          <a:lstStyle/>
          <a:p>
            <a:r>
              <a:rPr lang="en-US" dirty="0"/>
              <a:t>Make or buy?</a:t>
            </a:r>
          </a:p>
        </p:txBody>
      </p:sp>
      <p:sp>
        <p:nvSpPr>
          <p:cNvPr id="3" name="Content Placeholder 2">
            <a:extLst>
              <a:ext uri="{FF2B5EF4-FFF2-40B4-BE49-F238E27FC236}">
                <a16:creationId xmlns:a16="http://schemas.microsoft.com/office/drawing/2014/main" id="{E3C66901-7C86-42C0-B7CB-12B83A02C698}"/>
              </a:ext>
            </a:extLst>
          </p:cNvPr>
          <p:cNvSpPr>
            <a:spLocks noGrp="1"/>
          </p:cNvSpPr>
          <p:nvPr>
            <p:ph idx="1"/>
          </p:nvPr>
        </p:nvSpPr>
        <p:spPr/>
        <p:txBody>
          <a:bodyPr>
            <a:normAutofit fontScale="92500" lnSpcReduction="20000"/>
          </a:bodyPr>
          <a:lstStyle/>
          <a:p>
            <a:r>
              <a:rPr lang="en-US" dirty="0"/>
              <a:t>Make or buy new technology needed to pursue particular strategic choices?</a:t>
            </a:r>
          </a:p>
          <a:p>
            <a:pPr lvl="1"/>
            <a:r>
              <a:rPr lang="en-US" dirty="0"/>
              <a:t>Purchase of new technology often in form of purchase of firm that owns it.</a:t>
            </a:r>
          </a:p>
          <a:p>
            <a:pPr lvl="1"/>
            <a:r>
              <a:rPr lang="en-US" dirty="0"/>
              <a:t>Acquisitions can be difficult to assimilate within existing firm; risk loss of human capital from acquired firm via exit of key employees.</a:t>
            </a:r>
          </a:p>
          <a:p>
            <a:r>
              <a:rPr lang="en-US" dirty="0"/>
              <a:t>Factors influencing decision:</a:t>
            </a:r>
          </a:p>
          <a:p>
            <a:pPr lvl="1"/>
            <a:r>
              <a:rPr lang="en-US" dirty="0"/>
              <a:t>Importance of speed if technology exists externally but would have to be developed in-house.</a:t>
            </a:r>
          </a:p>
          <a:p>
            <a:pPr lvl="1"/>
            <a:r>
              <a:rPr lang="en-US" dirty="0"/>
              <a:t>How closely linked it is to the firm’s own core competencies.</a:t>
            </a:r>
          </a:p>
          <a:p>
            <a:pPr lvl="1"/>
            <a:r>
              <a:rPr lang="en-US" dirty="0"/>
              <a:t>IP rights associated with technology</a:t>
            </a:r>
          </a:p>
          <a:p>
            <a:r>
              <a:rPr lang="en-US" dirty="0"/>
              <a:t>Large firms tend to combine external and internal knowledge acquisition strategies, small firms tended to specialize in one or the other (</a:t>
            </a:r>
            <a:r>
              <a:rPr lang="en-US" dirty="0" err="1"/>
              <a:t>Cassiman</a:t>
            </a:r>
            <a:r>
              <a:rPr lang="en-US" dirty="0"/>
              <a:t> and </a:t>
            </a:r>
            <a:r>
              <a:rPr lang="en-US" dirty="0" err="1"/>
              <a:t>Veugelers</a:t>
            </a:r>
            <a:r>
              <a:rPr lang="en-US" dirty="0"/>
              <a:t>, 1999).</a:t>
            </a:r>
          </a:p>
        </p:txBody>
      </p:sp>
      <p:sp>
        <p:nvSpPr>
          <p:cNvPr id="4" name="Date Placeholder 3">
            <a:extLst>
              <a:ext uri="{FF2B5EF4-FFF2-40B4-BE49-F238E27FC236}">
                <a16:creationId xmlns:a16="http://schemas.microsoft.com/office/drawing/2014/main" id="{77605C84-EB28-4948-9BB7-8A33DC4CA0D1}"/>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6B08E6A5-4503-ED44-F3D8-50A0B1F03DAC}"/>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D9307660-9594-ED10-6BE6-67D9524232F4}"/>
              </a:ext>
            </a:extLst>
          </p:cNvPr>
          <p:cNvSpPr>
            <a:spLocks noGrp="1"/>
          </p:cNvSpPr>
          <p:nvPr>
            <p:ph type="sldNum" sz="quarter" idx="12"/>
          </p:nvPr>
        </p:nvSpPr>
        <p:spPr/>
        <p:txBody>
          <a:bodyPr/>
          <a:lstStyle/>
          <a:p>
            <a:fld id="{4E66D514-0EF1-48DF-A1FC-F6747EBB8ACD}" type="slidenum">
              <a:rPr lang="en-US" smtClean="0"/>
              <a:t>15</a:t>
            </a:fld>
            <a:endParaRPr lang="en-US"/>
          </a:p>
        </p:txBody>
      </p:sp>
    </p:spTree>
    <p:extLst>
      <p:ext uri="{BB962C8B-B14F-4D97-AF65-F5344CB8AC3E}">
        <p14:creationId xmlns:p14="http://schemas.microsoft.com/office/powerpoint/2010/main" val="2576984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E288D-6D0E-4CDB-B827-271742E239F8}"/>
              </a:ext>
            </a:extLst>
          </p:cNvPr>
          <p:cNvSpPr>
            <a:spLocks noGrp="1"/>
          </p:cNvSpPr>
          <p:nvPr>
            <p:ph type="title"/>
          </p:nvPr>
        </p:nvSpPr>
        <p:spPr/>
        <p:txBody>
          <a:bodyPr/>
          <a:lstStyle/>
          <a:p>
            <a:r>
              <a:rPr lang="en-US" dirty="0"/>
              <a:t>Transaction cost theory (Williamson 1979)</a:t>
            </a:r>
          </a:p>
        </p:txBody>
      </p:sp>
      <p:sp>
        <p:nvSpPr>
          <p:cNvPr id="3" name="Content Placeholder 2">
            <a:extLst>
              <a:ext uri="{FF2B5EF4-FFF2-40B4-BE49-F238E27FC236}">
                <a16:creationId xmlns:a16="http://schemas.microsoft.com/office/drawing/2014/main" id="{BB558A09-30F6-4162-BB0B-10F5641E81DE}"/>
              </a:ext>
            </a:extLst>
          </p:cNvPr>
          <p:cNvSpPr>
            <a:spLocks noGrp="1"/>
          </p:cNvSpPr>
          <p:nvPr>
            <p:ph idx="1"/>
          </p:nvPr>
        </p:nvSpPr>
        <p:spPr/>
        <p:txBody>
          <a:bodyPr>
            <a:normAutofit fontScale="92500"/>
          </a:bodyPr>
          <a:lstStyle/>
          <a:p>
            <a:r>
              <a:rPr lang="en-US" b="1" dirty="0"/>
              <a:t>Transaction cost theory</a:t>
            </a:r>
            <a:r>
              <a:rPr lang="en-US" dirty="0"/>
              <a:t>: costs surrounding a transaction determine whether it takes place within firm or is transacted in market.</a:t>
            </a:r>
          </a:p>
          <a:p>
            <a:r>
              <a:rPr lang="en-US" dirty="0"/>
              <a:t>Assumptions:</a:t>
            </a:r>
          </a:p>
          <a:p>
            <a:pPr lvl="1"/>
            <a:r>
              <a:rPr lang="en-US" dirty="0"/>
              <a:t>Contracts incomplete, need for renegotiation over time.</a:t>
            </a:r>
          </a:p>
          <a:p>
            <a:pPr lvl="1"/>
            <a:r>
              <a:rPr lang="en-US" dirty="0"/>
              <a:t>Uncertainty surrounding the transaction process and outcome.</a:t>
            </a:r>
          </a:p>
          <a:p>
            <a:pPr lvl="1"/>
            <a:r>
              <a:rPr lang="en-US" dirty="0"/>
              <a:t>Need for one of the parties to make sunk investment in transaction-specific assets.</a:t>
            </a:r>
          </a:p>
          <a:p>
            <a:r>
              <a:rPr lang="en-US" dirty="0"/>
              <a:t>Creates incentives for opportunistic conduct.</a:t>
            </a:r>
          </a:p>
          <a:p>
            <a:r>
              <a:rPr lang="en-US" dirty="0"/>
              <a:t>Insight: transaction that is more at risk of opportunistic conduct is more likely to move inside the firm to align interests of both parties.</a:t>
            </a:r>
          </a:p>
          <a:p>
            <a:r>
              <a:rPr lang="en-US" dirty="0"/>
              <a:t>Application to innovation: most R&amp;D conducted in-house.</a:t>
            </a:r>
          </a:p>
        </p:txBody>
      </p:sp>
      <p:sp>
        <p:nvSpPr>
          <p:cNvPr id="4" name="Date Placeholder 3">
            <a:extLst>
              <a:ext uri="{FF2B5EF4-FFF2-40B4-BE49-F238E27FC236}">
                <a16:creationId xmlns:a16="http://schemas.microsoft.com/office/drawing/2014/main" id="{1703C420-0F5C-61C8-B72D-0B801E387AD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836FEBCD-A715-F29F-AED8-3CAA576139EB}"/>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185EF193-0F7D-0262-4466-C046BAF1CA9D}"/>
              </a:ext>
            </a:extLst>
          </p:cNvPr>
          <p:cNvSpPr>
            <a:spLocks noGrp="1"/>
          </p:cNvSpPr>
          <p:nvPr>
            <p:ph type="sldNum" sz="quarter" idx="12"/>
          </p:nvPr>
        </p:nvSpPr>
        <p:spPr/>
        <p:txBody>
          <a:bodyPr/>
          <a:lstStyle/>
          <a:p>
            <a:fld id="{4E66D514-0EF1-48DF-A1FC-F6747EBB8ACD}" type="slidenum">
              <a:rPr lang="en-US" smtClean="0"/>
              <a:t>16</a:t>
            </a:fld>
            <a:endParaRPr lang="en-US"/>
          </a:p>
        </p:txBody>
      </p:sp>
    </p:spTree>
    <p:extLst>
      <p:ext uri="{BB962C8B-B14F-4D97-AF65-F5344CB8AC3E}">
        <p14:creationId xmlns:p14="http://schemas.microsoft.com/office/powerpoint/2010/main" val="3229699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BDB1D-1348-4F15-8AC4-F62CCD1E3EDE}"/>
              </a:ext>
            </a:extLst>
          </p:cNvPr>
          <p:cNvSpPr>
            <a:spLocks noGrp="1"/>
          </p:cNvSpPr>
          <p:nvPr>
            <p:ph type="title"/>
          </p:nvPr>
        </p:nvSpPr>
        <p:spPr/>
        <p:txBody>
          <a:bodyPr/>
          <a:lstStyle/>
          <a:p>
            <a:r>
              <a:rPr lang="en-US" dirty="0"/>
              <a:t>Or collaborate?</a:t>
            </a:r>
          </a:p>
        </p:txBody>
      </p:sp>
      <p:sp>
        <p:nvSpPr>
          <p:cNvPr id="3" name="Content Placeholder 2">
            <a:extLst>
              <a:ext uri="{FF2B5EF4-FFF2-40B4-BE49-F238E27FC236}">
                <a16:creationId xmlns:a16="http://schemas.microsoft.com/office/drawing/2014/main" id="{D6DDD641-9CC7-4D6B-B5D8-78FEE5F44D78}"/>
              </a:ext>
            </a:extLst>
          </p:cNvPr>
          <p:cNvSpPr>
            <a:spLocks noGrp="1"/>
          </p:cNvSpPr>
          <p:nvPr>
            <p:ph idx="1"/>
          </p:nvPr>
        </p:nvSpPr>
        <p:spPr/>
        <p:txBody>
          <a:bodyPr>
            <a:normAutofit fontScale="77500" lnSpcReduction="20000"/>
          </a:bodyPr>
          <a:lstStyle/>
          <a:p>
            <a:r>
              <a:rPr lang="en-US" dirty="0"/>
              <a:t>Alternative option: collaboration via</a:t>
            </a:r>
          </a:p>
          <a:p>
            <a:pPr lvl="1"/>
            <a:r>
              <a:rPr lang="en-US" dirty="0"/>
              <a:t>Strategic alliance</a:t>
            </a:r>
          </a:p>
          <a:p>
            <a:pPr lvl="1"/>
            <a:r>
              <a:rPr lang="en-US" dirty="0"/>
              <a:t>Joint venture</a:t>
            </a:r>
          </a:p>
          <a:p>
            <a:pPr lvl="1"/>
            <a:r>
              <a:rPr lang="en-US" dirty="0"/>
              <a:t>Technology licensing</a:t>
            </a:r>
          </a:p>
          <a:p>
            <a:pPr lvl="1"/>
            <a:r>
              <a:rPr lang="en-US" dirty="0"/>
              <a:t>Collective research organization</a:t>
            </a:r>
          </a:p>
          <a:p>
            <a:r>
              <a:rPr lang="en-US" dirty="0"/>
              <a:t>Advantages:</a:t>
            </a:r>
          </a:p>
          <a:p>
            <a:pPr lvl="1"/>
            <a:r>
              <a:rPr lang="en-US" dirty="0"/>
              <a:t>Increased flexibility</a:t>
            </a:r>
          </a:p>
          <a:p>
            <a:pPr lvl="1"/>
            <a:r>
              <a:rPr lang="en-US" dirty="0"/>
              <a:t>Speed</a:t>
            </a:r>
          </a:p>
          <a:p>
            <a:pPr lvl="1"/>
            <a:r>
              <a:rPr lang="en-US" dirty="0"/>
              <a:t>Risk sharing</a:t>
            </a:r>
          </a:p>
          <a:p>
            <a:pPr lvl="1"/>
            <a:r>
              <a:rPr lang="en-US" dirty="0"/>
              <a:t>Knowledge exchange</a:t>
            </a:r>
          </a:p>
          <a:p>
            <a:pPr lvl="1"/>
            <a:r>
              <a:rPr lang="en-US" dirty="0"/>
              <a:t>Create new knowledge that would have been difficult to create solo</a:t>
            </a:r>
          </a:p>
          <a:p>
            <a:r>
              <a:rPr lang="en-US" dirty="0"/>
              <a:t>Disadvantages:</a:t>
            </a:r>
          </a:p>
          <a:p>
            <a:pPr lvl="1"/>
            <a:r>
              <a:rPr lang="en-US" dirty="0"/>
              <a:t>Value capture challenging</a:t>
            </a:r>
          </a:p>
          <a:p>
            <a:pPr lvl="1"/>
            <a:r>
              <a:rPr lang="en-US" dirty="0"/>
              <a:t>Firms potentially reluctant to reveal the most valuable part of their knowledge to collaborator, reducing effectiveness of collaboration</a:t>
            </a:r>
          </a:p>
        </p:txBody>
      </p:sp>
      <p:sp>
        <p:nvSpPr>
          <p:cNvPr id="4" name="Date Placeholder 3">
            <a:extLst>
              <a:ext uri="{FF2B5EF4-FFF2-40B4-BE49-F238E27FC236}">
                <a16:creationId xmlns:a16="http://schemas.microsoft.com/office/drawing/2014/main" id="{44AE0C28-E895-3182-258C-E65F17D581D1}"/>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607BDD1-60E7-DA3B-0C0C-27E69490CC2B}"/>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C0D40E45-D573-3498-D5BD-C10996E2BC41}"/>
              </a:ext>
            </a:extLst>
          </p:cNvPr>
          <p:cNvSpPr>
            <a:spLocks noGrp="1"/>
          </p:cNvSpPr>
          <p:nvPr>
            <p:ph type="sldNum" sz="quarter" idx="12"/>
          </p:nvPr>
        </p:nvSpPr>
        <p:spPr/>
        <p:txBody>
          <a:bodyPr/>
          <a:lstStyle/>
          <a:p>
            <a:fld id="{4E66D514-0EF1-48DF-A1FC-F6747EBB8ACD}" type="slidenum">
              <a:rPr lang="en-US" smtClean="0"/>
              <a:t>17</a:t>
            </a:fld>
            <a:endParaRPr lang="en-US"/>
          </a:p>
        </p:txBody>
      </p:sp>
    </p:spTree>
    <p:extLst>
      <p:ext uri="{BB962C8B-B14F-4D97-AF65-F5344CB8AC3E}">
        <p14:creationId xmlns:p14="http://schemas.microsoft.com/office/powerpoint/2010/main" val="2754495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00F57-8AE0-4CA7-926E-178E1CACDC7B}"/>
              </a:ext>
            </a:extLst>
          </p:cNvPr>
          <p:cNvSpPr>
            <a:spLocks noGrp="1"/>
          </p:cNvSpPr>
          <p:nvPr>
            <p:ph type="title"/>
          </p:nvPr>
        </p:nvSpPr>
        <p:spPr/>
        <p:txBody>
          <a:bodyPr/>
          <a:lstStyle/>
          <a:p>
            <a:r>
              <a:rPr lang="en-US" dirty="0"/>
              <a:t>Goods with network effects </a:t>
            </a:r>
            <a:br>
              <a:rPr lang="en-US" dirty="0"/>
            </a:br>
            <a:r>
              <a:rPr lang="en-US" dirty="0"/>
              <a:t>Static analysis</a:t>
            </a:r>
          </a:p>
        </p:txBody>
      </p:sp>
      <p:sp>
        <p:nvSpPr>
          <p:cNvPr id="3" name="Content Placeholder 2">
            <a:extLst>
              <a:ext uri="{FF2B5EF4-FFF2-40B4-BE49-F238E27FC236}">
                <a16:creationId xmlns:a16="http://schemas.microsoft.com/office/drawing/2014/main" id="{D5E56BA0-2956-4793-B82E-144E8946CABA}"/>
              </a:ext>
            </a:extLst>
          </p:cNvPr>
          <p:cNvSpPr>
            <a:spLocks noGrp="1"/>
          </p:cNvSpPr>
          <p:nvPr>
            <p:ph idx="1"/>
          </p:nvPr>
        </p:nvSpPr>
        <p:spPr/>
        <p:txBody>
          <a:bodyPr/>
          <a:lstStyle/>
          <a:p>
            <a:r>
              <a:rPr lang="en-US" dirty="0"/>
              <a:t>In static analysis of market with network effects, network effects do not create network externality.</a:t>
            </a:r>
          </a:p>
          <a:p>
            <a:r>
              <a:rPr lang="en-US" dirty="0"/>
              <a:t>Example: many non-integrated firms competitively supplying hardware and software.</a:t>
            </a:r>
          </a:p>
          <a:p>
            <a:r>
              <a:rPr lang="en-US" dirty="0"/>
              <a:t>If customers myopic (do not evaluate future supply of software for their hardware choice), one consumer’s purchase decision has no effect on another consumer’s welfare.</a:t>
            </a:r>
          </a:p>
          <a:p>
            <a:r>
              <a:rPr lang="en-US" dirty="0"/>
              <a:t>No network externality, normal market with complementary goods.</a:t>
            </a:r>
          </a:p>
        </p:txBody>
      </p:sp>
      <p:sp>
        <p:nvSpPr>
          <p:cNvPr id="4" name="Date Placeholder 3">
            <a:extLst>
              <a:ext uri="{FF2B5EF4-FFF2-40B4-BE49-F238E27FC236}">
                <a16:creationId xmlns:a16="http://schemas.microsoft.com/office/drawing/2014/main" id="{2C943C6B-25DF-C9AC-F7E9-3E29F23C654D}"/>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DA057E3F-965E-05CD-48AE-18704A0BA6A6}"/>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EC520D5A-21F4-DB0A-247D-8FBC91897412}"/>
              </a:ext>
            </a:extLst>
          </p:cNvPr>
          <p:cNvSpPr>
            <a:spLocks noGrp="1"/>
          </p:cNvSpPr>
          <p:nvPr>
            <p:ph type="sldNum" sz="quarter" idx="12"/>
          </p:nvPr>
        </p:nvSpPr>
        <p:spPr/>
        <p:txBody>
          <a:bodyPr/>
          <a:lstStyle/>
          <a:p>
            <a:fld id="{4E66D514-0EF1-48DF-A1FC-F6747EBB8ACD}" type="slidenum">
              <a:rPr lang="en-US" smtClean="0"/>
              <a:t>18</a:t>
            </a:fld>
            <a:endParaRPr lang="en-US"/>
          </a:p>
        </p:txBody>
      </p:sp>
    </p:spTree>
    <p:extLst>
      <p:ext uri="{BB962C8B-B14F-4D97-AF65-F5344CB8AC3E}">
        <p14:creationId xmlns:p14="http://schemas.microsoft.com/office/powerpoint/2010/main" val="126879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2F8C6-72FC-4201-8FFE-0AC33480A5E0}"/>
              </a:ext>
            </a:extLst>
          </p:cNvPr>
          <p:cNvSpPr>
            <a:spLocks noGrp="1"/>
          </p:cNvSpPr>
          <p:nvPr>
            <p:ph type="title"/>
          </p:nvPr>
        </p:nvSpPr>
        <p:spPr/>
        <p:txBody>
          <a:bodyPr/>
          <a:lstStyle/>
          <a:p>
            <a:r>
              <a:rPr lang="en-US" dirty="0"/>
              <a:t>Goods with network effects</a:t>
            </a:r>
            <a:br>
              <a:rPr lang="en-US" dirty="0"/>
            </a:br>
            <a:r>
              <a:rPr lang="en-US" dirty="0"/>
              <a:t>Dynamic analysis</a:t>
            </a:r>
          </a:p>
        </p:txBody>
      </p:sp>
      <p:sp>
        <p:nvSpPr>
          <p:cNvPr id="3" name="Content Placeholder 2">
            <a:extLst>
              <a:ext uri="{FF2B5EF4-FFF2-40B4-BE49-F238E27FC236}">
                <a16:creationId xmlns:a16="http://schemas.microsoft.com/office/drawing/2014/main" id="{9AE55A0A-FA53-441A-BA46-55D322E81258}"/>
              </a:ext>
            </a:extLst>
          </p:cNvPr>
          <p:cNvSpPr>
            <a:spLocks noGrp="1"/>
          </p:cNvSpPr>
          <p:nvPr>
            <p:ph idx="1"/>
          </p:nvPr>
        </p:nvSpPr>
        <p:spPr/>
        <p:txBody>
          <a:bodyPr>
            <a:normAutofit fontScale="77500" lnSpcReduction="20000"/>
          </a:bodyPr>
          <a:lstStyle/>
          <a:p>
            <a:r>
              <a:rPr lang="en-US" dirty="0"/>
              <a:t>Technology adoption decision depends on expectations about other people's future decisions.</a:t>
            </a:r>
          </a:p>
          <a:p>
            <a:r>
              <a:rPr lang="en-US" dirty="0"/>
              <a:t>Creates network externality where one person’s demand increases if another person purchases the technology.</a:t>
            </a:r>
          </a:p>
          <a:p>
            <a:r>
              <a:rPr lang="en-US" dirty="0"/>
              <a:t>Consumers’ expectations of network size matter.</a:t>
            </a:r>
          </a:p>
          <a:p>
            <a:r>
              <a:rPr lang="en-US" dirty="0"/>
              <a:t>Consumer has multi-period purchase decision (with varying quantity across consumers).</a:t>
            </a:r>
          </a:p>
          <a:p>
            <a:r>
              <a:rPr lang="en-US" dirty="0"/>
              <a:t>Example hardware and software: </a:t>
            </a:r>
          </a:p>
          <a:p>
            <a:pPr lvl="1"/>
            <a:r>
              <a:rPr lang="en-US" dirty="0"/>
              <a:t>Consumers choose hardware in first period and are then “locked-in” via sunk costs.</a:t>
            </a:r>
          </a:p>
          <a:p>
            <a:pPr lvl="1"/>
            <a:r>
              <a:rPr lang="en-US" dirty="0"/>
              <a:t>Quantity of hardware sold in first period signals future price of software (larger hardware base implies lower marginal cost, lower price, and greater variety of software).</a:t>
            </a:r>
          </a:p>
          <a:p>
            <a:pPr lvl="1"/>
            <a:r>
              <a:rPr lang="en-US" dirty="0"/>
              <a:t>Linkage increases elasticity of demand for hardware and results in indirect network externality.</a:t>
            </a:r>
          </a:p>
          <a:p>
            <a:r>
              <a:rPr lang="en-US" dirty="0"/>
              <a:t>Network externalities in systems competition can lead to underutilization and delayed adoption if consumers fear lock-in and wait for winning hardware.</a:t>
            </a:r>
          </a:p>
          <a:p>
            <a:r>
              <a:rPr lang="en-US" i="1" dirty="0"/>
              <a:t>Ex post</a:t>
            </a:r>
            <a:r>
              <a:rPr lang="en-US" dirty="0"/>
              <a:t> markets subject to consumer lock-in (e.g. Fortran in mission-critical applications).</a:t>
            </a:r>
          </a:p>
          <a:p>
            <a:endParaRPr lang="en-US" dirty="0"/>
          </a:p>
        </p:txBody>
      </p:sp>
      <p:sp>
        <p:nvSpPr>
          <p:cNvPr id="4" name="Date Placeholder 3">
            <a:extLst>
              <a:ext uri="{FF2B5EF4-FFF2-40B4-BE49-F238E27FC236}">
                <a16:creationId xmlns:a16="http://schemas.microsoft.com/office/drawing/2014/main" id="{CCD45FCE-A051-684C-1CF5-E29EF9FC45EF}"/>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CDCB68DA-8CCD-9F68-A59C-090F048C7207}"/>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CC61C7F3-4AC1-DCDE-29B9-546E350A9DE7}"/>
              </a:ext>
            </a:extLst>
          </p:cNvPr>
          <p:cNvSpPr>
            <a:spLocks noGrp="1"/>
          </p:cNvSpPr>
          <p:nvPr>
            <p:ph type="sldNum" sz="quarter" idx="12"/>
          </p:nvPr>
        </p:nvSpPr>
        <p:spPr/>
        <p:txBody>
          <a:bodyPr/>
          <a:lstStyle/>
          <a:p>
            <a:fld id="{4E66D514-0EF1-48DF-A1FC-F6747EBB8ACD}" type="slidenum">
              <a:rPr lang="en-US" smtClean="0"/>
              <a:t>19</a:t>
            </a:fld>
            <a:endParaRPr lang="en-US"/>
          </a:p>
        </p:txBody>
      </p:sp>
    </p:spTree>
    <p:extLst>
      <p:ext uri="{BB962C8B-B14F-4D97-AF65-F5344CB8AC3E}">
        <p14:creationId xmlns:p14="http://schemas.microsoft.com/office/powerpoint/2010/main" val="2145755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F7BA2-C52F-A9AC-8E11-353F38DC276E}"/>
              </a:ext>
            </a:extLst>
          </p:cNvPr>
          <p:cNvSpPr>
            <a:spLocks noGrp="1"/>
          </p:cNvSpPr>
          <p:nvPr>
            <p:ph type="title"/>
          </p:nvPr>
        </p:nvSpPr>
        <p:spPr>
          <a:xfrm>
            <a:off x="838200" y="365125"/>
            <a:ext cx="10515600" cy="1325563"/>
          </a:xfrm>
        </p:spPr>
        <p:txBody>
          <a:bodyPr/>
          <a:lstStyle/>
          <a:p>
            <a:r>
              <a:rPr lang="en-US" dirty="0"/>
              <a:t>Overview</a:t>
            </a:r>
          </a:p>
        </p:txBody>
      </p:sp>
      <p:sp>
        <p:nvSpPr>
          <p:cNvPr id="3" name="Content Placeholder 2">
            <a:extLst>
              <a:ext uri="{FF2B5EF4-FFF2-40B4-BE49-F238E27FC236}">
                <a16:creationId xmlns:a16="http://schemas.microsoft.com/office/drawing/2014/main" id="{42B6DAE1-17C3-9945-F45F-143E9EE913ED}"/>
              </a:ext>
            </a:extLst>
          </p:cNvPr>
          <p:cNvSpPr>
            <a:spLocks noGrp="1"/>
          </p:cNvSpPr>
          <p:nvPr>
            <p:ph idx="1"/>
          </p:nvPr>
        </p:nvSpPr>
        <p:spPr>
          <a:xfrm>
            <a:off x="838200" y="1825625"/>
            <a:ext cx="10515600" cy="4351338"/>
          </a:xfrm>
        </p:spPr>
        <p:txBody>
          <a:bodyPr/>
          <a:lstStyle/>
          <a:p>
            <a:pPr lvl="0"/>
            <a:r>
              <a:rPr lang="en-US" dirty="0"/>
              <a:t>How firms create and capture value from innovation</a:t>
            </a:r>
          </a:p>
          <a:p>
            <a:pPr lvl="0"/>
            <a:r>
              <a:rPr lang="en-US" dirty="0"/>
              <a:t>Strategic goals for value creation and appropriation</a:t>
            </a:r>
          </a:p>
          <a:p>
            <a:pPr lvl="0"/>
            <a:r>
              <a:rPr lang="en-US" dirty="0"/>
              <a:t>Characteristics of different research strategies</a:t>
            </a:r>
          </a:p>
          <a:p>
            <a:pPr lvl="1"/>
            <a:r>
              <a:rPr lang="en-US" dirty="0"/>
              <a:t>Open innovation</a:t>
            </a:r>
          </a:p>
          <a:p>
            <a:pPr lvl="1"/>
            <a:r>
              <a:rPr lang="en-US" dirty="0"/>
              <a:t>Make or buy? …or collaborate?</a:t>
            </a:r>
          </a:p>
          <a:p>
            <a:pPr lvl="0"/>
            <a:r>
              <a:rPr lang="en-US" dirty="0"/>
              <a:t>Network effects and innovation strategy</a:t>
            </a:r>
          </a:p>
          <a:p>
            <a:pPr lvl="0"/>
            <a:r>
              <a:rPr lang="en-US" dirty="0"/>
              <a:t>Strategies for network competition</a:t>
            </a:r>
          </a:p>
          <a:p>
            <a:endParaRPr lang="en-US" dirty="0"/>
          </a:p>
        </p:txBody>
      </p:sp>
      <p:sp>
        <p:nvSpPr>
          <p:cNvPr id="4" name="Date Placeholder 3">
            <a:extLst>
              <a:ext uri="{FF2B5EF4-FFF2-40B4-BE49-F238E27FC236}">
                <a16:creationId xmlns:a16="http://schemas.microsoft.com/office/drawing/2014/main" id="{DE8A30A1-BF4D-6802-80C2-20D51E3B4996}"/>
              </a:ext>
            </a:extLst>
          </p:cNvPr>
          <p:cNvSpPr>
            <a:spLocks noGrp="1"/>
          </p:cNvSpPr>
          <p:nvPr>
            <p:ph type="dt" sz="half" idx="10"/>
          </p:nvPr>
        </p:nvSpPr>
        <p:spPr>
          <a:xfrm>
            <a:off x="838200" y="6356350"/>
            <a:ext cx="2743200" cy="365125"/>
          </a:xfrm>
        </p:spPr>
        <p:txBody>
          <a:bodyPr/>
          <a:lstStyle/>
          <a:p>
            <a:r>
              <a:rPr lang="en-US"/>
              <a:t>2024</a:t>
            </a:r>
          </a:p>
        </p:txBody>
      </p:sp>
      <p:sp>
        <p:nvSpPr>
          <p:cNvPr id="5" name="Footer Placeholder 4">
            <a:extLst>
              <a:ext uri="{FF2B5EF4-FFF2-40B4-BE49-F238E27FC236}">
                <a16:creationId xmlns:a16="http://schemas.microsoft.com/office/drawing/2014/main" id="{9044ECC9-FBD6-5FF8-474F-D8F8EF6C9EB9}"/>
              </a:ext>
            </a:extLst>
          </p:cNvPr>
          <p:cNvSpPr>
            <a:spLocks noGrp="1"/>
          </p:cNvSpPr>
          <p:nvPr>
            <p:ph type="ftr" sz="quarter" idx="11"/>
          </p:nvPr>
        </p:nvSpPr>
        <p:spPr>
          <a:xfrm>
            <a:off x="4038600" y="6356350"/>
            <a:ext cx="4114800" cy="365125"/>
          </a:xfrm>
        </p:spPr>
        <p:txBody>
          <a:bodyPr/>
          <a:lstStyle/>
          <a:p>
            <a:r>
              <a:rPr lang="en-US"/>
              <a:t>Hall &amp; Helmers Ch. 8</a:t>
            </a:r>
          </a:p>
        </p:txBody>
      </p:sp>
      <p:sp>
        <p:nvSpPr>
          <p:cNvPr id="6" name="Slide Number Placeholder 5">
            <a:extLst>
              <a:ext uri="{FF2B5EF4-FFF2-40B4-BE49-F238E27FC236}">
                <a16:creationId xmlns:a16="http://schemas.microsoft.com/office/drawing/2014/main" id="{94961158-A2B3-AA65-4869-3EB3E39ED23B}"/>
              </a:ext>
            </a:extLst>
          </p:cNvPr>
          <p:cNvSpPr>
            <a:spLocks noGrp="1"/>
          </p:cNvSpPr>
          <p:nvPr>
            <p:ph type="sldNum" sz="quarter" idx="12"/>
          </p:nvPr>
        </p:nvSpPr>
        <p:spPr>
          <a:xfrm>
            <a:off x="8610600" y="6356350"/>
            <a:ext cx="2743200" cy="365125"/>
          </a:xfrm>
        </p:spPr>
        <p:txBody>
          <a:bodyPr/>
          <a:lstStyle/>
          <a:p>
            <a:fld id="{4E66D514-0EF1-48DF-A1FC-F6747EBB8ACD}" type="slidenum">
              <a:rPr lang="en-US" smtClean="0"/>
              <a:pPr/>
              <a:t>2</a:t>
            </a:fld>
            <a:endParaRPr lang="en-US"/>
          </a:p>
        </p:txBody>
      </p:sp>
    </p:spTree>
    <p:extLst>
      <p:ext uri="{BB962C8B-B14F-4D97-AF65-F5344CB8AC3E}">
        <p14:creationId xmlns:p14="http://schemas.microsoft.com/office/powerpoint/2010/main" val="6806319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314FB-483F-4CEE-84D6-148A1DE32254}"/>
              </a:ext>
            </a:extLst>
          </p:cNvPr>
          <p:cNvSpPr>
            <a:spLocks noGrp="1"/>
          </p:cNvSpPr>
          <p:nvPr>
            <p:ph type="title"/>
          </p:nvPr>
        </p:nvSpPr>
        <p:spPr/>
        <p:txBody>
          <a:bodyPr/>
          <a:lstStyle/>
          <a:p>
            <a:r>
              <a:rPr lang="en-US" dirty="0"/>
              <a:t>Goods with network effects </a:t>
            </a:r>
            <a:br>
              <a:rPr lang="en-US" dirty="0"/>
            </a:br>
            <a:r>
              <a:rPr lang="en-US" dirty="0"/>
              <a:t>Competition among systems</a:t>
            </a:r>
          </a:p>
        </p:txBody>
      </p:sp>
      <p:sp>
        <p:nvSpPr>
          <p:cNvPr id="3" name="Content Placeholder 2">
            <a:extLst>
              <a:ext uri="{FF2B5EF4-FFF2-40B4-BE49-F238E27FC236}">
                <a16:creationId xmlns:a16="http://schemas.microsoft.com/office/drawing/2014/main" id="{CDF3E102-A82C-463E-A72E-C613091F5C9E}"/>
              </a:ext>
            </a:extLst>
          </p:cNvPr>
          <p:cNvSpPr>
            <a:spLocks noGrp="1"/>
          </p:cNvSpPr>
          <p:nvPr>
            <p:ph idx="1"/>
          </p:nvPr>
        </p:nvSpPr>
        <p:spPr/>
        <p:txBody>
          <a:bodyPr/>
          <a:lstStyle/>
          <a:p>
            <a:r>
              <a:rPr lang="en-US" dirty="0"/>
              <a:t>When standards are important to consumers, competing systems with different standards behave like network goods.</a:t>
            </a:r>
          </a:p>
          <a:p>
            <a:r>
              <a:rPr lang="en-US" dirty="0"/>
              <a:t>When market share of a competing system gets large, increased consumer demand leads to increasing returns effect. </a:t>
            </a:r>
          </a:p>
          <a:p>
            <a:r>
              <a:rPr lang="en-US" dirty="0"/>
              <a:t>Results in intense competition among systems manufacturers.</a:t>
            </a:r>
          </a:p>
          <a:p>
            <a:r>
              <a:rPr lang="en-US" dirty="0"/>
              <a:t>Success of any system strongly influenced by consumers' adoption decisions, which depend on their expectations of which system will win.</a:t>
            </a:r>
          </a:p>
          <a:p>
            <a:r>
              <a:rPr lang="en-US" dirty="0"/>
              <a:t>But consumer heterogeneity and inertia will limit standardization.</a:t>
            </a:r>
          </a:p>
        </p:txBody>
      </p:sp>
      <p:sp>
        <p:nvSpPr>
          <p:cNvPr id="4" name="Date Placeholder 3">
            <a:extLst>
              <a:ext uri="{FF2B5EF4-FFF2-40B4-BE49-F238E27FC236}">
                <a16:creationId xmlns:a16="http://schemas.microsoft.com/office/drawing/2014/main" id="{14659EF8-B99F-BD5F-04D4-E51E091E3BF6}"/>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12CAC9D4-5201-D912-488E-7E87885CE1E0}"/>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0A06F153-DC8B-E477-6B61-FFCBC3724122}"/>
              </a:ext>
            </a:extLst>
          </p:cNvPr>
          <p:cNvSpPr>
            <a:spLocks noGrp="1"/>
          </p:cNvSpPr>
          <p:nvPr>
            <p:ph type="sldNum" sz="quarter" idx="12"/>
          </p:nvPr>
        </p:nvSpPr>
        <p:spPr/>
        <p:txBody>
          <a:bodyPr/>
          <a:lstStyle/>
          <a:p>
            <a:fld id="{4E66D514-0EF1-48DF-A1FC-F6747EBB8ACD}" type="slidenum">
              <a:rPr lang="en-US" smtClean="0"/>
              <a:t>20</a:t>
            </a:fld>
            <a:endParaRPr lang="en-US"/>
          </a:p>
        </p:txBody>
      </p:sp>
    </p:spTree>
    <p:extLst>
      <p:ext uri="{BB962C8B-B14F-4D97-AF65-F5344CB8AC3E}">
        <p14:creationId xmlns:p14="http://schemas.microsoft.com/office/powerpoint/2010/main" val="1806617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9D20-5819-4D08-98A3-232AB1122F3F}"/>
              </a:ext>
            </a:extLst>
          </p:cNvPr>
          <p:cNvSpPr>
            <a:spLocks noGrp="1"/>
          </p:cNvSpPr>
          <p:nvPr>
            <p:ph type="title"/>
          </p:nvPr>
        </p:nvSpPr>
        <p:spPr/>
        <p:txBody>
          <a:bodyPr/>
          <a:lstStyle/>
          <a:p>
            <a:r>
              <a:rPr lang="en-US" dirty="0"/>
              <a:t>Goods with network effects </a:t>
            </a:r>
            <a:br>
              <a:rPr lang="en-US" dirty="0"/>
            </a:br>
            <a:r>
              <a:rPr lang="en-US" dirty="0"/>
              <a:t>Game theoretic analysis</a:t>
            </a:r>
          </a:p>
        </p:txBody>
      </p:sp>
      <p:sp>
        <p:nvSpPr>
          <p:cNvPr id="3" name="Content Placeholder 2">
            <a:extLst>
              <a:ext uri="{FF2B5EF4-FFF2-40B4-BE49-F238E27FC236}">
                <a16:creationId xmlns:a16="http://schemas.microsoft.com/office/drawing/2014/main" id="{D3A2A55A-1139-4CD0-B4C9-343313D58F82}"/>
              </a:ext>
            </a:extLst>
          </p:cNvPr>
          <p:cNvSpPr>
            <a:spLocks noGrp="1"/>
          </p:cNvSpPr>
          <p:nvPr>
            <p:ph idx="1"/>
          </p:nvPr>
        </p:nvSpPr>
        <p:spPr/>
        <p:txBody>
          <a:bodyPr/>
          <a:lstStyle/>
          <a:p>
            <a:r>
              <a:rPr lang="en-US" dirty="0"/>
              <a:t>Simple two player game between producers of a network good that requires standards.</a:t>
            </a:r>
          </a:p>
          <a:p>
            <a:r>
              <a:rPr lang="en-US" dirty="0"/>
              <a:t>2 forms of payoff matrix: one that leads to incompatibility and one that leads to compatibility.</a:t>
            </a:r>
          </a:p>
          <a:p>
            <a:r>
              <a:rPr lang="en-US" b="1" dirty="0"/>
              <a:t>Incompatibility</a:t>
            </a:r>
            <a:r>
              <a:rPr lang="en-US" dirty="0"/>
              <a:t> can arise when consumer taste is sufficiently differentiated or lock-in is sufficiently strong.</a:t>
            </a:r>
          </a:p>
          <a:p>
            <a:endParaRPr lang="en-US" dirty="0"/>
          </a:p>
        </p:txBody>
      </p:sp>
      <p:sp>
        <p:nvSpPr>
          <p:cNvPr id="4" name="Date Placeholder 3">
            <a:extLst>
              <a:ext uri="{FF2B5EF4-FFF2-40B4-BE49-F238E27FC236}">
                <a16:creationId xmlns:a16="http://schemas.microsoft.com/office/drawing/2014/main" id="{BCCAD3E5-08AA-7FF3-B48D-6BBC05605E0E}"/>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135BA7DD-33C8-6A52-8EA7-900436D2270B}"/>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275EDD12-0441-128D-5046-2EE89BE050D6}"/>
              </a:ext>
            </a:extLst>
          </p:cNvPr>
          <p:cNvSpPr>
            <a:spLocks noGrp="1"/>
          </p:cNvSpPr>
          <p:nvPr>
            <p:ph type="sldNum" sz="quarter" idx="12"/>
          </p:nvPr>
        </p:nvSpPr>
        <p:spPr/>
        <p:txBody>
          <a:bodyPr/>
          <a:lstStyle/>
          <a:p>
            <a:fld id="{4E66D514-0EF1-48DF-A1FC-F6747EBB8ACD}" type="slidenum">
              <a:rPr lang="en-US" smtClean="0"/>
              <a:t>21</a:t>
            </a:fld>
            <a:endParaRPr lang="en-US"/>
          </a:p>
        </p:txBody>
      </p:sp>
    </p:spTree>
    <p:extLst>
      <p:ext uri="{BB962C8B-B14F-4D97-AF65-F5344CB8AC3E}">
        <p14:creationId xmlns:p14="http://schemas.microsoft.com/office/powerpoint/2010/main" val="1868411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9D20-5819-4D08-98A3-232AB1122F3F}"/>
              </a:ext>
            </a:extLst>
          </p:cNvPr>
          <p:cNvSpPr>
            <a:spLocks noGrp="1"/>
          </p:cNvSpPr>
          <p:nvPr>
            <p:ph type="title"/>
          </p:nvPr>
        </p:nvSpPr>
        <p:spPr/>
        <p:txBody>
          <a:bodyPr/>
          <a:lstStyle/>
          <a:p>
            <a:r>
              <a:rPr lang="en-US" dirty="0"/>
              <a:t>Goods with network effects </a:t>
            </a:r>
            <a:br>
              <a:rPr lang="en-US" dirty="0"/>
            </a:br>
            <a:r>
              <a:rPr lang="en-US" dirty="0"/>
              <a:t>Game theoretic analysis</a:t>
            </a:r>
          </a:p>
        </p:txBody>
      </p:sp>
      <p:sp>
        <p:nvSpPr>
          <p:cNvPr id="3" name="Content Placeholder 2">
            <a:extLst>
              <a:ext uri="{FF2B5EF4-FFF2-40B4-BE49-F238E27FC236}">
                <a16:creationId xmlns:a16="http://schemas.microsoft.com/office/drawing/2014/main" id="{D3A2A55A-1139-4CD0-B4C9-343313D58F82}"/>
              </a:ext>
            </a:extLst>
          </p:cNvPr>
          <p:cNvSpPr>
            <a:spLocks noGrp="1"/>
          </p:cNvSpPr>
          <p:nvPr>
            <p:ph idx="1"/>
          </p:nvPr>
        </p:nvSpPr>
        <p:spPr/>
        <p:txBody>
          <a:bodyPr/>
          <a:lstStyle/>
          <a:p>
            <a:r>
              <a:rPr lang="en-US" b="1" dirty="0"/>
              <a:t>Incompatibility</a:t>
            </a:r>
            <a:r>
              <a:rPr lang="en-US" dirty="0"/>
              <a:t>: no dominant strategy</a:t>
            </a:r>
          </a:p>
          <a:p>
            <a:r>
              <a:rPr lang="en-US" dirty="0"/>
              <a:t>If firm 1 chooses standard 2, firm 2’s best response is standard 1.</a:t>
            </a:r>
          </a:p>
          <a:p>
            <a:r>
              <a:rPr lang="en-US" dirty="0"/>
              <a:t>If firm 2 chooses standard 1, firm 1’s best response is standard 2.</a:t>
            </a:r>
          </a:p>
          <a:p>
            <a:r>
              <a:rPr lang="en-US" dirty="0"/>
              <a:t>2 Nash equilibria: (1,2) and (2,1).</a:t>
            </a:r>
          </a:p>
          <a:p>
            <a:endParaRPr lang="en-US" dirty="0"/>
          </a:p>
        </p:txBody>
      </p:sp>
      <p:pic>
        <p:nvPicPr>
          <p:cNvPr id="4" name="Picture 3">
            <a:extLst>
              <a:ext uri="{FF2B5EF4-FFF2-40B4-BE49-F238E27FC236}">
                <a16:creationId xmlns:a16="http://schemas.microsoft.com/office/drawing/2014/main" id="{D4380A62-E0CC-46CB-8DF0-FAF2D91C408E}"/>
              </a:ext>
            </a:extLst>
          </p:cNvPr>
          <p:cNvPicPr>
            <a:picLocks noChangeAspect="1"/>
          </p:cNvPicPr>
          <p:nvPr/>
        </p:nvPicPr>
        <p:blipFill>
          <a:blip r:embed="rId2"/>
          <a:stretch>
            <a:fillRect/>
          </a:stretch>
        </p:blipFill>
        <p:spPr>
          <a:xfrm>
            <a:off x="3011488" y="4329113"/>
            <a:ext cx="5610225" cy="1847850"/>
          </a:xfrm>
          <a:prstGeom prst="rect">
            <a:avLst/>
          </a:prstGeom>
        </p:spPr>
      </p:pic>
      <p:sp>
        <p:nvSpPr>
          <p:cNvPr id="5" name="Date Placeholder 4">
            <a:extLst>
              <a:ext uri="{FF2B5EF4-FFF2-40B4-BE49-F238E27FC236}">
                <a16:creationId xmlns:a16="http://schemas.microsoft.com/office/drawing/2014/main" id="{912B5524-0BFF-45DF-A4E7-2E3194610D35}"/>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CCA80252-8D67-D5BC-C11A-5E5088B772CD}"/>
              </a:ext>
            </a:extLst>
          </p:cNvPr>
          <p:cNvSpPr>
            <a:spLocks noGrp="1"/>
          </p:cNvSpPr>
          <p:nvPr>
            <p:ph type="ftr" sz="quarter" idx="11"/>
          </p:nvPr>
        </p:nvSpPr>
        <p:spPr/>
        <p:txBody>
          <a:bodyPr/>
          <a:lstStyle/>
          <a:p>
            <a:r>
              <a:rPr lang="en-US"/>
              <a:t>Hall &amp; Helmers Ch. 8</a:t>
            </a:r>
          </a:p>
        </p:txBody>
      </p:sp>
      <p:sp>
        <p:nvSpPr>
          <p:cNvPr id="7" name="Slide Number Placeholder 6">
            <a:extLst>
              <a:ext uri="{FF2B5EF4-FFF2-40B4-BE49-F238E27FC236}">
                <a16:creationId xmlns:a16="http://schemas.microsoft.com/office/drawing/2014/main" id="{4F10C5AA-E4D0-5CB5-0216-3B3498442160}"/>
              </a:ext>
            </a:extLst>
          </p:cNvPr>
          <p:cNvSpPr>
            <a:spLocks noGrp="1"/>
          </p:cNvSpPr>
          <p:nvPr>
            <p:ph type="sldNum" sz="quarter" idx="12"/>
          </p:nvPr>
        </p:nvSpPr>
        <p:spPr/>
        <p:txBody>
          <a:bodyPr/>
          <a:lstStyle/>
          <a:p>
            <a:fld id="{4E66D514-0EF1-48DF-A1FC-F6747EBB8ACD}" type="slidenum">
              <a:rPr lang="en-US" smtClean="0"/>
              <a:t>22</a:t>
            </a:fld>
            <a:endParaRPr lang="en-US"/>
          </a:p>
        </p:txBody>
      </p:sp>
    </p:spTree>
    <p:extLst>
      <p:ext uri="{BB962C8B-B14F-4D97-AF65-F5344CB8AC3E}">
        <p14:creationId xmlns:p14="http://schemas.microsoft.com/office/powerpoint/2010/main" val="795416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9D20-5819-4D08-98A3-232AB1122F3F}"/>
              </a:ext>
            </a:extLst>
          </p:cNvPr>
          <p:cNvSpPr>
            <a:spLocks noGrp="1"/>
          </p:cNvSpPr>
          <p:nvPr>
            <p:ph type="title"/>
          </p:nvPr>
        </p:nvSpPr>
        <p:spPr/>
        <p:txBody>
          <a:bodyPr/>
          <a:lstStyle/>
          <a:p>
            <a:r>
              <a:rPr lang="en-US" dirty="0"/>
              <a:t>Goods with network effects </a:t>
            </a:r>
            <a:br>
              <a:rPr lang="en-US" dirty="0"/>
            </a:br>
            <a:r>
              <a:rPr lang="en-US" dirty="0"/>
              <a:t>Game theoretic analysis</a:t>
            </a:r>
          </a:p>
        </p:txBody>
      </p:sp>
      <p:sp>
        <p:nvSpPr>
          <p:cNvPr id="3" name="Content Placeholder 2">
            <a:extLst>
              <a:ext uri="{FF2B5EF4-FFF2-40B4-BE49-F238E27FC236}">
                <a16:creationId xmlns:a16="http://schemas.microsoft.com/office/drawing/2014/main" id="{D3A2A55A-1139-4CD0-B4C9-343313D58F82}"/>
              </a:ext>
            </a:extLst>
          </p:cNvPr>
          <p:cNvSpPr>
            <a:spLocks noGrp="1"/>
          </p:cNvSpPr>
          <p:nvPr>
            <p:ph idx="1"/>
          </p:nvPr>
        </p:nvSpPr>
        <p:spPr/>
        <p:txBody>
          <a:bodyPr/>
          <a:lstStyle/>
          <a:p>
            <a:r>
              <a:rPr lang="en-US" b="1" dirty="0"/>
              <a:t>Compatibility</a:t>
            </a:r>
            <a:r>
              <a:rPr lang="en-US" dirty="0"/>
              <a:t>: no dominant strategy</a:t>
            </a:r>
          </a:p>
          <a:p>
            <a:r>
              <a:rPr lang="en-US" dirty="0"/>
              <a:t>If firm 1 chooses standard 1, firm 2’s best response is standard 1.</a:t>
            </a:r>
          </a:p>
          <a:p>
            <a:r>
              <a:rPr lang="en-US" dirty="0"/>
              <a:t>If firm 2 chooses standard 2, firm 1’s best response is standard 2. </a:t>
            </a:r>
          </a:p>
          <a:p>
            <a:r>
              <a:rPr lang="en-US" dirty="0"/>
              <a:t>2 Nash equilibria: (1,1) and (2,2).</a:t>
            </a:r>
          </a:p>
          <a:p>
            <a:endParaRPr lang="en-US" dirty="0"/>
          </a:p>
        </p:txBody>
      </p:sp>
      <p:pic>
        <p:nvPicPr>
          <p:cNvPr id="5" name="Picture 4">
            <a:extLst>
              <a:ext uri="{FF2B5EF4-FFF2-40B4-BE49-F238E27FC236}">
                <a16:creationId xmlns:a16="http://schemas.microsoft.com/office/drawing/2014/main" id="{81B35DBB-B750-4688-9288-BE70C523FDE1}"/>
              </a:ext>
            </a:extLst>
          </p:cNvPr>
          <p:cNvPicPr>
            <a:picLocks noChangeAspect="1"/>
          </p:cNvPicPr>
          <p:nvPr/>
        </p:nvPicPr>
        <p:blipFill>
          <a:blip r:embed="rId2"/>
          <a:stretch>
            <a:fillRect/>
          </a:stretch>
        </p:blipFill>
        <p:spPr>
          <a:xfrm>
            <a:off x="2981853" y="4228042"/>
            <a:ext cx="5686425" cy="1771650"/>
          </a:xfrm>
          <a:prstGeom prst="rect">
            <a:avLst/>
          </a:prstGeom>
        </p:spPr>
      </p:pic>
      <p:sp>
        <p:nvSpPr>
          <p:cNvPr id="4" name="Date Placeholder 3">
            <a:extLst>
              <a:ext uri="{FF2B5EF4-FFF2-40B4-BE49-F238E27FC236}">
                <a16:creationId xmlns:a16="http://schemas.microsoft.com/office/drawing/2014/main" id="{D5D96E99-3820-2BA6-05EC-F0C822437F04}"/>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91654997-394C-166E-BABD-4322EC5E7746}"/>
              </a:ext>
            </a:extLst>
          </p:cNvPr>
          <p:cNvSpPr>
            <a:spLocks noGrp="1"/>
          </p:cNvSpPr>
          <p:nvPr>
            <p:ph type="ftr" sz="quarter" idx="11"/>
          </p:nvPr>
        </p:nvSpPr>
        <p:spPr/>
        <p:txBody>
          <a:bodyPr/>
          <a:lstStyle/>
          <a:p>
            <a:r>
              <a:rPr lang="en-US"/>
              <a:t>Hall &amp; Helmers Ch. 8</a:t>
            </a:r>
          </a:p>
        </p:txBody>
      </p:sp>
      <p:sp>
        <p:nvSpPr>
          <p:cNvPr id="7" name="Slide Number Placeholder 6">
            <a:extLst>
              <a:ext uri="{FF2B5EF4-FFF2-40B4-BE49-F238E27FC236}">
                <a16:creationId xmlns:a16="http://schemas.microsoft.com/office/drawing/2014/main" id="{4C0F6FFF-9145-15C4-AABC-9B1D66E6FCAF}"/>
              </a:ext>
            </a:extLst>
          </p:cNvPr>
          <p:cNvSpPr>
            <a:spLocks noGrp="1"/>
          </p:cNvSpPr>
          <p:nvPr>
            <p:ph type="sldNum" sz="quarter" idx="12"/>
          </p:nvPr>
        </p:nvSpPr>
        <p:spPr/>
        <p:txBody>
          <a:bodyPr/>
          <a:lstStyle/>
          <a:p>
            <a:fld id="{4E66D514-0EF1-48DF-A1FC-F6747EBB8ACD}" type="slidenum">
              <a:rPr lang="en-US" smtClean="0"/>
              <a:t>23</a:t>
            </a:fld>
            <a:endParaRPr lang="en-US"/>
          </a:p>
        </p:txBody>
      </p:sp>
    </p:spTree>
    <p:extLst>
      <p:ext uri="{BB962C8B-B14F-4D97-AF65-F5344CB8AC3E}">
        <p14:creationId xmlns:p14="http://schemas.microsoft.com/office/powerpoint/2010/main" val="2456278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9D20-5819-4D08-98A3-232AB1122F3F}"/>
              </a:ext>
            </a:extLst>
          </p:cNvPr>
          <p:cNvSpPr>
            <a:spLocks noGrp="1"/>
          </p:cNvSpPr>
          <p:nvPr>
            <p:ph type="title"/>
          </p:nvPr>
        </p:nvSpPr>
        <p:spPr/>
        <p:txBody>
          <a:bodyPr/>
          <a:lstStyle/>
          <a:p>
            <a:r>
              <a:rPr lang="en-US" dirty="0"/>
              <a:t>Goods with network effects </a:t>
            </a:r>
            <a:br>
              <a:rPr lang="en-US" dirty="0"/>
            </a:br>
            <a:r>
              <a:rPr lang="en-US" dirty="0"/>
              <a:t>Game theoretic analysis</a:t>
            </a:r>
          </a:p>
        </p:txBody>
      </p:sp>
      <p:sp>
        <p:nvSpPr>
          <p:cNvPr id="3" name="Content Placeholder 2">
            <a:extLst>
              <a:ext uri="{FF2B5EF4-FFF2-40B4-BE49-F238E27FC236}">
                <a16:creationId xmlns:a16="http://schemas.microsoft.com/office/drawing/2014/main" id="{D3A2A55A-1139-4CD0-B4C9-343313D58F82}"/>
              </a:ext>
            </a:extLst>
          </p:cNvPr>
          <p:cNvSpPr>
            <a:spLocks noGrp="1"/>
          </p:cNvSpPr>
          <p:nvPr>
            <p:ph idx="1"/>
          </p:nvPr>
        </p:nvSpPr>
        <p:spPr/>
        <p:txBody>
          <a:bodyPr/>
          <a:lstStyle/>
          <a:p>
            <a:r>
              <a:rPr lang="en-US" dirty="0"/>
              <a:t>Outcome of competition between two competing standards (systems) depends on whether firms prefer incompatibility or compatibility.</a:t>
            </a:r>
          </a:p>
          <a:p>
            <a:r>
              <a:rPr lang="en-US" dirty="0"/>
              <a:t>Incompatibility is more likely when:</a:t>
            </a:r>
          </a:p>
          <a:p>
            <a:pPr lvl="1"/>
            <a:r>
              <a:rPr lang="en-US" dirty="0"/>
              <a:t>Firms are similar in size and market share;</a:t>
            </a:r>
          </a:p>
          <a:p>
            <a:pPr lvl="1"/>
            <a:r>
              <a:rPr lang="en-US" dirty="0"/>
              <a:t>Standards battle does not delay adoption too much;</a:t>
            </a:r>
          </a:p>
          <a:p>
            <a:pPr lvl="1"/>
            <a:r>
              <a:rPr lang="en-US" dirty="0"/>
              <a:t>Product differentiation gives each one some market power.</a:t>
            </a:r>
          </a:p>
          <a:p>
            <a:r>
              <a:rPr lang="en-US" dirty="0"/>
              <a:t>Compatibility is more likely when:</a:t>
            </a:r>
          </a:p>
          <a:p>
            <a:pPr lvl="1"/>
            <a:r>
              <a:rPr lang="en-US" dirty="0"/>
              <a:t>Demand depends greatly on having a single standard;</a:t>
            </a:r>
          </a:p>
          <a:p>
            <a:pPr lvl="1"/>
            <a:r>
              <a:rPr lang="en-US" dirty="0"/>
              <a:t>Standards battle will dissipate too much in the way of profits.</a:t>
            </a:r>
          </a:p>
          <a:p>
            <a:endParaRPr lang="en-US" dirty="0"/>
          </a:p>
        </p:txBody>
      </p:sp>
      <p:sp>
        <p:nvSpPr>
          <p:cNvPr id="4" name="Date Placeholder 3">
            <a:extLst>
              <a:ext uri="{FF2B5EF4-FFF2-40B4-BE49-F238E27FC236}">
                <a16:creationId xmlns:a16="http://schemas.microsoft.com/office/drawing/2014/main" id="{4577DDF6-4876-916E-C6C2-D95DD19BA911}"/>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F9D5541E-9B40-3B6E-24D2-C0B6672D9994}"/>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FDA11708-3F08-5963-2C0D-18D0A518CAB1}"/>
              </a:ext>
            </a:extLst>
          </p:cNvPr>
          <p:cNvSpPr>
            <a:spLocks noGrp="1"/>
          </p:cNvSpPr>
          <p:nvPr>
            <p:ph type="sldNum" sz="quarter" idx="12"/>
          </p:nvPr>
        </p:nvSpPr>
        <p:spPr/>
        <p:txBody>
          <a:bodyPr/>
          <a:lstStyle/>
          <a:p>
            <a:fld id="{4E66D514-0EF1-48DF-A1FC-F6747EBB8ACD}" type="slidenum">
              <a:rPr lang="en-US" smtClean="0"/>
              <a:t>24</a:t>
            </a:fld>
            <a:endParaRPr lang="en-US"/>
          </a:p>
        </p:txBody>
      </p:sp>
    </p:spTree>
    <p:extLst>
      <p:ext uri="{BB962C8B-B14F-4D97-AF65-F5344CB8AC3E}">
        <p14:creationId xmlns:p14="http://schemas.microsoft.com/office/powerpoint/2010/main" val="3490631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6F194-4A8F-45EF-BC7C-AA303AD470C6}"/>
              </a:ext>
            </a:extLst>
          </p:cNvPr>
          <p:cNvSpPr>
            <a:spLocks noGrp="1"/>
          </p:cNvSpPr>
          <p:nvPr>
            <p:ph type="title"/>
          </p:nvPr>
        </p:nvSpPr>
        <p:spPr/>
        <p:txBody>
          <a:bodyPr/>
          <a:lstStyle/>
          <a:p>
            <a:r>
              <a:rPr lang="en-US" dirty="0"/>
              <a:t>Strategies for network competition:</a:t>
            </a:r>
            <a:br>
              <a:rPr lang="en-US" dirty="0"/>
            </a:br>
            <a:r>
              <a:rPr lang="en-US" dirty="0"/>
              <a:t>To induce adoption</a:t>
            </a:r>
          </a:p>
        </p:txBody>
      </p:sp>
      <p:sp>
        <p:nvSpPr>
          <p:cNvPr id="3" name="Content Placeholder 2">
            <a:extLst>
              <a:ext uri="{FF2B5EF4-FFF2-40B4-BE49-F238E27FC236}">
                <a16:creationId xmlns:a16="http://schemas.microsoft.com/office/drawing/2014/main" id="{42885F15-EC8E-4BD7-9E79-B2F695FEA84D}"/>
              </a:ext>
            </a:extLst>
          </p:cNvPr>
          <p:cNvSpPr>
            <a:spLocks noGrp="1"/>
          </p:cNvSpPr>
          <p:nvPr>
            <p:ph idx="1"/>
          </p:nvPr>
        </p:nvSpPr>
        <p:spPr/>
        <p:txBody>
          <a:bodyPr>
            <a:normAutofit lnSpcReduction="10000"/>
          </a:bodyPr>
          <a:lstStyle/>
          <a:p>
            <a:r>
              <a:rPr lang="en-US" dirty="0"/>
              <a:t>Firms need to signal to consumers that they will not be stranded with a defunct network.</a:t>
            </a:r>
          </a:p>
          <a:p>
            <a:r>
              <a:rPr lang="en-US" dirty="0"/>
              <a:t>Example: if firm owns both hardware and software, network effects internalized and hardware price can be lowered to induce purchase (e.g. Nintendo, Sega, Atari).</a:t>
            </a:r>
          </a:p>
          <a:p>
            <a:r>
              <a:rPr lang="en-US" dirty="0"/>
              <a:t>Hardware only firm can use penetration pricing for hardware with discounts to early adopters, or rent hardware rather than selling.</a:t>
            </a:r>
          </a:p>
          <a:p>
            <a:r>
              <a:rPr lang="en-US" dirty="0"/>
              <a:t>Signal survival by means of reputation, advertising, sunk costs of investment in system (e.g. IBM’s entry in PC market).</a:t>
            </a:r>
          </a:p>
          <a:p>
            <a:r>
              <a:rPr lang="en-US" dirty="0"/>
              <a:t>Second sourcing (e.g. open source software in computer industry)</a:t>
            </a:r>
          </a:p>
        </p:txBody>
      </p:sp>
      <p:sp>
        <p:nvSpPr>
          <p:cNvPr id="4" name="Date Placeholder 3">
            <a:extLst>
              <a:ext uri="{FF2B5EF4-FFF2-40B4-BE49-F238E27FC236}">
                <a16:creationId xmlns:a16="http://schemas.microsoft.com/office/drawing/2014/main" id="{B49F4F73-DB7B-2523-FBB8-6D50484FE50F}"/>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7789B71A-F1C2-8AE2-72BD-2243BC11B221}"/>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AE9053DF-4987-5618-6C64-E7E003327E57}"/>
              </a:ext>
            </a:extLst>
          </p:cNvPr>
          <p:cNvSpPr>
            <a:spLocks noGrp="1"/>
          </p:cNvSpPr>
          <p:nvPr>
            <p:ph type="sldNum" sz="quarter" idx="12"/>
          </p:nvPr>
        </p:nvSpPr>
        <p:spPr/>
        <p:txBody>
          <a:bodyPr/>
          <a:lstStyle/>
          <a:p>
            <a:fld id="{4E66D514-0EF1-48DF-A1FC-F6747EBB8ACD}" type="slidenum">
              <a:rPr lang="en-US" smtClean="0"/>
              <a:t>25</a:t>
            </a:fld>
            <a:endParaRPr lang="en-US"/>
          </a:p>
        </p:txBody>
      </p:sp>
    </p:spTree>
    <p:extLst>
      <p:ext uri="{BB962C8B-B14F-4D97-AF65-F5344CB8AC3E}">
        <p14:creationId xmlns:p14="http://schemas.microsoft.com/office/powerpoint/2010/main" val="19861110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50522-B47E-44B2-A265-D82B462417B4}"/>
              </a:ext>
            </a:extLst>
          </p:cNvPr>
          <p:cNvSpPr>
            <a:spLocks noGrp="1"/>
          </p:cNvSpPr>
          <p:nvPr>
            <p:ph type="title"/>
          </p:nvPr>
        </p:nvSpPr>
        <p:spPr/>
        <p:txBody>
          <a:bodyPr/>
          <a:lstStyle/>
          <a:p>
            <a:r>
              <a:rPr lang="en-US" dirty="0"/>
              <a:t>Strategies for network competition:</a:t>
            </a:r>
            <a:br>
              <a:rPr lang="en-US" dirty="0"/>
            </a:br>
            <a:r>
              <a:rPr lang="en-US" dirty="0"/>
              <a:t>To create or break lock-in</a:t>
            </a:r>
          </a:p>
        </p:txBody>
      </p:sp>
      <p:sp>
        <p:nvSpPr>
          <p:cNvPr id="3" name="Content Placeholder 2">
            <a:extLst>
              <a:ext uri="{FF2B5EF4-FFF2-40B4-BE49-F238E27FC236}">
                <a16:creationId xmlns:a16="http://schemas.microsoft.com/office/drawing/2014/main" id="{2FCB3154-9445-4D86-815B-8E351E9DB7DD}"/>
              </a:ext>
            </a:extLst>
          </p:cNvPr>
          <p:cNvSpPr>
            <a:spLocks noGrp="1"/>
          </p:cNvSpPr>
          <p:nvPr>
            <p:ph idx="1"/>
          </p:nvPr>
        </p:nvSpPr>
        <p:spPr/>
        <p:txBody>
          <a:bodyPr>
            <a:normAutofit/>
          </a:bodyPr>
          <a:lstStyle/>
          <a:p>
            <a:r>
              <a:rPr lang="en-US" dirty="0"/>
              <a:t>Induce lock-in of consumers through switching costs:</a:t>
            </a:r>
          </a:p>
          <a:p>
            <a:pPr lvl="1"/>
            <a:r>
              <a:rPr lang="en-US" dirty="0"/>
              <a:t>Contracts for service or parts </a:t>
            </a:r>
          </a:p>
          <a:p>
            <a:pPr lvl="1"/>
            <a:r>
              <a:rPr lang="en-US" dirty="0"/>
              <a:t>Costs of data conversion (proprietary data formats)</a:t>
            </a:r>
          </a:p>
          <a:p>
            <a:pPr lvl="1"/>
            <a:r>
              <a:rPr lang="en-US" dirty="0"/>
              <a:t>Loyalty and preferred customer programs</a:t>
            </a:r>
          </a:p>
          <a:p>
            <a:r>
              <a:rPr lang="en-US" dirty="0"/>
              <a:t>Break lock-in of consumers to encourage adoption:</a:t>
            </a:r>
          </a:p>
          <a:p>
            <a:pPr lvl="1"/>
            <a:r>
              <a:rPr lang="en-US" dirty="0"/>
              <a:t>Rebates to buyers turning in old equipment or competitive upgrades</a:t>
            </a:r>
          </a:p>
          <a:p>
            <a:pPr lvl="1"/>
            <a:r>
              <a:rPr lang="en-US" dirty="0"/>
              <a:t>Free training in the new standard</a:t>
            </a:r>
          </a:p>
          <a:p>
            <a:pPr lvl="1"/>
            <a:r>
              <a:rPr lang="en-US" dirty="0"/>
              <a:t>Provision of “gateway technology”</a:t>
            </a:r>
          </a:p>
        </p:txBody>
      </p:sp>
      <p:sp>
        <p:nvSpPr>
          <p:cNvPr id="4" name="Date Placeholder 3">
            <a:extLst>
              <a:ext uri="{FF2B5EF4-FFF2-40B4-BE49-F238E27FC236}">
                <a16:creationId xmlns:a16="http://schemas.microsoft.com/office/drawing/2014/main" id="{9DD915C9-6579-F4EA-2FC2-053D8C343DCB}"/>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4D975F57-4B78-D2F5-C8EA-542CC96323D1}"/>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18DFCF36-6E84-E97E-B19E-52E247B2BF29}"/>
              </a:ext>
            </a:extLst>
          </p:cNvPr>
          <p:cNvSpPr>
            <a:spLocks noGrp="1"/>
          </p:cNvSpPr>
          <p:nvPr>
            <p:ph type="sldNum" sz="quarter" idx="12"/>
          </p:nvPr>
        </p:nvSpPr>
        <p:spPr/>
        <p:txBody>
          <a:bodyPr/>
          <a:lstStyle/>
          <a:p>
            <a:fld id="{4E66D514-0EF1-48DF-A1FC-F6747EBB8ACD}" type="slidenum">
              <a:rPr lang="en-US" smtClean="0"/>
              <a:t>26</a:t>
            </a:fld>
            <a:endParaRPr lang="en-US"/>
          </a:p>
        </p:txBody>
      </p:sp>
    </p:spTree>
    <p:extLst>
      <p:ext uri="{BB962C8B-B14F-4D97-AF65-F5344CB8AC3E}">
        <p14:creationId xmlns:p14="http://schemas.microsoft.com/office/powerpoint/2010/main" val="26901393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B8DA1-3D93-4056-BDAE-2B0B6AD9144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D067C39-6C31-4862-A7EC-A55503558730}"/>
              </a:ext>
            </a:extLst>
          </p:cNvPr>
          <p:cNvSpPr>
            <a:spLocks noGrp="1"/>
          </p:cNvSpPr>
          <p:nvPr>
            <p:ph idx="1"/>
          </p:nvPr>
        </p:nvSpPr>
        <p:spPr/>
        <p:txBody>
          <a:bodyPr>
            <a:normAutofit fontScale="92500" lnSpcReduction="20000"/>
          </a:bodyPr>
          <a:lstStyle/>
          <a:p>
            <a:r>
              <a:rPr lang="en-US" dirty="0"/>
              <a:t>Goal of firm-level innovation is value creation and capture.</a:t>
            </a:r>
          </a:p>
          <a:p>
            <a:r>
              <a:rPr lang="en-US" dirty="0"/>
              <a:t>Strategy involves understanding where an industry is in its life cycle, and whether a firm is a startup, young, or established.</a:t>
            </a:r>
          </a:p>
          <a:p>
            <a:r>
              <a:rPr lang="en-US" dirty="0"/>
              <a:t>Established firms need to learn to adapt to radical and architectural inventions and to understand their implications for organization of own research.</a:t>
            </a:r>
          </a:p>
          <a:p>
            <a:r>
              <a:rPr lang="en-US" dirty="0"/>
              <a:t>Start-ups capture value from radical and architectural innovation through appropriation </a:t>
            </a:r>
            <a:r>
              <a:rPr lang="en-US"/>
              <a:t>in the form </a:t>
            </a:r>
            <a:r>
              <a:rPr lang="en-US" dirty="0"/>
              <a:t>of IP and complementary assets.</a:t>
            </a:r>
          </a:p>
          <a:p>
            <a:r>
              <a:rPr lang="en-US" dirty="0"/>
              <a:t>Different technologies may favor different make or buy or collaborate decisions.</a:t>
            </a:r>
          </a:p>
          <a:p>
            <a:r>
              <a:rPr lang="en-US" dirty="0"/>
              <a:t>Platform technologies require choosing level of compatibility with other platforms and ensuring platform survival.</a:t>
            </a:r>
          </a:p>
        </p:txBody>
      </p:sp>
      <p:sp>
        <p:nvSpPr>
          <p:cNvPr id="4" name="Date Placeholder 3">
            <a:extLst>
              <a:ext uri="{FF2B5EF4-FFF2-40B4-BE49-F238E27FC236}">
                <a16:creationId xmlns:a16="http://schemas.microsoft.com/office/drawing/2014/main" id="{30C87C03-771E-8734-7340-07BF8E8C7A2C}"/>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9BF9AE20-DC80-7382-52CA-C91EC1491349}"/>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2B743925-1797-2362-6390-BA737F6F24F1}"/>
              </a:ext>
            </a:extLst>
          </p:cNvPr>
          <p:cNvSpPr>
            <a:spLocks noGrp="1"/>
          </p:cNvSpPr>
          <p:nvPr>
            <p:ph type="sldNum" sz="quarter" idx="12"/>
          </p:nvPr>
        </p:nvSpPr>
        <p:spPr/>
        <p:txBody>
          <a:bodyPr/>
          <a:lstStyle/>
          <a:p>
            <a:fld id="{4E66D514-0EF1-48DF-A1FC-F6747EBB8ACD}" type="slidenum">
              <a:rPr lang="en-US" smtClean="0"/>
              <a:t>27</a:t>
            </a:fld>
            <a:endParaRPr lang="en-US"/>
          </a:p>
        </p:txBody>
      </p:sp>
    </p:spTree>
    <p:extLst>
      <p:ext uri="{BB962C8B-B14F-4D97-AF65-F5344CB8AC3E}">
        <p14:creationId xmlns:p14="http://schemas.microsoft.com/office/powerpoint/2010/main" val="177619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99E6A-DAF9-437F-AACA-1AE67823088A}"/>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442A075B-2D63-49C8-BF94-34D622771300}"/>
              </a:ext>
            </a:extLst>
          </p:cNvPr>
          <p:cNvSpPr>
            <a:spLocks noGrp="1"/>
          </p:cNvSpPr>
          <p:nvPr>
            <p:ph idx="1"/>
          </p:nvPr>
        </p:nvSpPr>
        <p:spPr/>
        <p:txBody>
          <a:bodyPr>
            <a:normAutofit fontScale="92500" lnSpcReduction="20000"/>
          </a:bodyPr>
          <a:lstStyle/>
          <a:p>
            <a:r>
              <a:rPr lang="en-US" dirty="0"/>
              <a:t>Innovation strategies help to create value for the firm.</a:t>
            </a:r>
          </a:p>
          <a:p>
            <a:r>
              <a:rPr lang="en-US" dirty="0"/>
              <a:t>What is the “best” innovation strategy for firms and individuals?</a:t>
            </a:r>
          </a:p>
          <a:p>
            <a:r>
              <a:rPr lang="en-US" dirty="0"/>
              <a:t>How should an innovative firm structure its R&amp;D efforts?</a:t>
            </a:r>
          </a:p>
          <a:p>
            <a:endParaRPr lang="en-US" dirty="0"/>
          </a:p>
          <a:p>
            <a:r>
              <a:rPr lang="en-US" dirty="0"/>
              <a:t>Broadly speaking, differences between established firms and start-ups imply different types of innovation: </a:t>
            </a:r>
          </a:p>
          <a:p>
            <a:pPr lvl="1"/>
            <a:r>
              <a:rPr lang="en-US" dirty="0"/>
              <a:t>Established firms: incremental (builds closely on prior technology).</a:t>
            </a:r>
          </a:p>
          <a:p>
            <a:pPr lvl="1"/>
            <a:r>
              <a:rPr lang="en-US" dirty="0"/>
              <a:t>Start-ups: radical (entirely new combinations of knowledge).</a:t>
            </a:r>
          </a:p>
          <a:p>
            <a:endParaRPr lang="en-US" dirty="0"/>
          </a:p>
          <a:p>
            <a:r>
              <a:rPr lang="en-US" dirty="0"/>
              <a:t>Increased importance of platform technologies creates new challenges for innovation strategy.</a:t>
            </a:r>
          </a:p>
        </p:txBody>
      </p:sp>
      <p:sp>
        <p:nvSpPr>
          <p:cNvPr id="4" name="Date Placeholder 3">
            <a:extLst>
              <a:ext uri="{FF2B5EF4-FFF2-40B4-BE49-F238E27FC236}">
                <a16:creationId xmlns:a16="http://schemas.microsoft.com/office/drawing/2014/main" id="{3378A6B5-082D-EC16-B1A9-7D3E0AA24E4C}"/>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BE34D568-4263-AD7C-19EF-BA29C6F55C83}"/>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43ED5715-C77A-0A43-5C7A-EF4F1F04B6AF}"/>
              </a:ext>
            </a:extLst>
          </p:cNvPr>
          <p:cNvSpPr>
            <a:spLocks noGrp="1"/>
          </p:cNvSpPr>
          <p:nvPr>
            <p:ph type="sldNum" sz="quarter" idx="12"/>
          </p:nvPr>
        </p:nvSpPr>
        <p:spPr/>
        <p:txBody>
          <a:bodyPr/>
          <a:lstStyle/>
          <a:p>
            <a:fld id="{4E66D514-0EF1-48DF-A1FC-F6747EBB8ACD}" type="slidenum">
              <a:rPr lang="en-US" smtClean="0"/>
              <a:t>3</a:t>
            </a:fld>
            <a:endParaRPr lang="en-US"/>
          </a:p>
        </p:txBody>
      </p:sp>
    </p:spTree>
    <p:extLst>
      <p:ext uri="{BB962C8B-B14F-4D97-AF65-F5344CB8AC3E}">
        <p14:creationId xmlns:p14="http://schemas.microsoft.com/office/powerpoint/2010/main" val="724938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A46D1-5BBC-4132-9CF2-85407A8B87C0}"/>
              </a:ext>
            </a:extLst>
          </p:cNvPr>
          <p:cNvSpPr>
            <a:spLocks noGrp="1"/>
          </p:cNvSpPr>
          <p:nvPr>
            <p:ph type="title"/>
          </p:nvPr>
        </p:nvSpPr>
        <p:spPr/>
        <p:txBody>
          <a:bodyPr/>
          <a:lstStyle/>
          <a:p>
            <a:r>
              <a:rPr lang="en-US" dirty="0"/>
              <a:t>Value creation and strategic goals</a:t>
            </a:r>
          </a:p>
        </p:txBody>
      </p:sp>
      <p:sp>
        <p:nvSpPr>
          <p:cNvPr id="3" name="Content Placeholder 2">
            <a:extLst>
              <a:ext uri="{FF2B5EF4-FFF2-40B4-BE49-F238E27FC236}">
                <a16:creationId xmlns:a16="http://schemas.microsoft.com/office/drawing/2014/main" id="{B3A46E5C-165F-4128-BC83-A3E91DC45983}"/>
              </a:ext>
            </a:extLst>
          </p:cNvPr>
          <p:cNvSpPr>
            <a:spLocks noGrp="1"/>
          </p:cNvSpPr>
          <p:nvPr>
            <p:ph idx="1"/>
          </p:nvPr>
        </p:nvSpPr>
        <p:spPr/>
        <p:txBody>
          <a:bodyPr>
            <a:normAutofit/>
          </a:bodyPr>
          <a:lstStyle/>
          <a:p>
            <a:r>
              <a:rPr lang="en-US" dirty="0"/>
              <a:t>Objective of innovative activity: </a:t>
            </a:r>
            <a:r>
              <a:rPr lang="en-US" b="1" dirty="0"/>
              <a:t>value creation.</a:t>
            </a:r>
          </a:p>
          <a:p>
            <a:r>
              <a:rPr lang="en-US" dirty="0"/>
              <a:t>Describes act of innovating a product/service that provides benefits to customers large enough that they are willing to pay more for the innovative good than it costs to make.</a:t>
            </a:r>
          </a:p>
        </p:txBody>
      </p:sp>
      <p:sp>
        <p:nvSpPr>
          <p:cNvPr id="4" name="Date Placeholder 3">
            <a:extLst>
              <a:ext uri="{FF2B5EF4-FFF2-40B4-BE49-F238E27FC236}">
                <a16:creationId xmlns:a16="http://schemas.microsoft.com/office/drawing/2014/main" id="{48A4AF2F-AE2A-E12F-B298-0153115DE701}"/>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9F5FCEF-40CB-0248-2A36-16EB9F2724E4}"/>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86ED1D0C-B358-5ADB-5B59-13CFD1D5F706}"/>
              </a:ext>
            </a:extLst>
          </p:cNvPr>
          <p:cNvSpPr>
            <a:spLocks noGrp="1"/>
          </p:cNvSpPr>
          <p:nvPr>
            <p:ph type="sldNum" sz="quarter" idx="12"/>
          </p:nvPr>
        </p:nvSpPr>
        <p:spPr/>
        <p:txBody>
          <a:bodyPr/>
          <a:lstStyle/>
          <a:p>
            <a:fld id="{4E66D514-0EF1-48DF-A1FC-F6747EBB8ACD}" type="slidenum">
              <a:rPr lang="en-US" smtClean="0"/>
              <a:t>4</a:t>
            </a:fld>
            <a:endParaRPr lang="en-US"/>
          </a:p>
        </p:txBody>
      </p:sp>
    </p:spTree>
    <p:extLst>
      <p:ext uri="{BB962C8B-B14F-4D97-AF65-F5344CB8AC3E}">
        <p14:creationId xmlns:p14="http://schemas.microsoft.com/office/powerpoint/2010/main" val="156006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F43A8-656D-491B-90B2-29F0F1203AF7}"/>
              </a:ext>
            </a:extLst>
          </p:cNvPr>
          <p:cNvSpPr>
            <a:spLocks noGrp="1"/>
          </p:cNvSpPr>
          <p:nvPr>
            <p:ph type="title"/>
          </p:nvPr>
        </p:nvSpPr>
        <p:spPr/>
        <p:txBody>
          <a:bodyPr>
            <a:normAutofit/>
          </a:bodyPr>
          <a:lstStyle/>
          <a:p>
            <a:r>
              <a:rPr lang="en-US" sz="3800" dirty="0"/>
              <a:t>Value creation and strategic goals: </a:t>
            </a:r>
            <a:r>
              <a:rPr lang="en-US" sz="3800" b="1" dirty="0"/>
              <a:t>established firms</a:t>
            </a:r>
          </a:p>
        </p:txBody>
      </p:sp>
      <p:sp>
        <p:nvSpPr>
          <p:cNvPr id="3" name="Content Placeholder 2">
            <a:extLst>
              <a:ext uri="{FF2B5EF4-FFF2-40B4-BE49-F238E27FC236}">
                <a16:creationId xmlns:a16="http://schemas.microsoft.com/office/drawing/2014/main" id="{FD7A3889-51C0-460F-B382-584F4C6E53D4}"/>
              </a:ext>
            </a:extLst>
          </p:cNvPr>
          <p:cNvSpPr>
            <a:spLocks noGrp="1"/>
          </p:cNvSpPr>
          <p:nvPr>
            <p:ph idx="1"/>
          </p:nvPr>
        </p:nvSpPr>
        <p:spPr/>
        <p:txBody>
          <a:bodyPr>
            <a:normAutofit/>
          </a:bodyPr>
          <a:lstStyle/>
          <a:p>
            <a:r>
              <a:rPr lang="en-US" dirty="0"/>
              <a:t>Innovation determined by threats and opportunities in firm’s environment:</a:t>
            </a:r>
          </a:p>
          <a:p>
            <a:pPr lvl="1"/>
            <a:r>
              <a:rPr lang="en-US" dirty="0"/>
              <a:t>Threats: new entrants, existing competitor, technological paradigm shift.</a:t>
            </a:r>
          </a:p>
          <a:p>
            <a:pPr lvl="1"/>
            <a:r>
              <a:rPr lang="en-US" dirty="0"/>
              <a:t>Opportunities: technological trajectory.</a:t>
            </a:r>
          </a:p>
          <a:p>
            <a:r>
              <a:rPr lang="en-US" dirty="0"/>
              <a:t>Sources of sustainable competitive advantage (sources of rent) help determine direction of innovation:</a:t>
            </a:r>
          </a:p>
          <a:p>
            <a:pPr lvl="1"/>
            <a:r>
              <a:rPr lang="en-US" dirty="0"/>
              <a:t>Brand recognition, distribution network, customer list, loyalty programs.</a:t>
            </a:r>
          </a:p>
          <a:p>
            <a:pPr lvl="1"/>
            <a:r>
              <a:rPr lang="en-US" dirty="0"/>
              <a:t>Example: Amazon’s successful innovation in delivery of books, suggested expansion into delivery of other products using their existing shipping system.</a:t>
            </a:r>
          </a:p>
          <a:p>
            <a:r>
              <a:rPr lang="en-US" dirty="0"/>
              <a:t>Incremental innovation reinforces existing core competencies.</a:t>
            </a:r>
          </a:p>
        </p:txBody>
      </p:sp>
      <p:sp>
        <p:nvSpPr>
          <p:cNvPr id="4" name="Date Placeholder 3">
            <a:extLst>
              <a:ext uri="{FF2B5EF4-FFF2-40B4-BE49-F238E27FC236}">
                <a16:creationId xmlns:a16="http://schemas.microsoft.com/office/drawing/2014/main" id="{BCAF8677-7B1B-09E6-FD7F-EDA506FE82A1}"/>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14B6BDC3-B766-340C-BD20-604607683B04}"/>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56EFF508-98ED-82FC-C4DE-D4E866B66CCB}"/>
              </a:ext>
            </a:extLst>
          </p:cNvPr>
          <p:cNvSpPr>
            <a:spLocks noGrp="1"/>
          </p:cNvSpPr>
          <p:nvPr>
            <p:ph type="sldNum" sz="quarter" idx="12"/>
          </p:nvPr>
        </p:nvSpPr>
        <p:spPr/>
        <p:txBody>
          <a:bodyPr/>
          <a:lstStyle/>
          <a:p>
            <a:fld id="{4E66D514-0EF1-48DF-A1FC-F6747EBB8ACD}" type="slidenum">
              <a:rPr lang="en-US" smtClean="0"/>
              <a:t>5</a:t>
            </a:fld>
            <a:endParaRPr lang="en-US"/>
          </a:p>
        </p:txBody>
      </p:sp>
    </p:spTree>
    <p:extLst>
      <p:ext uri="{BB962C8B-B14F-4D97-AF65-F5344CB8AC3E}">
        <p14:creationId xmlns:p14="http://schemas.microsoft.com/office/powerpoint/2010/main" val="651189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34125-36FD-4D86-9C62-5F4ECC7BEF2A}"/>
              </a:ext>
            </a:extLst>
          </p:cNvPr>
          <p:cNvSpPr>
            <a:spLocks noGrp="1"/>
          </p:cNvSpPr>
          <p:nvPr>
            <p:ph type="title"/>
          </p:nvPr>
        </p:nvSpPr>
        <p:spPr/>
        <p:txBody>
          <a:bodyPr/>
          <a:lstStyle/>
          <a:p>
            <a:r>
              <a:rPr lang="en-US" dirty="0"/>
              <a:t>Value creation and strategic goals: </a:t>
            </a:r>
            <a:r>
              <a:rPr lang="en-US" b="1" dirty="0"/>
              <a:t>start-ups</a:t>
            </a:r>
          </a:p>
        </p:txBody>
      </p:sp>
      <p:sp>
        <p:nvSpPr>
          <p:cNvPr id="3" name="Content Placeholder 2">
            <a:extLst>
              <a:ext uri="{FF2B5EF4-FFF2-40B4-BE49-F238E27FC236}">
                <a16:creationId xmlns:a16="http://schemas.microsoft.com/office/drawing/2014/main" id="{FDAFC02C-DD24-40FE-B794-050FAF333712}"/>
              </a:ext>
            </a:extLst>
          </p:cNvPr>
          <p:cNvSpPr>
            <a:spLocks noGrp="1"/>
          </p:cNvSpPr>
          <p:nvPr>
            <p:ph idx="1"/>
          </p:nvPr>
        </p:nvSpPr>
        <p:spPr/>
        <p:txBody>
          <a:bodyPr>
            <a:normAutofit/>
          </a:bodyPr>
          <a:lstStyle/>
          <a:p>
            <a:r>
              <a:rPr lang="en-US" dirty="0"/>
              <a:t>Main asset: idea.</a:t>
            </a:r>
          </a:p>
          <a:p>
            <a:r>
              <a:rPr lang="en-US" dirty="0"/>
              <a:t>Usually in search for competitive advantage.</a:t>
            </a:r>
          </a:p>
          <a:p>
            <a:r>
              <a:rPr lang="en-US" dirty="0"/>
              <a:t>Goal to create new industry, new niche in existing industry, or replace existing firms with better technology.</a:t>
            </a:r>
          </a:p>
          <a:p>
            <a:r>
              <a:rPr lang="en-US" dirty="0"/>
              <a:t>More likely to succeed if</a:t>
            </a:r>
          </a:p>
          <a:p>
            <a:pPr lvl="1"/>
            <a:r>
              <a:rPr lang="en-US" dirty="0"/>
              <a:t>innovation radical,</a:t>
            </a:r>
          </a:p>
          <a:p>
            <a:pPr lvl="1"/>
            <a:r>
              <a:rPr lang="en-US" dirty="0"/>
              <a:t>upsets existing business models,</a:t>
            </a:r>
          </a:p>
          <a:p>
            <a:pPr lvl="1"/>
            <a:r>
              <a:rPr lang="en-US" dirty="0"/>
              <a:t>architectural innovation - “reconfiguration of an existing system to link components in a new way” - that can make an entire system obsolete.</a:t>
            </a:r>
          </a:p>
        </p:txBody>
      </p:sp>
      <p:sp>
        <p:nvSpPr>
          <p:cNvPr id="4" name="Date Placeholder 3">
            <a:extLst>
              <a:ext uri="{FF2B5EF4-FFF2-40B4-BE49-F238E27FC236}">
                <a16:creationId xmlns:a16="http://schemas.microsoft.com/office/drawing/2014/main" id="{5ECE2C2F-C969-6D26-F02E-8FBAF2AE5BFB}"/>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900CA460-EC8F-EEA0-E45D-3F1BC227B428}"/>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9600A2D4-8034-FD25-0D9D-77C240EBF50C}"/>
              </a:ext>
            </a:extLst>
          </p:cNvPr>
          <p:cNvSpPr>
            <a:spLocks noGrp="1"/>
          </p:cNvSpPr>
          <p:nvPr>
            <p:ph type="sldNum" sz="quarter" idx="12"/>
          </p:nvPr>
        </p:nvSpPr>
        <p:spPr/>
        <p:txBody>
          <a:bodyPr/>
          <a:lstStyle/>
          <a:p>
            <a:fld id="{4E66D514-0EF1-48DF-A1FC-F6747EBB8ACD}" type="slidenum">
              <a:rPr lang="en-US" smtClean="0"/>
              <a:t>6</a:t>
            </a:fld>
            <a:endParaRPr lang="en-US"/>
          </a:p>
        </p:txBody>
      </p:sp>
    </p:spTree>
    <p:extLst>
      <p:ext uri="{BB962C8B-B14F-4D97-AF65-F5344CB8AC3E}">
        <p14:creationId xmlns:p14="http://schemas.microsoft.com/office/powerpoint/2010/main" val="231971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7A472-FC40-4B52-B2B6-2947A3C5701A}"/>
              </a:ext>
            </a:extLst>
          </p:cNvPr>
          <p:cNvSpPr>
            <a:spLocks noGrp="1"/>
          </p:cNvSpPr>
          <p:nvPr>
            <p:ph type="title"/>
          </p:nvPr>
        </p:nvSpPr>
        <p:spPr/>
        <p:txBody>
          <a:bodyPr/>
          <a:lstStyle/>
          <a:p>
            <a:r>
              <a:rPr lang="en-US" dirty="0"/>
              <a:t>Architectural innovation in Photolithographic Alignment Technology in the 1980s</a:t>
            </a:r>
          </a:p>
        </p:txBody>
      </p:sp>
      <p:pic>
        <p:nvPicPr>
          <p:cNvPr id="4" name="Picture 3">
            <a:extLst>
              <a:ext uri="{FF2B5EF4-FFF2-40B4-BE49-F238E27FC236}">
                <a16:creationId xmlns:a16="http://schemas.microsoft.com/office/drawing/2014/main" id="{E0310A58-2E96-4B70-8406-AE4BE8BF6D0E}"/>
              </a:ext>
            </a:extLst>
          </p:cNvPr>
          <p:cNvPicPr>
            <a:picLocks noChangeAspect="1"/>
          </p:cNvPicPr>
          <p:nvPr/>
        </p:nvPicPr>
        <p:blipFill>
          <a:blip r:embed="rId2"/>
          <a:stretch>
            <a:fillRect/>
          </a:stretch>
        </p:blipFill>
        <p:spPr>
          <a:xfrm>
            <a:off x="2154767" y="1648568"/>
            <a:ext cx="7882466" cy="4844307"/>
          </a:xfrm>
          <a:prstGeom prst="rect">
            <a:avLst/>
          </a:prstGeom>
        </p:spPr>
      </p:pic>
      <p:sp>
        <p:nvSpPr>
          <p:cNvPr id="3" name="Date Placeholder 2">
            <a:extLst>
              <a:ext uri="{FF2B5EF4-FFF2-40B4-BE49-F238E27FC236}">
                <a16:creationId xmlns:a16="http://schemas.microsoft.com/office/drawing/2014/main" id="{EC517642-A163-383A-3BCC-271F25298ABA}"/>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5BAF373B-B902-5DAE-4ABD-AB7E902B345B}"/>
              </a:ext>
            </a:extLst>
          </p:cNvPr>
          <p:cNvSpPr>
            <a:spLocks noGrp="1"/>
          </p:cNvSpPr>
          <p:nvPr>
            <p:ph type="ftr" sz="quarter" idx="11"/>
          </p:nvPr>
        </p:nvSpPr>
        <p:spPr/>
        <p:txBody>
          <a:bodyPr/>
          <a:lstStyle/>
          <a:p>
            <a:r>
              <a:rPr lang="en-US"/>
              <a:t>Hall &amp; Helmers Ch. 8</a:t>
            </a:r>
          </a:p>
        </p:txBody>
      </p:sp>
      <p:sp>
        <p:nvSpPr>
          <p:cNvPr id="6" name="Slide Number Placeholder 5">
            <a:extLst>
              <a:ext uri="{FF2B5EF4-FFF2-40B4-BE49-F238E27FC236}">
                <a16:creationId xmlns:a16="http://schemas.microsoft.com/office/drawing/2014/main" id="{01D7B526-37E1-1EF1-93F9-8C5BADD736FC}"/>
              </a:ext>
            </a:extLst>
          </p:cNvPr>
          <p:cNvSpPr>
            <a:spLocks noGrp="1"/>
          </p:cNvSpPr>
          <p:nvPr>
            <p:ph type="sldNum" sz="quarter" idx="12"/>
          </p:nvPr>
        </p:nvSpPr>
        <p:spPr/>
        <p:txBody>
          <a:bodyPr/>
          <a:lstStyle/>
          <a:p>
            <a:fld id="{4E66D514-0EF1-48DF-A1FC-F6747EBB8ACD}" type="slidenum">
              <a:rPr lang="en-US" smtClean="0"/>
              <a:t>7</a:t>
            </a:fld>
            <a:endParaRPr lang="en-US"/>
          </a:p>
        </p:txBody>
      </p:sp>
    </p:spTree>
    <p:extLst>
      <p:ext uri="{BB962C8B-B14F-4D97-AF65-F5344CB8AC3E}">
        <p14:creationId xmlns:p14="http://schemas.microsoft.com/office/powerpoint/2010/main" val="660506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52139-43CE-462A-97DA-330E2B3EA9F4}"/>
              </a:ext>
            </a:extLst>
          </p:cNvPr>
          <p:cNvSpPr>
            <a:spLocks noGrp="1"/>
          </p:cNvSpPr>
          <p:nvPr>
            <p:ph type="title"/>
          </p:nvPr>
        </p:nvSpPr>
        <p:spPr/>
        <p:txBody>
          <a:bodyPr/>
          <a:lstStyle/>
          <a:p>
            <a:r>
              <a:rPr lang="en-US" dirty="0"/>
              <a:t>Value creation and strategic goals: </a:t>
            </a:r>
            <a:br>
              <a:rPr lang="en-US" dirty="0"/>
            </a:br>
            <a:r>
              <a:rPr lang="en-US" dirty="0"/>
              <a:t>Lessons from industry evolution</a:t>
            </a:r>
          </a:p>
        </p:txBody>
      </p:sp>
      <p:sp>
        <p:nvSpPr>
          <p:cNvPr id="3" name="Content Placeholder 2">
            <a:extLst>
              <a:ext uri="{FF2B5EF4-FFF2-40B4-BE49-F238E27FC236}">
                <a16:creationId xmlns:a16="http://schemas.microsoft.com/office/drawing/2014/main" id="{CA22B934-D36D-454A-A9A1-0B9B39299DAA}"/>
              </a:ext>
            </a:extLst>
          </p:cNvPr>
          <p:cNvSpPr>
            <a:spLocks noGrp="1"/>
          </p:cNvSpPr>
          <p:nvPr>
            <p:ph idx="1"/>
          </p:nvPr>
        </p:nvSpPr>
        <p:spPr/>
        <p:txBody>
          <a:bodyPr>
            <a:normAutofit/>
          </a:bodyPr>
          <a:lstStyle/>
          <a:p>
            <a:r>
              <a:rPr lang="en-US" sz="2600" dirty="0"/>
              <a:t>Transformation of a generic need for innovation to a specific paradigm.</a:t>
            </a:r>
          </a:p>
          <a:p>
            <a:r>
              <a:rPr lang="en-US" sz="2600" dirty="0"/>
              <a:t>Lots of experimentation (mainly by start-ups) following radical innovation, ultimately dominant design or paradigm emerges and incremental innovation takes off because technological trajectory has become clearer.</a:t>
            </a:r>
          </a:p>
        </p:txBody>
      </p:sp>
      <p:sp>
        <p:nvSpPr>
          <p:cNvPr id="5" name="Date Placeholder 4">
            <a:extLst>
              <a:ext uri="{FF2B5EF4-FFF2-40B4-BE49-F238E27FC236}">
                <a16:creationId xmlns:a16="http://schemas.microsoft.com/office/drawing/2014/main" id="{87166F54-F106-7902-8BED-2ABDE1BCD83F}"/>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D240A41A-F82B-0EC0-FDDB-CF190D5FBA53}"/>
              </a:ext>
            </a:extLst>
          </p:cNvPr>
          <p:cNvSpPr>
            <a:spLocks noGrp="1"/>
          </p:cNvSpPr>
          <p:nvPr>
            <p:ph type="ftr" sz="quarter" idx="11"/>
          </p:nvPr>
        </p:nvSpPr>
        <p:spPr/>
        <p:txBody>
          <a:bodyPr/>
          <a:lstStyle/>
          <a:p>
            <a:r>
              <a:rPr lang="en-US"/>
              <a:t>Hall &amp; Helmers Ch. 8</a:t>
            </a:r>
          </a:p>
        </p:txBody>
      </p:sp>
      <p:sp>
        <p:nvSpPr>
          <p:cNvPr id="7" name="Slide Number Placeholder 6">
            <a:extLst>
              <a:ext uri="{FF2B5EF4-FFF2-40B4-BE49-F238E27FC236}">
                <a16:creationId xmlns:a16="http://schemas.microsoft.com/office/drawing/2014/main" id="{351A2D7A-8AE0-DF00-C7DB-FA9CFA801B3B}"/>
              </a:ext>
            </a:extLst>
          </p:cNvPr>
          <p:cNvSpPr>
            <a:spLocks noGrp="1"/>
          </p:cNvSpPr>
          <p:nvPr>
            <p:ph type="sldNum" sz="quarter" idx="12"/>
          </p:nvPr>
        </p:nvSpPr>
        <p:spPr/>
        <p:txBody>
          <a:bodyPr/>
          <a:lstStyle/>
          <a:p>
            <a:fld id="{4E66D514-0EF1-48DF-A1FC-F6747EBB8ACD}" type="slidenum">
              <a:rPr lang="en-US" smtClean="0"/>
              <a:t>8</a:t>
            </a:fld>
            <a:endParaRPr lang="en-US"/>
          </a:p>
        </p:txBody>
      </p:sp>
      <p:pic>
        <p:nvPicPr>
          <p:cNvPr id="8" name="Picture 7">
            <a:extLst>
              <a:ext uri="{FF2B5EF4-FFF2-40B4-BE49-F238E27FC236}">
                <a16:creationId xmlns:a16="http://schemas.microsoft.com/office/drawing/2014/main" id="{39173D4B-05C8-4F82-9631-006F0635E296}"/>
              </a:ext>
            </a:extLst>
          </p:cNvPr>
          <p:cNvPicPr>
            <a:picLocks noChangeAspect="1"/>
          </p:cNvPicPr>
          <p:nvPr/>
        </p:nvPicPr>
        <p:blipFill>
          <a:blip r:embed="rId2"/>
          <a:stretch>
            <a:fillRect/>
          </a:stretch>
        </p:blipFill>
        <p:spPr>
          <a:xfrm>
            <a:off x="2586565" y="3584180"/>
            <a:ext cx="7014637" cy="2802330"/>
          </a:xfrm>
          <a:prstGeom prst="rect">
            <a:avLst/>
          </a:prstGeom>
        </p:spPr>
      </p:pic>
    </p:spTree>
    <p:extLst>
      <p:ext uri="{BB962C8B-B14F-4D97-AF65-F5344CB8AC3E}">
        <p14:creationId xmlns:p14="http://schemas.microsoft.com/office/powerpoint/2010/main" val="3612297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79709-FBCF-49A5-85FF-125C6A71061B}"/>
              </a:ext>
            </a:extLst>
          </p:cNvPr>
          <p:cNvSpPr>
            <a:spLocks noGrp="1"/>
          </p:cNvSpPr>
          <p:nvPr>
            <p:ph type="title"/>
          </p:nvPr>
        </p:nvSpPr>
        <p:spPr/>
        <p:txBody>
          <a:bodyPr/>
          <a:lstStyle/>
          <a:p>
            <a:r>
              <a:rPr lang="en-US" dirty="0"/>
              <a:t>NASDAQ and the development of the internet</a:t>
            </a:r>
          </a:p>
        </p:txBody>
      </p:sp>
      <p:sp>
        <p:nvSpPr>
          <p:cNvPr id="3" name="TextBox 2">
            <a:extLst>
              <a:ext uri="{FF2B5EF4-FFF2-40B4-BE49-F238E27FC236}">
                <a16:creationId xmlns:a16="http://schemas.microsoft.com/office/drawing/2014/main" id="{1E046232-9537-BD6E-C70A-A768D4A29977}"/>
              </a:ext>
            </a:extLst>
          </p:cNvPr>
          <p:cNvSpPr txBox="1"/>
          <p:nvPr/>
        </p:nvSpPr>
        <p:spPr>
          <a:xfrm>
            <a:off x="8368717" y="1974597"/>
            <a:ext cx="2785145" cy="2862322"/>
          </a:xfrm>
          <a:prstGeom prst="rect">
            <a:avLst/>
          </a:prstGeom>
          <a:noFill/>
        </p:spPr>
        <p:txBody>
          <a:bodyPr wrap="square" rtlCol="0">
            <a:spAutoFit/>
          </a:bodyPr>
          <a:lstStyle/>
          <a:p>
            <a:pPr marL="285750" indent="-285750">
              <a:buFont typeface="Arial" panose="020B0604020202020204" pitchFamily="34" charset="0"/>
              <a:buChar char="•"/>
            </a:pPr>
            <a:r>
              <a:rPr lang="en-US" dirty="0"/>
              <a:t>Illustrates the value creation associated with the diffusion of the internet and the development of complementary innovations.</a:t>
            </a:r>
          </a:p>
          <a:p>
            <a:pPr marL="285750" indent="-285750">
              <a:buFont typeface="Arial" panose="020B0604020202020204" pitchFamily="34" charset="0"/>
              <a:buChar char="•"/>
            </a:pPr>
            <a:r>
              <a:rPr lang="en-US" dirty="0"/>
              <a:t>Note that the 2000 dotcom boom is just a blip on this graph.</a:t>
            </a:r>
          </a:p>
        </p:txBody>
      </p:sp>
      <p:sp>
        <p:nvSpPr>
          <p:cNvPr id="5" name="Date Placeholder 4">
            <a:extLst>
              <a:ext uri="{FF2B5EF4-FFF2-40B4-BE49-F238E27FC236}">
                <a16:creationId xmlns:a16="http://schemas.microsoft.com/office/drawing/2014/main" id="{326C11DA-6D98-F1F5-15A8-C0616119EF42}"/>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2637FD9D-C46C-F171-B892-F84B24939660}"/>
              </a:ext>
            </a:extLst>
          </p:cNvPr>
          <p:cNvSpPr>
            <a:spLocks noGrp="1"/>
          </p:cNvSpPr>
          <p:nvPr>
            <p:ph type="ftr" sz="quarter" idx="11"/>
          </p:nvPr>
        </p:nvSpPr>
        <p:spPr/>
        <p:txBody>
          <a:bodyPr/>
          <a:lstStyle/>
          <a:p>
            <a:r>
              <a:rPr lang="en-US"/>
              <a:t>Hall &amp; Helmers Ch. 8</a:t>
            </a:r>
          </a:p>
        </p:txBody>
      </p:sp>
      <p:sp>
        <p:nvSpPr>
          <p:cNvPr id="7" name="Slide Number Placeholder 6">
            <a:extLst>
              <a:ext uri="{FF2B5EF4-FFF2-40B4-BE49-F238E27FC236}">
                <a16:creationId xmlns:a16="http://schemas.microsoft.com/office/drawing/2014/main" id="{16AE362C-BEC2-D30A-73EE-EA725EFCC845}"/>
              </a:ext>
            </a:extLst>
          </p:cNvPr>
          <p:cNvSpPr>
            <a:spLocks noGrp="1"/>
          </p:cNvSpPr>
          <p:nvPr>
            <p:ph type="sldNum" sz="quarter" idx="12"/>
          </p:nvPr>
        </p:nvSpPr>
        <p:spPr/>
        <p:txBody>
          <a:bodyPr/>
          <a:lstStyle/>
          <a:p>
            <a:fld id="{4E66D514-0EF1-48DF-A1FC-F6747EBB8ACD}" type="slidenum">
              <a:rPr lang="en-US" smtClean="0"/>
              <a:t>9</a:t>
            </a:fld>
            <a:endParaRPr lang="en-US"/>
          </a:p>
        </p:txBody>
      </p:sp>
      <p:pic>
        <p:nvPicPr>
          <p:cNvPr id="8" name="Picture 7">
            <a:extLst>
              <a:ext uri="{FF2B5EF4-FFF2-40B4-BE49-F238E27FC236}">
                <a16:creationId xmlns:a16="http://schemas.microsoft.com/office/drawing/2014/main" id="{99D269CE-C02E-4295-915E-1EB8938969D3}"/>
              </a:ext>
            </a:extLst>
          </p:cNvPr>
          <p:cNvPicPr>
            <a:picLocks noChangeAspect="1"/>
          </p:cNvPicPr>
          <p:nvPr/>
        </p:nvPicPr>
        <p:blipFill>
          <a:blip r:embed="rId2"/>
          <a:stretch>
            <a:fillRect/>
          </a:stretch>
        </p:blipFill>
        <p:spPr>
          <a:xfrm>
            <a:off x="1547064" y="1690688"/>
            <a:ext cx="6175594" cy="4435199"/>
          </a:xfrm>
          <a:prstGeom prst="rect">
            <a:avLst/>
          </a:prstGeom>
        </p:spPr>
      </p:pic>
    </p:spTree>
    <p:extLst>
      <p:ext uri="{BB962C8B-B14F-4D97-AF65-F5344CB8AC3E}">
        <p14:creationId xmlns:p14="http://schemas.microsoft.com/office/powerpoint/2010/main" val="16690680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4792</TotalTime>
  <Words>2246</Words>
  <Application>Microsoft Office PowerPoint</Application>
  <PresentationFormat>Widescreen</PresentationFormat>
  <Paragraphs>265</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Chapter 8  Innovation Strategy</vt:lpstr>
      <vt:lpstr>Overview</vt:lpstr>
      <vt:lpstr>Introduction</vt:lpstr>
      <vt:lpstr>Value creation and strategic goals</vt:lpstr>
      <vt:lpstr>Value creation and strategic goals: established firms</vt:lpstr>
      <vt:lpstr>Value creation and strategic goals: start-ups</vt:lpstr>
      <vt:lpstr>Architectural innovation in Photolithographic Alignment Technology in the 1980s</vt:lpstr>
      <vt:lpstr>Value creation and strategic goals:  Lessons from industry evolution</vt:lpstr>
      <vt:lpstr>NASDAQ and the development of the internet</vt:lpstr>
      <vt:lpstr>Value capture</vt:lpstr>
      <vt:lpstr>Value capture: complementary assets</vt:lpstr>
      <vt:lpstr>Value capture: complementary assets</vt:lpstr>
      <vt:lpstr>Research strategy</vt:lpstr>
      <vt:lpstr>Open innovation</vt:lpstr>
      <vt:lpstr>Make or buy?</vt:lpstr>
      <vt:lpstr>Transaction cost theory (Williamson 1979)</vt:lpstr>
      <vt:lpstr>Or collaborate?</vt:lpstr>
      <vt:lpstr>Goods with network effects  Static analysis</vt:lpstr>
      <vt:lpstr>Goods with network effects Dynamic analysis</vt:lpstr>
      <vt:lpstr>Goods with network effects  Competition among systems</vt:lpstr>
      <vt:lpstr>Goods with network effects  Game theoretic analysis</vt:lpstr>
      <vt:lpstr>Goods with network effects  Game theoretic analysis</vt:lpstr>
      <vt:lpstr>Goods with network effects  Game theoretic analysis</vt:lpstr>
      <vt:lpstr>Goods with network effects  Game theoretic analysis</vt:lpstr>
      <vt:lpstr>Strategies for network competition: To induce adoption</vt:lpstr>
      <vt:lpstr>Strategies for network competition: To create or break lock-in</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8  Innovation Strategy</dc:title>
  <dc:creator>Christian Helmers</dc:creator>
  <cp:lastModifiedBy>Christian Helmers</cp:lastModifiedBy>
  <cp:revision>178</cp:revision>
  <dcterms:created xsi:type="dcterms:W3CDTF">2023-04-04T17:31:12Z</dcterms:created>
  <dcterms:modified xsi:type="dcterms:W3CDTF">2024-08-11T02:18:07Z</dcterms:modified>
</cp:coreProperties>
</file>