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56" r:id="rId2"/>
    <p:sldId id="299" r:id="rId3"/>
    <p:sldId id="257"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90" r:id="rId29"/>
    <p:sldId id="286" r:id="rId30"/>
    <p:sldId id="287" r:id="rId31"/>
    <p:sldId id="288" r:id="rId32"/>
    <p:sldId id="289" r:id="rId33"/>
    <p:sldId id="291" r:id="rId34"/>
    <p:sldId id="258" r:id="rId35"/>
    <p:sldId id="259" r:id="rId36"/>
    <p:sldId id="260" r:id="rId37"/>
    <p:sldId id="293" r:id="rId38"/>
    <p:sldId id="298" r:id="rId39"/>
    <p:sldId id="294" r:id="rId40"/>
    <p:sldId id="296" r:id="rId41"/>
    <p:sldId id="297" r:id="rId42"/>
    <p:sldId id="29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252" y="56"/>
      </p:cViewPr>
      <p:guideLst/>
    </p:cSldViewPr>
  </p:slideViewPr>
  <p:notesTextViewPr>
    <p:cViewPr>
      <p:scale>
        <a:sx n="1" d="1"/>
        <a:sy n="1" d="1"/>
      </p:scale>
      <p:origin x="0" y="0"/>
    </p:cViewPr>
  </p:notesTextViewPr>
  <p:sorterViewPr>
    <p:cViewPr>
      <p:scale>
        <a:sx n="100" d="100"/>
        <a:sy n="100" d="100"/>
      </p:scale>
      <p:origin x="0" y="-103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2D90D-9515-4D71-8E72-134C7EBB4D63}" type="datetimeFigureOut">
              <a:rPr lang="en-US" smtClean="0"/>
              <a:t>8/11/2024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B2FCA1-736E-4DD6-A75C-8C1BC2F1D9D3}" type="slidenum">
              <a:rPr lang="en-US" smtClean="0"/>
              <a:t>‹#›</a:t>
            </a:fld>
            <a:endParaRPr lang="en-US"/>
          </a:p>
        </p:txBody>
      </p:sp>
    </p:spTree>
    <p:extLst>
      <p:ext uri="{BB962C8B-B14F-4D97-AF65-F5344CB8AC3E}">
        <p14:creationId xmlns:p14="http://schemas.microsoft.com/office/powerpoint/2010/main" val="18555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2024</a:t>
            </a:r>
          </a:p>
        </p:txBody>
      </p:sp>
      <p:sp>
        <p:nvSpPr>
          <p:cNvPr id="5" name="Footer Placeholder 4"/>
          <p:cNvSpPr>
            <a:spLocks noGrp="1"/>
          </p:cNvSpPr>
          <p:nvPr>
            <p:ph type="ftr" sz="quarter" idx="11"/>
          </p:nvPr>
        </p:nvSpPr>
        <p:spPr/>
        <p:txBody>
          <a:bodyPr/>
          <a:lstStyle/>
          <a:p>
            <a:r>
              <a:rPr lang="en-US"/>
              <a:t>Hall &amp; Helmers Ch. 9</a:t>
            </a:r>
          </a:p>
        </p:txBody>
      </p:sp>
      <p:sp>
        <p:nvSpPr>
          <p:cNvPr id="6" name="Slide Number Placeholder 5"/>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258131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2024</a:t>
            </a:r>
          </a:p>
        </p:txBody>
      </p:sp>
      <p:sp>
        <p:nvSpPr>
          <p:cNvPr id="5" name="Footer Placeholder 4"/>
          <p:cNvSpPr>
            <a:spLocks noGrp="1"/>
          </p:cNvSpPr>
          <p:nvPr>
            <p:ph type="ftr" sz="quarter" idx="11"/>
          </p:nvPr>
        </p:nvSpPr>
        <p:spPr/>
        <p:txBody>
          <a:bodyPr/>
          <a:lstStyle/>
          <a:p>
            <a:r>
              <a:rPr lang="en-US"/>
              <a:t>Hall &amp; Helmers Ch. 9</a:t>
            </a:r>
          </a:p>
        </p:txBody>
      </p:sp>
      <p:sp>
        <p:nvSpPr>
          <p:cNvPr id="6" name="Slide Number Placeholder 5"/>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275406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2024</a:t>
            </a:r>
          </a:p>
        </p:txBody>
      </p:sp>
      <p:sp>
        <p:nvSpPr>
          <p:cNvPr id="5" name="Footer Placeholder 4"/>
          <p:cNvSpPr>
            <a:spLocks noGrp="1"/>
          </p:cNvSpPr>
          <p:nvPr>
            <p:ph type="ftr" sz="quarter" idx="11"/>
          </p:nvPr>
        </p:nvSpPr>
        <p:spPr/>
        <p:txBody>
          <a:bodyPr/>
          <a:lstStyle/>
          <a:p>
            <a:r>
              <a:rPr lang="en-US"/>
              <a:t>Hall &amp; Helmers Ch. 9</a:t>
            </a:r>
          </a:p>
        </p:txBody>
      </p:sp>
      <p:sp>
        <p:nvSpPr>
          <p:cNvPr id="6" name="Slide Number Placeholder 5"/>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269730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2024</a:t>
            </a:r>
          </a:p>
        </p:txBody>
      </p:sp>
      <p:sp>
        <p:nvSpPr>
          <p:cNvPr id="5" name="Footer Placeholder 4"/>
          <p:cNvSpPr>
            <a:spLocks noGrp="1"/>
          </p:cNvSpPr>
          <p:nvPr>
            <p:ph type="ftr" sz="quarter" idx="11"/>
          </p:nvPr>
        </p:nvSpPr>
        <p:spPr/>
        <p:txBody>
          <a:bodyPr/>
          <a:lstStyle/>
          <a:p>
            <a:r>
              <a:rPr lang="en-US"/>
              <a:t>Hall &amp; Helmers Ch. 9</a:t>
            </a:r>
          </a:p>
        </p:txBody>
      </p:sp>
      <p:sp>
        <p:nvSpPr>
          <p:cNvPr id="6" name="Slide Number Placeholder 5"/>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69330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2024</a:t>
            </a:r>
          </a:p>
        </p:txBody>
      </p:sp>
      <p:sp>
        <p:nvSpPr>
          <p:cNvPr id="5" name="Footer Placeholder 4"/>
          <p:cNvSpPr>
            <a:spLocks noGrp="1"/>
          </p:cNvSpPr>
          <p:nvPr>
            <p:ph type="ftr" sz="quarter" idx="11"/>
          </p:nvPr>
        </p:nvSpPr>
        <p:spPr/>
        <p:txBody>
          <a:bodyPr/>
          <a:lstStyle/>
          <a:p>
            <a:r>
              <a:rPr lang="en-US"/>
              <a:t>Hall &amp; Helmers Ch. 9</a:t>
            </a:r>
          </a:p>
        </p:txBody>
      </p:sp>
      <p:sp>
        <p:nvSpPr>
          <p:cNvPr id="6" name="Slide Number Placeholder 5"/>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13350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2024</a:t>
            </a:r>
          </a:p>
        </p:txBody>
      </p:sp>
      <p:sp>
        <p:nvSpPr>
          <p:cNvPr id="6" name="Footer Placeholder 5"/>
          <p:cNvSpPr>
            <a:spLocks noGrp="1"/>
          </p:cNvSpPr>
          <p:nvPr>
            <p:ph type="ftr" sz="quarter" idx="11"/>
          </p:nvPr>
        </p:nvSpPr>
        <p:spPr/>
        <p:txBody>
          <a:bodyPr/>
          <a:lstStyle/>
          <a:p>
            <a:r>
              <a:rPr lang="en-US"/>
              <a:t>Hall &amp; Helmers Ch. 9</a:t>
            </a:r>
          </a:p>
        </p:txBody>
      </p:sp>
      <p:sp>
        <p:nvSpPr>
          <p:cNvPr id="7" name="Slide Number Placeholder 6"/>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22756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2024</a:t>
            </a:r>
          </a:p>
        </p:txBody>
      </p:sp>
      <p:sp>
        <p:nvSpPr>
          <p:cNvPr id="8" name="Footer Placeholder 7"/>
          <p:cNvSpPr>
            <a:spLocks noGrp="1"/>
          </p:cNvSpPr>
          <p:nvPr>
            <p:ph type="ftr" sz="quarter" idx="11"/>
          </p:nvPr>
        </p:nvSpPr>
        <p:spPr/>
        <p:txBody>
          <a:bodyPr/>
          <a:lstStyle/>
          <a:p>
            <a:r>
              <a:rPr lang="en-US"/>
              <a:t>Hall &amp; Helmers Ch. 9</a:t>
            </a:r>
          </a:p>
        </p:txBody>
      </p:sp>
      <p:sp>
        <p:nvSpPr>
          <p:cNvPr id="9" name="Slide Number Placeholder 8"/>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2212979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2024</a:t>
            </a:r>
          </a:p>
        </p:txBody>
      </p:sp>
      <p:sp>
        <p:nvSpPr>
          <p:cNvPr id="4" name="Footer Placeholder 3"/>
          <p:cNvSpPr>
            <a:spLocks noGrp="1"/>
          </p:cNvSpPr>
          <p:nvPr>
            <p:ph type="ftr" sz="quarter" idx="11"/>
          </p:nvPr>
        </p:nvSpPr>
        <p:spPr/>
        <p:txBody>
          <a:bodyPr/>
          <a:lstStyle/>
          <a:p>
            <a:r>
              <a:rPr lang="en-US"/>
              <a:t>Hall &amp; Helmers Ch. 9</a:t>
            </a:r>
          </a:p>
        </p:txBody>
      </p:sp>
      <p:sp>
        <p:nvSpPr>
          <p:cNvPr id="5" name="Slide Number Placeholder 4"/>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685958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2024</a:t>
            </a:r>
          </a:p>
        </p:txBody>
      </p:sp>
      <p:sp>
        <p:nvSpPr>
          <p:cNvPr id="3" name="Footer Placeholder 2"/>
          <p:cNvSpPr>
            <a:spLocks noGrp="1"/>
          </p:cNvSpPr>
          <p:nvPr>
            <p:ph type="ftr" sz="quarter" idx="11"/>
          </p:nvPr>
        </p:nvSpPr>
        <p:spPr/>
        <p:txBody>
          <a:bodyPr/>
          <a:lstStyle/>
          <a:p>
            <a:r>
              <a:rPr lang="en-US"/>
              <a:t>Hall &amp; Helmers Ch. 9</a:t>
            </a:r>
          </a:p>
        </p:txBody>
      </p:sp>
      <p:sp>
        <p:nvSpPr>
          <p:cNvPr id="4" name="Slide Number Placeholder 3"/>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276421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2024</a:t>
            </a:r>
          </a:p>
        </p:txBody>
      </p:sp>
      <p:sp>
        <p:nvSpPr>
          <p:cNvPr id="6" name="Footer Placeholder 5"/>
          <p:cNvSpPr>
            <a:spLocks noGrp="1"/>
          </p:cNvSpPr>
          <p:nvPr>
            <p:ph type="ftr" sz="quarter" idx="11"/>
          </p:nvPr>
        </p:nvSpPr>
        <p:spPr/>
        <p:txBody>
          <a:bodyPr/>
          <a:lstStyle/>
          <a:p>
            <a:r>
              <a:rPr lang="en-US"/>
              <a:t>Hall &amp; Helmers Ch. 9</a:t>
            </a:r>
          </a:p>
        </p:txBody>
      </p:sp>
      <p:sp>
        <p:nvSpPr>
          <p:cNvPr id="7" name="Slide Number Placeholder 6"/>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72833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2024</a:t>
            </a:r>
          </a:p>
        </p:txBody>
      </p:sp>
      <p:sp>
        <p:nvSpPr>
          <p:cNvPr id="6" name="Footer Placeholder 5"/>
          <p:cNvSpPr>
            <a:spLocks noGrp="1"/>
          </p:cNvSpPr>
          <p:nvPr>
            <p:ph type="ftr" sz="quarter" idx="11"/>
          </p:nvPr>
        </p:nvSpPr>
        <p:spPr/>
        <p:txBody>
          <a:bodyPr/>
          <a:lstStyle/>
          <a:p>
            <a:r>
              <a:rPr lang="en-US"/>
              <a:t>Hall &amp; Helmers Ch. 9</a:t>
            </a:r>
          </a:p>
        </p:txBody>
      </p:sp>
      <p:sp>
        <p:nvSpPr>
          <p:cNvPr id="7" name="Slide Number Placeholder 6"/>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3142912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2024</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Hall &amp; Helmers Ch. 9</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2BABA-C5C3-47D5-B0D6-5D879B36742B}" type="slidenum">
              <a:rPr lang="en-US" smtClean="0"/>
              <a:t>‹#›</a:t>
            </a:fld>
            <a:endParaRPr lang="en-US"/>
          </a:p>
        </p:txBody>
      </p:sp>
    </p:spTree>
    <p:extLst>
      <p:ext uri="{BB962C8B-B14F-4D97-AF65-F5344CB8AC3E}">
        <p14:creationId xmlns:p14="http://schemas.microsoft.com/office/powerpoint/2010/main" val="3659497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Chapter 9</a:t>
            </a:r>
            <a:br>
              <a:rPr lang="en-US" sz="5000" dirty="0"/>
            </a:br>
            <a:br>
              <a:rPr lang="en-US" sz="5000" dirty="0"/>
            </a:br>
            <a:r>
              <a:rPr lang="en-US" sz="5000" dirty="0"/>
              <a:t>Innovation and Economic Growth</a:t>
            </a:r>
          </a:p>
        </p:txBody>
      </p:sp>
      <p:sp>
        <p:nvSpPr>
          <p:cNvPr id="3" name="Subtitle 2"/>
          <p:cNvSpPr>
            <a:spLocks noGrp="1"/>
          </p:cNvSpPr>
          <p:nvPr>
            <p:ph type="subTitle" idx="1"/>
          </p:nvPr>
        </p:nvSpPr>
        <p:spPr/>
        <p:txBody>
          <a:bodyPr/>
          <a:lstStyle/>
          <a:p>
            <a:endParaRPr lang="en-US" dirty="0"/>
          </a:p>
          <a:p>
            <a:endParaRPr lang="en-US" dirty="0"/>
          </a:p>
          <a:p>
            <a:r>
              <a:rPr lang="en-US" dirty="0"/>
              <a:t>Bronwyn H. Hall &amp; Christian </a:t>
            </a:r>
            <a:r>
              <a:rPr lang="en-US" dirty="0" err="1"/>
              <a:t>Helmers</a:t>
            </a:r>
            <a:endParaRPr lang="en-US" dirty="0"/>
          </a:p>
        </p:txBody>
      </p:sp>
    </p:spTree>
    <p:extLst>
      <p:ext uri="{BB962C8B-B14F-4D97-AF65-F5344CB8AC3E}">
        <p14:creationId xmlns:p14="http://schemas.microsoft.com/office/powerpoint/2010/main" val="2114436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A5DC2-6390-43EC-B441-A1345FB6B425}"/>
              </a:ext>
            </a:extLst>
          </p:cNvPr>
          <p:cNvSpPr>
            <a:spLocks noGrp="1"/>
          </p:cNvSpPr>
          <p:nvPr>
            <p:ph type="title"/>
          </p:nvPr>
        </p:nvSpPr>
        <p:spPr/>
        <p:txBody>
          <a:bodyPr/>
          <a:lstStyle/>
          <a:p>
            <a:r>
              <a:rPr lang="en-US" dirty="0"/>
              <a:t>Empirical growth accounting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E1BD23-09C8-4F8B-8C9E-A8955EE8C6AC}"/>
                  </a:ext>
                </a:extLst>
              </p:cNvPr>
              <p:cNvSpPr>
                <a:spLocks noGrp="1"/>
              </p:cNvSpPr>
              <p:nvPr>
                <p:ph idx="1"/>
              </p:nvPr>
            </p:nvSpPr>
            <p:spPr/>
            <p:txBody>
              <a:bodyPr/>
              <a:lstStyle/>
              <a:p>
                <a:r>
                  <a:rPr lang="en-US" dirty="0"/>
                  <a:t>Solow-Swan model provides framework for growth analysis and to identify empirical puzzles via deviations from its predictions.</a:t>
                </a:r>
              </a:p>
              <a:p>
                <a:r>
                  <a:rPr lang="en-US" dirty="0"/>
                  <a:t>Use growth accounting approach to estimate technical change </a:t>
                </a:r>
                <a:r>
                  <a:rPr lang="en-US" i="1" dirty="0"/>
                  <a:t>A</a:t>
                </a:r>
                <a:r>
                  <a:rPr lang="en-US" dirty="0"/>
                  <a:t>.</a:t>
                </a:r>
              </a:p>
              <a:p>
                <a:r>
                  <a:rPr lang="en-US" dirty="0"/>
                  <a:t>Aggregate production function indexed by time </a:t>
                </a:r>
                <a:r>
                  <a:rPr lang="en-US" i="1" dirty="0"/>
                  <a:t>t</a:t>
                </a:r>
                <a:r>
                  <a:rPr lang="en-US" dirty="0"/>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a:p>
                <a:r>
                  <a:rPr lang="en-US" i="1" dirty="0"/>
                  <a:t>Y(t)</a:t>
                </a:r>
                <a:r>
                  <a:rPr lang="en-US" dirty="0"/>
                  <a:t> is aggregate output (GDP) in year </a:t>
                </a:r>
                <a:r>
                  <a:rPr lang="en-US" i="1" dirty="0"/>
                  <a:t>t</a:t>
                </a:r>
                <a:r>
                  <a:rPr lang="en-US" dirty="0"/>
                  <a:t>.</a:t>
                </a:r>
              </a:p>
              <a:p>
                <a:r>
                  <a:rPr lang="en-US" dirty="0"/>
                  <a:t>Labor </a:t>
                </a:r>
                <a:r>
                  <a:rPr lang="en-US" i="1" dirty="0"/>
                  <a:t>L(t)</a:t>
                </a:r>
                <a:r>
                  <a:rPr lang="en-US" dirty="0"/>
                  <a:t> is measured in person-hours or number of workers.</a:t>
                </a:r>
              </a:p>
            </p:txBody>
          </p:sp>
        </mc:Choice>
        <mc:Fallback xmlns="">
          <p:sp>
            <p:nvSpPr>
              <p:cNvPr id="3" name="Content Placeholder 2">
                <a:extLst>
                  <a:ext uri="{FF2B5EF4-FFF2-40B4-BE49-F238E27FC236}">
                    <a16:creationId xmlns:a16="http://schemas.microsoft.com/office/drawing/2014/main" id="{85E1BD23-09C8-4F8B-8C9E-A8955EE8C6AC}"/>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DF3EE5CE-D206-CDF3-CF6E-3B34FB2971E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6537F5F-CA9E-802B-DD76-5E735209967B}"/>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CE05829F-0639-510F-2326-95034ADB1299}"/>
              </a:ext>
            </a:extLst>
          </p:cNvPr>
          <p:cNvSpPr>
            <a:spLocks noGrp="1"/>
          </p:cNvSpPr>
          <p:nvPr>
            <p:ph type="sldNum" sz="quarter" idx="12"/>
          </p:nvPr>
        </p:nvSpPr>
        <p:spPr/>
        <p:txBody>
          <a:bodyPr/>
          <a:lstStyle/>
          <a:p>
            <a:fld id="{FC42BABA-C5C3-47D5-B0D6-5D879B36742B}" type="slidenum">
              <a:rPr lang="en-US" smtClean="0"/>
              <a:t>10</a:t>
            </a:fld>
            <a:endParaRPr lang="en-US"/>
          </a:p>
        </p:txBody>
      </p:sp>
    </p:spTree>
    <p:extLst>
      <p:ext uri="{BB962C8B-B14F-4D97-AF65-F5344CB8AC3E}">
        <p14:creationId xmlns:p14="http://schemas.microsoft.com/office/powerpoint/2010/main" val="3600465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AAD6-1138-48F6-82B0-7226C6D3C1FD}"/>
              </a:ext>
            </a:extLst>
          </p:cNvPr>
          <p:cNvSpPr>
            <a:spLocks noGrp="1"/>
          </p:cNvSpPr>
          <p:nvPr>
            <p:ph type="title"/>
          </p:nvPr>
        </p:nvSpPr>
        <p:spPr/>
        <p:txBody>
          <a:bodyPr/>
          <a:lstStyle/>
          <a:p>
            <a:r>
              <a:rPr lang="en-US" dirty="0"/>
              <a:t>Empirical growth accounting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7037E8-29E1-4849-ACAF-D69D0D867D11}"/>
                  </a:ext>
                </a:extLst>
              </p:cNvPr>
              <p:cNvSpPr>
                <a:spLocks noGrp="1"/>
              </p:cNvSpPr>
              <p:nvPr>
                <p:ph idx="1"/>
              </p:nvPr>
            </p:nvSpPr>
            <p:spPr/>
            <p:txBody>
              <a:bodyPr>
                <a:normAutofit fontScale="92500"/>
              </a:bodyPr>
              <a:lstStyle/>
              <a:p>
                <a:pPr>
                  <a:spcAft>
                    <a:spcPts val="1200"/>
                  </a:spcAft>
                </a:pPr>
                <a:r>
                  <a:rPr lang="en-US" dirty="0"/>
                  <a:t>Differentiate output </a:t>
                </a:r>
                <a:r>
                  <a:rPr lang="en-US" i="1" dirty="0"/>
                  <a:t>Y(t)</a:t>
                </a:r>
                <a:r>
                  <a:rPr lang="en-US" dirty="0"/>
                  <a:t> with respect to time </a:t>
                </a:r>
                <a:r>
                  <a:rPr lang="en-US" i="1" dirty="0"/>
                  <a:t>t</a:t>
                </a:r>
                <a:r>
                  <a:rPr lang="en-US" dirty="0"/>
                  <a:t>:</a:t>
                </a:r>
              </a:p>
              <a:p>
                <a:pPr marL="0" indent="0">
                  <a:spcAft>
                    <a:spcPts val="1200"/>
                  </a:spcAft>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𝑑𝑌</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𝑑𝐴</m:t>
                          </m:r>
                        </m:num>
                        <m:den>
                          <m:r>
                            <a:rPr lang="en-US" b="0" i="1" smtClean="0">
                              <a:latin typeface="Cambria Math" panose="02040503050406030204" pitchFamily="18" charset="0"/>
                            </a:rPr>
                            <m:t>𝑑𝑡</m:t>
                          </m:r>
                        </m:den>
                      </m:f>
                      <m:r>
                        <a:rPr lang="en-US" b="0" i="1" smtClean="0">
                          <a:latin typeface="Cambria Math" panose="02040503050406030204" pitchFamily="18" charset="0"/>
                        </a:rPr>
                        <m:t>𝐹</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𝐿</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𝑑𝐹</m:t>
                          </m:r>
                          <m:r>
                            <a:rPr lang="en-US" b="0" i="1" smtClean="0">
                              <a:latin typeface="Cambria Math" panose="02040503050406030204" pitchFamily="18" charset="0"/>
                            </a:rPr>
                            <m:t>[</m:t>
                          </m:r>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𝐿</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num>
                        <m:den>
                          <m:r>
                            <a:rPr lang="en-US" b="0" i="1" smtClean="0">
                              <a:latin typeface="Cambria Math" panose="02040503050406030204" pitchFamily="18" charset="0"/>
                            </a:rPr>
                            <m:t>𝑑𝑡</m:t>
                          </m:r>
                        </m:den>
                      </m:f>
                    </m:oMath>
                  </m:oMathPara>
                </a14:m>
                <a:endParaRPr lang="en-US" dirty="0"/>
              </a:p>
              <a:p>
                <a:pPr marL="0" indent="0">
                  <a:spcAft>
                    <a:spcPts val="1800"/>
                  </a:spcAft>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𝑑𝑌</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𝑑𝐴</m:t>
                          </m:r>
                        </m:num>
                        <m:den>
                          <m:r>
                            <a:rPr lang="en-US" b="0" i="1" smtClean="0">
                              <a:latin typeface="Cambria Math" panose="02040503050406030204" pitchFamily="18" charset="0"/>
                            </a:rPr>
                            <m:t>𝑑𝑡</m:t>
                          </m:r>
                        </m:den>
                      </m:f>
                      <m:f>
                        <m:fPr>
                          <m:ctrlPr>
                            <a:rPr lang="en-US" b="0" i="1" smtClean="0">
                              <a:latin typeface="Cambria Math" panose="02040503050406030204" pitchFamily="18" charset="0"/>
                            </a:rPr>
                          </m:ctrlPr>
                        </m:fPr>
                        <m:num>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num>
                        <m:den>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num>
                        <m:den>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𝑑𝐹</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num>
                            <m:den>
                              <m:r>
                                <a:rPr lang="en-US" b="0" i="1" smtClean="0">
                                  <a:latin typeface="Cambria Math" panose="02040503050406030204" pitchFamily="18" charset="0"/>
                                </a:rPr>
                                <m:t>𝑑𝐾</m:t>
                              </m:r>
                            </m:den>
                          </m:f>
                          <m:f>
                            <m:fPr>
                              <m:ctrlPr>
                                <a:rPr lang="en-US" b="0" i="1" smtClean="0">
                                  <a:latin typeface="Cambria Math" panose="02040503050406030204" pitchFamily="18" charset="0"/>
                                </a:rPr>
                              </m:ctrlPr>
                            </m:fPr>
                            <m:num>
                              <m:r>
                                <a:rPr lang="en-US" b="0" i="1" smtClean="0">
                                  <a:latin typeface="Cambria Math" panose="02040503050406030204" pitchFamily="18" charset="0"/>
                                </a:rPr>
                                <m:t>𝑑𝐾</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𝑑𝐹</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num>
                            <m:den>
                              <m:r>
                                <a:rPr lang="en-US" b="0" i="1" smtClean="0">
                                  <a:latin typeface="Cambria Math" panose="02040503050406030204" pitchFamily="18" charset="0"/>
                                </a:rPr>
                                <m:t>𝑑𝐿</m:t>
                              </m:r>
                            </m:den>
                          </m:f>
                          <m:f>
                            <m:fPr>
                              <m:ctrlPr>
                                <a:rPr lang="en-US" b="0" i="1" smtClean="0">
                                  <a:latin typeface="Cambria Math" panose="02040503050406030204" pitchFamily="18" charset="0"/>
                                </a:rPr>
                              </m:ctrlPr>
                            </m:fPr>
                            <m:num>
                              <m:r>
                                <a:rPr lang="en-US" b="0" i="1" smtClean="0">
                                  <a:latin typeface="Cambria Math" panose="02040503050406030204" pitchFamily="18" charset="0"/>
                                </a:rPr>
                                <m:t>𝑑𝐿</m:t>
                              </m:r>
                            </m:num>
                            <m:den>
                              <m:r>
                                <a:rPr lang="en-US" b="0" i="1" smtClean="0">
                                  <a:latin typeface="Cambria Math" panose="02040503050406030204" pitchFamily="18" charset="0"/>
                                </a:rPr>
                                <m:t>𝑑𝑡</m:t>
                              </m:r>
                            </m:den>
                          </m:f>
                        </m:e>
                      </m:d>
                    </m:oMath>
                  </m:oMathPara>
                </a14:m>
                <a:endParaRPr lang="en-US" dirty="0"/>
              </a:p>
              <a:p>
                <a:pPr>
                  <a:spcAft>
                    <a:spcPts val="1200"/>
                  </a:spcAft>
                </a:pPr>
                <a:r>
                  <a:rPr lang="en-US" dirty="0"/>
                  <a:t>Divide by </a:t>
                </a:r>
                <a:r>
                  <a:rPr lang="en-US" i="1" dirty="0"/>
                  <a:t>Y(t)</a:t>
                </a:r>
                <a:r>
                  <a:rPr lang="en-US" dirty="0"/>
                  <a:t> and multiply second term by K/K and third term by </a:t>
                </a:r>
                <a:r>
                  <a:rPr lang="en-US" i="1" dirty="0"/>
                  <a:t>L/L</a:t>
                </a:r>
                <a:r>
                  <a:rPr lang="en-US" dirty="0"/>
                  <a:t>:</a:t>
                </a: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𝑌</m:t>
                          </m:r>
                        </m:den>
                      </m:f>
                      <m:f>
                        <m:fPr>
                          <m:ctrlPr>
                            <a:rPr lang="en-US" i="1" smtClean="0">
                              <a:latin typeface="Cambria Math" panose="02040503050406030204" pitchFamily="18" charset="0"/>
                            </a:rPr>
                          </m:ctrlPr>
                        </m:fPr>
                        <m:num>
                          <m:r>
                            <a:rPr lang="en-US" b="0" i="1" smtClean="0">
                              <a:latin typeface="Cambria Math" panose="02040503050406030204" pitchFamily="18" charset="0"/>
                            </a:rPr>
                            <m:t>𝑑𝑌</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𝑑𝐴</m:t>
                          </m:r>
                        </m:num>
                        <m:den>
                          <m:r>
                            <a:rPr lang="en-US" b="0" i="1" smtClean="0">
                              <a:latin typeface="Cambria Math" panose="02040503050406030204" pitchFamily="18" charset="0"/>
                            </a:rPr>
                            <m:t>𝑑𝑡</m:t>
                          </m:r>
                        </m:den>
                      </m:f>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num>
                        <m:den>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den>
                      </m:f>
                      <m:f>
                        <m:fPr>
                          <m:ctrlPr>
                            <a:rPr lang="en-US" b="0" i="1" smtClean="0">
                              <a:latin typeface="Cambria Math" panose="02040503050406030204" pitchFamily="18" charset="0"/>
                            </a:rPr>
                          </m:ctrlPr>
                        </m:fPr>
                        <m:num>
                          <m:r>
                            <a:rPr lang="en-US" b="0" i="1" smtClean="0">
                              <a:latin typeface="Cambria Math" panose="02040503050406030204" pitchFamily="18" charset="0"/>
                            </a:rPr>
                            <m:t>𝑑𝐹</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num>
                        <m:den>
                          <m:r>
                            <a:rPr lang="en-US" b="0" i="1" smtClean="0">
                              <a:latin typeface="Cambria Math" panose="02040503050406030204" pitchFamily="18" charset="0"/>
                            </a:rPr>
                            <m:t>𝑑𝐾</m:t>
                          </m:r>
                        </m:den>
                      </m:f>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den>
                      </m:f>
                      <m:f>
                        <m:fPr>
                          <m:ctrlPr>
                            <a:rPr lang="en-US" b="0" i="1" smtClean="0">
                              <a:latin typeface="Cambria Math" panose="02040503050406030204" pitchFamily="18" charset="0"/>
                            </a:rPr>
                          </m:ctrlPr>
                        </m:fPr>
                        <m:num>
                          <m:r>
                            <a:rPr lang="en-US" b="0" i="1" smtClean="0">
                              <a:latin typeface="Cambria Math" panose="02040503050406030204" pitchFamily="18" charset="0"/>
                            </a:rPr>
                            <m:t>𝑑𝐾</m:t>
                          </m:r>
                        </m:num>
                        <m:den>
                          <m:r>
                            <a:rPr lang="en-US" b="0" i="1" smtClean="0">
                              <a:latin typeface="Cambria Math" panose="02040503050406030204" pitchFamily="18" charset="0"/>
                            </a:rPr>
                            <m:t>𝑑𝑡</m:t>
                          </m:r>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num>
                        <m:den>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den>
                      </m:f>
                      <m:f>
                        <m:fPr>
                          <m:ctrlPr>
                            <a:rPr lang="en-US" b="0" i="1" smtClean="0">
                              <a:latin typeface="Cambria Math" panose="02040503050406030204" pitchFamily="18" charset="0"/>
                            </a:rPr>
                          </m:ctrlPr>
                        </m:fPr>
                        <m:num>
                          <m:r>
                            <a:rPr lang="en-US" b="0" i="1" smtClean="0">
                              <a:latin typeface="Cambria Math" panose="02040503050406030204" pitchFamily="18" charset="0"/>
                            </a:rPr>
                            <m:t>𝑑𝐹</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num>
                        <m:den>
                          <m:r>
                            <a:rPr lang="en-US" b="0" i="1" smtClean="0">
                              <a:latin typeface="Cambria Math" panose="02040503050406030204" pitchFamily="18" charset="0"/>
                            </a:rPr>
                            <m:t>𝑑𝐿</m:t>
                          </m:r>
                        </m:den>
                      </m:f>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den>
                      </m:f>
                      <m:f>
                        <m:fPr>
                          <m:ctrlPr>
                            <a:rPr lang="en-US" b="0" i="1" smtClean="0">
                              <a:latin typeface="Cambria Math" panose="02040503050406030204" pitchFamily="18" charset="0"/>
                            </a:rPr>
                          </m:ctrlPr>
                        </m:fPr>
                        <m:num>
                          <m:r>
                            <a:rPr lang="en-US" b="0" i="1" smtClean="0">
                              <a:latin typeface="Cambria Math" panose="02040503050406030204" pitchFamily="18" charset="0"/>
                            </a:rPr>
                            <m:t>𝑑𝐿</m:t>
                          </m:r>
                        </m:num>
                        <m:den>
                          <m:r>
                            <a:rPr lang="en-US" b="0" i="1" smtClean="0">
                              <a:latin typeface="Cambria Math" panose="02040503050406030204" pitchFamily="18" charset="0"/>
                            </a:rPr>
                            <m:t>𝑑𝑡</m:t>
                          </m:r>
                        </m:den>
                      </m:f>
                    </m:oMath>
                  </m:oMathPara>
                </a14:m>
                <a:endParaRPr lang="en-US" dirty="0"/>
              </a:p>
            </p:txBody>
          </p:sp>
        </mc:Choice>
        <mc:Fallback xmlns="">
          <p:sp>
            <p:nvSpPr>
              <p:cNvPr id="3" name="Content Placeholder 2">
                <a:extLst>
                  <a:ext uri="{FF2B5EF4-FFF2-40B4-BE49-F238E27FC236}">
                    <a16:creationId xmlns:a16="http://schemas.microsoft.com/office/drawing/2014/main" id="{A97037E8-29E1-4849-ACAF-D69D0D867D11}"/>
                  </a:ext>
                </a:extLst>
              </p:cNvPr>
              <p:cNvSpPr>
                <a:spLocks noGrp="1" noRot="1" noChangeAspect="1" noMove="1" noResize="1" noEditPoints="1" noAdjustHandles="1" noChangeArrowheads="1" noChangeShapeType="1" noTextEdit="1"/>
              </p:cNvSpPr>
              <p:nvPr>
                <p:ph idx="1"/>
              </p:nvPr>
            </p:nvSpPr>
            <p:spPr>
              <a:blipFill>
                <a:blip r:embed="rId2"/>
                <a:stretch>
                  <a:fillRect l="-928" t="-210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FC705898-7CEC-536E-A5B1-128B5F235C6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1B86B9C5-0EF3-B992-978E-37666C100537}"/>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9D9C976A-6ADE-8574-99AA-038CE7CB2846}"/>
              </a:ext>
            </a:extLst>
          </p:cNvPr>
          <p:cNvSpPr>
            <a:spLocks noGrp="1"/>
          </p:cNvSpPr>
          <p:nvPr>
            <p:ph type="sldNum" sz="quarter" idx="12"/>
          </p:nvPr>
        </p:nvSpPr>
        <p:spPr/>
        <p:txBody>
          <a:bodyPr/>
          <a:lstStyle/>
          <a:p>
            <a:fld id="{FC42BABA-C5C3-47D5-B0D6-5D879B36742B}" type="slidenum">
              <a:rPr lang="en-US" smtClean="0"/>
              <a:t>11</a:t>
            </a:fld>
            <a:endParaRPr lang="en-US"/>
          </a:p>
        </p:txBody>
      </p:sp>
    </p:spTree>
    <p:extLst>
      <p:ext uri="{BB962C8B-B14F-4D97-AF65-F5344CB8AC3E}">
        <p14:creationId xmlns:p14="http://schemas.microsoft.com/office/powerpoint/2010/main" val="2991642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153E-05B9-448E-9302-82860387C8FD}"/>
              </a:ext>
            </a:extLst>
          </p:cNvPr>
          <p:cNvSpPr>
            <a:spLocks noGrp="1"/>
          </p:cNvSpPr>
          <p:nvPr>
            <p:ph type="title"/>
          </p:nvPr>
        </p:nvSpPr>
        <p:spPr/>
        <p:txBody>
          <a:bodyPr/>
          <a:lstStyle/>
          <a:p>
            <a:r>
              <a:rPr lang="en-US" dirty="0"/>
              <a:t>Empirical growth accounting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3B8F2B-776B-402F-8F8F-A0FCFB48DAC3}"/>
                  </a:ext>
                </a:extLst>
              </p:cNvPr>
              <p:cNvSpPr>
                <a:spLocks noGrp="1"/>
              </p:cNvSpPr>
              <p:nvPr>
                <p:ph idx="1"/>
              </p:nvPr>
            </p:nvSpPr>
            <p:spPr/>
            <p:txBody>
              <a:bodyPr>
                <a:normAutofit/>
              </a:bodyPr>
              <a:lstStyle/>
              <a:p>
                <a:pPr>
                  <a:spcAft>
                    <a:spcPts val="1200"/>
                  </a:spcAft>
                </a:pPr>
                <a:r>
                  <a:rPr lang="en-US" dirty="0"/>
                  <a:t>Substituting growth rates </a:t>
                </a:r>
                <a:r>
                  <a:rPr lang="en-US" i="1" dirty="0"/>
                  <a:t>g</a:t>
                </a:r>
                <a:r>
                  <a:rPr lang="en-US" dirty="0"/>
                  <a:t> for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𝑋</m:t>
                        </m:r>
                      </m:den>
                    </m:f>
                    <m:f>
                      <m:fPr>
                        <m:ctrlPr>
                          <a:rPr lang="en-US" i="1" smtClean="0">
                            <a:latin typeface="Cambria Math" panose="02040503050406030204" pitchFamily="18" charset="0"/>
                          </a:rPr>
                        </m:ctrlPr>
                      </m:fPr>
                      <m:num>
                        <m:r>
                          <a:rPr lang="en-US" b="0" i="1" smtClean="0">
                            <a:latin typeface="Cambria Math" panose="02040503050406030204" pitchFamily="18" charset="0"/>
                          </a:rPr>
                          <m:t>𝑑𝑋</m:t>
                        </m:r>
                      </m:num>
                      <m:den>
                        <m:r>
                          <a:rPr lang="en-US" b="0" i="1" smtClean="0">
                            <a:latin typeface="Cambria Math" panose="02040503050406030204" pitchFamily="18" charset="0"/>
                          </a:rPr>
                          <m:t>𝑑𝑡</m:t>
                        </m:r>
                      </m:den>
                    </m:f>
                  </m:oMath>
                </a14:m>
                <a:r>
                  <a:rPr lang="en-US" dirty="0"/>
                  <a:t>:</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𝑌</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𝐴</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num>
                        <m:den>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den>
                      </m:f>
                      <m:f>
                        <m:fPr>
                          <m:ctrlPr>
                            <a:rPr lang="en-US" b="0" i="1" smtClean="0">
                              <a:latin typeface="Cambria Math" panose="02040503050406030204" pitchFamily="18" charset="0"/>
                            </a:rPr>
                          </m:ctrlPr>
                        </m:fPr>
                        <m:num>
                          <m:r>
                            <a:rPr lang="en-US" b="0" i="1" smtClean="0">
                              <a:latin typeface="Cambria Math" panose="02040503050406030204" pitchFamily="18" charset="0"/>
                            </a:rPr>
                            <m:t>𝑑𝐹</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num>
                        <m:den>
                          <m:r>
                            <a:rPr lang="en-US" b="0" i="1" smtClean="0">
                              <a:latin typeface="Cambria Math" panose="02040503050406030204" pitchFamily="18" charset="0"/>
                            </a:rPr>
                            <m:t>𝑑𝐾</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𝐾</m:t>
                          </m:r>
                        </m:sub>
                      </m:sSub>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num>
                        <m:den>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𝐿</m:t>
                          </m:r>
                          <m:r>
                            <a:rPr lang="en-US" i="1">
                              <a:latin typeface="Cambria Math" panose="02040503050406030204" pitchFamily="18" charset="0"/>
                            </a:rPr>
                            <m:t>)</m:t>
                          </m:r>
                        </m:den>
                      </m:f>
                      <m:f>
                        <m:fPr>
                          <m:ctrlPr>
                            <a:rPr lang="en-US" i="1">
                              <a:latin typeface="Cambria Math" panose="02040503050406030204" pitchFamily="18" charset="0"/>
                            </a:rPr>
                          </m:ctrlPr>
                        </m:fPr>
                        <m:num>
                          <m:r>
                            <a:rPr lang="en-US" i="1">
                              <a:latin typeface="Cambria Math" panose="02040503050406030204" pitchFamily="18" charset="0"/>
                            </a:rPr>
                            <m:t>𝑑𝐹</m:t>
                          </m:r>
                          <m:r>
                            <a:rPr lang="en-US" i="1">
                              <a:latin typeface="Cambria Math" panose="02040503050406030204" pitchFamily="18" charset="0"/>
                            </a:rPr>
                            <m:t>(</m:t>
                          </m:r>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𝐿</m:t>
                          </m:r>
                          <m:r>
                            <a:rPr lang="en-US" i="1">
                              <a:latin typeface="Cambria Math" panose="02040503050406030204" pitchFamily="18" charset="0"/>
                            </a:rPr>
                            <m:t>)</m:t>
                          </m:r>
                        </m:num>
                        <m:den>
                          <m:r>
                            <a:rPr lang="en-US" i="1">
                              <a:latin typeface="Cambria Math" panose="02040503050406030204" pitchFamily="18" charset="0"/>
                            </a:rPr>
                            <m:t>𝑑</m:t>
                          </m:r>
                          <m:r>
                            <a:rPr lang="en-US" b="0" i="1" smtClean="0">
                              <a:latin typeface="Cambria Math" panose="02040503050406030204" pitchFamily="18" charset="0"/>
                            </a:rPr>
                            <m:t>𝐿</m:t>
                          </m:r>
                        </m:den>
                      </m:f>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b="0" i="1" smtClean="0">
                              <a:latin typeface="Cambria Math" panose="02040503050406030204" pitchFamily="18" charset="0"/>
                            </a:rPr>
                            <m:t>𝐿</m:t>
                          </m:r>
                        </m:sub>
                      </m:sSub>
                    </m:oMath>
                  </m:oMathPara>
                </a14:m>
                <a:endParaRPr lang="en-US" dirty="0"/>
              </a:p>
              <a:p>
                <a:r>
                  <a:rPr lang="en-US" dirty="0"/>
                  <a:t>Rewrite to express output growth as (approximate) sum of productivity growth (technical change) and the growth of inputs, weighted by their elasticities in the production function:</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𝑌</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𝐾</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𝐾</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𝐿</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𝐿</m:t>
                          </m:r>
                        </m:sub>
                      </m:sSub>
                    </m:oMath>
                  </m:oMathPara>
                </a14:m>
                <a:endParaRPr lang="en-US" dirty="0"/>
              </a:p>
              <a:p>
                <a:r>
                  <a:rPr lang="en-US" dirty="0"/>
                  <a:t>where </a:t>
                </a:r>
                <a14:m>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𝜀</m:t>
                        </m:r>
                      </m:e>
                      <m:sub>
                        <m:r>
                          <a:rPr lang="en-US" i="1" dirty="0">
                            <a:latin typeface="Cambria Math" panose="02040503050406030204" pitchFamily="18" charset="0"/>
                            <a:ea typeface="Cambria Math" panose="02040503050406030204" pitchFamily="18" charset="0"/>
                          </a:rPr>
                          <m:t>𝐾</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𝐿</m:t>
                        </m:r>
                      </m:sub>
                    </m:sSub>
                    <m:r>
                      <a:rPr lang="en-US" i="1">
                        <a:latin typeface="Cambria Math" panose="02040503050406030204" pitchFamily="18" charset="0"/>
                      </a:rPr>
                      <m:t> </m:t>
                    </m:r>
                  </m:oMath>
                </a14:m>
                <a:r>
                  <a:rPr lang="en-US" dirty="0"/>
                  <a:t>denotes elasticity.</a:t>
                </a:r>
              </a:p>
            </p:txBody>
          </p:sp>
        </mc:Choice>
        <mc:Fallback xmlns="">
          <p:sp>
            <p:nvSpPr>
              <p:cNvPr id="3" name="Content Placeholder 2">
                <a:extLst>
                  <a:ext uri="{FF2B5EF4-FFF2-40B4-BE49-F238E27FC236}">
                    <a16:creationId xmlns:a16="http://schemas.microsoft.com/office/drawing/2014/main" id="{AF3B8F2B-776B-402F-8F8F-A0FCFB48DAC3}"/>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A18A790C-3F93-B93B-8FCC-F661EC87B100}"/>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9D479FA-9AEE-7C02-C6E8-DFC07C554156}"/>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107A9966-C5F9-8A69-E4A1-C3FD0E6F3480}"/>
              </a:ext>
            </a:extLst>
          </p:cNvPr>
          <p:cNvSpPr>
            <a:spLocks noGrp="1"/>
          </p:cNvSpPr>
          <p:nvPr>
            <p:ph type="sldNum" sz="quarter" idx="12"/>
          </p:nvPr>
        </p:nvSpPr>
        <p:spPr/>
        <p:txBody>
          <a:bodyPr/>
          <a:lstStyle/>
          <a:p>
            <a:fld id="{FC42BABA-C5C3-47D5-B0D6-5D879B36742B}" type="slidenum">
              <a:rPr lang="en-US" smtClean="0"/>
              <a:t>12</a:t>
            </a:fld>
            <a:endParaRPr lang="en-US"/>
          </a:p>
        </p:txBody>
      </p:sp>
    </p:spTree>
    <p:extLst>
      <p:ext uri="{BB962C8B-B14F-4D97-AF65-F5344CB8AC3E}">
        <p14:creationId xmlns:p14="http://schemas.microsoft.com/office/powerpoint/2010/main" val="129064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3CC7D-B61C-43D5-BC80-9B75C6FC29E5}"/>
              </a:ext>
            </a:extLst>
          </p:cNvPr>
          <p:cNvSpPr>
            <a:spLocks noGrp="1"/>
          </p:cNvSpPr>
          <p:nvPr>
            <p:ph type="title"/>
          </p:nvPr>
        </p:nvSpPr>
        <p:spPr/>
        <p:txBody>
          <a:bodyPr/>
          <a:lstStyle/>
          <a:p>
            <a:r>
              <a:rPr lang="en-US" dirty="0"/>
              <a:t>Empirical growth accounting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83D0816-A06B-4044-AF45-B72D27A159EB}"/>
                  </a:ext>
                </a:extLst>
              </p:cNvPr>
              <p:cNvSpPr>
                <a:spLocks noGrp="1"/>
              </p:cNvSpPr>
              <p:nvPr>
                <p:ph idx="1"/>
              </p:nvPr>
            </p:nvSpPr>
            <p:spPr/>
            <p:txBody>
              <a:bodyPr>
                <a:normAutofit fontScale="85000" lnSpcReduction="20000"/>
              </a:bodyPr>
              <a:lstStyle/>
              <a:p>
                <a:r>
                  <a:rPr lang="en-US" dirty="0"/>
                  <a:t>Solow (1957) using Cobb-Douglas production function and constant returns to scale:</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𝑌</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𝑟𝐾</m:t>
                          </m:r>
                        </m:num>
                        <m:den>
                          <m:r>
                            <a:rPr lang="en-US" b="0" i="1" smtClean="0">
                              <a:latin typeface="Cambria Math" panose="02040503050406030204" pitchFamily="18" charset="0"/>
                            </a:rPr>
                            <m:t>𝑌</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𝐾</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𝑤𝐿</m:t>
                          </m:r>
                        </m:num>
                        <m:den>
                          <m:r>
                            <a:rPr lang="en-US" b="0" i="1" smtClean="0">
                              <a:latin typeface="Cambria Math" panose="02040503050406030204" pitchFamily="18" charset="0"/>
                            </a:rPr>
                            <m:t>𝑌</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𝐿</m:t>
                          </m:r>
                        </m:sub>
                      </m:sSub>
                    </m:oMath>
                  </m:oMathPara>
                </a14:m>
                <a:endParaRPr lang="en-US" dirty="0"/>
              </a:p>
              <a:p>
                <a:r>
                  <a:rPr lang="en-US" dirty="0"/>
                  <a:t>Using data averaged over the 1909-1949 time period:</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𝐴</m:t>
                        </m:r>
                      </m:sub>
                    </m:sSub>
                  </m:oMath>
                </a14:m>
                <a:r>
                  <a:rPr lang="en-US" dirty="0"/>
                  <a:t>= 2.72% - 0.34∙1.53% - 0.66∙1.00%</a:t>
                </a:r>
              </a:p>
              <a:p>
                <a:pPr marL="0" indent="0">
                  <a:buNone/>
                </a:pPr>
                <a:r>
                  <a:rPr lang="en-US" dirty="0"/>
                  <a:t>			     = 2.72% - 0.52% - 0.66%</a:t>
                </a:r>
              </a:p>
              <a:p>
                <a:pPr marL="0" indent="0">
                  <a:buNone/>
                </a:pPr>
                <a:r>
                  <a:rPr lang="en-US" dirty="0"/>
                  <a:t>			     = 1.54%</a:t>
                </a:r>
              </a:p>
              <a:p>
                <a:r>
                  <a:rPr lang="en-US" dirty="0"/>
                  <a:t>More than half of output growth (2.72%) not explained by growth in capital and labor inputs (1.18%).</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𝐴</m:t>
                        </m:r>
                      </m:sub>
                    </m:sSub>
                  </m:oMath>
                </a14:m>
                <a:r>
                  <a:rPr lang="en-US" dirty="0"/>
                  <a:t> called “Solow residual” or “total factor productivity growth”.</a:t>
                </a:r>
              </a:p>
              <a:p>
                <a:r>
                  <a:rPr lang="en-US" dirty="0"/>
                  <a:t>“Measure of our ignorance” (</a:t>
                </a:r>
                <a:r>
                  <a:rPr lang="en-US" dirty="0" err="1"/>
                  <a:t>Abramovitz</a:t>
                </a:r>
                <a:r>
                  <a:rPr lang="en-US" dirty="0"/>
                  <a:t>, 1956).</a:t>
                </a:r>
              </a:p>
            </p:txBody>
          </p:sp>
        </mc:Choice>
        <mc:Fallback>
          <p:sp>
            <p:nvSpPr>
              <p:cNvPr id="3" name="Content Placeholder 2">
                <a:extLst>
                  <a:ext uri="{FF2B5EF4-FFF2-40B4-BE49-F238E27FC236}">
                    <a16:creationId xmlns:a16="http://schemas.microsoft.com/office/drawing/2014/main" id="{683D0816-A06B-4044-AF45-B72D27A159EB}"/>
                  </a:ext>
                </a:extLst>
              </p:cNvPr>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E5C60F4B-AA45-CADE-2E0C-0716F9AA66B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6A055FC2-D252-C4D9-8664-83CB5A717C43}"/>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03DFDA11-7035-E4FD-BC61-9EEB53376694}"/>
              </a:ext>
            </a:extLst>
          </p:cNvPr>
          <p:cNvSpPr>
            <a:spLocks noGrp="1"/>
          </p:cNvSpPr>
          <p:nvPr>
            <p:ph type="sldNum" sz="quarter" idx="12"/>
          </p:nvPr>
        </p:nvSpPr>
        <p:spPr/>
        <p:txBody>
          <a:bodyPr/>
          <a:lstStyle/>
          <a:p>
            <a:fld id="{FC42BABA-C5C3-47D5-B0D6-5D879B36742B}" type="slidenum">
              <a:rPr lang="en-US" smtClean="0"/>
              <a:t>13</a:t>
            </a:fld>
            <a:endParaRPr lang="en-US"/>
          </a:p>
        </p:txBody>
      </p:sp>
    </p:spTree>
    <p:extLst>
      <p:ext uri="{BB962C8B-B14F-4D97-AF65-F5344CB8AC3E}">
        <p14:creationId xmlns:p14="http://schemas.microsoft.com/office/powerpoint/2010/main" val="3207963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A6F9-38C2-4E07-95AC-923747AD80AD}"/>
              </a:ext>
            </a:extLst>
          </p:cNvPr>
          <p:cNvSpPr>
            <a:spLocks noGrp="1"/>
          </p:cNvSpPr>
          <p:nvPr>
            <p:ph type="title"/>
          </p:nvPr>
        </p:nvSpPr>
        <p:spPr/>
        <p:txBody>
          <a:bodyPr/>
          <a:lstStyle/>
          <a:p>
            <a:r>
              <a:rPr lang="en-US" dirty="0"/>
              <a:t>Solow’s estimated A for the U.S. non-farm economy</a:t>
            </a:r>
          </a:p>
        </p:txBody>
      </p:sp>
      <p:sp>
        <p:nvSpPr>
          <p:cNvPr id="4" name="Date Placeholder 3">
            <a:extLst>
              <a:ext uri="{FF2B5EF4-FFF2-40B4-BE49-F238E27FC236}">
                <a16:creationId xmlns:a16="http://schemas.microsoft.com/office/drawing/2014/main" id="{62C702E1-1E1F-DEED-BB04-B34150FF7342}"/>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E4D3B53-F7DC-D264-7D10-DB34C19DF6EC}"/>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15107904-BFC8-75E2-E104-E453AA7CC4E1}"/>
              </a:ext>
            </a:extLst>
          </p:cNvPr>
          <p:cNvSpPr>
            <a:spLocks noGrp="1"/>
          </p:cNvSpPr>
          <p:nvPr>
            <p:ph type="sldNum" sz="quarter" idx="12"/>
          </p:nvPr>
        </p:nvSpPr>
        <p:spPr/>
        <p:txBody>
          <a:bodyPr/>
          <a:lstStyle/>
          <a:p>
            <a:fld id="{FC42BABA-C5C3-47D5-B0D6-5D879B36742B}" type="slidenum">
              <a:rPr lang="en-US" smtClean="0"/>
              <a:t>14</a:t>
            </a:fld>
            <a:endParaRPr lang="en-US"/>
          </a:p>
        </p:txBody>
      </p:sp>
      <p:pic>
        <p:nvPicPr>
          <p:cNvPr id="7" name="Picture 6">
            <a:extLst>
              <a:ext uri="{FF2B5EF4-FFF2-40B4-BE49-F238E27FC236}">
                <a16:creationId xmlns:a16="http://schemas.microsoft.com/office/drawing/2014/main" id="{D6EBC9E2-60AC-4C1C-99A7-F51861933065}"/>
              </a:ext>
            </a:extLst>
          </p:cNvPr>
          <p:cNvPicPr>
            <a:picLocks noChangeAspect="1"/>
          </p:cNvPicPr>
          <p:nvPr/>
        </p:nvPicPr>
        <p:blipFill>
          <a:blip r:embed="rId2"/>
          <a:stretch>
            <a:fillRect/>
          </a:stretch>
        </p:blipFill>
        <p:spPr>
          <a:xfrm>
            <a:off x="4144989" y="1504421"/>
            <a:ext cx="6229324" cy="4405313"/>
          </a:xfrm>
          <a:prstGeom prst="rect">
            <a:avLst/>
          </a:prstGeom>
        </p:spPr>
      </p:pic>
    </p:spTree>
    <p:extLst>
      <p:ext uri="{BB962C8B-B14F-4D97-AF65-F5344CB8AC3E}">
        <p14:creationId xmlns:p14="http://schemas.microsoft.com/office/powerpoint/2010/main" val="3518810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3F94E-BAFD-477F-8039-863EC8FD1DED}"/>
              </a:ext>
            </a:extLst>
          </p:cNvPr>
          <p:cNvSpPr>
            <a:spLocks noGrp="1"/>
          </p:cNvSpPr>
          <p:nvPr>
            <p:ph type="title"/>
          </p:nvPr>
        </p:nvSpPr>
        <p:spPr/>
        <p:txBody>
          <a:bodyPr/>
          <a:lstStyle/>
          <a:p>
            <a:r>
              <a:rPr lang="en-US" dirty="0"/>
              <a:t>Modern growth theory</a:t>
            </a:r>
          </a:p>
        </p:txBody>
      </p:sp>
      <p:sp>
        <p:nvSpPr>
          <p:cNvPr id="3" name="Content Placeholder 2">
            <a:extLst>
              <a:ext uri="{FF2B5EF4-FFF2-40B4-BE49-F238E27FC236}">
                <a16:creationId xmlns:a16="http://schemas.microsoft.com/office/drawing/2014/main" id="{4598B984-E31A-4109-9579-7A24C1F61048}"/>
              </a:ext>
            </a:extLst>
          </p:cNvPr>
          <p:cNvSpPr>
            <a:spLocks noGrp="1"/>
          </p:cNvSpPr>
          <p:nvPr>
            <p:ph idx="1"/>
          </p:nvPr>
        </p:nvSpPr>
        <p:spPr>
          <a:xfrm>
            <a:off x="838200" y="1825625"/>
            <a:ext cx="10515600" cy="4351338"/>
          </a:xfrm>
        </p:spPr>
        <p:txBody>
          <a:bodyPr/>
          <a:lstStyle/>
          <a:p>
            <a:r>
              <a:rPr lang="en-US" dirty="0"/>
              <a:t>Incorporate idea that </a:t>
            </a:r>
            <a:r>
              <a:rPr lang="en-US" i="1" dirty="0"/>
              <a:t>A</a:t>
            </a:r>
            <a:r>
              <a:rPr lang="en-US" dirty="0"/>
              <a:t> is not an unknown exogenous productivity level, but generated by changes in knowledge and human capital in the economy:</a:t>
            </a:r>
          </a:p>
          <a:p>
            <a:pPr lvl="1"/>
            <a:r>
              <a:rPr lang="en-US" dirty="0"/>
              <a:t>Jones (1995)</a:t>
            </a:r>
          </a:p>
          <a:p>
            <a:pPr lvl="1"/>
            <a:r>
              <a:rPr lang="en-US" dirty="0"/>
              <a:t>MRW (1992)</a:t>
            </a:r>
          </a:p>
          <a:p>
            <a:pPr lvl="1"/>
            <a:r>
              <a:rPr lang="en-US" dirty="0"/>
              <a:t>P. Romer (1990)</a:t>
            </a:r>
          </a:p>
          <a:p>
            <a:pPr lvl="1"/>
            <a:r>
              <a:rPr lang="en-US" dirty="0"/>
              <a:t>Aghion and Howitt (1992) </a:t>
            </a:r>
          </a:p>
          <a:p>
            <a:pPr lvl="1"/>
            <a:r>
              <a:rPr lang="en-US" dirty="0"/>
              <a:t>Grossman and </a:t>
            </a:r>
            <a:r>
              <a:rPr lang="en-US" dirty="0" err="1"/>
              <a:t>Helpman</a:t>
            </a:r>
            <a:r>
              <a:rPr lang="en-US" dirty="0"/>
              <a:t> (1991, 1994)</a:t>
            </a:r>
          </a:p>
          <a:p>
            <a:endParaRPr lang="en-US" dirty="0"/>
          </a:p>
        </p:txBody>
      </p:sp>
      <p:sp>
        <p:nvSpPr>
          <p:cNvPr id="4" name="Date Placeholder 3">
            <a:extLst>
              <a:ext uri="{FF2B5EF4-FFF2-40B4-BE49-F238E27FC236}">
                <a16:creationId xmlns:a16="http://schemas.microsoft.com/office/drawing/2014/main" id="{8A59CDEB-0E60-55F0-951D-299F2153214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3285A2D-973C-449E-6A9A-9DDABDED975E}"/>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85DF01D3-F884-FE35-01DA-FA5413516032}"/>
              </a:ext>
            </a:extLst>
          </p:cNvPr>
          <p:cNvSpPr>
            <a:spLocks noGrp="1"/>
          </p:cNvSpPr>
          <p:nvPr>
            <p:ph type="sldNum" sz="quarter" idx="12"/>
          </p:nvPr>
        </p:nvSpPr>
        <p:spPr/>
        <p:txBody>
          <a:bodyPr/>
          <a:lstStyle/>
          <a:p>
            <a:fld id="{FC42BABA-C5C3-47D5-B0D6-5D879B36742B}" type="slidenum">
              <a:rPr lang="en-US" smtClean="0"/>
              <a:t>15</a:t>
            </a:fld>
            <a:endParaRPr lang="en-US"/>
          </a:p>
        </p:txBody>
      </p:sp>
    </p:spTree>
    <p:extLst>
      <p:ext uri="{BB962C8B-B14F-4D97-AF65-F5344CB8AC3E}">
        <p14:creationId xmlns:p14="http://schemas.microsoft.com/office/powerpoint/2010/main" val="3324778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48B2-DEAD-43F3-AEC2-9123773503AC}"/>
              </a:ext>
            </a:extLst>
          </p:cNvPr>
          <p:cNvSpPr>
            <a:spLocks noGrp="1"/>
          </p:cNvSpPr>
          <p:nvPr>
            <p:ph type="title"/>
          </p:nvPr>
        </p:nvSpPr>
        <p:spPr/>
        <p:txBody>
          <a:bodyPr/>
          <a:lstStyle/>
          <a:p>
            <a:r>
              <a:rPr lang="en-US" dirty="0"/>
              <a:t>AK models (Jones, 1995)</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2DD06A-E262-47E7-A5D8-ECAECF75A039}"/>
                  </a:ext>
                </a:extLst>
              </p:cNvPr>
              <p:cNvSpPr>
                <a:spLocks noGrp="1"/>
              </p:cNvSpPr>
              <p:nvPr>
                <p:ph idx="1"/>
              </p:nvPr>
            </p:nvSpPr>
            <p:spPr/>
            <p:txBody>
              <a:bodyPr>
                <a:normAutofit fontScale="92500"/>
              </a:bodyPr>
              <a:lstStyle/>
              <a:p>
                <a:r>
                  <a:rPr lang="en-US" dirty="0"/>
                  <a:t>Motivated by observation that levels of human capital vary considerably across countries and are result of investments made prior to use.</a:t>
                </a:r>
              </a:p>
              <a:p>
                <a:r>
                  <a:rPr lang="en-US" dirty="0"/>
                  <a:t>In AK model labor input is human capital subject to improvement over time.</a:t>
                </a:r>
              </a:p>
              <a:p>
                <a:r>
                  <a:rPr lang="en-US" dirty="0"/>
                  <a:t>Aggregate production function:</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𝐴</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𝛼</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𝑡</m:t>
                          </m:r>
                        </m:sub>
                        <m:sup>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sup>
                      </m:sSubSup>
                    </m:oMath>
                  </m:oMathPara>
                </a14:m>
                <a:endParaRPr lang="en-US" dirty="0"/>
              </a:p>
              <a:p>
                <a:r>
                  <a:rPr lang="en-US" dirty="0"/>
                  <a:t>Capital </a:t>
                </a:r>
                <a:r>
                  <a:rPr lang="en-US" i="1" dirty="0"/>
                  <a:t>K</a:t>
                </a:r>
                <a:r>
                  <a:rPr lang="en-US" dirty="0"/>
                  <a:t> and human capital </a:t>
                </a:r>
                <a:r>
                  <a:rPr lang="en-US" i="1" dirty="0"/>
                  <a:t>H</a:t>
                </a:r>
                <a:r>
                  <a:rPr lang="en-US" dirty="0"/>
                  <a:t> evolve as follows:</a:t>
                </a:r>
              </a:p>
              <a:p>
                <a:pPr marL="0" indent="0">
                  <a:spcAft>
                    <a:spcPts val="1200"/>
                  </a:spcAft>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𝐾</m:t>
                              </m:r>
                            </m:e>
                          </m:acc>
                        </m:e>
                        <m:sub>
                          <m:r>
                            <a:rPr lang="en-US" b="0" i="1" smtClean="0">
                              <a:latin typeface="Cambria Math" panose="02040503050406030204" pitchFamily="18" charset="0"/>
                            </a:rPr>
                            <m:t>𝑡</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𝑠</m:t>
                          </m:r>
                        </m:e>
                        <m:sub>
                          <m:r>
                            <a:rPr lang="en-US" b="0" i="1" smtClean="0">
                              <a:latin typeface="Cambria Math" panose="02040503050406030204" pitchFamily="18" charset="0"/>
                            </a:rPr>
                            <m:t>𝑡</m:t>
                          </m:r>
                        </m:sub>
                        <m:sup>
                          <m:r>
                            <a:rPr lang="en-US" b="0" i="1" smtClean="0">
                              <a:latin typeface="Cambria Math" panose="02040503050406030204" pitchFamily="18" charset="0"/>
                            </a:rPr>
                            <m:t>𝑘</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𝑡</m:t>
                          </m:r>
                        </m:sub>
                      </m:sSub>
                    </m:oMath>
                  </m:oMathPara>
                </a14:m>
                <a:endParaRPr lang="en-US"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𝑡</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𝑠</m:t>
                          </m:r>
                        </m:e>
                        <m:sub>
                          <m:r>
                            <a:rPr lang="en-US" b="0" i="1" smtClean="0">
                              <a:latin typeface="Cambria Math" panose="02040503050406030204" pitchFamily="18" charset="0"/>
                            </a:rPr>
                            <m:t>𝑡</m:t>
                          </m:r>
                        </m:sub>
                        <m:sup>
                          <m:r>
                            <a:rPr lang="en-US" b="0" i="1" smtClean="0">
                              <a:latin typeface="Cambria Math" panose="02040503050406030204" pitchFamily="18" charset="0"/>
                            </a:rPr>
                            <m:t>h</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𝑡</m:t>
                          </m:r>
                        </m:sub>
                      </m:sSub>
                    </m:oMath>
                  </m:oMathPara>
                </a14:m>
                <a:endParaRPr lang="en-US" dirty="0"/>
              </a:p>
              <a:p>
                <a:pPr marL="0" indent="0">
                  <a:buNone/>
                </a:pPr>
                <a:r>
                  <a:rPr lang="en-US" dirty="0"/>
                  <a:t>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 </m:t>
                    </m:r>
                  </m:oMath>
                </a14:m>
                <a:r>
                  <a:rPr lang="en-US" dirty="0"/>
                  <a:t>denotes gross investment rates in capital and human capital.</a:t>
                </a:r>
              </a:p>
            </p:txBody>
          </p:sp>
        </mc:Choice>
        <mc:Fallback xmlns="">
          <p:sp>
            <p:nvSpPr>
              <p:cNvPr id="3" name="Content Placeholder 2">
                <a:extLst>
                  <a:ext uri="{FF2B5EF4-FFF2-40B4-BE49-F238E27FC236}">
                    <a16:creationId xmlns:a16="http://schemas.microsoft.com/office/drawing/2014/main" id="{E52DD06A-E262-47E7-A5D8-ECAECF75A039}"/>
                  </a:ext>
                </a:extLst>
              </p:cNvPr>
              <p:cNvSpPr>
                <a:spLocks noGrp="1" noRot="1" noChangeAspect="1" noMove="1" noResize="1" noEditPoints="1" noAdjustHandles="1" noChangeArrowheads="1" noChangeShapeType="1" noTextEdit="1"/>
              </p:cNvSpPr>
              <p:nvPr>
                <p:ph idx="1"/>
              </p:nvPr>
            </p:nvSpPr>
            <p:spPr>
              <a:blipFill>
                <a:blip r:embed="rId2"/>
                <a:stretch>
                  <a:fillRect l="-1043" t="-2101" b="-364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4D19B828-0705-B7B3-B84D-CC01856DC61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045FD75-E253-631D-8C09-63768F4B09A2}"/>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14268EE9-1244-9C57-4636-E12710DEBC7E}"/>
              </a:ext>
            </a:extLst>
          </p:cNvPr>
          <p:cNvSpPr>
            <a:spLocks noGrp="1"/>
          </p:cNvSpPr>
          <p:nvPr>
            <p:ph type="sldNum" sz="quarter" idx="12"/>
          </p:nvPr>
        </p:nvSpPr>
        <p:spPr/>
        <p:txBody>
          <a:bodyPr/>
          <a:lstStyle/>
          <a:p>
            <a:fld id="{FC42BABA-C5C3-47D5-B0D6-5D879B36742B}" type="slidenum">
              <a:rPr lang="en-US" smtClean="0"/>
              <a:t>16</a:t>
            </a:fld>
            <a:endParaRPr lang="en-US"/>
          </a:p>
        </p:txBody>
      </p:sp>
    </p:spTree>
    <p:extLst>
      <p:ext uri="{BB962C8B-B14F-4D97-AF65-F5344CB8AC3E}">
        <p14:creationId xmlns:p14="http://schemas.microsoft.com/office/powerpoint/2010/main" val="1285710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A2B86-D395-46F7-893F-2E4534193011}"/>
              </a:ext>
            </a:extLst>
          </p:cNvPr>
          <p:cNvSpPr>
            <a:spLocks noGrp="1"/>
          </p:cNvSpPr>
          <p:nvPr>
            <p:ph type="title"/>
          </p:nvPr>
        </p:nvSpPr>
        <p:spPr/>
        <p:txBody>
          <a:bodyPr/>
          <a:lstStyle/>
          <a:p>
            <a:r>
              <a:rPr lang="en-US" dirty="0"/>
              <a:t>AK models (Jones, 1995)</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5B8E47F-F3C8-4D67-9305-E6AB646271D2}"/>
                  </a:ext>
                </a:extLst>
              </p:cNvPr>
              <p:cNvSpPr>
                <a:spLocks noGrp="1"/>
              </p:cNvSpPr>
              <p:nvPr>
                <p:ph idx="1"/>
              </p:nvPr>
            </p:nvSpPr>
            <p:spPr>
              <a:xfrm>
                <a:off x="838200" y="1825625"/>
                <a:ext cx="10515600" cy="4667250"/>
              </a:xfrm>
            </p:spPr>
            <p:txBody>
              <a:bodyPr>
                <a:normAutofit fontScale="70000" lnSpcReduction="20000"/>
              </a:bodyPr>
              <a:lstStyle/>
              <a:p>
                <a:r>
                  <a:rPr lang="en-US" dirty="0"/>
                  <a:t>Model closed with equation for intertemporal consumption preferences.</a:t>
                </a:r>
              </a:p>
              <a:p>
                <a:r>
                  <a:rPr lang="en-US" dirty="0"/>
                  <a:t>Capital and human capital will accumulate at the same rate.</a:t>
                </a:r>
              </a:p>
              <a:p>
                <a:r>
                  <a:rPr lang="en-US" dirty="0"/>
                  <a:t>Equilibrium ratio of capital and human capital:</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𝜓</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𝐻</m:t>
                          </m:r>
                        </m:num>
                        <m:den>
                          <m:r>
                            <a:rPr lang="en-US" b="0" i="1" smtClean="0">
                              <a:latin typeface="Cambria Math" panose="02040503050406030204" pitchFamily="18" charset="0"/>
                              <a:ea typeface="Cambria Math" panose="02040503050406030204" pitchFamily="18" charset="0"/>
                            </a:rPr>
                            <m:t>𝐾</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𝛼</m:t>
                          </m:r>
                        </m:den>
                      </m:f>
                    </m:oMath>
                  </m:oMathPara>
                </a14:m>
                <a:endParaRPr lang="en-US" dirty="0"/>
              </a:p>
              <a:p>
                <a:r>
                  <a:rPr lang="en-US" dirty="0"/>
                  <a:t>Production function can be written as a function of capital only, which is why this class of models is called AK:</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𝑡</m:t>
                          </m:r>
                        </m:sub>
                      </m:sSub>
                    </m:oMath>
                  </m:oMathPara>
                </a14:m>
                <a:endParaRPr lang="en-US" dirty="0"/>
              </a:p>
              <a:p>
                <a:pPr marL="0" indent="0">
                  <a:buNone/>
                </a:pPr>
                <a:r>
                  <a:rPr lang="en-US" dirty="0"/>
                  <a:t>					with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𝜓</m:t>
                        </m:r>
                      </m:e>
                      <m:sup>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sup>
                    </m:sSup>
                  </m:oMath>
                </a14:m>
                <a:endParaRPr lang="en-US" dirty="0"/>
              </a:p>
              <a:p>
                <a:r>
                  <a:rPr lang="en-US" dirty="0"/>
                  <a:t>Steady state growth rate of output:</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𝑌</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𝐴</m:t>
                          </m:r>
                        </m:e>
                      </m:acc>
                      <m:sSup>
                        <m:sSupPr>
                          <m:ctrlPr>
                            <a:rPr lang="en-US"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𝑘</m:t>
                          </m:r>
                        </m:sup>
                      </m:sSup>
                    </m:oMath>
                  </m:oMathPara>
                </a14:m>
                <a:endParaRPr lang="en-US" dirty="0"/>
              </a:p>
              <a:p>
                <a:r>
                  <a:rPr lang="en-US" dirty="0"/>
                  <a:t>AK model poor representation of growth process.</a:t>
                </a:r>
              </a:p>
              <a:p>
                <a:pPr lvl="1"/>
                <a:r>
                  <a:rPr lang="en-US" dirty="0"/>
                  <a:t>Growth rates in most OECD economies since 1950 fluctuate without a general increasing tendency, while investment rates in several countries grew.</a:t>
                </a:r>
              </a:p>
              <a:p>
                <a:pPr lvl="1"/>
                <a:r>
                  <a:rPr lang="en-US" dirty="0"/>
                  <a:t>Model predicts constant returns to capital accumulation rather than diminishing returns.</a:t>
                </a:r>
              </a:p>
            </p:txBody>
          </p:sp>
        </mc:Choice>
        <mc:Fallback>
          <p:sp>
            <p:nvSpPr>
              <p:cNvPr id="3" name="Content Placeholder 2">
                <a:extLst>
                  <a:ext uri="{FF2B5EF4-FFF2-40B4-BE49-F238E27FC236}">
                    <a16:creationId xmlns:a16="http://schemas.microsoft.com/office/drawing/2014/main" id="{B5B8E47F-F3C8-4D67-9305-E6AB646271D2}"/>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522" t="-2350"/>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982F999-9C47-0A7B-E4ED-069060192B95}"/>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136D6F5-5B02-AD3D-78D4-6D64E5D82C02}"/>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3AABE826-332E-4E90-20DF-FBEC0FC837FD}"/>
              </a:ext>
            </a:extLst>
          </p:cNvPr>
          <p:cNvSpPr>
            <a:spLocks noGrp="1"/>
          </p:cNvSpPr>
          <p:nvPr>
            <p:ph type="sldNum" sz="quarter" idx="12"/>
          </p:nvPr>
        </p:nvSpPr>
        <p:spPr/>
        <p:txBody>
          <a:bodyPr/>
          <a:lstStyle/>
          <a:p>
            <a:fld id="{FC42BABA-C5C3-47D5-B0D6-5D879B36742B}" type="slidenum">
              <a:rPr lang="en-US" smtClean="0"/>
              <a:t>17</a:t>
            </a:fld>
            <a:endParaRPr lang="en-US"/>
          </a:p>
        </p:txBody>
      </p:sp>
    </p:spTree>
    <p:extLst>
      <p:ext uri="{BB962C8B-B14F-4D97-AF65-F5344CB8AC3E}">
        <p14:creationId xmlns:p14="http://schemas.microsoft.com/office/powerpoint/2010/main" val="2001316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C53B6-51E6-4A8D-8BB8-B132E23D7BA9}"/>
              </a:ext>
            </a:extLst>
          </p:cNvPr>
          <p:cNvSpPr>
            <a:spLocks noGrp="1"/>
          </p:cNvSpPr>
          <p:nvPr>
            <p:ph type="title"/>
          </p:nvPr>
        </p:nvSpPr>
        <p:spPr/>
        <p:txBody>
          <a:bodyPr/>
          <a:lstStyle/>
          <a:p>
            <a:r>
              <a:rPr lang="en-US" dirty="0"/>
              <a:t>MRW (1992)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3C3BA6E-195A-47C3-AC5F-ABCA0C97B2F9}"/>
                  </a:ext>
                </a:extLst>
              </p:cNvPr>
              <p:cNvSpPr>
                <a:spLocks noGrp="1"/>
              </p:cNvSpPr>
              <p:nvPr>
                <p:ph idx="1"/>
              </p:nvPr>
            </p:nvSpPr>
            <p:spPr/>
            <p:txBody>
              <a:bodyPr/>
              <a:lstStyle/>
              <a:p>
                <a:r>
                  <a:rPr lang="en-US" dirty="0"/>
                  <a:t>Mankiw, Romer, and Weil (1992) incorporate human capital by adding a separate human capital term.</a:t>
                </a:r>
              </a:p>
              <a:p>
                <a:r>
                  <a:rPr lang="en-US" dirty="0"/>
                  <a:t>Assume capital and human capital evolve as a function of investment with constant gross investment rates.</a:t>
                </a:r>
              </a:p>
              <a:p>
                <a:pPr marL="0" indent="0">
                  <a:spcAft>
                    <a:spcPts val="1200"/>
                  </a:spcAft>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𝛼</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𝛽</m:t>
                          </m:r>
                        </m:sup>
                      </m:sSubSup>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𝑡</m:t>
                              </m:r>
                            </m:sub>
                          </m:sSub>
                          <m:r>
                            <a:rPr lang="en-US" b="0" i="1" smtClean="0">
                              <a:latin typeface="Cambria Math" panose="02040503050406030204" pitchFamily="18" charset="0"/>
                            </a:rPr>
                            <m:t>)</m:t>
                          </m:r>
                        </m:e>
                        <m:sup>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sup>
                      </m:sSup>
                    </m:oMath>
                  </m:oMathPara>
                </a14:m>
                <a:endParaRPr lang="en-US" b="0" dirty="0"/>
              </a:p>
              <a:p>
                <a:pPr marL="0" indent="0">
                  <a:spcBef>
                    <a:spcPts val="1200"/>
                  </a:spcBef>
                  <a:spcAft>
                    <a:spcPts val="1200"/>
                  </a:spcAft>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𝑘</m:t>
                              </m:r>
                            </m:e>
                          </m:acc>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𝑡</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e>
                      </m:d>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𝑘</m:t>
                          </m:r>
                        </m:e>
                        <m:sub>
                          <m:r>
                            <a:rPr lang="en-US" b="0" i="1" smtClean="0">
                              <a:latin typeface="Cambria Math" panose="02040503050406030204" pitchFamily="18" charset="0"/>
                              <a:ea typeface="Cambria Math" panose="02040503050406030204" pitchFamily="18" charset="0"/>
                            </a:rPr>
                            <m:t>𝑡</m:t>
                          </m:r>
                        </m:sub>
                      </m:sSub>
                    </m:oMath>
                  </m:oMathPara>
                </a14:m>
                <a:endParaRPr lang="en-US"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h</m:t>
                              </m:r>
                            </m:e>
                          </m:acc>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h</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h</m:t>
                          </m:r>
                        </m:e>
                        <m:sub>
                          <m:r>
                            <a:rPr lang="en-US" b="0" i="1" smtClean="0">
                              <a:latin typeface="Cambria Math" panose="02040503050406030204" pitchFamily="18" charset="0"/>
                              <a:ea typeface="Cambria Math" panose="02040503050406030204" pitchFamily="18" charset="0"/>
                            </a:rPr>
                            <m:t>𝑡</m:t>
                          </m:r>
                        </m:sub>
                      </m:sSub>
                    </m:oMath>
                  </m:oMathPara>
                </a14:m>
                <a:endParaRPr lang="en-US" dirty="0"/>
              </a:p>
              <a:p>
                <a:pPr marL="0" indent="0">
                  <a:buNone/>
                </a:pPr>
                <a:r>
                  <a:rPr lang="en-US" dirty="0"/>
                  <a:t>where capitals and output are normalized by effective labor: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 = </m:t>
                    </m:r>
                    <m:r>
                      <a:rPr lang="en-US" i="1" dirty="0" smtClean="0">
                        <a:latin typeface="Cambria Math" panose="02040503050406030204" pitchFamily="18" charset="0"/>
                      </a:rPr>
                      <m:t>𝑌</m:t>
                    </m:r>
                    <m:r>
                      <a:rPr lang="en-US" i="1" dirty="0" smtClean="0">
                        <a:latin typeface="Cambria Math" panose="02040503050406030204" pitchFamily="18" charset="0"/>
                      </a:rPr>
                      <m:t>/</m:t>
                    </m:r>
                    <m:r>
                      <a:rPr lang="en-US" i="1" dirty="0" smtClean="0">
                        <a:latin typeface="Cambria Math" panose="02040503050406030204" pitchFamily="18" charset="0"/>
                      </a:rPr>
                      <m:t>𝐴𝐿</m:t>
                    </m:r>
                  </m:oMath>
                </a14:m>
                <a:r>
                  <a:rPr lang="en-US" dirty="0"/>
                  <a:t>,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 </m:t>
                    </m:r>
                    <m:r>
                      <a:rPr lang="en-US" i="1" dirty="0" smtClean="0">
                        <a:latin typeface="Cambria Math" panose="02040503050406030204" pitchFamily="18" charset="0"/>
                      </a:rPr>
                      <m:t>𝐾</m:t>
                    </m:r>
                    <m:r>
                      <a:rPr lang="en-US" i="1" dirty="0" smtClean="0">
                        <a:latin typeface="Cambria Math" panose="02040503050406030204" pitchFamily="18" charset="0"/>
                      </a:rPr>
                      <m:t>/</m:t>
                    </m:r>
                    <m:r>
                      <a:rPr lang="en-US" i="1" dirty="0" smtClean="0">
                        <a:latin typeface="Cambria Math" panose="02040503050406030204" pitchFamily="18" charset="0"/>
                      </a:rPr>
                      <m:t>𝐴𝐿</m:t>
                    </m:r>
                  </m:oMath>
                </a14:m>
                <a:r>
                  <a:rPr lang="en-US" dirty="0"/>
                  <a:t>, and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 = </m:t>
                    </m:r>
                    <m:r>
                      <a:rPr lang="en-US" i="1" dirty="0" smtClean="0">
                        <a:latin typeface="Cambria Math" panose="02040503050406030204" pitchFamily="18" charset="0"/>
                      </a:rPr>
                      <m:t>𝐻</m:t>
                    </m:r>
                    <m:r>
                      <a:rPr lang="en-US" i="1" dirty="0" smtClean="0">
                        <a:latin typeface="Cambria Math" panose="02040503050406030204" pitchFamily="18" charset="0"/>
                      </a:rPr>
                      <m:t>/</m:t>
                    </m:r>
                    <m:r>
                      <a:rPr lang="en-US" i="1" dirty="0" smtClean="0">
                        <a:latin typeface="Cambria Math" panose="02040503050406030204" pitchFamily="18" charset="0"/>
                      </a:rPr>
                      <m:t>𝐴𝐿</m:t>
                    </m:r>
                  </m:oMath>
                </a14:m>
                <a:r>
                  <a:rPr lang="en-US" dirty="0"/>
                  <a:t>.</a:t>
                </a:r>
              </a:p>
            </p:txBody>
          </p:sp>
        </mc:Choice>
        <mc:Fallback xmlns="">
          <p:sp>
            <p:nvSpPr>
              <p:cNvPr id="3" name="Content Placeholder 2">
                <a:extLst>
                  <a:ext uri="{FF2B5EF4-FFF2-40B4-BE49-F238E27FC236}">
                    <a16:creationId xmlns:a16="http://schemas.microsoft.com/office/drawing/2014/main" id="{03C3BA6E-195A-47C3-AC5F-ABCA0C97B2F9}"/>
                  </a:ext>
                </a:extLst>
              </p:cNvPr>
              <p:cNvSpPr>
                <a:spLocks noGrp="1" noRot="1" noChangeAspect="1" noMove="1" noResize="1" noEditPoints="1" noAdjustHandles="1" noChangeArrowheads="1" noChangeShapeType="1" noTextEdit="1"/>
              </p:cNvSpPr>
              <p:nvPr>
                <p:ph idx="1"/>
              </p:nvPr>
            </p:nvSpPr>
            <p:spPr>
              <a:blipFill>
                <a:blip r:embed="rId2"/>
                <a:stretch>
                  <a:fillRect l="-1217" t="-2241" r="-1507" b="-154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1AAA897-1300-E5F0-AE15-6D8909A3CEF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D18BE070-1D53-E86B-24F5-893B08F49B68}"/>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E28A2D39-B30F-9B1D-54F3-6D704FC142E7}"/>
              </a:ext>
            </a:extLst>
          </p:cNvPr>
          <p:cNvSpPr>
            <a:spLocks noGrp="1"/>
          </p:cNvSpPr>
          <p:nvPr>
            <p:ph type="sldNum" sz="quarter" idx="12"/>
          </p:nvPr>
        </p:nvSpPr>
        <p:spPr/>
        <p:txBody>
          <a:bodyPr/>
          <a:lstStyle/>
          <a:p>
            <a:fld id="{FC42BABA-C5C3-47D5-B0D6-5D879B36742B}" type="slidenum">
              <a:rPr lang="en-US" smtClean="0"/>
              <a:t>18</a:t>
            </a:fld>
            <a:endParaRPr lang="en-US"/>
          </a:p>
        </p:txBody>
      </p:sp>
    </p:spTree>
    <p:extLst>
      <p:ext uri="{BB962C8B-B14F-4D97-AF65-F5344CB8AC3E}">
        <p14:creationId xmlns:p14="http://schemas.microsoft.com/office/powerpoint/2010/main" val="3658745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E78B-32FD-4838-8CF8-C5C83E1F972A}"/>
              </a:ext>
            </a:extLst>
          </p:cNvPr>
          <p:cNvSpPr>
            <a:spLocks noGrp="1"/>
          </p:cNvSpPr>
          <p:nvPr>
            <p:ph type="title"/>
          </p:nvPr>
        </p:nvSpPr>
        <p:spPr/>
        <p:txBody>
          <a:bodyPr/>
          <a:lstStyle/>
          <a:p>
            <a:r>
              <a:rPr lang="en-US" dirty="0"/>
              <a:t>MRW (1992)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FEE485-1FEF-42B7-AD3C-9DE2BC405BF8}"/>
                  </a:ext>
                </a:extLst>
              </p:cNvPr>
              <p:cNvSpPr>
                <a:spLocks noGrp="1"/>
              </p:cNvSpPr>
              <p:nvPr>
                <p:ph idx="1"/>
              </p:nvPr>
            </p:nvSpPr>
            <p:spPr/>
            <p:txBody>
              <a:bodyPr/>
              <a:lstStyle/>
              <a:p>
                <a:r>
                  <a:rPr lang="en-US" dirty="0"/>
                  <a:t>Model contains exogenous evolution of productivity (growth </a:t>
                </a:r>
                <a:r>
                  <a:rPr lang="en-US" i="1" dirty="0"/>
                  <a:t>g</a:t>
                </a:r>
                <a:r>
                  <a:rPr lang="en-US" dirty="0"/>
                  <a:t> in </a:t>
                </a:r>
                <a:r>
                  <a:rPr lang="en-US" i="1" dirty="0"/>
                  <a:t>A</a:t>
                </a:r>
                <a:r>
                  <a:rPr lang="en-US" dirty="0"/>
                  <a:t>) and endogenous growth in knowledge and skills that is spread across the economy. </a:t>
                </a:r>
              </a:p>
              <a:p>
                <a:r>
                  <a:rPr lang="en-US" dirty="0"/>
                  <a:t>Model yields empirical expression for labor productivity:</a:t>
                </a:r>
              </a:p>
              <a:p>
                <a:pPr marL="0" indent="0">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log</m:t>
                          </m:r>
                        </m:fName>
                        <m:e>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𝑡</m:t>
                                      </m:r>
                                    </m:sub>
                                  </m:sSub>
                                </m:den>
                              </m:f>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𝑔𝑡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num>
                                <m:den>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den>
                              </m:f>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den>
                                  </m:f>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𝑘</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𝛽</m:t>
                                          </m:r>
                                        </m:num>
                                        <m:den>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den>
                                      </m:f>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h</m:t>
                                              </m:r>
                                            </m:sub>
                                          </m:sSub>
                                        </m:e>
                                      </m:func>
                                    </m:e>
                                  </m:func>
                                </m:e>
                              </m:func>
                            </m:e>
                          </m:func>
                        </m:e>
                      </m:func>
                    </m:oMath>
                  </m:oMathPara>
                </a14:m>
                <a:endParaRPr lang="en-US" dirty="0"/>
              </a:p>
              <a:p>
                <a:r>
                  <a:rPr lang="en-US" dirty="0"/>
                  <a:t>Functions of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and </a:t>
                </a:r>
                <a14:m>
                  <m:oMath xmlns:m="http://schemas.openxmlformats.org/officeDocument/2006/math">
                    <m:r>
                      <a:rPr lang="en-US" i="1" smtClean="0">
                        <a:latin typeface="Cambria Math" panose="02040503050406030204" pitchFamily="18" charset="0"/>
                        <a:ea typeface="Cambria Math" panose="02040503050406030204" pitchFamily="18" charset="0"/>
                      </a:rPr>
                      <m:t>𝛽</m:t>
                    </m:r>
                  </m:oMath>
                </a14:m>
                <a:r>
                  <a:rPr lang="en-US" dirty="0"/>
                  <a:t> will be treated as unknown parameters to be estimated.</a:t>
                </a:r>
              </a:p>
            </p:txBody>
          </p:sp>
        </mc:Choice>
        <mc:Fallback xmlns="">
          <p:sp>
            <p:nvSpPr>
              <p:cNvPr id="3" name="Content Placeholder 2">
                <a:extLst>
                  <a:ext uri="{FF2B5EF4-FFF2-40B4-BE49-F238E27FC236}">
                    <a16:creationId xmlns:a16="http://schemas.microsoft.com/office/drawing/2014/main" id="{0BFEE485-1FEF-42B7-AD3C-9DE2BC405BF8}"/>
                  </a:ext>
                </a:extLst>
              </p:cNvPr>
              <p:cNvSpPr>
                <a:spLocks noGrp="1" noRot="1" noChangeAspect="1" noMove="1" noResize="1" noEditPoints="1" noAdjustHandles="1" noChangeArrowheads="1" noChangeShapeType="1" noTextEdit="1"/>
              </p:cNvSpPr>
              <p:nvPr>
                <p:ph idx="1"/>
              </p:nvPr>
            </p:nvSpPr>
            <p:spPr>
              <a:blipFill>
                <a:blip r:embed="rId2"/>
                <a:stretch>
                  <a:fillRect l="-1043" t="-2241" r="-348" b="-294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C881947E-3F7B-46FC-74AD-5A12ECB9540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C9F7D8C1-789C-FBB2-3BC5-6CFD38C7E370}"/>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80C63E0A-7FCA-EE2B-D69C-44223435E200}"/>
              </a:ext>
            </a:extLst>
          </p:cNvPr>
          <p:cNvSpPr>
            <a:spLocks noGrp="1"/>
          </p:cNvSpPr>
          <p:nvPr>
            <p:ph type="sldNum" sz="quarter" idx="12"/>
          </p:nvPr>
        </p:nvSpPr>
        <p:spPr/>
        <p:txBody>
          <a:bodyPr/>
          <a:lstStyle/>
          <a:p>
            <a:fld id="{FC42BABA-C5C3-47D5-B0D6-5D879B36742B}" type="slidenum">
              <a:rPr lang="en-US" smtClean="0"/>
              <a:t>19</a:t>
            </a:fld>
            <a:endParaRPr lang="en-US"/>
          </a:p>
        </p:txBody>
      </p:sp>
    </p:spTree>
    <p:extLst>
      <p:ext uri="{BB962C8B-B14F-4D97-AF65-F5344CB8AC3E}">
        <p14:creationId xmlns:p14="http://schemas.microsoft.com/office/powerpoint/2010/main" val="11966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89B7-EE68-1A40-C4C4-BAB596DEFD2A}"/>
              </a:ext>
            </a:extLst>
          </p:cNvPr>
          <p:cNvSpPr>
            <a:spLocks noGrp="1"/>
          </p:cNvSpPr>
          <p:nvPr>
            <p:ph type="title"/>
          </p:nvPr>
        </p:nvSpPr>
        <p:spPr>
          <a:xfrm>
            <a:off x="838200" y="365125"/>
            <a:ext cx="10515600" cy="1325563"/>
          </a:xfrm>
        </p:spPr>
        <p:txBody>
          <a:bodyPr/>
          <a:lstStyle/>
          <a:p>
            <a:r>
              <a:rPr lang="en-US" dirty="0"/>
              <a:t>Overview</a:t>
            </a:r>
          </a:p>
        </p:txBody>
      </p:sp>
      <p:sp>
        <p:nvSpPr>
          <p:cNvPr id="3" name="Content Placeholder 2">
            <a:extLst>
              <a:ext uri="{FF2B5EF4-FFF2-40B4-BE49-F238E27FC236}">
                <a16:creationId xmlns:a16="http://schemas.microsoft.com/office/drawing/2014/main" id="{1CEC9E58-290F-C7EB-92CC-FF8D1E6E4BDF}"/>
              </a:ext>
            </a:extLst>
          </p:cNvPr>
          <p:cNvSpPr>
            <a:spLocks noGrp="1"/>
          </p:cNvSpPr>
          <p:nvPr>
            <p:ph idx="1"/>
          </p:nvPr>
        </p:nvSpPr>
        <p:spPr>
          <a:xfrm>
            <a:off x="838200" y="1825625"/>
            <a:ext cx="10515600" cy="4351338"/>
          </a:xfrm>
        </p:spPr>
        <p:txBody>
          <a:bodyPr/>
          <a:lstStyle/>
          <a:p>
            <a:pPr lvl="0"/>
            <a:r>
              <a:rPr lang="en-US" dirty="0"/>
              <a:t>Growth models</a:t>
            </a:r>
          </a:p>
          <a:p>
            <a:pPr lvl="1"/>
            <a:r>
              <a:rPr lang="en-US" dirty="0"/>
              <a:t>Solow-Swan and technical change</a:t>
            </a:r>
          </a:p>
          <a:p>
            <a:pPr lvl="1"/>
            <a:r>
              <a:rPr lang="en-US" dirty="0"/>
              <a:t>Modern growth models with endogenous technical change</a:t>
            </a:r>
          </a:p>
          <a:p>
            <a:pPr lvl="0"/>
            <a:r>
              <a:rPr lang="en-US" dirty="0"/>
              <a:t>TFP decomposition and growth accounting</a:t>
            </a:r>
          </a:p>
          <a:p>
            <a:pPr lvl="0"/>
            <a:r>
              <a:rPr lang="en-US" dirty="0"/>
              <a:t>Empirical measurement</a:t>
            </a:r>
          </a:p>
          <a:p>
            <a:pPr lvl="1"/>
            <a:r>
              <a:rPr lang="en-US" dirty="0"/>
              <a:t>knowledge spillovers</a:t>
            </a:r>
          </a:p>
          <a:p>
            <a:pPr lvl="1"/>
            <a:r>
              <a:rPr lang="en-US" dirty="0"/>
              <a:t>social returns to innovation</a:t>
            </a:r>
          </a:p>
          <a:p>
            <a:pPr lvl="0"/>
            <a:r>
              <a:rPr lang="en-US" dirty="0"/>
              <a:t>R&amp;D and intangible capital in the national income accounts.</a:t>
            </a:r>
          </a:p>
          <a:p>
            <a:endParaRPr lang="en-US" dirty="0"/>
          </a:p>
        </p:txBody>
      </p:sp>
      <p:sp>
        <p:nvSpPr>
          <p:cNvPr id="4" name="Date Placeholder 3">
            <a:extLst>
              <a:ext uri="{FF2B5EF4-FFF2-40B4-BE49-F238E27FC236}">
                <a16:creationId xmlns:a16="http://schemas.microsoft.com/office/drawing/2014/main" id="{10E1F61F-813A-E405-64D5-F65F4BC9C345}"/>
              </a:ext>
            </a:extLst>
          </p:cNvPr>
          <p:cNvSpPr>
            <a:spLocks noGrp="1"/>
          </p:cNvSpPr>
          <p:nvPr>
            <p:ph type="dt" sz="half" idx="10"/>
          </p:nvPr>
        </p:nvSpPr>
        <p:spPr>
          <a:xfrm>
            <a:off x="838200" y="6356350"/>
            <a:ext cx="2743200" cy="365125"/>
          </a:xfrm>
        </p:spPr>
        <p:txBody>
          <a:bodyPr/>
          <a:lstStyle/>
          <a:p>
            <a:r>
              <a:rPr lang="en-US"/>
              <a:t>2024</a:t>
            </a:r>
          </a:p>
        </p:txBody>
      </p:sp>
      <p:sp>
        <p:nvSpPr>
          <p:cNvPr id="5" name="Footer Placeholder 4">
            <a:extLst>
              <a:ext uri="{FF2B5EF4-FFF2-40B4-BE49-F238E27FC236}">
                <a16:creationId xmlns:a16="http://schemas.microsoft.com/office/drawing/2014/main" id="{B947F9C4-E526-7F5B-603A-460F1D9CEE88}"/>
              </a:ext>
            </a:extLst>
          </p:cNvPr>
          <p:cNvSpPr>
            <a:spLocks noGrp="1"/>
          </p:cNvSpPr>
          <p:nvPr>
            <p:ph type="ftr" sz="quarter" idx="11"/>
          </p:nvPr>
        </p:nvSpPr>
        <p:spPr>
          <a:xfrm>
            <a:off x="4038600" y="6356350"/>
            <a:ext cx="4114800" cy="365125"/>
          </a:xfrm>
        </p:spPr>
        <p:txBody>
          <a:bodyPr/>
          <a:lstStyle/>
          <a:p>
            <a:r>
              <a:rPr lang="en-US"/>
              <a:t>Hall &amp; Helmers Ch. 9</a:t>
            </a:r>
          </a:p>
        </p:txBody>
      </p:sp>
      <p:sp>
        <p:nvSpPr>
          <p:cNvPr id="6" name="Slide Number Placeholder 5">
            <a:extLst>
              <a:ext uri="{FF2B5EF4-FFF2-40B4-BE49-F238E27FC236}">
                <a16:creationId xmlns:a16="http://schemas.microsoft.com/office/drawing/2014/main" id="{6D93EDDB-AC31-4AA5-2279-B1887F41DFD1}"/>
              </a:ext>
            </a:extLst>
          </p:cNvPr>
          <p:cNvSpPr>
            <a:spLocks noGrp="1"/>
          </p:cNvSpPr>
          <p:nvPr>
            <p:ph type="sldNum" sz="quarter" idx="12"/>
          </p:nvPr>
        </p:nvSpPr>
        <p:spPr>
          <a:xfrm>
            <a:off x="8610600" y="6356350"/>
            <a:ext cx="2743200" cy="365125"/>
          </a:xfrm>
        </p:spPr>
        <p:txBody>
          <a:bodyPr/>
          <a:lstStyle/>
          <a:p>
            <a:fld id="{FC42BABA-C5C3-47D5-B0D6-5D879B36742B}" type="slidenum">
              <a:rPr lang="en-US" smtClean="0"/>
              <a:pPr/>
              <a:t>2</a:t>
            </a:fld>
            <a:endParaRPr lang="en-US"/>
          </a:p>
        </p:txBody>
      </p:sp>
    </p:spTree>
    <p:extLst>
      <p:ext uri="{BB962C8B-B14F-4D97-AF65-F5344CB8AC3E}">
        <p14:creationId xmlns:p14="http://schemas.microsoft.com/office/powerpoint/2010/main" val="3668199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AB204-DFCF-4A82-8E9D-91AD4BCA3597}"/>
              </a:ext>
            </a:extLst>
          </p:cNvPr>
          <p:cNvSpPr>
            <a:spLocks noGrp="1"/>
          </p:cNvSpPr>
          <p:nvPr>
            <p:ph type="title"/>
          </p:nvPr>
        </p:nvSpPr>
        <p:spPr/>
        <p:txBody>
          <a:bodyPr/>
          <a:lstStyle/>
          <a:p>
            <a:r>
              <a:rPr lang="en-US" dirty="0"/>
              <a:t>MRW (1992)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347DA1-BA8E-405B-B15B-1F492F89D5A5}"/>
                  </a:ext>
                </a:extLst>
              </p:cNvPr>
              <p:cNvSpPr>
                <a:spLocks noGrp="1"/>
              </p:cNvSpPr>
              <p:nvPr>
                <p:ph idx="1"/>
              </p:nvPr>
            </p:nvSpPr>
            <p:spPr/>
            <p:txBody>
              <a:bodyPr>
                <a:normAutofit fontScale="92500" lnSpcReduction="10000"/>
              </a:bodyPr>
              <a:lstStyle/>
              <a:p>
                <a:r>
                  <a:rPr lang="en-US" dirty="0"/>
                  <a:t>MRW proxy capital investment rate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𝑘</m:t>
                        </m:r>
                      </m:sub>
                    </m:sSub>
                  </m:oMath>
                </a14:m>
                <a:r>
                  <a:rPr lang="en-US" dirty="0"/>
                  <a:t> by investment-GDP ratio and human capital investment rate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h</m:t>
                        </m:r>
                      </m:sub>
                    </m:sSub>
                  </m:oMath>
                </a14:m>
                <a:r>
                  <a:rPr lang="en-US" dirty="0"/>
                  <a:t> by share of population in secondary school.</a:t>
                </a:r>
              </a:p>
              <a:p>
                <a:r>
                  <a:rPr lang="en-US" i="1" dirty="0"/>
                  <a:t>n</a:t>
                </a:r>
                <a:r>
                  <a:rPr lang="en-US" dirty="0"/>
                  <a:t> is rate of growth of working age population.</a:t>
                </a:r>
              </a:p>
              <a:p>
                <a14:m>
                  <m:oMath xmlns:m="http://schemas.openxmlformats.org/officeDocument/2006/math">
                    <m:r>
                      <a:rPr lang="en-US" b="0" i="1" dirty="0" smtClean="0">
                        <a:latin typeface="Cambria Math" panose="02040503050406030204" pitchFamily="18" charset="0"/>
                      </a:rPr>
                      <m:t>𝑔</m:t>
                    </m:r>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𝛿</m:t>
                    </m:r>
                  </m:oMath>
                </a14:m>
                <a:r>
                  <a:rPr lang="en-US" dirty="0"/>
                  <a:t> is set to 0.05.</a:t>
                </a:r>
              </a:p>
              <a:p>
                <a:r>
                  <a:rPr lang="en-US" dirty="0"/>
                  <a:t>Estimates show that omission of human capital in the original model did bias coefficients upwards, and that adding (poorly measured) proxy corrects bias and yields reasonable results.</a:t>
                </a:r>
              </a:p>
              <a:p>
                <a:r>
                  <a:rPr lang="en-US" dirty="0"/>
                  <a:t>Estimated capital and human capital shares (</a:t>
                </a:r>
                <a14:m>
                  <m:oMath xmlns:m="http://schemas.openxmlformats.org/officeDocument/2006/math">
                    <m:r>
                      <a:rPr lang="en-US" i="1" dirty="0" smtClean="0">
                        <a:latin typeface="Cambria Math" panose="02040503050406030204" pitchFamily="18" charset="0"/>
                      </a:rPr>
                      <m:t>𝛼</m:t>
                    </m:r>
                  </m:oMath>
                </a14:m>
                <a:r>
                  <a:rPr lang="en-US" dirty="0"/>
                  <a:t> and </a:t>
                </a:r>
                <a14:m>
                  <m:oMath xmlns:m="http://schemas.openxmlformats.org/officeDocument/2006/math">
                    <m:r>
                      <a:rPr lang="en-US" i="1" dirty="0" smtClean="0">
                        <a:latin typeface="Cambria Math" panose="02040503050406030204" pitchFamily="18" charset="0"/>
                      </a:rPr>
                      <m:t>𝛽</m:t>
                    </m:r>
                  </m:oMath>
                </a14:m>
                <a:r>
                  <a:rPr lang="en-US" dirty="0"/>
                  <a:t>) are both around 0.3, leaving 0.4 for labor.</a:t>
                </a:r>
              </a:p>
              <a:p>
                <a:r>
                  <a:rPr lang="en-US" dirty="0"/>
                  <a:t>Constant returns in all three inputs is accepted, which implies diminishing returns in the two capitals.</a:t>
                </a:r>
              </a:p>
            </p:txBody>
          </p:sp>
        </mc:Choice>
        <mc:Fallback xmlns="">
          <p:sp>
            <p:nvSpPr>
              <p:cNvPr id="3" name="Content Placeholder 2">
                <a:extLst>
                  <a:ext uri="{FF2B5EF4-FFF2-40B4-BE49-F238E27FC236}">
                    <a16:creationId xmlns:a16="http://schemas.microsoft.com/office/drawing/2014/main" id="{83347DA1-BA8E-405B-B15B-1F492F89D5A5}"/>
                  </a:ext>
                </a:extLst>
              </p:cNvPr>
              <p:cNvSpPr>
                <a:spLocks noGrp="1" noRot="1" noChangeAspect="1" noMove="1" noResize="1" noEditPoints="1" noAdjustHandles="1" noChangeArrowheads="1" noChangeShapeType="1" noTextEdit="1"/>
              </p:cNvSpPr>
              <p:nvPr>
                <p:ph idx="1"/>
              </p:nvPr>
            </p:nvSpPr>
            <p:spPr>
              <a:blipFill>
                <a:blip r:embed="rId2"/>
                <a:stretch>
                  <a:fillRect l="-928" t="-2801" r="-1159" b="-700"/>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0DADCB0A-5D22-D35F-FD51-B325D1311B7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73D4752-18E4-459B-78A8-A254DAF2675D}"/>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39367FEA-1CC2-E1EF-84E4-C5E7696BA332}"/>
              </a:ext>
            </a:extLst>
          </p:cNvPr>
          <p:cNvSpPr>
            <a:spLocks noGrp="1"/>
          </p:cNvSpPr>
          <p:nvPr>
            <p:ph type="sldNum" sz="quarter" idx="12"/>
          </p:nvPr>
        </p:nvSpPr>
        <p:spPr/>
        <p:txBody>
          <a:bodyPr/>
          <a:lstStyle/>
          <a:p>
            <a:fld id="{FC42BABA-C5C3-47D5-B0D6-5D879B36742B}" type="slidenum">
              <a:rPr lang="en-US" smtClean="0"/>
              <a:t>20</a:t>
            </a:fld>
            <a:endParaRPr lang="en-US"/>
          </a:p>
        </p:txBody>
      </p:sp>
    </p:spTree>
    <p:extLst>
      <p:ext uri="{BB962C8B-B14F-4D97-AF65-F5344CB8AC3E}">
        <p14:creationId xmlns:p14="http://schemas.microsoft.com/office/powerpoint/2010/main" val="3811432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AC157-BA71-48F4-A46F-88DD828AEB63}"/>
              </a:ext>
            </a:extLst>
          </p:cNvPr>
          <p:cNvSpPr>
            <a:spLocks noGrp="1"/>
          </p:cNvSpPr>
          <p:nvPr>
            <p:ph type="title"/>
          </p:nvPr>
        </p:nvSpPr>
        <p:spPr/>
        <p:txBody>
          <a:bodyPr/>
          <a:lstStyle/>
          <a:p>
            <a:r>
              <a:rPr lang="en-US" dirty="0"/>
              <a:t>Endogenous growth models</a:t>
            </a:r>
          </a:p>
        </p:txBody>
      </p:sp>
      <p:sp>
        <p:nvSpPr>
          <p:cNvPr id="3" name="Content Placeholder 2">
            <a:extLst>
              <a:ext uri="{FF2B5EF4-FFF2-40B4-BE49-F238E27FC236}">
                <a16:creationId xmlns:a16="http://schemas.microsoft.com/office/drawing/2014/main" id="{51D20D68-BCE2-411A-8417-867D138D7AF5}"/>
              </a:ext>
            </a:extLst>
          </p:cNvPr>
          <p:cNvSpPr>
            <a:spLocks noGrp="1"/>
          </p:cNvSpPr>
          <p:nvPr>
            <p:ph idx="1"/>
          </p:nvPr>
        </p:nvSpPr>
        <p:spPr/>
        <p:txBody>
          <a:bodyPr>
            <a:normAutofit/>
          </a:bodyPr>
          <a:lstStyle/>
          <a:p>
            <a:r>
              <a:rPr lang="en-US" dirty="0"/>
              <a:t>Models capture idea that conscious activities of firms generate growth via their investments in innovation.</a:t>
            </a:r>
          </a:p>
          <a:p>
            <a:r>
              <a:rPr lang="en-US" dirty="0"/>
              <a:t>Knowledge relevant for innovation is both nonrival and partially excludable:</a:t>
            </a:r>
          </a:p>
          <a:p>
            <a:pPr lvl="1"/>
            <a:r>
              <a:rPr lang="en-US" dirty="0"/>
              <a:t>Firms will need some rents or profits to pay the cost of innovation, leading to imperfect rather than perfect competition.</a:t>
            </a:r>
          </a:p>
          <a:p>
            <a:pPr lvl="1"/>
            <a:r>
              <a:rPr lang="en-US" dirty="0"/>
              <a:t>At aggregate level, the social returns to innovative activity by firms may exhibit increasing returns, even if each firm faces diminishing returns.</a:t>
            </a:r>
          </a:p>
          <a:p>
            <a:r>
              <a:rPr lang="en-US" dirty="0"/>
              <a:t>Increasing returns characteristic is central difference from traditional growth models such as Solow-Swan.</a:t>
            </a:r>
          </a:p>
          <a:p>
            <a:endParaRPr lang="en-US" dirty="0"/>
          </a:p>
        </p:txBody>
      </p:sp>
      <p:sp>
        <p:nvSpPr>
          <p:cNvPr id="4" name="Date Placeholder 3">
            <a:extLst>
              <a:ext uri="{FF2B5EF4-FFF2-40B4-BE49-F238E27FC236}">
                <a16:creationId xmlns:a16="http://schemas.microsoft.com/office/drawing/2014/main" id="{681113B9-DB5F-27BD-11BE-45073A614AC5}"/>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F59D511-7BE3-1E45-11A2-45E83A32EA22}"/>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CAB86331-CB77-9B5B-87C8-08CFDCF2C908}"/>
              </a:ext>
            </a:extLst>
          </p:cNvPr>
          <p:cNvSpPr>
            <a:spLocks noGrp="1"/>
          </p:cNvSpPr>
          <p:nvPr>
            <p:ph type="sldNum" sz="quarter" idx="12"/>
          </p:nvPr>
        </p:nvSpPr>
        <p:spPr/>
        <p:txBody>
          <a:bodyPr/>
          <a:lstStyle/>
          <a:p>
            <a:fld id="{FC42BABA-C5C3-47D5-B0D6-5D879B36742B}" type="slidenum">
              <a:rPr lang="en-US" smtClean="0"/>
              <a:t>21</a:t>
            </a:fld>
            <a:endParaRPr lang="en-US"/>
          </a:p>
        </p:txBody>
      </p:sp>
    </p:spTree>
    <p:extLst>
      <p:ext uri="{BB962C8B-B14F-4D97-AF65-F5344CB8AC3E}">
        <p14:creationId xmlns:p14="http://schemas.microsoft.com/office/powerpoint/2010/main" val="2908570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D7D36-9D9C-4592-8C88-2B5F04FA47BB}"/>
              </a:ext>
            </a:extLst>
          </p:cNvPr>
          <p:cNvSpPr>
            <a:spLocks noGrp="1"/>
          </p:cNvSpPr>
          <p:nvPr>
            <p:ph type="title"/>
          </p:nvPr>
        </p:nvSpPr>
        <p:spPr/>
        <p:txBody>
          <a:bodyPr/>
          <a:lstStyle/>
          <a:p>
            <a:r>
              <a:rPr lang="en-US" dirty="0"/>
              <a:t>Endogenous growth models</a:t>
            </a:r>
          </a:p>
        </p:txBody>
      </p:sp>
      <p:sp>
        <p:nvSpPr>
          <p:cNvPr id="3" name="Content Placeholder 2">
            <a:extLst>
              <a:ext uri="{FF2B5EF4-FFF2-40B4-BE49-F238E27FC236}">
                <a16:creationId xmlns:a16="http://schemas.microsoft.com/office/drawing/2014/main" id="{5C1D4FA7-B3B7-4948-B758-859E98AEA28A}"/>
              </a:ext>
            </a:extLst>
          </p:cNvPr>
          <p:cNvSpPr>
            <a:spLocks noGrp="1"/>
          </p:cNvSpPr>
          <p:nvPr>
            <p:ph idx="1"/>
          </p:nvPr>
        </p:nvSpPr>
        <p:spPr/>
        <p:txBody>
          <a:bodyPr>
            <a:normAutofit fontScale="85000" lnSpcReduction="10000"/>
          </a:bodyPr>
          <a:lstStyle/>
          <a:p>
            <a:r>
              <a:rPr lang="en-US" dirty="0"/>
              <a:t>Innovation is performed in different ways in the three models but with generally same impact on aggregate growth:</a:t>
            </a:r>
          </a:p>
          <a:p>
            <a:r>
              <a:rPr lang="en-US" b="1" dirty="0"/>
              <a:t>P. Romer:</a:t>
            </a:r>
            <a:r>
              <a:rPr lang="en-US" dirty="0"/>
              <a:t> individuals produce new designs, sell to intermediate goods firms who produce using them, these firms sell above marginal cost, and their quasi-rents cover the cost of purchasing the designs. There is entry until profits are zero.</a:t>
            </a:r>
          </a:p>
          <a:p>
            <a:r>
              <a:rPr lang="en-US" b="1" dirty="0"/>
              <a:t>Aghion-Howitt:</a:t>
            </a:r>
            <a:r>
              <a:rPr lang="en-US" dirty="0"/>
              <a:t> sequence of innovations, each of which improves on previous (a quality ladder), and whose provision is determined by comparing the cost of raising the expected probability of an improvement to the wage. Each innovation will earn rents until it is displaced by an improved product, which is a way of incorporating creative destruction.</a:t>
            </a:r>
          </a:p>
          <a:p>
            <a:r>
              <a:rPr lang="en-US" b="1" dirty="0"/>
              <a:t>Grossman-</a:t>
            </a:r>
            <a:r>
              <a:rPr lang="en-US" b="1" dirty="0" err="1"/>
              <a:t>Helpman</a:t>
            </a:r>
            <a:r>
              <a:rPr lang="en-US" b="1" dirty="0"/>
              <a:t>:</a:t>
            </a:r>
            <a:r>
              <a:rPr lang="en-US" dirty="0"/>
              <a:t> versions of both of the above, calling them variety expansion and quality expansion, and showing that results are similar, although welfare implications are different.</a:t>
            </a:r>
          </a:p>
        </p:txBody>
      </p:sp>
      <p:sp>
        <p:nvSpPr>
          <p:cNvPr id="4" name="Date Placeholder 3">
            <a:extLst>
              <a:ext uri="{FF2B5EF4-FFF2-40B4-BE49-F238E27FC236}">
                <a16:creationId xmlns:a16="http://schemas.microsoft.com/office/drawing/2014/main" id="{B5CADB2A-C06D-4067-3775-18C4AC1F722E}"/>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ED0955A-666E-39F0-A66D-4105C67512AD}"/>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B710EEED-8E88-B444-A1BF-180E0C8774DD}"/>
              </a:ext>
            </a:extLst>
          </p:cNvPr>
          <p:cNvSpPr>
            <a:spLocks noGrp="1"/>
          </p:cNvSpPr>
          <p:nvPr>
            <p:ph type="sldNum" sz="quarter" idx="12"/>
          </p:nvPr>
        </p:nvSpPr>
        <p:spPr/>
        <p:txBody>
          <a:bodyPr/>
          <a:lstStyle/>
          <a:p>
            <a:fld id="{FC42BABA-C5C3-47D5-B0D6-5D879B36742B}" type="slidenum">
              <a:rPr lang="en-US" smtClean="0"/>
              <a:t>22</a:t>
            </a:fld>
            <a:endParaRPr lang="en-US"/>
          </a:p>
        </p:txBody>
      </p:sp>
    </p:spTree>
    <p:extLst>
      <p:ext uri="{BB962C8B-B14F-4D97-AF65-F5344CB8AC3E}">
        <p14:creationId xmlns:p14="http://schemas.microsoft.com/office/powerpoint/2010/main" val="1928278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B7A4C-12BE-47B0-BC2E-58172EBA3493}"/>
              </a:ext>
            </a:extLst>
          </p:cNvPr>
          <p:cNvSpPr>
            <a:spLocks noGrp="1"/>
          </p:cNvSpPr>
          <p:nvPr>
            <p:ph type="title"/>
          </p:nvPr>
        </p:nvSpPr>
        <p:spPr/>
        <p:txBody>
          <a:bodyPr/>
          <a:lstStyle/>
          <a:p>
            <a:r>
              <a:rPr lang="en-US" dirty="0"/>
              <a:t>Endogenous growth models (Jones, 1995)</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B34D08A-6AB7-41D2-801D-74DF1650F225}"/>
                  </a:ext>
                </a:extLst>
              </p:cNvPr>
              <p:cNvSpPr>
                <a:spLocks noGrp="1"/>
              </p:cNvSpPr>
              <p:nvPr>
                <p:ph idx="1"/>
              </p:nvPr>
            </p:nvSpPr>
            <p:spPr/>
            <p:txBody>
              <a:bodyPr>
                <a:normAutofit fontScale="77500" lnSpcReduction="20000"/>
              </a:bodyPr>
              <a:lstStyle/>
              <a:p>
                <a:r>
                  <a:rPr lang="en-US" dirty="0"/>
                  <a:t>Total labor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𝑌</m:t>
                        </m:r>
                      </m:sub>
                    </m:sSub>
                  </m:oMath>
                </a14:m>
                <a:endParaRPr lang="en-US" b="0"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𝑌</m:t>
                        </m:r>
                      </m:sub>
                    </m:sSub>
                  </m:oMath>
                </a14:m>
                <a:r>
                  <a:rPr lang="en-US" dirty="0"/>
                  <a:t>: labor used in production</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𝐴</m:t>
                        </m:r>
                      </m:sub>
                    </m:sSub>
                  </m:oMath>
                </a14:m>
                <a:r>
                  <a:rPr lang="en-US" dirty="0"/>
                  <a:t>: labor used in knowledge production</a:t>
                </a:r>
              </a:p>
              <a:p>
                <a:r>
                  <a:rPr lang="en-US" dirty="0"/>
                  <a:t>Labor grows exogenously at rate </a:t>
                </a:r>
                <a:r>
                  <a:rPr lang="en-US" i="1" dirty="0"/>
                  <a:t>n.</a:t>
                </a:r>
              </a:p>
              <a:p>
                <a:r>
                  <a:rPr lang="en-US" dirty="0"/>
                  <a:t>Key feature equation for knowledge accumulation:</a:t>
                </a:r>
              </a:p>
              <a:p>
                <a:pPr marL="0" indent="0">
                  <a:buNone/>
                </a:pP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𝐴</m:t>
                        </m:r>
                      </m:e>
                      <m:sup>
                        <m:r>
                          <a:rPr lang="en-US" b="0" i="1" smtClean="0">
                            <a:latin typeface="Cambria Math" panose="02040503050406030204" pitchFamily="18" charset="0"/>
                            <a:ea typeface="Cambria Math" panose="02040503050406030204" pitchFamily="18" charset="0"/>
                          </a:rPr>
                          <m:t>𝜙</m:t>
                        </m:r>
                      </m:sup>
                    </m:sSup>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𝐿</m:t>
                        </m:r>
                      </m:e>
                      <m:sub>
                        <m:r>
                          <a:rPr lang="en-US" b="0" i="1" smtClean="0">
                            <a:latin typeface="Cambria Math" panose="02040503050406030204" pitchFamily="18" charset="0"/>
                            <a:ea typeface="Cambria Math" panose="02040503050406030204" pitchFamily="18" charset="0"/>
                          </a:rPr>
                          <m:t>𝐴</m:t>
                        </m:r>
                      </m:sub>
                      <m:sup>
                        <m:r>
                          <a:rPr lang="en-US" b="0" i="1" smtClean="0">
                            <a:latin typeface="Cambria Math" panose="02040503050406030204" pitchFamily="18" charset="0"/>
                            <a:ea typeface="Cambria Math" panose="02040503050406030204" pitchFamily="18" charset="0"/>
                          </a:rPr>
                          <m:t>𝜆</m:t>
                        </m:r>
                      </m:sup>
                    </m:sSubSup>
                  </m:oMath>
                </a14:m>
                <a:r>
                  <a:rPr lang="en-US" dirty="0"/>
                  <a:t> 	with </a:t>
                </a:r>
                <a14:m>
                  <m:oMath xmlns:m="http://schemas.openxmlformats.org/officeDocument/2006/math">
                    <m:r>
                      <a:rPr lang="en-US" b="0" i="1" smtClean="0">
                        <a:latin typeface="Cambria Math" panose="02040503050406030204" pitchFamily="18" charset="0"/>
                      </a:rPr>
                      <m:t>0&lt;</m:t>
                    </m:r>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≤1</m:t>
                    </m:r>
                  </m:oMath>
                </a14:m>
                <a:endParaRPr lang="en-US" dirty="0"/>
              </a:p>
              <a:p>
                <a14:m>
                  <m:oMath xmlns:m="http://schemas.openxmlformats.org/officeDocument/2006/math">
                    <m:r>
                      <a:rPr lang="en-US" i="1" dirty="0" smtClean="0">
                        <a:latin typeface="Cambria Math" panose="02040503050406030204" pitchFamily="18" charset="0"/>
                      </a:rPr>
                      <m:t>𝜙</m:t>
                    </m:r>
                  </m:oMath>
                </a14:m>
                <a:r>
                  <a:rPr lang="en-US" dirty="0"/>
                  <a:t> introduces research spillovers into the model.</a:t>
                </a:r>
              </a:p>
              <a:p>
                <a:r>
                  <a:rPr lang="en-US" dirty="0"/>
                  <a:t>Assume that </a:t>
                </a:r>
                <a14:m>
                  <m:oMath xmlns:m="http://schemas.openxmlformats.org/officeDocument/2006/math">
                    <m:r>
                      <a:rPr lang="en-US" i="1" dirty="0" smtClean="0">
                        <a:latin typeface="Cambria Math" panose="02040503050406030204" pitchFamily="18" charset="0"/>
                      </a:rPr>
                      <m:t>𝜙</m:t>
                    </m:r>
                    <m:r>
                      <a:rPr lang="en-US" i="1" dirty="0" smtClean="0">
                        <a:latin typeface="Cambria Math" panose="02040503050406030204" pitchFamily="18" charset="0"/>
                      </a:rPr>
                      <m:t>&lt;1</m:t>
                    </m:r>
                  </m:oMath>
                </a14:m>
                <a:r>
                  <a:rPr lang="en-US" dirty="0"/>
                  <a:t>, balanced growth path where knowledge, output per worker, capital services per worker, and the capital-labor ratio grow at rate </a:t>
                </a:r>
                <a:r>
                  <a:rPr lang="en-US" i="1" dirty="0"/>
                  <a:t>g</a:t>
                </a:r>
                <a:r>
                  <a:rPr lang="en-US" dirty="0"/>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𝑛</m:t>
                          </m:r>
                        </m:num>
                        <m:den>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𝜙</m:t>
                          </m:r>
                        </m:den>
                      </m:f>
                    </m:oMath>
                  </m:oMathPara>
                </a14:m>
                <a:endParaRPr lang="en-US" dirty="0"/>
              </a:p>
              <a:p>
                <a:r>
                  <a:rPr lang="en-US" dirty="0"/>
                  <a:t>Note: decentralized economy will tend to underinvest in R&amp;D relative to social optimum, given the presence of spillovers.</a:t>
                </a:r>
              </a:p>
            </p:txBody>
          </p:sp>
        </mc:Choice>
        <mc:Fallback>
          <p:sp>
            <p:nvSpPr>
              <p:cNvPr id="3" name="Content Placeholder 2">
                <a:extLst>
                  <a:ext uri="{FF2B5EF4-FFF2-40B4-BE49-F238E27FC236}">
                    <a16:creationId xmlns:a16="http://schemas.microsoft.com/office/drawing/2014/main" id="{FB34D08A-6AB7-41D2-801D-74DF1650F225}"/>
                  </a:ext>
                </a:extLst>
              </p:cNvPr>
              <p:cNvSpPr>
                <a:spLocks noGrp="1" noRot="1" noChangeAspect="1" noMove="1" noResize="1" noEditPoints="1" noAdjustHandles="1" noChangeArrowheads="1" noChangeShapeType="1" noTextEdit="1"/>
              </p:cNvSpPr>
              <p:nvPr>
                <p:ph idx="1"/>
              </p:nvPr>
            </p:nvSpPr>
            <p:spPr>
              <a:blipFill>
                <a:blip r:embed="rId2"/>
                <a:stretch>
                  <a:fillRect l="-696" t="-2801" r="-464"/>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5A131F19-20D3-FC36-09F7-1D0EF6D786A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BECDDB2-AE73-99F9-6D6D-6A555CD02033}"/>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83F4986E-1313-66E0-F4B7-604D8968BCD1}"/>
              </a:ext>
            </a:extLst>
          </p:cNvPr>
          <p:cNvSpPr>
            <a:spLocks noGrp="1"/>
          </p:cNvSpPr>
          <p:nvPr>
            <p:ph type="sldNum" sz="quarter" idx="12"/>
          </p:nvPr>
        </p:nvSpPr>
        <p:spPr/>
        <p:txBody>
          <a:bodyPr/>
          <a:lstStyle/>
          <a:p>
            <a:fld id="{FC42BABA-C5C3-47D5-B0D6-5D879B36742B}" type="slidenum">
              <a:rPr lang="en-US" smtClean="0"/>
              <a:t>23</a:t>
            </a:fld>
            <a:endParaRPr lang="en-US"/>
          </a:p>
        </p:txBody>
      </p:sp>
    </p:spTree>
    <p:extLst>
      <p:ext uri="{BB962C8B-B14F-4D97-AF65-F5344CB8AC3E}">
        <p14:creationId xmlns:p14="http://schemas.microsoft.com/office/powerpoint/2010/main" val="355703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DA002-7201-4AD5-A00F-E00FF7BEE813}"/>
              </a:ext>
            </a:extLst>
          </p:cNvPr>
          <p:cNvSpPr>
            <a:spLocks noGrp="1"/>
          </p:cNvSpPr>
          <p:nvPr>
            <p:ph type="title"/>
          </p:nvPr>
        </p:nvSpPr>
        <p:spPr/>
        <p:txBody>
          <a:bodyPr/>
          <a:lstStyle/>
          <a:p>
            <a:r>
              <a:rPr lang="en-US" dirty="0"/>
              <a:t>Explaining the growth in total factor productivity (TFP)</a:t>
            </a:r>
          </a:p>
        </p:txBody>
      </p:sp>
      <p:sp>
        <p:nvSpPr>
          <p:cNvPr id="3" name="Content Placeholder 2">
            <a:extLst>
              <a:ext uri="{FF2B5EF4-FFF2-40B4-BE49-F238E27FC236}">
                <a16:creationId xmlns:a16="http://schemas.microsoft.com/office/drawing/2014/main" id="{120B9810-906E-41C1-B029-18554DA66BA3}"/>
              </a:ext>
            </a:extLst>
          </p:cNvPr>
          <p:cNvSpPr>
            <a:spLocks noGrp="1"/>
          </p:cNvSpPr>
          <p:nvPr>
            <p:ph idx="1"/>
          </p:nvPr>
        </p:nvSpPr>
        <p:spPr/>
        <p:txBody>
          <a:bodyPr/>
          <a:lstStyle/>
          <a:p>
            <a:r>
              <a:rPr lang="en-US" dirty="0"/>
              <a:t>Solow’s finding that most of U.S. output growth during the first half of the twentieth century was not explained by growth in capital and labor motivated empirical work to explain this result by </a:t>
            </a:r>
          </a:p>
          <a:p>
            <a:pPr lvl="1"/>
            <a:r>
              <a:rPr lang="en-US" dirty="0"/>
              <a:t>Improving measures of capital and labor to incorporate quality change.</a:t>
            </a:r>
          </a:p>
          <a:p>
            <a:pPr lvl="1"/>
            <a:r>
              <a:rPr lang="en-US" dirty="0"/>
              <a:t>Including measures of disembodied knowledge capital.</a:t>
            </a:r>
          </a:p>
          <a:p>
            <a:pPr marL="0" indent="0">
              <a:buNone/>
            </a:pPr>
            <a:endParaRPr lang="en-US" dirty="0"/>
          </a:p>
        </p:txBody>
      </p:sp>
      <p:sp>
        <p:nvSpPr>
          <p:cNvPr id="4" name="Date Placeholder 3">
            <a:extLst>
              <a:ext uri="{FF2B5EF4-FFF2-40B4-BE49-F238E27FC236}">
                <a16:creationId xmlns:a16="http://schemas.microsoft.com/office/drawing/2014/main" id="{D75EF27C-C28D-CAF0-C762-3302C12900B7}"/>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C320E7A-99B4-801F-B1D0-82032C7FF4F7}"/>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2F673A14-66A2-AE55-39E6-464984B62B13}"/>
              </a:ext>
            </a:extLst>
          </p:cNvPr>
          <p:cNvSpPr>
            <a:spLocks noGrp="1"/>
          </p:cNvSpPr>
          <p:nvPr>
            <p:ph type="sldNum" sz="quarter" idx="12"/>
          </p:nvPr>
        </p:nvSpPr>
        <p:spPr/>
        <p:txBody>
          <a:bodyPr/>
          <a:lstStyle/>
          <a:p>
            <a:fld id="{FC42BABA-C5C3-47D5-B0D6-5D879B36742B}" type="slidenum">
              <a:rPr lang="en-US" smtClean="0"/>
              <a:t>24</a:t>
            </a:fld>
            <a:endParaRPr lang="en-US"/>
          </a:p>
        </p:txBody>
      </p:sp>
    </p:spTree>
    <p:extLst>
      <p:ext uri="{BB962C8B-B14F-4D97-AF65-F5344CB8AC3E}">
        <p14:creationId xmlns:p14="http://schemas.microsoft.com/office/powerpoint/2010/main" val="2098296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7B33D-5152-4849-B3F0-D599A0B30811}"/>
              </a:ext>
            </a:extLst>
          </p:cNvPr>
          <p:cNvSpPr>
            <a:spLocks noGrp="1"/>
          </p:cNvSpPr>
          <p:nvPr>
            <p:ph type="title"/>
          </p:nvPr>
        </p:nvSpPr>
        <p:spPr/>
        <p:txBody>
          <a:bodyPr/>
          <a:lstStyle/>
          <a:p>
            <a:r>
              <a:rPr lang="en-US" dirty="0"/>
              <a:t>Sources of growth (Jorgenson and </a:t>
            </a:r>
            <a:r>
              <a:rPr lang="en-US" dirty="0" err="1"/>
              <a:t>Griliches</a:t>
            </a:r>
            <a:r>
              <a:rPr lang="en-US" dirty="0"/>
              <a:t>, 1969)</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DFC632-FAD0-42B6-A798-A61C3E9E8CDB}"/>
                  </a:ext>
                </a:extLst>
              </p:cNvPr>
              <p:cNvSpPr>
                <a:spLocks noGrp="1"/>
              </p:cNvSpPr>
              <p:nvPr>
                <p:ph idx="1"/>
              </p:nvPr>
            </p:nvSpPr>
            <p:spPr/>
            <p:txBody>
              <a:bodyPr/>
              <a:lstStyle/>
              <a:p>
                <a:r>
                  <a:rPr lang="en-US" dirty="0"/>
                  <a:t>How to measure both real output and real input using the data commonly available from national income accounts.</a:t>
                </a:r>
              </a:p>
              <a:p>
                <a:r>
                  <a:rPr lang="en-US" dirty="0"/>
                  <a:t>Consider many outputs and many inputs and start with the accounting identity implicit in national income accounts.</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3</m:t>
                              </m:r>
                            </m:sub>
                          </m:sSub>
                          <m:r>
                            <a:rPr lang="en-US" b="0" i="1" smtClean="0">
                              <a:latin typeface="Cambria Math" panose="02040503050406030204" pitchFamily="18" charset="0"/>
                            </a:rPr>
                            <m:t>𝑋</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m:oMathPara>
                </a14:m>
                <a:endParaRPr lang="en-US" dirty="0"/>
              </a:p>
              <a:p>
                <a:pPr marL="0" indent="0">
                  <a:buNone/>
                </a:pPr>
                <a:r>
                  <a:rPr lang="en-US" dirty="0"/>
                  <a:t>			or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𝑀</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𝑗</m:t>
                                </m:r>
                              </m:sub>
                            </m:sSub>
                          </m:e>
                        </m:nary>
                      </m:e>
                    </m:nary>
                  </m:oMath>
                </a14:m>
                <a:endParaRPr lang="en-US" dirty="0"/>
              </a:p>
              <a:p>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oMath>
                </a14:m>
                <a:r>
                  <a:rPr lang="en-US" dirty="0"/>
                  <a:t> is the quantity of the </a:t>
                </a:r>
                <a:r>
                  <a:rPr lang="en-US" i="1" dirty="0" err="1"/>
                  <a:t>i</a:t>
                </a:r>
                <a:r>
                  <a:rPr lang="en-US" dirty="0" err="1"/>
                  <a:t>th</a:t>
                </a:r>
                <a:r>
                  <a:rPr lang="en-US" dirty="0"/>
                  <a:t> output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𝑗</m:t>
                        </m:r>
                      </m:sub>
                    </m:sSub>
                    <m:r>
                      <a:rPr lang="en-US" b="0" i="1" smtClean="0">
                        <a:latin typeface="Cambria Math" panose="02040503050406030204" pitchFamily="18" charset="0"/>
                      </a:rPr>
                      <m:t> </m:t>
                    </m:r>
                  </m:oMath>
                </a14:m>
                <a:r>
                  <a:rPr lang="en-US" dirty="0"/>
                  <a:t>as the quantity of the </a:t>
                </a:r>
                <a:r>
                  <a:rPr lang="en-US" i="1" dirty="0" err="1"/>
                  <a:t>j</a:t>
                </a:r>
                <a:r>
                  <a:rPr lang="en-US" dirty="0" err="1"/>
                  <a:t>th</a:t>
                </a:r>
                <a:r>
                  <a:rPr lang="en-US" dirty="0"/>
                  <a:t> input.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𝑗</m:t>
                        </m:r>
                      </m:sub>
                    </m:sSub>
                    <m:r>
                      <a:rPr lang="en-US" b="0" i="1" smtClean="0">
                        <a:latin typeface="Cambria Math" panose="02040503050406030204" pitchFamily="18" charset="0"/>
                      </a:rPr>
                      <m:t> </m:t>
                    </m:r>
                  </m:oMath>
                </a14:m>
                <a:r>
                  <a:rPr lang="en-US" dirty="0"/>
                  <a:t>are the corresponding prices.</a:t>
                </a:r>
              </a:p>
            </p:txBody>
          </p:sp>
        </mc:Choice>
        <mc:Fallback xmlns="">
          <p:sp>
            <p:nvSpPr>
              <p:cNvPr id="3" name="Content Placeholder 2">
                <a:extLst>
                  <a:ext uri="{FF2B5EF4-FFF2-40B4-BE49-F238E27FC236}">
                    <a16:creationId xmlns:a16="http://schemas.microsoft.com/office/drawing/2014/main" id="{00DFC632-FAD0-42B6-A798-A61C3E9E8CDB}"/>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0727E416-1821-C01E-07E6-EAA5C8AED12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261B367-1AE6-5169-8FA2-D7660BB13776}"/>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E4F34DD5-3BF7-90B1-60CF-E585E9543CDA}"/>
              </a:ext>
            </a:extLst>
          </p:cNvPr>
          <p:cNvSpPr>
            <a:spLocks noGrp="1"/>
          </p:cNvSpPr>
          <p:nvPr>
            <p:ph type="sldNum" sz="quarter" idx="12"/>
          </p:nvPr>
        </p:nvSpPr>
        <p:spPr/>
        <p:txBody>
          <a:bodyPr/>
          <a:lstStyle/>
          <a:p>
            <a:fld id="{FC42BABA-C5C3-47D5-B0D6-5D879B36742B}" type="slidenum">
              <a:rPr lang="en-US" smtClean="0"/>
              <a:t>25</a:t>
            </a:fld>
            <a:endParaRPr lang="en-US"/>
          </a:p>
        </p:txBody>
      </p:sp>
    </p:spTree>
    <p:extLst>
      <p:ext uri="{BB962C8B-B14F-4D97-AF65-F5344CB8AC3E}">
        <p14:creationId xmlns:p14="http://schemas.microsoft.com/office/powerpoint/2010/main" val="945199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F582-E43C-4D31-AAF4-A955E0D6FAAA}"/>
              </a:ext>
            </a:extLst>
          </p:cNvPr>
          <p:cNvSpPr>
            <a:spLocks noGrp="1"/>
          </p:cNvSpPr>
          <p:nvPr>
            <p:ph type="title"/>
          </p:nvPr>
        </p:nvSpPr>
        <p:spPr/>
        <p:txBody>
          <a:bodyPr/>
          <a:lstStyle/>
          <a:p>
            <a:r>
              <a:rPr lang="en-US" dirty="0"/>
              <a:t>Sources of growth (Jorgenson and </a:t>
            </a:r>
            <a:r>
              <a:rPr lang="en-US" dirty="0" err="1"/>
              <a:t>Griliches</a:t>
            </a:r>
            <a:r>
              <a:rPr lang="en-US" dirty="0"/>
              <a:t>, 1969)</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AB33CD-A6CA-4278-8FE3-DDE2A609ED04}"/>
                  </a:ext>
                </a:extLst>
              </p:cNvPr>
              <p:cNvSpPr>
                <a:spLocks noGrp="1"/>
              </p:cNvSpPr>
              <p:nvPr>
                <p:ph idx="1"/>
              </p:nvPr>
            </p:nvSpPr>
            <p:spPr/>
            <p:txBody>
              <a:bodyPr>
                <a:normAutofit fontScale="77500" lnSpcReduction="20000"/>
              </a:bodyPr>
              <a:lstStyle/>
              <a:p>
                <a:r>
                  <a:rPr lang="en-US" dirty="0"/>
                  <a:t>Total factor productivity is obtained by differentiating identity with respect to time and dividing each side by the total values:</a:t>
                </a: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𝑑𝑡</m:t>
                          </m:r>
                        </m:den>
                      </m:f>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𝑞</m:t>
                                          </m:r>
                                        </m:e>
                                      </m:acc>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e>
                                    <m:sub>
                                      <m:r>
                                        <a:rPr lang="en-US" b="0" i="1" smtClean="0">
                                          <a:latin typeface="Cambria Math" panose="02040503050406030204" pitchFamily="18" charset="0"/>
                                        </a:rPr>
                                        <m:t>𝑖</m:t>
                                      </m:r>
                                    </m:sub>
                                  </m:sSub>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𝑌</m:t>
                                                  </m:r>
                                                </m:e>
                                              </m:acc>
                                            </m:e>
                                            <m:sub>
                                              <m:r>
                                                <a:rPr lang="en-US" i="1">
                                                  <a:latin typeface="Cambria Math" panose="02040503050406030204" pitchFamily="18" charset="0"/>
                                                </a:rPr>
                                                <m:t>𝑖</m:t>
                                              </m:r>
                                            </m:sub>
                                          </m:sSub>
                                        </m:num>
                                        <m:den>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e>
                                          </m:nary>
                                        </m:den>
                                      </m:f>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𝑞</m:t>
                                                      </m:r>
                                                    </m:e>
                                                  </m:acc>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num>
                                            <m:den>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e>
                                              </m:nary>
                                            </m:den>
                                          </m:f>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num>
                                            <m:den>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𝑌</m:t>
                                                      </m:r>
                                                    </m:e>
                                                  </m:acc>
                                                </m:e>
                                                <m:sub>
                                                  <m:r>
                                                    <a:rPr lang="en-US" b="0" i="1" smtClean="0">
                                                      <a:latin typeface="Cambria Math" panose="02040503050406030204" pitchFamily="18" charset="0"/>
                                                    </a:rPr>
                                                    <m:t>𝑖</m:t>
                                                  </m:r>
                                                </m:sub>
                                              </m:sSub>
                                            </m:num>
                                            <m:den>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e>
                                              </m:nary>
                                            </m:den>
                                          </m:f>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num>
                                            <m:den>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den>
                                          </m:f>
                                        </m:e>
                                      </m:d>
                                    </m:e>
                                  </m:nary>
                                </m:e>
                              </m:nary>
                            </m:e>
                          </m:nary>
                        </m:e>
                      </m:nary>
                      <m:r>
                        <a:rPr lang="en-US" b="0" i="0"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𝑞</m:t>
                                      </m:r>
                                    </m:e>
                                  </m:acc>
                                </m:e>
                                <m:sub>
                                  <m:r>
                                    <a:rPr lang="en-US" b="0" i="1" smtClean="0">
                                      <a:latin typeface="Cambria Math" panose="02040503050406030204" pitchFamily="18" charset="0"/>
                                    </a:rPr>
                                    <m:t>𝑖</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den>
                          </m:f>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e>
                                    <m:sub>
                                      <m:r>
                                        <a:rPr lang="en-US" b="0" i="1" smtClean="0">
                                          <a:latin typeface="Cambria Math" panose="02040503050406030204" pitchFamily="18" charset="0"/>
                                        </a:rPr>
                                        <m:t>𝑖</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den>
                              </m:f>
                            </m:e>
                          </m:nary>
                        </m:e>
                      </m:nary>
                    </m:oMath>
                  </m:oMathPara>
                </a14:m>
                <a:endParaRPr lang="en-US" dirty="0"/>
              </a:p>
              <a:p>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 </m:t>
                    </m:r>
                  </m:oMath>
                </a14:m>
                <a:r>
                  <a:rPr lang="en-US" dirty="0"/>
                  <a:t>is the relative share of the </a:t>
                </a:r>
                <a:r>
                  <a:rPr lang="en-US" dirty="0" err="1"/>
                  <a:t>ith</a:t>
                </a:r>
                <a:r>
                  <a:rPr lang="en-US" dirty="0"/>
                  <a:t> output in total output:</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num>
                        <m:den>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e>
                          </m:nary>
                        </m:den>
                      </m:f>
                    </m:oMath>
                  </m:oMathPara>
                </a14:m>
                <a:endParaRPr lang="en-US" dirty="0"/>
              </a:p>
              <a:p>
                <a:r>
                  <a:rPr lang="en-US" dirty="0"/>
                  <a:t>Total output growth is the sum of two indices, one for price and one for quantity:</a:t>
                </a:r>
              </a:p>
              <a:p>
                <a:pPr marL="0" indent="0">
                  <a:buNone/>
                </a:pPr>
                <a:r>
                  <a:rPr lang="en-US" dirty="0"/>
                  <a:t>				</a:t>
                </a:r>
                <a14:m>
                  <m:oMath xmlns:m="http://schemas.openxmlformats.org/officeDocument/2006/math">
                    <m:f>
                      <m:fPr>
                        <m:ctrlPr>
                          <a:rPr lang="en-US" i="1" smtClean="0">
                            <a:latin typeface="Cambria Math" panose="02040503050406030204" pitchFamily="18" charset="0"/>
                          </a:rPr>
                        </m:ctrlPr>
                      </m:fPr>
                      <m:num>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𝑌</m:t>
                            </m:r>
                          </m:e>
                        </m:acc>
                      </m:num>
                      <m:den>
                        <m:r>
                          <a:rPr lang="en-US" b="0" i="1" smtClean="0">
                            <a:latin typeface="Cambria Math" panose="02040503050406030204" pitchFamily="18" charset="0"/>
                          </a:rPr>
                          <m:t>𝑌</m:t>
                        </m:r>
                      </m:den>
                    </m:f>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e>
                              <m:sub>
                                <m:r>
                                  <a:rPr lang="en-US" b="0" i="1" smtClean="0">
                                    <a:latin typeface="Cambria Math" panose="02040503050406030204" pitchFamily="18" charset="0"/>
                                  </a:rPr>
                                  <m:t>𝑖</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den>
                        </m:f>
                      </m:e>
                    </m:nary>
                  </m:oMath>
                </a14:m>
                <a:r>
                  <a:rPr lang="en-US" dirty="0"/>
                  <a:t> and </a:t>
                </a:r>
                <a14:m>
                  <m:oMath xmlns:m="http://schemas.openxmlformats.org/officeDocument/2006/math">
                    <m:f>
                      <m:fPr>
                        <m:ctrlPr>
                          <a:rPr lang="en-US" i="1" smtClean="0">
                            <a:latin typeface="Cambria Math" panose="02040503050406030204" pitchFamily="18" charset="0"/>
                          </a:rPr>
                        </m:ctrlPr>
                      </m:fPr>
                      <m:num>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𝑞</m:t>
                            </m:r>
                          </m:e>
                        </m:acc>
                      </m:num>
                      <m:den>
                        <m:r>
                          <a:rPr lang="en-US" b="0" i="1" smtClean="0">
                            <a:latin typeface="Cambria Math" panose="02040503050406030204" pitchFamily="18" charset="0"/>
                          </a:rPr>
                          <m:t>𝑞</m:t>
                        </m:r>
                      </m:den>
                    </m:f>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𝑞</m:t>
                                    </m:r>
                                  </m:e>
                                </m:acc>
                              </m:e>
                              <m:sub>
                                <m:r>
                                  <a:rPr lang="en-US" b="0" i="1" smtClean="0">
                                    <a:latin typeface="Cambria Math" panose="02040503050406030204" pitchFamily="18" charset="0"/>
                                  </a:rPr>
                                  <m:t>𝑖</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den>
                        </m:f>
                      </m:e>
                    </m:nary>
                  </m:oMath>
                </a14:m>
                <a:r>
                  <a:rPr lang="en-US" dirty="0"/>
                  <a:t> </a:t>
                </a:r>
              </a:p>
            </p:txBody>
          </p:sp>
        </mc:Choice>
        <mc:Fallback xmlns="">
          <p:sp>
            <p:nvSpPr>
              <p:cNvPr id="3" name="Content Placeholder 2">
                <a:extLst>
                  <a:ext uri="{FF2B5EF4-FFF2-40B4-BE49-F238E27FC236}">
                    <a16:creationId xmlns:a16="http://schemas.microsoft.com/office/drawing/2014/main" id="{D4AB33CD-A6CA-4278-8FE3-DDE2A609ED04}"/>
                  </a:ext>
                </a:extLst>
              </p:cNvPr>
              <p:cNvSpPr>
                <a:spLocks noGrp="1" noRot="1" noChangeAspect="1" noMove="1" noResize="1" noEditPoints="1" noAdjustHandles="1" noChangeArrowheads="1" noChangeShapeType="1" noTextEdit="1"/>
              </p:cNvSpPr>
              <p:nvPr>
                <p:ph idx="1"/>
              </p:nvPr>
            </p:nvSpPr>
            <p:spPr>
              <a:blipFill>
                <a:blip r:embed="rId2"/>
                <a:stretch>
                  <a:fillRect l="-696" t="-280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E1166F9D-C03F-141C-4EB6-6CD7B4403C1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96CE3AE-FCB0-1BCD-61A0-A3EEA1B4CE73}"/>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11F47D8E-6AA9-76F9-F030-23E508B778AD}"/>
              </a:ext>
            </a:extLst>
          </p:cNvPr>
          <p:cNvSpPr>
            <a:spLocks noGrp="1"/>
          </p:cNvSpPr>
          <p:nvPr>
            <p:ph type="sldNum" sz="quarter" idx="12"/>
          </p:nvPr>
        </p:nvSpPr>
        <p:spPr/>
        <p:txBody>
          <a:bodyPr/>
          <a:lstStyle/>
          <a:p>
            <a:fld id="{FC42BABA-C5C3-47D5-B0D6-5D879B36742B}" type="slidenum">
              <a:rPr lang="en-US" smtClean="0"/>
              <a:t>26</a:t>
            </a:fld>
            <a:endParaRPr lang="en-US"/>
          </a:p>
        </p:txBody>
      </p:sp>
    </p:spTree>
    <p:extLst>
      <p:ext uri="{BB962C8B-B14F-4D97-AF65-F5344CB8AC3E}">
        <p14:creationId xmlns:p14="http://schemas.microsoft.com/office/powerpoint/2010/main" val="3776171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DEB9D-492C-4D9B-A721-EE8825E86EC6}"/>
              </a:ext>
            </a:extLst>
          </p:cNvPr>
          <p:cNvSpPr>
            <a:spLocks noGrp="1"/>
          </p:cNvSpPr>
          <p:nvPr>
            <p:ph type="title"/>
          </p:nvPr>
        </p:nvSpPr>
        <p:spPr/>
        <p:txBody>
          <a:bodyPr/>
          <a:lstStyle/>
          <a:p>
            <a:r>
              <a:rPr lang="en-US" dirty="0"/>
              <a:t>Sources of growth (Jorgenson and </a:t>
            </a:r>
            <a:r>
              <a:rPr lang="en-US" dirty="0" err="1"/>
              <a:t>Griliches</a:t>
            </a:r>
            <a:r>
              <a:rPr lang="en-US" dirty="0"/>
              <a:t>, 1969)</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58A226-AB58-44B9-87EA-48283AD6225F}"/>
                  </a:ext>
                </a:extLst>
              </p:cNvPr>
              <p:cNvSpPr>
                <a:spLocks noGrp="1"/>
              </p:cNvSpPr>
              <p:nvPr>
                <p:ph idx="1"/>
              </p:nvPr>
            </p:nvSpPr>
            <p:spPr/>
            <p:txBody>
              <a:bodyPr>
                <a:normAutofit lnSpcReduction="10000"/>
              </a:bodyPr>
              <a:lstStyle/>
              <a:p>
                <a:r>
                  <a:rPr lang="en-US" dirty="0"/>
                  <a:t>Defining productivity as ratio of real output to real input, productivity </a:t>
                </a:r>
                <a:r>
                  <a:rPr lang="en-US" b="1" dirty="0"/>
                  <a:t>growth</a:t>
                </a:r>
                <a:r>
                  <a:rPr lang="en-US" dirty="0"/>
                  <a:t> is defined by the usual time derivative of this quantity: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𝑇𝐹𝑃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num>
                        <m:den>
                          <m:r>
                            <a:rPr lang="en-US" b="0" i="1" smtClean="0">
                              <a:latin typeface="Cambria Math" panose="02040503050406030204" pitchFamily="18" charset="0"/>
                            </a:rPr>
                            <m:t>𝑃</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num>
                        <m:den>
                          <m:r>
                            <a:rPr lang="en-US" b="0" i="1" smtClean="0">
                              <a:latin typeface="Cambria Math" panose="02040503050406030204" pitchFamily="18" charset="0"/>
                            </a:rPr>
                            <m:t>𝑌</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num>
                        <m:den>
                          <m:r>
                            <a:rPr lang="en-US" b="0" i="1" smtClean="0">
                              <a:latin typeface="Cambria Math" panose="02040503050406030204" pitchFamily="18" charset="0"/>
                            </a:rPr>
                            <m:t>𝑋</m:t>
                          </m:r>
                        </m:den>
                      </m:f>
                    </m:oMath>
                  </m:oMathPara>
                </a14:m>
                <a:endParaRPr lang="en-US" dirty="0"/>
              </a:p>
              <a:p>
                <a:r>
                  <a:rPr lang="en-US" dirty="0"/>
                  <a:t>Let’s simplify the problem so it looks like the growth accounting that Solow did:</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𝑇𝐹𝑃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num>
                        <m:den>
                          <m:r>
                            <a:rPr lang="en-US" b="0" i="1" smtClean="0">
                              <a:latin typeface="Cambria Math" panose="02040503050406030204" pitchFamily="18" charset="0"/>
                            </a:rPr>
                            <m:t>𝑌</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𝑟𝐾</m:t>
                          </m:r>
                        </m:num>
                        <m:den>
                          <m:r>
                            <a:rPr lang="en-US" b="0" i="1" smtClean="0">
                              <a:latin typeface="Cambria Math" panose="02040503050406030204" pitchFamily="18" charset="0"/>
                            </a:rPr>
                            <m:t>𝑌</m:t>
                          </m:r>
                        </m:den>
                      </m:f>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𝐾</m:t>
                              </m:r>
                            </m:e>
                          </m:acc>
                        </m:num>
                        <m:den>
                          <m:r>
                            <a:rPr lang="en-US" b="0" i="1" smtClean="0">
                              <a:latin typeface="Cambria Math" panose="02040503050406030204" pitchFamily="18" charset="0"/>
                            </a:rPr>
                            <m:t>𝐾</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𝑤𝐿</m:t>
                          </m:r>
                        </m:num>
                        <m:den>
                          <m:r>
                            <a:rPr lang="en-US" b="0" i="1" smtClean="0">
                              <a:latin typeface="Cambria Math" panose="02040503050406030204" pitchFamily="18" charset="0"/>
                            </a:rPr>
                            <m:t>𝑌</m:t>
                          </m:r>
                        </m:den>
                      </m:f>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num>
                        <m:den>
                          <m:r>
                            <a:rPr lang="en-US" b="0" i="1" smtClean="0">
                              <a:latin typeface="Cambria Math" panose="02040503050406030204" pitchFamily="18" charset="0"/>
                            </a:rPr>
                            <m:t>𝐿</m:t>
                          </m:r>
                        </m:den>
                      </m:f>
                    </m:oMath>
                  </m:oMathPara>
                </a14:m>
                <a:endParaRPr lang="en-US" dirty="0"/>
              </a:p>
              <a:p>
                <a:r>
                  <a:rPr lang="en-US" dirty="0"/>
                  <a:t>where </a:t>
                </a:r>
                <a14:m>
                  <m:oMath xmlns:m="http://schemas.openxmlformats.org/officeDocument/2006/math">
                    <m:r>
                      <a:rPr lang="en-US" i="1" dirty="0" smtClean="0">
                        <a:latin typeface="Cambria Math" panose="02040503050406030204" pitchFamily="18" charset="0"/>
                      </a:rPr>
                      <m:t>𝑌</m:t>
                    </m:r>
                  </m:oMath>
                </a14:m>
                <a:r>
                  <a:rPr lang="en-US" dirty="0"/>
                  <a:t> (real output) measured as real private gross domestic product from the national income accounts and </a:t>
                </a:r>
                <a14:m>
                  <m:oMath xmlns:m="http://schemas.openxmlformats.org/officeDocument/2006/math">
                    <m:r>
                      <a:rPr lang="en-US" i="1" dirty="0" smtClean="0">
                        <a:latin typeface="Cambria Math" panose="02040503050406030204" pitchFamily="18" charset="0"/>
                      </a:rPr>
                      <m:t>𝐾</m:t>
                    </m:r>
                  </m:oMath>
                </a14:m>
                <a:r>
                  <a:rPr lang="en-US" dirty="0"/>
                  <a:t> and </a:t>
                </a:r>
                <a14:m>
                  <m:oMath xmlns:m="http://schemas.openxmlformats.org/officeDocument/2006/math">
                    <m:r>
                      <a:rPr lang="en-US" i="1" dirty="0" smtClean="0">
                        <a:latin typeface="Cambria Math" panose="02040503050406030204" pitchFamily="18" charset="0"/>
                      </a:rPr>
                      <m:t>𝐿</m:t>
                    </m:r>
                  </m:oMath>
                </a14:m>
                <a:r>
                  <a:rPr lang="en-US" dirty="0"/>
                  <a:t> are both real quantity measures.</a:t>
                </a:r>
              </a:p>
            </p:txBody>
          </p:sp>
        </mc:Choice>
        <mc:Fallback xmlns="">
          <p:sp>
            <p:nvSpPr>
              <p:cNvPr id="3" name="Content Placeholder 2">
                <a:extLst>
                  <a:ext uri="{FF2B5EF4-FFF2-40B4-BE49-F238E27FC236}">
                    <a16:creationId xmlns:a16="http://schemas.microsoft.com/office/drawing/2014/main" id="{8858A226-AB58-44B9-87EA-48283AD6225F}"/>
                  </a:ext>
                </a:extLst>
              </p:cNvPr>
              <p:cNvSpPr>
                <a:spLocks noGrp="1" noRot="1" noChangeAspect="1" noMove="1" noResize="1" noEditPoints="1" noAdjustHandles="1" noChangeArrowheads="1" noChangeShapeType="1" noTextEdit="1"/>
              </p:cNvSpPr>
              <p:nvPr>
                <p:ph idx="1"/>
              </p:nvPr>
            </p:nvSpPr>
            <p:spPr>
              <a:blipFill>
                <a:blip r:embed="rId2"/>
                <a:stretch>
                  <a:fillRect l="-1043" t="-3081" r="-1449" b="-294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5B12E126-11C7-EAF1-A19B-699740DB3535}"/>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490575D-8FB4-B5A8-FB08-EFD2E5D5C008}"/>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44416530-DC16-51C5-5D98-E09E0FB28278}"/>
              </a:ext>
            </a:extLst>
          </p:cNvPr>
          <p:cNvSpPr>
            <a:spLocks noGrp="1"/>
          </p:cNvSpPr>
          <p:nvPr>
            <p:ph type="sldNum" sz="quarter" idx="12"/>
          </p:nvPr>
        </p:nvSpPr>
        <p:spPr/>
        <p:txBody>
          <a:bodyPr/>
          <a:lstStyle/>
          <a:p>
            <a:fld id="{FC42BABA-C5C3-47D5-B0D6-5D879B36742B}" type="slidenum">
              <a:rPr lang="en-US" smtClean="0"/>
              <a:t>27</a:t>
            </a:fld>
            <a:endParaRPr lang="en-US"/>
          </a:p>
        </p:txBody>
      </p:sp>
    </p:spTree>
    <p:extLst>
      <p:ext uri="{BB962C8B-B14F-4D97-AF65-F5344CB8AC3E}">
        <p14:creationId xmlns:p14="http://schemas.microsoft.com/office/powerpoint/2010/main" val="814095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2A505-3D42-4E34-BFF2-09A1D16D8951}"/>
              </a:ext>
            </a:extLst>
          </p:cNvPr>
          <p:cNvSpPr>
            <a:spLocks noGrp="1"/>
          </p:cNvSpPr>
          <p:nvPr>
            <p:ph type="title"/>
          </p:nvPr>
        </p:nvSpPr>
        <p:spPr/>
        <p:txBody>
          <a:bodyPr/>
          <a:lstStyle/>
          <a:p>
            <a:r>
              <a:rPr lang="en-US" dirty="0"/>
              <a:t>Sources of growth (Jorgenson and </a:t>
            </a:r>
            <a:r>
              <a:rPr lang="en-US" dirty="0" err="1"/>
              <a:t>Griliches</a:t>
            </a:r>
            <a:r>
              <a:rPr lang="en-US" dirty="0"/>
              <a:t>, 1969)</a:t>
            </a:r>
          </a:p>
        </p:txBody>
      </p:sp>
      <p:sp>
        <p:nvSpPr>
          <p:cNvPr id="3" name="Content Placeholder 2">
            <a:extLst>
              <a:ext uri="{FF2B5EF4-FFF2-40B4-BE49-F238E27FC236}">
                <a16:creationId xmlns:a16="http://schemas.microsoft.com/office/drawing/2014/main" id="{72ACFFCD-5CE8-4081-985E-642FC124B411}"/>
              </a:ext>
            </a:extLst>
          </p:cNvPr>
          <p:cNvSpPr>
            <a:spLocks noGrp="1"/>
          </p:cNvSpPr>
          <p:nvPr>
            <p:ph idx="1"/>
          </p:nvPr>
        </p:nvSpPr>
        <p:spPr/>
        <p:txBody>
          <a:bodyPr/>
          <a:lstStyle/>
          <a:p>
            <a:r>
              <a:rPr lang="en-US" dirty="0"/>
              <a:t>2 main measurement challenges:</a:t>
            </a:r>
          </a:p>
          <a:p>
            <a:pPr marL="971550" lvl="1" indent="-514350">
              <a:buFont typeface="+mj-lt"/>
              <a:buAutoNum type="arabicPeriod"/>
            </a:pPr>
            <a:r>
              <a:rPr lang="en-US" dirty="0"/>
              <a:t>Appropriate concept for capital in the production function is “capital services”.</a:t>
            </a:r>
          </a:p>
          <a:p>
            <a:pPr marL="971550" lvl="1" indent="-514350">
              <a:buFont typeface="+mj-lt"/>
              <a:buAutoNum type="arabicPeriod"/>
            </a:pPr>
            <a:r>
              <a:rPr lang="en-US" dirty="0"/>
              <a:t>Proper measure of utilization of both capital and labor.</a:t>
            </a:r>
          </a:p>
          <a:p>
            <a:endParaRPr lang="en-US" dirty="0"/>
          </a:p>
          <a:p>
            <a:r>
              <a:rPr lang="en-US" dirty="0"/>
              <a:t>Jorgenson and </a:t>
            </a:r>
            <a:r>
              <a:rPr lang="en-US" dirty="0" err="1"/>
              <a:t>Griliches</a:t>
            </a:r>
            <a:r>
              <a:rPr lang="en-US" dirty="0"/>
              <a:t> (1967, 1972) showed that measuring labor, capital, and output more carefully reduced the unexplained residual TFP from 1.96% to 1.03%.</a:t>
            </a:r>
          </a:p>
          <a:p>
            <a:endParaRPr lang="en-US" dirty="0"/>
          </a:p>
        </p:txBody>
      </p:sp>
      <p:sp>
        <p:nvSpPr>
          <p:cNvPr id="4" name="Date Placeholder 3">
            <a:extLst>
              <a:ext uri="{FF2B5EF4-FFF2-40B4-BE49-F238E27FC236}">
                <a16:creationId xmlns:a16="http://schemas.microsoft.com/office/drawing/2014/main" id="{D19C47A5-9D23-80B9-472F-334C2699D33B}"/>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1274F512-8FDA-FCA7-0602-61A86B6A2F90}"/>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A90363D7-2EF1-2BD3-0F2C-EAAF631E088E}"/>
              </a:ext>
            </a:extLst>
          </p:cNvPr>
          <p:cNvSpPr>
            <a:spLocks noGrp="1"/>
          </p:cNvSpPr>
          <p:nvPr>
            <p:ph type="sldNum" sz="quarter" idx="12"/>
          </p:nvPr>
        </p:nvSpPr>
        <p:spPr/>
        <p:txBody>
          <a:bodyPr/>
          <a:lstStyle/>
          <a:p>
            <a:fld id="{FC42BABA-C5C3-47D5-B0D6-5D879B36742B}" type="slidenum">
              <a:rPr lang="en-US" smtClean="0"/>
              <a:t>28</a:t>
            </a:fld>
            <a:endParaRPr lang="en-US"/>
          </a:p>
        </p:txBody>
      </p:sp>
    </p:spTree>
    <p:extLst>
      <p:ext uri="{BB962C8B-B14F-4D97-AF65-F5344CB8AC3E}">
        <p14:creationId xmlns:p14="http://schemas.microsoft.com/office/powerpoint/2010/main" val="4176646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21E4-1A8B-461F-A36C-07D4215EB4AD}"/>
              </a:ext>
            </a:extLst>
          </p:cNvPr>
          <p:cNvSpPr>
            <a:spLocks noGrp="1"/>
          </p:cNvSpPr>
          <p:nvPr>
            <p:ph type="title"/>
          </p:nvPr>
        </p:nvSpPr>
        <p:spPr/>
        <p:txBody>
          <a:bodyPr/>
          <a:lstStyle/>
          <a:p>
            <a:r>
              <a:rPr lang="en-US" dirty="0"/>
              <a:t>Sources of growth (Jorgenson and </a:t>
            </a:r>
            <a:r>
              <a:rPr lang="en-US" dirty="0" err="1"/>
              <a:t>Griliches</a:t>
            </a:r>
            <a:r>
              <a:rPr lang="en-US" dirty="0"/>
              <a:t>, 1969)</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2CB0A9-55D0-4B43-98FF-95B61F0BFB74}"/>
                  </a:ext>
                </a:extLst>
              </p:cNvPr>
              <p:cNvSpPr>
                <a:spLocks noGrp="1"/>
              </p:cNvSpPr>
              <p:nvPr>
                <p:ph idx="1"/>
              </p:nvPr>
            </p:nvSpPr>
            <p:spPr>
              <a:xfrm>
                <a:off x="838200" y="1825624"/>
                <a:ext cx="10515600" cy="4727575"/>
              </a:xfrm>
            </p:spPr>
            <p:txBody>
              <a:bodyPr>
                <a:normAutofit lnSpcReduction="10000"/>
              </a:bodyPr>
              <a:lstStyle/>
              <a:p>
                <a:r>
                  <a:rPr lang="en-US" dirty="0"/>
                  <a:t>Appropriate concept for capital in the production function is “capital services”: capital times its rental price for the period, with adjustments for depreciation and utilization.</a:t>
                </a:r>
              </a:p>
              <a:p>
                <a:r>
                  <a:rPr lang="en-US" dirty="0"/>
                  <a:t>Suppose there are </a:t>
                </a:r>
                <a14:m>
                  <m:oMath xmlns:m="http://schemas.openxmlformats.org/officeDocument/2006/math">
                    <m:r>
                      <a:rPr lang="en-US" i="1" dirty="0" smtClean="0">
                        <a:latin typeface="Cambria Math" panose="02040503050406030204" pitchFamily="18" charset="0"/>
                      </a:rPr>
                      <m:t>𝑁</m:t>
                    </m:r>
                  </m:oMath>
                </a14:m>
                <a:r>
                  <a:rPr lang="en-US" dirty="0"/>
                  <a:t> number of capital inputs </a:t>
                </a:r>
                <a14:m>
                  <m:oMath xmlns:m="http://schemas.openxmlformats.org/officeDocument/2006/math">
                    <m:r>
                      <a:rPr lang="en-US" i="1" dirty="0" smtClean="0">
                        <a:latin typeface="Cambria Math" panose="02040503050406030204" pitchFamily="18" charset="0"/>
                      </a:rPr>
                      <m:t>𝐾</m:t>
                    </m:r>
                  </m:oMath>
                </a14:m>
                <a:r>
                  <a:rPr lang="en-US" dirty="0"/>
                  <a:t> indexed by </a:t>
                </a:r>
                <a14:m>
                  <m:oMath xmlns:m="http://schemas.openxmlformats.org/officeDocument/2006/math">
                    <m:r>
                      <a:rPr lang="en-US" i="1" dirty="0" smtClean="0">
                        <a:latin typeface="Cambria Math" panose="02040503050406030204" pitchFamily="18" charset="0"/>
                      </a:rPr>
                      <m:t>𝑖</m:t>
                    </m:r>
                  </m:oMath>
                </a14:m>
                <a:r>
                  <a:rPr lang="en-US" dirty="0"/>
                  <a:t>. </a:t>
                </a:r>
              </a:p>
              <a:p>
                <a:r>
                  <a:rPr lang="en-US" dirty="0"/>
                  <a:t>Each type of capital created by investment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𝐼</m:t>
                        </m:r>
                      </m:e>
                      <m:sub>
                        <m:r>
                          <a:rPr lang="en-US" b="0" i="1" dirty="0" smtClean="0">
                            <a:latin typeface="Cambria Math" panose="02040503050406030204" pitchFamily="18" charset="0"/>
                          </a:rPr>
                          <m:t>𝑖</m:t>
                        </m:r>
                      </m:sub>
                    </m:sSub>
                  </m:oMath>
                </a14:m>
                <a:r>
                  <a:rPr lang="en-US" dirty="0"/>
                  <a:t> and depreciates at rate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𝛿</m:t>
                        </m:r>
                      </m:e>
                      <m:sub>
                        <m:r>
                          <a:rPr lang="en-US" b="0" i="1" dirty="0" smtClean="0">
                            <a:latin typeface="Cambria Math" panose="02040503050406030204" pitchFamily="18" charset="0"/>
                          </a:rPr>
                          <m:t>𝑖</m:t>
                        </m:r>
                      </m:sub>
                    </m:sSub>
                  </m:oMath>
                </a14:m>
                <a:r>
                  <a:rPr lang="en-US" dirty="0"/>
                  <a:t>.</a:t>
                </a:r>
              </a:p>
              <a:p>
                <a:r>
                  <a:rPr lang="en-US" dirty="0"/>
                  <a:t>Quantity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𝐾</m:t>
                        </m:r>
                      </m:e>
                      <m:sub>
                        <m:r>
                          <a:rPr lang="en-US" b="0" i="1" dirty="0" smtClean="0">
                            <a:latin typeface="Cambria Math" panose="02040503050406030204" pitchFamily="18" charset="0"/>
                          </a:rPr>
                          <m:t>𝑖</m:t>
                        </m:r>
                      </m:sub>
                    </m:sSub>
                  </m:oMath>
                </a14:m>
                <a:r>
                  <a:rPr lang="en-US" dirty="0"/>
                  <a:t> and price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oMath>
                </a14:m>
                <a:r>
                  <a:rPr lang="en-US" dirty="0"/>
                  <a:t> of each capital:</a:t>
                </a: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𝑖</m:t>
                          </m:r>
                        </m:sup>
                      </m:sSubSup>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𝑖</m:t>
                              </m:r>
                            </m:sub>
                          </m:sSub>
                        </m:e>
                      </m:d>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𝑡</m:t>
                          </m:r>
                        </m:sub>
                        <m:sup>
                          <m:r>
                            <a:rPr lang="en-US" b="0" i="1" smtClean="0">
                              <a:latin typeface="Cambria Math" panose="02040503050406030204" pitchFamily="18" charset="0"/>
                            </a:rPr>
                            <m:t>𝑖</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𝑡</m:t>
                          </m:r>
                        </m:sub>
                        <m:sup>
                          <m:r>
                            <a:rPr lang="en-US" b="0" i="1" smtClean="0">
                              <a:latin typeface="Cambria Math" panose="02040503050406030204" pitchFamily="18" charset="0"/>
                            </a:rPr>
                            <m:t>𝑖</m:t>
                          </m:r>
                        </m:sup>
                      </m:sSubSup>
                    </m:oMath>
                  </m:oMathPara>
                </a14:m>
                <a:endParaRPr lang="en-US" b="0" dirty="0"/>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𝑡</m:t>
                          </m:r>
                        </m:sub>
                        <m:sup>
                          <m:r>
                            <a:rPr lang="en-US" b="0" i="1" smtClean="0">
                              <a:latin typeface="Cambria Math" panose="02040503050406030204" pitchFamily="18" charset="0"/>
                            </a:rPr>
                            <m:t>𝑖</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𝑞</m:t>
                          </m:r>
                        </m:e>
                        <m:sub>
                          <m:r>
                            <a:rPr lang="en-US" b="0" i="1" smtClean="0">
                              <a:latin typeface="Cambria Math" panose="02040503050406030204" pitchFamily="18" charset="0"/>
                            </a:rPr>
                            <m:t>𝑡</m:t>
                          </m:r>
                        </m:sub>
                        <m:sup>
                          <m:r>
                            <a:rPr lang="en-US" b="0" i="1" smtClean="0">
                              <a:latin typeface="Cambria Math" panose="02040503050406030204" pitchFamily="18" charset="0"/>
                            </a:rPr>
                            <m:t>𝑖</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𝑞</m:t>
                                      </m:r>
                                    </m:e>
                                  </m:acc>
                                </m:e>
                                <m:sub>
                                  <m:r>
                                    <a:rPr lang="en-US" b="0" i="1" smtClean="0">
                                      <a:latin typeface="Cambria Math" panose="02040503050406030204" pitchFamily="18" charset="0"/>
                                    </a:rPr>
                                    <m:t>𝑡</m:t>
                                  </m:r>
                                </m:sub>
                                <m:sup>
                                  <m:r>
                                    <a:rPr lang="en-US" b="0" i="1" smtClean="0">
                                      <a:latin typeface="Cambria Math" panose="02040503050406030204" pitchFamily="18" charset="0"/>
                                    </a:rPr>
                                    <m:t>𝑖</m:t>
                                  </m:r>
                                </m:sup>
                              </m:sSubSup>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𝑞</m:t>
                                  </m:r>
                                </m:e>
                                <m:sub>
                                  <m:r>
                                    <a:rPr lang="en-US" b="0" i="1" smtClean="0">
                                      <a:latin typeface="Cambria Math" panose="02040503050406030204" pitchFamily="18" charset="0"/>
                                    </a:rPr>
                                    <m:t>𝑡</m:t>
                                  </m:r>
                                </m:sub>
                                <m:sup>
                                  <m:r>
                                    <a:rPr lang="en-US" b="0" i="1" smtClean="0">
                                      <a:latin typeface="Cambria Math" panose="02040503050406030204" pitchFamily="18" charset="0"/>
                                    </a:rPr>
                                    <m:t>𝑖</m:t>
                                  </m:r>
                                </m:sup>
                              </m:sSubSup>
                            </m:den>
                          </m:f>
                        </m:e>
                      </m:d>
                    </m:oMath>
                  </m:oMathPara>
                </a14:m>
                <a:endParaRPr lang="en-US" dirty="0"/>
              </a:p>
              <a:p>
                <a:r>
                  <a:rPr lang="en-US" dirty="0"/>
                  <a:t>where </a:t>
                </a:r>
                <a:r>
                  <a:rPr lang="en-US" i="1" dirty="0"/>
                  <a:t>r </a:t>
                </a:r>
                <a:r>
                  <a:rPr lang="en-US" dirty="0"/>
                  <a:t>is the interest rate (required net rate of return to capital)</a:t>
                </a:r>
              </a:p>
            </p:txBody>
          </p:sp>
        </mc:Choice>
        <mc:Fallback xmlns="">
          <p:sp>
            <p:nvSpPr>
              <p:cNvPr id="3" name="Content Placeholder 2">
                <a:extLst>
                  <a:ext uri="{FF2B5EF4-FFF2-40B4-BE49-F238E27FC236}">
                    <a16:creationId xmlns:a16="http://schemas.microsoft.com/office/drawing/2014/main" id="{6F2CB0A9-55D0-4B43-98FF-95B61F0BFB74}"/>
                  </a:ext>
                </a:extLst>
              </p:cNvPr>
              <p:cNvSpPr>
                <a:spLocks noGrp="1" noRot="1" noChangeAspect="1" noMove="1" noResize="1" noEditPoints="1" noAdjustHandles="1" noChangeArrowheads="1" noChangeShapeType="1" noTextEdit="1"/>
              </p:cNvSpPr>
              <p:nvPr>
                <p:ph idx="1"/>
              </p:nvPr>
            </p:nvSpPr>
            <p:spPr>
              <a:xfrm>
                <a:off x="838200" y="1825624"/>
                <a:ext cx="10515600" cy="4727575"/>
              </a:xfrm>
              <a:blipFill>
                <a:blip r:embed="rId2"/>
                <a:stretch>
                  <a:fillRect l="-1043" t="-2835" b="-1804"/>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3A2729D5-DBA8-C3E7-F8DB-DF880461CD00}"/>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938A3FE8-AE77-47C1-5AC3-870EDB9B2DCA}"/>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9BA72984-6062-6FEE-5428-FF2071856686}"/>
              </a:ext>
            </a:extLst>
          </p:cNvPr>
          <p:cNvSpPr>
            <a:spLocks noGrp="1"/>
          </p:cNvSpPr>
          <p:nvPr>
            <p:ph type="sldNum" sz="quarter" idx="12"/>
          </p:nvPr>
        </p:nvSpPr>
        <p:spPr/>
        <p:txBody>
          <a:bodyPr/>
          <a:lstStyle/>
          <a:p>
            <a:fld id="{FC42BABA-C5C3-47D5-B0D6-5D879B36742B}" type="slidenum">
              <a:rPr lang="en-US" smtClean="0"/>
              <a:t>29</a:t>
            </a:fld>
            <a:endParaRPr lang="en-US"/>
          </a:p>
        </p:txBody>
      </p:sp>
    </p:spTree>
    <p:extLst>
      <p:ext uri="{BB962C8B-B14F-4D97-AF65-F5344CB8AC3E}">
        <p14:creationId xmlns:p14="http://schemas.microsoft.com/office/powerpoint/2010/main" val="3372550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Goal of innovative activity: increase the standard of living and welfare of society.</a:t>
            </a:r>
          </a:p>
          <a:p>
            <a:r>
              <a:rPr lang="en-US" dirty="0"/>
              <a:t>Most of U.S. output growth during the first half of the twentieth century could not be explained by growth of capital and labor inputs alone.</a:t>
            </a:r>
          </a:p>
          <a:p>
            <a:r>
              <a:rPr lang="en-US" dirty="0"/>
              <a:t>“Missing” output growth conjectured to be the result of technical change/innovation (Solow 1957).</a:t>
            </a:r>
          </a:p>
          <a:p>
            <a:r>
              <a:rPr lang="en-US" dirty="0"/>
              <a:t>What is the link between innovation and economic growth?</a:t>
            </a:r>
          </a:p>
          <a:p>
            <a:endParaRPr lang="en-US" dirty="0"/>
          </a:p>
        </p:txBody>
      </p:sp>
      <p:sp>
        <p:nvSpPr>
          <p:cNvPr id="4" name="Date Placeholder 3">
            <a:extLst>
              <a:ext uri="{FF2B5EF4-FFF2-40B4-BE49-F238E27FC236}">
                <a16:creationId xmlns:a16="http://schemas.microsoft.com/office/drawing/2014/main" id="{8310747A-8BE4-09EE-FC2A-A025C84E0227}"/>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4A69486-FD09-F155-61A9-36B0429FF5CC}"/>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985BECA6-649B-B549-F4D1-5CAAF31F5E62}"/>
              </a:ext>
            </a:extLst>
          </p:cNvPr>
          <p:cNvSpPr>
            <a:spLocks noGrp="1"/>
          </p:cNvSpPr>
          <p:nvPr>
            <p:ph type="sldNum" sz="quarter" idx="12"/>
          </p:nvPr>
        </p:nvSpPr>
        <p:spPr/>
        <p:txBody>
          <a:bodyPr/>
          <a:lstStyle/>
          <a:p>
            <a:fld id="{FC42BABA-C5C3-47D5-B0D6-5D879B36742B}" type="slidenum">
              <a:rPr lang="en-US" smtClean="0"/>
              <a:t>3</a:t>
            </a:fld>
            <a:endParaRPr lang="en-US"/>
          </a:p>
        </p:txBody>
      </p:sp>
    </p:spTree>
    <p:extLst>
      <p:ext uri="{BB962C8B-B14F-4D97-AF65-F5344CB8AC3E}">
        <p14:creationId xmlns:p14="http://schemas.microsoft.com/office/powerpoint/2010/main" val="1424619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21E4-1A8B-461F-A36C-07D4215EB4AD}"/>
              </a:ext>
            </a:extLst>
          </p:cNvPr>
          <p:cNvSpPr>
            <a:spLocks noGrp="1"/>
          </p:cNvSpPr>
          <p:nvPr>
            <p:ph type="title"/>
          </p:nvPr>
        </p:nvSpPr>
        <p:spPr/>
        <p:txBody>
          <a:bodyPr/>
          <a:lstStyle/>
          <a:p>
            <a:r>
              <a:rPr lang="en-US" dirty="0"/>
              <a:t>Sources of growth (Jorgenson and </a:t>
            </a:r>
            <a:r>
              <a:rPr lang="en-US" dirty="0" err="1"/>
              <a:t>Griliches</a:t>
            </a:r>
            <a:r>
              <a:rPr lang="en-US" dirty="0"/>
              <a:t>, 1969)</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2CB0A9-55D0-4B43-98FF-95B61F0BFB74}"/>
                  </a:ext>
                </a:extLst>
              </p:cNvPr>
              <p:cNvSpPr>
                <a:spLocks noGrp="1"/>
              </p:cNvSpPr>
              <p:nvPr>
                <p:ph idx="1"/>
              </p:nvPr>
            </p:nvSpPr>
            <p:spPr>
              <a:xfrm>
                <a:off x="838200" y="1825624"/>
                <a:ext cx="10515600" cy="4727575"/>
              </a:xfrm>
            </p:spPr>
            <p:txBody>
              <a:bodyPr>
                <a:normAutofit/>
              </a:bodyPr>
              <a:lstStyle/>
              <a:p>
                <a:r>
                  <a:rPr lang="en-US" dirty="0"/>
                  <a:t>To create the capital aggregate, individual capitals are aggregated using </a:t>
                </a:r>
                <a:r>
                  <a:rPr lang="en-US" dirty="0" err="1"/>
                  <a:t>Divisia</a:t>
                </a:r>
                <a:r>
                  <a:rPr lang="en-US" dirty="0"/>
                  <a:t> index formula:</a:t>
                </a: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𝐾</m:t>
                                  </m:r>
                                </m:e>
                              </m:acc>
                            </m:e>
                            <m:sub>
                              <m:r>
                                <a:rPr lang="en-US" b="0" i="1" smtClean="0">
                                  <a:latin typeface="Cambria Math" panose="02040503050406030204" pitchFamily="18" charset="0"/>
                                </a:rPr>
                                <m:t>𝑡</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𝑡</m:t>
                              </m:r>
                            </m:sub>
                          </m:sSub>
                        </m:den>
                      </m:f>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𝐾</m:t>
                                      </m:r>
                                    </m:e>
                                  </m:acc>
                                </m:e>
                                <m:sub>
                                  <m:r>
                                    <a:rPr lang="en-US" b="0" i="1" smtClean="0">
                                      <a:latin typeface="Cambria Math" panose="02040503050406030204" pitchFamily="18" charset="0"/>
                                    </a:rPr>
                                    <m:t>𝑡</m:t>
                                  </m:r>
                                </m:sub>
                                <m:sup>
                                  <m:r>
                                    <a:rPr lang="en-US" b="0" i="1" smtClean="0">
                                      <a:latin typeface="Cambria Math" panose="02040503050406030204" pitchFamily="18" charset="0"/>
                                    </a:rPr>
                                    <m:t>𝑖</m:t>
                                  </m:r>
                                </m:sup>
                              </m:sSubSup>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𝑡</m:t>
                                  </m:r>
                                </m:sub>
                                <m:sup>
                                  <m:r>
                                    <a:rPr lang="en-US" b="0" i="1" smtClean="0">
                                      <a:latin typeface="Cambria Math" panose="02040503050406030204" pitchFamily="18" charset="0"/>
                                    </a:rPr>
                                    <m:t>𝑖</m:t>
                                  </m:r>
                                </m:sup>
                              </m:sSubSup>
                            </m:den>
                          </m:f>
                        </m:e>
                      </m:nary>
                    </m:oMath>
                  </m:oMathPara>
                </a14:m>
                <a:endParaRPr lang="en-US" dirty="0"/>
              </a:p>
              <a:p>
                <a:r>
                  <a:rPr lang="en-US" dirty="0"/>
                  <a:t>where weights are share of implicit rental value for each capital </a:t>
                </a:r>
                <a14:m>
                  <m:oMath xmlns:m="http://schemas.openxmlformats.org/officeDocument/2006/math">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𝑖</m:t>
                            </m:r>
                          </m:sup>
                        </m:sSup>
                        <m:sSup>
                          <m:sSupPr>
                            <m:ctrlPr>
                              <a:rPr lang="en-US"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𝑖</m:t>
                            </m:r>
                          </m:sup>
                        </m:sSup>
                      </m:num>
                      <m:den>
                        <m:r>
                          <a:rPr lang="en-US" b="0" i="1" smtClean="0">
                            <a:latin typeface="Cambria Math" panose="02040503050406030204" pitchFamily="18" charset="0"/>
                          </a:rPr>
                          <m:t>𝑝𝐾</m:t>
                        </m:r>
                      </m:den>
                    </m:f>
                  </m:oMath>
                </a14:m>
                <a:r>
                  <a:rPr lang="en-US" dirty="0"/>
                  <a:t>.</a:t>
                </a:r>
              </a:p>
              <a:p>
                <a:r>
                  <a:rPr lang="en-US" dirty="0"/>
                  <a:t>For labor input, a similar procedure needs to be followed (prices are directly measured via wages for different types of labor.)</a:t>
                </a:r>
              </a:p>
            </p:txBody>
          </p:sp>
        </mc:Choice>
        <mc:Fallback xmlns="">
          <p:sp>
            <p:nvSpPr>
              <p:cNvPr id="3" name="Content Placeholder 2">
                <a:extLst>
                  <a:ext uri="{FF2B5EF4-FFF2-40B4-BE49-F238E27FC236}">
                    <a16:creationId xmlns:a16="http://schemas.microsoft.com/office/drawing/2014/main" id="{6F2CB0A9-55D0-4B43-98FF-95B61F0BFB74}"/>
                  </a:ext>
                </a:extLst>
              </p:cNvPr>
              <p:cNvSpPr>
                <a:spLocks noGrp="1" noRot="1" noChangeAspect="1" noMove="1" noResize="1" noEditPoints="1" noAdjustHandles="1" noChangeArrowheads="1" noChangeShapeType="1" noTextEdit="1"/>
              </p:cNvSpPr>
              <p:nvPr>
                <p:ph idx="1"/>
              </p:nvPr>
            </p:nvSpPr>
            <p:spPr>
              <a:xfrm>
                <a:off x="838200" y="1825624"/>
                <a:ext cx="10515600" cy="4727575"/>
              </a:xfrm>
              <a:blipFill>
                <a:blip r:embed="rId2"/>
                <a:stretch>
                  <a:fillRect l="-1043" t="-2062"/>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6249936-4358-D287-9E65-0A4A2F189A1E}"/>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9A26585-E885-097F-FCA1-76A91FBED88E}"/>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968F0B49-BD0A-C267-9F20-0AEB52EAA28F}"/>
              </a:ext>
            </a:extLst>
          </p:cNvPr>
          <p:cNvSpPr>
            <a:spLocks noGrp="1"/>
          </p:cNvSpPr>
          <p:nvPr>
            <p:ph type="sldNum" sz="quarter" idx="12"/>
          </p:nvPr>
        </p:nvSpPr>
        <p:spPr/>
        <p:txBody>
          <a:bodyPr/>
          <a:lstStyle/>
          <a:p>
            <a:fld id="{FC42BABA-C5C3-47D5-B0D6-5D879B36742B}" type="slidenum">
              <a:rPr lang="en-US" smtClean="0"/>
              <a:t>30</a:t>
            </a:fld>
            <a:endParaRPr lang="en-US"/>
          </a:p>
        </p:txBody>
      </p:sp>
    </p:spTree>
    <p:extLst>
      <p:ext uri="{BB962C8B-B14F-4D97-AF65-F5344CB8AC3E}">
        <p14:creationId xmlns:p14="http://schemas.microsoft.com/office/powerpoint/2010/main" val="2509095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3812-85B7-4B7B-A222-711873AF714D}"/>
              </a:ext>
            </a:extLst>
          </p:cNvPr>
          <p:cNvSpPr>
            <a:spLocks noGrp="1"/>
          </p:cNvSpPr>
          <p:nvPr>
            <p:ph type="title"/>
          </p:nvPr>
        </p:nvSpPr>
        <p:spPr/>
        <p:txBody>
          <a:bodyPr/>
          <a:lstStyle/>
          <a:p>
            <a:r>
              <a:rPr lang="en-US" dirty="0"/>
              <a:t>Sources of growth (Jorgenson and </a:t>
            </a:r>
            <a:r>
              <a:rPr lang="en-US" dirty="0" err="1"/>
              <a:t>Griliches</a:t>
            </a:r>
            <a:r>
              <a:rPr lang="en-US" dirty="0"/>
              <a:t>, 1969)</a:t>
            </a:r>
          </a:p>
        </p:txBody>
      </p:sp>
      <p:sp>
        <p:nvSpPr>
          <p:cNvPr id="3" name="Content Placeholder 2">
            <a:extLst>
              <a:ext uri="{FF2B5EF4-FFF2-40B4-BE49-F238E27FC236}">
                <a16:creationId xmlns:a16="http://schemas.microsoft.com/office/drawing/2014/main" id="{A8F82558-3811-48CD-9A85-321F0FD820C6}"/>
              </a:ext>
            </a:extLst>
          </p:cNvPr>
          <p:cNvSpPr>
            <a:spLocks noGrp="1"/>
          </p:cNvSpPr>
          <p:nvPr>
            <p:ph idx="1"/>
          </p:nvPr>
        </p:nvSpPr>
        <p:spPr/>
        <p:txBody>
          <a:bodyPr/>
          <a:lstStyle/>
          <a:p>
            <a:r>
              <a:rPr lang="en-US" dirty="0"/>
              <a:t>Another challenge in measuring the inputs to productivity: proper measure of utilization of both capital and labor.</a:t>
            </a:r>
          </a:p>
          <a:p>
            <a:r>
              <a:rPr lang="en-US" dirty="0"/>
              <a:t>Idle machines or reserve employees do not contribute directly to current output, but may still be productive in the sense that they reduce future adjustment or hiring costs.</a:t>
            </a:r>
          </a:p>
          <a:p>
            <a:r>
              <a:rPr lang="en-US" dirty="0"/>
              <a:t>One possible solution is to use indices of power usage over time to proxy for utilization of capital.</a:t>
            </a:r>
          </a:p>
          <a:p>
            <a:r>
              <a:rPr lang="en-US" dirty="0"/>
              <a:t>For labor, it is common to obtain actual person-hours in lieu of number of employed persons.</a:t>
            </a:r>
          </a:p>
        </p:txBody>
      </p:sp>
      <p:sp>
        <p:nvSpPr>
          <p:cNvPr id="4" name="Date Placeholder 3">
            <a:extLst>
              <a:ext uri="{FF2B5EF4-FFF2-40B4-BE49-F238E27FC236}">
                <a16:creationId xmlns:a16="http://schemas.microsoft.com/office/drawing/2014/main" id="{747C4FDD-6DC8-8977-8564-7B30AAD2961A}"/>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CB102A1-664F-1309-F1B1-322CFC901829}"/>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2E6D90C5-DA7E-63EB-4B29-89940AAF6315}"/>
              </a:ext>
            </a:extLst>
          </p:cNvPr>
          <p:cNvSpPr>
            <a:spLocks noGrp="1"/>
          </p:cNvSpPr>
          <p:nvPr>
            <p:ph type="sldNum" sz="quarter" idx="12"/>
          </p:nvPr>
        </p:nvSpPr>
        <p:spPr/>
        <p:txBody>
          <a:bodyPr/>
          <a:lstStyle/>
          <a:p>
            <a:fld id="{FC42BABA-C5C3-47D5-B0D6-5D879B36742B}" type="slidenum">
              <a:rPr lang="en-US" smtClean="0"/>
              <a:t>31</a:t>
            </a:fld>
            <a:endParaRPr lang="en-US"/>
          </a:p>
        </p:txBody>
      </p:sp>
    </p:spTree>
    <p:extLst>
      <p:ext uri="{BB962C8B-B14F-4D97-AF65-F5344CB8AC3E}">
        <p14:creationId xmlns:p14="http://schemas.microsoft.com/office/powerpoint/2010/main" val="2908717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CAA07-E61E-4964-B7CB-E4558DE0ACC8}"/>
              </a:ext>
            </a:extLst>
          </p:cNvPr>
          <p:cNvSpPr>
            <a:spLocks noGrp="1"/>
          </p:cNvSpPr>
          <p:nvPr>
            <p:ph type="title"/>
          </p:nvPr>
        </p:nvSpPr>
        <p:spPr/>
        <p:txBody>
          <a:bodyPr>
            <a:normAutofit fontScale="90000"/>
          </a:bodyPr>
          <a:lstStyle/>
          <a:p>
            <a:r>
              <a:rPr lang="en-US" dirty="0"/>
              <a:t>Contributions to the growth of labor productivity in the U.S. nonfarm business sector</a:t>
            </a:r>
          </a:p>
        </p:txBody>
      </p:sp>
      <p:pic>
        <p:nvPicPr>
          <p:cNvPr id="4" name="Picture 3">
            <a:extLst>
              <a:ext uri="{FF2B5EF4-FFF2-40B4-BE49-F238E27FC236}">
                <a16:creationId xmlns:a16="http://schemas.microsoft.com/office/drawing/2014/main" id="{7723C8CB-9564-4899-B2E8-70D07FEE766E}"/>
              </a:ext>
            </a:extLst>
          </p:cNvPr>
          <p:cNvPicPr>
            <a:picLocks noChangeAspect="1"/>
          </p:cNvPicPr>
          <p:nvPr/>
        </p:nvPicPr>
        <p:blipFill>
          <a:blip r:embed="rId2"/>
          <a:stretch>
            <a:fillRect/>
          </a:stretch>
        </p:blipFill>
        <p:spPr>
          <a:xfrm>
            <a:off x="2281898" y="1519238"/>
            <a:ext cx="6973755" cy="5262562"/>
          </a:xfrm>
          <a:prstGeom prst="rect">
            <a:avLst/>
          </a:prstGeom>
        </p:spPr>
      </p:pic>
      <p:sp>
        <p:nvSpPr>
          <p:cNvPr id="3" name="Date Placeholder 2">
            <a:extLst>
              <a:ext uri="{FF2B5EF4-FFF2-40B4-BE49-F238E27FC236}">
                <a16:creationId xmlns:a16="http://schemas.microsoft.com/office/drawing/2014/main" id="{6CA2D613-5E6B-3BC3-E627-E514EFBEE1AA}"/>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7830D68-B531-7F80-4B6B-9F6C7A95E6A8}"/>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FAA90CCB-5DEE-D3E1-291B-1CE00558FFE4}"/>
              </a:ext>
            </a:extLst>
          </p:cNvPr>
          <p:cNvSpPr>
            <a:spLocks noGrp="1"/>
          </p:cNvSpPr>
          <p:nvPr>
            <p:ph type="sldNum" sz="quarter" idx="12"/>
          </p:nvPr>
        </p:nvSpPr>
        <p:spPr/>
        <p:txBody>
          <a:bodyPr/>
          <a:lstStyle/>
          <a:p>
            <a:fld id="{FC42BABA-C5C3-47D5-B0D6-5D879B36742B}" type="slidenum">
              <a:rPr lang="en-US" smtClean="0"/>
              <a:t>32</a:t>
            </a:fld>
            <a:endParaRPr lang="en-US"/>
          </a:p>
        </p:txBody>
      </p:sp>
    </p:spTree>
    <p:extLst>
      <p:ext uri="{BB962C8B-B14F-4D97-AF65-F5344CB8AC3E}">
        <p14:creationId xmlns:p14="http://schemas.microsoft.com/office/powerpoint/2010/main" val="573254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E4EEF-FFAB-4E32-B78C-F065ABCA136D}"/>
              </a:ext>
            </a:extLst>
          </p:cNvPr>
          <p:cNvSpPr>
            <a:spLocks noGrp="1"/>
          </p:cNvSpPr>
          <p:nvPr>
            <p:ph type="title"/>
          </p:nvPr>
        </p:nvSpPr>
        <p:spPr/>
        <p:txBody>
          <a:bodyPr/>
          <a:lstStyle/>
          <a:p>
            <a:r>
              <a:rPr lang="en-US" dirty="0"/>
              <a:t>TFP and R&amp;D investment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8DA9D76-0DDC-4643-8B35-2BE2D56087BE}"/>
                  </a:ext>
                </a:extLst>
              </p:cNvPr>
              <p:cNvSpPr>
                <a:spLocks noGrp="1"/>
              </p:cNvSpPr>
              <p:nvPr>
                <p:ph idx="1"/>
              </p:nvPr>
            </p:nvSpPr>
            <p:spPr>
              <a:xfrm>
                <a:off x="838200" y="1576389"/>
                <a:ext cx="10696574" cy="4595812"/>
              </a:xfrm>
            </p:spPr>
            <p:txBody>
              <a:bodyPr>
                <a:normAutofit fontScale="92500" lnSpcReduction="20000"/>
              </a:bodyPr>
              <a:lstStyle/>
              <a:p>
                <a:r>
                  <a:rPr lang="en-US" sz="2400" dirty="0"/>
                  <a:t>Given the unexplained residual identified with technical change in the Solow growth model, include stock of R&amp;D as input in production function to help explain the residual:</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𝑄</m:t>
                      </m:r>
                      <m:r>
                        <a:rPr lang="en-US" sz="2400" b="0" i="1" smtClean="0">
                          <a:latin typeface="Cambria Math" panose="02040503050406030204" pitchFamily="18" charset="0"/>
                        </a:rPr>
                        <m:t>=</m:t>
                      </m:r>
                      <m:r>
                        <a:rPr lang="en-US" sz="2400" b="0" i="1" smtClean="0">
                          <a:latin typeface="Cambria Math" panose="02040503050406030204" pitchFamily="18" charset="0"/>
                        </a:rPr>
                        <m:t>𝐴𝐹</m:t>
                      </m:r>
                      <m:r>
                        <a:rPr lang="en-US" sz="2400" b="0" i="1" smtClean="0">
                          <a:latin typeface="Cambria Math" panose="02040503050406030204" pitchFamily="18" charset="0"/>
                        </a:rPr>
                        <m:t>(</m:t>
                      </m:r>
                      <m:r>
                        <a:rPr lang="en-US" sz="2400" b="0" i="1" smtClean="0">
                          <a:latin typeface="Cambria Math" panose="02040503050406030204" pitchFamily="18" charset="0"/>
                        </a:rPr>
                        <m:t>𝐾</m:t>
                      </m:r>
                      <m:r>
                        <a:rPr lang="en-US" sz="2400" b="0" i="1" smtClean="0">
                          <a:latin typeface="Cambria Math" panose="02040503050406030204" pitchFamily="18" charset="0"/>
                        </a:rPr>
                        <m:t>,</m:t>
                      </m:r>
                      <m:r>
                        <a:rPr lang="en-US" sz="2400" b="0" i="1" smtClean="0">
                          <a:latin typeface="Cambria Math" panose="02040503050406030204" pitchFamily="18" charset="0"/>
                        </a:rPr>
                        <m:t>𝐿</m:t>
                      </m:r>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rPr>
                        <m:t>)</m:t>
                      </m:r>
                    </m:oMath>
                  </m:oMathPara>
                </a14:m>
                <a:endParaRPr lang="en-US" sz="2400" dirty="0"/>
              </a:p>
              <a:p>
                <a14:m>
                  <m:oMath xmlns:m="http://schemas.openxmlformats.org/officeDocument/2006/math">
                    <m:r>
                      <a:rPr lang="en-US" sz="2400" i="1" dirty="0" smtClean="0">
                        <a:latin typeface="Cambria Math" panose="02040503050406030204" pitchFamily="18" charset="0"/>
                      </a:rPr>
                      <m:t>𝑅</m:t>
                    </m:r>
                  </m:oMath>
                </a14:m>
                <a:r>
                  <a:rPr lang="en-US" sz="2400" dirty="0"/>
                  <a:t> is a measure of the knowledge stock and </a:t>
                </a:r>
                <a14:m>
                  <m:oMath xmlns:m="http://schemas.openxmlformats.org/officeDocument/2006/math">
                    <m:r>
                      <a:rPr lang="en-US" sz="2400" i="1" dirty="0" smtClean="0">
                        <a:latin typeface="Cambria Math" panose="02040503050406030204" pitchFamily="18" charset="0"/>
                      </a:rPr>
                      <m:t>𝐴</m:t>
                    </m:r>
                  </m:oMath>
                </a14:m>
                <a:r>
                  <a:rPr lang="en-US" sz="2400" dirty="0"/>
                  <a:t> is residual productivity change not captured by investments in R&amp;D.</a:t>
                </a:r>
              </a:p>
              <a:p>
                <a:r>
                  <a:rPr lang="en-US" sz="2400" dirty="0"/>
                  <a:t>Given the augmented production function:</a:t>
                </a:r>
              </a:p>
              <a:p>
                <a:pPr marL="0" indent="0">
                  <a:buNone/>
                </a:pPr>
                <a:r>
                  <a:rPr lang="en-US" sz="2400" dirty="0"/>
                  <a:t>		</a:t>
                </a:r>
                <a14:m>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𝐹</m:t>
                        </m:r>
                      </m:num>
                      <m:den>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𝑅</m:t>
                        </m:r>
                      </m:den>
                    </m:f>
                    <m:r>
                      <a:rPr lang="en-US" sz="2400" b="0" i="1" smtClean="0">
                        <a:latin typeface="Cambria Math" panose="02040503050406030204" pitchFamily="18" charset="0"/>
                      </a:rPr>
                      <m:t>=</m:t>
                    </m:r>
                  </m:oMath>
                </a14:m>
                <a:r>
                  <a:rPr lang="en-US" sz="2400" dirty="0"/>
                  <a:t>marginal product of </a:t>
                </a:r>
                <a14:m>
                  <m:oMath xmlns:m="http://schemas.openxmlformats.org/officeDocument/2006/math">
                    <m:r>
                      <a:rPr lang="en-US" sz="2400" i="1" dirty="0" smtClean="0">
                        <a:latin typeface="Cambria Math" panose="02040503050406030204" pitchFamily="18" charset="0"/>
                      </a:rPr>
                      <m:t>𝑅</m:t>
                    </m:r>
                  </m:oMath>
                </a14:m>
                <a:r>
                  <a:rPr lang="en-US" sz="2400" dirty="0"/>
                  <a:t> (gross rate of return)</a:t>
                </a:r>
              </a:p>
              <a:p>
                <a:pPr marL="0" indent="0">
                  <a:buNone/>
                </a:pPr>
                <a:r>
                  <a:rPr lang="en-US" sz="24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num>
                      <m:den>
                        <m:r>
                          <a:rPr lang="en-US" sz="2400" b="0" i="1" smtClean="0">
                            <a:latin typeface="Cambria Math" panose="02040503050406030204" pitchFamily="18" charset="0"/>
                          </a:rPr>
                          <m:t>𝑄</m:t>
                        </m:r>
                      </m:den>
                    </m:f>
                    <m:f>
                      <m:fPr>
                        <m:ctrlPr>
                          <a:rPr lang="en-US" sz="2400" i="1" smtClean="0">
                            <a:latin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𝐹</m:t>
                        </m:r>
                      </m:num>
                      <m:den>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𝑅</m:t>
                        </m:r>
                      </m:den>
                    </m:f>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𝜀</m:t>
                        </m:r>
                      </m:e>
                      <m:sub>
                        <m:r>
                          <a:rPr lang="en-US" sz="2400" b="0" i="1" smtClean="0">
                            <a:latin typeface="Cambria Math" panose="02040503050406030204" pitchFamily="18" charset="0"/>
                          </a:rPr>
                          <m:t>𝑅</m:t>
                        </m:r>
                      </m:sub>
                    </m:sSub>
                    <m:r>
                      <a:rPr lang="en-US" sz="2400" b="0" i="1" smtClean="0">
                        <a:latin typeface="Cambria Math" panose="02040503050406030204" pitchFamily="18" charset="0"/>
                      </a:rPr>
                      <m:t>=</m:t>
                    </m:r>
                  </m:oMath>
                </a14:m>
                <a:r>
                  <a:rPr lang="en-US" sz="2400" dirty="0"/>
                  <a:t>elasticity of output with respect to </a:t>
                </a:r>
                <a14:m>
                  <m:oMath xmlns:m="http://schemas.openxmlformats.org/officeDocument/2006/math">
                    <m:r>
                      <a:rPr lang="en-US" sz="2400" i="1" dirty="0" smtClean="0">
                        <a:latin typeface="Cambria Math" panose="02040503050406030204" pitchFamily="18" charset="0"/>
                      </a:rPr>
                      <m:t>𝑅</m:t>
                    </m:r>
                  </m:oMath>
                </a14:m>
                <a:endParaRPr lang="en-US" sz="2400" dirty="0"/>
              </a:p>
              <a:p>
                <a:r>
                  <a:rPr lang="en-US" sz="2400" dirty="0"/>
                  <a:t>This leads to a revised growth accounting equation:</a:t>
                </a:r>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𝑔</m:t>
                          </m:r>
                        </m:e>
                        <m:sub>
                          <m:r>
                            <a:rPr lang="en-US" sz="2400" b="0" i="1" smtClean="0">
                              <a:latin typeface="Cambria Math" panose="02040503050406030204" pitchFamily="18" charset="0"/>
                            </a:rPr>
                            <m:t>𝑄</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𝑔</m:t>
                          </m:r>
                        </m:e>
                        <m:sub>
                          <m:r>
                            <a:rPr lang="en-US" sz="2400" b="0" i="1" smtClean="0">
                              <a:latin typeface="Cambria Math" panose="02040503050406030204" pitchFamily="18" charset="0"/>
                            </a:rPr>
                            <m:t>𝐴</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𝜀</m:t>
                          </m:r>
                        </m:e>
                        <m:sub>
                          <m:r>
                            <a:rPr lang="en-US" sz="2400" b="0" i="1" smtClean="0">
                              <a:latin typeface="Cambria Math" panose="02040503050406030204" pitchFamily="18" charset="0"/>
                            </a:rPr>
                            <m:t>𝐾</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𝑔</m:t>
                          </m:r>
                        </m:e>
                        <m:sub>
                          <m:r>
                            <a:rPr lang="en-US" sz="2400" b="0" i="1" smtClean="0">
                              <a:latin typeface="Cambria Math" panose="02040503050406030204" pitchFamily="18" charset="0"/>
                            </a:rPr>
                            <m:t>𝐾</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𝜀</m:t>
                          </m:r>
                        </m:e>
                        <m:sub>
                          <m:r>
                            <a:rPr lang="en-US" sz="2400" b="0" i="1" smtClean="0">
                              <a:latin typeface="Cambria Math" panose="02040503050406030204" pitchFamily="18" charset="0"/>
                            </a:rPr>
                            <m:t>𝐿</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𝑔</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𝜀</m:t>
                          </m:r>
                        </m:e>
                        <m:sub>
                          <m:r>
                            <a:rPr lang="en-US" sz="2400" b="0" i="1" smtClean="0">
                              <a:latin typeface="Cambria Math" panose="02040503050406030204" pitchFamily="18" charset="0"/>
                            </a:rPr>
                            <m:t>𝑅</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𝑔</m:t>
                          </m:r>
                        </m:e>
                        <m:sub>
                          <m:r>
                            <a:rPr lang="en-US" sz="2400" b="0" i="1" smtClean="0">
                              <a:latin typeface="Cambria Math" panose="02040503050406030204" pitchFamily="18" charset="0"/>
                            </a:rPr>
                            <m:t>𝑅</m:t>
                          </m:r>
                        </m:sub>
                      </m:sSub>
                    </m:oMath>
                  </m:oMathPara>
                </a14:m>
                <a:endParaRPr lang="en-US" sz="2400" dirty="0"/>
              </a:p>
              <a:p>
                <a:r>
                  <a:rPr lang="en-US" sz="2400" dirty="0" err="1"/>
                  <a:t>Griliches</a:t>
                </a:r>
                <a:r>
                  <a:rPr lang="en-US" sz="2400" dirty="0"/>
                  <a:t> (1980) used U.S. data from 1957 to 1965 to find an R&amp;D elasticity of about 0.07, and private R&amp;D growth of around 15% per year, which implies contribution to growth was 1%. Many others have repeated this analysis for different countries and time periods.</a:t>
                </a:r>
              </a:p>
            </p:txBody>
          </p:sp>
        </mc:Choice>
        <mc:Fallback xmlns="">
          <p:sp>
            <p:nvSpPr>
              <p:cNvPr id="3" name="Content Placeholder 2">
                <a:extLst>
                  <a:ext uri="{FF2B5EF4-FFF2-40B4-BE49-F238E27FC236}">
                    <a16:creationId xmlns:a16="http://schemas.microsoft.com/office/drawing/2014/main" id="{18DA9D76-0DDC-4643-8B35-2BE2D56087BE}"/>
                  </a:ext>
                </a:extLst>
              </p:cNvPr>
              <p:cNvSpPr>
                <a:spLocks noGrp="1" noRot="1" noChangeAspect="1" noMove="1" noResize="1" noEditPoints="1" noAdjustHandles="1" noChangeArrowheads="1" noChangeShapeType="1" noTextEdit="1"/>
              </p:cNvSpPr>
              <p:nvPr>
                <p:ph idx="1"/>
              </p:nvPr>
            </p:nvSpPr>
            <p:spPr>
              <a:xfrm>
                <a:off x="838200" y="1576389"/>
                <a:ext cx="10696574" cy="4595812"/>
              </a:xfrm>
              <a:blipFill>
                <a:blip r:embed="rId2"/>
                <a:stretch>
                  <a:fillRect l="-684" t="-2785" r="-1026"/>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649F6882-D3C1-E4D2-4B81-2CE4CBF9EE96}"/>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229250F3-665C-29C1-EFAF-2D2DA8ACF49C}"/>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9B4196E3-6B93-4CF8-9584-B36B3DC0B311}"/>
              </a:ext>
            </a:extLst>
          </p:cNvPr>
          <p:cNvSpPr>
            <a:spLocks noGrp="1"/>
          </p:cNvSpPr>
          <p:nvPr>
            <p:ph type="sldNum" sz="quarter" idx="12"/>
          </p:nvPr>
        </p:nvSpPr>
        <p:spPr/>
        <p:txBody>
          <a:bodyPr/>
          <a:lstStyle/>
          <a:p>
            <a:fld id="{FC42BABA-C5C3-47D5-B0D6-5D879B36742B}" type="slidenum">
              <a:rPr lang="en-US" smtClean="0"/>
              <a:t>33</a:t>
            </a:fld>
            <a:endParaRPr lang="en-US"/>
          </a:p>
        </p:txBody>
      </p:sp>
    </p:spTree>
    <p:extLst>
      <p:ext uri="{BB962C8B-B14F-4D97-AF65-F5344CB8AC3E}">
        <p14:creationId xmlns:p14="http://schemas.microsoft.com/office/powerpoint/2010/main" val="3631753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R&amp;D and innovation spillovers</a:t>
            </a:r>
          </a:p>
        </p:txBody>
      </p:sp>
      <p:sp>
        <p:nvSpPr>
          <p:cNvPr id="3" name="Content Placeholder 2"/>
          <p:cNvSpPr>
            <a:spLocks noGrp="1"/>
          </p:cNvSpPr>
          <p:nvPr>
            <p:ph idx="1"/>
          </p:nvPr>
        </p:nvSpPr>
        <p:spPr/>
        <p:txBody>
          <a:bodyPr>
            <a:normAutofit fontScale="85000" lnSpcReduction="20000"/>
          </a:bodyPr>
          <a:lstStyle/>
          <a:p>
            <a:r>
              <a:rPr lang="en-US" dirty="0"/>
              <a:t>Implication of endogenous theory: disembodied unpriced knowledge creation has an important role in generating output growth.</a:t>
            </a:r>
          </a:p>
          <a:p>
            <a:r>
              <a:rPr lang="en-US" dirty="0"/>
              <a:t>Knowledge is non-rival and only partially excludable.</a:t>
            </a:r>
          </a:p>
          <a:p>
            <a:r>
              <a:rPr lang="en-US" dirty="0"/>
              <a:t>Some of new knowledge and benefits from R&amp;D not appropriated by innovator.</a:t>
            </a:r>
          </a:p>
          <a:p>
            <a:r>
              <a:rPr lang="en-US" dirty="0"/>
              <a:t>Many reasons:</a:t>
            </a:r>
          </a:p>
          <a:p>
            <a:pPr lvl="1"/>
            <a:r>
              <a:rPr lang="en-US" dirty="0"/>
              <a:t>Imperfect patent protection</a:t>
            </a:r>
          </a:p>
          <a:p>
            <a:pPr lvl="1"/>
            <a:r>
              <a:rPr lang="en-US" dirty="0"/>
              <a:t>Inability to keep innovations completely secret</a:t>
            </a:r>
          </a:p>
          <a:p>
            <a:pPr lvl="1"/>
            <a:r>
              <a:rPr lang="en-US" dirty="0"/>
              <a:t>Imitation via reverse engineering</a:t>
            </a:r>
          </a:p>
          <a:p>
            <a:r>
              <a:rPr lang="en-US" dirty="0"/>
              <a:t>Knowledge spillovers: unpriced knowledge transfers to entities other than innovator.</a:t>
            </a:r>
          </a:p>
          <a:p>
            <a:r>
              <a:rPr lang="en-US" dirty="0"/>
              <a:t>Spillovers explain gap between social and private returns to innovation.</a:t>
            </a:r>
          </a:p>
          <a:p>
            <a:r>
              <a:rPr lang="en-US" dirty="0"/>
              <a:t>Spillovers come from other firms in the industry, firms in other industries, public research institutes and laboratories, domestic and abroad.</a:t>
            </a:r>
          </a:p>
        </p:txBody>
      </p:sp>
      <p:sp>
        <p:nvSpPr>
          <p:cNvPr id="4" name="Date Placeholder 3">
            <a:extLst>
              <a:ext uri="{FF2B5EF4-FFF2-40B4-BE49-F238E27FC236}">
                <a16:creationId xmlns:a16="http://schemas.microsoft.com/office/drawing/2014/main" id="{890BF9C6-0023-F69C-48C0-DC2383FC647B}"/>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BB33B97-4D3E-9CFA-BAFA-2E953D55C684}"/>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EAF75A68-9391-2743-2F51-2BA0AAC8B5CA}"/>
              </a:ext>
            </a:extLst>
          </p:cNvPr>
          <p:cNvSpPr>
            <a:spLocks noGrp="1"/>
          </p:cNvSpPr>
          <p:nvPr>
            <p:ph type="sldNum" sz="quarter" idx="12"/>
          </p:nvPr>
        </p:nvSpPr>
        <p:spPr/>
        <p:txBody>
          <a:bodyPr/>
          <a:lstStyle/>
          <a:p>
            <a:fld id="{FC42BABA-C5C3-47D5-B0D6-5D879B36742B}" type="slidenum">
              <a:rPr lang="en-US" smtClean="0"/>
              <a:t>34</a:t>
            </a:fld>
            <a:endParaRPr lang="en-US"/>
          </a:p>
        </p:txBody>
      </p:sp>
    </p:spTree>
    <p:extLst>
      <p:ext uri="{BB962C8B-B14F-4D97-AF65-F5344CB8AC3E}">
        <p14:creationId xmlns:p14="http://schemas.microsoft.com/office/powerpoint/2010/main" val="3438174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 computation of the private and social rates of return to innovation</a:t>
            </a:r>
          </a:p>
        </p:txBody>
      </p:sp>
      <p:pic>
        <p:nvPicPr>
          <p:cNvPr id="4" name="Picture 3"/>
          <p:cNvPicPr>
            <a:picLocks noChangeAspect="1"/>
          </p:cNvPicPr>
          <p:nvPr/>
        </p:nvPicPr>
        <p:blipFill>
          <a:blip r:embed="rId2"/>
          <a:stretch>
            <a:fillRect/>
          </a:stretch>
        </p:blipFill>
        <p:spPr>
          <a:xfrm>
            <a:off x="1091044" y="1624014"/>
            <a:ext cx="9271936" cy="4919022"/>
          </a:xfrm>
          <a:prstGeom prst="rect">
            <a:avLst/>
          </a:prstGeom>
        </p:spPr>
      </p:pic>
      <p:sp>
        <p:nvSpPr>
          <p:cNvPr id="3" name="Date Placeholder 2">
            <a:extLst>
              <a:ext uri="{FF2B5EF4-FFF2-40B4-BE49-F238E27FC236}">
                <a16:creationId xmlns:a16="http://schemas.microsoft.com/office/drawing/2014/main" id="{4D342347-C0EB-8E0E-85C1-BE20F57E7C7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782E590-C29D-ADC2-32F2-82FB57FEE5ED}"/>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0EEEC490-E738-6E55-E5EF-6F92B7F50780}"/>
              </a:ext>
            </a:extLst>
          </p:cNvPr>
          <p:cNvSpPr>
            <a:spLocks noGrp="1"/>
          </p:cNvSpPr>
          <p:nvPr>
            <p:ph type="sldNum" sz="quarter" idx="12"/>
          </p:nvPr>
        </p:nvSpPr>
        <p:spPr/>
        <p:txBody>
          <a:bodyPr/>
          <a:lstStyle/>
          <a:p>
            <a:fld id="{FC42BABA-C5C3-47D5-B0D6-5D879B36742B}" type="slidenum">
              <a:rPr lang="en-US" smtClean="0"/>
              <a:t>35</a:t>
            </a:fld>
            <a:endParaRPr lang="en-US"/>
          </a:p>
        </p:txBody>
      </p:sp>
    </p:spTree>
    <p:extLst>
      <p:ext uri="{BB962C8B-B14F-4D97-AF65-F5344CB8AC3E}">
        <p14:creationId xmlns:p14="http://schemas.microsoft.com/office/powerpoint/2010/main" val="1308134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Econometric spillover studies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Basic framework is production function modified by adding term </a:t>
                </a:r>
                <a14:m>
                  <m:oMath xmlns:m="http://schemas.openxmlformats.org/officeDocument/2006/math">
                    <m:r>
                      <a:rPr lang="en-US" i="1" dirty="0" smtClean="0">
                        <a:latin typeface="Cambria Math" panose="02040503050406030204" pitchFamily="18" charset="0"/>
                      </a:rPr>
                      <m:t>𝑆</m:t>
                    </m:r>
                  </m:oMath>
                </a14:m>
                <a:r>
                  <a:rPr lang="en-US" dirty="0"/>
                  <a:t> that measures contribution of external R&amp;D or innovation to own productivity: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𝐴𝐹</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m:oMathPara>
                </a14:m>
                <a:endParaRPr lang="en-US" dirty="0"/>
              </a:p>
              <a:p>
                <a14:m>
                  <m:oMath xmlns:m="http://schemas.openxmlformats.org/officeDocument/2006/math">
                    <m:r>
                      <a:rPr lang="en-US" i="1" dirty="0" smtClean="0">
                        <a:latin typeface="Cambria Math" panose="02040503050406030204" pitchFamily="18" charset="0"/>
                      </a:rPr>
                      <m:t>𝑆</m:t>
                    </m:r>
                  </m:oMath>
                </a14:m>
                <a:r>
                  <a:rPr lang="en-US" dirty="0"/>
                  <a:t> constructed as weighted average of R&amp;D by those external to the firm (or industry or country), with weights proportional to some measure of “closeness” of external actor.</a:t>
                </a:r>
              </a:p>
              <a:p>
                <a:r>
                  <a:rPr lang="en-US" dirty="0"/>
                  <a:t>Let </a:t>
                </a:r>
                <a14:m>
                  <m:oMath xmlns:m="http://schemas.openxmlformats.org/officeDocument/2006/math">
                    <m:r>
                      <a:rPr lang="en-US" i="1" dirty="0" smtClean="0">
                        <a:latin typeface="Cambria Math" panose="02040503050406030204" pitchFamily="18" charset="0"/>
                      </a:rPr>
                      <m:t>𝑖</m:t>
                    </m:r>
                  </m:oMath>
                </a14:m>
                <a:r>
                  <a:rPr lang="en-US" dirty="0"/>
                  <a:t> index the firm, industry, or country, and </a:t>
                </a:r>
                <a14:m>
                  <m:oMath xmlns:m="http://schemas.openxmlformats.org/officeDocument/2006/math">
                    <m:r>
                      <a:rPr lang="en-US" i="1" dirty="0" smtClean="0">
                        <a:latin typeface="Cambria Math" panose="02040503050406030204" pitchFamily="18" charset="0"/>
                      </a:rPr>
                      <m:t>𝑗</m:t>
                    </m:r>
                  </m:oMath>
                </a14:m>
                <a:r>
                  <a:rPr lang="en-US" dirty="0"/>
                  <a:t> index other firms, industries, or countries that might spill knowledge to </a:t>
                </a:r>
                <a14:m>
                  <m:oMath xmlns:m="http://schemas.openxmlformats.org/officeDocument/2006/math">
                    <m:r>
                      <a:rPr lang="en-US" i="1" dirty="0" smtClean="0">
                        <a:latin typeface="Cambria Math" panose="02040503050406030204" pitchFamily="18" charset="0"/>
                      </a:rPr>
                      <m:t>𝑖</m:t>
                    </m:r>
                  </m:oMath>
                </a14:m>
                <a:r>
                  <a:rPr lang="en-US" dirty="0"/>
                  <a:t>:</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𝑖𝑡</m:t>
                          </m:r>
                        </m:sub>
                      </m:sSub>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𝑗𝑡</m:t>
                              </m:r>
                            </m:sub>
                          </m:sSub>
                        </m:e>
                      </m:nary>
                    </m:oMath>
                  </m:oMathPara>
                </a14:m>
                <a:endParaRPr lang="en-US" dirty="0"/>
              </a:p>
              <a:p>
                <a:r>
                  <a:rPr lang="en-US" dirty="0"/>
                  <a:t>where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oMath>
                </a14:m>
                <a:r>
                  <a:rPr lang="en-US" dirty="0"/>
                  <a:t> are weights that describe closeness of </a:t>
                </a:r>
                <a14:m>
                  <m:oMath xmlns:m="http://schemas.openxmlformats.org/officeDocument/2006/math">
                    <m:r>
                      <a:rPr lang="en-US" i="1" dirty="0" smtClean="0">
                        <a:latin typeface="Cambria Math" panose="02040503050406030204" pitchFamily="18" charset="0"/>
                      </a:rPr>
                      <m:t>𝑗</m:t>
                    </m:r>
                  </m:oMath>
                </a14:m>
                <a:r>
                  <a:rPr lang="en-US" dirty="0"/>
                  <a:t> to </a:t>
                </a:r>
                <a14:m>
                  <m:oMath xmlns:m="http://schemas.openxmlformats.org/officeDocument/2006/math">
                    <m:r>
                      <a:rPr lang="en-US" i="1" dirty="0" smtClean="0">
                        <a:latin typeface="Cambria Math" panose="02040503050406030204" pitchFamily="18" charset="0"/>
                      </a:rPr>
                      <m:t>𝑖</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r="-1681" b="-238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6A93257D-39C4-B4FA-158F-F74DF847C3A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29B2EB3-75BB-308F-7391-CEEBE0CDEF59}"/>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30299E5B-C16B-ED9C-D3DC-E670DCF2210F}"/>
              </a:ext>
            </a:extLst>
          </p:cNvPr>
          <p:cNvSpPr>
            <a:spLocks noGrp="1"/>
          </p:cNvSpPr>
          <p:nvPr>
            <p:ph type="sldNum" sz="quarter" idx="12"/>
          </p:nvPr>
        </p:nvSpPr>
        <p:spPr/>
        <p:txBody>
          <a:bodyPr/>
          <a:lstStyle/>
          <a:p>
            <a:fld id="{FC42BABA-C5C3-47D5-B0D6-5D879B36742B}" type="slidenum">
              <a:rPr lang="en-US" smtClean="0"/>
              <a:t>36</a:t>
            </a:fld>
            <a:endParaRPr lang="en-US"/>
          </a:p>
        </p:txBody>
      </p:sp>
    </p:spTree>
    <p:extLst>
      <p:ext uri="{BB962C8B-B14F-4D97-AF65-F5344CB8AC3E}">
        <p14:creationId xmlns:p14="http://schemas.microsoft.com/office/powerpoint/2010/main" val="3270164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B969B-D80A-4208-9E8F-46A223DA4FE2}"/>
              </a:ext>
            </a:extLst>
          </p:cNvPr>
          <p:cNvSpPr>
            <a:spLocks noGrp="1"/>
          </p:cNvSpPr>
          <p:nvPr>
            <p:ph type="title"/>
          </p:nvPr>
        </p:nvSpPr>
        <p:spPr/>
        <p:txBody>
          <a:bodyPr/>
          <a:lstStyle/>
          <a:p>
            <a:r>
              <a:rPr lang="en-US" dirty="0"/>
              <a:t>Econometric spillover studies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6EDF3D6-821D-4C49-9559-02D4DB5C9B2C}"/>
                  </a:ext>
                </a:extLst>
              </p:cNvPr>
              <p:cNvSpPr>
                <a:spLocks noGrp="1"/>
              </p:cNvSpPr>
              <p:nvPr>
                <p:ph idx="1"/>
              </p:nvPr>
            </p:nvSpPr>
            <p:spPr>
              <a:xfrm>
                <a:off x="838200" y="1825625"/>
                <a:ext cx="10515600" cy="4592108"/>
              </a:xfrm>
            </p:spPr>
            <p:txBody>
              <a:bodyPr>
                <a:normAutofit fontScale="77500" lnSpcReduction="20000"/>
              </a:bodyPr>
              <a:lstStyle/>
              <a:p>
                <a:r>
                  <a:rPr lang="en-US" dirty="0"/>
                  <a:t>Can think of closeness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oMath>
                </a14:m>
                <a:r>
                  <a:rPr lang="en-US" dirty="0"/>
                  <a:t> as “mechanisms” for transmission of spillovers.</a:t>
                </a:r>
              </a:p>
              <a:p>
                <a:r>
                  <a:rPr lang="en-US" dirty="0"/>
                  <a:t>Many ways to measure closeness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r>
                      <a:rPr lang="en-US" i="1">
                        <a:latin typeface="Cambria Math" panose="02040503050406030204" pitchFamily="18" charset="0"/>
                      </a:rPr>
                      <m:t> </m:t>
                    </m:r>
                  </m:oMath>
                </a14:m>
                <a:endParaRPr lang="en-US" dirty="0"/>
              </a:p>
              <a:p>
                <a:r>
                  <a:rPr lang="en-US" dirty="0"/>
                  <a:t>Across firms: </a:t>
                </a:r>
              </a:p>
              <a:p>
                <a:pPr lvl="1"/>
                <a:r>
                  <a:rPr lang="en-US" dirty="0"/>
                  <a:t>Closeness in technological space as measured by patent profiles</a:t>
                </a:r>
              </a:p>
              <a:p>
                <a:pPr lvl="1"/>
                <a:r>
                  <a:rPr lang="en-US" dirty="0"/>
                  <a:t>R&amp;D intensity of intermediate input and capital purchases</a:t>
                </a:r>
              </a:p>
              <a:p>
                <a:pPr lvl="1"/>
                <a:r>
                  <a:rPr lang="en-US" dirty="0"/>
                  <a:t>Informal and more formal communication (attendance at workshops and trade fairs, collaborations) </a:t>
                </a:r>
              </a:p>
              <a:p>
                <a:pPr lvl="1"/>
                <a:r>
                  <a:rPr lang="en-US" dirty="0"/>
                  <a:t>Patent flows between industries </a:t>
                </a:r>
              </a:p>
              <a:p>
                <a:pPr lvl="1"/>
                <a:r>
                  <a:rPr lang="en-US" dirty="0"/>
                  <a:t>Imports</a:t>
                </a:r>
              </a:p>
              <a:p>
                <a:pPr lvl="1"/>
                <a:r>
                  <a:rPr lang="en-US" dirty="0"/>
                  <a:t>Worker mobility among firms</a:t>
                </a:r>
              </a:p>
              <a:p>
                <a:pPr lvl="1"/>
                <a:r>
                  <a:rPr lang="en-US" dirty="0"/>
                  <a:t>Various measures of technological and product market closeness</a:t>
                </a:r>
              </a:p>
              <a:p>
                <a:r>
                  <a:rPr lang="en-US" dirty="0"/>
                  <a:t>Also within firms (e.g. across research groups).</a:t>
                </a:r>
              </a:p>
              <a:p>
                <a:r>
                  <a:rPr lang="en-US" dirty="0"/>
                  <a:t>Horizontal (between competitors) vs vertical (supplier and user) .</a:t>
                </a:r>
              </a:p>
              <a:p>
                <a:r>
                  <a:rPr lang="en-US" dirty="0"/>
                  <a:t>Also spillovers from government and university R&amp;D to private companies and vice versa.</a:t>
                </a:r>
              </a:p>
            </p:txBody>
          </p:sp>
        </mc:Choice>
        <mc:Fallback>
          <p:sp>
            <p:nvSpPr>
              <p:cNvPr id="3" name="Content Placeholder 2">
                <a:extLst>
                  <a:ext uri="{FF2B5EF4-FFF2-40B4-BE49-F238E27FC236}">
                    <a16:creationId xmlns:a16="http://schemas.microsoft.com/office/drawing/2014/main" id="{36EDF3D6-821D-4C49-9559-02D4DB5C9B2C}"/>
                  </a:ext>
                </a:extLst>
              </p:cNvPr>
              <p:cNvSpPr>
                <a:spLocks noGrp="1" noRot="1" noChangeAspect="1" noMove="1" noResize="1" noEditPoints="1" noAdjustHandles="1" noChangeArrowheads="1" noChangeShapeType="1" noTextEdit="1"/>
              </p:cNvSpPr>
              <p:nvPr>
                <p:ph idx="1"/>
              </p:nvPr>
            </p:nvSpPr>
            <p:spPr>
              <a:xfrm>
                <a:off x="838200" y="1825625"/>
                <a:ext cx="10515600" cy="4592108"/>
              </a:xfrm>
              <a:blipFill>
                <a:blip r:embed="rId2"/>
                <a:stretch>
                  <a:fillRect l="-696" t="-2520" r="-464"/>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B19B8FEB-5F91-6998-0E29-9052DBC2938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2CC81BCC-A1E9-6968-3C1B-5C08172C8B35}"/>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1C5F2D7F-8F7D-61F7-8BDC-EB4304BDCEFD}"/>
              </a:ext>
            </a:extLst>
          </p:cNvPr>
          <p:cNvSpPr>
            <a:spLocks noGrp="1"/>
          </p:cNvSpPr>
          <p:nvPr>
            <p:ph type="sldNum" sz="quarter" idx="12"/>
          </p:nvPr>
        </p:nvSpPr>
        <p:spPr/>
        <p:txBody>
          <a:bodyPr/>
          <a:lstStyle/>
          <a:p>
            <a:fld id="{FC42BABA-C5C3-47D5-B0D6-5D879B36742B}" type="slidenum">
              <a:rPr lang="en-US" smtClean="0"/>
              <a:t>37</a:t>
            </a:fld>
            <a:endParaRPr lang="en-US"/>
          </a:p>
        </p:txBody>
      </p:sp>
    </p:spTree>
    <p:extLst>
      <p:ext uri="{BB962C8B-B14F-4D97-AF65-F5344CB8AC3E}">
        <p14:creationId xmlns:p14="http://schemas.microsoft.com/office/powerpoint/2010/main" val="3171095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8AB58-2322-418D-8055-0CA36AA97DB6}"/>
              </a:ext>
            </a:extLst>
          </p:cNvPr>
          <p:cNvSpPr>
            <a:spLocks noGrp="1"/>
          </p:cNvSpPr>
          <p:nvPr>
            <p:ph type="title"/>
          </p:nvPr>
        </p:nvSpPr>
        <p:spPr/>
        <p:txBody>
          <a:bodyPr/>
          <a:lstStyle/>
          <a:p>
            <a:r>
              <a:rPr lang="en-US" dirty="0"/>
              <a:t>Geographic spillovers</a:t>
            </a:r>
          </a:p>
        </p:txBody>
      </p:sp>
      <p:sp>
        <p:nvSpPr>
          <p:cNvPr id="3" name="Content Placeholder 2">
            <a:extLst>
              <a:ext uri="{FF2B5EF4-FFF2-40B4-BE49-F238E27FC236}">
                <a16:creationId xmlns:a16="http://schemas.microsoft.com/office/drawing/2014/main" id="{6F11A098-F904-4F2C-88EE-DF778AC47DBA}"/>
              </a:ext>
            </a:extLst>
          </p:cNvPr>
          <p:cNvSpPr>
            <a:spLocks noGrp="1"/>
          </p:cNvSpPr>
          <p:nvPr>
            <p:ph idx="1"/>
          </p:nvPr>
        </p:nvSpPr>
        <p:spPr/>
        <p:txBody>
          <a:bodyPr/>
          <a:lstStyle/>
          <a:p>
            <a:r>
              <a:rPr lang="en-US" dirty="0"/>
              <a:t>Important concentrations of innovation at various times and places: </a:t>
            </a:r>
          </a:p>
          <a:p>
            <a:pPr lvl="1"/>
            <a:r>
              <a:rPr lang="en-US" dirty="0"/>
              <a:t>Silicon Valley for digital hardware and software today.</a:t>
            </a:r>
          </a:p>
          <a:p>
            <a:pPr lvl="1"/>
            <a:r>
              <a:rPr lang="en-US" dirty="0"/>
              <a:t>Detroit, Michigan for automobiles in the first half of the twentieth century.</a:t>
            </a:r>
          </a:p>
          <a:p>
            <a:pPr lvl="1"/>
            <a:r>
              <a:rPr lang="en-US" dirty="0"/>
              <a:t>Fashion industry in Paris, and then London and Milan.</a:t>
            </a:r>
          </a:p>
          <a:p>
            <a:r>
              <a:rPr lang="en-US" dirty="0"/>
              <a:t>Concentration due to localized knowledge spillovers from chance encounters and employee mobility, reflecting the importance of tacit knowledge in furthering innovative activities.</a:t>
            </a:r>
          </a:p>
          <a:p>
            <a:r>
              <a:rPr lang="en-US" dirty="0"/>
              <a:t>Patent data show that citations from one patent to another are more probable if the patents were co-located (Jaffe </a:t>
            </a:r>
            <a:r>
              <a:rPr lang="en-US" i="1" dirty="0"/>
              <a:t>et al. </a:t>
            </a:r>
            <a:r>
              <a:rPr lang="en-US" dirty="0"/>
              <a:t>1993).</a:t>
            </a:r>
          </a:p>
        </p:txBody>
      </p:sp>
      <p:sp>
        <p:nvSpPr>
          <p:cNvPr id="4" name="Date Placeholder 3">
            <a:extLst>
              <a:ext uri="{FF2B5EF4-FFF2-40B4-BE49-F238E27FC236}">
                <a16:creationId xmlns:a16="http://schemas.microsoft.com/office/drawing/2014/main" id="{8DFF591D-59E0-922A-6284-089EE53E4F2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04956709-2FA6-978E-F493-910CBAFEC693}"/>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E929D4DC-BDA9-FD7C-B6D7-6EACF877248D}"/>
              </a:ext>
            </a:extLst>
          </p:cNvPr>
          <p:cNvSpPr>
            <a:spLocks noGrp="1"/>
          </p:cNvSpPr>
          <p:nvPr>
            <p:ph type="sldNum" sz="quarter" idx="12"/>
          </p:nvPr>
        </p:nvSpPr>
        <p:spPr/>
        <p:txBody>
          <a:bodyPr/>
          <a:lstStyle/>
          <a:p>
            <a:fld id="{FC42BABA-C5C3-47D5-B0D6-5D879B36742B}" type="slidenum">
              <a:rPr lang="en-US" smtClean="0"/>
              <a:t>38</a:t>
            </a:fld>
            <a:endParaRPr lang="en-US"/>
          </a:p>
        </p:txBody>
      </p:sp>
    </p:spTree>
    <p:extLst>
      <p:ext uri="{BB962C8B-B14F-4D97-AF65-F5344CB8AC3E}">
        <p14:creationId xmlns:p14="http://schemas.microsoft.com/office/powerpoint/2010/main" val="1439636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A9DCE-3D4B-4EC3-843F-C8B3DD13485D}"/>
              </a:ext>
            </a:extLst>
          </p:cNvPr>
          <p:cNvSpPr>
            <a:spLocks noGrp="1"/>
          </p:cNvSpPr>
          <p:nvPr>
            <p:ph type="title"/>
          </p:nvPr>
        </p:nvSpPr>
        <p:spPr/>
        <p:txBody>
          <a:bodyPr/>
          <a:lstStyle/>
          <a:p>
            <a:r>
              <a:rPr lang="en-US" dirty="0"/>
              <a:t>Social returns (Jones and Summers, 2022)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46E39B-E1BA-4EE2-869A-65E559C0CC9F}"/>
                  </a:ext>
                </a:extLst>
              </p:cNvPr>
              <p:cNvSpPr>
                <a:spLocks noGrp="1"/>
              </p:cNvSpPr>
              <p:nvPr>
                <p:ph idx="1"/>
              </p:nvPr>
            </p:nvSpPr>
            <p:spPr/>
            <p:txBody>
              <a:bodyPr>
                <a:normAutofit fontScale="92500" lnSpcReduction="20000"/>
              </a:bodyPr>
              <a:lstStyle/>
              <a:p>
                <a:r>
                  <a:rPr lang="en-US" dirty="0"/>
                  <a:t>Can we compute social returns to R&amp;D?</a:t>
                </a:r>
              </a:p>
              <a:p>
                <a:r>
                  <a:rPr lang="en-US" dirty="0"/>
                  <a:t>Ratio of social benefits </a:t>
                </a:r>
                <a14:m>
                  <m:oMath xmlns:m="http://schemas.openxmlformats.org/officeDocument/2006/math">
                    <m:r>
                      <a:rPr lang="en-US" i="1" dirty="0" smtClean="0">
                        <a:latin typeface="Cambria Math" panose="02040503050406030204" pitchFamily="18" charset="0"/>
                      </a:rPr>
                      <m:t>𝐵</m:t>
                    </m:r>
                  </m:oMath>
                </a14:m>
                <a:r>
                  <a:rPr lang="en-US" dirty="0"/>
                  <a:t> to social cost </a:t>
                </a:r>
                <a14:m>
                  <m:oMath xmlns:m="http://schemas.openxmlformats.org/officeDocument/2006/math">
                    <m:r>
                      <a:rPr lang="en-US" i="1" dirty="0" smtClean="0">
                        <a:latin typeface="Cambria Math" panose="02040503050406030204" pitchFamily="18" charset="0"/>
                      </a:rPr>
                      <m:t>𝐶</m:t>
                    </m:r>
                  </m:oMath>
                </a14:m>
                <a:r>
                  <a:rPr lang="en-US" dirty="0"/>
                  <a:t> of R&amp;D is given by the following:</a:t>
                </a: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𝐵</m:t>
                          </m:r>
                        </m:num>
                        <m:den>
                          <m:r>
                            <a:rPr lang="en-US" b="0" i="1" smtClean="0">
                              <a:latin typeface="Cambria Math" panose="02040503050406030204" pitchFamily="18" charset="0"/>
                            </a:rPr>
                            <m:t>𝐶</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𝑅</m:t>
                          </m:r>
                        </m:den>
                      </m:f>
                      <m:f>
                        <m:fPr>
                          <m:ctrlPr>
                            <a:rPr lang="en-US" b="0" i="1" smtClean="0">
                              <a:latin typeface="Cambria Math" panose="02040503050406030204" pitchFamily="18" charset="0"/>
                            </a:rPr>
                          </m:ctrlPr>
                        </m:fPr>
                        <m:num>
                          <m:r>
                            <a:rPr lang="en-US" b="0" i="1" smtClean="0">
                              <a:latin typeface="Cambria Math" panose="02040503050406030204" pitchFamily="18" charset="0"/>
                            </a:rPr>
                            <m:t>𝑔</m:t>
                          </m:r>
                        </m:num>
                        <m:den>
                          <m:r>
                            <a:rPr lang="en-US" b="0" i="1" smtClean="0">
                              <a:latin typeface="Cambria Math" panose="02040503050406030204" pitchFamily="18" charset="0"/>
                            </a:rPr>
                            <m:t>𝑟</m:t>
                          </m:r>
                        </m:den>
                      </m:f>
                    </m:oMath>
                  </m:oMathPara>
                </a14:m>
                <a:endParaRPr lang="en-US" dirty="0"/>
              </a:p>
              <a:p>
                <a:r>
                  <a:rPr lang="en-US" dirty="0"/>
                  <a:t>where </a:t>
                </a:r>
                <a14:m>
                  <m:oMath xmlns:m="http://schemas.openxmlformats.org/officeDocument/2006/math">
                    <m:r>
                      <a:rPr lang="en-US" i="1" dirty="0" smtClean="0">
                        <a:latin typeface="Cambria Math" panose="02040503050406030204" pitchFamily="18" charset="0"/>
                      </a:rPr>
                      <m:t>𝑟</m:t>
                    </m:r>
                  </m:oMath>
                </a14:m>
                <a:r>
                  <a:rPr lang="en-US" dirty="0"/>
                  <a:t> is economy wide discount rate and </a:t>
                </a:r>
                <a14:m>
                  <m:oMath xmlns:m="http://schemas.openxmlformats.org/officeDocument/2006/math">
                    <m:r>
                      <a:rPr lang="en-US" i="1" dirty="0" smtClean="0">
                        <a:latin typeface="Cambria Math" panose="02040503050406030204" pitchFamily="18" charset="0"/>
                      </a:rPr>
                      <m:t>𝑔</m:t>
                    </m:r>
                  </m:oMath>
                </a14:m>
                <a:r>
                  <a:rPr lang="en-US" dirty="0"/>
                  <a:t> growth rate.</a:t>
                </a:r>
              </a:p>
              <a:p>
                <a:r>
                  <a:rPr lang="en-US" dirty="0"/>
                  <a:t>Social return to R&amp;D is rate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m:t>
                        </m:r>
                      </m:sup>
                    </m:sSup>
                  </m:oMath>
                </a14:m>
                <a:r>
                  <a:rPr lang="en-US" dirty="0"/>
                  <a:t> that makes benefits equal to costs (</a:t>
                </a:r>
                <a14:m>
                  <m:oMath xmlns:m="http://schemas.openxmlformats.org/officeDocument/2006/math">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=1</m:t>
                    </m:r>
                  </m:oMath>
                </a14:m>
                <a:r>
                  <a:rPr lang="en-US" dirty="0"/>
                  <a:t>):</a:t>
                </a: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𝑔</m:t>
                      </m:r>
                      <m:f>
                        <m:fPr>
                          <m:ctrlPr>
                            <a:rPr lang="en-US" b="0"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𝑅</m:t>
                          </m:r>
                        </m:den>
                      </m:f>
                    </m:oMath>
                  </m:oMathPara>
                </a14:m>
                <a:endParaRPr lang="en-US" dirty="0"/>
              </a:p>
              <a:p>
                <a:r>
                  <a:rPr lang="en-US" dirty="0"/>
                  <a:t>Back of the envelope computation using recent U.S. data with R&amp;D intensity </a:t>
                </a:r>
                <a14:m>
                  <m:oMath xmlns:m="http://schemas.openxmlformats.org/officeDocument/2006/math">
                    <m:r>
                      <a:rPr lang="en-US" i="1" dirty="0" smtClean="0">
                        <a:latin typeface="Cambria Math" panose="02040503050406030204" pitchFamily="18" charset="0"/>
                      </a:rPr>
                      <m:t>𝑅</m:t>
                    </m:r>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=2.7%</m:t>
                    </m:r>
                  </m:oMath>
                </a14:m>
                <a:r>
                  <a:rPr lang="en-US" dirty="0"/>
                  <a:t> and </a:t>
                </a:r>
                <a14:m>
                  <m:oMath xmlns:m="http://schemas.openxmlformats.org/officeDocument/2006/math">
                    <m:r>
                      <a:rPr lang="en-US" i="1" dirty="0" smtClean="0">
                        <a:latin typeface="Cambria Math" panose="02040503050406030204" pitchFamily="18" charset="0"/>
                      </a:rPr>
                      <m:t>𝑔</m:t>
                    </m:r>
                    <m:r>
                      <a:rPr lang="en-US" i="1" dirty="0">
                        <a:latin typeface="Cambria Math" panose="02040503050406030204" pitchFamily="18" charset="0"/>
                      </a:rPr>
                      <m:t>=</m:t>
                    </m:r>
                    <m:r>
                      <a:rPr lang="en-US" i="1" dirty="0" smtClean="0">
                        <a:latin typeface="Cambria Math" panose="02040503050406030204" pitchFamily="18" charset="0"/>
                      </a:rPr>
                      <m:t>1.8%</m:t>
                    </m:r>
                  </m:oMath>
                </a14:m>
                <a:r>
                  <a:rPr lang="en-US" dirty="0"/>
                  <a:t> implies an average social rate of return to R&amp;D of 67%.</a:t>
                </a:r>
              </a:p>
            </p:txBody>
          </p:sp>
        </mc:Choice>
        <mc:Fallback xmlns="">
          <p:sp>
            <p:nvSpPr>
              <p:cNvPr id="3" name="Content Placeholder 2">
                <a:extLst>
                  <a:ext uri="{FF2B5EF4-FFF2-40B4-BE49-F238E27FC236}">
                    <a16:creationId xmlns:a16="http://schemas.microsoft.com/office/drawing/2014/main" id="{A446E39B-E1BA-4EE2-869A-65E559C0CC9F}"/>
                  </a:ext>
                </a:extLst>
              </p:cNvPr>
              <p:cNvSpPr>
                <a:spLocks noGrp="1" noRot="1" noChangeAspect="1" noMove="1" noResize="1" noEditPoints="1" noAdjustHandles="1" noChangeArrowheads="1" noChangeShapeType="1" noTextEdit="1"/>
              </p:cNvSpPr>
              <p:nvPr>
                <p:ph idx="1"/>
              </p:nvPr>
            </p:nvSpPr>
            <p:spPr>
              <a:blipFill>
                <a:blip r:embed="rId2"/>
                <a:stretch>
                  <a:fillRect l="-928" t="-350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7EA43AAF-EC88-D52C-D34C-6A012772D8D2}"/>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16D47FC-7219-BC80-2B70-8394A739ECB0}"/>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BA16ADE5-4FB6-F120-301E-96D50EE0366A}"/>
              </a:ext>
            </a:extLst>
          </p:cNvPr>
          <p:cNvSpPr>
            <a:spLocks noGrp="1"/>
          </p:cNvSpPr>
          <p:nvPr>
            <p:ph type="sldNum" sz="quarter" idx="12"/>
          </p:nvPr>
        </p:nvSpPr>
        <p:spPr/>
        <p:txBody>
          <a:bodyPr/>
          <a:lstStyle/>
          <a:p>
            <a:fld id="{FC42BABA-C5C3-47D5-B0D6-5D879B36742B}" type="slidenum">
              <a:rPr lang="en-US" smtClean="0"/>
              <a:t>39</a:t>
            </a:fld>
            <a:endParaRPr lang="en-US"/>
          </a:p>
        </p:txBody>
      </p:sp>
    </p:spTree>
    <p:extLst>
      <p:ext uri="{BB962C8B-B14F-4D97-AF65-F5344CB8AC3E}">
        <p14:creationId xmlns:p14="http://schemas.microsoft.com/office/powerpoint/2010/main" val="36578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CBD7-38A1-457A-AB37-1EC9805E1716}"/>
              </a:ext>
            </a:extLst>
          </p:cNvPr>
          <p:cNvSpPr>
            <a:spLocks noGrp="1"/>
          </p:cNvSpPr>
          <p:nvPr>
            <p:ph type="title"/>
          </p:nvPr>
        </p:nvSpPr>
        <p:spPr/>
        <p:txBody>
          <a:bodyPr/>
          <a:lstStyle/>
          <a:p>
            <a:r>
              <a:rPr lang="en-US" dirty="0"/>
              <a:t>Solow-Swan growth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396B96-A287-4E74-9A13-F092F832A2E4}"/>
                  </a:ext>
                </a:extLst>
              </p:cNvPr>
              <p:cNvSpPr>
                <a:spLocks noGrp="1"/>
              </p:cNvSpPr>
              <p:nvPr>
                <p:ph idx="1"/>
              </p:nvPr>
            </p:nvSpPr>
            <p:spPr>
              <a:xfrm>
                <a:off x="838200" y="1825624"/>
                <a:ext cx="10515600" cy="4549775"/>
              </a:xfrm>
            </p:spPr>
            <p:txBody>
              <a:bodyPr>
                <a:normAutofit fontScale="77500" lnSpcReduction="20000"/>
              </a:bodyPr>
              <a:lstStyle/>
              <a:p>
                <a:r>
                  <a:rPr lang="en-US" dirty="0"/>
                  <a:t>Aggregate Cobb-Douglas production function with constant returns to scale.</a:t>
                </a:r>
              </a:p>
              <a:p>
                <a:r>
                  <a:rPr lang="en-US" dirty="0"/>
                  <a:t>2 inputs, capital and labor, which combine to produce output: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e>
                      </m:d>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ea typeface="Cambria Math" panose="02040503050406030204" pitchFamily="18" charset="0"/>
                            </a:rPr>
                            <m:t>𝛼</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sup>
                      </m:sSup>
                    </m:oMath>
                  </m:oMathPara>
                </a14:m>
                <a:endParaRPr lang="en-US" dirty="0"/>
              </a:p>
              <a:p>
                <a:pPr indent="0">
                  <a:buNone/>
                </a:pPr>
                <a:r>
                  <a:rPr lang="en-US" dirty="0"/>
                  <a:t>where </a:t>
                </a:r>
                <a:r>
                  <a:rPr lang="en-US" i="1" dirty="0"/>
                  <a:t>A</a:t>
                </a:r>
                <a:r>
                  <a:rPr lang="en-US" dirty="0"/>
                  <a:t> is a scale factor that converts capital and labor into output.</a:t>
                </a:r>
              </a:p>
              <a:p>
                <a:r>
                  <a:rPr lang="en-US" dirty="0"/>
                  <a:t>Assume profit maximization with respect to </a:t>
                </a:r>
                <a14:m>
                  <m:oMath xmlns:m="http://schemas.openxmlformats.org/officeDocument/2006/math">
                    <m:r>
                      <a:rPr lang="en-US" i="1" dirty="0" smtClean="0">
                        <a:latin typeface="Cambria Math" panose="02040503050406030204" pitchFamily="18" charset="0"/>
                      </a:rPr>
                      <m:t>𝐾</m:t>
                    </m:r>
                  </m:oMath>
                </a14:m>
                <a:r>
                  <a:rPr lang="en-US" dirty="0"/>
                  <a:t> and </a:t>
                </a:r>
                <a14:m>
                  <m:oMath xmlns:m="http://schemas.openxmlformats.org/officeDocument/2006/math">
                    <m:r>
                      <a:rPr lang="en-US" i="1" dirty="0" smtClean="0">
                        <a:latin typeface="Cambria Math" panose="02040503050406030204" pitchFamily="18" charset="0"/>
                      </a:rPr>
                      <m:t>𝐿</m:t>
                    </m:r>
                  </m:oMath>
                </a14:m>
                <a:r>
                  <a:rPr lang="en-US" dirty="0"/>
                  <a:t> given the relative real wage </a:t>
                </a:r>
                <a14:m>
                  <m:oMath xmlns:m="http://schemas.openxmlformats.org/officeDocument/2006/math">
                    <m:r>
                      <a:rPr lang="en-US" i="1" dirty="0" smtClean="0">
                        <a:latin typeface="Cambria Math" panose="02040503050406030204" pitchFamily="18" charset="0"/>
                      </a:rPr>
                      <m:t>𝑤</m:t>
                    </m:r>
                  </m:oMath>
                </a14:m>
                <a:r>
                  <a:rPr lang="en-US" dirty="0"/>
                  <a:t> and the real return to capital </a:t>
                </a:r>
                <a14:m>
                  <m:oMath xmlns:m="http://schemas.openxmlformats.org/officeDocument/2006/math">
                    <m:r>
                      <a:rPr lang="en-US" i="1" dirty="0" smtClean="0">
                        <a:latin typeface="Cambria Math" panose="02040503050406030204" pitchFamily="18" charset="0"/>
                      </a:rPr>
                      <m:t>𝑟</m:t>
                    </m:r>
                  </m:oMath>
                </a14:m>
                <a:r>
                  <a:rPr lang="en-US" dirty="0"/>
                  <a:t>.</a:t>
                </a:r>
              </a:p>
              <a:p>
                <a:r>
                  <a:rPr lang="en-US" dirty="0"/>
                  <a:t>First order conditions:</a:t>
                </a:r>
              </a:p>
              <a:p>
                <a:pPr marL="0" indent="0">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panose="02040503050406030204" pitchFamily="18" charset="0"/>
                                </a:rPr>
                                <m:t>max</m:t>
                              </m:r>
                            </m:e>
                            <m:lim>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lim>
                          </m:limLow>
                        </m:fName>
                        <m:e>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e>
                          </m:d>
                          <m:r>
                            <a:rPr lang="en-US" b="0" i="1" smtClean="0">
                              <a:latin typeface="Cambria Math" panose="02040503050406030204" pitchFamily="18" charset="0"/>
                            </a:rPr>
                            <m:t>−</m:t>
                          </m:r>
                          <m:r>
                            <a:rPr lang="en-US" b="0" i="1" smtClean="0">
                              <a:latin typeface="Cambria Math" panose="02040503050406030204" pitchFamily="18" charset="0"/>
                            </a:rPr>
                            <m:t>𝑟𝐾</m:t>
                          </m:r>
                          <m:r>
                            <a:rPr lang="en-US" b="0" i="1" smtClean="0">
                              <a:latin typeface="Cambria Math" panose="02040503050406030204" pitchFamily="18" charset="0"/>
                            </a:rPr>
                            <m:t>−</m:t>
                          </m:r>
                          <m:r>
                            <a:rPr lang="en-US" b="0" i="1" smtClean="0">
                              <a:latin typeface="Cambria Math" panose="02040503050406030204" pitchFamily="18" charset="0"/>
                            </a:rPr>
                            <m:t>𝑤𝐿</m:t>
                          </m:r>
                        </m:e>
                      </m:func>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𝐹</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e>
                      </m:d>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𝑌</m:t>
                          </m:r>
                        </m:num>
                        <m:den>
                          <m:r>
                            <a:rPr lang="en-US" b="0" i="1" smtClean="0">
                              <a:latin typeface="Cambria Math" panose="02040503050406030204" pitchFamily="18" charset="0"/>
                              <a:ea typeface="Cambria Math" panose="02040503050406030204" pitchFamily="18" charset="0"/>
                            </a:rPr>
                            <m:t>𝐿</m:t>
                          </m:r>
                        </m:den>
                      </m:f>
                    </m:oMath>
                  </m:oMathPara>
                </a14:m>
                <a:endParaRPr lang="en-US"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𝐹</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den>
                      </m:f>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𝑌</m:t>
                          </m:r>
                        </m:num>
                        <m:den>
                          <m:r>
                            <a:rPr lang="en-US" b="0" i="1" smtClean="0">
                              <a:latin typeface="Cambria Math" panose="02040503050406030204" pitchFamily="18" charset="0"/>
                              <a:ea typeface="Cambria Math" panose="02040503050406030204" pitchFamily="18" charset="0"/>
                            </a:rPr>
                            <m:t>𝐾</m:t>
                          </m:r>
                        </m:den>
                      </m:f>
                    </m:oMath>
                  </m:oMathPara>
                </a14:m>
                <a:endParaRPr lang="en-US" dirty="0"/>
              </a:p>
              <a:p>
                <a:r>
                  <a:rPr lang="en-US" dirty="0"/>
                  <a:t>At optimum, </a:t>
                </a:r>
                <a14:m>
                  <m:oMath xmlns:m="http://schemas.openxmlformats.org/officeDocument/2006/math">
                    <m:r>
                      <a:rPr lang="en-US" i="1" dirty="0">
                        <a:latin typeface="Cambria Math" panose="02040503050406030204" pitchFamily="18" charset="0"/>
                        <a:ea typeface="Cambria Math" panose="02040503050406030204" pitchFamily="18" charset="0"/>
                      </a:rPr>
                      <m:t>𝛼</m:t>
                    </m:r>
                  </m:oMath>
                </a14:m>
                <a:r>
                  <a:rPr lang="en-US" dirty="0"/>
                  <a:t> is equal to capital’s share </a:t>
                </a:r>
                <a14:m>
                  <m:oMath xmlns:m="http://schemas.openxmlformats.org/officeDocument/2006/math">
                    <m:r>
                      <a:rPr lang="en-US" i="1" dirty="0" smtClean="0">
                        <a:latin typeface="Cambria Math" panose="02040503050406030204" pitchFamily="18" charset="0"/>
                      </a:rPr>
                      <m:t>𝑟𝐾</m:t>
                    </m:r>
                    <m:r>
                      <a:rPr lang="en-US" i="1" dirty="0">
                        <a:latin typeface="Cambria Math" panose="02040503050406030204" pitchFamily="18" charset="0"/>
                      </a:rPr>
                      <m:t>/</m:t>
                    </m:r>
                    <m:r>
                      <a:rPr lang="en-US" i="1" dirty="0">
                        <a:latin typeface="Cambria Math" panose="02040503050406030204" pitchFamily="18" charset="0"/>
                      </a:rPr>
                      <m:t>𝑌</m:t>
                    </m:r>
                  </m:oMath>
                </a14:m>
                <a:r>
                  <a:rPr lang="en-US" dirty="0"/>
                  <a:t> and </a:t>
                </a:r>
                <a14:m>
                  <m:oMath xmlns:m="http://schemas.openxmlformats.org/officeDocument/2006/math">
                    <m:r>
                      <a:rPr lang="en-US" i="1" dirty="0" smtClean="0">
                        <a:latin typeface="Cambria Math" panose="02040503050406030204" pitchFamily="18" charset="0"/>
                      </a:rPr>
                      <m:t>(1</m:t>
                    </m:r>
                    <m:r>
                      <a:rPr lang="en-US" b="0" i="1" dirty="0" smtClean="0">
                        <a:latin typeface="Cambria Math" panose="02040503050406030204" pitchFamily="18" charset="0"/>
                      </a:rPr>
                      <m:t>−</m:t>
                    </m:r>
                    <m:r>
                      <a:rPr lang="en-US" i="1" dirty="0" smtClean="0">
                        <a:latin typeface="Cambria Math" panose="02040503050406030204" pitchFamily="18" charset="0"/>
                      </a:rPr>
                      <m:t>𝛼</m:t>
                    </m:r>
                    <m:r>
                      <a:rPr lang="en-US" i="1" dirty="0" smtClean="0">
                        <a:latin typeface="Cambria Math" panose="02040503050406030204" pitchFamily="18" charset="0"/>
                      </a:rPr>
                      <m:t>)</m:t>
                    </m:r>
                  </m:oMath>
                </a14:m>
                <a:r>
                  <a:rPr lang="en-US" dirty="0"/>
                  <a:t> is equal to labor’s share </a:t>
                </a:r>
                <a14:m>
                  <m:oMath xmlns:m="http://schemas.openxmlformats.org/officeDocument/2006/math">
                    <m:r>
                      <a:rPr lang="en-US" i="1" dirty="0" smtClean="0">
                        <a:latin typeface="Cambria Math" panose="02040503050406030204" pitchFamily="18" charset="0"/>
                      </a:rPr>
                      <m:t>𝑤𝐿</m:t>
                    </m:r>
                    <m:r>
                      <a:rPr lang="en-US" i="1" dirty="0">
                        <a:latin typeface="Cambria Math" panose="02040503050406030204" pitchFamily="18" charset="0"/>
                      </a:rPr>
                      <m:t>/</m:t>
                    </m:r>
                    <m:r>
                      <a:rPr lang="en-US" i="1" dirty="0">
                        <a:latin typeface="Cambria Math" panose="02040503050406030204" pitchFamily="18" charset="0"/>
                      </a:rPr>
                      <m:t>𝑌</m:t>
                    </m:r>
                  </m:oMath>
                </a14:m>
                <a:r>
                  <a:rPr lang="en-US" dirty="0"/>
                  <a:t>.</a:t>
                </a:r>
              </a:p>
            </p:txBody>
          </p:sp>
        </mc:Choice>
        <mc:Fallback xmlns="">
          <p:sp>
            <p:nvSpPr>
              <p:cNvPr id="3" name="Content Placeholder 2">
                <a:extLst>
                  <a:ext uri="{FF2B5EF4-FFF2-40B4-BE49-F238E27FC236}">
                    <a16:creationId xmlns:a16="http://schemas.microsoft.com/office/drawing/2014/main" id="{BB396B96-A287-4E74-9A13-F092F832A2E4}"/>
                  </a:ext>
                </a:extLst>
              </p:cNvPr>
              <p:cNvSpPr>
                <a:spLocks noGrp="1" noRot="1" noChangeAspect="1" noMove="1" noResize="1" noEditPoints="1" noAdjustHandles="1" noChangeArrowheads="1" noChangeShapeType="1" noTextEdit="1"/>
              </p:cNvSpPr>
              <p:nvPr>
                <p:ph idx="1"/>
              </p:nvPr>
            </p:nvSpPr>
            <p:spPr>
              <a:xfrm>
                <a:off x="838200" y="1825624"/>
                <a:ext cx="10515600" cy="4549775"/>
              </a:xfrm>
              <a:blipFill>
                <a:blip r:embed="rId2"/>
                <a:stretch>
                  <a:fillRect l="-696" t="-2677" b="-1339"/>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24446975-4F79-803D-1A33-06F87230F925}"/>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9E485C0-3539-4F79-C15B-E47875A67945}"/>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B46FC4D6-76E1-2945-8773-2F8E658A720B}"/>
              </a:ext>
            </a:extLst>
          </p:cNvPr>
          <p:cNvSpPr>
            <a:spLocks noGrp="1"/>
          </p:cNvSpPr>
          <p:nvPr>
            <p:ph type="sldNum" sz="quarter" idx="12"/>
          </p:nvPr>
        </p:nvSpPr>
        <p:spPr/>
        <p:txBody>
          <a:bodyPr/>
          <a:lstStyle/>
          <a:p>
            <a:fld id="{FC42BABA-C5C3-47D5-B0D6-5D879B36742B}" type="slidenum">
              <a:rPr lang="en-US" smtClean="0"/>
              <a:t>4</a:t>
            </a:fld>
            <a:endParaRPr lang="en-US"/>
          </a:p>
        </p:txBody>
      </p:sp>
    </p:spTree>
    <p:extLst>
      <p:ext uri="{BB962C8B-B14F-4D97-AF65-F5344CB8AC3E}">
        <p14:creationId xmlns:p14="http://schemas.microsoft.com/office/powerpoint/2010/main" val="1137492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AD9E7-1DE9-4101-B4E9-01C9B0925ECA}"/>
              </a:ext>
            </a:extLst>
          </p:cNvPr>
          <p:cNvSpPr>
            <a:spLocks noGrp="1"/>
          </p:cNvSpPr>
          <p:nvPr>
            <p:ph type="title"/>
          </p:nvPr>
        </p:nvSpPr>
        <p:spPr/>
        <p:txBody>
          <a:bodyPr/>
          <a:lstStyle/>
          <a:p>
            <a:r>
              <a:rPr lang="en-US" dirty="0"/>
              <a:t>R&amp;D in the national income accounts</a:t>
            </a:r>
          </a:p>
        </p:txBody>
      </p:sp>
      <p:sp>
        <p:nvSpPr>
          <p:cNvPr id="3" name="Content Placeholder 2">
            <a:extLst>
              <a:ext uri="{FF2B5EF4-FFF2-40B4-BE49-F238E27FC236}">
                <a16:creationId xmlns:a16="http://schemas.microsoft.com/office/drawing/2014/main" id="{9699DD14-DA22-4CC0-9769-903FC5C930EE}"/>
              </a:ext>
            </a:extLst>
          </p:cNvPr>
          <p:cNvSpPr>
            <a:spLocks noGrp="1"/>
          </p:cNvSpPr>
          <p:nvPr>
            <p:ph idx="1"/>
          </p:nvPr>
        </p:nvSpPr>
        <p:spPr/>
        <p:txBody>
          <a:bodyPr>
            <a:normAutofit fontScale="92500" lnSpcReduction="20000"/>
          </a:bodyPr>
          <a:lstStyle/>
          <a:p>
            <a:r>
              <a:rPr lang="en-US" dirty="0"/>
              <a:t>Fuller understanding of the investment nature of R&amp;D and its increasing importance in investment spending led government statisticians to include spending on R&amp;D and other intangibles in National Income and Product Accounts as investment.</a:t>
            </a:r>
          </a:p>
          <a:p>
            <a:r>
              <a:rPr lang="en-US" dirty="0"/>
              <a:t>Change to treating it as capital investment increases GDP and also increase the services from capital.</a:t>
            </a:r>
          </a:p>
          <a:p>
            <a:r>
              <a:rPr lang="en-US" dirty="0"/>
              <a:t>In U.S., in 1959, including R&amp;D investment increased measured GDP by 1.5% whereas in 2012 the increase was 2.4% (Moylan and Okubo, 2020).</a:t>
            </a:r>
          </a:p>
          <a:p>
            <a:r>
              <a:rPr lang="en-US" dirty="0"/>
              <a:t>In U.S., R&amp;D satellite account developed in 1994 and R&amp;D was incorporated into main National Income and Product Accounts (NIPA) in 2013.</a:t>
            </a:r>
          </a:p>
          <a:p>
            <a:r>
              <a:rPr lang="en-US" dirty="0"/>
              <a:t>In EU, ESA2010 specified that R&amp;D should be included in satellite account and moved to core account as measurement improved and harmonized across member states.</a:t>
            </a:r>
          </a:p>
        </p:txBody>
      </p:sp>
      <p:sp>
        <p:nvSpPr>
          <p:cNvPr id="4" name="Date Placeholder 3">
            <a:extLst>
              <a:ext uri="{FF2B5EF4-FFF2-40B4-BE49-F238E27FC236}">
                <a16:creationId xmlns:a16="http://schemas.microsoft.com/office/drawing/2014/main" id="{98C44E09-A4DE-1E43-2D98-62224A6277D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93C3AFB-AB56-7A13-EE24-684E401DE014}"/>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047DEFC9-BE62-F01C-79FD-CF11A53C3FD9}"/>
              </a:ext>
            </a:extLst>
          </p:cNvPr>
          <p:cNvSpPr>
            <a:spLocks noGrp="1"/>
          </p:cNvSpPr>
          <p:nvPr>
            <p:ph type="sldNum" sz="quarter" idx="12"/>
          </p:nvPr>
        </p:nvSpPr>
        <p:spPr/>
        <p:txBody>
          <a:bodyPr/>
          <a:lstStyle/>
          <a:p>
            <a:fld id="{FC42BABA-C5C3-47D5-B0D6-5D879B36742B}" type="slidenum">
              <a:rPr lang="en-US" smtClean="0"/>
              <a:t>40</a:t>
            </a:fld>
            <a:endParaRPr lang="en-US"/>
          </a:p>
        </p:txBody>
      </p:sp>
    </p:spTree>
    <p:extLst>
      <p:ext uri="{BB962C8B-B14F-4D97-AF65-F5344CB8AC3E}">
        <p14:creationId xmlns:p14="http://schemas.microsoft.com/office/powerpoint/2010/main" val="787847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EFA7B-9F58-4F19-8D47-FD3E6D8DA50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1241781-8989-4D67-AA08-4086E5704173}"/>
              </a:ext>
            </a:extLst>
          </p:cNvPr>
          <p:cNvSpPr>
            <a:spLocks noGrp="1"/>
          </p:cNvSpPr>
          <p:nvPr>
            <p:ph idx="1"/>
          </p:nvPr>
        </p:nvSpPr>
        <p:spPr/>
        <p:txBody>
          <a:bodyPr/>
          <a:lstStyle/>
          <a:p>
            <a:r>
              <a:rPr lang="en-US" dirty="0"/>
              <a:t>Economic growth cannot be explained by capital and labor.</a:t>
            </a:r>
          </a:p>
          <a:p>
            <a:r>
              <a:rPr lang="en-US" dirty="0"/>
              <a:t>Unexplained growth (“residual”) associated with innovation and technological change in production.</a:t>
            </a:r>
          </a:p>
          <a:p>
            <a:r>
              <a:rPr lang="en-US" dirty="0"/>
              <a:t>Models that “endogenize” innovation can explain economic growth.</a:t>
            </a:r>
          </a:p>
          <a:p>
            <a:r>
              <a:rPr lang="en-US" dirty="0"/>
              <a:t>Importance of innovation justifies policy focus on innovation and R&amp;D.</a:t>
            </a:r>
          </a:p>
          <a:p>
            <a:r>
              <a:rPr lang="en-US" dirty="0"/>
              <a:t>Growth models highlight crucial role of spillovers in driving economic growth.</a:t>
            </a:r>
          </a:p>
        </p:txBody>
      </p:sp>
      <p:sp>
        <p:nvSpPr>
          <p:cNvPr id="4" name="Date Placeholder 3">
            <a:extLst>
              <a:ext uri="{FF2B5EF4-FFF2-40B4-BE49-F238E27FC236}">
                <a16:creationId xmlns:a16="http://schemas.microsoft.com/office/drawing/2014/main" id="{2BFA0F01-EBC6-CF17-770B-79A54F140BE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BF90C51-2940-1DAE-F9F1-7C6DA941F103}"/>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710FCA95-8949-C06F-143A-A1D40601CF65}"/>
              </a:ext>
            </a:extLst>
          </p:cNvPr>
          <p:cNvSpPr>
            <a:spLocks noGrp="1"/>
          </p:cNvSpPr>
          <p:nvPr>
            <p:ph type="sldNum" sz="quarter" idx="12"/>
          </p:nvPr>
        </p:nvSpPr>
        <p:spPr/>
        <p:txBody>
          <a:bodyPr/>
          <a:lstStyle/>
          <a:p>
            <a:fld id="{FC42BABA-C5C3-47D5-B0D6-5D879B36742B}" type="slidenum">
              <a:rPr lang="en-US" smtClean="0"/>
              <a:t>41</a:t>
            </a:fld>
            <a:endParaRPr lang="en-US"/>
          </a:p>
        </p:txBody>
      </p:sp>
    </p:spTree>
    <p:extLst>
      <p:ext uri="{BB962C8B-B14F-4D97-AF65-F5344CB8AC3E}">
        <p14:creationId xmlns:p14="http://schemas.microsoft.com/office/powerpoint/2010/main" val="1564951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BC69-5C8F-4507-8245-4D01054D033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1940614-BB08-4F9B-AF07-358DF96E8C07}"/>
              </a:ext>
            </a:extLst>
          </p:cNvPr>
          <p:cNvSpPr>
            <a:spLocks noGrp="1"/>
          </p:cNvSpPr>
          <p:nvPr>
            <p:ph idx="1"/>
          </p:nvPr>
        </p:nvSpPr>
        <p:spPr/>
        <p:txBody>
          <a:bodyPr>
            <a:normAutofit fontScale="85000" lnSpcReduction="10000"/>
          </a:bodyPr>
          <a:lstStyle/>
          <a:p>
            <a:r>
              <a:rPr lang="en-US" dirty="0"/>
              <a:t>R&amp;D and innovation spillovers: unpriced product of R&amp;D investment that benefits other firms, individuals, and countries.</a:t>
            </a:r>
          </a:p>
          <a:p>
            <a:r>
              <a:rPr lang="en-US" dirty="0"/>
              <a:t>Spillovers are substantial and (at least high income) countries are underinvesting in R&amp;D. </a:t>
            </a:r>
          </a:p>
          <a:p>
            <a:r>
              <a:rPr lang="en-US" dirty="0"/>
              <a:t>Many ways to measure knowledge spillovers: macro modeling, empirical macro estimation, production function estimation, and microeconomic studies.</a:t>
            </a:r>
          </a:p>
          <a:p>
            <a:r>
              <a:rPr lang="en-US" dirty="0"/>
              <a:t>Empirical finding: social rates of return to R&amp;D that are 2 to 4 times the private rate of return.</a:t>
            </a:r>
          </a:p>
          <a:p>
            <a:r>
              <a:rPr lang="en-US" dirty="0"/>
              <a:t>Belief in the importance and value of knowledge base to an economy has led countries to develop their systems of national accounts to include measures of R&amp;D capital and other intangible assets, treating these as investments rather than expenditures, by analogy to ordinary fixed capital investment.</a:t>
            </a:r>
          </a:p>
        </p:txBody>
      </p:sp>
      <p:sp>
        <p:nvSpPr>
          <p:cNvPr id="4" name="Date Placeholder 3">
            <a:extLst>
              <a:ext uri="{FF2B5EF4-FFF2-40B4-BE49-F238E27FC236}">
                <a16:creationId xmlns:a16="http://schemas.microsoft.com/office/drawing/2014/main" id="{2E57A7F7-7F8D-38DC-AC16-63416FA2A7E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0EC2DB7-059E-5AC0-469D-CBCF9631A325}"/>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671EBD93-0FA4-EDDF-7B5D-274ADAA67C94}"/>
              </a:ext>
            </a:extLst>
          </p:cNvPr>
          <p:cNvSpPr>
            <a:spLocks noGrp="1"/>
          </p:cNvSpPr>
          <p:nvPr>
            <p:ph type="sldNum" sz="quarter" idx="12"/>
          </p:nvPr>
        </p:nvSpPr>
        <p:spPr/>
        <p:txBody>
          <a:bodyPr/>
          <a:lstStyle/>
          <a:p>
            <a:fld id="{FC42BABA-C5C3-47D5-B0D6-5D879B36742B}" type="slidenum">
              <a:rPr lang="en-US" smtClean="0"/>
              <a:t>42</a:t>
            </a:fld>
            <a:endParaRPr lang="en-US"/>
          </a:p>
        </p:txBody>
      </p:sp>
    </p:spTree>
    <p:extLst>
      <p:ext uri="{BB962C8B-B14F-4D97-AF65-F5344CB8AC3E}">
        <p14:creationId xmlns:p14="http://schemas.microsoft.com/office/powerpoint/2010/main" val="836983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698DA-29B6-4B18-927B-8D4F425EC8D0}"/>
              </a:ext>
            </a:extLst>
          </p:cNvPr>
          <p:cNvSpPr>
            <a:spLocks noGrp="1"/>
          </p:cNvSpPr>
          <p:nvPr>
            <p:ph type="title"/>
          </p:nvPr>
        </p:nvSpPr>
        <p:spPr/>
        <p:txBody>
          <a:bodyPr/>
          <a:lstStyle/>
          <a:p>
            <a:r>
              <a:rPr lang="en-US" dirty="0"/>
              <a:t>Solow-Swan growth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E45688-B6A5-44A3-AEEC-900111EF9431}"/>
                  </a:ext>
                </a:extLst>
              </p:cNvPr>
              <p:cNvSpPr>
                <a:spLocks noGrp="1"/>
              </p:cNvSpPr>
              <p:nvPr>
                <p:ph idx="1"/>
              </p:nvPr>
            </p:nvSpPr>
            <p:spPr/>
            <p:txBody>
              <a:bodyPr>
                <a:normAutofit/>
              </a:bodyPr>
              <a:lstStyle/>
              <a:p>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and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𝛼</m:t>
                    </m:r>
                    <m:r>
                      <a:rPr lang="en-US" i="1" dirty="0" smtClean="0">
                        <a:latin typeface="Cambria Math" panose="02040503050406030204" pitchFamily="18" charset="0"/>
                      </a:rPr>
                      <m:t>)</m:t>
                    </m:r>
                  </m:oMath>
                </a14:m>
                <a:r>
                  <a:rPr lang="en-US" dirty="0"/>
                  <a:t> correspond to elasticities of output with respect to capital and labor:</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𝐾</m:t>
                          </m:r>
                        </m:num>
                        <m:den>
                          <m:r>
                            <a:rPr lang="en-US" b="0" i="1" smtClean="0">
                              <a:latin typeface="Cambria Math" panose="02040503050406030204" pitchFamily="18" charset="0"/>
                              <a:ea typeface="Cambria Math" panose="02040503050406030204" pitchFamily="18" charset="0"/>
                            </a:rPr>
                            <m:t>𝑌</m:t>
                          </m:r>
                        </m:den>
                      </m:f>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𝐹</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den>
                      </m:f>
                    </m:oMath>
                  </m:oMathPara>
                </a14:m>
                <a:endParaRPr lang="en-US" b="0" dirty="0">
                  <a:ea typeface="Cambria Math" panose="02040503050406030204" pitchFamily="18" charset="0"/>
                </a:endParaRPr>
              </a:p>
              <a:p>
                <a:pPr marL="0" indent="0">
                  <a:spcBef>
                    <a:spcPts val="600"/>
                  </a:spcBef>
                  <a:buNone/>
                </a:pPr>
                <a:endParaRPr lang="en-US"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𝐿</m:t>
                          </m:r>
                        </m:num>
                        <m:den>
                          <m:r>
                            <a:rPr lang="en-US" b="0" i="1" smtClean="0">
                              <a:latin typeface="Cambria Math" panose="02040503050406030204" pitchFamily="18" charset="0"/>
                              <a:ea typeface="Cambria Math" panose="02040503050406030204" pitchFamily="18" charset="0"/>
                            </a:rPr>
                            <m:t>𝑌</m:t>
                          </m:r>
                        </m:den>
                      </m:f>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𝐹</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den>
                      </m:f>
                    </m:oMath>
                  </m:oMathPara>
                </a14:m>
                <a:endParaRPr lang="en-US" dirty="0"/>
              </a:p>
              <a:p>
                <a:pPr>
                  <a:spcAft>
                    <a:spcPts val="1200"/>
                  </a:spcAft>
                </a:pPr>
                <a:r>
                  <a:rPr lang="en-US" dirty="0"/>
                  <a:t>Zero profits, since capital and labor account for all revenue:</a:t>
                </a:r>
              </a:p>
              <a:p>
                <a:pPr marL="0" indent="0">
                  <a:spcAft>
                    <a:spcPts val="120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𝑤𝐿</m:t>
                      </m:r>
                      <m:r>
                        <a:rPr lang="en-US" b="0" i="1" smtClean="0">
                          <a:latin typeface="Cambria Math" panose="02040503050406030204" pitchFamily="18" charset="0"/>
                        </a:rPr>
                        <m:t>+</m:t>
                      </m:r>
                      <m:r>
                        <a:rPr lang="en-US" b="0" i="1" smtClean="0">
                          <a:latin typeface="Cambria Math" panose="02040503050406030204" pitchFamily="18" charset="0"/>
                        </a:rPr>
                        <m:t>𝑟𝐾</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e>
                      </m:d>
                      <m:r>
                        <a:rPr lang="en-US" b="0" i="1" smtClean="0">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𝑌</m:t>
                      </m:r>
                    </m:oMath>
                  </m:oMathPara>
                </a14:m>
                <a:endParaRPr lang="en-US" dirty="0"/>
              </a:p>
            </p:txBody>
          </p:sp>
        </mc:Choice>
        <mc:Fallback xmlns="">
          <p:sp>
            <p:nvSpPr>
              <p:cNvPr id="3" name="Content Placeholder 2">
                <a:extLst>
                  <a:ext uri="{FF2B5EF4-FFF2-40B4-BE49-F238E27FC236}">
                    <a16:creationId xmlns:a16="http://schemas.microsoft.com/office/drawing/2014/main" id="{72E45688-B6A5-44A3-AEEC-900111EF9431}"/>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50EB6896-7082-EDD8-476E-F6E65C5525C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1F5CA9EC-635B-4F94-E7BC-3DFE87CCF813}"/>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32A1E742-3C33-7FCA-F980-A5967CC82F31}"/>
              </a:ext>
            </a:extLst>
          </p:cNvPr>
          <p:cNvSpPr>
            <a:spLocks noGrp="1"/>
          </p:cNvSpPr>
          <p:nvPr>
            <p:ph type="sldNum" sz="quarter" idx="12"/>
          </p:nvPr>
        </p:nvSpPr>
        <p:spPr/>
        <p:txBody>
          <a:bodyPr/>
          <a:lstStyle/>
          <a:p>
            <a:fld id="{FC42BABA-C5C3-47D5-B0D6-5D879B36742B}" type="slidenum">
              <a:rPr lang="en-US" smtClean="0"/>
              <a:t>5</a:t>
            </a:fld>
            <a:endParaRPr lang="en-US"/>
          </a:p>
        </p:txBody>
      </p:sp>
    </p:spTree>
    <p:extLst>
      <p:ext uri="{BB962C8B-B14F-4D97-AF65-F5344CB8AC3E}">
        <p14:creationId xmlns:p14="http://schemas.microsoft.com/office/powerpoint/2010/main" val="371773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7598-FAED-471E-A261-F125CDB2559A}"/>
              </a:ext>
            </a:extLst>
          </p:cNvPr>
          <p:cNvSpPr>
            <a:spLocks noGrp="1"/>
          </p:cNvSpPr>
          <p:nvPr>
            <p:ph type="title"/>
          </p:nvPr>
        </p:nvSpPr>
        <p:spPr/>
        <p:txBody>
          <a:bodyPr/>
          <a:lstStyle/>
          <a:p>
            <a:r>
              <a:rPr lang="en-US" dirty="0"/>
              <a:t>Solow-Swan model with labor augmenting technical change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054FEC-0A26-4A84-8DDC-44B3DFA2BF12}"/>
                  </a:ext>
                </a:extLst>
              </p:cNvPr>
              <p:cNvSpPr>
                <a:spLocks noGrp="1"/>
              </p:cNvSpPr>
              <p:nvPr>
                <p:ph idx="1"/>
              </p:nvPr>
            </p:nvSpPr>
            <p:spPr/>
            <p:txBody>
              <a:bodyPr>
                <a:normAutofit fontScale="92500" lnSpcReduction="20000"/>
              </a:bodyPr>
              <a:lstStyle/>
              <a:p>
                <a:r>
                  <a:rPr lang="en-US" dirty="0"/>
                  <a:t>Assumptions:</a:t>
                </a:r>
              </a:p>
              <a:p>
                <a:pPr lvl="1"/>
                <a:r>
                  <a:rPr lang="en-US" dirty="0"/>
                  <a:t>Constant savings rate over time </a:t>
                </a:r>
                <a:r>
                  <a:rPr lang="en-US" i="1" dirty="0"/>
                  <a:t>s</a:t>
                </a:r>
                <a:r>
                  <a:rPr lang="en-US" dirty="0"/>
                  <a:t>;</a:t>
                </a:r>
              </a:p>
              <a:p>
                <a:pPr lvl="1"/>
                <a:r>
                  <a:rPr lang="en-US" dirty="0"/>
                  <a:t>Constant depreciation rate </a:t>
                </a:r>
                <a14:m>
                  <m:oMath xmlns:m="http://schemas.openxmlformats.org/officeDocument/2006/math">
                    <m:r>
                      <a:rPr lang="en-US" i="1" dirty="0" smtClean="0">
                        <a:latin typeface="Cambria Math" panose="02040503050406030204" pitchFamily="18" charset="0"/>
                        <a:ea typeface="Cambria Math" panose="02040503050406030204" pitchFamily="18" charset="0"/>
                      </a:rPr>
                      <m:t>𝛿</m:t>
                    </m:r>
                  </m:oMath>
                </a14:m>
                <a:r>
                  <a:rPr lang="en-US" dirty="0"/>
                  <a:t> of capital </a:t>
                </a:r>
                <a:r>
                  <a:rPr lang="en-US" i="1" dirty="0"/>
                  <a:t>K</a:t>
                </a:r>
                <a:r>
                  <a:rPr lang="en-US" dirty="0"/>
                  <a:t>;</a:t>
                </a:r>
              </a:p>
              <a:p>
                <a:pPr lvl="1"/>
                <a:r>
                  <a:rPr lang="en-US" dirty="0"/>
                  <a:t>Constant population and labor growth </a:t>
                </a:r>
                <a:r>
                  <a:rPr lang="en-US" i="1" dirty="0"/>
                  <a:t>n</a:t>
                </a:r>
                <a:r>
                  <a:rPr lang="en-US" dirty="0"/>
                  <a:t>;</a:t>
                </a:r>
              </a:p>
              <a:p>
                <a:pPr lvl="1"/>
                <a:r>
                  <a:rPr lang="en-US" dirty="0"/>
                  <a:t>Closed economy (no trade or investment in or out the country).</a:t>
                </a:r>
              </a:p>
              <a:p>
                <a:r>
                  <a:rPr lang="en-US" dirty="0"/>
                  <a:t>Net investment (the change in capital stock):</a:t>
                </a: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𝑑𝐾</m:t>
                          </m:r>
                        </m:num>
                        <m:den>
                          <m:r>
                            <a:rPr lang="en-US" b="0" i="1" smtClean="0">
                              <a:latin typeface="Cambria Math" panose="02040503050406030204" pitchFamily="18" charset="0"/>
                            </a:rPr>
                            <m:t>𝑑𝑡</m:t>
                          </m:r>
                        </m:den>
                      </m:f>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𝐾</m:t>
                          </m:r>
                        </m:e>
                      </m:acc>
                      <m:r>
                        <a:rPr lang="en-US" b="0" i="1" smtClean="0">
                          <a:latin typeface="Cambria Math" panose="02040503050406030204" pitchFamily="18" charset="0"/>
                        </a:rPr>
                        <m:t>=</m:t>
                      </m:r>
                      <m:r>
                        <a:rPr lang="en-US" b="0" i="1" smtClean="0">
                          <a:latin typeface="Cambria Math" panose="02040503050406030204" pitchFamily="18" charset="0"/>
                        </a:rPr>
                        <m:t>𝑠𝑌</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𝐾</m:t>
                      </m:r>
                    </m:oMath>
                  </m:oMathPara>
                </a14:m>
                <a:endParaRPr lang="en-US" dirty="0"/>
              </a:p>
              <a:p>
                <a:r>
                  <a:rPr lang="en-US" dirty="0"/>
                  <a:t>Redefine labor to incorporate A, assume growth in productive efficiency over time is growth in effectiveness of labor:</a:t>
                </a:r>
              </a:p>
              <a:p>
                <a:pPr marL="0" indent="0">
                  <a:spcAft>
                    <a:spcPts val="120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e>
                        <m:sup>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sup>
                      </m:sSup>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ea typeface="Cambria Math" panose="02040503050406030204" pitchFamily="18" charset="0"/>
                            </a:rPr>
                            <m:t>𝛼</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𝐿</m:t>
                          </m:r>
                          <m:r>
                            <a:rPr lang="en-US" b="0" i="1" smtClean="0">
                              <a:latin typeface="Cambria Math" panose="02040503050406030204" pitchFamily="18" charset="0"/>
                            </a:rPr>
                            <m:t>)</m:t>
                          </m:r>
                        </m:e>
                        <m:sup>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sup>
                      </m:sSup>
                    </m:oMath>
                  </m:oMathPara>
                </a14:m>
                <a:endParaRPr lang="en-US" dirty="0"/>
              </a:p>
            </p:txBody>
          </p:sp>
        </mc:Choice>
        <mc:Fallback xmlns="">
          <p:sp>
            <p:nvSpPr>
              <p:cNvPr id="3" name="Content Placeholder 2">
                <a:extLst>
                  <a:ext uri="{FF2B5EF4-FFF2-40B4-BE49-F238E27FC236}">
                    <a16:creationId xmlns:a16="http://schemas.microsoft.com/office/drawing/2014/main" id="{AF054FEC-0A26-4A84-8DDC-44B3DFA2BF12}"/>
                  </a:ext>
                </a:extLst>
              </p:cNvPr>
              <p:cNvSpPr>
                <a:spLocks noGrp="1" noRot="1" noChangeAspect="1" noMove="1" noResize="1" noEditPoints="1" noAdjustHandles="1" noChangeArrowheads="1" noChangeShapeType="1" noTextEdit="1"/>
              </p:cNvSpPr>
              <p:nvPr>
                <p:ph idx="1"/>
              </p:nvPr>
            </p:nvSpPr>
            <p:spPr>
              <a:blipFill>
                <a:blip r:embed="rId2"/>
                <a:stretch>
                  <a:fillRect l="-928" t="-350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2BCC680D-3834-A970-5537-884BEA83B32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B341E16-DFB4-2898-7CCA-3D3F26A61B17}"/>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345DC2E2-D332-3F08-D9F3-593D855573EA}"/>
              </a:ext>
            </a:extLst>
          </p:cNvPr>
          <p:cNvSpPr>
            <a:spLocks noGrp="1"/>
          </p:cNvSpPr>
          <p:nvPr>
            <p:ph type="sldNum" sz="quarter" idx="12"/>
          </p:nvPr>
        </p:nvSpPr>
        <p:spPr/>
        <p:txBody>
          <a:bodyPr/>
          <a:lstStyle/>
          <a:p>
            <a:fld id="{FC42BABA-C5C3-47D5-B0D6-5D879B36742B}" type="slidenum">
              <a:rPr lang="en-US" smtClean="0"/>
              <a:t>6</a:t>
            </a:fld>
            <a:endParaRPr lang="en-US"/>
          </a:p>
        </p:txBody>
      </p:sp>
    </p:spTree>
    <p:extLst>
      <p:ext uri="{BB962C8B-B14F-4D97-AF65-F5344CB8AC3E}">
        <p14:creationId xmlns:p14="http://schemas.microsoft.com/office/powerpoint/2010/main" val="393100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10A78-3FC6-41A2-B7B2-7E4D227290CC}"/>
              </a:ext>
            </a:extLst>
          </p:cNvPr>
          <p:cNvSpPr>
            <a:spLocks noGrp="1"/>
          </p:cNvSpPr>
          <p:nvPr>
            <p:ph type="title"/>
          </p:nvPr>
        </p:nvSpPr>
        <p:spPr/>
        <p:txBody>
          <a:bodyPr/>
          <a:lstStyle/>
          <a:p>
            <a:r>
              <a:rPr lang="en-US" dirty="0"/>
              <a:t>Solow-Swan model with labor augmenting technical change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3DF5E2E-E6D4-4F3E-879D-158A200712C9}"/>
                  </a:ext>
                </a:extLst>
              </p:cNvPr>
              <p:cNvSpPr>
                <a:spLocks noGrp="1"/>
              </p:cNvSpPr>
              <p:nvPr>
                <p:ph idx="1"/>
              </p:nvPr>
            </p:nvSpPr>
            <p:spPr/>
            <p:txBody>
              <a:bodyPr>
                <a:normAutofit fontScale="70000" lnSpcReduction="20000"/>
              </a:bodyPr>
              <a:lstStyle/>
              <a:p>
                <a:r>
                  <a:rPr lang="en-US" dirty="0"/>
                  <a:t>Assume exogenous growth </a:t>
                </a:r>
                <a14:m>
                  <m:oMath xmlns:m="http://schemas.openxmlformats.org/officeDocument/2006/math">
                    <m:r>
                      <a:rPr lang="en-US" i="1" dirty="0" smtClean="0">
                        <a:latin typeface="Cambria Math" panose="02040503050406030204" pitchFamily="18" charset="0"/>
                      </a:rPr>
                      <m:t>𝑔</m:t>
                    </m:r>
                  </m:oMath>
                </a14:m>
                <a:r>
                  <a:rPr lang="en-US" dirty="0"/>
                  <a:t> in </a:t>
                </a:r>
                <a14:m>
                  <m:oMath xmlns:m="http://schemas.openxmlformats.org/officeDocument/2006/math">
                    <m:r>
                      <a:rPr lang="en-US" i="1" dirty="0" smtClean="0">
                        <a:latin typeface="Cambria Math" panose="02040503050406030204" pitchFamily="18" charset="0"/>
                      </a:rPr>
                      <m:t>𝐴</m:t>
                    </m:r>
                  </m:oMath>
                </a14:m>
                <a:r>
                  <a:rPr lang="en-US" dirty="0"/>
                  <a:t> (technical efficiency). </a:t>
                </a:r>
              </a:p>
              <a:p>
                <a14:m>
                  <m:oMath xmlns:m="http://schemas.openxmlformats.org/officeDocument/2006/math">
                    <m:r>
                      <a:rPr lang="en-US" i="1" dirty="0" smtClean="0">
                        <a:latin typeface="Cambria Math" panose="02040503050406030204" pitchFamily="18" charset="0"/>
                      </a:rPr>
                      <m:t>𝐴𝐿</m:t>
                    </m:r>
                  </m:oMath>
                </a14:m>
                <a:r>
                  <a:rPr lang="en-US" dirty="0"/>
                  <a:t> has growth rate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𝑔</m:t>
                    </m:r>
                  </m:oMath>
                </a14:m>
                <a:r>
                  <a:rPr lang="en-US" dirty="0"/>
                  <a:t>.</a:t>
                </a:r>
              </a:p>
              <a:p>
                <a:r>
                  <a:rPr lang="en-US" dirty="0"/>
                  <a:t>Define </a:t>
                </a:r>
                <a14:m>
                  <m:oMath xmlns:m="http://schemas.openxmlformats.org/officeDocument/2006/math">
                    <m:r>
                      <a:rPr lang="en-US" i="1" dirty="0" smtClean="0">
                        <a:latin typeface="Cambria Math" panose="02040503050406030204" pitchFamily="18" charset="0"/>
                      </a:rPr>
                      <m:t>𝑘</m:t>
                    </m:r>
                  </m:oMath>
                </a14:m>
                <a:r>
                  <a:rPr lang="en-US" dirty="0"/>
                  <a:t> as effective capital-labor ratio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m:t>
                    </m:r>
                    <m:r>
                      <a:rPr lang="en-US" i="1" dirty="0" smtClean="0">
                        <a:latin typeface="Cambria Math" panose="02040503050406030204" pitchFamily="18" charset="0"/>
                      </a:rPr>
                      <m:t>𝐴𝐿</m:t>
                    </m:r>
                  </m:oMath>
                </a14:m>
                <a:r>
                  <a:rPr lang="en-US" dirty="0"/>
                  <a:t>.</a:t>
                </a:r>
              </a:p>
              <a:p>
                <a:pPr>
                  <a:spcAft>
                    <a:spcPts val="1200"/>
                  </a:spcAft>
                </a:pPr>
                <a:r>
                  <a:rPr lang="en-US" dirty="0"/>
                  <a:t>Equilibrium growth in capital:</a:t>
                </a:r>
              </a:p>
              <a:p>
                <a:pPr marL="0" indent="0">
                  <a:spcAft>
                    <a:spcPts val="600"/>
                  </a:spcAft>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𝑘</m:t>
                              </m:r>
                            </m:e>
                          </m:acc>
                        </m:num>
                        <m:den>
                          <m:r>
                            <a:rPr lang="en-US" b="0" i="1" smtClean="0">
                              <a:latin typeface="Cambria Math" panose="02040503050406030204" pitchFamily="18" charset="0"/>
                            </a:rPr>
                            <m:t>𝑘</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𝐾</m:t>
                              </m:r>
                            </m:e>
                          </m:acc>
                        </m:num>
                        <m:den>
                          <m:r>
                            <a:rPr lang="en-US" b="0" i="1" smtClean="0">
                              <a:latin typeface="Cambria Math" panose="02040503050406030204" pitchFamily="18" charset="0"/>
                            </a:rPr>
                            <m:t>𝐾</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num>
                        <m:den>
                          <m:r>
                            <a:rPr lang="en-US" b="0" i="1" smtClean="0">
                              <a:latin typeface="Cambria Math" panose="02040503050406030204" pitchFamily="18" charset="0"/>
                            </a:rPr>
                            <m:t>𝐿</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num>
                        <m:den>
                          <m:r>
                            <a:rPr lang="en-US" b="0" i="1" smtClean="0">
                              <a:latin typeface="Cambria Math" panose="02040503050406030204" pitchFamily="18" charset="0"/>
                            </a:rPr>
                            <m:t>𝐴</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𝑠𝑌</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𝐾</m:t>
                          </m:r>
                        </m:num>
                        <m:den>
                          <m:r>
                            <a:rPr lang="en-US" b="0" i="1" smtClean="0">
                              <a:latin typeface="Cambria Math" panose="02040503050406030204" pitchFamily="18" charset="0"/>
                            </a:rPr>
                            <m:t>𝐾</m:t>
                          </m:r>
                        </m:den>
                      </m:f>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𝑔</m:t>
                      </m:r>
                    </m:oMath>
                  </m:oMathPara>
                </a14:m>
                <a:endParaRPr lang="en-US" dirty="0"/>
              </a:p>
              <a:p>
                <a:pPr marL="0" indent="0">
                  <a:spcBef>
                    <a:spcPts val="1200"/>
                  </a:spcBef>
                  <a:spcAft>
                    <a:spcPts val="120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𝑠</m:t>
                      </m:r>
                      <m:f>
                        <m:fPr>
                          <m:ctrlPr>
                            <a:rPr lang="en-US" b="0"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𝐾</m:t>
                          </m:r>
                        </m:den>
                      </m:f>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𝑘</m:t>
                          </m:r>
                        </m:e>
                      </m:ac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𝑠𝑦</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m:t>
                          </m:r>
                        </m:e>
                      </m:d>
                      <m:r>
                        <a:rPr lang="en-US" b="0" i="1" smtClean="0">
                          <a:latin typeface="Cambria Math" panose="02040503050406030204" pitchFamily="18" charset="0"/>
                          <a:ea typeface="Cambria Math" panose="02040503050406030204" pitchFamily="18" charset="0"/>
                        </a:rPr>
                        <m:t>𝑘</m:t>
                      </m:r>
                    </m:oMath>
                  </m:oMathPara>
                </a14:m>
                <a:endParaRPr lang="en-US" dirty="0"/>
              </a:p>
              <a:p>
                <a:pPr>
                  <a:spcAft>
                    <a:spcPts val="1200"/>
                  </a:spcAft>
                </a:pPr>
                <a:r>
                  <a:rPr lang="en-US" dirty="0"/>
                  <a:t>Equilibrium growth in output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𝐴𝐿</m:t>
                    </m:r>
                  </m:oMath>
                </a14:m>
                <a:r>
                  <a:rPr lang="en-US" dirty="0"/>
                  <a:t>, the effective output-labor ratio):</a:t>
                </a:r>
              </a:p>
              <a:p>
                <a:pPr marL="0" indent="0">
                  <a:spcBef>
                    <a:spcPts val="1200"/>
                  </a:spcBef>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num>
                        <m:den>
                          <m:r>
                            <a:rPr lang="en-US" b="0" i="1" smtClean="0">
                              <a:latin typeface="Cambria Math" panose="02040503050406030204" pitchFamily="18" charset="0"/>
                            </a:rPr>
                            <m:t>𝑦</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𝛼</m:t>
                          </m:r>
                        </m:den>
                      </m:f>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𝑠</m:t>
                          </m:r>
                          <m:f>
                            <m:fPr>
                              <m:ctrlPr>
                                <a:rPr lang="en-US" b="0"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𝐾</m:t>
                              </m:r>
                            </m:den>
                          </m:f>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m:t>
                          </m:r>
                          <m:r>
                            <a:rPr lang="en-US" b="0" i="1" smtClean="0">
                              <a:latin typeface="Cambria Math" panose="02040503050406030204" pitchFamily="18" charset="0"/>
                            </a:rPr>
                            <m:t>)</m:t>
                          </m:r>
                        </m:e>
                      </m:d>
                    </m:oMath>
                  </m:oMathPara>
                </a14:m>
                <a:endParaRPr lang="en-US" dirty="0"/>
              </a:p>
            </p:txBody>
          </p:sp>
        </mc:Choice>
        <mc:Fallback xmlns="">
          <p:sp>
            <p:nvSpPr>
              <p:cNvPr id="3" name="Content Placeholder 2">
                <a:extLst>
                  <a:ext uri="{FF2B5EF4-FFF2-40B4-BE49-F238E27FC236}">
                    <a16:creationId xmlns:a16="http://schemas.microsoft.com/office/drawing/2014/main" id="{63DF5E2E-E6D4-4F3E-879D-158A200712C9}"/>
                  </a:ext>
                </a:extLst>
              </p:cNvPr>
              <p:cNvSpPr>
                <a:spLocks noGrp="1" noRot="1" noChangeAspect="1" noMove="1" noResize="1" noEditPoints="1" noAdjustHandles="1" noChangeArrowheads="1" noChangeShapeType="1" noTextEdit="1"/>
              </p:cNvSpPr>
              <p:nvPr>
                <p:ph idx="1"/>
              </p:nvPr>
            </p:nvSpPr>
            <p:spPr>
              <a:blipFill>
                <a:blip r:embed="rId2"/>
                <a:stretch>
                  <a:fillRect l="-522" t="-25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C9DC4754-B80F-167E-1B92-340C13C96F66}"/>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C5D2A13C-ABA8-4FAB-3ECB-10A2B55260FC}"/>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2A996352-0261-4CA6-5FB9-E7580FFE24A3}"/>
              </a:ext>
            </a:extLst>
          </p:cNvPr>
          <p:cNvSpPr>
            <a:spLocks noGrp="1"/>
          </p:cNvSpPr>
          <p:nvPr>
            <p:ph type="sldNum" sz="quarter" idx="12"/>
          </p:nvPr>
        </p:nvSpPr>
        <p:spPr/>
        <p:txBody>
          <a:bodyPr/>
          <a:lstStyle/>
          <a:p>
            <a:fld id="{FC42BABA-C5C3-47D5-B0D6-5D879B36742B}" type="slidenum">
              <a:rPr lang="en-US" smtClean="0"/>
              <a:t>7</a:t>
            </a:fld>
            <a:endParaRPr lang="en-US"/>
          </a:p>
        </p:txBody>
      </p:sp>
    </p:spTree>
    <p:extLst>
      <p:ext uri="{BB962C8B-B14F-4D97-AF65-F5344CB8AC3E}">
        <p14:creationId xmlns:p14="http://schemas.microsoft.com/office/powerpoint/2010/main" val="263000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783E0-5E21-4A8D-B857-292ED298A038}"/>
              </a:ext>
            </a:extLst>
          </p:cNvPr>
          <p:cNvSpPr>
            <a:spLocks noGrp="1"/>
          </p:cNvSpPr>
          <p:nvPr>
            <p:ph type="title"/>
          </p:nvPr>
        </p:nvSpPr>
        <p:spPr/>
        <p:txBody>
          <a:bodyPr>
            <a:normAutofit/>
          </a:bodyPr>
          <a:lstStyle/>
          <a:p>
            <a:r>
              <a:rPr lang="en-US" sz="4000" dirty="0"/>
              <a:t>Solow-Swan growth model with labor-augmenting technical change</a:t>
            </a:r>
          </a:p>
        </p:txBody>
      </p:sp>
      <p:sp>
        <p:nvSpPr>
          <p:cNvPr id="3" name="Content Placeholder 2">
            <a:extLst>
              <a:ext uri="{FF2B5EF4-FFF2-40B4-BE49-F238E27FC236}">
                <a16:creationId xmlns:a16="http://schemas.microsoft.com/office/drawing/2014/main" id="{A8EB4AE7-3DCB-442C-BE60-391C113AFE25}"/>
              </a:ext>
            </a:extLst>
          </p:cNvPr>
          <p:cNvSpPr>
            <a:spLocks noGrp="1"/>
          </p:cNvSpPr>
          <p:nvPr>
            <p:ph idx="1"/>
          </p:nvPr>
        </p:nvSpPr>
        <p:spPr/>
        <p:txBody>
          <a:bodyPr>
            <a:normAutofit/>
          </a:bodyPr>
          <a:lstStyle/>
          <a:p>
            <a:r>
              <a:rPr lang="en-US" dirty="0"/>
              <a:t>2 conclusions from this simple model:</a:t>
            </a:r>
          </a:p>
          <a:p>
            <a:pPr marL="514350" indent="-514350">
              <a:buFont typeface="+mj-lt"/>
              <a:buAutoNum type="arabicPeriod"/>
            </a:pPr>
            <a:r>
              <a:rPr lang="en-US" dirty="0"/>
              <a:t>Growth in capital-labor ratio depends positively on the savings rate and negatively on depreciation, labor growth, and the current capital-labor ratio.</a:t>
            </a:r>
          </a:p>
          <a:p>
            <a:pPr marL="514350" indent="-514350">
              <a:buFont typeface="+mj-lt"/>
              <a:buAutoNum type="arabicPeriod"/>
            </a:pPr>
            <a:r>
              <a:rPr lang="en-US" dirty="0"/>
              <a:t>Growth in output depends positively on the savings rate and the output-capital ratio and negatively on depreciation, and labor growth. Other things equal, growth is lower when capital share is higher.</a:t>
            </a:r>
          </a:p>
        </p:txBody>
      </p:sp>
      <p:sp>
        <p:nvSpPr>
          <p:cNvPr id="4" name="Date Placeholder 3">
            <a:extLst>
              <a:ext uri="{FF2B5EF4-FFF2-40B4-BE49-F238E27FC236}">
                <a16:creationId xmlns:a16="http://schemas.microsoft.com/office/drawing/2014/main" id="{B211F96C-9E37-4675-886F-3928CA7662C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4C3DE36F-730F-51DE-4403-F598A4472399}"/>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FA045058-6360-864E-CBDA-011217D02CD0}"/>
              </a:ext>
            </a:extLst>
          </p:cNvPr>
          <p:cNvSpPr>
            <a:spLocks noGrp="1"/>
          </p:cNvSpPr>
          <p:nvPr>
            <p:ph type="sldNum" sz="quarter" idx="12"/>
          </p:nvPr>
        </p:nvSpPr>
        <p:spPr/>
        <p:txBody>
          <a:bodyPr/>
          <a:lstStyle/>
          <a:p>
            <a:fld id="{FC42BABA-C5C3-47D5-B0D6-5D879B36742B}" type="slidenum">
              <a:rPr lang="en-US" smtClean="0"/>
              <a:t>8</a:t>
            </a:fld>
            <a:endParaRPr lang="en-US"/>
          </a:p>
        </p:txBody>
      </p:sp>
    </p:spTree>
    <p:extLst>
      <p:ext uri="{BB962C8B-B14F-4D97-AF65-F5344CB8AC3E}">
        <p14:creationId xmlns:p14="http://schemas.microsoft.com/office/powerpoint/2010/main" val="1996957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151C-0E19-46A1-A1BC-C38059027245}"/>
              </a:ext>
            </a:extLst>
          </p:cNvPr>
          <p:cNvSpPr>
            <a:spLocks noGrp="1"/>
          </p:cNvSpPr>
          <p:nvPr>
            <p:ph type="title"/>
          </p:nvPr>
        </p:nvSpPr>
        <p:spPr/>
        <p:txBody>
          <a:bodyPr>
            <a:normAutofit/>
          </a:bodyPr>
          <a:lstStyle/>
          <a:p>
            <a:r>
              <a:rPr lang="en-US" sz="4000" dirty="0"/>
              <a:t>Solow-Swan growth model with labor-augmenting technical change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853D2D-B5F6-455F-8070-0A632B9426D9}"/>
                  </a:ext>
                </a:extLst>
              </p:cNvPr>
              <p:cNvSpPr>
                <a:spLocks noGrp="1"/>
              </p:cNvSpPr>
              <p:nvPr>
                <p:ph idx="1"/>
              </p:nvPr>
            </p:nvSpPr>
            <p:spPr/>
            <p:txBody>
              <a:bodyPr>
                <a:normAutofit fontScale="70000" lnSpcReduction="20000"/>
              </a:bodyPr>
              <a:lstStyle/>
              <a:p>
                <a:pPr>
                  <a:spcAft>
                    <a:spcPts val="1200"/>
                  </a:spcAft>
                </a:pPr>
                <a:r>
                  <a:rPr lang="en-US" dirty="0"/>
                  <a:t>Because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ea typeface="Cambria Math" panose="02040503050406030204" pitchFamily="18" charset="0"/>
                          </a:rPr>
                          <m:t>𝛼</m:t>
                        </m:r>
                      </m:sup>
                    </m:sSup>
                  </m:oMath>
                </a14:m>
                <a:r>
                  <a:rPr lang="en-US" dirty="0"/>
                  <a:t>, steady state derived from rate of change of capital-effective labor ratio:</a:t>
                </a:r>
              </a:p>
              <a:p>
                <a:pPr marL="0" indent="0">
                  <a:spcBef>
                    <a:spcPts val="1200"/>
                  </a:spcBef>
                  <a:buNone/>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𝑘</m:t>
                          </m:r>
                        </m:e>
                      </m:acc>
                      <m:r>
                        <a:rPr lang="en-US" b="0" i="1" smtClean="0">
                          <a:latin typeface="Cambria Math" panose="02040503050406030204" pitchFamily="18" charset="0"/>
                        </a:rPr>
                        <m:t>=</m:t>
                      </m:r>
                      <m:r>
                        <a:rPr lang="en-US" b="0" i="1" smtClean="0">
                          <a:latin typeface="Cambria Math" panose="02040503050406030204" pitchFamily="18" charset="0"/>
                        </a:rPr>
                        <m:t>𝑠𝑦</m:t>
                      </m:r>
                      <m:r>
                        <a:rPr lang="en-US" b="0" i="1" smtClean="0">
                          <a:latin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m:t>
                          </m:r>
                        </m:e>
                      </m:d>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𝑘</m:t>
                          </m:r>
                        </m:e>
                        <m:sup>
                          <m:r>
                            <a:rPr lang="en-US" b="0" i="1" smtClean="0">
                              <a:latin typeface="Cambria Math" panose="02040503050406030204" pitchFamily="18" charset="0"/>
                              <a:ea typeface="Cambria Math" panose="02040503050406030204" pitchFamily="18" charset="0"/>
                            </a:rPr>
                            <m:t>𝛼</m:t>
                          </m:r>
                        </m:sup>
                      </m:sSup>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m:t>
                          </m:r>
                        </m:e>
                      </m:d>
                      <m:r>
                        <a:rPr lang="en-US" b="0" i="1" smtClean="0">
                          <a:latin typeface="Cambria Math" panose="02040503050406030204" pitchFamily="18" charset="0"/>
                          <a:ea typeface="Cambria Math" panose="02040503050406030204" pitchFamily="18" charset="0"/>
                        </a:rPr>
                        <m:t>𝑘</m:t>
                      </m:r>
                    </m:oMath>
                  </m:oMathPara>
                </a14:m>
                <a:endParaRPr lang="en-US" dirty="0"/>
              </a:p>
              <a:p>
                <a:r>
                  <a:rPr lang="en-US" dirty="0"/>
                  <a:t>Setting rate of change of effective capital-labor ratio to zero, we get equilibrium value of capital and output per worker:</a:t>
                </a: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𝑠</m:t>
                                  </m:r>
                                </m:num>
                                <m:den>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m:t>
                                  </m:r>
                                </m:den>
                              </m:f>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den>
                          </m:f>
                        </m:sup>
                      </m:sSup>
                    </m:oMath>
                  </m:oMathPara>
                </a14:m>
                <a:endParaRPr lang="en-US" b="0" dirty="0"/>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𝑦</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𝑠</m:t>
                                  </m:r>
                                </m:num>
                                <m:den>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𝑔</m:t>
                                  </m:r>
                                </m:den>
                              </m:f>
                            </m:e>
                          </m:d>
                        </m:e>
                        <m:sup>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den>
                          </m:f>
                        </m:sup>
                      </m:sSup>
                    </m:oMath>
                  </m:oMathPara>
                </a14:m>
                <a:endParaRPr lang="en-US" dirty="0"/>
              </a:p>
              <a:p>
                <a:r>
                  <a:rPr lang="en-US" dirty="0"/>
                  <a:t>Central prediction of the Solow-Swan growth model: equilibrium capital-labor ratio and labor productivity are higher when the savings rate is higher and lower when depreciation and labor growth are higher.</a:t>
                </a:r>
              </a:p>
              <a:p>
                <a:r>
                  <a:rPr lang="en-US" dirty="0"/>
                  <a:t>Model predicts diminishing returns to both capital and labor inputs and that output growth depends only on exogenous population growth </a:t>
                </a:r>
                <a:r>
                  <a:rPr lang="en-US" i="1" dirty="0"/>
                  <a:t>n</a:t>
                </a:r>
                <a:r>
                  <a:rPr lang="en-US" dirty="0"/>
                  <a:t> and exogenous technical change </a:t>
                </a:r>
                <a:r>
                  <a:rPr lang="en-US" i="1" dirty="0"/>
                  <a:t>g</a:t>
                </a:r>
                <a:r>
                  <a:rPr lang="en-US" dirty="0"/>
                  <a:t>.</a:t>
                </a:r>
              </a:p>
            </p:txBody>
          </p:sp>
        </mc:Choice>
        <mc:Fallback xmlns="">
          <p:sp>
            <p:nvSpPr>
              <p:cNvPr id="3" name="Content Placeholder 2">
                <a:extLst>
                  <a:ext uri="{FF2B5EF4-FFF2-40B4-BE49-F238E27FC236}">
                    <a16:creationId xmlns:a16="http://schemas.microsoft.com/office/drawing/2014/main" id="{73853D2D-B5F6-455F-8070-0A632B9426D9}"/>
                  </a:ext>
                </a:extLst>
              </p:cNvPr>
              <p:cNvSpPr>
                <a:spLocks noGrp="1" noRot="1" noChangeAspect="1" noMove="1" noResize="1" noEditPoints="1" noAdjustHandles="1" noChangeArrowheads="1" noChangeShapeType="1" noTextEdit="1"/>
              </p:cNvSpPr>
              <p:nvPr>
                <p:ph idx="1"/>
              </p:nvPr>
            </p:nvSpPr>
            <p:spPr>
              <a:blipFill>
                <a:blip r:embed="rId2"/>
                <a:stretch>
                  <a:fillRect l="-522" t="-25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F37AE278-04F2-896C-CDC3-E722406A467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94B2104-5EC6-91AF-3B60-241677C0098C}"/>
              </a:ext>
            </a:extLst>
          </p:cNvPr>
          <p:cNvSpPr>
            <a:spLocks noGrp="1"/>
          </p:cNvSpPr>
          <p:nvPr>
            <p:ph type="ftr" sz="quarter" idx="11"/>
          </p:nvPr>
        </p:nvSpPr>
        <p:spPr/>
        <p:txBody>
          <a:bodyPr/>
          <a:lstStyle/>
          <a:p>
            <a:r>
              <a:rPr lang="en-US"/>
              <a:t>Hall &amp; Helmers Ch. 9</a:t>
            </a:r>
          </a:p>
        </p:txBody>
      </p:sp>
      <p:sp>
        <p:nvSpPr>
          <p:cNvPr id="6" name="Slide Number Placeholder 5">
            <a:extLst>
              <a:ext uri="{FF2B5EF4-FFF2-40B4-BE49-F238E27FC236}">
                <a16:creationId xmlns:a16="http://schemas.microsoft.com/office/drawing/2014/main" id="{FF5BD336-825B-8DAE-8043-5B23A2B199FF}"/>
              </a:ext>
            </a:extLst>
          </p:cNvPr>
          <p:cNvSpPr>
            <a:spLocks noGrp="1"/>
          </p:cNvSpPr>
          <p:nvPr>
            <p:ph type="sldNum" sz="quarter" idx="12"/>
          </p:nvPr>
        </p:nvSpPr>
        <p:spPr/>
        <p:txBody>
          <a:bodyPr/>
          <a:lstStyle/>
          <a:p>
            <a:fld id="{FC42BABA-C5C3-47D5-B0D6-5D879B36742B}" type="slidenum">
              <a:rPr lang="en-US" smtClean="0"/>
              <a:t>9</a:t>
            </a:fld>
            <a:endParaRPr lang="en-US"/>
          </a:p>
        </p:txBody>
      </p:sp>
    </p:spTree>
    <p:extLst>
      <p:ext uri="{BB962C8B-B14F-4D97-AF65-F5344CB8AC3E}">
        <p14:creationId xmlns:p14="http://schemas.microsoft.com/office/powerpoint/2010/main" val="1790153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5490</TotalTime>
  <Words>4057</Words>
  <Application>Microsoft Office PowerPoint</Application>
  <PresentationFormat>Widescreen</PresentationFormat>
  <Paragraphs>416</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Cambria Math</vt:lpstr>
      <vt:lpstr>Office Theme</vt:lpstr>
      <vt:lpstr>Chapter 9  Innovation and Economic Growth</vt:lpstr>
      <vt:lpstr>Overview</vt:lpstr>
      <vt:lpstr>Introduction</vt:lpstr>
      <vt:lpstr>Solow-Swan growth model</vt:lpstr>
      <vt:lpstr>Solow-Swan growth model</vt:lpstr>
      <vt:lpstr>Solow-Swan model with labor augmenting technical change</vt:lpstr>
      <vt:lpstr>Solow-Swan model with labor augmenting technical change</vt:lpstr>
      <vt:lpstr>Solow-Swan growth model with labor-augmenting technical change</vt:lpstr>
      <vt:lpstr>Solow-Swan growth model with labor-augmenting technical change</vt:lpstr>
      <vt:lpstr>Empirical growth accounting</vt:lpstr>
      <vt:lpstr>Empirical growth accounting</vt:lpstr>
      <vt:lpstr>Empirical growth accounting</vt:lpstr>
      <vt:lpstr>Empirical growth accounting</vt:lpstr>
      <vt:lpstr>Solow’s estimated A for the U.S. non-farm economy</vt:lpstr>
      <vt:lpstr>Modern growth theory</vt:lpstr>
      <vt:lpstr>AK models (Jones, 1995)</vt:lpstr>
      <vt:lpstr>AK models (Jones, 1995)</vt:lpstr>
      <vt:lpstr>MRW (1992)</vt:lpstr>
      <vt:lpstr>MRW (1992)</vt:lpstr>
      <vt:lpstr>MRW (1992)</vt:lpstr>
      <vt:lpstr>Endogenous growth models</vt:lpstr>
      <vt:lpstr>Endogenous growth models</vt:lpstr>
      <vt:lpstr>Endogenous growth models (Jones, 1995)</vt:lpstr>
      <vt:lpstr>Explaining the growth in total factor productivity (TFP)</vt:lpstr>
      <vt:lpstr>Sources of growth (Jorgenson and Griliches, 1969)</vt:lpstr>
      <vt:lpstr>Sources of growth (Jorgenson and Griliches, 1969)</vt:lpstr>
      <vt:lpstr>Sources of growth (Jorgenson and Griliches, 1969)</vt:lpstr>
      <vt:lpstr>Sources of growth (Jorgenson and Griliches, 1969)</vt:lpstr>
      <vt:lpstr>Sources of growth (Jorgenson and Griliches, 1969)</vt:lpstr>
      <vt:lpstr>Sources of growth (Jorgenson and Griliches, 1969)</vt:lpstr>
      <vt:lpstr>Sources of growth (Jorgenson and Griliches, 1969)</vt:lpstr>
      <vt:lpstr>Contributions to the growth of labor productivity in the U.S. nonfarm business sector</vt:lpstr>
      <vt:lpstr>TFP and R&amp;D investment</vt:lpstr>
      <vt:lpstr>R&amp;D and innovation spillovers</vt:lpstr>
      <vt:lpstr>Case studies: computation of the private and social rates of return to innovation</vt:lpstr>
      <vt:lpstr>Econometric spillover studies</vt:lpstr>
      <vt:lpstr>Econometric spillover studies</vt:lpstr>
      <vt:lpstr>Geographic spillovers</vt:lpstr>
      <vt:lpstr>Social returns (Jones and Summers, 2022)</vt:lpstr>
      <vt:lpstr>R&amp;D in the national income accounts</vt:lpstr>
      <vt:lpstr>Summary</vt:lpstr>
      <vt:lpstr>Summary</vt:lpstr>
    </vt:vector>
  </TitlesOfParts>
  <Company>Santa Clara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Innovation and Economic Growth</dc:title>
  <dc:creator>SCUTechSupport</dc:creator>
  <cp:lastModifiedBy>Christian Helmers</cp:lastModifiedBy>
  <cp:revision>212</cp:revision>
  <dcterms:created xsi:type="dcterms:W3CDTF">2023-02-02T05:32:40Z</dcterms:created>
  <dcterms:modified xsi:type="dcterms:W3CDTF">2024-08-11T16:25:43Z</dcterms:modified>
</cp:coreProperties>
</file>