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61" r:id="rId3"/>
    <p:sldId id="298" r:id="rId4"/>
    <p:sldId id="257" r:id="rId5"/>
    <p:sldId id="286" r:id="rId6"/>
    <p:sldId id="266" r:id="rId7"/>
    <p:sldId id="264" r:id="rId8"/>
    <p:sldId id="270" r:id="rId9"/>
    <p:sldId id="271" r:id="rId10"/>
    <p:sldId id="269" r:id="rId11"/>
    <p:sldId id="273" r:id="rId12"/>
    <p:sldId id="274" r:id="rId13"/>
    <p:sldId id="302" r:id="rId14"/>
    <p:sldId id="275" r:id="rId15"/>
    <p:sldId id="276" r:id="rId16"/>
    <p:sldId id="278" r:id="rId17"/>
    <p:sldId id="279" r:id="rId18"/>
    <p:sldId id="287" r:id="rId19"/>
    <p:sldId id="301" r:id="rId20"/>
    <p:sldId id="296" r:id="rId21"/>
    <p:sldId id="288" r:id="rId22"/>
    <p:sldId id="289" r:id="rId23"/>
    <p:sldId id="290" r:id="rId24"/>
    <p:sldId id="291" r:id="rId25"/>
    <p:sldId id="292" r:id="rId26"/>
    <p:sldId id="293" r:id="rId27"/>
    <p:sldId id="294" r:id="rId28"/>
    <p:sldId id="295" r:id="rId29"/>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99453C7E-8C48-4414-A7DB-ECE2B23EE891}" type="datetimeFigureOut">
              <a:rPr lang="en-US" smtClean="0"/>
              <a:t>3/7/2025</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5699603F-95D8-4BBC-A403-7C4E6534B25F}" type="slidenum">
              <a:rPr lang="en-US" smtClean="0"/>
              <a:t>‹#›</a:t>
            </a:fld>
            <a:endParaRPr lang="en-US"/>
          </a:p>
        </p:txBody>
      </p:sp>
    </p:spTree>
    <p:extLst>
      <p:ext uri="{BB962C8B-B14F-4D97-AF65-F5344CB8AC3E}">
        <p14:creationId xmlns:p14="http://schemas.microsoft.com/office/powerpoint/2010/main" val="225700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E183-C202-4348-8E09-4CD9F7D0D6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F81B2D-7F0C-4A53-8B55-FB0CDB23A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FA8BB-187B-4FAB-BC33-297A8B104A31}"/>
              </a:ext>
            </a:extLst>
          </p:cNvPr>
          <p:cNvSpPr>
            <a:spLocks noGrp="1"/>
          </p:cNvSpPr>
          <p:nvPr>
            <p:ph type="dt" sz="half" idx="10"/>
          </p:nvPr>
        </p:nvSpPr>
        <p:spPr/>
        <p:txBody>
          <a:bodyPr/>
          <a:lstStyle/>
          <a:p>
            <a:fld id="{D20C979F-0832-40CE-934E-FCE95F2A37A2}" type="datetime1">
              <a:rPr lang="en-US" smtClean="0"/>
              <a:t>3/7/2025</a:t>
            </a:fld>
            <a:endParaRPr lang="en-US"/>
          </a:p>
        </p:txBody>
      </p:sp>
      <p:sp>
        <p:nvSpPr>
          <p:cNvPr id="5" name="Footer Placeholder 4">
            <a:extLst>
              <a:ext uri="{FF2B5EF4-FFF2-40B4-BE49-F238E27FC236}">
                <a16:creationId xmlns:a16="http://schemas.microsoft.com/office/drawing/2014/main" id="{97AC5F21-4D45-40B5-B27C-32ECF516B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8BFAB-8B13-4270-B34A-29EFF3E84FE8}"/>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19676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CA04-C0E7-4FAD-B7B6-7ACB4A541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C06626-81E3-4A02-98C6-E0C88BDFF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C1971-D8B3-4F0C-9986-5C67A46CA583}"/>
              </a:ext>
            </a:extLst>
          </p:cNvPr>
          <p:cNvSpPr>
            <a:spLocks noGrp="1"/>
          </p:cNvSpPr>
          <p:nvPr>
            <p:ph type="dt" sz="half" idx="10"/>
          </p:nvPr>
        </p:nvSpPr>
        <p:spPr/>
        <p:txBody>
          <a:bodyPr/>
          <a:lstStyle/>
          <a:p>
            <a:fld id="{BBBC46FD-8C3E-4412-A399-D371A9566013}" type="datetime1">
              <a:rPr lang="en-US" smtClean="0"/>
              <a:t>3/7/2025</a:t>
            </a:fld>
            <a:endParaRPr lang="en-US"/>
          </a:p>
        </p:txBody>
      </p:sp>
      <p:sp>
        <p:nvSpPr>
          <p:cNvPr id="5" name="Footer Placeholder 4">
            <a:extLst>
              <a:ext uri="{FF2B5EF4-FFF2-40B4-BE49-F238E27FC236}">
                <a16:creationId xmlns:a16="http://schemas.microsoft.com/office/drawing/2014/main" id="{74E2B665-5AE8-46E0-BA86-EE07BC58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9FAB1-3B08-4A01-8090-A21981B764C0}"/>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102935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EF620-A64C-4063-8AE9-44B4CD9205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5D167-BADE-4DDA-B271-667BA69A9E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16BA5-3AEA-4976-B4D9-EC701D5C71DB}"/>
              </a:ext>
            </a:extLst>
          </p:cNvPr>
          <p:cNvSpPr>
            <a:spLocks noGrp="1"/>
          </p:cNvSpPr>
          <p:nvPr>
            <p:ph type="dt" sz="half" idx="10"/>
          </p:nvPr>
        </p:nvSpPr>
        <p:spPr/>
        <p:txBody>
          <a:bodyPr/>
          <a:lstStyle/>
          <a:p>
            <a:fld id="{E01EAE33-E161-429D-A1F4-C91F000E5AF6}" type="datetime1">
              <a:rPr lang="en-US" smtClean="0"/>
              <a:t>3/7/2025</a:t>
            </a:fld>
            <a:endParaRPr lang="en-US"/>
          </a:p>
        </p:txBody>
      </p:sp>
      <p:sp>
        <p:nvSpPr>
          <p:cNvPr id="5" name="Footer Placeholder 4">
            <a:extLst>
              <a:ext uri="{FF2B5EF4-FFF2-40B4-BE49-F238E27FC236}">
                <a16:creationId xmlns:a16="http://schemas.microsoft.com/office/drawing/2014/main" id="{0D56E6F1-091A-43D8-8CE5-135582D4B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50583-02C6-41DA-98BC-CDB92324EB6E}"/>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337881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DD05-7BA0-4340-B8F8-63D227AEC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6913C-0D32-4185-A38A-12C512008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6C142-F508-4B35-BD0D-4D21D6386014}"/>
              </a:ext>
            </a:extLst>
          </p:cNvPr>
          <p:cNvSpPr>
            <a:spLocks noGrp="1"/>
          </p:cNvSpPr>
          <p:nvPr>
            <p:ph type="dt" sz="half" idx="10"/>
          </p:nvPr>
        </p:nvSpPr>
        <p:spPr/>
        <p:txBody>
          <a:bodyPr/>
          <a:lstStyle/>
          <a:p>
            <a:fld id="{CB731D0E-64F2-427A-84C6-D09797294714}" type="datetime1">
              <a:rPr lang="en-US" smtClean="0"/>
              <a:t>3/7/2025</a:t>
            </a:fld>
            <a:endParaRPr lang="en-US"/>
          </a:p>
        </p:txBody>
      </p:sp>
      <p:sp>
        <p:nvSpPr>
          <p:cNvPr id="5" name="Footer Placeholder 4">
            <a:extLst>
              <a:ext uri="{FF2B5EF4-FFF2-40B4-BE49-F238E27FC236}">
                <a16:creationId xmlns:a16="http://schemas.microsoft.com/office/drawing/2014/main" id="{CDF1BB8D-DD5D-4389-9165-40BE06E01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81604-67B7-4E1F-A472-8726F29DF856}"/>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244266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1126-5974-46A4-B4B0-AF5CE8B3B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EB6CBF-25D0-4768-AB24-BF4E4DB648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BFBF73-A323-492E-A007-D601AB0842C3}"/>
              </a:ext>
            </a:extLst>
          </p:cNvPr>
          <p:cNvSpPr>
            <a:spLocks noGrp="1"/>
          </p:cNvSpPr>
          <p:nvPr>
            <p:ph type="dt" sz="half" idx="10"/>
          </p:nvPr>
        </p:nvSpPr>
        <p:spPr/>
        <p:txBody>
          <a:bodyPr/>
          <a:lstStyle/>
          <a:p>
            <a:fld id="{9487585E-286B-42DB-ACED-15915995E467}" type="datetime1">
              <a:rPr lang="en-US" smtClean="0"/>
              <a:t>3/7/2025</a:t>
            </a:fld>
            <a:endParaRPr lang="en-US"/>
          </a:p>
        </p:txBody>
      </p:sp>
      <p:sp>
        <p:nvSpPr>
          <p:cNvPr id="5" name="Footer Placeholder 4">
            <a:extLst>
              <a:ext uri="{FF2B5EF4-FFF2-40B4-BE49-F238E27FC236}">
                <a16:creationId xmlns:a16="http://schemas.microsoft.com/office/drawing/2014/main" id="{1989F92D-AA1A-4CAC-BFED-4C4910FCE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0C677-A72D-4C41-8F07-9950769343EE}"/>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33188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7ADD-3377-4B9F-84A4-73B2F12DA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4CD3F-DF4A-4157-8821-3BD23295EF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7079B7-6C36-400E-A631-0DB3E0CDF2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9E7765-C644-45FF-95EA-919ACC1D5EFC}"/>
              </a:ext>
            </a:extLst>
          </p:cNvPr>
          <p:cNvSpPr>
            <a:spLocks noGrp="1"/>
          </p:cNvSpPr>
          <p:nvPr>
            <p:ph type="dt" sz="half" idx="10"/>
          </p:nvPr>
        </p:nvSpPr>
        <p:spPr/>
        <p:txBody>
          <a:bodyPr/>
          <a:lstStyle/>
          <a:p>
            <a:fld id="{414E2453-ECFF-4B04-B8F7-EA55EEBA26F5}" type="datetime1">
              <a:rPr lang="en-US" smtClean="0"/>
              <a:t>3/7/2025</a:t>
            </a:fld>
            <a:endParaRPr lang="en-US"/>
          </a:p>
        </p:txBody>
      </p:sp>
      <p:sp>
        <p:nvSpPr>
          <p:cNvPr id="6" name="Footer Placeholder 5">
            <a:extLst>
              <a:ext uri="{FF2B5EF4-FFF2-40B4-BE49-F238E27FC236}">
                <a16:creationId xmlns:a16="http://schemas.microsoft.com/office/drawing/2014/main" id="{8BBCCB49-6BAF-405A-9B6F-639FA5493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9CBC7-7AFA-4EC9-B11F-6E65A170CF0A}"/>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424042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1524-21AA-4E8B-9AED-C498312B3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0C7FD-FE2D-4611-8E93-8A796A0EF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5AD7B1-B8CB-4B28-AF89-AA719B2C8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9065BD-5EF2-4301-AF5B-5674E61FC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20841-D0DC-4A6C-AD61-53D771849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615BF-B4E8-41E1-9462-6AD1AD049D57}"/>
              </a:ext>
            </a:extLst>
          </p:cNvPr>
          <p:cNvSpPr>
            <a:spLocks noGrp="1"/>
          </p:cNvSpPr>
          <p:nvPr>
            <p:ph type="dt" sz="half" idx="10"/>
          </p:nvPr>
        </p:nvSpPr>
        <p:spPr/>
        <p:txBody>
          <a:bodyPr/>
          <a:lstStyle/>
          <a:p>
            <a:fld id="{628B1F28-5E36-4608-B57E-BBA38A103C3B}" type="datetime1">
              <a:rPr lang="en-US" smtClean="0"/>
              <a:t>3/7/2025</a:t>
            </a:fld>
            <a:endParaRPr lang="en-US"/>
          </a:p>
        </p:txBody>
      </p:sp>
      <p:sp>
        <p:nvSpPr>
          <p:cNvPr id="8" name="Footer Placeholder 7">
            <a:extLst>
              <a:ext uri="{FF2B5EF4-FFF2-40B4-BE49-F238E27FC236}">
                <a16:creationId xmlns:a16="http://schemas.microsoft.com/office/drawing/2014/main" id="{C4D157DD-5756-4F79-B684-CB98020076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0900CD-AB7F-4C84-BDF8-580494206B90}"/>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330301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7CD7-6A10-4AC5-8935-706DBA5AC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247824-9DF2-42C3-9430-4F84C629B452}"/>
              </a:ext>
            </a:extLst>
          </p:cNvPr>
          <p:cNvSpPr>
            <a:spLocks noGrp="1"/>
          </p:cNvSpPr>
          <p:nvPr>
            <p:ph type="dt" sz="half" idx="10"/>
          </p:nvPr>
        </p:nvSpPr>
        <p:spPr/>
        <p:txBody>
          <a:bodyPr/>
          <a:lstStyle/>
          <a:p>
            <a:fld id="{7AC5C270-F9B0-4224-A659-6CEFD8426878}" type="datetime1">
              <a:rPr lang="en-US" smtClean="0"/>
              <a:t>3/7/2025</a:t>
            </a:fld>
            <a:endParaRPr lang="en-US"/>
          </a:p>
        </p:txBody>
      </p:sp>
      <p:sp>
        <p:nvSpPr>
          <p:cNvPr id="4" name="Footer Placeholder 3">
            <a:extLst>
              <a:ext uri="{FF2B5EF4-FFF2-40B4-BE49-F238E27FC236}">
                <a16:creationId xmlns:a16="http://schemas.microsoft.com/office/drawing/2014/main" id="{697A3C2C-78DC-41A9-8D94-623A88C244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17F58D-28B1-4823-924F-9C616C9BF449}"/>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417021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DC7C0-8BCF-4E4C-BF71-8692F5890FD0}"/>
              </a:ext>
            </a:extLst>
          </p:cNvPr>
          <p:cNvSpPr>
            <a:spLocks noGrp="1"/>
          </p:cNvSpPr>
          <p:nvPr>
            <p:ph type="dt" sz="half" idx="10"/>
          </p:nvPr>
        </p:nvSpPr>
        <p:spPr/>
        <p:txBody>
          <a:bodyPr/>
          <a:lstStyle/>
          <a:p>
            <a:fld id="{AF0B32AA-A742-4DFA-A8F6-7FF0145454D9}" type="datetime1">
              <a:rPr lang="en-US" smtClean="0"/>
              <a:t>3/7/2025</a:t>
            </a:fld>
            <a:endParaRPr lang="en-US"/>
          </a:p>
        </p:txBody>
      </p:sp>
      <p:sp>
        <p:nvSpPr>
          <p:cNvPr id="3" name="Footer Placeholder 2">
            <a:extLst>
              <a:ext uri="{FF2B5EF4-FFF2-40B4-BE49-F238E27FC236}">
                <a16:creationId xmlns:a16="http://schemas.microsoft.com/office/drawing/2014/main" id="{2623C164-DE9B-461D-800F-35E585288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7E75EF-CE14-49ED-898D-E09461A622C9}"/>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215496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4022-BEA7-476A-BACC-9D6F13EFA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6344FE-2133-466A-82DE-89DBA50EF0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912DD3-E309-44E0-8D25-529DFD44B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D5D0CE-7E7F-4F45-80FD-2213D31BE0CD}"/>
              </a:ext>
            </a:extLst>
          </p:cNvPr>
          <p:cNvSpPr>
            <a:spLocks noGrp="1"/>
          </p:cNvSpPr>
          <p:nvPr>
            <p:ph type="dt" sz="half" idx="10"/>
          </p:nvPr>
        </p:nvSpPr>
        <p:spPr/>
        <p:txBody>
          <a:bodyPr/>
          <a:lstStyle/>
          <a:p>
            <a:fld id="{785452DF-26A1-4206-BAF3-197228BC05F3}" type="datetime1">
              <a:rPr lang="en-US" smtClean="0"/>
              <a:t>3/7/2025</a:t>
            </a:fld>
            <a:endParaRPr lang="en-US"/>
          </a:p>
        </p:txBody>
      </p:sp>
      <p:sp>
        <p:nvSpPr>
          <p:cNvPr id="6" name="Footer Placeholder 5">
            <a:extLst>
              <a:ext uri="{FF2B5EF4-FFF2-40B4-BE49-F238E27FC236}">
                <a16:creationId xmlns:a16="http://schemas.microsoft.com/office/drawing/2014/main" id="{D0BF1B2F-754D-41A6-9868-622888470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8EC062-B77B-49BF-908D-AE487CDA0F4C}"/>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378100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0EA1-8560-4C33-A029-832B44ECC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B47D1D-0C04-4575-9CB4-281966E7F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D1289E-CBCB-4F8E-BF4A-23B873A59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D6665-6CB5-4637-855E-5D2F8272BCF9}"/>
              </a:ext>
            </a:extLst>
          </p:cNvPr>
          <p:cNvSpPr>
            <a:spLocks noGrp="1"/>
          </p:cNvSpPr>
          <p:nvPr>
            <p:ph type="dt" sz="half" idx="10"/>
          </p:nvPr>
        </p:nvSpPr>
        <p:spPr/>
        <p:txBody>
          <a:bodyPr/>
          <a:lstStyle/>
          <a:p>
            <a:fld id="{AB305BFF-5A28-4ECE-AEA0-B89795BE3002}" type="datetime1">
              <a:rPr lang="en-US" smtClean="0"/>
              <a:t>3/7/2025</a:t>
            </a:fld>
            <a:endParaRPr lang="en-US"/>
          </a:p>
        </p:txBody>
      </p:sp>
      <p:sp>
        <p:nvSpPr>
          <p:cNvPr id="6" name="Footer Placeholder 5">
            <a:extLst>
              <a:ext uri="{FF2B5EF4-FFF2-40B4-BE49-F238E27FC236}">
                <a16:creationId xmlns:a16="http://schemas.microsoft.com/office/drawing/2014/main" id="{98395E6D-928B-4750-9B8F-133DA76EA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D90C9-FE83-48CC-A06B-D7862E8A42F7}"/>
              </a:ext>
            </a:extLst>
          </p:cNvPr>
          <p:cNvSpPr>
            <a:spLocks noGrp="1"/>
          </p:cNvSpPr>
          <p:nvPr>
            <p:ph type="sldNum" sz="quarter" idx="12"/>
          </p:nvPr>
        </p:nvSpPr>
        <p:spPr/>
        <p:txBody>
          <a:bodyPr/>
          <a:lstStyle/>
          <a:p>
            <a:fld id="{4B76C705-F9B8-4BED-BCFD-D221A1807DF7}" type="slidenum">
              <a:rPr lang="en-US" smtClean="0"/>
              <a:t>‹#›</a:t>
            </a:fld>
            <a:endParaRPr lang="en-US"/>
          </a:p>
        </p:txBody>
      </p:sp>
    </p:spTree>
    <p:extLst>
      <p:ext uri="{BB962C8B-B14F-4D97-AF65-F5344CB8AC3E}">
        <p14:creationId xmlns:p14="http://schemas.microsoft.com/office/powerpoint/2010/main" val="106490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B3907-F741-4416-8C5E-8F3AC3D7D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590219-33A0-479B-BEE7-EEFEBDB91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F925B-83DB-45AE-9F4B-5014D3F4C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CD389-2EEB-4580-9B0F-7FDE860DE439}" type="datetime1">
              <a:rPr lang="en-US" smtClean="0"/>
              <a:t>3/7/2025</a:t>
            </a:fld>
            <a:endParaRPr lang="en-US"/>
          </a:p>
        </p:txBody>
      </p:sp>
      <p:sp>
        <p:nvSpPr>
          <p:cNvPr id="5" name="Footer Placeholder 4">
            <a:extLst>
              <a:ext uri="{FF2B5EF4-FFF2-40B4-BE49-F238E27FC236}">
                <a16:creationId xmlns:a16="http://schemas.microsoft.com/office/drawing/2014/main" id="{6B525BAC-342D-42C4-B5FA-331C3BF58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DC21ED-E00D-457B-829B-E416AD323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6C705-F9B8-4BED-BCFD-D221A1807DF7}" type="slidenum">
              <a:rPr lang="en-US" smtClean="0"/>
              <a:t>‹#›</a:t>
            </a:fld>
            <a:endParaRPr lang="en-US"/>
          </a:p>
        </p:txBody>
      </p:sp>
    </p:spTree>
    <p:extLst>
      <p:ext uri="{BB962C8B-B14F-4D97-AF65-F5344CB8AC3E}">
        <p14:creationId xmlns:p14="http://schemas.microsoft.com/office/powerpoint/2010/main" val="404510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taic.onli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taic.onli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law.cornell.edu/uscode/text/18/1156" TargetMode="External"/><Relationship Id="rId2" Type="http://schemas.openxmlformats.org/officeDocument/2006/relationships/hyperlink" Target="https://www.law.cornell.edu/uscode/text/18/1154" TargetMode="External"/><Relationship Id="rId1" Type="http://schemas.openxmlformats.org/officeDocument/2006/relationships/slideLayout" Target="../slideLayouts/slideLayout7.xml"/><Relationship Id="rId6" Type="http://schemas.openxmlformats.org/officeDocument/2006/relationships/hyperlink" Target="https://www.law.cornell.edu/rio/citation/63_Stat._94" TargetMode="External"/><Relationship Id="rId5" Type="http://schemas.openxmlformats.org/officeDocument/2006/relationships/hyperlink" Target="https://www.law.cornell.edu/rio/citation/62_Stat._757" TargetMode="External"/><Relationship Id="rId4" Type="http://schemas.openxmlformats.org/officeDocument/2006/relationships/hyperlink" Target="https://www.law.cornell.edu/uscode/text/18/115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71CF-F628-4FF3-AF7C-1D299515EB77}"/>
              </a:ext>
            </a:extLst>
          </p:cNvPr>
          <p:cNvSpPr>
            <a:spLocks noGrp="1"/>
          </p:cNvSpPr>
          <p:nvPr>
            <p:ph type="ctrTitle"/>
          </p:nvPr>
        </p:nvSpPr>
        <p:spPr>
          <a:xfrm>
            <a:off x="1524000" y="615462"/>
            <a:ext cx="9144000" cy="1266092"/>
          </a:xfrm>
        </p:spPr>
        <p:txBody>
          <a:bodyPr>
            <a:normAutofit fontScale="90000"/>
          </a:bodyPr>
          <a:lstStyle/>
          <a:p>
            <a:r>
              <a:rPr lang="en-US" sz="6600" dirty="0">
                <a:solidFill>
                  <a:schemeClr val="accent6">
                    <a:lumMod val="50000"/>
                  </a:schemeClr>
                </a:solidFill>
                <a:latin typeface="Georgia" panose="02040502050405020303" pitchFamily="18" charset="0"/>
              </a:rPr>
              <a:t>I</a:t>
            </a:r>
            <a:r>
              <a:rPr lang="en-US" dirty="0">
                <a:solidFill>
                  <a:schemeClr val="accent6">
                    <a:lumMod val="50000"/>
                  </a:schemeClr>
                </a:solidFill>
                <a:latin typeface="Georgia" panose="02040502050405020303" pitchFamily="18" charset="0"/>
              </a:rPr>
              <a:t>nsurance in </a:t>
            </a:r>
            <a:r>
              <a:rPr lang="en-US" sz="6600" dirty="0">
                <a:solidFill>
                  <a:schemeClr val="accent6">
                    <a:lumMod val="50000"/>
                  </a:schemeClr>
                </a:solidFill>
                <a:latin typeface="Georgia" panose="02040502050405020303" pitchFamily="18" charset="0"/>
              </a:rPr>
              <a:t>I</a:t>
            </a:r>
            <a:r>
              <a:rPr lang="en-US" dirty="0">
                <a:solidFill>
                  <a:schemeClr val="accent6">
                    <a:lumMod val="50000"/>
                  </a:schemeClr>
                </a:solidFill>
                <a:latin typeface="Georgia" panose="02040502050405020303" pitchFamily="18" charset="0"/>
              </a:rPr>
              <a:t>ndian </a:t>
            </a:r>
            <a:r>
              <a:rPr lang="en-US" sz="6600" dirty="0">
                <a:solidFill>
                  <a:schemeClr val="accent6">
                    <a:lumMod val="50000"/>
                  </a:schemeClr>
                </a:solidFill>
                <a:latin typeface="Georgia" panose="02040502050405020303" pitchFamily="18" charset="0"/>
              </a:rPr>
              <a:t>C</a:t>
            </a:r>
            <a:r>
              <a:rPr lang="en-US" dirty="0">
                <a:solidFill>
                  <a:schemeClr val="accent6">
                    <a:lumMod val="50000"/>
                  </a:schemeClr>
                </a:solidFill>
                <a:latin typeface="Georgia" panose="02040502050405020303" pitchFamily="18" charset="0"/>
              </a:rPr>
              <a:t>ountry</a:t>
            </a:r>
          </a:p>
        </p:txBody>
      </p:sp>
      <p:sp>
        <p:nvSpPr>
          <p:cNvPr id="3" name="Subtitle 2">
            <a:extLst>
              <a:ext uri="{FF2B5EF4-FFF2-40B4-BE49-F238E27FC236}">
                <a16:creationId xmlns:a16="http://schemas.microsoft.com/office/drawing/2014/main" id="{6B105598-5A5E-4531-B11B-65324C40B957}"/>
              </a:ext>
            </a:extLst>
          </p:cNvPr>
          <p:cNvSpPr>
            <a:spLocks noGrp="1"/>
          </p:cNvSpPr>
          <p:nvPr>
            <p:ph type="subTitle" idx="1"/>
          </p:nvPr>
        </p:nvSpPr>
        <p:spPr>
          <a:xfrm>
            <a:off x="1524000" y="2391509"/>
            <a:ext cx="9144000" cy="2866292"/>
          </a:xfrm>
        </p:spPr>
        <p:txBody>
          <a:bodyPr>
            <a:normAutofit/>
          </a:bodyPr>
          <a:lstStyle/>
          <a:p>
            <a:r>
              <a:rPr lang="en-US" dirty="0">
                <a:latin typeface="Georgia" panose="02040502050405020303" pitchFamily="18" charset="0"/>
              </a:rPr>
              <a:t>Gregory S. Arnold, Esq., JD, LL.M (Insurance Law)</a:t>
            </a:r>
          </a:p>
          <a:p>
            <a:r>
              <a:rPr lang="en-US" dirty="0">
                <a:latin typeface="Georgia" panose="02040502050405020303" pitchFamily="18" charset="0"/>
              </a:rPr>
              <a:t>Tribal Association of Insurance Commissioners International, a corporation under tribal law</a:t>
            </a:r>
          </a:p>
          <a:p>
            <a:r>
              <a:rPr lang="en-US" dirty="0">
                <a:latin typeface="Georgia" panose="02040502050405020303" pitchFamily="18" charset="0"/>
              </a:rPr>
              <a:t>(509) 212-5311</a:t>
            </a:r>
          </a:p>
          <a:p>
            <a:r>
              <a:rPr lang="en-US" sz="2000" dirty="0">
                <a:latin typeface="Georgia" panose="02040502050405020303" pitchFamily="18" charset="0"/>
              </a:rPr>
              <a:t>  </a:t>
            </a:r>
            <a:r>
              <a:rPr lang="en-US" sz="2000" dirty="0" err="1">
                <a:latin typeface="Georgia" panose="02040502050405020303" pitchFamily="18" charset="0"/>
              </a:rPr>
              <a:t>GregArnold@TAIC.Online</a:t>
            </a:r>
            <a:endParaRPr lang="en-US" sz="2000"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387950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17DB-CEA3-4274-ABFB-1699613004AF}"/>
              </a:ext>
            </a:extLst>
          </p:cNvPr>
          <p:cNvSpPr>
            <a:spLocks noGrp="1"/>
          </p:cNvSpPr>
          <p:nvPr>
            <p:ph type="title"/>
          </p:nvPr>
        </p:nvSpPr>
        <p:spPr>
          <a:xfrm>
            <a:off x="831850" y="443346"/>
            <a:ext cx="10515600" cy="1283854"/>
          </a:xfrm>
        </p:spPr>
        <p:txBody>
          <a:bodyPr/>
          <a:lstStyle/>
          <a:p>
            <a:r>
              <a:rPr lang="en-US" dirty="0"/>
              <a:t>Why is the focus Indian Country?</a:t>
            </a:r>
          </a:p>
        </p:txBody>
      </p:sp>
      <p:sp>
        <p:nvSpPr>
          <p:cNvPr id="3" name="Text Placeholder 2">
            <a:extLst>
              <a:ext uri="{FF2B5EF4-FFF2-40B4-BE49-F238E27FC236}">
                <a16:creationId xmlns:a16="http://schemas.microsoft.com/office/drawing/2014/main" id="{BDD6BF24-4F23-4EB8-9DE6-68B66E72081F}"/>
              </a:ext>
            </a:extLst>
          </p:cNvPr>
          <p:cNvSpPr>
            <a:spLocks noGrp="1"/>
          </p:cNvSpPr>
          <p:nvPr>
            <p:ph type="body" idx="1"/>
          </p:nvPr>
        </p:nvSpPr>
        <p:spPr>
          <a:xfrm>
            <a:off x="831850" y="1893455"/>
            <a:ext cx="10515600" cy="4196195"/>
          </a:xfrm>
        </p:spPr>
        <p:txBody>
          <a:bodyPr/>
          <a:lstStyle/>
          <a:p>
            <a:r>
              <a:rPr lang="en-US" dirty="0">
                <a:solidFill>
                  <a:schemeClr val="tx1"/>
                </a:solidFill>
              </a:rPr>
              <a:t>This is about (a) how to preserve sovereign immunity for tribally-owned insurance companies operating inside and outside of Indian Country, and about how to protect privately-owned insurance companies operating exclusively within Indian Country.</a:t>
            </a:r>
          </a:p>
          <a:p>
            <a:endParaRPr lang="en-US" dirty="0">
              <a:solidFill>
                <a:schemeClr val="tx1"/>
              </a:solidFill>
            </a:endParaRPr>
          </a:p>
          <a:p>
            <a:r>
              <a:rPr lang="en-US" dirty="0">
                <a:solidFill>
                  <a:schemeClr val="tx1"/>
                </a:solidFill>
              </a:rPr>
              <a:t>Tips on how to avoid inadvertent waiver of sovereign immunity when forming corporations and LLCs.</a:t>
            </a:r>
          </a:p>
          <a:p>
            <a:endParaRPr lang="en-US" dirty="0"/>
          </a:p>
          <a:p>
            <a:endParaRPr lang="en-US" dirty="0"/>
          </a:p>
        </p:txBody>
      </p:sp>
      <p:sp>
        <p:nvSpPr>
          <p:cNvPr id="4" name="Slide Number Placeholder 3">
            <a:extLst>
              <a:ext uri="{FF2B5EF4-FFF2-40B4-BE49-F238E27FC236}">
                <a16:creationId xmlns:a16="http://schemas.microsoft.com/office/drawing/2014/main" id="{365061E0-FA4C-4987-890C-DA92BFB63C69}"/>
              </a:ext>
            </a:extLst>
          </p:cNvPr>
          <p:cNvSpPr>
            <a:spLocks noGrp="1"/>
          </p:cNvSpPr>
          <p:nvPr>
            <p:ph type="sldNum" sz="quarter" idx="12"/>
          </p:nvPr>
        </p:nvSpPr>
        <p:spPr/>
        <p:txBody>
          <a:bodyPr/>
          <a:lstStyle/>
          <a:p>
            <a:fld id="{4B76C705-F9B8-4BED-BCFD-D221A1807DF7}" type="slidenum">
              <a:rPr lang="en-US" smtClean="0"/>
              <a:t>10</a:t>
            </a:fld>
            <a:endParaRPr lang="en-US"/>
          </a:p>
        </p:txBody>
      </p:sp>
    </p:spTree>
    <p:extLst>
      <p:ext uri="{BB962C8B-B14F-4D97-AF65-F5344CB8AC3E}">
        <p14:creationId xmlns:p14="http://schemas.microsoft.com/office/powerpoint/2010/main" val="62476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colorful, computer&#10;&#10;Description automatically generated">
            <a:extLst>
              <a:ext uri="{FF2B5EF4-FFF2-40B4-BE49-F238E27FC236}">
                <a16:creationId xmlns:a16="http://schemas.microsoft.com/office/drawing/2014/main" id="{B7F875F7-BDD7-4C82-B21C-4E0A7F1DB38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5" b="10670"/>
          <a:stretch/>
        </p:blipFill>
        <p:spPr>
          <a:xfrm>
            <a:off x="20" y="1"/>
            <a:ext cx="12191980" cy="6857999"/>
          </a:xfrm>
          <a:prstGeom prst="rect">
            <a:avLst/>
          </a:prstGeom>
        </p:spPr>
      </p:pic>
      <p:sp>
        <p:nvSpPr>
          <p:cNvPr id="2" name="Title 1">
            <a:extLst>
              <a:ext uri="{FF2B5EF4-FFF2-40B4-BE49-F238E27FC236}">
                <a16:creationId xmlns:a16="http://schemas.microsoft.com/office/drawing/2014/main" id="{FF3B3594-F1EC-47AA-973E-17014D5A0ED1}"/>
              </a:ext>
            </a:extLst>
          </p:cNvPr>
          <p:cNvSpPr>
            <a:spLocks noGrp="1"/>
          </p:cNvSpPr>
          <p:nvPr>
            <p:ph type="title"/>
          </p:nvPr>
        </p:nvSpPr>
        <p:spPr>
          <a:xfrm>
            <a:off x="1" y="332510"/>
            <a:ext cx="8682182" cy="1727200"/>
          </a:xfrm>
        </p:spPr>
        <p:txBody>
          <a:bodyPr vert="horz" lIns="91440" tIns="45720" rIns="91440" bIns="45720" rtlCol="0" anchor="b">
            <a:normAutofit fontScale="90000"/>
          </a:bodyPr>
          <a:lstStyle/>
          <a:p>
            <a:pPr algn="ctr"/>
            <a:r>
              <a:rPr lang="en-US" dirty="0">
                <a:solidFill>
                  <a:srgbClr val="FFFFFF"/>
                </a:solidFill>
              </a:rPr>
              <a:t>Case law….the </a:t>
            </a:r>
            <a:r>
              <a:rPr lang="en-US" i="1" dirty="0">
                <a:solidFill>
                  <a:srgbClr val="FFFFFF"/>
                </a:solidFill>
              </a:rPr>
              <a:t>Somerlott</a:t>
            </a:r>
            <a:r>
              <a:rPr lang="en-US" dirty="0">
                <a:solidFill>
                  <a:srgbClr val="FFFFFF"/>
                </a:solidFill>
              </a:rPr>
              <a:t> case.</a:t>
            </a:r>
          </a:p>
        </p:txBody>
      </p:sp>
      <p:sp>
        <p:nvSpPr>
          <p:cNvPr id="3" name="Text Placeholder 2">
            <a:extLst>
              <a:ext uri="{FF2B5EF4-FFF2-40B4-BE49-F238E27FC236}">
                <a16:creationId xmlns:a16="http://schemas.microsoft.com/office/drawing/2014/main" id="{6188B5C8-FF84-418C-B367-883FB2AB8240}"/>
              </a:ext>
            </a:extLst>
          </p:cNvPr>
          <p:cNvSpPr>
            <a:spLocks noGrp="1"/>
          </p:cNvSpPr>
          <p:nvPr>
            <p:ph type="body" idx="1"/>
          </p:nvPr>
        </p:nvSpPr>
        <p:spPr>
          <a:xfrm>
            <a:off x="1524000" y="5200073"/>
            <a:ext cx="9144000" cy="979054"/>
          </a:xfrm>
        </p:spPr>
        <p:txBody>
          <a:bodyPr vert="horz" lIns="91440" tIns="45720" rIns="91440" bIns="45720" rtlCol="0">
            <a:normAutofit/>
          </a:bodyPr>
          <a:lstStyle/>
          <a:p>
            <a:pPr algn="ctr"/>
            <a:r>
              <a:rPr lang="en-US" dirty="0">
                <a:solidFill>
                  <a:srgbClr val="FFFFFF"/>
                </a:solidFill>
              </a:rPr>
              <a:t>Why </a:t>
            </a:r>
            <a:r>
              <a:rPr lang="en-US" b="1" u="sng" dirty="0">
                <a:solidFill>
                  <a:srgbClr val="FFFFFF"/>
                </a:solidFill>
              </a:rPr>
              <a:t>tribally-owned corporations </a:t>
            </a:r>
            <a:r>
              <a:rPr lang="en-US" dirty="0">
                <a:solidFill>
                  <a:srgbClr val="FFFFFF"/>
                </a:solidFill>
              </a:rPr>
              <a:t>should not file corporations or LLCs under state law.  Loss of sovereign immunity from suit.</a:t>
            </a:r>
          </a:p>
        </p:txBody>
      </p:sp>
      <p:sp>
        <p:nvSpPr>
          <p:cNvPr id="4" name="Slide Number Placeholder 3">
            <a:extLst>
              <a:ext uri="{FF2B5EF4-FFF2-40B4-BE49-F238E27FC236}">
                <a16:creationId xmlns:a16="http://schemas.microsoft.com/office/drawing/2014/main" id="{F0A9746D-9779-400F-AC81-487C42923A4F}"/>
              </a:ext>
            </a:extLst>
          </p:cNvPr>
          <p:cNvSpPr>
            <a:spLocks noGrp="1"/>
          </p:cNvSpPr>
          <p:nvPr>
            <p:ph type="sldNum" sz="quarter" idx="12"/>
          </p:nvPr>
        </p:nvSpPr>
        <p:spPr/>
        <p:txBody>
          <a:bodyPr/>
          <a:lstStyle/>
          <a:p>
            <a:fld id="{4B76C705-F9B8-4BED-BCFD-D221A1807DF7}" type="slidenum">
              <a:rPr lang="en-US" smtClean="0"/>
              <a:t>11</a:t>
            </a:fld>
            <a:endParaRPr lang="en-US"/>
          </a:p>
        </p:txBody>
      </p:sp>
    </p:spTree>
    <p:extLst>
      <p:ext uri="{BB962C8B-B14F-4D97-AF65-F5344CB8AC3E}">
        <p14:creationId xmlns:p14="http://schemas.microsoft.com/office/powerpoint/2010/main" val="169188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3FB61-DD4B-4C27-B4AE-7359FF55C6C4}"/>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3000" kern="1200" dirty="0">
                <a:solidFill>
                  <a:schemeClr val="tx1">
                    <a:lumMod val="85000"/>
                    <a:lumOff val="15000"/>
                  </a:schemeClr>
                </a:solidFill>
                <a:latin typeface="+mj-lt"/>
                <a:ea typeface="+mj-ea"/>
                <a:cs typeface="+mj-cs"/>
              </a:rPr>
              <a:t>“…no matter how broadly conceived, sovereign immunity has never extended to a for-profit business owned by one sovereign but formed under the laws of a second sovereign when the laws of the incorporating second sovereign expressly allow the business to be sued.  And it doesn’t matter whether the sovereign owning the business is the federal government, a foreign sovereign, state – or tribe.”</a:t>
            </a:r>
          </a:p>
        </p:txBody>
      </p:sp>
      <p:sp>
        <p:nvSpPr>
          <p:cNvPr id="3" name="Text Placeholder 2">
            <a:extLst>
              <a:ext uri="{FF2B5EF4-FFF2-40B4-BE49-F238E27FC236}">
                <a16:creationId xmlns:a16="http://schemas.microsoft.com/office/drawing/2014/main" id="{0CBABA5D-BE39-4AEA-8C47-90C735CCD419}"/>
              </a:ext>
            </a:extLst>
          </p:cNvPr>
          <p:cNvSpPr>
            <a:spLocks noGrp="1"/>
          </p:cNvSpPr>
          <p:nvPr>
            <p:ph type="body" idx="1"/>
          </p:nvPr>
        </p:nvSpPr>
        <p:spPr>
          <a:xfrm>
            <a:off x="1023257" y="965198"/>
            <a:ext cx="2707937" cy="4927602"/>
          </a:xfrm>
        </p:spPr>
        <p:txBody>
          <a:bodyPr vert="horz" lIns="91440" tIns="45720" rIns="91440" bIns="45720" rtlCol="0" anchor="ctr">
            <a:normAutofit/>
          </a:bodyPr>
          <a:lstStyle/>
          <a:p>
            <a:pPr algn="r"/>
            <a:r>
              <a:rPr lang="en-US" sz="2000" i="1" kern="1200">
                <a:solidFill>
                  <a:schemeClr val="accent1"/>
                </a:solidFill>
                <a:latin typeface="+mn-lt"/>
                <a:ea typeface="+mn-ea"/>
                <a:cs typeface="+mn-cs"/>
              </a:rPr>
              <a:t>Somerlott v. </a:t>
            </a:r>
            <a:r>
              <a:rPr lang="en-US" sz="2000" i="1" kern="1200" dirty="0">
                <a:solidFill>
                  <a:schemeClr val="accent1"/>
                </a:solidFill>
                <a:latin typeface="+mn-lt"/>
                <a:ea typeface="+mn-ea"/>
                <a:cs typeface="+mn-cs"/>
              </a:rPr>
              <a:t>Cherokee Nation </a:t>
            </a:r>
            <a:r>
              <a:rPr lang="en-US" sz="2000" i="1" kern="1200" dirty="0" err="1">
                <a:solidFill>
                  <a:schemeClr val="accent1"/>
                </a:solidFill>
                <a:latin typeface="+mn-lt"/>
                <a:ea typeface="+mn-ea"/>
                <a:cs typeface="+mn-cs"/>
              </a:rPr>
              <a:t>Distribs</a:t>
            </a:r>
            <a:r>
              <a:rPr lang="en-US" sz="2000" i="1" kern="1200" dirty="0">
                <a:solidFill>
                  <a:schemeClr val="accent1"/>
                </a:solidFill>
                <a:latin typeface="+mn-lt"/>
                <a:ea typeface="+mn-ea"/>
                <a:cs typeface="+mn-cs"/>
              </a:rPr>
              <a:t>., Inc., 686 F.3d 1144 (10</a:t>
            </a:r>
            <a:r>
              <a:rPr lang="en-US" sz="2000" i="1" kern="1200" baseline="30000" dirty="0">
                <a:solidFill>
                  <a:schemeClr val="accent1"/>
                </a:solidFill>
                <a:latin typeface="+mn-lt"/>
                <a:ea typeface="+mn-ea"/>
                <a:cs typeface="+mn-cs"/>
              </a:rPr>
              <a:t>th</a:t>
            </a:r>
            <a:r>
              <a:rPr lang="en-US" sz="2000" i="1" kern="1200" dirty="0">
                <a:solidFill>
                  <a:schemeClr val="accent1"/>
                </a:solidFill>
                <a:latin typeface="+mn-lt"/>
                <a:ea typeface="+mn-ea"/>
                <a:cs typeface="+mn-cs"/>
              </a:rPr>
              <a:t> Cir., 2012)</a:t>
            </a: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48CA5E5-E8C3-40CE-A988-DE448D24CA8A}"/>
              </a:ext>
            </a:extLst>
          </p:cNvPr>
          <p:cNvSpPr>
            <a:spLocks noGrp="1"/>
          </p:cNvSpPr>
          <p:nvPr>
            <p:ph type="sldNum" sz="quarter" idx="12"/>
          </p:nvPr>
        </p:nvSpPr>
        <p:spPr/>
        <p:txBody>
          <a:bodyPr/>
          <a:lstStyle/>
          <a:p>
            <a:fld id="{4B76C705-F9B8-4BED-BCFD-D221A1807DF7}" type="slidenum">
              <a:rPr lang="en-US" smtClean="0"/>
              <a:t>12</a:t>
            </a:fld>
            <a:endParaRPr lang="en-US"/>
          </a:p>
        </p:txBody>
      </p:sp>
    </p:spTree>
    <p:extLst>
      <p:ext uri="{BB962C8B-B14F-4D97-AF65-F5344CB8AC3E}">
        <p14:creationId xmlns:p14="http://schemas.microsoft.com/office/powerpoint/2010/main" val="363455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red&#10;&#10;Description automatically generated">
            <a:extLst>
              <a:ext uri="{FF2B5EF4-FFF2-40B4-BE49-F238E27FC236}">
                <a16:creationId xmlns:a16="http://schemas.microsoft.com/office/drawing/2014/main" id="{500FA039-261C-42A3-9582-CC981E41CAE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016" b="10984"/>
          <a:stretch/>
        </p:blipFill>
        <p:spPr>
          <a:xfrm>
            <a:off x="20" y="1"/>
            <a:ext cx="12191980" cy="6857999"/>
          </a:xfrm>
          <a:prstGeom prst="rect">
            <a:avLst/>
          </a:prstGeom>
        </p:spPr>
      </p:pic>
      <p:sp>
        <p:nvSpPr>
          <p:cNvPr id="2" name="Title 1">
            <a:extLst>
              <a:ext uri="{FF2B5EF4-FFF2-40B4-BE49-F238E27FC236}">
                <a16:creationId xmlns:a16="http://schemas.microsoft.com/office/drawing/2014/main" id="{80F9E395-1D99-4273-AE04-64A3F9CAD30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i="1" dirty="0">
                <a:solidFill>
                  <a:srgbClr val="FFFFFF"/>
                </a:solidFill>
              </a:rPr>
              <a:t>Wright v. Colville Tribal Enterprises Corp</a:t>
            </a:r>
            <a:r>
              <a:rPr lang="en-US" dirty="0">
                <a:solidFill>
                  <a:srgbClr val="FFFFFF"/>
                </a:solidFill>
              </a:rPr>
              <a:t>.</a:t>
            </a:r>
          </a:p>
        </p:txBody>
      </p:sp>
      <p:sp>
        <p:nvSpPr>
          <p:cNvPr id="3" name="Text Placeholder 2">
            <a:extLst>
              <a:ext uri="{FF2B5EF4-FFF2-40B4-BE49-F238E27FC236}">
                <a16:creationId xmlns:a16="http://schemas.microsoft.com/office/drawing/2014/main" id="{2680C345-BD90-4801-8DB6-86585B72D1D4}"/>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dirty="0">
                <a:solidFill>
                  <a:srgbClr val="FFFFFF"/>
                </a:solidFill>
              </a:rPr>
              <a:t>“[A] tribe may waive the immunity of a tribal enterprise by incorporating the enterprise under state law, rather than tribal law.” 147 P.3d 1275, 159 Wn.2d 108 (Wash. 2006).</a:t>
            </a:r>
          </a:p>
        </p:txBody>
      </p:sp>
      <p:sp>
        <p:nvSpPr>
          <p:cNvPr id="4" name="Slide Number Placeholder 3">
            <a:extLst>
              <a:ext uri="{FF2B5EF4-FFF2-40B4-BE49-F238E27FC236}">
                <a16:creationId xmlns:a16="http://schemas.microsoft.com/office/drawing/2014/main" id="{D8BB9892-737F-4DCB-BF71-04B1198BE4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B76C705-F9B8-4BED-BCFD-D221A1807DF7}" type="slidenum">
              <a:rPr lang="en-US">
                <a:solidFill>
                  <a:srgbClr val="FFFFFF"/>
                </a:solidFill>
                <a:latin typeface="Calibri" panose="020F0502020204030204"/>
              </a:rPr>
              <a:pPr>
                <a:spcAft>
                  <a:spcPts val="600"/>
                </a:spcAft>
                <a:defRPr/>
              </a:pPr>
              <a:t>13</a:t>
            </a:fld>
            <a:endParaRPr lang="en-US">
              <a:solidFill>
                <a:srgbClr val="FFFFFF"/>
              </a:solidFill>
              <a:latin typeface="Calibri" panose="020F0502020204030204"/>
            </a:endParaRPr>
          </a:p>
        </p:txBody>
      </p:sp>
    </p:spTree>
    <p:extLst>
      <p:ext uri="{BB962C8B-B14F-4D97-AF65-F5344CB8AC3E}">
        <p14:creationId xmlns:p14="http://schemas.microsoft.com/office/powerpoint/2010/main" val="351904440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1EC3-8780-4A3B-8F28-35168E143E08}"/>
              </a:ext>
            </a:extLst>
          </p:cNvPr>
          <p:cNvSpPr>
            <a:spLocks noGrp="1"/>
          </p:cNvSpPr>
          <p:nvPr>
            <p:ph type="title"/>
          </p:nvPr>
        </p:nvSpPr>
        <p:spPr/>
        <p:txBody>
          <a:bodyPr/>
          <a:lstStyle/>
          <a:p>
            <a:r>
              <a:rPr lang="en-US" dirty="0"/>
              <a:t>Why is there interest in insurance companies focused on Indian communities?	</a:t>
            </a:r>
          </a:p>
        </p:txBody>
      </p:sp>
      <p:sp>
        <p:nvSpPr>
          <p:cNvPr id="3" name="Content Placeholder 2">
            <a:extLst>
              <a:ext uri="{FF2B5EF4-FFF2-40B4-BE49-F238E27FC236}">
                <a16:creationId xmlns:a16="http://schemas.microsoft.com/office/drawing/2014/main" id="{9AC206A4-990B-4A72-8200-829D752F7B04}"/>
              </a:ext>
            </a:extLst>
          </p:cNvPr>
          <p:cNvSpPr>
            <a:spLocks noGrp="1"/>
          </p:cNvSpPr>
          <p:nvPr>
            <p:ph sz="half" idx="1"/>
          </p:nvPr>
        </p:nvSpPr>
        <p:spPr/>
        <p:txBody>
          <a:bodyPr>
            <a:normAutofit fontScale="92500" lnSpcReduction="10000"/>
          </a:bodyPr>
          <a:lstStyle/>
          <a:p>
            <a:pPr marL="0" indent="0">
              <a:buNone/>
            </a:pPr>
            <a:r>
              <a:rPr lang="en-US" dirty="0"/>
              <a:t>Insurance that is not available elsewhere.</a:t>
            </a:r>
          </a:p>
          <a:p>
            <a:pPr marL="0" indent="0">
              <a:buNone/>
            </a:pPr>
            <a:r>
              <a:rPr lang="en-US" dirty="0"/>
              <a:t>Examples:</a:t>
            </a:r>
          </a:p>
          <a:p>
            <a:pPr marL="0" indent="0">
              <a:buNone/>
            </a:pPr>
            <a:r>
              <a:rPr lang="en-US" dirty="0"/>
              <a:t>1.  Attorney malpractice insurance for attorneys practicing in Indian Tribal Courts </a:t>
            </a:r>
          </a:p>
          <a:p>
            <a:pPr marL="0" indent="0">
              <a:buNone/>
            </a:pPr>
            <a:r>
              <a:rPr lang="en-US" dirty="0"/>
              <a:t>2.  Title insurance for banks that issue mortgages to tribal members under HUD 184</a:t>
            </a:r>
          </a:p>
          <a:p>
            <a:pPr marL="0" indent="0">
              <a:buNone/>
            </a:pPr>
            <a:r>
              <a:rPr lang="en-US" dirty="0"/>
              <a:t>3.  Life/health/disability for tribal members in foreign countries.</a:t>
            </a:r>
          </a:p>
          <a:p>
            <a:pPr marL="0" indent="0">
              <a:buNone/>
            </a:pPr>
            <a:endParaRPr lang="en-US" dirty="0"/>
          </a:p>
        </p:txBody>
      </p:sp>
      <p:sp>
        <p:nvSpPr>
          <p:cNvPr id="4" name="Content Placeholder 3">
            <a:extLst>
              <a:ext uri="{FF2B5EF4-FFF2-40B4-BE49-F238E27FC236}">
                <a16:creationId xmlns:a16="http://schemas.microsoft.com/office/drawing/2014/main" id="{421E0B4C-A3A7-4472-B032-D66D599BB548}"/>
              </a:ext>
            </a:extLst>
          </p:cNvPr>
          <p:cNvSpPr>
            <a:spLocks noGrp="1"/>
          </p:cNvSpPr>
          <p:nvPr>
            <p:ph sz="half" idx="2"/>
          </p:nvPr>
        </p:nvSpPr>
        <p:spPr/>
        <p:txBody>
          <a:bodyPr>
            <a:normAutofit fontScale="92500" lnSpcReduction="10000"/>
          </a:bodyPr>
          <a:lstStyle/>
          <a:p>
            <a:pPr marL="514350" indent="-514350">
              <a:buAutoNum type="arabicPeriod" startAt="4"/>
            </a:pPr>
            <a:r>
              <a:rPr lang="en-US" dirty="0"/>
              <a:t>Bail Bonds for defendants in Tribal Courts.  </a:t>
            </a:r>
          </a:p>
          <a:p>
            <a:pPr marL="514350" indent="-514350">
              <a:buAutoNum type="arabicPeriod" startAt="4"/>
            </a:pPr>
            <a:r>
              <a:rPr lang="en-US" dirty="0"/>
              <a:t>State-licensed carriers deny Indian Country claims</a:t>
            </a:r>
          </a:p>
          <a:p>
            <a:pPr marL="514350" indent="-514350">
              <a:buAutoNum type="arabicPeriod" startAt="4"/>
            </a:pPr>
            <a:r>
              <a:rPr lang="en-US" dirty="0"/>
              <a:t>Benefits for tribes</a:t>
            </a:r>
          </a:p>
          <a:p>
            <a:pPr marL="514350" indent="-514350">
              <a:buAutoNum type="arabicPeriod" startAt="4"/>
            </a:pPr>
            <a:r>
              <a:rPr lang="en-US" dirty="0"/>
              <a:t>Benefits for those working with tribes</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32ED4AEF-93A4-4345-B380-8F73CC8EB2C4}"/>
              </a:ext>
            </a:extLst>
          </p:cNvPr>
          <p:cNvSpPr>
            <a:spLocks noGrp="1"/>
          </p:cNvSpPr>
          <p:nvPr>
            <p:ph type="sldNum" sz="quarter" idx="12"/>
          </p:nvPr>
        </p:nvSpPr>
        <p:spPr/>
        <p:txBody>
          <a:bodyPr/>
          <a:lstStyle/>
          <a:p>
            <a:fld id="{4B76C705-F9B8-4BED-BCFD-D221A1807DF7}" type="slidenum">
              <a:rPr lang="en-US" smtClean="0"/>
              <a:t>14</a:t>
            </a:fld>
            <a:endParaRPr lang="en-US"/>
          </a:p>
        </p:txBody>
      </p:sp>
    </p:spTree>
    <p:extLst>
      <p:ext uri="{BB962C8B-B14F-4D97-AF65-F5344CB8AC3E}">
        <p14:creationId xmlns:p14="http://schemas.microsoft.com/office/powerpoint/2010/main" val="427517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DB-2931-4FE8-896F-D23AE4017BF6}"/>
              </a:ext>
            </a:extLst>
          </p:cNvPr>
          <p:cNvSpPr>
            <a:spLocks noGrp="1"/>
          </p:cNvSpPr>
          <p:nvPr>
            <p:ph type="title"/>
          </p:nvPr>
        </p:nvSpPr>
        <p:spPr/>
        <p:txBody>
          <a:bodyPr/>
          <a:lstStyle/>
          <a:p>
            <a:r>
              <a:rPr lang="en-US" dirty="0"/>
              <a:t>Insurance that is too expensive elsewhere.	</a:t>
            </a:r>
          </a:p>
        </p:txBody>
      </p:sp>
      <p:sp>
        <p:nvSpPr>
          <p:cNvPr id="3" name="Content Placeholder 2">
            <a:extLst>
              <a:ext uri="{FF2B5EF4-FFF2-40B4-BE49-F238E27FC236}">
                <a16:creationId xmlns:a16="http://schemas.microsoft.com/office/drawing/2014/main" id="{71FC42FE-D82A-490E-9050-DB95902D8BE5}"/>
              </a:ext>
            </a:extLst>
          </p:cNvPr>
          <p:cNvSpPr>
            <a:spLocks noGrp="1"/>
          </p:cNvSpPr>
          <p:nvPr>
            <p:ph sz="half" idx="1"/>
          </p:nvPr>
        </p:nvSpPr>
        <p:spPr/>
        <p:txBody>
          <a:bodyPr/>
          <a:lstStyle/>
          <a:p>
            <a:r>
              <a:rPr lang="en-US" dirty="0"/>
              <a:t>Workers’ Compensation insurance.	</a:t>
            </a:r>
          </a:p>
          <a:p>
            <a:r>
              <a:rPr lang="en-US" dirty="0"/>
              <a:t>Cyber</a:t>
            </a:r>
          </a:p>
          <a:p>
            <a:r>
              <a:rPr lang="en-US" dirty="0"/>
              <a:t>Crime</a:t>
            </a:r>
          </a:p>
          <a:p>
            <a:r>
              <a:rPr lang="en-US" dirty="0"/>
              <a:t>Pandemic</a:t>
            </a:r>
          </a:p>
        </p:txBody>
      </p:sp>
      <p:sp>
        <p:nvSpPr>
          <p:cNvPr id="4" name="Content Placeholder 3">
            <a:extLst>
              <a:ext uri="{FF2B5EF4-FFF2-40B4-BE49-F238E27FC236}">
                <a16:creationId xmlns:a16="http://schemas.microsoft.com/office/drawing/2014/main" id="{B58D2DC1-B04A-486F-AFD2-B26326344309}"/>
              </a:ext>
            </a:extLst>
          </p:cNvPr>
          <p:cNvSpPr>
            <a:spLocks noGrp="1"/>
          </p:cNvSpPr>
          <p:nvPr>
            <p:ph sz="half" idx="2"/>
          </p:nvPr>
        </p:nvSpPr>
        <p:spPr/>
        <p:txBody>
          <a:bodyPr/>
          <a:lstStyle/>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205A75C5-58B5-41B6-887A-2D40DF716E2C}"/>
              </a:ext>
            </a:extLst>
          </p:cNvPr>
          <p:cNvSpPr>
            <a:spLocks noGrp="1"/>
          </p:cNvSpPr>
          <p:nvPr>
            <p:ph type="sldNum" sz="quarter" idx="12"/>
          </p:nvPr>
        </p:nvSpPr>
        <p:spPr/>
        <p:txBody>
          <a:bodyPr/>
          <a:lstStyle/>
          <a:p>
            <a:fld id="{4B76C705-F9B8-4BED-BCFD-D221A1807DF7}" type="slidenum">
              <a:rPr lang="en-US" smtClean="0"/>
              <a:t>15</a:t>
            </a:fld>
            <a:endParaRPr lang="en-US"/>
          </a:p>
        </p:txBody>
      </p:sp>
    </p:spTree>
    <p:extLst>
      <p:ext uri="{BB962C8B-B14F-4D97-AF65-F5344CB8AC3E}">
        <p14:creationId xmlns:p14="http://schemas.microsoft.com/office/powerpoint/2010/main" val="129228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F961-CDB9-452E-9F59-01CFDAE6C905}"/>
              </a:ext>
            </a:extLst>
          </p:cNvPr>
          <p:cNvSpPr>
            <a:spLocks noGrp="1"/>
          </p:cNvSpPr>
          <p:nvPr>
            <p:ph type="title"/>
          </p:nvPr>
        </p:nvSpPr>
        <p:spPr/>
        <p:txBody>
          <a:bodyPr/>
          <a:lstStyle/>
          <a:p>
            <a:r>
              <a:rPr lang="en-US" dirty="0"/>
              <a:t>       Infrastructure of </a:t>
            </a:r>
            <a:r>
              <a:rPr lang="en-US" b="1" u="sng" dirty="0"/>
              <a:t>Private</a:t>
            </a:r>
            <a:r>
              <a:rPr lang="en-US" dirty="0"/>
              <a:t> Insurance</a:t>
            </a:r>
            <a:br>
              <a:rPr lang="en-US" dirty="0"/>
            </a:br>
            <a:r>
              <a:rPr lang="en-US" dirty="0"/>
              <a:t>                      in Indian Country</a:t>
            </a:r>
          </a:p>
        </p:txBody>
      </p:sp>
      <p:sp>
        <p:nvSpPr>
          <p:cNvPr id="3" name="Content Placeholder 2">
            <a:extLst>
              <a:ext uri="{FF2B5EF4-FFF2-40B4-BE49-F238E27FC236}">
                <a16:creationId xmlns:a16="http://schemas.microsoft.com/office/drawing/2014/main" id="{6729F1D5-3473-4559-AD48-F853240B8791}"/>
              </a:ext>
            </a:extLst>
          </p:cNvPr>
          <p:cNvSpPr>
            <a:spLocks noGrp="1"/>
          </p:cNvSpPr>
          <p:nvPr>
            <p:ph idx="1"/>
          </p:nvPr>
        </p:nvSpPr>
        <p:spPr>
          <a:xfrm>
            <a:off x="838200" y="1794933"/>
            <a:ext cx="10515600" cy="4382029"/>
          </a:xfrm>
        </p:spPr>
        <p:txBody>
          <a:bodyPr>
            <a:normAutofit lnSpcReduction="10000"/>
          </a:bodyPr>
          <a:lstStyle/>
          <a:p>
            <a:r>
              <a:rPr lang="en-US" dirty="0"/>
              <a:t>Business Licenses; Transaction Privilege Tax License</a:t>
            </a:r>
          </a:p>
          <a:p>
            <a:r>
              <a:rPr lang="en-US" dirty="0"/>
              <a:t>Tribal Codes; Commercial, Corporations/LLCs; Insurance</a:t>
            </a:r>
          </a:p>
          <a:p>
            <a:r>
              <a:rPr lang="en-US" dirty="0"/>
              <a:t>Certificate of Authority to Transact the Business of Insurance</a:t>
            </a:r>
          </a:p>
          <a:p>
            <a:r>
              <a:rPr lang="en-US" dirty="0"/>
              <a:t>Insurance Commissioners or Insurance Registrars or similar titles</a:t>
            </a:r>
          </a:p>
          <a:p>
            <a:r>
              <a:rPr lang="en-US" dirty="0"/>
              <a:t>Dispute Resolution – Options</a:t>
            </a:r>
          </a:p>
          <a:p>
            <a:pPr lvl="1"/>
            <a:r>
              <a:rPr lang="en-US" dirty="0"/>
              <a:t>Tribal Courts</a:t>
            </a:r>
          </a:p>
          <a:p>
            <a:pPr lvl="1"/>
            <a:r>
              <a:rPr lang="en-US" dirty="0"/>
              <a:t>Insurance Court </a:t>
            </a:r>
            <a:r>
              <a:rPr lang="en-US" i="1" dirty="0"/>
              <a:t>of</a:t>
            </a:r>
            <a:r>
              <a:rPr lang="en-US" dirty="0"/>
              <a:t> Indian Country</a:t>
            </a:r>
          </a:p>
          <a:p>
            <a:pPr lvl="1"/>
            <a:r>
              <a:rPr lang="en-US" dirty="0"/>
              <a:t>Other courts by agreement of the parties</a:t>
            </a:r>
          </a:p>
          <a:p>
            <a:r>
              <a:rPr lang="en-US" dirty="0"/>
              <a:t>Voluntary Regulators</a:t>
            </a:r>
          </a:p>
          <a:p>
            <a:pPr lvl="1"/>
            <a:r>
              <a:rPr lang="en-US" dirty="0"/>
              <a:t>Tribal Association </a:t>
            </a:r>
            <a:r>
              <a:rPr lang="en-US" i="1" dirty="0"/>
              <a:t>of</a:t>
            </a:r>
            <a:r>
              <a:rPr lang="en-US" dirty="0"/>
              <a:t> Insurance Commissioners – </a:t>
            </a:r>
            <a:r>
              <a:rPr lang="en-US" dirty="0">
                <a:hlinkClick r:id="rId2"/>
              </a:rPr>
              <a:t>www.TAIC.online</a:t>
            </a: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BB923D49-F894-4A63-9EA0-16E18E16081D}"/>
              </a:ext>
            </a:extLst>
          </p:cNvPr>
          <p:cNvSpPr>
            <a:spLocks noGrp="1"/>
          </p:cNvSpPr>
          <p:nvPr>
            <p:ph type="sldNum" sz="quarter" idx="12"/>
          </p:nvPr>
        </p:nvSpPr>
        <p:spPr/>
        <p:txBody>
          <a:bodyPr/>
          <a:lstStyle/>
          <a:p>
            <a:fld id="{4B76C705-F9B8-4BED-BCFD-D221A1807DF7}" type="slidenum">
              <a:rPr lang="en-US" smtClean="0"/>
              <a:t>16</a:t>
            </a:fld>
            <a:endParaRPr lang="en-US"/>
          </a:p>
        </p:txBody>
      </p:sp>
    </p:spTree>
    <p:extLst>
      <p:ext uri="{BB962C8B-B14F-4D97-AF65-F5344CB8AC3E}">
        <p14:creationId xmlns:p14="http://schemas.microsoft.com/office/powerpoint/2010/main" val="223268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826F-14CA-41EB-9688-09A8F5368281}"/>
              </a:ext>
            </a:extLst>
          </p:cNvPr>
          <p:cNvSpPr>
            <a:spLocks noGrp="1"/>
          </p:cNvSpPr>
          <p:nvPr>
            <p:ph type="ctrTitle"/>
          </p:nvPr>
        </p:nvSpPr>
        <p:spPr/>
        <p:txBody>
          <a:bodyPr/>
          <a:lstStyle/>
          <a:p>
            <a:r>
              <a:rPr lang="en-US" dirty="0"/>
              <a:t>Types of Insurers</a:t>
            </a:r>
          </a:p>
        </p:txBody>
      </p:sp>
      <p:sp>
        <p:nvSpPr>
          <p:cNvPr id="3" name="Subtitle 2">
            <a:extLst>
              <a:ext uri="{FF2B5EF4-FFF2-40B4-BE49-F238E27FC236}">
                <a16:creationId xmlns:a16="http://schemas.microsoft.com/office/drawing/2014/main" id="{9561E330-7361-481E-BF44-024060B79E33}"/>
              </a:ext>
            </a:extLst>
          </p:cNvPr>
          <p:cNvSpPr>
            <a:spLocks noGrp="1"/>
          </p:cNvSpPr>
          <p:nvPr>
            <p:ph type="subTitle" idx="1"/>
          </p:nvPr>
        </p:nvSpPr>
        <p:spPr/>
        <p:txBody>
          <a:bodyPr/>
          <a:lstStyle/>
          <a:p>
            <a:r>
              <a:rPr lang="en-US" dirty="0"/>
              <a:t>Primary including POICs</a:t>
            </a:r>
          </a:p>
          <a:p>
            <a:r>
              <a:rPr lang="en-US" dirty="0"/>
              <a:t>Reinsurer including PORCs</a:t>
            </a:r>
          </a:p>
          <a:p>
            <a:r>
              <a:rPr lang="en-US" dirty="0"/>
              <a:t>Captive including so-called micro-captives</a:t>
            </a:r>
          </a:p>
          <a:p>
            <a:endParaRPr lang="en-US" dirty="0"/>
          </a:p>
        </p:txBody>
      </p:sp>
    </p:spTree>
    <p:extLst>
      <p:ext uri="{BB962C8B-B14F-4D97-AF65-F5344CB8AC3E}">
        <p14:creationId xmlns:p14="http://schemas.microsoft.com/office/powerpoint/2010/main" val="20427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D84A-CF42-4FF6-8BCA-F05D06A91F8F}"/>
              </a:ext>
            </a:extLst>
          </p:cNvPr>
          <p:cNvSpPr>
            <a:spLocks noGrp="1"/>
          </p:cNvSpPr>
          <p:nvPr>
            <p:ph type="title"/>
          </p:nvPr>
        </p:nvSpPr>
        <p:spPr/>
        <p:txBody>
          <a:bodyPr/>
          <a:lstStyle/>
          <a:p>
            <a:r>
              <a:rPr lang="en-US" dirty="0"/>
              <a:t>           Other Benefits of Working With</a:t>
            </a:r>
            <a:br>
              <a:rPr lang="en-US" dirty="0"/>
            </a:br>
            <a:r>
              <a:rPr lang="en-US" dirty="0"/>
              <a:t>                      a Tribal Domicile</a:t>
            </a:r>
          </a:p>
        </p:txBody>
      </p:sp>
      <p:sp>
        <p:nvSpPr>
          <p:cNvPr id="3" name="Content Placeholder 2">
            <a:extLst>
              <a:ext uri="{FF2B5EF4-FFF2-40B4-BE49-F238E27FC236}">
                <a16:creationId xmlns:a16="http://schemas.microsoft.com/office/drawing/2014/main" id="{C4B4F5D5-61E9-4269-A7BF-99FB14FAACD6}"/>
              </a:ext>
            </a:extLst>
          </p:cNvPr>
          <p:cNvSpPr>
            <a:spLocks noGrp="1"/>
          </p:cNvSpPr>
          <p:nvPr>
            <p:ph idx="1"/>
          </p:nvPr>
        </p:nvSpPr>
        <p:spPr>
          <a:xfrm>
            <a:off x="838200" y="1690688"/>
            <a:ext cx="10515600" cy="4486275"/>
          </a:xfrm>
        </p:spPr>
        <p:txBody>
          <a:bodyPr>
            <a:normAutofit fontScale="55000" lnSpcReduction="20000"/>
          </a:bodyPr>
          <a:lstStyle/>
          <a:p>
            <a:r>
              <a:rPr lang="en-US" dirty="0"/>
              <a:t>For tribally-owned insurers, preservation of tribal sovereign immunity</a:t>
            </a:r>
          </a:p>
          <a:p>
            <a:r>
              <a:rPr lang="en-US" dirty="0"/>
              <a:t>More flexible and creative than state domicile’s</a:t>
            </a:r>
          </a:p>
          <a:p>
            <a:r>
              <a:rPr lang="en-US" dirty="0"/>
              <a:t>Companies Limited by Guarantee (“CLG”) – alternative to traditional capitalization</a:t>
            </a:r>
          </a:p>
          <a:p>
            <a:r>
              <a:rPr lang="en-US" dirty="0"/>
              <a:t>Some tribal domiciles have lower capitalization requirements than states</a:t>
            </a:r>
          </a:p>
          <a:p>
            <a:r>
              <a:rPr lang="en-US" dirty="0"/>
              <a:t>Fast turn around time</a:t>
            </a:r>
          </a:p>
          <a:p>
            <a:r>
              <a:rPr lang="en-US" dirty="0"/>
              <a:t>Alternative to offshore domiciles and no requirement to file forms or Section 953(d) elections with the IRS as a foreign entity</a:t>
            </a:r>
          </a:p>
          <a:p>
            <a:r>
              <a:rPr lang="en-US" dirty="0"/>
              <a:t>Less bureaucracy – direct line to Insurance Commissioners / Registrars</a:t>
            </a:r>
          </a:p>
          <a:p>
            <a:r>
              <a:rPr lang="en-US" dirty="0"/>
              <a:t>Tribally-owned insurers, for tribes with the right status, have tax, employment, and grant funding advantages.  Tribal corporations create governmental revenues.  Tribally-owned insurers also have socially responsible.  Investing in a tribally-owned insurer has a cultural </a:t>
            </a:r>
            <a:r>
              <a:rPr lang="en-US" dirty="0" err="1"/>
              <a:t>cashet</a:t>
            </a:r>
            <a:r>
              <a:rPr lang="en-US" dirty="0"/>
              <a:t>. </a:t>
            </a:r>
          </a:p>
          <a:p>
            <a:r>
              <a:rPr lang="en-US" dirty="0"/>
              <a:t>Tribally-owned corporations in general, for tribes with the right status,  have federal tax credits, such as investment tax credit (new market tax credits), Indian wages and insurance tax credits, and equipment and building accelerated depreciation.  </a:t>
            </a:r>
          </a:p>
          <a:p>
            <a:r>
              <a:rPr lang="en-US" dirty="0"/>
              <a:t>Tribally-owned corporations in general, for tribes with the right status, have federal government contracting preferences, such as preferences on Bureau of Indian Affairs contracts (Buy Indian Act), tribal government owned corporations [8(a) Preferences], and Indian reservation-based businesses (</a:t>
            </a:r>
            <a:r>
              <a:rPr lang="en-US" dirty="0" err="1"/>
              <a:t>HubZone</a:t>
            </a:r>
            <a:r>
              <a:rPr lang="en-US" dirty="0"/>
              <a:t> Preferences).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6578EB-0952-440B-A39F-8C078F5BB462}"/>
              </a:ext>
            </a:extLst>
          </p:cNvPr>
          <p:cNvSpPr>
            <a:spLocks noGrp="1"/>
          </p:cNvSpPr>
          <p:nvPr>
            <p:ph type="sldNum" sz="quarter" idx="12"/>
          </p:nvPr>
        </p:nvSpPr>
        <p:spPr/>
        <p:txBody>
          <a:bodyPr/>
          <a:lstStyle/>
          <a:p>
            <a:fld id="{4B76C705-F9B8-4BED-BCFD-D221A1807DF7}" type="slidenum">
              <a:rPr lang="en-US" smtClean="0"/>
              <a:t>18</a:t>
            </a:fld>
            <a:endParaRPr lang="en-US"/>
          </a:p>
        </p:txBody>
      </p:sp>
    </p:spTree>
    <p:extLst>
      <p:ext uri="{BB962C8B-B14F-4D97-AF65-F5344CB8AC3E}">
        <p14:creationId xmlns:p14="http://schemas.microsoft.com/office/powerpoint/2010/main" val="345965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C436-B8B3-442E-9C8E-5184C44765B6}"/>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FF7B4C8E-6D57-4231-9DD7-F39A1F382708}"/>
              </a:ext>
            </a:extLst>
          </p:cNvPr>
          <p:cNvSpPr>
            <a:spLocks noGrp="1"/>
          </p:cNvSpPr>
          <p:nvPr>
            <p:ph idx="1"/>
          </p:nvPr>
        </p:nvSpPr>
        <p:spPr>
          <a:xfrm>
            <a:off x="838200" y="867905"/>
            <a:ext cx="10515600" cy="5309058"/>
          </a:xfrm>
        </p:spPr>
        <p:txBody>
          <a:bodyPr/>
          <a:lstStyle/>
          <a:p>
            <a:pPr marL="0" indent="0">
              <a:buNone/>
            </a:pPr>
            <a:r>
              <a:rPr lang="en-US" dirty="0"/>
              <a:t>Business Advantages of Federally-Recognized Tribes</a:t>
            </a:r>
          </a:p>
        </p:txBody>
      </p:sp>
      <p:sp>
        <p:nvSpPr>
          <p:cNvPr id="4" name="Slide Number Placeholder 3">
            <a:extLst>
              <a:ext uri="{FF2B5EF4-FFF2-40B4-BE49-F238E27FC236}">
                <a16:creationId xmlns:a16="http://schemas.microsoft.com/office/drawing/2014/main" id="{B5FD59EA-3B3B-4AB1-9564-BC5D6FD2A346}"/>
              </a:ext>
            </a:extLst>
          </p:cNvPr>
          <p:cNvSpPr>
            <a:spLocks noGrp="1"/>
          </p:cNvSpPr>
          <p:nvPr>
            <p:ph type="sldNum" sz="quarter" idx="12"/>
          </p:nvPr>
        </p:nvSpPr>
        <p:spPr/>
        <p:txBody>
          <a:bodyPr/>
          <a:lstStyle/>
          <a:p>
            <a:fld id="{4B76C705-F9B8-4BED-BCFD-D221A1807DF7}" type="slidenum">
              <a:rPr lang="en-US" smtClean="0"/>
              <a:t>19</a:t>
            </a:fld>
            <a:endParaRPr lang="en-US"/>
          </a:p>
        </p:txBody>
      </p:sp>
      <p:sp>
        <p:nvSpPr>
          <p:cNvPr id="5" name="Rectangle 4">
            <a:extLst>
              <a:ext uri="{FF2B5EF4-FFF2-40B4-BE49-F238E27FC236}">
                <a16:creationId xmlns:a16="http://schemas.microsoft.com/office/drawing/2014/main" id="{4A209C81-A02B-49B8-8FE8-008D57B2D0B5}"/>
              </a:ext>
            </a:extLst>
          </p:cNvPr>
          <p:cNvSpPr/>
          <p:nvPr/>
        </p:nvSpPr>
        <p:spPr>
          <a:xfrm>
            <a:off x="0" y="1305342"/>
            <a:ext cx="11073538" cy="4801314"/>
          </a:xfrm>
          <a:prstGeom prst="rect">
            <a:avLst/>
          </a:prstGeom>
        </p:spPr>
        <p:txBody>
          <a:bodyPr wrap="square">
            <a:spAutoFit/>
          </a:bodyPr>
          <a:lstStyle/>
          <a:p>
            <a:endParaRPr lang="en-US" dirty="0"/>
          </a:p>
          <a:p>
            <a:r>
              <a:rPr lang="en-US" dirty="0"/>
              <a:t>Tribally-owned insurers, for tribes with the right status, have tax, employment, and grant funding advantages.  Tribal corporations create governmental revenues.  Tribally-owned insurers also have socially responsible.  Investing in a tribally-owned insurer has a cultural cachet.</a:t>
            </a:r>
          </a:p>
          <a:p>
            <a:r>
              <a:rPr lang="en-US" dirty="0"/>
              <a:t> </a:t>
            </a:r>
          </a:p>
          <a:p>
            <a:r>
              <a:rPr lang="en-US" dirty="0"/>
              <a:t>Tribally-owned corporations in general, for tribes with the right status,  have federal tax credits, such as investment tax credit (new market tax credits), Indian wages and insurance tax credits, and equipment and building accelerated depreciation.  </a:t>
            </a:r>
          </a:p>
          <a:p>
            <a:endParaRPr lang="en-US" dirty="0"/>
          </a:p>
          <a:p>
            <a:r>
              <a:rPr lang="en-US" dirty="0"/>
              <a:t>Tribally-owned corporations in general, for tribes with the right status, have federal government contracting preferences, such as preferences on Bureau of Indian Affairs contracts (Buy Indian Act), tribal government owned corporations [8(a) Preferences], and Indian reservation-based businesses (</a:t>
            </a:r>
            <a:r>
              <a:rPr lang="en-US" dirty="0" err="1"/>
              <a:t>HubZone</a:t>
            </a:r>
            <a:r>
              <a:rPr lang="en-US" dirty="0"/>
              <a:t> Preferences).</a:t>
            </a:r>
          </a:p>
          <a:p>
            <a:endParaRPr lang="en-US" dirty="0"/>
          </a:p>
          <a:p>
            <a:r>
              <a:rPr lang="en-US" dirty="0"/>
              <a:t>Tribally-owned corporations in general, for tribes with the right status, have subsidized financing advantages.  These include incentives for foreign investors (Immigrant Investor/EB-5 Visas); tax exempt bonds (tribal economic development/TED bonds); USDA low interest loans for community facilities; USDA loan guarantee for rural businesses (Business &amp; Industries); and BIA loan guarantees for Indian reservation projects..</a:t>
            </a:r>
          </a:p>
        </p:txBody>
      </p:sp>
    </p:spTree>
    <p:extLst>
      <p:ext uri="{BB962C8B-B14F-4D97-AF65-F5344CB8AC3E}">
        <p14:creationId xmlns:p14="http://schemas.microsoft.com/office/powerpoint/2010/main" val="72807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695C-5B16-44AF-A0B2-15EA5208ECD9}"/>
              </a:ext>
            </a:extLst>
          </p:cNvPr>
          <p:cNvSpPr>
            <a:spLocks noGrp="1"/>
          </p:cNvSpPr>
          <p:nvPr>
            <p:ph type="title"/>
          </p:nvPr>
        </p:nvSpPr>
        <p:spPr>
          <a:xfrm>
            <a:off x="831850" y="1063870"/>
            <a:ext cx="10515600" cy="1485899"/>
          </a:xfrm>
        </p:spPr>
        <p:txBody>
          <a:bodyPr>
            <a:normAutofit/>
          </a:bodyPr>
          <a:lstStyle/>
          <a:p>
            <a:r>
              <a:rPr lang="en-US" i="1" dirty="0"/>
              <a:t>“I…predict…insurance is next.”	</a:t>
            </a:r>
          </a:p>
        </p:txBody>
      </p:sp>
      <p:sp>
        <p:nvSpPr>
          <p:cNvPr id="3" name="Text Placeholder 2">
            <a:extLst>
              <a:ext uri="{FF2B5EF4-FFF2-40B4-BE49-F238E27FC236}">
                <a16:creationId xmlns:a16="http://schemas.microsoft.com/office/drawing/2014/main" id="{5D81DCCA-D13B-4153-B036-99433CF71CFE}"/>
              </a:ext>
            </a:extLst>
          </p:cNvPr>
          <p:cNvSpPr>
            <a:spLocks noGrp="1"/>
          </p:cNvSpPr>
          <p:nvPr>
            <p:ph type="body" idx="1"/>
          </p:nvPr>
        </p:nvSpPr>
        <p:spPr>
          <a:xfrm>
            <a:off x="831850" y="4070839"/>
            <a:ext cx="10515600" cy="2018812"/>
          </a:xfrm>
        </p:spPr>
        <p:txBody>
          <a:bodyPr>
            <a:normAutofit/>
          </a:bodyPr>
          <a:lstStyle/>
          <a:p>
            <a:r>
              <a:rPr lang="en-US" dirty="0">
                <a:solidFill>
                  <a:schemeClr val="tx1"/>
                </a:solidFill>
                <a:latin typeface="Georgia" panose="02040502050405020303" pitchFamily="18" charset="0"/>
              </a:rPr>
              <a:t>Lance Morgan – CEO, Ho-Chunk, Inc. and co-founder of Big Fire Law &amp; Policy Group, LLP</a:t>
            </a:r>
          </a:p>
          <a:p>
            <a:endParaRPr lang="en-US" dirty="0">
              <a:solidFill>
                <a:schemeClr val="tx1"/>
              </a:solidFill>
              <a:latin typeface="Georgia" panose="02040502050405020303" pitchFamily="18" charset="0"/>
            </a:endParaRPr>
          </a:p>
          <a:p>
            <a:r>
              <a:rPr lang="en-US" dirty="0">
                <a:solidFill>
                  <a:schemeClr val="tx1"/>
                </a:solidFill>
                <a:latin typeface="Georgia" panose="02040502050405020303" pitchFamily="18" charset="0"/>
              </a:rPr>
              <a:t>“Wiring The Rez” Native Business Conference, 02-01-2019, Chandler, AZ.</a:t>
            </a:r>
          </a:p>
          <a:p>
            <a:endParaRPr lang="en-US" dirty="0"/>
          </a:p>
        </p:txBody>
      </p:sp>
      <p:sp>
        <p:nvSpPr>
          <p:cNvPr id="4" name="Slide Number Placeholder 3">
            <a:extLst>
              <a:ext uri="{FF2B5EF4-FFF2-40B4-BE49-F238E27FC236}">
                <a16:creationId xmlns:a16="http://schemas.microsoft.com/office/drawing/2014/main" id="{4F426B7A-1F20-4BEC-8A56-20E93ACC6094}"/>
              </a:ext>
            </a:extLst>
          </p:cNvPr>
          <p:cNvSpPr>
            <a:spLocks noGrp="1"/>
          </p:cNvSpPr>
          <p:nvPr>
            <p:ph type="sldNum" sz="quarter" idx="12"/>
          </p:nvPr>
        </p:nvSpPr>
        <p:spPr/>
        <p:txBody>
          <a:bodyPr/>
          <a:lstStyle/>
          <a:p>
            <a:fld id="{4B76C705-F9B8-4BED-BCFD-D221A1807DF7}" type="slidenum">
              <a:rPr lang="en-US" smtClean="0"/>
              <a:t>2</a:t>
            </a:fld>
            <a:endParaRPr lang="en-US"/>
          </a:p>
        </p:txBody>
      </p:sp>
    </p:spTree>
    <p:extLst>
      <p:ext uri="{BB962C8B-B14F-4D97-AF65-F5344CB8AC3E}">
        <p14:creationId xmlns:p14="http://schemas.microsoft.com/office/powerpoint/2010/main" val="3925396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D06F3A-684A-4C64-A421-7EDC667A78D4}"/>
              </a:ext>
            </a:extLst>
          </p:cNvPr>
          <p:cNvSpPr>
            <a:spLocks noGrp="1"/>
          </p:cNvSpPr>
          <p:nvPr>
            <p:ph type="title"/>
          </p:nvPr>
        </p:nvSpPr>
        <p:spPr>
          <a:xfrm>
            <a:off x="4384039" y="365125"/>
            <a:ext cx="7164493" cy="1325563"/>
          </a:xfrm>
        </p:spPr>
        <p:txBody>
          <a:bodyPr>
            <a:normAutofit/>
          </a:bodyPr>
          <a:lstStyle/>
          <a:p>
            <a:r>
              <a:rPr lang="en-US" dirty="0">
                <a:latin typeface="Georgia" panose="02040502050405020303" pitchFamily="18" charset="0"/>
              </a:rPr>
              <a:t>Companies Limited by Guarantee</a:t>
            </a:r>
          </a:p>
        </p:txBody>
      </p:sp>
      <p:sp>
        <p:nvSpPr>
          <p:cNvPr id="3" name="Content Placeholder 2">
            <a:extLst>
              <a:ext uri="{FF2B5EF4-FFF2-40B4-BE49-F238E27FC236}">
                <a16:creationId xmlns:a16="http://schemas.microsoft.com/office/drawing/2014/main" id="{ABADEC40-BF71-48EE-B41A-79CD1F2D7128}"/>
              </a:ext>
            </a:extLst>
          </p:cNvPr>
          <p:cNvSpPr>
            <a:spLocks noGrp="1"/>
          </p:cNvSpPr>
          <p:nvPr>
            <p:ph idx="1"/>
          </p:nvPr>
        </p:nvSpPr>
        <p:spPr>
          <a:xfrm>
            <a:off x="4387515" y="2022601"/>
            <a:ext cx="7161017" cy="4154361"/>
          </a:xfrm>
        </p:spPr>
        <p:txBody>
          <a:bodyPr>
            <a:normAutofit/>
          </a:bodyPr>
          <a:lstStyle/>
          <a:p>
            <a:r>
              <a:rPr lang="en-US" sz="2400" dirty="0">
                <a:latin typeface="Georgia" panose="02040502050405020303" pitchFamily="18" charset="0"/>
              </a:rPr>
              <a:t>“Corporation” or “Domestic Corporation” means a corporation for a profit subject to the provisions of this Act…”</a:t>
            </a:r>
          </a:p>
          <a:p>
            <a:r>
              <a:rPr lang="en-US" sz="2400" dirty="0">
                <a:latin typeface="Georgia" panose="02040502050405020303" pitchFamily="18" charset="0"/>
              </a:rPr>
              <a:t>“A corporation may be limited by capital, limited by guarantee, or a combination of both capital and guarantee.”</a:t>
            </a:r>
          </a:p>
          <a:p>
            <a:endParaRPr lang="en-US" sz="2400" dirty="0">
              <a:latin typeface="Georgia" panose="02040502050405020303" pitchFamily="18" charset="0"/>
            </a:endParaRPr>
          </a:p>
          <a:p>
            <a:r>
              <a:rPr lang="en-US" sz="2400" dirty="0">
                <a:latin typeface="Georgia" panose="02040502050405020303" pitchFamily="18" charset="0"/>
              </a:rPr>
              <a:t>Chiricahua Apache Mimbres Band Nation, Corporations Act, Title 13, Section 2 (a).</a:t>
            </a:r>
          </a:p>
        </p:txBody>
      </p:sp>
      <p:sp>
        <p:nvSpPr>
          <p:cNvPr id="4" name="Slide Number Placeholder 3">
            <a:extLst>
              <a:ext uri="{FF2B5EF4-FFF2-40B4-BE49-F238E27FC236}">
                <a16:creationId xmlns:a16="http://schemas.microsoft.com/office/drawing/2014/main" id="{A14FA9A3-D476-473B-935E-2E4A12397F5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4B76C705-F9B8-4BED-BCFD-D221A1807DF7}" type="slidenum">
              <a:rPr lang="en-US">
                <a:solidFill>
                  <a:schemeClr val="tx1">
                    <a:alpha val="80000"/>
                  </a:schemeClr>
                </a:solidFill>
              </a:rPr>
              <a:pPr>
                <a:spcAft>
                  <a:spcPts val="600"/>
                </a:spcAft>
              </a:pPr>
              <a:t>20</a:t>
            </a:fld>
            <a:endParaRPr lang="en-US">
              <a:solidFill>
                <a:schemeClr val="tx1">
                  <a:alpha val="80000"/>
                </a:schemeClr>
              </a:solidFill>
            </a:endParaRPr>
          </a:p>
        </p:txBody>
      </p:sp>
      <p:pic>
        <p:nvPicPr>
          <p:cNvPr id="7" name="Picture 6" descr="A picture containing calendar&#10;&#10;Description automatically generated">
            <a:extLst>
              <a:ext uri="{FF2B5EF4-FFF2-40B4-BE49-F238E27FC236}">
                <a16:creationId xmlns:a16="http://schemas.microsoft.com/office/drawing/2014/main" id="{41833463-5DA6-47F2-8466-5EAB77D0B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 y="2577662"/>
            <a:ext cx="4002198" cy="4004440"/>
          </a:xfrm>
          <a:prstGeom prst="rect">
            <a:avLst/>
          </a:prstGeom>
        </p:spPr>
      </p:pic>
    </p:spTree>
    <p:extLst>
      <p:ext uri="{BB962C8B-B14F-4D97-AF65-F5344CB8AC3E}">
        <p14:creationId xmlns:p14="http://schemas.microsoft.com/office/powerpoint/2010/main" val="226576719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DF38-4015-4251-A228-C7C3398C0B26}"/>
              </a:ext>
            </a:extLst>
          </p:cNvPr>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Indian Communities With Insurance Companies Wholly-Owned by One or More Indian Communities</a:t>
            </a:r>
          </a:p>
        </p:txBody>
      </p:sp>
      <p:sp>
        <p:nvSpPr>
          <p:cNvPr id="3" name="Content Placeholder 2">
            <a:extLst>
              <a:ext uri="{FF2B5EF4-FFF2-40B4-BE49-F238E27FC236}">
                <a16:creationId xmlns:a16="http://schemas.microsoft.com/office/drawing/2014/main" id="{16D9BDFF-5B92-47A6-9438-63557F622ED7}"/>
              </a:ext>
            </a:extLst>
          </p:cNvPr>
          <p:cNvSpPr>
            <a:spLocks noGrp="1"/>
          </p:cNvSpPr>
          <p:nvPr>
            <p:ph idx="1"/>
          </p:nvPr>
        </p:nvSpPr>
        <p:spPr>
          <a:xfrm>
            <a:off x="838200" y="2286000"/>
            <a:ext cx="10515600" cy="2637692"/>
          </a:xfrm>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4FCFC0DC-1317-4E93-9B33-103D1319E2D6}"/>
              </a:ext>
            </a:extLst>
          </p:cNvPr>
          <p:cNvSpPr>
            <a:spLocks noGrp="1"/>
          </p:cNvSpPr>
          <p:nvPr>
            <p:ph type="sldNum" sz="quarter" idx="12"/>
          </p:nvPr>
        </p:nvSpPr>
        <p:spPr/>
        <p:txBody>
          <a:bodyPr/>
          <a:lstStyle/>
          <a:p>
            <a:fld id="{4B76C705-F9B8-4BED-BCFD-D221A1807DF7}" type="slidenum">
              <a:rPr lang="en-US" smtClean="0"/>
              <a:t>21</a:t>
            </a:fld>
            <a:endParaRPr lang="en-US"/>
          </a:p>
        </p:txBody>
      </p:sp>
    </p:spTree>
    <p:extLst>
      <p:ext uri="{BB962C8B-B14F-4D97-AF65-F5344CB8AC3E}">
        <p14:creationId xmlns:p14="http://schemas.microsoft.com/office/powerpoint/2010/main" val="1999101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89A9-51BA-491B-9C9F-F477874D4D5D}"/>
              </a:ext>
            </a:extLst>
          </p:cNvPr>
          <p:cNvSpPr>
            <a:spLocks noGrp="1"/>
          </p:cNvSpPr>
          <p:nvPr>
            <p:ph type="title"/>
          </p:nvPr>
        </p:nvSpPr>
        <p:spPr/>
        <p:txBody>
          <a:bodyPr/>
          <a:lstStyle/>
          <a:p>
            <a:r>
              <a:rPr lang="en-US" dirty="0"/>
              <a:t>Wholly-Owned by Tribes:</a:t>
            </a:r>
          </a:p>
        </p:txBody>
      </p:sp>
      <p:sp>
        <p:nvSpPr>
          <p:cNvPr id="3" name="Content Placeholder 2">
            <a:extLst>
              <a:ext uri="{FF2B5EF4-FFF2-40B4-BE49-F238E27FC236}">
                <a16:creationId xmlns:a16="http://schemas.microsoft.com/office/drawing/2014/main" id="{EDA95EB1-EAFE-43F6-8D3D-6DB6E8AFC7B7}"/>
              </a:ext>
            </a:extLst>
          </p:cNvPr>
          <p:cNvSpPr>
            <a:spLocks noGrp="1"/>
          </p:cNvSpPr>
          <p:nvPr>
            <p:ph idx="1"/>
          </p:nvPr>
        </p:nvSpPr>
        <p:spPr>
          <a:xfrm>
            <a:off x="838200" y="1825625"/>
            <a:ext cx="10515600" cy="4667250"/>
          </a:xfrm>
        </p:spPr>
        <p:txBody>
          <a:bodyPr>
            <a:normAutofit/>
          </a:bodyPr>
          <a:lstStyle/>
          <a:p>
            <a:r>
              <a:rPr lang="en-US" dirty="0"/>
              <a:t>Santa Ana Pueblo – AMERIND Risk</a:t>
            </a:r>
          </a:p>
          <a:p>
            <a:pPr lvl="1"/>
            <a:r>
              <a:rPr lang="en-US" dirty="0"/>
              <a:t>Owned by three tribes; insureds are 400 tribal housing authorities</a:t>
            </a:r>
          </a:p>
          <a:p>
            <a:pPr lvl="1"/>
            <a:endParaRPr lang="en-US" dirty="0"/>
          </a:p>
          <a:p>
            <a:r>
              <a:rPr lang="en-US" dirty="0"/>
              <a:t>Mangas Insurance</a:t>
            </a:r>
          </a:p>
          <a:p>
            <a:pPr lvl="1"/>
            <a:r>
              <a:rPr lang="en-US" dirty="0"/>
              <a:t>Owned by Chiricahua Apache Mimbres Band Nation</a:t>
            </a:r>
          </a:p>
          <a:p>
            <a:pPr lvl="1"/>
            <a:r>
              <a:rPr lang="en-US" dirty="0"/>
              <a:t>Title insurance for mortgage loans involving trust properties</a:t>
            </a:r>
          </a:p>
          <a:p>
            <a:pPr lvl="1"/>
            <a:r>
              <a:rPr lang="en-US" dirty="0"/>
              <a:t>Small auto for reservation-only vehicles</a:t>
            </a:r>
          </a:p>
          <a:p>
            <a:pPr lvl="1"/>
            <a:endParaRPr lang="en-US" dirty="0"/>
          </a:p>
          <a:p>
            <a:r>
              <a:rPr lang="en-US" dirty="0"/>
              <a:t>Tribal Re</a:t>
            </a:r>
          </a:p>
          <a:p>
            <a:pPr lvl="1"/>
            <a:r>
              <a:rPr lang="en-US" dirty="0"/>
              <a:t>Tribal Re</a:t>
            </a:r>
          </a:p>
          <a:p>
            <a:pPr lvl="1"/>
            <a:r>
              <a:rPr lang="en-US" dirty="0"/>
              <a:t>Owned by Chiricahua Apache Mimbres Ndé Nation</a:t>
            </a:r>
          </a:p>
          <a:p>
            <a:pPr lvl="1"/>
            <a:endParaRPr lang="en-US" dirty="0"/>
          </a:p>
        </p:txBody>
      </p:sp>
      <p:sp>
        <p:nvSpPr>
          <p:cNvPr id="4" name="Slide Number Placeholder 3">
            <a:extLst>
              <a:ext uri="{FF2B5EF4-FFF2-40B4-BE49-F238E27FC236}">
                <a16:creationId xmlns:a16="http://schemas.microsoft.com/office/drawing/2014/main" id="{FA9566C5-3455-41C4-8541-B1149E18504C}"/>
              </a:ext>
            </a:extLst>
          </p:cNvPr>
          <p:cNvSpPr>
            <a:spLocks noGrp="1"/>
          </p:cNvSpPr>
          <p:nvPr>
            <p:ph type="sldNum" sz="quarter" idx="12"/>
          </p:nvPr>
        </p:nvSpPr>
        <p:spPr/>
        <p:txBody>
          <a:bodyPr/>
          <a:lstStyle/>
          <a:p>
            <a:fld id="{4B76C705-F9B8-4BED-BCFD-D221A1807DF7}" type="slidenum">
              <a:rPr lang="en-US" smtClean="0"/>
              <a:t>22</a:t>
            </a:fld>
            <a:endParaRPr lang="en-US"/>
          </a:p>
        </p:txBody>
      </p:sp>
    </p:spTree>
    <p:extLst>
      <p:ext uri="{BB962C8B-B14F-4D97-AF65-F5344CB8AC3E}">
        <p14:creationId xmlns:p14="http://schemas.microsoft.com/office/powerpoint/2010/main" val="393537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E9AC-EF86-4F5C-A472-C19605BC6C5C}"/>
              </a:ext>
            </a:extLst>
          </p:cNvPr>
          <p:cNvSpPr>
            <a:spLocks noGrp="1"/>
          </p:cNvSpPr>
          <p:nvPr>
            <p:ph type="title"/>
          </p:nvPr>
        </p:nvSpPr>
        <p:spPr/>
        <p:txBody>
          <a:bodyPr/>
          <a:lstStyle/>
          <a:p>
            <a:r>
              <a:rPr lang="en-US" dirty="0"/>
              <a:t>Indian Casino Insurance</a:t>
            </a:r>
          </a:p>
        </p:txBody>
      </p:sp>
      <p:sp>
        <p:nvSpPr>
          <p:cNvPr id="3" name="Content Placeholder 2">
            <a:extLst>
              <a:ext uri="{FF2B5EF4-FFF2-40B4-BE49-F238E27FC236}">
                <a16:creationId xmlns:a16="http://schemas.microsoft.com/office/drawing/2014/main" id="{132BC852-FCF8-4AB7-B919-ADD5A6702A31}"/>
              </a:ext>
            </a:extLst>
          </p:cNvPr>
          <p:cNvSpPr>
            <a:spLocks noGrp="1"/>
          </p:cNvSpPr>
          <p:nvPr>
            <p:ph idx="1"/>
          </p:nvPr>
        </p:nvSpPr>
        <p:spPr/>
        <p:txBody>
          <a:bodyPr/>
          <a:lstStyle/>
          <a:p>
            <a:r>
              <a:rPr lang="en-US" dirty="0"/>
              <a:t>Liability insurance to Indian casinos to cover injuries to casino invitees or patrons?</a:t>
            </a:r>
          </a:p>
          <a:p>
            <a:endParaRPr lang="en-US" dirty="0"/>
          </a:p>
          <a:p>
            <a:r>
              <a:rPr lang="en-US" dirty="0"/>
              <a:t>Tribal First</a:t>
            </a:r>
          </a:p>
          <a:p>
            <a:r>
              <a:rPr lang="en-US" dirty="0"/>
              <a:t>AMERIND Risk</a:t>
            </a:r>
          </a:p>
          <a:p>
            <a:r>
              <a:rPr lang="en-US" dirty="0"/>
              <a:t>Hudson </a:t>
            </a:r>
            <a:r>
              <a:rPr lang="en-US"/>
              <a:t>Insurance Company</a:t>
            </a:r>
            <a:endParaRPr lang="en-US" dirty="0"/>
          </a:p>
          <a:p>
            <a:r>
              <a:rPr lang="en-US" dirty="0"/>
              <a:t>Travelers</a:t>
            </a:r>
          </a:p>
          <a:p>
            <a:endParaRPr lang="en-US" dirty="0"/>
          </a:p>
        </p:txBody>
      </p:sp>
      <p:sp>
        <p:nvSpPr>
          <p:cNvPr id="4" name="Slide Number Placeholder 3">
            <a:extLst>
              <a:ext uri="{FF2B5EF4-FFF2-40B4-BE49-F238E27FC236}">
                <a16:creationId xmlns:a16="http://schemas.microsoft.com/office/drawing/2014/main" id="{949AA390-6A61-4191-A8F1-CD540EBBE51B}"/>
              </a:ext>
            </a:extLst>
          </p:cNvPr>
          <p:cNvSpPr>
            <a:spLocks noGrp="1"/>
          </p:cNvSpPr>
          <p:nvPr>
            <p:ph type="sldNum" sz="quarter" idx="12"/>
          </p:nvPr>
        </p:nvSpPr>
        <p:spPr/>
        <p:txBody>
          <a:bodyPr/>
          <a:lstStyle/>
          <a:p>
            <a:fld id="{4B76C705-F9B8-4BED-BCFD-D221A1807DF7}" type="slidenum">
              <a:rPr lang="en-US" smtClean="0"/>
              <a:t>23</a:t>
            </a:fld>
            <a:endParaRPr lang="en-US"/>
          </a:p>
        </p:txBody>
      </p:sp>
    </p:spTree>
    <p:extLst>
      <p:ext uri="{BB962C8B-B14F-4D97-AF65-F5344CB8AC3E}">
        <p14:creationId xmlns:p14="http://schemas.microsoft.com/office/powerpoint/2010/main" val="345056847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27AE-CD18-43E7-A3F8-D0A1640AC69A}"/>
              </a:ext>
            </a:extLst>
          </p:cNvPr>
          <p:cNvSpPr>
            <a:spLocks noGrp="1"/>
          </p:cNvSpPr>
          <p:nvPr>
            <p:ph type="title"/>
          </p:nvPr>
        </p:nvSpPr>
        <p:spPr/>
        <p:txBody>
          <a:bodyPr>
            <a:normAutofit/>
          </a:bodyPr>
          <a:lstStyle/>
          <a:p>
            <a:r>
              <a:rPr lang="en-US"/>
              <a:t>Indian Communities with Insurance Codes	</a:t>
            </a:r>
            <a:endParaRPr lang="en-US" dirty="0"/>
          </a:p>
        </p:txBody>
      </p:sp>
      <p:sp>
        <p:nvSpPr>
          <p:cNvPr id="3" name="Content Placeholder 2">
            <a:extLst>
              <a:ext uri="{FF2B5EF4-FFF2-40B4-BE49-F238E27FC236}">
                <a16:creationId xmlns:a16="http://schemas.microsoft.com/office/drawing/2014/main" id="{B1AC0570-1AC7-4DB5-925E-0787DCC609FF}"/>
              </a:ext>
            </a:extLst>
          </p:cNvPr>
          <p:cNvSpPr>
            <a:spLocks noGrp="1"/>
          </p:cNvSpPr>
          <p:nvPr>
            <p:ph idx="1"/>
          </p:nvPr>
        </p:nvSpPr>
        <p:spPr>
          <a:xfrm>
            <a:off x="838200" y="2133599"/>
            <a:ext cx="10515600" cy="4043363"/>
          </a:xfrm>
        </p:spPr>
        <p:txBody>
          <a:bodyPr>
            <a:normAutofit fontScale="92500" lnSpcReduction="10000"/>
          </a:bodyPr>
          <a:lstStyle/>
          <a:p>
            <a:r>
              <a:rPr lang="en-US" dirty="0"/>
              <a:t>Chiricahua Apache Mimbres Ndé Nation</a:t>
            </a:r>
          </a:p>
          <a:p>
            <a:endParaRPr lang="en-US" dirty="0"/>
          </a:p>
          <a:p>
            <a:endParaRPr lang="en-US" dirty="0"/>
          </a:p>
          <a:p>
            <a:endParaRPr lang="en-US" dirty="0"/>
          </a:p>
          <a:p>
            <a:r>
              <a:rPr lang="en-US" dirty="0"/>
              <a:t>The Southern Cherokee Indian Tribe </a:t>
            </a:r>
          </a:p>
          <a:p>
            <a:endParaRPr lang="en-US" dirty="0"/>
          </a:p>
          <a:p>
            <a:endParaRPr lang="en-US" dirty="0"/>
          </a:p>
          <a:p>
            <a:endParaRPr lang="en-US" dirty="0"/>
          </a:p>
          <a:p>
            <a:r>
              <a:rPr lang="en-US" dirty="0"/>
              <a:t>Others</a:t>
            </a:r>
          </a:p>
        </p:txBody>
      </p:sp>
      <p:sp>
        <p:nvSpPr>
          <p:cNvPr id="4" name="Slide Number Placeholder 3">
            <a:extLst>
              <a:ext uri="{FF2B5EF4-FFF2-40B4-BE49-F238E27FC236}">
                <a16:creationId xmlns:a16="http://schemas.microsoft.com/office/drawing/2014/main" id="{9A9EBB2E-E75D-47A8-896A-42BACF3081CC}"/>
              </a:ext>
            </a:extLst>
          </p:cNvPr>
          <p:cNvSpPr>
            <a:spLocks noGrp="1"/>
          </p:cNvSpPr>
          <p:nvPr>
            <p:ph type="sldNum" sz="quarter" idx="12"/>
          </p:nvPr>
        </p:nvSpPr>
        <p:spPr/>
        <p:txBody>
          <a:bodyPr/>
          <a:lstStyle/>
          <a:p>
            <a:fld id="{4B76C705-F9B8-4BED-BCFD-D221A1807DF7}" type="slidenum">
              <a:rPr lang="en-US" smtClean="0"/>
              <a:t>24</a:t>
            </a:fld>
            <a:endParaRPr lang="en-US"/>
          </a:p>
        </p:txBody>
      </p:sp>
      <p:pic>
        <p:nvPicPr>
          <p:cNvPr id="7" name="Picture 6" descr="A picture containing calendar&#10;&#10;Description automatically generated">
            <a:extLst>
              <a:ext uri="{FF2B5EF4-FFF2-40B4-BE49-F238E27FC236}">
                <a16:creationId xmlns:a16="http://schemas.microsoft.com/office/drawing/2014/main" id="{E81C745B-8F64-41FD-9BA2-D129AFA79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836" y="2281381"/>
            <a:ext cx="1357746" cy="1358506"/>
          </a:xfrm>
          <a:prstGeom prst="rect">
            <a:avLst/>
          </a:prstGeom>
        </p:spPr>
      </p:pic>
      <p:pic>
        <p:nvPicPr>
          <p:cNvPr id="6" name="Picture 5" descr="A circular logo with a red star and a red star with a red star with a red star with a red star with a red star with a red star with a red star with a red star&#10;&#10;AI-generated content may be incorrect.">
            <a:extLst>
              <a:ext uri="{FF2B5EF4-FFF2-40B4-BE49-F238E27FC236}">
                <a16:creationId xmlns:a16="http://schemas.microsoft.com/office/drawing/2014/main" id="{946E1691-2015-E9AD-F645-91DBB3AE7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814" y="3720872"/>
            <a:ext cx="1433789" cy="1499118"/>
          </a:xfrm>
          <a:prstGeom prst="rect">
            <a:avLst/>
          </a:prstGeom>
        </p:spPr>
      </p:pic>
    </p:spTree>
    <p:extLst>
      <p:ext uri="{BB962C8B-B14F-4D97-AF65-F5344CB8AC3E}">
        <p14:creationId xmlns:p14="http://schemas.microsoft.com/office/powerpoint/2010/main" val="21462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777E-5493-4EC3-A5F2-40F43150AA46}"/>
              </a:ext>
            </a:extLst>
          </p:cNvPr>
          <p:cNvSpPr>
            <a:spLocks noGrp="1"/>
          </p:cNvSpPr>
          <p:nvPr>
            <p:ph type="title"/>
          </p:nvPr>
        </p:nvSpPr>
        <p:spPr/>
        <p:txBody>
          <a:bodyPr>
            <a:normAutofit/>
          </a:bodyPr>
          <a:lstStyle/>
          <a:p>
            <a:r>
              <a:rPr lang="en-US" dirty="0"/>
              <a:t>Indian Communities With an Insurance Regulator</a:t>
            </a:r>
          </a:p>
        </p:txBody>
      </p:sp>
      <p:sp>
        <p:nvSpPr>
          <p:cNvPr id="3" name="Content Placeholder 2">
            <a:extLst>
              <a:ext uri="{FF2B5EF4-FFF2-40B4-BE49-F238E27FC236}">
                <a16:creationId xmlns:a16="http://schemas.microsoft.com/office/drawing/2014/main" id="{2D586D9F-BF37-4E7C-B399-20A4DC874650}"/>
              </a:ext>
            </a:extLst>
          </p:cNvPr>
          <p:cNvSpPr>
            <a:spLocks noGrp="1"/>
          </p:cNvSpPr>
          <p:nvPr>
            <p:ph idx="1"/>
          </p:nvPr>
        </p:nvSpPr>
        <p:spPr/>
        <p:txBody>
          <a:bodyPr/>
          <a:lstStyle/>
          <a:p>
            <a:endParaRPr lang="en-US" dirty="0"/>
          </a:p>
          <a:p>
            <a:endParaRPr lang="en-US" dirty="0"/>
          </a:p>
          <a:p>
            <a:pPr marL="0" indent="0">
              <a:buNone/>
            </a:pPr>
            <a:r>
              <a:rPr lang="en-US" dirty="0"/>
              <a:t>Chiricahua Apache Mimbres Band Nation</a:t>
            </a:r>
          </a:p>
          <a:p>
            <a:endParaRPr lang="en-US" dirty="0"/>
          </a:p>
          <a:p>
            <a:pPr marL="0" indent="0">
              <a:buNone/>
            </a:pPr>
            <a:endParaRPr lang="en-US" dirty="0"/>
          </a:p>
          <a:p>
            <a:pPr marL="0" indent="0">
              <a:buNone/>
            </a:pPr>
            <a:r>
              <a:rPr lang="en-US" dirty="0"/>
              <a:t>The Southern Cherokee Indian Tribe </a:t>
            </a:r>
          </a:p>
          <a:p>
            <a:pPr marL="0" indent="0">
              <a:buNone/>
            </a:pPr>
            <a:endParaRPr lang="en-US" dirty="0"/>
          </a:p>
          <a:p>
            <a:r>
              <a:rPr lang="en-US" dirty="0"/>
              <a:t>Others.</a:t>
            </a:r>
          </a:p>
          <a:p>
            <a:endParaRPr lang="en-US" dirty="0"/>
          </a:p>
        </p:txBody>
      </p:sp>
      <p:sp>
        <p:nvSpPr>
          <p:cNvPr id="4" name="Slide Number Placeholder 3">
            <a:extLst>
              <a:ext uri="{FF2B5EF4-FFF2-40B4-BE49-F238E27FC236}">
                <a16:creationId xmlns:a16="http://schemas.microsoft.com/office/drawing/2014/main" id="{D57FAB81-0FB5-49A2-B98F-59ACD9BAE0DE}"/>
              </a:ext>
            </a:extLst>
          </p:cNvPr>
          <p:cNvSpPr>
            <a:spLocks noGrp="1"/>
          </p:cNvSpPr>
          <p:nvPr>
            <p:ph type="sldNum" sz="quarter" idx="12"/>
          </p:nvPr>
        </p:nvSpPr>
        <p:spPr/>
        <p:txBody>
          <a:bodyPr/>
          <a:lstStyle/>
          <a:p>
            <a:fld id="{4B76C705-F9B8-4BED-BCFD-D221A1807DF7}" type="slidenum">
              <a:rPr lang="en-US" smtClean="0"/>
              <a:t>25</a:t>
            </a:fld>
            <a:endParaRPr lang="en-US"/>
          </a:p>
        </p:txBody>
      </p:sp>
      <p:pic>
        <p:nvPicPr>
          <p:cNvPr id="6" name="Picture 5" descr="A picture containing calendar&#10;&#10;Description automatically generated">
            <a:extLst>
              <a:ext uri="{FF2B5EF4-FFF2-40B4-BE49-F238E27FC236}">
                <a16:creationId xmlns:a16="http://schemas.microsoft.com/office/drawing/2014/main" id="{A2D02A24-2BBB-40DE-8374-4471739B8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750" y="2661045"/>
            <a:ext cx="1189850" cy="1190517"/>
          </a:xfrm>
          <a:prstGeom prst="rect">
            <a:avLst/>
          </a:prstGeom>
        </p:spPr>
      </p:pic>
      <p:pic>
        <p:nvPicPr>
          <p:cNvPr id="5" name="Picture 4" descr="A circular logo with a red star and a red star with a red star with a red star with a red star with a red star with a red star with a red star with a red star&#10;&#10;AI-generated content may be incorrect.">
            <a:extLst>
              <a:ext uri="{FF2B5EF4-FFF2-40B4-BE49-F238E27FC236}">
                <a16:creationId xmlns:a16="http://schemas.microsoft.com/office/drawing/2014/main" id="{97B410C9-4CDB-1453-8E25-0E29E297D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765" y="4001186"/>
            <a:ext cx="1311820" cy="1371592"/>
          </a:xfrm>
          <a:prstGeom prst="rect">
            <a:avLst/>
          </a:prstGeom>
        </p:spPr>
      </p:pic>
    </p:spTree>
    <p:extLst>
      <p:ext uri="{BB962C8B-B14F-4D97-AF65-F5344CB8AC3E}">
        <p14:creationId xmlns:p14="http://schemas.microsoft.com/office/powerpoint/2010/main" val="2352735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ACAF-E54C-48B8-9955-9ECE9CDA100C}"/>
              </a:ext>
            </a:extLst>
          </p:cNvPr>
          <p:cNvSpPr>
            <a:spLocks noGrp="1"/>
          </p:cNvSpPr>
          <p:nvPr>
            <p:ph type="title"/>
          </p:nvPr>
        </p:nvSpPr>
        <p:spPr/>
        <p:txBody>
          <a:bodyPr/>
          <a:lstStyle/>
          <a:p>
            <a:r>
              <a:rPr lang="en-US" dirty="0">
                <a:latin typeface="Georgia" panose="02040502050405020303" pitchFamily="18" charset="0"/>
              </a:rPr>
              <a:t>More cases….</a:t>
            </a:r>
          </a:p>
        </p:txBody>
      </p:sp>
      <p:sp>
        <p:nvSpPr>
          <p:cNvPr id="3" name="Content Placeholder 2">
            <a:extLst>
              <a:ext uri="{FF2B5EF4-FFF2-40B4-BE49-F238E27FC236}">
                <a16:creationId xmlns:a16="http://schemas.microsoft.com/office/drawing/2014/main" id="{4E5C7CA3-A348-4C6C-BC76-F634E3A14ED1}"/>
              </a:ext>
            </a:extLst>
          </p:cNvPr>
          <p:cNvSpPr>
            <a:spLocks noGrp="1"/>
          </p:cNvSpPr>
          <p:nvPr>
            <p:ph idx="1"/>
          </p:nvPr>
        </p:nvSpPr>
        <p:spPr/>
        <p:txBody>
          <a:bodyPr>
            <a:normAutofit/>
          </a:bodyPr>
          <a:lstStyle/>
          <a:p>
            <a:r>
              <a:rPr lang="en-US" i="1" dirty="0">
                <a:latin typeface="Georgia" panose="02040502050405020303" pitchFamily="18" charset="0"/>
              </a:rPr>
              <a:t>Williams v. Lee </a:t>
            </a:r>
            <a:r>
              <a:rPr lang="en-US" dirty="0">
                <a:latin typeface="Georgia" panose="02040502050405020303" pitchFamily="18" charset="0"/>
              </a:rPr>
              <a:t>case</a:t>
            </a:r>
          </a:p>
          <a:p>
            <a:endParaRPr lang="en-US" dirty="0">
              <a:latin typeface="Georgia" panose="02040502050405020303" pitchFamily="18" charset="0"/>
            </a:endParaRPr>
          </a:p>
          <a:p>
            <a:r>
              <a:rPr lang="en-US" i="1" dirty="0">
                <a:latin typeface="Georgia" panose="02040502050405020303" pitchFamily="18" charset="0"/>
              </a:rPr>
              <a:t>Warm Springs </a:t>
            </a:r>
            <a:r>
              <a:rPr lang="en-US" dirty="0">
                <a:latin typeface="Georgia" panose="02040502050405020303" pitchFamily="18" charset="0"/>
              </a:rPr>
              <a:t>case</a:t>
            </a:r>
          </a:p>
          <a:p>
            <a:endParaRPr lang="en-US" dirty="0">
              <a:latin typeface="Georgia" panose="02040502050405020303" pitchFamily="18" charset="0"/>
            </a:endParaRPr>
          </a:p>
          <a:p>
            <a:r>
              <a:rPr lang="en-US" dirty="0">
                <a:latin typeface="Georgia" panose="02040502050405020303" pitchFamily="18" charset="0"/>
              </a:rPr>
              <a:t>Treaties</a:t>
            </a:r>
          </a:p>
          <a:p>
            <a:endParaRPr lang="en-US" dirty="0">
              <a:latin typeface="Georgia" panose="02040502050405020303" pitchFamily="18" charset="0"/>
            </a:endParaRPr>
          </a:p>
          <a:p>
            <a:r>
              <a:rPr lang="en-US" dirty="0">
                <a:latin typeface="Georgia" panose="02040502050405020303" pitchFamily="18" charset="0"/>
              </a:rPr>
              <a:t>Tribal Constitutions preserving sovereign immunity</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BD10F0F-0735-45B4-81CC-A1FA978986B3}"/>
              </a:ext>
            </a:extLst>
          </p:cNvPr>
          <p:cNvSpPr>
            <a:spLocks noGrp="1"/>
          </p:cNvSpPr>
          <p:nvPr>
            <p:ph type="sldNum" sz="quarter" idx="12"/>
          </p:nvPr>
        </p:nvSpPr>
        <p:spPr/>
        <p:txBody>
          <a:bodyPr/>
          <a:lstStyle/>
          <a:p>
            <a:fld id="{4B76C705-F9B8-4BED-BCFD-D221A1807DF7}" type="slidenum">
              <a:rPr lang="en-US" smtClean="0"/>
              <a:t>26</a:t>
            </a:fld>
            <a:endParaRPr lang="en-US"/>
          </a:p>
        </p:txBody>
      </p:sp>
    </p:spTree>
    <p:extLst>
      <p:ext uri="{BB962C8B-B14F-4D97-AF65-F5344CB8AC3E}">
        <p14:creationId xmlns:p14="http://schemas.microsoft.com/office/powerpoint/2010/main" val="1718818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6887-2448-4B4C-8D83-D977E2C94E92}"/>
              </a:ext>
            </a:extLst>
          </p:cNvPr>
          <p:cNvSpPr>
            <a:spLocks noGrp="1"/>
          </p:cNvSpPr>
          <p:nvPr>
            <p:ph type="title"/>
          </p:nvPr>
        </p:nvSpPr>
        <p:spPr/>
        <p:txBody>
          <a:bodyPr/>
          <a:lstStyle/>
          <a:p>
            <a:r>
              <a:rPr lang="en-US" i="1" dirty="0">
                <a:latin typeface="Georgia" panose="02040502050405020303" pitchFamily="18" charset="0"/>
              </a:rPr>
              <a:t>Williams v. Lee </a:t>
            </a:r>
            <a:r>
              <a:rPr lang="en-US" dirty="0">
                <a:latin typeface="Georgia" panose="02040502050405020303" pitchFamily="18" charset="0"/>
              </a:rPr>
              <a:t>case</a:t>
            </a:r>
          </a:p>
        </p:txBody>
      </p:sp>
      <p:sp>
        <p:nvSpPr>
          <p:cNvPr id="3" name="Content Placeholder 2">
            <a:extLst>
              <a:ext uri="{FF2B5EF4-FFF2-40B4-BE49-F238E27FC236}">
                <a16:creationId xmlns:a16="http://schemas.microsoft.com/office/drawing/2014/main" id="{CEB79ED7-67DF-4DBB-B25B-2471009C08D7}"/>
              </a:ext>
            </a:extLst>
          </p:cNvPr>
          <p:cNvSpPr>
            <a:spLocks noGrp="1"/>
          </p:cNvSpPr>
          <p:nvPr>
            <p:ph idx="1"/>
          </p:nvPr>
        </p:nvSpPr>
        <p:spPr/>
        <p:txBody>
          <a:bodyPr>
            <a:normAutofit lnSpcReduction="10000"/>
          </a:bodyPr>
          <a:lstStyle/>
          <a:p>
            <a:pPr marL="0" indent="0">
              <a:buNone/>
            </a:pPr>
            <a:r>
              <a:rPr lang="en-US" dirty="0">
                <a:latin typeface="Georgia" panose="02040502050405020303" pitchFamily="18" charset="0"/>
              </a:rPr>
              <a:t>“Implicit in these treaty terms…was the understanding that the internal affairs of the Indians remained exclusively within the jurisdiction of whatever tribal government existed.”</a:t>
            </a:r>
          </a:p>
          <a:p>
            <a:pPr marL="0" indent="0">
              <a:buNone/>
            </a:pPr>
            <a:r>
              <a:rPr lang="en-US" i="1" dirty="0">
                <a:latin typeface="Georgia" panose="02040502050405020303" pitchFamily="18" charset="0"/>
              </a:rPr>
              <a:t>   Williams v. Lee</a:t>
            </a:r>
            <a:r>
              <a:rPr lang="en-US" dirty="0">
                <a:latin typeface="Georgia" panose="02040502050405020303" pitchFamily="18" charset="0"/>
              </a:rPr>
              <a:t>, 358 U.S. 217, 221 (1959)</a:t>
            </a:r>
          </a:p>
          <a:p>
            <a:pPr marL="0" indent="0">
              <a:buNone/>
            </a:pPr>
            <a:r>
              <a:rPr lang="en-US" dirty="0">
                <a:latin typeface="Georgia" panose="02040502050405020303" pitchFamily="18" charset="0"/>
              </a:rPr>
              <a:t>        Notice the lack of reference to “reservation” in this one quote.</a:t>
            </a:r>
          </a:p>
          <a:p>
            <a:pPr marL="0" indent="0">
              <a:buNone/>
            </a:pPr>
            <a:r>
              <a:rPr lang="en-US" dirty="0">
                <a:latin typeface="Georgia" panose="02040502050405020303" pitchFamily="18" charset="0"/>
              </a:rPr>
              <a:t>“Essentially, absent governing Acts of Congress, the question has always been whether the state action infringed on the right of reservation Indians to make their own laws and be ruled by them.”</a:t>
            </a:r>
          </a:p>
          <a:p>
            <a:pPr marL="0" indent="0">
              <a:buNone/>
            </a:pPr>
            <a:r>
              <a:rPr lang="en-US" i="1" dirty="0">
                <a:latin typeface="Georgia" panose="02040502050405020303" pitchFamily="18" charset="0"/>
              </a:rPr>
              <a:t>    Williams v. Lee</a:t>
            </a:r>
            <a:r>
              <a:rPr lang="en-US" dirty="0">
                <a:latin typeface="Georgia" panose="02040502050405020303" pitchFamily="18" charset="0"/>
              </a:rPr>
              <a:t>, 358 U.S. 217, 220 (1959)</a:t>
            </a:r>
          </a:p>
          <a:p>
            <a:pPr marL="0" indent="0">
              <a:buNone/>
            </a:pPr>
            <a:endParaRPr lang="en-US" dirty="0"/>
          </a:p>
        </p:txBody>
      </p:sp>
      <p:sp>
        <p:nvSpPr>
          <p:cNvPr id="4" name="Slide Number Placeholder 3">
            <a:extLst>
              <a:ext uri="{FF2B5EF4-FFF2-40B4-BE49-F238E27FC236}">
                <a16:creationId xmlns:a16="http://schemas.microsoft.com/office/drawing/2014/main" id="{40A83DC7-4AB2-4017-9A85-38426D37F45C}"/>
              </a:ext>
            </a:extLst>
          </p:cNvPr>
          <p:cNvSpPr>
            <a:spLocks noGrp="1"/>
          </p:cNvSpPr>
          <p:nvPr>
            <p:ph type="sldNum" sz="quarter" idx="12"/>
          </p:nvPr>
        </p:nvSpPr>
        <p:spPr/>
        <p:txBody>
          <a:bodyPr/>
          <a:lstStyle/>
          <a:p>
            <a:fld id="{4B76C705-F9B8-4BED-BCFD-D221A1807DF7}" type="slidenum">
              <a:rPr lang="en-US" smtClean="0"/>
              <a:t>27</a:t>
            </a:fld>
            <a:endParaRPr lang="en-US"/>
          </a:p>
        </p:txBody>
      </p:sp>
    </p:spTree>
    <p:extLst>
      <p:ext uri="{BB962C8B-B14F-4D97-AF65-F5344CB8AC3E}">
        <p14:creationId xmlns:p14="http://schemas.microsoft.com/office/powerpoint/2010/main" val="1335669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9FAF-6713-4242-9FF1-BFAF647E3E17}"/>
              </a:ext>
            </a:extLst>
          </p:cNvPr>
          <p:cNvSpPr>
            <a:spLocks noGrp="1"/>
          </p:cNvSpPr>
          <p:nvPr>
            <p:ph type="title"/>
          </p:nvPr>
        </p:nvSpPr>
        <p:spPr/>
        <p:txBody>
          <a:bodyPr/>
          <a:lstStyle/>
          <a:p>
            <a:r>
              <a:rPr lang="en-US" i="1" dirty="0">
                <a:latin typeface="Georgia" panose="02040502050405020303" pitchFamily="18" charset="0"/>
              </a:rPr>
              <a:t>Warm Springs </a:t>
            </a:r>
            <a:r>
              <a:rPr lang="en-US" dirty="0">
                <a:latin typeface="Georgia" panose="02040502050405020303" pitchFamily="18" charset="0"/>
              </a:rPr>
              <a:t>case</a:t>
            </a:r>
          </a:p>
        </p:txBody>
      </p:sp>
      <p:sp>
        <p:nvSpPr>
          <p:cNvPr id="3" name="Content Placeholder 2">
            <a:extLst>
              <a:ext uri="{FF2B5EF4-FFF2-40B4-BE49-F238E27FC236}">
                <a16:creationId xmlns:a16="http://schemas.microsoft.com/office/drawing/2014/main" id="{7A75931D-D56F-4A8C-BF65-3F08306E53AD}"/>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en-US" sz="2400" dirty="0">
                <a:latin typeface="Georgia" panose="02040502050405020303" pitchFamily="18" charset="0"/>
              </a:rPr>
              <a:t>“…the state has no regulatory control over the reservation…”.</a:t>
            </a:r>
          </a:p>
          <a:p>
            <a:pPr marL="0" indent="0">
              <a:buNone/>
            </a:pPr>
            <a:r>
              <a:rPr lang="en-US" sz="2400" i="1" dirty="0">
                <a:latin typeface="Georgia" panose="02040502050405020303" pitchFamily="18" charset="0"/>
              </a:rPr>
              <a:t>Warm Springs Forest Products Industries v. Employee Benefits Ins. Co., </a:t>
            </a:r>
            <a:r>
              <a:rPr lang="en-US" sz="2400" dirty="0">
                <a:latin typeface="Georgia" panose="02040502050405020303" pitchFamily="18" charset="0"/>
              </a:rPr>
              <a:t>703 P.2d 1008, 1012 (1984)</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“Because state regulation on a reservation must be expressly approved by Congress…defendant’s argument that the McCarran-Ferguson Act, 15 USC </a:t>
            </a:r>
            <a:r>
              <a:rPr lang="en-US" sz="2400" dirty="0">
                <a:latin typeface="Georgia" panose="02040502050405020303" pitchFamily="18" charset="0"/>
                <a:ea typeface="Yu Gothic UI Semibold" panose="020B0700000000000000" pitchFamily="34" charset="-128"/>
              </a:rPr>
              <a:t>§</a:t>
            </a:r>
            <a:r>
              <a:rPr lang="en-US" sz="2400" dirty="0">
                <a:latin typeface="Georgia" panose="02040502050405020303" pitchFamily="18" charset="0"/>
              </a:rPr>
              <a:t> 1012, which does not mention Indians, gave the states the jurisdiction over insurance matters involving reservation Indians is without merit.”  </a:t>
            </a:r>
            <a:r>
              <a:rPr lang="en-US" sz="2400" i="1" dirty="0">
                <a:latin typeface="Georgia" panose="02040502050405020303" pitchFamily="18" charset="0"/>
              </a:rPr>
              <a:t>Warm Springs, Id</a:t>
            </a:r>
            <a:r>
              <a:rPr lang="en-US" sz="2400" dirty="0">
                <a:latin typeface="Georgia" panose="02040502050405020303" pitchFamily="18" charset="0"/>
              </a:rPr>
              <a:t>., at 1020.</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“Because state regulatory power does not normally extend into the reservation, Oregon has no apparent interest in preserving the solvency of an insurer doing business outside of Oregon’s legislative jurisdiction.”  </a:t>
            </a:r>
            <a:r>
              <a:rPr lang="en-US" sz="2400" i="1" dirty="0">
                <a:latin typeface="Georgia" panose="02040502050405020303" pitchFamily="18" charset="0"/>
              </a:rPr>
              <a:t>Warm Springs, Id</a:t>
            </a:r>
            <a:r>
              <a:rPr lang="en-US" sz="2400" dirty="0">
                <a:latin typeface="Georgia" panose="02040502050405020303" pitchFamily="18" charset="0"/>
              </a:rPr>
              <a:t>., at 1020-1021.</a:t>
            </a:r>
          </a:p>
        </p:txBody>
      </p:sp>
      <p:sp>
        <p:nvSpPr>
          <p:cNvPr id="4" name="Slide Number Placeholder 3">
            <a:extLst>
              <a:ext uri="{FF2B5EF4-FFF2-40B4-BE49-F238E27FC236}">
                <a16:creationId xmlns:a16="http://schemas.microsoft.com/office/drawing/2014/main" id="{4B5077E9-ACE6-4358-AAA2-BEE03BD16930}"/>
              </a:ext>
            </a:extLst>
          </p:cNvPr>
          <p:cNvSpPr>
            <a:spLocks noGrp="1"/>
          </p:cNvSpPr>
          <p:nvPr>
            <p:ph type="sldNum" sz="quarter" idx="12"/>
          </p:nvPr>
        </p:nvSpPr>
        <p:spPr/>
        <p:txBody>
          <a:bodyPr/>
          <a:lstStyle/>
          <a:p>
            <a:fld id="{4B76C705-F9B8-4BED-BCFD-D221A1807DF7}" type="slidenum">
              <a:rPr lang="en-US" smtClean="0"/>
              <a:t>28</a:t>
            </a:fld>
            <a:endParaRPr lang="en-US"/>
          </a:p>
        </p:txBody>
      </p:sp>
    </p:spTree>
    <p:extLst>
      <p:ext uri="{BB962C8B-B14F-4D97-AF65-F5344CB8AC3E}">
        <p14:creationId xmlns:p14="http://schemas.microsoft.com/office/powerpoint/2010/main" val="260374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BE3D-1288-4240-89F2-18B07D5EBCCF}"/>
              </a:ext>
            </a:extLst>
          </p:cNvPr>
          <p:cNvSpPr>
            <a:spLocks noGrp="1"/>
          </p:cNvSpPr>
          <p:nvPr>
            <p:ph type="ctrTitle"/>
          </p:nvPr>
        </p:nvSpPr>
        <p:spPr/>
        <p:txBody>
          <a:bodyPr>
            <a:normAutofit/>
          </a:bodyPr>
          <a:lstStyle/>
          <a:p>
            <a:r>
              <a:rPr lang="en-US" sz="4800" dirty="0">
                <a:latin typeface="Script MT Bold" panose="03040602040607080904" pitchFamily="66" charset="0"/>
              </a:rPr>
              <a:t>“I just do things to get then done, and I never, ever, give up!”</a:t>
            </a:r>
          </a:p>
        </p:txBody>
      </p:sp>
      <p:sp>
        <p:nvSpPr>
          <p:cNvPr id="3" name="Subtitle 2">
            <a:extLst>
              <a:ext uri="{FF2B5EF4-FFF2-40B4-BE49-F238E27FC236}">
                <a16:creationId xmlns:a16="http://schemas.microsoft.com/office/drawing/2014/main" id="{7C3CCC27-64EC-4D83-AF7A-7001BA673380}"/>
              </a:ext>
            </a:extLst>
          </p:cNvPr>
          <p:cNvSpPr>
            <a:spLocks noGrp="1"/>
          </p:cNvSpPr>
          <p:nvPr>
            <p:ph type="subTitle" idx="1"/>
          </p:nvPr>
        </p:nvSpPr>
        <p:spPr/>
        <p:txBody>
          <a:bodyPr/>
          <a:lstStyle/>
          <a:p>
            <a:r>
              <a:rPr lang="en-US" dirty="0">
                <a:latin typeface="Georgia" panose="02040502050405020303" pitchFamily="18" charset="0"/>
              </a:rPr>
              <a:t>Chief Enoch Kelly Haney, The Gathering Business Summit 2019, Durant, OK.</a:t>
            </a:r>
          </a:p>
        </p:txBody>
      </p:sp>
    </p:spTree>
    <p:extLst>
      <p:ext uri="{BB962C8B-B14F-4D97-AF65-F5344CB8AC3E}">
        <p14:creationId xmlns:p14="http://schemas.microsoft.com/office/powerpoint/2010/main" val="335470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BA12C-7B79-4B29-AD88-A8297F1D331D}"/>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latin typeface="Georgia" panose="02040502050405020303" pitchFamily="18" charset="0"/>
              </a:rPr>
              <a:t>Focus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A37087-9724-471F-B02B-BC6A995A3F24}"/>
              </a:ext>
            </a:extLst>
          </p:cNvPr>
          <p:cNvSpPr>
            <a:spLocks noGrp="1"/>
          </p:cNvSpPr>
          <p:nvPr>
            <p:ph sz="half" idx="1"/>
          </p:nvPr>
        </p:nvSpPr>
        <p:spPr>
          <a:xfrm>
            <a:off x="4976030" y="963507"/>
            <a:ext cx="6250940" cy="2304627"/>
          </a:xfrm>
        </p:spPr>
        <p:txBody>
          <a:bodyPr anchor="b">
            <a:normAutofit lnSpcReduction="10000"/>
          </a:bodyPr>
          <a:lstStyle/>
          <a:p>
            <a:pPr marL="0" indent="0">
              <a:buNone/>
            </a:pPr>
            <a:r>
              <a:rPr lang="en-US" sz="2000" dirty="0">
                <a:latin typeface="Georgia" panose="02040502050405020303" pitchFamily="18" charset="0"/>
              </a:rPr>
              <a:t>FOR TRIBES</a:t>
            </a:r>
          </a:p>
          <a:p>
            <a:r>
              <a:rPr lang="en-US" sz="2000" dirty="0">
                <a:latin typeface="Georgia" panose="02040502050405020303" pitchFamily="18" charset="0"/>
              </a:rPr>
              <a:t>Economic Security.</a:t>
            </a:r>
          </a:p>
          <a:p>
            <a:r>
              <a:rPr lang="en-US" sz="2000" dirty="0">
                <a:latin typeface="Georgia" panose="02040502050405020303" pitchFamily="18" charset="0"/>
              </a:rPr>
              <a:t>Self-Determination.</a:t>
            </a:r>
          </a:p>
        </p:txBody>
      </p:sp>
      <p:sp>
        <p:nvSpPr>
          <p:cNvPr id="4" name="Content Placeholder 3">
            <a:extLst>
              <a:ext uri="{FF2B5EF4-FFF2-40B4-BE49-F238E27FC236}">
                <a16:creationId xmlns:a16="http://schemas.microsoft.com/office/drawing/2014/main" id="{145064F2-A3DD-4FB5-B9F8-C1C206D4938E}"/>
              </a:ext>
            </a:extLst>
          </p:cNvPr>
          <p:cNvSpPr>
            <a:spLocks noGrp="1"/>
          </p:cNvSpPr>
          <p:nvPr>
            <p:ph sz="half" idx="2"/>
          </p:nvPr>
        </p:nvSpPr>
        <p:spPr>
          <a:xfrm>
            <a:off x="4976030" y="3332285"/>
            <a:ext cx="6250940" cy="2840550"/>
          </a:xfrm>
        </p:spPr>
        <p:txBody>
          <a:bodyPr>
            <a:normAutofit lnSpcReduction="10000"/>
          </a:bodyPr>
          <a:lstStyle/>
          <a:p>
            <a:r>
              <a:rPr lang="en-US" sz="2000" dirty="0">
                <a:latin typeface="Georgia" panose="02040502050405020303" pitchFamily="18" charset="0"/>
              </a:rPr>
              <a:t>Business opportunities tribally-owned, Indian-owned, and non-Indian-owned insurance companies.</a:t>
            </a:r>
          </a:p>
          <a:p>
            <a:r>
              <a:rPr lang="en-US" sz="2000" dirty="0">
                <a:latin typeface="Georgia" panose="02040502050405020303" pitchFamily="18" charset="0"/>
              </a:rPr>
              <a:t>Regulation to ensure consumer confidence and ward off state intrusion where it does not belong.</a:t>
            </a:r>
          </a:p>
          <a:p>
            <a:pPr marL="0" indent="0">
              <a:buNone/>
            </a:pPr>
            <a:r>
              <a:rPr lang="en-US" sz="2000" dirty="0">
                <a:latin typeface="Georgia" panose="02040502050405020303" pitchFamily="18" charset="0"/>
              </a:rPr>
              <a:t>FOR INDIVIDUALS</a:t>
            </a:r>
          </a:p>
          <a:p>
            <a:r>
              <a:rPr lang="en-US" sz="2000" dirty="0">
                <a:latin typeface="Georgia" panose="02040502050405020303" pitchFamily="18" charset="0"/>
              </a:rPr>
              <a:t>Tax planning and benefits under the Internal Revenue Code</a:t>
            </a:r>
          </a:p>
          <a:p>
            <a:r>
              <a:rPr lang="en-US" sz="2000" dirty="0">
                <a:latin typeface="Georgia" panose="02040502050405020303" pitchFamily="18" charset="0"/>
              </a:rPr>
              <a:t>Greater control over premiums, risks, and claims</a:t>
            </a:r>
          </a:p>
        </p:txBody>
      </p:sp>
      <p:sp>
        <p:nvSpPr>
          <p:cNvPr id="5" name="Slide Number Placeholder 4">
            <a:extLst>
              <a:ext uri="{FF2B5EF4-FFF2-40B4-BE49-F238E27FC236}">
                <a16:creationId xmlns:a16="http://schemas.microsoft.com/office/drawing/2014/main" id="{EE52A84C-D41B-4CB6-83DB-F89000E634DE}"/>
              </a:ext>
            </a:extLst>
          </p:cNvPr>
          <p:cNvSpPr>
            <a:spLocks noGrp="1"/>
          </p:cNvSpPr>
          <p:nvPr>
            <p:ph type="sldNum" sz="quarter" idx="12"/>
          </p:nvPr>
        </p:nvSpPr>
        <p:spPr/>
        <p:txBody>
          <a:bodyPr/>
          <a:lstStyle/>
          <a:p>
            <a:fld id="{4B76C705-F9B8-4BED-BCFD-D221A1807DF7}" type="slidenum">
              <a:rPr lang="en-US" smtClean="0"/>
              <a:t>4</a:t>
            </a:fld>
            <a:endParaRPr lang="en-US"/>
          </a:p>
        </p:txBody>
      </p:sp>
    </p:spTree>
    <p:extLst>
      <p:ext uri="{BB962C8B-B14F-4D97-AF65-F5344CB8AC3E}">
        <p14:creationId xmlns:p14="http://schemas.microsoft.com/office/powerpoint/2010/main" val="207904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5138-D105-42A3-896D-D7BC8D4A54F4}"/>
              </a:ext>
            </a:extLst>
          </p:cNvPr>
          <p:cNvSpPr>
            <a:spLocks noGrp="1"/>
          </p:cNvSpPr>
          <p:nvPr>
            <p:ph type="title"/>
          </p:nvPr>
        </p:nvSpPr>
        <p:spPr/>
        <p:txBody>
          <a:bodyPr/>
          <a:lstStyle/>
          <a:p>
            <a:r>
              <a:rPr lang="en-US" i="1" dirty="0"/>
              <a:t>My Perspective</a:t>
            </a:r>
          </a:p>
        </p:txBody>
      </p:sp>
      <p:sp>
        <p:nvSpPr>
          <p:cNvPr id="3" name="Content Placeholder 2">
            <a:extLst>
              <a:ext uri="{FF2B5EF4-FFF2-40B4-BE49-F238E27FC236}">
                <a16:creationId xmlns:a16="http://schemas.microsoft.com/office/drawing/2014/main" id="{70B7528A-45D5-4DCE-9880-C39257B0CDE9}"/>
              </a:ext>
            </a:extLst>
          </p:cNvPr>
          <p:cNvSpPr>
            <a:spLocks noGrp="1"/>
          </p:cNvSpPr>
          <p:nvPr>
            <p:ph idx="1"/>
          </p:nvPr>
        </p:nvSpPr>
        <p:spPr/>
        <p:txBody>
          <a:bodyPr>
            <a:normAutofit/>
          </a:bodyPr>
          <a:lstStyle/>
          <a:p>
            <a:pPr marL="0" indent="0">
              <a:buNone/>
            </a:pPr>
            <a:endParaRPr lang="en-US" dirty="0">
              <a:latin typeface="Georgia" panose="02040502050405020303" pitchFamily="18" charset="0"/>
            </a:endParaRPr>
          </a:p>
          <a:p>
            <a:endParaRPr lang="en-US" dirty="0">
              <a:latin typeface="Georgia" panose="02040502050405020303" pitchFamily="18" charset="0"/>
            </a:endParaRPr>
          </a:p>
          <a:p>
            <a:pPr marL="0" indent="0">
              <a:buNone/>
            </a:pPr>
            <a:r>
              <a:rPr lang="en-US" dirty="0">
                <a:latin typeface="Georgia" panose="02040502050405020303" pitchFamily="18" charset="0"/>
              </a:rPr>
              <a:t>     Tribal Association </a:t>
            </a:r>
            <a:r>
              <a:rPr lang="en-US" i="1" dirty="0">
                <a:latin typeface="Georgia" panose="02040502050405020303" pitchFamily="18" charset="0"/>
              </a:rPr>
              <a:t>of  </a:t>
            </a:r>
            <a:r>
              <a:rPr lang="en-US" dirty="0">
                <a:latin typeface="Georgia" panose="02040502050405020303" pitchFamily="18" charset="0"/>
              </a:rPr>
              <a:t>Insurance Commissioners International, Inc. (“TAIC”), a voluntary membership regulator of insurance in</a:t>
            </a:r>
          </a:p>
          <a:p>
            <a:pPr marL="0" indent="0">
              <a:buNone/>
            </a:pPr>
            <a:r>
              <a:rPr lang="en-US" dirty="0">
                <a:latin typeface="Georgia" panose="02040502050405020303" pitchFamily="18" charset="0"/>
              </a:rPr>
              <a:t>Indian Country </a:t>
            </a:r>
            <a:r>
              <a:rPr lang="en-US" dirty="0">
                <a:solidFill>
                  <a:schemeClr val="accent1">
                    <a:lumMod val="75000"/>
                  </a:schemeClr>
                </a:solidFill>
                <a:latin typeface="Georgia" panose="02040502050405020303" pitchFamily="18" charset="0"/>
                <a:hlinkClick r:id="rId2"/>
              </a:rPr>
              <a:t>www.TAIC.online</a:t>
            </a:r>
            <a:endParaRPr lang="en-US" dirty="0">
              <a:solidFill>
                <a:schemeClr val="accent1">
                  <a:lumMod val="75000"/>
                </a:schemeClr>
              </a:solidFill>
              <a:latin typeface="Georgia" panose="02040502050405020303" pitchFamily="18" charset="0"/>
            </a:endParaRPr>
          </a:p>
          <a:p>
            <a:pPr marL="0" indent="0">
              <a:buNone/>
            </a:pPr>
            <a:endParaRPr lang="en-US" dirty="0">
              <a:solidFill>
                <a:schemeClr val="accent1">
                  <a:lumMod val="75000"/>
                </a:schemeClr>
              </a:solidFill>
              <a:latin typeface="Georgia" panose="02040502050405020303" pitchFamily="18" charset="0"/>
            </a:endParaRPr>
          </a:p>
          <a:p>
            <a:pPr marL="0" indent="0">
              <a:buNone/>
            </a:pPr>
            <a:r>
              <a:rPr lang="en-US" dirty="0">
                <a:solidFill>
                  <a:schemeClr val="accent1">
                    <a:lumMod val="75000"/>
                  </a:schemeClr>
                </a:solidFill>
                <a:latin typeface="Georgia" panose="02040502050405020303" pitchFamily="18" charset="0"/>
              </a:rPr>
              <a:t>                                                     </a:t>
            </a:r>
            <a:r>
              <a:rPr lang="en-US" sz="4800" dirty="0">
                <a:solidFill>
                  <a:schemeClr val="accent1">
                    <a:lumMod val="75000"/>
                  </a:schemeClr>
                </a:solidFill>
                <a:latin typeface="Georgia" panose="02040502050405020303" pitchFamily="18" charset="0"/>
              </a:rPr>
              <a:t>TAIC</a:t>
            </a:r>
            <a:endParaRPr lang="en-US" dirty="0"/>
          </a:p>
        </p:txBody>
      </p:sp>
      <p:sp>
        <p:nvSpPr>
          <p:cNvPr id="4" name="Slide Number Placeholder 3">
            <a:extLst>
              <a:ext uri="{FF2B5EF4-FFF2-40B4-BE49-F238E27FC236}">
                <a16:creationId xmlns:a16="http://schemas.microsoft.com/office/drawing/2014/main" id="{805E560B-AE40-4FFE-956F-2936EAEDD3D2}"/>
              </a:ext>
            </a:extLst>
          </p:cNvPr>
          <p:cNvSpPr>
            <a:spLocks noGrp="1"/>
          </p:cNvSpPr>
          <p:nvPr>
            <p:ph type="sldNum" sz="quarter" idx="12"/>
          </p:nvPr>
        </p:nvSpPr>
        <p:spPr/>
        <p:txBody>
          <a:bodyPr/>
          <a:lstStyle/>
          <a:p>
            <a:fld id="{4B76C705-F9B8-4BED-BCFD-D221A1807DF7}" type="slidenum">
              <a:rPr lang="en-US" smtClean="0"/>
              <a:t>5</a:t>
            </a:fld>
            <a:endParaRPr lang="en-US"/>
          </a:p>
        </p:txBody>
      </p:sp>
    </p:spTree>
    <p:extLst>
      <p:ext uri="{BB962C8B-B14F-4D97-AF65-F5344CB8AC3E}">
        <p14:creationId xmlns:p14="http://schemas.microsoft.com/office/powerpoint/2010/main" val="371686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the side of a road&#10;&#10;Description automatically generated">
            <a:extLst>
              <a:ext uri="{FF2B5EF4-FFF2-40B4-BE49-F238E27FC236}">
                <a16:creationId xmlns:a16="http://schemas.microsoft.com/office/drawing/2014/main" id="{81C66712-7193-4CA5-BF9E-0630E0E85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272" y="1067314"/>
            <a:ext cx="4146550" cy="3570640"/>
          </a:xfrm>
          <a:prstGeom prst="rect">
            <a:avLst/>
          </a:prstGeom>
          <a:ln w="44450">
            <a:solidFill>
              <a:srgbClr val="C00000"/>
            </a:solidFill>
          </a:ln>
        </p:spPr>
      </p:pic>
      <p:sp>
        <p:nvSpPr>
          <p:cNvPr id="2" name="Slide Number Placeholder 1">
            <a:extLst>
              <a:ext uri="{FF2B5EF4-FFF2-40B4-BE49-F238E27FC236}">
                <a16:creationId xmlns:a16="http://schemas.microsoft.com/office/drawing/2014/main" id="{2EB4A2CF-C917-492F-8D28-7BEECB9D6688}"/>
              </a:ext>
            </a:extLst>
          </p:cNvPr>
          <p:cNvSpPr>
            <a:spLocks noGrp="1"/>
          </p:cNvSpPr>
          <p:nvPr>
            <p:ph type="sldNum" sz="quarter" idx="12"/>
          </p:nvPr>
        </p:nvSpPr>
        <p:spPr/>
        <p:txBody>
          <a:bodyPr/>
          <a:lstStyle/>
          <a:p>
            <a:fld id="{4B76C705-F9B8-4BED-BCFD-D221A1807DF7}" type="slidenum">
              <a:rPr lang="en-US" smtClean="0"/>
              <a:t>6</a:t>
            </a:fld>
            <a:endParaRPr lang="en-US"/>
          </a:p>
        </p:txBody>
      </p:sp>
    </p:spTree>
    <p:extLst>
      <p:ext uri="{BB962C8B-B14F-4D97-AF65-F5344CB8AC3E}">
        <p14:creationId xmlns:p14="http://schemas.microsoft.com/office/powerpoint/2010/main" val="314536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D07199-B14D-4A01-AAC9-F29EBA021610}"/>
              </a:ext>
            </a:extLst>
          </p:cNvPr>
          <p:cNvSpPr/>
          <p:nvPr/>
        </p:nvSpPr>
        <p:spPr>
          <a:xfrm>
            <a:off x="215153" y="726141"/>
            <a:ext cx="66803904" cy="4524315"/>
          </a:xfrm>
          <a:prstGeom prst="rect">
            <a:avLst/>
          </a:prstGeom>
        </p:spPr>
        <p:txBody>
          <a:bodyPr wrap="square">
            <a:spAutoFit/>
          </a:bodyPr>
          <a:lstStyle/>
          <a:p>
            <a:r>
              <a:rPr lang="en-US" b="1" dirty="0">
                <a:solidFill>
                  <a:srgbClr val="333333"/>
                </a:solidFill>
                <a:latin typeface="Georgia" panose="02040502050405020303" pitchFamily="18" charset="0"/>
              </a:rPr>
              <a:t>The Legalese:</a:t>
            </a:r>
          </a:p>
          <a:p>
            <a:endParaRPr lang="en-US" b="1" dirty="0">
              <a:solidFill>
                <a:srgbClr val="333333"/>
              </a:solidFill>
              <a:latin typeface="Georgia" panose="02040502050405020303" pitchFamily="18" charset="0"/>
            </a:endParaRPr>
          </a:p>
          <a:p>
            <a:r>
              <a:rPr lang="en-US" b="1" dirty="0">
                <a:solidFill>
                  <a:srgbClr val="333333"/>
                </a:solidFill>
                <a:latin typeface="Georgia" panose="02040502050405020303" pitchFamily="18" charset="0"/>
              </a:rPr>
              <a:t>18 U.S. Code § 1151.Indian country defined</a:t>
            </a:r>
          </a:p>
          <a:p>
            <a:endParaRPr lang="en-US" b="0" i="0" dirty="0">
              <a:solidFill>
                <a:srgbClr val="333333"/>
              </a:solidFill>
              <a:effectLst/>
              <a:latin typeface="Georgia" panose="02040502050405020303" pitchFamily="18" charset="0"/>
            </a:endParaRPr>
          </a:p>
          <a:p>
            <a:r>
              <a:rPr lang="en-US" dirty="0">
                <a:latin typeface="Georgia" panose="02040502050405020303" pitchFamily="18" charset="0"/>
              </a:rPr>
              <a:t>Except as otherwise provided in sections </a:t>
            </a:r>
            <a:r>
              <a:rPr lang="en-US" dirty="0">
                <a:latin typeface="Georgia" panose="02040502050405020303" pitchFamily="18" charset="0"/>
                <a:hlinkClick r:id="rId2"/>
              </a:rPr>
              <a:t>1154</a:t>
            </a:r>
            <a:r>
              <a:rPr lang="en-US" dirty="0">
                <a:latin typeface="Georgia" panose="02040502050405020303" pitchFamily="18" charset="0"/>
              </a:rPr>
              <a:t> and </a:t>
            </a:r>
            <a:r>
              <a:rPr lang="en-US" dirty="0">
                <a:latin typeface="Georgia" panose="02040502050405020303" pitchFamily="18" charset="0"/>
                <a:hlinkClick r:id="rId3"/>
              </a:rPr>
              <a:t>1156</a:t>
            </a:r>
            <a:r>
              <a:rPr lang="en-US" dirty="0">
                <a:latin typeface="Georgia" panose="02040502050405020303" pitchFamily="18" charset="0"/>
              </a:rPr>
              <a:t> of this title, the term </a:t>
            </a:r>
            <a:r>
              <a:rPr lang="en-US" dirty="0">
                <a:latin typeface="Georgia" panose="02040502050405020303" pitchFamily="18" charset="0"/>
                <a:hlinkClick r:id="rId4"/>
              </a:rPr>
              <a:t>“Indian country”</a:t>
            </a:r>
            <a:r>
              <a:rPr lang="en-US" dirty="0">
                <a:latin typeface="Georgia" panose="02040502050405020303" pitchFamily="18" charset="0"/>
              </a:rPr>
              <a:t>, as used</a:t>
            </a:r>
          </a:p>
          <a:p>
            <a:r>
              <a:rPr lang="en-US" dirty="0">
                <a:latin typeface="Georgia" panose="02040502050405020303" pitchFamily="18" charset="0"/>
              </a:rPr>
              <a:t>in this chapter, means (a) all land within the limits of any Indian reservation under the jurisdiction of the</a:t>
            </a:r>
          </a:p>
          <a:p>
            <a:r>
              <a:rPr lang="en-US" dirty="0">
                <a:latin typeface="Georgia" panose="02040502050405020303" pitchFamily="18" charset="0"/>
                <a:hlinkClick r:id="rId4"/>
              </a:rPr>
              <a:t>United States </a:t>
            </a:r>
            <a:r>
              <a:rPr lang="en-US" dirty="0">
                <a:latin typeface="Georgia" panose="02040502050405020303" pitchFamily="18" charset="0"/>
              </a:rPr>
              <a:t>Government, notwithstanding the issuance of any patent, and, including rights-of-way</a:t>
            </a:r>
          </a:p>
          <a:p>
            <a:r>
              <a:rPr lang="en-US" dirty="0">
                <a:latin typeface="Georgia" panose="02040502050405020303" pitchFamily="18" charset="0"/>
              </a:rPr>
              <a:t>running through the reservation, (b) all dependent Indian communities within the borders of the</a:t>
            </a:r>
          </a:p>
          <a:p>
            <a:r>
              <a:rPr lang="en-US" dirty="0">
                <a:latin typeface="Georgia" panose="02040502050405020303" pitchFamily="18" charset="0"/>
                <a:hlinkClick r:id="rId4"/>
              </a:rPr>
              <a:t>United States </a:t>
            </a:r>
            <a:r>
              <a:rPr lang="en-US" dirty="0">
                <a:latin typeface="Georgia" panose="02040502050405020303" pitchFamily="18" charset="0"/>
              </a:rPr>
              <a:t>whether within the original or subsequently acquired territory thereof, and whether within</a:t>
            </a:r>
          </a:p>
          <a:p>
            <a:r>
              <a:rPr lang="en-US" dirty="0">
                <a:latin typeface="Georgia" panose="02040502050405020303" pitchFamily="18" charset="0"/>
              </a:rPr>
              <a:t>or without the limits of a</a:t>
            </a:r>
            <a:r>
              <a:rPr lang="en-US" dirty="0">
                <a:latin typeface="Georgia" panose="02040502050405020303" pitchFamily="18" charset="0"/>
                <a:hlinkClick r:id="rId4"/>
              </a:rPr>
              <a:t> state,</a:t>
            </a:r>
            <a:r>
              <a:rPr lang="en-US" dirty="0">
                <a:latin typeface="Georgia" panose="02040502050405020303" pitchFamily="18" charset="0"/>
              </a:rPr>
              <a:t> and (c) all Indian allotments, the Indian titles to which have not been</a:t>
            </a:r>
          </a:p>
          <a:p>
            <a:r>
              <a:rPr lang="en-US" dirty="0">
                <a:latin typeface="Georgia" panose="02040502050405020303" pitchFamily="18" charset="0"/>
              </a:rPr>
              <a:t>extinguished, including rights-of-way running through the same.</a:t>
            </a:r>
          </a:p>
          <a:p>
            <a:endParaRPr lang="en-US" dirty="0">
              <a:latin typeface="Georgia" panose="02040502050405020303" pitchFamily="18" charset="0"/>
            </a:endParaRPr>
          </a:p>
          <a:p>
            <a:r>
              <a:rPr lang="en-US" dirty="0">
                <a:latin typeface="Georgia" panose="02040502050405020303" pitchFamily="18" charset="0"/>
              </a:rPr>
              <a:t>(June 25, 1948, </a:t>
            </a:r>
            <a:r>
              <a:rPr lang="en-US" dirty="0" err="1">
                <a:latin typeface="Georgia" panose="02040502050405020303" pitchFamily="18" charset="0"/>
              </a:rPr>
              <a:t>ch.</a:t>
            </a:r>
            <a:r>
              <a:rPr lang="en-US" dirty="0">
                <a:latin typeface="Georgia" panose="02040502050405020303" pitchFamily="18" charset="0"/>
              </a:rPr>
              <a:t> 645, </a:t>
            </a:r>
            <a:r>
              <a:rPr lang="en-US" dirty="0">
                <a:latin typeface="Georgia" panose="02040502050405020303" pitchFamily="18" charset="0"/>
                <a:hlinkClick r:id="rId5"/>
              </a:rPr>
              <a:t>62 Stat. 757</a:t>
            </a:r>
            <a:r>
              <a:rPr lang="en-US" dirty="0">
                <a:latin typeface="Georgia" panose="02040502050405020303" pitchFamily="18" charset="0"/>
              </a:rPr>
              <a:t>; May 24, 1949, </a:t>
            </a:r>
            <a:r>
              <a:rPr lang="en-US" dirty="0" err="1">
                <a:latin typeface="Georgia" panose="02040502050405020303" pitchFamily="18" charset="0"/>
              </a:rPr>
              <a:t>ch.</a:t>
            </a:r>
            <a:r>
              <a:rPr lang="en-US" dirty="0">
                <a:latin typeface="Georgia" panose="02040502050405020303" pitchFamily="18" charset="0"/>
              </a:rPr>
              <a:t> 139, § 25, </a:t>
            </a:r>
            <a:r>
              <a:rPr lang="en-US" dirty="0">
                <a:latin typeface="Georgia" panose="02040502050405020303" pitchFamily="18" charset="0"/>
                <a:hlinkClick r:id="rId6"/>
              </a:rPr>
              <a:t>63 Stat. 94</a:t>
            </a:r>
            <a:r>
              <a:rPr lang="en-US" dirty="0">
                <a:latin typeface="Georgia" panose="02040502050405020303" pitchFamily="18" charset="0"/>
              </a:rPr>
              <a:t>.)</a:t>
            </a:r>
          </a:p>
          <a:p>
            <a:endParaRPr lang="en-US" dirty="0">
              <a:latin typeface="Georgia" panose="02040502050405020303" pitchFamily="18" charset="0"/>
            </a:endParaRPr>
          </a:p>
          <a:p>
            <a:r>
              <a:rPr lang="en-US" dirty="0">
                <a:latin typeface="Georgia" panose="02040502050405020303" pitchFamily="18" charset="0"/>
                <a:hlinkClick r:id="rId4"/>
              </a:rPr>
              <a:t>https://www.law.cornell.edu/uscode/text/18/1151</a:t>
            </a:r>
            <a:r>
              <a:rPr lang="en-US" dirty="0">
                <a:latin typeface="Georgia" panose="02040502050405020303" pitchFamily="18" charset="0"/>
              </a:rPr>
              <a:t>, last accessed 10-3-2019.</a:t>
            </a:r>
          </a:p>
          <a:p>
            <a:endParaRPr lang="en-US" b="0" i="0" dirty="0">
              <a:solidFill>
                <a:srgbClr val="333333"/>
              </a:solidFill>
              <a:effectLst/>
              <a:latin typeface="Verdana" panose="020B0604030504040204" pitchFamily="34" charset="0"/>
            </a:endParaRPr>
          </a:p>
        </p:txBody>
      </p:sp>
      <p:sp>
        <p:nvSpPr>
          <p:cNvPr id="3" name="Slide Number Placeholder 2">
            <a:extLst>
              <a:ext uri="{FF2B5EF4-FFF2-40B4-BE49-F238E27FC236}">
                <a16:creationId xmlns:a16="http://schemas.microsoft.com/office/drawing/2014/main" id="{CBBD8472-C00E-4ADF-A26B-6E5CA777372C}"/>
              </a:ext>
            </a:extLst>
          </p:cNvPr>
          <p:cNvSpPr>
            <a:spLocks noGrp="1"/>
          </p:cNvSpPr>
          <p:nvPr>
            <p:ph type="sldNum" sz="quarter" idx="12"/>
          </p:nvPr>
        </p:nvSpPr>
        <p:spPr/>
        <p:txBody>
          <a:bodyPr/>
          <a:lstStyle/>
          <a:p>
            <a:fld id="{4B76C705-F9B8-4BED-BCFD-D221A1807DF7}" type="slidenum">
              <a:rPr lang="en-US" smtClean="0"/>
              <a:t>7</a:t>
            </a:fld>
            <a:endParaRPr lang="en-US"/>
          </a:p>
        </p:txBody>
      </p:sp>
    </p:spTree>
    <p:extLst>
      <p:ext uri="{BB962C8B-B14F-4D97-AF65-F5344CB8AC3E}">
        <p14:creationId xmlns:p14="http://schemas.microsoft.com/office/powerpoint/2010/main" val="55737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4CE9-92E1-4611-AE22-5E32F037705E}"/>
              </a:ext>
            </a:extLst>
          </p:cNvPr>
          <p:cNvSpPr>
            <a:spLocks noGrp="1"/>
          </p:cNvSpPr>
          <p:nvPr>
            <p:ph type="title"/>
          </p:nvPr>
        </p:nvSpPr>
        <p:spPr/>
        <p:txBody>
          <a:bodyPr/>
          <a:lstStyle/>
          <a:p>
            <a:r>
              <a:rPr lang="en-US" dirty="0"/>
              <a:t>“What Day Is It?”  </a:t>
            </a:r>
          </a:p>
        </p:txBody>
      </p:sp>
      <p:pic>
        <p:nvPicPr>
          <p:cNvPr id="5" name="Content Placeholder 4" descr="A blackboard sign outside of a building&#10;&#10;Description automatically generated">
            <a:extLst>
              <a:ext uri="{FF2B5EF4-FFF2-40B4-BE49-F238E27FC236}">
                <a16:creationId xmlns:a16="http://schemas.microsoft.com/office/drawing/2014/main" id="{64F6C155-85AD-4DFF-97FB-9983355A10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2477294"/>
            <a:ext cx="4876800" cy="3048000"/>
          </a:xfrm>
        </p:spPr>
      </p:pic>
      <p:sp>
        <p:nvSpPr>
          <p:cNvPr id="3" name="Slide Number Placeholder 2">
            <a:extLst>
              <a:ext uri="{FF2B5EF4-FFF2-40B4-BE49-F238E27FC236}">
                <a16:creationId xmlns:a16="http://schemas.microsoft.com/office/drawing/2014/main" id="{8C9D3F1F-BF26-42E2-826A-904345C77F14}"/>
              </a:ext>
            </a:extLst>
          </p:cNvPr>
          <p:cNvSpPr>
            <a:spLocks noGrp="1"/>
          </p:cNvSpPr>
          <p:nvPr>
            <p:ph type="sldNum" sz="quarter" idx="12"/>
          </p:nvPr>
        </p:nvSpPr>
        <p:spPr/>
        <p:txBody>
          <a:bodyPr/>
          <a:lstStyle/>
          <a:p>
            <a:fld id="{4B76C705-F9B8-4BED-BCFD-D221A1807DF7}" type="slidenum">
              <a:rPr lang="en-US" smtClean="0"/>
              <a:t>8</a:t>
            </a:fld>
            <a:endParaRPr lang="en-US"/>
          </a:p>
        </p:txBody>
      </p:sp>
    </p:spTree>
    <p:extLst>
      <p:ext uri="{BB962C8B-B14F-4D97-AF65-F5344CB8AC3E}">
        <p14:creationId xmlns:p14="http://schemas.microsoft.com/office/powerpoint/2010/main" val="404214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BF1-22A4-43FF-AC43-E9B211393AAD}"/>
              </a:ext>
            </a:extLst>
          </p:cNvPr>
          <p:cNvSpPr>
            <a:spLocks noGrp="1"/>
          </p:cNvSpPr>
          <p:nvPr>
            <p:ph type="ctrTitle"/>
          </p:nvPr>
        </p:nvSpPr>
        <p:spPr/>
        <p:txBody>
          <a:bodyPr/>
          <a:lstStyle/>
          <a:p>
            <a:r>
              <a:rPr lang="en-US" dirty="0"/>
              <a:t>Beyond mere theory….</a:t>
            </a:r>
          </a:p>
        </p:txBody>
      </p:sp>
      <p:sp>
        <p:nvSpPr>
          <p:cNvPr id="3" name="Subtitle 2">
            <a:extLst>
              <a:ext uri="{FF2B5EF4-FFF2-40B4-BE49-F238E27FC236}">
                <a16:creationId xmlns:a16="http://schemas.microsoft.com/office/drawing/2014/main" id="{D7683A32-8B90-42B6-AB60-88D60C9B53C3}"/>
              </a:ext>
            </a:extLst>
          </p:cNvPr>
          <p:cNvSpPr>
            <a:spLocks noGrp="1"/>
          </p:cNvSpPr>
          <p:nvPr>
            <p:ph type="subTitle" idx="1"/>
          </p:nvPr>
        </p:nvSpPr>
        <p:spPr/>
        <p:txBody>
          <a:bodyPr>
            <a:normAutofit lnSpcReduction="10000"/>
          </a:bodyPr>
          <a:lstStyle/>
          <a:p>
            <a:r>
              <a:rPr lang="en-US" dirty="0"/>
              <a:t>Working with the TAIC you can go beyond mere theory of what can be done in insurance in Indian Country.  We help you to actually actively engage in the transaction of the business of insurance in Indian Country.  This can be done with a humanitarian focus, leveraging the global presence of socially-conscious insurers.</a:t>
            </a:r>
          </a:p>
        </p:txBody>
      </p:sp>
    </p:spTree>
    <p:extLst>
      <p:ext uri="{BB962C8B-B14F-4D97-AF65-F5344CB8AC3E}">
        <p14:creationId xmlns:p14="http://schemas.microsoft.com/office/powerpoint/2010/main" val="194718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1810</Words>
  <Application>Microsoft Office PowerPoint</Application>
  <PresentationFormat>Widescreen</PresentationFormat>
  <Paragraphs>199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Georgia</vt:lpstr>
      <vt:lpstr>Script MT Bold</vt:lpstr>
      <vt:lpstr>Verdana</vt:lpstr>
      <vt:lpstr>Office Theme</vt:lpstr>
      <vt:lpstr>Insurance in Indian Country</vt:lpstr>
      <vt:lpstr>“I…predict…insurance is next.” </vt:lpstr>
      <vt:lpstr>“I just do things to get then done, and I never, ever, give up!”</vt:lpstr>
      <vt:lpstr>Focus</vt:lpstr>
      <vt:lpstr>My Perspective</vt:lpstr>
      <vt:lpstr>PowerPoint Presentation</vt:lpstr>
      <vt:lpstr>PowerPoint Presentation</vt:lpstr>
      <vt:lpstr>“What Day Is It?”  </vt:lpstr>
      <vt:lpstr>Beyond mere theory….</vt:lpstr>
      <vt:lpstr>Why is the focus Indian Country?</vt:lpstr>
      <vt:lpstr>Case law….the Somerlott case.</vt:lpstr>
      <vt:lpstr>“…no matter how broadly conceived, sovereign immunity has never extended to a for-profit business owned by one sovereign but formed under the laws of a second sovereign when the laws of the incorporating second sovereign expressly allow the business to be sued.  And it doesn’t matter whether the sovereign owning the business is the federal government, a foreign sovereign, state – or tribe.”</vt:lpstr>
      <vt:lpstr>Wright v. Colville Tribal Enterprises Corp.</vt:lpstr>
      <vt:lpstr>Why is there interest in insurance companies focused on Indian communities? </vt:lpstr>
      <vt:lpstr>Insurance that is too expensive elsewhere. </vt:lpstr>
      <vt:lpstr>       Infrastructure of Private Insurance                       in Indian Country</vt:lpstr>
      <vt:lpstr>Types of Insurers</vt:lpstr>
      <vt:lpstr>           Other Benefits of Working With                       a Tribal Domicile</vt:lpstr>
      <vt:lpstr>    </vt:lpstr>
      <vt:lpstr>Companies Limited by Guarantee</vt:lpstr>
      <vt:lpstr>         Indian Communities With Insurance Companies Wholly-Owned by One or More Indian Communities</vt:lpstr>
      <vt:lpstr>Wholly-Owned by Tribes:</vt:lpstr>
      <vt:lpstr>Indian Casino Insurance</vt:lpstr>
      <vt:lpstr>Indian Communities with Insurance Codes </vt:lpstr>
      <vt:lpstr>Indian Communities With an Insurance Regulator</vt:lpstr>
      <vt:lpstr>More cases….</vt:lpstr>
      <vt:lpstr>Williams v. Lee case</vt:lpstr>
      <vt:lpstr>Warm Springs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in Indian Country</dc:title>
  <dc:creator>Gregory Arnold</dc:creator>
  <cp:lastModifiedBy>Gregory Arnold</cp:lastModifiedBy>
  <cp:revision>9</cp:revision>
  <dcterms:created xsi:type="dcterms:W3CDTF">2021-01-18T22:12:58Z</dcterms:created>
  <dcterms:modified xsi:type="dcterms:W3CDTF">2025-03-07T14:11:23Z</dcterms:modified>
</cp:coreProperties>
</file>