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B969B-2543-45F3-AAE8-56BD6964DFC7}" type="datetimeFigureOut">
              <a:rPr lang="en-US" smtClean="0"/>
              <a:t>09/25/2018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C467-9F06-4BC3-A6FF-BE16AEE62DC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3175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B969B-2543-45F3-AAE8-56BD6964DFC7}" type="datetimeFigureOut">
              <a:rPr lang="en-US" smtClean="0"/>
              <a:t>09/25/2018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C467-9F06-4BC3-A6FF-BE16AEE6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856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B969B-2543-45F3-AAE8-56BD6964DFC7}" type="datetimeFigureOut">
              <a:rPr lang="en-US" smtClean="0"/>
              <a:t>09/25/2018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C467-9F06-4BC3-A6FF-BE16AEE6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406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B969B-2543-45F3-AAE8-56BD6964DFC7}" type="datetimeFigureOut">
              <a:rPr lang="en-US" smtClean="0"/>
              <a:t>09/25/2018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C467-9F06-4BC3-A6FF-BE16AEE6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554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B969B-2543-45F3-AAE8-56BD6964DFC7}" type="datetimeFigureOut">
              <a:rPr lang="en-US" smtClean="0"/>
              <a:t>09/25/2018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C467-9F06-4BC3-A6FF-BE16AEE62DC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01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B969B-2543-45F3-AAE8-56BD6964DFC7}" type="datetimeFigureOut">
              <a:rPr lang="en-US" smtClean="0"/>
              <a:t>09/25/2018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C467-9F06-4BC3-A6FF-BE16AEE6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395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B969B-2543-45F3-AAE8-56BD6964DFC7}" type="datetimeFigureOut">
              <a:rPr lang="en-US" smtClean="0"/>
              <a:t>09/25/2018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C467-9F06-4BC3-A6FF-BE16AEE6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385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B969B-2543-45F3-AAE8-56BD6964DFC7}" type="datetimeFigureOut">
              <a:rPr lang="en-US" smtClean="0"/>
              <a:t>09/25/2018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C467-9F06-4BC3-A6FF-BE16AEE6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50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B969B-2543-45F3-AAE8-56BD6964DFC7}" type="datetimeFigureOut">
              <a:rPr lang="en-US" smtClean="0"/>
              <a:t>09/25/2018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C467-9F06-4BC3-A6FF-BE16AEE6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580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7DB969B-2543-45F3-AAE8-56BD6964DFC7}" type="datetimeFigureOut">
              <a:rPr lang="en-US" smtClean="0"/>
              <a:t>09/25/2018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1A9C467-9F06-4BC3-A6FF-BE16AEE6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450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B969B-2543-45F3-AAE8-56BD6964DFC7}" type="datetimeFigureOut">
              <a:rPr lang="en-US" smtClean="0"/>
              <a:t>09/25/2018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C467-9F06-4BC3-A6FF-BE16AEE6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533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7DB969B-2543-45F3-AAE8-56BD6964DFC7}" type="datetimeFigureOut">
              <a:rPr lang="en-US" smtClean="0"/>
              <a:t>09/25/2018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1A9C467-9F06-4BC3-A6FF-BE16AEE62DC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1491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Conducting A Comprehensive Staffing Analysis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800" b="1" dirty="0" smtClean="0">
                <a:solidFill>
                  <a:srgbClr val="C00000"/>
                </a:solidFill>
              </a:rPr>
              <a:t>Donald Childers, VP Surveillance and Loss Prevention</a:t>
            </a:r>
          </a:p>
          <a:p>
            <a:r>
              <a:rPr lang="en-US" sz="1800" b="1" dirty="0" smtClean="0">
                <a:solidFill>
                  <a:srgbClr val="C00000"/>
                </a:solidFill>
              </a:rPr>
              <a:t>Joshua Anderson, Director Surveillance and Technology</a:t>
            </a:r>
          </a:p>
          <a:p>
            <a:r>
              <a:rPr lang="en-US" sz="1800" dirty="0" smtClean="0">
                <a:solidFill>
                  <a:schemeClr val="accent4">
                    <a:lumMod val="50000"/>
                  </a:schemeClr>
                </a:solidFill>
              </a:rPr>
              <a:t>Cherokee Nation Entertainment</a:t>
            </a:r>
          </a:p>
        </p:txBody>
      </p:sp>
    </p:spTree>
    <p:extLst>
      <p:ext uri="{BB962C8B-B14F-4D97-AF65-F5344CB8AC3E}">
        <p14:creationId xmlns:p14="http://schemas.microsoft.com/office/powerpoint/2010/main" val="22371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54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course will outline a unique approach that will assist with increasing and maintaining staffing levels. </a:t>
            </a:r>
            <a:endParaRPr lang="en-US" dirty="0"/>
          </a:p>
          <a:p>
            <a:r>
              <a:rPr lang="en-US" dirty="0" smtClean="0"/>
              <a:t>Utilization of this approach will allow you to:</a:t>
            </a:r>
          </a:p>
          <a:p>
            <a:pPr lvl="1"/>
            <a:r>
              <a:rPr lang="en-US" dirty="0" smtClean="0"/>
              <a:t>Identify true staffing needs, based on assignments and operational necessities. </a:t>
            </a:r>
          </a:p>
          <a:p>
            <a:pPr lvl="1"/>
            <a:r>
              <a:rPr lang="en-US" dirty="0" smtClean="0"/>
              <a:t>Justify staffing increases.</a:t>
            </a:r>
          </a:p>
          <a:p>
            <a:pPr lvl="1"/>
            <a:r>
              <a:rPr lang="en-US" dirty="0" smtClean="0"/>
              <a:t>Limit overtime and become fiscally sound.</a:t>
            </a:r>
          </a:p>
          <a:p>
            <a:pPr lvl="1"/>
            <a:r>
              <a:rPr lang="en-US" dirty="0" smtClean="0"/>
              <a:t>Better understand your department and the needs of your business.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344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Staffing Analysis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5-Step Process (Full Staffing Analysis is a 10-Step)</a:t>
            </a:r>
          </a:p>
          <a:p>
            <a:pPr lvl="1"/>
            <a:r>
              <a:rPr lang="en-US" dirty="0" smtClean="0"/>
              <a:t>Understand departments responsibilities</a:t>
            </a:r>
          </a:p>
          <a:p>
            <a:pPr lvl="2"/>
            <a:r>
              <a:rPr lang="en-US" dirty="0" smtClean="0"/>
              <a:t>What is your department responsible for and what are the requirements?</a:t>
            </a:r>
          </a:p>
          <a:p>
            <a:pPr lvl="1"/>
            <a:r>
              <a:rPr lang="en-US" dirty="0" smtClean="0"/>
              <a:t>Calculate Net Annual Work Hours (NAWH)</a:t>
            </a:r>
          </a:p>
          <a:p>
            <a:pPr lvl="2"/>
            <a:r>
              <a:rPr lang="en-US" dirty="0" smtClean="0"/>
              <a:t>How many hours can an employee work (on average) in a given year?</a:t>
            </a:r>
          </a:p>
          <a:p>
            <a:pPr lvl="1"/>
            <a:r>
              <a:rPr lang="en-US" dirty="0" smtClean="0"/>
              <a:t>Create a Staff Coverage Plan</a:t>
            </a:r>
          </a:p>
          <a:p>
            <a:pPr lvl="2"/>
            <a:r>
              <a:rPr lang="en-US" dirty="0" smtClean="0"/>
              <a:t>Identify the amount of time (in hours) it takes to complete the departmental responsibilities and/or requirements.</a:t>
            </a:r>
          </a:p>
          <a:p>
            <a:pPr lvl="1"/>
            <a:r>
              <a:rPr lang="en-US" dirty="0" smtClean="0"/>
              <a:t>Create a deployment schedule</a:t>
            </a:r>
          </a:p>
          <a:p>
            <a:pPr lvl="2"/>
            <a:r>
              <a:rPr lang="en-US" dirty="0" smtClean="0"/>
              <a:t>Visualize resource utilization and create a schedule to meet the needs.</a:t>
            </a:r>
          </a:p>
          <a:p>
            <a:pPr lvl="1"/>
            <a:r>
              <a:rPr lang="en-US" dirty="0" smtClean="0"/>
              <a:t>Implement</a:t>
            </a:r>
          </a:p>
          <a:p>
            <a:pPr lvl="2"/>
            <a:r>
              <a:rPr lang="en-US" dirty="0" smtClean="0"/>
              <a:t>Time to prove the theory!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067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Case Study:</a:t>
            </a:r>
          </a:p>
          <a:p>
            <a:r>
              <a:rPr lang="en-US" dirty="0" smtClean="0"/>
              <a:t>500,000 sq./ft. campus with over 2,000 total employees.</a:t>
            </a:r>
          </a:p>
          <a:p>
            <a:r>
              <a:rPr lang="en-US" dirty="0" smtClean="0"/>
              <a:t>Business Hours:</a:t>
            </a:r>
          </a:p>
          <a:p>
            <a:pPr lvl="1"/>
            <a:r>
              <a:rPr lang="en-US" dirty="0" smtClean="0"/>
              <a:t>Monday – Saturday</a:t>
            </a:r>
          </a:p>
          <a:p>
            <a:pPr lvl="1"/>
            <a:r>
              <a:rPr lang="en-US" dirty="0" smtClean="0"/>
              <a:t>Building 1: 24 hours</a:t>
            </a:r>
          </a:p>
          <a:p>
            <a:pPr lvl="1"/>
            <a:r>
              <a:rPr lang="en-US" dirty="0" smtClean="0"/>
              <a:t>Building 2: 24 hours</a:t>
            </a:r>
          </a:p>
          <a:p>
            <a:pPr lvl="1"/>
            <a:r>
              <a:rPr lang="en-US" dirty="0" smtClean="0"/>
              <a:t>Building 3: 7am – 10pm</a:t>
            </a:r>
          </a:p>
          <a:p>
            <a:r>
              <a:rPr lang="en-US" dirty="0" smtClean="0"/>
              <a:t>10,000+ customers weekly</a:t>
            </a:r>
          </a:p>
          <a:p>
            <a:r>
              <a:rPr lang="en-US" dirty="0" smtClean="0"/>
              <a:t>Current Security Staff: 25 FTE’s (security supervisor and security officer)</a:t>
            </a:r>
          </a:p>
          <a:p>
            <a:r>
              <a:rPr lang="en-US" dirty="0" smtClean="0"/>
              <a:t>Need: Determine adequate security staffing numbers and develop a business case around proposed increase.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227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Security Department Responsibilities (Case Study)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Vendor Check-In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Lot Patrol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Dispatch/Surveillance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Building 1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Building 2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Building 3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3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Calculate Net Annual Work Hours (NAWH)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NAWH – </a:t>
            </a:r>
            <a:r>
              <a:rPr lang="en-US" sz="2000" dirty="0" smtClean="0"/>
              <a:t>A calculation of the number of hours staff members are available to work based on the</a:t>
            </a:r>
            <a:r>
              <a:rPr lang="en-US" sz="2000" u="sng" dirty="0" smtClean="0"/>
              <a:t> contracted </a:t>
            </a:r>
            <a:r>
              <a:rPr lang="en-US" sz="2000" dirty="0" smtClean="0"/>
              <a:t>number of hours per year minus the average number of hours </a:t>
            </a:r>
            <a:r>
              <a:rPr lang="en-US" sz="2000" u="sng" dirty="0" smtClean="0"/>
              <a:t>off </a:t>
            </a:r>
            <a:r>
              <a:rPr lang="en-US" sz="2000" dirty="0" smtClean="0"/>
              <a:t>per year. 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dirty="0" smtClean="0">
                <a:solidFill>
                  <a:srgbClr val="C00000"/>
                </a:solidFill>
              </a:rPr>
              <a:t>Contracted Hours – Avg. Off Hours = NAWH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Case Study:</a:t>
            </a:r>
          </a:p>
          <a:p>
            <a:endParaRPr lang="en-US" dirty="0"/>
          </a:p>
          <a:p>
            <a:endParaRPr lang="en-US" dirty="0" smtClean="0"/>
          </a:p>
          <a:p>
            <a:pPr lvl="1"/>
            <a:r>
              <a:rPr lang="en-US" dirty="0" smtClean="0"/>
              <a:t>NAWH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8831" y="5519738"/>
            <a:ext cx="2514600" cy="6572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267" y="4310495"/>
            <a:ext cx="11325225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252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Staff Coverage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This plan should answer the question:</a:t>
            </a:r>
          </a:p>
          <a:p>
            <a:pPr lvl="1"/>
            <a:r>
              <a:rPr lang="en-US" sz="2000" dirty="0" smtClean="0"/>
              <a:t>How many FTE’s are needed to cover all departmental responsibilities in a given year?</a:t>
            </a:r>
          </a:p>
          <a:p>
            <a:r>
              <a:rPr lang="en-US" sz="2400" dirty="0" smtClean="0"/>
              <a:t>Make sure to include any duties that are required fixed posts and supervisory in nature. 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sz="2400" dirty="0" smtClean="0"/>
              <a:t>Case Study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525" y="4213514"/>
            <a:ext cx="10582275" cy="217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017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Deployment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Create a deployment schedule that meets the needs of the company.</a:t>
            </a:r>
          </a:p>
          <a:p>
            <a:pPr lvl="1"/>
            <a:r>
              <a:rPr lang="en-US" dirty="0" smtClean="0"/>
              <a:t>You cannot cater to ever employee’s needs</a:t>
            </a:r>
          </a:p>
          <a:p>
            <a:pPr lvl="1"/>
            <a:r>
              <a:rPr lang="en-US" dirty="0" smtClean="0"/>
              <a:t>Be as fair as possible</a:t>
            </a:r>
          </a:p>
          <a:p>
            <a:pPr lvl="2"/>
            <a:r>
              <a:rPr lang="en-US" dirty="0" smtClean="0"/>
              <a:t>Bid board</a:t>
            </a:r>
          </a:p>
          <a:p>
            <a:pPr lvl="2"/>
            <a:r>
              <a:rPr lang="en-US" dirty="0" smtClean="0"/>
              <a:t>Seniority </a:t>
            </a:r>
          </a:p>
          <a:p>
            <a:pPr lvl="1"/>
            <a:r>
              <a:rPr lang="en-US" dirty="0" smtClean="0"/>
              <a:t>Cover all posts and identify any gaps.</a:t>
            </a:r>
          </a:p>
          <a:p>
            <a:pPr lvl="1"/>
            <a:r>
              <a:rPr lang="en-US" dirty="0" smtClean="0"/>
              <a:t>This analysis tells you how many FTE’s are needed to cover the required posts……..</a:t>
            </a:r>
          </a:p>
          <a:p>
            <a:pPr lvl="2"/>
            <a:r>
              <a:rPr lang="en-US" dirty="0" smtClean="0"/>
              <a:t>Add where necessary, but be able to justify the increase</a:t>
            </a:r>
          </a:p>
          <a:p>
            <a:pPr lvl="1"/>
            <a:r>
              <a:rPr lang="en-US" dirty="0" smtClean="0"/>
              <a:t>This schedule is designed to be a visual aid to prove your staffing plan.</a:t>
            </a:r>
          </a:p>
          <a:p>
            <a:pPr lvl="2"/>
            <a:endParaRPr lang="en-US" dirty="0"/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985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Implement the plan and monitor the results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Utilize the next few months to collect data that will prove:</a:t>
            </a:r>
          </a:p>
          <a:p>
            <a:pPr lvl="1"/>
            <a:r>
              <a:rPr lang="en-US" dirty="0" smtClean="0"/>
              <a:t>Higher productivity</a:t>
            </a:r>
          </a:p>
          <a:p>
            <a:pPr lvl="1"/>
            <a:r>
              <a:rPr lang="en-US" dirty="0" smtClean="0"/>
              <a:t>Lower Over-time Costs</a:t>
            </a:r>
          </a:p>
          <a:p>
            <a:pPr lvl="1"/>
            <a:r>
              <a:rPr lang="en-US" dirty="0" smtClean="0"/>
              <a:t>Lower turnover rate</a:t>
            </a:r>
          </a:p>
          <a:p>
            <a:pPr lvl="1"/>
            <a:r>
              <a:rPr lang="en-US" dirty="0" smtClean="0"/>
              <a:t>More efficient department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243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275</TotalTime>
  <Words>485</Words>
  <Application>Microsoft Office PowerPoint</Application>
  <PresentationFormat>Widescreen</PresentationFormat>
  <Paragraphs>86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Calibri</vt:lpstr>
      <vt:lpstr>Calibri Light</vt:lpstr>
      <vt:lpstr>Retrospect</vt:lpstr>
      <vt:lpstr>Conducting A Comprehensive Staffing Analysis</vt:lpstr>
      <vt:lpstr>Course Objective</vt:lpstr>
      <vt:lpstr>Staffing Analysis Process</vt:lpstr>
      <vt:lpstr>Case Study</vt:lpstr>
      <vt:lpstr>Understanding Responsibilities</vt:lpstr>
      <vt:lpstr>Calculate Net Annual Work Hours (NAWH)</vt:lpstr>
      <vt:lpstr>Staff Coverage Plan</vt:lpstr>
      <vt:lpstr>Deployment Schedule</vt:lpstr>
      <vt:lpstr>Implementation</vt:lpstr>
      <vt:lpstr>Questions?</vt:lpstr>
    </vt:vector>
  </TitlesOfParts>
  <Company>Cherokee Nation Businesses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Conducting A Comprehensive Staffing Analysis</dc:title>
  <dc:creator>Joshua Anderson</dc:creator>
  <cp:lastModifiedBy>Joshua Anderson</cp:lastModifiedBy>
  <cp:revision>22</cp:revision>
  <dcterms:created xsi:type="dcterms:W3CDTF">2018-09-25T13:43:19Z</dcterms:created>
  <dcterms:modified xsi:type="dcterms:W3CDTF">2018-09-25T18:19:14Z</dcterms:modified>
</cp:coreProperties>
</file>