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12.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drawings/drawing2.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7.xml" ContentType="application/vnd.openxmlformats-officedocument.presentationml.notesSl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3.xml" ContentType="application/vnd.openxmlformats-officedocument.drawingml.chartshapes+xml"/>
  <Override PartName="/ppt/notesSlides/notesSlide18.xml" ContentType="application/vnd.openxmlformats-officedocument.presentationml.notesSlid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0.xml" ContentType="application/vnd.openxmlformats-officedocument.presentationml.notesSlide+xml"/>
  <Override PartName="/ppt/charts/chart16.xml" ContentType="application/vnd.openxmlformats-officedocument.drawingml.chart+xml"/>
  <Override PartName="/ppt/drawings/drawing4.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7.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xml" ContentType="application/vnd.openxmlformats-officedocument.themeOverride+xml"/>
  <Override PartName="/ppt/drawings/drawing5.xml" ContentType="application/vnd.openxmlformats-officedocument.drawingml.chartshape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343" r:id="rId2"/>
    <p:sldId id="344" r:id="rId3"/>
    <p:sldId id="406" r:id="rId4"/>
    <p:sldId id="407" r:id="rId5"/>
    <p:sldId id="408" r:id="rId6"/>
    <p:sldId id="366" r:id="rId7"/>
    <p:sldId id="403" r:id="rId8"/>
    <p:sldId id="404" r:id="rId9"/>
    <p:sldId id="350" r:id="rId10"/>
    <p:sldId id="312" r:id="rId11"/>
    <p:sldId id="373" r:id="rId12"/>
    <p:sldId id="357" r:id="rId13"/>
    <p:sldId id="375" r:id="rId14"/>
    <p:sldId id="300" r:id="rId15"/>
    <p:sldId id="355" r:id="rId16"/>
    <p:sldId id="325" r:id="rId17"/>
    <p:sldId id="367" r:id="rId18"/>
    <p:sldId id="409" r:id="rId19"/>
    <p:sldId id="410" r:id="rId20"/>
    <p:sldId id="362" r:id="rId21"/>
    <p:sldId id="384" r:id="rId22"/>
    <p:sldId id="377" r:id="rId23"/>
    <p:sldId id="379" r:id="rId24"/>
    <p:sldId id="324" r:id="rId25"/>
    <p:sldId id="386" r:id="rId26"/>
    <p:sldId id="398" r:id="rId27"/>
    <p:sldId id="391" r:id="rId28"/>
    <p:sldId id="394" r:id="rId29"/>
    <p:sldId id="395" r:id="rId30"/>
    <p:sldId id="396" r:id="rId31"/>
    <p:sldId id="397" r:id="rId32"/>
    <p:sldId id="399" r:id="rId33"/>
    <p:sldId id="401" r:id="rId34"/>
    <p:sldId id="390" r:id="rId35"/>
    <p:sldId id="338" r:id="rId36"/>
    <p:sldId id="405" r:id="rId37"/>
    <p:sldId id="365" r:id="rId38"/>
    <p:sldId id="272"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erine Cousar" initials="CC" lastIdx="4" clrIdx="0">
    <p:extLst>
      <p:ext uri="{19B8F6BF-5375-455C-9EA6-DF929625EA0E}">
        <p15:presenceInfo xmlns:p15="http://schemas.microsoft.com/office/powerpoint/2012/main" userId="S-1-5-21-2888829571-3047881042-2954484566-31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F79646"/>
    <a:srgbClr val="C0504D"/>
    <a:srgbClr val="8AAC46"/>
    <a:srgbClr val="5A702E"/>
    <a:srgbClr val="A5A6A5"/>
    <a:srgbClr val="943431"/>
    <a:srgbClr val="CECBCE"/>
    <a:srgbClr val="CE1C18"/>
    <a:srgbClr val="CE3C3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49" autoAdjust="0"/>
    <p:restoredTop sz="89706" autoAdjust="0"/>
  </p:normalViewPr>
  <p:slideViewPr>
    <p:cSldViewPr snapToGrid="0" snapToObjects="1">
      <p:cViewPr varScale="1">
        <p:scale>
          <a:sx n="70" d="100"/>
          <a:sy n="70" d="100"/>
        </p:scale>
        <p:origin x="1062" y="6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69" d="100"/>
          <a:sy n="69" d="100"/>
        </p:scale>
        <p:origin x="326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oleObject" Target="file:///\\S-1-5-21-1378756678-4074639777-768806278-1218-2\Workplace\Work%20(Annie)\CBO%20Interest%20Projections.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3.xml"/></Relationships>
</file>

<file path=ppt/charts/_rels/chart13.xml.rels><?xml version="1.0" encoding="UTF-8" standalone="yes"?>
<Relationships xmlns="http://schemas.openxmlformats.org/package/2006/relationships"><Relationship Id="rId3" Type="http://schemas.openxmlformats.org/officeDocument/2006/relationships/oleObject" Target="file:///\\naf\srv\Priv\Users\evilsizert\Desktop\Projects\Debt%20101\Interest\foreign%20debt.xlsx" TargetMode="External"/><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S-1-5-21-1378756678-4074639777-768806278-1162-6\Workplace\Work%20(Zachary)\WORK\2018\Copy%20of%20CBO%20Baseline%20Spending%20Growthxlsx.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2.xml"/><Relationship Id="rId1" Type="http://schemas.microsoft.com/office/2011/relationships/chartStyle" Target="style12.xml"/><Relationship Id="rId5" Type="http://schemas.openxmlformats.org/officeDocument/2006/relationships/chartUserShapes" Target="../drawings/drawing5.xml"/><Relationship Id="rId4" Type="http://schemas.openxmlformats.org/officeDocument/2006/relationships/oleObject" Target="file:///\\S-1-5-21-1378756678-4074639777-768806278-1218-1\Workplace\Work%20(Annie)\Kids%20First%20chart%20data.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oleObject" Target="file:///\\fs001\USER_FILES_D\CRFB2\USERS\Moller,%20Zachary\Personal\WORK\2018\cbo%20current%20law%20estimate%20graph%20JUNE.xlsx" TargetMode="External"/><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naf.lan\srv\Pub\Shared\CRFB\Policy\Blog%20Charts\2013-11-06%20Insurance%20conglomerate%20chart%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1-5B79-4AE1-9EE1-57007E54A400}"/>
              </c:ext>
            </c:extLst>
          </c:dPt>
          <c:dPt>
            <c:idx val="1"/>
            <c:bubble3D val="0"/>
            <c:spPr>
              <a:solidFill>
                <a:srgbClr val="8AAC46"/>
              </a:solidFill>
              <a:ln w="19050">
                <a:solidFill>
                  <a:schemeClr val="lt1"/>
                </a:solidFill>
              </a:ln>
              <a:effectLst/>
            </c:spPr>
            <c:extLst>
              <c:ext xmlns:c16="http://schemas.microsoft.com/office/drawing/2014/chart" uri="{C3380CC4-5D6E-409C-BE32-E72D297353CC}">
                <c16:uniqueId val="{00000003-31CC-4027-9580-45EEFA557C8F}"/>
              </c:ext>
            </c:extLst>
          </c:dPt>
          <c:dPt>
            <c:idx val="2"/>
            <c:bubble3D val="0"/>
            <c:spPr>
              <a:solidFill>
                <a:srgbClr val="5A702E"/>
              </a:solidFill>
              <a:ln w="19050">
                <a:solidFill>
                  <a:schemeClr val="lt1"/>
                </a:solidFill>
              </a:ln>
              <a:effectLst/>
            </c:spPr>
            <c:extLst>
              <c:ext xmlns:c16="http://schemas.microsoft.com/office/drawing/2014/chart" uri="{C3380CC4-5D6E-409C-BE32-E72D297353CC}">
                <c16:uniqueId val="{00000005-31CC-4027-9580-45EEFA557C8F}"/>
              </c:ext>
            </c:extLst>
          </c:dPt>
          <c:dPt>
            <c:idx val="3"/>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2-5B79-4AE1-9EE1-57007E54A400}"/>
              </c:ext>
            </c:extLst>
          </c:dPt>
          <c:dPt>
            <c:idx val="4"/>
            <c:bubble3D val="0"/>
            <c:spPr>
              <a:solidFill>
                <a:schemeClr val="accent6"/>
              </a:solidFill>
              <a:ln w="19050">
                <a:solidFill>
                  <a:schemeClr val="lt1"/>
                </a:solidFill>
              </a:ln>
              <a:effectLst/>
            </c:spPr>
            <c:extLst>
              <c:ext xmlns:c16="http://schemas.microsoft.com/office/drawing/2014/chart" uri="{C3380CC4-5D6E-409C-BE32-E72D297353CC}">
                <c16:uniqueId val="{00000004-5B79-4AE1-9EE1-57007E54A400}"/>
              </c:ext>
            </c:extLst>
          </c:dPt>
          <c:dPt>
            <c:idx val="5"/>
            <c:bubble3D val="0"/>
            <c:spPr>
              <a:solidFill>
                <a:schemeClr val="tx2">
                  <a:lumMod val="40000"/>
                  <a:lumOff val="60000"/>
                </a:schemeClr>
              </a:solidFill>
              <a:ln w="19050">
                <a:solidFill>
                  <a:schemeClr val="lt1"/>
                </a:solidFill>
              </a:ln>
              <a:effectLst/>
            </c:spPr>
            <c:extLst>
              <c:ext xmlns:c16="http://schemas.microsoft.com/office/drawing/2014/chart" uri="{C3380CC4-5D6E-409C-BE32-E72D297353CC}">
                <c16:uniqueId val="{00000003-5B79-4AE1-9EE1-57007E54A400}"/>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31CC-4027-9580-45EEFA557C8F}"/>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1"/>
              <c:showSerName val="0"/>
              <c:showPercent val="1"/>
              <c:showBubbleSize val="0"/>
              <c:extLst>
                <c:ext xmlns:c16="http://schemas.microsoft.com/office/drawing/2014/chart" uri="{C3380CC4-5D6E-409C-BE32-E72D297353CC}">
                  <c16:uniqueId val="{00000001-5B79-4AE1-9EE1-57007E54A400}"/>
                </c:ext>
              </c:extLst>
            </c:dLbl>
            <c:dLbl>
              <c:idx val="3"/>
              <c:layout>
                <c:manualLayout>
                  <c:x val="-0.10606345939583928"/>
                  <c:y val="-0.15664587907936037"/>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7653299256983546"/>
                      <c:h val="0.15006548904910494"/>
                    </c:manualLayout>
                  </c15:layout>
                </c:ext>
                <c:ext xmlns:c16="http://schemas.microsoft.com/office/drawing/2014/chart" uri="{C3380CC4-5D6E-409C-BE32-E72D297353CC}">
                  <c16:uniqueId val="{00000002-5B79-4AE1-9EE1-57007E54A400}"/>
                </c:ext>
              </c:extLst>
            </c:dLbl>
            <c:dLbl>
              <c:idx val="4"/>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1"/>
              <c:showSerName val="0"/>
              <c:showPercent val="1"/>
              <c:showBubbleSize val="0"/>
              <c:extLst>
                <c:ext xmlns:c16="http://schemas.microsoft.com/office/drawing/2014/chart" uri="{C3380CC4-5D6E-409C-BE32-E72D297353CC}">
                  <c16:uniqueId val="{00000004-5B79-4AE1-9EE1-57007E54A400}"/>
                </c:ext>
              </c:extLst>
            </c:dLbl>
            <c:dLbl>
              <c:idx val="5"/>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1"/>
              <c:showSerName val="0"/>
              <c:showPercent val="1"/>
              <c:showBubbleSize val="0"/>
              <c:extLst>
                <c:ext xmlns:c16="http://schemas.microsoft.com/office/drawing/2014/chart" uri="{C3380CC4-5D6E-409C-BE32-E72D297353CC}">
                  <c16:uniqueId val="{00000003-5B79-4AE1-9EE1-57007E54A40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Sheet1!$A$2:$A$8</c:f>
              <c:strCache>
                <c:ptCount val="7"/>
                <c:pt idx="0">
                  <c:v>Interest</c:v>
                </c:pt>
                <c:pt idx="1">
                  <c:v>Non-Defense</c:v>
                </c:pt>
                <c:pt idx="2">
                  <c:v>Defense</c:v>
                </c:pt>
                <c:pt idx="3">
                  <c:v>Other Mandatory</c:v>
                </c:pt>
                <c:pt idx="4">
                  <c:v>Social Security</c:v>
                </c:pt>
                <c:pt idx="5">
                  <c:v>Medicaid &amp; Other Health</c:v>
                </c:pt>
                <c:pt idx="6">
                  <c:v>Medicare</c:v>
                </c:pt>
              </c:strCache>
            </c:strRef>
          </c:cat>
          <c:val>
            <c:numRef>
              <c:f>Sheet1!$B$2:$B$8</c:f>
              <c:numCache>
                <c:formatCode>0%</c:formatCode>
                <c:ptCount val="7"/>
                <c:pt idx="0">
                  <c:v>0.08</c:v>
                </c:pt>
                <c:pt idx="1">
                  <c:v>0.15</c:v>
                </c:pt>
                <c:pt idx="2">
                  <c:v>0.16</c:v>
                </c:pt>
                <c:pt idx="3">
                  <c:v>0.13</c:v>
                </c:pt>
                <c:pt idx="4">
                  <c:v>0.24</c:v>
                </c:pt>
                <c:pt idx="5">
                  <c:v>0.11</c:v>
                </c:pt>
                <c:pt idx="6">
                  <c:v>0.14000000000000001</c:v>
                </c:pt>
              </c:numCache>
            </c:numRef>
          </c:val>
          <c:extLst>
            <c:ext xmlns:c16="http://schemas.microsoft.com/office/drawing/2014/chart" uri="{C3380CC4-5D6E-409C-BE32-E72D297353CC}">
              <c16:uniqueId val="{00000000-5B79-4AE1-9EE1-57007E54A400}"/>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Series 1</c:v>
                </c:pt>
              </c:strCache>
            </c:strRef>
          </c:tx>
          <c:spPr>
            <a:solidFill>
              <a:srgbClr val="1F497D"/>
            </a:solidFill>
            <a:ln>
              <a:noFill/>
            </a:ln>
            <a:effectLst/>
          </c:spPr>
          <c:cat>
            <c:numRef>
              <c:f>Sheet1!$A$2:$A$115</c:f>
              <c:numCache>
                <c:formatCode>General</c:formatCode>
                <c:ptCount val="11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pt idx="61">
                  <c:v>2041</c:v>
                </c:pt>
                <c:pt idx="62">
                  <c:v>2042</c:v>
                </c:pt>
                <c:pt idx="63">
                  <c:v>2043</c:v>
                </c:pt>
                <c:pt idx="64">
                  <c:v>2044</c:v>
                </c:pt>
                <c:pt idx="65">
                  <c:v>2045</c:v>
                </c:pt>
                <c:pt idx="66">
                  <c:v>2046</c:v>
                </c:pt>
                <c:pt idx="67">
                  <c:v>2047</c:v>
                </c:pt>
                <c:pt idx="68">
                  <c:v>2048</c:v>
                </c:pt>
                <c:pt idx="69">
                  <c:v>2049</c:v>
                </c:pt>
                <c:pt idx="70">
                  <c:v>2050</c:v>
                </c:pt>
                <c:pt idx="71">
                  <c:v>2051</c:v>
                </c:pt>
                <c:pt idx="72">
                  <c:v>2052</c:v>
                </c:pt>
                <c:pt idx="73">
                  <c:v>2053</c:v>
                </c:pt>
                <c:pt idx="74">
                  <c:v>2054</c:v>
                </c:pt>
                <c:pt idx="75">
                  <c:v>2055</c:v>
                </c:pt>
                <c:pt idx="76">
                  <c:v>2056</c:v>
                </c:pt>
                <c:pt idx="77">
                  <c:v>2057</c:v>
                </c:pt>
                <c:pt idx="78">
                  <c:v>2058</c:v>
                </c:pt>
                <c:pt idx="79">
                  <c:v>2059</c:v>
                </c:pt>
                <c:pt idx="80">
                  <c:v>2060</c:v>
                </c:pt>
                <c:pt idx="81">
                  <c:v>2061</c:v>
                </c:pt>
                <c:pt idx="82">
                  <c:v>2062</c:v>
                </c:pt>
                <c:pt idx="83">
                  <c:v>2063</c:v>
                </c:pt>
                <c:pt idx="84">
                  <c:v>2064</c:v>
                </c:pt>
                <c:pt idx="85">
                  <c:v>2065</c:v>
                </c:pt>
                <c:pt idx="86">
                  <c:v>2066</c:v>
                </c:pt>
                <c:pt idx="87">
                  <c:v>2067</c:v>
                </c:pt>
                <c:pt idx="88">
                  <c:v>2068</c:v>
                </c:pt>
                <c:pt idx="89">
                  <c:v>2069</c:v>
                </c:pt>
                <c:pt idx="90">
                  <c:v>2070</c:v>
                </c:pt>
                <c:pt idx="91">
                  <c:v>2071</c:v>
                </c:pt>
                <c:pt idx="92">
                  <c:v>2072</c:v>
                </c:pt>
                <c:pt idx="93">
                  <c:v>2073</c:v>
                </c:pt>
                <c:pt idx="94">
                  <c:v>2074</c:v>
                </c:pt>
                <c:pt idx="95">
                  <c:v>2075</c:v>
                </c:pt>
                <c:pt idx="96">
                  <c:v>2076</c:v>
                </c:pt>
                <c:pt idx="97">
                  <c:v>2077</c:v>
                </c:pt>
                <c:pt idx="98">
                  <c:v>2078</c:v>
                </c:pt>
                <c:pt idx="99">
                  <c:v>2079</c:v>
                </c:pt>
                <c:pt idx="100">
                  <c:v>2080</c:v>
                </c:pt>
                <c:pt idx="101">
                  <c:v>2081</c:v>
                </c:pt>
                <c:pt idx="102">
                  <c:v>2082</c:v>
                </c:pt>
                <c:pt idx="103">
                  <c:v>2083</c:v>
                </c:pt>
                <c:pt idx="104">
                  <c:v>2084</c:v>
                </c:pt>
                <c:pt idx="105">
                  <c:v>2085</c:v>
                </c:pt>
                <c:pt idx="106">
                  <c:v>2086</c:v>
                </c:pt>
                <c:pt idx="107">
                  <c:v>2087</c:v>
                </c:pt>
                <c:pt idx="108">
                  <c:v>2088</c:v>
                </c:pt>
                <c:pt idx="109">
                  <c:v>2089</c:v>
                </c:pt>
                <c:pt idx="110">
                  <c:v>2090</c:v>
                </c:pt>
                <c:pt idx="111">
                  <c:v>2091</c:v>
                </c:pt>
                <c:pt idx="112">
                  <c:v>2092</c:v>
                </c:pt>
                <c:pt idx="113">
                  <c:v>2093</c:v>
                </c:pt>
              </c:numCache>
            </c:numRef>
          </c:cat>
          <c:val>
            <c:numRef>
              <c:f>Sheet1!$B$2:$B$115</c:f>
              <c:numCache>
                <c:formatCode>0.00%</c:formatCode>
                <c:ptCount val="114"/>
                <c:pt idx="0">
                  <c:v>1.61E-2</c:v>
                </c:pt>
                <c:pt idx="1">
                  <c:v>1.7500000000000002E-2</c:v>
                </c:pt>
                <c:pt idx="2">
                  <c:v>1.89E-2</c:v>
                </c:pt>
                <c:pt idx="3">
                  <c:v>1.9800000000000002E-2</c:v>
                </c:pt>
                <c:pt idx="4">
                  <c:v>1.9199999999999998E-2</c:v>
                </c:pt>
                <c:pt idx="5">
                  <c:v>2.0299999999999999E-2</c:v>
                </c:pt>
                <c:pt idx="6">
                  <c:v>2.06E-2</c:v>
                </c:pt>
                <c:pt idx="7">
                  <c:v>2.1100000000000001E-2</c:v>
                </c:pt>
                <c:pt idx="8">
                  <c:v>2.0799999999999999E-2</c:v>
                </c:pt>
                <c:pt idx="9">
                  <c:v>2.1100000000000001E-2</c:v>
                </c:pt>
                <c:pt idx="10">
                  <c:v>2.3199999999999998E-2</c:v>
                </c:pt>
                <c:pt idx="11">
                  <c:v>2.53E-2</c:v>
                </c:pt>
                <c:pt idx="12">
                  <c:v>2.86E-2</c:v>
                </c:pt>
                <c:pt idx="13">
                  <c:v>0.03</c:v>
                </c:pt>
                <c:pt idx="14">
                  <c:v>3.1099999999999999E-2</c:v>
                </c:pt>
                <c:pt idx="15">
                  <c:v>3.2399999999999998E-2</c:v>
                </c:pt>
                <c:pt idx="16">
                  <c:v>3.3000000000000002E-2</c:v>
                </c:pt>
                <c:pt idx="17">
                  <c:v>3.3399999999999999E-2</c:v>
                </c:pt>
                <c:pt idx="18">
                  <c:v>3.2599999999999997E-2</c:v>
                </c:pt>
                <c:pt idx="19">
                  <c:v>3.1199999999999999E-2</c:v>
                </c:pt>
                <c:pt idx="20">
                  <c:v>3.09E-2</c:v>
                </c:pt>
                <c:pt idx="21">
                  <c:v>3.2899999999999999E-2</c:v>
                </c:pt>
                <c:pt idx="22">
                  <c:v>3.4799999999999998E-2</c:v>
                </c:pt>
                <c:pt idx="23">
                  <c:v>3.6299999999999999E-2</c:v>
                </c:pt>
                <c:pt idx="24">
                  <c:v>3.6900000000000002E-2</c:v>
                </c:pt>
                <c:pt idx="25">
                  <c:v>3.73E-2</c:v>
                </c:pt>
                <c:pt idx="26">
                  <c:v>3.73E-2</c:v>
                </c:pt>
                <c:pt idx="27">
                  <c:v>3.9600000000000003E-2</c:v>
                </c:pt>
                <c:pt idx="28">
                  <c:v>4.0300000000000002E-2</c:v>
                </c:pt>
                <c:pt idx="29">
                  <c:v>4.7399999999999998E-2</c:v>
                </c:pt>
                <c:pt idx="30">
                  <c:v>4.9099999999999998E-2</c:v>
                </c:pt>
                <c:pt idx="31">
                  <c:v>4.9700000000000001E-2</c:v>
                </c:pt>
                <c:pt idx="32">
                  <c:v>4.53E-2</c:v>
                </c:pt>
                <c:pt idx="33">
                  <c:v>4.65E-2</c:v>
                </c:pt>
                <c:pt idx="34">
                  <c:v>4.8399999999999999E-2</c:v>
                </c:pt>
                <c:pt idx="35">
                  <c:v>5.2600000000000001E-2</c:v>
                </c:pt>
                <c:pt idx="36">
                  <c:v>5.5E-2</c:v>
                </c:pt>
                <c:pt idx="37">
                  <c:v>5.3726396033047512E-2</c:v>
                </c:pt>
                <c:pt idx="38">
                  <c:v>5.1742554197473478E-2</c:v>
                </c:pt>
              </c:numCache>
            </c:numRef>
          </c:val>
          <c:extLst>
            <c:ext xmlns:c16="http://schemas.microsoft.com/office/drawing/2014/chart" uri="{C3380CC4-5D6E-409C-BE32-E72D297353CC}">
              <c16:uniqueId val="{00000000-F613-4160-949A-808E1A25DB13}"/>
            </c:ext>
          </c:extLst>
        </c:ser>
        <c:dLbls>
          <c:showLegendKey val="0"/>
          <c:showVal val="0"/>
          <c:showCatName val="0"/>
          <c:showSerName val="0"/>
          <c:showPercent val="0"/>
          <c:showBubbleSize val="0"/>
        </c:dLbls>
        <c:axId val="349894672"/>
        <c:axId val="349895328"/>
      </c:areaChart>
      <c:catAx>
        <c:axId val="3498946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349895328"/>
        <c:crosses val="autoZero"/>
        <c:auto val="1"/>
        <c:lblAlgn val="ctr"/>
        <c:lblOffset val="100"/>
        <c:tickLblSkip val="10"/>
        <c:tickMarkSkip val="10"/>
        <c:noMultiLvlLbl val="0"/>
      </c:catAx>
      <c:valAx>
        <c:axId val="349895328"/>
        <c:scaling>
          <c:orientation val="minMax"/>
          <c:max val="0.1400000000000000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349894672"/>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0"/>
          <c:order val="0"/>
          <c:tx>
            <c:strRef>
              <c:f>Sheet1!$B$1</c:f>
              <c:strCache>
                <c:ptCount val="1"/>
                <c:pt idx="0">
                  <c:v>Series 1</c:v>
                </c:pt>
              </c:strCache>
            </c:strRef>
          </c:tx>
          <c:spPr>
            <a:solidFill>
              <a:srgbClr val="1F497D"/>
            </a:solidFill>
            <a:ln>
              <a:noFill/>
            </a:ln>
            <a:effectLst/>
          </c:spPr>
          <c:cat>
            <c:numRef>
              <c:f>Sheet1!$A$2:$A$112</c:f>
              <c:numCache>
                <c:formatCode>General</c:formatCode>
                <c:ptCount val="11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pt idx="61">
                  <c:v>2041</c:v>
                </c:pt>
                <c:pt idx="62">
                  <c:v>2042</c:v>
                </c:pt>
                <c:pt idx="63">
                  <c:v>2043</c:v>
                </c:pt>
                <c:pt idx="64">
                  <c:v>2044</c:v>
                </c:pt>
                <c:pt idx="65">
                  <c:v>2045</c:v>
                </c:pt>
                <c:pt idx="66">
                  <c:v>2046</c:v>
                </c:pt>
                <c:pt idx="67">
                  <c:v>2047</c:v>
                </c:pt>
                <c:pt idx="68">
                  <c:v>2048</c:v>
                </c:pt>
                <c:pt idx="69">
                  <c:v>2049</c:v>
                </c:pt>
                <c:pt idx="70">
                  <c:v>2050</c:v>
                </c:pt>
                <c:pt idx="71">
                  <c:v>2051</c:v>
                </c:pt>
                <c:pt idx="72">
                  <c:v>2052</c:v>
                </c:pt>
                <c:pt idx="73">
                  <c:v>2053</c:v>
                </c:pt>
                <c:pt idx="74">
                  <c:v>2054</c:v>
                </c:pt>
                <c:pt idx="75">
                  <c:v>2055</c:v>
                </c:pt>
                <c:pt idx="76">
                  <c:v>2056</c:v>
                </c:pt>
                <c:pt idx="77">
                  <c:v>2057</c:v>
                </c:pt>
                <c:pt idx="78">
                  <c:v>2058</c:v>
                </c:pt>
                <c:pt idx="79">
                  <c:v>2059</c:v>
                </c:pt>
                <c:pt idx="80">
                  <c:v>2060</c:v>
                </c:pt>
                <c:pt idx="81">
                  <c:v>2061</c:v>
                </c:pt>
                <c:pt idx="82">
                  <c:v>2062</c:v>
                </c:pt>
                <c:pt idx="83">
                  <c:v>2063</c:v>
                </c:pt>
                <c:pt idx="84">
                  <c:v>2064</c:v>
                </c:pt>
                <c:pt idx="85">
                  <c:v>2065</c:v>
                </c:pt>
                <c:pt idx="86">
                  <c:v>2066</c:v>
                </c:pt>
                <c:pt idx="87">
                  <c:v>2067</c:v>
                </c:pt>
                <c:pt idx="88">
                  <c:v>2068</c:v>
                </c:pt>
                <c:pt idx="89">
                  <c:v>2069</c:v>
                </c:pt>
                <c:pt idx="90">
                  <c:v>2070</c:v>
                </c:pt>
                <c:pt idx="91">
                  <c:v>2071</c:v>
                </c:pt>
                <c:pt idx="92">
                  <c:v>2072</c:v>
                </c:pt>
                <c:pt idx="93">
                  <c:v>2073</c:v>
                </c:pt>
                <c:pt idx="94">
                  <c:v>2074</c:v>
                </c:pt>
                <c:pt idx="95">
                  <c:v>2075</c:v>
                </c:pt>
                <c:pt idx="96">
                  <c:v>2076</c:v>
                </c:pt>
                <c:pt idx="97">
                  <c:v>2077</c:v>
                </c:pt>
                <c:pt idx="98">
                  <c:v>2078</c:v>
                </c:pt>
                <c:pt idx="99">
                  <c:v>2079</c:v>
                </c:pt>
                <c:pt idx="100">
                  <c:v>2080</c:v>
                </c:pt>
                <c:pt idx="101">
                  <c:v>2081</c:v>
                </c:pt>
                <c:pt idx="102">
                  <c:v>2082</c:v>
                </c:pt>
                <c:pt idx="103">
                  <c:v>2083</c:v>
                </c:pt>
                <c:pt idx="104">
                  <c:v>2084</c:v>
                </c:pt>
                <c:pt idx="105">
                  <c:v>2085</c:v>
                </c:pt>
                <c:pt idx="106">
                  <c:v>2086</c:v>
                </c:pt>
                <c:pt idx="107">
                  <c:v>2087</c:v>
                </c:pt>
                <c:pt idx="108">
                  <c:v>2088</c:v>
                </c:pt>
                <c:pt idx="109">
                  <c:v>2089</c:v>
                </c:pt>
                <c:pt idx="110">
                  <c:v>2090</c:v>
                </c:pt>
              </c:numCache>
            </c:numRef>
          </c:cat>
          <c:val>
            <c:numRef>
              <c:f>Sheet1!$B$2:$B$112</c:f>
              <c:numCache>
                <c:formatCode>0.00%</c:formatCode>
                <c:ptCount val="111"/>
                <c:pt idx="0">
                  <c:v>1.6080000000000001E-2</c:v>
                </c:pt>
                <c:pt idx="1">
                  <c:v>1.745E-2</c:v>
                </c:pt>
                <c:pt idx="2">
                  <c:v>1.8919999999999999E-2</c:v>
                </c:pt>
                <c:pt idx="3">
                  <c:v>1.983E-2</c:v>
                </c:pt>
                <c:pt idx="4">
                  <c:v>1.924E-2</c:v>
                </c:pt>
                <c:pt idx="5">
                  <c:v>2.0310000000000002E-2</c:v>
                </c:pt>
                <c:pt idx="6">
                  <c:v>2.06E-2</c:v>
                </c:pt>
                <c:pt idx="7">
                  <c:v>2.1090000000000001E-2</c:v>
                </c:pt>
                <c:pt idx="8">
                  <c:v>2.0830000000000001E-2</c:v>
                </c:pt>
                <c:pt idx="9">
                  <c:v>2.1059999999999999E-2</c:v>
                </c:pt>
                <c:pt idx="10">
                  <c:v>2.315E-2</c:v>
                </c:pt>
                <c:pt idx="11">
                  <c:v>2.53E-2</c:v>
                </c:pt>
                <c:pt idx="12">
                  <c:v>2.86E-2</c:v>
                </c:pt>
                <c:pt idx="13">
                  <c:v>2.997E-2</c:v>
                </c:pt>
                <c:pt idx="14">
                  <c:v>3.1099999999999999E-2</c:v>
                </c:pt>
                <c:pt idx="15">
                  <c:v>3.243E-2</c:v>
                </c:pt>
                <c:pt idx="16">
                  <c:v>3.3000000000000002E-2</c:v>
                </c:pt>
                <c:pt idx="17">
                  <c:v>3.3360000000000001E-2</c:v>
                </c:pt>
                <c:pt idx="18">
                  <c:v>3.2549999999999996E-2</c:v>
                </c:pt>
                <c:pt idx="19">
                  <c:v>3.116E-2</c:v>
                </c:pt>
                <c:pt idx="20">
                  <c:v>3.0870000000000002E-2</c:v>
                </c:pt>
                <c:pt idx="21">
                  <c:v>3.286E-2</c:v>
                </c:pt>
                <c:pt idx="22">
                  <c:v>3.483E-2</c:v>
                </c:pt>
                <c:pt idx="23">
                  <c:v>3.6249999999999998E-2</c:v>
                </c:pt>
                <c:pt idx="24">
                  <c:v>3.687E-2</c:v>
                </c:pt>
                <c:pt idx="25">
                  <c:v>3.7330000000000002E-2</c:v>
                </c:pt>
                <c:pt idx="26">
                  <c:v>3.7339999999999998E-2</c:v>
                </c:pt>
                <c:pt idx="27">
                  <c:v>3.9609999999999999E-2</c:v>
                </c:pt>
                <c:pt idx="28">
                  <c:v>4.027E-2</c:v>
                </c:pt>
                <c:pt idx="29">
                  <c:v>4.7419999999999997E-2</c:v>
                </c:pt>
                <c:pt idx="30">
                  <c:v>4.9139999999999996E-2</c:v>
                </c:pt>
                <c:pt idx="31">
                  <c:v>4.965E-2</c:v>
                </c:pt>
                <c:pt idx="32">
                  <c:v>4.5279999999999994E-2</c:v>
                </c:pt>
                <c:pt idx="33">
                  <c:v>4.6529999999999995E-2</c:v>
                </c:pt>
                <c:pt idx="34">
                  <c:v>4.836E-2</c:v>
                </c:pt>
                <c:pt idx="35">
                  <c:v>5.2580000000000002E-2</c:v>
                </c:pt>
                <c:pt idx="36">
                  <c:v>5.4980845618401247E-2</c:v>
                </c:pt>
                <c:pt idx="37">
                  <c:v>5.3699999999999998E-2</c:v>
                </c:pt>
                <c:pt idx="38">
                  <c:v>5.1742554197473478E-2</c:v>
                </c:pt>
                <c:pt idx="39">
                  <c:v>5.288415976661294E-2</c:v>
                </c:pt>
                <c:pt idx="40">
                  <c:v>5.3432834872557337E-2</c:v>
                </c:pt>
                <c:pt idx="41">
                  <c:v>5.4831518936453522E-2</c:v>
                </c:pt>
                <c:pt idx="42">
                  <c:v>5.8195823385700542E-2</c:v>
                </c:pt>
                <c:pt idx="43">
                  <c:v>5.8248472521635543E-2</c:v>
                </c:pt>
                <c:pt idx="44">
                  <c:v>5.7990227072881213E-2</c:v>
                </c:pt>
                <c:pt idx="45">
                  <c:v>6.1000466885198161E-2</c:v>
                </c:pt>
                <c:pt idx="46">
                  <c:v>6.2528904531303248E-2</c:v>
                </c:pt>
                <c:pt idx="47">
                  <c:v>6.4107158113138454E-2</c:v>
                </c:pt>
                <c:pt idx="48">
                  <c:v>6.781598658764007E-2</c:v>
                </c:pt>
                <c:pt idx="49">
                  <c:v>6.7000000000000004E-2</c:v>
                </c:pt>
                <c:pt idx="50">
                  <c:v>6.8000000000000019E-2</c:v>
                </c:pt>
                <c:pt idx="51">
                  <c:v>7.1000000000000021E-2</c:v>
                </c:pt>
                <c:pt idx="52">
                  <c:v>7.2000000000000022E-2</c:v>
                </c:pt>
                <c:pt idx="53">
                  <c:v>7.3000000000000009E-2</c:v>
                </c:pt>
                <c:pt idx="54">
                  <c:v>7.5000000000000025E-2</c:v>
                </c:pt>
                <c:pt idx="55">
                  <c:v>7.6000000000000012E-2</c:v>
                </c:pt>
                <c:pt idx="56">
                  <c:v>7.8000000000000028E-2</c:v>
                </c:pt>
                <c:pt idx="57">
                  <c:v>7.9000000000000015E-2</c:v>
                </c:pt>
                <c:pt idx="58">
                  <c:v>8.0000000000000016E-2</c:v>
                </c:pt>
                <c:pt idx="59">
                  <c:v>8.2000000000000017E-2</c:v>
                </c:pt>
                <c:pt idx="60">
                  <c:v>8.3000000000000018E-2</c:v>
                </c:pt>
                <c:pt idx="61">
                  <c:v>8.500000000000002E-2</c:v>
                </c:pt>
                <c:pt idx="62">
                  <c:v>8.500000000000002E-2</c:v>
                </c:pt>
                <c:pt idx="63">
                  <c:v>8.7000000000000008E-2</c:v>
                </c:pt>
                <c:pt idx="64">
                  <c:v>8.8000000000000023E-2</c:v>
                </c:pt>
                <c:pt idx="65">
                  <c:v>8.9000000000000024E-2</c:v>
                </c:pt>
                <c:pt idx="66">
                  <c:v>9.0000000000000024E-2</c:v>
                </c:pt>
                <c:pt idx="67">
                  <c:v>9.1000000000000011E-2</c:v>
                </c:pt>
                <c:pt idx="68">
                  <c:v>9.2000000000000012E-2</c:v>
                </c:pt>
                <c:pt idx="69">
                  <c:v>9.3045454545454542E-2</c:v>
                </c:pt>
                <c:pt idx="70">
                  <c:v>9.513636363636363E-2</c:v>
                </c:pt>
                <c:pt idx="71">
                  <c:v>9.618181818181816E-2</c:v>
                </c:pt>
                <c:pt idx="72">
                  <c:v>9.618181818181816E-2</c:v>
                </c:pt>
                <c:pt idx="73">
                  <c:v>9.7227272727272704E-2</c:v>
                </c:pt>
                <c:pt idx="74">
                  <c:v>9.9318181818181805E-2</c:v>
                </c:pt>
                <c:pt idx="75">
                  <c:v>0.10036363636363635</c:v>
                </c:pt>
                <c:pt idx="76">
                  <c:v>0.10036363636363635</c:v>
                </c:pt>
                <c:pt idx="77">
                  <c:v>0.10140909090909091</c:v>
                </c:pt>
                <c:pt idx="78">
                  <c:v>0.10245454545454548</c:v>
                </c:pt>
                <c:pt idx="79">
                  <c:v>0.10349999999999999</c:v>
                </c:pt>
                <c:pt idx="80">
                  <c:v>0.10559090909090911</c:v>
                </c:pt>
                <c:pt idx="81">
                  <c:v>0.10663636363636365</c:v>
                </c:pt>
                <c:pt idx="82">
                  <c:v>0.10768181818181823</c:v>
                </c:pt>
                <c:pt idx="83">
                  <c:v>0.10872727272727278</c:v>
                </c:pt>
                <c:pt idx="84">
                  <c:v>0.10977272727272731</c:v>
                </c:pt>
                <c:pt idx="85">
                  <c:v>0.11081818181818186</c:v>
                </c:pt>
                <c:pt idx="86">
                  <c:v>0.11186363636363639</c:v>
                </c:pt>
                <c:pt idx="87">
                  <c:v>0.11395454545454548</c:v>
                </c:pt>
                <c:pt idx="88">
                  <c:v>0.11500000000000002</c:v>
                </c:pt>
                <c:pt idx="89">
                  <c:v>0.11500000000000002</c:v>
                </c:pt>
                <c:pt idx="90">
                  <c:v>0.11709090909090909</c:v>
                </c:pt>
                <c:pt idx="91">
                  <c:v>0.11813636363636366</c:v>
                </c:pt>
                <c:pt idx="92">
                  <c:v>0.11918181818181822</c:v>
                </c:pt>
                <c:pt idx="93">
                  <c:v>0.12022727272727277</c:v>
                </c:pt>
                <c:pt idx="94">
                  <c:v>0.12127272727272731</c:v>
                </c:pt>
                <c:pt idx="95">
                  <c:v>0.1233636363636364</c:v>
                </c:pt>
                <c:pt idx="96">
                  <c:v>0.12440909090909097</c:v>
                </c:pt>
                <c:pt idx="97">
                  <c:v>0.12545454545454551</c:v>
                </c:pt>
                <c:pt idx="98">
                  <c:v>0.12650000000000003</c:v>
                </c:pt>
                <c:pt idx="99">
                  <c:v>0.12754545454545457</c:v>
                </c:pt>
                <c:pt idx="100">
                  <c:v>0.12859090909090912</c:v>
                </c:pt>
                <c:pt idx="101">
                  <c:v>0.12963636363636369</c:v>
                </c:pt>
                <c:pt idx="102">
                  <c:v>0.13068181818181823</c:v>
                </c:pt>
                <c:pt idx="103">
                  <c:v>0.13172727272727278</c:v>
                </c:pt>
                <c:pt idx="104">
                  <c:v>0.13277272727272732</c:v>
                </c:pt>
                <c:pt idx="105">
                  <c:v>0.13486363636363641</c:v>
                </c:pt>
                <c:pt idx="106">
                  <c:v>0.13486363636363641</c:v>
                </c:pt>
                <c:pt idx="107">
                  <c:v>0.13590909090909095</c:v>
                </c:pt>
                <c:pt idx="108">
                  <c:v>0.13695454545454552</c:v>
                </c:pt>
                <c:pt idx="109">
                  <c:v>0.13800000000000007</c:v>
                </c:pt>
                <c:pt idx="110">
                  <c:v>0.13904545454545464</c:v>
                </c:pt>
              </c:numCache>
            </c:numRef>
          </c:val>
          <c:extLst>
            <c:ext xmlns:c16="http://schemas.microsoft.com/office/drawing/2014/chart" uri="{C3380CC4-5D6E-409C-BE32-E72D297353CC}">
              <c16:uniqueId val="{00000000-A2A3-413A-9B01-2AAEBB2AB521}"/>
            </c:ext>
          </c:extLst>
        </c:ser>
        <c:ser>
          <c:idx val="1"/>
          <c:order val="1"/>
          <c:tx>
            <c:strRef>
              <c:f>Sheet1!$C$1</c:f>
              <c:strCache>
                <c:ptCount val="1"/>
                <c:pt idx="0">
                  <c:v>Series 2</c:v>
                </c:pt>
              </c:strCache>
            </c:strRef>
          </c:tx>
          <c:spPr>
            <a:solidFill>
              <a:schemeClr val="accent2"/>
            </a:solidFill>
            <a:ln w="25400">
              <a:noFill/>
            </a:ln>
            <a:effectLst/>
          </c:spPr>
          <c:cat>
            <c:numRef>
              <c:f>Sheet1!$A$2:$A$112</c:f>
              <c:numCache>
                <c:formatCode>General</c:formatCode>
                <c:ptCount val="11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pt idx="61">
                  <c:v>2041</c:v>
                </c:pt>
                <c:pt idx="62">
                  <c:v>2042</c:v>
                </c:pt>
                <c:pt idx="63">
                  <c:v>2043</c:v>
                </c:pt>
                <c:pt idx="64">
                  <c:v>2044</c:v>
                </c:pt>
                <c:pt idx="65">
                  <c:v>2045</c:v>
                </c:pt>
                <c:pt idx="66">
                  <c:v>2046</c:v>
                </c:pt>
                <c:pt idx="67">
                  <c:v>2047</c:v>
                </c:pt>
                <c:pt idx="68">
                  <c:v>2048</c:v>
                </c:pt>
                <c:pt idx="69">
                  <c:v>2049</c:v>
                </c:pt>
                <c:pt idx="70">
                  <c:v>2050</c:v>
                </c:pt>
                <c:pt idx="71">
                  <c:v>2051</c:v>
                </c:pt>
                <c:pt idx="72">
                  <c:v>2052</c:v>
                </c:pt>
                <c:pt idx="73">
                  <c:v>2053</c:v>
                </c:pt>
                <c:pt idx="74">
                  <c:v>2054</c:v>
                </c:pt>
                <c:pt idx="75">
                  <c:v>2055</c:v>
                </c:pt>
                <c:pt idx="76">
                  <c:v>2056</c:v>
                </c:pt>
                <c:pt idx="77">
                  <c:v>2057</c:v>
                </c:pt>
                <c:pt idx="78">
                  <c:v>2058</c:v>
                </c:pt>
                <c:pt idx="79">
                  <c:v>2059</c:v>
                </c:pt>
                <c:pt idx="80">
                  <c:v>2060</c:v>
                </c:pt>
                <c:pt idx="81">
                  <c:v>2061</c:v>
                </c:pt>
                <c:pt idx="82">
                  <c:v>2062</c:v>
                </c:pt>
                <c:pt idx="83">
                  <c:v>2063</c:v>
                </c:pt>
                <c:pt idx="84">
                  <c:v>2064</c:v>
                </c:pt>
                <c:pt idx="85">
                  <c:v>2065</c:v>
                </c:pt>
                <c:pt idx="86">
                  <c:v>2066</c:v>
                </c:pt>
                <c:pt idx="87">
                  <c:v>2067</c:v>
                </c:pt>
                <c:pt idx="88">
                  <c:v>2068</c:v>
                </c:pt>
                <c:pt idx="89">
                  <c:v>2069</c:v>
                </c:pt>
                <c:pt idx="90">
                  <c:v>2070</c:v>
                </c:pt>
                <c:pt idx="91">
                  <c:v>2071</c:v>
                </c:pt>
                <c:pt idx="92">
                  <c:v>2072</c:v>
                </c:pt>
                <c:pt idx="93">
                  <c:v>2073</c:v>
                </c:pt>
                <c:pt idx="94">
                  <c:v>2074</c:v>
                </c:pt>
                <c:pt idx="95">
                  <c:v>2075</c:v>
                </c:pt>
                <c:pt idx="96">
                  <c:v>2076</c:v>
                </c:pt>
                <c:pt idx="97">
                  <c:v>2077</c:v>
                </c:pt>
                <c:pt idx="98">
                  <c:v>2078</c:v>
                </c:pt>
                <c:pt idx="99">
                  <c:v>2079</c:v>
                </c:pt>
                <c:pt idx="100">
                  <c:v>2080</c:v>
                </c:pt>
                <c:pt idx="101">
                  <c:v>2081</c:v>
                </c:pt>
                <c:pt idx="102">
                  <c:v>2082</c:v>
                </c:pt>
                <c:pt idx="103">
                  <c:v>2083</c:v>
                </c:pt>
                <c:pt idx="104">
                  <c:v>2084</c:v>
                </c:pt>
                <c:pt idx="105">
                  <c:v>2085</c:v>
                </c:pt>
                <c:pt idx="106">
                  <c:v>2086</c:v>
                </c:pt>
                <c:pt idx="107">
                  <c:v>2087</c:v>
                </c:pt>
                <c:pt idx="108">
                  <c:v>2088</c:v>
                </c:pt>
                <c:pt idx="109">
                  <c:v>2089</c:v>
                </c:pt>
                <c:pt idx="110">
                  <c:v>2090</c:v>
                </c:pt>
              </c:numCache>
            </c:numRef>
          </c:cat>
          <c:val>
            <c:numRef>
              <c:f>Sheet1!$C$2:$C$112</c:f>
              <c:numCache>
                <c:formatCode>General</c:formatCode>
                <c:ptCount val="111"/>
                <c:pt idx="38" formatCode="0.00%">
                  <c:v>5.1742554197473478E-2</c:v>
                </c:pt>
                <c:pt idx="39" formatCode="0.00%">
                  <c:v>5.288415976661294E-2</c:v>
                </c:pt>
                <c:pt idx="40" formatCode="0.00%">
                  <c:v>5.3432834872557337E-2</c:v>
                </c:pt>
                <c:pt idx="41" formatCode="0.00%">
                  <c:v>5.4831518936453522E-2</c:v>
                </c:pt>
                <c:pt idx="42" formatCode="0.00%">
                  <c:v>5.8195823385700542E-2</c:v>
                </c:pt>
                <c:pt idx="43" formatCode="0.00%">
                  <c:v>5.8248472521635543E-2</c:v>
                </c:pt>
                <c:pt idx="44" formatCode="0.00%">
                  <c:v>5.7990227072881213E-2</c:v>
                </c:pt>
                <c:pt idx="45" formatCode="0.00%">
                  <c:v>6.1000466885198161E-2</c:v>
                </c:pt>
                <c:pt idx="46" formatCode="0.00%">
                  <c:v>6.2528904531303248E-2</c:v>
                </c:pt>
                <c:pt idx="47" formatCode="0.00%">
                  <c:v>6.4107158113138454E-2</c:v>
                </c:pt>
                <c:pt idx="48" formatCode="0.00%">
                  <c:v>6.781598658764007E-2</c:v>
                </c:pt>
                <c:pt idx="49" formatCode="0.00%">
                  <c:v>6.7000000000000004E-2</c:v>
                </c:pt>
                <c:pt idx="50" formatCode="0.00%">
                  <c:v>6.8000000000000019E-2</c:v>
                </c:pt>
                <c:pt idx="51" formatCode="0.00%">
                  <c:v>7.1000000000000021E-2</c:v>
                </c:pt>
                <c:pt idx="52" formatCode="0.00%">
                  <c:v>7.2000000000000022E-2</c:v>
                </c:pt>
                <c:pt idx="53" formatCode="0.00%">
                  <c:v>7.3000000000000009E-2</c:v>
                </c:pt>
                <c:pt idx="54" formatCode="0.00%">
                  <c:v>7.5000000000000025E-2</c:v>
                </c:pt>
                <c:pt idx="55" formatCode="0.00%">
                  <c:v>7.6000000000000012E-2</c:v>
                </c:pt>
                <c:pt idx="56" formatCode="0.00%">
                  <c:v>7.8000000000000028E-2</c:v>
                </c:pt>
                <c:pt idx="57" formatCode="0.00%">
                  <c:v>7.9000000000000015E-2</c:v>
                </c:pt>
                <c:pt idx="58" formatCode="0.00%">
                  <c:v>8.0000000000000016E-2</c:v>
                </c:pt>
                <c:pt idx="59" formatCode="0.00%">
                  <c:v>8.2000000000000017E-2</c:v>
                </c:pt>
                <c:pt idx="60" formatCode="0.00%">
                  <c:v>8.3000000000000018E-2</c:v>
                </c:pt>
                <c:pt idx="61" formatCode="0.00%">
                  <c:v>8.500000000000002E-2</c:v>
                </c:pt>
                <c:pt idx="62" formatCode="0.00%">
                  <c:v>8.500000000000002E-2</c:v>
                </c:pt>
                <c:pt idx="63" formatCode="0.00%">
                  <c:v>8.7000000000000008E-2</c:v>
                </c:pt>
                <c:pt idx="64" formatCode="0.00%">
                  <c:v>8.8000000000000023E-2</c:v>
                </c:pt>
                <c:pt idx="65" formatCode="0.00%">
                  <c:v>8.9000000000000024E-2</c:v>
                </c:pt>
                <c:pt idx="66" formatCode="0.00%">
                  <c:v>9.0000000000000024E-2</c:v>
                </c:pt>
                <c:pt idx="67" formatCode="0.00%">
                  <c:v>9.1000000000000011E-2</c:v>
                </c:pt>
                <c:pt idx="68" formatCode="0.00%">
                  <c:v>9.2000000000000012E-2</c:v>
                </c:pt>
                <c:pt idx="69" formatCode="0.00%">
                  <c:v>9.3045454545454542E-2</c:v>
                </c:pt>
                <c:pt idx="70" formatCode="0.00%">
                  <c:v>9.513636363636363E-2</c:v>
                </c:pt>
                <c:pt idx="71" formatCode="0.00%">
                  <c:v>9.618181818181816E-2</c:v>
                </c:pt>
                <c:pt idx="72" formatCode="0.00%">
                  <c:v>9.618181818181816E-2</c:v>
                </c:pt>
                <c:pt idx="73" formatCode="0.00%">
                  <c:v>9.7227272727272704E-2</c:v>
                </c:pt>
                <c:pt idx="74" formatCode="0.00%">
                  <c:v>9.9318181818181805E-2</c:v>
                </c:pt>
                <c:pt idx="75" formatCode="0.00%">
                  <c:v>0.10036363636363635</c:v>
                </c:pt>
                <c:pt idx="76" formatCode="0.00%">
                  <c:v>0.10036363636363635</c:v>
                </c:pt>
                <c:pt idx="77" formatCode="0.00%">
                  <c:v>0.10140909090909091</c:v>
                </c:pt>
                <c:pt idx="78" formatCode="0.00%">
                  <c:v>0.10245454545454548</c:v>
                </c:pt>
                <c:pt idx="79" formatCode="0.00%">
                  <c:v>0.10349999999999999</c:v>
                </c:pt>
                <c:pt idx="80" formatCode="0.00%">
                  <c:v>0.10559090909090911</c:v>
                </c:pt>
                <c:pt idx="81" formatCode="0.00%">
                  <c:v>0.10663636363636365</c:v>
                </c:pt>
                <c:pt idx="82" formatCode="0.00%">
                  <c:v>0.10768181818181823</c:v>
                </c:pt>
                <c:pt idx="83" formatCode="0.00%">
                  <c:v>0.10872727272727278</c:v>
                </c:pt>
                <c:pt idx="84" formatCode="0.00%">
                  <c:v>0.10977272727272731</c:v>
                </c:pt>
                <c:pt idx="85" formatCode="0.00%">
                  <c:v>0.11081818181818186</c:v>
                </c:pt>
                <c:pt idx="86" formatCode="0.00%">
                  <c:v>0.11186363636363639</c:v>
                </c:pt>
                <c:pt idx="87" formatCode="0.00%">
                  <c:v>0.11395454545454548</c:v>
                </c:pt>
                <c:pt idx="88" formatCode="0.00%">
                  <c:v>0.11500000000000002</c:v>
                </c:pt>
                <c:pt idx="89" formatCode="0.00%">
                  <c:v>0.11500000000000002</c:v>
                </c:pt>
                <c:pt idx="90" formatCode="0.00%">
                  <c:v>0.11709090909090909</c:v>
                </c:pt>
                <c:pt idx="91" formatCode="0.00%">
                  <c:v>0.11813636363636366</c:v>
                </c:pt>
                <c:pt idx="92" formatCode="0.00%">
                  <c:v>0.11918181818181822</c:v>
                </c:pt>
                <c:pt idx="93" formatCode="0.00%">
                  <c:v>0.12022727272727277</c:v>
                </c:pt>
                <c:pt idx="94" formatCode="0.00%">
                  <c:v>0.12127272727272731</c:v>
                </c:pt>
                <c:pt idx="95" formatCode="0.00%">
                  <c:v>0.1233636363636364</c:v>
                </c:pt>
                <c:pt idx="96" formatCode="0.00%">
                  <c:v>0.12440909090909097</c:v>
                </c:pt>
                <c:pt idx="97" formatCode="0.00%">
                  <c:v>0.12545454545454551</c:v>
                </c:pt>
                <c:pt idx="98" formatCode="0.00%">
                  <c:v>0.12650000000000003</c:v>
                </c:pt>
                <c:pt idx="99" formatCode="0.00%">
                  <c:v>0.12754545454545457</c:v>
                </c:pt>
                <c:pt idx="100" formatCode="0.00%">
                  <c:v>0.12859090909090912</c:v>
                </c:pt>
                <c:pt idx="101" formatCode="0.00%">
                  <c:v>0.12963636363636369</c:v>
                </c:pt>
                <c:pt idx="102" formatCode="0.00%">
                  <c:v>0.13068181818181823</c:v>
                </c:pt>
                <c:pt idx="103" formatCode="0.00%">
                  <c:v>0.13172727272727278</c:v>
                </c:pt>
                <c:pt idx="104" formatCode="0.00%">
                  <c:v>0.13277272727272732</c:v>
                </c:pt>
                <c:pt idx="105" formatCode="0.00%">
                  <c:v>0.13486363636363641</c:v>
                </c:pt>
                <c:pt idx="106" formatCode="0.00%">
                  <c:v>0.13486363636363641</c:v>
                </c:pt>
                <c:pt idx="107" formatCode="0.00%">
                  <c:v>0.13590909090909095</c:v>
                </c:pt>
                <c:pt idx="108" formatCode="0.00%">
                  <c:v>0.13695454545454552</c:v>
                </c:pt>
                <c:pt idx="109" formatCode="0.00%">
                  <c:v>0.13800000000000007</c:v>
                </c:pt>
                <c:pt idx="110" formatCode="0.00%">
                  <c:v>0.13904545454545464</c:v>
                </c:pt>
              </c:numCache>
            </c:numRef>
          </c:val>
          <c:extLst>
            <c:ext xmlns:c16="http://schemas.microsoft.com/office/drawing/2014/chart" uri="{C3380CC4-5D6E-409C-BE32-E72D297353CC}">
              <c16:uniqueId val="{00000003-A2A3-413A-9B01-2AAEBB2AB521}"/>
            </c:ext>
          </c:extLst>
        </c:ser>
        <c:dLbls>
          <c:showLegendKey val="0"/>
          <c:showVal val="0"/>
          <c:showCatName val="0"/>
          <c:showSerName val="0"/>
          <c:showPercent val="0"/>
          <c:showBubbleSize val="0"/>
        </c:dLbls>
        <c:axId val="381473216"/>
        <c:axId val="381482400"/>
      </c:areaChart>
      <c:catAx>
        <c:axId val="38147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381482400"/>
        <c:crosses val="autoZero"/>
        <c:auto val="1"/>
        <c:lblAlgn val="ctr"/>
        <c:lblOffset val="100"/>
        <c:tickLblSkip val="10"/>
        <c:noMultiLvlLbl val="0"/>
      </c:catAx>
      <c:valAx>
        <c:axId val="381482400"/>
        <c:scaling>
          <c:orientation val="minMax"/>
          <c:max val="0.1400000000000000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38147321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18588940586971"/>
          <c:y val="7.6196705857275338E-2"/>
          <c:w val="0.85481411059413026"/>
          <c:h val="0.80730031129829705"/>
        </c:manualLayout>
      </c:layout>
      <c:lineChart>
        <c:grouping val="standard"/>
        <c:varyColors val="0"/>
        <c:ser>
          <c:idx val="0"/>
          <c:order val="0"/>
          <c:tx>
            <c:strRef>
              <c:f>Sheet1!$A$20:$B$20</c:f>
              <c:strCache>
                <c:ptCount val="2"/>
                <c:pt idx="0">
                  <c:v>Current Law</c:v>
                </c:pt>
              </c:strCache>
            </c:strRef>
          </c:tx>
          <c:spPr>
            <a:ln w="50800" cap="rnd">
              <a:solidFill>
                <a:schemeClr val="tx2"/>
              </a:solidFill>
              <a:round/>
            </a:ln>
            <a:effectLst/>
          </c:spPr>
          <c:marker>
            <c:symbol val="none"/>
          </c:marker>
          <c:dLbls>
            <c:dLbl>
              <c:idx val="11"/>
              <c:layout>
                <c:manualLayout>
                  <c:x val="-4.4034090909090912E-2"/>
                  <c:y val="-3.924765139685267E-2"/>
                </c:manualLayout>
              </c:layout>
              <c:tx>
                <c:rich>
                  <a:bodyPr/>
                  <a:lstStyle/>
                  <a:p>
                    <a:r>
                      <a:rPr lang="en-US" sz="1800" b="1" dirty="0">
                        <a:solidFill>
                          <a:schemeClr val="accent2"/>
                        </a:solidFill>
                      </a:rPr>
                      <a:t>$915 BILLION</a:t>
                    </a:r>
                    <a:endParaRPr lang="en-US" sz="1050" b="1" dirty="0">
                      <a:solidFill>
                        <a:schemeClr val="accent2"/>
                      </a:solidFill>
                    </a:endParaRPr>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6E5-44AE-91AC-C6969225411E}"/>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Sheet1!$C$19:$N$19</c:f>
              <c:numCache>
                <c:formatCode>General</c:formatCode>
                <c:ptCount val="12"/>
                <c:pt idx="0">
                  <c:v>2017</c:v>
                </c:pt>
                <c:pt idx="1">
                  <c:v>2018</c:v>
                </c:pt>
                <c:pt idx="2">
                  <c:v>2019</c:v>
                </c:pt>
                <c:pt idx="3">
                  <c:v>2020</c:v>
                </c:pt>
                <c:pt idx="4">
                  <c:v>2021</c:v>
                </c:pt>
                <c:pt idx="5">
                  <c:v>2022</c:v>
                </c:pt>
                <c:pt idx="6">
                  <c:v>2023</c:v>
                </c:pt>
                <c:pt idx="7">
                  <c:v>2024</c:v>
                </c:pt>
                <c:pt idx="8">
                  <c:v>2025</c:v>
                </c:pt>
                <c:pt idx="9">
                  <c:v>2026</c:v>
                </c:pt>
                <c:pt idx="10">
                  <c:v>2027</c:v>
                </c:pt>
                <c:pt idx="11">
                  <c:v>2028</c:v>
                </c:pt>
              </c:numCache>
            </c:numRef>
          </c:cat>
          <c:val>
            <c:numRef>
              <c:f>Sheet1!$C$20:$N$20</c:f>
              <c:numCache>
                <c:formatCode>0.00</c:formatCode>
                <c:ptCount val="12"/>
                <c:pt idx="0">
                  <c:v>262.55200000000002</c:v>
                </c:pt>
                <c:pt idx="1">
                  <c:v>315.63900000000001</c:v>
                </c:pt>
                <c:pt idx="2">
                  <c:v>389.67399999999998</c:v>
                </c:pt>
                <c:pt idx="3">
                  <c:v>484.67599999999999</c:v>
                </c:pt>
                <c:pt idx="4">
                  <c:v>570.10299999999995</c:v>
                </c:pt>
                <c:pt idx="5">
                  <c:v>642.86199999999997</c:v>
                </c:pt>
                <c:pt idx="6">
                  <c:v>701.59199999999998</c:v>
                </c:pt>
                <c:pt idx="7">
                  <c:v>738.86900000000003</c:v>
                </c:pt>
                <c:pt idx="8">
                  <c:v>773.77499999999998</c:v>
                </c:pt>
                <c:pt idx="9">
                  <c:v>817.00800000000004</c:v>
                </c:pt>
                <c:pt idx="10">
                  <c:v>863.75300000000004</c:v>
                </c:pt>
                <c:pt idx="11">
                  <c:v>914.70600000000002</c:v>
                </c:pt>
              </c:numCache>
            </c:numRef>
          </c:val>
          <c:smooth val="0"/>
          <c:extLst>
            <c:ext xmlns:c16="http://schemas.microsoft.com/office/drawing/2014/chart" uri="{C3380CC4-5D6E-409C-BE32-E72D297353CC}">
              <c16:uniqueId val="{00000000-EC85-4E97-A559-64C07EDC9643}"/>
            </c:ext>
          </c:extLst>
        </c:ser>
        <c:dLbls>
          <c:showLegendKey val="0"/>
          <c:showVal val="0"/>
          <c:showCatName val="0"/>
          <c:showSerName val="0"/>
          <c:showPercent val="0"/>
          <c:showBubbleSize val="0"/>
        </c:dLbls>
        <c:smooth val="0"/>
        <c:axId val="641860800"/>
        <c:axId val="641864736"/>
      </c:lineChart>
      <c:catAx>
        <c:axId val="641860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41864736"/>
        <c:crosses val="autoZero"/>
        <c:auto val="1"/>
        <c:lblAlgn val="ctr"/>
        <c:lblOffset val="100"/>
        <c:noMultiLvlLbl val="0"/>
      </c:catAx>
      <c:valAx>
        <c:axId val="641864736"/>
        <c:scaling>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sz="1600" b="1" i="0" baseline="0" dirty="0">
                    <a:solidFill>
                      <a:schemeClr val="tx1"/>
                    </a:solidFill>
                    <a:effectLst/>
                  </a:rPr>
                  <a:t>($ Billions)</a:t>
                </a:r>
                <a:endParaRPr lang="en-US" sz="1600" dirty="0">
                  <a:solidFill>
                    <a:schemeClr val="tx1"/>
                  </a:solidFill>
                  <a:effectLst/>
                </a:endParaRP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41860800"/>
        <c:crosses val="autoZero"/>
        <c:crossBetween val="midCat"/>
        <c:majorUnit val="200"/>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prstDash val="soli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2F29-4312-A2CE-C9C06F202BE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74C-4785-B6C0-5294C389E13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74C-4785-B6C0-5294C389E13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1-2F29-4312-A2CE-C9C06F202BEF}"/>
              </c:ext>
            </c:extLst>
          </c:dPt>
          <c:dLbls>
            <c:dLbl>
              <c:idx val="0"/>
              <c:layout>
                <c:manualLayout>
                  <c:x val="-0.22704527559055118"/>
                  <c:y val="-8.452263779527564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2F29-4312-A2CE-C9C06F202BEF}"/>
                </c:ext>
              </c:extLst>
            </c:dLbl>
            <c:dLbl>
              <c:idx val="3"/>
              <c:layout>
                <c:manualLayout>
                  <c:x val="0.13171883202099738"/>
                  <c:y val="0.176146899606299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F29-4312-A2CE-C9C06F202BE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United States</c:v>
                </c:pt>
                <c:pt idx="1">
                  <c:v>China</c:v>
                </c:pt>
                <c:pt idx="2">
                  <c:v>Japan</c:v>
                </c:pt>
                <c:pt idx="3">
                  <c:v>Other Countries</c:v>
                </c:pt>
              </c:strCache>
            </c:strRef>
          </c:cat>
          <c:val>
            <c:numRef>
              <c:f>Sheet1!$B$2:$B$5</c:f>
              <c:numCache>
                <c:formatCode>0%</c:formatCode>
                <c:ptCount val="4"/>
                <c:pt idx="0">
                  <c:v>0.57999999999999996</c:v>
                </c:pt>
                <c:pt idx="1">
                  <c:v>0.08</c:v>
                </c:pt>
                <c:pt idx="2">
                  <c:v>7.0000000000000007E-2</c:v>
                </c:pt>
                <c:pt idx="3">
                  <c:v>0.27</c:v>
                </c:pt>
              </c:numCache>
            </c:numRef>
          </c:val>
          <c:extLst>
            <c:ext xmlns:c16="http://schemas.microsoft.com/office/drawing/2014/chart" uri="{C3380CC4-5D6E-409C-BE32-E72D297353CC}">
              <c16:uniqueId val="{00000000-2F29-4312-A2CE-C9C06F202BEF}"/>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962363422807728E-2"/>
          <c:y val="5.2099541257382906E-2"/>
          <c:w val="0.86497332511396763"/>
          <c:h val="0.85431889415752249"/>
        </c:manualLayout>
      </c:layout>
      <c:areaChart>
        <c:grouping val="standard"/>
        <c:varyColors val="0"/>
        <c:ser>
          <c:idx val="0"/>
          <c:order val="0"/>
          <c:tx>
            <c:strRef>
              <c:f>Sheet1!$B$1</c:f>
              <c:strCache>
                <c:ptCount val="1"/>
                <c:pt idx="0">
                  <c:v>Series 1</c:v>
                </c:pt>
              </c:strCache>
            </c:strRef>
          </c:tx>
          <c:spPr>
            <a:solidFill>
              <a:srgbClr val="002060"/>
            </a:solidFill>
            <a:ln>
              <a:noFill/>
            </a:ln>
            <a:effectLst/>
          </c:spPr>
          <c:cat>
            <c:numRef>
              <c:f>Sheet1!$A$2:$A$55</c:f>
              <c:numCache>
                <c:formatCode>General</c:formatCode>
                <c:ptCount val="54"/>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numCache>
            </c:numRef>
          </c:cat>
          <c:val>
            <c:numRef>
              <c:f>Sheet1!$B$2:$B$55</c:f>
              <c:numCache>
                <c:formatCode>General</c:formatCode>
                <c:ptCount val="54"/>
                <c:pt idx="0">
                  <c:v>7.8299999999999995E-2</c:v>
                </c:pt>
                <c:pt idx="1">
                  <c:v>6.83E-2</c:v>
                </c:pt>
                <c:pt idx="2">
                  <c:v>7.7899999999999997E-2</c:v>
                </c:pt>
                <c:pt idx="3">
                  <c:v>9.1400000000000009E-2</c:v>
                </c:pt>
                <c:pt idx="4">
                  <c:v>0.1045</c:v>
                </c:pt>
                <c:pt idx="5">
                  <c:v>0.1229</c:v>
                </c:pt>
                <c:pt idx="6">
                  <c:v>0.14000000000000001</c:v>
                </c:pt>
                <c:pt idx="7">
                  <c:v>0.1043</c:v>
                </c:pt>
                <c:pt idx="8">
                  <c:v>0.11789999999999999</c:v>
                </c:pt>
                <c:pt idx="9">
                  <c:v>0.1142</c:v>
                </c:pt>
                <c:pt idx="10">
                  <c:v>9.0500000000000011E-2</c:v>
                </c:pt>
                <c:pt idx="11">
                  <c:v>7.0800000000000002E-2</c:v>
                </c:pt>
                <c:pt idx="12">
                  <c:v>8.8699999999999987E-2</c:v>
                </c:pt>
                <c:pt idx="13">
                  <c:v>9.1700000000000004E-2</c:v>
                </c:pt>
                <c:pt idx="14">
                  <c:v>7.9299999999999995E-2</c:v>
                </c:pt>
                <c:pt idx="15">
                  <c:v>8.1500000000000003E-2</c:v>
                </c:pt>
                <c:pt idx="16">
                  <c:v>6.8600000000000008E-2</c:v>
                </c:pt>
                <c:pt idx="17">
                  <c:v>6.6799999999999998E-2</c:v>
                </c:pt>
                <c:pt idx="18">
                  <c:v>5.7699999999999994E-2</c:v>
                </c:pt>
                <c:pt idx="19">
                  <c:v>7.8100000000000003E-2</c:v>
                </c:pt>
                <c:pt idx="20">
                  <c:v>5.6399999999999999E-2</c:v>
                </c:pt>
                <c:pt idx="21">
                  <c:v>6.3399999999999998E-2</c:v>
                </c:pt>
                <c:pt idx="22">
                  <c:v>5.74E-2</c:v>
                </c:pt>
                <c:pt idx="23">
                  <c:v>4.7500000000000001E-2</c:v>
                </c:pt>
                <c:pt idx="24">
                  <c:v>6.4100000000000004E-2</c:v>
                </c:pt>
                <c:pt idx="25">
                  <c:v>5.0999999999999997E-2</c:v>
                </c:pt>
                <c:pt idx="26">
                  <c:v>5.1699999999999996E-2</c:v>
                </c:pt>
                <c:pt idx="27" formatCode="0%">
                  <c:v>3.9199999999999999E-2</c:v>
                </c:pt>
                <c:pt idx="28" formatCode="0%">
                  <c:v>4.2099999999999999E-2</c:v>
                </c:pt>
                <c:pt idx="29" formatCode="0%">
                  <c:v>4.2900000000000001E-2</c:v>
                </c:pt>
                <c:pt idx="30" formatCode="0%">
                  <c:v>4.3700000000000003E-2</c:v>
                </c:pt>
                <c:pt idx="31" formatCode="0%">
                  <c:v>4.6699999999999998E-2</c:v>
                </c:pt>
                <c:pt idx="32" formatCode="0%">
                  <c:v>4.2099999999999999E-2</c:v>
                </c:pt>
                <c:pt idx="33" formatCode="0%">
                  <c:v>2.18E-2</c:v>
                </c:pt>
                <c:pt idx="34" formatCode="0%">
                  <c:v>3.7599999999999995E-2</c:v>
                </c:pt>
                <c:pt idx="35" formatCode="0%">
                  <c:v>3.3799999999999997E-2</c:v>
                </c:pt>
                <c:pt idx="36" formatCode="0%">
                  <c:v>1.9400000000000001E-2</c:v>
                </c:pt>
                <c:pt idx="37" formatCode="0%">
                  <c:v>1.7600000000000001E-2</c:v>
                </c:pt>
                <c:pt idx="38" formatCode="0%">
                  <c:v>2.9900000000000003E-2</c:v>
                </c:pt>
                <c:pt idx="39" formatCode="0%">
                  <c:v>2.2400000000000003E-2</c:v>
                </c:pt>
                <c:pt idx="40" formatCode="0%">
                  <c:v>2.2400000000000003E-2</c:v>
                </c:pt>
                <c:pt idx="41" formatCode="0%">
                  <c:v>2.5099999999999997E-2</c:v>
                </c:pt>
                <c:pt idx="42" formatCode="0%">
                  <c:v>2.4300000000000002E-2</c:v>
                </c:pt>
                <c:pt idx="43" formatCode="0%">
                  <c:v>2.6239999999999999E-2</c:v>
                </c:pt>
                <c:pt idx="44" formatCode="0%">
                  <c:v>2.92E-2</c:v>
                </c:pt>
                <c:pt idx="45" formatCode="0%">
                  <c:v>3.2489999999999998E-2</c:v>
                </c:pt>
                <c:pt idx="46" formatCode="0%">
                  <c:v>3.4700000000000002E-2</c:v>
                </c:pt>
                <c:pt idx="47" formatCode="0%">
                  <c:v>3.5369999999999999E-2</c:v>
                </c:pt>
                <c:pt idx="48" formatCode="0%">
                  <c:v>3.5740000000000001E-2</c:v>
                </c:pt>
                <c:pt idx="49" formatCode="0%">
                  <c:v>3.5889999999999998E-2</c:v>
                </c:pt>
                <c:pt idx="50" formatCode="0%">
                  <c:v>3.6000000000000004E-2</c:v>
                </c:pt>
                <c:pt idx="51" formatCode="0%">
                  <c:v>3.6000000000000004E-2</c:v>
                </c:pt>
                <c:pt idx="52" formatCode="0%">
                  <c:v>3.6000000000000004E-2</c:v>
                </c:pt>
                <c:pt idx="53">
                  <c:v>3.7000000000000005E-2</c:v>
                </c:pt>
              </c:numCache>
            </c:numRef>
          </c:val>
          <c:extLst>
            <c:ext xmlns:c16="http://schemas.microsoft.com/office/drawing/2014/chart" uri="{C3380CC4-5D6E-409C-BE32-E72D297353CC}">
              <c16:uniqueId val="{00000000-8AD4-48EB-B64A-30E7F7E2BAAA}"/>
            </c:ext>
          </c:extLst>
        </c:ser>
        <c:dLbls>
          <c:showLegendKey val="0"/>
          <c:showVal val="0"/>
          <c:showCatName val="0"/>
          <c:showSerName val="0"/>
          <c:showPercent val="0"/>
          <c:showBubbleSize val="0"/>
        </c:dLbls>
        <c:axId val="235854696"/>
        <c:axId val="235855024"/>
      </c:areaChart>
      <c:catAx>
        <c:axId val="23585469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235855024"/>
        <c:crossesAt val="0"/>
        <c:auto val="1"/>
        <c:lblAlgn val="ctr"/>
        <c:lblOffset val="100"/>
        <c:tickLblSkip val="5"/>
        <c:tickMarkSkip val="5"/>
        <c:noMultiLvlLbl val="0"/>
      </c:catAx>
      <c:valAx>
        <c:axId val="23585502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235854696"/>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811662055756539"/>
          <c:y val="9.6717877437233063E-2"/>
          <c:w val="0.59852991349054341"/>
          <c:h val="0.86842494777795309"/>
        </c:manualLayout>
      </c:layout>
      <c:pieChart>
        <c:varyColors val="1"/>
        <c:ser>
          <c:idx val="0"/>
          <c:order val="0"/>
          <c:tx>
            <c:strRef>
              <c:f>'Charts and Graphs'!$B$22</c:f>
              <c:strCache>
                <c:ptCount val="1"/>
                <c:pt idx="0">
                  <c:v>Percent Change in Spending Growth (2018 - 2028)</c:v>
                </c:pt>
              </c:strCache>
            </c:strRef>
          </c:tx>
          <c:dPt>
            <c:idx val="0"/>
            <c:bubble3D val="0"/>
            <c:spPr>
              <a:solidFill>
                <a:schemeClr val="accent2">
                  <a:lumMod val="50000"/>
                </a:schemeClr>
              </a:solidFill>
              <a:ln w="19050">
                <a:solidFill>
                  <a:schemeClr val="lt1"/>
                </a:solidFill>
              </a:ln>
              <a:effectLst/>
            </c:spPr>
            <c:extLst>
              <c:ext xmlns:c16="http://schemas.microsoft.com/office/drawing/2014/chart" uri="{C3380CC4-5D6E-409C-BE32-E72D297353CC}">
                <c16:uniqueId val="{00000001-5CB4-427F-9C0A-EAD253216D76}"/>
              </c:ext>
            </c:extLst>
          </c:dPt>
          <c:dPt>
            <c:idx val="1"/>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3-5CB4-427F-9C0A-EAD253216D76}"/>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5CB4-427F-9C0A-EAD253216D76}"/>
              </c:ext>
            </c:extLst>
          </c:dPt>
          <c:dPt>
            <c:idx val="3"/>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7-5CB4-427F-9C0A-EAD253216D76}"/>
              </c:ext>
            </c:extLst>
          </c:dPt>
          <c:dPt>
            <c:idx val="4"/>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9-5CB4-427F-9C0A-EAD253216D76}"/>
              </c:ext>
            </c:extLst>
          </c:dPt>
          <c:dPt>
            <c:idx val="5"/>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B-5CB4-427F-9C0A-EAD253216D76}"/>
              </c:ext>
            </c:extLst>
          </c:dPt>
          <c:dPt>
            <c:idx val="6"/>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D-5CB4-427F-9C0A-EAD253216D76}"/>
              </c:ext>
            </c:extLst>
          </c:dPt>
          <c:dLbls>
            <c:dLbl>
              <c:idx val="0"/>
              <c:layout>
                <c:manualLayout>
                  <c:x val="-0.13058061358055703"/>
                  <c:y val="0.22138815071709128"/>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r>
                      <a:rPr lang="en-US" sz="1400" dirty="0">
                        <a:solidFill>
                          <a:schemeClr val="bg1"/>
                        </a:solidFill>
                        <a:latin typeface="Arial" panose="020B0604020202020204" pitchFamily="34" charset="0"/>
                        <a:cs typeface="Arial" panose="020B0604020202020204" pitchFamily="34" charset="0"/>
                      </a:rPr>
                      <a:t>Interest</a:t>
                    </a:r>
                    <a:r>
                      <a:rPr lang="en-US" sz="1400" baseline="0" dirty="0">
                        <a:solidFill>
                          <a:schemeClr val="bg1"/>
                        </a:solidFill>
                        <a:latin typeface="Arial" panose="020B0604020202020204" pitchFamily="34" charset="0"/>
                        <a:cs typeface="Arial" panose="020B0604020202020204" pitchFamily="34" charset="0"/>
                      </a:rPr>
                      <a:t>
</a:t>
                    </a:r>
                    <a:fld id="{51B5E2F1-A7B0-43C5-B8DD-CDB23C010C4F}" type="VALUE">
                      <a:rPr lang="en-US" sz="1400" baseline="0">
                        <a:solidFill>
                          <a:schemeClr val="bg1"/>
                        </a:solidFill>
                        <a:latin typeface="Arial" panose="020B0604020202020204" pitchFamily="34" charset="0"/>
                        <a:cs typeface="Arial" panose="020B0604020202020204" pitchFamily="34" charset="0"/>
                      </a:rPr>
                      <a:pPr>
                        <a:defRPr sz="1400" b="1" i="0" u="none" strike="noStrike" kern="1200" baseline="0">
                          <a:solidFill>
                            <a:schemeClr val="bg1"/>
                          </a:solidFill>
                          <a:latin typeface="Arial" panose="020B0604020202020204" pitchFamily="34" charset="0"/>
                          <a:ea typeface="+mn-ea"/>
                          <a:cs typeface="Arial" panose="020B0604020202020204" pitchFamily="34" charset="0"/>
                        </a:defRPr>
                      </a:pPr>
                      <a:t>[VALUE]</a:t>
                    </a:fld>
                    <a:endParaRPr lang="en-US" sz="1400" baseline="0" dirty="0">
                      <a:solidFill>
                        <a:schemeClr val="bg1"/>
                      </a:solidFill>
                      <a:latin typeface="Arial" panose="020B0604020202020204" pitchFamily="34" charset="0"/>
                      <a:cs typeface="Arial" panose="020B0604020202020204" pitchFamily="34" charset="0"/>
                    </a:endParaRPr>
                  </a:p>
                </c:rich>
              </c:tx>
              <c:numFmt formatCode="0%" sourceLinked="0"/>
              <c:spPr>
                <a:noFill/>
                <a:ln>
                  <a:noFill/>
                </a:ln>
                <a:effectLst/>
              </c:sp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CB4-427F-9C0A-EAD253216D76}"/>
                </c:ext>
              </c:extLst>
            </c:dLbl>
            <c:dLbl>
              <c:idx val="1"/>
              <c:layout>
                <c:manualLayout>
                  <c:x val="-0.16313781311655876"/>
                  <c:y val="-0.17502203079311834"/>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r>
                      <a:rPr lang="en-US" sz="1400" dirty="0">
                        <a:solidFill>
                          <a:schemeClr val="tx1"/>
                        </a:solidFill>
                        <a:latin typeface="Arial" panose="020B0604020202020204" pitchFamily="34" charset="0"/>
                        <a:cs typeface="Arial" panose="020B0604020202020204" pitchFamily="34" charset="0"/>
                      </a:rPr>
                      <a:t>Social Security</a:t>
                    </a:r>
                    <a:r>
                      <a:rPr lang="en-US" sz="1400" baseline="0" dirty="0">
                        <a:solidFill>
                          <a:schemeClr val="tx1"/>
                        </a:solidFill>
                        <a:latin typeface="Arial" panose="020B0604020202020204" pitchFamily="34" charset="0"/>
                        <a:cs typeface="Arial" panose="020B0604020202020204" pitchFamily="34" charset="0"/>
                      </a:rPr>
                      <a:t>
</a:t>
                    </a:r>
                    <a:fld id="{59BF3D39-6A57-489C-9127-5B62445C9573}" type="VALUE">
                      <a:rPr lang="en-US" sz="1400" baseline="0">
                        <a:solidFill>
                          <a:schemeClr val="tx1"/>
                        </a:solidFill>
                        <a:latin typeface="Arial" panose="020B0604020202020204" pitchFamily="34" charset="0"/>
                        <a:cs typeface="Arial" panose="020B0604020202020204" pitchFamily="34" charset="0"/>
                      </a:rPr>
                      <a:pPr>
                        <a:defRPr sz="1400" b="1" i="0" u="none" strike="noStrike" kern="1200" baseline="0">
                          <a:solidFill>
                            <a:schemeClr val="bg1"/>
                          </a:solidFill>
                          <a:latin typeface="Arial" panose="020B0604020202020204" pitchFamily="34" charset="0"/>
                          <a:ea typeface="+mn-ea"/>
                          <a:cs typeface="Arial" panose="020B0604020202020204" pitchFamily="34" charset="0"/>
                        </a:defRPr>
                      </a:pPr>
                      <a:t>[VALUE]</a:t>
                    </a:fld>
                    <a:endParaRPr lang="en-US" sz="1400" baseline="0" dirty="0">
                      <a:solidFill>
                        <a:schemeClr val="tx1"/>
                      </a:solidFill>
                      <a:latin typeface="Arial" panose="020B0604020202020204" pitchFamily="34" charset="0"/>
                      <a:cs typeface="Arial" panose="020B0604020202020204" pitchFamily="34" charset="0"/>
                    </a:endParaRPr>
                  </a:p>
                </c:rich>
              </c:tx>
              <c:numFmt formatCode="0%" sourceLinked="0"/>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15:layout>
                    <c:manualLayout>
                      <c:w val="0.15679868293948848"/>
                      <c:h val="0.14490625517686878"/>
                    </c:manualLayout>
                  </c15:layout>
                  <c15:dlblFieldTable/>
                  <c15:showDataLabelsRange val="0"/>
                </c:ext>
                <c:ext xmlns:c16="http://schemas.microsoft.com/office/drawing/2014/chart" uri="{C3380CC4-5D6E-409C-BE32-E72D297353CC}">
                  <c16:uniqueId val="{00000003-5CB4-427F-9C0A-EAD253216D76}"/>
                </c:ext>
              </c:extLst>
            </c:dLbl>
            <c:dLbl>
              <c:idx val="2"/>
              <c:layout>
                <c:manualLayout>
                  <c:x val="0.11715049400158509"/>
                  <c:y val="-0.20939516528241076"/>
                </c:manualLayout>
              </c:layout>
              <c:tx>
                <c:rich>
                  <a:bodyPr/>
                  <a:lstStyle/>
                  <a:p>
                    <a:r>
                      <a:rPr lang="en-US" dirty="0"/>
                      <a:t>Medicare</a:t>
                    </a:r>
                    <a:r>
                      <a:rPr lang="en-US" baseline="0" dirty="0"/>
                      <a:t>
</a:t>
                    </a:r>
                    <a:fld id="{DCB19C25-CB8D-4B8A-9770-398B931664A4}" type="VALUE">
                      <a:rPr lang="en-US" baseline="0"/>
                      <a:pPr/>
                      <a:t>[VALUE]</a:t>
                    </a:fld>
                    <a:endParaRPr lang="en-US" baseline="0" dirty="0"/>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5CB4-427F-9C0A-EAD253216D76}"/>
                </c:ext>
              </c:extLst>
            </c:dLbl>
            <c:dLbl>
              <c:idx val="3"/>
              <c:layout>
                <c:manualLayout>
                  <c:x val="0.22429491735508719"/>
                  <c:y val="5.0120476367843524E-2"/>
                </c:manualLayout>
              </c:layout>
              <c:tx>
                <c:rich>
                  <a:bodyPr rot="0" spcFirstLastPara="1" vertOverflow="ellipsis" vert="horz" wrap="square" lIns="38100" tIns="19050" rIns="38100" bIns="19050" anchor="ctr" anchorCtr="1">
                    <a:noAutofit/>
                  </a:bodyPr>
                  <a:lstStyle/>
                  <a:p>
                    <a:pPr>
                      <a:defRPr sz="1400" b="1" i="0" u="none" strike="noStrike" kern="1200" spc="-50" baseline="0">
                        <a:solidFill>
                          <a:schemeClr val="tx1"/>
                        </a:solidFill>
                        <a:latin typeface="Arial" panose="020B0604020202020204" pitchFamily="34" charset="0"/>
                        <a:ea typeface="+mn-ea"/>
                        <a:cs typeface="Arial" panose="020B0604020202020204" pitchFamily="34" charset="0"/>
                      </a:defRPr>
                    </a:pPr>
                    <a:r>
                      <a:rPr lang="en-US" baseline="0" dirty="0"/>
                      <a:t>Medicaid/Other Health
</a:t>
                    </a:r>
                    <a:fld id="{657CAC85-CC43-4BE2-9C62-643070B570D2}" type="VALUE">
                      <a:rPr lang="en-US" baseline="0"/>
                      <a:pPr>
                        <a:defRPr sz="1400" b="1" i="0" u="none" strike="noStrike" kern="1200" spc="-50" baseline="0">
                          <a:solidFill>
                            <a:schemeClr val="tx1"/>
                          </a:solidFill>
                          <a:latin typeface="Arial" panose="020B0604020202020204" pitchFamily="34" charset="0"/>
                          <a:ea typeface="+mn-ea"/>
                          <a:cs typeface="Arial" panose="020B0604020202020204" pitchFamily="34" charset="0"/>
                        </a:defRPr>
                      </a:pPr>
                      <a:t>[VALUE]</a:t>
                    </a:fld>
                    <a:endParaRPr lang="en-US" baseline="0" dirty="0"/>
                  </a:p>
                </c:rich>
              </c:tx>
              <c:numFmt formatCode="0%" sourceLinked="0"/>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15:layout>
                    <c:manualLayout>
                      <c:w val="0.21608335696449657"/>
                      <c:h val="0.17976342996168254"/>
                    </c:manualLayout>
                  </c15:layout>
                  <c15:dlblFieldTable/>
                  <c15:showDataLabelsRange val="0"/>
                </c:ext>
                <c:ext xmlns:c16="http://schemas.microsoft.com/office/drawing/2014/chart" uri="{C3380CC4-5D6E-409C-BE32-E72D297353CC}">
                  <c16:uniqueId val="{00000007-5CB4-427F-9C0A-EAD253216D76}"/>
                </c:ext>
              </c:extLst>
            </c:dLbl>
            <c:dLbl>
              <c:idx val="4"/>
              <c:layout>
                <c:manualLayout>
                  <c:x val="5.9404315332930363E-2"/>
                  <c:y val="4.7759110258492221E-2"/>
                </c:manualLayout>
              </c:layout>
              <c:tx>
                <c:rich>
                  <a:bodyPr/>
                  <a:lstStyle/>
                  <a:p>
                    <a:r>
                      <a:rPr lang="en-US" baseline="0" dirty="0"/>
                      <a:t>Other Mandatory
</a:t>
                    </a:r>
                    <a:fld id="{E624E7C0-0FF4-429D-9CB7-347BFB26E280}" type="VALUE">
                      <a:rPr lang="en-US" baseline="0"/>
                      <a:pPr/>
                      <a:t>[VALUE]</a:t>
                    </a:fld>
                    <a:endParaRPr lang="en-US" baseline="0" dirty="0"/>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6238891758408983"/>
                      <c:h val="0.14490625517686878"/>
                    </c:manualLayout>
                  </c15:layout>
                  <c15:dlblFieldTable/>
                  <c15:showDataLabelsRange val="0"/>
                </c:ext>
                <c:ext xmlns:c16="http://schemas.microsoft.com/office/drawing/2014/chart" uri="{C3380CC4-5D6E-409C-BE32-E72D297353CC}">
                  <c16:uniqueId val="{00000009-5CB4-427F-9C0A-EAD253216D76}"/>
                </c:ext>
              </c:extLst>
            </c:dLbl>
            <c:dLbl>
              <c:idx val="5"/>
              <c:layout>
                <c:manualLayout>
                  <c:x val="2.4482395503324091E-2"/>
                  <c:y val="8.4805913834950127E-3"/>
                </c:manualLayout>
              </c:layout>
              <c:tx>
                <c:rich>
                  <a:bodyPr/>
                  <a:lstStyle/>
                  <a:p>
                    <a:r>
                      <a:rPr lang="en-US" dirty="0"/>
                      <a:t>Defense </a:t>
                    </a:r>
                    <a:fld id="{E1EBFF62-E4F0-4305-97AF-A87F7A8C71FB}" type="VALUE">
                      <a:rPr lang="en-US" baseline="0" smtClean="0"/>
                      <a:pPr/>
                      <a:t>[VALUE]</a:t>
                    </a:fld>
                    <a:endParaRPr lang="en-US" dirty="0"/>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5CB4-427F-9C0A-EAD253216D76}"/>
                </c:ext>
              </c:extLst>
            </c:dLbl>
            <c:dLbl>
              <c:idx val="6"/>
              <c:layout>
                <c:manualLayout>
                  <c:x val="0.13958334859835392"/>
                  <c:y val="1.3953943197562565E-2"/>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n-US" sz="1400" dirty="0">
                        <a:latin typeface="Arial" panose="020B0604020202020204" pitchFamily="34" charset="0"/>
                        <a:cs typeface="Arial" panose="020B0604020202020204" pitchFamily="34" charset="0"/>
                      </a:rPr>
                      <a:t>Non-Defense</a:t>
                    </a:r>
                    <a:r>
                      <a:rPr lang="en-US" sz="1400" baseline="0" dirty="0">
                        <a:latin typeface="Arial" panose="020B0604020202020204" pitchFamily="34" charset="0"/>
                        <a:cs typeface="Arial" panose="020B0604020202020204" pitchFamily="34" charset="0"/>
                      </a:rPr>
                      <a:t>
</a:t>
                    </a:r>
                    <a:fld id="{6D6785BD-2A70-4BE0-9548-7975A3B5DDEC}" type="VALUE">
                      <a:rPr lang="en-US" sz="1400" baseline="0">
                        <a:latin typeface="Arial" panose="020B0604020202020204" pitchFamily="34" charset="0"/>
                        <a:cs typeface="Arial" panose="020B0604020202020204" pitchFamily="34" charset="0"/>
                      </a:rPr>
                      <a:pPr>
                        <a:defRPr sz="1400" b="1" i="0" u="none" strike="noStrike" kern="1200" baseline="0">
                          <a:solidFill>
                            <a:schemeClr val="tx1"/>
                          </a:solidFill>
                          <a:latin typeface="Arial" panose="020B0604020202020204" pitchFamily="34" charset="0"/>
                          <a:ea typeface="+mn-ea"/>
                          <a:cs typeface="Arial" panose="020B0604020202020204" pitchFamily="34" charset="0"/>
                        </a:defRPr>
                      </a:pPr>
                      <a:t>[VALUE]</a:t>
                    </a:fld>
                    <a:endParaRPr lang="en-US" sz="1400" baseline="0" dirty="0">
                      <a:latin typeface="Arial" panose="020B0604020202020204" pitchFamily="34" charset="0"/>
                      <a:cs typeface="Arial" panose="020B0604020202020204" pitchFamily="34" charset="0"/>
                    </a:endParaRPr>
                  </a:p>
                </c:rich>
              </c:tx>
              <c:numFmt formatCode="0%" sourceLinked="0"/>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15:layout>
                    <c:manualLayout>
                      <c:w val="0.46284727283981547"/>
                      <c:h val="0.1098517768936618"/>
                    </c:manualLayout>
                  </c15:layout>
                  <c15:dlblFieldTable/>
                  <c15:showDataLabelsRange val="0"/>
                </c:ext>
                <c:ext xmlns:c16="http://schemas.microsoft.com/office/drawing/2014/chart" uri="{C3380CC4-5D6E-409C-BE32-E72D297353CC}">
                  <c16:uniqueId val="{0000000D-5CB4-427F-9C0A-EAD253216D7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'Charts and Graphs'!$A$23:$A$29</c:f>
              <c:strCache>
                <c:ptCount val="7"/>
                <c:pt idx="0">
                  <c:v>Net Interest</c:v>
                </c:pt>
                <c:pt idx="1">
                  <c:v>Social Security</c:v>
                </c:pt>
                <c:pt idx="2">
                  <c:v>Medicare</c:v>
                </c:pt>
                <c:pt idx="3">
                  <c:v>Medicaid/ACA/CHIP</c:v>
                </c:pt>
                <c:pt idx="4">
                  <c:v>Other Mandatory</c:v>
                </c:pt>
                <c:pt idx="5">
                  <c:v>Defense</c:v>
                </c:pt>
                <c:pt idx="6">
                  <c:v>Non-Defense Discretionary</c:v>
                </c:pt>
              </c:strCache>
            </c:strRef>
          </c:cat>
          <c:val>
            <c:numRef>
              <c:f>'Charts and Graphs'!$B$23:$B$29</c:f>
              <c:numCache>
                <c:formatCode>0.0000%</c:formatCode>
                <c:ptCount val="7"/>
                <c:pt idx="0">
                  <c:v>0.20625477707006371</c:v>
                </c:pt>
                <c:pt idx="1">
                  <c:v>0.27171492511619899</c:v>
                </c:pt>
                <c:pt idx="2">
                  <c:v>0.23296677569289037</c:v>
                </c:pt>
                <c:pt idx="3">
                  <c:v>0.10476123257014977</c:v>
                </c:pt>
                <c:pt idx="4">
                  <c:v>7.1476329833017674E-2</c:v>
                </c:pt>
                <c:pt idx="5">
                  <c:v>5.0468927526252365E-2</c:v>
                </c:pt>
                <c:pt idx="6">
                  <c:v>6.2357032191427089E-2</c:v>
                </c:pt>
              </c:numCache>
            </c:numRef>
          </c:val>
          <c:extLst>
            <c:ext xmlns:c16="http://schemas.microsoft.com/office/drawing/2014/chart" uri="{C3380CC4-5D6E-409C-BE32-E72D297353CC}">
              <c16:uniqueId val="{0000000E-5CB4-427F-9C0A-EAD253216D76}"/>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10-5CB4-427F-9C0A-EAD253216D76}"/>
              </c:ext>
            </c:extLst>
          </c:dPt>
          <c:cat>
            <c:strRef>
              <c:f>'Charts and Graphs'!$A$23:$A$29</c:f>
              <c:strCache>
                <c:ptCount val="7"/>
                <c:pt idx="0">
                  <c:v>Net Interest</c:v>
                </c:pt>
                <c:pt idx="1">
                  <c:v>Social Security</c:v>
                </c:pt>
                <c:pt idx="2">
                  <c:v>Medicare</c:v>
                </c:pt>
                <c:pt idx="3">
                  <c:v>Medicaid/ACA/CHIP</c:v>
                </c:pt>
                <c:pt idx="4">
                  <c:v>Other Mandatory</c:v>
                </c:pt>
                <c:pt idx="5">
                  <c:v>Defense</c:v>
                </c:pt>
                <c:pt idx="6">
                  <c:v>Non-Defense Discretionary</c:v>
                </c:pt>
              </c:strCache>
            </c:strRef>
          </c:cat>
          <c:val>
            <c:numRef>
              <c:f>'Charts and Graphs'!$A$26</c:f>
              <c:numCache>
                <c:formatCode>General</c:formatCode>
                <c:ptCount val="1"/>
                <c:pt idx="0">
                  <c:v>0</c:v>
                </c:pt>
              </c:numCache>
            </c:numRef>
          </c:val>
          <c:extLst>
            <c:ext xmlns:c16="http://schemas.microsoft.com/office/drawing/2014/chart" uri="{C3380CC4-5D6E-409C-BE32-E72D297353CC}">
              <c16:uniqueId val="{00000011-5CB4-427F-9C0A-EAD253216D76}"/>
            </c:ext>
          </c:extLst>
        </c:ser>
        <c:ser>
          <c:idx val="2"/>
          <c:order val="2"/>
          <c:dPt>
            <c:idx val="0"/>
            <c:bubble3D val="0"/>
            <c:spPr>
              <a:solidFill>
                <a:schemeClr val="accent1"/>
              </a:solidFill>
              <a:ln w="19050">
                <a:solidFill>
                  <a:schemeClr val="lt1"/>
                </a:solidFill>
              </a:ln>
              <a:effectLst/>
            </c:spPr>
            <c:extLst>
              <c:ext xmlns:c16="http://schemas.microsoft.com/office/drawing/2014/chart" uri="{C3380CC4-5D6E-409C-BE32-E72D297353CC}">
                <c16:uniqueId val="{00000013-5CB4-427F-9C0A-EAD253216D76}"/>
              </c:ext>
            </c:extLst>
          </c:dPt>
          <c:cat>
            <c:strRef>
              <c:f>'Charts and Graphs'!$A$23:$A$29</c:f>
              <c:strCache>
                <c:ptCount val="7"/>
                <c:pt idx="0">
                  <c:v>Net Interest</c:v>
                </c:pt>
                <c:pt idx="1">
                  <c:v>Social Security</c:v>
                </c:pt>
                <c:pt idx="2">
                  <c:v>Medicare</c:v>
                </c:pt>
                <c:pt idx="3">
                  <c:v>Medicaid/ACA/CHIP</c:v>
                </c:pt>
                <c:pt idx="4">
                  <c:v>Other Mandatory</c:v>
                </c:pt>
                <c:pt idx="5">
                  <c:v>Defense</c:v>
                </c:pt>
                <c:pt idx="6">
                  <c:v>Non-Defense Discretionary</c:v>
                </c:pt>
              </c:strCache>
            </c:strRef>
          </c:cat>
          <c:val>
            <c:numRef>
              <c:f>'Charts and Graphs'!$A$26</c:f>
              <c:numCache>
                <c:formatCode>General</c:formatCode>
                <c:ptCount val="1"/>
                <c:pt idx="0">
                  <c:v>0</c:v>
                </c:pt>
              </c:numCache>
            </c:numRef>
          </c:val>
          <c:extLst>
            <c:ext xmlns:c16="http://schemas.microsoft.com/office/drawing/2014/chart" uri="{C3380CC4-5D6E-409C-BE32-E72D297353CC}">
              <c16:uniqueId val="{00000014-5CB4-427F-9C0A-EAD253216D76}"/>
            </c:ext>
          </c:extLst>
        </c:ser>
        <c:dLbls>
          <c:showLegendKey val="0"/>
          <c:showVal val="0"/>
          <c:showCatName val="0"/>
          <c:showSerName val="0"/>
          <c:showPercent val="0"/>
          <c:showBubbleSize val="0"/>
          <c:showLeaderLines val="0"/>
        </c:dLbls>
        <c:firstSliceAng val="0"/>
      </c:pieChart>
      <c:spPr>
        <a:noFill/>
        <a:ln w="25400">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94963462028674"/>
          <c:y val="7.324638710429518E-2"/>
          <c:w val="0.83855923355307282"/>
          <c:h val="0.81029111554014166"/>
        </c:manualLayout>
      </c:layout>
      <c:lineChart>
        <c:grouping val="standard"/>
        <c:varyColors val="0"/>
        <c:ser>
          <c:idx val="0"/>
          <c:order val="0"/>
          <c:tx>
            <c:strRef>
              <c:f>'Interest v. kids'!$A$20:$B$20</c:f>
              <c:strCache>
                <c:ptCount val="2"/>
                <c:pt idx="0">
                  <c:v>Interest Spending</c:v>
                </c:pt>
              </c:strCache>
            </c:strRef>
          </c:tx>
          <c:spPr>
            <a:ln w="38100" cap="rnd">
              <a:solidFill>
                <a:srgbClr val="C00000"/>
              </a:solidFill>
              <a:round/>
            </a:ln>
            <a:effectLst/>
          </c:spPr>
          <c:marker>
            <c:symbol val="none"/>
          </c:marker>
          <c:dPt>
            <c:idx val="17"/>
            <c:marker>
              <c:symbol val="none"/>
            </c:marker>
            <c:bubble3D val="0"/>
            <c:spPr>
              <a:ln w="38100" cap="rnd">
                <a:solidFill>
                  <a:srgbClr val="C00000"/>
                </a:solidFill>
                <a:prstDash val="solid"/>
                <a:round/>
              </a:ln>
              <a:effectLst/>
            </c:spPr>
            <c:extLst>
              <c:ext xmlns:c16="http://schemas.microsoft.com/office/drawing/2014/chart" uri="{C3380CC4-5D6E-409C-BE32-E72D297353CC}">
                <c16:uniqueId val="{00000023-EA03-40EC-8210-7B584E0B9C20}"/>
              </c:ext>
            </c:extLst>
          </c:dPt>
          <c:dPt>
            <c:idx val="18"/>
            <c:marker>
              <c:symbol val="none"/>
            </c:marker>
            <c:bubble3D val="0"/>
            <c:spPr>
              <a:ln w="38100" cap="rnd">
                <a:solidFill>
                  <a:srgbClr val="C00000"/>
                </a:solidFill>
                <a:prstDash val="solid"/>
                <a:round/>
              </a:ln>
              <a:effectLst/>
            </c:spPr>
            <c:extLst>
              <c:ext xmlns:c16="http://schemas.microsoft.com/office/drawing/2014/chart" uri="{C3380CC4-5D6E-409C-BE32-E72D297353CC}">
                <c16:uniqueId val="{00000003-EA03-40EC-8210-7B584E0B9C20}"/>
              </c:ext>
            </c:extLst>
          </c:dPt>
          <c:dPt>
            <c:idx val="19"/>
            <c:marker>
              <c:symbol val="none"/>
            </c:marker>
            <c:bubble3D val="0"/>
            <c:spPr>
              <a:ln w="38100" cap="rnd">
                <a:solidFill>
                  <a:srgbClr val="C00000"/>
                </a:solidFill>
                <a:prstDash val="dash"/>
                <a:round/>
              </a:ln>
              <a:effectLst/>
            </c:spPr>
            <c:extLst>
              <c:ext xmlns:c16="http://schemas.microsoft.com/office/drawing/2014/chart" uri="{C3380CC4-5D6E-409C-BE32-E72D297353CC}">
                <c16:uniqueId val="{00000004-EA03-40EC-8210-7B584E0B9C20}"/>
              </c:ext>
            </c:extLst>
          </c:dPt>
          <c:dPt>
            <c:idx val="20"/>
            <c:marker>
              <c:symbol val="none"/>
            </c:marker>
            <c:bubble3D val="0"/>
            <c:spPr>
              <a:ln w="38100" cap="rnd">
                <a:solidFill>
                  <a:srgbClr val="C00000"/>
                </a:solidFill>
                <a:prstDash val="dash"/>
                <a:round/>
              </a:ln>
              <a:effectLst/>
            </c:spPr>
            <c:extLst>
              <c:ext xmlns:c16="http://schemas.microsoft.com/office/drawing/2014/chart" uri="{C3380CC4-5D6E-409C-BE32-E72D297353CC}">
                <c16:uniqueId val="{00000005-EA03-40EC-8210-7B584E0B9C20}"/>
              </c:ext>
            </c:extLst>
          </c:dPt>
          <c:dPt>
            <c:idx val="21"/>
            <c:marker>
              <c:symbol val="none"/>
            </c:marker>
            <c:bubble3D val="0"/>
            <c:spPr>
              <a:ln w="38100" cap="rnd">
                <a:solidFill>
                  <a:srgbClr val="C00000"/>
                </a:solidFill>
                <a:prstDash val="dash"/>
                <a:round/>
              </a:ln>
              <a:effectLst/>
            </c:spPr>
            <c:extLst>
              <c:ext xmlns:c16="http://schemas.microsoft.com/office/drawing/2014/chart" uri="{C3380CC4-5D6E-409C-BE32-E72D297353CC}">
                <c16:uniqueId val="{00000006-EA03-40EC-8210-7B584E0B9C20}"/>
              </c:ext>
            </c:extLst>
          </c:dPt>
          <c:dPt>
            <c:idx val="22"/>
            <c:marker>
              <c:symbol val="none"/>
            </c:marker>
            <c:bubble3D val="0"/>
            <c:spPr>
              <a:ln w="38100" cap="rnd">
                <a:solidFill>
                  <a:srgbClr val="C00000"/>
                </a:solidFill>
                <a:prstDash val="dash"/>
                <a:round/>
              </a:ln>
              <a:effectLst/>
            </c:spPr>
            <c:extLst>
              <c:ext xmlns:c16="http://schemas.microsoft.com/office/drawing/2014/chart" uri="{C3380CC4-5D6E-409C-BE32-E72D297353CC}">
                <c16:uniqueId val="{00000007-EA03-40EC-8210-7B584E0B9C20}"/>
              </c:ext>
            </c:extLst>
          </c:dPt>
          <c:dPt>
            <c:idx val="23"/>
            <c:marker>
              <c:symbol val="none"/>
            </c:marker>
            <c:bubble3D val="0"/>
            <c:spPr>
              <a:ln w="38100" cap="rnd">
                <a:solidFill>
                  <a:srgbClr val="C00000"/>
                </a:solidFill>
                <a:prstDash val="dash"/>
                <a:round/>
              </a:ln>
              <a:effectLst/>
            </c:spPr>
            <c:extLst>
              <c:ext xmlns:c16="http://schemas.microsoft.com/office/drawing/2014/chart" uri="{C3380CC4-5D6E-409C-BE32-E72D297353CC}">
                <c16:uniqueId val="{00000008-EA03-40EC-8210-7B584E0B9C20}"/>
              </c:ext>
            </c:extLst>
          </c:dPt>
          <c:dPt>
            <c:idx val="24"/>
            <c:marker>
              <c:symbol val="none"/>
            </c:marker>
            <c:bubble3D val="0"/>
            <c:spPr>
              <a:ln w="38100" cap="rnd">
                <a:solidFill>
                  <a:srgbClr val="C00000"/>
                </a:solidFill>
                <a:prstDash val="dash"/>
                <a:round/>
              </a:ln>
              <a:effectLst/>
            </c:spPr>
            <c:extLst>
              <c:ext xmlns:c16="http://schemas.microsoft.com/office/drawing/2014/chart" uri="{C3380CC4-5D6E-409C-BE32-E72D297353CC}">
                <c16:uniqueId val="{00000009-EA03-40EC-8210-7B584E0B9C20}"/>
              </c:ext>
            </c:extLst>
          </c:dPt>
          <c:dPt>
            <c:idx val="25"/>
            <c:marker>
              <c:symbol val="none"/>
            </c:marker>
            <c:bubble3D val="0"/>
            <c:spPr>
              <a:ln w="38100" cap="rnd">
                <a:solidFill>
                  <a:srgbClr val="C00000"/>
                </a:solidFill>
                <a:prstDash val="dash"/>
                <a:round/>
              </a:ln>
              <a:effectLst/>
            </c:spPr>
            <c:extLst>
              <c:ext xmlns:c16="http://schemas.microsoft.com/office/drawing/2014/chart" uri="{C3380CC4-5D6E-409C-BE32-E72D297353CC}">
                <c16:uniqueId val="{0000000A-EA03-40EC-8210-7B584E0B9C20}"/>
              </c:ext>
            </c:extLst>
          </c:dPt>
          <c:dPt>
            <c:idx val="26"/>
            <c:marker>
              <c:symbol val="none"/>
            </c:marker>
            <c:bubble3D val="0"/>
            <c:spPr>
              <a:ln w="38100" cap="rnd">
                <a:solidFill>
                  <a:srgbClr val="C00000"/>
                </a:solidFill>
                <a:prstDash val="dash"/>
                <a:round/>
              </a:ln>
              <a:effectLst/>
            </c:spPr>
            <c:extLst>
              <c:ext xmlns:c16="http://schemas.microsoft.com/office/drawing/2014/chart" uri="{C3380CC4-5D6E-409C-BE32-E72D297353CC}">
                <c16:uniqueId val="{0000000B-EA03-40EC-8210-7B584E0B9C20}"/>
              </c:ext>
            </c:extLst>
          </c:dPt>
          <c:dPt>
            <c:idx val="27"/>
            <c:marker>
              <c:symbol val="none"/>
            </c:marker>
            <c:bubble3D val="0"/>
            <c:spPr>
              <a:ln w="38100" cap="rnd">
                <a:solidFill>
                  <a:srgbClr val="C00000"/>
                </a:solidFill>
                <a:prstDash val="dash"/>
                <a:round/>
              </a:ln>
              <a:effectLst/>
            </c:spPr>
            <c:extLst>
              <c:ext xmlns:c16="http://schemas.microsoft.com/office/drawing/2014/chart" uri="{C3380CC4-5D6E-409C-BE32-E72D297353CC}">
                <c16:uniqueId val="{0000000C-EA03-40EC-8210-7B584E0B9C20}"/>
              </c:ext>
            </c:extLst>
          </c:dPt>
          <c:cat>
            <c:numRef>
              <c:f>'Interest v. kids'!$C$19:$AE$19</c:f>
              <c:numCache>
                <c:formatCode>General</c:formatCode>
                <c:ptCount val="2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numCache>
            </c:numRef>
          </c:cat>
          <c:val>
            <c:numRef>
              <c:f>'Interest v. kids'!$C$20:$AE$20</c:f>
              <c:numCache>
                <c:formatCode>General</c:formatCode>
                <c:ptCount val="29"/>
                <c:pt idx="0">
                  <c:v>222.94900000000001</c:v>
                </c:pt>
                <c:pt idx="1">
                  <c:v>206.167</c:v>
                </c:pt>
                <c:pt idx="2">
                  <c:v>170.94900000000001</c:v>
                </c:pt>
                <c:pt idx="3">
                  <c:v>153.07300000000001</c:v>
                </c:pt>
                <c:pt idx="4">
                  <c:v>160.245</c:v>
                </c:pt>
                <c:pt idx="5">
                  <c:v>183.98599999999999</c:v>
                </c:pt>
                <c:pt idx="6">
                  <c:v>226.60300000000001</c:v>
                </c:pt>
                <c:pt idx="7">
                  <c:v>237.10900000000001</c:v>
                </c:pt>
                <c:pt idx="8">
                  <c:v>252.75700000000001</c:v>
                </c:pt>
                <c:pt idx="9">
                  <c:v>186.90199999999999</c:v>
                </c:pt>
                <c:pt idx="10">
                  <c:v>196.19399999999999</c:v>
                </c:pt>
                <c:pt idx="11">
                  <c:v>229.96199999999999</c:v>
                </c:pt>
                <c:pt idx="12">
                  <c:v>220.40799999999999</c:v>
                </c:pt>
                <c:pt idx="13">
                  <c:v>220.88499999999999</c:v>
                </c:pt>
                <c:pt idx="14">
                  <c:v>228.95599999999999</c:v>
                </c:pt>
                <c:pt idx="15">
                  <c:v>223.18100000000001</c:v>
                </c:pt>
                <c:pt idx="16">
                  <c:v>240.03299999999999</c:v>
                </c:pt>
                <c:pt idx="17" formatCode="#,##0.000">
                  <c:v>262.55200000000002</c:v>
                </c:pt>
                <c:pt idx="18" formatCode="#,##0.000">
                  <c:v>315.63900000000001</c:v>
                </c:pt>
                <c:pt idx="19" formatCode="#,##0.000">
                  <c:v>389.67399999999998</c:v>
                </c:pt>
                <c:pt idx="20" formatCode="#,##0.000">
                  <c:v>484.67599999999999</c:v>
                </c:pt>
                <c:pt idx="21" formatCode="#,##0.000">
                  <c:v>570.10299999999995</c:v>
                </c:pt>
                <c:pt idx="22" formatCode="#,##0.000">
                  <c:v>642.86199999999997</c:v>
                </c:pt>
                <c:pt idx="23" formatCode="#,##0.000">
                  <c:v>701.59199999999998</c:v>
                </c:pt>
                <c:pt idx="24" formatCode="#,##0.000">
                  <c:v>738.86900000000003</c:v>
                </c:pt>
                <c:pt idx="25" formatCode="#,##0.000">
                  <c:v>773.77499999999998</c:v>
                </c:pt>
                <c:pt idx="26" formatCode="#,##0.000">
                  <c:v>817.00800000000004</c:v>
                </c:pt>
                <c:pt idx="27" formatCode="#,##0.000">
                  <c:v>863.75300000000004</c:v>
                </c:pt>
                <c:pt idx="28" formatCode="#,##0.000">
                  <c:v>914.70600000000002</c:v>
                </c:pt>
              </c:numCache>
            </c:numRef>
          </c:val>
          <c:smooth val="0"/>
          <c:extLst>
            <c:ext xmlns:c16="http://schemas.microsoft.com/office/drawing/2014/chart" uri="{C3380CC4-5D6E-409C-BE32-E72D297353CC}">
              <c16:uniqueId val="{00000000-EA03-40EC-8210-7B584E0B9C20}"/>
            </c:ext>
          </c:extLst>
        </c:ser>
        <c:ser>
          <c:idx val="1"/>
          <c:order val="1"/>
          <c:tx>
            <c:strRef>
              <c:f>'Interest v. kids'!$A$21:$B$21</c:f>
              <c:strCache>
                <c:ptCount val="2"/>
                <c:pt idx="0">
                  <c:v>Spending on Children</c:v>
                </c:pt>
              </c:strCache>
            </c:strRef>
          </c:tx>
          <c:spPr>
            <a:ln w="38100" cap="rnd">
              <a:solidFill>
                <a:srgbClr val="1148A5"/>
              </a:solidFill>
              <a:round/>
            </a:ln>
            <a:effectLst/>
          </c:spPr>
          <c:marker>
            <c:symbol val="none"/>
          </c:marker>
          <c:dPt>
            <c:idx val="17"/>
            <c:marker>
              <c:symbol val="none"/>
            </c:marker>
            <c:bubble3D val="0"/>
            <c:spPr>
              <a:ln w="38100" cap="rnd">
                <a:solidFill>
                  <a:srgbClr val="1148A5"/>
                </a:solidFill>
                <a:prstDash val="solid"/>
                <a:round/>
              </a:ln>
              <a:effectLst/>
            </c:spPr>
            <c:extLst>
              <c:ext xmlns:c16="http://schemas.microsoft.com/office/drawing/2014/chart" uri="{C3380CC4-5D6E-409C-BE32-E72D297353CC}">
                <c16:uniqueId val="{00000024-EA03-40EC-8210-7B584E0B9C20}"/>
              </c:ext>
            </c:extLst>
          </c:dPt>
          <c:dPt>
            <c:idx val="18"/>
            <c:marker>
              <c:symbol val="none"/>
            </c:marker>
            <c:bubble3D val="0"/>
            <c:spPr>
              <a:ln w="38100" cap="rnd">
                <a:solidFill>
                  <a:srgbClr val="1148A5"/>
                </a:solidFill>
                <a:prstDash val="solid"/>
                <a:round/>
              </a:ln>
              <a:effectLst/>
            </c:spPr>
            <c:extLst>
              <c:ext xmlns:c16="http://schemas.microsoft.com/office/drawing/2014/chart" uri="{C3380CC4-5D6E-409C-BE32-E72D297353CC}">
                <c16:uniqueId val="{00000017-EA03-40EC-8210-7B584E0B9C20}"/>
              </c:ext>
            </c:extLst>
          </c:dPt>
          <c:dPt>
            <c:idx val="19"/>
            <c:marker>
              <c:symbol val="none"/>
            </c:marker>
            <c:bubble3D val="0"/>
            <c:spPr>
              <a:ln w="38100" cap="rnd">
                <a:solidFill>
                  <a:srgbClr val="1148A5"/>
                </a:solidFill>
                <a:prstDash val="dash"/>
                <a:round/>
              </a:ln>
              <a:effectLst/>
            </c:spPr>
            <c:extLst>
              <c:ext xmlns:c16="http://schemas.microsoft.com/office/drawing/2014/chart" uri="{C3380CC4-5D6E-409C-BE32-E72D297353CC}">
                <c16:uniqueId val="{00000018-EA03-40EC-8210-7B584E0B9C20}"/>
              </c:ext>
            </c:extLst>
          </c:dPt>
          <c:dPt>
            <c:idx val="20"/>
            <c:marker>
              <c:symbol val="none"/>
            </c:marker>
            <c:bubble3D val="0"/>
            <c:spPr>
              <a:ln w="38100" cap="rnd">
                <a:solidFill>
                  <a:srgbClr val="1148A5"/>
                </a:solidFill>
                <a:prstDash val="dash"/>
                <a:round/>
              </a:ln>
              <a:effectLst/>
            </c:spPr>
            <c:extLst>
              <c:ext xmlns:c16="http://schemas.microsoft.com/office/drawing/2014/chart" uri="{C3380CC4-5D6E-409C-BE32-E72D297353CC}">
                <c16:uniqueId val="{00000019-EA03-40EC-8210-7B584E0B9C20}"/>
              </c:ext>
            </c:extLst>
          </c:dPt>
          <c:dPt>
            <c:idx val="21"/>
            <c:marker>
              <c:symbol val="none"/>
            </c:marker>
            <c:bubble3D val="0"/>
            <c:spPr>
              <a:ln w="38100" cap="rnd">
                <a:solidFill>
                  <a:srgbClr val="1148A5"/>
                </a:solidFill>
                <a:prstDash val="dash"/>
                <a:round/>
              </a:ln>
              <a:effectLst/>
            </c:spPr>
            <c:extLst>
              <c:ext xmlns:c16="http://schemas.microsoft.com/office/drawing/2014/chart" uri="{C3380CC4-5D6E-409C-BE32-E72D297353CC}">
                <c16:uniqueId val="{0000001A-EA03-40EC-8210-7B584E0B9C20}"/>
              </c:ext>
            </c:extLst>
          </c:dPt>
          <c:dPt>
            <c:idx val="22"/>
            <c:marker>
              <c:symbol val="none"/>
            </c:marker>
            <c:bubble3D val="0"/>
            <c:spPr>
              <a:ln w="38100" cap="rnd">
                <a:solidFill>
                  <a:srgbClr val="1148A5"/>
                </a:solidFill>
                <a:prstDash val="dash"/>
                <a:round/>
              </a:ln>
              <a:effectLst/>
            </c:spPr>
            <c:extLst>
              <c:ext xmlns:c16="http://schemas.microsoft.com/office/drawing/2014/chart" uri="{C3380CC4-5D6E-409C-BE32-E72D297353CC}">
                <c16:uniqueId val="{0000001B-EA03-40EC-8210-7B584E0B9C20}"/>
              </c:ext>
            </c:extLst>
          </c:dPt>
          <c:dPt>
            <c:idx val="23"/>
            <c:marker>
              <c:symbol val="none"/>
            </c:marker>
            <c:bubble3D val="0"/>
            <c:spPr>
              <a:ln w="38100" cap="rnd">
                <a:solidFill>
                  <a:srgbClr val="1148A5"/>
                </a:solidFill>
                <a:prstDash val="dash"/>
                <a:round/>
              </a:ln>
              <a:effectLst/>
            </c:spPr>
            <c:extLst>
              <c:ext xmlns:c16="http://schemas.microsoft.com/office/drawing/2014/chart" uri="{C3380CC4-5D6E-409C-BE32-E72D297353CC}">
                <c16:uniqueId val="{0000001C-EA03-40EC-8210-7B584E0B9C20}"/>
              </c:ext>
            </c:extLst>
          </c:dPt>
          <c:dPt>
            <c:idx val="24"/>
            <c:marker>
              <c:symbol val="none"/>
            </c:marker>
            <c:bubble3D val="0"/>
            <c:spPr>
              <a:ln w="38100" cap="rnd">
                <a:solidFill>
                  <a:srgbClr val="1148A5"/>
                </a:solidFill>
                <a:prstDash val="dash"/>
                <a:round/>
              </a:ln>
              <a:effectLst/>
            </c:spPr>
            <c:extLst>
              <c:ext xmlns:c16="http://schemas.microsoft.com/office/drawing/2014/chart" uri="{C3380CC4-5D6E-409C-BE32-E72D297353CC}">
                <c16:uniqueId val="{0000001D-EA03-40EC-8210-7B584E0B9C20}"/>
              </c:ext>
            </c:extLst>
          </c:dPt>
          <c:dPt>
            <c:idx val="25"/>
            <c:marker>
              <c:symbol val="none"/>
            </c:marker>
            <c:bubble3D val="0"/>
            <c:spPr>
              <a:ln w="38100" cap="rnd">
                <a:solidFill>
                  <a:srgbClr val="1148A5"/>
                </a:solidFill>
                <a:prstDash val="dash"/>
                <a:round/>
              </a:ln>
              <a:effectLst/>
            </c:spPr>
            <c:extLst>
              <c:ext xmlns:c16="http://schemas.microsoft.com/office/drawing/2014/chart" uri="{C3380CC4-5D6E-409C-BE32-E72D297353CC}">
                <c16:uniqueId val="{0000001E-EA03-40EC-8210-7B584E0B9C20}"/>
              </c:ext>
            </c:extLst>
          </c:dPt>
          <c:dPt>
            <c:idx val="26"/>
            <c:marker>
              <c:symbol val="none"/>
            </c:marker>
            <c:bubble3D val="0"/>
            <c:spPr>
              <a:ln w="38100" cap="rnd">
                <a:solidFill>
                  <a:srgbClr val="1148A5"/>
                </a:solidFill>
                <a:prstDash val="dash"/>
                <a:round/>
              </a:ln>
              <a:effectLst/>
            </c:spPr>
            <c:extLst>
              <c:ext xmlns:c16="http://schemas.microsoft.com/office/drawing/2014/chart" uri="{C3380CC4-5D6E-409C-BE32-E72D297353CC}">
                <c16:uniqueId val="{0000001F-EA03-40EC-8210-7B584E0B9C20}"/>
              </c:ext>
            </c:extLst>
          </c:dPt>
          <c:dPt>
            <c:idx val="27"/>
            <c:marker>
              <c:symbol val="none"/>
            </c:marker>
            <c:bubble3D val="0"/>
            <c:spPr>
              <a:ln w="38100" cap="rnd">
                <a:solidFill>
                  <a:srgbClr val="1148A5"/>
                </a:solidFill>
                <a:prstDash val="dash"/>
                <a:round/>
              </a:ln>
              <a:effectLst/>
            </c:spPr>
            <c:extLst>
              <c:ext xmlns:c16="http://schemas.microsoft.com/office/drawing/2014/chart" uri="{C3380CC4-5D6E-409C-BE32-E72D297353CC}">
                <c16:uniqueId val="{00000020-EA03-40EC-8210-7B584E0B9C20}"/>
              </c:ext>
            </c:extLst>
          </c:dPt>
          <c:dPt>
            <c:idx val="28"/>
            <c:marker>
              <c:symbol val="none"/>
            </c:marker>
            <c:bubble3D val="0"/>
            <c:spPr>
              <a:ln w="38100" cap="rnd">
                <a:solidFill>
                  <a:srgbClr val="1148A5"/>
                </a:solidFill>
                <a:prstDash val="dash"/>
                <a:round/>
              </a:ln>
              <a:effectLst/>
            </c:spPr>
            <c:extLst>
              <c:ext xmlns:c16="http://schemas.microsoft.com/office/drawing/2014/chart" uri="{C3380CC4-5D6E-409C-BE32-E72D297353CC}">
                <c16:uniqueId val="{00000021-EA03-40EC-8210-7B584E0B9C20}"/>
              </c:ext>
            </c:extLst>
          </c:dPt>
          <c:cat>
            <c:numRef>
              <c:f>'Interest v. kids'!$C$19:$AE$19</c:f>
              <c:numCache>
                <c:formatCode>General</c:formatCode>
                <c:ptCount val="2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numCache>
            </c:numRef>
          </c:cat>
          <c:val>
            <c:numRef>
              <c:f>'Interest v. kids'!$C$21:$AE$21</c:f>
              <c:numCache>
                <c:formatCode>General</c:formatCode>
                <c:ptCount val="29"/>
                <c:pt idx="0">
                  <c:v>151.65199999999999</c:v>
                </c:pt>
                <c:pt idx="1">
                  <c:v>166.77500000000001</c:v>
                </c:pt>
                <c:pt idx="2">
                  <c:v>186.11099999999999</c:v>
                </c:pt>
                <c:pt idx="3">
                  <c:v>208.988</c:v>
                </c:pt>
                <c:pt idx="4">
                  <c:v>219.86099999999999</c:v>
                </c:pt>
                <c:pt idx="5">
                  <c:v>238.93899999999999</c:v>
                </c:pt>
                <c:pt idx="6">
                  <c:v>247.66499999999999</c:v>
                </c:pt>
                <c:pt idx="7">
                  <c:v>256.702</c:v>
                </c:pt>
                <c:pt idx="8">
                  <c:v>286.46100000000001</c:v>
                </c:pt>
                <c:pt idx="9">
                  <c:v>317.44</c:v>
                </c:pt>
                <c:pt idx="10">
                  <c:v>368.08800000000002</c:v>
                </c:pt>
                <c:pt idx="11">
                  <c:v>371.09899999999999</c:v>
                </c:pt>
                <c:pt idx="12">
                  <c:v>342.75599999999997</c:v>
                </c:pt>
                <c:pt idx="13">
                  <c:v>348.91399999999999</c:v>
                </c:pt>
                <c:pt idx="14">
                  <c:v>356.89400000000001</c:v>
                </c:pt>
                <c:pt idx="15">
                  <c:v>368.53800000000001</c:v>
                </c:pt>
                <c:pt idx="16">
                  <c:v>377.45100000000002</c:v>
                </c:pt>
                <c:pt idx="17">
                  <c:v>383.68200000000002</c:v>
                </c:pt>
                <c:pt idx="18">
                  <c:v>386.73</c:v>
                </c:pt>
                <c:pt idx="19">
                  <c:v>410.6</c:v>
                </c:pt>
                <c:pt idx="20">
                  <c:v>419.02</c:v>
                </c:pt>
                <c:pt idx="21">
                  <c:v>427.96</c:v>
                </c:pt>
                <c:pt idx="22">
                  <c:v>443.64</c:v>
                </c:pt>
                <c:pt idx="23">
                  <c:v>456.01</c:v>
                </c:pt>
                <c:pt idx="24">
                  <c:v>468.33</c:v>
                </c:pt>
                <c:pt idx="25">
                  <c:v>485.22</c:v>
                </c:pt>
                <c:pt idx="26">
                  <c:v>500.96</c:v>
                </c:pt>
                <c:pt idx="27">
                  <c:v>502.86</c:v>
                </c:pt>
                <c:pt idx="28">
                  <c:v>522.03</c:v>
                </c:pt>
              </c:numCache>
            </c:numRef>
          </c:val>
          <c:smooth val="0"/>
          <c:extLst>
            <c:ext xmlns:c16="http://schemas.microsoft.com/office/drawing/2014/chart" uri="{C3380CC4-5D6E-409C-BE32-E72D297353CC}">
              <c16:uniqueId val="{00000001-EA03-40EC-8210-7B584E0B9C20}"/>
            </c:ext>
          </c:extLst>
        </c:ser>
        <c:dLbls>
          <c:showLegendKey val="0"/>
          <c:showVal val="0"/>
          <c:showCatName val="0"/>
          <c:showSerName val="0"/>
          <c:showPercent val="0"/>
          <c:showBubbleSize val="0"/>
        </c:dLbls>
        <c:smooth val="0"/>
        <c:axId val="581331792"/>
        <c:axId val="581337696"/>
      </c:lineChart>
      <c:catAx>
        <c:axId val="581331792"/>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581337696"/>
        <c:crosses val="autoZero"/>
        <c:auto val="1"/>
        <c:lblAlgn val="ctr"/>
        <c:lblOffset val="100"/>
        <c:tickLblSkip val="2"/>
        <c:tickMarkSkip val="1"/>
        <c:noMultiLvlLbl val="0"/>
      </c:catAx>
      <c:valAx>
        <c:axId val="581337696"/>
        <c:scaling>
          <c:orientation val="minMax"/>
          <c:max val="900"/>
          <c:min val="0"/>
        </c:scaling>
        <c:delete val="0"/>
        <c:axPos val="l"/>
        <c:majorGridlines>
          <c:spPr>
            <a:ln w="12700" cap="flat" cmpd="sng" algn="ctr">
              <a:solidFill>
                <a:srgbClr val="FFFFFF">
                  <a:lumMod val="75000"/>
                </a:srgb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b="1" dirty="0">
                    <a:solidFill>
                      <a:schemeClr val="tx1"/>
                    </a:solidFill>
                  </a:rPr>
                  <a:t>($</a:t>
                </a:r>
                <a:r>
                  <a:rPr lang="en-US" sz="1600" b="1" baseline="0" dirty="0">
                    <a:solidFill>
                      <a:schemeClr val="tx1"/>
                    </a:solidFill>
                  </a:rPr>
                  <a:t> Billions)</a:t>
                </a:r>
                <a:endParaRPr lang="en-US" sz="1600" b="1" dirty="0">
                  <a:solidFill>
                    <a:schemeClr val="tx1"/>
                  </a:solidFill>
                </a:endParaRPr>
              </a:p>
            </c:rich>
          </c:tx>
          <c:layout>
            <c:manualLayout>
              <c:xMode val="edge"/>
              <c:yMode val="edge"/>
              <c:x val="8.5278698544796298E-3"/>
              <c:y val="0.3927386201389344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581331792"/>
        <c:crosses val="autoZero"/>
        <c:crossBetween val="midCat"/>
      </c:valAx>
      <c:spPr>
        <a:noFill/>
        <a:ln>
          <a:noFill/>
        </a:ln>
        <a:effectLst/>
      </c:spPr>
    </c:plotArea>
    <c:legend>
      <c:legendPos val="b"/>
      <c:layout>
        <c:manualLayout>
          <c:xMode val="edge"/>
          <c:yMode val="edge"/>
          <c:x val="0.12777777777777777"/>
          <c:y val="9.5524764815291485E-2"/>
          <c:w val="0.29326691768072571"/>
          <c:h val="0.1490144636322579"/>
        </c:manualLayout>
      </c:layout>
      <c:overlay val="0"/>
      <c:spPr>
        <a:solidFill>
          <a:srgbClr val="FFFFFF"/>
        </a:solidFill>
        <a:ln>
          <a:solidFill>
            <a:srgbClr val="FFFFFF">
              <a:lumMod val="75000"/>
            </a:srgbClr>
          </a:solid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007053805774276E-2"/>
          <c:y val="5.7953001968503934E-2"/>
          <c:w val="0.88565961286089234"/>
          <c:h val="0.82090083661417323"/>
        </c:manualLayout>
      </c:layout>
      <c:lineChart>
        <c:grouping val="standard"/>
        <c:varyColors val="0"/>
        <c:ser>
          <c:idx val="0"/>
          <c:order val="0"/>
          <c:tx>
            <c:strRef>
              <c:f>Sheet1!$B$1</c:f>
              <c:strCache>
                <c:ptCount val="1"/>
                <c:pt idx="0">
                  <c:v>Revenues</c:v>
                </c:pt>
              </c:strCache>
            </c:strRef>
          </c:tx>
          <c:spPr>
            <a:ln w="57150" cap="rnd">
              <a:solidFill>
                <a:schemeClr val="tx2"/>
              </a:solidFill>
              <a:round/>
            </a:ln>
            <a:effectLst/>
          </c:spPr>
          <c:marker>
            <c:symbol val="none"/>
          </c:marker>
          <c:cat>
            <c:numRef>
              <c:f>Sheet1!$A$2:$A$50</c:f>
              <c:numCache>
                <c:formatCode>General</c:formatCode>
                <c:ptCount val="4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numCache>
            </c:numRef>
          </c:cat>
          <c:val>
            <c:numRef>
              <c:f>Sheet1!$B$2:$B$50</c:f>
              <c:numCache>
                <c:formatCode>#,##0.0</c:formatCode>
                <c:ptCount val="49"/>
                <c:pt idx="0" formatCode="General">
                  <c:v>18.5</c:v>
                </c:pt>
                <c:pt idx="1">
                  <c:v>19.094999999999999</c:v>
                </c:pt>
                <c:pt idx="2">
                  <c:v>18.641999999999999</c:v>
                </c:pt>
                <c:pt idx="3">
                  <c:v>16.96</c:v>
                </c:pt>
                <c:pt idx="4">
                  <c:v>16.86</c:v>
                </c:pt>
                <c:pt idx="5">
                  <c:v>17.189</c:v>
                </c:pt>
                <c:pt idx="6">
                  <c:v>16.956</c:v>
                </c:pt>
                <c:pt idx="7">
                  <c:v>17.864999999999998</c:v>
                </c:pt>
                <c:pt idx="8">
                  <c:v>17.638000000000002</c:v>
                </c:pt>
                <c:pt idx="9">
                  <c:v>17.794</c:v>
                </c:pt>
                <c:pt idx="10">
                  <c:v>17.448</c:v>
                </c:pt>
                <c:pt idx="11">
                  <c:v>17.265999999999998</c:v>
                </c:pt>
                <c:pt idx="12">
                  <c:v>16.957999999999998</c:v>
                </c:pt>
                <c:pt idx="13">
                  <c:v>16.988</c:v>
                </c:pt>
                <c:pt idx="14">
                  <c:v>17.484999999999999</c:v>
                </c:pt>
                <c:pt idx="15">
                  <c:v>17.826000000000001</c:v>
                </c:pt>
                <c:pt idx="16">
                  <c:v>18.213000000000001</c:v>
                </c:pt>
                <c:pt idx="17">
                  <c:v>18.616</c:v>
                </c:pt>
                <c:pt idx="18">
                  <c:v>19.227</c:v>
                </c:pt>
                <c:pt idx="19">
                  <c:v>19.215</c:v>
                </c:pt>
                <c:pt idx="20" formatCode="0.0">
                  <c:v>20</c:v>
                </c:pt>
                <c:pt idx="21" formatCode="0.0">
                  <c:v>18.8</c:v>
                </c:pt>
                <c:pt idx="22" formatCode="0.0">
                  <c:v>17</c:v>
                </c:pt>
                <c:pt idx="23" formatCode="0.0">
                  <c:v>15.7</c:v>
                </c:pt>
                <c:pt idx="24" formatCode="0.0">
                  <c:v>15.6</c:v>
                </c:pt>
                <c:pt idx="25" formatCode="0.0">
                  <c:v>16.7</c:v>
                </c:pt>
                <c:pt idx="26" formatCode="0.0">
                  <c:v>17.600000000000001</c:v>
                </c:pt>
                <c:pt idx="27" formatCode="0.0">
                  <c:v>17.899999999999999</c:v>
                </c:pt>
                <c:pt idx="28" formatCode="0.0">
                  <c:v>17.100000000000001</c:v>
                </c:pt>
                <c:pt idx="29" formatCode="0.0">
                  <c:v>14.6</c:v>
                </c:pt>
                <c:pt idx="30" formatCode="0.0">
                  <c:v>14.6</c:v>
                </c:pt>
                <c:pt idx="31" formatCode="0.0">
                  <c:v>15</c:v>
                </c:pt>
                <c:pt idx="32" formatCode="0.0">
                  <c:v>15.3</c:v>
                </c:pt>
                <c:pt idx="33" formatCode="0.0">
                  <c:v>16.8</c:v>
                </c:pt>
                <c:pt idx="34" formatCode="0.0">
                  <c:v>17.5</c:v>
                </c:pt>
                <c:pt idx="35" formatCode="0.0">
                  <c:v>18.100000000000001</c:v>
                </c:pt>
                <c:pt idx="36" formatCode="0.0">
                  <c:v>17.7</c:v>
                </c:pt>
                <c:pt idx="37" formatCode="0.0">
                  <c:v>17.3</c:v>
                </c:pt>
                <c:pt idx="38" formatCode="0.0">
                  <c:v>16.600000000000001</c:v>
                </c:pt>
                <c:pt idx="39" formatCode="0.0">
                  <c:v>16.5</c:v>
                </c:pt>
                <c:pt idx="40" formatCode="0.0">
                  <c:v>16.7</c:v>
                </c:pt>
                <c:pt idx="41" formatCode="0.0">
                  <c:v>16.7</c:v>
                </c:pt>
                <c:pt idx="42" formatCode="0.0">
                  <c:v>16.899999999999999</c:v>
                </c:pt>
                <c:pt idx="43" formatCode="0.0">
                  <c:v>17.2</c:v>
                </c:pt>
                <c:pt idx="44" formatCode="0.0">
                  <c:v>17.399999999999999</c:v>
                </c:pt>
                <c:pt idx="45" formatCode="0.0">
                  <c:v>17.5</c:v>
                </c:pt>
                <c:pt idx="46" formatCode="0.0">
                  <c:v>18.100000000000001</c:v>
                </c:pt>
                <c:pt idx="47" formatCode="0.0">
                  <c:v>18.5</c:v>
                </c:pt>
                <c:pt idx="48" formatCode="General">
                  <c:v>18.5</c:v>
                </c:pt>
              </c:numCache>
            </c:numRef>
          </c:val>
          <c:smooth val="0"/>
          <c:extLst>
            <c:ext xmlns:c16="http://schemas.microsoft.com/office/drawing/2014/chart" uri="{C3380CC4-5D6E-409C-BE32-E72D297353CC}">
              <c16:uniqueId val="{00000000-610D-490B-A129-853165CF7ED7}"/>
            </c:ext>
          </c:extLst>
        </c:ser>
        <c:ser>
          <c:idx val="1"/>
          <c:order val="1"/>
          <c:tx>
            <c:strRef>
              <c:f>Sheet1!$C$1</c:f>
              <c:strCache>
                <c:ptCount val="1"/>
                <c:pt idx="0">
                  <c:v>Spending</c:v>
                </c:pt>
              </c:strCache>
            </c:strRef>
          </c:tx>
          <c:spPr>
            <a:ln w="57150" cap="rnd">
              <a:solidFill>
                <a:schemeClr val="accent2"/>
              </a:solidFill>
              <a:round/>
            </a:ln>
            <a:effectLst/>
          </c:spPr>
          <c:marker>
            <c:symbol val="none"/>
          </c:marker>
          <c:cat>
            <c:numRef>
              <c:f>Sheet1!$A$2:$A$50</c:f>
              <c:numCache>
                <c:formatCode>General</c:formatCode>
                <c:ptCount val="4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numCache>
            </c:numRef>
          </c:cat>
          <c:val>
            <c:numRef>
              <c:f>Sheet1!$C$2:$C$50</c:f>
              <c:numCache>
                <c:formatCode>#,##0.0</c:formatCode>
                <c:ptCount val="49"/>
                <c:pt idx="0" formatCode="General">
                  <c:v>21.1</c:v>
                </c:pt>
                <c:pt idx="1">
                  <c:v>21.611000000000001</c:v>
                </c:pt>
                <c:pt idx="2">
                  <c:v>22.503</c:v>
                </c:pt>
                <c:pt idx="3">
                  <c:v>22.827999999999999</c:v>
                </c:pt>
                <c:pt idx="4">
                  <c:v>21.548999999999999</c:v>
                </c:pt>
                <c:pt idx="5">
                  <c:v>22.161000000000001</c:v>
                </c:pt>
                <c:pt idx="6">
                  <c:v>21.834</c:v>
                </c:pt>
                <c:pt idx="7">
                  <c:v>20.995999999999999</c:v>
                </c:pt>
                <c:pt idx="8">
                  <c:v>20.648</c:v>
                </c:pt>
                <c:pt idx="9">
                  <c:v>20.533999999999999</c:v>
                </c:pt>
                <c:pt idx="10">
                  <c:v>21.184999999999999</c:v>
                </c:pt>
                <c:pt idx="11">
                  <c:v>21.672999999999998</c:v>
                </c:pt>
                <c:pt idx="12">
                  <c:v>21.47</c:v>
                </c:pt>
                <c:pt idx="13">
                  <c:v>20.742000000000001</c:v>
                </c:pt>
                <c:pt idx="14">
                  <c:v>20.308</c:v>
                </c:pt>
                <c:pt idx="15">
                  <c:v>19.988</c:v>
                </c:pt>
                <c:pt idx="16">
                  <c:v>19.559000000000001</c:v>
                </c:pt>
                <c:pt idx="17">
                  <c:v>18.873999999999999</c:v>
                </c:pt>
                <c:pt idx="18">
                  <c:v>18.452999999999999</c:v>
                </c:pt>
                <c:pt idx="19">
                  <c:v>17.893999999999998</c:v>
                </c:pt>
                <c:pt idx="20" formatCode="0.0">
                  <c:v>17.600000000000001</c:v>
                </c:pt>
                <c:pt idx="21" formatCode="0.0">
                  <c:v>17.600000000000001</c:v>
                </c:pt>
                <c:pt idx="22" formatCode="0.0">
                  <c:v>18.5</c:v>
                </c:pt>
                <c:pt idx="23" formatCode="0.0">
                  <c:v>19.100000000000001</c:v>
                </c:pt>
                <c:pt idx="24" formatCode="0.0">
                  <c:v>19</c:v>
                </c:pt>
                <c:pt idx="25" formatCode="0.0">
                  <c:v>19.2</c:v>
                </c:pt>
                <c:pt idx="26" formatCode="0.0">
                  <c:v>19.399999999999999</c:v>
                </c:pt>
                <c:pt idx="27" formatCode="0.0">
                  <c:v>19.100000000000001</c:v>
                </c:pt>
                <c:pt idx="28" formatCode="0.0">
                  <c:v>20.2</c:v>
                </c:pt>
                <c:pt idx="29" formatCode="0.0">
                  <c:v>24.4</c:v>
                </c:pt>
                <c:pt idx="30" formatCode="0.0">
                  <c:v>23.4</c:v>
                </c:pt>
                <c:pt idx="31" formatCode="0.0">
                  <c:v>23.4</c:v>
                </c:pt>
                <c:pt idx="32" formatCode="0.0">
                  <c:v>22.1</c:v>
                </c:pt>
                <c:pt idx="33" formatCode="0.0">
                  <c:v>20.9</c:v>
                </c:pt>
                <c:pt idx="34" formatCode="0.0">
                  <c:v>20.3</c:v>
                </c:pt>
                <c:pt idx="35" formatCode="0.0">
                  <c:v>20.5</c:v>
                </c:pt>
                <c:pt idx="36" formatCode="0.0">
                  <c:v>20.9</c:v>
                </c:pt>
                <c:pt idx="37" formatCode="0.0">
                  <c:v>20.8</c:v>
                </c:pt>
                <c:pt idx="38" formatCode="0.0">
                  <c:v>20.6</c:v>
                </c:pt>
                <c:pt idx="39" formatCode="0.0">
                  <c:v>21.1</c:v>
                </c:pt>
                <c:pt idx="40" formatCode="0.0">
                  <c:v>21.3</c:v>
                </c:pt>
                <c:pt idx="41" formatCode="0.0">
                  <c:v>21.6</c:v>
                </c:pt>
                <c:pt idx="42" formatCode="0.0">
                  <c:v>22.3</c:v>
                </c:pt>
                <c:pt idx="43" formatCode="0.0">
                  <c:v>22.4</c:v>
                </c:pt>
                <c:pt idx="44" formatCode="0.0">
                  <c:v>22.3</c:v>
                </c:pt>
                <c:pt idx="45" formatCode="0.0">
                  <c:v>22.6</c:v>
                </c:pt>
                <c:pt idx="46" formatCode="0.0">
                  <c:v>22.9</c:v>
                </c:pt>
                <c:pt idx="47" formatCode="0.0">
                  <c:v>23.1</c:v>
                </c:pt>
                <c:pt idx="48" formatCode="General">
                  <c:v>23.6</c:v>
                </c:pt>
              </c:numCache>
            </c:numRef>
          </c:val>
          <c:smooth val="0"/>
          <c:extLst>
            <c:ext xmlns:c16="http://schemas.microsoft.com/office/drawing/2014/chart" uri="{C3380CC4-5D6E-409C-BE32-E72D297353CC}">
              <c16:uniqueId val="{00000001-610D-490B-A129-853165CF7ED7}"/>
            </c:ext>
          </c:extLst>
        </c:ser>
        <c:dLbls>
          <c:showLegendKey val="0"/>
          <c:showVal val="0"/>
          <c:showCatName val="0"/>
          <c:showSerName val="0"/>
          <c:showPercent val="0"/>
          <c:showBubbleSize val="0"/>
        </c:dLbls>
        <c:smooth val="0"/>
        <c:axId val="408184480"/>
        <c:axId val="408191040"/>
      </c:lineChart>
      <c:catAx>
        <c:axId val="408184480"/>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80808"/>
                </a:solidFill>
                <a:latin typeface="+mn-lt"/>
                <a:ea typeface="+mn-ea"/>
                <a:cs typeface="+mn-cs"/>
              </a:defRPr>
            </a:pPr>
            <a:endParaRPr lang="en-US"/>
          </a:p>
        </c:txPr>
        <c:crossAx val="408191040"/>
        <c:crosses val="autoZero"/>
        <c:auto val="1"/>
        <c:lblAlgn val="ctr"/>
        <c:lblOffset val="100"/>
        <c:tickLblSkip val="4"/>
        <c:tickMarkSkip val="4"/>
        <c:noMultiLvlLbl val="0"/>
      </c:catAx>
      <c:valAx>
        <c:axId val="408191040"/>
        <c:scaling>
          <c:orientation val="minMax"/>
          <c:min val="13"/>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rgbClr val="080808"/>
                </a:solidFill>
                <a:latin typeface="+mn-lt"/>
                <a:ea typeface="+mn-ea"/>
                <a:cs typeface="+mn-cs"/>
              </a:defRPr>
            </a:pPr>
            <a:endParaRPr lang="en-US"/>
          </a:p>
        </c:txPr>
        <c:crossAx val="408184480"/>
        <c:crosses val="autoZero"/>
        <c:crossBetween val="between"/>
        <c:dispUnits>
          <c:builtInUnit val="hundreds"/>
        </c:dispUnits>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50800" cap="rnd">
              <a:solidFill>
                <a:schemeClr val="tx2"/>
              </a:solidFill>
              <a:round/>
            </a:ln>
            <a:effectLst/>
          </c:spPr>
          <c:marker>
            <c:symbol val="none"/>
          </c:marker>
          <c:dLbls>
            <c:dLbl>
              <c:idx val="2"/>
              <c:layout>
                <c:manualLayout>
                  <c:x val="-6.7879924081585497E-2"/>
                  <c:y val="-5.6512642844151181E-2"/>
                </c:manualLayout>
              </c:layout>
              <c:tx>
                <c:rich>
                  <a:bodyPr/>
                  <a:lstStyle/>
                  <a:p>
                    <a:r>
                      <a:rPr lang="en-US" baseline="0" dirty="0"/>
                      <a:t>$</a:t>
                    </a:r>
                    <a:fld id="{254E5CDF-2787-4B67-8425-53DE41C51BF5}" type="VALUE">
                      <a:rPr lang="en-US" baseline="0" smtClean="0"/>
                      <a:pPr/>
                      <a:t>[VALUE]</a:t>
                    </a:fld>
                    <a:r>
                      <a:rPr lang="en-US" baseline="0" dirty="0"/>
                      <a:t> BILLION</a:t>
                    </a:r>
                  </a:p>
                </c:rich>
              </c:tx>
              <c:dLblPos val="r"/>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1B8C-4178-AD01-7C31096EEB42}"/>
                </c:ext>
              </c:extLst>
            </c:dLbl>
            <c:dLbl>
              <c:idx val="7"/>
              <c:layout>
                <c:manualLayout>
                  <c:x val="-8.4507652883476433E-2"/>
                  <c:y val="-6.1453647443759599E-2"/>
                </c:manualLayout>
              </c:layout>
              <c:tx>
                <c:rich>
                  <a:bodyPr/>
                  <a:lstStyle/>
                  <a:p>
                    <a:r>
                      <a:rPr lang="en-US" baseline="0" dirty="0"/>
                      <a:t>$1.4 TRILLION</a:t>
                    </a:r>
                    <a:endParaRPr lang="en-US" dirty="0"/>
                  </a:p>
                </c:rich>
              </c:tx>
              <c:dLblPos val="r"/>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B8C-4178-AD01-7C31096EEB42}"/>
                </c:ext>
              </c:extLst>
            </c:dLbl>
            <c:dLbl>
              <c:idx val="18"/>
              <c:layout>
                <c:manualLayout>
                  <c:x val="-1.6055660799287379E-2"/>
                  <c:y val="4.9718956047429756E-2"/>
                </c:manualLayout>
              </c:layout>
              <c:tx>
                <c:rich>
                  <a:bodyPr/>
                  <a:lstStyle/>
                  <a:p>
                    <a:r>
                      <a:rPr lang="en-US" sz="2000" baseline="0" dirty="0">
                        <a:solidFill>
                          <a:schemeClr val="accent2"/>
                        </a:solidFill>
                      </a:rPr>
                      <a:t>$1 TRILLION</a:t>
                    </a:r>
                    <a:endParaRPr lang="en-US" sz="2000" dirty="0">
                      <a:solidFill>
                        <a:schemeClr val="accent2"/>
                      </a:solidFill>
                    </a:endParaRPr>
                  </a:p>
                </c:rich>
              </c:tx>
              <c:dLblPos val="r"/>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1B8C-4178-AD01-7C31096EEB42}"/>
                </c:ext>
              </c:extLst>
            </c:dLbl>
            <c:dLbl>
              <c:idx val="26"/>
              <c:layout>
                <c:manualLayout>
                  <c:x val="-1.9664465382024821E-2"/>
                  <c:y val="-6.8865154343172225E-2"/>
                </c:manualLayout>
              </c:layout>
              <c:tx>
                <c:rich>
                  <a:bodyPr/>
                  <a:lstStyle/>
                  <a:p>
                    <a:r>
                      <a:rPr lang="en-US" baseline="0" dirty="0"/>
                      <a:t>$1.5 TRILLION</a:t>
                    </a:r>
                    <a:endParaRPr lang="en-US" dirty="0"/>
                  </a:p>
                </c:rich>
              </c:tx>
              <c:dLblPos val="r"/>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1B8C-4178-AD01-7C31096EEB42}"/>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Sheet1!$A$2:$A$28</c:f>
              <c:numCache>
                <c:formatCode>General</c:formatCode>
                <c:ptCount val="2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pt idx="23">
                  <c:v>2025</c:v>
                </c:pt>
                <c:pt idx="24">
                  <c:v>2026</c:v>
                </c:pt>
                <c:pt idx="25">
                  <c:v>2027</c:v>
                </c:pt>
                <c:pt idx="26">
                  <c:v>2028</c:v>
                </c:pt>
              </c:numCache>
            </c:numRef>
          </c:cat>
          <c:val>
            <c:numRef>
              <c:f>Sheet1!$B$2:$B$28</c:f>
              <c:numCache>
                <c:formatCode>General</c:formatCode>
                <c:ptCount val="27"/>
                <c:pt idx="0">
                  <c:v>157.75800000000001</c:v>
                </c:pt>
                <c:pt idx="1">
                  <c:v>377.58499999999998</c:v>
                </c:pt>
                <c:pt idx="2">
                  <c:v>413</c:v>
                </c:pt>
                <c:pt idx="3">
                  <c:v>318.346</c:v>
                </c:pt>
                <c:pt idx="4">
                  <c:v>248.18100000000001</c:v>
                </c:pt>
                <c:pt idx="5">
                  <c:v>160.70099999999999</c:v>
                </c:pt>
                <c:pt idx="6">
                  <c:v>458.553</c:v>
                </c:pt>
                <c:pt idx="7">
                  <c:v>1412.6880000000001</c:v>
                </c:pt>
                <c:pt idx="8">
                  <c:v>1294.373</c:v>
                </c:pt>
                <c:pt idx="9">
                  <c:v>1229.559</c:v>
                </c:pt>
                <c:pt idx="10">
                  <c:v>1086.9549999999999</c:v>
                </c:pt>
                <c:pt idx="11">
                  <c:v>679.54200000000003</c:v>
                </c:pt>
                <c:pt idx="12">
                  <c:v>484.6</c:v>
                </c:pt>
                <c:pt idx="13">
                  <c:v>438.49599999999998</c:v>
                </c:pt>
                <c:pt idx="14">
                  <c:v>584.65099999999995</c:v>
                </c:pt>
                <c:pt idx="15">
                  <c:v>665.37199999999996</c:v>
                </c:pt>
                <c:pt idx="16">
                  <c:v>804.23099999999999</c:v>
                </c:pt>
                <c:pt idx="17">
                  <c:v>980.63400000000001</c:v>
                </c:pt>
                <c:pt idx="18">
                  <c:v>1007.6559999999999</c:v>
                </c:pt>
                <c:pt idx="19">
                  <c:v>1122.6690000000001</c:v>
                </c:pt>
                <c:pt idx="20">
                  <c:v>1276.105</c:v>
                </c:pt>
                <c:pt idx="21">
                  <c:v>1272.539</c:v>
                </c:pt>
                <c:pt idx="22">
                  <c:v>1243.7529999999999</c:v>
                </c:pt>
                <c:pt idx="23">
                  <c:v>1352.3</c:v>
                </c:pt>
                <c:pt idx="24">
                  <c:v>1320.3989999999999</c:v>
                </c:pt>
                <c:pt idx="25">
                  <c:v>1315.84</c:v>
                </c:pt>
                <c:pt idx="26">
                  <c:v>1526.0519999999999</c:v>
                </c:pt>
              </c:numCache>
            </c:numRef>
          </c:val>
          <c:smooth val="0"/>
          <c:extLst>
            <c:ext xmlns:c16="http://schemas.microsoft.com/office/drawing/2014/chart" uri="{C3380CC4-5D6E-409C-BE32-E72D297353CC}">
              <c16:uniqueId val="{00000000-1B8C-4178-AD01-7C31096EEB42}"/>
            </c:ext>
          </c:extLst>
        </c:ser>
        <c:dLbls>
          <c:showLegendKey val="0"/>
          <c:showVal val="0"/>
          <c:showCatName val="0"/>
          <c:showSerName val="0"/>
          <c:showPercent val="0"/>
          <c:showBubbleSize val="0"/>
        </c:dLbls>
        <c:smooth val="0"/>
        <c:axId val="474076744"/>
        <c:axId val="474072808"/>
      </c:lineChart>
      <c:catAx>
        <c:axId val="474076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74072808"/>
        <c:crosses val="autoZero"/>
        <c:auto val="1"/>
        <c:lblAlgn val="ctr"/>
        <c:lblOffset val="100"/>
        <c:tickLblSkip val="2"/>
        <c:tickMarkSkip val="2"/>
        <c:noMultiLvlLbl val="0"/>
      </c:catAx>
      <c:valAx>
        <c:axId val="474072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400" b="1" dirty="0">
                    <a:solidFill>
                      <a:schemeClr val="tx1"/>
                    </a:solidFill>
                    <a:latin typeface="Arial" panose="020B0604020202020204" pitchFamily="34" charset="0"/>
                    <a:cs typeface="Arial" panose="020B0604020202020204" pitchFamily="34" charset="0"/>
                  </a:rPr>
                  <a:t>($</a:t>
                </a:r>
                <a:r>
                  <a:rPr lang="en-US" sz="1400" b="1" baseline="0" dirty="0">
                    <a:solidFill>
                      <a:schemeClr val="tx1"/>
                    </a:solidFill>
                    <a:latin typeface="Arial" panose="020B0604020202020204" pitchFamily="34" charset="0"/>
                    <a:cs typeface="Arial" panose="020B0604020202020204" pitchFamily="34" charset="0"/>
                  </a:rPr>
                  <a:t> Billions)</a:t>
                </a:r>
                <a:endParaRPr lang="en-US" sz="1400" b="1" dirty="0">
                  <a:solidFill>
                    <a:schemeClr val="tx1"/>
                  </a:solidFill>
                  <a:latin typeface="Arial" panose="020B0604020202020204" pitchFamily="34" charset="0"/>
                  <a:cs typeface="Arial" panose="020B0604020202020204" pitchFamily="34" charset="0"/>
                </a:endParaRPr>
              </a:p>
            </c:rich>
          </c:tx>
          <c:layout>
            <c:manualLayout>
              <c:xMode val="edge"/>
              <c:yMode val="edge"/>
              <c:x val="9.0759070993960706E-3"/>
              <c:y val="0.3887267074607238"/>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7407674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964193190744934E-2"/>
          <c:y val="2.0290792426461427E-2"/>
          <c:w val="0.90112658080904173"/>
          <c:h val="0.85282329142471702"/>
        </c:manualLayout>
      </c:layout>
      <c:areaChart>
        <c:grouping val="standard"/>
        <c:varyColors val="0"/>
        <c:ser>
          <c:idx val="0"/>
          <c:order val="0"/>
          <c:tx>
            <c:strRef>
              <c:f>Sheet1!$B$1</c:f>
              <c:strCache>
                <c:ptCount val="1"/>
                <c:pt idx="0">
                  <c:v>Debt</c:v>
                </c:pt>
              </c:strCache>
            </c:strRef>
          </c:tx>
          <c:spPr>
            <a:solidFill>
              <a:schemeClr val="tx2">
                <a:lumMod val="75000"/>
              </a:schemeClr>
            </a:solidFill>
            <a:ln>
              <a:solidFill>
                <a:schemeClr val="tx2"/>
              </a:solidFill>
            </a:ln>
          </c:spPr>
          <c:cat>
            <c:strRef>
              <c:f>Sheet1!$A$2:$A$112</c:f>
              <c:strCache>
                <c:ptCount val="111"/>
                <c:pt idx="0">
                  <c:v>1940</c:v>
                </c:pt>
                <c:pt idx="1">
                  <c:v>1941</c:v>
                </c:pt>
                <c:pt idx="2">
                  <c:v>1942</c:v>
                </c:pt>
                <c:pt idx="3">
                  <c:v>1943</c:v>
                </c:pt>
                <c:pt idx="4">
                  <c:v>1944</c:v>
                </c:pt>
                <c:pt idx="5">
                  <c:v>1945</c:v>
                </c:pt>
                <c:pt idx="6">
                  <c:v>1946</c:v>
                </c:pt>
                <c:pt idx="7">
                  <c:v>1947</c:v>
                </c:pt>
                <c:pt idx="8">
                  <c:v>1948</c:v>
                </c:pt>
                <c:pt idx="9">
                  <c:v>1949</c:v>
                </c:pt>
                <c:pt idx="10">
                  <c:v>1950</c:v>
                </c:pt>
                <c:pt idx="11">
                  <c:v>1951</c:v>
                </c:pt>
                <c:pt idx="12">
                  <c:v>1952</c:v>
                </c:pt>
                <c:pt idx="13">
                  <c:v>1953</c:v>
                </c:pt>
                <c:pt idx="14">
                  <c:v>1954</c:v>
                </c:pt>
                <c:pt idx="15">
                  <c:v>1955</c:v>
                </c:pt>
                <c:pt idx="16">
                  <c:v>1956</c:v>
                </c:pt>
                <c:pt idx="17">
                  <c:v>1957</c:v>
                </c:pt>
                <c:pt idx="18">
                  <c:v>1958</c:v>
                </c:pt>
                <c:pt idx="19">
                  <c:v>1959</c:v>
                </c:pt>
                <c:pt idx="20">
                  <c:v>1960</c:v>
                </c:pt>
                <c:pt idx="21">
                  <c:v>1961</c:v>
                </c:pt>
                <c:pt idx="22">
                  <c:v>1962</c:v>
                </c:pt>
                <c:pt idx="23">
                  <c:v>1963</c:v>
                </c:pt>
                <c:pt idx="24">
                  <c:v>1964</c:v>
                </c:pt>
                <c:pt idx="25">
                  <c:v>1965</c:v>
                </c:pt>
                <c:pt idx="26">
                  <c:v>1966</c:v>
                </c:pt>
                <c:pt idx="27">
                  <c:v>1967</c:v>
                </c:pt>
                <c:pt idx="28">
                  <c:v>1968</c:v>
                </c:pt>
                <c:pt idx="29">
                  <c:v>1969</c:v>
                </c:pt>
                <c:pt idx="30">
                  <c:v>1970</c:v>
                </c:pt>
                <c:pt idx="31">
                  <c:v>1971</c:v>
                </c:pt>
                <c:pt idx="32">
                  <c:v>1972</c:v>
                </c:pt>
                <c:pt idx="33">
                  <c:v>1973</c:v>
                </c:pt>
                <c:pt idx="34">
                  <c:v>1974</c:v>
                </c:pt>
                <c:pt idx="35">
                  <c:v>1975</c:v>
                </c:pt>
                <c:pt idx="36">
                  <c:v>1976</c:v>
                </c:pt>
                <c:pt idx="37">
                  <c:v>1977</c:v>
                </c:pt>
                <c:pt idx="38">
                  <c:v>1978</c:v>
                </c:pt>
                <c:pt idx="39">
                  <c:v>1979</c:v>
                </c:pt>
                <c:pt idx="40">
                  <c:v>1980</c:v>
                </c:pt>
                <c:pt idx="41">
                  <c:v>1981</c:v>
                </c:pt>
                <c:pt idx="42">
                  <c:v>1982</c:v>
                </c:pt>
                <c:pt idx="43">
                  <c:v>1983</c:v>
                </c:pt>
                <c:pt idx="44">
                  <c:v>1984</c:v>
                </c:pt>
                <c:pt idx="45">
                  <c:v>1985</c:v>
                </c:pt>
                <c:pt idx="46">
                  <c:v>1986</c:v>
                </c:pt>
                <c:pt idx="47">
                  <c:v>1987</c:v>
                </c:pt>
                <c:pt idx="48">
                  <c:v>1988</c:v>
                </c:pt>
                <c:pt idx="49">
                  <c:v>1989</c:v>
                </c:pt>
                <c:pt idx="50">
                  <c:v>1990</c:v>
                </c:pt>
                <c:pt idx="51">
                  <c:v>1991</c:v>
                </c:pt>
                <c:pt idx="52">
                  <c:v>1992</c:v>
                </c:pt>
                <c:pt idx="53">
                  <c:v>1993</c:v>
                </c:pt>
                <c:pt idx="54">
                  <c:v>1994</c:v>
                </c:pt>
                <c:pt idx="55">
                  <c:v>1995</c:v>
                </c:pt>
                <c:pt idx="56">
                  <c:v>1996</c:v>
                </c:pt>
                <c:pt idx="57">
                  <c:v>1997</c:v>
                </c:pt>
                <c:pt idx="58">
                  <c:v>1998</c:v>
                </c:pt>
                <c:pt idx="59">
                  <c:v>1999</c:v>
                </c:pt>
                <c:pt idx="60">
                  <c:v>2000</c:v>
                </c:pt>
                <c:pt idx="61">
                  <c:v>2001</c:v>
                </c:pt>
                <c:pt idx="62">
                  <c:v>2002</c:v>
                </c:pt>
                <c:pt idx="63">
                  <c:v>2003</c:v>
                </c:pt>
                <c:pt idx="64">
                  <c:v>2004</c:v>
                </c:pt>
                <c:pt idx="65">
                  <c:v>2005</c:v>
                </c:pt>
                <c:pt idx="66">
                  <c:v>2006</c:v>
                </c:pt>
                <c:pt idx="67">
                  <c:v>2007</c:v>
                </c:pt>
                <c:pt idx="68">
                  <c:v>2008</c:v>
                </c:pt>
                <c:pt idx="69">
                  <c:v>2009</c:v>
                </c:pt>
                <c:pt idx="70">
                  <c:v>2010</c:v>
                </c:pt>
                <c:pt idx="71">
                  <c:v>2011</c:v>
                </c:pt>
                <c:pt idx="72">
                  <c:v>2012</c:v>
                </c:pt>
                <c:pt idx="73">
                  <c:v>2013</c:v>
                </c:pt>
                <c:pt idx="74">
                  <c:v>2014</c:v>
                </c:pt>
                <c:pt idx="75">
                  <c:v>2015</c:v>
                </c:pt>
                <c:pt idx="76">
                  <c:v>2016</c:v>
                </c:pt>
                <c:pt idx="77">
                  <c:v>2017</c:v>
                </c:pt>
                <c:pt idx="78">
                  <c:v>2018</c:v>
                </c:pt>
                <c:pt idx="79">
                  <c:v>2019</c:v>
                </c:pt>
                <c:pt idx="80">
                  <c:v>2020</c:v>
                </c:pt>
                <c:pt idx="81">
                  <c:v>2021</c:v>
                </c:pt>
                <c:pt idx="82">
                  <c:v>2022</c:v>
                </c:pt>
                <c:pt idx="83">
                  <c:v>2023</c:v>
                </c:pt>
                <c:pt idx="84">
                  <c:v>2024</c:v>
                </c:pt>
                <c:pt idx="85">
                  <c:v>2025</c:v>
                </c:pt>
                <c:pt idx="86">
                  <c:v>2026</c:v>
                </c:pt>
                <c:pt idx="87">
                  <c:v>2027</c:v>
                </c:pt>
                <c:pt idx="88">
                  <c:v>2028</c:v>
                </c:pt>
                <c:pt idx="89">
                  <c:v>2029</c:v>
                </c:pt>
                <c:pt idx="90">
                  <c:v>2030</c:v>
                </c:pt>
                <c:pt idx="91">
                  <c:v>2031</c:v>
                </c:pt>
                <c:pt idx="92">
                  <c:v>2032</c:v>
                </c:pt>
                <c:pt idx="93">
                  <c:v>2033</c:v>
                </c:pt>
                <c:pt idx="94">
                  <c:v>2034</c:v>
                </c:pt>
                <c:pt idx="95">
                  <c:v>2035</c:v>
                </c:pt>
                <c:pt idx="96">
                  <c:v>2036</c:v>
                </c:pt>
                <c:pt idx="97">
                  <c:v>2037</c:v>
                </c:pt>
                <c:pt idx="98">
                  <c:v>2038</c:v>
                </c:pt>
                <c:pt idx="99">
                  <c:v>2039</c:v>
                </c:pt>
                <c:pt idx="100">
                  <c:v>2040</c:v>
                </c:pt>
                <c:pt idx="101">
                  <c:v>2041</c:v>
                </c:pt>
                <c:pt idx="102">
                  <c:v>2042</c:v>
                </c:pt>
                <c:pt idx="103">
                  <c:v>2043</c:v>
                </c:pt>
                <c:pt idx="104">
                  <c:v>2044</c:v>
                </c:pt>
                <c:pt idx="105">
                  <c:v>2045</c:v>
                </c:pt>
                <c:pt idx="106">
                  <c:v>2046</c:v>
                </c:pt>
                <c:pt idx="107">
                  <c:v>2047</c:v>
                </c:pt>
                <c:pt idx="108">
                  <c:v>2048</c:v>
                </c:pt>
                <c:pt idx="109">
                  <c:v>2049</c:v>
                </c:pt>
                <c:pt idx="110">
                  <c:v>2050</c:v>
                </c:pt>
              </c:strCache>
            </c:strRef>
          </c:cat>
          <c:val>
            <c:numRef>
              <c:f>Sheet1!$B$2:$B$112</c:f>
              <c:numCache>
                <c:formatCode>0%</c:formatCode>
                <c:ptCount val="111"/>
                <c:pt idx="0">
                  <c:v>0.44</c:v>
                </c:pt>
                <c:pt idx="1">
                  <c:v>0.41</c:v>
                </c:pt>
                <c:pt idx="2">
                  <c:v>0.46</c:v>
                </c:pt>
                <c:pt idx="3">
                  <c:v>0.69</c:v>
                </c:pt>
                <c:pt idx="4">
                  <c:v>0.86</c:v>
                </c:pt>
                <c:pt idx="5">
                  <c:v>1.04</c:v>
                </c:pt>
                <c:pt idx="6">
                  <c:v>1.06</c:v>
                </c:pt>
                <c:pt idx="7">
                  <c:v>0.94</c:v>
                </c:pt>
                <c:pt idx="8">
                  <c:v>0.82</c:v>
                </c:pt>
                <c:pt idx="9">
                  <c:v>0.77</c:v>
                </c:pt>
                <c:pt idx="10">
                  <c:v>0.78</c:v>
                </c:pt>
                <c:pt idx="11">
                  <c:v>0.65</c:v>
                </c:pt>
                <c:pt idx="12">
                  <c:v>0.6</c:v>
                </c:pt>
                <c:pt idx="13">
                  <c:v>0.56999999999999995</c:v>
                </c:pt>
                <c:pt idx="14">
                  <c:v>0.57999999999999996</c:v>
                </c:pt>
                <c:pt idx="15">
                  <c:v>0.56000000000000005</c:v>
                </c:pt>
                <c:pt idx="16">
                  <c:v>0.51</c:v>
                </c:pt>
                <c:pt idx="17">
                  <c:v>0.47</c:v>
                </c:pt>
                <c:pt idx="18">
                  <c:v>0.48</c:v>
                </c:pt>
                <c:pt idx="19">
                  <c:v>0.46</c:v>
                </c:pt>
                <c:pt idx="20">
                  <c:v>0.44</c:v>
                </c:pt>
                <c:pt idx="21">
                  <c:v>0.44</c:v>
                </c:pt>
                <c:pt idx="22">
                  <c:v>0.42</c:v>
                </c:pt>
                <c:pt idx="23">
                  <c:v>0.41</c:v>
                </c:pt>
                <c:pt idx="24">
                  <c:v>0.39</c:v>
                </c:pt>
                <c:pt idx="25">
                  <c:v>0.37</c:v>
                </c:pt>
                <c:pt idx="26">
                  <c:v>0.34</c:v>
                </c:pt>
                <c:pt idx="27">
                  <c:v>0.32</c:v>
                </c:pt>
                <c:pt idx="28">
                  <c:v>0.32</c:v>
                </c:pt>
                <c:pt idx="29">
                  <c:v>0.28000000000000003</c:v>
                </c:pt>
                <c:pt idx="30">
                  <c:v>0.27</c:v>
                </c:pt>
                <c:pt idx="31">
                  <c:v>0.27</c:v>
                </c:pt>
                <c:pt idx="32">
                  <c:v>0.26</c:v>
                </c:pt>
                <c:pt idx="33">
                  <c:v>0.25</c:v>
                </c:pt>
                <c:pt idx="34">
                  <c:v>0.23</c:v>
                </c:pt>
                <c:pt idx="35">
                  <c:v>0.25</c:v>
                </c:pt>
                <c:pt idx="36">
                  <c:v>0.27</c:v>
                </c:pt>
                <c:pt idx="37">
                  <c:v>0.27</c:v>
                </c:pt>
                <c:pt idx="38">
                  <c:v>0.27</c:v>
                </c:pt>
                <c:pt idx="39">
                  <c:v>0.25</c:v>
                </c:pt>
                <c:pt idx="40">
                  <c:v>0.25</c:v>
                </c:pt>
                <c:pt idx="41">
                  <c:v>0.25</c:v>
                </c:pt>
                <c:pt idx="42">
                  <c:v>0.28000000000000003</c:v>
                </c:pt>
                <c:pt idx="43">
                  <c:v>0.32</c:v>
                </c:pt>
                <c:pt idx="44">
                  <c:v>0.33</c:v>
                </c:pt>
                <c:pt idx="45">
                  <c:v>0.35</c:v>
                </c:pt>
                <c:pt idx="46">
                  <c:v>0.38</c:v>
                </c:pt>
                <c:pt idx="47">
                  <c:v>0.4</c:v>
                </c:pt>
                <c:pt idx="48">
                  <c:v>0.4</c:v>
                </c:pt>
                <c:pt idx="49">
                  <c:v>0.39</c:v>
                </c:pt>
                <c:pt idx="50">
                  <c:v>0.41</c:v>
                </c:pt>
                <c:pt idx="51">
                  <c:v>0.44</c:v>
                </c:pt>
                <c:pt idx="52">
                  <c:v>0.47</c:v>
                </c:pt>
                <c:pt idx="53">
                  <c:v>0.48</c:v>
                </c:pt>
                <c:pt idx="54">
                  <c:v>0.48</c:v>
                </c:pt>
                <c:pt idx="55">
                  <c:v>0.48</c:v>
                </c:pt>
                <c:pt idx="56">
                  <c:v>0.47</c:v>
                </c:pt>
                <c:pt idx="57">
                  <c:v>0.44</c:v>
                </c:pt>
                <c:pt idx="58">
                  <c:v>0.42</c:v>
                </c:pt>
                <c:pt idx="59">
                  <c:v>0.38</c:v>
                </c:pt>
                <c:pt idx="60">
                  <c:v>0.34</c:v>
                </c:pt>
                <c:pt idx="61">
                  <c:v>0.31</c:v>
                </c:pt>
                <c:pt idx="62">
                  <c:v>0.33</c:v>
                </c:pt>
                <c:pt idx="63">
                  <c:v>0.35</c:v>
                </c:pt>
                <c:pt idx="64">
                  <c:v>0.36</c:v>
                </c:pt>
                <c:pt idx="65">
                  <c:v>0.36</c:v>
                </c:pt>
                <c:pt idx="66">
                  <c:v>0.35</c:v>
                </c:pt>
                <c:pt idx="67">
                  <c:v>0.35</c:v>
                </c:pt>
                <c:pt idx="68">
                  <c:v>0.39</c:v>
                </c:pt>
                <c:pt idx="69">
                  <c:v>0.52</c:v>
                </c:pt>
                <c:pt idx="70">
                  <c:v>0.61</c:v>
                </c:pt>
                <c:pt idx="71">
                  <c:v>0.66</c:v>
                </c:pt>
                <c:pt idx="72">
                  <c:v>0.7</c:v>
                </c:pt>
                <c:pt idx="73">
                  <c:v>0.72043691896076167</c:v>
                </c:pt>
                <c:pt idx="74" formatCode="General">
                  <c:v>0.73626800142074755</c:v>
                </c:pt>
                <c:pt idx="75" formatCode="General">
                  <c:v>0.73648836102645876</c:v>
                </c:pt>
                <c:pt idx="76" formatCode="General">
                  <c:v>0.76989338752710157</c:v>
                </c:pt>
                <c:pt idx="77" formatCode="General">
                  <c:v>0.76468379874285985</c:v>
                </c:pt>
                <c:pt idx="78" formatCode="General">
                  <c:v>0.78036626680306354</c:v>
                </c:pt>
              </c:numCache>
            </c:numRef>
          </c:val>
          <c:extLst>
            <c:ext xmlns:c16="http://schemas.microsoft.com/office/drawing/2014/chart" uri="{C3380CC4-5D6E-409C-BE32-E72D297353CC}">
              <c16:uniqueId val="{00000001-B1F0-4216-85DB-8255FE8CE9FB}"/>
            </c:ext>
          </c:extLst>
        </c:ser>
        <c:dLbls>
          <c:showLegendKey val="0"/>
          <c:showVal val="0"/>
          <c:showCatName val="0"/>
          <c:showSerName val="0"/>
          <c:showPercent val="0"/>
          <c:showBubbleSize val="0"/>
        </c:dLbls>
        <c:axId val="229342344"/>
        <c:axId val="229342736"/>
      </c:areaChart>
      <c:catAx>
        <c:axId val="229342344"/>
        <c:scaling>
          <c:orientation val="minMax"/>
        </c:scaling>
        <c:delete val="0"/>
        <c:axPos val="b"/>
        <c:numFmt formatCode="General" sourceLinked="1"/>
        <c:majorTickMark val="out"/>
        <c:minorTickMark val="none"/>
        <c:tickLblPos val="nextTo"/>
        <c:txPr>
          <a:bodyPr rot="-2700000"/>
          <a:lstStyle/>
          <a:p>
            <a:pPr>
              <a:defRPr sz="1600" b="1">
                <a:solidFill>
                  <a:schemeClr val="tx1"/>
                </a:solidFill>
                <a:latin typeface="Arial"/>
              </a:defRPr>
            </a:pPr>
            <a:endParaRPr lang="en-US"/>
          </a:p>
        </c:txPr>
        <c:crossAx val="229342736"/>
        <c:crosses val="autoZero"/>
        <c:auto val="1"/>
        <c:lblAlgn val="ctr"/>
        <c:lblOffset val="100"/>
        <c:tickLblSkip val="10"/>
        <c:tickMarkSkip val="10"/>
        <c:noMultiLvlLbl val="0"/>
      </c:catAx>
      <c:valAx>
        <c:axId val="229342736"/>
        <c:scaling>
          <c:orientation val="minMax"/>
          <c:max val="2"/>
          <c:min val="0"/>
        </c:scaling>
        <c:delete val="0"/>
        <c:axPos val="l"/>
        <c:numFmt formatCode="0%" sourceLinked="0"/>
        <c:majorTickMark val="out"/>
        <c:minorTickMark val="none"/>
        <c:tickLblPos val="nextTo"/>
        <c:txPr>
          <a:bodyPr/>
          <a:lstStyle/>
          <a:p>
            <a:pPr>
              <a:defRPr sz="1600" b="1">
                <a:solidFill>
                  <a:schemeClr val="tx1"/>
                </a:solidFill>
                <a:latin typeface="Arial"/>
              </a:defRPr>
            </a:pPr>
            <a:endParaRPr lang="en-US"/>
          </a:p>
        </c:txPr>
        <c:crossAx val="229342344"/>
        <c:crosses val="autoZero"/>
        <c:crossBetween val="midCat"/>
      </c:valAx>
      <c:spPr>
        <a:noFill/>
        <a:ln w="25400">
          <a:noFill/>
        </a:ln>
      </c:spPr>
    </c:plotArea>
    <c:plotVisOnly val="1"/>
    <c:dispBlanksAs val="zero"/>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964193190744934E-2"/>
          <c:y val="2.0290792426461427E-2"/>
          <c:w val="0.90112658080904173"/>
          <c:h val="0.85282329142471702"/>
        </c:manualLayout>
      </c:layout>
      <c:areaChart>
        <c:grouping val="standard"/>
        <c:varyColors val="0"/>
        <c:ser>
          <c:idx val="0"/>
          <c:order val="0"/>
          <c:tx>
            <c:strRef>
              <c:f>Sheet1!$B$1</c:f>
              <c:strCache>
                <c:ptCount val="1"/>
                <c:pt idx="0">
                  <c:v>Debt</c:v>
                </c:pt>
              </c:strCache>
            </c:strRef>
          </c:tx>
          <c:spPr>
            <a:solidFill>
              <a:schemeClr val="tx2">
                <a:lumMod val="75000"/>
              </a:schemeClr>
            </a:solidFill>
            <a:ln>
              <a:solidFill>
                <a:schemeClr val="tx2"/>
              </a:solidFill>
            </a:ln>
          </c:spPr>
          <c:cat>
            <c:strRef>
              <c:f>Sheet1!$A$2:$A$112</c:f>
              <c:strCache>
                <c:ptCount val="111"/>
                <c:pt idx="0">
                  <c:v>1940</c:v>
                </c:pt>
                <c:pt idx="1">
                  <c:v>1941</c:v>
                </c:pt>
                <c:pt idx="2">
                  <c:v>1942</c:v>
                </c:pt>
                <c:pt idx="3">
                  <c:v>1943</c:v>
                </c:pt>
                <c:pt idx="4">
                  <c:v>1944</c:v>
                </c:pt>
                <c:pt idx="5">
                  <c:v>1945</c:v>
                </c:pt>
                <c:pt idx="6">
                  <c:v>1946</c:v>
                </c:pt>
                <c:pt idx="7">
                  <c:v>1947</c:v>
                </c:pt>
                <c:pt idx="8">
                  <c:v>1948</c:v>
                </c:pt>
                <c:pt idx="9">
                  <c:v>1949</c:v>
                </c:pt>
                <c:pt idx="10">
                  <c:v>1950</c:v>
                </c:pt>
                <c:pt idx="11">
                  <c:v>1951</c:v>
                </c:pt>
                <c:pt idx="12">
                  <c:v>1952</c:v>
                </c:pt>
                <c:pt idx="13">
                  <c:v>1953</c:v>
                </c:pt>
                <c:pt idx="14">
                  <c:v>1954</c:v>
                </c:pt>
                <c:pt idx="15">
                  <c:v>1955</c:v>
                </c:pt>
                <c:pt idx="16">
                  <c:v>1956</c:v>
                </c:pt>
                <c:pt idx="17">
                  <c:v>1957</c:v>
                </c:pt>
                <c:pt idx="18">
                  <c:v>1958</c:v>
                </c:pt>
                <c:pt idx="19">
                  <c:v>1959</c:v>
                </c:pt>
                <c:pt idx="20">
                  <c:v>1960</c:v>
                </c:pt>
                <c:pt idx="21">
                  <c:v>1961</c:v>
                </c:pt>
                <c:pt idx="22">
                  <c:v>1962</c:v>
                </c:pt>
                <c:pt idx="23">
                  <c:v>1963</c:v>
                </c:pt>
                <c:pt idx="24">
                  <c:v>1964</c:v>
                </c:pt>
                <c:pt idx="25">
                  <c:v>1965</c:v>
                </c:pt>
                <c:pt idx="26">
                  <c:v>1966</c:v>
                </c:pt>
                <c:pt idx="27">
                  <c:v>1967</c:v>
                </c:pt>
                <c:pt idx="28">
                  <c:v>1968</c:v>
                </c:pt>
                <c:pt idx="29">
                  <c:v>1969</c:v>
                </c:pt>
                <c:pt idx="30">
                  <c:v>1970</c:v>
                </c:pt>
                <c:pt idx="31">
                  <c:v>1971</c:v>
                </c:pt>
                <c:pt idx="32">
                  <c:v>1972</c:v>
                </c:pt>
                <c:pt idx="33">
                  <c:v>1973</c:v>
                </c:pt>
                <c:pt idx="34">
                  <c:v>1974</c:v>
                </c:pt>
                <c:pt idx="35">
                  <c:v>1975</c:v>
                </c:pt>
                <c:pt idx="36">
                  <c:v>1976</c:v>
                </c:pt>
                <c:pt idx="37">
                  <c:v>1977</c:v>
                </c:pt>
                <c:pt idx="38">
                  <c:v>1978</c:v>
                </c:pt>
                <c:pt idx="39">
                  <c:v>1979</c:v>
                </c:pt>
                <c:pt idx="40">
                  <c:v>1980</c:v>
                </c:pt>
                <c:pt idx="41">
                  <c:v>1981</c:v>
                </c:pt>
                <c:pt idx="42">
                  <c:v>1982</c:v>
                </c:pt>
                <c:pt idx="43">
                  <c:v>1983</c:v>
                </c:pt>
                <c:pt idx="44">
                  <c:v>1984</c:v>
                </c:pt>
                <c:pt idx="45">
                  <c:v>1985</c:v>
                </c:pt>
                <c:pt idx="46">
                  <c:v>1986</c:v>
                </c:pt>
                <c:pt idx="47">
                  <c:v>1987</c:v>
                </c:pt>
                <c:pt idx="48">
                  <c:v>1988</c:v>
                </c:pt>
                <c:pt idx="49">
                  <c:v>1989</c:v>
                </c:pt>
                <c:pt idx="50">
                  <c:v>1990</c:v>
                </c:pt>
                <c:pt idx="51">
                  <c:v>1991</c:v>
                </c:pt>
                <c:pt idx="52">
                  <c:v>1992</c:v>
                </c:pt>
                <c:pt idx="53">
                  <c:v>1993</c:v>
                </c:pt>
                <c:pt idx="54">
                  <c:v>1994</c:v>
                </c:pt>
                <c:pt idx="55">
                  <c:v>1995</c:v>
                </c:pt>
                <c:pt idx="56">
                  <c:v>1996</c:v>
                </c:pt>
                <c:pt idx="57">
                  <c:v>1997</c:v>
                </c:pt>
                <c:pt idx="58">
                  <c:v>1998</c:v>
                </c:pt>
                <c:pt idx="59">
                  <c:v>1999</c:v>
                </c:pt>
                <c:pt idx="60">
                  <c:v>2000</c:v>
                </c:pt>
                <c:pt idx="61">
                  <c:v>2001</c:v>
                </c:pt>
                <c:pt idx="62">
                  <c:v>2002</c:v>
                </c:pt>
                <c:pt idx="63">
                  <c:v>2003</c:v>
                </c:pt>
                <c:pt idx="64">
                  <c:v>2004</c:v>
                </c:pt>
                <c:pt idx="65">
                  <c:v>2005</c:v>
                </c:pt>
                <c:pt idx="66">
                  <c:v>2006</c:v>
                </c:pt>
                <c:pt idx="67">
                  <c:v>2007</c:v>
                </c:pt>
                <c:pt idx="68">
                  <c:v>2008</c:v>
                </c:pt>
                <c:pt idx="69">
                  <c:v>2009</c:v>
                </c:pt>
                <c:pt idx="70">
                  <c:v>2010</c:v>
                </c:pt>
                <c:pt idx="71">
                  <c:v>2011</c:v>
                </c:pt>
                <c:pt idx="72">
                  <c:v>2012</c:v>
                </c:pt>
                <c:pt idx="73">
                  <c:v>2013</c:v>
                </c:pt>
                <c:pt idx="74">
                  <c:v>2014</c:v>
                </c:pt>
                <c:pt idx="75">
                  <c:v>2015</c:v>
                </c:pt>
                <c:pt idx="76">
                  <c:v>2016</c:v>
                </c:pt>
                <c:pt idx="77">
                  <c:v>2017</c:v>
                </c:pt>
                <c:pt idx="78">
                  <c:v>2018</c:v>
                </c:pt>
                <c:pt idx="79">
                  <c:v>2019</c:v>
                </c:pt>
                <c:pt idx="80">
                  <c:v>2020</c:v>
                </c:pt>
                <c:pt idx="81">
                  <c:v>2021</c:v>
                </c:pt>
                <c:pt idx="82">
                  <c:v>2022</c:v>
                </c:pt>
                <c:pt idx="83">
                  <c:v>2023</c:v>
                </c:pt>
                <c:pt idx="84">
                  <c:v>2024</c:v>
                </c:pt>
                <c:pt idx="85">
                  <c:v>2025</c:v>
                </c:pt>
                <c:pt idx="86">
                  <c:v>2026</c:v>
                </c:pt>
                <c:pt idx="87">
                  <c:v>2027</c:v>
                </c:pt>
                <c:pt idx="88">
                  <c:v>2028</c:v>
                </c:pt>
                <c:pt idx="89">
                  <c:v>2029</c:v>
                </c:pt>
                <c:pt idx="90">
                  <c:v>2030</c:v>
                </c:pt>
                <c:pt idx="91">
                  <c:v>2031</c:v>
                </c:pt>
                <c:pt idx="92">
                  <c:v>2032</c:v>
                </c:pt>
                <c:pt idx="93">
                  <c:v>2033</c:v>
                </c:pt>
                <c:pt idx="94">
                  <c:v>2034</c:v>
                </c:pt>
                <c:pt idx="95">
                  <c:v>2035</c:v>
                </c:pt>
                <c:pt idx="96">
                  <c:v>2036</c:v>
                </c:pt>
                <c:pt idx="97">
                  <c:v>2037</c:v>
                </c:pt>
                <c:pt idx="98">
                  <c:v>2038</c:v>
                </c:pt>
                <c:pt idx="99">
                  <c:v>2039</c:v>
                </c:pt>
                <c:pt idx="100">
                  <c:v>2040</c:v>
                </c:pt>
                <c:pt idx="101">
                  <c:v>2041</c:v>
                </c:pt>
                <c:pt idx="102">
                  <c:v>2042</c:v>
                </c:pt>
                <c:pt idx="103">
                  <c:v>2043</c:v>
                </c:pt>
                <c:pt idx="104">
                  <c:v>2044</c:v>
                </c:pt>
                <c:pt idx="105">
                  <c:v>2045</c:v>
                </c:pt>
                <c:pt idx="106">
                  <c:v>2046</c:v>
                </c:pt>
                <c:pt idx="107">
                  <c:v>2047</c:v>
                </c:pt>
                <c:pt idx="108">
                  <c:v>2048</c:v>
                </c:pt>
                <c:pt idx="109">
                  <c:v>2049</c:v>
                </c:pt>
                <c:pt idx="110">
                  <c:v>2050</c:v>
                </c:pt>
              </c:strCache>
            </c:strRef>
          </c:cat>
          <c:val>
            <c:numRef>
              <c:f>Sheet1!$B$2:$B$112</c:f>
              <c:numCache>
                <c:formatCode>0%</c:formatCode>
                <c:ptCount val="111"/>
                <c:pt idx="0">
                  <c:v>0.44</c:v>
                </c:pt>
                <c:pt idx="1">
                  <c:v>0.41</c:v>
                </c:pt>
                <c:pt idx="2">
                  <c:v>0.46</c:v>
                </c:pt>
                <c:pt idx="3">
                  <c:v>0.69</c:v>
                </c:pt>
                <c:pt idx="4">
                  <c:v>0.86</c:v>
                </c:pt>
                <c:pt idx="5">
                  <c:v>1.04</c:v>
                </c:pt>
                <c:pt idx="6">
                  <c:v>1.06</c:v>
                </c:pt>
                <c:pt idx="7">
                  <c:v>0.94</c:v>
                </c:pt>
                <c:pt idx="8">
                  <c:v>0.82</c:v>
                </c:pt>
                <c:pt idx="9">
                  <c:v>0.77</c:v>
                </c:pt>
                <c:pt idx="10">
                  <c:v>0.78</c:v>
                </c:pt>
                <c:pt idx="11">
                  <c:v>0.65</c:v>
                </c:pt>
                <c:pt idx="12">
                  <c:v>0.6</c:v>
                </c:pt>
                <c:pt idx="13">
                  <c:v>0.56999999999999995</c:v>
                </c:pt>
                <c:pt idx="14">
                  <c:v>0.57999999999999996</c:v>
                </c:pt>
                <c:pt idx="15">
                  <c:v>0.56000000000000005</c:v>
                </c:pt>
                <c:pt idx="16">
                  <c:v>0.51</c:v>
                </c:pt>
                <c:pt idx="17">
                  <c:v>0.47</c:v>
                </c:pt>
                <c:pt idx="18">
                  <c:v>0.48</c:v>
                </c:pt>
                <c:pt idx="19">
                  <c:v>0.46</c:v>
                </c:pt>
                <c:pt idx="20">
                  <c:v>0.44</c:v>
                </c:pt>
                <c:pt idx="21">
                  <c:v>0.44</c:v>
                </c:pt>
                <c:pt idx="22">
                  <c:v>0.42</c:v>
                </c:pt>
                <c:pt idx="23">
                  <c:v>0.41</c:v>
                </c:pt>
                <c:pt idx="24">
                  <c:v>0.39</c:v>
                </c:pt>
                <c:pt idx="25">
                  <c:v>0.37</c:v>
                </c:pt>
                <c:pt idx="26">
                  <c:v>0.34</c:v>
                </c:pt>
                <c:pt idx="27">
                  <c:v>0.32</c:v>
                </c:pt>
                <c:pt idx="28">
                  <c:v>0.32</c:v>
                </c:pt>
                <c:pt idx="29">
                  <c:v>0.28000000000000003</c:v>
                </c:pt>
                <c:pt idx="30">
                  <c:v>0.27</c:v>
                </c:pt>
                <c:pt idx="31">
                  <c:v>0.27</c:v>
                </c:pt>
                <c:pt idx="32">
                  <c:v>0.26</c:v>
                </c:pt>
                <c:pt idx="33">
                  <c:v>0.25</c:v>
                </c:pt>
                <c:pt idx="34">
                  <c:v>0.23</c:v>
                </c:pt>
                <c:pt idx="35">
                  <c:v>0.25</c:v>
                </c:pt>
                <c:pt idx="36">
                  <c:v>0.27</c:v>
                </c:pt>
                <c:pt idx="37">
                  <c:v>0.27</c:v>
                </c:pt>
                <c:pt idx="38">
                  <c:v>0.27</c:v>
                </c:pt>
                <c:pt idx="39">
                  <c:v>0.25</c:v>
                </c:pt>
                <c:pt idx="40">
                  <c:v>0.25</c:v>
                </c:pt>
                <c:pt idx="41">
                  <c:v>0.25</c:v>
                </c:pt>
                <c:pt idx="42">
                  <c:v>0.28000000000000003</c:v>
                </c:pt>
                <c:pt idx="43">
                  <c:v>0.32</c:v>
                </c:pt>
                <c:pt idx="44">
                  <c:v>0.33</c:v>
                </c:pt>
                <c:pt idx="45">
                  <c:v>0.35</c:v>
                </c:pt>
                <c:pt idx="46">
                  <c:v>0.38</c:v>
                </c:pt>
                <c:pt idx="47">
                  <c:v>0.4</c:v>
                </c:pt>
                <c:pt idx="48">
                  <c:v>0.4</c:v>
                </c:pt>
                <c:pt idx="49">
                  <c:v>0.39</c:v>
                </c:pt>
                <c:pt idx="50">
                  <c:v>0.41</c:v>
                </c:pt>
                <c:pt idx="51">
                  <c:v>0.44</c:v>
                </c:pt>
                <c:pt idx="52">
                  <c:v>0.47</c:v>
                </c:pt>
                <c:pt idx="53">
                  <c:v>0.48</c:v>
                </c:pt>
                <c:pt idx="54">
                  <c:v>0.48</c:v>
                </c:pt>
                <c:pt idx="55">
                  <c:v>0.48</c:v>
                </c:pt>
                <c:pt idx="56">
                  <c:v>0.47</c:v>
                </c:pt>
                <c:pt idx="57">
                  <c:v>0.44</c:v>
                </c:pt>
                <c:pt idx="58">
                  <c:v>0.42</c:v>
                </c:pt>
                <c:pt idx="59">
                  <c:v>0.38</c:v>
                </c:pt>
                <c:pt idx="60">
                  <c:v>0.34</c:v>
                </c:pt>
                <c:pt idx="61">
                  <c:v>0.31</c:v>
                </c:pt>
                <c:pt idx="62">
                  <c:v>0.33</c:v>
                </c:pt>
                <c:pt idx="63">
                  <c:v>0.35</c:v>
                </c:pt>
                <c:pt idx="64">
                  <c:v>0.36</c:v>
                </c:pt>
                <c:pt idx="65">
                  <c:v>0.36</c:v>
                </c:pt>
                <c:pt idx="66">
                  <c:v>0.35</c:v>
                </c:pt>
                <c:pt idx="67">
                  <c:v>0.35</c:v>
                </c:pt>
                <c:pt idx="68">
                  <c:v>0.39</c:v>
                </c:pt>
                <c:pt idx="69">
                  <c:v>0.52</c:v>
                </c:pt>
                <c:pt idx="70">
                  <c:v>0.61</c:v>
                </c:pt>
                <c:pt idx="71">
                  <c:v>0.66</c:v>
                </c:pt>
                <c:pt idx="72">
                  <c:v>0.7</c:v>
                </c:pt>
                <c:pt idx="73">
                  <c:v>0.72043691896076167</c:v>
                </c:pt>
                <c:pt idx="74" formatCode="General">
                  <c:v>0.73626800142074755</c:v>
                </c:pt>
                <c:pt idx="75" formatCode="General">
                  <c:v>0.73648836102645876</c:v>
                </c:pt>
                <c:pt idx="76" formatCode="General">
                  <c:v>0.76989338752710157</c:v>
                </c:pt>
                <c:pt idx="77" formatCode="General">
                  <c:v>0.76468379874285985</c:v>
                </c:pt>
                <c:pt idx="78" formatCode="General">
                  <c:v>0.78036626680306354</c:v>
                </c:pt>
                <c:pt idx="79" formatCode="General">
                  <c:v>0.79306845927306424</c:v>
                </c:pt>
                <c:pt idx="80" formatCode="General">
                  <c:v>0.80909415203802493</c:v>
                </c:pt>
                <c:pt idx="81" formatCode="General">
                  <c:v>0.83062155708546048</c:v>
                </c:pt>
                <c:pt idx="82" formatCode="General">
                  <c:v>0.85678723014893832</c:v>
                </c:pt>
                <c:pt idx="83" formatCode="General">
                  <c:v>0.87883538877601008</c:v>
                </c:pt>
                <c:pt idx="84" formatCode="General">
                  <c:v>0.89637137904810504</c:v>
                </c:pt>
                <c:pt idx="85" formatCode="General">
                  <c:v>0.91513811616240603</c:v>
                </c:pt>
                <c:pt idx="86" formatCode="General">
                  <c:v>0.9314114307206921</c:v>
                </c:pt>
                <c:pt idx="87" formatCode="General">
                  <c:v>0.94455353982686618</c:v>
                </c:pt>
                <c:pt idx="88" formatCode="General">
                  <c:v>0.96201521338922136</c:v>
                </c:pt>
                <c:pt idx="89" formatCode="General">
                  <c:v>0.97479553511307804</c:v>
                </c:pt>
                <c:pt idx="90" formatCode="General">
                  <c:v>0.99081165189997267</c:v>
                </c:pt>
                <c:pt idx="91" formatCode="General">
                  <c:v>1.02</c:v>
                </c:pt>
              </c:numCache>
            </c:numRef>
          </c:val>
          <c:extLst>
            <c:ext xmlns:c16="http://schemas.microsoft.com/office/drawing/2014/chart" uri="{C3380CC4-5D6E-409C-BE32-E72D297353CC}">
              <c16:uniqueId val="{00000001-B1F0-4216-85DB-8255FE8CE9FB}"/>
            </c:ext>
          </c:extLst>
        </c:ser>
        <c:dLbls>
          <c:showLegendKey val="0"/>
          <c:showVal val="0"/>
          <c:showCatName val="0"/>
          <c:showSerName val="0"/>
          <c:showPercent val="0"/>
          <c:showBubbleSize val="0"/>
        </c:dLbls>
        <c:axId val="229342344"/>
        <c:axId val="229342736"/>
      </c:areaChart>
      <c:catAx>
        <c:axId val="229342344"/>
        <c:scaling>
          <c:orientation val="minMax"/>
        </c:scaling>
        <c:delete val="0"/>
        <c:axPos val="b"/>
        <c:numFmt formatCode="General" sourceLinked="1"/>
        <c:majorTickMark val="out"/>
        <c:minorTickMark val="none"/>
        <c:tickLblPos val="nextTo"/>
        <c:txPr>
          <a:bodyPr rot="-2700000"/>
          <a:lstStyle/>
          <a:p>
            <a:pPr>
              <a:defRPr sz="1600" b="1">
                <a:solidFill>
                  <a:schemeClr val="tx1"/>
                </a:solidFill>
                <a:latin typeface="Arial"/>
              </a:defRPr>
            </a:pPr>
            <a:endParaRPr lang="en-US"/>
          </a:p>
        </c:txPr>
        <c:crossAx val="229342736"/>
        <c:crosses val="autoZero"/>
        <c:auto val="1"/>
        <c:lblAlgn val="ctr"/>
        <c:lblOffset val="100"/>
        <c:tickLblSkip val="10"/>
        <c:tickMarkSkip val="10"/>
        <c:noMultiLvlLbl val="0"/>
      </c:catAx>
      <c:valAx>
        <c:axId val="229342736"/>
        <c:scaling>
          <c:orientation val="minMax"/>
          <c:max val="2"/>
          <c:min val="0"/>
        </c:scaling>
        <c:delete val="0"/>
        <c:axPos val="l"/>
        <c:numFmt formatCode="0%" sourceLinked="0"/>
        <c:majorTickMark val="out"/>
        <c:minorTickMark val="none"/>
        <c:tickLblPos val="nextTo"/>
        <c:txPr>
          <a:bodyPr/>
          <a:lstStyle/>
          <a:p>
            <a:pPr>
              <a:defRPr sz="1600" b="1">
                <a:solidFill>
                  <a:schemeClr val="tx1"/>
                </a:solidFill>
                <a:latin typeface="Arial"/>
              </a:defRPr>
            </a:pPr>
            <a:endParaRPr lang="en-US"/>
          </a:p>
        </c:txPr>
        <c:crossAx val="229342344"/>
        <c:crosses val="autoZero"/>
        <c:crossBetween val="midCat"/>
      </c:valAx>
      <c:spPr>
        <a:noFill/>
        <a:ln w="25400">
          <a:noFill/>
        </a:ln>
      </c:spPr>
    </c:plotArea>
    <c:plotVisOnly val="1"/>
    <c:dispBlanksAs val="zero"/>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964193190744934E-2"/>
          <c:y val="2.0290792426461427E-2"/>
          <c:w val="0.90112658080904173"/>
          <c:h val="0.85282329142471702"/>
        </c:manualLayout>
      </c:layout>
      <c:areaChart>
        <c:grouping val="standard"/>
        <c:varyColors val="0"/>
        <c:ser>
          <c:idx val="0"/>
          <c:order val="0"/>
          <c:tx>
            <c:strRef>
              <c:f>Sheet1!$B$1</c:f>
              <c:strCache>
                <c:ptCount val="1"/>
                <c:pt idx="0">
                  <c:v>Debt</c:v>
                </c:pt>
              </c:strCache>
            </c:strRef>
          </c:tx>
          <c:spPr>
            <a:solidFill>
              <a:schemeClr val="tx2">
                <a:lumMod val="75000"/>
              </a:schemeClr>
            </a:solidFill>
            <a:ln>
              <a:solidFill>
                <a:schemeClr val="tx2"/>
              </a:solidFill>
            </a:ln>
          </c:spPr>
          <c:cat>
            <c:strRef>
              <c:f>Sheet1!$A$2:$A$112</c:f>
              <c:strCache>
                <c:ptCount val="111"/>
                <c:pt idx="0">
                  <c:v>1940</c:v>
                </c:pt>
                <c:pt idx="1">
                  <c:v>1941</c:v>
                </c:pt>
                <c:pt idx="2">
                  <c:v>1942</c:v>
                </c:pt>
                <c:pt idx="3">
                  <c:v>1943</c:v>
                </c:pt>
                <c:pt idx="4">
                  <c:v>1944</c:v>
                </c:pt>
                <c:pt idx="5">
                  <c:v>1945</c:v>
                </c:pt>
                <c:pt idx="6">
                  <c:v>1946</c:v>
                </c:pt>
                <c:pt idx="7">
                  <c:v>1947</c:v>
                </c:pt>
                <c:pt idx="8">
                  <c:v>1948</c:v>
                </c:pt>
                <c:pt idx="9">
                  <c:v>1949</c:v>
                </c:pt>
                <c:pt idx="10">
                  <c:v>1950</c:v>
                </c:pt>
                <c:pt idx="11">
                  <c:v>1951</c:v>
                </c:pt>
                <c:pt idx="12">
                  <c:v>1952</c:v>
                </c:pt>
                <c:pt idx="13">
                  <c:v>1953</c:v>
                </c:pt>
                <c:pt idx="14">
                  <c:v>1954</c:v>
                </c:pt>
                <c:pt idx="15">
                  <c:v>1955</c:v>
                </c:pt>
                <c:pt idx="16">
                  <c:v>1956</c:v>
                </c:pt>
                <c:pt idx="17">
                  <c:v>1957</c:v>
                </c:pt>
                <c:pt idx="18">
                  <c:v>1958</c:v>
                </c:pt>
                <c:pt idx="19">
                  <c:v>1959</c:v>
                </c:pt>
                <c:pt idx="20">
                  <c:v>1960</c:v>
                </c:pt>
                <c:pt idx="21">
                  <c:v>1961</c:v>
                </c:pt>
                <c:pt idx="22">
                  <c:v>1962</c:v>
                </c:pt>
                <c:pt idx="23">
                  <c:v>1963</c:v>
                </c:pt>
                <c:pt idx="24">
                  <c:v>1964</c:v>
                </c:pt>
                <c:pt idx="25">
                  <c:v>1965</c:v>
                </c:pt>
                <c:pt idx="26">
                  <c:v>1966</c:v>
                </c:pt>
                <c:pt idx="27">
                  <c:v>1967</c:v>
                </c:pt>
                <c:pt idx="28">
                  <c:v>1968</c:v>
                </c:pt>
                <c:pt idx="29">
                  <c:v>1969</c:v>
                </c:pt>
                <c:pt idx="30">
                  <c:v>1970</c:v>
                </c:pt>
                <c:pt idx="31">
                  <c:v>1971</c:v>
                </c:pt>
                <c:pt idx="32">
                  <c:v>1972</c:v>
                </c:pt>
                <c:pt idx="33">
                  <c:v>1973</c:v>
                </c:pt>
                <c:pt idx="34">
                  <c:v>1974</c:v>
                </c:pt>
                <c:pt idx="35">
                  <c:v>1975</c:v>
                </c:pt>
                <c:pt idx="36">
                  <c:v>1976</c:v>
                </c:pt>
                <c:pt idx="37">
                  <c:v>1977</c:v>
                </c:pt>
                <c:pt idx="38">
                  <c:v>1978</c:v>
                </c:pt>
                <c:pt idx="39">
                  <c:v>1979</c:v>
                </c:pt>
                <c:pt idx="40">
                  <c:v>1980</c:v>
                </c:pt>
                <c:pt idx="41">
                  <c:v>1981</c:v>
                </c:pt>
                <c:pt idx="42">
                  <c:v>1982</c:v>
                </c:pt>
                <c:pt idx="43">
                  <c:v>1983</c:v>
                </c:pt>
                <c:pt idx="44">
                  <c:v>1984</c:v>
                </c:pt>
                <c:pt idx="45">
                  <c:v>1985</c:v>
                </c:pt>
                <c:pt idx="46">
                  <c:v>1986</c:v>
                </c:pt>
                <c:pt idx="47">
                  <c:v>1987</c:v>
                </c:pt>
                <c:pt idx="48">
                  <c:v>1988</c:v>
                </c:pt>
                <c:pt idx="49">
                  <c:v>1989</c:v>
                </c:pt>
                <c:pt idx="50">
                  <c:v>1990</c:v>
                </c:pt>
                <c:pt idx="51">
                  <c:v>1991</c:v>
                </c:pt>
                <c:pt idx="52">
                  <c:v>1992</c:v>
                </c:pt>
                <c:pt idx="53">
                  <c:v>1993</c:v>
                </c:pt>
                <c:pt idx="54">
                  <c:v>1994</c:v>
                </c:pt>
                <c:pt idx="55">
                  <c:v>1995</c:v>
                </c:pt>
                <c:pt idx="56">
                  <c:v>1996</c:v>
                </c:pt>
                <c:pt idx="57">
                  <c:v>1997</c:v>
                </c:pt>
                <c:pt idx="58">
                  <c:v>1998</c:v>
                </c:pt>
                <c:pt idx="59">
                  <c:v>1999</c:v>
                </c:pt>
                <c:pt idx="60">
                  <c:v>2000</c:v>
                </c:pt>
                <c:pt idx="61">
                  <c:v>2001</c:v>
                </c:pt>
                <c:pt idx="62">
                  <c:v>2002</c:v>
                </c:pt>
                <c:pt idx="63">
                  <c:v>2003</c:v>
                </c:pt>
                <c:pt idx="64">
                  <c:v>2004</c:v>
                </c:pt>
                <c:pt idx="65">
                  <c:v>2005</c:v>
                </c:pt>
                <c:pt idx="66">
                  <c:v>2006</c:v>
                </c:pt>
                <c:pt idx="67">
                  <c:v>2007</c:v>
                </c:pt>
                <c:pt idx="68">
                  <c:v>2008</c:v>
                </c:pt>
                <c:pt idx="69">
                  <c:v>2009</c:v>
                </c:pt>
                <c:pt idx="70">
                  <c:v>2010</c:v>
                </c:pt>
                <c:pt idx="71">
                  <c:v>2011</c:v>
                </c:pt>
                <c:pt idx="72">
                  <c:v>2012</c:v>
                </c:pt>
                <c:pt idx="73">
                  <c:v>2013</c:v>
                </c:pt>
                <c:pt idx="74">
                  <c:v>2014</c:v>
                </c:pt>
                <c:pt idx="75">
                  <c:v>2015</c:v>
                </c:pt>
                <c:pt idx="76">
                  <c:v>2016</c:v>
                </c:pt>
                <c:pt idx="77">
                  <c:v>2017</c:v>
                </c:pt>
                <c:pt idx="78">
                  <c:v>2018</c:v>
                </c:pt>
                <c:pt idx="79">
                  <c:v>2019</c:v>
                </c:pt>
                <c:pt idx="80">
                  <c:v>2020</c:v>
                </c:pt>
                <c:pt idx="81">
                  <c:v>2021</c:v>
                </c:pt>
                <c:pt idx="82">
                  <c:v>2022</c:v>
                </c:pt>
                <c:pt idx="83">
                  <c:v>2023</c:v>
                </c:pt>
                <c:pt idx="84">
                  <c:v>2024</c:v>
                </c:pt>
                <c:pt idx="85">
                  <c:v>2025</c:v>
                </c:pt>
                <c:pt idx="86">
                  <c:v>2026</c:v>
                </c:pt>
                <c:pt idx="87">
                  <c:v>2027</c:v>
                </c:pt>
                <c:pt idx="88">
                  <c:v>2028</c:v>
                </c:pt>
                <c:pt idx="89">
                  <c:v>2029</c:v>
                </c:pt>
                <c:pt idx="90">
                  <c:v>2030</c:v>
                </c:pt>
                <c:pt idx="91">
                  <c:v>2031</c:v>
                </c:pt>
                <c:pt idx="92">
                  <c:v>2032</c:v>
                </c:pt>
                <c:pt idx="93">
                  <c:v>2033</c:v>
                </c:pt>
                <c:pt idx="94">
                  <c:v>2034</c:v>
                </c:pt>
                <c:pt idx="95">
                  <c:v>2035</c:v>
                </c:pt>
                <c:pt idx="96">
                  <c:v>2036</c:v>
                </c:pt>
                <c:pt idx="97">
                  <c:v>2037</c:v>
                </c:pt>
                <c:pt idx="98">
                  <c:v>2038</c:v>
                </c:pt>
                <c:pt idx="99">
                  <c:v>2039</c:v>
                </c:pt>
                <c:pt idx="100">
                  <c:v>2040</c:v>
                </c:pt>
                <c:pt idx="101">
                  <c:v>2041</c:v>
                </c:pt>
                <c:pt idx="102">
                  <c:v>2042</c:v>
                </c:pt>
                <c:pt idx="103">
                  <c:v>2043</c:v>
                </c:pt>
                <c:pt idx="104">
                  <c:v>2044</c:v>
                </c:pt>
                <c:pt idx="105">
                  <c:v>2045</c:v>
                </c:pt>
                <c:pt idx="106">
                  <c:v>2046</c:v>
                </c:pt>
                <c:pt idx="107">
                  <c:v>2047</c:v>
                </c:pt>
                <c:pt idx="108">
                  <c:v>2048</c:v>
                </c:pt>
                <c:pt idx="109">
                  <c:v>2049</c:v>
                </c:pt>
                <c:pt idx="110">
                  <c:v>2050</c:v>
                </c:pt>
              </c:strCache>
            </c:strRef>
          </c:cat>
          <c:val>
            <c:numRef>
              <c:f>Sheet1!$B$2:$B$112</c:f>
              <c:numCache>
                <c:formatCode>0%</c:formatCode>
                <c:ptCount val="111"/>
                <c:pt idx="0">
                  <c:v>0.44</c:v>
                </c:pt>
                <c:pt idx="1">
                  <c:v>0.41</c:v>
                </c:pt>
                <c:pt idx="2">
                  <c:v>0.46</c:v>
                </c:pt>
                <c:pt idx="3">
                  <c:v>0.69</c:v>
                </c:pt>
                <c:pt idx="4">
                  <c:v>0.86</c:v>
                </c:pt>
                <c:pt idx="5">
                  <c:v>1.04</c:v>
                </c:pt>
                <c:pt idx="6">
                  <c:v>1.06</c:v>
                </c:pt>
                <c:pt idx="7">
                  <c:v>0.94</c:v>
                </c:pt>
                <c:pt idx="8">
                  <c:v>0.82</c:v>
                </c:pt>
                <c:pt idx="9">
                  <c:v>0.77</c:v>
                </c:pt>
                <c:pt idx="10">
                  <c:v>0.78</c:v>
                </c:pt>
                <c:pt idx="11">
                  <c:v>0.65</c:v>
                </c:pt>
                <c:pt idx="12">
                  <c:v>0.6</c:v>
                </c:pt>
                <c:pt idx="13">
                  <c:v>0.56999999999999995</c:v>
                </c:pt>
                <c:pt idx="14">
                  <c:v>0.57999999999999996</c:v>
                </c:pt>
                <c:pt idx="15">
                  <c:v>0.56000000000000005</c:v>
                </c:pt>
                <c:pt idx="16">
                  <c:v>0.51</c:v>
                </c:pt>
                <c:pt idx="17">
                  <c:v>0.47</c:v>
                </c:pt>
                <c:pt idx="18">
                  <c:v>0.48</c:v>
                </c:pt>
                <c:pt idx="19">
                  <c:v>0.46</c:v>
                </c:pt>
                <c:pt idx="20">
                  <c:v>0.44</c:v>
                </c:pt>
                <c:pt idx="21">
                  <c:v>0.44</c:v>
                </c:pt>
                <c:pt idx="22">
                  <c:v>0.42</c:v>
                </c:pt>
                <c:pt idx="23">
                  <c:v>0.41</c:v>
                </c:pt>
                <c:pt idx="24">
                  <c:v>0.39</c:v>
                </c:pt>
                <c:pt idx="25">
                  <c:v>0.37</c:v>
                </c:pt>
                <c:pt idx="26">
                  <c:v>0.34</c:v>
                </c:pt>
                <c:pt idx="27">
                  <c:v>0.32</c:v>
                </c:pt>
                <c:pt idx="28">
                  <c:v>0.32</c:v>
                </c:pt>
                <c:pt idx="29">
                  <c:v>0.28000000000000003</c:v>
                </c:pt>
                <c:pt idx="30">
                  <c:v>0.27</c:v>
                </c:pt>
                <c:pt idx="31">
                  <c:v>0.27</c:v>
                </c:pt>
                <c:pt idx="32">
                  <c:v>0.26</c:v>
                </c:pt>
                <c:pt idx="33">
                  <c:v>0.25</c:v>
                </c:pt>
                <c:pt idx="34">
                  <c:v>0.23</c:v>
                </c:pt>
                <c:pt idx="35">
                  <c:v>0.25</c:v>
                </c:pt>
                <c:pt idx="36">
                  <c:v>0.27</c:v>
                </c:pt>
                <c:pt idx="37">
                  <c:v>0.27</c:v>
                </c:pt>
                <c:pt idx="38">
                  <c:v>0.27</c:v>
                </c:pt>
                <c:pt idx="39">
                  <c:v>0.25</c:v>
                </c:pt>
                <c:pt idx="40">
                  <c:v>0.25</c:v>
                </c:pt>
                <c:pt idx="41">
                  <c:v>0.25</c:v>
                </c:pt>
                <c:pt idx="42">
                  <c:v>0.28000000000000003</c:v>
                </c:pt>
                <c:pt idx="43">
                  <c:v>0.32</c:v>
                </c:pt>
                <c:pt idx="44">
                  <c:v>0.33</c:v>
                </c:pt>
                <c:pt idx="45">
                  <c:v>0.35</c:v>
                </c:pt>
                <c:pt idx="46">
                  <c:v>0.38</c:v>
                </c:pt>
                <c:pt idx="47">
                  <c:v>0.4</c:v>
                </c:pt>
                <c:pt idx="48">
                  <c:v>0.4</c:v>
                </c:pt>
                <c:pt idx="49">
                  <c:v>0.39</c:v>
                </c:pt>
                <c:pt idx="50">
                  <c:v>0.41</c:v>
                </c:pt>
                <c:pt idx="51">
                  <c:v>0.44</c:v>
                </c:pt>
                <c:pt idx="52">
                  <c:v>0.47</c:v>
                </c:pt>
                <c:pt idx="53">
                  <c:v>0.48</c:v>
                </c:pt>
                <c:pt idx="54">
                  <c:v>0.48</c:v>
                </c:pt>
                <c:pt idx="55">
                  <c:v>0.48</c:v>
                </c:pt>
                <c:pt idx="56">
                  <c:v>0.47</c:v>
                </c:pt>
                <c:pt idx="57">
                  <c:v>0.44</c:v>
                </c:pt>
                <c:pt idx="58">
                  <c:v>0.42</c:v>
                </c:pt>
                <c:pt idx="59">
                  <c:v>0.38</c:v>
                </c:pt>
                <c:pt idx="60">
                  <c:v>0.34</c:v>
                </c:pt>
                <c:pt idx="61">
                  <c:v>0.31</c:v>
                </c:pt>
                <c:pt idx="62">
                  <c:v>0.33</c:v>
                </c:pt>
                <c:pt idx="63">
                  <c:v>0.35</c:v>
                </c:pt>
                <c:pt idx="64">
                  <c:v>0.36</c:v>
                </c:pt>
                <c:pt idx="65">
                  <c:v>0.36</c:v>
                </c:pt>
                <c:pt idx="66">
                  <c:v>0.35</c:v>
                </c:pt>
                <c:pt idx="67">
                  <c:v>0.35</c:v>
                </c:pt>
                <c:pt idx="68">
                  <c:v>0.39</c:v>
                </c:pt>
                <c:pt idx="69">
                  <c:v>0.52</c:v>
                </c:pt>
                <c:pt idx="70">
                  <c:v>0.61</c:v>
                </c:pt>
                <c:pt idx="71">
                  <c:v>0.66</c:v>
                </c:pt>
                <c:pt idx="72">
                  <c:v>0.7</c:v>
                </c:pt>
                <c:pt idx="73">
                  <c:v>0.72043691896076167</c:v>
                </c:pt>
                <c:pt idx="74" formatCode="General">
                  <c:v>0.73626800142074755</c:v>
                </c:pt>
                <c:pt idx="75" formatCode="General">
                  <c:v>0.73648836102645876</c:v>
                </c:pt>
                <c:pt idx="76" formatCode="General">
                  <c:v>0.76989338752710157</c:v>
                </c:pt>
                <c:pt idx="77" formatCode="General">
                  <c:v>0.76468379874285985</c:v>
                </c:pt>
                <c:pt idx="78" formatCode="General">
                  <c:v>0.78036626680306354</c:v>
                </c:pt>
                <c:pt idx="79" formatCode="General">
                  <c:v>0.79306845927306424</c:v>
                </c:pt>
                <c:pt idx="80" formatCode="General">
                  <c:v>0.80909415203802493</c:v>
                </c:pt>
                <c:pt idx="81" formatCode="General">
                  <c:v>0.83062155708546048</c:v>
                </c:pt>
                <c:pt idx="82" formatCode="General">
                  <c:v>0.85678723014893832</c:v>
                </c:pt>
                <c:pt idx="83" formatCode="General">
                  <c:v>0.87883538877601008</c:v>
                </c:pt>
                <c:pt idx="84" formatCode="General">
                  <c:v>0.89637137904810504</c:v>
                </c:pt>
                <c:pt idx="85" formatCode="General">
                  <c:v>0.91513811616240603</c:v>
                </c:pt>
                <c:pt idx="86" formatCode="General">
                  <c:v>0.9314114307206921</c:v>
                </c:pt>
                <c:pt idx="87" formatCode="General">
                  <c:v>0.94455353982686618</c:v>
                </c:pt>
                <c:pt idx="88" formatCode="General">
                  <c:v>0.96201521338922136</c:v>
                </c:pt>
                <c:pt idx="89" formatCode="General">
                  <c:v>0.97479553511307804</c:v>
                </c:pt>
                <c:pt idx="90" formatCode="General">
                  <c:v>0.99081165189997267</c:v>
                </c:pt>
                <c:pt idx="91" formatCode="General">
                  <c:v>1.0110508101717495</c:v>
                </c:pt>
                <c:pt idx="92" formatCode="General">
                  <c:v>1.0314480827603905</c:v>
                </c:pt>
                <c:pt idx="93" formatCode="General">
                  <c:v>1.0533472626625295</c:v>
                </c:pt>
                <c:pt idx="94" formatCode="General">
                  <c:v>1.0774269059186667</c:v>
                </c:pt>
                <c:pt idx="95" formatCode="General">
                  <c:v>1.1032427997520491</c:v>
                </c:pt>
                <c:pt idx="96" formatCode="General">
                  <c:v>1.130293980377864</c:v>
                </c:pt>
                <c:pt idx="97" formatCode="General">
                  <c:v>1.1584658967669572</c:v>
                </c:pt>
                <c:pt idx="98" formatCode="General">
                  <c:v>1.1878539969314523</c:v>
                </c:pt>
                <c:pt idx="99" formatCode="General">
                  <c:v>1.2196253879052399</c:v>
                </c:pt>
                <c:pt idx="100" formatCode="General">
                  <c:v>1.2515737545571126</c:v>
                </c:pt>
                <c:pt idx="101" formatCode="General">
                  <c:v>1.2868327236382135</c:v>
                </c:pt>
                <c:pt idx="102" formatCode="General">
                  <c:v>1.3223614158516919</c:v>
                </c:pt>
                <c:pt idx="103" formatCode="General">
                  <c:v>1.3590228856812991</c:v>
                </c:pt>
                <c:pt idx="104" formatCode="General">
                  <c:v>1.3982712125207228</c:v>
                </c:pt>
                <c:pt idx="105" formatCode="General">
                  <c:v>1.4377852807420826</c:v>
                </c:pt>
                <c:pt idx="106" formatCode="General">
                  <c:v>1.4783580900274069</c:v>
                </c:pt>
                <c:pt idx="107" formatCode="General">
                  <c:v>1.5202563788674346</c:v>
                </c:pt>
                <c:pt idx="108" formatCode="General">
                  <c:v>1.5632423909701356</c:v>
                </c:pt>
                <c:pt idx="109" formatCode="General">
                  <c:v>1.6041903984857813</c:v>
                </c:pt>
                <c:pt idx="110" formatCode="General">
                  <c:v>1.6432033257757184</c:v>
                </c:pt>
              </c:numCache>
            </c:numRef>
          </c:val>
          <c:extLst>
            <c:ext xmlns:c16="http://schemas.microsoft.com/office/drawing/2014/chart" uri="{C3380CC4-5D6E-409C-BE32-E72D297353CC}">
              <c16:uniqueId val="{00000001-B1F0-4216-85DB-8255FE8CE9FB}"/>
            </c:ext>
          </c:extLst>
        </c:ser>
        <c:dLbls>
          <c:showLegendKey val="0"/>
          <c:showVal val="0"/>
          <c:showCatName val="0"/>
          <c:showSerName val="0"/>
          <c:showPercent val="0"/>
          <c:showBubbleSize val="0"/>
        </c:dLbls>
        <c:axId val="229342344"/>
        <c:axId val="229342736"/>
      </c:areaChart>
      <c:catAx>
        <c:axId val="229342344"/>
        <c:scaling>
          <c:orientation val="minMax"/>
        </c:scaling>
        <c:delete val="0"/>
        <c:axPos val="b"/>
        <c:numFmt formatCode="General" sourceLinked="1"/>
        <c:majorTickMark val="out"/>
        <c:minorTickMark val="none"/>
        <c:tickLblPos val="nextTo"/>
        <c:txPr>
          <a:bodyPr rot="-2700000"/>
          <a:lstStyle/>
          <a:p>
            <a:pPr>
              <a:defRPr sz="1600" b="1">
                <a:solidFill>
                  <a:schemeClr val="tx1"/>
                </a:solidFill>
                <a:latin typeface="Arial"/>
              </a:defRPr>
            </a:pPr>
            <a:endParaRPr lang="en-US"/>
          </a:p>
        </c:txPr>
        <c:crossAx val="229342736"/>
        <c:crosses val="autoZero"/>
        <c:auto val="1"/>
        <c:lblAlgn val="ctr"/>
        <c:lblOffset val="100"/>
        <c:tickLblSkip val="10"/>
        <c:tickMarkSkip val="10"/>
        <c:noMultiLvlLbl val="0"/>
      </c:catAx>
      <c:valAx>
        <c:axId val="229342736"/>
        <c:scaling>
          <c:orientation val="minMax"/>
          <c:max val="2"/>
          <c:min val="0"/>
        </c:scaling>
        <c:delete val="0"/>
        <c:axPos val="l"/>
        <c:numFmt formatCode="0%" sourceLinked="0"/>
        <c:majorTickMark val="out"/>
        <c:minorTickMark val="none"/>
        <c:tickLblPos val="nextTo"/>
        <c:txPr>
          <a:bodyPr/>
          <a:lstStyle/>
          <a:p>
            <a:pPr>
              <a:defRPr sz="1600" b="1">
                <a:solidFill>
                  <a:schemeClr val="tx1"/>
                </a:solidFill>
                <a:latin typeface="Arial"/>
              </a:defRPr>
            </a:pPr>
            <a:endParaRPr lang="en-US"/>
          </a:p>
        </c:txPr>
        <c:crossAx val="229342344"/>
        <c:crosses val="autoZero"/>
        <c:crossBetween val="midCat"/>
      </c:valAx>
      <c:spPr>
        <a:noFill/>
        <a:ln w="25400">
          <a:noFill/>
        </a:ln>
      </c:spPr>
    </c:plotArea>
    <c:plotVisOnly val="1"/>
    <c:dispBlanksAs val="zero"/>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52400836438286"/>
          <c:y val="4.2125404152478965E-2"/>
          <c:w val="0.86747599163561717"/>
          <c:h val="0.92584523778216687"/>
        </c:manualLayout>
      </c:layout>
      <c:barChart>
        <c:barDir val="col"/>
        <c:grouping val="stacked"/>
        <c:varyColors val="0"/>
        <c:ser>
          <c:idx val="0"/>
          <c:order val="0"/>
          <c:tx>
            <c:strRef>
              <c:f>Sheet1!$E$2</c:f>
              <c:strCache>
                <c:ptCount val="1"/>
                <c:pt idx="0">
                  <c:v>All Other Legislation</c:v>
                </c:pt>
              </c:strCache>
            </c:strRef>
          </c:tx>
          <c:spPr>
            <a:solidFill>
              <a:schemeClr val="bg1">
                <a:lumMod val="50000"/>
              </a:schemeClr>
            </a:solidFill>
            <a:ln>
              <a:noFill/>
            </a:ln>
            <a:effectLst/>
          </c:spPr>
          <c:invertIfNegative val="0"/>
          <c:val>
            <c:numRef>
              <c:f>Sheet1!$E$3</c:f>
              <c:numCache>
                <c:formatCode>General</c:formatCode>
                <c:ptCount val="1"/>
                <c:pt idx="0">
                  <c:v>442.3</c:v>
                </c:pt>
              </c:numCache>
            </c:numRef>
          </c:val>
          <c:extLst>
            <c:ext xmlns:c16="http://schemas.microsoft.com/office/drawing/2014/chart" uri="{C3380CC4-5D6E-409C-BE32-E72D297353CC}">
              <c16:uniqueId val="{00000000-402F-4544-861B-1E7B49D06629}"/>
            </c:ext>
          </c:extLst>
        </c:ser>
        <c:ser>
          <c:idx val="1"/>
          <c:order val="1"/>
          <c:tx>
            <c:strRef>
              <c:f>Sheet1!$F$2</c:f>
              <c:strCache>
                <c:ptCount val="1"/>
                <c:pt idx="0">
                  <c:v>Other Recent Legislation</c:v>
                </c:pt>
              </c:strCache>
            </c:strRef>
          </c:tx>
          <c:spPr>
            <a:solidFill>
              <a:schemeClr val="accent6"/>
            </a:solidFill>
            <a:ln>
              <a:noFill/>
            </a:ln>
            <a:effectLst/>
          </c:spPr>
          <c:invertIfNegative val="0"/>
          <c:val>
            <c:numRef>
              <c:f>Sheet1!$F$3</c:f>
              <c:numCache>
                <c:formatCode>General</c:formatCode>
                <c:ptCount val="1"/>
                <c:pt idx="0">
                  <c:v>20</c:v>
                </c:pt>
              </c:numCache>
            </c:numRef>
          </c:val>
          <c:extLst>
            <c:ext xmlns:c16="http://schemas.microsoft.com/office/drawing/2014/chart" uri="{C3380CC4-5D6E-409C-BE32-E72D297353CC}">
              <c16:uniqueId val="{00000001-402F-4544-861B-1E7B49D06629}"/>
            </c:ext>
          </c:extLst>
        </c:ser>
        <c:ser>
          <c:idx val="2"/>
          <c:order val="2"/>
          <c:tx>
            <c:strRef>
              <c:f>Sheet1!$G$2</c:f>
              <c:strCache>
                <c:ptCount val="1"/>
                <c:pt idx="0">
                  <c:v>2015 Bills</c:v>
                </c:pt>
              </c:strCache>
            </c:strRef>
          </c:tx>
          <c:spPr>
            <a:solidFill>
              <a:schemeClr val="accent6"/>
            </a:solidFill>
            <a:ln>
              <a:noFill/>
            </a:ln>
            <a:effectLst/>
          </c:spPr>
          <c:invertIfNegative val="0"/>
          <c:val>
            <c:numRef>
              <c:f>Sheet1!$G$3</c:f>
              <c:numCache>
                <c:formatCode>General</c:formatCode>
                <c:ptCount val="1"/>
                <c:pt idx="0">
                  <c:v>103</c:v>
                </c:pt>
              </c:numCache>
            </c:numRef>
          </c:val>
          <c:extLst>
            <c:ext xmlns:c16="http://schemas.microsoft.com/office/drawing/2014/chart" uri="{C3380CC4-5D6E-409C-BE32-E72D297353CC}">
              <c16:uniqueId val="{00000002-402F-4544-861B-1E7B49D06629}"/>
            </c:ext>
          </c:extLst>
        </c:ser>
        <c:ser>
          <c:idx val="3"/>
          <c:order val="3"/>
          <c:tx>
            <c:strRef>
              <c:f>Sheet1!$H$2</c:f>
              <c:strCache>
                <c:ptCount val="1"/>
                <c:pt idx="0">
                  <c:v>TCJA</c:v>
                </c:pt>
              </c:strCache>
            </c:strRef>
          </c:tx>
          <c:spPr>
            <a:solidFill>
              <a:schemeClr val="accent2"/>
            </a:solidFill>
            <a:ln>
              <a:noFill/>
            </a:ln>
            <a:effectLst/>
          </c:spPr>
          <c:invertIfNegative val="0"/>
          <c:val>
            <c:numRef>
              <c:f>Sheet1!$H$3</c:f>
              <c:numCache>
                <c:formatCode>General</c:formatCode>
                <c:ptCount val="1"/>
                <c:pt idx="0">
                  <c:v>228</c:v>
                </c:pt>
              </c:numCache>
            </c:numRef>
          </c:val>
          <c:extLst>
            <c:ext xmlns:c16="http://schemas.microsoft.com/office/drawing/2014/chart" uri="{C3380CC4-5D6E-409C-BE32-E72D297353CC}">
              <c16:uniqueId val="{00000003-402F-4544-861B-1E7B49D06629}"/>
            </c:ext>
          </c:extLst>
        </c:ser>
        <c:ser>
          <c:idx val="4"/>
          <c:order val="4"/>
          <c:tx>
            <c:strRef>
              <c:f>Sheet1!$I$2</c:f>
              <c:strCache>
                <c:ptCount val="1"/>
                <c:pt idx="0">
                  <c:v>BBA 18</c:v>
                </c:pt>
              </c:strCache>
            </c:strRef>
          </c:tx>
          <c:spPr>
            <a:solidFill>
              <a:srgbClr val="003477"/>
            </a:solidFill>
            <a:ln>
              <a:noFill/>
            </a:ln>
            <a:effectLst/>
          </c:spPr>
          <c:invertIfNegative val="0"/>
          <c:val>
            <c:numRef>
              <c:f>Sheet1!$I$3</c:f>
              <c:numCache>
                <c:formatCode>General</c:formatCode>
                <c:ptCount val="1"/>
                <c:pt idx="0">
                  <c:v>188</c:v>
                </c:pt>
              </c:numCache>
            </c:numRef>
          </c:val>
          <c:extLst>
            <c:ext xmlns:c16="http://schemas.microsoft.com/office/drawing/2014/chart" uri="{C3380CC4-5D6E-409C-BE32-E72D297353CC}">
              <c16:uniqueId val="{00000004-402F-4544-861B-1E7B49D06629}"/>
            </c:ext>
          </c:extLst>
        </c:ser>
        <c:dLbls>
          <c:showLegendKey val="0"/>
          <c:showVal val="0"/>
          <c:showCatName val="0"/>
          <c:showSerName val="0"/>
          <c:showPercent val="0"/>
          <c:showBubbleSize val="0"/>
        </c:dLbls>
        <c:gapWidth val="175"/>
        <c:overlap val="100"/>
        <c:axId val="329613600"/>
        <c:axId val="251976600"/>
      </c:barChart>
      <c:catAx>
        <c:axId val="329613600"/>
        <c:scaling>
          <c:orientation val="minMax"/>
        </c:scaling>
        <c:delete val="1"/>
        <c:axPos val="b"/>
        <c:numFmt formatCode="General" sourceLinked="1"/>
        <c:majorTickMark val="none"/>
        <c:minorTickMark val="none"/>
        <c:tickLblPos val="nextTo"/>
        <c:crossAx val="251976600"/>
        <c:crosses val="autoZero"/>
        <c:auto val="1"/>
        <c:lblAlgn val="ctr"/>
        <c:lblOffset val="100"/>
        <c:noMultiLvlLbl val="0"/>
      </c:catAx>
      <c:valAx>
        <c:axId val="251976600"/>
        <c:scaling>
          <c:orientation val="minMax"/>
          <c:max val="1000"/>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b="1" dirty="0">
                    <a:solidFill>
                      <a:schemeClr val="tx1"/>
                    </a:solidFill>
                    <a:latin typeface="Arial" panose="020B0604020202020204" pitchFamily="34" charset="0"/>
                    <a:cs typeface="Arial" panose="020B0604020202020204" pitchFamily="34" charset="0"/>
                  </a:rPr>
                  <a:t>($ Billions)</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613600"/>
        <c:crosses val="autoZero"/>
        <c:crossBetween val="between"/>
        <c:majorUnit val="2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Deficit!$A$2</c:f>
              <c:strCache>
                <c:ptCount val="1"/>
                <c:pt idx="0">
                  <c:v>Baseline without TCJA &amp; BBA18 Costs</c:v>
                </c:pt>
              </c:strCache>
            </c:strRef>
          </c:tx>
          <c:spPr>
            <a:solidFill>
              <a:schemeClr val="tx2"/>
            </a:solidFill>
            <a:ln>
              <a:solidFill>
                <a:schemeClr val="tx1"/>
              </a:solidFill>
            </a:ln>
            <a:effectLst/>
          </c:spPr>
          <c:invertIfNegative val="0"/>
          <c:cat>
            <c:numRef>
              <c:f>Deficit!$B$1:$M$1</c:f>
              <c:numCache>
                <c:formatCode>General</c:formatCode>
                <c:ptCount val="12"/>
                <c:pt idx="0">
                  <c:v>2017</c:v>
                </c:pt>
                <c:pt idx="1">
                  <c:v>2018</c:v>
                </c:pt>
                <c:pt idx="2">
                  <c:v>2019</c:v>
                </c:pt>
                <c:pt idx="3">
                  <c:v>2020</c:v>
                </c:pt>
                <c:pt idx="4">
                  <c:v>2021</c:v>
                </c:pt>
                <c:pt idx="5">
                  <c:v>2022</c:v>
                </c:pt>
                <c:pt idx="6">
                  <c:v>2023</c:v>
                </c:pt>
                <c:pt idx="7">
                  <c:v>2024</c:v>
                </c:pt>
                <c:pt idx="8">
                  <c:v>2025</c:v>
                </c:pt>
                <c:pt idx="9">
                  <c:v>2026</c:v>
                </c:pt>
                <c:pt idx="10">
                  <c:v>2027</c:v>
                </c:pt>
                <c:pt idx="11">
                  <c:v>2028</c:v>
                </c:pt>
              </c:numCache>
            </c:numRef>
          </c:cat>
          <c:val>
            <c:numRef>
              <c:f>Deficit!$B$2:$M$2</c:f>
              <c:numCache>
                <c:formatCode>"$"#,##0</c:formatCode>
                <c:ptCount val="12"/>
                <c:pt idx="0">
                  <c:v>665.3720000000003</c:v>
                </c:pt>
                <c:pt idx="1">
                  <c:v>582.78900000000021</c:v>
                </c:pt>
                <c:pt idx="2">
                  <c:v>578.30300000000045</c:v>
                </c:pt>
                <c:pt idx="3">
                  <c:v>663.14899999999989</c:v>
                </c:pt>
                <c:pt idx="4">
                  <c:v>804.71000000000026</c:v>
                </c:pt>
                <c:pt idx="5">
                  <c:v>987.52499999999998</c:v>
                </c:pt>
                <c:pt idx="6">
                  <c:v>1018.3669999999997</c:v>
                </c:pt>
                <c:pt idx="7">
                  <c:v>1016.2999999999997</c:v>
                </c:pt>
                <c:pt idx="8">
                  <c:v>1146.4869999999992</c:v>
                </c:pt>
                <c:pt idx="9">
                  <c:v>1261.3989999999985</c:v>
                </c:pt>
                <c:pt idx="10">
                  <c:v>1315.8400000000001</c:v>
                </c:pt>
                <c:pt idx="11">
                  <c:v>1515.0770000000007</c:v>
                </c:pt>
              </c:numCache>
            </c:numRef>
          </c:val>
          <c:extLst>
            <c:ext xmlns:c16="http://schemas.microsoft.com/office/drawing/2014/chart" uri="{C3380CC4-5D6E-409C-BE32-E72D297353CC}">
              <c16:uniqueId val="{00000000-087D-479E-B6CB-9B907C206FB4}"/>
            </c:ext>
          </c:extLst>
        </c:ser>
        <c:ser>
          <c:idx val="1"/>
          <c:order val="1"/>
          <c:tx>
            <c:strRef>
              <c:f>Deficit!$A$3</c:f>
              <c:strCache>
                <c:ptCount val="1"/>
                <c:pt idx="0">
                  <c:v>Tax Cuts and Jobs Act</c:v>
                </c:pt>
              </c:strCache>
            </c:strRef>
          </c:tx>
          <c:spPr>
            <a:solidFill>
              <a:schemeClr val="accent2"/>
            </a:solidFill>
            <a:ln>
              <a:solidFill>
                <a:schemeClr val="tx1"/>
              </a:solidFill>
            </a:ln>
            <a:effectLst/>
          </c:spPr>
          <c:invertIfNegative val="0"/>
          <c:cat>
            <c:numRef>
              <c:f>Deficit!$B$1:$M$1</c:f>
              <c:numCache>
                <c:formatCode>General</c:formatCode>
                <c:ptCount val="12"/>
                <c:pt idx="0">
                  <c:v>2017</c:v>
                </c:pt>
                <c:pt idx="1">
                  <c:v>2018</c:v>
                </c:pt>
                <c:pt idx="2">
                  <c:v>2019</c:v>
                </c:pt>
                <c:pt idx="3">
                  <c:v>2020</c:v>
                </c:pt>
                <c:pt idx="4">
                  <c:v>2021</c:v>
                </c:pt>
                <c:pt idx="5">
                  <c:v>2022</c:v>
                </c:pt>
                <c:pt idx="6">
                  <c:v>2023</c:v>
                </c:pt>
                <c:pt idx="7">
                  <c:v>2024</c:v>
                </c:pt>
                <c:pt idx="8">
                  <c:v>2025</c:v>
                </c:pt>
                <c:pt idx="9">
                  <c:v>2026</c:v>
                </c:pt>
                <c:pt idx="10">
                  <c:v>2027</c:v>
                </c:pt>
                <c:pt idx="11">
                  <c:v>2028</c:v>
                </c:pt>
              </c:numCache>
            </c:numRef>
          </c:cat>
          <c:val>
            <c:numRef>
              <c:f>Deficit!$B$3:$M$3</c:f>
              <c:numCache>
                <c:formatCode>"$"#,##0</c:formatCode>
                <c:ptCount val="12"/>
                <c:pt idx="0">
                  <c:v>0</c:v>
                </c:pt>
                <c:pt idx="1">
                  <c:v>164</c:v>
                </c:pt>
                <c:pt idx="2">
                  <c:v>228</c:v>
                </c:pt>
                <c:pt idx="3">
                  <c:v>272</c:v>
                </c:pt>
                <c:pt idx="4">
                  <c:v>292</c:v>
                </c:pt>
                <c:pt idx="5">
                  <c:v>271</c:v>
                </c:pt>
                <c:pt idx="6">
                  <c:v>243</c:v>
                </c:pt>
                <c:pt idx="7">
                  <c:v>214</c:v>
                </c:pt>
                <c:pt idx="8">
                  <c:v>191</c:v>
                </c:pt>
                <c:pt idx="9">
                  <c:v>59</c:v>
                </c:pt>
                <c:pt idx="10">
                  <c:v>0</c:v>
                </c:pt>
                <c:pt idx="11">
                  <c:v>0</c:v>
                </c:pt>
              </c:numCache>
            </c:numRef>
          </c:val>
          <c:extLst>
            <c:ext xmlns:c16="http://schemas.microsoft.com/office/drawing/2014/chart" uri="{C3380CC4-5D6E-409C-BE32-E72D297353CC}">
              <c16:uniqueId val="{00000001-087D-479E-B6CB-9B907C206FB4}"/>
            </c:ext>
          </c:extLst>
        </c:ser>
        <c:ser>
          <c:idx val="3"/>
          <c:order val="2"/>
          <c:tx>
            <c:strRef>
              <c:f>Deficit!$A$4</c:f>
              <c:strCache>
                <c:ptCount val="1"/>
                <c:pt idx="0">
                  <c:v>Bipartisan Budget Act</c:v>
                </c:pt>
              </c:strCache>
            </c:strRef>
          </c:tx>
          <c:spPr>
            <a:solidFill>
              <a:schemeClr val="accent6"/>
            </a:solidFill>
            <a:ln>
              <a:solidFill>
                <a:schemeClr val="tx1"/>
              </a:solidFill>
            </a:ln>
            <a:effectLst/>
          </c:spPr>
          <c:invertIfNegative val="0"/>
          <c:val>
            <c:numRef>
              <c:f>Deficit!$B$4:$M$4</c:f>
              <c:numCache>
                <c:formatCode>"$"#,##0</c:formatCode>
                <c:ptCount val="12"/>
                <c:pt idx="0">
                  <c:v>0</c:v>
                </c:pt>
                <c:pt idx="1">
                  <c:v>57.442</c:v>
                </c:pt>
                <c:pt idx="2">
                  <c:v>174.33099999999999</c:v>
                </c:pt>
                <c:pt idx="3">
                  <c:v>72.507000000000005</c:v>
                </c:pt>
                <c:pt idx="4">
                  <c:v>25.959000000000003</c:v>
                </c:pt>
                <c:pt idx="5">
                  <c:v>17.579999999999998</c:v>
                </c:pt>
                <c:pt idx="6">
                  <c:v>11.172000000000001</c:v>
                </c:pt>
                <c:pt idx="7">
                  <c:v>13.452999999999999</c:v>
                </c:pt>
                <c:pt idx="8">
                  <c:v>14.812999999999999</c:v>
                </c:pt>
                <c:pt idx="9">
                  <c:v>0</c:v>
                </c:pt>
                <c:pt idx="10">
                  <c:v>0</c:v>
                </c:pt>
                <c:pt idx="11">
                  <c:v>10.975</c:v>
                </c:pt>
              </c:numCache>
            </c:numRef>
          </c:val>
          <c:extLst>
            <c:ext xmlns:c16="http://schemas.microsoft.com/office/drawing/2014/chart" uri="{C3380CC4-5D6E-409C-BE32-E72D297353CC}">
              <c16:uniqueId val="{00000002-087D-479E-B6CB-9B907C206FB4}"/>
            </c:ext>
          </c:extLst>
        </c:ser>
        <c:ser>
          <c:idx val="2"/>
          <c:order val="3"/>
          <c:tx>
            <c:strRef>
              <c:f>Deficit!$A$5</c:f>
              <c:strCache>
                <c:ptCount val="1"/>
                <c:pt idx="0">
                  <c:v>Alternative Scenario</c:v>
                </c:pt>
              </c:strCache>
            </c:strRef>
          </c:tx>
          <c:spPr>
            <a:pattFill prst="wdUpDiag">
              <a:fgClr>
                <a:schemeClr val="bg1">
                  <a:lumMod val="50000"/>
                </a:schemeClr>
              </a:fgClr>
              <a:bgClr>
                <a:schemeClr val="bg1"/>
              </a:bgClr>
            </a:pattFill>
            <a:ln w="15875">
              <a:solidFill>
                <a:schemeClr val="tx1"/>
              </a:solidFill>
              <a:prstDash val="sysDash"/>
            </a:ln>
            <a:effectLst/>
          </c:spPr>
          <c:invertIfNegative val="0"/>
          <c:cat>
            <c:numRef>
              <c:f>Deficit!$B$1:$M$1</c:f>
              <c:numCache>
                <c:formatCode>General</c:formatCode>
                <c:ptCount val="12"/>
                <c:pt idx="0">
                  <c:v>2017</c:v>
                </c:pt>
                <c:pt idx="1">
                  <c:v>2018</c:v>
                </c:pt>
                <c:pt idx="2">
                  <c:v>2019</c:v>
                </c:pt>
                <c:pt idx="3">
                  <c:v>2020</c:v>
                </c:pt>
                <c:pt idx="4">
                  <c:v>2021</c:v>
                </c:pt>
                <c:pt idx="5">
                  <c:v>2022</c:v>
                </c:pt>
                <c:pt idx="6">
                  <c:v>2023</c:v>
                </c:pt>
                <c:pt idx="7">
                  <c:v>2024</c:v>
                </c:pt>
                <c:pt idx="8">
                  <c:v>2025</c:v>
                </c:pt>
                <c:pt idx="9">
                  <c:v>2026</c:v>
                </c:pt>
                <c:pt idx="10">
                  <c:v>2027</c:v>
                </c:pt>
                <c:pt idx="11">
                  <c:v>2028</c:v>
                </c:pt>
              </c:numCache>
            </c:numRef>
          </c:cat>
          <c:val>
            <c:numRef>
              <c:f>Deficit!$B$5:$M$5</c:f>
              <c:numCache>
                <c:formatCode>General</c:formatCode>
                <c:ptCount val="12"/>
                <c:pt idx="0">
                  <c:v>0</c:v>
                </c:pt>
                <c:pt idx="1">
                  <c:v>1.1040000000002692</c:v>
                </c:pt>
                <c:pt idx="2">
                  <c:v>0</c:v>
                </c:pt>
                <c:pt idx="3">
                  <c:v>97.715999999999894</c:v>
                </c:pt>
                <c:pt idx="4">
                  <c:v>144.45499999999993</c:v>
                </c:pt>
                <c:pt idx="5">
                  <c:v>172.86100000000033</c:v>
                </c:pt>
                <c:pt idx="6">
                  <c:v>200.53200000000015</c:v>
                </c:pt>
                <c:pt idx="7">
                  <c:v>224.59600000000046</c:v>
                </c:pt>
                <c:pt idx="8">
                  <c:v>249.28100000000086</c:v>
                </c:pt>
                <c:pt idx="9">
                  <c:v>361.52700000000004</c:v>
                </c:pt>
                <c:pt idx="10">
                  <c:v>535.18800000000101</c:v>
                </c:pt>
                <c:pt idx="11">
                  <c:v>575.20199999999932</c:v>
                </c:pt>
              </c:numCache>
            </c:numRef>
          </c:val>
          <c:extLst>
            <c:ext xmlns:c16="http://schemas.microsoft.com/office/drawing/2014/chart" uri="{C3380CC4-5D6E-409C-BE32-E72D297353CC}">
              <c16:uniqueId val="{00000003-087D-479E-B6CB-9B907C206FB4}"/>
            </c:ext>
          </c:extLst>
        </c:ser>
        <c:dLbls>
          <c:showLegendKey val="0"/>
          <c:showVal val="0"/>
          <c:showCatName val="0"/>
          <c:showSerName val="0"/>
          <c:showPercent val="0"/>
          <c:showBubbleSize val="0"/>
        </c:dLbls>
        <c:gapWidth val="50"/>
        <c:overlap val="100"/>
        <c:axId val="625914048"/>
        <c:axId val="625918968"/>
      </c:barChart>
      <c:catAx>
        <c:axId val="625914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625918968"/>
        <c:crosses val="autoZero"/>
        <c:auto val="1"/>
        <c:lblAlgn val="ctr"/>
        <c:lblOffset val="100"/>
        <c:noMultiLvlLbl val="0"/>
      </c:catAx>
      <c:valAx>
        <c:axId val="625918968"/>
        <c:scaling>
          <c:orientation val="minMax"/>
        </c:scaling>
        <c:delete val="0"/>
        <c:axPos val="l"/>
        <c:majorGridlines>
          <c:spPr>
            <a:ln w="952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b="1" dirty="0">
                    <a:solidFill>
                      <a:schemeClr val="tx1"/>
                    </a:solidFill>
                    <a:latin typeface="Arial" panose="020B0604020202020204" pitchFamily="34" charset="0"/>
                    <a:cs typeface="Arial" panose="020B0604020202020204" pitchFamily="34" charset="0"/>
                  </a:rPr>
                  <a:t>($ Billions)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62591404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'[2013-11-06 Insurance conglomerate chart data.xlsx]Percent of non-interest outlays'!$B$1</c:f>
              <c:strCache>
                <c:ptCount val="1"/>
                <c:pt idx="0">
                  <c:v>Defense</c:v>
                </c:pt>
              </c:strCache>
            </c:strRef>
          </c:tx>
          <c:cat>
            <c:numRef>
              <c:f>'[2013-11-06 Insurance conglomerate chart data.xlsx]Percent of non-interest outlays'!$A$2:$A$70</c:f>
              <c:numCache>
                <c:formatCode>General</c:formatCode>
                <c:ptCount val="69"/>
                <c:pt idx="0">
                  <c:v>1962</c:v>
                </c:pt>
                <c:pt idx="1">
                  <c:v>1963</c:v>
                </c:pt>
                <c:pt idx="2">
                  <c:v>1964</c:v>
                </c:pt>
                <c:pt idx="3">
                  <c:v>1965</c:v>
                </c:pt>
                <c:pt idx="4">
                  <c:v>1966</c:v>
                </c:pt>
                <c:pt idx="5">
                  <c:v>1967</c:v>
                </c:pt>
                <c:pt idx="6">
                  <c:v>1968</c:v>
                </c:pt>
                <c:pt idx="7">
                  <c:v>1969</c:v>
                </c:pt>
                <c:pt idx="8">
                  <c:v>1970</c:v>
                </c:pt>
                <c:pt idx="9">
                  <c:v>1971</c:v>
                </c:pt>
                <c:pt idx="10">
                  <c:v>1972</c:v>
                </c:pt>
                <c:pt idx="11">
                  <c:v>1973</c:v>
                </c:pt>
                <c:pt idx="12">
                  <c:v>1974</c:v>
                </c:pt>
                <c:pt idx="13">
                  <c:v>1975</c:v>
                </c:pt>
                <c:pt idx="14">
                  <c:v>1976</c:v>
                </c:pt>
                <c:pt idx="15">
                  <c:v>1977</c:v>
                </c:pt>
                <c:pt idx="16">
                  <c:v>1978</c:v>
                </c:pt>
                <c:pt idx="17">
                  <c:v>1979</c:v>
                </c:pt>
                <c:pt idx="18">
                  <c:v>1980</c:v>
                </c:pt>
                <c:pt idx="19">
                  <c:v>1981</c:v>
                </c:pt>
                <c:pt idx="20">
                  <c:v>1982</c:v>
                </c:pt>
                <c:pt idx="21">
                  <c:v>1983</c:v>
                </c:pt>
                <c:pt idx="22">
                  <c:v>1984</c:v>
                </c:pt>
                <c:pt idx="23">
                  <c:v>1985</c:v>
                </c:pt>
                <c:pt idx="24">
                  <c:v>1986</c:v>
                </c:pt>
                <c:pt idx="25">
                  <c:v>1987</c:v>
                </c:pt>
                <c:pt idx="26">
                  <c:v>1988</c:v>
                </c:pt>
                <c:pt idx="27">
                  <c:v>1989</c:v>
                </c:pt>
                <c:pt idx="28">
                  <c:v>1990</c:v>
                </c:pt>
                <c:pt idx="29">
                  <c:v>1991</c:v>
                </c:pt>
                <c:pt idx="30">
                  <c:v>1992</c:v>
                </c:pt>
                <c:pt idx="31">
                  <c:v>1993</c:v>
                </c:pt>
                <c:pt idx="32">
                  <c:v>1994</c:v>
                </c:pt>
                <c:pt idx="33">
                  <c:v>1995</c:v>
                </c:pt>
                <c:pt idx="34">
                  <c:v>1996</c:v>
                </c:pt>
                <c:pt idx="35">
                  <c:v>1997</c:v>
                </c:pt>
                <c:pt idx="36">
                  <c:v>1998</c:v>
                </c:pt>
                <c:pt idx="37">
                  <c:v>1999</c:v>
                </c:pt>
                <c:pt idx="38">
                  <c:v>2000</c:v>
                </c:pt>
                <c:pt idx="39">
                  <c:v>2001</c:v>
                </c:pt>
                <c:pt idx="40">
                  <c:v>2002</c:v>
                </c:pt>
                <c:pt idx="41">
                  <c:v>2003</c:v>
                </c:pt>
                <c:pt idx="42">
                  <c:v>2004</c:v>
                </c:pt>
                <c:pt idx="43">
                  <c:v>2005</c:v>
                </c:pt>
                <c:pt idx="44">
                  <c:v>2006</c:v>
                </c:pt>
                <c:pt idx="45">
                  <c:v>2007</c:v>
                </c:pt>
                <c:pt idx="46">
                  <c:v>2008</c:v>
                </c:pt>
                <c:pt idx="47">
                  <c:v>2009</c:v>
                </c:pt>
                <c:pt idx="48">
                  <c:v>2010</c:v>
                </c:pt>
                <c:pt idx="49">
                  <c:v>2011</c:v>
                </c:pt>
                <c:pt idx="50">
                  <c:v>2012</c:v>
                </c:pt>
                <c:pt idx="51">
                  <c:v>2013</c:v>
                </c:pt>
                <c:pt idx="52">
                  <c:v>2014</c:v>
                </c:pt>
                <c:pt idx="53">
                  <c:v>2015</c:v>
                </c:pt>
                <c:pt idx="54">
                  <c:v>2016</c:v>
                </c:pt>
                <c:pt idx="55">
                  <c:v>2017</c:v>
                </c:pt>
                <c:pt idx="56">
                  <c:v>2018</c:v>
                </c:pt>
                <c:pt idx="57">
                  <c:v>2019</c:v>
                </c:pt>
                <c:pt idx="58">
                  <c:v>2020</c:v>
                </c:pt>
                <c:pt idx="59">
                  <c:v>2021</c:v>
                </c:pt>
                <c:pt idx="60">
                  <c:v>2022</c:v>
                </c:pt>
                <c:pt idx="61">
                  <c:v>2023</c:v>
                </c:pt>
                <c:pt idx="62">
                  <c:v>2024</c:v>
                </c:pt>
                <c:pt idx="63">
                  <c:v>2025</c:v>
                </c:pt>
                <c:pt idx="64">
                  <c:v>2026</c:v>
                </c:pt>
                <c:pt idx="65">
                  <c:v>2027</c:v>
                </c:pt>
                <c:pt idx="66">
                  <c:v>2028</c:v>
                </c:pt>
                <c:pt idx="67">
                  <c:v>2029</c:v>
                </c:pt>
                <c:pt idx="68">
                  <c:v>2030</c:v>
                </c:pt>
              </c:numCache>
            </c:numRef>
          </c:cat>
          <c:val>
            <c:numRef>
              <c:f>'[2013-11-06 Insurance conglomerate chart data.xlsx]Percent of non-interest outlays'!$B$2:$B$70</c:f>
            </c:numRef>
          </c:val>
          <c:smooth val="0"/>
          <c:extLst>
            <c:ext xmlns:c16="http://schemas.microsoft.com/office/drawing/2014/chart" uri="{C3380CC4-5D6E-409C-BE32-E72D297353CC}">
              <c16:uniqueId val="{00000000-D586-4F70-B4C7-35C14EF82590}"/>
            </c:ext>
          </c:extLst>
        </c:ser>
        <c:ser>
          <c:idx val="1"/>
          <c:order val="1"/>
          <c:tx>
            <c:strRef>
              <c:f>'[2013-11-06 Insurance conglomerate chart data.xlsx]Percent of non-interest outlays'!$C$1</c:f>
              <c:strCache>
                <c:ptCount val="1"/>
                <c:pt idx="0">
                  <c:v>Insurance</c:v>
                </c:pt>
              </c:strCache>
            </c:strRef>
          </c:tx>
          <c:spPr>
            <a:ln>
              <a:solidFill>
                <a:schemeClr val="tx2"/>
              </a:solidFill>
            </a:ln>
          </c:spPr>
          <c:marker>
            <c:symbol val="none"/>
          </c:marker>
          <c:cat>
            <c:numRef>
              <c:f>'[2013-11-06 Insurance conglomerate chart data.xlsx]Percent of non-interest outlays'!$A$2:$A$70</c:f>
              <c:numCache>
                <c:formatCode>General</c:formatCode>
                <c:ptCount val="69"/>
                <c:pt idx="0">
                  <c:v>1962</c:v>
                </c:pt>
                <c:pt idx="1">
                  <c:v>1963</c:v>
                </c:pt>
                <c:pt idx="2">
                  <c:v>1964</c:v>
                </c:pt>
                <c:pt idx="3">
                  <c:v>1965</c:v>
                </c:pt>
                <c:pt idx="4">
                  <c:v>1966</c:v>
                </c:pt>
                <c:pt idx="5">
                  <c:v>1967</c:v>
                </c:pt>
                <c:pt idx="6">
                  <c:v>1968</c:v>
                </c:pt>
                <c:pt idx="7">
                  <c:v>1969</c:v>
                </c:pt>
                <c:pt idx="8">
                  <c:v>1970</c:v>
                </c:pt>
                <c:pt idx="9">
                  <c:v>1971</c:v>
                </c:pt>
                <c:pt idx="10">
                  <c:v>1972</c:v>
                </c:pt>
                <c:pt idx="11">
                  <c:v>1973</c:v>
                </c:pt>
                <c:pt idx="12">
                  <c:v>1974</c:v>
                </c:pt>
                <c:pt idx="13">
                  <c:v>1975</c:v>
                </c:pt>
                <c:pt idx="14">
                  <c:v>1976</c:v>
                </c:pt>
                <c:pt idx="15">
                  <c:v>1977</c:v>
                </c:pt>
                <c:pt idx="16">
                  <c:v>1978</c:v>
                </c:pt>
                <c:pt idx="17">
                  <c:v>1979</c:v>
                </c:pt>
                <c:pt idx="18">
                  <c:v>1980</c:v>
                </c:pt>
                <c:pt idx="19">
                  <c:v>1981</c:v>
                </c:pt>
                <c:pt idx="20">
                  <c:v>1982</c:v>
                </c:pt>
                <c:pt idx="21">
                  <c:v>1983</c:v>
                </c:pt>
                <c:pt idx="22">
                  <c:v>1984</c:v>
                </c:pt>
                <c:pt idx="23">
                  <c:v>1985</c:v>
                </c:pt>
                <c:pt idx="24">
                  <c:v>1986</c:v>
                </c:pt>
                <c:pt idx="25">
                  <c:v>1987</c:v>
                </c:pt>
                <c:pt idx="26">
                  <c:v>1988</c:v>
                </c:pt>
                <c:pt idx="27">
                  <c:v>1989</c:v>
                </c:pt>
                <c:pt idx="28">
                  <c:v>1990</c:v>
                </c:pt>
                <c:pt idx="29">
                  <c:v>1991</c:v>
                </c:pt>
                <c:pt idx="30">
                  <c:v>1992</c:v>
                </c:pt>
                <c:pt idx="31">
                  <c:v>1993</c:v>
                </c:pt>
                <c:pt idx="32">
                  <c:v>1994</c:v>
                </c:pt>
                <c:pt idx="33">
                  <c:v>1995</c:v>
                </c:pt>
                <c:pt idx="34">
                  <c:v>1996</c:v>
                </c:pt>
                <c:pt idx="35">
                  <c:v>1997</c:v>
                </c:pt>
                <c:pt idx="36">
                  <c:v>1998</c:v>
                </c:pt>
                <c:pt idx="37">
                  <c:v>1999</c:v>
                </c:pt>
                <c:pt idx="38">
                  <c:v>2000</c:v>
                </c:pt>
                <c:pt idx="39">
                  <c:v>2001</c:v>
                </c:pt>
                <c:pt idx="40">
                  <c:v>2002</c:v>
                </c:pt>
                <c:pt idx="41">
                  <c:v>2003</c:v>
                </c:pt>
                <c:pt idx="42">
                  <c:v>2004</c:v>
                </c:pt>
                <c:pt idx="43">
                  <c:v>2005</c:v>
                </c:pt>
                <c:pt idx="44">
                  <c:v>2006</c:v>
                </c:pt>
                <c:pt idx="45">
                  <c:v>2007</c:v>
                </c:pt>
                <c:pt idx="46">
                  <c:v>2008</c:v>
                </c:pt>
                <c:pt idx="47">
                  <c:v>2009</c:v>
                </c:pt>
                <c:pt idx="48">
                  <c:v>2010</c:v>
                </c:pt>
                <c:pt idx="49">
                  <c:v>2011</c:v>
                </c:pt>
                <c:pt idx="50">
                  <c:v>2012</c:v>
                </c:pt>
                <c:pt idx="51">
                  <c:v>2013</c:v>
                </c:pt>
                <c:pt idx="52">
                  <c:v>2014</c:v>
                </c:pt>
                <c:pt idx="53">
                  <c:v>2015</c:v>
                </c:pt>
                <c:pt idx="54">
                  <c:v>2016</c:v>
                </c:pt>
                <c:pt idx="55">
                  <c:v>2017</c:v>
                </c:pt>
                <c:pt idx="56">
                  <c:v>2018</c:v>
                </c:pt>
                <c:pt idx="57">
                  <c:v>2019</c:v>
                </c:pt>
                <c:pt idx="58">
                  <c:v>2020</c:v>
                </c:pt>
                <c:pt idx="59">
                  <c:v>2021</c:v>
                </c:pt>
                <c:pt idx="60">
                  <c:v>2022</c:v>
                </c:pt>
                <c:pt idx="61">
                  <c:v>2023</c:v>
                </c:pt>
                <c:pt idx="62">
                  <c:v>2024</c:v>
                </c:pt>
                <c:pt idx="63">
                  <c:v>2025</c:v>
                </c:pt>
                <c:pt idx="64">
                  <c:v>2026</c:v>
                </c:pt>
                <c:pt idx="65">
                  <c:v>2027</c:v>
                </c:pt>
                <c:pt idx="66">
                  <c:v>2028</c:v>
                </c:pt>
                <c:pt idx="67">
                  <c:v>2029</c:v>
                </c:pt>
                <c:pt idx="68">
                  <c:v>2030</c:v>
                </c:pt>
              </c:numCache>
            </c:numRef>
          </c:cat>
          <c:val>
            <c:numRef>
              <c:f>'[2013-11-06 Insurance conglomerate chart data.xlsx]Percent of non-interest outlays'!$C$2:$C$70</c:f>
              <c:numCache>
                <c:formatCode>0.0</c:formatCode>
                <c:ptCount val="69"/>
                <c:pt idx="0">
                  <c:v>24.759121283774665</c:v>
                </c:pt>
                <c:pt idx="1">
                  <c:v>25.227917069308536</c:v>
                </c:pt>
                <c:pt idx="2">
                  <c:v>24.71591378204981</c:v>
                </c:pt>
                <c:pt idx="3">
                  <c:v>25.332586505406397</c:v>
                </c:pt>
                <c:pt idx="4">
                  <c:v>27.552850408185147</c:v>
                </c:pt>
                <c:pt idx="5">
                  <c:v>26.67675025159474</c:v>
                </c:pt>
                <c:pt idx="6">
                  <c:v>26.512947250197648</c:v>
                </c:pt>
                <c:pt idx="7">
                  <c:v>29.044134556676134</c:v>
                </c:pt>
                <c:pt idx="8">
                  <c:v>30.798104920325066</c:v>
                </c:pt>
                <c:pt idx="9">
                  <c:v>34.521348146819513</c:v>
                </c:pt>
                <c:pt idx="10">
                  <c:v>35.435906574778713</c:v>
                </c:pt>
                <c:pt idx="11">
                  <c:v>38.308561898606619</c:v>
                </c:pt>
                <c:pt idx="12">
                  <c:v>41.218609226156353</c:v>
                </c:pt>
                <c:pt idx="13">
                  <c:v>41.207918120212874</c:v>
                </c:pt>
                <c:pt idx="14">
                  <c:v>43.9595528385059</c:v>
                </c:pt>
                <c:pt idx="15">
                  <c:v>43.286799184526949</c:v>
                </c:pt>
                <c:pt idx="16">
                  <c:v>41.614837401685556</c:v>
                </c:pt>
                <c:pt idx="17">
                  <c:v>42.441782060837369</c:v>
                </c:pt>
                <c:pt idx="18">
                  <c:v>42.717994293931319</c:v>
                </c:pt>
                <c:pt idx="19">
                  <c:v>44.059064784349907</c:v>
                </c:pt>
                <c:pt idx="20">
                  <c:v>45.144747861425827</c:v>
                </c:pt>
                <c:pt idx="21">
                  <c:v>45.682063861382161</c:v>
                </c:pt>
                <c:pt idx="22">
                  <c:v>45.142378933836845</c:v>
                </c:pt>
                <c:pt idx="23">
                  <c:v>43.196940339583755</c:v>
                </c:pt>
                <c:pt idx="24">
                  <c:v>43.470189363291027</c:v>
                </c:pt>
                <c:pt idx="25">
                  <c:v>44.942280779620063</c:v>
                </c:pt>
                <c:pt idx="26">
                  <c:v>45.495590712201029</c:v>
                </c:pt>
                <c:pt idx="27">
                  <c:v>46.053288371700106</c:v>
                </c:pt>
                <c:pt idx="28">
                  <c:v>45.222031825602855</c:v>
                </c:pt>
                <c:pt idx="29">
                  <c:v>48.148134144290445</c:v>
                </c:pt>
                <c:pt idx="30">
                  <c:v>51.189164020734559</c:v>
                </c:pt>
                <c:pt idx="31">
                  <c:v>53.496576464511421</c:v>
                </c:pt>
                <c:pt idx="32">
                  <c:v>53.94266419883261</c:v>
                </c:pt>
                <c:pt idx="33">
                  <c:v>55.70061194319333</c:v>
                </c:pt>
                <c:pt idx="34">
                  <c:v>56.799399921126074</c:v>
                </c:pt>
                <c:pt idx="35">
                  <c:v>57.039284660604302</c:v>
                </c:pt>
                <c:pt idx="36">
                  <c:v>56.413526680082015</c:v>
                </c:pt>
                <c:pt idx="37">
                  <c:v>56.161596747852968</c:v>
                </c:pt>
                <c:pt idx="38">
                  <c:v>56.427420893774823</c:v>
                </c:pt>
                <c:pt idx="39">
                  <c:v>57.073362684113292</c:v>
                </c:pt>
                <c:pt idx="40">
                  <c:v>56.556710873662766</c:v>
                </c:pt>
                <c:pt idx="41">
                  <c:v>55.430139164434266</c:v>
                </c:pt>
                <c:pt idx="42">
                  <c:v>55.051368592829704</c:v>
                </c:pt>
                <c:pt idx="43">
                  <c:v>54.41547191077759</c:v>
                </c:pt>
                <c:pt idx="44">
                  <c:v>54.295660781106584</c:v>
                </c:pt>
                <c:pt idx="45">
                  <c:v>56.627605265863743</c:v>
                </c:pt>
                <c:pt idx="46">
                  <c:v>54.666260303761796</c:v>
                </c:pt>
                <c:pt idx="47">
                  <c:v>51.680995360390995</c:v>
                </c:pt>
                <c:pt idx="48">
                  <c:v>57.130687612739059</c:v>
                </c:pt>
                <c:pt idx="49">
                  <c:v>54.920439618923652</c:v>
                </c:pt>
                <c:pt idx="50">
                  <c:v>54.7805527088668</c:v>
                </c:pt>
                <c:pt idx="51">
                  <c:v>59.189933522091636</c:v>
                </c:pt>
                <c:pt idx="52">
                  <c:v>59.736159771171252</c:v>
                </c:pt>
                <c:pt idx="53">
                  <c:v>61.016173737576189</c:v>
                </c:pt>
                <c:pt idx="54">
                  <c:v>62.499063724959854</c:v>
                </c:pt>
                <c:pt idx="55">
                  <c:v>63.403116165129248</c:v>
                </c:pt>
                <c:pt idx="56">
                  <c:v>64.200863429870452</c:v>
                </c:pt>
                <c:pt idx="57">
                  <c:v>65.706845439313497</c:v>
                </c:pt>
                <c:pt idx="58">
                  <c:v>66.600957392968539</c:v>
                </c:pt>
                <c:pt idx="59">
                  <c:v>67.475673693209359</c:v>
                </c:pt>
                <c:pt idx="60">
                  <c:v>68.429712756100088</c:v>
                </c:pt>
                <c:pt idx="61">
                  <c:v>69.271045222133807</c:v>
                </c:pt>
                <c:pt idx="62">
                  <c:v>69.446577961079683</c:v>
                </c:pt>
                <c:pt idx="63">
                  <c:v>70.088281601393433</c:v>
                </c:pt>
                <c:pt idx="64">
                  <c:v>70.400195978610498</c:v>
                </c:pt>
                <c:pt idx="65">
                  <c:v>70.86103968857158</c:v>
                </c:pt>
                <c:pt idx="66">
                  <c:v>71.369488310137868</c:v>
                </c:pt>
                <c:pt idx="67">
                  <c:v>71.726964797305556</c:v>
                </c:pt>
                <c:pt idx="68">
                  <c:v>71.875280319394534</c:v>
                </c:pt>
              </c:numCache>
            </c:numRef>
          </c:val>
          <c:smooth val="0"/>
          <c:extLst>
            <c:ext xmlns:c16="http://schemas.microsoft.com/office/drawing/2014/chart" uri="{C3380CC4-5D6E-409C-BE32-E72D297353CC}">
              <c16:uniqueId val="{00000001-D586-4F70-B4C7-35C14EF82590}"/>
            </c:ext>
          </c:extLst>
        </c:ser>
        <c:ser>
          <c:idx val="2"/>
          <c:order val="2"/>
          <c:tx>
            <c:strRef>
              <c:f>'[2013-11-06 Insurance conglomerate chart data.xlsx]Percent of non-interest outlays'!$D$1</c:f>
              <c:strCache>
                <c:ptCount val="1"/>
                <c:pt idx="0">
                  <c:v>All Else</c:v>
                </c:pt>
              </c:strCache>
            </c:strRef>
          </c:tx>
          <c:cat>
            <c:numRef>
              <c:f>'[2013-11-06 Insurance conglomerate chart data.xlsx]Percent of non-interest outlays'!$A$2:$A$70</c:f>
              <c:numCache>
                <c:formatCode>General</c:formatCode>
                <c:ptCount val="69"/>
                <c:pt idx="0">
                  <c:v>1962</c:v>
                </c:pt>
                <c:pt idx="1">
                  <c:v>1963</c:v>
                </c:pt>
                <c:pt idx="2">
                  <c:v>1964</c:v>
                </c:pt>
                <c:pt idx="3">
                  <c:v>1965</c:v>
                </c:pt>
                <c:pt idx="4">
                  <c:v>1966</c:v>
                </c:pt>
                <c:pt idx="5">
                  <c:v>1967</c:v>
                </c:pt>
                <c:pt idx="6">
                  <c:v>1968</c:v>
                </c:pt>
                <c:pt idx="7">
                  <c:v>1969</c:v>
                </c:pt>
                <c:pt idx="8">
                  <c:v>1970</c:v>
                </c:pt>
                <c:pt idx="9">
                  <c:v>1971</c:v>
                </c:pt>
                <c:pt idx="10">
                  <c:v>1972</c:v>
                </c:pt>
                <c:pt idx="11">
                  <c:v>1973</c:v>
                </c:pt>
                <c:pt idx="12">
                  <c:v>1974</c:v>
                </c:pt>
                <c:pt idx="13">
                  <c:v>1975</c:v>
                </c:pt>
                <c:pt idx="14">
                  <c:v>1976</c:v>
                </c:pt>
                <c:pt idx="15">
                  <c:v>1977</c:v>
                </c:pt>
                <c:pt idx="16">
                  <c:v>1978</c:v>
                </c:pt>
                <c:pt idx="17">
                  <c:v>1979</c:v>
                </c:pt>
                <c:pt idx="18">
                  <c:v>1980</c:v>
                </c:pt>
                <c:pt idx="19">
                  <c:v>1981</c:v>
                </c:pt>
                <c:pt idx="20">
                  <c:v>1982</c:v>
                </c:pt>
                <c:pt idx="21">
                  <c:v>1983</c:v>
                </c:pt>
                <c:pt idx="22">
                  <c:v>1984</c:v>
                </c:pt>
                <c:pt idx="23">
                  <c:v>1985</c:v>
                </c:pt>
                <c:pt idx="24">
                  <c:v>1986</c:v>
                </c:pt>
                <c:pt idx="25">
                  <c:v>1987</c:v>
                </c:pt>
                <c:pt idx="26">
                  <c:v>1988</c:v>
                </c:pt>
                <c:pt idx="27">
                  <c:v>1989</c:v>
                </c:pt>
                <c:pt idx="28">
                  <c:v>1990</c:v>
                </c:pt>
                <c:pt idx="29">
                  <c:v>1991</c:v>
                </c:pt>
                <c:pt idx="30">
                  <c:v>1992</c:v>
                </c:pt>
                <c:pt idx="31">
                  <c:v>1993</c:v>
                </c:pt>
                <c:pt idx="32">
                  <c:v>1994</c:v>
                </c:pt>
                <c:pt idx="33">
                  <c:v>1995</c:v>
                </c:pt>
                <c:pt idx="34">
                  <c:v>1996</c:v>
                </c:pt>
                <c:pt idx="35">
                  <c:v>1997</c:v>
                </c:pt>
                <c:pt idx="36">
                  <c:v>1998</c:v>
                </c:pt>
                <c:pt idx="37">
                  <c:v>1999</c:v>
                </c:pt>
                <c:pt idx="38">
                  <c:v>2000</c:v>
                </c:pt>
                <c:pt idx="39">
                  <c:v>2001</c:v>
                </c:pt>
                <c:pt idx="40">
                  <c:v>2002</c:v>
                </c:pt>
                <c:pt idx="41">
                  <c:v>2003</c:v>
                </c:pt>
                <c:pt idx="42">
                  <c:v>2004</c:v>
                </c:pt>
                <c:pt idx="43">
                  <c:v>2005</c:v>
                </c:pt>
                <c:pt idx="44">
                  <c:v>2006</c:v>
                </c:pt>
                <c:pt idx="45">
                  <c:v>2007</c:v>
                </c:pt>
                <c:pt idx="46">
                  <c:v>2008</c:v>
                </c:pt>
                <c:pt idx="47">
                  <c:v>2009</c:v>
                </c:pt>
                <c:pt idx="48">
                  <c:v>2010</c:v>
                </c:pt>
                <c:pt idx="49">
                  <c:v>2011</c:v>
                </c:pt>
                <c:pt idx="50">
                  <c:v>2012</c:v>
                </c:pt>
                <c:pt idx="51">
                  <c:v>2013</c:v>
                </c:pt>
                <c:pt idx="52">
                  <c:v>2014</c:v>
                </c:pt>
                <c:pt idx="53">
                  <c:v>2015</c:v>
                </c:pt>
                <c:pt idx="54">
                  <c:v>2016</c:v>
                </c:pt>
                <c:pt idx="55">
                  <c:v>2017</c:v>
                </c:pt>
                <c:pt idx="56">
                  <c:v>2018</c:v>
                </c:pt>
                <c:pt idx="57">
                  <c:v>2019</c:v>
                </c:pt>
                <c:pt idx="58">
                  <c:v>2020</c:v>
                </c:pt>
                <c:pt idx="59">
                  <c:v>2021</c:v>
                </c:pt>
                <c:pt idx="60">
                  <c:v>2022</c:v>
                </c:pt>
                <c:pt idx="61">
                  <c:v>2023</c:v>
                </c:pt>
                <c:pt idx="62">
                  <c:v>2024</c:v>
                </c:pt>
                <c:pt idx="63">
                  <c:v>2025</c:v>
                </c:pt>
                <c:pt idx="64">
                  <c:v>2026</c:v>
                </c:pt>
                <c:pt idx="65">
                  <c:v>2027</c:v>
                </c:pt>
                <c:pt idx="66">
                  <c:v>2028</c:v>
                </c:pt>
                <c:pt idx="67">
                  <c:v>2029</c:v>
                </c:pt>
                <c:pt idx="68">
                  <c:v>2030</c:v>
                </c:pt>
              </c:numCache>
            </c:numRef>
          </c:cat>
          <c:val>
            <c:numRef>
              <c:f>'[2013-11-06 Insurance conglomerate chart data.xlsx]Percent of non-interest outlays'!$D$2:$D$70</c:f>
            </c:numRef>
          </c:val>
          <c:smooth val="0"/>
          <c:extLst>
            <c:ext xmlns:c16="http://schemas.microsoft.com/office/drawing/2014/chart" uri="{C3380CC4-5D6E-409C-BE32-E72D297353CC}">
              <c16:uniqueId val="{00000002-D586-4F70-B4C7-35C14EF82590}"/>
            </c:ext>
          </c:extLst>
        </c:ser>
        <c:ser>
          <c:idx val="3"/>
          <c:order val="3"/>
          <c:tx>
            <c:strRef>
              <c:f>'[2013-11-06 Insurance conglomerate chart data.xlsx]Percent of non-interest outlays'!$E$1</c:f>
              <c:strCache>
                <c:ptCount val="1"/>
                <c:pt idx="0">
                  <c:v>All Else</c:v>
                </c:pt>
              </c:strCache>
            </c:strRef>
          </c:tx>
          <c:spPr>
            <a:ln>
              <a:solidFill>
                <a:schemeClr val="accent2">
                  <a:lumMod val="75000"/>
                </a:schemeClr>
              </a:solidFill>
            </a:ln>
          </c:spPr>
          <c:marker>
            <c:symbol val="none"/>
          </c:marker>
          <c:cat>
            <c:numRef>
              <c:f>'[2013-11-06 Insurance conglomerate chart data.xlsx]Percent of non-interest outlays'!$A$2:$A$70</c:f>
              <c:numCache>
                <c:formatCode>General</c:formatCode>
                <c:ptCount val="69"/>
                <c:pt idx="0">
                  <c:v>1962</c:v>
                </c:pt>
                <c:pt idx="1">
                  <c:v>1963</c:v>
                </c:pt>
                <c:pt idx="2">
                  <c:v>1964</c:v>
                </c:pt>
                <c:pt idx="3">
                  <c:v>1965</c:v>
                </c:pt>
                <c:pt idx="4">
                  <c:v>1966</c:v>
                </c:pt>
                <c:pt idx="5">
                  <c:v>1967</c:v>
                </c:pt>
                <c:pt idx="6">
                  <c:v>1968</c:v>
                </c:pt>
                <c:pt idx="7">
                  <c:v>1969</c:v>
                </c:pt>
                <c:pt idx="8">
                  <c:v>1970</c:v>
                </c:pt>
                <c:pt idx="9">
                  <c:v>1971</c:v>
                </c:pt>
                <c:pt idx="10">
                  <c:v>1972</c:v>
                </c:pt>
                <c:pt idx="11">
                  <c:v>1973</c:v>
                </c:pt>
                <c:pt idx="12">
                  <c:v>1974</c:v>
                </c:pt>
                <c:pt idx="13">
                  <c:v>1975</c:v>
                </c:pt>
                <c:pt idx="14">
                  <c:v>1976</c:v>
                </c:pt>
                <c:pt idx="15">
                  <c:v>1977</c:v>
                </c:pt>
                <c:pt idx="16">
                  <c:v>1978</c:v>
                </c:pt>
                <c:pt idx="17">
                  <c:v>1979</c:v>
                </c:pt>
                <c:pt idx="18">
                  <c:v>1980</c:v>
                </c:pt>
                <c:pt idx="19">
                  <c:v>1981</c:v>
                </c:pt>
                <c:pt idx="20">
                  <c:v>1982</c:v>
                </c:pt>
                <c:pt idx="21">
                  <c:v>1983</c:v>
                </c:pt>
                <c:pt idx="22">
                  <c:v>1984</c:v>
                </c:pt>
                <c:pt idx="23">
                  <c:v>1985</c:v>
                </c:pt>
                <c:pt idx="24">
                  <c:v>1986</c:v>
                </c:pt>
                <c:pt idx="25">
                  <c:v>1987</c:v>
                </c:pt>
                <c:pt idx="26">
                  <c:v>1988</c:v>
                </c:pt>
                <c:pt idx="27">
                  <c:v>1989</c:v>
                </c:pt>
                <c:pt idx="28">
                  <c:v>1990</c:v>
                </c:pt>
                <c:pt idx="29">
                  <c:v>1991</c:v>
                </c:pt>
                <c:pt idx="30">
                  <c:v>1992</c:v>
                </c:pt>
                <c:pt idx="31">
                  <c:v>1993</c:v>
                </c:pt>
                <c:pt idx="32">
                  <c:v>1994</c:v>
                </c:pt>
                <c:pt idx="33">
                  <c:v>1995</c:v>
                </c:pt>
                <c:pt idx="34">
                  <c:v>1996</c:v>
                </c:pt>
                <c:pt idx="35">
                  <c:v>1997</c:v>
                </c:pt>
                <c:pt idx="36">
                  <c:v>1998</c:v>
                </c:pt>
                <c:pt idx="37">
                  <c:v>1999</c:v>
                </c:pt>
                <c:pt idx="38">
                  <c:v>2000</c:v>
                </c:pt>
                <c:pt idx="39">
                  <c:v>2001</c:v>
                </c:pt>
                <c:pt idx="40">
                  <c:v>2002</c:v>
                </c:pt>
                <c:pt idx="41">
                  <c:v>2003</c:v>
                </c:pt>
                <c:pt idx="42">
                  <c:v>2004</c:v>
                </c:pt>
                <c:pt idx="43">
                  <c:v>2005</c:v>
                </c:pt>
                <c:pt idx="44">
                  <c:v>2006</c:v>
                </c:pt>
                <c:pt idx="45">
                  <c:v>2007</c:v>
                </c:pt>
                <c:pt idx="46">
                  <c:v>2008</c:v>
                </c:pt>
                <c:pt idx="47">
                  <c:v>2009</c:v>
                </c:pt>
                <c:pt idx="48">
                  <c:v>2010</c:v>
                </c:pt>
                <c:pt idx="49">
                  <c:v>2011</c:v>
                </c:pt>
                <c:pt idx="50">
                  <c:v>2012</c:v>
                </c:pt>
                <c:pt idx="51">
                  <c:v>2013</c:v>
                </c:pt>
                <c:pt idx="52">
                  <c:v>2014</c:v>
                </c:pt>
                <c:pt idx="53">
                  <c:v>2015</c:v>
                </c:pt>
                <c:pt idx="54">
                  <c:v>2016</c:v>
                </c:pt>
                <c:pt idx="55">
                  <c:v>2017</c:v>
                </c:pt>
                <c:pt idx="56">
                  <c:v>2018</c:v>
                </c:pt>
                <c:pt idx="57">
                  <c:v>2019</c:v>
                </c:pt>
                <c:pt idx="58">
                  <c:v>2020</c:v>
                </c:pt>
                <c:pt idx="59">
                  <c:v>2021</c:v>
                </c:pt>
                <c:pt idx="60">
                  <c:v>2022</c:v>
                </c:pt>
                <c:pt idx="61">
                  <c:v>2023</c:v>
                </c:pt>
                <c:pt idx="62">
                  <c:v>2024</c:v>
                </c:pt>
                <c:pt idx="63">
                  <c:v>2025</c:v>
                </c:pt>
                <c:pt idx="64">
                  <c:v>2026</c:v>
                </c:pt>
                <c:pt idx="65">
                  <c:v>2027</c:v>
                </c:pt>
                <c:pt idx="66">
                  <c:v>2028</c:v>
                </c:pt>
                <c:pt idx="67">
                  <c:v>2029</c:v>
                </c:pt>
                <c:pt idx="68">
                  <c:v>2030</c:v>
                </c:pt>
              </c:numCache>
            </c:numRef>
          </c:cat>
          <c:val>
            <c:numRef>
              <c:f>'[2013-11-06 Insurance conglomerate chart data.xlsx]Percent of non-interest outlays'!$E$2:$E$70</c:f>
              <c:numCache>
                <c:formatCode>0.0</c:formatCode>
                <c:ptCount val="69"/>
                <c:pt idx="0">
                  <c:v>75.240878716225339</c:v>
                </c:pt>
                <c:pt idx="1">
                  <c:v>74.772082930691454</c:v>
                </c:pt>
                <c:pt idx="2">
                  <c:v>75.284086217950176</c:v>
                </c:pt>
                <c:pt idx="3">
                  <c:v>74.667413494593603</c:v>
                </c:pt>
                <c:pt idx="4">
                  <c:v>72.447149591814835</c:v>
                </c:pt>
                <c:pt idx="5">
                  <c:v>73.323249748405246</c:v>
                </c:pt>
                <c:pt idx="6">
                  <c:v>73.487052749802359</c:v>
                </c:pt>
                <c:pt idx="7">
                  <c:v>70.955865443323873</c:v>
                </c:pt>
                <c:pt idx="8">
                  <c:v>69.201895079674941</c:v>
                </c:pt>
                <c:pt idx="9">
                  <c:v>65.478651853180494</c:v>
                </c:pt>
                <c:pt idx="10">
                  <c:v>64.564093425221287</c:v>
                </c:pt>
                <c:pt idx="11">
                  <c:v>61.691438101393381</c:v>
                </c:pt>
                <c:pt idx="12">
                  <c:v>58.78139077384364</c:v>
                </c:pt>
                <c:pt idx="13">
                  <c:v>58.792081879787119</c:v>
                </c:pt>
                <c:pt idx="14">
                  <c:v>56.040447161494086</c:v>
                </c:pt>
                <c:pt idx="15">
                  <c:v>56.713200815473058</c:v>
                </c:pt>
                <c:pt idx="16">
                  <c:v>58.385162598314459</c:v>
                </c:pt>
                <c:pt idx="17">
                  <c:v>57.558217939162645</c:v>
                </c:pt>
                <c:pt idx="18">
                  <c:v>57.282005706068688</c:v>
                </c:pt>
                <c:pt idx="19">
                  <c:v>55.940935215650079</c:v>
                </c:pt>
                <c:pt idx="20">
                  <c:v>54.855252138574187</c:v>
                </c:pt>
                <c:pt idx="21">
                  <c:v>54.317936138617846</c:v>
                </c:pt>
                <c:pt idx="22">
                  <c:v>54.857621066163162</c:v>
                </c:pt>
                <c:pt idx="23">
                  <c:v>56.803059660416231</c:v>
                </c:pt>
                <c:pt idx="24">
                  <c:v>56.529810636708959</c:v>
                </c:pt>
                <c:pt idx="25">
                  <c:v>55.057719220379965</c:v>
                </c:pt>
                <c:pt idx="26">
                  <c:v>54.504409287798957</c:v>
                </c:pt>
                <c:pt idx="27">
                  <c:v>53.946711628299894</c:v>
                </c:pt>
                <c:pt idx="28">
                  <c:v>54.777968174397159</c:v>
                </c:pt>
                <c:pt idx="29">
                  <c:v>51.851865855709548</c:v>
                </c:pt>
                <c:pt idx="30">
                  <c:v>48.810835979265434</c:v>
                </c:pt>
                <c:pt idx="31">
                  <c:v>46.503423535488587</c:v>
                </c:pt>
                <c:pt idx="32">
                  <c:v>46.057335801167397</c:v>
                </c:pt>
                <c:pt idx="33">
                  <c:v>44.299388056806663</c:v>
                </c:pt>
                <c:pt idx="34">
                  <c:v>43.200600078873904</c:v>
                </c:pt>
                <c:pt idx="35">
                  <c:v>42.960715339395691</c:v>
                </c:pt>
                <c:pt idx="36">
                  <c:v>43.586473319917985</c:v>
                </c:pt>
                <c:pt idx="37">
                  <c:v>43.838403252147017</c:v>
                </c:pt>
                <c:pt idx="38">
                  <c:v>43.572579106225177</c:v>
                </c:pt>
                <c:pt idx="39">
                  <c:v>42.926637315886722</c:v>
                </c:pt>
                <c:pt idx="40">
                  <c:v>43.443289126337227</c:v>
                </c:pt>
                <c:pt idx="41">
                  <c:v>44.569860835565734</c:v>
                </c:pt>
                <c:pt idx="42">
                  <c:v>44.948631407170289</c:v>
                </c:pt>
                <c:pt idx="43">
                  <c:v>45.584528089222417</c:v>
                </c:pt>
                <c:pt idx="44">
                  <c:v>45.704339218893416</c:v>
                </c:pt>
                <c:pt idx="45">
                  <c:v>43.372394734136272</c:v>
                </c:pt>
                <c:pt idx="46">
                  <c:v>45.333739696238204</c:v>
                </c:pt>
                <c:pt idx="47">
                  <c:v>48.319004639608998</c:v>
                </c:pt>
                <c:pt idx="48">
                  <c:v>42.869312387260955</c:v>
                </c:pt>
                <c:pt idx="49">
                  <c:v>45.079560381076348</c:v>
                </c:pt>
                <c:pt idx="50">
                  <c:v>45.219447291133193</c:v>
                </c:pt>
                <c:pt idx="51">
                  <c:v>40.81006647790835</c:v>
                </c:pt>
                <c:pt idx="52">
                  <c:v>40.263840228828762</c:v>
                </c:pt>
                <c:pt idx="53">
                  <c:v>38.983826262423811</c:v>
                </c:pt>
                <c:pt idx="54">
                  <c:v>37.500936275040139</c:v>
                </c:pt>
                <c:pt idx="55">
                  <c:v>36.596883834870752</c:v>
                </c:pt>
                <c:pt idx="56">
                  <c:v>35.799136570129541</c:v>
                </c:pt>
                <c:pt idx="57">
                  <c:v>34.29315456068651</c:v>
                </c:pt>
                <c:pt idx="58">
                  <c:v>33.399042607031468</c:v>
                </c:pt>
                <c:pt idx="59">
                  <c:v>32.524326306790655</c:v>
                </c:pt>
                <c:pt idx="60">
                  <c:v>31.570287243899912</c:v>
                </c:pt>
                <c:pt idx="61">
                  <c:v>30.728954777866193</c:v>
                </c:pt>
                <c:pt idx="62">
                  <c:v>30.553422038920299</c:v>
                </c:pt>
                <c:pt idx="63">
                  <c:v>29.911718398606546</c:v>
                </c:pt>
                <c:pt idx="64">
                  <c:v>29.599804021389506</c:v>
                </c:pt>
                <c:pt idx="65">
                  <c:v>29.138960311428413</c:v>
                </c:pt>
                <c:pt idx="66">
                  <c:v>28.630511689862129</c:v>
                </c:pt>
                <c:pt idx="67">
                  <c:v>28.273035202694466</c:v>
                </c:pt>
                <c:pt idx="68">
                  <c:v>28.124719680605459</c:v>
                </c:pt>
              </c:numCache>
            </c:numRef>
          </c:val>
          <c:smooth val="0"/>
          <c:extLst>
            <c:ext xmlns:c16="http://schemas.microsoft.com/office/drawing/2014/chart" uri="{C3380CC4-5D6E-409C-BE32-E72D297353CC}">
              <c16:uniqueId val="{00000003-D586-4F70-B4C7-35C14EF82590}"/>
            </c:ext>
          </c:extLst>
        </c:ser>
        <c:dLbls>
          <c:showLegendKey val="0"/>
          <c:showVal val="0"/>
          <c:showCatName val="0"/>
          <c:showSerName val="0"/>
          <c:showPercent val="0"/>
          <c:showBubbleSize val="0"/>
        </c:dLbls>
        <c:smooth val="0"/>
        <c:axId val="234478368"/>
        <c:axId val="234478760"/>
      </c:lineChart>
      <c:catAx>
        <c:axId val="234478368"/>
        <c:scaling>
          <c:orientation val="minMax"/>
        </c:scaling>
        <c:delete val="0"/>
        <c:axPos val="b"/>
        <c:numFmt formatCode="General" sourceLinked="1"/>
        <c:majorTickMark val="out"/>
        <c:minorTickMark val="none"/>
        <c:tickLblPos val="nextTo"/>
        <c:crossAx val="234478760"/>
        <c:crosses val="autoZero"/>
        <c:auto val="1"/>
        <c:lblAlgn val="ctr"/>
        <c:lblOffset val="100"/>
        <c:tickLblSkip val="6"/>
        <c:tickMarkSkip val="6"/>
        <c:noMultiLvlLbl val="0"/>
      </c:catAx>
      <c:valAx>
        <c:axId val="234478760"/>
        <c:scaling>
          <c:orientation val="minMax"/>
        </c:scaling>
        <c:delete val="0"/>
        <c:axPos val="l"/>
        <c:majorGridlines/>
        <c:numFmt formatCode="0.0" sourceLinked="1"/>
        <c:majorTickMark val="out"/>
        <c:minorTickMark val="none"/>
        <c:tickLblPos val="nextTo"/>
        <c:crossAx val="234478368"/>
        <c:crosses val="autoZero"/>
        <c:crossBetween val="between"/>
      </c:valAx>
    </c:plotArea>
    <c:plotVisOnly val="1"/>
    <c:dispBlanksAs val="gap"/>
    <c:showDLblsOverMax val="0"/>
  </c:chart>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0.40301</cdr:x>
      <cdr:y>0.29146</cdr:y>
    </cdr:from>
    <cdr:to>
      <cdr:x>0.72014</cdr:x>
      <cdr:y>0.37256</cdr:y>
    </cdr:to>
    <cdr:sp macro="" textlink="">
      <cdr:nvSpPr>
        <cdr:cNvPr id="2" name="TextBox 1"/>
        <cdr:cNvSpPr txBox="1"/>
      </cdr:nvSpPr>
      <cdr:spPr>
        <a:xfrm xmlns:a="http://schemas.openxmlformats.org/drawingml/2006/main">
          <a:off x="3204660" y="1438018"/>
          <a:ext cx="2521758" cy="400110"/>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285750" indent="-285750" algn="l">
            <a:spcBef>
              <a:spcPts val="0"/>
            </a:spcBef>
            <a:spcAft>
              <a:spcPts val="300"/>
            </a:spcAft>
            <a:buClr>
              <a:schemeClr val="tx2"/>
            </a:buClr>
            <a:buSzPct val="110000"/>
          </a:pPr>
          <a:r>
            <a:rPr lang="en-US" sz="2000" b="1" dirty="0">
              <a:solidFill>
                <a:schemeClr val="bg1"/>
              </a:solidFill>
              <a:latin typeface="Arial" panose="020B0604020202020204" pitchFamily="34" charset="0"/>
              <a:cs typeface="Arial" panose="020B0604020202020204" pitchFamily="34" charset="0"/>
            </a:rPr>
            <a:t>2017 TAX BILL</a:t>
          </a:r>
        </a:p>
      </cdr:txBody>
    </cdr:sp>
  </cdr:relSizeAnchor>
  <cdr:relSizeAnchor xmlns:cdr="http://schemas.openxmlformats.org/drawingml/2006/chartDrawing">
    <cdr:from>
      <cdr:x>0.40991</cdr:x>
      <cdr:y>0.67101</cdr:y>
    </cdr:from>
    <cdr:to>
      <cdr:x>0.74727</cdr:x>
      <cdr:y>0.85815</cdr:y>
    </cdr:to>
    <cdr:sp macro="" textlink="">
      <cdr:nvSpPr>
        <cdr:cNvPr id="3" name="TextBox 1"/>
        <cdr:cNvSpPr txBox="1"/>
      </cdr:nvSpPr>
      <cdr:spPr>
        <a:xfrm xmlns:a="http://schemas.openxmlformats.org/drawingml/2006/main">
          <a:off x="3259510" y="3310669"/>
          <a:ext cx="2682628" cy="923330"/>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91440" algn="l">
            <a:spcBef>
              <a:spcPts val="0"/>
            </a:spcBef>
            <a:buClr>
              <a:schemeClr val="tx2"/>
            </a:buClr>
            <a:buSzPct val="110000"/>
          </a:pPr>
          <a:r>
            <a:rPr lang="en-US" sz="1800" b="1" dirty="0">
              <a:solidFill>
                <a:schemeClr val="bg1"/>
              </a:solidFill>
              <a:latin typeface="Arial" panose="020B0604020202020204" pitchFamily="34" charset="0"/>
              <a:cs typeface="Arial" panose="020B0604020202020204" pitchFamily="34" charset="0"/>
            </a:rPr>
            <a:t>DEFICIT ABSENT RECENT LEGISLATION</a:t>
          </a:r>
        </a:p>
      </cdr:txBody>
    </cdr:sp>
  </cdr:relSizeAnchor>
  <cdr:relSizeAnchor xmlns:cdr="http://schemas.openxmlformats.org/drawingml/2006/chartDrawing">
    <cdr:from>
      <cdr:x>0.14604</cdr:x>
      <cdr:y>0.71161</cdr:y>
    </cdr:from>
    <cdr:to>
      <cdr:x>0.34008</cdr:x>
      <cdr:y>0.78023</cdr:y>
    </cdr:to>
    <cdr:sp macro="" textlink="">
      <cdr:nvSpPr>
        <cdr:cNvPr id="7" name="TextBox 6"/>
        <cdr:cNvSpPr txBox="1"/>
      </cdr:nvSpPr>
      <cdr:spPr>
        <a:xfrm xmlns:a="http://schemas.openxmlformats.org/drawingml/2006/main">
          <a:off x="1161244" y="3510981"/>
          <a:ext cx="1542998" cy="338554"/>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pPr marL="285750" indent="-285750">
            <a:spcBef>
              <a:spcPts val="0"/>
            </a:spcBef>
            <a:spcAft>
              <a:spcPts val="300"/>
            </a:spcAft>
            <a:buClr>
              <a:schemeClr val="tx2"/>
            </a:buClr>
            <a:buSzPct val="110000"/>
          </a:pPr>
          <a:r>
            <a:rPr lang="en-US" sz="1600" b="1" dirty="0">
              <a:solidFill>
                <a:schemeClr val="bg1">
                  <a:lumMod val="50000"/>
                </a:schemeClr>
              </a:solidFill>
              <a:latin typeface="Arial" panose="020B0604020202020204" pitchFamily="34" charset="0"/>
              <a:cs typeface="Arial" panose="020B0604020202020204" pitchFamily="34" charset="0"/>
            </a:rPr>
            <a:t>$440 BILLION</a:t>
          </a:r>
        </a:p>
      </cdr:txBody>
    </cdr:sp>
  </cdr:relSizeAnchor>
  <cdr:relSizeAnchor xmlns:cdr="http://schemas.openxmlformats.org/drawingml/2006/chartDrawing">
    <cdr:from>
      <cdr:x>0.14024</cdr:x>
      <cdr:y>0.23016</cdr:y>
    </cdr:from>
    <cdr:to>
      <cdr:x>0.34585</cdr:x>
      <cdr:y>0.29878</cdr:y>
    </cdr:to>
    <cdr:sp macro="" textlink="">
      <cdr:nvSpPr>
        <cdr:cNvPr id="8" name="TextBox 7"/>
        <cdr:cNvSpPr txBox="1"/>
      </cdr:nvSpPr>
      <cdr:spPr>
        <a:xfrm xmlns:a="http://schemas.openxmlformats.org/drawingml/2006/main">
          <a:off x="1115190" y="1135565"/>
          <a:ext cx="1634972" cy="338554"/>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pPr marL="285750" indent="-285750">
            <a:spcBef>
              <a:spcPts val="0"/>
            </a:spcBef>
            <a:spcAft>
              <a:spcPts val="300"/>
            </a:spcAft>
            <a:buClr>
              <a:schemeClr val="tx2"/>
            </a:buClr>
            <a:buSzPct val="110000"/>
          </a:pPr>
          <a:r>
            <a:rPr lang="en-US" sz="1600" b="1" dirty="0">
              <a:solidFill>
                <a:schemeClr val="accent2"/>
              </a:solidFill>
              <a:latin typeface="Arial" panose="020B0604020202020204" pitchFamily="34" charset="0"/>
              <a:cs typeface="Arial" panose="020B0604020202020204" pitchFamily="34" charset="0"/>
            </a:rPr>
            <a:t>$540 BILLION</a:t>
          </a:r>
        </a:p>
      </cdr:txBody>
    </cdr:sp>
  </cdr:relSizeAnchor>
  <cdr:relSizeAnchor xmlns:cdr="http://schemas.openxmlformats.org/drawingml/2006/chartDrawing">
    <cdr:from>
      <cdr:x>0.33092</cdr:x>
      <cdr:y>0.56505</cdr:y>
    </cdr:from>
    <cdr:to>
      <cdr:x>0.36079</cdr:x>
      <cdr:y>0.9577</cdr:y>
    </cdr:to>
    <cdr:sp macro="" textlink="">
      <cdr:nvSpPr>
        <cdr:cNvPr id="5" name="Left Bracket 4"/>
        <cdr:cNvSpPr/>
      </cdr:nvSpPr>
      <cdr:spPr>
        <a:xfrm xmlns:a="http://schemas.openxmlformats.org/drawingml/2006/main">
          <a:off x="2631409" y="2787846"/>
          <a:ext cx="237507" cy="1937289"/>
        </a:xfrm>
        <a:prstGeom xmlns:a="http://schemas.openxmlformats.org/drawingml/2006/main" prst="leftBracket">
          <a:avLst/>
        </a:prstGeom>
        <a:ln xmlns:a="http://schemas.openxmlformats.org/drawingml/2006/main">
          <a:solidFill>
            <a:schemeClr val="bg1">
              <a:lumMod val="50000"/>
            </a:schemeClr>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0.51875</cdr:x>
      <cdr:y>0.17882</cdr:y>
    </cdr:from>
    <cdr:to>
      <cdr:x>0.73125</cdr:x>
      <cdr:y>0.25174</cdr:y>
    </cdr:to>
    <cdr:sp macro="" textlink="">
      <cdr:nvSpPr>
        <cdr:cNvPr id="3" name="TextBox 2"/>
        <cdr:cNvSpPr txBox="1"/>
      </cdr:nvSpPr>
      <cdr:spPr>
        <a:xfrm xmlns:a="http://schemas.openxmlformats.org/drawingml/2006/main">
          <a:off x="2371725" y="490538"/>
          <a:ext cx="971550" cy="2000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t>Insurance</a:t>
          </a:r>
        </a:p>
      </cdr:txBody>
    </cdr:sp>
  </cdr:relSizeAnchor>
  <cdr:relSizeAnchor xmlns:cdr="http://schemas.openxmlformats.org/drawingml/2006/chartDrawing">
    <cdr:from>
      <cdr:x>0.52917</cdr:x>
      <cdr:y>0.4566</cdr:y>
    </cdr:from>
    <cdr:to>
      <cdr:x>0.725</cdr:x>
      <cdr:y>0.53646</cdr:y>
    </cdr:to>
    <cdr:sp macro="" textlink="">
      <cdr:nvSpPr>
        <cdr:cNvPr id="4" name="TextBox 3"/>
        <cdr:cNvSpPr txBox="1"/>
      </cdr:nvSpPr>
      <cdr:spPr>
        <a:xfrm xmlns:a="http://schemas.openxmlformats.org/drawingml/2006/main">
          <a:off x="2419350" y="1252538"/>
          <a:ext cx="895350" cy="219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t>All Else</a:t>
          </a:r>
        </a:p>
      </cdr:txBody>
    </cdr:sp>
  </cdr:relSizeAnchor>
</c:userShapes>
</file>

<file path=ppt/drawings/drawing3.xml><?xml version="1.0" encoding="utf-8"?>
<c:userShapes xmlns:c="http://schemas.openxmlformats.org/drawingml/2006/chart">
  <cdr:relSizeAnchor xmlns:cdr="http://schemas.openxmlformats.org/drawingml/2006/chartDrawing">
    <cdr:from>
      <cdr:x>0.91821</cdr:x>
      <cdr:y>0.16977</cdr:y>
    </cdr:from>
    <cdr:to>
      <cdr:x>0.98497</cdr:x>
      <cdr:y>0.23176</cdr:y>
    </cdr:to>
    <cdr:sp macro="" textlink="">
      <cdr:nvSpPr>
        <cdr:cNvPr id="3" name="TextBox 2">
          <a:extLst xmlns:a="http://schemas.openxmlformats.org/drawingml/2006/main">
            <a:ext uri="{FF2B5EF4-FFF2-40B4-BE49-F238E27FC236}">
              <a16:creationId xmlns:a16="http://schemas.microsoft.com/office/drawing/2014/main" id="{5DA11D72-501D-428C-989B-D5AA3E36C432}"/>
            </a:ext>
          </a:extLst>
        </cdr:cNvPr>
        <cdr:cNvSpPr txBox="1"/>
      </cdr:nvSpPr>
      <cdr:spPr>
        <a:xfrm xmlns:a="http://schemas.openxmlformats.org/drawingml/2006/main">
          <a:off x="8209522" y="927100"/>
          <a:ext cx="596900" cy="338554"/>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pPr marL="285750" indent="-285750">
            <a:spcBef>
              <a:spcPts val="0"/>
            </a:spcBef>
            <a:spcAft>
              <a:spcPts val="300"/>
            </a:spcAft>
            <a:buClr>
              <a:schemeClr val="tx2"/>
            </a:buClr>
            <a:buSzPct val="110000"/>
          </a:pPr>
          <a:endParaRPr lang="en-US" sz="1600" dirty="0">
            <a:solidFill>
              <a:srgbClr val="292929"/>
            </a:solidFill>
            <a:latin typeface="Calibri" pitchFamily="34" charset="0"/>
          </a:endParaRPr>
        </a:p>
      </cdr:txBody>
    </cdr:sp>
  </cdr:relSizeAnchor>
  <cdr:relSizeAnchor xmlns:cdr="http://schemas.openxmlformats.org/drawingml/2006/chartDrawing">
    <cdr:from>
      <cdr:x>0.92898</cdr:x>
      <cdr:y>0.15</cdr:y>
    </cdr:from>
    <cdr:to>
      <cdr:x>1</cdr:x>
      <cdr:y>0.212</cdr:y>
    </cdr:to>
    <cdr:sp macro="" textlink="">
      <cdr:nvSpPr>
        <cdr:cNvPr id="4" name="TextBox 3">
          <a:extLst xmlns:a="http://schemas.openxmlformats.org/drawingml/2006/main">
            <a:ext uri="{FF2B5EF4-FFF2-40B4-BE49-F238E27FC236}">
              <a16:creationId xmlns:a16="http://schemas.microsoft.com/office/drawing/2014/main" id="{7034A4EA-EBB4-4DE6-8F22-CFCF1A03C863}"/>
            </a:ext>
          </a:extLst>
        </cdr:cNvPr>
        <cdr:cNvSpPr txBox="1"/>
      </cdr:nvSpPr>
      <cdr:spPr>
        <a:xfrm xmlns:a="http://schemas.openxmlformats.org/drawingml/2006/main">
          <a:off x="8305800" y="819151"/>
          <a:ext cx="635000" cy="338554"/>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pPr marL="285750" indent="-285750">
            <a:spcBef>
              <a:spcPts val="0"/>
            </a:spcBef>
            <a:spcAft>
              <a:spcPts val="300"/>
            </a:spcAft>
            <a:buClr>
              <a:schemeClr val="tx2"/>
            </a:buClr>
            <a:buSzPct val="110000"/>
          </a:pPr>
          <a:r>
            <a:rPr lang="en-US" sz="1600" b="1" dirty="0">
              <a:solidFill>
                <a:schemeClr val="bg1"/>
              </a:solidFill>
              <a:latin typeface="Calibri" pitchFamily="34" charset="0"/>
            </a:rPr>
            <a:t>$915</a:t>
          </a:r>
        </a:p>
      </cdr:txBody>
    </cdr:sp>
  </cdr:relSizeAnchor>
  <cdr:relSizeAnchor xmlns:cdr="http://schemas.openxmlformats.org/drawingml/2006/chartDrawing">
    <cdr:from>
      <cdr:x>0.77699</cdr:x>
      <cdr:y>0.22362</cdr:y>
    </cdr:from>
    <cdr:to>
      <cdr:x>0.85369</cdr:x>
      <cdr:y>0.28562</cdr:y>
    </cdr:to>
    <cdr:sp macro="" textlink="">
      <cdr:nvSpPr>
        <cdr:cNvPr id="5" name="TextBox 4">
          <a:extLst xmlns:a="http://schemas.openxmlformats.org/drawingml/2006/main">
            <a:ext uri="{FF2B5EF4-FFF2-40B4-BE49-F238E27FC236}">
              <a16:creationId xmlns:a16="http://schemas.microsoft.com/office/drawing/2014/main" id="{DC8FD082-FB15-41E1-BF09-53B2A5FF963F}"/>
            </a:ext>
          </a:extLst>
        </cdr:cNvPr>
        <cdr:cNvSpPr txBox="1"/>
      </cdr:nvSpPr>
      <cdr:spPr>
        <a:xfrm xmlns:a="http://schemas.openxmlformats.org/drawingml/2006/main">
          <a:off x="6946900" y="1221205"/>
          <a:ext cx="685800" cy="338554"/>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pPr marL="285750" indent="-285750">
            <a:spcBef>
              <a:spcPts val="0"/>
            </a:spcBef>
            <a:spcAft>
              <a:spcPts val="300"/>
            </a:spcAft>
            <a:buClr>
              <a:schemeClr val="tx2"/>
            </a:buClr>
            <a:buSzPct val="110000"/>
          </a:pPr>
          <a:r>
            <a:rPr lang="en-US" sz="1600" b="1" dirty="0">
              <a:solidFill>
                <a:schemeClr val="bg1"/>
              </a:solidFill>
              <a:latin typeface="Calibri" pitchFamily="34" charset="0"/>
            </a:rPr>
            <a:t>$817</a:t>
          </a:r>
        </a:p>
      </cdr:txBody>
    </cdr:sp>
  </cdr:relSizeAnchor>
</c:userShapes>
</file>

<file path=ppt/drawings/drawing4.xml><?xml version="1.0" encoding="utf-8"?>
<c:userShapes xmlns:c="http://schemas.openxmlformats.org/drawingml/2006/chart">
  <cdr:relSizeAnchor xmlns:cdr="http://schemas.openxmlformats.org/drawingml/2006/chartDrawing">
    <cdr:from>
      <cdr:x>0.07593</cdr:x>
      <cdr:y>0.43133</cdr:y>
    </cdr:from>
    <cdr:to>
      <cdr:x>0.16988</cdr:x>
      <cdr:y>0.54506</cdr:y>
    </cdr:to>
    <cdr:sp macro="" textlink="">
      <cdr:nvSpPr>
        <cdr:cNvPr id="11" name="TextBox 10"/>
        <cdr:cNvSpPr txBox="1"/>
      </cdr:nvSpPr>
      <cdr:spPr>
        <a:xfrm xmlns:a="http://schemas.openxmlformats.org/drawingml/2006/main">
          <a:off x="561976" y="1914525"/>
          <a:ext cx="695325" cy="5048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0.66289</cdr:x>
      <cdr:y>0</cdr:y>
    </cdr:from>
    <cdr:to>
      <cdr:x>0.66289</cdr:x>
      <cdr:y>0.88163</cdr:y>
    </cdr:to>
    <cdr:cxnSp macro="">
      <cdr:nvCxnSpPr>
        <cdr:cNvPr id="4" name="Straight Connector 3">
          <a:extLst xmlns:a="http://schemas.openxmlformats.org/drawingml/2006/main">
            <a:ext uri="{FF2B5EF4-FFF2-40B4-BE49-F238E27FC236}">
              <a16:creationId xmlns:a16="http://schemas.microsoft.com/office/drawing/2014/main" id="{620AA928-AA10-4850-AEB6-09D0C13D05C8}"/>
            </a:ext>
          </a:extLst>
        </cdr:cNvPr>
        <cdr:cNvCxnSpPr/>
      </cdr:nvCxnSpPr>
      <cdr:spPr>
        <a:xfrm xmlns:a="http://schemas.openxmlformats.org/drawingml/2006/main" flipV="1">
          <a:off x="5752278" y="-1318437"/>
          <a:ext cx="0" cy="4441575"/>
        </a:xfrm>
        <a:prstGeom xmlns:a="http://schemas.openxmlformats.org/drawingml/2006/main" prst="line">
          <a:avLst/>
        </a:prstGeom>
        <a:ln xmlns:a="http://schemas.openxmlformats.org/drawingml/2006/main" w="12700">
          <a:solidFill>
            <a:schemeClr val="bg2">
              <a:lumMod val="50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0.88296</cdr:x>
      <cdr:y>0.3373</cdr:y>
    </cdr:from>
    <cdr:to>
      <cdr:x>0.98177</cdr:x>
      <cdr:y>0.41231</cdr:y>
    </cdr:to>
    <cdr:sp macro="" textlink="">
      <cdr:nvSpPr>
        <cdr:cNvPr id="8" name="TextBox 1">
          <a:extLst xmlns:a="http://schemas.openxmlformats.org/drawingml/2006/main">
            <a:ext uri="{FF2B5EF4-FFF2-40B4-BE49-F238E27FC236}">
              <a16:creationId xmlns:a16="http://schemas.microsoft.com/office/drawing/2014/main" id="{67383F2E-CEB7-4DDA-9994-56FAEC2D8B7D}"/>
            </a:ext>
          </a:extLst>
        </cdr:cNvPr>
        <cdr:cNvSpPr txBox="1"/>
      </cdr:nvSpPr>
      <cdr:spPr>
        <a:xfrm xmlns:a="http://schemas.openxmlformats.org/drawingml/2006/main">
          <a:off x="7426030" y="1699285"/>
          <a:ext cx="831027" cy="377894"/>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285750" indent="-285750">
            <a:spcBef>
              <a:spcPts val="0"/>
            </a:spcBef>
            <a:spcAft>
              <a:spcPts val="300"/>
            </a:spcAft>
            <a:buClr>
              <a:schemeClr val="tx2"/>
            </a:buClr>
            <a:buSzPct val="110000"/>
          </a:pPr>
          <a:r>
            <a:rPr lang="en-US" sz="2000" b="1" dirty="0">
              <a:solidFill>
                <a:schemeClr val="accent1">
                  <a:lumMod val="75000"/>
                </a:schemeClr>
              </a:solidFill>
              <a:latin typeface="Calibri" pitchFamily="34" charset="0"/>
            </a:rPr>
            <a:t>$522</a:t>
          </a:r>
        </a:p>
      </cdr:txBody>
    </cdr:sp>
  </cdr:relSizeAnchor>
  <cdr:relSizeAnchor xmlns:cdr="http://schemas.openxmlformats.org/drawingml/2006/chartDrawing">
    <cdr:from>
      <cdr:x>0.88296</cdr:x>
      <cdr:y>0.00462</cdr:y>
    </cdr:from>
    <cdr:to>
      <cdr:x>0.98177</cdr:x>
      <cdr:y>0.07963</cdr:y>
    </cdr:to>
    <cdr:sp macro="" textlink="">
      <cdr:nvSpPr>
        <cdr:cNvPr id="9" name="TextBox 1">
          <a:extLst xmlns:a="http://schemas.openxmlformats.org/drawingml/2006/main">
            <a:ext uri="{FF2B5EF4-FFF2-40B4-BE49-F238E27FC236}">
              <a16:creationId xmlns:a16="http://schemas.microsoft.com/office/drawing/2014/main" id="{67383F2E-CEB7-4DDA-9994-56FAEC2D8B7D}"/>
            </a:ext>
          </a:extLst>
        </cdr:cNvPr>
        <cdr:cNvSpPr txBox="1"/>
      </cdr:nvSpPr>
      <cdr:spPr>
        <a:xfrm xmlns:a="http://schemas.openxmlformats.org/drawingml/2006/main">
          <a:off x="7426030" y="23280"/>
          <a:ext cx="831027" cy="377894"/>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285750" indent="-285750">
            <a:spcBef>
              <a:spcPts val="0"/>
            </a:spcBef>
            <a:spcAft>
              <a:spcPts val="300"/>
            </a:spcAft>
            <a:buClr>
              <a:schemeClr val="tx2"/>
            </a:buClr>
            <a:buSzPct val="110000"/>
          </a:pPr>
          <a:r>
            <a:rPr lang="en-US" sz="2000" b="1" dirty="0">
              <a:solidFill>
                <a:srgbClr val="C00000"/>
              </a:solidFill>
              <a:latin typeface="Calibri" pitchFamily="34" charset="0"/>
            </a:rPr>
            <a:t>$915</a:t>
          </a:r>
        </a:p>
      </cdr:txBody>
    </cdr:sp>
  </cdr:relSizeAnchor>
  <cdr:relSizeAnchor xmlns:cdr="http://schemas.openxmlformats.org/drawingml/2006/chartDrawing">
    <cdr:from>
      <cdr:x>0.0119</cdr:x>
      <cdr:y>0.028</cdr:y>
    </cdr:from>
    <cdr:to>
      <cdr:x>0.23571</cdr:x>
      <cdr:y>0.10151</cdr:y>
    </cdr:to>
    <cdr:sp macro="" textlink="">
      <cdr:nvSpPr>
        <cdr:cNvPr id="10" name="TextBox 9">
          <a:extLst xmlns:a="http://schemas.openxmlformats.org/drawingml/2006/main">
            <a:ext uri="{FF2B5EF4-FFF2-40B4-BE49-F238E27FC236}">
              <a16:creationId xmlns:a16="http://schemas.microsoft.com/office/drawing/2014/main" id="{7C0A7BCC-BC5A-4D3F-9A07-9FB12CFBB993}"/>
            </a:ext>
          </a:extLst>
        </cdr:cNvPr>
        <cdr:cNvSpPr txBox="1"/>
      </cdr:nvSpPr>
      <cdr:spPr>
        <a:xfrm xmlns:a="http://schemas.openxmlformats.org/drawingml/2006/main">
          <a:off x="108857" y="152399"/>
          <a:ext cx="2046514" cy="400110"/>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pPr marL="285750" indent="-285750">
            <a:spcBef>
              <a:spcPts val="0"/>
            </a:spcBef>
            <a:spcAft>
              <a:spcPts val="300"/>
            </a:spcAft>
            <a:buClr>
              <a:schemeClr val="tx2"/>
            </a:buClr>
            <a:buSzPct val="110000"/>
          </a:pPr>
          <a:endParaRPr lang="en-US" sz="2000" dirty="0" err="1">
            <a:solidFill>
              <a:srgbClr val="292929"/>
            </a:solidFill>
            <a:latin typeface="Calibri"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F83DDE-E4B2-9F48-8192-3F55601F937B}" type="datetimeFigureOut">
              <a:rPr lang="en-US" smtClean="0"/>
              <a:t>10/2/2018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252220-C6DB-984F-9086-C866B60A4D54}" type="slidenum">
              <a:rPr lang="en-US" smtClean="0"/>
              <a:t>‹#›</a:t>
            </a:fld>
            <a:endParaRPr lang="en-US"/>
          </a:p>
        </p:txBody>
      </p:sp>
    </p:spTree>
    <p:extLst>
      <p:ext uri="{BB962C8B-B14F-4D97-AF65-F5344CB8AC3E}">
        <p14:creationId xmlns:p14="http://schemas.microsoft.com/office/powerpoint/2010/main" val="36016553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4F252220-C6DB-984F-9086-C866B60A4D54}" type="slidenum">
              <a:rPr lang="en-US" smtClean="0"/>
              <a:t>1</a:t>
            </a:fld>
            <a:endParaRPr lang="en-US"/>
          </a:p>
        </p:txBody>
      </p:sp>
    </p:spTree>
    <p:extLst>
      <p:ext uri="{BB962C8B-B14F-4D97-AF65-F5344CB8AC3E}">
        <p14:creationId xmlns:p14="http://schemas.microsoft.com/office/powerpoint/2010/main" val="1978434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pPr marL="0" indent="0">
              <a:buFontTx/>
              <a:buNone/>
            </a:pPr>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4CA3464-CE77-43F8-9873-7DADD0817BA3}" type="slidenum">
              <a:rPr lang="en-US" smtClean="0"/>
              <a:pPr>
                <a:defRPr/>
              </a:pPr>
              <a:t>10</a:t>
            </a:fld>
            <a:endParaRPr lang="en-US" dirty="0"/>
          </a:p>
        </p:txBody>
      </p:sp>
    </p:spTree>
    <p:extLst>
      <p:ext uri="{BB962C8B-B14F-4D97-AF65-F5344CB8AC3E}">
        <p14:creationId xmlns:p14="http://schemas.microsoft.com/office/powerpoint/2010/main" val="1023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i="1" dirty="0">
              <a:solidFill>
                <a:srgbClr val="292929"/>
              </a:solidFill>
              <a:latin typeface="Calibri" pitchFamily="34" charset="0"/>
            </a:endParaRPr>
          </a:p>
        </p:txBody>
      </p:sp>
      <p:sp>
        <p:nvSpPr>
          <p:cNvPr id="4" name="Slide Number Placeholder 3"/>
          <p:cNvSpPr>
            <a:spLocks noGrp="1"/>
          </p:cNvSpPr>
          <p:nvPr>
            <p:ph type="sldNum" sz="quarter" idx="10"/>
          </p:nvPr>
        </p:nvSpPr>
        <p:spPr/>
        <p:txBody>
          <a:bodyPr/>
          <a:lstStyle/>
          <a:p>
            <a:fld id="{9D820F3F-5377-DE44-99A5-A92566EF8802}" type="slidenum">
              <a:rPr lang="en-US" smtClean="0"/>
              <a:t>11</a:t>
            </a:fld>
            <a:endParaRPr lang="en-US" dirty="0"/>
          </a:p>
        </p:txBody>
      </p:sp>
    </p:spTree>
    <p:extLst>
      <p:ext uri="{BB962C8B-B14F-4D97-AF65-F5344CB8AC3E}">
        <p14:creationId xmlns:p14="http://schemas.microsoft.com/office/powerpoint/2010/main" val="3468633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252220-C6DB-984F-9086-C866B60A4D54}" type="slidenum">
              <a:rPr lang="en-US" smtClean="0"/>
              <a:t>12</a:t>
            </a:fld>
            <a:endParaRPr lang="en-US"/>
          </a:p>
        </p:txBody>
      </p:sp>
    </p:spTree>
    <p:extLst>
      <p:ext uri="{BB962C8B-B14F-4D97-AF65-F5344CB8AC3E}">
        <p14:creationId xmlns:p14="http://schemas.microsoft.com/office/powerpoint/2010/main" val="1810344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baseline="0" dirty="0"/>
          </a:p>
          <a:p>
            <a:pPr marL="0" indent="0">
              <a:buFontTx/>
              <a:buNone/>
            </a:pPr>
            <a:endParaRPr lang="en-US" baseline="0"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4CA3464-CE77-43F8-9873-7DADD0817BA3}" type="slidenum">
              <a:rPr lang="en-US" smtClean="0"/>
              <a:pPr>
                <a:defRPr/>
              </a:pPr>
              <a:t>13</a:t>
            </a:fld>
            <a:endParaRPr lang="en-US" dirty="0"/>
          </a:p>
        </p:txBody>
      </p:sp>
    </p:spTree>
    <p:extLst>
      <p:ext uri="{BB962C8B-B14F-4D97-AF65-F5344CB8AC3E}">
        <p14:creationId xmlns:p14="http://schemas.microsoft.com/office/powerpoint/2010/main" val="3794556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pPr marL="0" indent="0">
              <a:buFontTx/>
              <a:buNone/>
            </a:pPr>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4CA3464-CE77-43F8-9873-7DADD0817BA3}" type="slidenum">
              <a:rPr lang="en-US" smtClean="0"/>
              <a:pPr>
                <a:defRPr/>
              </a:pPr>
              <a:t>14</a:t>
            </a:fld>
            <a:endParaRPr lang="en-US" dirty="0"/>
          </a:p>
        </p:txBody>
      </p:sp>
    </p:spTree>
    <p:extLst>
      <p:ext uri="{BB962C8B-B14F-4D97-AF65-F5344CB8AC3E}">
        <p14:creationId xmlns:p14="http://schemas.microsoft.com/office/powerpoint/2010/main" val="1023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252220-C6DB-984F-9086-C866B60A4D54}" type="slidenum">
              <a:rPr lang="en-US" smtClean="0"/>
              <a:t>15</a:t>
            </a:fld>
            <a:endParaRPr lang="en-US"/>
          </a:p>
        </p:txBody>
      </p:sp>
    </p:spTree>
    <p:extLst>
      <p:ext uri="{BB962C8B-B14F-4D97-AF65-F5344CB8AC3E}">
        <p14:creationId xmlns:p14="http://schemas.microsoft.com/office/powerpoint/2010/main" val="1274135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p:txBody>
      </p:sp>
      <p:sp>
        <p:nvSpPr>
          <p:cNvPr id="4" name="Slide Number Placeholder 3"/>
          <p:cNvSpPr>
            <a:spLocks noGrp="1"/>
          </p:cNvSpPr>
          <p:nvPr>
            <p:ph type="sldNum" sz="quarter" idx="10"/>
          </p:nvPr>
        </p:nvSpPr>
        <p:spPr/>
        <p:txBody>
          <a:bodyPr/>
          <a:lstStyle/>
          <a:p>
            <a:fld id="{0EEBCB8B-FABA-48BD-8309-A3C2101CE812}"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65271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252220-C6DB-984F-9086-C866B60A4D54}" type="slidenum">
              <a:rPr lang="en-US" smtClean="0"/>
              <a:t>17</a:t>
            </a:fld>
            <a:endParaRPr lang="en-US"/>
          </a:p>
        </p:txBody>
      </p:sp>
    </p:spTree>
    <p:extLst>
      <p:ext uri="{BB962C8B-B14F-4D97-AF65-F5344CB8AC3E}">
        <p14:creationId xmlns:p14="http://schemas.microsoft.com/office/powerpoint/2010/main" val="3335251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SUGGESTED TALKING POINTS:</a:t>
            </a:r>
          </a:p>
          <a:p>
            <a:r>
              <a:rPr lang="en-US" dirty="0"/>
              <a:t> </a:t>
            </a:r>
          </a:p>
          <a:p>
            <a:r>
              <a:rPr lang="en-US" dirty="0"/>
              <a:t>A little less than half of our debt is held by those overseas. Both China and Japan hold each about a tenth of our debt – over $1 trillion each.</a:t>
            </a:r>
          </a:p>
          <a:p>
            <a:endParaRPr lang="en-US" dirty="0"/>
          </a:p>
          <a:p>
            <a:r>
              <a:rPr lang="en-US" dirty="0"/>
              <a:t>Even the half that comes back to other Americans represents money that the government cannot spend on other priorities and critical functions of government, as well as areas that can help invest in a better future, such as education and basic research. </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endParaRPr lang="en-US" dirty="0"/>
          </a:p>
        </p:txBody>
      </p:sp>
      <p:sp>
        <p:nvSpPr>
          <p:cNvPr id="4" name="Slide Number Placeholder 3"/>
          <p:cNvSpPr>
            <a:spLocks noGrp="1"/>
          </p:cNvSpPr>
          <p:nvPr>
            <p:ph type="sldNum" sz="quarter" idx="10"/>
          </p:nvPr>
        </p:nvSpPr>
        <p:spPr/>
        <p:txBody>
          <a:bodyPr/>
          <a:lstStyle/>
          <a:p>
            <a:fld id="{4F252220-C6DB-984F-9086-C866B60A4D54}" type="slidenum">
              <a:rPr lang="en-US" smtClean="0"/>
              <a:t>18</a:t>
            </a:fld>
            <a:endParaRPr lang="en-US"/>
          </a:p>
        </p:txBody>
      </p:sp>
    </p:spTree>
    <p:extLst>
      <p:ext uri="{BB962C8B-B14F-4D97-AF65-F5344CB8AC3E}">
        <p14:creationId xmlns:p14="http://schemas.microsoft.com/office/powerpoint/2010/main" val="976798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TALKING POINTS</a:t>
            </a:r>
          </a:p>
          <a:p>
            <a:endParaRPr lang="en-US" dirty="0"/>
          </a:p>
          <a:p>
            <a:r>
              <a:rPr lang="en-US" dirty="0"/>
              <a:t>Interest rates are now at record lows. Even with a high national debt, we pay relatively little in interest because of the low rates. We will pay more as interest rates return to normal, as shown by the “projected” part of the graph where rates</a:t>
            </a:r>
            <a:r>
              <a:rPr lang="en-US" baseline="0" dirty="0"/>
              <a:t> rise back to where they were in the mid-2000s</a:t>
            </a:r>
            <a:r>
              <a:rPr lang="en-US" dirty="0"/>
              <a:t>.</a:t>
            </a:r>
          </a:p>
          <a:p>
            <a:endParaRPr lang="en-US" dirty="0"/>
          </a:p>
          <a:p>
            <a:r>
              <a:rPr lang="en-US" dirty="0"/>
              <a:t>Our interest payments will more</a:t>
            </a:r>
            <a:r>
              <a:rPr lang="en-US" baseline="0" dirty="0"/>
              <a:t> than triple</a:t>
            </a:r>
            <a:r>
              <a:rPr lang="en-US" dirty="0"/>
              <a:t> from $268 billion last year to over $771 billion in 2025, as interest rates approach 5%. But if they go higher, we’ll pay even more, as shown.</a:t>
            </a:r>
          </a:p>
          <a:p>
            <a:endParaRPr lang="en-US" dirty="0"/>
          </a:p>
          <a:p>
            <a:r>
              <a:rPr lang="en-US" dirty="0"/>
              <a:t>The amounts shown on the slide are the additional amount we’d pay over 10 years</a:t>
            </a:r>
            <a:r>
              <a:rPr lang="en-US" baseline="0" dirty="0"/>
              <a:t> i</a:t>
            </a:r>
            <a:r>
              <a:rPr lang="en-US" dirty="0"/>
              <a:t>f interest rates are 1% higher</a:t>
            </a:r>
            <a:r>
              <a:rPr lang="en-US" baseline="0" dirty="0"/>
              <a:t> than projected or gradually return to the average interest rate of the 1980s.</a:t>
            </a:r>
            <a:endParaRPr lang="en-US" dirty="0"/>
          </a:p>
          <a:p>
            <a:endParaRPr lang="en-US" dirty="0"/>
          </a:p>
          <a:p>
            <a:r>
              <a:rPr lang="en-US" dirty="0"/>
              <a:t>Sources:</a:t>
            </a:r>
          </a:p>
          <a:p>
            <a:r>
              <a:rPr lang="en-US" dirty="0"/>
              <a:t>The Congressional Budget Office assumes that interest rates will rise back up to 4.6% by 2020.</a:t>
            </a:r>
          </a:p>
          <a:p>
            <a:r>
              <a:rPr lang="en-US" dirty="0"/>
              <a:t>The</a:t>
            </a:r>
            <a:r>
              <a:rPr lang="en-US" baseline="0" dirty="0"/>
              <a:t> “1% increase” scenario is given by the Congressional Budget Office: if interest rates are 1 point higher in each year than they otherwise would (so they rise to 5.6% by 2020 instead of 4.6%)</a:t>
            </a:r>
          </a:p>
          <a:p>
            <a:r>
              <a:rPr lang="en-US" baseline="0" dirty="0"/>
              <a:t>The 1980’s scenario assumes that interest rates gradually rise to the average rate of the 1980’s (10.8%)</a:t>
            </a:r>
          </a:p>
          <a:p>
            <a:r>
              <a:rPr lang="en-US" baseline="0" dirty="0"/>
              <a:t>All of these interest rates are on a 10-year Treasury bond.</a:t>
            </a:r>
            <a:endParaRPr lang="en-US" dirty="0"/>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p:txBody>
      </p:sp>
      <p:sp>
        <p:nvSpPr>
          <p:cNvPr id="4" name="Slide Number Placeholder 3"/>
          <p:cNvSpPr>
            <a:spLocks noGrp="1"/>
          </p:cNvSpPr>
          <p:nvPr>
            <p:ph type="sldNum" sz="quarter" idx="10"/>
          </p:nvPr>
        </p:nvSpPr>
        <p:spPr/>
        <p:txBody>
          <a:bodyPr/>
          <a:lstStyle/>
          <a:p>
            <a:fld id="{4F252220-C6DB-984F-9086-C866B60A4D54}" type="slidenum">
              <a:rPr lang="en-US" smtClean="0"/>
              <a:t>19</a:t>
            </a:fld>
            <a:endParaRPr lang="en-US"/>
          </a:p>
        </p:txBody>
      </p:sp>
    </p:spTree>
    <p:extLst>
      <p:ext uri="{BB962C8B-B14F-4D97-AF65-F5344CB8AC3E}">
        <p14:creationId xmlns:p14="http://schemas.microsoft.com/office/powerpoint/2010/main" val="2330931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baseline="0" dirty="0"/>
          </a:p>
          <a:p>
            <a:pPr marL="0" indent="0">
              <a:buFontTx/>
              <a:buNone/>
            </a:pPr>
            <a:endParaRPr lang="en-US" baseline="0"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4CA3464-CE77-43F8-9873-7DADD0817BA3}" type="slidenum">
              <a:rPr lang="en-US" smtClean="0"/>
              <a:pPr>
                <a:defRPr/>
              </a:pPr>
              <a:t>2</a:t>
            </a:fld>
            <a:endParaRPr lang="en-US" dirty="0"/>
          </a:p>
        </p:txBody>
      </p:sp>
    </p:spTree>
    <p:extLst>
      <p:ext uri="{BB962C8B-B14F-4D97-AF65-F5344CB8AC3E}">
        <p14:creationId xmlns:p14="http://schemas.microsoft.com/office/powerpoint/2010/main" val="3978664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4CA3464-CE77-43F8-9873-7DADD0817BA3}" type="slidenum">
              <a:rPr lang="en-US" smtClean="0"/>
              <a:pPr>
                <a:defRPr/>
              </a:pPr>
              <a:t>20</a:t>
            </a:fld>
            <a:endParaRPr lang="en-US" dirty="0"/>
          </a:p>
        </p:txBody>
      </p:sp>
    </p:spTree>
    <p:extLst>
      <p:ext uri="{BB962C8B-B14F-4D97-AF65-F5344CB8AC3E}">
        <p14:creationId xmlns:p14="http://schemas.microsoft.com/office/powerpoint/2010/main" val="2716079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endParaRPr lang="en-US" dirty="0"/>
          </a:p>
        </p:txBody>
      </p:sp>
      <p:sp>
        <p:nvSpPr>
          <p:cNvPr id="4" name="Slide Number Placeholder 3"/>
          <p:cNvSpPr>
            <a:spLocks noGrp="1"/>
          </p:cNvSpPr>
          <p:nvPr>
            <p:ph type="sldNum" sz="quarter" idx="10"/>
          </p:nvPr>
        </p:nvSpPr>
        <p:spPr/>
        <p:txBody>
          <a:bodyPr/>
          <a:lstStyle/>
          <a:p>
            <a:fld id="{4F252220-C6DB-984F-9086-C866B60A4D54}" type="slidenum">
              <a:rPr lang="en-US" smtClean="0"/>
              <a:t>21</a:t>
            </a:fld>
            <a:endParaRPr lang="en-US"/>
          </a:p>
        </p:txBody>
      </p:sp>
    </p:spTree>
    <p:extLst>
      <p:ext uri="{BB962C8B-B14F-4D97-AF65-F5344CB8AC3E}">
        <p14:creationId xmlns:p14="http://schemas.microsoft.com/office/powerpoint/2010/main" val="34423952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252220-C6DB-984F-9086-C866B60A4D54}" type="slidenum">
              <a:rPr lang="en-US" smtClean="0"/>
              <a:t>22</a:t>
            </a:fld>
            <a:endParaRPr lang="en-US"/>
          </a:p>
        </p:txBody>
      </p:sp>
    </p:spTree>
    <p:extLst>
      <p:ext uri="{BB962C8B-B14F-4D97-AF65-F5344CB8AC3E}">
        <p14:creationId xmlns:p14="http://schemas.microsoft.com/office/powerpoint/2010/main" val="24715188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252220-C6DB-984F-9086-C866B60A4D54}" type="slidenum">
              <a:rPr lang="en-US" smtClean="0"/>
              <a:t>23</a:t>
            </a:fld>
            <a:endParaRPr lang="en-US"/>
          </a:p>
        </p:txBody>
      </p:sp>
    </p:spTree>
    <p:extLst>
      <p:ext uri="{BB962C8B-B14F-4D97-AF65-F5344CB8AC3E}">
        <p14:creationId xmlns:p14="http://schemas.microsoft.com/office/powerpoint/2010/main" val="40588411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p:txBody>
      </p:sp>
      <p:sp>
        <p:nvSpPr>
          <p:cNvPr id="4" name="Slide Number Placeholder 3"/>
          <p:cNvSpPr>
            <a:spLocks noGrp="1"/>
          </p:cNvSpPr>
          <p:nvPr>
            <p:ph type="sldNum" sz="quarter" idx="10"/>
          </p:nvPr>
        </p:nvSpPr>
        <p:spPr/>
        <p:txBody>
          <a:bodyPr/>
          <a:lstStyle/>
          <a:p>
            <a:fld id="{4F252220-C6DB-984F-9086-C866B60A4D54}" type="slidenum">
              <a:rPr lang="en-US" smtClean="0"/>
              <a:t>24</a:t>
            </a:fld>
            <a:endParaRPr lang="en-US"/>
          </a:p>
        </p:txBody>
      </p:sp>
    </p:spTree>
    <p:extLst>
      <p:ext uri="{BB962C8B-B14F-4D97-AF65-F5344CB8AC3E}">
        <p14:creationId xmlns:p14="http://schemas.microsoft.com/office/powerpoint/2010/main" val="6484401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p:txBody>
      </p:sp>
      <p:sp>
        <p:nvSpPr>
          <p:cNvPr id="4" name="Slide Number Placeholder 3"/>
          <p:cNvSpPr>
            <a:spLocks noGrp="1"/>
          </p:cNvSpPr>
          <p:nvPr>
            <p:ph type="sldNum" sz="quarter" idx="10"/>
          </p:nvPr>
        </p:nvSpPr>
        <p:spPr/>
        <p:txBody>
          <a:bodyPr/>
          <a:lstStyle/>
          <a:p>
            <a:fld id="{4F252220-C6DB-984F-9086-C866B60A4D54}" type="slidenum">
              <a:rPr lang="en-US" smtClean="0"/>
              <a:t>25</a:t>
            </a:fld>
            <a:endParaRPr lang="en-US"/>
          </a:p>
        </p:txBody>
      </p:sp>
    </p:spTree>
    <p:extLst>
      <p:ext uri="{BB962C8B-B14F-4D97-AF65-F5344CB8AC3E}">
        <p14:creationId xmlns:p14="http://schemas.microsoft.com/office/powerpoint/2010/main" val="7485243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252220-C6DB-984F-9086-C866B60A4D54}" type="slidenum">
              <a:rPr lang="en-US" smtClean="0"/>
              <a:t>26</a:t>
            </a:fld>
            <a:endParaRPr lang="en-US"/>
          </a:p>
        </p:txBody>
      </p:sp>
    </p:spTree>
    <p:extLst>
      <p:ext uri="{BB962C8B-B14F-4D97-AF65-F5344CB8AC3E}">
        <p14:creationId xmlns:p14="http://schemas.microsoft.com/office/powerpoint/2010/main" val="24502524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252220-C6DB-984F-9086-C866B60A4D54}" type="slidenum">
              <a:rPr lang="en-US" smtClean="0"/>
              <a:t>27</a:t>
            </a:fld>
            <a:endParaRPr lang="en-US"/>
          </a:p>
        </p:txBody>
      </p:sp>
    </p:spTree>
    <p:extLst>
      <p:ext uri="{BB962C8B-B14F-4D97-AF65-F5344CB8AC3E}">
        <p14:creationId xmlns:p14="http://schemas.microsoft.com/office/powerpoint/2010/main" val="12103134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252220-C6DB-984F-9086-C866B60A4D54}" type="slidenum">
              <a:rPr lang="en-US" smtClean="0"/>
              <a:t>28</a:t>
            </a:fld>
            <a:endParaRPr lang="en-US"/>
          </a:p>
        </p:txBody>
      </p:sp>
    </p:spTree>
    <p:extLst>
      <p:ext uri="{BB962C8B-B14F-4D97-AF65-F5344CB8AC3E}">
        <p14:creationId xmlns:p14="http://schemas.microsoft.com/office/powerpoint/2010/main" val="10046713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252220-C6DB-984F-9086-C866B60A4D54}" type="slidenum">
              <a:rPr lang="en-US" smtClean="0"/>
              <a:t>29</a:t>
            </a:fld>
            <a:endParaRPr lang="en-US"/>
          </a:p>
        </p:txBody>
      </p:sp>
    </p:spTree>
    <p:extLst>
      <p:ext uri="{BB962C8B-B14F-4D97-AF65-F5344CB8AC3E}">
        <p14:creationId xmlns:p14="http://schemas.microsoft.com/office/powerpoint/2010/main" val="3952560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SUGGESTED TALKING POINTS:</a:t>
            </a:r>
          </a:p>
          <a:p>
            <a:pPr lvl="0"/>
            <a:endParaRPr lang="en-US" dirty="0"/>
          </a:p>
          <a:p>
            <a:pPr lvl="0"/>
            <a:r>
              <a:rPr lang="en-US" dirty="0"/>
              <a:t>In 2018, our federal government will spend approximately $4.1 trillion dollars, while taking in roughly $3.3 trillion in revenue. </a:t>
            </a:r>
          </a:p>
          <a:p>
            <a:r>
              <a:rPr lang="en-US" dirty="0"/>
              <a:t> </a:t>
            </a:r>
          </a:p>
          <a:p>
            <a:pPr lvl="0"/>
            <a:r>
              <a:rPr lang="en-US" dirty="0"/>
              <a:t>This leaves a gap of almost $700 billion that the government had to borrow – which is added to the debt. </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endParaRPr lang="en-US" dirty="0"/>
          </a:p>
        </p:txBody>
      </p:sp>
      <p:sp>
        <p:nvSpPr>
          <p:cNvPr id="4" name="Slide Number Placeholder 3"/>
          <p:cNvSpPr>
            <a:spLocks noGrp="1"/>
          </p:cNvSpPr>
          <p:nvPr>
            <p:ph type="sldNum" sz="quarter" idx="10"/>
          </p:nvPr>
        </p:nvSpPr>
        <p:spPr/>
        <p:txBody>
          <a:bodyPr/>
          <a:lstStyle/>
          <a:p>
            <a:fld id="{4F252220-C6DB-984F-9086-C866B60A4D54}" type="slidenum">
              <a:rPr lang="en-US" smtClean="0"/>
              <a:t>3</a:t>
            </a:fld>
            <a:endParaRPr lang="en-US"/>
          </a:p>
        </p:txBody>
      </p:sp>
    </p:spTree>
    <p:extLst>
      <p:ext uri="{BB962C8B-B14F-4D97-AF65-F5344CB8AC3E}">
        <p14:creationId xmlns:p14="http://schemas.microsoft.com/office/powerpoint/2010/main" val="33818995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252220-C6DB-984F-9086-C866B60A4D54}" type="slidenum">
              <a:rPr lang="en-US" smtClean="0"/>
              <a:t>30</a:t>
            </a:fld>
            <a:endParaRPr lang="en-US"/>
          </a:p>
        </p:txBody>
      </p:sp>
    </p:spTree>
    <p:extLst>
      <p:ext uri="{BB962C8B-B14F-4D97-AF65-F5344CB8AC3E}">
        <p14:creationId xmlns:p14="http://schemas.microsoft.com/office/powerpoint/2010/main" val="13283067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252220-C6DB-984F-9086-C866B60A4D54}" type="slidenum">
              <a:rPr lang="en-US" smtClean="0"/>
              <a:t>31</a:t>
            </a:fld>
            <a:endParaRPr lang="en-US"/>
          </a:p>
        </p:txBody>
      </p:sp>
    </p:spTree>
    <p:extLst>
      <p:ext uri="{BB962C8B-B14F-4D97-AF65-F5344CB8AC3E}">
        <p14:creationId xmlns:p14="http://schemas.microsoft.com/office/powerpoint/2010/main" val="6980050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p:txBody>
      </p:sp>
      <p:sp>
        <p:nvSpPr>
          <p:cNvPr id="4" name="Slide Number Placeholder 3"/>
          <p:cNvSpPr>
            <a:spLocks noGrp="1"/>
          </p:cNvSpPr>
          <p:nvPr>
            <p:ph type="sldNum" sz="quarter" idx="10"/>
          </p:nvPr>
        </p:nvSpPr>
        <p:spPr/>
        <p:txBody>
          <a:bodyPr/>
          <a:lstStyle/>
          <a:p>
            <a:fld id="{4F252220-C6DB-984F-9086-C866B60A4D54}" type="slidenum">
              <a:rPr lang="en-US" smtClean="0"/>
              <a:t>32</a:t>
            </a:fld>
            <a:endParaRPr lang="en-US"/>
          </a:p>
        </p:txBody>
      </p:sp>
    </p:spTree>
    <p:extLst>
      <p:ext uri="{BB962C8B-B14F-4D97-AF65-F5344CB8AC3E}">
        <p14:creationId xmlns:p14="http://schemas.microsoft.com/office/powerpoint/2010/main" val="4412024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252220-C6DB-984F-9086-C866B60A4D54}" type="slidenum">
              <a:rPr lang="en-US" smtClean="0"/>
              <a:t>33</a:t>
            </a:fld>
            <a:endParaRPr lang="en-US"/>
          </a:p>
        </p:txBody>
      </p:sp>
    </p:spTree>
    <p:extLst>
      <p:ext uri="{BB962C8B-B14F-4D97-AF65-F5344CB8AC3E}">
        <p14:creationId xmlns:p14="http://schemas.microsoft.com/office/powerpoint/2010/main" val="25374390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252220-C6DB-984F-9086-C866B60A4D54}" type="slidenum">
              <a:rPr lang="en-US" smtClean="0"/>
              <a:t>34</a:t>
            </a:fld>
            <a:endParaRPr lang="en-US"/>
          </a:p>
        </p:txBody>
      </p:sp>
    </p:spTree>
    <p:extLst>
      <p:ext uri="{BB962C8B-B14F-4D97-AF65-F5344CB8AC3E}">
        <p14:creationId xmlns:p14="http://schemas.microsoft.com/office/powerpoint/2010/main" val="37053802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F252220-C6DB-984F-9086-C866B60A4D54}" type="slidenum">
              <a:rPr lang="en-US" smtClean="0"/>
              <a:t>35</a:t>
            </a:fld>
            <a:endParaRPr lang="en-US"/>
          </a:p>
        </p:txBody>
      </p:sp>
    </p:spTree>
    <p:extLst>
      <p:ext uri="{BB962C8B-B14F-4D97-AF65-F5344CB8AC3E}">
        <p14:creationId xmlns:p14="http://schemas.microsoft.com/office/powerpoint/2010/main" val="4548624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F252220-C6DB-984F-9086-C866B60A4D54}" type="slidenum">
              <a:rPr lang="en-US" smtClean="0"/>
              <a:t>36</a:t>
            </a:fld>
            <a:endParaRPr lang="en-US"/>
          </a:p>
        </p:txBody>
      </p:sp>
    </p:spTree>
    <p:extLst>
      <p:ext uri="{BB962C8B-B14F-4D97-AF65-F5344CB8AC3E}">
        <p14:creationId xmlns:p14="http://schemas.microsoft.com/office/powerpoint/2010/main" val="38325074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252220-C6DB-984F-9086-C866B60A4D54}" type="slidenum">
              <a:rPr lang="en-US" smtClean="0"/>
              <a:t>37</a:t>
            </a:fld>
            <a:endParaRPr lang="en-US"/>
          </a:p>
        </p:txBody>
      </p:sp>
    </p:spTree>
    <p:extLst>
      <p:ext uri="{BB962C8B-B14F-4D97-AF65-F5344CB8AC3E}">
        <p14:creationId xmlns:p14="http://schemas.microsoft.com/office/powerpoint/2010/main" val="11336153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endParaRPr lang="en-US" dirty="0"/>
          </a:p>
        </p:txBody>
      </p:sp>
      <p:sp>
        <p:nvSpPr>
          <p:cNvPr id="4" name="Slide Number Placeholder 3"/>
          <p:cNvSpPr>
            <a:spLocks noGrp="1"/>
          </p:cNvSpPr>
          <p:nvPr>
            <p:ph type="sldNum" sz="quarter" idx="10"/>
          </p:nvPr>
        </p:nvSpPr>
        <p:spPr/>
        <p:txBody>
          <a:bodyPr/>
          <a:lstStyle/>
          <a:p>
            <a:fld id="{4F252220-C6DB-984F-9086-C866B60A4D54}" type="slidenum">
              <a:rPr lang="en-US" smtClean="0"/>
              <a:t>38</a:t>
            </a:fld>
            <a:endParaRPr lang="en-US"/>
          </a:p>
        </p:txBody>
      </p:sp>
    </p:spTree>
    <p:extLst>
      <p:ext uri="{BB962C8B-B14F-4D97-AF65-F5344CB8AC3E}">
        <p14:creationId xmlns:p14="http://schemas.microsoft.com/office/powerpoint/2010/main" val="2159012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July 2018</a:t>
            </a:r>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4CA3464-CE77-43F8-9873-7DADD0817BA3}" type="slidenum">
              <a:rPr lang="en-US" smtClean="0"/>
              <a:pPr>
                <a:defRPr/>
              </a:pPr>
              <a:t>4</a:t>
            </a:fld>
            <a:endParaRPr lang="en-US" dirty="0"/>
          </a:p>
        </p:txBody>
      </p:sp>
    </p:spTree>
    <p:extLst>
      <p:ext uri="{BB962C8B-B14F-4D97-AF65-F5344CB8AC3E}">
        <p14:creationId xmlns:p14="http://schemas.microsoft.com/office/powerpoint/2010/main" val="2841811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SUGGESTED TALKING POINTS:</a:t>
            </a:r>
          </a:p>
          <a:p>
            <a:pPr lvl="0"/>
            <a:endParaRPr lang="en-US" dirty="0"/>
          </a:p>
          <a:p>
            <a:pPr lvl="0"/>
            <a:r>
              <a:rPr lang="en-US" dirty="0"/>
              <a:t>Over time, our federal government has consistently spent more than it takes in. </a:t>
            </a:r>
          </a:p>
          <a:p>
            <a:r>
              <a:rPr lang="en-US" dirty="0"/>
              <a:t> </a:t>
            </a:r>
          </a:p>
          <a:p>
            <a:pPr lvl="0"/>
            <a:r>
              <a:rPr lang="en-US" dirty="0"/>
              <a:t>This has led to persistent annual deficits, and accumulating debt.</a:t>
            </a:r>
          </a:p>
          <a:p>
            <a:r>
              <a:rPr lang="en-US" dirty="0"/>
              <a:t> </a:t>
            </a:r>
          </a:p>
          <a:p>
            <a:pPr lvl="0"/>
            <a:r>
              <a:rPr lang="en-US" dirty="0"/>
              <a:t>This gap was exacerbated due to the recession, and the government’s response to it. And the gap is expected to continue for the next decade if current spending and tax policies remain in place unchanged. </a:t>
            </a:r>
          </a:p>
          <a:p>
            <a:endParaRPr lang="en-US" baseline="0"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pPr marL="0" indent="0">
              <a:buFontTx/>
              <a:buNone/>
            </a:pPr>
            <a:endParaRPr lang="en-US" baseline="0"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4CA3464-CE77-43F8-9873-7DADD0817BA3}" type="slidenum">
              <a:rPr lang="en-US" smtClean="0"/>
              <a:pPr>
                <a:defRPr/>
              </a:pPr>
              <a:t>5</a:t>
            </a:fld>
            <a:endParaRPr lang="en-US" dirty="0"/>
          </a:p>
        </p:txBody>
      </p:sp>
    </p:spTree>
    <p:extLst>
      <p:ext uri="{BB962C8B-B14F-4D97-AF65-F5344CB8AC3E}">
        <p14:creationId xmlns:p14="http://schemas.microsoft.com/office/powerpoint/2010/main" val="2096039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252220-C6DB-984F-9086-C866B60A4D54}" type="slidenum">
              <a:rPr lang="en-US" smtClean="0"/>
              <a:t>6</a:t>
            </a:fld>
            <a:endParaRPr lang="en-US" dirty="0"/>
          </a:p>
        </p:txBody>
      </p:sp>
    </p:spTree>
    <p:extLst>
      <p:ext uri="{BB962C8B-B14F-4D97-AF65-F5344CB8AC3E}">
        <p14:creationId xmlns:p14="http://schemas.microsoft.com/office/powerpoint/2010/main" val="3962515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pPr marL="0" indent="0">
              <a:buFontTx/>
              <a:buNone/>
            </a:pPr>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4CA3464-CE77-43F8-9873-7DADD0817BA3}" type="slidenum">
              <a:rPr lang="en-US" smtClean="0"/>
              <a:pPr>
                <a:defRPr/>
              </a:pPr>
              <a:t>7</a:t>
            </a:fld>
            <a:endParaRPr lang="en-US" dirty="0"/>
          </a:p>
        </p:txBody>
      </p:sp>
    </p:spTree>
    <p:extLst>
      <p:ext uri="{BB962C8B-B14F-4D97-AF65-F5344CB8AC3E}">
        <p14:creationId xmlns:p14="http://schemas.microsoft.com/office/powerpoint/2010/main" val="1434957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pPr marL="0" indent="0">
              <a:buFontTx/>
              <a:buNone/>
            </a:pPr>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4CA3464-CE77-43F8-9873-7DADD0817BA3}" type="slidenum">
              <a:rPr lang="en-US" smtClean="0"/>
              <a:pPr>
                <a:defRPr/>
              </a:pPr>
              <a:t>8</a:t>
            </a:fld>
            <a:endParaRPr lang="en-US" dirty="0"/>
          </a:p>
        </p:txBody>
      </p:sp>
    </p:spTree>
    <p:extLst>
      <p:ext uri="{BB962C8B-B14F-4D97-AF65-F5344CB8AC3E}">
        <p14:creationId xmlns:p14="http://schemas.microsoft.com/office/powerpoint/2010/main" val="1035030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pPr marL="0" indent="0">
              <a:buFontTx/>
              <a:buNone/>
            </a:pPr>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4CA3464-CE77-43F8-9873-7DADD0817BA3}" type="slidenum">
              <a:rPr lang="en-US" smtClean="0"/>
              <a:pPr>
                <a:defRPr/>
              </a:pPr>
              <a:t>9</a:t>
            </a:fld>
            <a:endParaRPr lang="en-US" dirty="0"/>
          </a:p>
        </p:txBody>
      </p:sp>
    </p:spTree>
    <p:extLst>
      <p:ext uri="{BB962C8B-B14F-4D97-AF65-F5344CB8AC3E}">
        <p14:creationId xmlns:p14="http://schemas.microsoft.com/office/powerpoint/2010/main" val="401291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0A5F29-E87B-D54C-9DBF-0736DA46A2FB}" type="datetimeFigureOut">
              <a:rPr lang="en-US" smtClean="0"/>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3C768E-2370-2845-8FF6-7F4C8E34D0FC}" type="slidenum">
              <a:rPr lang="en-US" smtClean="0"/>
              <a:t>‹#›</a:t>
            </a:fld>
            <a:endParaRPr lang="en-US"/>
          </a:p>
        </p:txBody>
      </p:sp>
    </p:spTree>
    <p:extLst>
      <p:ext uri="{BB962C8B-B14F-4D97-AF65-F5344CB8AC3E}">
        <p14:creationId xmlns:p14="http://schemas.microsoft.com/office/powerpoint/2010/main" val="1610563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0A5F29-E87B-D54C-9DBF-0736DA46A2FB}" type="datetimeFigureOut">
              <a:rPr lang="en-US" smtClean="0"/>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3C768E-2370-2845-8FF6-7F4C8E34D0FC}" type="slidenum">
              <a:rPr lang="en-US" smtClean="0"/>
              <a:t>‹#›</a:t>
            </a:fld>
            <a:endParaRPr lang="en-US"/>
          </a:p>
        </p:txBody>
      </p:sp>
    </p:spTree>
    <p:extLst>
      <p:ext uri="{BB962C8B-B14F-4D97-AF65-F5344CB8AC3E}">
        <p14:creationId xmlns:p14="http://schemas.microsoft.com/office/powerpoint/2010/main" val="470363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0A5F29-E87B-D54C-9DBF-0736DA46A2FB}" type="datetimeFigureOut">
              <a:rPr lang="en-US" smtClean="0"/>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3C768E-2370-2845-8FF6-7F4C8E34D0FC}" type="slidenum">
              <a:rPr lang="en-US" smtClean="0"/>
              <a:t>‹#›</a:t>
            </a:fld>
            <a:endParaRPr lang="en-US"/>
          </a:p>
        </p:txBody>
      </p:sp>
    </p:spTree>
    <p:extLst>
      <p:ext uri="{BB962C8B-B14F-4D97-AF65-F5344CB8AC3E}">
        <p14:creationId xmlns:p14="http://schemas.microsoft.com/office/powerpoint/2010/main" val="336015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0A5F29-E87B-D54C-9DBF-0736DA46A2FB}" type="datetimeFigureOut">
              <a:rPr lang="en-US" smtClean="0"/>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3C768E-2370-2845-8FF6-7F4C8E34D0FC}" type="slidenum">
              <a:rPr lang="en-US" smtClean="0"/>
              <a:t>‹#›</a:t>
            </a:fld>
            <a:endParaRPr lang="en-US"/>
          </a:p>
        </p:txBody>
      </p:sp>
    </p:spTree>
    <p:extLst>
      <p:ext uri="{BB962C8B-B14F-4D97-AF65-F5344CB8AC3E}">
        <p14:creationId xmlns:p14="http://schemas.microsoft.com/office/powerpoint/2010/main" val="827211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0A5F29-E87B-D54C-9DBF-0736DA46A2FB}" type="datetimeFigureOut">
              <a:rPr lang="en-US" smtClean="0"/>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3C768E-2370-2845-8FF6-7F4C8E34D0FC}" type="slidenum">
              <a:rPr lang="en-US" smtClean="0"/>
              <a:t>‹#›</a:t>
            </a:fld>
            <a:endParaRPr lang="en-US"/>
          </a:p>
        </p:txBody>
      </p:sp>
    </p:spTree>
    <p:extLst>
      <p:ext uri="{BB962C8B-B14F-4D97-AF65-F5344CB8AC3E}">
        <p14:creationId xmlns:p14="http://schemas.microsoft.com/office/powerpoint/2010/main" val="2966557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0A5F29-E87B-D54C-9DBF-0736DA46A2FB}" type="datetimeFigureOut">
              <a:rPr lang="en-US" smtClean="0"/>
              <a:t>10/2/2018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3C768E-2370-2845-8FF6-7F4C8E34D0FC}" type="slidenum">
              <a:rPr lang="en-US" smtClean="0"/>
              <a:t>‹#›</a:t>
            </a:fld>
            <a:endParaRPr lang="en-US"/>
          </a:p>
        </p:txBody>
      </p:sp>
    </p:spTree>
    <p:extLst>
      <p:ext uri="{BB962C8B-B14F-4D97-AF65-F5344CB8AC3E}">
        <p14:creationId xmlns:p14="http://schemas.microsoft.com/office/powerpoint/2010/main" val="3858160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0A5F29-E87B-D54C-9DBF-0736DA46A2FB}" type="datetimeFigureOut">
              <a:rPr lang="en-US" smtClean="0"/>
              <a:t>10/2/2018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3C768E-2370-2845-8FF6-7F4C8E34D0FC}" type="slidenum">
              <a:rPr lang="en-US" smtClean="0"/>
              <a:t>‹#›</a:t>
            </a:fld>
            <a:endParaRPr lang="en-US"/>
          </a:p>
        </p:txBody>
      </p:sp>
    </p:spTree>
    <p:extLst>
      <p:ext uri="{BB962C8B-B14F-4D97-AF65-F5344CB8AC3E}">
        <p14:creationId xmlns:p14="http://schemas.microsoft.com/office/powerpoint/2010/main" val="4268375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0A5F29-E87B-D54C-9DBF-0736DA46A2FB}" type="datetimeFigureOut">
              <a:rPr lang="en-US" smtClean="0"/>
              <a:t>10/2/2018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3C768E-2370-2845-8FF6-7F4C8E34D0FC}" type="slidenum">
              <a:rPr lang="en-US" smtClean="0"/>
              <a:t>‹#›</a:t>
            </a:fld>
            <a:endParaRPr lang="en-US"/>
          </a:p>
        </p:txBody>
      </p:sp>
    </p:spTree>
    <p:extLst>
      <p:ext uri="{BB962C8B-B14F-4D97-AF65-F5344CB8AC3E}">
        <p14:creationId xmlns:p14="http://schemas.microsoft.com/office/powerpoint/2010/main" val="3442374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0A5F29-E87B-D54C-9DBF-0736DA46A2FB}" type="datetimeFigureOut">
              <a:rPr lang="en-US" smtClean="0"/>
              <a:t>10/2/2018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3C768E-2370-2845-8FF6-7F4C8E34D0FC}" type="slidenum">
              <a:rPr lang="en-US" smtClean="0"/>
              <a:t>‹#›</a:t>
            </a:fld>
            <a:endParaRPr lang="en-US"/>
          </a:p>
        </p:txBody>
      </p:sp>
    </p:spTree>
    <p:extLst>
      <p:ext uri="{BB962C8B-B14F-4D97-AF65-F5344CB8AC3E}">
        <p14:creationId xmlns:p14="http://schemas.microsoft.com/office/powerpoint/2010/main" val="733546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0A5F29-E87B-D54C-9DBF-0736DA46A2FB}" type="datetimeFigureOut">
              <a:rPr lang="en-US" smtClean="0"/>
              <a:t>10/2/2018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3C768E-2370-2845-8FF6-7F4C8E34D0FC}" type="slidenum">
              <a:rPr lang="en-US" smtClean="0"/>
              <a:t>‹#›</a:t>
            </a:fld>
            <a:endParaRPr lang="en-US"/>
          </a:p>
        </p:txBody>
      </p:sp>
    </p:spTree>
    <p:extLst>
      <p:ext uri="{BB962C8B-B14F-4D97-AF65-F5344CB8AC3E}">
        <p14:creationId xmlns:p14="http://schemas.microsoft.com/office/powerpoint/2010/main" val="1926497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0A5F29-E87B-D54C-9DBF-0736DA46A2FB}" type="datetimeFigureOut">
              <a:rPr lang="en-US" smtClean="0"/>
              <a:t>10/2/2018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3C768E-2370-2845-8FF6-7F4C8E34D0FC}" type="slidenum">
              <a:rPr lang="en-US" smtClean="0"/>
              <a:t>‹#›</a:t>
            </a:fld>
            <a:endParaRPr lang="en-US"/>
          </a:p>
        </p:txBody>
      </p:sp>
    </p:spTree>
    <p:extLst>
      <p:ext uri="{BB962C8B-B14F-4D97-AF65-F5344CB8AC3E}">
        <p14:creationId xmlns:p14="http://schemas.microsoft.com/office/powerpoint/2010/main" val="3787632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0A5F29-E87B-D54C-9DBF-0736DA46A2FB}" type="datetimeFigureOut">
              <a:rPr lang="en-US" smtClean="0"/>
              <a:t>10/2/2018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3C768E-2370-2845-8FF6-7F4C8E34D0FC}" type="slidenum">
              <a:rPr lang="en-US" smtClean="0"/>
              <a:t>‹#›</a:t>
            </a:fld>
            <a:endParaRPr lang="en-US"/>
          </a:p>
        </p:txBody>
      </p:sp>
    </p:spTree>
    <p:extLst>
      <p:ext uri="{BB962C8B-B14F-4D97-AF65-F5344CB8AC3E}">
        <p14:creationId xmlns:p14="http://schemas.microsoft.com/office/powerpoint/2010/main" val="3696191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chart" Target="../charts/char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chart" Target="../charts/chart14.xml"/><Relationship Id="rId4" Type="http://schemas.openxmlformats.org/officeDocument/2006/relationships/chart" Target="../charts/chart13.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png"/><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chart" Target="../charts/chart1.xml"/><Relationship Id="rId5" Type="http://schemas.microsoft.com/office/2007/relationships/hdphoto" Target="../media/hdphoto1.wd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9060" y="3459572"/>
            <a:ext cx="7909640" cy="1261884"/>
          </a:xfrm>
          <a:prstGeom prst="rect">
            <a:avLst/>
          </a:prstGeom>
          <a:noFill/>
        </p:spPr>
        <p:txBody>
          <a:bodyPr wrap="square" rtlCol="0">
            <a:spAutoFit/>
          </a:bodyPr>
          <a:lstStyle/>
          <a:p>
            <a:pPr algn="ctr"/>
            <a:r>
              <a:rPr lang="en-US" sz="3800" b="1" cap="all" dirty="0">
                <a:solidFill>
                  <a:srgbClr val="000000"/>
                </a:solidFill>
                <a:latin typeface="Arial"/>
                <a:cs typeface="Arial"/>
              </a:rPr>
              <a:t>2018 State of the Debt</a:t>
            </a:r>
          </a:p>
          <a:p>
            <a:pPr algn="ctr"/>
            <a:endParaRPr lang="en-US" sz="3800" b="1" cap="all" dirty="0">
              <a:solidFill>
                <a:srgbClr val="000000"/>
              </a:solidFill>
              <a:latin typeface="Arial"/>
              <a:cs typeface="Arial"/>
            </a:endParaRPr>
          </a:p>
        </p:txBody>
      </p:sp>
      <p:pic>
        <p:nvPicPr>
          <p:cNvPr id="3" name="Picture 2"/>
          <p:cNvPicPr>
            <a:picLocks noChangeAspect="1"/>
          </p:cNvPicPr>
          <p:nvPr/>
        </p:nvPicPr>
        <p:blipFill>
          <a:blip r:embed="rId3"/>
          <a:stretch>
            <a:fillRect/>
          </a:stretch>
        </p:blipFill>
        <p:spPr>
          <a:xfrm>
            <a:off x="3325988" y="2392025"/>
            <a:ext cx="2497667" cy="755311"/>
          </a:xfrm>
          <a:prstGeom prst="rect">
            <a:avLst/>
          </a:prstGeom>
        </p:spPr>
      </p:pic>
      <p:cxnSp>
        <p:nvCxnSpPr>
          <p:cNvPr id="5" name="Straight Connector 4"/>
          <p:cNvCxnSpPr/>
          <p:nvPr/>
        </p:nvCxnSpPr>
        <p:spPr>
          <a:xfrm>
            <a:off x="2832100" y="3311876"/>
            <a:ext cx="3598334" cy="0"/>
          </a:xfrm>
          <a:prstGeom prst="line">
            <a:avLst/>
          </a:prstGeom>
          <a:ln>
            <a:solidFill>
              <a:srgbClr val="7F7F7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9594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07556" y="6381145"/>
            <a:ext cx="2006291" cy="307777"/>
          </a:xfrm>
          <a:prstGeom prst="rect">
            <a:avLst/>
          </a:prstGeom>
        </p:spPr>
        <p:txBody>
          <a:bodyPr wrap="square" rtlCol="0">
            <a:spAutoFit/>
          </a:bodyPr>
          <a:lstStyle/>
          <a:p>
            <a:pPr indent="-285750" algn="ctr">
              <a:spcBef>
                <a:spcPts val="0"/>
              </a:spcBef>
              <a:spcAft>
                <a:spcPts val="300"/>
              </a:spcAft>
              <a:buClr>
                <a:schemeClr val="tx2"/>
              </a:buClr>
              <a:buSzPct val="110000"/>
            </a:pPr>
            <a:r>
              <a:rPr lang="en-US" sz="1400" b="1" dirty="0">
                <a:solidFill>
                  <a:schemeClr val="bg1"/>
                </a:solidFill>
                <a:latin typeface="Arial"/>
                <a:cs typeface="Arial"/>
              </a:rPr>
              <a:t>CBO Current Law</a:t>
            </a:r>
          </a:p>
        </p:txBody>
      </p:sp>
      <p:pic>
        <p:nvPicPr>
          <p:cNvPr id="40" name="Picture 39"/>
          <p:cNvPicPr>
            <a:picLocks noChangeAspect="1"/>
          </p:cNvPicPr>
          <p:nvPr/>
        </p:nvPicPr>
        <p:blipFill>
          <a:blip r:embed="rId3"/>
          <a:stretch>
            <a:fillRect/>
          </a:stretch>
        </p:blipFill>
        <p:spPr>
          <a:xfrm>
            <a:off x="7491588" y="6344421"/>
            <a:ext cx="1614312" cy="488179"/>
          </a:xfrm>
          <a:prstGeom prst="rect">
            <a:avLst/>
          </a:prstGeom>
        </p:spPr>
      </p:pic>
      <p:grpSp>
        <p:nvGrpSpPr>
          <p:cNvPr id="4" name="Group 3"/>
          <p:cNvGrpSpPr/>
          <p:nvPr/>
        </p:nvGrpSpPr>
        <p:grpSpPr>
          <a:xfrm>
            <a:off x="0" y="2459489"/>
            <a:ext cx="9144000" cy="1445230"/>
            <a:chOff x="27574" y="694189"/>
            <a:chExt cx="9144000" cy="1445230"/>
          </a:xfrm>
        </p:grpSpPr>
        <p:sp>
          <p:nvSpPr>
            <p:cNvPr id="42" name="TextBox 41"/>
            <p:cNvSpPr txBox="1"/>
            <p:nvPr/>
          </p:nvSpPr>
          <p:spPr>
            <a:xfrm>
              <a:off x="103774" y="694189"/>
              <a:ext cx="8902700" cy="630942"/>
            </a:xfrm>
            <a:prstGeom prst="rect">
              <a:avLst/>
            </a:prstGeom>
            <a:noFill/>
          </p:spPr>
          <p:txBody>
            <a:bodyPr wrap="square" rtlCol="0">
              <a:spAutoFit/>
            </a:bodyPr>
            <a:lstStyle/>
            <a:p>
              <a:pPr algn="ctr">
                <a:lnSpc>
                  <a:spcPct val="130000"/>
                </a:lnSpc>
              </a:pPr>
              <a:r>
                <a:rPr lang="en-US" sz="2800" b="1" cap="all" dirty="0">
                  <a:solidFill>
                    <a:schemeClr val="tx1">
                      <a:lumMod val="50000"/>
                      <a:lumOff val="50000"/>
                    </a:schemeClr>
                  </a:solidFill>
                  <a:latin typeface="Arial"/>
                  <a:cs typeface="Arial"/>
                </a:rPr>
                <a:t>What is Driving</a:t>
              </a:r>
            </a:p>
          </p:txBody>
        </p:sp>
        <p:sp>
          <p:nvSpPr>
            <p:cNvPr id="43" name="TextBox 42"/>
            <p:cNvSpPr txBox="1"/>
            <p:nvPr/>
          </p:nvSpPr>
          <p:spPr>
            <a:xfrm>
              <a:off x="27574" y="1354589"/>
              <a:ext cx="9144000" cy="784830"/>
            </a:xfrm>
            <a:prstGeom prst="rect">
              <a:avLst/>
            </a:prstGeom>
            <a:noFill/>
          </p:spPr>
          <p:txBody>
            <a:bodyPr wrap="square" rtlCol="0">
              <a:spAutoFit/>
            </a:bodyPr>
            <a:lstStyle/>
            <a:p>
              <a:pPr algn="ctr">
                <a:lnSpc>
                  <a:spcPct val="130000"/>
                </a:lnSpc>
              </a:pPr>
              <a:r>
                <a:rPr lang="en-US" sz="3600" b="1" cap="all" dirty="0">
                  <a:latin typeface="Arial"/>
                  <a:cs typeface="Arial"/>
                </a:rPr>
                <a:t>Our debt problems?</a:t>
              </a:r>
              <a:endParaRPr lang="en-US" sz="3600" cap="all" dirty="0">
                <a:latin typeface="Arial"/>
                <a:cs typeface="Arial"/>
              </a:endParaRPr>
            </a:p>
          </p:txBody>
        </p:sp>
        <p:cxnSp>
          <p:nvCxnSpPr>
            <p:cNvPr id="44" name="Straight Connector 43"/>
            <p:cNvCxnSpPr/>
            <p:nvPr/>
          </p:nvCxnSpPr>
          <p:spPr>
            <a:xfrm>
              <a:off x="2821574" y="1432276"/>
              <a:ext cx="3598334"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79266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85263" y="5967173"/>
            <a:ext cx="2171700" cy="400110"/>
          </a:xfrm>
          <a:prstGeom prst="rect">
            <a:avLst/>
          </a:prstGeom>
        </p:spPr>
        <p:txBody>
          <a:bodyPr wrap="square" rtlCol="0">
            <a:spAutoFit/>
          </a:bodyPr>
          <a:lstStyle/>
          <a:p>
            <a:pPr marL="285750" indent="-285750" algn="ctr">
              <a:spcBef>
                <a:spcPts val="0"/>
              </a:spcBef>
              <a:spcAft>
                <a:spcPts val="300"/>
              </a:spcAft>
              <a:buClr>
                <a:schemeClr val="tx2"/>
              </a:buClr>
              <a:buSzPct val="110000"/>
            </a:pPr>
            <a:r>
              <a:rPr lang="en-US" sz="2000" b="1" dirty="0">
                <a:solidFill>
                  <a:srgbClr val="292929"/>
                </a:solidFill>
                <a:latin typeface="Arial" panose="020B0604020202020204" pitchFamily="34" charset="0"/>
                <a:cs typeface="Arial" panose="020B0604020202020204" pitchFamily="34" charset="0"/>
              </a:rPr>
              <a:t>FY2019 DEFICIT</a:t>
            </a:r>
          </a:p>
        </p:txBody>
      </p:sp>
      <p:sp>
        <p:nvSpPr>
          <p:cNvPr id="7" name="TextBox 6"/>
          <p:cNvSpPr txBox="1"/>
          <p:nvPr/>
        </p:nvSpPr>
        <p:spPr>
          <a:xfrm>
            <a:off x="99113" y="260598"/>
            <a:ext cx="9144000" cy="954107"/>
          </a:xfrm>
          <a:prstGeom prst="rect">
            <a:avLst/>
          </a:prstGeom>
        </p:spPr>
        <p:txBody>
          <a:bodyPr wrap="square" rtlCol="0" anchor="ctr" anchorCtr="0">
            <a:spAutoFit/>
          </a:bodyPr>
          <a:lstStyle/>
          <a:p>
            <a:pPr marL="285750" indent="-285750" algn="ctr">
              <a:spcBef>
                <a:spcPts val="0"/>
              </a:spcBef>
              <a:spcAft>
                <a:spcPts val="300"/>
              </a:spcAft>
              <a:buClr>
                <a:schemeClr val="tx2"/>
              </a:buClr>
              <a:buSzPct val="110000"/>
            </a:pPr>
            <a:r>
              <a:rPr lang="en-US" sz="3200" b="1" dirty="0">
                <a:solidFill>
                  <a:schemeClr val="accent2"/>
                </a:solidFill>
                <a:latin typeface="Arial" panose="020B0604020202020204" pitchFamily="34" charset="0"/>
                <a:cs typeface="Arial" panose="020B0604020202020204" pitchFamily="34" charset="0"/>
              </a:rPr>
              <a:t>55% </a:t>
            </a:r>
            <a:r>
              <a:rPr lang="en-US" sz="2400" b="1" dirty="0">
                <a:latin typeface="Arial" panose="020B0604020202020204" pitchFamily="34" charset="0"/>
                <a:cs typeface="Arial" panose="020B0604020202020204" pitchFamily="34" charset="0"/>
              </a:rPr>
              <a:t>OF NEXT YEAR’S DEFICIT IS DUE TO RECENT LEGISLATION</a:t>
            </a:r>
          </a:p>
        </p:txBody>
      </p:sp>
      <p:graphicFrame>
        <p:nvGraphicFramePr>
          <p:cNvPr id="5" name="Chart 4"/>
          <p:cNvGraphicFramePr>
            <a:graphicFrameLocks/>
          </p:cNvGraphicFramePr>
          <p:nvPr>
            <p:extLst>
              <p:ext uri="{D42A27DB-BD31-4B8C-83A1-F6EECF244321}">
                <p14:modId xmlns:p14="http://schemas.microsoft.com/office/powerpoint/2010/main" val="3244703208"/>
              </p:ext>
            </p:extLst>
          </p:nvPr>
        </p:nvGraphicFramePr>
        <p:xfrm>
          <a:off x="275671" y="1214705"/>
          <a:ext cx="7951812" cy="4872289"/>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1"/>
          <p:cNvSpPr txBox="1"/>
          <p:nvPr/>
        </p:nvSpPr>
        <p:spPr>
          <a:xfrm>
            <a:off x="3395610" y="1471205"/>
            <a:ext cx="2271861" cy="830997"/>
          </a:xfrm>
          <a:prstGeom prst="rect">
            <a:avLst/>
          </a:prstGeom>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91440">
              <a:spcBef>
                <a:spcPts val="0"/>
              </a:spcBef>
              <a:buClr>
                <a:schemeClr val="tx2"/>
              </a:buClr>
              <a:buSzPct val="110000"/>
            </a:pPr>
            <a:r>
              <a:rPr lang="en-US" sz="1600" b="1" dirty="0">
                <a:solidFill>
                  <a:schemeClr val="bg1"/>
                </a:solidFill>
                <a:latin typeface="Arial" panose="020B0604020202020204" pitchFamily="34" charset="0"/>
                <a:cs typeface="Arial" panose="020B0604020202020204" pitchFamily="34" charset="0"/>
              </a:rPr>
              <a:t>2018 </a:t>
            </a:r>
          </a:p>
          <a:p>
            <a:pPr marL="91440">
              <a:spcBef>
                <a:spcPts val="0"/>
              </a:spcBef>
              <a:buClr>
                <a:schemeClr val="tx2"/>
              </a:buClr>
              <a:buSzPct val="110000"/>
            </a:pPr>
            <a:r>
              <a:rPr lang="en-US" sz="1600" b="1" dirty="0">
                <a:solidFill>
                  <a:schemeClr val="bg1"/>
                </a:solidFill>
                <a:latin typeface="Arial" panose="020B0604020202020204" pitchFamily="34" charset="0"/>
                <a:cs typeface="Arial" panose="020B0604020202020204" pitchFamily="34" charset="0"/>
              </a:rPr>
              <a:t>BUDGET ADGREEMENT</a:t>
            </a:r>
          </a:p>
        </p:txBody>
      </p:sp>
      <p:sp>
        <p:nvSpPr>
          <p:cNvPr id="11" name="TextBox 1"/>
          <p:cNvSpPr txBox="1"/>
          <p:nvPr/>
        </p:nvSpPr>
        <p:spPr>
          <a:xfrm>
            <a:off x="3535181" y="3327684"/>
            <a:ext cx="1992718" cy="584775"/>
          </a:xfrm>
          <a:prstGeom prst="rect">
            <a:avLst/>
          </a:prstGeom>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ts val="0"/>
              </a:spcBef>
              <a:buClr>
                <a:schemeClr val="tx2"/>
              </a:buClr>
              <a:buSzPct val="110000"/>
            </a:pPr>
            <a:r>
              <a:rPr lang="en-US" sz="1600" b="1" dirty="0">
                <a:solidFill>
                  <a:schemeClr val="bg1"/>
                </a:solidFill>
                <a:latin typeface="Arial" panose="020B0604020202020204" pitchFamily="34" charset="0"/>
                <a:cs typeface="Arial" panose="020B0604020202020204" pitchFamily="34" charset="0"/>
              </a:rPr>
              <a:t>OTHER LEGISLATION</a:t>
            </a:r>
            <a:endParaRPr lang="en-US" sz="1400" b="1" dirty="0">
              <a:solidFill>
                <a:schemeClr val="bg1"/>
              </a:solidFill>
              <a:latin typeface="Arial" panose="020B0604020202020204" pitchFamily="34" charset="0"/>
              <a:cs typeface="Arial" panose="020B0604020202020204" pitchFamily="34" charset="0"/>
            </a:endParaRPr>
          </a:p>
        </p:txBody>
      </p:sp>
      <p:sp>
        <p:nvSpPr>
          <p:cNvPr id="12" name="Text Box 14"/>
          <p:cNvSpPr txBox="1">
            <a:spLocks noChangeArrowheads="1"/>
          </p:cNvSpPr>
          <p:nvPr/>
        </p:nvSpPr>
        <p:spPr bwMode="auto">
          <a:xfrm>
            <a:off x="12699" y="6604000"/>
            <a:ext cx="7055758" cy="246221"/>
          </a:xfrm>
          <a:prstGeom prst="rect">
            <a:avLst/>
          </a:prstGeom>
          <a:noFill/>
          <a:ln w="9525">
            <a:noFill/>
            <a:miter lim="800000"/>
            <a:headEnd/>
            <a:tailEnd/>
          </a:ln>
        </p:spPr>
        <p:txBody>
          <a:bodyPr wrap="square">
            <a:spAutoFit/>
          </a:bodyPr>
          <a:lstStyle/>
          <a:p>
            <a:pPr>
              <a:spcBef>
                <a:spcPct val="50000"/>
              </a:spcBef>
              <a:defRPr/>
            </a:pPr>
            <a:r>
              <a:rPr lang="en-US" sz="1000" b="1" dirty="0">
                <a:latin typeface="Arial"/>
                <a:cs typeface="Arial"/>
              </a:rPr>
              <a:t>Source: CRFB calculations based on Congressional Budget Office data</a:t>
            </a:r>
          </a:p>
        </p:txBody>
      </p:sp>
      <p:pic>
        <p:nvPicPr>
          <p:cNvPr id="13" name="Picture 12"/>
          <p:cNvPicPr>
            <a:picLocks noChangeAspect="1"/>
          </p:cNvPicPr>
          <p:nvPr/>
        </p:nvPicPr>
        <p:blipFill>
          <a:blip r:embed="rId4"/>
          <a:stretch>
            <a:fillRect/>
          </a:stretch>
        </p:blipFill>
        <p:spPr>
          <a:xfrm>
            <a:off x="7491588" y="6344421"/>
            <a:ext cx="1614312" cy="488179"/>
          </a:xfrm>
          <a:prstGeom prst="rect">
            <a:avLst/>
          </a:prstGeom>
        </p:spPr>
      </p:pic>
      <p:sp>
        <p:nvSpPr>
          <p:cNvPr id="4" name="Left Bracket 3"/>
          <p:cNvSpPr/>
          <p:nvPr/>
        </p:nvSpPr>
        <p:spPr>
          <a:xfrm>
            <a:off x="2907080" y="1460664"/>
            <a:ext cx="237507" cy="2434441"/>
          </a:xfrm>
          <a:prstGeom prst="leftBracket">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4108693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p:cNvGraphicFramePr>
            <a:graphicFrameLocks/>
          </p:cNvGraphicFramePr>
          <p:nvPr>
            <p:extLst>
              <p:ext uri="{D42A27DB-BD31-4B8C-83A1-F6EECF244321}">
                <p14:modId xmlns:p14="http://schemas.microsoft.com/office/powerpoint/2010/main" val="3561568520"/>
              </p:ext>
            </p:extLst>
          </p:nvPr>
        </p:nvGraphicFramePr>
        <p:xfrm>
          <a:off x="72734" y="1067078"/>
          <a:ext cx="8503920" cy="506002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2699" y="249533"/>
            <a:ext cx="9144000" cy="819151"/>
          </a:xfrm>
        </p:spPr>
        <p:txBody>
          <a:bodyPr>
            <a:noAutofit/>
          </a:bodyPr>
          <a:lstStyle/>
          <a:p>
            <a:pPr algn="ctr"/>
            <a:r>
              <a:rPr lang="en-US" sz="3600" b="1" dirty="0">
                <a:latin typeface="+mn-lt"/>
              </a:rPr>
              <a:t>DEFICITS COULD GET WORSE</a:t>
            </a:r>
          </a:p>
        </p:txBody>
      </p:sp>
      <p:graphicFrame>
        <p:nvGraphicFramePr>
          <p:cNvPr id="9" name="Content Placeholder 8"/>
          <p:cNvGraphicFramePr>
            <a:graphicFrameLocks noGrp="1"/>
          </p:cNvGraphicFramePr>
          <p:nvPr>
            <p:ph idx="1"/>
            <p:extLst/>
          </p:nvPr>
        </p:nvGraphicFramePr>
        <p:xfrm>
          <a:off x="1430338" y="9848849"/>
          <a:ext cx="8104187" cy="5476875"/>
        </p:xfrm>
        <a:graphic>
          <a:graphicData uri="http://schemas.openxmlformats.org/drawingml/2006/chart">
            <c:chart xmlns:c="http://schemas.openxmlformats.org/drawingml/2006/chart" xmlns:r="http://schemas.openxmlformats.org/officeDocument/2006/relationships" r:id="rId4"/>
          </a:graphicData>
        </a:graphic>
      </p:graphicFrame>
      <p:sp>
        <p:nvSpPr>
          <p:cNvPr id="29" name="Rectangle 2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3" name="Text Box 10"/>
          <p:cNvSpPr txBox="1"/>
          <p:nvPr/>
        </p:nvSpPr>
        <p:spPr>
          <a:xfrm>
            <a:off x="1330296" y="4137174"/>
            <a:ext cx="633576" cy="2571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b="1" dirty="0">
                <a:effectLst/>
                <a:latin typeface="Calibri" panose="020F0502020204030204" pitchFamily="34" charset="0"/>
                <a:ea typeface="Times New Roman" panose="02020603050405020304" pitchFamily="18" charset="0"/>
              </a:rPr>
              <a:t>$665</a:t>
            </a:r>
            <a:endParaRPr lang="en-US" dirty="0">
              <a:effectLst/>
              <a:latin typeface="Times New Roman" panose="02020603050405020304" pitchFamily="18" charset="0"/>
              <a:ea typeface="Times New Roman" panose="02020603050405020304" pitchFamily="18" charset="0"/>
            </a:endParaRPr>
          </a:p>
        </p:txBody>
      </p:sp>
      <p:sp>
        <p:nvSpPr>
          <p:cNvPr id="34" name="Text Box 10"/>
          <p:cNvSpPr txBox="1"/>
          <p:nvPr/>
        </p:nvSpPr>
        <p:spPr>
          <a:xfrm>
            <a:off x="1890659" y="3899928"/>
            <a:ext cx="633576" cy="2571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b="1" dirty="0">
                <a:effectLst/>
                <a:latin typeface="Calibri" panose="020F0502020204030204" pitchFamily="34" charset="0"/>
                <a:ea typeface="Times New Roman" panose="02020603050405020304" pitchFamily="18" charset="0"/>
              </a:rPr>
              <a:t>$805</a:t>
            </a:r>
            <a:endParaRPr lang="en-US" dirty="0">
              <a:effectLst/>
              <a:latin typeface="Times New Roman" panose="02020603050405020304" pitchFamily="18" charset="0"/>
              <a:ea typeface="Times New Roman" panose="02020603050405020304" pitchFamily="18" charset="0"/>
            </a:endParaRPr>
          </a:p>
        </p:txBody>
      </p:sp>
      <p:sp>
        <p:nvSpPr>
          <p:cNvPr id="35" name="Text Box 10"/>
          <p:cNvSpPr txBox="1"/>
          <p:nvPr/>
        </p:nvSpPr>
        <p:spPr>
          <a:xfrm>
            <a:off x="2524235" y="3588708"/>
            <a:ext cx="701452" cy="2571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b="1" dirty="0">
                <a:effectLst/>
                <a:latin typeface="Calibri" panose="020F0502020204030204" pitchFamily="34" charset="0"/>
                <a:ea typeface="Times New Roman" panose="02020603050405020304" pitchFamily="18" charset="0"/>
              </a:rPr>
              <a:t>$981</a:t>
            </a:r>
          </a:p>
        </p:txBody>
      </p:sp>
      <p:sp>
        <p:nvSpPr>
          <p:cNvPr id="45" name="Text Box 14"/>
          <p:cNvSpPr txBox="1"/>
          <p:nvPr/>
        </p:nvSpPr>
        <p:spPr>
          <a:xfrm>
            <a:off x="3083134" y="3402012"/>
            <a:ext cx="661515" cy="2571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b="1" dirty="0">
                <a:effectLst/>
                <a:latin typeface="Calibri" panose="020F0502020204030204" pitchFamily="34" charset="0"/>
                <a:ea typeface="Times New Roman" panose="02020603050405020304" pitchFamily="18" charset="0"/>
              </a:rPr>
              <a:t>$1.1T</a:t>
            </a:r>
            <a:endParaRPr lang="en-US" dirty="0">
              <a:effectLst/>
              <a:latin typeface="Times New Roman" panose="02020603050405020304" pitchFamily="18" charset="0"/>
              <a:ea typeface="Times New Roman" panose="02020603050405020304" pitchFamily="18" charset="0"/>
            </a:endParaRPr>
          </a:p>
        </p:txBody>
      </p:sp>
      <p:sp>
        <p:nvSpPr>
          <p:cNvPr id="46" name="Text Box 14"/>
          <p:cNvSpPr txBox="1"/>
          <p:nvPr/>
        </p:nvSpPr>
        <p:spPr>
          <a:xfrm>
            <a:off x="3663179" y="3095544"/>
            <a:ext cx="661515" cy="36620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b="1" dirty="0">
                <a:effectLst/>
                <a:latin typeface="Calibri" panose="020F0502020204030204" pitchFamily="34" charset="0"/>
                <a:ea typeface="Times New Roman" panose="02020603050405020304" pitchFamily="18" charset="0"/>
              </a:rPr>
              <a:t>$1.3T</a:t>
            </a:r>
            <a:endParaRPr lang="en-US" dirty="0">
              <a:effectLst/>
              <a:latin typeface="Times New Roman" panose="02020603050405020304" pitchFamily="18" charset="0"/>
              <a:ea typeface="Times New Roman" panose="02020603050405020304" pitchFamily="18" charset="0"/>
            </a:endParaRPr>
          </a:p>
        </p:txBody>
      </p:sp>
      <p:sp>
        <p:nvSpPr>
          <p:cNvPr id="47" name="Text Box 14"/>
          <p:cNvSpPr txBox="1"/>
          <p:nvPr/>
        </p:nvSpPr>
        <p:spPr>
          <a:xfrm>
            <a:off x="4251670" y="2795535"/>
            <a:ext cx="661515" cy="2571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b="1" dirty="0">
                <a:effectLst/>
                <a:latin typeface="Calibri" panose="020F0502020204030204" pitchFamily="34" charset="0"/>
                <a:ea typeface="Times New Roman" panose="02020603050405020304" pitchFamily="18" charset="0"/>
              </a:rPr>
              <a:t>$1.4T</a:t>
            </a:r>
            <a:endParaRPr lang="en-US" dirty="0">
              <a:effectLst/>
              <a:latin typeface="Times New Roman" panose="02020603050405020304" pitchFamily="18" charset="0"/>
              <a:ea typeface="Times New Roman" panose="02020603050405020304" pitchFamily="18" charset="0"/>
            </a:endParaRPr>
          </a:p>
        </p:txBody>
      </p:sp>
      <p:sp>
        <p:nvSpPr>
          <p:cNvPr id="48" name="Text Box 14"/>
          <p:cNvSpPr txBox="1"/>
          <p:nvPr/>
        </p:nvSpPr>
        <p:spPr>
          <a:xfrm>
            <a:off x="4820916" y="2756674"/>
            <a:ext cx="661515" cy="33489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b="1" dirty="0">
                <a:effectLst/>
                <a:latin typeface="Calibri" panose="020F0502020204030204" pitchFamily="34" charset="0"/>
                <a:ea typeface="Times New Roman" panose="02020603050405020304" pitchFamily="18" charset="0"/>
              </a:rPr>
              <a:t>$1.5T</a:t>
            </a:r>
            <a:endParaRPr lang="en-US" dirty="0">
              <a:effectLst/>
              <a:latin typeface="Times New Roman" panose="02020603050405020304" pitchFamily="18" charset="0"/>
              <a:ea typeface="Times New Roman" panose="02020603050405020304" pitchFamily="18" charset="0"/>
            </a:endParaRPr>
          </a:p>
        </p:txBody>
      </p:sp>
      <p:sp>
        <p:nvSpPr>
          <p:cNvPr id="49" name="Text Box 14"/>
          <p:cNvSpPr txBox="1"/>
          <p:nvPr/>
        </p:nvSpPr>
        <p:spPr>
          <a:xfrm>
            <a:off x="5418229" y="2756674"/>
            <a:ext cx="661515" cy="33839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b="1" dirty="0">
                <a:effectLst/>
                <a:latin typeface="Calibri" panose="020F0502020204030204" pitchFamily="34" charset="0"/>
                <a:ea typeface="Times New Roman" panose="02020603050405020304" pitchFamily="18" charset="0"/>
              </a:rPr>
              <a:t>$1.5T</a:t>
            </a:r>
            <a:endParaRPr lang="en-US" dirty="0">
              <a:effectLst/>
              <a:latin typeface="Times New Roman" panose="02020603050405020304" pitchFamily="18" charset="0"/>
              <a:ea typeface="Times New Roman" panose="02020603050405020304" pitchFamily="18" charset="0"/>
            </a:endParaRPr>
          </a:p>
        </p:txBody>
      </p:sp>
      <p:sp>
        <p:nvSpPr>
          <p:cNvPr id="50" name="Text Box 14"/>
          <p:cNvSpPr txBox="1"/>
          <p:nvPr/>
        </p:nvSpPr>
        <p:spPr>
          <a:xfrm>
            <a:off x="6042388" y="2497788"/>
            <a:ext cx="661515" cy="31640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b="1" dirty="0">
                <a:effectLst/>
                <a:latin typeface="Calibri" panose="020F0502020204030204" pitchFamily="34" charset="0"/>
                <a:ea typeface="Times New Roman" panose="02020603050405020304" pitchFamily="18" charset="0"/>
              </a:rPr>
              <a:t>$1.6T</a:t>
            </a:r>
            <a:endParaRPr lang="en-US" dirty="0">
              <a:effectLst/>
              <a:latin typeface="Times New Roman" panose="02020603050405020304" pitchFamily="18" charset="0"/>
              <a:ea typeface="Times New Roman" panose="02020603050405020304" pitchFamily="18" charset="0"/>
            </a:endParaRPr>
          </a:p>
        </p:txBody>
      </p:sp>
      <p:sp>
        <p:nvSpPr>
          <p:cNvPr id="51" name="Text Box 14"/>
          <p:cNvSpPr txBox="1"/>
          <p:nvPr/>
        </p:nvSpPr>
        <p:spPr>
          <a:xfrm>
            <a:off x="6623509" y="2326948"/>
            <a:ext cx="661515" cy="32904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b="1" dirty="0">
                <a:effectLst/>
                <a:latin typeface="Calibri" panose="020F0502020204030204" pitchFamily="34" charset="0"/>
                <a:ea typeface="Times New Roman" panose="02020603050405020304" pitchFamily="18" charset="0"/>
              </a:rPr>
              <a:t>$1.7T</a:t>
            </a:r>
            <a:endParaRPr lang="en-US" dirty="0">
              <a:effectLst/>
              <a:latin typeface="Times New Roman" panose="02020603050405020304" pitchFamily="18" charset="0"/>
              <a:ea typeface="Times New Roman" panose="02020603050405020304" pitchFamily="18" charset="0"/>
            </a:endParaRPr>
          </a:p>
        </p:txBody>
      </p:sp>
      <p:sp>
        <p:nvSpPr>
          <p:cNvPr id="52" name="Text Box 14"/>
          <p:cNvSpPr txBox="1"/>
          <p:nvPr/>
        </p:nvSpPr>
        <p:spPr>
          <a:xfrm>
            <a:off x="7167068" y="2032224"/>
            <a:ext cx="661515" cy="38531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b="1" dirty="0">
                <a:effectLst/>
                <a:latin typeface="Calibri" panose="020F0502020204030204" pitchFamily="34" charset="0"/>
                <a:ea typeface="Times New Roman" panose="02020603050405020304" pitchFamily="18" charset="0"/>
              </a:rPr>
              <a:t>$1.9T</a:t>
            </a:r>
            <a:endParaRPr lang="en-US" dirty="0">
              <a:effectLst/>
              <a:latin typeface="Times New Roman" panose="02020603050405020304" pitchFamily="18" charset="0"/>
              <a:ea typeface="Times New Roman" panose="02020603050405020304" pitchFamily="18" charset="0"/>
            </a:endParaRPr>
          </a:p>
        </p:txBody>
      </p:sp>
      <p:sp>
        <p:nvSpPr>
          <p:cNvPr id="53" name="Text Box 14"/>
          <p:cNvSpPr txBox="1"/>
          <p:nvPr/>
        </p:nvSpPr>
        <p:spPr>
          <a:xfrm>
            <a:off x="7790014" y="1603022"/>
            <a:ext cx="661515" cy="2525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b="1" dirty="0">
                <a:effectLst/>
                <a:latin typeface="Calibri" panose="020F0502020204030204" pitchFamily="34" charset="0"/>
                <a:ea typeface="Times New Roman" panose="02020603050405020304" pitchFamily="18" charset="0"/>
              </a:rPr>
              <a:t>$</a:t>
            </a:r>
            <a:r>
              <a:rPr lang="en-US" sz="1600" b="1" dirty="0">
                <a:latin typeface="Calibri" panose="020F0502020204030204" pitchFamily="34" charset="0"/>
                <a:ea typeface="Times New Roman" panose="02020603050405020304" pitchFamily="18" charset="0"/>
              </a:rPr>
              <a:t>2.1</a:t>
            </a:r>
            <a:r>
              <a:rPr lang="en-US" sz="1600" b="1" dirty="0">
                <a:effectLst/>
                <a:latin typeface="Calibri" panose="020F0502020204030204" pitchFamily="34" charset="0"/>
                <a:ea typeface="Times New Roman" panose="02020603050405020304" pitchFamily="18" charset="0"/>
              </a:rPr>
              <a:t>T</a:t>
            </a:r>
            <a:endParaRPr lang="en-US" dirty="0">
              <a:effectLst/>
              <a:latin typeface="Times New Roman" panose="02020603050405020304" pitchFamily="18" charset="0"/>
              <a:ea typeface="Times New Roman" panose="02020603050405020304" pitchFamily="18" charset="0"/>
            </a:endParaRPr>
          </a:p>
        </p:txBody>
      </p:sp>
      <p:pic>
        <p:nvPicPr>
          <p:cNvPr id="21" name="Picture 20"/>
          <p:cNvPicPr>
            <a:picLocks noChangeAspect="1"/>
          </p:cNvPicPr>
          <p:nvPr/>
        </p:nvPicPr>
        <p:blipFill>
          <a:blip r:embed="rId5"/>
          <a:stretch>
            <a:fillRect/>
          </a:stretch>
        </p:blipFill>
        <p:spPr>
          <a:xfrm>
            <a:off x="7491588" y="6344421"/>
            <a:ext cx="1614312" cy="488179"/>
          </a:xfrm>
          <a:prstGeom prst="rect">
            <a:avLst/>
          </a:prstGeom>
        </p:spPr>
      </p:pic>
      <p:sp>
        <p:nvSpPr>
          <p:cNvPr id="25" name="Text Box 14"/>
          <p:cNvSpPr txBox="1">
            <a:spLocks noChangeArrowheads="1"/>
          </p:cNvSpPr>
          <p:nvPr/>
        </p:nvSpPr>
        <p:spPr bwMode="auto">
          <a:xfrm>
            <a:off x="12699" y="6604000"/>
            <a:ext cx="7055758" cy="246221"/>
          </a:xfrm>
          <a:prstGeom prst="rect">
            <a:avLst/>
          </a:prstGeom>
          <a:noFill/>
          <a:ln w="9525">
            <a:noFill/>
            <a:miter lim="800000"/>
            <a:headEnd/>
            <a:tailEnd/>
          </a:ln>
        </p:spPr>
        <p:txBody>
          <a:bodyPr wrap="square">
            <a:spAutoFit/>
          </a:bodyPr>
          <a:lstStyle/>
          <a:p>
            <a:pPr>
              <a:spcBef>
                <a:spcPct val="50000"/>
              </a:spcBef>
              <a:defRPr/>
            </a:pPr>
            <a:r>
              <a:rPr lang="en-US" sz="1000" b="1" dirty="0">
                <a:latin typeface="Arial"/>
                <a:cs typeface="Arial"/>
              </a:rPr>
              <a:t>Source: CRFB calculations based on Congressional Budget Office data</a:t>
            </a:r>
          </a:p>
        </p:txBody>
      </p:sp>
      <p:sp>
        <p:nvSpPr>
          <p:cNvPr id="4" name="TextBox 3"/>
          <p:cNvSpPr txBox="1"/>
          <p:nvPr/>
        </p:nvSpPr>
        <p:spPr>
          <a:xfrm>
            <a:off x="1493447" y="1297459"/>
            <a:ext cx="2851441" cy="1200329"/>
          </a:xfrm>
          <a:prstGeom prst="rect">
            <a:avLst/>
          </a:prstGeom>
          <a:noFill/>
        </p:spPr>
        <p:txBody>
          <a:bodyPr wrap="square" rtlCol="0">
            <a:spAutoFit/>
          </a:bodyPr>
          <a:lstStyle/>
          <a:p>
            <a:r>
              <a:rPr lang="en-US" b="1" dirty="0">
                <a:solidFill>
                  <a:srgbClr val="1F497D"/>
                </a:solidFill>
                <a:latin typeface="Arial" panose="020B0604020202020204" pitchFamily="34" charset="0"/>
                <a:cs typeface="Arial" panose="020B0604020202020204" pitchFamily="34" charset="0"/>
              </a:rPr>
              <a:t>Projections Last Year</a:t>
            </a:r>
          </a:p>
          <a:p>
            <a:r>
              <a:rPr lang="en-US" b="1" dirty="0">
                <a:solidFill>
                  <a:srgbClr val="C0504D"/>
                </a:solidFill>
                <a:latin typeface="Arial" panose="020B0604020202020204" pitchFamily="34" charset="0"/>
                <a:cs typeface="Arial" panose="020B0604020202020204" pitchFamily="34" charset="0"/>
              </a:rPr>
              <a:t>Tax Bill</a:t>
            </a:r>
          </a:p>
          <a:p>
            <a:r>
              <a:rPr lang="en-US" b="1" dirty="0">
                <a:solidFill>
                  <a:srgbClr val="F79646"/>
                </a:solidFill>
                <a:latin typeface="Arial" panose="020B0604020202020204" pitchFamily="34" charset="0"/>
                <a:cs typeface="Arial" panose="020B0604020202020204" pitchFamily="34" charset="0"/>
              </a:rPr>
              <a:t>Spending Increases</a:t>
            </a:r>
          </a:p>
          <a:p>
            <a:r>
              <a:rPr lang="en-US" b="1" dirty="0">
                <a:solidFill>
                  <a:schemeClr val="bg1">
                    <a:lumMod val="65000"/>
                  </a:schemeClr>
                </a:solidFill>
                <a:latin typeface="Arial" panose="020B0604020202020204" pitchFamily="34" charset="0"/>
                <a:cs typeface="Arial" panose="020B0604020202020204" pitchFamily="34" charset="0"/>
              </a:rPr>
              <a:t>If Extended</a:t>
            </a:r>
          </a:p>
        </p:txBody>
      </p:sp>
    </p:spTree>
    <p:extLst>
      <p:ext uri="{BB962C8B-B14F-4D97-AF65-F5344CB8AC3E}">
        <p14:creationId xmlns:p14="http://schemas.microsoft.com/office/powerpoint/2010/main" val="992132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stretch>
            <a:fillRect/>
          </a:stretch>
        </p:blipFill>
        <p:spPr>
          <a:xfrm>
            <a:off x="7491588" y="6344421"/>
            <a:ext cx="1614312" cy="488179"/>
          </a:xfrm>
          <a:prstGeom prst="rect">
            <a:avLst/>
          </a:prstGeom>
        </p:spPr>
      </p:pic>
      <p:sp>
        <p:nvSpPr>
          <p:cNvPr id="24" name="TextBox 23"/>
          <p:cNvSpPr txBox="1"/>
          <p:nvPr/>
        </p:nvSpPr>
        <p:spPr>
          <a:xfrm>
            <a:off x="50800" y="-658742"/>
            <a:ext cx="4686300" cy="3939540"/>
          </a:xfrm>
          <a:prstGeom prst="rect">
            <a:avLst/>
          </a:prstGeom>
          <a:noFill/>
        </p:spPr>
        <p:txBody>
          <a:bodyPr wrap="square" rtlCol="0">
            <a:spAutoFit/>
          </a:bodyPr>
          <a:lstStyle/>
          <a:p>
            <a:r>
              <a:rPr lang="en-US" sz="25000" b="1" cap="all" dirty="0">
                <a:solidFill>
                  <a:schemeClr val="accent2">
                    <a:lumMod val="60000"/>
                    <a:lumOff val="40000"/>
                    <a:alpha val="45000"/>
                  </a:schemeClr>
                </a:solidFill>
                <a:latin typeface="Arial"/>
                <a:cs typeface="Arial"/>
              </a:rPr>
              <a:t>Q:</a:t>
            </a:r>
          </a:p>
        </p:txBody>
      </p:sp>
      <p:sp>
        <p:nvSpPr>
          <p:cNvPr id="26" name="TextBox 25"/>
          <p:cNvSpPr txBox="1"/>
          <p:nvPr/>
        </p:nvSpPr>
        <p:spPr>
          <a:xfrm>
            <a:off x="5631038" y="2802172"/>
            <a:ext cx="4686300" cy="3939540"/>
          </a:xfrm>
          <a:prstGeom prst="rect">
            <a:avLst/>
          </a:prstGeom>
          <a:noFill/>
        </p:spPr>
        <p:txBody>
          <a:bodyPr wrap="square" rtlCol="0">
            <a:spAutoFit/>
          </a:bodyPr>
          <a:lstStyle/>
          <a:p>
            <a:r>
              <a:rPr lang="en-US" sz="25000" b="1" cap="all" dirty="0">
                <a:solidFill>
                  <a:schemeClr val="tx2">
                    <a:lumMod val="40000"/>
                    <a:lumOff val="60000"/>
                    <a:alpha val="45000"/>
                  </a:schemeClr>
                </a:solidFill>
                <a:latin typeface="Arial"/>
                <a:cs typeface="Arial"/>
              </a:rPr>
              <a:t>A:</a:t>
            </a:r>
          </a:p>
        </p:txBody>
      </p:sp>
      <p:sp>
        <p:nvSpPr>
          <p:cNvPr id="7" name="TextBox 6">
            <a:extLst>
              <a:ext uri="{FF2B5EF4-FFF2-40B4-BE49-F238E27FC236}">
                <a16:creationId xmlns:a16="http://schemas.microsoft.com/office/drawing/2014/main" id="{FFA9D628-D1B1-46F2-A13C-D3F178FFF99B}"/>
              </a:ext>
            </a:extLst>
          </p:cNvPr>
          <p:cNvSpPr txBox="1"/>
          <p:nvPr/>
        </p:nvSpPr>
        <p:spPr>
          <a:xfrm>
            <a:off x="2752452" y="961190"/>
            <a:ext cx="6696347" cy="1200329"/>
          </a:xfrm>
          <a:prstGeom prst="rect">
            <a:avLst/>
          </a:prstGeom>
        </p:spPr>
        <p:txBody>
          <a:bodyPr wrap="square" rtlCol="0">
            <a:spAutoFit/>
          </a:bodyPr>
          <a:lstStyle/>
          <a:p>
            <a:pPr marL="285750" indent="-285750">
              <a:spcAft>
                <a:spcPts val="300"/>
              </a:spcAft>
              <a:buClr>
                <a:schemeClr val="tx2"/>
              </a:buClr>
              <a:buSzPct val="110000"/>
            </a:pPr>
            <a:r>
              <a:rPr lang="en-US" sz="3600" b="1" dirty="0">
                <a:solidFill>
                  <a:srgbClr val="292929"/>
                </a:solidFill>
                <a:latin typeface="Arial" panose="020B0604020202020204" pitchFamily="34" charset="0"/>
                <a:cs typeface="Arial" panose="020B0604020202020204" pitchFamily="34" charset="0"/>
              </a:rPr>
              <a:t>WHAT WILL CAUSE OUR FUTURE DEBT TO RISE?</a:t>
            </a:r>
          </a:p>
        </p:txBody>
      </p:sp>
      <p:sp>
        <p:nvSpPr>
          <p:cNvPr id="8" name="TextBox 7">
            <a:extLst>
              <a:ext uri="{FF2B5EF4-FFF2-40B4-BE49-F238E27FC236}">
                <a16:creationId xmlns:a16="http://schemas.microsoft.com/office/drawing/2014/main" id="{26B3F0B4-D322-4E26-A9AA-EB9CD20B97E7}"/>
              </a:ext>
            </a:extLst>
          </p:cNvPr>
          <p:cNvSpPr txBox="1"/>
          <p:nvPr/>
        </p:nvSpPr>
        <p:spPr>
          <a:xfrm>
            <a:off x="50800" y="4146657"/>
            <a:ext cx="8577942" cy="2031325"/>
          </a:xfrm>
          <a:prstGeom prst="rect">
            <a:avLst/>
          </a:prstGeom>
        </p:spPr>
        <p:txBody>
          <a:bodyPr wrap="square" rtlCol="0">
            <a:spAutoFit/>
          </a:bodyPr>
          <a:lstStyle/>
          <a:p>
            <a:pPr marL="571500" indent="-571500">
              <a:spcAft>
                <a:spcPts val="1200"/>
              </a:spcAft>
              <a:buSzPct val="110000"/>
              <a:buFont typeface="Arial" panose="020B0604020202020204" pitchFamily="34" charset="0"/>
              <a:buChar char="•"/>
            </a:pPr>
            <a:r>
              <a:rPr lang="en-US" sz="2400" b="1" cap="all" dirty="0">
                <a:solidFill>
                  <a:srgbClr val="292929"/>
                </a:solidFill>
                <a:latin typeface="Arial" panose="020B0604020202020204" pitchFamily="34" charset="0"/>
                <a:cs typeface="Arial" panose="020B0604020202020204" pitchFamily="34" charset="0"/>
              </a:rPr>
              <a:t>An aging population</a:t>
            </a:r>
          </a:p>
          <a:p>
            <a:pPr marL="571500" indent="-571500">
              <a:spcAft>
                <a:spcPts val="1200"/>
              </a:spcAft>
              <a:buSzPct val="110000"/>
              <a:buFont typeface="Arial" panose="020B0604020202020204" pitchFamily="34" charset="0"/>
              <a:buChar char="•"/>
            </a:pPr>
            <a:r>
              <a:rPr lang="en-US" sz="2400" b="1" cap="all" dirty="0">
                <a:solidFill>
                  <a:srgbClr val="292929"/>
                </a:solidFill>
                <a:latin typeface="Arial" panose="020B0604020202020204" pitchFamily="34" charset="0"/>
                <a:cs typeface="Arial" panose="020B0604020202020204" pitchFamily="34" charset="0"/>
              </a:rPr>
              <a:t>GROWING HEALTH CARE COSTS </a:t>
            </a:r>
          </a:p>
          <a:p>
            <a:pPr marL="571500" indent="-571500">
              <a:spcAft>
                <a:spcPts val="1200"/>
              </a:spcAft>
              <a:buSzPct val="110000"/>
              <a:buFont typeface="Arial" panose="020B0604020202020204" pitchFamily="34" charset="0"/>
              <a:buChar char="•"/>
            </a:pPr>
            <a:r>
              <a:rPr lang="en-US" sz="2400" b="1" cap="all" dirty="0">
                <a:solidFill>
                  <a:srgbClr val="292929"/>
                </a:solidFill>
                <a:latin typeface="Arial" panose="020B0604020202020204" pitchFamily="34" charset="0"/>
                <a:cs typeface="Arial" panose="020B0604020202020204" pitchFamily="34" charset="0"/>
              </a:rPr>
              <a:t>Rising INTEREST COSTS</a:t>
            </a:r>
          </a:p>
          <a:p>
            <a:pPr marL="571500" indent="-571500">
              <a:spcAft>
                <a:spcPts val="1200"/>
              </a:spcAft>
              <a:buSzPct val="110000"/>
              <a:buFont typeface="Arial" panose="020B0604020202020204" pitchFamily="34" charset="0"/>
              <a:buChar char="•"/>
            </a:pPr>
            <a:r>
              <a:rPr lang="en-US" sz="2400" b="1" cap="all" dirty="0">
                <a:solidFill>
                  <a:srgbClr val="292929"/>
                </a:solidFill>
                <a:latin typeface="Arial" panose="020B0604020202020204" pitchFamily="34" charset="0"/>
                <a:cs typeface="Arial" panose="020B0604020202020204" pitchFamily="34" charset="0"/>
              </a:rPr>
              <a:t>Insufficient REVENUE</a:t>
            </a:r>
          </a:p>
        </p:txBody>
      </p:sp>
    </p:spTree>
    <p:extLst>
      <p:ext uri="{BB962C8B-B14F-4D97-AF65-F5344CB8AC3E}">
        <p14:creationId xmlns:p14="http://schemas.microsoft.com/office/powerpoint/2010/main" val="2236055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87813" y="4626480"/>
            <a:ext cx="2006291" cy="307777"/>
          </a:xfrm>
          <a:prstGeom prst="rect">
            <a:avLst/>
          </a:prstGeom>
        </p:spPr>
        <p:txBody>
          <a:bodyPr wrap="square" rtlCol="0">
            <a:spAutoFit/>
          </a:bodyPr>
          <a:lstStyle/>
          <a:p>
            <a:pPr indent="-285750" algn="ctr">
              <a:spcBef>
                <a:spcPts val="0"/>
              </a:spcBef>
              <a:spcAft>
                <a:spcPts val="300"/>
              </a:spcAft>
              <a:buClr>
                <a:schemeClr val="tx2"/>
              </a:buClr>
              <a:buSzPct val="110000"/>
            </a:pPr>
            <a:r>
              <a:rPr lang="en-US" sz="1400" b="1" dirty="0">
                <a:solidFill>
                  <a:schemeClr val="bg1"/>
                </a:solidFill>
                <a:latin typeface="Arial"/>
                <a:cs typeface="Arial"/>
              </a:rPr>
              <a:t>CBO Current Law</a:t>
            </a:r>
          </a:p>
        </p:txBody>
      </p:sp>
      <p:sp>
        <p:nvSpPr>
          <p:cNvPr id="11" name="TextBox 10"/>
          <p:cNvSpPr txBox="1"/>
          <p:nvPr/>
        </p:nvSpPr>
        <p:spPr>
          <a:xfrm>
            <a:off x="181149" y="1390745"/>
            <a:ext cx="1835722" cy="830997"/>
          </a:xfrm>
          <a:prstGeom prst="rect">
            <a:avLst/>
          </a:prstGeom>
          <a:noFill/>
        </p:spPr>
        <p:txBody>
          <a:bodyPr wrap="square" rtlCol="0">
            <a:spAutoFit/>
          </a:bodyPr>
          <a:lstStyle/>
          <a:p>
            <a:pPr algn="ctr"/>
            <a:r>
              <a:rPr lang="en-US" sz="4800" b="1" cap="all" dirty="0">
                <a:solidFill>
                  <a:srgbClr val="404040"/>
                </a:solidFill>
                <a:latin typeface="Arial"/>
                <a:cs typeface="Arial"/>
              </a:rPr>
              <a:t>1950</a:t>
            </a:r>
          </a:p>
        </p:txBody>
      </p:sp>
      <p:sp>
        <p:nvSpPr>
          <p:cNvPr id="14" name="Rectangle 2"/>
          <p:cNvSpPr txBox="1">
            <a:spLocks noRot="1" noChangeArrowheads="1"/>
          </p:cNvSpPr>
          <p:nvPr/>
        </p:nvSpPr>
        <p:spPr>
          <a:xfrm>
            <a:off x="3707203" y="4390936"/>
            <a:ext cx="5144342" cy="173474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l">
              <a:defRPr/>
            </a:pPr>
            <a:r>
              <a:rPr lang="en-US" sz="2400" b="1" cap="all" dirty="0">
                <a:solidFill>
                  <a:schemeClr val="accent6"/>
                </a:solidFill>
                <a:latin typeface="Arial"/>
                <a:cs typeface="Arial"/>
              </a:rPr>
              <a:t>&gt;&gt; </a:t>
            </a:r>
            <a:r>
              <a:rPr lang="en-US" sz="2400" b="1" cap="all" dirty="0">
                <a:solidFill>
                  <a:schemeClr val="tx1">
                    <a:lumMod val="75000"/>
                    <a:lumOff val="25000"/>
                  </a:schemeClr>
                </a:solidFill>
                <a:latin typeface="Arial"/>
                <a:cs typeface="Arial"/>
              </a:rPr>
              <a:t>The Number of Workers Per Social Security Retiree is Falling</a:t>
            </a:r>
            <a:r>
              <a:rPr lang="en-US" sz="2400" b="1" cap="all" dirty="0">
                <a:latin typeface="Arial"/>
                <a:cs typeface="Arial"/>
              </a:rPr>
              <a:t>.</a:t>
            </a:r>
          </a:p>
        </p:txBody>
      </p:sp>
      <p:sp>
        <p:nvSpPr>
          <p:cNvPr id="632" name="TextBox 631"/>
          <p:cNvSpPr txBox="1"/>
          <p:nvPr/>
        </p:nvSpPr>
        <p:spPr>
          <a:xfrm>
            <a:off x="2467272" y="1391462"/>
            <a:ext cx="1835722" cy="830997"/>
          </a:xfrm>
          <a:prstGeom prst="rect">
            <a:avLst/>
          </a:prstGeom>
          <a:noFill/>
        </p:spPr>
        <p:txBody>
          <a:bodyPr wrap="square" rtlCol="0">
            <a:spAutoFit/>
          </a:bodyPr>
          <a:lstStyle/>
          <a:p>
            <a:pPr algn="ctr"/>
            <a:r>
              <a:rPr lang="en-US" sz="4800" b="1" cap="all" dirty="0">
                <a:solidFill>
                  <a:srgbClr val="404040"/>
                </a:solidFill>
                <a:latin typeface="Arial"/>
                <a:cs typeface="Arial"/>
              </a:rPr>
              <a:t>1960</a:t>
            </a:r>
          </a:p>
        </p:txBody>
      </p:sp>
      <p:sp>
        <p:nvSpPr>
          <p:cNvPr id="823" name="TextBox 822"/>
          <p:cNvSpPr txBox="1"/>
          <p:nvPr/>
        </p:nvSpPr>
        <p:spPr>
          <a:xfrm>
            <a:off x="4638972" y="1420670"/>
            <a:ext cx="1835722" cy="830997"/>
          </a:xfrm>
          <a:prstGeom prst="rect">
            <a:avLst/>
          </a:prstGeom>
          <a:noFill/>
        </p:spPr>
        <p:txBody>
          <a:bodyPr wrap="square" rtlCol="0">
            <a:spAutoFit/>
          </a:bodyPr>
          <a:lstStyle/>
          <a:p>
            <a:pPr algn="ctr"/>
            <a:r>
              <a:rPr lang="en-US" sz="4800" b="1" cap="all" dirty="0">
                <a:solidFill>
                  <a:srgbClr val="404040"/>
                </a:solidFill>
                <a:latin typeface="Arial"/>
                <a:cs typeface="Arial"/>
              </a:rPr>
              <a:t>2012</a:t>
            </a:r>
          </a:p>
        </p:txBody>
      </p:sp>
      <p:sp>
        <p:nvSpPr>
          <p:cNvPr id="844" name="TextBox 843"/>
          <p:cNvSpPr txBox="1"/>
          <p:nvPr/>
        </p:nvSpPr>
        <p:spPr>
          <a:xfrm>
            <a:off x="6784083" y="1420670"/>
            <a:ext cx="1835722" cy="830997"/>
          </a:xfrm>
          <a:prstGeom prst="rect">
            <a:avLst/>
          </a:prstGeom>
          <a:noFill/>
        </p:spPr>
        <p:txBody>
          <a:bodyPr wrap="square" rtlCol="0">
            <a:spAutoFit/>
          </a:bodyPr>
          <a:lstStyle/>
          <a:p>
            <a:pPr algn="ctr"/>
            <a:r>
              <a:rPr lang="en-US" sz="4800" b="1" cap="all" dirty="0">
                <a:solidFill>
                  <a:srgbClr val="404040"/>
                </a:solidFill>
                <a:latin typeface="Arial"/>
                <a:cs typeface="Arial"/>
              </a:rPr>
              <a:t>2035</a:t>
            </a:r>
          </a:p>
        </p:txBody>
      </p:sp>
      <p:sp>
        <p:nvSpPr>
          <p:cNvPr id="1039" name="Text Box 14"/>
          <p:cNvSpPr txBox="1">
            <a:spLocks noChangeArrowheads="1"/>
          </p:cNvSpPr>
          <p:nvPr/>
        </p:nvSpPr>
        <p:spPr bwMode="auto">
          <a:xfrm>
            <a:off x="0" y="6604000"/>
            <a:ext cx="6705600" cy="246221"/>
          </a:xfrm>
          <a:prstGeom prst="rect">
            <a:avLst/>
          </a:prstGeom>
          <a:noFill/>
          <a:ln w="9525">
            <a:no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000" b="1" dirty="0">
                <a:solidFill>
                  <a:srgbClr val="000000"/>
                </a:solidFill>
                <a:latin typeface="Arial"/>
                <a:cs typeface="Arial"/>
              </a:rPr>
              <a:t>Source: 2018 Social Security Trustees Report</a:t>
            </a:r>
          </a:p>
        </p:txBody>
      </p:sp>
      <p:sp>
        <p:nvSpPr>
          <p:cNvPr id="1067" name="Rectangle 2"/>
          <p:cNvSpPr txBox="1">
            <a:spLocks noRot="1" noChangeArrowheads="1"/>
          </p:cNvSpPr>
          <p:nvPr/>
        </p:nvSpPr>
        <p:spPr>
          <a:xfrm>
            <a:off x="-116302" y="295639"/>
            <a:ext cx="9353740" cy="81915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cap="all" dirty="0">
                <a:latin typeface="Arial"/>
                <a:cs typeface="Arial"/>
              </a:rPr>
              <a:t>The population is aging</a:t>
            </a:r>
            <a:endParaRPr lang="en-US" sz="3600" b="1" cap="all" dirty="0">
              <a:solidFill>
                <a:srgbClr val="7F7F7F"/>
              </a:solidFill>
              <a:latin typeface="Arial"/>
              <a:cs typeface="Arial"/>
            </a:endParaRPr>
          </a:p>
        </p:txBody>
      </p:sp>
      <p:cxnSp>
        <p:nvCxnSpPr>
          <p:cNvPr id="1072" name="Straight Connector 1071"/>
          <p:cNvCxnSpPr/>
          <p:nvPr/>
        </p:nvCxnSpPr>
        <p:spPr>
          <a:xfrm>
            <a:off x="2729177" y="2174462"/>
            <a:ext cx="1777222" cy="0"/>
          </a:xfrm>
          <a:prstGeom prst="line">
            <a:avLst/>
          </a:prstGeom>
          <a:ln>
            <a:solidFill>
              <a:schemeClr val="bg1">
                <a:lumMod val="5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18" name="Straight Connector 1117"/>
          <p:cNvCxnSpPr/>
          <p:nvPr/>
        </p:nvCxnSpPr>
        <p:spPr>
          <a:xfrm>
            <a:off x="433339" y="2164804"/>
            <a:ext cx="1777222" cy="0"/>
          </a:xfrm>
          <a:prstGeom prst="line">
            <a:avLst/>
          </a:prstGeom>
          <a:ln>
            <a:solidFill>
              <a:schemeClr val="bg1">
                <a:lumMod val="5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39" name="Straight Connector 1138"/>
          <p:cNvCxnSpPr/>
          <p:nvPr/>
        </p:nvCxnSpPr>
        <p:spPr>
          <a:xfrm>
            <a:off x="4833249" y="2190480"/>
            <a:ext cx="1777222" cy="0"/>
          </a:xfrm>
          <a:prstGeom prst="line">
            <a:avLst/>
          </a:prstGeom>
          <a:ln>
            <a:solidFill>
              <a:schemeClr val="bg1">
                <a:lumMod val="5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62" name="Straight Connector 1161"/>
          <p:cNvCxnSpPr/>
          <p:nvPr/>
        </p:nvCxnSpPr>
        <p:spPr>
          <a:xfrm>
            <a:off x="7019113" y="2200565"/>
            <a:ext cx="1777222" cy="0"/>
          </a:xfrm>
          <a:prstGeom prst="line">
            <a:avLst/>
          </a:prstGeom>
          <a:ln>
            <a:solidFill>
              <a:schemeClr val="bg1">
                <a:lumMod val="50000"/>
              </a:schemeClr>
            </a:solidFill>
            <a:prstDash val="solid"/>
          </a:ln>
          <a:effectLst/>
        </p:spPr>
        <p:style>
          <a:lnRef idx="2">
            <a:schemeClr val="accent1"/>
          </a:lnRef>
          <a:fillRef idx="0">
            <a:schemeClr val="accent1"/>
          </a:fillRef>
          <a:effectRef idx="1">
            <a:schemeClr val="accent1"/>
          </a:effectRef>
          <a:fontRef idx="minor">
            <a:schemeClr val="tx1"/>
          </a:fontRef>
        </p:style>
      </p:cxnSp>
      <p:pic>
        <p:nvPicPr>
          <p:cNvPr id="1163" name="Picture 1162"/>
          <p:cNvPicPr>
            <a:picLocks noChangeAspect="1"/>
          </p:cNvPicPr>
          <p:nvPr/>
        </p:nvPicPr>
        <p:blipFill>
          <a:blip r:embed="rId3"/>
          <a:stretch>
            <a:fillRect/>
          </a:stretch>
        </p:blipFill>
        <p:spPr>
          <a:xfrm>
            <a:off x="7491588" y="6344421"/>
            <a:ext cx="1614312" cy="488179"/>
          </a:xfrm>
          <a:prstGeom prst="rect">
            <a:avLst/>
          </a:prstGeom>
        </p:spPr>
      </p:pic>
      <p:sp>
        <p:nvSpPr>
          <p:cNvPr id="1164" name="TextBox 1163"/>
          <p:cNvSpPr txBox="1"/>
          <p:nvPr/>
        </p:nvSpPr>
        <p:spPr>
          <a:xfrm>
            <a:off x="388938" y="2232624"/>
            <a:ext cx="1835722" cy="584776"/>
          </a:xfrm>
          <a:prstGeom prst="rect">
            <a:avLst/>
          </a:prstGeom>
          <a:noFill/>
        </p:spPr>
        <p:txBody>
          <a:bodyPr wrap="square" rtlCol="0">
            <a:spAutoFit/>
          </a:bodyPr>
          <a:lstStyle/>
          <a:p>
            <a:pPr algn="ctr"/>
            <a:r>
              <a:rPr lang="en-US" sz="3200" b="1" cap="all" dirty="0">
                <a:solidFill>
                  <a:schemeClr val="accent2">
                    <a:lumMod val="60000"/>
                    <a:lumOff val="40000"/>
                  </a:schemeClr>
                </a:solidFill>
                <a:latin typeface="Arial"/>
                <a:cs typeface="Arial"/>
              </a:rPr>
              <a:t>(16:1)</a:t>
            </a:r>
          </a:p>
        </p:txBody>
      </p:sp>
      <p:sp>
        <p:nvSpPr>
          <p:cNvPr id="1165" name="TextBox 1164"/>
          <p:cNvSpPr txBox="1"/>
          <p:nvPr/>
        </p:nvSpPr>
        <p:spPr>
          <a:xfrm>
            <a:off x="2692757" y="2232624"/>
            <a:ext cx="1835722" cy="584776"/>
          </a:xfrm>
          <a:prstGeom prst="rect">
            <a:avLst/>
          </a:prstGeom>
          <a:noFill/>
        </p:spPr>
        <p:txBody>
          <a:bodyPr wrap="square" rtlCol="0">
            <a:spAutoFit/>
          </a:bodyPr>
          <a:lstStyle/>
          <a:p>
            <a:pPr algn="ctr"/>
            <a:r>
              <a:rPr lang="en-US" sz="3200" b="1" cap="all" dirty="0">
                <a:solidFill>
                  <a:srgbClr val="D99694"/>
                </a:solidFill>
                <a:latin typeface="Arial"/>
                <a:cs typeface="Arial"/>
              </a:rPr>
              <a:t>(5:1)</a:t>
            </a:r>
          </a:p>
        </p:txBody>
      </p:sp>
      <p:sp>
        <p:nvSpPr>
          <p:cNvPr id="1166" name="TextBox 1165"/>
          <p:cNvSpPr txBox="1"/>
          <p:nvPr/>
        </p:nvSpPr>
        <p:spPr>
          <a:xfrm>
            <a:off x="4765290" y="2234305"/>
            <a:ext cx="1835722" cy="584776"/>
          </a:xfrm>
          <a:prstGeom prst="rect">
            <a:avLst/>
          </a:prstGeom>
          <a:noFill/>
        </p:spPr>
        <p:txBody>
          <a:bodyPr wrap="square" rtlCol="0">
            <a:spAutoFit/>
          </a:bodyPr>
          <a:lstStyle/>
          <a:p>
            <a:pPr algn="ctr"/>
            <a:r>
              <a:rPr lang="en-US" sz="3200" b="1" cap="all" dirty="0">
                <a:solidFill>
                  <a:srgbClr val="D99694"/>
                </a:solidFill>
                <a:latin typeface="Arial"/>
                <a:cs typeface="Arial"/>
              </a:rPr>
              <a:t>(3:1)</a:t>
            </a:r>
          </a:p>
        </p:txBody>
      </p:sp>
      <p:sp>
        <p:nvSpPr>
          <p:cNvPr id="1167" name="TextBox 1166"/>
          <p:cNvSpPr txBox="1"/>
          <p:nvPr/>
        </p:nvSpPr>
        <p:spPr>
          <a:xfrm>
            <a:off x="6896772" y="2234305"/>
            <a:ext cx="1835722" cy="584776"/>
          </a:xfrm>
          <a:prstGeom prst="rect">
            <a:avLst/>
          </a:prstGeom>
          <a:noFill/>
        </p:spPr>
        <p:txBody>
          <a:bodyPr wrap="square" rtlCol="0">
            <a:spAutoFit/>
          </a:bodyPr>
          <a:lstStyle/>
          <a:p>
            <a:pPr algn="ctr"/>
            <a:r>
              <a:rPr lang="en-US" sz="3200" b="1" cap="all" dirty="0">
                <a:solidFill>
                  <a:srgbClr val="D99694"/>
                </a:solidFill>
                <a:latin typeface="Arial"/>
                <a:cs typeface="Arial"/>
              </a:rPr>
              <a:t>(2:1)</a:t>
            </a:r>
          </a:p>
        </p:txBody>
      </p:sp>
      <p:pic>
        <p:nvPicPr>
          <p:cNvPr id="2" name="Picture 1"/>
          <p:cNvPicPr>
            <a:picLocks noChangeAspect="1"/>
          </p:cNvPicPr>
          <p:nvPr/>
        </p:nvPicPr>
        <p:blipFill>
          <a:blip r:embed="rId4"/>
          <a:stretch>
            <a:fillRect/>
          </a:stretch>
        </p:blipFill>
        <p:spPr>
          <a:xfrm>
            <a:off x="4107988" y="1397708"/>
            <a:ext cx="413071" cy="737627"/>
          </a:xfrm>
          <a:prstGeom prst="rect">
            <a:avLst/>
          </a:prstGeom>
        </p:spPr>
      </p:pic>
      <p:pic>
        <p:nvPicPr>
          <p:cNvPr id="662" name="Picture 661"/>
          <p:cNvPicPr>
            <a:picLocks noChangeAspect="1"/>
          </p:cNvPicPr>
          <p:nvPr/>
        </p:nvPicPr>
        <p:blipFill>
          <a:blip r:embed="rId4"/>
          <a:stretch>
            <a:fillRect/>
          </a:stretch>
        </p:blipFill>
        <p:spPr>
          <a:xfrm>
            <a:off x="8403243" y="1420670"/>
            <a:ext cx="413071" cy="737627"/>
          </a:xfrm>
          <a:prstGeom prst="rect">
            <a:avLst/>
          </a:prstGeom>
        </p:spPr>
      </p:pic>
      <p:pic>
        <p:nvPicPr>
          <p:cNvPr id="4" name="Picture 3"/>
          <p:cNvPicPr>
            <a:picLocks noChangeAspect="1"/>
          </p:cNvPicPr>
          <p:nvPr/>
        </p:nvPicPr>
        <p:blipFill>
          <a:blip r:embed="rId5"/>
          <a:stretch>
            <a:fillRect/>
          </a:stretch>
        </p:blipFill>
        <p:spPr>
          <a:xfrm>
            <a:off x="1874986" y="1344470"/>
            <a:ext cx="298450" cy="774700"/>
          </a:xfrm>
          <a:prstGeom prst="rect">
            <a:avLst/>
          </a:prstGeom>
        </p:spPr>
      </p:pic>
      <p:pic>
        <p:nvPicPr>
          <p:cNvPr id="664" name="Picture 663"/>
          <p:cNvPicPr>
            <a:picLocks noChangeAspect="1"/>
          </p:cNvPicPr>
          <p:nvPr/>
        </p:nvPicPr>
        <p:blipFill>
          <a:blip r:embed="rId5"/>
          <a:stretch>
            <a:fillRect/>
          </a:stretch>
        </p:blipFill>
        <p:spPr>
          <a:xfrm>
            <a:off x="6312021" y="1372308"/>
            <a:ext cx="298450" cy="774700"/>
          </a:xfrm>
          <a:prstGeom prst="rect">
            <a:avLst/>
          </a:prstGeom>
        </p:spPr>
      </p:pic>
      <p:pic>
        <p:nvPicPr>
          <p:cNvPr id="5" name="Picture 4"/>
          <p:cNvPicPr>
            <a:picLocks noChangeAspect="1"/>
          </p:cNvPicPr>
          <p:nvPr/>
        </p:nvPicPr>
        <p:blipFill>
          <a:blip r:embed="rId6"/>
          <a:stretch>
            <a:fillRect/>
          </a:stretch>
        </p:blipFill>
        <p:spPr>
          <a:xfrm>
            <a:off x="563516" y="2926110"/>
            <a:ext cx="1387522" cy="2648906"/>
          </a:xfrm>
          <a:prstGeom prst="rect">
            <a:avLst/>
          </a:prstGeom>
        </p:spPr>
      </p:pic>
      <p:pic>
        <p:nvPicPr>
          <p:cNvPr id="6" name="Picture 5"/>
          <p:cNvPicPr>
            <a:picLocks noChangeAspect="1"/>
          </p:cNvPicPr>
          <p:nvPr/>
        </p:nvPicPr>
        <p:blipFill>
          <a:blip r:embed="rId7"/>
          <a:stretch>
            <a:fillRect/>
          </a:stretch>
        </p:blipFill>
        <p:spPr>
          <a:xfrm>
            <a:off x="3073919" y="2898615"/>
            <a:ext cx="1043790" cy="1331732"/>
          </a:xfrm>
          <a:prstGeom prst="rect">
            <a:avLst/>
          </a:prstGeom>
        </p:spPr>
      </p:pic>
      <p:pic>
        <p:nvPicPr>
          <p:cNvPr id="7" name="Picture 6"/>
          <p:cNvPicPr>
            <a:picLocks noChangeAspect="1"/>
          </p:cNvPicPr>
          <p:nvPr/>
        </p:nvPicPr>
        <p:blipFill>
          <a:blip r:embed="rId8"/>
          <a:stretch>
            <a:fillRect/>
          </a:stretch>
        </p:blipFill>
        <p:spPr>
          <a:xfrm>
            <a:off x="5182669" y="2897789"/>
            <a:ext cx="1091251" cy="602069"/>
          </a:xfrm>
          <a:prstGeom prst="rect">
            <a:avLst/>
          </a:prstGeom>
        </p:spPr>
      </p:pic>
      <p:pic>
        <p:nvPicPr>
          <p:cNvPr id="8" name="Picture 7"/>
          <p:cNvPicPr>
            <a:picLocks noChangeAspect="1"/>
          </p:cNvPicPr>
          <p:nvPr/>
        </p:nvPicPr>
        <p:blipFill>
          <a:blip r:embed="rId9"/>
          <a:stretch>
            <a:fillRect/>
          </a:stretch>
        </p:blipFill>
        <p:spPr>
          <a:xfrm>
            <a:off x="7499494" y="2913410"/>
            <a:ext cx="651916" cy="596037"/>
          </a:xfrm>
          <a:prstGeom prst="rect">
            <a:avLst/>
          </a:prstGeom>
        </p:spPr>
      </p:pic>
    </p:spTree>
    <p:extLst>
      <p:ext uri="{BB962C8B-B14F-4D97-AF65-F5344CB8AC3E}">
        <p14:creationId xmlns:p14="http://schemas.microsoft.com/office/powerpoint/2010/main" val="1252827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B77B5E1-9A0E-4BB7-8066-F6580FCEEA9E}"/>
              </a:ext>
            </a:extLst>
          </p:cNvPr>
          <p:cNvSpPr txBox="1"/>
          <p:nvPr/>
        </p:nvSpPr>
        <p:spPr>
          <a:xfrm>
            <a:off x="-319882" y="354430"/>
            <a:ext cx="9781382" cy="646331"/>
          </a:xfrm>
          <a:prstGeom prst="rect">
            <a:avLst/>
          </a:prstGeom>
          <a:noFill/>
        </p:spPr>
        <p:txBody>
          <a:bodyPr wrap="square" rtlCol="0">
            <a:spAutoFit/>
          </a:bodyPr>
          <a:lstStyle/>
          <a:p>
            <a:pPr algn="ctr"/>
            <a:r>
              <a:rPr lang="en-US" sz="3600" b="1" cap="all" dirty="0">
                <a:solidFill>
                  <a:srgbClr val="000000"/>
                </a:solidFill>
                <a:latin typeface="Arial"/>
                <a:cs typeface="Arial"/>
              </a:rPr>
              <a:t>Health Care Costs are Growing</a:t>
            </a:r>
          </a:p>
        </p:txBody>
      </p:sp>
      <p:pic>
        <p:nvPicPr>
          <p:cNvPr id="5" name="Picture 4">
            <a:extLst>
              <a:ext uri="{FF2B5EF4-FFF2-40B4-BE49-F238E27FC236}">
                <a16:creationId xmlns:a16="http://schemas.microsoft.com/office/drawing/2014/main" id="{76644857-01A4-4E54-BFF7-31044BFB0B5F}"/>
              </a:ext>
            </a:extLst>
          </p:cNvPr>
          <p:cNvPicPr>
            <a:picLocks noChangeAspect="1"/>
          </p:cNvPicPr>
          <p:nvPr/>
        </p:nvPicPr>
        <p:blipFill>
          <a:blip r:embed="rId3"/>
          <a:stretch>
            <a:fillRect/>
          </a:stretch>
        </p:blipFill>
        <p:spPr>
          <a:xfrm>
            <a:off x="7491588" y="6344421"/>
            <a:ext cx="1614312" cy="488179"/>
          </a:xfrm>
          <a:prstGeom prst="rect">
            <a:avLst/>
          </a:prstGeom>
        </p:spPr>
      </p:pic>
      <p:grpSp>
        <p:nvGrpSpPr>
          <p:cNvPr id="6" name="Group 5">
            <a:extLst>
              <a:ext uri="{FF2B5EF4-FFF2-40B4-BE49-F238E27FC236}">
                <a16:creationId xmlns:a16="http://schemas.microsoft.com/office/drawing/2014/main" id="{24091F53-D78F-426C-AAAB-78F630086ACB}"/>
              </a:ext>
            </a:extLst>
          </p:cNvPr>
          <p:cNvGrpSpPr/>
          <p:nvPr/>
        </p:nvGrpSpPr>
        <p:grpSpPr>
          <a:xfrm>
            <a:off x="93250" y="1993900"/>
            <a:ext cx="8682450" cy="3644900"/>
            <a:chOff x="93250" y="1993900"/>
            <a:chExt cx="8682450" cy="3644900"/>
          </a:xfrm>
        </p:grpSpPr>
        <p:sp>
          <p:nvSpPr>
            <p:cNvPr id="8" name="TextBox 7">
              <a:extLst>
                <a:ext uri="{FF2B5EF4-FFF2-40B4-BE49-F238E27FC236}">
                  <a16:creationId xmlns:a16="http://schemas.microsoft.com/office/drawing/2014/main" id="{22414C59-7FA2-4DED-91E4-40C11379766E}"/>
                </a:ext>
              </a:extLst>
            </p:cNvPr>
            <p:cNvSpPr txBox="1"/>
            <p:nvPr/>
          </p:nvSpPr>
          <p:spPr>
            <a:xfrm rot="16200000">
              <a:off x="-523452" y="3487033"/>
              <a:ext cx="1541182" cy="307777"/>
            </a:xfrm>
            <a:prstGeom prst="rect">
              <a:avLst/>
            </a:prstGeom>
            <a:ln>
              <a:no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285750" indent="-285750">
                <a:spcBef>
                  <a:spcPts val="0"/>
                </a:spcBef>
                <a:spcAft>
                  <a:spcPts val="300"/>
                </a:spcAft>
                <a:buClr>
                  <a:schemeClr val="tx2"/>
                </a:buClr>
                <a:buSzPct val="110000"/>
              </a:pPr>
              <a:r>
                <a:rPr lang="en-US" sz="1400" b="1" dirty="0">
                  <a:latin typeface="Arial"/>
                  <a:cs typeface="Arial"/>
                </a:rPr>
                <a:t>(% of Economy)</a:t>
              </a:r>
            </a:p>
          </p:txBody>
        </p:sp>
        <p:sp>
          <p:nvSpPr>
            <p:cNvPr id="9" name="Rectangle 8">
              <a:extLst>
                <a:ext uri="{FF2B5EF4-FFF2-40B4-BE49-F238E27FC236}">
                  <a16:creationId xmlns:a16="http://schemas.microsoft.com/office/drawing/2014/main" id="{54656F3A-3072-49C5-A341-7E57869CC9FC}"/>
                </a:ext>
              </a:extLst>
            </p:cNvPr>
            <p:cNvSpPr/>
            <p:nvPr/>
          </p:nvSpPr>
          <p:spPr>
            <a:xfrm>
              <a:off x="3098800" y="1993900"/>
              <a:ext cx="5676900" cy="36449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aphicFrame>
        <p:nvGraphicFramePr>
          <p:cNvPr id="13" name="Chart 12">
            <a:extLst>
              <a:ext uri="{FF2B5EF4-FFF2-40B4-BE49-F238E27FC236}">
                <a16:creationId xmlns:a16="http://schemas.microsoft.com/office/drawing/2014/main" id="{BF30D6C0-DFFF-4907-8661-32E77527A211}"/>
              </a:ext>
            </a:extLst>
          </p:cNvPr>
          <p:cNvGraphicFramePr/>
          <p:nvPr>
            <p:extLst>
              <p:ext uri="{D42A27DB-BD31-4B8C-83A1-F6EECF244321}">
                <p14:modId xmlns:p14="http://schemas.microsoft.com/office/powerpoint/2010/main" val="255008887"/>
              </p:ext>
            </p:extLst>
          </p:nvPr>
        </p:nvGraphicFramePr>
        <p:xfrm>
          <a:off x="377372" y="972458"/>
          <a:ext cx="8766628" cy="5167086"/>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 Box 14">
            <a:extLst>
              <a:ext uri="{FF2B5EF4-FFF2-40B4-BE49-F238E27FC236}">
                <a16:creationId xmlns:a16="http://schemas.microsoft.com/office/drawing/2014/main" id="{B360BB96-D228-4A77-8908-4F21378DA864}"/>
              </a:ext>
            </a:extLst>
          </p:cNvPr>
          <p:cNvSpPr txBox="1">
            <a:spLocks noChangeArrowheads="1"/>
          </p:cNvSpPr>
          <p:nvPr/>
        </p:nvSpPr>
        <p:spPr bwMode="auto">
          <a:xfrm>
            <a:off x="10319" y="6606943"/>
            <a:ext cx="3291681" cy="246221"/>
          </a:xfrm>
          <a:prstGeom prst="rect">
            <a:avLst/>
          </a:prstGeom>
          <a:noFill/>
          <a:ln w="9525">
            <a:noFill/>
            <a:miter lim="800000"/>
            <a:headEnd/>
            <a:tailEnd/>
          </a:ln>
        </p:spPr>
        <p:txBody>
          <a:bodyPr wrap="square">
            <a:spAutoFit/>
          </a:bodyPr>
          <a:lstStyle/>
          <a:p>
            <a:pPr>
              <a:spcBef>
                <a:spcPct val="50000"/>
              </a:spcBef>
            </a:pPr>
            <a:r>
              <a:rPr lang="en-US" sz="1000" b="1" dirty="0">
                <a:latin typeface="Arial"/>
                <a:cs typeface="Arial"/>
              </a:rPr>
              <a:t>Source: Congressional Budget Office, June 2018</a:t>
            </a:r>
          </a:p>
        </p:txBody>
      </p:sp>
    </p:spTree>
    <p:extLst>
      <p:ext uri="{BB962C8B-B14F-4D97-AF65-F5344CB8AC3E}">
        <p14:creationId xmlns:p14="http://schemas.microsoft.com/office/powerpoint/2010/main" val="1049940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1337C82B-0CB1-4025-9397-73C7B8900409}"/>
              </a:ext>
            </a:extLst>
          </p:cNvPr>
          <p:cNvGraphicFramePr/>
          <p:nvPr>
            <p:extLst>
              <p:ext uri="{D42A27DB-BD31-4B8C-83A1-F6EECF244321}">
                <p14:modId xmlns:p14="http://schemas.microsoft.com/office/powerpoint/2010/main" val="1060810298"/>
              </p:ext>
            </p:extLst>
          </p:nvPr>
        </p:nvGraphicFramePr>
        <p:xfrm>
          <a:off x="377371" y="972458"/>
          <a:ext cx="8766629" cy="5167086"/>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55CA7077-13BF-40DC-86AC-05EBAC365B0A}"/>
              </a:ext>
            </a:extLst>
          </p:cNvPr>
          <p:cNvSpPr txBox="1"/>
          <p:nvPr/>
        </p:nvSpPr>
        <p:spPr>
          <a:xfrm>
            <a:off x="-319882" y="354430"/>
            <a:ext cx="9781382" cy="646331"/>
          </a:xfrm>
          <a:prstGeom prst="rect">
            <a:avLst/>
          </a:prstGeom>
          <a:noFill/>
        </p:spPr>
        <p:txBody>
          <a:bodyPr wrap="square" rtlCol="0">
            <a:spAutoFit/>
          </a:bodyPr>
          <a:lstStyle/>
          <a:p>
            <a:pPr algn="ctr"/>
            <a:r>
              <a:rPr lang="en-US" sz="3600" b="1" cap="all" dirty="0">
                <a:solidFill>
                  <a:srgbClr val="000000"/>
                </a:solidFill>
                <a:latin typeface="Arial"/>
                <a:cs typeface="Arial"/>
              </a:rPr>
              <a:t>Health Care Costs are Growing</a:t>
            </a:r>
          </a:p>
        </p:txBody>
      </p:sp>
      <p:sp>
        <p:nvSpPr>
          <p:cNvPr id="21" name="TextBox 20">
            <a:extLst>
              <a:ext uri="{FF2B5EF4-FFF2-40B4-BE49-F238E27FC236}">
                <a16:creationId xmlns:a16="http://schemas.microsoft.com/office/drawing/2014/main" id="{DED1950D-5089-41C2-9B7F-30D7084D57E0}"/>
              </a:ext>
            </a:extLst>
          </p:cNvPr>
          <p:cNvSpPr txBox="1"/>
          <p:nvPr/>
        </p:nvSpPr>
        <p:spPr>
          <a:xfrm rot="16200000">
            <a:off x="-523452" y="3487033"/>
            <a:ext cx="1541182" cy="307777"/>
          </a:xfrm>
          <a:prstGeom prst="rect">
            <a:avLst/>
          </a:prstGeom>
          <a:ln>
            <a:no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285750" indent="-285750">
              <a:spcBef>
                <a:spcPts val="0"/>
              </a:spcBef>
              <a:spcAft>
                <a:spcPts val="300"/>
              </a:spcAft>
              <a:buClr>
                <a:schemeClr val="tx2"/>
              </a:buClr>
              <a:buSzPct val="110000"/>
            </a:pPr>
            <a:r>
              <a:rPr lang="en-US" sz="1400" b="1" dirty="0">
                <a:latin typeface="Arial"/>
                <a:cs typeface="Arial"/>
              </a:rPr>
              <a:t>(% of Economy)</a:t>
            </a:r>
          </a:p>
        </p:txBody>
      </p:sp>
      <p:pic>
        <p:nvPicPr>
          <p:cNvPr id="24" name="Picture 23">
            <a:extLst>
              <a:ext uri="{FF2B5EF4-FFF2-40B4-BE49-F238E27FC236}">
                <a16:creationId xmlns:a16="http://schemas.microsoft.com/office/drawing/2014/main" id="{E8716A4D-86BA-4C82-8D3A-41D5E09FAE78}"/>
              </a:ext>
            </a:extLst>
          </p:cNvPr>
          <p:cNvPicPr>
            <a:picLocks noChangeAspect="1"/>
          </p:cNvPicPr>
          <p:nvPr/>
        </p:nvPicPr>
        <p:blipFill>
          <a:blip r:embed="rId4"/>
          <a:stretch>
            <a:fillRect/>
          </a:stretch>
        </p:blipFill>
        <p:spPr>
          <a:xfrm>
            <a:off x="7491588" y="6344421"/>
            <a:ext cx="1614312" cy="488179"/>
          </a:xfrm>
          <a:prstGeom prst="rect">
            <a:avLst/>
          </a:prstGeom>
        </p:spPr>
      </p:pic>
      <p:sp>
        <p:nvSpPr>
          <p:cNvPr id="8" name="Text Box 14">
            <a:extLst>
              <a:ext uri="{FF2B5EF4-FFF2-40B4-BE49-F238E27FC236}">
                <a16:creationId xmlns:a16="http://schemas.microsoft.com/office/drawing/2014/main" id="{EAD7F587-A69C-4601-AE35-225EFA7F17B1}"/>
              </a:ext>
            </a:extLst>
          </p:cNvPr>
          <p:cNvSpPr txBox="1">
            <a:spLocks noChangeArrowheads="1"/>
          </p:cNvSpPr>
          <p:nvPr/>
        </p:nvSpPr>
        <p:spPr bwMode="auto">
          <a:xfrm>
            <a:off x="12698" y="6604000"/>
            <a:ext cx="5364707" cy="477054"/>
          </a:xfrm>
          <a:prstGeom prst="rect">
            <a:avLst/>
          </a:prstGeom>
          <a:noFill/>
          <a:ln w="9525">
            <a:noFill/>
            <a:miter lim="800000"/>
            <a:headEnd/>
            <a:tailEnd/>
          </a:ln>
        </p:spPr>
        <p:txBody>
          <a:bodyPr wrap="square">
            <a:spAutoFit/>
          </a:bodyPr>
          <a:lstStyle/>
          <a:p>
            <a:pPr>
              <a:spcBef>
                <a:spcPct val="50000"/>
              </a:spcBef>
              <a:defRPr/>
            </a:pPr>
            <a:r>
              <a:rPr lang="en-US" sz="1000" b="1" dirty="0">
                <a:latin typeface="Arial"/>
                <a:cs typeface="Arial"/>
              </a:rPr>
              <a:t>Source: CRFB calculations based on Congressional Budget Office data, June 2018</a:t>
            </a:r>
          </a:p>
          <a:p>
            <a:pPr marL="171450" indent="-171450">
              <a:spcBef>
                <a:spcPct val="50000"/>
              </a:spcBef>
              <a:buFont typeface="Arial" charset="0"/>
              <a:buChar char="•"/>
              <a:defRPr/>
            </a:pPr>
            <a:endParaRPr lang="en-US" sz="1000" b="1" dirty="0">
              <a:latin typeface="Arial"/>
              <a:cs typeface="Arial"/>
            </a:endParaRPr>
          </a:p>
        </p:txBody>
      </p:sp>
    </p:spTree>
    <p:extLst>
      <p:ext uri="{BB962C8B-B14F-4D97-AF65-F5344CB8AC3E}">
        <p14:creationId xmlns:p14="http://schemas.microsoft.com/office/powerpoint/2010/main" val="2961048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7EBC8F-3791-4543-9E2E-3867B8198E1F}"/>
              </a:ext>
            </a:extLst>
          </p:cNvPr>
          <p:cNvSpPr txBox="1">
            <a:spLocks/>
          </p:cNvSpPr>
          <p:nvPr/>
        </p:nvSpPr>
        <p:spPr>
          <a:xfrm>
            <a:off x="-313364" y="383712"/>
            <a:ext cx="9683908" cy="819151"/>
          </a:xfrm>
          <a:prstGeom prst="rect">
            <a:avLst/>
          </a:prstGeom>
        </p:spPr>
        <p:txBody>
          <a:bodyPr/>
          <a:lstStyle>
            <a:lvl1pPr algn="l" rtl="0" eaLnBrk="0" fontAlgn="base" hangingPunct="0">
              <a:spcBef>
                <a:spcPct val="0"/>
              </a:spcBef>
              <a:spcAft>
                <a:spcPct val="0"/>
              </a:spcAft>
              <a:defRPr sz="2800" kern="1200">
                <a:solidFill>
                  <a:schemeClr val="tx2"/>
                </a:solidFill>
                <a:latin typeface="Calibri" pitchFamily="34" charset="0"/>
                <a:ea typeface="+mj-ea"/>
                <a:cs typeface="+mj-cs"/>
              </a:defRPr>
            </a:lvl1pPr>
            <a:lvl2pPr algn="l" rtl="0" eaLnBrk="0" fontAlgn="base" hangingPunct="0">
              <a:spcBef>
                <a:spcPct val="0"/>
              </a:spcBef>
              <a:spcAft>
                <a:spcPct val="0"/>
              </a:spcAft>
              <a:defRPr sz="2800">
                <a:solidFill>
                  <a:schemeClr val="tx2"/>
                </a:solidFill>
                <a:latin typeface="Calibri" pitchFamily="34" charset="0"/>
              </a:defRPr>
            </a:lvl2pPr>
            <a:lvl3pPr algn="l" rtl="0" eaLnBrk="0" fontAlgn="base" hangingPunct="0">
              <a:spcBef>
                <a:spcPct val="0"/>
              </a:spcBef>
              <a:spcAft>
                <a:spcPct val="0"/>
              </a:spcAft>
              <a:defRPr sz="2800">
                <a:solidFill>
                  <a:schemeClr val="tx2"/>
                </a:solidFill>
                <a:latin typeface="Calibri" pitchFamily="34" charset="0"/>
              </a:defRPr>
            </a:lvl3pPr>
            <a:lvl4pPr algn="l" rtl="0" eaLnBrk="0" fontAlgn="base" hangingPunct="0">
              <a:spcBef>
                <a:spcPct val="0"/>
              </a:spcBef>
              <a:spcAft>
                <a:spcPct val="0"/>
              </a:spcAft>
              <a:defRPr sz="2800">
                <a:solidFill>
                  <a:schemeClr val="tx2"/>
                </a:solidFill>
                <a:latin typeface="Calibri" pitchFamily="34" charset="0"/>
              </a:defRPr>
            </a:lvl4pPr>
            <a:lvl5pPr algn="l" rtl="0" eaLnBrk="0" fontAlgn="base" hangingPunct="0">
              <a:spcBef>
                <a:spcPct val="0"/>
              </a:spcBef>
              <a:spcAft>
                <a:spcPct val="0"/>
              </a:spcAft>
              <a:defRPr sz="2800">
                <a:solidFill>
                  <a:schemeClr val="tx2"/>
                </a:solidFill>
                <a:latin typeface="Calibri" pitchFamily="34" charset="0"/>
              </a:defRPr>
            </a:lvl5pPr>
            <a:lvl6pPr marL="457200" algn="l" rtl="0" fontAlgn="base">
              <a:spcBef>
                <a:spcPct val="0"/>
              </a:spcBef>
              <a:spcAft>
                <a:spcPct val="0"/>
              </a:spcAft>
              <a:defRPr sz="2500">
                <a:solidFill>
                  <a:schemeClr val="bg1"/>
                </a:solidFill>
                <a:latin typeface="Franklin Gothic Medium" pitchFamily="34" charset="0"/>
              </a:defRPr>
            </a:lvl6pPr>
            <a:lvl7pPr marL="914400" algn="l" rtl="0" fontAlgn="base">
              <a:spcBef>
                <a:spcPct val="0"/>
              </a:spcBef>
              <a:spcAft>
                <a:spcPct val="0"/>
              </a:spcAft>
              <a:defRPr sz="2500">
                <a:solidFill>
                  <a:schemeClr val="bg1"/>
                </a:solidFill>
                <a:latin typeface="Franklin Gothic Medium" pitchFamily="34" charset="0"/>
              </a:defRPr>
            </a:lvl7pPr>
            <a:lvl8pPr marL="1371600" algn="l" rtl="0" fontAlgn="base">
              <a:spcBef>
                <a:spcPct val="0"/>
              </a:spcBef>
              <a:spcAft>
                <a:spcPct val="0"/>
              </a:spcAft>
              <a:defRPr sz="2500">
                <a:solidFill>
                  <a:schemeClr val="bg1"/>
                </a:solidFill>
                <a:latin typeface="Franklin Gothic Medium" pitchFamily="34" charset="0"/>
              </a:defRPr>
            </a:lvl8pPr>
            <a:lvl9pPr marL="1828800" algn="l" rtl="0" fontAlgn="base">
              <a:spcBef>
                <a:spcPct val="0"/>
              </a:spcBef>
              <a:spcAft>
                <a:spcPct val="0"/>
              </a:spcAft>
              <a:defRPr sz="2500">
                <a:solidFill>
                  <a:schemeClr val="bg1"/>
                </a:solidFill>
                <a:latin typeface="Franklin Gothic Medium" pitchFamily="34" charset="0"/>
              </a:defRPr>
            </a:lvl9pPr>
          </a:lstStyle>
          <a:p>
            <a:pPr algn="ctr"/>
            <a:r>
              <a:rPr lang="en-US" sz="2400" b="1" dirty="0">
                <a:solidFill>
                  <a:schemeClr val="tx1"/>
                </a:solidFill>
                <a:latin typeface="Arial" panose="020B0604020202020204" pitchFamily="34" charset="0"/>
                <a:cs typeface="Arial" panose="020B0604020202020204" pitchFamily="34" charset="0"/>
              </a:rPr>
              <a:t>INTEREST SPENDING WILL APPROACH </a:t>
            </a:r>
            <a:r>
              <a:rPr lang="en-US" sz="3200" b="1" dirty="0">
                <a:solidFill>
                  <a:schemeClr val="accent2"/>
                </a:solidFill>
                <a:latin typeface="Arial" panose="020B0604020202020204" pitchFamily="34" charset="0"/>
                <a:cs typeface="Arial" panose="020B0604020202020204" pitchFamily="34" charset="0"/>
              </a:rPr>
              <a:t>$1 TRILLION</a:t>
            </a:r>
          </a:p>
        </p:txBody>
      </p:sp>
      <p:graphicFrame>
        <p:nvGraphicFramePr>
          <p:cNvPr id="6" name="Chart 5">
            <a:extLst>
              <a:ext uri="{FF2B5EF4-FFF2-40B4-BE49-F238E27FC236}">
                <a16:creationId xmlns:a16="http://schemas.microsoft.com/office/drawing/2014/main" id="{65D3275A-E524-4541-AFBA-EB68AE78EC0F}"/>
              </a:ext>
            </a:extLst>
          </p:cNvPr>
          <p:cNvGraphicFramePr>
            <a:graphicFrameLocks/>
          </p:cNvGraphicFramePr>
          <p:nvPr>
            <p:extLst>
              <p:ext uri="{D42A27DB-BD31-4B8C-83A1-F6EECF244321}">
                <p14:modId xmlns:p14="http://schemas.microsoft.com/office/powerpoint/2010/main" val="665992883"/>
              </p:ext>
            </p:extLst>
          </p:nvPr>
        </p:nvGraphicFramePr>
        <p:xfrm>
          <a:off x="101600" y="1009403"/>
          <a:ext cx="8940800" cy="5522798"/>
        </p:xfrm>
        <a:graphic>
          <a:graphicData uri="http://schemas.openxmlformats.org/drawingml/2006/chart">
            <c:chart xmlns:c="http://schemas.openxmlformats.org/drawingml/2006/chart" xmlns:r="http://schemas.openxmlformats.org/officeDocument/2006/relationships" r:id="rId3"/>
          </a:graphicData>
        </a:graphic>
      </p:graphicFrame>
      <p:pic>
        <p:nvPicPr>
          <p:cNvPr id="15" name="Picture 14"/>
          <p:cNvPicPr>
            <a:picLocks noChangeAspect="1"/>
          </p:cNvPicPr>
          <p:nvPr/>
        </p:nvPicPr>
        <p:blipFill>
          <a:blip r:embed="rId4"/>
          <a:stretch>
            <a:fillRect/>
          </a:stretch>
        </p:blipFill>
        <p:spPr>
          <a:xfrm>
            <a:off x="7491588" y="6344421"/>
            <a:ext cx="1614312" cy="488179"/>
          </a:xfrm>
          <a:prstGeom prst="rect">
            <a:avLst/>
          </a:prstGeom>
        </p:spPr>
      </p:pic>
      <p:sp>
        <p:nvSpPr>
          <p:cNvPr id="18" name="Text Box 14"/>
          <p:cNvSpPr txBox="1">
            <a:spLocks noChangeArrowheads="1"/>
          </p:cNvSpPr>
          <p:nvPr/>
        </p:nvSpPr>
        <p:spPr bwMode="auto">
          <a:xfrm>
            <a:off x="12699" y="6604000"/>
            <a:ext cx="7055758" cy="246221"/>
          </a:xfrm>
          <a:prstGeom prst="rect">
            <a:avLst/>
          </a:prstGeom>
          <a:noFill/>
          <a:ln w="9525">
            <a:noFill/>
            <a:miter lim="800000"/>
            <a:headEnd/>
            <a:tailEnd/>
          </a:ln>
        </p:spPr>
        <p:txBody>
          <a:bodyPr wrap="square">
            <a:spAutoFit/>
          </a:bodyPr>
          <a:lstStyle/>
          <a:p>
            <a:pPr>
              <a:spcBef>
                <a:spcPct val="50000"/>
              </a:spcBef>
              <a:defRPr/>
            </a:pPr>
            <a:r>
              <a:rPr lang="en-US" sz="1000" b="1" dirty="0">
                <a:latin typeface="Arial"/>
                <a:cs typeface="Arial"/>
              </a:rPr>
              <a:t>Source: CRFB calculations based on Congressional Budget Office data</a:t>
            </a:r>
          </a:p>
        </p:txBody>
      </p:sp>
    </p:spTree>
    <p:extLst>
      <p:ext uri="{BB962C8B-B14F-4D97-AF65-F5344CB8AC3E}">
        <p14:creationId xmlns:p14="http://schemas.microsoft.com/office/powerpoint/2010/main" val="1371060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699" y="278230"/>
            <a:ext cx="9131301" cy="553998"/>
          </a:xfrm>
          <a:prstGeom prst="rect">
            <a:avLst/>
          </a:prstGeom>
          <a:noFill/>
        </p:spPr>
        <p:txBody>
          <a:bodyPr wrap="square" rtlCol="0">
            <a:spAutoFit/>
          </a:bodyPr>
          <a:lstStyle/>
          <a:p>
            <a:pPr algn="ctr"/>
            <a:r>
              <a:rPr lang="en-US" sz="3000" b="1" cap="all" dirty="0">
                <a:latin typeface="Arial"/>
                <a:cs typeface="Arial"/>
              </a:rPr>
              <a:t>ALMOST HALF OF INTEREST GOES OVERSEAS</a:t>
            </a:r>
          </a:p>
        </p:txBody>
      </p:sp>
      <p:sp>
        <p:nvSpPr>
          <p:cNvPr id="30" name="Text Box 14"/>
          <p:cNvSpPr txBox="1">
            <a:spLocks noChangeArrowheads="1"/>
          </p:cNvSpPr>
          <p:nvPr/>
        </p:nvSpPr>
        <p:spPr bwMode="auto">
          <a:xfrm>
            <a:off x="12698" y="6604000"/>
            <a:ext cx="6422392" cy="246221"/>
          </a:xfrm>
          <a:prstGeom prst="rect">
            <a:avLst/>
          </a:prstGeom>
          <a:noFill/>
          <a:ln w="9525">
            <a:noFill/>
            <a:miter lim="800000"/>
            <a:headEnd/>
            <a:tailEnd/>
          </a:ln>
        </p:spPr>
        <p:txBody>
          <a:bodyPr wrap="square">
            <a:spAutoFit/>
          </a:bodyPr>
          <a:lstStyle/>
          <a:p>
            <a:pPr>
              <a:spcBef>
                <a:spcPct val="50000"/>
              </a:spcBef>
              <a:defRPr/>
            </a:pPr>
            <a:r>
              <a:rPr lang="en-US" sz="1000" b="1" dirty="0">
                <a:latin typeface="Arial"/>
                <a:cs typeface="Arial"/>
              </a:rPr>
              <a:t>Source: Treasury Department, April 2018.</a:t>
            </a:r>
          </a:p>
        </p:txBody>
      </p:sp>
      <p:pic>
        <p:nvPicPr>
          <p:cNvPr id="31" name="Picture 30"/>
          <p:cNvPicPr>
            <a:picLocks noChangeAspect="1"/>
          </p:cNvPicPr>
          <p:nvPr/>
        </p:nvPicPr>
        <p:blipFill>
          <a:blip r:embed="rId3"/>
          <a:stretch>
            <a:fillRect/>
          </a:stretch>
        </p:blipFill>
        <p:spPr>
          <a:xfrm>
            <a:off x="7491588" y="6344421"/>
            <a:ext cx="1614312" cy="488179"/>
          </a:xfrm>
          <a:prstGeom prst="rect">
            <a:avLst/>
          </a:prstGeom>
        </p:spPr>
      </p:pic>
      <p:graphicFrame>
        <p:nvGraphicFramePr>
          <p:cNvPr id="29" name="Chart 28"/>
          <p:cNvGraphicFramePr>
            <a:graphicFrameLocks/>
          </p:cNvGraphicFramePr>
          <p:nvPr>
            <p:extLst/>
          </p:nvPr>
        </p:nvGraphicFramePr>
        <p:xfrm>
          <a:off x="3818254" y="2068179"/>
          <a:ext cx="5794376" cy="4076421"/>
        </p:xfrm>
        <a:graphic>
          <a:graphicData uri="http://schemas.openxmlformats.org/drawingml/2006/chart">
            <c:chart xmlns:c="http://schemas.openxmlformats.org/drawingml/2006/chart" xmlns:r="http://schemas.openxmlformats.org/officeDocument/2006/relationships" r:id="rId4"/>
          </a:graphicData>
        </a:graphic>
      </p:graphicFrame>
      <p:sp>
        <p:nvSpPr>
          <p:cNvPr id="34" name="Rectangle 2"/>
          <p:cNvSpPr txBox="1">
            <a:spLocks noRot="1" noChangeArrowheads="1"/>
          </p:cNvSpPr>
          <p:nvPr/>
        </p:nvSpPr>
        <p:spPr>
          <a:xfrm>
            <a:off x="140780" y="1788888"/>
            <a:ext cx="6775640" cy="81915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cap="all" dirty="0">
                <a:solidFill>
                  <a:srgbClr val="000000"/>
                </a:solidFill>
                <a:latin typeface="Arial"/>
                <a:cs typeface="Arial"/>
              </a:rPr>
              <a:t>In 2018, we will spend </a:t>
            </a:r>
            <a:r>
              <a:rPr lang="en-US" sz="3200" b="1" cap="all" dirty="0">
                <a:solidFill>
                  <a:schemeClr val="accent2"/>
                </a:solidFill>
                <a:latin typeface="Arial"/>
                <a:cs typeface="Arial"/>
              </a:rPr>
              <a:t>$316 billion </a:t>
            </a:r>
          </a:p>
          <a:p>
            <a:pPr algn="l"/>
            <a:r>
              <a:rPr lang="en-US" sz="2400" b="1" cap="all" dirty="0">
                <a:solidFill>
                  <a:srgbClr val="000000"/>
                </a:solidFill>
                <a:latin typeface="Arial"/>
                <a:cs typeface="Arial"/>
              </a:rPr>
              <a:t>	on interest.</a:t>
            </a:r>
          </a:p>
        </p:txBody>
      </p:sp>
      <p:sp>
        <p:nvSpPr>
          <p:cNvPr id="35" name="Rectangle 2"/>
          <p:cNvSpPr txBox="1">
            <a:spLocks noRot="1" noChangeArrowheads="1"/>
          </p:cNvSpPr>
          <p:nvPr/>
        </p:nvSpPr>
        <p:spPr>
          <a:xfrm>
            <a:off x="140780" y="2889142"/>
            <a:ext cx="4988781" cy="325545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cap="all" dirty="0">
                <a:solidFill>
                  <a:schemeClr val="accent2"/>
                </a:solidFill>
                <a:latin typeface="Arial"/>
                <a:cs typeface="Arial"/>
              </a:rPr>
              <a:t>Half</a:t>
            </a:r>
            <a:r>
              <a:rPr lang="en-US" sz="2400" b="1" cap="all" dirty="0">
                <a:solidFill>
                  <a:srgbClr val="000000"/>
                </a:solidFill>
                <a:latin typeface="Arial"/>
                <a:cs typeface="Arial"/>
              </a:rPr>
              <a:t> of OUR DEBT IS OWNED BY AMERICANS.</a:t>
            </a:r>
          </a:p>
          <a:p>
            <a:pPr algn="l"/>
            <a:endParaRPr lang="en-US" sz="2400" b="1" cap="all" dirty="0">
              <a:solidFill>
                <a:srgbClr val="000000"/>
              </a:solidFill>
              <a:latin typeface="Arial"/>
              <a:cs typeface="Arial"/>
            </a:endParaRPr>
          </a:p>
        </p:txBody>
      </p:sp>
      <p:graphicFrame>
        <p:nvGraphicFramePr>
          <p:cNvPr id="4" name="Chart 3">
            <a:extLst>
              <a:ext uri="{FF2B5EF4-FFF2-40B4-BE49-F238E27FC236}">
                <a16:creationId xmlns:a16="http://schemas.microsoft.com/office/drawing/2014/main" id="{8C977AC8-573D-4A1C-AB5A-12D90547BD1B}"/>
              </a:ext>
            </a:extLst>
          </p:cNvPr>
          <p:cNvGraphicFramePr/>
          <p:nvPr>
            <p:extLst/>
          </p:nvPr>
        </p:nvGraphicFramePr>
        <p:xfrm>
          <a:off x="3580130" y="2280421"/>
          <a:ext cx="6096000" cy="406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80706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41E680AB-4817-4585-9FE9-B9FAD08136F4}"/>
              </a:ext>
            </a:extLst>
          </p:cNvPr>
          <p:cNvGraphicFramePr/>
          <p:nvPr>
            <p:extLst/>
          </p:nvPr>
        </p:nvGraphicFramePr>
        <p:xfrm>
          <a:off x="839266" y="1296339"/>
          <a:ext cx="7883820" cy="487223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199" y="278230"/>
            <a:ext cx="8627975" cy="646331"/>
          </a:xfrm>
          <a:prstGeom prst="rect">
            <a:avLst/>
          </a:prstGeom>
          <a:noFill/>
        </p:spPr>
        <p:txBody>
          <a:bodyPr wrap="square" rtlCol="0">
            <a:spAutoFit/>
          </a:bodyPr>
          <a:lstStyle/>
          <a:p>
            <a:pPr algn="ctr"/>
            <a:r>
              <a:rPr lang="en-US" sz="3600" b="1" cap="all" dirty="0">
                <a:latin typeface="Arial"/>
                <a:cs typeface="Arial"/>
              </a:rPr>
              <a:t>Interest Rates are LOW</a:t>
            </a:r>
          </a:p>
        </p:txBody>
      </p:sp>
      <p:sp>
        <p:nvSpPr>
          <p:cNvPr id="12" name="TextBox 11"/>
          <p:cNvSpPr txBox="1"/>
          <p:nvPr/>
        </p:nvSpPr>
        <p:spPr>
          <a:xfrm rot="16200000">
            <a:off x="-236258" y="3487034"/>
            <a:ext cx="1386918" cy="307777"/>
          </a:xfrm>
          <a:prstGeom prst="rect">
            <a:avLst/>
          </a:prstGeom>
          <a:ln>
            <a:no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285750" indent="-285750">
              <a:spcBef>
                <a:spcPts val="0"/>
              </a:spcBef>
              <a:spcAft>
                <a:spcPts val="300"/>
              </a:spcAft>
              <a:buClr>
                <a:schemeClr val="tx2"/>
              </a:buClr>
              <a:buSzPct val="110000"/>
            </a:pPr>
            <a:r>
              <a:rPr lang="en-US" sz="1400" b="1" dirty="0">
                <a:solidFill>
                  <a:schemeClr val="tx1">
                    <a:lumMod val="50000"/>
                    <a:lumOff val="50000"/>
                  </a:schemeClr>
                </a:solidFill>
                <a:latin typeface="Arial"/>
                <a:cs typeface="Arial"/>
              </a:rPr>
              <a:t>(Interest Rate)</a:t>
            </a:r>
          </a:p>
        </p:txBody>
      </p:sp>
      <p:sp>
        <p:nvSpPr>
          <p:cNvPr id="30" name="Text Box 14"/>
          <p:cNvSpPr txBox="1">
            <a:spLocks noChangeArrowheads="1"/>
          </p:cNvSpPr>
          <p:nvPr/>
        </p:nvSpPr>
        <p:spPr bwMode="auto">
          <a:xfrm>
            <a:off x="12699" y="6604000"/>
            <a:ext cx="7055758" cy="246221"/>
          </a:xfrm>
          <a:prstGeom prst="rect">
            <a:avLst/>
          </a:prstGeom>
          <a:noFill/>
          <a:ln w="9525">
            <a:noFill/>
            <a:miter lim="800000"/>
            <a:headEnd/>
            <a:tailEnd/>
          </a:ln>
        </p:spPr>
        <p:txBody>
          <a:bodyPr wrap="square">
            <a:spAutoFit/>
          </a:bodyPr>
          <a:lstStyle/>
          <a:p>
            <a:pPr>
              <a:spcBef>
                <a:spcPct val="50000"/>
              </a:spcBef>
              <a:defRPr/>
            </a:pPr>
            <a:r>
              <a:rPr lang="en-US" sz="1000" b="1" dirty="0">
                <a:latin typeface="Arial"/>
                <a:cs typeface="Arial"/>
              </a:rPr>
              <a:t>Source: Interest Rates on a 10-Year Treasury Bond: Federal Reserve and Congressional Budget Office, April 2018</a:t>
            </a:r>
          </a:p>
        </p:txBody>
      </p:sp>
      <p:pic>
        <p:nvPicPr>
          <p:cNvPr id="31" name="Picture 30"/>
          <p:cNvPicPr>
            <a:picLocks noChangeAspect="1"/>
          </p:cNvPicPr>
          <p:nvPr/>
        </p:nvPicPr>
        <p:blipFill>
          <a:blip r:embed="rId4"/>
          <a:stretch>
            <a:fillRect/>
          </a:stretch>
        </p:blipFill>
        <p:spPr>
          <a:xfrm>
            <a:off x="7491588" y="6344421"/>
            <a:ext cx="1614312" cy="488179"/>
          </a:xfrm>
          <a:prstGeom prst="rect">
            <a:avLst/>
          </a:prstGeom>
        </p:spPr>
      </p:pic>
      <p:sp>
        <p:nvSpPr>
          <p:cNvPr id="15" name="Rectangle 2"/>
          <p:cNvSpPr txBox="1">
            <a:spLocks noRot="1" noChangeArrowheads="1"/>
          </p:cNvSpPr>
          <p:nvPr/>
        </p:nvSpPr>
        <p:spPr>
          <a:xfrm>
            <a:off x="2173286" y="1528584"/>
            <a:ext cx="6775640" cy="129061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000" b="1" cap="all" dirty="0">
                <a:solidFill>
                  <a:srgbClr val="000000"/>
                </a:solidFill>
                <a:latin typeface="Arial"/>
                <a:cs typeface="Arial"/>
              </a:rPr>
              <a:t>A 1% INCREASE WOULD COST  </a:t>
            </a:r>
          </a:p>
          <a:p>
            <a:pPr algn="r"/>
            <a:r>
              <a:rPr lang="en-US" sz="2800" b="1" cap="all" dirty="0">
                <a:solidFill>
                  <a:schemeClr val="accent2"/>
                </a:solidFill>
                <a:latin typeface="Arial"/>
                <a:cs typeface="Arial"/>
              </a:rPr>
              <a:t>$1.9 Trillion</a:t>
            </a:r>
            <a:r>
              <a:rPr lang="en-US" sz="2000" b="1" cap="all" dirty="0">
                <a:solidFill>
                  <a:schemeClr val="accent2"/>
                </a:solidFill>
                <a:latin typeface="Arial"/>
                <a:cs typeface="Arial"/>
              </a:rPr>
              <a:t> </a:t>
            </a:r>
            <a:r>
              <a:rPr lang="en-US" sz="2000" b="1" cap="all" dirty="0">
                <a:solidFill>
                  <a:srgbClr val="000000"/>
                </a:solidFill>
                <a:latin typeface="Arial"/>
                <a:cs typeface="Arial"/>
              </a:rPr>
              <a:t>OVER A DECADE.</a:t>
            </a:r>
          </a:p>
          <a:p>
            <a:pPr algn="r"/>
            <a:endParaRPr lang="en-US" sz="2400" b="1" cap="all" dirty="0">
              <a:solidFill>
                <a:srgbClr val="000000"/>
              </a:solidFill>
              <a:latin typeface="Arial"/>
              <a:cs typeface="Arial"/>
            </a:endParaRPr>
          </a:p>
          <a:p>
            <a:pPr algn="r"/>
            <a:r>
              <a:rPr lang="en-US" sz="2000" b="1" cap="all" dirty="0">
                <a:solidFill>
                  <a:srgbClr val="000000"/>
                </a:solidFill>
                <a:latin typeface="Arial"/>
                <a:cs typeface="Arial"/>
              </a:rPr>
              <a:t>A RETURN to 1980’</a:t>
            </a:r>
            <a:r>
              <a:rPr lang="en-US" sz="2000" b="1" cap="small" dirty="0">
                <a:solidFill>
                  <a:srgbClr val="000000"/>
                </a:solidFill>
                <a:latin typeface="Arial"/>
                <a:cs typeface="Arial"/>
              </a:rPr>
              <a:t>s</a:t>
            </a:r>
            <a:r>
              <a:rPr lang="en-US" sz="2000" b="1" cap="all" dirty="0">
                <a:solidFill>
                  <a:srgbClr val="000000"/>
                </a:solidFill>
                <a:latin typeface="Arial"/>
                <a:cs typeface="Arial"/>
              </a:rPr>
              <a:t> INFLATION </a:t>
            </a:r>
          </a:p>
          <a:p>
            <a:pPr algn="r"/>
            <a:r>
              <a:rPr lang="en-US" sz="2000" b="1" cap="all" dirty="0">
                <a:solidFill>
                  <a:srgbClr val="000000"/>
                </a:solidFill>
                <a:latin typeface="Arial"/>
                <a:cs typeface="Arial"/>
              </a:rPr>
              <a:t>WOULD COST </a:t>
            </a:r>
            <a:r>
              <a:rPr lang="en-US" sz="2800" b="1" cap="all" dirty="0">
                <a:solidFill>
                  <a:schemeClr val="accent2"/>
                </a:solidFill>
                <a:latin typeface="Arial"/>
                <a:cs typeface="Arial"/>
              </a:rPr>
              <a:t>$6 Trillion </a:t>
            </a:r>
            <a:endParaRPr lang="en-US" sz="2800" b="1" cap="all" dirty="0">
              <a:solidFill>
                <a:srgbClr val="000000"/>
              </a:solidFill>
              <a:latin typeface="Arial"/>
              <a:cs typeface="Arial"/>
            </a:endParaRPr>
          </a:p>
          <a:p>
            <a:pPr algn="l"/>
            <a:endParaRPr lang="en-US" sz="2400" b="1" cap="all" dirty="0">
              <a:solidFill>
                <a:srgbClr val="000000"/>
              </a:solidFill>
              <a:latin typeface="Arial"/>
              <a:cs typeface="Arial"/>
            </a:endParaRPr>
          </a:p>
        </p:txBody>
      </p:sp>
      <p:cxnSp>
        <p:nvCxnSpPr>
          <p:cNvPr id="3" name="Straight Connector 2"/>
          <p:cNvCxnSpPr/>
          <p:nvPr/>
        </p:nvCxnSpPr>
        <p:spPr>
          <a:xfrm>
            <a:off x="7171645" y="3396577"/>
            <a:ext cx="14287" cy="230163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385101" y="3286007"/>
            <a:ext cx="2212974" cy="369332"/>
          </a:xfrm>
          <a:prstGeom prst="rect">
            <a:avLst/>
          </a:prstGeom>
          <a:noFill/>
        </p:spPr>
        <p:txBody>
          <a:bodyPr wrap="square" rtlCol="0">
            <a:spAutoFit/>
          </a:bodyPr>
          <a:lstStyle/>
          <a:p>
            <a:r>
              <a:rPr lang="en-US" b="1" dirty="0"/>
              <a:t>Actual    Projected</a:t>
            </a:r>
          </a:p>
        </p:txBody>
      </p:sp>
    </p:spTree>
    <p:extLst>
      <p:ext uri="{BB962C8B-B14F-4D97-AF65-F5344CB8AC3E}">
        <p14:creationId xmlns:p14="http://schemas.microsoft.com/office/powerpoint/2010/main" val="2318142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50800" y="-658742"/>
            <a:ext cx="4686300" cy="3939540"/>
          </a:xfrm>
          <a:prstGeom prst="rect">
            <a:avLst/>
          </a:prstGeom>
          <a:noFill/>
        </p:spPr>
        <p:txBody>
          <a:bodyPr wrap="square" rtlCol="0">
            <a:spAutoFit/>
          </a:bodyPr>
          <a:lstStyle/>
          <a:p>
            <a:r>
              <a:rPr lang="en-US" sz="25000" b="1" cap="all" dirty="0">
                <a:solidFill>
                  <a:schemeClr val="accent2">
                    <a:lumMod val="60000"/>
                    <a:lumOff val="40000"/>
                    <a:alpha val="45000"/>
                  </a:schemeClr>
                </a:solidFill>
                <a:latin typeface="Arial"/>
                <a:cs typeface="Arial"/>
              </a:rPr>
              <a:t>Q:</a:t>
            </a:r>
          </a:p>
        </p:txBody>
      </p:sp>
      <p:sp>
        <p:nvSpPr>
          <p:cNvPr id="13" name="TextBox 12"/>
          <p:cNvSpPr txBox="1"/>
          <p:nvPr/>
        </p:nvSpPr>
        <p:spPr>
          <a:xfrm>
            <a:off x="1493167" y="916043"/>
            <a:ext cx="6812633" cy="1200329"/>
          </a:xfrm>
          <a:prstGeom prst="rect">
            <a:avLst/>
          </a:prstGeom>
          <a:noFill/>
        </p:spPr>
        <p:txBody>
          <a:bodyPr wrap="square" rtlCol="0">
            <a:spAutoFit/>
          </a:bodyPr>
          <a:lstStyle/>
          <a:p>
            <a:pPr algn="ctr"/>
            <a:r>
              <a:rPr lang="en-US" sz="3600" b="1" cap="all" dirty="0">
                <a:latin typeface="Arial"/>
                <a:cs typeface="Arial"/>
              </a:rPr>
              <a:t>What’s our budget outlook?</a:t>
            </a:r>
          </a:p>
        </p:txBody>
      </p:sp>
      <p:pic>
        <p:nvPicPr>
          <p:cNvPr id="6" name="Picture 5"/>
          <p:cNvPicPr>
            <a:picLocks noChangeAspect="1"/>
          </p:cNvPicPr>
          <p:nvPr/>
        </p:nvPicPr>
        <p:blipFill>
          <a:blip r:embed="rId3"/>
          <a:stretch>
            <a:fillRect/>
          </a:stretch>
        </p:blipFill>
        <p:spPr>
          <a:xfrm>
            <a:off x="7491588" y="6344421"/>
            <a:ext cx="1614312" cy="488179"/>
          </a:xfrm>
          <a:prstGeom prst="rect">
            <a:avLst/>
          </a:prstGeom>
        </p:spPr>
      </p:pic>
    </p:spTree>
    <p:extLst>
      <p:ext uri="{BB962C8B-B14F-4D97-AF65-F5344CB8AC3E}">
        <p14:creationId xmlns:p14="http://schemas.microsoft.com/office/powerpoint/2010/main" val="1160996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 y="230081"/>
            <a:ext cx="9143999" cy="81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kern="1200">
                <a:solidFill>
                  <a:schemeClr val="tx2"/>
                </a:solidFill>
                <a:latin typeface="Calibri" pitchFamily="34" charset="0"/>
                <a:ea typeface="+mj-ea"/>
                <a:cs typeface="+mj-cs"/>
              </a:defRPr>
            </a:lvl1pPr>
            <a:lvl2pPr algn="l" rtl="0" eaLnBrk="0" fontAlgn="base" hangingPunct="0">
              <a:spcBef>
                <a:spcPct val="0"/>
              </a:spcBef>
              <a:spcAft>
                <a:spcPct val="0"/>
              </a:spcAft>
              <a:defRPr sz="2800">
                <a:solidFill>
                  <a:schemeClr val="tx2"/>
                </a:solidFill>
                <a:latin typeface="Calibri" pitchFamily="34" charset="0"/>
              </a:defRPr>
            </a:lvl2pPr>
            <a:lvl3pPr algn="l" rtl="0" eaLnBrk="0" fontAlgn="base" hangingPunct="0">
              <a:spcBef>
                <a:spcPct val="0"/>
              </a:spcBef>
              <a:spcAft>
                <a:spcPct val="0"/>
              </a:spcAft>
              <a:defRPr sz="2800">
                <a:solidFill>
                  <a:schemeClr val="tx2"/>
                </a:solidFill>
                <a:latin typeface="Calibri" pitchFamily="34" charset="0"/>
              </a:defRPr>
            </a:lvl3pPr>
            <a:lvl4pPr algn="l" rtl="0" eaLnBrk="0" fontAlgn="base" hangingPunct="0">
              <a:spcBef>
                <a:spcPct val="0"/>
              </a:spcBef>
              <a:spcAft>
                <a:spcPct val="0"/>
              </a:spcAft>
              <a:defRPr sz="2800">
                <a:solidFill>
                  <a:schemeClr val="tx2"/>
                </a:solidFill>
                <a:latin typeface="Calibri" pitchFamily="34" charset="0"/>
              </a:defRPr>
            </a:lvl4pPr>
            <a:lvl5pPr algn="l" rtl="0" eaLnBrk="0" fontAlgn="base" hangingPunct="0">
              <a:spcBef>
                <a:spcPct val="0"/>
              </a:spcBef>
              <a:spcAft>
                <a:spcPct val="0"/>
              </a:spcAft>
              <a:defRPr sz="2800">
                <a:solidFill>
                  <a:schemeClr val="tx2"/>
                </a:solidFill>
                <a:latin typeface="Calibri" pitchFamily="34" charset="0"/>
              </a:defRPr>
            </a:lvl5pPr>
            <a:lvl6pPr marL="457200" algn="l" rtl="0" fontAlgn="base">
              <a:spcBef>
                <a:spcPct val="0"/>
              </a:spcBef>
              <a:spcAft>
                <a:spcPct val="0"/>
              </a:spcAft>
              <a:defRPr sz="2500">
                <a:solidFill>
                  <a:schemeClr val="bg1"/>
                </a:solidFill>
                <a:latin typeface="Franklin Gothic Medium" pitchFamily="34" charset="0"/>
              </a:defRPr>
            </a:lvl6pPr>
            <a:lvl7pPr marL="914400" algn="l" rtl="0" fontAlgn="base">
              <a:spcBef>
                <a:spcPct val="0"/>
              </a:spcBef>
              <a:spcAft>
                <a:spcPct val="0"/>
              </a:spcAft>
              <a:defRPr sz="2500">
                <a:solidFill>
                  <a:schemeClr val="bg1"/>
                </a:solidFill>
                <a:latin typeface="Franklin Gothic Medium" pitchFamily="34" charset="0"/>
              </a:defRPr>
            </a:lvl7pPr>
            <a:lvl8pPr marL="1371600" algn="l" rtl="0" fontAlgn="base">
              <a:spcBef>
                <a:spcPct val="0"/>
              </a:spcBef>
              <a:spcAft>
                <a:spcPct val="0"/>
              </a:spcAft>
              <a:defRPr sz="2500">
                <a:solidFill>
                  <a:schemeClr val="bg1"/>
                </a:solidFill>
                <a:latin typeface="Franklin Gothic Medium" pitchFamily="34" charset="0"/>
              </a:defRPr>
            </a:lvl8pPr>
            <a:lvl9pPr marL="1828800" algn="l" rtl="0" fontAlgn="base">
              <a:spcBef>
                <a:spcPct val="0"/>
              </a:spcBef>
              <a:spcAft>
                <a:spcPct val="0"/>
              </a:spcAft>
              <a:defRPr sz="2500">
                <a:solidFill>
                  <a:schemeClr val="bg1"/>
                </a:solidFill>
                <a:latin typeface="Franklin Gothic Medium" pitchFamily="34" charset="0"/>
              </a:defRPr>
            </a:lvl9pPr>
          </a:lstStyle>
          <a:p>
            <a:pPr algn="ctr">
              <a:lnSpc>
                <a:spcPts val="3000"/>
              </a:lnSpc>
            </a:pPr>
            <a:r>
              <a:rPr lang="en-US" sz="2400" b="1" dirty="0">
                <a:solidFill>
                  <a:schemeClr val="tx1"/>
                </a:solidFill>
                <a:latin typeface="Arial" panose="020B0604020202020204" pitchFamily="34" charset="0"/>
                <a:cs typeface="Arial" panose="020B0604020202020204" pitchFamily="34" charset="0"/>
              </a:rPr>
              <a:t>SOCIAL SECURITY, HEALTH CARE, AND INTEREST EXPLAIN </a:t>
            </a:r>
            <a:r>
              <a:rPr lang="en-US" sz="3200" b="1" dirty="0">
                <a:solidFill>
                  <a:schemeClr val="accent2"/>
                </a:solidFill>
                <a:latin typeface="Arial" panose="020B0604020202020204" pitchFamily="34" charset="0"/>
                <a:cs typeface="Arial" panose="020B0604020202020204" pitchFamily="34" charset="0"/>
              </a:rPr>
              <a:t>82% </a:t>
            </a:r>
            <a:r>
              <a:rPr lang="en-US" sz="2400" b="1" dirty="0">
                <a:solidFill>
                  <a:schemeClr val="tx1"/>
                </a:solidFill>
                <a:latin typeface="Arial" panose="020B0604020202020204" pitchFamily="34" charset="0"/>
                <a:cs typeface="Arial" panose="020B0604020202020204" pitchFamily="34" charset="0"/>
              </a:rPr>
              <a:t>OF SPENDING GROWTH</a:t>
            </a:r>
          </a:p>
        </p:txBody>
      </p:sp>
      <p:sp>
        <p:nvSpPr>
          <p:cNvPr id="2" name="TextBox 1"/>
          <p:cNvSpPr txBox="1"/>
          <p:nvPr/>
        </p:nvSpPr>
        <p:spPr>
          <a:xfrm>
            <a:off x="5783283" y="1740160"/>
            <a:ext cx="2268188" cy="1015663"/>
          </a:xfrm>
          <a:prstGeom prst="rect">
            <a:avLst/>
          </a:prstGeom>
        </p:spPr>
        <p:txBody>
          <a:bodyPr wrap="square" rtlCol="0">
            <a:spAutoFit/>
          </a:bodyPr>
          <a:lstStyle/>
          <a:p>
            <a:pPr marL="285750" indent="-285750" algn="r">
              <a:spcBef>
                <a:spcPts val="0"/>
              </a:spcBef>
              <a:spcAft>
                <a:spcPts val="300"/>
              </a:spcAft>
              <a:buClr>
                <a:schemeClr val="tx2"/>
              </a:buClr>
              <a:buSzPct val="110000"/>
            </a:pPr>
            <a:r>
              <a:rPr lang="en-US" sz="2000" b="1" dirty="0">
                <a:solidFill>
                  <a:srgbClr val="080808"/>
                </a:solidFill>
                <a:latin typeface="Arial" panose="020B0604020202020204" pitchFamily="34" charset="0"/>
                <a:cs typeface="Arial" panose="020B0604020202020204" pitchFamily="34" charset="0"/>
              </a:rPr>
              <a:t>2018-2028 SPENDING GROWTH</a:t>
            </a:r>
          </a:p>
        </p:txBody>
      </p:sp>
      <p:graphicFrame>
        <p:nvGraphicFramePr>
          <p:cNvPr id="10" name="Chart 9">
            <a:extLst>
              <a:ext uri="{FF2B5EF4-FFF2-40B4-BE49-F238E27FC236}">
                <a16:creationId xmlns:a16="http://schemas.microsoft.com/office/drawing/2014/main" id="{00000000-0008-0000-0200-000008000000}"/>
              </a:ext>
            </a:extLst>
          </p:cNvPr>
          <p:cNvGraphicFramePr>
            <a:graphicFrameLocks/>
          </p:cNvGraphicFramePr>
          <p:nvPr>
            <p:extLst>
              <p:ext uri="{D42A27DB-BD31-4B8C-83A1-F6EECF244321}">
                <p14:modId xmlns:p14="http://schemas.microsoft.com/office/powerpoint/2010/main" val="3486063584"/>
              </p:ext>
            </p:extLst>
          </p:nvPr>
        </p:nvGraphicFramePr>
        <p:xfrm>
          <a:off x="178130" y="1140032"/>
          <a:ext cx="9143999" cy="546082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14"/>
          <p:cNvSpPr txBox="1">
            <a:spLocks noChangeArrowheads="1"/>
          </p:cNvSpPr>
          <p:nvPr/>
        </p:nvSpPr>
        <p:spPr bwMode="auto">
          <a:xfrm>
            <a:off x="12699" y="6604000"/>
            <a:ext cx="7055758" cy="246221"/>
          </a:xfrm>
          <a:prstGeom prst="rect">
            <a:avLst/>
          </a:prstGeom>
          <a:noFill/>
          <a:ln w="9525">
            <a:noFill/>
            <a:miter lim="800000"/>
            <a:headEnd/>
            <a:tailEnd/>
          </a:ln>
        </p:spPr>
        <p:txBody>
          <a:bodyPr wrap="square">
            <a:spAutoFit/>
          </a:bodyPr>
          <a:lstStyle/>
          <a:p>
            <a:pPr>
              <a:spcBef>
                <a:spcPct val="50000"/>
              </a:spcBef>
              <a:defRPr/>
            </a:pPr>
            <a:r>
              <a:rPr lang="en-US" sz="1000" b="1" dirty="0">
                <a:latin typeface="Arial"/>
                <a:cs typeface="Arial"/>
              </a:rPr>
              <a:t>Source: CRFB calculations based on Congressional Budget Office data</a:t>
            </a:r>
          </a:p>
        </p:txBody>
      </p:sp>
      <p:pic>
        <p:nvPicPr>
          <p:cNvPr id="11" name="Picture 10"/>
          <p:cNvPicPr>
            <a:picLocks noChangeAspect="1"/>
          </p:cNvPicPr>
          <p:nvPr/>
        </p:nvPicPr>
        <p:blipFill>
          <a:blip r:embed="rId4"/>
          <a:stretch>
            <a:fillRect/>
          </a:stretch>
        </p:blipFill>
        <p:spPr>
          <a:xfrm>
            <a:off x="7491588" y="6344421"/>
            <a:ext cx="1614312" cy="488179"/>
          </a:xfrm>
          <a:prstGeom prst="rect">
            <a:avLst/>
          </a:prstGeom>
        </p:spPr>
      </p:pic>
    </p:spTree>
    <p:extLst>
      <p:ext uri="{BB962C8B-B14F-4D97-AF65-F5344CB8AC3E}">
        <p14:creationId xmlns:p14="http://schemas.microsoft.com/office/powerpoint/2010/main" val="13005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800" y="-658742"/>
            <a:ext cx="4686300" cy="3939540"/>
          </a:xfrm>
          <a:prstGeom prst="rect">
            <a:avLst/>
          </a:prstGeom>
          <a:noFill/>
        </p:spPr>
        <p:txBody>
          <a:bodyPr wrap="square" rtlCol="0">
            <a:spAutoFit/>
          </a:bodyPr>
          <a:lstStyle/>
          <a:p>
            <a:r>
              <a:rPr lang="en-US" sz="25000" b="1" cap="all" dirty="0">
                <a:solidFill>
                  <a:schemeClr val="accent2">
                    <a:lumMod val="60000"/>
                    <a:lumOff val="40000"/>
                    <a:alpha val="45000"/>
                  </a:schemeClr>
                </a:solidFill>
                <a:latin typeface="Arial"/>
                <a:cs typeface="Arial"/>
              </a:rPr>
              <a:t>Q:</a:t>
            </a:r>
          </a:p>
        </p:txBody>
      </p:sp>
      <p:sp>
        <p:nvSpPr>
          <p:cNvPr id="7" name="TextBox 6"/>
          <p:cNvSpPr txBox="1"/>
          <p:nvPr/>
        </p:nvSpPr>
        <p:spPr>
          <a:xfrm>
            <a:off x="5631038" y="2802172"/>
            <a:ext cx="4686300" cy="3939540"/>
          </a:xfrm>
          <a:prstGeom prst="rect">
            <a:avLst/>
          </a:prstGeom>
          <a:noFill/>
        </p:spPr>
        <p:txBody>
          <a:bodyPr wrap="square" rtlCol="0">
            <a:spAutoFit/>
          </a:bodyPr>
          <a:lstStyle/>
          <a:p>
            <a:r>
              <a:rPr lang="en-US" sz="25000" b="1" cap="all" dirty="0">
                <a:solidFill>
                  <a:schemeClr val="tx2">
                    <a:lumMod val="40000"/>
                    <a:lumOff val="60000"/>
                    <a:alpha val="45000"/>
                  </a:schemeClr>
                </a:solidFill>
                <a:latin typeface="Arial"/>
                <a:cs typeface="Arial"/>
              </a:rPr>
              <a:t>A:</a:t>
            </a:r>
          </a:p>
        </p:txBody>
      </p:sp>
      <p:pic>
        <p:nvPicPr>
          <p:cNvPr id="8" name="Picture 7"/>
          <p:cNvPicPr>
            <a:picLocks noChangeAspect="1"/>
          </p:cNvPicPr>
          <p:nvPr/>
        </p:nvPicPr>
        <p:blipFill>
          <a:blip r:embed="rId3"/>
          <a:stretch>
            <a:fillRect/>
          </a:stretch>
        </p:blipFill>
        <p:spPr>
          <a:xfrm>
            <a:off x="7491588" y="6344421"/>
            <a:ext cx="1614312" cy="488179"/>
          </a:xfrm>
          <a:prstGeom prst="rect">
            <a:avLst/>
          </a:prstGeom>
        </p:spPr>
      </p:pic>
      <p:sp>
        <p:nvSpPr>
          <p:cNvPr id="9" name="TextBox 8">
            <a:extLst>
              <a:ext uri="{FF2B5EF4-FFF2-40B4-BE49-F238E27FC236}">
                <a16:creationId xmlns:a16="http://schemas.microsoft.com/office/drawing/2014/main" id="{9B3C00FC-122A-4935-BD96-16311E44934E}"/>
              </a:ext>
            </a:extLst>
          </p:cNvPr>
          <p:cNvSpPr txBox="1"/>
          <p:nvPr/>
        </p:nvSpPr>
        <p:spPr>
          <a:xfrm>
            <a:off x="2948910" y="731954"/>
            <a:ext cx="7334250" cy="1754326"/>
          </a:xfrm>
          <a:prstGeom prst="rect">
            <a:avLst/>
          </a:prstGeom>
          <a:noFill/>
        </p:spPr>
        <p:txBody>
          <a:bodyPr wrap="square" rtlCol="0">
            <a:spAutoFit/>
          </a:bodyPr>
          <a:lstStyle/>
          <a:p>
            <a:r>
              <a:rPr lang="en-US" sz="3600" b="1" cap="all" dirty="0">
                <a:latin typeface="Arial"/>
                <a:cs typeface="Arial"/>
              </a:rPr>
              <a:t>What are the CONSEQUENCES of NOT taking action?</a:t>
            </a:r>
          </a:p>
        </p:txBody>
      </p:sp>
      <p:sp>
        <p:nvSpPr>
          <p:cNvPr id="10" name="TextBox 9">
            <a:extLst>
              <a:ext uri="{FF2B5EF4-FFF2-40B4-BE49-F238E27FC236}">
                <a16:creationId xmlns:a16="http://schemas.microsoft.com/office/drawing/2014/main" id="{582186D3-CBD4-409D-BAD5-1BDB0CF0ADBC}"/>
              </a:ext>
            </a:extLst>
          </p:cNvPr>
          <p:cNvSpPr txBox="1"/>
          <p:nvPr/>
        </p:nvSpPr>
        <p:spPr>
          <a:xfrm>
            <a:off x="196850" y="3109948"/>
            <a:ext cx="8315779" cy="3323987"/>
          </a:xfrm>
          <a:prstGeom prst="rect">
            <a:avLst/>
          </a:prstGeom>
          <a:noFill/>
        </p:spPr>
        <p:txBody>
          <a:bodyPr wrap="square" rtlCol="0">
            <a:spAutoFit/>
          </a:bodyPr>
          <a:lstStyle/>
          <a:p>
            <a:pPr marL="342900" indent="-342900">
              <a:lnSpc>
                <a:spcPct val="150000"/>
              </a:lnSpc>
              <a:buFont typeface="Arial"/>
              <a:buChar char="•"/>
            </a:pPr>
            <a:r>
              <a:rPr lang="en-US" sz="2000" b="1" cap="all" dirty="0">
                <a:solidFill>
                  <a:srgbClr val="C00000"/>
                </a:solidFill>
                <a:latin typeface="Arial"/>
                <a:cs typeface="Arial"/>
              </a:rPr>
              <a:t>slower</a:t>
            </a:r>
            <a:r>
              <a:rPr lang="en-US" sz="2000" b="1" cap="all" dirty="0">
                <a:latin typeface="Arial"/>
                <a:cs typeface="Arial"/>
              </a:rPr>
              <a:t> wage growth</a:t>
            </a:r>
          </a:p>
          <a:p>
            <a:pPr marL="342900" indent="-342900">
              <a:lnSpc>
                <a:spcPct val="150000"/>
              </a:lnSpc>
              <a:buFont typeface="Arial"/>
              <a:buChar char="•"/>
            </a:pPr>
            <a:r>
              <a:rPr lang="en-US" sz="2000" b="1" cap="all" dirty="0">
                <a:solidFill>
                  <a:srgbClr val="C00000"/>
                </a:solidFill>
                <a:latin typeface="Arial"/>
                <a:cs typeface="Arial"/>
              </a:rPr>
              <a:t>Decreased</a:t>
            </a:r>
            <a:r>
              <a:rPr lang="en-US" sz="2000" b="1" cap="all" dirty="0">
                <a:latin typeface="Arial"/>
                <a:cs typeface="Arial"/>
              </a:rPr>
              <a:t> budget flexibility</a:t>
            </a:r>
          </a:p>
          <a:p>
            <a:pPr marL="342900" indent="-342900">
              <a:lnSpc>
                <a:spcPct val="150000"/>
              </a:lnSpc>
              <a:buFont typeface="Arial"/>
              <a:buChar char="•"/>
            </a:pPr>
            <a:r>
              <a:rPr lang="en-US" sz="2000" b="1" cap="all" dirty="0">
                <a:solidFill>
                  <a:srgbClr val="C00000"/>
                </a:solidFill>
                <a:latin typeface="Arial"/>
                <a:cs typeface="Arial"/>
              </a:rPr>
              <a:t>UNPREPARED</a:t>
            </a:r>
            <a:r>
              <a:rPr lang="en-US" sz="2000" b="1" cap="all" dirty="0">
                <a:latin typeface="Arial"/>
                <a:cs typeface="Arial"/>
              </a:rPr>
              <a:t> FOR A FUTURE WAR OR RECESSION</a:t>
            </a:r>
          </a:p>
          <a:p>
            <a:pPr marL="342900" indent="-342900">
              <a:lnSpc>
                <a:spcPct val="150000"/>
              </a:lnSpc>
              <a:buFont typeface="Arial"/>
              <a:buChar char="•"/>
            </a:pPr>
            <a:r>
              <a:rPr lang="en-US" sz="2000" b="1" cap="all" dirty="0">
                <a:solidFill>
                  <a:srgbClr val="C00000"/>
                </a:solidFill>
                <a:latin typeface="Arial"/>
                <a:cs typeface="Arial"/>
              </a:rPr>
              <a:t>higher exposure </a:t>
            </a:r>
            <a:r>
              <a:rPr lang="en-US" sz="2000" b="1" cap="all" dirty="0">
                <a:latin typeface="Arial"/>
                <a:cs typeface="Arial"/>
              </a:rPr>
              <a:t>to changes in interest rates</a:t>
            </a:r>
          </a:p>
          <a:p>
            <a:pPr marL="342900" indent="-342900">
              <a:lnSpc>
                <a:spcPct val="150000"/>
              </a:lnSpc>
              <a:buFont typeface="Arial"/>
              <a:buChar char="•"/>
            </a:pPr>
            <a:r>
              <a:rPr lang="en-US" sz="2000" b="1" cap="all" dirty="0">
                <a:solidFill>
                  <a:srgbClr val="C00000"/>
                </a:solidFill>
                <a:latin typeface="Arial"/>
                <a:cs typeface="Arial"/>
              </a:rPr>
              <a:t>increased risk </a:t>
            </a:r>
            <a:r>
              <a:rPr lang="en-US" sz="2000" b="1" cap="all" dirty="0">
                <a:latin typeface="Arial"/>
                <a:cs typeface="Arial"/>
              </a:rPr>
              <a:t>of a fiscal crisis</a:t>
            </a:r>
          </a:p>
          <a:p>
            <a:pPr marL="342900" indent="-342900">
              <a:lnSpc>
                <a:spcPct val="150000"/>
              </a:lnSpc>
              <a:buFont typeface="Arial"/>
              <a:buChar char="•"/>
            </a:pPr>
            <a:r>
              <a:rPr lang="en-US" sz="2000" b="1" cap="all" dirty="0">
                <a:solidFill>
                  <a:srgbClr val="C00000"/>
                </a:solidFill>
                <a:latin typeface="Arial"/>
                <a:cs typeface="Arial"/>
              </a:rPr>
              <a:t>Decreased</a:t>
            </a:r>
            <a:r>
              <a:rPr lang="en-US" sz="2000" b="1" cap="all" dirty="0">
                <a:latin typeface="Arial"/>
                <a:cs typeface="Arial"/>
              </a:rPr>
              <a:t> private sector investments</a:t>
            </a:r>
          </a:p>
          <a:p>
            <a:pPr marL="342900" indent="-342900">
              <a:lnSpc>
                <a:spcPct val="150000"/>
              </a:lnSpc>
              <a:buFont typeface="Arial"/>
              <a:buChar char="•"/>
            </a:pPr>
            <a:r>
              <a:rPr lang="en-US" sz="2000" b="1" cap="all" dirty="0">
                <a:solidFill>
                  <a:srgbClr val="C00000"/>
                </a:solidFill>
                <a:latin typeface="Arial"/>
                <a:cs typeface="Arial"/>
              </a:rPr>
              <a:t>Increased</a:t>
            </a:r>
            <a:r>
              <a:rPr lang="en-US" sz="2000" b="1" cap="all" dirty="0">
                <a:latin typeface="Arial"/>
                <a:cs typeface="Arial"/>
              </a:rPr>
              <a:t> likelihood of entitlement insolvency</a:t>
            </a:r>
          </a:p>
        </p:txBody>
      </p:sp>
    </p:spTree>
    <p:extLst>
      <p:ext uri="{BB962C8B-B14F-4D97-AF65-F5344CB8AC3E}">
        <p14:creationId xmlns:p14="http://schemas.microsoft.com/office/powerpoint/2010/main" val="1574376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A6BAF438-0598-4AAC-964A-05AC3849D8C2}"/>
              </a:ext>
            </a:extLst>
          </p:cNvPr>
          <p:cNvGraphicFramePr>
            <a:graphicFrameLocks/>
          </p:cNvGraphicFramePr>
          <p:nvPr>
            <p:extLst>
              <p:ext uri="{D42A27DB-BD31-4B8C-83A1-F6EECF244321}">
                <p14:modId xmlns:p14="http://schemas.microsoft.com/office/powerpoint/2010/main" val="3182458062"/>
              </p:ext>
            </p:extLst>
          </p:nvPr>
        </p:nvGraphicFramePr>
        <p:xfrm>
          <a:off x="190006" y="1318437"/>
          <a:ext cx="8677548" cy="503791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0E1828E0-4A85-4ED6-B152-4DC918150B4C}"/>
              </a:ext>
            </a:extLst>
          </p:cNvPr>
          <p:cNvSpPr txBox="1"/>
          <p:nvPr/>
        </p:nvSpPr>
        <p:spPr>
          <a:xfrm>
            <a:off x="6198782" y="4036673"/>
            <a:ext cx="1461407" cy="646331"/>
          </a:xfrm>
          <a:prstGeom prst="rect">
            <a:avLst/>
          </a:prstGeom>
        </p:spPr>
        <p:txBody>
          <a:bodyPr wrap="square" rtlCol="0">
            <a:spAutoFit/>
          </a:bodyPr>
          <a:lstStyle/>
          <a:p>
            <a:pPr algn="ctr">
              <a:buClr>
                <a:schemeClr val="tx2"/>
              </a:buClr>
              <a:buSzPct val="110000"/>
            </a:pPr>
            <a:r>
              <a:rPr lang="en-US" sz="1200" b="1" dirty="0">
                <a:solidFill>
                  <a:srgbClr val="292929"/>
                </a:solidFill>
                <a:latin typeface="Calibri" pitchFamily="34" charset="0"/>
              </a:rPr>
              <a:t>Interest exceeds spending on children by 2020</a:t>
            </a:r>
            <a:endParaRPr lang="en-US" sz="1200" b="1" dirty="0">
              <a:latin typeface="Calibri" pitchFamily="34" charset="0"/>
            </a:endParaRPr>
          </a:p>
        </p:txBody>
      </p:sp>
      <p:cxnSp>
        <p:nvCxnSpPr>
          <p:cNvPr id="6" name="Straight Arrow Connector 5">
            <a:extLst>
              <a:ext uri="{FF2B5EF4-FFF2-40B4-BE49-F238E27FC236}">
                <a16:creationId xmlns:a16="http://schemas.microsoft.com/office/drawing/2014/main" id="{9FC77A95-D0BA-4A5A-A755-8F5B60E6EE75}"/>
              </a:ext>
            </a:extLst>
          </p:cNvPr>
          <p:cNvCxnSpPr>
            <a:cxnSpLocks/>
          </p:cNvCxnSpPr>
          <p:nvPr/>
        </p:nvCxnSpPr>
        <p:spPr>
          <a:xfrm flipH="1" flipV="1">
            <a:off x="6347637" y="3964079"/>
            <a:ext cx="85061" cy="1204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4FCD2CA-8F53-4BDE-B929-A3FD65F6E528}"/>
              </a:ext>
            </a:extLst>
          </p:cNvPr>
          <p:cNvSpPr txBox="1"/>
          <p:nvPr/>
        </p:nvSpPr>
        <p:spPr>
          <a:xfrm>
            <a:off x="396505" y="215321"/>
            <a:ext cx="8531742" cy="1077218"/>
          </a:xfrm>
          <a:prstGeom prst="rect">
            <a:avLst/>
          </a:prstGeom>
        </p:spPr>
        <p:txBody>
          <a:bodyPr wrap="square" rtlCol="0">
            <a:spAutoFit/>
          </a:bodyPr>
          <a:lstStyle/>
          <a:p>
            <a:pPr marL="214313" indent="-214313" algn="ctr">
              <a:spcAft>
                <a:spcPts val="225"/>
              </a:spcAft>
              <a:buClr>
                <a:schemeClr val="tx2"/>
              </a:buClr>
              <a:buSzPct val="110000"/>
            </a:pPr>
            <a:r>
              <a:rPr lang="en-US" sz="3200" b="1" dirty="0">
                <a:latin typeface="Arial" panose="020B0604020202020204" pitchFamily="34" charset="0"/>
                <a:ea typeface="+mj-ea"/>
                <a:cs typeface="Arial" panose="020B0604020202020204" pitchFamily="34" charset="0"/>
              </a:rPr>
              <a:t>SOON WE’LL SPEND MORE ON THE PAST THAN THE FUTURE</a:t>
            </a:r>
          </a:p>
        </p:txBody>
      </p:sp>
      <p:sp>
        <p:nvSpPr>
          <p:cNvPr id="7" name="TextBox 6">
            <a:extLst>
              <a:ext uri="{FF2B5EF4-FFF2-40B4-BE49-F238E27FC236}">
                <a16:creationId xmlns:a16="http://schemas.microsoft.com/office/drawing/2014/main" id="{15C25FE8-64D6-486B-9A70-22FAE56323C9}"/>
              </a:ext>
            </a:extLst>
          </p:cNvPr>
          <p:cNvSpPr txBox="1"/>
          <p:nvPr/>
        </p:nvSpPr>
        <p:spPr>
          <a:xfrm>
            <a:off x="0" y="6557981"/>
            <a:ext cx="4936088" cy="246221"/>
          </a:xfrm>
          <a:prstGeom prst="rect">
            <a:avLst/>
          </a:prstGeom>
        </p:spPr>
        <p:txBody>
          <a:bodyPr wrap="square" rtlCol="0">
            <a:spAutoFit/>
          </a:bodyPr>
          <a:lstStyle/>
          <a:p>
            <a:pPr marL="214313" indent="-214313">
              <a:spcAft>
                <a:spcPts val="225"/>
              </a:spcAft>
              <a:buClr>
                <a:schemeClr val="tx2"/>
              </a:buClr>
              <a:buSzPct val="110000"/>
            </a:pPr>
            <a:r>
              <a:rPr lang="en-US" sz="1000" b="1" dirty="0">
                <a:solidFill>
                  <a:srgbClr val="292929"/>
                </a:solidFill>
                <a:latin typeface="Arial" panose="020B0604020202020204" pitchFamily="34" charset="0"/>
                <a:cs typeface="Arial" panose="020B0604020202020204" pitchFamily="34" charset="0"/>
              </a:rPr>
              <a:t>Sources: Congressional Budget Office, Urban Institute, CRFB calculations. </a:t>
            </a:r>
          </a:p>
        </p:txBody>
      </p:sp>
      <p:pic>
        <p:nvPicPr>
          <p:cNvPr id="10" name="Picture 9">
            <a:extLst>
              <a:ext uri="{FF2B5EF4-FFF2-40B4-BE49-F238E27FC236}">
                <a16:creationId xmlns:a16="http://schemas.microsoft.com/office/drawing/2014/main" id="{8966FC29-ED06-4C01-BBB0-F963C93BDB05}"/>
              </a:ext>
            </a:extLst>
          </p:cNvPr>
          <p:cNvPicPr>
            <a:picLocks noChangeAspect="1"/>
          </p:cNvPicPr>
          <p:nvPr/>
        </p:nvPicPr>
        <p:blipFill>
          <a:blip r:embed="rId4"/>
          <a:stretch>
            <a:fillRect/>
          </a:stretch>
        </p:blipFill>
        <p:spPr>
          <a:xfrm>
            <a:off x="7491588" y="6344421"/>
            <a:ext cx="1614312" cy="488179"/>
          </a:xfrm>
          <a:prstGeom prst="rect">
            <a:avLst/>
          </a:prstGeom>
        </p:spPr>
      </p:pic>
    </p:spTree>
    <p:extLst>
      <p:ext uri="{BB962C8B-B14F-4D97-AF65-F5344CB8AC3E}">
        <p14:creationId xmlns:p14="http://schemas.microsoft.com/office/powerpoint/2010/main" val="2366877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Tools">
            <a:extLst>
              <a:ext uri="{FF2B5EF4-FFF2-40B4-BE49-F238E27FC236}">
                <a16:creationId xmlns:a16="http://schemas.microsoft.com/office/drawing/2014/main" id="{91D175DD-C34E-4EA7-BD56-221DB2E4A863}"/>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trans="53000"/>
                    </a14:imgEffect>
                  </a14:imgLayer>
                </a14:imgProps>
              </a:ext>
            </a:extLst>
          </a:blip>
          <a:stretch>
            <a:fillRect/>
          </a:stretch>
        </p:blipFill>
        <p:spPr>
          <a:xfrm>
            <a:off x="845288" y="890335"/>
            <a:ext cx="7442790" cy="5831140"/>
          </a:xfrm>
          <a:prstGeom prst="rect">
            <a:avLst/>
          </a:prstGeom>
        </p:spPr>
      </p:pic>
      <p:sp>
        <p:nvSpPr>
          <p:cNvPr id="4098" name="Rectangle 2"/>
          <p:cNvSpPr>
            <a:spLocks noGrp="1" noChangeArrowheads="1"/>
          </p:cNvSpPr>
          <p:nvPr>
            <p:ph type="title"/>
          </p:nvPr>
        </p:nvSpPr>
        <p:spPr>
          <a:xfrm>
            <a:off x="0" y="0"/>
            <a:ext cx="9133367" cy="994172"/>
          </a:xfrm>
        </p:spPr>
        <p:txBody>
          <a:bodyPr>
            <a:noAutofit/>
          </a:bodyPr>
          <a:lstStyle/>
          <a:p>
            <a:r>
              <a:rPr lang="en-US" sz="3600" b="1" dirty="0">
                <a:latin typeface="Arial" panose="020B0604020202020204" pitchFamily="34" charset="0"/>
                <a:cs typeface="Arial" panose="020B0604020202020204" pitchFamily="34" charset="0"/>
              </a:rPr>
              <a:t>A FRAMEWORK FOR FIXING THE DEBT</a:t>
            </a:r>
          </a:p>
        </p:txBody>
      </p:sp>
      <p:sp>
        <p:nvSpPr>
          <p:cNvPr id="3" name="TextBox 2"/>
          <p:cNvSpPr txBox="1">
            <a:spLocks noRot="1" noChangeArrowheads="1"/>
          </p:cNvSpPr>
          <p:nvPr/>
        </p:nvSpPr>
        <p:spPr bwMode="auto">
          <a:xfrm>
            <a:off x="244548" y="1566459"/>
            <a:ext cx="8888819" cy="461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385763" indent="-385763">
              <a:spcAft>
                <a:spcPts val="1200"/>
              </a:spcAft>
              <a:buClr>
                <a:schemeClr val="tx1"/>
              </a:buClr>
              <a:buSzPct val="110000"/>
              <a:buFont typeface="Arial" panose="020B0604020202020204" pitchFamily="34" charset="0"/>
              <a:buChar char="•"/>
            </a:pPr>
            <a:r>
              <a:rPr lang="en-US" sz="2400" b="1" dirty="0">
                <a:solidFill>
                  <a:srgbClr val="1F497D"/>
                </a:solidFill>
              </a:rPr>
              <a:t>STOP DIGGING </a:t>
            </a:r>
            <a:r>
              <a:rPr lang="en-US" sz="2400" b="1" dirty="0"/>
              <a:t>THE HOLE DEEPER</a:t>
            </a:r>
          </a:p>
          <a:p>
            <a:pPr marL="385763" indent="-385763">
              <a:spcAft>
                <a:spcPts val="1200"/>
              </a:spcAft>
              <a:buClr>
                <a:schemeClr val="tx1"/>
              </a:buClr>
              <a:buSzPct val="110000"/>
              <a:buFont typeface="Arial" panose="020B0604020202020204" pitchFamily="34" charset="0"/>
              <a:buChar char="•"/>
            </a:pPr>
            <a:r>
              <a:rPr lang="en-US" sz="2400" b="1" dirty="0">
                <a:solidFill>
                  <a:srgbClr val="1F497D"/>
                </a:solidFill>
              </a:rPr>
              <a:t>FIX</a:t>
            </a:r>
            <a:r>
              <a:rPr lang="en-US" sz="2400" b="1" dirty="0"/>
              <a:t> THE TAX BILL</a:t>
            </a:r>
          </a:p>
          <a:p>
            <a:pPr marL="385763" indent="-385763">
              <a:spcAft>
                <a:spcPts val="1200"/>
              </a:spcAft>
              <a:buClr>
                <a:schemeClr val="tx1"/>
              </a:buClr>
              <a:buSzPct val="110000"/>
              <a:buFont typeface="Arial" panose="020B0604020202020204" pitchFamily="34" charset="0"/>
              <a:buChar char="•"/>
            </a:pPr>
            <a:r>
              <a:rPr lang="en-US" sz="2400" b="1" dirty="0">
                <a:solidFill>
                  <a:srgbClr val="1F497D"/>
                </a:solidFill>
              </a:rPr>
              <a:t>DETERMINE</a:t>
            </a:r>
            <a:r>
              <a:rPr lang="en-US" sz="2400" b="1" dirty="0"/>
              <a:t> THE RIGHT SIZE FOR DEFENSE &amp; NON-DEFENSE SPENDING</a:t>
            </a:r>
          </a:p>
          <a:p>
            <a:pPr marL="385763" indent="-385763">
              <a:spcAft>
                <a:spcPts val="1200"/>
              </a:spcAft>
              <a:buClr>
                <a:schemeClr val="tx1"/>
              </a:buClr>
              <a:buSzPct val="110000"/>
              <a:buFont typeface="Arial" panose="020B0604020202020204" pitchFamily="34" charset="0"/>
              <a:buChar char="•"/>
            </a:pPr>
            <a:r>
              <a:rPr lang="en-US" sz="2400" b="1" dirty="0">
                <a:solidFill>
                  <a:srgbClr val="1F497D"/>
                </a:solidFill>
              </a:rPr>
              <a:t>MAKE</a:t>
            </a:r>
            <a:r>
              <a:rPr lang="en-US" sz="2400" b="1" dirty="0"/>
              <a:t> SOCIAL SECURITY SOLVENT </a:t>
            </a:r>
          </a:p>
          <a:p>
            <a:pPr marL="385763" indent="-385763">
              <a:spcAft>
                <a:spcPts val="1200"/>
              </a:spcAft>
              <a:buClr>
                <a:schemeClr val="tx1"/>
              </a:buClr>
              <a:buSzPct val="110000"/>
              <a:buFont typeface="Arial" panose="020B0604020202020204" pitchFamily="34" charset="0"/>
              <a:buChar char="•"/>
            </a:pPr>
            <a:r>
              <a:rPr lang="en-US" sz="2400" b="1" dirty="0">
                <a:solidFill>
                  <a:srgbClr val="1F497D"/>
                </a:solidFill>
              </a:rPr>
              <a:t>SLOW</a:t>
            </a:r>
            <a:r>
              <a:rPr lang="en-US" sz="2400" b="1" dirty="0"/>
              <a:t> HEALTH CARE COST GROWTH</a:t>
            </a:r>
          </a:p>
          <a:p>
            <a:pPr marL="385763" indent="-385763">
              <a:spcAft>
                <a:spcPts val="1200"/>
              </a:spcAft>
              <a:buClr>
                <a:schemeClr val="tx1"/>
              </a:buClr>
              <a:buSzPct val="110000"/>
              <a:buFont typeface="Arial" panose="020B0604020202020204" pitchFamily="34" charset="0"/>
              <a:buChar char="•"/>
            </a:pPr>
            <a:r>
              <a:rPr lang="en-US" sz="2400" b="1" dirty="0">
                <a:solidFill>
                  <a:srgbClr val="1F497D"/>
                </a:solidFill>
              </a:rPr>
              <a:t>CUT</a:t>
            </a:r>
            <a:r>
              <a:rPr lang="en-US" sz="2400" b="1" dirty="0"/>
              <a:t> OTHER SPENDING WHERE POSSIBLE </a:t>
            </a:r>
          </a:p>
          <a:p>
            <a:pPr marL="385763" indent="-385763">
              <a:spcAft>
                <a:spcPts val="1200"/>
              </a:spcAft>
              <a:buClr>
                <a:schemeClr val="tx1"/>
              </a:buClr>
              <a:buSzPct val="110000"/>
              <a:buFont typeface="Arial" panose="020B0604020202020204" pitchFamily="34" charset="0"/>
              <a:buChar char="•"/>
            </a:pPr>
            <a:r>
              <a:rPr lang="en-US" sz="2400" b="1" dirty="0">
                <a:solidFill>
                  <a:srgbClr val="1F497D"/>
                </a:solidFill>
              </a:rPr>
              <a:t>RAISE</a:t>
            </a:r>
            <a:r>
              <a:rPr lang="en-US" sz="2400" b="1" dirty="0"/>
              <a:t> MORE REVENUE </a:t>
            </a:r>
          </a:p>
          <a:p>
            <a:pPr marL="385763" indent="-385763">
              <a:spcAft>
                <a:spcPts val="1200"/>
              </a:spcAft>
              <a:buClr>
                <a:schemeClr val="tx1"/>
              </a:buClr>
              <a:buSzPct val="110000"/>
              <a:buFont typeface="Arial" panose="020B0604020202020204" pitchFamily="34" charset="0"/>
              <a:buChar char="•"/>
            </a:pPr>
            <a:r>
              <a:rPr lang="en-US" sz="2400" b="1" dirty="0">
                <a:solidFill>
                  <a:srgbClr val="1F497D"/>
                </a:solidFill>
              </a:rPr>
              <a:t>GROW</a:t>
            </a:r>
            <a:r>
              <a:rPr lang="en-US" sz="2400" b="1" dirty="0"/>
              <a:t> THE ECONOMY</a:t>
            </a:r>
          </a:p>
          <a:p>
            <a:pPr marL="385763" indent="-385763">
              <a:spcAft>
                <a:spcPts val="225"/>
              </a:spcAft>
              <a:buSzPct val="110000"/>
              <a:buFont typeface="Arial" panose="020B0604020202020204" pitchFamily="34" charset="0"/>
              <a:buChar char="•"/>
            </a:pPr>
            <a:endParaRPr lang="en-US" sz="2400" b="1" dirty="0"/>
          </a:p>
          <a:p>
            <a:pPr marL="385763" indent="-385763">
              <a:spcAft>
                <a:spcPts val="225"/>
              </a:spcAft>
              <a:buSzPct val="110000"/>
              <a:buFont typeface="Arial" panose="020B0604020202020204" pitchFamily="34" charset="0"/>
              <a:buChar char="•"/>
            </a:pPr>
            <a:endParaRPr lang="en-US" sz="2800" b="1" dirty="0"/>
          </a:p>
          <a:p>
            <a:pPr marL="385763" indent="-385763">
              <a:spcAft>
                <a:spcPts val="225"/>
              </a:spcAft>
              <a:buSzPct val="110000"/>
              <a:buFont typeface="Arial" panose="020B0604020202020204" pitchFamily="34" charset="0"/>
              <a:buChar char="•"/>
            </a:pPr>
            <a:endParaRPr lang="en-US" sz="2800" b="1" dirty="0"/>
          </a:p>
          <a:p>
            <a:pPr marL="385763" indent="-385763">
              <a:spcAft>
                <a:spcPts val="225"/>
              </a:spcAft>
              <a:buSzPct val="110000"/>
              <a:buFont typeface="Arial" panose="020B0604020202020204" pitchFamily="34" charset="0"/>
              <a:buChar char="•"/>
            </a:pPr>
            <a:endParaRPr lang="en-US" sz="2000" b="1" dirty="0"/>
          </a:p>
          <a:p>
            <a:pPr marL="385763" indent="-385763">
              <a:spcAft>
                <a:spcPts val="225"/>
              </a:spcAft>
              <a:buSzPct val="110000"/>
              <a:buFont typeface="Arial" panose="020B0604020202020204" pitchFamily="34" charset="0"/>
              <a:buChar char="•"/>
            </a:pPr>
            <a:endParaRPr lang="en-US" sz="1400" dirty="0"/>
          </a:p>
        </p:txBody>
      </p:sp>
      <p:pic>
        <p:nvPicPr>
          <p:cNvPr id="5" name="Picture 4">
            <a:extLst>
              <a:ext uri="{FF2B5EF4-FFF2-40B4-BE49-F238E27FC236}">
                <a16:creationId xmlns:a16="http://schemas.microsoft.com/office/drawing/2014/main" id="{88C19617-9064-45CE-B7EE-EEDB0BFF64E3}"/>
              </a:ext>
            </a:extLst>
          </p:cNvPr>
          <p:cNvPicPr>
            <a:picLocks noChangeAspect="1"/>
          </p:cNvPicPr>
          <p:nvPr/>
        </p:nvPicPr>
        <p:blipFill>
          <a:blip r:embed="rId5"/>
          <a:stretch>
            <a:fillRect/>
          </a:stretch>
        </p:blipFill>
        <p:spPr>
          <a:xfrm>
            <a:off x="7491588" y="6344421"/>
            <a:ext cx="1614312" cy="488179"/>
          </a:xfrm>
          <a:prstGeom prst="rect">
            <a:avLst/>
          </a:prstGeom>
        </p:spPr>
      </p:pic>
    </p:spTree>
    <p:extLst>
      <p:ext uri="{BB962C8B-B14F-4D97-AF65-F5344CB8AC3E}">
        <p14:creationId xmlns:p14="http://schemas.microsoft.com/office/powerpoint/2010/main" val="1065565921"/>
      </p:ext>
    </p:extLst>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a:stretch>
            <a:fillRect/>
          </a:stretch>
        </p:blipFill>
        <p:spPr>
          <a:xfrm>
            <a:off x="0" y="0"/>
            <a:ext cx="7711467" cy="6858000"/>
          </a:xfrm>
          <a:prstGeom prst="rect">
            <a:avLst/>
          </a:prstGeom>
        </p:spPr>
      </p:pic>
      <p:sp>
        <p:nvSpPr>
          <p:cNvPr id="16" name="TextBox 15"/>
          <p:cNvSpPr txBox="1"/>
          <p:nvPr/>
        </p:nvSpPr>
        <p:spPr>
          <a:xfrm>
            <a:off x="146966" y="541489"/>
            <a:ext cx="8442677" cy="646331"/>
          </a:xfrm>
          <a:prstGeom prst="rect">
            <a:avLst/>
          </a:prstGeom>
          <a:noFill/>
        </p:spPr>
        <p:txBody>
          <a:bodyPr wrap="square" rtlCol="0">
            <a:spAutoFit/>
          </a:bodyPr>
          <a:lstStyle/>
          <a:p>
            <a:r>
              <a:rPr lang="en-US" sz="3600" b="1" cap="all" dirty="0">
                <a:latin typeface="Arial"/>
                <a:cs typeface="Arial"/>
              </a:rPr>
              <a:t>The longer we wait…</a:t>
            </a:r>
          </a:p>
        </p:txBody>
      </p:sp>
      <p:sp>
        <p:nvSpPr>
          <p:cNvPr id="17" name="TextBox 16"/>
          <p:cNvSpPr txBox="1"/>
          <p:nvPr/>
        </p:nvSpPr>
        <p:spPr>
          <a:xfrm>
            <a:off x="1765300" y="1483265"/>
            <a:ext cx="8001000" cy="4634602"/>
          </a:xfrm>
          <a:prstGeom prst="rect">
            <a:avLst/>
          </a:prstGeom>
          <a:noFill/>
        </p:spPr>
        <p:txBody>
          <a:bodyPr wrap="square" rtlCol="0">
            <a:spAutoFit/>
          </a:bodyPr>
          <a:lstStyle/>
          <a:p>
            <a:pPr>
              <a:lnSpc>
                <a:spcPct val="150000"/>
              </a:lnSpc>
            </a:pPr>
            <a:r>
              <a:rPr lang="en-US" sz="2200" b="1" cap="all" dirty="0">
                <a:latin typeface="Arial"/>
                <a:cs typeface="Arial"/>
              </a:rPr>
              <a:t>…the </a:t>
            </a:r>
            <a:r>
              <a:rPr lang="en-US" sz="2200" b="1" cap="all" dirty="0">
                <a:solidFill>
                  <a:schemeClr val="accent2"/>
                </a:solidFill>
                <a:latin typeface="Arial"/>
                <a:cs typeface="Arial"/>
              </a:rPr>
              <a:t>older</a:t>
            </a:r>
            <a:r>
              <a:rPr lang="en-US" sz="2200" b="1" cap="all" dirty="0">
                <a:latin typeface="Arial"/>
                <a:cs typeface="Arial"/>
              </a:rPr>
              <a:t> our population gets</a:t>
            </a:r>
          </a:p>
          <a:p>
            <a:pPr>
              <a:lnSpc>
                <a:spcPct val="150000"/>
              </a:lnSpc>
            </a:pPr>
            <a:endParaRPr lang="en-US" sz="2200" b="1" cap="all" dirty="0">
              <a:latin typeface="Arial"/>
              <a:cs typeface="Arial"/>
            </a:endParaRPr>
          </a:p>
          <a:p>
            <a:pPr>
              <a:lnSpc>
                <a:spcPct val="150000"/>
              </a:lnSpc>
            </a:pPr>
            <a:r>
              <a:rPr lang="en-US" sz="2200" b="1" cap="all" dirty="0">
                <a:latin typeface="Arial"/>
                <a:cs typeface="Arial"/>
              </a:rPr>
              <a:t>…the </a:t>
            </a:r>
            <a:r>
              <a:rPr lang="en-US" sz="2200" b="1" cap="all" dirty="0">
                <a:solidFill>
                  <a:srgbClr val="C0504D"/>
                </a:solidFill>
                <a:latin typeface="Arial"/>
                <a:cs typeface="Arial"/>
              </a:rPr>
              <a:t>higher</a:t>
            </a:r>
            <a:r>
              <a:rPr lang="en-US" sz="2200" b="1" cap="all" dirty="0">
                <a:latin typeface="Arial"/>
                <a:cs typeface="Arial"/>
              </a:rPr>
              <a:t> debt will rise</a:t>
            </a:r>
          </a:p>
          <a:p>
            <a:pPr>
              <a:lnSpc>
                <a:spcPct val="150000"/>
              </a:lnSpc>
            </a:pPr>
            <a:endParaRPr lang="en-US" sz="2200" b="1" cap="all" dirty="0">
              <a:latin typeface="Arial"/>
              <a:cs typeface="Arial"/>
            </a:endParaRPr>
          </a:p>
          <a:p>
            <a:pPr>
              <a:lnSpc>
                <a:spcPct val="150000"/>
              </a:lnSpc>
            </a:pPr>
            <a:r>
              <a:rPr lang="en-US" sz="2200" b="1" cap="all" dirty="0">
                <a:latin typeface="Arial"/>
                <a:cs typeface="Arial"/>
              </a:rPr>
              <a:t>…the </a:t>
            </a:r>
            <a:r>
              <a:rPr lang="en-US" sz="2200" b="1" cap="all" dirty="0">
                <a:solidFill>
                  <a:srgbClr val="C0504D"/>
                </a:solidFill>
                <a:latin typeface="Arial"/>
                <a:cs typeface="Arial"/>
              </a:rPr>
              <a:t>less time </a:t>
            </a:r>
            <a:r>
              <a:rPr lang="en-US" sz="2200" b="1" cap="all" dirty="0">
                <a:latin typeface="Arial"/>
                <a:cs typeface="Arial"/>
              </a:rPr>
              <a:t>we have to phase in changes</a:t>
            </a:r>
          </a:p>
          <a:p>
            <a:pPr>
              <a:lnSpc>
                <a:spcPct val="150000"/>
              </a:lnSpc>
            </a:pPr>
            <a:endParaRPr lang="en-US" sz="2200" b="1" cap="all" dirty="0">
              <a:latin typeface="Arial"/>
              <a:cs typeface="Arial"/>
            </a:endParaRPr>
          </a:p>
          <a:p>
            <a:pPr>
              <a:lnSpc>
                <a:spcPct val="150000"/>
              </a:lnSpc>
            </a:pPr>
            <a:r>
              <a:rPr lang="en-US" sz="2200" b="1" cap="all" dirty="0">
                <a:latin typeface="Arial"/>
                <a:cs typeface="Arial"/>
              </a:rPr>
              <a:t>…the </a:t>
            </a:r>
            <a:r>
              <a:rPr lang="en-US" sz="2200" b="1" cap="all" dirty="0">
                <a:solidFill>
                  <a:srgbClr val="C0504D"/>
                </a:solidFill>
                <a:latin typeface="Arial"/>
                <a:cs typeface="Arial"/>
              </a:rPr>
              <a:t>slower</a:t>
            </a:r>
            <a:r>
              <a:rPr lang="en-US" sz="2200" b="1" cap="all" dirty="0">
                <a:latin typeface="Arial"/>
                <a:cs typeface="Arial"/>
              </a:rPr>
              <a:t> our economy will grow</a:t>
            </a:r>
          </a:p>
          <a:p>
            <a:pPr>
              <a:lnSpc>
                <a:spcPct val="150000"/>
              </a:lnSpc>
            </a:pPr>
            <a:endParaRPr lang="en-US" sz="2200" b="1" cap="all" dirty="0">
              <a:latin typeface="Arial"/>
              <a:cs typeface="Arial"/>
            </a:endParaRPr>
          </a:p>
          <a:p>
            <a:pPr>
              <a:lnSpc>
                <a:spcPct val="150000"/>
              </a:lnSpc>
            </a:pPr>
            <a:r>
              <a:rPr lang="en-US" sz="2200" b="1" cap="all" dirty="0">
                <a:latin typeface="Arial"/>
                <a:cs typeface="Arial"/>
              </a:rPr>
              <a:t>…and the </a:t>
            </a:r>
            <a:r>
              <a:rPr lang="en-US" sz="2200" b="1" cap="all" dirty="0">
                <a:solidFill>
                  <a:srgbClr val="C0504D"/>
                </a:solidFill>
                <a:latin typeface="Arial"/>
                <a:cs typeface="Arial"/>
              </a:rPr>
              <a:t>fewer</a:t>
            </a:r>
            <a:r>
              <a:rPr lang="en-US" sz="2200" b="1" cap="all" dirty="0">
                <a:latin typeface="Arial"/>
                <a:cs typeface="Arial"/>
              </a:rPr>
              <a:t> tools we will have to fix it</a:t>
            </a:r>
          </a:p>
        </p:txBody>
      </p:sp>
      <p:pic>
        <p:nvPicPr>
          <p:cNvPr id="28" name="Picture 27"/>
          <p:cNvPicPr>
            <a:picLocks noChangeAspect="1"/>
          </p:cNvPicPr>
          <p:nvPr/>
        </p:nvPicPr>
        <p:blipFill>
          <a:blip r:embed="rId4"/>
          <a:stretch>
            <a:fillRect/>
          </a:stretch>
        </p:blipFill>
        <p:spPr>
          <a:xfrm>
            <a:off x="7491588" y="6344421"/>
            <a:ext cx="1614312" cy="488179"/>
          </a:xfrm>
          <a:prstGeom prst="rect">
            <a:avLst/>
          </a:prstGeom>
        </p:spPr>
      </p:pic>
    </p:spTree>
    <p:extLst>
      <p:ext uri="{BB962C8B-B14F-4D97-AF65-F5344CB8AC3E}">
        <p14:creationId xmlns:p14="http://schemas.microsoft.com/office/powerpoint/2010/main" val="3869565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a:stretch>
            <a:fillRect/>
          </a:stretch>
        </p:blipFill>
        <p:spPr>
          <a:xfrm>
            <a:off x="0" y="0"/>
            <a:ext cx="7711467" cy="6858000"/>
          </a:xfrm>
          <a:prstGeom prst="rect">
            <a:avLst/>
          </a:prstGeom>
        </p:spPr>
      </p:pic>
      <p:sp>
        <p:nvSpPr>
          <p:cNvPr id="16" name="TextBox 15"/>
          <p:cNvSpPr txBox="1"/>
          <p:nvPr/>
        </p:nvSpPr>
        <p:spPr>
          <a:xfrm>
            <a:off x="146966" y="541489"/>
            <a:ext cx="8442677" cy="1200329"/>
          </a:xfrm>
          <a:prstGeom prst="rect">
            <a:avLst/>
          </a:prstGeom>
          <a:noFill/>
        </p:spPr>
        <p:txBody>
          <a:bodyPr wrap="square" rtlCol="0">
            <a:spAutoFit/>
          </a:bodyPr>
          <a:lstStyle/>
          <a:p>
            <a:r>
              <a:rPr lang="en-US" sz="3600" b="1" cap="all" dirty="0">
                <a:latin typeface="Arial"/>
                <a:cs typeface="Arial"/>
              </a:rPr>
              <a:t>The Debt is a symptom of a broken system…</a:t>
            </a:r>
          </a:p>
        </p:txBody>
      </p:sp>
      <p:sp>
        <p:nvSpPr>
          <p:cNvPr id="17" name="TextBox 16"/>
          <p:cNvSpPr txBox="1"/>
          <p:nvPr/>
        </p:nvSpPr>
        <p:spPr>
          <a:xfrm>
            <a:off x="1765300" y="1483265"/>
            <a:ext cx="8001000" cy="4662815"/>
          </a:xfrm>
          <a:prstGeom prst="rect">
            <a:avLst/>
          </a:prstGeom>
          <a:noFill/>
        </p:spPr>
        <p:txBody>
          <a:bodyPr wrap="square" rtlCol="0">
            <a:spAutoFit/>
          </a:bodyPr>
          <a:lstStyle/>
          <a:p>
            <a:pPr>
              <a:lnSpc>
                <a:spcPct val="150000"/>
              </a:lnSpc>
            </a:pPr>
            <a:endParaRPr lang="en-US" sz="2200" b="1" cap="all" dirty="0">
              <a:latin typeface="Arial"/>
              <a:cs typeface="Arial"/>
            </a:endParaRPr>
          </a:p>
          <a:p>
            <a:pPr>
              <a:lnSpc>
                <a:spcPct val="150000"/>
              </a:lnSpc>
            </a:pPr>
            <a:r>
              <a:rPr lang="en-US" sz="2200" b="1" cap="all" dirty="0">
                <a:latin typeface="Arial"/>
                <a:cs typeface="Arial"/>
              </a:rPr>
              <a:t>…</a:t>
            </a:r>
            <a:r>
              <a:rPr lang="en-US" sz="2200" b="1" cap="all" dirty="0">
                <a:solidFill>
                  <a:srgbClr val="FF0000"/>
                </a:solidFill>
                <a:latin typeface="Arial"/>
                <a:cs typeface="Arial"/>
              </a:rPr>
              <a:t>avoids</a:t>
            </a:r>
            <a:r>
              <a:rPr lang="en-US" sz="2200" b="1" cap="all" dirty="0">
                <a:latin typeface="Arial"/>
                <a:cs typeface="Arial"/>
              </a:rPr>
              <a:t> tough choices</a:t>
            </a:r>
          </a:p>
          <a:p>
            <a:pPr>
              <a:lnSpc>
                <a:spcPct val="150000"/>
              </a:lnSpc>
            </a:pPr>
            <a:endParaRPr lang="en-US" sz="2200" b="1" cap="all" dirty="0">
              <a:latin typeface="Arial"/>
              <a:cs typeface="Arial"/>
            </a:endParaRPr>
          </a:p>
          <a:p>
            <a:pPr>
              <a:lnSpc>
                <a:spcPct val="150000"/>
              </a:lnSpc>
            </a:pPr>
            <a:r>
              <a:rPr lang="en-US" sz="2200" b="1" cap="all" dirty="0">
                <a:latin typeface="Arial"/>
                <a:cs typeface="Arial"/>
              </a:rPr>
              <a:t>…cannot achieve </a:t>
            </a:r>
            <a:r>
              <a:rPr lang="en-US" sz="2200" b="1" cap="all" dirty="0">
                <a:solidFill>
                  <a:srgbClr val="FF0000"/>
                </a:solidFill>
                <a:latin typeface="Arial"/>
                <a:cs typeface="Arial"/>
              </a:rPr>
              <a:t>compromise</a:t>
            </a:r>
          </a:p>
          <a:p>
            <a:pPr>
              <a:lnSpc>
                <a:spcPct val="150000"/>
              </a:lnSpc>
            </a:pPr>
            <a:endParaRPr lang="en-US" sz="2200" b="1" cap="all" dirty="0">
              <a:solidFill>
                <a:srgbClr val="FF0000"/>
              </a:solidFill>
              <a:latin typeface="Arial"/>
              <a:cs typeface="Arial"/>
            </a:endParaRPr>
          </a:p>
          <a:p>
            <a:pPr>
              <a:lnSpc>
                <a:spcPct val="150000"/>
              </a:lnSpc>
            </a:pPr>
            <a:r>
              <a:rPr lang="en-US" sz="2200" b="1" cap="all" dirty="0">
                <a:latin typeface="Arial"/>
                <a:cs typeface="Arial"/>
              </a:rPr>
              <a:t>…Focuses on </a:t>
            </a:r>
            <a:r>
              <a:rPr lang="en-US" sz="2200" b="1" cap="all" dirty="0">
                <a:solidFill>
                  <a:srgbClr val="FF0000"/>
                </a:solidFill>
                <a:latin typeface="Arial"/>
                <a:cs typeface="Arial"/>
              </a:rPr>
              <a:t>short term </a:t>
            </a:r>
            <a:r>
              <a:rPr lang="en-US" sz="2200" b="1" cap="all" dirty="0">
                <a:latin typeface="Arial"/>
                <a:cs typeface="Arial"/>
              </a:rPr>
              <a:t>vs long term</a:t>
            </a:r>
          </a:p>
          <a:p>
            <a:pPr>
              <a:lnSpc>
                <a:spcPct val="150000"/>
              </a:lnSpc>
            </a:pPr>
            <a:endParaRPr lang="en-US" sz="2200" b="1" cap="all" dirty="0">
              <a:latin typeface="Arial"/>
              <a:cs typeface="Arial"/>
            </a:endParaRPr>
          </a:p>
          <a:p>
            <a:pPr>
              <a:lnSpc>
                <a:spcPct val="150000"/>
              </a:lnSpc>
            </a:pPr>
            <a:r>
              <a:rPr lang="en-US" sz="2200" b="1" cap="all" dirty="0">
                <a:latin typeface="Arial"/>
                <a:cs typeface="Arial"/>
              </a:rPr>
              <a:t>…rewards </a:t>
            </a:r>
            <a:r>
              <a:rPr lang="en-US" sz="2200" b="1" cap="all" dirty="0">
                <a:solidFill>
                  <a:srgbClr val="FF0000"/>
                </a:solidFill>
                <a:latin typeface="Arial"/>
                <a:cs typeface="Arial"/>
              </a:rPr>
              <a:t>partisanship</a:t>
            </a:r>
            <a:r>
              <a:rPr lang="en-US" sz="2200" b="1" cap="all" dirty="0">
                <a:latin typeface="Arial"/>
                <a:cs typeface="Arial"/>
              </a:rPr>
              <a:t> over progress</a:t>
            </a:r>
          </a:p>
          <a:p>
            <a:pPr>
              <a:lnSpc>
                <a:spcPct val="150000"/>
              </a:lnSpc>
            </a:pPr>
            <a:endParaRPr lang="en-US" sz="2200" b="1" cap="all" dirty="0">
              <a:latin typeface="Arial"/>
              <a:cs typeface="Arial"/>
            </a:endParaRPr>
          </a:p>
        </p:txBody>
      </p:sp>
      <p:pic>
        <p:nvPicPr>
          <p:cNvPr id="28" name="Picture 27"/>
          <p:cNvPicPr>
            <a:picLocks noChangeAspect="1"/>
          </p:cNvPicPr>
          <p:nvPr/>
        </p:nvPicPr>
        <p:blipFill>
          <a:blip r:embed="rId4"/>
          <a:stretch>
            <a:fillRect/>
          </a:stretch>
        </p:blipFill>
        <p:spPr>
          <a:xfrm>
            <a:off x="7491588" y="6344421"/>
            <a:ext cx="1614312" cy="488179"/>
          </a:xfrm>
          <a:prstGeom prst="rect">
            <a:avLst/>
          </a:prstGeom>
        </p:spPr>
      </p:pic>
    </p:spTree>
    <p:extLst>
      <p:ext uri="{BB962C8B-B14F-4D97-AF65-F5344CB8AC3E}">
        <p14:creationId xmlns:p14="http://schemas.microsoft.com/office/powerpoint/2010/main" val="86944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0800" y="-658742"/>
            <a:ext cx="4686300" cy="3939540"/>
          </a:xfrm>
          <a:prstGeom prst="rect">
            <a:avLst/>
          </a:prstGeom>
          <a:noFill/>
        </p:spPr>
        <p:txBody>
          <a:bodyPr wrap="square" rtlCol="0">
            <a:spAutoFit/>
          </a:bodyPr>
          <a:lstStyle/>
          <a:p>
            <a:r>
              <a:rPr lang="en-US" sz="25000" b="1" cap="all" dirty="0">
                <a:solidFill>
                  <a:schemeClr val="accent2">
                    <a:lumMod val="60000"/>
                    <a:lumOff val="40000"/>
                    <a:alpha val="45000"/>
                  </a:schemeClr>
                </a:solidFill>
                <a:latin typeface="Arial"/>
                <a:cs typeface="Arial"/>
              </a:rPr>
              <a:t>Q:</a:t>
            </a:r>
          </a:p>
        </p:txBody>
      </p:sp>
      <p:sp>
        <p:nvSpPr>
          <p:cNvPr id="9" name="TextBox 8"/>
          <p:cNvSpPr txBox="1"/>
          <p:nvPr/>
        </p:nvSpPr>
        <p:spPr>
          <a:xfrm>
            <a:off x="5631038" y="2802172"/>
            <a:ext cx="4686300" cy="3939540"/>
          </a:xfrm>
          <a:prstGeom prst="rect">
            <a:avLst/>
          </a:prstGeom>
          <a:noFill/>
        </p:spPr>
        <p:txBody>
          <a:bodyPr wrap="square" rtlCol="0">
            <a:spAutoFit/>
          </a:bodyPr>
          <a:lstStyle/>
          <a:p>
            <a:r>
              <a:rPr lang="en-US" sz="25000" b="1" cap="all" dirty="0">
                <a:solidFill>
                  <a:schemeClr val="tx2">
                    <a:lumMod val="40000"/>
                    <a:lumOff val="60000"/>
                    <a:alpha val="45000"/>
                  </a:schemeClr>
                </a:solidFill>
                <a:latin typeface="Arial"/>
                <a:cs typeface="Arial"/>
              </a:rPr>
              <a:t>A:</a:t>
            </a:r>
          </a:p>
        </p:txBody>
      </p:sp>
      <p:sp>
        <p:nvSpPr>
          <p:cNvPr id="3" name="TextBox 2"/>
          <p:cNvSpPr txBox="1"/>
          <p:nvPr/>
        </p:nvSpPr>
        <p:spPr>
          <a:xfrm>
            <a:off x="3052938" y="998906"/>
            <a:ext cx="6997700" cy="2308324"/>
          </a:xfrm>
          <a:prstGeom prst="rect">
            <a:avLst/>
          </a:prstGeom>
          <a:noFill/>
        </p:spPr>
        <p:txBody>
          <a:bodyPr wrap="square" rtlCol="0">
            <a:spAutoFit/>
          </a:bodyPr>
          <a:lstStyle/>
          <a:p>
            <a:r>
              <a:rPr lang="en-US" sz="3600" b="1" cap="all" dirty="0">
                <a:latin typeface="Arial"/>
                <a:cs typeface="Arial"/>
              </a:rPr>
              <a:t>have the problems in America’s politics reached a dangerous low point?</a:t>
            </a:r>
          </a:p>
        </p:txBody>
      </p:sp>
      <p:pic>
        <p:nvPicPr>
          <p:cNvPr id="11" name="Picture 10"/>
          <p:cNvPicPr>
            <a:picLocks noChangeAspect="1"/>
          </p:cNvPicPr>
          <p:nvPr/>
        </p:nvPicPr>
        <p:blipFill>
          <a:blip r:embed="rId3"/>
          <a:stretch>
            <a:fillRect/>
          </a:stretch>
        </p:blipFill>
        <p:spPr>
          <a:xfrm>
            <a:off x="7491588" y="6344421"/>
            <a:ext cx="1614312" cy="488179"/>
          </a:xfrm>
          <a:prstGeom prst="rect">
            <a:avLst/>
          </a:prstGeom>
        </p:spPr>
      </p:pic>
    </p:spTree>
    <p:extLst>
      <p:ext uri="{BB962C8B-B14F-4D97-AF65-F5344CB8AC3E}">
        <p14:creationId xmlns:p14="http://schemas.microsoft.com/office/powerpoint/2010/main" val="2774753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0800" y="-658742"/>
            <a:ext cx="4686300" cy="3939540"/>
          </a:xfrm>
          <a:prstGeom prst="rect">
            <a:avLst/>
          </a:prstGeom>
          <a:noFill/>
        </p:spPr>
        <p:txBody>
          <a:bodyPr wrap="square" rtlCol="0">
            <a:spAutoFit/>
          </a:bodyPr>
          <a:lstStyle/>
          <a:p>
            <a:r>
              <a:rPr lang="en-US" sz="25000" b="1" cap="all" dirty="0">
                <a:solidFill>
                  <a:schemeClr val="accent2">
                    <a:lumMod val="60000"/>
                    <a:lumOff val="40000"/>
                    <a:alpha val="45000"/>
                  </a:schemeClr>
                </a:solidFill>
                <a:latin typeface="Arial"/>
                <a:cs typeface="Arial"/>
              </a:rPr>
              <a:t>Q:</a:t>
            </a:r>
          </a:p>
        </p:txBody>
      </p:sp>
      <p:sp>
        <p:nvSpPr>
          <p:cNvPr id="9" name="TextBox 8"/>
          <p:cNvSpPr txBox="1"/>
          <p:nvPr/>
        </p:nvSpPr>
        <p:spPr>
          <a:xfrm>
            <a:off x="5631038" y="2802172"/>
            <a:ext cx="4686300" cy="3939540"/>
          </a:xfrm>
          <a:prstGeom prst="rect">
            <a:avLst/>
          </a:prstGeom>
          <a:noFill/>
        </p:spPr>
        <p:txBody>
          <a:bodyPr wrap="square" rtlCol="0">
            <a:spAutoFit/>
          </a:bodyPr>
          <a:lstStyle/>
          <a:p>
            <a:r>
              <a:rPr lang="en-US" sz="25000" b="1" cap="all" dirty="0">
                <a:solidFill>
                  <a:schemeClr val="tx2">
                    <a:lumMod val="40000"/>
                    <a:lumOff val="60000"/>
                    <a:alpha val="45000"/>
                  </a:schemeClr>
                </a:solidFill>
                <a:latin typeface="Arial"/>
                <a:cs typeface="Arial"/>
              </a:rPr>
              <a:t>A:</a:t>
            </a:r>
          </a:p>
        </p:txBody>
      </p:sp>
      <p:sp>
        <p:nvSpPr>
          <p:cNvPr id="3" name="TextBox 2"/>
          <p:cNvSpPr txBox="1"/>
          <p:nvPr/>
        </p:nvSpPr>
        <p:spPr>
          <a:xfrm>
            <a:off x="3052938" y="998906"/>
            <a:ext cx="6997700" cy="2308324"/>
          </a:xfrm>
          <a:prstGeom prst="rect">
            <a:avLst/>
          </a:prstGeom>
          <a:noFill/>
        </p:spPr>
        <p:txBody>
          <a:bodyPr wrap="square" rtlCol="0">
            <a:spAutoFit/>
          </a:bodyPr>
          <a:lstStyle/>
          <a:p>
            <a:r>
              <a:rPr lang="en-US" sz="3600" b="1" cap="all" dirty="0">
                <a:latin typeface="Arial"/>
                <a:cs typeface="Arial"/>
              </a:rPr>
              <a:t>have the problems in America’s politics reached a dangerous low point?</a:t>
            </a:r>
          </a:p>
        </p:txBody>
      </p:sp>
      <p:sp>
        <p:nvSpPr>
          <p:cNvPr id="10" name="TextBox 9"/>
          <p:cNvSpPr txBox="1"/>
          <p:nvPr/>
        </p:nvSpPr>
        <p:spPr>
          <a:xfrm>
            <a:off x="198747" y="4177479"/>
            <a:ext cx="7048500" cy="1815882"/>
          </a:xfrm>
          <a:prstGeom prst="rect">
            <a:avLst/>
          </a:prstGeom>
          <a:noFill/>
        </p:spPr>
        <p:txBody>
          <a:bodyPr wrap="square" rtlCol="0">
            <a:spAutoFit/>
          </a:bodyPr>
          <a:lstStyle/>
          <a:p>
            <a:r>
              <a:rPr lang="en-US" sz="2800" b="1" cap="all" dirty="0">
                <a:solidFill>
                  <a:srgbClr val="FF0000"/>
                </a:solidFill>
                <a:latin typeface="Arial"/>
                <a:cs typeface="Arial"/>
              </a:rPr>
              <a:t>71%</a:t>
            </a:r>
            <a:r>
              <a:rPr lang="en-US" sz="2800" b="1" cap="all" dirty="0">
                <a:latin typeface="Arial"/>
                <a:cs typeface="Arial"/>
              </a:rPr>
              <a:t> believe we have reached a low point, vs 29% similar to most periods of disagreement (Washing Post/</a:t>
            </a:r>
            <a:r>
              <a:rPr lang="en-US" sz="2800" b="1" cap="all" dirty="0" err="1">
                <a:latin typeface="Arial"/>
                <a:cs typeface="Arial"/>
              </a:rPr>
              <a:t>Univ</a:t>
            </a:r>
            <a:r>
              <a:rPr lang="en-US" sz="2800" b="1" cap="all" dirty="0">
                <a:latin typeface="Arial"/>
                <a:cs typeface="Arial"/>
              </a:rPr>
              <a:t> of MD)</a:t>
            </a:r>
            <a:endParaRPr lang="en-US" sz="2800" b="1" cap="all" dirty="0">
              <a:solidFill>
                <a:schemeClr val="accent2"/>
              </a:solidFill>
              <a:latin typeface="Arial"/>
              <a:cs typeface="Arial"/>
            </a:endParaRPr>
          </a:p>
        </p:txBody>
      </p:sp>
      <p:pic>
        <p:nvPicPr>
          <p:cNvPr id="11" name="Picture 10"/>
          <p:cNvPicPr>
            <a:picLocks noChangeAspect="1"/>
          </p:cNvPicPr>
          <p:nvPr/>
        </p:nvPicPr>
        <p:blipFill>
          <a:blip r:embed="rId3"/>
          <a:stretch>
            <a:fillRect/>
          </a:stretch>
        </p:blipFill>
        <p:spPr>
          <a:xfrm>
            <a:off x="7491588" y="6344421"/>
            <a:ext cx="1614312" cy="488179"/>
          </a:xfrm>
          <a:prstGeom prst="rect">
            <a:avLst/>
          </a:prstGeom>
        </p:spPr>
      </p:pic>
    </p:spTree>
    <p:extLst>
      <p:ext uri="{BB962C8B-B14F-4D97-AF65-F5344CB8AC3E}">
        <p14:creationId xmlns:p14="http://schemas.microsoft.com/office/powerpoint/2010/main" val="40318888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0800" y="-658742"/>
            <a:ext cx="4686300" cy="3939540"/>
          </a:xfrm>
          <a:prstGeom prst="rect">
            <a:avLst/>
          </a:prstGeom>
          <a:noFill/>
        </p:spPr>
        <p:txBody>
          <a:bodyPr wrap="square" rtlCol="0">
            <a:spAutoFit/>
          </a:bodyPr>
          <a:lstStyle/>
          <a:p>
            <a:r>
              <a:rPr lang="en-US" sz="25000" b="1" cap="all" dirty="0">
                <a:solidFill>
                  <a:schemeClr val="accent2">
                    <a:lumMod val="60000"/>
                    <a:lumOff val="40000"/>
                    <a:alpha val="45000"/>
                  </a:schemeClr>
                </a:solidFill>
                <a:latin typeface="Arial"/>
                <a:cs typeface="Arial"/>
              </a:rPr>
              <a:t>Q:</a:t>
            </a:r>
          </a:p>
        </p:txBody>
      </p:sp>
      <p:sp>
        <p:nvSpPr>
          <p:cNvPr id="9" name="TextBox 8"/>
          <p:cNvSpPr txBox="1"/>
          <p:nvPr/>
        </p:nvSpPr>
        <p:spPr>
          <a:xfrm>
            <a:off x="5631038" y="2802172"/>
            <a:ext cx="4686300" cy="3939540"/>
          </a:xfrm>
          <a:prstGeom prst="rect">
            <a:avLst/>
          </a:prstGeom>
          <a:noFill/>
        </p:spPr>
        <p:txBody>
          <a:bodyPr wrap="square" rtlCol="0">
            <a:spAutoFit/>
          </a:bodyPr>
          <a:lstStyle/>
          <a:p>
            <a:r>
              <a:rPr lang="en-US" sz="25000" b="1" cap="all" dirty="0">
                <a:solidFill>
                  <a:schemeClr val="tx2">
                    <a:lumMod val="40000"/>
                    <a:lumOff val="60000"/>
                    <a:alpha val="45000"/>
                  </a:schemeClr>
                </a:solidFill>
                <a:latin typeface="Arial"/>
                <a:cs typeface="Arial"/>
              </a:rPr>
              <a:t>A:</a:t>
            </a:r>
          </a:p>
        </p:txBody>
      </p:sp>
      <p:sp>
        <p:nvSpPr>
          <p:cNvPr id="3" name="TextBox 2"/>
          <p:cNvSpPr txBox="1"/>
          <p:nvPr/>
        </p:nvSpPr>
        <p:spPr>
          <a:xfrm>
            <a:off x="3052938" y="998906"/>
            <a:ext cx="6997700" cy="2308324"/>
          </a:xfrm>
          <a:prstGeom prst="rect">
            <a:avLst/>
          </a:prstGeom>
          <a:noFill/>
        </p:spPr>
        <p:txBody>
          <a:bodyPr wrap="square" rtlCol="0">
            <a:spAutoFit/>
          </a:bodyPr>
          <a:lstStyle/>
          <a:p>
            <a:r>
              <a:rPr lang="en-US" sz="3600" b="1" cap="all" dirty="0">
                <a:latin typeface="Arial"/>
                <a:cs typeface="Arial"/>
              </a:rPr>
              <a:t>have the problems in America’s politics reached a dangerous low point?</a:t>
            </a:r>
          </a:p>
        </p:txBody>
      </p:sp>
      <p:sp>
        <p:nvSpPr>
          <p:cNvPr id="10" name="TextBox 9"/>
          <p:cNvSpPr txBox="1"/>
          <p:nvPr/>
        </p:nvSpPr>
        <p:spPr>
          <a:xfrm>
            <a:off x="198747" y="4177479"/>
            <a:ext cx="7048500" cy="1384995"/>
          </a:xfrm>
          <a:prstGeom prst="rect">
            <a:avLst/>
          </a:prstGeom>
          <a:noFill/>
        </p:spPr>
        <p:txBody>
          <a:bodyPr wrap="square" rtlCol="0">
            <a:spAutoFit/>
          </a:bodyPr>
          <a:lstStyle/>
          <a:p>
            <a:r>
              <a:rPr lang="en-US" sz="2800" b="1" cap="all" dirty="0">
                <a:solidFill>
                  <a:srgbClr val="FF0000"/>
                </a:solidFill>
                <a:latin typeface="Arial"/>
                <a:cs typeface="Arial"/>
              </a:rPr>
              <a:t>87%</a:t>
            </a:r>
            <a:r>
              <a:rPr lang="en-US" sz="2800" b="1" cap="all" dirty="0">
                <a:latin typeface="Arial"/>
                <a:cs typeface="Arial"/>
              </a:rPr>
              <a:t> political polarization threatens the American way of life (</a:t>
            </a:r>
            <a:r>
              <a:rPr lang="en-US" sz="2800" b="1" cap="all" dirty="0" err="1">
                <a:latin typeface="Arial"/>
                <a:cs typeface="Arial"/>
              </a:rPr>
              <a:t>Ap</a:t>
            </a:r>
            <a:r>
              <a:rPr lang="en-US" sz="2800" b="1" cap="all" dirty="0">
                <a:latin typeface="Arial"/>
                <a:cs typeface="Arial"/>
              </a:rPr>
              <a:t>/</a:t>
            </a:r>
            <a:r>
              <a:rPr lang="en-US" sz="2800" b="1" cap="all" dirty="0" err="1">
                <a:latin typeface="Arial"/>
                <a:cs typeface="Arial"/>
              </a:rPr>
              <a:t>norc</a:t>
            </a:r>
            <a:r>
              <a:rPr lang="en-US" sz="2800" b="1" cap="all" dirty="0">
                <a:latin typeface="Arial"/>
                <a:cs typeface="Arial"/>
              </a:rPr>
              <a:t>)</a:t>
            </a:r>
            <a:endParaRPr lang="en-US" sz="2800" b="1" cap="all" dirty="0">
              <a:solidFill>
                <a:schemeClr val="accent2"/>
              </a:solidFill>
              <a:latin typeface="Arial"/>
              <a:cs typeface="Arial"/>
            </a:endParaRPr>
          </a:p>
        </p:txBody>
      </p:sp>
      <p:pic>
        <p:nvPicPr>
          <p:cNvPr id="11" name="Picture 10"/>
          <p:cNvPicPr>
            <a:picLocks noChangeAspect="1"/>
          </p:cNvPicPr>
          <p:nvPr/>
        </p:nvPicPr>
        <p:blipFill>
          <a:blip r:embed="rId3"/>
          <a:stretch>
            <a:fillRect/>
          </a:stretch>
        </p:blipFill>
        <p:spPr>
          <a:xfrm>
            <a:off x="7491588" y="6344421"/>
            <a:ext cx="1614312" cy="488179"/>
          </a:xfrm>
          <a:prstGeom prst="rect">
            <a:avLst/>
          </a:prstGeom>
        </p:spPr>
      </p:pic>
    </p:spTree>
    <p:extLst>
      <p:ext uri="{BB962C8B-B14F-4D97-AF65-F5344CB8AC3E}">
        <p14:creationId xmlns:p14="http://schemas.microsoft.com/office/powerpoint/2010/main" val="3540010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0800" y="-658742"/>
            <a:ext cx="4686300" cy="3939540"/>
          </a:xfrm>
          <a:prstGeom prst="rect">
            <a:avLst/>
          </a:prstGeom>
          <a:noFill/>
        </p:spPr>
        <p:txBody>
          <a:bodyPr wrap="square" rtlCol="0">
            <a:spAutoFit/>
          </a:bodyPr>
          <a:lstStyle/>
          <a:p>
            <a:r>
              <a:rPr lang="en-US" sz="25000" b="1" cap="all" dirty="0">
                <a:solidFill>
                  <a:schemeClr val="accent2">
                    <a:lumMod val="60000"/>
                    <a:lumOff val="40000"/>
                    <a:alpha val="45000"/>
                  </a:schemeClr>
                </a:solidFill>
                <a:latin typeface="Arial"/>
                <a:cs typeface="Arial"/>
              </a:rPr>
              <a:t>Q:</a:t>
            </a:r>
          </a:p>
        </p:txBody>
      </p:sp>
      <p:sp>
        <p:nvSpPr>
          <p:cNvPr id="9" name="TextBox 8"/>
          <p:cNvSpPr txBox="1"/>
          <p:nvPr/>
        </p:nvSpPr>
        <p:spPr>
          <a:xfrm>
            <a:off x="5631038" y="2802172"/>
            <a:ext cx="4686300" cy="3939540"/>
          </a:xfrm>
          <a:prstGeom prst="rect">
            <a:avLst/>
          </a:prstGeom>
          <a:noFill/>
        </p:spPr>
        <p:txBody>
          <a:bodyPr wrap="square" rtlCol="0">
            <a:spAutoFit/>
          </a:bodyPr>
          <a:lstStyle/>
          <a:p>
            <a:r>
              <a:rPr lang="en-US" sz="25000" b="1" cap="all" dirty="0">
                <a:solidFill>
                  <a:schemeClr val="tx2">
                    <a:lumMod val="40000"/>
                    <a:lumOff val="60000"/>
                    <a:alpha val="45000"/>
                  </a:schemeClr>
                </a:solidFill>
                <a:latin typeface="Arial"/>
                <a:cs typeface="Arial"/>
              </a:rPr>
              <a:t>A:</a:t>
            </a:r>
          </a:p>
        </p:txBody>
      </p:sp>
      <p:sp>
        <p:nvSpPr>
          <p:cNvPr id="3" name="TextBox 2"/>
          <p:cNvSpPr txBox="1"/>
          <p:nvPr/>
        </p:nvSpPr>
        <p:spPr>
          <a:xfrm>
            <a:off x="3052938" y="998906"/>
            <a:ext cx="6997700" cy="2308324"/>
          </a:xfrm>
          <a:prstGeom prst="rect">
            <a:avLst/>
          </a:prstGeom>
          <a:noFill/>
        </p:spPr>
        <p:txBody>
          <a:bodyPr wrap="square" rtlCol="0">
            <a:spAutoFit/>
          </a:bodyPr>
          <a:lstStyle/>
          <a:p>
            <a:r>
              <a:rPr lang="en-US" sz="3600" b="1" cap="all" dirty="0">
                <a:latin typeface="Arial"/>
                <a:cs typeface="Arial"/>
              </a:rPr>
              <a:t>have the problems in America’s politics reached a dangerous low point?</a:t>
            </a:r>
          </a:p>
        </p:txBody>
      </p:sp>
      <p:sp>
        <p:nvSpPr>
          <p:cNvPr id="10" name="TextBox 9"/>
          <p:cNvSpPr txBox="1"/>
          <p:nvPr/>
        </p:nvSpPr>
        <p:spPr>
          <a:xfrm>
            <a:off x="198747" y="4177479"/>
            <a:ext cx="7048500" cy="1384995"/>
          </a:xfrm>
          <a:prstGeom prst="rect">
            <a:avLst/>
          </a:prstGeom>
          <a:noFill/>
        </p:spPr>
        <p:txBody>
          <a:bodyPr wrap="square" rtlCol="0">
            <a:spAutoFit/>
          </a:bodyPr>
          <a:lstStyle/>
          <a:p>
            <a:r>
              <a:rPr lang="en-US" sz="2800" b="1" cap="all" dirty="0">
                <a:solidFill>
                  <a:srgbClr val="FF0000"/>
                </a:solidFill>
                <a:latin typeface="Arial"/>
                <a:cs typeface="Arial"/>
              </a:rPr>
              <a:t>7 in 10 </a:t>
            </a:r>
            <a:r>
              <a:rPr lang="en-US" sz="2800" b="1" cap="all" dirty="0" err="1">
                <a:solidFill>
                  <a:srgbClr val="FF0000"/>
                </a:solidFill>
                <a:latin typeface="Arial"/>
                <a:cs typeface="Arial"/>
              </a:rPr>
              <a:t>americans</a:t>
            </a:r>
            <a:r>
              <a:rPr lang="en-US" sz="2800" b="1" cap="all" dirty="0">
                <a:solidFill>
                  <a:srgbClr val="FF0000"/>
                </a:solidFill>
                <a:latin typeface="Arial"/>
                <a:cs typeface="Arial"/>
              </a:rPr>
              <a:t> </a:t>
            </a:r>
            <a:r>
              <a:rPr lang="en-US" sz="2800" b="1" cap="all" dirty="0">
                <a:latin typeface="Arial"/>
                <a:cs typeface="Arial"/>
              </a:rPr>
              <a:t>fear the united states is losing its national identity (</a:t>
            </a:r>
            <a:r>
              <a:rPr lang="en-US" sz="2800" b="1" cap="all" dirty="0" err="1">
                <a:latin typeface="Arial"/>
                <a:cs typeface="Arial"/>
              </a:rPr>
              <a:t>Ap</a:t>
            </a:r>
            <a:r>
              <a:rPr lang="en-US" sz="2800" b="1" cap="all" dirty="0">
                <a:latin typeface="Arial"/>
                <a:cs typeface="Arial"/>
              </a:rPr>
              <a:t>/</a:t>
            </a:r>
            <a:r>
              <a:rPr lang="en-US" sz="2800" b="1" cap="all" dirty="0" err="1">
                <a:latin typeface="Arial"/>
                <a:cs typeface="Arial"/>
              </a:rPr>
              <a:t>norc</a:t>
            </a:r>
            <a:r>
              <a:rPr lang="en-US" sz="2800" b="1" cap="all" dirty="0">
                <a:latin typeface="Arial"/>
                <a:cs typeface="Arial"/>
              </a:rPr>
              <a:t>)</a:t>
            </a:r>
            <a:endParaRPr lang="en-US" sz="2800" b="1" cap="all" dirty="0">
              <a:solidFill>
                <a:schemeClr val="accent2"/>
              </a:solidFill>
              <a:latin typeface="Arial"/>
              <a:cs typeface="Arial"/>
            </a:endParaRPr>
          </a:p>
        </p:txBody>
      </p:sp>
      <p:pic>
        <p:nvPicPr>
          <p:cNvPr id="11" name="Picture 10"/>
          <p:cNvPicPr>
            <a:picLocks noChangeAspect="1"/>
          </p:cNvPicPr>
          <p:nvPr/>
        </p:nvPicPr>
        <p:blipFill>
          <a:blip r:embed="rId3"/>
          <a:stretch>
            <a:fillRect/>
          </a:stretch>
        </p:blipFill>
        <p:spPr>
          <a:xfrm>
            <a:off x="7491588" y="6344421"/>
            <a:ext cx="1614312" cy="488179"/>
          </a:xfrm>
          <a:prstGeom prst="rect">
            <a:avLst/>
          </a:prstGeom>
        </p:spPr>
      </p:pic>
    </p:spTree>
    <p:extLst>
      <p:ext uri="{BB962C8B-B14F-4D97-AF65-F5344CB8AC3E}">
        <p14:creationId xmlns:p14="http://schemas.microsoft.com/office/powerpoint/2010/main" val="1811781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511701" y="2267115"/>
            <a:ext cx="3113790" cy="1965243"/>
            <a:chOff x="414867" y="2811279"/>
            <a:chExt cx="3113790" cy="1965243"/>
          </a:xfrm>
        </p:grpSpPr>
        <p:sp>
          <p:nvSpPr>
            <p:cNvPr id="3" name="Text Box 2"/>
            <p:cNvSpPr txBox="1">
              <a:spLocks noChangeArrowheads="1"/>
            </p:cNvSpPr>
            <p:nvPr/>
          </p:nvSpPr>
          <p:spPr bwMode="auto">
            <a:xfrm>
              <a:off x="457200" y="2811279"/>
              <a:ext cx="307145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27432"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rtl="1" eaLnBrk="1" hangingPunct="1"/>
              <a:r>
                <a:rPr lang="en-US" sz="2400" b="1" cap="all" dirty="0">
                  <a:solidFill>
                    <a:schemeClr val="tx2"/>
                  </a:solidFill>
                  <a:latin typeface="Arial"/>
                  <a:cs typeface="Arial"/>
                </a:rPr>
                <a:t>Total Revenue</a:t>
              </a:r>
            </a:p>
          </p:txBody>
        </p:sp>
        <p:sp>
          <p:nvSpPr>
            <p:cNvPr id="6" name="Text Box 2"/>
            <p:cNvSpPr txBox="1">
              <a:spLocks noChangeArrowheads="1"/>
            </p:cNvSpPr>
            <p:nvPr/>
          </p:nvSpPr>
          <p:spPr bwMode="auto">
            <a:xfrm>
              <a:off x="420511" y="4359010"/>
              <a:ext cx="307145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27432"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rtl="1" eaLnBrk="1" hangingPunct="1"/>
              <a:r>
                <a:rPr lang="en-US" sz="4800" b="1" cap="all" dirty="0">
                  <a:solidFill>
                    <a:schemeClr val="tx2"/>
                  </a:solidFill>
                  <a:latin typeface="Arial"/>
                  <a:cs typeface="Arial"/>
                </a:rPr>
                <a:t>Trillion</a:t>
              </a:r>
            </a:p>
          </p:txBody>
        </p:sp>
        <p:sp>
          <p:nvSpPr>
            <p:cNvPr id="7" name="Text Box 2"/>
            <p:cNvSpPr txBox="1">
              <a:spLocks noChangeArrowheads="1"/>
            </p:cNvSpPr>
            <p:nvPr/>
          </p:nvSpPr>
          <p:spPr bwMode="auto">
            <a:xfrm>
              <a:off x="414867" y="3021182"/>
              <a:ext cx="307145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27432"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rtl="1" eaLnBrk="1" hangingPunct="1"/>
              <a:r>
                <a:rPr lang="en-US" sz="9600" b="1" cap="all" dirty="0">
                  <a:solidFill>
                    <a:schemeClr val="tx2"/>
                  </a:solidFill>
                  <a:latin typeface="Arial"/>
                  <a:cs typeface="Arial"/>
                </a:rPr>
                <a:t>$3.3</a:t>
              </a:r>
            </a:p>
          </p:txBody>
        </p:sp>
      </p:grpSp>
      <p:grpSp>
        <p:nvGrpSpPr>
          <p:cNvPr id="11" name="Group 10"/>
          <p:cNvGrpSpPr/>
          <p:nvPr/>
        </p:nvGrpSpPr>
        <p:grpSpPr>
          <a:xfrm>
            <a:off x="4760210" y="1928451"/>
            <a:ext cx="3799590" cy="2303907"/>
            <a:chOff x="5068711" y="2732256"/>
            <a:chExt cx="3150479" cy="2303907"/>
          </a:xfrm>
        </p:grpSpPr>
        <p:sp>
          <p:nvSpPr>
            <p:cNvPr id="8" name="Text Box 2"/>
            <p:cNvSpPr txBox="1">
              <a:spLocks noChangeArrowheads="1"/>
            </p:cNvSpPr>
            <p:nvPr/>
          </p:nvSpPr>
          <p:spPr bwMode="auto">
            <a:xfrm>
              <a:off x="5147733" y="2732256"/>
              <a:ext cx="307145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27432"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rtl="1" eaLnBrk="1" hangingPunct="1"/>
              <a:r>
                <a:rPr lang="en-US" sz="3200" b="1" cap="all" dirty="0">
                  <a:solidFill>
                    <a:schemeClr val="accent2"/>
                  </a:solidFill>
                  <a:latin typeface="Arial"/>
                  <a:cs typeface="Arial"/>
                </a:rPr>
                <a:t>Total Spending</a:t>
              </a:r>
            </a:p>
          </p:txBody>
        </p:sp>
        <p:sp>
          <p:nvSpPr>
            <p:cNvPr id="9" name="Text Box 2"/>
            <p:cNvSpPr txBox="1">
              <a:spLocks noChangeArrowheads="1"/>
            </p:cNvSpPr>
            <p:nvPr/>
          </p:nvSpPr>
          <p:spPr bwMode="auto">
            <a:xfrm>
              <a:off x="5068711" y="4618651"/>
              <a:ext cx="307145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27432"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rtl="1" eaLnBrk="1" hangingPunct="1"/>
              <a:r>
                <a:rPr lang="en-US" sz="6000" b="1" cap="all" dirty="0">
                  <a:solidFill>
                    <a:schemeClr val="accent2"/>
                  </a:solidFill>
                  <a:latin typeface="Arial"/>
                  <a:cs typeface="Arial"/>
                </a:rPr>
                <a:t>Trillion</a:t>
              </a:r>
            </a:p>
          </p:txBody>
        </p:sp>
        <p:sp>
          <p:nvSpPr>
            <p:cNvPr id="10" name="Text Box 2"/>
            <p:cNvSpPr txBox="1">
              <a:spLocks noChangeArrowheads="1"/>
            </p:cNvSpPr>
            <p:nvPr/>
          </p:nvSpPr>
          <p:spPr bwMode="auto">
            <a:xfrm>
              <a:off x="5077178" y="2970381"/>
              <a:ext cx="307145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27432"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rtl="1" eaLnBrk="1" hangingPunct="1"/>
              <a:r>
                <a:rPr lang="en-US" sz="12000" b="1" cap="small" dirty="0">
                  <a:solidFill>
                    <a:schemeClr val="accent2"/>
                  </a:solidFill>
                  <a:latin typeface="Arial"/>
                  <a:cs typeface="Arial"/>
                </a:rPr>
                <a:t>$4.1</a:t>
              </a:r>
            </a:p>
          </p:txBody>
        </p:sp>
      </p:grpSp>
      <p:cxnSp>
        <p:nvCxnSpPr>
          <p:cNvPr id="13" name="Straight Connector 12"/>
          <p:cNvCxnSpPr/>
          <p:nvPr/>
        </p:nvCxnSpPr>
        <p:spPr>
          <a:xfrm flipH="1" flipV="1">
            <a:off x="4226836" y="2166576"/>
            <a:ext cx="14538" cy="2197715"/>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Rectangle 2"/>
          <p:cNvSpPr txBox="1">
            <a:spLocks noRot="1" noChangeArrowheads="1"/>
          </p:cNvSpPr>
          <p:nvPr/>
        </p:nvSpPr>
        <p:spPr>
          <a:xfrm>
            <a:off x="0" y="727439"/>
            <a:ext cx="9353740" cy="81915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cap="all" dirty="0">
                <a:latin typeface="Arial"/>
                <a:cs typeface="Arial"/>
              </a:rPr>
              <a:t>In 2018…</a:t>
            </a:r>
          </a:p>
        </p:txBody>
      </p:sp>
      <p:sp>
        <p:nvSpPr>
          <p:cNvPr id="22" name="Rectangle 2"/>
          <p:cNvSpPr txBox="1">
            <a:spLocks noRot="1" noChangeArrowheads="1"/>
          </p:cNvSpPr>
          <p:nvPr/>
        </p:nvSpPr>
        <p:spPr>
          <a:xfrm>
            <a:off x="-76200" y="5134339"/>
            <a:ext cx="9353740" cy="819151"/>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cap="all" dirty="0">
                <a:solidFill>
                  <a:schemeClr val="tx1">
                    <a:lumMod val="50000"/>
                    <a:lumOff val="50000"/>
                  </a:schemeClr>
                </a:solidFill>
                <a:latin typeface="Arial"/>
                <a:cs typeface="Arial"/>
              </a:rPr>
              <a:t>(That means We Will Borrow </a:t>
            </a:r>
            <a:r>
              <a:rPr lang="en-US" sz="2400" b="1" cap="all" dirty="0" smtClean="0">
                <a:solidFill>
                  <a:schemeClr val="tx1">
                    <a:lumMod val="50000"/>
                    <a:lumOff val="50000"/>
                  </a:schemeClr>
                </a:solidFill>
                <a:latin typeface="Arial"/>
                <a:cs typeface="Arial"/>
              </a:rPr>
              <a:t>$800 </a:t>
            </a:r>
            <a:r>
              <a:rPr lang="en-US" sz="2400" b="1" cap="all" dirty="0">
                <a:solidFill>
                  <a:schemeClr val="tx1">
                    <a:lumMod val="50000"/>
                    <a:lumOff val="50000"/>
                  </a:schemeClr>
                </a:solidFill>
                <a:latin typeface="Arial"/>
                <a:cs typeface="Arial"/>
              </a:rPr>
              <a:t>billion.)</a:t>
            </a:r>
          </a:p>
          <a:p>
            <a:endParaRPr lang="en-US" sz="2400" b="1" cap="all" dirty="0">
              <a:solidFill>
                <a:schemeClr val="tx1">
                  <a:lumMod val="50000"/>
                  <a:lumOff val="50000"/>
                </a:schemeClr>
              </a:solidFill>
              <a:latin typeface="Arial"/>
              <a:cs typeface="Arial"/>
            </a:endParaRPr>
          </a:p>
          <a:p>
            <a:r>
              <a:rPr lang="en-US" sz="2400" b="1" cap="all" dirty="0">
                <a:solidFill>
                  <a:schemeClr val="tx1">
                    <a:lumMod val="50000"/>
                    <a:lumOff val="50000"/>
                  </a:schemeClr>
                </a:solidFill>
                <a:latin typeface="Arial"/>
                <a:cs typeface="Arial"/>
              </a:rPr>
              <a:t>Today the Gross National Debt IS Over $21 trillion</a:t>
            </a:r>
          </a:p>
        </p:txBody>
      </p:sp>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11653" y1="41958" x2="11653" y2="41958"/>
                        <a14:foregroundMark x1="6780" y1="48951" x2="5720" y2="76923"/>
                        <a14:foregroundMark x1="3814" y1="45455" x2="16102" y2="32168"/>
                        <a14:foregroundMark x1="22669" y1="73427" x2="22669" y2="73427"/>
                        <a14:foregroundMark x1="30932" y1="67133" x2="30932" y2="67133"/>
                        <a14:foregroundMark x1="37500" y1="72028" x2="37500" y2="72028"/>
                        <a14:foregroundMark x1="31780" y1="55245" x2="31780" y2="55245"/>
                        <a14:foregroundMark x1="45339" y1="72727" x2="45339" y2="72727"/>
                        <a14:foregroundMark x1="50424" y1="70629" x2="50424" y2="70629"/>
                        <a14:foregroundMark x1="58263" y1="73427" x2="58263" y2="73427"/>
                        <a14:foregroundMark x1="68008" y1="64336" x2="68008" y2="64336"/>
                        <a14:foregroundMark x1="68008" y1="76923" x2="68008" y2="76923"/>
                        <a14:foregroundMark x1="68220" y1="72727" x2="68220" y2="72727"/>
                        <a14:foregroundMark x1="67797" y1="62238" x2="67797" y2="62238"/>
                        <a14:foregroundMark x1="68220" y1="56643" x2="72881" y2="56643"/>
                        <a14:foregroundMark x1="79449" y1="79021" x2="79449" y2="79021"/>
                        <a14:foregroundMark x1="78814" y1="71329" x2="82839" y2="74825"/>
                        <a14:foregroundMark x1="87076" y1="67832" x2="87076" y2="67832"/>
                        <a14:foregroundMark x1="96186" y1="65035" x2="96610" y2="78322"/>
                        <a14:backgroundMark x1="16102" y1="32168" x2="16102" y2="32168"/>
                        <a14:backgroundMark x1="13136" y1="32867" x2="18432" y2="31469"/>
                      </a14:backgroundRemoval>
                    </a14:imgEffect>
                  </a14:imgLayer>
                </a14:imgProps>
              </a:ext>
              <a:ext uri="{28A0092B-C50C-407E-A947-70E740481C1C}">
                <a14:useLocalDpi xmlns:a14="http://schemas.microsoft.com/office/drawing/2010/main" val="0"/>
              </a:ext>
            </a:extLst>
          </a:blip>
          <a:stretch>
            <a:fillRect/>
          </a:stretch>
        </p:blipFill>
        <p:spPr>
          <a:xfrm>
            <a:off x="7453475" y="6317990"/>
            <a:ext cx="1603719" cy="484975"/>
          </a:xfrm>
          <a:prstGeom prst="rect">
            <a:avLst/>
          </a:prstGeom>
        </p:spPr>
      </p:pic>
    </p:spTree>
    <p:extLst>
      <p:ext uri="{BB962C8B-B14F-4D97-AF65-F5344CB8AC3E}">
        <p14:creationId xmlns:p14="http://schemas.microsoft.com/office/powerpoint/2010/main" val="26649790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0800" y="-658742"/>
            <a:ext cx="4686300" cy="3939540"/>
          </a:xfrm>
          <a:prstGeom prst="rect">
            <a:avLst/>
          </a:prstGeom>
          <a:noFill/>
        </p:spPr>
        <p:txBody>
          <a:bodyPr wrap="square" rtlCol="0">
            <a:spAutoFit/>
          </a:bodyPr>
          <a:lstStyle/>
          <a:p>
            <a:r>
              <a:rPr lang="en-US" sz="25000" b="1" cap="all" dirty="0">
                <a:solidFill>
                  <a:schemeClr val="accent2">
                    <a:lumMod val="60000"/>
                    <a:lumOff val="40000"/>
                    <a:alpha val="45000"/>
                  </a:schemeClr>
                </a:solidFill>
                <a:latin typeface="Arial"/>
                <a:cs typeface="Arial"/>
              </a:rPr>
              <a:t>Q:</a:t>
            </a:r>
          </a:p>
        </p:txBody>
      </p:sp>
      <p:sp>
        <p:nvSpPr>
          <p:cNvPr id="9" name="TextBox 8"/>
          <p:cNvSpPr txBox="1"/>
          <p:nvPr/>
        </p:nvSpPr>
        <p:spPr>
          <a:xfrm>
            <a:off x="5631038" y="2802172"/>
            <a:ext cx="4686300" cy="3939540"/>
          </a:xfrm>
          <a:prstGeom prst="rect">
            <a:avLst/>
          </a:prstGeom>
          <a:noFill/>
        </p:spPr>
        <p:txBody>
          <a:bodyPr wrap="square" rtlCol="0">
            <a:spAutoFit/>
          </a:bodyPr>
          <a:lstStyle/>
          <a:p>
            <a:r>
              <a:rPr lang="en-US" sz="25000" b="1" cap="all" dirty="0">
                <a:solidFill>
                  <a:schemeClr val="tx2">
                    <a:lumMod val="40000"/>
                    <a:lumOff val="60000"/>
                    <a:alpha val="45000"/>
                  </a:schemeClr>
                </a:solidFill>
                <a:latin typeface="Arial"/>
                <a:cs typeface="Arial"/>
              </a:rPr>
              <a:t>A:</a:t>
            </a:r>
          </a:p>
        </p:txBody>
      </p:sp>
      <p:sp>
        <p:nvSpPr>
          <p:cNvPr id="3" name="TextBox 2"/>
          <p:cNvSpPr txBox="1"/>
          <p:nvPr/>
        </p:nvSpPr>
        <p:spPr>
          <a:xfrm>
            <a:off x="3052938" y="998906"/>
            <a:ext cx="6997700" cy="2308324"/>
          </a:xfrm>
          <a:prstGeom prst="rect">
            <a:avLst/>
          </a:prstGeom>
          <a:noFill/>
        </p:spPr>
        <p:txBody>
          <a:bodyPr wrap="square" rtlCol="0">
            <a:spAutoFit/>
          </a:bodyPr>
          <a:lstStyle/>
          <a:p>
            <a:r>
              <a:rPr lang="en-US" sz="3600" b="1" cap="all" dirty="0">
                <a:latin typeface="Arial"/>
                <a:cs typeface="Arial"/>
              </a:rPr>
              <a:t>have the problems in America’s politics reached a dangerous low point?</a:t>
            </a:r>
          </a:p>
        </p:txBody>
      </p:sp>
      <p:sp>
        <p:nvSpPr>
          <p:cNvPr id="10" name="TextBox 9"/>
          <p:cNvSpPr txBox="1"/>
          <p:nvPr/>
        </p:nvSpPr>
        <p:spPr>
          <a:xfrm>
            <a:off x="198747" y="3908219"/>
            <a:ext cx="7048500" cy="2308324"/>
          </a:xfrm>
          <a:prstGeom prst="rect">
            <a:avLst/>
          </a:prstGeom>
          <a:noFill/>
        </p:spPr>
        <p:txBody>
          <a:bodyPr wrap="square" rtlCol="0">
            <a:spAutoFit/>
          </a:bodyPr>
          <a:lstStyle/>
          <a:p>
            <a:r>
              <a:rPr lang="en-US" sz="2400" b="1" cap="all" dirty="0">
                <a:solidFill>
                  <a:srgbClr val="FF0000"/>
                </a:solidFill>
                <a:latin typeface="Arial"/>
                <a:cs typeface="Arial"/>
              </a:rPr>
              <a:t>78 % </a:t>
            </a:r>
            <a:r>
              <a:rPr lang="en-US" sz="2400" b="1" cap="all" dirty="0">
                <a:latin typeface="Arial"/>
                <a:cs typeface="Arial"/>
              </a:rPr>
              <a:t>believe both parties working together is a very important value in our democracy</a:t>
            </a:r>
          </a:p>
          <a:p>
            <a:endParaRPr lang="en-US" sz="2400" b="1" cap="all" dirty="0">
              <a:latin typeface="Arial"/>
              <a:cs typeface="Arial"/>
            </a:endParaRPr>
          </a:p>
          <a:p>
            <a:r>
              <a:rPr lang="en-US" sz="2400" b="1" cap="all" dirty="0">
                <a:solidFill>
                  <a:srgbClr val="FF0000"/>
                </a:solidFill>
                <a:latin typeface="Arial"/>
                <a:cs typeface="Arial"/>
              </a:rPr>
              <a:t>19% </a:t>
            </a:r>
            <a:r>
              <a:rPr lang="en-US" sz="2400" b="1" cap="all" dirty="0">
                <a:latin typeface="Arial"/>
                <a:cs typeface="Arial"/>
              </a:rPr>
              <a:t>believe do very/somewhat well (pew research center)</a:t>
            </a:r>
            <a:endParaRPr lang="en-US" sz="2400" b="1" cap="all" dirty="0">
              <a:solidFill>
                <a:schemeClr val="accent2"/>
              </a:solidFill>
              <a:latin typeface="Arial"/>
              <a:cs typeface="Arial"/>
            </a:endParaRPr>
          </a:p>
        </p:txBody>
      </p:sp>
      <p:pic>
        <p:nvPicPr>
          <p:cNvPr id="11" name="Picture 10"/>
          <p:cNvPicPr>
            <a:picLocks noChangeAspect="1"/>
          </p:cNvPicPr>
          <p:nvPr/>
        </p:nvPicPr>
        <p:blipFill>
          <a:blip r:embed="rId3"/>
          <a:stretch>
            <a:fillRect/>
          </a:stretch>
        </p:blipFill>
        <p:spPr>
          <a:xfrm>
            <a:off x="7491588" y="6344421"/>
            <a:ext cx="1614312" cy="488179"/>
          </a:xfrm>
          <a:prstGeom prst="rect">
            <a:avLst/>
          </a:prstGeom>
        </p:spPr>
      </p:pic>
    </p:spTree>
    <p:extLst>
      <p:ext uri="{BB962C8B-B14F-4D97-AF65-F5344CB8AC3E}">
        <p14:creationId xmlns:p14="http://schemas.microsoft.com/office/powerpoint/2010/main" val="1664104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0800" y="-658742"/>
            <a:ext cx="4686300" cy="3939540"/>
          </a:xfrm>
          <a:prstGeom prst="rect">
            <a:avLst/>
          </a:prstGeom>
          <a:noFill/>
        </p:spPr>
        <p:txBody>
          <a:bodyPr wrap="square" rtlCol="0">
            <a:spAutoFit/>
          </a:bodyPr>
          <a:lstStyle/>
          <a:p>
            <a:r>
              <a:rPr lang="en-US" sz="25000" b="1" cap="all" dirty="0">
                <a:solidFill>
                  <a:schemeClr val="accent2">
                    <a:lumMod val="60000"/>
                    <a:lumOff val="40000"/>
                    <a:alpha val="45000"/>
                  </a:schemeClr>
                </a:solidFill>
                <a:latin typeface="Arial"/>
                <a:cs typeface="Arial"/>
              </a:rPr>
              <a:t>Q:</a:t>
            </a:r>
          </a:p>
        </p:txBody>
      </p:sp>
      <p:sp>
        <p:nvSpPr>
          <p:cNvPr id="9" name="TextBox 8"/>
          <p:cNvSpPr txBox="1"/>
          <p:nvPr/>
        </p:nvSpPr>
        <p:spPr>
          <a:xfrm>
            <a:off x="5631038" y="2802172"/>
            <a:ext cx="4686300" cy="3939540"/>
          </a:xfrm>
          <a:prstGeom prst="rect">
            <a:avLst/>
          </a:prstGeom>
          <a:noFill/>
        </p:spPr>
        <p:txBody>
          <a:bodyPr wrap="square" rtlCol="0">
            <a:spAutoFit/>
          </a:bodyPr>
          <a:lstStyle/>
          <a:p>
            <a:r>
              <a:rPr lang="en-US" sz="25000" b="1" cap="all" dirty="0">
                <a:solidFill>
                  <a:schemeClr val="tx2">
                    <a:lumMod val="40000"/>
                    <a:lumOff val="60000"/>
                    <a:alpha val="45000"/>
                  </a:schemeClr>
                </a:solidFill>
                <a:latin typeface="Arial"/>
                <a:cs typeface="Arial"/>
              </a:rPr>
              <a:t>A:</a:t>
            </a:r>
          </a:p>
        </p:txBody>
      </p:sp>
      <p:sp>
        <p:nvSpPr>
          <p:cNvPr id="3" name="TextBox 2"/>
          <p:cNvSpPr txBox="1"/>
          <p:nvPr/>
        </p:nvSpPr>
        <p:spPr>
          <a:xfrm>
            <a:off x="3052938" y="998906"/>
            <a:ext cx="6997700" cy="2308324"/>
          </a:xfrm>
          <a:prstGeom prst="rect">
            <a:avLst/>
          </a:prstGeom>
          <a:noFill/>
        </p:spPr>
        <p:txBody>
          <a:bodyPr wrap="square" rtlCol="0">
            <a:spAutoFit/>
          </a:bodyPr>
          <a:lstStyle/>
          <a:p>
            <a:r>
              <a:rPr lang="en-US" sz="3600" b="1" cap="all" dirty="0">
                <a:latin typeface="Arial"/>
                <a:cs typeface="Arial"/>
              </a:rPr>
              <a:t>have the problems in America’s politics reached a dangerous low point?</a:t>
            </a:r>
          </a:p>
        </p:txBody>
      </p:sp>
      <p:sp>
        <p:nvSpPr>
          <p:cNvPr id="10" name="TextBox 9"/>
          <p:cNvSpPr txBox="1"/>
          <p:nvPr/>
        </p:nvSpPr>
        <p:spPr>
          <a:xfrm>
            <a:off x="198747" y="3908219"/>
            <a:ext cx="7048500" cy="2308324"/>
          </a:xfrm>
          <a:prstGeom prst="rect">
            <a:avLst/>
          </a:prstGeom>
          <a:noFill/>
        </p:spPr>
        <p:txBody>
          <a:bodyPr wrap="square" rtlCol="0">
            <a:spAutoFit/>
          </a:bodyPr>
          <a:lstStyle/>
          <a:p>
            <a:r>
              <a:rPr lang="en-US" sz="2400" b="1" cap="all" dirty="0">
                <a:solidFill>
                  <a:srgbClr val="FF0000"/>
                </a:solidFill>
                <a:latin typeface="Arial"/>
                <a:cs typeface="Arial"/>
              </a:rPr>
              <a:t>31% </a:t>
            </a:r>
            <a:r>
              <a:rPr lang="en-US" sz="2400" b="1" cap="all" dirty="0">
                <a:latin typeface="Arial"/>
                <a:cs typeface="Arial"/>
              </a:rPr>
              <a:t>voters say likely the united states will experience a second civil war sometime in the next five years</a:t>
            </a:r>
          </a:p>
          <a:p>
            <a:endParaRPr lang="en-US" sz="2400" b="1" cap="all" dirty="0">
              <a:latin typeface="Arial"/>
              <a:cs typeface="Arial"/>
            </a:endParaRPr>
          </a:p>
          <a:p>
            <a:r>
              <a:rPr lang="en-US" sz="2400" b="1" cap="all" dirty="0">
                <a:solidFill>
                  <a:srgbClr val="FF0000"/>
                </a:solidFill>
                <a:latin typeface="Arial"/>
                <a:cs typeface="Arial"/>
              </a:rPr>
              <a:t>Only 29% </a:t>
            </a:r>
            <a:r>
              <a:rPr lang="en-US" sz="2400" b="1" cap="all" dirty="0">
                <a:latin typeface="Arial"/>
                <a:cs typeface="Arial"/>
              </a:rPr>
              <a:t>say not at all likely </a:t>
            </a:r>
          </a:p>
          <a:p>
            <a:r>
              <a:rPr lang="en-US" sz="2400" b="1" cap="all" dirty="0">
                <a:latin typeface="Arial"/>
                <a:cs typeface="Arial"/>
              </a:rPr>
              <a:t>(</a:t>
            </a:r>
            <a:r>
              <a:rPr lang="en-US" sz="2400" b="1" cap="all" dirty="0" err="1">
                <a:latin typeface="Arial"/>
                <a:cs typeface="Arial"/>
              </a:rPr>
              <a:t>rasmussen</a:t>
            </a:r>
            <a:r>
              <a:rPr lang="en-US" sz="2400" b="1" cap="all" dirty="0">
                <a:latin typeface="Arial"/>
                <a:cs typeface="Arial"/>
              </a:rPr>
              <a:t>)</a:t>
            </a:r>
            <a:endParaRPr lang="en-US" sz="2400" b="1" cap="all" dirty="0">
              <a:solidFill>
                <a:schemeClr val="accent2"/>
              </a:solidFill>
              <a:latin typeface="Arial"/>
              <a:cs typeface="Arial"/>
            </a:endParaRPr>
          </a:p>
        </p:txBody>
      </p:sp>
      <p:pic>
        <p:nvPicPr>
          <p:cNvPr id="11" name="Picture 10"/>
          <p:cNvPicPr>
            <a:picLocks noChangeAspect="1"/>
          </p:cNvPicPr>
          <p:nvPr/>
        </p:nvPicPr>
        <p:blipFill>
          <a:blip r:embed="rId3"/>
          <a:stretch>
            <a:fillRect/>
          </a:stretch>
        </p:blipFill>
        <p:spPr>
          <a:xfrm>
            <a:off x="7491588" y="6344421"/>
            <a:ext cx="1614312" cy="488179"/>
          </a:xfrm>
          <a:prstGeom prst="rect">
            <a:avLst/>
          </a:prstGeom>
        </p:spPr>
      </p:pic>
    </p:spTree>
    <p:extLst>
      <p:ext uri="{BB962C8B-B14F-4D97-AF65-F5344CB8AC3E}">
        <p14:creationId xmlns:p14="http://schemas.microsoft.com/office/powerpoint/2010/main" val="4235966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a:stretch>
            <a:fillRect/>
          </a:stretch>
        </p:blipFill>
        <p:spPr>
          <a:xfrm>
            <a:off x="0" y="0"/>
            <a:ext cx="7711467" cy="6858000"/>
          </a:xfrm>
          <a:prstGeom prst="rect">
            <a:avLst/>
          </a:prstGeom>
        </p:spPr>
      </p:pic>
      <p:sp>
        <p:nvSpPr>
          <p:cNvPr id="16" name="TextBox 15"/>
          <p:cNvSpPr txBox="1"/>
          <p:nvPr/>
        </p:nvSpPr>
        <p:spPr>
          <a:xfrm>
            <a:off x="247587" y="418467"/>
            <a:ext cx="8442677" cy="646331"/>
          </a:xfrm>
          <a:prstGeom prst="rect">
            <a:avLst/>
          </a:prstGeom>
          <a:noFill/>
        </p:spPr>
        <p:txBody>
          <a:bodyPr wrap="square" rtlCol="0">
            <a:spAutoFit/>
          </a:bodyPr>
          <a:lstStyle/>
          <a:p>
            <a:r>
              <a:rPr lang="en-US" sz="3600" b="1" cap="all" dirty="0">
                <a:latin typeface="Arial"/>
                <a:cs typeface="Arial"/>
              </a:rPr>
              <a:t>We face a deficit of trust…</a:t>
            </a:r>
          </a:p>
        </p:txBody>
      </p:sp>
      <p:sp>
        <p:nvSpPr>
          <p:cNvPr id="17" name="TextBox 16"/>
          <p:cNvSpPr txBox="1"/>
          <p:nvPr/>
        </p:nvSpPr>
        <p:spPr>
          <a:xfrm>
            <a:off x="506895" y="1237606"/>
            <a:ext cx="8442677" cy="5724644"/>
          </a:xfrm>
          <a:prstGeom prst="rect">
            <a:avLst/>
          </a:prstGeom>
          <a:noFill/>
        </p:spPr>
        <p:txBody>
          <a:bodyPr wrap="square" rtlCol="0">
            <a:spAutoFit/>
          </a:bodyPr>
          <a:lstStyle/>
          <a:p>
            <a:pPr>
              <a:lnSpc>
                <a:spcPct val="150000"/>
              </a:lnSpc>
              <a:spcAft>
                <a:spcPts val="1200"/>
              </a:spcAft>
            </a:pPr>
            <a:r>
              <a:rPr lang="en-US" sz="2000" b="1" cap="all" dirty="0">
                <a:latin typeface="Arial"/>
                <a:cs typeface="Arial"/>
              </a:rPr>
              <a:t>…</a:t>
            </a:r>
            <a:r>
              <a:rPr lang="en-US" sz="2000" b="1" cap="all" dirty="0">
                <a:solidFill>
                  <a:srgbClr val="FF0000"/>
                </a:solidFill>
                <a:latin typeface="Arial"/>
                <a:cs typeface="Arial"/>
              </a:rPr>
              <a:t>lack of confidence </a:t>
            </a:r>
            <a:r>
              <a:rPr lang="en-US" sz="2000" b="1" cap="all" dirty="0">
                <a:latin typeface="Arial"/>
                <a:cs typeface="Arial"/>
              </a:rPr>
              <a:t>in Congress, media &amp; institutions </a:t>
            </a:r>
          </a:p>
          <a:p>
            <a:pPr>
              <a:lnSpc>
                <a:spcPct val="150000"/>
              </a:lnSpc>
              <a:spcAft>
                <a:spcPts val="1200"/>
              </a:spcAft>
            </a:pPr>
            <a:r>
              <a:rPr lang="en-US" sz="2000" b="1" cap="all" dirty="0">
                <a:latin typeface="Arial"/>
                <a:cs typeface="Arial"/>
              </a:rPr>
              <a:t>…71% believe the “</a:t>
            </a:r>
            <a:r>
              <a:rPr lang="en-US" sz="2000" b="1" cap="all" dirty="0">
                <a:solidFill>
                  <a:srgbClr val="FF0000"/>
                </a:solidFill>
                <a:latin typeface="Arial"/>
                <a:cs typeface="Arial"/>
              </a:rPr>
              <a:t>economic system in the </a:t>
            </a:r>
            <a:r>
              <a:rPr lang="en-US" sz="2000" b="1" cap="all" dirty="0" err="1">
                <a:solidFill>
                  <a:srgbClr val="FF0000"/>
                </a:solidFill>
                <a:latin typeface="Arial"/>
                <a:cs typeface="Arial"/>
              </a:rPr>
              <a:t>u.s.</a:t>
            </a:r>
            <a:r>
              <a:rPr lang="en-US" sz="2000" b="1" cap="all" dirty="0">
                <a:solidFill>
                  <a:srgbClr val="FF0000"/>
                </a:solidFill>
                <a:latin typeface="Arial"/>
                <a:cs typeface="Arial"/>
              </a:rPr>
              <a:t> is rigged </a:t>
            </a:r>
            <a:r>
              <a:rPr lang="en-US" sz="2000" b="1" cap="all" dirty="0">
                <a:latin typeface="Arial"/>
                <a:cs typeface="Arial"/>
              </a:rPr>
              <a:t>in favor of certain groups” (marketplace and Edison)</a:t>
            </a:r>
          </a:p>
          <a:p>
            <a:pPr>
              <a:lnSpc>
                <a:spcPct val="150000"/>
              </a:lnSpc>
              <a:spcAft>
                <a:spcPts val="1200"/>
              </a:spcAft>
            </a:pPr>
            <a:r>
              <a:rPr lang="en-US" sz="2000" b="1" cap="all" dirty="0">
                <a:latin typeface="Arial"/>
                <a:cs typeface="Arial"/>
              </a:rPr>
              <a:t>…only 30% of millennial generation believe </a:t>
            </a:r>
            <a:r>
              <a:rPr lang="en-US" sz="2000" b="1" cap="all" dirty="0">
                <a:solidFill>
                  <a:srgbClr val="FF0000"/>
                </a:solidFill>
                <a:latin typeface="Arial"/>
                <a:cs typeface="Arial"/>
              </a:rPr>
              <a:t>essential to 	live in a democracy </a:t>
            </a:r>
            <a:r>
              <a:rPr lang="en-US" sz="2000" b="1" cap="all" dirty="0">
                <a:latin typeface="Arial"/>
                <a:cs typeface="Arial"/>
              </a:rPr>
              <a:t>(</a:t>
            </a:r>
            <a:r>
              <a:rPr lang="en-US" sz="2000" b="1" cap="all" dirty="0" err="1">
                <a:latin typeface="Arial"/>
                <a:cs typeface="Arial"/>
              </a:rPr>
              <a:t>mounk</a:t>
            </a:r>
            <a:r>
              <a:rPr lang="en-US" sz="2000" b="1" cap="all" dirty="0">
                <a:latin typeface="Arial"/>
                <a:cs typeface="Arial"/>
              </a:rPr>
              <a:t>)</a:t>
            </a:r>
          </a:p>
          <a:p>
            <a:pPr>
              <a:lnSpc>
                <a:spcPct val="150000"/>
              </a:lnSpc>
              <a:spcAft>
                <a:spcPts val="1200"/>
              </a:spcAft>
            </a:pPr>
            <a:r>
              <a:rPr lang="en-US" sz="2000" b="1" cap="all" dirty="0">
                <a:latin typeface="Arial"/>
                <a:cs typeface="Arial"/>
              </a:rPr>
              <a:t>…61% say “</a:t>
            </a:r>
            <a:r>
              <a:rPr lang="en-US" sz="2000" b="1" cap="all" dirty="0">
                <a:solidFill>
                  <a:srgbClr val="FF0000"/>
                </a:solidFill>
                <a:latin typeface="Arial"/>
                <a:cs typeface="Arial"/>
              </a:rPr>
              <a:t>significant changes” needed </a:t>
            </a:r>
            <a:r>
              <a:rPr lang="en-US" sz="2000" b="1" cap="all" dirty="0">
                <a:latin typeface="Arial"/>
                <a:cs typeface="Arial"/>
              </a:rPr>
              <a:t>in the “design and structure” of political system to make it work for current times (Pew)</a:t>
            </a:r>
          </a:p>
          <a:p>
            <a:pPr>
              <a:lnSpc>
                <a:spcPct val="150000"/>
              </a:lnSpc>
              <a:spcAft>
                <a:spcPts val="1200"/>
              </a:spcAft>
            </a:pPr>
            <a:r>
              <a:rPr lang="en-US" sz="2000" b="1" cap="all" dirty="0">
                <a:latin typeface="Arial"/>
                <a:cs typeface="Arial"/>
              </a:rPr>
              <a:t>…61% say </a:t>
            </a:r>
            <a:r>
              <a:rPr lang="en-US" sz="2000" b="1" cap="all" dirty="0">
                <a:solidFill>
                  <a:srgbClr val="FF0000"/>
                </a:solidFill>
                <a:latin typeface="Arial"/>
                <a:cs typeface="Arial"/>
              </a:rPr>
              <a:t>neither party represents </a:t>
            </a:r>
            <a:r>
              <a:rPr lang="en-US" sz="2000" b="1" cap="all" dirty="0">
                <a:latin typeface="Arial"/>
                <a:cs typeface="Arial"/>
              </a:rPr>
              <a:t>their views anymore (</a:t>
            </a:r>
            <a:r>
              <a:rPr lang="en-US" sz="2000" b="1" cap="all" dirty="0" err="1">
                <a:latin typeface="Arial"/>
                <a:cs typeface="Arial"/>
              </a:rPr>
              <a:t>prri</a:t>
            </a:r>
            <a:r>
              <a:rPr lang="en-US" sz="2000" b="1" cap="all" dirty="0">
                <a:latin typeface="Arial"/>
                <a:cs typeface="Arial"/>
              </a:rPr>
              <a:t>)</a:t>
            </a:r>
          </a:p>
          <a:p>
            <a:endParaRPr lang="en-US" sz="1600" dirty="0"/>
          </a:p>
        </p:txBody>
      </p:sp>
      <p:pic>
        <p:nvPicPr>
          <p:cNvPr id="28" name="Picture 27"/>
          <p:cNvPicPr>
            <a:picLocks noChangeAspect="1"/>
          </p:cNvPicPr>
          <p:nvPr/>
        </p:nvPicPr>
        <p:blipFill>
          <a:blip r:embed="rId4"/>
          <a:stretch>
            <a:fillRect/>
          </a:stretch>
        </p:blipFill>
        <p:spPr>
          <a:xfrm>
            <a:off x="7491588" y="6344421"/>
            <a:ext cx="1614312" cy="488179"/>
          </a:xfrm>
          <a:prstGeom prst="rect">
            <a:avLst/>
          </a:prstGeom>
        </p:spPr>
      </p:pic>
    </p:spTree>
    <p:extLst>
      <p:ext uri="{BB962C8B-B14F-4D97-AF65-F5344CB8AC3E}">
        <p14:creationId xmlns:p14="http://schemas.microsoft.com/office/powerpoint/2010/main" val="25492393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377" y="59809"/>
            <a:ext cx="7886700" cy="994172"/>
          </a:xfrm>
        </p:spPr>
        <p:txBody>
          <a:bodyPr anchor="ctr">
            <a:normAutofit/>
          </a:bodyPr>
          <a:lstStyle/>
          <a:p>
            <a:r>
              <a:rPr lang="en-US" sz="3200" b="1" dirty="0">
                <a:latin typeface="Arial" panose="020B0604020202020204" pitchFamily="34" charset="0"/>
                <a:cs typeface="Arial" panose="020B0604020202020204" pitchFamily="34" charset="0"/>
              </a:rPr>
              <a:t>We must Come Together to Fix the Debt</a:t>
            </a:r>
          </a:p>
        </p:txBody>
      </p:sp>
      <p:sp>
        <p:nvSpPr>
          <p:cNvPr id="8" name="Rectangle 7">
            <a:extLst>
              <a:ext uri="{FF2B5EF4-FFF2-40B4-BE49-F238E27FC236}">
                <a16:creationId xmlns:a16="http://schemas.microsoft.com/office/drawing/2014/main" id="{8D0E2241-675A-428C-9702-03C9C50F1F92}"/>
              </a:ext>
            </a:extLst>
          </p:cNvPr>
          <p:cNvSpPr/>
          <p:nvPr/>
        </p:nvSpPr>
        <p:spPr>
          <a:xfrm>
            <a:off x="469774" y="1267766"/>
            <a:ext cx="8133907" cy="4524315"/>
          </a:xfrm>
          <a:prstGeom prst="rect">
            <a:avLst/>
          </a:prstGeom>
        </p:spPr>
        <p:txBody>
          <a:bodyPr wrap="square">
            <a:spAutoFit/>
          </a:bodyPr>
          <a:lstStyle/>
          <a:p>
            <a:pPr marL="171450" algn="ctr"/>
            <a:r>
              <a:rPr lang="en-US" sz="2400" b="1" i="1" dirty="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rPr>
              <a:t>We Want Your Input</a:t>
            </a:r>
          </a:p>
          <a:p>
            <a:pPr marL="171450"/>
            <a:endParaRPr lang="en-US" sz="2400" b="1" dirty="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endParaRPr>
          </a:p>
          <a:p>
            <a:pPr marL="457200" indent="-285750">
              <a:buFont typeface="Arial" panose="020B0604020202020204" pitchFamily="34" charset="0"/>
              <a:buChar char="•"/>
            </a:pPr>
            <a:r>
              <a:rPr lang="en-US" sz="2400" b="1" dirty="0">
                <a:latin typeface="Arial" panose="020B0604020202020204" pitchFamily="34" charset="0"/>
                <a:ea typeface="Arial" panose="020B0604020202020204" pitchFamily="34" charset="0"/>
                <a:cs typeface="Arial" panose="020B0604020202020204" pitchFamily="34" charset="0"/>
              </a:rPr>
              <a:t>What will it take for Washington to rebuild trust from the American people?</a:t>
            </a:r>
          </a:p>
          <a:p>
            <a:pPr marL="457200" indent="-28575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457200" indent="-285750">
              <a:buFont typeface="Arial" panose="020B0604020202020204" pitchFamily="34" charset="0"/>
              <a:buChar char="•"/>
            </a:pPr>
            <a:r>
              <a:rPr lang="en-US" sz="2400" b="1" dirty="0">
                <a:latin typeface="Arial" panose="020B0604020202020204" pitchFamily="34" charset="0"/>
                <a:cs typeface="Arial" panose="020B0604020202020204" pitchFamily="34" charset="0"/>
              </a:rPr>
              <a:t>What is driving our partisan divide, and what will it take to fix it?</a:t>
            </a:r>
          </a:p>
          <a:p>
            <a:pPr marL="457200" indent="-28575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457200" indent="-285750">
              <a:buFont typeface="Arial" panose="020B0604020202020204" pitchFamily="34" charset="0"/>
              <a:buChar char="•"/>
            </a:pPr>
            <a:r>
              <a:rPr lang="en-US" sz="2400" b="1" dirty="0">
                <a:latin typeface="Arial" panose="020B0604020202020204" pitchFamily="34" charset="0"/>
                <a:cs typeface="Arial" panose="020B0604020202020204" pitchFamily="34" charset="0"/>
              </a:rPr>
              <a:t>How can we make progress on the Debt?</a:t>
            </a:r>
          </a:p>
          <a:p>
            <a:pPr marL="171450" algn="just"/>
            <a:endParaRPr lang="en-US" sz="2400" dirty="0">
              <a:solidFill>
                <a:schemeClr val="bg1">
                  <a:lumMod val="50000"/>
                </a:schemeClr>
              </a:solidFill>
              <a:latin typeface="Arial" panose="020B0604020202020204" pitchFamily="34" charset="0"/>
              <a:ea typeface="Arial" panose="020B0604020202020204" pitchFamily="34" charset="0"/>
              <a:cs typeface="Arial" panose="020B0604020202020204" pitchFamily="34" charset="0"/>
            </a:endParaRPr>
          </a:p>
          <a:p>
            <a:r>
              <a:rPr lang="en-US" sz="2400" dirty="0">
                <a:solidFill>
                  <a:schemeClr val="bg1">
                    <a:lumMod val="50000"/>
                  </a:schemeClr>
                </a:solidFill>
                <a:latin typeface="Arial" panose="020B0604020202020204" pitchFamily="34" charset="0"/>
                <a:ea typeface="Arial" panose="020B0604020202020204" pitchFamily="34" charset="0"/>
                <a:cs typeface="Arial" panose="020B0604020202020204" pitchFamily="34" charset="0"/>
              </a:rPr>
              <a:t/>
            </a:r>
            <a:br>
              <a:rPr lang="en-US" sz="2400" dirty="0">
                <a:solidFill>
                  <a:schemeClr val="bg1">
                    <a:lumMod val="50000"/>
                  </a:schemeClr>
                </a:solidFill>
                <a:latin typeface="Arial" panose="020B0604020202020204" pitchFamily="34" charset="0"/>
                <a:ea typeface="Arial" panose="020B0604020202020204" pitchFamily="34" charset="0"/>
                <a:cs typeface="Arial" panose="020B0604020202020204" pitchFamily="34" charset="0"/>
              </a:rPr>
            </a:br>
            <a:endParaRPr lang="en-US" sz="2400" dirty="0">
              <a:solidFill>
                <a:schemeClr val="bg1">
                  <a:lumMod val="50000"/>
                </a:schemeClr>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889BBD1-2224-49E0-9DCF-2C07485879D8}"/>
              </a:ext>
            </a:extLst>
          </p:cNvPr>
          <p:cNvPicPr>
            <a:picLocks noChangeAspect="1"/>
          </p:cNvPicPr>
          <p:nvPr/>
        </p:nvPicPr>
        <p:blipFill>
          <a:blip r:embed="rId3"/>
          <a:stretch>
            <a:fillRect/>
          </a:stretch>
        </p:blipFill>
        <p:spPr>
          <a:xfrm>
            <a:off x="7491588" y="6344421"/>
            <a:ext cx="1614312" cy="488179"/>
          </a:xfrm>
          <a:prstGeom prst="rect">
            <a:avLst/>
          </a:prstGeom>
        </p:spPr>
      </p:pic>
    </p:spTree>
    <p:extLst>
      <p:ext uri="{BB962C8B-B14F-4D97-AF65-F5344CB8AC3E}">
        <p14:creationId xmlns:p14="http://schemas.microsoft.com/office/powerpoint/2010/main" val="28521648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0800" y="-658742"/>
            <a:ext cx="4686300" cy="3939540"/>
          </a:xfrm>
          <a:prstGeom prst="rect">
            <a:avLst/>
          </a:prstGeom>
          <a:noFill/>
        </p:spPr>
        <p:txBody>
          <a:bodyPr wrap="square" rtlCol="0">
            <a:spAutoFit/>
          </a:bodyPr>
          <a:lstStyle/>
          <a:p>
            <a:r>
              <a:rPr lang="en-US" sz="25000" b="1" cap="all" dirty="0">
                <a:solidFill>
                  <a:schemeClr val="accent2">
                    <a:lumMod val="60000"/>
                    <a:lumOff val="40000"/>
                    <a:alpha val="45000"/>
                  </a:schemeClr>
                </a:solidFill>
                <a:latin typeface="Arial"/>
                <a:cs typeface="Arial"/>
              </a:rPr>
              <a:t>Q:</a:t>
            </a:r>
          </a:p>
        </p:txBody>
      </p:sp>
      <p:sp>
        <p:nvSpPr>
          <p:cNvPr id="9" name="TextBox 8"/>
          <p:cNvSpPr txBox="1"/>
          <p:nvPr/>
        </p:nvSpPr>
        <p:spPr>
          <a:xfrm>
            <a:off x="5631038" y="2802172"/>
            <a:ext cx="4686300" cy="3939540"/>
          </a:xfrm>
          <a:prstGeom prst="rect">
            <a:avLst/>
          </a:prstGeom>
          <a:noFill/>
        </p:spPr>
        <p:txBody>
          <a:bodyPr wrap="square" rtlCol="0">
            <a:spAutoFit/>
          </a:bodyPr>
          <a:lstStyle/>
          <a:p>
            <a:r>
              <a:rPr lang="en-US" sz="25000" b="1" cap="all" dirty="0">
                <a:solidFill>
                  <a:schemeClr val="tx2">
                    <a:lumMod val="40000"/>
                    <a:lumOff val="60000"/>
                    <a:alpha val="45000"/>
                  </a:schemeClr>
                </a:solidFill>
                <a:latin typeface="Arial"/>
                <a:cs typeface="Arial"/>
              </a:rPr>
              <a:t>A:</a:t>
            </a:r>
          </a:p>
        </p:txBody>
      </p:sp>
      <p:sp>
        <p:nvSpPr>
          <p:cNvPr id="3" name="TextBox 2"/>
          <p:cNvSpPr txBox="1"/>
          <p:nvPr/>
        </p:nvSpPr>
        <p:spPr>
          <a:xfrm>
            <a:off x="3052938" y="998906"/>
            <a:ext cx="6997700" cy="646331"/>
          </a:xfrm>
          <a:prstGeom prst="rect">
            <a:avLst/>
          </a:prstGeom>
          <a:noFill/>
        </p:spPr>
        <p:txBody>
          <a:bodyPr wrap="square" rtlCol="0">
            <a:spAutoFit/>
          </a:bodyPr>
          <a:lstStyle/>
          <a:p>
            <a:r>
              <a:rPr lang="en-US" sz="3600" b="1" cap="all" dirty="0">
                <a:latin typeface="Arial"/>
                <a:cs typeface="Arial"/>
              </a:rPr>
              <a:t>What can you do?</a:t>
            </a:r>
          </a:p>
        </p:txBody>
      </p:sp>
      <p:sp>
        <p:nvSpPr>
          <p:cNvPr id="10" name="TextBox 9"/>
          <p:cNvSpPr txBox="1"/>
          <p:nvPr/>
        </p:nvSpPr>
        <p:spPr>
          <a:xfrm>
            <a:off x="198747" y="4177479"/>
            <a:ext cx="7048500" cy="2308324"/>
          </a:xfrm>
          <a:prstGeom prst="rect">
            <a:avLst/>
          </a:prstGeom>
          <a:noFill/>
        </p:spPr>
        <p:txBody>
          <a:bodyPr wrap="square" rtlCol="0">
            <a:spAutoFit/>
          </a:bodyPr>
          <a:lstStyle/>
          <a:p>
            <a:r>
              <a:rPr lang="en-US" sz="3600" b="1" cap="all" dirty="0">
                <a:latin typeface="Arial"/>
                <a:cs typeface="Arial"/>
              </a:rPr>
              <a:t>Get Involved and ASK YOUR REPRESENTATIVE &amp; Candidates TO </a:t>
            </a:r>
            <a:r>
              <a:rPr lang="en-US" sz="3600" b="1" cap="all" dirty="0">
                <a:solidFill>
                  <a:schemeClr val="accent2"/>
                </a:solidFill>
                <a:latin typeface="Arial"/>
                <a:cs typeface="Arial"/>
              </a:rPr>
              <a:t>make THE debt a top issue.</a:t>
            </a:r>
          </a:p>
        </p:txBody>
      </p:sp>
      <p:pic>
        <p:nvPicPr>
          <p:cNvPr id="11" name="Picture 10"/>
          <p:cNvPicPr>
            <a:picLocks noChangeAspect="1"/>
          </p:cNvPicPr>
          <p:nvPr/>
        </p:nvPicPr>
        <p:blipFill>
          <a:blip r:embed="rId3"/>
          <a:stretch>
            <a:fillRect/>
          </a:stretch>
        </p:blipFill>
        <p:spPr>
          <a:xfrm>
            <a:off x="7491588" y="6344421"/>
            <a:ext cx="1614312" cy="488179"/>
          </a:xfrm>
          <a:prstGeom prst="rect">
            <a:avLst/>
          </a:prstGeom>
        </p:spPr>
      </p:pic>
    </p:spTree>
    <p:extLst>
      <p:ext uri="{BB962C8B-B14F-4D97-AF65-F5344CB8AC3E}">
        <p14:creationId xmlns:p14="http://schemas.microsoft.com/office/powerpoint/2010/main" val="22238173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0800" y="-658742"/>
            <a:ext cx="4686300" cy="3939540"/>
          </a:xfrm>
          <a:prstGeom prst="rect">
            <a:avLst/>
          </a:prstGeom>
          <a:noFill/>
        </p:spPr>
        <p:txBody>
          <a:bodyPr wrap="square" rtlCol="0">
            <a:spAutoFit/>
          </a:bodyPr>
          <a:lstStyle/>
          <a:p>
            <a:r>
              <a:rPr lang="en-US" sz="25000" b="1" cap="all" dirty="0">
                <a:solidFill>
                  <a:schemeClr val="accent2">
                    <a:lumMod val="60000"/>
                    <a:lumOff val="40000"/>
                    <a:alpha val="45000"/>
                  </a:schemeClr>
                </a:solidFill>
                <a:latin typeface="Arial"/>
                <a:cs typeface="Arial"/>
              </a:rPr>
              <a:t>Q:</a:t>
            </a:r>
          </a:p>
        </p:txBody>
      </p:sp>
      <p:sp>
        <p:nvSpPr>
          <p:cNvPr id="9" name="TextBox 8"/>
          <p:cNvSpPr txBox="1"/>
          <p:nvPr/>
        </p:nvSpPr>
        <p:spPr>
          <a:xfrm>
            <a:off x="5631038" y="2802172"/>
            <a:ext cx="4686300" cy="3939540"/>
          </a:xfrm>
          <a:prstGeom prst="rect">
            <a:avLst/>
          </a:prstGeom>
          <a:noFill/>
        </p:spPr>
        <p:txBody>
          <a:bodyPr wrap="square" rtlCol="0">
            <a:spAutoFit/>
          </a:bodyPr>
          <a:lstStyle/>
          <a:p>
            <a:r>
              <a:rPr lang="en-US" sz="25000" b="1" cap="all" dirty="0">
                <a:solidFill>
                  <a:schemeClr val="tx2">
                    <a:lumMod val="40000"/>
                    <a:lumOff val="60000"/>
                    <a:alpha val="45000"/>
                  </a:schemeClr>
                </a:solidFill>
                <a:latin typeface="Arial"/>
                <a:cs typeface="Arial"/>
              </a:rPr>
              <a:t>A:</a:t>
            </a:r>
          </a:p>
        </p:txBody>
      </p:sp>
      <p:sp>
        <p:nvSpPr>
          <p:cNvPr id="3" name="TextBox 2"/>
          <p:cNvSpPr txBox="1"/>
          <p:nvPr/>
        </p:nvSpPr>
        <p:spPr>
          <a:xfrm>
            <a:off x="3052938" y="998906"/>
            <a:ext cx="6997700" cy="1200329"/>
          </a:xfrm>
          <a:prstGeom prst="rect">
            <a:avLst/>
          </a:prstGeom>
          <a:noFill/>
        </p:spPr>
        <p:txBody>
          <a:bodyPr wrap="square" rtlCol="0">
            <a:spAutoFit/>
          </a:bodyPr>
          <a:lstStyle/>
          <a:p>
            <a:r>
              <a:rPr lang="en-US" sz="3600" b="1" cap="all" dirty="0">
                <a:latin typeface="Arial"/>
                <a:cs typeface="Arial"/>
              </a:rPr>
              <a:t>How can you make a difference?</a:t>
            </a:r>
          </a:p>
        </p:txBody>
      </p:sp>
      <p:sp>
        <p:nvSpPr>
          <p:cNvPr id="10" name="TextBox 9"/>
          <p:cNvSpPr txBox="1"/>
          <p:nvPr/>
        </p:nvSpPr>
        <p:spPr>
          <a:xfrm>
            <a:off x="317500" y="3280798"/>
            <a:ext cx="8679016" cy="4031873"/>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b="1" cap="all" dirty="0">
                <a:latin typeface="Arial"/>
                <a:cs typeface="Arial"/>
              </a:rPr>
              <a:t>Use social media – tell friends and colleagues about the problem.</a:t>
            </a:r>
          </a:p>
          <a:p>
            <a:pPr marL="342900" indent="-342900">
              <a:spcAft>
                <a:spcPts val="1200"/>
              </a:spcAft>
              <a:buFont typeface="Arial" panose="020B0604020202020204" pitchFamily="34" charset="0"/>
              <a:buChar char="•"/>
            </a:pPr>
            <a:r>
              <a:rPr lang="en-US" sz="2400" b="1" cap="all" dirty="0">
                <a:latin typeface="Arial"/>
                <a:cs typeface="Arial"/>
              </a:rPr>
              <a:t>Write an op-ed or letter to the editor</a:t>
            </a:r>
          </a:p>
          <a:p>
            <a:pPr marL="342900" indent="-342900">
              <a:spcAft>
                <a:spcPts val="1200"/>
              </a:spcAft>
              <a:buFont typeface="Arial" panose="020B0604020202020204" pitchFamily="34" charset="0"/>
              <a:buChar char="•"/>
            </a:pPr>
            <a:r>
              <a:rPr lang="en-US" sz="2400" b="1" cap="all" dirty="0">
                <a:latin typeface="Arial"/>
                <a:cs typeface="Arial"/>
              </a:rPr>
              <a:t>Host an event</a:t>
            </a:r>
          </a:p>
          <a:p>
            <a:pPr marL="342900" indent="-342900">
              <a:spcAft>
                <a:spcPts val="1200"/>
              </a:spcAft>
              <a:buFont typeface="Arial" panose="020B0604020202020204" pitchFamily="34" charset="0"/>
              <a:buChar char="•"/>
            </a:pPr>
            <a:r>
              <a:rPr lang="en-US" sz="2400" b="1" cap="all" dirty="0">
                <a:latin typeface="Arial"/>
                <a:cs typeface="Arial"/>
              </a:rPr>
              <a:t>Find out how you can help give this presentation by contacting US.</a:t>
            </a:r>
            <a:endParaRPr lang="en-US" sz="3600" b="1" cap="all" dirty="0">
              <a:ln>
                <a:solidFill>
                  <a:schemeClr val="tx1"/>
                </a:solidFill>
              </a:ln>
              <a:solidFill>
                <a:srgbClr val="FFFF00"/>
              </a:solidFill>
              <a:latin typeface="Arial"/>
              <a:cs typeface="Arial"/>
            </a:endParaRPr>
          </a:p>
          <a:p>
            <a:endParaRPr lang="en-US" sz="3600" b="1" cap="all" dirty="0">
              <a:latin typeface="Arial"/>
              <a:cs typeface="Arial"/>
            </a:endParaRPr>
          </a:p>
          <a:p>
            <a:endParaRPr lang="en-US" sz="3600" b="1" cap="all" dirty="0">
              <a:latin typeface="Arial"/>
              <a:cs typeface="Arial"/>
            </a:endParaRPr>
          </a:p>
        </p:txBody>
      </p:sp>
      <p:pic>
        <p:nvPicPr>
          <p:cNvPr id="11" name="Picture 10"/>
          <p:cNvPicPr>
            <a:picLocks noChangeAspect="1"/>
          </p:cNvPicPr>
          <p:nvPr/>
        </p:nvPicPr>
        <p:blipFill>
          <a:blip r:embed="rId3"/>
          <a:stretch>
            <a:fillRect/>
          </a:stretch>
        </p:blipFill>
        <p:spPr>
          <a:xfrm>
            <a:off x="7491588" y="6344421"/>
            <a:ext cx="1614312" cy="488179"/>
          </a:xfrm>
          <a:prstGeom prst="rect">
            <a:avLst/>
          </a:prstGeom>
        </p:spPr>
      </p:pic>
    </p:spTree>
    <p:extLst>
      <p:ext uri="{BB962C8B-B14F-4D97-AF65-F5344CB8AC3E}">
        <p14:creationId xmlns:p14="http://schemas.microsoft.com/office/powerpoint/2010/main" val="19278538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0800" y="-658742"/>
            <a:ext cx="4686300" cy="3939540"/>
          </a:xfrm>
          <a:prstGeom prst="rect">
            <a:avLst/>
          </a:prstGeom>
          <a:noFill/>
        </p:spPr>
        <p:txBody>
          <a:bodyPr wrap="square" rtlCol="0">
            <a:spAutoFit/>
          </a:bodyPr>
          <a:lstStyle/>
          <a:p>
            <a:r>
              <a:rPr lang="en-US" sz="25000" b="1" cap="all" dirty="0">
                <a:solidFill>
                  <a:schemeClr val="accent2">
                    <a:lumMod val="60000"/>
                    <a:lumOff val="40000"/>
                    <a:alpha val="45000"/>
                  </a:schemeClr>
                </a:solidFill>
                <a:latin typeface="Arial"/>
                <a:cs typeface="Arial"/>
              </a:rPr>
              <a:t>Q:</a:t>
            </a:r>
          </a:p>
        </p:txBody>
      </p:sp>
      <p:sp>
        <p:nvSpPr>
          <p:cNvPr id="9" name="TextBox 8"/>
          <p:cNvSpPr txBox="1"/>
          <p:nvPr/>
        </p:nvSpPr>
        <p:spPr>
          <a:xfrm>
            <a:off x="5631038" y="2802172"/>
            <a:ext cx="4686300" cy="3939540"/>
          </a:xfrm>
          <a:prstGeom prst="rect">
            <a:avLst/>
          </a:prstGeom>
          <a:noFill/>
        </p:spPr>
        <p:txBody>
          <a:bodyPr wrap="square" rtlCol="0">
            <a:spAutoFit/>
          </a:bodyPr>
          <a:lstStyle/>
          <a:p>
            <a:r>
              <a:rPr lang="en-US" sz="25000" b="1" cap="all" dirty="0">
                <a:solidFill>
                  <a:schemeClr val="tx2">
                    <a:lumMod val="40000"/>
                    <a:lumOff val="60000"/>
                    <a:alpha val="45000"/>
                  </a:schemeClr>
                </a:solidFill>
                <a:latin typeface="Arial"/>
                <a:cs typeface="Arial"/>
              </a:rPr>
              <a:t>A:</a:t>
            </a:r>
          </a:p>
        </p:txBody>
      </p:sp>
      <p:sp>
        <p:nvSpPr>
          <p:cNvPr id="3" name="TextBox 2"/>
          <p:cNvSpPr txBox="1"/>
          <p:nvPr/>
        </p:nvSpPr>
        <p:spPr>
          <a:xfrm>
            <a:off x="3052938" y="998906"/>
            <a:ext cx="6997700" cy="1200329"/>
          </a:xfrm>
          <a:prstGeom prst="rect">
            <a:avLst/>
          </a:prstGeom>
          <a:noFill/>
        </p:spPr>
        <p:txBody>
          <a:bodyPr wrap="square" rtlCol="0">
            <a:spAutoFit/>
          </a:bodyPr>
          <a:lstStyle/>
          <a:p>
            <a:r>
              <a:rPr lang="en-US" sz="3600" b="1" cap="all" dirty="0">
                <a:latin typeface="Arial"/>
                <a:cs typeface="Arial"/>
              </a:rPr>
              <a:t>How can you Join our</a:t>
            </a:r>
          </a:p>
          <a:p>
            <a:r>
              <a:rPr lang="en-US" sz="3600" b="1" cap="all" dirty="0">
                <a:latin typeface="Arial"/>
                <a:cs typeface="Arial"/>
              </a:rPr>
              <a:t>Efforts?</a:t>
            </a:r>
          </a:p>
        </p:txBody>
      </p:sp>
      <p:sp>
        <p:nvSpPr>
          <p:cNvPr id="10" name="TextBox 9"/>
          <p:cNvSpPr txBox="1"/>
          <p:nvPr/>
        </p:nvSpPr>
        <p:spPr>
          <a:xfrm>
            <a:off x="317500" y="3280798"/>
            <a:ext cx="8679016" cy="4001095"/>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b="1" dirty="0">
                <a:latin typeface="Arial" panose="020B0604020202020204" pitchFamily="34" charset="0"/>
                <a:ea typeface="Calibri" panose="020F0502020204030204" pitchFamily="34" charset="0"/>
                <a:cs typeface="Arial" panose="020B0604020202020204" pitchFamily="34" charset="0"/>
              </a:rPr>
              <a:t>TEXT </a:t>
            </a:r>
            <a:r>
              <a:rPr lang="en-US" sz="2400" b="1" u="sng" dirty="0">
                <a:latin typeface="Arial" panose="020B0604020202020204" pitchFamily="34" charset="0"/>
                <a:ea typeface="Calibri" panose="020F0502020204030204" pitchFamily="34" charset="0"/>
                <a:cs typeface="Arial" panose="020B0604020202020204" pitchFamily="34" charset="0"/>
              </a:rPr>
              <a:t>FIX</a:t>
            </a:r>
            <a:r>
              <a:rPr lang="en-US" sz="2400" b="1" dirty="0">
                <a:latin typeface="Arial" panose="020B0604020202020204" pitchFamily="34" charset="0"/>
                <a:ea typeface="Calibri" panose="020F0502020204030204" pitchFamily="34" charset="0"/>
                <a:cs typeface="Arial" panose="020B0604020202020204" pitchFamily="34" charset="0"/>
              </a:rPr>
              <a:t> to 345345</a:t>
            </a:r>
          </a:p>
          <a:p>
            <a:pPr marL="342900" indent="-342900">
              <a:spcAft>
                <a:spcPts val="1200"/>
              </a:spcAft>
              <a:buFont typeface="Arial" panose="020B0604020202020204" pitchFamily="34" charset="0"/>
              <a:buChar char="•"/>
            </a:pPr>
            <a:r>
              <a:rPr lang="en-US" sz="2400" b="1" cap="all" dirty="0">
                <a:latin typeface="Arial" panose="020B0604020202020204" pitchFamily="34" charset="0"/>
                <a:cs typeface="Arial" panose="020B0604020202020204" pitchFamily="34" charset="0"/>
              </a:rPr>
              <a:t>Email</a:t>
            </a:r>
            <a:r>
              <a:rPr lang="en-US" sz="2400" b="1" cap="all" dirty="0">
                <a:solidFill>
                  <a:schemeClr val="accent2"/>
                </a:solidFill>
                <a:latin typeface="Arial" panose="020B0604020202020204" pitchFamily="34" charset="0"/>
                <a:cs typeface="Arial" panose="020B0604020202020204" pitchFamily="34" charset="0"/>
              </a:rPr>
              <a:t> </a:t>
            </a:r>
            <a:r>
              <a:rPr lang="en-US" sz="2400" b="1" dirty="0">
                <a:solidFill>
                  <a:schemeClr val="accent2"/>
                </a:solidFill>
                <a:latin typeface="Arial" panose="020B0604020202020204" pitchFamily="34" charset="0"/>
                <a:cs typeface="Arial" panose="020B0604020202020204" pitchFamily="34" charset="0"/>
              </a:rPr>
              <a:t>info</a:t>
            </a:r>
            <a:r>
              <a:rPr lang="en-US" sz="2400" b="1" cap="all" dirty="0">
                <a:solidFill>
                  <a:schemeClr val="accent2"/>
                </a:solidFill>
                <a:latin typeface="Arial" panose="020B0604020202020204" pitchFamily="34" charset="0"/>
                <a:cs typeface="Arial" panose="020B0604020202020204" pitchFamily="34" charset="0"/>
              </a:rPr>
              <a:t>@</a:t>
            </a:r>
            <a:r>
              <a:rPr lang="en-US" sz="2400" b="1" dirty="0">
                <a:solidFill>
                  <a:schemeClr val="accent2"/>
                </a:solidFill>
                <a:latin typeface="Arial" panose="020B0604020202020204" pitchFamily="34" charset="0"/>
                <a:cs typeface="Arial" panose="020B0604020202020204" pitchFamily="34" charset="0"/>
              </a:rPr>
              <a:t>FixTheDebt.org</a:t>
            </a:r>
            <a:r>
              <a:rPr lang="en-US" sz="2400" b="1" cap="all" dirty="0">
                <a:solidFill>
                  <a:schemeClr val="accent2"/>
                </a:solidFill>
                <a:latin typeface="Arial" panose="020B0604020202020204" pitchFamily="34" charset="0"/>
                <a:cs typeface="Arial" panose="020B0604020202020204" pitchFamily="34" charset="0"/>
              </a:rPr>
              <a:t> </a:t>
            </a:r>
            <a:r>
              <a:rPr lang="en-US" sz="2400" b="1" cap="all" dirty="0">
                <a:latin typeface="Arial" panose="020B0604020202020204" pitchFamily="34" charset="0"/>
                <a:cs typeface="Arial" panose="020B0604020202020204" pitchFamily="34" charset="0"/>
              </a:rPr>
              <a:t>with the </a:t>
            </a:r>
            <a:br>
              <a:rPr lang="en-US" sz="2400" b="1" cap="all" dirty="0">
                <a:latin typeface="Arial" panose="020B0604020202020204" pitchFamily="34" charset="0"/>
                <a:cs typeface="Arial" panose="020B0604020202020204" pitchFamily="34" charset="0"/>
              </a:rPr>
            </a:br>
            <a:r>
              <a:rPr lang="en-US" sz="2400" b="1" cap="all" dirty="0">
                <a:latin typeface="Arial" panose="020B0604020202020204" pitchFamily="34" charset="0"/>
                <a:cs typeface="Arial" panose="020B0604020202020204" pitchFamily="34" charset="0"/>
              </a:rPr>
              <a:t>subject “JOIN”</a:t>
            </a:r>
          </a:p>
          <a:p>
            <a:pPr marL="342900" indent="-342900">
              <a:spcAft>
                <a:spcPts val="1200"/>
              </a:spcAft>
              <a:buFont typeface="Arial" panose="020B0604020202020204" pitchFamily="34" charset="0"/>
              <a:buChar char="•"/>
            </a:pPr>
            <a:r>
              <a:rPr lang="en-US" sz="2400" b="1" cap="all" dirty="0">
                <a:latin typeface="Arial" panose="020B0604020202020204" pitchFamily="34" charset="0"/>
                <a:cs typeface="Arial" panose="020B0604020202020204" pitchFamily="34" charset="0"/>
              </a:rPr>
              <a:t>Use the sign in sheet to be added </a:t>
            </a:r>
            <a:br>
              <a:rPr lang="en-US" sz="2400" b="1" cap="all" dirty="0">
                <a:latin typeface="Arial" panose="020B0604020202020204" pitchFamily="34" charset="0"/>
                <a:cs typeface="Arial" panose="020B0604020202020204" pitchFamily="34" charset="0"/>
              </a:rPr>
            </a:br>
            <a:r>
              <a:rPr lang="en-US" sz="2400" b="1" cap="all" dirty="0">
                <a:latin typeface="Arial" panose="020B0604020202020204" pitchFamily="34" charset="0"/>
                <a:cs typeface="Arial" panose="020B0604020202020204" pitchFamily="34" charset="0"/>
              </a:rPr>
              <a:t>to our list</a:t>
            </a:r>
          </a:p>
          <a:p>
            <a:pPr marL="342900" indent="-342900">
              <a:spcAft>
                <a:spcPts val="1200"/>
              </a:spcAft>
              <a:buFont typeface="Arial" panose="020B0604020202020204" pitchFamily="34" charset="0"/>
              <a:buChar char="•"/>
            </a:pPr>
            <a:r>
              <a:rPr lang="en-US" sz="2400" b="1" cap="all" dirty="0">
                <a:latin typeface="Arial" panose="020B0604020202020204" pitchFamily="34" charset="0"/>
                <a:cs typeface="Arial" panose="020B0604020202020204" pitchFamily="34" charset="0"/>
              </a:rPr>
              <a:t>Go to </a:t>
            </a:r>
            <a:r>
              <a:rPr lang="en-US" sz="2400" b="1" dirty="0">
                <a:solidFill>
                  <a:schemeClr val="accent2"/>
                </a:solidFill>
                <a:latin typeface="Arial" panose="020B0604020202020204" pitchFamily="34" charset="0"/>
                <a:cs typeface="Arial" panose="020B0604020202020204" pitchFamily="34" charset="0"/>
              </a:rPr>
              <a:t>www.FixTheDebt.org</a:t>
            </a:r>
            <a:r>
              <a:rPr lang="en-US" sz="2400" b="1" dirty="0">
                <a:latin typeface="Arial" panose="020B0604020202020204" pitchFamily="34" charset="0"/>
                <a:cs typeface="Arial" panose="020B0604020202020204" pitchFamily="34" charset="0"/>
              </a:rPr>
              <a:t> </a:t>
            </a:r>
            <a:r>
              <a:rPr lang="en-US" sz="2400" b="1" cap="all" dirty="0">
                <a:latin typeface="Arial" panose="020B0604020202020204" pitchFamily="34" charset="0"/>
                <a:cs typeface="Arial" panose="020B0604020202020204" pitchFamily="34" charset="0"/>
              </a:rPr>
              <a:t>and sign up</a:t>
            </a:r>
            <a:endParaRPr lang="en-US" sz="2400" b="1" dirty="0">
              <a:latin typeface="Arial" panose="020B0604020202020204" pitchFamily="34" charset="0"/>
              <a:cs typeface="Arial" panose="020B0604020202020204" pitchFamily="34" charset="0"/>
            </a:endParaRPr>
          </a:p>
          <a:p>
            <a:pPr marL="342900" indent="-342900">
              <a:spcAft>
                <a:spcPts val="1200"/>
              </a:spcAft>
              <a:buFont typeface="Arial" panose="020B0604020202020204" pitchFamily="34" charset="0"/>
              <a:buChar char="•"/>
            </a:pPr>
            <a:endParaRPr lang="en-US" sz="2400" b="1" cap="all" dirty="0">
              <a:latin typeface="Arial" panose="020B0604020202020204" pitchFamily="34" charset="0"/>
              <a:cs typeface="Arial" panose="020B0604020202020204" pitchFamily="34" charset="0"/>
            </a:endParaRPr>
          </a:p>
          <a:p>
            <a:endParaRPr lang="en-US" sz="3600" b="1" cap="all" dirty="0">
              <a:latin typeface="Arial"/>
              <a:cs typeface="Arial"/>
            </a:endParaRPr>
          </a:p>
        </p:txBody>
      </p:sp>
      <p:pic>
        <p:nvPicPr>
          <p:cNvPr id="11" name="Picture 10"/>
          <p:cNvPicPr>
            <a:picLocks noChangeAspect="1"/>
          </p:cNvPicPr>
          <p:nvPr/>
        </p:nvPicPr>
        <p:blipFill>
          <a:blip r:embed="rId3"/>
          <a:stretch>
            <a:fillRect/>
          </a:stretch>
        </p:blipFill>
        <p:spPr>
          <a:xfrm>
            <a:off x="7491588" y="6344421"/>
            <a:ext cx="1614312" cy="488179"/>
          </a:xfrm>
          <a:prstGeom prst="rect">
            <a:avLst/>
          </a:prstGeom>
        </p:spPr>
      </p:pic>
    </p:spTree>
    <p:extLst>
      <p:ext uri="{BB962C8B-B14F-4D97-AF65-F5344CB8AC3E}">
        <p14:creationId xmlns:p14="http://schemas.microsoft.com/office/powerpoint/2010/main" val="35145806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377" y="59809"/>
            <a:ext cx="7886700" cy="994172"/>
          </a:xfrm>
        </p:spPr>
        <p:txBody>
          <a:bodyPr anchor="ctr">
            <a:normAutofit fontScale="90000"/>
          </a:bodyPr>
          <a:lstStyle/>
          <a:p>
            <a:r>
              <a:rPr lang="en-US" sz="3200" b="1" dirty="0">
                <a:latin typeface="Arial" panose="020B0604020202020204" pitchFamily="34" charset="0"/>
                <a:cs typeface="Arial" panose="020B0604020202020204" pitchFamily="34" charset="0"/>
              </a:rPr>
              <a:t>ABOUT THE </a:t>
            </a:r>
            <a:r>
              <a:rPr lang="en-US" sz="3200" b="1" dirty="0">
                <a:latin typeface="Arial" panose="020B0604020202020204" pitchFamily="34" charset="0"/>
                <a:ea typeface="Arial" panose="020B0604020202020204" pitchFamily="34" charset="0"/>
                <a:cs typeface="Arial" panose="020B0604020202020204" pitchFamily="34" charset="0"/>
              </a:rPr>
              <a:t>CAMPAIGN TO FIX THE DEBT </a:t>
            </a:r>
            <a:endParaRPr lang="en-US" sz="32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8D0E2241-675A-428C-9702-03C9C50F1F92}"/>
              </a:ext>
            </a:extLst>
          </p:cNvPr>
          <p:cNvSpPr/>
          <p:nvPr/>
        </p:nvSpPr>
        <p:spPr>
          <a:xfrm>
            <a:off x="469774" y="1267766"/>
            <a:ext cx="8133907" cy="4247317"/>
          </a:xfrm>
          <a:prstGeom prst="rect">
            <a:avLst/>
          </a:prstGeom>
        </p:spPr>
        <p:txBody>
          <a:bodyPr wrap="square">
            <a:spAutoFit/>
          </a:bodyPr>
          <a:lstStyle/>
          <a:p>
            <a:pPr marL="171450"/>
            <a:r>
              <a:rPr lang="en-US" b="1" dirty="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rPr>
              <a:t>The Campaign to Fix the Debt Fix is a nonpartisan organization focused on educating the country about the need for fiscal reforms and supporting a grand bargain to put the debt on a sustainable path.</a:t>
            </a:r>
          </a:p>
          <a:p>
            <a:pPr marL="171450"/>
            <a:endParaRPr lang="en-US" b="1" dirty="0">
              <a:solidFill>
                <a:schemeClr val="tx1">
                  <a:lumMod val="65000"/>
                  <a:lumOff val="35000"/>
                </a:schemeClr>
              </a:solidFill>
              <a:latin typeface="Arial" panose="020B0604020202020204" pitchFamily="34" charset="0"/>
              <a:cs typeface="Arial" panose="020B0604020202020204" pitchFamily="34" charset="0"/>
            </a:endParaRPr>
          </a:p>
          <a:p>
            <a:pPr marL="171450"/>
            <a:r>
              <a:rPr lang="en-US" b="1" dirty="0">
                <a:solidFill>
                  <a:schemeClr val="tx1">
                    <a:lumMod val="65000"/>
                    <a:lumOff val="35000"/>
                  </a:schemeClr>
                </a:solidFill>
                <a:latin typeface="Arial" panose="020B0604020202020204" pitchFamily="34" charset="0"/>
                <a:cs typeface="Arial" panose="020B0604020202020204" pitchFamily="34" charset="0"/>
              </a:rPr>
              <a:t>The campaign includes leaders from every sector, former elected and appointed local, state and federal officials, and visionary political, community and business leaders.</a:t>
            </a:r>
          </a:p>
          <a:p>
            <a:pPr marL="171450"/>
            <a:endParaRPr lang="en-US" b="1" dirty="0">
              <a:solidFill>
                <a:schemeClr val="tx1">
                  <a:lumMod val="65000"/>
                  <a:lumOff val="35000"/>
                </a:schemeClr>
              </a:solidFill>
              <a:latin typeface="Arial" panose="020B0604020202020204" pitchFamily="34" charset="0"/>
              <a:cs typeface="Arial" panose="020B0604020202020204" pitchFamily="34" charset="0"/>
            </a:endParaRPr>
          </a:p>
          <a:p>
            <a:pPr marL="171450"/>
            <a:r>
              <a:rPr lang="en-US" b="1" dirty="0">
                <a:solidFill>
                  <a:schemeClr val="tx1">
                    <a:lumMod val="65000"/>
                    <a:lumOff val="35000"/>
                  </a:schemeClr>
                </a:solidFill>
                <a:latin typeface="Arial" panose="020B0604020202020204" pitchFamily="34" charset="0"/>
                <a:cs typeface="Arial" panose="020B0604020202020204" pitchFamily="34" charset="0"/>
              </a:rPr>
              <a:t>Fix the Debt has an important engagement role, convening groups of committed individuals at the state and local level who – individually and collectively – can influence elected officials, candidates for public office and federal policies.</a:t>
            </a:r>
          </a:p>
          <a:p>
            <a:pPr marL="171450" algn="just"/>
            <a:endParaRPr lang="en-US" dirty="0">
              <a:solidFill>
                <a:schemeClr val="bg1">
                  <a:lumMod val="50000"/>
                </a:schemeClr>
              </a:solidFill>
              <a:latin typeface="Arial" panose="020B0604020202020204" pitchFamily="34" charset="0"/>
              <a:ea typeface="Arial" panose="020B0604020202020204" pitchFamily="34" charset="0"/>
              <a:cs typeface="Arial" panose="020B0604020202020204" pitchFamily="34" charset="0"/>
            </a:endParaRPr>
          </a:p>
          <a:p>
            <a:r>
              <a:rPr lang="en-US" dirty="0">
                <a:solidFill>
                  <a:schemeClr val="bg1">
                    <a:lumMod val="50000"/>
                  </a:schemeClr>
                </a:solidFill>
                <a:latin typeface="Arial" panose="020B0604020202020204" pitchFamily="34" charset="0"/>
                <a:ea typeface="Arial" panose="020B0604020202020204" pitchFamily="34" charset="0"/>
                <a:cs typeface="Arial" panose="020B0604020202020204" pitchFamily="34" charset="0"/>
              </a:rPr>
              <a:t/>
            </a:r>
            <a:br>
              <a:rPr lang="en-US" dirty="0">
                <a:solidFill>
                  <a:schemeClr val="bg1">
                    <a:lumMod val="50000"/>
                  </a:schemeClr>
                </a:solidFill>
                <a:latin typeface="Arial" panose="020B0604020202020204" pitchFamily="34" charset="0"/>
                <a:ea typeface="Arial" panose="020B0604020202020204" pitchFamily="34" charset="0"/>
                <a:cs typeface="Arial" panose="020B0604020202020204" pitchFamily="34" charset="0"/>
              </a:rPr>
            </a:br>
            <a:endParaRPr lang="en-US" dirty="0">
              <a:solidFill>
                <a:schemeClr val="bg1">
                  <a:lumMod val="50000"/>
                </a:schemeClr>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889BBD1-2224-49E0-9DCF-2C07485879D8}"/>
              </a:ext>
            </a:extLst>
          </p:cNvPr>
          <p:cNvPicPr>
            <a:picLocks noChangeAspect="1"/>
          </p:cNvPicPr>
          <p:nvPr/>
        </p:nvPicPr>
        <p:blipFill>
          <a:blip r:embed="rId3"/>
          <a:stretch>
            <a:fillRect/>
          </a:stretch>
        </p:blipFill>
        <p:spPr>
          <a:xfrm>
            <a:off x="7491588" y="6344421"/>
            <a:ext cx="1614312" cy="488179"/>
          </a:xfrm>
          <a:prstGeom prst="rect">
            <a:avLst/>
          </a:prstGeom>
        </p:spPr>
      </p:pic>
    </p:spTree>
    <p:extLst>
      <p:ext uri="{BB962C8B-B14F-4D97-AF65-F5344CB8AC3E}">
        <p14:creationId xmlns:p14="http://schemas.microsoft.com/office/powerpoint/2010/main" val="34593302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30400" y="3404871"/>
            <a:ext cx="5880100" cy="646331"/>
          </a:xfrm>
          <a:prstGeom prst="rect">
            <a:avLst/>
          </a:prstGeom>
          <a:noFill/>
        </p:spPr>
        <p:txBody>
          <a:bodyPr wrap="square" rtlCol="0">
            <a:spAutoFit/>
          </a:bodyPr>
          <a:lstStyle/>
          <a:p>
            <a:r>
              <a:rPr lang="en-US" sz="3600" b="1" dirty="0">
                <a:solidFill>
                  <a:srgbClr val="FF0000"/>
                </a:solidFill>
                <a:latin typeface="Arial"/>
                <a:cs typeface="Arial"/>
              </a:rPr>
              <a:t>Join</a:t>
            </a:r>
            <a:r>
              <a:rPr lang="en-US" sz="3600" b="1" dirty="0">
                <a:solidFill>
                  <a:schemeClr val="tx1">
                    <a:lumMod val="50000"/>
                    <a:lumOff val="50000"/>
                  </a:schemeClr>
                </a:solidFill>
                <a:latin typeface="Arial"/>
                <a:cs typeface="Arial"/>
              </a:rPr>
              <a:t> </a:t>
            </a:r>
            <a:r>
              <a:rPr lang="en-US" sz="3600" b="1" dirty="0" err="1">
                <a:solidFill>
                  <a:schemeClr val="tx1">
                    <a:lumMod val="50000"/>
                    <a:lumOff val="50000"/>
                  </a:schemeClr>
                </a:solidFill>
                <a:latin typeface="Arial"/>
                <a:cs typeface="Arial"/>
              </a:rPr>
              <a:t>www.</a:t>
            </a:r>
            <a:r>
              <a:rPr lang="en-US" sz="3600" b="1" dirty="0" err="1">
                <a:latin typeface="Arial"/>
                <a:cs typeface="Arial"/>
              </a:rPr>
              <a:t>fixthedebt</a:t>
            </a:r>
            <a:r>
              <a:rPr lang="en-US" sz="3600" b="1" dirty="0" err="1">
                <a:solidFill>
                  <a:srgbClr val="7F7F7F"/>
                </a:solidFill>
                <a:latin typeface="Arial"/>
                <a:cs typeface="Arial"/>
              </a:rPr>
              <a:t>.org</a:t>
            </a:r>
            <a:endParaRPr lang="en-US" sz="3600" b="1" dirty="0">
              <a:solidFill>
                <a:srgbClr val="7F7F7F"/>
              </a:solidFill>
              <a:latin typeface="Arial"/>
              <a:cs typeface="Arial"/>
            </a:endParaRPr>
          </a:p>
        </p:txBody>
      </p:sp>
      <p:pic>
        <p:nvPicPr>
          <p:cNvPr id="7" name="Picture 6"/>
          <p:cNvPicPr>
            <a:picLocks noChangeAspect="1"/>
          </p:cNvPicPr>
          <p:nvPr/>
        </p:nvPicPr>
        <p:blipFill>
          <a:blip r:embed="rId3"/>
          <a:stretch>
            <a:fillRect/>
          </a:stretch>
        </p:blipFill>
        <p:spPr>
          <a:xfrm>
            <a:off x="3325988" y="2392025"/>
            <a:ext cx="2497667" cy="755311"/>
          </a:xfrm>
          <a:prstGeom prst="rect">
            <a:avLst/>
          </a:prstGeom>
        </p:spPr>
      </p:pic>
      <p:cxnSp>
        <p:nvCxnSpPr>
          <p:cNvPr id="8" name="Straight Connector 7"/>
          <p:cNvCxnSpPr/>
          <p:nvPr/>
        </p:nvCxnSpPr>
        <p:spPr>
          <a:xfrm>
            <a:off x="2832100" y="3311876"/>
            <a:ext cx="3598334" cy="0"/>
          </a:xfrm>
          <a:prstGeom prst="line">
            <a:avLst/>
          </a:prstGeom>
          <a:ln>
            <a:solidFill>
              <a:srgbClr val="7F7F7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3865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0" name="Picture 11"/>
          <p:cNvPicPr>
            <a:picLocks noChangeAspect="1" noChangeArrowheads="1"/>
          </p:cNvPicPr>
          <p:nvPr/>
        </p:nvPicPr>
        <p:blipFill>
          <a:blip r:embed="rId3">
            <a:extLst>
              <a:ext uri="{28A0092B-C50C-407E-A947-70E740481C1C}">
                <a14:useLocalDpi xmlns:a14="http://schemas.microsoft.com/office/drawing/2010/main" val="0"/>
              </a:ext>
            </a:extLst>
          </a:blip>
          <a:srcRect b="-7898"/>
          <a:stretch>
            <a:fillRect/>
          </a:stretch>
        </p:blipFill>
        <p:spPr bwMode="auto">
          <a:xfrm>
            <a:off x="-5306" y="769652"/>
            <a:ext cx="9144000"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1" name="Text Box 3"/>
          <p:cNvSpPr txBox="1">
            <a:spLocks noChangeArrowheads="1"/>
          </p:cNvSpPr>
          <p:nvPr/>
        </p:nvSpPr>
        <p:spPr bwMode="auto">
          <a:xfrm>
            <a:off x="3458482" y="5871612"/>
            <a:ext cx="253523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27432"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rtl="1" eaLnBrk="1" hangingPunct="1"/>
            <a:r>
              <a:rPr lang="en-US" sz="1400" b="1" dirty="0">
                <a:cs typeface="Arial" panose="020B0604020202020204" pitchFamily="34" charset="0"/>
              </a:rPr>
              <a:t>Total Outlays = $4.1 Trillion</a:t>
            </a:r>
          </a:p>
        </p:txBody>
      </p:sp>
      <p:sp>
        <p:nvSpPr>
          <p:cNvPr id="16" name="TextBox 15"/>
          <p:cNvSpPr txBox="1"/>
          <p:nvPr/>
        </p:nvSpPr>
        <p:spPr>
          <a:xfrm>
            <a:off x="-1" y="6565028"/>
            <a:ext cx="6252099" cy="261610"/>
          </a:xfrm>
          <a:prstGeom prst="rect">
            <a:avLst/>
          </a:prstGeom>
        </p:spPr>
        <p:txBody>
          <a:bodyPr wrap="square" rtlCol="0">
            <a:spAutoFit/>
          </a:bodyPr>
          <a:lstStyle/>
          <a:p>
            <a:pPr marL="285750" indent="-285750">
              <a:spcBef>
                <a:spcPts val="0"/>
              </a:spcBef>
              <a:spcAft>
                <a:spcPts val="300"/>
              </a:spcAft>
              <a:buClr>
                <a:schemeClr val="tx2"/>
              </a:buClr>
              <a:buSzPct val="110000"/>
            </a:pPr>
            <a:r>
              <a:rPr lang="en-US" sz="1100" b="1" dirty="0">
                <a:latin typeface="Arial" panose="020B0604020202020204" pitchFamily="34" charset="0"/>
                <a:cs typeface="Arial" panose="020B0604020202020204" pitchFamily="34" charset="0"/>
              </a:rPr>
              <a:t>Source: CBO Budget and Economic Outlook. Values do not total to 100% due to rounding.</a:t>
            </a:r>
          </a:p>
        </p:txBody>
      </p:sp>
      <p:sp>
        <p:nvSpPr>
          <p:cNvPr id="17" name="Title 3"/>
          <p:cNvSpPr txBox="1">
            <a:spLocks/>
          </p:cNvSpPr>
          <p:nvPr/>
        </p:nvSpPr>
        <p:spPr bwMode="auto">
          <a:xfrm>
            <a:off x="-5306" y="-11113"/>
            <a:ext cx="8610600" cy="78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800" kern="1200">
                <a:solidFill>
                  <a:schemeClr val="tx2"/>
                </a:solidFill>
                <a:latin typeface="Calibri" pitchFamily="34" charset="0"/>
                <a:ea typeface="+mj-ea"/>
                <a:cs typeface="+mj-cs"/>
              </a:defRPr>
            </a:lvl1pPr>
            <a:lvl2pPr algn="l" rtl="0" eaLnBrk="0" fontAlgn="base" hangingPunct="0">
              <a:spcBef>
                <a:spcPct val="0"/>
              </a:spcBef>
              <a:spcAft>
                <a:spcPct val="0"/>
              </a:spcAft>
              <a:defRPr sz="2800">
                <a:solidFill>
                  <a:schemeClr val="tx2"/>
                </a:solidFill>
                <a:latin typeface="Calibri" pitchFamily="34" charset="0"/>
              </a:defRPr>
            </a:lvl2pPr>
            <a:lvl3pPr algn="l" rtl="0" eaLnBrk="0" fontAlgn="base" hangingPunct="0">
              <a:spcBef>
                <a:spcPct val="0"/>
              </a:spcBef>
              <a:spcAft>
                <a:spcPct val="0"/>
              </a:spcAft>
              <a:defRPr sz="2800">
                <a:solidFill>
                  <a:schemeClr val="tx2"/>
                </a:solidFill>
                <a:latin typeface="Calibri" pitchFamily="34" charset="0"/>
              </a:defRPr>
            </a:lvl3pPr>
            <a:lvl4pPr algn="l" rtl="0" eaLnBrk="0" fontAlgn="base" hangingPunct="0">
              <a:spcBef>
                <a:spcPct val="0"/>
              </a:spcBef>
              <a:spcAft>
                <a:spcPct val="0"/>
              </a:spcAft>
              <a:defRPr sz="2800">
                <a:solidFill>
                  <a:schemeClr val="tx2"/>
                </a:solidFill>
                <a:latin typeface="Calibri" pitchFamily="34" charset="0"/>
              </a:defRPr>
            </a:lvl4pPr>
            <a:lvl5pPr algn="l" rtl="0" eaLnBrk="0" fontAlgn="base" hangingPunct="0">
              <a:spcBef>
                <a:spcPct val="0"/>
              </a:spcBef>
              <a:spcAft>
                <a:spcPct val="0"/>
              </a:spcAft>
              <a:defRPr sz="2800">
                <a:solidFill>
                  <a:schemeClr val="tx2"/>
                </a:solidFill>
                <a:latin typeface="Calibri" pitchFamily="34" charset="0"/>
              </a:defRPr>
            </a:lvl5pPr>
            <a:lvl6pPr marL="457200" algn="l" rtl="0" fontAlgn="base">
              <a:spcBef>
                <a:spcPct val="0"/>
              </a:spcBef>
              <a:spcAft>
                <a:spcPct val="0"/>
              </a:spcAft>
              <a:defRPr sz="2500">
                <a:solidFill>
                  <a:schemeClr val="bg1"/>
                </a:solidFill>
                <a:latin typeface="Franklin Gothic Medium" pitchFamily="34" charset="0"/>
              </a:defRPr>
            </a:lvl6pPr>
            <a:lvl7pPr marL="914400" algn="l" rtl="0" fontAlgn="base">
              <a:spcBef>
                <a:spcPct val="0"/>
              </a:spcBef>
              <a:spcAft>
                <a:spcPct val="0"/>
              </a:spcAft>
              <a:defRPr sz="2500">
                <a:solidFill>
                  <a:schemeClr val="bg1"/>
                </a:solidFill>
                <a:latin typeface="Franklin Gothic Medium" pitchFamily="34" charset="0"/>
              </a:defRPr>
            </a:lvl7pPr>
            <a:lvl8pPr marL="1371600" algn="l" rtl="0" fontAlgn="base">
              <a:spcBef>
                <a:spcPct val="0"/>
              </a:spcBef>
              <a:spcAft>
                <a:spcPct val="0"/>
              </a:spcAft>
              <a:defRPr sz="2500">
                <a:solidFill>
                  <a:schemeClr val="bg1"/>
                </a:solidFill>
                <a:latin typeface="Franklin Gothic Medium" pitchFamily="34" charset="0"/>
              </a:defRPr>
            </a:lvl8pPr>
            <a:lvl9pPr marL="1828800" algn="l" rtl="0" fontAlgn="base">
              <a:spcBef>
                <a:spcPct val="0"/>
              </a:spcBef>
              <a:spcAft>
                <a:spcPct val="0"/>
              </a:spcAft>
              <a:defRPr sz="2500">
                <a:solidFill>
                  <a:schemeClr val="bg1"/>
                </a:solidFill>
                <a:latin typeface="Franklin Gothic Medium" pitchFamily="34" charset="0"/>
              </a:defRPr>
            </a:lvl9pPr>
          </a:lstStyle>
          <a:p>
            <a:pPr marL="114300" algn="ctr" eaLnBrk="1" hangingPunct="1"/>
            <a:r>
              <a:rPr lang="en-US" b="1" dirty="0">
                <a:solidFill>
                  <a:schemeClr val="tx1"/>
                </a:solidFill>
                <a:latin typeface="Arial" panose="020B0604020202020204" pitchFamily="34" charset="0"/>
                <a:cs typeface="Arial" panose="020B0604020202020204" pitchFamily="34" charset="0"/>
              </a:rPr>
              <a:t>SPENDING IN THE 2018 FEDERAL BUDGET</a:t>
            </a:r>
          </a:p>
        </p:txBody>
      </p:sp>
      <p:pic>
        <p:nvPicPr>
          <p:cNvPr id="11" name="Picture 10"/>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11653" y1="41958" x2="11653" y2="41958"/>
                        <a14:foregroundMark x1="6780" y1="48951" x2="5720" y2="76923"/>
                        <a14:foregroundMark x1="3814" y1="45455" x2="16102" y2="32168"/>
                        <a14:foregroundMark x1="22669" y1="73427" x2="22669" y2="73427"/>
                        <a14:foregroundMark x1="30932" y1="67133" x2="30932" y2="67133"/>
                        <a14:foregroundMark x1="37500" y1="72028" x2="37500" y2="72028"/>
                        <a14:foregroundMark x1="31780" y1="55245" x2="31780" y2="55245"/>
                        <a14:foregroundMark x1="45339" y1="72727" x2="45339" y2="72727"/>
                        <a14:foregroundMark x1="50424" y1="70629" x2="50424" y2="70629"/>
                        <a14:foregroundMark x1="58263" y1="73427" x2="58263" y2="73427"/>
                        <a14:foregroundMark x1="68008" y1="64336" x2="68008" y2="64336"/>
                        <a14:foregroundMark x1="68008" y1="76923" x2="68008" y2="76923"/>
                        <a14:foregroundMark x1="68220" y1="72727" x2="68220" y2="72727"/>
                        <a14:foregroundMark x1="67797" y1="62238" x2="67797" y2="62238"/>
                        <a14:foregroundMark x1="68220" y1="56643" x2="72881" y2="56643"/>
                        <a14:foregroundMark x1="79449" y1="79021" x2="79449" y2="79021"/>
                        <a14:foregroundMark x1="78814" y1="71329" x2="82839" y2="74825"/>
                        <a14:foregroundMark x1="87076" y1="67832" x2="87076" y2="67832"/>
                        <a14:foregroundMark x1="96186" y1="65035" x2="96610" y2="78322"/>
                        <a14:backgroundMark x1="16102" y1="32168" x2="16102" y2="32168"/>
                        <a14:backgroundMark x1="13136" y1="32867" x2="18432" y2="31469"/>
                      </a14:backgroundRemoval>
                    </a14:imgEffect>
                  </a14:imgLayer>
                </a14:imgProps>
              </a:ext>
              <a:ext uri="{28A0092B-C50C-407E-A947-70E740481C1C}">
                <a14:useLocalDpi xmlns:a14="http://schemas.microsoft.com/office/drawing/2010/main" val="0"/>
              </a:ext>
            </a:extLst>
          </a:blip>
          <a:stretch>
            <a:fillRect/>
          </a:stretch>
        </p:blipFill>
        <p:spPr>
          <a:xfrm>
            <a:off x="7453475" y="6317990"/>
            <a:ext cx="1603719" cy="484975"/>
          </a:xfrm>
          <a:prstGeom prst="rect">
            <a:avLst/>
          </a:prstGeom>
        </p:spPr>
      </p:pic>
      <p:graphicFrame>
        <p:nvGraphicFramePr>
          <p:cNvPr id="4" name="Chart 3">
            <a:extLst>
              <a:ext uri="{FF2B5EF4-FFF2-40B4-BE49-F238E27FC236}">
                <a16:creationId xmlns:a16="http://schemas.microsoft.com/office/drawing/2014/main" id="{E5EA555F-8993-4A83-8E08-CECABC37918D}"/>
              </a:ext>
            </a:extLst>
          </p:cNvPr>
          <p:cNvGraphicFramePr/>
          <p:nvPr>
            <p:extLst/>
          </p:nvPr>
        </p:nvGraphicFramePr>
        <p:xfrm>
          <a:off x="0" y="769653"/>
          <a:ext cx="9138694" cy="539937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3406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nvPr>
        </p:nvGraphicFramePr>
        <p:xfrm>
          <a:off x="188687" y="962391"/>
          <a:ext cx="8824684" cy="5206638"/>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Connector 2"/>
          <p:cNvCxnSpPr/>
          <p:nvPr/>
        </p:nvCxnSpPr>
        <p:spPr>
          <a:xfrm flipV="1">
            <a:off x="7090019" y="1250150"/>
            <a:ext cx="27654" cy="424489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rot="16200000">
            <a:off x="-561552" y="3537833"/>
            <a:ext cx="1541182" cy="307777"/>
          </a:xfrm>
          <a:prstGeom prst="rect">
            <a:avLst/>
          </a:prstGeom>
          <a:ln>
            <a:no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285750" indent="-285750">
              <a:spcBef>
                <a:spcPts val="0"/>
              </a:spcBef>
              <a:spcAft>
                <a:spcPts val="300"/>
              </a:spcAft>
              <a:buClr>
                <a:schemeClr val="tx2"/>
              </a:buClr>
              <a:buSzPct val="110000"/>
            </a:pPr>
            <a:r>
              <a:rPr lang="en-US" sz="1400" b="1" dirty="0">
                <a:latin typeface="Arial"/>
                <a:cs typeface="Arial"/>
              </a:rPr>
              <a:t>(% of Economy)</a:t>
            </a:r>
          </a:p>
        </p:txBody>
      </p:sp>
      <p:sp>
        <p:nvSpPr>
          <p:cNvPr id="20" name="TextBox 19"/>
          <p:cNvSpPr txBox="1"/>
          <p:nvPr/>
        </p:nvSpPr>
        <p:spPr>
          <a:xfrm>
            <a:off x="4348" y="6621306"/>
            <a:ext cx="3139001" cy="246221"/>
          </a:xfrm>
          <a:prstGeom prst="rect">
            <a:avLst/>
          </a:prstGeom>
        </p:spPr>
        <p:txBody>
          <a:bodyPr wrap="none" rtlCol="0">
            <a:spAutoFit/>
          </a:bodyPr>
          <a:lstStyle/>
          <a:p>
            <a:pPr marL="285750" indent="-285750">
              <a:spcBef>
                <a:spcPts val="0"/>
              </a:spcBef>
              <a:spcAft>
                <a:spcPts val="300"/>
              </a:spcAft>
              <a:buClr>
                <a:schemeClr val="tx2"/>
              </a:buClr>
              <a:buSzPct val="110000"/>
            </a:pPr>
            <a:r>
              <a:rPr lang="en-US" sz="1000" b="1" dirty="0">
                <a:latin typeface="Arial"/>
                <a:cs typeface="Arial"/>
              </a:rPr>
              <a:t>Source: Congressional Budget Office, April 2017</a:t>
            </a:r>
          </a:p>
        </p:txBody>
      </p:sp>
      <p:sp>
        <p:nvSpPr>
          <p:cNvPr id="21" name="Rectangle 2"/>
          <p:cNvSpPr txBox="1">
            <a:spLocks noRot="1" noChangeArrowheads="1"/>
          </p:cNvSpPr>
          <p:nvPr/>
        </p:nvSpPr>
        <p:spPr>
          <a:xfrm>
            <a:off x="-116302" y="143239"/>
            <a:ext cx="9353740" cy="81915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cap="all" dirty="0">
                <a:latin typeface="Arial"/>
                <a:cs typeface="Arial"/>
              </a:rPr>
              <a:t>Revenue and Spending Gap</a:t>
            </a:r>
          </a:p>
        </p:txBody>
      </p:sp>
      <p:sp>
        <p:nvSpPr>
          <p:cNvPr id="24" name="Text Box 1"/>
          <p:cNvSpPr txBox="1">
            <a:spLocks noChangeArrowheads="1"/>
          </p:cNvSpPr>
          <p:nvPr/>
        </p:nvSpPr>
        <p:spPr bwMode="auto">
          <a:xfrm>
            <a:off x="1459897" y="1767264"/>
            <a:ext cx="1381032" cy="34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432" tIns="27432"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rtl="1" eaLnBrk="1" hangingPunct="1"/>
            <a:r>
              <a:rPr lang="en-US" b="1" cap="all" dirty="0">
                <a:solidFill>
                  <a:schemeClr val="accent2">
                    <a:lumMod val="75000"/>
                  </a:schemeClr>
                </a:solidFill>
                <a:latin typeface="Arial"/>
                <a:cs typeface="Arial"/>
              </a:rPr>
              <a:t>Spending</a:t>
            </a:r>
          </a:p>
        </p:txBody>
      </p:sp>
      <p:sp>
        <p:nvSpPr>
          <p:cNvPr id="25" name="Text Box 1"/>
          <p:cNvSpPr txBox="1">
            <a:spLocks noChangeArrowheads="1"/>
          </p:cNvSpPr>
          <p:nvPr/>
        </p:nvSpPr>
        <p:spPr bwMode="auto">
          <a:xfrm>
            <a:off x="1293368" y="4332253"/>
            <a:ext cx="1714091" cy="34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432" tIns="27432"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rtl="1" eaLnBrk="1" hangingPunct="1"/>
            <a:r>
              <a:rPr lang="en-US" b="1" cap="all" dirty="0">
                <a:solidFill>
                  <a:schemeClr val="tx2"/>
                </a:solidFill>
                <a:latin typeface="Arial"/>
                <a:cs typeface="Arial"/>
              </a:rPr>
              <a:t>Revenues</a:t>
            </a:r>
          </a:p>
        </p:txBody>
      </p:sp>
      <p:pic>
        <p:nvPicPr>
          <p:cNvPr id="12" name="Picture 11"/>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11653" y1="41958" x2="11653" y2="41958"/>
                        <a14:foregroundMark x1="6780" y1="48951" x2="5720" y2="76923"/>
                        <a14:foregroundMark x1="3814" y1="45455" x2="16102" y2="32168"/>
                        <a14:foregroundMark x1="22669" y1="73427" x2="22669" y2="73427"/>
                        <a14:foregroundMark x1="30932" y1="67133" x2="30932" y2="67133"/>
                        <a14:foregroundMark x1="37500" y1="72028" x2="37500" y2="72028"/>
                        <a14:foregroundMark x1="31780" y1="55245" x2="31780" y2="55245"/>
                        <a14:foregroundMark x1="45339" y1="72727" x2="45339" y2="72727"/>
                        <a14:foregroundMark x1="50424" y1="70629" x2="50424" y2="70629"/>
                        <a14:foregroundMark x1="58263" y1="73427" x2="58263" y2="73427"/>
                        <a14:foregroundMark x1="68008" y1="64336" x2="68008" y2="64336"/>
                        <a14:foregroundMark x1="68008" y1="76923" x2="68008" y2="76923"/>
                        <a14:foregroundMark x1="68220" y1="72727" x2="68220" y2="72727"/>
                        <a14:foregroundMark x1="67797" y1="62238" x2="67797" y2="62238"/>
                        <a14:foregroundMark x1="68220" y1="56643" x2="72881" y2="56643"/>
                        <a14:foregroundMark x1="79449" y1="79021" x2="79449" y2="79021"/>
                        <a14:foregroundMark x1="78814" y1="71329" x2="82839" y2="74825"/>
                        <a14:foregroundMark x1="87076" y1="67832" x2="87076" y2="67832"/>
                        <a14:foregroundMark x1="96186" y1="65035" x2="96610" y2="78322"/>
                        <a14:backgroundMark x1="16102" y1="32168" x2="16102" y2="32168"/>
                        <a14:backgroundMark x1="13136" y1="32867" x2="18432" y2="31469"/>
                      </a14:backgroundRemoval>
                    </a14:imgEffect>
                  </a14:imgLayer>
                </a14:imgProps>
              </a:ext>
              <a:ext uri="{28A0092B-C50C-407E-A947-70E740481C1C}">
                <a14:useLocalDpi xmlns:a14="http://schemas.microsoft.com/office/drawing/2010/main" val="0"/>
              </a:ext>
            </a:extLst>
          </a:blip>
          <a:stretch>
            <a:fillRect/>
          </a:stretch>
        </p:blipFill>
        <p:spPr>
          <a:xfrm>
            <a:off x="7453475" y="6317990"/>
            <a:ext cx="1603719" cy="484975"/>
          </a:xfrm>
          <a:prstGeom prst="rect">
            <a:avLst/>
          </a:prstGeom>
        </p:spPr>
      </p:pic>
    </p:spTree>
    <p:extLst>
      <p:ext uri="{BB962C8B-B14F-4D97-AF65-F5344CB8AC3E}">
        <p14:creationId xmlns:p14="http://schemas.microsoft.com/office/powerpoint/2010/main" val="3591109562"/>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640" y="209637"/>
            <a:ext cx="9105900" cy="646331"/>
          </a:xfrm>
          <a:prstGeom prst="rect">
            <a:avLst/>
          </a:prstGeom>
          <a:noFill/>
        </p:spPr>
        <p:txBody>
          <a:bodyPr wrap="square" rtlCol="0">
            <a:spAutoFit/>
          </a:bodyPr>
          <a:lstStyle/>
          <a:p>
            <a:pPr algn="ctr"/>
            <a:r>
              <a:rPr lang="en-US" sz="2800" b="1" dirty="0">
                <a:latin typeface="Arial" panose="020B0604020202020204" pitchFamily="34" charset="0"/>
                <a:ea typeface="+mj-ea"/>
                <a:cs typeface="Arial" panose="020B0604020202020204" pitchFamily="34" charset="0"/>
              </a:rPr>
              <a:t>TRILLION DOLLAR DEFICITS RETURN BY </a:t>
            </a:r>
            <a:r>
              <a:rPr lang="en-US" sz="3600" b="1" dirty="0">
                <a:solidFill>
                  <a:schemeClr val="accent2"/>
                </a:solidFill>
                <a:latin typeface="Arial" panose="020B0604020202020204" pitchFamily="34" charset="0"/>
                <a:ea typeface="+mj-ea"/>
                <a:cs typeface="Arial" panose="020B0604020202020204" pitchFamily="34" charset="0"/>
              </a:rPr>
              <a:t>2020</a:t>
            </a:r>
          </a:p>
        </p:txBody>
      </p:sp>
      <p:graphicFrame>
        <p:nvGraphicFramePr>
          <p:cNvPr id="9" name="Chart 8"/>
          <p:cNvGraphicFramePr/>
          <p:nvPr>
            <p:extLst>
              <p:ext uri="{D42A27DB-BD31-4B8C-83A1-F6EECF244321}">
                <p14:modId xmlns:p14="http://schemas.microsoft.com/office/powerpoint/2010/main" val="3232652208"/>
              </p:ext>
            </p:extLst>
          </p:nvPr>
        </p:nvGraphicFramePr>
        <p:xfrm>
          <a:off x="166255" y="973777"/>
          <a:ext cx="8573983" cy="518857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Box 14"/>
          <p:cNvSpPr txBox="1">
            <a:spLocks noChangeArrowheads="1"/>
          </p:cNvSpPr>
          <p:nvPr/>
        </p:nvSpPr>
        <p:spPr bwMode="auto">
          <a:xfrm>
            <a:off x="12699" y="6604000"/>
            <a:ext cx="7055758" cy="246221"/>
          </a:xfrm>
          <a:prstGeom prst="rect">
            <a:avLst/>
          </a:prstGeom>
          <a:noFill/>
          <a:ln w="9525">
            <a:noFill/>
            <a:miter lim="800000"/>
            <a:headEnd/>
            <a:tailEnd/>
          </a:ln>
        </p:spPr>
        <p:txBody>
          <a:bodyPr wrap="square">
            <a:spAutoFit/>
          </a:bodyPr>
          <a:lstStyle/>
          <a:p>
            <a:pPr>
              <a:spcBef>
                <a:spcPct val="50000"/>
              </a:spcBef>
              <a:defRPr/>
            </a:pPr>
            <a:r>
              <a:rPr lang="en-US" sz="1000" b="1" dirty="0">
                <a:latin typeface="Arial"/>
                <a:cs typeface="Arial"/>
              </a:rPr>
              <a:t>Source: CRFB calculations based on Congressional Budget Office data</a:t>
            </a:r>
          </a:p>
        </p:txBody>
      </p:sp>
      <p:pic>
        <p:nvPicPr>
          <p:cNvPr id="12" name="Picture 11"/>
          <p:cNvPicPr>
            <a:picLocks noChangeAspect="1"/>
          </p:cNvPicPr>
          <p:nvPr/>
        </p:nvPicPr>
        <p:blipFill>
          <a:blip r:embed="rId4"/>
          <a:stretch>
            <a:fillRect/>
          </a:stretch>
        </p:blipFill>
        <p:spPr>
          <a:xfrm>
            <a:off x="7491588" y="6344421"/>
            <a:ext cx="1614312" cy="488179"/>
          </a:xfrm>
          <a:prstGeom prst="rect">
            <a:avLst/>
          </a:prstGeom>
        </p:spPr>
      </p:pic>
      <p:cxnSp>
        <p:nvCxnSpPr>
          <p:cNvPr id="14" name="Straight Connector 13"/>
          <p:cNvCxnSpPr/>
          <p:nvPr/>
        </p:nvCxnSpPr>
        <p:spPr>
          <a:xfrm flipV="1">
            <a:off x="5617029" y="1199408"/>
            <a:ext cx="0" cy="4619502"/>
          </a:xfrm>
          <a:prstGeom prst="line">
            <a:avLst/>
          </a:prstGeom>
          <a:ln w="12700">
            <a:solidFill>
              <a:schemeClr val="tx1"/>
            </a:solidFill>
            <a:prstDash val="soli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0998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128631550"/>
              </p:ext>
            </p:extLst>
          </p:nvPr>
        </p:nvGraphicFramePr>
        <p:xfrm>
          <a:off x="294774" y="1088883"/>
          <a:ext cx="8734926" cy="5000199"/>
        </p:xfrm>
        <a:graphic>
          <a:graphicData uri="http://schemas.openxmlformats.org/drawingml/2006/chart">
            <c:chart xmlns:c="http://schemas.openxmlformats.org/drawingml/2006/chart" xmlns:r="http://schemas.openxmlformats.org/officeDocument/2006/relationships" r:id="rId3"/>
          </a:graphicData>
        </a:graphic>
      </p:graphicFrame>
      <p:sp>
        <p:nvSpPr>
          <p:cNvPr id="43" name="Text Box 1"/>
          <p:cNvSpPr txBox="1">
            <a:spLocks noChangeArrowheads="1"/>
          </p:cNvSpPr>
          <p:nvPr/>
        </p:nvSpPr>
        <p:spPr bwMode="auto">
          <a:xfrm>
            <a:off x="5010701" y="244575"/>
            <a:ext cx="2268907" cy="514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432" tIns="27432"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rtl="1" eaLnBrk="1" hangingPunct="1"/>
            <a:r>
              <a:rPr lang="en-US" sz="6000" b="1" dirty="0">
                <a:solidFill>
                  <a:schemeClr val="tx2"/>
                </a:solidFill>
                <a:latin typeface="Arial"/>
                <a:cs typeface="Arial"/>
              </a:rPr>
              <a:t>78%</a:t>
            </a:r>
          </a:p>
        </p:txBody>
      </p:sp>
      <p:sp>
        <p:nvSpPr>
          <p:cNvPr id="44" name="TextBox 43"/>
          <p:cNvSpPr txBox="1"/>
          <p:nvPr/>
        </p:nvSpPr>
        <p:spPr>
          <a:xfrm>
            <a:off x="119936" y="647551"/>
            <a:ext cx="9039726" cy="523220"/>
          </a:xfrm>
          <a:prstGeom prst="rect">
            <a:avLst/>
          </a:prstGeom>
          <a:noFill/>
        </p:spPr>
        <p:txBody>
          <a:bodyPr wrap="square" rtlCol="0">
            <a:spAutoFit/>
          </a:bodyPr>
          <a:lstStyle/>
          <a:p>
            <a:r>
              <a:rPr lang="en-US" sz="2800" b="1" cap="all" dirty="0">
                <a:latin typeface="Arial"/>
                <a:cs typeface="Arial"/>
              </a:rPr>
              <a:t>      OUR DEBT WILL EQUAL                  OF GDP</a:t>
            </a:r>
          </a:p>
        </p:txBody>
      </p:sp>
      <p:sp>
        <p:nvSpPr>
          <p:cNvPr id="45" name="TextBox 44"/>
          <p:cNvSpPr txBox="1"/>
          <p:nvPr/>
        </p:nvSpPr>
        <p:spPr>
          <a:xfrm>
            <a:off x="294774" y="241350"/>
            <a:ext cx="2118226" cy="461665"/>
          </a:xfrm>
          <a:prstGeom prst="rect">
            <a:avLst/>
          </a:prstGeom>
          <a:noFill/>
        </p:spPr>
        <p:txBody>
          <a:bodyPr wrap="square" rtlCol="0">
            <a:spAutoFit/>
          </a:bodyPr>
          <a:lstStyle/>
          <a:p>
            <a:r>
              <a:rPr lang="en-US" sz="2400" b="1" cap="all" dirty="0">
                <a:solidFill>
                  <a:schemeClr val="tx1">
                    <a:lumMod val="50000"/>
                    <a:lumOff val="50000"/>
                  </a:schemeClr>
                </a:solidFill>
                <a:latin typeface="Arial"/>
                <a:cs typeface="Arial"/>
              </a:rPr>
              <a:t>In 2018… </a:t>
            </a:r>
          </a:p>
        </p:txBody>
      </p:sp>
      <p:sp>
        <p:nvSpPr>
          <p:cNvPr id="22" name="TextBox 21"/>
          <p:cNvSpPr txBox="1"/>
          <p:nvPr/>
        </p:nvSpPr>
        <p:spPr>
          <a:xfrm rot="16200000">
            <a:off x="-629705" y="3537835"/>
            <a:ext cx="1541182" cy="307777"/>
          </a:xfrm>
          <a:prstGeom prst="rect">
            <a:avLst/>
          </a:prstGeom>
          <a:ln>
            <a:no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285750" indent="-285750">
              <a:spcBef>
                <a:spcPts val="0"/>
              </a:spcBef>
              <a:spcAft>
                <a:spcPts val="300"/>
              </a:spcAft>
              <a:buClr>
                <a:schemeClr val="tx2"/>
              </a:buClr>
              <a:buSzPct val="110000"/>
            </a:pPr>
            <a:r>
              <a:rPr lang="en-US" sz="1400" b="1" dirty="0">
                <a:latin typeface="Arial"/>
                <a:cs typeface="Arial"/>
              </a:rPr>
              <a:t>(% of Economy)</a:t>
            </a:r>
          </a:p>
        </p:txBody>
      </p:sp>
      <p:cxnSp>
        <p:nvCxnSpPr>
          <p:cNvPr id="35" name="Straight Connector 34">
            <a:extLst>
              <a:ext uri="{FF2B5EF4-FFF2-40B4-BE49-F238E27FC236}">
                <a16:creationId xmlns:a16="http://schemas.microsoft.com/office/drawing/2014/main" id="{C52F970C-5301-472B-AA96-F62751C8AB74}"/>
              </a:ext>
            </a:extLst>
          </p:cNvPr>
          <p:cNvCxnSpPr>
            <a:cxnSpLocks/>
          </p:cNvCxnSpPr>
          <p:nvPr/>
        </p:nvCxnSpPr>
        <p:spPr>
          <a:xfrm flipH="1" flipV="1">
            <a:off x="6508140" y="2790501"/>
            <a:ext cx="14538" cy="265329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9" name="Text Box 14">
            <a:extLst>
              <a:ext uri="{FF2B5EF4-FFF2-40B4-BE49-F238E27FC236}">
                <a16:creationId xmlns:a16="http://schemas.microsoft.com/office/drawing/2014/main" id="{750B448A-1A0C-4443-9E5B-F7E1D44FE9E6}"/>
              </a:ext>
            </a:extLst>
          </p:cNvPr>
          <p:cNvSpPr txBox="1">
            <a:spLocks noChangeArrowheads="1"/>
          </p:cNvSpPr>
          <p:nvPr/>
        </p:nvSpPr>
        <p:spPr bwMode="auto">
          <a:xfrm>
            <a:off x="12698" y="6604000"/>
            <a:ext cx="5364707" cy="477054"/>
          </a:xfrm>
          <a:prstGeom prst="rect">
            <a:avLst/>
          </a:prstGeom>
          <a:noFill/>
          <a:ln w="9525">
            <a:noFill/>
            <a:miter lim="800000"/>
            <a:headEnd/>
            <a:tailEnd/>
          </a:ln>
        </p:spPr>
        <p:txBody>
          <a:bodyPr wrap="square">
            <a:spAutoFit/>
          </a:bodyPr>
          <a:lstStyle/>
          <a:p>
            <a:pPr>
              <a:spcBef>
                <a:spcPct val="50000"/>
              </a:spcBef>
              <a:defRPr/>
            </a:pPr>
            <a:r>
              <a:rPr lang="en-US" sz="1000" b="1" dirty="0">
                <a:latin typeface="Arial"/>
                <a:cs typeface="Arial"/>
              </a:rPr>
              <a:t>Source: Congressional Budget Office, June 2018</a:t>
            </a:r>
          </a:p>
          <a:p>
            <a:pPr marL="171450" indent="-171450">
              <a:spcBef>
                <a:spcPct val="50000"/>
              </a:spcBef>
              <a:buFont typeface="Arial" charset="0"/>
              <a:buChar char="•"/>
              <a:defRPr/>
            </a:pPr>
            <a:endParaRPr lang="en-US" sz="1000" b="1" dirty="0">
              <a:latin typeface="Arial"/>
              <a:cs typeface="Arial"/>
            </a:endParaRP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3475" y="6317990"/>
            <a:ext cx="1603719" cy="484975"/>
          </a:xfrm>
          <a:prstGeom prst="rect">
            <a:avLst/>
          </a:prstGeom>
        </p:spPr>
      </p:pic>
      <p:grpSp>
        <p:nvGrpSpPr>
          <p:cNvPr id="37" name="Group 36"/>
          <p:cNvGrpSpPr/>
          <p:nvPr/>
        </p:nvGrpSpPr>
        <p:grpSpPr>
          <a:xfrm>
            <a:off x="4538438" y="3504654"/>
            <a:ext cx="2102350" cy="514092"/>
            <a:chOff x="3019419" y="4374772"/>
            <a:chExt cx="2102350" cy="514092"/>
          </a:xfrm>
        </p:grpSpPr>
        <p:sp>
          <p:nvSpPr>
            <p:cNvPr id="38" name="Donut 37"/>
            <p:cNvSpPr/>
            <p:nvPr/>
          </p:nvSpPr>
          <p:spPr>
            <a:xfrm>
              <a:off x="4836019" y="4530256"/>
              <a:ext cx="285750" cy="281624"/>
            </a:xfrm>
            <a:prstGeom prst="donut">
              <a:avLst>
                <a:gd name="adj" fmla="val 12037"/>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39" name="Group 38"/>
            <p:cNvGrpSpPr/>
            <p:nvPr/>
          </p:nvGrpSpPr>
          <p:grpSpPr>
            <a:xfrm>
              <a:off x="3019419" y="4374772"/>
              <a:ext cx="1823457" cy="514092"/>
              <a:chOff x="3019419" y="4374772"/>
              <a:chExt cx="1823457" cy="514092"/>
            </a:xfrm>
          </p:grpSpPr>
          <p:sp>
            <p:nvSpPr>
              <p:cNvPr id="40" name="Text Box 1"/>
              <p:cNvSpPr txBox="1">
                <a:spLocks noChangeArrowheads="1"/>
              </p:cNvSpPr>
              <p:nvPr/>
            </p:nvSpPr>
            <p:spPr bwMode="auto">
              <a:xfrm>
                <a:off x="3019419" y="4374772"/>
                <a:ext cx="851491" cy="514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432" tIns="27432"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rtl="1" eaLnBrk="1" hangingPunct="1"/>
                <a:r>
                  <a:rPr lang="en-US" sz="2800" b="1" dirty="0">
                    <a:solidFill>
                      <a:schemeClr val="accent1">
                        <a:lumMod val="60000"/>
                        <a:lumOff val="40000"/>
                      </a:schemeClr>
                    </a:solidFill>
                    <a:latin typeface="Arial"/>
                    <a:cs typeface="Arial"/>
                  </a:rPr>
                  <a:t>78%</a:t>
                </a:r>
              </a:p>
            </p:txBody>
          </p:sp>
          <p:grpSp>
            <p:nvGrpSpPr>
              <p:cNvPr id="41" name="Group 40"/>
              <p:cNvGrpSpPr/>
              <p:nvPr/>
            </p:nvGrpSpPr>
            <p:grpSpPr>
              <a:xfrm>
                <a:off x="3852277" y="4520248"/>
                <a:ext cx="990599" cy="225870"/>
                <a:chOff x="3924301" y="4622800"/>
                <a:chExt cx="990599" cy="225870"/>
              </a:xfrm>
              <a:solidFill>
                <a:schemeClr val="tx1">
                  <a:lumMod val="50000"/>
                  <a:lumOff val="50000"/>
                </a:schemeClr>
              </a:solidFill>
            </p:grpSpPr>
            <p:cxnSp>
              <p:nvCxnSpPr>
                <p:cNvPr id="42" name="Straight Connector 41"/>
                <p:cNvCxnSpPr/>
                <p:nvPr/>
              </p:nvCxnSpPr>
              <p:spPr>
                <a:xfrm flipH="1" flipV="1">
                  <a:off x="3924301" y="4734370"/>
                  <a:ext cx="990599" cy="10192"/>
                </a:xfrm>
                <a:prstGeom prst="line">
                  <a:avLst/>
                </a:prstGeom>
                <a:grpFill/>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930650" y="4622800"/>
                  <a:ext cx="0" cy="225870"/>
                </a:xfrm>
                <a:prstGeom prst="line">
                  <a:avLst/>
                </a:prstGeom>
                <a:grpFill/>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6" name="Rectangle 5"/>
          <p:cNvSpPr/>
          <p:nvPr/>
        </p:nvSpPr>
        <p:spPr>
          <a:xfrm>
            <a:off x="6541293" y="3941763"/>
            <a:ext cx="209586" cy="151632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3892949"/>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30030538"/>
              </p:ext>
            </p:extLst>
          </p:nvPr>
        </p:nvGraphicFramePr>
        <p:xfrm>
          <a:off x="294774" y="1088883"/>
          <a:ext cx="8734926" cy="5000199"/>
        </p:xfrm>
        <a:graphic>
          <a:graphicData uri="http://schemas.openxmlformats.org/drawingml/2006/chart">
            <c:chart xmlns:c="http://schemas.openxmlformats.org/drawingml/2006/chart" xmlns:r="http://schemas.openxmlformats.org/officeDocument/2006/relationships" r:id="rId3"/>
          </a:graphicData>
        </a:graphic>
      </p:graphicFrame>
      <p:grpSp>
        <p:nvGrpSpPr>
          <p:cNvPr id="42" name="Group 41"/>
          <p:cNvGrpSpPr/>
          <p:nvPr/>
        </p:nvGrpSpPr>
        <p:grpSpPr>
          <a:xfrm>
            <a:off x="4538438" y="3504654"/>
            <a:ext cx="2102350" cy="514092"/>
            <a:chOff x="3019419" y="4374772"/>
            <a:chExt cx="2102350" cy="514092"/>
          </a:xfrm>
        </p:grpSpPr>
        <p:sp>
          <p:nvSpPr>
            <p:cNvPr id="46" name="Donut 45"/>
            <p:cNvSpPr/>
            <p:nvPr/>
          </p:nvSpPr>
          <p:spPr>
            <a:xfrm>
              <a:off x="4836019" y="4530256"/>
              <a:ext cx="285750" cy="281624"/>
            </a:xfrm>
            <a:prstGeom prst="donut">
              <a:avLst>
                <a:gd name="adj" fmla="val 12037"/>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47" name="Group 46"/>
            <p:cNvGrpSpPr/>
            <p:nvPr/>
          </p:nvGrpSpPr>
          <p:grpSpPr>
            <a:xfrm>
              <a:off x="3019419" y="4374772"/>
              <a:ext cx="1823457" cy="514092"/>
              <a:chOff x="3019419" y="4374772"/>
              <a:chExt cx="1823457" cy="514092"/>
            </a:xfrm>
          </p:grpSpPr>
          <p:sp>
            <p:nvSpPr>
              <p:cNvPr id="48" name="Text Box 1"/>
              <p:cNvSpPr txBox="1">
                <a:spLocks noChangeArrowheads="1"/>
              </p:cNvSpPr>
              <p:nvPr/>
            </p:nvSpPr>
            <p:spPr bwMode="auto">
              <a:xfrm>
                <a:off x="3019419" y="4374772"/>
                <a:ext cx="851491" cy="514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432" tIns="27432"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rtl="1" eaLnBrk="1" hangingPunct="1"/>
                <a:r>
                  <a:rPr lang="en-US" sz="2800" b="1" dirty="0">
                    <a:solidFill>
                      <a:schemeClr val="accent1">
                        <a:lumMod val="60000"/>
                        <a:lumOff val="40000"/>
                      </a:schemeClr>
                    </a:solidFill>
                    <a:latin typeface="Arial"/>
                    <a:cs typeface="Arial"/>
                  </a:rPr>
                  <a:t>78%</a:t>
                </a:r>
              </a:p>
            </p:txBody>
          </p:sp>
          <p:grpSp>
            <p:nvGrpSpPr>
              <p:cNvPr id="49" name="Group 48"/>
              <p:cNvGrpSpPr/>
              <p:nvPr/>
            </p:nvGrpSpPr>
            <p:grpSpPr>
              <a:xfrm>
                <a:off x="3852277" y="4520248"/>
                <a:ext cx="990599" cy="225870"/>
                <a:chOff x="3924301" y="4622800"/>
                <a:chExt cx="990599" cy="225870"/>
              </a:xfrm>
              <a:solidFill>
                <a:schemeClr val="tx1">
                  <a:lumMod val="50000"/>
                  <a:lumOff val="50000"/>
                </a:schemeClr>
              </a:solidFill>
            </p:grpSpPr>
            <p:cxnSp>
              <p:nvCxnSpPr>
                <p:cNvPr id="50" name="Straight Connector 49"/>
                <p:cNvCxnSpPr/>
                <p:nvPr/>
              </p:nvCxnSpPr>
              <p:spPr>
                <a:xfrm flipH="1" flipV="1">
                  <a:off x="3924301" y="4734370"/>
                  <a:ext cx="990599" cy="10192"/>
                </a:xfrm>
                <a:prstGeom prst="line">
                  <a:avLst/>
                </a:prstGeom>
                <a:grpFill/>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3930650" y="4622800"/>
                  <a:ext cx="0" cy="225870"/>
                </a:xfrm>
                <a:prstGeom prst="line">
                  <a:avLst/>
                </a:prstGeom>
                <a:grpFill/>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43" name="Text Box 1"/>
          <p:cNvSpPr txBox="1">
            <a:spLocks noChangeArrowheads="1"/>
          </p:cNvSpPr>
          <p:nvPr/>
        </p:nvSpPr>
        <p:spPr bwMode="auto">
          <a:xfrm>
            <a:off x="5010701" y="244575"/>
            <a:ext cx="2268907" cy="514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432" tIns="27432"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rtl="1" eaLnBrk="1" hangingPunct="1"/>
            <a:r>
              <a:rPr lang="en-US" sz="6000" b="1" dirty="0">
                <a:solidFill>
                  <a:schemeClr val="tx2"/>
                </a:solidFill>
                <a:latin typeface="Arial"/>
                <a:cs typeface="Arial"/>
              </a:rPr>
              <a:t>100%</a:t>
            </a:r>
          </a:p>
        </p:txBody>
      </p:sp>
      <p:sp>
        <p:nvSpPr>
          <p:cNvPr id="44" name="TextBox 43"/>
          <p:cNvSpPr txBox="1"/>
          <p:nvPr/>
        </p:nvSpPr>
        <p:spPr>
          <a:xfrm>
            <a:off x="324656" y="565663"/>
            <a:ext cx="9039726" cy="523220"/>
          </a:xfrm>
          <a:prstGeom prst="rect">
            <a:avLst/>
          </a:prstGeom>
          <a:noFill/>
        </p:spPr>
        <p:txBody>
          <a:bodyPr wrap="square" rtlCol="0">
            <a:spAutoFit/>
          </a:bodyPr>
          <a:lstStyle/>
          <a:p>
            <a:r>
              <a:rPr lang="en-US" sz="2800" b="1" cap="all" dirty="0">
                <a:latin typeface="Arial"/>
                <a:cs typeface="Arial"/>
              </a:rPr>
              <a:t>                 it will rise to  </a:t>
            </a:r>
          </a:p>
        </p:txBody>
      </p:sp>
      <p:sp>
        <p:nvSpPr>
          <p:cNvPr id="45" name="TextBox 44"/>
          <p:cNvSpPr txBox="1"/>
          <p:nvPr/>
        </p:nvSpPr>
        <p:spPr>
          <a:xfrm>
            <a:off x="294774" y="241350"/>
            <a:ext cx="2118226" cy="461665"/>
          </a:xfrm>
          <a:prstGeom prst="rect">
            <a:avLst/>
          </a:prstGeom>
          <a:noFill/>
        </p:spPr>
        <p:txBody>
          <a:bodyPr wrap="square" rtlCol="0">
            <a:spAutoFit/>
          </a:bodyPr>
          <a:lstStyle/>
          <a:p>
            <a:r>
              <a:rPr lang="en-US" sz="2400" b="1" cap="all" dirty="0">
                <a:solidFill>
                  <a:schemeClr val="tx1">
                    <a:lumMod val="50000"/>
                    <a:lumOff val="50000"/>
                  </a:schemeClr>
                </a:solidFill>
                <a:latin typeface="Arial"/>
                <a:cs typeface="Arial"/>
              </a:rPr>
              <a:t>By 2030… </a:t>
            </a:r>
          </a:p>
        </p:txBody>
      </p:sp>
      <p:sp>
        <p:nvSpPr>
          <p:cNvPr id="22" name="TextBox 21"/>
          <p:cNvSpPr txBox="1"/>
          <p:nvPr/>
        </p:nvSpPr>
        <p:spPr>
          <a:xfrm rot="16200000">
            <a:off x="-629705" y="3537835"/>
            <a:ext cx="1541182" cy="307777"/>
          </a:xfrm>
          <a:prstGeom prst="rect">
            <a:avLst/>
          </a:prstGeom>
          <a:ln>
            <a:no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285750" indent="-285750">
              <a:spcBef>
                <a:spcPts val="0"/>
              </a:spcBef>
              <a:spcAft>
                <a:spcPts val="300"/>
              </a:spcAft>
              <a:buClr>
                <a:schemeClr val="tx2"/>
              </a:buClr>
              <a:buSzPct val="110000"/>
            </a:pPr>
            <a:r>
              <a:rPr lang="en-US" sz="1400" b="1" dirty="0">
                <a:latin typeface="Arial"/>
                <a:cs typeface="Arial"/>
              </a:rPr>
              <a:t>(% of Economy)</a:t>
            </a:r>
          </a:p>
        </p:txBody>
      </p:sp>
      <p:sp>
        <p:nvSpPr>
          <p:cNvPr id="19" name="Text Box 14">
            <a:extLst>
              <a:ext uri="{FF2B5EF4-FFF2-40B4-BE49-F238E27FC236}">
                <a16:creationId xmlns:a16="http://schemas.microsoft.com/office/drawing/2014/main" id="{750B448A-1A0C-4443-9E5B-F7E1D44FE9E6}"/>
              </a:ext>
            </a:extLst>
          </p:cNvPr>
          <p:cNvSpPr txBox="1">
            <a:spLocks noChangeArrowheads="1"/>
          </p:cNvSpPr>
          <p:nvPr/>
        </p:nvSpPr>
        <p:spPr bwMode="auto">
          <a:xfrm>
            <a:off x="12698" y="6604000"/>
            <a:ext cx="5364707" cy="477054"/>
          </a:xfrm>
          <a:prstGeom prst="rect">
            <a:avLst/>
          </a:prstGeom>
          <a:noFill/>
          <a:ln w="9525">
            <a:noFill/>
            <a:miter lim="800000"/>
            <a:headEnd/>
            <a:tailEnd/>
          </a:ln>
        </p:spPr>
        <p:txBody>
          <a:bodyPr wrap="square">
            <a:spAutoFit/>
          </a:bodyPr>
          <a:lstStyle/>
          <a:p>
            <a:pPr>
              <a:spcBef>
                <a:spcPct val="50000"/>
              </a:spcBef>
              <a:defRPr/>
            </a:pPr>
            <a:r>
              <a:rPr lang="en-US" sz="1000" b="1" dirty="0">
                <a:latin typeface="Arial"/>
                <a:cs typeface="Arial"/>
              </a:rPr>
              <a:t>Source: Congressional Budget Office, June 2018</a:t>
            </a:r>
          </a:p>
          <a:p>
            <a:pPr marL="171450" indent="-171450">
              <a:spcBef>
                <a:spcPct val="50000"/>
              </a:spcBef>
              <a:buFont typeface="Arial" charset="0"/>
              <a:buChar char="•"/>
              <a:defRPr/>
            </a:pPr>
            <a:endParaRPr lang="en-US" sz="1000" b="1" dirty="0">
              <a:latin typeface="Arial"/>
              <a:cs typeface="Arial"/>
            </a:endParaRP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3475" y="6317990"/>
            <a:ext cx="1603719" cy="484975"/>
          </a:xfrm>
          <a:prstGeom prst="rect">
            <a:avLst/>
          </a:prstGeom>
        </p:spPr>
      </p:pic>
      <p:cxnSp>
        <p:nvCxnSpPr>
          <p:cNvPr id="41" name="Straight Connector 40">
            <a:extLst>
              <a:ext uri="{FF2B5EF4-FFF2-40B4-BE49-F238E27FC236}">
                <a16:creationId xmlns:a16="http://schemas.microsoft.com/office/drawing/2014/main" id="{C52F970C-5301-472B-AA96-F62751C8AB74}"/>
              </a:ext>
            </a:extLst>
          </p:cNvPr>
          <p:cNvCxnSpPr>
            <a:cxnSpLocks/>
          </p:cNvCxnSpPr>
          <p:nvPr/>
        </p:nvCxnSpPr>
        <p:spPr>
          <a:xfrm flipH="1" flipV="1">
            <a:off x="6508140" y="2790501"/>
            <a:ext cx="14538" cy="265329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7389076" y="3254375"/>
            <a:ext cx="209586" cy="220053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97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883479286"/>
              </p:ext>
            </p:extLst>
          </p:nvPr>
        </p:nvGraphicFramePr>
        <p:xfrm>
          <a:off x="294774" y="1088883"/>
          <a:ext cx="8734926" cy="5000199"/>
        </p:xfrm>
        <a:graphic>
          <a:graphicData uri="http://schemas.openxmlformats.org/drawingml/2006/chart">
            <c:chart xmlns:c="http://schemas.openxmlformats.org/drawingml/2006/chart" xmlns:r="http://schemas.openxmlformats.org/officeDocument/2006/relationships" r:id="rId3"/>
          </a:graphicData>
        </a:graphic>
      </p:graphicFrame>
      <p:sp>
        <p:nvSpPr>
          <p:cNvPr id="44" name="TextBox 43"/>
          <p:cNvSpPr txBox="1"/>
          <p:nvPr/>
        </p:nvSpPr>
        <p:spPr>
          <a:xfrm>
            <a:off x="324656" y="565663"/>
            <a:ext cx="9039726" cy="523220"/>
          </a:xfrm>
          <a:prstGeom prst="rect">
            <a:avLst/>
          </a:prstGeom>
          <a:noFill/>
        </p:spPr>
        <p:txBody>
          <a:bodyPr wrap="square" rtlCol="0">
            <a:spAutoFit/>
          </a:bodyPr>
          <a:lstStyle/>
          <a:p>
            <a:r>
              <a:rPr lang="en-US" sz="2800" b="1" cap="all" dirty="0">
                <a:latin typeface="Arial"/>
                <a:cs typeface="Arial"/>
              </a:rPr>
              <a:t>                 it will CONTINUE RISING  </a:t>
            </a:r>
          </a:p>
        </p:txBody>
      </p:sp>
      <p:sp>
        <p:nvSpPr>
          <p:cNvPr id="45" name="TextBox 44"/>
          <p:cNvSpPr txBox="1"/>
          <p:nvPr/>
        </p:nvSpPr>
        <p:spPr>
          <a:xfrm>
            <a:off x="294773" y="241350"/>
            <a:ext cx="2631153" cy="461665"/>
          </a:xfrm>
          <a:prstGeom prst="rect">
            <a:avLst/>
          </a:prstGeom>
          <a:noFill/>
        </p:spPr>
        <p:txBody>
          <a:bodyPr wrap="square" rtlCol="0">
            <a:spAutoFit/>
          </a:bodyPr>
          <a:lstStyle/>
          <a:p>
            <a:r>
              <a:rPr lang="en-US" sz="2400" b="1" cap="all" dirty="0">
                <a:solidFill>
                  <a:schemeClr val="tx1">
                    <a:lumMod val="50000"/>
                    <a:lumOff val="50000"/>
                  </a:schemeClr>
                </a:solidFill>
                <a:latin typeface="Arial"/>
                <a:cs typeface="Arial"/>
              </a:rPr>
              <a:t>After 2030… </a:t>
            </a:r>
          </a:p>
        </p:txBody>
      </p:sp>
      <p:sp>
        <p:nvSpPr>
          <p:cNvPr id="22" name="TextBox 21"/>
          <p:cNvSpPr txBox="1"/>
          <p:nvPr/>
        </p:nvSpPr>
        <p:spPr>
          <a:xfrm rot="16200000">
            <a:off x="-629705" y="3537835"/>
            <a:ext cx="1541182" cy="307777"/>
          </a:xfrm>
          <a:prstGeom prst="rect">
            <a:avLst/>
          </a:prstGeom>
          <a:ln>
            <a:no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285750" indent="-285750">
              <a:spcBef>
                <a:spcPts val="0"/>
              </a:spcBef>
              <a:spcAft>
                <a:spcPts val="300"/>
              </a:spcAft>
              <a:buClr>
                <a:schemeClr val="tx2"/>
              </a:buClr>
              <a:buSzPct val="110000"/>
            </a:pPr>
            <a:r>
              <a:rPr lang="en-US" sz="1400" b="1" dirty="0">
                <a:latin typeface="Arial"/>
                <a:cs typeface="Arial"/>
              </a:rPr>
              <a:t>(% of Economy)</a:t>
            </a:r>
          </a:p>
        </p:txBody>
      </p:sp>
      <p:sp>
        <p:nvSpPr>
          <p:cNvPr id="19" name="Text Box 14">
            <a:extLst>
              <a:ext uri="{FF2B5EF4-FFF2-40B4-BE49-F238E27FC236}">
                <a16:creationId xmlns:a16="http://schemas.microsoft.com/office/drawing/2014/main" id="{750B448A-1A0C-4443-9E5B-F7E1D44FE9E6}"/>
              </a:ext>
            </a:extLst>
          </p:cNvPr>
          <p:cNvSpPr txBox="1">
            <a:spLocks noChangeArrowheads="1"/>
          </p:cNvSpPr>
          <p:nvPr/>
        </p:nvSpPr>
        <p:spPr bwMode="auto">
          <a:xfrm>
            <a:off x="12698" y="6604000"/>
            <a:ext cx="5364707" cy="477054"/>
          </a:xfrm>
          <a:prstGeom prst="rect">
            <a:avLst/>
          </a:prstGeom>
          <a:noFill/>
          <a:ln w="9525">
            <a:noFill/>
            <a:miter lim="800000"/>
            <a:headEnd/>
            <a:tailEnd/>
          </a:ln>
        </p:spPr>
        <p:txBody>
          <a:bodyPr wrap="square">
            <a:spAutoFit/>
          </a:bodyPr>
          <a:lstStyle/>
          <a:p>
            <a:pPr>
              <a:spcBef>
                <a:spcPct val="50000"/>
              </a:spcBef>
              <a:defRPr/>
            </a:pPr>
            <a:r>
              <a:rPr lang="en-US" sz="1000" b="1" dirty="0">
                <a:latin typeface="Arial"/>
                <a:cs typeface="Arial"/>
              </a:rPr>
              <a:t>Source: Congressional Budget Office, June 2018</a:t>
            </a:r>
          </a:p>
          <a:p>
            <a:pPr marL="171450" indent="-171450">
              <a:spcBef>
                <a:spcPct val="50000"/>
              </a:spcBef>
              <a:buFont typeface="Arial" charset="0"/>
              <a:buChar char="•"/>
              <a:defRPr/>
            </a:pPr>
            <a:endParaRPr lang="en-US" sz="1000" b="1" dirty="0">
              <a:latin typeface="Arial"/>
              <a:cs typeface="Arial"/>
            </a:endParaRP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3475" y="6317990"/>
            <a:ext cx="1603719" cy="484975"/>
          </a:xfrm>
          <a:prstGeom prst="rect">
            <a:avLst/>
          </a:prstGeom>
        </p:spPr>
      </p:pic>
      <p:cxnSp>
        <p:nvCxnSpPr>
          <p:cNvPr id="24" name="Straight Connector 23">
            <a:extLst>
              <a:ext uri="{FF2B5EF4-FFF2-40B4-BE49-F238E27FC236}">
                <a16:creationId xmlns:a16="http://schemas.microsoft.com/office/drawing/2014/main" id="{C52F970C-5301-472B-AA96-F62751C8AB74}"/>
              </a:ext>
            </a:extLst>
          </p:cNvPr>
          <p:cNvCxnSpPr>
            <a:cxnSpLocks/>
          </p:cNvCxnSpPr>
          <p:nvPr/>
        </p:nvCxnSpPr>
        <p:spPr>
          <a:xfrm flipH="1" flipV="1">
            <a:off x="6508140" y="2790501"/>
            <a:ext cx="14538" cy="265329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4538438" y="3504654"/>
            <a:ext cx="2102350" cy="514092"/>
            <a:chOff x="3019419" y="4374772"/>
            <a:chExt cx="2102350" cy="514092"/>
          </a:xfrm>
        </p:grpSpPr>
        <p:sp>
          <p:nvSpPr>
            <p:cNvPr id="46" name="Donut 45"/>
            <p:cNvSpPr/>
            <p:nvPr/>
          </p:nvSpPr>
          <p:spPr>
            <a:xfrm>
              <a:off x="4836019" y="4530256"/>
              <a:ext cx="285750" cy="281624"/>
            </a:xfrm>
            <a:prstGeom prst="donut">
              <a:avLst>
                <a:gd name="adj" fmla="val 12037"/>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47" name="Group 46"/>
            <p:cNvGrpSpPr/>
            <p:nvPr/>
          </p:nvGrpSpPr>
          <p:grpSpPr>
            <a:xfrm>
              <a:off x="3019419" y="4374772"/>
              <a:ext cx="1823457" cy="514092"/>
              <a:chOff x="3019419" y="4374772"/>
              <a:chExt cx="1823457" cy="514092"/>
            </a:xfrm>
          </p:grpSpPr>
          <p:sp>
            <p:nvSpPr>
              <p:cNvPr id="48" name="Text Box 1"/>
              <p:cNvSpPr txBox="1">
                <a:spLocks noChangeArrowheads="1"/>
              </p:cNvSpPr>
              <p:nvPr/>
            </p:nvSpPr>
            <p:spPr bwMode="auto">
              <a:xfrm>
                <a:off x="3019419" y="4374772"/>
                <a:ext cx="851491" cy="514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432" tIns="27432"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rtl="1" eaLnBrk="1" hangingPunct="1"/>
                <a:r>
                  <a:rPr lang="en-US" sz="2800" b="1" dirty="0">
                    <a:solidFill>
                      <a:schemeClr val="accent1">
                        <a:lumMod val="60000"/>
                        <a:lumOff val="40000"/>
                      </a:schemeClr>
                    </a:solidFill>
                    <a:latin typeface="Arial"/>
                    <a:cs typeface="Arial"/>
                  </a:rPr>
                  <a:t>78%</a:t>
                </a:r>
              </a:p>
            </p:txBody>
          </p:sp>
          <p:grpSp>
            <p:nvGrpSpPr>
              <p:cNvPr id="49" name="Group 48"/>
              <p:cNvGrpSpPr/>
              <p:nvPr/>
            </p:nvGrpSpPr>
            <p:grpSpPr>
              <a:xfrm>
                <a:off x="3852277" y="4520248"/>
                <a:ext cx="990599" cy="225870"/>
                <a:chOff x="3924301" y="4622800"/>
                <a:chExt cx="990599" cy="225870"/>
              </a:xfrm>
              <a:solidFill>
                <a:schemeClr val="tx1">
                  <a:lumMod val="50000"/>
                  <a:lumOff val="50000"/>
                </a:schemeClr>
              </a:solidFill>
            </p:grpSpPr>
            <p:cxnSp>
              <p:nvCxnSpPr>
                <p:cNvPr id="50" name="Straight Connector 49"/>
                <p:cNvCxnSpPr/>
                <p:nvPr/>
              </p:nvCxnSpPr>
              <p:spPr>
                <a:xfrm flipH="1" flipV="1">
                  <a:off x="3924301" y="4734370"/>
                  <a:ext cx="990599" cy="10192"/>
                </a:xfrm>
                <a:prstGeom prst="line">
                  <a:avLst/>
                </a:prstGeom>
                <a:grpFill/>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3930650" y="4622800"/>
                  <a:ext cx="0" cy="225870"/>
                </a:xfrm>
                <a:prstGeom prst="line">
                  <a:avLst/>
                </a:prstGeom>
                <a:grpFill/>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2421181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8718</TotalTime>
  <Words>1764</Words>
  <Application>Microsoft Office PowerPoint</Application>
  <PresentationFormat>On-screen Show (4:3)</PresentationFormat>
  <Paragraphs>512</Paragraphs>
  <Slides>38</Slides>
  <Notes>38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DEFICITS COULD GET WORSE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FRAMEWORK FOR FIXING THE DEBT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must Come Together to Fix the Debt</vt:lpstr>
      <vt:lpstr>PowerPoint Presentation</vt:lpstr>
      <vt:lpstr>PowerPoint Presentation</vt:lpstr>
      <vt:lpstr>PowerPoint Presentation</vt:lpstr>
      <vt:lpstr>ABOUT THE CAMPAIGN TO FIX THE DEBT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Haley  Stephenson</dc:creator>
  <cp:lastModifiedBy>Tyler Evilsizer</cp:lastModifiedBy>
  <cp:revision>420</cp:revision>
  <dcterms:created xsi:type="dcterms:W3CDTF">2014-03-14T01:14:26Z</dcterms:created>
  <dcterms:modified xsi:type="dcterms:W3CDTF">2018-10-02T18:29:48Z</dcterms:modified>
</cp:coreProperties>
</file>