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81" r:id="rId2"/>
  </p:sldMasterIdLst>
  <p:notesMasterIdLst>
    <p:notesMasterId r:id="rId39"/>
  </p:notesMasterIdLst>
  <p:handoutMasterIdLst>
    <p:handoutMasterId r:id="rId40"/>
  </p:handoutMasterIdLst>
  <p:sldIdLst>
    <p:sldId id="342" r:id="rId3"/>
    <p:sldId id="746" r:id="rId4"/>
    <p:sldId id="547" r:id="rId5"/>
    <p:sldId id="743" r:id="rId6"/>
    <p:sldId id="740" r:id="rId7"/>
    <p:sldId id="739" r:id="rId8"/>
    <p:sldId id="693" r:id="rId9"/>
    <p:sldId id="538" r:id="rId10"/>
    <p:sldId id="539" r:id="rId11"/>
    <p:sldId id="546" r:id="rId12"/>
    <p:sldId id="749" r:id="rId13"/>
    <p:sldId id="482" r:id="rId14"/>
    <p:sldId id="744" r:id="rId15"/>
    <p:sldId id="734" r:id="rId16"/>
    <p:sldId id="745" r:id="rId17"/>
    <p:sldId id="750" r:id="rId18"/>
    <p:sldId id="742" r:id="rId19"/>
    <p:sldId id="741" r:id="rId20"/>
    <p:sldId id="753" r:id="rId21"/>
    <p:sldId id="752" r:id="rId22"/>
    <p:sldId id="754" r:id="rId23"/>
    <p:sldId id="755" r:id="rId24"/>
    <p:sldId id="756" r:id="rId25"/>
    <p:sldId id="757" r:id="rId26"/>
    <p:sldId id="758" r:id="rId27"/>
    <p:sldId id="759" r:id="rId28"/>
    <p:sldId id="760" r:id="rId29"/>
    <p:sldId id="761" r:id="rId30"/>
    <p:sldId id="762" r:id="rId31"/>
    <p:sldId id="763" r:id="rId32"/>
    <p:sldId id="764" r:id="rId33"/>
    <p:sldId id="765" r:id="rId34"/>
    <p:sldId id="766" r:id="rId35"/>
    <p:sldId id="767" r:id="rId36"/>
    <p:sldId id="768" r:id="rId37"/>
    <p:sldId id="769"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Moller" initials="ZM" lastIdx="1" clrIdx="0">
    <p:extLst>
      <p:ext uri="{19B8F6BF-5375-455C-9EA6-DF929625EA0E}">
        <p15:presenceInfo xmlns:p15="http://schemas.microsoft.com/office/powerpoint/2012/main" userId="S-1-5-21-1314473935-2883874291-1128713973-49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477"/>
    <a:srgbClr val="080808"/>
    <a:srgbClr val="FA9644"/>
    <a:srgbClr val="BFCFEB"/>
    <a:srgbClr val="FF9B9B"/>
    <a:srgbClr val="000000"/>
    <a:srgbClr val="8CDEDC"/>
    <a:srgbClr val="AE83DD"/>
    <a:srgbClr val="CAB57A"/>
    <a:srgbClr val="3E7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8844" autoAdjust="0"/>
  </p:normalViewPr>
  <p:slideViewPr>
    <p:cSldViewPr snapToGrid="0">
      <p:cViewPr varScale="1">
        <p:scale>
          <a:sx n="62" d="100"/>
          <a:sy n="62" d="100"/>
        </p:scale>
        <p:origin x="2244"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24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naf\srv\Priv\Users\evilsizert\Desktop\Projects\Debt%20101\Interest\foreign%20debt.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f.lan\srv\Pub\Shared\CRFB\Policy\Blog%20Charts\2013-11-06%20Insurance%20conglomerate%20chart%20dat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46075132854538E-2"/>
          <c:y val="4.1170086650028824E-2"/>
          <c:w val="0.88400716941841773"/>
          <c:h val="0.89374592975756528"/>
        </c:manualLayout>
      </c:layout>
      <c:barChart>
        <c:barDir val="col"/>
        <c:grouping val="clustered"/>
        <c:varyColors val="0"/>
        <c:ser>
          <c:idx val="0"/>
          <c:order val="0"/>
          <c:tx>
            <c:strRef>
              <c:f>Sheet1!$B$1</c:f>
              <c:strCache>
                <c:ptCount val="1"/>
                <c:pt idx="0">
                  <c:v>Series 1</c:v>
                </c:pt>
              </c:strCache>
            </c:strRef>
          </c:tx>
          <c:spPr>
            <a:solidFill>
              <a:srgbClr val="003477"/>
            </a:solidFill>
            <a:ln w="9525">
              <a:solidFill>
                <a:schemeClr val="tx1"/>
              </a:solidFill>
            </a:ln>
            <a:effectLst/>
          </c:spPr>
          <c:invertIfNegative val="0"/>
          <c:dPt>
            <c:idx val="16"/>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5-DFF2-4E1E-AF02-9F68DA1925AB}"/>
              </c:ext>
            </c:extLst>
          </c:dPt>
          <c:dPt>
            <c:idx val="17"/>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6-DFF2-4E1E-AF02-9F68DA1925AB}"/>
              </c:ext>
            </c:extLst>
          </c:dPt>
          <c:dPt>
            <c:idx val="18"/>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2-DFF2-4E1E-AF02-9F68DA1925AB}"/>
              </c:ext>
            </c:extLst>
          </c:dPt>
          <c:dPt>
            <c:idx val="19"/>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7-DFF2-4E1E-AF02-9F68DA1925AB}"/>
              </c:ext>
            </c:extLst>
          </c:dPt>
          <c:dPt>
            <c:idx val="20"/>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8-DFF2-4E1E-AF02-9F68DA1925AB}"/>
              </c:ext>
            </c:extLst>
          </c:dPt>
          <c:dPt>
            <c:idx val="21"/>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9-DFF2-4E1E-AF02-9F68DA1925AB}"/>
              </c:ext>
            </c:extLst>
          </c:dPt>
          <c:dPt>
            <c:idx val="22"/>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A-DFF2-4E1E-AF02-9F68DA1925AB}"/>
              </c:ext>
            </c:extLst>
          </c:dPt>
          <c:dPt>
            <c:idx val="23"/>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B-DFF2-4E1E-AF02-9F68DA1925AB}"/>
              </c:ext>
            </c:extLst>
          </c:dPt>
          <c:dPt>
            <c:idx val="24"/>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C-DFF2-4E1E-AF02-9F68DA1925AB}"/>
              </c:ext>
            </c:extLst>
          </c:dPt>
          <c:dPt>
            <c:idx val="25"/>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D-DFF2-4E1E-AF02-9F68DA1925AB}"/>
              </c:ext>
            </c:extLst>
          </c:dPt>
          <c:dPt>
            <c:idx val="26"/>
            <c:invertIfNegative val="0"/>
            <c:bubble3D val="0"/>
            <c:spPr>
              <a:pattFill prst="wdDnDiag">
                <a:fgClr>
                  <a:srgbClr val="003477"/>
                </a:fgClr>
                <a:bgClr>
                  <a:schemeClr val="bg1"/>
                </a:bgClr>
              </a:pattFill>
              <a:ln w="9525">
                <a:solidFill>
                  <a:schemeClr val="tx1"/>
                </a:solidFill>
              </a:ln>
              <a:effectLst/>
            </c:spPr>
            <c:extLst>
              <c:ext xmlns:c16="http://schemas.microsoft.com/office/drawing/2014/chart" uri="{C3380CC4-5D6E-409C-BE32-E72D297353CC}">
                <c16:uniqueId val="{00000003-DFF2-4E1E-AF02-9F68DA1925AB}"/>
              </c:ext>
            </c:extLst>
          </c:dPt>
          <c:dLbls>
            <c:dLbl>
              <c:idx val="0"/>
              <c:delete val="1"/>
              <c:extLst>
                <c:ext xmlns:c15="http://schemas.microsoft.com/office/drawing/2012/chart" uri="{CE6537A1-D6FC-4f65-9D91-7224C49458BB}"/>
                <c:ext xmlns:c16="http://schemas.microsoft.com/office/drawing/2014/chart" uri="{C3380CC4-5D6E-409C-BE32-E72D297353CC}">
                  <c16:uniqueId val="{00000017-DFF2-4E1E-AF02-9F68DA1925AB}"/>
                </c:ext>
              </c:extLst>
            </c:dLbl>
            <c:dLbl>
              <c:idx val="1"/>
              <c:layout>
                <c:manualLayout>
                  <c:x val="0"/>
                  <c:y val="-2.7754367687161285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CF94EA37-05CA-469B-A71A-31796F2FEAE9}" type="VALUE">
                      <a:rPr lang="en-US" sz="1400" smtClean="0"/>
                      <a:pPr>
                        <a:defRPr sz="1400" b="1">
                          <a:solidFill>
                            <a:schemeClr val="tx1"/>
                          </a:solidFill>
                          <a:latin typeface="Arial" panose="020B0604020202020204" pitchFamily="34" charset="0"/>
                          <a:cs typeface="Arial" panose="020B0604020202020204" pitchFamily="34" charset="0"/>
                        </a:defRPr>
                      </a:pPr>
                      <a:t>[VALUE]</a:t>
                    </a:fld>
                    <a:r>
                      <a:rPr lang="en-US" sz="1400" dirty="0"/>
                      <a:t> billion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10"/>
                        <a:gd name="adj2" fmla="val 104956"/>
                      </a:avLst>
                    </a:prstGeom>
                    <a:noFill/>
                    <a:ln>
                      <a:noFill/>
                    </a:ln>
                  </c15:spPr>
                  <c15:dlblFieldTable/>
                  <c15:showDataLabelsRange val="0"/>
                </c:ext>
                <c:ext xmlns:c16="http://schemas.microsoft.com/office/drawing/2014/chart" uri="{C3380CC4-5D6E-409C-BE32-E72D297353CC}">
                  <c16:uniqueId val="{00000019-DFF2-4E1E-AF02-9F68DA1925AB}"/>
                </c:ext>
              </c:extLst>
            </c:dLbl>
            <c:dLbl>
              <c:idx val="2"/>
              <c:delete val="1"/>
              <c:extLst>
                <c:ext xmlns:c15="http://schemas.microsoft.com/office/drawing/2012/chart" uri="{CE6537A1-D6FC-4f65-9D91-7224C49458BB}"/>
                <c:ext xmlns:c16="http://schemas.microsoft.com/office/drawing/2014/chart" uri="{C3380CC4-5D6E-409C-BE32-E72D297353CC}">
                  <c16:uniqueId val="{00000000-DFF2-4E1E-AF02-9F68DA1925AB}"/>
                </c:ext>
              </c:extLst>
            </c:dLbl>
            <c:dLbl>
              <c:idx val="3"/>
              <c:delete val="1"/>
              <c:extLst>
                <c:ext xmlns:c15="http://schemas.microsoft.com/office/drawing/2012/chart" uri="{CE6537A1-D6FC-4f65-9D91-7224C49458BB}"/>
                <c:ext xmlns:c16="http://schemas.microsoft.com/office/drawing/2014/chart" uri="{C3380CC4-5D6E-409C-BE32-E72D297353CC}">
                  <c16:uniqueId val="{00000016-DFF2-4E1E-AF02-9F68DA1925AB}"/>
                </c:ext>
              </c:extLst>
            </c:dLbl>
            <c:dLbl>
              <c:idx val="4"/>
              <c:delete val="1"/>
              <c:extLst>
                <c:ext xmlns:c15="http://schemas.microsoft.com/office/drawing/2012/chart" uri="{CE6537A1-D6FC-4f65-9D91-7224C49458BB}"/>
                <c:ext xmlns:c16="http://schemas.microsoft.com/office/drawing/2014/chart" uri="{C3380CC4-5D6E-409C-BE32-E72D297353CC}">
                  <c16:uniqueId val="{00000015-DFF2-4E1E-AF02-9F68DA1925AB}"/>
                </c:ext>
              </c:extLst>
            </c:dLbl>
            <c:dLbl>
              <c:idx val="5"/>
              <c:delete val="1"/>
              <c:extLst>
                <c:ext xmlns:c15="http://schemas.microsoft.com/office/drawing/2012/chart" uri="{CE6537A1-D6FC-4f65-9D91-7224C49458BB}"/>
                <c:ext xmlns:c16="http://schemas.microsoft.com/office/drawing/2014/chart" uri="{C3380CC4-5D6E-409C-BE32-E72D297353CC}">
                  <c16:uniqueId val="{00000014-DFF2-4E1E-AF02-9F68DA1925AB}"/>
                </c:ext>
              </c:extLst>
            </c:dLbl>
            <c:dLbl>
              <c:idx val="6"/>
              <c:layout>
                <c:manualLayout>
                  <c:x val="-2.8729739454064823E-3"/>
                  <c:y val="-2.5231243351964718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t>$1.4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605"/>
                        <a:gd name="adj2" fmla="val 94866"/>
                      </a:avLst>
                    </a:prstGeom>
                    <a:noFill/>
                    <a:ln>
                      <a:noFill/>
                    </a:ln>
                  </c15:spPr>
                </c:ext>
                <c:ext xmlns:c16="http://schemas.microsoft.com/office/drawing/2014/chart" uri="{C3380CC4-5D6E-409C-BE32-E72D297353CC}">
                  <c16:uniqueId val="{0000001A-DFF2-4E1E-AF02-9F68DA1925AB}"/>
                </c:ext>
              </c:extLst>
            </c:dLbl>
            <c:dLbl>
              <c:idx val="7"/>
              <c:delete val="1"/>
              <c:extLst>
                <c:ext xmlns:c15="http://schemas.microsoft.com/office/drawing/2012/chart" uri="{CE6537A1-D6FC-4f65-9D91-7224C49458BB}"/>
                <c:ext xmlns:c16="http://schemas.microsoft.com/office/drawing/2014/chart" uri="{C3380CC4-5D6E-409C-BE32-E72D297353CC}">
                  <c16:uniqueId val="{00000001-DFF2-4E1E-AF02-9F68DA1925AB}"/>
                </c:ext>
              </c:extLst>
            </c:dLbl>
            <c:dLbl>
              <c:idx val="8"/>
              <c:delete val="1"/>
              <c:extLst>
                <c:ext xmlns:c15="http://schemas.microsoft.com/office/drawing/2012/chart" uri="{CE6537A1-D6FC-4f65-9D91-7224C49458BB}"/>
                <c:ext xmlns:c16="http://schemas.microsoft.com/office/drawing/2014/chart" uri="{C3380CC4-5D6E-409C-BE32-E72D297353CC}">
                  <c16:uniqueId val="{0000000E-DFF2-4E1E-AF02-9F68DA1925AB}"/>
                </c:ext>
              </c:extLst>
            </c:dLbl>
            <c:dLbl>
              <c:idx val="9"/>
              <c:delete val="1"/>
              <c:extLst>
                <c:ext xmlns:c15="http://schemas.microsoft.com/office/drawing/2012/chart" uri="{CE6537A1-D6FC-4f65-9D91-7224C49458BB}"/>
                <c:ext xmlns:c16="http://schemas.microsoft.com/office/drawing/2014/chart" uri="{C3380CC4-5D6E-409C-BE32-E72D297353CC}">
                  <c16:uniqueId val="{0000000F-DFF2-4E1E-AF02-9F68DA1925AB}"/>
                </c:ext>
              </c:extLst>
            </c:dLbl>
            <c:dLbl>
              <c:idx val="10"/>
              <c:delete val="1"/>
              <c:extLst>
                <c:ext xmlns:c15="http://schemas.microsoft.com/office/drawing/2012/chart" uri="{CE6537A1-D6FC-4f65-9D91-7224C49458BB}"/>
                <c:ext xmlns:c16="http://schemas.microsoft.com/office/drawing/2014/chart" uri="{C3380CC4-5D6E-409C-BE32-E72D297353CC}">
                  <c16:uniqueId val="{00000010-DFF2-4E1E-AF02-9F68DA1925AB}"/>
                </c:ext>
              </c:extLst>
            </c:dLbl>
            <c:dLbl>
              <c:idx val="11"/>
              <c:delete val="1"/>
              <c:extLst>
                <c:ext xmlns:c15="http://schemas.microsoft.com/office/drawing/2012/chart" uri="{CE6537A1-D6FC-4f65-9D91-7224C49458BB}"/>
                <c:ext xmlns:c16="http://schemas.microsoft.com/office/drawing/2014/chart" uri="{C3380CC4-5D6E-409C-BE32-E72D297353CC}">
                  <c16:uniqueId val="{00000011-DFF2-4E1E-AF02-9F68DA1925AB}"/>
                </c:ext>
              </c:extLst>
            </c:dLbl>
            <c:dLbl>
              <c:idx val="12"/>
              <c:delete val="1"/>
              <c:extLst>
                <c:ext xmlns:c15="http://schemas.microsoft.com/office/drawing/2012/chart" uri="{CE6537A1-D6FC-4f65-9D91-7224C49458BB}"/>
                <c:ext xmlns:c16="http://schemas.microsoft.com/office/drawing/2014/chart" uri="{C3380CC4-5D6E-409C-BE32-E72D297353CC}">
                  <c16:uniqueId val="{00000018-DFF2-4E1E-AF02-9F68DA1925AB}"/>
                </c:ext>
              </c:extLst>
            </c:dLbl>
            <c:dLbl>
              <c:idx val="13"/>
              <c:delete val="1"/>
              <c:extLst>
                <c:ext xmlns:c15="http://schemas.microsoft.com/office/drawing/2012/chart" uri="{CE6537A1-D6FC-4f65-9D91-7224C49458BB}"/>
                <c:ext xmlns:c16="http://schemas.microsoft.com/office/drawing/2014/chart" uri="{C3380CC4-5D6E-409C-BE32-E72D297353CC}">
                  <c16:uniqueId val="{00000012-DFF2-4E1E-AF02-9F68DA1925AB}"/>
                </c:ext>
              </c:extLst>
            </c:dLbl>
            <c:dLbl>
              <c:idx val="14"/>
              <c:delete val="1"/>
              <c:extLst>
                <c:ext xmlns:c15="http://schemas.microsoft.com/office/drawing/2012/chart" uri="{CE6537A1-D6FC-4f65-9D91-7224C49458BB}"/>
                <c:ext xmlns:c16="http://schemas.microsoft.com/office/drawing/2014/chart" uri="{C3380CC4-5D6E-409C-BE32-E72D297353CC}">
                  <c16:uniqueId val="{00000013-DFF2-4E1E-AF02-9F68DA1925AB}"/>
                </c:ext>
              </c:extLst>
            </c:dLbl>
            <c:dLbl>
              <c:idx val="15"/>
              <c:layout>
                <c:manualLayout>
                  <c:x val="-6.751488771705233E-2"/>
                  <c:y val="-4.036998936314355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15B9D809-00C1-4793-8EF1-9B0C7342A6C5}" type="VALUE">
                      <a:rPr lang="en-US" sz="1400" smtClean="0"/>
                      <a:pPr>
                        <a:defRPr sz="1400" b="1">
                          <a:solidFill>
                            <a:schemeClr val="tx1"/>
                          </a:solidFill>
                          <a:latin typeface="Arial" panose="020B0604020202020204" pitchFamily="34" charset="0"/>
                          <a:cs typeface="Arial" panose="020B0604020202020204" pitchFamily="34" charset="0"/>
                        </a:defRPr>
                      </a:pPr>
                      <a:t>[VALUE]</a:t>
                    </a:fld>
                    <a:r>
                      <a:rPr lang="en-US" sz="1400" dirty="0"/>
                      <a:t> billion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4125"/>
                        <a:gd name="adj2" fmla="val 122632"/>
                      </a:avLst>
                    </a:prstGeom>
                    <a:noFill/>
                    <a:ln>
                      <a:noFill/>
                    </a:ln>
                  </c15:spPr>
                  <c15:dlblFieldTable/>
                  <c15:showDataLabelsRange val="0"/>
                </c:ext>
                <c:ext xmlns:c16="http://schemas.microsoft.com/office/drawing/2014/chart" uri="{C3380CC4-5D6E-409C-BE32-E72D297353CC}">
                  <c16:uniqueId val="{0000001B-DFF2-4E1E-AF02-9F68DA1925AB}"/>
                </c:ext>
              </c:extLst>
            </c:dLbl>
            <c:dLbl>
              <c:idx val="16"/>
              <c:delete val="1"/>
              <c:extLst>
                <c:ext xmlns:c15="http://schemas.microsoft.com/office/drawing/2012/chart" uri="{CE6537A1-D6FC-4f65-9D91-7224C49458BB}"/>
                <c:ext xmlns:c16="http://schemas.microsoft.com/office/drawing/2014/chart" uri="{C3380CC4-5D6E-409C-BE32-E72D297353CC}">
                  <c16:uniqueId val="{00000005-DFF2-4E1E-AF02-9F68DA1925AB}"/>
                </c:ext>
              </c:extLst>
            </c:dLbl>
            <c:dLbl>
              <c:idx val="17"/>
              <c:layout>
                <c:manualLayout>
                  <c:x val="-1.2500000000000001E-2"/>
                  <c:y val="-2.7754367687161191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rgbClr val="FF0000"/>
                        </a:solidFill>
                      </a:rPr>
                      <a:t>$1</a:t>
                    </a:r>
                    <a:r>
                      <a:rPr lang="en-US" baseline="0" dirty="0">
                        <a:solidFill>
                          <a:srgbClr val="FF0000"/>
                        </a:solidFill>
                      </a:rPr>
                      <a:t> trillion</a:t>
                    </a:r>
                    <a:endParaRPr lang="en-US" dirty="0">
                      <a:solidFill>
                        <a:srgbClr val="FF0000"/>
                      </a:solidFill>
                    </a:endParaRP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4212"/>
                        <a:gd name="adj2" fmla="val 111103"/>
                      </a:avLst>
                    </a:prstGeom>
                    <a:noFill/>
                    <a:ln>
                      <a:noFill/>
                    </a:ln>
                  </c15:spPr>
                </c:ext>
                <c:ext xmlns:c16="http://schemas.microsoft.com/office/drawing/2014/chart" uri="{C3380CC4-5D6E-409C-BE32-E72D297353CC}">
                  <c16:uniqueId val="{00000006-DFF2-4E1E-AF02-9F68DA1925AB}"/>
                </c:ext>
              </c:extLst>
            </c:dLbl>
            <c:dLbl>
              <c:idx val="18"/>
              <c:delete val="1"/>
              <c:extLst>
                <c:ext xmlns:c15="http://schemas.microsoft.com/office/drawing/2012/chart" uri="{CE6537A1-D6FC-4f65-9D91-7224C49458BB}"/>
                <c:ext xmlns:c16="http://schemas.microsoft.com/office/drawing/2014/chart" uri="{C3380CC4-5D6E-409C-BE32-E72D297353CC}">
                  <c16:uniqueId val="{00000002-DFF2-4E1E-AF02-9F68DA1925AB}"/>
                </c:ext>
              </c:extLst>
            </c:dLbl>
            <c:dLbl>
              <c:idx val="19"/>
              <c:delete val="1"/>
              <c:extLst>
                <c:ext xmlns:c15="http://schemas.microsoft.com/office/drawing/2012/chart" uri="{CE6537A1-D6FC-4f65-9D91-7224C49458BB}"/>
                <c:ext xmlns:c16="http://schemas.microsoft.com/office/drawing/2014/chart" uri="{C3380CC4-5D6E-409C-BE32-E72D297353CC}">
                  <c16:uniqueId val="{00000007-DFF2-4E1E-AF02-9F68DA1925AB}"/>
                </c:ext>
              </c:extLst>
            </c:dLbl>
            <c:dLbl>
              <c:idx val="20"/>
              <c:delete val="1"/>
              <c:extLst>
                <c:ext xmlns:c15="http://schemas.microsoft.com/office/drawing/2012/chart" uri="{CE6537A1-D6FC-4f65-9D91-7224C49458BB}"/>
                <c:ext xmlns:c16="http://schemas.microsoft.com/office/drawing/2014/chart" uri="{C3380CC4-5D6E-409C-BE32-E72D297353CC}">
                  <c16:uniqueId val="{00000008-DFF2-4E1E-AF02-9F68DA1925AB}"/>
                </c:ext>
              </c:extLst>
            </c:dLbl>
            <c:dLbl>
              <c:idx val="21"/>
              <c:delete val="1"/>
              <c:extLst>
                <c:ext xmlns:c15="http://schemas.microsoft.com/office/drawing/2012/chart" uri="{CE6537A1-D6FC-4f65-9D91-7224C49458BB}"/>
                <c:ext xmlns:c16="http://schemas.microsoft.com/office/drawing/2014/chart" uri="{C3380CC4-5D6E-409C-BE32-E72D297353CC}">
                  <c16:uniqueId val="{00000009-DFF2-4E1E-AF02-9F68DA1925AB}"/>
                </c:ext>
              </c:extLst>
            </c:dLbl>
            <c:dLbl>
              <c:idx val="22"/>
              <c:delete val="1"/>
              <c:extLst>
                <c:ext xmlns:c15="http://schemas.microsoft.com/office/drawing/2012/chart" uri="{CE6537A1-D6FC-4f65-9D91-7224C49458BB}"/>
                <c:ext xmlns:c16="http://schemas.microsoft.com/office/drawing/2014/chart" uri="{C3380CC4-5D6E-409C-BE32-E72D297353CC}">
                  <c16:uniqueId val="{0000000A-DFF2-4E1E-AF02-9F68DA1925AB}"/>
                </c:ext>
              </c:extLst>
            </c:dLbl>
            <c:dLbl>
              <c:idx val="23"/>
              <c:delete val="1"/>
              <c:extLst>
                <c:ext xmlns:c15="http://schemas.microsoft.com/office/drawing/2012/chart" uri="{CE6537A1-D6FC-4f65-9D91-7224C49458BB}"/>
                <c:ext xmlns:c16="http://schemas.microsoft.com/office/drawing/2014/chart" uri="{C3380CC4-5D6E-409C-BE32-E72D297353CC}">
                  <c16:uniqueId val="{0000000B-DFF2-4E1E-AF02-9F68DA1925AB}"/>
                </c:ext>
              </c:extLst>
            </c:dLbl>
            <c:dLbl>
              <c:idx val="24"/>
              <c:delete val="1"/>
              <c:extLst>
                <c:ext xmlns:c15="http://schemas.microsoft.com/office/drawing/2012/chart" uri="{CE6537A1-D6FC-4f65-9D91-7224C49458BB}"/>
                <c:ext xmlns:c16="http://schemas.microsoft.com/office/drawing/2014/chart" uri="{C3380CC4-5D6E-409C-BE32-E72D297353CC}">
                  <c16:uniqueId val="{0000000C-DFF2-4E1E-AF02-9F68DA1925AB}"/>
                </c:ext>
              </c:extLst>
            </c:dLbl>
            <c:dLbl>
              <c:idx val="25"/>
              <c:layout>
                <c:manualLayout>
                  <c:x val="-1.2928382754329171E-2"/>
                  <c:y val="-1.7661870346375303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t>$1.5 trillion</a:t>
                    </a:r>
                  </a:p>
                </c:rich>
              </c:tx>
              <c:numFmt formatCode="&quot;$&quot;#,##0" sourceLinked="0"/>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975"/>
                        <a:gd name="adj2" fmla="val 86446"/>
                      </a:avLst>
                    </a:prstGeom>
                    <a:noFill/>
                    <a:ln>
                      <a:noFill/>
                    </a:ln>
                  </c15:spPr>
                </c:ext>
                <c:ext xmlns:c16="http://schemas.microsoft.com/office/drawing/2014/chart" uri="{C3380CC4-5D6E-409C-BE32-E72D297353CC}">
                  <c16:uniqueId val="{0000000D-DFF2-4E1E-AF02-9F68DA1925AB}"/>
                </c:ext>
              </c:extLst>
            </c:dLbl>
            <c:dLbl>
              <c:idx val="26"/>
              <c:delete val="1"/>
              <c:extLst>
                <c:ext xmlns:c15="http://schemas.microsoft.com/office/drawing/2012/chart" uri="{CE6537A1-D6FC-4f65-9D91-7224C49458BB}"/>
                <c:ext xmlns:c16="http://schemas.microsoft.com/office/drawing/2014/chart" uri="{C3380CC4-5D6E-409C-BE32-E72D297353CC}">
                  <c16:uniqueId val="{00000003-DFF2-4E1E-AF02-9F68DA1925AB}"/>
                </c:ext>
              </c:extLst>
            </c:dLbl>
            <c:numFmt formatCode="&quot;$&quot;#,##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Sheet1!$A$2:$A$28</c:f>
              <c:numCache>
                <c:formatCode>General</c:formatCode>
                <c:ptCount val="2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pt idx="24">
                  <c:v>2027</c:v>
                </c:pt>
                <c:pt idx="25">
                  <c:v>2028</c:v>
                </c:pt>
                <c:pt idx="26">
                  <c:v>2029</c:v>
                </c:pt>
              </c:numCache>
            </c:numRef>
          </c:cat>
          <c:val>
            <c:numRef>
              <c:f>Sheet1!$B$2:$B$28</c:f>
              <c:numCache>
                <c:formatCode>General</c:formatCode>
                <c:ptCount val="27"/>
                <c:pt idx="0">
                  <c:v>377.58499999999998</c:v>
                </c:pt>
                <c:pt idx="1">
                  <c:v>413</c:v>
                </c:pt>
                <c:pt idx="2">
                  <c:v>318.346</c:v>
                </c:pt>
                <c:pt idx="3">
                  <c:v>248.18100000000001</c:v>
                </c:pt>
                <c:pt idx="4">
                  <c:v>160.70099999999999</c:v>
                </c:pt>
                <c:pt idx="5">
                  <c:v>458.553</c:v>
                </c:pt>
                <c:pt idx="6">
                  <c:v>1412.6880000000001</c:v>
                </c:pt>
                <c:pt idx="7">
                  <c:v>1294.373</c:v>
                </c:pt>
                <c:pt idx="8">
                  <c:v>1229.559</c:v>
                </c:pt>
                <c:pt idx="9">
                  <c:v>1086.9549999999999</c:v>
                </c:pt>
                <c:pt idx="10">
                  <c:v>679.54200000000003</c:v>
                </c:pt>
                <c:pt idx="11">
                  <c:v>484.6</c:v>
                </c:pt>
                <c:pt idx="12">
                  <c:v>438.49599999999998</c:v>
                </c:pt>
                <c:pt idx="13">
                  <c:v>584.65099999999995</c:v>
                </c:pt>
                <c:pt idx="14">
                  <c:v>665.37199999999996</c:v>
                </c:pt>
                <c:pt idx="15" formatCode="#,##0">
                  <c:v>779.25</c:v>
                </c:pt>
                <c:pt idx="16" formatCode="#,##0">
                  <c:v>959.86699999999996</c:v>
                </c:pt>
                <c:pt idx="17" formatCode="#,##0">
                  <c:v>1007.683</c:v>
                </c:pt>
                <c:pt idx="18" formatCode="#,##0">
                  <c:v>1033.8520000000001</c:v>
                </c:pt>
                <c:pt idx="19" formatCode="#,##0">
                  <c:v>1158.7739999999999</c:v>
                </c:pt>
                <c:pt idx="20" formatCode="#,##0">
                  <c:v>1181.4580000000001</c:v>
                </c:pt>
                <c:pt idx="21" formatCode="#,##0">
                  <c:v>1151.1769999999999</c:v>
                </c:pt>
                <c:pt idx="22" formatCode="#,##0">
                  <c:v>1284.1389999999999</c:v>
                </c:pt>
                <c:pt idx="23" formatCode="#,##0">
                  <c:v>1274.241</c:v>
                </c:pt>
                <c:pt idx="24" formatCode="#,##0">
                  <c:v>1260.2639999999999</c:v>
                </c:pt>
                <c:pt idx="25" formatCode="#,##0">
                  <c:v>1478.6659999999999</c:v>
                </c:pt>
                <c:pt idx="26" formatCode="#,##0">
                  <c:v>1377.8489999999999</c:v>
                </c:pt>
              </c:numCache>
            </c:numRef>
          </c:val>
          <c:extLst>
            <c:ext xmlns:c16="http://schemas.microsoft.com/office/drawing/2014/chart" uri="{C3380CC4-5D6E-409C-BE32-E72D297353CC}">
              <c16:uniqueId val="{00000004-DFF2-4E1E-AF02-9F68DA1925AB}"/>
            </c:ext>
          </c:extLst>
        </c:ser>
        <c:dLbls>
          <c:showLegendKey val="0"/>
          <c:showVal val="0"/>
          <c:showCatName val="0"/>
          <c:showSerName val="0"/>
          <c:showPercent val="0"/>
          <c:showBubbleSize val="0"/>
        </c:dLbls>
        <c:gapWidth val="70"/>
        <c:axId val="474076744"/>
        <c:axId val="474072808"/>
      </c:barChart>
      <c:catAx>
        <c:axId val="47407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2808"/>
        <c:crosses val="autoZero"/>
        <c:auto val="1"/>
        <c:lblAlgn val="ctr"/>
        <c:lblOffset val="100"/>
        <c:tickLblSkip val="2"/>
        <c:noMultiLvlLbl val="0"/>
      </c:catAx>
      <c:valAx>
        <c:axId val="474072808"/>
        <c:scaling>
          <c:orientation val="minMax"/>
          <c:max val="16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6744"/>
        <c:crosses val="autoZero"/>
        <c:crossBetween val="between"/>
        <c:majorUnit val="200"/>
      </c:valAx>
      <c:spPr>
        <a:noFill/>
        <a:ln>
          <a:noFill/>
        </a:ln>
        <a:effectLst/>
      </c:spPr>
    </c:plotArea>
    <c:plotVisOnly val="1"/>
    <c:dispBlanksAs val="gap"/>
    <c:showDLblsOverMax val="0"/>
  </c:chart>
  <c:spPr>
    <a:noFill/>
    <a:ln w="3175">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9527390810979"/>
          <c:y val="2.6043615879223245E-2"/>
          <c:w val="0.69367847485453538"/>
          <c:h val="0.94270404506570882"/>
        </c:manualLayout>
      </c:layout>
      <c:pieChart>
        <c:varyColors val="1"/>
        <c:ser>
          <c:idx val="0"/>
          <c:order val="0"/>
          <c:tx>
            <c:strRef>
              <c:f>Sheet1!$B$1</c:f>
              <c:strCache>
                <c:ptCount val="1"/>
                <c:pt idx="0">
                  <c:v>Column1</c:v>
                </c:pt>
              </c:strCache>
            </c:strRef>
          </c:tx>
          <c:spPr>
            <a:ln>
              <a:noFill/>
            </a:ln>
          </c:spPr>
          <c:dPt>
            <c:idx val="0"/>
            <c:bubble3D val="0"/>
            <c:explosion val="5"/>
            <c:spPr>
              <a:solidFill>
                <a:srgbClr val="C00000"/>
              </a:solidFill>
              <a:ln w="19050">
                <a:noFill/>
              </a:ln>
              <a:effectLst/>
            </c:spPr>
            <c:extLst>
              <c:ext xmlns:c16="http://schemas.microsoft.com/office/drawing/2014/chart" uri="{C3380CC4-5D6E-409C-BE32-E72D297353CC}">
                <c16:uniqueId val="{00000001-09B4-46C1-BC0E-141692B14694}"/>
              </c:ext>
            </c:extLst>
          </c:dPt>
          <c:dPt>
            <c:idx val="1"/>
            <c:bubble3D val="0"/>
            <c:spPr>
              <a:solidFill>
                <a:schemeClr val="tx2">
                  <a:lumMod val="50000"/>
                </a:schemeClr>
              </a:solidFill>
              <a:ln w="19050">
                <a:noFill/>
              </a:ln>
              <a:effectLst/>
            </c:spPr>
            <c:extLst>
              <c:ext xmlns:c16="http://schemas.microsoft.com/office/drawing/2014/chart" uri="{C3380CC4-5D6E-409C-BE32-E72D297353CC}">
                <c16:uniqueId val="{00000003-09B4-46C1-BC0E-141692B14694}"/>
              </c:ext>
            </c:extLst>
          </c:dPt>
          <c:dPt>
            <c:idx val="2"/>
            <c:bubble3D val="0"/>
            <c:spPr>
              <a:solidFill>
                <a:schemeClr val="accent1">
                  <a:lumMod val="50000"/>
                </a:schemeClr>
              </a:solidFill>
              <a:ln w="19050">
                <a:noFill/>
              </a:ln>
              <a:effectLst/>
            </c:spPr>
            <c:extLst>
              <c:ext xmlns:c16="http://schemas.microsoft.com/office/drawing/2014/chart" uri="{C3380CC4-5D6E-409C-BE32-E72D297353CC}">
                <c16:uniqueId val="{00000005-09B4-46C1-BC0E-141692B14694}"/>
              </c:ext>
            </c:extLst>
          </c:dPt>
          <c:dPt>
            <c:idx val="3"/>
            <c:bubble3D val="0"/>
            <c:spPr>
              <a:solidFill>
                <a:schemeClr val="accent1"/>
              </a:solidFill>
              <a:ln w="19050">
                <a:noFill/>
              </a:ln>
              <a:effectLst/>
            </c:spPr>
            <c:extLst>
              <c:ext xmlns:c16="http://schemas.microsoft.com/office/drawing/2014/chart" uri="{C3380CC4-5D6E-409C-BE32-E72D297353CC}">
                <c16:uniqueId val="{00000007-09B4-46C1-BC0E-141692B14694}"/>
              </c:ext>
            </c:extLst>
          </c:dPt>
          <c:dPt>
            <c:idx val="4"/>
            <c:bubble3D val="0"/>
            <c:spPr>
              <a:solidFill>
                <a:schemeClr val="accent5"/>
              </a:solidFill>
              <a:ln w="19050">
                <a:noFill/>
              </a:ln>
              <a:effectLst/>
            </c:spPr>
            <c:extLst>
              <c:ext xmlns:c16="http://schemas.microsoft.com/office/drawing/2014/chart" uri="{C3380CC4-5D6E-409C-BE32-E72D297353CC}">
                <c16:uniqueId val="{00000009-09B4-46C1-BC0E-141692B14694}"/>
              </c:ext>
            </c:extLst>
          </c:dPt>
          <c:dPt>
            <c:idx val="5"/>
            <c:bubble3D val="0"/>
            <c:spPr>
              <a:solidFill>
                <a:schemeClr val="accent1">
                  <a:lumMod val="60000"/>
                  <a:lumOff val="40000"/>
                </a:schemeClr>
              </a:solidFill>
              <a:ln w="19050">
                <a:noFill/>
              </a:ln>
              <a:effectLst/>
            </c:spPr>
            <c:extLst>
              <c:ext xmlns:c16="http://schemas.microsoft.com/office/drawing/2014/chart" uri="{C3380CC4-5D6E-409C-BE32-E72D297353CC}">
                <c16:uniqueId val="{0000000B-09B4-46C1-BC0E-141692B14694}"/>
              </c:ext>
            </c:extLst>
          </c:dPt>
          <c:dPt>
            <c:idx val="6"/>
            <c:bubble3D val="0"/>
            <c:spPr>
              <a:solidFill>
                <a:schemeClr val="tx2">
                  <a:lumMod val="20000"/>
                  <a:lumOff val="80000"/>
                </a:schemeClr>
              </a:solidFill>
              <a:ln w="19050">
                <a:noFill/>
              </a:ln>
              <a:effectLst/>
            </c:spPr>
            <c:extLst>
              <c:ext xmlns:c16="http://schemas.microsoft.com/office/drawing/2014/chart" uri="{C3380CC4-5D6E-409C-BE32-E72D297353CC}">
                <c16:uniqueId val="{0000000D-09B4-46C1-BC0E-141692B14694}"/>
              </c:ext>
            </c:extLst>
          </c:dPt>
          <c:cat>
            <c:strRef>
              <c:f>Sheet1!$A$2:$A$8</c:f>
              <c:strCache>
                <c:ptCount val="7"/>
                <c:pt idx="0">
                  <c:v>Tax Expenditures</c:v>
                </c:pt>
                <c:pt idx="1">
                  <c:v>Social Security</c:v>
                </c:pt>
                <c:pt idx="2">
                  <c:v>Health Care</c:v>
                </c:pt>
                <c:pt idx="3">
                  <c:v>Defense Discretionary </c:v>
                </c:pt>
                <c:pt idx="4">
                  <c:v>Non Defense Discretionary</c:v>
                </c:pt>
                <c:pt idx="5">
                  <c:v>Other</c:v>
                </c:pt>
                <c:pt idx="6">
                  <c:v>Interest</c:v>
                </c:pt>
              </c:strCache>
            </c:strRef>
          </c:cat>
          <c:val>
            <c:numRef>
              <c:f>Sheet1!$B$2:$B$8</c:f>
              <c:numCache>
                <c:formatCode>0.00</c:formatCode>
                <c:ptCount val="7"/>
                <c:pt idx="0">
                  <c:v>1475.7</c:v>
                </c:pt>
                <c:pt idx="1">
                  <c:v>1037.7940000000001</c:v>
                </c:pt>
                <c:pt idx="2">
                  <c:v>1114.0609999999999</c:v>
                </c:pt>
                <c:pt idx="3">
                  <c:v>670</c:v>
                </c:pt>
                <c:pt idx="4">
                  <c:v>661.99300000000005</c:v>
                </c:pt>
                <c:pt idx="5">
                  <c:v>555</c:v>
                </c:pt>
                <c:pt idx="6">
                  <c:v>371.62700000000001</c:v>
                </c:pt>
              </c:numCache>
            </c:numRef>
          </c:val>
          <c:extLst>
            <c:ext xmlns:c16="http://schemas.microsoft.com/office/drawing/2014/chart" uri="{C3380CC4-5D6E-409C-BE32-E72D297353CC}">
              <c16:uniqueId val="{0000000E-09B4-46C1-BC0E-141692B14694}"/>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F82F-4524-B8CD-9616DE3AC0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F82F-4524-B8CD-9616DE3AC0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F82F-4524-B8CD-9616DE3AC0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F82F-4524-B8CD-9616DE3AC0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F82F-4524-B8CD-9616DE3AC0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F82F-4524-B8CD-9616DE3AC0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F82F-4524-B8CD-9616DE3AC02F}"/>
              </c:ext>
            </c:extLst>
          </c:dPt>
          <c:cat>
            <c:strRef>
              <c:f>Sheet1!$A$2:$A$8</c:f>
              <c:strCache>
                <c:ptCount val="7"/>
                <c:pt idx="0">
                  <c:v>Tax Expenditures</c:v>
                </c:pt>
                <c:pt idx="1">
                  <c:v>Social Security</c:v>
                </c:pt>
                <c:pt idx="2">
                  <c:v>Health Care</c:v>
                </c:pt>
                <c:pt idx="3">
                  <c:v>Defense Discretionary </c:v>
                </c:pt>
                <c:pt idx="4">
                  <c:v>Non Defense Discretionary</c:v>
                </c:pt>
                <c:pt idx="5">
                  <c:v>Other</c:v>
                </c:pt>
                <c:pt idx="6">
                  <c:v>Interest</c:v>
                </c:pt>
              </c:strCache>
            </c:strRef>
          </c:cat>
          <c:val>
            <c:numRef>
              <c:f>Sheet1!$C$2:$C$8</c:f>
              <c:numCache>
                <c:formatCode>0.00</c:formatCode>
                <c:ptCount val="7"/>
                <c:pt idx="0">
                  <c:v>0.25070610370911495</c:v>
                </c:pt>
                <c:pt idx="1">
                  <c:v>0.17631042230310853</c:v>
                </c:pt>
                <c:pt idx="2">
                  <c:v>0.18926739351106614</c:v>
                </c:pt>
                <c:pt idx="3">
                  <c:v>0.11382604152951617</c:v>
                </c:pt>
                <c:pt idx="4">
                  <c:v>0.11246573538843135</c:v>
                </c:pt>
                <c:pt idx="5">
                  <c:v>9.4288735893852949E-2</c:v>
                </c:pt>
                <c:pt idx="6">
                  <c:v>6.3135567664909714E-2</c:v>
                </c:pt>
              </c:numCache>
            </c:numRef>
          </c:val>
          <c:extLst>
            <c:ext xmlns:c16="http://schemas.microsoft.com/office/drawing/2014/chart" uri="{C3380CC4-5D6E-409C-BE32-E72D297353CC}">
              <c16:uniqueId val="{0000000E-5173-4494-AC41-89FCA1581F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Sheet2!$A$2</c:f>
              <c:strCache>
                <c:ptCount val="1"/>
                <c:pt idx="0">
                  <c:v>Current Law</c:v>
                </c:pt>
              </c:strCache>
            </c:strRef>
          </c:tx>
          <c:spPr>
            <a:solidFill>
              <a:srgbClr val="003477"/>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Sheet2!$B$1:$M$1</c:f>
              <c:numCache>
                <c:formatCode>m/d/yyyy</c:formatCode>
                <c:ptCount val="12"/>
                <c:pt idx="0">
                  <c:v>43101</c:v>
                </c:pt>
                <c:pt idx="1">
                  <c:v>43466</c:v>
                </c:pt>
                <c:pt idx="2">
                  <c:v>43831</c:v>
                </c:pt>
                <c:pt idx="3">
                  <c:v>44197</c:v>
                </c:pt>
                <c:pt idx="4">
                  <c:v>44562</c:v>
                </c:pt>
                <c:pt idx="5">
                  <c:v>44927</c:v>
                </c:pt>
                <c:pt idx="6">
                  <c:v>45292</c:v>
                </c:pt>
                <c:pt idx="7">
                  <c:v>45658</c:v>
                </c:pt>
                <c:pt idx="8">
                  <c:v>46023</c:v>
                </c:pt>
                <c:pt idx="9">
                  <c:v>46388</c:v>
                </c:pt>
                <c:pt idx="10">
                  <c:v>46753</c:v>
                </c:pt>
                <c:pt idx="11">
                  <c:v>47119</c:v>
                </c:pt>
              </c:numCache>
            </c:numRef>
          </c:cat>
          <c:val>
            <c:numRef>
              <c:f>Sheet2!$B$2:$M$2</c:f>
              <c:numCache>
                <c:formatCode>"$"#,##0</c:formatCode>
                <c:ptCount val="12"/>
                <c:pt idx="0">
                  <c:v>324.97500000000002</c:v>
                </c:pt>
                <c:pt idx="1">
                  <c:v>371.62700000000001</c:v>
                </c:pt>
                <c:pt idx="2">
                  <c:v>390.363</c:v>
                </c:pt>
                <c:pt idx="3">
                  <c:v>418.30099999999999</c:v>
                </c:pt>
                <c:pt idx="4">
                  <c:v>456.303</c:v>
                </c:pt>
                <c:pt idx="5">
                  <c:v>505.99700000000001</c:v>
                </c:pt>
                <c:pt idx="6">
                  <c:v>553.88699999999994</c:v>
                </c:pt>
                <c:pt idx="7">
                  <c:v>602.18700000000001</c:v>
                </c:pt>
                <c:pt idx="8">
                  <c:v>652.68100000000004</c:v>
                </c:pt>
                <c:pt idx="9">
                  <c:v>703.86699999999996</c:v>
                </c:pt>
                <c:pt idx="10">
                  <c:v>757.67</c:v>
                </c:pt>
                <c:pt idx="11">
                  <c:v>806.89400000000001</c:v>
                </c:pt>
              </c:numCache>
            </c:numRef>
          </c:val>
          <c:extLst>
            <c:ext xmlns:c16="http://schemas.microsoft.com/office/drawing/2014/chart" uri="{C3380CC4-5D6E-409C-BE32-E72D297353CC}">
              <c16:uniqueId val="{00000000-25BD-471E-88D8-45898CA0BEE7}"/>
            </c:ext>
          </c:extLst>
        </c:ser>
        <c:ser>
          <c:idx val="1"/>
          <c:order val="1"/>
          <c:tx>
            <c:strRef>
              <c:f>Sheet2!$A$3</c:f>
              <c:strCache>
                <c:ptCount val="1"/>
                <c:pt idx="0">
                  <c:v>Alternative Fiscal Scenario</c:v>
                </c:pt>
              </c:strCache>
            </c:strRef>
          </c:tx>
          <c:spPr>
            <a:solidFill>
              <a:srgbClr val="F3610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5BD-471E-88D8-45898CA0BEE7}"/>
                </c:ext>
              </c:extLst>
            </c:dLbl>
            <c:dLbl>
              <c:idx val="1"/>
              <c:delete val="1"/>
              <c:extLst>
                <c:ext xmlns:c15="http://schemas.microsoft.com/office/drawing/2012/chart" uri="{CE6537A1-D6FC-4f65-9D91-7224C49458BB}"/>
                <c:ext xmlns:c16="http://schemas.microsoft.com/office/drawing/2014/chart" uri="{C3380CC4-5D6E-409C-BE32-E72D297353CC}">
                  <c16:uniqueId val="{00000002-25BD-471E-88D8-45898CA0BEE7}"/>
                </c:ext>
              </c:extLst>
            </c:dLbl>
            <c:dLbl>
              <c:idx val="2"/>
              <c:tx>
                <c:rich>
                  <a:bodyPr/>
                  <a:lstStyle/>
                  <a:p>
                    <a:fld id="{A36F3884-5473-477B-87BE-64C3B4522A2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5BD-471E-88D8-45898CA0BEE7}"/>
                </c:ext>
              </c:extLst>
            </c:dLbl>
            <c:dLbl>
              <c:idx val="3"/>
              <c:layout>
                <c:manualLayout>
                  <c:x val="0"/>
                  <c:y val="-3.1376341115255328E-2"/>
                </c:manualLayout>
              </c:layout>
              <c:tx>
                <c:rich>
                  <a:bodyPr/>
                  <a:lstStyle/>
                  <a:p>
                    <a:fld id="{830E6D4F-3016-457F-9220-C1358A278907}"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5BD-471E-88D8-45898CA0BEE7}"/>
                </c:ext>
              </c:extLst>
            </c:dLbl>
            <c:dLbl>
              <c:idx val="4"/>
              <c:layout>
                <c:manualLayout>
                  <c:x val="-4.9988061479342305E-17"/>
                  <c:y val="-2.9263940691624073E-2"/>
                </c:manualLayout>
              </c:layout>
              <c:tx>
                <c:rich>
                  <a:bodyPr/>
                  <a:lstStyle/>
                  <a:p>
                    <a:fld id="{6E67F497-8EBF-4B9C-83D5-51EFE47E210D}"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5BD-471E-88D8-45898CA0BEE7}"/>
                </c:ext>
              </c:extLst>
            </c:dLbl>
            <c:dLbl>
              <c:idx val="5"/>
              <c:layout>
                <c:manualLayout>
                  <c:x val="0"/>
                  <c:y val="-2.9172998112078141E-2"/>
                </c:manualLayout>
              </c:layout>
              <c:tx>
                <c:rich>
                  <a:bodyPr/>
                  <a:lstStyle/>
                  <a:p>
                    <a:fld id="{EB6268DB-3E2C-45AD-9295-20E700A9BA6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5BD-471E-88D8-45898CA0BEE7}"/>
                </c:ext>
              </c:extLst>
            </c:dLbl>
            <c:dLbl>
              <c:idx val="6"/>
              <c:layout>
                <c:manualLayout>
                  <c:x val="0"/>
                  <c:y val="-2.8916094917959861E-2"/>
                </c:manualLayout>
              </c:layout>
              <c:tx>
                <c:rich>
                  <a:bodyPr/>
                  <a:lstStyle/>
                  <a:p>
                    <a:fld id="{8C4DE1FF-2AC9-490A-B55D-D89CBB162A71}"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5BD-471E-88D8-45898CA0BEE7}"/>
                </c:ext>
              </c:extLst>
            </c:dLbl>
            <c:dLbl>
              <c:idx val="7"/>
              <c:layout>
                <c:manualLayout>
                  <c:x val="0"/>
                  <c:y val="-2.8341276419394944E-2"/>
                </c:manualLayout>
              </c:layout>
              <c:tx>
                <c:rich>
                  <a:bodyPr/>
                  <a:lstStyle/>
                  <a:p>
                    <a:fld id="{C393FBA2-4CBC-4585-987F-1BF7A9AB5CBB}"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5BD-471E-88D8-45898CA0BEE7}"/>
                </c:ext>
              </c:extLst>
            </c:dLbl>
            <c:dLbl>
              <c:idx val="8"/>
              <c:layout>
                <c:manualLayout>
                  <c:x val="0"/>
                  <c:y val="-3.1831054012985194E-2"/>
                </c:manualLayout>
              </c:layout>
              <c:tx>
                <c:rich>
                  <a:bodyPr/>
                  <a:lstStyle/>
                  <a:p>
                    <a:fld id="{2A4CE782-4D9D-4691-8D2E-9FB19CF38A4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5BD-471E-88D8-45898CA0BEE7}"/>
                </c:ext>
              </c:extLst>
            </c:dLbl>
            <c:dLbl>
              <c:idx val="9"/>
              <c:layout>
                <c:manualLayout>
                  <c:x val="-1.0185067526415994E-16"/>
                  <c:y val="-2.8639813663642922E-2"/>
                </c:manualLayout>
              </c:layout>
              <c:tx>
                <c:rich>
                  <a:bodyPr/>
                  <a:lstStyle/>
                  <a:p>
                    <a:fld id="{275876A4-55E8-46D9-A30B-D27329103D8A}"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5BD-471E-88D8-45898CA0BEE7}"/>
                </c:ext>
              </c:extLst>
            </c:dLbl>
            <c:dLbl>
              <c:idx val="10"/>
              <c:layout>
                <c:manualLayout>
                  <c:x val="-1.0185067526415994E-16"/>
                  <c:y val="-3.8739620266764897E-2"/>
                </c:manualLayout>
              </c:layout>
              <c:tx>
                <c:rich>
                  <a:bodyPr/>
                  <a:lstStyle/>
                  <a:p>
                    <a:fld id="{5FDFC395-84F4-4DA7-A478-829DBAE11DA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5BD-471E-88D8-45898CA0BEE7}"/>
                </c:ext>
              </c:extLst>
            </c:dLbl>
            <c:dLbl>
              <c:idx val="11"/>
              <c:layout>
                <c:manualLayout>
                  <c:x val="2.5590551181102361E-5"/>
                  <c:y val="-3.8595148194195024E-2"/>
                </c:manualLayout>
              </c:layout>
              <c:tx>
                <c:rich>
                  <a:bodyPr/>
                  <a:lstStyle/>
                  <a:p>
                    <a:fld id="{BCC1CFE3-6908-42FE-A0C6-9D0094E1A69C}"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5BD-471E-88D8-45898CA0BEE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Sheet2!$B$1:$M$1</c:f>
              <c:numCache>
                <c:formatCode>m/d/yyyy</c:formatCode>
                <c:ptCount val="12"/>
                <c:pt idx="0">
                  <c:v>43101</c:v>
                </c:pt>
                <c:pt idx="1">
                  <c:v>43466</c:v>
                </c:pt>
                <c:pt idx="2">
                  <c:v>43831</c:v>
                </c:pt>
                <c:pt idx="3">
                  <c:v>44197</c:v>
                </c:pt>
                <c:pt idx="4">
                  <c:v>44562</c:v>
                </c:pt>
                <c:pt idx="5">
                  <c:v>44927</c:v>
                </c:pt>
                <c:pt idx="6">
                  <c:v>45292</c:v>
                </c:pt>
                <c:pt idx="7">
                  <c:v>45658</c:v>
                </c:pt>
                <c:pt idx="8">
                  <c:v>46023</c:v>
                </c:pt>
                <c:pt idx="9">
                  <c:v>46388</c:v>
                </c:pt>
                <c:pt idx="10">
                  <c:v>46753</c:v>
                </c:pt>
                <c:pt idx="11">
                  <c:v>47119</c:v>
                </c:pt>
              </c:numCache>
            </c:numRef>
          </c:cat>
          <c:val>
            <c:numRef>
              <c:f>Sheet2!$B$3:$M$3</c:f>
              <c:numCache>
                <c:formatCode>"$"#,##0</c:formatCode>
                <c:ptCount val="12"/>
                <c:pt idx="0">
                  <c:v>0</c:v>
                </c:pt>
                <c:pt idx="1">
                  <c:v>9.9999999997635314E-4</c:v>
                </c:pt>
                <c:pt idx="2">
                  <c:v>0.23700000000002319</c:v>
                </c:pt>
                <c:pt idx="3">
                  <c:v>0.70499999999998408</c:v>
                </c:pt>
                <c:pt idx="4">
                  <c:v>1.4359999999999786</c:v>
                </c:pt>
                <c:pt idx="5">
                  <c:v>2.6990000000000123</c:v>
                </c:pt>
                <c:pt idx="6">
                  <c:v>4.5090000000000146</c:v>
                </c:pt>
                <c:pt idx="7">
                  <c:v>6.9220000000000255</c:v>
                </c:pt>
                <c:pt idx="8">
                  <c:v>11.160999999999945</c:v>
                </c:pt>
                <c:pt idx="9">
                  <c:v>19.493000000000052</c:v>
                </c:pt>
                <c:pt idx="10">
                  <c:v>30.730000000000018</c:v>
                </c:pt>
                <c:pt idx="11">
                  <c:v>43.087999999999965</c:v>
                </c:pt>
              </c:numCache>
            </c:numRef>
          </c:val>
          <c:extLst>
            <c:ext xmlns:c15="http://schemas.microsoft.com/office/drawing/2012/chart" uri="{02D57815-91ED-43cb-92C2-25804820EDAC}">
              <c15:datalabelsRange>
                <c15:f>Sheet2!$B$4:$M$4</c15:f>
                <c15:dlblRangeCache>
                  <c:ptCount val="12"/>
                  <c:pt idx="0">
                    <c:v>$325</c:v>
                  </c:pt>
                  <c:pt idx="1">
                    <c:v>$372</c:v>
                  </c:pt>
                  <c:pt idx="2">
                    <c:v>$391</c:v>
                  </c:pt>
                  <c:pt idx="3">
                    <c:v>$419</c:v>
                  </c:pt>
                  <c:pt idx="4">
                    <c:v>$458</c:v>
                  </c:pt>
                  <c:pt idx="5">
                    <c:v>$509</c:v>
                  </c:pt>
                  <c:pt idx="6">
                    <c:v>$558</c:v>
                  </c:pt>
                  <c:pt idx="7">
                    <c:v>$609</c:v>
                  </c:pt>
                  <c:pt idx="8">
                    <c:v>$664</c:v>
                  </c:pt>
                  <c:pt idx="9">
                    <c:v>$723</c:v>
                  </c:pt>
                  <c:pt idx="10">
                    <c:v>$788</c:v>
                  </c:pt>
                  <c:pt idx="11">
                    <c:v>$850</c:v>
                  </c:pt>
                </c15:dlblRangeCache>
              </c15:datalabelsRange>
            </c:ext>
            <c:ext xmlns:c16="http://schemas.microsoft.com/office/drawing/2014/chart" uri="{C3380CC4-5D6E-409C-BE32-E72D297353CC}">
              <c16:uniqueId val="{0000000D-25BD-471E-88D8-45898CA0BEE7}"/>
            </c:ext>
          </c:extLst>
        </c:ser>
        <c:dLbls>
          <c:showLegendKey val="0"/>
          <c:showVal val="0"/>
          <c:showCatName val="0"/>
          <c:showSerName val="0"/>
          <c:showPercent val="0"/>
          <c:showBubbleSize val="0"/>
        </c:dLbls>
        <c:gapWidth val="80"/>
        <c:overlap val="100"/>
        <c:axId val="614084176"/>
        <c:axId val="614084504"/>
      </c:barChart>
      <c:dateAx>
        <c:axId val="61408417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14084504"/>
        <c:crosses val="autoZero"/>
        <c:auto val="1"/>
        <c:lblOffset val="100"/>
        <c:baseTimeUnit val="years"/>
      </c:dateAx>
      <c:valAx>
        <c:axId val="614084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61408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3477"/>
              </a:solidFill>
              <a:ln w="19050">
                <a:solidFill>
                  <a:schemeClr val="lt1"/>
                </a:solidFill>
              </a:ln>
              <a:effectLst/>
            </c:spPr>
            <c:extLst>
              <c:ext xmlns:c16="http://schemas.microsoft.com/office/drawing/2014/chart" uri="{C3380CC4-5D6E-409C-BE32-E72D297353CC}">
                <c16:uniqueId val="{00000002-2F29-4312-A2CE-C9C06F202BEF}"/>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074C-4785-B6C0-5294C389E130}"/>
              </c:ext>
            </c:extLst>
          </c:dPt>
          <c:dPt>
            <c:idx val="2"/>
            <c:bubble3D val="0"/>
            <c:spPr>
              <a:solidFill>
                <a:srgbClr val="F36107"/>
              </a:solidFill>
              <a:ln w="19050">
                <a:solidFill>
                  <a:schemeClr val="lt1"/>
                </a:solidFill>
              </a:ln>
              <a:effectLst/>
            </c:spPr>
            <c:extLst>
              <c:ext xmlns:c16="http://schemas.microsoft.com/office/drawing/2014/chart" uri="{C3380CC4-5D6E-409C-BE32-E72D297353CC}">
                <c16:uniqueId val="{00000005-074C-4785-B6C0-5294C389E130}"/>
              </c:ext>
            </c:extLst>
          </c:dPt>
          <c:dPt>
            <c:idx val="3"/>
            <c:bubble3D val="0"/>
            <c:spPr>
              <a:solidFill>
                <a:srgbClr val="666666"/>
              </a:solidFill>
              <a:ln w="19050">
                <a:solidFill>
                  <a:schemeClr val="lt1"/>
                </a:solidFill>
              </a:ln>
              <a:effectLst/>
            </c:spPr>
            <c:extLst>
              <c:ext xmlns:c16="http://schemas.microsoft.com/office/drawing/2014/chart" uri="{C3380CC4-5D6E-409C-BE32-E72D297353CC}">
                <c16:uniqueId val="{00000001-2F29-4312-A2CE-C9C06F202BEF}"/>
              </c:ext>
            </c:extLst>
          </c:dPt>
          <c:dLbls>
            <c:dLbl>
              <c:idx val="0"/>
              <c:layout>
                <c:manualLayout>
                  <c:x val="-0.22704527559055118"/>
                  <c:y val="-8.452263779527564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29-4312-A2CE-C9C06F202BEF}"/>
                </c:ext>
              </c:extLst>
            </c:dLbl>
            <c:dLbl>
              <c:idx val="1"/>
              <c:layout>
                <c:manualLayout>
                  <c:x val="9.4734496548955077E-2"/>
                  <c:y val="-0.104797526358448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4C-4785-B6C0-5294C389E130}"/>
                </c:ext>
              </c:extLst>
            </c:dLbl>
            <c:dLbl>
              <c:idx val="2"/>
              <c:layout>
                <c:manualLayout>
                  <c:x val="0.11850852258001877"/>
                  <c:y val="-4.25948741505653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4C-4785-B6C0-5294C389E130}"/>
                </c:ext>
              </c:extLst>
            </c:dLbl>
            <c:dLbl>
              <c:idx val="3"/>
              <c:layout>
                <c:manualLayout>
                  <c:x val="0.17546883202099736"/>
                  <c:y val="0.1980218996062991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18A07A1-1F4C-478F-93AC-F191D731D7E6}" type="CATEGORYNAME">
                      <a:rPr lang="en-US" sz="1800">
                        <a:solidFill>
                          <a:schemeClr val="bg1"/>
                        </a:solidFill>
                      </a:rPr>
                      <a:pPr>
                        <a:defRPr sz="1800" b="1">
                          <a:solidFill>
                            <a:schemeClr val="tx1"/>
                          </a:solidFill>
                        </a:defRPr>
                      </a:pPr>
                      <a:t>[CATEGORY NAME]</a:t>
                    </a:fld>
                    <a:r>
                      <a:rPr lang="en-US" sz="1800" baseline="0" dirty="0">
                        <a:solidFill>
                          <a:schemeClr val="bg1"/>
                        </a:solidFill>
                      </a:rPr>
                      <a:t>
</a:t>
                    </a:r>
                    <a:fld id="{2D9B0D75-E12A-45BD-9CB2-337DB2B8C468}" type="PERCENTAGE">
                      <a:rPr lang="en-US" sz="1800" baseline="0">
                        <a:solidFill>
                          <a:schemeClr val="bg1"/>
                        </a:solidFill>
                      </a:rPr>
                      <a:pPr>
                        <a:defRPr sz="1800" b="1">
                          <a:solidFill>
                            <a:schemeClr val="tx1"/>
                          </a:solidFill>
                        </a:defRPr>
                      </a:pPr>
                      <a:t>[PERCENTAGE]</a:t>
                    </a:fld>
                    <a:endParaRPr lang="en-US" sz="18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29-4312-A2CE-C9C06F202B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United States</c:v>
                </c:pt>
                <c:pt idx="1">
                  <c:v>China</c:v>
                </c:pt>
                <c:pt idx="2">
                  <c:v>Japan</c:v>
                </c:pt>
                <c:pt idx="3">
                  <c:v>Other Countries</c:v>
                </c:pt>
              </c:strCache>
            </c:strRef>
          </c:cat>
          <c:val>
            <c:numRef>
              <c:f>Sheet1!$B$2:$B$5</c:f>
              <c:numCache>
                <c:formatCode>0%</c:formatCode>
                <c:ptCount val="4"/>
                <c:pt idx="0">
                  <c:v>0.57999999999999996</c:v>
                </c:pt>
                <c:pt idx="1">
                  <c:v>7.0000000000000007E-2</c:v>
                </c:pt>
                <c:pt idx="2">
                  <c:v>0.06</c:v>
                </c:pt>
                <c:pt idx="3">
                  <c:v>0.25</c:v>
                </c:pt>
              </c:numCache>
            </c:numRef>
          </c:val>
          <c:extLst>
            <c:ext xmlns:c16="http://schemas.microsoft.com/office/drawing/2014/chart" uri="{C3380CC4-5D6E-409C-BE32-E72D297353CC}">
              <c16:uniqueId val="{00000000-2F29-4312-A2CE-C9C06F202B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c:f>
              <c:strCache>
                <c:ptCount val="1"/>
                <c:pt idx="0">
                  <c:v>Total</c:v>
                </c:pt>
              </c:strCache>
            </c:strRef>
          </c:tx>
          <c:dPt>
            <c:idx val="0"/>
            <c:bubble3D val="0"/>
            <c:spPr>
              <a:solidFill>
                <a:srgbClr val="0570FF"/>
              </a:solidFill>
              <a:ln w="19050">
                <a:solidFill>
                  <a:schemeClr val="lt1"/>
                </a:solidFill>
              </a:ln>
              <a:effectLst/>
            </c:spPr>
            <c:extLst>
              <c:ext xmlns:c16="http://schemas.microsoft.com/office/drawing/2014/chart" uri="{C3380CC4-5D6E-409C-BE32-E72D297353CC}">
                <c16:uniqueId val="{00000001-C25F-46E1-B272-A3EECFBBBF4D}"/>
              </c:ext>
            </c:extLst>
          </c:dPt>
          <c:dPt>
            <c:idx val="1"/>
            <c:bubble3D val="0"/>
            <c:spPr>
              <a:solidFill>
                <a:srgbClr val="4B98FF"/>
              </a:solidFill>
              <a:ln w="19050">
                <a:solidFill>
                  <a:schemeClr val="lt1"/>
                </a:solidFill>
              </a:ln>
              <a:effectLst/>
            </c:spPr>
            <c:extLst>
              <c:ext xmlns:c16="http://schemas.microsoft.com/office/drawing/2014/chart" uri="{C3380CC4-5D6E-409C-BE32-E72D297353CC}">
                <c16:uniqueId val="{00000003-C25F-46E1-B272-A3EECFBBBF4D}"/>
              </c:ext>
            </c:extLst>
          </c:dPt>
          <c:dPt>
            <c:idx val="2"/>
            <c:bubble3D val="0"/>
            <c:spPr>
              <a:solidFill>
                <a:srgbClr val="6DACFF"/>
              </a:solidFill>
              <a:ln w="19050">
                <a:solidFill>
                  <a:schemeClr val="lt1"/>
                </a:solidFill>
              </a:ln>
              <a:effectLst/>
            </c:spPr>
            <c:extLst>
              <c:ext xmlns:c16="http://schemas.microsoft.com/office/drawing/2014/chart" uri="{C3380CC4-5D6E-409C-BE32-E72D297353CC}">
                <c16:uniqueId val="{00000005-C25F-46E1-B272-A3EECFBBBF4D}"/>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C25F-46E1-B272-A3EECFBBBF4D}"/>
              </c:ext>
            </c:extLst>
          </c:dPt>
          <c:dPt>
            <c:idx val="4"/>
            <c:bubble3D val="0"/>
            <c:spPr>
              <a:solidFill>
                <a:srgbClr val="FA9354"/>
              </a:solidFill>
              <a:ln w="19050">
                <a:solidFill>
                  <a:schemeClr val="lt1"/>
                </a:solidFill>
              </a:ln>
              <a:effectLst/>
            </c:spPr>
            <c:extLst>
              <c:ext xmlns:c16="http://schemas.microsoft.com/office/drawing/2014/chart" uri="{C3380CC4-5D6E-409C-BE32-E72D297353CC}">
                <c16:uniqueId val="{00000009-C25F-46E1-B272-A3EECFBBBF4D}"/>
              </c:ext>
            </c:extLst>
          </c:dPt>
          <c:dPt>
            <c:idx val="5"/>
            <c:bubble3D val="0"/>
            <c:spPr>
              <a:solidFill>
                <a:srgbClr val="F97523"/>
              </a:solidFill>
              <a:ln w="19050">
                <a:solidFill>
                  <a:schemeClr val="lt1"/>
                </a:solidFill>
              </a:ln>
              <a:effectLst/>
            </c:spPr>
            <c:extLst>
              <c:ext xmlns:c16="http://schemas.microsoft.com/office/drawing/2014/chart" uri="{C3380CC4-5D6E-409C-BE32-E72D297353CC}">
                <c16:uniqueId val="{0000000B-C25F-46E1-B272-A3EECFBBBF4D}"/>
              </c:ext>
            </c:extLst>
          </c:dPt>
          <c:dPt>
            <c:idx val="6"/>
            <c:bubble3D val="0"/>
            <c:spPr>
              <a:solidFill>
                <a:srgbClr val="005CD6"/>
              </a:solidFill>
              <a:ln w="19050">
                <a:solidFill>
                  <a:schemeClr val="lt1"/>
                </a:solidFill>
              </a:ln>
              <a:effectLst/>
            </c:spPr>
            <c:extLst>
              <c:ext xmlns:c16="http://schemas.microsoft.com/office/drawing/2014/chart" uri="{C3380CC4-5D6E-409C-BE32-E72D297353CC}">
                <c16:uniqueId val="{0000000D-C25F-46E1-B272-A3EECFBBBF4D}"/>
              </c:ext>
            </c:extLst>
          </c:dPt>
          <c:dLbls>
            <c:dLbl>
              <c:idx val="2"/>
              <c:layout>
                <c:manualLayout>
                  <c:x val="8.9190201136390193E-8"/>
                  <c:y val="1.3592675843386918E-2"/>
                </c:manualLayout>
              </c:layout>
              <c:tx>
                <c:rich>
                  <a:bodyPr/>
                  <a:lstStyle/>
                  <a:p>
                    <a:r>
                      <a:rPr lang="en-US" sz="1400" baseline="0" dirty="0"/>
                      <a:t>Medicaid</a:t>
                    </a:r>
                  </a:p>
                  <a:p>
                    <a:r>
                      <a:rPr lang="en-US" sz="1400" baseline="0" dirty="0"/>
                      <a:t>ACA</a:t>
                    </a:r>
                  </a:p>
                  <a:p>
                    <a:r>
                      <a:rPr lang="en-US" sz="1400" baseline="0" dirty="0"/>
                      <a:t>Other Health</a:t>
                    </a:r>
                    <a:r>
                      <a:rPr lang="en-US" baseline="0" dirty="0"/>
                      <a:t>
</a:t>
                    </a:r>
                    <a:fld id="{F2549C78-87F4-4730-B963-2E7489CC725F}"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087759768690561"/>
                      <c:h val="0.22801564110719286"/>
                    </c:manualLayout>
                  </c15:layout>
                  <c15:dlblFieldTable/>
                  <c15:showDataLabelsRange val="0"/>
                </c:ext>
                <c:ext xmlns:c16="http://schemas.microsoft.com/office/drawing/2014/chart" uri="{C3380CC4-5D6E-409C-BE32-E72D297353CC}">
                  <c16:uniqueId val="{00000005-C25F-46E1-B272-A3EECFBBBF4D}"/>
                </c:ext>
              </c:extLst>
            </c:dLbl>
            <c:dLbl>
              <c:idx val="3"/>
              <c:tx>
                <c:rich>
                  <a:bodyPr rot="0" spcFirstLastPara="1" vertOverflow="ellipsis" vert="horz" wrap="square" lIns="38100" tIns="19050" rIns="38100" bIns="19050" anchor="ctr" anchorCtr="1">
                    <a:noAutofit/>
                  </a:bodyPr>
                  <a:lstStyle/>
                  <a:p>
                    <a:pPr>
                      <a:defRPr sz="1600" b="1" i="0" u="none" strike="noStrike" baseline="0">
                        <a:solidFill>
                          <a:schemeClr val="lt1"/>
                        </a:solidFill>
                        <a:latin typeface="+mn-lt"/>
                        <a:ea typeface="+mn-ea"/>
                        <a:cs typeface="+mn-cs"/>
                      </a:defRPr>
                    </a:pPr>
                    <a:r>
                      <a:rPr lang="en-US" baseline="0" dirty="0"/>
                      <a:t>Net</a:t>
                    </a:r>
                  </a:p>
                  <a:p>
                    <a:pPr>
                      <a:defRPr sz="1600" b="1" i="0" u="none" strike="noStrike" baseline="0">
                        <a:solidFill>
                          <a:schemeClr val="lt1"/>
                        </a:solidFill>
                        <a:latin typeface="+mn-lt"/>
                        <a:ea typeface="+mn-ea"/>
                        <a:cs typeface="+mn-cs"/>
                      </a:defRPr>
                    </a:pPr>
                    <a:r>
                      <a:rPr lang="en-US" baseline="0" dirty="0"/>
                      <a:t>Interest
</a:t>
                    </a:r>
                    <a:fld id="{DF525592-5323-4D23-906C-5AECA061669D}" type="VALUE">
                      <a:rPr lang="en-US" baseline="0"/>
                      <a:pPr>
                        <a:defRPr sz="1600" b="1" i="0" u="none" strike="noStrike" baseline="0">
                          <a:solidFill>
                            <a:schemeClr val="lt1"/>
                          </a:solidFill>
                          <a:latin typeface="+mn-lt"/>
                          <a:ea typeface="+mn-ea"/>
                          <a:cs typeface="+mn-cs"/>
                        </a:defRPr>
                      </a:pPr>
                      <a:t>[VALUE]</a:t>
                    </a:fld>
                    <a:endParaRPr lang="en-US"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C25F-46E1-B272-A3EECFBBBF4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lt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Sheet3!$A$2:$A$8</c:f>
              <c:strCache>
                <c:ptCount val="7"/>
                <c:pt idx="0">
                  <c:v>Social Security</c:v>
                </c:pt>
                <c:pt idx="1">
                  <c:v>Medicare</c:v>
                </c:pt>
                <c:pt idx="2">
                  <c:v>Medicaid</c:v>
                </c:pt>
                <c:pt idx="3">
                  <c:v>Net Interest</c:v>
                </c:pt>
                <c:pt idx="4">
                  <c:v>Defense</c:v>
                </c:pt>
                <c:pt idx="5">
                  <c:v>Non-Defense</c:v>
                </c:pt>
                <c:pt idx="6">
                  <c:v>Other Spending</c:v>
                </c:pt>
              </c:strCache>
            </c:strRef>
          </c:cat>
          <c:val>
            <c:numRef>
              <c:f>Sheet3!$B$2:$B$8</c:f>
              <c:numCache>
                <c:formatCode>"$"#,##0</c:formatCode>
                <c:ptCount val="7"/>
                <c:pt idx="0">
                  <c:v>1037.5930000000001</c:v>
                </c:pt>
                <c:pt idx="1">
                  <c:v>635.53700000000003</c:v>
                </c:pt>
                <c:pt idx="2">
                  <c:v>478.524</c:v>
                </c:pt>
                <c:pt idx="3">
                  <c:v>371.62700000000001</c:v>
                </c:pt>
                <c:pt idx="4">
                  <c:v>670.36500000000001</c:v>
                </c:pt>
                <c:pt idx="5">
                  <c:v>661.99300000000005</c:v>
                </c:pt>
                <c:pt idx="6">
                  <c:v>555.28200000000061</c:v>
                </c:pt>
              </c:numCache>
            </c:numRef>
          </c:val>
          <c:extLst>
            <c:ext xmlns:c16="http://schemas.microsoft.com/office/drawing/2014/chart" uri="{C3380CC4-5D6E-409C-BE32-E72D297353CC}">
              <c16:uniqueId val="{0000000E-C25F-46E1-B272-A3EECFBBBF4D}"/>
            </c:ext>
          </c:extLst>
        </c:ser>
        <c:dLbls>
          <c:showLegendKey val="0"/>
          <c:showVal val="1"/>
          <c:showCatName val="0"/>
          <c:showSerName val="0"/>
          <c:showPercent val="0"/>
          <c:showBubbleSize val="0"/>
          <c:showLeaderLines val="1"/>
        </c:dLbls>
        <c:firstSliceAng val="1"/>
        <c:holeSize val="40"/>
        <c:extLst>
          <c:ext xmlns:c15="http://schemas.microsoft.com/office/drawing/2012/chart" uri="{02D57815-91ED-43cb-92C2-25804820EDAC}">
            <c15:filteredPieSeries>
              <c15:ser>
                <c:idx val="1"/>
                <c:order val="1"/>
                <c:tx>
                  <c:strRef>
                    <c:extLst>
                      <c:ext uri="{02D57815-91ED-43cb-92C2-25804820EDAC}">
                        <c15:formulaRef>
                          <c15:sqref>Sheet3!$C$1</c15:sqref>
                        </c15:formulaRef>
                      </c:ext>
                    </c:extLst>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C25F-46E1-B272-A3EECFBBBF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C25F-46E1-B272-A3EECFBBBF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C25F-46E1-B272-A3EECFBBBF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C25F-46E1-B272-A3EECFBBBF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C25F-46E1-B272-A3EECFBBBF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C25F-46E1-B272-A3EECFBBBF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C25F-46E1-B272-A3EECFBBBF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Sheet3!$A$2:$A$8</c15:sqref>
                        </c15:formulaRef>
                      </c:ext>
                    </c:extLst>
                    <c:strCache>
                      <c:ptCount val="7"/>
                      <c:pt idx="0">
                        <c:v>Social Security</c:v>
                      </c:pt>
                      <c:pt idx="1">
                        <c:v>Medicare</c:v>
                      </c:pt>
                      <c:pt idx="2">
                        <c:v>Medicaid</c:v>
                      </c:pt>
                      <c:pt idx="3">
                        <c:v>Net Interest</c:v>
                      </c:pt>
                      <c:pt idx="4">
                        <c:v>Defense</c:v>
                      </c:pt>
                      <c:pt idx="5">
                        <c:v>Non-Defense</c:v>
                      </c:pt>
                      <c:pt idx="6">
                        <c:v>Other Spending</c:v>
                      </c:pt>
                    </c:strCache>
                  </c:strRef>
                </c:cat>
                <c:val>
                  <c:numRef>
                    <c:extLst>
                      <c:ext uri="{02D57815-91ED-43cb-92C2-25804820EDAC}">
                        <c15:formulaRef>
                          <c15:sqref>Sheet3!$C$2:$C$8</c15:sqref>
                        </c15:formulaRef>
                      </c:ext>
                    </c:extLst>
                    <c:numCache>
                      <c:formatCode>0.0%</c:formatCode>
                      <c:ptCount val="7"/>
                      <c:pt idx="0">
                        <c:v>0.23523273257444421</c:v>
                      </c:pt>
                      <c:pt idx="1">
                        <c:v>0.14408260769122821</c:v>
                      </c:pt>
                      <c:pt idx="2">
                        <c:v>0.10848618689838244</c:v>
                      </c:pt>
                      <c:pt idx="3">
                        <c:v>8.4251565602739192E-2</c:v>
                      </c:pt>
                      <c:pt idx="4">
                        <c:v>0.15197846436152448</c:v>
                      </c:pt>
                      <c:pt idx="5">
                        <c:v>0.15008044805155205</c:v>
                      </c:pt>
                      <c:pt idx="6">
                        <c:v>0.12588799482012952</c:v>
                      </c:pt>
                    </c:numCache>
                  </c:numRef>
                </c:val>
                <c:extLst>
                  <c:ext xmlns:c16="http://schemas.microsoft.com/office/drawing/2014/chart" uri="{C3380CC4-5D6E-409C-BE32-E72D297353CC}">
                    <c16:uniqueId val="{0000001D-C25F-46E1-B272-A3EECFBBBF4D}"/>
                  </c:ext>
                </c:extLst>
              </c15:ser>
            </c15:filteredPieSeries>
          </c:ext>
        </c:extLst>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Sheet3!$B$11</c:f>
              <c:strCache>
                <c:ptCount val="1"/>
                <c:pt idx="0">
                  <c:v>Total</c:v>
                </c:pt>
              </c:strCache>
            </c:strRef>
          </c:tx>
          <c:dPt>
            <c:idx val="0"/>
            <c:bubble3D val="0"/>
            <c:spPr>
              <a:solidFill>
                <a:srgbClr val="003470"/>
              </a:solidFill>
              <a:ln w="19050">
                <a:solidFill>
                  <a:schemeClr val="lt1"/>
                </a:solidFill>
              </a:ln>
              <a:effectLst/>
            </c:spPr>
            <c:extLst>
              <c:ext xmlns:c16="http://schemas.microsoft.com/office/drawing/2014/chart" uri="{C3380CC4-5D6E-409C-BE32-E72D297353CC}">
                <c16:uniqueId val="{00000001-7165-4EF9-AF9E-84D83C81DE71}"/>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3-7165-4EF9-AF9E-84D83C81DE71}"/>
              </c:ext>
            </c:extLst>
          </c:dPt>
          <c:dPt>
            <c:idx val="2"/>
            <c:bubble3D val="0"/>
            <c:spPr>
              <a:solidFill>
                <a:srgbClr val="F36107"/>
              </a:solidFill>
              <a:ln w="19050">
                <a:solidFill>
                  <a:schemeClr val="lt1"/>
                </a:solidFill>
              </a:ln>
              <a:effectLst/>
            </c:spPr>
            <c:extLst>
              <c:ext xmlns:c16="http://schemas.microsoft.com/office/drawing/2014/chart" uri="{C3380CC4-5D6E-409C-BE32-E72D297353CC}">
                <c16:uniqueId val="{00000005-7165-4EF9-AF9E-84D83C81DE71}"/>
              </c:ext>
            </c:extLst>
          </c:dPt>
          <c:cat>
            <c:strRef>
              <c:f>Sheet3!$A$12:$A$14</c:f>
              <c:strCache>
                <c:ptCount val="3"/>
                <c:pt idx="0">
                  <c:v>Mandatory</c:v>
                </c:pt>
                <c:pt idx="1">
                  <c:v>Interest</c:v>
                </c:pt>
                <c:pt idx="2">
                  <c:v>Discretionary</c:v>
                </c:pt>
              </c:strCache>
            </c:strRef>
          </c:cat>
          <c:val>
            <c:numRef>
              <c:f>Sheet3!$B$12:$B$14</c:f>
              <c:numCache>
                <c:formatCode>"$"#,##0</c:formatCode>
                <c:ptCount val="3"/>
                <c:pt idx="0">
                  <c:v>2706.9360000000006</c:v>
                </c:pt>
                <c:pt idx="1">
                  <c:v>371.62700000000001</c:v>
                </c:pt>
                <c:pt idx="2">
                  <c:v>1332.3580000000002</c:v>
                </c:pt>
              </c:numCache>
            </c:numRef>
          </c:val>
          <c:extLst>
            <c:ext xmlns:c16="http://schemas.microsoft.com/office/drawing/2014/chart" uri="{C3380CC4-5D6E-409C-BE32-E72D297353CC}">
              <c16:uniqueId val="{00000006-7165-4EF9-AF9E-84D83C81DE71}"/>
            </c:ext>
          </c:extLst>
        </c:ser>
        <c:dLbls>
          <c:showLegendKey val="0"/>
          <c:showVal val="0"/>
          <c:showCatName val="0"/>
          <c:showSerName val="0"/>
          <c:showPercent val="0"/>
          <c:showBubbleSize val="0"/>
          <c:showLeaderLines val="1"/>
        </c:dLbls>
        <c:firstSliceAng val="316"/>
        <c:holeSize val="83"/>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Sheet2!$B$1</c:f>
              <c:strCache>
                <c:ptCount val="1"/>
                <c:pt idx="0">
                  <c:v>Change in Debt-to-GDP ('19-'24)</c:v>
                </c:pt>
              </c:strCache>
            </c:strRef>
          </c:tx>
          <c:spPr>
            <a:solidFill>
              <a:srgbClr val="F36107"/>
            </a:solidFill>
            <a:ln>
              <a:noFill/>
            </a:ln>
            <a:effectLst/>
          </c:spPr>
          <c:invertIfNegative val="1"/>
          <c:dLbls>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Sheet2!$A$2:$A$26</c:f>
              <c:strCache>
                <c:ptCount val="25"/>
                <c:pt idx="0">
                  <c:v>Portugal</c:v>
                </c:pt>
                <c:pt idx="1">
                  <c:v>Ireland</c:v>
                </c:pt>
                <c:pt idx="2">
                  <c:v>Germany</c:v>
                </c:pt>
                <c:pt idx="3">
                  <c:v>Netherlands</c:v>
                </c:pt>
                <c:pt idx="4">
                  <c:v>Iceland</c:v>
                </c:pt>
                <c:pt idx="5">
                  <c:v>Lithuania</c:v>
                </c:pt>
                <c:pt idx="6">
                  <c:v>Belgium</c:v>
                </c:pt>
                <c:pt idx="7">
                  <c:v>Austria</c:v>
                </c:pt>
                <c:pt idx="8">
                  <c:v>New Zealand</c:v>
                </c:pt>
                <c:pt idx="9">
                  <c:v>Switzerland</c:v>
                </c:pt>
                <c:pt idx="10">
                  <c:v>Taiwan</c:v>
                </c:pt>
                <c:pt idx="11">
                  <c:v>United Kingdom</c:v>
                </c:pt>
                <c:pt idx="12">
                  <c:v>Latvia</c:v>
                </c:pt>
                <c:pt idx="13">
                  <c:v>Australia</c:v>
                </c:pt>
                <c:pt idx="14">
                  <c:v>Canada</c:v>
                </c:pt>
                <c:pt idx="15">
                  <c:v>Israel</c:v>
                </c:pt>
                <c:pt idx="16">
                  <c:v>Finland</c:v>
                </c:pt>
                <c:pt idx="17">
                  <c:v>France</c:v>
                </c:pt>
                <c:pt idx="18">
                  <c:v>Sweden</c:v>
                </c:pt>
                <c:pt idx="19">
                  <c:v>Denmark</c:v>
                </c:pt>
                <c:pt idx="20">
                  <c:v>Spain</c:v>
                </c:pt>
                <c:pt idx="21">
                  <c:v>Japan</c:v>
                </c:pt>
                <c:pt idx="22">
                  <c:v>Korea</c:v>
                </c:pt>
                <c:pt idx="23">
                  <c:v>Italy</c:v>
                </c:pt>
                <c:pt idx="24">
                  <c:v>United States</c:v>
                </c:pt>
              </c:strCache>
            </c:strRef>
          </c:cat>
          <c:val>
            <c:numRef>
              <c:f>Sheet2!$B$2:$B$26</c:f>
              <c:numCache>
                <c:formatCode>0%</c:formatCode>
                <c:ptCount val="25"/>
                <c:pt idx="0">
                  <c:v>-0.15644000000000005</c:v>
                </c:pt>
                <c:pt idx="1">
                  <c:v>-0.12231000000000002</c:v>
                </c:pt>
                <c:pt idx="2">
                  <c:v>-0.10196000000000001</c:v>
                </c:pt>
                <c:pt idx="3">
                  <c:v>-0.10016999999999995</c:v>
                </c:pt>
                <c:pt idx="4">
                  <c:v>-9.1380000000000017E-2</c:v>
                </c:pt>
                <c:pt idx="5">
                  <c:v>-7.0530000000000009E-2</c:v>
                </c:pt>
                <c:pt idx="6">
                  <c:v>-6.7090000000000038E-2</c:v>
                </c:pt>
                <c:pt idx="7">
                  <c:v>-6.3840000000000008E-2</c:v>
                </c:pt>
                <c:pt idx="8">
                  <c:v>-6.1340000000000013E-2</c:v>
                </c:pt>
                <c:pt idx="9">
                  <c:v>-6.0609999999999983E-2</c:v>
                </c:pt>
                <c:pt idx="10">
                  <c:v>-5.5549999999999995E-2</c:v>
                </c:pt>
                <c:pt idx="11">
                  <c:v>-5.2899999999999919E-2</c:v>
                </c:pt>
                <c:pt idx="12">
                  <c:v>-4.5690000000000029E-2</c:v>
                </c:pt>
                <c:pt idx="13">
                  <c:v>-3.6869999999999979E-2</c:v>
                </c:pt>
                <c:pt idx="14">
                  <c:v>-3.6630000000000003E-2</c:v>
                </c:pt>
                <c:pt idx="15">
                  <c:v>-3.387999999999998E-2</c:v>
                </c:pt>
                <c:pt idx="16">
                  <c:v>-3.1589999999999986E-2</c:v>
                </c:pt>
                <c:pt idx="17">
                  <c:v>-2.9710000000000035E-2</c:v>
                </c:pt>
                <c:pt idx="18">
                  <c:v>-2.1749999999999999E-2</c:v>
                </c:pt>
                <c:pt idx="19">
                  <c:v>-1.7409999999999995E-2</c:v>
                </c:pt>
                <c:pt idx="20">
                  <c:v>-1.6409999999999911E-2</c:v>
                </c:pt>
                <c:pt idx="21">
                  <c:v>8.3599999999998433E-3</c:v>
                </c:pt>
                <c:pt idx="22">
                  <c:v>1.8759999999999995E-2</c:v>
                </c:pt>
                <c:pt idx="23">
                  <c:v>6.2579999999999955E-2</c:v>
                </c:pt>
                <c:pt idx="24">
                  <c:v>0.10965000000000004</c:v>
                </c:pt>
              </c:numCache>
            </c:numRef>
          </c:val>
          <c:extLst>
            <c:ext xmlns:c14="http://schemas.microsoft.com/office/drawing/2007/8/2/chart" uri="{6F2FDCE9-48DA-4B69-8628-5D25D57E5C99}">
              <c14:invertSolidFillFmt>
                <c14:spPr xmlns:c14="http://schemas.microsoft.com/office/drawing/2007/8/2/chart">
                  <a:solidFill>
                    <a:srgbClr val="003470"/>
                  </a:solidFill>
                  <a:ln>
                    <a:noFill/>
                  </a:ln>
                  <a:effectLst/>
                </c14:spPr>
              </c14:invertSolidFillFmt>
            </c:ext>
            <c:ext xmlns:c16="http://schemas.microsoft.com/office/drawing/2014/chart" uri="{C3380CC4-5D6E-409C-BE32-E72D297353CC}">
              <c16:uniqueId val="{00000000-E943-4C31-BFD2-62D0A4FA1501}"/>
            </c:ext>
          </c:extLst>
        </c:ser>
        <c:dLbls>
          <c:showLegendKey val="0"/>
          <c:showVal val="0"/>
          <c:showCatName val="0"/>
          <c:showSerName val="0"/>
          <c:showPercent val="0"/>
          <c:showBubbleSize val="0"/>
        </c:dLbls>
        <c:gapWidth val="50"/>
        <c:overlap val="-27"/>
        <c:axId val="814082016"/>
        <c:axId val="814083000"/>
      </c:barChart>
      <c:catAx>
        <c:axId val="8140820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814083000"/>
        <c:crosses val="autoZero"/>
        <c:auto val="1"/>
        <c:lblAlgn val="ctr"/>
        <c:lblOffset val="100"/>
        <c:noMultiLvlLbl val="0"/>
      </c:catAx>
      <c:valAx>
        <c:axId val="814083000"/>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14082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Sheet5!$B$1</c:f>
              <c:strCache>
                <c:ptCount val="1"/>
                <c:pt idx="0">
                  <c:v>Percent</c:v>
                </c:pt>
              </c:strCache>
            </c:strRef>
          </c:tx>
          <c:spPr>
            <a:solidFill>
              <a:schemeClr val="accent1"/>
            </a:solidFill>
            <a:ln>
              <a:solidFill>
                <a:srgbClr val="292929"/>
              </a:solidFill>
            </a:ln>
            <a:effectLst/>
          </c:spPr>
          <c:invertIfNegative val="0"/>
          <c:dPt>
            <c:idx val="2"/>
            <c:invertIfNegative val="0"/>
            <c:bubble3D val="0"/>
            <c:spPr>
              <a:solidFill>
                <a:schemeClr val="accent5"/>
              </a:solidFill>
              <a:ln>
                <a:solidFill>
                  <a:srgbClr val="292929"/>
                </a:solidFill>
              </a:ln>
              <a:effectLst/>
            </c:spPr>
            <c:extLst>
              <c:ext xmlns:c16="http://schemas.microsoft.com/office/drawing/2014/chart" uri="{C3380CC4-5D6E-409C-BE32-E72D297353CC}">
                <c16:uniqueId val="{00000001-F4A1-4D69-92EA-3233F493F519}"/>
              </c:ext>
            </c:extLst>
          </c:dPt>
          <c:dPt>
            <c:idx val="6"/>
            <c:invertIfNegative val="0"/>
            <c:bubble3D val="0"/>
            <c:spPr>
              <a:solidFill>
                <a:schemeClr val="accent3"/>
              </a:solidFill>
              <a:ln>
                <a:solidFill>
                  <a:srgbClr val="292929"/>
                </a:solidFill>
              </a:ln>
              <a:effectLst/>
            </c:spPr>
            <c:extLst>
              <c:ext xmlns:c16="http://schemas.microsoft.com/office/drawing/2014/chart" uri="{C3380CC4-5D6E-409C-BE32-E72D297353CC}">
                <c16:uniqueId val="{00000003-F4A1-4D69-92EA-3233F493F519}"/>
              </c:ext>
            </c:extLst>
          </c:dPt>
          <c:dPt>
            <c:idx val="7"/>
            <c:invertIfNegative val="0"/>
            <c:bubble3D val="0"/>
            <c:spPr>
              <a:solidFill>
                <a:schemeClr val="accent6"/>
              </a:solidFill>
              <a:ln>
                <a:solidFill>
                  <a:srgbClr val="292929"/>
                </a:solidFill>
              </a:ln>
              <a:effectLst/>
            </c:spPr>
            <c:extLst>
              <c:ext xmlns:c16="http://schemas.microsoft.com/office/drawing/2014/chart" uri="{C3380CC4-5D6E-409C-BE32-E72D297353CC}">
                <c16:uniqueId val="{00000005-F4A1-4D69-92EA-3233F493F51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Sheet5!$A$2:$A$9</c:f>
              <c:strCache>
                <c:ptCount val="8"/>
                <c:pt idx="0">
                  <c:v>IMF</c:v>
                </c:pt>
                <c:pt idx="1">
                  <c:v>Goldman
Sachs</c:v>
                </c:pt>
                <c:pt idx="2">
                  <c:v>CBO</c:v>
                </c:pt>
                <c:pt idx="3">
                  <c:v>Federal
Reserve</c:v>
                </c:pt>
                <c:pt idx="4">
                  <c:v>Moody's</c:v>
                </c:pt>
                <c:pt idx="5">
                  <c:v>Blue Chip</c:v>
                </c:pt>
                <c:pt idx="6">
                  <c:v>OMB</c:v>
                </c:pt>
                <c:pt idx="7">
                  <c:v>Needed
to Fix the
Debt</c:v>
                </c:pt>
              </c:strCache>
            </c:strRef>
          </c:cat>
          <c:val>
            <c:numRef>
              <c:f>Sheet5!$B$2:$B$9</c:f>
              <c:numCache>
                <c:formatCode>0.0%</c:formatCode>
                <c:ptCount val="8"/>
                <c:pt idx="0">
                  <c:v>1.4E-2</c:v>
                </c:pt>
                <c:pt idx="1">
                  <c:v>1.7500000000000002E-2</c:v>
                </c:pt>
                <c:pt idx="2">
                  <c:v>1.7999999999999999E-2</c:v>
                </c:pt>
                <c:pt idx="3">
                  <c:v>1.7999999999999999E-2</c:v>
                </c:pt>
                <c:pt idx="4">
                  <c:v>0.02</c:v>
                </c:pt>
                <c:pt idx="5">
                  <c:v>0.02</c:v>
                </c:pt>
                <c:pt idx="6">
                  <c:v>2.8000000000000001E-2</c:v>
                </c:pt>
                <c:pt idx="7">
                  <c:v>3.4000000000000002E-2</c:v>
                </c:pt>
              </c:numCache>
            </c:numRef>
          </c:val>
          <c:extLst>
            <c:ext xmlns:c16="http://schemas.microsoft.com/office/drawing/2014/chart" uri="{C3380CC4-5D6E-409C-BE32-E72D297353CC}">
              <c16:uniqueId val="{00000006-F4A1-4D69-92EA-3233F493F519}"/>
            </c:ext>
          </c:extLst>
        </c:ser>
        <c:dLbls>
          <c:showLegendKey val="0"/>
          <c:showVal val="0"/>
          <c:showCatName val="0"/>
          <c:showSerName val="0"/>
          <c:showPercent val="0"/>
          <c:showBubbleSize val="0"/>
        </c:dLbls>
        <c:gapWidth val="50"/>
        <c:overlap val="-27"/>
        <c:axId val="802790848"/>
        <c:axId val="802790520"/>
      </c:barChart>
      <c:catAx>
        <c:axId val="80279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02790520"/>
        <c:crosses val="autoZero"/>
        <c:auto val="1"/>
        <c:lblAlgn val="ctr"/>
        <c:lblOffset val="100"/>
        <c:noMultiLvlLbl val="0"/>
      </c:catAx>
      <c:valAx>
        <c:axId val="802790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80279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6047681539808"/>
          <c:y val="5.343492219722535E-2"/>
          <c:w val="0.88366174540682418"/>
          <c:h val="0.82363200693663297"/>
        </c:manualLayout>
      </c:layout>
      <c:barChart>
        <c:barDir val="col"/>
        <c:grouping val="clustered"/>
        <c:varyColors val="0"/>
        <c:ser>
          <c:idx val="0"/>
          <c:order val="0"/>
          <c:tx>
            <c:strRef>
              <c:f>'Sheet1 (2)'!$B$1</c:f>
              <c:strCache>
                <c:ptCount val="1"/>
                <c:pt idx="0">
                  <c:v>Income Per Person</c:v>
                </c:pt>
              </c:strCache>
            </c:strRef>
          </c:tx>
          <c:spPr>
            <a:solidFill>
              <a:schemeClr val="accent1"/>
            </a:solidFill>
            <a:ln>
              <a:noFill/>
            </a:ln>
            <a:effectLst/>
          </c:spPr>
          <c:invertIfNegative val="0"/>
          <c:dPt>
            <c:idx val="0"/>
            <c:invertIfNegative val="0"/>
            <c:bubble3D val="0"/>
            <c:spPr>
              <a:solidFill>
                <a:schemeClr val="accent5">
                  <a:lumMod val="25000"/>
                </a:schemeClr>
              </a:solidFill>
              <a:ln>
                <a:noFill/>
              </a:ln>
              <a:effectLst/>
            </c:spPr>
            <c:extLst>
              <c:ext xmlns:c16="http://schemas.microsoft.com/office/drawing/2014/chart" uri="{C3380CC4-5D6E-409C-BE32-E72D297353CC}">
                <c16:uniqueId val="{00000001-FD94-4AA3-B112-CBFE1CD80C55}"/>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FD94-4AA3-B112-CBFE1CD80C55}"/>
              </c:ext>
            </c:extLst>
          </c:dPt>
          <c:dPt>
            <c:idx val="2"/>
            <c:invertIfNegative val="0"/>
            <c:bubble3D val="0"/>
            <c:spPr>
              <a:solidFill>
                <a:schemeClr val="accent5">
                  <a:lumMod val="75000"/>
                </a:schemeClr>
              </a:solidFill>
              <a:ln w="25400">
                <a:solidFill>
                  <a:schemeClr val="accent2"/>
                </a:solidFill>
              </a:ln>
              <a:effectLst/>
            </c:spPr>
            <c:extLst>
              <c:ext xmlns:c16="http://schemas.microsoft.com/office/drawing/2014/chart" uri="{C3380CC4-5D6E-409C-BE32-E72D297353CC}">
                <c16:uniqueId val="{00000005-FD94-4AA3-B112-CBFE1CD80C55}"/>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FD94-4AA3-B112-CBFE1CD80C55}"/>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(2)'!$A$2:$A$5</c:f>
              <c:strCache>
                <c:ptCount val="4"/>
                <c:pt idx="0">
                  <c:v>Falling Debt
[42% of GDP]</c:v>
                </c:pt>
                <c:pt idx="1">
                  <c:v>Stable Debt
[92% of GDP]</c:v>
                </c:pt>
                <c:pt idx="2">
                  <c:v>Current Law
[144% of GDP]</c:v>
                </c:pt>
                <c:pt idx="3">
                  <c:v>AFS
[219% of GDP]</c:v>
                </c:pt>
              </c:strCache>
            </c:strRef>
          </c:cat>
          <c:val>
            <c:numRef>
              <c:f>'Sheet1 (2)'!$B$2:$B$5</c:f>
              <c:numCache>
                <c:formatCode>"$"#,##0.0</c:formatCode>
                <c:ptCount val="4"/>
                <c:pt idx="0">
                  <c:v>99500</c:v>
                </c:pt>
                <c:pt idx="1">
                  <c:v>97000</c:v>
                </c:pt>
                <c:pt idx="2">
                  <c:v>94000</c:v>
                </c:pt>
                <c:pt idx="3">
                  <c:v>90500</c:v>
                </c:pt>
              </c:numCache>
            </c:numRef>
          </c:val>
          <c:extLst>
            <c:ext xmlns:c16="http://schemas.microsoft.com/office/drawing/2014/chart" uri="{C3380CC4-5D6E-409C-BE32-E72D297353CC}">
              <c16:uniqueId val="{00000008-FD94-4AA3-B112-CBFE1CD80C55}"/>
            </c:ext>
          </c:extLst>
        </c:ser>
        <c:dLbls>
          <c:showLegendKey val="0"/>
          <c:showVal val="0"/>
          <c:showCatName val="0"/>
          <c:showSerName val="0"/>
          <c:showPercent val="0"/>
          <c:showBubbleSize val="0"/>
        </c:dLbls>
        <c:gapWidth val="100"/>
        <c:overlap val="-27"/>
        <c:axId val="627349968"/>
        <c:axId val="627351936"/>
      </c:barChart>
      <c:catAx>
        <c:axId val="62734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27351936"/>
        <c:crosses val="autoZero"/>
        <c:auto val="1"/>
        <c:lblAlgn val="ctr"/>
        <c:lblOffset val="100"/>
        <c:noMultiLvlLbl val="0"/>
      </c:catAx>
      <c:valAx>
        <c:axId val="627351936"/>
        <c:scaling>
          <c:orientation val="minMax"/>
          <c:max val="102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27349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Sheet8!$C$1</c:f>
              <c:strCache>
                <c:ptCount val="1"/>
                <c:pt idx="0">
                  <c:v>Roosevelt</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Sheet8!$C$2:$C$91</c:f>
              <c:numCache>
                <c:formatCode>0%</c:formatCode>
                <c:ptCount val="90"/>
                <c:pt idx="0">
                  <c:v>0.436</c:v>
                </c:pt>
                <c:pt idx="1">
                  <c:v>0.41499999999999998</c:v>
                </c:pt>
                <c:pt idx="2">
                  <c:v>0.45899999999999996</c:v>
                </c:pt>
                <c:pt idx="3">
                  <c:v>0.69200000000000006</c:v>
                </c:pt>
                <c:pt idx="4">
                  <c:v>0.8640000000000001</c:v>
                </c:pt>
                <c:pt idx="5">
                  <c:v>1.0390000000000001</c:v>
                </c:pt>
              </c:numCache>
            </c:numRef>
          </c:val>
          <c:smooth val="0"/>
          <c:extLst>
            <c:ext xmlns:c16="http://schemas.microsoft.com/office/drawing/2014/chart" uri="{C3380CC4-5D6E-409C-BE32-E72D297353CC}">
              <c16:uniqueId val="{00000000-1B90-4874-A338-8FDF804CAD32}"/>
            </c:ext>
          </c:extLst>
        </c:ser>
        <c:ser>
          <c:idx val="1"/>
          <c:order val="1"/>
          <c:tx>
            <c:strRef>
              <c:f>Sheet8!$D$1</c:f>
              <c:strCache>
                <c:ptCount val="1"/>
                <c:pt idx="0">
                  <c:v>Truman</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Sheet8!$D$2:$D$91</c:f>
              <c:numCache>
                <c:formatCode>General</c:formatCode>
                <c:ptCount val="90"/>
                <c:pt idx="5" formatCode="0%">
                  <c:v>1.0390000000000001</c:v>
                </c:pt>
                <c:pt idx="6" formatCode="0%">
                  <c:v>1.0609999999999999</c:v>
                </c:pt>
                <c:pt idx="7" formatCode="0%">
                  <c:v>0.93900000000000006</c:v>
                </c:pt>
                <c:pt idx="8" formatCode="0%">
                  <c:v>0.82599999999999996</c:v>
                </c:pt>
                <c:pt idx="9" formatCode="0%">
                  <c:v>0.77500000000000002</c:v>
                </c:pt>
                <c:pt idx="10" formatCode="0%">
                  <c:v>0.78599999999999992</c:v>
                </c:pt>
                <c:pt idx="11" formatCode="0%">
                  <c:v>0.65500000000000003</c:v>
                </c:pt>
                <c:pt idx="12" formatCode="0%">
                  <c:v>0.60099999999999998</c:v>
                </c:pt>
                <c:pt idx="13" formatCode="0%">
                  <c:v>0.57200000000000006</c:v>
                </c:pt>
              </c:numCache>
            </c:numRef>
          </c:val>
          <c:smooth val="0"/>
          <c:extLst>
            <c:ext xmlns:c16="http://schemas.microsoft.com/office/drawing/2014/chart" uri="{C3380CC4-5D6E-409C-BE32-E72D297353CC}">
              <c16:uniqueId val="{00000001-1B90-4874-A338-8FDF804CAD32}"/>
            </c:ext>
          </c:extLst>
        </c:ser>
        <c:ser>
          <c:idx val="2"/>
          <c:order val="2"/>
          <c:tx>
            <c:strRef>
              <c:f>Sheet8!$E$1</c:f>
              <c:strCache>
                <c:ptCount val="1"/>
                <c:pt idx="0">
                  <c:v>Eisenhower</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Sheet8!$E$2:$E$91</c:f>
              <c:numCache>
                <c:formatCode>General</c:formatCode>
                <c:ptCount val="90"/>
                <c:pt idx="13" formatCode="0%">
                  <c:v>0.57200000000000006</c:v>
                </c:pt>
                <c:pt idx="14" formatCode="0%">
                  <c:v>0.57999999999999996</c:v>
                </c:pt>
                <c:pt idx="15" formatCode="0%">
                  <c:v>0.55799999999999994</c:v>
                </c:pt>
                <c:pt idx="16" formatCode="0%">
                  <c:v>0.50700000000000001</c:v>
                </c:pt>
                <c:pt idx="17" formatCode="0%">
                  <c:v>0.47299999999999998</c:v>
                </c:pt>
                <c:pt idx="18" formatCode="0%">
                  <c:v>0.47799999999999998</c:v>
                </c:pt>
                <c:pt idx="19" formatCode="0%">
                  <c:v>0.46500000000000002</c:v>
                </c:pt>
                <c:pt idx="20" formatCode="0%">
                  <c:v>0.44299999999999995</c:v>
                </c:pt>
              </c:numCache>
            </c:numRef>
          </c:val>
          <c:smooth val="0"/>
          <c:extLst>
            <c:ext xmlns:c16="http://schemas.microsoft.com/office/drawing/2014/chart" uri="{C3380CC4-5D6E-409C-BE32-E72D297353CC}">
              <c16:uniqueId val="{00000002-1B90-4874-A338-8FDF804CAD32}"/>
            </c:ext>
          </c:extLst>
        </c:ser>
        <c:ser>
          <c:idx val="3"/>
          <c:order val="3"/>
          <c:tx>
            <c:strRef>
              <c:f>Sheet8!$F$1</c:f>
              <c:strCache>
                <c:ptCount val="1"/>
                <c:pt idx="0">
                  <c:v>Kennedy</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Sheet8!$F$2:$F$91</c:f>
              <c:numCache>
                <c:formatCode>General</c:formatCode>
                <c:ptCount val="90"/>
                <c:pt idx="20" formatCode="0%">
                  <c:v>0.44299999999999995</c:v>
                </c:pt>
                <c:pt idx="21" formatCode="0%">
                  <c:v>0.436</c:v>
                </c:pt>
                <c:pt idx="22" formatCode="0%">
                  <c:v>0.42299999999999999</c:v>
                </c:pt>
                <c:pt idx="23" formatCode="0%">
                  <c:v>0.41100000000000003</c:v>
                </c:pt>
              </c:numCache>
            </c:numRef>
          </c:val>
          <c:smooth val="0"/>
          <c:extLst>
            <c:ext xmlns:c16="http://schemas.microsoft.com/office/drawing/2014/chart" uri="{C3380CC4-5D6E-409C-BE32-E72D297353CC}">
              <c16:uniqueId val="{00000003-1B90-4874-A338-8FDF804CAD32}"/>
            </c:ext>
          </c:extLst>
        </c:ser>
        <c:ser>
          <c:idx val="4"/>
          <c:order val="4"/>
          <c:tx>
            <c:strRef>
              <c:f>Sheet8!$G$1</c:f>
              <c:strCache>
                <c:ptCount val="1"/>
                <c:pt idx="0">
                  <c:v>Johnson</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Sheet8!$G$2:$G$91</c:f>
              <c:numCache>
                <c:formatCode>General</c:formatCode>
                <c:ptCount val="90"/>
                <c:pt idx="23" formatCode="0%">
                  <c:v>0.41100000000000003</c:v>
                </c:pt>
                <c:pt idx="24" formatCode="0%">
                  <c:v>0.38799999999999996</c:v>
                </c:pt>
                <c:pt idx="25" formatCode="0%">
                  <c:v>0.36799999999999999</c:v>
                </c:pt>
                <c:pt idx="26" formatCode="0%">
                  <c:v>0.33799999999999997</c:v>
                </c:pt>
                <c:pt idx="27" formatCode="0%">
                  <c:v>0.31900000000000001</c:v>
                </c:pt>
                <c:pt idx="28" formatCode="0%">
                  <c:v>0.32299999999999995</c:v>
                </c:pt>
                <c:pt idx="29" formatCode="0%">
                  <c:v>0.28399999999999997</c:v>
                </c:pt>
              </c:numCache>
            </c:numRef>
          </c:val>
          <c:smooth val="0"/>
          <c:extLst>
            <c:ext xmlns:c16="http://schemas.microsoft.com/office/drawing/2014/chart" uri="{C3380CC4-5D6E-409C-BE32-E72D297353CC}">
              <c16:uniqueId val="{00000004-1B90-4874-A338-8FDF804CAD32}"/>
            </c:ext>
          </c:extLst>
        </c:ser>
        <c:ser>
          <c:idx val="5"/>
          <c:order val="5"/>
          <c:tx>
            <c:strRef>
              <c:f>Sheet8!$H$1</c:f>
              <c:strCache>
                <c:ptCount val="1"/>
                <c:pt idx="0">
                  <c:v>Nixon</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Sheet8!$H$2:$H$91</c:f>
              <c:numCache>
                <c:formatCode>General</c:formatCode>
                <c:ptCount val="90"/>
                <c:pt idx="29" formatCode="0%">
                  <c:v>0.28399999999999997</c:v>
                </c:pt>
                <c:pt idx="30" formatCode="0%">
                  <c:v>0.27100000000000002</c:v>
                </c:pt>
                <c:pt idx="31" formatCode="0%">
                  <c:v>0.27100000000000002</c:v>
                </c:pt>
                <c:pt idx="32" formatCode="0%">
                  <c:v>0.26500000000000001</c:v>
                </c:pt>
                <c:pt idx="33" formatCode="0%">
                  <c:v>0.252</c:v>
                </c:pt>
                <c:pt idx="34" formatCode="0%">
                  <c:v>0.23199999999999998</c:v>
                </c:pt>
              </c:numCache>
            </c:numRef>
          </c:val>
          <c:smooth val="0"/>
          <c:extLst>
            <c:ext xmlns:c16="http://schemas.microsoft.com/office/drawing/2014/chart" uri="{C3380CC4-5D6E-409C-BE32-E72D297353CC}">
              <c16:uniqueId val="{00000005-1B90-4874-A338-8FDF804CAD32}"/>
            </c:ext>
          </c:extLst>
        </c:ser>
        <c:ser>
          <c:idx val="6"/>
          <c:order val="6"/>
          <c:tx>
            <c:strRef>
              <c:f>Sheet8!$I$1</c:f>
              <c:strCache>
                <c:ptCount val="1"/>
                <c:pt idx="0">
                  <c:v>Ford</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Sheet8!$I$2:$I$91</c:f>
              <c:numCache>
                <c:formatCode>General</c:formatCode>
                <c:ptCount val="90"/>
                <c:pt idx="34" formatCode="0%">
                  <c:v>0.23199999999999998</c:v>
                </c:pt>
                <c:pt idx="35" formatCode="0%">
                  <c:v>0.24600000000000002</c:v>
                </c:pt>
                <c:pt idx="36" formatCode="0%">
                  <c:v>0.26700000000000002</c:v>
                </c:pt>
                <c:pt idx="37" formatCode="0%">
                  <c:v>0.27100000000000002</c:v>
                </c:pt>
              </c:numCache>
            </c:numRef>
          </c:val>
          <c:smooth val="0"/>
          <c:extLst>
            <c:ext xmlns:c16="http://schemas.microsoft.com/office/drawing/2014/chart" uri="{C3380CC4-5D6E-409C-BE32-E72D297353CC}">
              <c16:uniqueId val="{00000006-1B90-4874-A338-8FDF804CAD32}"/>
            </c:ext>
          </c:extLst>
        </c:ser>
        <c:ser>
          <c:idx val="7"/>
          <c:order val="7"/>
          <c:tx>
            <c:strRef>
              <c:f>Sheet8!$J$1</c:f>
              <c:strCache>
                <c:ptCount val="1"/>
                <c:pt idx="0">
                  <c:v>Carter</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Sheet8!$J$2:$J$91</c:f>
              <c:numCache>
                <c:formatCode>General</c:formatCode>
                <c:ptCount val="90"/>
                <c:pt idx="37" formatCode="0%">
                  <c:v>0.27100000000000002</c:v>
                </c:pt>
                <c:pt idx="38" formatCode="0%">
                  <c:v>0.26700000000000002</c:v>
                </c:pt>
                <c:pt idx="39" formatCode="0%">
                  <c:v>0.25</c:v>
                </c:pt>
                <c:pt idx="40" formatCode="0%">
                  <c:v>0.255</c:v>
                </c:pt>
                <c:pt idx="41" formatCode="0%">
                  <c:v>0.252</c:v>
                </c:pt>
              </c:numCache>
            </c:numRef>
          </c:val>
          <c:smooth val="0"/>
          <c:extLst>
            <c:ext xmlns:c16="http://schemas.microsoft.com/office/drawing/2014/chart" uri="{C3380CC4-5D6E-409C-BE32-E72D297353CC}">
              <c16:uniqueId val="{00000007-1B90-4874-A338-8FDF804CAD32}"/>
            </c:ext>
          </c:extLst>
        </c:ser>
        <c:ser>
          <c:idx val="8"/>
          <c:order val="8"/>
          <c:tx>
            <c:strRef>
              <c:f>Sheet8!$K$1</c:f>
              <c:strCache>
                <c:ptCount val="1"/>
                <c:pt idx="0">
                  <c:v>Reagan</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Sheet8!$K$2:$K$91</c:f>
              <c:numCache>
                <c:formatCode>General</c:formatCode>
                <c:ptCount val="90"/>
                <c:pt idx="41" formatCode="0%">
                  <c:v>0.252</c:v>
                </c:pt>
                <c:pt idx="42" formatCode="0%">
                  <c:v>0.27899999999999997</c:v>
                </c:pt>
                <c:pt idx="43" formatCode="0%">
                  <c:v>0.32200000000000001</c:v>
                </c:pt>
                <c:pt idx="44" formatCode="0%">
                  <c:v>0.33100000000000002</c:v>
                </c:pt>
                <c:pt idx="45" formatCode="0%">
                  <c:v>0.35299999999999998</c:v>
                </c:pt>
                <c:pt idx="46" formatCode="0%">
                  <c:v>0.38500000000000001</c:v>
                </c:pt>
                <c:pt idx="47" formatCode="0%">
                  <c:v>0.39600000000000002</c:v>
                </c:pt>
                <c:pt idx="48" formatCode="0%">
                  <c:v>0.39899999999999997</c:v>
                </c:pt>
                <c:pt idx="49" formatCode="0%">
                  <c:v>0.39399999999999996</c:v>
                </c:pt>
              </c:numCache>
            </c:numRef>
          </c:val>
          <c:smooth val="0"/>
          <c:extLst>
            <c:ext xmlns:c16="http://schemas.microsoft.com/office/drawing/2014/chart" uri="{C3380CC4-5D6E-409C-BE32-E72D297353CC}">
              <c16:uniqueId val="{00000008-1B90-4874-A338-8FDF804CAD32}"/>
            </c:ext>
          </c:extLst>
        </c:ser>
        <c:ser>
          <c:idx val="9"/>
          <c:order val="9"/>
          <c:tx>
            <c:strRef>
              <c:f>Sheet8!$L$1</c:f>
              <c:strCache>
                <c:ptCount val="1"/>
                <c:pt idx="0">
                  <c:v>Bush Sr.</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Sheet8!$L$2:$L$91</c:f>
              <c:numCache>
                <c:formatCode>General</c:formatCode>
                <c:ptCount val="90"/>
                <c:pt idx="49" formatCode="0%">
                  <c:v>0.39399999999999996</c:v>
                </c:pt>
                <c:pt idx="50" formatCode="0%">
                  <c:v>0.40899999999999997</c:v>
                </c:pt>
                <c:pt idx="51" formatCode="0%">
                  <c:v>0.441</c:v>
                </c:pt>
                <c:pt idx="52" formatCode="0%">
                  <c:v>0.46799999999999997</c:v>
                </c:pt>
                <c:pt idx="53" formatCode="0%">
                  <c:v>0.47899999999999998</c:v>
                </c:pt>
              </c:numCache>
            </c:numRef>
          </c:val>
          <c:smooth val="0"/>
          <c:extLst>
            <c:ext xmlns:c16="http://schemas.microsoft.com/office/drawing/2014/chart" uri="{C3380CC4-5D6E-409C-BE32-E72D297353CC}">
              <c16:uniqueId val="{00000009-1B90-4874-A338-8FDF804CAD32}"/>
            </c:ext>
          </c:extLst>
        </c:ser>
        <c:ser>
          <c:idx val="10"/>
          <c:order val="10"/>
          <c:tx>
            <c:strRef>
              <c:f>Sheet8!$M$1</c:f>
              <c:strCache>
                <c:ptCount val="1"/>
                <c:pt idx="0">
                  <c:v>Clinton</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Sheet8!$M$2:$M$91</c:f>
              <c:numCache>
                <c:formatCode>General</c:formatCode>
                <c:ptCount val="90"/>
                <c:pt idx="53" formatCode="0%">
                  <c:v>0.47899999999999998</c:v>
                </c:pt>
                <c:pt idx="54" formatCode="0%">
                  <c:v>0.47799999999999998</c:v>
                </c:pt>
                <c:pt idx="55" formatCode="0%">
                  <c:v>0.47700000000000004</c:v>
                </c:pt>
                <c:pt idx="56" formatCode="0%">
                  <c:v>0.47</c:v>
                </c:pt>
                <c:pt idx="57" formatCode="0%">
                  <c:v>0.44600000000000001</c:v>
                </c:pt>
                <c:pt idx="58" formatCode="0%">
                  <c:v>0.41700000000000004</c:v>
                </c:pt>
                <c:pt idx="59" formatCode="0%">
                  <c:v>0.38299999999999995</c:v>
                </c:pt>
                <c:pt idx="60" formatCode="0%">
                  <c:v>0.33700000000000002</c:v>
                </c:pt>
                <c:pt idx="61" formatCode="0%">
                  <c:v>0.315</c:v>
                </c:pt>
              </c:numCache>
            </c:numRef>
          </c:val>
          <c:smooth val="0"/>
          <c:extLst>
            <c:ext xmlns:c16="http://schemas.microsoft.com/office/drawing/2014/chart" uri="{C3380CC4-5D6E-409C-BE32-E72D297353CC}">
              <c16:uniqueId val="{0000000A-1B90-4874-A338-8FDF804CAD32}"/>
            </c:ext>
          </c:extLst>
        </c:ser>
        <c:ser>
          <c:idx val="11"/>
          <c:order val="11"/>
          <c:tx>
            <c:strRef>
              <c:f>Sheet8!$N$1</c:f>
              <c:strCache>
                <c:ptCount val="1"/>
                <c:pt idx="0">
                  <c:v>Bush Jr.</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Sheet8!$N$2:$N$91</c:f>
              <c:numCache>
                <c:formatCode>General</c:formatCode>
                <c:ptCount val="90"/>
                <c:pt idx="61" formatCode="0%">
                  <c:v>0.315</c:v>
                </c:pt>
                <c:pt idx="62" formatCode="0%">
                  <c:v>0.32700000000000001</c:v>
                </c:pt>
                <c:pt idx="63" formatCode="0%">
                  <c:v>0.34700000000000003</c:v>
                </c:pt>
                <c:pt idx="64" formatCode="0%">
                  <c:v>0.35700000000000004</c:v>
                </c:pt>
                <c:pt idx="65" formatCode="0%">
                  <c:v>0.35799999999999998</c:v>
                </c:pt>
                <c:pt idx="66" formatCode="0%">
                  <c:v>0.35399999999999998</c:v>
                </c:pt>
                <c:pt idx="67" formatCode="0%">
                  <c:v>0.35200000000000004</c:v>
                </c:pt>
                <c:pt idx="68" formatCode="0%">
                  <c:v>0.39399999999999996</c:v>
                </c:pt>
                <c:pt idx="69" formatCode="0%">
                  <c:v>0.52300000000000002</c:v>
                </c:pt>
              </c:numCache>
            </c:numRef>
          </c:val>
          <c:smooth val="0"/>
          <c:extLst>
            <c:ext xmlns:c16="http://schemas.microsoft.com/office/drawing/2014/chart" uri="{C3380CC4-5D6E-409C-BE32-E72D297353CC}">
              <c16:uniqueId val="{0000000B-1B90-4874-A338-8FDF804CAD32}"/>
            </c:ext>
          </c:extLst>
        </c:ser>
        <c:ser>
          <c:idx val="12"/>
          <c:order val="12"/>
          <c:tx>
            <c:strRef>
              <c:f>Sheet8!$O$1</c:f>
              <c:strCache>
                <c:ptCount val="1"/>
                <c:pt idx="0">
                  <c:v>Obama</c:v>
                </c:pt>
              </c:strCache>
            </c:strRef>
          </c:tx>
          <c:spPr>
            <a:ln w="38100" cap="rnd">
              <a:solidFill>
                <a:schemeClr val="accent1"/>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Sheet8!$O$2:$O$91</c:f>
              <c:numCache>
                <c:formatCode>General</c:formatCode>
                <c:ptCount val="90"/>
                <c:pt idx="69" formatCode="0%">
                  <c:v>0.52300000000000002</c:v>
                </c:pt>
                <c:pt idx="70" formatCode="0%">
                  <c:v>0.60799999999999998</c:v>
                </c:pt>
                <c:pt idx="71" formatCode="0%">
                  <c:v>0.65799999999999992</c:v>
                </c:pt>
                <c:pt idx="72" formatCode="0%">
                  <c:v>0.70299999999999996</c:v>
                </c:pt>
                <c:pt idx="73" formatCode="0%">
                  <c:v>0.72199999999999998</c:v>
                </c:pt>
                <c:pt idx="74" formatCode="0%">
                  <c:v>0.73699999999999999</c:v>
                </c:pt>
                <c:pt idx="75" formatCode="0%">
                  <c:v>0.72499999999999998</c:v>
                </c:pt>
                <c:pt idx="76" formatCode="0%">
                  <c:v>0.76400000000000001</c:v>
                </c:pt>
                <c:pt idx="77" formatCode="0%">
                  <c:v>0.7609999999999999</c:v>
                </c:pt>
              </c:numCache>
            </c:numRef>
          </c:val>
          <c:smooth val="0"/>
          <c:extLst>
            <c:ext xmlns:c16="http://schemas.microsoft.com/office/drawing/2014/chart" uri="{C3380CC4-5D6E-409C-BE32-E72D297353CC}">
              <c16:uniqueId val="{0000000C-1B90-4874-A338-8FDF804CAD32}"/>
            </c:ext>
          </c:extLst>
        </c:ser>
        <c:ser>
          <c:idx val="13"/>
          <c:order val="13"/>
          <c:tx>
            <c:strRef>
              <c:f>Sheet8!$P$1</c:f>
              <c:strCache>
                <c:ptCount val="1"/>
                <c:pt idx="0">
                  <c:v>Trump</c:v>
                </c:pt>
              </c:strCache>
            </c:strRef>
          </c:tx>
          <c:spPr>
            <a:ln w="38100" cap="rnd">
              <a:solidFill>
                <a:schemeClr val="accent3"/>
              </a:solidFill>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Sheet8!$P$2:$P$91</c:f>
              <c:numCache>
                <c:formatCode>General</c:formatCode>
                <c:ptCount val="90"/>
                <c:pt idx="77" formatCode="0%">
                  <c:v>0.7609999999999999</c:v>
                </c:pt>
                <c:pt idx="78" formatCode="0%">
                  <c:v>0.77800000000000002</c:v>
                </c:pt>
                <c:pt idx="79" formatCode="0%">
                  <c:v>0.78212000000000004</c:v>
                </c:pt>
                <c:pt idx="80" formatCode="0%">
                  <c:v>0.79457999999999995</c:v>
                </c:pt>
              </c:numCache>
            </c:numRef>
          </c:val>
          <c:smooth val="0"/>
          <c:extLst>
            <c:ext xmlns:c16="http://schemas.microsoft.com/office/drawing/2014/chart" uri="{C3380CC4-5D6E-409C-BE32-E72D297353CC}">
              <c16:uniqueId val="{0000000D-1B90-4874-A338-8FDF804CAD32}"/>
            </c:ext>
          </c:extLst>
        </c:ser>
        <c:ser>
          <c:idx val="14"/>
          <c:order val="14"/>
          <c:tx>
            <c:strRef>
              <c:f>Sheet8!$Q$1</c:f>
              <c:strCache>
                <c:ptCount val="1"/>
                <c:pt idx="0">
                  <c:v>Future</c:v>
                </c:pt>
              </c:strCache>
            </c:strRef>
          </c:tx>
          <c:spPr>
            <a:ln w="38100" cap="rnd">
              <a:solidFill>
                <a:schemeClr val="accent3"/>
              </a:solidFill>
              <a:prstDash val="sysDash"/>
              <a:round/>
            </a:ln>
            <a:effectLst/>
          </c:spPr>
          <c:marker>
            <c:symbol val="none"/>
          </c:marker>
          <c:cat>
            <c:numRef>
              <c:f>Sheet8!$A$2:$A$91</c:f>
              <c:numCache>
                <c:formatCode>m/d/yyyy</c:formatCode>
                <c:ptCount val="90"/>
                <c:pt idx="0">
                  <c:v>14884</c:v>
                </c:pt>
                <c:pt idx="1">
                  <c:v>15249</c:v>
                </c:pt>
                <c:pt idx="2">
                  <c:v>15614</c:v>
                </c:pt>
                <c:pt idx="3">
                  <c:v>15979</c:v>
                </c:pt>
                <c:pt idx="4">
                  <c:v>16345</c:v>
                </c:pt>
                <c:pt idx="5">
                  <c:v>16710</c:v>
                </c:pt>
                <c:pt idx="6">
                  <c:v>17075</c:v>
                </c:pt>
                <c:pt idx="7">
                  <c:v>17440</c:v>
                </c:pt>
                <c:pt idx="8">
                  <c:v>17806</c:v>
                </c:pt>
                <c:pt idx="9">
                  <c:v>18171</c:v>
                </c:pt>
                <c:pt idx="10">
                  <c:v>18536</c:v>
                </c:pt>
                <c:pt idx="11">
                  <c:v>18901</c:v>
                </c:pt>
                <c:pt idx="12">
                  <c:v>19267</c:v>
                </c:pt>
                <c:pt idx="13">
                  <c:v>19632</c:v>
                </c:pt>
                <c:pt idx="14">
                  <c:v>19997</c:v>
                </c:pt>
                <c:pt idx="15">
                  <c:v>20362</c:v>
                </c:pt>
                <c:pt idx="16">
                  <c:v>20728</c:v>
                </c:pt>
                <c:pt idx="17">
                  <c:v>21093</c:v>
                </c:pt>
                <c:pt idx="18">
                  <c:v>21458</c:v>
                </c:pt>
                <c:pt idx="19">
                  <c:v>21823</c:v>
                </c:pt>
                <c:pt idx="20">
                  <c:v>22189</c:v>
                </c:pt>
                <c:pt idx="21">
                  <c:v>22554</c:v>
                </c:pt>
                <c:pt idx="22">
                  <c:v>22919</c:v>
                </c:pt>
                <c:pt idx="23">
                  <c:v>23284</c:v>
                </c:pt>
                <c:pt idx="24">
                  <c:v>23650</c:v>
                </c:pt>
                <c:pt idx="25">
                  <c:v>24015</c:v>
                </c:pt>
                <c:pt idx="26">
                  <c:v>24380</c:v>
                </c:pt>
                <c:pt idx="27">
                  <c:v>24745</c:v>
                </c:pt>
                <c:pt idx="28">
                  <c:v>25111</c:v>
                </c:pt>
                <c:pt idx="29">
                  <c:v>25476</c:v>
                </c:pt>
                <c:pt idx="30">
                  <c:v>25841</c:v>
                </c:pt>
                <c:pt idx="31">
                  <c:v>26206</c:v>
                </c:pt>
                <c:pt idx="32">
                  <c:v>26572</c:v>
                </c:pt>
                <c:pt idx="33">
                  <c:v>26937</c:v>
                </c:pt>
                <c:pt idx="34">
                  <c:v>27302</c:v>
                </c:pt>
                <c:pt idx="35">
                  <c:v>27667</c:v>
                </c:pt>
                <c:pt idx="36">
                  <c:v>28033</c:v>
                </c:pt>
                <c:pt idx="37">
                  <c:v>28398</c:v>
                </c:pt>
                <c:pt idx="38">
                  <c:v>28763</c:v>
                </c:pt>
                <c:pt idx="39">
                  <c:v>29128</c:v>
                </c:pt>
                <c:pt idx="40">
                  <c:v>29494</c:v>
                </c:pt>
                <c:pt idx="41">
                  <c:v>29859</c:v>
                </c:pt>
                <c:pt idx="42">
                  <c:v>30224</c:v>
                </c:pt>
                <c:pt idx="43">
                  <c:v>30589</c:v>
                </c:pt>
                <c:pt idx="44">
                  <c:v>30955</c:v>
                </c:pt>
                <c:pt idx="45">
                  <c:v>31320</c:v>
                </c:pt>
                <c:pt idx="46">
                  <c:v>31685</c:v>
                </c:pt>
                <c:pt idx="47">
                  <c:v>32050</c:v>
                </c:pt>
                <c:pt idx="48">
                  <c:v>32416</c:v>
                </c:pt>
                <c:pt idx="49">
                  <c:v>32781</c:v>
                </c:pt>
                <c:pt idx="50">
                  <c:v>33146</c:v>
                </c:pt>
                <c:pt idx="51">
                  <c:v>33511</c:v>
                </c:pt>
                <c:pt idx="52">
                  <c:v>33877</c:v>
                </c:pt>
                <c:pt idx="53">
                  <c:v>34242</c:v>
                </c:pt>
                <c:pt idx="54">
                  <c:v>34607</c:v>
                </c:pt>
                <c:pt idx="55">
                  <c:v>34972</c:v>
                </c:pt>
                <c:pt idx="56">
                  <c:v>35338</c:v>
                </c:pt>
                <c:pt idx="57">
                  <c:v>35703</c:v>
                </c:pt>
                <c:pt idx="58">
                  <c:v>36068</c:v>
                </c:pt>
                <c:pt idx="59">
                  <c:v>36433</c:v>
                </c:pt>
                <c:pt idx="60">
                  <c:v>36799</c:v>
                </c:pt>
                <c:pt idx="61">
                  <c:v>37164</c:v>
                </c:pt>
                <c:pt idx="62">
                  <c:v>37529</c:v>
                </c:pt>
                <c:pt idx="63">
                  <c:v>37894</c:v>
                </c:pt>
                <c:pt idx="64">
                  <c:v>38260</c:v>
                </c:pt>
                <c:pt idx="65">
                  <c:v>38625</c:v>
                </c:pt>
                <c:pt idx="66">
                  <c:v>38990</c:v>
                </c:pt>
                <c:pt idx="67">
                  <c:v>39355</c:v>
                </c:pt>
                <c:pt idx="68">
                  <c:v>39721</c:v>
                </c:pt>
                <c:pt idx="69">
                  <c:v>40086</c:v>
                </c:pt>
                <c:pt idx="70">
                  <c:v>40451</c:v>
                </c:pt>
                <c:pt idx="71">
                  <c:v>40816</c:v>
                </c:pt>
                <c:pt idx="72">
                  <c:v>41182</c:v>
                </c:pt>
                <c:pt idx="73">
                  <c:v>41547</c:v>
                </c:pt>
                <c:pt idx="74">
                  <c:v>41912</c:v>
                </c:pt>
                <c:pt idx="75">
                  <c:v>42277</c:v>
                </c:pt>
                <c:pt idx="76">
                  <c:v>42643</c:v>
                </c:pt>
                <c:pt idx="77">
                  <c:v>43008</c:v>
                </c:pt>
                <c:pt idx="78">
                  <c:v>43373</c:v>
                </c:pt>
                <c:pt idx="79">
                  <c:v>43738</c:v>
                </c:pt>
                <c:pt idx="80">
                  <c:v>44104</c:v>
                </c:pt>
                <c:pt idx="81">
                  <c:v>44469</c:v>
                </c:pt>
                <c:pt idx="82">
                  <c:v>44834</c:v>
                </c:pt>
                <c:pt idx="83">
                  <c:v>45199</c:v>
                </c:pt>
                <c:pt idx="84">
                  <c:v>45565</c:v>
                </c:pt>
                <c:pt idx="85">
                  <c:v>45930</c:v>
                </c:pt>
                <c:pt idx="86">
                  <c:v>46295</c:v>
                </c:pt>
                <c:pt idx="87">
                  <c:v>46660</c:v>
                </c:pt>
                <c:pt idx="88">
                  <c:v>47026</c:v>
                </c:pt>
                <c:pt idx="89">
                  <c:v>47391</c:v>
                </c:pt>
              </c:numCache>
            </c:numRef>
          </c:cat>
          <c:val>
            <c:numRef>
              <c:f>Sheet8!$Q$2:$Q$91</c:f>
              <c:numCache>
                <c:formatCode>General</c:formatCode>
                <c:ptCount val="90"/>
                <c:pt idx="80" formatCode="0%">
                  <c:v>0.79457999999999995</c:v>
                </c:pt>
                <c:pt idx="81" formatCode="0%">
                  <c:v>0.81037999999999999</c:v>
                </c:pt>
                <c:pt idx="82" formatCode="0%">
                  <c:v>0.83049989999999996</c:v>
                </c:pt>
                <c:pt idx="83" formatCode="0%">
                  <c:v>0.84750000000000003</c:v>
                </c:pt>
                <c:pt idx="84" formatCode="0%">
                  <c:v>0.85879000000000005</c:v>
                </c:pt>
                <c:pt idx="85" formatCode="0%">
                  <c:v>0.87234999999999996</c:v>
                </c:pt>
                <c:pt idx="86" formatCode="0%">
                  <c:v>0.88468000000000002</c:v>
                </c:pt>
                <c:pt idx="87" formatCode="0%">
                  <c:v>0.89373000000000002</c:v>
                </c:pt>
                <c:pt idx="88" formatCode="0%">
                  <c:v>0.90804000000000007</c:v>
                </c:pt>
                <c:pt idx="89" formatCode="0%">
                  <c:v>0.91772000000000009</c:v>
                </c:pt>
              </c:numCache>
            </c:numRef>
          </c:val>
          <c:smooth val="0"/>
          <c:extLst>
            <c:ext xmlns:c16="http://schemas.microsoft.com/office/drawing/2014/chart" uri="{C3380CC4-5D6E-409C-BE32-E72D297353CC}">
              <c16:uniqueId val="{0000000E-1B90-4874-A338-8FDF804CAD32}"/>
            </c:ext>
          </c:extLst>
        </c:ser>
        <c:dLbls>
          <c:showLegendKey val="0"/>
          <c:showVal val="0"/>
          <c:showCatName val="0"/>
          <c:showSerName val="0"/>
          <c:showPercent val="0"/>
          <c:showBubbleSize val="0"/>
        </c:dLbls>
        <c:smooth val="0"/>
        <c:axId val="785063712"/>
        <c:axId val="785064696"/>
      </c:lineChart>
      <c:dateAx>
        <c:axId val="785063712"/>
        <c:scaling>
          <c:orientation val="minMax"/>
        </c:scaling>
        <c:delete val="0"/>
        <c:axPos val="b"/>
        <c:numFmt formatCode="yyyy" sourceLinked="0"/>
        <c:majorTickMark val="cross"/>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85064696"/>
        <c:crosses val="autoZero"/>
        <c:auto val="1"/>
        <c:lblOffset val="100"/>
        <c:baseTimeUnit val="years"/>
        <c:majorUnit val="8"/>
        <c:majorTimeUnit val="years"/>
      </c:dateAx>
      <c:valAx>
        <c:axId val="785064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8506371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70056867891509E-2"/>
          <c:y val="7.5417446828461493E-2"/>
          <c:w val="0.86195986439195105"/>
          <c:h val="0.83289398212203347"/>
        </c:manualLayout>
      </c:layout>
      <c:lineChart>
        <c:grouping val="standard"/>
        <c:varyColors val="0"/>
        <c:ser>
          <c:idx val="0"/>
          <c:order val="0"/>
          <c:tx>
            <c:strRef>
              <c:f>Sheet1!$B$1</c:f>
              <c:strCache>
                <c:ptCount val="1"/>
                <c:pt idx="0">
                  <c:v>Historic</c:v>
                </c:pt>
              </c:strCache>
            </c:strRef>
          </c:tx>
          <c:spPr>
            <a:ln w="38100" cap="rnd">
              <a:solidFill>
                <a:srgbClr val="003470"/>
              </a:solidFill>
              <a:round/>
            </a:ln>
            <a:effectLst/>
          </c:spPr>
          <c:marker>
            <c:symbol val="none"/>
          </c:marker>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Sheet1!$B$2:$B$112</c:f>
              <c:numCache>
                <c:formatCode>0%</c:formatCode>
                <c:ptCount val="111"/>
                <c:pt idx="0">
                  <c:v>0.44278069999999997</c:v>
                </c:pt>
                <c:pt idx="1">
                  <c:v>0.41593780000000002</c:v>
                </c:pt>
                <c:pt idx="2">
                  <c:v>0.3724884</c:v>
                </c:pt>
                <c:pt idx="3">
                  <c:v>0.40843370000000001</c:v>
                </c:pt>
                <c:pt idx="4">
                  <c:v>0.62924669999999994</c:v>
                </c:pt>
                <c:pt idx="5">
                  <c:v>0.82279610000000003</c:v>
                </c:pt>
                <c:pt idx="6">
                  <c:v>1.0306748000000001</c:v>
                </c:pt>
                <c:pt idx="7">
                  <c:v>1.0618964</c:v>
                </c:pt>
                <c:pt idx="8">
                  <c:v>0.897559</c:v>
                </c:pt>
                <c:pt idx="9">
                  <c:v>0.78711789999999993</c:v>
                </c:pt>
                <c:pt idx="10">
                  <c:v>0.78555719999999996</c:v>
                </c:pt>
                <c:pt idx="11">
                  <c:v>0.72951369999999993</c:v>
                </c:pt>
                <c:pt idx="12">
                  <c:v>0.61704579999999998</c:v>
                </c:pt>
                <c:pt idx="13">
                  <c:v>0.58417189999999997</c:v>
                </c:pt>
                <c:pt idx="14">
                  <c:v>0.56043109999999996</c:v>
                </c:pt>
                <c:pt idx="15">
                  <c:v>0.57402200000000003</c:v>
                </c:pt>
                <c:pt idx="16">
                  <c:v>0.53167529999999996</c:v>
                </c:pt>
                <c:pt idx="17">
                  <c:v>0.4936681</c:v>
                </c:pt>
                <c:pt idx="18">
                  <c:v>0.46178140000000001</c:v>
                </c:pt>
                <c:pt idx="19">
                  <c:v>0.46950209999999998</c:v>
                </c:pt>
                <c:pt idx="20">
                  <c:v>0.44918660000000005</c:v>
                </c:pt>
                <c:pt idx="21">
                  <c:v>0.43585500000000005</c:v>
                </c:pt>
                <c:pt idx="22">
                  <c:v>0.42322029999999999</c:v>
                </c:pt>
                <c:pt idx="23">
                  <c:v>0.40984960000000004</c:v>
                </c:pt>
                <c:pt idx="24">
                  <c:v>0.39774510000000002</c:v>
                </c:pt>
                <c:pt idx="25">
                  <c:v>0.37445320000000004</c:v>
                </c:pt>
                <c:pt idx="26">
                  <c:v>0.35067900000000002</c:v>
                </c:pt>
                <c:pt idx="27">
                  <c:v>0.32355829999999997</c:v>
                </c:pt>
                <c:pt idx="28">
                  <c:v>0.30938840000000001</c:v>
                </c:pt>
                <c:pt idx="29">
                  <c:v>0.30716180000000004</c:v>
                </c:pt>
                <c:pt idx="30">
                  <c:v>0.27267379999999997</c:v>
                </c:pt>
                <c:pt idx="31">
                  <c:v>0.2632215</c:v>
                </c:pt>
                <c:pt idx="32">
                  <c:v>0.25946219999999998</c:v>
                </c:pt>
                <c:pt idx="33">
                  <c:v>0.2514036</c:v>
                </c:pt>
                <c:pt idx="34">
                  <c:v>0.23864190000000002</c:v>
                </c:pt>
                <c:pt idx="35">
                  <c:v>0.22191369999999999</c:v>
                </c:pt>
                <c:pt idx="36">
                  <c:v>0.23370239999999998</c:v>
                </c:pt>
                <c:pt idx="37">
                  <c:v>0.25426080000000001</c:v>
                </c:pt>
                <c:pt idx="38">
                  <c:v>0.2632311</c:v>
                </c:pt>
                <c:pt idx="39">
                  <c:v>0.25761690000000004</c:v>
                </c:pt>
                <c:pt idx="40">
                  <c:v>0.2432658</c:v>
                </c:pt>
                <c:pt idx="41">
                  <c:v>0.24869869999999999</c:v>
                </c:pt>
                <c:pt idx="42">
                  <c:v>0.24584240000000002</c:v>
                </c:pt>
                <c:pt idx="43">
                  <c:v>0.27641260000000001</c:v>
                </c:pt>
                <c:pt idx="44">
                  <c:v>0.3126082</c:v>
                </c:pt>
                <c:pt idx="45">
                  <c:v>0.32345879999999999</c:v>
                </c:pt>
                <c:pt idx="46">
                  <c:v>0.34676879999999999</c:v>
                </c:pt>
                <c:pt idx="47">
                  <c:v>0.37919919999999996</c:v>
                </c:pt>
                <c:pt idx="48">
                  <c:v>0.38803330000000003</c:v>
                </c:pt>
                <c:pt idx="49">
                  <c:v>0.39058750000000003</c:v>
                </c:pt>
                <c:pt idx="50">
                  <c:v>0.38720680000000002</c:v>
                </c:pt>
                <c:pt idx="51">
                  <c:v>0.40330460000000001</c:v>
                </c:pt>
                <c:pt idx="52">
                  <c:v>0.43553609999999998</c:v>
                </c:pt>
                <c:pt idx="53">
                  <c:v>0.45871879999999998</c:v>
                </c:pt>
                <c:pt idx="54">
                  <c:v>0.4722404</c:v>
                </c:pt>
                <c:pt idx="55">
                  <c:v>0.46972140000000001</c:v>
                </c:pt>
                <c:pt idx="56">
                  <c:v>0.47029660000000001</c:v>
                </c:pt>
                <c:pt idx="57">
                  <c:v>0.46098860000000003</c:v>
                </c:pt>
                <c:pt idx="58">
                  <c:v>0.4382064</c:v>
                </c:pt>
                <c:pt idx="59">
                  <c:v>0.40939799999999998</c:v>
                </c:pt>
                <c:pt idx="60">
                  <c:v>0.37600149999999999</c:v>
                </c:pt>
                <c:pt idx="61">
                  <c:v>0.32595910000000006</c:v>
                </c:pt>
                <c:pt idx="62">
                  <c:v>0.3171351</c:v>
                </c:pt>
                <c:pt idx="63">
                  <c:v>0.32848080000000002</c:v>
                </c:pt>
                <c:pt idx="64">
                  <c:v>0.34222920000000001</c:v>
                </c:pt>
                <c:pt idx="65">
                  <c:v>0.35076279999999999</c:v>
                </c:pt>
                <c:pt idx="66">
                  <c:v>0.35232010000000002</c:v>
                </c:pt>
                <c:pt idx="67">
                  <c:v>0.34843370000000001</c:v>
                </c:pt>
                <c:pt idx="68">
                  <c:v>0.34975709999999999</c:v>
                </c:pt>
                <c:pt idx="69">
                  <c:v>0.43798589999999998</c:v>
                </c:pt>
                <c:pt idx="70">
                  <c:v>0.53646099999999997</c:v>
                </c:pt>
                <c:pt idx="71">
                  <c:v>0.61689349999999998</c:v>
                </c:pt>
                <c:pt idx="72">
                  <c:v>0.6621669</c:v>
                </c:pt>
                <c:pt idx="73">
                  <c:v>0.71094970000000002</c:v>
                </c:pt>
                <c:pt idx="74">
                  <c:v>0.72168999999999994</c:v>
                </c:pt>
                <c:pt idx="75">
                  <c:v>0.73731999999999998</c:v>
                </c:pt>
                <c:pt idx="76">
                  <c:v>0.7250700000000001</c:v>
                </c:pt>
                <c:pt idx="77">
                  <c:v>0.76371</c:v>
                </c:pt>
                <c:pt idx="78">
                  <c:v>0.76096000000000008</c:v>
                </c:pt>
                <c:pt idx="79">
                  <c:v>0.77835999999999994</c:v>
                </c:pt>
                <c:pt idx="80">
                  <c:v>0.78862118406077908</c:v>
                </c:pt>
              </c:numCache>
            </c:numRef>
          </c:val>
          <c:smooth val="0"/>
          <c:extLst>
            <c:ext xmlns:c16="http://schemas.microsoft.com/office/drawing/2014/chart" uri="{C3380CC4-5D6E-409C-BE32-E72D297353CC}">
              <c16:uniqueId val="{00000000-3D7A-4706-9C9B-698206A8EA28}"/>
            </c:ext>
          </c:extLst>
        </c:ser>
        <c:ser>
          <c:idx val="1"/>
          <c:order val="1"/>
          <c:tx>
            <c:strRef>
              <c:f>Sheet1!$C$1</c:f>
              <c:strCache>
                <c:ptCount val="1"/>
                <c:pt idx="0">
                  <c:v>2019 Projected Baseline</c:v>
                </c:pt>
              </c:strCache>
            </c:strRef>
          </c:tx>
          <c:spPr>
            <a:ln w="38100" cap="sq">
              <a:solidFill>
                <a:srgbClr val="003470"/>
              </a:solidFill>
              <a:prstDash val="sysDash"/>
              <a:round/>
            </a:ln>
            <a:effectLst/>
          </c:spPr>
          <c:marker>
            <c:symbol val="none"/>
          </c:marker>
          <c:dLbls>
            <c:dLbl>
              <c:idx val="95"/>
              <c:layout>
                <c:manualLayout>
                  <c:x val="-2.2083333333334353E-3"/>
                  <c:y val="8.4137426900584789E-2"/>
                </c:manualLayout>
              </c:layout>
              <c:tx>
                <c:rich>
                  <a:bodyPr/>
                  <a:lstStyle/>
                  <a:p>
                    <a:r>
                      <a:rPr lang="it-IT" dirty="0"/>
                      <a:t>CBO Baseline</a:t>
                    </a:r>
                  </a:p>
                  <a:p>
                    <a:fld id="{50198617-5E97-4258-90D3-2955803E065B}" type="VALUE">
                      <a:rPr lang="it-IT" smtClean="0"/>
                      <a:pPr/>
                      <a:t>[VALUE]</a:t>
                    </a:fld>
                    <a:r>
                      <a:rPr lang="it-IT" dirty="0"/>
                      <a:t> in 2034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65-4292-B828-994980B8553E}"/>
                </c:ext>
              </c:extLst>
            </c:dLbl>
            <c:dLbl>
              <c:idx val="110"/>
              <c:layout>
                <c:manualLayout>
                  <c:x val="0"/>
                  <c:y val="2.4366471734891893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347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7A-4706-9C9B-698206A8EA2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347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Sheet1!$C$2:$C$112</c:f>
              <c:numCache>
                <c:formatCode>General</c:formatCode>
                <c:ptCount val="111"/>
                <c:pt idx="80" formatCode="0%">
                  <c:v>0.78862118406077908</c:v>
                </c:pt>
                <c:pt idx="81" formatCode="0%">
                  <c:v>0.80657329960402324</c:v>
                </c:pt>
                <c:pt idx="82" formatCode="0%">
                  <c:v>0.82382018639854659</c:v>
                </c:pt>
                <c:pt idx="83" formatCode="0%">
                  <c:v>0.84469236164028827</c:v>
                </c:pt>
                <c:pt idx="84" formatCode="0%">
                  <c:v>0.8639920228033211</c:v>
                </c:pt>
                <c:pt idx="85" formatCode="0%">
                  <c:v>0.87964532163267384</c:v>
                </c:pt>
                <c:pt idx="86" formatCode="0%">
                  <c:v>0.89703056407873571</c:v>
                </c:pt>
                <c:pt idx="87" formatCode="0%">
                  <c:v>0.91219492341367814</c:v>
                </c:pt>
                <c:pt idx="88" formatCode="0%">
                  <c:v>0.92389078838609795</c:v>
                </c:pt>
                <c:pt idx="89" formatCode="0%">
                  <c:v>0.93999072366366476</c:v>
                </c:pt>
                <c:pt idx="90" formatCode="0%">
                  <c:v>0.95055605497755513</c:v>
                </c:pt>
                <c:pt idx="91" formatCode="0%">
                  <c:v>0.96741531722039398</c:v>
                </c:pt>
                <c:pt idx="92" formatCode="0%">
                  <c:v>0.98540014973798462</c:v>
                </c:pt>
                <c:pt idx="93" formatCode="0%">
                  <c:v>1.0065573759074111</c:v>
                </c:pt>
                <c:pt idx="94" formatCode="0%">
                  <c:v>1.0281171485793197</c:v>
                </c:pt>
                <c:pt idx="95" formatCode="0%">
                  <c:v>1.0525366744533557</c:v>
                </c:pt>
                <c:pt idx="96" formatCode="0%">
                  <c:v>1.077782838818478</c:v>
                </c:pt>
                <c:pt idx="97" formatCode="0%">
                  <c:v>1.1047783279671968</c:v>
                </c:pt>
                <c:pt idx="98" formatCode="0%">
                  <c:v>1.1333054577580537</c:v>
                </c:pt>
                <c:pt idx="99" formatCode="0%">
                  <c:v>1.1615236513280101</c:v>
                </c:pt>
                <c:pt idx="100" formatCode="0%">
                  <c:v>1.1913885610111232</c:v>
                </c:pt>
                <c:pt idx="101" formatCode="0%">
                  <c:v>1.2208062586318287</c:v>
                </c:pt>
                <c:pt idx="102" formatCode="0%">
                  <c:v>1.2522377284682746</c:v>
                </c:pt>
                <c:pt idx="103" formatCode="0%">
                  <c:v>1.2843182613961981</c:v>
                </c:pt>
                <c:pt idx="104" formatCode="0%">
                  <c:v>1.3171965933931582</c:v>
                </c:pt>
                <c:pt idx="105" formatCode="0%">
                  <c:v>1.3498754506036059</c:v>
                </c:pt>
                <c:pt idx="106" formatCode="0%">
                  <c:v>1.3820816298267997</c:v>
                </c:pt>
                <c:pt idx="107" formatCode="0%">
                  <c:v>1.4153608928049763</c:v>
                </c:pt>
                <c:pt idx="108" formatCode="0%">
                  <c:v>1.4480211957138764</c:v>
                </c:pt>
                <c:pt idx="109" formatCode="0%">
                  <c:v>1.482921430939715</c:v>
                </c:pt>
                <c:pt idx="110" formatCode="0%">
                  <c:v>1.5174792561127126</c:v>
                </c:pt>
              </c:numCache>
            </c:numRef>
          </c:val>
          <c:smooth val="0"/>
          <c:extLst>
            <c:ext xmlns:c16="http://schemas.microsoft.com/office/drawing/2014/chart" uri="{C3380CC4-5D6E-409C-BE32-E72D297353CC}">
              <c16:uniqueId val="{00000003-3D7A-4706-9C9B-698206A8EA28}"/>
            </c:ext>
          </c:extLst>
        </c:ser>
        <c:ser>
          <c:idx val="2"/>
          <c:order val="2"/>
          <c:tx>
            <c:strRef>
              <c:f>Sheet1!$D$1</c:f>
              <c:strCache>
                <c:ptCount val="1"/>
                <c:pt idx="0">
                  <c:v>Record High</c:v>
                </c:pt>
              </c:strCache>
            </c:strRef>
          </c:tx>
          <c:spPr>
            <a:ln w="28575" cap="rnd">
              <a:solidFill>
                <a:srgbClr val="666666"/>
              </a:solidFill>
              <a:prstDash val="sysDot"/>
              <a:round/>
            </a:ln>
            <a:effectLst/>
          </c:spPr>
          <c:marker>
            <c:symbol val="none"/>
          </c:marker>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Sheet1!$D$2:$D$112</c:f>
              <c:numCache>
                <c:formatCode>0%</c:formatCode>
                <c:ptCount val="111"/>
                <c:pt idx="0">
                  <c:v>1.06</c:v>
                </c:pt>
                <c:pt idx="1">
                  <c:v>1.06</c:v>
                </c:pt>
                <c:pt idx="2">
                  <c:v>1.06</c:v>
                </c:pt>
                <c:pt idx="3">
                  <c:v>1.06</c:v>
                </c:pt>
                <c:pt idx="4">
                  <c:v>1.06</c:v>
                </c:pt>
                <c:pt idx="5">
                  <c:v>1.06</c:v>
                </c:pt>
                <c:pt idx="6">
                  <c:v>1.06</c:v>
                </c:pt>
                <c:pt idx="7">
                  <c:v>1.06</c:v>
                </c:pt>
                <c:pt idx="8">
                  <c:v>1.06</c:v>
                </c:pt>
                <c:pt idx="9">
                  <c:v>1.06</c:v>
                </c:pt>
                <c:pt idx="10">
                  <c:v>1.06</c:v>
                </c:pt>
                <c:pt idx="11">
                  <c:v>1.06</c:v>
                </c:pt>
                <c:pt idx="12">
                  <c:v>1.06</c:v>
                </c:pt>
                <c:pt idx="13">
                  <c:v>1.06</c:v>
                </c:pt>
                <c:pt idx="14">
                  <c:v>1.06</c:v>
                </c:pt>
                <c:pt idx="15">
                  <c:v>1.06</c:v>
                </c:pt>
                <c:pt idx="16">
                  <c:v>1.06</c:v>
                </c:pt>
                <c:pt idx="17">
                  <c:v>1.06</c:v>
                </c:pt>
                <c:pt idx="18">
                  <c:v>1.06</c:v>
                </c:pt>
                <c:pt idx="19">
                  <c:v>1.06</c:v>
                </c:pt>
                <c:pt idx="20">
                  <c:v>1.06</c:v>
                </c:pt>
                <c:pt idx="21">
                  <c:v>1.06</c:v>
                </c:pt>
                <c:pt idx="22">
                  <c:v>1.06</c:v>
                </c:pt>
                <c:pt idx="23">
                  <c:v>1.06</c:v>
                </c:pt>
                <c:pt idx="24">
                  <c:v>1.06</c:v>
                </c:pt>
                <c:pt idx="25">
                  <c:v>1.06</c:v>
                </c:pt>
                <c:pt idx="26">
                  <c:v>1.06</c:v>
                </c:pt>
                <c:pt idx="27">
                  <c:v>1.06</c:v>
                </c:pt>
                <c:pt idx="28">
                  <c:v>1.06</c:v>
                </c:pt>
                <c:pt idx="29">
                  <c:v>1.06</c:v>
                </c:pt>
                <c:pt idx="30">
                  <c:v>1.06</c:v>
                </c:pt>
                <c:pt idx="31">
                  <c:v>1.06</c:v>
                </c:pt>
                <c:pt idx="32">
                  <c:v>1.06</c:v>
                </c:pt>
                <c:pt idx="33">
                  <c:v>1.06</c:v>
                </c:pt>
                <c:pt idx="34">
                  <c:v>1.06</c:v>
                </c:pt>
                <c:pt idx="35">
                  <c:v>1.06</c:v>
                </c:pt>
                <c:pt idx="36">
                  <c:v>1.06</c:v>
                </c:pt>
                <c:pt idx="37">
                  <c:v>1.06</c:v>
                </c:pt>
                <c:pt idx="38">
                  <c:v>1.06</c:v>
                </c:pt>
                <c:pt idx="39">
                  <c:v>1.06</c:v>
                </c:pt>
                <c:pt idx="40">
                  <c:v>1.06</c:v>
                </c:pt>
                <c:pt idx="41">
                  <c:v>1.06</c:v>
                </c:pt>
                <c:pt idx="42">
                  <c:v>1.06</c:v>
                </c:pt>
                <c:pt idx="43">
                  <c:v>1.06</c:v>
                </c:pt>
                <c:pt idx="44">
                  <c:v>1.06</c:v>
                </c:pt>
                <c:pt idx="45">
                  <c:v>1.06</c:v>
                </c:pt>
                <c:pt idx="46">
                  <c:v>1.06</c:v>
                </c:pt>
                <c:pt idx="47">
                  <c:v>1.06</c:v>
                </c:pt>
                <c:pt idx="48">
                  <c:v>1.06</c:v>
                </c:pt>
                <c:pt idx="49">
                  <c:v>1.06</c:v>
                </c:pt>
                <c:pt idx="50">
                  <c:v>1.06</c:v>
                </c:pt>
                <c:pt idx="51">
                  <c:v>1.06</c:v>
                </c:pt>
                <c:pt idx="52">
                  <c:v>1.06</c:v>
                </c:pt>
                <c:pt idx="53">
                  <c:v>1.06</c:v>
                </c:pt>
                <c:pt idx="54">
                  <c:v>1.06</c:v>
                </c:pt>
                <c:pt idx="55">
                  <c:v>1.06</c:v>
                </c:pt>
                <c:pt idx="56">
                  <c:v>1.06</c:v>
                </c:pt>
                <c:pt idx="57">
                  <c:v>1.06</c:v>
                </c:pt>
                <c:pt idx="58">
                  <c:v>1.06</c:v>
                </c:pt>
                <c:pt idx="59">
                  <c:v>1.06</c:v>
                </c:pt>
                <c:pt idx="60">
                  <c:v>1.06</c:v>
                </c:pt>
                <c:pt idx="61">
                  <c:v>1.06</c:v>
                </c:pt>
                <c:pt idx="62">
                  <c:v>1.06</c:v>
                </c:pt>
                <c:pt idx="63">
                  <c:v>1.06</c:v>
                </c:pt>
                <c:pt idx="64">
                  <c:v>1.06</c:v>
                </c:pt>
                <c:pt idx="65">
                  <c:v>1.06</c:v>
                </c:pt>
                <c:pt idx="66">
                  <c:v>1.06</c:v>
                </c:pt>
                <c:pt idx="67">
                  <c:v>1.06</c:v>
                </c:pt>
                <c:pt idx="68">
                  <c:v>1.06</c:v>
                </c:pt>
                <c:pt idx="69">
                  <c:v>1.06</c:v>
                </c:pt>
                <c:pt idx="70">
                  <c:v>1.06</c:v>
                </c:pt>
                <c:pt idx="71">
                  <c:v>1.06</c:v>
                </c:pt>
                <c:pt idx="72">
                  <c:v>1.06</c:v>
                </c:pt>
                <c:pt idx="73">
                  <c:v>1.06</c:v>
                </c:pt>
                <c:pt idx="74">
                  <c:v>1.06</c:v>
                </c:pt>
                <c:pt idx="75">
                  <c:v>1.06</c:v>
                </c:pt>
                <c:pt idx="76">
                  <c:v>1.06</c:v>
                </c:pt>
                <c:pt idx="77">
                  <c:v>1.06</c:v>
                </c:pt>
                <c:pt idx="78">
                  <c:v>1.06</c:v>
                </c:pt>
                <c:pt idx="79">
                  <c:v>1.06</c:v>
                </c:pt>
                <c:pt idx="80">
                  <c:v>1.06</c:v>
                </c:pt>
                <c:pt idx="81">
                  <c:v>1.06</c:v>
                </c:pt>
                <c:pt idx="82">
                  <c:v>1.06</c:v>
                </c:pt>
                <c:pt idx="83">
                  <c:v>1.06</c:v>
                </c:pt>
                <c:pt idx="84">
                  <c:v>1.06</c:v>
                </c:pt>
                <c:pt idx="85">
                  <c:v>1.06</c:v>
                </c:pt>
                <c:pt idx="86">
                  <c:v>1.06</c:v>
                </c:pt>
                <c:pt idx="87">
                  <c:v>1.06</c:v>
                </c:pt>
                <c:pt idx="88">
                  <c:v>1.06</c:v>
                </c:pt>
                <c:pt idx="89">
                  <c:v>1.06</c:v>
                </c:pt>
                <c:pt idx="90">
                  <c:v>1.06</c:v>
                </c:pt>
                <c:pt idx="91">
                  <c:v>1.06</c:v>
                </c:pt>
                <c:pt idx="92">
                  <c:v>1.06</c:v>
                </c:pt>
                <c:pt idx="93">
                  <c:v>1.06</c:v>
                </c:pt>
                <c:pt idx="94">
                  <c:v>1.06</c:v>
                </c:pt>
                <c:pt idx="95">
                  <c:v>1.06</c:v>
                </c:pt>
                <c:pt idx="96">
                  <c:v>1.06</c:v>
                </c:pt>
                <c:pt idx="97">
                  <c:v>1.06</c:v>
                </c:pt>
                <c:pt idx="98">
                  <c:v>1.06</c:v>
                </c:pt>
                <c:pt idx="99">
                  <c:v>1.06</c:v>
                </c:pt>
                <c:pt idx="100">
                  <c:v>1.06</c:v>
                </c:pt>
                <c:pt idx="101">
                  <c:v>1.06</c:v>
                </c:pt>
                <c:pt idx="102">
                  <c:v>1.06</c:v>
                </c:pt>
                <c:pt idx="103">
                  <c:v>1.06</c:v>
                </c:pt>
                <c:pt idx="104">
                  <c:v>1.06</c:v>
                </c:pt>
                <c:pt idx="105">
                  <c:v>1.06</c:v>
                </c:pt>
                <c:pt idx="106">
                  <c:v>1.06</c:v>
                </c:pt>
                <c:pt idx="107">
                  <c:v>1.06</c:v>
                </c:pt>
                <c:pt idx="108">
                  <c:v>1.06</c:v>
                </c:pt>
                <c:pt idx="109">
                  <c:v>1.06</c:v>
                </c:pt>
                <c:pt idx="110">
                  <c:v>1.06</c:v>
                </c:pt>
              </c:numCache>
            </c:numRef>
          </c:val>
          <c:smooth val="0"/>
          <c:extLst>
            <c:ext xmlns:c16="http://schemas.microsoft.com/office/drawing/2014/chart" uri="{C3380CC4-5D6E-409C-BE32-E72D297353CC}">
              <c16:uniqueId val="{00000004-3D7A-4706-9C9B-698206A8EA28}"/>
            </c:ext>
          </c:extLst>
        </c:ser>
        <c:ser>
          <c:idx val="3"/>
          <c:order val="3"/>
          <c:tx>
            <c:strRef>
              <c:f>Sheet1!$E$1</c:f>
              <c:strCache>
                <c:ptCount val="1"/>
                <c:pt idx="0">
                  <c:v>AFS</c:v>
                </c:pt>
              </c:strCache>
            </c:strRef>
          </c:tx>
          <c:spPr>
            <a:ln w="38100" cap="sq">
              <a:solidFill>
                <a:srgbClr val="F36107"/>
              </a:solidFill>
              <a:prstDash val="sysDash"/>
              <a:round/>
            </a:ln>
            <a:effectLst/>
          </c:spPr>
          <c:marker>
            <c:symbol val="none"/>
          </c:marker>
          <c:dLbls>
            <c:dLbl>
              <c:idx val="92"/>
              <c:layout>
                <c:manualLayout>
                  <c:x val="-7.316327646544192E-2"/>
                  <c:y val="-0.23714659022885298"/>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r>
                      <a:rPr lang="it-IT" sz="1600" dirty="0"/>
                      <a:t>Alternative</a:t>
                    </a:r>
                  </a:p>
                  <a:p>
                    <a:pPr>
                      <a:defRPr sz="1200" b="1">
                        <a:solidFill>
                          <a:srgbClr val="F36107"/>
                        </a:solidFill>
                      </a:defRPr>
                    </a:pPr>
                    <a:r>
                      <a:rPr lang="it-IT" sz="1600" dirty="0"/>
                      <a:t>Fiscal</a:t>
                    </a:r>
                    <a:r>
                      <a:rPr lang="it-IT" sz="1600" baseline="0" dirty="0"/>
                      <a:t> Scenario</a:t>
                    </a:r>
                  </a:p>
                  <a:p>
                    <a:pPr>
                      <a:defRPr sz="1200" b="1">
                        <a:solidFill>
                          <a:srgbClr val="F36107"/>
                        </a:solidFill>
                      </a:defRPr>
                    </a:pPr>
                    <a:fld id="{B1C02161-0A64-42F9-99D5-0276569B4EDC}" type="VALUE">
                      <a:rPr lang="it-IT" sz="1600" smtClean="0"/>
                      <a:pPr>
                        <a:defRPr sz="1200" b="1">
                          <a:solidFill>
                            <a:srgbClr val="F36107"/>
                          </a:solidFill>
                        </a:defRPr>
                      </a:pPr>
                      <a:t>[VALUE]</a:t>
                    </a:fld>
                    <a:r>
                      <a:rPr lang="it-IT" sz="1600" dirty="0"/>
                      <a:t> in</a:t>
                    </a:r>
                    <a:r>
                      <a:rPr lang="it-IT" sz="1600" baseline="0" dirty="0"/>
                      <a:t> 2031</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65-4292-B828-994980B8553E}"/>
                </c:ext>
              </c:extLst>
            </c:dLbl>
            <c:dLbl>
              <c:idx val="11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36107"/>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4-4C69-AC96-DD423DCAB0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36107"/>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Sheet1!$A$2:$A$112</c:f>
              <c:numCache>
                <c:formatCode>m/d/yyyy</c:formatCode>
                <c:ptCount val="111"/>
                <c:pt idx="0">
                  <c:v>14246</c:v>
                </c:pt>
                <c:pt idx="1">
                  <c:v>14611</c:v>
                </c:pt>
                <c:pt idx="2">
                  <c:v>14977</c:v>
                </c:pt>
                <c:pt idx="3">
                  <c:v>15342</c:v>
                </c:pt>
                <c:pt idx="4">
                  <c:v>15707</c:v>
                </c:pt>
                <c:pt idx="5">
                  <c:v>16072</c:v>
                </c:pt>
                <c:pt idx="6">
                  <c:v>16438</c:v>
                </c:pt>
                <c:pt idx="7">
                  <c:v>16803</c:v>
                </c:pt>
                <c:pt idx="8">
                  <c:v>17168</c:v>
                </c:pt>
                <c:pt idx="9">
                  <c:v>17533</c:v>
                </c:pt>
                <c:pt idx="10">
                  <c:v>17899</c:v>
                </c:pt>
                <c:pt idx="11">
                  <c:v>18264</c:v>
                </c:pt>
                <c:pt idx="12">
                  <c:v>18629</c:v>
                </c:pt>
                <c:pt idx="13">
                  <c:v>18994</c:v>
                </c:pt>
                <c:pt idx="14">
                  <c:v>19360</c:v>
                </c:pt>
                <c:pt idx="15">
                  <c:v>19725</c:v>
                </c:pt>
                <c:pt idx="16">
                  <c:v>20090</c:v>
                </c:pt>
                <c:pt idx="17">
                  <c:v>20455</c:v>
                </c:pt>
                <c:pt idx="18">
                  <c:v>20821</c:v>
                </c:pt>
                <c:pt idx="19">
                  <c:v>21186</c:v>
                </c:pt>
                <c:pt idx="20">
                  <c:v>21551</c:v>
                </c:pt>
                <c:pt idx="21">
                  <c:v>21916</c:v>
                </c:pt>
                <c:pt idx="22">
                  <c:v>22282</c:v>
                </c:pt>
                <c:pt idx="23">
                  <c:v>22647</c:v>
                </c:pt>
                <c:pt idx="24">
                  <c:v>23012</c:v>
                </c:pt>
                <c:pt idx="25">
                  <c:v>23377</c:v>
                </c:pt>
                <c:pt idx="26">
                  <c:v>23743</c:v>
                </c:pt>
                <c:pt idx="27">
                  <c:v>24108</c:v>
                </c:pt>
                <c:pt idx="28">
                  <c:v>24473</c:v>
                </c:pt>
                <c:pt idx="29">
                  <c:v>24838</c:v>
                </c:pt>
                <c:pt idx="30">
                  <c:v>25204</c:v>
                </c:pt>
                <c:pt idx="31">
                  <c:v>25569</c:v>
                </c:pt>
                <c:pt idx="32">
                  <c:v>25934</c:v>
                </c:pt>
                <c:pt idx="33">
                  <c:v>26299</c:v>
                </c:pt>
                <c:pt idx="34">
                  <c:v>26665</c:v>
                </c:pt>
                <c:pt idx="35">
                  <c:v>27030</c:v>
                </c:pt>
                <c:pt idx="36">
                  <c:v>27395</c:v>
                </c:pt>
                <c:pt idx="37">
                  <c:v>27760</c:v>
                </c:pt>
                <c:pt idx="38">
                  <c:v>28126</c:v>
                </c:pt>
                <c:pt idx="39">
                  <c:v>28491</c:v>
                </c:pt>
                <c:pt idx="40">
                  <c:v>28856</c:v>
                </c:pt>
                <c:pt idx="41">
                  <c:v>29221</c:v>
                </c:pt>
                <c:pt idx="42">
                  <c:v>29587</c:v>
                </c:pt>
                <c:pt idx="43">
                  <c:v>29952</c:v>
                </c:pt>
                <c:pt idx="44">
                  <c:v>30317</c:v>
                </c:pt>
                <c:pt idx="45">
                  <c:v>30682</c:v>
                </c:pt>
                <c:pt idx="46">
                  <c:v>31048</c:v>
                </c:pt>
                <c:pt idx="47">
                  <c:v>31413</c:v>
                </c:pt>
                <c:pt idx="48">
                  <c:v>31778</c:v>
                </c:pt>
                <c:pt idx="49">
                  <c:v>32143</c:v>
                </c:pt>
                <c:pt idx="50">
                  <c:v>32509</c:v>
                </c:pt>
                <c:pt idx="51">
                  <c:v>32874</c:v>
                </c:pt>
                <c:pt idx="52">
                  <c:v>33239</c:v>
                </c:pt>
                <c:pt idx="53">
                  <c:v>33604</c:v>
                </c:pt>
                <c:pt idx="54">
                  <c:v>33970</c:v>
                </c:pt>
                <c:pt idx="55">
                  <c:v>34335</c:v>
                </c:pt>
                <c:pt idx="56">
                  <c:v>34700</c:v>
                </c:pt>
                <c:pt idx="57">
                  <c:v>35065</c:v>
                </c:pt>
                <c:pt idx="58">
                  <c:v>35431</c:v>
                </c:pt>
                <c:pt idx="59">
                  <c:v>35796</c:v>
                </c:pt>
                <c:pt idx="60">
                  <c:v>36161</c:v>
                </c:pt>
                <c:pt idx="61">
                  <c:v>36526</c:v>
                </c:pt>
                <c:pt idx="62">
                  <c:v>36892</c:v>
                </c:pt>
                <c:pt idx="63">
                  <c:v>37257</c:v>
                </c:pt>
                <c:pt idx="64">
                  <c:v>37622</c:v>
                </c:pt>
                <c:pt idx="65">
                  <c:v>37987</c:v>
                </c:pt>
                <c:pt idx="66">
                  <c:v>38353</c:v>
                </c:pt>
                <c:pt idx="67">
                  <c:v>38718</c:v>
                </c:pt>
                <c:pt idx="68">
                  <c:v>39083</c:v>
                </c:pt>
                <c:pt idx="69">
                  <c:v>39448</c:v>
                </c:pt>
                <c:pt idx="70">
                  <c:v>39814</c:v>
                </c:pt>
                <c:pt idx="71">
                  <c:v>40179</c:v>
                </c:pt>
                <c:pt idx="72">
                  <c:v>40544</c:v>
                </c:pt>
                <c:pt idx="73">
                  <c:v>40909</c:v>
                </c:pt>
                <c:pt idx="74">
                  <c:v>41275</c:v>
                </c:pt>
                <c:pt idx="75">
                  <c:v>41640</c:v>
                </c:pt>
                <c:pt idx="76">
                  <c:v>42005</c:v>
                </c:pt>
                <c:pt idx="77">
                  <c:v>42370</c:v>
                </c:pt>
                <c:pt idx="78">
                  <c:v>42736</c:v>
                </c:pt>
                <c:pt idx="79">
                  <c:v>43101</c:v>
                </c:pt>
                <c:pt idx="80">
                  <c:v>43466</c:v>
                </c:pt>
                <c:pt idx="81">
                  <c:v>43831</c:v>
                </c:pt>
                <c:pt idx="82">
                  <c:v>44197</c:v>
                </c:pt>
                <c:pt idx="83">
                  <c:v>44562</c:v>
                </c:pt>
                <c:pt idx="84">
                  <c:v>44927</c:v>
                </c:pt>
                <c:pt idx="85">
                  <c:v>45292</c:v>
                </c:pt>
                <c:pt idx="86">
                  <c:v>45658</c:v>
                </c:pt>
                <c:pt idx="87">
                  <c:v>46023</c:v>
                </c:pt>
                <c:pt idx="88">
                  <c:v>46388</c:v>
                </c:pt>
                <c:pt idx="89">
                  <c:v>46753</c:v>
                </c:pt>
                <c:pt idx="90">
                  <c:v>47119</c:v>
                </c:pt>
                <c:pt idx="91">
                  <c:v>47484</c:v>
                </c:pt>
                <c:pt idx="92">
                  <c:v>47849</c:v>
                </c:pt>
                <c:pt idx="93">
                  <c:v>48214</c:v>
                </c:pt>
                <c:pt idx="94">
                  <c:v>48580</c:v>
                </c:pt>
                <c:pt idx="95">
                  <c:v>48945</c:v>
                </c:pt>
                <c:pt idx="96">
                  <c:v>49310</c:v>
                </c:pt>
                <c:pt idx="97">
                  <c:v>49675</c:v>
                </c:pt>
                <c:pt idx="98">
                  <c:v>50041</c:v>
                </c:pt>
                <c:pt idx="99">
                  <c:v>50406</c:v>
                </c:pt>
                <c:pt idx="100">
                  <c:v>50771</c:v>
                </c:pt>
                <c:pt idx="101">
                  <c:v>51136</c:v>
                </c:pt>
                <c:pt idx="102">
                  <c:v>51502</c:v>
                </c:pt>
                <c:pt idx="103">
                  <c:v>51867</c:v>
                </c:pt>
                <c:pt idx="104">
                  <c:v>52232</c:v>
                </c:pt>
                <c:pt idx="105">
                  <c:v>52597</c:v>
                </c:pt>
                <c:pt idx="106">
                  <c:v>52963</c:v>
                </c:pt>
                <c:pt idx="107">
                  <c:v>53328</c:v>
                </c:pt>
                <c:pt idx="108">
                  <c:v>53693</c:v>
                </c:pt>
                <c:pt idx="109">
                  <c:v>54058</c:v>
                </c:pt>
                <c:pt idx="110">
                  <c:v>54424</c:v>
                </c:pt>
              </c:numCache>
            </c:numRef>
          </c:cat>
          <c:val>
            <c:numRef>
              <c:f>Sheet1!$E$2:$E$112</c:f>
              <c:numCache>
                <c:formatCode>General</c:formatCode>
                <c:ptCount val="111"/>
                <c:pt idx="80" formatCode="0.00%">
                  <c:v>0.78864231210152713</c:v>
                </c:pt>
                <c:pt idx="81" formatCode="0.00%">
                  <c:v>0.8074386557483425</c:v>
                </c:pt>
                <c:pt idx="82" formatCode="0.00%">
                  <c:v>0.82572090064209791</c:v>
                </c:pt>
                <c:pt idx="83" formatCode="0.00%">
                  <c:v>0.84802596752331572</c:v>
                </c:pt>
                <c:pt idx="84" formatCode="0.00%">
                  <c:v>0.8695259774918298</c:v>
                </c:pt>
                <c:pt idx="85" formatCode="0.00%">
                  <c:v>0.88789847015428902</c:v>
                </c:pt>
                <c:pt idx="86" formatCode="0.00%">
                  <c:v>0.90867334017366874</c:v>
                </c:pt>
                <c:pt idx="87" formatCode="0.00%">
                  <c:v>0.93069348954940712</c:v>
                </c:pt>
                <c:pt idx="88" formatCode="0.00%">
                  <c:v>0.95503175498672688</c:v>
                </c:pt>
                <c:pt idx="89" formatCode="0.00%">
                  <c:v>0.98382304588756098</c:v>
                </c:pt>
                <c:pt idx="90" formatCode="0.00%">
                  <c:v>1.007216541634667</c:v>
                </c:pt>
                <c:pt idx="91" formatCode="0.00%">
                  <c:v>1.0389858826455145</c:v>
                </c:pt>
                <c:pt idx="92" formatCode="0.00%">
                  <c:v>1.0710206219279477</c:v>
                </c:pt>
                <c:pt idx="93" formatCode="0.00%">
                  <c:v>1.1065527078480151</c:v>
                </c:pt>
                <c:pt idx="94" formatCode="0.00%">
                  <c:v>1.1428658378162821</c:v>
                </c:pt>
                <c:pt idx="95" formatCode="0.00%">
                  <c:v>1.1824553946697078</c:v>
                </c:pt>
                <c:pt idx="96" formatCode="0.00%">
                  <c:v>1.2236775360228465</c:v>
                </c:pt>
                <c:pt idx="97" formatCode="0.00%">
                  <c:v>1.2676823621349882</c:v>
                </c:pt>
                <c:pt idx="98" formatCode="0.00%">
                  <c:v>1.3136008368500023</c:v>
                </c:pt>
                <c:pt idx="99" formatCode="0.00%">
                  <c:v>1.3596591953786217</c:v>
                </c:pt>
                <c:pt idx="100" formatCode="0.00%">
                  <c:v>1.40901499234776</c:v>
                </c:pt>
                <c:pt idx="101" formatCode="0.00%">
                  <c:v>1.4584701178057367</c:v>
                </c:pt>
                <c:pt idx="102" formatCode="0.00%">
                  <c:v>1.5108359320218656</c:v>
                </c:pt>
                <c:pt idx="103" formatCode="0.00%">
                  <c:v>1.5655678480244817</c:v>
                </c:pt>
                <c:pt idx="104" formatCode="0.00%">
                  <c:v>1.6221718009809465</c:v>
                </c:pt>
                <c:pt idx="105" formatCode="0.00%">
                  <c:v>1.6795860278376644</c:v>
                </c:pt>
                <c:pt idx="106" formatCode="0.00%">
                  <c:v>1.7375757457019188</c:v>
                </c:pt>
                <c:pt idx="107" formatCode="0.00%">
                  <c:v>1.7982499848528002</c:v>
                </c:pt>
                <c:pt idx="108" formatCode="0.00%">
                  <c:v>1.859720697063838</c:v>
                </c:pt>
                <c:pt idx="109" formatCode="0.00%">
                  <c:v>1.9256876031894787</c:v>
                </c:pt>
                <c:pt idx="110" formatCode="0.00%">
                  <c:v>1.9942374944377308</c:v>
                </c:pt>
              </c:numCache>
            </c:numRef>
          </c:val>
          <c:smooth val="0"/>
          <c:extLst>
            <c:ext xmlns:c16="http://schemas.microsoft.com/office/drawing/2014/chart" uri="{C3380CC4-5D6E-409C-BE32-E72D297353CC}">
              <c16:uniqueId val="{00000006-3D7A-4706-9C9B-698206A8EA28}"/>
            </c:ext>
          </c:extLst>
        </c:ser>
        <c:dLbls>
          <c:showLegendKey val="0"/>
          <c:showVal val="0"/>
          <c:showCatName val="0"/>
          <c:showSerName val="0"/>
          <c:showPercent val="0"/>
          <c:showBubbleSize val="0"/>
        </c:dLbls>
        <c:smooth val="0"/>
        <c:axId val="514252504"/>
        <c:axId val="514252176"/>
      </c:lineChart>
      <c:dateAx>
        <c:axId val="5142525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514252176"/>
        <c:crosses val="autoZero"/>
        <c:auto val="1"/>
        <c:lblOffset val="100"/>
        <c:baseTimeUnit val="years"/>
        <c:majorUnit val="10"/>
        <c:majorTimeUnit val="years"/>
      </c:dateAx>
      <c:valAx>
        <c:axId val="514252176"/>
        <c:scaling>
          <c:orientation val="minMax"/>
          <c:max val="2.4"/>
          <c:min val="0"/>
        </c:scaling>
        <c:delete val="0"/>
        <c:axPos val="l"/>
        <c:majorGridlines>
          <c:spPr>
            <a:ln w="9525" cap="flat" cmpd="sng" algn="ctr">
              <a:solidFill>
                <a:schemeClr val="tx1">
                  <a:lumMod val="65000"/>
                  <a:lumOff val="35000"/>
                  <a:alpha val="40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sz="1200" b="1" i="1" dirty="0">
                    <a:solidFill>
                      <a:schemeClr val="tx1"/>
                    </a:solidFill>
                  </a:rPr>
                  <a:t>Percent of GDP</a:t>
                </a:r>
              </a:p>
            </c:rich>
          </c:tx>
          <c:layout>
            <c:manualLayout>
              <c:xMode val="edge"/>
              <c:yMode val="edge"/>
              <c:x val="5.3193350831146123E-4"/>
              <c:y val="1.3075394084511366E-3"/>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14252504"/>
        <c:crosses val="autoZero"/>
        <c:crossBetween val="midCat"/>
        <c:majorUnit val="0.30000000000000004"/>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52034120734912E-2"/>
          <c:y val="3.3593652355955503E-2"/>
          <c:w val="0.88670352143482067"/>
          <c:h val="0.8141355377452818"/>
        </c:manualLayout>
      </c:layout>
      <c:barChart>
        <c:barDir val="col"/>
        <c:grouping val="stacked"/>
        <c:varyColors val="0"/>
        <c:ser>
          <c:idx val="0"/>
          <c:order val="0"/>
          <c:tx>
            <c:strRef>
              <c:f>Sheet3!$A$2</c:f>
              <c:strCache>
                <c:ptCount val="1"/>
                <c:pt idx="0">
                  <c:v>Defecit Absent Legislation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Sheet3!$B$1:$D$1</c:f>
              <c:numCache>
                <c:formatCode>General</c:formatCode>
                <c:ptCount val="3"/>
                <c:pt idx="0">
                  <c:v>2019</c:v>
                </c:pt>
                <c:pt idx="1">
                  <c:v>2020</c:v>
                </c:pt>
                <c:pt idx="2">
                  <c:v>2021</c:v>
                </c:pt>
              </c:numCache>
            </c:numRef>
          </c:cat>
          <c:val>
            <c:numRef>
              <c:f>Sheet3!$B$2:$D$2</c:f>
              <c:numCache>
                <c:formatCode>"$"#,##0</c:formatCode>
                <c:ptCount val="3"/>
                <c:pt idx="0">
                  <c:v>403.38360030000001</c:v>
                </c:pt>
                <c:pt idx="1">
                  <c:v>472.90263670000002</c:v>
                </c:pt>
                <c:pt idx="2">
                  <c:v>504.41989530000012</c:v>
                </c:pt>
              </c:numCache>
            </c:numRef>
          </c:val>
          <c:extLst>
            <c:ext xmlns:c16="http://schemas.microsoft.com/office/drawing/2014/chart" uri="{C3380CC4-5D6E-409C-BE32-E72D297353CC}">
              <c16:uniqueId val="{00000000-CAF4-44BE-8F00-18B4340AF93C}"/>
            </c:ext>
          </c:extLst>
        </c:ser>
        <c:ser>
          <c:idx val="1"/>
          <c:order val="1"/>
          <c:tx>
            <c:strRef>
              <c:f>Sheet3!$A$3</c:f>
              <c:strCache>
                <c:ptCount val="1"/>
                <c:pt idx="0">
                  <c:v>Other Legislation Since 2015</c:v>
                </c:pt>
              </c:strCache>
            </c:strRef>
          </c:tx>
          <c:spPr>
            <a:solidFill>
              <a:schemeClr val="accent5"/>
            </a:solidFill>
            <a:ln>
              <a:noFill/>
            </a:ln>
            <a:effectLst/>
          </c:spPr>
          <c:invertIfNegative val="0"/>
          <c:cat>
            <c:numRef>
              <c:f>Sheet3!$B$1:$D$1</c:f>
              <c:numCache>
                <c:formatCode>General</c:formatCode>
                <c:ptCount val="3"/>
                <c:pt idx="0">
                  <c:v>2019</c:v>
                </c:pt>
                <c:pt idx="1">
                  <c:v>2020</c:v>
                </c:pt>
                <c:pt idx="2">
                  <c:v>2021</c:v>
                </c:pt>
              </c:numCache>
            </c:numRef>
          </c:cat>
          <c:val>
            <c:numRef>
              <c:f>Sheet3!$B$3:$D$3</c:f>
              <c:numCache>
                <c:formatCode>"$"#,##0</c:formatCode>
                <c:ptCount val="3"/>
                <c:pt idx="0">
                  <c:v>39</c:v>
                </c:pt>
                <c:pt idx="1">
                  <c:v>20</c:v>
                </c:pt>
                <c:pt idx="2">
                  <c:v>17</c:v>
                </c:pt>
              </c:numCache>
            </c:numRef>
          </c:val>
          <c:extLst>
            <c:ext xmlns:c16="http://schemas.microsoft.com/office/drawing/2014/chart" uri="{C3380CC4-5D6E-409C-BE32-E72D297353CC}">
              <c16:uniqueId val="{00000001-CAF4-44BE-8F00-18B4340AF93C}"/>
            </c:ext>
          </c:extLst>
        </c:ser>
        <c:ser>
          <c:idx val="2"/>
          <c:order val="2"/>
          <c:tx>
            <c:strRef>
              <c:f>Sheet3!$A$4</c:f>
              <c:strCache>
                <c:ptCount val="1"/>
                <c:pt idx="0">
                  <c:v>Tax Extenders and Doc Fix</c:v>
                </c:pt>
              </c:strCache>
            </c:strRef>
          </c:tx>
          <c:spPr>
            <a:solidFill>
              <a:schemeClr val="accent6"/>
            </a:solidFill>
            <a:ln>
              <a:noFill/>
            </a:ln>
            <a:effectLst/>
          </c:spPr>
          <c:invertIfNegative val="0"/>
          <c:cat>
            <c:numRef>
              <c:f>Sheet3!$B$1:$D$1</c:f>
              <c:numCache>
                <c:formatCode>General</c:formatCode>
                <c:ptCount val="3"/>
                <c:pt idx="0">
                  <c:v>2019</c:v>
                </c:pt>
                <c:pt idx="1">
                  <c:v>2020</c:v>
                </c:pt>
                <c:pt idx="2">
                  <c:v>2021</c:v>
                </c:pt>
              </c:numCache>
            </c:numRef>
          </c:cat>
          <c:val>
            <c:numRef>
              <c:f>Sheet3!$B$4:$D$4</c:f>
              <c:numCache>
                <c:formatCode>"$"#,##0</c:formatCode>
                <c:ptCount val="3"/>
                <c:pt idx="0">
                  <c:v>101.0803997</c:v>
                </c:pt>
                <c:pt idx="1">
                  <c:v>64.769363299999995</c:v>
                </c:pt>
                <c:pt idx="2">
                  <c:v>54.185104699999997</c:v>
                </c:pt>
              </c:numCache>
            </c:numRef>
          </c:val>
          <c:extLst>
            <c:ext xmlns:c16="http://schemas.microsoft.com/office/drawing/2014/chart" uri="{C3380CC4-5D6E-409C-BE32-E72D297353CC}">
              <c16:uniqueId val="{00000002-CAF4-44BE-8F00-18B4340AF93C}"/>
            </c:ext>
          </c:extLst>
        </c:ser>
        <c:ser>
          <c:idx val="3"/>
          <c:order val="3"/>
          <c:tx>
            <c:strRef>
              <c:f>Sheet3!$A$5</c:f>
              <c:strCache>
                <c:ptCount val="1"/>
                <c:pt idx="0">
                  <c:v>2017 Tax Law</c:v>
                </c:pt>
              </c:strCache>
            </c:strRef>
          </c:tx>
          <c:spPr>
            <a:solidFill>
              <a:schemeClr val="accent1"/>
            </a:solidFill>
            <a:ln>
              <a:noFill/>
            </a:ln>
            <a:effectLst/>
          </c:spPr>
          <c:invertIfNegative val="0"/>
          <c:cat>
            <c:numRef>
              <c:f>Sheet3!$B$1:$D$1</c:f>
              <c:numCache>
                <c:formatCode>General</c:formatCode>
                <c:ptCount val="3"/>
                <c:pt idx="0">
                  <c:v>2019</c:v>
                </c:pt>
                <c:pt idx="1">
                  <c:v>2020</c:v>
                </c:pt>
                <c:pt idx="2">
                  <c:v>2021</c:v>
                </c:pt>
              </c:numCache>
            </c:numRef>
          </c:cat>
          <c:val>
            <c:numRef>
              <c:f>Sheet3!$B$5:$D$5</c:f>
              <c:numCache>
                <c:formatCode>"$"#,##0</c:formatCode>
                <c:ptCount val="3"/>
                <c:pt idx="0">
                  <c:v>228</c:v>
                </c:pt>
                <c:pt idx="1">
                  <c:v>272</c:v>
                </c:pt>
                <c:pt idx="2">
                  <c:v>292</c:v>
                </c:pt>
              </c:numCache>
            </c:numRef>
          </c:val>
          <c:extLst>
            <c:ext xmlns:c16="http://schemas.microsoft.com/office/drawing/2014/chart" uri="{C3380CC4-5D6E-409C-BE32-E72D297353CC}">
              <c16:uniqueId val="{00000003-CAF4-44BE-8F00-18B4340AF93C}"/>
            </c:ext>
          </c:extLst>
        </c:ser>
        <c:ser>
          <c:idx val="4"/>
          <c:order val="4"/>
          <c:tx>
            <c:strRef>
              <c:f>Sheet3!$A$6</c:f>
              <c:strCache>
                <c:ptCount val="1"/>
                <c:pt idx="0">
                  <c:v>BBA 2018</c:v>
                </c:pt>
              </c:strCache>
            </c:strRef>
          </c:tx>
          <c:spPr>
            <a:solidFill>
              <a:schemeClr val="accent2"/>
            </a:solidFill>
            <a:ln>
              <a:noFill/>
            </a:ln>
            <a:effectLst/>
          </c:spPr>
          <c:invertIfNegative val="0"/>
          <c:cat>
            <c:numRef>
              <c:f>Sheet3!$B$1:$D$1</c:f>
              <c:numCache>
                <c:formatCode>General</c:formatCode>
                <c:ptCount val="3"/>
                <c:pt idx="0">
                  <c:v>2019</c:v>
                </c:pt>
                <c:pt idx="1">
                  <c:v>2020</c:v>
                </c:pt>
                <c:pt idx="2">
                  <c:v>2021</c:v>
                </c:pt>
              </c:numCache>
            </c:numRef>
          </c:cat>
          <c:val>
            <c:numRef>
              <c:f>Sheet3!$B$6:$D$6</c:f>
              <c:numCache>
                <c:formatCode>"$"#,##0</c:formatCode>
                <c:ptCount val="3"/>
                <c:pt idx="0">
                  <c:v>188.40300000000002</c:v>
                </c:pt>
                <c:pt idx="1">
                  <c:v>81.412999999999997</c:v>
                </c:pt>
                <c:pt idx="2">
                  <c:v>34.531999999999996</c:v>
                </c:pt>
              </c:numCache>
            </c:numRef>
          </c:val>
          <c:extLst>
            <c:ext xmlns:c16="http://schemas.microsoft.com/office/drawing/2014/chart" uri="{C3380CC4-5D6E-409C-BE32-E72D297353CC}">
              <c16:uniqueId val="{00000004-CAF4-44BE-8F00-18B4340AF93C}"/>
            </c:ext>
          </c:extLst>
        </c:ser>
        <c:ser>
          <c:idx val="5"/>
          <c:order val="5"/>
          <c:tx>
            <c:strRef>
              <c:f>Sheet3!$A$7</c:f>
              <c:strCache>
                <c:ptCount val="1"/>
                <c:pt idx="0">
                  <c:v>BBA 2019</c:v>
                </c:pt>
              </c:strCache>
            </c:strRef>
          </c:tx>
          <c:spPr>
            <a:solidFill>
              <a:schemeClr val="accent3"/>
            </a:solidFill>
            <a:ln>
              <a:noFill/>
            </a:ln>
            <a:effectLst/>
          </c:spPr>
          <c:invertIfNegative val="0"/>
          <c:dLbls>
            <c:dLbl>
              <c:idx val="0"/>
              <c:layout>
                <c:manualLayout>
                  <c:x val="-2.5462668816039986E-17"/>
                  <c:y val="-2.9650199975003146E-2"/>
                </c:manualLayout>
              </c:layout>
              <c:tx>
                <c:rich>
                  <a:bodyPr/>
                  <a:lstStyle/>
                  <a:p>
                    <a:fld id="{646951EF-C247-472B-A96E-2BCE52085A8B}" type="CELLRANGE">
                      <a:rPr lang="en-US"/>
                      <a:pPr/>
                      <a:t>[CELLRANGE]</a:t>
                    </a:fld>
                    <a:r>
                      <a:rPr lang="en-US"/>
                      <a:t> Billion</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AF4-44BE-8F00-18B4340AF93C}"/>
                </c:ext>
              </c:extLst>
            </c:dLbl>
            <c:dLbl>
              <c:idx val="1"/>
              <c:layout>
                <c:manualLayout>
                  <c:x val="0"/>
                  <c:y val="-5.9938406136732909E-2"/>
                </c:manualLayout>
              </c:layout>
              <c:tx>
                <c:rich>
                  <a:bodyPr/>
                  <a:lstStyle/>
                  <a:p>
                    <a:fld id="{646951EF-C247-472B-A96E-2BCE52085A8B}" type="CELLRANGE">
                      <a:rPr lang="en-US"/>
                      <a:pPr/>
                      <a:t>[CELLRANGE]</a:t>
                    </a:fld>
                    <a:r>
                      <a:rPr lang="en-US"/>
                      <a:t> Billion</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F4-44BE-8F00-18B4340AF93C}"/>
                </c:ext>
              </c:extLst>
            </c:dLbl>
            <c:dLbl>
              <c:idx val="2"/>
              <c:layout>
                <c:manualLayout>
                  <c:x val="-1.0185067526415994E-16"/>
                  <c:y val="-6.6890662104736903E-2"/>
                </c:manualLayout>
              </c:layout>
              <c:tx>
                <c:rich>
                  <a:bodyPr/>
                  <a:lstStyle/>
                  <a:p>
                    <a:fld id="{646951EF-C247-472B-A96E-2BCE52085A8B}" type="CELLRANGE">
                      <a:rPr lang="en-US"/>
                      <a:pPr/>
                      <a:t>[CELLRANGE]</a:t>
                    </a:fld>
                    <a:r>
                      <a:rPr lang="en-US"/>
                      <a:t> Billion</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F4-44BE-8F00-18B4340AF9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Sheet3!$B$1:$D$1</c:f>
              <c:numCache>
                <c:formatCode>General</c:formatCode>
                <c:ptCount val="3"/>
                <c:pt idx="0">
                  <c:v>2019</c:v>
                </c:pt>
                <c:pt idx="1">
                  <c:v>2020</c:v>
                </c:pt>
                <c:pt idx="2">
                  <c:v>2021</c:v>
                </c:pt>
              </c:numCache>
            </c:numRef>
          </c:cat>
          <c:val>
            <c:numRef>
              <c:f>Sheet3!$B$7:$D$7</c:f>
              <c:numCache>
                <c:formatCode>"$"#,##0</c:formatCode>
                <c:ptCount val="3"/>
                <c:pt idx="0">
                  <c:v>0</c:v>
                </c:pt>
                <c:pt idx="1">
                  <c:v>96.597999999999999</c:v>
                </c:pt>
                <c:pt idx="2">
                  <c:v>131.715</c:v>
                </c:pt>
              </c:numCache>
            </c:numRef>
          </c:val>
          <c:extLst>
            <c:ext xmlns:c15="http://schemas.microsoft.com/office/drawing/2012/chart" uri="{02D57815-91ED-43cb-92C2-25804820EDAC}">
              <c15:datalabelsRange>
                <c15:f>Sheet3!$B$9:$D$9</c15:f>
                <c15:dlblRangeCache>
                  <c:ptCount val="3"/>
                  <c:pt idx="0">
                    <c:v>$960</c:v>
                  </c:pt>
                  <c:pt idx="1">
                    <c:v>$1,008</c:v>
                  </c:pt>
                  <c:pt idx="2">
                    <c:v>$1,034</c:v>
                  </c:pt>
                </c15:dlblRangeCache>
              </c15:datalabelsRange>
            </c:ext>
            <c:ext xmlns:c16="http://schemas.microsoft.com/office/drawing/2014/chart" uri="{C3380CC4-5D6E-409C-BE32-E72D297353CC}">
              <c16:uniqueId val="{00000008-CAF4-44BE-8F00-18B4340AF93C}"/>
            </c:ext>
          </c:extLst>
        </c:ser>
        <c:dLbls>
          <c:showLegendKey val="0"/>
          <c:showVal val="0"/>
          <c:showCatName val="0"/>
          <c:showSerName val="0"/>
          <c:showPercent val="0"/>
          <c:showBubbleSize val="0"/>
        </c:dLbls>
        <c:gapWidth val="60"/>
        <c:overlap val="100"/>
        <c:axId val="589123136"/>
        <c:axId val="589131336"/>
      </c:barChart>
      <c:catAx>
        <c:axId val="58912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89131336"/>
        <c:crosses val="autoZero"/>
        <c:auto val="1"/>
        <c:lblAlgn val="ctr"/>
        <c:lblOffset val="100"/>
        <c:noMultiLvlLbl val="0"/>
      </c:catAx>
      <c:valAx>
        <c:axId val="589131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8912313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'[2013-11-06 Insurance conglomerate chart data.xlsx]Percent of non-interest outlays'!$B$1</c:f>
              <c:strCache>
                <c:ptCount val="1"/>
                <c:pt idx="0">
                  <c:v>Defense</c:v>
                </c:pt>
              </c:strCache>
            </c:strRef>
          </c:tx>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outlays'!$B$2:$B$70</c:f>
            </c:numRef>
          </c:val>
          <c:smooth val="0"/>
          <c:extLst>
            <c:ext xmlns:c16="http://schemas.microsoft.com/office/drawing/2014/chart" uri="{C3380CC4-5D6E-409C-BE32-E72D297353CC}">
              <c16:uniqueId val="{00000000-D586-4F70-B4C7-35C14EF82590}"/>
            </c:ext>
          </c:extLst>
        </c:ser>
        <c:ser>
          <c:idx val="1"/>
          <c:order val="1"/>
          <c:tx>
            <c:strRef>
              <c:f>'[2013-11-06 Insurance conglomerate chart data.xlsx]Percent of non-interest outlays'!$C$1</c:f>
              <c:strCache>
                <c:ptCount val="1"/>
                <c:pt idx="0">
                  <c:v>Insurance</c:v>
                </c:pt>
              </c:strCache>
            </c:strRef>
          </c:tx>
          <c:spPr>
            <a:ln>
              <a:solidFill>
                <a:schemeClr val="tx2"/>
              </a:solidFill>
            </a:ln>
          </c:spPr>
          <c:marker>
            <c:symbol val="none"/>
          </c:marker>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outlays'!$C$2:$C$70</c:f>
              <c:numCache>
                <c:formatCode>0.0</c:formatCode>
                <c:ptCount val="69"/>
                <c:pt idx="0">
                  <c:v>24.759121283774665</c:v>
                </c:pt>
                <c:pt idx="1">
                  <c:v>25.227917069308536</c:v>
                </c:pt>
                <c:pt idx="2">
                  <c:v>24.71591378204981</c:v>
                </c:pt>
                <c:pt idx="3">
                  <c:v>25.332586505406397</c:v>
                </c:pt>
                <c:pt idx="4">
                  <c:v>27.552850408185147</c:v>
                </c:pt>
                <c:pt idx="5">
                  <c:v>26.67675025159474</c:v>
                </c:pt>
                <c:pt idx="6">
                  <c:v>26.512947250197648</c:v>
                </c:pt>
                <c:pt idx="7">
                  <c:v>29.044134556676134</c:v>
                </c:pt>
                <c:pt idx="8">
                  <c:v>30.798104920325066</c:v>
                </c:pt>
                <c:pt idx="9">
                  <c:v>34.521348146819513</c:v>
                </c:pt>
                <c:pt idx="10">
                  <c:v>35.435906574778713</c:v>
                </c:pt>
                <c:pt idx="11">
                  <c:v>38.308561898606619</c:v>
                </c:pt>
                <c:pt idx="12">
                  <c:v>41.218609226156353</c:v>
                </c:pt>
                <c:pt idx="13">
                  <c:v>41.207918120212874</c:v>
                </c:pt>
                <c:pt idx="14">
                  <c:v>43.9595528385059</c:v>
                </c:pt>
                <c:pt idx="15">
                  <c:v>43.286799184526949</c:v>
                </c:pt>
                <c:pt idx="16">
                  <c:v>41.614837401685556</c:v>
                </c:pt>
                <c:pt idx="17">
                  <c:v>42.441782060837369</c:v>
                </c:pt>
                <c:pt idx="18">
                  <c:v>42.717994293931319</c:v>
                </c:pt>
                <c:pt idx="19">
                  <c:v>44.059064784349907</c:v>
                </c:pt>
                <c:pt idx="20">
                  <c:v>45.144747861425827</c:v>
                </c:pt>
                <c:pt idx="21">
                  <c:v>45.682063861382161</c:v>
                </c:pt>
                <c:pt idx="22">
                  <c:v>45.142378933836845</c:v>
                </c:pt>
                <c:pt idx="23">
                  <c:v>43.196940339583755</c:v>
                </c:pt>
                <c:pt idx="24">
                  <c:v>43.470189363291027</c:v>
                </c:pt>
                <c:pt idx="25">
                  <c:v>44.942280779620063</c:v>
                </c:pt>
                <c:pt idx="26">
                  <c:v>45.495590712201029</c:v>
                </c:pt>
                <c:pt idx="27">
                  <c:v>46.053288371700106</c:v>
                </c:pt>
                <c:pt idx="28">
                  <c:v>45.222031825602855</c:v>
                </c:pt>
                <c:pt idx="29">
                  <c:v>48.148134144290445</c:v>
                </c:pt>
                <c:pt idx="30">
                  <c:v>51.189164020734559</c:v>
                </c:pt>
                <c:pt idx="31">
                  <c:v>53.496576464511421</c:v>
                </c:pt>
                <c:pt idx="32">
                  <c:v>53.94266419883261</c:v>
                </c:pt>
                <c:pt idx="33">
                  <c:v>55.70061194319333</c:v>
                </c:pt>
                <c:pt idx="34">
                  <c:v>56.799399921126074</c:v>
                </c:pt>
                <c:pt idx="35">
                  <c:v>57.039284660604302</c:v>
                </c:pt>
                <c:pt idx="36">
                  <c:v>56.413526680082015</c:v>
                </c:pt>
                <c:pt idx="37">
                  <c:v>56.161596747852968</c:v>
                </c:pt>
                <c:pt idx="38">
                  <c:v>56.427420893774823</c:v>
                </c:pt>
                <c:pt idx="39">
                  <c:v>57.073362684113292</c:v>
                </c:pt>
                <c:pt idx="40">
                  <c:v>56.556710873662766</c:v>
                </c:pt>
                <c:pt idx="41">
                  <c:v>55.430139164434266</c:v>
                </c:pt>
                <c:pt idx="42">
                  <c:v>55.051368592829704</c:v>
                </c:pt>
                <c:pt idx="43">
                  <c:v>54.41547191077759</c:v>
                </c:pt>
                <c:pt idx="44">
                  <c:v>54.295660781106584</c:v>
                </c:pt>
                <c:pt idx="45">
                  <c:v>56.627605265863743</c:v>
                </c:pt>
                <c:pt idx="46">
                  <c:v>54.666260303761796</c:v>
                </c:pt>
                <c:pt idx="47">
                  <c:v>51.680995360390995</c:v>
                </c:pt>
                <c:pt idx="48">
                  <c:v>57.130687612739059</c:v>
                </c:pt>
                <c:pt idx="49">
                  <c:v>54.920439618923652</c:v>
                </c:pt>
                <c:pt idx="50">
                  <c:v>54.7805527088668</c:v>
                </c:pt>
                <c:pt idx="51">
                  <c:v>59.189933522091636</c:v>
                </c:pt>
                <c:pt idx="52">
                  <c:v>59.736159771171252</c:v>
                </c:pt>
                <c:pt idx="53">
                  <c:v>61.016173737576189</c:v>
                </c:pt>
                <c:pt idx="54">
                  <c:v>62.499063724959854</c:v>
                </c:pt>
                <c:pt idx="55">
                  <c:v>63.403116165129248</c:v>
                </c:pt>
                <c:pt idx="56">
                  <c:v>64.200863429870452</c:v>
                </c:pt>
                <c:pt idx="57">
                  <c:v>65.706845439313497</c:v>
                </c:pt>
                <c:pt idx="58">
                  <c:v>66.600957392968539</c:v>
                </c:pt>
                <c:pt idx="59">
                  <c:v>67.475673693209359</c:v>
                </c:pt>
                <c:pt idx="60">
                  <c:v>68.429712756100088</c:v>
                </c:pt>
                <c:pt idx="61">
                  <c:v>69.271045222133807</c:v>
                </c:pt>
                <c:pt idx="62">
                  <c:v>69.446577961079683</c:v>
                </c:pt>
                <c:pt idx="63">
                  <c:v>70.088281601393433</c:v>
                </c:pt>
                <c:pt idx="64">
                  <c:v>70.400195978610498</c:v>
                </c:pt>
                <c:pt idx="65">
                  <c:v>70.86103968857158</c:v>
                </c:pt>
                <c:pt idx="66">
                  <c:v>71.369488310137868</c:v>
                </c:pt>
                <c:pt idx="67">
                  <c:v>71.726964797305556</c:v>
                </c:pt>
                <c:pt idx="68">
                  <c:v>71.875280319394534</c:v>
                </c:pt>
              </c:numCache>
            </c:numRef>
          </c:val>
          <c:smooth val="0"/>
          <c:extLst>
            <c:ext xmlns:c16="http://schemas.microsoft.com/office/drawing/2014/chart" uri="{C3380CC4-5D6E-409C-BE32-E72D297353CC}">
              <c16:uniqueId val="{00000001-D586-4F70-B4C7-35C14EF82590}"/>
            </c:ext>
          </c:extLst>
        </c:ser>
        <c:ser>
          <c:idx val="2"/>
          <c:order val="2"/>
          <c:tx>
            <c:strRef>
              <c:f>'[2013-11-06 Insurance conglomerate chart data.xlsx]Percent of non-interest outlays'!$D$1</c:f>
              <c:strCache>
                <c:ptCount val="1"/>
                <c:pt idx="0">
                  <c:v>All Else</c:v>
                </c:pt>
              </c:strCache>
            </c:strRef>
          </c:tx>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outlays'!$D$2:$D$70</c:f>
            </c:numRef>
          </c:val>
          <c:smooth val="0"/>
          <c:extLst>
            <c:ext xmlns:c16="http://schemas.microsoft.com/office/drawing/2014/chart" uri="{C3380CC4-5D6E-409C-BE32-E72D297353CC}">
              <c16:uniqueId val="{00000002-D586-4F70-B4C7-35C14EF82590}"/>
            </c:ext>
          </c:extLst>
        </c:ser>
        <c:ser>
          <c:idx val="3"/>
          <c:order val="3"/>
          <c:tx>
            <c:strRef>
              <c:f>'[2013-11-06 Insurance conglomerate chart data.xlsx]Percent of non-interest outlays'!$E$1</c:f>
              <c:strCache>
                <c:ptCount val="1"/>
                <c:pt idx="0">
                  <c:v>All Else</c:v>
                </c:pt>
              </c:strCache>
            </c:strRef>
          </c:tx>
          <c:spPr>
            <a:ln>
              <a:solidFill>
                <a:schemeClr val="accent2">
                  <a:lumMod val="75000"/>
                </a:schemeClr>
              </a:solidFill>
            </a:ln>
          </c:spPr>
          <c:marker>
            <c:symbol val="none"/>
          </c:marker>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outlays'!$E$2:$E$70</c:f>
              <c:numCache>
                <c:formatCode>0.0</c:formatCode>
                <c:ptCount val="69"/>
                <c:pt idx="0">
                  <c:v>75.240878716225339</c:v>
                </c:pt>
                <c:pt idx="1">
                  <c:v>74.772082930691454</c:v>
                </c:pt>
                <c:pt idx="2">
                  <c:v>75.284086217950176</c:v>
                </c:pt>
                <c:pt idx="3">
                  <c:v>74.667413494593603</c:v>
                </c:pt>
                <c:pt idx="4">
                  <c:v>72.447149591814835</c:v>
                </c:pt>
                <c:pt idx="5">
                  <c:v>73.323249748405246</c:v>
                </c:pt>
                <c:pt idx="6">
                  <c:v>73.487052749802359</c:v>
                </c:pt>
                <c:pt idx="7">
                  <c:v>70.955865443323873</c:v>
                </c:pt>
                <c:pt idx="8">
                  <c:v>69.201895079674941</c:v>
                </c:pt>
                <c:pt idx="9">
                  <c:v>65.478651853180494</c:v>
                </c:pt>
                <c:pt idx="10">
                  <c:v>64.564093425221287</c:v>
                </c:pt>
                <c:pt idx="11">
                  <c:v>61.691438101393381</c:v>
                </c:pt>
                <c:pt idx="12">
                  <c:v>58.78139077384364</c:v>
                </c:pt>
                <c:pt idx="13">
                  <c:v>58.792081879787119</c:v>
                </c:pt>
                <c:pt idx="14">
                  <c:v>56.040447161494086</c:v>
                </c:pt>
                <c:pt idx="15">
                  <c:v>56.713200815473058</c:v>
                </c:pt>
                <c:pt idx="16">
                  <c:v>58.385162598314459</c:v>
                </c:pt>
                <c:pt idx="17">
                  <c:v>57.558217939162645</c:v>
                </c:pt>
                <c:pt idx="18">
                  <c:v>57.282005706068688</c:v>
                </c:pt>
                <c:pt idx="19">
                  <c:v>55.940935215650079</c:v>
                </c:pt>
                <c:pt idx="20">
                  <c:v>54.855252138574187</c:v>
                </c:pt>
                <c:pt idx="21">
                  <c:v>54.317936138617846</c:v>
                </c:pt>
                <c:pt idx="22">
                  <c:v>54.857621066163162</c:v>
                </c:pt>
                <c:pt idx="23">
                  <c:v>56.803059660416231</c:v>
                </c:pt>
                <c:pt idx="24">
                  <c:v>56.529810636708959</c:v>
                </c:pt>
                <c:pt idx="25">
                  <c:v>55.057719220379965</c:v>
                </c:pt>
                <c:pt idx="26">
                  <c:v>54.504409287798957</c:v>
                </c:pt>
                <c:pt idx="27">
                  <c:v>53.946711628299894</c:v>
                </c:pt>
                <c:pt idx="28">
                  <c:v>54.777968174397159</c:v>
                </c:pt>
                <c:pt idx="29">
                  <c:v>51.851865855709548</c:v>
                </c:pt>
                <c:pt idx="30">
                  <c:v>48.810835979265434</c:v>
                </c:pt>
                <c:pt idx="31">
                  <c:v>46.503423535488587</c:v>
                </c:pt>
                <c:pt idx="32">
                  <c:v>46.057335801167397</c:v>
                </c:pt>
                <c:pt idx="33">
                  <c:v>44.299388056806663</c:v>
                </c:pt>
                <c:pt idx="34">
                  <c:v>43.200600078873904</c:v>
                </c:pt>
                <c:pt idx="35">
                  <c:v>42.960715339395691</c:v>
                </c:pt>
                <c:pt idx="36">
                  <c:v>43.586473319917985</c:v>
                </c:pt>
                <c:pt idx="37">
                  <c:v>43.838403252147017</c:v>
                </c:pt>
                <c:pt idx="38">
                  <c:v>43.572579106225177</c:v>
                </c:pt>
                <c:pt idx="39">
                  <c:v>42.926637315886722</c:v>
                </c:pt>
                <c:pt idx="40">
                  <c:v>43.443289126337227</c:v>
                </c:pt>
                <c:pt idx="41">
                  <c:v>44.569860835565734</c:v>
                </c:pt>
                <c:pt idx="42">
                  <c:v>44.948631407170289</c:v>
                </c:pt>
                <c:pt idx="43">
                  <c:v>45.584528089222417</c:v>
                </c:pt>
                <c:pt idx="44">
                  <c:v>45.704339218893416</c:v>
                </c:pt>
                <c:pt idx="45">
                  <c:v>43.372394734136272</c:v>
                </c:pt>
                <c:pt idx="46">
                  <c:v>45.333739696238204</c:v>
                </c:pt>
                <c:pt idx="47">
                  <c:v>48.319004639608998</c:v>
                </c:pt>
                <c:pt idx="48">
                  <c:v>42.869312387260955</c:v>
                </c:pt>
                <c:pt idx="49">
                  <c:v>45.079560381076348</c:v>
                </c:pt>
                <c:pt idx="50">
                  <c:v>45.219447291133193</c:v>
                </c:pt>
                <c:pt idx="51">
                  <c:v>40.81006647790835</c:v>
                </c:pt>
                <c:pt idx="52">
                  <c:v>40.263840228828762</c:v>
                </c:pt>
                <c:pt idx="53">
                  <c:v>38.983826262423811</c:v>
                </c:pt>
                <c:pt idx="54">
                  <c:v>37.500936275040139</c:v>
                </c:pt>
                <c:pt idx="55">
                  <c:v>36.596883834870752</c:v>
                </c:pt>
                <c:pt idx="56">
                  <c:v>35.799136570129541</c:v>
                </c:pt>
                <c:pt idx="57">
                  <c:v>34.29315456068651</c:v>
                </c:pt>
                <c:pt idx="58">
                  <c:v>33.399042607031468</c:v>
                </c:pt>
                <c:pt idx="59">
                  <c:v>32.524326306790655</c:v>
                </c:pt>
                <c:pt idx="60">
                  <c:v>31.570287243899912</c:v>
                </c:pt>
                <c:pt idx="61">
                  <c:v>30.728954777866193</c:v>
                </c:pt>
                <c:pt idx="62">
                  <c:v>30.553422038920299</c:v>
                </c:pt>
                <c:pt idx="63">
                  <c:v>29.911718398606546</c:v>
                </c:pt>
                <c:pt idx="64">
                  <c:v>29.599804021389506</c:v>
                </c:pt>
                <c:pt idx="65">
                  <c:v>29.138960311428413</c:v>
                </c:pt>
                <c:pt idx="66">
                  <c:v>28.630511689862129</c:v>
                </c:pt>
                <c:pt idx="67">
                  <c:v>28.273035202694466</c:v>
                </c:pt>
                <c:pt idx="68">
                  <c:v>28.124719680605459</c:v>
                </c:pt>
              </c:numCache>
            </c:numRef>
          </c:val>
          <c:smooth val="0"/>
          <c:extLst>
            <c:ext xmlns:c16="http://schemas.microsoft.com/office/drawing/2014/chart" uri="{C3380CC4-5D6E-409C-BE32-E72D297353CC}">
              <c16:uniqueId val="{00000003-D586-4F70-B4C7-35C14EF82590}"/>
            </c:ext>
          </c:extLst>
        </c:ser>
        <c:dLbls>
          <c:showLegendKey val="0"/>
          <c:showVal val="0"/>
          <c:showCatName val="0"/>
          <c:showSerName val="0"/>
          <c:showPercent val="0"/>
          <c:showBubbleSize val="0"/>
        </c:dLbls>
        <c:smooth val="0"/>
        <c:axId val="234478368"/>
        <c:axId val="234478760"/>
      </c:lineChart>
      <c:catAx>
        <c:axId val="234478368"/>
        <c:scaling>
          <c:orientation val="minMax"/>
        </c:scaling>
        <c:delete val="0"/>
        <c:axPos val="b"/>
        <c:numFmt formatCode="General" sourceLinked="1"/>
        <c:majorTickMark val="out"/>
        <c:minorTickMark val="none"/>
        <c:tickLblPos val="nextTo"/>
        <c:crossAx val="234478760"/>
        <c:crosses val="autoZero"/>
        <c:auto val="1"/>
        <c:lblAlgn val="ctr"/>
        <c:lblOffset val="100"/>
        <c:tickLblSkip val="6"/>
        <c:tickMarkSkip val="6"/>
        <c:noMultiLvlLbl val="0"/>
      </c:catAx>
      <c:valAx>
        <c:axId val="234478760"/>
        <c:scaling>
          <c:orientation val="minMax"/>
        </c:scaling>
        <c:delete val="0"/>
        <c:axPos val="l"/>
        <c:majorGridlines/>
        <c:numFmt formatCode="0.0" sourceLinked="1"/>
        <c:majorTickMark val="out"/>
        <c:minorTickMark val="none"/>
        <c:tickLblPos val="nextTo"/>
        <c:crossAx val="234478368"/>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Sheet1!$C$1</c:f>
              <c:strCache>
                <c:ptCount val="1"/>
                <c:pt idx="0">
                  <c:v>Percentage of Total Change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DA-459D-ACC9-0E8F06C5C1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DA-459D-ACC9-0E8F06C5C1FC}"/>
              </c:ext>
            </c:extLst>
          </c:dPt>
          <c:dPt>
            <c:idx val="2"/>
            <c:bubble3D val="0"/>
            <c:spPr>
              <a:solidFill>
                <a:srgbClr val="EE3224"/>
              </a:solidFill>
              <a:ln w="19050">
                <a:solidFill>
                  <a:schemeClr val="lt1"/>
                </a:solidFill>
              </a:ln>
              <a:effectLst/>
            </c:spPr>
            <c:extLst>
              <c:ext xmlns:c16="http://schemas.microsoft.com/office/drawing/2014/chart" uri="{C3380CC4-5D6E-409C-BE32-E72D297353CC}">
                <c16:uniqueId val="{00000005-CEDA-459D-ACC9-0E8F06C5C1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DA-459D-ACC9-0E8F06C5C1F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DA-459D-ACC9-0E8F06C5C1F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DA-459D-ACC9-0E8F06C5C1F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DA-459D-ACC9-0E8F06C5C1FC}"/>
              </c:ext>
            </c:extLst>
          </c:dPt>
          <c:cat>
            <c:strRef>
              <c:f>Sheet1!$A$2:$A$8</c:f>
              <c:strCache>
                <c:ptCount val="7"/>
                <c:pt idx="0">
                  <c:v>Social Security</c:v>
                </c:pt>
                <c:pt idx="1">
                  <c:v>Medicare</c:v>
                </c:pt>
                <c:pt idx="2">
                  <c:v>Medicaid/ACA/CHIP</c:v>
                </c:pt>
                <c:pt idx="3">
                  <c:v>Other Mandatory</c:v>
                </c:pt>
                <c:pt idx="4">
                  <c:v>Defense Discretionary</c:v>
                </c:pt>
                <c:pt idx="5">
                  <c:v>Non-Defense Discretionary</c:v>
                </c:pt>
                <c:pt idx="6">
                  <c:v>Net Interest</c:v>
                </c:pt>
              </c:strCache>
            </c:strRef>
          </c:cat>
          <c:val>
            <c:numRef>
              <c:f>Sheet1!$C$2:$C$8</c:f>
              <c:numCache>
                <c:formatCode>0%</c:formatCode>
                <c:ptCount val="7"/>
                <c:pt idx="0">
                  <c:v>0.3022586997464729</c:v>
                </c:pt>
                <c:pt idx="1">
                  <c:v>0.21007837031200044</c:v>
                </c:pt>
                <c:pt idx="2">
                  <c:v>0.11848884376240915</c:v>
                </c:pt>
                <c:pt idx="3">
                  <c:v>4.4727799556974944E-2</c:v>
                </c:pt>
                <c:pt idx="4">
                  <c:v>7.6666340590903437E-2</c:v>
                </c:pt>
                <c:pt idx="5">
                  <c:v>7.9483480524963943E-2</c:v>
                </c:pt>
                <c:pt idx="6">
                  <c:v>0.16829646550627519</c:v>
                </c:pt>
              </c:numCache>
            </c:numRef>
          </c:val>
          <c:extLst>
            <c:ext xmlns:c16="http://schemas.microsoft.com/office/drawing/2014/chart" uri="{C3380CC4-5D6E-409C-BE32-E72D297353CC}">
              <c16:uniqueId val="{0000000E-CEDA-459D-ACC9-0E8F06C5C1FC}"/>
            </c:ext>
          </c:extLst>
        </c:ser>
        <c:dLbls>
          <c:showLegendKey val="0"/>
          <c:showVal val="0"/>
          <c:showCatName val="0"/>
          <c:showSerName val="0"/>
          <c:showPercent val="0"/>
          <c:showBubbleSize val="0"/>
          <c:showLeaderLines val="1"/>
        </c:dLbls>
        <c:firstSliceAng val="20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296A-43F5-BF83-7EAD84D2C085}"/>
              </c:ext>
            </c:extLst>
          </c:dPt>
          <c:dPt>
            <c:idx val="1"/>
            <c:bubble3D val="0"/>
            <c:spPr>
              <a:solidFill>
                <a:schemeClr val="accent1">
                  <a:lumMod val="40000"/>
                  <a:lumOff val="60000"/>
                </a:schemeClr>
              </a:solidFill>
              <a:ln w="19050">
                <a:noFill/>
              </a:ln>
              <a:effectLst/>
            </c:spPr>
            <c:extLst>
              <c:ext xmlns:c16="http://schemas.microsoft.com/office/drawing/2014/chart" uri="{C3380CC4-5D6E-409C-BE32-E72D297353CC}">
                <c16:uniqueId val="{00000003-296A-43F5-BF83-7EAD84D2C085}"/>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96A-43F5-BF83-7EAD84D2C085}"/>
              </c:ext>
            </c:extLst>
          </c:dPt>
          <c:dPt>
            <c:idx val="3"/>
            <c:bubble3D val="0"/>
            <c:spPr>
              <a:solidFill>
                <a:srgbClr val="FF0000"/>
              </a:solidFill>
              <a:ln w="19050">
                <a:noFill/>
              </a:ln>
              <a:effectLst/>
            </c:spPr>
            <c:extLst>
              <c:ext xmlns:c16="http://schemas.microsoft.com/office/drawing/2014/chart" uri="{C3380CC4-5D6E-409C-BE32-E72D297353CC}">
                <c16:uniqueId val="{00000007-296A-43F5-BF83-7EAD84D2C085}"/>
              </c:ext>
            </c:extLst>
          </c:dPt>
          <c:dPt>
            <c:idx val="4"/>
            <c:bubble3D val="0"/>
            <c:spPr>
              <a:solidFill>
                <a:schemeClr val="accent1">
                  <a:lumMod val="75000"/>
                </a:schemeClr>
              </a:solidFill>
              <a:ln w="19050">
                <a:noFill/>
              </a:ln>
              <a:effectLst/>
            </c:spPr>
            <c:extLst>
              <c:ext xmlns:c16="http://schemas.microsoft.com/office/drawing/2014/chart" uri="{C3380CC4-5D6E-409C-BE32-E72D297353CC}">
                <c16:uniqueId val="{00000009-296A-43F5-BF83-7EAD84D2C085}"/>
              </c:ext>
            </c:extLst>
          </c:dPt>
          <c:cat>
            <c:strRef>
              <c:f>Sheet1!$A$2:$A$6</c:f>
              <c:strCache>
                <c:ptCount val="5"/>
                <c:pt idx="0">
                  <c:v>Payroll</c:v>
                </c:pt>
                <c:pt idx="1">
                  <c:v>Corporate income</c:v>
                </c:pt>
                <c:pt idx="2">
                  <c:v>Other</c:v>
                </c:pt>
                <c:pt idx="3">
                  <c:v>Deficit</c:v>
                </c:pt>
                <c:pt idx="4">
                  <c:v>Individual Income</c:v>
                </c:pt>
              </c:strCache>
            </c:strRef>
          </c:cat>
          <c:val>
            <c:numRef>
              <c:f>Sheet1!$B$2:$B$6</c:f>
              <c:numCache>
                <c:formatCode>General</c:formatCode>
                <c:ptCount val="5"/>
                <c:pt idx="0" formatCode="#,##0">
                  <c:v>1247</c:v>
                </c:pt>
                <c:pt idx="1">
                  <c:v>228</c:v>
                </c:pt>
                <c:pt idx="2">
                  <c:v>278</c:v>
                </c:pt>
                <c:pt idx="3">
                  <c:v>960</c:v>
                </c:pt>
                <c:pt idx="4" formatCode="#,##0">
                  <c:v>1698</c:v>
                </c:pt>
              </c:numCache>
            </c:numRef>
          </c:val>
          <c:extLst>
            <c:ext xmlns:c16="http://schemas.microsoft.com/office/drawing/2014/chart" uri="{C3380CC4-5D6E-409C-BE32-E72D297353CC}">
              <c16:uniqueId val="{0000000A-296A-43F5-BF83-7EAD84D2C0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8410023437697"/>
          <c:y val="0.15135784271331987"/>
          <c:w val="0.60231598701036582"/>
          <c:h val="0.8305411677019503"/>
        </c:manualLayout>
      </c:layout>
      <c:pieChart>
        <c:varyColors val="1"/>
        <c:ser>
          <c:idx val="0"/>
          <c:order val="0"/>
          <c:dPt>
            <c:idx val="0"/>
            <c:bubble3D val="0"/>
            <c:spPr>
              <a:solidFill>
                <a:schemeClr val="accent6">
                  <a:lumMod val="40000"/>
                  <a:lumOff val="60000"/>
                </a:schemeClr>
              </a:solidFill>
            </c:spPr>
            <c:extLst>
              <c:ext xmlns:c16="http://schemas.microsoft.com/office/drawing/2014/chart" uri="{C3380CC4-5D6E-409C-BE32-E72D297353CC}">
                <c16:uniqueId val="{00000001-513B-4BFA-872F-A8DEFFC45BAF}"/>
              </c:ext>
            </c:extLst>
          </c:dPt>
          <c:dPt>
            <c:idx val="1"/>
            <c:bubble3D val="0"/>
            <c:spPr>
              <a:solidFill>
                <a:schemeClr val="accent6">
                  <a:lumMod val="60000"/>
                  <a:lumOff val="40000"/>
                </a:schemeClr>
              </a:solidFill>
            </c:spPr>
            <c:extLst>
              <c:ext xmlns:c16="http://schemas.microsoft.com/office/drawing/2014/chart" uri="{C3380CC4-5D6E-409C-BE32-E72D297353CC}">
                <c16:uniqueId val="{00000003-513B-4BFA-872F-A8DEFFC45BAF}"/>
              </c:ext>
            </c:extLst>
          </c:dPt>
          <c:dPt>
            <c:idx val="2"/>
            <c:bubble3D val="0"/>
            <c:spPr>
              <a:solidFill>
                <a:schemeClr val="accent6">
                  <a:lumMod val="75000"/>
                </a:schemeClr>
              </a:solidFill>
            </c:spPr>
            <c:extLst>
              <c:ext xmlns:c16="http://schemas.microsoft.com/office/drawing/2014/chart" uri="{C3380CC4-5D6E-409C-BE32-E72D297353CC}">
                <c16:uniqueId val="{00000005-513B-4BFA-872F-A8DEFFC45BAF}"/>
              </c:ext>
            </c:extLst>
          </c:dPt>
          <c:dPt>
            <c:idx val="3"/>
            <c:bubble3D val="0"/>
            <c:spPr>
              <a:solidFill>
                <a:schemeClr val="accent6">
                  <a:lumMod val="50000"/>
                </a:schemeClr>
              </a:solidFill>
            </c:spPr>
            <c:extLst>
              <c:ext xmlns:c16="http://schemas.microsoft.com/office/drawing/2014/chart" uri="{C3380CC4-5D6E-409C-BE32-E72D297353CC}">
                <c16:uniqueId val="{00000007-513B-4BFA-872F-A8DEFFC45BAF}"/>
              </c:ext>
            </c:extLst>
          </c:dPt>
          <c:dPt>
            <c:idx val="4"/>
            <c:bubble3D val="0"/>
            <c:spPr>
              <a:solidFill>
                <a:schemeClr val="accent1">
                  <a:lumMod val="75000"/>
                </a:schemeClr>
              </a:solidFill>
            </c:spPr>
            <c:extLst>
              <c:ext xmlns:c16="http://schemas.microsoft.com/office/drawing/2014/chart" uri="{C3380CC4-5D6E-409C-BE32-E72D297353CC}">
                <c16:uniqueId val="{00000009-513B-4BFA-872F-A8DEFFC45BAF}"/>
              </c:ext>
            </c:extLst>
          </c:dPt>
          <c:dPt>
            <c:idx val="5"/>
            <c:bubble3D val="0"/>
            <c:spPr>
              <a:solidFill>
                <a:schemeClr val="accent1">
                  <a:lumMod val="60000"/>
                  <a:lumOff val="40000"/>
                </a:schemeClr>
              </a:solidFill>
            </c:spPr>
            <c:extLst>
              <c:ext xmlns:c16="http://schemas.microsoft.com/office/drawing/2014/chart" uri="{C3380CC4-5D6E-409C-BE32-E72D297353CC}">
                <c16:uniqueId val="{0000000B-513B-4BFA-872F-A8DEFFC45BAF}"/>
              </c:ext>
            </c:extLst>
          </c:dPt>
          <c:dPt>
            <c:idx val="6"/>
            <c:bubble3D val="0"/>
            <c:spPr>
              <a:solidFill>
                <a:schemeClr val="accent1">
                  <a:lumMod val="75000"/>
                </a:schemeClr>
              </a:solidFill>
            </c:spPr>
            <c:extLst>
              <c:ext xmlns:c16="http://schemas.microsoft.com/office/drawing/2014/chart" uri="{C3380CC4-5D6E-409C-BE32-E72D297353CC}">
                <c16:uniqueId val="{0000000D-513B-4BFA-872F-A8DEFFC45BAF}"/>
              </c:ext>
            </c:extLst>
          </c:dPt>
          <c:dPt>
            <c:idx val="7"/>
            <c:bubble3D val="0"/>
            <c:spPr>
              <a:solidFill>
                <a:schemeClr val="accent1">
                  <a:lumMod val="50000"/>
                </a:schemeClr>
              </a:solidFill>
              <a:ln>
                <a:noFill/>
              </a:ln>
            </c:spPr>
            <c:extLst>
              <c:ext xmlns:c16="http://schemas.microsoft.com/office/drawing/2014/chart" uri="{C3380CC4-5D6E-409C-BE32-E72D297353CC}">
                <c16:uniqueId val="{0000000F-513B-4BFA-872F-A8DEFFC45BAF}"/>
              </c:ext>
            </c:extLst>
          </c:dPt>
          <c:dLbls>
            <c:dLbl>
              <c:idx val="0"/>
              <c:layout>
                <c:manualLayout>
                  <c:x val="-6.2604884247053488E-2"/>
                  <c:y val="-2.1109641798092564E-3"/>
                </c:manualLayout>
              </c:layout>
              <c:tx>
                <c:rich>
                  <a:bodyPr/>
                  <a:lstStyle/>
                  <a:p>
                    <a:r>
                      <a:rPr lang="en-US" dirty="0"/>
                      <a:t>Bottom 20%
0.3%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13B-4BFA-872F-A8DEFFC45BAF}"/>
                </c:ext>
              </c:extLst>
            </c:dLbl>
            <c:dLbl>
              <c:idx val="1"/>
              <c:layout>
                <c:manualLayout>
                  <c:x val="4.3071754677273415E-2"/>
                  <c:y val="1.71773760193646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13B-4BFA-872F-A8DEFFC45BAF}"/>
                </c:ext>
              </c:extLst>
            </c:dLbl>
            <c:dLbl>
              <c:idx val="2"/>
              <c:layout>
                <c:manualLayout>
                  <c:x val="-0.10114839536870678"/>
                  <c:y val="0.11054518191683615"/>
                </c:manualLayout>
              </c:layout>
              <c:tx>
                <c:rich>
                  <a:bodyPr/>
                  <a:lstStyle/>
                  <a:p>
                    <a:pPr>
                      <a:defRPr sz="1400" b="1">
                        <a:solidFill>
                          <a:schemeClr val="tx1"/>
                        </a:solidFill>
                        <a:latin typeface="Arial" panose="020B0604020202020204" pitchFamily="34" charset="0"/>
                        <a:cs typeface="Arial" panose="020B0604020202020204" pitchFamily="34" charset="0"/>
                      </a:defRPr>
                    </a:pPr>
                    <a:fld id="{89ACC2B3-E75E-4643-9594-B898181A6D5D}" type="CATEGORYNAME">
                      <a:rPr lang="en-US">
                        <a:solidFill>
                          <a:schemeClr val="bg1"/>
                        </a:solidFill>
                      </a:rPr>
                      <a:pPr>
                        <a:defRPr sz="14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bg1"/>
                        </a:solidFill>
                      </a:rPr>
                      <a:t>
</a:t>
                    </a:r>
                    <a:fld id="{DEC34C0F-ACB1-4B45-AD32-34A69E216ADF}" type="VALUE">
                      <a:rPr lang="en-US" baseline="0">
                        <a:solidFill>
                          <a:schemeClr val="bg1"/>
                        </a:solidFill>
                      </a:rPr>
                      <a:pPr>
                        <a:defRPr sz="1400" b="1">
                          <a:solidFill>
                            <a:schemeClr val="tx1"/>
                          </a:solidFill>
                          <a:latin typeface="Arial" panose="020B0604020202020204" pitchFamily="34" charset="0"/>
                          <a:cs typeface="Arial" panose="020B0604020202020204" pitchFamily="34" charset="0"/>
                        </a:defRPr>
                      </a:pPr>
                      <a:t>[VALUE]</a:t>
                    </a:fld>
                    <a:endParaRPr lang="en-US" baseline="0" dirty="0">
                      <a:solidFill>
                        <a:schemeClr val="bg1"/>
                      </a:solidFill>
                    </a:endParaRPr>
                  </a:p>
                </c:rich>
              </c:tx>
              <c:numFmt formatCode="0%" sourceLinked="0"/>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13B-4BFA-872F-A8DEFFC45BAF}"/>
                </c:ext>
              </c:extLst>
            </c:dLbl>
            <c:dLbl>
              <c:idx val="3"/>
              <c:layout>
                <c:manualLayout>
                  <c:x val="-0.20861701027582721"/>
                  <c:y val="2.467606521583739E-2"/>
                </c:manualLayout>
              </c:layout>
              <c:tx>
                <c:rich>
                  <a:bodyPr/>
                  <a:lstStyle/>
                  <a:p>
                    <a:pPr>
                      <a:defRPr sz="1800" b="1">
                        <a:solidFill>
                          <a:schemeClr val="tx1"/>
                        </a:solidFill>
                        <a:latin typeface="Arial" panose="020B0604020202020204" pitchFamily="34" charset="0"/>
                        <a:cs typeface="Arial" panose="020B0604020202020204" pitchFamily="34" charset="0"/>
                      </a:defRPr>
                    </a:pPr>
                    <a:fld id="{5A2E5E4B-BB23-4344-AAE5-1C28ADA4C514}" type="CATEGORYNAME">
                      <a:rPr lang="en-US">
                        <a:solidFill>
                          <a:schemeClr val="bg1"/>
                        </a:solidFill>
                      </a:rPr>
                      <a:pPr>
                        <a:defRPr sz="18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bg1"/>
                        </a:solidFill>
                      </a:rPr>
                      <a:t>
</a:t>
                    </a:r>
                    <a:fld id="{D0445843-EA6B-4A5C-A914-52FC06433959}" type="VALUE">
                      <a:rPr lang="en-US" baseline="0">
                        <a:solidFill>
                          <a:schemeClr val="bg1"/>
                        </a:solidFill>
                      </a:rPr>
                      <a:pPr>
                        <a:defRPr sz="1800" b="1">
                          <a:solidFill>
                            <a:schemeClr val="tx1"/>
                          </a:solidFill>
                          <a:latin typeface="Arial" panose="020B0604020202020204" pitchFamily="34" charset="0"/>
                          <a:cs typeface="Arial" panose="020B0604020202020204" pitchFamily="34" charset="0"/>
                        </a:defRPr>
                      </a:pPr>
                      <a:t>[VALUE]</a:t>
                    </a:fld>
                    <a:endParaRPr lang="en-US" baseline="0" dirty="0">
                      <a:solidFill>
                        <a:schemeClr val="bg1"/>
                      </a:solidFill>
                    </a:endParaRPr>
                  </a:p>
                </c:rich>
              </c:tx>
              <c:numFmt formatCode="0%" sourceLinked="0"/>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513B-4BFA-872F-A8DEFFC45BAF}"/>
                </c:ext>
              </c:extLst>
            </c:dLbl>
            <c:dLbl>
              <c:idx val="4"/>
              <c:layout>
                <c:manualLayout>
                  <c:x val="1.7982228712022326E-2"/>
                  <c:y val="-0.19625049007184833"/>
                </c:manualLayout>
              </c:layout>
              <c:tx>
                <c:rich>
                  <a:bodyPr/>
                  <a:lstStyle/>
                  <a:p>
                    <a:pPr>
                      <a:defRPr sz="2400" b="1">
                        <a:solidFill>
                          <a:schemeClr val="tx1"/>
                        </a:solidFill>
                        <a:latin typeface="Arial" panose="020B0604020202020204" pitchFamily="34" charset="0"/>
                        <a:cs typeface="Arial" panose="020B0604020202020204" pitchFamily="34" charset="0"/>
                      </a:defRPr>
                    </a:pPr>
                    <a:fld id="{D831150E-A6D4-4100-ACF3-94BBEA140A90}" type="CATEGORYNAME">
                      <a:rPr lang="en-US">
                        <a:solidFill>
                          <a:schemeClr val="bg1"/>
                        </a:solidFill>
                      </a:rPr>
                      <a:pPr>
                        <a:defRPr sz="2400" b="1">
                          <a:solidFill>
                            <a:schemeClr val="tx1"/>
                          </a:solidFill>
                          <a:latin typeface="Arial" panose="020B0604020202020204" pitchFamily="34" charset="0"/>
                          <a:cs typeface="Arial" panose="020B0604020202020204" pitchFamily="34" charset="0"/>
                        </a:defRPr>
                      </a:pPr>
                      <a:t>[CATEGORY NAME]</a:t>
                    </a:fld>
                    <a:r>
                      <a:rPr lang="en-US" baseline="0" dirty="0">
                        <a:solidFill>
                          <a:schemeClr val="bg1"/>
                        </a:solidFill>
                      </a:rPr>
                      <a:t>
</a:t>
                    </a:r>
                    <a:fld id="{CDCF0FB7-E2F3-43D4-8F8B-F986E068F92A}" type="VALUE">
                      <a:rPr lang="en-US" baseline="0">
                        <a:solidFill>
                          <a:schemeClr val="bg1"/>
                        </a:solidFill>
                      </a:rPr>
                      <a:pPr>
                        <a:defRPr sz="2400" b="1">
                          <a:solidFill>
                            <a:schemeClr val="tx1"/>
                          </a:solidFill>
                          <a:latin typeface="Arial" panose="020B0604020202020204" pitchFamily="34" charset="0"/>
                          <a:cs typeface="Arial" panose="020B0604020202020204" pitchFamily="34" charset="0"/>
                        </a:defRPr>
                      </a:pPr>
                      <a:t>[VALUE]</a:t>
                    </a:fld>
                    <a:endParaRPr lang="en-US" baseline="0" dirty="0">
                      <a:solidFill>
                        <a:schemeClr val="bg1"/>
                      </a:solidFill>
                    </a:endParaRPr>
                  </a:p>
                </c:rich>
              </c:tx>
              <c:numFmt formatCode="0%" sourceLinked="0"/>
              <c:spPr/>
              <c:showLegendKey val="0"/>
              <c:showVal val="1"/>
              <c:showCatName val="1"/>
              <c:showSerName val="0"/>
              <c:showPercent val="0"/>
              <c:showBubbleSize val="0"/>
              <c:separator>
</c:separator>
              <c:extLst>
                <c:ext xmlns:c15="http://schemas.microsoft.com/office/drawing/2012/chart" uri="{CE6537A1-D6FC-4f65-9D91-7224C49458BB}">
                  <c15:layout>
                    <c:manualLayout>
                      <c:w val="0.2225496020197294"/>
                      <c:h val="0.14786090407154942"/>
                    </c:manualLayout>
                  </c15:layout>
                  <c15:dlblFieldTable/>
                  <c15:showDataLabelsRange val="0"/>
                </c:ext>
                <c:ext xmlns:c16="http://schemas.microsoft.com/office/drawing/2014/chart" uri="{C3380CC4-5D6E-409C-BE32-E72D297353CC}">
                  <c16:uniqueId val="{00000009-513B-4BFA-872F-A8DEFFC45BAF}"/>
                </c:ext>
              </c:extLst>
            </c:dLbl>
            <c:dLbl>
              <c:idx val="5"/>
              <c:layout>
                <c:manualLayout>
                  <c:x val="0.18980802392545576"/>
                  <c:y val="0.17529314960783421"/>
                </c:manualLayout>
              </c:layout>
              <c:numFmt formatCode="0%" sourceLinked="0"/>
              <c:spPr/>
              <c:txPr>
                <a:bodyPr/>
                <a:lstStyle/>
                <a:p>
                  <a:pPr>
                    <a:defRPr sz="2400" b="1">
                      <a:solidFill>
                        <a:schemeClr val="tx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884798350285908"/>
                      <c:h val="0.14098365271938432"/>
                    </c:manualLayout>
                  </c15:layout>
                </c:ext>
                <c:ext xmlns:c16="http://schemas.microsoft.com/office/drawing/2014/chart" uri="{C3380CC4-5D6E-409C-BE32-E72D297353CC}">
                  <c16:uniqueId val="{0000000B-513B-4BFA-872F-A8DEFFC45BAF}"/>
                </c:ext>
              </c:extLst>
            </c:dLbl>
            <c:dLbl>
              <c:idx val="6"/>
              <c:layout>
                <c:manualLayout>
                  <c:x val="0.16060241788323801"/>
                  <c:y val="-0.11112465428442266"/>
                </c:manualLayout>
              </c:layout>
              <c:numFmt formatCode="0%" sourceLinked="0"/>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513B-4BFA-872F-A8DEFFC45BAF}"/>
                </c:ext>
              </c:extLst>
            </c:dLbl>
            <c:dLbl>
              <c:idx val="7"/>
              <c:layout>
                <c:manualLayout>
                  <c:x val="0.12429545336262744"/>
                  <c:y val="0.16124599386833713"/>
                </c:manualLayout>
              </c:layout>
              <c:numFmt formatCode="0%" sourceLinked="0"/>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513B-4BFA-872F-A8DEFFC45BAF}"/>
                </c:ext>
              </c:extLst>
            </c:dLbl>
            <c:numFmt formatCode="0%" sourceLinked="0"/>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Sheet1!$B$5:$G$5</c:f>
              <c:strCache>
                <c:ptCount val="6"/>
                <c:pt idx="0">
                  <c:v>Bottom 20%</c:v>
                </c:pt>
                <c:pt idx="1">
                  <c:v>Second 20%</c:v>
                </c:pt>
                <c:pt idx="2">
                  <c:v>Middle 20%</c:v>
                </c:pt>
                <c:pt idx="3">
                  <c:v>Fourth 20%</c:v>
                </c:pt>
                <c:pt idx="4">
                  <c:v>81st to 99th Percentiles   </c:v>
                </c:pt>
                <c:pt idx="5">
                  <c:v>Top 1%</c:v>
                </c:pt>
              </c:strCache>
            </c:strRef>
          </c:cat>
          <c:val>
            <c:numRef>
              <c:f>Sheet1!$B$6:$G$6</c:f>
              <c:numCache>
                <c:formatCode>0.0%</c:formatCode>
                <c:ptCount val="6"/>
                <c:pt idx="0">
                  <c:v>3.0000000000000001E-3</c:v>
                </c:pt>
                <c:pt idx="1">
                  <c:v>3.7999999999999999E-2</c:v>
                </c:pt>
                <c:pt idx="2">
                  <c:v>0.09</c:v>
                </c:pt>
                <c:pt idx="3">
                  <c:v>0.17499999999999999</c:v>
                </c:pt>
                <c:pt idx="4">
                  <c:v>0.437</c:v>
                </c:pt>
                <c:pt idx="5">
                  <c:v>0.251</c:v>
                </c:pt>
              </c:numCache>
            </c:numRef>
          </c:val>
          <c:extLst>
            <c:ext xmlns:c16="http://schemas.microsoft.com/office/drawing/2014/chart" uri="{C3380CC4-5D6E-409C-BE32-E72D297353CC}">
              <c16:uniqueId val="{00000010-513B-4BFA-872F-A8DEFFC45BA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8410023437697"/>
          <c:y val="0.15135784271331987"/>
          <c:w val="0.60231598701036582"/>
          <c:h val="0.8305411677019503"/>
        </c:manualLayout>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0.72102</cdr:x>
      <cdr:y>0.07662</cdr:y>
    </cdr:from>
    <cdr:to>
      <cdr:x>0.72102</cdr:x>
      <cdr:y>0.9093</cdr:y>
    </cdr:to>
    <cdr:cxnSp macro="">
      <cdr:nvCxnSpPr>
        <cdr:cNvPr id="3" name="Straight Connector 2">
          <a:extLst xmlns:a="http://schemas.openxmlformats.org/drawingml/2006/main">
            <a:ext uri="{FF2B5EF4-FFF2-40B4-BE49-F238E27FC236}">
              <a16:creationId xmlns:a16="http://schemas.microsoft.com/office/drawing/2014/main" id="{84DEE0B1-F4E4-42B4-99A3-05541B8E5A46}"/>
            </a:ext>
          </a:extLst>
        </cdr:cNvPr>
        <cdr:cNvCxnSpPr/>
      </cdr:nvCxnSpPr>
      <cdr:spPr>
        <a:xfrm xmlns:a="http://schemas.openxmlformats.org/drawingml/2006/main" flipV="1">
          <a:off x="6016848" y="384032"/>
          <a:ext cx="0" cy="4173667"/>
        </a:xfrm>
        <a:prstGeom xmlns:a="http://schemas.openxmlformats.org/drawingml/2006/main" prst="line">
          <a:avLst/>
        </a:prstGeom>
        <a:ln xmlns:a="http://schemas.openxmlformats.org/drawingml/2006/main" w="15875">
          <a:solidFill>
            <a:schemeClr val="tx1">
              <a:lumMod val="65000"/>
              <a:lumOff val="3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0.21465</cdr:x>
      <cdr:y>0.4321</cdr:y>
    </cdr:from>
    <cdr:to>
      <cdr:x>0.5384</cdr:x>
      <cdr:y>0.48738</cdr:y>
    </cdr:to>
    <cdr:sp macro="" textlink="">
      <cdr:nvSpPr>
        <cdr:cNvPr id="4" name="TextBox 3">
          <a:extLst xmlns:a="http://schemas.openxmlformats.org/drawingml/2006/main">
            <a:ext uri="{FF2B5EF4-FFF2-40B4-BE49-F238E27FC236}">
              <a16:creationId xmlns:a16="http://schemas.microsoft.com/office/drawing/2014/main" id="{BF92D992-DC1B-48E9-8B3A-CB0F26DE73CA}"/>
            </a:ext>
          </a:extLst>
        </cdr:cNvPr>
        <cdr:cNvSpPr txBox="1"/>
      </cdr:nvSpPr>
      <cdr:spPr>
        <a:xfrm xmlns:a="http://schemas.openxmlformats.org/drawingml/2006/main">
          <a:off x="1962761" y="2252146"/>
          <a:ext cx="2960370" cy="288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666666"/>
              </a:solidFill>
            </a:rPr>
            <a:t>All-Time</a:t>
          </a:r>
          <a:r>
            <a:rPr lang="en-US" sz="1400" b="1" baseline="0" dirty="0">
              <a:solidFill>
                <a:srgbClr val="666666"/>
              </a:solidFill>
            </a:rPr>
            <a:t> Record Debt Level: 106%</a:t>
          </a:r>
          <a:endParaRPr lang="en-US" sz="1400" b="1" dirty="0">
            <a:solidFill>
              <a:srgbClr val="666666"/>
            </a:solidFill>
          </a:endParaRPr>
        </a:p>
      </cdr:txBody>
    </cdr:sp>
  </cdr:relSizeAnchor>
  <cdr:relSizeAnchor xmlns:cdr="http://schemas.openxmlformats.org/drawingml/2006/chartDrawing">
    <cdr:from>
      <cdr:x>0.66065</cdr:x>
      <cdr:y>0.07472</cdr:y>
    </cdr:from>
    <cdr:to>
      <cdr:x>0.79867</cdr:x>
      <cdr:y>0.113</cdr:y>
    </cdr:to>
    <cdr:sp macro="" textlink="">
      <cdr:nvSpPr>
        <cdr:cNvPr id="5" name="TextBox 1">
          <a:extLst xmlns:a="http://schemas.openxmlformats.org/drawingml/2006/main">
            <a:ext uri="{FF2B5EF4-FFF2-40B4-BE49-F238E27FC236}">
              <a16:creationId xmlns:a16="http://schemas.microsoft.com/office/drawing/2014/main" id="{B1B2960E-9308-4C37-90DD-6B63BBA018B5}"/>
            </a:ext>
          </a:extLst>
        </cdr:cNvPr>
        <cdr:cNvSpPr txBox="1"/>
      </cdr:nvSpPr>
      <cdr:spPr>
        <a:xfrm xmlns:a="http://schemas.openxmlformats.org/drawingml/2006/main">
          <a:off x="6040967" y="389468"/>
          <a:ext cx="1262063" cy="199498"/>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666666"/>
              </a:solidFill>
            </a:rPr>
            <a:t>Historic</a:t>
          </a:r>
          <a:r>
            <a:rPr lang="en-US" sz="1200" b="1" baseline="0" dirty="0">
              <a:solidFill>
                <a:srgbClr val="666666"/>
              </a:solidFill>
            </a:rPr>
            <a:t>    </a:t>
          </a:r>
          <a:r>
            <a:rPr lang="en-US" sz="1200" b="1" dirty="0">
              <a:solidFill>
                <a:srgbClr val="666666"/>
              </a:solidFill>
            </a:rPr>
            <a:t>Projected</a:t>
          </a:r>
        </a:p>
      </cdr:txBody>
    </cdr:sp>
  </cdr:relSizeAnchor>
</c:userShapes>
</file>

<file path=ppt/drawings/drawing2.xml><?xml version="1.0" encoding="utf-8"?>
<c:userShapes xmlns:c="http://schemas.openxmlformats.org/drawingml/2006/chart">
  <cdr:relSizeAnchor xmlns:cdr="http://schemas.openxmlformats.org/drawingml/2006/chartDrawing">
    <cdr:from>
      <cdr:x>0.51875</cdr:x>
      <cdr:y>0.17882</cdr:y>
    </cdr:from>
    <cdr:to>
      <cdr:x>0.73125</cdr:x>
      <cdr:y>0.25174</cdr:y>
    </cdr:to>
    <cdr:sp macro="" textlink="">
      <cdr:nvSpPr>
        <cdr:cNvPr id="3" name="TextBox 2"/>
        <cdr:cNvSpPr txBox="1"/>
      </cdr:nvSpPr>
      <cdr:spPr>
        <a:xfrm xmlns:a="http://schemas.openxmlformats.org/drawingml/2006/main">
          <a:off x="2371725" y="490538"/>
          <a:ext cx="97155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Insurance</a:t>
          </a:r>
        </a:p>
      </cdr:txBody>
    </cdr:sp>
  </cdr:relSizeAnchor>
  <cdr:relSizeAnchor xmlns:cdr="http://schemas.openxmlformats.org/drawingml/2006/chartDrawing">
    <cdr:from>
      <cdr:x>0.52917</cdr:x>
      <cdr:y>0.4566</cdr:y>
    </cdr:from>
    <cdr:to>
      <cdr:x>0.725</cdr:x>
      <cdr:y>0.53646</cdr:y>
    </cdr:to>
    <cdr:sp macro="" textlink="">
      <cdr:nvSpPr>
        <cdr:cNvPr id="4" name="TextBox 3"/>
        <cdr:cNvSpPr txBox="1"/>
      </cdr:nvSpPr>
      <cdr:spPr>
        <a:xfrm xmlns:a="http://schemas.openxmlformats.org/drawingml/2006/main">
          <a:off x="2419350" y="1252538"/>
          <a:ext cx="8953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All Else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2001" cy="462721"/>
          </a:xfrm>
          <a:prstGeom prst="rect">
            <a:avLst/>
          </a:prstGeom>
        </p:spPr>
        <p:txBody>
          <a:bodyPr vert="horz" lIns="87474" tIns="43737" rIns="87474" bIns="43737" rtlCol="0"/>
          <a:lstStyle>
            <a:lvl1pPr algn="l">
              <a:defRPr sz="1100"/>
            </a:lvl1pPr>
          </a:lstStyle>
          <a:p>
            <a:endParaRPr lang="en-US" dirty="0"/>
          </a:p>
        </p:txBody>
      </p:sp>
      <p:sp>
        <p:nvSpPr>
          <p:cNvPr id="3" name="Date Placeholder 2"/>
          <p:cNvSpPr>
            <a:spLocks noGrp="1"/>
          </p:cNvSpPr>
          <p:nvPr>
            <p:ph type="dt" sz="quarter" idx="1"/>
          </p:nvPr>
        </p:nvSpPr>
        <p:spPr>
          <a:xfrm>
            <a:off x="3936569" y="3"/>
            <a:ext cx="3012001" cy="462721"/>
          </a:xfrm>
          <a:prstGeom prst="rect">
            <a:avLst/>
          </a:prstGeom>
        </p:spPr>
        <p:txBody>
          <a:bodyPr vert="horz" lIns="87474" tIns="43737" rIns="87474" bIns="43737" rtlCol="0"/>
          <a:lstStyle>
            <a:lvl1pPr algn="r">
              <a:defRPr sz="1100"/>
            </a:lvl1pPr>
          </a:lstStyle>
          <a:p>
            <a:fld id="{F70AF4A5-C50D-4E4E-BFFE-3E928A24616F}" type="datetimeFigureOut">
              <a:rPr lang="en-US" smtClean="0"/>
              <a:t>10/18/2019</a:t>
            </a:fld>
            <a:endParaRPr lang="en-US" dirty="0"/>
          </a:p>
        </p:txBody>
      </p:sp>
      <p:sp>
        <p:nvSpPr>
          <p:cNvPr id="4" name="Footer Placeholder 3"/>
          <p:cNvSpPr>
            <a:spLocks noGrp="1"/>
          </p:cNvSpPr>
          <p:nvPr>
            <p:ph type="ftr" sz="quarter" idx="2"/>
          </p:nvPr>
        </p:nvSpPr>
        <p:spPr>
          <a:xfrm>
            <a:off x="2" y="8773356"/>
            <a:ext cx="3012001" cy="462720"/>
          </a:xfrm>
          <a:prstGeom prst="rect">
            <a:avLst/>
          </a:prstGeom>
        </p:spPr>
        <p:txBody>
          <a:bodyPr vert="horz" lIns="87474" tIns="43737" rIns="87474" bIns="4373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36569" y="8773356"/>
            <a:ext cx="3012001" cy="462720"/>
          </a:xfrm>
          <a:prstGeom prst="rect">
            <a:avLst/>
          </a:prstGeom>
        </p:spPr>
        <p:txBody>
          <a:bodyPr vert="horz" lIns="87474" tIns="43737" rIns="87474" bIns="43737" rtlCol="0" anchor="b"/>
          <a:lstStyle>
            <a:lvl1pPr algn="r">
              <a:defRPr sz="1100"/>
            </a:lvl1pPr>
          </a:lstStyle>
          <a:p>
            <a:fld id="{A352BF8F-E465-43B4-A112-F6128CB92993}" type="slidenum">
              <a:rPr lang="en-US" smtClean="0"/>
              <a:t>‹#›</a:t>
            </a:fld>
            <a:endParaRPr lang="en-US" dirty="0"/>
          </a:p>
        </p:txBody>
      </p:sp>
    </p:spTree>
    <p:extLst>
      <p:ext uri="{BB962C8B-B14F-4D97-AF65-F5344CB8AC3E}">
        <p14:creationId xmlns:p14="http://schemas.microsoft.com/office/powerpoint/2010/main" val="3629025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22" tIns="45712" rIns="91422" bIns="45712" rtlCol="0"/>
          <a:lstStyle>
            <a:lvl1pPr algn="r">
              <a:defRPr sz="1200"/>
            </a:lvl1pPr>
          </a:lstStyle>
          <a:p>
            <a:fld id="{0CA7577E-3F45-4765-89C7-B77D6D0767DA}" type="datetimeFigureOut">
              <a:rPr lang="en-US" smtClean="0"/>
              <a:t>10/18/2019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695330" y="4445003"/>
            <a:ext cx="5559425" cy="3636964"/>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6"/>
            <a:ext cx="3011488" cy="463550"/>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6"/>
            <a:ext cx="3011488" cy="463550"/>
          </a:xfrm>
          <a:prstGeom prst="rect">
            <a:avLst/>
          </a:prstGeom>
        </p:spPr>
        <p:txBody>
          <a:bodyPr vert="horz" lIns="91422" tIns="45712" rIns="91422" bIns="45712" rtlCol="0" anchor="b"/>
          <a:lstStyle>
            <a:lvl1pPr algn="r">
              <a:defRPr sz="1200"/>
            </a:lvl1pPr>
          </a:lstStyle>
          <a:p>
            <a:fld id="{B3434119-9472-4385-89B1-DD9387DD2BCF}" type="slidenum">
              <a:rPr lang="en-US" smtClean="0"/>
              <a:t>‹#›</a:t>
            </a:fld>
            <a:endParaRPr lang="en-US" dirty="0"/>
          </a:p>
        </p:txBody>
      </p:sp>
    </p:spTree>
    <p:extLst>
      <p:ext uri="{BB962C8B-B14F-4D97-AF65-F5344CB8AC3E}">
        <p14:creationId xmlns:p14="http://schemas.microsoft.com/office/powerpoint/2010/main" val="32360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Thank you so much for having me today. Its</a:t>
            </a:r>
            <a:r>
              <a:rPr lang="en-US" sz="1000" baseline="0" dirty="0"/>
              <a:t> an honor to be here with you today. And truly a pleasure to get out of Washington these days any chance I can get. I am COS at a non partisan, non profit called the CRFB. </a:t>
            </a:r>
          </a:p>
          <a:p>
            <a:endParaRPr lang="en-US" sz="1000" baseline="0" dirty="0"/>
          </a:p>
          <a:p>
            <a:r>
              <a:rPr lang="en-US" sz="1000" baseline="0" dirty="0"/>
              <a:t>Co –Chaired by Leon Panetta, Mitch Daniels, and Minnesota’s own Tim Penny – who many of you may know, and represented Minnesota in congress for several years. </a:t>
            </a:r>
          </a:p>
          <a:p>
            <a:endParaRPr lang="en-US" sz="1000" baseline="0" dirty="0"/>
          </a:p>
          <a:p>
            <a:r>
              <a:rPr lang="en-US" sz="1000" baseline="0" dirty="0"/>
              <a:t>I help lead a staff of about 20 in Washington where we analyze the federal budget, issue reports and analysis. We also educate and engage in legislative outreach to try and advance fiscally responsible policymaking in Washington on Capitol Hill. And we conduct extensive public outreach to raise attention to the issues, including media outreach and public education events like these to build support for our cause. </a:t>
            </a:r>
          </a:p>
          <a:p>
            <a:endParaRPr lang="en-US" sz="1000" baseline="0" dirty="0"/>
          </a:p>
          <a:p>
            <a:r>
              <a:rPr lang="en-US" sz="1000" baseline="0" dirty="0"/>
              <a:t>That’s what I’m doing here today and during this trip to Minnesota. A swing of a few events over a few weeks to bring more attention locally to a national issue that unfortunately doesn’t get much attention. </a:t>
            </a:r>
          </a:p>
          <a:p>
            <a:endParaRPr lang="en-US" sz="1000" baseline="0" dirty="0"/>
          </a:p>
          <a:p>
            <a:r>
              <a:rPr lang="en-US" sz="1000" baseline="0" dirty="0"/>
              <a:t>My plan for today’s remarks is to simplify this a bit. I find that especially in today’s political environment issues are often lost in the noise. Especially complicated issues like the budget and the national debt. So what I want to do is simplify this a bit – what I’m going to do is focus on a set of 15 basic facts about our federal outlook. Things that don’t require being an economist to understand, with the hope something resonates with you and you take that information and get involved, and share with others. So lets get started…</a:t>
            </a:r>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379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42345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#7) We have an aging society.  Advances in medicine and technology mean that people live much longer and more productive lives than they used to. </a:t>
            </a:r>
          </a:p>
          <a:p>
            <a:r>
              <a:rPr lang="en-US" dirty="0"/>
              <a:t> </a:t>
            </a:r>
          </a:p>
          <a:p>
            <a:pPr lvl="0"/>
            <a:r>
              <a:rPr lang="en-US" dirty="0"/>
              <a:t>But the retirement of the baby boomers impacts our economy -government programs that support those in old age increasingly taking up a larger portion of the budget.</a:t>
            </a:r>
          </a:p>
          <a:p>
            <a:r>
              <a:rPr lang="en-US" dirty="0"/>
              <a:t> </a:t>
            </a:r>
          </a:p>
          <a:p>
            <a:pPr lvl="0"/>
            <a:r>
              <a:rPr lang="en-US" dirty="0"/>
              <a:t>For example, in 1950 we had 16</a:t>
            </a:r>
            <a:r>
              <a:rPr lang="en-US" baseline="0" dirty="0"/>
              <a:t> workers for every one person collecting social security. In 2012 that ratio was 3 to 1. It is going to 2 to 1 by 2035</a:t>
            </a:r>
          </a:p>
          <a:p>
            <a:pPr lvl="0"/>
            <a:endParaRPr lang="en-US" baseline="0" dirty="0"/>
          </a:p>
          <a:p>
            <a:pPr lvl="0"/>
            <a:r>
              <a:rPr lang="en-US" baseline="0" dirty="0"/>
              <a:t>Former colleague used to joke and say it’s the new four letter word coming to Washington – MATH. We got programs that are growing due to the aging of the population, and rising health care costs, with revenue not adjusted to keep up. Leads to ever increasing debt, and interest costs. </a:t>
            </a:r>
            <a:endParaRPr lang="en-US" dirty="0"/>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11</a:t>
            </a:fld>
            <a:endParaRPr lang="en-US" dirty="0"/>
          </a:p>
        </p:txBody>
      </p:sp>
    </p:spTree>
    <p:extLst>
      <p:ext uri="{BB962C8B-B14F-4D97-AF65-F5344CB8AC3E}">
        <p14:creationId xmlns:p14="http://schemas.microsoft.com/office/powerpoint/2010/main" val="114314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0" dirty="0"/>
              <a:t> Interest Costs – Interest is the fastest growing line item in the federal budget. The cost to servicing our debt is the fastest growing line item (health is fastest program). </a:t>
            </a:r>
          </a:p>
          <a:p>
            <a:endParaRPr lang="en-US" baseline="0" dirty="0"/>
          </a:p>
          <a:p>
            <a:r>
              <a:rPr lang="en-US" baseline="0" dirty="0"/>
              <a:t>2019 spend 372 billion on interest. By end of next decade, over 800 billion a year just on interest on our debt. </a:t>
            </a:r>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12</a:t>
            </a:fld>
            <a:endParaRPr lang="en-US" dirty="0"/>
          </a:p>
        </p:txBody>
      </p:sp>
    </p:spTree>
    <p:extLst>
      <p:ext uri="{BB962C8B-B14F-4D97-AF65-F5344CB8AC3E}">
        <p14:creationId xmlns:p14="http://schemas.microsoft.com/office/powerpoint/2010/main" val="159024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#9) About 40 percent of our </a:t>
            </a:r>
            <a:r>
              <a:rPr lang="en-US" baseline="0" dirty="0"/>
              <a:t>interest spending goes overseas.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Of the 382 billion paid in interest, roughly 150 billion will be paid to foreigners.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Both China and Japan hold a bit less than a tenth of our debt – over $1 trillion each.</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2220-C6DB-984F-9086-C866B60A4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62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a:t>
            </a:r>
            <a:r>
              <a:rPr lang="en-US" baseline="0" dirty="0"/>
              <a:t> little over 60 percent of the budget is on “Auto pilot”. In other words, policymakers are not making decisions to increase it each year, its automatically happening. </a:t>
            </a:r>
          </a:p>
          <a:p>
            <a:endParaRPr lang="en-US" baseline="0" dirty="0"/>
          </a:p>
          <a:p>
            <a:r>
              <a:rPr lang="en-US" baseline="0" dirty="0"/>
              <a:t>This is the distinction between mandatory spending and discretionary spending in Washington. Mandatory spending programs are those of which have certain eligibility criteria and benefits, times the amount of people eligible, and then benefits are paid. Social security an example, Medicaid and Medicare are examples. They just grow and are paid automatically each year. </a:t>
            </a:r>
          </a:p>
          <a:p>
            <a:endParaRPr lang="en-US" baseline="0" dirty="0"/>
          </a:p>
          <a:p>
            <a:r>
              <a:rPr lang="en-US" baseline="0" dirty="0"/>
              <a:t>The rest, 9 percent interest, which is also automatic. The remaining 30 percent are discretionary programs for defense and non defense agencies and budgets. In other words, when you hear about the budget fights going on and whether to pass appropriations in Washington, they are often over only 30 percent of the budget. Cause the rest is growing automatically. </a:t>
            </a:r>
          </a:p>
          <a:p>
            <a:endParaRPr lang="en-US" baseline="0" dirty="0"/>
          </a:p>
          <a:p>
            <a:r>
              <a:rPr lang="en-US" baseline="0" dirty="0"/>
              <a:t>In other words, not only is our budget and debt problem growing – we have lost control of the budget as well.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14</a:t>
            </a:fld>
            <a:endParaRPr lang="en-US" dirty="0"/>
          </a:p>
        </p:txBody>
      </p:sp>
    </p:spTree>
    <p:extLst>
      <p:ext uri="{BB962C8B-B14F-4D97-AF65-F5344CB8AC3E}">
        <p14:creationId xmlns:p14="http://schemas.microsoft.com/office/powerpoint/2010/main" val="54135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11) When compared</a:t>
            </a:r>
            <a:r>
              <a:rPr lang="en-US" baseline="0" dirty="0"/>
              <a:t> internationally, the U.S. national debt is projected to increase (debt to </a:t>
            </a:r>
            <a:r>
              <a:rPr lang="en-US" baseline="0" dirty="0" err="1"/>
              <a:t>gdp</a:t>
            </a:r>
            <a:r>
              <a:rPr lang="en-US" baseline="0" dirty="0"/>
              <a:t>) more than any other advanced economy over the next five years. According to the IMF.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Some say we have not had serious problems yet due to our debt cause </a:t>
            </a:r>
            <a:r>
              <a:rPr lang="en-US" baseline="0" dirty="0" err="1"/>
              <a:t>u.s.</a:t>
            </a:r>
            <a:r>
              <a:rPr lang="en-US" baseline="0" dirty="0"/>
              <a:t> looks good economically – we are a safe haven. Which is certainly true to a decent extent.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But point here is on o</a:t>
            </a:r>
            <a:r>
              <a:rPr lang="en-US" dirty="0"/>
              <a:t>nly three other advanced economies will see their debt-to-</a:t>
            </a:r>
            <a:r>
              <a:rPr lang="en-US" dirty="0" err="1"/>
              <a:t>gdp</a:t>
            </a:r>
            <a:r>
              <a:rPr lang="en-US" dirty="0"/>
              <a:t> ratio increase over that same timeframe</a:t>
            </a:r>
            <a:r>
              <a:rPr lang="en-US" baseline="0" dirty="0"/>
              <a:t> (japan, </a:t>
            </a:r>
            <a:r>
              <a:rPr lang="en-US" baseline="0" dirty="0" err="1"/>
              <a:t>korea</a:t>
            </a:r>
            <a:r>
              <a:rPr lang="en-US" baseline="0" dirty="0"/>
              <a:t>, Italy)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92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Not easy answer – we can’t grow our way</a:t>
            </a:r>
            <a:r>
              <a:rPr lang="en-US" baseline="0" dirty="0"/>
              <a:t> out of this debt problem. </a:t>
            </a:r>
          </a:p>
          <a:p>
            <a:endParaRPr lang="en-US" baseline="0" dirty="0"/>
          </a:p>
          <a:p>
            <a:r>
              <a:rPr lang="en-US" baseline="0" dirty="0"/>
              <a:t>Some say we just can have faster economic growth, that will bring in enough revenue to close the deficit. Certainly growth can help, and a pro growth economic agenda should be part of reducing the debt. </a:t>
            </a:r>
          </a:p>
          <a:p>
            <a:endParaRPr lang="en-US" baseline="0" dirty="0"/>
          </a:p>
          <a:p>
            <a:r>
              <a:rPr lang="en-US" baseline="0" dirty="0"/>
              <a:t>But relying on it alone is not going to work. Due to the aging of our population and demographics, all forecasters are expecting lower than historical average economic growth rates. It would take unprecedented sustained levels of economic growth to get us on track.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16</a:t>
            </a:fld>
            <a:endParaRPr lang="en-US" dirty="0"/>
          </a:p>
        </p:txBody>
      </p:sp>
    </p:spTree>
    <p:extLst>
      <p:ext uri="{BB962C8B-B14F-4D97-AF65-F5344CB8AC3E}">
        <p14:creationId xmlns:p14="http://schemas.microsoft.com/office/powerpoint/2010/main" val="276389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This will have real consequences on people’s lives. According</a:t>
            </a:r>
            <a:r>
              <a:rPr lang="en-US" baseline="0" dirty="0"/>
              <a:t> to the CBO, solving the debt could result in 9-10k more income per person relative to the worst projections. In other words, people will have more money in their pockets over the long run if we solved our debt problem due to the debts impact on the economy and thus on wages.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17</a:t>
            </a:fld>
            <a:endParaRPr lang="en-US" dirty="0"/>
          </a:p>
        </p:txBody>
      </p:sp>
    </p:spTree>
    <p:extLst>
      <p:ext uri="{BB962C8B-B14F-4D97-AF65-F5344CB8AC3E}">
        <p14:creationId xmlns:p14="http://schemas.microsoft.com/office/powerpoint/2010/main" val="81383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BEFORE I CONTINUE WITH MY LAST FEW FACTS – build on this point for emphasis on why this issue actually matters.</a:t>
            </a:r>
            <a:r>
              <a:rPr lang="en-US" sz="1200" b="1" u="sng" kern="1200" baseline="0" dirty="0">
                <a:solidFill>
                  <a:schemeClr val="tx1"/>
                </a:solidFill>
                <a:effectLst/>
                <a:latin typeface="+mn-lt"/>
                <a:ea typeface="+mn-ea"/>
                <a:cs typeface="+mn-cs"/>
              </a:rPr>
              <a:t> Several reasons. </a:t>
            </a:r>
            <a:endParaRPr lang="en-US" sz="1200" kern="1200" dirty="0">
              <a:solidFill>
                <a:schemeClr val="tx1"/>
              </a:solidFill>
              <a:effectLst/>
              <a:latin typeface="+mn-lt"/>
              <a:ea typeface="+mn-ea"/>
              <a:cs typeface="+mn-cs"/>
            </a:endParaRPr>
          </a:p>
          <a:p>
            <a:pPr lvl="0"/>
            <a:r>
              <a:rPr lang="en-US" sz="1050" u="sng" kern="1200" dirty="0">
                <a:solidFill>
                  <a:schemeClr val="tx1"/>
                </a:solidFill>
                <a:effectLst/>
                <a:latin typeface="+mn-lt"/>
                <a:ea typeface="+mn-ea"/>
                <a:cs typeface="+mn-cs"/>
              </a:rPr>
              <a:t>Higher debt will slow economic growth and lower wages</a:t>
            </a:r>
            <a:r>
              <a:rPr lang="en-US" sz="1050" kern="1200" dirty="0">
                <a:solidFill>
                  <a:schemeClr val="tx1"/>
                </a:solidFill>
                <a:effectLst/>
                <a:latin typeface="+mn-lt"/>
                <a:ea typeface="+mn-ea"/>
                <a:cs typeface="+mn-cs"/>
              </a:rPr>
              <a:t> – Rising national debt can crowd out productive investments in people, machinery, technology, and new ventures, resulting in fewer job opportunities and lower wages.  </a:t>
            </a:r>
            <a:endParaRPr lang="en-US" sz="1050" u="sng" kern="1200" dirty="0">
              <a:solidFill>
                <a:schemeClr val="tx1"/>
              </a:solidFill>
              <a:effectLst/>
              <a:latin typeface="+mn-lt"/>
              <a:ea typeface="+mn-ea"/>
              <a:cs typeface="+mn-cs"/>
            </a:endParaRPr>
          </a:p>
          <a:p>
            <a:pPr lvl="0"/>
            <a:r>
              <a:rPr lang="en-US" sz="1050" u="sng" kern="1200" dirty="0">
                <a:solidFill>
                  <a:schemeClr val="tx1"/>
                </a:solidFill>
                <a:effectLst/>
                <a:latin typeface="+mn-lt"/>
                <a:ea typeface="+mn-ea"/>
                <a:cs typeface="+mn-cs"/>
              </a:rPr>
              <a:t>Higher interest rates drive up the cost of borrowing</a:t>
            </a:r>
            <a:r>
              <a:rPr lang="en-US" sz="1050" kern="1200" dirty="0">
                <a:solidFill>
                  <a:schemeClr val="tx1"/>
                </a:solidFill>
                <a:effectLst/>
                <a:latin typeface="+mn-lt"/>
                <a:ea typeface="+mn-ea"/>
                <a:cs typeface="+mn-cs"/>
              </a:rPr>
              <a:t> – Rising debt results in increased interest rates, driving up the cost of mortgages, car loans, and credit card debt. In 30 years, interest rates will be about half a point higher than if debt was on a stable path (i.e. a family with a $300,000 mortgage can expect to pay roughly $45,000 more over the course of the mortgage).</a:t>
            </a:r>
          </a:p>
          <a:p>
            <a:pPr lvl="0"/>
            <a:r>
              <a:rPr lang="en-US" sz="1050" u="sng" kern="1200" dirty="0">
                <a:solidFill>
                  <a:schemeClr val="tx1"/>
                </a:solidFill>
                <a:effectLst/>
                <a:latin typeface="+mn-lt"/>
                <a:ea typeface="+mn-ea"/>
                <a:cs typeface="+mn-cs"/>
              </a:rPr>
              <a:t>Higher debt will squeeze out critical public investments</a:t>
            </a:r>
            <a:r>
              <a:rPr lang="en-US" sz="1050" kern="1200" dirty="0">
                <a:solidFill>
                  <a:schemeClr val="tx1"/>
                </a:solidFill>
                <a:effectLst/>
                <a:latin typeface="+mn-lt"/>
                <a:ea typeface="+mn-ea"/>
                <a:cs typeface="+mn-cs"/>
              </a:rPr>
              <a:t> – Higher debt will limit resources available for areas such as education, infrastructure, supports for low-income families, and funding for basic research that can help grow the economy and improve our standard of living. By 2031, 100 percent of the revenue we collect will go toward interest payments and mandatory spending, meaning everything else – from defense to education to research – must be deficit-financed.</a:t>
            </a:r>
          </a:p>
          <a:p>
            <a:pPr lvl="0"/>
            <a:r>
              <a:rPr lang="en-US" sz="1050" u="sng" kern="1200" dirty="0">
                <a:solidFill>
                  <a:schemeClr val="tx1"/>
                </a:solidFill>
                <a:effectLst/>
                <a:latin typeface="+mn-lt"/>
                <a:ea typeface="+mn-ea"/>
                <a:cs typeface="+mn-cs"/>
              </a:rPr>
              <a:t>Our ability to react to a crisis is constrained by our growing debt</a:t>
            </a:r>
            <a:r>
              <a:rPr lang="en-US" sz="1050" kern="1200" dirty="0">
                <a:solidFill>
                  <a:schemeClr val="tx1"/>
                </a:solidFill>
                <a:effectLst/>
                <a:latin typeface="+mn-lt"/>
                <a:ea typeface="+mn-ea"/>
                <a:cs typeface="+mn-cs"/>
              </a:rPr>
              <a:t> – Higher debt limits our ability to respond to disasters and economic downturns. For example, if the country were to experience another recession, we would enter it with the highest debt burden as a percent of the economy in nearly 70 years. </a:t>
            </a:r>
          </a:p>
          <a:p>
            <a:pPr lvl="0"/>
            <a:r>
              <a:rPr lang="en-US" sz="1050" u="sng" kern="1200" dirty="0">
                <a:solidFill>
                  <a:schemeClr val="tx1"/>
                </a:solidFill>
                <a:effectLst/>
                <a:latin typeface="+mn-lt"/>
                <a:ea typeface="+mn-ea"/>
                <a:cs typeface="+mn-cs"/>
              </a:rPr>
              <a:t>A fiscal crisis is more likely if we let our debt continue to grow</a:t>
            </a:r>
            <a:r>
              <a:rPr lang="en-US" sz="1050" kern="1200" dirty="0">
                <a:solidFill>
                  <a:schemeClr val="tx1"/>
                </a:solidFill>
                <a:effectLst/>
                <a:latin typeface="+mn-lt"/>
                <a:ea typeface="+mn-ea"/>
                <a:cs typeface="+mn-cs"/>
              </a:rPr>
              <a:t> – Failure to get our debt under control could eventually precipitate a crisis where investors are no longer willing to loan money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472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my last fact to hit</a:t>
            </a:r>
            <a:r>
              <a:rPr lang="en-US" baseline="0" dirty="0"/>
              <a:t> home where we are, now that hopefully I’ve gotten some of your attention. </a:t>
            </a:r>
          </a:p>
          <a:p>
            <a:endParaRPr lang="en-US" baseline="0" dirty="0"/>
          </a:p>
          <a:p>
            <a:r>
              <a:rPr lang="en-US" baseline="0" dirty="0"/>
              <a:t>15) In over 12 hours of primary debates, and nearly 300 questions asked by moderators (not a single one about our deficit and debt. </a:t>
            </a:r>
          </a:p>
          <a:p>
            <a:endParaRPr lang="en-US" baseline="0" dirty="0"/>
          </a:p>
          <a:p>
            <a:r>
              <a:rPr lang="en-US" baseline="0" dirty="0"/>
              <a:t>We did a little mini study at our office where we counted it up. </a:t>
            </a:r>
          </a:p>
          <a:p>
            <a:endParaRPr lang="en-US" baseline="0" dirty="0"/>
          </a:p>
          <a:p>
            <a:r>
              <a:rPr lang="en-US" baseline="0" dirty="0"/>
              <a:t>509, 078, 082 is about spent on interest on debt in those 12 hours. </a:t>
            </a:r>
          </a:p>
          <a:p>
            <a:endParaRPr lang="en-US" baseline="0" dirty="0"/>
          </a:p>
          <a:p>
            <a:r>
              <a:rPr lang="en-US" baseline="0" dirty="0"/>
              <a:t>Debt itself increased over 1.3 billion in those 12 hours. </a:t>
            </a:r>
          </a:p>
          <a:p>
            <a:endParaRPr lang="en-US" baseline="0" dirty="0"/>
          </a:p>
          <a:p>
            <a:r>
              <a:rPr lang="en-US" baseline="0" dirty="0"/>
              <a:t>That kind of summarized where we are now that I finished my facts….</a:t>
            </a:r>
          </a:p>
          <a:p>
            <a:endParaRPr lang="en-US" baseline="0" dirty="0"/>
          </a:p>
          <a:p>
            <a:r>
              <a:rPr lang="en-US" baseline="0" dirty="0"/>
              <a:t>These are the numbers. This is the reality. But no one is focusing on it in our political discourse. Because its hard, and difficult politically – doesn’t really sell in a campaign.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19</a:t>
            </a:fld>
            <a:endParaRPr lang="en-US"/>
          </a:p>
        </p:txBody>
      </p:sp>
    </p:spTree>
    <p:extLst>
      <p:ext uri="{BB962C8B-B14F-4D97-AF65-F5344CB8AC3E}">
        <p14:creationId xmlns:p14="http://schemas.microsoft.com/office/powerpoint/2010/main" val="395327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1 – in this fiscal year that is about to end, federal government estimated to spent</a:t>
            </a:r>
            <a:r>
              <a:rPr lang="en-US" baseline="0" dirty="0"/>
              <a:t> approximately 4.4 trillion dollars; estimated to take in about 3.5 trillion in all forms of revenue. </a:t>
            </a:r>
          </a:p>
          <a:p>
            <a:endParaRPr lang="en-US" baseline="0" dirty="0"/>
          </a:p>
          <a:p>
            <a:r>
              <a:rPr lang="en-US" baseline="0" dirty="0"/>
              <a:t>Basic point – we are spending much more than we take in, to the tune of about 900 billion this fiscal year. </a:t>
            </a:r>
          </a:p>
          <a:p>
            <a:endParaRPr lang="en-US" baseline="0" dirty="0"/>
          </a:p>
          <a:p>
            <a:r>
              <a:rPr lang="en-US" baseline="0" dirty="0"/>
              <a:t>We have consistently spent much more than we take in, with deficits, every year since the early 2000s when we last had a budget surplus</a:t>
            </a:r>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a:t>
            </a:fld>
            <a:endParaRPr lang="en-US"/>
          </a:p>
        </p:txBody>
      </p:sp>
    </p:spTree>
    <p:extLst>
      <p:ext uri="{BB962C8B-B14F-4D97-AF65-F5344CB8AC3E}">
        <p14:creationId xmlns:p14="http://schemas.microsoft.com/office/powerpoint/2010/main" val="310486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a:t>
            </a:r>
            <a:r>
              <a:rPr lang="en-US" baseline="0" dirty="0"/>
              <a:t> many have looked at this in a bipartisan way and have come up with the big areas and focuses of policymakers wanting to focus attention on this. </a:t>
            </a:r>
          </a:p>
          <a:p>
            <a:endParaRPr lang="en-US" baseline="0" dirty="0"/>
          </a:p>
          <a:p>
            <a:r>
              <a:rPr lang="en-US" baseline="0" dirty="0"/>
              <a:t>So if you’re talking with policymakers, here are some areas they can look at. </a:t>
            </a:r>
          </a:p>
          <a:p>
            <a:endParaRPr lang="en-US" baseline="0" dirty="0"/>
          </a:p>
          <a:p>
            <a:r>
              <a:rPr lang="en-US" baseline="0" dirty="0"/>
              <a:t>READ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20</a:t>
            </a:fld>
            <a:endParaRPr lang="en-US"/>
          </a:p>
        </p:txBody>
      </p:sp>
    </p:spTree>
    <p:extLst>
      <p:ext uri="{BB962C8B-B14F-4D97-AF65-F5344CB8AC3E}">
        <p14:creationId xmlns:p14="http://schemas.microsoft.com/office/powerpoint/2010/main" val="3387819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having said that, here is the thing – I’m not naïve. Trying</a:t>
            </a:r>
            <a:r>
              <a:rPr lang="en-US" baseline="0" dirty="0"/>
              <a:t> to get focus no this issue in this environment is really hard.</a:t>
            </a:r>
          </a:p>
          <a:p>
            <a:endParaRPr lang="en-US" baseline="0" dirty="0"/>
          </a:p>
          <a:p>
            <a:r>
              <a:rPr lang="en-US" baseline="0" dirty="0"/>
              <a:t>But guess what, the sad truth is all these facts I just walked through, a strong majority of lawmakers know all those facts. They know them. But they can’t do anything about it. </a:t>
            </a:r>
          </a:p>
          <a:p>
            <a:endParaRPr lang="en-US" baseline="0" dirty="0"/>
          </a:p>
          <a:p>
            <a:r>
              <a:rPr lang="en-US" baseline="0" dirty="0"/>
              <a:t>Cause the truth is in many ways our debt has come to symbolize and serve as a symptom of a deeper more fundamental problem – that our political system itself may be broken. </a:t>
            </a:r>
          </a:p>
          <a:p>
            <a:endParaRPr lang="en-US" baseline="0" dirty="0"/>
          </a:p>
          <a:p>
            <a:r>
              <a:rPr lang="en-US" baseline="0" dirty="0"/>
              <a:t>It’s a system that seems set up and incentivized NOT to solve problems and to avoid touch choices.  As system set up to avoid bipartisan compromise which will get you into trouble politically. </a:t>
            </a:r>
          </a:p>
          <a:p>
            <a:r>
              <a:rPr lang="en-US" baseline="0" dirty="0"/>
              <a:t>A system that is set up to focus on short term issues at the expense of long term challenges. And in many ways the system rewards hyper partisan behavior instead of making progress. </a:t>
            </a:r>
          </a:p>
          <a:p>
            <a:endParaRPr lang="en-US" baseline="0" dirty="0"/>
          </a:p>
          <a:p>
            <a:r>
              <a:rPr lang="en-US" baseline="0" dirty="0"/>
              <a:t>Explain FixUS</a:t>
            </a:r>
          </a:p>
        </p:txBody>
      </p:sp>
      <p:sp>
        <p:nvSpPr>
          <p:cNvPr id="4" name="Slide Number Placeholder 3"/>
          <p:cNvSpPr>
            <a:spLocks noGrp="1"/>
          </p:cNvSpPr>
          <p:nvPr>
            <p:ph type="sldNum" sz="quarter" idx="10"/>
          </p:nvPr>
        </p:nvSpPr>
        <p:spPr/>
        <p:txBody>
          <a:bodyPr/>
          <a:lstStyle/>
          <a:p>
            <a:fld id="{B3434119-9472-4385-89B1-DD9387DD2BCF}" type="slidenum">
              <a:rPr lang="en-US" smtClean="0"/>
              <a:t>21</a:t>
            </a:fld>
            <a:endParaRPr lang="en-US"/>
          </a:p>
        </p:txBody>
      </p:sp>
    </p:spTree>
    <p:extLst>
      <p:ext uri="{BB962C8B-B14F-4D97-AF65-F5344CB8AC3E}">
        <p14:creationId xmlns:p14="http://schemas.microsoft.com/office/powerpoint/2010/main" val="99396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A0BA5-61CC-C84D-8F4C-0441BEA83757}"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68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27</a:t>
            </a:fld>
            <a:endParaRPr lang="en-US" dirty="0"/>
          </a:p>
        </p:txBody>
      </p:sp>
    </p:spTree>
    <p:extLst>
      <p:ext uri="{BB962C8B-B14F-4D97-AF65-F5344CB8AC3E}">
        <p14:creationId xmlns:p14="http://schemas.microsoft.com/office/powerpoint/2010/main" val="463706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CD741-23A6-1E47-A1B3-4BDB24C4BA06}"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447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29</a:t>
            </a:fld>
            <a:endParaRPr lang="en-US" dirty="0"/>
          </a:p>
        </p:txBody>
      </p:sp>
    </p:spTree>
    <p:extLst>
      <p:ext uri="{BB962C8B-B14F-4D97-AF65-F5344CB8AC3E}">
        <p14:creationId xmlns:p14="http://schemas.microsoft.com/office/powerpoint/2010/main" val="2140851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30</a:t>
            </a:fld>
            <a:endParaRPr lang="en-US" dirty="0"/>
          </a:p>
        </p:txBody>
      </p:sp>
    </p:spTree>
    <p:extLst>
      <p:ext uri="{BB962C8B-B14F-4D97-AF65-F5344CB8AC3E}">
        <p14:creationId xmlns:p14="http://schemas.microsoft.com/office/powerpoint/2010/main" val="397627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31</a:t>
            </a:fld>
            <a:endParaRPr lang="en-US" dirty="0"/>
          </a:p>
        </p:txBody>
      </p:sp>
    </p:spTree>
    <p:extLst>
      <p:ext uri="{BB962C8B-B14F-4D97-AF65-F5344CB8AC3E}">
        <p14:creationId xmlns:p14="http://schemas.microsoft.com/office/powerpoint/2010/main" val="175303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CD741-23A6-1E47-A1B3-4BDB24C4BA06}" type="slidenum">
              <a:rPr kumimoji="0" lang="en-US"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80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36</a:t>
            </a:fld>
            <a:endParaRPr lang="en-US" dirty="0"/>
          </a:p>
        </p:txBody>
      </p:sp>
    </p:spTree>
    <p:extLst>
      <p:ext uri="{BB962C8B-B14F-4D97-AF65-F5344CB8AC3E}">
        <p14:creationId xmlns:p14="http://schemas.microsoft.com/office/powerpoint/2010/main" val="72097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 The</a:t>
            </a:r>
            <a:r>
              <a:rPr lang="en-US" baseline="0" dirty="0"/>
              <a:t> annual deficit is projected to exceed 1 trillion on an annual basis next year – in 2020.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You may recall that in the heights of the great recession, we had over 1 trillion annual deficits four yeas in a row. But they then came down.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Difference here is, these deficits are projected to remain, and grow – permanently – as far as the high can see.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exceed size of those record annual deficits within the next 10 years. </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a:t>
            </a:fld>
            <a:endParaRPr lang="en-US" dirty="0"/>
          </a:p>
        </p:txBody>
      </p:sp>
    </p:spTree>
    <p:extLst>
      <p:ext uri="{BB962C8B-B14F-4D97-AF65-F5344CB8AC3E}">
        <p14:creationId xmlns:p14="http://schemas.microsoft.com/office/powerpoint/2010/main" val="39065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#3) President Trump</a:t>
            </a:r>
            <a:r>
              <a:rPr lang="en-US" sz="1200" kern="1200" baseline="0" dirty="0">
                <a:solidFill>
                  <a:schemeClr val="tx1"/>
                </a:solidFill>
                <a:effectLst/>
                <a:latin typeface="+mn-lt"/>
                <a:ea typeface="+mn-ea"/>
                <a:cs typeface="+mn-cs"/>
              </a:rPr>
              <a:t> assumed office at a time when our debt levels were the highest they have ever been since when President Truman was in office at the end of World War II.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When people think of national debt, they often think of the over 22 trillion debt #. Real number is a debt to GDP ratio.</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Using that metric, the debt to GDP is now about 79 percent of the economy. Highest ever was after World War II at 106%, and it came down after war was over. </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 point out this historical fact not to blame prior administration before Trump, but rather just to put it in context of this being a problem before current political context. Because that is important context for next point…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34119-9472-4385-89B1-DD9387DD2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78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our debt levels, while already high by historical</a:t>
            </a:r>
            <a:r>
              <a:rPr lang="en-US" baseline="0" dirty="0"/>
              <a:t> standards, are projected to double over the next 30 years. </a:t>
            </a:r>
          </a:p>
          <a:p>
            <a:endParaRPr lang="en-US" baseline="0" dirty="0"/>
          </a:p>
          <a:p>
            <a:r>
              <a:rPr lang="en-US" baseline="0" dirty="0"/>
              <a:t>Today, our debt as a percent of economy is about 79 percent. It will rise to 95 percent in 10 years. Exceed the record level by 2035 timeframe. </a:t>
            </a:r>
          </a:p>
          <a:p>
            <a:endParaRPr lang="en-US" baseline="0" dirty="0"/>
          </a:p>
          <a:p>
            <a:r>
              <a:rPr lang="en-US" baseline="0" dirty="0"/>
              <a:t>BUT, that is based on current law projections. Meaning on statutes written into law. </a:t>
            </a:r>
          </a:p>
          <a:p>
            <a:endParaRPr lang="en-US" baseline="0" dirty="0"/>
          </a:p>
          <a:p>
            <a:r>
              <a:rPr lang="en-US" baseline="0" dirty="0"/>
              <a:t>If you do a projection based on what may happen if policymakers continue current policies (i.e. extend tax cuts instead of let expire) its much worse.</a:t>
            </a:r>
          </a:p>
          <a:p>
            <a:endParaRPr lang="en-US" baseline="0" dirty="0"/>
          </a:p>
          <a:p>
            <a:r>
              <a:rPr lang="en-US" baseline="0" dirty="0"/>
              <a:t>Exceed the record in about 10 years. 200 percent o f the economy by 2050. </a:t>
            </a:r>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5</a:t>
            </a:fld>
            <a:endParaRPr lang="en-US" dirty="0"/>
          </a:p>
        </p:txBody>
      </p:sp>
    </p:spTree>
    <p:extLst>
      <p:ext uri="{BB962C8B-B14F-4D97-AF65-F5344CB8AC3E}">
        <p14:creationId xmlns:p14="http://schemas.microsoft.com/office/powerpoint/2010/main" val="65298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well over half of the projected deficit for next year is due to self inflicted harm. </a:t>
            </a:r>
          </a:p>
          <a:p>
            <a:endParaRPr lang="en-US" baseline="0" dirty="0"/>
          </a:p>
          <a:p>
            <a:r>
              <a:rPr lang="en-US" baseline="0" dirty="0"/>
              <a:t>Since 2015, and mainly since 2017, lawmakers have enacted various pieces of legislation that has worsened our fiscal outlook. </a:t>
            </a:r>
          </a:p>
          <a:p>
            <a:endParaRPr lang="en-US" baseline="0" dirty="0"/>
          </a:p>
          <a:p>
            <a:r>
              <a:rPr lang="en-US" baseline="0" dirty="0"/>
              <a:t>For example, we estimate that 58% of the deficit for 2019 is due to legislation enacted in the last few years. 556 billion of the 960 billion projected deficit. </a:t>
            </a:r>
          </a:p>
          <a:p>
            <a:endParaRPr lang="en-US" baseline="0" dirty="0"/>
          </a:p>
          <a:p>
            <a:r>
              <a:rPr lang="en-US" baseline="0" dirty="0"/>
              <a:t>When you’re in a hole, the first step is to stop digging. Stop making it worse. We are doing the opposite. </a:t>
            </a:r>
          </a:p>
          <a:p>
            <a:endParaRPr lang="en-US" baseline="0" dirty="0"/>
          </a:p>
          <a:p>
            <a:r>
              <a:rPr lang="en-US" baseline="0" dirty="0"/>
              <a:t>This is due in large part to the tax cuts, passed unpaid for. Followed up by two bipartisan spending deals passed in 2018 and another passed just at the end of July. </a:t>
            </a:r>
            <a:endParaRPr lang="en-US" dirty="0"/>
          </a:p>
        </p:txBody>
      </p:sp>
      <p:sp>
        <p:nvSpPr>
          <p:cNvPr id="4" name="Slide Number Placeholder 3"/>
          <p:cNvSpPr>
            <a:spLocks noGrp="1"/>
          </p:cNvSpPr>
          <p:nvPr>
            <p:ph type="sldNum" sz="quarter" idx="10"/>
          </p:nvPr>
        </p:nvSpPr>
        <p:spPr/>
        <p:txBody>
          <a:bodyPr/>
          <a:lstStyle/>
          <a:p>
            <a:fld id="{B3434119-9472-4385-89B1-DD9387DD2BCF}" type="slidenum">
              <a:rPr lang="en-US" smtClean="0"/>
              <a:t>6</a:t>
            </a:fld>
            <a:endParaRPr lang="en-US" dirty="0"/>
          </a:p>
        </p:txBody>
      </p:sp>
    </p:spTree>
    <p:extLst>
      <p:ext uri="{BB962C8B-B14F-4D97-AF65-F5344CB8AC3E}">
        <p14:creationId xmlns:p14="http://schemas.microsoft.com/office/powerpoint/2010/main" val="214734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While this years deficit</a:t>
            </a:r>
            <a:r>
              <a:rPr lang="en-US" baseline="0" dirty="0"/>
              <a:t> largely due to irresponsible action. Medium longer term it’s a different story. Over the 10 years, projections show that 80 percent of the projected spending growth are the result of three areas – social security, health care, and interest on our national debt. 80% of the growth. </a:t>
            </a:r>
            <a:endParaRPr lang="en-US" dirty="0"/>
          </a:p>
          <a:p>
            <a:endParaRPr lang="en-US" dirty="0"/>
          </a:p>
          <a:p>
            <a:r>
              <a:rPr lang="en-US" dirty="0"/>
              <a:t>Here is the thing, we’ve known</a:t>
            </a:r>
            <a:r>
              <a:rPr lang="en-US" baseline="0" dirty="0"/>
              <a:t> that’s been coming for a long time because of our next fact.</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7</a:t>
            </a:fld>
            <a:endParaRPr lang="en-US" dirty="0"/>
          </a:p>
        </p:txBody>
      </p:sp>
    </p:spTree>
    <p:extLst>
      <p:ext uri="{BB962C8B-B14F-4D97-AF65-F5344CB8AC3E}">
        <p14:creationId xmlns:p14="http://schemas.microsoft.com/office/powerpoint/2010/main" val="13319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92250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34911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1990" name="Picture 5" descr="cover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Placeholder 1"/>
          <p:cNvSpPr>
            <a:spLocks noGrp="1"/>
          </p:cNvSpPr>
          <p:nvPr>
            <p:ph type="ctrTitle"/>
          </p:nvPr>
        </p:nvSpPr>
        <p:spPr>
          <a:xfrm>
            <a:off x="685800" y="2130425"/>
            <a:ext cx="7772400" cy="1470025"/>
          </a:xfrm>
        </p:spPr>
        <p:txBody>
          <a:bodyPr/>
          <a:lstStyle>
            <a:lvl1pPr>
              <a:defRPr smtClean="0"/>
            </a:lvl1pPr>
          </a:lstStyle>
          <a:p>
            <a:pPr lvl="0"/>
            <a:r>
              <a:rPr lang="en-US" noProof="0"/>
              <a:t>Click to edit Master title style</a:t>
            </a:r>
            <a:endParaRPr lang="en-US" noProof="0" dirty="0"/>
          </a:p>
        </p:txBody>
      </p:sp>
      <p:sp>
        <p:nvSpPr>
          <p:cNvPr id="41988" name="Text Placeholder 2"/>
          <p:cNvSpPr>
            <a:spLocks noGrp="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en-US" noProof="0"/>
              <a:t>Click to edit Master subtitle style</a:t>
            </a:r>
            <a:endParaRPr lang="en-US" noProof="0" dirty="0"/>
          </a:p>
        </p:txBody>
      </p:sp>
      <p:sp>
        <p:nvSpPr>
          <p:cNvPr id="11" name="Slide Number Placeholder 5"/>
          <p:cNvSpPr>
            <a:spLocks noGrp="1"/>
          </p:cNvSpPr>
          <p:nvPr>
            <p:ph type="sldNum" sz="quarter" idx="4"/>
          </p:nvPr>
        </p:nvSpPr>
        <p:spPr>
          <a:xfrm>
            <a:off x="6553200" y="6245225"/>
            <a:ext cx="2133600" cy="476250"/>
          </a:xfrm>
        </p:spPr>
        <p:txBody>
          <a:bodyPr/>
          <a:lstStyle>
            <a:lvl1pPr algn="r">
              <a:defRPr sz="1000">
                <a:solidFill>
                  <a:schemeClr val="tx1"/>
                </a:solidFill>
                <a:effectLst/>
                <a:latin typeface="Calibri" pitchFamily="34" charset="0"/>
              </a:defRPr>
            </a:lvl1pPr>
          </a:lstStyle>
          <a:p>
            <a:pPr>
              <a:defRPr/>
            </a:pPr>
            <a:fld id="{9C60C08A-9470-4FAB-A814-6B9B1DD15DCD}" type="slidenum">
              <a:rPr lang="en-US">
                <a:solidFill>
                  <a:srgbClr val="292929"/>
                </a:solidFill>
              </a:rPr>
              <a:pPr>
                <a:defRPr/>
              </a:pPr>
              <a:t>‹#›</a:t>
            </a:fld>
            <a:endParaRPr lang="en-US" dirty="0">
              <a:solidFill>
                <a:srgbClr val="292929"/>
              </a:solidFill>
            </a:endParaRPr>
          </a:p>
        </p:txBody>
      </p:sp>
      <p:sp>
        <p:nvSpPr>
          <p:cNvPr id="2" name="TextBox 1"/>
          <p:cNvSpPr txBox="1"/>
          <p:nvPr userDrawn="1"/>
        </p:nvSpPr>
        <p:spPr>
          <a:xfrm>
            <a:off x="7077692" y="6353298"/>
            <a:ext cx="1840675" cy="400110"/>
          </a:xfrm>
          <a:prstGeom prst="rect">
            <a:avLst/>
          </a:prstGeom>
        </p:spPr>
        <p:txBody>
          <a:bodyPr wrap="square" rtlCol="0">
            <a:spAutoFit/>
          </a:bodyPr>
          <a:lstStyle/>
          <a:p>
            <a:pPr marL="285750" indent="-285750" algn="r" fontAlgn="base">
              <a:spcAft>
                <a:spcPts val="300"/>
              </a:spcAft>
              <a:buClr>
                <a:srgbClr val="1148A5"/>
              </a:buClr>
              <a:buSzPct val="110000"/>
            </a:pPr>
            <a:r>
              <a:rPr lang="en-US" sz="2000" b="1" i="1" dirty="0">
                <a:solidFill>
                  <a:srgbClr val="FFFFFF"/>
                </a:solidFill>
                <a:latin typeface="Palatino Linotype" pitchFamily="18" charset="0"/>
              </a:rPr>
              <a:t>CRFB.org</a:t>
            </a:r>
          </a:p>
        </p:txBody>
      </p:sp>
      <p:pic>
        <p:nvPicPr>
          <p:cNvPr id="7" name="Picture 6"/>
          <p:cNvPicPr>
            <a:picLocks noChangeAspect="1"/>
          </p:cNvPicPr>
          <p:nvPr userDrawn="1"/>
        </p:nvPicPr>
        <p:blipFill>
          <a:blip r:embed="rId3"/>
          <a:stretch>
            <a:fillRect/>
          </a:stretch>
        </p:blipFill>
        <p:spPr>
          <a:xfrm>
            <a:off x="243201" y="6158014"/>
            <a:ext cx="3124200" cy="699986"/>
          </a:xfrm>
          <a:prstGeom prst="rect">
            <a:avLst/>
          </a:prstGeom>
        </p:spPr>
      </p:pic>
    </p:spTree>
    <p:extLst>
      <p:ext uri="{BB962C8B-B14F-4D97-AF65-F5344CB8AC3E}">
        <p14:creationId xmlns:p14="http://schemas.microsoft.com/office/powerpoint/2010/main" val="3342725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40762" y="6656387"/>
            <a:ext cx="503238" cy="201613"/>
          </a:xfrm>
        </p:spPr>
        <p:txBody>
          <a:bodyPr/>
          <a:lstStyle>
            <a:lvl1pPr>
              <a:defRPr smtClean="0"/>
            </a:lvl1pPr>
          </a:lstStyle>
          <a:p>
            <a:pPr>
              <a:defRPr/>
            </a:pPr>
            <a:fld id="{6D9A7674-5859-4E4D-AFFE-2F49F7A95394}" type="slidenum">
              <a:rPr lang="en-US">
                <a:solidFill>
                  <a:srgbClr val="292929"/>
                </a:solidFill>
              </a:rPr>
              <a:pPr>
                <a:defRPr/>
              </a:pPr>
              <a:t>‹#›</a:t>
            </a:fld>
            <a:endParaRPr lang="en-US" dirty="0">
              <a:solidFill>
                <a:srgbClr val="292929"/>
              </a:solidFill>
            </a:endParaRPr>
          </a:p>
        </p:txBody>
      </p:sp>
      <p:sp>
        <p:nvSpPr>
          <p:cNvPr id="3" name="TextBox 2"/>
          <p:cNvSpPr txBox="1"/>
          <p:nvPr userDrawn="1"/>
        </p:nvSpPr>
        <p:spPr>
          <a:xfrm>
            <a:off x="6723554" y="6323527"/>
            <a:ext cx="1840675" cy="400110"/>
          </a:xfrm>
          <a:prstGeom prst="rect">
            <a:avLst/>
          </a:prstGeom>
        </p:spPr>
        <p:txBody>
          <a:bodyPr wrap="square" rtlCol="0">
            <a:spAutoFit/>
          </a:bodyPr>
          <a:lstStyle/>
          <a:p>
            <a:pPr marL="285750" indent="-285750" algn="ctr" fontAlgn="base">
              <a:spcAft>
                <a:spcPts val="300"/>
              </a:spcAft>
              <a:buClr>
                <a:srgbClr val="1148A5"/>
              </a:buClr>
              <a:buSzPct val="110000"/>
            </a:pPr>
            <a:r>
              <a:rPr lang="en-US" sz="2000" b="1" i="1" dirty="0">
                <a:solidFill>
                  <a:srgbClr val="1148A5"/>
                </a:solidFill>
              </a:rPr>
              <a:t>CRFB.org</a:t>
            </a:r>
          </a:p>
        </p:txBody>
      </p:sp>
    </p:spTree>
    <p:extLst>
      <p:ext uri="{BB962C8B-B14F-4D97-AF65-F5344CB8AC3E}">
        <p14:creationId xmlns:p14="http://schemas.microsoft.com/office/powerpoint/2010/main" val="39588425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11113"/>
            <a:ext cx="8610600" cy="819151"/>
          </a:xfrm>
        </p:spPr>
        <p:txBody>
          <a:bodyPr anchor="ctr"/>
          <a:lstStyle>
            <a:lvl1pPr algn="ctr">
              <a:defRPr sz="3000" b="1"/>
            </a:lvl1pPr>
          </a:lstStyle>
          <a:p>
            <a:r>
              <a:rPr lang="en-US"/>
              <a:t>Click to edit Master title style</a:t>
            </a:r>
            <a:endParaRPr lang="en-US" dirty="0"/>
          </a:p>
        </p:txBody>
      </p:sp>
      <p:sp>
        <p:nvSpPr>
          <p:cNvPr id="3" name="Content Placeholder 2"/>
          <p:cNvSpPr>
            <a:spLocks noGrp="1"/>
          </p:cNvSpPr>
          <p:nvPr>
            <p:ph idx="1"/>
          </p:nvPr>
        </p:nvSpPr>
        <p:spPr>
          <a:xfrm>
            <a:off x="249238" y="903288"/>
            <a:ext cx="8628062" cy="5688012"/>
          </a:xfrm>
        </p:spPr>
        <p:txBody>
          <a:bodyPr/>
          <a:lstStyle>
            <a:lvl1pPr marL="225425" indent="-225425">
              <a:buFont typeface="Wingdings" panose="05000000000000000000" pitchFamily="2" charset="2"/>
              <a:buChar char="§"/>
              <a:defRPr sz="2800">
                <a:solidFill>
                  <a:schemeClr val="tx1"/>
                </a:solidFill>
              </a:defRPr>
            </a:lvl1pPr>
            <a:lvl2pPr marL="230188" indent="-230188">
              <a:buFont typeface="Wingdings" panose="05000000000000000000" pitchFamily="2" charset="2"/>
              <a:buChar char="§"/>
              <a:defRPr sz="2400">
                <a:solidFill>
                  <a:schemeClr val="tx1"/>
                </a:solidFill>
              </a:defRPr>
            </a:lvl2pPr>
            <a:lvl3pPr>
              <a:defRPr sz="20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640762" y="6661525"/>
            <a:ext cx="503238" cy="201613"/>
          </a:xfrm>
        </p:spPr>
        <p:txBody>
          <a:bodyPr/>
          <a:lstStyle>
            <a:lvl1pPr>
              <a:defRPr smtClean="0"/>
            </a:lvl1pPr>
          </a:lstStyle>
          <a:p>
            <a:pPr>
              <a:defRPr/>
            </a:pPr>
            <a:fld id="{288BF5DB-545B-4EA0-AAE8-3B5417837718}" type="slidenum">
              <a:rPr lang="en-US">
                <a:solidFill>
                  <a:srgbClr val="292929"/>
                </a:solidFill>
              </a:rPr>
              <a:pPr>
                <a:defRPr/>
              </a:pPr>
              <a:t>‹#›</a:t>
            </a:fld>
            <a:endParaRPr lang="en-US" dirty="0">
              <a:solidFill>
                <a:srgbClr val="292929"/>
              </a:solidFill>
            </a:endParaRPr>
          </a:p>
        </p:txBody>
      </p:sp>
      <p:sp>
        <p:nvSpPr>
          <p:cNvPr id="5" name="TextBox 4"/>
          <p:cNvSpPr txBox="1"/>
          <p:nvPr userDrawn="1"/>
        </p:nvSpPr>
        <p:spPr>
          <a:xfrm>
            <a:off x="6723233" y="6323527"/>
            <a:ext cx="1840675" cy="400110"/>
          </a:xfrm>
          <a:prstGeom prst="rect">
            <a:avLst/>
          </a:prstGeom>
        </p:spPr>
        <p:txBody>
          <a:bodyPr wrap="square" rtlCol="0">
            <a:spAutoFit/>
          </a:bodyPr>
          <a:lstStyle/>
          <a:p>
            <a:pPr marL="285750" indent="-285750" algn="ctr" fontAlgn="base">
              <a:spcAft>
                <a:spcPts val="300"/>
              </a:spcAft>
              <a:buClr>
                <a:srgbClr val="1148A5"/>
              </a:buClr>
              <a:buSzPct val="110000"/>
            </a:pPr>
            <a:r>
              <a:rPr lang="en-US" sz="2000" b="1" i="1" dirty="0">
                <a:solidFill>
                  <a:srgbClr val="1148A5"/>
                </a:solidFill>
              </a:rPr>
              <a:t>CRFB.org</a:t>
            </a:r>
          </a:p>
        </p:txBody>
      </p:sp>
    </p:spTree>
    <p:extLst>
      <p:ext uri="{BB962C8B-B14F-4D97-AF65-F5344CB8AC3E}">
        <p14:creationId xmlns:p14="http://schemas.microsoft.com/office/powerpoint/2010/main" val="9786599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A5F29-E87B-D54C-9DBF-0736DA46A2FB}"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1999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98488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718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43235" y="83462"/>
            <a:ext cx="6257528" cy="615553"/>
          </a:xfrm>
        </p:spPr>
        <p:txBody>
          <a:bodyPr lIns="0" tIns="0" rIns="0" bIns="0"/>
          <a:lstStyle>
            <a:lvl1pPr>
              <a:defRPr sz="4000" b="1" i="0">
                <a:solidFill>
                  <a:srgbClr val="3F5EAB"/>
                </a:solidFill>
                <a:latin typeface="Georgia"/>
                <a:cs typeface="Georgia"/>
              </a:defRPr>
            </a:lvl1pPr>
          </a:lstStyle>
          <a:p>
            <a:endParaRPr/>
          </a:p>
        </p:txBody>
      </p:sp>
      <p:sp>
        <p:nvSpPr>
          <p:cNvPr id="3" name="Holder 3"/>
          <p:cNvSpPr>
            <a:spLocks noGrp="1"/>
          </p:cNvSpPr>
          <p:nvPr>
            <p:ph type="body" idx="1"/>
          </p:nvPr>
        </p:nvSpPr>
        <p:spPr>
          <a:xfrm>
            <a:off x="1180011" y="1646670"/>
            <a:ext cx="6783976" cy="423193"/>
          </a:xfrm>
        </p:spPr>
        <p:txBody>
          <a:bodyPr lIns="0" tIns="0" rIns="0" bIns="0"/>
          <a:lstStyle>
            <a:lvl1pPr>
              <a:defRPr sz="2750" b="1" i="1">
                <a:solidFill>
                  <a:srgbClr val="921A1C"/>
                </a:solidFill>
                <a:latin typeface="AvenirNext-BoldItalic"/>
                <a:cs typeface="AvenirNext-BoldItal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288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43235" y="83462"/>
            <a:ext cx="6257528" cy="615553"/>
          </a:xfrm>
        </p:spPr>
        <p:txBody>
          <a:bodyPr lIns="0" tIns="0" rIns="0" bIns="0"/>
          <a:lstStyle>
            <a:lvl1pPr>
              <a:defRPr sz="4000" b="1" i="0">
                <a:solidFill>
                  <a:srgbClr val="3F5EAB"/>
                </a:solidFill>
                <a:latin typeface="Georgia"/>
                <a:cs typeface="Georgia"/>
              </a:defRPr>
            </a:lvl1pPr>
          </a:lstStyle>
          <a:p>
            <a:endParaRPr/>
          </a:p>
        </p:txBody>
      </p:sp>
      <p:sp>
        <p:nvSpPr>
          <p:cNvPr id="3" name="Holder 3"/>
          <p:cNvSpPr>
            <a:spLocks noGrp="1"/>
          </p:cNvSpPr>
          <p:nvPr>
            <p:ph sz="half" idx="2"/>
          </p:nvPr>
        </p:nvSpPr>
        <p:spPr>
          <a:xfrm>
            <a:off x="457200" y="1577340"/>
            <a:ext cx="3977640" cy="67710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67710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375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43235" y="83462"/>
            <a:ext cx="6257528" cy="615553"/>
          </a:xfrm>
        </p:spPr>
        <p:txBody>
          <a:bodyPr lIns="0" tIns="0" rIns="0" bIns="0"/>
          <a:lstStyle>
            <a:lvl1pPr>
              <a:defRPr sz="4000" b="1" i="0">
                <a:solidFill>
                  <a:srgbClr val="3F5EAB"/>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244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4848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le Placeholder 1"/>
          <p:cNvSpPr>
            <a:spLocks noGrp="1"/>
          </p:cNvSpPr>
          <p:nvPr>
            <p:ph type="title"/>
          </p:nvPr>
        </p:nvSpPr>
        <p:spPr bwMode="auto">
          <a:xfrm>
            <a:off x="260350" y="-11113"/>
            <a:ext cx="861060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249238" y="903288"/>
            <a:ext cx="862806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2"/>
            <a:r>
              <a:rPr lang="en-US"/>
              <a:t>Second level</a:t>
            </a:r>
          </a:p>
          <a:p>
            <a:pPr lvl="3"/>
            <a:r>
              <a:rPr lang="en-US"/>
              <a:t>Third level</a:t>
            </a:r>
          </a:p>
        </p:txBody>
      </p:sp>
      <p:sp>
        <p:nvSpPr>
          <p:cNvPr id="11" name="Slide Number Placeholder 5"/>
          <p:cNvSpPr>
            <a:spLocks noGrp="1"/>
          </p:cNvSpPr>
          <p:nvPr>
            <p:ph type="sldNum" sz="quarter" idx="4"/>
          </p:nvPr>
        </p:nvSpPr>
        <p:spPr>
          <a:xfrm>
            <a:off x="0" y="6616700"/>
            <a:ext cx="503238" cy="201613"/>
          </a:xfrm>
          <a:prstGeom prst="rect">
            <a:avLst/>
          </a:prstGeom>
        </p:spPr>
        <p:txBody>
          <a:bodyPr lIns="0" tIns="0" rIns="91440" bIns="0" anchor="b" anchorCtr="0"/>
          <a:lstStyle>
            <a:lvl1pPr algn="r">
              <a:defRPr sz="1000">
                <a:solidFill>
                  <a:schemeClr val="tx1"/>
                </a:solidFill>
                <a:effectLst/>
                <a:latin typeface="Calibri" pitchFamily="34" charset="0"/>
              </a:defRPr>
            </a:lvl1pPr>
          </a:lstStyle>
          <a:p>
            <a:pPr fontAlgn="base">
              <a:spcBef>
                <a:spcPct val="0"/>
              </a:spcBef>
              <a:spcAft>
                <a:spcPct val="0"/>
              </a:spcAft>
              <a:defRPr/>
            </a:pPr>
            <a:fld id="{609BFA93-5C67-4567-B0A6-B9F70199250C}" type="slidenum">
              <a:rPr lang="en-US">
                <a:solidFill>
                  <a:srgbClr val="292929"/>
                </a:solidFill>
              </a:rPr>
              <a:pPr fontAlgn="base">
                <a:spcBef>
                  <a:spcPct val="0"/>
                </a:spcBef>
                <a:spcAft>
                  <a:spcPct val="0"/>
                </a:spcAft>
                <a:defRPr/>
              </a:pPr>
              <a:t>‹#›</a:t>
            </a:fld>
            <a:endParaRPr lang="en-US" dirty="0">
              <a:solidFill>
                <a:srgbClr val="292929"/>
              </a:solidFill>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0196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ransition>
    <p:fade/>
  </p:transition>
  <p:hf hdr="0" ftr="0" dt="0"/>
  <p:txStyles>
    <p:titleStyle>
      <a:lvl1pPr algn="l" rtl="0" eaLnBrk="1" fontAlgn="base" hangingPunct="1">
        <a:spcBef>
          <a:spcPct val="0"/>
        </a:spcBef>
        <a:spcAft>
          <a:spcPct val="0"/>
        </a:spcAft>
        <a:defRPr sz="2800" kern="1200">
          <a:solidFill>
            <a:schemeClr val="tx2"/>
          </a:solidFill>
          <a:latin typeface="Calibri" pitchFamily="34" charset="0"/>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500">
          <a:solidFill>
            <a:schemeClr val="bg1"/>
          </a:solidFill>
          <a:latin typeface="Franklin Gothic Medium" pitchFamily="34" charset="0"/>
        </a:defRPr>
      </a:lvl6pPr>
      <a:lvl7pPr marL="914400" algn="l" rtl="0" eaLnBrk="1" fontAlgn="base" hangingPunct="1">
        <a:spcBef>
          <a:spcPct val="0"/>
        </a:spcBef>
        <a:spcAft>
          <a:spcPct val="0"/>
        </a:spcAft>
        <a:defRPr sz="2500">
          <a:solidFill>
            <a:schemeClr val="bg1"/>
          </a:solidFill>
          <a:latin typeface="Franklin Gothic Medium" pitchFamily="34" charset="0"/>
        </a:defRPr>
      </a:lvl7pPr>
      <a:lvl8pPr marL="1371600" algn="l" rtl="0" eaLnBrk="1" fontAlgn="base" hangingPunct="1">
        <a:spcBef>
          <a:spcPct val="0"/>
        </a:spcBef>
        <a:spcAft>
          <a:spcPct val="0"/>
        </a:spcAft>
        <a:defRPr sz="2500">
          <a:solidFill>
            <a:schemeClr val="bg1"/>
          </a:solidFill>
          <a:latin typeface="Franklin Gothic Medium" pitchFamily="34" charset="0"/>
        </a:defRPr>
      </a:lvl8pPr>
      <a:lvl9pPr marL="1828800" algn="l" rtl="0" eaLnBrk="1" fontAlgn="base" hangingPunct="1">
        <a:spcBef>
          <a:spcPct val="0"/>
        </a:spcBef>
        <a:spcAft>
          <a:spcPct val="0"/>
        </a:spcAft>
        <a:defRPr sz="2500">
          <a:solidFill>
            <a:schemeClr val="bg1"/>
          </a:solidFill>
          <a:latin typeface="Franklin Gothic Medium" pitchFamily="34" charset="0"/>
        </a:defRPr>
      </a:lvl9pPr>
    </p:titleStyle>
    <p:bodyStyle>
      <a:lvl1pPr marL="225425" indent="-225425" algn="l" rtl="0" eaLnBrk="1" fontAlgn="base" hangingPunct="1">
        <a:spcBef>
          <a:spcPct val="20000"/>
        </a:spcBef>
        <a:spcAft>
          <a:spcPct val="0"/>
        </a:spcAft>
        <a:buClr>
          <a:schemeClr val="tx2"/>
        </a:buClr>
        <a:buFont typeface="Wingdings" pitchFamily="2" charset="2"/>
        <a:buChar char="ü"/>
        <a:defRPr lang="en-US" sz="2000" kern="1200" dirty="0">
          <a:solidFill>
            <a:schemeClr val="bg2"/>
          </a:solidFill>
          <a:latin typeface="Calibri" pitchFamily="34" charset="0"/>
          <a:ea typeface="+mn-ea"/>
          <a:cs typeface="+mn-cs"/>
        </a:defRPr>
      </a:lvl1pPr>
      <a:lvl2pPr marL="230188" indent="-230188" algn="l" rtl="0" eaLnBrk="1" fontAlgn="base" hangingPunct="1">
        <a:spcBef>
          <a:spcPct val="20000"/>
        </a:spcBef>
        <a:spcAft>
          <a:spcPct val="0"/>
        </a:spcAft>
        <a:buClr>
          <a:schemeClr val="tx2"/>
        </a:buClr>
        <a:buFont typeface="Calibri" pitchFamily="34" charset="0"/>
        <a:buChar char="–"/>
        <a:defRPr sz="1600" kern="1200">
          <a:solidFill>
            <a:srgbClr val="292929"/>
          </a:solidFill>
          <a:latin typeface="Calibri" pitchFamily="34" charset="0"/>
          <a:ea typeface="+mn-ea"/>
          <a:cs typeface="+mn-cs"/>
        </a:defRPr>
      </a:lvl2pPr>
      <a:lvl3pPr marL="573088" indent="-231775" algn="l" rtl="0" eaLnBrk="1" fontAlgn="base" hangingPunct="1">
        <a:spcBef>
          <a:spcPct val="20000"/>
        </a:spcBef>
        <a:spcAft>
          <a:spcPct val="0"/>
        </a:spcAft>
        <a:buClr>
          <a:schemeClr val="tx2"/>
        </a:buClr>
        <a:buFont typeface="Wingdings" pitchFamily="2" charset="2"/>
        <a:buChar char="§"/>
        <a:defRPr sz="1400" kern="1200">
          <a:solidFill>
            <a:schemeClr val="bg2"/>
          </a:solidFill>
          <a:latin typeface="Calibri" pitchFamily="34" charset="0"/>
          <a:ea typeface="+mn-ea"/>
          <a:cs typeface="+mn-cs"/>
        </a:defRPr>
      </a:lvl3pPr>
      <a:lvl4pPr marL="858838" indent="-168275" algn="l" rtl="0" eaLnBrk="1" fontAlgn="base" hangingPunct="1">
        <a:spcBef>
          <a:spcPct val="20000"/>
        </a:spcBef>
        <a:spcAft>
          <a:spcPct val="0"/>
        </a:spcAft>
        <a:buClr>
          <a:schemeClr val="tx2"/>
        </a:buClr>
        <a:buFont typeface="Wingdings" pitchFamily="2" charset="2"/>
        <a:buChar char="§"/>
        <a:defRPr sz="1400" kern="1200">
          <a:solidFill>
            <a:schemeClr val="bg2"/>
          </a:solidFill>
          <a:latin typeface="Calibri" pitchFamily="34" charset="0"/>
          <a:ea typeface="+mn-ea"/>
          <a:cs typeface="+mn-cs"/>
        </a:defRPr>
      </a:lvl4pPr>
      <a:lvl5pPr marL="1200150" indent="-173038" algn="l" rtl="0" eaLnBrk="1" fontAlgn="base" hangingPunct="1">
        <a:spcBef>
          <a:spcPct val="20000"/>
        </a:spcBef>
        <a:spcAft>
          <a:spcPct val="0"/>
        </a:spcAft>
        <a:buClr>
          <a:srgbClr val="AAADBF"/>
        </a:buClr>
        <a:buFont typeface="Franklin Gothic Medium" pitchFamily="34" charset="0"/>
        <a:buChar char="–"/>
        <a:defRPr sz="1100" kern="1200">
          <a:solidFill>
            <a:srgbClr val="292929"/>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sz="1125"/>
          </a:p>
        </p:txBody>
      </p:sp>
      <p:sp>
        <p:nvSpPr>
          <p:cNvPr id="17" name="bk object 17"/>
          <p:cNvSpPr/>
          <p:nvPr/>
        </p:nvSpPr>
        <p:spPr>
          <a:xfrm>
            <a:off x="0" y="0"/>
            <a:ext cx="9145588" cy="6860117"/>
          </a:xfrm>
          <a:custGeom>
            <a:avLst/>
            <a:gdLst/>
            <a:ahLst/>
            <a:cxnLst/>
            <a:rect l="l" t="t" r="r" b="b"/>
            <a:pathLst>
              <a:path w="14632940" h="8232140">
                <a:moveTo>
                  <a:pt x="14632559" y="0"/>
                </a:moveTo>
                <a:lnTo>
                  <a:pt x="0" y="0"/>
                </a:lnTo>
                <a:lnTo>
                  <a:pt x="0" y="5913564"/>
                </a:lnTo>
                <a:lnTo>
                  <a:pt x="1362" y="5932146"/>
                </a:lnTo>
                <a:lnTo>
                  <a:pt x="1852" y="5950594"/>
                </a:lnTo>
                <a:lnTo>
                  <a:pt x="1416" y="5969057"/>
                </a:lnTo>
                <a:lnTo>
                  <a:pt x="0" y="5987681"/>
                </a:lnTo>
                <a:lnTo>
                  <a:pt x="0" y="8231873"/>
                </a:lnTo>
                <a:lnTo>
                  <a:pt x="14632559" y="8231873"/>
                </a:lnTo>
                <a:lnTo>
                  <a:pt x="14632559" y="0"/>
                </a:lnTo>
                <a:close/>
              </a:path>
            </a:pathLst>
          </a:custGeom>
          <a:solidFill>
            <a:srgbClr val="921A1C">
              <a:alpha val="79998"/>
            </a:srgbClr>
          </a:solidFill>
        </p:spPr>
        <p:txBody>
          <a:bodyPr wrap="square" lIns="0" tIns="0" rIns="0" bIns="0" rtlCol="0"/>
          <a:lstStyle/>
          <a:p>
            <a:endParaRPr sz="1125"/>
          </a:p>
        </p:txBody>
      </p:sp>
      <p:sp>
        <p:nvSpPr>
          <p:cNvPr id="2" name="Holder 2"/>
          <p:cNvSpPr>
            <a:spLocks noGrp="1"/>
          </p:cNvSpPr>
          <p:nvPr>
            <p:ph type="title"/>
          </p:nvPr>
        </p:nvSpPr>
        <p:spPr>
          <a:xfrm>
            <a:off x="1443235" y="83462"/>
            <a:ext cx="6257528" cy="984885"/>
          </a:xfrm>
          <a:prstGeom prst="rect">
            <a:avLst/>
          </a:prstGeom>
        </p:spPr>
        <p:txBody>
          <a:bodyPr wrap="square" lIns="0" tIns="0" rIns="0" bIns="0">
            <a:spAutoFit/>
          </a:bodyPr>
          <a:lstStyle>
            <a:lvl1pPr>
              <a:defRPr sz="6400" b="1" i="0">
                <a:solidFill>
                  <a:srgbClr val="3F5EAB"/>
                </a:solidFill>
                <a:latin typeface="Georgia"/>
                <a:cs typeface="Georgia"/>
              </a:defRPr>
            </a:lvl1pPr>
          </a:lstStyle>
          <a:p>
            <a:endParaRPr/>
          </a:p>
        </p:txBody>
      </p:sp>
      <p:sp>
        <p:nvSpPr>
          <p:cNvPr id="3" name="Holder 3"/>
          <p:cNvSpPr>
            <a:spLocks noGrp="1"/>
          </p:cNvSpPr>
          <p:nvPr>
            <p:ph type="body" idx="1"/>
          </p:nvPr>
        </p:nvSpPr>
        <p:spPr>
          <a:xfrm>
            <a:off x="1180011" y="1646670"/>
            <a:ext cx="6783976" cy="677108"/>
          </a:xfrm>
          <a:prstGeom prst="rect">
            <a:avLst/>
          </a:prstGeom>
        </p:spPr>
        <p:txBody>
          <a:bodyPr wrap="square" lIns="0" tIns="0" rIns="0" bIns="0">
            <a:spAutoFit/>
          </a:bodyPr>
          <a:lstStyle>
            <a:lvl1pPr>
              <a:defRPr sz="4400" b="1" i="1">
                <a:solidFill>
                  <a:srgbClr val="921A1C"/>
                </a:solidFill>
                <a:latin typeface="AvenirNext-BoldItalic"/>
                <a:cs typeface="AvenirNext-BoldItalic"/>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10/18/2019</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92631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defRPr>
          <a:latin typeface="+mj-lt"/>
          <a:ea typeface="+mj-ea"/>
          <a:cs typeface="+mj-cs"/>
        </a:defRPr>
      </a:lvl1pPr>
    </p:titleStyle>
    <p:bodyStyle>
      <a:lvl1pPr marL="0">
        <a:defRPr>
          <a:latin typeface="+mn-lt"/>
          <a:ea typeface="+mn-ea"/>
          <a:cs typeface="+mn-cs"/>
        </a:defRPr>
      </a:lvl1pPr>
      <a:lvl2pPr marL="285750">
        <a:defRPr>
          <a:latin typeface="+mn-lt"/>
          <a:ea typeface="+mn-ea"/>
          <a:cs typeface="+mn-cs"/>
        </a:defRPr>
      </a:lvl2pPr>
      <a:lvl3pPr marL="571500">
        <a:defRPr>
          <a:latin typeface="+mn-lt"/>
          <a:ea typeface="+mn-ea"/>
          <a:cs typeface="+mn-cs"/>
        </a:defRPr>
      </a:lvl3pPr>
      <a:lvl4pPr marL="857250">
        <a:defRPr>
          <a:latin typeface="+mn-lt"/>
          <a:ea typeface="+mn-ea"/>
          <a:cs typeface="+mn-cs"/>
        </a:defRPr>
      </a:lvl4pPr>
      <a:lvl5pPr marL="1143000">
        <a:defRPr>
          <a:latin typeface="+mn-lt"/>
          <a:ea typeface="+mn-ea"/>
          <a:cs typeface="+mn-cs"/>
        </a:defRPr>
      </a:lvl5pPr>
      <a:lvl6pPr marL="1428750">
        <a:defRPr>
          <a:latin typeface="+mn-lt"/>
          <a:ea typeface="+mn-ea"/>
          <a:cs typeface="+mn-cs"/>
        </a:defRPr>
      </a:lvl6pPr>
      <a:lvl7pPr marL="1714500">
        <a:defRPr>
          <a:latin typeface="+mn-lt"/>
          <a:ea typeface="+mn-ea"/>
          <a:cs typeface="+mn-cs"/>
        </a:defRPr>
      </a:lvl7pPr>
      <a:lvl8pPr marL="2000250">
        <a:defRPr>
          <a:latin typeface="+mn-lt"/>
          <a:ea typeface="+mn-ea"/>
          <a:cs typeface="+mn-cs"/>
        </a:defRPr>
      </a:lvl8pPr>
      <a:lvl9pPr marL="2286000">
        <a:defRPr>
          <a:latin typeface="+mn-lt"/>
          <a:ea typeface="+mn-ea"/>
          <a:cs typeface="+mn-cs"/>
        </a:defRPr>
      </a:lvl9pPr>
    </p:bodyStyle>
    <p:otherStyle>
      <a:lvl1pPr marL="0">
        <a:defRPr>
          <a:latin typeface="+mn-lt"/>
          <a:ea typeface="+mn-ea"/>
          <a:cs typeface="+mn-cs"/>
        </a:defRPr>
      </a:lvl1pPr>
      <a:lvl2pPr marL="285750">
        <a:defRPr>
          <a:latin typeface="+mn-lt"/>
          <a:ea typeface="+mn-ea"/>
          <a:cs typeface="+mn-cs"/>
        </a:defRPr>
      </a:lvl2pPr>
      <a:lvl3pPr marL="571500">
        <a:defRPr>
          <a:latin typeface="+mn-lt"/>
          <a:ea typeface="+mn-ea"/>
          <a:cs typeface="+mn-cs"/>
        </a:defRPr>
      </a:lvl3pPr>
      <a:lvl4pPr marL="857250">
        <a:defRPr>
          <a:latin typeface="+mn-lt"/>
          <a:ea typeface="+mn-ea"/>
          <a:cs typeface="+mn-cs"/>
        </a:defRPr>
      </a:lvl4pPr>
      <a:lvl5pPr marL="1143000">
        <a:defRPr>
          <a:latin typeface="+mn-lt"/>
          <a:ea typeface="+mn-ea"/>
          <a:cs typeface="+mn-cs"/>
        </a:defRPr>
      </a:lvl5pPr>
      <a:lvl6pPr marL="1428750">
        <a:defRPr>
          <a:latin typeface="+mn-lt"/>
          <a:ea typeface="+mn-ea"/>
          <a:cs typeface="+mn-cs"/>
        </a:defRPr>
      </a:lvl6pPr>
      <a:lvl7pPr marL="1714500">
        <a:defRPr>
          <a:latin typeface="+mn-lt"/>
          <a:ea typeface="+mn-ea"/>
          <a:cs typeface="+mn-cs"/>
        </a:defRPr>
      </a:lvl7pPr>
      <a:lvl8pPr marL="2000250">
        <a:defRPr>
          <a:latin typeface="+mn-lt"/>
          <a:ea typeface="+mn-ea"/>
          <a:cs typeface="+mn-cs"/>
        </a:defRPr>
      </a:lvl8pPr>
      <a:lvl9pPr marL="22860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outlook.office.com/owa/?path=/mail/inbo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p:cNvSpPr>
          <p:nvPr/>
        </p:nvSpPr>
        <p:spPr bwMode="auto">
          <a:xfrm>
            <a:off x="2544395" y="1662100"/>
            <a:ext cx="6461125" cy="15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800" b="1" dirty="0" smtClean="0">
                <a:ln w="6350">
                  <a:solidFill>
                    <a:srgbClr val="003477"/>
                  </a:solidFill>
                </a:ln>
                <a:solidFill>
                  <a:srgbClr val="FFFFFF"/>
                </a:solidFill>
                <a:latin typeface="Calibri" pitchFamily="34" charset="0"/>
              </a:rPr>
              <a:t>Federal </a:t>
            </a:r>
            <a:r>
              <a:rPr lang="en-US" sz="4800" b="1" dirty="0">
                <a:ln w="6350">
                  <a:solidFill>
                    <a:srgbClr val="003477"/>
                  </a:solidFill>
                </a:ln>
                <a:solidFill>
                  <a:srgbClr val="FFFFFF"/>
                </a:solidFill>
                <a:latin typeface="Calibri" pitchFamily="34" charset="0"/>
              </a:rPr>
              <a:t>Fiscal Outlook</a:t>
            </a:r>
            <a:endParaRPr lang="en-US" sz="4400" b="1" dirty="0">
              <a:ln w="6350">
                <a:solidFill>
                  <a:srgbClr val="003477"/>
                </a:solidFill>
              </a:ln>
              <a:solidFill>
                <a:srgbClr val="FFFFFF"/>
              </a:solidFill>
              <a:latin typeface="Calibri" pitchFamily="34" charset="0"/>
            </a:endParaRPr>
          </a:p>
          <a:p>
            <a:pPr algn="ctr"/>
            <a:r>
              <a:rPr lang="en-US" sz="2800" b="1" dirty="0" smtClean="0">
                <a:ln w="6350">
                  <a:solidFill>
                    <a:srgbClr val="003477"/>
                  </a:solidFill>
                </a:ln>
                <a:solidFill>
                  <a:srgbClr val="FFFFFF"/>
                </a:solidFill>
                <a:latin typeface="Calibri" pitchFamily="34" charset="0"/>
              </a:rPr>
              <a:t>October </a:t>
            </a:r>
            <a:r>
              <a:rPr lang="en-US" sz="2800" b="1" dirty="0">
                <a:ln w="6350">
                  <a:solidFill>
                    <a:srgbClr val="003477"/>
                  </a:solidFill>
                </a:ln>
                <a:solidFill>
                  <a:srgbClr val="FFFFFF"/>
                </a:solidFill>
                <a:latin typeface="Calibri" pitchFamily="34" charset="0"/>
              </a:rPr>
              <a:t>2019</a:t>
            </a:r>
          </a:p>
        </p:txBody>
      </p:sp>
    </p:spTree>
    <p:extLst>
      <p:ext uri="{BB962C8B-B14F-4D97-AF65-F5344CB8AC3E}">
        <p14:creationId xmlns:p14="http://schemas.microsoft.com/office/powerpoint/2010/main" val="22269353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517"/>
            <a:ext cx="9144000" cy="6927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Chart 5"/>
          <p:cNvGraphicFramePr>
            <a:graphicFrameLocks noGrp="1"/>
          </p:cNvGraphicFramePr>
          <p:nvPr/>
        </p:nvGraphicFramePr>
        <p:xfrm>
          <a:off x="-746261" y="-1089561"/>
          <a:ext cx="7997507" cy="73866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2722" y="794584"/>
            <a:ext cx="3494145" cy="4906151"/>
          </a:xfrm>
          <a:prstGeom prst="rect">
            <a:avLst/>
          </a:prstGeom>
        </p:spPr>
        <p:txBody>
          <a:bodyPr wrap="square" rtlCol="0">
            <a:spAutoFit/>
          </a:bodyPr>
          <a:lstStyle/>
          <a:p>
            <a:pPr algn="ctr">
              <a:lnSpc>
                <a:spcPct val="114000"/>
              </a:lnSpc>
              <a:spcBef>
                <a:spcPts val="0"/>
              </a:spcBef>
              <a:spcAft>
                <a:spcPts val="300"/>
              </a:spcAft>
              <a:buClr>
                <a:schemeClr val="tx2"/>
              </a:buClr>
              <a:buSzPct val="110000"/>
            </a:pPr>
            <a:r>
              <a:rPr lang="en-US" b="1" i="1" dirty="0">
                <a:solidFill>
                  <a:srgbClr val="292929"/>
                </a:solidFill>
                <a:cs typeface="Arial" panose="020B0604020202020204" pitchFamily="34" charset="0"/>
              </a:rPr>
              <a:t>Tax Expenditures aren’t part of the budget that Congress passes every year, but are similar to government spending programs. Think about it: $1,000 given out in Pell grants and $1,000 given out through education tax credits will both give $1,000 to students.</a:t>
            </a:r>
          </a:p>
          <a:p>
            <a:pPr>
              <a:lnSpc>
                <a:spcPct val="114000"/>
              </a:lnSpc>
              <a:spcBef>
                <a:spcPts val="0"/>
              </a:spcBef>
              <a:spcAft>
                <a:spcPts val="300"/>
              </a:spcAft>
              <a:buClr>
                <a:schemeClr val="tx2"/>
              </a:buClr>
              <a:buSzPct val="110000"/>
            </a:pPr>
            <a:endParaRPr lang="en-US" b="1" i="1" dirty="0">
              <a:solidFill>
                <a:srgbClr val="292929"/>
              </a:solidFill>
              <a:latin typeface="Calibri" pitchFamily="34" charset="0"/>
            </a:endParaRPr>
          </a:p>
          <a:p>
            <a:pPr algn="ctr">
              <a:lnSpc>
                <a:spcPct val="114000"/>
              </a:lnSpc>
              <a:spcBef>
                <a:spcPts val="0"/>
              </a:spcBef>
              <a:spcAft>
                <a:spcPts val="300"/>
              </a:spcAft>
              <a:buClr>
                <a:schemeClr val="tx2"/>
              </a:buClr>
              <a:buSzPct val="110000"/>
            </a:pPr>
            <a:r>
              <a:rPr lang="en-US" b="1" i="1" dirty="0">
                <a:solidFill>
                  <a:srgbClr val="292929"/>
                </a:solidFill>
                <a:cs typeface="Arial" panose="020B0604020202020204" pitchFamily="34" charset="0"/>
              </a:rPr>
              <a:t>If they were counted as a normal part of the budget, tax expenditures would be a </a:t>
            </a:r>
            <a:r>
              <a:rPr lang="en-US" b="1" i="1" u="sng" dirty="0">
                <a:solidFill>
                  <a:srgbClr val="292929"/>
                </a:solidFill>
                <a:cs typeface="Arial" panose="020B0604020202020204" pitchFamily="34" charset="0"/>
              </a:rPr>
              <a:t>quarter</a:t>
            </a:r>
            <a:r>
              <a:rPr lang="en-US" b="1" i="1" dirty="0">
                <a:solidFill>
                  <a:srgbClr val="292929"/>
                </a:solidFill>
                <a:cs typeface="Arial" panose="020B0604020202020204" pitchFamily="34" charset="0"/>
              </a:rPr>
              <a:t> of spending.</a:t>
            </a:r>
          </a:p>
        </p:txBody>
      </p:sp>
      <p:sp>
        <p:nvSpPr>
          <p:cNvPr id="7" name="Title 1"/>
          <p:cNvSpPr txBox="1">
            <a:spLocks/>
          </p:cNvSpPr>
          <p:nvPr/>
        </p:nvSpPr>
        <p:spPr>
          <a:xfrm>
            <a:off x="0" y="45303"/>
            <a:ext cx="9144000" cy="749281"/>
          </a:xfrm>
          <a:prstGeom prst="rect">
            <a:avLst/>
          </a:prstGeom>
        </p:spPr>
        <p:txBody>
          <a:bodyPr anchor="ctr" anchorCtr="0"/>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3200" b="1" dirty="0">
                <a:solidFill>
                  <a:schemeClr val="tx1"/>
                </a:solidFill>
                <a:latin typeface="Arial" panose="020B0604020202020204" pitchFamily="34" charset="0"/>
                <a:cs typeface="Arial" panose="020B0604020202020204" pitchFamily="34" charset="0"/>
              </a:rPr>
              <a:t>Tax Expenditures: Another Kind of Spending   </a:t>
            </a:r>
          </a:p>
        </p:txBody>
      </p:sp>
      <p:graphicFrame>
        <p:nvGraphicFramePr>
          <p:cNvPr id="8" name="Chart 7"/>
          <p:cNvGraphicFramePr/>
          <p:nvPr/>
        </p:nvGraphicFramePr>
        <p:xfrm>
          <a:off x="3046838" y="999333"/>
          <a:ext cx="6627040" cy="487643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4"/>
          <p:cNvSpPr txBox="1">
            <a:spLocks noChangeArrowheads="1"/>
          </p:cNvSpPr>
          <p:nvPr/>
        </p:nvSpPr>
        <p:spPr bwMode="auto">
          <a:xfrm>
            <a:off x="2911877" y="6188318"/>
            <a:ext cx="4740674" cy="600164"/>
          </a:xfrm>
          <a:prstGeom prst="rect">
            <a:avLst/>
          </a:prstGeom>
          <a:noFill/>
          <a:ln w="9525">
            <a:noFill/>
            <a:miter lim="800000"/>
            <a:headEnd/>
            <a:tailEnd/>
          </a:ln>
        </p:spPr>
        <p:txBody>
          <a:bodyPr wrap="square" anchor="b">
            <a:spAutoFit/>
          </a:bodyPr>
          <a:lstStyle/>
          <a:p>
            <a:pPr marL="285750" lvl="0" indent="-285750">
              <a:spcBef>
                <a:spcPts val="0"/>
              </a:spcBef>
              <a:spcAft>
                <a:spcPts val="300"/>
              </a:spcAft>
              <a:buClr>
                <a:srgbClr val="1148A5"/>
              </a:buClr>
              <a:buSzPct val="110000"/>
            </a:pPr>
            <a:r>
              <a:rPr lang="en-US" sz="1100" i="1" dirty="0">
                <a:latin typeface="+mn-lt"/>
              </a:rPr>
              <a:t>Sources: Congressional Budget Office, </a:t>
            </a:r>
            <a:r>
              <a:rPr lang="en-US" sz="1100" i="1" dirty="0">
                <a:solidFill>
                  <a:prstClr val="black"/>
                </a:solidFill>
                <a:latin typeface="Calibri"/>
              </a:rPr>
              <a:t>August </a:t>
            </a:r>
            <a:r>
              <a:rPr lang="en-US" sz="1100" i="1" dirty="0">
                <a:latin typeface="+mn-lt"/>
              </a:rPr>
              <a:t>2019</a:t>
            </a:r>
            <a:r>
              <a:rPr lang="en-US" sz="1100" i="1" dirty="0">
                <a:solidFill>
                  <a:prstClr val="black"/>
                </a:solidFill>
                <a:latin typeface="Calibri"/>
              </a:rPr>
              <a:t> budget projections,</a:t>
            </a:r>
            <a:r>
              <a:rPr lang="en-US" sz="1100" i="1" dirty="0">
                <a:latin typeface="+mn-lt"/>
              </a:rPr>
              <a:t> Joint Committee on Taxation, “Estimates Of Federal Tax Expenditures For Fiscal Years 2018-2022”, 2018</a:t>
            </a:r>
          </a:p>
        </p:txBody>
      </p:sp>
      <p:sp>
        <p:nvSpPr>
          <p:cNvPr id="11" name="TextBox 10"/>
          <p:cNvSpPr txBox="1"/>
          <p:nvPr/>
        </p:nvSpPr>
        <p:spPr>
          <a:xfrm>
            <a:off x="6445848" y="1841176"/>
            <a:ext cx="1954721" cy="1277273"/>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400" b="1" dirty="0">
                <a:solidFill>
                  <a:schemeClr val="bg1"/>
                </a:solidFill>
                <a:latin typeface="+mn-lt"/>
              </a:rPr>
              <a:t> Tax</a:t>
            </a:r>
          </a:p>
          <a:p>
            <a:pPr marL="285750" indent="-285750" algn="ctr">
              <a:spcBef>
                <a:spcPts val="0"/>
              </a:spcBef>
              <a:spcAft>
                <a:spcPts val="300"/>
              </a:spcAft>
              <a:buClr>
                <a:schemeClr val="tx2"/>
              </a:buClr>
              <a:buSzPct val="110000"/>
            </a:pPr>
            <a:r>
              <a:rPr lang="en-US" sz="2400" b="1" dirty="0">
                <a:solidFill>
                  <a:schemeClr val="bg1"/>
                </a:solidFill>
                <a:latin typeface="+mn-lt"/>
              </a:rPr>
              <a:t>Expenditures
25%</a:t>
            </a:r>
          </a:p>
        </p:txBody>
      </p:sp>
      <p:sp>
        <p:nvSpPr>
          <p:cNvPr id="12" name="TextBox 11"/>
          <p:cNvSpPr txBox="1"/>
          <p:nvPr/>
        </p:nvSpPr>
        <p:spPr>
          <a:xfrm>
            <a:off x="4881029" y="1841176"/>
            <a:ext cx="728084" cy="62324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1600" b="1" dirty="0">
                <a:latin typeface="Calibri" pitchFamily="34" charset="0"/>
              </a:rPr>
              <a:t>Other </a:t>
            </a:r>
          </a:p>
          <a:p>
            <a:pPr marL="285750" indent="-285750" algn="ctr">
              <a:spcBef>
                <a:spcPts val="0"/>
              </a:spcBef>
              <a:spcAft>
                <a:spcPts val="300"/>
              </a:spcAft>
              <a:buClr>
                <a:schemeClr val="tx2"/>
              </a:buClr>
              <a:buSzPct val="110000"/>
            </a:pPr>
            <a:r>
              <a:rPr lang="en-US" sz="1600" b="1" dirty="0">
                <a:latin typeface="Calibri" pitchFamily="34" charset="0"/>
              </a:rPr>
              <a:t>9%</a:t>
            </a:r>
          </a:p>
        </p:txBody>
      </p:sp>
      <p:sp>
        <p:nvSpPr>
          <p:cNvPr id="13" name="TextBox 12"/>
          <p:cNvSpPr txBox="1"/>
          <p:nvPr/>
        </p:nvSpPr>
        <p:spPr>
          <a:xfrm>
            <a:off x="5521301" y="1432629"/>
            <a:ext cx="888962" cy="62324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1600" b="1" dirty="0">
                <a:latin typeface="Calibri" pitchFamily="34" charset="0"/>
              </a:rPr>
              <a:t>Interest </a:t>
            </a:r>
          </a:p>
          <a:p>
            <a:pPr marL="285750" indent="-285750" algn="ctr">
              <a:spcBef>
                <a:spcPts val="0"/>
              </a:spcBef>
              <a:spcAft>
                <a:spcPts val="300"/>
              </a:spcAft>
              <a:buClr>
                <a:schemeClr val="tx2"/>
              </a:buClr>
              <a:buSzPct val="110000"/>
            </a:pPr>
            <a:r>
              <a:rPr lang="en-US" sz="1600" b="1" dirty="0">
                <a:latin typeface="Calibri" pitchFamily="34" charset="0"/>
              </a:rPr>
              <a:t>6%</a:t>
            </a:r>
          </a:p>
        </p:txBody>
      </p:sp>
      <p:sp>
        <p:nvSpPr>
          <p:cNvPr id="14" name="TextBox 13"/>
          <p:cNvSpPr txBox="1"/>
          <p:nvPr/>
        </p:nvSpPr>
        <p:spPr>
          <a:xfrm>
            <a:off x="3966848" y="2781051"/>
            <a:ext cx="1911164" cy="684803"/>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b="1" dirty="0">
                <a:solidFill>
                  <a:schemeClr val="bg1"/>
                </a:solidFill>
                <a:latin typeface="Calibri" pitchFamily="34" charset="0"/>
              </a:rPr>
              <a:t>Non-Defense </a:t>
            </a:r>
          </a:p>
          <a:p>
            <a:pPr marL="285750" indent="-285750" algn="ctr">
              <a:spcBef>
                <a:spcPts val="0"/>
              </a:spcBef>
              <a:spcAft>
                <a:spcPts val="300"/>
              </a:spcAft>
              <a:buClr>
                <a:schemeClr val="tx2"/>
              </a:buClr>
              <a:buSzPct val="110000"/>
            </a:pPr>
            <a:r>
              <a:rPr lang="en-US" b="1" dirty="0">
                <a:solidFill>
                  <a:schemeClr val="bg1"/>
                </a:solidFill>
                <a:latin typeface="Calibri" pitchFamily="34" charset="0"/>
              </a:rPr>
              <a:t>Discretionary 11%</a:t>
            </a:r>
          </a:p>
        </p:txBody>
      </p:sp>
      <p:sp>
        <p:nvSpPr>
          <p:cNvPr id="15" name="TextBox 14"/>
          <p:cNvSpPr txBox="1"/>
          <p:nvPr/>
        </p:nvSpPr>
        <p:spPr>
          <a:xfrm>
            <a:off x="4017062" y="3627100"/>
            <a:ext cx="1727935" cy="1000274"/>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b="1" dirty="0">
                <a:solidFill>
                  <a:schemeClr val="bg1"/>
                </a:solidFill>
                <a:latin typeface="Calibri" pitchFamily="34" charset="0"/>
              </a:rPr>
              <a:t>Defense</a:t>
            </a:r>
          </a:p>
          <a:p>
            <a:pPr marL="285750" indent="-285750" algn="ctr">
              <a:spcBef>
                <a:spcPts val="0"/>
              </a:spcBef>
              <a:spcAft>
                <a:spcPts val="300"/>
              </a:spcAft>
              <a:buClr>
                <a:schemeClr val="tx2"/>
              </a:buClr>
              <a:buSzPct val="110000"/>
            </a:pPr>
            <a:r>
              <a:rPr lang="en-US" b="1" dirty="0">
                <a:solidFill>
                  <a:schemeClr val="bg1"/>
                </a:solidFill>
                <a:latin typeface="Calibri" pitchFamily="34" charset="0"/>
              </a:rPr>
              <a:t>Discretionary </a:t>
            </a:r>
          </a:p>
          <a:p>
            <a:pPr marL="285750" indent="-285750" algn="ctr">
              <a:spcBef>
                <a:spcPts val="0"/>
              </a:spcBef>
              <a:spcAft>
                <a:spcPts val="300"/>
              </a:spcAft>
              <a:buClr>
                <a:schemeClr val="tx2"/>
              </a:buClr>
              <a:buSzPct val="110000"/>
            </a:pPr>
            <a:r>
              <a:rPr lang="en-US" b="1" dirty="0">
                <a:solidFill>
                  <a:schemeClr val="bg1"/>
                </a:solidFill>
                <a:latin typeface="Calibri" pitchFamily="34" charset="0"/>
              </a:rPr>
              <a:t>11%</a:t>
            </a:r>
          </a:p>
        </p:txBody>
      </p:sp>
      <p:sp>
        <p:nvSpPr>
          <p:cNvPr id="16" name="TextBox 15"/>
          <p:cNvSpPr txBox="1"/>
          <p:nvPr/>
        </p:nvSpPr>
        <p:spPr>
          <a:xfrm>
            <a:off x="5283843" y="4526738"/>
            <a:ext cx="1488228" cy="746358"/>
          </a:xfrm>
          <a:prstGeom prst="rect">
            <a:avLst/>
          </a:prstGeom>
        </p:spPr>
        <p:txBody>
          <a:bodyPr wrap="none" rtlCol="0">
            <a:spAutoFit/>
          </a:bodyPr>
          <a:lstStyle/>
          <a:p>
            <a:pPr marL="285750" indent="-285750">
              <a:spcBef>
                <a:spcPts val="0"/>
              </a:spcBef>
              <a:spcAft>
                <a:spcPts val="300"/>
              </a:spcAft>
              <a:buClr>
                <a:schemeClr val="tx2"/>
              </a:buClr>
              <a:buSzPct val="110000"/>
            </a:pPr>
            <a:r>
              <a:rPr lang="en-US" sz="2000" b="1" dirty="0">
                <a:solidFill>
                  <a:schemeClr val="bg1"/>
                </a:solidFill>
                <a:latin typeface="Calibri" pitchFamily="34" charset="0"/>
              </a:rPr>
              <a:t>Health Care </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19%</a:t>
            </a:r>
          </a:p>
        </p:txBody>
      </p:sp>
      <p:sp>
        <p:nvSpPr>
          <p:cNvPr id="17" name="TextBox 16"/>
          <p:cNvSpPr txBox="1"/>
          <p:nvPr/>
        </p:nvSpPr>
        <p:spPr>
          <a:xfrm>
            <a:off x="7052483" y="3627100"/>
            <a:ext cx="1103187" cy="1092607"/>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Social </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Security </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18%</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1670" t="40666" r="19603" b="40664"/>
          <a:stretch/>
        </p:blipFill>
        <p:spPr>
          <a:xfrm>
            <a:off x="0" y="6169029"/>
            <a:ext cx="2805096" cy="688971"/>
          </a:xfrm>
          <a:prstGeom prst="rect">
            <a:avLst/>
          </a:prstGeom>
        </p:spPr>
      </p:pic>
      <p:pic>
        <p:nvPicPr>
          <p:cNvPr id="19" name="Picture 18"/>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12751749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813" y="4626480"/>
            <a:ext cx="2006291" cy="307777"/>
          </a:xfrm>
          <a:prstGeom prst="rect">
            <a:avLst/>
          </a:prstGeom>
        </p:spPr>
        <p:txBody>
          <a:bodyPr wrap="square" rtlCol="0">
            <a:spAutoFit/>
          </a:bodyPr>
          <a:lstStyle/>
          <a:p>
            <a:pPr indent="-285750" algn="ctr">
              <a:spcBef>
                <a:spcPts val="0"/>
              </a:spcBef>
              <a:spcAft>
                <a:spcPts val="300"/>
              </a:spcAft>
              <a:buClr>
                <a:schemeClr val="tx2"/>
              </a:buClr>
              <a:buSzPct val="110000"/>
            </a:pPr>
            <a:r>
              <a:rPr lang="en-US" sz="1400" b="1" dirty="0">
                <a:solidFill>
                  <a:schemeClr val="bg1"/>
                </a:solidFill>
                <a:latin typeface="Arial"/>
                <a:cs typeface="Arial"/>
              </a:rPr>
              <a:t>CBO Current Law</a:t>
            </a:r>
          </a:p>
        </p:txBody>
      </p:sp>
      <p:sp>
        <p:nvSpPr>
          <p:cNvPr id="11" name="TextBox 10"/>
          <p:cNvSpPr txBox="1"/>
          <p:nvPr/>
        </p:nvSpPr>
        <p:spPr>
          <a:xfrm>
            <a:off x="181149" y="1390745"/>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1950</a:t>
            </a:r>
          </a:p>
        </p:txBody>
      </p:sp>
      <p:sp>
        <p:nvSpPr>
          <p:cNvPr id="632" name="TextBox 631"/>
          <p:cNvSpPr txBox="1"/>
          <p:nvPr/>
        </p:nvSpPr>
        <p:spPr>
          <a:xfrm>
            <a:off x="2467272" y="1391462"/>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1960</a:t>
            </a:r>
          </a:p>
        </p:txBody>
      </p:sp>
      <p:sp>
        <p:nvSpPr>
          <p:cNvPr id="823" name="TextBox 822"/>
          <p:cNvSpPr txBox="1"/>
          <p:nvPr/>
        </p:nvSpPr>
        <p:spPr>
          <a:xfrm>
            <a:off x="4638972" y="1420670"/>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2012</a:t>
            </a:r>
          </a:p>
        </p:txBody>
      </p:sp>
      <p:sp>
        <p:nvSpPr>
          <p:cNvPr id="844" name="TextBox 843"/>
          <p:cNvSpPr txBox="1"/>
          <p:nvPr/>
        </p:nvSpPr>
        <p:spPr>
          <a:xfrm>
            <a:off x="6784083" y="1420670"/>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2035</a:t>
            </a:r>
          </a:p>
        </p:txBody>
      </p:sp>
      <p:sp>
        <p:nvSpPr>
          <p:cNvPr id="1039" name="Text Box 14"/>
          <p:cNvSpPr txBox="1">
            <a:spLocks noChangeArrowheads="1"/>
          </p:cNvSpPr>
          <p:nvPr/>
        </p:nvSpPr>
        <p:spPr bwMode="auto">
          <a:xfrm>
            <a:off x="0" y="6604000"/>
            <a:ext cx="6705600" cy="246221"/>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000000"/>
                </a:solidFill>
                <a:latin typeface="Arial"/>
                <a:cs typeface="Arial"/>
              </a:rPr>
              <a:t>Source: 2016 Social Security Trustees Report</a:t>
            </a:r>
          </a:p>
        </p:txBody>
      </p:sp>
      <p:sp>
        <p:nvSpPr>
          <p:cNvPr id="1067" name="Rectangle 2"/>
          <p:cNvSpPr txBox="1">
            <a:spLocks noRot="1" noChangeArrowheads="1"/>
          </p:cNvSpPr>
          <p:nvPr/>
        </p:nvSpPr>
        <p:spPr>
          <a:xfrm>
            <a:off x="0" y="-15908"/>
            <a:ext cx="9144000" cy="820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Calibri" pitchFamily="34" charset="0"/>
              </a:rPr>
              <a:t>Aging </a:t>
            </a:r>
            <a:r>
              <a:rPr lang="en-US" sz="3600" b="1" dirty="0">
                <a:solidFill>
                  <a:schemeClr val="tx2"/>
                </a:solidFill>
                <a:latin typeface="Calibri" pitchFamily="34" charset="0"/>
              </a:rPr>
              <a:t>Demographics</a:t>
            </a:r>
          </a:p>
        </p:txBody>
      </p:sp>
      <p:cxnSp>
        <p:nvCxnSpPr>
          <p:cNvPr id="1072" name="Straight Connector 1071"/>
          <p:cNvCxnSpPr/>
          <p:nvPr/>
        </p:nvCxnSpPr>
        <p:spPr>
          <a:xfrm>
            <a:off x="2729177" y="2174462"/>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8" name="Straight Connector 1117"/>
          <p:cNvCxnSpPr/>
          <p:nvPr/>
        </p:nvCxnSpPr>
        <p:spPr>
          <a:xfrm>
            <a:off x="433339" y="2164804"/>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9" name="Straight Connector 1138"/>
          <p:cNvCxnSpPr/>
          <p:nvPr/>
        </p:nvCxnSpPr>
        <p:spPr>
          <a:xfrm>
            <a:off x="4833249" y="2190480"/>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2" name="Straight Connector 1161"/>
          <p:cNvCxnSpPr/>
          <p:nvPr/>
        </p:nvCxnSpPr>
        <p:spPr>
          <a:xfrm>
            <a:off x="7019113" y="2200565"/>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164" name="TextBox 1163"/>
          <p:cNvSpPr txBox="1"/>
          <p:nvPr/>
        </p:nvSpPr>
        <p:spPr>
          <a:xfrm>
            <a:off x="388938" y="2232624"/>
            <a:ext cx="1835722" cy="584776"/>
          </a:xfrm>
          <a:prstGeom prst="rect">
            <a:avLst/>
          </a:prstGeom>
          <a:noFill/>
        </p:spPr>
        <p:txBody>
          <a:bodyPr wrap="square" rtlCol="0">
            <a:spAutoFit/>
          </a:bodyPr>
          <a:lstStyle/>
          <a:p>
            <a:pPr algn="ctr"/>
            <a:r>
              <a:rPr lang="en-US" sz="3200" b="1" cap="all" dirty="0">
                <a:solidFill>
                  <a:srgbClr val="00B050"/>
                </a:solidFill>
                <a:latin typeface="Arial"/>
                <a:cs typeface="Arial"/>
              </a:rPr>
              <a:t>(16:1)</a:t>
            </a:r>
          </a:p>
        </p:txBody>
      </p:sp>
      <p:sp>
        <p:nvSpPr>
          <p:cNvPr id="1165" name="TextBox 1164"/>
          <p:cNvSpPr txBox="1"/>
          <p:nvPr/>
        </p:nvSpPr>
        <p:spPr>
          <a:xfrm>
            <a:off x="2692757" y="2232624"/>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(5:1)</a:t>
            </a:r>
          </a:p>
        </p:txBody>
      </p:sp>
      <p:sp>
        <p:nvSpPr>
          <p:cNvPr id="1166" name="TextBox 1165"/>
          <p:cNvSpPr txBox="1"/>
          <p:nvPr/>
        </p:nvSpPr>
        <p:spPr>
          <a:xfrm>
            <a:off x="4765290" y="2234305"/>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(3:1)</a:t>
            </a:r>
          </a:p>
        </p:txBody>
      </p:sp>
      <p:sp>
        <p:nvSpPr>
          <p:cNvPr id="1167" name="TextBox 1166"/>
          <p:cNvSpPr txBox="1"/>
          <p:nvPr/>
        </p:nvSpPr>
        <p:spPr>
          <a:xfrm>
            <a:off x="6896772" y="2234305"/>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(2:1)</a:t>
            </a:r>
          </a:p>
        </p:txBody>
      </p:sp>
      <p:pic>
        <p:nvPicPr>
          <p:cNvPr id="2" name="Picture 1"/>
          <p:cNvPicPr>
            <a:picLocks noChangeAspect="1"/>
          </p:cNvPicPr>
          <p:nvPr/>
        </p:nvPicPr>
        <p:blipFill>
          <a:blip r:embed="rId3"/>
          <a:stretch>
            <a:fillRect/>
          </a:stretch>
        </p:blipFill>
        <p:spPr>
          <a:xfrm>
            <a:off x="4107988" y="1397708"/>
            <a:ext cx="413071" cy="737627"/>
          </a:xfrm>
          <a:prstGeom prst="rect">
            <a:avLst/>
          </a:prstGeom>
        </p:spPr>
      </p:pic>
      <p:pic>
        <p:nvPicPr>
          <p:cNvPr id="662" name="Picture 661"/>
          <p:cNvPicPr>
            <a:picLocks noChangeAspect="1"/>
          </p:cNvPicPr>
          <p:nvPr/>
        </p:nvPicPr>
        <p:blipFill>
          <a:blip r:embed="rId3"/>
          <a:stretch>
            <a:fillRect/>
          </a:stretch>
        </p:blipFill>
        <p:spPr>
          <a:xfrm>
            <a:off x="8403243" y="1420670"/>
            <a:ext cx="413071" cy="737627"/>
          </a:xfrm>
          <a:prstGeom prst="rect">
            <a:avLst/>
          </a:prstGeom>
        </p:spPr>
      </p:pic>
      <p:pic>
        <p:nvPicPr>
          <p:cNvPr id="4" name="Picture 3"/>
          <p:cNvPicPr>
            <a:picLocks noChangeAspect="1"/>
          </p:cNvPicPr>
          <p:nvPr/>
        </p:nvPicPr>
        <p:blipFill>
          <a:blip r:embed="rId4"/>
          <a:stretch>
            <a:fillRect/>
          </a:stretch>
        </p:blipFill>
        <p:spPr>
          <a:xfrm>
            <a:off x="1874986" y="1344470"/>
            <a:ext cx="298450" cy="774700"/>
          </a:xfrm>
          <a:prstGeom prst="rect">
            <a:avLst/>
          </a:prstGeom>
        </p:spPr>
      </p:pic>
      <p:pic>
        <p:nvPicPr>
          <p:cNvPr id="664" name="Picture 663"/>
          <p:cNvPicPr>
            <a:picLocks noChangeAspect="1"/>
          </p:cNvPicPr>
          <p:nvPr/>
        </p:nvPicPr>
        <p:blipFill>
          <a:blip r:embed="rId4"/>
          <a:stretch>
            <a:fillRect/>
          </a:stretch>
        </p:blipFill>
        <p:spPr>
          <a:xfrm>
            <a:off x="6312021" y="1372308"/>
            <a:ext cx="298450" cy="774700"/>
          </a:xfrm>
          <a:prstGeom prst="rect">
            <a:avLst/>
          </a:prstGeom>
        </p:spPr>
      </p:pic>
      <p:pic>
        <p:nvPicPr>
          <p:cNvPr id="5" name="Picture 4"/>
          <p:cNvPicPr>
            <a:picLocks noChangeAspect="1"/>
          </p:cNvPicPr>
          <p:nvPr/>
        </p:nvPicPr>
        <p:blipFill>
          <a:blip r:embed="rId5"/>
          <a:stretch>
            <a:fillRect/>
          </a:stretch>
        </p:blipFill>
        <p:spPr>
          <a:xfrm>
            <a:off x="563516" y="2926110"/>
            <a:ext cx="1387522" cy="2648906"/>
          </a:xfrm>
          <a:prstGeom prst="rect">
            <a:avLst/>
          </a:prstGeom>
        </p:spPr>
      </p:pic>
      <p:pic>
        <p:nvPicPr>
          <p:cNvPr id="6" name="Picture 5"/>
          <p:cNvPicPr>
            <a:picLocks noChangeAspect="1"/>
          </p:cNvPicPr>
          <p:nvPr/>
        </p:nvPicPr>
        <p:blipFill>
          <a:blip r:embed="rId6"/>
          <a:stretch>
            <a:fillRect/>
          </a:stretch>
        </p:blipFill>
        <p:spPr>
          <a:xfrm>
            <a:off x="3073919" y="2898615"/>
            <a:ext cx="1043790" cy="1331732"/>
          </a:xfrm>
          <a:prstGeom prst="rect">
            <a:avLst/>
          </a:prstGeom>
        </p:spPr>
      </p:pic>
      <p:pic>
        <p:nvPicPr>
          <p:cNvPr id="7" name="Picture 6"/>
          <p:cNvPicPr>
            <a:picLocks noChangeAspect="1"/>
          </p:cNvPicPr>
          <p:nvPr/>
        </p:nvPicPr>
        <p:blipFill>
          <a:blip r:embed="rId7"/>
          <a:stretch>
            <a:fillRect/>
          </a:stretch>
        </p:blipFill>
        <p:spPr>
          <a:xfrm>
            <a:off x="5182669" y="2897789"/>
            <a:ext cx="1091251" cy="602069"/>
          </a:xfrm>
          <a:prstGeom prst="rect">
            <a:avLst/>
          </a:prstGeom>
        </p:spPr>
      </p:pic>
      <p:pic>
        <p:nvPicPr>
          <p:cNvPr id="8" name="Picture 7"/>
          <p:cNvPicPr>
            <a:picLocks noChangeAspect="1"/>
          </p:cNvPicPr>
          <p:nvPr/>
        </p:nvPicPr>
        <p:blipFill>
          <a:blip r:embed="rId8"/>
          <a:stretch>
            <a:fillRect/>
          </a:stretch>
        </p:blipFill>
        <p:spPr>
          <a:xfrm>
            <a:off x="7499494" y="2913410"/>
            <a:ext cx="651916" cy="596037"/>
          </a:xfrm>
          <a:prstGeom prst="rect">
            <a:avLst/>
          </a:prstGeom>
        </p:spPr>
      </p:pic>
    </p:spTree>
    <p:extLst>
      <p:ext uri="{BB962C8B-B14F-4D97-AF65-F5344CB8AC3E}">
        <p14:creationId xmlns:p14="http://schemas.microsoft.com/office/powerpoint/2010/main" val="316024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smtClean="0">
                <a:solidFill>
                  <a:schemeClr val="tx2"/>
                </a:solidFill>
                <a:ea typeface="+mj-ea"/>
                <a:cs typeface="+mj-cs"/>
              </a:rPr>
              <a:t>Interest </a:t>
            </a:r>
            <a:r>
              <a:rPr lang="en-US" sz="3000" b="1" dirty="0">
                <a:solidFill>
                  <a:schemeClr val="tx2"/>
                </a:solidFill>
                <a:ea typeface="+mj-ea"/>
                <a:cs typeface="+mj-cs"/>
              </a:rPr>
              <a:t>Spending is Fastest Growing Line Item</a:t>
            </a:r>
          </a:p>
        </p:txBody>
      </p:sp>
      <p:sp>
        <p:nvSpPr>
          <p:cNvPr id="5" name="TextBox 1"/>
          <p:cNvSpPr txBox="1"/>
          <p:nvPr/>
        </p:nvSpPr>
        <p:spPr>
          <a:xfrm>
            <a:off x="0" y="6443796"/>
            <a:ext cx="7878442" cy="3408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CRFB calculations based on Congressional Budget Office August 2019 Baseline.</a:t>
            </a:r>
            <a:endParaRPr lang="en-US" sz="1400" i="1" dirty="0"/>
          </a:p>
        </p:txBody>
      </p:sp>
      <p:sp>
        <p:nvSpPr>
          <p:cNvPr id="7" name="TextBox 6">
            <a:extLst>
              <a:ext uri="{FF2B5EF4-FFF2-40B4-BE49-F238E27FC236}">
                <a16:creationId xmlns:a16="http://schemas.microsoft.com/office/drawing/2014/main" id="{2C949BD0-747B-48DA-BB0C-7DA69D31BF18}"/>
              </a:ext>
            </a:extLst>
          </p:cNvPr>
          <p:cNvSpPr txBox="1"/>
          <p:nvPr/>
        </p:nvSpPr>
        <p:spPr>
          <a:xfrm>
            <a:off x="123173" y="746843"/>
            <a:ext cx="3576372"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292929"/>
                </a:solidFill>
                <a:latin typeface="Calibri" pitchFamily="34" charset="0"/>
              </a:rPr>
              <a:t>Billions</a:t>
            </a:r>
          </a:p>
        </p:txBody>
      </p:sp>
      <p:graphicFrame>
        <p:nvGraphicFramePr>
          <p:cNvPr id="10" name="Chart 9">
            <a:extLst>
              <a:ext uri="{FF2B5EF4-FFF2-40B4-BE49-F238E27FC236}">
                <a16:creationId xmlns:a16="http://schemas.microsoft.com/office/drawing/2014/main" id="{867BFA9B-B6C1-4EE4-B720-F1AA8E50E8BD}"/>
              </a:ext>
            </a:extLst>
          </p:cNvPr>
          <p:cNvGraphicFramePr>
            <a:graphicFrameLocks/>
          </p:cNvGraphicFramePr>
          <p:nvPr/>
        </p:nvGraphicFramePr>
        <p:xfrm>
          <a:off x="0" y="935098"/>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4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786"/>
            <a:ext cx="91313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1148A5"/>
                </a:solidFill>
                <a:effectLst/>
                <a:uLnTx/>
                <a:uFillTx/>
                <a:latin typeface="Calibri" pitchFamily="34" charset="0"/>
                <a:ea typeface="+mn-ea"/>
                <a:cs typeface="+mn-cs"/>
              </a:rPr>
              <a:t>Two-Fifths </a:t>
            </a:r>
            <a:r>
              <a:rPr kumimoji="0" lang="en-US" sz="3600" b="1" i="0" u="none" strike="noStrike" kern="1200" cap="none" spc="0" normalizeH="0" baseline="0" noProof="0" dirty="0">
                <a:ln>
                  <a:noFill/>
                </a:ln>
                <a:solidFill>
                  <a:srgbClr val="1148A5"/>
                </a:solidFill>
                <a:effectLst/>
                <a:uLnTx/>
                <a:uFillTx/>
                <a:latin typeface="Calibri" pitchFamily="34" charset="0"/>
                <a:ea typeface="+mn-ea"/>
                <a:cs typeface="+mn-cs"/>
              </a:rPr>
              <a:t>of Interest Goes Overseas</a:t>
            </a:r>
          </a:p>
        </p:txBody>
      </p:sp>
      <p:sp>
        <p:nvSpPr>
          <p:cNvPr id="30" name="Text Box 14"/>
          <p:cNvSpPr txBox="1">
            <a:spLocks noChangeArrowheads="1"/>
          </p:cNvSpPr>
          <p:nvPr/>
        </p:nvSpPr>
        <p:spPr bwMode="auto">
          <a:xfrm>
            <a:off x="12699" y="6611779"/>
            <a:ext cx="6422392"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Treasury Department, January 2019.</a:t>
            </a:r>
          </a:p>
        </p:txBody>
      </p:sp>
      <p:graphicFrame>
        <p:nvGraphicFramePr>
          <p:cNvPr id="29" name="Chart 28"/>
          <p:cNvGraphicFramePr>
            <a:graphicFrameLocks/>
          </p:cNvGraphicFramePr>
          <p:nvPr/>
        </p:nvGraphicFramePr>
        <p:xfrm>
          <a:off x="3818254" y="2068179"/>
          <a:ext cx="5794376" cy="4076421"/>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2"/>
          <p:cNvSpPr txBox="1">
            <a:spLocks noRot="1" noChangeArrowheads="1"/>
          </p:cNvSpPr>
          <p:nvPr/>
        </p:nvSpPr>
        <p:spPr>
          <a:xfrm>
            <a:off x="387273" y="1420881"/>
            <a:ext cx="4405065" cy="43075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cs typeface="Arial"/>
              </a:rPr>
              <a:t>In 2019, we will spend </a:t>
            </a:r>
            <a:r>
              <a:rPr kumimoji="0" lang="en-US" sz="3200" b="1" i="0" u="none" strike="noStrike" kern="1200" cap="all" spc="0" normalizeH="0" baseline="0" noProof="0" dirty="0">
                <a:ln>
                  <a:noFill/>
                </a:ln>
                <a:solidFill>
                  <a:srgbClr val="F36107"/>
                </a:solidFill>
                <a:effectLst/>
                <a:uLnTx/>
                <a:uFillTx/>
                <a:latin typeface="Arial"/>
                <a:cs typeface="Arial"/>
              </a:rPr>
              <a:t>$382 billion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a:cs typeface="Arial"/>
              </a:rPr>
              <a:t>on interest.</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400" b="1" cap="all" dirty="0">
              <a:solidFill>
                <a:srgbClr val="000000"/>
              </a:solidFill>
              <a:latin typeface="Arial"/>
              <a:cs typeface="Arial"/>
            </a:endParaRPr>
          </a:p>
          <a:p>
            <a:pPr lvl="0" algn="l">
              <a:defRPr/>
            </a:pPr>
            <a:r>
              <a:rPr lang="en-US" sz="2400" b="1" cap="all" dirty="0">
                <a:solidFill>
                  <a:srgbClr val="000000"/>
                </a:solidFill>
                <a:latin typeface="Arial"/>
                <a:cs typeface="Arial"/>
              </a:rPr>
              <a:t>Roughly</a:t>
            </a:r>
          </a:p>
          <a:p>
            <a:pPr lvl="0" algn="l">
              <a:defRPr/>
            </a:pPr>
            <a:r>
              <a:rPr lang="en-US" sz="3200" b="1" cap="all" dirty="0">
                <a:solidFill>
                  <a:srgbClr val="F36107"/>
                </a:solidFill>
                <a:latin typeface="Arial"/>
                <a:cs typeface="Arial"/>
              </a:rPr>
              <a:t>$150 billion </a:t>
            </a:r>
          </a:p>
          <a:p>
            <a:pPr lvl="0" algn="l">
              <a:defRPr/>
            </a:pPr>
            <a:r>
              <a:rPr lang="en-US" sz="2400" b="1" cap="all" dirty="0">
                <a:solidFill>
                  <a:srgbClr val="000000"/>
                </a:solidFill>
                <a:latin typeface="Arial"/>
                <a:cs typeface="Arial"/>
              </a:rPr>
              <a:t>Will be paid</a:t>
            </a:r>
          </a:p>
          <a:p>
            <a:pPr lvl="0" algn="l">
              <a:defRPr/>
            </a:pPr>
            <a:r>
              <a:rPr lang="en-US" sz="2400" b="1" cap="all" dirty="0">
                <a:solidFill>
                  <a:srgbClr val="000000"/>
                </a:solidFill>
                <a:latin typeface="Arial"/>
                <a:cs typeface="Arial"/>
              </a:rPr>
              <a:t>To foreigners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400" b="1" cap="all" dirty="0">
              <a:solidFill>
                <a:srgbClr val="000000"/>
              </a:solidFill>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2400" b="1" cap="all" dirty="0">
              <a:solidFill>
                <a:srgbClr val="000000"/>
              </a:solidFill>
              <a:latin typeface="Arial"/>
              <a:cs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0000"/>
              </a:solidFill>
              <a:effectLst/>
              <a:uLnTx/>
              <a:uFillTx/>
              <a:latin typeface="Arial"/>
              <a:cs typeface="Arial"/>
            </a:endParaRPr>
          </a:p>
        </p:txBody>
      </p:sp>
      <p:graphicFrame>
        <p:nvGraphicFramePr>
          <p:cNvPr id="4" name="Chart 3">
            <a:extLst>
              <a:ext uri="{FF2B5EF4-FFF2-40B4-BE49-F238E27FC236}">
                <a16:creationId xmlns:a16="http://schemas.microsoft.com/office/drawing/2014/main" id="{8C977AC8-573D-4A1C-AB5A-12D90547BD1B}"/>
              </a:ext>
            </a:extLst>
          </p:cNvPr>
          <p:cNvGraphicFramePr/>
          <p:nvPr/>
        </p:nvGraphicFramePr>
        <p:xfrm>
          <a:off x="1696599" y="766126"/>
          <a:ext cx="8971051" cy="6025772"/>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Tree>
    <p:extLst>
      <p:ext uri="{BB962C8B-B14F-4D97-AF65-F5344CB8AC3E}">
        <p14:creationId xmlns:p14="http://schemas.microsoft.com/office/powerpoint/2010/main" val="192224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42473-DC8A-4B7C-A3D3-D22B99650BB7}"/>
              </a:ext>
            </a:extLst>
          </p:cNvPr>
          <p:cNvSpPr>
            <a:spLocks noGrp="1"/>
          </p:cNvSpPr>
          <p:nvPr>
            <p:ph type="sldNum" sz="quarter" idx="10"/>
          </p:nvPr>
        </p:nvSpPr>
        <p:spPr/>
        <p:txBody>
          <a:bodyPr/>
          <a:lstStyle/>
          <a:p>
            <a:pPr>
              <a:defRPr/>
            </a:pPr>
            <a:endParaRPr lang="en-US" dirty="0">
              <a:solidFill>
                <a:srgbClr val="292929"/>
              </a:solidFill>
            </a:endParaRPr>
          </a:p>
        </p:txBody>
      </p:sp>
      <p:sp>
        <p:nvSpPr>
          <p:cNvPr id="10" name="Title 1">
            <a:extLst>
              <a:ext uri="{FF2B5EF4-FFF2-40B4-BE49-F238E27FC236}">
                <a16:creationId xmlns:a16="http://schemas.microsoft.com/office/drawing/2014/main" id="{4B1A48D0-D91F-408C-9961-6B43CC466196}"/>
              </a:ext>
            </a:extLst>
          </p:cNvPr>
          <p:cNvSpPr txBox="1">
            <a:spLocks/>
          </p:cNvSpPr>
          <p:nvPr/>
        </p:nvSpPr>
        <p:spPr>
          <a:xfrm>
            <a:off x="-313364" y="112611"/>
            <a:ext cx="9683908" cy="819151"/>
          </a:xfrm>
          <a:prstGeom prst="rect">
            <a:avLst/>
          </a:prstGeom>
        </p:spPr>
        <p:txBody>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3000" b="1" dirty="0" smtClean="0"/>
              <a:t>A </a:t>
            </a:r>
            <a:r>
              <a:rPr lang="en-US" sz="3000" b="1" dirty="0"/>
              <a:t>Budget on Auto-pilot</a:t>
            </a:r>
          </a:p>
        </p:txBody>
      </p:sp>
      <p:sp>
        <p:nvSpPr>
          <p:cNvPr id="11" name="TextBox 1">
            <a:extLst>
              <a:ext uri="{FF2B5EF4-FFF2-40B4-BE49-F238E27FC236}">
                <a16:creationId xmlns:a16="http://schemas.microsoft.com/office/drawing/2014/main" id="{90FA8EFA-1AA9-41AF-9CA8-707828AFA21C}"/>
              </a:ext>
            </a:extLst>
          </p:cNvPr>
          <p:cNvSpPr txBox="1"/>
          <p:nvPr/>
        </p:nvSpPr>
        <p:spPr>
          <a:xfrm>
            <a:off x="0" y="6547479"/>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Congressional Budget Office</a:t>
            </a:r>
            <a:r>
              <a:rPr lang="en-US" sz="1400" i="1" dirty="0"/>
              <a:t> August </a:t>
            </a:r>
            <a:r>
              <a:rPr lang="en-US" sz="1400" i="1" baseline="0" dirty="0"/>
              <a:t>2019</a:t>
            </a:r>
            <a:r>
              <a:rPr lang="en-US" sz="1400" i="1" dirty="0"/>
              <a:t> Baseline</a:t>
            </a:r>
            <a:r>
              <a:rPr lang="en-US" sz="1400" i="1" baseline="0" dirty="0"/>
              <a:t>		</a:t>
            </a:r>
            <a:endParaRPr lang="en-US" sz="1400" i="1" dirty="0"/>
          </a:p>
        </p:txBody>
      </p:sp>
      <p:sp>
        <p:nvSpPr>
          <p:cNvPr id="13" name="TextBox 12">
            <a:extLst>
              <a:ext uri="{FF2B5EF4-FFF2-40B4-BE49-F238E27FC236}">
                <a16:creationId xmlns:a16="http://schemas.microsoft.com/office/drawing/2014/main" id="{361FF05D-18B6-42F2-AE0C-CA399AF5F01E}"/>
              </a:ext>
            </a:extLst>
          </p:cNvPr>
          <p:cNvSpPr txBox="1"/>
          <p:nvPr/>
        </p:nvSpPr>
        <p:spPr>
          <a:xfrm>
            <a:off x="-18449" y="765266"/>
            <a:ext cx="1618661" cy="338554"/>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600" b="1" i="1" dirty="0">
                <a:solidFill>
                  <a:srgbClr val="292929"/>
                </a:solidFill>
                <a:latin typeface="Calibri" pitchFamily="34" charset="0"/>
              </a:rPr>
              <a:t>Billions</a:t>
            </a:r>
          </a:p>
        </p:txBody>
      </p:sp>
      <p:graphicFrame>
        <p:nvGraphicFramePr>
          <p:cNvPr id="3" name="Chart 2">
            <a:extLst>
              <a:ext uri="{FF2B5EF4-FFF2-40B4-BE49-F238E27FC236}">
                <a16:creationId xmlns:a16="http://schemas.microsoft.com/office/drawing/2014/main" id="{1B9A7E91-23D2-40B3-9DE4-E3706612BA6A}"/>
              </a:ext>
            </a:extLst>
          </p:cNvPr>
          <p:cNvGraphicFramePr>
            <a:graphicFrameLocks noChangeAspect="1"/>
          </p:cNvGraphicFramePr>
          <p:nvPr/>
        </p:nvGraphicFramePr>
        <p:xfrm>
          <a:off x="1788087" y="872058"/>
          <a:ext cx="5605997" cy="5605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1DE1168-DAD0-470E-A332-DF9A239E0CD4}"/>
              </a:ext>
            </a:extLst>
          </p:cNvPr>
          <p:cNvGraphicFramePr>
            <a:graphicFrameLocks/>
          </p:cNvGraphicFramePr>
          <p:nvPr/>
        </p:nvGraphicFramePr>
        <p:xfrm>
          <a:off x="1689742" y="787378"/>
          <a:ext cx="5813627" cy="581362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28A546D-DA98-47C9-98C3-BF95C019AB0F}"/>
              </a:ext>
            </a:extLst>
          </p:cNvPr>
          <p:cNvSpPr txBox="1"/>
          <p:nvPr/>
        </p:nvSpPr>
        <p:spPr>
          <a:xfrm rot="8118245">
            <a:off x="2288308" y="1273656"/>
            <a:ext cx="4775479" cy="4775479"/>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Mandatory – 61%</a:t>
            </a:r>
          </a:p>
        </p:txBody>
      </p:sp>
      <p:sp>
        <p:nvSpPr>
          <p:cNvPr id="7" name="TextBox 6">
            <a:extLst>
              <a:ext uri="{FF2B5EF4-FFF2-40B4-BE49-F238E27FC236}">
                <a16:creationId xmlns:a16="http://schemas.microsoft.com/office/drawing/2014/main" id="{0FAFF116-168F-467B-A76A-2FE4E3EA139E}"/>
              </a:ext>
            </a:extLst>
          </p:cNvPr>
          <p:cNvSpPr txBox="1"/>
          <p:nvPr/>
        </p:nvSpPr>
        <p:spPr>
          <a:xfrm rot="19584221">
            <a:off x="2105200" y="1410265"/>
            <a:ext cx="4567850" cy="4567850"/>
          </a:xfrm>
          <a:prstGeom prst="rect">
            <a:avLst/>
          </a:prstGeom>
        </p:spPr>
        <p:txBody>
          <a:bodyPr wrap="square" rtlCol="0">
            <a:prstTxWarp prst="textCircle">
              <a:avLst>
                <a:gd name="adj" fmla="val 10820416"/>
              </a:avLst>
            </a:prstTxWarp>
            <a:spAutoFit/>
          </a:bodyPr>
          <a:lstStyle/>
          <a:p>
            <a:pPr marL="285750" indent="-285750">
              <a:spcAft>
                <a:spcPts val="300"/>
              </a:spcAft>
              <a:buClr>
                <a:schemeClr val="tx2"/>
              </a:buClr>
              <a:buSzPct val="110000"/>
            </a:pPr>
            <a:r>
              <a:rPr lang="en-US" sz="2000" b="1" dirty="0">
                <a:solidFill>
                  <a:schemeClr val="bg1"/>
                </a:solidFill>
                <a:latin typeface="Calibri" pitchFamily="34" charset="0"/>
              </a:rPr>
              <a:t>Discretionary – 30%</a:t>
            </a:r>
          </a:p>
        </p:txBody>
      </p:sp>
      <p:sp>
        <p:nvSpPr>
          <p:cNvPr id="8" name="TextBox 7">
            <a:extLst>
              <a:ext uri="{FF2B5EF4-FFF2-40B4-BE49-F238E27FC236}">
                <a16:creationId xmlns:a16="http://schemas.microsoft.com/office/drawing/2014/main" id="{1244E1CF-319C-4F7E-95B5-B138A444CAC8}"/>
              </a:ext>
            </a:extLst>
          </p:cNvPr>
          <p:cNvSpPr txBox="1"/>
          <p:nvPr/>
        </p:nvSpPr>
        <p:spPr>
          <a:xfrm rot="17723598">
            <a:off x="2220889" y="1505696"/>
            <a:ext cx="4775479" cy="4775479"/>
          </a:xfrm>
          <a:prstGeom prst="rect">
            <a:avLst/>
          </a:prstGeom>
        </p:spPr>
        <p:txBody>
          <a:bodyPr wrap="square" rtlCol="0">
            <a:prstTxWarp prst="textArchDown">
              <a:avLst/>
            </a:prstTxWarp>
            <a:spAutoFit/>
          </a:bodyPr>
          <a:lstStyle/>
          <a:p>
            <a:pPr marL="285750" indent="-285750">
              <a:spcAft>
                <a:spcPts val="300"/>
              </a:spcAft>
              <a:buClr>
                <a:schemeClr val="tx2"/>
              </a:buClr>
              <a:buSzPct val="110000"/>
            </a:pPr>
            <a:r>
              <a:rPr lang="en-US" sz="1600" b="1" dirty="0">
                <a:solidFill>
                  <a:schemeClr val="bg1"/>
                </a:solidFill>
                <a:latin typeface="Calibri" pitchFamily="34" charset="0"/>
              </a:rPr>
              <a:t>Interest – 9%</a:t>
            </a:r>
          </a:p>
        </p:txBody>
      </p:sp>
      <p:sp>
        <p:nvSpPr>
          <p:cNvPr id="5" name="TextBox 4">
            <a:extLst>
              <a:ext uri="{FF2B5EF4-FFF2-40B4-BE49-F238E27FC236}">
                <a16:creationId xmlns:a16="http://schemas.microsoft.com/office/drawing/2014/main" id="{BE7E260B-F32E-46FA-98B0-2A45E9BA123A}"/>
              </a:ext>
            </a:extLst>
          </p:cNvPr>
          <p:cNvSpPr txBox="1"/>
          <p:nvPr/>
        </p:nvSpPr>
        <p:spPr>
          <a:xfrm>
            <a:off x="3949065" y="3165105"/>
            <a:ext cx="1245870" cy="1023357"/>
          </a:xfrm>
          <a:prstGeom prst="rect">
            <a:avLst/>
          </a:prstGeom>
        </p:spPr>
        <p:txBody>
          <a:bodyPr wrap="square" lIns="0" tIns="0" rIns="0" bIns="0" rtlCol="0">
            <a:spAutoFit/>
          </a:bodyPr>
          <a:lstStyle/>
          <a:p>
            <a:pPr marL="285750" indent="-285750" algn="ctr">
              <a:spcBef>
                <a:spcPts val="0"/>
              </a:spcBef>
              <a:spcAft>
                <a:spcPts val="300"/>
              </a:spcAft>
              <a:buClr>
                <a:schemeClr val="tx2"/>
              </a:buClr>
              <a:buSzPct val="110000"/>
            </a:pPr>
            <a:r>
              <a:rPr lang="en-US" sz="3200" b="1" dirty="0">
                <a:solidFill>
                  <a:srgbClr val="EE3224"/>
                </a:solidFill>
                <a:latin typeface="Calibri" pitchFamily="34" charset="0"/>
              </a:rPr>
              <a:t>$4.4</a:t>
            </a:r>
          </a:p>
          <a:p>
            <a:pPr marL="285750" indent="-285750" algn="ctr">
              <a:spcBef>
                <a:spcPts val="0"/>
              </a:spcBef>
              <a:spcAft>
                <a:spcPts val="300"/>
              </a:spcAft>
              <a:buClr>
                <a:schemeClr val="tx2"/>
              </a:buClr>
              <a:buSzPct val="110000"/>
            </a:pPr>
            <a:r>
              <a:rPr lang="en-US" sz="3200" b="1" dirty="0">
                <a:solidFill>
                  <a:srgbClr val="EE3224"/>
                </a:solidFill>
                <a:latin typeface="Calibri" pitchFamily="34" charset="0"/>
              </a:rPr>
              <a:t>Trillion</a:t>
            </a:r>
            <a:endParaRPr lang="en-US" sz="2800" b="1" dirty="0">
              <a:solidFill>
                <a:srgbClr val="EE3224"/>
              </a:solidFill>
              <a:latin typeface="Calibri" pitchFamily="34" charset="0"/>
            </a:endParaRPr>
          </a:p>
        </p:txBody>
      </p:sp>
    </p:spTree>
    <p:extLst>
      <p:ext uri="{BB962C8B-B14F-4D97-AF65-F5344CB8AC3E}">
        <p14:creationId xmlns:p14="http://schemas.microsoft.com/office/powerpoint/2010/main" val="2733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1AAC2-0008-4F62-BDD9-7CC64EC6F2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graphicFrame>
        <p:nvGraphicFramePr>
          <p:cNvPr id="3" name="Chart 2">
            <a:extLst>
              <a:ext uri="{FF2B5EF4-FFF2-40B4-BE49-F238E27FC236}">
                <a16:creationId xmlns:a16="http://schemas.microsoft.com/office/drawing/2014/main" id="{7009D35C-347B-491A-B325-34B8A37A1696}"/>
              </a:ext>
            </a:extLst>
          </p:cNvPr>
          <p:cNvGraphicFramePr>
            <a:graphicFrameLocks/>
          </p:cNvGraphicFramePr>
          <p:nvPr/>
        </p:nvGraphicFramePr>
        <p:xfrm>
          <a:off x="0" y="989867"/>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648F65-7CA3-4E5B-BC44-8F0D2E31BAFE}"/>
              </a:ext>
            </a:extLst>
          </p:cNvPr>
          <p:cNvSpPr txBox="1"/>
          <p:nvPr/>
        </p:nvSpPr>
        <p:spPr>
          <a:xfrm>
            <a:off x="0" y="99017"/>
            <a:ext cx="91322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1148A5"/>
                </a:solidFill>
                <a:effectLst/>
                <a:uLnTx/>
                <a:uFillTx/>
                <a:latin typeface="Calibri"/>
                <a:ea typeface="+mn-ea"/>
                <a:cs typeface="+mn-cs"/>
              </a:rPr>
              <a:t>U.S</a:t>
            </a:r>
            <a:r>
              <a:rPr kumimoji="0" lang="en-US" sz="3200" b="1" i="0" u="none" strike="noStrike" kern="1200" cap="none" spc="0" normalizeH="0" baseline="0" noProof="0" dirty="0">
                <a:ln>
                  <a:noFill/>
                </a:ln>
                <a:solidFill>
                  <a:srgbClr val="1148A5"/>
                </a:solidFill>
                <a:effectLst/>
                <a:uLnTx/>
                <a:uFillTx/>
                <a:latin typeface="Calibri"/>
                <a:ea typeface="+mn-ea"/>
                <a:cs typeface="+mn-cs"/>
              </a:rPr>
              <a:t>. Largest Projected Increase in Debt</a:t>
            </a:r>
          </a:p>
        </p:txBody>
      </p:sp>
      <p:sp>
        <p:nvSpPr>
          <p:cNvPr id="5" name="TextBox 1">
            <a:extLst>
              <a:ext uri="{FF2B5EF4-FFF2-40B4-BE49-F238E27FC236}">
                <a16:creationId xmlns:a16="http://schemas.microsoft.com/office/drawing/2014/main" id="{5ADD73FF-346F-4552-97DC-53442E76FB3A}"/>
              </a:ext>
            </a:extLst>
          </p:cNvPr>
          <p:cNvSpPr txBox="1"/>
          <p:nvPr/>
        </p:nvSpPr>
        <p:spPr>
          <a:xfrm>
            <a:off x="0" y="6462130"/>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 International Monetary Fund World Economic Outlook, April 2019.		</a:t>
            </a:r>
          </a:p>
        </p:txBody>
      </p:sp>
      <p:sp>
        <p:nvSpPr>
          <p:cNvPr id="6" name="TextBox 5">
            <a:extLst>
              <a:ext uri="{FF2B5EF4-FFF2-40B4-BE49-F238E27FC236}">
                <a16:creationId xmlns:a16="http://schemas.microsoft.com/office/drawing/2014/main" id="{99AD07CA-216D-4B1F-9574-55AAD7CB512D}"/>
              </a:ext>
            </a:extLst>
          </p:cNvPr>
          <p:cNvSpPr txBox="1"/>
          <p:nvPr/>
        </p:nvSpPr>
        <p:spPr>
          <a:xfrm>
            <a:off x="298764" y="732454"/>
            <a:ext cx="3238066"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Change in Debt-to-GDP 2019-2024</a:t>
            </a:r>
          </a:p>
        </p:txBody>
      </p:sp>
    </p:spTree>
    <p:extLst>
      <p:ext uri="{BB962C8B-B14F-4D97-AF65-F5344CB8AC3E}">
        <p14:creationId xmlns:p14="http://schemas.microsoft.com/office/powerpoint/2010/main" val="26963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16ADC24-FD76-4A3A-90B0-1A3C53A2A4E7}"/>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8867" y="0"/>
            <a:ext cx="9683908" cy="819151"/>
          </a:xfrm>
        </p:spPr>
        <p:txBody>
          <a:bodyPr/>
          <a:lstStyle/>
          <a:p>
            <a:r>
              <a:rPr lang="en-US" sz="3600" dirty="0" smtClean="0"/>
              <a:t>We </a:t>
            </a:r>
            <a:r>
              <a:rPr lang="en-US" sz="3600" dirty="0"/>
              <a:t>Can’t Grow Our Way Out</a:t>
            </a:r>
          </a:p>
        </p:txBody>
      </p:sp>
      <p:sp>
        <p:nvSpPr>
          <p:cNvPr id="8" name="TextBox 7"/>
          <p:cNvSpPr txBox="1"/>
          <p:nvPr/>
        </p:nvSpPr>
        <p:spPr>
          <a:xfrm>
            <a:off x="0" y="6026544"/>
            <a:ext cx="7107382" cy="646331"/>
          </a:xfrm>
          <a:prstGeom prst="rect">
            <a:avLst/>
          </a:prstGeom>
        </p:spPr>
        <p:txBody>
          <a:bodyPr wrap="square" rtlCol="0">
            <a:spAutoFit/>
          </a:bodyPr>
          <a:lstStyle/>
          <a:p>
            <a:pPr>
              <a:spcBef>
                <a:spcPts val="0"/>
              </a:spcBef>
              <a:buClr>
                <a:schemeClr val="tx2"/>
              </a:buClr>
              <a:buSzPct val="110000"/>
            </a:pPr>
            <a:r>
              <a:rPr lang="en-US" sz="1200" i="1" dirty="0">
                <a:solidFill>
                  <a:srgbClr val="000000"/>
                </a:solidFill>
                <a:latin typeface="Calibri" pitchFamily="34" charset="0"/>
              </a:rPr>
              <a:t>Sources: CBO, OMB, Federal Reserve, Blue Chip, Goldman Sachs, Moody’s, IMF, and CRFB calculations..</a:t>
            </a:r>
          </a:p>
          <a:p>
            <a:pPr>
              <a:spcBef>
                <a:spcPts val="0"/>
              </a:spcBef>
              <a:buClr>
                <a:schemeClr val="tx2"/>
              </a:buClr>
              <a:buSzPct val="110000"/>
            </a:pPr>
            <a:r>
              <a:rPr lang="en-US" sz="1200" i="1" dirty="0">
                <a:solidFill>
                  <a:srgbClr val="000000"/>
                </a:solidFill>
                <a:latin typeface="Calibri" pitchFamily="34" charset="0"/>
              </a:rPr>
              <a:t>Note: Long-term rate is either defined by estimating organization or the last year of the estimating organization’s projection period.</a:t>
            </a:r>
          </a:p>
        </p:txBody>
      </p:sp>
      <p:sp>
        <p:nvSpPr>
          <p:cNvPr id="3" name="TextBox 2"/>
          <p:cNvSpPr txBox="1"/>
          <p:nvPr/>
        </p:nvSpPr>
        <p:spPr>
          <a:xfrm>
            <a:off x="775854" y="735178"/>
            <a:ext cx="4537669" cy="30777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400" b="1" i="1" dirty="0">
                <a:solidFill>
                  <a:srgbClr val="000000"/>
                </a:solidFill>
                <a:latin typeface="Calibri" pitchFamily="34" charset="0"/>
              </a:rPr>
              <a:t>Long-Term (Final Year) Annual Real GDP Change</a:t>
            </a:r>
          </a:p>
        </p:txBody>
      </p:sp>
    </p:spTree>
    <p:extLst>
      <p:ext uri="{BB962C8B-B14F-4D97-AF65-F5344CB8AC3E}">
        <p14:creationId xmlns:p14="http://schemas.microsoft.com/office/powerpoint/2010/main" val="22729495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45FC02E-1ADE-4D0B-BB1E-6387EB58B5E9}"/>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hidden="1">
            <a:extLst>
              <a:ext uri="{FF2B5EF4-FFF2-40B4-BE49-F238E27FC236}">
                <a16:creationId xmlns:a16="http://schemas.microsoft.com/office/drawing/2014/main" id="{B0404C19-30DC-45B5-96B2-7E767291B8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A7674-5859-4E4D-AFFE-2F49F7A95394}" type="slidenum">
              <a:rPr kumimoji="0" lang="en-US" sz="1000" b="0" i="0" u="none" strike="noStrike" kern="1200" cap="none" spc="0" normalizeH="0" baseline="0" noProof="0" smtClean="0">
                <a:ln>
                  <a:noFill/>
                </a:ln>
                <a:solidFill>
                  <a:srgbClr val="29292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094E57C7-B4FF-43FF-9C13-6A270C7A78F5}"/>
              </a:ext>
            </a:extLst>
          </p:cNvPr>
          <p:cNvSpPr txBox="1"/>
          <p:nvPr/>
        </p:nvSpPr>
        <p:spPr>
          <a:xfrm>
            <a:off x="0" y="73323"/>
            <a:ext cx="91059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1148A5"/>
                </a:solidFill>
                <a:effectLst/>
                <a:uLnTx/>
                <a:uFillTx/>
                <a:latin typeface="Calibri"/>
                <a:ea typeface="+mn-ea"/>
                <a:cs typeface="+mn-cs"/>
              </a:rPr>
              <a:t>Rising </a:t>
            </a:r>
            <a:r>
              <a:rPr kumimoji="0" lang="en-US" sz="3200" b="1" i="0" u="none" strike="noStrike" kern="1200" cap="none" spc="0" normalizeH="0" baseline="0" noProof="0" dirty="0">
                <a:ln>
                  <a:noFill/>
                </a:ln>
                <a:solidFill>
                  <a:srgbClr val="1148A5"/>
                </a:solidFill>
                <a:effectLst/>
                <a:uLnTx/>
                <a:uFillTx/>
                <a:latin typeface="Calibri"/>
                <a:ea typeface="+mn-ea"/>
                <a:cs typeface="+mn-cs"/>
              </a:rPr>
              <a:t>Debt Will Reduce Income Per Person</a:t>
            </a:r>
          </a:p>
        </p:txBody>
      </p:sp>
      <p:sp>
        <p:nvSpPr>
          <p:cNvPr id="5" name="TextBox 1">
            <a:extLst>
              <a:ext uri="{FF2B5EF4-FFF2-40B4-BE49-F238E27FC236}">
                <a16:creationId xmlns:a16="http://schemas.microsoft.com/office/drawing/2014/main" id="{6BBDF9FC-FCA1-4361-AE92-85DDA5AC5730}"/>
              </a:ext>
            </a:extLst>
          </p:cNvPr>
          <p:cNvSpPr txBox="1"/>
          <p:nvPr/>
        </p:nvSpPr>
        <p:spPr>
          <a:xfrm>
            <a:off x="0" y="6508855"/>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92929"/>
                </a:solidFill>
                <a:effectLst/>
                <a:uLnTx/>
                <a:uFillTx/>
                <a:latin typeface="Calibri"/>
                <a:ea typeface="+mn-ea"/>
                <a:cs typeface="+mn-cs"/>
              </a:rPr>
              <a:t>Source: Congressional Budget Office June 2019 Long Term Budget Outlook			</a:t>
            </a:r>
          </a:p>
        </p:txBody>
      </p:sp>
      <p:sp>
        <p:nvSpPr>
          <p:cNvPr id="6" name="TextBox 5">
            <a:extLst>
              <a:ext uri="{FF2B5EF4-FFF2-40B4-BE49-F238E27FC236}">
                <a16:creationId xmlns:a16="http://schemas.microsoft.com/office/drawing/2014/main" id="{C514601D-2911-470F-955F-66CCC403053B}"/>
              </a:ext>
            </a:extLst>
          </p:cNvPr>
          <p:cNvSpPr txBox="1"/>
          <p:nvPr/>
        </p:nvSpPr>
        <p:spPr>
          <a:xfrm>
            <a:off x="251250" y="730180"/>
            <a:ext cx="4758900"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292929"/>
                </a:solidFill>
                <a:effectLst/>
                <a:uLnTx/>
                <a:uFillTx/>
                <a:latin typeface="Calibri" pitchFamily="34" charset="0"/>
                <a:ea typeface="+mn-ea"/>
                <a:cs typeface="+mn-cs"/>
              </a:rPr>
              <a:t>Per-Person Income (Real GNP Per-Capita) in 2049 [Debt % of GDP]</a:t>
            </a:r>
          </a:p>
        </p:txBody>
      </p:sp>
    </p:spTree>
    <p:extLst>
      <p:ext uri="{BB962C8B-B14F-4D97-AF65-F5344CB8AC3E}">
        <p14:creationId xmlns:p14="http://schemas.microsoft.com/office/powerpoint/2010/main" val="15074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3600" dirty="0"/>
              <a:t>Some Consequences of Rising Debt</a:t>
            </a:r>
            <a:endParaRPr lang="en-US" sz="4800" b="1" dirty="0"/>
          </a:p>
        </p:txBody>
      </p:sp>
      <p:sp>
        <p:nvSpPr>
          <p:cNvPr id="3" name="TextBox 2"/>
          <p:cNvSpPr txBox="1">
            <a:spLocks noRot="1" noChangeArrowheads="1"/>
          </p:cNvSpPr>
          <p:nvPr/>
        </p:nvSpPr>
        <p:spPr bwMode="auto">
          <a:xfrm>
            <a:off x="130175" y="898901"/>
            <a:ext cx="888365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Economic Effects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ea typeface="+mn-ea"/>
                <a:cs typeface="+mn-cs"/>
              </a:rPr>
              <a:t>Less private sector investment</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92929"/>
                </a:solidFill>
                <a:effectLst/>
                <a:uLnTx/>
                <a:uFillTx/>
                <a:latin typeface="+mn-lt"/>
                <a:ea typeface="+mn-ea"/>
                <a:cs typeface="+mn-cs"/>
              </a:rPr>
              <a:t>Slower economic and wage growth </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ea typeface="+mn-ea"/>
                <a:cs typeface="+mn-cs"/>
              </a:rPr>
              <a:t>Higher Interest Rates </a:t>
            </a:r>
            <a:r>
              <a:rPr kumimoji="0" lang="en-US" sz="1800" b="0" i="0" u="none" strike="noStrike" kern="1200" cap="none" spc="0" normalizeH="0" baseline="0" noProof="0" dirty="0">
                <a:ln>
                  <a:noFill/>
                </a:ln>
                <a:solidFill>
                  <a:srgbClr val="292929"/>
                </a:solidFill>
                <a:effectLst/>
                <a:uLnTx/>
                <a:uFillTx/>
                <a:latin typeface="+mn-lt"/>
                <a:ea typeface="+mn-ea"/>
                <a:cs typeface="+mn-cs"/>
              </a:rPr>
              <a:t>on loans for households and businesses</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Budget Effects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ea typeface="+mn-ea"/>
                <a:cs typeface="+mn-cs"/>
              </a:rPr>
              <a:t>Higher government </a:t>
            </a:r>
            <a:r>
              <a:rPr lang="en-US" dirty="0">
                <a:solidFill>
                  <a:srgbClr val="292929"/>
                </a:solidFill>
                <a:latin typeface="+mn-lt"/>
              </a:rPr>
              <a:t>interest</a:t>
            </a:r>
            <a:r>
              <a:rPr kumimoji="0" lang="en-US" sz="1800" i="0" u="none" strike="noStrike" kern="1200" cap="none" spc="0" normalizeH="0" baseline="0" noProof="0" dirty="0">
                <a:ln>
                  <a:noFill/>
                </a:ln>
                <a:solidFill>
                  <a:srgbClr val="292929"/>
                </a:solidFill>
                <a:effectLst/>
                <a:uLnTx/>
                <a:uFillTx/>
                <a:latin typeface="+mn-lt"/>
                <a:ea typeface="+mn-ea"/>
                <a:cs typeface="+mn-cs"/>
              </a:rPr>
              <a:t> </a:t>
            </a:r>
            <a:r>
              <a:rPr lang="en-US" dirty="0">
                <a:solidFill>
                  <a:srgbClr val="292929"/>
                </a:solidFill>
                <a:latin typeface="+mn-lt"/>
              </a:rPr>
              <a:t>payments</a:t>
            </a:r>
            <a:r>
              <a:rPr kumimoji="0" lang="en-US" sz="1800" i="0" u="none" strike="noStrike" kern="1200" cap="none" spc="0" normalizeH="0" baseline="0" noProof="0" dirty="0">
                <a:ln>
                  <a:noFill/>
                </a:ln>
                <a:solidFill>
                  <a:srgbClr val="292929"/>
                </a:solidFill>
                <a:effectLst/>
                <a:uLnTx/>
                <a:uFillTx/>
                <a:latin typeface="+mn-lt"/>
                <a:ea typeface="+mn-ea"/>
                <a:cs typeface="+mn-cs"/>
              </a:rPr>
              <a:t> </a:t>
            </a:r>
            <a:r>
              <a:rPr kumimoji="0" lang="en-US" sz="1800" b="0" i="0" u="none" strike="noStrike" kern="1200" cap="none" spc="0" normalizeH="0" baseline="0" noProof="0" dirty="0">
                <a:ln>
                  <a:noFill/>
                </a:ln>
                <a:solidFill>
                  <a:srgbClr val="292929"/>
                </a:solidFill>
                <a:effectLst/>
                <a:uLnTx/>
                <a:uFillTx/>
                <a:latin typeface="+mn-lt"/>
                <a:ea typeface="+mn-ea"/>
                <a:cs typeface="+mn-cs"/>
              </a:rPr>
              <a:t>displace other priorities</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Harder to Respond to a Crisis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i="0" u="none" strike="noStrike" kern="1200" cap="none" spc="0" normalizeH="0" baseline="0" noProof="0" dirty="0">
                <a:ln>
                  <a:noFill/>
                </a:ln>
                <a:solidFill>
                  <a:srgbClr val="292929"/>
                </a:solidFill>
                <a:effectLst/>
                <a:uLnTx/>
                <a:uFillTx/>
                <a:latin typeface="+mn-lt"/>
              </a:rPr>
              <a:t>If </a:t>
            </a:r>
            <a:r>
              <a:rPr lang="en-US" dirty="0">
                <a:solidFill>
                  <a:srgbClr val="292929"/>
                </a:solidFill>
                <a:latin typeface="+mn-lt"/>
              </a:rPr>
              <a:t>we borrow more now, there will be less</a:t>
            </a:r>
            <a:r>
              <a:rPr kumimoji="0" lang="en-US" sz="1800" i="0" u="none" strike="noStrike" kern="1200" cap="none" spc="0" normalizeH="0" baseline="0" noProof="0" dirty="0">
                <a:ln>
                  <a:noFill/>
                </a:ln>
                <a:solidFill>
                  <a:srgbClr val="292929"/>
                </a:solidFill>
                <a:effectLst/>
                <a:uLnTx/>
                <a:uFillTx/>
                <a:latin typeface="+mn-lt"/>
              </a:rPr>
              <a:t> room to borrow </a:t>
            </a:r>
            <a:r>
              <a:rPr kumimoji="0" lang="en-US" sz="1800" i="0" u="none" strike="noStrike" kern="1200" cap="none" spc="0" normalizeH="0" baseline="0" noProof="0" dirty="0">
                <a:ln>
                  <a:noFill/>
                </a:ln>
                <a:solidFill>
                  <a:srgbClr val="292929"/>
                </a:solidFill>
                <a:effectLst/>
                <a:uLnTx/>
                <a:uFillTx/>
                <a:latin typeface="+mn-lt"/>
                <a:ea typeface="+mn-ea"/>
                <a:cs typeface="+mn-cs"/>
              </a:rPr>
              <a:t>in</a:t>
            </a:r>
            <a:r>
              <a:rPr kumimoji="0" lang="en-US" sz="1800" i="0" u="none" strike="noStrike" kern="1200" cap="none" spc="0" normalizeH="0" noProof="0" dirty="0">
                <a:ln>
                  <a:noFill/>
                </a:ln>
                <a:solidFill>
                  <a:srgbClr val="292929"/>
                </a:solidFill>
                <a:effectLst/>
                <a:uLnTx/>
                <a:uFillTx/>
                <a:latin typeface="+mn-lt"/>
                <a:ea typeface="+mn-ea"/>
                <a:cs typeface="+mn-cs"/>
              </a:rPr>
              <a:t> a </a:t>
            </a:r>
            <a:r>
              <a:rPr kumimoji="0" lang="en-US" sz="1800" i="0" u="none" strike="noStrike" kern="1200" cap="none" spc="0" normalizeH="0" baseline="0" noProof="0" dirty="0">
                <a:ln>
                  <a:noFill/>
                </a:ln>
                <a:solidFill>
                  <a:srgbClr val="292929"/>
                </a:solidFill>
                <a:effectLst/>
                <a:uLnTx/>
                <a:uFillTx/>
                <a:latin typeface="+mn-lt"/>
                <a:ea typeface="+mn-ea"/>
                <a:cs typeface="+mn-cs"/>
              </a:rPr>
              <a:t>w</a:t>
            </a:r>
            <a:r>
              <a:rPr kumimoji="0" lang="en-US" sz="1800" b="0" i="0" u="none" strike="noStrike" kern="1200" cap="none" spc="0" normalizeH="0" baseline="0" noProof="0" dirty="0">
                <a:ln>
                  <a:noFill/>
                </a:ln>
                <a:solidFill>
                  <a:srgbClr val="292929"/>
                </a:solidFill>
                <a:effectLst/>
                <a:uLnTx/>
                <a:uFillTx/>
                <a:latin typeface="+mn-lt"/>
                <a:ea typeface="+mn-ea"/>
                <a:cs typeface="+mn-cs"/>
              </a:rPr>
              <a:t>ar, recession, or national emergency</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Missed Opportunities</a:t>
            </a:r>
          </a:p>
          <a:p>
            <a:pPr marL="742950" marR="0" lvl="1" indent="-28575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92929"/>
                </a:solidFill>
                <a:effectLst/>
                <a:uLnTx/>
                <a:uFillTx/>
                <a:latin typeface="+mn-lt"/>
                <a:ea typeface="+mn-ea"/>
                <a:cs typeface="+mn-cs"/>
              </a:rPr>
              <a:t>Higher debt means less resources for education, infrastructure, supports for low-income families, or funding for basic research that can help grow the economy and improve our standard of living.</a:t>
            </a: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Generational Unfairness</a:t>
            </a:r>
            <a:r>
              <a:rPr lang="en-US" dirty="0">
                <a:solidFill>
                  <a:srgbClr val="292929"/>
                </a:solidFill>
                <a:latin typeface="+mn-lt"/>
              </a:rPr>
              <a:t>, asking </a:t>
            </a:r>
            <a:r>
              <a:rPr kumimoji="0" lang="en-US" sz="1800" b="0" i="0" u="none" strike="noStrike" kern="1200" cap="none" spc="0" normalizeH="0" baseline="0" noProof="0" dirty="0">
                <a:ln>
                  <a:noFill/>
                </a:ln>
                <a:solidFill>
                  <a:srgbClr val="292929"/>
                </a:solidFill>
                <a:effectLst/>
                <a:uLnTx/>
                <a:uFillTx/>
                <a:latin typeface="+mn-lt"/>
                <a:ea typeface="+mn-ea"/>
                <a:cs typeface="+mn-cs"/>
              </a:rPr>
              <a:t>our</a:t>
            </a:r>
            <a:r>
              <a:rPr kumimoji="0" lang="en-US" sz="1800" b="0" i="0" u="none" strike="noStrike" kern="1200" cap="none" spc="0" normalizeH="0" noProof="0" dirty="0">
                <a:ln>
                  <a:noFill/>
                </a:ln>
                <a:solidFill>
                  <a:srgbClr val="292929"/>
                </a:solidFill>
                <a:effectLst/>
                <a:uLnTx/>
                <a:uFillTx/>
                <a:latin typeface="+mn-lt"/>
                <a:ea typeface="+mn-ea"/>
                <a:cs typeface="+mn-cs"/>
              </a:rPr>
              <a:t> kids to pay for their parents</a:t>
            </a:r>
            <a:endParaRPr kumimoji="0" lang="en-US" sz="1800" b="0" i="0" u="none" strike="noStrike" kern="1200" cap="none" spc="0" normalizeH="0" baseline="0" noProof="0" dirty="0">
              <a:ln>
                <a:noFill/>
              </a:ln>
              <a:solidFill>
                <a:srgbClr val="292929"/>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ts val="300"/>
              </a:spcAft>
              <a:buClrTx/>
              <a:buSzPct val="110000"/>
              <a:buFont typeface="Arial" panose="020B0604020202020204" pitchFamily="34" charset="0"/>
              <a:buChar char="•"/>
              <a:tabLst/>
              <a:defRPr/>
            </a:pPr>
            <a:r>
              <a:rPr kumimoji="0" lang="en-US" sz="2000" b="1" i="0" u="none" strike="noStrike" kern="1200" cap="none" spc="0" normalizeH="0" baseline="0" noProof="0" dirty="0">
                <a:ln>
                  <a:noFill/>
                </a:ln>
                <a:solidFill>
                  <a:srgbClr val="003477"/>
                </a:solidFill>
                <a:effectLst/>
                <a:uLnTx/>
                <a:uFillTx/>
                <a:latin typeface="+mn-lt"/>
                <a:ea typeface="+mn-ea"/>
                <a:cs typeface="+mn-cs"/>
              </a:rPr>
              <a:t>Eventual Fiscal Crisis </a:t>
            </a:r>
            <a:r>
              <a:rPr kumimoji="0" lang="en-US" sz="1800" b="0" i="0" u="none" strike="noStrike" kern="1200" cap="none" spc="0" normalizeH="0" baseline="0" noProof="0" dirty="0">
                <a:ln>
                  <a:noFill/>
                </a:ln>
                <a:solidFill>
                  <a:srgbClr val="292929"/>
                </a:solidFill>
                <a:effectLst/>
                <a:uLnTx/>
                <a:uFillTx/>
                <a:latin typeface="+mn-lt"/>
                <a:ea typeface="+mn-ea"/>
                <a:cs typeface="+mn-cs"/>
              </a:rPr>
              <a:t>if changes are not made</a:t>
            </a:r>
            <a:endParaRPr kumimoji="0" lang="en-US" sz="1800" b="1" i="0" u="none" strike="noStrike" kern="1200" cap="none" spc="0" normalizeH="0" baseline="0" noProof="0" dirty="0">
              <a:ln>
                <a:noFill/>
              </a:ln>
              <a:solidFill>
                <a:srgbClr val="292929"/>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92929"/>
              </a:solidFill>
              <a:effectLst/>
              <a:uLnTx/>
              <a:uFillTx/>
              <a:latin typeface="Calibri" pitchFamily="34" charset="0"/>
              <a:ea typeface="+mn-ea"/>
              <a:cs typeface="+mn-cs"/>
            </a:endParaRPr>
          </a:p>
        </p:txBody>
      </p:sp>
    </p:spTree>
    <p:extLst>
      <p:ext uri="{BB962C8B-B14F-4D97-AF65-F5344CB8AC3E}">
        <p14:creationId xmlns:p14="http://schemas.microsoft.com/office/powerpoint/2010/main" val="1858098473"/>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t>374 </a:t>
            </a:r>
            <a:r>
              <a:rPr lang="en-US" dirty="0"/>
              <a:t>Debate Questions, No Debt</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b="1" i="1" dirty="0"/>
              <a:t>Debate Mini Study</a:t>
            </a:r>
            <a:endParaRPr lang="en-US" i="1" dirty="0"/>
          </a:p>
          <a:p>
            <a:r>
              <a:rPr lang="en-US" dirty="0"/>
              <a:t> </a:t>
            </a:r>
          </a:p>
          <a:p>
            <a:r>
              <a:rPr lang="en-US" dirty="0" smtClean="0"/>
              <a:t>15:</a:t>
            </a:r>
            <a:r>
              <a:rPr lang="en-US" dirty="0"/>
              <a:t>    The number of hours of Democratic debates.</a:t>
            </a:r>
          </a:p>
          <a:p>
            <a:endParaRPr lang="en-US" dirty="0"/>
          </a:p>
          <a:p>
            <a:r>
              <a:rPr lang="en-US" dirty="0" smtClean="0"/>
              <a:t>15:</a:t>
            </a:r>
            <a:r>
              <a:rPr lang="en-US" dirty="0"/>
              <a:t>    The number of different debate moderators.</a:t>
            </a:r>
          </a:p>
          <a:p>
            <a:endParaRPr lang="en-US" dirty="0"/>
          </a:p>
          <a:p>
            <a:r>
              <a:rPr lang="en-US" dirty="0" smtClean="0"/>
              <a:t>22:</a:t>
            </a:r>
            <a:r>
              <a:rPr lang="en-US" dirty="0"/>
              <a:t>    The number of candidates who have participated in at least one debate.</a:t>
            </a:r>
          </a:p>
          <a:p>
            <a:endParaRPr lang="en-US" dirty="0"/>
          </a:p>
          <a:p>
            <a:r>
              <a:rPr lang="en-US" dirty="0" smtClean="0"/>
              <a:t>374:</a:t>
            </a:r>
            <a:r>
              <a:rPr lang="en-US" dirty="0"/>
              <a:t>  The total number of questions asked at the debates so far.</a:t>
            </a:r>
          </a:p>
          <a:p>
            <a:endParaRPr lang="en-US" dirty="0"/>
          </a:p>
          <a:p>
            <a:r>
              <a:rPr lang="en-US" b="1" dirty="0"/>
              <a:t>0:      The number of questions asked about rising national debt, $1 trillion deficits, or saving Social Security.</a:t>
            </a:r>
          </a:p>
          <a:p>
            <a:endParaRPr lang="en-US" dirty="0"/>
          </a:p>
          <a:p>
            <a:r>
              <a:rPr lang="en-US" dirty="0" smtClean="0"/>
              <a:t>$636,347,603:</a:t>
            </a:r>
            <a:r>
              <a:rPr lang="en-US" dirty="0"/>
              <a:t>    The amount the federal government has spent on interest to service the debt in the </a:t>
            </a:r>
            <a:r>
              <a:rPr lang="en-US" dirty="0" smtClean="0"/>
              <a:t>15 </a:t>
            </a:r>
            <a:r>
              <a:rPr lang="en-US" dirty="0"/>
              <a:t>hours that candidates have debated.</a:t>
            </a:r>
          </a:p>
          <a:p>
            <a:endParaRPr lang="en-US" dirty="0"/>
          </a:p>
          <a:p>
            <a:r>
              <a:rPr lang="en-US" dirty="0"/>
              <a:t>$</a:t>
            </a:r>
            <a:r>
              <a:rPr lang="en-US" dirty="0" smtClean="0"/>
              <a:t>1,643,835,616: </a:t>
            </a:r>
            <a:r>
              <a:rPr lang="en-US" dirty="0"/>
              <a:t>The amount the national debt has increased in the </a:t>
            </a:r>
            <a:r>
              <a:rPr lang="en-US" dirty="0" smtClean="0"/>
              <a:t>15 </a:t>
            </a:r>
            <a:r>
              <a:rPr lang="en-US" dirty="0"/>
              <a:t>hours that candidates have debated.</a:t>
            </a:r>
          </a:p>
          <a:p>
            <a:pPr marL="514350" indent="-514350">
              <a:spcAft>
                <a:spcPts val="300"/>
              </a:spcAft>
              <a:buSzPct val="110000"/>
              <a:buFont typeface="Arial" panose="020B0604020202020204" pitchFamily="34" charset="0"/>
              <a:buChar char="•"/>
            </a:pPr>
            <a:endParaRPr lang="en-US" sz="2400" dirty="0"/>
          </a:p>
          <a:p>
            <a:pPr marL="514350" indent="-514350" eaLnBrk="1" hangingPunct="1">
              <a:spcBef>
                <a:spcPct val="0"/>
              </a:spcBef>
              <a:spcAft>
                <a:spcPts val="300"/>
              </a:spcAft>
              <a:buSzPct val="110000"/>
              <a:buFont typeface="Arial" panose="020B0604020202020204" pitchFamily="34" charset="0"/>
              <a:buChar char="•"/>
            </a:pPr>
            <a:endParaRPr lang="en-US" sz="1600" dirty="0"/>
          </a:p>
        </p:txBody>
      </p:sp>
    </p:spTree>
    <p:extLst>
      <p:ext uri="{BB962C8B-B14F-4D97-AF65-F5344CB8AC3E}">
        <p14:creationId xmlns:p14="http://schemas.microsoft.com/office/powerpoint/2010/main" val="182465690"/>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1701" y="2267115"/>
            <a:ext cx="3113790" cy="1965243"/>
            <a:chOff x="414867" y="2811279"/>
            <a:chExt cx="3113790" cy="1965243"/>
          </a:xfrm>
        </p:grpSpPr>
        <p:sp>
          <p:nvSpPr>
            <p:cNvPr id="3" name="Text Box 2"/>
            <p:cNvSpPr txBox="1">
              <a:spLocks noChangeArrowheads="1"/>
            </p:cNvSpPr>
            <p:nvPr/>
          </p:nvSpPr>
          <p:spPr bwMode="auto">
            <a:xfrm>
              <a:off x="457200" y="2811279"/>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2400" b="1" cap="all" dirty="0">
                  <a:solidFill>
                    <a:schemeClr val="accent2">
                      <a:lumMod val="75000"/>
                    </a:schemeClr>
                  </a:solidFill>
                  <a:latin typeface="Arial"/>
                  <a:cs typeface="Arial"/>
                </a:rPr>
                <a:t>Total Revenue</a:t>
              </a:r>
            </a:p>
          </p:txBody>
        </p:sp>
        <p:sp>
          <p:nvSpPr>
            <p:cNvPr id="6" name="Text Box 2"/>
            <p:cNvSpPr txBox="1">
              <a:spLocks noChangeArrowheads="1"/>
            </p:cNvSpPr>
            <p:nvPr/>
          </p:nvSpPr>
          <p:spPr bwMode="auto">
            <a:xfrm>
              <a:off x="420511" y="4359010"/>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4800" b="1" cap="all" dirty="0">
                  <a:solidFill>
                    <a:schemeClr val="accent2">
                      <a:lumMod val="75000"/>
                    </a:schemeClr>
                  </a:solidFill>
                  <a:latin typeface="Arial"/>
                  <a:cs typeface="Arial"/>
                </a:rPr>
                <a:t>Trillion</a:t>
              </a:r>
            </a:p>
          </p:txBody>
        </p:sp>
        <p:sp>
          <p:nvSpPr>
            <p:cNvPr id="7" name="Text Box 2"/>
            <p:cNvSpPr txBox="1">
              <a:spLocks noChangeArrowheads="1"/>
            </p:cNvSpPr>
            <p:nvPr/>
          </p:nvSpPr>
          <p:spPr bwMode="auto">
            <a:xfrm>
              <a:off x="414867" y="3021182"/>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9600" b="1" cap="all" dirty="0">
                  <a:solidFill>
                    <a:schemeClr val="accent2">
                      <a:lumMod val="75000"/>
                    </a:schemeClr>
                  </a:solidFill>
                  <a:latin typeface="Arial"/>
                  <a:cs typeface="Arial"/>
                </a:rPr>
                <a:t>$3.5</a:t>
              </a:r>
            </a:p>
          </p:txBody>
        </p:sp>
      </p:grpSp>
      <p:grpSp>
        <p:nvGrpSpPr>
          <p:cNvPr id="11" name="Group 10"/>
          <p:cNvGrpSpPr/>
          <p:nvPr/>
        </p:nvGrpSpPr>
        <p:grpSpPr>
          <a:xfrm>
            <a:off x="4572002" y="2166576"/>
            <a:ext cx="3975005" cy="2065782"/>
            <a:chOff x="4981757" y="2970381"/>
            <a:chExt cx="3295926" cy="2065782"/>
          </a:xfrm>
        </p:grpSpPr>
        <p:sp>
          <p:nvSpPr>
            <p:cNvPr id="8" name="Text Box 2"/>
            <p:cNvSpPr txBox="1">
              <a:spLocks noChangeArrowheads="1"/>
            </p:cNvSpPr>
            <p:nvPr/>
          </p:nvSpPr>
          <p:spPr bwMode="auto">
            <a:xfrm>
              <a:off x="5206226" y="297038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2400" b="1" cap="all" dirty="0">
                  <a:solidFill>
                    <a:schemeClr val="tx2">
                      <a:lumMod val="75000"/>
                    </a:schemeClr>
                  </a:solidFill>
                  <a:latin typeface="Arial"/>
                  <a:cs typeface="Arial"/>
                </a:rPr>
                <a:t>Total</a:t>
              </a:r>
              <a:r>
                <a:rPr lang="en-US" sz="3200" b="1" cap="all" dirty="0">
                  <a:solidFill>
                    <a:schemeClr val="tx2">
                      <a:lumMod val="75000"/>
                    </a:schemeClr>
                  </a:solidFill>
                  <a:latin typeface="Arial"/>
                  <a:cs typeface="Arial"/>
                </a:rPr>
                <a:t> </a:t>
              </a:r>
              <a:r>
                <a:rPr lang="en-US" sz="2400" b="1" cap="all" dirty="0">
                  <a:solidFill>
                    <a:schemeClr val="tx2">
                      <a:lumMod val="75000"/>
                    </a:schemeClr>
                  </a:solidFill>
                  <a:latin typeface="Arial"/>
                  <a:cs typeface="Arial"/>
                </a:rPr>
                <a:t>Spending</a:t>
              </a:r>
            </a:p>
          </p:txBody>
        </p:sp>
        <p:sp>
          <p:nvSpPr>
            <p:cNvPr id="9" name="Text Box 2"/>
            <p:cNvSpPr txBox="1">
              <a:spLocks noChangeArrowheads="1"/>
            </p:cNvSpPr>
            <p:nvPr/>
          </p:nvSpPr>
          <p:spPr bwMode="auto">
            <a:xfrm>
              <a:off x="5068711" y="461865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4800" b="1" cap="all" dirty="0">
                  <a:solidFill>
                    <a:schemeClr val="tx2">
                      <a:lumMod val="75000"/>
                    </a:schemeClr>
                  </a:solidFill>
                  <a:latin typeface="Arial"/>
                  <a:cs typeface="Arial"/>
                </a:rPr>
                <a:t>Trillion</a:t>
              </a:r>
            </a:p>
          </p:txBody>
        </p:sp>
        <p:sp>
          <p:nvSpPr>
            <p:cNvPr id="10" name="Text Box 2"/>
            <p:cNvSpPr txBox="1">
              <a:spLocks noChangeArrowheads="1"/>
            </p:cNvSpPr>
            <p:nvPr/>
          </p:nvSpPr>
          <p:spPr bwMode="auto">
            <a:xfrm>
              <a:off x="4981757" y="3249773"/>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9600" b="1" cap="small" dirty="0">
                  <a:solidFill>
                    <a:schemeClr val="tx2">
                      <a:lumMod val="75000"/>
                    </a:schemeClr>
                  </a:solidFill>
                  <a:latin typeface="Arial"/>
                  <a:cs typeface="Arial"/>
                </a:rPr>
                <a:t>$4.4</a:t>
              </a:r>
            </a:p>
          </p:txBody>
        </p:sp>
      </p:grpSp>
      <p:cxnSp>
        <p:nvCxnSpPr>
          <p:cNvPr id="13" name="Straight Connector 12"/>
          <p:cNvCxnSpPr/>
          <p:nvPr/>
        </p:nvCxnSpPr>
        <p:spPr>
          <a:xfrm flipH="1" flipV="1">
            <a:off x="4226836" y="2166576"/>
            <a:ext cx="14538" cy="2197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Rot="1" noChangeArrowheads="1"/>
          </p:cNvSpPr>
          <p:nvPr/>
        </p:nvSpPr>
        <p:spPr>
          <a:xfrm>
            <a:off x="0" y="727439"/>
            <a:ext cx="9353740" cy="8191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cap="all" dirty="0" smtClean="0">
                <a:latin typeface="Arial"/>
                <a:cs typeface="Arial"/>
              </a:rPr>
              <a:t>In </a:t>
            </a:r>
            <a:r>
              <a:rPr lang="en-US" sz="3200" b="1" cap="all" dirty="0">
                <a:latin typeface="Arial"/>
                <a:cs typeface="Arial"/>
              </a:rPr>
              <a:t>2019…</a:t>
            </a:r>
          </a:p>
        </p:txBody>
      </p:sp>
      <p:sp>
        <p:nvSpPr>
          <p:cNvPr id="22" name="Rectangle 2"/>
          <p:cNvSpPr txBox="1">
            <a:spLocks noRot="1" noChangeArrowheads="1"/>
          </p:cNvSpPr>
          <p:nvPr/>
        </p:nvSpPr>
        <p:spPr>
          <a:xfrm>
            <a:off x="-76200" y="5134339"/>
            <a:ext cx="9353740" cy="819151"/>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cap="all" dirty="0">
                <a:solidFill>
                  <a:schemeClr val="tx1">
                    <a:lumMod val="50000"/>
                    <a:lumOff val="50000"/>
                  </a:schemeClr>
                </a:solidFill>
                <a:latin typeface="Arial"/>
                <a:cs typeface="Arial"/>
              </a:rPr>
              <a:t>(That means We will borrow ABOUT $900 billion.)</a:t>
            </a:r>
          </a:p>
          <a:p>
            <a:endParaRPr lang="en-US" sz="2400" b="1" cap="all" dirty="0">
              <a:solidFill>
                <a:schemeClr val="tx1">
                  <a:lumMod val="50000"/>
                  <a:lumOff val="50000"/>
                </a:schemeClr>
              </a:solidFill>
              <a:latin typeface="Arial"/>
              <a:cs typeface="Arial"/>
            </a:endParaRPr>
          </a:p>
          <a:p>
            <a:r>
              <a:rPr lang="en-US" sz="2400" b="1" cap="all" dirty="0">
                <a:solidFill>
                  <a:schemeClr val="tx1">
                    <a:lumMod val="50000"/>
                    <a:lumOff val="50000"/>
                  </a:schemeClr>
                </a:solidFill>
                <a:latin typeface="Arial"/>
                <a:cs typeface="Arial"/>
              </a:rPr>
              <a:t>Today the Gross National Debt Is more than $22 trillion</a:t>
            </a:r>
          </a:p>
        </p:txBody>
      </p:sp>
    </p:spTree>
    <p:extLst>
      <p:ext uri="{BB962C8B-B14F-4D97-AF65-F5344CB8AC3E}">
        <p14:creationId xmlns:p14="http://schemas.microsoft.com/office/powerpoint/2010/main" val="230741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a:t>A Framework for Fixing the Debt</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42900" lvl="0" indent="-342900">
              <a:spcBef>
                <a:spcPts val="0"/>
              </a:spcBef>
              <a:spcAft>
                <a:spcPts val="800"/>
              </a:spcAft>
              <a:buFont typeface="Wingdings" panose="05000000000000000000" pitchFamily="2" charset="2"/>
              <a:buChar char="§"/>
            </a:pPr>
            <a:r>
              <a:rPr lang="en-US" b="1" dirty="0">
                <a:cs typeface="Arial" panose="020B0604020202020204" pitchFamily="34" charset="0"/>
              </a:rPr>
              <a:t>Lead a National Conversation on the Debt. </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Pay for Your Agenda. </a:t>
            </a:r>
            <a:r>
              <a:rPr lang="en-US" dirty="0">
                <a:cs typeface="Arial" panose="020B0604020202020204" pitchFamily="34" charset="0"/>
              </a:rPr>
              <a:t>New spending programs and policies should be offset with taxes or spending cuts to avoid adding to the debt.</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Cut Wasteful and Low Priority Spending. </a:t>
            </a:r>
            <a:r>
              <a:rPr lang="en-US" dirty="0">
                <a:cs typeface="Arial" panose="020B0604020202020204" pitchFamily="34" charset="0"/>
              </a:rPr>
              <a:t>Cutting programs that don’t work or don’t serve an important public purpose could help reduce debt.</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Recommend Cutting Tax Loopholes and Preferences. </a:t>
            </a:r>
            <a:r>
              <a:rPr lang="en-US" dirty="0">
                <a:cs typeface="Arial" panose="020B0604020202020204" pitchFamily="34" charset="0"/>
              </a:rPr>
              <a:t>We spend $1.5 trillion through the tax code, and hundreds of billions more through tax evasion, tax avoidance, and loopholes. </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Reducing Health Care Costs.</a:t>
            </a:r>
            <a:r>
              <a:rPr lang="en-US" dirty="0">
                <a:cs typeface="Arial" panose="020B0604020202020204" pitchFamily="34" charset="0"/>
              </a:rPr>
              <a:t> Improving how we pay for and deliver health care can reduce costs without reducing coverage or quality of care. </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Identify New Revenue Sources. </a:t>
            </a:r>
            <a:r>
              <a:rPr lang="en-US" dirty="0">
                <a:cs typeface="Arial" panose="020B0604020202020204" pitchFamily="34" charset="0"/>
              </a:rPr>
              <a:t>New ideas like taxing carbon, data, financial transactions, inheritance, or sugary drinks could help fund government.</a:t>
            </a:r>
          </a:p>
          <a:p>
            <a:pPr marL="342900" indent="-342900">
              <a:spcBef>
                <a:spcPts val="0"/>
              </a:spcBef>
              <a:spcAft>
                <a:spcPts val="800"/>
              </a:spcAft>
              <a:buFont typeface="Wingdings" panose="05000000000000000000" pitchFamily="2" charset="2"/>
              <a:buChar char="§"/>
            </a:pPr>
            <a:r>
              <a:rPr lang="en-US" b="1" dirty="0">
                <a:cs typeface="Arial" panose="020B0604020202020204" pitchFamily="34" charset="0"/>
              </a:rPr>
              <a:t>Pledge to Save Social Security.</a:t>
            </a:r>
            <a:r>
              <a:rPr lang="en-US" dirty="0">
                <a:cs typeface="Arial" panose="020B0604020202020204" pitchFamily="34" charset="0"/>
              </a:rPr>
              <a:t> New tax revenue, changes to future benefits, or both will be needed – and changes must begin soon so they can be phased in fairly.</a:t>
            </a:r>
            <a:endParaRPr lang="en-US" sz="2000" dirty="0"/>
          </a:p>
          <a:p>
            <a:pPr marL="514350" indent="-514350">
              <a:spcAft>
                <a:spcPts val="300"/>
              </a:spcAft>
              <a:buSzPct val="110000"/>
              <a:buFont typeface="Arial" panose="020B0604020202020204" pitchFamily="34" charset="0"/>
              <a:buChar char="•"/>
            </a:pPr>
            <a:endParaRPr lang="en-US" sz="2400" dirty="0"/>
          </a:p>
          <a:p>
            <a:pPr marL="514350" indent="-514350" eaLnBrk="1" hangingPunct="1">
              <a:spcBef>
                <a:spcPct val="0"/>
              </a:spcBef>
              <a:spcAft>
                <a:spcPts val="300"/>
              </a:spcAft>
              <a:buSzPct val="11000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D4A7A92F-9B16-4901-B5C7-F154E30755A7}"/>
              </a:ext>
            </a:extLst>
          </p:cNvPr>
          <p:cNvSpPr txBox="1"/>
          <p:nvPr/>
        </p:nvSpPr>
        <p:spPr>
          <a:xfrm>
            <a:off x="-1" y="5350218"/>
            <a:ext cx="7461115" cy="1200329"/>
          </a:xfrm>
          <a:prstGeom prst="rect">
            <a:avLst/>
          </a:prstGeom>
        </p:spPr>
        <p:txBody>
          <a:bodyPr wrap="square" rtlCol="0">
            <a:spAutoFit/>
          </a:bodyPr>
          <a:lstStyle/>
          <a:p>
            <a:pPr marL="342900" lvl="0" indent="-342900">
              <a:spcAft>
                <a:spcPts val="600"/>
              </a:spcAft>
              <a:buFont typeface="Wingdings" panose="05000000000000000000" pitchFamily="2" charset="2"/>
              <a:buChar char="§"/>
              <a:tabLst>
                <a:tab pos="7772400" algn="l"/>
              </a:tabLst>
            </a:pPr>
            <a:r>
              <a:rPr lang="en-US" b="1" dirty="0">
                <a:solidFill>
                  <a:srgbClr val="292929"/>
                </a:solidFill>
                <a:latin typeface="Arial" panose="020B0604020202020204" pitchFamily="34" charset="0"/>
                <a:cs typeface="Arial" panose="020B0604020202020204" pitchFamily="34" charset="0"/>
              </a:rPr>
              <a:t>Fixing the Broken Budget Process. </a:t>
            </a:r>
            <a:r>
              <a:rPr lang="en-US" dirty="0">
                <a:solidFill>
                  <a:srgbClr val="292929"/>
                </a:solidFill>
                <a:latin typeface="Arial" panose="020B0604020202020204" pitchFamily="34" charset="0"/>
                <a:cs typeface="Arial" panose="020B0604020202020204" pitchFamily="34" charset="0"/>
              </a:rPr>
              <a:t>After the most recent government shutdown, the public has woken up to the reality that the budget process is broken. Americans would welcome efforts to end the madness in Washington.</a:t>
            </a:r>
          </a:p>
        </p:txBody>
      </p:sp>
    </p:spTree>
    <p:extLst>
      <p:ext uri="{BB962C8B-B14F-4D97-AF65-F5344CB8AC3E}">
        <p14:creationId xmlns:p14="http://schemas.microsoft.com/office/powerpoint/2010/main" val="401593125"/>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a:t>Debt Symbolizes a Broken System</a:t>
            </a:r>
            <a:endParaRPr lang="en-US" sz="4000" b="1" dirty="0"/>
          </a:p>
        </p:txBody>
      </p:sp>
      <p:sp>
        <p:nvSpPr>
          <p:cNvPr id="3" name="TextBox 2"/>
          <p:cNvSpPr txBox="1">
            <a:spLocks noRot="1" noChangeArrowheads="1"/>
          </p:cNvSpPr>
          <p:nvPr/>
        </p:nvSpPr>
        <p:spPr bwMode="auto">
          <a:xfrm>
            <a:off x="0" y="795416"/>
            <a:ext cx="9144000" cy="44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nSpc>
                <a:spcPct val="150000"/>
              </a:lnSpc>
            </a:pPr>
            <a:endParaRPr lang="en-US" b="1" cap="all" dirty="0">
              <a:latin typeface="Arial"/>
              <a:cs typeface="Arial"/>
            </a:endParaRPr>
          </a:p>
          <a:p>
            <a:pPr>
              <a:lnSpc>
                <a:spcPct val="150000"/>
              </a:lnSpc>
            </a:pPr>
            <a:endParaRPr lang="en-US" b="1" cap="all" dirty="0">
              <a:latin typeface="Arial"/>
              <a:cs typeface="Arial"/>
            </a:endParaRPr>
          </a:p>
          <a:p>
            <a:pPr>
              <a:lnSpc>
                <a:spcPct val="150000"/>
              </a:lnSpc>
            </a:pPr>
            <a:r>
              <a:rPr lang="en-US" b="1" cap="all" dirty="0">
                <a:latin typeface="Arial"/>
                <a:cs typeface="Arial"/>
              </a:rPr>
              <a:t>	…</a:t>
            </a:r>
            <a:r>
              <a:rPr lang="en-US" b="1" cap="all" dirty="0">
                <a:solidFill>
                  <a:srgbClr val="FF0000"/>
                </a:solidFill>
                <a:latin typeface="Arial"/>
                <a:cs typeface="Arial"/>
              </a:rPr>
              <a:t>avoids</a:t>
            </a:r>
            <a:r>
              <a:rPr lang="en-US" b="1" cap="all" dirty="0">
                <a:latin typeface="Arial"/>
                <a:cs typeface="Arial"/>
              </a:rPr>
              <a:t> tough choices</a:t>
            </a:r>
          </a:p>
          <a:p>
            <a:pPr>
              <a:lnSpc>
                <a:spcPct val="150000"/>
              </a:lnSpc>
            </a:pPr>
            <a:endParaRPr lang="en-US" b="1" cap="all" dirty="0">
              <a:latin typeface="Arial"/>
              <a:cs typeface="Arial"/>
            </a:endParaRPr>
          </a:p>
          <a:p>
            <a:pPr>
              <a:lnSpc>
                <a:spcPct val="150000"/>
              </a:lnSpc>
            </a:pPr>
            <a:r>
              <a:rPr lang="en-US" b="1" cap="all" dirty="0">
                <a:latin typeface="Arial"/>
                <a:cs typeface="Arial"/>
              </a:rPr>
              <a:t>	…cannot achieve </a:t>
            </a:r>
            <a:r>
              <a:rPr lang="en-US" b="1" cap="all" dirty="0">
                <a:solidFill>
                  <a:srgbClr val="FF0000"/>
                </a:solidFill>
                <a:latin typeface="Arial"/>
                <a:cs typeface="Arial"/>
              </a:rPr>
              <a:t>compromise</a:t>
            </a:r>
          </a:p>
          <a:p>
            <a:pPr>
              <a:lnSpc>
                <a:spcPct val="150000"/>
              </a:lnSpc>
            </a:pPr>
            <a:endParaRPr lang="en-US" b="1" cap="all" dirty="0">
              <a:solidFill>
                <a:srgbClr val="FF0000"/>
              </a:solidFill>
              <a:latin typeface="Arial"/>
              <a:cs typeface="Arial"/>
            </a:endParaRPr>
          </a:p>
          <a:p>
            <a:pPr>
              <a:lnSpc>
                <a:spcPct val="150000"/>
              </a:lnSpc>
            </a:pPr>
            <a:r>
              <a:rPr lang="en-US" b="1" cap="all" dirty="0">
                <a:latin typeface="Arial"/>
                <a:cs typeface="Arial"/>
              </a:rPr>
              <a:t>	…Focuses on </a:t>
            </a:r>
            <a:r>
              <a:rPr lang="en-US" b="1" cap="all" dirty="0">
                <a:solidFill>
                  <a:srgbClr val="FF0000"/>
                </a:solidFill>
                <a:latin typeface="Arial"/>
                <a:cs typeface="Arial"/>
              </a:rPr>
              <a:t>short term </a:t>
            </a:r>
            <a:r>
              <a:rPr lang="en-US" b="1" cap="all" dirty="0">
                <a:latin typeface="Arial"/>
                <a:cs typeface="Arial"/>
              </a:rPr>
              <a:t>vs long term</a:t>
            </a:r>
          </a:p>
          <a:p>
            <a:pPr>
              <a:lnSpc>
                <a:spcPct val="150000"/>
              </a:lnSpc>
            </a:pPr>
            <a:endParaRPr lang="en-US" b="1" cap="all" dirty="0">
              <a:latin typeface="Arial"/>
              <a:cs typeface="Arial"/>
            </a:endParaRPr>
          </a:p>
          <a:p>
            <a:pPr>
              <a:lnSpc>
                <a:spcPct val="150000"/>
              </a:lnSpc>
            </a:pPr>
            <a:r>
              <a:rPr lang="en-US" b="1" cap="all" dirty="0">
                <a:latin typeface="Arial"/>
                <a:cs typeface="Arial"/>
              </a:rPr>
              <a:t>	…rewards </a:t>
            </a:r>
            <a:r>
              <a:rPr lang="en-US" b="1" cap="all" dirty="0">
                <a:solidFill>
                  <a:srgbClr val="FF0000"/>
                </a:solidFill>
                <a:latin typeface="Arial"/>
                <a:cs typeface="Arial"/>
              </a:rPr>
              <a:t>partisanship</a:t>
            </a:r>
            <a:r>
              <a:rPr lang="en-US" b="1" cap="all" dirty="0">
                <a:latin typeface="Arial"/>
                <a:cs typeface="Arial"/>
              </a:rPr>
              <a:t> over progress</a:t>
            </a:r>
          </a:p>
          <a:p>
            <a:pPr marL="514350" indent="-514350">
              <a:spcAft>
                <a:spcPts val="300"/>
              </a:spcAft>
              <a:buSzPct val="110000"/>
              <a:buFont typeface="Arial" panose="020B0604020202020204" pitchFamily="34" charset="0"/>
              <a:buChar char="•"/>
            </a:pPr>
            <a:endParaRPr lang="en-US" sz="2400" dirty="0"/>
          </a:p>
          <a:p>
            <a:pPr marL="514350" indent="-514350" eaLnBrk="1" hangingPunct="1">
              <a:spcBef>
                <a:spcPct val="0"/>
              </a:spcBef>
              <a:spcAft>
                <a:spcPts val="300"/>
              </a:spcAft>
              <a:buSzPct val="110000"/>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pPr>
              <a:defRPr/>
            </a:pPr>
            <a:endParaRPr lang="en-US" dirty="0">
              <a:solidFill>
                <a:srgbClr val="292929"/>
              </a:solidFill>
            </a:endParaRPr>
          </a:p>
        </p:txBody>
      </p:sp>
    </p:spTree>
    <p:extLst>
      <p:ext uri="{BB962C8B-B14F-4D97-AF65-F5344CB8AC3E}">
        <p14:creationId xmlns:p14="http://schemas.microsoft.com/office/powerpoint/2010/main" val="1768408352"/>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11066"/>
            <a:ext cx="9144000" cy="246459"/>
          </a:xfrm>
          <a:custGeom>
            <a:avLst/>
            <a:gdLst/>
            <a:ahLst/>
            <a:cxnLst/>
            <a:rect l="l" t="t" r="r" b="b"/>
            <a:pathLst>
              <a:path w="14630400" h="394335">
                <a:moveTo>
                  <a:pt x="0" y="393852"/>
                </a:moveTo>
                <a:lnTo>
                  <a:pt x="14630400" y="393852"/>
                </a:lnTo>
                <a:lnTo>
                  <a:pt x="14630400" y="0"/>
                </a:lnTo>
                <a:lnTo>
                  <a:pt x="0" y="0"/>
                </a:lnTo>
                <a:lnTo>
                  <a:pt x="0" y="39385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0" y="1103400"/>
            <a:ext cx="9144000" cy="1126743"/>
          </a:xfrm>
          <a:custGeom>
            <a:avLst/>
            <a:gdLst/>
            <a:ahLst/>
            <a:cxnLst/>
            <a:rect l="l" t="t" r="r" b="b"/>
            <a:pathLst>
              <a:path w="14630400" h="2006600">
                <a:moveTo>
                  <a:pt x="0" y="2006104"/>
                </a:moveTo>
                <a:lnTo>
                  <a:pt x="14630400" y="2006104"/>
                </a:lnTo>
                <a:lnTo>
                  <a:pt x="14630400" y="0"/>
                </a:lnTo>
                <a:lnTo>
                  <a:pt x="0" y="0"/>
                </a:lnTo>
                <a:lnTo>
                  <a:pt x="0" y="2006104"/>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4" name="object 4"/>
          <p:cNvSpPr txBox="1">
            <a:spLocks noGrp="1"/>
          </p:cNvSpPr>
          <p:nvPr>
            <p:ph type="title"/>
          </p:nvPr>
        </p:nvSpPr>
        <p:spPr>
          <a:xfrm>
            <a:off x="413147" y="1280052"/>
            <a:ext cx="8317706" cy="527388"/>
          </a:xfrm>
          <a:prstGeom prst="rect">
            <a:avLst/>
          </a:prstGeom>
        </p:spPr>
        <p:txBody>
          <a:bodyPr vert="horz" wrap="square" lIns="0" tIns="7938" rIns="0" bIns="0" rtlCol="0">
            <a:spAutoFit/>
          </a:bodyPr>
          <a:lstStyle/>
          <a:p>
            <a:pPr marL="7938" algn="ctr">
              <a:spcBef>
                <a:spcPts val="63"/>
              </a:spcBef>
            </a:pPr>
            <a:r>
              <a:rPr lang="en-US" sz="3375" spc="-3" dirty="0" err="1"/>
              <a:t>FixUS</a:t>
            </a:r>
            <a:r>
              <a:rPr lang="en-US" sz="3375" spc="-3" dirty="0"/>
              <a:t> – Restoring America Now</a:t>
            </a:r>
            <a:endParaRPr sz="3375" spc="-3" dirty="0"/>
          </a:p>
        </p:txBody>
      </p:sp>
      <p:sp>
        <p:nvSpPr>
          <p:cNvPr id="5" name="object 5"/>
          <p:cNvSpPr/>
          <p:nvPr/>
        </p:nvSpPr>
        <p:spPr>
          <a:xfrm>
            <a:off x="598686" y="2948941"/>
            <a:ext cx="2500225" cy="2366009"/>
          </a:xfrm>
          <a:prstGeom prst="rect">
            <a:avLst/>
          </a:prstGeom>
          <a:blipFill>
            <a:blip r:embed="rId3" cstate="print"/>
            <a:stretch>
              <a:fillRect/>
            </a:stretch>
          </a:blipFill>
        </p:spPr>
        <p:txBody>
          <a:bodyPr wrap="square" lIns="0" tIns="0" rIns="0" bIns="0" rtlCol="0"/>
          <a:lstStyle/>
          <a:p>
            <a:pPr defTabSz="571500"/>
            <a:endParaRPr sz="1125">
              <a:solidFill>
                <a:prstClr val="black"/>
              </a:solidFill>
              <a:latin typeface="Calibri"/>
            </a:endParaRPr>
          </a:p>
        </p:txBody>
      </p:sp>
      <p:sp>
        <p:nvSpPr>
          <p:cNvPr id="6" name="object 6"/>
          <p:cNvSpPr/>
          <p:nvPr/>
        </p:nvSpPr>
        <p:spPr>
          <a:xfrm>
            <a:off x="3390765" y="2948940"/>
            <a:ext cx="2496685" cy="2366009"/>
          </a:xfrm>
          <a:prstGeom prst="rect">
            <a:avLst/>
          </a:prstGeom>
          <a:blipFill>
            <a:blip r:embed="rId4" cstate="print"/>
            <a:stretch>
              <a:fillRect/>
            </a:stretch>
          </a:blip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6179302" y="2948939"/>
            <a:ext cx="2366010" cy="2366010"/>
          </a:xfrm>
          <a:prstGeom prst="rect">
            <a:avLst/>
          </a:prstGeom>
          <a:blipFill>
            <a:blip r:embed="rId5" cstate="print"/>
            <a:stretch>
              <a:fillRect/>
            </a:stretch>
          </a:blip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4453335" y="1808876"/>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4701347" y="181442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4216003" y="181442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1" name="object 11"/>
          <p:cNvSpPr/>
          <p:nvPr/>
        </p:nvSpPr>
        <p:spPr>
          <a:xfrm>
            <a:off x="5057344" y="1908212"/>
            <a:ext cx="2111828" cy="28574"/>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2" name="object 12"/>
          <p:cNvSpPr/>
          <p:nvPr/>
        </p:nvSpPr>
        <p:spPr>
          <a:xfrm flipV="1">
            <a:off x="2009016" y="1511265"/>
            <a:ext cx="2077640" cy="421823"/>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9" name="object 3">
            <a:extLst>
              <a:ext uri="{FF2B5EF4-FFF2-40B4-BE49-F238E27FC236}">
                <a16:creationId xmlns:a16="http://schemas.microsoft.com/office/drawing/2014/main" id="{24BFACF8-24F5-7E42-8E5D-BBE81EE6826C}"/>
              </a:ext>
            </a:extLst>
          </p:cNvPr>
          <p:cNvSpPr/>
          <p:nvPr/>
        </p:nvSpPr>
        <p:spPr>
          <a:xfrm>
            <a:off x="598686" y="5437378"/>
            <a:ext cx="7946626" cy="429286"/>
          </a:xfrm>
          <a:custGeom>
            <a:avLst/>
            <a:gdLst/>
            <a:ahLst/>
            <a:cxnLst/>
            <a:rect l="l" t="t" r="r" b="b"/>
            <a:pathLst>
              <a:path w="14630400" h="2006600">
                <a:moveTo>
                  <a:pt x="0" y="2006104"/>
                </a:moveTo>
                <a:lnTo>
                  <a:pt x="14630400" y="2006104"/>
                </a:lnTo>
                <a:lnTo>
                  <a:pt x="14630400" y="0"/>
                </a:lnTo>
                <a:lnTo>
                  <a:pt x="0" y="0"/>
                </a:lnTo>
                <a:lnTo>
                  <a:pt x="0" y="2006104"/>
                </a:lnTo>
                <a:close/>
              </a:path>
            </a:pathLst>
          </a:custGeom>
          <a:solidFill>
            <a:srgbClr val="FFFFFF"/>
          </a:solidFill>
        </p:spPr>
        <p:txBody>
          <a:bodyPr wrap="square" lIns="0" tIns="0" rIns="0" bIns="0" rtlCol="0"/>
          <a:lstStyle/>
          <a:p>
            <a:pPr algn="ctr" defTabSz="571500"/>
            <a:endParaRPr lang="en-US" sz="1125" b="1" dirty="0">
              <a:solidFill>
                <a:srgbClr val="1F497D"/>
              </a:solidFill>
              <a:latin typeface="Georgia" panose="02040502050405020303" pitchFamily="18" charset="0"/>
            </a:endParaRPr>
          </a:p>
        </p:txBody>
      </p:sp>
      <p:sp>
        <p:nvSpPr>
          <p:cNvPr id="20" name="Rectangle 19">
            <a:extLst>
              <a:ext uri="{FF2B5EF4-FFF2-40B4-BE49-F238E27FC236}">
                <a16:creationId xmlns:a16="http://schemas.microsoft.com/office/drawing/2014/main" id="{137D7AA3-325E-214D-B587-FE006C89EC4A}"/>
              </a:ext>
            </a:extLst>
          </p:cNvPr>
          <p:cNvSpPr/>
          <p:nvPr/>
        </p:nvSpPr>
        <p:spPr>
          <a:xfrm>
            <a:off x="3005786" y="5372062"/>
            <a:ext cx="3266643" cy="553998"/>
          </a:xfrm>
          <a:prstGeom prst="rect">
            <a:avLst/>
          </a:prstGeom>
        </p:spPr>
        <p:txBody>
          <a:bodyPr wrap="square">
            <a:spAutoFit/>
          </a:bodyPr>
          <a:lstStyle/>
          <a:p>
            <a:pPr algn="ctr" defTabSz="571500"/>
            <a:r>
              <a:rPr lang="en-US" sz="3000" b="1" spc="-3" dirty="0" err="1">
                <a:solidFill>
                  <a:srgbClr val="3F5EAB"/>
                </a:solidFill>
                <a:latin typeface="Georgia" panose="02040502050405020303" pitchFamily="18" charset="0"/>
              </a:rPr>
              <a:t>FixUSNow.org</a:t>
            </a:r>
            <a:endParaRPr lang="en-US" sz="3000" b="1" dirty="0">
              <a:solidFill>
                <a:srgbClr val="3F5EAB"/>
              </a:solidFill>
              <a:latin typeface="Georgia" panose="02040502050405020303" pitchFamily="18" charset="0"/>
            </a:endParaRPr>
          </a:p>
        </p:txBody>
      </p:sp>
      <p:sp>
        <p:nvSpPr>
          <p:cNvPr id="21" name="object 12">
            <a:extLst>
              <a:ext uri="{FF2B5EF4-FFF2-40B4-BE49-F238E27FC236}">
                <a16:creationId xmlns:a16="http://schemas.microsoft.com/office/drawing/2014/main" id="{D7AD2180-2B30-C841-8437-F1EFAC3D9047}"/>
              </a:ext>
            </a:extLst>
          </p:cNvPr>
          <p:cNvSpPr/>
          <p:nvPr/>
        </p:nvSpPr>
        <p:spPr>
          <a:xfrm>
            <a:off x="523875" y="5354485"/>
            <a:ext cx="1870234" cy="614962"/>
          </a:xfrm>
          <a:prstGeom prst="rect">
            <a:avLst/>
          </a:prstGeom>
          <a:blipFill>
            <a:blip r:embed="rId6" cstate="print"/>
            <a:stretch>
              <a:fillRect/>
            </a:stretch>
          </a:blipFill>
        </p:spPr>
        <p:txBody>
          <a:bodyPr wrap="square" lIns="0" tIns="0" rIns="0" bIns="0" rtlCol="0"/>
          <a:lstStyle/>
          <a:p>
            <a:pPr defTabSz="571500"/>
            <a:endParaRPr sz="1125" dirty="0">
              <a:solidFill>
                <a:prstClr val="black"/>
              </a:solidFill>
              <a:latin typeface="Calibri"/>
            </a:endParaRPr>
          </a:p>
        </p:txBody>
      </p:sp>
      <p:sp>
        <p:nvSpPr>
          <p:cNvPr id="22" name="object 6">
            <a:extLst>
              <a:ext uri="{FF2B5EF4-FFF2-40B4-BE49-F238E27FC236}">
                <a16:creationId xmlns:a16="http://schemas.microsoft.com/office/drawing/2014/main" id="{9E4B5B3A-6C50-B54C-9C02-F47387F4F30F}"/>
              </a:ext>
            </a:extLst>
          </p:cNvPr>
          <p:cNvSpPr/>
          <p:nvPr/>
        </p:nvSpPr>
        <p:spPr>
          <a:xfrm>
            <a:off x="6667500" y="5433876"/>
            <a:ext cx="1833562" cy="456178"/>
          </a:xfrm>
          <a:prstGeom prst="rect">
            <a:avLst/>
          </a:prstGeom>
          <a:blipFill>
            <a:blip r:embed="rId7" cstate="print"/>
            <a:stretch>
              <a:fillRect/>
            </a:stretch>
          </a:blipFill>
        </p:spPr>
        <p:txBody>
          <a:bodyPr wrap="square" lIns="0" tIns="0" rIns="0" bIns="0" rtlCol="0"/>
          <a:lstStyle/>
          <a:p>
            <a:pPr defTabSz="571500"/>
            <a:endParaRPr sz="1125">
              <a:solidFill>
                <a:prstClr val="black"/>
              </a:solidFill>
              <a:latin typeface="Calibri"/>
            </a:endParaRPr>
          </a:p>
        </p:txBody>
      </p:sp>
    </p:spTree>
    <p:extLst>
      <p:ext uri="{BB962C8B-B14F-4D97-AF65-F5344CB8AC3E}">
        <p14:creationId xmlns:p14="http://schemas.microsoft.com/office/powerpoint/2010/main" val="180766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5" y="1851802"/>
            <a:ext cx="9143603" cy="315119"/>
          </a:xfrm>
          <a:custGeom>
            <a:avLst/>
            <a:gdLst/>
            <a:ahLst/>
            <a:cxnLst/>
            <a:rect l="l" t="t" r="r" b="b"/>
            <a:pathLst>
              <a:path w="14629765" h="504189">
                <a:moveTo>
                  <a:pt x="0" y="503821"/>
                </a:moveTo>
                <a:lnTo>
                  <a:pt x="14629320" y="503821"/>
                </a:lnTo>
                <a:lnTo>
                  <a:pt x="14629320" y="0"/>
                </a:lnTo>
                <a:lnTo>
                  <a:pt x="0" y="0"/>
                </a:lnTo>
                <a:lnTo>
                  <a:pt x="0" y="503821"/>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0" y="4691308"/>
            <a:ext cx="9144000" cy="315119"/>
          </a:xfrm>
          <a:custGeom>
            <a:avLst/>
            <a:gdLst/>
            <a:ahLst/>
            <a:cxnLst/>
            <a:rect l="l" t="t" r="r" b="b"/>
            <a:pathLst>
              <a:path w="14630400" h="504190">
                <a:moveTo>
                  <a:pt x="0" y="503796"/>
                </a:moveTo>
                <a:lnTo>
                  <a:pt x="14630400" y="503796"/>
                </a:lnTo>
                <a:lnTo>
                  <a:pt x="14630400" y="0"/>
                </a:lnTo>
                <a:lnTo>
                  <a:pt x="0" y="0"/>
                </a:lnTo>
                <a:lnTo>
                  <a:pt x="0" y="503796"/>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675" y="2166691"/>
            <a:ext cx="9143603" cy="2524919"/>
          </a:xfrm>
          <a:custGeom>
            <a:avLst/>
            <a:gdLst/>
            <a:ahLst/>
            <a:cxnLst/>
            <a:rect l="l" t="t" r="r" b="b"/>
            <a:pathLst>
              <a:path w="14629765" h="4039870">
                <a:moveTo>
                  <a:pt x="0" y="4039387"/>
                </a:moveTo>
                <a:lnTo>
                  <a:pt x="14629320" y="4039387"/>
                </a:lnTo>
                <a:lnTo>
                  <a:pt x="14629320" y="0"/>
                </a:lnTo>
                <a:lnTo>
                  <a:pt x="0" y="0"/>
                </a:lnTo>
                <a:lnTo>
                  <a:pt x="0" y="4039387"/>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5" name="object 5"/>
          <p:cNvSpPr txBox="1"/>
          <p:nvPr/>
        </p:nvSpPr>
        <p:spPr>
          <a:xfrm>
            <a:off x="154583" y="2220912"/>
            <a:ext cx="8834834" cy="2432012"/>
          </a:xfrm>
          <a:prstGeom prst="rect">
            <a:avLst/>
          </a:prstGeom>
        </p:spPr>
        <p:txBody>
          <a:bodyPr vert="horz" wrap="square" lIns="0" tIns="7938" rIns="0" bIns="0" rtlCol="0">
            <a:spAutoFit/>
          </a:bodyPr>
          <a:lstStyle/>
          <a:p>
            <a:pPr marL="7541" marR="3175" indent="-1588" algn="ctr" defTabSz="571500">
              <a:spcBef>
                <a:spcPts val="63"/>
              </a:spcBef>
              <a:tabLst>
                <a:tab pos="848916" algn="l"/>
                <a:tab pos="1102915" algn="l"/>
                <a:tab pos="1564878" algn="l"/>
                <a:tab pos="1691878" algn="l"/>
                <a:tab pos="1956991" algn="l"/>
                <a:tab pos="2061766" algn="l"/>
                <a:tab pos="2863453" algn="l"/>
                <a:tab pos="2897188" algn="l"/>
                <a:tab pos="3057525" algn="l"/>
                <a:tab pos="3611563" algn="l"/>
                <a:tab pos="4277916" algn="l"/>
                <a:tab pos="4813697" algn="l"/>
                <a:tab pos="4881959" algn="l"/>
                <a:tab pos="5763022" algn="l"/>
                <a:tab pos="5782866" algn="l"/>
                <a:tab pos="7947025" algn="l"/>
              </a:tabLst>
            </a:pPr>
            <a:r>
              <a:rPr sz="3938" dirty="0">
                <a:solidFill>
                  <a:srgbClr val="231F20"/>
                </a:solidFill>
                <a:latin typeface="Avenir Next"/>
                <a:cs typeface="Avenir Next"/>
              </a:rPr>
              <a:t>It's</a:t>
            </a:r>
            <a:r>
              <a:rPr lang="en-US" sz="3938" dirty="0">
                <a:solidFill>
                  <a:srgbClr val="231F20"/>
                </a:solidFill>
                <a:latin typeface="Avenir Next"/>
                <a:cs typeface="Avenir Next"/>
              </a:rPr>
              <a:t> </a:t>
            </a:r>
            <a:r>
              <a:rPr sz="3938" dirty="0">
                <a:solidFill>
                  <a:srgbClr val="231F20"/>
                </a:solidFill>
                <a:latin typeface="Avenir Next"/>
                <a:cs typeface="Avenir Next"/>
              </a:rPr>
              <a:t>time</a:t>
            </a:r>
            <a:r>
              <a:rPr lang="en-US" sz="3938" dirty="0">
                <a:solidFill>
                  <a:srgbClr val="231F20"/>
                </a:solidFill>
                <a:latin typeface="Avenir Next"/>
                <a:cs typeface="Avenir Next"/>
              </a:rPr>
              <a:t> </a:t>
            </a:r>
            <a:r>
              <a:rPr sz="3938" dirty="0">
                <a:solidFill>
                  <a:srgbClr val="231F20"/>
                </a:solidFill>
                <a:latin typeface="Avenir Next"/>
                <a:cs typeface="Avenir Next"/>
              </a:rPr>
              <a:t>for</a:t>
            </a:r>
            <a:r>
              <a:rPr lang="en-US" sz="3938" dirty="0">
                <a:solidFill>
                  <a:srgbClr val="231F20"/>
                </a:solidFill>
                <a:latin typeface="Avenir Next"/>
                <a:cs typeface="Avenir Next"/>
              </a:rPr>
              <a:t> </a:t>
            </a:r>
            <a:r>
              <a:rPr sz="3938" dirty="0">
                <a:solidFill>
                  <a:srgbClr val="231F20"/>
                </a:solidFill>
                <a:latin typeface="Avenir Next"/>
                <a:cs typeface="Avenir Next"/>
              </a:rPr>
              <a:t>us</a:t>
            </a:r>
            <a:r>
              <a:rPr lang="en-US" sz="3938" dirty="0">
                <a:solidFill>
                  <a:srgbClr val="231F20"/>
                </a:solidFill>
                <a:latin typeface="Avenir Next"/>
                <a:cs typeface="Avenir Next"/>
              </a:rPr>
              <a:t> </a:t>
            </a:r>
            <a:r>
              <a:rPr sz="3938" dirty="0">
                <a:solidFill>
                  <a:srgbClr val="231F20"/>
                </a:solidFill>
                <a:latin typeface="Avenir Next"/>
                <a:cs typeface="Avenir Next"/>
              </a:rPr>
              <a:t>to</a:t>
            </a:r>
            <a:r>
              <a:rPr lang="en-US" sz="3938" dirty="0">
                <a:solidFill>
                  <a:srgbClr val="231F20"/>
                </a:solidFill>
                <a:latin typeface="Avenir Next"/>
                <a:cs typeface="Avenir Next"/>
              </a:rPr>
              <a:t> </a:t>
            </a:r>
            <a:r>
              <a:rPr sz="3938" dirty="0">
                <a:solidFill>
                  <a:srgbClr val="231F20"/>
                </a:solidFill>
                <a:latin typeface="Avenir Next"/>
                <a:cs typeface="Avenir Next"/>
              </a:rPr>
              <a:t>engage in a</a:t>
            </a:r>
            <a:r>
              <a:rPr lang="en-US" sz="3938" dirty="0">
                <a:solidFill>
                  <a:srgbClr val="231F20"/>
                </a:solidFill>
                <a:latin typeface="Avenir Next"/>
                <a:cs typeface="Avenir Next"/>
              </a:rPr>
              <a:t> </a:t>
            </a:r>
            <a:r>
              <a:rPr sz="3938" spc="-6" dirty="0">
                <a:solidFill>
                  <a:srgbClr val="231F20"/>
                </a:solidFill>
                <a:latin typeface="Avenir Next"/>
                <a:cs typeface="Avenir Next"/>
              </a:rPr>
              <a:t>conversation </a:t>
            </a:r>
            <a:r>
              <a:rPr sz="3938" dirty="0">
                <a:solidFill>
                  <a:srgbClr val="231F20"/>
                </a:solidFill>
                <a:latin typeface="Avenir Next"/>
                <a:cs typeface="Avenir Next"/>
              </a:rPr>
              <a:t>about how</a:t>
            </a:r>
            <a:r>
              <a:rPr lang="en-US" sz="3938" dirty="0">
                <a:solidFill>
                  <a:srgbClr val="231F20"/>
                </a:solidFill>
                <a:latin typeface="Avenir Next"/>
                <a:cs typeface="Avenir Next"/>
              </a:rPr>
              <a:t> </a:t>
            </a:r>
            <a:r>
              <a:rPr sz="3938" dirty="0">
                <a:solidFill>
                  <a:srgbClr val="231F20"/>
                </a:solidFill>
                <a:latin typeface="Avenir Next"/>
                <a:cs typeface="Avenir Next"/>
              </a:rPr>
              <a:t>to</a:t>
            </a:r>
            <a:r>
              <a:rPr lang="en-US" sz="3938" dirty="0">
                <a:solidFill>
                  <a:srgbClr val="231F20"/>
                </a:solidFill>
                <a:latin typeface="Avenir Next"/>
                <a:cs typeface="Avenir Next"/>
              </a:rPr>
              <a:t> </a:t>
            </a:r>
            <a:r>
              <a:rPr sz="3938" b="1" spc="-19" dirty="0">
                <a:solidFill>
                  <a:srgbClr val="921A1C"/>
                </a:solidFill>
                <a:latin typeface="Avenir Next"/>
                <a:cs typeface="Avenir Next"/>
              </a:rPr>
              <a:t>make</a:t>
            </a:r>
            <a:r>
              <a:rPr lang="en-US" sz="3938" b="1" spc="-19" dirty="0">
                <a:solidFill>
                  <a:srgbClr val="921A1C"/>
                </a:solidFill>
                <a:latin typeface="Avenir Next"/>
                <a:cs typeface="Avenir Next"/>
              </a:rPr>
              <a:t> </a:t>
            </a:r>
            <a:r>
              <a:rPr sz="3938" b="1" spc="-6" dirty="0">
                <a:solidFill>
                  <a:srgbClr val="921A1C"/>
                </a:solidFill>
                <a:latin typeface="Avenir Next"/>
                <a:cs typeface="Avenir Next"/>
              </a:rPr>
              <a:t>healing</a:t>
            </a:r>
            <a:r>
              <a:rPr lang="en-US" sz="3938" b="1" spc="-6" dirty="0">
                <a:solidFill>
                  <a:srgbClr val="921A1C"/>
                </a:solidFill>
                <a:latin typeface="Avenir Next"/>
                <a:cs typeface="Avenir Next"/>
              </a:rPr>
              <a:t> </a:t>
            </a:r>
            <a:r>
              <a:rPr sz="3938" b="1" dirty="0">
                <a:solidFill>
                  <a:srgbClr val="921A1C"/>
                </a:solidFill>
                <a:latin typeface="Avenir Next"/>
                <a:cs typeface="Avenir Next"/>
              </a:rPr>
              <a:t>our</a:t>
            </a:r>
            <a:r>
              <a:rPr lang="en-US" sz="3938" b="1" dirty="0">
                <a:solidFill>
                  <a:srgbClr val="921A1C"/>
                </a:solidFill>
                <a:latin typeface="Avenir Next"/>
                <a:cs typeface="Avenir Next"/>
              </a:rPr>
              <a:t> </a:t>
            </a:r>
            <a:r>
              <a:rPr sz="3938" b="1" spc="-16" dirty="0">
                <a:solidFill>
                  <a:srgbClr val="921A1C"/>
                </a:solidFill>
                <a:latin typeface="Avenir Next"/>
                <a:cs typeface="Avenir Next"/>
              </a:rPr>
              <a:t>fractured </a:t>
            </a:r>
            <a:r>
              <a:rPr sz="3938" b="1" spc="-9" dirty="0">
                <a:solidFill>
                  <a:srgbClr val="921A1C"/>
                </a:solidFill>
                <a:latin typeface="Avenir Next"/>
                <a:cs typeface="Avenir Next"/>
              </a:rPr>
              <a:t>nation</a:t>
            </a:r>
            <a:r>
              <a:rPr lang="en-US" sz="3938" spc="-9" dirty="0">
                <a:solidFill>
                  <a:srgbClr val="231F20"/>
                </a:solidFill>
                <a:latin typeface="Avenir Next"/>
                <a:cs typeface="Avenir Next"/>
              </a:rPr>
              <a:t> </a:t>
            </a:r>
            <a:r>
              <a:rPr sz="3938" dirty="0">
                <a:solidFill>
                  <a:srgbClr val="231F20"/>
                </a:solidFill>
                <a:latin typeface="Avenir Next"/>
                <a:cs typeface="Avenir Next"/>
              </a:rPr>
              <a:t>a</a:t>
            </a:r>
            <a:r>
              <a:rPr lang="en-US" sz="3938" dirty="0">
                <a:solidFill>
                  <a:srgbClr val="231F20"/>
                </a:solidFill>
                <a:latin typeface="Avenir Next"/>
                <a:cs typeface="Avenir Next"/>
              </a:rPr>
              <a:t> </a:t>
            </a:r>
            <a:r>
              <a:rPr sz="3938" b="1" i="1" dirty="0">
                <a:solidFill>
                  <a:srgbClr val="3F5EAB"/>
                </a:solidFill>
                <a:latin typeface="Avenir Next"/>
                <a:cs typeface="Avenir Next"/>
              </a:rPr>
              <a:t>top</a:t>
            </a:r>
            <a:r>
              <a:rPr lang="en-US" sz="3938" b="1" i="1" dirty="0">
                <a:solidFill>
                  <a:srgbClr val="3F5EAB"/>
                </a:solidFill>
                <a:latin typeface="Avenir Next"/>
                <a:cs typeface="Avenir Next"/>
              </a:rPr>
              <a:t> </a:t>
            </a:r>
            <a:r>
              <a:rPr sz="3938" b="1" i="1" spc="-6" dirty="0">
                <a:solidFill>
                  <a:srgbClr val="3F5EAB"/>
                </a:solidFill>
                <a:latin typeface="Avenir Next"/>
                <a:cs typeface="Avenir Next"/>
              </a:rPr>
              <a:t>national</a:t>
            </a:r>
            <a:r>
              <a:rPr lang="en-US" sz="3938" b="1" i="1" spc="-6" dirty="0">
                <a:solidFill>
                  <a:srgbClr val="3F5EAB"/>
                </a:solidFill>
                <a:latin typeface="Avenir Next"/>
                <a:cs typeface="Avenir Next"/>
              </a:rPr>
              <a:t> </a:t>
            </a:r>
            <a:r>
              <a:rPr sz="3938" b="1" i="1" dirty="0">
                <a:solidFill>
                  <a:srgbClr val="3F5EAB"/>
                </a:solidFill>
                <a:latin typeface="Avenir Next"/>
                <a:cs typeface="Avenir Next"/>
              </a:rPr>
              <a:t>priority</a:t>
            </a:r>
            <a:r>
              <a:rPr lang="en-US" sz="3938" b="1" i="1" dirty="0">
                <a:solidFill>
                  <a:srgbClr val="3F5EAB"/>
                </a:solidFill>
                <a:latin typeface="Avenir Next"/>
                <a:cs typeface="Avenir Next"/>
              </a:rPr>
              <a:t> – </a:t>
            </a:r>
            <a:r>
              <a:rPr lang="en-US" sz="3938" b="1" i="1" dirty="0" err="1">
                <a:solidFill>
                  <a:srgbClr val="FF0000"/>
                </a:solidFill>
                <a:latin typeface="Avenir Next"/>
                <a:cs typeface="Avenir Next"/>
              </a:rPr>
              <a:t>FixUs</a:t>
            </a:r>
            <a:r>
              <a:rPr lang="en-US" sz="3938" b="1" i="1" dirty="0">
                <a:solidFill>
                  <a:srgbClr val="FF0000"/>
                </a:solidFill>
                <a:latin typeface="Avenir Next"/>
                <a:cs typeface="Avenir Next"/>
              </a:rPr>
              <a:t> </a:t>
            </a:r>
            <a:r>
              <a:rPr lang="en-US" sz="3938" b="1" i="1" dirty="0">
                <a:solidFill>
                  <a:srgbClr val="3F5EAB"/>
                </a:solidFill>
                <a:latin typeface="Avenir Next"/>
                <a:cs typeface="Avenir Next"/>
              </a:rPr>
              <a:t>at</a:t>
            </a:r>
            <a:r>
              <a:rPr lang="en-US" sz="3938" b="1" i="1" dirty="0">
                <a:solidFill>
                  <a:srgbClr val="FF0000"/>
                </a:solidFill>
                <a:latin typeface="Avenir Next"/>
                <a:cs typeface="Avenir Next"/>
              </a:rPr>
              <a:t> 33777</a:t>
            </a:r>
            <a:endParaRPr sz="3938" b="1" i="1" dirty="0">
              <a:solidFill>
                <a:srgbClr val="FF0000"/>
              </a:solidFill>
              <a:latin typeface="Avenir Next"/>
              <a:cs typeface="Avenir Next"/>
            </a:endParaRPr>
          </a:p>
        </p:txBody>
      </p:sp>
    </p:spTree>
    <p:extLst>
      <p:ext uri="{BB962C8B-B14F-4D97-AF65-F5344CB8AC3E}">
        <p14:creationId xmlns:p14="http://schemas.microsoft.com/office/powerpoint/2010/main" val="268981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7956" y="857250"/>
            <a:ext cx="262334" cy="5138341"/>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8034948" y="864045"/>
            <a:ext cx="251222" cy="5136753"/>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1120251" y="857250"/>
            <a:ext cx="6914753" cy="51435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5" name="object 5"/>
          <p:cNvSpPr txBox="1">
            <a:spLocks noGrp="1"/>
          </p:cNvSpPr>
          <p:nvPr>
            <p:ph type="title"/>
          </p:nvPr>
        </p:nvSpPr>
        <p:spPr>
          <a:xfrm>
            <a:off x="3642752" y="896271"/>
            <a:ext cx="1857375" cy="729431"/>
          </a:xfrm>
          <a:prstGeom prst="rect">
            <a:avLst/>
          </a:prstGeom>
        </p:spPr>
        <p:txBody>
          <a:bodyPr vert="horz" wrap="square" lIns="0" tIns="7938" rIns="0" bIns="0" rtlCol="0">
            <a:spAutoFit/>
          </a:bodyPr>
          <a:lstStyle/>
          <a:p>
            <a:pPr marL="7938">
              <a:spcBef>
                <a:spcPts val="63"/>
              </a:spcBef>
            </a:pPr>
            <a:r>
              <a:rPr sz="4688" spc="-3" dirty="0"/>
              <a:t>FixUS</a:t>
            </a:r>
            <a:endParaRPr sz="4688" dirty="0"/>
          </a:p>
        </p:txBody>
      </p:sp>
      <p:sp>
        <p:nvSpPr>
          <p:cNvPr id="6" name="object 6"/>
          <p:cNvSpPr/>
          <p:nvPr/>
        </p:nvSpPr>
        <p:spPr>
          <a:xfrm>
            <a:off x="4438411" y="1601788"/>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705588" y="1601788"/>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4201239" y="1601788"/>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5051346" y="1741884"/>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2000964" y="1741884"/>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1" name="object 11"/>
          <p:cNvSpPr/>
          <p:nvPr/>
        </p:nvSpPr>
        <p:spPr>
          <a:xfrm>
            <a:off x="1346084" y="3580134"/>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2" name="object 12"/>
          <p:cNvSpPr txBox="1">
            <a:spLocks noGrp="1"/>
          </p:cNvSpPr>
          <p:nvPr>
            <p:ph type="body" idx="1"/>
          </p:nvPr>
        </p:nvSpPr>
        <p:spPr>
          <a:xfrm>
            <a:off x="1108133" y="1968623"/>
            <a:ext cx="6783976" cy="1059714"/>
          </a:xfrm>
          <a:prstGeom prst="rect">
            <a:avLst/>
          </a:prstGeom>
        </p:spPr>
        <p:txBody>
          <a:bodyPr vert="horz" wrap="square" lIns="0" tIns="52388" rIns="0" bIns="0" rtlCol="0">
            <a:spAutoFit/>
          </a:bodyPr>
          <a:lstStyle/>
          <a:p>
            <a:pPr marL="157163">
              <a:spcBef>
                <a:spcPts val="413"/>
              </a:spcBef>
              <a:tabLst>
                <a:tab pos="1021159" algn="l"/>
              </a:tabLst>
            </a:pPr>
            <a:r>
              <a:rPr dirty="0"/>
              <a:t>OUR	</a:t>
            </a:r>
            <a:r>
              <a:rPr spc="-13" dirty="0"/>
              <a:t>GOAL</a:t>
            </a:r>
          </a:p>
          <a:p>
            <a:pPr marL="237728" marR="3175">
              <a:spcBef>
                <a:spcPts val="231"/>
              </a:spcBef>
            </a:pPr>
            <a:r>
              <a:rPr sz="1813" b="0" i="0" spc="-9" dirty="0">
                <a:solidFill>
                  <a:srgbClr val="000000"/>
                </a:solidFill>
                <a:latin typeface="Avenir Next"/>
                <a:cs typeface="Avenir Next"/>
              </a:rPr>
              <a:t>Make</a:t>
            </a:r>
            <a:r>
              <a:rPr sz="1813" b="0" i="0" spc="-188" dirty="0">
                <a:solidFill>
                  <a:srgbClr val="000000"/>
                </a:solidFill>
                <a:latin typeface="Avenir Next"/>
                <a:cs typeface="Avenir Next"/>
              </a:rPr>
              <a:t> </a:t>
            </a:r>
            <a:r>
              <a:rPr sz="1813" b="0" i="0" spc="-3" dirty="0">
                <a:solidFill>
                  <a:srgbClr val="000000"/>
                </a:solidFill>
                <a:latin typeface="Avenir Next"/>
                <a:cs typeface="Avenir Next"/>
              </a:rPr>
              <a:t>healing</a:t>
            </a:r>
            <a:r>
              <a:rPr sz="1813" b="0" i="0" spc="-188" dirty="0">
                <a:solidFill>
                  <a:srgbClr val="000000"/>
                </a:solidFill>
                <a:latin typeface="Avenir Next"/>
                <a:cs typeface="Avenir Next"/>
              </a:rPr>
              <a:t> </a:t>
            </a:r>
            <a:r>
              <a:rPr sz="1813" b="0" i="0" dirty="0">
                <a:solidFill>
                  <a:srgbClr val="000000"/>
                </a:solidFill>
                <a:latin typeface="Avenir Next"/>
                <a:cs typeface="Avenir Next"/>
              </a:rPr>
              <a:t>our</a:t>
            </a:r>
            <a:r>
              <a:rPr sz="1813" b="0" i="0" spc="-188" dirty="0">
                <a:solidFill>
                  <a:srgbClr val="000000"/>
                </a:solidFill>
                <a:latin typeface="Avenir Next"/>
                <a:cs typeface="Avenir Next"/>
              </a:rPr>
              <a:t> </a:t>
            </a:r>
            <a:r>
              <a:rPr sz="1813" b="0" i="0" spc="-6" dirty="0">
                <a:solidFill>
                  <a:srgbClr val="000000"/>
                </a:solidFill>
                <a:latin typeface="Avenir Next"/>
                <a:cs typeface="Avenir Next"/>
              </a:rPr>
              <a:t>fractured</a:t>
            </a:r>
            <a:r>
              <a:rPr sz="1813" b="0" i="0" spc="-188" dirty="0">
                <a:solidFill>
                  <a:srgbClr val="000000"/>
                </a:solidFill>
                <a:latin typeface="Avenir Next"/>
                <a:cs typeface="Avenir Next"/>
              </a:rPr>
              <a:t> </a:t>
            </a:r>
            <a:r>
              <a:rPr sz="1813" b="0" i="0" spc="-3" dirty="0">
                <a:solidFill>
                  <a:srgbClr val="000000"/>
                </a:solidFill>
                <a:latin typeface="Avenir Next"/>
                <a:cs typeface="Avenir Next"/>
              </a:rPr>
              <a:t>nation</a:t>
            </a:r>
            <a:r>
              <a:rPr sz="1813" b="0" i="0" spc="-188" dirty="0">
                <a:solidFill>
                  <a:srgbClr val="000000"/>
                </a:solidFill>
                <a:latin typeface="Avenir Next"/>
                <a:cs typeface="Avenir Next"/>
              </a:rPr>
              <a:t> </a:t>
            </a:r>
            <a:r>
              <a:rPr sz="1813" b="0" i="0" dirty="0">
                <a:solidFill>
                  <a:srgbClr val="000000"/>
                </a:solidFill>
                <a:latin typeface="Avenir Next"/>
                <a:cs typeface="Avenir Next"/>
              </a:rPr>
              <a:t>and</a:t>
            </a:r>
            <a:r>
              <a:rPr sz="1813" b="0" i="0" spc="-188" dirty="0">
                <a:solidFill>
                  <a:srgbClr val="000000"/>
                </a:solidFill>
                <a:latin typeface="Avenir Next"/>
                <a:cs typeface="Avenir Next"/>
              </a:rPr>
              <a:t> </a:t>
            </a:r>
            <a:r>
              <a:rPr sz="1813" b="0" i="0" spc="-3" dirty="0">
                <a:solidFill>
                  <a:srgbClr val="000000"/>
                </a:solidFill>
                <a:latin typeface="Avenir Next"/>
                <a:cs typeface="Avenir Next"/>
              </a:rPr>
              <a:t>fixing</a:t>
            </a:r>
            <a:r>
              <a:rPr sz="1813" b="0" i="0" spc="-188" dirty="0">
                <a:solidFill>
                  <a:srgbClr val="000000"/>
                </a:solidFill>
                <a:latin typeface="Avenir Next"/>
                <a:cs typeface="Avenir Next"/>
              </a:rPr>
              <a:t> </a:t>
            </a:r>
            <a:r>
              <a:rPr sz="1813" b="0" i="0" dirty="0">
                <a:solidFill>
                  <a:srgbClr val="000000"/>
                </a:solidFill>
                <a:latin typeface="Avenir Next"/>
                <a:cs typeface="Avenir Next"/>
              </a:rPr>
              <a:t>our</a:t>
            </a:r>
            <a:r>
              <a:rPr sz="1813" b="0" i="0" spc="-188" dirty="0">
                <a:solidFill>
                  <a:srgbClr val="000000"/>
                </a:solidFill>
                <a:latin typeface="Avenir Next"/>
                <a:cs typeface="Avenir Next"/>
              </a:rPr>
              <a:t> </a:t>
            </a:r>
            <a:r>
              <a:rPr sz="1813" b="0" i="0" spc="-13" dirty="0">
                <a:solidFill>
                  <a:srgbClr val="000000"/>
                </a:solidFill>
                <a:latin typeface="Avenir Next"/>
                <a:cs typeface="Avenir Next"/>
              </a:rPr>
              <a:t>broken</a:t>
            </a:r>
            <a:r>
              <a:rPr sz="1813" b="0" i="0" spc="-188" dirty="0">
                <a:solidFill>
                  <a:srgbClr val="000000"/>
                </a:solidFill>
                <a:latin typeface="Avenir Next"/>
                <a:cs typeface="Avenir Next"/>
              </a:rPr>
              <a:t> </a:t>
            </a:r>
            <a:r>
              <a:rPr sz="1813" b="0" i="0" dirty="0">
                <a:solidFill>
                  <a:srgbClr val="000000"/>
                </a:solidFill>
                <a:latin typeface="Avenir Next"/>
                <a:cs typeface="Avenir Next"/>
              </a:rPr>
              <a:t>political  system a </a:t>
            </a:r>
            <a:r>
              <a:rPr sz="1813" b="0" dirty="0">
                <a:solidFill>
                  <a:srgbClr val="000000"/>
                </a:solidFill>
                <a:latin typeface="Avenir Next"/>
                <a:cs typeface="Avenir Next"/>
              </a:rPr>
              <a:t>top </a:t>
            </a:r>
            <a:r>
              <a:rPr sz="1813" b="0" spc="-3" dirty="0">
                <a:solidFill>
                  <a:srgbClr val="000000"/>
                </a:solidFill>
                <a:latin typeface="Avenir Next"/>
                <a:cs typeface="Avenir Next"/>
              </a:rPr>
              <a:t>national </a:t>
            </a:r>
            <a:r>
              <a:rPr sz="1813" b="0" dirty="0">
                <a:solidFill>
                  <a:srgbClr val="000000"/>
                </a:solidFill>
                <a:latin typeface="Avenir Next"/>
                <a:cs typeface="Avenir Next"/>
              </a:rPr>
              <a:t>priority </a:t>
            </a:r>
            <a:r>
              <a:rPr sz="1813" b="0" spc="-6" dirty="0">
                <a:solidFill>
                  <a:srgbClr val="000000"/>
                </a:solidFill>
                <a:latin typeface="Avenir Next"/>
                <a:cs typeface="Avenir Next"/>
              </a:rPr>
              <a:t>that </a:t>
            </a:r>
            <a:r>
              <a:rPr sz="1813" b="0" dirty="0">
                <a:solidFill>
                  <a:srgbClr val="000000"/>
                </a:solidFill>
                <a:latin typeface="Avenir Next"/>
                <a:cs typeface="Avenir Next"/>
              </a:rPr>
              <a:t>our </a:t>
            </a:r>
            <a:r>
              <a:rPr sz="1813" b="0" spc="-3" dirty="0">
                <a:solidFill>
                  <a:srgbClr val="000000"/>
                </a:solidFill>
                <a:latin typeface="Avenir Next"/>
                <a:cs typeface="Avenir Next"/>
              </a:rPr>
              <a:t>leaders </a:t>
            </a:r>
            <a:r>
              <a:rPr sz="1813" b="0" dirty="0">
                <a:solidFill>
                  <a:srgbClr val="000000"/>
                </a:solidFill>
                <a:latin typeface="Avenir Next"/>
                <a:cs typeface="Avenir Next"/>
              </a:rPr>
              <a:t>cannot</a:t>
            </a:r>
            <a:r>
              <a:rPr sz="1813" b="0" spc="-19" dirty="0">
                <a:solidFill>
                  <a:srgbClr val="000000"/>
                </a:solidFill>
                <a:latin typeface="Avenir Next"/>
                <a:cs typeface="Avenir Next"/>
              </a:rPr>
              <a:t> </a:t>
            </a:r>
            <a:r>
              <a:rPr sz="1813" b="0" spc="-3" dirty="0">
                <a:solidFill>
                  <a:srgbClr val="000000"/>
                </a:solidFill>
                <a:latin typeface="Avenir Next"/>
                <a:cs typeface="Avenir Next"/>
              </a:rPr>
              <a:t>ignore.</a:t>
            </a:r>
            <a:endParaRPr sz="1813" dirty="0">
              <a:latin typeface="Avenir Next"/>
              <a:cs typeface="Avenir Next"/>
            </a:endParaRPr>
          </a:p>
        </p:txBody>
      </p:sp>
      <p:sp>
        <p:nvSpPr>
          <p:cNvPr id="13" name="object 13"/>
          <p:cNvSpPr/>
          <p:nvPr/>
        </p:nvSpPr>
        <p:spPr>
          <a:xfrm>
            <a:off x="1346084" y="3892811"/>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4" name="object 14"/>
          <p:cNvSpPr/>
          <p:nvPr/>
        </p:nvSpPr>
        <p:spPr>
          <a:xfrm>
            <a:off x="1346084" y="4175703"/>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5" name="object 15"/>
          <p:cNvSpPr/>
          <p:nvPr/>
        </p:nvSpPr>
        <p:spPr>
          <a:xfrm>
            <a:off x="1346084" y="4643124"/>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6" name="object 16"/>
          <p:cNvSpPr/>
          <p:nvPr/>
        </p:nvSpPr>
        <p:spPr>
          <a:xfrm>
            <a:off x="1346084" y="5087246"/>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5"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7" name="object 12"/>
          <p:cNvSpPr/>
          <p:nvPr/>
        </p:nvSpPr>
        <p:spPr>
          <a:xfrm>
            <a:off x="1120251" y="834282"/>
            <a:ext cx="1299559" cy="519823"/>
          </a:xfrm>
          <a:prstGeom prst="rect">
            <a:avLst/>
          </a:prstGeom>
          <a:blipFill>
            <a:blip r:embed="rId2" cstate="print"/>
            <a:stretch>
              <a:fillRect/>
            </a:stretch>
          </a:blipFill>
        </p:spPr>
        <p:txBody>
          <a:bodyPr wrap="square" lIns="0" tIns="0" rIns="0" bIns="0" rtlCol="0"/>
          <a:lstStyle/>
          <a:p>
            <a:pPr defTabSz="571500"/>
            <a:endParaRPr sz="1125">
              <a:solidFill>
                <a:prstClr val="black"/>
              </a:solidFill>
              <a:latin typeface="Calibri"/>
            </a:endParaRPr>
          </a:p>
        </p:txBody>
      </p:sp>
      <p:sp>
        <p:nvSpPr>
          <p:cNvPr id="18" name="object 6"/>
          <p:cNvSpPr/>
          <p:nvPr/>
        </p:nvSpPr>
        <p:spPr>
          <a:xfrm>
            <a:off x="6458899" y="896271"/>
            <a:ext cx="1552484" cy="376360"/>
          </a:xfrm>
          <a:prstGeom prst="rect">
            <a:avLst/>
          </a:prstGeom>
          <a:blipFill>
            <a:blip r:embed="rId3" cstate="print"/>
            <a:stretch>
              <a:fillRect/>
            </a:stretch>
          </a:blipFill>
        </p:spPr>
        <p:txBody>
          <a:bodyPr wrap="square" lIns="0" tIns="0" rIns="0" bIns="0" rtlCol="0"/>
          <a:lstStyle/>
          <a:p>
            <a:pPr defTabSz="571500"/>
            <a:endParaRPr sz="1125">
              <a:solidFill>
                <a:prstClr val="black"/>
              </a:solidFill>
              <a:latin typeface="Calibri"/>
            </a:endParaRPr>
          </a:p>
        </p:txBody>
      </p:sp>
      <p:sp>
        <p:nvSpPr>
          <p:cNvPr id="19" name="TextBox 18"/>
          <p:cNvSpPr txBox="1"/>
          <p:nvPr/>
        </p:nvSpPr>
        <p:spPr>
          <a:xfrm>
            <a:off x="1521106" y="5052660"/>
            <a:ext cx="6465585" cy="477054"/>
          </a:xfrm>
          <a:prstGeom prst="rect">
            <a:avLst/>
          </a:prstGeom>
          <a:noFill/>
        </p:spPr>
        <p:txBody>
          <a:bodyPr wrap="square" rtlCol="0">
            <a:spAutoFit/>
          </a:bodyPr>
          <a:lstStyle/>
          <a:p>
            <a:pPr defTabSz="571500"/>
            <a:r>
              <a:rPr lang="en-US" sz="1250" dirty="0">
                <a:solidFill>
                  <a:srgbClr val="000000"/>
                </a:solidFill>
                <a:latin typeface="AvenirNext-Medium"/>
                <a:cs typeface="AvenirNext-Medium"/>
              </a:rPr>
              <a:t>Americans</a:t>
            </a:r>
            <a:r>
              <a:rPr lang="en-US" sz="1250" spc="-122" dirty="0">
                <a:solidFill>
                  <a:srgbClr val="000000"/>
                </a:solidFill>
                <a:latin typeface="AvenirNext-Medium"/>
                <a:cs typeface="AvenirNext-Medium"/>
              </a:rPr>
              <a:t> </a:t>
            </a:r>
            <a:r>
              <a:rPr lang="en-US" sz="1250" spc="-6" dirty="0">
                <a:solidFill>
                  <a:srgbClr val="000000"/>
                </a:solidFill>
                <a:latin typeface="AvenirNext-Medium"/>
                <a:cs typeface="AvenirNext-Medium"/>
              </a:rPr>
              <a:t>share</a:t>
            </a:r>
            <a:r>
              <a:rPr lang="en-US" sz="1250" spc="-122" dirty="0">
                <a:solidFill>
                  <a:srgbClr val="000000"/>
                </a:solidFill>
                <a:latin typeface="AvenirNext-Medium"/>
                <a:cs typeface="AvenirNext-Medium"/>
              </a:rPr>
              <a:t> </a:t>
            </a:r>
            <a:r>
              <a:rPr lang="en-US" sz="1250" dirty="0">
                <a:solidFill>
                  <a:srgbClr val="000000"/>
                </a:solidFill>
                <a:latin typeface="AvenirNext-Medium"/>
                <a:cs typeface="AvenirNext-Medium"/>
              </a:rPr>
              <a:t>a</a:t>
            </a:r>
            <a:r>
              <a:rPr lang="en-US" sz="1250" spc="-119" dirty="0">
                <a:solidFill>
                  <a:srgbClr val="000000"/>
                </a:solidFill>
                <a:latin typeface="AvenirNext-Medium"/>
                <a:cs typeface="AvenirNext-Medium"/>
              </a:rPr>
              <a:t> </a:t>
            </a:r>
            <a:r>
              <a:rPr lang="en-US" sz="1250" dirty="0">
                <a:solidFill>
                  <a:srgbClr val="000000"/>
                </a:solidFill>
                <a:latin typeface="AvenirNext-Medium"/>
                <a:cs typeface="AvenirNext-Medium"/>
              </a:rPr>
              <a:t>common</a:t>
            </a:r>
            <a:r>
              <a:rPr lang="en-US" sz="1250" spc="-119" dirty="0">
                <a:solidFill>
                  <a:srgbClr val="000000"/>
                </a:solidFill>
                <a:latin typeface="AvenirNext-Medium"/>
                <a:cs typeface="AvenirNext-Medium"/>
              </a:rPr>
              <a:t> </a:t>
            </a:r>
            <a:r>
              <a:rPr lang="en-US" sz="1250" dirty="0">
                <a:solidFill>
                  <a:srgbClr val="000000"/>
                </a:solidFill>
                <a:latin typeface="AvenirNext-Medium"/>
                <a:cs typeface="AvenirNext-Medium"/>
              </a:rPr>
              <a:t>destiny;</a:t>
            </a:r>
            <a:r>
              <a:rPr lang="en-US" sz="1250" spc="-122" dirty="0">
                <a:solidFill>
                  <a:srgbClr val="000000"/>
                </a:solidFill>
                <a:latin typeface="AvenirNext-Medium"/>
                <a:cs typeface="AvenirNext-Medium"/>
              </a:rPr>
              <a:t> </a:t>
            </a:r>
            <a:r>
              <a:rPr lang="en-US" sz="1250" dirty="0">
                <a:solidFill>
                  <a:srgbClr val="000000"/>
                </a:solidFill>
                <a:latin typeface="AvenirNext-Medium"/>
                <a:cs typeface="AvenirNext-Medium"/>
              </a:rPr>
              <a:t>working</a:t>
            </a:r>
            <a:r>
              <a:rPr lang="en-US" sz="1250" spc="-122" dirty="0">
                <a:solidFill>
                  <a:srgbClr val="000000"/>
                </a:solidFill>
                <a:latin typeface="AvenirNext-Medium"/>
                <a:cs typeface="AvenirNext-Medium"/>
              </a:rPr>
              <a:t> </a:t>
            </a:r>
            <a:r>
              <a:rPr lang="en-US" sz="1250" dirty="0">
                <a:solidFill>
                  <a:srgbClr val="000000"/>
                </a:solidFill>
                <a:latin typeface="AvenirNext-Medium"/>
                <a:cs typeface="AvenirNext-Medium"/>
              </a:rPr>
              <a:t>together</a:t>
            </a:r>
            <a:r>
              <a:rPr lang="en-US" sz="1250" spc="-122" dirty="0">
                <a:solidFill>
                  <a:srgbClr val="000000"/>
                </a:solidFill>
                <a:latin typeface="AvenirNext-Medium"/>
                <a:cs typeface="AvenirNext-Medium"/>
              </a:rPr>
              <a:t> </a:t>
            </a:r>
            <a:r>
              <a:rPr lang="en-US" sz="1250" dirty="0">
                <a:solidFill>
                  <a:srgbClr val="000000"/>
                </a:solidFill>
                <a:latin typeface="AvenirNext-Medium"/>
                <a:cs typeface="AvenirNext-Medium"/>
              </a:rPr>
              <a:t>we</a:t>
            </a:r>
            <a:r>
              <a:rPr lang="en-US" sz="1250" spc="-119" dirty="0">
                <a:solidFill>
                  <a:srgbClr val="000000"/>
                </a:solidFill>
                <a:latin typeface="AvenirNext-Medium"/>
                <a:cs typeface="AvenirNext-Medium"/>
              </a:rPr>
              <a:t> </a:t>
            </a:r>
            <a:r>
              <a:rPr lang="en-US" sz="1250" dirty="0">
                <a:solidFill>
                  <a:srgbClr val="000000"/>
                </a:solidFill>
                <a:latin typeface="AvenirNext-Medium"/>
                <a:cs typeface="AvenirNext-Medium"/>
              </a:rPr>
              <a:t>can</a:t>
            </a:r>
            <a:r>
              <a:rPr lang="en-US" sz="1250" spc="-122" dirty="0">
                <a:solidFill>
                  <a:srgbClr val="000000"/>
                </a:solidFill>
                <a:latin typeface="AvenirNext-Medium"/>
                <a:cs typeface="AvenirNext-Medium"/>
              </a:rPr>
              <a:t> </a:t>
            </a:r>
            <a:r>
              <a:rPr lang="en-US" sz="1250" spc="-6" dirty="0">
                <a:solidFill>
                  <a:srgbClr val="000000"/>
                </a:solidFill>
                <a:latin typeface="AvenirNext-Medium"/>
                <a:cs typeface="AvenirNext-Medium"/>
              </a:rPr>
              <a:t>secure</a:t>
            </a:r>
            <a:r>
              <a:rPr lang="en-US" sz="1250" spc="-122" dirty="0">
                <a:solidFill>
                  <a:srgbClr val="000000"/>
                </a:solidFill>
                <a:latin typeface="AvenirNext-Medium"/>
                <a:cs typeface="AvenirNext-Medium"/>
              </a:rPr>
              <a:t> </a:t>
            </a:r>
            <a:r>
              <a:rPr lang="en-US" sz="1250" dirty="0">
                <a:solidFill>
                  <a:srgbClr val="000000"/>
                </a:solidFill>
                <a:latin typeface="AvenirNext-Medium"/>
                <a:cs typeface="AvenirNext-Medium"/>
              </a:rPr>
              <a:t>a</a:t>
            </a:r>
            <a:r>
              <a:rPr lang="en-US" sz="1250" spc="-122" dirty="0">
                <a:solidFill>
                  <a:srgbClr val="000000"/>
                </a:solidFill>
                <a:latin typeface="AvenirNext-Medium"/>
                <a:cs typeface="AvenirNext-Medium"/>
              </a:rPr>
              <a:t> </a:t>
            </a:r>
            <a:r>
              <a:rPr lang="en-US" sz="1250" spc="-6" dirty="0">
                <a:solidFill>
                  <a:srgbClr val="000000"/>
                </a:solidFill>
                <a:latin typeface="AvenirNext-Medium"/>
                <a:cs typeface="AvenirNext-Medium"/>
              </a:rPr>
              <a:t>future</a:t>
            </a:r>
            <a:r>
              <a:rPr lang="en-US" sz="1250" spc="-119" dirty="0">
                <a:solidFill>
                  <a:srgbClr val="000000"/>
                </a:solidFill>
                <a:latin typeface="AvenirNext-Medium"/>
                <a:cs typeface="AvenirNext-Medium"/>
              </a:rPr>
              <a:t> </a:t>
            </a:r>
            <a:r>
              <a:rPr lang="en-US" sz="1250" dirty="0">
                <a:solidFill>
                  <a:srgbClr val="000000"/>
                </a:solidFill>
                <a:latin typeface="AvenirNext-Medium"/>
                <a:cs typeface="AvenirNext-Medium"/>
              </a:rPr>
              <a:t>of</a:t>
            </a:r>
            <a:r>
              <a:rPr lang="en-US" sz="1250" spc="-91" dirty="0">
                <a:solidFill>
                  <a:srgbClr val="000000"/>
                </a:solidFill>
                <a:latin typeface="AvenirNext-Medium"/>
                <a:cs typeface="AvenirNext-Medium"/>
              </a:rPr>
              <a:t> </a:t>
            </a:r>
            <a:r>
              <a:rPr lang="en-US" sz="1250" spc="-3" dirty="0">
                <a:solidFill>
                  <a:srgbClr val="000000"/>
                </a:solidFill>
                <a:latin typeface="AvenirNext-Medium"/>
                <a:cs typeface="AvenirNext-Medium"/>
              </a:rPr>
              <a:t>freedom,  </a:t>
            </a:r>
            <a:r>
              <a:rPr lang="en-US" sz="1250" dirty="0">
                <a:solidFill>
                  <a:srgbClr val="000000"/>
                </a:solidFill>
                <a:latin typeface="AvenirNext-Medium"/>
                <a:cs typeface="AvenirNext-Medium"/>
              </a:rPr>
              <a:t>justice and </a:t>
            </a:r>
            <a:r>
              <a:rPr lang="en-US" sz="1250" spc="-3" dirty="0">
                <a:solidFill>
                  <a:srgbClr val="000000"/>
                </a:solidFill>
                <a:latin typeface="AvenirNext-Medium"/>
                <a:cs typeface="AvenirNext-Medium"/>
              </a:rPr>
              <a:t>prosperity </a:t>
            </a:r>
            <a:r>
              <a:rPr lang="en-US" sz="1250" dirty="0">
                <a:solidFill>
                  <a:srgbClr val="000000"/>
                </a:solidFill>
                <a:latin typeface="AvenirNext-Medium"/>
                <a:cs typeface="AvenirNext-Medium"/>
              </a:rPr>
              <a:t>for </a:t>
            </a:r>
            <a:r>
              <a:rPr lang="en-US" sz="1250" spc="-6" dirty="0">
                <a:solidFill>
                  <a:srgbClr val="000000"/>
                </a:solidFill>
                <a:latin typeface="AvenirNext-Medium"/>
                <a:cs typeface="AvenirNext-Medium"/>
              </a:rPr>
              <a:t>future</a:t>
            </a:r>
            <a:r>
              <a:rPr lang="en-US" sz="1250" dirty="0">
                <a:solidFill>
                  <a:srgbClr val="000000"/>
                </a:solidFill>
                <a:latin typeface="AvenirNext-Medium"/>
                <a:cs typeface="AvenirNext-Medium"/>
              </a:rPr>
              <a:t> </a:t>
            </a:r>
            <a:r>
              <a:rPr lang="en-US" sz="1250" spc="-3" dirty="0">
                <a:solidFill>
                  <a:srgbClr val="000000"/>
                </a:solidFill>
                <a:latin typeface="AvenirNext-Medium"/>
                <a:cs typeface="AvenirNext-Medium"/>
              </a:rPr>
              <a:t>generations</a:t>
            </a:r>
            <a:endParaRPr lang="en-US" sz="1250" dirty="0">
              <a:solidFill>
                <a:prstClr val="black"/>
              </a:solidFill>
              <a:latin typeface="AvenirNext-Medium"/>
              <a:cs typeface="AvenirNext-Medium"/>
            </a:endParaRPr>
          </a:p>
        </p:txBody>
      </p:sp>
      <p:sp>
        <p:nvSpPr>
          <p:cNvPr id="20" name="TextBox 19"/>
          <p:cNvSpPr txBox="1"/>
          <p:nvPr/>
        </p:nvSpPr>
        <p:spPr>
          <a:xfrm>
            <a:off x="1521106" y="4631644"/>
            <a:ext cx="6870335" cy="477054"/>
          </a:xfrm>
          <a:prstGeom prst="rect">
            <a:avLst/>
          </a:prstGeom>
          <a:noFill/>
        </p:spPr>
        <p:txBody>
          <a:bodyPr wrap="square" rtlCol="0">
            <a:spAutoFit/>
          </a:bodyPr>
          <a:lstStyle/>
          <a:p>
            <a:pPr defTabSz="571500"/>
            <a:r>
              <a:rPr lang="en-US" sz="1250" spc="-25" dirty="0">
                <a:solidFill>
                  <a:srgbClr val="000000"/>
                </a:solidFill>
                <a:latin typeface="AvenirNext-Medium"/>
                <a:cs typeface="AvenirNext-Medium"/>
              </a:rPr>
              <a:t>We </a:t>
            </a:r>
            <a:r>
              <a:rPr lang="en-US" sz="1250" dirty="0">
                <a:solidFill>
                  <a:srgbClr val="000000"/>
                </a:solidFill>
                <a:latin typeface="AvenirNext-Medium"/>
                <a:cs typeface="AvenirNext-Medium"/>
              </a:rPr>
              <a:t>value </a:t>
            </a:r>
            <a:r>
              <a:rPr lang="en-US" sz="1250" spc="-3" dirty="0">
                <a:solidFill>
                  <a:srgbClr val="000000"/>
                </a:solidFill>
                <a:latin typeface="AvenirNext-Medium"/>
                <a:cs typeface="AvenirNext-Medium"/>
              </a:rPr>
              <a:t>compromise </a:t>
            </a:r>
            <a:r>
              <a:rPr lang="en-US" sz="1250" dirty="0">
                <a:solidFill>
                  <a:srgbClr val="000000"/>
                </a:solidFill>
                <a:latin typeface="AvenirNext-Medium"/>
                <a:cs typeface="AvenirNext-Medium"/>
              </a:rPr>
              <a:t>over conflict, discussion over divisiveness, and </a:t>
            </a:r>
            <a:r>
              <a:rPr lang="en-US" sz="1250" spc="-6" dirty="0">
                <a:solidFill>
                  <a:srgbClr val="000000"/>
                </a:solidFill>
                <a:latin typeface="AvenirNext-Medium"/>
                <a:cs typeface="AvenirNext-Medium"/>
              </a:rPr>
              <a:t>progress </a:t>
            </a:r>
            <a:r>
              <a:rPr lang="en-US" sz="1250" dirty="0">
                <a:solidFill>
                  <a:srgbClr val="000000"/>
                </a:solidFill>
                <a:latin typeface="AvenirNext-Medium"/>
                <a:cs typeface="AvenirNext-Medium"/>
              </a:rPr>
              <a:t>over  </a:t>
            </a:r>
            <a:r>
              <a:rPr lang="en-US" sz="1250" spc="-3" dirty="0">
                <a:solidFill>
                  <a:srgbClr val="000000"/>
                </a:solidFill>
                <a:latin typeface="AvenirNext-Medium"/>
                <a:cs typeface="AvenirNext-Medium"/>
              </a:rPr>
              <a:t>partisanship</a:t>
            </a:r>
            <a:endParaRPr lang="en-US" sz="1250" dirty="0">
              <a:solidFill>
                <a:prstClr val="black"/>
              </a:solidFill>
              <a:latin typeface="AvenirNext-Medium"/>
              <a:cs typeface="AvenirNext-Medium"/>
            </a:endParaRPr>
          </a:p>
        </p:txBody>
      </p:sp>
      <p:sp>
        <p:nvSpPr>
          <p:cNvPr id="21" name="TextBox 20"/>
          <p:cNvSpPr txBox="1"/>
          <p:nvPr/>
        </p:nvSpPr>
        <p:spPr>
          <a:xfrm>
            <a:off x="1521106" y="4162656"/>
            <a:ext cx="6476524" cy="477054"/>
          </a:xfrm>
          <a:prstGeom prst="rect">
            <a:avLst/>
          </a:prstGeom>
          <a:noFill/>
        </p:spPr>
        <p:txBody>
          <a:bodyPr wrap="square" rtlCol="0">
            <a:spAutoFit/>
          </a:bodyPr>
          <a:lstStyle/>
          <a:p>
            <a:pPr defTabSz="571500"/>
            <a:r>
              <a:rPr lang="en-US" sz="1250" dirty="0">
                <a:solidFill>
                  <a:srgbClr val="000000"/>
                </a:solidFill>
                <a:latin typeface="AvenirNext-Medium"/>
                <a:cs typeface="AvenirNext-Medium"/>
              </a:rPr>
              <a:t>A </a:t>
            </a:r>
            <a:r>
              <a:rPr lang="en-US" sz="1250" spc="-3" dirty="0">
                <a:solidFill>
                  <a:srgbClr val="000000"/>
                </a:solidFill>
                <a:latin typeface="AvenirNext-Medium"/>
                <a:cs typeface="AvenirNext-Medium"/>
              </a:rPr>
              <a:t>revitalized </a:t>
            </a:r>
            <a:r>
              <a:rPr lang="en-US" sz="1250" dirty="0">
                <a:solidFill>
                  <a:srgbClr val="000000"/>
                </a:solidFill>
                <a:latin typeface="AvenirNext-Medium"/>
                <a:cs typeface="AvenirNext-Medium"/>
              </a:rPr>
              <a:t>citizenry is the </a:t>
            </a:r>
            <a:r>
              <a:rPr lang="en-US" sz="1250" spc="-9" dirty="0">
                <a:solidFill>
                  <a:srgbClr val="000000"/>
                </a:solidFill>
                <a:latin typeface="AvenirNext-Medium"/>
                <a:cs typeface="AvenirNext-Medium"/>
              </a:rPr>
              <a:t>key </a:t>
            </a:r>
            <a:r>
              <a:rPr lang="en-US" sz="1250" dirty="0">
                <a:solidFill>
                  <a:srgbClr val="000000"/>
                </a:solidFill>
                <a:latin typeface="AvenirNext-Medium"/>
                <a:cs typeface="AvenirNext-Medium"/>
              </a:rPr>
              <a:t>to fixing our </a:t>
            </a:r>
            <a:r>
              <a:rPr lang="en-US" sz="1250" spc="-9" dirty="0">
                <a:solidFill>
                  <a:srgbClr val="000000"/>
                </a:solidFill>
                <a:latin typeface="AvenirNext-Medium"/>
                <a:cs typeface="AvenirNext-Medium"/>
              </a:rPr>
              <a:t>broken </a:t>
            </a:r>
            <a:r>
              <a:rPr lang="en-US" sz="1250" dirty="0">
                <a:solidFill>
                  <a:srgbClr val="000000"/>
                </a:solidFill>
                <a:latin typeface="AvenirNext-Medium"/>
                <a:cs typeface="AvenirNext-Medium"/>
              </a:rPr>
              <a:t>political system and </a:t>
            </a:r>
            <a:r>
              <a:rPr lang="en-US" sz="1250" spc="-3" dirty="0">
                <a:solidFill>
                  <a:srgbClr val="000000"/>
                </a:solidFill>
                <a:latin typeface="AvenirNext-Medium"/>
                <a:cs typeface="AvenirNext-Medium"/>
              </a:rPr>
              <a:t>preparing </a:t>
            </a:r>
            <a:r>
              <a:rPr lang="en-US" sz="1250" dirty="0">
                <a:solidFill>
                  <a:srgbClr val="000000"/>
                </a:solidFill>
                <a:latin typeface="AvenirNext-Medium"/>
                <a:cs typeface="AvenirNext-Medium"/>
              </a:rPr>
              <a:t>our  </a:t>
            </a:r>
            <a:r>
              <a:rPr lang="en-US" sz="1250" spc="-3" dirty="0">
                <a:solidFill>
                  <a:srgbClr val="000000"/>
                </a:solidFill>
                <a:latin typeface="AvenirNext-Medium"/>
                <a:cs typeface="AvenirNext-Medium"/>
              </a:rPr>
              <a:t>nation </a:t>
            </a:r>
            <a:r>
              <a:rPr lang="en-US" sz="1250" dirty="0">
                <a:solidFill>
                  <a:srgbClr val="000000"/>
                </a:solidFill>
                <a:latin typeface="AvenirNext-Medium"/>
                <a:cs typeface="AvenirNext-Medium"/>
              </a:rPr>
              <a:t>to face the serious challenges</a:t>
            </a:r>
            <a:r>
              <a:rPr lang="en-US" sz="1250" spc="-3" dirty="0">
                <a:solidFill>
                  <a:srgbClr val="000000"/>
                </a:solidFill>
                <a:latin typeface="AvenirNext-Medium"/>
                <a:cs typeface="AvenirNext-Medium"/>
              </a:rPr>
              <a:t> ahead</a:t>
            </a:r>
            <a:endParaRPr lang="en-US" sz="1250" dirty="0">
              <a:solidFill>
                <a:prstClr val="black"/>
              </a:solidFill>
              <a:latin typeface="AvenirNext-Medium"/>
              <a:cs typeface="AvenirNext-Medium"/>
            </a:endParaRPr>
          </a:p>
        </p:txBody>
      </p:sp>
      <p:sp>
        <p:nvSpPr>
          <p:cNvPr id="22" name="TextBox 21"/>
          <p:cNvSpPr txBox="1"/>
          <p:nvPr/>
        </p:nvSpPr>
        <p:spPr>
          <a:xfrm>
            <a:off x="1521106" y="3878372"/>
            <a:ext cx="6512981" cy="284693"/>
          </a:xfrm>
          <a:prstGeom prst="rect">
            <a:avLst/>
          </a:prstGeom>
          <a:noFill/>
        </p:spPr>
        <p:txBody>
          <a:bodyPr wrap="square" rtlCol="0">
            <a:spAutoFit/>
          </a:bodyPr>
          <a:lstStyle/>
          <a:p>
            <a:pPr defTabSz="571500"/>
            <a:r>
              <a:rPr lang="en-US" sz="1250" spc="-3" dirty="0">
                <a:solidFill>
                  <a:srgbClr val="000000"/>
                </a:solidFill>
                <a:latin typeface="AvenirNext-Medium"/>
                <a:cs typeface="AvenirNext-Medium"/>
              </a:rPr>
              <a:t>Extremism</a:t>
            </a:r>
            <a:r>
              <a:rPr lang="en-US" sz="1250" spc="-44" dirty="0">
                <a:solidFill>
                  <a:srgbClr val="000000"/>
                </a:solidFill>
                <a:latin typeface="AvenirNext-Medium"/>
                <a:cs typeface="AvenirNext-Medium"/>
              </a:rPr>
              <a:t> </a:t>
            </a:r>
            <a:r>
              <a:rPr lang="en-US" sz="1250" dirty="0">
                <a:solidFill>
                  <a:srgbClr val="000000"/>
                </a:solidFill>
                <a:latin typeface="AvenirNext-Medium"/>
                <a:cs typeface="AvenirNext-Medium"/>
              </a:rPr>
              <a:t>on</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both</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sides</a:t>
            </a:r>
            <a:r>
              <a:rPr lang="en-US" sz="1250" spc="-44" dirty="0">
                <a:solidFill>
                  <a:srgbClr val="000000"/>
                </a:solidFill>
                <a:latin typeface="AvenirNext-Medium"/>
                <a:cs typeface="AvenirNext-Medium"/>
              </a:rPr>
              <a:t> </a:t>
            </a:r>
            <a:r>
              <a:rPr lang="en-US" sz="1250" dirty="0">
                <a:solidFill>
                  <a:srgbClr val="000000"/>
                </a:solidFill>
                <a:latin typeface="AvenirNext-Medium"/>
                <a:cs typeface="AvenirNext-Medium"/>
              </a:rPr>
              <a:t>of</a:t>
            </a:r>
            <a:r>
              <a:rPr lang="en-US" sz="1250" spc="-9" dirty="0">
                <a:solidFill>
                  <a:srgbClr val="000000"/>
                </a:solidFill>
                <a:latin typeface="AvenirNext-Medium"/>
                <a:cs typeface="AvenirNext-Medium"/>
              </a:rPr>
              <a:t> </a:t>
            </a:r>
            <a:r>
              <a:rPr lang="en-US" sz="1250" dirty="0">
                <a:solidFill>
                  <a:srgbClr val="000000"/>
                </a:solidFill>
                <a:latin typeface="AvenirNext-Medium"/>
                <a:cs typeface="AvenirNext-Medium"/>
              </a:rPr>
              <a:t>the</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political</a:t>
            </a:r>
            <a:r>
              <a:rPr lang="en-US" sz="1250" spc="-44" dirty="0">
                <a:solidFill>
                  <a:srgbClr val="000000"/>
                </a:solidFill>
                <a:latin typeface="AvenirNext-Medium"/>
                <a:cs typeface="AvenirNext-Medium"/>
              </a:rPr>
              <a:t> </a:t>
            </a:r>
            <a:r>
              <a:rPr lang="en-US" sz="1250" dirty="0">
                <a:solidFill>
                  <a:srgbClr val="000000"/>
                </a:solidFill>
                <a:latin typeface="AvenirNext-Medium"/>
                <a:cs typeface="AvenirNext-Medium"/>
              </a:rPr>
              <a:t>divide</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have</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led</a:t>
            </a:r>
            <a:r>
              <a:rPr lang="en-US" sz="1250" spc="-63" dirty="0">
                <a:solidFill>
                  <a:srgbClr val="000000"/>
                </a:solidFill>
                <a:latin typeface="AvenirNext-Medium"/>
                <a:cs typeface="AvenirNext-Medium"/>
              </a:rPr>
              <a:t> </a:t>
            </a:r>
            <a:r>
              <a:rPr lang="en-US" sz="1250" dirty="0">
                <a:solidFill>
                  <a:srgbClr val="000000"/>
                </a:solidFill>
                <a:latin typeface="AvenirNext-Medium"/>
                <a:cs typeface="AvenirNext-Medium"/>
              </a:rPr>
              <a:t>America</a:t>
            </a:r>
            <a:r>
              <a:rPr lang="en-US" sz="1250" spc="-44" dirty="0">
                <a:solidFill>
                  <a:srgbClr val="000000"/>
                </a:solidFill>
                <a:latin typeface="AvenirNext-Medium"/>
                <a:cs typeface="AvenirNext-Medium"/>
              </a:rPr>
              <a:t> </a:t>
            </a:r>
            <a:r>
              <a:rPr lang="en-US" sz="1250" dirty="0">
                <a:solidFill>
                  <a:srgbClr val="000000"/>
                </a:solidFill>
                <a:latin typeface="AvenirNext-Medium"/>
                <a:cs typeface="AvenirNext-Medium"/>
              </a:rPr>
              <a:t>into</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a</a:t>
            </a:r>
            <a:r>
              <a:rPr lang="en-US" sz="1250" spc="-41" dirty="0">
                <a:solidFill>
                  <a:srgbClr val="000000"/>
                </a:solidFill>
                <a:latin typeface="AvenirNext-Medium"/>
                <a:cs typeface="AvenirNext-Medium"/>
              </a:rPr>
              <a:t> </a:t>
            </a:r>
            <a:r>
              <a:rPr lang="en-US" sz="1250" dirty="0">
                <a:solidFill>
                  <a:srgbClr val="000000"/>
                </a:solidFill>
                <a:latin typeface="AvenirNext-Medium"/>
                <a:cs typeface="AvenirNext-Medium"/>
              </a:rPr>
              <a:t>deepening</a:t>
            </a:r>
            <a:r>
              <a:rPr lang="en-US" sz="1250" spc="-44" dirty="0">
                <a:solidFill>
                  <a:srgbClr val="000000"/>
                </a:solidFill>
                <a:latin typeface="AvenirNext-Medium"/>
                <a:cs typeface="AvenirNext-Medium"/>
              </a:rPr>
              <a:t> </a:t>
            </a:r>
            <a:r>
              <a:rPr lang="en-US" sz="1250" dirty="0">
                <a:solidFill>
                  <a:srgbClr val="000000"/>
                </a:solidFill>
                <a:latin typeface="AvenirNext-Medium"/>
                <a:cs typeface="AvenirNext-Medium"/>
              </a:rPr>
              <a:t>crisis</a:t>
            </a:r>
            <a:endParaRPr lang="en-US" sz="1250" dirty="0">
              <a:solidFill>
                <a:prstClr val="black"/>
              </a:solidFill>
              <a:latin typeface="AvenirNext-Medium"/>
              <a:cs typeface="AvenirNext-Medium"/>
            </a:endParaRPr>
          </a:p>
        </p:txBody>
      </p:sp>
      <p:sp>
        <p:nvSpPr>
          <p:cNvPr id="24" name="TextBox 23"/>
          <p:cNvSpPr txBox="1"/>
          <p:nvPr/>
        </p:nvSpPr>
        <p:spPr>
          <a:xfrm>
            <a:off x="1521106" y="3563326"/>
            <a:ext cx="5360266" cy="284693"/>
          </a:xfrm>
          <a:prstGeom prst="rect">
            <a:avLst/>
          </a:prstGeom>
          <a:noFill/>
        </p:spPr>
        <p:txBody>
          <a:bodyPr wrap="square" rtlCol="0">
            <a:spAutoFit/>
          </a:bodyPr>
          <a:lstStyle/>
          <a:p>
            <a:pPr defTabSz="571500"/>
            <a:r>
              <a:rPr lang="en-US" sz="1250" spc="-3" dirty="0">
                <a:solidFill>
                  <a:srgbClr val="000000"/>
                </a:solidFill>
                <a:latin typeface="AvenirNext-Medium"/>
                <a:cs typeface="AvenirNext-Medium"/>
              </a:rPr>
              <a:t>Healing </a:t>
            </a:r>
            <a:r>
              <a:rPr lang="en-US" sz="1250" dirty="0">
                <a:solidFill>
                  <a:srgbClr val="000000"/>
                </a:solidFill>
                <a:latin typeface="AvenirNext-Medium"/>
                <a:cs typeface="AvenirNext-Medium"/>
              </a:rPr>
              <a:t>our divided </a:t>
            </a:r>
            <a:r>
              <a:rPr lang="en-US" sz="1250" spc="-3" dirty="0">
                <a:solidFill>
                  <a:srgbClr val="000000"/>
                </a:solidFill>
                <a:latin typeface="AvenirNext-Medium"/>
                <a:cs typeface="AvenirNext-Medium"/>
              </a:rPr>
              <a:t>nation </a:t>
            </a:r>
            <a:r>
              <a:rPr lang="en-US" sz="1250" dirty="0">
                <a:solidFill>
                  <a:srgbClr val="000000"/>
                </a:solidFill>
                <a:latin typeface="AvenirNext-Medium"/>
                <a:cs typeface="AvenirNext-Medium"/>
              </a:rPr>
              <a:t>is the defining challenge of our</a:t>
            </a:r>
            <a:r>
              <a:rPr lang="en-US" sz="1250" spc="25" dirty="0">
                <a:solidFill>
                  <a:srgbClr val="000000"/>
                </a:solidFill>
                <a:latin typeface="AvenirNext-Medium"/>
                <a:cs typeface="AvenirNext-Medium"/>
              </a:rPr>
              <a:t> </a:t>
            </a:r>
            <a:r>
              <a:rPr lang="en-US" sz="1250" dirty="0">
                <a:solidFill>
                  <a:srgbClr val="000000"/>
                </a:solidFill>
                <a:latin typeface="AvenirNext-Medium"/>
                <a:cs typeface="AvenirNext-Medium"/>
              </a:rPr>
              <a:t>time</a:t>
            </a:r>
            <a:endParaRPr lang="en-US" sz="1250" dirty="0">
              <a:solidFill>
                <a:prstClr val="black"/>
              </a:solidFill>
              <a:latin typeface="AvenirNext-Medium"/>
              <a:cs typeface="AvenirNext-Medium"/>
            </a:endParaRPr>
          </a:p>
        </p:txBody>
      </p:sp>
      <p:sp>
        <p:nvSpPr>
          <p:cNvPr id="23" name="Rectangle 22"/>
          <p:cNvSpPr/>
          <p:nvPr/>
        </p:nvSpPr>
        <p:spPr>
          <a:xfrm>
            <a:off x="1071977" y="3134216"/>
            <a:ext cx="4697714" cy="515526"/>
          </a:xfrm>
          <a:prstGeom prst="rect">
            <a:avLst/>
          </a:prstGeom>
        </p:spPr>
        <p:txBody>
          <a:bodyPr wrap="square">
            <a:spAutoFit/>
          </a:bodyPr>
          <a:lstStyle/>
          <a:p>
            <a:pPr marL="157163" defTabSz="571500">
              <a:spcBef>
                <a:spcPts val="781"/>
              </a:spcBef>
              <a:tabLst>
                <a:tab pos="1021159" algn="l"/>
                <a:tab pos="2067322" algn="l"/>
              </a:tabLst>
            </a:pPr>
            <a:r>
              <a:rPr lang="en-US" sz="2750" b="1" i="1" dirty="0">
                <a:solidFill>
                  <a:srgbClr val="921A1C"/>
                </a:solidFill>
                <a:latin typeface="Avenir Next" charset="0"/>
                <a:ea typeface="Avenir Next" charset="0"/>
                <a:cs typeface="Avenir Next" charset="0"/>
              </a:rPr>
              <a:t>OUR </a:t>
            </a:r>
            <a:r>
              <a:rPr lang="en-US" sz="2750" b="1" i="1" spc="-9" dirty="0">
                <a:solidFill>
                  <a:srgbClr val="921A1C"/>
                </a:solidFill>
                <a:latin typeface="Avenir Next" charset="0"/>
                <a:ea typeface="Avenir Next" charset="0"/>
                <a:cs typeface="Avenir Next" charset="0"/>
              </a:rPr>
              <a:t>CORE </a:t>
            </a:r>
            <a:r>
              <a:rPr lang="en-US" sz="2750" b="1" i="1" dirty="0">
                <a:solidFill>
                  <a:srgbClr val="921A1C"/>
                </a:solidFill>
                <a:latin typeface="Avenir Next" charset="0"/>
                <a:ea typeface="Avenir Next" charset="0"/>
                <a:cs typeface="Avenir Next" charset="0"/>
              </a:rPr>
              <a:t>PRINCIPLES</a:t>
            </a:r>
          </a:p>
        </p:txBody>
      </p:sp>
    </p:spTree>
    <p:extLst>
      <p:ext uri="{BB962C8B-B14F-4D97-AF65-F5344CB8AC3E}">
        <p14:creationId xmlns:p14="http://schemas.microsoft.com/office/powerpoint/2010/main" val="90745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7956" y="857250"/>
            <a:ext cx="262334" cy="5138341"/>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8034948" y="864045"/>
            <a:ext cx="251222" cy="5136753"/>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1120251" y="857250"/>
            <a:ext cx="6914753" cy="51435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5" name="object 5"/>
          <p:cNvSpPr txBox="1">
            <a:spLocks noGrp="1"/>
          </p:cNvSpPr>
          <p:nvPr>
            <p:ph type="title"/>
          </p:nvPr>
        </p:nvSpPr>
        <p:spPr>
          <a:xfrm>
            <a:off x="1311742" y="1084766"/>
            <a:ext cx="6531769" cy="527388"/>
          </a:xfrm>
          <a:prstGeom prst="rect">
            <a:avLst/>
          </a:prstGeom>
        </p:spPr>
        <p:txBody>
          <a:bodyPr vert="horz" wrap="square" lIns="0" tIns="7938" rIns="0" bIns="0" rtlCol="0">
            <a:spAutoFit/>
          </a:bodyPr>
          <a:lstStyle/>
          <a:p>
            <a:pPr marL="7938" algn="ctr">
              <a:spcBef>
                <a:spcPts val="63"/>
              </a:spcBef>
            </a:pPr>
            <a:r>
              <a:rPr sz="3375" spc="-3" dirty="0"/>
              <a:t>THREAT FROM</a:t>
            </a:r>
            <a:r>
              <a:rPr sz="3375" spc="-59" dirty="0"/>
              <a:t> </a:t>
            </a:r>
            <a:r>
              <a:rPr sz="3375" spc="-3" dirty="0"/>
              <a:t>WITHIN</a:t>
            </a:r>
          </a:p>
        </p:txBody>
      </p:sp>
      <p:sp>
        <p:nvSpPr>
          <p:cNvPr id="6" name="object 6"/>
          <p:cNvSpPr/>
          <p:nvPr/>
        </p:nvSpPr>
        <p:spPr>
          <a:xfrm>
            <a:off x="4453415" y="166441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720590" y="166441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4186238" y="166441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5066348" y="1804511"/>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1985962" y="1804511"/>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1" name="object 11"/>
          <p:cNvSpPr txBox="1"/>
          <p:nvPr/>
        </p:nvSpPr>
        <p:spPr>
          <a:xfrm>
            <a:off x="1860179" y="1612201"/>
            <a:ext cx="840184" cy="1931619"/>
          </a:xfrm>
          <a:prstGeom prst="rect">
            <a:avLst/>
          </a:prstGeom>
        </p:spPr>
        <p:txBody>
          <a:bodyPr vert="horz" wrap="square" lIns="0" tIns="7938" rIns="0" bIns="0" rtlCol="0">
            <a:spAutoFit/>
          </a:bodyPr>
          <a:lstStyle/>
          <a:p>
            <a:pPr marL="7938" defTabSz="571500">
              <a:spcBef>
                <a:spcPts val="63"/>
              </a:spcBef>
            </a:pPr>
            <a:r>
              <a:rPr sz="12500" b="1" dirty="0">
                <a:solidFill>
                  <a:srgbClr val="BDBDBD"/>
                </a:solidFill>
                <a:latin typeface="Georgia"/>
                <a:cs typeface="Georgia"/>
              </a:rPr>
              <a:t>“</a:t>
            </a:r>
            <a:endParaRPr sz="12500" dirty="0">
              <a:solidFill>
                <a:prstClr val="black"/>
              </a:solidFill>
              <a:latin typeface="Georgia"/>
              <a:cs typeface="Georgia"/>
            </a:endParaRPr>
          </a:p>
        </p:txBody>
      </p:sp>
      <p:sp>
        <p:nvSpPr>
          <p:cNvPr id="12" name="object 12"/>
          <p:cNvSpPr txBox="1"/>
          <p:nvPr/>
        </p:nvSpPr>
        <p:spPr>
          <a:xfrm>
            <a:off x="2712224" y="2276504"/>
            <a:ext cx="4695825" cy="3303790"/>
          </a:xfrm>
          <a:prstGeom prst="rect">
            <a:avLst/>
          </a:prstGeom>
        </p:spPr>
        <p:txBody>
          <a:bodyPr vert="horz" wrap="square" lIns="0" tIns="7938" rIns="0" bIns="0" rtlCol="0">
            <a:spAutoFit/>
          </a:bodyPr>
          <a:lstStyle/>
          <a:p>
            <a:pPr marL="7938" marR="92472" algn="just" defTabSz="571500">
              <a:spcBef>
                <a:spcPts val="63"/>
              </a:spcBef>
            </a:pPr>
            <a:r>
              <a:rPr sz="1750" dirty="0">
                <a:solidFill>
                  <a:srgbClr val="231F20"/>
                </a:solidFill>
                <a:latin typeface="Avenir Next"/>
                <a:cs typeface="Avenir Next"/>
              </a:rPr>
              <a:t>When I </a:t>
            </a:r>
            <a:r>
              <a:rPr sz="1750" spc="-6" dirty="0">
                <a:solidFill>
                  <a:srgbClr val="231F20"/>
                </a:solidFill>
                <a:latin typeface="Avenir Next"/>
                <a:cs typeface="Avenir Next"/>
              </a:rPr>
              <a:t>walked </a:t>
            </a:r>
            <a:r>
              <a:rPr sz="1750" dirty="0">
                <a:solidFill>
                  <a:srgbClr val="231F20"/>
                </a:solidFill>
                <a:latin typeface="Avenir Next"/>
                <a:cs typeface="Avenir Next"/>
              </a:rPr>
              <a:t>out of the </a:t>
            </a:r>
            <a:r>
              <a:rPr sz="1750" spc="-19" dirty="0">
                <a:solidFill>
                  <a:srgbClr val="231F20"/>
                </a:solidFill>
                <a:latin typeface="Avenir Next"/>
                <a:cs typeface="Avenir Next"/>
              </a:rPr>
              <a:t>Pentagon </a:t>
            </a:r>
            <a:r>
              <a:rPr sz="1750" spc="-6" dirty="0">
                <a:solidFill>
                  <a:srgbClr val="231F20"/>
                </a:solidFill>
                <a:latin typeface="Avenir Next"/>
                <a:cs typeface="Avenir Next"/>
              </a:rPr>
              <a:t>after </a:t>
            </a:r>
            <a:r>
              <a:rPr sz="1750" dirty="0">
                <a:solidFill>
                  <a:srgbClr val="231F20"/>
                </a:solidFill>
                <a:latin typeface="Avenir Next"/>
                <a:cs typeface="Avenir Next"/>
              </a:rPr>
              <a:t>28  </a:t>
            </a:r>
            <a:r>
              <a:rPr sz="1750" spc="-3" dirty="0">
                <a:solidFill>
                  <a:srgbClr val="231F20"/>
                </a:solidFill>
                <a:latin typeface="Avenir Next"/>
                <a:cs typeface="Avenir Next"/>
              </a:rPr>
              <a:t>years </a:t>
            </a:r>
            <a:r>
              <a:rPr sz="1750" dirty="0">
                <a:solidFill>
                  <a:srgbClr val="231F20"/>
                </a:solidFill>
                <a:latin typeface="Avenir Next"/>
                <a:cs typeface="Avenir Next"/>
              </a:rPr>
              <a:t>in uniform, I never thought I’d say this,  but </a:t>
            </a:r>
            <a:r>
              <a:rPr sz="1750" spc="-6" dirty="0">
                <a:solidFill>
                  <a:srgbClr val="231F20"/>
                </a:solidFill>
                <a:latin typeface="Avenir Next"/>
                <a:cs typeface="Avenir Next"/>
              </a:rPr>
              <a:t>what </a:t>
            </a:r>
            <a:r>
              <a:rPr sz="1750" dirty="0">
                <a:solidFill>
                  <a:srgbClr val="231F20"/>
                </a:solidFill>
                <a:latin typeface="Avenir Next"/>
                <a:cs typeface="Avenir Next"/>
              </a:rPr>
              <a:t>is going on politically in America  today</a:t>
            </a:r>
            <a:r>
              <a:rPr sz="1750" spc="-56" dirty="0">
                <a:solidFill>
                  <a:srgbClr val="231F20"/>
                </a:solidFill>
                <a:latin typeface="Avenir Next"/>
                <a:cs typeface="Avenir Next"/>
              </a:rPr>
              <a:t> </a:t>
            </a:r>
            <a:r>
              <a:rPr sz="1750" dirty="0">
                <a:solidFill>
                  <a:srgbClr val="231F20"/>
                </a:solidFill>
                <a:latin typeface="Avenir Next"/>
                <a:cs typeface="Avenir Next"/>
              </a:rPr>
              <a:t>is</a:t>
            </a:r>
            <a:r>
              <a:rPr sz="1750" spc="-53" dirty="0">
                <a:solidFill>
                  <a:srgbClr val="231F20"/>
                </a:solidFill>
                <a:latin typeface="Avenir Next"/>
                <a:cs typeface="Avenir Next"/>
              </a:rPr>
              <a:t> </a:t>
            </a:r>
            <a:r>
              <a:rPr sz="1750" dirty="0">
                <a:solidFill>
                  <a:srgbClr val="231F20"/>
                </a:solidFill>
                <a:latin typeface="Avenir Next"/>
                <a:cs typeface="Avenir Next"/>
              </a:rPr>
              <a:t>a</a:t>
            </a:r>
            <a:r>
              <a:rPr sz="1750" spc="-53" dirty="0">
                <a:solidFill>
                  <a:srgbClr val="231F20"/>
                </a:solidFill>
                <a:latin typeface="Avenir Next"/>
                <a:cs typeface="Avenir Next"/>
              </a:rPr>
              <a:t> </a:t>
            </a:r>
            <a:r>
              <a:rPr sz="1750" dirty="0">
                <a:solidFill>
                  <a:srgbClr val="231F20"/>
                </a:solidFill>
                <a:latin typeface="Avenir Next"/>
                <a:cs typeface="Avenir Next"/>
              </a:rPr>
              <a:t>far</a:t>
            </a:r>
            <a:r>
              <a:rPr sz="1750" spc="-56" dirty="0">
                <a:solidFill>
                  <a:srgbClr val="231F20"/>
                </a:solidFill>
                <a:latin typeface="Avenir Next"/>
                <a:cs typeface="Avenir Next"/>
              </a:rPr>
              <a:t> </a:t>
            </a:r>
            <a:r>
              <a:rPr sz="1750" spc="-6" dirty="0">
                <a:solidFill>
                  <a:srgbClr val="231F20"/>
                </a:solidFill>
                <a:latin typeface="Avenir Next"/>
                <a:cs typeface="Avenir Next"/>
              </a:rPr>
              <a:t>graver</a:t>
            </a:r>
            <a:r>
              <a:rPr sz="1750" spc="-53" dirty="0">
                <a:solidFill>
                  <a:srgbClr val="231F20"/>
                </a:solidFill>
                <a:latin typeface="Avenir Next"/>
                <a:cs typeface="Avenir Next"/>
              </a:rPr>
              <a:t> </a:t>
            </a:r>
            <a:r>
              <a:rPr sz="1750" spc="-13" dirty="0">
                <a:solidFill>
                  <a:srgbClr val="231F20"/>
                </a:solidFill>
                <a:latin typeface="Avenir Next"/>
                <a:cs typeface="Avenir Next"/>
              </a:rPr>
              <a:t>threat</a:t>
            </a:r>
            <a:r>
              <a:rPr sz="1750" spc="-53" dirty="0">
                <a:solidFill>
                  <a:srgbClr val="231F20"/>
                </a:solidFill>
                <a:latin typeface="Avenir Next"/>
                <a:cs typeface="Avenir Next"/>
              </a:rPr>
              <a:t> </a:t>
            </a:r>
            <a:r>
              <a:rPr sz="1750" dirty="0">
                <a:solidFill>
                  <a:srgbClr val="231F20"/>
                </a:solidFill>
                <a:latin typeface="Avenir Next"/>
                <a:cs typeface="Avenir Next"/>
              </a:rPr>
              <a:t>than</a:t>
            </a:r>
            <a:r>
              <a:rPr sz="1750" spc="-56" dirty="0">
                <a:solidFill>
                  <a:srgbClr val="231F20"/>
                </a:solidFill>
                <a:latin typeface="Avenir Next"/>
                <a:cs typeface="Avenir Next"/>
              </a:rPr>
              <a:t> </a:t>
            </a:r>
            <a:r>
              <a:rPr sz="1750" dirty="0">
                <a:solidFill>
                  <a:srgbClr val="231F20"/>
                </a:solidFill>
                <a:latin typeface="Avenir Next"/>
                <a:cs typeface="Avenir Next"/>
              </a:rPr>
              <a:t>any</a:t>
            </a:r>
            <a:r>
              <a:rPr sz="1750" spc="-53" dirty="0">
                <a:solidFill>
                  <a:srgbClr val="231F20"/>
                </a:solidFill>
                <a:latin typeface="Avenir Next"/>
                <a:cs typeface="Avenir Next"/>
              </a:rPr>
              <a:t> </a:t>
            </a:r>
            <a:r>
              <a:rPr sz="1750" dirty="0">
                <a:solidFill>
                  <a:srgbClr val="231F20"/>
                </a:solidFill>
                <a:latin typeface="Avenir Next"/>
                <a:cs typeface="Avenir Next"/>
              </a:rPr>
              <a:t>our</a:t>
            </a:r>
            <a:r>
              <a:rPr sz="1750" spc="-53" dirty="0">
                <a:solidFill>
                  <a:srgbClr val="231F20"/>
                </a:solidFill>
                <a:latin typeface="Avenir Next"/>
                <a:cs typeface="Avenir Next"/>
              </a:rPr>
              <a:t> </a:t>
            </a:r>
            <a:r>
              <a:rPr sz="1750" spc="-3" dirty="0">
                <a:solidFill>
                  <a:srgbClr val="231F20"/>
                </a:solidFill>
                <a:latin typeface="Avenir Next"/>
                <a:cs typeface="Avenir Next"/>
              </a:rPr>
              <a:t>nation  </a:t>
            </a:r>
            <a:r>
              <a:rPr sz="1750" dirty="0">
                <a:solidFill>
                  <a:srgbClr val="231F20"/>
                </a:solidFill>
                <a:latin typeface="Avenir Next"/>
                <a:cs typeface="Avenir Next"/>
              </a:rPr>
              <a:t>faced during my </a:t>
            </a:r>
            <a:r>
              <a:rPr sz="1750" spc="-19" dirty="0">
                <a:solidFill>
                  <a:srgbClr val="231F20"/>
                </a:solidFill>
                <a:latin typeface="Avenir Next"/>
                <a:cs typeface="Avenir Next"/>
              </a:rPr>
              <a:t>career, </a:t>
            </a:r>
            <a:r>
              <a:rPr sz="1750" dirty="0">
                <a:solidFill>
                  <a:srgbClr val="231F20"/>
                </a:solidFill>
                <a:latin typeface="Avenir Next"/>
                <a:cs typeface="Avenir Next"/>
              </a:rPr>
              <a:t>including the Soviet  Union. And </a:t>
            </a:r>
            <a:r>
              <a:rPr sz="1750" spc="-13" dirty="0">
                <a:solidFill>
                  <a:srgbClr val="231F20"/>
                </a:solidFill>
                <a:latin typeface="Avenir Next"/>
                <a:cs typeface="Avenir Next"/>
              </a:rPr>
              <a:t>it’s </a:t>
            </a:r>
            <a:r>
              <a:rPr sz="1750" dirty="0">
                <a:solidFill>
                  <a:srgbClr val="231F20"/>
                </a:solidFill>
                <a:latin typeface="Avenir Next"/>
                <a:cs typeface="Avenir Next"/>
              </a:rPr>
              <a:t>because this </a:t>
            </a:r>
            <a:r>
              <a:rPr sz="1750" spc="-13" dirty="0">
                <a:solidFill>
                  <a:srgbClr val="231F20"/>
                </a:solidFill>
                <a:latin typeface="Avenir Next"/>
                <a:cs typeface="Avenir Next"/>
              </a:rPr>
              <a:t>threat </a:t>
            </a:r>
            <a:r>
              <a:rPr sz="1750" dirty="0">
                <a:solidFill>
                  <a:srgbClr val="231F20"/>
                </a:solidFill>
                <a:latin typeface="Avenir Next"/>
                <a:cs typeface="Avenir Next"/>
              </a:rPr>
              <a:t>is </a:t>
            </a:r>
            <a:r>
              <a:rPr sz="1750" spc="-9" dirty="0">
                <a:solidFill>
                  <a:srgbClr val="231F20"/>
                </a:solidFill>
                <a:latin typeface="Avenir Next"/>
                <a:cs typeface="Avenir Next"/>
              </a:rPr>
              <a:t>here</a:t>
            </a:r>
            <a:r>
              <a:rPr sz="1750" spc="-197" dirty="0">
                <a:solidFill>
                  <a:srgbClr val="231F20"/>
                </a:solidFill>
                <a:latin typeface="Avenir Next"/>
                <a:cs typeface="Avenir Next"/>
              </a:rPr>
              <a:t> </a:t>
            </a:r>
            <a:r>
              <a:rPr sz="1750" dirty="0">
                <a:solidFill>
                  <a:srgbClr val="231F20"/>
                </a:solidFill>
                <a:latin typeface="Avenir Next"/>
                <a:cs typeface="Avenir Next"/>
              </a:rPr>
              <a:t>and  </a:t>
            </a:r>
            <a:r>
              <a:rPr sz="1750" spc="-19" dirty="0">
                <a:solidFill>
                  <a:srgbClr val="231F20"/>
                </a:solidFill>
                <a:latin typeface="Avenir Next"/>
                <a:cs typeface="Avenir Next"/>
              </a:rPr>
              <a:t>now,</a:t>
            </a:r>
            <a:r>
              <a:rPr sz="1750" spc="-203" dirty="0">
                <a:solidFill>
                  <a:srgbClr val="231F20"/>
                </a:solidFill>
                <a:latin typeface="Avenir Next"/>
                <a:cs typeface="Avenir Next"/>
              </a:rPr>
              <a:t> </a:t>
            </a:r>
            <a:r>
              <a:rPr sz="1750" dirty="0">
                <a:solidFill>
                  <a:srgbClr val="231F20"/>
                </a:solidFill>
                <a:latin typeface="Avenir Next"/>
                <a:cs typeface="Avenir Next"/>
              </a:rPr>
              <a:t>right</a:t>
            </a:r>
            <a:r>
              <a:rPr sz="1750" spc="-150" dirty="0">
                <a:solidFill>
                  <a:srgbClr val="231F20"/>
                </a:solidFill>
                <a:latin typeface="Avenir Next"/>
                <a:cs typeface="Avenir Next"/>
              </a:rPr>
              <a:t> </a:t>
            </a:r>
            <a:r>
              <a:rPr sz="1750" spc="-9" dirty="0">
                <a:solidFill>
                  <a:srgbClr val="231F20"/>
                </a:solidFill>
                <a:latin typeface="Avenir Next"/>
                <a:cs typeface="Avenir Next"/>
              </a:rPr>
              <a:t>at</a:t>
            </a:r>
            <a:r>
              <a:rPr sz="1750" spc="-147" dirty="0">
                <a:solidFill>
                  <a:srgbClr val="231F20"/>
                </a:solidFill>
                <a:latin typeface="Avenir Next"/>
                <a:cs typeface="Avenir Next"/>
              </a:rPr>
              <a:t> </a:t>
            </a:r>
            <a:r>
              <a:rPr sz="1750" dirty="0">
                <a:solidFill>
                  <a:srgbClr val="231F20"/>
                </a:solidFill>
                <a:latin typeface="Avenir Next"/>
                <a:cs typeface="Avenir Next"/>
              </a:rPr>
              <a:t>home,</a:t>
            </a:r>
            <a:r>
              <a:rPr sz="1750" spc="-203" dirty="0">
                <a:solidFill>
                  <a:srgbClr val="231F20"/>
                </a:solidFill>
                <a:latin typeface="Avenir Next"/>
                <a:cs typeface="Avenir Next"/>
              </a:rPr>
              <a:t> </a:t>
            </a:r>
            <a:r>
              <a:rPr sz="1750" dirty="0">
                <a:solidFill>
                  <a:srgbClr val="231F20"/>
                </a:solidFill>
                <a:latin typeface="Avenir Next"/>
                <a:cs typeface="Avenir Next"/>
              </a:rPr>
              <a:t>and</a:t>
            </a:r>
            <a:r>
              <a:rPr sz="1750" spc="-150" dirty="0">
                <a:solidFill>
                  <a:srgbClr val="231F20"/>
                </a:solidFill>
                <a:latin typeface="Avenir Next"/>
                <a:cs typeface="Avenir Next"/>
              </a:rPr>
              <a:t> </a:t>
            </a:r>
            <a:r>
              <a:rPr sz="1750" spc="-13" dirty="0">
                <a:solidFill>
                  <a:srgbClr val="231F20"/>
                </a:solidFill>
                <a:latin typeface="Avenir Next"/>
                <a:cs typeface="Avenir Next"/>
              </a:rPr>
              <a:t>it’s</a:t>
            </a:r>
            <a:r>
              <a:rPr sz="1750" spc="-147" dirty="0">
                <a:solidFill>
                  <a:srgbClr val="231F20"/>
                </a:solidFill>
                <a:latin typeface="Avenir Next"/>
                <a:cs typeface="Avenir Next"/>
              </a:rPr>
              <a:t> </a:t>
            </a:r>
            <a:r>
              <a:rPr sz="1750" dirty="0">
                <a:solidFill>
                  <a:srgbClr val="231F20"/>
                </a:solidFill>
                <a:latin typeface="Avenir Next"/>
                <a:cs typeface="Avenir Next"/>
              </a:rPr>
              <a:t>coming</a:t>
            </a:r>
            <a:r>
              <a:rPr sz="1750" spc="-150" dirty="0">
                <a:solidFill>
                  <a:srgbClr val="231F20"/>
                </a:solidFill>
                <a:latin typeface="Avenir Next"/>
                <a:cs typeface="Avenir Next"/>
              </a:rPr>
              <a:t> </a:t>
            </a:r>
            <a:r>
              <a:rPr sz="1750" spc="-9" dirty="0">
                <a:solidFill>
                  <a:srgbClr val="231F20"/>
                </a:solidFill>
                <a:latin typeface="Avenir Next"/>
                <a:cs typeface="Avenir Next"/>
              </a:rPr>
              <a:t>from</a:t>
            </a:r>
            <a:r>
              <a:rPr sz="1750" spc="-150" dirty="0">
                <a:solidFill>
                  <a:srgbClr val="231F20"/>
                </a:solidFill>
                <a:latin typeface="Avenir Next"/>
                <a:cs typeface="Avenir Next"/>
              </a:rPr>
              <a:t> </a:t>
            </a:r>
            <a:r>
              <a:rPr sz="1750" dirty="0">
                <a:solidFill>
                  <a:srgbClr val="231F20"/>
                </a:solidFill>
                <a:latin typeface="Avenir Next"/>
                <a:cs typeface="Avenir Next"/>
              </a:rPr>
              <a:t>within  us. I guess the </a:t>
            </a:r>
            <a:r>
              <a:rPr sz="1750" spc="-9" dirty="0">
                <a:solidFill>
                  <a:srgbClr val="231F20"/>
                </a:solidFill>
                <a:latin typeface="Avenir Next"/>
                <a:cs typeface="Avenir Next"/>
              </a:rPr>
              <a:t>irony </a:t>
            </a:r>
            <a:r>
              <a:rPr sz="1750" dirty="0">
                <a:solidFill>
                  <a:srgbClr val="231F20"/>
                </a:solidFill>
                <a:latin typeface="Avenir Next"/>
                <a:cs typeface="Avenir Next"/>
              </a:rPr>
              <a:t>of being a </a:t>
            </a:r>
            <a:r>
              <a:rPr sz="1750" spc="-16" dirty="0">
                <a:solidFill>
                  <a:srgbClr val="231F20"/>
                </a:solidFill>
                <a:latin typeface="Avenir Next"/>
                <a:cs typeface="Avenir Next"/>
              </a:rPr>
              <a:t>great </a:t>
            </a:r>
            <a:r>
              <a:rPr sz="1750" spc="-3" dirty="0">
                <a:solidFill>
                  <a:srgbClr val="231F20"/>
                </a:solidFill>
                <a:latin typeface="Avenir Next"/>
                <a:cs typeface="Avenir Next"/>
              </a:rPr>
              <a:t>nation  </a:t>
            </a:r>
            <a:r>
              <a:rPr sz="1750" dirty="0">
                <a:solidFill>
                  <a:srgbClr val="231F20"/>
                </a:solidFill>
                <a:latin typeface="Avenir Next"/>
                <a:cs typeface="Avenir Next"/>
              </a:rPr>
              <a:t>is the only power who can bring you down is  yourself.</a:t>
            </a:r>
            <a:endParaRPr sz="1750" dirty="0">
              <a:solidFill>
                <a:prstClr val="black"/>
              </a:solidFill>
              <a:latin typeface="Avenir Next"/>
              <a:cs typeface="Avenir Next"/>
            </a:endParaRPr>
          </a:p>
          <a:p>
            <a:pPr marL="853678" defTabSz="571500">
              <a:spcBef>
                <a:spcPts val="1100"/>
              </a:spcBef>
            </a:pPr>
            <a:r>
              <a:rPr sz="1625" b="1" dirty="0">
                <a:solidFill>
                  <a:srgbClr val="231F20"/>
                </a:solidFill>
                <a:latin typeface="Avenir Next"/>
                <a:cs typeface="Avenir Next"/>
              </a:rPr>
              <a:t>- </a:t>
            </a:r>
            <a:r>
              <a:rPr sz="1625" b="1" spc="-3" dirty="0">
                <a:solidFill>
                  <a:srgbClr val="231F20"/>
                </a:solidFill>
                <a:latin typeface="Avenir Next"/>
                <a:cs typeface="Avenir Next"/>
              </a:rPr>
              <a:t>Colonel </a:t>
            </a:r>
            <a:r>
              <a:rPr sz="1625" b="1" dirty="0">
                <a:solidFill>
                  <a:srgbClr val="231F20"/>
                </a:solidFill>
                <a:latin typeface="Avenir Next"/>
                <a:cs typeface="Avenir Next"/>
              </a:rPr>
              <a:t>Mark </a:t>
            </a:r>
            <a:r>
              <a:rPr sz="1625" b="1" spc="-9" dirty="0">
                <a:solidFill>
                  <a:srgbClr val="231F20"/>
                </a:solidFill>
                <a:latin typeface="Avenir Next"/>
                <a:cs typeface="Avenir Next"/>
              </a:rPr>
              <a:t>Mykleby, </a:t>
            </a:r>
            <a:r>
              <a:rPr sz="1438" b="1" i="1" dirty="0">
                <a:solidFill>
                  <a:srgbClr val="231F20"/>
                </a:solidFill>
                <a:latin typeface="AvenirNext-BoldItalic"/>
                <a:cs typeface="AvenirNext-BoldItalic"/>
              </a:rPr>
              <a:t>USMC</a:t>
            </a:r>
            <a:r>
              <a:rPr sz="1438" b="1" i="1" spc="-109" dirty="0">
                <a:solidFill>
                  <a:srgbClr val="231F20"/>
                </a:solidFill>
                <a:latin typeface="AvenirNext-BoldItalic"/>
                <a:cs typeface="AvenirNext-BoldItalic"/>
              </a:rPr>
              <a:t> </a:t>
            </a:r>
            <a:r>
              <a:rPr sz="1438" b="1" i="1" spc="-6" dirty="0">
                <a:solidFill>
                  <a:srgbClr val="231F20"/>
                </a:solidFill>
                <a:latin typeface="AvenirNext-BoldItalic"/>
                <a:cs typeface="AvenirNext-BoldItalic"/>
              </a:rPr>
              <a:t>(Retired)</a:t>
            </a:r>
            <a:endParaRPr sz="1438" dirty="0">
              <a:solidFill>
                <a:prstClr val="black"/>
              </a:solidFill>
              <a:latin typeface="AvenirNext-BoldItalic"/>
              <a:cs typeface="AvenirNext-BoldItalic"/>
            </a:endParaRPr>
          </a:p>
          <a:p>
            <a:pPr marL="853678" defTabSz="571500">
              <a:spcBef>
                <a:spcPts val="275"/>
              </a:spcBef>
            </a:pPr>
            <a:r>
              <a:rPr lang="en-US" sz="1125" i="1" spc="-3" dirty="0">
                <a:solidFill>
                  <a:srgbClr val="231F20"/>
                </a:solidFill>
                <a:latin typeface="Avenir Next"/>
                <a:cs typeface="Avenir Next"/>
              </a:rPr>
              <a:t>(Source: </a:t>
            </a:r>
            <a:r>
              <a:rPr sz="1125" i="1" spc="-9" dirty="0">
                <a:solidFill>
                  <a:srgbClr val="231F20"/>
                </a:solidFill>
                <a:latin typeface="Avenir Next"/>
                <a:cs typeface="Avenir Next"/>
              </a:rPr>
              <a:t>The </a:t>
            </a:r>
            <a:r>
              <a:rPr sz="1125" i="1" dirty="0">
                <a:solidFill>
                  <a:srgbClr val="231F20"/>
                </a:solidFill>
                <a:latin typeface="Avenir Next"/>
                <a:cs typeface="Avenir Next"/>
              </a:rPr>
              <a:t>New </a:t>
            </a:r>
            <a:r>
              <a:rPr sz="1125" i="1" spc="-22" dirty="0">
                <a:solidFill>
                  <a:srgbClr val="231F20"/>
                </a:solidFill>
                <a:latin typeface="Avenir Next"/>
                <a:cs typeface="Avenir Next"/>
              </a:rPr>
              <a:t>York </a:t>
            </a:r>
            <a:r>
              <a:rPr sz="1125" i="1" spc="-3" dirty="0">
                <a:solidFill>
                  <a:srgbClr val="231F20"/>
                </a:solidFill>
                <a:latin typeface="Avenir Next"/>
                <a:cs typeface="Avenir Next"/>
              </a:rPr>
              <a:t>Times</a:t>
            </a:r>
            <a:r>
              <a:rPr sz="1125" i="1" spc="-56" dirty="0">
                <a:solidFill>
                  <a:srgbClr val="231F20"/>
                </a:solidFill>
                <a:latin typeface="Avenir Next"/>
                <a:cs typeface="Avenir Next"/>
              </a:rPr>
              <a:t> </a:t>
            </a:r>
            <a:r>
              <a:rPr sz="1125" i="1" dirty="0">
                <a:solidFill>
                  <a:srgbClr val="231F20"/>
                </a:solidFill>
                <a:latin typeface="Avenir Next"/>
                <a:cs typeface="Avenir Next"/>
              </a:rPr>
              <a:t>10/2/18</a:t>
            </a:r>
            <a:r>
              <a:rPr lang="en-US" sz="1125" i="1" dirty="0">
                <a:solidFill>
                  <a:srgbClr val="231F20"/>
                </a:solidFill>
                <a:latin typeface="Avenir Next"/>
                <a:cs typeface="Avenir Next"/>
              </a:rPr>
              <a:t>)</a:t>
            </a:r>
            <a:endParaRPr sz="1125" dirty="0">
              <a:solidFill>
                <a:prstClr val="black"/>
              </a:solidFill>
              <a:latin typeface="Avenir Next"/>
              <a:cs typeface="Avenir Next"/>
            </a:endParaRPr>
          </a:p>
        </p:txBody>
      </p:sp>
    </p:spTree>
    <p:extLst>
      <p:ext uri="{BB962C8B-B14F-4D97-AF65-F5344CB8AC3E}">
        <p14:creationId xmlns:p14="http://schemas.microsoft.com/office/powerpoint/2010/main" val="210384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0476" y="857250"/>
            <a:ext cx="196056" cy="51435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660103" y="857250"/>
            <a:ext cx="8001000" cy="5143499"/>
          </a:xfrm>
          <a:prstGeom prst="rect">
            <a:avLst/>
          </a:prstGeom>
          <a:blipFill>
            <a:blip r:embed="rId2" cstate="print"/>
            <a:stretch>
              <a:fillRect/>
            </a:stretch>
          </a:blipFill>
        </p:spPr>
        <p:txBody>
          <a:bodyPr wrap="square" lIns="0" tIns="0" rIns="0" bIns="0" rtlCol="0"/>
          <a:lstStyle/>
          <a:p>
            <a:pPr defTabSz="571500"/>
            <a:endParaRPr sz="1125">
              <a:solidFill>
                <a:prstClr val="black"/>
              </a:solidFill>
              <a:latin typeface="Calibri"/>
            </a:endParaRPr>
          </a:p>
        </p:txBody>
      </p:sp>
      <p:sp>
        <p:nvSpPr>
          <p:cNvPr id="5" name="object 5"/>
          <p:cNvSpPr txBox="1"/>
          <p:nvPr/>
        </p:nvSpPr>
        <p:spPr>
          <a:xfrm>
            <a:off x="2647385" y="943660"/>
            <a:ext cx="4512865" cy="296556"/>
          </a:xfrm>
          <a:prstGeom prst="rect">
            <a:avLst/>
          </a:prstGeom>
        </p:spPr>
        <p:txBody>
          <a:bodyPr vert="horz" wrap="square" lIns="0" tIns="7938" rIns="0" bIns="0" rtlCol="0">
            <a:spAutoFit/>
          </a:bodyPr>
          <a:lstStyle/>
          <a:p>
            <a:pPr marL="7938" defTabSz="571500">
              <a:spcBef>
                <a:spcPts val="63"/>
              </a:spcBef>
            </a:pPr>
            <a:r>
              <a:rPr sz="1875" b="1" dirty="0">
                <a:solidFill>
                  <a:srgbClr val="BDBDBD"/>
                </a:solidFill>
                <a:latin typeface="Georgia"/>
                <a:cs typeface="Georgia"/>
              </a:rPr>
              <a:t>OUR </a:t>
            </a:r>
            <a:r>
              <a:rPr sz="1875" b="1" spc="-3" dirty="0">
                <a:solidFill>
                  <a:srgbClr val="BDBDBD"/>
                </a:solidFill>
                <a:latin typeface="Georgia"/>
                <a:cs typeface="Georgia"/>
              </a:rPr>
              <a:t>NATION </a:t>
            </a:r>
            <a:r>
              <a:rPr sz="1875" b="1" dirty="0">
                <a:solidFill>
                  <a:srgbClr val="BDBDBD"/>
                </a:solidFill>
                <a:latin typeface="Georgia"/>
                <a:cs typeface="Georgia"/>
              </a:rPr>
              <a:t>IS </a:t>
            </a:r>
            <a:r>
              <a:rPr sz="1875" b="1" spc="-3" dirty="0">
                <a:solidFill>
                  <a:srgbClr val="BDBDBD"/>
                </a:solidFill>
                <a:latin typeface="Georgia"/>
                <a:cs typeface="Georgia"/>
              </a:rPr>
              <a:t>AT </a:t>
            </a:r>
            <a:r>
              <a:rPr sz="1875" b="1" dirty="0">
                <a:solidFill>
                  <a:srgbClr val="BDBDBD"/>
                </a:solidFill>
                <a:latin typeface="Georgia"/>
                <a:cs typeface="Georgia"/>
              </a:rPr>
              <a:t>A</a:t>
            </a:r>
            <a:r>
              <a:rPr sz="1875" b="1" spc="-59" dirty="0">
                <a:solidFill>
                  <a:srgbClr val="BDBDBD"/>
                </a:solidFill>
                <a:latin typeface="Georgia"/>
                <a:cs typeface="Georgia"/>
              </a:rPr>
              <a:t> </a:t>
            </a:r>
            <a:r>
              <a:rPr sz="1875" b="1" spc="-3" dirty="0">
                <a:solidFill>
                  <a:srgbClr val="BDBDBD"/>
                </a:solidFill>
                <a:latin typeface="Georgia"/>
                <a:cs typeface="Georgia"/>
              </a:rPr>
              <a:t>CROSSROADS</a:t>
            </a:r>
            <a:endParaRPr sz="1875" dirty="0">
              <a:solidFill>
                <a:prstClr val="black"/>
              </a:solidFill>
              <a:latin typeface="Georgia"/>
              <a:cs typeface="Georgia"/>
            </a:endParaRPr>
          </a:p>
        </p:txBody>
      </p:sp>
      <p:sp>
        <p:nvSpPr>
          <p:cNvPr id="22" name="object 4"/>
          <p:cNvSpPr/>
          <p:nvPr/>
        </p:nvSpPr>
        <p:spPr>
          <a:xfrm>
            <a:off x="660103" y="1474008"/>
            <a:ext cx="8001000" cy="4526359"/>
          </a:xfrm>
          <a:custGeom>
            <a:avLst/>
            <a:gdLst/>
            <a:ahLst/>
            <a:cxnLst/>
            <a:rect l="l" t="t" r="r" b="b"/>
            <a:pathLst>
              <a:path w="12801600" h="7242175">
                <a:moveTo>
                  <a:pt x="0" y="7242048"/>
                </a:moveTo>
                <a:lnTo>
                  <a:pt x="12801600" y="7242048"/>
                </a:lnTo>
                <a:lnTo>
                  <a:pt x="12801600" y="0"/>
                </a:lnTo>
                <a:lnTo>
                  <a:pt x="0" y="0"/>
                </a:lnTo>
                <a:lnTo>
                  <a:pt x="0" y="7242048"/>
                </a:lnTo>
                <a:close/>
              </a:path>
            </a:pathLst>
          </a:custGeom>
          <a:solidFill>
            <a:srgbClr val="FFFFFF">
              <a:alpha val="78997"/>
            </a:srgbClr>
          </a:solidFill>
        </p:spPr>
        <p:txBody>
          <a:bodyPr wrap="square" lIns="0" tIns="0" rIns="0" bIns="0" rtlCol="0"/>
          <a:lstStyle/>
          <a:p>
            <a:pPr defTabSz="571500"/>
            <a:endParaRPr sz="1125" dirty="0">
              <a:solidFill>
                <a:prstClr val="black"/>
              </a:solidFill>
              <a:latin typeface="Calibri"/>
            </a:endParaRPr>
          </a:p>
        </p:txBody>
      </p:sp>
      <p:sp>
        <p:nvSpPr>
          <p:cNvPr id="6" name="object 6"/>
          <p:cNvSpPr txBox="1">
            <a:spLocks noGrp="1"/>
          </p:cNvSpPr>
          <p:nvPr>
            <p:ph type="title"/>
          </p:nvPr>
        </p:nvSpPr>
        <p:spPr>
          <a:xfrm>
            <a:off x="755353" y="1245643"/>
            <a:ext cx="7810500" cy="969817"/>
          </a:xfrm>
          <a:prstGeom prst="rect">
            <a:avLst/>
          </a:prstGeom>
        </p:spPr>
        <p:txBody>
          <a:bodyPr vert="horz" wrap="square" lIns="0" tIns="7938" rIns="0" bIns="0" rtlCol="0">
            <a:spAutoFit/>
          </a:bodyPr>
          <a:lstStyle/>
          <a:p>
            <a:pPr marL="7938" algn="ctr">
              <a:spcBef>
                <a:spcPts val="63"/>
              </a:spcBef>
            </a:pPr>
            <a:r>
              <a:rPr lang="en-US" sz="3125" spc="-3" dirty="0"/>
              <a:t>PRESIDENT GEORGE WASHINGTON </a:t>
            </a:r>
            <a:br>
              <a:rPr lang="en-US" sz="3125" spc="-3" dirty="0"/>
            </a:br>
            <a:r>
              <a:rPr lang="en-US" sz="3125" spc="-3" dirty="0"/>
              <a:t>FOUR GREATEST THREATS</a:t>
            </a:r>
            <a:endParaRPr sz="3125" dirty="0"/>
          </a:p>
        </p:txBody>
      </p:sp>
      <p:sp>
        <p:nvSpPr>
          <p:cNvPr id="8" name="object 8"/>
          <p:cNvSpPr/>
          <p:nvPr/>
        </p:nvSpPr>
        <p:spPr>
          <a:xfrm>
            <a:off x="5036126" y="218994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5303301" y="218994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4768950" y="218994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1" name="object 11"/>
          <p:cNvSpPr/>
          <p:nvPr/>
        </p:nvSpPr>
        <p:spPr>
          <a:xfrm>
            <a:off x="5649060" y="2330038"/>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2" name="object 12"/>
          <p:cNvSpPr/>
          <p:nvPr/>
        </p:nvSpPr>
        <p:spPr>
          <a:xfrm>
            <a:off x="2568675" y="2329959"/>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3" name="object 13"/>
          <p:cNvSpPr/>
          <p:nvPr/>
        </p:nvSpPr>
        <p:spPr>
          <a:xfrm>
            <a:off x="1988819" y="2686050"/>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4" name="object 14"/>
          <p:cNvSpPr/>
          <p:nvPr/>
        </p:nvSpPr>
        <p:spPr>
          <a:xfrm>
            <a:off x="1988819" y="3943350"/>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5" name="object 15"/>
          <p:cNvSpPr/>
          <p:nvPr/>
        </p:nvSpPr>
        <p:spPr>
          <a:xfrm>
            <a:off x="1988819" y="3314701"/>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6" name="object 16"/>
          <p:cNvSpPr/>
          <p:nvPr/>
        </p:nvSpPr>
        <p:spPr>
          <a:xfrm>
            <a:off x="1988819" y="4572001"/>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8" name="object 18"/>
          <p:cNvSpPr txBox="1"/>
          <p:nvPr/>
        </p:nvSpPr>
        <p:spPr>
          <a:xfrm>
            <a:off x="2543455" y="2791578"/>
            <a:ext cx="5922169" cy="315792"/>
          </a:xfrm>
          <a:prstGeom prst="rect">
            <a:avLst/>
          </a:prstGeom>
        </p:spPr>
        <p:txBody>
          <a:bodyPr vert="horz" wrap="square" lIns="0" tIns="7938" rIns="0" bIns="0" rtlCol="0">
            <a:spAutoFit/>
          </a:bodyPr>
          <a:lstStyle/>
          <a:p>
            <a:pPr marL="7938" defTabSz="571500">
              <a:spcBef>
                <a:spcPts val="63"/>
              </a:spcBef>
            </a:pPr>
            <a:r>
              <a:rPr lang="en-US" sz="2000" b="1" spc="-16" dirty="0">
                <a:solidFill>
                  <a:srgbClr val="921A1C"/>
                </a:solidFill>
                <a:latin typeface="Avenir Next"/>
                <a:cs typeface="Avenir Next"/>
              </a:rPr>
              <a:t>Hyper-Partisanship</a:t>
            </a:r>
            <a:endParaRPr sz="2000" dirty="0">
              <a:solidFill>
                <a:prstClr val="black"/>
              </a:solidFill>
              <a:latin typeface="Avenir Next"/>
              <a:cs typeface="Avenir Next"/>
            </a:endParaRPr>
          </a:p>
        </p:txBody>
      </p:sp>
      <p:sp>
        <p:nvSpPr>
          <p:cNvPr id="19" name="Rectangle 18"/>
          <p:cNvSpPr/>
          <p:nvPr/>
        </p:nvSpPr>
        <p:spPr>
          <a:xfrm>
            <a:off x="2477791" y="3406938"/>
            <a:ext cx="4999830" cy="400110"/>
          </a:xfrm>
          <a:prstGeom prst="rect">
            <a:avLst/>
          </a:prstGeom>
        </p:spPr>
        <p:txBody>
          <a:bodyPr wrap="none">
            <a:spAutoFit/>
          </a:bodyPr>
          <a:lstStyle/>
          <a:p>
            <a:pPr defTabSz="571500"/>
            <a:r>
              <a:rPr lang="en-US" sz="2000" b="1" spc="-25" dirty="0">
                <a:solidFill>
                  <a:srgbClr val="921A1C"/>
                </a:solidFill>
                <a:latin typeface="Avenir Next"/>
                <a:cs typeface="Avenir Next"/>
              </a:rPr>
              <a:t>Foreign Intervention in Domestic Affairs</a:t>
            </a:r>
            <a:r>
              <a:rPr lang="en-US" sz="2000" b="1" spc="-3" dirty="0">
                <a:solidFill>
                  <a:srgbClr val="921A1C"/>
                </a:solidFill>
                <a:latin typeface="Avenir Next"/>
                <a:cs typeface="Avenir Next"/>
              </a:rPr>
              <a:t> </a:t>
            </a:r>
            <a:endParaRPr lang="en-US" sz="2000" dirty="0">
              <a:solidFill>
                <a:prstClr val="black"/>
              </a:solidFill>
              <a:latin typeface="Calibri"/>
            </a:endParaRPr>
          </a:p>
        </p:txBody>
      </p:sp>
      <p:sp>
        <p:nvSpPr>
          <p:cNvPr id="20" name="Rectangle 19"/>
          <p:cNvSpPr/>
          <p:nvPr/>
        </p:nvSpPr>
        <p:spPr>
          <a:xfrm>
            <a:off x="2440078" y="3786589"/>
            <a:ext cx="5993436" cy="733534"/>
          </a:xfrm>
          <a:prstGeom prst="rect">
            <a:avLst/>
          </a:prstGeom>
        </p:spPr>
        <p:txBody>
          <a:bodyPr wrap="square">
            <a:spAutoFit/>
          </a:bodyPr>
          <a:lstStyle/>
          <a:p>
            <a:pPr marL="59134" marR="1917700" defTabSz="571500">
              <a:lnSpc>
                <a:spcPts val="4950"/>
              </a:lnSpc>
              <a:spcBef>
                <a:spcPts val="269"/>
              </a:spcBef>
            </a:pPr>
            <a:r>
              <a:rPr lang="en-US" sz="2000" b="1" spc="-13" dirty="0">
                <a:solidFill>
                  <a:srgbClr val="921A1C"/>
                </a:solidFill>
                <a:latin typeface="Avenir Next"/>
                <a:cs typeface="Avenir Next"/>
              </a:rPr>
              <a:t>Fiscal Irresponsibility</a:t>
            </a:r>
            <a:endParaRPr lang="en-US" sz="2000" dirty="0">
              <a:solidFill>
                <a:prstClr val="black"/>
              </a:solidFill>
              <a:latin typeface="Avenir Next"/>
              <a:cs typeface="Avenir Next"/>
            </a:endParaRPr>
          </a:p>
        </p:txBody>
      </p:sp>
      <p:sp>
        <p:nvSpPr>
          <p:cNvPr id="21" name="Rectangle 20"/>
          <p:cNvSpPr/>
          <p:nvPr/>
        </p:nvSpPr>
        <p:spPr>
          <a:xfrm>
            <a:off x="2477792" y="4650531"/>
            <a:ext cx="3611951" cy="400110"/>
          </a:xfrm>
          <a:prstGeom prst="rect">
            <a:avLst/>
          </a:prstGeom>
        </p:spPr>
        <p:txBody>
          <a:bodyPr wrap="none">
            <a:spAutoFit/>
          </a:bodyPr>
          <a:lstStyle/>
          <a:p>
            <a:pPr defTabSz="571500"/>
            <a:r>
              <a:rPr lang="en-US" sz="2000" b="1" spc="-6" dirty="0">
                <a:solidFill>
                  <a:srgbClr val="921A1C"/>
                </a:solidFill>
                <a:latin typeface="Avenir Next"/>
                <a:cs typeface="Avenir Next"/>
              </a:rPr>
              <a:t>Absence of Civic Education </a:t>
            </a:r>
            <a:endParaRPr lang="en-US" sz="2000" dirty="0">
              <a:solidFill>
                <a:prstClr val="black"/>
              </a:solidFill>
              <a:latin typeface="Calibri"/>
            </a:endParaRPr>
          </a:p>
        </p:txBody>
      </p:sp>
    </p:spTree>
    <p:extLst>
      <p:ext uri="{BB962C8B-B14F-4D97-AF65-F5344CB8AC3E}">
        <p14:creationId xmlns:p14="http://schemas.microsoft.com/office/powerpoint/2010/main" val="1803203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0476" y="857250"/>
            <a:ext cx="196056" cy="51435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587374" y="857250"/>
            <a:ext cx="7997825" cy="51435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4" name="object 4"/>
          <p:cNvSpPr txBox="1"/>
          <p:nvPr/>
        </p:nvSpPr>
        <p:spPr>
          <a:xfrm>
            <a:off x="1872598" y="949982"/>
            <a:ext cx="5498306" cy="296556"/>
          </a:xfrm>
          <a:prstGeom prst="rect">
            <a:avLst/>
          </a:prstGeom>
        </p:spPr>
        <p:txBody>
          <a:bodyPr vert="horz" wrap="square" lIns="0" tIns="7938" rIns="0" bIns="0" rtlCol="0">
            <a:spAutoFit/>
          </a:bodyPr>
          <a:lstStyle/>
          <a:p>
            <a:pPr marL="7938" defTabSz="571500">
              <a:spcBef>
                <a:spcPts val="63"/>
              </a:spcBef>
            </a:pPr>
            <a:r>
              <a:rPr sz="1875" b="1" spc="-3" dirty="0">
                <a:solidFill>
                  <a:srgbClr val="BDBDBD"/>
                </a:solidFill>
                <a:latin typeface="Georgia"/>
                <a:cs typeface="Georgia"/>
              </a:rPr>
              <a:t>AMERICA FACES </a:t>
            </a:r>
            <a:r>
              <a:rPr sz="1875" b="1" dirty="0">
                <a:solidFill>
                  <a:srgbClr val="BDBDBD"/>
                </a:solidFill>
                <a:latin typeface="Georgia"/>
                <a:cs typeface="Georgia"/>
              </a:rPr>
              <a:t>DAUNTING</a:t>
            </a:r>
            <a:r>
              <a:rPr sz="1875" b="1" spc="-53" dirty="0">
                <a:solidFill>
                  <a:srgbClr val="BDBDBD"/>
                </a:solidFill>
                <a:latin typeface="Georgia"/>
                <a:cs typeface="Georgia"/>
              </a:rPr>
              <a:t> </a:t>
            </a:r>
            <a:r>
              <a:rPr sz="1875" b="1" spc="-3" dirty="0">
                <a:solidFill>
                  <a:srgbClr val="BDBDBD"/>
                </a:solidFill>
                <a:latin typeface="Georgia"/>
                <a:cs typeface="Georgia"/>
              </a:rPr>
              <a:t>CHALLENGES</a:t>
            </a:r>
            <a:endParaRPr sz="1875" dirty="0">
              <a:solidFill>
                <a:prstClr val="black"/>
              </a:solidFill>
              <a:latin typeface="Georgia"/>
              <a:cs typeface="Georgia"/>
            </a:endParaRPr>
          </a:p>
        </p:txBody>
      </p:sp>
      <p:sp>
        <p:nvSpPr>
          <p:cNvPr id="5" name="object 5"/>
          <p:cNvSpPr/>
          <p:nvPr/>
        </p:nvSpPr>
        <p:spPr>
          <a:xfrm>
            <a:off x="5010626" y="181451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6" name="object 6"/>
          <p:cNvSpPr/>
          <p:nvPr/>
        </p:nvSpPr>
        <p:spPr>
          <a:xfrm>
            <a:off x="5277802" y="181451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743450" y="181451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5623560" y="1947466"/>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2543175" y="1954609"/>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0" name="object 10"/>
          <p:cNvSpPr txBox="1">
            <a:spLocks noGrp="1"/>
          </p:cNvSpPr>
          <p:nvPr>
            <p:ph type="title"/>
          </p:nvPr>
        </p:nvSpPr>
        <p:spPr>
          <a:xfrm>
            <a:off x="814387" y="1255346"/>
            <a:ext cx="7641431" cy="527388"/>
          </a:xfrm>
          <a:prstGeom prst="rect">
            <a:avLst/>
          </a:prstGeom>
        </p:spPr>
        <p:txBody>
          <a:bodyPr vert="horz" wrap="square" lIns="0" tIns="7938" rIns="0" bIns="0" rtlCol="0">
            <a:spAutoFit/>
          </a:bodyPr>
          <a:lstStyle/>
          <a:p>
            <a:pPr marL="7938">
              <a:spcBef>
                <a:spcPts val="63"/>
              </a:spcBef>
            </a:pPr>
            <a:r>
              <a:rPr sz="3375" dirty="0"/>
              <a:t>LOSING </a:t>
            </a:r>
            <a:r>
              <a:rPr sz="3375" spc="-3" dirty="0"/>
              <a:t>FAITH </a:t>
            </a:r>
            <a:r>
              <a:rPr sz="3375" dirty="0"/>
              <a:t>IN</a:t>
            </a:r>
            <a:r>
              <a:rPr sz="3375" spc="-56" dirty="0"/>
              <a:t> </a:t>
            </a:r>
            <a:r>
              <a:rPr sz="3375" dirty="0"/>
              <a:t>INSTITUTIONS</a:t>
            </a:r>
          </a:p>
        </p:txBody>
      </p:sp>
      <p:sp>
        <p:nvSpPr>
          <p:cNvPr id="11" name="object 11"/>
          <p:cNvSpPr txBox="1"/>
          <p:nvPr/>
        </p:nvSpPr>
        <p:spPr>
          <a:xfrm>
            <a:off x="3529727" y="2143322"/>
            <a:ext cx="4005263" cy="1251946"/>
          </a:xfrm>
          <a:prstGeom prst="rect">
            <a:avLst/>
          </a:prstGeom>
        </p:spPr>
        <p:txBody>
          <a:bodyPr vert="horz" wrap="square" lIns="0" tIns="7938" rIns="0" bIns="0" rtlCol="0">
            <a:spAutoFit/>
          </a:bodyPr>
          <a:lstStyle/>
          <a:p>
            <a:pPr marL="7938" marR="3175" defTabSz="571500">
              <a:spcBef>
                <a:spcPts val="63"/>
              </a:spcBef>
              <a:tabLst>
                <a:tab pos="592534" algn="l"/>
                <a:tab pos="2150268" algn="l"/>
                <a:tab pos="2738041" algn="l"/>
              </a:tabLst>
            </a:pPr>
            <a:r>
              <a:rPr sz="2000" dirty="0">
                <a:solidFill>
                  <a:prstClr val="black"/>
                </a:solidFill>
                <a:latin typeface="Avenir Next"/>
                <a:cs typeface="Avenir Next"/>
              </a:rPr>
              <a:t>of Americans believe it's</a:t>
            </a:r>
            <a:r>
              <a:rPr sz="2000" spc="-297" dirty="0">
                <a:solidFill>
                  <a:prstClr val="black"/>
                </a:solidFill>
                <a:latin typeface="Avenir Next"/>
                <a:cs typeface="Avenir Next"/>
              </a:rPr>
              <a:t> </a:t>
            </a:r>
            <a:r>
              <a:rPr sz="2000" spc="-3" dirty="0">
                <a:solidFill>
                  <a:prstClr val="black"/>
                </a:solidFill>
                <a:latin typeface="Avenir Next"/>
                <a:cs typeface="Avenir Next"/>
              </a:rPr>
              <a:t>important  </a:t>
            </a:r>
            <a:r>
              <a:rPr sz="2000" dirty="0">
                <a:solidFill>
                  <a:prstClr val="black"/>
                </a:solidFill>
                <a:latin typeface="Avenir Next"/>
                <a:cs typeface="Avenir Next"/>
              </a:rPr>
              <a:t>th</a:t>
            </a:r>
            <a:r>
              <a:rPr sz="2000" spc="-22" dirty="0">
                <a:solidFill>
                  <a:prstClr val="black"/>
                </a:solidFill>
                <a:latin typeface="Avenir Next"/>
                <a:cs typeface="Avenir Next"/>
              </a:rPr>
              <a:t>a</a:t>
            </a:r>
            <a:r>
              <a:rPr sz="2000" dirty="0">
                <a:solidFill>
                  <a:prstClr val="black"/>
                </a:solidFill>
                <a:latin typeface="Avenir Next"/>
                <a:cs typeface="Avenir Next"/>
              </a:rPr>
              <a:t>t</a:t>
            </a:r>
            <a:r>
              <a:rPr lang="en-US" sz="2000" dirty="0">
                <a:solidFill>
                  <a:prstClr val="black"/>
                </a:solidFill>
                <a:latin typeface="Avenir Next"/>
                <a:cs typeface="Avenir Next"/>
              </a:rPr>
              <a:t> </a:t>
            </a:r>
            <a:r>
              <a:rPr sz="2000" spc="-25" dirty="0">
                <a:solidFill>
                  <a:prstClr val="black"/>
                </a:solidFill>
                <a:latin typeface="Avenir Next"/>
                <a:cs typeface="Avenir Next"/>
              </a:rPr>
              <a:t>R</a:t>
            </a:r>
            <a:r>
              <a:rPr sz="2000" dirty="0">
                <a:solidFill>
                  <a:prstClr val="black"/>
                </a:solidFill>
                <a:latin typeface="Avenir Next"/>
                <a:cs typeface="Avenir Next"/>
              </a:rPr>
              <a:t>epublicans</a:t>
            </a:r>
            <a:r>
              <a:rPr lang="en-US" sz="2000" dirty="0">
                <a:solidFill>
                  <a:prstClr val="black"/>
                </a:solidFill>
                <a:latin typeface="Avenir Next"/>
                <a:cs typeface="Avenir Next"/>
              </a:rPr>
              <a:t> </a:t>
            </a:r>
            <a:r>
              <a:rPr sz="2000" dirty="0">
                <a:solidFill>
                  <a:prstClr val="black"/>
                </a:solidFill>
                <a:latin typeface="Avenir Next"/>
                <a:cs typeface="Avenir Next"/>
              </a:rPr>
              <a:t>and</a:t>
            </a:r>
            <a:r>
              <a:rPr lang="en-US" sz="2000" dirty="0">
                <a:solidFill>
                  <a:prstClr val="black"/>
                </a:solidFill>
                <a:latin typeface="Avenir Next"/>
                <a:cs typeface="Avenir Next"/>
              </a:rPr>
              <a:t> </a:t>
            </a:r>
            <a:r>
              <a:rPr sz="2000" dirty="0">
                <a:solidFill>
                  <a:prstClr val="black"/>
                </a:solidFill>
                <a:latin typeface="Avenir Next"/>
                <a:cs typeface="Avenir Next"/>
              </a:rPr>
              <a:t>Democ</a:t>
            </a:r>
            <a:r>
              <a:rPr sz="2000" spc="-25" dirty="0">
                <a:solidFill>
                  <a:prstClr val="black"/>
                </a:solidFill>
                <a:latin typeface="Avenir Next"/>
                <a:cs typeface="Avenir Next"/>
              </a:rPr>
              <a:t>r</a:t>
            </a:r>
            <a:r>
              <a:rPr sz="2000" spc="-22" dirty="0">
                <a:solidFill>
                  <a:prstClr val="black"/>
                </a:solidFill>
                <a:latin typeface="Avenir Next"/>
                <a:cs typeface="Avenir Next"/>
              </a:rPr>
              <a:t>a</a:t>
            </a:r>
            <a:r>
              <a:rPr sz="2000" dirty="0">
                <a:solidFill>
                  <a:prstClr val="black"/>
                </a:solidFill>
                <a:latin typeface="Avenir Next"/>
                <a:cs typeface="Avenir Next"/>
              </a:rPr>
              <a:t>ts</a:t>
            </a:r>
            <a:r>
              <a:rPr lang="en-US" sz="2000" dirty="0">
                <a:solidFill>
                  <a:prstClr val="black"/>
                </a:solidFill>
                <a:latin typeface="Avenir Next"/>
                <a:cs typeface="Avenir Next"/>
              </a:rPr>
              <a:t> work</a:t>
            </a:r>
            <a:r>
              <a:rPr lang="en-US" sz="2000" spc="-56" dirty="0">
                <a:solidFill>
                  <a:prstClr val="black"/>
                </a:solidFill>
                <a:latin typeface="Avenir Next"/>
                <a:cs typeface="Avenir Next"/>
              </a:rPr>
              <a:t> </a:t>
            </a:r>
            <a:r>
              <a:rPr lang="en-US" sz="2000" dirty="0">
                <a:solidFill>
                  <a:prstClr val="black"/>
                </a:solidFill>
                <a:latin typeface="Avenir Next"/>
                <a:cs typeface="Avenir Next"/>
              </a:rPr>
              <a:t>together</a:t>
            </a:r>
          </a:p>
          <a:p>
            <a:pPr marL="7938" marR="3175" defTabSz="571500">
              <a:spcBef>
                <a:spcPts val="63"/>
              </a:spcBef>
              <a:tabLst>
                <a:tab pos="592534" algn="l"/>
                <a:tab pos="2150268" algn="l"/>
                <a:tab pos="2738041" algn="l"/>
              </a:tabLst>
            </a:pPr>
            <a:endParaRPr sz="2000" dirty="0">
              <a:solidFill>
                <a:prstClr val="black"/>
              </a:solidFill>
              <a:latin typeface="Avenir Next"/>
              <a:cs typeface="Avenir Next"/>
            </a:endParaRPr>
          </a:p>
        </p:txBody>
      </p:sp>
      <p:sp>
        <p:nvSpPr>
          <p:cNvPr id="13" name="object 13"/>
          <p:cNvSpPr txBox="1"/>
          <p:nvPr/>
        </p:nvSpPr>
        <p:spPr>
          <a:xfrm>
            <a:off x="1717395" y="2031769"/>
            <a:ext cx="1589881" cy="873637"/>
          </a:xfrm>
          <a:prstGeom prst="rect">
            <a:avLst/>
          </a:prstGeom>
        </p:spPr>
        <p:txBody>
          <a:bodyPr vert="horz" wrap="square" lIns="0" tIns="7938" rIns="0" bIns="0" rtlCol="0">
            <a:spAutoFit/>
          </a:bodyPr>
          <a:lstStyle/>
          <a:p>
            <a:pPr marL="7938" defTabSz="571500">
              <a:spcBef>
                <a:spcPts val="63"/>
              </a:spcBef>
            </a:pPr>
            <a:r>
              <a:rPr sz="5625" b="1" dirty="0">
                <a:solidFill>
                  <a:srgbClr val="921A1C"/>
                </a:solidFill>
                <a:latin typeface="Avenir Next"/>
                <a:cs typeface="Avenir Next"/>
              </a:rPr>
              <a:t>78%</a:t>
            </a:r>
            <a:endParaRPr sz="5625" dirty="0">
              <a:solidFill>
                <a:prstClr val="black"/>
              </a:solidFill>
              <a:latin typeface="Avenir Next"/>
              <a:cs typeface="Avenir Next"/>
            </a:endParaRPr>
          </a:p>
        </p:txBody>
      </p:sp>
      <p:sp>
        <p:nvSpPr>
          <p:cNvPr id="14" name="object 14"/>
          <p:cNvSpPr/>
          <p:nvPr/>
        </p:nvSpPr>
        <p:spPr>
          <a:xfrm>
            <a:off x="3479268" y="4474249"/>
            <a:ext cx="958175" cy="1291590"/>
          </a:xfrm>
          <a:prstGeom prst="rect">
            <a:avLst/>
          </a:prstGeom>
          <a:blipFill>
            <a:blip r:embed="rId3" cstate="print"/>
            <a:stretch>
              <a:fillRect/>
            </a:stretch>
          </a:blipFill>
        </p:spPr>
        <p:txBody>
          <a:bodyPr wrap="square" lIns="0" tIns="0" rIns="0" bIns="0" rtlCol="0"/>
          <a:lstStyle/>
          <a:p>
            <a:pPr defTabSz="571500"/>
            <a:endParaRPr sz="1125">
              <a:solidFill>
                <a:prstClr val="black"/>
              </a:solidFill>
              <a:latin typeface="Calibri"/>
            </a:endParaRPr>
          </a:p>
        </p:txBody>
      </p:sp>
      <p:sp>
        <p:nvSpPr>
          <p:cNvPr id="15" name="object 15"/>
          <p:cNvSpPr/>
          <p:nvPr/>
        </p:nvSpPr>
        <p:spPr>
          <a:xfrm>
            <a:off x="3529727" y="4438927"/>
            <a:ext cx="857250" cy="1356519"/>
          </a:xfrm>
          <a:custGeom>
            <a:avLst/>
            <a:gdLst/>
            <a:ahLst/>
            <a:cxnLst/>
            <a:rect l="l" t="t" r="r" b="b"/>
            <a:pathLst>
              <a:path w="1371600" h="2170429">
                <a:moveTo>
                  <a:pt x="0" y="2169922"/>
                </a:moveTo>
                <a:lnTo>
                  <a:pt x="1371600" y="2169922"/>
                </a:lnTo>
                <a:lnTo>
                  <a:pt x="1371600" y="0"/>
                </a:lnTo>
                <a:lnTo>
                  <a:pt x="0" y="0"/>
                </a:lnTo>
                <a:lnTo>
                  <a:pt x="0" y="2169922"/>
                </a:lnTo>
                <a:close/>
              </a:path>
            </a:pathLst>
          </a:custGeom>
          <a:solidFill>
            <a:srgbClr val="FFFFFF">
              <a:alpha val="36000"/>
            </a:srgbClr>
          </a:solidFill>
        </p:spPr>
        <p:txBody>
          <a:bodyPr wrap="square" lIns="0" tIns="0" rIns="0" bIns="0" rtlCol="0"/>
          <a:lstStyle/>
          <a:p>
            <a:pPr defTabSz="571500"/>
            <a:endParaRPr sz="1125">
              <a:solidFill>
                <a:prstClr val="black"/>
              </a:solidFill>
              <a:latin typeface="Calibri"/>
            </a:endParaRPr>
          </a:p>
        </p:txBody>
      </p:sp>
      <p:sp>
        <p:nvSpPr>
          <p:cNvPr id="16" name="object 16"/>
          <p:cNvSpPr/>
          <p:nvPr/>
        </p:nvSpPr>
        <p:spPr>
          <a:xfrm>
            <a:off x="1285875" y="4696897"/>
            <a:ext cx="1717833" cy="896619"/>
          </a:xfrm>
          <a:prstGeom prst="rect">
            <a:avLst/>
          </a:prstGeom>
          <a:blipFill>
            <a:blip r:embed="rId4" cstate="print"/>
            <a:stretch>
              <a:fillRect/>
            </a:stretch>
          </a:blipFill>
        </p:spPr>
        <p:txBody>
          <a:bodyPr wrap="square" lIns="0" tIns="0" rIns="0" bIns="0" rtlCol="0"/>
          <a:lstStyle/>
          <a:p>
            <a:pPr defTabSz="571500"/>
            <a:endParaRPr sz="1125">
              <a:solidFill>
                <a:prstClr val="black"/>
              </a:solidFill>
              <a:latin typeface="Calibri"/>
            </a:endParaRPr>
          </a:p>
        </p:txBody>
      </p:sp>
      <p:sp>
        <p:nvSpPr>
          <p:cNvPr id="17" name="object 17"/>
          <p:cNvSpPr/>
          <p:nvPr/>
        </p:nvSpPr>
        <p:spPr>
          <a:xfrm>
            <a:off x="1250394" y="4475956"/>
            <a:ext cx="1766491" cy="1173956"/>
          </a:xfrm>
          <a:custGeom>
            <a:avLst/>
            <a:gdLst/>
            <a:ahLst/>
            <a:cxnLst/>
            <a:rect l="l" t="t" r="r" b="b"/>
            <a:pathLst>
              <a:path w="2826385" h="1878329">
                <a:moveTo>
                  <a:pt x="0" y="1878203"/>
                </a:moveTo>
                <a:lnTo>
                  <a:pt x="2825876" y="1878203"/>
                </a:lnTo>
                <a:lnTo>
                  <a:pt x="2825876" y="0"/>
                </a:lnTo>
                <a:lnTo>
                  <a:pt x="0" y="0"/>
                </a:lnTo>
                <a:lnTo>
                  <a:pt x="0" y="1878203"/>
                </a:lnTo>
                <a:close/>
              </a:path>
            </a:pathLst>
          </a:custGeom>
          <a:solidFill>
            <a:srgbClr val="FFFFFF">
              <a:alpha val="76998"/>
            </a:srgbClr>
          </a:solidFill>
        </p:spPr>
        <p:txBody>
          <a:bodyPr wrap="square" lIns="0" tIns="0" rIns="0" bIns="0" rtlCol="0"/>
          <a:lstStyle/>
          <a:p>
            <a:pPr defTabSz="571500"/>
            <a:endParaRPr sz="1125">
              <a:solidFill>
                <a:prstClr val="black"/>
              </a:solidFill>
              <a:latin typeface="Calibri"/>
            </a:endParaRPr>
          </a:p>
        </p:txBody>
      </p:sp>
      <p:sp>
        <p:nvSpPr>
          <p:cNvPr id="18" name="object 18"/>
          <p:cNvSpPr txBox="1"/>
          <p:nvPr/>
        </p:nvSpPr>
        <p:spPr>
          <a:xfrm>
            <a:off x="2727479" y="4876067"/>
            <a:ext cx="1566738" cy="623569"/>
          </a:xfrm>
          <a:prstGeom prst="rect">
            <a:avLst/>
          </a:prstGeom>
        </p:spPr>
        <p:txBody>
          <a:bodyPr vert="horz" wrap="square" lIns="0" tIns="7938" rIns="0" bIns="0" rtlCol="0">
            <a:spAutoFit/>
          </a:bodyPr>
          <a:lstStyle/>
          <a:p>
            <a:pPr marL="73819" marR="3175" indent="-66278" defTabSz="571500">
              <a:spcBef>
                <a:spcPts val="63"/>
              </a:spcBef>
            </a:pPr>
            <a:r>
              <a:rPr sz="2000" b="1" i="1" spc="-6" dirty="0">
                <a:solidFill>
                  <a:srgbClr val="3F5EAB"/>
                </a:solidFill>
                <a:latin typeface="AvenirNext-BoldItalic"/>
                <a:cs typeface="AvenirNext-BoldItalic"/>
              </a:rPr>
              <a:t>Congress</a:t>
            </a:r>
            <a:r>
              <a:rPr sz="2000" b="1" i="1" spc="-178" dirty="0">
                <a:solidFill>
                  <a:srgbClr val="3F5EAB"/>
                </a:solidFill>
                <a:latin typeface="AvenirNext-BoldItalic"/>
                <a:cs typeface="AvenirNext-BoldItalic"/>
              </a:rPr>
              <a:t> </a:t>
            </a:r>
            <a:r>
              <a:rPr sz="2000" dirty="0">
                <a:solidFill>
                  <a:prstClr val="black"/>
                </a:solidFill>
                <a:latin typeface="Avenir Next"/>
                <a:cs typeface="Avenir Next"/>
              </a:rPr>
              <a:t>is  down</a:t>
            </a:r>
            <a:r>
              <a:rPr sz="2000" spc="-31" dirty="0">
                <a:solidFill>
                  <a:prstClr val="black"/>
                </a:solidFill>
                <a:latin typeface="Avenir Next"/>
                <a:cs typeface="Avenir Next"/>
              </a:rPr>
              <a:t> </a:t>
            </a:r>
            <a:r>
              <a:rPr sz="2000" dirty="0">
                <a:solidFill>
                  <a:prstClr val="black"/>
                </a:solidFill>
                <a:latin typeface="Avenir Next"/>
                <a:cs typeface="Avenir Next"/>
              </a:rPr>
              <a:t>81%</a:t>
            </a:r>
          </a:p>
        </p:txBody>
      </p:sp>
      <p:sp>
        <p:nvSpPr>
          <p:cNvPr id="19" name="object 19"/>
          <p:cNvSpPr txBox="1"/>
          <p:nvPr/>
        </p:nvSpPr>
        <p:spPr>
          <a:xfrm>
            <a:off x="805396" y="4873602"/>
            <a:ext cx="2082876" cy="315792"/>
          </a:xfrm>
          <a:prstGeom prst="rect">
            <a:avLst/>
          </a:prstGeom>
        </p:spPr>
        <p:txBody>
          <a:bodyPr vert="horz" wrap="square" lIns="0" tIns="7938" rIns="0" bIns="0" rtlCol="0">
            <a:spAutoFit/>
          </a:bodyPr>
          <a:lstStyle/>
          <a:p>
            <a:pPr marL="7938" defTabSz="571500">
              <a:spcBef>
                <a:spcPts val="63"/>
              </a:spcBef>
            </a:pPr>
            <a:r>
              <a:rPr sz="2000" b="1" i="1" spc="-13" dirty="0">
                <a:solidFill>
                  <a:srgbClr val="3F5EAB"/>
                </a:solidFill>
                <a:latin typeface="AvenirNext-BoldItalic"/>
                <a:cs typeface="AvenirNext-BoldItalic"/>
              </a:rPr>
              <a:t>The</a:t>
            </a:r>
            <a:r>
              <a:rPr sz="2000" b="1" i="1" spc="-169" dirty="0">
                <a:solidFill>
                  <a:srgbClr val="3F5EAB"/>
                </a:solidFill>
                <a:latin typeface="AvenirNext-BoldItalic"/>
                <a:cs typeface="AvenirNext-BoldItalic"/>
              </a:rPr>
              <a:t> </a:t>
            </a:r>
            <a:r>
              <a:rPr sz="2000" b="1" i="1" spc="-13" dirty="0">
                <a:solidFill>
                  <a:srgbClr val="3F5EAB"/>
                </a:solidFill>
                <a:latin typeface="AvenirNext-BoldItalic"/>
                <a:cs typeface="AvenirNext-BoldItalic"/>
              </a:rPr>
              <a:t>Presidency</a:t>
            </a:r>
            <a:endParaRPr sz="2000" dirty="0">
              <a:solidFill>
                <a:prstClr val="black"/>
              </a:solidFill>
              <a:latin typeface="AvenirNext-BoldItalic"/>
              <a:cs typeface="AvenirNext-BoldItalic"/>
            </a:endParaRPr>
          </a:p>
        </p:txBody>
      </p:sp>
      <p:sp>
        <p:nvSpPr>
          <p:cNvPr id="20" name="object 20"/>
          <p:cNvSpPr txBox="1"/>
          <p:nvPr/>
        </p:nvSpPr>
        <p:spPr>
          <a:xfrm>
            <a:off x="860258" y="5226144"/>
            <a:ext cx="1479550" cy="315792"/>
          </a:xfrm>
          <a:prstGeom prst="rect">
            <a:avLst/>
          </a:prstGeom>
        </p:spPr>
        <p:txBody>
          <a:bodyPr vert="horz" wrap="square" lIns="0" tIns="7938" rIns="0" bIns="0" rtlCol="0">
            <a:spAutoFit/>
          </a:bodyPr>
          <a:lstStyle/>
          <a:p>
            <a:pPr marL="7938" defTabSz="571500">
              <a:spcBef>
                <a:spcPts val="63"/>
              </a:spcBef>
            </a:pPr>
            <a:r>
              <a:rPr sz="2000" dirty="0">
                <a:solidFill>
                  <a:prstClr val="black"/>
                </a:solidFill>
                <a:latin typeface="Avenir Next"/>
                <a:cs typeface="Avenir Next"/>
              </a:rPr>
              <a:t>is down</a:t>
            </a:r>
            <a:r>
              <a:rPr sz="2000" spc="-59" dirty="0">
                <a:solidFill>
                  <a:prstClr val="black"/>
                </a:solidFill>
                <a:latin typeface="Avenir Next"/>
                <a:cs typeface="Avenir Next"/>
              </a:rPr>
              <a:t> </a:t>
            </a:r>
            <a:r>
              <a:rPr sz="2000" dirty="0">
                <a:solidFill>
                  <a:prstClr val="black"/>
                </a:solidFill>
                <a:latin typeface="Avenir Next"/>
                <a:cs typeface="Avenir Next"/>
              </a:rPr>
              <a:t>54%</a:t>
            </a:r>
          </a:p>
        </p:txBody>
      </p:sp>
      <p:sp>
        <p:nvSpPr>
          <p:cNvPr id="21" name="object 21"/>
          <p:cNvSpPr/>
          <p:nvPr/>
        </p:nvSpPr>
        <p:spPr>
          <a:xfrm>
            <a:off x="920352" y="3914497"/>
            <a:ext cx="7429500" cy="0"/>
          </a:xfrm>
          <a:custGeom>
            <a:avLst/>
            <a:gdLst/>
            <a:ahLst/>
            <a:cxnLst/>
            <a:rect l="l" t="t" r="r" b="b"/>
            <a:pathLst>
              <a:path w="11887200">
                <a:moveTo>
                  <a:pt x="0" y="0"/>
                </a:moveTo>
                <a:lnTo>
                  <a:pt x="11887200"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22" name="object 22"/>
          <p:cNvSpPr txBox="1"/>
          <p:nvPr/>
        </p:nvSpPr>
        <p:spPr>
          <a:xfrm>
            <a:off x="1863521" y="4267040"/>
            <a:ext cx="1042988" cy="315792"/>
          </a:xfrm>
          <a:prstGeom prst="rect">
            <a:avLst/>
          </a:prstGeom>
        </p:spPr>
        <p:txBody>
          <a:bodyPr vert="horz" wrap="square" lIns="0" tIns="7938" rIns="0" bIns="0" rtlCol="0">
            <a:spAutoFit/>
          </a:bodyPr>
          <a:lstStyle/>
          <a:p>
            <a:pPr marL="7938" defTabSz="571500">
              <a:spcBef>
                <a:spcPts val="63"/>
              </a:spcBef>
            </a:pPr>
            <a:r>
              <a:rPr sz="2000" spc="-38" dirty="0">
                <a:solidFill>
                  <a:prstClr val="black"/>
                </a:solidFill>
                <a:latin typeface="Avenir Next"/>
                <a:cs typeface="Avenir Next"/>
              </a:rPr>
              <a:t>Trust</a:t>
            </a:r>
            <a:r>
              <a:rPr sz="2000" spc="-50" dirty="0">
                <a:solidFill>
                  <a:prstClr val="black"/>
                </a:solidFill>
                <a:latin typeface="Avenir Next"/>
                <a:cs typeface="Avenir Next"/>
              </a:rPr>
              <a:t> </a:t>
            </a:r>
            <a:r>
              <a:rPr sz="2000" dirty="0">
                <a:solidFill>
                  <a:prstClr val="black"/>
                </a:solidFill>
                <a:latin typeface="Avenir Next"/>
                <a:cs typeface="Avenir Next"/>
              </a:rPr>
              <a:t>in...</a:t>
            </a:r>
          </a:p>
        </p:txBody>
      </p:sp>
      <p:sp>
        <p:nvSpPr>
          <p:cNvPr id="23" name="object 23"/>
          <p:cNvSpPr/>
          <p:nvPr/>
        </p:nvSpPr>
        <p:spPr>
          <a:xfrm>
            <a:off x="1257373" y="4120527"/>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4" name="object 24"/>
          <p:cNvSpPr/>
          <p:nvPr/>
        </p:nvSpPr>
        <p:spPr>
          <a:xfrm>
            <a:off x="3953464" y="4103614"/>
            <a:ext cx="394494" cy="370284"/>
          </a:xfrm>
          <a:custGeom>
            <a:avLst/>
            <a:gdLst/>
            <a:ahLst/>
            <a:cxnLst/>
            <a:rect l="l" t="t" r="r" b="b"/>
            <a:pathLst>
              <a:path w="631190"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90"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5" name="object 25"/>
          <p:cNvSpPr txBox="1"/>
          <p:nvPr/>
        </p:nvSpPr>
        <p:spPr>
          <a:xfrm>
            <a:off x="1717395" y="2832147"/>
            <a:ext cx="6071394" cy="873702"/>
          </a:xfrm>
          <a:prstGeom prst="rect">
            <a:avLst/>
          </a:prstGeom>
        </p:spPr>
        <p:txBody>
          <a:bodyPr vert="horz" wrap="square" lIns="0" tIns="7938" rIns="0" bIns="0" rtlCol="0">
            <a:spAutoFit/>
          </a:bodyPr>
          <a:lstStyle/>
          <a:p>
            <a:pPr marL="7938" defTabSz="571500">
              <a:spcBef>
                <a:spcPts val="63"/>
              </a:spcBef>
            </a:pPr>
            <a:r>
              <a:rPr sz="8438" b="1" baseline="-13888" dirty="0">
                <a:solidFill>
                  <a:srgbClr val="921A1C"/>
                </a:solidFill>
                <a:latin typeface="Avenir Next"/>
                <a:cs typeface="Avenir Next"/>
              </a:rPr>
              <a:t>19%</a:t>
            </a:r>
            <a:endParaRPr sz="1594" i="1" baseline="-19607" dirty="0">
              <a:solidFill>
                <a:prstClr val="black"/>
              </a:solidFill>
              <a:latin typeface="Avenir Next"/>
              <a:cs typeface="Avenir Next"/>
            </a:endParaRPr>
          </a:p>
        </p:txBody>
      </p:sp>
      <p:sp>
        <p:nvSpPr>
          <p:cNvPr id="26" name="object 26"/>
          <p:cNvSpPr txBox="1"/>
          <p:nvPr/>
        </p:nvSpPr>
        <p:spPr>
          <a:xfrm>
            <a:off x="4386977" y="4172053"/>
            <a:ext cx="4121943" cy="1421463"/>
          </a:xfrm>
          <a:prstGeom prst="rect">
            <a:avLst/>
          </a:prstGeom>
        </p:spPr>
        <p:txBody>
          <a:bodyPr vert="horz" wrap="square" lIns="0" tIns="99616" rIns="0" bIns="0" rtlCol="0">
            <a:spAutoFit/>
          </a:bodyPr>
          <a:lstStyle/>
          <a:p>
            <a:pPr marL="79772" defTabSz="571500">
              <a:spcBef>
                <a:spcPts val="784"/>
              </a:spcBef>
            </a:pPr>
            <a:r>
              <a:rPr sz="2000" dirty="0">
                <a:solidFill>
                  <a:prstClr val="black"/>
                </a:solidFill>
                <a:latin typeface="Avenir Next"/>
                <a:cs typeface="Avenir Next"/>
              </a:rPr>
              <a:t>Essential to live in a</a:t>
            </a:r>
            <a:r>
              <a:rPr sz="2000" spc="-28" dirty="0">
                <a:solidFill>
                  <a:prstClr val="black"/>
                </a:solidFill>
                <a:latin typeface="Avenir Next"/>
                <a:cs typeface="Avenir Next"/>
              </a:rPr>
              <a:t> </a:t>
            </a:r>
            <a:r>
              <a:rPr sz="2000" spc="-3" dirty="0">
                <a:solidFill>
                  <a:prstClr val="black"/>
                </a:solidFill>
                <a:latin typeface="Avenir Next"/>
                <a:cs typeface="Avenir Next"/>
              </a:rPr>
              <a:t>democracy?</a:t>
            </a:r>
            <a:endParaRPr sz="2000" dirty="0">
              <a:solidFill>
                <a:prstClr val="black"/>
              </a:solidFill>
              <a:latin typeface="Avenir Next"/>
              <a:cs typeface="Avenir Next"/>
            </a:endParaRPr>
          </a:p>
          <a:p>
            <a:pPr marL="7938" marR="3175" algn="just" defTabSz="571500">
              <a:spcBef>
                <a:spcPts val="725"/>
              </a:spcBef>
            </a:pPr>
            <a:r>
              <a:rPr sz="2000" b="1" dirty="0">
                <a:solidFill>
                  <a:srgbClr val="921A1C"/>
                </a:solidFill>
                <a:latin typeface="Avenir Next"/>
                <a:cs typeface="Avenir Next"/>
              </a:rPr>
              <a:t>72% </a:t>
            </a:r>
            <a:r>
              <a:rPr sz="2000" dirty="0">
                <a:solidFill>
                  <a:prstClr val="black"/>
                </a:solidFill>
                <a:latin typeface="Avenir Next"/>
                <a:cs typeface="Avenir Next"/>
              </a:rPr>
              <a:t>of those born in 1930s think  </a:t>
            </a:r>
            <a:r>
              <a:rPr sz="2000" spc="-6" dirty="0">
                <a:solidFill>
                  <a:prstClr val="black"/>
                </a:solidFill>
                <a:latin typeface="Avenir Next"/>
                <a:cs typeface="Avenir Next"/>
              </a:rPr>
              <a:t>so...</a:t>
            </a:r>
            <a:r>
              <a:rPr sz="2000" spc="-271" dirty="0">
                <a:solidFill>
                  <a:prstClr val="black"/>
                </a:solidFill>
                <a:latin typeface="Avenir Next"/>
                <a:cs typeface="Avenir Next"/>
              </a:rPr>
              <a:t> </a:t>
            </a:r>
            <a:r>
              <a:rPr sz="2000" spc="-6" dirty="0">
                <a:solidFill>
                  <a:prstClr val="black"/>
                </a:solidFill>
                <a:latin typeface="Avenir Next"/>
                <a:cs typeface="Avenir Next"/>
              </a:rPr>
              <a:t>compared</a:t>
            </a:r>
            <a:r>
              <a:rPr sz="2000" spc="-213" dirty="0">
                <a:solidFill>
                  <a:prstClr val="black"/>
                </a:solidFill>
                <a:latin typeface="Avenir Next"/>
                <a:cs typeface="Avenir Next"/>
              </a:rPr>
              <a:t> </a:t>
            </a:r>
            <a:r>
              <a:rPr sz="2000" dirty="0">
                <a:solidFill>
                  <a:prstClr val="black"/>
                </a:solidFill>
                <a:latin typeface="Avenir Next"/>
                <a:cs typeface="Avenir Next"/>
              </a:rPr>
              <a:t>to</a:t>
            </a:r>
            <a:r>
              <a:rPr sz="2000" spc="-209" dirty="0">
                <a:solidFill>
                  <a:prstClr val="black"/>
                </a:solidFill>
                <a:latin typeface="Avenir Next"/>
                <a:cs typeface="Avenir Next"/>
              </a:rPr>
              <a:t> </a:t>
            </a:r>
            <a:r>
              <a:rPr sz="2000" b="1" dirty="0">
                <a:solidFill>
                  <a:srgbClr val="921A1C"/>
                </a:solidFill>
                <a:latin typeface="Avenir Next"/>
                <a:cs typeface="Avenir Next"/>
              </a:rPr>
              <a:t>30%</a:t>
            </a:r>
            <a:r>
              <a:rPr sz="2000" b="1" spc="-213" dirty="0">
                <a:solidFill>
                  <a:srgbClr val="921A1C"/>
                </a:solidFill>
                <a:latin typeface="Avenir Next"/>
                <a:cs typeface="Avenir Next"/>
              </a:rPr>
              <a:t> </a:t>
            </a:r>
            <a:r>
              <a:rPr sz="2000" dirty="0">
                <a:solidFill>
                  <a:prstClr val="black"/>
                </a:solidFill>
                <a:latin typeface="Avenir Next"/>
                <a:cs typeface="Avenir Next"/>
              </a:rPr>
              <a:t>of</a:t>
            </a:r>
            <a:r>
              <a:rPr sz="2000" spc="-166" dirty="0">
                <a:solidFill>
                  <a:prstClr val="black"/>
                </a:solidFill>
                <a:latin typeface="Avenir Next"/>
                <a:cs typeface="Avenir Next"/>
              </a:rPr>
              <a:t> </a:t>
            </a:r>
            <a:r>
              <a:rPr sz="2000" dirty="0">
                <a:solidFill>
                  <a:prstClr val="black"/>
                </a:solidFill>
                <a:latin typeface="Avenir Next"/>
                <a:cs typeface="Avenir Next"/>
              </a:rPr>
              <a:t>millennials  (those born since</a:t>
            </a:r>
            <a:r>
              <a:rPr sz="2000" spc="-9" dirty="0">
                <a:solidFill>
                  <a:prstClr val="black"/>
                </a:solidFill>
                <a:latin typeface="Avenir Next"/>
                <a:cs typeface="Avenir Next"/>
              </a:rPr>
              <a:t> </a:t>
            </a:r>
            <a:r>
              <a:rPr sz="2000" dirty="0">
                <a:solidFill>
                  <a:prstClr val="black"/>
                </a:solidFill>
                <a:latin typeface="Avenir Next"/>
                <a:cs typeface="Avenir Next"/>
              </a:rPr>
              <a:t>1980)</a:t>
            </a:r>
          </a:p>
        </p:txBody>
      </p:sp>
      <p:sp>
        <p:nvSpPr>
          <p:cNvPr id="27" name="object 17"/>
          <p:cNvSpPr txBox="1"/>
          <p:nvPr/>
        </p:nvSpPr>
        <p:spPr>
          <a:xfrm>
            <a:off x="1167803" y="5814515"/>
            <a:ext cx="2689067" cy="152350"/>
          </a:xfrm>
          <a:prstGeom prst="rect">
            <a:avLst/>
          </a:prstGeom>
        </p:spPr>
        <p:txBody>
          <a:bodyPr vert="horz" wrap="square" lIns="0" tIns="7938" rIns="0" bIns="0" rtlCol="0">
            <a:spAutoFit/>
          </a:bodyPr>
          <a:lstStyle/>
          <a:p>
            <a:pPr marL="7938" defTabSz="571500">
              <a:spcBef>
                <a:spcPts val="63"/>
              </a:spcBef>
            </a:pPr>
            <a:r>
              <a:rPr sz="938" i="1" dirty="0">
                <a:solidFill>
                  <a:srgbClr val="231F20"/>
                </a:solidFill>
                <a:latin typeface="Avenir Next"/>
                <a:cs typeface="Avenir Next"/>
              </a:rPr>
              <a:t>(</a:t>
            </a:r>
            <a:r>
              <a:rPr lang="en-US" sz="938" i="1" dirty="0">
                <a:solidFill>
                  <a:srgbClr val="231F20"/>
                </a:solidFill>
                <a:latin typeface="Avenir Next"/>
                <a:cs typeface="Avenir Next"/>
              </a:rPr>
              <a:t>Sources: Pew &amp; World Economic Forum</a:t>
            </a:r>
            <a:r>
              <a:rPr sz="938" i="1" dirty="0">
                <a:solidFill>
                  <a:srgbClr val="231F20"/>
                </a:solidFill>
                <a:latin typeface="Avenir Next"/>
                <a:cs typeface="Avenir Next"/>
              </a:rPr>
              <a:t>)</a:t>
            </a:r>
            <a:endParaRPr sz="938" i="1" dirty="0">
              <a:solidFill>
                <a:prstClr val="black"/>
              </a:solidFill>
              <a:latin typeface="Avenir Next"/>
              <a:cs typeface="Avenir Next"/>
            </a:endParaRPr>
          </a:p>
        </p:txBody>
      </p:sp>
      <p:sp>
        <p:nvSpPr>
          <p:cNvPr id="28" name="Rectangle 27"/>
          <p:cNvSpPr/>
          <p:nvPr/>
        </p:nvSpPr>
        <p:spPr>
          <a:xfrm>
            <a:off x="3535854" y="3263007"/>
            <a:ext cx="4019562" cy="400110"/>
          </a:xfrm>
          <a:prstGeom prst="rect">
            <a:avLst/>
          </a:prstGeom>
        </p:spPr>
        <p:txBody>
          <a:bodyPr wrap="none">
            <a:spAutoFit/>
          </a:bodyPr>
          <a:lstStyle/>
          <a:p>
            <a:pPr marL="7938" defTabSz="571500">
              <a:spcBef>
                <a:spcPts val="63"/>
              </a:spcBef>
            </a:pPr>
            <a:r>
              <a:rPr lang="en-US" sz="2000" dirty="0">
                <a:solidFill>
                  <a:prstClr val="black"/>
                </a:solidFill>
                <a:latin typeface="Avenir Next"/>
                <a:cs typeface="Avenir Next"/>
              </a:rPr>
              <a:t>think </a:t>
            </a:r>
            <a:r>
              <a:rPr lang="en-US" sz="2000" spc="-6" dirty="0">
                <a:solidFill>
                  <a:prstClr val="black"/>
                </a:solidFill>
                <a:latin typeface="Avenir Next"/>
                <a:cs typeface="Avenir Next"/>
              </a:rPr>
              <a:t>they’re </a:t>
            </a:r>
            <a:r>
              <a:rPr lang="en-US" sz="2000" dirty="0">
                <a:solidFill>
                  <a:prstClr val="black"/>
                </a:solidFill>
                <a:latin typeface="Avenir Next"/>
                <a:cs typeface="Avenir Next"/>
              </a:rPr>
              <a:t>doing a good job of </a:t>
            </a:r>
            <a:r>
              <a:rPr lang="en-US" sz="2000" spc="6" dirty="0">
                <a:solidFill>
                  <a:prstClr val="black"/>
                </a:solidFill>
                <a:latin typeface="Avenir Next"/>
                <a:cs typeface="Avenir Next"/>
              </a:rPr>
              <a:t>it</a:t>
            </a:r>
            <a:endParaRPr lang="en-US" sz="2000" i="1" baseline="-19607" dirty="0">
              <a:solidFill>
                <a:prstClr val="black"/>
              </a:solidFill>
              <a:latin typeface="Avenir Next"/>
              <a:cs typeface="Avenir Next"/>
            </a:endParaRPr>
          </a:p>
        </p:txBody>
      </p:sp>
    </p:spTree>
    <p:extLst>
      <p:ext uri="{BB962C8B-B14F-4D97-AF65-F5344CB8AC3E}">
        <p14:creationId xmlns:p14="http://schemas.microsoft.com/office/powerpoint/2010/main" val="1066360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object 3"/>
          <p:cNvSpPr/>
          <p:nvPr/>
        </p:nvSpPr>
        <p:spPr>
          <a:xfrm>
            <a:off x="637316" y="857249"/>
            <a:ext cx="7997825" cy="51435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pPr defTabSz="571500"/>
            <a:endParaRPr sz="1125" dirty="0">
              <a:solidFill>
                <a:prstClr val="black"/>
              </a:solidFill>
              <a:latin typeface="Calibri"/>
            </a:endParaRPr>
          </a:p>
        </p:txBody>
      </p:sp>
      <p:sp>
        <p:nvSpPr>
          <p:cNvPr id="5" name="object 4"/>
          <p:cNvSpPr/>
          <p:nvPr/>
        </p:nvSpPr>
        <p:spPr>
          <a:xfrm>
            <a:off x="3196905" y="1685928"/>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6" name="object 5"/>
          <p:cNvSpPr/>
          <p:nvPr/>
        </p:nvSpPr>
        <p:spPr>
          <a:xfrm>
            <a:off x="3464081" y="1685928"/>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6"/>
          <p:cNvSpPr/>
          <p:nvPr/>
        </p:nvSpPr>
        <p:spPr>
          <a:xfrm>
            <a:off x="2929729" y="1685928"/>
            <a:ext cx="237331" cy="237331"/>
          </a:xfrm>
          <a:custGeom>
            <a:avLst/>
            <a:gdLst/>
            <a:ahLst/>
            <a:cxnLst/>
            <a:rect l="l" t="t" r="r" b="b"/>
            <a:pathLst>
              <a:path w="379729" h="379730">
                <a:moveTo>
                  <a:pt x="189738" y="0"/>
                </a:moveTo>
                <a:lnTo>
                  <a:pt x="142303" y="141211"/>
                </a:lnTo>
                <a:lnTo>
                  <a:pt x="0" y="145046"/>
                </a:lnTo>
                <a:lnTo>
                  <a:pt x="112991" y="236143"/>
                </a:lnTo>
                <a:lnTo>
                  <a:pt x="72466"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7"/>
          <p:cNvSpPr/>
          <p:nvPr/>
        </p:nvSpPr>
        <p:spPr>
          <a:xfrm>
            <a:off x="3809839" y="1818881"/>
            <a:ext cx="1262063" cy="28574"/>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2" name="object 7"/>
          <p:cNvSpPr/>
          <p:nvPr/>
        </p:nvSpPr>
        <p:spPr>
          <a:xfrm>
            <a:off x="1517670" y="1817151"/>
            <a:ext cx="1262063" cy="28574"/>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625" y="857249"/>
            <a:ext cx="3461388" cy="5143500"/>
          </a:xfrm>
          <a:prstGeom prst="rect">
            <a:avLst/>
          </a:prstGeom>
        </p:spPr>
      </p:pic>
      <p:sp>
        <p:nvSpPr>
          <p:cNvPr id="14" name="object 21"/>
          <p:cNvSpPr/>
          <p:nvPr/>
        </p:nvSpPr>
        <p:spPr>
          <a:xfrm rot="16200000" flipV="1">
            <a:off x="3065295" y="3414711"/>
            <a:ext cx="4112713" cy="28574"/>
          </a:xfrm>
          <a:custGeom>
            <a:avLst/>
            <a:gdLst/>
            <a:ahLst/>
            <a:cxnLst/>
            <a:rect l="l" t="t" r="r" b="b"/>
            <a:pathLst>
              <a:path w="11887200">
                <a:moveTo>
                  <a:pt x="0" y="0"/>
                </a:moveTo>
                <a:lnTo>
                  <a:pt x="11887200"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3" name="Rectangle 12"/>
          <p:cNvSpPr/>
          <p:nvPr/>
        </p:nvSpPr>
        <p:spPr>
          <a:xfrm>
            <a:off x="5194900" y="900368"/>
            <a:ext cx="1083533" cy="556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en-US" sz="1125">
              <a:solidFill>
                <a:prstClr val="white"/>
              </a:solidFill>
              <a:latin typeface="Calibri"/>
            </a:endParaRPr>
          </a:p>
        </p:txBody>
      </p:sp>
      <p:sp>
        <p:nvSpPr>
          <p:cNvPr id="10" name="object 9"/>
          <p:cNvSpPr txBox="1"/>
          <p:nvPr/>
        </p:nvSpPr>
        <p:spPr>
          <a:xfrm>
            <a:off x="-309364" y="928664"/>
            <a:ext cx="5577324" cy="277320"/>
          </a:xfrm>
          <a:prstGeom prst="rect">
            <a:avLst/>
          </a:prstGeom>
        </p:spPr>
        <p:txBody>
          <a:bodyPr vert="horz" wrap="square" lIns="0" tIns="7938" rIns="0" bIns="0" rtlCol="0">
            <a:spAutoFit/>
          </a:bodyPr>
          <a:lstStyle/>
          <a:p>
            <a:pPr marL="787797" algn="ctr" defTabSz="571500">
              <a:lnSpc>
                <a:spcPts val="2094"/>
              </a:lnSpc>
              <a:spcBef>
                <a:spcPts val="63"/>
              </a:spcBef>
            </a:pPr>
            <a:r>
              <a:rPr lang="en-US" sz="1250" b="1" spc="-3" dirty="0">
                <a:solidFill>
                  <a:srgbClr val="BDBDBD"/>
                </a:solidFill>
                <a:latin typeface="Georgia"/>
                <a:cs typeface="Georgia"/>
              </a:rPr>
              <a:t>A STUDY OF AMERICA’S POLARIZED LANDSCAPE</a:t>
            </a:r>
            <a:r>
              <a:rPr lang="en-US" sz="3625" b="1" dirty="0">
                <a:solidFill>
                  <a:srgbClr val="3F5EAB"/>
                </a:solidFill>
                <a:latin typeface="Georgia"/>
                <a:cs typeface="Georgia"/>
              </a:rPr>
              <a:t>  </a:t>
            </a:r>
            <a:endParaRPr sz="2500" dirty="0">
              <a:solidFill>
                <a:prstClr val="black"/>
              </a:solidFill>
              <a:latin typeface="Georgia"/>
              <a:cs typeface="Georgia"/>
            </a:endParaRPr>
          </a:p>
        </p:txBody>
      </p:sp>
      <p:sp>
        <p:nvSpPr>
          <p:cNvPr id="16" name="object 12"/>
          <p:cNvSpPr txBox="1"/>
          <p:nvPr/>
        </p:nvSpPr>
        <p:spPr>
          <a:xfrm>
            <a:off x="1560358" y="2433289"/>
            <a:ext cx="3315950" cy="2413161"/>
          </a:xfrm>
          <a:prstGeom prst="rect">
            <a:avLst/>
          </a:prstGeom>
        </p:spPr>
        <p:txBody>
          <a:bodyPr vert="horz" wrap="square" lIns="0" tIns="7938" rIns="0" bIns="0" rtlCol="0">
            <a:spAutoFit/>
          </a:bodyPr>
          <a:lstStyle/>
          <a:p>
            <a:pPr marL="7938" algn="just" defTabSz="571500">
              <a:spcBef>
                <a:spcPts val="63"/>
              </a:spcBef>
            </a:pPr>
            <a:r>
              <a:rPr lang="en-US" sz="1563" dirty="0">
                <a:solidFill>
                  <a:prstClr val="black"/>
                </a:solidFill>
                <a:latin typeface="Avenir Next" charset="0"/>
                <a:ea typeface="Avenir Next" charset="0"/>
                <a:cs typeface="Avenir Next" charset="0"/>
              </a:rPr>
              <a:t>Members of the Exhausted Majority are considerably more ideologically flexible than members of other groups. While members of the “wing” groups (on both the left and the right) tend to hold strong and consistent views across a range of political issues, those in the Exhausted Majority tend to deviate significantly in their views from issue to issue.</a:t>
            </a:r>
            <a:endParaRPr sz="1563" dirty="0">
              <a:solidFill>
                <a:prstClr val="black"/>
              </a:solidFill>
              <a:latin typeface="Avenir Next" charset="0"/>
              <a:ea typeface="Avenir Next" charset="0"/>
              <a:cs typeface="Avenir Next" charset="0"/>
            </a:endParaRPr>
          </a:p>
        </p:txBody>
      </p:sp>
      <p:sp>
        <p:nvSpPr>
          <p:cNvPr id="23" name="object 11"/>
          <p:cNvSpPr txBox="1"/>
          <p:nvPr/>
        </p:nvSpPr>
        <p:spPr>
          <a:xfrm>
            <a:off x="759919" y="1786406"/>
            <a:ext cx="840184" cy="1931619"/>
          </a:xfrm>
          <a:prstGeom prst="rect">
            <a:avLst/>
          </a:prstGeom>
        </p:spPr>
        <p:txBody>
          <a:bodyPr vert="horz" wrap="square" lIns="0" tIns="7938" rIns="0" bIns="0" rtlCol="0">
            <a:spAutoFit/>
          </a:bodyPr>
          <a:lstStyle/>
          <a:p>
            <a:pPr marL="7938" defTabSz="571500">
              <a:spcBef>
                <a:spcPts val="63"/>
              </a:spcBef>
            </a:pPr>
            <a:r>
              <a:rPr sz="12500" b="1" dirty="0">
                <a:solidFill>
                  <a:srgbClr val="BDBDBD"/>
                </a:solidFill>
                <a:latin typeface="Georgia"/>
                <a:cs typeface="Georgia"/>
              </a:rPr>
              <a:t>“</a:t>
            </a:r>
            <a:endParaRPr sz="12500" dirty="0">
              <a:solidFill>
                <a:prstClr val="black"/>
              </a:solidFill>
              <a:latin typeface="Georgia"/>
              <a:cs typeface="Georgia"/>
            </a:endParaRPr>
          </a:p>
        </p:txBody>
      </p:sp>
      <p:sp>
        <p:nvSpPr>
          <p:cNvPr id="24" name="object 17"/>
          <p:cNvSpPr txBox="1"/>
          <p:nvPr/>
        </p:nvSpPr>
        <p:spPr>
          <a:xfrm>
            <a:off x="1168706" y="5829843"/>
            <a:ext cx="4099254" cy="152350"/>
          </a:xfrm>
          <a:prstGeom prst="rect">
            <a:avLst/>
          </a:prstGeom>
        </p:spPr>
        <p:txBody>
          <a:bodyPr vert="horz" wrap="square" lIns="0" tIns="7938" rIns="0" bIns="0" rtlCol="0">
            <a:spAutoFit/>
          </a:bodyPr>
          <a:lstStyle/>
          <a:p>
            <a:pPr marL="7938" defTabSz="571500">
              <a:spcBef>
                <a:spcPts val="63"/>
              </a:spcBef>
            </a:pPr>
            <a:r>
              <a:rPr sz="938" i="1" dirty="0">
                <a:solidFill>
                  <a:srgbClr val="231F20"/>
                </a:solidFill>
                <a:latin typeface="Avenir Next"/>
                <a:cs typeface="Avenir Next"/>
              </a:rPr>
              <a:t>(</a:t>
            </a:r>
            <a:r>
              <a:rPr lang="en-US" sz="938" i="1" dirty="0">
                <a:solidFill>
                  <a:srgbClr val="231F20"/>
                </a:solidFill>
                <a:latin typeface="Avenir Next"/>
                <a:cs typeface="Avenir Next"/>
              </a:rPr>
              <a:t>Source: More in Common</a:t>
            </a:r>
            <a:r>
              <a:rPr sz="938" i="1" dirty="0">
                <a:solidFill>
                  <a:srgbClr val="231F20"/>
                </a:solidFill>
                <a:latin typeface="Avenir Next"/>
                <a:cs typeface="Avenir Next"/>
              </a:rPr>
              <a:t>)</a:t>
            </a:r>
            <a:endParaRPr sz="938" i="1" dirty="0">
              <a:solidFill>
                <a:prstClr val="black"/>
              </a:solidFill>
              <a:latin typeface="Avenir Next"/>
              <a:cs typeface="Avenir Next"/>
            </a:endParaRPr>
          </a:p>
        </p:txBody>
      </p:sp>
      <p:sp>
        <p:nvSpPr>
          <p:cNvPr id="26" name="Rectangle 25"/>
          <p:cNvSpPr/>
          <p:nvPr/>
        </p:nvSpPr>
        <p:spPr>
          <a:xfrm>
            <a:off x="849558" y="4965964"/>
            <a:ext cx="3290581" cy="342401"/>
          </a:xfrm>
          <a:prstGeom prst="rect">
            <a:avLst/>
          </a:prstGeom>
        </p:spPr>
        <p:txBody>
          <a:bodyPr wrap="none">
            <a:spAutoFit/>
          </a:bodyPr>
          <a:lstStyle/>
          <a:p>
            <a:pPr marL="853678" defTabSz="571500">
              <a:spcBef>
                <a:spcPts val="1100"/>
              </a:spcBef>
            </a:pPr>
            <a:r>
              <a:rPr lang="en-US" sz="1625" b="1" dirty="0">
                <a:solidFill>
                  <a:srgbClr val="231F20"/>
                </a:solidFill>
                <a:latin typeface="Avenir Next"/>
                <a:cs typeface="Avenir Next"/>
              </a:rPr>
              <a:t>- </a:t>
            </a:r>
            <a:r>
              <a:rPr lang="en-US" sz="1500" b="1" spc="-3" dirty="0">
                <a:solidFill>
                  <a:srgbClr val="231F20"/>
                </a:solidFill>
                <a:latin typeface="Avenir Next"/>
                <a:cs typeface="Avenir Next"/>
              </a:rPr>
              <a:t>More in Common</a:t>
            </a:r>
            <a:r>
              <a:rPr lang="en-US" sz="1625" b="1" spc="-3" dirty="0">
                <a:solidFill>
                  <a:srgbClr val="231F20"/>
                </a:solidFill>
                <a:latin typeface="Avenir Next"/>
                <a:cs typeface="Avenir Next"/>
              </a:rPr>
              <a:t>, </a:t>
            </a:r>
            <a:r>
              <a:rPr lang="en-US" sz="1375" b="1" spc="-3" dirty="0">
                <a:solidFill>
                  <a:srgbClr val="231F20"/>
                </a:solidFill>
                <a:latin typeface="Avenir Next"/>
                <a:cs typeface="Avenir Next"/>
              </a:rPr>
              <a:t>10/18</a:t>
            </a:r>
            <a:endParaRPr lang="en-US" sz="1375" dirty="0">
              <a:solidFill>
                <a:prstClr val="black"/>
              </a:solidFill>
              <a:latin typeface="AvenirNext-BoldItalic"/>
              <a:cs typeface="AvenirNext-BoldItalic"/>
            </a:endParaRPr>
          </a:p>
        </p:txBody>
      </p:sp>
      <p:sp>
        <p:nvSpPr>
          <p:cNvPr id="29" name="object 2"/>
          <p:cNvSpPr/>
          <p:nvPr/>
        </p:nvSpPr>
        <p:spPr>
          <a:xfrm>
            <a:off x="466240" y="857249"/>
            <a:ext cx="196056" cy="51435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11" name="AutoShape 2" descr="https://outlook.office.com/owa/service.svc/s/GetPersonaPhoto?email=macguineas@crfb.org&amp;UA=0&amp;size=HR64x64&amp;sc=1540220525206">
            <a:hlinkClick r:id="rId4"/>
          </p:cNvPr>
          <p:cNvSpPr>
            <a:spLocks noChangeAspect="1" noChangeArrowheads="1"/>
          </p:cNvSpPr>
          <p:nvPr/>
        </p:nvSpPr>
        <p:spPr bwMode="auto">
          <a:xfrm>
            <a:off x="0" y="857250"/>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150" tIns="28575" rIns="57150" bIns="28575" numCol="1" anchor="t" anchorCtr="0" compatLnSpc="1">
            <a:prstTxWarp prst="textNoShape">
              <a:avLst/>
            </a:prstTxWarp>
          </a:bodyPr>
          <a:lstStyle/>
          <a:p>
            <a:pPr defTabSz="571500"/>
            <a:endParaRPr lang="en-US" sz="1125">
              <a:solidFill>
                <a:prstClr val="black"/>
              </a:solidFill>
              <a:latin typeface="Calibri"/>
            </a:endParaRPr>
          </a:p>
        </p:txBody>
      </p:sp>
      <p:sp>
        <p:nvSpPr>
          <p:cNvPr id="9" name="Rectangle 8"/>
          <p:cNvSpPr/>
          <p:nvPr/>
        </p:nvSpPr>
        <p:spPr>
          <a:xfrm>
            <a:off x="723597" y="1157977"/>
            <a:ext cx="4373633" cy="630942"/>
          </a:xfrm>
          <a:prstGeom prst="rect">
            <a:avLst/>
          </a:prstGeom>
        </p:spPr>
        <p:txBody>
          <a:bodyPr wrap="none">
            <a:spAutoFit/>
          </a:bodyPr>
          <a:lstStyle/>
          <a:p>
            <a:pPr marL="7938" algn="ctr" defTabSz="571500">
              <a:lnSpc>
                <a:spcPts val="4193"/>
              </a:lnSpc>
            </a:pPr>
            <a:r>
              <a:rPr lang="en-US" sz="2500" b="1" dirty="0">
                <a:solidFill>
                  <a:srgbClr val="3F5EAB"/>
                </a:solidFill>
                <a:latin typeface="Georgia"/>
                <a:cs typeface="Georgia"/>
              </a:rPr>
              <a:t>EXHAUSTED MAJORITY</a:t>
            </a:r>
            <a:endParaRPr lang="en-US" sz="2500" dirty="0">
              <a:solidFill>
                <a:prstClr val="black"/>
              </a:solidFill>
              <a:latin typeface="Georgia"/>
              <a:cs typeface="Georgia"/>
            </a:endParaRPr>
          </a:p>
        </p:txBody>
      </p:sp>
    </p:spTree>
    <p:extLst>
      <p:ext uri="{BB962C8B-B14F-4D97-AF65-F5344CB8AC3E}">
        <p14:creationId xmlns:p14="http://schemas.microsoft.com/office/powerpoint/2010/main" val="2756528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63848" y="859999"/>
            <a:ext cx="196056" cy="51435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5" name="object 3"/>
          <p:cNvSpPr/>
          <p:nvPr/>
        </p:nvSpPr>
        <p:spPr>
          <a:xfrm>
            <a:off x="556819" y="893090"/>
            <a:ext cx="7997825" cy="51435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7" name="object 5"/>
          <p:cNvSpPr/>
          <p:nvPr/>
        </p:nvSpPr>
        <p:spPr>
          <a:xfrm>
            <a:off x="5010626" y="181451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6"/>
          <p:cNvSpPr/>
          <p:nvPr/>
        </p:nvSpPr>
        <p:spPr>
          <a:xfrm>
            <a:off x="5277802" y="181451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9" name="object 7"/>
          <p:cNvSpPr/>
          <p:nvPr/>
        </p:nvSpPr>
        <p:spPr>
          <a:xfrm>
            <a:off x="4743450" y="1814512"/>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0" name="object 8"/>
          <p:cNvSpPr/>
          <p:nvPr/>
        </p:nvSpPr>
        <p:spPr>
          <a:xfrm>
            <a:off x="5623560" y="1947466"/>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1" name="object 9"/>
          <p:cNvSpPr/>
          <p:nvPr/>
        </p:nvSpPr>
        <p:spPr>
          <a:xfrm>
            <a:off x="2543175" y="1954609"/>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2" name="object 10"/>
          <p:cNvSpPr txBox="1">
            <a:spLocks noGrp="1"/>
          </p:cNvSpPr>
          <p:nvPr>
            <p:ph type="title"/>
          </p:nvPr>
        </p:nvSpPr>
        <p:spPr>
          <a:xfrm>
            <a:off x="413538" y="1241041"/>
            <a:ext cx="7641431" cy="527388"/>
          </a:xfrm>
          <a:prstGeom prst="rect">
            <a:avLst/>
          </a:prstGeom>
        </p:spPr>
        <p:txBody>
          <a:bodyPr vert="horz" wrap="square" lIns="0" tIns="7938" rIns="0" bIns="0" rtlCol="0">
            <a:spAutoFit/>
          </a:bodyPr>
          <a:lstStyle/>
          <a:p>
            <a:pPr marL="7938" algn="ctr">
              <a:spcBef>
                <a:spcPts val="63"/>
              </a:spcBef>
            </a:pPr>
            <a:r>
              <a:rPr lang="en-US" sz="3375" dirty="0"/>
              <a:t>MORE IN COMMON SURVEY</a:t>
            </a:r>
            <a:endParaRPr sz="3375" dirty="0"/>
          </a:p>
        </p:txBody>
      </p:sp>
      <p:sp>
        <p:nvSpPr>
          <p:cNvPr id="13" name="TextBox 12"/>
          <p:cNvSpPr txBox="1"/>
          <p:nvPr/>
        </p:nvSpPr>
        <p:spPr>
          <a:xfrm>
            <a:off x="884736" y="935114"/>
            <a:ext cx="6830752" cy="669414"/>
          </a:xfrm>
          <a:prstGeom prst="rect">
            <a:avLst/>
          </a:prstGeom>
          <a:noFill/>
        </p:spPr>
        <p:txBody>
          <a:bodyPr wrap="square" rtlCol="0">
            <a:spAutoFit/>
          </a:bodyPr>
          <a:lstStyle/>
          <a:p>
            <a:pPr defTabSz="571500"/>
            <a:r>
              <a:rPr lang="en-US" sz="1875" b="1" spc="-3" dirty="0">
                <a:solidFill>
                  <a:srgbClr val="BDBDBD"/>
                </a:solidFill>
                <a:latin typeface="Georgia"/>
                <a:cs typeface="Georgia"/>
              </a:rPr>
              <a:t>A STUDY OF AMERICA’S POLARIZED LANDSCAPE</a:t>
            </a:r>
            <a:r>
              <a:rPr lang="en-US" sz="1875" b="1" dirty="0">
                <a:solidFill>
                  <a:srgbClr val="3F5EAB"/>
                </a:solidFill>
                <a:latin typeface="Georgia"/>
                <a:cs typeface="Georgia"/>
              </a:rPr>
              <a:t>  </a:t>
            </a:r>
            <a:endParaRPr lang="en-US" sz="1875" dirty="0">
              <a:solidFill>
                <a:prstClr val="black"/>
              </a:solidFill>
              <a:latin typeface="Georgia"/>
              <a:cs typeface="Georgia"/>
            </a:endParaRPr>
          </a:p>
          <a:p>
            <a:pPr defTabSz="571500"/>
            <a:endParaRPr lang="en-US" sz="1875" dirty="0">
              <a:solidFill>
                <a:prstClr val="black"/>
              </a:solidFill>
              <a:latin typeface="Calibri"/>
            </a:endParaRPr>
          </a:p>
        </p:txBody>
      </p:sp>
      <p:sp>
        <p:nvSpPr>
          <p:cNvPr id="14" name="TextBox 13"/>
          <p:cNvSpPr txBox="1"/>
          <p:nvPr/>
        </p:nvSpPr>
        <p:spPr>
          <a:xfrm>
            <a:off x="808359" y="2193112"/>
            <a:ext cx="1833403" cy="669414"/>
          </a:xfrm>
          <a:prstGeom prst="rect">
            <a:avLst/>
          </a:prstGeom>
          <a:noFill/>
        </p:spPr>
        <p:txBody>
          <a:bodyPr wrap="square" rtlCol="0">
            <a:spAutoFit/>
          </a:bodyPr>
          <a:lstStyle/>
          <a:p>
            <a:pPr algn="ctr" defTabSz="571500"/>
            <a:r>
              <a:rPr lang="en-US" sz="1875" b="1" spc="-3" dirty="0">
                <a:solidFill>
                  <a:srgbClr val="3F5EAB"/>
                </a:solidFill>
                <a:latin typeface="Avenir Next"/>
                <a:cs typeface="Avenir Next"/>
              </a:rPr>
              <a:t>Progressive Activists</a:t>
            </a:r>
            <a:endParaRPr lang="en-US" sz="1875" b="1" dirty="0">
              <a:solidFill>
                <a:srgbClr val="3F5EAB"/>
              </a:solidFill>
              <a:latin typeface="Calibri"/>
            </a:endParaRPr>
          </a:p>
        </p:txBody>
      </p:sp>
      <p:sp>
        <p:nvSpPr>
          <p:cNvPr id="15" name="TextBox 14"/>
          <p:cNvSpPr txBox="1"/>
          <p:nvPr/>
        </p:nvSpPr>
        <p:spPr>
          <a:xfrm>
            <a:off x="2751531" y="2166988"/>
            <a:ext cx="1614746" cy="707886"/>
          </a:xfrm>
          <a:prstGeom prst="rect">
            <a:avLst/>
          </a:prstGeom>
          <a:noFill/>
        </p:spPr>
        <p:txBody>
          <a:bodyPr wrap="square" rtlCol="0">
            <a:spAutoFit/>
          </a:bodyPr>
          <a:lstStyle/>
          <a:p>
            <a:pPr algn="ctr" defTabSz="571500"/>
            <a:r>
              <a:rPr lang="en-US" sz="2000" b="1" dirty="0">
                <a:solidFill>
                  <a:srgbClr val="3F5EAB"/>
                </a:solidFill>
                <a:latin typeface="Avenir Next" charset="0"/>
                <a:ea typeface="Avenir Next" charset="0"/>
                <a:cs typeface="Avenir Next" charset="0"/>
              </a:rPr>
              <a:t>Traditional Liberals</a:t>
            </a:r>
          </a:p>
        </p:txBody>
      </p:sp>
      <p:sp>
        <p:nvSpPr>
          <p:cNvPr id="16" name="TextBox 15"/>
          <p:cNvSpPr txBox="1"/>
          <p:nvPr/>
        </p:nvSpPr>
        <p:spPr>
          <a:xfrm>
            <a:off x="4602485" y="2173876"/>
            <a:ext cx="1350633" cy="707886"/>
          </a:xfrm>
          <a:prstGeom prst="rect">
            <a:avLst/>
          </a:prstGeom>
          <a:noFill/>
        </p:spPr>
        <p:txBody>
          <a:bodyPr wrap="square" rtlCol="0">
            <a:spAutoFit/>
          </a:bodyPr>
          <a:lstStyle/>
          <a:p>
            <a:pPr algn="ctr" defTabSz="571500"/>
            <a:r>
              <a:rPr lang="en-US" sz="2000" b="1" dirty="0">
                <a:solidFill>
                  <a:srgbClr val="3F5EAB"/>
                </a:solidFill>
                <a:latin typeface="Avenir Next" charset="0"/>
                <a:ea typeface="Avenir Next" charset="0"/>
                <a:cs typeface="Avenir Next" charset="0"/>
              </a:rPr>
              <a:t>Passive Liberals</a:t>
            </a:r>
          </a:p>
        </p:txBody>
      </p:sp>
      <p:sp>
        <p:nvSpPr>
          <p:cNvPr id="18" name="TextBox 17"/>
          <p:cNvSpPr txBox="1"/>
          <p:nvPr/>
        </p:nvSpPr>
        <p:spPr>
          <a:xfrm>
            <a:off x="6276650" y="2180850"/>
            <a:ext cx="1902598" cy="707886"/>
          </a:xfrm>
          <a:prstGeom prst="rect">
            <a:avLst/>
          </a:prstGeom>
          <a:noFill/>
        </p:spPr>
        <p:txBody>
          <a:bodyPr wrap="square" rtlCol="0">
            <a:spAutoFit/>
          </a:bodyPr>
          <a:lstStyle/>
          <a:p>
            <a:pPr algn="ctr" defTabSz="571500"/>
            <a:r>
              <a:rPr lang="en-US" sz="2000" b="1" dirty="0">
                <a:solidFill>
                  <a:prstClr val="white">
                    <a:lumMod val="65000"/>
                  </a:prstClr>
                </a:solidFill>
                <a:latin typeface="Avenir Next" charset="0"/>
                <a:ea typeface="Avenir Next" charset="0"/>
                <a:cs typeface="Avenir Next" charset="0"/>
              </a:rPr>
              <a:t>Politically Disengaged</a:t>
            </a:r>
          </a:p>
        </p:txBody>
      </p:sp>
      <p:sp>
        <p:nvSpPr>
          <p:cNvPr id="19" name="TextBox 18"/>
          <p:cNvSpPr txBox="1"/>
          <p:nvPr/>
        </p:nvSpPr>
        <p:spPr>
          <a:xfrm>
            <a:off x="1121905" y="4346841"/>
            <a:ext cx="1358144" cy="400110"/>
          </a:xfrm>
          <a:prstGeom prst="rect">
            <a:avLst/>
          </a:prstGeom>
          <a:noFill/>
        </p:spPr>
        <p:txBody>
          <a:bodyPr wrap="square" rtlCol="0">
            <a:spAutoFit/>
          </a:bodyPr>
          <a:lstStyle/>
          <a:p>
            <a:pPr defTabSz="571500"/>
            <a:r>
              <a:rPr lang="en-US" sz="2000" b="1" dirty="0">
                <a:solidFill>
                  <a:prstClr val="white">
                    <a:lumMod val="65000"/>
                  </a:prstClr>
                </a:solidFill>
                <a:latin typeface="Avenir Next" charset="0"/>
                <a:ea typeface="Avenir Next" charset="0"/>
                <a:cs typeface="Avenir Next" charset="0"/>
              </a:rPr>
              <a:t>Moderate</a:t>
            </a:r>
          </a:p>
        </p:txBody>
      </p:sp>
      <p:sp>
        <p:nvSpPr>
          <p:cNvPr id="20" name="TextBox 19"/>
          <p:cNvSpPr txBox="1"/>
          <p:nvPr/>
        </p:nvSpPr>
        <p:spPr>
          <a:xfrm>
            <a:off x="3299773" y="4068199"/>
            <a:ext cx="2112215" cy="707886"/>
          </a:xfrm>
          <a:prstGeom prst="rect">
            <a:avLst/>
          </a:prstGeom>
          <a:noFill/>
        </p:spPr>
        <p:txBody>
          <a:bodyPr wrap="square" rtlCol="0">
            <a:spAutoFit/>
          </a:bodyPr>
          <a:lstStyle/>
          <a:p>
            <a:pPr algn="ctr" defTabSz="571500"/>
            <a:r>
              <a:rPr lang="en-US" sz="2000" b="1" dirty="0">
                <a:solidFill>
                  <a:srgbClr val="921A1C"/>
                </a:solidFill>
                <a:latin typeface="Avenir Next" charset="0"/>
                <a:ea typeface="Avenir Next" charset="0"/>
                <a:cs typeface="Avenir Next" charset="0"/>
              </a:rPr>
              <a:t>Traditional Conservatives</a:t>
            </a:r>
          </a:p>
        </p:txBody>
      </p:sp>
      <p:sp>
        <p:nvSpPr>
          <p:cNvPr id="21" name="TextBox 20"/>
          <p:cNvSpPr txBox="1"/>
          <p:nvPr/>
        </p:nvSpPr>
        <p:spPr>
          <a:xfrm>
            <a:off x="5679990" y="4053100"/>
            <a:ext cx="2014283" cy="707886"/>
          </a:xfrm>
          <a:prstGeom prst="rect">
            <a:avLst/>
          </a:prstGeom>
          <a:noFill/>
        </p:spPr>
        <p:txBody>
          <a:bodyPr wrap="square" rtlCol="0">
            <a:spAutoFit/>
          </a:bodyPr>
          <a:lstStyle/>
          <a:p>
            <a:pPr algn="ctr" defTabSz="571500"/>
            <a:r>
              <a:rPr lang="en-US" sz="2000" b="1" dirty="0">
                <a:solidFill>
                  <a:srgbClr val="921A1C"/>
                </a:solidFill>
                <a:latin typeface="Avenir Next" charset="0"/>
                <a:ea typeface="Avenir Next" charset="0"/>
                <a:cs typeface="Avenir Next" charset="0"/>
              </a:rPr>
              <a:t>Devoted Conservatives</a:t>
            </a:r>
          </a:p>
        </p:txBody>
      </p:sp>
      <p:sp>
        <p:nvSpPr>
          <p:cNvPr id="23" name="TextBox 22"/>
          <p:cNvSpPr txBox="1"/>
          <p:nvPr/>
        </p:nvSpPr>
        <p:spPr>
          <a:xfrm>
            <a:off x="968750" y="3244213"/>
            <a:ext cx="1623191"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Younger, highly engaged, secular, cosmopolitan, angry </a:t>
            </a:r>
          </a:p>
        </p:txBody>
      </p:sp>
      <p:sp>
        <p:nvSpPr>
          <p:cNvPr id="24" name="TextBox 23"/>
          <p:cNvSpPr txBox="1"/>
          <p:nvPr/>
        </p:nvSpPr>
        <p:spPr>
          <a:xfrm>
            <a:off x="737192" y="2738308"/>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8%</a:t>
            </a:r>
          </a:p>
        </p:txBody>
      </p:sp>
      <p:sp>
        <p:nvSpPr>
          <p:cNvPr id="25" name="TextBox 24"/>
          <p:cNvSpPr txBox="1"/>
          <p:nvPr/>
        </p:nvSpPr>
        <p:spPr>
          <a:xfrm>
            <a:off x="2819482" y="3255267"/>
            <a:ext cx="1623191"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Older, retired, open to compromise, rational, cautious</a:t>
            </a:r>
          </a:p>
        </p:txBody>
      </p:sp>
      <p:sp>
        <p:nvSpPr>
          <p:cNvPr id="26" name="TextBox 25"/>
          <p:cNvSpPr txBox="1"/>
          <p:nvPr/>
        </p:nvSpPr>
        <p:spPr>
          <a:xfrm>
            <a:off x="2600908" y="2789707"/>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11%</a:t>
            </a:r>
          </a:p>
        </p:txBody>
      </p:sp>
      <p:sp>
        <p:nvSpPr>
          <p:cNvPr id="27" name="TextBox 26"/>
          <p:cNvSpPr txBox="1"/>
          <p:nvPr/>
        </p:nvSpPr>
        <p:spPr>
          <a:xfrm>
            <a:off x="4568062" y="3274027"/>
            <a:ext cx="1623191"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Unhappy, insecure, distrustful, disillusioned</a:t>
            </a:r>
          </a:p>
        </p:txBody>
      </p:sp>
      <p:sp>
        <p:nvSpPr>
          <p:cNvPr id="28" name="TextBox 27"/>
          <p:cNvSpPr txBox="1"/>
          <p:nvPr/>
        </p:nvSpPr>
        <p:spPr>
          <a:xfrm>
            <a:off x="4309322" y="2763765"/>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15%</a:t>
            </a:r>
          </a:p>
        </p:txBody>
      </p:sp>
      <p:sp>
        <p:nvSpPr>
          <p:cNvPr id="29" name="TextBox 28"/>
          <p:cNvSpPr txBox="1"/>
          <p:nvPr/>
        </p:nvSpPr>
        <p:spPr>
          <a:xfrm>
            <a:off x="6369993" y="3286406"/>
            <a:ext cx="1623191"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Young, low income, distrustful, detached, patriotic</a:t>
            </a:r>
          </a:p>
        </p:txBody>
      </p:sp>
      <p:sp>
        <p:nvSpPr>
          <p:cNvPr id="30" name="TextBox 29"/>
          <p:cNvSpPr txBox="1"/>
          <p:nvPr/>
        </p:nvSpPr>
        <p:spPr>
          <a:xfrm>
            <a:off x="6181884" y="2797287"/>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26%</a:t>
            </a:r>
          </a:p>
        </p:txBody>
      </p:sp>
      <p:sp>
        <p:nvSpPr>
          <p:cNvPr id="31" name="TextBox 30"/>
          <p:cNvSpPr txBox="1"/>
          <p:nvPr/>
        </p:nvSpPr>
        <p:spPr>
          <a:xfrm>
            <a:off x="908352" y="5151793"/>
            <a:ext cx="1870606"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Engaged, civic-minded, middle-of-the-road, pessimistic, Protestant</a:t>
            </a:r>
          </a:p>
        </p:txBody>
      </p:sp>
      <p:sp>
        <p:nvSpPr>
          <p:cNvPr id="32" name="TextBox 31"/>
          <p:cNvSpPr txBox="1"/>
          <p:nvPr/>
        </p:nvSpPr>
        <p:spPr>
          <a:xfrm>
            <a:off x="778002" y="4643470"/>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15%</a:t>
            </a:r>
          </a:p>
        </p:txBody>
      </p:sp>
      <p:sp>
        <p:nvSpPr>
          <p:cNvPr id="33" name="TextBox 32"/>
          <p:cNvSpPr txBox="1"/>
          <p:nvPr/>
        </p:nvSpPr>
        <p:spPr>
          <a:xfrm>
            <a:off x="3589139" y="5151793"/>
            <a:ext cx="1623191"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Religious, middle class, patriotic, moralistic</a:t>
            </a:r>
          </a:p>
        </p:txBody>
      </p:sp>
      <p:sp>
        <p:nvSpPr>
          <p:cNvPr id="34" name="TextBox 33"/>
          <p:cNvSpPr txBox="1"/>
          <p:nvPr/>
        </p:nvSpPr>
        <p:spPr>
          <a:xfrm>
            <a:off x="3336626" y="4671300"/>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19%</a:t>
            </a:r>
          </a:p>
        </p:txBody>
      </p:sp>
      <p:sp>
        <p:nvSpPr>
          <p:cNvPr id="35" name="TextBox 34"/>
          <p:cNvSpPr txBox="1"/>
          <p:nvPr/>
        </p:nvSpPr>
        <p:spPr>
          <a:xfrm>
            <a:off x="5815123" y="5137660"/>
            <a:ext cx="2096408" cy="669414"/>
          </a:xfrm>
          <a:prstGeom prst="rect">
            <a:avLst/>
          </a:prstGeom>
          <a:noFill/>
        </p:spPr>
        <p:txBody>
          <a:bodyPr wrap="square" rtlCol="0">
            <a:spAutoFit/>
          </a:bodyPr>
          <a:lstStyle/>
          <a:p>
            <a:pPr algn="ctr" defTabSz="571500"/>
            <a:r>
              <a:rPr lang="en-US" sz="1250" dirty="0">
                <a:solidFill>
                  <a:prstClr val="black"/>
                </a:solidFill>
                <a:latin typeface="Avenir Next" charset="0"/>
                <a:ea typeface="Avenir Next" charset="0"/>
                <a:cs typeface="Avenir Next" charset="0"/>
              </a:rPr>
              <a:t>White, retired, highly engaged, uncompromising, patriotic</a:t>
            </a:r>
          </a:p>
        </p:txBody>
      </p:sp>
      <p:sp>
        <p:nvSpPr>
          <p:cNvPr id="36" name="TextBox 35"/>
          <p:cNvSpPr txBox="1"/>
          <p:nvPr/>
        </p:nvSpPr>
        <p:spPr>
          <a:xfrm>
            <a:off x="5748954" y="4643470"/>
            <a:ext cx="1976536" cy="573234"/>
          </a:xfrm>
          <a:prstGeom prst="rect">
            <a:avLst/>
          </a:prstGeom>
          <a:noFill/>
        </p:spPr>
        <p:txBody>
          <a:bodyPr wrap="square" rtlCol="0">
            <a:spAutoFit/>
          </a:bodyPr>
          <a:lstStyle/>
          <a:p>
            <a:pPr algn="ctr" defTabSz="571500"/>
            <a:r>
              <a:rPr lang="en-US" sz="3125" b="1" dirty="0">
                <a:solidFill>
                  <a:prstClr val="black"/>
                </a:solidFill>
                <a:latin typeface="Avenir Next" charset="0"/>
                <a:ea typeface="Avenir Next" charset="0"/>
                <a:cs typeface="Avenir Next" charset="0"/>
              </a:rPr>
              <a:t>6%</a:t>
            </a:r>
          </a:p>
        </p:txBody>
      </p:sp>
      <p:sp>
        <p:nvSpPr>
          <p:cNvPr id="37" name="object 17"/>
          <p:cNvSpPr txBox="1"/>
          <p:nvPr/>
        </p:nvSpPr>
        <p:spPr>
          <a:xfrm>
            <a:off x="701904" y="5862895"/>
            <a:ext cx="4099254" cy="152350"/>
          </a:xfrm>
          <a:prstGeom prst="rect">
            <a:avLst/>
          </a:prstGeom>
        </p:spPr>
        <p:txBody>
          <a:bodyPr vert="horz" wrap="square" lIns="0" tIns="7938" rIns="0" bIns="0" rtlCol="0">
            <a:spAutoFit/>
          </a:bodyPr>
          <a:lstStyle/>
          <a:p>
            <a:pPr marL="7938" defTabSz="571500">
              <a:spcBef>
                <a:spcPts val="63"/>
              </a:spcBef>
            </a:pPr>
            <a:r>
              <a:rPr sz="938" i="1" dirty="0">
                <a:solidFill>
                  <a:srgbClr val="231F20"/>
                </a:solidFill>
                <a:latin typeface="Avenir Next"/>
                <a:cs typeface="Avenir Next"/>
              </a:rPr>
              <a:t>(</a:t>
            </a:r>
            <a:r>
              <a:rPr lang="en-US" sz="938" i="1" dirty="0">
                <a:solidFill>
                  <a:srgbClr val="231F20"/>
                </a:solidFill>
                <a:latin typeface="Avenir Next"/>
                <a:cs typeface="Avenir Next"/>
              </a:rPr>
              <a:t>Source: More in Common</a:t>
            </a:r>
            <a:r>
              <a:rPr sz="938" i="1" dirty="0">
                <a:solidFill>
                  <a:srgbClr val="231F20"/>
                </a:solidFill>
                <a:latin typeface="Avenir Next"/>
                <a:cs typeface="Avenir Next"/>
              </a:rPr>
              <a:t>)</a:t>
            </a:r>
            <a:endParaRPr sz="938" i="1" dirty="0">
              <a:solidFill>
                <a:prstClr val="black"/>
              </a:solidFill>
              <a:latin typeface="Avenir Next"/>
              <a:cs typeface="Avenir Next"/>
            </a:endParaRPr>
          </a:p>
        </p:txBody>
      </p:sp>
    </p:spTree>
    <p:extLst>
      <p:ext uri="{BB962C8B-B14F-4D97-AF65-F5344CB8AC3E}">
        <p14:creationId xmlns:p14="http://schemas.microsoft.com/office/powerpoint/2010/main" val="429453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smtClean="0">
                <a:solidFill>
                  <a:schemeClr val="tx2"/>
                </a:solidFill>
                <a:ea typeface="+mj-ea"/>
                <a:cs typeface="+mj-cs"/>
              </a:rPr>
              <a:t>Permanent </a:t>
            </a:r>
            <a:r>
              <a:rPr lang="en-US" sz="3000" b="1" dirty="0">
                <a:solidFill>
                  <a:schemeClr val="tx2"/>
                </a:solidFill>
                <a:ea typeface="+mj-ea"/>
                <a:cs typeface="+mj-cs"/>
              </a:rPr>
              <a:t>Trillion-Dollar (Plus) Deficits By 2020</a:t>
            </a:r>
          </a:p>
        </p:txBody>
      </p:sp>
      <p:sp>
        <p:nvSpPr>
          <p:cNvPr id="5" name="TextBox 1"/>
          <p:cNvSpPr txBox="1"/>
          <p:nvPr/>
        </p:nvSpPr>
        <p:spPr>
          <a:xfrm>
            <a:off x="0" y="6489614"/>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Congressional Budget Office August 2019 Baseline		</a:t>
            </a:r>
            <a:endParaRPr lang="en-US" sz="1400" i="1" dirty="0"/>
          </a:p>
        </p:txBody>
      </p:sp>
      <p:sp>
        <p:nvSpPr>
          <p:cNvPr id="7" name="TextBox 6">
            <a:extLst>
              <a:ext uri="{FF2B5EF4-FFF2-40B4-BE49-F238E27FC236}">
                <a16:creationId xmlns:a16="http://schemas.microsoft.com/office/drawing/2014/main" id="{2C949BD0-747B-48DA-BB0C-7DA69D31BF18}"/>
              </a:ext>
            </a:extLst>
          </p:cNvPr>
          <p:cNvSpPr txBox="1"/>
          <p:nvPr/>
        </p:nvSpPr>
        <p:spPr>
          <a:xfrm>
            <a:off x="240619" y="683141"/>
            <a:ext cx="851934" cy="338554"/>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600" b="1" i="1" dirty="0">
                <a:solidFill>
                  <a:srgbClr val="292929"/>
                </a:solidFill>
                <a:latin typeface="Calibri" pitchFamily="34" charset="0"/>
              </a:rPr>
              <a:t>Billions</a:t>
            </a:r>
          </a:p>
        </p:txBody>
      </p:sp>
      <p:sp>
        <p:nvSpPr>
          <p:cNvPr id="2" name="Slide Number Placeholder 1">
            <a:extLst>
              <a:ext uri="{FF2B5EF4-FFF2-40B4-BE49-F238E27FC236}">
                <a16:creationId xmlns:a16="http://schemas.microsoft.com/office/drawing/2014/main" id="{CA1593FA-F2C2-4EDE-81FE-E49010922025}"/>
              </a:ext>
            </a:extLst>
          </p:cNvPr>
          <p:cNvSpPr>
            <a:spLocks noGrp="1"/>
          </p:cNvSpPr>
          <p:nvPr>
            <p:ph type="sldNum" sz="quarter" idx="10"/>
          </p:nvPr>
        </p:nvSpPr>
        <p:spPr/>
        <p:txBody>
          <a:bodyPr/>
          <a:lstStyle/>
          <a:p>
            <a:pPr>
              <a:defRPr/>
            </a:pPr>
            <a:endParaRPr lang="en-US" dirty="0">
              <a:solidFill>
                <a:srgbClr val="292929"/>
              </a:solidFill>
            </a:endParaRPr>
          </a:p>
        </p:txBody>
      </p:sp>
      <p:graphicFrame>
        <p:nvGraphicFramePr>
          <p:cNvPr id="9" name="Chart 8"/>
          <p:cNvGraphicFramePr/>
          <p:nvPr/>
        </p:nvGraphicFramePr>
        <p:xfrm>
          <a:off x="0" y="866565"/>
          <a:ext cx="9144000" cy="5033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0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714" y="928093"/>
            <a:ext cx="196056" cy="51435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517113" y="857331"/>
            <a:ext cx="8001000" cy="5143499"/>
          </a:xfrm>
          <a:prstGeom prst="rect">
            <a:avLst/>
          </a:prstGeom>
          <a:blipFill>
            <a:blip r:embed="rId3" cstate="print"/>
            <a:stretch>
              <a:fillRect/>
            </a:stretch>
          </a:blip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517113" y="1557516"/>
            <a:ext cx="8001000" cy="4526359"/>
          </a:xfrm>
          <a:custGeom>
            <a:avLst/>
            <a:gdLst/>
            <a:ahLst/>
            <a:cxnLst/>
            <a:rect l="l" t="t" r="r" b="b"/>
            <a:pathLst>
              <a:path w="12801600" h="7242175">
                <a:moveTo>
                  <a:pt x="0" y="7242048"/>
                </a:moveTo>
                <a:lnTo>
                  <a:pt x="12801600" y="7242048"/>
                </a:lnTo>
                <a:lnTo>
                  <a:pt x="12801600" y="0"/>
                </a:lnTo>
                <a:lnTo>
                  <a:pt x="0" y="0"/>
                </a:lnTo>
                <a:lnTo>
                  <a:pt x="0" y="7242048"/>
                </a:lnTo>
                <a:close/>
              </a:path>
            </a:pathLst>
          </a:custGeom>
          <a:solidFill>
            <a:srgbClr val="FFFFFF">
              <a:alpha val="78997"/>
            </a:srgbClr>
          </a:solidFill>
        </p:spPr>
        <p:txBody>
          <a:bodyPr wrap="square" lIns="0" tIns="0" rIns="0" bIns="0" rtlCol="0"/>
          <a:lstStyle/>
          <a:p>
            <a:pPr defTabSz="571500"/>
            <a:endParaRPr sz="1125" dirty="0">
              <a:solidFill>
                <a:prstClr val="black"/>
              </a:solidFill>
              <a:latin typeface="Calibri"/>
            </a:endParaRPr>
          </a:p>
        </p:txBody>
      </p:sp>
      <p:sp>
        <p:nvSpPr>
          <p:cNvPr id="5" name="object 5"/>
          <p:cNvSpPr txBox="1"/>
          <p:nvPr/>
        </p:nvSpPr>
        <p:spPr>
          <a:xfrm>
            <a:off x="2299106" y="948229"/>
            <a:ext cx="4512865" cy="296556"/>
          </a:xfrm>
          <a:prstGeom prst="rect">
            <a:avLst/>
          </a:prstGeom>
        </p:spPr>
        <p:txBody>
          <a:bodyPr vert="horz" wrap="square" lIns="0" tIns="7938" rIns="0" bIns="0" rtlCol="0">
            <a:spAutoFit/>
          </a:bodyPr>
          <a:lstStyle/>
          <a:p>
            <a:pPr marL="7938" defTabSz="571500">
              <a:spcBef>
                <a:spcPts val="63"/>
              </a:spcBef>
            </a:pPr>
            <a:r>
              <a:rPr sz="1875" b="1" dirty="0">
                <a:solidFill>
                  <a:srgbClr val="BDBDBD"/>
                </a:solidFill>
                <a:latin typeface="Georgia"/>
                <a:cs typeface="Georgia"/>
              </a:rPr>
              <a:t>OUR </a:t>
            </a:r>
            <a:r>
              <a:rPr sz="1875" b="1" spc="-3" dirty="0">
                <a:solidFill>
                  <a:srgbClr val="BDBDBD"/>
                </a:solidFill>
                <a:latin typeface="Georgia"/>
                <a:cs typeface="Georgia"/>
              </a:rPr>
              <a:t>NATION </a:t>
            </a:r>
            <a:r>
              <a:rPr sz="1875" b="1" dirty="0">
                <a:solidFill>
                  <a:srgbClr val="BDBDBD"/>
                </a:solidFill>
                <a:latin typeface="Georgia"/>
                <a:cs typeface="Georgia"/>
              </a:rPr>
              <a:t>IS </a:t>
            </a:r>
            <a:r>
              <a:rPr sz="1875" b="1" spc="-3" dirty="0">
                <a:solidFill>
                  <a:srgbClr val="BDBDBD"/>
                </a:solidFill>
                <a:latin typeface="Georgia"/>
                <a:cs typeface="Georgia"/>
              </a:rPr>
              <a:t>AT </a:t>
            </a:r>
            <a:r>
              <a:rPr sz="1875" b="1" dirty="0">
                <a:solidFill>
                  <a:srgbClr val="BDBDBD"/>
                </a:solidFill>
                <a:latin typeface="Georgia"/>
                <a:cs typeface="Georgia"/>
              </a:rPr>
              <a:t>A</a:t>
            </a:r>
            <a:r>
              <a:rPr sz="1875" b="1" spc="-59" dirty="0">
                <a:solidFill>
                  <a:srgbClr val="BDBDBD"/>
                </a:solidFill>
                <a:latin typeface="Georgia"/>
                <a:cs typeface="Georgia"/>
              </a:rPr>
              <a:t> </a:t>
            </a:r>
            <a:r>
              <a:rPr sz="1875" b="1" spc="-3" dirty="0">
                <a:solidFill>
                  <a:srgbClr val="BDBDBD"/>
                </a:solidFill>
                <a:latin typeface="Georgia"/>
                <a:cs typeface="Georgia"/>
              </a:rPr>
              <a:t>CROSSROADS</a:t>
            </a:r>
            <a:endParaRPr sz="1875" dirty="0">
              <a:solidFill>
                <a:prstClr val="black"/>
              </a:solidFill>
              <a:latin typeface="Georgia"/>
              <a:cs typeface="Georgia"/>
            </a:endParaRPr>
          </a:p>
        </p:txBody>
      </p:sp>
      <p:sp>
        <p:nvSpPr>
          <p:cNvPr id="6" name="object 6"/>
          <p:cNvSpPr txBox="1">
            <a:spLocks noGrp="1"/>
          </p:cNvSpPr>
          <p:nvPr>
            <p:ph type="title"/>
          </p:nvPr>
        </p:nvSpPr>
        <p:spPr>
          <a:xfrm>
            <a:off x="1685536" y="1245195"/>
            <a:ext cx="5740003" cy="527388"/>
          </a:xfrm>
          <a:prstGeom prst="rect">
            <a:avLst/>
          </a:prstGeom>
        </p:spPr>
        <p:txBody>
          <a:bodyPr vert="horz" wrap="square" lIns="0" tIns="7938" rIns="0" bIns="0" rtlCol="0">
            <a:spAutoFit/>
          </a:bodyPr>
          <a:lstStyle/>
          <a:p>
            <a:pPr marL="7938">
              <a:spcBef>
                <a:spcPts val="63"/>
              </a:spcBef>
            </a:pPr>
            <a:r>
              <a:rPr sz="3375" spc="-3" dirty="0"/>
              <a:t>CONSEQUENCES </a:t>
            </a:r>
            <a:r>
              <a:rPr sz="3375" dirty="0"/>
              <a:t>OF</a:t>
            </a:r>
            <a:r>
              <a:rPr sz="3375" spc="-59" dirty="0"/>
              <a:t> </a:t>
            </a:r>
            <a:r>
              <a:rPr sz="3375" spc="-3" dirty="0"/>
              <a:t>THE</a:t>
            </a:r>
            <a:endParaRPr sz="3375" dirty="0"/>
          </a:p>
        </p:txBody>
      </p:sp>
      <p:sp>
        <p:nvSpPr>
          <p:cNvPr id="7" name="object 7"/>
          <p:cNvSpPr txBox="1"/>
          <p:nvPr/>
        </p:nvSpPr>
        <p:spPr>
          <a:xfrm>
            <a:off x="2684470" y="1759051"/>
            <a:ext cx="3742134" cy="527388"/>
          </a:xfrm>
          <a:prstGeom prst="rect">
            <a:avLst/>
          </a:prstGeom>
        </p:spPr>
        <p:txBody>
          <a:bodyPr vert="horz" wrap="square" lIns="0" tIns="7938" rIns="0" bIns="0" rtlCol="0">
            <a:spAutoFit/>
          </a:bodyPr>
          <a:lstStyle/>
          <a:p>
            <a:pPr marL="7938" defTabSz="571500">
              <a:spcBef>
                <a:spcPts val="63"/>
              </a:spcBef>
            </a:pPr>
            <a:r>
              <a:rPr sz="3375" b="1" spc="-3" dirty="0">
                <a:solidFill>
                  <a:srgbClr val="3F5EAB"/>
                </a:solidFill>
                <a:latin typeface="Georgia"/>
                <a:cs typeface="Georgia"/>
              </a:rPr>
              <a:t>CURRENT</a:t>
            </a:r>
            <a:r>
              <a:rPr sz="3375" b="1" spc="-59" dirty="0">
                <a:solidFill>
                  <a:srgbClr val="3F5EAB"/>
                </a:solidFill>
                <a:latin typeface="Georgia"/>
                <a:cs typeface="Georgia"/>
              </a:rPr>
              <a:t> </a:t>
            </a:r>
            <a:r>
              <a:rPr sz="3375" b="1" spc="-3" dirty="0">
                <a:solidFill>
                  <a:srgbClr val="3F5EAB"/>
                </a:solidFill>
                <a:latin typeface="Georgia"/>
                <a:cs typeface="Georgia"/>
              </a:rPr>
              <a:t>PATH</a:t>
            </a:r>
            <a:endParaRPr sz="3375" dirty="0">
              <a:solidFill>
                <a:prstClr val="black"/>
              </a:solidFill>
              <a:latin typeface="Georgia"/>
              <a:cs typeface="Georgia"/>
            </a:endParaRPr>
          </a:p>
        </p:txBody>
      </p:sp>
      <p:sp>
        <p:nvSpPr>
          <p:cNvPr id="8" name="object 8"/>
          <p:cNvSpPr/>
          <p:nvPr/>
        </p:nvSpPr>
        <p:spPr>
          <a:xfrm>
            <a:off x="5024915" y="2297430"/>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5292090" y="2297430"/>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4757738" y="2297430"/>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1" name="object 11"/>
          <p:cNvSpPr/>
          <p:nvPr/>
        </p:nvSpPr>
        <p:spPr>
          <a:xfrm>
            <a:off x="5637848" y="2437526"/>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2" name="object 12"/>
          <p:cNvSpPr/>
          <p:nvPr/>
        </p:nvSpPr>
        <p:spPr>
          <a:xfrm>
            <a:off x="2557463" y="2437526"/>
            <a:ext cx="2091928" cy="0"/>
          </a:xfrm>
          <a:custGeom>
            <a:avLst/>
            <a:gdLst/>
            <a:ahLst/>
            <a:cxnLst/>
            <a:rect l="l" t="t" r="r" b="b"/>
            <a:pathLst>
              <a:path w="3347084">
                <a:moveTo>
                  <a:pt x="0" y="0"/>
                </a:moveTo>
                <a:lnTo>
                  <a:pt x="3346704" y="0"/>
                </a:lnTo>
              </a:path>
            </a:pathLst>
          </a:custGeom>
          <a:ln w="22860">
            <a:solidFill>
              <a:srgbClr val="D2D2D2"/>
            </a:solidFill>
          </a:ln>
        </p:spPr>
        <p:txBody>
          <a:bodyPr wrap="square" lIns="0" tIns="0" rIns="0" bIns="0" rtlCol="0"/>
          <a:lstStyle/>
          <a:p>
            <a:pPr defTabSz="571500"/>
            <a:endParaRPr sz="1125">
              <a:solidFill>
                <a:prstClr val="black"/>
              </a:solidFill>
              <a:latin typeface="Calibri"/>
            </a:endParaRPr>
          </a:p>
        </p:txBody>
      </p:sp>
      <p:sp>
        <p:nvSpPr>
          <p:cNvPr id="13" name="object 13"/>
          <p:cNvSpPr/>
          <p:nvPr/>
        </p:nvSpPr>
        <p:spPr>
          <a:xfrm>
            <a:off x="1988819" y="2686050"/>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4" name="object 14"/>
          <p:cNvSpPr/>
          <p:nvPr/>
        </p:nvSpPr>
        <p:spPr>
          <a:xfrm>
            <a:off x="1988819" y="3943350"/>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5" name="object 15"/>
          <p:cNvSpPr/>
          <p:nvPr/>
        </p:nvSpPr>
        <p:spPr>
          <a:xfrm>
            <a:off x="1988819" y="3314701"/>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6" name="object 16"/>
          <p:cNvSpPr/>
          <p:nvPr/>
        </p:nvSpPr>
        <p:spPr>
          <a:xfrm>
            <a:off x="1988819" y="4572001"/>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7" name="object 17"/>
          <p:cNvSpPr/>
          <p:nvPr/>
        </p:nvSpPr>
        <p:spPr>
          <a:xfrm>
            <a:off x="1988819" y="5200651"/>
            <a:ext cx="394494" cy="370284"/>
          </a:xfrm>
          <a:custGeom>
            <a:avLst/>
            <a:gdLst/>
            <a:ahLst/>
            <a:cxnLst/>
            <a:rect l="l" t="t" r="r" b="b"/>
            <a:pathLst>
              <a:path w="631189" h="592454">
                <a:moveTo>
                  <a:pt x="315468" y="0"/>
                </a:moveTo>
                <a:lnTo>
                  <a:pt x="236601" y="220230"/>
                </a:lnTo>
                <a:lnTo>
                  <a:pt x="0" y="226199"/>
                </a:lnTo>
                <a:lnTo>
                  <a:pt x="187858" y="368274"/>
                </a:lnTo>
                <a:lnTo>
                  <a:pt x="120497" y="592200"/>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0"/>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8" name="object 18"/>
          <p:cNvSpPr txBox="1"/>
          <p:nvPr/>
        </p:nvSpPr>
        <p:spPr>
          <a:xfrm>
            <a:off x="2543455" y="2791578"/>
            <a:ext cx="5922169" cy="315792"/>
          </a:xfrm>
          <a:prstGeom prst="rect">
            <a:avLst/>
          </a:prstGeom>
        </p:spPr>
        <p:txBody>
          <a:bodyPr vert="horz" wrap="square" lIns="0" tIns="7938" rIns="0" bIns="0" rtlCol="0">
            <a:spAutoFit/>
          </a:bodyPr>
          <a:lstStyle/>
          <a:p>
            <a:pPr marL="7938" defTabSz="571500">
              <a:spcBef>
                <a:spcPts val="63"/>
              </a:spcBef>
            </a:pPr>
            <a:r>
              <a:rPr sz="2000" b="1" spc="-16" dirty="0">
                <a:solidFill>
                  <a:srgbClr val="921A1C"/>
                </a:solidFill>
                <a:latin typeface="Avenir Next"/>
                <a:cs typeface="Avenir Next"/>
              </a:rPr>
              <a:t>Paralysis </a:t>
            </a:r>
            <a:r>
              <a:rPr sz="2000" dirty="0">
                <a:solidFill>
                  <a:prstClr val="black"/>
                </a:solidFill>
                <a:latin typeface="Avenir Next"/>
                <a:cs typeface="Avenir Next"/>
              </a:rPr>
              <a:t>in </a:t>
            </a:r>
            <a:r>
              <a:rPr sz="2000" spc="-9" dirty="0">
                <a:solidFill>
                  <a:prstClr val="black"/>
                </a:solidFill>
                <a:latin typeface="Avenir Next"/>
                <a:cs typeface="Avenir Next"/>
              </a:rPr>
              <a:t>Washington </a:t>
            </a:r>
            <a:r>
              <a:rPr sz="2000" b="1" dirty="0">
                <a:solidFill>
                  <a:srgbClr val="921A1C"/>
                </a:solidFill>
                <a:latin typeface="Avenir Next"/>
                <a:cs typeface="Avenir Next"/>
              </a:rPr>
              <a:t>on critical</a:t>
            </a:r>
            <a:r>
              <a:rPr sz="2000" b="1" spc="-16" dirty="0">
                <a:solidFill>
                  <a:srgbClr val="921A1C"/>
                </a:solidFill>
                <a:latin typeface="Avenir Next"/>
                <a:cs typeface="Avenir Next"/>
              </a:rPr>
              <a:t> </a:t>
            </a:r>
            <a:r>
              <a:rPr sz="2000" b="1" dirty="0">
                <a:solidFill>
                  <a:srgbClr val="921A1C"/>
                </a:solidFill>
                <a:latin typeface="Avenir Next"/>
                <a:cs typeface="Avenir Next"/>
              </a:rPr>
              <a:t>issues</a:t>
            </a:r>
            <a:endParaRPr sz="2000" dirty="0">
              <a:solidFill>
                <a:prstClr val="black"/>
              </a:solidFill>
              <a:latin typeface="Avenir Next"/>
              <a:cs typeface="Avenir Next"/>
            </a:endParaRPr>
          </a:p>
        </p:txBody>
      </p:sp>
      <p:sp>
        <p:nvSpPr>
          <p:cNvPr id="19" name="Rectangle 18"/>
          <p:cNvSpPr/>
          <p:nvPr/>
        </p:nvSpPr>
        <p:spPr>
          <a:xfrm>
            <a:off x="2477791" y="3406938"/>
            <a:ext cx="4155497" cy="400110"/>
          </a:xfrm>
          <a:prstGeom prst="rect">
            <a:avLst/>
          </a:prstGeom>
        </p:spPr>
        <p:txBody>
          <a:bodyPr wrap="none">
            <a:spAutoFit/>
          </a:bodyPr>
          <a:lstStyle/>
          <a:p>
            <a:pPr defTabSz="571500"/>
            <a:r>
              <a:rPr lang="en-US" sz="2000" spc="-25" dirty="0">
                <a:solidFill>
                  <a:prstClr val="black"/>
                </a:solidFill>
                <a:latin typeface="Avenir Next"/>
                <a:cs typeface="Avenir Next"/>
              </a:rPr>
              <a:t>Policy </a:t>
            </a:r>
            <a:r>
              <a:rPr lang="en-US" sz="2000" b="1" dirty="0">
                <a:solidFill>
                  <a:srgbClr val="921A1C"/>
                </a:solidFill>
                <a:latin typeface="Avenir Next"/>
                <a:cs typeface="Avenir Next"/>
              </a:rPr>
              <a:t>instability and</a:t>
            </a:r>
            <a:r>
              <a:rPr lang="en-US" sz="2000" b="1" spc="-25" dirty="0">
                <a:solidFill>
                  <a:srgbClr val="921A1C"/>
                </a:solidFill>
                <a:latin typeface="Avenir Next"/>
                <a:cs typeface="Avenir Next"/>
              </a:rPr>
              <a:t> </a:t>
            </a:r>
            <a:r>
              <a:rPr lang="en-US" sz="2000" b="1" spc="-3" dirty="0">
                <a:solidFill>
                  <a:srgbClr val="921A1C"/>
                </a:solidFill>
                <a:latin typeface="Avenir Next"/>
                <a:cs typeface="Avenir Next"/>
              </a:rPr>
              <a:t>uncertainty </a:t>
            </a:r>
            <a:endParaRPr lang="en-US" sz="2000" dirty="0">
              <a:solidFill>
                <a:prstClr val="black"/>
              </a:solidFill>
              <a:latin typeface="Calibri"/>
            </a:endParaRPr>
          </a:p>
        </p:txBody>
      </p:sp>
      <p:sp>
        <p:nvSpPr>
          <p:cNvPr id="20" name="Rectangle 19"/>
          <p:cNvSpPr/>
          <p:nvPr/>
        </p:nvSpPr>
        <p:spPr>
          <a:xfrm>
            <a:off x="2440078" y="3786589"/>
            <a:ext cx="5993436" cy="733534"/>
          </a:xfrm>
          <a:prstGeom prst="rect">
            <a:avLst/>
          </a:prstGeom>
        </p:spPr>
        <p:txBody>
          <a:bodyPr wrap="square">
            <a:spAutoFit/>
          </a:bodyPr>
          <a:lstStyle/>
          <a:p>
            <a:pPr marL="59134" marR="1917700" defTabSz="571500">
              <a:lnSpc>
                <a:spcPts val="4950"/>
              </a:lnSpc>
              <a:spcBef>
                <a:spcPts val="269"/>
              </a:spcBef>
            </a:pPr>
            <a:r>
              <a:rPr lang="en-US" sz="2000" b="1" spc="-13" dirty="0">
                <a:solidFill>
                  <a:srgbClr val="921A1C"/>
                </a:solidFill>
                <a:latin typeface="Avenir Next"/>
                <a:cs typeface="Avenir Next"/>
              </a:rPr>
              <a:t>Vulnerable </a:t>
            </a:r>
            <a:r>
              <a:rPr lang="en-US" sz="2000" dirty="0">
                <a:solidFill>
                  <a:prstClr val="black"/>
                </a:solidFill>
                <a:latin typeface="Avenir Next"/>
                <a:cs typeface="Avenir Next"/>
              </a:rPr>
              <a:t>to </a:t>
            </a:r>
            <a:r>
              <a:rPr lang="en-US" sz="2000" spc="-6" dirty="0">
                <a:solidFill>
                  <a:prstClr val="black"/>
                </a:solidFill>
                <a:latin typeface="Avenir Next"/>
                <a:cs typeface="Avenir Next"/>
              </a:rPr>
              <a:t>foreign</a:t>
            </a:r>
            <a:r>
              <a:rPr lang="en-US" sz="2000" spc="-3" dirty="0">
                <a:solidFill>
                  <a:prstClr val="black"/>
                </a:solidFill>
                <a:latin typeface="Avenir Next"/>
                <a:cs typeface="Avenir Next"/>
              </a:rPr>
              <a:t> influence</a:t>
            </a:r>
            <a:endParaRPr lang="en-US" sz="2000" dirty="0">
              <a:solidFill>
                <a:prstClr val="black"/>
              </a:solidFill>
              <a:latin typeface="Avenir Next"/>
              <a:cs typeface="Avenir Next"/>
            </a:endParaRPr>
          </a:p>
        </p:txBody>
      </p:sp>
      <p:sp>
        <p:nvSpPr>
          <p:cNvPr id="21" name="Rectangle 20"/>
          <p:cNvSpPr/>
          <p:nvPr/>
        </p:nvSpPr>
        <p:spPr>
          <a:xfrm>
            <a:off x="2477792" y="4650531"/>
            <a:ext cx="4079643" cy="400110"/>
          </a:xfrm>
          <a:prstGeom prst="rect">
            <a:avLst/>
          </a:prstGeom>
        </p:spPr>
        <p:txBody>
          <a:bodyPr wrap="none">
            <a:spAutoFit/>
          </a:bodyPr>
          <a:lstStyle/>
          <a:p>
            <a:pPr defTabSz="571500"/>
            <a:r>
              <a:rPr lang="en-US" sz="2000" dirty="0">
                <a:solidFill>
                  <a:prstClr val="black"/>
                </a:solidFill>
                <a:latin typeface="Avenir Next"/>
                <a:cs typeface="Avenir Next"/>
              </a:rPr>
              <a:t>Rising public </a:t>
            </a:r>
            <a:r>
              <a:rPr lang="en-US" sz="2000" b="1" spc="-6" dirty="0">
                <a:solidFill>
                  <a:srgbClr val="921A1C"/>
                </a:solidFill>
                <a:latin typeface="Avenir Next"/>
                <a:cs typeface="Avenir Next"/>
              </a:rPr>
              <a:t>discord </a:t>
            </a:r>
            <a:r>
              <a:rPr lang="en-US" sz="2000" b="1" dirty="0">
                <a:solidFill>
                  <a:srgbClr val="921A1C"/>
                </a:solidFill>
                <a:latin typeface="Avenir Next"/>
                <a:cs typeface="Avenir Next"/>
              </a:rPr>
              <a:t>and </a:t>
            </a:r>
            <a:r>
              <a:rPr lang="en-US" sz="2000" b="1" spc="-6" dirty="0">
                <a:solidFill>
                  <a:srgbClr val="921A1C"/>
                </a:solidFill>
                <a:latin typeface="Avenir Next"/>
                <a:cs typeface="Avenir Next"/>
              </a:rPr>
              <a:t>unrest </a:t>
            </a:r>
            <a:endParaRPr lang="en-US" sz="2000" dirty="0">
              <a:solidFill>
                <a:prstClr val="black"/>
              </a:solidFill>
              <a:latin typeface="Calibri"/>
            </a:endParaRPr>
          </a:p>
        </p:txBody>
      </p:sp>
      <p:sp>
        <p:nvSpPr>
          <p:cNvPr id="22" name="Rectangle 21"/>
          <p:cNvSpPr/>
          <p:nvPr/>
        </p:nvSpPr>
        <p:spPr>
          <a:xfrm>
            <a:off x="2440078" y="5048174"/>
            <a:ext cx="5952592" cy="720710"/>
          </a:xfrm>
          <a:prstGeom prst="rect">
            <a:avLst/>
          </a:prstGeom>
        </p:spPr>
        <p:txBody>
          <a:bodyPr wrap="none">
            <a:spAutoFit/>
          </a:bodyPr>
          <a:lstStyle/>
          <a:p>
            <a:pPr marL="59134" marR="3175" defTabSz="571500">
              <a:lnSpc>
                <a:spcPts val="4881"/>
              </a:lnSpc>
              <a:spcBef>
                <a:spcPts val="78"/>
              </a:spcBef>
            </a:pPr>
            <a:r>
              <a:rPr lang="en-US" sz="2000" b="1" dirty="0">
                <a:solidFill>
                  <a:srgbClr val="921A1C"/>
                </a:solidFill>
                <a:latin typeface="Avenir Next"/>
                <a:cs typeface="Avenir Next"/>
              </a:rPr>
              <a:t>Disenchantment</a:t>
            </a:r>
            <a:r>
              <a:rPr lang="en-US" sz="2000" b="1" spc="-119" dirty="0">
                <a:solidFill>
                  <a:srgbClr val="921A1C"/>
                </a:solidFill>
                <a:latin typeface="Avenir Next"/>
                <a:cs typeface="Avenir Next"/>
              </a:rPr>
              <a:t> </a:t>
            </a:r>
            <a:r>
              <a:rPr lang="en-US" sz="2000" dirty="0">
                <a:solidFill>
                  <a:prstClr val="black"/>
                </a:solidFill>
                <a:latin typeface="Avenir Next"/>
                <a:cs typeface="Avenir Next"/>
              </a:rPr>
              <a:t>with</a:t>
            </a:r>
            <a:r>
              <a:rPr lang="en-US" sz="2000" spc="-119" dirty="0">
                <a:solidFill>
                  <a:prstClr val="black"/>
                </a:solidFill>
                <a:latin typeface="Avenir Next"/>
                <a:cs typeface="Avenir Next"/>
              </a:rPr>
              <a:t> </a:t>
            </a:r>
            <a:r>
              <a:rPr lang="en-US" sz="2000" dirty="0">
                <a:solidFill>
                  <a:prstClr val="black"/>
                </a:solidFill>
                <a:latin typeface="Avenir Next"/>
                <a:cs typeface="Avenir Next"/>
              </a:rPr>
              <a:t>government</a:t>
            </a:r>
            <a:r>
              <a:rPr lang="en-US" sz="2000" spc="-119" dirty="0">
                <a:solidFill>
                  <a:prstClr val="black"/>
                </a:solidFill>
                <a:latin typeface="Avenir Next"/>
                <a:cs typeface="Avenir Next"/>
              </a:rPr>
              <a:t> </a:t>
            </a:r>
            <a:r>
              <a:rPr lang="en-US" sz="2000" dirty="0">
                <a:solidFill>
                  <a:prstClr val="black"/>
                </a:solidFill>
                <a:latin typeface="Avenir Next"/>
                <a:cs typeface="Avenir Next"/>
              </a:rPr>
              <a:t>and</a:t>
            </a:r>
            <a:r>
              <a:rPr lang="en-US" sz="2000" spc="-116" dirty="0">
                <a:solidFill>
                  <a:prstClr val="black"/>
                </a:solidFill>
                <a:latin typeface="Avenir Next"/>
                <a:cs typeface="Avenir Next"/>
              </a:rPr>
              <a:t> </a:t>
            </a:r>
            <a:r>
              <a:rPr lang="en-US" sz="2000" spc="-3" dirty="0">
                <a:solidFill>
                  <a:prstClr val="black"/>
                </a:solidFill>
                <a:latin typeface="Avenir Next"/>
                <a:cs typeface="Avenir Next"/>
              </a:rPr>
              <a:t>democracy</a:t>
            </a:r>
            <a:endParaRPr lang="en-US" sz="2000" dirty="0">
              <a:solidFill>
                <a:prstClr val="black"/>
              </a:solidFill>
              <a:latin typeface="Avenir Next"/>
              <a:cs typeface="Avenir Next"/>
            </a:endParaRPr>
          </a:p>
        </p:txBody>
      </p:sp>
    </p:spTree>
    <p:extLst>
      <p:ext uri="{BB962C8B-B14F-4D97-AF65-F5344CB8AC3E}">
        <p14:creationId xmlns:p14="http://schemas.microsoft.com/office/powerpoint/2010/main" val="37578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1394" y="880731"/>
            <a:ext cx="364655" cy="5143500"/>
          </a:xfrm>
          <a:custGeom>
            <a:avLst/>
            <a:gdLst/>
            <a:ahLst/>
            <a:cxnLst/>
            <a:rect l="l" t="t" r="r" b="b"/>
            <a:pathLst>
              <a:path w="313689" h="8229600">
                <a:moveTo>
                  <a:pt x="0" y="8229600"/>
                </a:moveTo>
                <a:lnTo>
                  <a:pt x="313308" y="8229600"/>
                </a:lnTo>
                <a:lnTo>
                  <a:pt x="313308" y="0"/>
                </a:lnTo>
                <a:lnTo>
                  <a:pt x="0" y="0"/>
                </a:lnTo>
                <a:lnTo>
                  <a:pt x="0" y="8229600"/>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732067" y="880731"/>
            <a:ext cx="7997825" cy="5143500"/>
          </a:xfrm>
          <a:custGeom>
            <a:avLst/>
            <a:gdLst/>
            <a:ahLst/>
            <a:cxnLst/>
            <a:rect l="l" t="t" r="r" b="b"/>
            <a:pathLst>
              <a:path w="12796519" h="8229600">
                <a:moveTo>
                  <a:pt x="0" y="8229600"/>
                </a:moveTo>
                <a:lnTo>
                  <a:pt x="12796329" y="8229600"/>
                </a:lnTo>
                <a:lnTo>
                  <a:pt x="12796329" y="0"/>
                </a:lnTo>
                <a:lnTo>
                  <a:pt x="0" y="0"/>
                </a:lnTo>
                <a:lnTo>
                  <a:pt x="0" y="8229600"/>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4" name="object 4"/>
          <p:cNvSpPr txBox="1">
            <a:spLocks noGrp="1"/>
          </p:cNvSpPr>
          <p:nvPr>
            <p:ph type="title"/>
          </p:nvPr>
        </p:nvSpPr>
        <p:spPr>
          <a:xfrm>
            <a:off x="1171584" y="834583"/>
            <a:ext cx="6344841" cy="565861"/>
          </a:xfrm>
          <a:prstGeom prst="rect">
            <a:avLst/>
          </a:prstGeom>
        </p:spPr>
        <p:txBody>
          <a:bodyPr vert="horz" wrap="square" lIns="0" tIns="7938" rIns="0" bIns="0" rtlCol="0">
            <a:spAutoFit/>
          </a:bodyPr>
          <a:lstStyle/>
          <a:p>
            <a:pPr marL="7938">
              <a:spcBef>
                <a:spcPts val="63"/>
              </a:spcBef>
            </a:pPr>
            <a:r>
              <a:rPr sz="3625" spc="-3" dirty="0"/>
              <a:t>HOW </a:t>
            </a:r>
            <a:r>
              <a:rPr sz="3625" dirty="0"/>
              <a:t>DID </a:t>
            </a:r>
            <a:r>
              <a:rPr sz="3625" spc="-3" dirty="0"/>
              <a:t>WE GET</a:t>
            </a:r>
            <a:r>
              <a:rPr sz="3625" spc="-59" dirty="0"/>
              <a:t> </a:t>
            </a:r>
            <a:r>
              <a:rPr sz="3625" spc="-3" dirty="0"/>
              <a:t>HERE?</a:t>
            </a:r>
            <a:endParaRPr sz="3625" dirty="0"/>
          </a:p>
        </p:txBody>
      </p:sp>
      <p:sp>
        <p:nvSpPr>
          <p:cNvPr id="5" name="object 5"/>
          <p:cNvSpPr/>
          <p:nvPr/>
        </p:nvSpPr>
        <p:spPr>
          <a:xfrm>
            <a:off x="5006300" y="1429941"/>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6" name="object 6"/>
          <p:cNvSpPr/>
          <p:nvPr/>
        </p:nvSpPr>
        <p:spPr>
          <a:xfrm>
            <a:off x="5273478" y="1429941"/>
            <a:ext cx="237331" cy="237331"/>
          </a:xfrm>
          <a:custGeom>
            <a:avLst/>
            <a:gdLst/>
            <a:ahLst/>
            <a:cxnLst/>
            <a:rect l="l" t="t" r="r" b="b"/>
            <a:pathLst>
              <a:path w="379729" h="379730">
                <a:moveTo>
                  <a:pt x="189738" y="0"/>
                </a:moveTo>
                <a:lnTo>
                  <a:pt x="142303" y="141211"/>
                </a:lnTo>
                <a:lnTo>
                  <a:pt x="0" y="145046"/>
                </a:lnTo>
                <a:lnTo>
                  <a:pt x="112991" y="236143"/>
                </a:lnTo>
                <a:lnTo>
                  <a:pt x="72466"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739124" y="1429941"/>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5619234" y="1570038"/>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2538849" y="1570038"/>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1029417" y="2491053"/>
            <a:ext cx="2514600" cy="3328591"/>
          </a:xfrm>
          <a:custGeom>
            <a:avLst/>
            <a:gdLst/>
            <a:ahLst/>
            <a:cxnLst/>
            <a:rect l="l" t="t" r="r" b="b"/>
            <a:pathLst>
              <a:path w="4023360" h="5325745">
                <a:moveTo>
                  <a:pt x="0" y="5325618"/>
                </a:moveTo>
                <a:lnTo>
                  <a:pt x="4023359" y="5325618"/>
                </a:lnTo>
                <a:lnTo>
                  <a:pt x="4023359" y="0"/>
                </a:lnTo>
                <a:lnTo>
                  <a:pt x="0" y="0"/>
                </a:lnTo>
                <a:lnTo>
                  <a:pt x="0" y="5325618"/>
                </a:lnTo>
                <a:close/>
              </a:path>
            </a:pathLst>
          </a:custGeom>
          <a:ln w="50800">
            <a:solidFill>
              <a:srgbClr val="B11F25"/>
            </a:solidFill>
          </a:ln>
        </p:spPr>
        <p:txBody>
          <a:bodyPr wrap="square" lIns="0" tIns="0" rIns="0" bIns="0" rtlCol="0"/>
          <a:lstStyle/>
          <a:p>
            <a:pPr defTabSz="571500"/>
            <a:endParaRPr sz="1125">
              <a:solidFill>
                <a:prstClr val="black"/>
              </a:solidFill>
              <a:latin typeface="Calibri"/>
            </a:endParaRPr>
          </a:p>
        </p:txBody>
      </p:sp>
      <p:sp>
        <p:nvSpPr>
          <p:cNvPr id="11" name="object 11"/>
          <p:cNvSpPr/>
          <p:nvPr/>
        </p:nvSpPr>
        <p:spPr>
          <a:xfrm>
            <a:off x="3583430" y="2491053"/>
            <a:ext cx="2514600" cy="3328591"/>
          </a:xfrm>
          <a:custGeom>
            <a:avLst/>
            <a:gdLst/>
            <a:ahLst/>
            <a:cxnLst/>
            <a:rect l="l" t="t" r="r" b="b"/>
            <a:pathLst>
              <a:path w="4023359" h="5325745">
                <a:moveTo>
                  <a:pt x="0" y="5325618"/>
                </a:moveTo>
                <a:lnTo>
                  <a:pt x="4023360" y="5325618"/>
                </a:lnTo>
                <a:lnTo>
                  <a:pt x="4023360" y="0"/>
                </a:lnTo>
                <a:lnTo>
                  <a:pt x="0" y="0"/>
                </a:lnTo>
                <a:lnTo>
                  <a:pt x="0" y="5325618"/>
                </a:lnTo>
                <a:close/>
              </a:path>
            </a:pathLst>
          </a:custGeom>
          <a:ln w="50799">
            <a:solidFill>
              <a:srgbClr val="B11F25"/>
            </a:solidFill>
          </a:ln>
        </p:spPr>
        <p:txBody>
          <a:bodyPr wrap="square" lIns="0" tIns="0" rIns="0" bIns="0" rtlCol="0"/>
          <a:lstStyle/>
          <a:p>
            <a:pPr defTabSz="571500"/>
            <a:endParaRPr sz="1125">
              <a:solidFill>
                <a:prstClr val="black"/>
              </a:solidFill>
              <a:latin typeface="Calibri"/>
            </a:endParaRPr>
          </a:p>
        </p:txBody>
      </p:sp>
      <p:sp>
        <p:nvSpPr>
          <p:cNvPr id="12" name="object 12"/>
          <p:cNvSpPr/>
          <p:nvPr/>
        </p:nvSpPr>
        <p:spPr>
          <a:xfrm>
            <a:off x="6123985" y="2491053"/>
            <a:ext cx="2514600" cy="3328591"/>
          </a:xfrm>
          <a:custGeom>
            <a:avLst/>
            <a:gdLst/>
            <a:ahLst/>
            <a:cxnLst/>
            <a:rect l="l" t="t" r="r" b="b"/>
            <a:pathLst>
              <a:path w="4023359" h="5325745">
                <a:moveTo>
                  <a:pt x="0" y="5325618"/>
                </a:moveTo>
                <a:lnTo>
                  <a:pt x="4023359" y="5325618"/>
                </a:lnTo>
                <a:lnTo>
                  <a:pt x="4023359" y="0"/>
                </a:lnTo>
                <a:lnTo>
                  <a:pt x="0" y="0"/>
                </a:lnTo>
                <a:lnTo>
                  <a:pt x="0" y="5325618"/>
                </a:lnTo>
                <a:close/>
              </a:path>
            </a:pathLst>
          </a:custGeom>
          <a:ln w="50800">
            <a:solidFill>
              <a:srgbClr val="B11F25"/>
            </a:solidFill>
          </a:ln>
        </p:spPr>
        <p:txBody>
          <a:bodyPr wrap="square" lIns="0" tIns="0" rIns="0" bIns="0" rtlCol="0"/>
          <a:lstStyle/>
          <a:p>
            <a:pPr defTabSz="571500"/>
            <a:endParaRPr sz="1125">
              <a:solidFill>
                <a:prstClr val="black"/>
              </a:solidFill>
              <a:latin typeface="Calibri"/>
            </a:endParaRPr>
          </a:p>
        </p:txBody>
      </p:sp>
      <p:sp>
        <p:nvSpPr>
          <p:cNvPr id="13" name="object 13"/>
          <p:cNvSpPr/>
          <p:nvPr/>
        </p:nvSpPr>
        <p:spPr>
          <a:xfrm>
            <a:off x="3675236" y="2778791"/>
            <a:ext cx="237331" cy="237331"/>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4" name="object 14"/>
          <p:cNvSpPr/>
          <p:nvPr/>
        </p:nvSpPr>
        <p:spPr>
          <a:xfrm>
            <a:off x="3676617" y="5236773"/>
            <a:ext cx="237331" cy="237331"/>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5" name="object 15"/>
          <p:cNvSpPr/>
          <p:nvPr/>
        </p:nvSpPr>
        <p:spPr>
          <a:xfrm>
            <a:off x="3675909" y="4622848"/>
            <a:ext cx="237331" cy="237331"/>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6" name="object 16"/>
          <p:cNvSpPr/>
          <p:nvPr/>
        </p:nvSpPr>
        <p:spPr>
          <a:xfrm>
            <a:off x="3669608" y="4015276"/>
            <a:ext cx="237331" cy="237331"/>
          </a:xfrm>
          <a:custGeom>
            <a:avLst/>
            <a:gdLst/>
            <a:ahLst/>
            <a:cxnLst/>
            <a:rect l="l" t="t" r="r" b="b"/>
            <a:pathLst>
              <a:path w="379729"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29"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7" name="object 17"/>
          <p:cNvSpPr/>
          <p:nvPr/>
        </p:nvSpPr>
        <p:spPr>
          <a:xfrm>
            <a:off x="1171584" y="4638521"/>
            <a:ext cx="237331" cy="237331"/>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8" name="object 18"/>
          <p:cNvSpPr/>
          <p:nvPr/>
        </p:nvSpPr>
        <p:spPr>
          <a:xfrm>
            <a:off x="1167685" y="2778792"/>
            <a:ext cx="237331" cy="237331"/>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9" name="object 19"/>
          <p:cNvSpPr/>
          <p:nvPr/>
        </p:nvSpPr>
        <p:spPr>
          <a:xfrm>
            <a:off x="6198843" y="4392612"/>
            <a:ext cx="237331" cy="237331"/>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0" name="object 20"/>
          <p:cNvSpPr/>
          <p:nvPr/>
        </p:nvSpPr>
        <p:spPr>
          <a:xfrm>
            <a:off x="6191315" y="3630126"/>
            <a:ext cx="237331" cy="237331"/>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1" name="object 21"/>
          <p:cNvSpPr/>
          <p:nvPr/>
        </p:nvSpPr>
        <p:spPr>
          <a:xfrm>
            <a:off x="6190230" y="2753069"/>
            <a:ext cx="237331" cy="237331"/>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2" name="object 22"/>
          <p:cNvSpPr txBox="1"/>
          <p:nvPr/>
        </p:nvSpPr>
        <p:spPr>
          <a:xfrm>
            <a:off x="3951980" y="2752976"/>
            <a:ext cx="2083991" cy="1114409"/>
          </a:xfrm>
          <a:prstGeom prst="rect">
            <a:avLst/>
          </a:prstGeom>
        </p:spPr>
        <p:txBody>
          <a:bodyPr vert="horz" wrap="square" lIns="0" tIns="7938" rIns="0" bIns="0" rtlCol="0">
            <a:spAutoFit/>
          </a:bodyPr>
          <a:lstStyle/>
          <a:p>
            <a:pPr marL="26194" marR="155971" defTabSz="571500">
              <a:spcBef>
                <a:spcPts val="63"/>
              </a:spcBef>
            </a:pPr>
            <a:r>
              <a:rPr sz="1438" spc="-13" dirty="0">
                <a:solidFill>
                  <a:prstClr val="black"/>
                </a:solidFill>
                <a:latin typeface="Avenir Next"/>
                <a:cs typeface="Avenir Next"/>
              </a:rPr>
              <a:t>Politicians </a:t>
            </a:r>
            <a:r>
              <a:rPr sz="1438" dirty="0">
                <a:solidFill>
                  <a:prstClr val="black"/>
                </a:solidFill>
                <a:latin typeface="Avenir Next"/>
                <a:cs typeface="Avenir Next"/>
              </a:rPr>
              <a:t>incented  not to solve </a:t>
            </a:r>
            <a:r>
              <a:rPr sz="1438" spc="-3" dirty="0">
                <a:solidFill>
                  <a:prstClr val="black"/>
                </a:solidFill>
                <a:latin typeface="Avenir Next"/>
                <a:cs typeface="Avenir Next"/>
              </a:rPr>
              <a:t>problems,  </a:t>
            </a:r>
            <a:r>
              <a:rPr sz="1438" dirty="0">
                <a:solidFill>
                  <a:prstClr val="black"/>
                </a:solidFill>
                <a:latin typeface="Avenir Next"/>
                <a:cs typeface="Avenir Next"/>
              </a:rPr>
              <a:t>due to</a:t>
            </a:r>
            <a:r>
              <a:rPr sz="1438" spc="-50" dirty="0">
                <a:solidFill>
                  <a:prstClr val="black"/>
                </a:solidFill>
                <a:latin typeface="Avenir Next"/>
                <a:cs typeface="Avenir Next"/>
              </a:rPr>
              <a:t> </a:t>
            </a:r>
            <a:r>
              <a:rPr sz="1438" spc="-3" dirty="0">
                <a:solidFill>
                  <a:prstClr val="black"/>
                </a:solidFill>
                <a:latin typeface="Avenir Next"/>
                <a:cs typeface="Avenir Next"/>
              </a:rPr>
              <a:t>gerrymandered  </a:t>
            </a:r>
            <a:r>
              <a:rPr sz="1438" dirty="0">
                <a:solidFill>
                  <a:prstClr val="black"/>
                </a:solidFill>
                <a:latin typeface="Avenir Next"/>
                <a:cs typeface="Avenir Next"/>
              </a:rPr>
              <a:t>districts, </a:t>
            </a:r>
            <a:r>
              <a:rPr sz="1438" spc="-3" dirty="0">
                <a:solidFill>
                  <a:prstClr val="black"/>
                </a:solidFill>
                <a:latin typeface="Avenir Next"/>
                <a:cs typeface="Avenir Next"/>
              </a:rPr>
              <a:t>partisan  </a:t>
            </a:r>
            <a:r>
              <a:rPr sz="1438" dirty="0">
                <a:solidFill>
                  <a:prstClr val="black"/>
                </a:solidFill>
                <a:latin typeface="Avenir Next"/>
                <a:cs typeface="Avenir Next"/>
              </a:rPr>
              <a:t>primaries,</a:t>
            </a:r>
            <a:r>
              <a:rPr sz="1438" spc="-50" dirty="0">
                <a:solidFill>
                  <a:prstClr val="black"/>
                </a:solidFill>
                <a:latin typeface="Avenir Next"/>
                <a:cs typeface="Avenir Next"/>
              </a:rPr>
              <a:t> </a:t>
            </a:r>
            <a:r>
              <a:rPr sz="1438" dirty="0">
                <a:solidFill>
                  <a:prstClr val="black"/>
                </a:solidFill>
                <a:latin typeface="Avenir Next"/>
                <a:cs typeface="Avenir Next"/>
              </a:rPr>
              <a:t>etc.</a:t>
            </a:r>
          </a:p>
        </p:txBody>
      </p:sp>
      <p:sp>
        <p:nvSpPr>
          <p:cNvPr id="23" name="object 23"/>
          <p:cNvSpPr txBox="1"/>
          <p:nvPr/>
        </p:nvSpPr>
        <p:spPr>
          <a:xfrm>
            <a:off x="6484412" y="2748088"/>
            <a:ext cx="2160190" cy="671852"/>
          </a:xfrm>
          <a:prstGeom prst="rect">
            <a:avLst/>
          </a:prstGeom>
        </p:spPr>
        <p:txBody>
          <a:bodyPr vert="horz" wrap="square" lIns="0" tIns="7938" rIns="0" bIns="0" rtlCol="0">
            <a:spAutoFit/>
          </a:bodyPr>
          <a:lstStyle/>
          <a:p>
            <a:pPr marL="7938" marR="3175" defTabSz="571500">
              <a:spcBef>
                <a:spcPts val="63"/>
              </a:spcBef>
            </a:pPr>
            <a:r>
              <a:rPr sz="1438" spc="-9" dirty="0">
                <a:solidFill>
                  <a:prstClr val="black"/>
                </a:solidFill>
                <a:latin typeface="Avenir Next"/>
                <a:cs typeface="Avenir Next"/>
              </a:rPr>
              <a:t>Fragmented </a:t>
            </a:r>
            <a:r>
              <a:rPr sz="1438" dirty="0">
                <a:solidFill>
                  <a:prstClr val="black"/>
                </a:solidFill>
                <a:latin typeface="Avenir Next"/>
                <a:cs typeface="Avenir Next"/>
              </a:rPr>
              <a:t>and  polarized media and  social media</a:t>
            </a:r>
            <a:r>
              <a:rPr sz="1438" spc="-56" dirty="0">
                <a:solidFill>
                  <a:prstClr val="black"/>
                </a:solidFill>
                <a:latin typeface="Avenir Next"/>
                <a:cs typeface="Avenir Next"/>
              </a:rPr>
              <a:t> </a:t>
            </a:r>
            <a:r>
              <a:rPr sz="1438" spc="-3" dirty="0">
                <a:solidFill>
                  <a:prstClr val="black"/>
                </a:solidFill>
                <a:latin typeface="Avenir Next"/>
                <a:cs typeface="Avenir Next"/>
              </a:rPr>
              <a:t>environment</a:t>
            </a:r>
            <a:endParaRPr sz="1438" dirty="0">
              <a:solidFill>
                <a:prstClr val="black"/>
              </a:solidFill>
              <a:latin typeface="Avenir Next"/>
              <a:cs typeface="Avenir Next"/>
            </a:endParaRPr>
          </a:p>
        </p:txBody>
      </p:sp>
      <p:sp>
        <p:nvSpPr>
          <p:cNvPr id="24" name="object 24"/>
          <p:cNvSpPr txBox="1"/>
          <p:nvPr/>
        </p:nvSpPr>
        <p:spPr>
          <a:xfrm>
            <a:off x="6495976" y="3623565"/>
            <a:ext cx="1992709" cy="450573"/>
          </a:xfrm>
          <a:prstGeom prst="rect">
            <a:avLst/>
          </a:prstGeom>
        </p:spPr>
        <p:txBody>
          <a:bodyPr vert="horz" wrap="square" lIns="0" tIns="7938" rIns="0" bIns="0" rtlCol="0">
            <a:spAutoFit/>
          </a:bodyPr>
          <a:lstStyle/>
          <a:p>
            <a:pPr marL="7938" marR="3175" defTabSz="571500">
              <a:spcBef>
                <a:spcPts val="63"/>
              </a:spcBef>
            </a:pPr>
            <a:r>
              <a:rPr sz="1438" spc="-13" dirty="0">
                <a:solidFill>
                  <a:prstClr val="black"/>
                </a:solidFill>
                <a:latin typeface="Avenir Next"/>
                <a:cs typeface="Avenir Next"/>
              </a:rPr>
              <a:t>Persistent </a:t>
            </a:r>
            <a:r>
              <a:rPr sz="1438" spc="-3" dirty="0">
                <a:solidFill>
                  <a:prstClr val="black"/>
                </a:solidFill>
                <a:latin typeface="Avenir Next"/>
                <a:cs typeface="Avenir Next"/>
              </a:rPr>
              <a:t>racial, </a:t>
            </a:r>
            <a:r>
              <a:rPr sz="1438" dirty="0">
                <a:solidFill>
                  <a:prstClr val="black"/>
                </a:solidFill>
                <a:latin typeface="Avenir Next"/>
                <a:cs typeface="Avenir Next"/>
              </a:rPr>
              <a:t>ethnic</a:t>
            </a:r>
            <a:r>
              <a:rPr lang="en-US" sz="1438" dirty="0">
                <a:solidFill>
                  <a:prstClr val="black"/>
                </a:solidFill>
                <a:latin typeface="Avenir Next"/>
                <a:cs typeface="Avenir Next"/>
              </a:rPr>
              <a:t>,</a:t>
            </a:r>
            <a:r>
              <a:rPr sz="1438" dirty="0">
                <a:solidFill>
                  <a:prstClr val="black"/>
                </a:solidFill>
                <a:latin typeface="Avenir Next"/>
                <a:cs typeface="Avenir Next"/>
              </a:rPr>
              <a:t>  and </a:t>
            </a:r>
            <a:r>
              <a:rPr sz="1438" spc="-3" dirty="0">
                <a:solidFill>
                  <a:prstClr val="black"/>
                </a:solidFill>
                <a:latin typeface="Avenir Next"/>
                <a:cs typeface="Avenir Next"/>
              </a:rPr>
              <a:t>geographic</a:t>
            </a:r>
            <a:r>
              <a:rPr sz="1438" spc="-50" dirty="0">
                <a:solidFill>
                  <a:prstClr val="black"/>
                </a:solidFill>
                <a:latin typeface="Avenir Next"/>
                <a:cs typeface="Avenir Next"/>
              </a:rPr>
              <a:t> </a:t>
            </a:r>
            <a:r>
              <a:rPr sz="1438" dirty="0">
                <a:solidFill>
                  <a:prstClr val="black"/>
                </a:solidFill>
                <a:latin typeface="Avenir Next"/>
                <a:cs typeface="Avenir Next"/>
              </a:rPr>
              <a:t>divides</a:t>
            </a:r>
          </a:p>
        </p:txBody>
      </p:sp>
      <p:sp>
        <p:nvSpPr>
          <p:cNvPr id="25" name="object 25"/>
          <p:cNvSpPr/>
          <p:nvPr/>
        </p:nvSpPr>
        <p:spPr>
          <a:xfrm>
            <a:off x="1178899" y="5206170"/>
            <a:ext cx="237331" cy="237331"/>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6" name="object 26"/>
          <p:cNvSpPr txBox="1"/>
          <p:nvPr/>
        </p:nvSpPr>
        <p:spPr>
          <a:xfrm>
            <a:off x="1570094" y="2765114"/>
            <a:ext cx="1903016" cy="450573"/>
          </a:xfrm>
          <a:prstGeom prst="rect">
            <a:avLst/>
          </a:prstGeom>
        </p:spPr>
        <p:txBody>
          <a:bodyPr vert="horz" wrap="square" lIns="0" tIns="7938" rIns="0" bIns="0" rtlCol="0">
            <a:spAutoFit/>
          </a:bodyPr>
          <a:lstStyle/>
          <a:p>
            <a:pPr marL="7938" marR="301625" defTabSz="571500">
              <a:spcBef>
                <a:spcPts val="63"/>
              </a:spcBef>
            </a:pPr>
            <a:r>
              <a:rPr sz="1438" spc="-6" dirty="0">
                <a:solidFill>
                  <a:prstClr val="black"/>
                </a:solidFill>
                <a:latin typeface="Avenir Next"/>
                <a:cs typeface="Avenir Next"/>
              </a:rPr>
              <a:t>Growing</a:t>
            </a:r>
            <a:r>
              <a:rPr sz="1438" spc="-47" dirty="0">
                <a:solidFill>
                  <a:prstClr val="black"/>
                </a:solidFill>
                <a:latin typeface="Avenir Next"/>
                <a:cs typeface="Avenir Next"/>
              </a:rPr>
              <a:t> </a:t>
            </a:r>
            <a:r>
              <a:rPr sz="1438" dirty="0">
                <a:solidFill>
                  <a:prstClr val="black"/>
                </a:solidFill>
                <a:latin typeface="Avenir Next"/>
                <a:cs typeface="Avenir Next"/>
              </a:rPr>
              <a:t>economic  disparities</a:t>
            </a:r>
          </a:p>
        </p:txBody>
      </p:sp>
      <p:sp>
        <p:nvSpPr>
          <p:cNvPr id="27" name="object 27"/>
          <p:cNvSpPr/>
          <p:nvPr/>
        </p:nvSpPr>
        <p:spPr>
          <a:xfrm>
            <a:off x="6194671" y="5269669"/>
            <a:ext cx="237331" cy="237331"/>
          </a:xfrm>
          <a:custGeom>
            <a:avLst/>
            <a:gdLst/>
            <a:ahLst/>
            <a:cxnLst/>
            <a:rect l="l" t="t" r="r" b="b"/>
            <a:pathLst>
              <a:path w="379729" h="379729">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29">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8" name="object 28"/>
          <p:cNvSpPr txBox="1"/>
          <p:nvPr/>
        </p:nvSpPr>
        <p:spPr>
          <a:xfrm>
            <a:off x="6493826" y="4346170"/>
            <a:ext cx="1974850" cy="671852"/>
          </a:xfrm>
          <a:prstGeom prst="rect">
            <a:avLst/>
          </a:prstGeom>
        </p:spPr>
        <p:txBody>
          <a:bodyPr vert="horz" wrap="square" lIns="0" tIns="7938" rIns="0" bIns="0" rtlCol="0">
            <a:spAutoFit/>
          </a:bodyPr>
          <a:lstStyle/>
          <a:p>
            <a:pPr marL="7938" marR="3175" defTabSz="571500">
              <a:spcBef>
                <a:spcPts val="63"/>
              </a:spcBef>
            </a:pPr>
            <a:r>
              <a:rPr sz="1438" dirty="0">
                <a:solidFill>
                  <a:prstClr val="black"/>
                </a:solidFill>
                <a:latin typeface="Avenir Next"/>
                <a:cs typeface="Avenir Next"/>
              </a:rPr>
              <a:t>Rising social </a:t>
            </a:r>
            <a:r>
              <a:rPr sz="1438" spc="-3" dirty="0">
                <a:solidFill>
                  <a:prstClr val="black"/>
                </a:solidFill>
                <a:latin typeface="Avenir Next"/>
                <a:cs typeface="Avenir Next"/>
              </a:rPr>
              <a:t>isolation  </a:t>
            </a:r>
            <a:r>
              <a:rPr sz="1438" dirty="0">
                <a:solidFill>
                  <a:prstClr val="black"/>
                </a:solidFill>
                <a:latin typeface="Avenir Next"/>
                <a:cs typeface="Avenir Next"/>
              </a:rPr>
              <a:t>and decline of</a:t>
            </a:r>
            <a:r>
              <a:rPr sz="1438" spc="-28" dirty="0">
                <a:solidFill>
                  <a:prstClr val="black"/>
                </a:solidFill>
                <a:latin typeface="Avenir Next"/>
                <a:cs typeface="Avenir Next"/>
              </a:rPr>
              <a:t> </a:t>
            </a:r>
            <a:r>
              <a:rPr sz="1438" spc="-3" dirty="0">
                <a:solidFill>
                  <a:prstClr val="black"/>
                </a:solidFill>
                <a:latin typeface="Avenir Next"/>
                <a:cs typeface="Avenir Next"/>
              </a:rPr>
              <a:t>religious  </a:t>
            </a:r>
            <a:r>
              <a:rPr sz="1438" dirty="0">
                <a:solidFill>
                  <a:prstClr val="black"/>
                </a:solidFill>
                <a:latin typeface="Avenir Next"/>
                <a:cs typeface="Avenir Next"/>
              </a:rPr>
              <a:t>and civic</a:t>
            </a:r>
            <a:r>
              <a:rPr sz="1438" spc="-16" dirty="0">
                <a:solidFill>
                  <a:prstClr val="black"/>
                </a:solidFill>
                <a:latin typeface="Avenir Next"/>
                <a:cs typeface="Avenir Next"/>
              </a:rPr>
              <a:t> </a:t>
            </a:r>
            <a:r>
              <a:rPr sz="1438" dirty="0">
                <a:solidFill>
                  <a:prstClr val="black"/>
                </a:solidFill>
                <a:latin typeface="Avenir Next"/>
                <a:cs typeface="Avenir Next"/>
              </a:rPr>
              <a:t>institutions</a:t>
            </a:r>
          </a:p>
        </p:txBody>
      </p:sp>
      <p:sp>
        <p:nvSpPr>
          <p:cNvPr id="29" name="object 29"/>
          <p:cNvSpPr/>
          <p:nvPr/>
        </p:nvSpPr>
        <p:spPr>
          <a:xfrm>
            <a:off x="1178899" y="3310285"/>
            <a:ext cx="237331" cy="237331"/>
          </a:xfrm>
          <a:custGeom>
            <a:avLst/>
            <a:gdLst/>
            <a:ahLst/>
            <a:cxnLst/>
            <a:rect l="l" t="t" r="r" b="b"/>
            <a:pathLst>
              <a:path w="379730" h="379729">
                <a:moveTo>
                  <a:pt x="189737" y="0"/>
                </a:moveTo>
                <a:lnTo>
                  <a:pt x="142303" y="141211"/>
                </a:lnTo>
                <a:lnTo>
                  <a:pt x="0" y="145046"/>
                </a:lnTo>
                <a:lnTo>
                  <a:pt x="112991" y="236143"/>
                </a:lnTo>
                <a:lnTo>
                  <a:pt x="72478" y="379730"/>
                </a:lnTo>
                <a:lnTo>
                  <a:pt x="189737" y="294817"/>
                </a:lnTo>
                <a:lnTo>
                  <a:pt x="283039" y="294817"/>
                </a:lnTo>
                <a:lnTo>
                  <a:pt x="266484" y="236143"/>
                </a:lnTo>
                <a:lnTo>
                  <a:pt x="379475" y="145046"/>
                </a:lnTo>
                <a:lnTo>
                  <a:pt x="237172" y="141211"/>
                </a:lnTo>
                <a:lnTo>
                  <a:pt x="189737" y="0"/>
                </a:lnTo>
                <a:close/>
              </a:path>
              <a:path w="379730" h="379729">
                <a:moveTo>
                  <a:pt x="283039" y="294817"/>
                </a:moveTo>
                <a:lnTo>
                  <a:pt x="189737"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30" name="object 30"/>
          <p:cNvSpPr txBox="1"/>
          <p:nvPr/>
        </p:nvSpPr>
        <p:spPr>
          <a:xfrm>
            <a:off x="1017856" y="1728355"/>
            <a:ext cx="7442536" cy="277320"/>
          </a:xfrm>
          <a:prstGeom prst="rect">
            <a:avLst/>
          </a:prstGeom>
        </p:spPr>
        <p:txBody>
          <a:bodyPr vert="horz" wrap="square" lIns="0" tIns="7938" rIns="0" bIns="0" rtlCol="0">
            <a:spAutoFit/>
          </a:bodyPr>
          <a:lstStyle/>
          <a:p>
            <a:pPr marL="7938" defTabSz="571500">
              <a:spcBef>
                <a:spcPts val="63"/>
              </a:spcBef>
            </a:pPr>
            <a:r>
              <a:rPr sz="1750" b="1" dirty="0">
                <a:solidFill>
                  <a:srgbClr val="B01F23"/>
                </a:solidFill>
                <a:latin typeface="Avenir Next"/>
                <a:cs typeface="Avenir Next"/>
              </a:rPr>
              <a:t>87%</a:t>
            </a:r>
            <a:r>
              <a:rPr sz="1750" b="1" spc="-103" dirty="0">
                <a:solidFill>
                  <a:srgbClr val="B01F23"/>
                </a:solidFill>
                <a:latin typeface="Avenir Next"/>
                <a:cs typeface="Avenir Next"/>
              </a:rPr>
              <a:t> </a:t>
            </a:r>
            <a:r>
              <a:rPr sz="1750" dirty="0">
                <a:solidFill>
                  <a:prstClr val="black"/>
                </a:solidFill>
                <a:latin typeface="Avenir Next"/>
                <a:cs typeface="Avenir Next"/>
              </a:rPr>
              <a:t>of</a:t>
            </a:r>
            <a:r>
              <a:rPr sz="1750" spc="-91" dirty="0">
                <a:solidFill>
                  <a:prstClr val="black"/>
                </a:solidFill>
                <a:latin typeface="Avenir Next"/>
                <a:cs typeface="Avenir Next"/>
              </a:rPr>
              <a:t> </a:t>
            </a:r>
            <a:r>
              <a:rPr sz="1750" dirty="0">
                <a:solidFill>
                  <a:prstClr val="black"/>
                </a:solidFill>
                <a:latin typeface="Avenir Next"/>
                <a:cs typeface="Avenir Next"/>
              </a:rPr>
              <a:t>Americans</a:t>
            </a:r>
            <a:r>
              <a:rPr sz="1750" spc="-100" dirty="0">
                <a:solidFill>
                  <a:prstClr val="black"/>
                </a:solidFill>
                <a:latin typeface="Avenir Next"/>
                <a:cs typeface="Avenir Next"/>
              </a:rPr>
              <a:t> </a:t>
            </a:r>
            <a:r>
              <a:rPr sz="1750" dirty="0">
                <a:solidFill>
                  <a:prstClr val="black"/>
                </a:solidFill>
                <a:latin typeface="Avenir Next"/>
                <a:cs typeface="Avenir Next"/>
              </a:rPr>
              <a:t>say</a:t>
            </a:r>
            <a:r>
              <a:rPr sz="1750" spc="-100" dirty="0">
                <a:solidFill>
                  <a:prstClr val="black"/>
                </a:solidFill>
                <a:latin typeface="Avenir Next"/>
                <a:cs typeface="Avenir Next"/>
              </a:rPr>
              <a:t> </a:t>
            </a:r>
            <a:r>
              <a:rPr sz="1750" b="1" i="1" dirty="0">
                <a:solidFill>
                  <a:srgbClr val="3E5EAB"/>
                </a:solidFill>
                <a:latin typeface="AvenirNext-BoldItalic"/>
                <a:cs typeface="AvenirNext-BoldItalic"/>
              </a:rPr>
              <a:t>political</a:t>
            </a:r>
            <a:r>
              <a:rPr sz="1750" b="1" i="1" spc="-100" dirty="0">
                <a:solidFill>
                  <a:srgbClr val="3E5EAB"/>
                </a:solidFill>
                <a:latin typeface="AvenirNext-BoldItalic"/>
                <a:cs typeface="AvenirNext-BoldItalic"/>
              </a:rPr>
              <a:t> </a:t>
            </a:r>
            <a:r>
              <a:rPr sz="1750" b="1" i="1" spc="-3" dirty="0">
                <a:solidFill>
                  <a:srgbClr val="3E5EAB"/>
                </a:solidFill>
                <a:latin typeface="AvenirNext-BoldItalic"/>
                <a:cs typeface="AvenirNext-BoldItalic"/>
              </a:rPr>
              <a:t>polarization</a:t>
            </a:r>
            <a:r>
              <a:rPr sz="1750" b="1" i="1" spc="-100" dirty="0">
                <a:solidFill>
                  <a:srgbClr val="3E5EAB"/>
                </a:solidFill>
                <a:latin typeface="AvenirNext-BoldItalic"/>
                <a:cs typeface="AvenirNext-BoldItalic"/>
              </a:rPr>
              <a:t> </a:t>
            </a:r>
            <a:r>
              <a:rPr sz="1750" dirty="0">
                <a:solidFill>
                  <a:prstClr val="black"/>
                </a:solidFill>
                <a:latin typeface="Avenir Next"/>
                <a:cs typeface="Avenir Next"/>
              </a:rPr>
              <a:t>is</a:t>
            </a:r>
            <a:r>
              <a:rPr sz="1750" spc="-103" dirty="0">
                <a:solidFill>
                  <a:prstClr val="black"/>
                </a:solidFill>
                <a:latin typeface="Avenir Next"/>
                <a:cs typeface="Avenir Next"/>
              </a:rPr>
              <a:t> </a:t>
            </a:r>
            <a:r>
              <a:rPr sz="1750" spc="-6" dirty="0">
                <a:solidFill>
                  <a:prstClr val="black"/>
                </a:solidFill>
                <a:latin typeface="Avenir Next"/>
                <a:cs typeface="Avenir Next"/>
              </a:rPr>
              <a:t>threatening</a:t>
            </a:r>
            <a:r>
              <a:rPr sz="1750" spc="-100" dirty="0">
                <a:solidFill>
                  <a:prstClr val="black"/>
                </a:solidFill>
                <a:latin typeface="Avenir Next"/>
                <a:cs typeface="Avenir Next"/>
              </a:rPr>
              <a:t> </a:t>
            </a:r>
            <a:r>
              <a:rPr sz="1750" dirty="0">
                <a:solidFill>
                  <a:prstClr val="black"/>
                </a:solidFill>
                <a:latin typeface="Avenir Next"/>
                <a:cs typeface="Avenir Next"/>
              </a:rPr>
              <a:t>our</a:t>
            </a:r>
            <a:r>
              <a:rPr sz="1750" spc="-100" dirty="0">
                <a:solidFill>
                  <a:prstClr val="black"/>
                </a:solidFill>
                <a:latin typeface="Avenir Next"/>
                <a:cs typeface="Avenir Next"/>
              </a:rPr>
              <a:t> </a:t>
            </a:r>
            <a:r>
              <a:rPr sz="1750" dirty="0">
                <a:solidFill>
                  <a:prstClr val="black"/>
                </a:solidFill>
                <a:latin typeface="Avenir Next"/>
                <a:cs typeface="Avenir Next"/>
              </a:rPr>
              <a:t>way</a:t>
            </a:r>
            <a:r>
              <a:rPr sz="1750" spc="-100" dirty="0">
                <a:solidFill>
                  <a:prstClr val="black"/>
                </a:solidFill>
                <a:latin typeface="Avenir Next"/>
                <a:cs typeface="Avenir Next"/>
              </a:rPr>
              <a:t> </a:t>
            </a:r>
            <a:r>
              <a:rPr sz="1750" dirty="0">
                <a:solidFill>
                  <a:prstClr val="black"/>
                </a:solidFill>
                <a:latin typeface="Avenir Next"/>
                <a:cs typeface="Avenir Next"/>
              </a:rPr>
              <a:t>of</a:t>
            </a:r>
            <a:r>
              <a:rPr sz="1750" spc="-59" dirty="0">
                <a:solidFill>
                  <a:prstClr val="black"/>
                </a:solidFill>
                <a:latin typeface="Avenir Next"/>
                <a:cs typeface="Avenir Next"/>
              </a:rPr>
              <a:t> </a:t>
            </a:r>
            <a:r>
              <a:rPr sz="1750" dirty="0">
                <a:solidFill>
                  <a:prstClr val="black"/>
                </a:solidFill>
                <a:latin typeface="Avenir Next"/>
                <a:cs typeface="Avenir Next"/>
              </a:rPr>
              <a:t>l</a:t>
            </a:r>
            <a:r>
              <a:rPr lang="en-US" sz="1750" dirty="0">
                <a:solidFill>
                  <a:prstClr val="black"/>
                </a:solidFill>
                <a:latin typeface="Avenir Next"/>
                <a:cs typeface="Avenir Next"/>
              </a:rPr>
              <a:t>ife</a:t>
            </a:r>
            <a:r>
              <a:rPr sz="1688" b="1" spc="-3" dirty="0">
                <a:solidFill>
                  <a:srgbClr val="3F5EAB"/>
                </a:solidFill>
                <a:latin typeface="Avenir Next"/>
                <a:cs typeface="Avenir Next"/>
              </a:rPr>
              <a:t>	</a:t>
            </a:r>
            <a:endParaRPr sz="1688" dirty="0">
              <a:solidFill>
                <a:prstClr val="black"/>
              </a:solidFill>
              <a:latin typeface="Avenir Next"/>
              <a:cs typeface="Avenir Next"/>
            </a:endParaRPr>
          </a:p>
        </p:txBody>
      </p:sp>
      <p:sp>
        <p:nvSpPr>
          <p:cNvPr id="32" name="object 17"/>
          <p:cNvSpPr txBox="1"/>
          <p:nvPr/>
        </p:nvSpPr>
        <p:spPr>
          <a:xfrm>
            <a:off x="1171584" y="5856992"/>
            <a:ext cx="4099254" cy="152350"/>
          </a:xfrm>
          <a:prstGeom prst="rect">
            <a:avLst/>
          </a:prstGeom>
        </p:spPr>
        <p:txBody>
          <a:bodyPr vert="horz" wrap="square" lIns="0" tIns="7938" rIns="0" bIns="0" rtlCol="0">
            <a:spAutoFit/>
          </a:bodyPr>
          <a:lstStyle/>
          <a:p>
            <a:pPr marL="7938" defTabSz="571500">
              <a:spcBef>
                <a:spcPts val="63"/>
              </a:spcBef>
            </a:pPr>
            <a:r>
              <a:rPr sz="938" i="1" dirty="0">
                <a:solidFill>
                  <a:srgbClr val="231F20"/>
                </a:solidFill>
                <a:latin typeface="Avenir Next"/>
                <a:cs typeface="Avenir Next"/>
              </a:rPr>
              <a:t>(</a:t>
            </a:r>
            <a:r>
              <a:rPr lang="en-US" sz="938" i="1" dirty="0">
                <a:solidFill>
                  <a:srgbClr val="231F20"/>
                </a:solidFill>
                <a:latin typeface="Avenir Next"/>
                <a:cs typeface="Avenir Next"/>
              </a:rPr>
              <a:t>Source: AP/NORC</a:t>
            </a:r>
            <a:r>
              <a:rPr sz="938" i="1" dirty="0">
                <a:solidFill>
                  <a:srgbClr val="231F20"/>
                </a:solidFill>
                <a:latin typeface="Avenir Next"/>
                <a:cs typeface="Avenir Next"/>
              </a:rPr>
              <a:t>)</a:t>
            </a:r>
            <a:endParaRPr sz="938" i="1" dirty="0">
              <a:solidFill>
                <a:prstClr val="black"/>
              </a:solidFill>
              <a:latin typeface="Avenir Next"/>
              <a:cs typeface="Avenir Next"/>
            </a:endParaRPr>
          </a:p>
        </p:txBody>
      </p:sp>
      <p:sp>
        <p:nvSpPr>
          <p:cNvPr id="31" name="Rectangle 30"/>
          <p:cNvSpPr/>
          <p:nvPr/>
        </p:nvSpPr>
        <p:spPr>
          <a:xfrm>
            <a:off x="6436174" y="5221647"/>
            <a:ext cx="2123998" cy="534890"/>
          </a:xfrm>
          <a:prstGeom prst="rect">
            <a:avLst/>
          </a:prstGeom>
        </p:spPr>
        <p:txBody>
          <a:bodyPr wrap="square">
            <a:spAutoFit/>
          </a:bodyPr>
          <a:lstStyle/>
          <a:p>
            <a:pPr marL="7938" marR="241697" defTabSz="571500">
              <a:spcBef>
                <a:spcPts val="772"/>
              </a:spcBef>
            </a:pPr>
            <a:r>
              <a:rPr lang="en-US" sz="1438" dirty="0">
                <a:solidFill>
                  <a:prstClr val="black"/>
                </a:solidFill>
                <a:latin typeface="Avenir Next"/>
                <a:cs typeface="Avenir Next"/>
              </a:rPr>
              <a:t>Declining civility</a:t>
            </a:r>
            <a:r>
              <a:rPr lang="en-US" sz="1438" spc="-63" dirty="0">
                <a:solidFill>
                  <a:prstClr val="black"/>
                </a:solidFill>
                <a:latin typeface="Avenir Next"/>
                <a:cs typeface="Avenir Next"/>
              </a:rPr>
              <a:t> </a:t>
            </a:r>
            <a:r>
              <a:rPr lang="en-US" sz="1438" dirty="0">
                <a:solidFill>
                  <a:prstClr val="black"/>
                </a:solidFill>
                <a:latin typeface="Avenir Next"/>
                <a:cs typeface="Avenir Next"/>
              </a:rPr>
              <a:t>and  civil</a:t>
            </a:r>
            <a:r>
              <a:rPr lang="en-US" sz="1438" spc="-6" dirty="0">
                <a:solidFill>
                  <a:prstClr val="black"/>
                </a:solidFill>
                <a:latin typeface="Avenir Next"/>
                <a:cs typeface="Avenir Next"/>
              </a:rPr>
              <a:t> </a:t>
            </a:r>
            <a:r>
              <a:rPr lang="en-US" sz="1438" dirty="0">
                <a:solidFill>
                  <a:prstClr val="black"/>
                </a:solidFill>
                <a:latin typeface="Avenir Next"/>
                <a:cs typeface="Avenir Next"/>
              </a:rPr>
              <a:t>discourse</a:t>
            </a:r>
          </a:p>
        </p:txBody>
      </p:sp>
      <p:sp>
        <p:nvSpPr>
          <p:cNvPr id="33" name="Rectangle 32"/>
          <p:cNvSpPr/>
          <p:nvPr/>
        </p:nvSpPr>
        <p:spPr>
          <a:xfrm>
            <a:off x="1648776" y="2192379"/>
            <a:ext cx="1374222" cy="352084"/>
          </a:xfrm>
          <a:prstGeom prst="rect">
            <a:avLst/>
          </a:prstGeom>
        </p:spPr>
        <p:txBody>
          <a:bodyPr wrap="none">
            <a:spAutoFit/>
          </a:bodyPr>
          <a:lstStyle/>
          <a:p>
            <a:pPr defTabSz="571500"/>
            <a:r>
              <a:rPr lang="en-US" sz="1688" b="1" spc="-3" dirty="0">
                <a:solidFill>
                  <a:srgbClr val="3F5EAB"/>
                </a:solidFill>
                <a:latin typeface="Avenir Next"/>
                <a:cs typeface="Avenir Next"/>
              </a:rPr>
              <a:t>ECONOMIC</a:t>
            </a:r>
            <a:endParaRPr lang="en-US" sz="1688" dirty="0">
              <a:solidFill>
                <a:prstClr val="black"/>
              </a:solidFill>
              <a:latin typeface="Calibri"/>
            </a:endParaRPr>
          </a:p>
        </p:txBody>
      </p:sp>
      <p:sp>
        <p:nvSpPr>
          <p:cNvPr id="34" name="Rectangle 33"/>
          <p:cNvSpPr/>
          <p:nvPr/>
        </p:nvSpPr>
        <p:spPr>
          <a:xfrm>
            <a:off x="4309699" y="2192379"/>
            <a:ext cx="1324145" cy="352084"/>
          </a:xfrm>
          <a:prstGeom prst="rect">
            <a:avLst/>
          </a:prstGeom>
        </p:spPr>
        <p:txBody>
          <a:bodyPr wrap="none">
            <a:spAutoFit/>
          </a:bodyPr>
          <a:lstStyle/>
          <a:p>
            <a:pPr defTabSz="571500"/>
            <a:r>
              <a:rPr lang="en-US" sz="1688" b="1" spc="-3" dirty="0">
                <a:solidFill>
                  <a:srgbClr val="3F5EAB"/>
                </a:solidFill>
                <a:latin typeface="Avenir Next"/>
                <a:cs typeface="Avenir Next"/>
              </a:rPr>
              <a:t>POLITICAL</a:t>
            </a:r>
            <a:endParaRPr lang="en-US" sz="1688" dirty="0">
              <a:solidFill>
                <a:prstClr val="black"/>
              </a:solidFill>
              <a:latin typeface="Calibri"/>
            </a:endParaRPr>
          </a:p>
        </p:txBody>
      </p:sp>
      <p:sp>
        <p:nvSpPr>
          <p:cNvPr id="35" name="Rectangle 34"/>
          <p:cNvSpPr/>
          <p:nvPr/>
        </p:nvSpPr>
        <p:spPr>
          <a:xfrm>
            <a:off x="6269335" y="2192379"/>
            <a:ext cx="2411750" cy="352084"/>
          </a:xfrm>
          <a:prstGeom prst="rect">
            <a:avLst/>
          </a:prstGeom>
        </p:spPr>
        <p:txBody>
          <a:bodyPr wrap="none">
            <a:spAutoFit/>
          </a:bodyPr>
          <a:lstStyle/>
          <a:p>
            <a:pPr defTabSz="571500"/>
            <a:r>
              <a:rPr lang="en-US" sz="1688" b="1" dirty="0">
                <a:solidFill>
                  <a:srgbClr val="3F5EAB"/>
                </a:solidFill>
                <a:latin typeface="Avenir Next"/>
                <a:cs typeface="Avenir Next"/>
              </a:rPr>
              <a:t>SOCIAL &amp;</a:t>
            </a:r>
            <a:r>
              <a:rPr lang="en-US" sz="1688" b="1" spc="-88" dirty="0">
                <a:solidFill>
                  <a:srgbClr val="3F5EAB"/>
                </a:solidFill>
                <a:latin typeface="Avenir Next"/>
                <a:cs typeface="Avenir Next"/>
              </a:rPr>
              <a:t> </a:t>
            </a:r>
            <a:r>
              <a:rPr lang="en-US" sz="1688" b="1" spc="-19" dirty="0">
                <a:solidFill>
                  <a:srgbClr val="3F5EAB"/>
                </a:solidFill>
                <a:latin typeface="Avenir Next"/>
                <a:cs typeface="Avenir Next"/>
              </a:rPr>
              <a:t>CULTURAL</a:t>
            </a:r>
            <a:endParaRPr lang="en-US" sz="1688" dirty="0">
              <a:solidFill>
                <a:prstClr val="black"/>
              </a:solidFill>
              <a:latin typeface="Calibri"/>
            </a:endParaRPr>
          </a:p>
        </p:txBody>
      </p:sp>
      <p:sp>
        <p:nvSpPr>
          <p:cNvPr id="36" name="Rectangle 35"/>
          <p:cNvSpPr/>
          <p:nvPr/>
        </p:nvSpPr>
        <p:spPr>
          <a:xfrm>
            <a:off x="1478133" y="5198465"/>
            <a:ext cx="2062797" cy="534890"/>
          </a:xfrm>
          <a:prstGeom prst="rect">
            <a:avLst/>
          </a:prstGeom>
        </p:spPr>
        <p:txBody>
          <a:bodyPr wrap="square">
            <a:spAutoFit/>
          </a:bodyPr>
          <a:lstStyle/>
          <a:p>
            <a:pPr marL="7938" marR="165100" defTabSz="571500">
              <a:spcBef>
                <a:spcPts val="1150"/>
              </a:spcBef>
            </a:pPr>
            <a:r>
              <a:rPr lang="en-US" sz="1438" spc="-3" dirty="0">
                <a:solidFill>
                  <a:prstClr val="black"/>
                </a:solidFill>
                <a:latin typeface="Avenir Next"/>
                <a:cs typeface="Avenir Next"/>
              </a:rPr>
              <a:t>System </a:t>
            </a:r>
            <a:r>
              <a:rPr lang="en-US" sz="1438" dirty="0">
                <a:solidFill>
                  <a:prstClr val="black"/>
                </a:solidFill>
                <a:latin typeface="Avenir Next"/>
                <a:cs typeface="Avenir Next"/>
              </a:rPr>
              <a:t>viewed as  “rigged” or</a:t>
            </a:r>
            <a:r>
              <a:rPr lang="en-US" sz="1438" spc="-63" dirty="0">
                <a:solidFill>
                  <a:prstClr val="black"/>
                </a:solidFill>
                <a:latin typeface="Avenir Next"/>
                <a:cs typeface="Avenir Next"/>
              </a:rPr>
              <a:t> </a:t>
            </a:r>
            <a:r>
              <a:rPr lang="en-US" sz="1438" spc="-3" dirty="0">
                <a:solidFill>
                  <a:prstClr val="black"/>
                </a:solidFill>
                <a:latin typeface="Avenir Next"/>
                <a:cs typeface="Avenir Next"/>
              </a:rPr>
              <a:t>“corrupt”</a:t>
            </a:r>
            <a:endParaRPr lang="en-US" sz="1438" dirty="0">
              <a:solidFill>
                <a:prstClr val="black"/>
              </a:solidFill>
              <a:latin typeface="Avenir Next"/>
              <a:cs typeface="Avenir Next"/>
            </a:endParaRPr>
          </a:p>
        </p:txBody>
      </p:sp>
      <p:sp>
        <p:nvSpPr>
          <p:cNvPr id="37" name="Rectangle 36"/>
          <p:cNvSpPr/>
          <p:nvPr/>
        </p:nvSpPr>
        <p:spPr>
          <a:xfrm>
            <a:off x="1501977" y="4615311"/>
            <a:ext cx="1998355" cy="534890"/>
          </a:xfrm>
          <a:prstGeom prst="rect">
            <a:avLst/>
          </a:prstGeom>
        </p:spPr>
        <p:txBody>
          <a:bodyPr wrap="square">
            <a:spAutoFit/>
          </a:bodyPr>
          <a:lstStyle/>
          <a:p>
            <a:pPr marL="7938" marR="3175" defTabSz="571500">
              <a:spcBef>
                <a:spcPts val="884"/>
              </a:spcBef>
            </a:pPr>
            <a:r>
              <a:rPr lang="en-US" sz="1438" spc="-9" dirty="0">
                <a:solidFill>
                  <a:prstClr val="black"/>
                </a:solidFill>
                <a:latin typeface="Avenir Next"/>
                <a:cs typeface="Avenir Next"/>
              </a:rPr>
              <a:t>Frustration </a:t>
            </a:r>
            <a:r>
              <a:rPr lang="en-US" sz="1438" dirty="0">
                <a:solidFill>
                  <a:prstClr val="black"/>
                </a:solidFill>
                <a:latin typeface="Avenir Next"/>
                <a:cs typeface="Avenir Next"/>
              </a:rPr>
              <a:t>over lack</a:t>
            </a:r>
            <a:r>
              <a:rPr lang="en-US" sz="1438" spc="-47" dirty="0">
                <a:solidFill>
                  <a:prstClr val="black"/>
                </a:solidFill>
                <a:latin typeface="Avenir Next"/>
                <a:cs typeface="Avenir Next"/>
              </a:rPr>
              <a:t> </a:t>
            </a:r>
            <a:r>
              <a:rPr lang="en-US" sz="1438" dirty="0">
                <a:solidFill>
                  <a:prstClr val="black"/>
                </a:solidFill>
                <a:latin typeface="Avenir Next"/>
                <a:cs typeface="Avenir Next"/>
              </a:rPr>
              <a:t>of  </a:t>
            </a:r>
            <a:r>
              <a:rPr lang="en-US" sz="1438" spc="-6" dirty="0">
                <a:solidFill>
                  <a:prstClr val="black"/>
                </a:solidFill>
                <a:latin typeface="Avenir Next"/>
                <a:cs typeface="Avenir Next"/>
              </a:rPr>
              <a:t>upward </a:t>
            </a:r>
            <a:r>
              <a:rPr lang="en-US" sz="1438" dirty="0">
                <a:solidFill>
                  <a:prstClr val="black"/>
                </a:solidFill>
                <a:latin typeface="Avenir Next"/>
                <a:cs typeface="Avenir Next"/>
              </a:rPr>
              <a:t>mobility</a:t>
            </a:r>
          </a:p>
        </p:txBody>
      </p:sp>
      <p:sp>
        <p:nvSpPr>
          <p:cNvPr id="38" name="Rectangle 37"/>
          <p:cNvSpPr/>
          <p:nvPr/>
        </p:nvSpPr>
        <p:spPr>
          <a:xfrm>
            <a:off x="1498075" y="3305662"/>
            <a:ext cx="2042855" cy="1198726"/>
          </a:xfrm>
          <a:prstGeom prst="rect">
            <a:avLst/>
          </a:prstGeom>
        </p:spPr>
        <p:txBody>
          <a:bodyPr wrap="square">
            <a:spAutoFit/>
          </a:bodyPr>
          <a:lstStyle/>
          <a:p>
            <a:pPr marL="18256" marR="308372" defTabSz="571500">
              <a:spcBef>
                <a:spcPts val="1338"/>
              </a:spcBef>
            </a:pPr>
            <a:r>
              <a:rPr lang="en-US" sz="1438" dirty="0">
                <a:solidFill>
                  <a:prstClr val="black"/>
                </a:solidFill>
                <a:latin typeface="Avenir Next"/>
                <a:cs typeface="Avenir Next"/>
              </a:rPr>
              <a:t>Anxiety over </a:t>
            </a:r>
            <a:r>
              <a:rPr lang="en-US" sz="1438" spc="-6" dirty="0">
                <a:solidFill>
                  <a:prstClr val="black"/>
                </a:solidFill>
                <a:latin typeface="Avenir Next"/>
                <a:cs typeface="Avenir Next"/>
              </a:rPr>
              <a:t>rapid  </a:t>
            </a:r>
            <a:r>
              <a:rPr lang="en-US" sz="1438" dirty="0">
                <a:solidFill>
                  <a:prstClr val="black"/>
                </a:solidFill>
                <a:latin typeface="Avenir Next"/>
                <a:cs typeface="Avenir Next"/>
              </a:rPr>
              <a:t>economic</a:t>
            </a:r>
            <a:r>
              <a:rPr lang="en-US" sz="1438" spc="-63" dirty="0">
                <a:solidFill>
                  <a:prstClr val="black"/>
                </a:solidFill>
                <a:latin typeface="Avenir Next"/>
                <a:cs typeface="Avenir Next"/>
              </a:rPr>
              <a:t> </a:t>
            </a:r>
            <a:r>
              <a:rPr lang="en-US" sz="1438" dirty="0">
                <a:solidFill>
                  <a:prstClr val="black"/>
                </a:solidFill>
                <a:latin typeface="Avenir Next"/>
                <a:cs typeface="Avenir Next"/>
              </a:rPr>
              <a:t>changes  in</a:t>
            </a:r>
            <a:r>
              <a:rPr lang="en-US" sz="1438" spc="-6" dirty="0">
                <a:solidFill>
                  <a:prstClr val="black"/>
                </a:solidFill>
                <a:latin typeface="Avenir Next"/>
                <a:cs typeface="Avenir Next"/>
              </a:rPr>
              <a:t> technology,</a:t>
            </a:r>
            <a:r>
              <a:rPr lang="en-US" sz="1438" dirty="0">
                <a:solidFill>
                  <a:prstClr val="black"/>
                </a:solidFill>
                <a:latin typeface="Avenir Next"/>
                <a:cs typeface="Avenir Next"/>
              </a:rPr>
              <a:t> </a:t>
            </a:r>
            <a:r>
              <a:rPr lang="en-US" sz="1438" spc="-3" dirty="0">
                <a:solidFill>
                  <a:prstClr val="black"/>
                </a:solidFill>
                <a:latin typeface="Avenir Next"/>
                <a:cs typeface="Avenir Next"/>
              </a:rPr>
              <a:t>globalization, </a:t>
            </a:r>
            <a:r>
              <a:rPr lang="en-US" sz="1438" dirty="0">
                <a:solidFill>
                  <a:prstClr val="black"/>
                </a:solidFill>
                <a:latin typeface="Avenir Next"/>
                <a:cs typeface="Avenir Next"/>
              </a:rPr>
              <a:t>and</a:t>
            </a:r>
            <a:r>
              <a:rPr lang="en-US" sz="1438" spc="-75" dirty="0">
                <a:solidFill>
                  <a:prstClr val="black"/>
                </a:solidFill>
                <a:latin typeface="Avenir Next"/>
                <a:cs typeface="Avenir Next"/>
              </a:rPr>
              <a:t> </a:t>
            </a:r>
            <a:r>
              <a:rPr lang="en-US" sz="1438" dirty="0">
                <a:solidFill>
                  <a:prstClr val="black"/>
                </a:solidFill>
                <a:latin typeface="Avenir Next"/>
                <a:cs typeface="Avenir Next"/>
              </a:rPr>
              <a:t>the  gig</a:t>
            </a:r>
            <a:r>
              <a:rPr lang="en-US" sz="1438" spc="-6" dirty="0">
                <a:solidFill>
                  <a:prstClr val="black"/>
                </a:solidFill>
                <a:latin typeface="Avenir Next"/>
                <a:cs typeface="Avenir Next"/>
              </a:rPr>
              <a:t> </a:t>
            </a:r>
            <a:r>
              <a:rPr lang="en-US" sz="1438" dirty="0">
                <a:solidFill>
                  <a:prstClr val="black"/>
                </a:solidFill>
                <a:latin typeface="Avenir Next"/>
                <a:cs typeface="Avenir Next"/>
              </a:rPr>
              <a:t>economy</a:t>
            </a:r>
          </a:p>
        </p:txBody>
      </p:sp>
      <p:sp>
        <p:nvSpPr>
          <p:cNvPr id="39" name="Rectangle 38"/>
          <p:cNvSpPr/>
          <p:nvPr/>
        </p:nvSpPr>
        <p:spPr>
          <a:xfrm>
            <a:off x="3911896" y="5198465"/>
            <a:ext cx="2111992" cy="534890"/>
          </a:xfrm>
          <a:prstGeom prst="rect">
            <a:avLst/>
          </a:prstGeom>
        </p:spPr>
        <p:txBody>
          <a:bodyPr wrap="square">
            <a:spAutoFit/>
          </a:bodyPr>
          <a:lstStyle/>
          <a:p>
            <a:pPr marL="40084" marR="80169" defTabSz="571500">
              <a:spcBef>
                <a:spcPts val="1569"/>
              </a:spcBef>
            </a:pPr>
            <a:r>
              <a:rPr lang="en-US" sz="1438" dirty="0">
                <a:solidFill>
                  <a:prstClr val="black"/>
                </a:solidFill>
                <a:latin typeface="Avenir Next"/>
                <a:cs typeface="Avenir Next"/>
              </a:rPr>
              <a:t>Ideological</a:t>
            </a:r>
            <a:r>
              <a:rPr lang="en-US" sz="1438" spc="-41" dirty="0">
                <a:solidFill>
                  <a:prstClr val="black"/>
                </a:solidFill>
                <a:latin typeface="Avenir Next"/>
                <a:cs typeface="Avenir Next"/>
              </a:rPr>
              <a:t> </a:t>
            </a:r>
            <a:r>
              <a:rPr lang="en-US" sz="1438" spc="-3" dirty="0">
                <a:solidFill>
                  <a:prstClr val="black"/>
                </a:solidFill>
                <a:latin typeface="Avenir Next"/>
                <a:cs typeface="Avenir Next"/>
              </a:rPr>
              <a:t>polarization  </a:t>
            </a:r>
            <a:r>
              <a:rPr lang="en-US" sz="1438" dirty="0">
                <a:solidFill>
                  <a:prstClr val="black"/>
                </a:solidFill>
                <a:latin typeface="Avenir Next"/>
                <a:cs typeface="Avenir Next"/>
              </a:rPr>
              <a:t>of</a:t>
            </a:r>
            <a:r>
              <a:rPr lang="en-US" sz="1438" spc="31" dirty="0">
                <a:solidFill>
                  <a:prstClr val="black"/>
                </a:solidFill>
                <a:latin typeface="Avenir Next"/>
                <a:cs typeface="Avenir Next"/>
              </a:rPr>
              <a:t> </a:t>
            </a:r>
            <a:r>
              <a:rPr lang="en-US" sz="1438" spc="-3" dirty="0">
                <a:solidFill>
                  <a:prstClr val="black"/>
                </a:solidFill>
                <a:latin typeface="Avenir Next"/>
                <a:cs typeface="Avenir Next"/>
              </a:rPr>
              <a:t>parties</a:t>
            </a:r>
            <a:endParaRPr lang="en-US" sz="1438" dirty="0">
              <a:solidFill>
                <a:prstClr val="black"/>
              </a:solidFill>
              <a:latin typeface="Avenir Next"/>
              <a:cs typeface="Avenir Next"/>
            </a:endParaRPr>
          </a:p>
        </p:txBody>
      </p:sp>
      <p:sp>
        <p:nvSpPr>
          <p:cNvPr id="40" name="Rectangle 39"/>
          <p:cNvSpPr/>
          <p:nvPr/>
        </p:nvSpPr>
        <p:spPr>
          <a:xfrm>
            <a:off x="3911828" y="4634049"/>
            <a:ext cx="2209641" cy="534890"/>
          </a:xfrm>
          <a:prstGeom prst="rect">
            <a:avLst/>
          </a:prstGeom>
        </p:spPr>
        <p:txBody>
          <a:bodyPr wrap="square">
            <a:spAutoFit/>
          </a:bodyPr>
          <a:lstStyle/>
          <a:p>
            <a:pPr marL="38496" marR="80169" defTabSz="571500">
              <a:spcBef>
                <a:spcPts val="1716"/>
              </a:spcBef>
            </a:pPr>
            <a:r>
              <a:rPr lang="en-US" sz="1438" spc="-6" dirty="0">
                <a:solidFill>
                  <a:prstClr val="black"/>
                </a:solidFill>
                <a:latin typeface="Avenir Next"/>
                <a:cs typeface="Avenir Next"/>
              </a:rPr>
              <a:t>Congressional </a:t>
            </a:r>
            <a:r>
              <a:rPr lang="en-US" sz="1438" dirty="0">
                <a:solidFill>
                  <a:prstClr val="black"/>
                </a:solidFill>
                <a:latin typeface="Avenir Next"/>
                <a:cs typeface="Avenir Next"/>
              </a:rPr>
              <a:t>rules </a:t>
            </a:r>
            <a:r>
              <a:rPr lang="en-US" sz="1438" spc="-3" dirty="0">
                <a:solidFill>
                  <a:prstClr val="black"/>
                </a:solidFill>
                <a:latin typeface="Avenir Next"/>
                <a:cs typeface="Avenir Next"/>
              </a:rPr>
              <a:t>encourage</a:t>
            </a:r>
            <a:r>
              <a:rPr lang="en-US" sz="1438" spc="-34" dirty="0">
                <a:solidFill>
                  <a:prstClr val="black"/>
                </a:solidFill>
                <a:latin typeface="Avenir Next"/>
                <a:cs typeface="Avenir Next"/>
              </a:rPr>
              <a:t> </a:t>
            </a:r>
            <a:r>
              <a:rPr lang="en-US" sz="1438" spc="-3" dirty="0">
                <a:solidFill>
                  <a:prstClr val="black"/>
                </a:solidFill>
                <a:latin typeface="Avenir Next"/>
                <a:cs typeface="Avenir Next"/>
              </a:rPr>
              <a:t>partisanship</a:t>
            </a:r>
            <a:endParaRPr lang="en-US" sz="1438" dirty="0">
              <a:solidFill>
                <a:prstClr val="black"/>
              </a:solidFill>
              <a:latin typeface="Avenir Next"/>
              <a:cs typeface="Avenir Next"/>
            </a:endParaRPr>
          </a:p>
        </p:txBody>
      </p:sp>
      <p:sp>
        <p:nvSpPr>
          <p:cNvPr id="41" name="Rectangle 40"/>
          <p:cNvSpPr/>
          <p:nvPr/>
        </p:nvSpPr>
        <p:spPr>
          <a:xfrm>
            <a:off x="3906939" y="3970994"/>
            <a:ext cx="2273696" cy="534890"/>
          </a:xfrm>
          <a:prstGeom prst="rect">
            <a:avLst/>
          </a:prstGeom>
        </p:spPr>
        <p:txBody>
          <a:bodyPr wrap="square">
            <a:spAutoFit/>
          </a:bodyPr>
          <a:lstStyle/>
          <a:p>
            <a:pPr marL="7938" marR="3175" defTabSz="571500">
              <a:spcBef>
                <a:spcPts val="809"/>
              </a:spcBef>
            </a:pPr>
            <a:r>
              <a:rPr lang="en-US" sz="1438" spc="-6" dirty="0">
                <a:solidFill>
                  <a:prstClr val="black"/>
                </a:solidFill>
                <a:latin typeface="Avenir Next"/>
                <a:cs typeface="Avenir Next"/>
              </a:rPr>
              <a:t>Increased </a:t>
            </a:r>
            <a:r>
              <a:rPr lang="en-US" sz="1438" dirty="0">
                <a:solidFill>
                  <a:prstClr val="black"/>
                </a:solidFill>
                <a:latin typeface="Avenir Next"/>
                <a:cs typeface="Avenir Next"/>
              </a:rPr>
              <a:t>money in  politics </a:t>
            </a:r>
            <a:r>
              <a:rPr lang="en-US" sz="1438" spc="-6" dirty="0">
                <a:solidFill>
                  <a:prstClr val="black"/>
                </a:solidFill>
                <a:latin typeface="Avenir Next"/>
                <a:cs typeface="Avenir Next"/>
              </a:rPr>
              <a:t>skews </a:t>
            </a:r>
            <a:r>
              <a:rPr lang="en-US" sz="1438" dirty="0">
                <a:solidFill>
                  <a:prstClr val="black"/>
                </a:solidFill>
                <a:latin typeface="Avenir Next"/>
                <a:cs typeface="Avenir Next"/>
              </a:rPr>
              <a:t>the</a:t>
            </a:r>
            <a:r>
              <a:rPr lang="en-US" sz="1438" spc="-53" dirty="0">
                <a:solidFill>
                  <a:prstClr val="black"/>
                </a:solidFill>
                <a:latin typeface="Avenir Next"/>
                <a:cs typeface="Avenir Next"/>
              </a:rPr>
              <a:t> </a:t>
            </a:r>
            <a:r>
              <a:rPr lang="en-US" sz="1438" dirty="0">
                <a:solidFill>
                  <a:prstClr val="black"/>
                </a:solidFill>
                <a:latin typeface="Avenir Next"/>
                <a:cs typeface="Avenir Next"/>
              </a:rPr>
              <a:t>system</a:t>
            </a:r>
          </a:p>
        </p:txBody>
      </p:sp>
    </p:spTree>
    <p:extLst>
      <p:ext uri="{BB962C8B-B14F-4D97-AF65-F5344CB8AC3E}">
        <p14:creationId xmlns:p14="http://schemas.microsoft.com/office/powerpoint/2010/main" val="2414825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7956" y="857250"/>
            <a:ext cx="262334" cy="5138341"/>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8034948" y="864045"/>
            <a:ext cx="251222" cy="5136753"/>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1120251" y="857250"/>
            <a:ext cx="6914753" cy="51435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pPr defTabSz="571500"/>
            <a:endParaRPr sz="1125">
              <a:solidFill>
                <a:prstClr val="black"/>
              </a:solidFill>
              <a:latin typeface="Calibri"/>
            </a:endParaRPr>
          </a:p>
        </p:txBody>
      </p:sp>
      <p:sp>
        <p:nvSpPr>
          <p:cNvPr id="5" name="object 5"/>
          <p:cNvSpPr/>
          <p:nvPr/>
        </p:nvSpPr>
        <p:spPr>
          <a:xfrm>
            <a:off x="4438411" y="153470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6" name="object 6"/>
          <p:cNvSpPr/>
          <p:nvPr/>
        </p:nvSpPr>
        <p:spPr>
          <a:xfrm>
            <a:off x="4705588" y="153470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201239" y="1534703"/>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5051346" y="1674796"/>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2000964" y="1674796"/>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0" name="object 10"/>
          <p:cNvSpPr/>
          <p:nvPr/>
        </p:nvSpPr>
        <p:spPr>
          <a:xfrm>
            <a:off x="1204384" y="2093649"/>
            <a:ext cx="394494" cy="370284"/>
          </a:xfrm>
          <a:custGeom>
            <a:avLst/>
            <a:gdLst/>
            <a:ahLst/>
            <a:cxnLst/>
            <a:rect l="l" t="t" r="r" b="b"/>
            <a:pathLst>
              <a:path w="631189" h="592455">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5">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1" name="object 11"/>
          <p:cNvSpPr/>
          <p:nvPr/>
        </p:nvSpPr>
        <p:spPr>
          <a:xfrm>
            <a:off x="1204384" y="2701648"/>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2" name="object 12"/>
          <p:cNvSpPr/>
          <p:nvPr/>
        </p:nvSpPr>
        <p:spPr>
          <a:xfrm>
            <a:off x="1204384" y="4833912"/>
            <a:ext cx="394494" cy="370284"/>
          </a:xfrm>
          <a:custGeom>
            <a:avLst/>
            <a:gdLst/>
            <a:ahLst/>
            <a:cxnLst/>
            <a:rect l="l" t="t" r="r" b="b"/>
            <a:pathLst>
              <a:path w="631189" h="592454">
                <a:moveTo>
                  <a:pt x="315468" y="0"/>
                </a:moveTo>
                <a:lnTo>
                  <a:pt x="236601" y="220230"/>
                </a:lnTo>
                <a:lnTo>
                  <a:pt x="0" y="226199"/>
                </a:lnTo>
                <a:lnTo>
                  <a:pt x="187858" y="368274"/>
                </a:lnTo>
                <a:lnTo>
                  <a:pt x="120497" y="592200"/>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0"/>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3" name="object 13"/>
          <p:cNvSpPr/>
          <p:nvPr/>
        </p:nvSpPr>
        <p:spPr>
          <a:xfrm>
            <a:off x="1204384" y="4294519"/>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14" name="object 14"/>
          <p:cNvSpPr/>
          <p:nvPr/>
        </p:nvSpPr>
        <p:spPr>
          <a:xfrm>
            <a:off x="2205179" y="3285261"/>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15" name="object 15"/>
          <p:cNvSpPr/>
          <p:nvPr/>
        </p:nvSpPr>
        <p:spPr>
          <a:xfrm>
            <a:off x="2205179" y="3285261"/>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16" name="object 16"/>
          <p:cNvSpPr/>
          <p:nvPr/>
        </p:nvSpPr>
        <p:spPr>
          <a:xfrm>
            <a:off x="2205179" y="3535292"/>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17" name="object 17"/>
          <p:cNvSpPr/>
          <p:nvPr/>
        </p:nvSpPr>
        <p:spPr>
          <a:xfrm>
            <a:off x="2205179" y="3535292"/>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18" name="object 18"/>
          <p:cNvSpPr/>
          <p:nvPr/>
        </p:nvSpPr>
        <p:spPr>
          <a:xfrm>
            <a:off x="2205179" y="3785323"/>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19" name="object 19"/>
          <p:cNvSpPr/>
          <p:nvPr/>
        </p:nvSpPr>
        <p:spPr>
          <a:xfrm>
            <a:off x="2205179" y="3785323"/>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20" name="object 20"/>
          <p:cNvSpPr/>
          <p:nvPr/>
        </p:nvSpPr>
        <p:spPr>
          <a:xfrm>
            <a:off x="2205179" y="3999476"/>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21" name="object 21"/>
          <p:cNvSpPr/>
          <p:nvPr/>
        </p:nvSpPr>
        <p:spPr>
          <a:xfrm>
            <a:off x="2205179" y="3999476"/>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22" name="object 22"/>
          <p:cNvSpPr/>
          <p:nvPr/>
        </p:nvSpPr>
        <p:spPr>
          <a:xfrm>
            <a:off x="2209570" y="5224029"/>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23" name="object 23"/>
          <p:cNvSpPr/>
          <p:nvPr/>
        </p:nvSpPr>
        <p:spPr>
          <a:xfrm>
            <a:off x="2209570" y="5224029"/>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24" name="object 24"/>
          <p:cNvSpPr/>
          <p:nvPr/>
        </p:nvSpPr>
        <p:spPr>
          <a:xfrm>
            <a:off x="2209570" y="5474060"/>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25" name="object 25"/>
          <p:cNvSpPr/>
          <p:nvPr/>
        </p:nvSpPr>
        <p:spPr>
          <a:xfrm>
            <a:off x="2209570" y="5474060"/>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26" name="object 26"/>
          <p:cNvSpPr/>
          <p:nvPr/>
        </p:nvSpPr>
        <p:spPr>
          <a:xfrm>
            <a:off x="2209570" y="5724091"/>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27" name="object 27"/>
          <p:cNvSpPr/>
          <p:nvPr/>
        </p:nvSpPr>
        <p:spPr>
          <a:xfrm>
            <a:off x="2209570" y="5724091"/>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26555" y="265430"/>
                </a:lnTo>
                <a:lnTo>
                  <a:pt x="196659" y="165061"/>
                </a:lnTo>
                <a:lnTo>
                  <a:pt x="280034" y="101384"/>
                </a:lnTo>
                <a:lnTo>
                  <a:pt x="175018" y="98704"/>
                </a:lnTo>
                <a:lnTo>
                  <a:pt x="140017" y="0"/>
                </a:lnTo>
                <a:close/>
              </a:path>
            </a:pathLst>
          </a:custGeom>
          <a:ln w="12700">
            <a:solidFill>
              <a:srgbClr val="921A1C"/>
            </a:solidFill>
          </a:ln>
        </p:spPr>
        <p:txBody>
          <a:bodyPr wrap="square" lIns="0" tIns="0" rIns="0" bIns="0" rtlCol="0"/>
          <a:lstStyle/>
          <a:p>
            <a:pPr defTabSz="571500"/>
            <a:endParaRPr sz="1125">
              <a:solidFill>
                <a:prstClr val="black"/>
              </a:solidFill>
              <a:latin typeface="Calibri"/>
            </a:endParaRPr>
          </a:p>
        </p:txBody>
      </p:sp>
      <p:sp>
        <p:nvSpPr>
          <p:cNvPr id="28" name="object 28"/>
          <p:cNvSpPr txBox="1"/>
          <p:nvPr/>
        </p:nvSpPr>
        <p:spPr>
          <a:xfrm>
            <a:off x="3439771" y="901519"/>
            <a:ext cx="2264172" cy="296556"/>
          </a:xfrm>
          <a:prstGeom prst="rect">
            <a:avLst/>
          </a:prstGeom>
        </p:spPr>
        <p:txBody>
          <a:bodyPr vert="horz" wrap="square" lIns="0" tIns="7938" rIns="0" bIns="0" rtlCol="0">
            <a:spAutoFit/>
          </a:bodyPr>
          <a:lstStyle/>
          <a:p>
            <a:pPr marL="7938" defTabSz="571500">
              <a:spcBef>
                <a:spcPts val="63"/>
              </a:spcBef>
            </a:pPr>
            <a:r>
              <a:rPr sz="1875" b="1" spc="-3" dirty="0">
                <a:solidFill>
                  <a:srgbClr val="BDBDBD"/>
                </a:solidFill>
                <a:latin typeface="Georgia"/>
                <a:cs typeface="Georgia"/>
              </a:rPr>
              <a:t>THE GOOD</a:t>
            </a:r>
            <a:r>
              <a:rPr sz="1875" b="1" spc="-56" dirty="0">
                <a:solidFill>
                  <a:srgbClr val="BDBDBD"/>
                </a:solidFill>
                <a:latin typeface="Georgia"/>
                <a:cs typeface="Georgia"/>
              </a:rPr>
              <a:t> </a:t>
            </a:r>
            <a:r>
              <a:rPr sz="1875" b="1" spc="-3" dirty="0">
                <a:solidFill>
                  <a:srgbClr val="BDBDBD"/>
                </a:solidFill>
                <a:latin typeface="Georgia"/>
                <a:cs typeface="Georgia"/>
              </a:rPr>
              <a:t>NEWS</a:t>
            </a:r>
            <a:endParaRPr sz="1875">
              <a:solidFill>
                <a:prstClr val="black"/>
              </a:solidFill>
              <a:latin typeface="Georgia"/>
              <a:cs typeface="Georgia"/>
            </a:endParaRPr>
          </a:p>
        </p:txBody>
      </p:sp>
      <p:sp>
        <p:nvSpPr>
          <p:cNvPr id="29" name="object 29"/>
          <p:cNvSpPr txBox="1">
            <a:spLocks noGrp="1"/>
          </p:cNvSpPr>
          <p:nvPr>
            <p:ph type="title"/>
          </p:nvPr>
        </p:nvSpPr>
        <p:spPr>
          <a:xfrm>
            <a:off x="1249051" y="1085103"/>
            <a:ext cx="6642100" cy="488916"/>
          </a:xfrm>
          <a:prstGeom prst="rect">
            <a:avLst/>
          </a:prstGeom>
        </p:spPr>
        <p:txBody>
          <a:bodyPr vert="horz" wrap="square" lIns="0" tIns="7938" rIns="0" bIns="0" rtlCol="0">
            <a:spAutoFit/>
          </a:bodyPr>
          <a:lstStyle/>
          <a:p>
            <a:pPr marL="7938">
              <a:spcBef>
                <a:spcPts val="63"/>
              </a:spcBef>
            </a:pPr>
            <a:r>
              <a:rPr sz="3125" dirty="0"/>
              <a:t>A </a:t>
            </a:r>
            <a:r>
              <a:rPr sz="3125" spc="-3" dirty="0"/>
              <a:t>MOVEMENT </a:t>
            </a:r>
            <a:r>
              <a:rPr sz="3125" dirty="0"/>
              <a:t>IS</a:t>
            </a:r>
            <a:r>
              <a:rPr sz="3125" spc="-63" dirty="0"/>
              <a:t> </a:t>
            </a:r>
            <a:r>
              <a:rPr sz="3125" spc="-3" dirty="0"/>
              <a:t>BLOSSOMING</a:t>
            </a:r>
            <a:endParaRPr sz="3125" dirty="0"/>
          </a:p>
        </p:txBody>
      </p:sp>
      <p:sp>
        <p:nvSpPr>
          <p:cNvPr id="30" name="object 30"/>
          <p:cNvSpPr txBox="1"/>
          <p:nvPr/>
        </p:nvSpPr>
        <p:spPr>
          <a:xfrm>
            <a:off x="1211333" y="1749140"/>
            <a:ext cx="6732588" cy="359874"/>
          </a:xfrm>
          <a:prstGeom prst="rect">
            <a:avLst/>
          </a:prstGeom>
        </p:spPr>
        <p:txBody>
          <a:bodyPr vert="horz" wrap="square" lIns="0" tIns="51594" rIns="0" bIns="0" rtlCol="0">
            <a:spAutoFit/>
          </a:bodyPr>
          <a:lstStyle/>
          <a:p>
            <a:pPr marL="7938" defTabSz="571500">
              <a:spcBef>
                <a:spcPts val="406"/>
              </a:spcBef>
            </a:pPr>
            <a:r>
              <a:rPr sz="2000" i="1" spc="-9" dirty="0">
                <a:solidFill>
                  <a:srgbClr val="3F5EAB"/>
                </a:solidFill>
                <a:latin typeface="Avenir Next"/>
                <a:cs typeface="Avenir Next"/>
              </a:rPr>
              <a:t>Efforts </a:t>
            </a:r>
            <a:r>
              <a:rPr sz="2000" i="1" dirty="0">
                <a:solidFill>
                  <a:srgbClr val="3F5EAB"/>
                </a:solidFill>
                <a:latin typeface="Avenir Next"/>
                <a:cs typeface="Avenir Next"/>
              </a:rPr>
              <a:t>devoted</a:t>
            </a:r>
            <a:r>
              <a:rPr sz="2000" i="1" spc="6" dirty="0">
                <a:solidFill>
                  <a:srgbClr val="3F5EAB"/>
                </a:solidFill>
                <a:latin typeface="Avenir Next"/>
                <a:cs typeface="Avenir Next"/>
              </a:rPr>
              <a:t> </a:t>
            </a:r>
            <a:r>
              <a:rPr sz="2000" i="1" dirty="0">
                <a:solidFill>
                  <a:srgbClr val="3F5EAB"/>
                </a:solidFill>
                <a:latin typeface="Avenir Next"/>
                <a:cs typeface="Avenir Next"/>
              </a:rPr>
              <a:t>to:</a:t>
            </a:r>
          </a:p>
        </p:txBody>
      </p:sp>
      <p:sp>
        <p:nvSpPr>
          <p:cNvPr id="31" name="Rectangle 30"/>
          <p:cNvSpPr/>
          <p:nvPr/>
        </p:nvSpPr>
        <p:spPr>
          <a:xfrm>
            <a:off x="1138336" y="5723462"/>
            <a:ext cx="7081786" cy="284693"/>
          </a:xfrm>
          <a:prstGeom prst="rect">
            <a:avLst/>
          </a:prstGeom>
        </p:spPr>
        <p:txBody>
          <a:bodyPr wrap="square">
            <a:spAutoFit/>
          </a:bodyPr>
          <a:lstStyle/>
          <a:p>
            <a:pPr marL="1218009" defTabSz="571500">
              <a:spcBef>
                <a:spcPts val="375"/>
              </a:spcBef>
            </a:pPr>
            <a:r>
              <a:rPr lang="en-US" sz="1250" dirty="0">
                <a:solidFill>
                  <a:prstClr val="black"/>
                </a:solidFill>
                <a:latin typeface="AvenirNext-Medium"/>
                <a:cs typeface="AvenirNext-Medium"/>
              </a:rPr>
              <a:t>New</a:t>
            </a:r>
            <a:r>
              <a:rPr lang="en-US" sz="1250" spc="-113" dirty="0">
                <a:solidFill>
                  <a:prstClr val="black"/>
                </a:solidFill>
                <a:latin typeface="AvenirNext-Medium"/>
                <a:cs typeface="AvenirNext-Medium"/>
              </a:rPr>
              <a:t> </a:t>
            </a:r>
            <a:r>
              <a:rPr lang="en-US" sz="1250" dirty="0">
                <a:solidFill>
                  <a:prstClr val="black"/>
                </a:solidFill>
                <a:latin typeface="AvenirNext-Medium"/>
                <a:cs typeface="AvenirNext-Medium"/>
              </a:rPr>
              <a:t>or</a:t>
            </a:r>
            <a:r>
              <a:rPr lang="en-US" sz="1250" spc="-109" dirty="0">
                <a:solidFill>
                  <a:prstClr val="black"/>
                </a:solidFill>
                <a:latin typeface="AvenirNext-Medium"/>
                <a:cs typeface="AvenirNext-Medium"/>
              </a:rPr>
              <a:t> </a:t>
            </a:r>
            <a:r>
              <a:rPr lang="en-US" sz="1250" spc="-3" dirty="0">
                <a:solidFill>
                  <a:prstClr val="black"/>
                </a:solidFill>
                <a:latin typeface="AvenirNext-Medium"/>
                <a:cs typeface="AvenirNext-Medium"/>
              </a:rPr>
              <a:t>improved</a:t>
            </a:r>
            <a:r>
              <a:rPr lang="en-US" sz="1250" spc="-109" dirty="0">
                <a:solidFill>
                  <a:prstClr val="black"/>
                </a:solidFill>
                <a:latin typeface="AvenirNext-Medium"/>
                <a:cs typeface="AvenirNext-Medium"/>
              </a:rPr>
              <a:t> </a:t>
            </a:r>
            <a:r>
              <a:rPr lang="en-US" sz="1250" dirty="0">
                <a:solidFill>
                  <a:prstClr val="black"/>
                </a:solidFill>
                <a:latin typeface="AvenirNext-Medium"/>
                <a:cs typeface="AvenirNext-Medium"/>
              </a:rPr>
              <a:t>media</a:t>
            </a:r>
            <a:r>
              <a:rPr lang="en-US" sz="1250" spc="-113" dirty="0">
                <a:solidFill>
                  <a:prstClr val="black"/>
                </a:solidFill>
                <a:latin typeface="AvenirNext-Medium"/>
                <a:cs typeface="AvenirNext-Medium"/>
              </a:rPr>
              <a:t> </a:t>
            </a:r>
            <a:r>
              <a:rPr lang="en-US" sz="1250" spc="-3" dirty="0">
                <a:solidFill>
                  <a:prstClr val="black"/>
                </a:solidFill>
                <a:latin typeface="AvenirNext-Medium"/>
                <a:cs typeface="AvenirNext-Medium"/>
              </a:rPr>
              <a:t>platforms</a:t>
            </a:r>
            <a:r>
              <a:rPr lang="en-US" sz="1250" spc="-109" dirty="0">
                <a:solidFill>
                  <a:prstClr val="black"/>
                </a:solidFill>
                <a:latin typeface="AvenirNext-Medium"/>
                <a:cs typeface="AvenirNext-Medium"/>
              </a:rPr>
              <a:t> </a:t>
            </a:r>
            <a:r>
              <a:rPr lang="en-US" sz="1250" dirty="0">
                <a:solidFill>
                  <a:prstClr val="black"/>
                </a:solidFill>
                <a:latin typeface="AvenirNext-Medium"/>
                <a:cs typeface="AvenirNext-Medium"/>
              </a:rPr>
              <a:t>to</a:t>
            </a:r>
            <a:r>
              <a:rPr lang="en-US" sz="1250" spc="-109" dirty="0">
                <a:solidFill>
                  <a:prstClr val="black"/>
                </a:solidFill>
                <a:latin typeface="AvenirNext-Medium"/>
                <a:cs typeface="AvenirNext-Medium"/>
              </a:rPr>
              <a:t> </a:t>
            </a:r>
            <a:r>
              <a:rPr lang="en-US" sz="1250" dirty="0">
                <a:solidFill>
                  <a:prstClr val="black"/>
                </a:solidFill>
                <a:latin typeface="AvenirNext-Medium"/>
                <a:cs typeface="AvenirNext-Medium"/>
              </a:rPr>
              <a:t>give</a:t>
            </a:r>
            <a:r>
              <a:rPr lang="en-US" sz="1250" spc="-113" dirty="0">
                <a:solidFill>
                  <a:prstClr val="black"/>
                </a:solidFill>
                <a:latin typeface="AvenirNext-Medium"/>
                <a:cs typeface="AvenirNext-Medium"/>
              </a:rPr>
              <a:t> </a:t>
            </a:r>
            <a:r>
              <a:rPr lang="en-US" sz="1250" dirty="0">
                <a:solidFill>
                  <a:prstClr val="black"/>
                </a:solidFill>
                <a:latin typeface="AvenirNext-Medium"/>
                <a:cs typeface="AvenirNext-Medium"/>
              </a:rPr>
              <a:t>voice</a:t>
            </a:r>
            <a:r>
              <a:rPr lang="en-US" sz="1250" spc="-109" dirty="0">
                <a:solidFill>
                  <a:prstClr val="black"/>
                </a:solidFill>
                <a:latin typeface="AvenirNext-Medium"/>
                <a:cs typeface="AvenirNext-Medium"/>
              </a:rPr>
              <a:t> </a:t>
            </a:r>
            <a:r>
              <a:rPr lang="en-US" sz="1250" dirty="0">
                <a:solidFill>
                  <a:prstClr val="black"/>
                </a:solidFill>
                <a:latin typeface="AvenirNext-Medium"/>
                <a:cs typeface="AvenirNext-Medium"/>
              </a:rPr>
              <a:t>to</a:t>
            </a:r>
            <a:r>
              <a:rPr lang="en-US" sz="1250" spc="-109" dirty="0">
                <a:solidFill>
                  <a:prstClr val="black"/>
                </a:solidFill>
                <a:latin typeface="AvenirNext-Medium"/>
                <a:cs typeface="AvenirNext-Medium"/>
              </a:rPr>
              <a:t> </a:t>
            </a:r>
            <a:r>
              <a:rPr lang="en-US" sz="1250" dirty="0">
                <a:solidFill>
                  <a:prstClr val="black"/>
                </a:solidFill>
                <a:latin typeface="AvenirNext-Medium"/>
                <a:cs typeface="AvenirNext-Medium"/>
              </a:rPr>
              <a:t>the</a:t>
            </a:r>
            <a:r>
              <a:rPr lang="en-US" sz="1250" spc="-113" dirty="0">
                <a:solidFill>
                  <a:prstClr val="black"/>
                </a:solidFill>
                <a:latin typeface="AvenirNext-Medium"/>
                <a:cs typeface="AvenirNext-Medium"/>
              </a:rPr>
              <a:t> </a:t>
            </a:r>
            <a:r>
              <a:rPr lang="en-US" sz="1250" dirty="0">
                <a:solidFill>
                  <a:prstClr val="black"/>
                </a:solidFill>
                <a:latin typeface="AvenirNext-Medium"/>
                <a:cs typeface="AvenirNext-Medium"/>
              </a:rPr>
              <a:t>ideologically</a:t>
            </a:r>
            <a:r>
              <a:rPr lang="en-US" sz="1250" spc="-109" dirty="0">
                <a:solidFill>
                  <a:prstClr val="black"/>
                </a:solidFill>
                <a:latin typeface="AvenirNext-Medium"/>
                <a:cs typeface="AvenirNext-Medium"/>
              </a:rPr>
              <a:t> </a:t>
            </a:r>
            <a:r>
              <a:rPr lang="en-US" sz="1250" dirty="0">
                <a:solidFill>
                  <a:prstClr val="black"/>
                </a:solidFill>
                <a:latin typeface="AvenirNext-Medium"/>
                <a:cs typeface="AvenirNext-Medium"/>
              </a:rPr>
              <a:t>homeless</a:t>
            </a:r>
          </a:p>
        </p:txBody>
      </p:sp>
      <p:sp>
        <p:nvSpPr>
          <p:cNvPr id="33" name="TextBox 32"/>
          <p:cNvSpPr txBox="1"/>
          <p:nvPr/>
        </p:nvSpPr>
        <p:spPr>
          <a:xfrm>
            <a:off x="2377258" y="5474980"/>
            <a:ext cx="3938446" cy="284693"/>
          </a:xfrm>
          <a:prstGeom prst="rect">
            <a:avLst/>
          </a:prstGeom>
          <a:noFill/>
        </p:spPr>
        <p:txBody>
          <a:bodyPr wrap="square" rtlCol="0">
            <a:spAutoFit/>
          </a:bodyPr>
          <a:lstStyle/>
          <a:p>
            <a:pPr defTabSz="571500"/>
            <a:r>
              <a:rPr lang="en-US" sz="1250" dirty="0">
                <a:solidFill>
                  <a:prstClr val="black"/>
                </a:solidFill>
                <a:latin typeface="AvenirNext-Medium"/>
                <a:cs typeface="AvenirNext-Medium"/>
              </a:rPr>
              <a:t>Enhanced civic engagement and</a:t>
            </a:r>
            <a:r>
              <a:rPr lang="en-US" sz="1250" spc="-9" dirty="0">
                <a:solidFill>
                  <a:prstClr val="black"/>
                </a:solidFill>
                <a:latin typeface="AvenirNext-Medium"/>
                <a:cs typeface="AvenirNext-Medium"/>
              </a:rPr>
              <a:t> </a:t>
            </a:r>
            <a:r>
              <a:rPr lang="en-US" sz="1250" spc="-3" dirty="0">
                <a:solidFill>
                  <a:prstClr val="black"/>
                </a:solidFill>
                <a:latin typeface="AvenirNext-Medium"/>
                <a:cs typeface="AvenirNext-Medium"/>
              </a:rPr>
              <a:t>education</a:t>
            </a:r>
            <a:endParaRPr lang="en-US" sz="1250" dirty="0">
              <a:solidFill>
                <a:prstClr val="black"/>
              </a:solidFill>
              <a:latin typeface="AvenirNext-Medium"/>
              <a:cs typeface="AvenirNext-Medium"/>
            </a:endParaRPr>
          </a:p>
        </p:txBody>
      </p:sp>
      <p:sp>
        <p:nvSpPr>
          <p:cNvPr id="35" name="TextBox 34"/>
          <p:cNvSpPr txBox="1"/>
          <p:nvPr/>
        </p:nvSpPr>
        <p:spPr>
          <a:xfrm>
            <a:off x="2377259" y="5221244"/>
            <a:ext cx="3901908" cy="284693"/>
          </a:xfrm>
          <a:prstGeom prst="rect">
            <a:avLst/>
          </a:prstGeom>
          <a:noFill/>
        </p:spPr>
        <p:txBody>
          <a:bodyPr wrap="square" rtlCol="0">
            <a:spAutoFit/>
          </a:bodyPr>
          <a:lstStyle/>
          <a:p>
            <a:pPr defTabSz="571500"/>
            <a:r>
              <a:rPr lang="en-US" sz="1250" spc="-6" dirty="0">
                <a:solidFill>
                  <a:prstClr val="black"/>
                </a:solidFill>
                <a:latin typeface="AvenirNext-Medium"/>
                <a:cs typeface="AvenirNext-Medium"/>
              </a:rPr>
              <a:t>More </a:t>
            </a:r>
            <a:r>
              <a:rPr lang="en-US" sz="1250" dirty="0">
                <a:solidFill>
                  <a:prstClr val="black"/>
                </a:solidFill>
                <a:latin typeface="AvenirNext-Medium"/>
                <a:cs typeface="AvenirNext-Medium"/>
              </a:rPr>
              <a:t>civility in political and public discourse</a:t>
            </a:r>
          </a:p>
        </p:txBody>
      </p:sp>
      <p:sp>
        <p:nvSpPr>
          <p:cNvPr id="36" name="TextBox 35"/>
          <p:cNvSpPr txBox="1"/>
          <p:nvPr/>
        </p:nvSpPr>
        <p:spPr>
          <a:xfrm>
            <a:off x="1598878" y="4934891"/>
            <a:ext cx="4766016" cy="573362"/>
          </a:xfrm>
          <a:prstGeom prst="rect">
            <a:avLst/>
          </a:prstGeom>
          <a:noFill/>
        </p:spPr>
        <p:txBody>
          <a:bodyPr wrap="square" rtlCol="0">
            <a:spAutoFit/>
          </a:bodyPr>
          <a:lstStyle/>
          <a:p>
            <a:pPr defTabSz="571500"/>
            <a:r>
              <a:rPr lang="en-US" sz="1563" spc="-13" dirty="0">
                <a:solidFill>
                  <a:srgbClr val="020302"/>
                </a:solidFill>
                <a:latin typeface="AvenirNext-Medium"/>
                <a:cs typeface="AvenirNext-Medium"/>
              </a:rPr>
              <a:t>Promoting </a:t>
            </a:r>
            <a:r>
              <a:rPr lang="en-US" sz="1563" spc="-3" dirty="0">
                <a:solidFill>
                  <a:srgbClr val="020302"/>
                </a:solidFill>
                <a:latin typeface="AvenirNext-Medium"/>
                <a:cs typeface="AvenirNext-Medium"/>
              </a:rPr>
              <a:t>cultural </a:t>
            </a:r>
            <a:r>
              <a:rPr lang="en-US" sz="1563" dirty="0">
                <a:solidFill>
                  <a:srgbClr val="020302"/>
                </a:solidFill>
                <a:latin typeface="AvenirNext-Medium"/>
                <a:cs typeface="AvenirNext-Medium"/>
              </a:rPr>
              <a:t>and societal changes,</a:t>
            </a:r>
            <a:r>
              <a:rPr lang="en-US" sz="1563" spc="-78" dirty="0">
                <a:solidFill>
                  <a:srgbClr val="020302"/>
                </a:solidFill>
                <a:latin typeface="AvenirNext-Medium"/>
                <a:cs typeface="AvenirNext-Medium"/>
              </a:rPr>
              <a:t> </a:t>
            </a:r>
            <a:r>
              <a:rPr lang="en-US" sz="1563" dirty="0">
                <a:solidFill>
                  <a:srgbClr val="020302"/>
                </a:solidFill>
                <a:latin typeface="AvenirNext-Medium"/>
                <a:cs typeface="AvenirNext-Medium"/>
              </a:rPr>
              <a:t>including:</a:t>
            </a:r>
            <a:endParaRPr lang="en-US" sz="1563" dirty="0">
              <a:solidFill>
                <a:prstClr val="black"/>
              </a:solidFill>
              <a:latin typeface="AvenirNext-Medium"/>
              <a:cs typeface="AvenirNext-Medium"/>
            </a:endParaRPr>
          </a:p>
          <a:p>
            <a:pPr defTabSz="571500"/>
            <a:endParaRPr lang="en-US" sz="1563" dirty="0">
              <a:solidFill>
                <a:prstClr val="black"/>
              </a:solidFill>
              <a:latin typeface="Calibri"/>
            </a:endParaRPr>
          </a:p>
        </p:txBody>
      </p:sp>
      <p:sp>
        <p:nvSpPr>
          <p:cNvPr id="37" name="TextBox 36"/>
          <p:cNvSpPr txBox="1"/>
          <p:nvPr/>
        </p:nvSpPr>
        <p:spPr>
          <a:xfrm>
            <a:off x="1598878" y="4304186"/>
            <a:ext cx="6382376" cy="573362"/>
          </a:xfrm>
          <a:prstGeom prst="rect">
            <a:avLst/>
          </a:prstGeom>
          <a:noFill/>
        </p:spPr>
        <p:txBody>
          <a:bodyPr wrap="square" rtlCol="0">
            <a:spAutoFit/>
          </a:bodyPr>
          <a:lstStyle/>
          <a:p>
            <a:pPr defTabSz="571500"/>
            <a:r>
              <a:rPr lang="en-US" sz="1563" dirty="0">
                <a:solidFill>
                  <a:srgbClr val="020302"/>
                </a:solidFill>
                <a:latin typeface="AvenirNext-Medium"/>
                <a:cs typeface="AvenirNext-Medium"/>
              </a:rPr>
              <a:t>Advancing </a:t>
            </a:r>
            <a:r>
              <a:rPr lang="en-US" sz="1563" spc="-3" dirty="0">
                <a:solidFill>
                  <a:srgbClr val="020302"/>
                </a:solidFill>
                <a:latin typeface="AvenirNext-Medium"/>
                <a:cs typeface="AvenirNext-Medium"/>
              </a:rPr>
              <a:t>bipartisan </a:t>
            </a:r>
            <a:r>
              <a:rPr lang="en-US" sz="1563" dirty="0">
                <a:solidFill>
                  <a:srgbClr val="020302"/>
                </a:solidFill>
                <a:latin typeface="AvenirNext-Medium"/>
                <a:cs typeface="AvenirNext-Medium"/>
              </a:rPr>
              <a:t>economic policies to </a:t>
            </a:r>
            <a:r>
              <a:rPr lang="en-US" sz="1563" spc="-6" dirty="0">
                <a:solidFill>
                  <a:srgbClr val="020302"/>
                </a:solidFill>
                <a:latin typeface="AvenirNext-Medium"/>
                <a:cs typeface="AvenirNext-Medium"/>
              </a:rPr>
              <a:t>address </a:t>
            </a:r>
            <a:r>
              <a:rPr lang="en-US" sz="1563" dirty="0">
                <a:solidFill>
                  <a:srgbClr val="020302"/>
                </a:solidFill>
                <a:latin typeface="AvenirNext-Medium"/>
                <a:cs typeface="AvenirNext-Medium"/>
              </a:rPr>
              <a:t>the </a:t>
            </a:r>
            <a:r>
              <a:rPr lang="en-US" sz="1563" spc="-3" dirty="0">
                <a:solidFill>
                  <a:srgbClr val="020302"/>
                </a:solidFill>
                <a:latin typeface="AvenirNext-Medium"/>
                <a:cs typeface="AvenirNext-Medium"/>
              </a:rPr>
              <a:t>structural  </a:t>
            </a:r>
            <a:r>
              <a:rPr lang="en-US" sz="1563" spc="-6" dirty="0">
                <a:solidFill>
                  <a:srgbClr val="020302"/>
                </a:solidFill>
                <a:latin typeface="AvenirNext-Medium"/>
                <a:cs typeface="AvenirNext-Medium"/>
              </a:rPr>
              <a:t>trends </a:t>
            </a:r>
            <a:r>
              <a:rPr lang="en-US" sz="1563" dirty="0">
                <a:solidFill>
                  <a:srgbClr val="020302"/>
                </a:solidFill>
                <a:latin typeface="AvenirNext-Medium"/>
                <a:cs typeface="AvenirNext-Medium"/>
              </a:rPr>
              <a:t>contributing to economic anxiety</a:t>
            </a:r>
            <a:endParaRPr lang="en-US" sz="1563" dirty="0">
              <a:solidFill>
                <a:prstClr val="black"/>
              </a:solidFill>
              <a:latin typeface="AvenirNext-Medium"/>
              <a:cs typeface="AvenirNext-Medium"/>
            </a:endParaRPr>
          </a:p>
        </p:txBody>
      </p:sp>
      <p:sp>
        <p:nvSpPr>
          <p:cNvPr id="38" name="TextBox 37"/>
          <p:cNvSpPr txBox="1"/>
          <p:nvPr/>
        </p:nvSpPr>
        <p:spPr>
          <a:xfrm>
            <a:off x="2374244" y="3980955"/>
            <a:ext cx="4092408" cy="284693"/>
          </a:xfrm>
          <a:prstGeom prst="rect">
            <a:avLst/>
          </a:prstGeom>
          <a:noFill/>
        </p:spPr>
        <p:txBody>
          <a:bodyPr wrap="square" rtlCol="0">
            <a:spAutoFit/>
          </a:bodyPr>
          <a:lstStyle/>
          <a:p>
            <a:pPr defTabSz="571500"/>
            <a:r>
              <a:rPr lang="en-US" sz="1250" spc="-3" dirty="0">
                <a:solidFill>
                  <a:prstClr val="black"/>
                </a:solidFill>
                <a:latin typeface="AvenirNext-Medium"/>
                <a:cs typeface="AvenirNext-Medium"/>
              </a:rPr>
              <a:t>Campaign </a:t>
            </a:r>
            <a:r>
              <a:rPr lang="en-US" sz="1250" dirty="0">
                <a:solidFill>
                  <a:prstClr val="black"/>
                </a:solidFill>
                <a:latin typeface="AvenirNext-Medium"/>
                <a:cs typeface="AvenirNext-Medium"/>
              </a:rPr>
              <a:t>finance</a:t>
            </a:r>
            <a:r>
              <a:rPr lang="en-US" sz="1250" spc="-9" dirty="0">
                <a:solidFill>
                  <a:prstClr val="black"/>
                </a:solidFill>
                <a:latin typeface="AvenirNext-Medium"/>
                <a:cs typeface="AvenirNext-Medium"/>
              </a:rPr>
              <a:t> </a:t>
            </a:r>
            <a:r>
              <a:rPr lang="en-US" sz="1250" spc="-6" dirty="0">
                <a:solidFill>
                  <a:prstClr val="black"/>
                </a:solidFill>
                <a:latin typeface="AvenirNext-Medium"/>
                <a:cs typeface="AvenirNext-Medium"/>
              </a:rPr>
              <a:t>reform</a:t>
            </a:r>
            <a:endParaRPr lang="en-US" sz="1250" dirty="0">
              <a:solidFill>
                <a:prstClr val="black"/>
              </a:solidFill>
              <a:latin typeface="AvenirNext-Medium"/>
              <a:cs typeface="AvenirNext-Medium"/>
            </a:endParaRPr>
          </a:p>
        </p:txBody>
      </p:sp>
      <p:sp>
        <p:nvSpPr>
          <p:cNvPr id="39" name="TextBox 38"/>
          <p:cNvSpPr txBox="1"/>
          <p:nvPr/>
        </p:nvSpPr>
        <p:spPr>
          <a:xfrm>
            <a:off x="2384592" y="3767765"/>
            <a:ext cx="3077204" cy="284693"/>
          </a:xfrm>
          <a:prstGeom prst="rect">
            <a:avLst/>
          </a:prstGeom>
          <a:noFill/>
        </p:spPr>
        <p:txBody>
          <a:bodyPr wrap="square" rtlCol="0">
            <a:spAutoFit/>
          </a:bodyPr>
          <a:lstStyle/>
          <a:p>
            <a:pPr defTabSz="571500"/>
            <a:r>
              <a:rPr lang="en-US" sz="1250" dirty="0">
                <a:solidFill>
                  <a:prstClr val="black"/>
                </a:solidFill>
                <a:latin typeface="AvenirNext-Medium"/>
                <a:cs typeface="AvenirNext-Medium"/>
              </a:rPr>
              <a:t>Ballot access changes</a:t>
            </a:r>
          </a:p>
        </p:txBody>
      </p:sp>
      <p:sp>
        <p:nvSpPr>
          <p:cNvPr id="40" name="TextBox 39"/>
          <p:cNvSpPr txBox="1"/>
          <p:nvPr/>
        </p:nvSpPr>
        <p:spPr>
          <a:xfrm>
            <a:off x="2374244" y="3530699"/>
            <a:ext cx="4381500" cy="284693"/>
          </a:xfrm>
          <a:prstGeom prst="rect">
            <a:avLst/>
          </a:prstGeom>
          <a:noFill/>
        </p:spPr>
        <p:txBody>
          <a:bodyPr wrap="square" rtlCol="0">
            <a:spAutoFit/>
          </a:bodyPr>
          <a:lstStyle/>
          <a:p>
            <a:pPr defTabSz="571500"/>
            <a:r>
              <a:rPr lang="en-US" sz="1250" spc="-3" dirty="0">
                <a:solidFill>
                  <a:prstClr val="black"/>
                </a:solidFill>
                <a:latin typeface="AvenirNext-Medium"/>
                <a:cs typeface="AvenirNext-Medium"/>
              </a:rPr>
              <a:t>Electoral </a:t>
            </a:r>
            <a:r>
              <a:rPr lang="en-US" sz="1250" dirty="0">
                <a:solidFill>
                  <a:prstClr val="black"/>
                </a:solidFill>
                <a:latin typeface="AvenirNext-Medium"/>
                <a:cs typeface="AvenirNext-Medium"/>
              </a:rPr>
              <a:t>and primary</a:t>
            </a:r>
            <a:r>
              <a:rPr lang="en-US" sz="1250" spc="-38" dirty="0">
                <a:solidFill>
                  <a:prstClr val="black"/>
                </a:solidFill>
                <a:latin typeface="AvenirNext-Medium"/>
                <a:cs typeface="AvenirNext-Medium"/>
              </a:rPr>
              <a:t> </a:t>
            </a:r>
            <a:r>
              <a:rPr lang="en-US" sz="1250" spc="-6" dirty="0">
                <a:solidFill>
                  <a:prstClr val="black"/>
                </a:solidFill>
                <a:latin typeface="AvenirNext-Medium"/>
                <a:cs typeface="AvenirNext-Medium"/>
              </a:rPr>
              <a:t>reform</a:t>
            </a:r>
            <a:endParaRPr lang="en-US" sz="1250" dirty="0">
              <a:solidFill>
                <a:prstClr val="black"/>
              </a:solidFill>
              <a:latin typeface="AvenirNext-Medium"/>
              <a:cs typeface="AvenirNext-Medium"/>
            </a:endParaRPr>
          </a:p>
        </p:txBody>
      </p:sp>
      <p:sp>
        <p:nvSpPr>
          <p:cNvPr id="41" name="TextBox 40"/>
          <p:cNvSpPr txBox="1"/>
          <p:nvPr/>
        </p:nvSpPr>
        <p:spPr>
          <a:xfrm>
            <a:off x="2380201" y="3273824"/>
            <a:ext cx="3333750" cy="284693"/>
          </a:xfrm>
          <a:prstGeom prst="rect">
            <a:avLst/>
          </a:prstGeom>
          <a:noFill/>
        </p:spPr>
        <p:txBody>
          <a:bodyPr wrap="square" rtlCol="0">
            <a:spAutoFit/>
          </a:bodyPr>
          <a:lstStyle/>
          <a:p>
            <a:pPr defTabSz="571500"/>
            <a:r>
              <a:rPr lang="en-US" sz="1250" spc="-3" dirty="0">
                <a:solidFill>
                  <a:prstClr val="black"/>
                </a:solidFill>
                <a:latin typeface="AvenirNext-Medium"/>
                <a:cs typeface="AvenirNext-Medium"/>
              </a:rPr>
              <a:t>Redistricting </a:t>
            </a:r>
            <a:r>
              <a:rPr lang="en-US" sz="1250" spc="-6" dirty="0">
                <a:solidFill>
                  <a:prstClr val="black"/>
                </a:solidFill>
                <a:latin typeface="AvenirNext-Medium"/>
                <a:cs typeface="AvenirNext-Medium"/>
              </a:rPr>
              <a:t>reform</a:t>
            </a:r>
            <a:endParaRPr lang="en-US" sz="1250" dirty="0">
              <a:solidFill>
                <a:prstClr val="black"/>
              </a:solidFill>
              <a:latin typeface="AvenirNext-Medium"/>
              <a:cs typeface="AvenirNext-Medium"/>
            </a:endParaRPr>
          </a:p>
        </p:txBody>
      </p:sp>
      <p:sp>
        <p:nvSpPr>
          <p:cNvPr id="42" name="TextBox 41"/>
          <p:cNvSpPr txBox="1"/>
          <p:nvPr/>
        </p:nvSpPr>
        <p:spPr>
          <a:xfrm>
            <a:off x="1598877" y="2728388"/>
            <a:ext cx="6116373" cy="573362"/>
          </a:xfrm>
          <a:prstGeom prst="rect">
            <a:avLst/>
          </a:prstGeom>
          <a:noFill/>
        </p:spPr>
        <p:txBody>
          <a:bodyPr wrap="square" rtlCol="0">
            <a:spAutoFit/>
          </a:bodyPr>
          <a:lstStyle/>
          <a:p>
            <a:pPr defTabSz="571500"/>
            <a:r>
              <a:rPr lang="en-US" sz="1563" spc="-3" dirty="0">
                <a:solidFill>
                  <a:srgbClr val="020302"/>
                </a:solidFill>
                <a:latin typeface="AvenirNext-Medium"/>
                <a:cs typeface="AvenirNext-Medium"/>
              </a:rPr>
              <a:t>Reforming </a:t>
            </a:r>
            <a:r>
              <a:rPr lang="en-US" sz="1563" dirty="0">
                <a:solidFill>
                  <a:srgbClr val="020302"/>
                </a:solidFill>
                <a:latin typeface="AvenirNext-Medium"/>
                <a:cs typeface="AvenirNext-Medium"/>
              </a:rPr>
              <a:t>the incentives of our political system, </a:t>
            </a:r>
            <a:r>
              <a:rPr lang="en-US" sz="1563" dirty="0">
                <a:solidFill>
                  <a:prstClr val="black"/>
                </a:solidFill>
                <a:latin typeface="AvenirNext-Medium"/>
                <a:cs typeface="AvenirNext-Medium"/>
              </a:rPr>
              <a:t>including but not  limited</a:t>
            </a:r>
            <a:r>
              <a:rPr lang="en-US" sz="1563" spc="-3" dirty="0">
                <a:solidFill>
                  <a:prstClr val="black"/>
                </a:solidFill>
                <a:latin typeface="AvenirNext-Medium"/>
                <a:cs typeface="AvenirNext-Medium"/>
              </a:rPr>
              <a:t> </a:t>
            </a:r>
            <a:r>
              <a:rPr lang="en-US" sz="1563" dirty="0">
                <a:solidFill>
                  <a:prstClr val="black"/>
                </a:solidFill>
                <a:latin typeface="AvenirNext-Medium"/>
                <a:cs typeface="AvenirNext-Medium"/>
              </a:rPr>
              <a:t>to:</a:t>
            </a:r>
          </a:p>
        </p:txBody>
      </p:sp>
      <p:sp>
        <p:nvSpPr>
          <p:cNvPr id="43" name="TextBox 42"/>
          <p:cNvSpPr txBox="1"/>
          <p:nvPr/>
        </p:nvSpPr>
        <p:spPr>
          <a:xfrm>
            <a:off x="1597841" y="2124125"/>
            <a:ext cx="6185941" cy="573362"/>
          </a:xfrm>
          <a:prstGeom prst="rect">
            <a:avLst/>
          </a:prstGeom>
          <a:noFill/>
        </p:spPr>
        <p:txBody>
          <a:bodyPr wrap="square" rtlCol="0">
            <a:spAutoFit/>
          </a:bodyPr>
          <a:lstStyle/>
          <a:p>
            <a:pPr defTabSz="571500"/>
            <a:r>
              <a:rPr lang="en-US" sz="1563" spc="-3" dirty="0">
                <a:solidFill>
                  <a:srgbClr val="020302"/>
                </a:solidFill>
                <a:latin typeface="AvenirNext-Medium"/>
                <a:cs typeface="AvenirNext-Medium"/>
              </a:rPr>
              <a:t>Supporting candidates </a:t>
            </a:r>
            <a:r>
              <a:rPr lang="en-US" sz="1563" dirty="0">
                <a:solidFill>
                  <a:srgbClr val="020302"/>
                </a:solidFill>
                <a:latin typeface="AvenirNext-Medium"/>
                <a:cs typeface="AvenirNext-Medium"/>
              </a:rPr>
              <a:t>and elected </a:t>
            </a:r>
            <a:r>
              <a:rPr lang="en-US" sz="1563" spc="-3" dirty="0">
                <a:solidFill>
                  <a:srgbClr val="020302"/>
                </a:solidFill>
                <a:latin typeface="AvenirNext-Medium"/>
                <a:cs typeface="AvenirNext-Medium"/>
              </a:rPr>
              <a:t>officials </a:t>
            </a:r>
            <a:r>
              <a:rPr lang="en-US" sz="1563" dirty="0">
                <a:solidFill>
                  <a:srgbClr val="020302"/>
                </a:solidFill>
                <a:latin typeface="AvenirNext-Medium"/>
                <a:cs typeface="AvenirNext-Medium"/>
              </a:rPr>
              <a:t>who have </a:t>
            </a:r>
            <a:r>
              <a:rPr lang="en-US" sz="1563" spc="-3" dirty="0">
                <a:solidFill>
                  <a:srgbClr val="020302"/>
                </a:solidFill>
                <a:latin typeface="AvenirNext-Medium"/>
                <a:cs typeface="AvenirNext-Medium"/>
              </a:rPr>
              <a:t>committed  </a:t>
            </a:r>
            <a:r>
              <a:rPr lang="en-US" sz="1563" dirty="0">
                <a:solidFill>
                  <a:srgbClr val="020302"/>
                </a:solidFill>
                <a:latin typeface="AvenirNext-Medium"/>
                <a:cs typeface="AvenirNext-Medium"/>
              </a:rPr>
              <a:t>to working in a </a:t>
            </a:r>
            <a:r>
              <a:rPr lang="en-US" sz="1563" spc="-3" dirty="0">
                <a:solidFill>
                  <a:srgbClr val="020302"/>
                </a:solidFill>
                <a:latin typeface="AvenirNext-Medium"/>
                <a:cs typeface="AvenirNext-Medium"/>
              </a:rPr>
              <a:t>bipartisan </a:t>
            </a:r>
            <a:r>
              <a:rPr lang="en-US" sz="1563" dirty="0">
                <a:solidFill>
                  <a:srgbClr val="020302"/>
                </a:solidFill>
                <a:latin typeface="AvenirNext-Medium"/>
                <a:cs typeface="AvenirNext-Medium"/>
              </a:rPr>
              <a:t>manner to solve</a:t>
            </a:r>
            <a:r>
              <a:rPr lang="en-US" sz="1563" spc="-6" dirty="0">
                <a:solidFill>
                  <a:srgbClr val="020302"/>
                </a:solidFill>
                <a:latin typeface="AvenirNext-Medium"/>
                <a:cs typeface="AvenirNext-Medium"/>
              </a:rPr>
              <a:t> problems</a:t>
            </a:r>
            <a:endParaRPr lang="en-US" sz="1563" dirty="0">
              <a:solidFill>
                <a:prstClr val="black"/>
              </a:solidFill>
              <a:latin typeface="AvenirNext-Medium"/>
              <a:cs typeface="AvenirNext-Medium"/>
            </a:endParaRPr>
          </a:p>
        </p:txBody>
      </p:sp>
    </p:spTree>
    <p:extLst>
      <p:ext uri="{BB962C8B-B14F-4D97-AF65-F5344CB8AC3E}">
        <p14:creationId xmlns:p14="http://schemas.microsoft.com/office/powerpoint/2010/main" val="60379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p:cNvSpPr>
            <a:spLocks/>
          </p:cNvSpPr>
          <p:nvPr/>
        </p:nvSpPr>
        <p:spPr bwMode="auto">
          <a:xfrm>
            <a:off x="858242" y="857251"/>
            <a:ext cx="261938" cy="5138539"/>
          </a:xfrm>
          <a:custGeom>
            <a:avLst/>
            <a:gdLst>
              <a:gd name="T0" fmla="*/ 0 w 419735"/>
              <a:gd name="T1" fmla="*/ 8221956 h 8221345"/>
              <a:gd name="T2" fmla="*/ 417769 w 419735"/>
              <a:gd name="T3" fmla="*/ 8221956 h 8221345"/>
              <a:gd name="T4" fmla="*/ 417769 w 419735"/>
              <a:gd name="T5" fmla="*/ 0 h 8221345"/>
              <a:gd name="T6" fmla="*/ 0 w 419735"/>
              <a:gd name="T7" fmla="*/ 0 h 8221345"/>
              <a:gd name="T8" fmla="*/ 0 w 419735"/>
              <a:gd name="T9" fmla="*/ 8221956 h 8221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735" h="8221345">
                <a:moveTo>
                  <a:pt x="0" y="8221002"/>
                </a:moveTo>
                <a:lnTo>
                  <a:pt x="419671" y="8221002"/>
                </a:lnTo>
                <a:lnTo>
                  <a:pt x="419671" y="0"/>
                </a:lnTo>
                <a:lnTo>
                  <a:pt x="0" y="0"/>
                </a:lnTo>
                <a:lnTo>
                  <a:pt x="0" y="8221002"/>
                </a:lnTo>
                <a:close/>
              </a:path>
            </a:pathLst>
          </a:custGeom>
          <a:solidFill>
            <a:srgbClr val="921A1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25602" name="object 3"/>
          <p:cNvSpPr>
            <a:spLocks/>
          </p:cNvSpPr>
          <p:nvPr/>
        </p:nvSpPr>
        <p:spPr bwMode="auto">
          <a:xfrm>
            <a:off x="8034734" y="864196"/>
            <a:ext cx="251024" cy="5136554"/>
          </a:xfrm>
          <a:custGeom>
            <a:avLst/>
            <a:gdLst>
              <a:gd name="T0" fmla="*/ 0 w 401955"/>
              <a:gd name="T1" fmla="*/ 8217774 h 8218805"/>
              <a:gd name="T2" fmla="*/ 400801 w 401955"/>
              <a:gd name="T3" fmla="*/ 8217774 h 8218805"/>
              <a:gd name="T4" fmla="*/ 400801 w 401955"/>
              <a:gd name="T5" fmla="*/ 0 h 8218805"/>
              <a:gd name="T6" fmla="*/ 0 w 401955"/>
              <a:gd name="T7" fmla="*/ 0 h 8218805"/>
              <a:gd name="T8" fmla="*/ 0 w 401955"/>
              <a:gd name="T9" fmla="*/ 8217774 h 8218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955" h="8218805">
                <a:moveTo>
                  <a:pt x="0" y="8218728"/>
                </a:moveTo>
                <a:lnTo>
                  <a:pt x="401751" y="8218728"/>
                </a:lnTo>
                <a:lnTo>
                  <a:pt x="401751" y="0"/>
                </a:lnTo>
                <a:lnTo>
                  <a:pt x="0" y="0"/>
                </a:lnTo>
                <a:lnTo>
                  <a:pt x="0" y="8218728"/>
                </a:lnTo>
                <a:close/>
              </a:path>
            </a:pathLst>
          </a:custGeom>
          <a:solidFill>
            <a:srgbClr val="921A1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25603" name="object 4"/>
          <p:cNvSpPr>
            <a:spLocks/>
          </p:cNvSpPr>
          <p:nvPr/>
        </p:nvSpPr>
        <p:spPr bwMode="auto">
          <a:xfrm>
            <a:off x="1120181" y="857250"/>
            <a:ext cx="6914554" cy="5143500"/>
          </a:xfrm>
          <a:custGeom>
            <a:avLst/>
            <a:gdLst>
              <a:gd name="T0" fmla="*/ 0 w 11063605"/>
              <a:gd name="T1" fmla="*/ 8229600 h 8229600"/>
              <a:gd name="T2" fmla="*/ 11062562 w 11063605"/>
              <a:gd name="T3" fmla="*/ 8229600 h 8229600"/>
              <a:gd name="T4" fmla="*/ 11062562 w 11063605"/>
              <a:gd name="T5" fmla="*/ 0 h 8229600"/>
              <a:gd name="T6" fmla="*/ 0 w 11063605"/>
              <a:gd name="T7" fmla="*/ 0 h 8229600"/>
              <a:gd name="T8" fmla="*/ 0 w 11063605"/>
              <a:gd name="T9" fmla="*/ 8229600 h 8229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63605" h="8229600">
                <a:moveTo>
                  <a:pt x="0" y="8229600"/>
                </a:moveTo>
                <a:lnTo>
                  <a:pt x="11063516" y="8229600"/>
                </a:lnTo>
                <a:lnTo>
                  <a:pt x="11063516" y="0"/>
                </a:lnTo>
                <a:lnTo>
                  <a:pt x="0" y="0"/>
                </a:lnTo>
                <a:lnTo>
                  <a:pt x="0" y="82296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5" name="object 5"/>
          <p:cNvSpPr txBox="1">
            <a:spLocks noGrp="1"/>
          </p:cNvSpPr>
          <p:nvPr>
            <p:ph type="title"/>
          </p:nvPr>
        </p:nvSpPr>
        <p:spPr>
          <a:xfrm>
            <a:off x="1225352" y="953493"/>
            <a:ext cx="6692304" cy="488916"/>
          </a:xfrm>
        </p:spPr>
        <p:txBody>
          <a:bodyPr wrap="square" lIns="0" tIns="7938" rIns="0" bIns="0" rtlCol="0">
            <a:spAutoFit/>
          </a:bodyPr>
          <a:lstStyle/>
          <a:p>
            <a:pPr marL="7938">
              <a:spcBef>
                <a:spcPts val="63"/>
              </a:spcBef>
              <a:defRPr/>
            </a:pPr>
            <a:r>
              <a:rPr sz="3125" dirty="0"/>
              <a:t>A </a:t>
            </a:r>
            <a:r>
              <a:rPr sz="3125" spc="-3" dirty="0"/>
              <a:t>GROUNDSWELL </a:t>
            </a:r>
            <a:r>
              <a:rPr sz="3125" dirty="0"/>
              <a:t>OF</a:t>
            </a:r>
            <a:r>
              <a:rPr sz="3125" spc="-63" dirty="0"/>
              <a:t> </a:t>
            </a:r>
            <a:r>
              <a:rPr sz="3125" spc="-3" dirty="0"/>
              <a:t>EFFORTS</a:t>
            </a:r>
            <a:endParaRPr sz="3125" dirty="0"/>
          </a:p>
        </p:txBody>
      </p:sp>
      <p:sp>
        <p:nvSpPr>
          <p:cNvPr id="25605" name="object 6"/>
          <p:cNvSpPr>
            <a:spLocks/>
          </p:cNvSpPr>
          <p:nvPr/>
        </p:nvSpPr>
        <p:spPr bwMode="auto">
          <a:xfrm>
            <a:off x="4477742" y="1497211"/>
            <a:ext cx="237133" cy="237133"/>
          </a:xfrm>
          <a:custGeom>
            <a:avLst/>
            <a:gdLst>
              <a:gd name="T0" fmla="*/ 189264 w 379729"/>
              <a:gd name="T1" fmla="*/ 0 h 379730"/>
              <a:gd name="T2" fmla="*/ 141946 w 379729"/>
              <a:gd name="T3" fmla="*/ 140857 h 379730"/>
              <a:gd name="T4" fmla="*/ 0 w 379729"/>
              <a:gd name="T5" fmla="*/ 144683 h 379730"/>
              <a:gd name="T6" fmla="*/ 112709 w 379729"/>
              <a:gd name="T7" fmla="*/ 235550 h 379730"/>
              <a:gd name="T8" fmla="*/ 72297 w 379729"/>
              <a:gd name="T9" fmla="*/ 378777 h 379730"/>
              <a:gd name="T10" fmla="*/ 189264 w 379729"/>
              <a:gd name="T11" fmla="*/ 294077 h 379730"/>
              <a:gd name="T12" fmla="*/ 282331 w 379729"/>
              <a:gd name="T13" fmla="*/ 294077 h 379730"/>
              <a:gd name="T14" fmla="*/ 265818 w 379729"/>
              <a:gd name="T15" fmla="*/ 235550 h 379730"/>
              <a:gd name="T16" fmla="*/ 378526 w 379729"/>
              <a:gd name="T17" fmla="*/ 144683 h 379730"/>
              <a:gd name="T18" fmla="*/ 236578 w 379729"/>
              <a:gd name="T19" fmla="*/ 140857 h 379730"/>
              <a:gd name="T20" fmla="*/ 189264 w 379729"/>
              <a:gd name="T21" fmla="*/ 0 h 379730"/>
              <a:gd name="T22" fmla="*/ 282331 w 379729"/>
              <a:gd name="T23" fmla="*/ 294077 h 379730"/>
              <a:gd name="T24" fmla="*/ 189264 w 379729"/>
              <a:gd name="T25" fmla="*/ 294077 h 379730"/>
              <a:gd name="T26" fmla="*/ 306229 w 379729"/>
              <a:gd name="T27" fmla="*/ 378777 h 379730"/>
              <a:gd name="T28" fmla="*/ 282331 w 379729"/>
              <a:gd name="T29" fmla="*/ 294077 h 379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25606" name="object 7"/>
          <p:cNvSpPr>
            <a:spLocks/>
          </p:cNvSpPr>
          <p:nvPr/>
        </p:nvSpPr>
        <p:spPr bwMode="auto">
          <a:xfrm>
            <a:off x="4744641" y="1497211"/>
            <a:ext cx="237133" cy="237133"/>
          </a:xfrm>
          <a:custGeom>
            <a:avLst/>
            <a:gdLst>
              <a:gd name="T0" fmla="*/ 189264 w 379729"/>
              <a:gd name="T1" fmla="*/ 0 h 379730"/>
              <a:gd name="T2" fmla="*/ 141949 w 379729"/>
              <a:gd name="T3" fmla="*/ 140857 h 379730"/>
              <a:gd name="T4" fmla="*/ 0 w 379729"/>
              <a:gd name="T5" fmla="*/ 144683 h 379730"/>
              <a:gd name="T6" fmla="*/ 112709 w 379729"/>
              <a:gd name="T7" fmla="*/ 235550 h 379730"/>
              <a:gd name="T8" fmla="*/ 72298 w 379729"/>
              <a:gd name="T9" fmla="*/ 378777 h 379730"/>
              <a:gd name="T10" fmla="*/ 189264 w 379729"/>
              <a:gd name="T11" fmla="*/ 294077 h 379730"/>
              <a:gd name="T12" fmla="*/ 282333 w 379729"/>
              <a:gd name="T13" fmla="*/ 294077 h 379730"/>
              <a:gd name="T14" fmla="*/ 265819 w 379729"/>
              <a:gd name="T15" fmla="*/ 235550 h 379730"/>
              <a:gd name="T16" fmla="*/ 378529 w 379729"/>
              <a:gd name="T17" fmla="*/ 144683 h 379730"/>
              <a:gd name="T18" fmla="*/ 236581 w 379729"/>
              <a:gd name="T19" fmla="*/ 140857 h 379730"/>
              <a:gd name="T20" fmla="*/ 189264 w 379729"/>
              <a:gd name="T21" fmla="*/ 0 h 379730"/>
              <a:gd name="T22" fmla="*/ 282333 w 379729"/>
              <a:gd name="T23" fmla="*/ 294077 h 379730"/>
              <a:gd name="T24" fmla="*/ 189264 w 379729"/>
              <a:gd name="T25" fmla="*/ 294077 h 379730"/>
              <a:gd name="T26" fmla="*/ 306232 w 379729"/>
              <a:gd name="T27" fmla="*/ 378777 h 379730"/>
              <a:gd name="T28" fmla="*/ 282333 w 379729"/>
              <a:gd name="T29" fmla="*/ 294077 h 379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25607" name="object 8"/>
          <p:cNvSpPr>
            <a:spLocks/>
          </p:cNvSpPr>
          <p:nvPr/>
        </p:nvSpPr>
        <p:spPr bwMode="auto">
          <a:xfrm>
            <a:off x="4240610" y="1497211"/>
            <a:ext cx="237133" cy="237133"/>
          </a:xfrm>
          <a:custGeom>
            <a:avLst/>
            <a:gdLst>
              <a:gd name="T0" fmla="*/ 189264 w 379729"/>
              <a:gd name="T1" fmla="*/ 0 h 379730"/>
              <a:gd name="T2" fmla="*/ 141949 w 379729"/>
              <a:gd name="T3" fmla="*/ 140857 h 379730"/>
              <a:gd name="T4" fmla="*/ 0 w 379729"/>
              <a:gd name="T5" fmla="*/ 144683 h 379730"/>
              <a:gd name="T6" fmla="*/ 112709 w 379729"/>
              <a:gd name="T7" fmla="*/ 235550 h 379730"/>
              <a:gd name="T8" fmla="*/ 72298 w 379729"/>
              <a:gd name="T9" fmla="*/ 378777 h 379730"/>
              <a:gd name="T10" fmla="*/ 189264 w 379729"/>
              <a:gd name="T11" fmla="*/ 294077 h 379730"/>
              <a:gd name="T12" fmla="*/ 282333 w 379729"/>
              <a:gd name="T13" fmla="*/ 294077 h 379730"/>
              <a:gd name="T14" fmla="*/ 265819 w 379729"/>
              <a:gd name="T15" fmla="*/ 235550 h 379730"/>
              <a:gd name="T16" fmla="*/ 378529 w 379729"/>
              <a:gd name="T17" fmla="*/ 144683 h 379730"/>
              <a:gd name="T18" fmla="*/ 236581 w 379729"/>
              <a:gd name="T19" fmla="*/ 140857 h 379730"/>
              <a:gd name="T20" fmla="*/ 189264 w 379729"/>
              <a:gd name="T21" fmla="*/ 0 h 379730"/>
              <a:gd name="T22" fmla="*/ 282333 w 379729"/>
              <a:gd name="T23" fmla="*/ 294077 h 379730"/>
              <a:gd name="T24" fmla="*/ 189264 w 379729"/>
              <a:gd name="T25" fmla="*/ 294077 h 379730"/>
              <a:gd name="T26" fmla="*/ 306232 w 379729"/>
              <a:gd name="T27" fmla="*/ 378777 h 379730"/>
              <a:gd name="T28" fmla="*/ 282333 w 379729"/>
              <a:gd name="T29" fmla="*/ 294077 h 379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25608" name="object 9"/>
          <p:cNvSpPr>
            <a:spLocks/>
          </p:cNvSpPr>
          <p:nvPr/>
        </p:nvSpPr>
        <p:spPr bwMode="auto">
          <a:xfrm>
            <a:off x="5090915" y="1637109"/>
            <a:ext cx="2091531" cy="0"/>
          </a:xfrm>
          <a:custGeom>
            <a:avLst/>
            <a:gdLst>
              <a:gd name="T0" fmla="*/ 0 w 3347084"/>
              <a:gd name="T1" fmla="*/ 3344802 w 3347084"/>
              <a:gd name="T2" fmla="*/ 0 60000 65536"/>
              <a:gd name="T3" fmla="*/ 0 60000 65536"/>
            </a:gdLst>
            <a:ahLst/>
            <a:cxnLst>
              <a:cxn ang="T2">
                <a:pos x="T0" y="0"/>
              </a:cxn>
              <a:cxn ang="T3">
                <a:pos x="T1" y="0"/>
              </a:cxn>
            </a:cxnLst>
            <a:rect l="0" t="0" r="r" b="b"/>
            <a:pathLst>
              <a:path w="3347084">
                <a:moveTo>
                  <a:pt x="0" y="0"/>
                </a:moveTo>
                <a:lnTo>
                  <a:pt x="3346704" y="0"/>
                </a:lnTo>
              </a:path>
            </a:pathLst>
          </a:custGeom>
          <a:noFill/>
          <a:ln w="22859">
            <a:solidFill>
              <a:srgbClr val="D2D2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571500"/>
            <a:endParaRPr lang="en-US" sz="1125">
              <a:solidFill>
                <a:prstClr val="black"/>
              </a:solidFill>
              <a:latin typeface="Calibri"/>
            </a:endParaRPr>
          </a:p>
        </p:txBody>
      </p:sp>
      <p:sp>
        <p:nvSpPr>
          <p:cNvPr id="25609" name="object 10"/>
          <p:cNvSpPr>
            <a:spLocks/>
          </p:cNvSpPr>
          <p:nvPr/>
        </p:nvSpPr>
        <p:spPr bwMode="auto">
          <a:xfrm>
            <a:off x="2039937" y="1637109"/>
            <a:ext cx="2092524" cy="0"/>
          </a:xfrm>
          <a:custGeom>
            <a:avLst/>
            <a:gdLst>
              <a:gd name="T0" fmla="*/ 0 w 3347084"/>
              <a:gd name="T1" fmla="*/ 3349566 w 3347084"/>
              <a:gd name="T2" fmla="*/ 0 60000 65536"/>
              <a:gd name="T3" fmla="*/ 0 60000 65536"/>
            </a:gdLst>
            <a:ahLst/>
            <a:cxnLst>
              <a:cxn ang="T2">
                <a:pos x="T0" y="0"/>
              </a:cxn>
              <a:cxn ang="T3">
                <a:pos x="T1" y="0"/>
              </a:cxn>
            </a:cxnLst>
            <a:rect l="0" t="0" r="r" b="b"/>
            <a:pathLst>
              <a:path w="3347084">
                <a:moveTo>
                  <a:pt x="0" y="0"/>
                </a:moveTo>
                <a:lnTo>
                  <a:pt x="3346704" y="0"/>
                </a:lnTo>
              </a:path>
            </a:pathLst>
          </a:custGeom>
          <a:noFill/>
          <a:ln w="22859">
            <a:solidFill>
              <a:srgbClr val="D2D2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571500"/>
            <a:endParaRPr lang="en-US" sz="1125">
              <a:solidFill>
                <a:prstClr val="black"/>
              </a:solidFill>
              <a:latin typeface="Calibri"/>
            </a:endParaRPr>
          </a:p>
        </p:txBody>
      </p:sp>
      <p:sp>
        <p:nvSpPr>
          <p:cNvPr id="25610" name="object 11"/>
          <p:cNvSpPr>
            <a:spLocks noChangeArrowheads="1"/>
          </p:cNvSpPr>
          <p:nvPr/>
        </p:nvSpPr>
        <p:spPr bwMode="auto">
          <a:xfrm>
            <a:off x="3649266" y="3559969"/>
            <a:ext cx="1529953" cy="79573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1" name="object 12"/>
          <p:cNvSpPr>
            <a:spLocks noChangeArrowheads="1"/>
          </p:cNvSpPr>
          <p:nvPr/>
        </p:nvSpPr>
        <p:spPr bwMode="auto">
          <a:xfrm>
            <a:off x="3943449" y="2394034"/>
            <a:ext cx="941586" cy="7223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2" name="object 13"/>
          <p:cNvSpPr>
            <a:spLocks noChangeArrowheads="1"/>
          </p:cNvSpPr>
          <p:nvPr/>
        </p:nvSpPr>
        <p:spPr bwMode="auto">
          <a:xfrm>
            <a:off x="1537212" y="3036947"/>
            <a:ext cx="1704578" cy="456406"/>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3" name="object 14"/>
          <p:cNvSpPr>
            <a:spLocks noChangeArrowheads="1"/>
          </p:cNvSpPr>
          <p:nvPr/>
        </p:nvSpPr>
        <p:spPr bwMode="auto">
          <a:xfrm>
            <a:off x="3756422" y="4870249"/>
            <a:ext cx="1422797" cy="559594"/>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4" name="object 15"/>
          <p:cNvSpPr>
            <a:spLocks noChangeArrowheads="1"/>
          </p:cNvSpPr>
          <p:nvPr/>
        </p:nvSpPr>
        <p:spPr bwMode="auto">
          <a:xfrm>
            <a:off x="1571443" y="3917679"/>
            <a:ext cx="1636117" cy="52387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5" name="object 16"/>
          <p:cNvSpPr>
            <a:spLocks noChangeArrowheads="1"/>
          </p:cNvSpPr>
          <p:nvPr/>
        </p:nvSpPr>
        <p:spPr bwMode="auto">
          <a:xfrm>
            <a:off x="5905004" y="4894061"/>
            <a:ext cx="1403946" cy="51196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6" name="object 17"/>
          <p:cNvSpPr>
            <a:spLocks noChangeArrowheads="1"/>
          </p:cNvSpPr>
          <p:nvPr/>
        </p:nvSpPr>
        <p:spPr bwMode="auto">
          <a:xfrm>
            <a:off x="5654973" y="4015314"/>
            <a:ext cx="1922859" cy="546696"/>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7" name="object 18"/>
          <p:cNvSpPr>
            <a:spLocks noChangeArrowheads="1"/>
          </p:cNvSpPr>
          <p:nvPr/>
        </p:nvSpPr>
        <p:spPr bwMode="auto">
          <a:xfrm>
            <a:off x="1518020" y="4830561"/>
            <a:ext cx="1636118" cy="638969"/>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19" name="object 20"/>
          <p:cNvSpPr>
            <a:spLocks noChangeArrowheads="1"/>
          </p:cNvSpPr>
          <p:nvPr/>
        </p:nvSpPr>
        <p:spPr bwMode="auto">
          <a:xfrm>
            <a:off x="6080856" y="3298031"/>
            <a:ext cx="1056680" cy="436563"/>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29" name="object 30"/>
          <p:cNvSpPr>
            <a:spLocks/>
          </p:cNvSpPr>
          <p:nvPr/>
        </p:nvSpPr>
        <p:spPr bwMode="auto">
          <a:xfrm>
            <a:off x="5449094" y="2139156"/>
            <a:ext cx="2334618" cy="308571"/>
          </a:xfrm>
          <a:custGeom>
            <a:avLst/>
            <a:gdLst>
              <a:gd name="T0" fmla="*/ 0 w 3611879"/>
              <a:gd name="T1" fmla="*/ 491198 h 494664"/>
              <a:gd name="T2" fmla="*/ 3994743 w 3611879"/>
              <a:gd name="T3" fmla="*/ 491198 h 494664"/>
              <a:gd name="T4" fmla="*/ 3994743 w 3611879"/>
              <a:gd name="T5" fmla="*/ 0 h 494664"/>
              <a:gd name="T6" fmla="*/ 0 w 3611879"/>
              <a:gd name="T7" fmla="*/ 0 h 494664"/>
              <a:gd name="T8" fmla="*/ 0 w 3611879"/>
              <a:gd name="T9" fmla="*/ 491198 h 494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1879" h="494664">
                <a:moveTo>
                  <a:pt x="0" y="494042"/>
                </a:moveTo>
                <a:lnTo>
                  <a:pt x="3611448" y="494042"/>
                </a:lnTo>
                <a:lnTo>
                  <a:pt x="3611448" y="0"/>
                </a:lnTo>
                <a:lnTo>
                  <a:pt x="0" y="0"/>
                </a:lnTo>
                <a:lnTo>
                  <a:pt x="0" y="4940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1500"/>
            <a:endParaRPr lang="en-US" sz="1125">
              <a:solidFill>
                <a:prstClr val="black"/>
              </a:solidFill>
              <a:latin typeface="Calibri"/>
            </a:endParaRPr>
          </a:p>
        </p:txBody>
      </p:sp>
      <p:sp>
        <p:nvSpPr>
          <p:cNvPr id="25631" name="object 32"/>
          <p:cNvSpPr>
            <a:spLocks noChangeArrowheads="1"/>
          </p:cNvSpPr>
          <p:nvPr/>
        </p:nvSpPr>
        <p:spPr bwMode="auto">
          <a:xfrm>
            <a:off x="1620739" y="2331541"/>
            <a:ext cx="1708547" cy="401836"/>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defTabSz="571500"/>
            <a:endParaRPr lang="x-none" altLang="x-none" sz="1125">
              <a:solidFill>
                <a:prstClr val="black"/>
              </a:solidFill>
            </a:endParaRPr>
          </a:p>
        </p:txBody>
      </p:sp>
      <p:sp>
        <p:nvSpPr>
          <p:cNvPr id="25634" name="object 33"/>
          <p:cNvSpPr txBox="1">
            <a:spLocks noChangeArrowheads="1"/>
          </p:cNvSpPr>
          <p:nvPr/>
        </p:nvSpPr>
        <p:spPr bwMode="auto">
          <a:xfrm>
            <a:off x="1397000" y="1687711"/>
            <a:ext cx="3683000" cy="39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4534" rIns="0" bIns="0">
            <a:spAutoFit/>
          </a:bodyPr>
          <a:lstStyle>
            <a:lvl1pPr marL="127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7938" defTabSz="571500">
              <a:spcBef>
                <a:spcPts val="664"/>
              </a:spcBef>
            </a:pPr>
            <a:r>
              <a:rPr lang="en-US" altLang="x-none" sz="2000" i="1" dirty="0">
                <a:solidFill>
                  <a:srgbClr val="3F5EAB"/>
                </a:solidFill>
                <a:latin typeface="Avenir Next" charset="0"/>
                <a:ea typeface="Avenir Next" charset="0"/>
                <a:cs typeface="Avenir Next" charset="0"/>
              </a:rPr>
              <a:t>Affinity </a:t>
            </a:r>
            <a:r>
              <a:rPr lang="x-none" altLang="x-none" sz="2000" i="1" dirty="0">
                <a:solidFill>
                  <a:srgbClr val="3F5EAB"/>
                </a:solidFill>
                <a:latin typeface="Avenir Next" charset="0"/>
                <a:ea typeface="Avenir Next" charset="0"/>
                <a:cs typeface="Avenir Next" charset="0"/>
              </a:rPr>
              <a:t>partners:</a:t>
            </a:r>
            <a:endParaRPr lang="x-none" altLang="x-none" sz="1875" dirty="0">
              <a:solidFill>
                <a:prstClr val="black"/>
              </a:solidFill>
              <a:latin typeface="AvenirNext-BoldItalic" charset="0"/>
              <a:ea typeface="AvenirNext-BoldItalic" charset="0"/>
              <a:cs typeface="AvenirNext-BoldItalic" charset="0"/>
            </a:endParaRPr>
          </a:p>
        </p:txBody>
      </p:sp>
      <p:pic>
        <p:nvPicPr>
          <p:cNvPr id="25636" name="Picture 36"/>
          <p:cNvPicPr>
            <a:picLocks noChangeAspect="1"/>
          </p:cNvPicPr>
          <p:nvPr/>
        </p:nvPicPr>
        <p:blipFill>
          <a:blip r:embed="rId12" cstate="print">
            <a:extLst>
              <a:ext uri="{28A0092B-C50C-407E-A947-70E740481C1C}">
                <a14:useLocalDpi xmlns:a14="http://schemas.microsoft.com/office/drawing/2010/main" val="0"/>
              </a:ext>
            </a:extLst>
          </a:blip>
          <a:srcRect t="24626" b="3748"/>
          <a:stretch>
            <a:fillRect/>
          </a:stretch>
        </p:blipFill>
        <p:spPr bwMode="auto">
          <a:xfrm>
            <a:off x="5803043" y="2467406"/>
            <a:ext cx="1612305"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65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2978" y="857250"/>
            <a:ext cx="262334" cy="5138341"/>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8010073" y="864045"/>
            <a:ext cx="251222" cy="5136753"/>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1061045" y="854670"/>
            <a:ext cx="6919021" cy="51435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pPr defTabSz="571500"/>
            <a:endParaRPr sz="1125" dirty="0">
              <a:solidFill>
                <a:prstClr val="black"/>
              </a:solidFill>
              <a:latin typeface="Calibri"/>
            </a:endParaRPr>
          </a:p>
        </p:txBody>
      </p:sp>
      <p:sp>
        <p:nvSpPr>
          <p:cNvPr id="5" name="object 5"/>
          <p:cNvSpPr/>
          <p:nvPr/>
        </p:nvSpPr>
        <p:spPr>
          <a:xfrm>
            <a:off x="4392980" y="1582769"/>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6" name="object 6"/>
          <p:cNvSpPr/>
          <p:nvPr/>
        </p:nvSpPr>
        <p:spPr>
          <a:xfrm>
            <a:off x="4644146" y="1582769"/>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155808" y="1582769"/>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4989904" y="1722862"/>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1955533" y="1722862"/>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0" name="object 6"/>
          <p:cNvSpPr txBox="1">
            <a:spLocks/>
          </p:cNvSpPr>
          <p:nvPr/>
        </p:nvSpPr>
        <p:spPr>
          <a:xfrm>
            <a:off x="1059177" y="1014359"/>
            <a:ext cx="6914698" cy="527388"/>
          </a:xfrm>
          <a:prstGeom prst="rect">
            <a:avLst/>
          </a:prstGeom>
        </p:spPr>
        <p:txBody>
          <a:bodyPr vert="horz" wrap="square" lIns="0" tIns="7938" rIns="0" bIns="0" rtlCol="0">
            <a:spAutoFit/>
          </a:bodyPr>
          <a:lstStyle>
            <a:lvl1pPr>
              <a:defRPr>
                <a:latin typeface="+mj-lt"/>
                <a:ea typeface="+mj-ea"/>
                <a:cs typeface="+mj-cs"/>
              </a:defRPr>
            </a:lvl1pPr>
          </a:lstStyle>
          <a:p>
            <a:pPr marL="7938" algn="ctr" defTabSz="571500">
              <a:spcBef>
                <a:spcPts val="63"/>
              </a:spcBef>
            </a:pPr>
            <a:r>
              <a:rPr lang="en-US" sz="3375" b="1" kern="0" dirty="0">
                <a:solidFill>
                  <a:srgbClr val="3F5EAB"/>
                </a:solidFill>
                <a:latin typeface="Georgia" charset="0"/>
                <a:ea typeface="Georgia" charset="0"/>
                <a:cs typeface="Georgia" charset="0"/>
              </a:rPr>
              <a:t>ABRAHAM LINCOLN</a:t>
            </a:r>
          </a:p>
        </p:txBody>
      </p:sp>
      <p:sp>
        <p:nvSpPr>
          <p:cNvPr id="12" name="Rectangle 11"/>
          <p:cNvSpPr/>
          <p:nvPr/>
        </p:nvSpPr>
        <p:spPr>
          <a:xfrm>
            <a:off x="2058193" y="2601426"/>
            <a:ext cx="5420481" cy="1996700"/>
          </a:xfrm>
          <a:prstGeom prst="rect">
            <a:avLst/>
          </a:prstGeom>
        </p:spPr>
        <p:txBody>
          <a:bodyPr wrap="square">
            <a:spAutoFit/>
          </a:bodyPr>
          <a:lstStyle/>
          <a:p>
            <a:pPr marL="7938" marR="92472" algn="just" defTabSz="571500">
              <a:spcBef>
                <a:spcPts val="63"/>
              </a:spcBef>
            </a:pPr>
            <a:r>
              <a:rPr lang="en-US" sz="4125" dirty="0">
                <a:solidFill>
                  <a:prstClr val="black"/>
                </a:solidFill>
                <a:latin typeface="Avenir Next" charset="0"/>
                <a:ea typeface="Avenir Next" charset="0"/>
                <a:cs typeface="Avenir Next" charset="0"/>
              </a:rPr>
              <a:t>It is not ‘can any of us imagine better?’ but, ‘can we all do better?’</a:t>
            </a:r>
          </a:p>
        </p:txBody>
      </p:sp>
      <p:sp>
        <p:nvSpPr>
          <p:cNvPr id="13" name="object 11"/>
          <p:cNvSpPr txBox="1"/>
          <p:nvPr/>
        </p:nvSpPr>
        <p:spPr>
          <a:xfrm>
            <a:off x="1217076" y="2087029"/>
            <a:ext cx="840184" cy="1931619"/>
          </a:xfrm>
          <a:prstGeom prst="rect">
            <a:avLst/>
          </a:prstGeom>
        </p:spPr>
        <p:txBody>
          <a:bodyPr vert="horz" wrap="square" lIns="0" tIns="7938" rIns="0" bIns="0" rtlCol="0">
            <a:spAutoFit/>
          </a:bodyPr>
          <a:lstStyle/>
          <a:p>
            <a:pPr marL="7938" defTabSz="571500">
              <a:spcBef>
                <a:spcPts val="63"/>
              </a:spcBef>
            </a:pPr>
            <a:r>
              <a:rPr sz="12500" b="1" dirty="0">
                <a:solidFill>
                  <a:srgbClr val="BDBDBD"/>
                </a:solidFill>
                <a:latin typeface="Georgia"/>
                <a:cs typeface="Georgia"/>
              </a:rPr>
              <a:t>“</a:t>
            </a:r>
            <a:endParaRPr sz="12500" dirty="0">
              <a:solidFill>
                <a:prstClr val="black"/>
              </a:solidFill>
              <a:latin typeface="Georgia"/>
              <a:cs typeface="Georgia"/>
            </a:endParaRPr>
          </a:p>
        </p:txBody>
      </p:sp>
      <p:sp>
        <p:nvSpPr>
          <p:cNvPr id="14" name="Rectangle 13"/>
          <p:cNvSpPr/>
          <p:nvPr/>
        </p:nvSpPr>
        <p:spPr>
          <a:xfrm>
            <a:off x="2014809" y="5008732"/>
            <a:ext cx="4913219" cy="342401"/>
          </a:xfrm>
          <a:prstGeom prst="rect">
            <a:avLst/>
          </a:prstGeom>
        </p:spPr>
        <p:txBody>
          <a:bodyPr wrap="square">
            <a:spAutoFit/>
          </a:bodyPr>
          <a:lstStyle/>
          <a:p>
            <a:pPr marL="853678" defTabSz="571500">
              <a:spcBef>
                <a:spcPts val="1100"/>
              </a:spcBef>
            </a:pPr>
            <a:endParaRPr lang="en-US" sz="1625" b="1" spc="-3" dirty="0">
              <a:solidFill>
                <a:srgbClr val="231F20"/>
              </a:solidFill>
              <a:latin typeface="Avenir Next"/>
              <a:cs typeface="Avenir Next"/>
            </a:endParaRPr>
          </a:p>
        </p:txBody>
      </p:sp>
      <p:sp>
        <p:nvSpPr>
          <p:cNvPr id="11" name="Rectangle 10"/>
          <p:cNvSpPr/>
          <p:nvPr/>
        </p:nvSpPr>
        <p:spPr>
          <a:xfrm>
            <a:off x="2846274" y="4596554"/>
            <a:ext cx="5057410" cy="342401"/>
          </a:xfrm>
          <a:prstGeom prst="rect">
            <a:avLst/>
          </a:prstGeom>
        </p:spPr>
        <p:txBody>
          <a:bodyPr wrap="none">
            <a:spAutoFit/>
          </a:bodyPr>
          <a:lstStyle/>
          <a:p>
            <a:pPr marL="7938" marR="92472" algn="just" defTabSz="571500">
              <a:spcBef>
                <a:spcPts val="63"/>
              </a:spcBef>
            </a:pPr>
            <a:r>
              <a:rPr lang="en-US" sz="1625" b="1" dirty="0">
                <a:solidFill>
                  <a:prstClr val="black"/>
                </a:solidFill>
                <a:latin typeface="Avenir Next" charset="0"/>
                <a:ea typeface="Avenir Next" charset="0"/>
                <a:cs typeface="Avenir Next" charset="0"/>
              </a:rPr>
              <a:t>- Annual Message to Congress, </a:t>
            </a:r>
            <a:r>
              <a:rPr lang="en-US" sz="1500" b="1" dirty="0">
                <a:solidFill>
                  <a:prstClr val="black"/>
                </a:solidFill>
                <a:latin typeface="Avenir Next" charset="0"/>
                <a:ea typeface="Avenir Next" charset="0"/>
                <a:cs typeface="Avenir Next" charset="0"/>
              </a:rPr>
              <a:t>December 1, 1862</a:t>
            </a:r>
          </a:p>
        </p:txBody>
      </p:sp>
    </p:spTree>
    <p:extLst>
      <p:ext uri="{BB962C8B-B14F-4D97-AF65-F5344CB8AC3E}">
        <p14:creationId xmlns:p14="http://schemas.microsoft.com/office/powerpoint/2010/main" val="244660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2978" y="857250"/>
            <a:ext cx="262334" cy="5138341"/>
          </a:xfrm>
          <a:custGeom>
            <a:avLst/>
            <a:gdLst/>
            <a:ahLst/>
            <a:cxnLst/>
            <a:rect l="l" t="t" r="r" b="b"/>
            <a:pathLst>
              <a:path w="419735" h="8221345">
                <a:moveTo>
                  <a:pt x="0" y="8221002"/>
                </a:moveTo>
                <a:lnTo>
                  <a:pt x="419671" y="8221002"/>
                </a:lnTo>
                <a:lnTo>
                  <a:pt x="419671" y="0"/>
                </a:lnTo>
                <a:lnTo>
                  <a:pt x="0" y="0"/>
                </a:lnTo>
                <a:lnTo>
                  <a:pt x="0" y="822100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 name="object 3"/>
          <p:cNvSpPr/>
          <p:nvPr/>
        </p:nvSpPr>
        <p:spPr>
          <a:xfrm>
            <a:off x="8010073" y="864045"/>
            <a:ext cx="251222" cy="5136753"/>
          </a:xfrm>
          <a:custGeom>
            <a:avLst/>
            <a:gdLst/>
            <a:ahLst/>
            <a:cxnLst/>
            <a:rect l="l" t="t" r="r" b="b"/>
            <a:pathLst>
              <a:path w="401955" h="8218805">
                <a:moveTo>
                  <a:pt x="0" y="8218728"/>
                </a:moveTo>
                <a:lnTo>
                  <a:pt x="401751" y="8218728"/>
                </a:lnTo>
                <a:lnTo>
                  <a:pt x="401751" y="0"/>
                </a:lnTo>
                <a:lnTo>
                  <a:pt x="0" y="0"/>
                </a:lnTo>
                <a:lnTo>
                  <a:pt x="0" y="8218728"/>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4" name="object 4"/>
          <p:cNvSpPr/>
          <p:nvPr/>
        </p:nvSpPr>
        <p:spPr>
          <a:xfrm>
            <a:off x="1075315" y="864044"/>
            <a:ext cx="6914753" cy="5143500"/>
          </a:xfrm>
          <a:custGeom>
            <a:avLst/>
            <a:gdLst/>
            <a:ahLst/>
            <a:cxnLst/>
            <a:rect l="l" t="t" r="r" b="b"/>
            <a:pathLst>
              <a:path w="11063605" h="8229600">
                <a:moveTo>
                  <a:pt x="0" y="8229600"/>
                </a:moveTo>
                <a:lnTo>
                  <a:pt x="11063516" y="8229600"/>
                </a:lnTo>
                <a:lnTo>
                  <a:pt x="11063516" y="0"/>
                </a:lnTo>
                <a:lnTo>
                  <a:pt x="0" y="0"/>
                </a:lnTo>
                <a:lnTo>
                  <a:pt x="0" y="8229600"/>
                </a:lnTo>
                <a:close/>
              </a:path>
            </a:pathLst>
          </a:custGeom>
          <a:solidFill>
            <a:srgbClr val="FFFFFF"/>
          </a:solidFill>
        </p:spPr>
        <p:txBody>
          <a:bodyPr wrap="square" lIns="0" tIns="0" rIns="0" bIns="0" rtlCol="0"/>
          <a:lstStyle/>
          <a:p>
            <a:pPr defTabSz="571500"/>
            <a:endParaRPr sz="1125" dirty="0">
              <a:solidFill>
                <a:prstClr val="black"/>
              </a:solidFill>
              <a:latin typeface="Calibri"/>
            </a:endParaRPr>
          </a:p>
        </p:txBody>
      </p:sp>
      <p:sp>
        <p:nvSpPr>
          <p:cNvPr id="5" name="object 5"/>
          <p:cNvSpPr/>
          <p:nvPr/>
        </p:nvSpPr>
        <p:spPr>
          <a:xfrm>
            <a:off x="4404510" y="1766551"/>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6" name="object 6"/>
          <p:cNvSpPr/>
          <p:nvPr/>
        </p:nvSpPr>
        <p:spPr>
          <a:xfrm>
            <a:off x="4655676" y="1766551"/>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7" name="object 7"/>
          <p:cNvSpPr/>
          <p:nvPr/>
        </p:nvSpPr>
        <p:spPr>
          <a:xfrm>
            <a:off x="4167337" y="1766551"/>
            <a:ext cx="237331" cy="237331"/>
          </a:xfrm>
          <a:custGeom>
            <a:avLst/>
            <a:gdLst/>
            <a:ahLst/>
            <a:cxnLst/>
            <a:rect l="l" t="t" r="r" b="b"/>
            <a:pathLst>
              <a:path w="379729" h="379730">
                <a:moveTo>
                  <a:pt x="189738" y="0"/>
                </a:moveTo>
                <a:lnTo>
                  <a:pt x="142303" y="141211"/>
                </a:lnTo>
                <a:lnTo>
                  <a:pt x="0" y="145046"/>
                </a:lnTo>
                <a:lnTo>
                  <a:pt x="112991" y="236143"/>
                </a:lnTo>
                <a:lnTo>
                  <a:pt x="72478" y="379730"/>
                </a:lnTo>
                <a:lnTo>
                  <a:pt x="189738" y="294817"/>
                </a:lnTo>
                <a:lnTo>
                  <a:pt x="283039" y="294817"/>
                </a:lnTo>
                <a:lnTo>
                  <a:pt x="266484" y="236143"/>
                </a:lnTo>
                <a:lnTo>
                  <a:pt x="379476" y="145046"/>
                </a:lnTo>
                <a:lnTo>
                  <a:pt x="237172" y="141211"/>
                </a:lnTo>
                <a:lnTo>
                  <a:pt x="189738" y="0"/>
                </a:lnTo>
                <a:close/>
              </a:path>
              <a:path w="379729" h="379730">
                <a:moveTo>
                  <a:pt x="283039" y="294817"/>
                </a:moveTo>
                <a:lnTo>
                  <a:pt x="189738" y="294817"/>
                </a:lnTo>
                <a:lnTo>
                  <a:pt x="306997" y="379730"/>
                </a:lnTo>
                <a:lnTo>
                  <a:pt x="283039" y="294817"/>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8" name="object 8"/>
          <p:cNvSpPr/>
          <p:nvPr/>
        </p:nvSpPr>
        <p:spPr>
          <a:xfrm>
            <a:off x="5001434" y="1906644"/>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9" name="object 9"/>
          <p:cNvSpPr/>
          <p:nvPr/>
        </p:nvSpPr>
        <p:spPr>
          <a:xfrm>
            <a:off x="1967062" y="1906644"/>
            <a:ext cx="2091928" cy="0"/>
          </a:xfrm>
          <a:custGeom>
            <a:avLst/>
            <a:gdLst/>
            <a:ahLst/>
            <a:cxnLst/>
            <a:rect l="l" t="t" r="r" b="b"/>
            <a:pathLst>
              <a:path w="3347084">
                <a:moveTo>
                  <a:pt x="0" y="0"/>
                </a:moveTo>
                <a:lnTo>
                  <a:pt x="3346704" y="0"/>
                </a:lnTo>
              </a:path>
            </a:pathLst>
          </a:custGeom>
          <a:ln w="22859">
            <a:solidFill>
              <a:srgbClr val="D2D2D2"/>
            </a:solidFill>
          </a:ln>
        </p:spPr>
        <p:txBody>
          <a:bodyPr wrap="square" lIns="0" tIns="0" rIns="0" bIns="0" rtlCol="0"/>
          <a:lstStyle/>
          <a:p>
            <a:pPr defTabSz="571500"/>
            <a:endParaRPr sz="1125">
              <a:solidFill>
                <a:prstClr val="black"/>
              </a:solidFill>
              <a:latin typeface="Calibri"/>
            </a:endParaRPr>
          </a:p>
        </p:txBody>
      </p:sp>
      <p:sp>
        <p:nvSpPr>
          <p:cNvPr id="13" name="object 6"/>
          <p:cNvSpPr txBox="1">
            <a:spLocks/>
          </p:cNvSpPr>
          <p:nvPr/>
        </p:nvSpPr>
        <p:spPr>
          <a:xfrm>
            <a:off x="1055309" y="1222771"/>
            <a:ext cx="6914698" cy="527388"/>
          </a:xfrm>
          <a:prstGeom prst="rect">
            <a:avLst/>
          </a:prstGeom>
        </p:spPr>
        <p:txBody>
          <a:bodyPr vert="horz" wrap="square" lIns="0" tIns="7938" rIns="0" bIns="0" rtlCol="0">
            <a:spAutoFit/>
          </a:bodyPr>
          <a:lstStyle>
            <a:lvl1pPr>
              <a:defRPr>
                <a:latin typeface="+mj-lt"/>
                <a:ea typeface="+mj-ea"/>
                <a:cs typeface="+mj-cs"/>
              </a:defRPr>
            </a:lvl1pPr>
          </a:lstStyle>
          <a:p>
            <a:pPr marL="7938" algn="ctr" defTabSz="571500">
              <a:spcBef>
                <a:spcPts val="63"/>
              </a:spcBef>
            </a:pPr>
            <a:r>
              <a:rPr lang="en-US" sz="3375" b="1" kern="0" dirty="0">
                <a:solidFill>
                  <a:srgbClr val="3F5EAB"/>
                </a:solidFill>
                <a:latin typeface="Georgia" charset="0"/>
                <a:ea typeface="Georgia" charset="0"/>
                <a:cs typeface="Georgia" charset="0"/>
              </a:rPr>
              <a:t>JOIN </a:t>
            </a:r>
            <a:r>
              <a:rPr lang="en-US" sz="3375" b="1" kern="0" dirty="0" err="1">
                <a:solidFill>
                  <a:srgbClr val="3F5EAB"/>
                </a:solidFill>
                <a:latin typeface="Georgia" charset="0"/>
                <a:ea typeface="Georgia" charset="0"/>
                <a:cs typeface="Georgia" charset="0"/>
              </a:rPr>
              <a:t>FixUS</a:t>
            </a:r>
            <a:endParaRPr lang="en-US" sz="3375" b="1" kern="0" dirty="0">
              <a:solidFill>
                <a:srgbClr val="3F5EAB"/>
              </a:solidFill>
              <a:latin typeface="Georgia" charset="0"/>
              <a:ea typeface="Georgia" charset="0"/>
              <a:cs typeface="Georgia" charset="0"/>
            </a:endParaRPr>
          </a:p>
        </p:txBody>
      </p:sp>
      <p:sp>
        <p:nvSpPr>
          <p:cNvPr id="14" name="Rectangle 13"/>
          <p:cNvSpPr/>
          <p:nvPr/>
        </p:nvSpPr>
        <p:spPr>
          <a:xfrm>
            <a:off x="1524000" y="2363856"/>
            <a:ext cx="5762625" cy="630942"/>
          </a:xfrm>
          <a:prstGeom prst="rect">
            <a:avLst/>
          </a:prstGeom>
        </p:spPr>
        <p:txBody>
          <a:bodyPr wrap="square">
            <a:spAutoFit/>
          </a:bodyPr>
          <a:lstStyle/>
          <a:p>
            <a:pPr marL="7938" marR="3969" algn="just" defTabSz="571500">
              <a:spcBef>
                <a:spcPts val="63"/>
              </a:spcBef>
            </a:pPr>
            <a:r>
              <a:rPr lang="en-US" sz="1750" dirty="0">
                <a:solidFill>
                  <a:prstClr val="black"/>
                </a:solidFill>
                <a:latin typeface="Avenir Next"/>
                <a:cs typeface="Avenir Next"/>
              </a:rPr>
              <a:t>Sign up by texting </a:t>
            </a:r>
            <a:r>
              <a:rPr lang="en-US" sz="1750" b="1" dirty="0" err="1">
                <a:solidFill>
                  <a:srgbClr val="FF0000"/>
                </a:solidFill>
                <a:latin typeface="Avenir Next"/>
                <a:cs typeface="Avenir Next"/>
              </a:rPr>
              <a:t>FixUS</a:t>
            </a:r>
            <a:r>
              <a:rPr lang="en-US" sz="1750" dirty="0">
                <a:solidFill>
                  <a:prstClr val="black"/>
                </a:solidFill>
                <a:latin typeface="Avenir Next"/>
                <a:cs typeface="Avenir Next"/>
              </a:rPr>
              <a:t> to </a:t>
            </a:r>
            <a:r>
              <a:rPr lang="en-US" sz="1750" b="1" dirty="0">
                <a:solidFill>
                  <a:srgbClr val="FF0000"/>
                </a:solidFill>
                <a:latin typeface="Avenir Next"/>
                <a:cs typeface="Avenir Next"/>
              </a:rPr>
              <a:t>33777</a:t>
            </a:r>
            <a:r>
              <a:rPr lang="en-US" sz="1750" b="1" dirty="0">
                <a:solidFill>
                  <a:prstClr val="black"/>
                </a:solidFill>
                <a:latin typeface="Avenir Next"/>
                <a:cs typeface="Avenir Next"/>
              </a:rPr>
              <a:t> </a:t>
            </a:r>
            <a:r>
              <a:rPr lang="en-US" sz="1750" dirty="0">
                <a:solidFill>
                  <a:prstClr val="black"/>
                </a:solidFill>
                <a:latin typeface="Avenir Next"/>
                <a:cs typeface="Avenir Next"/>
              </a:rPr>
              <a:t>or going to </a:t>
            </a:r>
            <a:r>
              <a:rPr lang="en-US" sz="1750" b="1" dirty="0" err="1">
                <a:solidFill>
                  <a:srgbClr val="FF0000"/>
                </a:solidFill>
                <a:latin typeface="Avenir Next"/>
                <a:cs typeface="Avenir Next"/>
              </a:rPr>
              <a:t>www.FixUSNow.org</a:t>
            </a:r>
            <a:r>
              <a:rPr lang="en-US" sz="1750" dirty="0">
                <a:solidFill>
                  <a:srgbClr val="FF0000"/>
                </a:solidFill>
                <a:latin typeface="Avenir Next"/>
                <a:cs typeface="Avenir Next"/>
              </a:rPr>
              <a:t> </a:t>
            </a:r>
            <a:r>
              <a:rPr lang="en-US" sz="1750" dirty="0">
                <a:solidFill>
                  <a:prstClr val="black"/>
                </a:solidFill>
                <a:latin typeface="Avenir Next"/>
                <a:cs typeface="Avenir Next"/>
              </a:rPr>
              <a:t>and receive opportunities to:</a:t>
            </a:r>
          </a:p>
        </p:txBody>
      </p:sp>
      <p:sp>
        <p:nvSpPr>
          <p:cNvPr id="15" name="Rectangle 14"/>
          <p:cNvSpPr/>
          <p:nvPr/>
        </p:nvSpPr>
        <p:spPr>
          <a:xfrm>
            <a:off x="1969617" y="3218201"/>
            <a:ext cx="5197354" cy="573362"/>
          </a:xfrm>
          <a:prstGeom prst="rect">
            <a:avLst/>
          </a:prstGeom>
        </p:spPr>
        <p:txBody>
          <a:bodyPr wrap="square">
            <a:spAutoFit/>
          </a:bodyPr>
          <a:lstStyle/>
          <a:p>
            <a:pPr marL="7938" marR="3969" algn="just" defTabSz="571500">
              <a:spcBef>
                <a:spcPts val="63"/>
              </a:spcBef>
            </a:pPr>
            <a:r>
              <a:rPr lang="en-US" sz="1563" dirty="0">
                <a:solidFill>
                  <a:prstClr val="black"/>
                </a:solidFill>
                <a:latin typeface="Avenir Next"/>
                <a:cs typeface="Avenir Next"/>
              </a:rPr>
              <a:t>Help identify and learn about our political problems &amp; possible fixes</a:t>
            </a:r>
            <a:endParaRPr lang="en-US" sz="1563" b="1" dirty="0">
              <a:solidFill>
                <a:srgbClr val="921A1C"/>
              </a:solidFill>
              <a:latin typeface="Avenir Next"/>
              <a:cs typeface="Avenir Next"/>
            </a:endParaRPr>
          </a:p>
        </p:txBody>
      </p:sp>
      <p:sp>
        <p:nvSpPr>
          <p:cNvPr id="19" name="object 13"/>
          <p:cNvSpPr/>
          <p:nvPr/>
        </p:nvSpPr>
        <p:spPr>
          <a:xfrm>
            <a:off x="1208379" y="2206697"/>
            <a:ext cx="394494" cy="370284"/>
          </a:xfrm>
          <a:custGeom>
            <a:avLst/>
            <a:gdLst/>
            <a:ahLst/>
            <a:cxnLst/>
            <a:rect l="l" t="t" r="r" b="b"/>
            <a:pathLst>
              <a:path w="631189" h="592454">
                <a:moveTo>
                  <a:pt x="315468" y="0"/>
                </a:moveTo>
                <a:lnTo>
                  <a:pt x="236601" y="220230"/>
                </a:lnTo>
                <a:lnTo>
                  <a:pt x="0" y="226199"/>
                </a:lnTo>
                <a:lnTo>
                  <a:pt x="187858" y="368274"/>
                </a:lnTo>
                <a:lnTo>
                  <a:pt x="120497" y="592201"/>
                </a:lnTo>
                <a:lnTo>
                  <a:pt x="315468" y="459778"/>
                </a:lnTo>
                <a:lnTo>
                  <a:pt x="470603" y="459778"/>
                </a:lnTo>
                <a:lnTo>
                  <a:pt x="443077" y="368274"/>
                </a:lnTo>
                <a:lnTo>
                  <a:pt x="630936" y="226199"/>
                </a:lnTo>
                <a:lnTo>
                  <a:pt x="394335" y="220230"/>
                </a:lnTo>
                <a:lnTo>
                  <a:pt x="315468" y="0"/>
                </a:lnTo>
                <a:close/>
              </a:path>
              <a:path w="631189" h="592454">
                <a:moveTo>
                  <a:pt x="470603" y="459778"/>
                </a:moveTo>
                <a:lnTo>
                  <a:pt x="315468" y="459778"/>
                </a:lnTo>
                <a:lnTo>
                  <a:pt x="510438" y="592201"/>
                </a:lnTo>
                <a:lnTo>
                  <a:pt x="470603" y="459778"/>
                </a:lnTo>
                <a:close/>
              </a:path>
            </a:pathLst>
          </a:custGeom>
          <a:solidFill>
            <a:srgbClr val="D2D2D2"/>
          </a:solidFill>
        </p:spPr>
        <p:txBody>
          <a:bodyPr wrap="square" lIns="0" tIns="0" rIns="0" bIns="0" rtlCol="0"/>
          <a:lstStyle/>
          <a:p>
            <a:pPr defTabSz="571500"/>
            <a:endParaRPr sz="1125">
              <a:solidFill>
                <a:prstClr val="black"/>
              </a:solidFill>
              <a:latin typeface="Calibri"/>
            </a:endParaRPr>
          </a:p>
        </p:txBody>
      </p:sp>
      <p:sp>
        <p:nvSpPr>
          <p:cNvPr id="21" name="object 26"/>
          <p:cNvSpPr/>
          <p:nvPr/>
        </p:nvSpPr>
        <p:spPr>
          <a:xfrm>
            <a:off x="1818112" y="3262770"/>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25" name="object 5"/>
          <p:cNvSpPr txBox="1"/>
          <p:nvPr/>
        </p:nvSpPr>
        <p:spPr>
          <a:xfrm>
            <a:off x="2255308" y="931499"/>
            <a:ext cx="4512865" cy="296556"/>
          </a:xfrm>
          <a:prstGeom prst="rect">
            <a:avLst/>
          </a:prstGeom>
        </p:spPr>
        <p:txBody>
          <a:bodyPr vert="horz" wrap="square" lIns="0" tIns="7938" rIns="0" bIns="0" rtlCol="0">
            <a:spAutoFit/>
          </a:bodyPr>
          <a:lstStyle/>
          <a:p>
            <a:pPr marL="7938" algn="ctr" defTabSz="571500">
              <a:spcBef>
                <a:spcPts val="63"/>
              </a:spcBef>
            </a:pPr>
            <a:r>
              <a:rPr lang="en-US" sz="1875" b="1" dirty="0">
                <a:solidFill>
                  <a:srgbClr val="BDBDBD"/>
                </a:solidFill>
                <a:latin typeface="Georgia"/>
                <a:cs typeface="Georgia"/>
              </a:rPr>
              <a:t>WHAT YOU CAN DO</a:t>
            </a:r>
            <a:endParaRPr sz="1875" dirty="0">
              <a:solidFill>
                <a:prstClr val="black"/>
              </a:solidFill>
              <a:latin typeface="Georgia"/>
              <a:cs typeface="Georgia"/>
            </a:endParaRPr>
          </a:p>
        </p:txBody>
      </p:sp>
      <p:sp>
        <p:nvSpPr>
          <p:cNvPr id="26" name="Rectangle 25"/>
          <p:cNvSpPr/>
          <p:nvPr/>
        </p:nvSpPr>
        <p:spPr>
          <a:xfrm>
            <a:off x="1967062" y="3857625"/>
            <a:ext cx="5126299" cy="573362"/>
          </a:xfrm>
          <a:prstGeom prst="rect">
            <a:avLst/>
          </a:prstGeom>
        </p:spPr>
        <p:txBody>
          <a:bodyPr wrap="square">
            <a:spAutoFit/>
          </a:bodyPr>
          <a:lstStyle/>
          <a:p>
            <a:pPr marL="7938" marR="3969" algn="just" defTabSz="571500">
              <a:spcBef>
                <a:spcPts val="63"/>
              </a:spcBef>
            </a:pPr>
            <a:r>
              <a:rPr lang="en-US" sz="1563" dirty="0">
                <a:solidFill>
                  <a:prstClr val="black"/>
                </a:solidFill>
                <a:latin typeface="Avenir Next" charset="0"/>
                <a:ea typeface="Avenir Next" charset="0"/>
                <a:cs typeface="Avenir Next" charset="0"/>
              </a:rPr>
              <a:t>Join discussions about these issues with like-minded Americans (in person event, online, teleconferences)</a:t>
            </a:r>
            <a:endParaRPr lang="en-US" sz="1563" b="1" dirty="0">
              <a:solidFill>
                <a:srgbClr val="921A1C"/>
              </a:solidFill>
              <a:latin typeface="Avenir Next" charset="0"/>
              <a:ea typeface="Avenir Next" charset="0"/>
              <a:cs typeface="Avenir Next" charset="0"/>
            </a:endParaRPr>
          </a:p>
        </p:txBody>
      </p:sp>
      <p:sp>
        <p:nvSpPr>
          <p:cNvPr id="27" name="object 26"/>
          <p:cNvSpPr/>
          <p:nvPr/>
        </p:nvSpPr>
        <p:spPr>
          <a:xfrm>
            <a:off x="1815557" y="3902194"/>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0" name="Rectangle 29"/>
          <p:cNvSpPr/>
          <p:nvPr/>
        </p:nvSpPr>
        <p:spPr>
          <a:xfrm>
            <a:off x="1967062" y="4493830"/>
            <a:ext cx="5319563" cy="573362"/>
          </a:xfrm>
          <a:prstGeom prst="rect">
            <a:avLst/>
          </a:prstGeom>
        </p:spPr>
        <p:txBody>
          <a:bodyPr wrap="square">
            <a:spAutoFit/>
          </a:bodyPr>
          <a:lstStyle/>
          <a:p>
            <a:pPr marL="7938" marR="3969" algn="just" defTabSz="571500">
              <a:spcBef>
                <a:spcPts val="63"/>
              </a:spcBef>
            </a:pPr>
            <a:r>
              <a:rPr lang="en-US" sz="1563" dirty="0">
                <a:solidFill>
                  <a:prstClr val="black"/>
                </a:solidFill>
                <a:latin typeface="Avenir Next" charset="0"/>
                <a:ea typeface="Avenir Next" charset="0"/>
                <a:cs typeface="Avenir Next" charset="0"/>
              </a:rPr>
              <a:t>Connect you with organizations and efforts trying to heal our divides</a:t>
            </a:r>
            <a:endParaRPr lang="en-US" sz="1563" b="1" dirty="0">
              <a:solidFill>
                <a:srgbClr val="921A1C"/>
              </a:solidFill>
              <a:latin typeface="Avenir Next" charset="0"/>
              <a:ea typeface="Avenir Next" charset="0"/>
              <a:cs typeface="Avenir Next" charset="0"/>
            </a:endParaRPr>
          </a:p>
        </p:txBody>
      </p:sp>
      <p:sp>
        <p:nvSpPr>
          <p:cNvPr id="31" name="object 26"/>
          <p:cNvSpPr/>
          <p:nvPr/>
        </p:nvSpPr>
        <p:spPr>
          <a:xfrm>
            <a:off x="1815557" y="4538399"/>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
        <p:nvSpPr>
          <p:cNvPr id="32" name="Rectangle 31"/>
          <p:cNvSpPr/>
          <p:nvPr/>
        </p:nvSpPr>
        <p:spPr>
          <a:xfrm>
            <a:off x="1969617" y="5077008"/>
            <a:ext cx="5459883" cy="573362"/>
          </a:xfrm>
          <a:prstGeom prst="rect">
            <a:avLst/>
          </a:prstGeom>
        </p:spPr>
        <p:txBody>
          <a:bodyPr wrap="square">
            <a:spAutoFit/>
          </a:bodyPr>
          <a:lstStyle/>
          <a:p>
            <a:pPr marL="7938" marR="3969" algn="just" defTabSz="571500">
              <a:spcBef>
                <a:spcPts val="63"/>
              </a:spcBef>
            </a:pPr>
            <a:r>
              <a:rPr lang="en-US" sz="1563" dirty="0">
                <a:solidFill>
                  <a:prstClr val="black"/>
                </a:solidFill>
                <a:latin typeface="Avenir Next" charset="0"/>
                <a:ea typeface="Avenir Next" charset="0"/>
                <a:cs typeface="Avenir Next" charset="0"/>
              </a:rPr>
              <a:t>Engage your local community on these issues (via letters to the editor, hosting events, and recruiting others to join)</a:t>
            </a:r>
            <a:endParaRPr lang="en-US" sz="1563" b="1" dirty="0">
              <a:solidFill>
                <a:srgbClr val="921A1C"/>
              </a:solidFill>
              <a:latin typeface="Avenir Next" charset="0"/>
              <a:ea typeface="Avenir Next" charset="0"/>
              <a:cs typeface="Avenir Next" charset="0"/>
            </a:endParaRPr>
          </a:p>
        </p:txBody>
      </p:sp>
      <p:sp>
        <p:nvSpPr>
          <p:cNvPr id="33" name="object 26"/>
          <p:cNvSpPr/>
          <p:nvPr/>
        </p:nvSpPr>
        <p:spPr>
          <a:xfrm>
            <a:off x="1818112" y="5121577"/>
            <a:ext cx="175022" cy="165894"/>
          </a:xfrm>
          <a:custGeom>
            <a:avLst/>
            <a:gdLst/>
            <a:ahLst/>
            <a:cxnLst/>
            <a:rect l="l" t="t" r="r" b="b"/>
            <a:pathLst>
              <a:path w="280035" h="265429">
                <a:moveTo>
                  <a:pt x="140017" y="0"/>
                </a:moveTo>
                <a:lnTo>
                  <a:pt x="105016" y="98704"/>
                </a:lnTo>
                <a:lnTo>
                  <a:pt x="0" y="101384"/>
                </a:lnTo>
                <a:lnTo>
                  <a:pt x="83375" y="165061"/>
                </a:lnTo>
                <a:lnTo>
                  <a:pt x="53479" y="265430"/>
                </a:lnTo>
                <a:lnTo>
                  <a:pt x="140017" y="206082"/>
                </a:lnTo>
                <a:lnTo>
                  <a:pt x="208878" y="206082"/>
                </a:lnTo>
                <a:lnTo>
                  <a:pt x="196659" y="165061"/>
                </a:lnTo>
                <a:lnTo>
                  <a:pt x="280034" y="101384"/>
                </a:lnTo>
                <a:lnTo>
                  <a:pt x="175018" y="98704"/>
                </a:lnTo>
                <a:lnTo>
                  <a:pt x="140017" y="0"/>
                </a:lnTo>
                <a:close/>
              </a:path>
              <a:path w="280035" h="265429">
                <a:moveTo>
                  <a:pt x="208878" y="206082"/>
                </a:moveTo>
                <a:lnTo>
                  <a:pt x="140017" y="206082"/>
                </a:lnTo>
                <a:lnTo>
                  <a:pt x="226555" y="265430"/>
                </a:lnTo>
                <a:lnTo>
                  <a:pt x="208878" y="206082"/>
                </a:lnTo>
                <a:close/>
              </a:path>
            </a:pathLst>
          </a:custGeom>
          <a:solidFill>
            <a:srgbClr val="921A1C"/>
          </a:solidFill>
        </p:spPr>
        <p:txBody>
          <a:bodyPr wrap="square" lIns="0" tIns="0" rIns="0" bIns="0" rtlCol="0"/>
          <a:lstStyle/>
          <a:p>
            <a:pPr defTabSz="571500"/>
            <a:endParaRPr sz="1125">
              <a:solidFill>
                <a:prstClr val="black"/>
              </a:solidFill>
              <a:latin typeface="Calibri"/>
            </a:endParaRPr>
          </a:p>
        </p:txBody>
      </p:sp>
    </p:spTree>
    <p:extLst>
      <p:ext uri="{BB962C8B-B14F-4D97-AF65-F5344CB8AC3E}">
        <p14:creationId xmlns:p14="http://schemas.microsoft.com/office/powerpoint/2010/main" val="357960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stretch>
            <a:fillRect/>
          </a:stretch>
        </p:blipFill>
        <p:spPr>
          <a:xfrm>
            <a:off x="1112220" y="859313"/>
            <a:ext cx="6919560" cy="5139373"/>
          </a:xfrm>
          <a:prstGeom prst="rect">
            <a:avLst/>
          </a:prstGeom>
        </p:spPr>
      </p:pic>
      <p:pic>
        <p:nvPicPr>
          <p:cNvPr id="4" name="Picture 3"/>
          <p:cNvPicPr>
            <a:picLocks noChangeAspect="1"/>
          </p:cNvPicPr>
          <p:nvPr/>
        </p:nvPicPr>
        <p:blipFill>
          <a:blip r:embed="rId4"/>
          <a:stretch>
            <a:fillRect/>
          </a:stretch>
        </p:blipFill>
        <p:spPr>
          <a:xfrm>
            <a:off x="850069" y="859313"/>
            <a:ext cx="262151" cy="5139373"/>
          </a:xfrm>
          <a:prstGeom prst="rect">
            <a:avLst/>
          </a:prstGeom>
        </p:spPr>
      </p:pic>
      <p:sp>
        <p:nvSpPr>
          <p:cNvPr id="5" name="Rectangle 4"/>
          <p:cNvSpPr/>
          <p:nvPr/>
        </p:nvSpPr>
        <p:spPr>
          <a:xfrm>
            <a:off x="1624832" y="2945533"/>
            <a:ext cx="5894334" cy="966931"/>
          </a:xfrm>
          <a:prstGeom prst="rect">
            <a:avLst/>
          </a:prstGeom>
        </p:spPr>
        <p:txBody>
          <a:bodyPr wrap="square">
            <a:spAutoFit/>
          </a:bodyPr>
          <a:lstStyle/>
          <a:p>
            <a:pPr marL="7541" marR="3175" indent="-1588" algn="ctr" defTabSz="571500">
              <a:spcBef>
                <a:spcPts val="63"/>
              </a:spcBef>
              <a:tabLst>
                <a:tab pos="848916" algn="l"/>
                <a:tab pos="1102915" algn="l"/>
                <a:tab pos="1564878" algn="l"/>
                <a:tab pos="1691878" algn="l"/>
                <a:tab pos="1956991" algn="l"/>
                <a:tab pos="2061766" algn="l"/>
                <a:tab pos="2863453" algn="l"/>
                <a:tab pos="2897188" algn="l"/>
                <a:tab pos="3057525" algn="l"/>
                <a:tab pos="3611563" algn="l"/>
                <a:tab pos="4277916" algn="l"/>
                <a:tab pos="4813697" algn="l"/>
                <a:tab pos="4881959" algn="l"/>
                <a:tab pos="5763022" algn="l"/>
                <a:tab pos="5782866" algn="l"/>
                <a:tab pos="7947025" algn="l"/>
              </a:tabLst>
            </a:pPr>
            <a:r>
              <a:rPr lang="en-US" sz="2800" b="1" dirty="0" smtClean="0">
                <a:solidFill>
                  <a:srgbClr val="231F20"/>
                </a:solidFill>
                <a:latin typeface="Avenir Next"/>
                <a:cs typeface="Avenir Next"/>
              </a:rPr>
              <a:t>View this and other slide </a:t>
            </a:r>
            <a:r>
              <a:rPr lang="en-US" sz="2800" b="1" dirty="0">
                <a:solidFill>
                  <a:srgbClr val="231F20"/>
                </a:solidFill>
                <a:latin typeface="Avenir Next"/>
                <a:cs typeface="Avenir Next"/>
              </a:rPr>
              <a:t>d</a:t>
            </a:r>
            <a:r>
              <a:rPr lang="en-US" sz="2800" b="1" dirty="0" smtClean="0">
                <a:solidFill>
                  <a:srgbClr val="231F20"/>
                </a:solidFill>
                <a:latin typeface="Avenir Next"/>
                <a:cs typeface="Avenir Next"/>
              </a:rPr>
              <a:t>ecks at</a:t>
            </a:r>
          </a:p>
          <a:p>
            <a:pPr marL="7541" marR="3175" indent="-1588" algn="ctr" defTabSz="571500">
              <a:spcBef>
                <a:spcPts val="63"/>
              </a:spcBef>
              <a:tabLst>
                <a:tab pos="848916" algn="l"/>
                <a:tab pos="1102915" algn="l"/>
                <a:tab pos="1564878" algn="l"/>
                <a:tab pos="1691878" algn="l"/>
                <a:tab pos="1956991" algn="l"/>
                <a:tab pos="2061766" algn="l"/>
                <a:tab pos="2863453" algn="l"/>
                <a:tab pos="2897188" algn="l"/>
                <a:tab pos="3057525" algn="l"/>
                <a:tab pos="3611563" algn="l"/>
                <a:tab pos="4277916" algn="l"/>
                <a:tab pos="4813697" algn="l"/>
                <a:tab pos="4881959" algn="l"/>
                <a:tab pos="5763022" algn="l"/>
                <a:tab pos="5782866" algn="l"/>
                <a:tab pos="7947025" algn="l"/>
              </a:tabLst>
            </a:pPr>
            <a:r>
              <a:rPr lang="en-US" sz="2800" b="1" i="1" dirty="0">
                <a:solidFill>
                  <a:srgbClr val="FF0000"/>
                </a:solidFill>
                <a:latin typeface="Avenir Next"/>
                <a:cs typeface="Avenir Next"/>
              </a:rPr>
              <a:t>http://bit.ly/32sS2V5</a:t>
            </a:r>
          </a:p>
        </p:txBody>
      </p:sp>
    </p:spTree>
    <p:extLst>
      <p:ext uri="{BB962C8B-B14F-4D97-AF65-F5344CB8AC3E}">
        <p14:creationId xmlns:p14="http://schemas.microsoft.com/office/powerpoint/2010/main" val="145847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8EE1A862-06EC-4244-B7D2-3305AAC8CEF3}"/>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60350" y="1"/>
            <a:ext cx="8610600" cy="779700"/>
          </a:xfrm>
        </p:spPr>
        <p:txBody>
          <a:bodyPr/>
          <a:lstStyle/>
          <a:p>
            <a:pPr algn="ctr"/>
            <a:r>
              <a:rPr lang="en-US" sz="3200" b="1" dirty="0" smtClean="0"/>
              <a:t>Trump </a:t>
            </a:r>
            <a:r>
              <a:rPr lang="en-US" sz="3200" b="1" dirty="0"/>
              <a:t>Entered Office With High Debt</a:t>
            </a:r>
            <a:endParaRPr lang="en-US" sz="2000" b="1" dirty="0"/>
          </a:p>
        </p:txBody>
      </p:sp>
      <p:sp>
        <p:nvSpPr>
          <p:cNvPr id="9" name="TextBox 8"/>
          <p:cNvSpPr txBox="1"/>
          <p:nvPr/>
        </p:nvSpPr>
        <p:spPr>
          <a:xfrm>
            <a:off x="0" y="6533160"/>
            <a:ext cx="5397802"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a:ea typeface="+mn-ea"/>
                <a:cs typeface="+mn-cs"/>
              </a:rPr>
              <a:t>Sources: Congressional Budget Office, Office of Management and Budget</a:t>
            </a:r>
            <a:endPar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endParaRPr>
          </a:p>
        </p:txBody>
      </p:sp>
      <p:sp>
        <p:nvSpPr>
          <p:cNvPr id="6" name="TextBox 1"/>
          <p:cNvSpPr txBox="1"/>
          <p:nvPr/>
        </p:nvSpPr>
        <p:spPr>
          <a:xfrm>
            <a:off x="178067" y="713939"/>
            <a:ext cx="1863458" cy="371695"/>
          </a:xfrm>
          <a:prstGeom prst="rect">
            <a:avLst/>
          </a:prstGeom>
          <a:noFill/>
          <a:ln>
            <a:noFill/>
          </a:ln>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80808"/>
                </a:solidFill>
                <a:effectLst/>
                <a:uLnTx/>
                <a:uFillTx/>
                <a:latin typeface="Calibri"/>
                <a:ea typeface="+mn-ea"/>
                <a:cs typeface="+mn-cs"/>
              </a:rPr>
              <a:t>Percent of GDP</a:t>
            </a:r>
          </a:p>
        </p:txBody>
      </p:sp>
      <p:cxnSp>
        <p:nvCxnSpPr>
          <p:cNvPr id="45" name="Trump - 2017"/>
          <p:cNvCxnSpPr>
            <a:cxnSpLocks/>
          </p:cNvCxnSpPr>
          <p:nvPr/>
        </p:nvCxnSpPr>
        <p:spPr>
          <a:xfrm flipV="1">
            <a:off x="7715222" y="1085634"/>
            <a:ext cx="0" cy="449171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Obama - 2009"/>
          <p:cNvCxnSpPr>
            <a:cxnSpLocks/>
          </p:cNvCxnSpPr>
          <p:nvPr/>
        </p:nvCxnSpPr>
        <p:spPr>
          <a:xfrm flipV="1">
            <a:off x="6981361" y="1085634"/>
            <a:ext cx="0" cy="44828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Bush - 2001"/>
          <p:cNvCxnSpPr>
            <a:cxnSpLocks/>
          </p:cNvCxnSpPr>
          <p:nvPr/>
        </p:nvCxnSpPr>
        <p:spPr>
          <a:xfrm flipV="1">
            <a:off x="6233488" y="1085634"/>
            <a:ext cx="0" cy="449686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Clinton - 1993"/>
          <p:cNvCxnSpPr>
            <a:cxnSpLocks/>
          </p:cNvCxnSpPr>
          <p:nvPr/>
        </p:nvCxnSpPr>
        <p:spPr>
          <a:xfrm flipV="1">
            <a:off x="5494667" y="1085634"/>
            <a:ext cx="0" cy="448229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Bush - 1989"/>
          <p:cNvCxnSpPr>
            <a:cxnSpLocks/>
          </p:cNvCxnSpPr>
          <p:nvPr/>
        </p:nvCxnSpPr>
        <p:spPr>
          <a:xfrm flipV="1">
            <a:off x="5165704" y="1085634"/>
            <a:ext cx="0" cy="447276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9" name="Reagan - 1981"/>
          <p:cNvCxnSpPr>
            <a:cxnSpLocks/>
          </p:cNvCxnSpPr>
          <p:nvPr/>
        </p:nvCxnSpPr>
        <p:spPr>
          <a:xfrm flipV="1">
            <a:off x="4412182" y="1085634"/>
            <a:ext cx="0" cy="448716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Carter - 1977"/>
          <p:cNvCxnSpPr>
            <a:cxnSpLocks/>
          </p:cNvCxnSpPr>
          <p:nvPr/>
        </p:nvCxnSpPr>
        <p:spPr>
          <a:xfrm flipV="1">
            <a:off x="4040443" y="1085634"/>
            <a:ext cx="0" cy="448199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Ford - 1974"/>
          <p:cNvCxnSpPr>
            <a:cxnSpLocks/>
          </p:cNvCxnSpPr>
          <p:nvPr/>
        </p:nvCxnSpPr>
        <p:spPr>
          <a:xfrm flipV="1">
            <a:off x="3734960" y="1085634"/>
            <a:ext cx="0" cy="44999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Nixon - 1969"/>
          <p:cNvCxnSpPr>
            <a:cxnSpLocks/>
          </p:cNvCxnSpPr>
          <p:nvPr/>
        </p:nvCxnSpPr>
        <p:spPr>
          <a:xfrm flipV="1">
            <a:off x="3294459" y="1085634"/>
            <a:ext cx="0" cy="448839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Johnson - 1963"/>
          <p:cNvCxnSpPr>
            <a:cxnSpLocks/>
          </p:cNvCxnSpPr>
          <p:nvPr/>
        </p:nvCxnSpPr>
        <p:spPr>
          <a:xfrm flipV="1">
            <a:off x="2762228" y="1085634"/>
            <a:ext cx="0" cy="449026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JFK - 1961"/>
          <p:cNvCxnSpPr>
            <a:cxnSpLocks/>
          </p:cNvCxnSpPr>
          <p:nvPr/>
        </p:nvCxnSpPr>
        <p:spPr>
          <a:xfrm flipV="1">
            <a:off x="2489038" y="1085634"/>
            <a:ext cx="0" cy="44902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Eisenhower - 1953"/>
          <p:cNvCxnSpPr>
            <a:cxnSpLocks/>
          </p:cNvCxnSpPr>
          <p:nvPr/>
        </p:nvCxnSpPr>
        <p:spPr>
          <a:xfrm flipV="1">
            <a:off x="1819074" y="1085634"/>
            <a:ext cx="0" cy="447980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8" name="Truman - 1945"/>
          <p:cNvCxnSpPr>
            <a:cxnSpLocks/>
            <a:endCxn id="6" idx="2"/>
          </p:cNvCxnSpPr>
          <p:nvPr/>
        </p:nvCxnSpPr>
        <p:spPr>
          <a:xfrm flipV="1">
            <a:off x="1100723" y="1085634"/>
            <a:ext cx="9073" cy="4487896"/>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4" name="Labels"/>
          <p:cNvGrpSpPr/>
          <p:nvPr/>
        </p:nvGrpSpPr>
        <p:grpSpPr>
          <a:xfrm>
            <a:off x="954896" y="1216795"/>
            <a:ext cx="7534617" cy="3710768"/>
            <a:chOff x="945225" y="1346190"/>
            <a:chExt cx="6062493" cy="3710768"/>
          </a:xfrm>
        </p:grpSpPr>
        <p:sp>
          <p:nvSpPr>
            <p:cNvPr id="50" name="Carter - Label"/>
            <p:cNvSpPr txBox="1"/>
            <p:nvPr/>
          </p:nvSpPr>
          <p:spPr>
            <a:xfrm>
              <a:off x="3262813" y="4732384"/>
              <a:ext cx="632749"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Carter</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4" name="Bush - label"/>
            <p:cNvSpPr txBox="1"/>
            <p:nvPr/>
          </p:nvSpPr>
          <p:spPr>
            <a:xfrm>
              <a:off x="5091182" y="4379959"/>
              <a:ext cx="803736"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Bush</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1" name="Reagan - Label"/>
            <p:cNvSpPr txBox="1"/>
            <p:nvPr/>
          </p:nvSpPr>
          <p:spPr>
            <a:xfrm>
              <a:off x="3671471" y="4435618"/>
              <a:ext cx="807539"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Reagan</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3" name="Clinton - label"/>
            <p:cNvSpPr txBox="1"/>
            <p:nvPr/>
          </p:nvSpPr>
          <p:spPr>
            <a:xfrm>
              <a:off x="4404458" y="4160878"/>
              <a:ext cx="865325"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Clinton</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52" name="Bush 41 - label"/>
            <p:cNvSpPr txBox="1"/>
            <p:nvPr/>
          </p:nvSpPr>
          <p:spPr>
            <a:xfrm>
              <a:off x="4276732" y="4165840"/>
              <a:ext cx="391128"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Bush</a:t>
              </a:r>
            </a:p>
          </p:txBody>
        </p:sp>
        <p:sp>
          <p:nvSpPr>
            <p:cNvPr id="12" name="Trump - Label"/>
            <p:cNvSpPr txBox="1"/>
            <p:nvPr/>
          </p:nvSpPr>
          <p:spPr>
            <a:xfrm>
              <a:off x="6243500" y="2088689"/>
              <a:ext cx="764218" cy="52322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C00000"/>
                  </a:solidFill>
                  <a:effectLst/>
                  <a:uLnTx/>
                  <a:uFillTx/>
                  <a:latin typeface="Calibri" pitchFamily="34" charset="0"/>
                  <a:ea typeface="+mn-ea"/>
                  <a:cs typeface="+mn-cs"/>
                </a:rPr>
                <a:t>Trump</a:t>
              </a:r>
            </a:p>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200" b="1" i="0" u="none" strike="noStrike" kern="1200" cap="none" spc="0" normalizeH="0" baseline="0" noProof="0" dirty="0">
                  <a:ln>
                    <a:noFill/>
                  </a:ln>
                  <a:solidFill>
                    <a:srgbClr val="C00000"/>
                  </a:solidFill>
                  <a:effectLst/>
                  <a:uLnTx/>
                  <a:uFillTx/>
                  <a:latin typeface="Calibri" pitchFamily="34" charset="0"/>
                  <a:ea typeface="+mn-ea"/>
                  <a:cs typeface="+mn-cs"/>
                </a:rPr>
                <a:t>77%</a:t>
              </a:r>
            </a:p>
          </p:txBody>
        </p:sp>
        <p:sp>
          <p:nvSpPr>
            <p:cNvPr id="55" name="Obama - Label"/>
            <p:cNvSpPr txBox="1"/>
            <p:nvPr/>
          </p:nvSpPr>
          <p:spPr>
            <a:xfrm>
              <a:off x="5716303" y="3219958"/>
              <a:ext cx="803736"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Obama</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43" name="JFK - Label"/>
            <p:cNvSpPr txBox="1"/>
            <p:nvPr/>
          </p:nvSpPr>
          <p:spPr>
            <a:xfrm>
              <a:off x="2103535" y="4165715"/>
              <a:ext cx="389376"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JFK</a:t>
              </a:r>
            </a:p>
          </p:txBody>
        </p:sp>
        <p:sp>
          <p:nvSpPr>
            <p:cNvPr id="42" name="Eisenhower - Label"/>
            <p:cNvSpPr txBox="1"/>
            <p:nvPr/>
          </p:nvSpPr>
          <p:spPr>
            <a:xfrm rot="2327991">
              <a:off x="1536885" y="3896595"/>
              <a:ext cx="755330"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Eisenhower</a:t>
              </a:r>
            </a:p>
          </p:txBody>
        </p:sp>
        <p:sp>
          <p:nvSpPr>
            <p:cNvPr id="38" name="Truman - Label"/>
            <p:cNvSpPr txBox="1"/>
            <p:nvPr/>
          </p:nvSpPr>
          <p:spPr>
            <a:xfrm>
              <a:off x="945225" y="1346190"/>
              <a:ext cx="833403" cy="52322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600" b="1" i="0" u="none" strike="noStrike" kern="1200" cap="none" spc="0" normalizeH="0" baseline="0" noProof="0" dirty="0">
                  <a:ln>
                    <a:noFill/>
                  </a:ln>
                  <a:solidFill>
                    <a:srgbClr val="080808"/>
                  </a:solidFill>
                  <a:effectLst/>
                  <a:uLnTx/>
                  <a:uFillTx/>
                  <a:latin typeface="Calibri" pitchFamily="34" charset="0"/>
                  <a:ea typeface="+mn-ea"/>
                  <a:cs typeface="+mn-cs"/>
                </a:rPr>
                <a:t>Truman</a:t>
              </a:r>
            </a:p>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200" b="1" i="0" u="none" strike="noStrike" kern="1200" cap="none" spc="0" normalizeH="0" baseline="0" noProof="0" dirty="0">
                  <a:ln>
                    <a:noFill/>
                  </a:ln>
                  <a:solidFill>
                    <a:srgbClr val="080808"/>
                  </a:solidFill>
                  <a:effectLst/>
                  <a:uLnTx/>
                  <a:uFillTx/>
                  <a:latin typeface="Calibri" pitchFamily="34" charset="0"/>
                  <a:ea typeface="+mn-ea"/>
                  <a:cs typeface="+mn-cs"/>
                </a:rPr>
                <a:t>106</a:t>
              </a:r>
              <a:r>
                <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rPr>
                <a:t>% </a:t>
              </a:r>
            </a:p>
          </p:txBody>
        </p:sp>
        <p:sp>
          <p:nvSpPr>
            <p:cNvPr id="48" name="Ford - label"/>
            <p:cNvSpPr txBox="1"/>
            <p:nvPr/>
          </p:nvSpPr>
          <p:spPr>
            <a:xfrm>
              <a:off x="3047891" y="4795348"/>
              <a:ext cx="520342"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Ford</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47" name="Nixon - Label"/>
            <p:cNvSpPr txBox="1"/>
            <p:nvPr/>
          </p:nvSpPr>
          <p:spPr>
            <a:xfrm>
              <a:off x="2693430" y="4685124"/>
              <a:ext cx="602012"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Nixon</a:t>
              </a:r>
              <a:endParaRPr kumimoji="0" lang="en-US" sz="100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sp>
          <p:nvSpPr>
            <p:cNvPr id="46" name="Johnson - Label"/>
            <p:cNvSpPr txBox="1"/>
            <p:nvPr/>
          </p:nvSpPr>
          <p:spPr>
            <a:xfrm>
              <a:off x="2195034" y="4535069"/>
              <a:ext cx="843649" cy="261610"/>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1148A5"/>
                </a:buClr>
                <a:buSzPct val="110000"/>
                <a:buFontTx/>
                <a:buNone/>
                <a:tabLst/>
                <a:defRPr/>
              </a:pPr>
              <a:r>
                <a:rPr kumimoji="0" lang="en-US" sz="1100" b="1" i="0" u="none" strike="noStrike" kern="1200" cap="none" spc="0" normalizeH="0" baseline="0" noProof="0" dirty="0">
                  <a:ln>
                    <a:noFill/>
                  </a:ln>
                  <a:solidFill>
                    <a:srgbClr val="080808"/>
                  </a:solidFill>
                  <a:effectLst/>
                  <a:uLnTx/>
                  <a:uFillTx/>
                  <a:latin typeface="Calibri" pitchFamily="34" charset="0"/>
                  <a:ea typeface="+mn-ea"/>
                  <a:cs typeface="+mn-cs"/>
                </a:rPr>
                <a:t>Johnson</a:t>
              </a:r>
              <a:endParaRPr kumimoji="0" lang="en-US" sz="1050" b="1" i="0" u="none" strike="noStrike" kern="1200" cap="none" spc="0" normalizeH="0" baseline="0" noProof="0" dirty="0">
                <a:ln>
                  <a:noFill/>
                </a:ln>
                <a:solidFill>
                  <a:srgbClr val="080808"/>
                </a:solidFill>
                <a:effectLst/>
                <a:uLnTx/>
                <a:uFillTx/>
                <a:latin typeface="Calibri" pitchFamily="34" charset="0"/>
                <a:ea typeface="+mn-ea"/>
                <a:cs typeface="+mn-cs"/>
              </a:endParaRPr>
            </a:p>
          </p:txBody>
        </p:sp>
      </p:grpSp>
      <p:sp>
        <p:nvSpPr>
          <p:cNvPr id="34" name="TextBox 1"/>
          <p:cNvSpPr txBox="1"/>
          <p:nvPr/>
        </p:nvSpPr>
        <p:spPr>
          <a:xfrm rot="20017312">
            <a:off x="8224976" y="2210789"/>
            <a:ext cx="780219" cy="261610"/>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100" b="1" i="0" u="none" strike="noStrike" kern="1200" cap="none" spc="0" normalizeH="0" baseline="0" noProof="0" dirty="0">
                <a:ln>
                  <a:noFill/>
                </a:ln>
                <a:solidFill>
                  <a:srgbClr val="757575"/>
                </a:solidFill>
                <a:effectLst/>
                <a:uLnTx/>
                <a:uFillTx/>
                <a:latin typeface="Calibri" pitchFamily="34" charset="0"/>
                <a:ea typeface="+mn-ea"/>
                <a:cs typeface="+mn-cs"/>
              </a:rPr>
              <a:t>Projected</a:t>
            </a:r>
          </a:p>
        </p:txBody>
      </p:sp>
    </p:spTree>
    <p:extLst>
      <p:ext uri="{BB962C8B-B14F-4D97-AF65-F5344CB8AC3E}">
        <p14:creationId xmlns:p14="http://schemas.microsoft.com/office/powerpoint/2010/main" val="34132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323"/>
            <a:ext cx="9105900" cy="553998"/>
          </a:xfrm>
          <a:prstGeom prst="rect">
            <a:avLst/>
          </a:prstGeom>
          <a:noFill/>
        </p:spPr>
        <p:txBody>
          <a:bodyPr wrap="square" rtlCol="0">
            <a:spAutoFit/>
          </a:bodyPr>
          <a:lstStyle/>
          <a:p>
            <a:pPr algn="ctr"/>
            <a:r>
              <a:rPr lang="en-US" sz="3000" b="1" dirty="0" smtClean="0">
                <a:solidFill>
                  <a:schemeClr val="tx2"/>
                </a:solidFill>
                <a:ea typeface="+mj-ea"/>
                <a:cs typeface="+mj-cs"/>
              </a:rPr>
              <a:t>Debt </a:t>
            </a:r>
            <a:r>
              <a:rPr lang="en-US" sz="3000" b="1" dirty="0">
                <a:solidFill>
                  <a:schemeClr val="tx2"/>
                </a:solidFill>
                <a:ea typeface="+mj-ea"/>
                <a:cs typeface="+mj-cs"/>
              </a:rPr>
              <a:t>Levels Will Nearly Double in 30 Years</a:t>
            </a:r>
          </a:p>
        </p:txBody>
      </p:sp>
      <p:sp>
        <p:nvSpPr>
          <p:cNvPr id="5" name="TextBox 1"/>
          <p:cNvSpPr txBox="1"/>
          <p:nvPr/>
        </p:nvSpPr>
        <p:spPr>
          <a:xfrm>
            <a:off x="0" y="6489614"/>
            <a:ext cx="7878442" cy="29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Source:</a:t>
            </a:r>
            <a:r>
              <a:rPr lang="en-US" sz="1400" i="1" baseline="0" dirty="0"/>
              <a:t> CRFB Calculations Based on CBO August 2019 Baseline data		</a:t>
            </a:r>
            <a:endParaRPr lang="en-US" sz="1400" i="1" dirty="0"/>
          </a:p>
        </p:txBody>
      </p:sp>
      <p:graphicFrame>
        <p:nvGraphicFramePr>
          <p:cNvPr id="11" name="Chart 10">
            <a:extLst>
              <a:ext uri="{FF2B5EF4-FFF2-40B4-BE49-F238E27FC236}">
                <a16:creationId xmlns:a16="http://schemas.microsoft.com/office/drawing/2014/main" id="{18D5D582-91C5-4B0C-9D1A-2A6DBDCD56F1}"/>
              </a:ext>
            </a:extLst>
          </p:cNvPr>
          <p:cNvGraphicFramePr>
            <a:graphicFrameLocks/>
          </p:cNvGraphicFramePr>
          <p:nvPr/>
        </p:nvGraphicFramePr>
        <p:xfrm>
          <a:off x="0" y="787790"/>
          <a:ext cx="914400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1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ABC72D6C-09BF-418D-AFE1-6F0723F2C5BD}"/>
              </a:ext>
            </a:extLst>
          </p:cNvPr>
          <p:cNvGraphicFramePr>
            <a:graphicFrameLocks/>
          </p:cNvGraphicFramePr>
          <p:nvPr/>
        </p:nvGraphicFramePr>
        <p:xfrm>
          <a:off x="0" y="868680"/>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1113"/>
            <a:ext cx="9144000" cy="623249"/>
          </a:xfrm>
        </p:spPr>
        <p:txBody>
          <a:bodyPr/>
          <a:lstStyle/>
          <a:p>
            <a:pPr algn="ctr"/>
            <a:r>
              <a:rPr lang="en-US" dirty="0" smtClean="0">
                <a:solidFill>
                  <a:srgbClr val="1148A5"/>
                </a:solidFill>
                <a:latin typeface="Calibri"/>
                <a:ea typeface="+mn-ea"/>
                <a:cs typeface="+mn-cs"/>
              </a:rPr>
              <a:t>Self </a:t>
            </a:r>
            <a:r>
              <a:rPr lang="en-US" dirty="0">
                <a:solidFill>
                  <a:srgbClr val="1148A5"/>
                </a:solidFill>
                <a:latin typeface="Calibri"/>
                <a:ea typeface="+mn-ea"/>
                <a:cs typeface="+mn-cs"/>
              </a:rPr>
              <a:t>Inflicted Harm</a:t>
            </a:r>
          </a:p>
        </p:txBody>
      </p:sp>
      <p:graphicFrame>
        <p:nvGraphicFramePr>
          <p:cNvPr id="9" name="Content Placeholder 8"/>
          <p:cNvGraphicFramePr>
            <a:graphicFrameLocks noGrp="1"/>
          </p:cNvGraphicFramePr>
          <p:nvPr>
            <p:ph idx="1"/>
          </p:nvPr>
        </p:nvGraphicFramePr>
        <p:xfrm>
          <a:off x="1430338" y="9848849"/>
          <a:ext cx="8104187" cy="54768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21229" y="736537"/>
            <a:ext cx="2418218"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1" i="1" u="none" strike="noStrike" kern="1200" cap="none" spc="0" normalizeH="0" baseline="0" noProof="0" dirty="0">
                <a:ln>
                  <a:noFill/>
                </a:ln>
                <a:solidFill>
                  <a:srgbClr val="000000"/>
                </a:solidFill>
                <a:effectLst/>
                <a:uLnTx/>
                <a:uFillTx/>
                <a:latin typeface="Calibri" pitchFamily="34" charset="0"/>
                <a:ea typeface="+mn-ea"/>
                <a:cs typeface="+mn-cs"/>
              </a:rPr>
              <a:t>Billions</a:t>
            </a:r>
          </a:p>
        </p:txBody>
      </p:sp>
      <p:sp>
        <p:nvSpPr>
          <p:cNvPr id="8" name="TextBox 7"/>
          <p:cNvSpPr txBox="1"/>
          <p:nvPr/>
        </p:nvSpPr>
        <p:spPr>
          <a:xfrm>
            <a:off x="159034" y="6472674"/>
            <a:ext cx="6558454" cy="276999"/>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200" b="0" i="1" u="none" strike="noStrike" kern="1200" cap="none" spc="0" normalizeH="0" baseline="0" noProof="0" dirty="0">
                <a:ln>
                  <a:noFill/>
                </a:ln>
                <a:solidFill>
                  <a:srgbClr val="292929"/>
                </a:solidFill>
                <a:effectLst/>
                <a:uLnTx/>
                <a:uFillTx/>
                <a:latin typeface="Calibri" pitchFamily="34" charset="0"/>
                <a:ea typeface="+mn-ea"/>
                <a:cs typeface="+mn-cs"/>
              </a:rPr>
              <a:t>Sources: Congressional Budget Office, CRFB calculations</a:t>
            </a:r>
          </a:p>
        </p:txBody>
      </p:sp>
      <p:sp>
        <p:nvSpPr>
          <p:cNvPr id="5" name="Right Brace 4"/>
          <p:cNvSpPr/>
          <p:nvPr/>
        </p:nvSpPr>
        <p:spPr>
          <a:xfrm>
            <a:off x="2978975" y="1903196"/>
            <a:ext cx="193016" cy="1918806"/>
          </a:xfrm>
          <a:prstGeom prst="righ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Calibri"/>
              <a:ea typeface="+mn-ea"/>
              <a:cs typeface="+mn-cs"/>
            </a:endParaRPr>
          </a:p>
        </p:txBody>
      </p:sp>
      <p:sp>
        <p:nvSpPr>
          <p:cNvPr id="6" name="TextBox 5"/>
          <p:cNvSpPr txBox="1"/>
          <p:nvPr/>
        </p:nvSpPr>
        <p:spPr>
          <a:xfrm>
            <a:off x="3059888" y="2525050"/>
            <a:ext cx="756746" cy="62324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$556B</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58%</a:t>
            </a:r>
          </a:p>
        </p:txBody>
      </p:sp>
      <p:sp>
        <p:nvSpPr>
          <p:cNvPr id="17" name="Right Brace 16"/>
          <p:cNvSpPr/>
          <p:nvPr/>
        </p:nvSpPr>
        <p:spPr>
          <a:xfrm>
            <a:off x="5680286" y="1724363"/>
            <a:ext cx="197336" cy="1837822"/>
          </a:xfrm>
          <a:prstGeom prst="righ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Calibri"/>
              <a:ea typeface="+mn-ea"/>
              <a:cs typeface="+mn-cs"/>
            </a:endParaRPr>
          </a:p>
        </p:txBody>
      </p:sp>
      <p:sp>
        <p:nvSpPr>
          <p:cNvPr id="18" name="TextBox 17"/>
          <p:cNvSpPr txBox="1"/>
          <p:nvPr/>
        </p:nvSpPr>
        <p:spPr>
          <a:xfrm>
            <a:off x="5758586" y="2274126"/>
            <a:ext cx="756746" cy="62324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$535B</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53%</a:t>
            </a:r>
          </a:p>
        </p:txBody>
      </p:sp>
      <p:sp>
        <p:nvSpPr>
          <p:cNvPr id="21" name="Right Brace 20"/>
          <p:cNvSpPr/>
          <p:nvPr/>
        </p:nvSpPr>
        <p:spPr>
          <a:xfrm>
            <a:off x="8369390" y="1634750"/>
            <a:ext cx="187487" cy="1794250"/>
          </a:xfrm>
          <a:prstGeom prst="righ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29"/>
              </a:solidFill>
              <a:effectLst/>
              <a:uLnTx/>
              <a:uFillTx/>
              <a:latin typeface="Calibri"/>
              <a:ea typeface="+mn-ea"/>
              <a:cs typeface="+mn-cs"/>
            </a:endParaRPr>
          </a:p>
        </p:txBody>
      </p:sp>
      <p:sp>
        <p:nvSpPr>
          <p:cNvPr id="22" name="TextBox 21"/>
          <p:cNvSpPr txBox="1"/>
          <p:nvPr/>
        </p:nvSpPr>
        <p:spPr>
          <a:xfrm>
            <a:off x="8458729" y="2178090"/>
            <a:ext cx="756746" cy="623248"/>
          </a:xfrm>
          <a:prstGeom prst="rect">
            <a:avLst/>
          </a:prstGeom>
        </p:spPr>
        <p:txBody>
          <a:bodyPr wrap="square" rtlCol="0">
            <a:spAutoFit/>
          </a:bodyPr>
          <a:lstStyle/>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$529B</a:t>
            </a:r>
          </a:p>
          <a:p>
            <a:pPr marL="285750" marR="0" lvl="0" indent="-285750" algn="ctr" defTabSz="914400" rtl="0" eaLnBrk="1" fontAlgn="auto" latinLnBrk="0" hangingPunct="1">
              <a:lnSpc>
                <a:spcPct val="100000"/>
              </a:lnSpc>
              <a:spcBef>
                <a:spcPts val="0"/>
              </a:spcBef>
              <a:spcAft>
                <a:spcPts val="300"/>
              </a:spcAft>
              <a:buClr>
                <a:srgbClr val="1148A5"/>
              </a:buClr>
              <a:buSzPct val="110000"/>
              <a:buFontTx/>
              <a:buNone/>
              <a:tabLst/>
              <a:defRPr/>
            </a:pPr>
            <a:r>
              <a:rPr kumimoji="0" lang="en-US" sz="1600" b="1" i="0" u="none" strike="noStrike" kern="1200" cap="none" spc="0" normalizeH="0" baseline="0" noProof="0" dirty="0">
                <a:ln>
                  <a:noFill/>
                </a:ln>
                <a:solidFill>
                  <a:srgbClr val="292929"/>
                </a:solidFill>
                <a:effectLst/>
                <a:uLnTx/>
                <a:uFillTx/>
                <a:latin typeface="Calibri" pitchFamily="34" charset="0"/>
                <a:ea typeface="+mn-ea"/>
                <a:cs typeface="+mn-cs"/>
              </a:rPr>
              <a:t>51%</a:t>
            </a:r>
          </a:p>
        </p:txBody>
      </p:sp>
    </p:spTree>
    <p:extLst>
      <p:ext uri="{BB962C8B-B14F-4D97-AF65-F5344CB8AC3E}">
        <p14:creationId xmlns:p14="http://schemas.microsoft.com/office/powerpoint/2010/main" val="36656106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3F40AA2E-0A6B-493A-8C1C-916995D1A14B}"/>
              </a:ext>
            </a:extLst>
          </p:cNvPr>
          <p:cNvGraphicFramePr>
            <a:graphicFrameLocks/>
          </p:cNvGraphicFramePr>
          <p:nvPr/>
        </p:nvGraphicFramePr>
        <p:xfrm>
          <a:off x="-808892" y="879453"/>
          <a:ext cx="91440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0" y="0"/>
            <a:ext cx="9143999"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lnSpc>
                <a:spcPts val="3000"/>
              </a:lnSpc>
            </a:pPr>
            <a:r>
              <a:rPr lang="en-US" b="1" dirty="0" smtClean="0">
                <a:latin typeface="+mn-lt"/>
              </a:rPr>
              <a:t>Social </a:t>
            </a:r>
            <a:r>
              <a:rPr lang="en-US" b="1" dirty="0">
                <a:latin typeface="+mn-lt"/>
              </a:rPr>
              <a:t>Security, Health Care, and Interest </a:t>
            </a:r>
          </a:p>
          <a:p>
            <a:pPr algn="ctr">
              <a:lnSpc>
                <a:spcPts val="3000"/>
              </a:lnSpc>
            </a:pPr>
            <a:r>
              <a:rPr lang="en-US" b="1" dirty="0">
                <a:latin typeface="+mn-lt"/>
              </a:rPr>
              <a:t>Explain 80% of Spending Growth</a:t>
            </a:r>
          </a:p>
        </p:txBody>
      </p:sp>
      <p:sp>
        <p:nvSpPr>
          <p:cNvPr id="9" name="TextBox 8"/>
          <p:cNvSpPr txBox="1"/>
          <p:nvPr/>
        </p:nvSpPr>
        <p:spPr>
          <a:xfrm>
            <a:off x="22228" y="6301038"/>
            <a:ext cx="6558454" cy="500137"/>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200" b="1" i="1" dirty="0">
                <a:solidFill>
                  <a:srgbClr val="292929"/>
                </a:solidFill>
                <a:latin typeface="Calibri" pitchFamily="34" charset="0"/>
              </a:rPr>
              <a:t>Source: </a:t>
            </a:r>
            <a:r>
              <a:rPr lang="en-US" sz="1200" i="1" dirty="0">
                <a:solidFill>
                  <a:srgbClr val="292929"/>
                </a:solidFill>
                <a:latin typeface="Calibri" pitchFamily="34" charset="0"/>
              </a:rPr>
              <a:t>CRFB calculations based on Congressional Budget Office August 2019 Baseline data</a:t>
            </a:r>
          </a:p>
          <a:p>
            <a:pPr marL="285750" indent="-285750">
              <a:spcBef>
                <a:spcPts val="0"/>
              </a:spcBef>
              <a:spcAft>
                <a:spcPts val="300"/>
              </a:spcAft>
              <a:buClr>
                <a:schemeClr val="tx2"/>
              </a:buClr>
              <a:buSzPct val="110000"/>
            </a:pPr>
            <a:r>
              <a:rPr lang="en-US" sz="1200" i="1" dirty="0">
                <a:solidFill>
                  <a:srgbClr val="292929"/>
                </a:solidFill>
                <a:latin typeface="Calibri" pitchFamily="34" charset="0"/>
              </a:rPr>
              <a:t>Numbers may not add due to rounding. </a:t>
            </a:r>
          </a:p>
        </p:txBody>
      </p:sp>
      <p:cxnSp>
        <p:nvCxnSpPr>
          <p:cNvPr id="17" name="Straight Arrow Connector 16"/>
          <p:cNvCxnSpPr>
            <a:cxnSpLocks/>
          </p:cNvCxnSpPr>
          <p:nvPr/>
        </p:nvCxnSpPr>
        <p:spPr>
          <a:xfrm flipH="1">
            <a:off x="6248402" y="3238448"/>
            <a:ext cx="480644"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148270" y="1707279"/>
            <a:ext cx="1229119"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Medicare </a:t>
            </a:r>
          </a:p>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21%</a:t>
            </a:r>
          </a:p>
        </p:txBody>
      </p:sp>
      <p:sp>
        <p:nvSpPr>
          <p:cNvPr id="21" name="TextBox 20"/>
          <p:cNvSpPr txBox="1"/>
          <p:nvPr/>
        </p:nvSpPr>
        <p:spPr>
          <a:xfrm>
            <a:off x="1551797" y="3298122"/>
            <a:ext cx="1745991"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Social Security </a:t>
            </a:r>
          </a:p>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30%</a:t>
            </a:r>
          </a:p>
        </p:txBody>
      </p:sp>
      <p:sp>
        <p:nvSpPr>
          <p:cNvPr id="22" name="TextBox 21"/>
          <p:cNvSpPr txBox="1"/>
          <p:nvPr/>
        </p:nvSpPr>
        <p:spPr>
          <a:xfrm>
            <a:off x="3085630" y="4690938"/>
            <a:ext cx="1486369"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Net Interest </a:t>
            </a:r>
          </a:p>
          <a:p>
            <a:pPr marL="285750" indent="-285750" algn="ctr">
              <a:spcBef>
                <a:spcPts val="0"/>
              </a:spcBef>
              <a:spcAft>
                <a:spcPts val="300"/>
              </a:spcAft>
              <a:buClr>
                <a:schemeClr val="tx2"/>
              </a:buClr>
              <a:buSzPct val="110000"/>
            </a:pPr>
            <a:r>
              <a:rPr lang="en-US" sz="2000" dirty="0">
                <a:solidFill>
                  <a:schemeClr val="bg1"/>
                </a:solidFill>
                <a:latin typeface="Calibri" pitchFamily="34" charset="0"/>
              </a:rPr>
              <a:t>17%</a:t>
            </a:r>
          </a:p>
        </p:txBody>
      </p:sp>
      <p:sp>
        <p:nvSpPr>
          <p:cNvPr id="23" name="TextBox 22"/>
          <p:cNvSpPr txBox="1"/>
          <p:nvPr/>
        </p:nvSpPr>
        <p:spPr>
          <a:xfrm>
            <a:off x="6014011" y="4956108"/>
            <a:ext cx="3083168"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Non-Defense Discretionary </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8%</a:t>
            </a:r>
          </a:p>
        </p:txBody>
      </p:sp>
      <p:sp>
        <p:nvSpPr>
          <p:cNvPr id="24" name="TextBox 23"/>
          <p:cNvSpPr txBox="1"/>
          <p:nvPr/>
        </p:nvSpPr>
        <p:spPr>
          <a:xfrm>
            <a:off x="6283571" y="4185784"/>
            <a:ext cx="2790091"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Defense Discretionary</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8%</a:t>
            </a:r>
          </a:p>
        </p:txBody>
      </p:sp>
      <p:cxnSp>
        <p:nvCxnSpPr>
          <p:cNvPr id="25" name="Straight Arrow Connector 24"/>
          <p:cNvCxnSpPr>
            <a:cxnSpLocks/>
          </p:cNvCxnSpPr>
          <p:nvPr/>
        </p:nvCxnSpPr>
        <p:spPr>
          <a:xfrm flipH="1" flipV="1">
            <a:off x="5725644" y="4882590"/>
            <a:ext cx="382080" cy="20522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cxnSpLocks/>
          </p:cNvCxnSpPr>
          <p:nvPr/>
        </p:nvCxnSpPr>
        <p:spPr>
          <a:xfrm flipH="1" flipV="1">
            <a:off x="6107724" y="4182778"/>
            <a:ext cx="381000" cy="122215"/>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2228" y="5840626"/>
            <a:ext cx="3211457" cy="400110"/>
          </a:xfrm>
          <a:prstGeom prst="rect">
            <a:avLst/>
          </a:prstGeom>
        </p:spPr>
        <p:txBody>
          <a:bodyPr wrap="none" rtlCol="0">
            <a:spAutoFit/>
          </a:bodyPr>
          <a:lstStyle/>
          <a:p>
            <a:pPr marL="285750" indent="-285750">
              <a:spcBef>
                <a:spcPts val="0"/>
              </a:spcBef>
              <a:spcAft>
                <a:spcPts val="300"/>
              </a:spcAft>
              <a:buClr>
                <a:schemeClr val="tx2"/>
              </a:buClr>
              <a:buSzPct val="110000"/>
            </a:pPr>
            <a:r>
              <a:rPr lang="en-US" sz="2000" b="1" dirty="0">
                <a:solidFill>
                  <a:srgbClr val="292929"/>
                </a:solidFill>
                <a:latin typeface="Calibri" pitchFamily="34" charset="0"/>
              </a:rPr>
              <a:t>2019-2029 Spending Growth</a:t>
            </a:r>
          </a:p>
        </p:txBody>
      </p:sp>
      <p:sp>
        <p:nvSpPr>
          <p:cNvPr id="15" name="TextBox 14">
            <a:extLst>
              <a:ext uri="{FF2B5EF4-FFF2-40B4-BE49-F238E27FC236}">
                <a16:creationId xmlns:a16="http://schemas.microsoft.com/office/drawing/2014/main" id="{571042CC-A36A-413B-AE11-90B7CDB511EE}"/>
              </a:ext>
            </a:extLst>
          </p:cNvPr>
          <p:cNvSpPr txBox="1"/>
          <p:nvPr/>
        </p:nvSpPr>
        <p:spPr>
          <a:xfrm>
            <a:off x="6248402" y="1676533"/>
            <a:ext cx="2274277"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Medicaid/ACA/CHIP </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12%</a:t>
            </a:r>
          </a:p>
        </p:txBody>
      </p:sp>
      <p:sp>
        <p:nvSpPr>
          <p:cNvPr id="27" name="TextBox 26">
            <a:extLst>
              <a:ext uri="{FF2B5EF4-FFF2-40B4-BE49-F238E27FC236}">
                <a16:creationId xmlns:a16="http://schemas.microsoft.com/office/drawing/2014/main" id="{828FDED9-F83C-417F-BE43-2AACA31F6A5D}"/>
              </a:ext>
            </a:extLst>
          </p:cNvPr>
          <p:cNvSpPr txBox="1"/>
          <p:nvPr/>
        </p:nvSpPr>
        <p:spPr>
          <a:xfrm>
            <a:off x="6330463" y="3074006"/>
            <a:ext cx="2790091" cy="74635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Other Mandatory</a:t>
            </a:r>
          </a:p>
          <a:p>
            <a:pPr marL="285750" indent="-285750" algn="ctr">
              <a:spcBef>
                <a:spcPts val="0"/>
              </a:spcBef>
              <a:spcAft>
                <a:spcPts val="300"/>
              </a:spcAft>
              <a:buClr>
                <a:schemeClr val="tx2"/>
              </a:buClr>
              <a:buSzPct val="110000"/>
            </a:pPr>
            <a:r>
              <a:rPr lang="en-US" sz="2000" dirty="0">
                <a:solidFill>
                  <a:srgbClr val="292929"/>
                </a:solidFill>
                <a:latin typeface="Calibri" pitchFamily="34" charset="0"/>
              </a:rPr>
              <a:t>4%</a:t>
            </a:r>
          </a:p>
        </p:txBody>
      </p:sp>
      <p:cxnSp>
        <p:nvCxnSpPr>
          <p:cNvPr id="32" name="Straight Arrow Connector 31">
            <a:extLst>
              <a:ext uri="{FF2B5EF4-FFF2-40B4-BE49-F238E27FC236}">
                <a16:creationId xmlns:a16="http://schemas.microsoft.com/office/drawing/2014/main" id="{BD362824-92AE-45FB-9A24-C8C96E1B858E}"/>
              </a:ext>
            </a:extLst>
          </p:cNvPr>
          <p:cNvCxnSpPr>
            <a:cxnSpLocks/>
          </p:cNvCxnSpPr>
          <p:nvPr/>
        </p:nvCxnSpPr>
        <p:spPr>
          <a:xfrm flipH="1">
            <a:off x="5817580" y="1887415"/>
            <a:ext cx="465991" cy="172476"/>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9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a:spLocks noGrp="1"/>
          </p:cNvSpPr>
          <p:nvPr>
            <p:ph type="title"/>
          </p:nvPr>
        </p:nvSpPr>
        <p:spPr>
          <a:xfrm>
            <a:off x="33473" y="795476"/>
            <a:ext cx="3564082" cy="3377045"/>
          </a:xfrm>
        </p:spPr>
        <p:txBody>
          <a:bodyPr/>
          <a:lstStyle/>
          <a:p>
            <a:pPr algn="ctr">
              <a:lnSpc>
                <a:spcPct val="150000"/>
              </a:lnSpc>
            </a:pPr>
            <a:r>
              <a:rPr lang="en-US" b="1" dirty="0">
                <a:latin typeface="Arial" panose="020B0604020202020204" pitchFamily="34" charset="0"/>
                <a:cs typeface="Arial" panose="020B0604020202020204" pitchFamily="34" charset="0"/>
              </a:rPr>
              <a:t>Where Does The Federal Government’s Money Come From?</a:t>
            </a:r>
          </a:p>
        </p:txBody>
      </p:sp>
      <p:sp>
        <p:nvSpPr>
          <p:cNvPr id="11" name="TextBox 10"/>
          <p:cNvSpPr txBox="1"/>
          <p:nvPr/>
        </p:nvSpPr>
        <p:spPr>
          <a:xfrm>
            <a:off x="3335482" y="238991"/>
            <a:ext cx="5808518" cy="1354217"/>
          </a:xfrm>
          <a:prstGeom prst="rect">
            <a:avLst/>
          </a:prstGeom>
        </p:spPr>
        <p:txBody>
          <a:bodyPr wrap="square" rtlCol="0">
            <a:spAutoFit/>
          </a:bodyPr>
          <a:lstStyle/>
          <a:p>
            <a:pPr algn="ctr">
              <a:spcBef>
                <a:spcPts val="0"/>
              </a:spcBef>
              <a:spcAft>
                <a:spcPts val="0"/>
              </a:spcAft>
              <a:buClr>
                <a:schemeClr val="tx2"/>
              </a:buClr>
              <a:buSzPct val="110000"/>
            </a:pPr>
            <a:r>
              <a:rPr lang="en-US" b="1" i="1" dirty="0">
                <a:cs typeface="Arial" panose="020B0604020202020204" pitchFamily="34" charset="0"/>
              </a:rPr>
              <a:t>Individual income and payroll taxes cover two-thirds of government spending. </a:t>
            </a:r>
          </a:p>
          <a:p>
            <a:pPr algn="ctr">
              <a:spcBef>
                <a:spcPts val="0"/>
              </a:spcBef>
              <a:spcAft>
                <a:spcPts val="0"/>
              </a:spcAft>
              <a:buClr>
                <a:schemeClr val="tx2"/>
              </a:buClr>
              <a:buSzPct val="110000"/>
            </a:pPr>
            <a:endParaRPr lang="en-US" sz="1000" b="1" i="1" dirty="0">
              <a:cs typeface="Arial" panose="020B0604020202020204" pitchFamily="34" charset="0"/>
            </a:endParaRPr>
          </a:p>
          <a:p>
            <a:pPr algn="ctr">
              <a:spcBef>
                <a:spcPts val="0"/>
              </a:spcBef>
              <a:spcAft>
                <a:spcPts val="0"/>
              </a:spcAft>
              <a:buClr>
                <a:schemeClr val="tx2"/>
              </a:buClr>
              <a:buSzPct val="110000"/>
            </a:pPr>
            <a:r>
              <a:rPr lang="en-US" b="1" i="1" dirty="0">
                <a:cs typeface="Arial" panose="020B0604020202020204" pitchFamily="34" charset="0"/>
              </a:rPr>
              <a:t>In 2019, more than one-fifth of the government’s spending will be financed by deficits.</a:t>
            </a:r>
          </a:p>
        </p:txBody>
      </p:sp>
      <p:graphicFrame>
        <p:nvGraphicFramePr>
          <p:cNvPr id="12" name="Chart 11"/>
          <p:cNvGraphicFramePr/>
          <p:nvPr/>
        </p:nvGraphicFramePr>
        <p:xfrm>
          <a:off x="2821455" y="1617431"/>
          <a:ext cx="6836572" cy="44310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463223" y="2892263"/>
            <a:ext cx="1519968" cy="1277273"/>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400" b="1" dirty="0">
                <a:latin typeface="Calibri" pitchFamily="34" charset="0"/>
              </a:rPr>
              <a:t>Individual </a:t>
            </a:r>
          </a:p>
          <a:p>
            <a:pPr marL="285750" indent="-285750" algn="ctr">
              <a:spcBef>
                <a:spcPts val="0"/>
              </a:spcBef>
              <a:spcAft>
                <a:spcPts val="300"/>
              </a:spcAft>
              <a:buClr>
                <a:schemeClr val="tx2"/>
              </a:buClr>
              <a:buSzPct val="110000"/>
            </a:pPr>
            <a:r>
              <a:rPr lang="en-US" sz="2400" b="1" dirty="0">
                <a:latin typeface="Calibri" pitchFamily="34" charset="0"/>
              </a:rPr>
              <a:t>Income </a:t>
            </a:r>
          </a:p>
          <a:p>
            <a:pPr marL="285750" indent="-285750" algn="ctr">
              <a:spcBef>
                <a:spcPts val="0"/>
              </a:spcBef>
              <a:spcAft>
                <a:spcPts val="300"/>
              </a:spcAft>
              <a:buClr>
                <a:schemeClr val="tx2"/>
              </a:buClr>
              <a:buSzPct val="110000"/>
            </a:pPr>
            <a:r>
              <a:rPr lang="en-US" sz="2400" b="1" dirty="0">
                <a:latin typeface="Calibri" pitchFamily="34" charset="0"/>
              </a:rPr>
              <a:t>$1,698</a:t>
            </a:r>
          </a:p>
        </p:txBody>
      </p:sp>
      <p:sp>
        <p:nvSpPr>
          <p:cNvPr id="14" name="TextBox 13"/>
          <p:cNvSpPr txBox="1"/>
          <p:nvPr/>
        </p:nvSpPr>
        <p:spPr>
          <a:xfrm>
            <a:off x="6507857" y="2661430"/>
            <a:ext cx="1055738" cy="869469"/>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400" b="1" dirty="0">
                <a:solidFill>
                  <a:srgbClr val="292929"/>
                </a:solidFill>
                <a:latin typeface="Calibri" pitchFamily="34" charset="0"/>
              </a:rPr>
              <a:t>Payroll</a:t>
            </a:r>
          </a:p>
          <a:p>
            <a:pPr marL="285750" indent="-285750" algn="ctr">
              <a:spcBef>
                <a:spcPts val="0"/>
              </a:spcBef>
              <a:spcAft>
                <a:spcPts val="300"/>
              </a:spcAft>
              <a:buClr>
                <a:schemeClr val="tx2"/>
              </a:buClr>
              <a:buSzPct val="110000"/>
            </a:pPr>
            <a:r>
              <a:rPr lang="en-US" sz="2400" b="1" dirty="0">
                <a:solidFill>
                  <a:srgbClr val="292929"/>
                </a:solidFill>
                <a:latin typeface="Calibri" pitchFamily="34" charset="0"/>
              </a:rPr>
              <a:t>$1,247</a:t>
            </a:r>
          </a:p>
        </p:txBody>
      </p:sp>
      <p:sp>
        <p:nvSpPr>
          <p:cNvPr id="15" name="TextBox 14"/>
          <p:cNvSpPr txBox="1"/>
          <p:nvPr/>
        </p:nvSpPr>
        <p:spPr>
          <a:xfrm>
            <a:off x="5664907" y="4759192"/>
            <a:ext cx="899605" cy="746358"/>
          </a:xfrm>
          <a:prstGeom prst="rect">
            <a:avLst/>
          </a:prstGeom>
        </p:spPr>
        <p:txBody>
          <a:bodyPr wrap="none" rtlCol="0">
            <a:spAutoFit/>
          </a:bodyPr>
          <a:lstStyle/>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Deficit</a:t>
            </a:r>
          </a:p>
          <a:p>
            <a:pPr marL="285750" indent="-285750" algn="ctr">
              <a:spcBef>
                <a:spcPts val="0"/>
              </a:spcBef>
              <a:spcAft>
                <a:spcPts val="300"/>
              </a:spcAft>
              <a:buClr>
                <a:schemeClr val="tx2"/>
              </a:buClr>
              <a:buSzPct val="110000"/>
            </a:pPr>
            <a:r>
              <a:rPr lang="en-US" sz="2000" b="1" dirty="0">
                <a:solidFill>
                  <a:schemeClr val="bg1"/>
                </a:solidFill>
                <a:latin typeface="Calibri" pitchFamily="34" charset="0"/>
              </a:rPr>
              <a:t>$960</a:t>
            </a:r>
          </a:p>
        </p:txBody>
      </p:sp>
      <p:sp>
        <p:nvSpPr>
          <p:cNvPr id="16" name="TextBox 15"/>
          <p:cNvSpPr txBox="1"/>
          <p:nvPr/>
        </p:nvSpPr>
        <p:spPr>
          <a:xfrm>
            <a:off x="7165345" y="4678346"/>
            <a:ext cx="770470" cy="707118"/>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b="1" dirty="0">
                <a:latin typeface="Calibri" pitchFamily="34" charset="0"/>
              </a:rPr>
              <a:t>Other</a:t>
            </a:r>
          </a:p>
          <a:p>
            <a:pPr marL="285750" indent="-285750" algn="ctr">
              <a:spcBef>
                <a:spcPts val="0"/>
              </a:spcBef>
              <a:spcAft>
                <a:spcPts val="300"/>
              </a:spcAft>
              <a:buClr>
                <a:schemeClr val="tx2"/>
              </a:buClr>
              <a:buSzPct val="110000"/>
            </a:pPr>
            <a:r>
              <a:rPr lang="en-US" b="1" dirty="0">
                <a:latin typeface="Calibri" pitchFamily="34" charset="0"/>
              </a:rPr>
              <a:t>$278</a:t>
            </a:r>
          </a:p>
        </p:txBody>
      </p:sp>
      <p:sp>
        <p:nvSpPr>
          <p:cNvPr id="17" name="TextBox 16"/>
          <p:cNvSpPr txBox="1"/>
          <p:nvPr/>
        </p:nvSpPr>
        <p:spPr>
          <a:xfrm>
            <a:off x="7429600" y="4145114"/>
            <a:ext cx="806631" cy="600164"/>
          </a:xfrm>
          <a:prstGeom prst="rect">
            <a:avLst/>
          </a:prstGeom>
        </p:spPr>
        <p:txBody>
          <a:bodyPr wrap="none" rtlCol="0">
            <a:spAutoFit/>
          </a:bodyPr>
          <a:lstStyle/>
          <a:p>
            <a:pPr marL="285750" indent="-285750" algn="ctr">
              <a:spcBef>
                <a:spcPts val="0"/>
              </a:spcBef>
              <a:spcAft>
                <a:spcPts val="0"/>
              </a:spcAft>
              <a:buClr>
                <a:schemeClr val="tx2"/>
              </a:buClr>
              <a:buSzPct val="110000"/>
            </a:pPr>
            <a:r>
              <a:rPr lang="en-US" sz="1100" b="1" dirty="0">
                <a:solidFill>
                  <a:srgbClr val="292929"/>
                </a:solidFill>
                <a:latin typeface="Calibri" pitchFamily="34" charset="0"/>
              </a:rPr>
              <a:t>Corporate </a:t>
            </a:r>
          </a:p>
          <a:p>
            <a:pPr marL="285750" indent="-285750" algn="ctr">
              <a:spcBef>
                <a:spcPts val="0"/>
              </a:spcBef>
              <a:spcAft>
                <a:spcPts val="0"/>
              </a:spcAft>
              <a:buClr>
                <a:schemeClr val="tx2"/>
              </a:buClr>
              <a:buSzPct val="110000"/>
            </a:pPr>
            <a:r>
              <a:rPr lang="en-US" sz="1100" b="1" dirty="0">
                <a:solidFill>
                  <a:srgbClr val="292929"/>
                </a:solidFill>
                <a:latin typeface="Calibri" pitchFamily="34" charset="0"/>
              </a:rPr>
              <a:t>Income</a:t>
            </a:r>
          </a:p>
          <a:p>
            <a:pPr marL="285750" indent="-285750" algn="ctr">
              <a:spcBef>
                <a:spcPts val="0"/>
              </a:spcBef>
              <a:spcAft>
                <a:spcPts val="0"/>
              </a:spcAft>
              <a:buClr>
                <a:schemeClr val="tx2"/>
              </a:buClr>
              <a:buSzPct val="110000"/>
            </a:pPr>
            <a:r>
              <a:rPr lang="en-US" sz="1100" b="1" dirty="0">
                <a:solidFill>
                  <a:srgbClr val="292929"/>
                </a:solidFill>
                <a:latin typeface="Calibri" pitchFamily="34" charset="0"/>
              </a:rPr>
              <a:t>$228</a:t>
            </a:r>
          </a:p>
        </p:txBody>
      </p:sp>
      <p:sp>
        <p:nvSpPr>
          <p:cNvPr id="18" name="TextBox 17"/>
          <p:cNvSpPr txBox="1"/>
          <p:nvPr/>
        </p:nvSpPr>
        <p:spPr>
          <a:xfrm>
            <a:off x="7676009" y="5409687"/>
            <a:ext cx="1197735" cy="369332"/>
          </a:xfrm>
          <a:prstGeom prst="rect">
            <a:avLst/>
          </a:prstGeom>
        </p:spPr>
        <p:txBody>
          <a:bodyPr wrap="square" rtlCol="0">
            <a:spAutoFit/>
          </a:bodyPr>
          <a:lstStyle/>
          <a:p>
            <a:pPr marL="285750" indent="-285750">
              <a:spcBef>
                <a:spcPts val="0"/>
              </a:spcBef>
              <a:spcAft>
                <a:spcPts val="300"/>
              </a:spcAft>
              <a:buClr>
                <a:schemeClr val="tx2"/>
              </a:buClr>
              <a:buSzPct val="110000"/>
            </a:pPr>
            <a:r>
              <a:rPr lang="en-US" b="1" i="1" dirty="0">
                <a:solidFill>
                  <a:srgbClr val="292929"/>
                </a:solidFill>
                <a:cs typeface="Arial" panose="020B0604020202020204" pitchFamily="34" charset="0"/>
              </a:rPr>
              <a:t>Billions</a:t>
            </a:r>
          </a:p>
        </p:txBody>
      </p:sp>
      <p:sp>
        <p:nvSpPr>
          <p:cNvPr id="19" name="TextBox 18"/>
          <p:cNvSpPr txBox="1"/>
          <p:nvPr/>
        </p:nvSpPr>
        <p:spPr>
          <a:xfrm>
            <a:off x="2805096" y="6072728"/>
            <a:ext cx="4745484" cy="261610"/>
          </a:xfrm>
          <a:prstGeom prst="rect">
            <a:avLst/>
          </a:prstGeom>
        </p:spPr>
        <p:txBody>
          <a:bodyPr wrap="square" rtlCol="0">
            <a:spAutoFit/>
          </a:bodyPr>
          <a:lstStyle/>
          <a:p>
            <a:pPr marL="285750" lvl="0" indent="-285750">
              <a:spcBef>
                <a:spcPts val="0"/>
              </a:spcBef>
              <a:spcAft>
                <a:spcPts val="300"/>
              </a:spcAft>
              <a:buClr>
                <a:srgbClr val="1148A5"/>
              </a:buClr>
              <a:buSzPct val="110000"/>
            </a:pPr>
            <a:r>
              <a:rPr lang="en-US" sz="1100" i="1" dirty="0">
                <a:latin typeface="Calibri" pitchFamily="34" charset="0"/>
              </a:rPr>
              <a:t>Source: Congressional Budget Office</a:t>
            </a:r>
            <a:r>
              <a:rPr lang="en-US" sz="1100" i="1" dirty="0">
                <a:latin typeface="Calibri"/>
              </a:rPr>
              <a:t>, August 2019 budget projections.</a:t>
            </a:r>
            <a:endParaRPr lang="en-US" sz="1100" b="1" i="1" dirty="0">
              <a:latin typeface="Calibri"/>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1670" t="40666" r="19603" b="40664"/>
          <a:stretch/>
        </p:blipFill>
        <p:spPr>
          <a:xfrm>
            <a:off x="0" y="6193251"/>
            <a:ext cx="2805096" cy="688971"/>
          </a:xfrm>
          <a:prstGeom prst="rect">
            <a:avLst/>
          </a:prstGeom>
        </p:spPr>
      </p:pic>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38998061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46421" y="914400"/>
            <a:ext cx="2315770" cy="2291937"/>
          </a:xfrm>
        </p:spPr>
        <p:txBody>
          <a:bodyPr/>
          <a:lstStyle/>
          <a:p>
            <a:pPr algn="ctr"/>
            <a:r>
              <a:rPr lang="en-US" sz="4400" b="1" dirty="0">
                <a:latin typeface="Arial" panose="020B0604020202020204" pitchFamily="34" charset="0"/>
                <a:cs typeface="Arial" panose="020B0604020202020204" pitchFamily="34" charset="0"/>
              </a:rPr>
              <a:t>Who Pays Federal Taxes?</a:t>
            </a:r>
          </a:p>
        </p:txBody>
      </p:sp>
      <p:sp>
        <p:nvSpPr>
          <p:cNvPr id="4" name="TextBox 3"/>
          <p:cNvSpPr txBox="1"/>
          <p:nvPr/>
        </p:nvSpPr>
        <p:spPr>
          <a:xfrm>
            <a:off x="1314719" y="5885300"/>
            <a:ext cx="7035109" cy="261610"/>
          </a:xfrm>
          <a:prstGeom prst="rect">
            <a:avLst/>
          </a:prstGeom>
        </p:spPr>
        <p:txBody>
          <a:bodyPr wrap="square" rtlCol="0">
            <a:spAutoFit/>
          </a:bodyPr>
          <a:lstStyle/>
          <a:p>
            <a:pPr marL="285750" indent="-285750">
              <a:spcBef>
                <a:spcPts val="0"/>
              </a:spcBef>
              <a:spcAft>
                <a:spcPts val="300"/>
              </a:spcAft>
              <a:buClr>
                <a:srgbClr val="1148A5"/>
              </a:buClr>
              <a:buSzPct val="110000"/>
            </a:pPr>
            <a:r>
              <a:rPr lang="en-US" sz="1100" i="1" dirty="0">
                <a:solidFill>
                  <a:prstClr val="black"/>
                </a:solidFill>
                <a:latin typeface="Calibri" pitchFamily="34" charset="0"/>
              </a:rPr>
              <a:t>Source: Congressional Budget Office</a:t>
            </a:r>
            <a:r>
              <a:rPr lang="en-US" sz="1100" i="1" dirty="0">
                <a:solidFill>
                  <a:prstClr val="black"/>
                </a:solidFill>
                <a:latin typeface="Calibri"/>
              </a:rPr>
              <a:t>, “The Distribution of Household Income, 2016”. Published 2019</a:t>
            </a:r>
            <a:endParaRPr lang="en-US" sz="1100" b="1" i="1" dirty="0">
              <a:solidFill>
                <a:prstClr val="black"/>
              </a:solidFill>
              <a:latin typeface="Calibri"/>
            </a:endParaRPr>
          </a:p>
        </p:txBody>
      </p:sp>
      <p:graphicFrame>
        <p:nvGraphicFramePr>
          <p:cNvPr id="6" name="Chart 5"/>
          <p:cNvGraphicFramePr>
            <a:graphicFrameLocks noGrp="1"/>
          </p:cNvGraphicFramePr>
          <p:nvPr/>
        </p:nvGraphicFramePr>
        <p:xfrm>
          <a:off x="-746262" y="-1089562"/>
          <a:ext cx="8001000" cy="738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854052" y="3448930"/>
            <a:ext cx="3100508" cy="1631216"/>
          </a:xfrm>
          <a:prstGeom prst="rect">
            <a:avLst/>
          </a:prstGeom>
        </p:spPr>
        <p:txBody>
          <a:bodyPr wrap="square" rtlCol="0">
            <a:spAutoFit/>
          </a:bodyPr>
          <a:lstStyle/>
          <a:p>
            <a:pPr algn="ctr">
              <a:spcBef>
                <a:spcPts val="0"/>
              </a:spcBef>
              <a:spcAft>
                <a:spcPts val="300"/>
              </a:spcAft>
              <a:buClr>
                <a:srgbClr val="44546A"/>
              </a:buClr>
              <a:buSzPct val="110000"/>
            </a:pPr>
            <a:r>
              <a:rPr lang="en-US" sz="2000" b="1" i="1" dirty="0">
                <a:solidFill>
                  <a:prstClr val="black"/>
                </a:solidFill>
                <a:cs typeface="Arial" panose="020B0604020202020204" pitchFamily="34" charset="0"/>
              </a:rPr>
              <a:t>The top 20% of households paid in 2016 almost 70% of the nation’s taxes. The top 1% paid one quarter.</a:t>
            </a:r>
          </a:p>
        </p:txBody>
      </p:sp>
      <p:sp>
        <p:nvSpPr>
          <p:cNvPr id="8" name="TextBox 7"/>
          <p:cNvSpPr txBox="1"/>
          <p:nvPr/>
        </p:nvSpPr>
        <p:spPr>
          <a:xfrm>
            <a:off x="3479313" y="5565517"/>
            <a:ext cx="7038975" cy="276999"/>
          </a:xfrm>
          <a:prstGeom prst="rect">
            <a:avLst/>
          </a:prstGeom>
        </p:spPr>
        <p:txBody>
          <a:bodyPr wrap="square" rtlCol="0">
            <a:spAutoFit/>
          </a:bodyPr>
          <a:lstStyle/>
          <a:p>
            <a:pPr marL="285750" indent="-285750">
              <a:spcBef>
                <a:spcPts val="0"/>
              </a:spcBef>
              <a:spcAft>
                <a:spcPts val="300"/>
              </a:spcAft>
              <a:buClr>
                <a:srgbClr val="44546A"/>
              </a:buClr>
              <a:buSzPct val="110000"/>
            </a:pPr>
            <a:r>
              <a:rPr lang="en-US" sz="1200" b="1" i="1" dirty="0">
                <a:solidFill>
                  <a:prstClr val="black"/>
                </a:solidFill>
                <a:cs typeface="Arial" panose="020B0604020202020204" pitchFamily="34" charset="0"/>
              </a:rPr>
              <a:t>Percentage of all federal taxes paid, by household income</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1670" t="40666" r="19603" b="40664"/>
          <a:stretch/>
        </p:blipFill>
        <p:spPr>
          <a:xfrm>
            <a:off x="0" y="6162871"/>
            <a:ext cx="2805096" cy="688971"/>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775370617"/>
      </p:ext>
    </p:extLst>
  </p:cSld>
  <p:clrMapOvr>
    <a:masterClrMapping/>
  </p:clrMapOvr>
  <p:transition>
    <p:fade/>
  </p:transition>
</p:sld>
</file>

<file path=ppt/theme/theme1.xml><?xml version="1.0" encoding="utf-8"?>
<a:theme xmlns:a="http://schemas.openxmlformats.org/drawingml/2006/main" name="2_Office Theme">
  <a:themeElements>
    <a:clrScheme name="Custom 57">
      <a:dk1>
        <a:srgbClr val="292929"/>
      </a:dk1>
      <a:lt1>
        <a:srgbClr val="FFFFFF"/>
      </a:lt1>
      <a:dk2>
        <a:srgbClr val="1148A5"/>
      </a:dk2>
      <a:lt2>
        <a:srgbClr val="757575"/>
      </a:lt2>
      <a:accent1>
        <a:srgbClr val="799ECB"/>
      </a:accent1>
      <a:accent2>
        <a:srgbClr val="92D050"/>
      </a:accent2>
      <a:accent3>
        <a:srgbClr val="680808"/>
      </a:accent3>
      <a:accent4>
        <a:srgbClr val="3E3E3E"/>
      </a:accent4>
      <a:accent5>
        <a:srgbClr val="AAADBF"/>
      </a:accent5>
      <a:accent6>
        <a:srgbClr val="3B83C0"/>
      </a:accent6>
      <a:hlink>
        <a:srgbClr val="5F5F5F"/>
      </a:hlink>
      <a:folHlink>
        <a:srgbClr val="969696"/>
      </a:folHlink>
    </a:clrScheme>
    <a:fontScheme name="Custom 2">
      <a:majorFont>
        <a:latin typeface="Franklin Gothic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marL="285750" indent="-285750">
          <a:spcBef>
            <a:spcPts val="0"/>
          </a:spcBef>
          <a:spcAft>
            <a:spcPts val="300"/>
          </a:spcAft>
          <a:buClr>
            <a:schemeClr val="tx2"/>
          </a:buClr>
          <a:buSzPct val="110000"/>
          <a:defRPr sz="2000" dirty="0" err="1" smtClean="0">
            <a:solidFill>
              <a:srgbClr val="292929"/>
            </a:solidFill>
            <a:latin typeface="Calibri" pitchFamily="34" charset="0"/>
          </a:defRPr>
        </a:defPPr>
      </a:lstStyle>
    </a:txDef>
  </a:objectDefaults>
  <a:extraClrSchemeLst/>
  <a:extLst>
    <a:ext uri="{05A4C25C-085E-4340-85A3-A5531E510DB2}">
      <thm15:themeFamily xmlns:thm15="http://schemas.microsoft.com/office/thememl/2012/main" name="TEMPLATE Graph Slides" id="{A3AF0975-D696-41E6-9A2A-3CC66A9A3924}" vid="{E3752410-941C-4D8D-892F-A21A58551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RFB 1">
    <a:dk1>
      <a:sysClr val="windowText" lastClr="000000"/>
    </a:dk1>
    <a:lt1>
      <a:sysClr val="window" lastClr="FFFFFF"/>
    </a:lt1>
    <a:dk2>
      <a:srgbClr val="666666"/>
    </a:dk2>
    <a:lt2>
      <a:srgbClr val="E7E6E6"/>
    </a:lt2>
    <a:accent1>
      <a:srgbClr val="003470"/>
    </a:accent1>
    <a:accent2>
      <a:srgbClr val="F36107"/>
    </a:accent2>
    <a:accent3>
      <a:srgbClr val="EE3224"/>
    </a:accent3>
    <a:accent4>
      <a:srgbClr val="0A81A8"/>
    </a:accent4>
    <a:accent5>
      <a:srgbClr val="9ACD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1923</TotalTime>
  <Words>4298</Words>
  <Application>Microsoft Office PowerPoint</Application>
  <PresentationFormat>On-screen Show (4:3)</PresentationFormat>
  <Paragraphs>503</Paragraphs>
  <Slides>36</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Avenir Next</vt:lpstr>
      <vt:lpstr>AvenirNext-BoldItalic</vt:lpstr>
      <vt:lpstr>AvenirNext-Medium</vt:lpstr>
      <vt:lpstr>Calibri</vt:lpstr>
      <vt:lpstr>Franklin Gothic Medium</vt:lpstr>
      <vt:lpstr>Georgia</vt:lpstr>
      <vt:lpstr>Palatino Linotype</vt:lpstr>
      <vt:lpstr>Wingdings</vt:lpstr>
      <vt:lpstr>2_Office Theme</vt:lpstr>
      <vt:lpstr>Office Theme</vt:lpstr>
      <vt:lpstr>PowerPoint Presentation</vt:lpstr>
      <vt:lpstr>PowerPoint Presentation</vt:lpstr>
      <vt:lpstr>PowerPoint Presentation</vt:lpstr>
      <vt:lpstr>Trump Entered Office With High Debt</vt:lpstr>
      <vt:lpstr>PowerPoint Presentation</vt:lpstr>
      <vt:lpstr>Self Inflicted Harm</vt:lpstr>
      <vt:lpstr>PowerPoint Presentation</vt:lpstr>
      <vt:lpstr>Where Does The Federal Government’s Money Come From?</vt:lpstr>
      <vt:lpstr>Who Pays Federal Taxes?</vt:lpstr>
      <vt:lpstr>PowerPoint Presentation</vt:lpstr>
      <vt:lpstr>PowerPoint Presentation</vt:lpstr>
      <vt:lpstr>PowerPoint Presentation</vt:lpstr>
      <vt:lpstr>PowerPoint Presentation</vt:lpstr>
      <vt:lpstr>PowerPoint Presentation</vt:lpstr>
      <vt:lpstr>PowerPoint Presentation</vt:lpstr>
      <vt:lpstr>We Can’t Grow Our Way Out</vt:lpstr>
      <vt:lpstr>PowerPoint Presentation</vt:lpstr>
      <vt:lpstr>Some Consequences of Rising Debt</vt:lpstr>
      <vt:lpstr>374 Debate Questions, No Debt</vt:lpstr>
      <vt:lpstr>A Framework for Fixing the Debt</vt:lpstr>
      <vt:lpstr>Debt Symbolizes a Broken System</vt:lpstr>
      <vt:lpstr>FixUS – Restoring America Now</vt:lpstr>
      <vt:lpstr>PowerPoint Presentation</vt:lpstr>
      <vt:lpstr>FixUS</vt:lpstr>
      <vt:lpstr>THREAT FROM WITHIN</vt:lpstr>
      <vt:lpstr>PRESIDENT GEORGE WASHINGTON  FOUR GREATEST THREATS</vt:lpstr>
      <vt:lpstr>LOSING FAITH IN INSTITUTIONS</vt:lpstr>
      <vt:lpstr>PowerPoint Presentation</vt:lpstr>
      <vt:lpstr>MORE IN COMMON SURVEY</vt:lpstr>
      <vt:lpstr>CONSEQUENCES OF THE</vt:lpstr>
      <vt:lpstr>HOW DID WE GET HERE?</vt:lpstr>
      <vt:lpstr>A MOVEMENT IS BLOSSOMING</vt:lpstr>
      <vt:lpstr>A GROUNDSWELL OF EFFORTS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Schuler</dc:creator>
  <cp:lastModifiedBy>Chris Dreibelbis</cp:lastModifiedBy>
  <cp:revision>44</cp:revision>
  <cp:lastPrinted>2019-09-23T22:14:43Z</cp:lastPrinted>
  <dcterms:created xsi:type="dcterms:W3CDTF">2019-08-27T15:35:06Z</dcterms:created>
  <dcterms:modified xsi:type="dcterms:W3CDTF">2019-10-18T17:02:45Z</dcterms:modified>
</cp:coreProperties>
</file>