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90" r:id="rId4"/>
    <p:sldId id="259" r:id="rId5"/>
    <p:sldId id="313" r:id="rId6"/>
    <p:sldId id="302" r:id="rId7"/>
    <p:sldId id="294" r:id="rId8"/>
    <p:sldId id="303" r:id="rId9"/>
    <p:sldId id="312" r:id="rId10"/>
    <p:sldId id="289" r:id="rId11"/>
    <p:sldId id="291" r:id="rId12"/>
    <p:sldId id="304" r:id="rId13"/>
    <p:sldId id="299" r:id="rId14"/>
    <p:sldId id="284" r:id="rId15"/>
  </p:sldIdLst>
  <p:sldSz cx="14630400" cy="82296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EAB"/>
    <a:srgbClr val="921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558"/>
  </p:normalViewPr>
  <p:slideViewPr>
    <p:cSldViewPr>
      <p:cViewPr varScale="1">
        <p:scale>
          <a:sx n="69" d="100"/>
          <a:sy n="69" d="100"/>
        </p:scale>
        <p:origin x="66" y="15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700" cy="348576"/>
          </a:xfrm>
          <a:prstGeom prst="rect">
            <a:avLst/>
          </a:prstGeom>
        </p:spPr>
        <p:txBody>
          <a:bodyPr vert="horz" lIns="64740" tIns="32370" rIns="64740" bIns="32370" rtlCol="0"/>
          <a:lstStyle>
            <a:lvl1pPr algn="l">
              <a:defRPr sz="800"/>
            </a:lvl1pPr>
          </a:lstStyle>
          <a:p>
            <a:endParaRPr lang="en-US"/>
          </a:p>
        </p:txBody>
      </p:sp>
      <p:sp>
        <p:nvSpPr>
          <p:cNvPr id="3" name="Date Placeholder 2"/>
          <p:cNvSpPr>
            <a:spLocks noGrp="1"/>
          </p:cNvSpPr>
          <p:nvPr>
            <p:ph type="dt" idx="1"/>
          </p:nvPr>
        </p:nvSpPr>
        <p:spPr>
          <a:xfrm>
            <a:off x="5231371" y="0"/>
            <a:ext cx="4002700" cy="348576"/>
          </a:xfrm>
          <a:prstGeom prst="rect">
            <a:avLst/>
          </a:prstGeom>
        </p:spPr>
        <p:txBody>
          <a:bodyPr vert="horz" lIns="64740" tIns="32370" rIns="64740" bIns="32370" rtlCol="0"/>
          <a:lstStyle>
            <a:lvl1pPr algn="r">
              <a:defRPr sz="800"/>
            </a:lvl1pPr>
          </a:lstStyle>
          <a:p>
            <a:fld id="{63B1E0C3-5D5B-CA43-888A-FFD7E777AE5F}" type="datetimeFigureOut">
              <a:rPr lang="en-US" smtClean="0"/>
              <a:t>10/18/2019</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64740" tIns="32370" rIns="64740" bIns="32370" rtlCol="0" anchor="ctr"/>
          <a:lstStyle/>
          <a:p>
            <a:endParaRPr lang="en-US"/>
          </a:p>
        </p:txBody>
      </p:sp>
      <p:sp>
        <p:nvSpPr>
          <p:cNvPr id="5" name="Notes Placeholder 4"/>
          <p:cNvSpPr>
            <a:spLocks noGrp="1"/>
          </p:cNvSpPr>
          <p:nvPr>
            <p:ph type="body" sz="quarter" idx="3"/>
          </p:nvPr>
        </p:nvSpPr>
        <p:spPr>
          <a:xfrm>
            <a:off x="924009" y="3344993"/>
            <a:ext cx="7388058" cy="2736323"/>
          </a:xfrm>
          <a:prstGeom prst="rect">
            <a:avLst/>
          </a:prstGeom>
        </p:spPr>
        <p:txBody>
          <a:bodyPr vert="horz" lIns="64740" tIns="32370" rIns="64740" bIns="323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499"/>
            <a:ext cx="4002700" cy="348576"/>
          </a:xfrm>
          <a:prstGeom prst="rect">
            <a:avLst/>
          </a:prstGeom>
        </p:spPr>
        <p:txBody>
          <a:bodyPr vert="horz" lIns="64740" tIns="32370" rIns="64740" bIns="32370" rtlCol="0" anchor="b"/>
          <a:lstStyle>
            <a:lvl1pPr algn="l">
              <a:defRPr sz="800"/>
            </a:lvl1pPr>
          </a:lstStyle>
          <a:p>
            <a:endParaRPr lang="en-US"/>
          </a:p>
        </p:txBody>
      </p:sp>
      <p:sp>
        <p:nvSpPr>
          <p:cNvPr id="7" name="Slide Number Placeholder 6"/>
          <p:cNvSpPr>
            <a:spLocks noGrp="1"/>
          </p:cNvSpPr>
          <p:nvPr>
            <p:ph type="sldNum" sz="quarter" idx="5"/>
          </p:nvPr>
        </p:nvSpPr>
        <p:spPr>
          <a:xfrm>
            <a:off x="5231371" y="6601499"/>
            <a:ext cx="4002700" cy="348576"/>
          </a:xfrm>
          <a:prstGeom prst="rect">
            <a:avLst/>
          </a:prstGeom>
        </p:spPr>
        <p:txBody>
          <a:bodyPr vert="horz" lIns="64740" tIns="32370" rIns="64740" bIns="32370" rtlCol="0" anchor="b"/>
          <a:lstStyle>
            <a:lvl1pPr algn="r">
              <a:defRPr sz="800"/>
            </a:lvl1pPr>
          </a:lstStyle>
          <a:p>
            <a:fld id="{FC3A0BA5-61CC-C84D-8F4C-0441BEA83757}" type="slidenum">
              <a:rPr lang="en-US" smtClean="0"/>
              <a:t>‹#›</a:t>
            </a:fld>
            <a:endParaRPr lang="en-US"/>
          </a:p>
        </p:txBody>
      </p:sp>
    </p:spTree>
    <p:extLst>
      <p:ext uri="{BB962C8B-B14F-4D97-AF65-F5344CB8AC3E}">
        <p14:creationId xmlns:p14="http://schemas.microsoft.com/office/powerpoint/2010/main" val="7724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A0BA5-61CC-C84D-8F4C-0441BEA83757}" type="slidenum">
              <a:rPr lang="en-US" smtClean="0"/>
              <a:t>1</a:t>
            </a:fld>
            <a:endParaRPr lang="en-US"/>
          </a:p>
        </p:txBody>
      </p:sp>
    </p:spTree>
    <p:extLst>
      <p:ext uri="{BB962C8B-B14F-4D97-AF65-F5344CB8AC3E}">
        <p14:creationId xmlns:p14="http://schemas.microsoft.com/office/powerpoint/2010/main" val="124306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CD741-23A6-1E47-A1B3-4BDB24C4BA06}" type="slidenum">
              <a:rPr lang="en-US" smtClean="0"/>
              <a:t>7</a:t>
            </a:fld>
            <a:endParaRPr lang="en-US"/>
          </a:p>
        </p:txBody>
      </p:sp>
    </p:spTree>
    <p:extLst>
      <p:ext uri="{BB962C8B-B14F-4D97-AF65-F5344CB8AC3E}">
        <p14:creationId xmlns:p14="http://schemas.microsoft.com/office/powerpoint/2010/main" val="112661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CD741-23A6-1E47-A1B3-4BDB24C4BA06}" type="slidenum">
              <a:rPr lang="en-US" smtClean="0"/>
              <a:t>11</a:t>
            </a:fld>
            <a:endParaRPr lang="en-US"/>
          </a:p>
        </p:txBody>
      </p:sp>
    </p:spTree>
    <p:extLst>
      <p:ext uri="{BB962C8B-B14F-4D97-AF65-F5344CB8AC3E}">
        <p14:creationId xmlns:p14="http://schemas.microsoft.com/office/powerpoint/2010/main" val="71854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3F5EAB"/>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4400" b="1" i="1">
                <a:solidFill>
                  <a:srgbClr val="921A1C"/>
                </a:solidFill>
                <a:latin typeface="AvenirNext-BoldItalic"/>
                <a:cs typeface="AvenirNext-BoldItal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3F5EAB"/>
                </a:solidFill>
                <a:latin typeface="Georgia"/>
                <a:cs typeface="Georgia"/>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3F5EAB"/>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4630400" cy="82296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0"/>
            <a:ext cx="14632940" cy="8232140"/>
          </a:xfrm>
          <a:custGeom>
            <a:avLst/>
            <a:gdLst/>
            <a:ahLst/>
            <a:cxnLst/>
            <a:rect l="l" t="t" r="r" b="b"/>
            <a:pathLst>
              <a:path w="14632940" h="8232140">
                <a:moveTo>
                  <a:pt x="14632559" y="0"/>
                </a:moveTo>
                <a:lnTo>
                  <a:pt x="0" y="0"/>
                </a:lnTo>
                <a:lnTo>
                  <a:pt x="0" y="5913564"/>
                </a:lnTo>
                <a:lnTo>
                  <a:pt x="1362" y="5932146"/>
                </a:lnTo>
                <a:lnTo>
                  <a:pt x="1852" y="5950594"/>
                </a:lnTo>
                <a:lnTo>
                  <a:pt x="1416" y="5969057"/>
                </a:lnTo>
                <a:lnTo>
                  <a:pt x="0" y="5987681"/>
                </a:lnTo>
                <a:lnTo>
                  <a:pt x="0" y="8231873"/>
                </a:lnTo>
                <a:lnTo>
                  <a:pt x="14632559" y="8231873"/>
                </a:lnTo>
                <a:lnTo>
                  <a:pt x="14632559" y="0"/>
                </a:lnTo>
                <a:close/>
              </a:path>
            </a:pathLst>
          </a:custGeom>
          <a:solidFill>
            <a:srgbClr val="921A1C">
              <a:alpha val="79998"/>
            </a:srgbClr>
          </a:solidFill>
        </p:spPr>
        <p:txBody>
          <a:bodyPr wrap="square" lIns="0" tIns="0" rIns="0" bIns="0" rtlCol="0"/>
          <a:lstStyle/>
          <a:p>
            <a:endParaRPr/>
          </a:p>
        </p:txBody>
      </p:sp>
      <p:sp>
        <p:nvSpPr>
          <p:cNvPr id="2" name="Holder 2"/>
          <p:cNvSpPr>
            <a:spLocks noGrp="1"/>
          </p:cNvSpPr>
          <p:nvPr>
            <p:ph type="title"/>
          </p:nvPr>
        </p:nvSpPr>
        <p:spPr>
          <a:xfrm>
            <a:off x="2309177" y="100155"/>
            <a:ext cx="10012044" cy="1000760"/>
          </a:xfrm>
          <a:prstGeom prst="rect">
            <a:avLst/>
          </a:prstGeom>
        </p:spPr>
        <p:txBody>
          <a:bodyPr wrap="square" lIns="0" tIns="0" rIns="0" bIns="0">
            <a:spAutoFit/>
          </a:bodyPr>
          <a:lstStyle>
            <a:lvl1pPr>
              <a:defRPr sz="6400" b="1" i="0">
                <a:solidFill>
                  <a:srgbClr val="3F5EAB"/>
                </a:solidFill>
                <a:latin typeface="Georgia"/>
                <a:cs typeface="Georgia"/>
              </a:defRPr>
            </a:lvl1pPr>
          </a:lstStyle>
          <a:p>
            <a:endParaRPr/>
          </a:p>
        </p:txBody>
      </p:sp>
      <p:sp>
        <p:nvSpPr>
          <p:cNvPr id="3" name="Holder 3"/>
          <p:cNvSpPr>
            <a:spLocks noGrp="1"/>
          </p:cNvSpPr>
          <p:nvPr>
            <p:ph type="body" idx="1"/>
          </p:nvPr>
        </p:nvSpPr>
        <p:spPr>
          <a:xfrm>
            <a:off x="1888018" y="1976004"/>
            <a:ext cx="10854362" cy="5575934"/>
          </a:xfrm>
          <a:prstGeom prst="rect">
            <a:avLst/>
          </a:prstGeom>
        </p:spPr>
        <p:txBody>
          <a:bodyPr wrap="square" lIns="0" tIns="0" rIns="0" bIns="0">
            <a:spAutoFit/>
          </a:bodyPr>
          <a:lstStyle>
            <a:lvl1pPr>
              <a:defRPr sz="4400" b="1" i="1">
                <a:solidFill>
                  <a:srgbClr val="921A1C"/>
                </a:solidFill>
                <a:latin typeface="AvenirNext-BoldItalic"/>
                <a:cs typeface="AvenirNext-BoldItalic"/>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utlook.office.com/owa/?path=/mail/inbo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006104"/>
            <a:ext cx="14630400" cy="394335"/>
          </a:xfrm>
          <a:custGeom>
            <a:avLst/>
            <a:gdLst/>
            <a:ahLst/>
            <a:cxnLst/>
            <a:rect l="l" t="t" r="r" b="b"/>
            <a:pathLst>
              <a:path w="14630400" h="394335">
                <a:moveTo>
                  <a:pt x="0" y="393852"/>
                </a:moveTo>
                <a:lnTo>
                  <a:pt x="14630400" y="393852"/>
                </a:lnTo>
                <a:lnTo>
                  <a:pt x="14630400" y="0"/>
                </a:lnTo>
                <a:lnTo>
                  <a:pt x="0" y="0"/>
                </a:lnTo>
                <a:lnTo>
                  <a:pt x="0" y="393852"/>
                </a:lnTo>
                <a:close/>
              </a:path>
            </a:pathLst>
          </a:custGeom>
          <a:solidFill>
            <a:srgbClr val="921A1C"/>
          </a:solidFill>
        </p:spPr>
        <p:txBody>
          <a:bodyPr wrap="square" lIns="0" tIns="0" rIns="0" bIns="0" rtlCol="0"/>
          <a:lstStyle/>
          <a:p>
            <a:endParaRPr/>
          </a:p>
        </p:txBody>
      </p:sp>
      <p:sp>
        <p:nvSpPr>
          <p:cNvPr id="3" name="object 3"/>
          <p:cNvSpPr/>
          <p:nvPr/>
        </p:nvSpPr>
        <p:spPr>
          <a:xfrm>
            <a:off x="0" y="393839"/>
            <a:ext cx="14630400" cy="1802789"/>
          </a:xfrm>
          <a:custGeom>
            <a:avLst/>
            <a:gdLst/>
            <a:ahLst/>
            <a:cxnLst/>
            <a:rect l="l" t="t" r="r" b="b"/>
            <a:pathLst>
              <a:path w="14630400" h="2006600">
                <a:moveTo>
                  <a:pt x="0" y="2006104"/>
                </a:moveTo>
                <a:lnTo>
                  <a:pt x="14630400" y="2006104"/>
                </a:lnTo>
                <a:lnTo>
                  <a:pt x="14630400" y="0"/>
                </a:lnTo>
                <a:lnTo>
                  <a:pt x="0" y="0"/>
                </a:lnTo>
                <a:lnTo>
                  <a:pt x="0" y="200610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661035" y="676482"/>
            <a:ext cx="13308330" cy="843821"/>
          </a:xfrm>
          <a:prstGeom prst="rect">
            <a:avLst/>
          </a:prstGeom>
        </p:spPr>
        <p:txBody>
          <a:bodyPr vert="horz" wrap="square" lIns="0" tIns="12700" rIns="0" bIns="0" rtlCol="0">
            <a:spAutoFit/>
          </a:bodyPr>
          <a:lstStyle/>
          <a:p>
            <a:pPr marL="12700" algn="ctr">
              <a:lnSpc>
                <a:spcPct val="100000"/>
              </a:lnSpc>
              <a:spcBef>
                <a:spcPts val="100"/>
              </a:spcBef>
            </a:pPr>
            <a:r>
              <a:rPr lang="en-US" sz="5400" spc="-5" dirty="0" err="1"/>
              <a:t>FixUS</a:t>
            </a:r>
            <a:r>
              <a:rPr lang="en-US" sz="5400" spc="-5" dirty="0"/>
              <a:t> – Restoring America Now</a:t>
            </a:r>
            <a:endParaRPr sz="5400" spc="-5" dirty="0"/>
          </a:p>
        </p:txBody>
      </p:sp>
      <p:sp>
        <p:nvSpPr>
          <p:cNvPr id="5" name="object 5"/>
          <p:cNvSpPr/>
          <p:nvPr/>
        </p:nvSpPr>
        <p:spPr>
          <a:xfrm>
            <a:off x="957897" y="3346704"/>
            <a:ext cx="4000360" cy="37856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25224" y="3346703"/>
            <a:ext cx="3994696" cy="37856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886883" y="3346703"/>
            <a:ext cx="3785616" cy="37856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5335" y="152260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9"/>
          <p:cNvSpPr/>
          <p:nvPr/>
        </p:nvSpPr>
        <p:spPr>
          <a:xfrm>
            <a:off x="7522155" y="1531476"/>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0" name="object 10"/>
          <p:cNvSpPr/>
          <p:nvPr/>
        </p:nvSpPr>
        <p:spPr>
          <a:xfrm>
            <a:off x="6745605" y="1531476"/>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1" name="object 11"/>
          <p:cNvSpPr/>
          <p:nvPr/>
        </p:nvSpPr>
        <p:spPr>
          <a:xfrm>
            <a:off x="8091750" y="1681539"/>
            <a:ext cx="3378925" cy="45719"/>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2" name="object 12"/>
          <p:cNvSpPr/>
          <p:nvPr/>
        </p:nvSpPr>
        <p:spPr>
          <a:xfrm flipV="1">
            <a:off x="3214426" y="1046424"/>
            <a:ext cx="3324224" cy="674917"/>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9" name="object 3">
            <a:extLst>
              <a:ext uri="{FF2B5EF4-FFF2-40B4-BE49-F238E27FC236}">
                <a16:creationId xmlns:a16="http://schemas.microsoft.com/office/drawing/2014/main" id="{24BFACF8-24F5-7E42-8E5D-BBE81EE6826C}"/>
              </a:ext>
            </a:extLst>
          </p:cNvPr>
          <p:cNvSpPr/>
          <p:nvPr/>
        </p:nvSpPr>
        <p:spPr>
          <a:xfrm>
            <a:off x="957898" y="7328205"/>
            <a:ext cx="12714602" cy="686858"/>
          </a:xfrm>
          <a:custGeom>
            <a:avLst/>
            <a:gdLst/>
            <a:ahLst/>
            <a:cxnLst/>
            <a:rect l="l" t="t" r="r" b="b"/>
            <a:pathLst>
              <a:path w="14630400" h="2006600">
                <a:moveTo>
                  <a:pt x="0" y="2006104"/>
                </a:moveTo>
                <a:lnTo>
                  <a:pt x="14630400" y="2006104"/>
                </a:lnTo>
                <a:lnTo>
                  <a:pt x="14630400" y="0"/>
                </a:lnTo>
                <a:lnTo>
                  <a:pt x="0" y="0"/>
                </a:lnTo>
                <a:lnTo>
                  <a:pt x="0" y="2006104"/>
                </a:lnTo>
                <a:close/>
              </a:path>
            </a:pathLst>
          </a:custGeom>
          <a:solidFill>
            <a:srgbClr val="FFFFFF"/>
          </a:solidFill>
        </p:spPr>
        <p:txBody>
          <a:bodyPr wrap="square" lIns="0" tIns="0" rIns="0" bIns="0" rtlCol="0"/>
          <a:lstStyle/>
          <a:p>
            <a:pPr algn="ctr"/>
            <a:endParaRPr lang="en-US" b="1" dirty="0">
              <a:solidFill>
                <a:schemeClr val="tx2"/>
              </a:solidFill>
              <a:latin typeface="Georgia" panose="02040502050405020303" pitchFamily="18" charset="0"/>
            </a:endParaRPr>
          </a:p>
        </p:txBody>
      </p:sp>
      <p:sp>
        <p:nvSpPr>
          <p:cNvPr id="20" name="Rectangle 19">
            <a:extLst>
              <a:ext uri="{FF2B5EF4-FFF2-40B4-BE49-F238E27FC236}">
                <a16:creationId xmlns:a16="http://schemas.microsoft.com/office/drawing/2014/main" id="{137D7AA3-325E-214D-B587-FE006C89EC4A}"/>
              </a:ext>
            </a:extLst>
          </p:cNvPr>
          <p:cNvSpPr/>
          <p:nvPr/>
        </p:nvSpPr>
        <p:spPr>
          <a:xfrm>
            <a:off x="4809258" y="7223700"/>
            <a:ext cx="5226628" cy="830997"/>
          </a:xfrm>
          <a:prstGeom prst="rect">
            <a:avLst/>
          </a:prstGeom>
        </p:spPr>
        <p:txBody>
          <a:bodyPr wrap="square">
            <a:spAutoFit/>
          </a:bodyPr>
          <a:lstStyle/>
          <a:p>
            <a:pPr algn="ctr"/>
            <a:r>
              <a:rPr lang="en-US" sz="4800" b="1" spc="-5" dirty="0" err="1">
                <a:solidFill>
                  <a:srgbClr val="3F5EAB"/>
                </a:solidFill>
                <a:latin typeface="Georgia" panose="02040502050405020303" pitchFamily="18" charset="0"/>
              </a:rPr>
              <a:t>FixUSNow.org</a:t>
            </a:r>
            <a:endParaRPr lang="en-US" sz="4800" b="1" dirty="0">
              <a:solidFill>
                <a:srgbClr val="3F5EAB"/>
              </a:solidFill>
              <a:latin typeface="Georgia" panose="02040502050405020303" pitchFamily="18" charset="0"/>
            </a:endParaRPr>
          </a:p>
        </p:txBody>
      </p:sp>
      <p:sp>
        <p:nvSpPr>
          <p:cNvPr id="21" name="object 12">
            <a:extLst>
              <a:ext uri="{FF2B5EF4-FFF2-40B4-BE49-F238E27FC236}">
                <a16:creationId xmlns:a16="http://schemas.microsoft.com/office/drawing/2014/main" id="{D7AD2180-2B30-C841-8437-F1EFAC3D9047}"/>
              </a:ext>
            </a:extLst>
          </p:cNvPr>
          <p:cNvSpPr/>
          <p:nvPr/>
        </p:nvSpPr>
        <p:spPr>
          <a:xfrm>
            <a:off x="838200" y="7195575"/>
            <a:ext cx="2992374" cy="983939"/>
          </a:xfrm>
          <a:prstGeom prst="rect">
            <a:avLst/>
          </a:prstGeom>
          <a:blipFill>
            <a:blip r:embed="rId6" cstate="print"/>
            <a:stretch>
              <a:fillRect/>
            </a:stretch>
          </a:blipFill>
        </p:spPr>
        <p:txBody>
          <a:bodyPr wrap="square" lIns="0" tIns="0" rIns="0" bIns="0" rtlCol="0"/>
          <a:lstStyle/>
          <a:p>
            <a:endParaRPr dirty="0"/>
          </a:p>
        </p:txBody>
      </p:sp>
      <p:sp>
        <p:nvSpPr>
          <p:cNvPr id="22" name="object 6">
            <a:extLst>
              <a:ext uri="{FF2B5EF4-FFF2-40B4-BE49-F238E27FC236}">
                <a16:creationId xmlns:a16="http://schemas.microsoft.com/office/drawing/2014/main" id="{9E4B5B3A-6C50-B54C-9C02-F47387F4F30F}"/>
              </a:ext>
            </a:extLst>
          </p:cNvPr>
          <p:cNvSpPr/>
          <p:nvPr/>
        </p:nvSpPr>
        <p:spPr>
          <a:xfrm>
            <a:off x="10668000" y="7322601"/>
            <a:ext cx="2933699" cy="72988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3" name="object 3"/>
          <p:cNvSpPr/>
          <p:nvPr/>
        </p:nvSpPr>
        <p:spPr>
          <a:xfrm>
            <a:off x="1834070" y="0"/>
            <a:ext cx="12796520" cy="82296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3159632" y="37569"/>
            <a:ext cx="10151745" cy="909319"/>
          </a:xfrm>
          <a:prstGeom prst="rect">
            <a:avLst/>
          </a:prstGeom>
        </p:spPr>
        <p:txBody>
          <a:bodyPr vert="horz" wrap="square" lIns="0" tIns="12700" rIns="0" bIns="0" rtlCol="0">
            <a:spAutoFit/>
          </a:bodyPr>
          <a:lstStyle/>
          <a:p>
            <a:pPr marL="12700">
              <a:lnSpc>
                <a:spcPct val="100000"/>
              </a:lnSpc>
              <a:spcBef>
                <a:spcPts val="100"/>
              </a:spcBef>
            </a:pPr>
            <a:r>
              <a:rPr sz="5800" spc="-5" dirty="0"/>
              <a:t>HOW </a:t>
            </a:r>
            <a:r>
              <a:rPr sz="5800" dirty="0"/>
              <a:t>DID </a:t>
            </a:r>
            <a:r>
              <a:rPr sz="5800" spc="-5" dirty="0"/>
              <a:t>WE GET</a:t>
            </a:r>
            <a:r>
              <a:rPr sz="5800" spc="-95" dirty="0"/>
              <a:t> </a:t>
            </a:r>
            <a:r>
              <a:rPr sz="5800" spc="-5" dirty="0"/>
              <a:t>HERE?</a:t>
            </a:r>
            <a:endParaRPr sz="5800"/>
          </a:p>
        </p:txBody>
      </p:sp>
      <p:sp>
        <p:nvSpPr>
          <p:cNvPr id="5" name="object 5"/>
          <p:cNvSpPr/>
          <p:nvPr/>
        </p:nvSpPr>
        <p:spPr>
          <a:xfrm>
            <a:off x="8010080" y="916305"/>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6"/>
          <p:cNvSpPr/>
          <p:nvPr/>
        </p:nvSpPr>
        <p:spPr>
          <a:xfrm>
            <a:off x="8437564" y="916305"/>
            <a:ext cx="379730" cy="379730"/>
          </a:xfrm>
          <a:custGeom>
            <a:avLst/>
            <a:gdLst/>
            <a:ahLst/>
            <a:cxnLst/>
            <a:rect l="l" t="t" r="r" b="b"/>
            <a:pathLst>
              <a:path w="379729" h="379730">
                <a:moveTo>
                  <a:pt x="189738" y="0"/>
                </a:moveTo>
                <a:lnTo>
                  <a:pt x="142303" y="141211"/>
                </a:lnTo>
                <a:lnTo>
                  <a:pt x="0" y="145046"/>
                </a:lnTo>
                <a:lnTo>
                  <a:pt x="112991" y="236143"/>
                </a:lnTo>
                <a:lnTo>
                  <a:pt x="72466"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7582598" y="916305"/>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8990774" y="1140460"/>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9" name="object 9"/>
          <p:cNvSpPr/>
          <p:nvPr/>
        </p:nvSpPr>
        <p:spPr>
          <a:xfrm>
            <a:off x="4062158" y="1140460"/>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0" name="object 10"/>
          <p:cNvSpPr/>
          <p:nvPr/>
        </p:nvSpPr>
        <p:spPr>
          <a:xfrm>
            <a:off x="2120866" y="2637218"/>
            <a:ext cx="4023360" cy="5325745"/>
          </a:xfrm>
          <a:custGeom>
            <a:avLst/>
            <a:gdLst/>
            <a:ahLst/>
            <a:cxnLst/>
            <a:rect l="l" t="t" r="r" b="b"/>
            <a:pathLst>
              <a:path w="4023360" h="5325745">
                <a:moveTo>
                  <a:pt x="0" y="5325618"/>
                </a:moveTo>
                <a:lnTo>
                  <a:pt x="4023359" y="5325618"/>
                </a:lnTo>
                <a:lnTo>
                  <a:pt x="4023359" y="0"/>
                </a:lnTo>
                <a:lnTo>
                  <a:pt x="0" y="0"/>
                </a:lnTo>
                <a:lnTo>
                  <a:pt x="0" y="5325618"/>
                </a:lnTo>
                <a:close/>
              </a:path>
            </a:pathLst>
          </a:custGeom>
          <a:ln w="50800">
            <a:solidFill>
              <a:srgbClr val="B11F25"/>
            </a:solidFill>
          </a:ln>
        </p:spPr>
        <p:txBody>
          <a:bodyPr wrap="square" lIns="0" tIns="0" rIns="0" bIns="0" rtlCol="0"/>
          <a:lstStyle/>
          <a:p>
            <a:endParaRPr/>
          </a:p>
        </p:txBody>
      </p:sp>
      <p:sp>
        <p:nvSpPr>
          <p:cNvPr id="11" name="object 11"/>
          <p:cNvSpPr/>
          <p:nvPr/>
        </p:nvSpPr>
        <p:spPr>
          <a:xfrm>
            <a:off x="6182327" y="2637218"/>
            <a:ext cx="4023360" cy="5325745"/>
          </a:xfrm>
          <a:custGeom>
            <a:avLst/>
            <a:gdLst/>
            <a:ahLst/>
            <a:cxnLst/>
            <a:rect l="l" t="t" r="r" b="b"/>
            <a:pathLst>
              <a:path w="4023359" h="5325745">
                <a:moveTo>
                  <a:pt x="0" y="5325618"/>
                </a:moveTo>
                <a:lnTo>
                  <a:pt x="4023360" y="5325618"/>
                </a:lnTo>
                <a:lnTo>
                  <a:pt x="4023360" y="0"/>
                </a:lnTo>
                <a:lnTo>
                  <a:pt x="0" y="0"/>
                </a:lnTo>
                <a:lnTo>
                  <a:pt x="0" y="5325618"/>
                </a:lnTo>
                <a:close/>
              </a:path>
            </a:pathLst>
          </a:custGeom>
          <a:ln w="50799">
            <a:solidFill>
              <a:srgbClr val="B11F25"/>
            </a:solidFill>
          </a:ln>
        </p:spPr>
        <p:txBody>
          <a:bodyPr wrap="square" lIns="0" tIns="0" rIns="0" bIns="0" rtlCol="0"/>
          <a:lstStyle/>
          <a:p>
            <a:endParaRPr/>
          </a:p>
        </p:txBody>
      </p:sp>
      <p:sp>
        <p:nvSpPr>
          <p:cNvPr id="12" name="object 12"/>
          <p:cNvSpPr/>
          <p:nvPr/>
        </p:nvSpPr>
        <p:spPr>
          <a:xfrm>
            <a:off x="10243787" y="2637218"/>
            <a:ext cx="4023360" cy="5325745"/>
          </a:xfrm>
          <a:custGeom>
            <a:avLst/>
            <a:gdLst/>
            <a:ahLst/>
            <a:cxnLst/>
            <a:rect l="l" t="t" r="r" b="b"/>
            <a:pathLst>
              <a:path w="4023359" h="5325745">
                <a:moveTo>
                  <a:pt x="0" y="5325618"/>
                </a:moveTo>
                <a:lnTo>
                  <a:pt x="4023359" y="5325618"/>
                </a:lnTo>
                <a:lnTo>
                  <a:pt x="4023359" y="0"/>
                </a:lnTo>
                <a:lnTo>
                  <a:pt x="0" y="0"/>
                </a:lnTo>
                <a:lnTo>
                  <a:pt x="0" y="5325618"/>
                </a:lnTo>
                <a:close/>
              </a:path>
            </a:pathLst>
          </a:custGeom>
          <a:ln w="50800">
            <a:solidFill>
              <a:srgbClr val="B11F25"/>
            </a:solidFill>
          </a:ln>
        </p:spPr>
        <p:txBody>
          <a:bodyPr wrap="square" lIns="0" tIns="0" rIns="0" bIns="0" rtlCol="0"/>
          <a:lstStyle/>
          <a:p>
            <a:endParaRPr/>
          </a:p>
        </p:txBody>
      </p:sp>
      <p:sp>
        <p:nvSpPr>
          <p:cNvPr id="13" name="object 13"/>
          <p:cNvSpPr/>
          <p:nvPr/>
        </p:nvSpPr>
        <p:spPr>
          <a:xfrm>
            <a:off x="6301960" y="3046030"/>
            <a:ext cx="379730" cy="379730"/>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4" name="object 14"/>
          <p:cNvSpPr/>
          <p:nvPr/>
        </p:nvSpPr>
        <p:spPr>
          <a:xfrm>
            <a:off x="6301960" y="7032473"/>
            <a:ext cx="379730" cy="379730"/>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5" name="object 15"/>
          <p:cNvSpPr/>
          <p:nvPr/>
        </p:nvSpPr>
        <p:spPr>
          <a:xfrm>
            <a:off x="6321772" y="6012898"/>
            <a:ext cx="379730" cy="379730"/>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6" name="object 16"/>
          <p:cNvSpPr/>
          <p:nvPr/>
        </p:nvSpPr>
        <p:spPr>
          <a:xfrm>
            <a:off x="6292435" y="4963155"/>
            <a:ext cx="379730" cy="379730"/>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7" name="object 17"/>
          <p:cNvSpPr/>
          <p:nvPr/>
        </p:nvSpPr>
        <p:spPr>
          <a:xfrm>
            <a:off x="2241358" y="5922150"/>
            <a:ext cx="379730" cy="379730"/>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8" name="object 18"/>
          <p:cNvSpPr/>
          <p:nvPr/>
        </p:nvSpPr>
        <p:spPr>
          <a:xfrm>
            <a:off x="2241358" y="3046030"/>
            <a:ext cx="379730" cy="379730"/>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19" name="object 19"/>
          <p:cNvSpPr/>
          <p:nvPr/>
        </p:nvSpPr>
        <p:spPr>
          <a:xfrm>
            <a:off x="10334464" y="5513728"/>
            <a:ext cx="379730" cy="379730"/>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20" name="object 20"/>
          <p:cNvSpPr/>
          <p:nvPr/>
        </p:nvSpPr>
        <p:spPr>
          <a:xfrm>
            <a:off x="10340562" y="4369249"/>
            <a:ext cx="379730" cy="379730"/>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21" name="object 21"/>
          <p:cNvSpPr/>
          <p:nvPr/>
        </p:nvSpPr>
        <p:spPr>
          <a:xfrm>
            <a:off x="10334466" y="3010967"/>
            <a:ext cx="379730" cy="379730"/>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22" name="object 22"/>
          <p:cNvSpPr txBox="1"/>
          <p:nvPr/>
        </p:nvSpPr>
        <p:spPr>
          <a:xfrm>
            <a:off x="6696550" y="3033330"/>
            <a:ext cx="3334385" cy="1782539"/>
          </a:xfrm>
          <a:prstGeom prst="rect">
            <a:avLst/>
          </a:prstGeom>
        </p:spPr>
        <p:txBody>
          <a:bodyPr vert="horz" wrap="square" lIns="0" tIns="12700" rIns="0" bIns="0" rtlCol="0">
            <a:spAutoFit/>
          </a:bodyPr>
          <a:lstStyle/>
          <a:p>
            <a:pPr marL="41910" marR="249554">
              <a:lnSpc>
                <a:spcPct val="100000"/>
              </a:lnSpc>
              <a:spcBef>
                <a:spcPts val="100"/>
              </a:spcBef>
            </a:pPr>
            <a:r>
              <a:rPr sz="2300" spc="-20" dirty="0">
                <a:latin typeface="Avenir Next"/>
                <a:cs typeface="Avenir Next"/>
              </a:rPr>
              <a:t>Politicians </a:t>
            </a:r>
            <a:r>
              <a:rPr sz="2300" dirty="0">
                <a:latin typeface="Avenir Next"/>
                <a:cs typeface="Avenir Next"/>
              </a:rPr>
              <a:t>incented  not to solve </a:t>
            </a:r>
            <a:r>
              <a:rPr sz="2300" spc="-5" dirty="0">
                <a:latin typeface="Avenir Next"/>
                <a:cs typeface="Avenir Next"/>
              </a:rPr>
              <a:t>problems,  </a:t>
            </a:r>
            <a:r>
              <a:rPr sz="2300" dirty="0">
                <a:latin typeface="Avenir Next"/>
                <a:cs typeface="Avenir Next"/>
              </a:rPr>
              <a:t>due to</a:t>
            </a:r>
            <a:r>
              <a:rPr sz="2300" spc="-80" dirty="0">
                <a:latin typeface="Avenir Next"/>
                <a:cs typeface="Avenir Next"/>
              </a:rPr>
              <a:t> </a:t>
            </a:r>
            <a:r>
              <a:rPr sz="2300" spc="-5" dirty="0">
                <a:latin typeface="Avenir Next"/>
                <a:cs typeface="Avenir Next"/>
              </a:rPr>
              <a:t>gerrymandered  </a:t>
            </a:r>
            <a:r>
              <a:rPr sz="2300" dirty="0">
                <a:latin typeface="Avenir Next"/>
                <a:cs typeface="Avenir Next"/>
              </a:rPr>
              <a:t>districts, </a:t>
            </a:r>
            <a:r>
              <a:rPr sz="2300" spc="-5" dirty="0">
                <a:latin typeface="Avenir Next"/>
                <a:cs typeface="Avenir Next"/>
              </a:rPr>
              <a:t>partisan  </a:t>
            </a:r>
            <a:r>
              <a:rPr sz="2300" dirty="0">
                <a:latin typeface="Avenir Next"/>
                <a:cs typeface="Avenir Next"/>
              </a:rPr>
              <a:t>primaries,</a:t>
            </a:r>
            <a:r>
              <a:rPr sz="2300" spc="-80" dirty="0">
                <a:latin typeface="Avenir Next"/>
                <a:cs typeface="Avenir Next"/>
              </a:rPr>
              <a:t> </a:t>
            </a:r>
            <a:r>
              <a:rPr sz="2300" dirty="0">
                <a:latin typeface="Avenir Next"/>
                <a:cs typeface="Avenir Next"/>
              </a:rPr>
              <a:t>etc.</a:t>
            </a:r>
          </a:p>
        </p:txBody>
      </p:sp>
      <p:sp>
        <p:nvSpPr>
          <p:cNvPr id="23" name="object 23"/>
          <p:cNvSpPr txBox="1"/>
          <p:nvPr/>
        </p:nvSpPr>
        <p:spPr>
          <a:xfrm>
            <a:off x="10769821" y="2998267"/>
            <a:ext cx="3456304" cy="1076960"/>
          </a:xfrm>
          <a:prstGeom prst="rect">
            <a:avLst/>
          </a:prstGeom>
        </p:spPr>
        <p:txBody>
          <a:bodyPr vert="horz" wrap="square" lIns="0" tIns="12700" rIns="0" bIns="0" rtlCol="0">
            <a:spAutoFit/>
          </a:bodyPr>
          <a:lstStyle/>
          <a:p>
            <a:pPr marL="12700" marR="5080">
              <a:lnSpc>
                <a:spcPct val="100000"/>
              </a:lnSpc>
              <a:spcBef>
                <a:spcPts val="100"/>
              </a:spcBef>
            </a:pPr>
            <a:r>
              <a:rPr sz="2300" spc="-15" dirty="0">
                <a:latin typeface="Avenir Next"/>
                <a:cs typeface="Avenir Next"/>
              </a:rPr>
              <a:t>Fragmented </a:t>
            </a:r>
            <a:r>
              <a:rPr sz="2300" dirty="0">
                <a:latin typeface="Avenir Next"/>
                <a:cs typeface="Avenir Next"/>
              </a:rPr>
              <a:t>and  polarized media and  social media</a:t>
            </a:r>
            <a:r>
              <a:rPr sz="2300" spc="-90" dirty="0">
                <a:latin typeface="Avenir Next"/>
                <a:cs typeface="Avenir Next"/>
              </a:rPr>
              <a:t> </a:t>
            </a:r>
            <a:r>
              <a:rPr sz="2300" spc="-5" dirty="0">
                <a:latin typeface="Avenir Next"/>
                <a:cs typeface="Avenir Next"/>
              </a:rPr>
              <a:t>environment</a:t>
            </a:r>
            <a:endParaRPr sz="2300" dirty="0">
              <a:latin typeface="Avenir Next"/>
              <a:cs typeface="Avenir Next"/>
            </a:endParaRPr>
          </a:p>
        </p:txBody>
      </p:sp>
      <p:sp>
        <p:nvSpPr>
          <p:cNvPr id="24" name="object 24"/>
          <p:cNvSpPr txBox="1"/>
          <p:nvPr/>
        </p:nvSpPr>
        <p:spPr>
          <a:xfrm>
            <a:off x="10775919" y="4435903"/>
            <a:ext cx="3188335" cy="726440"/>
          </a:xfrm>
          <a:prstGeom prst="rect">
            <a:avLst/>
          </a:prstGeom>
        </p:spPr>
        <p:txBody>
          <a:bodyPr vert="horz" wrap="square" lIns="0" tIns="12700" rIns="0" bIns="0" rtlCol="0">
            <a:spAutoFit/>
          </a:bodyPr>
          <a:lstStyle/>
          <a:p>
            <a:pPr marL="12700" marR="5080">
              <a:lnSpc>
                <a:spcPct val="100000"/>
              </a:lnSpc>
              <a:spcBef>
                <a:spcPts val="100"/>
              </a:spcBef>
            </a:pPr>
            <a:r>
              <a:rPr sz="2300" spc="-20" dirty="0">
                <a:latin typeface="Avenir Next"/>
                <a:cs typeface="Avenir Next"/>
              </a:rPr>
              <a:t>Persistent </a:t>
            </a:r>
            <a:r>
              <a:rPr sz="2300" spc="-5" dirty="0">
                <a:latin typeface="Avenir Next"/>
                <a:cs typeface="Avenir Next"/>
              </a:rPr>
              <a:t>racial, </a:t>
            </a:r>
            <a:r>
              <a:rPr sz="2300" dirty="0">
                <a:latin typeface="Avenir Next"/>
                <a:cs typeface="Avenir Next"/>
              </a:rPr>
              <a:t>ethnic</a:t>
            </a:r>
            <a:r>
              <a:rPr lang="en-US" sz="2300" dirty="0">
                <a:latin typeface="Avenir Next"/>
                <a:cs typeface="Avenir Next"/>
              </a:rPr>
              <a:t>,</a:t>
            </a:r>
            <a:r>
              <a:rPr sz="2300" dirty="0">
                <a:latin typeface="Avenir Next"/>
                <a:cs typeface="Avenir Next"/>
              </a:rPr>
              <a:t>  and </a:t>
            </a:r>
            <a:r>
              <a:rPr sz="2300" spc="-5" dirty="0">
                <a:latin typeface="Avenir Next"/>
                <a:cs typeface="Avenir Next"/>
              </a:rPr>
              <a:t>geographic</a:t>
            </a:r>
            <a:r>
              <a:rPr sz="2300" spc="-80" dirty="0">
                <a:latin typeface="Avenir Next"/>
                <a:cs typeface="Avenir Next"/>
              </a:rPr>
              <a:t> </a:t>
            </a:r>
            <a:r>
              <a:rPr sz="2300" dirty="0">
                <a:latin typeface="Avenir Next"/>
                <a:cs typeface="Avenir Next"/>
              </a:rPr>
              <a:t>divides</a:t>
            </a:r>
          </a:p>
        </p:txBody>
      </p:sp>
      <p:sp>
        <p:nvSpPr>
          <p:cNvPr id="25" name="object 25"/>
          <p:cNvSpPr/>
          <p:nvPr/>
        </p:nvSpPr>
        <p:spPr>
          <a:xfrm>
            <a:off x="2258312" y="6906020"/>
            <a:ext cx="379730" cy="379730"/>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26" name="object 26"/>
          <p:cNvSpPr txBox="1"/>
          <p:nvPr/>
        </p:nvSpPr>
        <p:spPr>
          <a:xfrm>
            <a:off x="2695002" y="3053523"/>
            <a:ext cx="3044825" cy="720710"/>
          </a:xfrm>
          <a:prstGeom prst="rect">
            <a:avLst/>
          </a:prstGeom>
        </p:spPr>
        <p:txBody>
          <a:bodyPr vert="horz" wrap="square" lIns="0" tIns="12700" rIns="0" bIns="0" rtlCol="0">
            <a:spAutoFit/>
          </a:bodyPr>
          <a:lstStyle/>
          <a:p>
            <a:pPr marL="12700" marR="482600">
              <a:lnSpc>
                <a:spcPct val="100000"/>
              </a:lnSpc>
              <a:spcBef>
                <a:spcPts val="100"/>
              </a:spcBef>
            </a:pPr>
            <a:r>
              <a:rPr sz="2300" spc="-10" dirty="0">
                <a:latin typeface="Avenir Next"/>
                <a:cs typeface="Avenir Next"/>
              </a:rPr>
              <a:t>Growing</a:t>
            </a:r>
            <a:r>
              <a:rPr sz="2300" spc="-75" dirty="0">
                <a:latin typeface="Avenir Next"/>
                <a:cs typeface="Avenir Next"/>
              </a:rPr>
              <a:t> </a:t>
            </a:r>
            <a:r>
              <a:rPr sz="2300" dirty="0">
                <a:latin typeface="Avenir Next"/>
                <a:cs typeface="Avenir Next"/>
              </a:rPr>
              <a:t>economic  disparities</a:t>
            </a:r>
          </a:p>
        </p:txBody>
      </p:sp>
      <p:sp>
        <p:nvSpPr>
          <p:cNvPr id="27" name="object 27"/>
          <p:cNvSpPr/>
          <p:nvPr/>
        </p:nvSpPr>
        <p:spPr>
          <a:xfrm>
            <a:off x="10334466" y="6872759"/>
            <a:ext cx="379730" cy="379730"/>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28" name="object 28"/>
          <p:cNvSpPr txBox="1"/>
          <p:nvPr/>
        </p:nvSpPr>
        <p:spPr>
          <a:xfrm>
            <a:off x="10769821" y="5573390"/>
            <a:ext cx="3159760" cy="1074653"/>
          </a:xfrm>
          <a:prstGeom prst="rect">
            <a:avLst/>
          </a:prstGeom>
        </p:spPr>
        <p:txBody>
          <a:bodyPr vert="horz" wrap="square" lIns="0" tIns="12700" rIns="0" bIns="0" rtlCol="0">
            <a:spAutoFit/>
          </a:bodyPr>
          <a:lstStyle/>
          <a:p>
            <a:pPr marL="12700" marR="5080">
              <a:lnSpc>
                <a:spcPct val="100000"/>
              </a:lnSpc>
              <a:spcBef>
                <a:spcPts val="100"/>
              </a:spcBef>
            </a:pPr>
            <a:r>
              <a:rPr sz="2300" dirty="0">
                <a:latin typeface="Avenir Next"/>
                <a:cs typeface="Avenir Next"/>
              </a:rPr>
              <a:t>Rising social </a:t>
            </a:r>
            <a:r>
              <a:rPr sz="2300" spc="-5" dirty="0">
                <a:latin typeface="Avenir Next"/>
                <a:cs typeface="Avenir Next"/>
              </a:rPr>
              <a:t>isolation  </a:t>
            </a:r>
            <a:r>
              <a:rPr sz="2300" dirty="0">
                <a:latin typeface="Avenir Next"/>
                <a:cs typeface="Avenir Next"/>
              </a:rPr>
              <a:t>and decline of</a:t>
            </a:r>
            <a:r>
              <a:rPr sz="2300" spc="-45" dirty="0">
                <a:latin typeface="Avenir Next"/>
                <a:cs typeface="Avenir Next"/>
              </a:rPr>
              <a:t> </a:t>
            </a:r>
            <a:r>
              <a:rPr sz="2300" spc="-5" dirty="0">
                <a:latin typeface="Avenir Next"/>
                <a:cs typeface="Avenir Next"/>
              </a:rPr>
              <a:t>religious  </a:t>
            </a:r>
            <a:r>
              <a:rPr sz="2300" dirty="0">
                <a:latin typeface="Avenir Next"/>
                <a:cs typeface="Avenir Next"/>
              </a:rPr>
              <a:t>and civic</a:t>
            </a:r>
            <a:r>
              <a:rPr sz="2300" spc="-25" dirty="0">
                <a:latin typeface="Avenir Next"/>
                <a:cs typeface="Avenir Next"/>
              </a:rPr>
              <a:t> </a:t>
            </a:r>
            <a:r>
              <a:rPr sz="2300" dirty="0">
                <a:latin typeface="Avenir Next"/>
                <a:cs typeface="Avenir Next"/>
              </a:rPr>
              <a:t>institutions</a:t>
            </a:r>
          </a:p>
        </p:txBody>
      </p:sp>
      <p:sp>
        <p:nvSpPr>
          <p:cNvPr id="29" name="object 29"/>
          <p:cNvSpPr/>
          <p:nvPr/>
        </p:nvSpPr>
        <p:spPr>
          <a:xfrm>
            <a:off x="2258312" y="3950051"/>
            <a:ext cx="379730" cy="379730"/>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endParaRPr/>
          </a:p>
        </p:txBody>
      </p:sp>
      <p:sp>
        <p:nvSpPr>
          <p:cNvPr id="30" name="object 30"/>
          <p:cNvSpPr txBox="1"/>
          <p:nvPr/>
        </p:nvSpPr>
        <p:spPr>
          <a:xfrm>
            <a:off x="2318067" y="1392618"/>
            <a:ext cx="11908058"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B01F23"/>
                </a:solidFill>
                <a:latin typeface="Avenir Next"/>
                <a:cs typeface="Avenir Next"/>
              </a:rPr>
              <a:t>87%</a:t>
            </a:r>
            <a:r>
              <a:rPr sz="2800" b="1" spc="-165" dirty="0">
                <a:solidFill>
                  <a:srgbClr val="B01F23"/>
                </a:solidFill>
                <a:latin typeface="Avenir Next"/>
                <a:cs typeface="Avenir Next"/>
              </a:rPr>
              <a:t> </a:t>
            </a:r>
            <a:r>
              <a:rPr sz="2800" dirty="0">
                <a:latin typeface="Avenir Next"/>
                <a:cs typeface="Avenir Next"/>
              </a:rPr>
              <a:t>of</a:t>
            </a:r>
            <a:r>
              <a:rPr sz="2800" spc="-145" dirty="0">
                <a:latin typeface="Avenir Next"/>
                <a:cs typeface="Avenir Next"/>
              </a:rPr>
              <a:t> </a:t>
            </a:r>
            <a:r>
              <a:rPr sz="2800" dirty="0">
                <a:latin typeface="Avenir Next"/>
                <a:cs typeface="Avenir Next"/>
              </a:rPr>
              <a:t>Americans</a:t>
            </a:r>
            <a:r>
              <a:rPr sz="2800" spc="-160" dirty="0">
                <a:latin typeface="Avenir Next"/>
                <a:cs typeface="Avenir Next"/>
              </a:rPr>
              <a:t> </a:t>
            </a:r>
            <a:r>
              <a:rPr sz="2800" dirty="0">
                <a:latin typeface="Avenir Next"/>
                <a:cs typeface="Avenir Next"/>
              </a:rPr>
              <a:t>say</a:t>
            </a:r>
            <a:r>
              <a:rPr sz="2800" spc="-160" dirty="0">
                <a:latin typeface="Avenir Next"/>
                <a:cs typeface="Avenir Next"/>
              </a:rPr>
              <a:t> </a:t>
            </a:r>
            <a:r>
              <a:rPr sz="2800" b="1" i="1" dirty="0">
                <a:solidFill>
                  <a:srgbClr val="3E5EAB"/>
                </a:solidFill>
                <a:latin typeface="AvenirNext-BoldItalic"/>
                <a:cs typeface="AvenirNext-BoldItalic"/>
              </a:rPr>
              <a:t>political</a:t>
            </a:r>
            <a:r>
              <a:rPr sz="2800" b="1" i="1" spc="-160" dirty="0">
                <a:solidFill>
                  <a:srgbClr val="3E5EAB"/>
                </a:solidFill>
                <a:latin typeface="AvenirNext-BoldItalic"/>
                <a:cs typeface="AvenirNext-BoldItalic"/>
              </a:rPr>
              <a:t> </a:t>
            </a:r>
            <a:r>
              <a:rPr sz="2800" b="1" i="1" spc="-5" dirty="0">
                <a:solidFill>
                  <a:srgbClr val="3E5EAB"/>
                </a:solidFill>
                <a:latin typeface="AvenirNext-BoldItalic"/>
                <a:cs typeface="AvenirNext-BoldItalic"/>
              </a:rPr>
              <a:t>polarization</a:t>
            </a:r>
            <a:r>
              <a:rPr sz="2800" b="1" i="1" spc="-160" dirty="0">
                <a:solidFill>
                  <a:srgbClr val="3E5EAB"/>
                </a:solidFill>
                <a:latin typeface="AvenirNext-BoldItalic"/>
                <a:cs typeface="AvenirNext-BoldItalic"/>
              </a:rPr>
              <a:t> </a:t>
            </a:r>
            <a:r>
              <a:rPr sz="2800" dirty="0">
                <a:latin typeface="Avenir Next"/>
                <a:cs typeface="Avenir Next"/>
              </a:rPr>
              <a:t>is</a:t>
            </a:r>
            <a:r>
              <a:rPr sz="2800" spc="-165" dirty="0">
                <a:latin typeface="Avenir Next"/>
                <a:cs typeface="Avenir Next"/>
              </a:rPr>
              <a:t> </a:t>
            </a:r>
            <a:r>
              <a:rPr sz="2800" spc="-10" dirty="0">
                <a:latin typeface="Avenir Next"/>
                <a:cs typeface="Avenir Next"/>
              </a:rPr>
              <a:t>threatening</a:t>
            </a:r>
            <a:r>
              <a:rPr sz="2800" spc="-160" dirty="0">
                <a:latin typeface="Avenir Next"/>
                <a:cs typeface="Avenir Next"/>
              </a:rPr>
              <a:t> </a:t>
            </a:r>
            <a:r>
              <a:rPr sz="2800" dirty="0">
                <a:latin typeface="Avenir Next"/>
                <a:cs typeface="Avenir Next"/>
              </a:rPr>
              <a:t>our</a:t>
            </a:r>
            <a:r>
              <a:rPr sz="2800" spc="-160" dirty="0">
                <a:latin typeface="Avenir Next"/>
                <a:cs typeface="Avenir Next"/>
              </a:rPr>
              <a:t> </a:t>
            </a:r>
            <a:r>
              <a:rPr sz="2800" dirty="0">
                <a:latin typeface="Avenir Next"/>
                <a:cs typeface="Avenir Next"/>
              </a:rPr>
              <a:t>way</a:t>
            </a:r>
            <a:r>
              <a:rPr sz="2800" spc="-160" dirty="0">
                <a:latin typeface="Avenir Next"/>
                <a:cs typeface="Avenir Next"/>
              </a:rPr>
              <a:t> </a:t>
            </a:r>
            <a:r>
              <a:rPr sz="2800" dirty="0">
                <a:latin typeface="Avenir Next"/>
                <a:cs typeface="Avenir Next"/>
              </a:rPr>
              <a:t>of</a:t>
            </a:r>
            <a:r>
              <a:rPr sz="2800" spc="-95" dirty="0">
                <a:latin typeface="Avenir Next"/>
                <a:cs typeface="Avenir Next"/>
              </a:rPr>
              <a:t> </a:t>
            </a:r>
            <a:r>
              <a:rPr sz="2800" dirty="0">
                <a:latin typeface="Avenir Next"/>
                <a:cs typeface="Avenir Next"/>
              </a:rPr>
              <a:t>l</a:t>
            </a:r>
            <a:r>
              <a:rPr lang="en-US" sz="2800" dirty="0">
                <a:latin typeface="Avenir Next"/>
                <a:cs typeface="Avenir Next"/>
              </a:rPr>
              <a:t>ife</a:t>
            </a:r>
            <a:r>
              <a:rPr sz="2700" b="1" spc="-5" dirty="0">
                <a:solidFill>
                  <a:srgbClr val="3F5EAB"/>
                </a:solidFill>
                <a:latin typeface="Avenir Next"/>
                <a:cs typeface="Avenir Next"/>
              </a:rPr>
              <a:t>	</a:t>
            </a:r>
            <a:endParaRPr sz="2700" dirty="0">
              <a:latin typeface="Avenir Next"/>
              <a:cs typeface="Avenir Next"/>
            </a:endParaRPr>
          </a:p>
        </p:txBody>
      </p:sp>
      <p:sp>
        <p:nvSpPr>
          <p:cNvPr id="32" name="object 17"/>
          <p:cNvSpPr txBox="1"/>
          <p:nvPr/>
        </p:nvSpPr>
        <p:spPr>
          <a:xfrm>
            <a:off x="1874533" y="7999586"/>
            <a:ext cx="6558807" cy="243656"/>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venir Next"/>
                <a:cs typeface="Avenir Next"/>
              </a:rPr>
              <a:t>(</a:t>
            </a:r>
            <a:r>
              <a:rPr lang="en-US" sz="1500" i="1" dirty="0">
                <a:solidFill>
                  <a:srgbClr val="231F20"/>
                </a:solidFill>
                <a:latin typeface="Avenir Next"/>
                <a:cs typeface="Avenir Next"/>
              </a:rPr>
              <a:t>Source: AP/NORC</a:t>
            </a:r>
            <a:r>
              <a:rPr sz="1500" i="1" dirty="0">
                <a:solidFill>
                  <a:srgbClr val="231F20"/>
                </a:solidFill>
                <a:latin typeface="Avenir Next"/>
                <a:cs typeface="Avenir Next"/>
              </a:rPr>
              <a:t>)</a:t>
            </a:r>
            <a:endParaRPr sz="1500" i="1" dirty="0">
              <a:latin typeface="Avenir Next"/>
              <a:cs typeface="Avenir Next"/>
            </a:endParaRPr>
          </a:p>
        </p:txBody>
      </p:sp>
      <p:sp>
        <p:nvSpPr>
          <p:cNvPr id="31" name="Rectangle 30"/>
          <p:cNvSpPr/>
          <p:nvPr/>
        </p:nvSpPr>
        <p:spPr>
          <a:xfrm>
            <a:off x="10676315" y="6958273"/>
            <a:ext cx="3398397" cy="800219"/>
          </a:xfrm>
          <a:prstGeom prst="rect">
            <a:avLst/>
          </a:prstGeom>
        </p:spPr>
        <p:txBody>
          <a:bodyPr wrap="square">
            <a:spAutoFit/>
          </a:bodyPr>
          <a:lstStyle/>
          <a:p>
            <a:pPr marL="12700" marR="386715">
              <a:lnSpc>
                <a:spcPct val="100000"/>
              </a:lnSpc>
              <a:spcBef>
                <a:spcPts val="1235"/>
              </a:spcBef>
            </a:pPr>
            <a:r>
              <a:rPr lang="en-US" sz="2300" dirty="0">
                <a:latin typeface="Avenir Next"/>
                <a:cs typeface="Avenir Next"/>
              </a:rPr>
              <a:t>Declining civility</a:t>
            </a:r>
            <a:r>
              <a:rPr lang="en-US" sz="2300" spc="-100" dirty="0">
                <a:latin typeface="Avenir Next"/>
                <a:cs typeface="Avenir Next"/>
              </a:rPr>
              <a:t> </a:t>
            </a:r>
            <a:r>
              <a:rPr lang="en-US" sz="2300" dirty="0">
                <a:latin typeface="Avenir Next"/>
                <a:cs typeface="Avenir Next"/>
              </a:rPr>
              <a:t>and  civil</a:t>
            </a:r>
            <a:r>
              <a:rPr lang="en-US" sz="2300" spc="-10" dirty="0">
                <a:latin typeface="Avenir Next"/>
                <a:cs typeface="Avenir Next"/>
              </a:rPr>
              <a:t> </a:t>
            </a:r>
            <a:r>
              <a:rPr lang="en-US" sz="2300" dirty="0">
                <a:latin typeface="Avenir Next"/>
                <a:cs typeface="Avenir Next"/>
              </a:rPr>
              <a:t>discourse</a:t>
            </a:r>
          </a:p>
        </p:txBody>
      </p:sp>
      <p:sp>
        <p:nvSpPr>
          <p:cNvPr id="33" name="Rectangle 32"/>
          <p:cNvSpPr/>
          <p:nvPr/>
        </p:nvSpPr>
        <p:spPr>
          <a:xfrm>
            <a:off x="3129776" y="2136208"/>
            <a:ext cx="2175275" cy="507831"/>
          </a:xfrm>
          <a:prstGeom prst="rect">
            <a:avLst/>
          </a:prstGeom>
        </p:spPr>
        <p:txBody>
          <a:bodyPr wrap="none">
            <a:spAutoFit/>
          </a:bodyPr>
          <a:lstStyle/>
          <a:p>
            <a:r>
              <a:rPr lang="en-US" sz="2700" b="1" spc="-5" dirty="0">
                <a:solidFill>
                  <a:srgbClr val="3F5EAB"/>
                </a:solidFill>
                <a:latin typeface="Avenir Next"/>
                <a:cs typeface="Avenir Next"/>
              </a:rPr>
              <a:t>ECONOMIC</a:t>
            </a:r>
            <a:endParaRPr lang="en-US" sz="2700" dirty="0"/>
          </a:p>
        </p:txBody>
      </p:sp>
      <p:sp>
        <p:nvSpPr>
          <p:cNvPr id="34" name="Rectangle 33"/>
          <p:cNvSpPr/>
          <p:nvPr/>
        </p:nvSpPr>
        <p:spPr>
          <a:xfrm>
            <a:off x="7218023" y="2136207"/>
            <a:ext cx="1974258" cy="507831"/>
          </a:xfrm>
          <a:prstGeom prst="rect">
            <a:avLst/>
          </a:prstGeom>
        </p:spPr>
        <p:txBody>
          <a:bodyPr wrap="none">
            <a:spAutoFit/>
          </a:bodyPr>
          <a:lstStyle/>
          <a:p>
            <a:r>
              <a:rPr lang="en-US" sz="2700" b="1" spc="-5" dirty="0">
                <a:solidFill>
                  <a:srgbClr val="3F5EAB"/>
                </a:solidFill>
                <a:latin typeface="Avenir Next"/>
                <a:cs typeface="Avenir Next"/>
              </a:rPr>
              <a:t>POLITICAL</a:t>
            </a:r>
            <a:endParaRPr lang="en-US" sz="2700" dirty="0"/>
          </a:p>
        </p:txBody>
      </p:sp>
      <p:sp>
        <p:nvSpPr>
          <p:cNvPr id="35" name="Rectangle 34"/>
          <p:cNvSpPr/>
          <p:nvPr/>
        </p:nvSpPr>
        <p:spPr>
          <a:xfrm>
            <a:off x="10552865" y="2136206"/>
            <a:ext cx="3626827" cy="507831"/>
          </a:xfrm>
          <a:prstGeom prst="rect">
            <a:avLst/>
          </a:prstGeom>
        </p:spPr>
        <p:txBody>
          <a:bodyPr wrap="none">
            <a:spAutoFit/>
          </a:bodyPr>
          <a:lstStyle/>
          <a:p>
            <a:r>
              <a:rPr lang="en-US" sz="2700" b="1" dirty="0">
                <a:solidFill>
                  <a:srgbClr val="3F5EAB"/>
                </a:solidFill>
                <a:latin typeface="Avenir Next"/>
                <a:cs typeface="Avenir Next"/>
              </a:rPr>
              <a:t>SOCIAL &amp;</a:t>
            </a:r>
            <a:r>
              <a:rPr lang="en-US" sz="2700" b="1" spc="-140" dirty="0">
                <a:solidFill>
                  <a:srgbClr val="3F5EAB"/>
                </a:solidFill>
                <a:latin typeface="Avenir Next"/>
                <a:cs typeface="Avenir Next"/>
              </a:rPr>
              <a:t> </a:t>
            </a:r>
            <a:r>
              <a:rPr lang="en-US" sz="2700" b="1" spc="-30" dirty="0">
                <a:solidFill>
                  <a:srgbClr val="3F5EAB"/>
                </a:solidFill>
                <a:latin typeface="Avenir Next"/>
                <a:cs typeface="Avenir Next"/>
              </a:rPr>
              <a:t>CULTURAL</a:t>
            </a:r>
            <a:endParaRPr lang="en-US" sz="2700" dirty="0"/>
          </a:p>
        </p:txBody>
      </p:sp>
      <p:sp>
        <p:nvSpPr>
          <p:cNvPr id="36" name="Rectangle 35"/>
          <p:cNvSpPr/>
          <p:nvPr/>
        </p:nvSpPr>
        <p:spPr>
          <a:xfrm>
            <a:off x="2638042" y="6947805"/>
            <a:ext cx="3300475" cy="800219"/>
          </a:xfrm>
          <a:prstGeom prst="rect">
            <a:avLst/>
          </a:prstGeom>
        </p:spPr>
        <p:txBody>
          <a:bodyPr wrap="square">
            <a:spAutoFit/>
          </a:bodyPr>
          <a:lstStyle/>
          <a:p>
            <a:pPr marL="12700" marR="264160">
              <a:lnSpc>
                <a:spcPct val="100000"/>
              </a:lnSpc>
              <a:spcBef>
                <a:spcPts val="1840"/>
              </a:spcBef>
            </a:pPr>
            <a:r>
              <a:rPr lang="en-US" sz="2300" spc="-5" dirty="0">
                <a:latin typeface="Avenir Next"/>
                <a:cs typeface="Avenir Next"/>
              </a:rPr>
              <a:t>System </a:t>
            </a:r>
            <a:r>
              <a:rPr lang="en-US" sz="2300" dirty="0">
                <a:latin typeface="Avenir Next"/>
                <a:cs typeface="Avenir Next"/>
              </a:rPr>
              <a:t>viewed as  “rigged” or</a:t>
            </a:r>
            <a:r>
              <a:rPr lang="en-US" sz="2300" spc="-100" dirty="0">
                <a:latin typeface="Avenir Next"/>
                <a:cs typeface="Avenir Next"/>
              </a:rPr>
              <a:t> </a:t>
            </a:r>
            <a:r>
              <a:rPr lang="en-US" sz="2300" spc="-5" dirty="0">
                <a:latin typeface="Avenir Next"/>
                <a:cs typeface="Avenir Next"/>
              </a:rPr>
              <a:t>“corrupt”</a:t>
            </a:r>
            <a:endParaRPr lang="en-US" sz="2300" dirty="0">
              <a:latin typeface="Avenir Next"/>
              <a:cs typeface="Avenir Next"/>
            </a:endParaRPr>
          </a:p>
        </p:txBody>
      </p:sp>
      <p:sp>
        <p:nvSpPr>
          <p:cNvPr id="37" name="Rectangle 36"/>
          <p:cNvSpPr/>
          <p:nvPr/>
        </p:nvSpPr>
        <p:spPr>
          <a:xfrm>
            <a:off x="2647394" y="6006822"/>
            <a:ext cx="3197368" cy="800219"/>
          </a:xfrm>
          <a:prstGeom prst="rect">
            <a:avLst/>
          </a:prstGeom>
        </p:spPr>
        <p:txBody>
          <a:bodyPr wrap="square">
            <a:spAutoFit/>
          </a:bodyPr>
          <a:lstStyle/>
          <a:p>
            <a:pPr marL="12700" marR="5080">
              <a:lnSpc>
                <a:spcPct val="100000"/>
              </a:lnSpc>
              <a:spcBef>
                <a:spcPts val="1415"/>
              </a:spcBef>
            </a:pPr>
            <a:r>
              <a:rPr lang="en-US" sz="2300" spc="-15" dirty="0">
                <a:latin typeface="Avenir Next"/>
                <a:cs typeface="Avenir Next"/>
              </a:rPr>
              <a:t>Frustration </a:t>
            </a:r>
            <a:r>
              <a:rPr lang="en-US" sz="2300" dirty="0">
                <a:latin typeface="Avenir Next"/>
                <a:cs typeface="Avenir Next"/>
              </a:rPr>
              <a:t>over lack</a:t>
            </a:r>
            <a:r>
              <a:rPr lang="en-US" sz="2300" spc="-75" dirty="0">
                <a:latin typeface="Avenir Next"/>
                <a:cs typeface="Avenir Next"/>
              </a:rPr>
              <a:t> </a:t>
            </a:r>
            <a:r>
              <a:rPr lang="en-US" sz="2300" dirty="0">
                <a:latin typeface="Avenir Next"/>
                <a:cs typeface="Avenir Next"/>
              </a:rPr>
              <a:t>of  </a:t>
            </a:r>
            <a:r>
              <a:rPr lang="en-US" sz="2300" spc="-10" dirty="0">
                <a:latin typeface="Avenir Next"/>
                <a:cs typeface="Avenir Next"/>
              </a:rPr>
              <a:t>upward </a:t>
            </a:r>
            <a:r>
              <a:rPr lang="en-US" sz="2300" dirty="0">
                <a:latin typeface="Avenir Next"/>
                <a:cs typeface="Avenir Next"/>
              </a:rPr>
              <a:t>mobility</a:t>
            </a:r>
          </a:p>
        </p:txBody>
      </p:sp>
      <p:sp>
        <p:nvSpPr>
          <p:cNvPr id="38" name="Rectangle 37"/>
          <p:cNvSpPr/>
          <p:nvPr/>
        </p:nvSpPr>
        <p:spPr>
          <a:xfrm>
            <a:off x="2565940" y="4012437"/>
            <a:ext cx="3236657" cy="1862048"/>
          </a:xfrm>
          <a:prstGeom prst="rect">
            <a:avLst/>
          </a:prstGeom>
        </p:spPr>
        <p:txBody>
          <a:bodyPr wrap="square">
            <a:spAutoFit/>
          </a:bodyPr>
          <a:lstStyle/>
          <a:p>
            <a:pPr marL="29209" marR="493395">
              <a:lnSpc>
                <a:spcPct val="100000"/>
              </a:lnSpc>
              <a:spcBef>
                <a:spcPts val="2140"/>
              </a:spcBef>
            </a:pPr>
            <a:r>
              <a:rPr lang="en-US" sz="2300" dirty="0">
                <a:latin typeface="Avenir Next"/>
                <a:cs typeface="Avenir Next"/>
              </a:rPr>
              <a:t>Anxiety over </a:t>
            </a:r>
            <a:r>
              <a:rPr lang="en-US" sz="2300" spc="-10" dirty="0">
                <a:latin typeface="Avenir Next"/>
                <a:cs typeface="Avenir Next"/>
              </a:rPr>
              <a:t>rapid  </a:t>
            </a:r>
            <a:r>
              <a:rPr lang="en-US" sz="2300" dirty="0">
                <a:latin typeface="Avenir Next"/>
                <a:cs typeface="Avenir Next"/>
              </a:rPr>
              <a:t>economic</a:t>
            </a:r>
            <a:r>
              <a:rPr lang="en-US" sz="2300" spc="-100" dirty="0">
                <a:latin typeface="Avenir Next"/>
                <a:cs typeface="Avenir Next"/>
              </a:rPr>
              <a:t> </a:t>
            </a:r>
            <a:r>
              <a:rPr lang="en-US" sz="2300" dirty="0">
                <a:latin typeface="Avenir Next"/>
                <a:cs typeface="Avenir Next"/>
              </a:rPr>
              <a:t>changes  in</a:t>
            </a:r>
            <a:r>
              <a:rPr lang="en-US" sz="2300" spc="-10" dirty="0">
                <a:latin typeface="Avenir Next"/>
                <a:cs typeface="Avenir Next"/>
              </a:rPr>
              <a:t> technology,</a:t>
            </a:r>
            <a:r>
              <a:rPr lang="en-US" sz="2300" dirty="0">
                <a:latin typeface="Avenir Next"/>
                <a:cs typeface="Avenir Next"/>
              </a:rPr>
              <a:t> </a:t>
            </a:r>
            <a:r>
              <a:rPr lang="en-US" sz="2300" spc="-5" dirty="0">
                <a:latin typeface="Avenir Next"/>
                <a:cs typeface="Avenir Next"/>
              </a:rPr>
              <a:t>globalization, </a:t>
            </a:r>
            <a:r>
              <a:rPr lang="en-US" sz="2300" dirty="0">
                <a:latin typeface="Avenir Next"/>
                <a:cs typeface="Avenir Next"/>
              </a:rPr>
              <a:t>and</a:t>
            </a:r>
            <a:r>
              <a:rPr lang="en-US" sz="2300" spc="-120" dirty="0">
                <a:latin typeface="Avenir Next"/>
                <a:cs typeface="Avenir Next"/>
              </a:rPr>
              <a:t> </a:t>
            </a:r>
            <a:r>
              <a:rPr lang="en-US" sz="2300" dirty="0">
                <a:latin typeface="Avenir Next"/>
                <a:cs typeface="Avenir Next"/>
              </a:rPr>
              <a:t>the  gig</a:t>
            </a:r>
            <a:r>
              <a:rPr lang="en-US" sz="2300" spc="-10" dirty="0">
                <a:latin typeface="Avenir Next"/>
                <a:cs typeface="Avenir Next"/>
              </a:rPr>
              <a:t> </a:t>
            </a:r>
            <a:r>
              <a:rPr lang="en-US" sz="2300" dirty="0">
                <a:latin typeface="Avenir Next"/>
                <a:cs typeface="Avenir Next"/>
              </a:rPr>
              <a:t>economy</a:t>
            </a:r>
          </a:p>
        </p:txBody>
      </p:sp>
      <p:sp>
        <p:nvSpPr>
          <p:cNvPr id="39" name="Rectangle 38"/>
          <p:cNvSpPr/>
          <p:nvPr/>
        </p:nvSpPr>
        <p:spPr>
          <a:xfrm>
            <a:off x="6583528" y="7092352"/>
            <a:ext cx="3379187" cy="800219"/>
          </a:xfrm>
          <a:prstGeom prst="rect">
            <a:avLst/>
          </a:prstGeom>
        </p:spPr>
        <p:txBody>
          <a:bodyPr wrap="square">
            <a:spAutoFit/>
          </a:bodyPr>
          <a:lstStyle/>
          <a:p>
            <a:pPr marL="64135" marR="128270">
              <a:lnSpc>
                <a:spcPct val="100000"/>
              </a:lnSpc>
              <a:spcBef>
                <a:spcPts val="2510"/>
              </a:spcBef>
            </a:pPr>
            <a:r>
              <a:rPr lang="en-US" sz="2300" dirty="0">
                <a:latin typeface="Avenir Next"/>
                <a:cs typeface="Avenir Next"/>
              </a:rPr>
              <a:t>Ideological</a:t>
            </a:r>
            <a:r>
              <a:rPr lang="en-US" sz="2300" spc="-65" dirty="0">
                <a:latin typeface="Avenir Next"/>
                <a:cs typeface="Avenir Next"/>
              </a:rPr>
              <a:t> </a:t>
            </a:r>
            <a:r>
              <a:rPr lang="en-US" sz="2300" spc="-5" dirty="0">
                <a:latin typeface="Avenir Next"/>
                <a:cs typeface="Avenir Next"/>
              </a:rPr>
              <a:t>polarization  </a:t>
            </a:r>
            <a:r>
              <a:rPr lang="en-US" sz="2300" dirty="0">
                <a:latin typeface="Avenir Next"/>
                <a:cs typeface="Avenir Next"/>
              </a:rPr>
              <a:t>of</a:t>
            </a:r>
            <a:r>
              <a:rPr lang="en-US" sz="2300" spc="50" dirty="0">
                <a:latin typeface="Avenir Next"/>
                <a:cs typeface="Avenir Next"/>
              </a:rPr>
              <a:t> </a:t>
            </a:r>
            <a:r>
              <a:rPr lang="en-US" sz="2300" spc="-5" dirty="0">
                <a:latin typeface="Avenir Next"/>
                <a:cs typeface="Avenir Next"/>
              </a:rPr>
              <a:t>parties</a:t>
            </a:r>
            <a:endParaRPr lang="en-US" sz="2300" dirty="0">
              <a:latin typeface="Avenir Next"/>
              <a:cs typeface="Avenir Next"/>
            </a:endParaRPr>
          </a:p>
        </p:txBody>
      </p:sp>
      <p:sp>
        <p:nvSpPr>
          <p:cNvPr id="40" name="Rectangle 39"/>
          <p:cNvSpPr/>
          <p:nvPr/>
        </p:nvSpPr>
        <p:spPr>
          <a:xfrm>
            <a:off x="6583737" y="6070525"/>
            <a:ext cx="3535426" cy="800219"/>
          </a:xfrm>
          <a:prstGeom prst="rect">
            <a:avLst/>
          </a:prstGeom>
        </p:spPr>
        <p:txBody>
          <a:bodyPr wrap="square">
            <a:spAutoFit/>
          </a:bodyPr>
          <a:lstStyle/>
          <a:p>
            <a:pPr marL="61594" marR="128270">
              <a:lnSpc>
                <a:spcPct val="100000"/>
              </a:lnSpc>
              <a:spcBef>
                <a:spcPts val="2745"/>
              </a:spcBef>
            </a:pPr>
            <a:r>
              <a:rPr lang="en-US" sz="2300" spc="-10" dirty="0">
                <a:latin typeface="Avenir Next"/>
                <a:cs typeface="Avenir Next"/>
              </a:rPr>
              <a:t>Congressional </a:t>
            </a:r>
            <a:r>
              <a:rPr lang="en-US" sz="2300" dirty="0">
                <a:latin typeface="Avenir Next"/>
                <a:cs typeface="Avenir Next"/>
              </a:rPr>
              <a:t>rules </a:t>
            </a:r>
            <a:r>
              <a:rPr lang="en-US" sz="2300" spc="-5" dirty="0">
                <a:latin typeface="Avenir Next"/>
                <a:cs typeface="Avenir Next"/>
              </a:rPr>
              <a:t>encourage</a:t>
            </a:r>
            <a:r>
              <a:rPr lang="en-US" sz="2300" spc="-55" dirty="0">
                <a:latin typeface="Avenir Next"/>
                <a:cs typeface="Avenir Next"/>
              </a:rPr>
              <a:t> </a:t>
            </a:r>
            <a:r>
              <a:rPr lang="en-US" sz="2300" spc="-5" dirty="0">
                <a:latin typeface="Avenir Next"/>
                <a:cs typeface="Avenir Next"/>
              </a:rPr>
              <a:t>partisanship</a:t>
            </a:r>
            <a:endParaRPr lang="en-US" sz="2300" dirty="0">
              <a:latin typeface="Avenir Next"/>
              <a:cs typeface="Avenir Next"/>
            </a:endParaRPr>
          </a:p>
        </p:txBody>
      </p:sp>
      <p:sp>
        <p:nvSpPr>
          <p:cNvPr id="41" name="Rectangle 40"/>
          <p:cNvSpPr/>
          <p:nvPr/>
        </p:nvSpPr>
        <p:spPr>
          <a:xfrm>
            <a:off x="6696550" y="4983512"/>
            <a:ext cx="3637914" cy="800219"/>
          </a:xfrm>
          <a:prstGeom prst="rect">
            <a:avLst/>
          </a:prstGeom>
        </p:spPr>
        <p:txBody>
          <a:bodyPr wrap="square">
            <a:spAutoFit/>
          </a:bodyPr>
          <a:lstStyle/>
          <a:p>
            <a:pPr marL="12700" marR="5080">
              <a:lnSpc>
                <a:spcPct val="100000"/>
              </a:lnSpc>
              <a:spcBef>
                <a:spcPts val="1295"/>
              </a:spcBef>
            </a:pPr>
            <a:r>
              <a:rPr lang="en-US" sz="2300" spc="-10" dirty="0">
                <a:latin typeface="Avenir Next"/>
                <a:cs typeface="Avenir Next"/>
              </a:rPr>
              <a:t>Increased </a:t>
            </a:r>
            <a:r>
              <a:rPr lang="en-US" sz="2300" dirty="0">
                <a:latin typeface="Avenir Next"/>
                <a:cs typeface="Avenir Next"/>
              </a:rPr>
              <a:t>money in  politics </a:t>
            </a:r>
            <a:r>
              <a:rPr lang="en-US" sz="2300" spc="-10" dirty="0">
                <a:latin typeface="Avenir Next"/>
                <a:cs typeface="Avenir Next"/>
              </a:rPr>
              <a:t>skews </a:t>
            </a:r>
            <a:r>
              <a:rPr lang="en-US" sz="2300" dirty="0">
                <a:latin typeface="Avenir Next"/>
                <a:cs typeface="Avenir Next"/>
              </a:rPr>
              <a:t>the</a:t>
            </a:r>
            <a:r>
              <a:rPr lang="en-US" sz="2300" spc="-85" dirty="0">
                <a:latin typeface="Avenir Next"/>
                <a:cs typeface="Avenir Next"/>
              </a:rPr>
              <a:t> </a:t>
            </a:r>
            <a:r>
              <a:rPr lang="en-US" sz="2300" dirty="0">
                <a:latin typeface="Avenir Next"/>
                <a:cs typeface="Avenir Next"/>
              </a:rPr>
              <a:t>system</a:t>
            </a:r>
          </a:p>
        </p:txBody>
      </p:sp>
    </p:spTree>
    <p:extLst>
      <p:ext uri="{BB962C8B-B14F-4D97-AF65-F5344CB8AC3E}">
        <p14:creationId xmlns:p14="http://schemas.microsoft.com/office/powerpoint/2010/main" val="116379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2730" y="0"/>
            <a:ext cx="419734" cy="8221345"/>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endParaRPr/>
          </a:p>
        </p:txBody>
      </p:sp>
      <p:sp>
        <p:nvSpPr>
          <p:cNvPr id="3" name="object 3"/>
          <p:cNvSpPr/>
          <p:nvPr/>
        </p:nvSpPr>
        <p:spPr>
          <a:xfrm>
            <a:off x="12855917" y="10871"/>
            <a:ext cx="401955" cy="8218805"/>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endParaRPr/>
          </a:p>
        </p:txBody>
      </p:sp>
      <p:sp>
        <p:nvSpPr>
          <p:cNvPr id="4" name="object 4"/>
          <p:cNvSpPr/>
          <p:nvPr/>
        </p:nvSpPr>
        <p:spPr>
          <a:xfrm>
            <a:off x="1792401" y="0"/>
            <a:ext cx="11063605" cy="82296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endParaRPr/>
          </a:p>
        </p:txBody>
      </p:sp>
      <p:sp>
        <p:nvSpPr>
          <p:cNvPr id="5" name="object 5"/>
          <p:cNvSpPr/>
          <p:nvPr/>
        </p:nvSpPr>
        <p:spPr>
          <a:xfrm>
            <a:off x="7101458" y="1083925"/>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6"/>
          <p:cNvSpPr/>
          <p:nvPr/>
        </p:nvSpPr>
        <p:spPr>
          <a:xfrm>
            <a:off x="7528941" y="1083925"/>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6721982" y="1083925"/>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8082153" y="1308074"/>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9" name="object 9"/>
          <p:cNvSpPr/>
          <p:nvPr/>
        </p:nvSpPr>
        <p:spPr>
          <a:xfrm>
            <a:off x="3201542" y="1308074"/>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0" name="object 10"/>
          <p:cNvSpPr/>
          <p:nvPr/>
        </p:nvSpPr>
        <p:spPr>
          <a:xfrm>
            <a:off x="1927014" y="1978237"/>
            <a:ext cx="631190" cy="592455"/>
          </a:xfrm>
          <a:custGeom>
            <a:avLst/>
            <a:gdLst/>
            <a:ahLst/>
            <a:cxnLst/>
            <a:rect l="l" t="t" r="r" b="b"/>
            <a:pathLst>
              <a:path w="631189" h="592455">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5">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1" name="object 11"/>
          <p:cNvSpPr/>
          <p:nvPr/>
        </p:nvSpPr>
        <p:spPr>
          <a:xfrm>
            <a:off x="1927014" y="2951036"/>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2" name="object 12"/>
          <p:cNvSpPr/>
          <p:nvPr/>
        </p:nvSpPr>
        <p:spPr>
          <a:xfrm>
            <a:off x="1927014" y="6362658"/>
            <a:ext cx="631190" cy="592455"/>
          </a:xfrm>
          <a:custGeom>
            <a:avLst/>
            <a:gdLst/>
            <a:ahLst/>
            <a:cxnLst/>
            <a:rect l="l" t="t" r="r" b="b"/>
            <a:pathLst>
              <a:path w="631189" h="592454">
                <a:moveTo>
                  <a:pt x="315468" y="0"/>
                </a:moveTo>
                <a:lnTo>
                  <a:pt x="236601" y="220230"/>
                </a:lnTo>
                <a:lnTo>
                  <a:pt x="0" y="226199"/>
                </a:lnTo>
                <a:lnTo>
                  <a:pt x="187858" y="368274"/>
                </a:lnTo>
                <a:lnTo>
                  <a:pt x="120497" y="592200"/>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0"/>
                </a:lnTo>
                <a:lnTo>
                  <a:pt x="470603" y="459778"/>
                </a:lnTo>
                <a:close/>
              </a:path>
            </a:pathLst>
          </a:custGeom>
          <a:solidFill>
            <a:srgbClr val="D2D2D2"/>
          </a:solidFill>
        </p:spPr>
        <p:txBody>
          <a:bodyPr wrap="square" lIns="0" tIns="0" rIns="0" bIns="0" rtlCol="0"/>
          <a:lstStyle/>
          <a:p>
            <a:endParaRPr/>
          </a:p>
        </p:txBody>
      </p:sp>
      <p:sp>
        <p:nvSpPr>
          <p:cNvPr id="13" name="object 13"/>
          <p:cNvSpPr/>
          <p:nvPr/>
        </p:nvSpPr>
        <p:spPr>
          <a:xfrm>
            <a:off x="1927014" y="5499629"/>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4" name="object 14"/>
          <p:cNvSpPr/>
          <p:nvPr/>
        </p:nvSpPr>
        <p:spPr>
          <a:xfrm>
            <a:off x="3528286" y="388481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15" name="object 15"/>
          <p:cNvSpPr/>
          <p:nvPr/>
        </p:nvSpPr>
        <p:spPr>
          <a:xfrm>
            <a:off x="3528286" y="388481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16" name="object 16"/>
          <p:cNvSpPr/>
          <p:nvPr/>
        </p:nvSpPr>
        <p:spPr>
          <a:xfrm>
            <a:off x="3528286" y="428486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17" name="object 17"/>
          <p:cNvSpPr/>
          <p:nvPr/>
        </p:nvSpPr>
        <p:spPr>
          <a:xfrm>
            <a:off x="3528286" y="428486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18" name="object 18"/>
          <p:cNvSpPr/>
          <p:nvPr/>
        </p:nvSpPr>
        <p:spPr>
          <a:xfrm>
            <a:off x="3528286" y="468491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19" name="object 19"/>
          <p:cNvSpPr/>
          <p:nvPr/>
        </p:nvSpPr>
        <p:spPr>
          <a:xfrm>
            <a:off x="3528286" y="468491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20" name="object 20"/>
          <p:cNvSpPr/>
          <p:nvPr/>
        </p:nvSpPr>
        <p:spPr>
          <a:xfrm>
            <a:off x="3528286" y="5027562"/>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21" name="object 21"/>
          <p:cNvSpPr/>
          <p:nvPr/>
        </p:nvSpPr>
        <p:spPr>
          <a:xfrm>
            <a:off x="3528286" y="5027562"/>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22" name="object 22"/>
          <p:cNvSpPr/>
          <p:nvPr/>
        </p:nvSpPr>
        <p:spPr>
          <a:xfrm>
            <a:off x="3535312" y="698684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23" name="object 23"/>
          <p:cNvSpPr/>
          <p:nvPr/>
        </p:nvSpPr>
        <p:spPr>
          <a:xfrm>
            <a:off x="3535312" y="698684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24" name="object 24"/>
          <p:cNvSpPr/>
          <p:nvPr/>
        </p:nvSpPr>
        <p:spPr>
          <a:xfrm>
            <a:off x="3535312" y="738689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25" name="object 25"/>
          <p:cNvSpPr/>
          <p:nvPr/>
        </p:nvSpPr>
        <p:spPr>
          <a:xfrm>
            <a:off x="3535312" y="738689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26" name="object 26"/>
          <p:cNvSpPr/>
          <p:nvPr/>
        </p:nvSpPr>
        <p:spPr>
          <a:xfrm>
            <a:off x="3535312" y="778694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27" name="object 27"/>
          <p:cNvSpPr/>
          <p:nvPr/>
        </p:nvSpPr>
        <p:spPr>
          <a:xfrm>
            <a:off x="3535312" y="7786946"/>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endParaRPr/>
          </a:p>
        </p:txBody>
      </p:sp>
      <p:sp>
        <p:nvSpPr>
          <p:cNvPr id="28" name="object 28"/>
          <p:cNvSpPr txBox="1"/>
          <p:nvPr/>
        </p:nvSpPr>
        <p:spPr>
          <a:xfrm>
            <a:off x="5503633" y="70830"/>
            <a:ext cx="3622675"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BDBDBD"/>
                </a:solidFill>
                <a:latin typeface="Georgia"/>
                <a:cs typeface="Georgia"/>
              </a:rPr>
              <a:t>THE GOOD</a:t>
            </a:r>
            <a:r>
              <a:rPr sz="3000" b="1" spc="-90" dirty="0">
                <a:solidFill>
                  <a:srgbClr val="BDBDBD"/>
                </a:solidFill>
                <a:latin typeface="Georgia"/>
                <a:cs typeface="Georgia"/>
              </a:rPr>
              <a:t> </a:t>
            </a:r>
            <a:r>
              <a:rPr sz="3000" b="1" spc="-5" dirty="0">
                <a:solidFill>
                  <a:srgbClr val="BDBDBD"/>
                </a:solidFill>
                <a:latin typeface="Georgia"/>
                <a:cs typeface="Georgia"/>
              </a:rPr>
              <a:t>NEWS</a:t>
            </a:r>
            <a:endParaRPr sz="3000">
              <a:latin typeface="Georgia"/>
              <a:cs typeface="Georgia"/>
            </a:endParaRPr>
          </a:p>
        </p:txBody>
      </p:sp>
      <p:sp>
        <p:nvSpPr>
          <p:cNvPr id="29" name="object 29"/>
          <p:cNvSpPr txBox="1">
            <a:spLocks noGrp="1"/>
          </p:cNvSpPr>
          <p:nvPr>
            <p:ph type="title"/>
          </p:nvPr>
        </p:nvSpPr>
        <p:spPr>
          <a:xfrm>
            <a:off x="1998482" y="364564"/>
            <a:ext cx="10627360" cy="787400"/>
          </a:xfrm>
          <a:prstGeom prst="rect">
            <a:avLst/>
          </a:prstGeom>
        </p:spPr>
        <p:txBody>
          <a:bodyPr vert="horz" wrap="square" lIns="0" tIns="12700" rIns="0" bIns="0" rtlCol="0">
            <a:spAutoFit/>
          </a:bodyPr>
          <a:lstStyle/>
          <a:p>
            <a:pPr marL="12700">
              <a:lnSpc>
                <a:spcPct val="100000"/>
              </a:lnSpc>
              <a:spcBef>
                <a:spcPts val="100"/>
              </a:spcBef>
            </a:pPr>
            <a:r>
              <a:rPr sz="5000" dirty="0"/>
              <a:t>A </a:t>
            </a:r>
            <a:r>
              <a:rPr sz="5000" spc="-5" dirty="0"/>
              <a:t>MOVEMENT </a:t>
            </a:r>
            <a:r>
              <a:rPr sz="5000" dirty="0"/>
              <a:t>IS</a:t>
            </a:r>
            <a:r>
              <a:rPr sz="5000" spc="-100" dirty="0"/>
              <a:t> </a:t>
            </a:r>
            <a:r>
              <a:rPr sz="5000" spc="-5" dirty="0"/>
              <a:t>BLOSSOMING</a:t>
            </a:r>
            <a:endParaRPr sz="5000" dirty="0"/>
          </a:p>
        </p:txBody>
      </p:sp>
      <p:sp>
        <p:nvSpPr>
          <p:cNvPr id="30" name="object 30"/>
          <p:cNvSpPr txBox="1"/>
          <p:nvPr/>
        </p:nvSpPr>
        <p:spPr>
          <a:xfrm>
            <a:off x="1938133" y="1427023"/>
            <a:ext cx="10772140" cy="575799"/>
          </a:xfrm>
          <a:prstGeom prst="rect">
            <a:avLst/>
          </a:prstGeom>
        </p:spPr>
        <p:txBody>
          <a:bodyPr vert="horz" wrap="square" lIns="0" tIns="82550" rIns="0" bIns="0" rtlCol="0">
            <a:spAutoFit/>
          </a:bodyPr>
          <a:lstStyle/>
          <a:p>
            <a:pPr marL="12700">
              <a:lnSpc>
                <a:spcPct val="100000"/>
              </a:lnSpc>
              <a:spcBef>
                <a:spcPts val="650"/>
              </a:spcBef>
            </a:pPr>
            <a:r>
              <a:rPr sz="3200" i="1" spc="-15" dirty="0">
                <a:solidFill>
                  <a:srgbClr val="3F5EAB"/>
                </a:solidFill>
                <a:latin typeface="Avenir Next"/>
                <a:cs typeface="Avenir Next"/>
              </a:rPr>
              <a:t>Efforts </a:t>
            </a:r>
            <a:r>
              <a:rPr sz="3200" i="1" dirty="0">
                <a:solidFill>
                  <a:srgbClr val="3F5EAB"/>
                </a:solidFill>
                <a:latin typeface="Avenir Next"/>
                <a:cs typeface="Avenir Next"/>
              </a:rPr>
              <a:t>devoted</a:t>
            </a:r>
            <a:r>
              <a:rPr sz="3200" i="1" spc="10" dirty="0">
                <a:solidFill>
                  <a:srgbClr val="3F5EAB"/>
                </a:solidFill>
                <a:latin typeface="Avenir Next"/>
                <a:cs typeface="Avenir Next"/>
              </a:rPr>
              <a:t> </a:t>
            </a:r>
            <a:r>
              <a:rPr sz="3200" i="1" dirty="0">
                <a:solidFill>
                  <a:srgbClr val="3F5EAB"/>
                </a:solidFill>
                <a:latin typeface="Avenir Next"/>
                <a:cs typeface="Avenir Next"/>
              </a:rPr>
              <a:t>to:</a:t>
            </a:r>
          </a:p>
        </p:txBody>
      </p:sp>
      <p:sp>
        <p:nvSpPr>
          <p:cNvPr id="31" name="Rectangle 30"/>
          <p:cNvSpPr/>
          <p:nvPr/>
        </p:nvSpPr>
        <p:spPr>
          <a:xfrm>
            <a:off x="1821338" y="7785938"/>
            <a:ext cx="11330858" cy="400110"/>
          </a:xfrm>
          <a:prstGeom prst="rect">
            <a:avLst/>
          </a:prstGeom>
        </p:spPr>
        <p:txBody>
          <a:bodyPr wrap="square">
            <a:spAutoFit/>
          </a:bodyPr>
          <a:lstStyle/>
          <a:p>
            <a:pPr marL="1948814">
              <a:lnSpc>
                <a:spcPct val="100000"/>
              </a:lnSpc>
              <a:spcBef>
                <a:spcPts val="600"/>
              </a:spcBef>
            </a:pPr>
            <a:r>
              <a:rPr lang="en-US" sz="2000" dirty="0">
                <a:latin typeface="AvenirNext-Medium"/>
                <a:cs typeface="AvenirNext-Medium"/>
              </a:rPr>
              <a:t>New</a:t>
            </a:r>
            <a:r>
              <a:rPr lang="en-US" sz="2000" spc="-180" dirty="0">
                <a:latin typeface="AvenirNext-Medium"/>
                <a:cs typeface="AvenirNext-Medium"/>
              </a:rPr>
              <a:t> </a:t>
            </a:r>
            <a:r>
              <a:rPr lang="en-US" sz="2000" dirty="0">
                <a:latin typeface="AvenirNext-Medium"/>
                <a:cs typeface="AvenirNext-Medium"/>
              </a:rPr>
              <a:t>or</a:t>
            </a:r>
            <a:r>
              <a:rPr lang="en-US" sz="2000" spc="-175" dirty="0">
                <a:latin typeface="AvenirNext-Medium"/>
                <a:cs typeface="AvenirNext-Medium"/>
              </a:rPr>
              <a:t> </a:t>
            </a:r>
            <a:r>
              <a:rPr lang="en-US" sz="2000" spc="-5" dirty="0">
                <a:latin typeface="AvenirNext-Medium"/>
                <a:cs typeface="AvenirNext-Medium"/>
              </a:rPr>
              <a:t>improved</a:t>
            </a:r>
            <a:r>
              <a:rPr lang="en-US" sz="2000" spc="-175" dirty="0">
                <a:latin typeface="AvenirNext-Medium"/>
                <a:cs typeface="AvenirNext-Medium"/>
              </a:rPr>
              <a:t> </a:t>
            </a:r>
            <a:r>
              <a:rPr lang="en-US" sz="2000" dirty="0">
                <a:latin typeface="AvenirNext-Medium"/>
                <a:cs typeface="AvenirNext-Medium"/>
              </a:rPr>
              <a:t>media</a:t>
            </a:r>
            <a:r>
              <a:rPr lang="en-US" sz="2000" spc="-180" dirty="0">
                <a:latin typeface="AvenirNext-Medium"/>
                <a:cs typeface="AvenirNext-Medium"/>
              </a:rPr>
              <a:t> </a:t>
            </a:r>
            <a:r>
              <a:rPr lang="en-US" sz="2000" spc="-5" dirty="0">
                <a:latin typeface="AvenirNext-Medium"/>
                <a:cs typeface="AvenirNext-Medium"/>
              </a:rPr>
              <a:t>platforms</a:t>
            </a:r>
            <a:r>
              <a:rPr lang="en-US" sz="2000" spc="-175" dirty="0">
                <a:latin typeface="AvenirNext-Medium"/>
                <a:cs typeface="AvenirNext-Medium"/>
              </a:rPr>
              <a:t> </a:t>
            </a:r>
            <a:r>
              <a:rPr lang="en-US" sz="2000" dirty="0">
                <a:latin typeface="AvenirNext-Medium"/>
                <a:cs typeface="AvenirNext-Medium"/>
              </a:rPr>
              <a:t>to</a:t>
            </a:r>
            <a:r>
              <a:rPr lang="en-US" sz="2000" spc="-175" dirty="0">
                <a:latin typeface="AvenirNext-Medium"/>
                <a:cs typeface="AvenirNext-Medium"/>
              </a:rPr>
              <a:t> </a:t>
            </a:r>
            <a:r>
              <a:rPr lang="en-US" sz="2000" dirty="0">
                <a:latin typeface="AvenirNext-Medium"/>
                <a:cs typeface="AvenirNext-Medium"/>
              </a:rPr>
              <a:t>give</a:t>
            </a:r>
            <a:r>
              <a:rPr lang="en-US" sz="2000" spc="-180" dirty="0">
                <a:latin typeface="AvenirNext-Medium"/>
                <a:cs typeface="AvenirNext-Medium"/>
              </a:rPr>
              <a:t> </a:t>
            </a:r>
            <a:r>
              <a:rPr lang="en-US" sz="2000" dirty="0">
                <a:latin typeface="AvenirNext-Medium"/>
                <a:cs typeface="AvenirNext-Medium"/>
              </a:rPr>
              <a:t>voice</a:t>
            </a:r>
            <a:r>
              <a:rPr lang="en-US" sz="2000" spc="-175" dirty="0">
                <a:latin typeface="AvenirNext-Medium"/>
                <a:cs typeface="AvenirNext-Medium"/>
              </a:rPr>
              <a:t> </a:t>
            </a:r>
            <a:r>
              <a:rPr lang="en-US" sz="2000" dirty="0">
                <a:latin typeface="AvenirNext-Medium"/>
                <a:cs typeface="AvenirNext-Medium"/>
              </a:rPr>
              <a:t>to</a:t>
            </a:r>
            <a:r>
              <a:rPr lang="en-US" sz="2000" spc="-175" dirty="0">
                <a:latin typeface="AvenirNext-Medium"/>
                <a:cs typeface="AvenirNext-Medium"/>
              </a:rPr>
              <a:t> </a:t>
            </a:r>
            <a:r>
              <a:rPr lang="en-US" sz="2000" dirty="0">
                <a:latin typeface="AvenirNext-Medium"/>
                <a:cs typeface="AvenirNext-Medium"/>
              </a:rPr>
              <a:t>the</a:t>
            </a:r>
            <a:r>
              <a:rPr lang="en-US" sz="2000" spc="-180" dirty="0">
                <a:latin typeface="AvenirNext-Medium"/>
                <a:cs typeface="AvenirNext-Medium"/>
              </a:rPr>
              <a:t> </a:t>
            </a:r>
            <a:r>
              <a:rPr lang="en-US" sz="2000" dirty="0">
                <a:latin typeface="AvenirNext-Medium"/>
                <a:cs typeface="AvenirNext-Medium"/>
              </a:rPr>
              <a:t>ideologically</a:t>
            </a:r>
            <a:r>
              <a:rPr lang="en-US" sz="2000" spc="-175" dirty="0">
                <a:latin typeface="AvenirNext-Medium"/>
                <a:cs typeface="AvenirNext-Medium"/>
              </a:rPr>
              <a:t> </a:t>
            </a:r>
            <a:r>
              <a:rPr lang="en-US" sz="2000" dirty="0">
                <a:latin typeface="AvenirNext-Medium"/>
                <a:cs typeface="AvenirNext-Medium"/>
              </a:rPr>
              <a:t>homeless</a:t>
            </a:r>
          </a:p>
        </p:txBody>
      </p:sp>
      <p:sp>
        <p:nvSpPr>
          <p:cNvPr id="33" name="TextBox 32"/>
          <p:cNvSpPr txBox="1"/>
          <p:nvPr/>
        </p:nvSpPr>
        <p:spPr>
          <a:xfrm>
            <a:off x="3803613" y="7388367"/>
            <a:ext cx="6301514" cy="400110"/>
          </a:xfrm>
          <a:prstGeom prst="rect">
            <a:avLst/>
          </a:prstGeom>
          <a:noFill/>
        </p:spPr>
        <p:txBody>
          <a:bodyPr wrap="square" rtlCol="0">
            <a:spAutoFit/>
          </a:bodyPr>
          <a:lstStyle/>
          <a:p>
            <a:r>
              <a:rPr lang="en-US" sz="2000" dirty="0">
                <a:latin typeface="AvenirNext-Medium"/>
                <a:cs typeface="AvenirNext-Medium"/>
              </a:rPr>
              <a:t>Enhanced civic engagement and</a:t>
            </a:r>
            <a:r>
              <a:rPr lang="en-US" sz="2000" spc="-15" dirty="0">
                <a:latin typeface="AvenirNext-Medium"/>
                <a:cs typeface="AvenirNext-Medium"/>
              </a:rPr>
              <a:t> </a:t>
            </a:r>
            <a:r>
              <a:rPr lang="en-US" sz="2000" spc="-5" dirty="0">
                <a:latin typeface="AvenirNext-Medium"/>
                <a:cs typeface="AvenirNext-Medium"/>
              </a:rPr>
              <a:t>education</a:t>
            </a:r>
            <a:endParaRPr lang="en-US" sz="2000" dirty="0">
              <a:latin typeface="AvenirNext-Medium"/>
              <a:cs typeface="AvenirNext-Medium"/>
            </a:endParaRPr>
          </a:p>
        </p:txBody>
      </p:sp>
      <p:sp>
        <p:nvSpPr>
          <p:cNvPr id="35" name="TextBox 34"/>
          <p:cNvSpPr txBox="1"/>
          <p:nvPr/>
        </p:nvSpPr>
        <p:spPr>
          <a:xfrm>
            <a:off x="3803613" y="6982390"/>
            <a:ext cx="6243053" cy="400110"/>
          </a:xfrm>
          <a:prstGeom prst="rect">
            <a:avLst/>
          </a:prstGeom>
          <a:noFill/>
        </p:spPr>
        <p:txBody>
          <a:bodyPr wrap="square" rtlCol="0">
            <a:spAutoFit/>
          </a:bodyPr>
          <a:lstStyle/>
          <a:p>
            <a:r>
              <a:rPr lang="en-US" sz="2000" spc="-10" dirty="0">
                <a:latin typeface="AvenirNext-Medium"/>
                <a:cs typeface="AvenirNext-Medium"/>
              </a:rPr>
              <a:t>More </a:t>
            </a:r>
            <a:r>
              <a:rPr lang="en-US" sz="2000" dirty="0">
                <a:latin typeface="AvenirNext-Medium"/>
                <a:cs typeface="AvenirNext-Medium"/>
              </a:rPr>
              <a:t>civility in political and public discourse</a:t>
            </a:r>
          </a:p>
        </p:txBody>
      </p:sp>
      <p:sp>
        <p:nvSpPr>
          <p:cNvPr id="36" name="TextBox 35"/>
          <p:cNvSpPr txBox="1"/>
          <p:nvPr/>
        </p:nvSpPr>
        <p:spPr>
          <a:xfrm>
            <a:off x="2558204" y="6524226"/>
            <a:ext cx="7625625" cy="861774"/>
          </a:xfrm>
          <a:prstGeom prst="rect">
            <a:avLst/>
          </a:prstGeom>
          <a:noFill/>
        </p:spPr>
        <p:txBody>
          <a:bodyPr wrap="square" rtlCol="0">
            <a:spAutoFit/>
          </a:bodyPr>
          <a:lstStyle/>
          <a:p>
            <a:r>
              <a:rPr lang="en-US" sz="2500" spc="-20" dirty="0">
                <a:solidFill>
                  <a:srgbClr val="020302"/>
                </a:solidFill>
                <a:latin typeface="AvenirNext-Medium"/>
                <a:cs typeface="AvenirNext-Medium"/>
              </a:rPr>
              <a:t>Promoting </a:t>
            </a:r>
            <a:r>
              <a:rPr lang="en-US" sz="2500" spc="-5" dirty="0">
                <a:solidFill>
                  <a:srgbClr val="020302"/>
                </a:solidFill>
                <a:latin typeface="AvenirNext-Medium"/>
                <a:cs typeface="AvenirNext-Medium"/>
              </a:rPr>
              <a:t>cultural </a:t>
            </a:r>
            <a:r>
              <a:rPr lang="en-US" sz="2500" dirty="0">
                <a:solidFill>
                  <a:srgbClr val="020302"/>
                </a:solidFill>
                <a:latin typeface="AvenirNext-Medium"/>
                <a:cs typeface="AvenirNext-Medium"/>
              </a:rPr>
              <a:t>and societal changes,</a:t>
            </a:r>
            <a:r>
              <a:rPr lang="en-US" sz="2500" spc="-125" dirty="0">
                <a:solidFill>
                  <a:srgbClr val="020302"/>
                </a:solidFill>
                <a:latin typeface="AvenirNext-Medium"/>
                <a:cs typeface="AvenirNext-Medium"/>
              </a:rPr>
              <a:t> </a:t>
            </a:r>
            <a:r>
              <a:rPr lang="en-US" sz="2500" dirty="0">
                <a:solidFill>
                  <a:srgbClr val="020302"/>
                </a:solidFill>
                <a:latin typeface="AvenirNext-Medium"/>
                <a:cs typeface="AvenirNext-Medium"/>
              </a:rPr>
              <a:t>including:</a:t>
            </a:r>
            <a:endParaRPr lang="en-US" sz="2500" dirty="0">
              <a:latin typeface="AvenirNext-Medium"/>
              <a:cs typeface="AvenirNext-Medium"/>
            </a:endParaRPr>
          </a:p>
          <a:p>
            <a:endParaRPr lang="en-US" sz="2500" dirty="0"/>
          </a:p>
        </p:txBody>
      </p:sp>
      <p:sp>
        <p:nvSpPr>
          <p:cNvPr id="37" name="TextBox 36"/>
          <p:cNvSpPr txBox="1"/>
          <p:nvPr/>
        </p:nvSpPr>
        <p:spPr>
          <a:xfrm>
            <a:off x="2558204" y="5515097"/>
            <a:ext cx="10211802" cy="861774"/>
          </a:xfrm>
          <a:prstGeom prst="rect">
            <a:avLst/>
          </a:prstGeom>
          <a:noFill/>
        </p:spPr>
        <p:txBody>
          <a:bodyPr wrap="square" rtlCol="0">
            <a:spAutoFit/>
          </a:bodyPr>
          <a:lstStyle/>
          <a:p>
            <a:r>
              <a:rPr lang="en-US" sz="2500" dirty="0">
                <a:solidFill>
                  <a:srgbClr val="020302"/>
                </a:solidFill>
                <a:latin typeface="AvenirNext-Medium"/>
                <a:cs typeface="AvenirNext-Medium"/>
              </a:rPr>
              <a:t>Advancing </a:t>
            </a:r>
            <a:r>
              <a:rPr lang="en-US" sz="2500" spc="-5" dirty="0">
                <a:solidFill>
                  <a:srgbClr val="020302"/>
                </a:solidFill>
                <a:latin typeface="AvenirNext-Medium"/>
                <a:cs typeface="AvenirNext-Medium"/>
              </a:rPr>
              <a:t>bipartisan </a:t>
            </a:r>
            <a:r>
              <a:rPr lang="en-US" sz="2500" dirty="0">
                <a:solidFill>
                  <a:srgbClr val="020302"/>
                </a:solidFill>
                <a:latin typeface="AvenirNext-Medium"/>
                <a:cs typeface="AvenirNext-Medium"/>
              </a:rPr>
              <a:t>economic policies to </a:t>
            </a:r>
            <a:r>
              <a:rPr lang="en-US" sz="2500" spc="-10" dirty="0">
                <a:solidFill>
                  <a:srgbClr val="020302"/>
                </a:solidFill>
                <a:latin typeface="AvenirNext-Medium"/>
                <a:cs typeface="AvenirNext-Medium"/>
              </a:rPr>
              <a:t>address </a:t>
            </a:r>
            <a:r>
              <a:rPr lang="en-US" sz="2500" dirty="0">
                <a:solidFill>
                  <a:srgbClr val="020302"/>
                </a:solidFill>
                <a:latin typeface="AvenirNext-Medium"/>
                <a:cs typeface="AvenirNext-Medium"/>
              </a:rPr>
              <a:t>the </a:t>
            </a:r>
            <a:r>
              <a:rPr lang="en-US" sz="2500" spc="-5" dirty="0">
                <a:solidFill>
                  <a:srgbClr val="020302"/>
                </a:solidFill>
                <a:latin typeface="AvenirNext-Medium"/>
                <a:cs typeface="AvenirNext-Medium"/>
              </a:rPr>
              <a:t>structural  </a:t>
            </a:r>
            <a:r>
              <a:rPr lang="en-US" sz="2500" spc="-10" dirty="0">
                <a:solidFill>
                  <a:srgbClr val="020302"/>
                </a:solidFill>
                <a:latin typeface="AvenirNext-Medium"/>
                <a:cs typeface="AvenirNext-Medium"/>
              </a:rPr>
              <a:t>trends </a:t>
            </a:r>
            <a:r>
              <a:rPr lang="en-US" sz="2500" dirty="0">
                <a:solidFill>
                  <a:srgbClr val="020302"/>
                </a:solidFill>
                <a:latin typeface="AvenirNext-Medium"/>
                <a:cs typeface="AvenirNext-Medium"/>
              </a:rPr>
              <a:t>contributing to economic anxiety</a:t>
            </a:r>
            <a:endParaRPr lang="en-US" sz="2500" dirty="0">
              <a:latin typeface="AvenirNext-Medium"/>
              <a:cs typeface="AvenirNext-Medium"/>
            </a:endParaRPr>
          </a:p>
        </p:txBody>
      </p:sp>
      <p:sp>
        <p:nvSpPr>
          <p:cNvPr id="38" name="TextBox 37"/>
          <p:cNvSpPr txBox="1"/>
          <p:nvPr/>
        </p:nvSpPr>
        <p:spPr>
          <a:xfrm>
            <a:off x="3798790" y="4997928"/>
            <a:ext cx="6547853" cy="400110"/>
          </a:xfrm>
          <a:prstGeom prst="rect">
            <a:avLst/>
          </a:prstGeom>
          <a:noFill/>
        </p:spPr>
        <p:txBody>
          <a:bodyPr wrap="square" rtlCol="0">
            <a:spAutoFit/>
          </a:bodyPr>
          <a:lstStyle/>
          <a:p>
            <a:r>
              <a:rPr lang="en-US" sz="2000" spc="-5" dirty="0">
                <a:latin typeface="AvenirNext-Medium"/>
                <a:cs typeface="AvenirNext-Medium"/>
              </a:rPr>
              <a:t>Campaign </a:t>
            </a:r>
            <a:r>
              <a:rPr lang="en-US" sz="2000" dirty="0">
                <a:latin typeface="AvenirNext-Medium"/>
                <a:cs typeface="AvenirNext-Medium"/>
              </a:rPr>
              <a:t>finance</a:t>
            </a:r>
            <a:r>
              <a:rPr lang="en-US" sz="2000" spc="-15" dirty="0">
                <a:latin typeface="AvenirNext-Medium"/>
                <a:cs typeface="AvenirNext-Medium"/>
              </a:rPr>
              <a:t> </a:t>
            </a:r>
            <a:r>
              <a:rPr lang="en-US" sz="2000" spc="-10" dirty="0">
                <a:latin typeface="AvenirNext-Medium"/>
                <a:cs typeface="AvenirNext-Medium"/>
              </a:rPr>
              <a:t>reform</a:t>
            </a:r>
            <a:endParaRPr lang="en-US" sz="2000" dirty="0">
              <a:latin typeface="AvenirNext-Medium"/>
              <a:cs typeface="AvenirNext-Medium"/>
            </a:endParaRPr>
          </a:p>
        </p:txBody>
      </p:sp>
      <p:sp>
        <p:nvSpPr>
          <p:cNvPr id="39" name="TextBox 38"/>
          <p:cNvSpPr txBox="1"/>
          <p:nvPr/>
        </p:nvSpPr>
        <p:spPr>
          <a:xfrm>
            <a:off x="3815347" y="4656823"/>
            <a:ext cx="4923527" cy="400110"/>
          </a:xfrm>
          <a:prstGeom prst="rect">
            <a:avLst/>
          </a:prstGeom>
          <a:noFill/>
        </p:spPr>
        <p:txBody>
          <a:bodyPr wrap="square" rtlCol="0">
            <a:spAutoFit/>
          </a:bodyPr>
          <a:lstStyle/>
          <a:p>
            <a:r>
              <a:rPr lang="en-US" sz="2000" dirty="0">
                <a:latin typeface="AvenirNext-Medium"/>
                <a:cs typeface="AvenirNext-Medium"/>
              </a:rPr>
              <a:t>Ballot access changes</a:t>
            </a:r>
          </a:p>
        </p:txBody>
      </p:sp>
      <p:sp>
        <p:nvSpPr>
          <p:cNvPr id="40" name="TextBox 39"/>
          <p:cNvSpPr txBox="1"/>
          <p:nvPr/>
        </p:nvSpPr>
        <p:spPr>
          <a:xfrm>
            <a:off x="3798790" y="4277518"/>
            <a:ext cx="7010400" cy="400110"/>
          </a:xfrm>
          <a:prstGeom prst="rect">
            <a:avLst/>
          </a:prstGeom>
          <a:noFill/>
        </p:spPr>
        <p:txBody>
          <a:bodyPr wrap="square" rtlCol="0">
            <a:spAutoFit/>
          </a:bodyPr>
          <a:lstStyle/>
          <a:p>
            <a:r>
              <a:rPr lang="en-US" sz="2000" spc="-5" dirty="0">
                <a:latin typeface="AvenirNext-Medium"/>
                <a:cs typeface="AvenirNext-Medium"/>
              </a:rPr>
              <a:t>Electoral </a:t>
            </a:r>
            <a:r>
              <a:rPr lang="en-US" sz="2000" dirty="0">
                <a:latin typeface="AvenirNext-Medium"/>
                <a:cs typeface="AvenirNext-Medium"/>
              </a:rPr>
              <a:t>and primary</a:t>
            </a:r>
            <a:r>
              <a:rPr lang="en-US" sz="2000" spc="-60" dirty="0">
                <a:latin typeface="AvenirNext-Medium"/>
                <a:cs typeface="AvenirNext-Medium"/>
              </a:rPr>
              <a:t> </a:t>
            </a:r>
            <a:r>
              <a:rPr lang="en-US" sz="2000" spc="-10" dirty="0">
                <a:latin typeface="AvenirNext-Medium"/>
                <a:cs typeface="AvenirNext-Medium"/>
              </a:rPr>
              <a:t>reform</a:t>
            </a:r>
            <a:endParaRPr lang="en-US" sz="2000" dirty="0">
              <a:latin typeface="AvenirNext-Medium"/>
              <a:cs typeface="AvenirNext-Medium"/>
            </a:endParaRPr>
          </a:p>
        </p:txBody>
      </p:sp>
      <p:sp>
        <p:nvSpPr>
          <p:cNvPr id="41" name="TextBox 40"/>
          <p:cNvSpPr txBox="1"/>
          <p:nvPr/>
        </p:nvSpPr>
        <p:spPr>
          <a:xfrm>
            <a:off x="3808321" y="3866517"/>
            <a:ext cx="5334000" cy="400110"/>
          </a:xfrm>
          <a:prstGeom prst="rect">
            <a:avLst/>
          </a:prstGeom>
          <a:noFill/>
        </p:spPr>
        <p:txBody>
          <a:bodyPr wrap="square" rtlCol="0">
            <a:spAutoFit/>
          </a:bodyPr>
          <a:lstStyle/>
          <a:p>
            <a:r>
              <a:rPr lang="en-US" sz="2000" spc="-5" dirty="0">
                <a:latin typeface="AvenirNext-Medium"/>
                <a:cs typeface="AvenirNext-Medium"/>
              </a:rPr>
              <a:t>Redistricting </a:t>
            </a:r>
            <a:r>
              <a:rPr lang="en-US" sz="2000" spc="-10" dirty="0">
                <a:latin typeface="AvenirNext-Medium"/>
                <a:cs typeface="AvenirNext-Medium"/>
              </a:rPr>
              <a:t>reform</a:t>
            </a:r>
            <a:endParaRPr lang="en-US" sz="2000" dirty="0">
              <a:latin typeface="AvenirNext-Medium"/>
              <a:cs typeface="AvenirNext-Medium"/>
            </a:endParaRPr>
          </a:p>
        </p:txBody>
      </p:sp>
      <p:sp>
        <p:nvSpPr>
          <p:cNvPr id="42" name="TextBox 41"/>
          <p:cNvSpPr txBox="1"/>
          <p:nvPr/>
        </p:nvSpPr>
        <p:spPr>
          <a:xfrm>
            <a:off x="2558204" y="2993820"/>
            <a:ext cx="9786196" cy="861774"/>
          </a:xfrm>
          <a:prstGeom prst="rect">
            <a:avLst/>
          </a:prstGeom>
          <a:noFill/>
        </p:spPr>
        <p:txBody>
          <a:bodyPr wrap="square" rtlCol="0">
            <a:spAutoFit/>
          </a:bodyPr>
          <a:lstStyle/>
          <a:p>
            <a:r>
              <a:rPr lang="en-US" sz="2500" spc="-5" dirty="0">
                <a:solidFill>
                  <a:srgbClr val="020302"/>
                </a:solidFill>
                <a:latin typeface="AvenirNext-Medium"/>
                <a:cs typeface="AvenirNext-Medium"/>
              </a:rPr>
              <a:t>Reforming </a:t>
            </a:r>
            <a:r>
              <a:rPr lang="en-US" sz="2500" dirty="0">
                <a:solidFill>
                  <a:srgbClr val="020302"/>
                </a:solidFill>
                <a:latin typeface="AvenirNext-Medium"/>
                <a:cs typeface="AvenirNext-Medium"/>
              </a:rPr>
              <a:t>the incentives of our political system, </a:t>
            </a:r>
            <a:r>
              <a:rPr lang="en-US" sz="2500" dirty="0">
                <a:latin typeface="AvenirNext-Medium"/>
                <a:cs typeface="AvenirNext-Medium"/>
              </a:rPr>
              <a:t>including but not  limited</a:t>
            </a:r>
            <a:r>
              <a:rPr lang="en-US" sz="2500" spc="-5" dirty="0">
                <a:latin typeface="AvenirNext-Medium"/>
                <a:cs typeface="AvenirNext-Medium"/>
              </a:rPr>
              <a:t> </a:t>
            </a:r>
            <a:r>
              <a:rPr lang="en-US" sz="2500" dirty="0">
                <a:latin typeface="AvenirNext-Medium"/>
                <a:cs typeface="AvenirNext-Medium"/>
              </a:rPr>
              <a:t>to:</a:t>
            </a:r>
          </a:p>
        </p:txBody>
      </p:sp>
      <p:sp>
        <p:nvSpPr>
          <p:cNvPr id="43" name="TextBox 42"/>
          <p:cNvSpPr txBox="1"/>
          <p:nvPr/>
        </p:nvSpPr>
        <p:spPr>
          <a:xfrm>
            <a:off x="2556545" y="2027000"/>
            <a:ext cx="9897505" cy="861774"/>
          </a:xfrm>
          <a:prstGeom prst="rect">
            <a:avLst/>
          </a:prstGeom>
          <a:noFill/>
        </p:spPr>
        <p:txBody>
          <a:bodyPr wrap="square" rtlCol="0">
            <a:spAutoFit/>
          </a:bodyPr>
          <a:lstStyle/>
          <a:p>
            <a:r>
              <a:rPr lang="en-US" sz="2500" spc="-5" dirty="0">
                <a:solidFill>
                  <a:srgbClr val="020302"/>
                </a:solidFill>
                <a:latin typeface="AvenirNext-Medium"/>
                <a:cs typeface="AvenirNext-Medium"/>
              </a:rPr>
              <a:t>Supporting candidates </a:t>
            </a:r>
            <a:r>
              <a:rPr lang="en-US" sz="2500" dirty="0">
                <a:solidFill>
                  <a:srgbClr val="020302"/>
                </a:solidFill>
                <a:latin typeface="AvenirNext-Medium"/>
                <a:cs typeface="AvenirNext-Medium"/>
              </a:rPr>
              <a:t>and elected </a:t>
            </a:r>
            <a:r>
              <a:rPr lang="en-US" sz="2500" spc="-5" dirty="0">
                <a:solidFill>
                  <a:srgbClr val="020302"/>
                </a:solidFill>
                <a:latin typeface="AvenirNext-Medium"/>
                <a:cs typeface="AvenirNext-Medium"/>
              </a:rPr>
              <a:t>officials </a:t>
            </a:r>
            <a:r>
              <a:rPr lang="en-US" sz="2500" dirty="0">
                <a:solidFill>
                  <a:srgbClr val="020302"/>
                </a:solidFill>
                <a:latin typeface="AvenirNext-Medium"/>
                <a:cs typeface="AvenirNext-Medium"/>
              </a:rPr>
              <a:t>who have </a:t>
            </a:r>
            <a:r>
              <a:rPr lang="en-US" sz="2500" spc="-5" dirty="0">
                <a:solidFill>
                  <a:srgbClr val="020302"/>
                </a:solidFill>
                <a:latin typeface="AvenirNext-Medium"/>
                <a:cs typeface="AvenirNext-Medium"/>
              </a:rPr>
              <a:t>committed  </a:t>
            </a:r>
            <a:r>
              <a:rPr lang="en-US" sz="2500" dirty="0">
                <a:solidFill>
                  <a:srgbClr val="020302"/>
                </a:solidFill>
                <a:latin typeface="AvenirNext-Medium"/>
                <a:cs typeface="AvenirNext-Medium"/>
              </a:rPr>
              <a:t>to working in a </a:t>
            </a:r>
            <a:r>
              <a:rPr lang="en-US" sz="2500" spc="-5" dirty="0">
                <a:solidFill>
                  <a:srgbClr val="020302"/>
                </a:solidFill>
                <a:latin typeface="AvenirNext-Medium"/>
                <a:cs typeface="AvenirNext-Medium"/>
              </a:rPr>
              <a:t>bipartisan </a:t>
            </a:r>
            <a:r>
              <a:rPr lang="en-US" sz="2500" dirty="0">
                <a:solidFill>
                  <a:srgbClr val="020302"/>
                </a:solidFill>
                <a:latin typeface="AvenirNext-Medium"/>
                <a:cs typeface="AvenirNext-Medium"/>
              </a:rPr>
              <a:t>manner to solve</a:t>
            </a:r>
            <a:r>
              <a:rPr lang="en-US" sz="2500" spc="-10" dirty="0">
                <a:solidFill>
                  <a:srgbClr val="020302"/>
                </a:solidFill>
                <a:latin typeface="AvenirNext-Medium"/>
                <a:cs typeface="AvenirNext-Medium"/>
              </a:rPr>
              <a:t> problems</a:t>
            </a:r>
            <a:endParaRPr lang="en-US" sz="2500" dirty="0">
              <a:latin typeface="AvenirNext-Medium"/>
              <a:cs typeface="AvenirNext-Medium"/>
            </a:endParaRPr>
          </a:p>
        </p:txBody>
      </p:sp>
    </p:spTree>
    <p:extLst>
      <p:ext uri="{BB962C8B-B14F-4D97-AF65-F5344CB8AC3E}">
        <p14:creationId xmlns:p14="http://schemas.microsoft.com/office/powerpoint/2010/main" val="160998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p:cNvSpPr>
            <a:spLocks/>
          </p:cNvSpPr>
          <p:nvPr/>
        </p:nvSpPr>
        <p:spPr bwMode="auto">
          <a:xfrm>
            <a:off x="1373188" y="0"/>
            <a:ext cx="419100" cy="8221663"/>
          </a:xfrm>
          <a:custGeom>
            <a:avLst/>
            <a:gdLst>
              <a:gd name="T0" fmla="*/ 0 w 419735"/>
              <a:gd name="T1" fmla="*/ 8221956 h 8221345"/>
              <a:gd name="T2" fmla="*/ 417769 w 419735"/>
              <a:gd name="T3" fmla="*/ 8221956 h 8221345"/>
              <a:gd name="T4" fmla="*/ 417769 w 419735"/>
              <a:gd name="T5" fmla="*/ 0 h 8221345"/>
              <a:gd name="T6" fmla="*/ 0 w 419735"/>
              <a:gd name="T7" fmla="*/ 0 h 8221345"/>
              <a:gd name="T8" fmla="*/ 0 w 419735"/>
              <a:gd name="T9" fmla="*/ 8221956 h 8221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735" h="8221345">
                <a:moveTo>
                  <a:pt x="0" y="8221002"/>
                </a:moveTo>
                <a:lnTo>
                  <a:pt x="419671" y="8221002"/>
                </a:lnTo>
                <a:lnTo>
                  <a:pt x="419671" y="0"/>
                </a:lnTo>
                <a:lnTo>
                  <a:pt x="0" y="0"/>
                </a:lnTo>
                <a:lnTo>
                  <a:pt x="0" y="8221002"/>
                </a:lnTo>
                <a:close/>
              </a:path>
            </a:pathLst>
          </a:custGeom>
          <a:solidFill>
            <a:srgbClr val="921A1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2" name="object 3"/>
          <p:cNvSpPr>
            <a:spLocks/>
          </p:cNvSpPr>
          <p:nvPr/>
        </p:nvSpPr>
        <p:spPr bwMode="auto">
          <a:xfrm>
            <a:off x="12855575" y="11113"/>
            <a:ext cx="401638" cy="8218487"/>
          </a:xfrm>
          <a:custGeom>
            <a:avLst/>
            <a:gdLst>
              <a:gd name="T0" fmla="*/ 0 w 401955"/>
              <a:gd name="T1" fmla="*/ 8217774 h 8218805"/>
              <a:gd name="T2" fmla="*/ 400801 w 401955"/>
              <a:gd name="T3" fmla="*/ 8217774 h 8218805"/>
              <a:gd name="T4" fmla="*/ 400801 w 401955"/>
              <a:gd name="T5" fmla="*/ 0 h 8218805"/>
              <a:gd name="T6" fmla="*/ 0 w 401955"/>
              <a:gd name="T7" fmla="*/ 0 h 8218805"/>
              <a:gd name="T8" fmla="*/ 0 w 401955"/>
              <a:gd name="T9" fmla="*/ 8217774 h 8218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955" h="8218805">
                <a:moveTo>
                  <a:pt x="0" y="8218728"/>
                </a:moveTo>
                <a:lnTo>
                  <a:pt x="401751" y="8218728"/>
                </a:lnTo>
                <a:lnTo>
                  <a:pt x="401751" y="0"/>
                </a:lnTo>
                <a:lnTo>
                  <a:pt x="0" y="0"/>
                </a:lnTo>
                <a:lnTo>
                  <a:pt x="0" y="8218728"/>
                </a:lnTo>
                <a:close/>
              </a:path>
            </a:pathLst>
          </a:custGeom>
          <a:solidFill>
            <a:srgbClr val="921A1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3" name="object 4"/>
          <p:cNvSpPr>
            <a:spLocks/>
          </p:cNvSpPr>
          <p:nvPr/>
        </p:nvSpPr>
        <p:spPr bwMode="auto">
          <a:xfrm>
            <a:off x="1792288" y="0"/>
            <a:ext cx="11063287" cy="8229600"/>
          </a:xfrm>
          <a:custGeom>
            <a:avLst/>
            <a:gdLst>
              <a:gd name="T0" fmla="*/ 0 w 11063605"/>
              <a:gd name="T1" fmla="*/ 8229600 h 8229600"/>
              <a:gd name="T2" fmla="*/ 11062562 w 11063605"/>
              <a:gd name="T3" fmla="*/ 8229600 h 8229600"/>
              <a:gd name="T4" fmla="*/ 11062562 w 11063605"/>
              <a:gd name="T5" fmla="*/ 0 h 8229600"/>
              <a:gd name="T6" fmla="*/ 0 w 11063605"/>
              <a:gd name="T7" fmla="*/ 0 h 8229600"/>
              <a:gd name="T8" fmla="*/ 0 w 11063605"/>
              <a:gd name="T9" fmla="*/ 8229600 h 8229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3605" h="8229600">
                <a:moveTo>
                  <a:pt x="0" y="8229600"/>
                </a:moveTo>
                <a:lnTo>
                  <a:pt x="11063516" y="8229600"/>
                </a:lnTo>
                <a:lnTo>
                  <a:pt x="11063516" y="0"/>
                </a:lnTo>
                <a:lnTo>
                  <a:pt x="0" y="0"/>
                </a:lnTo>
                <a:lnTo>
                  <a:pt x="0" y="8229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5"/>
          <p:cNvSpPr txBox="1">
            <a:spLocks noGrp="1"/>
          </p:cNvSpPr>
          <p:nvPr>
            <p:ph type="title"/>
          </p:nvPr>
        </p:nvSpPr>
        <p:spPr>
          <a:xfrm>
            <a:off x="1960563" y="153988"/>
            <a:ext cx="10707687" cy="787400"/>
          </a:xfrm>
        </p:spPr>
        <p:txBody>
          <a:bodyPr tIns="12700" rtlCol="0"/>
          <a:lstStyle/>
          <a:p>
            <a:pPr marL="12700" eaLnBrk="1" fontAlgn="auto" hangingPunct="1">
              <a:spcBef>
                <a:spcPts val="100"/>
              </a:spcBef>
              <a:spcAft>
                <a:spcPts val="0"/>
              </a:spcAft>
              <a:defRPr/>
            </a:pPr>
            <a:r>
              <a:rPr sz="5000" dirty="0"/>
              <a:t>A </a:t>
            </a:r>
            <a:r>
              <a:rPr sz="5000" spc="-5" dirty="0"/>
              <a:t>GROUNDSWELL </a:t>
            </a:r>
            <a:r>
              <a:rPr sz="5000" dirty="0"/>
              <a:t>OF</a:t>
            </a:r>
            <a:r>
              <a:rPr sz="5000" spc="-100" dirty="0"/>
              <a:t> </a:t>
            </a:r>
            <a:r>
              <a:rPr sz="5000" spc="-5" dirty="0"/>
              <a:t>EFFORTS</a:t>
            </a:r>
            <a:endParaRPr sz="5000" dirty="0"/>
          </a:p>
        </p:txBody>
      </p:sp>
      <p:sp>
        <p:nvSpPr>
          <p:cNvPr id="25605" name="object 6"/>
          <p:cNvSpPr>
            <a:spLocks/>
          </p:cNvSpPr>
          <p:nvPr/>
        </p:nvSpPr>
        <p:spPr bwMode="auto">
          <a:xfrm>
            <a:off x="7164388" y="1023938"/>
            <a:ext cx="379412" cy="379412"/>
          </a:xfrm>
          <a:custGeom>
            <a:avLst/>
            <a:gdLst>
              <a:gd name="T0" fmla="*/ 189264 w 379729"/>
              <a:gd name="T1" fmla="*/ 0 h 379730"/>
              <a:gd name="T2" fmla="*/ 141946 w 379729"/>
              <a:gd name="T3" fmla="*/ 140857 h 379730"/>
              <a:gd name="T4" fmla="*/ 0 w 379729"/>
              <a:gd name="T5" fmla="*/ 144683 h 379730"/>
              <a:gd name="T6" fmla="*/ 112709 w 379729"/>
              <a:gd name="T7" fmla="*/ 235550 h 379730"/>
              <a:gd name="T8" fmla="*/ 72297 w 379729"/>
              <a:gd name="T9" fmla="*/ 378777 h 379730"/>
              <a:gd name="T10" fmla="*/ 189264 w 379729"/>
              <a:gd name="T11" fmla="*/ 294077 h 379730"/>
              <a:gd name="T12" fmla="*/ 282331 w 379729"/>
              <a:gd name="T13" fmla="*/ 294077 h 379730"/>
              <a:gd name="T14" fmla="*/ 265818 w 379729"/>
              <a:gd name="T15" fmla="*/ 235550 h 379730"/>
              <a:gd name="T16" fmla="*/ 378526 w 379729"/>
              <a:gd name="T17" fmla="*/ 144683 h 379730"/>
              <a:gd name="T18" fmla="*/ 236578 w 379729"/>
              <a:gd name="T19" fmla="*/ 140857 h 379730"/>
              <a:gd name="T20" fmla="*/ 189264 w 379729"/>
              <a:gd name="T21" fmla="*/ 0 h 379730"/>
              <a:gd name="T22" fmla="*/ 282331 w 379729"/>
              <a:gd name="T23" fmla="*/ 294077 h 379730"/>
              <a:gd name="T24" fmla="*/ 189264 w 379729"/>
              <a:gd name="T25" fmla="*/ 294077 h 379730"/>
              <a:gd name="T26" fmla="*/ 306229 w 379729"/>
              <a:gd name="T27" fmla="*/ 378777 h 379730"/>
              <a:gd name="T28" fmla="*/ 282331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6" name="object 7"/>
          <p:cNvSpPr>
            <a:spLocks/>
          </p:cNvSpPr>
          <p:nvPr/>
        </p:nvSpPr>
        <p:spPr bwMode="auto">
          <a:xfrm>
            <a:off x="7591425" y="1023938"/>
            <a:ext cx="379413" cy="379412"/>
          </a:xfrm>
          <a:custGeom>
            <a:avLst/>
            <a:gdLst>
              <a:gd name="T0" fmla="*/ 189264 w 379729"/>
              <a:gd name="T1" fmla="*/ 0 h 379730"/>
              <a:gd name="T2" fmla="*/ 141949 w 379729"/>
              <a:gd name="T3" fmla="*/ 140857 h 379730"/>
              <a:gd name="T4" fmla="*/ 0 w 379729"/>
              <a:gd name="T5" fmla="*/ 144683 h 379730"/>
              <a:gd name="T6" fmla="*/ 112709 w 379729"/>
              <a:gd name="T7" fmla="*/ 235550 h 379730"/>
              <a:gd name="T8" fmla="*/ 72298 w 379729"/>
              <a:gd name="T9" fmla="*/ 378777 h 379730"/>
              <a:gd name="T10" fmla="*/ 189264 w 379729"/>
              <a:gd name="T11" fmla="*/ 294077 h 379730"/>
              <a:gd name="T12" fmla="*/ 282333 w 379729"/>
              <a:gd name="T13" fmla="*/ 294077 h 379730"/>
              <a:gd name="T14" fmla="*/ 265819 w 379729"/>
              <a:gd name="T15" fmla="*/ 235550 h 379730"/>
              <a:gd name="T16" fmla="*/ 378529 w 379729"/>
              <a:gd name="T17" fmla="*/ 144683 h 379730"/>
              <a:gd name="T18" fmla="*/ 236581 w 379729"/>
              <a:gd name="T19" fmla="*/ 140857 h 379730"/>
              <a:gd name="T20" fmla="*/ 189264 w 379729"/>
              <a:gd name="T21" fmla="*/ 0 h 379730"/>
              <a:gd name="T22" fmla="*/ 282333 w 379729"/>
              <a:gd name="T23" fmla="*/ 294077 h 379730"/>
              <a:gd name="T24" fmla="*/ 189264 w 379729"/>
              <a:gd name="T25" fmla="*/ 294077 h 379730"/>
              <a:gd name="T26" fmla="*/ 306232 w 379729"/>
              <a:gd name="T27" fmla="*/ 378777 h 379730"/>
              <a:gd name="T28" fmla="*/ 282333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7" name="object 8"/>
          <p:cNvSpPr>
            <a:spLocks/>
          </p:cNvSpPr>
          <p:nvPr/>
        </p:nvSpPr>
        <p:spPr bwMode="auto">
          <a:xfrm>
            <a:off x="6784975" y="1023938"/>
            <a:ext cx="379413" cy="379412"/>
          </a:xfrm>
          <a:custGeom>
            <a:avLst/>
            <a:gdLst>
              <a:gd name="T0" fmla="*/ 189264 w 379729"/>
              <a:gd name="T1" fmla="*/ 0 h 379730"/>
              <a:gd name="T2" fmla="*/ 141949 w 379729"/>
              <a:gd name="T3" fmla="*/ 140857 h 379730"/>
              <a:gd name="T4" fmla="*/ 0 w 379729"/>
              <a:gd name="T5" fmla="*/ 144683 h 379730"/>
              <a:gd name="T6" fmla="*/ 112709 w 379729"/>
              <a:gd name="T7" fmla="*/ 235550 h 379730"/>
              <a:gd name="T8" fmla="*/ 72298 w 379729"/>
              <a:gd name="T9" fmla="*/ 378777 h 379730"/>
              <a:gd name="T10" fmla="*/ 189264 w 379729"/>
              <a:gd name="T11" fmla="*/ 294077 h 379730"/>
              <a:gd name="T12" fmla="*/ 282333 w 379729"/>
              <a:gd name="T13" fmla="*/ 294077 h 379730"/>
              <a:gd name="T14" fmla="*/ 265819 w 379729"/>
              <a:gd name="T15" fmla="*/ 235550 h 379730"/>
              <a:gd name="T16" fmla="*/ 378529 w 379729"/>
              <a:gd name="T17" fmla="*/ 144683 h 379730"/>
              <a:gd name="T18" fmla="*/ 236581 w 379729"/>
              <a:gd name="T19" fmla="*/ 140857 h 379730"/>
              <a:gd name="T20" fmla="*/ 189264 w 379729"/>
              <a:gd name="T21" fmla="*/ 0 h 379730"/>
              <a:gd name="T22" fmla="*/ 282333 w 379729"/>
              <a:gd name="T23" fmla="*/ 294077 h 379730"/>
              <a:gd name="T24" fmla="*/ 189264 w 379729"/>
              <a:gd name="T25" fmla="*/ 294077 h 379730"/>
              <a:gd name="T26" fmla="*/ 306232 w 379729"/>
              <a:gd name="T27" fmla="*/ 378777 h 379730"/>
              <a:gd name="T28" fmla="*/ 282333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8" name="object 9"/>
          <p:cNvSpPr>
            <a:spLocks/>
          </p:cNvSpPr>
          <p:nvPr/>
        </p:nvSpPr>
        <p:spPr bwMode="auto">
          <a:xfrm>
            <a:off x="8145463" y="1247775"/>
            <a:ext cx="3346450" cy="0"/>
          </a:xfrm>
          <a:custGeom>
            <a:avLst/>
            <a:gdLst>
              <a:gd name="T0" fmla="*/ 0 w 3347084"/>
              <a:gd name="T1" fmla="*/ 3344802 w 3347084"/>
              <a:gd name="T2" fmla="*/ 0 60000 65536"/>
              <a:gd name="T3" fmla="*/ 0 60000 65536"/>
            </a:gdLst>
            <a:ahLst/>
            <a:cxnLst>
              <a:cxn ang="T2">
                <a:pos x="T0" y="0"/>
              </a:cxn>
              <a:cxn ang="T3">
                <a:pos x="T1" y="0"/>
              </a:cxn>
            </a:cxnLst>
            <a:rect l="0" t="0" r="r" b="b"/>
            <a:pathLst>
              <a:path w="3347084">
                <a:moveTo>
                  <a:pt x="0" y="0"/>
                </a:moveTo>
                <a:lnTo>
                  <a:pt x="3346704" y="0"/>
                </a:lnTo>
              </a:path>
            </a:pathLst>
          </a:custGeom>
          <a:noFill/>
          <a:ln w="22859">
            <a:solidFill>
              <a:srgbClr val="D2D2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09" name="object 10"/>
          <p:cNvSpPr>
            <a:spLocks/>
          </p:cNvSpPr>
          <p:nvPr/>
        </p:nvSpPr>
        <p:spPr bwMode="auto">
          <a:xfrm>
            <a:off x="3263900" y="1247775"/>
            <a:ext cx="3348038" cy="0"/>
          </a:xfrm>
          <a:custGeom>
            <a:avLst/>
            <a:gdLst>
              <a:gd name="T0" fmla="*/ 0 w 3347084"/>
              <a:gd name="T1" fmla="*/ 3349566 w 3347084"/>
              <a:gd name="T2" fmla="*/ 0 60000 65536"/>
              <a:gd name="T3" fmla="*/ 0 60000 65536"/>
            </a:gdLst>
            <a:ahLst/>
            <a:cxnLst>
              <a:cxn ang="T2">
                <a:pos x="T0" y="0"/>
              </a:cxn>
              <a:cxn ang="T3">
                <a:pos x="T1" y="0"/>
              </a:cxn>
            </a:cxnLst>
            <a:rect l="0" t="0" r="r" b="b"/>
            <a:pathLst>
              <a:path w="3347084">
                <a:moveTo>
                  <a:pt x="0" y="0"/>
                </a:moveTo>
                <a:lnTo>
                  <a:pt x="3346704" y="0"/>
                </a:lnTo>
              </a:path>
            </a:pathLst>
          </a:custGeom>
          <a:noFill/>
          <a:ln w="22859">
            <a:solidFill>
              <a:srgbClr val="D2D2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610" name="object 11"/>
          <p:cNvSpPr>
            <a:spLocks noChangeArrowheads="1"/>
          </p:cNvSpPr>
          <p:nvPr/>
        </p:nvSpPr>
        <p:spPr bwMode="auto">
          <a:xfrm>
            <a:off x="5838825" y="4324350"/>
            <a:ext cx="2447925" cy="12731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1" name="object 12"/>
          <p:cNvSpPr>
            <a:spLocks noChangeArrowheads="1"/>
          </p:cNvSpPr>
          <p:nvPr/>
        </p:nvSpPr>
        <p:spPr bwMode="auto">
          <a:xfrm>
            <a:off x="6309518" y="2458854"/>
            <a:ext cx="1506537" cy="1155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2" name="object 13"/>
          <p:cNvSpPr>
            <a:spLocks noChangeArrowheads="1"/>
          </p:cNvSpPr>
          <p:nvPr/>
        </p:nvSpPr>
        <p:spPr bwMode="auto">
          <a:xfrm>
            <a:off x="2459539" y="3487515"/>
            <a:ext cx="2727325" cy="730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3" name="object 14"/>
          <p:cNvSpPr>
            <a:spLocks noChangeArrowheads="1"/>
          </p:cNvSpPr>
          <p:nvPr/>
        </p:nvSpPr>
        <p:spPr bwMode="auto">
          <a:xfrm>
            <a:off x="6010275" y="6420798"/>
            <a:ext cx="2276475" cy="8953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4" name="object 15"/>
          <p:cNvSpPr>
            <a:spLocks noChangeArrowheads="1"/>
          </p:cNvSpPr>
          <p:nvPr/>
        </p:nvSpPr>
        <p:spPr bwMode="auto">
          <a:xfrm>
            <a:off x="2514309" y="4896687"/>
            <a:ext cx="2617787" cy="8382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5" name="object 16"/>
          <p:cNvSpPr>
            <a:spLocks noChangeArrowheads="1"/>
          </p:cNvSpPr>
          <p:nvPr/>
        </p:nvSpPr>
        <p:spPr bwMode="auto">
          <a:xfrm>
            <a:off x="9448006" y="6458898"/>
            <a:ext cx="2246313" cy="8191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6" name="object 17"/>
          <p:cNvSpPr>
            <a:spLocks noChangeArrowheads="1"/>
          </p:cNvSpPr>
          <p:nvPr/>
        </p:nvSpPr>
        <p:spPr bwMode="auto">
          <a:xfrm>
            <a:off x="9047956" y="5052902"/>
            <a:ext cx="3076575" cy="87471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7" name="object 18"/>
          <p:cNvSpPr>
            <a:spLocks noChangeArrowheads="1"/>
          </p:cNvSpPr>
          <p:nvPr/>
        </p:nvSpPr>
        <p:spPr bwMode="auto">
          <a:xfrm>
            <a:off x="2428832" y="6357298"/>
            <a:ext cx="2617788" cy="10223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19" name="object 20"/>
          <p:cNvSpPr>
            <a:spLocks noChangeArrowheads="1"/>
          </p:cNvSpPr>
          <p:nvPr/>
        </p:nvSpPr>
        <p:spPr bwMode="auto">
          <a:xfrm>
            <a:off x="9729369" y="3905250"/>
            <a:ext cx="1690688" cy="69850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29" name="object 30"/>
          <p:cNvSpPr>
            <a:spLocks/>
          </p:cNvSpPr>
          <p:nvPr/>
        </p:nvSpPr>
        <p:spPr bwMode="auto">
          <a:xfrm>
            <a:off x="8718550" y="2051050"/>
            <a:ext cx="3735388" cy="493713"/>
          </a:xfrm>
          <a:custGeom>
            <a:avLst/>
            <a:gdLst>
              <a:gd name="T0" fmla="*/ 0 w 3611879"/>
              <a:gd name="T1" fmla="*/ 491198 h 494664"/>
              <a:gd name="T2" fmla="*/ 3994743 w 3611879"/>
              <a:gd name="T3" fmla="*/ 491198 h 494664"/>
              <a:gd name="T4" fmla="*/ 3994743 w 3611879"/>
              <a:gd name="T5" fmla="*/ 0 h 494664"/>
              <a:gd name="T6" fmla="*/ 0 w 3611879"/>
              <a:gd name="T7" fmla="*/ 0 h 494664"/>
              <a:gd name="T8" fmla="*/ 0 w 3611879"/>
              <a:gd name="T9" fmla="*/ 491198 h 494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1879" h="494664">
                <a:moveTo>
                  <a:pt x="0" y="494042"/>
                </a:moveTo>
                <a:lnTo>
                  <a:pt x="3611448" y="494042"/>
                </a:lnTo>
                <a:lnTo>
                  <a:pt x="3611448" y="0"/>
                </a:lnTo>
                <a:lnTo>
                  <a:pt x="0" y="0"/>
                </a:lnTo>
                <a:lnTo>
                  <a:pt x="0" y="4940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1" name="object 32"/>
          <p:cNvSpPr>
            <a:spLocks noChangeArrowheads="1"/>
          </p:cNvSpPr>
          <p:nvPr/>
        </p:nvSpPr>
        <p:spPr bwMode="auto">
          <a:xfrm>
            <a:off x="2593182" y="2358865"/>
            <a:ext cx="2733675" cy="642938"/>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x-none" altLang="x-none"/>
          </a:p>
        </p:txBody>
      </p:sp>
      <p:sp>
        <p:nvSpPr>
          <p:cNvPr id="25634" name="object 33"/>
          <p:cNvSpPr txBox="1">
            <a:spLocks noChangeArrowheads="1"/>
          </p:cNvSpPr>
          <p:nvPr/>
        </p:nvSpPr>
        <p:spPr bwMode="auto">
          <a:xfrm>
            <a:off x="2235200" y="1328738"/>
            <a:ext cx="5892800" cy="62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5255" rIns="0" bIns="0">
            <a:spAutoFit/>
          </a:bodyPr>
          <a:lstStyle>
            <a:lvl1pPr marL="127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spcBef>
                <a:spcPts val="1063"/>
              </a:spcBef>
            </a:pPr>
            <a:r>
              <a:rPr lang="en-US" altLang="x-none" sz="3200" i="1" dirty="0">
                <a:solidFill>
                  <a:srgbClr val="3F5EAB"/>
                </a:solidFill>
                <a:latin typeface="Avenir Next" charset="0"/>
                <a:ea typeface="Avenir Next" charset="0"/>
                <a:cs typeface="Avenir Next" charset="0"/>
              </a:rPr>
              <a:t>Affinity </a:t>
            </a:r>
            <a:r>
              <a:rPr lang="x-none" altLang="x-none" sz="3200" i="1" dirty="0">
                <a:solidFill>
                  <a:srgbClr val="3F5EAB"/>
                </a:solidFill>
                <a:latin typeface="Avenir Next" charset="0"/>
                <a:ea typeface="Avenir Next" charset="0"/>
                <a:cs typeface="Avenir Next" charset="0"/>
              </a:rPr>
              <a:t>partners:</a:t>
            </a:r>
            <a:endParaRPr lang="x-none" altLang="x-none" sz="3000" dirty="0">
              <a:latin typeface="AvenirNext-BoldItalic" charset="0"/>
              <a:ea typeface="AvenirNext-BoldItalic" charset="0"/>
              <a:cs typeface="AvenirNext-BoldItalic" charset="0"/>
            </a:endParaRPr>
          </a:p>
        </p:txBody>
      </p:sp>
      <p:pic>
        <p:nvPicPr>
          <p:cNvPr id="25636" name="Picture 36"/>
          <p:cNvPicPr>
            <a:picLocks noChangeAspect="1"/>
          </p:cNvPicPr>
          <p:nvPr/>
        </p:nvPicPr>
        <p:blipFill>
          <a:blip r:embed="rId12" cstate="print">
            <a:extLst>
              <a:ext uri="{28A0092B-C50C-407E-A947-70E740481C1C}">
                <a14:useLocalDpi xmlns:a14="http://schemas.microsoft.com/office/drawing/2010/main" val="0"/>
              </a:ext>
            </a:extLst>
          </a:blip>
          <a:srcRect t="24626" b="3748"/>
          <a:stretch>
            <a:fillRect/>
          </a:stretch>
        </p:blipFill>
        <p:spPr bwMode="auto">
          <a:xfrm>
            <a:off x="9284869" y="2576249"/>
            <a:ext cx="2579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32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4765" y="0"/>
            <a:ext cx="419734" cy="8221345"/>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endParaRPr/>
          </a:p>
        </p:txBody>
      </p:sp>
      <p:sp>
        <p:nvSpPr>
          <p:cNvPr id="3" name="object 3"/>
          <p:cNvSpPr/>
          <p:nvPr/>
        </p:nvSpPr>
        <p:spPr>
          <a:xfrm>
            <a:off x="12816116" y="10871"/>
            <a:ext cx="401955" cy="8218805"/>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endParaRPr/>
          </a:p>
        </p:txBody>
      </p:sp>
      <p:sp>
        <p:nvSpPr>
          <p:cNvPr id="4" name="object 4"/>
          <p:cNvSpPr/>
          <p:nvPr/>
        </p:nvSpPr>
        <p:spPr>
          <a:xfrm>
            <a:off x="1697671" y="-4128"/>
            <a:ext cx="11070433" cy="82296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endParaRPr dirty="0"/>
          </a:p>
        </p:txBody>
      </p:sp>
      <p:sp>
        <p:nvSpPr>
          <p:cNvPr id="5" name="object 5"/>
          <p:cNvSpPr/>
          <p:nvPr/>
        </p:nvSpPr>
        <p:spPr>
          <a:xfrm>
            <a:off x="7028768" y="116083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6"/>
          <p:cNvSpPr/>
          <p:nvPr/>
        </p:nvSpPr>
        <p:spPr>
          <a:xfrm>
            <a:off x="7430634" y="116083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6649292" y="116083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7983846" y="1384979"/>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9" name="object 9"/>
          <p:cNvSpPr/>
          <p:nvPr/>
        </p:nvSpPr>
        <p:spPr>
          <a:xfrm>
            <a:off x="3128852" y="1384979"/>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0" name="object 6"/>
          <p:cNvSpPr txBox="1">
            <a:spLocks/>
          </p:cNvSpPr>
          <p:nvPr/>
        </p:nvSpPr>
        <p:spPr>
          <a:xfrm>
            <a:off x="1694683" y="251373"/>
            <a:ext cx="11063516" cy="843821"/>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5400" b="1" kern="0" dirty="0">
                <a:solidFill>
                  <a:srgbClr val="3F5EAB"/>
                </a:solidFill>
                <a:latin typeface="Georgia" charset="0"/>
                <a:ea typeface="Georgia" charset="0"/>
                <a:cs typeface="Georgia" charset="0"/>
              </a:rPr>
              <a:t>ABRAHAM LINCOLN</a:t>
            </a:r>
          </a:p>
        </p:txBody>
      </p:sp>
      <p:sp>
        <p:nvSpPr>
          <p:cNvPr id="12" name="Rectangle 11"/>
          <p:cNvSpPr/>
          <p:nvPr/>
        </p:nvSpPr>
        <p:spPr>
          <a:xfrm>
            <a:off x="3293109" y="2790680"/>
            <a:ext cx="8672769" cy="3139321"/>
          </a:xfrm>
          <a:prstGeom prst="rect">
            <a:avLst/>
          </a:prstGeom>
        </p:spPr>
        <p:txBody>
          <a:bodyPr wrap="square">
            <a:spAutoFit/>
          </a:bodyPr>
          <a:lstStyle/>
          <a:p>
            <a:pPr marL="12700" marR="147955" algn="just">
              <a:lnSpc>
                <a:spcPct val="100000"/>
              </a:lnSpc>
              <a:spcBef>
                <a:spcPts val="100"/>
              </a:spcBef>
            </a:pPr>
            <a:r>
              <a:rPr lang="en-US" sz="6600" dirty="0">
                <a:latin typeface="Avenir Next" charset="0"/>
                <a:ea typeface="Avenir Next" charset="0"/>
                <a:cs typeface="Avenir Next" charset="0"/>
              </a:rPr>
              <a:t>It is not ‘can any of us imagine better?’ but, ‘can we all do better?’</a:t>
            </a:r>
          </a:p>
        </p:txBody>
      </p:sp>
      <p:sp>
        <p:nvSpPr>
          <p:cNvPr id="13" name="object 11"/>
          <p:cNvSpPr txBox="1"/>
          <p:nvPr/>
        </p:nvSpPr>
        <p:spPr>
          <a:xfrm>
            <a:off x="1947320" y="1967646"/>
            <a:ext cx="1344295" cy="3073400"/>
          </a:xfrm>
          <a:prstGeom prst="rect">
            <a:avLst/>
          </a:prstGeom>
        </p:spPr>
        <p:txBody>
          <a:bodyPr vert="horz" wrap="square" lIns="0" tIns="12700" rIns="0" bIns="0" rtlCol="0">
            <a:spAutoFit/>
          </a:bodyPr>
          <a:lstStyle/>
          <a:p>
            <a:pPr marL="12700">
              <a:lnSpc>
                <a:spcPct val="100000"/>
              </a:lnSpc>
              <a:spcBef>
                <a:spcPts val="100"/>
              </a:spcBef>
            </a:pPr>
            <a:r>
              <a:rPr sz="20000" b="1" dirty="0">
                <a:solidFill>
                  <a:srgbClr val="BDBDBD"/>
                </a:solidFill>
                <a:latin typeface="Georgia"/>
                <a:cs typeface="Georgia"/>
              </a:rPr>
              <a:t>“</a:t>
            </a:r>
            <a:endParaRPr sz="20000" dirty="0">
              <a:latin typeface="Georgia"/>
              <a:cs typeface="Georgia"/>
            </a:endParaRPr>
          </a:p>
        </p:txBody>
      </p:sp>
      <p:sp>
        <p:nvSpPr>
          <p:cNvPr id="14" name="Rectangle 13"/>
          <p:cNvSpPr/>
          <p:nvPr/>
        </p:nvSpPr>
        <p:spPr>
          <a:xfrm>
            <a:off x="3223694" y="6642371"/>
            <a:ext cx="7861151" cy="492443"/>
          </a:xfrm>
          <a:prstGeom prst="rect">
            <a:avLst/>
          </a:prstGeom>
        </p:spPr>
        <p:txBody>
          <a:bodyPr wrap="square">
            <a:spAutoFit/>
          </a:bodyPr>
          <a:lstStyle/>
          <a:p>
            <a:pPr marL="1365885">
              <a:lnSpc>
                <a:spcPct val="100000"/>
              </a:lnSpc>
              <a:spcBef>
                <a:spcPts val="1760"/>
              </a:spcBef>
            </a:pPr>
            <a:endParaRPr lang="en-US" sz="2600" b="1" spc="-5" dirty="0">
              <a:solidFill>
                <a:srgbClr val="231F20"/>
              </a:solidFill>
              <a:latin typeface="Avenir Next"/>
              <a:cs typeface="Avenir Next"/>
            </a:endParaRPr>
          </a:p>
        </p:txBody>
      </p:sp>
      <p:sp>
        <p:nvSpPr>
          <p:cNvPr id="11" name="Rectangle 10"/>
          <p:cNvSpPr/>
          <p:nvPr/>
        </p:nvSpPr>
        <p:spPr>
          <a:xfrm>
            <a:off x="4517213" y="5982886"/>
            <a:ext cx="8165505" cy="492443"/>
          </a:xfrm>
          <a:prstGeom prst="rect">
            <a:avLst/>
          </a:prstGeom>
        </p:spPr>
        <p:txBody>
          <a:bodyPr wrap="none">
            <a:spAutoFit/>
          </a:bodyPr>
          <a:lstStyle/>
          <a:p>
            <a:pPr marL="12700" marR="147955" algn="just">
              <a:lnSpc>
                <a:spcPct val="100000"/>
              </a:lnSpc>
              <a:spcBef>
                <a:spcPts val="100"/>
              </a:spcBef>
            </a:pPr>
            <a:r>
              <a:rPr lang="en-US" sz="2600" b="1" dirty="0">
                <a:latin typeface="Avenir Next" charset="0"/>
                <a:ea typeface="Avenir Next" charset="0"/>
                <a:cs typeface="Avenir Next" charset="0"/>
              </a:rPr>
              <a:t>- Annual Message to Congress, </a:t>
            </a:r>
            <a:r>
              <a:rPr lang="en-US" sz="2400" b="1" dirty="0">
                <a:latin typeface="Avenir Next" charset="0"/>
                <a:ea typeface="Avenir Next" charset="0"/>
                <a:cs typeface="Avenir Next" charset="0"/>
              </a:rPr>
              <a:t>December 1, 1862</a:t>
            </a:r>
          </a:p>
        </p:txBody>
      </p:sp>
    </p:spTree>
    <p:extLst>
      <p:ext uri="{BB962C8B-B14F-4D97-AF65-F5344CB8AC3E}">
        <p14:creationId xmlns:p14="http://schemas.microsoft.com/office/powerpoint/2010/main" val="23705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4765" y="0"/>
            <a:ext cx="419734" cy="8221345"/>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endParaRPr/>
          </a:p>
        </p:txBody>
      </p:sp>
      <p:sp>
        <p:nvSpPr>
          <p:cNvPr id="3" name="object 3"/>
          <p:cNvSpPr/>
          <p:nvPr/>
        </p:nvSpPr>
        <p:spPr>
          <a:xfrm>
            <a:off x="12816116" y="10871"/>
            <a:ext cx="401955" cy="8218805"/>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endParaRPr/>
          </a:p>
        </p:txBody>
      </p:sp>
      <p:sp>
        <p:nvSpPr>
          <p:cNvPr id="4" name="object 4"/>
          <p:cNvSpPr/>
          <p:nvPr/>
        </p:nvSpPr>
        <p:spPr>
          <a:xfrm>
            <a:off x="1720503" y="10871"/>
            <a:ext cx="11063605" cy="82296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endParaRPr dirty="0"/>
          </a:p>
        </p:txBody>
      </p:sp>
      <p:sp>
        <p:nvSpPr>
          <p:cNvPr id="5" name="object 5"/>
          <p:cNvSpPr/>
          <p:nvPr/>
        </p:nvSpPr>
        <p:spPr>
          <a:xfrm>
            <a:off x="7047215" y="145488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6"/>
          <p:cNvSpPr/>
          <p:nvPr/>
        </p:nvSpPr>
        <p:spPr>
          <a:xfrm>
            <a:off x="7449081" y="145488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6667739" y="145488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8002293" y="1679030"/>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9" name="object 9"/>
          <p:cNvSpPr/>
          <p:nvPr/>
        </p:nvSpPr>
        <p:spPr>
          <a:xfrm>
            <a:off x="3147299" y="1679030"/>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3" name="object 6"/>
          <p:cNvSpPr txBox="1">
            <a:spLocks/>
          </p:cNvSpPr>
          <p:nvPr/>
        </p:nvSpPr>
        <p:spPr>
          <a:xfrm>
            <a:off x="1688495" y="584833"/>
            <a:ext cx="11063516" cy="843821"/>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5400" b="1" kern="0" dirty="0">
                <a:solidFill>
                  <a:srgbClr val="3F5EAB"/>
                </a:solidFill>
                <a:latin typeface="Georgia" charset="0"/>
                <a:ea typeface="Georgia" charset="0"/>
                <a:cs typeface="Georgia" charset="0"/>
              </a:rPr>
              <a:t>JOIN </a:t>
            </a:r>
            <a:r>
              <a:rPr lang="en-US" sz="5400" b="1" kern="0" dirty="0" err="1">
                <a:solidFill>
                  <a:srgbClr val="3F5EAB"/>
                </a:solidFill>
                <a:latin typeface="Georgia" charset="0"/>
                <a:ea typeface="Georgia" charset="0"/>
                <a:cs typeface="Georgia" charset="0"/>
              </a:rPr>
              <a:t>FixUS</a:t>
            </a:r>
            <a:endParaRPr lang="en-US" sz="5400" b="1" kern="0" dirty="0">
              <a:solidFill>
                <a:srgbClr val="3F5EAB"/>
              </a:solidFill>
              <a:latin typeface="Georgia" charset="0"/>
              <a:ea typeface="Georgia" charset="0"/>
              <a:cs typeface="Georgia" charset="0"/>
            </a:endParaRPr>
          </a:p>
        </p:txBody>
      </p:sp>
      <p:sp>
        <p:nvSpPr>
          <p:cNvPr id="14" name="Rectangle 13"/>
          <p:cNvSpPr/>
          <p:nvPr/>
        </p:nvSpPr>
        <p:spPr>
          <a:xfrm>
            <a:off x="2438400" y="2410569"/>
            <a:ext cx="9220200" cy="954107"/>
          </a:xfrm>
          <a:prstGeom prst="rect">
            <a:avLst/>
          </a:prstGeom>
        </p:spPr>
        <p:txBody>
          <a:bodyPr wrap="square">
            <a:spAutoFit/>
          </a:bodyPr>
          <a:lstStyle/>
          <a:p>
            <a:pPr marL="12700" marR="6350" algn="just">
              <a:lnSpc>
                <a:spcPct val="100000"/>
              </a:lnSpc>
              <a:spcBef>
                <a:spcPts val="100"/>
              </a:spcBef>
            </a:pPr>
            <a:r>
              <a:rPr lang="en-US" sz="2800" dirty="0">
                <a:latin typeface="Avenir Next"/>
                <a:cs typeface="Avenir Next"/>
              </a:rPr>
              <a:t>Sign up by texting </a:t>
            </a:r>
            <a:r>
              <a:rPr lang="en-US" sz="2800" b="1" dirty="0" err="1">
                <a:solidFill>
                  <a:srgbClr val="FF0000"/>
                </a:solidFill>
                <a:latin typeface="Avenir Next"/>
                <a:cs typeface="Avenir Next"/>
              </a:rPr>
              <a:t>FixUS</a:t>
            </a:r>
            <a:r>
              <a:rPr lang="en-US" sz="2800" dirty="0">
                <a:latin typeface="Avenir Next"/>
                <a:cs typeface="Avenir Next"/>
              </a:rPr>
              <a:t> to </a:t>
            </a:r>
            <a:r>
              <a:rPr lang="en-US" sz="2800" b="1" dirty="0">
                <a:solidFill>
                  <a:srgbClr val="FF0000"/>
                </a:solidFill>
                <a:latin typeface="Avenir Next"/>
                <a:cs typeface="Avenir Next"/>
              </a:rPr>
              <a:t>33777</a:t>
            </a:r>
            <a:r>
              <a:rPr lang="en-US" sz="2800" b="1" dirty="0">
                <a:latin typeface="Avenir Next"/>
                <a:cs typeface="Avenir Next"/>
              </a:rPr>
              <a:t> </a:t>
            </a:r>
            <a:r>
              <a:rPr lang="en-US" sz="2800" dirty="0">
                <a:latin typeface="Avenir Next"/>
                <a:cs typeface="Avenir Next"/>
              </a:rPr>
              <a:t>or going to </a:t>
            </a:r>
            <a:r>
              <a:rPr lang="en-US" sz="2800" b="1" dirty="0" err="1">
                <a:solidFill>
                  <a:srgbClr val="FF0000"/>
                </a:solidFill>
                <a:latin typeface="Avenir Next"/>
                <a:cs typeface="Avenir Next"/>
              </a:rPr>
              <a:t>www.FixUSNow.org</a:t>
            </a:r>
            <a:r>
              <a:rPr lang="en-US" sz="2800" dirty="0">
                <a:solidFill>
                  <a:srgbClr val="FF0000"/>
                </a:solidFill>
                <a:latin typeface="Avenir Next"/>
                <a:cs typeface="Avenir Next"/>
              </a:rPr>
              <a:t> </a:t>
            </a:r>
            <a:r>
              <a:rPr lang="en-US" sz="2800" dirty="0">
                <a:latin typeface="Avenir Next"/>
                <a:cs typeface="Avenir Next"/>
              </a:rPr>
              <a:t>and receive opportunities to:</a:t>
            </a:r>
          </a:p>
        </p:txBody>
      </p:sp>
      <p:sp>
        <p:nvSpPr>
          <p:cNvPr id="15" name="Rectangle 14"/>
          <p:cNvSpPr/>
          <p:nvPr/>
        </p:nvSpPr>
        <p:spPr>
          <a:xfrm>
            <a:off x="3151387" y="3777521"/>
            <a:ext cx="8315767" cy="861774"/>
          </a:xfrm>
          <a:prstGeom prst="rect">
            <a:avLst/>
          </a:prstGeom>
        </p:spPr>
        <p:txBody>
          <a:bodyPr wrap="square">
            <a:spAutoFit/>
          </a:bodyPr>
          <a:lstStyle/>
          <a:p>
            <a:pPr marL="12700" marR="6350" algn="just">
              <a:lnSpc>
                <a:spcPct val="100000"/>
              </a:lnSpc>
              <a:spcBef>
                <a:spcPts val="100"/>
              </a:spcBef>
            </a:pPr>
            <a:r>
              <a:rPr lang="en-US" sz="2500" dirty="0">
                <a:latin typeface="Avenir Next"/>
                <a:cs typeface="Avenir Next"/>
              </a:rPr>
              <a:t>Help identify and learn about our political problems &amp; possible fixes</a:t>
            </a:r>
            <a:endParaRPr lang="en-US" sz="2500" b="1" dirty="0">
              <a:solidFill>
                <a:srgbClr val="921A1C"/>
              </a:solidFill>
              <a:latin typeface="Avenir Next"/>
              <a:cs typeface="Avenir Next"/>
            </a:endParaRPr>
          </a:p>
        </p:txBody>
      </p:sp>
      <p:sp>
        <p:nvSpPr>
          <p:cNvPr id="19" name="object 13"/>
          <p:cNvSpPr/>
          <p:nvPr/>
        </p:nvSpPr>
        <p:spPr>
          <a:xfrm>
            <a:off x="1933407" y="2159115"/>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21" name="object 26"/>
          <p:cNvSpPr/>
          <p:nvPr/>
        </p:nvSpPr>
        <p:spPr>
          <a:xfrm>
            <a:off x="2908978" y="3848832"/>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25" name="object 5"/>
          <p:cNvSpPr txBox="1"/>
          <p:nvPr/>
        </p:nvSpPr>
        <p:spPr>
          <a:xfrm>
            <a:off x="3608493" y="118798"/>
            <a:ext cx="7220584" cy="482600"/>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BDBDBD"/>
                </a:solidFill>
                <a:latin typeface="Georgia"/>
                <a:cs typeface="Georgia"/>
              </a:rPr>
              <a:t>WHAT YOU CAN DO</a:t>
            </a:r>
            <a:endParaRPr sz="3000" dirty="0">
              <a:latin typeface="Georgia"/>
              <a:cs typeface="Georgia"/>
            </a:endParaRPr>
          </a:p>
        </p:txBody>
      </p:sp>
      <p:sp>
        <p:nvSpPr>
          <p:cNvPr id="26" name="Rectangle 25"/>
          <p:cNvSpPr/>
          <p:nvPr/>
        </p:nvSpPr>
        <p:spPr>
          <a:xfrm>
            <a:off x="3147299" y="4800600"/>
            <a:ext cx="8202079" cy="861774"/>
          </a:xfrm>
          <a:prstGeom prst="rect">
            <a:avLst/>
          </a:prstGeom>
        </p:spPr>
        <p:txBody>
          <a:bodyPr wrap="square">
            <a:spAutoFit/>
          </a:bodyPr>
          <a:lstStyle/>
          <a:p>
            <a:pPr marL="12700" marR="6350" algn="just">
              <a:lnSpc>
                <a:spcPct val="100000"/>
              </a:lnSpc>
              <a:spcBef>
                <a:spcPts val="100"/>
              </a:spcBef>
            </a:pPr>
            <a:r>
              <a:rPr lang="en-US" sz="2500" dirty="0">
                <a:latin typeface="Avenir Next" charset="0"/>
                <a:ea typeface="Avenir Next" charset="0"/>
                <a:cs typeface="Avenir Next" charset="0"/>
              </a:rPr>
              <a:t>Join discussions about these issues with like-minded Americans (in person event, online, teleconferences)</a:t>
            </a:r>
            <a:endParaRPr lang="en-US" sz="2500" b="1" dirty="0">
              <a:solidFill>
                <a:srgbClr val="921A1C"/>
              </a:solidFill>
              <a:latin typeface="Avenir Next" charset="0"/>
              <a:ea typeface="Avenir Next" charset="0"/>
              <a:cs typeface="Avenir Next" charset="0"/>
            </a:endParaRPr>
          </a:p>
        </p:txBody>
      </p:sp>
      <p:sp>
        <p:nvSpPr>
          <p:cNvPr id="27" name="object 26"/>
          <p:cNvSpPr/>
          <p:nvPr/>
        </p:nvSpPr>
        <p:spPr>
          <a:xfrm>
            <a:off x="2904891" y="4871911"/>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30" name="Rectangle 29"/>
          <p:cNvSpPr/>
          <p:nvPr/>
        </p:nvSpPr>
        <p:spPr>
          <a:xfrm>
            <a:off x="3147299" y="5818528"/>
            <a:ext cx="8511301" cy="861774"/>
          </a:xfrm>
          <a:prstGeom prst="rect">
            <a:avLst/>
          </a:prstGeom>
        </p:spPr>
        <p:txBody>
          <a:bodyPr wrap="square">
            <a:spAutoFit/>
          </a:bodyPr>
          <a:lstStyle/>
          <a:p>
            <a:pPr marL="12700" marR="6350" algn="just">
              <a:lnSpc>
                <a:spcPct val="100000"/>
              </a:lnSpc>
              <a:spcBef>
                <a:spcPts val="100"/>
              </a:spcBef>
            </a:pPr>
            <a:r>
              <a:rPr lang="en-US" sz="2500" dirty="0">
                <a:latin typeface="Avenir Next" charset="0"/>
                <a:ea typeface="Avenir Next" charset="0"/>
                <a:cs typeface="Avenir Next" charset="0"/>
              </a:rPr>
              <a:t>Connect you with organizations and efforts trying to heal our divides</a:t>
            </a:r>
            <a:endParaRPr lang="en-US" sz="2500" b="1" dirty="0">
              <a:solidFill>
                <a:srgbClr val="921A1C"/>
              </a:solidFill>
              <a:latin typeface="Avenir Next" charset="0"/>
              <a:ea typeface="Avenir Next" charset="0"/>
              <a:cs typeface="Avenir Next" charset="0"/>
            </a:endParaRPr>
          </a:p>
        </p:txBody>
      </p:sp>
      <p:sp>
        <p:nvSpPr>
          <p:cNvPr id="31" name="object 26"/>
          <p:cNvSpPr/>
          <p:nvPr/>
        </p:nvSpPr>
        <p:spPr>
          <a:xfrm>
            <a:off x="2904890" y="5889839"/>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
        <p:nvSpPr>
          <p:cNvPr id="32" name="Rectangle 31"/>
          <p:cNvSpPr/>
          <p:nvPr/>
        </p:nvSpPr>
        <p:spPr>
          <a:xfrm>
            <a:off x="3151387" y="6751613"/>
            <a:ext cx="8735813" cy="861774"/>
          </a:xfrm>
          <a:prstGeom prst="rect">
            <a:avLst/>
          </a:prstGeom>
        </p:spPr>
        <p:txBody>
          <a:bodyPr wrap="square">
            <a:spAutoFit/>
          </a:bodyPr>
          <a:lstStyle/>
          <a:p>
            <a:pPr marL="12700" marR="6350" algn="just">
              <a:lnSpc>
                <a:spcPct val="100000"/>
              </a:lnSpc>
              <a:spcBef>
                <a:spcPts val="100"/>
              </a:spcBef>
            </a:pPr>
            <a:r>
              <a:rPr lang="en-US" sz="2500" dirty="0">
                <a:latin typeface="Avenir Next" charset="0"/>
                <a:ea typeface="Avenir Next" charset="0"/>
                <a:cs typeface="Avenir Next" charset="0"/>
              </a:rPr>
              <a:t>Engage your local community on these issues (via letters to the editor, hosting events, and recruiting others to join)</a:t>
            </a:r>
            <a:endParaRPr lang="en-US" sz="2500" b="1" dirty="0">
              <a:solidFill>
                <a:srgbClr val="921A1C"/>
              </a:solidFill>
              <a:latin typeface="Avenir Next" charset="0"/>
              <a:ea typeface="Avenir Next" charset="0"/>
              <a:cs typeface="Avenir Next" charset="0"/>
            </a:endParaRPr>
          </a:p>
        </p:txBody>
      </p:sp>
      <p:sp>
        <p:nvSpPr>
          <p:cNvPr id="33" name="object 26"/>
          <p:cNvSpPr/>
          <p:nvPr/>
        </p:nvSpPr>
        <p:spPr>
          <a:xfrm>
            <a:off x="2908978" y="6822924"/>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endParaRPr/>
          </a:p>
        </p:txBody>
      </p:sp>
    </p:spTree>
    <p:extLst>
      <p:ext uri="{BB962C8B-B14F-4D97-AF65-F5344CB8AC3E}">
        <p14:creationId xmlns:p14="http://schemas.microsoft.com/office/powerpoint/2010/main" val="81022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 y="1591284"/>
            <a:ext cx="14629765" cy="504190"/>
          </a:xfrm>
          <a:custGeom>
            <a:avLst/>
            <a:gdLst/>
            <a:ahLst/>
            <a:cxnLst/>
            <a:rect l="l" t="t" r="r" b="b"/>
            <a:pathLst>
              <a:path w="14629765" h="504189">
                <a:moveTo>
                  <a:pt x="0" y="503821"/>
                </a:moveTo>
                <a:lnTo>
                  <a:pt x="14629320" y="503821"/>
                </a:lnTo>
                <a:lnTo>
                  <a:pt x="14629320" y="0"/>
                </a:lnTo>
                <a:lnTo>
                  <a:pt x="0" y="0"/>
                </a:lnTo>
                <a:lnTo>
                  <a:pt x="0" y="503821"/>
                </a:lnTo>
                <a:close/>
              </a:path>
            </a:pathLst>
          </a:custGeom>
          <a:solidFill>
            <a:srgbClr val="921A1C"/>
          </a:solidFill>
        </p:spPr>
        <p:txBody>
          <a:bodyPr wrap="square" lIns="0" tIns="0" rIns="0" bIns="0" rtlCol="0"/>
          <a:lstStyle/>
          <a:p>
            <a:endParaRPr/>
          </a:p>
        </p:txBody>
      </p:sp>
      <p:sp>
        <p:nvSpPr>
          <p:cNvPr id="3" name="object 3"/>
          <p:cNvSpPr/>
          <p:nvPr/>
        </p:nvSpPr>
        <p:spPr>
          <a:xfrm>
            <a:off x="0" y="6134493"/>
            <a:ext cx="14630400" cy="504190"/>
          </a:xfrm>
          <a:custGeom>
            <a:avLst/>
            <a:gdLst/>
            <a:ahLst/>
            <a:cxnLst/>
            <a:rect l="l" t="t" r="r" b="b"/>
            <a:pathLst>
              <a:path w="14630400" h="504190">
                <a:moveTo>
                  <a:pt x="0" y="503796"/>
                </a:moveTo>
                <a:lnTo>
                  <a:pt x="14630400" y="503796"/>
                </a:lnTo>
                <a:lnTo>
                  <a:pt x="14630400" y="0"/>
                </a:lnTo>
                <a:lnTo>
                  <a:pt x="0" y="0"/>
                </a:lnTo>
                <a:lnTo>
                  <a:pt x="0" y="503796"/>
                </a:lnTo>
                <a:close/>
              </a:path>
            </a:pathLst>
          </a:custGeom>
          <a:solidFill>
            <a:srgbClr val="921A1C"/>
          </a:solidFill>
        </p:spPr>
        <p:txBody>
          <a:bodyPr wrap="square" lIns="0" tIns="0" rIns="0" bIns="0" rtlCol="0"/>
          <a:lstStyle/>
          <a:p>
            <a:endParaRPr/>
          </a:p>
        </p:txBody>
      </p:sp>
      <p:sp>
        <p:nvSpPr>
          <p:cNvPr id="4" name="object 4"/>
          <p:cNvSpPr/>
          <p:nvPr/>
        </p:nvSpPr>
        <p:spPr>
          <a:xfrm>
            <a:off x="1079" y="2095106"/>
            <a:ext cx="14629765" cy="4039870"/>
          </a:xfrm>
          <a:custGeom>
            <a:avLst/>
            <a:gdLst/>
            <a:ahLst/>
            <a:cxnLst/>
            <a:rect l="l" t="t" r="r" b="b"/>
            <a:pathLst>
              <a:path w="14629765" h="4039870">
                <a:moveTo>
                  <a:pt x="0" y="4039387"/>
                </a:moveTo>
                <a:lnTo>
                  <a:pt x="14629320" y="4039387"/>
                </a:lnTo>
                <a:lnTo>
                  <a:pt x="14629320" y="0"/>
                </a:lnTo>
                <a:lnTo>
                  <a:pt x="0" y="0"/>
                </a:lnTo>
                <a:lnTo>
                  <a:pt x="0" y="4039387"/>
                </a:lnTo>
                <a:close/>
              </a:path>
            </a:pathLst>
          </a:custGeom>
          <a:solidFill>
            <a:srgbClr val="FFFFFF"/>
          </a:solidFill>
        </p:spPr>
        <p:txBody>
          <a:bodyPr wrap="square" lIns="0" tIns="0" rIns="0" bIns="0" rtlCol="0"/>
          <a:lstStyle/>
          <a:p>
            <a:endParaRPr/>
          </a:p>
        </p:txBody>
      </p:sp>
      <p:sp>
        <p:nvSpPr>
          <p:cNvPr id="5" name="object 5"/>
          <p:cNvSpPr txBox="1"/>
          <p:nvPr/>
        </p:nvSpPr>
        <p:spPr>
          <a:xfrm>
            <a:off x="247332" y="2181860"/>
            <a:ext cx="14135735" cy="3890809"/>
          </a:xfrm>
          <a:prstGeom prst="rect">
            <a:avLst/>
          </a:prstGeom>
        </p:spPr>
        <p:txBody>
          <a:bodyPr vert="horz" wrap="square" lIns="0" tIns="12700" rIns="0" bIns="0" rtlCol="0">
            <a:spAutoFit/>
          </a:bodyPr>
          <a:lstStyle/>
          <a:p>
            <a:pPr marL="12065" marR="5080" indent="-2540" algn="ctr">
              <a:lnSpc>
                <a:spcPct val="100000"/>
              </a:lnSpc>
              <a:spcBef>
                <a:spcPts val="100"/>
              </a:spcBef>
              <a:tabLst>
                <a:tab pos="1358265" algn="l"/>
                <a:tab pos="1764664" algn="l"/>
                <a:tab pos="2503805" algn="l"/>
                <a:tab pos="2707005" algn="l"/>
                <a:tab pos="3131185" algn="l"/>
                <a:tab pos="3298825" algn="l"/>
                <a:tab pos="4581525" algn="l"/>
                <a:tab pos="4635500" algn="l"/>
                <a:tab pos="4892040" algn="l"/>
                <a:tab pos="5778500" algn="l"/>
                <a:tab pos="6844665" algn="l"/>
                <a:tab pos="7701915" algn="l"/>
                <a:tab pos="7811134" algn="l"/>
                <a:tab pos="9220835" algn="l"/>
                <a:tab pos="9252585" algn="l"/>
                <a:tab pos="12715240" algn="l"/>
              </a:tabLst>
            </a:pPr>
            <a:r>
              <a:rPr sz="6300" dirty="0">
                <a:solidFill>
                  <a:srgbClr val="231F20"/>
                </a:solidFill>
                <a:latin typeface="Avenir Next"/>
                <a:cs typeface="Avenir Next"/>
              </a:rPr>
              <a:t>It's</a:t>
            </a:r>
            <a:r>
              <a:rPr lang="en-US" sz="6300" dirty="0">
                <a:solidFill>
                  <a:srgbClr val="231F20"/>
                </a:solidFill>
                <a:latin typeface="Avenir Next"/>
                <a:cs typeface="Avenir Next"/>
              </a:rPr>
              <a:t> </a:t>
            </a:r>
            <a:r>
              <a:rPr sz="6300" dirty="0">
                <a:solidFill>
                  <a:srgbClr val="231F20"/>
                </a:solidFill>
                <a:latin typeface="Avenir Next"/>
                <a:cs typeface="Avenir Next"/>
              </a:rPr>
              <a:t>time</a:t>
            </a:r>
            <a:r>
              <a:rPr lang="en-US" sz="6300" dirty="0">
                <a:solidFill>
                  <a:srgbClr val="231F20"/>
                </a:solidFill>
                <a:latin typeface="Avenir Next"/>
                <a:cs typeface="Avenir Next"/>
              </a:rPr>
              <a:t> </a:t>
            </a:r>
            <a:r>
              <a:rPr sz="6300" dirty="0">
                <a:solidFill>
                  <a:srgbClr val="231F20"/>
                </a:solidFill>
                <a:latin typeface="Avenir Next"/>
                <a:cs typeface="Avenir Next"/>
              </a:rPr>
              <a:t>for</a:t>
            </a:r>
            <a:r>
              <a:rPr lang="en-US" sz="6300" dirty="0">
                <a:solidFill>
                  <a:srgbClr val="231F20"/>
                </a:solidFill>
                <a:latin typeface="Avenir Next"/>
                <a:cs typeface="Avenir Next"/>
              </a:rPr>
              <a:t> </a:t>
            </a:r>
            <a:r>
              <a:rPr sz="6300" dirty="0">
                <a:solidFill>
                  <a:srgbClr val="231F20"/>
                </a:solidFill>
                <a:latin typeface="Avenir Next"/>
                <a:cs typeface="Avenir Next"/>
              </a:rPr>
              <a:t>us</a:t>
            </a:r>
            <a:r>
              <a:rPr lang="en-US" sz="6300" dirty="0">
                <a:solidFill>
                  <a:srgbClr val="231F20"/>
                </a:solidFill>
                <a:latin typeface="Avenir Next"/>
                <a:cs typeface="Avenir Next"/>
              </a:rPr>
              <a:t> </a:t>
            </a:r>
            <a:r>
              <a:rPr sz="6300" dirty="0">
                <a:solidFill>
                  <a:srgbClr val="231F20"/>
                </a:solidFill>
                <a:latin typeface="Avenir Next"/>
                <a:cs typeface="Avenir Next"/>
              </a:rPr>
              <a:t>to</a:t>
            </a:r>
            <a:r>
              <a:rPr lang="en-US" sz="6300" dirty="0">
                <a:solidFill>
                  <a:srgbClr val="231F20"/>
                </a:solidFill>
                <a:latin typeface="Avenir Next"/>
                <a:cs typeface="Avenir Next"/>
              </a:rPr>
              <a:t> </a:t>
            </a:r>
            <a:r>
              <a:rPr sz="6300" dirty="0">
                <a:solidFill>
                  <a:srgbClr val="231F20"/>
                </a:solidFill>
                <a:latin typeface="Avenir Next"/>
                <a:cs typeface="Avenir Next"/>
              </a:rPr>
              <a:t>engage in a</a:t>
            </a:r>
            <a:r>
              <a:rPr lang="en-US" sz="6300" dirty="0">
                <a:solidFill>
                  <a:srgbClr val="231F20"/>
                </a:solidFill>
                <a:latin typeface="Avenir Next"/>
                <a:cs typeface="Avenir Next"/>
              </a:rPr>
              <a:t> </a:t>
            </a:r>
            <a:r>
              <a:rPr sz="6300" spc="-10" dirty="0">
                <a:solidFill>
                  <a:srgbClr val="231F20"/>
                </a:solidFill>
                <a:latin typeface="Avenir Next"/>
                <a:cs typeface="Avenir Next"/>
              </a:rPr>
              <a:t>conversation </a:t>
            </a:r>
            <a:r>
              <a:rPr sz="6300" dirty="0">
                <a:solidFill>
                  <a:srgbClr val="231F20"/>
                </a:solidFill>
                <a:latin typeface="Avenir Next"/>
                <a:cs typeface="Avenir Next"/>
              </a:rPr>
              <a:t>about how</a:t>
            </a:r>
            <a:r>
              <a:rPr lang="en-US" sz="6300" dirty="0">
                <a:solidFill>
                  <a:srgbClr val="231F20"/>
                </a:solidFill>
                <a:latin typeface="Avenir Next"/>
                <a:cs typeface="Avenir Next"/>
              </a:rPr>
              <a:t> </a:t>
            </a:r>
            <a:r>
              <a:rPr sz="6300" dirty="0">
                <a:solidFill>
                  <a:srgbClr val="231F20"/>
                </a:solidFill>
                <a:latin typeface="Avenir Next"/>
                <a:cs typeface="Avenir Next"/>
              </a:rPr>
              <a:t>to</a:t>
            </a:r>
            <a:r>
              <a:rPr lang="en-US" sz="6300" dirty="0">
                <a:solidFill>
                  <a:srgbClr val="231F20"/>
                </a:solidFill>
                <a:latin typeface="Avenir Next"/>
                <a:cs typeface="Avenir Next"/>
              </a:rPr>
              <a:t> </a:t>
            </a:r>
            <a:r>
              <a:rPr sz="6300" b="1" spc="-30" dirty="0">
                <a:solidFill>
                  <a:srgbClr val="921A1C"/>
                </a:solidFill>
                <a:latin typeface="Avenir Next"/>
                <a:cs typeface="Avenir Next"/>
              </a:rPr>
              <a:t>make</a:t>
            </a:r>
            <a:r>
              <a:rPr lang="en-US" sz="6300" b="1" spc="-30" dirty="0">
                <a:solidFill>
                  <a:srgbClr val="921A1C"/>
                </a:solidFill>
                <a:latin typeface="Avenir Next"/>
                <a:cs typeface="Avenir Next"/>
              </a:rPr>
              <a:t> </a:t>
            </a:r>
            <a:r>
              <a:rPr sz="6300" b="1" spc="-10" dirty="0">
                <a:solidFill>
                  <a:srgbClr val="921A1C"/>
                </a:solidFill>
                <a:latin typeface="Avenir Next"/>
                <a:cs typeface="Avenir Next"/>
              </a:rPr>
              <a:t>healing</a:t>
            </a:r>
            <a:r>
              <a:rPr lang="en-US" sz="6300" b="1" spc="-10" dirty="0">
                <a:solidFill>
                  <a:srgbClr val="921A1C"/>
                </a:solidFill>
                <a:latin typeface="Avenir Next"/>
                <a:cs typeface="Avenir Next"/>
              </a:rPr>
              <a:t> </a:t>
            </a:r>
            <a:r>
              <a:rPr sz="6300" b="1" dirty="0">
                <a:solidFill>
                  <a:srgbClr val="921A1C"/>
                </a:solidFill>
                <a:latin typeface="Avenir Next"/>
                <a:cs typeface="Avenir Next"/>
              </a:rPr>
              <a:t>our</a:t>
            </a:r>
            <a:r>
              <a:rPr lang="en-US" sz="6300" b="1" dirty="0">
                <a:solidFill>
                  <a:srgbClr val="921A1C"/>
                </a:solidFill>
                <a:latin typeface="Avenir Next"/>
                <a:cs typeface="Avenir Next"/>
              </a:rPr>
              <a:t> </a:t>
            </a:r>
            <a:r>
              <a:rPr sz="6300" b="1" spc="-25" dirty="0">
                <a:solidFill>
                  <a:srgbClr val="921A1C"/>
                </a:solidFill>
                <a:latin typeface="Avenir Next"/>
                <a:cs typeface="Avenir Next"/>
              </a:rPr>
              <a:t>fractured </a:t>
            </a:r>
            <a:r>
              <a:rPr sz="6300" b="1" spc="-15" dirty="0">
                <a:solidFill>
                  <a:srgbClr val="921A1C"/>
                </a:solidFill>
                <a:latin typeface="Avenir Next"/>
                <a:cs typeface="Avenir Next"/>
              </a:rPr>
              <a:t>nation</a:t>
            </a:r>
            <a:r>
              <a:rPr lang="en-US" sz="6300" spc="-15" dirty="0">
                <a:solidFill>
                  <a:srgbClr val="231F20"/>
                </a:solidFill>
                <a:latin typeface="Avenir Next"/>
                <a:cs typeface="Avenir Next"/>
              </a:rPr>
              <a:t> </a:t>
            </a:r>
            <a:r>
              <a:rPr sz="6300" dirty="0">
                <a:solidFill>
                  <a:srgbClr val="231F20"/>
                </a:solidFill>
                <a:latin typeface="Avenir Next"/>
                <a:cs typeface="Avenir Next"/>
              </a:rPr>
              <a:t>a</a:t>
            </a:r>
            <a:r>
              <a:rPr lang="en-US" sz="6300" dirty="0">
                <a:solidFill>
                  <a:srgbClr val="231F20"/>
                </a:solidFill>
                <a:latin typeface="Avenir Next"/>
                <a:cs typeface="Avenir Next"/>
              </a:rPr>
              <a:t> </a:t>
            </a:r>
            <a:r>
              <a:rPr sz="6300" b="1" i="1" dirty="0">
                <a:solidFill>
                  <a:srgbClr val="3F5EAB"/>
                </a:solidFill>
                <a:latin typeface="Avenir Next"/>
                <a:cs typeface="Avenir Next"/>
              </a:rPr>
              <a:t>top</a:t>
            </a:r>
            <a:r>
              <a:rPr lang="en-US" sz="6300" b="1" i="1" dirty="0">
                <a:solidFill>
                  <a:srgbClr val="3F5EAB"/>
                </a:solidFill>
                <a:latin typeface="Avenir Next"/>
                <a:cs typeface="Avenir Next"/>
              </a:rPr>
              <a:t> </a:t>
            </a:r>
            <a:r>
              <a:rPr sz="6300" b="1" i="1" spc="-10" dirty="0">
                <a:solidFill>
                  <a:srgbClr val="3F5EAB"/>
                </a:solidFill>
                <a:latin typeface="Avenir Next"/>
                <a:cs typeface="Avenir Next"/>
              </a:rPr>
              <a:t>national</a:t>
            </a:r>
            <a:r>
              <a:rPr lang="en-US" sz="6300" b="1" i="1" spc="-10" dirty="0">
                <a:solidFill>
                  <a:srgbClr val="3F5EAB"/>
                </a:solidFill>
                <a:latin typeface="Avenir Next"/>
                <a:cs typeface="Avenir Next"/>
              </a:rPr>
              <a:t> </a:t>
            </a:r>
            <a:r>
              <a:rPr sz="6300" b="1" i="1" dirty="0">
                <a:solidFill>
                  <a:srgbClr val="3F5EAB"/>
                </a:solidFill>
                <a:latin typeface="Avenir Next"/>
                <a:cs typeface="Avenir Next"/>
              </a:rPr>
              <a:t>priority</a:t>
            </a:r>
            <a:r>
              <a:rPr lang="en-US" sz="6300" b="1" i="1" dirty="0">
                <a:solidFill>
                  <a:srgbClr val="3F5EAB"/>
                </a:solidFill>
                <a:latin typeface="Avenir Next"/>
                <a:cs typeface="Avenir Next"/>
              </a:rPr>
              <a:t> – </a:t>
            </a:r>
            <a:r>
              <a:rPr lang="en-US" sz="6300" b="1" i="1" dirty="0" err="1">
                <a:solidFill>
                  <a:srgbClr val="FF0000"/>
                </a:solidFill>
                <a:latin typeface="Avenir Next"/>
                <a:cs typeface="Avenir Next"/>
              </a:rPr>
              <a:t>FixUs</a:t>
            </a:r>
            <a:r>
              <a:rPr lang="en-US" sz="6300" b="1" i="1" dirty="0">
                <a:solidFill>
                  <a:srgbClr val="FF0000"/>
                </a:solidFill>
                <a:latin typeface="Avenir Next"/>
                <a:cs typeface="Avenir Next"/>
              </a:rPr>
              <a:t> </a:t>
            </a:r>
            <a:r>
              <a:rPr lang="en-US" sz="6300" b="1" i="1" dirty="0">
                <a:solidFill>
                  <a:srgbClr val="3F5EAB"/>
                </a:solidFill>
                <a:latin typeface="Avenir Next"/>
                <a:cs typeface="Avenir Next"/>
              </a:rPr>
              <a:t>at</a:t>
            </a:r>
            <a:r>
              <a:rPr lang="en-US" sz="6300" b="1" i="1" dirty="0">
                <a:solidFill>
                  <a:srgbClr val="FF0000"/>
                </a:solidFill>
                <a:latin typeface="Avenir Next"/>
                <a:cs typeface="Avenir Next"/>
              </a:rPr>
              <a:t> 33777</a:t>
            </a:r>
            <a:endParaRPr sz="6300" b="1" i="1" dirty="0">
              <a:solidFill>
                <a:srgbClr val="FF0000"/>
              </a:solidFill>
              <a:latin typeface="Avenir Next"/>
              <a:cs typeface="Avenir Nex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2730" y="0"/>
            <a:ext cx="419734" cy="8221345"/>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endParaRPr/>
          </a:p>
        </p:txBody>
      </p:sp>
      <p:sp>
        <p:nvSpPr>
          <p:cNvPr id="3" name="object 3"/>
          <p:cNvSpPr/>
          <p:nvPr/>
        </p:nvSpPr>
        <p:spPr>
          <a:xfrm>
            <a:off x="12855917" y="10871"/>
            <a:ext cx="401955" cy="8218805"/>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endParaRPr/>
          </a:p>
        </p:txBody>
      </p:sp>
      <p:sp>
        <p:nvSpPr>
          <p:cNvPr id="4" name="object 4"/>
          <p:cNvSpPr/>
          <p:nvPr/>
        </p:nvSpPr>
        <p:spPr>
          <a:xfrm>
            <a:off x="1792401" y="0"/>
            <a:ext cx="11063605" cy="82296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5828403" y="62434"/>
            <a:ext cx="2971800" cy="1168400"/>
          </a:xfrm>
          <a:prstGeom prst="rect">
            <a:avLst/>
          </a:prstGeom>
        </p:spPr>
        <p:txBody>
          <a:bodyPr vert="horz" wrap="square" lIns="0" tIns="12700" rIns="0" bIns="0" rtlCol="0">
            <a:spAutoFit/>
          </a:bodyPr>
          <a:lstStyle/>
          <a:p>
            <a:pPr marL="12700">
              <a:lnSpc>
                <a:spcPct val="100000"/>
              </a:lnSpc>
              <a:spcBef>
                <a:spcPts val="100"/>
              </a:spcBef>
            </a:pPr>
            <a:r>
              <a:rPr sz="7500" spc="-5" dirty="0"/>
              <a:t>FixUS</a:t>
            </a:r>
            <a:endParaRPr sz="7500" dirty="0"/>
          </a:p>
        </p:txBody>
      </p:sp>
      <p:sp>
        <p:nvSpPr>
          <p:cNvPr id="6" name="object 6"/>
          <p:cNvSpPr/>
          <p:nvPr/>
        </p:nvSpPr>
        <p:spPr>
          <a:xfrm>
            <a:off x="7101458" y="119126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7528941" y="119126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6721982" y="1191260"/>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9"/>
          <p:cNvSpPr/>
          <p:nvPr/>
        </p:nvSpPr>
        <p:spPr>
          <a:xfrm>
            <a:off x="8082153" y="1415414"/>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0" name="object 10"/>
          <p:cNvSpPr/>
          <p:nvPr/>
        </p:nvSpPr>
        <p:spPr>
          <a:xfrm>
            <a:off x="3201542" y="1415414"/>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1" name="object 11"/>
          <p:cNvSpPr/>
          <p:nvPr/>
        </p:nvSpPr>
        <p:spPr>
          <a:xfrm>
            <a:off x="2153734" y="4356615"/>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endParaRPr/>
          </a:p>
        </p:txBody>
      </p:sp>
      <p:sp>
        <p:nvSpPr>
          <p:cNvPr id="12" name="object 12"/>
          <p:cNvSpPr txBox="1">
            <a:spLocks noGrp="1"/>
          </p:cNvSpPr>
          <p:nvPr>
            <p:ph type="body" idx="1"/>
          </p:nvPr>
        </p:nvSpPr>
        <p:spPr>
          <a:xfrm>
            <a:off x="1773013" y="1778196"/>
            <a:ext cx="10854362" cy="1705595"/>
          </a:xfrm>
          <a:prstGeom prst="rect">
            <a:avLst/>
          </a:prstGeom>
        </p:spPr>
        <p:txBody>
          <a:bodyPr vert="horz" wrap="square" lIns="0" tIns="83820" rIns="0" bIns="0" rtlCol="0">
            <a:spAutoFit/>
          </a:bodyPr>
          <a:lstStyle/>
          <a:p>
            <a:pPr marL="251460">
              <a:lnSpc>
                <a:spcPct val="100000"/>
              </a:lnSpc>
              <a:spcBef>
                <a:spcPts val="660"/>
              </a:spcBef>
              <a:tabLst>
                <a:tab pos="1633855" algn="l"/>
              </a:tabLst>
            </a:pPr>
            <a:r>
              <a:rPr dirty="0"/>
              <a:t>OUR	</a:t>
            </a:r>
            <a:r>
              <a:rPr spc="-20" dirty="0"/>
              <a:t>GOAL</a:t>
            </a:r>
          </a:p>
          <a:p>
            <a:pPr marL="380365" marR="5080">
              <a:lnSpc>
                <a:spcPct val="100000"/>
              </a:lnSpc>
              <a:spcBef>
                <a:spcPts val="370"/>
              </a:spcBef>
            </a:pPr>
            <a:r>
              <a:rPr sz="2900" b="0" i="0" spc="-15" dirty="0">
                <a:solidFill>
                  <a:srgbClr val="000000"/>
                </a:solidFill>
                <a:latin typeface="Avenir Next"/>
                <a:cs typeface="Avenir Next"/>
              </a:rPr>
              <a:t>Make</a:t>
            </a:r>
            <a:r>
              <a:rPr sz="2900" b="0" i="0" spc="-300" dirty="0">
                <a:solidFill>
                  <a:srgbClr val="000000"/>
                </a:solidFill>
                <a:latin typeface="Avenir Next"/>
                <a:cs typeface="Avenir Next"/>
              </a:rPr>
              <a:t> </a:t>
            </a:r>
            <a:r>
              <a:rPr sz="2900" b="0" i="0" spc="-5" dirty="0">
                <a:solidFill>
                  <a:srgbClr val="000000"/>
                </a:solidFill>
                <a:latin typeface="Avenir Next"/>
                <a:cs typeface="Avenir Next"/>
              </a:rPr>
              <a:t>healing</a:t>
            </a:r>
            <a:r>
              <a:rPr sz="2900" b="0" i="0" spc="-300" dirty="0">
                <a:solidFill>
                  <a:srgbClr val="000000"/>
                </a:solidFill>
                <a:latin typeface="Avenir Next"/>
                <a:cs typeface="Avenir Next"/>
              </a:rPr>
              <a:t> </a:t>
            </a:r>
            <a:r>
              <a:rPr sz="2900" b="0" i="0" dirty="0">
                <a:solidFill>
                  <a:srgbClr val="000000"/>
                </a:solidFill>
                <a:latin typeface="Avenir Next"/>
                <a:cs typeface="Avenir Next"/>
              </a:rPr>
              <a:t>our</a:t>
            </a:r>
            <a:r>
              <a:rPr sz="2900" b="0" i="0" spc="-300" dirty="0">
                <a:solidFill>
                  <a:srgbClr val="000000"/>
                </a:solidFill>
                <a:latin typeface="Avenir Next"/>
                <a:cs typeface="Avenir Next"/>
              </a:rPr>
              <a:t> </a:t>
            </a:r>
            <a:r>
              <a:rPr sz="2900" b="0" i="0" spc="-10" dirty="0">
                <a:solidFill>
                  <a:srgbClr val="000000"/>
                </a:solidFill>
                <a:latin typeface="Avenir Next"/>
                <a:cs typeface="Avenir Next"/>
              </a:rPr>
              <a:t>fractured</a:t>
            </a:r>
            <a:r>
              <a:rPr sz="2900" b="0" i="0" spc="-300" dirty="0">
                <a:solidFill>
                  <a:srgbClr val="000000"/>
                </a:solidFill>
                <a:latin typeface="Avenir Next"/>
                <a:cs typeface="Avenir Next"/>
              </a:rPr>
              <a:t> </a:t>
            </a:r>
            <a:r>
              <a:rPr sz="2900" b="0" i="0" spc="-5" dirty="0">
                <a:solidFill>
                  <a:srgbClr val="000000"/>
                </a:solidFill>
                <a:latin typeface="Avenir Next"/>
                <a:cs typeface="Avenir Next"/>
              </a:rPr>
              <a:t>nation</a:t>
            </a:r>
            <a:r>
              <a:rPr sz="2900" b="0" i="0" spc="-300" dirty="0">
                <a:solidFill>
                  <a:srgbClr val="000000"/>
                </a:solidFill>
                <a:latin typeface="Avenir Next"/>
                <a:cs typeface="Avenir Next"/>
              </a:rPr>
              <a:t> </a:t>
            </a:r>
            <a:r>
              <a:rPr sz="2900" b="0" i="0" dirty="0">
                <a:solidFill>
                  <a:srgbClr val="000000"/>
                </a:solidFill>
                <a:latin typeface="Avenir Next"/>
                <a:cs typeface="Avenir Next"/>
              </a:rPr>
              <a:t>and</a:t>
            </a:r>
            <a:r>
              <a:rPr sz="2900" b="0" i="0" spc="-300" dirty="0">
                <a:solidFill>
                  <a:srgbClr val="000000"/>
                </a:solidFill>
                <a:latin typeface="Avenir Next"/>
                <a:cs typeface="Avenir Next"/>
              </a:rPr>
              <a:t> </a:t>
            </a:r>
            <a:r>
              <a:rPr sz="2900" b="0" i="0" spc="-5" dirty="0">
                <a:solidFill>
                  <a:srgbClr val="000000"/>
                </a:solidFill>
                <a:latin typeface="Avenir Next"/>
                <a:cs typeface="Avenir Next"/>
              </a:rPr>
              <a:t>fixing</a:t>
            </a:r>
            <a:r>
              <a:rPr sz="2900" b="0" i="0" spc="-300" dirty="0">
                <a:solidFill>
                  <a:srgbClr val="000000"/>
                </a:solidFill>
                <a:latin typeface="Avenir Next"/>
                <a:cs typeface="Avenir Next"/>
              </a:rPr>
              <a:t> </a:t>
            </a:r>
            <a:r>
              <a:rPr sz="2900" b="0" i="0" dirty="0">
                <a:solidFill>
                  <a:srgbClr val="000000"/>
                </a:solidFill>
                <a:latin typeface="Avenir Next"/>
                <a:cs typeface="Avenir Next"/>
              </a:rPr>
              <a:t>our</a:t>
            </a:r>
            <a:r>
              <a:rPr sz="2900" b="0" i="0" spc="-300" dirty="0">
                <a:solidFill>
                  <a:srgbClr val="000000"/>
                </a:solidFill>
                <a:latin typeface="Avenir Next"/>
                <a:cs typeface="Avenir Next"/>
              </a:rPr>
              <a:t> </a:t>
            </a:r>
            <a:r>
              <a:rPr sz="2900" b="0" i="0" spc="-20" dirty="0">
                <a:solidFill>
                  <a:srgbClr val="000000"/>
                </a:solidFill>
                <a:latin typeface="Avenir Next"/>
                <a:cs typeface="Avenir Next"/>
              </a:rPr>
              <a:t>broken</a:t>
            </a:r>
            <a:r>
              <a:rPr sz="2900" b="0" i="0" spc="-300" dirty="0">
                <a:solidFill>
                  <a:srgbClr val="000000"/>
                </a:solidFill>
                <a:latin typeface="Avenir Next"/>
                <a:cs typeface="Avenir Next"/>
              </a:rPr>
              <a:t> </a:t>
            </a:r>
            <a:r>
              <a:rPr sz="2900" b="0" i="0" dirty="0">
                <a:solidFill>
                  <a:srgbClr val="000000"/>
                </a:solidFill>
                <a:latin typeface="Avenir Next"/>
                <a:cs typeface="Avenir Next"/>
              </a:rPr>
              <a:t>political  system a </a:t>
            </a:r>
            <a:r>
              <a:rPr sz="2900" b="0" dirty="0">
                <a:solidFill>
                  <a:srgbClr val="000000"/>
                </a:solidFill>
                <a:latin typeface="Avenir Next"/>
                <a:cs typeface="Avenir Next"/>
              </a:rPr>
              <a:t>top </a:t>
            </a:r>
            <a:r>
              <a:rPr sz="2900" b="0" spc="-5" dirty="0">
                <a:solidFill>
                  <a:srgbClr val="000000"/>
                </a:solidFill>
                <a:latin typeface="Avenir Next"/>
                <a:cs typeface="Avenir Next"/>
              </a:rPr>
              <a:t>national </a:t>
            </a:r>
            <a:r>
              <a:rPr sz="2900" b="0" dirty="0">
                <a:solidFill>
                  <a:srgbClr val="000000"/>
                </a:solidFill>
                <a:latin typeface="Avenir Next"/>
                <a:cs typeface="Avenir Next"/>
              </a:rPr>
              <a:t>priority </a:t>
            </a:r>
            <a:r>
              <a:rPr sz="2900" b="0" spc="-10" dirty="0">
                <a:solidFill>
                  <a:srgbClr val="000000"/>
                </a:solidFill>
                <a:latin typeface="Avenir Next"/>
                <a:cs typeface="Avenir Next"/>
              </a:rPr>
              <a:t>that </a:t>
            </a:r>
            <a:r>
              <a:rPr sz="2900" b="0" dirty="0">
                <a:solidFill>
                  <a:srgbClr val="000000"/>
                </a:solidFill>
                <a:latin typeface="Avenir Next"/>
                <a:cs typeface="Avenir Next"/>
              </a:rPr>
              <a:t>our </a:t>
            </a:r>
            <a:r>
              <a:rPr sz="2900" b="0" spc="-5" dirty="0">
                <a:solidFill>
                  <a:srgbClr val="000000"/>
                </a:solidFill>
                <a:latin typeface="Avenir Next"/>
                <a:cs typeface="Avenir Next"/>
              </a:rPr>
              <a:t>leaders </a:t>
            </a:r>
            <a:r>
              <a:rPr sz="2900" b="0" dirty="0">
                <a:solidFill>
                  <a:srgbClr val="000000"/>
                </a:solidFill>
                <a:latin typeface="Avenir Next"/>
                <a:cs typeface="Avenir Next"/>
              </a:rPr>
              <a:t>cannot</a:t>
            </a:r>
            <a:r>
              <a:rPr sz="2900" b="0" spc="-30" dirty="0">
                <a:solidFill>
                  <a:srgbClr val="000000"/>
                </a:solidFill>
                <a:latin typeface="Avenir Next"/>
                <a:cs typeface="Avenir Next"/>
              </a:rPr>
              <a:t> </a:t>
            </a:r>
            <a:r>
              <a:rPr sz="2900" b="0" spc="-5" dirty="0">
                <a:solidFill>
                  <a:srgbClr val="000000"/>
                </a:solidFill>
                <a:latin typeface="Avenir Next"/>
                <a:cs typeface="Avenir Next"/>
              </a:rPr>
              <a:t>ignore.</a:t>
            </a:r>
            <a:endParaRPr sz="2900" dirty="0">
              <a:latin typeface="Avenir Next"/>
              <a:cs typeface="Avenir Next"/>
            </a:endParaRPr>
          </a:p>
        </p:txBody>
      </p:sp>
      <p:sp>
        <p:nvSpPr>
          <p:cNvPr id="13" name="object 13"/>
          <p:cNvSpPr/>
          <p:nvPr/>
        </p:nvSpPr>
        <p:spPr>
          <a:xfrm>
            <a:off x="2153734" y="4856897"/>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endParaRPr/>
          </a:p>
        </p:txBody>
      </p:sp>
      <p:sp>
        <p:nvSpPr>
          <p:cNvPr id="14" name="object 14"/>
          <p:cNvSpPr/>
          <p:nvPr/>
        </p:nvSpPr>
        <p:spPr>
          <a:xfrm>
            <a:off x="2153734" y="5309525"/>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endParaRPr/>
          </a:p>
        </p:txBody>
      </p:sp>
      <p:sp>
        <p:nvSpPr>
          <p:cNvPr id="15" name="object 15"/>
          <p:cNvSpPr/>
          <p:nvPr/>
        </p:nvSpPr>
        <p:spPr>
          <a:xfrm>
            <a:off x="2153734" y="6057399"/>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endParaRPr/>
          </a:p>
        </p:txBody>
      </p:sp>
      <p:sp>
        <p:nvSpPr>
          <p:cNvPr id="16" name="object 16"/>
          <p:cNvSpPr/>
          <p:nvPr/>
        </p:nvSpPr>
        <p:spPr>
          <a:xfrm>
            <a:off x="2153734" y="6767993"/>
            <a:ext cx="280035" cy="265430"/>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endParaRPr/>
          </a:p>
        </p:txBody>
      </p:sp>
      <p:sp>
        <p:nvSpPr>
          <p:cNvPr id="17" name="object 12"/>
          <p:cNvSpPr/>
          <p:nvPr/>
        </p:nvSpPr>
        <p:spPr>
          <a:xfrm>
            <a:off x="1792401" y="-36749"/>
            <a:ext cx="2079294" cy="831717"/>
          </a:xfrm>
          <a:prstGeom prst="rect">
            <a:avLst/>
          </a:prstGeom>
          <a:blipFill>
            <a:blip r:embed="rId2" cstate="print"/>
            <a:stretch>
              <a:fillRect/>
            </a:stretch>
          </a:blipFill>
        </p:spPr>
        <p:txBody>
          <a:bodyPr wrap="square" lIns="0" tIns="0" rIns="0" bIns="0" rtlCol="0"/>
          <a:lstStyle/>
          <a:p>
            <a:endParaRPr/>
          </a:p>
        </p:txBody>
      </p:sp>
      <p:sp>
        <p:nvSpPr>
          <p:cNvPr id="18" name="object 6"/>
          <p:cNvSpPr/>
          <p:nvPr/>
        </p:nvSpPr>
        <p:spPr>
          <a:xfrm>
            <a:off x="10334239" y="62434"/>
            <a:ext cx="2483974" cy="602176"/>
          </a:xfrm>
          <a:prstGeom prst="rect">
            <a:avLst/>
          </a:prstGeom>
          <a:blipFill>
            <a:blip r:embed="rId3" cstate="print"/>
            <a:stretch>
              <a:fillRect/>
            </a:stretch>
          </a:blipFill>
        </p:spPr>
        <p:txBody>
          <a:bodyPr wrap="square" lIns="0" tIns="0" rIns="0" bIns="0" rtlCol="0"/>
          <a:lstStyle/>
          <a:p>
            <a:endParaRPr/>
          </a:p>
        </p:txBody>
      </p:sp>
      <p:sp>
        <p:nvSpPr>
          <p:cNvPr id="19" name="TextBox 18"/>
          <p:cNvSpPr txBox="1"/>
          <p:nvPr/>
        </p:nvSpPr>
        <p:spPr>
          <a:xfrm>
            <a:off x="2433769" y="6712655"/>
            <a:ext cx="10344936" cy="707886"/>
          </a:xfrm>
          <a:prstGeom prst="rect">
            <a:avLst/>
          </a:prstGeom>
          <a:noFill/>
        </p:spPr>
        <p:txBody>
          <a:bodyPr wrap="square" rtlCol="0">
            <a:spAutoFit/>
          </a:bodyPr>
          <a:lstStyle/>
          <a:p>
            <a:r>
              <a:rPr lang="en-US" sz="2000" dirty="0">
                <a:solidFill>
                  <a:srgbClr val="000000"/>
                </a:solidFill>
                <a:latin typeface="AvenirNext-Medium"/>
                <a:cs typeface="AvenirNext-Medium"/>
              </a:rPr>
              <a:t>Americans</a:t>
            </a:r>
            <a:r>
              <a:rPr lang="en-US" sz="2000" spc="-195" dirty="0">
                <a:solidFill>
                  <a:srgbClr val="000000"/>
                </a:solidFill>
                <a:latin typeface="AvenirNext-Medium"/>
                <a:cs typeface="AvenirNext-Medium"/>
              </a:rPr>
              <a:t> </a:t>
            </a:r>
            <a:r>
              <a:rPr lang="en-US" sz="2000" spc="-10" dirty="0">
                <a:solidFill>
                  <a:srgbClr val="000000"/>
                </a:solidFill>
                <a:latin typeface="AvenirNext-Medium"/>
                <a:cs typeface="AvenirNext-Medium"/>
              </a:rPr>
              <a:t>share</a:t>
            </a:r>
            <a:r>
              <a:rPr lang="en-US" sz="2000" spc="-195" dirty="0">
                <a:solidFill>
                  <a:srgbClr val="000000"/>
                </a:solidFill>
                <a:latin typeface="AvenirNext-Medium"/>
                <a:cs typeface="AvenirNext-Medium"/>
              </a:rPr>
              <a:t> </a:t>
            </a:r>
            <a:r>
              <a:rPr lang="en-US" sz="2000" dirty="0">
                <a:solidFill>
                  <a:srgbClr val="000000"/>
                </a:solidFill>
                <a:latin typeface="AvenirNext-Medium"/>
                <a:cs typeface="AvenirNext-Medium"/>
              </a:rPr>
              <a:t>a</a:t>
            </a:r>
            <a:r>
              <a:rPr lang="en-US" sz="2000" spc="-190" dirty="0">
                <a:solidFill>
                  <a:srgbClr val="000000"/>
                </a:solidFill>
                <a:latin typeface="AvenirNext-Medium"/>
                <a:cs typeface="AvenirNext-Medium"/>
              </a:rPr>
              <a:t> </a:t>
            </a:r>
            <a:r>
              <a:rPr lang="en-US" sz="2000" dirty="0">
                <a:solidFill>
                  <a:srgbClr val="000000"/>
                </a:solidFill>
                <a:latin typeface="AvenirNext-Medium"/>
                <a:cs typeface="AvenirNext-Medium"/>
              </a:rPr>
              <a:t>common</a:t>
            </a:r>
            <a:r>
              <a:rPr lang="en-US" sz="2000" spc="-190" dirty="0">
                <a:solidFill>
                  <a:srgbClr val="000000"/>
                </a:solidFill>
                <a:latin typeface="AvenirNext-Medium"/>
                <a:cs typeface="AvenirNext-Medium"/>
              </a:rPr>
              <a:t> </a:t>
            </a:r>
            <a:r>
              <a:rPr lang="en-US" sz="2000" dirty="0">
                <a:solidFill>
                  <a:srgbClr val="000000"/>
                </a:solidFill>
                <a:latin typeface="AvenirNext-Medium"/>
                <a:cs typeface="AvenirNext-Medium"/>
              </a:rPr>
              <a:t>destiny;</a:t>
            </a:r>
            <a:r>
              <a:rPr lang="en-US" sz="2000" spc="-195" dirty="0">
                <a:solidFill>
                  <a:srgbClr val="000000"/>
                </a:solidFill>
                <a:latin typeface="AvenirNext-Medium"/>
                <a:cs typeface="AvenirNext-Medium"/>
              </a:rPr>
              <a:t> </a:t>
            </a:r>
            <a:r>
              <a:rPr lang="en-US" sz="2000" dirty="0">
                <a:solidFill>
                  <a:srgbClr val="000000"/>
                </a:solidFill>
                <a:latin typeface="AvenirNext-Medium"/>
                <a:cs typeface="AvenirNext-Medium"/>
              </a:rPr>
              <a:t>working</a:t>
            </a:r>
            <a:r>
              <a:rPr lang="en-US" sz="2000" spc="-195" dirty="0">
                <a:solidFill>
                  <a:srgbClr val="000000"/>
                </a:solidFill>
                <a:latin typeface="AvenirNext-Medium"/>
                <a:cs typeface="AvenirNext-Medium"/>
              </a:rPr>
              <a:t> </a:t>
            </a:r>
            <a:r>
              <a:rPr lang="en-US" sz="2000" dirty="0">
                <a:solidFill>
                  <a:srgbClr val="000000"/>
                </a:solidFill>
                <a:latin typeface="AvenirNext-Medium"/>
                <a:cs typeface="AvenirNext-Medium"/>
              </a:rPr>
              <a:t>together</a:t>
            </a:r>
            <a:r>
              <a:rPr lang="en-US" sz="2000" spc="-195" dirty="0">
                <a:solidFill>
                  <a:srgbClr val="000000"/>
                </a:solidFill>
                <a:latin typeface="AvenirNext-Medium"/>
                <a:cs typeface="AvenirNext-Medium"/>
              </a:rPr>
              <a:t> </a:t>
            </a:r>
            <a:r>
              <a:rPr lang="en-US" sz="2000" dirty="0">
                <a:solidFill>
                  <a:srgbClr val="000000"/>
                </a:solidFill>
                <a:latin typeface="AvenirNext-Medium"/>
                <a:cs typeface="AvenirNext-Medium"/>
              </a:rPr>
              <a:t>we</a:t>
            </a:r>
            <a:r>
              <a:rPr lang="en-US" sz="2000" spc="-190" dirty="0">
                <a:solidFill>
                  <a:srgbClr val="000000"/>
                </a:solidFill>
                <a:latin typeface="AvenirNext-Medium"/>
                <a:cs typeface="AvenirNext-Medium"/>
              </a:rPr>
              <a:t> </a:t>
            </a:r>
            <a:r>
              <a:rPr lang="en-US" sz="2000" dirty="0">
                <a:solidFill>
                  <a:srgbClr val="000000"/>
                </a:solidFill>
                <a:latin typeface="AvenirNext-Medium"/>
                <a:cs typeface="AvenirNext-Medium"/>
              </a:rPr>
              <a:t>can</a:t>
            </a:r>
            <a:r>
              <a:rPr lang="en-US" sz="2000" spc="-195" dirty="0">
                <a:solidFill>
                  <a:srgbClr val="000000"/>
                </a:solidFill>
                <a:latin typeface="AvenirNext-Medium"/>
                <a:cs typeface="AvenirNext-Medium"/>
              </a:rPr>
              <a:t> </a:t>
            </a:r>
            <a:r>
              <a:rPr lang="en-US" sz="2000" spc="-10" dirty="0">
                <a:solidFill>
                  <a:srgbClr val="000000"/>
                </a:solidFill>
                <a:latin typeface="AvenirNext-Medium"/>
                <a:cs typeface="AvenirNext-Medium"/>
              </a:rPr>
              <a:t>secure</a:t>
            </a:r>
            <a:r>
              <a:rPr lang="en-US" sz="2000" spc="-195" dirty="0">
                <a:solidFill>
                  <a:srgbClr val="000000"/>
                </a:solidFill>
                <a:latin typeface="AvenirNext-Medium"/>
                <a:cs typeface="AvenirNext-Medium"/>
              </a:rPr>
              <a:t> </a:t>
            </a:r>
            <a:r>
              <a:rPr lang="en-US" sz="2000" dirty="0">
                <a:solidFill>
                  <a:srgbClr val="000000"/>
                </a:solidFill>
                <a:latin typeface="AvenirNext-Medium"/>
                <a:cs typeface="AvenirNext-Medium"/>
              </a:rPr>
              <a:t>a</a:t>
            </a:r>
            <a:r>
              <a:rPr lang="en-US" sz="2000" spc="-195" dirty="0">
                <a:solidFill>
                  <a:srgbClr val="000000"/>
                </a:solidFill>
                <a:latin typeface="AvenirNext-Medium"/>
                <a:cs typeface="AvenirNext-Medium"/>
              </a:rPr>
              <a:t> </a:t>
            </a:r>
            <a:r>
              <a:rPr lang="en-US" sz="2000" spc="-10" dirty="0">
                <a:solidFill>
                  <a:srgbClr val="000000"/>
                </a:solidFill>
                <a:latin typeface="AvenirNext-Medium"/>
                <a:cs typeface="AvenirNext-Medium"/>
              </a:rPr>
              <a:t>future</a:t>
            </a:r>
            <a:r>
              <a:rPr lang="en-US" sz="2000" spc="-190" dirty="0">
                <a:solidFill>
                  <a:srgbClr val="000000"/>
                </a:solidFill>
                <a:latin typeface="AvenirNext-Medium"/>
                <a:cs typeface="AvenirNext-Medium"/>
              </a:rPr>
              <a:t> </a:t>
            </a:r>
            <a:r>
              <a:rPr lang="en-US" sz="2000" dirty="0">
                <a:solidFill>
                  <a:srgbClr val="000000"/>
                </a:solidFill>
                <a:latin typeface="AvenirNext-Medium"/>
                <a:cs typeface="AvenirNext-Medium"/>
              </a:rPr>
              <a:t>of</a:t>
            </a:r>
            <a:r>
              <a:rPr lang="en-US" sz="2000" spc="-145" dirty="0">
                <a:solidFill>
                  <a:srgbClr val="000000"/>
                </a:solidFill>
                <a:latin typeface="AvenirNext-Medium"/>
                <a:cs typeface="AvenirNext-Medium"/>
              </a:rPr>
              <a:t> </a:t>
            </a:r>
            <a:r>
              <a:rPr lang="en-US" sz="2000" spc="-5" dirty="0">
                <a:solidFill>
                  <a:srgbClr val="000000"/>
                </a:solidFill>
                <a:latin typeface="AvenirNext-Medium"/>
                <a:cs typeface="AvenirNext-Medium"/>
              </a:rPr>
              <a:t>freedom,  </a:t>
            </a:r>
            <a:r>
              <a:rPr lang="en-US" sz="2000" dirty="0">
                <a:solidFill>
                  <a:srgbClr val="000000"/>
                </a:solidFill>
                <a:latin typeface="AvenirNext-Medium"/>
                <a:cs typeface="AvenirNext-Medium"/>
              </a:rPr>
              <a:t>justice and </a:t>
            </a:r>
            <a:r>
              <a:rPr lang="en-US" sz="2000" spc="-5" dirty="0">
                <a:solidFill>
                  <a:srgbClr val="000000"/>
                </a:solidFill>
                <a:latin typeface="AvenirNext-Medium"/>
                <a:cs typeface="AvenirNext-Medium"/>
              </a:rPr>
              <a:t>prosperity </a:t>
            </a:r>
            <a:r>
              <a:rPr lang="en-US" sz="2000" dirty="0">
                <a:solidFill>
                  <a:srgbClr val="000000"/>
                </a:solidFill>
                <a:latin typeface="AvenirNext-Medium"/>
                <a:cs typeface="AvenirNext-Medium"/>
              </a:rPr>
              <a:t>for </a:t>
            </a:r>
            <a:r>
              <a:rPr lang="en-US" sz="2000" spc="-10" dirty="0">
                <a:solidFill>
                  <a:srgbClr val="000000"/>
                </a:solidFill>
                <a:latin typeface="AvenirNext-Medium"/>
                <a:cs typeface="AvenirNext-Medium"/>
              </a:rPr>
              <a:t>future</a:t>
            </a:r>
            <a:r>
              <a:rPr lang="en-US" sz="2000" dirty="0">
                <a:solidFill>
                  <a:srgbClr val="000000"/>
                </a:solidFill>
                <a:latin typeface="AvenirNext-Medium"/>
                <a:cs typeface="AvenirNext-Medium"/>
              </a:rPr>
              <a:t> </a:t>
            </a:r>
            <a:r>
              <a:rPr lang="en-US" sz="2000" spc="-5" dirty="0">
                <a:solidFill>
                  <a:srgbClr val="000000"/>
                </a:solidFill>
                <a:latin typeface="AvenirNext-Medium"/>
                <a:cs typeface="AvenirNext-Medium"/>
              </a:rPr>
              <a:t>generations</a:t>
            </a:r>
            <a:endParaRPr lang="en-US" sz="2000" dirty="0">
              <a:latin typeface="AvenirNext-Medium"/>
              <a:cs typeface="AvenirNext-Medium"/>
            </a:endParaRPr>
          </a:p>
        </p:txBody>
      </p:sp>
      <p:sp>
        <p:nvSpPr>
          <p:cNvPr id="20" name="TextBox 19"/>
          <p:cNvSpPr txBox="1"/>
          <p:nvPr/>
        </p:nvSpPr>
        <p:spPr>
          <a:xfrm>
            <a:off x="2433769" y="6039030"/>
            <a:ext cx="10992536" cy="707886"/>
          </a:xfrm>
          <a:prstGeom prst="rect">
            <a:avLst/>
          </a:prstGeom>
          <a:noFill/>
        </p:spPr>
        <p:txBody>
          <a:bodyPr wrap="square" rtlCol="0">
            <a:spAutoFit/>
          </a:bodyPr>
          <a:lstStyle/>
          <a:p>
            <a:r>
              <a:rPr lang="en-US" sz="2000" spc="-40" dirty="0">
                <a:solidFill>
                  <a:srgbClr val="000000"/>
                </a:solidFill>
                <a:latin typeface="AvenirNext-Medium"/>
                <a:cs typeface="AvenirNext-Medium"/>
              </a:rPr>
              <a:t>We </a:t>
            </a:r>
            <a:r>
              <a:rPr lang="en-US" sz="2000" dirty="0">
                <a:solidFill>
                  <a:srgbClr val="000000"/>
                </a:solidFill>
                <a:latin typeface="AvenirNext-Medium"/>
                <a:cs typeface="AvenirNext-Medium"/>
              </a:rPr>
              <a:t>value </a:t>
            </a:r>
            <a:r>
              <a:rPr lang="en-US" sz="2000" spc="-5" dirty="0">
                <a:solidFill>
                  <a:srgbClr val="000000"/>
                </a:solidFill>
                <a:latin typeface="AvenirNext-Medium"/>
                <a:cs typeface="AvenirNext-Medium"/>
              </a:rPr>
              <a:t>compromise </a:t>
            </a:r>
            <a:r>
              <a:rPr lang="en-US" sz="2000" dirty="0">
                <a:solidFill>
                  <a:srgbClr val="000000"/>
                </a:solidFill>
                <a:latin typeface="AvenirNext-Medium"/>
                <a:cs typeface="AvenirNext-Medium"/>
              </a:rPr>
              <a:t>over conflict, discussion over divisiveness, and </a:t>
            </a:r>
            <a:r>
              <a:rPr lang="en-US" sz="2000" spc="-10" dirty="0">
                <a:solidFill>
                  <a:srgbClr val="000000"/>
                </a:solidFill>
                <a:latin typeface="AvenirNext-Medium"/>
                <a:cs typeface="AvenirNext-Medium"/>
              </a:rPr>
              <a:t>progress </a:t>
            </a:r>
            <a:r>
              <a:rPr lang="en-US" sz="2000" dirty="0">
                <a:solidFill>
                  <a:srgbClr val="000000"/>
                </a:solidFill>
                <a:latin typeface="AvenirNext-Medium"/>
                <a:cs typeface="AvenirNext-Medium"/>
              </a:rPr>
              <a:t>over  </a:t>
            </a:r>
            <a:r>
              <a:rPr lang="en-US" sz="2000" spc="-5" dirty="0">
                <a:solidFill>
                  <a:srgbClr val="000000"/>
                </a:solidFill>
                <a:latin typeface="AvenirNext-Medium"/>
                <a:cs typeface="AvenirNext-Medium"/>
              </a:rPr>
              <a:t>partisanship</a:t>
            </a:r>
            <a:endParaRPr lang="en-US" sz="2000" dirty="0">
              <a:latin typeface="AvenirNext-Medium"/>
              <a:cs typeface="AvenirNext-Medium"/>
            </a:endParaRPr>
          </a:p>
        </p:txBody>
      </p:sp>
      <p:sp>
        <p:nvSpPr>
          <p:cNvPr id="21" name="TextBox 20"/>
          <p:cNvSpPr txBox="1"/>
          <p:nvPr/>
        </p:nvSpPr>
        <p:spPr>
          <a:xfrm>
            <a:off x="2433769" y="5288649"/>
            <a:ext cx="10362438" cy="707886"/>
          </a:xfrm>
          <a:prstGeom prst="rect">
            <a:avLst/>
          </a:prstGeom>
          <a:noFill/>
        </p:spPr>
        <p:txBody>
          <a:bodyPr wrap="square" rtlCol="0">
            <a:spAutoFit/>
          </a:bodyPr>
          <a:lstStyle/>
          <a:p>
            <a:r>
              <a:rPr lang="en-US" sz="2000" dirty="0">
                <a:solidFill>
                  <a:srgbClr val="000000"/>
                </a:solidFill>
                <a:latin typeface="AvenirNext-Medium"/>
                <a:cs typeface="AvenirNext-Medium"/>
              </a:rPr>
              <a:t>A </a:t>
            </a:r>
            <a:r>
              <a:rPr lang="en-US" sz="2000" spc="-5" dirty="0">
                <a:solidFill>
                  <a:srgbClr val="000000"/>
                </a:solidFill>
                <a:latin typeface="AvenirNext-Medium"/>
                <a:cs typeface="AvenirNext-Medium"/>
              </a:rPr>
              <a:t>revitalized </a:t>
            </a:r>
            <a:r>
              <a:rPr lang="en-US" sz="2000" dirty="0">
                <a:solidFill>
                  <a:srgbClr val="000000"/>
                </a:solidFill>
                <a:latin typeface="AvenirNext-Medium"/>
                <a:cs typeface="AvenirNext-Medium"/>
              </a:rPr>
              <a:t>citizenry is the </a:t>
            </a:r>
            <a:r>
              <a:rPr lang="en-US" sz="2000" spc="-15" dirty="0">
                <a:solidFill>
                  <a:srgbClr val="000000"/>
                </a:solidFill>
                <a:latin typeface="AvenirNext-Medium"/>
                <a:cs typeface="AvenirNext-Medium"/>
              </a:rPr>
              <a:t>key </a:t>
            </a:r>
            <a:r>
              <a:rPr lang="en-US" sz="2000" dirty="0">
                <a:solidFill>
                  <a:srgbClr val="000000"/>
                </a:solidFill>
                <a:latin typeface="AvenirNext-Medium"/>
                <a:cs typeface="AvenirNext-Medium"/>
              </a:rPr>
              <a:t>to fixing our </a:t>
            </a:r>
            <a:r>
              <a:rPr lang="en-US" sz="2000" spc="-15" dirty="0">
                <a:solidFill>
                  <a:srgbClr val="000000"/>
                </a:solidFill>
                <a:latin typeface="AvenirNext-Medium"/>
                <a:cs typeface="AvenirNext-Medium"/>
              </a:rPr>
              <a:t>broken </a:t>
            </a:r>
            <a:r>
              <a:rPr lang="en-US" sz="2000" dirty="0">
                <a:solidFill>
                  <a:srgbClr val="000000"/>
                </a:solidFill>
                <a:latin typeface="AvenirNext-Medium"/>
                <a:cs typeface="AvenirNext-Medium"/>
              </a:rPr>
              <a:t>political system and </a:t>
            </a:r>
            <a:r>
              <a:rPr lang="en-US" sz="2000" spc="-5" dirty="0">
                <a:solidFill>
                  <a:srgbClr val="000000"/>
                </a:solidFill>
                <a:latin typeface="AvenirNext-Medium"/>
                <a:cs typeface="AvenirNext-Medium"/>
              </a:rPr>
              <a:t>preparing </a:t>
            </a:r>
            <a:r>
              <a:rPr lang="en-US" sz="2000" dirty="0">
                <a:solidFill>
                  <a:srgbClr val="000000"/>
                </a:solidFill>
                <a:latin typeface="AvenirNext-Medium"/>
                <a:cs typeface="AvenirNext-Medium"/>
              </a:rPr>
              <a:t>our  </a:t>
            </a:r>
            <a:r>
              <a:rPr lang="en-US" sz="2000" spc="-5" dirty="0">
                <a:solidFill>
                  <a:srgbClr val="000000"/>
                </a:solidFill>
                <a:latin typeface="AvenirNext-Medium"/>
                <a:cs typeface="AvenirNext-Medium"/>
              </a:rPr>
              <a:t>nation </a:t>
            </a:r>
            <a:r>
              <a:rPr lang="en-US" sz="2000" dirty="0">
                <a:solidFill>
                  <a:srgbClr val="000000"/>
                </a:solidFill>
                <a:latin typeface="AvenirNext-Medium"/>
                <a:cs typeface="AvenirNext-Medium"/>
              </a:rPr>
              <a:t>to face the serious challenges</a:t>
            </a:r>
            <a:r>
              <a:rPr lang="en-US" sz="2000" spc="-5" dirty="0">
                <a:solidFill>
                  <a:srgbClr val="000000"/>
                </a:solidFill>
                <a:latin typeface="AvenirNext-Medium"/>
                <a:cs typeface="AvenirNext-Medium"/>
              </a:rPr>
              <a:t> ahead</a:t>
            </a:r>
            <a:endParaRPr lang="en-US" sz="2000" dirty="0">
              <a:latin typeface="AvenirNext-Medium"/>
              <a:cs typeface="AvenirNext-Medium"/>
            </a:endParaRPr>
          </a:p>
        </p:txBody>
      </p:sp>
      <p:sp>
        <p:nvSpPr>
          <p:cNvPr id="22" name="TextBox 21"/>
          <p:cNvSpPr txBox="1"/>
          <p:nvPr/>
        </p:nvSpPr>
        <p:spPr>
          <a:xfrm>
            <a:off x="2433769" y="4833794"/>
            <a:ext cx="10420769" cy="400110"/>
          </a:xfrm>
          <a:prstGeom prst="rect">
            <a:avLst/>
          </a:prstGeom>
          <a:noFill/>
        </p:spPr>
        <p:txBody>
          <a:bodyPr wrap="square" rtlCol="0">
            <a:spAutoFit/>
          </a:bodyPr>
          <a:lstStyle/>
          <a:p>
            <a:r>
              <a:rPr lang="en-US" sz="2000" spc="-5" dirty="0">
                <a:solidFill>
                  <a:srgbClr val="000000"/>
                </a:solidFill>
                <a:latin typeface="AvenirNext-Medium"/>
                <a:cs typeface="AvenirNext-Medium"/>
              </a:rPr>
              <a:t>Extremism</a:t>
            </a:r>
            <a:r>
              <a:rPr lang="en-US" sz="2000" spc="-70" dirty="0">
                <a:solidFill>
                  <a:srgbClr val="000000"/>
                </a:solidFill>
                <a:latin typeface="AvenirNext-Medium"/>
                <a:cs typeface="AvenirNext-Medium"/>
              </a:rPr>
              <a:t> </a:t>
            </a:r>
            <a:r>
              <a:rPr lang="en-US" sz="2000" dirty="0">
                <a:solidFill>
                  <a:srgbClr val="000000"/>
                </a:solidFill>
                <a:latin typeface="AvenirNext-Medium"/>
                <a:cs typeface="AvenirNext-Medium"/>
              </a:rPr>
              <a:t>on</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both</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sides</a:t>
            </a:r>
            <a:r>
              <a:rPr lang="en-US" sz="2000" spc="-70" dirty="0">
                <a:solidFill>
                  <a:srgbClr val="000000"/>
                </a:solidFill>
                <a:latin typeface="AvenirNext-Medium"/>
                <a:cs typeface="AvenirNext-Medium"/>
              </a:rPr>
              <a:t> </a:t>
            </a:r>
            <a:r>
              <a:rPr lang="en-US" sz="2000" dirty="0">
                <a:solidFill>
                  <a:srgbClr val="000000"/>
                </a:solidFill>
                <a:latin typeface="AvenirNext-Medium"/>
                <a:cs typeface="AvenirNext-Medium"/>
              </a:rPr>
              <a:t>of</a:t>
            </a:r>
            <a:r>
              <a:rPr lang="en-US" sz="2000" spc="-15" dirty="0">
                <a:solidFill>
                  <a:srgbClr val="000000"/>
                </a:solidFill>
                <a:latin typeface="AvenirNext-Medium"/>
                <a:cs typeface="AvenirNext-Medium"/>
              </a:rPr>
              <a:t> </a:t>
            </a:r>
            <a:r>
              <a:rPr lang="en-US" sz="2000" dirty="0">
                <a:solidFill>
                  <a:srgbClr val="000000"/>
                </a:solidFill>
                <a:latin typeface="AvenirNext-Medium"/>
                <a:cs typeface="AvenirNext-Medium"/>
              </a:rPr>
              <a:t>the</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political</a:t>
            </a:r>
            <a:r>
              <a:rPr lang="en-US" sz="2000" spc="-70" dirty="0">
                <a:solidFill>
                  <a:srgbClr val="000000"/>
                </a:solidFill>
                <a:latin typeface="AvenirNext-Medium"/>
                <a:cs typeface="AvenirNext-Medium"/>
              </a:rPr>
              <a:t> </a:t>
            </a:r>
            <a:r>
              <a:rPr lang="en-US" sz="2000" dirty="0">
                <a:solidFill>
                  <a:srgbClr val="000000"/>
                </a:solidFill>
                <a:latin typeface="AvenirNext-Medium"/>
                <a:cs typeface="AvenirNext-Medium"/>
              </a:rPr>
              <a:t>divide</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have</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led</a:t>
            </a:r>
            <a:r>
              <a:rPr lang="en-US" sz="2000" spc="-100" dirty="0">
                <a:solidFill>
                  <a:srgbClr val="000000"/>
                </a:solidFill>
                <a:latin typeface="AvenirNext-Medium"/>
                <a:cs typeface="AvenirNext-Medium"/>
              </a:rPr>
              <a:t> </a:t>
            </a:r>
            <a:r>
              <a:rPr lang="en-US" sz="2000" dirty="0">
                <a:solidFill>
                  <a:srgbClr val="000000"/>
                </a:solidFill>
                <a:latin typeface="AvenirNext-Medium"/>
                <a:cs typeface="AvenirNext-Medium"/>
              </a:rPr>
              <a:t>America</a:t>
            </a:r>
            <a:r>
              <a:rPr lang="en-US" sz="2000" spc="-70" dirty="0">
                <a:solidFill>
                  <a:srgbClr val="000000"/>
                </a:solidFill>
                <a:latin typeface="AvenirNext-Medium"/>
                <a:cs typeface="AvenirNext-Medium"/>
              </a:rPr>
              <a:t> </a:t>
            </a:r>
            <a:r>
              <a:rPr lang="en-US" sz="2000" dirty="0">
                <a:solidFill>
                  <a:srgbClr val="000000"/>
                </a:solidFill>
                <a:latin typeface="AvenirNext-Medium"/>
                <a:cs typeface="AvenirNext-Medium"/>
              </a:rPr>
              <a:t>into</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a</a:t>
            </a:r>
            <a:r>
              <a:rPr lang="en-US" sz="2000" spc="-65" dirty="0">
                <a:solidFill>
                  <a:srgbClr val="000000"/>
                </a:solidFill>
                <a:latin typeface="AvenirNext-Medium"/>
                <a:cs typeface="AvenirNext-Medium"/>
              </a:rPr>
              <a:t> </a:t>
            </a:r>
            <a:r>
              <a:rPr lang="en-US" sz="2000" dirty="0">
                <a:solidFill>
                  <a:srgbClr val="000000"/>
                </a:solidFill>
                <a:latin typeface="AvenirNext-Medium"/>
                <a:cs typeface="AvenirNext-Medium"/>
              </a:rPr>
              <a:t>deepening</a:t>
            </a:r>
            <a:r>
              <a:rPr lang="en-US" sz="2000" spc="-70" dirty="0">
                <a:solidFill>
                  <a:srgbClr val="000000"/>
                </a:solidFill>
                <a:latin typeface="AvenirNext-Medium"/>
                <a:cs typeface="AvenirNext-Medium"/>
              </a:rPr>
              <a:t> </a:t>
            </a:r>
            <a:r>
              <a:rPr lang="en-US" sz="2000" dirty="0">
                <a:solidFill>
                  <a:srgbClr val="000000"/>
                </a:solidFill>
                <a:latin typeface="AvenirNext-Medium"/>
                <a:cs typeface="AvenirNext-Medium"/>
              </a:rPr>
              <a:t>crisis</a:t>
            </a:r>
            <a:endParaRPr lang="en-US" sz="2000" dirty="0">
              <a:latin typeface="AvenirNext-Medium"/>
              <a:cs typeface="AvenirNext-Medium"/>
            </a:endParaRPr>
          </a:p>
        </p:txBody>
      </p:sp>
      <p:sp>
        <p:nvSpPr>
          <p:cNvPr id="24" name="TextBox 23"/>
          <p:cNvSpPr txBox="1"/>
          <p:nvPr/>
        </p:nvSpPr>
        <p:spPr>
          <a:xfrm>
            <a:off x="2433769" y="4329721"/>
            <a:ext cx="8576426" cy="400110"/>
          </a:xfrm>
          <a:prstGeom prst="rect">
            <a:avLst/>
          </a:prstGeom>
          <a:noFill/>
        </p:spPr>
        <p:txBody>
          <a:bodyPr wrap="square" rtlCol="0">
            <a:spAutoFit/>
          </a:bodyPr>
          <a:lstStyle/>
          <a:p>
            <a:r>
              <a:rPr lang="en-US" sz="2000" spc="-5" dirty="0">
                <a:solidFill>
                  <a:srgbClr val="000000"/>
                </a:solidFill>
                <a:latin typeface="AvenirNext-Medium"/>
                <a:cs typeface="AvenirNext-Medium"/>
              </a:rPr>
              <a:t>Healing </a:t>
            </a:r>
            <a:r>
              <a:rPr lang="en-US" sz="2000" dirty="0">
                <a:solidFill>
                  <a:srgbClr val="000000"/>
                </a:solidFill>
                <a:latin typeface="AvenirNext-Medium"/>
                <a:cs typeface="AvenirNext-Medium"/>
              </a:rPr>
              <a:t>our divided </a:t>
            </a:r>
            <a:r>
              <a:rPr lang="en-US" sz="2000" spc="-5" dirty="0">
                <a:solidFill>
                  <a:srgbClr val="000000"/>
                </a:solidFill>
                <a:latin typeface="AvenirNext-Medium"/>
                <a:cs typeface="AvenirNext-Medium"/>
              </a:rPr>
              <a:t>nation </a:t>
            </a:r>
            <a:r>
              <a:rPr lang="en-US" sz="2000" dirty="0">
                <a:solidFill>
                  <a:srgbClr val="000000"/>
                </a:solidFill>
                <a:latin typeface="AvenirNext-Medium"/>
                <a:cs typeface="AvenirNext-Medium"/>
              </a:rPr>
              <a:t>is the defining challenge of our</a:t>
            </a:r>
            <a:r>
              <a:rPr lang="en-US" sz="2000" spc="40" dirty="0">
                <a:solidFill>
                  <a:srgbClr val="000000"/>
                </a:solidFill>
                <a:latin typeface="AvenirNext-Medium"/>
                <a:cs typeface="AvenirNext-Medium"/>
              </a:rPr>
              <a:t> </a:t>
            </a:r>
            <a:r>
              <a:rPr lang="en-US" sz="2000" dirty="0">
                <a:solidFill>
                  <a:srgbClr val="000000"/>
                </a:solidFill>
                <a:latin typeface="AvenirNext-Medium"/>
                <a:cs typeface="AvenirNext-Medium"/>
              </a:rPr>
              <a:t>time</a:t>
            </a:r>
            <a:endParaRPr lang="en-US" sz="2000" dirty="0">
              <a:latin typeface="AvenirNext-Medium"/>
              <a:cs typeface="AvenirNext-Medium"/>
            </a:endParaRPr>
          </a:p>
        </p:txBody>
      </p:sp>
      <p:sp>
        <p:nvSpPr>
          <p:cNvPr id="23" name="Rectangle 22"/>
          <p:cNvSpPr/>
          <p:nvPr/>
        </p:nvSpPr>
        <p:spPr>
          <a:xfrm>
            <a:off x="1715163" y="3643145"/>
            <a:ext cx="7516343" cy="769441"/>
          </a:xfrm>
          <a:prstGeom prst="rect">
            <a:avLst/>
          </a:prstGeom>
        </p:spPr>
        <p:txBody>
          <a:bodyPr wrap="square">
            <a:spAutoFit/>
          </a:bodyPr>
          <a:lstStyle/>
          <a:p>
            <a:pPr marL="251460">
              <a:lnSpc>
                <a:spcPct val="100000"/>
              </a:lnSpc>
              <a:spcBef>
                <a:spcPts val="1250"/>
              </a:spcBef>
              <a:tabLst>
                <a:tab pos="1633855" algn="l"/>
                <a:tab pos="3307715" algn="l"/>
              </a:tabLst>
            </a:pPr>
            <a:r>
              <a:rPr lang="en-US" sz="4400" b="1" i="1" dirty="0">
                <a:solidFill>
                  <a:srgbClr val="921A1C"/>
                </a:solidFill>
                <a:latin typeface="Avenir Next" charset="0"/>
                <a:ea typeface="Avenir Next" charset="0"/>
                <a:cs typeface="Avenir Next" charset="0"/>
              </a:rPr>
              <a:t>OUR </a:t>
            </a:r>
            <a:r>
              <a:rPr lang="en-US" sz="4400" b="1" i="1" spc="-15" dirty="0">
                <a:solidFill>
                  <a:srgbClr val="921A1C"/>
                </a:solidFill>
                <a:latin typeface="Avenir Next" charset="0"/>
                <a:ea typeface="Avenir Next" charset="0"/>
                <a:cs typeface="Avenir Next" charset="0"/>
              </a:rPr>
              <a:t>CORE </a:t>
            </a:r>
            <a:r>
              <a:rPr lang="en-US" sz="4400" b="1" i="1" dirty="0">
                <a:solidFill>
                  <a:srgbClr val="921A1C"/>
                </a:solidFill>
                <a:latin typeface="Avenir Next" charset="0"/>
                <a:ea typeface="Avenir Next" charset="0"/>
                <a:cs typeface="Avenir Next" charset="0"/>
              </a:rPr>
              <a:t>PRINCIPLES</a:t>
            </a:r>
          </a:p>
        </p:txBody>
      </p:sp>
    </p:spTree>
    <p:extLst>
      <p:ext uri="{BB962C8B-B14F-4D97-AF65-F5344CB8AC3E}">
        <p14:creationId xmlns:p14="http://schemas.microsoft.com/office/powerpoint/2010/main" val="408151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2730" y="0"/>
            <a:ext cx="419734" cy="8221345"/>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endParaRPr/>
          </a:p>
        </p:txBody>
      </p:sp>
      <p:sp>
        <p:nvSpPr>
          <p:cNvPr id="3" name="object 3"/>
          <p:cNvSpPr/>
          <p:nvPr/>
        </p:nvSpPr>
        <p:spPr>
          <a:xfrm>
            <a:off x="12855917" y="10871"/>
            <a:ext cx="401955" cy="8218805"/>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endParaRPr/>
          </a:p>
        </p:txBody>
      </p:sp>
      <p:sp>
        <p:nvSpPr>
          <p:cNvPr id="4" name="object 4"/>
          <p:cNvSpPr/>
          <p:nvPr/>
        </p:nvSpPr>
        <p:spPr>
          <a:xfrm>
            <a:off x="1792401" y="0"/>
            <a:ext cx="11063605" cy="82296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2098788" y="364025"/>
            <a:ext cx="10450830" cy="843821"/>
          </a:xfrm>
          <a:prstGeom prst="rect">
            <a:avLst/>
          </a:prstGeom>
        </p:spPr>
        <p:txBody>
          <a:bodyPr vert="horz" wrap="square" lIns="0" tIns="12700" rIns="0" bIns="0" rtlCol="0">
            <a:spAutoFit/>
          </a:bodyPr>
          <a:lstStyle/>
          <a:p>
            <a:pPr marL="12700" algn="ctr">
              <a:lnSpc>
                <a:spcPct val="100000"/>
              </a:lnSpc>
              <a:spcBef>
                <a:spcPts val="100"/>
              </a:spcBef>
            </a:pPr>
            <a:r>
              <a:rPr sz="5400" spc="-5" dirty="0"/>
              <a:t>THREAT FROM</a:t>
            </a:r>
            <a:r>
              <a:rPr sz="5400" spc="-95" dirty="0"/>
              <a:t> </a:t>
            </a:r>
            <a:r>
              <a:rPr sz="5400" spc="-5" dirty="0"/>
              <a:t>WITHIN</a:t>
            </a:r>
          </a:p>
        </p:txBody>
      </p:sp>
      <p:sp>
        <p:nvSpPr>
          <p:cNvPr id="6" name="object 6"/>
          <p:cNvSpPr/>
          <p:nvPr/>
        </p:nvSpPr>
        <p:spPr>
          <a:xfrm>
            <a:off x="7125463" y="129146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7552943" y="129146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6697980" y="1291461"/>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9"/>
          <p:cNvSpPr/>
          <p:nvPr/>
        </p:nvSpPr>
        <p:spPr>
          <a:xfrm>
            <a:off x="8106156" y="1515617"/>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0" name="object 10"/>
          <p:cNvSpPr/>
          <p:nvPr/>
        </p:nvSpPr>
        <p:spPr>
          <a:xfrm>
            <a:off x="3177539" y="1515617"/>
            <a:ext cx="3347085"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endParaRPr/>
          </a:p>
        </p:txBody>
      </p:sp>
      <p:sp>
        <p:nvSpPr>
          <p:cNvPr id="11" name="object 11"/>
          <p:cNvSpPr txBox="1"/>
          <p:nvPr/>
        </p:nvSpPr>
        <p:spPr>
          <a:xfrm>
            <a:off x="2976285" y="1207922"/>
            <a:ext cx="1344295" cy="3073400"/>
          </a:xfrm>
          <a:prstGeom prst="rect">
            <a:avLst/>
          </a:prstGeom>
        </p:spPr>
        <p:txBody>
          <a:bodyPr vert="horz" wrap="square" lIns="0" tIns="12700" rIns="0" bIns="0" rtlCol="0">
            <a:spAutoFit/>
          </a:bodyPr>
          <a:lstStyle/>
          <a:p>
            <a:pPr marL="12700">
              <a:lnSpc>
                <a:spcPct val="100000"/>
              </a:lnSpc>
              <a:spcBef>
                <a:spcPts val="100"/>
              </a:spcBef>
            </a:pPr>
            <a:r>
              <a:rPr sz="20000" b="1" dirty="0">
                <a:solidFill>
                  <a:srgbClr val="BDBDBD"/>
                </a:solidFill>
                <a:latin typeface="Georgia"/>
                <a:cs typeface="Georgia"/>
              </a:rPr>
              <a:t>“</a:t>
            </a:r>
            <a:endParaRPr sz="20000" dirty="0">
              <a:latin typeface="Georgia"/>
              <a:cs typeface="Georgia"/>
            </a:endParaRPr>
          </a:p>
        </p:txBody>
      </p:sp>
      <p:sp>
        <p:nvSpPr>
          <p:cNvPr id="12" name="object 12"/>
          <p:cNvSpPr txBox="1"/>
          <p:nvPr/>
        </p:nvSpPr>
        <p:spPr>
          <a:xfrm>
            <a:off x="4339558" y="2270807"/>
            <a:ext cx="7513320" cy="5243195"/>
          </a:xfrm>
          <a:prstGeom prst="rect">
            <a:avLst/>
          </a:prstGeom>
        </p:spPr>
        <p:txBody>
          <a:bodyPr vert="horz" wrap="square" lIns="0" tIns="12700" rIns="0" bIns="0" rtlCol="0">
            <a:spAutoFit/>
          </a:bodyPr>
          <a:lstStyle/>
          <a:p>
            <a:pPr marL="12700" marR="147955" algn="just">
              <a:lnSpc>
                <a:spcPct val="100000"/>
              </a:lnSpc>
              <a:spcBef>
                <a:spcPts val="100"/>
              </a:spcBef>
            </a:pPr>
            <a:r>
              <a:rPr sz="2800" dirty="0">
                <a:solidFill>
                  <a:srgbClr val="231F20"/>
                </a:solidFill>
                <a:latin typeface="Avenir Next"/>
                <a:cs typeface="Avenir Next"/>
              </a:rPr>
              <a:t>When I </a:t>
            </a:r>
            <a:r>
              <a:rPr sz="2800" spc="-10" dirty="0">
                <a:solidFill>
                  <a:srgbClr val="231F20"/>
                </a:solidFill>
                <a:latin typeface="Avenir Next"/>
                <a:cs typeface="Avenir Next"/>
              </a:rPr>
              <a:t>walked </a:t>
            </a:r>
            <a:r>
              <a:rPr sz="2800" dirty="0">
                <a:solidFill>
                  <a:srgbClr val="231F20"/>
                </a:solidFill>
                <a:latin typeface="Avenir Next"/>
                <a:cs typeface="Avenir Next"/>
              </a:rPr>
              <a:t>out of the </a:t>
            </a:r>
            <a:r>
              <a:rPr sz="2800" spc="-30" dirty="0">
                <a:solidFill>
                  <a:srgbClr val="231F20"/>
                </a:solidFill>
                <a:latin typeface="Avenir Next"/>
                <a:cs typeface="Avenir Next"/>
              </a:rPr>
              <a:t>Pentagon </a:t>
            </a:r>
            <a:r>
              <a:rPr sz="2800" spc="-10" dirty="0">
                <a:solidFill>
                  <a:srgbClr val="231F20"/>
                </a:solidFill>
                <a:latin typeface="Avenir Next"/>
                <a:cs typeface="Avenir Next"/>
              </a:rPr>
              <a:t>after </a:t>
            </a:r>
            <a:r>
              <a:rPr sz="2800" dirty="0">
                <a:solidFill>
                  <a:srgbClr val="231F20"/>
                </a:solidFill>
                <a:latin typeface="Avenir Next"/>
                <a:cs typeface="Avenir Next"/>
              </a:rPr>
              <a:t>28  </a:t>
            </a:r>
            <a:r>
              <a:rPr sz="2800" spc="-5" dirty="0">
                <a:solidFill>
                  <a:srgbClr val="231F20"/>
                </a:solidFill>
                <a:latin typeface="Avenir Next"/>
                <a:cs typeface="Avenir Next"/>
              </a:rPr>
              <a:t>years </a:t>
            </a:r>
            <a:r>
              <a:rPr sz="2800" dirty="0">
                <a:solidFill>
                  <a:srgbClr val="231F20"/>
                </a:solidFill>
                <a:latin typeface="Avenir Next"/>
                <a:cs typeface="Avenir Next"/>
              </a:rPr>
              <a:t>in uniform, I never thought I’d say this,  but </a:t>
            </a:r>
            <a:r>
              <a:rPr sz="2800" spc="-10" dirty="0">
                <a:solidFill>
                  <a:srgbClr val="231F20"/>
                </a:solidFill>
                <a:latin typeface="Avenir Next"/>
                <a:cs typeface="Avenir Next"/>
              </a:rPr>
              <a:t>what </a:t>
            </a:r>
            <a:r>
              <a:rPr sz="2800" dirty="0">
                <a:solidFill>
                  <a:srgbClr val="231F20"/>
                </a:solidFill>
                <a:latin typeface="Avenir Next"/>
                <a:cs typeface="Avenir Next"/>
              </a:rPr>
              <a:t>is going on politically in America  today</a:t>
            </a:r>
            <a:r>
              <a:rPr sz="2800" spc="-90" dirty="0">
                <a:solidFill>
                  <a:srgbClr val="231F20"/>
                </a:solidFill>
                <a:latin typeface="Avenir Next"/>
                <a:cs typeface="Avenir Next"/>
              </a:rPr>
              <a:t> </a:t>
            </a:r>
            <a:r>
              <a:rPr sz="2800" dirty="0">
                <a:solidFill>
                  <a:srgbClr val="231F20"/>
                </a:solidFill>
                <a:latin typeface="Avenir Next"/>
                <a:cs typeface="Avenir Next"/>
              </a:rPr>
              <a:t>is</a:t>
            </a:r>
            <a:r>
              <a:rPr sz="2800" spc="-85" dirty="0">
                <a:solidFill>
                  <a:srgbClr val="231F20"/>
                </a:solidFill>
                <a:latin typeface="Avenir Next"/>
                <a:cs typeface="Avenir Next"/>
              </a:rPr>
              <a:t> </a:t>
            </a:r>
            <a:r>
              <a:rPr sz="2800" dirty="0">
                <a:solidFill>
                  <a:srgbClr val="231F20"/>
                </a:solidFill>
                <a:latin typeface="Avenir Next"/>
                <a:cs typeface="Avenir Next"/>
              </a:rPr>
              <a:t>a</a:t>
            </a:r>
            <a:r>
              <a:rPr sz="2800" spc="-85" dirty="0">
                <a:solidFill>
                  <a:srgbClr val="231F20"/>
                </a:solidFill>
                <a:latin typeface="Avenir Next"/>
                <a:cs typeface="Avenir Next"/>
              </a:rPr>
              <a:t> </a:t>
            </a:r>
            <a:r>
              <a:rPr sz="2800" dirty="0">
                <a:solidFill>
                  <a:srgbClr val="231F20"/>
                </a:solidFill>
                <a:latin typeface="Avenir Next"/>
                <a:cs typeface="Avenir Next"/>
              </a:rPr>
              <a:t>far</a:t>
            </a:r>
            <a:r>
              <a:rPr sz="2800" spc="-90" dirty="0">
                <a:solidFill>
                  <a:srgbClr val="231F20"/>
                </a:solidFill>
                <a:latin typeface="Avenir Next"/>
                <a:cs typeface="Avenir Next"/>
              </a:rPr>
              <a:t> </a:t>
            </a:r>
            <a:r>
              <a:rPr sz="2800" spc="-10" dirty="0">
                <a:solidFill>
                  <a:srgbClr val="231F20"/>
                </a:solidFill>
                <a:latin typeface="Avenir Next"/>
                <a:cs typeface="Avenir Next"/>
              </a:rPr>
              <a:t>graver</a:t>
            </a:r>
            <a:r>
              <a:rPr sz="2800" spc="-85" dirty="0">
                <a:solidFill>
                  <a:srgbClr val="231F20"/>
                </a:solidFill>
                <a:latin typeface="Avenir Next"/>
                <a:cs typeface="Avenir Next"/>
              </a:rPr>
              <a:t> </a:t>
            </a:r>
            <a:r>
              <a:rPr sz="2800" spc="-20" dirty="0">
                <a:solidFill>
                  <a:srgbClr val="231F20"/>
                </a:solidFill>
                <a:latin typeface="Avenir Next"/>
                <a:cs typeface="Avenir Next"/>
              </a:rPr>
              <a:t>threat</a:t>
            </a:r>
            <a:r>
              <a:rPr sz="2800" spc="-85" dirty="0">
                <a:solidFill>
                  <a:srgbClr val="231F20"/>
                </a:solidFill>
                <a:latin typeface="Avenir Next"/>
                <a:cs typeface="Avenir Next"/>
              </a:rPr>
              <a:t> </a:t>
            </a:r>
            <a:r>
              <a:rPr sz="2800" dirty="0">
                <a:solidFill>
                  <a:srgbClr val="231F20"/>
                </a:solidFill>
                <a:latin typeface="Avenir Next"/>
                <a:cs typeface="Avenir Next"/>
              </a:rPr>
              <a:t>than</a:t>
            </a:r>
            <a:r>
              <a:rPr sz="2800" spc="-90" dirty="0">
                <a:solidFill>
                  <a:srgbClr val="231F20"/>
                </a:solidFill>
                <a:latin typeface="Avenir Next"/>
                <a:cs typeface="Avenir Next"/>
              </a:rPr>
              <a:t> </a:t>
            </a:r>
            <a:r>
              <a:rPr sz="2800" dirty="0">
                <a:solidFill>
                  <a:srgbClr val="231F20"/>
                </a:solidFill>
                <a:latin typeface="Avenir Next"/>
                <a:cs typeface="Avenir Next"/>
              </a:rPr>
              <a:t>any</a:t>
            </a:r>
            <a:r>
              <a:rPr sz="2800" spc="-85" dirty="0">
                <a:solidFill>
                  <a:srgbClr val="231F20"/>
                </a:solidFill>
                <a:latin typeface="Avenir Next"/>
                <a:cs typeface="Avenir Next"/>
              </a:rPr>
              <a:t> </a:t>
            </a:r>
            <a:r>
              <a:rPr sz="2800" dirty="0">
                <a:solidFill>
                  <a:srgbClr val="231F20"/>
                </a:solidFill>
                <a:latin typeface="Avenir Next"/>
                <a:cs typeface="Avenir Next"/>
              </a:rPr>
              <a:t>our</a:t>
            </a:r>
            <a:r>
              <a:rPr sz="2800" spc="-85" dirty="0">
                <a:solidFill>
                  <a:srgbClr val="231F20"/>
                </a:solidFill>
                <a:latin typeface="Avenir Next"/>
                <a:cs typeface="Avenir Next"/>
              </a:rPr>
              <a:t> </a:t>
            </a:r>
            <a:r>
              <a:rPr sz="2800" spc="-5" dirty="0">
                <a:solidFill>
                  <a:srgbClr val="231F20"/>
                </a:solidFill>
                <a:latin typeface="Avenir Next"/>
                <a:cs typeface="Avenir Next"/>
              </a:rPr>
              <a:t>nation  </a:t>
            </a:r>
            <a:r>
              <a:rPr sz="2800" dirty="0">
                <a:solidFill>
                  <a:srgbClr val="231F20"/>
                </a:solidFill>
                <a:latin typeface="Avenir Next"/>
                <a:cs typeface="Avenir Next"/>
              </a:rPr>
              <a:t>faced during my </a:t>
            </a:r>
            <a:r>
              <a:rPr sz="2800" spc="-30" dirty="0">
                <a:solidFill>
                  <a:srgbClr val="231F20"/>
                </a:solidFill>
                <a:latin typeface="Avenir Next"/>
                <a:cs typeface="Avenir Next"/>
              </a:rPr>
              <a:t>career, </a:t>
            </a:r>
            <a:r>
              <a:rPr sz="2800" dirty="0">
                <a:solidFill>
                  <a:srgbClr val="231F20"/>
                </a:solidFill>
                <a:latin typeface="Avenir Next"/>
                <a:cs typeface="Avenir Next"/>
              </a:rPr>
              <a:t>including the Soviet  Union. And </a:t>
            </a:r>
            <a:r>
              <a:rPr sz="2800" spc="-20" dirty="0">
                <a:solidFill>
                  <a:srgbClr val="231F20"/>
                </a:solidFill>
                <a:latin typeface="Avenir Next"/>
                <a:cs typeface="Avenir Next"/>
              </a:rPr>
              <a:t>it’s </a:t>
            </a:r>
            <a:r>
              <a:rPr sz="2800" dirty="0">
                <a:solidFill>
                  <a:srgbClr val="231F20"/>
                </a:solidFill>
                <a:latin typeface="Avenir Next"/>
                <a:cs typeface="Avenir Next"/>
              </a:rPr>
              <a:t>because this </a:t>
            </a:r>
            <a:r>
              <a:rPr sz="2800" spc="-20" dirty="0">
                <a:solidFill>
                  <a:srgbClr val="231F20"/>
                </a:solidFill>
                <a:latin typeface="Avenir Next"/>
                <a:cs typeface="Avenir Next"/>
              </a:rPr>
              <a:t>threat </a:t>
            </a:r>
            <a:r>
              <a:rPr sz="2800" dirty="0">
                <a:solidFill>
                  <a:srgbClr val="231F20"/>
                </a:solidFill>
                <a:latin typeface="Avenir Next"/>
                <a:cs typeface="Avenir Next"/>
              </a:rPr>
              <a:t>is </a:t>
            </a:r>
            <a:r>
              <a:rPr sz="2800" spc="-15" dirty="0">
                <a:solidFill>
                  <a:srgbClr val="231F20"/>
                </a:solidFill>
                <a:latin typeface="Avenir Next"/>
                <a:cs typeface="Avenir Next"/>
              </a:rPr>
              <a:t>here</a:t>
            </a:r>
            <a:r>
              <a:rPr sz="2800" spc="-315" dirty="0">
                <a:solidFill>
                  <a:srgbClr val="231F20"/>
                </a:solidFill>
                <a:latin typeface="Avenir Next"/>
                <a:cs typeface="Avenir Next"/>
              </a:rPr>
              <a:t> </a:t>
            </a:r>
            <a:r>
              <a:rPr sz="2800" dirty="0">
                <a:solidFill>
                  <a:srgbClr val="231F20"/>
                </a:solidFill>
                <a:latin typeface="Avenir Next"/>
                <a:cs typeface="Avenir Next"/>
              </a:rPr>
              <a:t>and  </a:t>
            </a:r>
            <a:r>
              <a:rPr sz="2800" spc="-30" dirty="0">
                <a:solidFill>
                  <a:srgbClr val="231F20"/>
                </a:solidFill>
                <a:latin typeface="Avenir Next"/>
                <a:cs typeface="Avenir Next"/>
              </a:rPr>
              <a:t>now,</a:t>
            </a:r>
            <a:r>
              <a:rPr sz="2800" spc="-325" dirty="0">
                <a:solidFill>
                  <a:srgbClr val="231F20"/>
                </a:solidFill>
                <a:latin typeface="Avenir Next"/>
                <a:cs typeface="Avenir Next"/>
              </a:rPr>
              <a:t> </a:t>
            </a:r>
            <a:r>
              <a:rPr sz="2800" dirty="0">
                <a:solidFill>
                  <a:srgbClr val="231F20"/>
                </a:solidFill>
                <a:latin typeface="Avenir Next"/>
                <a:cs typeface="Avenir Next"/>
              </a:rPr>
              <a:t>right</a:t>
            </a:r>
            <a:r>
              <a:rPr sz="2800" spc="-240" dirty="0">
                <a:solidFill>
                  <a:srgbClr val="231F20"/>
                </a:solidFill>
                <a:latin typeface="Avenir Next"/>
                <a:cs typeface="Avenir Next"/>
              </a:rPr>
              <a:t> </a:t>
            </a:r>
            <a:r>
              <a:rPr sz="2800" spc="-15" dirty="0">
                <a:solidFill>
                  <a:srgbClr val="231F20"/>
                </a:solidFill>
                <a:latin typeface="Avenir Next"/>
                <a:cs typeface="Avenir Next"/>
              </a:rPr>
              <a:t>at</a:t>
            </a:r>
            <a:r>
              <a:rPr sz="2800" spc="-235" dirty="0">
                <a:solidFill>
                  <a:srgbClr val="231F20"/>
                </a:solidFill>
                <a:latin typeface="Avenir Next"/>
                <a:cs typeface="Avenir Next"/>
              </a:rPr>
              <a:t> </a:t>
            </a:r>
            <a:r>
              <a:rPr sz="2800" dirty="0">
                <a:solidFill>
                  <a:srgbClr val="231F20"/>
                </a:solidFill>
                <a:latin typeface="Avenir Next"/>
                <a:cs typeface="Avenir Next"/>
              </a:rPr>
              <a:t>home,</a:t>
            </a:r>
            <a:r>
              <a:rPr sz="2800" spc="-325" dirty="0">
                <a:solidFill>
                  <a:srgbClr val="231F20"/>
                </a:solidFill>
                <a:latin typeface="Avenir Next"/>
                <a:cs typeface="Avenir Next"/>
              </a:rPr>
              <a:t> </a:t>
            </a:r>
            <a:r>
              <a:rPr sz="2800" dirty="0">
                <a:solidFill>
                  <a:srgbClr val="231F20"/>
                </a:solidFill>
                <a:latin typeface="Avenir Next"/>
                <a:cs typeface="Avenir Next"/>
              </a:rPr>
              <a:t>and</a:t>
            </a:r>
            <a:r>
              <a:rPr sz="2800" spc="-240" dirty="0">
                <a:solidFill>
                  <a:srgbClr val="231F20"/>
                </a:solidFill>
                <a:latin typeface="Avenir Next"/>
                <a:cs typeface="Avenir Next"/>
              </a:rPr>
              <a:t> </a:t>
            </a:r>
            <a:r>
              <a:rPr sz="2800" spc="-20" dirty="0">
                <a:solidFill>
                  <a:srgbClr val="231F20"/>
                </a:solidFill>
                <a:latin typeface="Avenir Next"/>
                <a:cs typeface="Avenir Next"/>
              </a:rPr>
              <a:t>it’s</a:t>
            </a:r>
            <a:r>
              <a:rPr sz="2800" spc="-235" dirty="0">
                <a:solidFill>
                  <a:srgbClr val="231F20"/>
                </a:solidFill>
                <a:latin typeface="Avenir Next"/>
                <a:cs typeface="Avenir Next"/>
              </a:rPr>
              <a:t> </a:t>
            </a:r>
            <a:r>
              <a:rPr sz="2800" dirty="0">
                <a:solidFill>
                  <a:srgbClr val="231F20"/>
                </a:solidFill>
                <a:latin typeface="Avenir Next"/>
                <a:cs typeface="Avenir Next"/>
              </a:rPr>
              <a:t>coming</a:t>
            </a:r>
            <a:r>
              <a:rPr sz="2800" spc="-240" dirty="0">
                <a:solidFill>
                  <a:srgbClr val="231F20"/>
                </a:solidFill>
                <a:latin typeface="Avenir Next"/>
                <a:cs typeface="Avenir Next"/>
              </a:rPr>
              <a:t> </a:t>
            </a:r>
            <a:r>
              <a:rPr sz="2800" spc="-15" dirty="0">
                <a:solidFill>
                  <a:srgbClr val="231F20"/>
                </a:solidFill>
                <a:latin typeface="Avenir Next"/>
                <a:cs typeface="Avenir Next"/>
              </a:rPr>
              <a:t>from</a:t>
            </a:r>
            <a:r>
              <a:rPr sz="2800" spc="-240" dirty="0">
                <a:solidFill>
                  <a:srgbClr val="231F20"/>
                </a:solidFill>
                <a:latin typeface="Avenir Next"/>
                <a:cs typeface="Avenir Next"/>
              </a:rPr>
              <a:t> </a:t>
            </a:r>
            <a:r>
              <a:rPr sz="2800" dirty="0">
                <a:solidFill>
                  <a:srgbClr val="231F20"/>
                </a:solidFill>
                <a:latin typeface="Avenir Next"/>
                <a:cs typeface="Avenir Next"/>
              </a:rPr>
              <a:t>within  us. I guess the </a:t>
            </a:r>
            <a:r>
              <a:rPr sz="2800" spc="-15" dirty="0">
                <a:solidFill>
                  <a:srgbClr val="231F20"/>
                </a:solidFill>
                <a:latin typeface="Avenir Next"/>
                <a:cs typeface="Avenir Next"/>
              </a:rPr>
              <a:t>irony </a:t>
            </a:r>
            <a:r>
              <a:rPr sz="2800" dirty="0">
                <a:solidFill>
                  <a:srgbClr val="231F20"/>
                </a:solidFill>
                <a:latin typeface="Avenir Next"/>
                <a:cs typeface="Avenir Next"/>
              </a:rPr>
              <a:t>of being a </a:t>
            </a:r>
            <a:r>
              <a:rPr sz="2800" spc="-25" dirty="0">
                <a:solidFill>
                  <a:srgbClr val="231F20"/>
                </a:solidFill>
                <a:latin typeface="Avenir Next"/>
                <a:cs typeface="Avenir Next"/>
              </a:rPr>
              <a:t>great </a:t>
            </a:r>
            <a:r>
              <a:rPr sz="2800" spc="-5" dirty="0">
                <a:solidFill>
                  <a:srgbClr val="231F20"/>
                </a:solidFill>
                <a:latin typeface="Avenir Next"/>
                <a:cs typeface="Avenir Next"/>
              </a:rPr>
              <a:t>nation  </a:t>
            </a:r>
            <a:r>
              <a:rPr sz="2800" dirty="0">
                <a:solidFill>
                  <a:srgbClr val="231F20"/>
                </a:solidFill>
                <a:latin typeface="Avenir Next"/>
                <a:cs typeface="Avenir Next"/>
              </a:rPr>
              <a:t>is the only power who can bring you down is  yourself.</a:t>
            </a:r>
            <a:endParaRPr sz="2800" dirty="0">
              <a:latin typeface="Avenir Next"/>
              <a:cs typeface="Avenir Next"/>
            </a:endParaRPr>
          </a:p>
          <a:p>
            <a:pPr marL="1365885">
              <a:lnSpc>
                <a:spcPct val="100000"/>
              </a:lnSpc>
              <a:spcBef>
                <a:spcPts val="1760"/>
              </a:spcBef>
            </a:pPr>
            <a:r>
              <a:rPr sz="2600" b="1" dirty="0">
                <a:solidFill>
                  <a:srgbClr val="231F20"/>
                </a:solidFill>
                <a:latin typeface="Avenir Next"/>
                <a:cs typeface="Avenir Next"/>
              </a:rPr>
              <a:t>- </a:t>
            </a:r>
            <a:r>
              <a:rPr sz="2600" b="1" spc="-5" dirty="0">
                <a:solidFill>
                  <a:srgbClr val="231F20"/>
                </a:solidFill>
                <a:latin typeface="Avenir Next"/>
                <a:cs typeface="Avenir Next"/>
              </a:rPr>
              <a:t>Colonel </a:t>
            </a:r>
            <a:r>
              <a:rPr sz="2600" b="1" dirty="0">
                <a:solidFill>
                  <a:srgbClr val="231F20"/>
                </a:solidFill>
                <a:latin typeface="Avenir Next"/>
                <a:cs typeface="Avenir Next"/>
              </a:rPr>
              <a:t>Mark </a:t>
            </a:r>
            <a:r>
              <a:rPr sz="2600" b="1" spc="-15" dirty="0">
                <a:solidFill>
                  <a:srgbClr val="231F20"/>
                </a:solidFill>
                <a:latin typeface="Avenir Next"/>
                <a:cs typeface="Avenir Next"/>
              </a:rPr>
              <a:t>Mykleby, </a:t>
            </a:r>
            <a:r>
              <a:rPr sz="2300" b="1" i="1" dirty="0">
                <a:solidFill>
                  <a:srgbClr val="231F20"/>
                </a:solidFill>
                <a:latin typeface="AvenirNext-BoldItalic"/>
                <a:cs typeface="AvenirNext-BoldItalic"/>
              </a:rPr>
              <a:t>USMC</a:t>
            </a:r>
            <a:r>
              <a:rPr sz="2300" b="1" i="1" spc="-175" dirty="0">
                <a:solidFill>
                  <a:srgbClr val="231F20"/>
                </a:solidFill>
                <a:latin typeface="AvenirNext-BoldItalic"/>
                <a:cs typeface="AvenirNext-BoldItalic"/>
              </a:rPr>
              <a:t> </a:t>
            </a:r>
            <a:r>
              <a:rPr sz="2300" b="1" i="1" spc="-10" dirty="0">
                <a:solidFill>
                  <a:srgbClr val="231F20"/>
                </a:solidFill>
                <a:latin typeface="AvenirNext-BoldItalic"/>
                <a:cs typeface="AvenirNext-BoldItalic"/>
              </a:rPr>
              <a:t>(Retired)</a:t>
            </a:r>
            <a:endParaRPr sz="2300" dirty="0">
              <a:latin typeface="AvenirNext-BoldItalic"/>
              <a:cs typeface="AvenirNext-BoldItalic"/>
            </a:endParaRPr>
          </a:p>
          <a:p>
            <a:pPr marL="1365885">
              <a:lnSpc>
                <a:spcPct val="100000"/>
              </a:lnSpc>
              <a:spcBef>
                <a:spcPts val="440"/>
              </a:spcBef>
            </a:pPr>
            <a:r>
              <a:rPr lang="en-US" sz="1800" i="1" spc="-5" dirty="0">
                <a:solidFill>
                  <a:srgbClr val="231F20"/>
                </a:solidFill>
                <a:latin typeface="Avenir Next"/>
                <a:cs typeface="Avenir Next"/>
              </a:rPr>
              <a:t>(Source: </a:t>
            </a:r>
            <a:r>
              <a:rPr sz="1800" i="1" spc="-15" dirty="0">
                <a:solidFill>
                  <a:srgbClr val="231F20"/>
                </a:solidFill>
                <a:latin typeface="Avenir Next"/>
                <a:cs typeface="Avenir Next"/>
              </a:rPr>
              <a:t>The </a:t>
            </a:r>
            <a:r>
              <a:rPr sz="1800" i="1" dirty="0">
                <a:solidFill>
                  <a:srgbClr val="231F20"/>
                </a:solidFill>
                <a:latin typeface="Avenir Next"/>
                <a:cs typeface="Avenir Next"/>
              </a:rPr>
              <a:t>New </a:t>
            </a:r>
            <a:r>
              <a:rPr sz="1800" i="1" spc="-35" dirty="0">
                <a:solidFill>
                  <a:srgbClr val="231F20"/>
                </a:solidFill>
                <a:latin typeface="Avenir Next"/>
                <a:cs typeface="Avenir Next"/>
              </a:rPr>
              <a:t>York </a:t>
            </a:r>
            <a:r>
              <a:rPr sz="1800" i="1" spc="-5" dirty="0">
                <a:solidFill>
                  <a:srgbClr val="231F20"/>
                </a:solidFill>
                <a:latin typeface="Avenir Next"/>
                <a:cs typeface="Avenir Next"/>
              </a:rPr>
              <a:t>Times</a:t>
            </a:r>
            <a:r>
              <a:rPr sz="1800" i="1" spc="-90" dirty="0">
                <a:solidFill>
                  <a:srgbClr val="231F20"/>
                </a:solidFill>
                <a:latin typeface="Avenir Next"/>
                <a:cs typeface="Avenir Next"/>
              </a:rPr>
              <a:t> </a:t>
            </a:r>
            <a:r>
              <a:rPr sz="1800" i="1" dirty="0">
                <a:solidFill>
                  <a:srgbClr val="231F20"/>
                </a:solidFill>
                <a:latin typeface="Avenir Next"/>
                <a:cs typeface="Avenir Next"/>
              </a:rPr>
              <a:t>10/2/18</a:t>
            </a:r>
            <a:r>
              <a:rPr lang="en-US" sz="1800" i="1" dirty="0">
                <a:solidFill>
                  <a:srgbClr val="231F20"/>
                </a:solidFill>
                <a:latin typeface="Avenir Next"/>
                <a:cs typeface="Avenir Next"/>
              </a:rPr>
              <a:t>)</a:t>
            </a:r>
            <a:endParaRPr sz="1800" dirty="0">
              <a:latin typeface="Avenir Next"/>
              <a:cs typeface="Avenir Nex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3" name="object 3"/>
          <p:cNvSpPr/>
          <p:nvPr/>
        </p:nvSpPr>
        <p:spPr>
          <a:xfrm>
            <a:off x="1828800" y="0"/>
            <a:ext cx="12801600" cy="822959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618142" y="145928"/>
            <a:ext cx="7220584"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BDBDBD"/>
                </a:solidFill>
                <a:latin typeface="Georgia"/>
                <a:cs typeface="Georgia"/>
              </a:rPr>
              <a:t>OUR </a:t>
            </a:r>
            <a:r>
              <a:rPr sz="3000" b="1" spc="-5" dirty="0">
                <a:solidFill>
                  <a:srgbClr val="BDBDBD"/>
                </a:solidFill>
                <a:latin typeface="Georgia"/>
                <a:cs typeface="Georgia"/>
              </a:rPr>
              <a:t>NATION </a:t>
            </a:r>
            <a:r>
              <a:rPr sz="3000" b="1" dirty="0">
                <a:solidFill>
                  <a:srgbClr val="BDBDBD"/>
                </a:solidFill>
                <a:latin typeface="Georgia"/>
                <a:cs typeface="Georgia"/>
              </a:rPr>
              <a:t>IS </a:t>
            </a:r>
            <a:r>
              <a:rPr sz="3000" b="1" spc="-5" dirty="0">
                <a:solidFill>
                  <a:srgbClr val="BDBDBD"/>
                </a:solidFill>
                <a:latin typeface="Georgia"/>
                <a:cs typeface="Georgia"/>
              </a:rPr>
              <a:t>AT </a:t>
            </a:r>
            <a:r>
              <a:rPr sz="3000" b="1" dirty="0">
                <a:solidFill>
                  <a:srgbClr val="BDBDBD"/>
                </a:solidFill>
                <a:latin typeface="Georgia"/>
                <a:cs typeface="Georgia"/>
              </a:rPr>
              <a:t>A</a:t>
            </a:r>
            <a:r>
              <a:rPr sz="3000" b="1" spc="-95" dirty="0">
                <a:solidFill>
                  <a:srgbClr val="BDBDBD"/>
                </a:solidFill>
                <a:latin typeface="Georgia"/>
                <a:cs typeface="Georgia"/>
              </a:rPr>
              <a:t> </a:t>
            </a:r>
            <a:r>
              <a:rPr sz="3000" b="1" spc="-5" dirty="0">
                <a:solidFill>
                  <a:srgbClr val="BDBDBD"/>
                </a:solidFill>
                <a:latin typeface="Georgia"/>
                <a:cs typeface="Georgia"/>
              </a:rPr>
              <a:t>CROSSROADS</a:t>
            </a:r>
            <a:endParaRPr sz="3000">
              <a:latin typeface="Georgia"/>
              <a:cs typeface="Georgia"/>
            </a:endParaRPr>
          </a:p>
        </p:txBody>
      </p:sp>
      <p:sp>
        <p:nvSpPr>
          <p:cNvPr id="22" name="object 4"/>
          <p:cNvSpPr/>
          <p:nvPr/>
        </p:nvSpPr>
        <p:spPr>
          <a:xfrm>
            <a:off x="1828800" y="987425"/>
            <a:ext cx="12801600" cy="7242175"/>
          </a:xfrm>
          <a:custGeom>
            <a:avLst/>
            <a:gdLst/>
            <a:ahLst/>
            <a:cxnLst/>
            <a:rect l="l" t="t" r="r" b="b"/>
            <a:pathLst>
              <a:path w="12801600" h="7242175">
                <a:moveTo>
                  <a:pt x="0" y="7242048"/>
                </a:moveTo>
                <a:lnTo>
                  <a:pt x="12801600" y="7242048"/>
                </a:lnTo>
                <a:lnTo>
                  <a:pt x="12801600" y="0"/>
                </a:lnTo>
                <a:lnTo>
                  <a:pt x="0" y="0"/>
                </a:lnTo>
                <a:lnTo>
                  <a:pt x="0" y="7242048"/>
                </a:lnTo>
                <a:close/>
              </a:path>
            </a:pathLst>
          </a:custGeom>
          <a:solidFill>
            <a:srgbClr val="FFFFFF">
              <a:alpha val="78997"/>
            </a:srgbClr>
          </a:solidFill>
        </p:spPr>
        <p:txBody>
          <a:bodyPr wrap="square" lIns="0" tIns="0" rIns="0" bIns="0" rtlCol="0"/>
          <a:lstStyle/>
          <a:p>
            <a:endParaRPr dirty="0"/>
          </a:p>
        </p:txBody>
      </p:sp>
      <p:sp>
        <p:nvSpPr>
          <p:cNvPr id="6" name="object 6"/>
          <p:cNvSpPr txBox="1">
            <a:spLocks noGrp="1"/>
          </p:cNvSpPr>
          <p:nvPr>
            <p:ph type="title"/>
          </p:nvPr>
        </p:nvSpPr>
        <p:spPr>
          <a:xfrm>
            <a:off x="1981200" y="624875"/>
            <a:ext cx="12496800" cy="1551707"/>
          </a:xfrm>
          <a:prstGeom prst="rect">
            <a:avLst/>
          </a:prstGeom>
        </p:spPr>
        <p:txBody>
          <a:bodyPr vert="horz" wrap="square" lIns="0" tIns="12700" rIns="0" bIns="0" rtlCol="0">
            <a:spAutoFit/>
          </a:bodyPr>
          <a:lstStyle/>
          <a:p>
            <a:pPr marL="12700" algn="ctr">
              <a:lnSpc>
                <a:spcPct val="100000"/>
              </a:lnSpc>
              <a:spcBef>
                <a:spcPts val="100"/>
              </a:spcBef>
            </a:pPr>
            <a:r>
              <a:rPr lang="en-US" sz="5000" spc="-5" dirty="0"/>
              <a:t>PRESIDENT GEORGE WASHINGTON </a:t>
            </a:r>
            <a:br>
              <a:rPr lang="en-US" sz="5000" spc="-5" dirty="0"/>
            </a:br>
            <a:r>
              <a:rPr lang="en-US" sz="5000" spc="-5" dirty="0"/>
              <a:t>FOUR GREATEST THREATS</a:t>
            </a:r>
            <a:endParaRPr sz="5000" dirty="0"/>
          </a:p>
        </p:txBody>
      </p:sp>
      <p:sp>
        <p:nvSpPr>
          <p:cNvPr id="8" name="object 8"/>
          <p:cNvSpPr/>
          <p:nvPr/>
        </p:nvSpPr>
        <p:spPr>
          <a:xfrm>
            <a:off x="8057802" y="2132307"/>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9"/>
          <p:cNvSpPr/>
          <p:nvPr/>
        </p:nvSpPr>
        <p:spPr>
          <a:xfrm>
            <a:off x="8485282" y="2132307"/>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0" name="object 10"/>
          <p:cNvSpPr/>
          <p:nvPr/>
        </p:nvSpPr>
        <p:spPr>
          <a:xfrm>
            <a:off x="7630319" y="2132307"/>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1" name="object 11"/>
          <p:cNvSpPr/>
          <p:nvPr/>
        </p:nvSpPr>
        <p:spPr>
          <a:xfrm>
            <a:off x="9038495" y="2356461"/>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2" name="object 12"/>
          <p:cNvSpPr/>
          <p:nvPr/>
        </p:nvSpPr>
        <p:spPr>
          <a:xfrm>
            <a:off x="4109879" y="2356334"/>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3" name="object 13"/>
          <p:cNvSpPr/>
          <p:nvPr/>
        </p:nvSpPr>
        <p:spPr>
          <a:xfrm>
            <a:off x="3182111" y="2926079"/>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4" name="object 14"/>
          <p:cNvSpPr/>
          <p:nvPr/>
        </p:nvSpPr>
        <p:spPr>
          <a:xfrm>
            <a:off x="3182111" y="4937759"/>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5" name="object 15"/>
          <p:cNvSpPr/>
          <p:nvPr/>
        </p:nvSpPr>
        <p:spPr>
          <a:xfrm>
            <a:off x="3182111" y="3931920"/>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6" name="object 16"/>
          <p:cNvSpPr/>
          <p:nvPr/>
        </p:nvSpPr>
        <p:spPr>
          <a:xfrm>
            <a:off x="3182111" y="5943600"/>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8" name="object 18"/>
          <p:cNvSpPr txBox="1"/>
          <p:nvPr/>
        </p:nvSpPr>
        <p:spPr>
          <a:xfrm>
            <a:off x="4069528" y="3094925"/>
            <a:ext cx="9475470" cy="505267"/>
          </a:xfrm>
          <a:prstGeom prst="rect">
            <a:avLst/>
          </a:prstGeom>
        </p:spPr>
        <p:txBody>
          <a:bodyPr vert="horz" wrap="square" lIns="0" tIns="12700" rIns="0" bIns="0" rtlCol="0">
            <a:spAutoFit/>
          </a:bodyPr>
          <a:lstStyle/>
          <a:p>
            <a:pPr marL="12700">
              <a:lnSpc>
                <a:spcPct val="100000"/>
              </a:lnSpc>
              <a:spcBef>
                <a:spcPts val="100"/>
              </a:spcBef>
            </a:pPr>
            <a:r>
              <a:rPr lang="en-US" sz="3200" b="1" spc="-25" dirty="0">
                <a:solidFill>
                  <a:srgbClr val="921A1C"/>
                </a:solidFill>
                <a:latin typeface="Avenir Next"/>
                <a:cs typeface="Avenir Next"/>
              </a:rPr>
              <a:t>Hyper-Partisanship</a:t>
            </a:r>
            <a:endParaRPr sz="3200" dirty="0">
              <a:latin typeface="Avenir Next"/>
              <a:cs typeface="Avenir Next"/>
            </a:endParaRPr>
          </a:p>
        </p:txBody>
      </p:sp>
      <p:sp>
        <p:nvSpPr>
          <p:cNvPr id="19" name="Rectangle 18"/>
          <p:cNvSpPr/>
          <p:nvPr/>
        </p:nvSpPr>
        <p:spPr>
          <a:xfrm>
            <a:off x="3964466" y="4079501"/>
            <a:ext cx="8012835" cy="584775"/>
          </a:xfrm>
          <a:prstGeom prst="rect">
            <a:avLst/>
          </a:prstGeom>
        </p:spPr>
        <p:txBody>
          <a:bodyPr wrap="none">
            <a:spAutoFit/>
          </a:bodyPr>
          <a:lstStyle/>
          <a:p>
            <a:r>
              <a:rPr lang="en-US" sz="3200" b="1" spc="-40" dirty="0">
                <a:solidFill>
                  <a:srgbClr val="921A1C"/>
                </a:solidFill>
                <a:latin typeface="Avenir Next"/>
                <a:cs typeface="Avenir Next"/>
              </a:rPr>
              <a:t>Foreign Intervention in Domestic Affairs</a:t>
            </a:r>
            <a:r>
              <a:rPr lang="en-US" sz="3200" b="1" spc="-5" dirty="0">
                <a:solidFill>
                  <a:srgbClr val="921A1C"/>
                </a:solidFill>
                <a:latin typeface="Avenir Next"/>
                <a:cs typeface="Avenir Next"/>
              </a:rPr>
              <a:t> </a:t>
            </a:r>
            <a:endParaRPr lang="en-US" sz="3200" dirty="0"/>
          </a:p>
        </p:txBody>
      </p:sp>
      <p:sp>
        <p:nvSpPr>
          <p:cNvPr id="20" name="Rectangle 19"/>
          <p:cNvSpPr/>
          <p:nvPr/>
        </p:nvSpPr>
        <p:spPr>
          <a:xfrm>
            <a:off x="3904124" y="4686943"/>
            <a:ext cx="9589497" cy="975267"/>
          </a:xfrm>
          <a:prstGeom prst="rect">
            <a:avLst/>
          </a:prstGeom>
        </p:spPr>
        <p:txBody>
          <a:bodyPr wrap="square">
            <a:spAutoFit/>
          </a:bodyPr>
          <a:lstStyle/>
          <a:p>
            <a:pPr marL="94615" marR="3068320">
              <a:lnSpc>
                <a:spcPts val="7920"/>
              </a:lnSpc>
              <a:spcBef>
                <a:spcPts val="430"/>
              </a:spcBef>
            </a:pPr>
            <a:r>
              <a:rPr lang="en-US" sz="3200" b="1" spc="-20" dirty="0">
                <a:solidFill>
                  <a:srgbClr val="921A1C"/>
                </a:solidFill>
                <a:latin typeface="Avenir Next"/>
                <a:cs typeface="Avenir Next"/>
              </a:rPr>
              <a:t>Fiscal Irresponsibility</a:t>
            </a:r>
            <a:endParaRPr lang="en-US" sz="3200" dirty="0">
              <a:latin typeface="Avenir Next"/>
              <a:cs typeface="Avenir Next"/>
            </a:endParaRPr>
          </a:p>
        </p:txBody>
      </p:sp>
      <p:sp>
        <p:nvSpPr>
          <p:cNvPr id="21" name="Rectangle 20"/>
          <p:cNvSpPr/>
          <p:nvPr/>
        </p:nvSpPr>
        <p:spPr>
          <a:xfrm>
            <a:off x="3964466" y="6069250"/>
            <a:ext cx="5658216" cy="584775"/>
          </a:xfrm>
          <a:prstGeom prst="rect">
            <a:avLst/>
          </a:prstGeom>
        </p:spPr>
        <p:txBody>
          <a:bodyPr wrap="none">
            <a:spAutoFit/>
          </a:bodyPr>
          <a:lstStyle/>
          <a:p>
            <a:r>
              <a:rPr lang="en-US" sz="3200" b="1" spc="-10" dirty="0">
                <a:solidFill>
                  <a:srgbClr val="921A1C"/>
                </a:solidFill>
                <a:latin typeface="Avenir Next"/>
                <a:cs typeface="Avenir Next"/>
              </a:rPr>
              <a:t>Absence of Civic Education </a:t>
            </a:r>
            <a:endParaRPr lang="en-US" sz="3200" dirty="0"/>
          </a:p>
        </p:txBody>
      </p:sp>
    </p:spTree>
    <p:extLst>
      <p:ext uri="{BB962C8B-B14F-4D97-AF65-F5344CB8AC3E}">
        <p14:creationId xmlns:p14="http://schemas.microsoft.com/office/powerpoint/2010/main" val="371741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3" name="object 3"/>
          <p:cNvSpPr/>
          <p:nvPr/>
        </p:nvSpPr>
        <p:spPr>
          <a:xfrm>
            <a:off x="1834070" y="0"/>
            <a:ext cx="12796520" cy="82296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endParaRPr/>
          </a:p>
        </p:txBody>
      </p:sp>
      <p:sp>
        <p:nvSpPr>
          <p:cNvPr id="4" name="object 4"/>
          <p:cNvSpPr txBox="1"/>
          <p:nvPr/>
        </p:nvSpPr>
        <p:spPr>
          <a:xfrm>
            <a:off x="3806121" y="150501"/>
            <a:ext cx="8797290"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BDBDBD"/>
                </a:solidFill>
                <a:latin typeface="Georgia"/>
                <a:cs typeface="Georgia"/>
              </a:rPr>
              <a:t>AMERICA FACES </a:t>
            </a:r>
            <a:r>
              <a:rPr sz="3000" b="1" dirty="0">
                <a:solidFill>
                  <a:srgbClr val="BDBDBD"/>
                </a:solidFill>
                <a:latin typeface="Georgia"/>
                <a:cs typeface="Georgia"/>
              </a:rPr>
              <a:t>DAUNTING</a:t>
            </a:r>
            <a:r>
              <a:rPr sz="3000" b="1" spc="-85" dirty="0">
                <a:solidFill>
                  <a:srgbClr val="BDBDBD"/>
                </a:solidFill>
                <a:latin typeface="Georgia"/>
                <a:cs typeface="Georgia"/>
              </a:rPr>
              <a:t> </a:t>
            </a:r>
            <a:r>
              <a:rPr sz="3000" b="1" spc="-5" dirty="0">
                <a:solidFill>
                  <a:srgbClr val="BDBDBD"/>
                </a:solidFill>
                <a:latin typeface="Georgia"/>
                <a:cs typeface="Georgia"/>
              </a:rPr>
              <a:t>CHALLENGES</a:t>
            </a:r>
            <a:endParaRPr sz="3000">
              <a:latin typeface="Georgia"/>
              <a:cs typeface="Georgia"/>
            </a:endParaRPr>
          </a:p>
        </p:txBody>
      </p:sp>
      <p:sp>
        <p:nvSpPr>
          <p:cNvPr id="5" name="object 5"/>
          <p:cNvSpPr/>
          <p:nvPr/>
        </p:nvSpPr>
        <p:spPr>
          <a:xfrm>
            <a:off x="8017002"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6"/>
          <p:cNvSpPr/>
          <p:nvPr/>
        </p:nvSpPr>
        <p:spPr>
          <a:xfrm>
            <a:off x="8444483"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7"/>
          <p:cNvSpPr/>
          <p:nvPr/>
        </p:nvSpPr>
        <p:spPr>
          <a:xfrm>
            <a:off x="7589519"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8"/>
          <p:cNvSpPr/>
          <p:nvPr/>
        </p:nvSpPr>
        <p:spPr>
          <a:xfrm>
            <a:off x="8997695" y="1744345"/>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9" name="object 9"/>
          <p:cNvSpPr/>
          <p:nvPr/>
        </p:nvSpPr>
        <p:spPr>
          <a:xfrm>
            <a:off x="4069079" y="1755775"/>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0" name="object 10"/>
          <p:cNvSpPr txBox="1">
            <a:spLocks noGrp="1"/>
          </p:cNvSpPr>
          <p:nvPr>
            <p:ph type="title"/>
          </p:nvPr>
        </p:nvSpPr>
        <p:spPr>
          <a:xfrm>
            <a:off x="2095342" y="638591"/>
            <a:ext cx="12226290" cy="848360"/>
          </a:xfrm>
          <a:prstGeom prst="rect">
            <a:avLst/>
          </a:prstGeom>
        </p:spPr>
        <p:txBody>
          <a:bodyPr vert="horz" wrap="square" lIns="0" tIns="12700" rIns="0" bIns="0" rtlCol="0">
            <a:spAutoFit/>
          </a:bodyPr>
          <a:lstStyle/>
          <a:p>
            <a:pPr marL="12700">
              <a:lnSpc>
                <a:spcPct val="100000"/>
              </a:lnSpc>
              <a:spcBef>
                <a:spcPts val="100"/>
              </a:spcBef>
            </a:pPr>
            <a:r>
              <a:rPr sz="5400" dirty="0"/>
              <a:t>LOSING </a:t>
            </a:r>
            <a:r>
              <a:rPr sz="5400" spc="-5" dirty="0"/>
              <a:t>FAITH </a:t>
            </a:r>
            <a:r>
              <a:rPr sz="5400" dirty="0"/>
              <a:t>IN</a:t>
            </a:r>
            <a:r>
              <a:rPr sz="5400" spc="-90" dirty="0"/>
              <a:t> </a:t>
            </a:r>
            <a:r>
              <a:rPr sz="5400" dirty="0"/>
              <a:t>INSTITUTIONS</a:t>
            </a:r>
          </a:p>
        </p:txBody>
      </p:sp>
      <p:sp>
        <p:nvSpPr>
          <p:cNvPr id="11" name="object 11"/>
          <p:cNvSpPr txBox="1"/>
          <p:nvPr/>
        </p:nvSpPr>
        <p:spPr>
          <a:xfrm>
            <a:off x="6320663" y="2054097"/>
            <a:ext cx="6408420" cy="1995418"/>
          </a:xfrm>
          <a:prstGeom prst="rect">
            <a:avLst/>
          </a:prstGeom>
        </p:spPr>
        <p:txBody>
          <a:bodyPr vert="horz" wrap="square" lIns="0" tIns="12700" rIns="0" bIns="0" rtlCol="0">
            <a:spAutoFit/>
          </a:bodyPr>
          <a:lstStyle/>
          <a:p>
            <a:pPr marL="12700" marR="5080">
              <a:spcBef>
                <a:spcPts val="100"/>
              </a:spcBef>
              <a:tabLst>
                <a:tab pos="948055" algn="l"/>
                <a:tab pos="3440429" algn="l"/>
                <a:tab pos="4380865" algn="l"/>
              </a:tabLst>
            </a:pPr>
            <a:r>
              <a:rPr sz="3200" dirty="0">
                <a:latin typeface="Avenir Next"/>
                <a:cs typeface="Avenir Next"/>
              </a:rPr>
              <a:t>of Americans believe it's</a:t>
            </a:r>
            <a:r>
              <a:rPr sz="3200" spc="-475" dirty="0">
                <a:latin typeface="Avenir Next"/>
                <a:cs typeface="Avenir Next"/>
              </a:rPr>
              <a:t> </a:t>
            </a:r>
            <a:r>
              <a:rPr sz="3200" spc="-5" dirty="0">
                <a:latin typeface="Avenir Next"/>
                <a:cs typeface="Avenir Next"/>
              </a:rPr>
              <a:t>important  </a:t>
            </a:r>
            <a:r>
              <a:rPr sz="3200" dirty="0">
                <a:latin typeface="Avenir Next"/>
                <a:cs typeface="Avenir Next"/>
              </a:rPr>
              <a:t>th</a:t>
            </a:r>
            <a:r>
              <a:rPr sz="3200" spc="-35" dirty="0">
                <a:latin typeface="Avenir Next"/>
                <a:cs typeface="Avenir Next"/>
              </a:rPr>
              <a:t>a</a:t>
            </a:r>
            <a:r>
              <a:rPr sz="3200" dirty="0">
                <a:latin typeface="Avenir Next"/>
                <a:cs typeface="Avenir Next"/>
              </a:rPr>
              <a:t>t</a:t>
            </a:r>
            <a:r>
              <a:rPr lang="en-US" sz="3200" dirty="0">
                <a:latin typeface="Avenir Next"/>
                <a:cs typeface="Avenir Next"/>
              </a:rPr>
              <a:t> </a:t>
            </a:r>
            <a:r>
              <a:rPr sz="3200" spc="-40" dirty="0">
                <a:latin typeface="Avenir Next"/>
                <a:cs typeface="Avenir Next"/>
              </a:rPr>
              <a:t>R</a:t>
            </a:r>
            <a:r>
              <a:rPr sz="3200" dirty="0">
                <a:latin typeface="Avenir Next"/>
                <a:cs typeface="Avenir Next"/>
              </a:rPr>
              <a:t>epublicans</a:t>
            </a:r>
            <a:r>
              <a:rPr lang="en-US" sz="3200" dirty="0">
                <a:latin typeface="Avenir Next"/>
                <a:cs typeface="Avenir Next"/>
              </a:rPr>
              <a:t> </a:t>
            </a:r>
            <a:r>
              <a:rPr sz="3200" dirty="0">
                <a:latin typeface="Avenir Next"/>
                <a:cs typeface="Avenir Next"/>
              </a:rPr>
              <a:t>and</a:t>
            </a:r>
            <a:r>
              <a:rPr lang="en-US" sz="3200" dirty="0">
                <a:latin typeface="Avenir Next"/>
                <a:cs typeface="Avenir Next"/>
              </a:rPr>
              <a:t> </a:t>
            </a:r>
            <a:r>
              <a:rPr sz="3200" dirty="0">
                <a:latin typeface="Avenir Next"/>
                <a:cs typeface="Avenir Next"/>
              </a:rPr>
              <a:t>Democ</a:t>
            </a:r>
            <a:r>
              <a:rPr sz="3200" spc="-40" dirty="0">
                <a:latin typeface="Avenir Next"/>
                <a:cs typeface="Avenir Next"/>
              </a:rPr>
              <a:t>r</a:t>
            </a:r>
            <a:r>
              <a:rPr sz="3200" spc="-35" dirty="0">
                <a:latin typeface="Avenir Next"/>
                <a:cs typeface="Avenir Next"/>
              </a:rPr>
              <a:t>a</a:t>
            </a:r>
            <a:r>
              <a:rPr sz="3200" dirty="0">
                <a:latin typeface="Avenir Next"/>
                <a:cs typeface="Avenir Next"/>
              </a:rPr>
              <a:t>ts</a:t>
            </a:r>
            <a:r>
              <a:rPr lang="en-US" sz="3200" dirty="0">
                <a:latin typeface="Avenir Next"/>
                <a:cs typeface="Avenir Next"/>
              </a:rPr>
              <a:t> work</a:t>
            </a:r>
            <a:r>
              <a:rPr lang="en-US" sz="3200" spc="-90" dirty="0">
                <a:latin typeface="Avenir Next"/>
                <a:cs typeface="Avenir Next"/>
              </a:rPr>
              <a:t> </a:t>
            </a:r>
            <a:r>
              <a:rPr lang="en-US" sz="3200" dirty="0">
                <a:latin typeface="Avenir Next"/>
                <a:cs typeface="Avenir Next"/>
              </a:rPr>
              <a:t>together</a:t>
            </a:r>
          </a:p>
          <a:p>
            <a:pPr marL="12700" marR="5080">
              <a:lnSpc>
                <a:spcPct val="100000"/>
              </a:lnSpc>
              <a:spcBef>
                <a:spcPts val="100"/>
              </a:spcBef>
              <a:tabLst>
                <a:tab pos="948055" algn="l"/>
                <a:tab pos="3440429" algn="l"/>
                <a:tab pos="4380865" algn="l"/>
              </a:tabLst>
            </a:pPr>
            <a:endParaRPr sz="3200" dirty="0">
              <a:latin typeface="Avenir Next"/>
              <a:cs typeface="Avenir Next"/>
            </a:endParaRPr>
          </a:p>
        </p:txBody>
      </p:sp>
      <p:sp>
        <p:nvSpPr>
          <p:cNvPr id="13" name="object 13"/>
          <p:cNvSpPr txBox="1"/>
          <p:nvPr/>
        </p:nvSpPr>
        <p:spPr>
          <a:xfrm>
            <a:off x="3611753" y="2054097"/>
            <a:ext cx="254381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rgbClr val="921A1C"/>
                </a:solidFill>
                <a:latin typeface="Avenir Next"/>
                <a:cs typeface="Avenir Next"/>
              </a:rPr>
              <a:t>78%</a:t>
            </a:r>
            <a:endParaRPr sz="9000">
              <a:latin typeface="Avenir Next"/>
              <a:cs typeface="Avenir Next"/>
            </a:endParaRPr>
          </a:p>
        </p:txBody>
      </p:sp>
      <p:sp>
        <p:nvSpPr>
          <p:cNvPr id="14" name="object 14"/>
          <p:cNvSpPr/>
          <p:nvPr/>
        </p:nvSpPr>
        <p:spPr>
          <a:xfrm>
            <a:off x="5566829" y="5787199"/>
            <a:ext cx="1533080" cy="206654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5647563" y="5730684"/>
            <a:ext cx="1371600" cy="2170430"/>
          </a:xfrm>
          <a:custGeom>
            <a:avLst/>
            <a:gdLst/>
            <a:ahLst/>
            <a:cxnLst/>
            <a:rect l="l" t="t" r="r" b="b"/>
            <a:pathLst>
              <a:path w="1371600" h="2170429">
                <a:moveTo>
                  <a:pt x="0" y="2169922"/>
                </a:moveTo>
                <a:lnTo>
                  <a:pt x="1371600" y="2169922"/>
                </a:lnTo>
                <a:lnTo>
                  <a:pt x="1371600" y="0"/>
                </a:lnTo>
                <a:lnTo>
                  <a:pt x="0" y="0"/>
                </a:lnTo>
                <a:lnTo>
                  <a:pt x="0" y="2169922"/>
                </a:lnTo>
                <a:close/>
              </a:path>
            </a:pathLst>
          </a:custGeom>
          <a:solidFill>
            <a:srgbClr val="FFFFFF">
              <a:alpha val="36000"/>
            </a:srgbClr>
          </a:solidFill>
        </p:spPr>
        <p:txBody>
          <a:bodyPr wrap="square" lIns="0" tIns="0" rIns="0" bIns="0" rtlCol="0"/>
          <a:lstStyle/>
          <a:p>
            <a:endParaRPr/>
          </a:p>
        </p:txBody>
      </p:sp>
      <p:sp>
        <p:nvSpPr>
          <p:cNvPr id="16" name="object 16"/>
          <p:cNvSpPr/>
          <p:nvPr/>
        </p:nvSpPr>
        <p:spPr>
          <a:xfrm>
            <a:off x="2057400" y="6143434"/>
            <a:ext cx="2748533" cy="143459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2000630" y="5789929"/>
            <a:ext cx="2826385" cy="1878330"/>
          </a:xfrm>
          <a:custGeom>
            <a:avLst/>
            <a:gdLst/>
            <a:ahLst/>
            <a:cxnLst/>
            <a:rect l="l" t="t" r="r" b="b"/>
            <a:pathLst>
              <a:path w="2826385" h="1878329">
                <a:moveTo>
                  <a:pt x="0" y="1878203"/>
                </a:moveTo>
                <a:lnTo>
                  <a:pt x="2825876" y="1878203"/>
                </a:lnTo>
                <a:lnTo>
                  <a:pt x="2825876" y="0"/>
                </a:lnTo>
                <a:lnTo>
                  <a:pt x="0" y="0"/>
                </a:lnTo>
                <a:lnTo>
                  <a:pt x="0" y="1878203"/>
                </a:lnTo>
                <a:close/>
              </a:path>
            </a:pathLst>
          </a:custGeom>
          <a:solidFill>
            <a:srgbClr val="FFFFFF">
              <a:alpha val="76998"/>
            </a:srgbClr>
          </a:solidFill>
        </p:spPr>
        <p:txBody>
          <a:bodyPr wrap="square" lIns="0" tIns="0" rIns="0" bIns="0" rtlCol="0"/>
          <a:lstStyle/>
          <a:p>
            <a:endParaRPr/>
          </a:p>
        </p:txBody>
      </p:sp>
      <p:sp>
        <p:nvSpPr>
          <p:cNvPr id="18" name="object 18"/>
          <p:cNvSpPr txBox="1"/>
          <p:nvPr/>
        </p:nvSpPr>
        <p:spPr>
          <a:xfrm>
            <a:off x="5235765" y="6472554"/>
            <a:ext cx="2506780" cy="1000760"/>
          </a:xfrm>
          <a:prstGeom prst="rect">
            <a:avLst/>
          </a:prstGeom>
        </p:spPr>
        <p:txBody>
          <a:bodyPr vert="horz" wrap="square" lIns="0" tIns="12700" rIns="0" bIns="0" rtlCol="0">
            <a:spAutoFit/>
          </a:bodyPr>
          <a:lstStyle/>
          <a:p>
            <a:pPr marL="118110" marR="5080" indent="-106045">
              <a:lnSpc>
                <a:spcPct val="100000"/>
              </a:lnSpc>
              <a:spcBef>
                <a:spcPts val="100"/>
              </a:spcBef>
            </a:pPr>
            <a:r>
              <a:rPr sz="3200" b="1" i="1" spc="-10" dirty="0">
                <a:solidFill>
                  <a:srgbClr val="3F5EAB"/>
                </a:solidFill>
                <a:latin typeface="AvenirNext-BoldItalic"/>
                <a:cs typeface="AvenirNext-BoldItalic"/>
              </a:rPr>
              <a:t>Congress</a:t>
            </a:r>
            <a:r>
              <a:rPr sz="3200" b="1" i="1" spc="-285" dirty="0">
                <a:solidFill>
                  <a:srgbClr val="3F5EAB"/>
                </a:solidFill>
                <a:latin typeface="AvenirNext-BoldItalic"/>
                <a:cs typeface="AvenirNext-BoldItalic"/>
              </a:rPr>
              <a:t> </a:t>
            </a:r>
            <a:r>
              <a:rPr sz="3200" dirty="0">
                <a:latin typeface="Avenir Next"/>
                <a:cs typeface="Avenir Next"/>
              </a:rPr>
              <a:t>is  down</a:t>
            </a:r>
            <a:r>
              <a:rPr sz="3200" spc="-50" dirty="0">
                <a:latin typeface="Avenir Next"/>
                <a:cs typeface="Avenir Next"/>
              </a:rPr>
              <a:t> </a:t>
            </a:r>
            <a:r>
              <a:rPr sz="3200" dirty="0">
                <a:latin typeface="Avenir Next"/>
                <a:cs typeface="Avenir Next"/>
              </a:rPr>
              <a:t>81%</a:t>
            </a:r>
          </a:p>
        </p:txBody>
      </p:sp>
      <p:sp>
        <p:nvSpPr>
          <p:cNvPr id="19" name="object 19"/>
          <p:cNvSpPr txBox="1"/>
          <p:nvPr/>
        </p:nvSpPr>
        <p:spPr>
          <a:xfrm>
            <a:off x="1987929" y="6449406"/>
            <a:ext cx="3332601" cy="505267"/>
          </a:xfrm>
          <a:prstGeom prst="rect">
            <a:avLst/>
          </a:prstGeom>
        </p:spPr>
        <p:txBody>
          <a:bodyPr vert="horz" wrap="square" lIns="0" tIns="12700" rIns="0" bIns="0" rtlCol="0">
            <a:spAutoFit/>
          </a:bodyPr>
          <a:lstStyle/>
          <a:p>
            <a:pPr marL="12700">
              <a:lnSpc>
                <a:spcPct val="100000"/>
              </a:lnSpc>
              <a:spcBef>
                <a:spcPts val="100"/>
              </a:spcBef>
            </a:pPr>
            <a:r>
              <a:rPr sz="3200" b="1" i="1" spc="-20" dirty="0">
                <a:solidFill>
                  <a:srgbClr val="3F5EAB"/>
                </a:solidFill>
                <a:latin typeface="AvenirNext-BoldItalic"/>
                <a:cs typeface="AvenirNext-BoldItalic"/>
              </a:rPr>
              <a:t>The</a:t>
            </a:r>
            <a:r>
              <a:rPr sz="3200" b="1" i="1" spc="-270" dirty="0">
                <a:solidFill>
                  <a:srgbClr val="3F5EAB"/>
                </a:solidFill>
                <a:latin typeface="AvenirNext-BoldItalic"/>
                <a:cs typeface="AvenirNext-BoldItalic"/>
              </a:rPr>
              <a:t> </a:t>
            </a:r>
            <a:r>
              <a:rPr sz="3200" b="1" i="1" spc="-20" dirty="0">
                <a:solidFill>
                  <a:srgbClr val="3F5EAB"/>
                </a:solidFill>
                <a:latin typeface="AvenirNext-BoldItalic"/>
                <a:cs typeface="AvenirNext-BoldItalic"/>
              </a:rPr>
              <a:t>Presidency</a:t>
            </a:r>
            <a:endParaRPr sz="3200" dirty="0">
              <a:latin typeface="AvenirNext-BoldItalic"/>
              <a:cs typeface="AvenirNext-BoldItalic"/>
            </a:endParaRPr>
          </a:p>
        </p:txBody>
      </p:sp>
      <p:sp>
        <p:nvSpPr>
          <p:cNvPr id="20" name="object 20"/>
          <p:cNvSpPr txBox="1"/>
          <p:nvPr/>
        </p:nvSpPr>
        <p:spPr>
          <a:xfrm>
            <a:off x="2268917" y="6989197"/>
            <a:ext cx="2367280"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Avenir Next"/>
                <a:cs typeface="Avenir Next"/>
              </a:rPr>
              <a:t>is down</a:t>
            </a:r>
            <a:r>
              <a:rPr sz="3200" spc="-95" dirty="0">
                <a:latin typeface="Avenir Next"/>
                <a:cs typeface="Avenir Next"/>
              </a:rPr>
              <a:t> </a:t>
            </a:r>
            <a:r>
              <a:rPr sz="3200" dirty="0">
                <a:latin typeface="Avenir Next"/>
                <a:cs typeface="Avenir Next"/>
              </a:rPr>
              <a:t>54%</a:t>
            </a:r>
          </a:p>
        </p:txBody>
      </p:sp>
      <p:sp>
        <p:nvSpPr>
          <p:cNvPr id="21" name="object 21"/>
          <p:cNvSpPr/>
          <p:nvPr/>
        </p:nvSpPr>
        <p:spPr>
          <a:xfrm>
            <a:off x="2297125" y="4842002"/>
            <a:ext cx="11887200" cy="0"/>
          </a:xfrm>
          <a:custGeom>
            <a:avLst/>
            <a:gdLst/>
            <a:ahLst/>
            <a:cxnLst/>
            <a:rect l="l" t="t" r="r" b="b"/>
            <a:pathLst>
              <a:path w="11887200">
                <a:moveTo>
                  <a:pt x="0" y="0"/>
                </a:moveTo>
                <a:lnTo>
                  <a:pt x="11887200" y="0"/>
                </a:lnTo>
              </a:path>
            </a:pathLst>
          </a:custGeom>
          <a:ln w="22860">
            <a:solidFill>
              <a:srgbClr val="D2D2D2"/>
            </a:solidFill>
          </a:ln>
        </p:spPr>
        <p:txBody>
          <a:bodyPr wrap="square" lIns="0" tIns="0" rIns="0" bIns="0" rtlCol="0"/>
          <a:lstStyle/>
          <a:p>
            <a:endParaRPr/>
          </a:p>
        </p:txBody>
      </p:sp>
      <p:sp>
        <p:nvSpPr>
          <p:cNvPr id="22" name="object 22"/>
          <p:cNvSpPr txBox="1"/>
          <p:nvPr/>
        </p:nvSpPr>
        <p:spPr>
          <a:xfrm>
            <a:off x="3651750" y="5478017"/>
            <a:ext cx="1668780" cy="513080"/>
          </a:xfrm>
          <a:prstGeom prst="rect">
            <a:avLst/>
          </a:prstGeom>
        </p:spPr>
        <p:txBody>
          <a:bodyPr vert="horz" wrap="square" lIns="0" tIns="12700" rIns="0" bIns="0" rtlCol="0">
            <a:spAutoFit/>
          </a:bodyPr>
          <a:lstStyle/>
          <a:p>
            <a:pPr marL="12700">
              <a:lnSpc>
                <a:spcPct val="100000"/>
              </a:lnSpc>
              <a:spcBef>
                <a:spcPts val="100"/>
              </a:spcBef>
            </a:pPr>
            <a:r>
              <a:rPr sz="3200" spc="-60" dirty="0">
                <a:latin typeface="Avenir Next"/>
                <a:cs typeface="Avenir Next"/>
              </a:rPr>
              <a:t>Trust</a:t>
            </a:r>
            <a:r>
              <a:rPr sz="3200" spc="-80" dirty="0">
                <a:latin typeface="Avenir Next"/>
                <a:cs typeface="Avenir Next"/>
              </a:rPr>
              <a:t> </a:t>
            </a:r>
            <a:r>
              <a:rPr sz="3200" dirty="0">
                <a:latin typeface="Avenir Next"/>
                <a:cs typeface="Avenir Next"/>
              </a:rPr>
              <a:t>in...</a:t>
            </a:r>
            <a:endParaRPr sz="3200">
              <a:latin typeface="Avenir Next"/>
              <a:cs typeface="Avenir Next"/>
            </a:endParaRPr>
          </a:p>
        </p:txBody>
      </p:sp>
      <p:sp>
        <p:nvSpPr>
          <p:cNvPr id="23" name="object 23"/>
          <p:cNvSpPr/>
          <p:nvPr/>
        </p:nvSpPr>
        <p:spPr>
          <a:xfrm>
            <a:off x="3033515" y="5194617"/>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24" name="object 24"/>
          <p:cNvSpPr/>
          <p:nvPr/>
        </p:nvSpPr>
        <p:spPr>
          <a:xfrm>
            <a:off x="7338059" y="5194617"/>
            <a:ext cx="631190" cy="592455"/>
          </a:xfrm>
          <a:custGeom>
            <a:avLst/>
            <a:gdLst/>
            <a:ahLst/>
            <a:cxnLst/>
            <a:rect l="l" t="t" r="r" b="b"/>
            <a:pathLst>
              <a:path w="631190"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90"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25" name="object 25"/>
          <p:cNvSpPr txBox="1"/>
          <p:nvPr/>
        </p:nvSpPr>
        <p:spPr>
          <a:xfrm>
            <a:off x="3611753" y="3112008"/>
            <a:ext cx="9714230" cy="1397819"/>
          </a:xfrm>
          <a:prstGeom prst="rect">
            <a:avLst/>
          </a:prstGeom>
        </p:spPr>
        <p:txBody>
          <a:bodyPr vert="horz" wrap="square" lIns="0" tIns="12700" rIns="0" bIns="0" rtlCol="0">
            <a:spAutoFit/>
          </a:bodyPr>
          <a:lstStyle/>
          <a:p>
            <a:pPr marL="12700">
              <a:lnSpc>
                <a:spcPct val="100000"/>
              </a:lnSpc>
              <a:spcBef>
                <a:spcPts val="100"/>
              </a:spcBef>
            </a:pPr>
            <a:r>
              <a:rPr sz="13500" b="1" baseline="-13888" dirty="0">
                <a:solidFill>
                  <a:srgbClr val="921A1C"/>
                </a:solidFill>
                <a:latin typeface="Avenir Next"/>
                <a:cs typeface="Avenir Next"/>
              </a:rPr>
              <a:t>19%</a:t>
            </a:r>
            <a:endParaRPr sz="2550" i="1" baseline="-19607" dirty="0">
              <a:latin typeface="Avenir Next"/>
              <a:cs typeface="Avenir Next"/>
            </a:endParaRPr>
          </a:p>
        </p:txBody>
      </p:sp>
      <p:sp>
        <p:nvSpPr>
          <p:cNvPr id="26" name="object 26"/>
          <p:cNvSpPr txBox="1"/>
          <p:nvPr/>
        </p:nvSpPr>
        <p:spPr>
          <a:xfrm>
            <a:off x="7889013" y="5259070"/>
            <a:ext cx="6595109" cy="2284600"/>
          </a:xfrm>
          <a:prstGeom prst="rect">
            <a:avLst/>
          </a:prstGeom>
        </p:spPr>
        <p:txBody>
          <a:bodyPr vert="horz" wrap="square" lIns="0" tIns="159385" rIns="0" bIns="0" rtlCol="0">
            <a:spAutoFit/>
          </a:bodyPr>
          <a:lstStyle/>
          <a:p>
            <a:pPr marL="127635">
              <a:lnSpc>
                <a:spcPct val="100000"/>
              </a:lnSpc>
              <a:spcBef>
                <a:spcPts val="1255"/>
              </a:spcBef>
            </a:pPr>
            <a:r>
              <a:rPr sz="3200" dirty="0">
                <a:latin typeface="Avenir Next"/>
                <a:cs typeface="Avenir Next"/>
              </a:rPr>
              <a:t>Essential to live in a</a:t>
            </a:r>
            <a:r>
              <a:rPr sz="3200" spc="-45" dirty="0">
                <a:latin typeface="Avenir Next"/>
                <a:cs typeface="Avenir Next"/>
              </a:rPr>
              <a:t> </a:t>
            </a:r>
            <a:r>
              <a:rPr sz="3200" spc="-5" dirty="0">
                <a:latin typeface="Avenir Next"/>
                <a:cs typeface="Avenir Next"/>
              </a:rPr>
              <a:t>democracy?</a:t>
            </a:r>
            <a:endParaRPr sz="3200" dirty="0">
              <a:latin typeface="Avenir Next"/>
              <a:cs typeface="Avenir Next"/>
            </a:endParaRPr>
          </a:p>
          <a:p>
            <a:pPr marL="12700" marR="5080" algn="just">
              <a:lnSpc>
                <a:spcPct val="100000"/>
              </a:lnSpc>
              <a:spcBef>
                <a:spcPts val="1160"/>
              </a:spcBef>
            </a:pPr>
            <a:r>
              <a:rPr sz="3200" b="1" dirty="0">
                <a:solidFill>
                  <a:srgbClr val="921A1C"/>
                </a:solidFill>
                <a:latin typeface="Avenir Next"/>
                <a:cs typeface="Avenir Next"/>
              </a:rPr>
              <a:t>72% </a:t>
            </a:r>
            <a:r>
              <a:rPr sz="3200" dirty="0">
                <a:latin typeface="Avenir Next"/>
                <a:cs typeface="Avenir Next"/>
              </a:rPr>
              <a:t>of those born in 1930s think  </a:t>
            </a:r>
            <a:r>
              <a:rPr sz="3200" spc="-10" dirty="0">
                <a:latin typeface="Avenir Next"/>
                <a:cs typeface="Avenir Next"/>
              </a:rPr>
              <a:t>so...</a:t>
            </a:r>
            <a:r>
              <a:rPr sz="3200" spc="-434" dirty="0">
                <a:latin typeface="Avenir Next"/>
                <a:cs typeface="Avenir Next"/>
              </a:rPr>
              <a:t> </a:t>
            </a:r>
            <a:r>
              <a:rPr sz="3200" spc="-10" dirty="0">
                <a:latin typeface="Avenir Next"/>
                <a:cs typeface="Avenir Next"/>
              </a:rPr>
              <a:t>compared</a:t>
            </a:r>
            <a:r>
              <a:rPr sz="3200" spc="-340" dirty="0">
                <a:latin typeface="Avenir Next"/>
                <a:cs typeface="Avenir Next"/>
              </a:rPr>
              <a:t> </a:t>
            </a:r>
            <a:r>
              <a:rPr sz="3200" dirty="0">
                <a:latin typeface="Avenir Next"/>
                <a:cs typeface="Avenir Next"/>
              </a:rPr>
              <a:t>to</a:t>
            </a:r>
            <a:r>
              <a:rPr sz="3200" spc="-335" dirty="0">
                <a:latin typeface="Avenir Next"/>
                <a:cs typeface="Avenir Next"/>
              </a:rPr>
              <a:t> </a:t>
            </a:r>
            <a:r>
              <a:rPr sz="3200" b="1" dirty="0">
                <a:solidFill>
                  <a:srgbClr val="921A1C"/>
                </a:solidFill>
                <a:latin typeface="Avenir Next"/>
                <a:cs typeface="Avenir Next"/>
              </a:rPr>
              <a:t>30%</a:t>
            </a:r>
            <a:r>
              <a:rPr sz="3200" b="1" spc="-340" dirty="0">
                <a:solidFill>
                  <a:srgbClr val="921A1C"/>
                </a:solidFill>
                <a:latin typeface="Avenir Next"/>
                <a:cs typeface="Avenir Next"/>
              </a:rPr>
              <a:t> </a:t>
            </a:r>
            <a:r>
              <a:rPr sz="3200" dirty="0">
                <a:latin typeface="Avenir Next"/>
                <a:cs typeface="Avenir Next"/>
              </a:rPr>
              <a:t>of</a:t>
            </a:r>
            <a:r>
              <a:rPr sz="3200" spc="-265" dirty="0">
                <a:latin typeface="Avenir Next"/>
                <a:cs typeface="Avenir Next"/>
              </a:rPr>
              <a:t> </a:t>
            </a:r>
            <a:r>
              <a:rPr sz="3200" dirty="0">
                <a:latin typeface="Avenir Next"/>
                <a:cs typeface="Avenir Next"/>
              </a:rPr>
              <a:t>millennials  (those born since</a:t>
            </a:r>
            <a:r>
              <a:rPr sz="3200" spc="-15" dirty="0">
                <a:latin typeface="Avenir Next"/>
                <a:cs typeface="Avenir Next"/>
              </a:rPr>
              <a:t> </a:t>
            </a:r>
            <a:r>
              <a:rPr sz="3200" dirty="0">
                <a:latin typeface="Avenir Next"/>
                <a:cs typeface="Avenir Next"/>
              </a:rPr>
              <a:t>1980)</a:t>
            </a:r>
          </a:p>
        </p:txBody>
      </p:sp>
      <p:sp>
        <p:nvSpPr>
          <p:cNvPr id="27" name="object 17"/>
          <p:cNvSpPr txBox="1"/>
          <p:nvPr/>
        </p:nvSpPr>
        <p:spPr>
          <a:xfrm>
            <a:off x="1868485" y="7931623"/>
            <a:ext cx="4302507" cy="243656"/>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venir Next"/>
                <a:cs typeface="Avenir Next"/>
              </a:rPr>
              <a:t>(</a:t>
            </a:r>
            <a:r>
              <a:rPr lang="en-US" sz="1500" i="1" dirty="0">
                <a:solidFill>
                  <a:srgbClr val="231F20"/>
                </a:solidFill>
                <a:latin typeface="Avenir Next"/>
                <a:cs typeface="Avenir Next"/>
              </a:rPr>
              <a:t>Sources: Pew &amp; World Economic Forum</a:t>
            </a:r>
            <a:r>
              <a:rPr sz="1500" i="1" dirty="0">
                <a:solidFill>
                  <a:srgbClr val="231F20"/>
                </a:solidFill>
                <a:latin typeface="Avenir Next"/>
                <a:cs typeface="Avenir Next"/>
              </a:rPr>
              <a:t>)</a:t>
            </a:r>
            <a:endParaRPr sz="1500" i="1" dirty="0">
              <a:latin typeface="Avenir Next"/>
              <a:cs typeface="Avenir Next"/>
            </a:endParaRPr>
          </a:p>
        </p:txBody>
      </p:sp>
      <p:sp>
        <p:nvSpPr>
          <p:cNvPr id="28" name="Rectangle 27"/>
          <p:cNvSpPr/>
          <p:nvPr/>
        </p:nvSpPr>
        <p:spPr>
          <a:xfrm>
            <a:off x="6155563" y="3847382"/>
            <a:ext cx="6314870" cy="584775"/>
          </a:xfrm>
          <a:prstGeom prst="rect">
            <a:avLst/>
          </a:prstGeom>
        </p:spPr>
        <p:txBody>
          <a:bodyPr wrap="none">
            <a:spAutoFit/>
          </a:bodyPr>
          <a:lstStyle/>
          <a:p>
            <a:pPr marL="12700">
              <a:lnSpc>
                <a:spcPct val="100000"/>
              </a:lnSpc>
              <a:spcBef>
                <a:spcPts val="100"/>
              </a:spcBef>
            </a:pPr>
            <a:r>
              <a:rPr lang="en-US" sz="3200" dirty="0">
                <a:latin typeface="Avenir Next"/>
                <a:cs typeface="Avenir Next"/>
              </a:rPr>
              <a:t>think </a:t>
            </a:r>
            <a:r>
              <a:rPr lang="en-US" sz="3200" spc="-10" dirty="0">
                <a:latin typeface="Avenir Next"/>
                <a:cs typeface="Avenir Next"/>
              </a:rPr>
              <a:t>they’re </a:t>
            </a:r>
            <a:r>
              <a:rPr lang="en-US" sz="3200" dirty="0">
                <a:latin typeface="Avenir Next"/>
                <a:cs typeface="Avenir Next"/>
              </a:rPr>
              <a:t>doing a good job of </a:t>
            </a:r>
            <a:r>
              <a:rPr lang="en-US" sz="3200" spc="10" dirty="0">
                <a:latin typeface="Avenir Next"/>
                <a:cs typeface="Avenir Next"/>
              </a:rPr>
              <a:t>it</a:t>
            </a:r>
            <a:endParaRPr lang="en-US" sz="3200" i="1" baseline="-19607" dirty="0">
              <a:latin typeface="Avenir Next"/>
              <a:cs typeface="Avenir Next"/>
            </a:endParaRPr>
          </a:p>
        </p:txBody>
      </p:sp>
    </p:spTree>
    <p:extLst>
      <p:ext uri="{BB962C8B-B14F-4D97-AF65-F5344CB8AC3E}">
        <p14:creationId xmlns:p14="http://schemas.microsoft.com/office/powerpoint/2010/main" val="91633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object 3"/>
          <p:cNvSpPr/>
          <p:nvPr/>
        </p:nvSpPr>
        <p:spPr>
          <a:xfrm>
            <a:off x="1834070" y="0"/>
            <a:ext cx="12796520" cy="82296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endParaRPr dirty="0"/>
          </a:p>
        </p:txBody>
      </p:sp>
      <p:sp>
        <p:nvSpPr>
          <p:cNvPr id="5" name="object 4"/>
          <p:cNvSpPr/>
          <p:nvPr/>
        </p:nvSpPr>
        <p:spPr>
          <a:xfrm>
            <a:off x="5115047" y="1325884"/>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6" name="object 5"/>
          <p:cNvSpPr/>
          <p:nvPr/>
        </p:nvSpPr>
        <p:spPr>
          <a:xfrm>
            <a:off x="5542529" y="1325884"/>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7" name="object 6"/>
          <p:cNvSpPr/>
          <p:nvPr/>
        </p:nvSpPr>
        <p:spPr>
          <a:xfrm>
            <a:off x="4687566" y="1325884"/>
            <a:ext cx="379730" cy="379730"/>
          </a:xfrm>
          <a:custGeom>
            <a:avLst/>
            <a:gdLst/>
            <a:ahLst/>
            <a:cxnLst/>
            <a:rect l="l" t="t" r="r" b="b"/>
            <a:pathLst>
              <a:path w="379729" h="379730">
                <a:moveTo>
                  <a:pt x="189738" y="0"/>
                </a:moveTo>
                <a:lnTo>
                  <a:pt x="142303" y="141211"/>
                </a:lnTo>
                <a:lnTo>
                  <a:pt x="0" y="145046"/>
                </a:lnTo>
                <a:lnTo>
                  <a:pt x="112991" y="236143"/>
                </a:lnTo>
                <a:lnTo>
                  <a:pt x="72466"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7"/>
          <p:cNvSpPr/>
          <p:nvPr/>
        </p:nvSpPr>
        <p:spPr>
          <a:xfrm>
            <a:off x="6095742" y="1538608"/>
            <a:ext cx="2019300" cy="45719"/>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2" name="object 7"/>
          <p:cNvSpPr/>
          <p:nvPr/>
        </p:nvSpPr>
        <p:spPr>
          <a:xfrm>
            <a:off x="2428273" y="1535840"/>
            <a:ext cx="2019300" cy="45719"/>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746" y="-1"/>
            <a:ext cx="5538220" cy="8229600"/>
          </a:xfrm>
          <a:prstGeom prst="rect">
            <a:avLst/>
          </a:prstGeom>
        </p:spPr>
      </p:pic>
      <p:sp>
        <p:nvSpPr>
          <p:cNvPr id="14" name="object 21"/>
          <p:cNvSpPr/>
          <p:nvPr/>
        </p:nvSpPr>
        <p:spPr>
          <a:xfrm rot="16200000" flipV="1">
            <a:off x="5476162" y="4091939"/>
            <a:ext cx="6580341" cy="45719"/>
          </a:xfrm>
          <a:custGeom>
            <a:avLst/>
            <a:gdLst/>
            <a:ahLst/>
            <a:cxnLst/>
            <a:rect l="l" t="t" r="r" b="b"/>
            <a:pathLst>
              <a:path w="11887200">
                <a:moveTo>
                  <a:pt x="0" y="0"/>
                </a:moveTo>
                <a:lnTo>
                  <a:pt x="11887200" y="0"/>
                </a:lnTo>
              </a:path>
            </a:pathLst>
          </a:custGeom>
          <a:ln w="22860">
            <a:solidFill>
              <a:srgbClr val="D2D2D2"/>
            </a:solidFill>
          </a:ln>
        </p:spPr>
        <p:txBody>
          <a:bodyPr wrap="square" lIns="0" tIns="0" rIns="0" bIns="0" rtlCol="0"/>
          <a:lstStyle/>
          <a:p>
            <a:endParaRPr/>
          </a:p>
        </p:txBody>
      </p:sp>
      <p:sp>
        <p:nvSpPr>
          <p:cNvPr id="13" name="Rectangle 12"/>
          <p:cNvSpPr/>
          <p:nvPr/>
        </p:nvSpPr>
        <p:spPr>
          <a:xfrm>
            <a:off x="8311841" y="68988"/>
            <a:ext cx="1733652" cy="89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9"/>
          <p:cNvSpPr txBox="1"/>
          <p:nvPr/>
        </p:nvSpPr>
        <p:spPr>
          <a:xfrm>
            <a:off x="225706" y="139949"/>
            <a:ext cx="8923719" cy="448841"/>
          </a:xfrm>
          <a:prstGeom prst="rect">
            <a:avLst/>
          </a:prstGeom>
        </p:spPr>
        <p:txBody>
          <a:bodyPr vert="horz" wrap="square" lIns="0" tIns="12700" rIns="0" bIns="0" rtlCol="0">
            <a:spAutoFit/>
          </a:bodyPr>
          <a:lstStyle/>
          <a:p>
            <a:pPr marL="1260475" algn="ctr">
              <a:lnSpc>
                <a:spcPts val="3350"/>
              </a:lnSpc>
              <a:spcBef>
                <a:spcPts val="100"/>
              </a:spcBef>
            </a:pPr>
            <a:r>
              <a:rPr lang="en-US" sz="2000" b="1" spc="-5" dirty="0">
                <a:solidFill>
                  <a:srgbClr val="BDBDBD"/>
                </a:solidFill>
                <a:latin typeface="Georgia"/>
                <a:cs typeface="Georgia"/>
              </a:rPr>
              <a:t>A STUDY OF AMERICA’S POLARIZED LANDSCAPE</a:t>
            </a:r>
            <a:r>
              <a:rPr lang="en-US" sz="5800" b="1" dirty="0">
                <a:solidFill>
                  <a:srgbClr val="3F5EAB"/>
                </a:solidFill>
                <a:latin typeface="Georgia"/>
                <a:cs typeface="Georgia"/>
              </a:rPr>
              <a:t>  </a:t>
            </a:r>
            <a:endParaRPr sz="4000" dirty="0">
              <a:latin typeface="Georgia"/>
              <a:cs typeface="Georgia"/>
            </a:endParaRPr>
          </a:p>
        </p:txBody>
      </p:sp>
      <p:sp>
        <p:nvSpPr>
          <p:cNvPr id="16" name="object 12"/>
          <p:cNvSpPr txBox="1"/>
          <p:nvPr/>
        </p:nvSpPr>
        <p:spPr>
          <a:xfrm>
            <a:off x="3200399" y="2512151"/>
            <a:ext cx="5305520" cy="4244752"/>
          </a:xfrm>
          <a:prstGeom prst="rect">
            <a:avLst/>
          </a:prstGeom>
        </p:spPr>
        <p:txBody>
          <a:bodyPr vert="horz" wrap="square" lIns="0" tIns="12700" rIns="0" bIns="0" rtlCol="0">
            <a:spAutoFit/>
          </a:bodyPr>
          <a:lstStyle/>
          <a:p>
            <a:pPr marL="12700" algn="just">
              <a:lnSpc>
                <a:spcPct val="100000"/>
              </a:lnSpc>
              <a:spcBef>
                <a:spcPts val="100"/>
              </a:spcBef>
            </a:pPr>
            <a:r>
              <a:rPr lang="en-US" sz="2500" dirty="0">
                <a:latin typeface="Avenir Next" charset="0"/>
                <a:ea typeface="Avenir Next" charset="0"/>
                <a:cs typeface="Avenir Next" charset="0"/>
              </a:rPr>
              <a:t>Members of the Exhausted Majority are considerably more ideologically flexible than members of other groups. While members of the “wing” groups (on both the left and the right) tend to hold strong and consistent views across a range of political issues, those in the Exhausted Majority tend to deviate significantly in their views from issue to issue.</a:t>
            </a:r>
            <a:endParaRPr sz="2500" dirty="0">
              <a:latin typeface="Avenir Next" charset="0"/>
              <a:ea typeface="Avenir Next" charset="0"/>
              <a:cs typeface="Avenir Next" charset="0"/>
            </a:endParaRPr>
          </a:p>
        </p:txBody>
      </p:sp>
      <p:sp>
        <p:nvSpPr>
          <p:cNvPr id="23" name="object 11"/>
          <p:cNvSpPr txBox="1"/>
          <p:nvPr/>
        </p:nvSpPr>
        <p:spPr>
          <a:xfrm>
            <a:off x="1859148" y="1492592"/>
            <a:ext cx="1344295" cy="3073400"/>
          </a:xfrm>
          <a:prstGeom prst="rect">
            <a:avLst/>
          </a:prstGeom>
        </p:spPr>
        <p:txBody>
          <a:bodyPr vert="horz" wrap="square" lIns="0" tIns="12700" rIns="0" bIns="0" rtlCol="0">
            <a:spAutoFit/>
          </a:bodyPr>
          <a:lstStyle/>
          <a:p>
            <a:pPr marL="12700">
              <a:lnSpc>
                <a:spcPct val="100000"/>
              </a:lnSpc>
              <a:spcBef>
                <a:spcPts val="100"/>
              </a:spcBef>
            </a:pPr>
            <a:r>
              <a:rPr sz="20000" b="1" dirty="0">
                <a:solidFill>
                  <a:srgbClr val="BDBDBD"/>
                </a:solidFill>
                <a:latin typeface="Georgia"/>
                <a:cs typeface="Georgia"/>
              </a:rPr>
              <a:t>“</a:t>
            </a:r>
            <a:endParaRPr sz="20000" dirty="0">
              <a:latin typeface="Georgia"/>
              <a:cs typeface="Georgia"/>
            </a:endParaRPr>
          </a:p>
        </p:txBody>
      </p:sp>
      <p:sp>
        <p:nvSpPr>
          <p:cNvPr id="24" name="object 17"/>
          <p:cNvSpPr txBox="1"/>
          <p:nvPr/>
        </p:nvSpPr>
        <p:spPr>
          <a:xfrm>
            <a:off x="1869929" y="7956148"/>
            <a:ext cx="6558807" cy="243656"/>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venir Next"/>
                <a:cs typeface="Avenir Next"/>
              </a:rPr>
              <a:t>(</a:t>
            </a:r>
            <a:r>
              <a:rPr lang="en-US" sz="1500" i="1" dirty="0">
                <a:solidFill>
                  <a:srgbClr val="231F20"/>
                </a:solidFill>
                <a:latin typeface="Avenir Next"/>
                <a:cs typeface="Avenir Next"/>
              </a:rPr>
              <a:t>Source: More in Common</a:t>
            </a:r>
            <a:r>
              <a:rPr sz="1500" i="1" dirty="0">
                <a:solidFill>
                  <a:srgbClr val="231F20"/>
                </a:solidFill>
                <a:latin typeface="Avenir Next"/>
                <a:cs typeface="Avenir Next"/>
              </a:rPr>
              <a:t>)</a:t>
            </a:r>
            <a:endParaRPr sz="1500" i="1" dirty="0">
              <a:latin typeface="Avenir Next"/>
              <a:cs typeface="Avenir Next"/>
            </a:endParaRPr>
          </a:p>
        </p:txBody>
      </p:sp>
      <p:sp>
        <p:nvSpPr>
          <p:cNvPr id="26" name="Rectangle 25"/>
          <p:cNvSpPr/>
          <p:nvPr/>
        </p:nvSpPr>
        <p:spPr>
          <a:xfrm>
            <a:off x="2575299" y="6661977"/>
            <a:ext cx="5343642" cy="492443"/>
          </a:xfrm>
          <a:prstGeom prst="rect">
            <a:avLst/>
          </a:prstGeom>
        </p:spPr>
        <p:txBody>
          <a:bodyPr wrap="none">
            <a:spAutoFit/>
          </a:bodyPr>
          <a:lstStyle/>
          <a:p>
            <a:pPr marL="1365885">
              <a:lnSpc>
                <a:spcPct val="100000"/>
              </a:lnSpc>
              <a:spcBef>
                <a:spcPts val="1760"/>
              </a:spcBef>
            </a:pPr>
            <a:r>
              <a:rPr lang="en-US" sz="2600" b="1" dirty="0">
                <a:solidFill>
                  <a:srgbClr val="231F20"/>
                </a:solidFill>
                <a:latin typeface="Avenir Next"/>
                <a:cs typeface="Avenir Next"/>
              </a:rPr>
              <a:t>- </a:t>
            </a:r>
            <a:r>
              <a:rPr lang="en-US" sz="2400" b="1" spc="-5" dirty="0">
                <a:solidFill>
                  <a:srgbClr val="231F20"/>
                </a:solidFill>
                <a:latin typeface="Avenir Next"/>
                <a:cs typeface="Avenir Next"/>
              </a:rPr>
              <a:t>More in Common</a:t>
            </a:r>
            <a:r>
              <a:rPr lang="en-US" sz="2600" b="1" spc="-5" dirty="0">
                <a:solidFill>
                  <a:srgbClr val="231F20"/>
                </a:solidFill>
                <a:latin typeface="Avenir Next"/>
                <a:cs typeface="Avenir Next"/>
              </a:rPr>
              <a:t>, </a:t>
            </a:r>
            <a:r>
              <a:rPr lang="en-US" sz="2200" b="1" spc="-5" dirty="0">
                <a:solidFill>
                  <a:srgbClr val="231F20"/>
                </a:solidFill>
                <a:latin typeface="Avenir Next"/>
                <a:cs typeface="Avenir Next"/>
              </a:rPr>
              <a:t>10/18</a:t>
            </a:r>
            <a:endParaRPr lang="en-US" sz="2200" dirty="0">
              <a:latin typeface="AvenirNext-BoldItalic"/>
              <a:cs typeface="AvenirNext-BoldItalic"/>
            </a:endParaRPr>
          </a:p>
        </p:txBody>
      </p:sp>
      <p:sp>
        <p:nvSpPr>
          <p:cNvPr id="29"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11" name="AutoShape 2" descr="https://outlook.office.com/owa/service.svc/s/GetPersonaPhoto?email=macguineas@crfb.org&amp;UA=0&amp;size=HR64x64&amp;sc=1540220525206">
            <a:hlinkClick r:id="rId4"/>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867900" y="434256"/>
            <a:ext cx="6885218" cy="855491"/>
          </a:xfrm>
          <a:prstGeom prst="rect">
            <a:avLst/>
          </a:prstGeom>
        </p:spPr>
        <p:txBody>
          <a:bodyPr wrap="none">
            <a:spAutoFit/>
          </a:bodyPr>
          <a:lstStyle/>
          <a:p>
            <a:pPr marL="12700" algn="ctr">
              <a:lnSpc>
                <a:spcPts val="6709"/>
              </a:lnSpc>
            </a:pPr>
            <a:r>
              <a:rPr lang="en-US" sz="4000" b="1" dirty="0">
                <a:solidFill>
                  <a:srgbClr val="3F5EAB"/>
                </a:solidFill>
                <a:latin typeface="Georgia"/>
                <a:cs typeface="Georgia"/>
              </a:rPr>
              <a:t>EXHAUSTED MAJORITY</a:t>
            </a:r>
            <a:endParaRPr lang="en-US" sz="4000" dirty="0">
              <a:latin typeface="Georgia"/>
              <a:cs typeface="Georgia"/>
            </a:endParaRPr>
          </a:p>
        </p:txBody>
      </p:sp>
    </p:spTree>
    <p:extLst>
      <p:ext uri="{BB962C8B-B14F-4D97-AF65-F5344CB8AC3E}">
        <p14:creationId xmlns:p14="http://schemas.microsoft.com/office/powerpoint/2010/main" val="89792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5" name="object 3"/>
          <p:cNvSpPr/>
          <p:nvPr/>
        </p:nvSpPr>
        <p:spPr>
          <a:xfrm>
            <a:off x="1834070" y="0"/>
            <a:ext cx="12796520" cy="82296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endParaRPr/>
          </a:p>
        </p:txBody>
      </p:sp>
      <p:sp>
        <p:nvSpPr>
          <p:cNvPr id="7" name="object 5"/>
          <p:cNvSpPr/>
          <p:nvPr/>
        </p:nvSpPr>
        <p:spPr>
          <a:xfrm>
            <a:off x="8017002"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8" name="object 6"/>
          <p:cNvSpPr/>
          <p:nvPr/>
        </p:nvSpPr>
        <p:spPr>
          <a:xfrm>
            <a:off x="8444483"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7"/>
          <p:cNvSpPr/>
          <p:nvPr/>
        </p:nvSpPr>
        <p:spPr>
          <a:xfrm>
            <a:off x="7589519" y="1531619"/>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0" name="object 8"/>
          <p:cNvSpPr/>
          <p:nvPr/>
        </p:nvSpPr>
        <p:spPr>
          <a:xfrm>
            <a:off x="8997695" y="1744345"/>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1" name="object 9"/>
          <p:cNvSpPr/>
          <p:nvPr/>
        </p:nvSpPr>
        <p:spPr>
          <a:xfrm>
            <a:off x="4069079" y="1755775"/>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2" name="object 10"/>
          <p:cNvSpPr txBox="1">
            <a:spLocks noGrp="1"/>
          </p:cNvSpPr>
          <p:nvPr>
            <p:ph type="title"/>
          </p:nvPr>
        </p:nvSpPr>
        <p:spPr>
          <a:xfrm>
            <a:off x="2095342" y="638591"/>
            <a:ext cx="12226290" cy="848360"/>
          </a:xfrm>
          <a:prstGeom prst="rect">
            <a:avLst/>
          </a:prstGeom>
        </p:spPr>
        <p:txBody>
          <a:bodyPr vert="horz" wrap="square" lIns="0" tIns="12700" rIns="0" bIns="0" rtlCol="0">
            <a:spAutoFit/>
          </a:bodyPr>
          <a:lstStyle/>
          <a:p>
            <a:pPr marL="12700" algn="ctr">
              <a:lnSpc>
                <a:spcPct val="100000"/>
              </a:lnSpc>
              <a:spcBef>
                <a:spcPts val="100"/>
              </a:spcBef>
            </a:pPr>
            <a:r>
              <a:rPr lang="en-US" sz="5400" dirty="0"/>
              <a:t>MORE IN COMMON SURVEY</a:t>
            </a:r>
            <a:endParaRPr sz="5400" dirty="0"/>
          </a:p>
        </p:txBody>
      </p:sp>
      <p:sp>
        <p:nvSpPr>
          <p:cNvPr id="13" name="TextBox 12"/>
          <p:cNvSpPr txBox="1"/>
          <p:nvPr/>
        </p:nvSpPr>
        <p:spPr>
          <a:xfrm>
            <a:off x="3063367" y="150501"/>
            <a:ext cx="10287000" cy="1015663"/>
          </a:xfrm>
          <a:prstGeom prst="rect">
            <a:avLst/>
          </a:prstGeom>
          <a:noFill/>
        </p:spPr>
        <p:txBody>
          <a:bodyPr wrap="square" rtlCol="0">
            <a:spAutoFit/>
          </a:bodyPr>
          <a:lstStyle/>
          <a:p>
            <a:r>
              <a:rPr lang="en-US" sz="3000" b="1" spc="-5" dirty="0">
                <a:solidFill>
                  <a:srgbClr val="BDBDBD"/>
                </a:solidFill>
                <a:latin typeface="Georgia"/>
                <a:cs typeface="Georgia"/>
              </a:rPr>
              <a:t>A STUDY OF AMERICA’S POLARIZED LANDSCAPE</a:t>
            </a:r>
            <a:r>
              <a:rPr lang="en-US" sz="3000" b="1" dirty="0">
                <a:solidFill>
                  <a:srgbClr val="3F5EAB"/>
                </a:solidFill>
                <a:latin typeface="Georgia"/>
                <a:cs typeface="Georgia"/>
              </a:rPr>
              <a:t>  </a:t>
            </a:r>
            <a:endParaRPr lang="en-US" sz="3000" dirty="0">
              <a:latin typeface="Georgia"/>
              <a:cs typeface="Georgia"/>
            </a:endParaRPr>
          </a:p>
          <a:p>
            <a:endParaRPr lang="en-US" sz="3000" dirty="0"/>
          </a:p>
        </p:txBody>
      </p:sp>
      <p:sp>
        <p:nvSpPr>
          <p:cNvPr id="14" name="TextBox 13"/>
          <p:cNvSpPr txBox="1"/>
          <p:nvPr/>
        </p:nvSpPr>
        <p:spPr>
          <a:xfrm>
            <a:off x="2080766" y="2137136"/>
            <a:ext cx="2933444" cy="1015663"/>
          </a:xfrm>
          <a:prstGeom prst="rect">
            <a:avLst/>
          </a:prstGeom>
          <a:noFill/>
        </p:spPr>
        <p:txBody>
          <a:bodyPr wrap="square" rtlCol="0">
            <a:spAutoFit/>
          </a:bodyPr>
          <a:lstStyle/>
          <a:p>
            <a:pPr algn="ctr"/>
            <a:r>
              <a:rPr lang="en-US" sz="3000" b="1" spc="-5" dirty="0">
                <a:solidFill>
                  <a:srgbClr val="3F5EAB"/>
                </a:solidFill>
                <a:latin typeface="Avenir Next"/>
                <a:cs typeface="Avenir Next"/>
              </a:rPr>
              <a:t>Progressive Activists</a:t>
            </a:r>
            <a:endParaRPr lang="en-US" sz="3000" b="1" dirty="0">
              <a:solidFill>
                <a:srgbClr val="3F5EAB"/>
              </a:solidFill>
            </a:endParaRPr>
          </a:p>
        </p:txBody>
      </p:sp>
      <p:sp>
        <p:nvSpPr>
          <p:cNvPr id="15" name="TextBox 14"/>
          <p:cNvSpPr txBox="1"/>
          <p:nvPr/>
        </p:nvSpPr>
        <p:spPr>
          <a:xfrm>
            <a:off x="5169922" y="2095828"/>
            <a:ext cx="2583593" cy="1077218"/>
          </a:xfrm>
          <a:prstGeom prst="rect">
            <a:avLst/>
          </a:prstGeom>
          <a:noFill/>
        </p:spPr>
        <p:txBody>
          <a:bodyPr wrap="square" rtlCol="0">
            <a:spAutoFit/>
          </a:bodyPr>
          <a:lstStyle/>
          <a:p>
            <a:pPr algn="ctr"/>
            <a:r>
              <a:rPr lang="en-US" sz="3200" b="1" dirty="0">
                <a:solidFill>
                  <a:srgbClr val="3F5EAB"/>
                </a:solidFill>
                <a:latin typeface="Avenir Next" charset="0"/>
                <a:ea typeface="Avenir Next" charset="0"/>
                <a:cs typeface="Avenir Next" charset="0"/>
              </a:rPr>
              <a:t>Traditional Liberals</a:t>
            </a:r>
          </a:p>
        </p:txBody>
      </p:sp>
      <p:sp>
        <p:nvSpPr>
          <p:cNvPr id="16" name="TextBox 15"/>
          <p:cNvSpPr txBox="1"/>
          <p:nvPr/>
        </p:nvSpPr>
        <p:spPr>
          <a:xfrm>
            <a:off x="8576904" y="2106602"/>
            <a:ext cx="2161013" cy="1077218"/>
          </a:xfrm>
          <a:prstGeom prst="rect">
            <a:avLst/>
          </a:prstGeom>
          <a:noFill/>
        </p:spPr>
        <p:txBody>
          <a:bodyPr wrap="square" rtlCol="0">
            <a:spAutoFit/>
          </a:bodyPr>
          <a:lstStyle/>
          <a:p>
            <a:pPr algn="ctr"/>
            <a:r>
              <a:rPr lang="en-US" sz="3200" b="1" dirty="0">
                <a:solidFill>
                  <a:srgbClr val="3F5EAB"/>
                </a:solidFill>
                <a:latin typeface="Avenir Next" charset="0"/>
                <a:ea typeface="Avenir Next" charset="0"/>
                <a:cs typeface="Avenir Next" charset="0"/>
              </a:rPr>
              <a:t>Passive Liberals</a:t>
            </a:r>
          </a:p>
        </p:txBody>
      </p:sp>
      <p:sp>
        <p:nvSpPr>
          <p:cNvPr id="18" name="TextBox 17"/>
          <p:cNvSpPr txBox="1"/>
          <p:nvPr/>
        </p:nvSpPr>
        <p:spPr>
          <a:xfrm>
            <a:off x="11371352" y="2094026"/>
            <a:ext cx="3044157" cy="1077218"/>
          </a:xfrm>
          <a:prstGeom prst="rect">
            <a:avLst/>
          </a:prstGeom>
          <a:noFill/>
        </p:spPr>
        <p:txBody>
          <a:bodyPr wrap="square" rtlCol="0">
            <a:spAutoFit/>
          </a:bodyPr>
          <a:lstStyle/>
          <a:p>
            <a:pPr algn="ctr"/>
            <a:r>
              <a:rPr lang="en-US" sz="3200" b="1" dirty="0">
                <a:solidFill>
                  <a:schemeClr val="bg1">
                    <a:lumMod val="65000"/>
                  </a:schemeClr>
                </a:solidFill>
                <a:latin typeface="Avenir Next" charset="0"/>
                <a:ea typeface="Avenir Next" charset="0"/>
                <a:cs typeface="Avenir Next" charset="0"/>
              </a:rPr>
              <a:t>Politically Disengaged</a:t>
            </a:r>
          </a:p>
        </p:txBody>
      </p:sp>
      <p:sp>
        <p:nvSpPr>
          <p:cNvPr id="19" name="TextBox 18"/>
          <p:cNvSpPr txBox="1"/>
          <p:nvPr/>
        </p:nvSpPr>
        <p:spPr>
          <a:xfrm>
            <a:off x="3254812" y="5606559"/>
            <a:ext cx="2173030" cy="584775"/>
          </a:xfrm>
          <a:prstGeom prst="rect">
            <a:avLst/>
          </a:prstGeom>
          <a:noFill/>
        </p:spPr>
        <p:txBody>
          <a:bodyPr wrap="square" rtlCol="0">
            <a:spAutoFit/>
          </a:bodyPr>
          <a:lstStyle/>
          <a:p>
            <a:r>
              <a:rPr lang="en-US" sz="3200" b="1" dirty="0">
                <a:solidFill>
                  <a:schemeClr val="bg1">
                    <a:lumMod val="65000"/>
                  </a:schemeClr>
                </a:solidFill>
                <a:latin typeface="Avenir Next" charset="0"/>
                <a:ea typeface="Avenir Next" charset="0"/>
                <a:cs typeface="Avenir Next" charset="0"/>
              </a:rPr>
              <a:t>Moderate</a:t>
            </a:r>
          </a:p>
        </p:txBody>
      </p:sp>
      <p:sp>
        <p:nvSpPr>
          <p:cNvPr id="20" name="TextBox 19"/>
          <p:cNvSpPr txBox="1"/>
          <p:nvPr/>
        </p:nvSpPr>
        <p:spPr>
          <a:xfrm>
            <a:off x="6511470" y="5111027"/>
            <a:ext cx="3379544" cy="1077218"/>
          </a:xfrm>
          <a:prstGeom prst="rect">
            <a:avLst/>
          </a:prstGeom>
          <a:noFill/>
        </p:spPr>
        <p:txBody>
          <a:bodyPr wrap="square" rtlCol="0">
            <a:spAutoFit/>
          </a:bodyPr>
          <a:lstStyle/>
          <a:p>
            <a:pPr algn="ctr"/>
            <a:r>
              <a:rPr lang="en-US" sz="3200" b="1" dirty="0">
                <a:solidFill>
                  <a:srgbClr val="921A1C"/>
                </a:solidFill>
                <a:latin typeface="Avenir Next" charset="0"/>
                <a:ea typeface="Avenir Next" charset="0"/>
                <a:cs typeface="Avenir Next" charset="0"/>
              </a:rPr>
              <a:t>Traditional Conservatives</a:t>
            </a:r>
          </a:p>
        </p:txBody>
      </p:sp>
      <p:sp>
        <p:nvSpPr>
          <p:cNvPr id="21" name="TextBox 20"/>
          <p:cNvSpPr txBox="1"/>
          <p:nvPr/>
        </p:nvSpPr>
        <p:spPr>
          <a:xfrm>
            <a:off x="10416632" y="5114116"/>
            <a:ext cx="3222852" cy="1077218"/>
          </a:xfrm>
          <a:prstGeom prst="rect">
            <a:avLst/>
          </a:prstGeom>
          <a:noFill/>
        </p:spPr>
        <p:txBody>
          <a:bodyPr wrap="square" rtlCol="0">
            <a:spAutoFit/>
          </a:bodyPr>
          <a:lstStyle/>
          <a:p>
            <a:pPr algn="ctr"/>
            <a:r>
              <a:rPr lang="en-US" sz="3200" b="1" dirty="0">
                <a:solidFill>
                  <a:srgbClr val="921A1C"/>
                </a:solidFill>
                <a:latin typeface="Avenir Next" charset="0"/>
                <a:ea typeface="Avenir Next" charset="0"/>
                <a:cs typeface="Avenir Next" charset="0"/>
              </a:rPr>
              <a:t>Devoted Conservatives</a:t>
            </a:r>
          </a:p>
        </p:txBody>
      </p:sp>
      <p:sp>
        <p:nvSpPr>
          <p:cNvPr id="23" name="TextBox 22"/>
          <p:cNvSpPr txBox="1"/>
          <p:nvPr/>
        </p:nvSpPr>
        <p:spPr>
          <a:xfrm>
            <a:off x="2250352" y="3841580"/>
            <a:ext cx="2597106"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Younger, highly engaged, secular, cosmopolitan, angry </a:t>
            </a:r>
          </a:p>
        </p:txBody>
      </p:sp>
      <p:sp>
        <p:nvSpPr>
          <p:cNvPr id="24" name="TextBox 23"/>
          <p:cNvSpPr txBox="1"/>
          <p:nvPr/>
        </p:nvSpPr>
        <p:spPr>
          <a:xfrm>
            <a:off x="1956730" y="3010822"/>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8%</a:t>
            </a:r>
          </a:p>
        </p:txBody>
      </p:sp>
      <p:sp>
        <p:nvSpPr>
          <p:cNvPr id="25" name="TextBox 24"/>
          <p:cNvSpPr txBox="1"/>
          <p:nvPr/>
        </p:nvSpPr>
        <p:spPr>
          <a:xfrm>
            <a:off x="5260526" y="3840355"/>
            <a:ext cx="2597106"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Older, retired, open to compromise, rational, cautious</a:t>
            </a:r>
          </a:p>
        </p:txBody>
      </p:sp>
      <p:sp>
        <p:nvSpPr>
          <p:cNvPr id="26" name="TextBox 25"/>
          <p:cNvSpPr txBox="1"/>
          <p:nvPr/>
        </p:nvSpPr>
        <p:spPr>
          <a:xfrm>
            <a:off x="4956643" y="3066800"/>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11%</a:t>
            </a:r>
          </a:p>
        </p:txBody>
      </p:sp>
      <p:sp>
        <p:nvSpPr>
          <p:cNvPr id="27" name="TextBox 26"/>
          <p:cNvSpPr txBox="1"/>
          <p:nvPr/>
        </p:nvSpPr>
        <p:spPr>
          <a:xfrm>
            <a:off x="8322102" y="3866844"/>
            <a:ext cx="2597106"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Unhappy, insecure, distrustful, disillusioned</a:t>
            </a:r>
          </a:p>
        </p:txBody>
      </p:sp>
      <p:sp>
        <p:nvSpPr>
          <p:cNvPr id="28" name="TextBox 27"/>
          <p:cNvSpPr txBox="1"/>
          <p:nvPr/>
        </p:nvSpPr>
        <p:spPr>
          <a:xfrm>
            <a:off x="8033263" y="3050423"/>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15%</a:t>
            </a:r>
          </a:p>
        </p:txBody>
      </p:sp>
      <p:sp>
        <p:nvSpPr>
          <p:cNvPr id="29" name="TextBox 28"/>
          <p:cNvSpPr txBox="1"/>
          <p:nvPr/>
        </p:nvSpPr>
        <p:spPr>
          <a:xfrm>
            <a:off x="11589398" y="3866844"/>
            <a:ext cx="2597106"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Young, low income, distrustful, detached, patriotic</a:t>
            </a:r>
          </a:p>
        </p:txBody>
      </p:sp>
      <p:sp>
        <p:nvSpPr>
          <p:cNvPr id="30" name="TextBox 29"/>
          <p:cNvSpPr txBox="1"/>
          <p:nvPr/>
        </p:nvSpPr>
        <p:spPr>
          <a:xfrm>
            <a:off x="11306722" y="3050423"/>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26%</a:t>
            </a:r>
          </a:p>
        </p:txBody>
      </p:sp>
      <p:sp>
        <p:nvSpPr>
          <p:cNvPr id="31" name="TextBox 30"/>
          <p:cNvSpPr txBox="1"/>
          <p:nvPr/>
        </p:nvSpPr>
        <p:spPr>
          <a:xfrm>
            <a:off x="2844842" y="6871269"/>
            <a:ext cx="2992970"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Engaged, civic-minded, middle-of-the-road, pessimistic, Protestant</a:t>
            </a:r>
          </a:p>
        </p:txBody>
      </p:sp>
      <p:sp>
        <p:nvSpPr>
          <p:cNvPr id="32" name="TextBox 31"/>
          <p:cNvSpPr txBox="1"/>
          <p:nvPr/>
        </p:nvSpPr>
        <p:spPr>
          <a:xfrm>
            <a:off x="2760098" y="6058029"/>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15%</a:t>
            </a:r>
          </a:p>
        </p:txBody>
      </p:sp>
      <p:sp>
        <p:nvSpPr>
          <p:cNvPr id="33" name="TextBox 32"/>
          <p:cNvSpPr txBox="1"/>
          <p:nvPr/>
        </p:nvSpPr>
        <p:spPr>
          <a:xfrm>
            <a:off x="6902689" y="6871269"/>
            <a:ext cx="2597106"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Religious, middle class, patriotic, moralistic</a:t>
            </a:r>
          </a:p>
        </p:txBody>
      </p:sp>
      <p:sp>
        <p:nvSpPr>
          <p:cNvPr id="34" name="TextBox 33"/>
          <p:cNvSpPr txBox="1"/>
          <p:nvPr/>
        </p:nvSpPr>
        <p:spPr>
          <a:xfrm>
            <a:off x="6620013" y="6081337"/>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19%</a:t>
            </a:r>
          </a:p>
        </p:txBody>
      </p:sp>
      <p:sp>
        <p:nvSpPr>
          <p:cNvPr id="35" name="TextBox 34"/>
          <p:cNvSpPr txBox="1"/>
          <p:nvPr/>
        </p:nvSpPr>
        <p:spPr>
          <a:xfrm>
            <a:off x="10484449" y="6871269"/>
            <a:ext cx="3354253" cy="1015663"/>
          </a:xfrm>
          <a:prstGeom prst="rect">
            <a:avLst/>
          </a:prstGeom>
          <a:noFill/>
        </p:spPr>
        <p:txBody>
          <a:bodyPr wrap="square" rtlCol="0">
            <a:spAutoFit/>
          </a:bodyPr>
          <a:lstStyle/>
          <a:p>
            <a:pPr algn="ctr"/>
            <a:r>
              <a:rPr lang="en-US" sz="2000" dirty="0">
                <a:latin typeface="Avenir Next" charset="0"/>
                <a:ea typeface="Avenir Next" charset="0"/>
                <a:cs typeface="Avenir Next" charset="0"/>
              </a:rPr>
              <a:t>White, retired, highly engaged, uncompromising, patriotic</a:t>
            </a:r>
          </a:p>
        </p:txBody>
      </p:sp>
      <p:sp>
        <p:nvSpPr>
          <p:cNvPr id="36" name="TextBox 35"/>
          <p:cNvSpPr txBox="1"/>
          <p:nvPr/>
        </p:nvSpPr>
        <p:spPr>
          <a:xfrm>
            <a:off x="10446829" y="6084426"/>
            <a:ext cx="3162458" cy="861774"/>
          </a:xfrm>
          <a:prstGeom prst="rect">
            <a:avLst/>
          </a:prstGeom>
          <a:noFill/>
        </p:spPr>
        <p:txBody>
          <a:bodyPr wrap="square" rtlCol="0">
            <a:spAutoFit/>
          </a:bodyPr>
          <a:lstStyle/>
          <a:p>
            <a:pPr algn="ctr"/>
            <a:r>
              <a:rPr lang="en-US" sz="5000" b="1" dirty="0">
                <a:latin typeface="Avenir Next" charset="0"/>
                <a:ea typeface="Avenir Next" charset="0"/>
                <a:cs typeface="Avenir Next" charset="0"/>
              </a:rPr>
              <a:t>6%</a:t>
            </a:r>
          </a:p>
        </p:txBody>
      </p:sp>
      <p:sp>
        <p:nvSpPr>
          <p:cNvPr id="37" name="object 17"/>
          <p:cNvSpPr txBox="1"/>
          <p:nvPr/>
        </p:nvSpPr>
        <p:spPr>
          <a:xfrm>
            <a:off x="1869929" y="7956148"/>
            <a:ext cx="6558807" cy="243656"/>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venir Next"/>
                <a:cs typeface="Avenir Next"/>
              </a:rPr>
              <a:t>(</a:t>
            </a:r>
            <a:r>
              <a:rPr lang="en-US" sz="1500" i="1" dirty="0">
                <a:solidFill>
                  <a:srgbClr val="231F20"/>
                </a:solidFill>
                <a:latin typeface="Avenir Next"/>
                <a:cs typeface="Avenir Next"/>
              </a:rPr>
              <a:t>Source: More in Common</a:t>
            </a:r>
            <a:r>
              <a:rPr sz="1500" i="1" dirty="0">
                <a:solidFill>
                  <a:srgbClr val="231F20"/>
                </a:solidFill>
                <a:latin typeface="Avenir Next"/>
                <a:cs typeface="Avenir Next"/>
              </a:rPr>
              <a:t>)</a:t>
            </a:r>
            <a:endParaRPr sz="1500" i="1" dirty="0">
              <a:latin typeface="Avenir Next"/>
              <a:cs typeface="Avenir Next"/>
            </a:endParaRPr>
          </a:p>
        </p:txBody>
      </p:sp>
    </p:spTree>
    <p:extLst>
      <p:ext uri="{BB962C8B-B14F-4D97-AF65-F5344CB8AC3E}">
        <p14:creationId xmlns:p14="http://schemas.microsoft.com/office/powerpoint/2010/main" val="80604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0761" y="0"/>
            <a:ext cx="313690" cy="82296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endParaRPr/>
          </a:p>
        </p:txBody>
      </p:sp>
      <p:sp>
        <p:nvSpPr>
          <p:cNvPr id="3" name="object 3"/>
          <p:cNvSpPr/>
          <p:nvPr/>
        </p:nvSpPr>
        <p:spPr>
          <a:xfrm>
            <a:off x="1828800" y="0"/>
            <a:ext cx="12801600" cy="8229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28800" y="987552"/>
            <a:ext cx="12801600" cy="7242175"/>
          </a:xfrm>
          <a:custGeom>
            <a:avLst/>
            <a:gdLst/>
            <a:ahLst/>
            <a:cxnLst/>
            <a:rect l="l" t="t" r="r" b="b"/>
            <a:pathLst>
              <a:path w="12801600" h="7242175">
                <a:moveTo>
                  <a:pt x="0" y="7242048"/>
                </a:moveTo>
                <a:lnTo>
                  <a:pt x="12801600" y="7242048"/>
                </a:lnTo>
                <a:lnTo>
                  <a:pt x="12801600" y="0"/>
                </a:lnTo>
                <a:lnTo>
                  <a:pt x="0" y="0"/>
                </a:lnTo>
                <a:lnTo>
                  <a:pt x="0" y="7242048"/>
                </a:lnTo>
                <a:close/>
              </a:path>
            </a:pathLst>
          </a:custGeom>
          <a:solidFill>
            <a:srgbClr val="FFFFFF">
              <a:alpha val="78997"/>
            </a:srgbClr>
          </a:solidFill>
        </p:spPr>
        <p:txBody>
          <a:bodyPr wrap="square" lIns="0" tIns="0" rIns="0" bIns="0" rtlCol="0"/>
          <a:lstStyle/>
          <a:p>
            <a:endParaRPr dirty="0"/>
          </a:p>
        </p:txBody>
      </p:sp>
      <p:sp>
        <p:nvSpPr>
          <p:cNvPr id="5" name="object 5"/>
          <p:cNvSpPr txBox="1"/>
          <p:nvPr/>
        </p:nvSpPr>
        <p:spPr>
          <a:xfrm>
            <a:off x="4618142" y="145928"/>
            <a:ext cx="7220584"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BDBDBD"/>
                </a:solidFill>
                <a:latin typeface="Georgia"/>
                <a:cs typeface="Georgia"/>
              </a:rPr>
              <a:t>OUR </a:t>
            </a:r>
            <a:r>
              <a:rPr sz="3000" b="1" spc="-5" dirty="0">
                <a:solidFill>
                  <a:srgbClr val="BDBDBD"/>
                </a:solidFill>
                <a:latin typeface="Georgia"/>
                <a:cs typeface="Georgia"/>
              </a:rPr>
              <a:t>NATION </a:t>
            </a:r>
            <a:r>
              <a:rPr sz="3000" b="1" dirty="0">
                <a:solidFill>
                  <a:srgbClr val="BDBDBD"/>
                </a:solidFill>
                <a:latin typeface="Georgia"/>
                <a:cs typeface="Georgia"/>
              </a:rPr>
              <a:t>IS </a:t>
            </a:r>
            <a:r>
              <a:rPr sz="3000" b="1" spc="-5" dirty="0">
                <a:solidFill>
                  <a:srgbClr val="BDBDBD"/>
                </a:solidFill>
                <a:latin typeface="Georgia"/>
                <a:cs typeface="Georgia"/>
              </a:rPr>
              <a:t>AT </a:t>
            </a:r>
            <a:r>
              <a:rPr sz="3000" b="1" dirty="0">
                <a:solidFill>
                  <a:srgbClr val="BDBDBD"/>
                </a:solidFill>
                <a:latin typeface="Georgia"/>
                <a:cs typeface="Georgia"/>
              </a:rPr>
              <a:t>A</a:t>
            </a:r>
            <a:r>
              <a:rPr sz="3000" b="1" spc="-95" dirty="0">
                <a:solidFill>
                  <a:srgbClr val="BDBDBD"/>
                </a:solidFill>
                <a:latin typeface="Georgia"/>
                <a:cs typeface="Georgia"/>
              </a:rPr>
              <a:t> </a:t>
            </a:r>
            <a:r>
              <a:rPr sz="3000" b="1" spc="-5" dirty="0">
                <a:solidFill>
                  <a:srgbClr val="BDBDBD"/>
                </a:solidFill>
                <a:latin typeface="Georgia"/>
                <a:cs typeface="Georgia"/>
              </a:rPr>
              <a:t>CROSSROADS</a:t>
            </a:r>
            <a:endParaRPr sz="3000">
              <a:latin typeface="Georgia"/>
              <a:cs typeface="Georgia"/>
            </a:endParaRPr>
          </a:p>
        </p:txBody>
      </p:sp>
      <p:sp>
        <p:nvSpPr>
          <p:cNvPr id="6" name="object 6"/>
          <p:cNvSpPr txBox="1">
            <a:spLocks noGrp="1"/>
          </p:cNvSpPr>
          <p:nvPr>
            <p:ph type="title"/>
          </p:nvPr>
        </p:nvSpPr>
        <p:spPr>
          <a:xfrm>
            <a:off x="3635300" y="624875"/>
            <a:ext cx="9184005" cy="848360"/>
          </a:xfrm>
          <a:prstGeom prst="rect">
            <a:avLst/>
          </a:prstGeom>
        </p:spPr>
        <p:txBody>
          <a:bodyPr vert="horz" wrap="square" lIns="0" tIns="12700" rIns="0" bIns="0" rtlCol="0">
            <a:spAutoFit/>
          </a:bodyPr>
          <a:lstStyle/>
          <a:p>
            <a:pPr marL="12700">
              <a:lnSpc>
                <a:spcPct val="100000"/>
              </a:lnSpc>
              <a:spcBef>
                <a:spcPts val="100"/>
              </a:spcBef>
            </a:pPr>
            <a:r>
              <a:rPr sz="5400" spc="-5" dirty="0"/>
              <a:t>CONSEQUENCES </a:t>
            </a:r>
            <a:r>
              <a:rPr sz="5400" dirty="0"/>
              <a:t>OF</a:t>
            </a:r>
            <a:r>
              <a:rPr sz="5400" spc="-95" dirty="0"/>
              <a:t> </a:t>
            </a:r>
            <a:r>
              <a:rPr sz="5400" spc="-5" dirty="0"/>
              <a:t>THE</a:t>
            </a:r>
            <a:endParaRPr sz="5400" dirty="0"/>
          </a:p>
        </p:txBody>
      </p:sp>
      <p:sp>
        <p:nvSpPr>
          <p:cNvPr id="7" name="object 7"/>
          <p:cNvSpPr txBox="1"/>
          <p:nvPr/>
        </p:nvSpPr>
        <p:spPr>
          <a:xfrm>
            <a:off x="5234104" y="1447835"/>
            <a:ext cx="5987415" cy="84836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3F5EAB"/>
                </a:solidFill>
                <a:latin typeface="Georgia"/>
                <a:cs typeface="Georgia"/>
              </a:rPr>
              <a:t>CURRENT</a:t>
            </a:r>
            <a:r>
              <a:rPr sz="5400" b="1" spc="-95" dirty="0">
                <a:solidFill>
                  <a:srgbClr val="3F5EAB"/>
                </a:solidFill>
                <a:latin typeface="Georgia"/>
                <a:cs typeface="Georgia"/>
              </a:rPr>
              <a:t> </a:t>
            </a:r>
            <a:r>
              <a:rPr sz="5400" b="1" spc="-5" dirty="0">
                <a:solidFill>
                  <a:srgbClr val="3F5EAB"/>
                </a:solidFill>
                <a:latin typeface="Georgia"/>
                <a:cs typeface="Georgia"/>
              </a:rPr>
              <a:t>PATH</a:t>
            </a:r>
            <a:endParaRPr sz="5400">
              <a:latin typeface="Georgia"/>
              <a:cs typeface="Georgia"/>
            </a:endParaRPr>
          </a:p>
        </p:txBody>
      </p:sp>
      <p:sp>
        <p:nvSpPr>
          <p:cNvPr id="8" name="object 8"/>
          <p:cNvSpPr/>
          <p:nvPr/>
        </p:nvSpPr>
        <p:spPr>
          <a:xfrm>
            <a:off x="8039863" y="2304288"/>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9" name="object 9"/>
          <p:cNvSpPr/>
          <p:nvPr/>
        </p:nvSpPr>
        <p:spPr>
          <a:xfrm>
            <a:off x="8467343" y="2304288"/>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0" name="object 10"/>
          <p:cNvSpPr/>
          <p:nvPr/>
        </p:nvSpPr>
        <p:spPr>
          <a:xfrm>
            <a:off x="7612380" y="2304288"/>
            <a:ext cx="379730" cy="379730"/>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endParaRPr/>
          </a:p>
        </p:txBody>
      </p:sp>
      <p:sp>
        <p:nvSpPr>
          <p:cNvPr id="11" name="object 11"/>
          <p:cNvSpPr/>
          <p:nvPr/>
        </p:nvSpPr>
        <p:spPr>
          <a:xfrm>
            <a:off x="9020556" y="2528442"/>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2" name="object 12"/>
          <p:cNvSpPr/>
          <p:nvPr/>
        </p:nvSpPr>
        <p:spPr>
          <a:xfrm>
            <a:off x="4091940" y="2528442"/>
            <a:ext cx="3347085"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endParaRPr/>
          </a:p>
        </p:txBody>
      </p:sp>
      <p:sp>
        <p:nvSpPr>
          <p:cNvPr id="13" name="object 13"/>
          <p:cNvSpPr/>
          <p:nvPr/>
        </p:nvSpPr>
        <p:spPr>
          <a:xfrm>
            <a:off x="3182111" y="2926079"/>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4" name="object 14"/>
          <p:cNvSpPr/>
          <p:nvPr/>
        </p:nvSpPr>
        <p:spPr>
          <a:xfrm>
            <a:off x="3182111" y="4937759"/>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5" name="object 15"/>
          <p:cNvSpPr/>
          <p:nvPr/>
        </p:nvSpPr>
        <p:spPr>
          <a:xfrm>
            <a:off x="3182111" y="3931920"/>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6" name="object 16"/>
          <p:cNvSpPr/>
          <p:nvPr/>
        </p:nvSpPr>
        <p:spPr>
          <a:xfrm>
            <a:off x="3182111" y="5943600"/>
            <a:ext cx="631190" cy="592455"/>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endParaRPr/>
          </a:p>
        </p:txBody>
      </p:sp>
      <p:sp>
        <p:nvSpPr>
          <p:cNvPr id="17" name="object 17"/>
          <p:cNvSpPr/>
          <p:nvPr/>
        </p:nvSpPr>
        <p:spPr>
          <a:xfrm>
            <a:off x="3182111" y="6949440"/>
            <a:ext cx="631190" cy="592455"/>
          </a:xfrm>
          <a:custGeom>
            <a:avLst/>
            <a:gdLst/>
            <a:ahLst/>
            <a:cxnLst/>
            <a:rect l="l" t="t" r="r" b="b"/>
            <a:pathLst>
              <a:path w="631189" h="592454">
                <a:moveTo>
                  <a:pt x="315468" y="0"/>
                </a:moveTo>
                <a:lnTo>
                  <a:pt x="236601" y="220230"/>
                </a:lnTo>
                <a:lnTo>
                  <a:pt x="0" y="226199"/>
                </a:lnTo>
                <a:lnTo>
                  <a:pt x="187858" y="368274"/>
                </a:lnTo>
                <a:lnTo>
                  <a:pt x="120497" y="592200"/>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0"/>
                </a:lnTo>
                <a:lnTo>
                  <a:pt x="470603" y="459778"/>
                </a:lnTo>
                <a:close/>
              </a:path>
            </a:pathLst>
          </a:custGeom>
          <a:solidFill>
            <a:srgbClr val="D2D2D2"/>
          </a:solidFill>
        </p:spPr>
        <p:txBody>
          <a:bodyPr wrap="square" lIns="0" tIns="0" rIns="0" bIns="0" rtlCol="0"/>
          <a:lstStyle/>
          <a:p>
            <a:endParaRPr/>
          </a:p>
        </p:txBody>
      </p:sp>
      <p:sp>
        <p:nvSpPr>
          <p:cNvPr id="18" name="object 18"/>
          <p:cNvSpPr txBox="1"/>
          <p:nvPr/>
        </p:nvSpPr>
        <p:spPr>
          <a:xfrm>
            <a:off x="4069528" y="3094925"/>
            <a:ext cx="9475470" cy="505267"/>
          </a:xfrm>
          <a:prstGeom prst="rect">
            <a:avLst/>
          </a:prstGeom>
        </p:spPr>
        <p:txBody>
          <a:bodyPr vert="horz" wrap="square" lIns="0" tIns="12700" rIns="0" bIns="0" rtlCol="0">
            <a:spAutoFit/>
          </a:bodyPr>
          <a:lstStyle/>
          <a:p>
            <a:pPr marL="12700">
              <a:lnSpc>
                <a:spcPct val="100000"/>
              </a:lnSpc>
              <a:spcBef>
                <a:spcPts val="100"/>
              </a:spcBef>
            </a:pPr>
            <a:r>
              <a:rPr sz="3200" b="1" spc="-25" dirty="0">
                <a:solidFill>
                  <a:srgbClr val="921A1C"/>
                </a:solidFill>
                <a:latin typeface="Avenir Next"/>
                <a:cs typeface="Avenir Next"/>
              </a:rPr>
              <a:t>Paralysis </a:t>
            </a:r>
            <a:r>
              <a:rPr sz="3200" dirty="0">
                <a:latin typeface="Avenir Next"/>
                <a:cs typeface="Avenir Next"/>
              </a:rPr>
              <a:t>in </a:t>
            </a:r>
            <a:r>
              <a:rPr sz="3200" spc="-15" dirty="0">
                <a:latin typeface="Avenir Next"/>
                <a:cs typeface="Avenir Next"/>
              </a:rPr>
              <a:t>Washington </a:t>
            </a:r>
            <a:r>
              <a:rPr sz="3200" b="1" dirty="0">
                <a:solidFill>
                  <a:srgbClr val="921A1C"/>
                </a:solidFill>
                <a:latin typeface="Avenir Next"/>
                <a:cs typeface="Avenir Next"/>
              </a:rPr>
              <a:t>on critical</a:t>
            </a:r>
            <a:r>
              <a:rPr sz="3200" b="1" spc="-25" dirty="0">
                <a:solidFill>
                  <a:srgbClr val="921A1C"/>
                </a:solidFill>
                <a:latin typeface="Avenir Next"/>
                <a:cs typeface="Avenir Next"/>
              </a:rPr>
              <a:t> </a:t>
            </a:r>
            <a:r>
              <a:rPr sz="3200" b="1" dirty="0">
                <a:solidFill>
                  <a:srgbClr val="921A1C"/>
                </a:solidFill>
                <a:latin typeface="Avenir Next"/>
                <a:cs typeface="Avenir Next"/>
              </a:rPr>
              <a:t>issues</a:t>
            </a:r>
            <a:endParaRPr sz="3200" dirty="0">
              <a:latin typeface="Avenir Next"/>
              <a:cs typeface="Avenir Next"/>
            </a:endParaRPr>
          </a:p>
        </p:txBody>
      </p:sp>
      <p:sp>
        <p:nvSpPr>
          <p:cNvPr id="19" name="Rectangle 18"/>
          <p:cNvSpPr/>
          <p:nvPr/>
        </p:nvSpPr>
        <p:spPr>
          <a:xfrm>
            <a:off x="3964466" y="4079501"/>
            <a:ext cx="6609758" cy="584775"/>
          </a:xfrm>
          <a:prstGeom prst="rect">
            <a:avLst/>
          </a:prstGeom>
        </p:spPr>
        <p:txBody>
          <a:bodyPr wrap="none">
            <a:spAutoFit/>
          </a:bodyPr>
          <a:lstStyle/>
          <a:p>
            <a:r>
              <a:rPr lang="en-US" sz="3200" spc="-40" dirty="0">
                <a:latin typeface="Avenir Next"/>
                <a:cs typeface="Avenir Next"/>
              </a:rPr>
              <a:t>Policy </a:t>
            </a:r>
            <a:r>
              <a:rPr lang="en-US" sz="3200" b="1" dirty="0">
                <a:solidFill>
                  <a:srgbClr val="921A1C"/>
                </a:solidFill>
                <a:latin typeface="Avenir Next"/>
                <a:cs typeface="Avenir Next"/>
              </a:rPr>
              <a:t>instability and</a:t>
            </a:r>
            <a:r>
              <a:rPr lang="en-US" sz="3200" b="1" spc="-40" dirty="0">
                <a:solidFill>
                  <a:srgbClr val="921A1C"/>
                </a:solidFill>
                <a:latin typeface="Avenir Next"/>
                <a:cs typeface="Avenir Next"/>
              </a:rPr>
              <a:t> </a:t>
            </a:r>
            <a:r>
              <a:rPr lang="en-US" sz="3200" b="1" spc="-5" dirty="0">
                <a:solidFill>
                  <a:srgbClr val="921A1C"/>
                </a:solidFill>
                <a:latin typeface="Avenir Next"/>
                <a:cs typeface="Avenir Next"/>
              </a:rPr>
              <a:t>uncertainty </a:t>
            </a:r>
            <a:endParaRPr lang="en-US" sz="3200" dirty="0"/>
          </a:p>
        </p:txBody>
      </p:sp>
      <p:sp>
        <p:nvSpPr>
          <p:cNvPr id="20" name="Rectangle 19"/>
          <p:cNvSpPr/>
          <p:nvPr/>
        </p:nvSpPr>
        <p:spPr>
          <a:xfrm>
            <a:off x="3904124" y="4686943"/>
            <a:ext cx="9589497" cy="1105431"/>
          </a:xfrm>
          <a:prstGeom prst="rect">
            <a:avLst/>
          </a:prstGeom>
        </p:spPr>
        <p:txBody>
          <a:bodyPr wrap="square">
            <a:spAutoFit/>
          </a:bodyPr>
          <a:lstStyle/>
          <a:p>
            <a:pPr marL="94615" marR="3068320">
              <a:lnSpc>
                <a:spcPts val="7920"/>
              </a:lnSpc>
              <a:spcBef>
                <a:spcPts val="430"/>
              </a:spcBef>
            </a:pPr>
            <a:r>
              <a:rPr lang="en-US" sz="3200" b="1" spc="-20" dirty="0">
                <a:solidFill>
                  <a:srgbClr val="921A1C"/>
                </a:solidFill>
                <a:latin typeface="Avenir Next"/>
                <a:cs typeface="Avenir Next"/>
              </a:rPr>
              <a:t>Vulnerable </a:t>
            </a:r>
            <a:r>
              <a:rPr lang="en-US" sz="3200" dirty="0">
                <a:latin typeface="Avenir Next"/>
                <a:cs typeface="Avenir Next"/>
              </a:rPr>
              <a:t>to </a:t>
            </a:r>
            <a:r>
              <a:rPr lang="en-US" sz="3200" spc="-10" dirty="0">
                <a:latin typeface="Avenir Next"/>
                <a:cs typeface="Avenir Next"/>
              </a:rPr>
              <a:t>foreign</a:t>
            </a:r>
            <a:r>
              <a:rPr lang="en-US" sz="3200" spc="-5" dirty="0">
                <a:latin typeface="Avenir Next"/>
                <a:cs typeface="Avenir Next"/>
              </a:rPr>
              <a:t> influence</a:t>
            </a:r>
            <a:endParaRPr lang="en-US" sz="3200" dirty="0">
              <a:latin typeface="Avenir Next"/>
              <a:cs typeface="Avenir Next"/>
            </a:endParaRPr>
          </a:p>
        </p:txBody>
      </p:sp>
      <p:sp>
        <p:nvSpPr>
          <p:cNvPr id="21" name="Rectangle 20"/>
          <p:cNvSpPr/>
          <p:nvPr/>
        </p:nvSpPr>
        <p:spPr>
          <a:xfrm>
            <a:off x="3964466" y="6069250"/>
            <a:ext cx="6464911" cy="584775"/>
          </a:xfrm>
          <a:prstGeom prst="rect">
            <a:avLst/>
          </a:prstGeom>
        </p:spPr>
        <p:txBody>
          <a:bodyPr wrap="none">
            <a:spAutoFit/>
          </a:bodyPr>
          <a:lstStyle/>
          <a:p>
            <a:r>
              <a:rPr lang="en-US" sz="3200" dirty="0">
                <a:latin typeface="Avenir Next"/>
                <a:cs typeface="Avenir Next"/>
              </a:rPr>
              <a:t>Rising public </a:t>
            </a:r>
            <a:r>
              <a:rPr lang="en-US" sz="3200" b="1" spc="-10" dirty="0">
                <a:solidFill>
                  <a:srgbClr val="921A1C"/>
                </a:solidFill>
                <a:latin typeface="Avenir Next"/>
                <a:cs typeface="Avenir Next"/>
              </a:rPr>
              <a:t>discord </a:t>
            </a:r>
            <a:r>
              <a:rPr lang="en-US" sz="3200" b="1" dirty="0">
                <a:solidFill>
                  <a:srgbClr val="921A1C"/>
                </a:solidFill>
                <a:latin typeface="Avenir Next"/>
                <a:cs typeface="Avenir Next"/>
              </a:rPr>
              <a:t>and </a:t>
            </a:r>
            <a:r>
              <a:rPr lang="en-US" sz="3200" b="1" spc="-10" dirty="0">
                <a:solidFill>
                  <a:srgbClr val="921A1C"/>
                </a:solidFill>
                <a:latin typeface="Avenir Next"/>
                <a:cs typeface="Avenir Next"/>
              </a:rPr>
              <a:t>unrest </a:t>
            </a:r>
            <a:endParaRPr lang="en-US" sz="3200" dirty="0"/>
          </a:p>
        </p:txBody>
      </p:sp>
      <p:sp>
        <p:nvSpPr>
          <p:cNvPr id="22" name="Rectangle 21"/>
          <p:cNvSpPr/>
          <p:nvPr/>
        </p:nvSpPr>
        <p:spPr>
          <a:xfrm>
            <a:off x="3893924" y="6756679"/>
            <a:ext cx="9726894" cy="965649"/>
          </a:xfrm>
          <a:prstGeom prst="rect">
            <a:avLst/>
          </a:prstGeom>
        </p:spPr>
        <p:txBody>
          <a:bodyPr wrap="none">
            <a:spAutoFit/>
          </a:bodyPr>
          <a:lstStyle/>
          <a:p>
            <a:pPr marL="94615" marR="5080">
              <a:lnSpc>
                <a:spcPts val="7809"/>
              </a:lnSpc>
              <a:spcBef>
                <a:spcPts val="125"/>
              </a:spcBef>
            </a:pPr>
            <a:r>
              <a:rPr lang="en-US" sz="3200" b="1" dirty="0">
                <a:solidFill>
                  <a:srgbClr val="921A1C"/>
                </a:solidFill>
                <a:latin typeface="Avenir Next"/>
                <a:cs typeface="Avenir Next"/>
              </a:rPr>
              <a:t>Disenchantment</a:t>
            </a:r>
            <a:r>
              <a:rPr lang="en-US" sz="3200" b="1" spc="-190" dirty="0">
                <a:solidFill>
                  <a:srgbClr val="921A1C"/>
                </a:solidFill>
                <a:latin typeface="Avenir Next"/>
                <a:cs typeface="Avenir Next"/>
              </a:rPr>
              <a:t> </a:t>
            </a:r>
            <a:r>
              <a:rPr lang="en-US" sz="3200" dirty="0">
                <a:latin typeface="Avenir Next"/>
                <a:cs typeface="Avenir Next"/>
              </a:rPr>
              <a:t>with</a:t>
            </a:r>
            <a:r>
              <a:rPr lang="en-US" sz="3200" spc="-190" dirty="0">
                <a:latin typeface="Avenir Next"/>
                <a:cs typeface="Avenir Next"/>
              </a:rPr>
              <a:t> </a:t>
            </a:r>
            <a:r>
              <a:rPr lang="en-US" sz="3200" dirty="0">
                <a:latin typeface="Avenir Next"/>
                <a:cs typeface="Avenir Next"/>
              </a:rPr>
              <a:t>government</a:t>
            </a:r>
            <a:r>
              <a:rPr lang="en-US" sz="3200" spc="-190" dirty="0">
                <a:latin typeface="Avenir Next"/>
                <a:cs typeface="Avenir Next"/>
              </a:rPr>
              <a:t> </a:t>
            </a:r>
            <a:r>
              <a:rPr lang="en-US" sz="3200" dirty="0">
                <a:latin typeface="Avenir Next"/>
                <a:cs typeface="Avenir Next"/>
              </a:rPr>
              <a:t>and</a:t>
            </a:r>
            <a:r>
              <a:rPr lang="en-US" sz="3200" spc="-185" dirty="0">
                <a:latin typeface="Avenir Next"/>
                <a:cs typeface="Avenir Next"/>
              </a:rPr>
              <a:t> </a:t>
            </a:r>
            <a:r>
              <a:rPr lang="en-US" sz="3200" spc="-5" dirty="0">
                <a:latin typeface="Avenir Next"/>
                <a:cs typeface="Avenir Next"/>
              </a:rPr>
              <a:t>democracy</a:t>
            </a:r>
            <a:endParaRPr lang="en-US" sz="3200" dirty="0">
              <a:latin typeface="Avenir Next"/>
              <a:cs typeface="Avenir Next"/>
            </a:endParaRPr>
          </a:p>
        </p:txBody>
      </p:sp>
    </p:spTree>
    <p:extLst>
      <p:ext uri="{BB962C8B-B14F-4D97-AF65-F5344CB8AC3E}">
        <p14:creationId xmlns:p14="http://schemas.microsoft.com/office/powerpoint/2010/main" val="209475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5673</TotalTime>
  <Words>918</Words>
  <Application>Microsoft Office PowerPoint</Application>
  <PresentationFormat>Custom</PresentationFormat>
  <Paragraphs>122</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Next</vt:lpstr>
      <vt:lpstr>AvenirNext-BoldItalic</vt:lpstr>
      <vt:lpstr>AvenirNext-Medium</vt:lpstr>
      <vt:lpstr>Calibri</vt:lpstr>
      <vt:lpstr>Georgia</vt:lpstr>
      <vt:lpstr>Office Theme</vt:lpstr>
      <vt:lpstr>FixUS – Restoring America Now</vt:lpstr>
      <vt:lpstr>PowerPoint Presentation</vt:lpstr>
      <vt:lpstr>FixUS</vt:lpstr>
      <vt:lpstr>THREAT FROM WITHIN</vt:lpstr>
      <vt:lpstr>PRESIDENT GEORGE WASHINGTON  FOUR GREATEST THREATS</vt:lpstr>
      <vt:lpstr>LOSING FAITH IN INSTITUTIONS</vt:lpstr>
      <vt:lpstr>PowerPoint Presentation</vt:lpstr>
      <vt:lpstr>MORE IN COMMON SURVEY</vt:lpstr>
      <vt:lpstr>CONSEQUENCES OF THE</vt:lpstr>
      <vt:lpstr>HOW DID WE GET HERE?</vt:lpstr>
      <vt:lpstr>A MOVEMENT IS BLOSSOMING</vt:lpstr>
      <vt:lpstr>A GROUNDSWELL OF EFFORTS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Tomchik</dc:creator>
  <cp:lastModifiedBy>Chris Dreibelbis</cp:lastModifiedBy>
  <cp:revision>90</cp:revision>
  <cp:lastPrinted>2019-02-04T16:58:27Z</cp:lastPrinted>
  <dcterms:created xsi:type="dcterms:W3CDTF">2018-10-16T16:39:01Z</dcterms:created>
  <dcterms:modified xsi:type="dcterms:W3CDTF">2019-10-18T16:05:48Z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2018-10-16T00:00:00Z</vt:filetime>
  </property>
  <property fmtid="{D5CDD505-2E9C-101B-9397-08002B2CF9AE}" pid="3" name="Creator">
    <vt:lpwstr>Adobe InDesign CC 13.1 (Macintosh)</vt:lpwstr>
  </property>
  <property fmtid="{D5CDD505-2E9C-101B-9397-08002B2CF9AE}" pid="4" name="LastSaved">
    <vt:filetime>2018-10-16T00:00:00Z</vt:filetime>
  </property>
</Properties>
</file>