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1"/>
  </p:sldMasterIdLst>
  <p:notesMasterIdLst>
    <p:notesMasterId r:id="rId33"/>
  </p:notesMasterIdLst>
  <p:handoutMasterIdLst>
    <p:handoutMasterId r:id="rId34"/>
  </p:handoutMasterIdLst>
  <p:sldIdLst>
    <p:sldId id="343" r:id="rId2"/>
    <p:sldId id="344" r:id="rId3"/>
    <p:sldId id="499" r:id="rId4"/>
    <p:sldId id="550" r:id="rId5"/>
    <p:sldId id="549" r:id="rId6"/>
    <p:sldId id="547" r:id="rId7"/>
    <p:sldId id="702" r:id="rId8"/>
    <p:sldId id="703" r:id="rId9"/>
    <p:sldId id="474" r:id="rId10"/>
    <p:sldId id="312" r:id="rId11"/>
    <p:sldId id="697" r:id="rId12"/>
    <p:sldId id="660" r:id="rId13"/>
    <p:sldId id="375" r:id="rId14"/>
    <p:sldId id="408" r:id="rId15"/>
    <p:sldId id="659" r:id="rId16"/>
    <p:sldId id="704" r:id="rId17"/>
    <p:sldId id="482" r:id="rId18"/>
    <p:sldId id="535" r:id="rId19"/>
    <p:sldId id="698" r:id="rId20"/>
    <p:sldId id="693" r:id="rId21"/>
    <p:sldId id="384" r:id="rId22"/>
    <p:sldId id="561" r:id="rId23"/>
    <p:sldId id="379" r:id="rId24"/>
    <p:sldId id="324" r:id="rId25"/>
    <p:sldId id="386" r:id="rId26"/>
    <p:sldId id="401" r:id="rId27"/>
    <p:sldId id="390" r:id="rId28"/>
    <p:sldId id="338" r:id="rId29"/>
    <p:sldId id="405" r:id="rId30"/>
    <p:sldId id="365" r:id="rId31"/>
    <p:sldId id="272" r:id="rId3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264">
          <p15:clr>
            <a:srgbClr val="A4A3A4"/>
          </p15:clr>
        </p15:guide>
        <p15:guide id="2" orient="horz" pos="3939">
          <p15:clr>
            <a:srgbClr val="A4A3A4"/>
          </p15:clr>
        </p15:guide>
        <p15:guide id="3" orient="horz" pos="2380">
          <p15:clr>
            <a:srgbClr val="A4A3A4"/>
          </p15:clr>
        </p15:guide>
        <p15:guide id="4" orient="horz" pos="2378">
          <p15:clr>
            <a:srgbClr val="A4A3A4"/>
          </p15:clr>
        </p15:guide>
        <p15:guide id="5" orient="horz" pos="2402">
          <p15:clr>
            <a:srgbClr val="A4A3A4"/>
          </p15:clr>
        </p15:guide>
        <p15:guide id="6" pos="281">
          <p15:clr>
            <a:srgbClr val="A4A3A4"/>
          </p15:clr>
        </p15:guide>
        <p15:guide id="7" pos="2876">
          <p15:clr>
            <a:srgbClr val="A4A3A4"/>
          </p15:clr>
        </p15:guide>
        <p15:guide id="8" pos="5627">
          <p15:clr>
            <a:srgbClr val="A4A3A4"/>
          </p15:clr>
        </p15:guide>
        <p15:guide id="9" pos="812">
          <p15:clr>
            <a:srgbClr val="A4A3A4"/>
          </p15:clr>
        </p15:guide>
        <p15:guide id="10" pos="290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dd Zubatkin" initials="TZ" lastIdx="1" clrIdx="0"/>
  <p:cmAuthor id="1" name="Jason Peuquet" initials="JJP" lastIdx="0" clrIdx="1"/>
  <p:cmAuthor id="2" name="Stephanie Silver"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646"/>
    <a:srgbClr val="EA781A"/>
    <a:srgbClr val="FFAD6A"/>
    <a:srgbClr val="E63726"/>
    <a:srgbClr val="FB6657"/>
    <a:srgbClr val="B31C0D"/>
    <a:srgbClr val="7F0C00"/>
    <a:srgbClr val="F56050"/>
    <a:srgbClr val="BB1F0E"/>
    <a:srgbClr val="940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3271" autoAdjust="0"/>
  </p:normalViewPr>
  <p:slideViewPr>
    <p:cSldViewPr snapToGrid="0">
      <p:cViewPr varScale="1">
        <p:scale>
          <a:sx n="78" d="100"/>
          <a:sy n="78" d="100"/>
        </p:scale>
        <p:origin x="1200" y="96"/>
      </p:cViewPr>
      <p:guideLst>
        <p:guide orient="horz" pos="4264"/>
        <p:guide orient="horz" pos="3939"/>
        <p:guide orient="horz" pos="2380"/>
        <p:guide orient="horz" pos="2378"/>
        <p:guide orient="horz" pos="2402"/>
        <p:guide pos="281"/>
        <p:guide pos="2876"/>
        <p:guide pos="5627"/>
        <p:guide pos="812"/>
        <p:guide pos="2908"/>
      </p:guideLst>
    </p:cSldViewPr>
  </p:slideViewPr>
  <p:outlineViewPr>
    <p:cViewPr>
      <p:scale>
        <a:sx n="33" d="100"/>
        <a:sy n="33" d="100"/>
      </p:scale>
      <p:origin x="0" y="50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87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naf\srv\Priv\Users\evilsizert\Desktop\Projects\Debt%20101\Interest\foreign%20debt.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c:f>
              <c:strCache>
                <c:ptCount val="1"/>
                <c:pt idx="0">
                  <c:v>Total</c:v>
                </c:pt>
              </c:strCache>
            </c:strRef>
          </c:tx>
          <c:dPt>
            <c:idx val="0"/>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1-C25F-46E1-B272-A3EECFBBBF4D}"/>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C25F-46E1-B272-A3EECFBBBF4D}"/>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C25F-46E1-B272-A3EECFBBBF4D}"/>
              </c:ext>
            </c:extLst>
          </c:dPt>
          <c:dPt>
            <c:idx val="3"/>
            <c:bubble3D val="0"/>
            <c:spPr>
              <a:solidFill>
                <a:srgbClr val="E63726">
                  <a:alpha val="85000"/>
                </a:srgbClr>
              </a:solidFill>
              <a:ln w="19050">
                <a:solidFill>
                  <a:schemeClr val="lt1"/>
                </a:solidFill>
              </a:ln>
              <a:effectLst/>
            </c:spPr>
            <c:extLst>
              <c:ext xmlns:c16="http://schemas.microsoft.com/office/drawing/2014/chart" uri="{C3380CC4-5D6E-409C-BE32-E72D297353CC}">
                <c16:uniqueId val="{00000007-C25F-46E1-B272-A3EECFBBBF4D}"/>
              </c:ext>
            </c:extLst>
          </c:dPt>
          <c:dPt>
            <c:idx val="4"/>
            <c:bubble3D val="0"/>
            <c:spPr>
              <a:solidFill>
                <a:srgbClr val="F79646">
                  <a:alpha val="70000"/>
                </a:srgbClr>
              </a:solidFill>
              <a:ln w="19050">
                <a:solidFill>
                  <a:schemeClr val="lt1"/>
                </a:solidFill>
              </a:ln>
              <a:effectLst/>
            </c:spPr>
            <c:extLst>
              <c:ext xmlns:c16="http://schemas.microsoft.com/office/drawing/2014/chart" uri="{C3380CC4-5D6E-409C-BE32-E72D297353CC}">
                <c16:uniqueId val="{00000009-C25F-46E1-B272-A3EECFBBBF4D}"/>
              </c:ext>
            </c:extLst>
          </c:dPt>
          <c:dPt>
            <c:idx val="5"/>
            <c:bubble3D val="0"/>
            <c:spPr>
              <a:solidFill>
                <a:srgbClr val="F79646">
                  <a:alpha val="85000"/>
                </a:srgbClr>
              </a:solidFill>
              <a:ln w="19050">
                <a:solidFill>
                  <a:schemeClr val="lt1"/>
                </a:solidFill>
              </a:ln>
              <a:effectLst/>
            </c:spPr>
            <c:extLst>
              <c:ext xmlns:c16="http://schemas.microsoft.com/office/drawing/2014/chart" uri="{C3380CC4-5D6E-409C-BE32-E72D297353CC}">
                <c16:uniqueId val="{0000000B-C25F-46E1-B272-A3EECFBBBF4D}"/>
              </c:ext>
            </c:extLst>
          </c:dPt>
          <c:dPt>
            <c:idx val="6"/>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D-C25F-46E1-B272-A3EECFBBBF4D}"/>
              </c:ext>
            </c:extLst>
          </c:dPt>
          <c:dLbls>
            <c:dLbl>
              <c:idx val="2"/>
              <c:layout>
                <c:manualLayout>
                  <c:x val="8.9190201136390193E-8"/>
                  <c:y val="1.3592675843386918E-2"/>
                </c:manualLayout>
              </c:layout>
              <c:tx>
                <c:rich>
                  <a:bodyPr rot="0" spcFirstLastPara="1" vertOverflow="ellipsis" vert="horz" wrap="square" lIns="38100" tIns="19050" rIns="38100" bIns="19050" anchor="ctr" anchorCtr="1">
                    <a:spAutoFit/>
                  </a:bodyPr>
                  <a:lstStyle/>
                  <a:p>
                    <a:pPr>
                      <a:defRPr sz="1600" b="1" i="0" u="none" strike="noStrike" baseline="0">
                        <a:solidFill>
                          <a:schemeClr val="tx1">
                            <a:lumMod val="75000"/>
                            <a:lumOff val="25000"/>
                          </a:schemeClr>
                        </a:solidFill>
                        <a:latin typeface="+mn-lt"/>
                        <a:ea typeface="+mn-ea"/>
                        <a:cs typeface="+mn-cs"/>
                      </a:defRPr>
                    </a:pPr>
                    <a:r>
                      <a:rPr lang="en-US" sz="1400" baseline="0" dirty="0">
                        <a:solidFill>
                          <a:schemeClr val="tx1">
                            <a:lumMod val="75000"/>
                            <a:lumOff val="25000"/>
                          </a:schemeClr>
                        </a:solidFill>
                      </a:rPr>
                      <a:t>Medicaid</a:t>
                    </a:r>
                  </a:p>
                  <a:p>
                    <a:pPr>
                      <a:defRPr sz="1600" b="1" i="0" u="none" strike="noStrike" baseline="0">
                        <a:solidFill>
                          <a:schemeClr val="tx1">
                            <a:lumMod val="75000"/>
                            <a:lumOff val="25000"/>
                          </a:schemeClr>
                        </a:solidFill>
                        <a:latin typeface="+mn-lt"/>
                        <a:ea typeface="+mn-ea"/>
                        <a:cs typeface="+mn-cs"/>
                      </a:defRPr>
                    </a:pPr>
                    <a:r>
                      <a:rPr lang="en-US" sz="1400" baseline="0" dirty="0">
                        <a:solidFill>
                          <a:schemeClr val="tx1">
                            <a:lumMod val="75000"/>
                            <a:lumOff val="25000"/>
                          </a:schemeClr>
                        </a:solidFill>
                      </a:rPr>
                      <a:t>ACA</a:t>
                    </a:r>
                  </a:p>
                  <a:p>
                    <a:pPr>
                      <a:defRPr sz="1600" b="1" i="0" u="none" strike="noStrike" baseline="0">
                        <a:solidFill>
                          <a:schemeClr val="tx1">
                            <a:lumMod val="75000"/>
                            <a:lumOff val="25000"/>
                          </a:schemeClr>
                        </a:solidFill>
                        <a:latin typeface="+mn-lt"/>
                        <a:ea typeface="+mn-ea"/>
                        <a:cs typeface="+mn-cs"/>
                      </a:defRPr>
                    </a:pPr>
                    <a:r>
                      <a:rPr lang="en-US" sz="1400" baseline="0" dirty="0">
                        <a:solidFill>
                          <a:schemeClr val="tx1">
                            <a:lumMod val="75000"/>
                            <a:lumOff val="25000"/>
                          </a:schemeClr>
                        </a:solidFill>
                      </a:rPr>
                      <a:t>Other Health</a:t>
                    </a:r>
                    <a:r>
                      <a:rPr lang="en-US" baseline="0" dirty="0">
                        <a:solidFill>
                          <a:schemeClr val="tx1">
                            <a:lumMod val="75000"/>
                            <a:lumOff val="25000"/>
                          </a:schemeClr>
                        </a:solidFill>
                      </a:rPr>
                      <a:t>
</a:t>
                    </a:r>
                    <a:fld id="{F2549C78-87F4-4730-B963-2E7489CC725F}" type="VALUE">
                      <a:rPr lang="en-US" baseline="0">
                        <a:solidFill>
                          <a:schemeClr val="tx1">
                            <a:lumMod val="75000"/>
                            <a:lumOff val="25000"/>
                          </a:schemeClr>
                        </a:solidFill>
                      </a:rPr>
                      <a:pPr>
                        <a:defRPr sz="1600" b="1" i="0" u="none" strike="noStrike" baseline="0">
                          <a:solidFill>
                            <a:schemeClr val="tx1">
                              <a:lumMod val="75000"/>
                              <a:lumOff val="25000"/>
                            </a:schemeClr>
                          </a:solidFill>
                          <a:latin typeface="+mn-lt"/>
                          <a:ea typeface="+mn-ea"/>
                          <a:cs typeface="+mn-cs"/>
                        </a:defRPr>
                      </a:pPr>
                      <a:t>[VALUE]</a:t>
                    </a:fld>
                    <a:endParaRPr lang="en-US" baseline="0" dirty="0">
                      <a:solidFill>
                        <a:schemeClr val="tx1">
                          <a:lumMod val="75000"/>
                          <a:lumOff val="25000"/>
                        </a:schemeClr>
                      </a:solidFill>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7087759768690561"/>
                      <c:h val="0.22801564110719286"/>
                    </c:manualLayout>
                  </c15:layout>
                  <c15:dlblFieldTable/>
                  <c15:showDataLabelsRange val="0"/>
                </c:ext>
                <c:ext xmlns:c16="http://schemas.microsoft.com/office/drawing/2014/chart" uri="{C3380CC4-5D6E-409C-BE32-E72D297353CC}">
                  <c16:uniqueId val="{00000005-C25F-46E1-B272-A3EECFBBBF4D}"/>
                </c:ext>
              </c:extLst>
            </c:dLbl>
            <c:dLbl>
              <c:idx val="3"/>
              <c:tx>
                <c:rich>
                  <a:bodyPr rot="0" spcFirstLastPara="1" vertOverflow="ellipsis" vert="horz" wrap="square" lIns="38100" tIns="19050" rIns="38100" bIns="19050" anchor="ctr" anchorCtr="1">
                    <a:noAutofit/>
                  </a:bodyPr>
                  <a:lstStyle/>
                  <a:p>
                    <a:pPr>
                      <a:defRPr sz="1600" b="1" i="0" u="none" strike="noStrike" baseline="0">
                        <a:solidFill>
                          <a:schemeClr val="bg1"/>
                        </a:solidFill>
                        <a:latin typeface="+mn-lt"/>
                        <a:ea typeface="+mn-ea"/>
                        <a:cs typeface="+mn-cs"/>
                      </a:defRPr>
                    </a:pPr>
                    <a:r>
                      <a:rPr lang="en-US" baseline="0" dirty="0">
                        <a:solidFill>
                          <a:schemeClr val="bg1"/>
                        </a:solidFill>
                      </a:rPr>
                      <a:t>Net</a:t>
                    </a:r>
                  </a:p>
                  <a:p>
                    <a:pPr>
                      <a:defRPr sz="1600" b="1" i="0" u="none" strike="noStrike" baseline="0">
                        <a:solidFill>
                          <a:schemeClr val="bg1"/>
                        </a:solidFill>
                        <a:latin typeface="+mn-lt"/>
                        <a:ea typeface="+mn-ea"/>
                        <a:cs typeface="+mn-cs"/>
                      </a:defRPr>
                    </a:pPr>
                    <a:r>
                      <a:rPr lang="en-US" baseline="0" dirty="0">
                        <a:solidFill>
                          <a:schemeClr val="bg1"/>
                        </a:solidFill>
                      </a:rPr>
                      <a:t>Interest
</a:t>
                    </a:r>
                    <a:fld id="{DF525592-5323-4D23-906C-5AECA061669D}" type="VALUE">
                      <a:rPr lang="en-US" baseline="0">
                        <a:solidFill>
                          <a:schemeClr val="bg1"/>
                        </a:solidFill>
                      </a:rPr>
                      <a:pPr>
                        <a:defRPr sz="1600" b="1" i="0" u="none" strike="noStrike" baseline="0">
                          <a:solidFill>
                            <a:schemeClr val="bg1"/>
                          </a:solidFill>
                          <a:latin typeface="+mn-lt"/>
                          <a:ea typeface="+mn-ea"/>
                          <a:cs typeface="+mn-cs"/>
                        </a:defRPr>
                      </a:pPr>
                      <a:t>[VALUE]</a:t>
                    </a:fld>
                    <a:endParaRPr lang="en-US" baseline="0" dirty="0">
                      <a:solidFill>
                        <a:schemeClr val="bg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25F-46E1-B272-A3EECFBBBF4D}"/>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5F-46E1-B272-A3EECFBBBF4D}"/>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5F-46E1-B272-A3EECFBBBF4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lt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Sheet3!$A$2:$A$8</c:f>
              <c:strCache>
                <c:ptCount val="7"/>
                <c:pt idx="0">
                  <c:v>Social Security</c:v>
                </c:pt>
                <c:pt idx="1">
                  <c:v>Medicare</c:v>
                </c:pt>
                <c:pt idx="2">
                  <c:v>Medicaid</c:v>
                </c:pt>
                <c:pt idx="3">
                  <c:v>Net Interest</c:v>
                </c:pt>
                <c:pt idx="4">
                  <c:v>Defense</c:v>
                </c:pt>
                <c:pt idx="5">
                  <c:v>Non-Defense</c:v>
                </c:pt>
                <c:pt idx="6">
                  <c:v>Other Spending</c:v>
                </c:pt>
              </c:strCache>
            </c:strRef>
          </c:cat>
          <c:val>
            <c:numRef>
              <c:f>Sheet3!$B$2:$B$8</c:f>
              <c:numCache>
                <c:formatCode>"$"#,##0</c:formatCode>
                <c:ptCount val="7"/>
                <c:pt idx="0">
                  <c:v>1037.5930000000001</c:v>
                </c:pt>
                <c:pt idx="1">
                  <c:v>630.31799999999998</c:v>
                </c:pt>
                <c:pt idx="2">
                  <c:v>480.904</c:v>
                </c:pt>
                <c:pt idx="3">
                  <c:v>381.62</c:v>
                </c:pt>
                <c:pt idx="4">
                  <c:v>666.00599999999997</c:v>
                </c:pt>
                <c:pt idx="5">
                  <c:v>663.61400000000003</c:v>
                </c:pt>
                <c:pt idx="6">
                  <c:v>547.30700000000024</c:v>
                </c:pt>
              </c:numCache>
            </c:numRef>
          </c:val>
          <c:extLst>
            <c:ext xmlns:c16="http://schemas.microsoft.com/office/drawing/2014/chart" uri="{C3380CC4-5D6E-409C-BE32-E72D297353CC}">
              <c16:uniqueId val="{0000000E-C25F-46E1-B272-A3EECFBBBF4D}"/>
            </c:ext>
          </c:extLst>
        </c:ser>
        <c:dLbls>
          <c:showLegendKey val="0"/>
          <c:showVal val="1"/>
          <c:showCatName val="0"/>
          <c:showSerName val="0"/>
          <c:showPercent val="0"/>
          <c:showBubbleSize val="0"/>
          <c:showLeaderLines val="1"/>
        </c:dLbls>
        <c:firstSliceAng val="1"/>
        <c:holeSize val="40"/>
        <c:extLst>
          <c:ext xmlns:c15="http://schemas.microsoft.com/office/drawing/2012/chart" uri="{02D57815-91ED-43cb-92C2-25804820EDAC}">
            <c15:filteredPieSeries>
              <c15:ser>
                <c:idx val="1"/>
                <c:order val="1"/>
                <c:tx>
                  <c:strRef>
                    <c:extLst>
                      <c:ext uri="{02D57815-91ED-43cb-92C2-25804820EDAC}">
                        <c15:formulaRef>
                          <c15:sqref>Sheet3!$C$1</c15:sqref>
                        </c15:formulaRef>
                      </c:ext>
                    </c:extLst>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25F-46E1-B272-A3EECFBBB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25F-46E1-B272-A3EECFBBB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C25F-46E1-B272-A3EECFBBB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C25F-46E1-B272-A3EECFBBB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C25F-46E1-B272-A3EECFBBB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C25F-46E1-B272-A3EECFBBB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C25F-46E1-B272-A3EECFBBBF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Sheet3!$A$2:$A$8</c15:sqref>
                        </c15:formulaRef>
                      </c:ext>
                    </c:extLst>
                    <c:strCache>
                      <c:ptCount val="7"/>
                      <c:pt idx="0">
                        <c:v>Social Security</c:v>
                      </c:pt>
                      <c:pt idx="1">
                        <c:v>Medicare</c:v>
                      </c:pt>
                      <c:pt idx="2">
                        <c:v>Medicaid</c:v>
                      </c:pt>
                      <c:pt idx="3">
                        <c:v>Net Interest</c:v>
                      </c:pt>
                      <c:pt idx="4">
                        <c:v>Defense</c:v>
                      </c:pt>
                      <c:pt idx="5">
                        <c:v>Non-Defense</c:v>
                      </c:pt>
                      <c:pt idx="6">
                        <c:v>Other Spending</c:v>
                      </c:pt>
                    </c:strCache>
                  </c:strRef>
                </c:cat>
                <c:val>
                  <c:numRef>
                    <c:extLst>
                      <c:ext uri="{02D57815-91ED-43cb-92C2-25804820EDAC}">
                        <c15:formulaRef>
                          <c15:sqref>Sheet3!$C$2:$C$8</c15:sqref>
                        </c15:formulaRef>
                      </c:ext>
                    </c:extLst>
                    <c:numCache>
                      <c:formatCode>0.0%</c:formatCode>
                      <c:ptCount val="7"/>
                      <c:pt idx="0">
                        <c:v>0.23542268595136956</c:v>
                      </c:pt>
                      <c:pt idx="1">
                        <c:v>0.14301480114408574</c:v>
                      </c:pt>
                      <c:pt idx="2">
                        <c:v>0.10911379641608744</c:v>
                      </c:pt>
                      <c:pt idx="3">
                        <c:v>8.6586942483962065E-2</c:v>
                      </c:pt>
                      <c:pt idx="4">
                        <c:v>0.15111216187823917</c:v>
                      </c:pt>
                      <c:pt idx="5">
                        <c:v>0.15056943359769404</c:v>
                      </c:pt>
                      <c:pt idx="6">
                        <c:v>0.12418017852856203</c:v>
                      </c:pt>
                    </c:numCache>
                  </c:numRef>
                </c:val>
                <c:extLst>
                  <c:ext xmlns:c16="http://schemas.microsoft.com/office/drawing/2014/chart" uri="{C3380CC4-5D6E-409C-BE32-E72D297353CC}">
                    <c16:uniqueId val="{0000001D-C25F-46E1-B272-A3EECFBBBF4D}"/>
                  </c:ext>
                </c:extLst>
              </c15:ser>
            </c15:filteredPieSeries>
          </c:ext>
        </c:extLst>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Health Care Spending</c:v>
                </c:pt>
              </c:strCache>
            </c:strRef>
          </c:tx>
          <c:spPr>
            <a:solidFill>
              <a:sysClr val="windowText" lastClr="000000"/>
            </a:solidFill>
            <a:ln w="25400">
              <a:solidFill>
                <a:sysClr val="windowText" lastClr="000000"/>
              </a:solidFill>
            </a:ln>
            <a:effectLst/>
          </c:spPr>
          <c:cat>
            <c:numRef>
              <c:f>Sheet1!$A$5:$A$116</c:f>
              <c:numCache>
                <c:formatCode>m/d/yyyy</c:formatCode>
                <c:ptCount val="112"/>
                <c:pt idx="0">
                  <c:v>30681</c:v>
                </c:pt>
                <c:pt idx="1">
                  <c:v>31047</c:v>
                </c:pt>
                <c:pt idx="2">
                  <c:v>31412</c:v>
                </c:pt>
                <c:pt idx="3">
                  <c:v>31777</c:v>
                </c:pt>
                <c:pt idx="4">
                  <c:v>32142</c:v>
                </c:pt>
                <c:pt idx="5">
                  <c:v>32508</c:v>
                </c:pt>
                <c:pt idx="6">
                  <c:v>32873</c:v>
                </c:pt>
                <c:pt idx="7">
                  <c:v>33238</c:v>
                </c:pt>
                <c:pt idx="8">
                  <c:v>33603</c:v>
                </c:pt>
                <c:pt idx="9">
                  <c:v>33969</c:v>
                </c:pt>
                <c:pt idx="10">
                  <c:v>34334</c:v>
                </c:pt>
                <c:pt idx="11">
                  <c:v>34699</c:v>
                </c:pt>
                <c:pt idx="12">
                  <c:v>35064</c:v>
                </c:pt>
                <c:pt idx="13">
                  <c:v>35430</c:v>
                </c:pt>
                <c:pt idx="14">
                  <c:v>35795</c:v>
                </c:pt>
                <c:pt idx="15">
                  <c:v>36160</c:v>
                </c:pt>
                <c:pt idx="16">
                  <c:v>36525</c:v>
                </c:pt>
                <c:pt idx="17">
                  <c:v>36891</c:v>
                </c:pt>
                <c:pt idx="18">
                  <c:v>37256</c:v>
                </c:pt>
                <c:pt idx="19">
                  <c:v>37621</c:v>
                </c:pt>
                <c:pt idx="20">
                  <c:v>37986</c:v>
                </c:pt>
                <c:pt idx="21">
                  <c:v>38352</c:v>
                </c:pt>
                <c:pt idx="22">
                  <c:v>38717</c:v>
                </c:pt>
                <c:pt idx="23">
                  <c:v>39082</c:v>
                </c:pt>
                <c:pt idx="24">
                  <c:v>39447</c:v>
                </c:pt>
                <c:pt idx="25">
                  <c:v>39813</c:v>
                </c:pt>
                <c:pt idx="26">
                  <c:v>40178</c:v>
                </c:pt>
                <c:pt idx="27">
                  <c:v>40543</c:v>
                </c:pt>
                <c:pt idx="28">
                  <c:v>40908</c:v>
                </c:pt>
                <c:pt idx="29">
                  <c:v>41274</c:v>
                </c:pt>
                <c:pt idx="30">
                  <c:v>41639</c:v>
                </c:pt>
                <c:pt idx="31">
                  <c:v>42004</c:v>
                </c:pt>
                <c:pt idx="32">
                  <c:v>42369</c:v>
                </c:pt>
                <c:pt idx="33">
                  <c:v>42735</c:v>
                </c:pt>
                <c:pt idx="34">
                  <c:v>43100</c:v>
                </c:pt>
                <c:pt idx="35">
                  <c:v>43465</c:v>
                </c:pt>
                <c:pt idx="36">
                  <c:v>43830</c:v>
                </c:pt>
                <c:pt idx="37">
                  <c:v>43831</c:v>
                </c:pt>
                <c:pt idx="38">
                  <c:v>44196</c:v>
                </c:pt>
                <c:pt idx="39">
                  <c:v>44561</c:v>
                </c:pt>
                <c:pt idx="40">
                  <c:v>44926</c:v>
                </c:pt>
                <c:pt idx="41">
                  <c:v>45291</c:v>
                </c:pt>
                <c:pt idx="42">
                  <c:v>45657</c:v>
                </c:pt>
                <c:pt idx="43">
                  <c:v>46022</c:v>
                </c:pt>
                <c:pt idx="44">
                  <c:v>46387</c:v>
                </c:pt>
                <c:pt idx="45">
                  <c:v>46752</c:v>
                </c:pt>
                <c:pt idx="46">
                  <c:v>47118</c:v>
                </c:pt>
                <c:pt idx="47">
                  <c:v>47483</c:v>
                </c:pt>
                <c:pt idx="48">
                  <c:v>47848</c:v>
                </c:pt>
                <c:pt idx="49">
                  <c:v>48213</c:v>
                </c:pt>
                <c:pt idx="50">
                  <c:v>48579</c:v>
                </c:pt>
                <c:pt idx="51">
                  <c:v>48944</c:v>
                </c:pt>
                <c:pt idx="52">
                  <c:v>49309</c:v>
                </c:pt>
                <c:pt idx="53">
                  <c:v>49674</c:v>
                </c:pt>
                <c:pt idx="54">
                  <c:v>50040</c:v>
                </c:pt>
                <c:pt idx="55">
                  <c:v>50405</c:v>
                </c:pt>
                <c:pt idx="56">
                  <c:v>50770</c:v>
                </c:pt>
                <c:pt idx="57">
                  <c:v>51135</c:v>
                </c:pt>
                <c:pt idx="58">
                  <c:v>51501</c:v>
                </c:pt>
                <c:pt idx="59">
                  <c:v>51866</c:v>
                </c:pt>
                <c:pt idx="60">
                  <c:v>52231</c:v>
                </c:pt>
                <c:pt idx="61">
                  <c:v>52596</c:v>
                </c:pt>
                <c:pt idx="62">
                  <c:v>52962</c:v>
                </c:pt>
                <c:pt idx="63">
                  <c:v>53327</c:v>
                </c:pt>
                <c:pt idx="64">
                  <c:v>53692</c:v>
                </c:pt>
                <c:pt idx="65">
                  <c:v>54057</c:v>
                </c:pt>
                <c:pt idx="66">
                  <c:v>54423</c:v>
                </c:pt>
                <c:pt idx="67">
                  <c:v>54788</c:v>
                </c:pt>
                <c:pt idx="68">
                  <c:v>55153</c:v>
                </c:pt>
                <c:pt idx="69">
                  <c:v>55518</c:v>
                </c:pt>
                <c:pt idx="70">
                  <c:v>55884</c:v>
                </c:pt>
                <c:pt idx="71">
                  <c:v>56249</c:v>
                </c:pt>
                <c:pt idx="72">
                  <c:v>56614</c:v>
                </c:pt>
                <c:pt idx="73">
                  <c:v>56979</c:v>
                </c:pt>
                <c:pt idx="74">
                  <c:v>57345</c:v>
                </c:pt>
                <c:pt idx="75">
                  <c:v>57710</c:v>
                </c:pt>
                <c:pt idx="76">
                  <c:v>58075</c:v>
                </c:pt>
                <c:pt idx="77">
                  <c:v>58440</c:v>
                </c:pt>
                <c:pt idx="78">
                  <c:v>58806</c:v>
                </c:pt>
                <c:pt idx="79">
                  <c:v>59171</c:v>
                </c:pt>
                <c:pt idx="80">
                  <c:v>59536</c:v>
                </c:pt>
                <c:pt idx="81">
                  <c:v>59901</c:v>
                </c:pt>
                <c:pt idx="82">
                  <c:v>60267</c:v>
                </c:pt>
                <c:pt idx="83">
                  <c:v>60632</c:v>
                </c:pt>
                <c:pt idx="84">
                  <c:v>60997</c:v>
                </c:pt>
                <c:pt idx="85">
                  <c:v>61362</c:v>
                </c:pt>
                <c:pt idx="86">
                  <c:v>61728</c:v>
                </c:pt>
                <c:pt idx="87">
                  <c:v>62093</c:v>
                </c:pt>
                <c:pt idx="88">
                  <c:v>62458</c:v>
                </c:pt>
                <c:pt idx="89">
                  <c:v>62823</c:v>
                </c:pt>
                <c:pt idx="90">
                  <c:v>63189</c:v>
                </c:pt>
                <c:pt idx="91">
                  <c:v>63554</c:v>
                </c:pt>
                <c:pt idx="92">
                  <c:v>63919</c:v>
                </c:pt>
                <c:pt idx="93">
                  <c:v>64284</c:v>
                </c:pt>
                <c:pt idx="94">
                  <c:v>64650</c:v>
                </c:pt>
                <c:pt idx="95">
                  <c:v>65015</c:v>
                </c:pt>
                <c:pt idx="96">
                  <c:v>65380</c:v>
                </c:pt>
                <c:pt idx="97">
                  <c:v>65745</c:v>
                </c:pt>
                <c:pt idx="98">
                  <c:v>66111</c:v>
                </c:pt>
                <c:pt idx="99">
                  <c:v>66476</c:v>
                </c:pt>
                <c:pt idx="100">
                  <c:v>66841</c:v>
                </c:pt>
                <c:pt idx="101">
                  <c:v>67206</c:v>
                </c:pt>
                <c:pt idx="102">
                  <c:v>67572</c:v>
                </c:pt>
                <c:pt idx="103">
                  <c:v>67937</c:v>
                </c:pt>
                <c:pt idx="104">
                  <c:v>68302</c:v>
                </c:pt>
                <c:pt idx="105">
                  <c:v>68667</c:v>
                </c:pt>
                <c:pt idx="106">
                  <c:v>69033</c:v>
                </c:pt>
                <c:pt idx="107">
                  <c:v>69398</c:v>
                </c:pt>
                <c:pt idx="108">
                  <c:v>69763</c:v>
                </c:pt>
                <c:pt idx="109">
                  <c:v>70128</c:v>
                </c:pt>
                <c:pt idx="110">
                  <c:v>70494</c:v>
                </c:pt>
                <c:pt idx="111">
                  <c:v>70859</c:v>
                </c:pt>
              </c:numCache>
            </c:numRef>
          </c:cat>
          <c:val>
            <c:numRef>
              <c:f>Sheet1!$B$5:$B$116</c:f>
              <c:numCache>
                <c:formatCode>0.0%</c:formatCode>
                <c:ptCount val="112"/>
                <c:pt idx="0">
                  <c:v>1.9859999999999999E-2</c:v>
                </c:pt>
                <c:pt idx="1">
                  <c:v>1.9259999999999999E-2</c:v>
                </c:pt>
                <c:pt idx="2">
                  <c:v>2.0339999999999997E-2</c:v>
                </c:pt>
                <c:pt idx="3">
                  <c:v>2.0640000000000002E-2</c:v>
                </c:pt>
                <c:pt idx="4">
                  <c:v>2.1150000000000002E-2</c:v>
                </c:pt>
                <c:pt idx="5">
                  <c:v>2.0889999999999999E-2</c:v>
                </c:pt>
                <c:pt idx="6">
                  <c:v>2.112E-2</c:v>
                </c:pt>
                <c:pt idx="7">
                  <c:v>2.3210000000000001E-2</c:v>
                </c:pt>
                <c:pt idx="8">
                  <c:v>2.537E-2</c:v>
                </c:pt>
                <c:pt idx="9">
                  <c:v>2.8679999999999997E-2</c:v>
                </c:pt>
                <c:pt idx="10">
                  <c:v>3.0059999999999996E-2</c:v>
                </c:pt>
                <c:pt idx="11">
                  <c:v>3.1190000000000002E-2</c:v>
                </c:pt>
                <c:pt idx="12">
                  <c:v>3.2530000000000003E-2</c:v>
                </c:pt>
                <c:pt idx="13">
                  <c:v>3.3110000000000001E-2</c:v>
                </c:pt>
                <c:pt idx="14">
                  <c:v>3.3489999999999999E-2</c:v>
                </c:pt>
                <c:pt idx="15">
                  <c:v>3.2639999999999995E-2</c:v>
                </c:pt>
                <c:pt idx="16">
                  <c:v>3.1259999999999996E-2</c:v>
                </c:pt>
                <c:pt idx="17">
                  <c:v>3.0960000000000001E-2</c:v>
                </c:pt>
                <c:pt idx="18">
                  <c:v>3.2980000000000002E-2</c:v>
                </c:pt>
                <c:pt idx="19">
                  <c:v>3.4970000000000001E-2</c:v>
                </c:pt>
                <c:pt idx="20">
                  <c:v>3.6400000000000002E-2</c:v>
                </c:pt>
                <c:pt idx="21">
                  <c:v>3.7069999999999999E-2</c:v>
                </c:pt>
                <c:pt idx="22">
                  <c:v>3.7490000000000002E-2</c:v>
                </c:pt>
                <c:pt idx="23">
                  <c:v>3.746E-2</c:v>
                </c:pt>
                <c:pt idx="24">
                  <c:v>3.9699999999999999E-2</c:v>
                </c:pt>
                <c:pt idx="25">
                  <c:v>4.0300000000000002E-2</c:v>
                </c:pt>
                <c:pt idx="26">
                  <c:v>4.7370000000000002E-2</c:v>
                </c:pt>
                <c:pt idx="27">
                  <c:v>4.9000000000000002E-2</c:v>
                </c:pt>
                <c:pt idx="28">
                  <c:v>4.9569999999999996E-2</c:v>
                </c:pt>
                <c:pt idx="29">
                  <c:v>4.5199999999999997E-2</c:v>
                </c:pt>
                <c:pt idx="30">
                  <c:v>4.623E-2</c:v>
                </c:pt>
                <c:pt idx="31">
                  <c:v>4.7939999999999997E-2</c:v>
                </c:pt>
                <c:pt idx="32">
                  <c:v>5.1769999999999997E-2</c:v>
                </c:pt>
                <c:pt idx="33">
                  <c:v>5.4580000000000004E-2</c:v>
                </c:pt>
                <c:pt idx="34">
                  <c:v>5.3460000000000001E-2</c:v>
                </c:pt>
                <c:pt idx="35">
                  <c:v>5.1264685897831862E-2</c:v>
                </c:pt>
                <c:pt idx="36">
                  <c:v>5.2402620636875445E-2</c:v>
                </c:pt>
              </c:numCache>
            </c:numRef>
          </c:val>
          <c:extLst>
            <c:ext xmlns:c16="http://schemas.microsoft.com/office/drawing/2014/chart" uri="{C3380CC4-5D6E-409C-BE32-E72D297353CC}">
              <c16:uniqueId val="{00000000-7162-4D06-9D17-8C114A36FB07}"/>
            </c:ext>
          </c:extLst>
        </c:ser>
        <c:dLbls>
          <c:showLegendKey val="0"/>
          <c:showVal val="0"/>
          <c:showCatName val="0"/>
          <c:showSerName val="0"/>
          <c:showPercent val="0"/>
          <c:showBubbleSize val="0"/>
        </c:dLbls>
        <c:axId val="608820520"/>
        <c:axId val="608819864"/>
      </c:areaChart>
      <c:dateAx>
        <c:axId val="608820520"/>
        <c:scaling>
          <c:orientation val="minMax"/>
        </c:scaling>
        <c:delete val="0"/>
        <c:axPos val="b"/>
        <c:numFmt formatCode="yyyy" sourceLinked="0"/>
        <c:majorTickMark val="out"/>
        <c:minorTickMark val="none"/>
        <c:tickLblPos val="nextTo"/>
        <c:spPr>
          <a:noFill/>
          <a:ln w="9525" cap="flat" cmpd="sng" algn="ctr">
            <a:solidFill>
              <a:srgbClr val="003470"/>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8819864"/>
        <c:crosses val="autoZero"/>
        <c:auto val="1"/>
        <c:lblOffset val="100"/>
        <c:baseTimeUnit val="days"/>
        <c:majorUnit val="12"/>
        <c:majorTimeUnit val="years"/>
      </c:dateAx>
      <c:valAx>
        <c:axId val="60881986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08820520"/>
        <c:crosses val="autoZero"/>
        <c:crossBetween val="midCat"/>
        <c:majorUnit val="3.0000000000000006E-2"/>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Health Care Spending</c:v>
                </c:pt>
              </c:strCache>
            </c:strRef>
          </c:tx>
          <c:spPr>
            <a:solidFill>
              <a:sysClr val="windowText" lastClr="000000"/>
            </a:solidFill>
            <a:ln w="25400">
              <a:solidFill>
                <a:sysClr val="windowText" lastClr="000000"/>
              </a:solidFill>
            </a:ln>
            <a:effectLst/>
          </c:spPr>
          <c:cat>
            <c:numRef>
              <c:f>Sheet1!$A$5:$A$116</c:f>
              <c:numCache>
                <c:formatCode>m/d/yyyy</c:formatCode>
                <c:ptCount val="112"/>
                <c:pt idx="0">
                  <c:v>30681</c:v>
                </c:pt>
                <c:pt idx="1">
                  <c:v>31047</c:v>
                </c:pt>
                <c:pt idx="2">
                  <c:v>31412</c:v>
                </c:pt>
                <c:pt idx="3">
                  <c:v>31777</c:v>
                </c:pt>
                <c:pt idx="4">
                  <c:v>32142</c:v>
                </c:pt>
                <c:pt idx="5">
                  <c:v>32508</c:v>
                </c:pt>
                <c:pt idx="6">
                  <c:v>32873</c:v>
                </c:pt>
                <c:pt idx="7">
                  <c:v>33238</c:v>
                </c:pt>
                <c:pt idx="8">
                  <c:v>33603</c:v>
                </c:pt>
                <c:pt idx="9">
                  <c:v>33969</c:v>
                </c:pt>
                <c:pt idx="10">
                  <c:v>34334</c:v>
                </c:pt>
                <c:pt idx="11">
                  <c:v>34699</c:v>
                </c:pt>
                <c:pt idx="12">
                  <c:v>35064</c:v>
                </c:pt>
                <c:pt idx="13">
                  <c:v>35430</c:v>
                </c:pt>
                <c:pt idx="14">
                  <c:v>35795</c:v>
                </c:pt>
                <c:pt idx="15">
                  <c:v>36160</c:v>
                </c:pt>
                <c:pt idx="16">
                  <c:v>36525</c:v>
                </c:pt>
                <c:pt idx="17">
                  <c:v>36891</c:v>
                </c:pt>
                <c:pt idx="18">
                  <c:v>37256</c:v>
                </c:pt>
                <c:pt idx="19">
                  <c:v>37621</c:v>
                </c:pt>
                <c:pt idx="20">
                  <c:v>37986</c:v>
                </c:pt>
                <c:pt idx="21">
                  <c:v>38352</c:v>
                </c:pt>
                <c:pt idx="22">
                  <c:v>38717</c:v>
                </c:pt>
                <c:pt idx="23">
                  <c:v>39082</c:v>
                </c:pt>
                <c:pt idx="24">
                  <c:v>39447</c:v>
                </c:pt>
                <c:pt idx="25">
                  <c:v>39813</c:v>
                </c:pt>
                <c:pt idx="26">
                  <c:v>40178</c:v>
                </c:pt>
                <c:pt idx="27">
                  <c:v>40543</c:v>
                </c:pt>
                <c:pt idx="28">
                  <c:v>40908</c:v>
                </c:pt>
                <c:pt idx="29">
                  <c:v>41274</c:v>
                </c:pt>
                <c:pt idx="30">
                  <c:v>41639</c:v>
                </c:pt>
                <c:pt idx="31">
                  <c:v>42004</c:v>
                </c:pt>
                <c:pt idx="32">
                  <c:v>42369</c:v>
                </c:pt>
                <c:pt idx="33">
                  <c:v>42735</c:v>
                </c:pt>
                <c:pt idx="34">
                  <c:v>43100</c:v>
                </c:pt>
                <c:pt idx="35">
                  <c:v>43465</c:v>
                </c:pt>
                <c:pt idx="36">
                  <c:v>43830</c:v>
                </c:pt>
                <c:pt idx="37">
                  <c:v>43831</c:v>
                </c:pt>
                <c:pt idx="38">
                  <c:v>44196</c:v>
                </c:pt>
                <c:pt idx="39">
                  <c:v>44561</c:v>
                </c:pt>
                <c:pt idx="40">
                  <c:v>44926</c:v>
                </c:pt>
                <c:pt idx="41">
                  <c:v>45291</c:v>
                </c:pt>
                <c:pt idx="42">
                  <c:v>45657</c:v>
                </c:pt>
                <c:pt idx="43">
                  <c:v>46022</c:v>
                </c:pt>
                <c:pt idx="44">
                  <c:v>46387</c:v>
                </c:pt>
                <c:pt idx="45">
                  <c:v>46752</c:v>
                </c:pt>
                <c:pt idx="46">
                  <c:v>47118</c:v>
                </c:pt>
                <c:pt idx="47">
                  <c:v>47483</c:v>
                </c:pt>
                <c:pt idx="48">
                  <c:v>47848</c:v>
                </c:pt>
                <c:pt idx="49">
                  <c:v>48213</c:v>
                </c:pt>
                <c:pt idx="50">
                  <c:v>48579</c:v>
                </c:pt>
                <c:pt idx="51">
                  <c:v>48944</c:v>
                </c:pt>
                <c:pt idx="52">
                  <c:v>49309</c:v>
                </c:pt>
                <c:pt idx="53">
                  <c:v>49674</c:v>
                </c:pt>
                <c:pt idx="54">
                  <c:v>50040</c:v>
                </c:pt>
                <c:pt idx="55">
                  <c:v>50405</c:v>
                </c:pt>
                <c:pt idx="56">
                  <c:v>50770</c:v>
                </c:pt>
                <c:pt idx="57">
                  <c:v>51135</c:v>
                </c:pt>
                <c:pt idx="58">
                  <c:v>51501</c:v>
                </c:pt>
                <c:pt idx="59">
                  <c:v>51866</c:v>
                </c:pt>
                <c:pt idx="60">
                  <c:v>52231</c:v>
                </c:pt>
                <c:pt idx="61">
                  <c:v>52596</c:v>
                </c:pt>
                <c:pt idx="62">
                  <c:v>52962</c:v>
                </c:pt>
                <c:pt idx="63">
                  <c:v>53327</c:v>
                </c:pt>
                <c:pt idx="64">
                  <c:v>53692</c:v>
                </c:pt>
                <c:pt idx="65">
                  <c:v>54057</c:v>
                </c:pt>
                <c:pt idx="66">
                  <c:v>54423</c:v>
                </c:pt>
                <c:pt idx="67">
                  <c:v>54788</c:v>
                </c:pt>
                <c:pt idx="68">
                  <c:v>55153</c:v>
                </c:pt>
                <c:pt idx="69">
                  <c:v>55518</c:v>
                </c:pt>
                <c:pt idx="70">
                  <c:v>55884</c:v>
                </c:pt>
                <c:pt idx="71">
                  <c:v>56249</c:v>
                </c:pt>
                <c:pt idx="72">
                  <c:v>56614</c:v>
                </c:pt>
                <c:pt idx="73">
                  <c:v>56979</c:v>
                </c:pt>
                <c:pt idx="74">
                  <c:v>57345</c:v>
                </c:pt>
                <c:pt idx="75">
                  <c:v>57710</c:v>
                </c:pt>
                <c:pt idx="76">
                  <c:v>58075</c:v>
                </c:pt>
                <c:pt idx="77">
                  <c:v>58440</c:v>
                </c:pt>
                <c:pt idx="78">
                  <c:v>58806</c:v>
                </c:pt>
                <c:pt idx="79">
                  <c:v>59171</c:v>
                </c:pt>
                <c:pt idx="80">
                  <c:v>59536</c:v>
                </c:pt>
                <c:pt idx="81">
                  <c:v>59901</c:v>
                </c:pt>
                <c:pt idx="82">
                  <c:v>60267</c:v>
                </c:pt>
                <c:pt idx="83">
                  <c:v>60632</c:v>
                </c:pt>
                <c:pt idx="84">
                  <c:v>60997</c:v>
                </c:pt>
                <c:pt idx="85">
                  <c:v>61362</c:v>
                </c:pt>
                <c:pt idx="86">
                  <c:v>61728</c:v>
                </c:pt>
                <c:pt idx="87">
                  <c:v>62093</c:v>
                </c:pt>
                <c:pt idx="88">
                  <c:v>62458</c:v>
                </c:pt>
                <c:pt idx="89">
                  <c:v>62823</c:v>
                </c:pt>
                <c:pt idx="90">
                  <c:v>63189</c:v>
                </c:pt>
                <c:pt idx="91">
                  <c:v>63554</c:v>
                </c:pt>
                <c:pt idx="92">
                  <c:v>63919</c:v>
                </c:pt>
                <c:pt idx="93">
                  <c:v>64284</c:v>
                </c:pt>
                <c:pt idx="94">
                  <c:v>64650</c:v>
                </c:pt>
                <c:pt idx="95">
                  <c:v>65015</c:v>
                </c:pt>
                <c:pt idx="96">
                  <c:v>65380</c:v>
                </c:pt>
                <c:pt idx="97">
                  <c:v>65745</c:v>
                </c:pt>
                <c:pt idx="98">
                  <c:v>66111</c:v>
                </c:pt>
                <c:pt idx="99">
                  <c:v>66476</c:v>
                </c:pt>
                <c:pt idx="100">
                  <c:v>66841</c:v>
                </c:pt>
                <c:pt idx="101">
                  <c:v>67206</c:v>
                </c:pt>
                <c:pt idx="102">
                  <c:v>67572</c:v>
                </c:pt>
                <c:pt idx="103">
                  <c:v>67937</c:v>
                </c:pt>
                <c:pt idx="104">
                  <c:v>68302</c:v>
                </c:pt>
                <c:pt idx="105">
                  <c:v>68667</c:v>
                </c:pt>
                <c:pt idx="106">
                  <c:v>69033</c:v>
                </c:pt>
                <c:pt idx="107">
                  <c:v>69398</c:v>
                </c:pt>
                <c:pt idx="108">
                  <c:v>69763</c:v>
                </c:pt>
                <c:pt idx="109">
                  <c:v>70128</c:v>
                </c:pt>
                <c:pt idx="110">
                  <c:v>70494</c:v>
                </c:pt>
                <c:pt idx="111">
                  <c:v>70859</c:v>
                </c:pt>
              </c:numCache>
            </c:numRef>
          </c:cat>
          <c:val>
            <c:numRef>
              <c:f>Sheet1!$B$5:$B$116</c:f>
              <c:numCache>
                <c:formatCode>0.0%</c:formatCode>
                <c:ptCount val="112"/>
                <c:pt idx="0">
                  <c:v>1.9859999999999999E-2</c:v>
                </c:pt>
                <c:pt idx="1">
                  <c:v>1.9259999999999999E-2</c:v>
                </c:pt>
                <c:pt idx="2">
                  <c:v>2.0339999999999997E-2</c:v>
                </c:pt>
                <c:pt idx="3">
                  <c:v>2.0640000000000002E-2</c:v>
                </c:pt>
                <c:pt idx="4">
                  <c:v>2.1150000000000002E-2</c:v>
                </c:pt>
                <c:pt idx="5">
                  <c:v>2.0889999999999999E-2</c:v>
                </c:pt>
                <c:pt idx="6">
                  <c:v>2.112E-2</c:v>
                </c:pt>
                <c:pt idx="7">
                  <c:v>2.3210000000000001E-2</c:v>
                </c:pt>
                <c:pt idx="8">
                  <c:v>2.537E-2</c:v>
                </c:pt>
                <c:pt idx="9">
                  <c:v>2.8679999999999997E-2</c:v>
                </c:pt>
                <c:pt idx="10">
                  <c:v>3.0059999999999996E-2</c:v>
                </c:pt>
                <c:pt idx="11">
                  <c:v>3.1190000000000002E-2</c:v>
                </c:pt>
                <c:pt idx="12">
                  <c:v>3.2530000000000003E-2</c:v>
                </c:pt>
                <c:pt idx="13">
                  <c:v>3.3110000000000001E-2</c:v>
                </c:pt>
                <c:pt idx="14">
                  <c:v>3.3489999999999999E-2</c:v>
                </c:pt>
                <c:pt idx="15">
                  <c:v>3.2639999999999995E-2</c:v>
                </c:pt>
                <c:pt idx="16">
                  <c:v>3.1259999999999996E-2</c:v>
                </c:pt>
                <c:pt idx="17">
                  <c:v>3.0960000000000001E-2</c:v>
                </c:pt>
                <c:pt idx="18">
                  <c:v>3.2980000000000002E-2</c:v>
                </c:pt>
                <c:pt idx="19">
                  <c:v>3.4970000000000001E-2</c:v>
                </c:pt>
                <c:pt idx="20">
                  <c:v>3.6400000000000002E-2</c:v>
                </c:pt>
                <c:pt idx="21">
                  <c:v>3.7069999999999999E-2</c:v>
                </c:pt>
                <c:pt idx="22">
                  <c:v>3.7490000000000002E-2</c:v>
                </c:pt>
                <c:pt idx="23">
                  <c:v>3.746E-2</c:v>
                </c:pt>
                <c:pt idx="24">
                  <c:v>3.9699999999999999E-2</c:v>
                </c:pt>
                <c:pt idx="25">
                  <c:v>4.0300000000000002E-2</c:v>
                </c:pt>
                <c:pt idx="26">
                  <c:v>4.7370000000000002E-2</c:v>
                </c:pt>
                <c:pt idx="27">
                  <c:v>4.9000000000000002E-2</c:v>
                </c:pt>
                <c:pt idx="28">
                  <c:v>4.9569999999999996E-2</c:v>
                </c:pt>
                <c:pt idx="29">
                  <c:v>4.5199999999999997E-2</c:v>
                </c:pt>
                <c:pt idx="30">
                  <c:v>4.623E-2</c:v>
                </c:pt>
                <c:pt idx="31">
                  <c:v>4.7939999999999997E-2</c:v>
                </c:pt>
                <c:pt idx="32">
                  <c:v>5.1769999999999997E-2</c:v>
                </c:pt>
                <c:pt idx="33">
                  <c:v>5.4580000000000004E-2</c:v>
                </c:pt>
                <c:pt idx="34">
                  <c:v>5.3460000000000001E-2</c:v>
                </c:pt>
                <c:pt idx="35">
                  <c:v>5.1264685897831862E-2</c:v>
                </c:pt>
                <c:pt idx="36">
                  <c:v>5.2402620636875445E-2</c:v>
                </c:pt>
              </c:numCache>
            </c:numRef>
          </c:val>
          <c:extLst>
            <c:ext xmlns:c16="http://schemas.microsoft.com/office/drawing/2014/chart" uri="{C3380CC4-5D6E-409C-BE32-E72D297353CC}">
              <c16:uniqueId val="{00000000-7162-4D06-9D17-8C114A36FB07}"/>
            </c:ext>
          </c:extLst>
        </c:ser>
        <c:ser>
          <c:idx val="1"/>
          <c:order val="1"/>
          <c:tx>
            <c:strRef>
              <c:f>Sheet1!$C$1</c:f>
              <c:strCache>
                <c:ptCount val="1"/>
                <c:pt idx="0">
                  <c:v>Projected Health Care Spending</c:v>
                </c:pt>
              </c:strCache>
            </c:strRef>
          </c:tx>
          <c:spPr>
            <a:solidFill>
              <a:srgbClr val="E63726">
                <a:alpha val="75000"/>
              </a:srgbClr>
            </a:solidFill>
            <a:ln w="25400">
              <a:solidFill>
                <a:sysClr val="windowText" lastClr="000000"/>
              </a:solidFill>
              <a:prstDash val="sysDash"/>
            </a:ln>
            <a:effectLst/>
          </c:spPr>
          <c:cat>
            <c:numRef>
              <c:f>Sheet1!$A$5:$A$116</c:f>
              <c:numCache>
                <c:formatCode>m/d/yyyy</c:formatCode>
                <c:ptCount val="112"/>
                <c:pt idx="0">
                  <c:v>30681</c:v>
                </c:pt>
                <c:pt idx="1">
                  <c:v>31047</c:v>
                </c:pt>
                <c:pt idx="2">
                  <c:v>31412</c:v>
                </c:pt>
                <c:pt idx="3">
                  <c:v>31777</c:v>
                </c:pt>
                <c:pt idx="4">
                  <c:v>32142</c:v>
                </c:pt>
                <c:pt idx="5">
                  <c:v>32508</c:v>
                </c:pt>
                <c:pt idx="6">
                  <c:v>32873</c:v>
                </c:pt>
                <c:pt idx="7">
                  <c:v>33238</c:v>
                </c:pt>
                <c:pt idx="8">
                  <c:v>33603</c:v>
                </c:pt>
                <c:pt idx="9">
                  <c:v>33969</c:v>
                </c:pt>
                <c:pt idx="10">
                  <c:v>34334</c:v>
                </c:pt>
                <c:pt idx="11">
                  <c:v>34699</c:v>
                </c:pt>
                <c:pt idx="12">
                  <c:v>35064</c:v>
                </c:pt>
                <c:pt idx="13">
                  <c:v>35430</c:v>
                </c:pt>
                <c:pt idx="14">
                  <c:v>35795</c:v>
                </c:pt>
                <c:pt idx="15">
                  <c:v>36160</c:v>
                </c:pt>
                <c:pt idx="16">
                  <c:v>36525</c:v>
                </c:pt>
                <c:pt idx="17">
                  <c:v>36891</c:v>
                </c:pt>
                <c:pt idx="18">
                  <c:v>37256</c:v>
                </c:pt>
                <c:pt idx="19">
                  <c:v>37621</c:v>
                </c:pt>
                <c:pt idx="20">
                  <c:v>37986</c:v>
                </c:pt>
                <c:pt idx="21">
                  <c:v>38352</c:v>
                </c:pt>
                <c:pt idx="22">
                  <c:v>38717</c:v>
                </c:pt>
                <c:pt idx="23">
                  <c:v>39082</c:v>
                </c:pt>
                <c:pt idx="24">
                  <c:v>39447</c:v>
                </c:pt>
                <c:pt idx="25">
                  <c:v>39813</c:v>
                </c:pt>
                <c:pt idx="26">
                  <c:v>40178</c:v>
                </c:pt>
                <c:pt idx="27">
                  <c:v>40543</c:v>
                </c:pt>
                <c:pt idx="28">
                  <c:v>40908</c:v>
                </c:pt>
                <c:pt idx="29">
                  <c:v>41274</c:v>
                </c:pt>
                <c:pt idx="30">
                  <c:v>41639</c:v>
                </c:pt>
                <c:pt idx="31">
                  <c:v>42004</c:v>
                </c:pt>
                <c:pt idx="32">
                  <c:v>42369</c:v>
                </c:pt>
                <c:pt idx="33">
                  <c:v>42735</c:v>
                </c:pt>
                <c:pt idx="34">
                  <c:v>43100</c:v>
                </c:pt>
                <c:pt idx="35">
                  <c:v>43465</c:v>
                </c:pt>
                <c:pt idx="36">
                  <c:v>43830</c:v>
                </c:pt>
                <c:pt idx="37">
                  <c:v>43831</c:v>
                </c:pt>
                <c:pt idx="38">
                  <c:v>44196</c:v>
                </c:pt>
                <c:pt idx="39">
                  <c:v>44561</c:v>
                </c:pt>
                <c:pt idx="40">
                  <c:v>44926</c:v>
                </c:pt>
                <c:pt idx="41">
                  <c:v>45291</c:v>
                </c:pt>
                <c:pt idx="42">
                  <c:v>45657</c:v>
                </c:pt>
                <c:pt idx="43">
                  <c:v>46022</c:v>
                </c:pt>
                <c:pt idx="44">
                  <c:v>46387</c:v>
                </c:pt>
                <c:pt idx="45">
                  <c:v>46752</c:v>
                </c:pt>
                <c:pt idx="46">
                  <c:v>47118</c:v>
                </c:pt>
                <c:pt idx="47">
                  <c:v>47483</c:v>
                </c:pt>
                <c:pt idx="48">
                  <c:v>47848</c:v>
                </c:pt>
                <c:pt idx="49">
                  <c:v>48213</c:v>
                </c:pt>
                <c:pt idx="50">
                  <c:v>48579</c:v>
                </c:pt>
                <c:pt idx="51">
                  <c:v>48944</c:v>
                </c:pt>
                <c:pt idx="52">
                  <c:v>49309</c:v>
                </c:pt>
                <c:pt idx="53">
                  <c:v>49674</c:v>
                </c:pt>
                <c:pt idx="54">
                  <c:v>50040</c:v>
                </c:pt>
                <c:pt idx="55">
                  <c:v>50405</c:v>
                </c:pt>
                <c:pt idx="56">
                  <c:v>50770</c:v>
                </c:pt>
                <c:pt idx="57">
                  <c:v>51135</c:v>
                </c:pt>
                <c:pt idx="58">
                  <c:v>51501</c:v>
                </c:pt>
                <c:pt idx="59">
                  <c:v>51866</c:v>
                </c:pt>
                <c:pt idx="60">
                  <c:v>52231</c:v>
                </c:pt>
                <c:pt idx="61">
                  <c:v>52596</c:v>
                </c:pt>
                <c:pt idx="62">
                  <c:v>52962</c:v>
                </c:pt>
                <c:pt idx="63">
                  <c:v>53327</c:v>
                </c:pt>
                <c:pt idx="64">
                  <c:v>53692</c:v>
                </c:pt>
                <c:pt idx="65">
                  <c:v>54057</c:v>
                </c:pt>
                <c:pt idx="66">
                  <c:v>54423</c:v>
                </c:pt>
                <c:pt idx="67">
                  <c:v>54788</c:v>
                </c:pt>
                <c:pt idx="68">
                  <c:v>55153</c:v>
                </c:pt>
                <c:pt idx="69">
                  <c:v>55518</c:v>
                </c:pt>
                <c:pt idx="70">
                  <c:v>55884</c:v>
                </c:pt>
                <c:pt idx="71">
                  <c:v>56249</c:v>
                </c:pt>
                <c:pt idx="72">
                  <c:v>56614</c:v>
                </c:pt>
                <c:pt idx="73">
                  <c:v>56979</c:v>
                </c:pt>
                <c:pt idx="74">
                  <c:v>57345</c:v>
                </c:pt>
                <c:pt idx="75">
                  <c:v>57710</c:v>
                </c:pt>
                <c:pt idx="76">
                  <c:v>58075</c:v>
                </c:pt>
                <c:pt idx="77">
                  <c:v>58440</c:v>
                </c:pt>
                <c:pt idx="78">
                  <c:v>58806</c:v>
                </c:pt>
                <c:pt idx="79">
                  <c:v>59171</c:v>
                </c:pt>
                <c:pt idx="80">
                  <c:v>59536</c:v>
                </c:pt>
                <c:pt idx="81">
                  <c:v>59901</c:v>
                </c:pt>
                <c:pt idx="82">
                  <c:v>60267</c:v>
                </c:pt>
                <c:pt idx="83">
                  <c:v>60632</c:v>
                </c:pt>
                <c:pt idx="84">
                  <c:v>60997</c:v>
                </c:pt>
                <c:pt idx="85">
                  <c:v>61362</c:v>
                </c:pt>
                <c:pt idx="86">
                  <c:v>61728</c:v>
                </c:pt>
                <c:pt idx="87">
                  <c:v>62093</c:v>
                </c:pt>
                <c:pt idx="88">
                  <c:v>62458</c:v>
                </c:pt>
                <c:pt idx="89">
                  <c:v>62823</c:v>
                </c:pt>
                <c:pt idx="90">
                  <c:v>63189</c:v>
                </c:pt>
                <c:pt idx="91">
                  <c:v>63554</c:v>
                </c:pt>
                <c:pt idx="92">
                  <c:v>63919</c:v>
                </c:pt>
                <c:pt idx="93">
                  <c:v>64284</c:v>
                </c:pt>
                <c:pt idx="94">
                  <c:v>64650</c:v>
                </c:pt>
                <c:pt idx="95">
                  <c:v>65015</c:v>
                </c:pt>
                <c:pt idx="96">
                  <c:v>65380</c:v>
                </c:pt>
                <c:pt idx="97">
                  <c:v>65745</c:v>
                </c:pt>
                <c:pt idx="98">
                  <c:v>66111</c:v>
                </c:pt>
                <c:pt idx="99">
                  <c:v>66476</c:v>
                </c:pt>
                <c:pt idx="100">
                  <c:v>66841</c:v>
                </c:pt>
                <c:pt idx="101">
                  <c:v>67206</c:v>
                </c:pt>
                <c:pt idx="102">
                  <c:v>67572</c:v>
                </c:pt>
                <c:pt idx="103">
                  <c:v>67937</c:v>
                </c:pt>
                <c:pt idx="104">
                  <c:v>68302</c:v>
                </c:pt>
                <c:pt idx="105">
                  <c:v>68667</c:v>
                </c:pt>
                <c:pt idx="106">
                  <c:v>69033</c:v>
                </c:pt>
                <c:pt idx="107">
                  <c:v>69398</c:v>
                </c:pt>
                <c:pt idx="108">
                  <c:v>69763</c:v>
                </c:pt>
                <c:pt idx="109">
                  <c:v>70128</c:v>
                </c:pt>
                <c:pt idx="110">
                  <c:v>70494</c:v>
                </c:pt>
                <c:pt idx="111">
                  <c:v>70859</c:v>
                </c:pt>
              </c:numCache>
            </c:numRef>
          </c:cat>
          <c:val>
            <c:numRef>
              <c:f>Sheet1!$C$5:$C$116</c:f>
              <c:numCache>
                <c:formatCode>General</c:formatCode>
                <c:ptCount val="112"/>
                <c:pt idx="37" formatCode="0.0%">
                  <c:v>5.2999999999999999E-2</c:v>
                </c:pt>
                <c:pt idx="38" formatCode="0.0%">
                  <c:v>5.1999999999999998E-2</c:v>
                </c:pt>
                <c:pt idx="39" formatCode="0.0%">
                  <c:v>5.3999999999999999E-2</c:v>
                </c:pt>
                <c:pt idx="40" formatCode="0.0%">
                  <c:v>5.6000000000000001E-2</c:v>
                </c:pt>
                <c:pt idx="41" formatCode="0.0%">
                  <c:v>5.7000000000000002E-2</c:v>
                </c:pt>
                <c:pt idx="42" formatCode="0.0%">
                  <c:v>5.8000000000000003E-2</c:v>
                </c:pt>
                <c:pt idx="43" formatCode="0.0%">
                  <c:v>0.06</c:v>
                </c:pt>
                <c:pt idx="44" formatCode="0.0%">
                  <c:v>6.0999999999999999E-2</c:v>
                </c:pt>
                <c:pt idx="45" formatCode="0.0%">
                  <c:v>6.4000000000000001E-2</c:v>
                </c:pt>
                <c:pt idx="46" formatCode="0.0%">
                  <c:v>6.5000000000000002E-2</c:v>
                </c:pt>
                <c:pt idx="47" formatCode="0.0%">
                  <c:v>6.6000000000000003E-2</c:v>
                </c:pt>
                <c:pt idx="48" formatCode="0.0%">
                  <c:v>6.9000000000000006E-2</c:v>
                </c:pt>
                <c:pt idx="49" formatCode="0.0%">
                  <c:v>7.0000000000000007E-2</c:v>
                </c:pt>
                <c:pt idx="50" formatCode="0.0%">
                  <c:v>7.1999999999999995E-2</c:v>
                </c:pt>
                <c:pt idx="51" formatCode="0.0%">
                  <c:v>7.2999999999999995E-2</c:v>
                </c:pt>
                <c:pt idx="52" formatCode="0.0%">
                  <c:v>7.3999999999999996E-2</c:v>
                </c:pt>
                <c:pt idx="53" formatCode="0.0%">
                  <c:v>7.5999999999999998E-2</c:v>
                </c:pt>
                <c:pt idx="54" formatCode="0.0%">
                  <c:v>7.8E-2</c:v>
                </c:pt>
                <c:pt idx="55" formatCode="0.0%">
                  <c:v>0.08</c:v>
                </c:pt>
                <c:pt idx="56" formatCode="0.0%">
                  <c:v>8.1000000000000003E-2</c:v>
                </c:pt>
                <c:pt idx="57" formatCode="0.0%">
                  <c:v>8.2000000000000003E-2</c:v>
                </c:pt>
                <c:pt idx="58" formatCode="0.0%">
                  <c:v>8.3000000000000004E-2</c:v>
                </c:pt>
                <c:pt idx="59" formatCode="0.0%">
                  <c:v>8.4000000000000005E-2</c:v>
                </c:pt>
                <c:pt idx="60" formatCode="0.0%">
                  <c:v>8.5999999999999993E-2</c:v>
                </c:pt>
                <c:pt idx="61" formatCode="0.0%">
                  <c:v>8.6999999999999994E-2</c:v>
                </c:pt>
                <c:pt idx="62" formatCode="0.0%">
                  <c:v>8.7999999999999995E-2</c:v>
                </c:pt>
                <c:pt idx="63" formatCode="0.0%">
                  <c:v>8.8999999999999996E-2</c:v>
                </c:pt>
                <c:pt idx="64" formatCode="0.0%">
                  <c:v>0.09</c:v>
                </c:pt>
                <c:pt idx="65" formatCode="0.0%">
                  <c:v>9.0999999999999998E-2</c:v>
                </c:pt>
                <c:pt idx="66" formatCode="0.0%">
                  <c:v>9.1999999999999998E-2</c:v>
                </c:pt>
                <c:pt idx="67" formatCode="0.0%">
                  <c:v>9.2999999999999999E-2</c:v>
                </c:pt>
                <c:pt idx="68" formatCode="0.0%">
                  <c:v>9.5962657509840191E-2</c:v>
                </c:pt>
                <c:pt idx="69" formatCode="0.0%">
                  <c:v>9.7017192207750486E-2</c:v>
                </c:pt>
                <c:pt idx="70" formatCode="0.0%">
                  <c:v>9.7017192207750486E-2</c:v>
                </c:pt>
                <c:pt idx="71" formatCode="0.0%">
                  <c:v>9.8071726905660822E-2</c:v>
                </c:pt>
                <c:pt idx="72" formatCode="0.0%">
                  <c:v>0.1001807963014815</c:v>
                </c:pt>
                <c:pt idx="73" formatCode="0.0%">
                  <c:v>0.10123533099939182</c:v>
                </c:pt>
                <c:pt idx="74" formatCode="0.0%">
                  <c:v>0.10123533099939182</c:v>
                </c:pt>
                <c:pt idx="75" formatCode="0.0%">
                  <c:v>0.10228986569730215</c:v>
                </c:pt>
                <c:pt idx="76" formatCode="0.0%">
                  <c:v>0.1033444003952125</c:v>
                </c:pt>
                <c:pt idx="77" formatCode="0.0%">
                  <c:v>0.10439893509312281</c:v>
                </c:pt>
                <c:pt idx="78" formatCode="0.0%">
                  <c:v>0.10650800448894347</c:v>
                </c:pt>
                <c:pt idx="79" formatCode="0.0%">
                  <c:v>0.10756253918685381</c:v>
                </c:pt>
                <c:pt idx="80" formatCode="0.0%">
                  <c:v>0.10861707388476416</c:v>
                </c:pt>
                <c:pt idx="81" formatCode="0.0%">
                  <c:v>0.1096716085826745</c:v>
                </c:pt>
                <c:pt idx="82" formatCode="0.0%">
                  <c:v>0.11072614328058483</c:v>
                </c:pt>
                <c:pt idx="83" formatCode="0.0%">
                  <c:v>0.11178067797849517</c:v>
                </c:pt>
                <c:pt idx="84" formatCode="0.0%">
                  <c:v>0.11283521267640548</c:v>
                </c:pt>
                <c:pt idx="85" formatCode="0.0%">
                  <c:v>0.11494428207222615</c:v>
                </c:pt>
                <c:pt idx="86" formatCode="0.0%">
                  <c:v>0.11599881677013647</c:v>
                </c:pt>
                <c:pt idx="87" formatCode="0.0%">
                  <c:v>0.11599881677013647</c:v>
                </c:pt>
                <c:pt idx="88" formatCode="0.0%">
                  <c:v>0.11810788616595712</c:v>
                </c:pt>
                <c:pt idx="89" formatCode="0.0%">
                  <c:v>0.11916242086386747</c:v>
                </c:pt>
                <c:pt idx="90" formatCode="0.0%">
                  <c:v>0.12021695556177781</c:v>
                </c:pt>
                <c:pt idx="91" formatCode="0.0%">
                  <c:v>0.12127149025968814</c:v>
                </c:pt>
                <c:pt idx="92" formatCode="0.0%">
                  <c:v>0.12232602495759848</c:v>
                </c:pt>
                <c:pt idx="93" formatCode="0.0%">
                  <c:v>0.12443509435341912</c:v>
                </c:pt>
                <c:pt idx="94" formatCode="0.0%">
                  <c:v>0.12548962905132949</c:v>
                </c:pt>
                <c:pt idx="95" formatCode="0.0%">
                  <c:v>0.12654416374923982</c:v>
                </c:pt>
                <c:pt idx="96" formatCode="0.0%">
                  <c:v>0.12759869844715013</c:v>
                </c:pt>
                <c:pt idx="97" formatCode="0.0%">
                  <c:v>0.12865323314506047</c:v>
                </c:pt>
                <c:pt idx="98" formatCode="0.0%">
                  <c:v>0.12970776784297081</c:v>
                </c:pt>
                <c:pt idx="99" formatCode="0.0%">
                  <c:v>0.13076230254088114</c:v>
                </c:pt>
                <c:pt idx="100" formatCode="0.0%">
                  <c:v>0.13181683723879148</c:v>
                </c:pt>
                <c:pt idx="101" formatCode="0.0%">
                  <c:v>0.13287137193670182</c:v>
                </c:pt>
                <c:pt idx="102" formatCode="0.0%">
                  <c:v>0.13392590663461215</c:v>
                </c:pt>
                <c:pt idx="103" formatCode="0.0%">
                  <c:v>0.13603497603043282</c:v>
                </c:pt>
                <c:pt idx="104" formatCode="0.0%">
                  <c:v>0.13603497603043282</c:v>
                </c:pt>
                <c:pt idx="105" formatCode="0.0%">
                  <c:v>0.13708951072834316</c:v>
                </c:pt>
                <c:pt idx="106" formatCode="0.0%">
                  <c:v>0.1381440454262535</c:v>
                </c:pt>
                <c:pt idx="107" formatCode="0.0%">
                  <c:v>0.13919858012416383</c:v>
                </c:pt>
                <c:pt idx="108" formatCode="0.0%">
                  <c:v>0.1402531148220742</c:v>
                </c:pt>
                <c:pt idx="109" formatCode="0.0%">
                  <c:v>0.14131563841921113</c:v>
                </c:pt>
                <c:pt idx="110" formatCode="0.0%">
                  <c:v>0.14238621143753855</c:v>
                </c:pt>
                <c:pt idx="111" formatCode="0.0%">
                  <c:v>0.14378009534822322</c:v>
                </c:pt>
              </c:numCache>
            </c:numRef>
          </c:val>
          <c:extLst>
            <c:ext xmlns:c16="http://schemas.microsoft.com/office/drawing/2014/chart" uri="{C3380CC4-5D6E-409C-BE32-E72D297353CC}">
              <c16:uniqueId val="{00000001-7162-4D06-9D17-8C114A36FB07}"/>
            </c:ext>
          </c:extLst>
        </c:ser>
        <c:dLbls>
          <c:showLegendKey val="0"/>
          <c:showVal val="0"/>
          <c:showCatName val="0"/>
          <c:showSerName val="0"/>
          <c:showPercent val="0"/>
          <c:showBubbleSize val="0"/>
        </c:dLbls>
        <c:axId val="608820520"/>
        <c:axId val="608819864"/>
      </c:areaChart>
      <c:dateAx>
        <c:axId val="608820520"/>
        <c:scaling>
          <c:orientation val="minMax"/>
        </c:scaling>
        <c:delete val="0"/>
        <c:axPos val="b"/>
        <c:numFmt formatCode="yyyy" sourceLinked="0"/>
        <c:majorTickMark val="out"/>
        <c:minorTickMark val="none"/>
        <c:tickLblPos val="nextTo"/>
        <c:spPr>
          <a:noFill/>
          <a:ln w="9525" cap="flat" cmpd="sng" algn="ctr">
            <a:solidFill>
              <a:srgbClr val="003470"/>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8819864"/>
        <c:crosses val="autoZero"/>
        <c:auto val="1"/>
        <c:lblOffset val="100"/>
        <c:baseTimeUnit val="days"/>
        <c:majorUnit val="12"/>
        <c:majorTimeUnit val="years"/>
      </c:dateAx>
      <c:valAx>
        <c:axId val="60881986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08820520"/>
        <c:crosses val="autoZero"/>
        <c:crossBetween val="midCat"/>
        <c:majorUnit val="3.0000000000000006E-2"/>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Sheet2!$A$2</c:f>
              <c:strCache>
                <c:ptCount val="1"/>
                <c:pt idx="0">
                  <c:v>Current Law</c:v>
                </c:pt>
              </c:strCache>
            </c:strRef>
          </c:tx>
          <c:spPr>
            <a:solidFill>
              <a:schemeClr val="tx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Sheet2!$B$2:$M$2</c:f>
              <c:numCache>
                <c:formatCode>#,##0</c:formatCode>
                <c:ptCount val="12"/>
                <c:pt idx="0" formatCode="&quot;$&quot;#,##0.00">
                  <c:v>325</c:v>
                </c:pt>
                <c:pt idx="1">
                  <c:v>381.62</c:v>
                </c:pt>
                <c:pt idx="2">
                  <c:v>455.43700000000001</c:v>
                </c:pt>
                <c:pt idx="3">
                  <c:v>516.71500000000003</c:v>
                </c:pt>
                <c:pt idx="4">
                  <c:v>577.63400000000001</c:v>
                </c:pt>
                <c:pt idx="5">
                  <c:v>634.45899999999995</c:v>
                </c:pt>
                <c:pt idx="6">
                  <c:v>681.34799999999996</c:v>
                </c:pt>
                <c:pt idx="7">
                  <c:v>720.947</c:v>
                </c:pt>
                <c:pt idx="8">
                  <c:v>768.08900000000006</c:v>
                </c:pt>
                <c:pt idx="9">
                  <c:v>816.79</c:v>
                </c:pt>
                <c:pt idx="10">
                  <c:v>870.20399999999995</c:v>
                </c:pt>
                <c:pt idx="11">
                  <c:v>920.86</c:v>
                </c:pt>
              </c:numCache>
            </c:numRef>
          </c:val>
          <c:extLst>
            <c:ext xmlns:c16="http://schemas.microsoft.com/office/drawing/2014/chart" uri="{C3380CC4-5D6E-409C-BE32-E72D297353CC}">
              <c16:uniqueId val="{00000000-25BD-471E-88D8-45898CA0BEE7}"/>
            </c:ext>
          </c:extLst>
        </c:ser>
        <c:ser>
          <c:idx val="1"/>
          <c:order val="1"/>
          <c:tx>
            <c:strRef>
              <c:f>Sheet2!$A$3</c:f>
              <c:strCache>
                <c:ptCount val="1"/>
                <c:pt idx="0">
                  <c:v>Alternative Fiscal Scenario</c:v>
                </c:pt>
              </c:strCache>
            </c:strRef>
          </c:tx>
          <c:spPr>
            <a:solidFill>
              <a:srgbClr val="E6372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5BD-471E-88D8-45898CA0BEE7}"/>
                </c:ext>
              </c:extLst>
            </c:dLbl>
            <c:dLbl>
              <c:idx val="1"/>
              <c:delete val="1"/>
              <c:extLst>
                <c:ext xmlns:c15="http://schemas.microsoft.com/office/drawing/2012/chart" uri="{CE6537A1-D6FC-4f65-9D91-7224C49458BB}"/>
                <c:ext xmlns:c16="http://schemas.microsoft.com/office/drawing/2014/chart" uri="{C3380CC4-5D6E-409C-BE32-E72D297353CC}">
                  <c16:uniqueId val="{00000002-25BD-471E-88D8-45898CA0BEE7}"/>
                </c:ext>
              </c:extLst>
            </c:dLbl>
            <c:dLbl>
              <c:idx val="2"/>
              <c:tx>
                <c:rich>
                  <a:bodyPr/>
                  <a:lstStyle/>
                  <a:p>
                    <a:fld id="{4AF366B4-A782-4DC8-9FD0-A9D6503DC27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5BD-471E-88D8-45898CA0BEE7}"/>
                </c:ext>
              </c:extLst>
            </c:dLbl>
            <c:dLbl>
              <c:idx val="3"/>
              <c:layout>
                <c:manualLayout>
                  <c:x val="0"/>
                  <c:y val="-3.1376341115255328E-2"/>
                </c:manualLayout>
              </c:layout>
              <c:tx>
                <c:rich>
                  <a:bodyPr/>
                  <a:lstStyle/>
                  <a:p>
                    <a:fld id="{830E6D4F-3016-457F-9220-C1358A278907}"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5BD-471E-88D8-45898CA0BEE7}"/>
                </c:ext>
              </c:extLst>
            </c:dLbl>
            <c:dLbl>
              <c:idx val="4"/>
              <c:layout>
                <c:manualLayout>
                  <c:x val="-4.9988061479342305E-17"/>
                  <c:y val="-2.9263940691624073E-2"/>
                </c:manualLayout>
              </c:layout>
              <c:tx>
                <c:rich>
                  <a:bodyPr/>
                  <a:lstStyle/>
                  <a:p>
                    <a:fld id="{6E67F497-8EBF-4B9C-83D5-51EFE47E210D}"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5BD-471E-88D8-45898CA0BEE7}"/>
                </c:ext>
              </c:extLst>
            </c:dLbl>
            <c:dLbl>
              <c:idx val="5"/>
              <c:layout>
                <c:manualLayout>
                  <c:x val="0"/>
                  <c:y val="-2.9172998112078141E-2"/>
                </c:manualLayout>
              </c:layout>
              <c:tx>
                <c:rich>
                  <a:bodyPr/>
                  <a:lstStyle/>
                  <a:p>
                    <a:fld id="{EB6268DB-3E2C-45AD-9295-20E700A9BA6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5BD-471E-88D8-45898CA0BEE7}"/>
                </c:ext>
              </c:extLst>
            </c:dLbl>
            <c:dLbl>
              <c:idx val="6"/>
              <c:layout>
                <c:manualLayout>
                  <c:x val="0"/>
                  <c:y val="-2.8916094917959861E-2"/>
                </c:manualLayout>
              </c:layout>
              <c:tx>
                <c:rich>
                  <a:bodyPr/>
                  <a:lstStyle/>
                  <a:p>
                    <a:fld id="{8C4DE1FF-2AC9-490A-B55D-D89CBB162A7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5BD-471E-88D8-45898CA0BEE7}"/>
                </c:ext>
              </c:extLst>
            </c:dLbl>
            <c:dLbl>
              <c:idx val="7"/>
              <c:layout>
                <c:manualLayout>
                  <c:x val="-9.9976122958684611E-17"/>
                  <c:y val="-3.3214570766373547E-2"/>
                </c:manualLayout>
              </c:layout>
              <c:tx>
                <c:rich>
                  <a:bodyPr/>
                  <a:lstStyle/>
                  <a:p>
                    <a:fld id="{C393FBA2-4CBC-4585-987F-1BF7A9AB5CBB}"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5BD-471E-88D8-45898CA0BEE7}"/>
                </c:ext>
              </c:extLst>
            </c:dLbl>
            <c:dLbl>
              <c:idx val="8"/>
              <c:layout>
                <c:manualLayout>
                  <c:x val="-9.9976122958684611E-17"/>
                  <c:y val="-3.9140995533453057E-2"/>
                </c:manualLayout>
              </c:layout>
              <c:tx>
                <c:rich>
                  <a:bodyPr/>
                  <a:lstStyle/>
                  <a:p>
                    <a:fld id="{2A4CE782-4D9D-4691-8D2E-9FB19CF38A4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5BD-471E-88D8-45898CA0BEE7}"/>
                </c:ext>
              </c:extLst>
            </c:dLbl>
            <c:dLbl>
              <c:idx val="9"/>
              <c:layout>
                <c:manualLayout>
                  <c:x val="0"/>
                  <c:y val="-4.5696343878067876E-2"/>
                </c:manualLayout>
              </c:layout>
              <c:tx>
                <c:rich>
                  <a:bodyPr/>
                  <a:lstStyle/>
                  <a:p>
                    <a:fld id="{275876A4-55E8-46D9-A30B-D27329103D8A}"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5BD-471E-88D8-45898CA0BEE7}"/>
                </c:ext>
              </c:extLst>
            </c:dLbl>
            <c:dLbl>
              <c:idx val="10"/>
              <c:layout>
                <c:manualLayout>
                  <c:x val="-9.9976122958684611E-17"/>
                  <c:y val="-5.0922856134211339E-2"/>
                </c:manualLayout>
              </c:layout>
              <c:tx>
                <c:rich>
                  <a:bodyPr/>
                  <a:lstStyle/>
                  <a:p>
                    <a:fld id="{5FDFC395-84F4-4DA7-A478-829DBAE11DA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5BD-471E-88D8-45898CA0BEE7}"/>
                </c:ext>
              </c:extLst>
            </c:dLbl>
            <c:dLbl>
              <c:idx val="11"/>
              <c:layout>
                <c:manualLayout>
                  <c:x val="-1.3633265167007499E-3"/>
                  <c:y val="-6.0524972755598525E-2"/>
                </c:manualLayout>
              </c:layout>
              <c:tx>
                <c:rich>
                  <a:bodyPr/>
                  <a:lstStyle/>
                  <a:p>
                    <a:fld id="{BCC1CFE3-6908-42FE-A0C6-9D0094E1A69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5BD-471E-88D8-45898CA0BEE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63726"/>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Sheet2!$B$3:$M$3</c:f>
              <c:numCache>
                <c:formatCode>0</c:formatCode>
                <c:ptCount val="12"/>
                <c:pt idx="0" formatCode="&quot;$&quot;#,##0.00">
                  <c:v>0</c:v>
                </c:pt>
                <c:pt idx="1">
                  <c:v>2E-3</c:v>
                </c:pt>
                <c:pt idx="2">
                  <c:v>1.974</c:v>
                </c:pt>
                <c:pt idx="3">
                  <c:v>7.09</c:v>
                </c:pt>
                <c:pt idx="4">
                  <c:v>14.003</c:v>
                </c:pt>
                <c:pt idx="5">
                  <c:v>22.04</c:v>
                </c:pt>
                <c:pt idx="6">
                  <c:v>30.628</c:v>
                </c:pt>
                <c:pt idx="7">
                  <c:v>40.234000000000002</c:v>
                </c:pt>
                <c:pt idx="8">
                  <c:v>52.244</c:v>
                </c:pt>
                <c:pt idx="9">
                  <c:v>69.775000000000006</c:v>
                </c:pt>
                <c:pt idx="10">
                  <c:v>91.486000000000004</c:v>
                </c:pt>
                <c:pt idx="11">
                  <c:v>114.902</c:v>
                </c:pt>
              </c:numCache>
            </c:numRef>
          </c:val>
          <c:extLst>
            <c:ext xmlns:c15="http://schemas.microsoft.com/office/drawing/2012/chart" uri="{02D57815-91ED-43cb-92C2-25804820EDAC}">
              <c15:datalabelsRange>
                <c15:f>Sheet2!$B$4:$M$4</c15:f>
                <c15:dlblRangeCache>
                  <c:ptCount val="12"/>
                  <c:pt idx="0">
                    <c:v>$325</c:v>
                  </c:pt>
                  <c:pt idx="1">
                    <c:v>$382</c:v>
                  </c:pt>
                  <c:pt idx="2">
                    <c:v>$457</c:v>
                  </c:pt>
                  <c:pt idx="3">
                    <c:v>$524</c:v>
                  </c:pt>
                  <c:pt idx="4">
                    <c:v>$592</c:v>
                  </c:pt>
                  <c:pt idx="5">
                    <c:v>$656</c:v>
                  </c:pt>
                  <c:pt idx="6">
                    <c:v>$712</c:v>
                  </c:pt>
                  <c:pt idx="7">
                    <c:v>$761</c:v>
                  </c:pt>
                  <c:pt idx="8">
                    <c:v>$820</c:v>
                  </c:pt>
                  <c:pt idx="9">
                    <c:v>$887</c:v>
                  </c:pt>
                  <c:pt idx="10">
                    <c:v>$962</c:v>
                  </c:pt>
                  <c:pt idx="11">
                    <c:v>$1,036</c:v>
                  </c:pt>
                </c15:dlblRangeCache>
              </c15:datalabelsRange>
            </c:ext>
            <c:ext xmlns:c16="http://schemas.microsoft.com/office/drawing/2014/chart" uri="{C3380CC4-5D6E-409C-BE32-E72D297353CC}">
              <c16:uniqueId val="{0000000D-25BD-471E-88D8-45898CA0BEE7}"/>
            </c:ext>
          </c:extLst>
        </c:ser>
        <c:dLbls>
          <c:showLegendKey val="0"/>
          <c:showVal val="0"/>
          <c:showCatName val="0"/>
          <c:showSerName val="0"/>
          <c:showPercent val="0"/>
          <c:showBubbleSize val="0"/>
        </c:dLbls>
        <c:gapWidth val="80"/>
        <c:overlap val="100"/>
        <c:axId val="614084176"/>
        <c:axId val="614084504"/>
      </c:barChart>
      <c:dateAx>
        <c:axId val="61408417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14084504"/>
        <c:crosses val="autoZero"/>
        <c:auto val="1"/>
        <c:lblOffset val="100"/>
        <c:baseTimeUnit val="years"/>
      </c:dateAx>
      <c:valAx>
        <c:axId val="614084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1408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2-2F29-4312-A2CE-C9C06F202BEF}"/>
              </c:ext>
            </c:extLst>
          </c:dPt>
          <c:dPt>
            <c:idx val="1"/>
            <c:bubble3D val="0"/>
            <c:spPr>
              <a:solidFill>
                <a:srgbClr val="E63726"/>
              </a:solidFill>
              <a:ln w="19050">
                <a:solidFill>
                  <a:schemeClr val="lt1"/>
                </a:solidFill>
              </a:ln>
              <a:effectLst/>
            </c:spPr>
            <c:extLst>
              <c:ext xmlns:c16="http://schemas.microsoft.com/office/drawing/2014/chart" uri="{C3380CC4-5D6E-409C-BE32-E72D297353CC}">
                <c16:uniqueId val="{00000003-074C-4785-B6C0-5294C389E130}"/>
              </c:ext>
            </c:extLst>
          </c:dPt>
          <c:dPt>
            <c:idx val="2"/>
            <c:bubble3D val="0"/>
            <c:spPr>
              <a:solidFill>
                <a:srgbClr val="F79646"/>
              </a:solidFill>
              <a:ln w="19050">
                <a:solidFill>
                  <a:schemeClr val="lt1"/>
                </a:solidFill>
              </a:ln>
              <a:effectLst/>
            </c:spPr>
            <c:extLst>
              <c:ext xmlns:c16="http://schemas.microsoft.com/office/drawing/2014/chart" uri="{C3380CC4-5D6E-409C-BE32-E72D297353CC}">
                <c16:uniqueId val="{00000005-074C-4785-B6C0-5294C389E130}"/>
              </c:ext>
            </c:extLst>
          </c:dPt>
          <c:dPt>
            <c:idx val="3"/>
            <c:bubble3D val="0"/>
            <c:spPr>
              <a:solidFill>
                <a:srgbClr val="666666"/>
              </a:solidFill>
              <a:ln w="19050">
                <a:solidFill>
                  <a:schemeClr val="lt1"/>
                </a:solidFill>
              </a:ln>
              <a:effectLst/>
            </c:spPr>
            <c:extLst>
              <c:ext xmlns:c16="http://schemas.microsoft.com/office/drawing/2014/chart" uri="{C3380CC4-5D6E-409C-BE32-E72D297353CC}">
                <c16:uniqueId val="{00000001-2F29-4312-A2CE-C9C06F202BEF}"/>
              </c:ext>
            </c:extLst>
          </c:dPt>
          <c:dLbls>
            <c:dLbl>
              <c:idx val="0"/>
              <c:layout>
                <c:manualLayout>
                  <c:x val="-0.22704527559055118"/>
                  <c:y val="-8.45226377952756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29-4312-A2CE-C9C06F202BEF}"/>
                </c:ext>
              </c:extLst>
            </c:dLbl>
            <c:dLbl>
              <c:idx val="1"/>
              <c:layout>
                <c:manualLayout>
                  <c:x val="9.4734496548955077E-2"/>
                  <c:y val="-0.104797526358448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4C-4785-B6C0-5294C389E130}"/>
                </c:ext>
              </c:extLst>
            </c:dLbl>
            <c:dLbl>
              <c:idx val="2"/>
              <c:layout>
                <c:manualLayout>
                  <c:x val="0.11850852258001877"/>
                  <c:y val="-4.25948741505653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4C-4785-B6C0-5294C389E130}"/>
                </c:ext>
              </c:extLst>
            </c:dLbl>
            <c:dLbl>
              <c:idx val="3"/>
              <c:layout>
                <c:manualLayout>
                  <c:x val="0.17546883202099736"/>
                  <c:y val="0.1980218996062991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18A07A1-1F4C-478F-93AC-F191D731D7E6}" type="CATEGORYNAME">
                      <a:rPr lang="en-US" sz="1800">
                        <a:solidFill>
                          <a:schemeClr val="bg1"/>
                        </a:solidFill>
                      </a:rPr>
                      <a:pPr>
                        <a:defRPr sz="1800" b="1">
                          <a:solidFill>
                            <a:schemeClr val="tx1"/>
                          </a:solidFill>
                        </a:defRPr>
                      </a:pPr>
                      <a:t>[CATEGORY NAME]</a:t>
                    </a:fld>
                    <a:r>
                      <a:rPr lang="en-US" sz="1800" baseline="0" dirty="0">
                        <a:solidFill>
                          <a:schemeClr val="bg1"/>
                        </a:solidFill>
                      </a:rPr>
                      <a:t>
</a:t>
                    </a:r>
                    <a:fld id="{2D9B0D75-E12A-45BD-9CB2-337DB2B8C468}" type="PERCENTAGE">
                      <a:rPr lang="en-US" sz="1800" baseline="0">
                        <a:solidFill>
                          <a:schemeClr val="bg1"/>
                        </a:solidFill>
                      </a:rPr>
                      <a:pPr>
                        <a:defRPr sz="1800" b="1">
                          <a:solidFill>
                            <a:schemeClr val="tx1"/>
                          </a:solidFill>
                        </a:defRPr>
                      </a:pPr>
                      <a:t>[PERCENTAGE]</a:t>
                    </a:fld>
                    <a:endParaRPr lang="en-US" sz="18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29-4312-A2CE-C9C06F202B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United States</c:v>
                </c:pt>
                <c:pt idx="1">
                  <c:v>China</c:v>
                </c:pt>
                <c:pt idx="2">
                  <c:v>Japan</c:v>
                </c:pt>
                <c:pt idx="3">
                  <c:v>Other Countries</c:v>
                </c:pt>
              </c:strCache>
            </c:strRef>
          </c:cat>
          <c:val>
            <c:numRef>
              <c:f>Sheet1!$B$2:$B$5</c:f>
              <c:numCache>
                <c:formatCode>0%</c:formatCode>
                <c:ptCount val="4"/>
                <c:pt idx="0">
                  <c:v>0.57999999999999996</c:v>
                </c:pt>
                <c:pt idx="1">
                  <c:v>7.0000000000000007E-2</c:v>
                </c:pt>
                <c:pt idx="2">
                  <c:v>0.06</c:v>
                </c:pt>
                <c:pt idx="3">
                  <c:v>0.25</c:v>
                </c:pt>
              </c:numCache>
            </c:numRef>
          </c:val>
          <c:extLst>
            <c:ext xmlns:c16="http://schemas.microsoft.com/office/drawing/2014/chart" uri="{C3380CC4-5D6E-409C-BE32-E72D297353CC}">
              <c16:uniqueId val="{00000000-2F29-4312-A2CE-C9C06F202B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10-Year Treasury Bond Yield</c:v>
                </c:pt>
              </c:strCache>
            </c:strRef>
          </c:tx>
          <c:spPr>
            <a:solidFill>
              <a:sysClr val="windowText" lastClr="000000"/>
            </a:solidFill>
            <a:ln w="19050">
              <a:solidFill>
                <a:sysClr val="windowText" lastClr="000000"/>
              </a:solidFill>
            </a:ln>
            <a:effectLst/>
          </c:spPr>
          <c:cat>
            <c:numRef>
              <c:f>Sheet1!$A$23:$A$78</c:f>
              <c:numCache>
                <c:formatCode>m/d/yyyy</c:formatCode>
                <c:ptCount val="56"/>
                <c:pt idx="0">
                  <c:v>27667</c:v>
                </c:pt>
                <c:pt idx="1">
                  <c:v>28033</c:v>
                </c:pt>
                <c:pt idx="2">
                  <c:v>28398</c:v>
                </c:pt>
                <c:pt idx="3">
                  <c:v>28763</c:v>
                </c:pt>
                <c:pt idx="4">
                  <c:v>29128</c:v>
                </c:pt>
                <c:pt idx="5">
                  <c:v>29494</c:v>
                </c:pt>
                <c:pt idx="6">
                  <c:v>29859</c:v>
                </c:pt>
                <c:pt idx="7">
                  <c:v>30224</c:v>
                </c:pt>
                <c:pt idx="8">
                  <c:v>30589</c:v>
                </c:pt>
                <c:pt idx="9">
                  <c:v>30955</c:v>
                </c:pt>
                <c:pt idx="10">
                  <c:v>31320</c:v>
                </c:pt>
                <c:pt idx="11">
                  <c:v>31685</c:v>
                </c:pt>
                <c:pt idx="12">
                  <c:v>32050</c:v>
                </c:pt>
                <c:pt idx="13">
                  <c:v>32416</c:v>
                </c:pt>
                <c:pt idx="14">
                  <c:v>32781</c:v>
                </c:pt>
                <c:pt idx="15">
                  <c:v>33146</c:v>
                </c:pt>
                <c:pt idx="16">
                  <c:v>33511</c:v>
                </c:pt>
                <c:pt idx="17">
                  <c:v>33877</c:v>
                </c:pt>
                <c:pt idx="18">
                  <c:v>34242</c:v>
                </c:pt>
                <c:pt idx="19">
                  <c:v>34607</c:v>
                </c:pt>
                <c:pt idx="20">
                  <c:v>34972</c:v>
                </c:pt>
                <c:pt idx="21">
                  <c:v>35338</c:v>
                </c:pt>
                <c:pt idx="22">
                  <c:v>35703</c:v>
                </c:pt>
                <c:pt idx="23">
                  <c:v>36068</c:v>
                </c:pt>
                <c:pt idx="24">
                  <c:v>36433</c:v>
                </c:pt>
                <c:pt idx="25">
                  <c:v>36799</c:v>
                </c:pt>
                <c:pt idx="26">
                  <c:v>37164</c:v>
                </c:pt>
                <c:pt idx="27">
                  <c:v>37529</c:v>
                </c:pt>
                <c:pt idx="28">
                  <c:v>37894</c:v>
                </c:pt>
                <c:pt idx="29">
                  <c:v>38260</c:v>
                </c:pt>
                <c:pt idx="30">
                  <c:v>38625</c:v>
                </c:pt>
                <c:pt idx="31">
                  <c:v>38990</c:v>
                </c:pt>
                <c:pt idx="32">
                  <c:v>39355</c:v>
                </c:pt>
                <c:pt idx="33">
                  <c:v>39721</c:v>
                </c:pt>
                <c:pt idx="34">
                  <c:v>40086</c:v>
                </c:pt>
                <c:pt idx="35">
                  <c:v>40451</c:v>
                </c:pt>
                <c:pt idx="36">
                  <c:v>40816</c:v>
                </c:pt>
                <c:pt idx="37">
                  <c:v>41182</c:v>
                </c:pt>
                <c:pt idx="38">
                  <c:v>41547</c:v>
                </c:pt>
                <c:pt idx="39">
                  <c:v>41912</c:v>
                </c:pt>
                <c:pt idx="40">
                  <c:v>42277</c:v>
                </c:pt>
                <c:pt idx="41">
                  <c:v>42643</c:v>
                </c:pt>
                <c:pt idx="42">
                  <c:v>43008</c:v>
                </c:pt>
                <c:pt idx="43">
                  <c:v>43373</c:v>
                </c:pt>
                <c:pt idx="44">
                  <c:v>43737</c:v>
                </c:pt>
                <c:pt idx="45">
                  <c:v>43738</c:v>
                </c:pt>
                <c:pt idx="46">
                  <c:v>44104</c:v>
                </c:pt>
                <c:pt idx="47">
                  <c:v>44469</c:v>
                </c:pt>
                <c:pt idx="48">
                  <c:v>44834</c:v>
                </c:pt>
                <c:pt idx="49">
                  <c:v>45199</c:v>
                </c:pt>
                <c:pt idx="50">
                  <c:v>45565</c:v>
                </c:pt>
                <c:pt idx="51">
                  <c:v>45930</c:v>
                </c:pt>
                <c:pt idx="52">
                  <c:v>46295</c:v>
                </c:pt>
                <c:pt idx="53">
                  <c:v>46660</c:v>
                </c:pt>
                <c:pt idx="54">
                  <c:v>47026</c:v>
                </c:pt>
                <c:pt idx="55">
                  <c:v>47391</c:v>
                </c:pt>
              </c:numCache>
            </c:numRef>
          </c:cat>
          <c:val>
            <c:numRef>
              <c:f>Sheet1!$B$23:$B$78</c:f>
              <c:numCache>
                <c:formatCode>0.0%</c:formatCode>
                <c:ptCount val="56"/>
                <c:pt idx="0">
                  <c:v>7.9875001278381305E-2</c:v>
                </c:pt>
                <c:pt idx="1">
                  <c:v>7.6116669999999997E-2</c:v>
                </c:pt>
                <c:pt idx="2">
                  <c:v>7.4191668683013898E-2</c:v>
                </c:pt>
                <c:pt idx="3">
                  <c:v>8.4100000000000008E-2</c:v>
                </c:pt>
                <c:pt idx="4">
                  <c:v>9.4425001793823196E-2</c:v>
                </c:pt>
                <c:pt idx="5">
                  <c:v>0.11459999799728299</c:v>
                </c:pt>
                <c:pt idx="6">
                  <c:v>0.139108333492279</c:v>
                </c:pt>
                <c:pt idx="7">
                  <c:v>0.13001666707992501</c:v>
                </c:pt>
                <c:pt idx="8">
                  <c:v>0.11105000019073399</c:v>
                </c:pt>
                <c:pt idx="9">
                  <c:v>0.12438333320617601</c:v>
                </c:pt>
                <c:pt idx="10">
                  <c:v>0.106233333969116</c:v>
                </c:pt>
                <c:pt idx="11">
                  <c:v>7.6824998683013901E-2</c:v>
                </c:pt>
                <c:pt idx="12">
                  <c:v>8.3841664999999899E-2</c:v>
                </c:pt>
                <c:pt idx="13">
                  <c:v>8.8458334999999999E-2</c:v>
                </c:pt>
                <c:pt idx="14">
                  <c:v>8.4983337500000006E-2</c:v>
                </c:pt>
                <c:pt idx="15">
                  <c:v>8.5499997499999994E-2</c:v>
                </c:pt>
                <c:pt idx="16">
                  <c:v>7.8583332500000005E-2</c:v>
                </c:pt>
                <c:pt idx="17">
                  <c:v>7.0099998864669805E-2</c:v>
                </c:pt>
                <c:pt idx="18">
                  <c:v>5.8733333912353497E-2</c:v>
                </c:pt>
                <c:pt idx="19">
                  <c:v>7.0800001469116192E-2</c:v>
                </c:pt>
                <c:pt idx="20">
                  <c:v>6.5799998587646402E-2</c:v>
                </c:pt>
                <c:pt idx="21">
                  <c:v>6.4383332500000001E-2</c:v>
                </c:pt>
                <c:pt idx="22">
                  <c:v>6.3525001278381302E-2</c:v>
                </c:pt>
                <c:pt idx="23">
                  <c:v>5.2641667404632504E-2</c:v>
                </c:pt>
                <c:pt idx="24">
                  <c:v>5.6366664999999996E-2</c:v>
                </c:pt>
                <c:pt idx="25">
                  <c:v>6.0291667595367401E-2</c:v>
                </c:pt>
                <c:pt idx="26">
                  <c:v>5.0174999999999997E-2</c:v>
                </c:pt>
                <c:pt idx="27">
                  <c:v>4.6108334150772E-2</c:v>
                </c:pt>
                <c:pt idx="28">
                  <c:v>4.0149999999999998E-2</c:v>
                </c:pt>
                <c:pt idx="29">
                  <c:v>4.2741665706176699E-2</c:v>
                </c:pt>
                <c:pt idx="30">
                  <c:v>4.2899999055404606E-2</c:v>
                </c:pt>
                <c:pt idx="31">
                  <c:v>4.7916666316986004E-2</c:v>
                </c:pt>
                <c:pt idx="32">
                  <c:v>4.6291667499999897E-2</c:v>
                </c:pt>
                <c:pt idx="33">
                  <c:v>3.66666668653488E-2</c:v>
                </c:pt>
                <c:pt idx="34">
                  <c:v>3.2566666507720901E-2</c:v>
                </c:pt>
                <c:pt idx="35">
                  <c:v>3.2141666388511597E-2</c:v>
                </c:pt>
                <c:pt idx="36">
                  <c:v>2.78583333969116E-2</c:v>
                </c:pt>
                <c:pt idx="37">
                  <c:v>1.8025000095367401E-2</c:v>
                </c:pt>
                <c:pt idx="38">
                  <c:v>2.3508333349227903E-2</c:v>
                </c:pt>
                <c:pt idx="39">
                  <c:v>2.5408333015441799E-2</c:v>
                </c:pt>
                <c:pt idx="40">
                  <c:v>2.1358333611488298E-2</c:v>
                </c:pt>
                <c:pt idx="41">
                  <c:v>1.8416665000000002E-2</c:v>
                </c:pt>
                <c:pt idx="42">
                  <c:v>2.3299997499999999E-2</c:v>
                </c:pt>
                <c:pt idx="43">
                  <c:v>2.9216692499999999E-2</c:v>
                </c:pt>
                <c:pt idx="44">
                  <c:v>3.3606610000000002E-2</c:v>
                </c:pt>
              </c:numCache>
            </c:numRef>
          </c:val>
          <c:extLst>
            <c:ext xmlns:c16="http://schemas.microsoft.com/office/drawing/2014/chart" uri="{C3380CC4-5D6E-409C-BE32-E72D297353CC}">
              <c16:uniqueId val="{00000000-9298-4F74-909A-2C86E659A350}"/>
            </c:ext>
          </c:extLst>
        </c:ser>
        <c:ser>
          <c:idx val="1"/>
          <c:order val="1"/>
          <c:tx>
            <c:strRef>
              <c:f>Sheet1!$C$1</c:f>
              <c:strCache>
                <c:ptCount val="1"/>
                <c:pt idx="0">
                  <c:v>Projected 10-year Treasury Bond Yield</c:v>
                </c:pt>
              </c:strCache>
            </c:strRef>
          </c:tx>
          <c:spPr>
            <a:solidFill>
              <a:sysClr val="windowText" lastClr="000000">
                <a:alpha val="55000"/>
              </a:sysClr>
            </a:solidFill>
            <a:ln w="19050">
              <a:solidFill>
                <a:sysClr val="windowText" lastClr="000000"/>
              </a:solidFill>
              <a:prstDash val="sysDash"/>
            </a:ln>
            <a:effectLst/>
          </c:spPr>
          <c:cat>
            <c:numRef>
              <c:f>Sheet1!$A$23:$A$78</c:f>
              <c:numCache>
                <c:formatCode>m/d/yyyy</c:formatCode>
                <c:ptCount val="56"/>
                <c:pt idx="0">
                  <c:v>27667</c:v>
                </c:pt>
                <c:pt idx="1">
                  <c:v>28033</c:v>
                </c:pt>
                <c:pt idx="2">
                  <c:v>28398</c:v>
                </c:pt>
                <c:pt idx="3">
                  <c:v>28763</c:v>
                </c:pt>
                <c:pt idx="4">
                  <c:v>29128</c:v>
                </c:pt>
                <c:pt idx="5">
                  <c:v>29494</c:v>
                </c:pt>
                <c:pt idx="6">
                  <c:v>29859</c:v>
                </c:pt>
                <c:pt idx="7">
                  <c:v>30224</c:v>
                </c:pt>
                <c:pt idx="8">
                  <c:v>30589</c:v>
                </c:pt>
                <c:pt idx="9">
                  <c:v>30955</c:v>
                </c:pt>
                <c:pt idx="10">
                  <c:v>31320</c:v>
                </c:pt>
                <c:pt idx="11">
                  <c:v>31685</c:v>
                </c:pt>
                <c:pt idx="12">
                  <c:v>32050</c:v>
                </c:pt>
                <c:pt idx="13">
                  <c:v>32416</c:v>
                </c:pt>
                <c:pt idx="14">
                  <c:v>32781</c:v>
                </c:pt>
                <c:pt idx="15">
                  <c:v>33146</c:v>
                </c:pt>
                <c:pt idx="16">
                  <c:v>33511</c:v>
                </c:pt>
                <c:pt idx="17">
                  <c:v>33877</c:v>
                </c:pt>
                <c:pt idx="18">
                  <c:v>34242</c:v>
                </c:pt>
                <c:pt idx="19">
                  <c:v>34607</c:v>
                </c:pt>
                <c:pt idx="20">
                  <c:v>34972</c:v>
                </c:pt>
                <c:pt idx="21">
                  <c:v>35338</c:v>
                </c:pt>
                <c:pt idx="22">
                  <c:v>35703</c:v>
                </c:pt>
                <c:pt idx="23">
                  <c:v>36068</c:v>
                </c:pt>
                <c:pt idx="24">
                  <c:v>36433</c:v>
                </c:pt>
                <c:pt idx="25">
                  <c:v>36799</c:v>
                </c:pt>
                <c:pt idx="26">
                  <c:v>37164</c:v>
                </c:pt>
                <c:pt idx="27">
                  <c:v>37529</c:v>
                </c:pt>
                <c:pt idx="28">
                  <c:v>37894</c:v>
                </c:pt>
                <c:pt idx="29">
                  <c:v>38260</c:v>
                </c:pt>
                <c:pt idx="30">
                  <c:v>38625</c:v>
                </c:pt>
                <c:pt idx="31">
                  <c:v>38990</c:v>
                </c:pt>
                <c:pt idx="32">
                  <c:v>39355</c:v>
                </c:pt>
                <c:pt idx="33">
                  <c:v>39721</c:v>
                </c:pt>
                <c:pt idx="34">
                  <c:v>40086</c:v>
                </c:pt>
                <c:pt idx="35">
                  <c:v>40451</c:v>
                </c:pt>
                <c:pt idx="36">
                  <c:v>40816</c:v>
                </c:pt>
                <c:pt idx="37">
                  <c:v>41182</c:v>
                </c:pt>
                <c:pt idx="38">
                  <c:v>41547</c:v>
                </c:pt>
                <c:pt idx="39">
                  <c:v>41912</c:v>
                </c:pt>
                <c:pt idx="40">
                  <c:v>42277</c:v>
                </c:pt>
                <c:pt idx="41">
                  <c:v>42643</c:v>
                </c:pt>
                <c:pt idx="42">
                  <c:v>43008</c:v>
                </c:pt>
                <c:pt idx="43">
                  <c:v>43373</c:v>
                </c:pt>
                <c:pt idx="44">
                  <c:v>43737</c:v>
                </c:pt>
                <c:pt idx="45">
                  <c:v>43738</c:v>
                </c:pt>
                <c:pt idx="46">
                  <c:v>44104</c:v>
                </c:pt>
                <c:pt idx="47">
                  <c:v>44469</c:v>
                </c:pt>
                <c:pt idx="48">
                  <c:v>44834</c:v>
                </c:pt>
                <c:pt idx="49">
                  <c:v>45199</c:v>
                </c:pt>
                <c:pt idx="50">
                  <c:v>45565</c:v>
                </c:pt>
                <c:pt idx="51">
                  <c:v>45930</c:v>
                </c:pt>
                <c:pt idx="52">
                  <c:v>46295</c:v>
                </c:pt>
                <c:pt idx="53">
                  <c:v>46660</c:v>
                </c:pt>
                <c:pt idx="54">
                  <c:v>47026</c:v>
                </c:pt>
                <c:pt idx="55">
                  <c:v>47391</c:v>
                </c:pt>
              </c:numCache>
            </c:numRef>
          </c:cat>
          <c:val>
            <c:numRef>
              <c:f>Sheet1!$C$23:$C$78</c:f>
              <c:numCache>
                <c:formatCode>General</c:formatCode>
                <c:ptCount val="56"/>
                <c:pt idx="45" formatCode="0.0%">
                  <c:v>3.3606610000000002E-2</c:v>
                </c:pt>
                <c:pt idx="46" formatCode="0.0%">
                  <c:v>3.6380997499999998E-2</c:v>
                </c:pt>
                <c:pt idx="47" formatCode="0.0%">
                  <c:v>3.7145310000000001E-2</c:v>
                </c:pt>
                <c:pt idx="48" formatCode="0.0%">
                  <c:v>3.7488515E-2</c:v>
                </c:pt>
                <c:pt idx="49" formatCode="0.0%">
                  <c:v>3.75082625E-2</c:v>
                </c:pt>
                <c:pt idx="50" formatCode="0.0%">
                  <c:v>3.7337642500000004E-2</c:v>
                </c:pt>
                <c:pt idx="51" formatCode="0.0%">
                  <c:v>3.7192092500000003E-2</c:v>
                </c:pt>
                <c:pt idx="52" formatCode="0.0%">
                  <c:v>3.7204132500000001E-2</c:v>
                </c:pt>
                <c:pt idx="53" formatCode="0.0%">
                  <c:v>3.7292554999999998E-2</c:v>
                </c:pt>
                <c:pt idx="54" formatCode="0.0%">
                  <c:v>3.7375280000000004E-2</c:v>
                </c:pt>
                <c:pt idx="55" formatCode="0.0%">
                  <c:v>3.7518944999999998E-2</c:v>
                </c:pt>
              </c:numCache>
            </c:numRef>
          </c:val>
          <c:extLst>
            <c:ext xmlns:c16="http://schemas.microsoft.com/office/drawing/2014/chart" uri="{C3380CC4-5D6E-409C-BE32-E72D297353CC}">
              <c16:uniqueId val="{00000001-9298-4F74-909A-2C86E659A350}"/>
            </c:ext>
          </c:extLst>
        </c:ser>
        <c:dLbls>
          <c:showLegendKey val="0"/>
          <c:showVal val="0"/>
          <c:showCatName val="0"/>
          <c:showSerName val="0"/>
          <c:showPercent val="0"/>
          <c:showBubbleSize val="0"/>
        </c:dLbls>
        <c:axId val="815620496"/>
        <c:axId val="815622464"/>
      </c:areaChart>
      <c:dateAx>
        <c:axId val="81562049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15622464"/>
        <c:crosses val="autoZero"/>
        <c:auto val="1"/>
        <c:lblOffset val="100"/>
        <c:baseTimeUnit val="days"/>
        <c:majorUnit val="6"/>
        <c:majorTimeUnit val="years"/>
      </c:dateAx>
      <c:valAx>
        <c:axId val="8156224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815620496"/>
        <c:crosses val="autoZero"/>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Sheet1!$C$1</c:f>
              <c:strCache>
                <c:ptCount val="1"/>
                <c:pt idx="0">
                  <c:v>Percentage of Total Change</c:v>
                </c:pt>
              </c:strCache>
            </c:strRef>
          </c:tx>
          <c:dPt>
            <c:idx val="0"/>
            <c:bubble3D val="0"/>
            <c:spPr>
              <a:solidFill>
                <a:srgbClr val="B31C0D"/>
              </a:solidFill>
              <a:ln w="19050">
                <a:solidFill>
                  <a:schemeClr val="lt1"/>
                </a:solidFill>
              </a:ln>
              <a:effectLst/>
            </c:spPr>
            <c:extLst>
              <c:ext xmlns:c16="http://schemas.microsoft.com/office/drawing/2014/chart" uri="{C3380CC4-5D6E-409C-BE32-E72D297353CC}">
                <c16:uniqueId val="{00000001-CEDA-459D-ACC9-0E8F06C5C1FC}"/>
              </c:ext>
            </c:extLst>
          </c:dPt>
          <c:dPt>
            <c:idx val="1"/>
            <c:bubble3D val="0"/>
            <c:spPr>
              <a:solidFill>
                <a:srgbClr val="E63726"/>
              </a:solidFill>
              <a:ln w="19050">
                <a:solidFill>
                  <a:schemeClr val="lt1"/>
                </a:solidFill>
              </a:ln>
              <a:effectLst/>
            </c:spPr>
            <c:extLst>
              <c:ext xmlns:c16="http://schemas.microsoft.com/office/drawing/2014/chart" uri="{C3380CC4-5D6E-409C-BE32-E72D297353CC}">
                <c16:uniqueId val="{00000003-CEDA-459D-ACC9-0E8F06C5C1FC}"/>
              </c:ext>
            </c:extLst>
          </c:dPt>
          <c:dPt>
            <c:idx val="2"/>
            <c:bubble3D val="0"/>
            <c:spPr>
              <a:solidFill>
                <a:srgbClr val="FB6657"/>
              </a:solidFill>
              <a:ln w="19050">
                <a:solidFill>
                  <a:schemeClr val="lt1"/>
                </a:solidFill>
              </a:ln>
              <a:effectLst/>
            </c:spPr>
            <c:extLst>
              <c:ext xmlns:c16="http://schemas.microsoft.com/office/drawing/2014/chart" uri="{C3380CC4-5D6E-409C-BE32-E72D297353CC}">
                <c16:uniqueId val="{00000005-CEDA-459D-ACC9-0E8F06C5C1FC}"/>
              </c:ext>
            </c:extLst>
          </c:dPt>
          <c:dPt>
            <c:idx val="3"/>
            <c:bubble3D val="0"/>
            <c:spPr>
              <a:solidFill>
                <a:sysClr val="windowText" lastClr="000000">
                  <a:lumMod val="50000"/>
                  <a:lumOff val="50000"/>
                </a:sysClr>
              </a:solidFill>
              <a:ln w="19050">
                <a:solidFill>
                  <a:schemeClr val="lt1"/>
                </a:solidFill>
              </a:ln>
              <a:effectLst/>
            </c:spPr>
            <c:extLst>
              <c:ext xmlns:c16="http://schemas.microsoft.com/office/drawing/2014/chart" uri="{C3380CC4-5D6E-409C-BE32-E72D297353CC}">
                <c16:uniqueId val="{00000007-CEDA-459D-ACC9-0E8F06C5C1FC}"/>
              </c:ext>
            </c:extLst>
          </c:dPt>
          <c:dPt>
            <c:idx val="4"/>
            <c:bubble3D val="0"/>
            <c:spPr>
              <a:solidFill>
                <a:srgbClr val="EA781A"/>
              </a:solidFill>
              <a:ln w="19050">
                <a:solidFill>
                  <a:schemeClr val="lt1"/>
                </a:solidFill>
              </a:ln>
              <a:effectLst/>
            </c:spPr>
            <c:extLst>
              <c:ext xmlns:c16="http://schemas.microsoft.com/office/drawing/2014/chart" uri="{C3380CC4-5D6E-409C-BE32-E72D297353CC}">
                <c16:uniqueId val="{00000009-CEDA-459D-ACC9-0E8F06C5C1FC}"/>
              </c:ext>
            </c:extLst>
          </c:dPt>
          <c:dPt>
            <c:idx val="5"/>
            <c:bubble3D val="0"/>
            <c:spPr>
              <a:solidFill>
                <a:srgbClr val="F79646"/>
              </a:solidFill>
              <a:ln w="19050">
                <a:solidFill>
                  <a:schemeClr val="lt1"/>
                </a:solidFill>
              </a:ln>
              <a:effectLst/>
            </c:spPr>
            <c:extLst>
              <c:ext xmlns:c16="http://schemas.microsoft.com/office/drawing/2014/chart" uri="{C3380CC4-5D6E-409C-BE32-E72D297353CC}">
                <c16:uniqueId val="{0000000B-CEDA-459D-ACC9-0E8F06C5C1FC}"/>
              </c:ext>
            </c:extLst>
          </c:dPt>
          <c:dPt>
            <c:idx val="6"/>
            <c:bubble3D val="0"/>
            <c:spPr>
              <a:solidFill>
                <a:srgbClr val="7F0C00"/>
              </a:solidFill>
              <a:ln w="19050">
                <a:solidFill>
                  <a:schemeClr val="lt1"/>
                </a:solidFill>
              </a:ln>
              <a:effectLst/>
            </c:spPr>
            <c:extLst>
              <c:ext xmlns:c16="http://schemas.microsoft.com/office/drawing/2014/chart" uri="{C3380CC4-5D6E-409C-BE32-E72D297353CC}">
                <c16:uniqueId val="{0000000D-CEDA-459D-ACC9-0E8F06C5C1FC}"/>
              </c:ext>
            </c:extLst>
          </c:dPt>
          <c:cat>
            <c:strRef>
              <c:f>Sheet1!$A$2:$A$8</c:f>
              <c:strCache>
                <c:ptCount val="7"/>
                <c:pt idx="0">
                  <c:v>Social Security</c:v>
                </c:pt>
                <c:pt idx="1">
                  <c:v>Medicare</c:v>
                </c:pt>
                <c:pt idx="2">
                  <c:v>Medicaid/ACA/CHIP</c:v>
                </c:pt>
                <c:pt idx="3">
                  <c:v>Other Mandatory</c:v>
                </c:pt>
                <c:pt idx="4">
                  <c:v>Defense Discretionary</c:v>
                </c:pt>
                <c:pt idx="5">
                  <c:v>Non-Defense Discretionary</c:v>
                </c:pt>
                <c:pt idx="6">
                  <c:v>Net Interest</c:v>
                </c:pt>
              </c:strCache>
            </c:strRef>
          </c:cat>
          <c:val>
            <c:numRef>
              <c:f>Sheet1!$C$2:$C$8</c:f>
              <c:numCache>
                <c:formatCode>0%</c:formatCode>
                <c:ptCount val="7"/>
                <c:pt idx="0">
                  <c:v>0.30965883738865074</c:v>
                </c:pt>
                <c:pt idx="1">
                  <c:v>0.2273171697380148</c:v>
                </c:pt>
                <c:pt idx="2">
                  <c:v>0.11963897484818621</c:v>
                </c:pt>
                <c:pt idx="3">
                  <c:v>5.4468253253821056E-2</c:v>
                </c:pt>
                <c:pt idx="4">
                  <c:v>4.0909351293403298E-2</c:v>
                </c:pt>
                <c:pt idx="5">
                  <c:v>3.7870542375562935E-2</c:v>
                </c:pt>
                <c:pt idx="6">
                  <c:v>0.21013687110236129</c:v>
                </c:pt>
              </c:numCache>
            </c:numRef>
          </c:val>
          <c:extLst>
            <c:ext xmlns:c16="http://schemas.microsoft.com/office/drawing/2014/chart" uri="{C3380CC4-5D6E-409C-BE32-E72D297353CC}">
              <c16:uniqueId val="{0000000E-CEDA-459D-ACC9-0E8F06C5C1FC}"/>
            </c:ext>
          </c:extLst>
        </c:ser>
        <c:dLbls>
          <c:showLegendKey val="0"/>
          <c:showVal val="0"/>
          <c:showCatName val="0"/>
          <c:showSerName val="0"/>
          <c:showPercent val="0"/>
          <c:showBubbleSize val="0"/>
          <c:showLeaderLines val="1"/>
        </c:dLbls>
        <c:firstSliceAng val="20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89479440069985E-2"/>
          <c:y val="3.0031772344246442E-2"/>
          <c:w val="0.89605916447944001"/>
          <c:h val="0.89987375481573573"/>
        </c:manualLayout>
      </c:layout>
      <c:lineChart>
        <c:grouping val="standard"/>
        <c:varyColors val="0"/>
        <c:ser>
          <c:idx val="0"/>
          <c:order val="0"/>
          <c:tx>
            <c:strRef>
              <c:f>Sheet8!$B$1</c:f>
              <c:strCache>
                <c:ptCount val="1"/>
                <c:pt idx="0">
                  <c:v>Interest Spending</c:v>
                </c:pt>
              </c:strCache>
            </c:strRef>
          </c:tx>
          <c:spPr>
            <a:ln w="38100" cap="rnd">
              <a:solidFill>
                <a:srgbClr val="E63726"/>
              </a:solidFill>
              <a:round/>
            </a:ln>
            <a:effectLst/>
          </c:spPr>
          <c:marker>
            <c:symbol val="none"/>
          </c:marker>
          <c:dLbls>
            <c:dLbl>
              <c:idx val="12"/>
              <c:layout>
                <c:manualLayout>
                  <c:x val="-2.0121609798775204E-2"/>
                  <c:y val="-3.7877584380899755E-2"/>
                </c:manualLayout>
              </c:layout>
              <c:tx>
                <c:rich>
                  <a:bodyPr rot="-300000" spcFirstLastPara="1" vertOverflow="ellipsis" wrap="square" lIns="38100" tIns="19050" rIns="38100" bIns="19050" anchor="ctr" anchorCtr="1">
                    <a:spAutoFit/>
                  </a:bodyPr>
                  <a:lstStyle/>
                  <a:p>
                    <a:pPr>
                      <a:defRPr sz="1400" b="1" i="0" u="none" strike="noStrike" kern="1200" baseline="0">
                        <a:solidFill>
                          <a:srgbClr val="EE3224"/>
                        </a:solidFill>
                        <a:latin typeface="+mn-lt"/>
                        <a:ea typeface="+mn-ea"/>
                        <a:cs typeface="+mn-cs"/>
                      </a:defRPr>
                    </a:pPr>
                    <a:fld id="{C71225C1-CA0E-43F7-A082-458864AE621D}" type="SERIESNAME">
                      <a:rPr lang="en-US">
                        <a:solidFill>
                          <a:srgbClr val="E63726"/>
                        </a:solidFill>
                      </a:rPr>
                      <a:pPr>
                        <a:defRPr sz="1400" b="1">
                          <a:solidFill>
                            <a:srgbClr val="EE3224"/>
                          </a:solidFill>
                        </a:defRPr>
                      </a:pPr>
                      <a:t>[SERIES NAME]</a:t>
                    </a:fld>
                    <a:endParaRPr lang="en-US"/>
                  </a:p>
                </c:rich>
              </c:tx>
              <c:spPr>
                <a:noFill/>
                <a:ln>
                  <a:noFill/>
                </a:ln>
                <a:effectLst/>
              </c:spPr>
              <c:txPr>
                <a:bodyPr rot="-300000" spcFirstLastPara="1" vertOverflow="ellipsis" wrap="square" lIns="38100" tIns="19050" rIns="38100" bIns="19050" anchor="ctr" anchorCtr="1">
                  <a:spAutoFit/>
                </a:bodyPr>
                <a:lstStyle/>
                <a:p>
                  <a:pPr>
                    <a:defRPr sz="1400" b="1" i="0" u="none" strike="noStrike" kern="1200" baseline="0">
                      <a:solidFill>
                        <a:srgbClr val="EE3224"/>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A7-46E0-AC05-BD34C5602D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Sheet8!$B$2:$B$30</c:f>
              <c:numCache>
                <c:formatCode>"$"#,##0</c:formatCode>
                <c:ptCount val="29"/>
                <c:pt idx="0">
                  <c:v>222.94900000000001</c:v>
                </c:pt>
                <c:pt idx="1">
                  <c:v>206.167</c:v>
                </c:pt>
                <c:pt idx="2">
                  <c:v>170.94900000000001</c:v>
                </c:pt>
                <c:pt idx="3">
                  <c:v>153.07300000000001</c:v>
                </c:pt>
                <c:pt idx="4">
                  <c:v>160.245</c:v>
                </c:pt>
                <c:pt idx="5">
                  <c:v>183.98599999999999</c:v>
                </c:pt>
                <c:pt idx="6">
                  <c:v>226.60300000000001</c:v>
                </c:pt>
                <c:pt idx="7">
                  <c:v>237.10900000000001</c:v>
                </c:pt>
                <c:pt idx="8">
                  <c:v>252.75700000000001</c:v>
                </c:pt>
                <c:pt idx="9">
                  <c:v>186.90199999999999</c:v>
                </c:pt>
                <c:pt idx="10">
                  <c:v>196.19399999999999</c:v>
                </c:pt>
                <c:pt idx="11">
                  <c:v>229.96199999999999</c:v>
                </c:pt>
                <c:pt idx="12">
                  <c:v>220.40799999999999</c:v>
                </c:pt>
                <c:pt idx="13">
                  <c:v>220.88499999999999</c:v>
                </c:pt>
                <c:pt idx="14">
                  <c:v>228.95599999999999</c:v>
                </c:pt>
                <c:pt idx="15">
                  <c:v>223.18100000000001</c:v>
                </c:pt>
                <c:pt idx="16">
                  <c:v>240.03299999999999</c:v>
                </c:pt>
                <c:pt idx="17">
                  <c:v>262.55200000000002</c:v>
                </c:pt>
                <c:pt idx="18">
                  <c:v>324.70299999999997</c:v>
                </c:pt>
              </c:numCache>
            </c:numRef>
          </c:val>
          <c:smooth val="0"/>
          <c:extLst>
            <c:ext xmlns:c16="http://schemas.microsoft.com/office/drawing/2014/chart" uri="{C3380CC4-5D6E-409C-BE32-E72D297353CC}">
              <c16:uniqueId val="{00000001-94A7-46E0-AC05-BD34C5602DFD}"/>
            </c:ext>
          </c:extLst>
        </c:ser>
        <c:ser>
          <c:idx val="1"/>
          <c:order val="1"/>
          <c:tx>
            <c:strRef>
              <c:f>Sheet8!$C$1</c:f>
              <c:strCache>
                <c:ptCount val="1"/>
                <c:pt idx="0">
                  <c:v>Spending on Children</c:v>
                </c:pt>
              </c:strCache>
            </c:strRef>
          </c:tx>
          <c:spPr>
            <a:ln w="38100" cap="rnd">
              <a:solidFill>
                <a:schemeClr val="tx1">
                  <a:lumMod val="50000"/>
                  <a:lumOff val="50000"/>
                </a:schemeClr>
              </a:solidFill>
              <a:round/>
            </a:ln>
            <a:effectLst/>
          </c:spPr>
          <c:marker>
            <c:symbol val="none"/>
          </c:marker>
          <c:dLbls>
            <c:dLbl>
              <c:idx val="13"/>
              <c:layout>
                <c:manualLayout>
                  <c:x val="-4.1232174103237096E-2"/>
                  <c:y val="-3.9930795383033353E-2"/>
                </c:manualLayout>
              </c:layout>
              <c:tx>
                <c:rich>
                  <a:bodyPr rot="-480000" spcFirstLastPara="1" vertOverflow="ellipsis" wrap="square" lIns="38100" tIns="19050" rIns="38100" bIns="19050" anchor="ctr" anchorCtr="1">
                    <a:noAutofit/>
                  </a:bodyPr>
                  <a:lstStyle/>
                  <a:p>
                    <a:pPr>
                      <a:defRPr sz="1400" b="1" i="0" u="none" strike="noStrike" kern="1200" baseline="0">
                        <a:solidFill>
                          <a:srgbClr val="9ACDFF"/>
                        </a:solidFill>
                        <a:latin typeface="+mn-lt"/>
                        <a:ea typeface="+mn-ea"/>
                        <a:cs typeface="+mn-cs"/>
                      </a:defRPr>
                    </a:pPr>
                    <a:fld id="{958AA91D-472C-4BEB-92B0-BF438019FF0F}" type="SERIESNAME">
                      <a:rPr lang="en-US">
                        <a:solidFill>
                          <a:schemeClr val="tx1">
                            <a:lumMod val="50000"/>
                            <a:lumOff val="50000"/>
                          </a:schemeClr>
                        </a:solidFill>
                      </a:rPr>
                      <a:pPr>
                        <a:defRPr sz="1400" b="1">
                          <a:solidFill>
                            <a:srgbClr val="9ACDFF"/>
                          </a:solidFill>
                        </a:defRPr>
                      </a:pPr>
                      <a:t>[SERIES NAME]</a:t>
                    </a:fld>
                    <a:endParaRPr lang="en-US"/>
                  </a:p>
                </c:rich>
              </c:tx>
              <c:spPr>
                <a:noFill/>
                <a:ln>
                  <a:noFill/>
                </a:ln>
                <a:effectLst/>
              </c:spPr>
              <c:txPr>
                <a:bodyPr rot="-480000" spcFirstLastPara="1" vertOverflow="ellipsis" wrap="square" lIns="38100" tIns="19050" rIns="38100" bIns="19050" anchor="ctr" anchorCtr="1">
                  <a:noAutofit/>
                </a:bodyPr>
                <a:lstStyle/>
                <a:p>
                  <a:pPr>
                    <a:defRPr sz="1400" b="1" i="0" u="none" strike="noStrike" kern="1200" baseline="0">
                      <a:solidFill>
                        <a:srgbClr val="9ACDFF"/>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8385312773403326"/>
                      <c:h val="4.3312458749673828E-2"/>
                    </c:manualLayout>
                  </c15:layout>
                  <c15:dlblFieldTable/>
                  <c15:showDataLabelsRange val="0"/>
                </c:ext>
                <c:ext xmlns:c16="http://schemas.microsoft.com/office/drawing/2014/chart" uri="{C3380CC4-5D6E-409C-BE32-E72D297353CC}">
                  <c16:uniqueId val="{00000002-94A7-46E0-AC05-BD34C5602DFD}"/>
                </c:ext>
              </c:extLst>
            </c:dLbl>
            <c:spPr>
              <a:noFill/>
              <a:ln>
                <a:noFill/>
              </a:ln>
              <a:effectLst/>
            </c:spPr>
            <c:txPr>
              <a:bodyPr rot="-780000" spcFirstLastPara="1" vertOverflow="ellipsis" wrap="square" lIns="38100" tIns="19050" rIns="38100" bIns="19050" anchor="ctr" anchorCtr="1">
                <a:spAutoFit/>
              </a:bodyPr>
              <a:lstStyle/>
              <a:p>
                <a:pPr>
                  <a:defRPr sz="1400" b="1" i="0" u="none" strike="noStrike" kern="1200" baseline="0">
                    <a:solidFill>
                      <a:srgbClr val="9ACDF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Sheet8!$C$2:$C$30</c:f>
              <c:numCache>
                <c:formatCode>"$"#,##0</c:formatCode>
                <c:ptCount val="29"/>
                <c:pt idx="0">
                  <c:v>151.65199999999999</c:v>
                </c:pt>
                <c:pt idx="1">
                  <c:v>166.77500000000001</c:v>
                </c:pt>
                <c:pt idx="2">
                  <c:v>186.11099999999999</c:v>
                </c:pt>
                <c:pt idx="3">
                  <c:v>208.988</c:v>
                </c:pt>
                <c:pt idx="4">
                  <c:v>219.86099999999999</c:v>
                </c:pt>
                <c:pt idx="5">
                  <c:v>238.93899999999999</c:v>
                </c:pt>
                <c:pt idx="6">
                  <c:v>247.66499999999999</c:v>
                </c:pt>
                <c:pt idx="7">
                  <c:v>256.702</c:v>
                </c:pt>
                <c:pt idx="8">
                  <c:v>286.46100000000001</c:v>
                </c:pt>
                <c:pt idx="9">
                  <c:v>317.44</c:v>
                </c:pt>
                <c:pt idx="10">
                  <c:v>368.08800000000002</c:v>
                </c:pt>
                <c:pt idx="11">
                  <c:v>371.09899999999999</c:v>
                </c:pt>
                <c:pt idx="12">
                  <c:v>342.75599999999997</c:v>
                </c:pt>
                <c:pt idx="13">
                  <c:v>348.91399999999999</c:v>
                </c:pt>
                <c:pt idx="14">
                  <c:v>356.89400000000001</c:v>
                </c:pt>
                <c:pt idx="15">
                  <c:v>368.53800000000001</c:v>
                </c:pt>
                <c:pt idx="16">
                  <c:v>377.45100000000002</c:v>
                </c:pt>
                <c:pt idx="17">
                  <c:v>375.3</c:v>
                </c:pt>
                <c:pt idx="18">
                  <c:v>379.12427941534162</c:v>
                </c:pt>
              </c:numCache>
            </c:numRef>
          </c:val>
          <c:smooth val="0"/>
          <c:extLst>
            <c:ext xmlns:c16="http://schemas.microsoft.com/office/drawing/2014/chart" uri="{C3380CC4-5D6E-409C-BE32-E72D297353CC}">
              <c16:uniqueId val="{00000003-94A7-46E0-AC05-BD34C5602DFD}"/>
            </c:ext>
          </c:extLst>
        </c:ser>
        <c:ser>
          <c:idx val="2"/>
          <c:order val="2"/>
          <c:tx>
            <c:strRef>
              <c:f>Sheet8!$D$1</c:f>
              <c:strCache>
                <c:ptCount val="1"/>
                <c:pt idx="0">
                  <c:v>Support for Children</c:v>
                </c:pt>
              </c:strCache>
            </c:strRef>
          </c:tx>
          <c:spPr>
            <a:ln w="38100" cap="rnd">
              <a:solidFill>
                <a:schemeClr val="tx1"/>
              </a:solidFill>
              <a:round/>
            </a:ln>
            <a:effectLst/>
          </c:spPr>
          <c:marker>
            <c:symbol val="none"/>
          </c:marker>
          <c:dLbls>
            <c:dLbl>
              <c:idx val="13"/>
              <c:layout>
                <c:manualLayout>
                  <c:x val="-6.1491633858267662E-2"/>
                  <c:y val="-4.0716470199997017E-2"/>
                </c:manualLayout>
              </c:layout>
              <c:tx>
                <c:rich>
                  <a:bodyPr rot="-600000" spcFirstLastPara="1" vertOverflow="ellipsis" wrap="square" lIns="38100" tIns="19050" rIns="38100" bIns="19050" anchor="ctr" anchorCtr="1">
                    <a:noAutofit/>
                  </a:bodyPr>
                  <a:lstStyle/>
                  <a:p>
                    <a:pPr>
                      <a:defRPr sz="1400" b="1" i="0" u="none" strike="noStrike" kern="1200" baseline="0">
                        <a:solidFill>
                          <a:srgbClr val="003477"/>
                        </a:solidFill>
                        <a:latin typeface="+mn-lt"/>
                        <a:ea typeface="+mn-ea"/>
                        <a:cs typeface="+mn-cs"/>
                      </a:defRPr>
                    </a:pPr>
                    <a:fld id="{3455F62B-0341-4C72-8232-AFA6B3345EFA}" type="SERIESNAME">
                      <a:rPr lang="en-US">
                        <a:solidFill>
                          <a:schemeClr val="tx1"/>
                        </a:solidFill>
                      </a:rPr>
                      <a:pPr>
                        <a:defRPr sz="1400" b="1">
                          <a:solidFill>
                            <a:srgbClr val="003477"/>
                          </a:solidFill>
                        </a:defRPr>
                      </a:pPr>
                      <a:t>[SERIES NAME]</a:t>
                    </a:fld>
                    <a:endParaRPr lang="en-US"/>
                  </a:p>
                </c:rich>
              </c:tx>
              <c:spPr>
                <a:noFill/>
                <a:ln>
                  <a:noFill/>
                </a:ln>
                <a:effectLst/>
              </c:spPr>
              <c:txPr>
                <a:bodyPr rot="-600000" spcFirstLastPara="1" vertOverflow="ellipsis" wrap="square" lIns="38100" tIns="19050" rIns="38100" bIns="19050" anchor="ctr" anchorCtr="1">
                  <a:noAutofit/>
                </a:bodyPr>
                <a:lstStyle/>
                <a:p>
                  <a:pPr>
                    <a:defRPr sz="1400" b="1" i="0" u="none" strike="noStrike" kern="1200" baseline="0">
                      <a:solidFill>
                        <a:srgbClr val="003477"/>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0770559930008747"/>
                      <c:h val="4.0010514036622612E-2"/>
                    </c:manualLayout>
                  </c15:layout>
                  <c15:dlblFieldTable/>
                  <c15:showDataLabelsRange val="0"/>
                </c:ext>
                <c:ext xmlns:c16="http://schemas.microsoft.com/office/drawing/2014/chart" uri="{C3380CC4-5D6E-409C-BE32-E72D297353CC}">
                  <c16:uniqueId val="{00000004-94A7-46E0-AC05-BD34C5602DFD}"/>
                </c:ext>
              </c:extLst>
            </c:dLbl>
            <c:spPr>
              <a:noFill/>
              <a:ln>
                <a:noFill/>
              </a:ln>
              <a:effectLst/>
            </c:spPr>
            <c:txPr>
              <a:bodyPr rot="-720000" spcFirstLastPara="1" vertOverflow="ellipsis" wrap="square" lIns="38100" tIns="19050" rIns="38100" bIns="19050" anchor="ctr" anchorCtr="1">
                <a:spAutoFit/>
              </a:bodyPr>
              <a:lstStyle/>
              <a:p>
                <a:pPr>
                  <a:defRPr sz="1400" b="1" i="0" u="none" strike="noStrike" kern="1200" baseline="0">
                    <a:solidFill>
                      <a:srgbClr val="003477"/>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Sheet8!$D$2:$D$30</c:f>
              <c:numCache>
                <c:formatCode>"$"#,##0</c:formatCode>
                <c:ptCount val="29"/>
                <c:pt idx="0">
                  <c:v>221.48</c:v>
                </c:pt>
                <c:pt idx="1">
                  <c:v>238.44</c:v>
                </c:pt>
                <c:pt idx="2">
                  <c:v>259.33</c:v>
                </c:pt>
                <c:pt idx="3">
                  <c:v>296.79000000000002</c:v>
                </c:pt>
                <c:pt idx="4">
                  <c:v>292.86</c:v>
                </c:pt>
                <c:pt idx="5">
                  <c:v>335.47</c:v>
                </c:pt>
                <c:pt idx="6">
                  <c:v>335.28</c:v>
                </c:pt>
                <c:pt idx="7">
                  <c:v>346.9</c:v>
                </c:pt>
                <c:pt idx="8">
                  <c:v>374.47</c:v>
                </c:pt>
                <c:pt idx="9">
                  <c:v>408.98</c:v>
                </c:pt>
                <c:pt idx="10">
                  <c:v>465.83</c:v>
                </c:pt>
                <c:pt idx="11">
                  <c:v>471.93</c:v>
                </c:pt>
                <c:pt idx="12">
                  <c:v>443.93</c:v>
                </c:pt>
                <c:pt idx="13">
                  <c:v>452.23</c:v>
                </c:pt>
                <c:pt idx="14">
                  <c:v>462.88</c:v>
                </c:pt>
                <c:pt idx="15">
                  <c:v>479.00099999999998</c:v>
                </c:pt>
                <c:pt idx="16">
                  <c:v>485.9</c:v>
                </c:pt>
                <c:pt idx="17">
                  <c:v>481.5</c:v>
                </c:pt>
                <c:pt idx="18">
                  <c:v>498.55152936057175</c:v>
                </c:pt>
              </c:numCache>
            </c:numRef>
          </c:val>
          <c:smooth val="0"/>
          <c:extLst>
            <c:ext xmlns:c16="http://schemas.microsoft.com/office/drawing/2014/chart" uri="{C3380CC4-5D6E-409C-BE32-E72D297353CC}">
              <c16:uniqueId val="{00000005-94A7-46E0-AC05-BD34C5602DFD}"/>
            </c:ext>
          </c:extLst>
        </c:ser>
        <c:ser>
          <c:idx val="3"/>
          <c:order val="3"/>
          <c:tx>
            <c:strRef>
              <c:f>Sheet8!$E$1</c:f>
              <c:strCache>
                <c:ptCount val="1"/>
                <c:pt idx="0">
                  <c:v>Projected Interest Spending</c:v>
                </c:pt>
              </c:strCache>
            </c:strRef>
          </c:tx>
          <c:spPr>
            <a:ln w="38100" cap="rnd">
              <a:solidFill>
                <a:srgbClr val="E63726"/>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Sheet8!$E$2:$E$30</c:f>
              <c:numCache>
                <c:formatCode>General</c:formatCode>
                <c:ptCount val="29"/>
                <c:pt idx="18" formatCode="&quot;$&quot;#,##0">
                  <c:v>324.70299999999997</c:v>
                </c:pt>
                <c:pt idx="19" formatCode="&quot;$&quot;#,##0">
                  <c:v>383.48899999999998</c:v>
                </c:pt>
                <c:pt idx="20" formatCode="&quot;$&quot;#,##0">
                  <c:v>459.71699999999998</c:v>
                </c:pt>
                <c:pt idx="21" formatCode="&quot;$&quot;#,##0">
                  <c:v>520.68600000000004</c:v>
                </c:pt>
                <c:pt idx="22" formatCode="&quot;$&quot;#,##0">
                  <c:v>580.56299999999999</c:v>
                </c:pt>
                <c:pt idx="23" formatCode="&quot;$&quot;#,##0">
                  <c:v>637.41300000000001</c:v>
                </c:pt>
                <c:pt idx="24" formatCode="&quot;$&quot;#,##0">
                  <c:v>683.80399999999997</c:v>
                </c:pt>
                <c:pt idx="25" formatCode="&quot;$&quot;#,##0">
                  <c:v>724.21199999999999</c:v>
                </c:pt>
                <c:pt idx="26" formatCode="&quot;$&quot;#,##0">
                  <c:v>771.64400000000001</c:v>
                </c:pt>
                <c:pt idx="27" formatCode="&quot;$&quot;#,##0">
                  <c:v>821.12199999999996</c:v>
                </c:pt>
                <c:pt idx="28" formatCode="&quot;$&quot;#,##0">
                  <c:v>876.03800000000001</c:v>
                </c:pt>
              </c:numCache>
            </c:numRef>
          </c:val>
          <c:smooth val="0"/>
          <c:extLst>
            <c:ext xmlns:c16="http://schemas.microsoft.com/office/drawing/2014/chart" uri="{C3380CC4-5D6E-409C-BE32-E72D297353CC}">
              <c16:uniqueId val="{00000006-94A7-46E0-AC05-BD34C5602DFD}"/>
            </c:ext>
          </c:extLst>
        </c:ser>
        <c:ser>
          <c:idx val="4"/>
          <c:order val="4"/>
          <c:tx>
            <c:strRef>
              <c:f>Sheet8!$F$1</c:f>
              <c:strCache>
                <c:ptCount val="1"/>
                <c:pt idx="0">
                  <c:v>Projected Spending for Children</c:v>
                </c:pt>
              </c:strCache>
            </c:strRef>
          </c:tx>
          <c:spPr>
            <a:ln w="38100" cap="rnd">
              <a:solidFill>
                <a:schemeClr val="tx1">
                  <a:lumMod val="50000"/>
                  <a:lumOff val="50000"/>
                </a:schemeClr>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Sheet8!$F$2:$F$30</c:f>
              <c:numCache>
                <c:formatCode>General</c:formatCode>
                <c:ptCount val="29"/>
                <c:pt idx="18" formatCode="&quot;$&quot;#,##0">
                  <c:v>379.12427941534162</c:v>
                </c:pt>
                <c:pt idx="19" formatCode="&quot;$&quot;#,##0">
                  <c:v>402.30253021639601</c:v>
                </c:pt>
                <c:pt idx="20" formatCode="&quot;$&quot;#,##0">
                  <c:v>410.47834875704842</c:v>
                </c:pt>
                <c:pt idx="21" formatCode="&quot;$&quot;#,##0">
                  <c:v>419.14986798858126</c:v>
                </c:pt>
                <c:pt idx="22" formatCode="&quot;$&quot;#,##0">
                  <c:v>433.82999239235915</c:v>
                </c:pt>
                <c:pt idx="23" formatCode="&quot;$&quot;#,##0">
                  <c:v>446.32497411332037</c:v>
                </c:pt>
                <c:pt idx="24" formatCode="&quot;$&quot;#,##0">
                  <c:v>458.5712156994386</c:v>
                </c:pt>
                <c:pt idx="25" formatCode="&quot;$&quot;#,##0">
                  <c:v>474.55230723777026</c:v>
                </c:pt>
                <c:pt idx="26" formatCode="&quot;$&quot;#,##0">
                  <c:v>489.73012228713344</c:v>
                </c:pt>
                <c:pt idx="27" formatCode="&quot;$&quot;#,##0">
                  <c:v>491.1306849184179</c:v>
                </c:pt>
                <c:pt idx="28" formatCode="&quot;$&quot;#,##0">
                  <c:v>488.76851120000003</c:v>
                </c:pt>
              </c:numCache>
            </c:numRef>
          </c:val>
          <c:smooth val="0"/>
          <c:extLst>
            <c:ext xmlns:c16="http://schemas.microsoft.com/office/drawing/2014/chart" uri="{C3380CC4-5D6E-409C-BE32-E72D297353CC}">
              <c16:uniqueId val="{00000007-94A7-46E0-AC05-BD34C5602DFD}"/>
            </c:ext>
          </c:extLst>
        </c:ser>
        <c:ser>
          <c:idx val="5"/>
          <c:order val="5"/>
          <c:tx>
            <c:strRef>
              <c:f>Sheet8!$G$1</c:f>
              <c:strCache>
                <c:ptCount val="1"/>
                <c:pt idx="0">
                  <c:v>Projected Support for Children</c:v>
                </c:pt>
              </c:strCache>
            </c:strRef>
          </c:tx>
          <c:spPr>
            <a:ln w="38100" cap="rnd">
              <a:solidFill>
                <a:schemeClr val="tx1"/>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Sheet8!$G$2:$G$30</c:f>
              <c:numCache>
                <c:formatCode>General</c:formatCode>
                <c:ptCount val="29"/>
                <c:pt idx="18" formatCode="&quot;$&quot;#,##0">
                  <c:v>498.55152936057175</c:v>
                </c:pt>
                <c:pt idx="19" formatCode="&quot;$&quot;#,##0">
                  <c:v>540.75345020284067</c:v>
                </c:pt>
                <c:pt idx="20" formatCode="&quot;$&quot;#,##0">
                  <c:v>550.04025213340628</c:v>
                </c:pt>
                <c:pt idx="21" formatCode="&quot;$&quot;#,##0">
                  <c:v>561.97002255306643</c:v>
                </c:pt>
                <c:pt idx="22" formatCode="&quot;$&quot;#,##0">
                  <c:v>581.26060011660093</c:v>
                </c:pt>
                <c:pt idx="23" formatCode="&quot;$&quot;#,##0">
                  <c:v>596.28404625354017</c:v>
                </c:pt>
                <c:pt idx="24" formatCode="&quot;$&quot;#,##0">
                  <c:v>611.42888057374705</c:v>
                </c:pt>
                <c:pt idx="25" formatCode="&quot;$&quot;#,##0">
                  <c:v>632.13853007138107</c:v>
                </c:pt>
                <c:pt idx="26" formatCode="&quot;$&quot;#,##0">
                  <c:v>636.94374881151998</c:v>
                </c:pt>
                <c:pt idx="27" formatCode="&quot;$&quot;#,##0">
                  <c:v>644.07757657607431</c:v>
                </c:pt>
                <c:pt idx="28" formatCode="&quot;$&quot;#,##0">
                  <c:v>631.82270959999994</c:v>
                </c:pt>
              </c:numCache>
            </c:numRef>
          </c:val>
          <c:smooth val="0"/>
          <c:extLst>
            <c:ext xmlns:c16="http://schemas.microsoft.com/office/drawing/2014/chart" uri="{C3380CC4-5D6E-409C-BE32-E72D297353CC}">
              <c16:uniqueId val="{00000008-94A7-46E0-AC05-BD34C5602DFD}"/>
            </c:ext>
          </c:extLst>
        </c:ser>
        <c:dLbls>
          <c:showLegendKey val="0"/>
          <c:showVal val="0"/>
          <c:showCatName val="0"/>
          <c:showSerName val="0"/>
          <c:showPercent val="0"/>
          <c:showBubbleSize val="0"/>
        </c:dLbls>
        <c:smooth val="0"/>
        <c:axId val="628758424"/>
        <c:axId val="628759736"/>
      </c:lineChart>
      <c:dateAx>
        <c:axId val="62875842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28759736"/>
        <c:crosses val="autoZero"/>
        <c:auto val="1"/>
        <c:lblOffset val="100"/>
        <c:baseTimeUnit val="years"/>
        <c:majorUnit val="2"/>
        <c:majorTimeUnit val="years"/>
      </c:dateAx>
      <c:valAx>
        <c:axId val="628759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28758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Sheet3!$B$11</c:f>
              <c:strCache>
                <c:ptCount val="1"/>
                <c:pt idx="0">
                  <c:v>Total</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7165-4EF9-AF9E-84D83C81DE71}"/>
              </c:ext>
            </c:extLst>
          </c:dPt>
          <c:dPt>
            <c:idx val="1"/>
            <c:bubble3D val="0"/>
            <c:spPr>
              <a:solidFill>
                <a:srgbClr val="E63726"/>
              </a:solidFill>
              <a:ln w="19050">
                <a:solidFill>
                  <a:schemeClr val="lt1"/>
                </a:solidFill>
              </a:ln>
              <a:effectLst/>
            </c:spPr>
            <c:extLst>
              <c:ext xmlns:c16="http://schemas.microsoft.com/office/drawing/2014/chart" uri="{C3380CC4-5D6E-409C-BE32-E72D297353CC}">
                <c16:uniqueId val="{00000003-7165-4EF9-AF9E-84D83C81DE71}"/>
              </c:ext>
            </c:extLst>
          </c:dPt>
          <c:dPt>
            <c:idx val="2"/>
            <c:bubble3D val="0"/>
            <c:spPr>
              <a:solidFill>
                <a:srgbClr val="F79646"/>
              </a:solidFill>
              <a:ln w="19050">
                <a:solidFill>
                  <a:schemeClr val="lt1"/>
                </a:solidFill>
              </a:ln>
              <a:effectLst/>
            </c:spPr>
            <c:extLst>
              <c:ext xmlns:c16="http://schemas.microsoft.com/office/drawing/2014/chart" uri="{C3380CC4-5D6E-409C-BE32-E72D297353CC}">
                <c16:uniqueId val="{00000005-7165-4EF9-AF9E-84D83C81DE71}"/>
              </c:ext>
            </c:extLst>
          </c:dPt>
          <c:cat>
            <c:strRef>
              <c:f>Sheet3!$A$12:$A$14</c:f>
              <c:strCache>
                <c:ptCount val="3"/>
                <c:pt idx="0">
                  <c:v>Mandatory</c:v>
                </c:pt>
                <c:pt idx="1">
                  <c:v>Interest</c:v>
                </c:pt>
                <c:pt idx="2">
                  <c:v>Discretionary</c:v>
                </c:pt>
              </c:strCache>
            </c:strRef>
          </c:cat>
          <c:val>
            <c:numRef>
              <c:f>Sheet3!$B$12:$B$14</c:f>
              <c:numCache>
                <c:formatCode>"$"#,##0</c:formatCode>
                <c:ptCount val="3"/>
                <c:pt idx="0">
                  <c:v>2696.1220000000003</c:v>
                </c:pt>
                <c:pt idx="1">
                  <c:v>381.62</c:v>
                </c:pt>
                <c:pt idx="2">
                  <c:v>1329.62</c:v>
                </c:pt>
              </c:numCache>
            </c:numRef>
          </c:val>
          <c:extLst>
            <c:ext xmlns:c16="http://schemas.microsoft.com/office/drawing/2014/chart" uri="{C3380CC4-5D6E-409C-BE32-E72D297353CC}">
              <c16:uniqueId val="{00000006-7165-4EF9-AF9E-84D83C81DE71}"/>
            </c:ext>
          </c:extLst>
        </c:ser>
        <c:dLbls>
          <c:showLegendKey val="0"/>
          <c:showVal val="0"/>
          <c:showCatName val="0"/>
          <c:showSerName val="0"/>
          <c:showPercent val="0"/>
          <c:showBubbleSize val="0"/>
          <c:showLeaderLines val="1"/>
        </c:dLbls>
        <c:firstSliceAng val="316"/>
        <c:holeSize val="8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Current Revenue</c:v>
                </c:pt>
              </c:strCache>
            </c:strRef>
          </c:tx>
          <c:spPr>
            <a:ln w="38100" cap="rnd">
              <a:solidFill>
                <a:srgbClr val="E63726"/>
              </a:solidFill>
              <a:round/>
            </a:ln>
            <a:effectLst/>
          </c:spPr>
          <c:marker>
            <c:symbol val="none"/>
          </c:marker>
          <c:cat>
            <c:numRef>
              <c:f>Sheet2!$A$34:$A$62</c:f>
              <c:numCache>
                <c:formatCode>m/d/yyyy</c:formatCode>
                <c:ptCount val="29"/>
                <c:pt idx="0">
                  <c:v>37256</c:v>
                </c:pt>
                <c:pt idx="1">
                  <c:v>37621</c:v>
                </c:pt>
                <c:pt idx="2">
                  <c:v>37986</c:v>
                </c:pt>
                <c:pt idx="3">
                  <c:v>38352</c:v>
                </c:pt>
                <c:pt idx="4">
                  <c:v>38717</c:v>
                </c:pt>
                <c:pt idx="5">
                  <c:v>39082</c:v>
                </c:pt>
                <c:pt idx="6">
                  <c:v>39447</c:v>
                </c:pt>
                <c:pt idx="7">
                  <c:v>39813</c:v>
                </c:pt>
                <c:pt idx="8">
                  <c:v>40178</c:v>
                </c:pt>
                <c:pt idx="9">
                  <c:v>40543</c:v>
                </c:pt>
                <c:pt idx="10">
                  <c:v>40908</c:v>
                </c:pt>
                <c:pt idx="11">
                  <c:v>41274</c:v>
                </c:pt>
                <c:pt idx="12">
                  <c:v>41639</c:v>
                </c:pt>
                <c:pt idx="13">
                  <c:v>42004</c:v>
                </c:pt>
                <c:pt idx="14">
                  <c:v>42369</c:v>
                </c:pt>
                <c:pt idx="15">
                  <c:v>42735</c:v>
                </c:pt>
                <c:pt idx="16">
                  <c:v>43100</c:v>
                </c:pt>
                <c:pt idx="17">
                  <c:v>43465</c:v>
                </c:pt>
                <c:pt idx="18">
                  <c:v>43830</c:v>
                </c:pt>
                <c:pt idx="19">
                  <c:v>44196</c:v>
                </c:pt>
                <c:pt idx="20">
                  <c:v>44561</c:v>
                </c:pt>
                <c:pt idx="21">
                  <c:v>44926</c:v>
                </c:pt>
                <c:pt idx="22">
                  <c:v>45291</c:v>
                </c:pt>
                <c:pt idx="23">
                  <c:v>45657</c:v>
                </c:pt>
                <c:pt idx="24">
                  <c:v>46022</c:v>
                </c:pt>
                <c:pt idx="25">
                  <c:v>46387</c:v>
                </c:pt>
                <c:pt idx="26">
                  <c:v>46752</c:v>
                </c:pt>
                <c:pt idx="27">
                  <c:v>47118</c:v>
                </c:pt>
                <c:pt idx="28">
                  <c:v>47483</c:v>
                </c:pt>
              </c:numCache>
            </c:numRef>
          </c:cat>
          <c:val>
            <c:numRef>
              <c:f>Sheet2!$B$34:$B$62</c:f>
              <c:numCache>
                <c:formatCode>0.0%</c:formatCode>
                <c:ptCount val="29"/>
                <c:pt idx="0">
                  <c:v>0.18914999999999998</c:v>
                </c:pt>
                <c:pt idx="1">
                  <c:v>0.17105000000000001</c:v>
                </c:pt>
                <c:pt idx="2">
                  <c:v>0.15795000000000001</c:v>
                </c:pt>
                <c:pt idx="3">
                  <c:v>0.15634000000000001</c:v>
                </c:pt>
                <c:pt idx="4">
                  <c:v>0.1678</c:v>
                </c:pt>
                <c:pt idx="5">
                  <c:v>0.17648</c:v>
                </c:pt>
                <c:pt idx="6">
                  <c:v>0.17969000000000002</c:v>
                </c:pt>
                <c:pt idx="7">
                  <c:v>0.17120000000000002</c:v>
                </c:pt>
                <c:pt idx="8">
                  <c:v>0.14585999999999999</c:v>
                </c:pt>
                <c:pt idx="9">
                  <c:v>0.14574999999999999</c:v>
                </c:pt>
                <c:pt idx="10">
                  <c:v>0.14954000000000001</c:v>
                </c:pt>
                <c:pt idx="11">
                  <c:v>0.15259</c:v>
                </c:pt>
                <c:pt idx="12">
                  <c:v>0.16713999999999998</c:v>
                </c:pt>
                <c:pt idx="13">
                  <c:v>0.17431999999999997</c:v>
                </c:pt>
                <c:pt idx="14">
                  <c:v>0.17965</c:v>
                </c:pt>
                <c:pt idx="15">
                  <c:v>0.17615999999999998</c:v>
                </c:pt>
                <c:pt idx="16">
                  <c:v>0.17207</c:v>
                </c:pt>
                <c:pt idx="17">
                  <c:v>0.16449411328679969</c:v>
                </c:pt>
                <c:pt idx="18">
                  <c:v>0.16520908421698327</c:v>
                </c:pt>
                <c:pt idx="19">
                  <c:v>0.16641076926457155</c:v>
                </c:pt>
                <c:pt idx="20">
                  <c:v>0.1671327558622614</c:v>
                </c:pt>
                <c:pt idx="21">
                  <c:v>0.16839896905070362</c:v>
                </c:pt>
                <c:pt idx="22">
                  <c:v>0.17021296085382137</c:v>
                </c:pt>
                <c:pt idx="23">
                  <c:v>0.17311592885434993</c:v>
                </c:pt>
                <c:pt idx="24">
                  <c:v>0.1739545284602847</c:v>
                </c:pt>
                <c:pt idx="25">
                  <c:v>0.17876258734857728</c:v>
                </c:pt>
                <c:pt idx="26">
                  <c:v>0.18249069118738365</c:v>
                </c:pt>
                <c:pt idx="27">
                  <c:v>0.18207482169106046</c:v>
                </c:pt>
                <c:pt idx="28">
                  <c:v>0.18266631215534562</c:v>
                </c:pt>
              </c:numCache>
            </c:numRef>
          </c:val>
          <c:smooth val="0"/>
          <c:extLst>
            <c:ext xmlns:c16="http://schemas.microsoft.com/office/drawing/2014/chart" uri="{C3380CC4-5D6E-409C-BE32-E72D297353CC}">
              <c16:uniqueId val="{00000000-D075-4A27-B393-05C9622F7437}"/>
            </c:ext>
          </c:extLst>
        </c:ser>
        <c:ser>
          <c:idx val="1"/>
          <c:order val="1"/>
          <c:tx>
            <c:strRef>
              <c:f>Sheet2!$C$1</c:f>
              <c:strCache>
                <c:ptCount val="1"/>
                <c:pt idx="0">
                  <c:v>AFS Revenue</c:v>
                </c:pt>
              </c:strCache>
            </c:strRef>
          </c:tx>
          <c:spPr>
            <a:ln w="38100" cap="rnd">
              <a:solidFill>
                <a:srgbClr val="E63726"/>
              </a:solidFill>
              <a:prstDash val="sysDash"/>
              <a:round/>
            </a:ln>
            <a:effectLst/>
          </c:spPr>
          <c:marker>
            <c:symbol val="none"/>
          </c:marker>
          <c:cat>
            <c:numRef>
              <c:f>Sheet2!$A$34:$A$62</c:f>
              <c:numCache>
                <c:formatCode>m/d/yyyy</c:formatCode>
                <c:ptCount val="29"/>
                <c:pt idx="0">
                  <c:v>37256</c:v>
                </c:pt>
                <c:pt idx="1">
                  <c:v>37621</c:v>
                </c:pt>
                <c:pt idx="2">
                  <c:v>37986</c:v>
                </c:pt>
                <c:pt idx="3">
                  <c:v>38352</c:v>
                </c:pt>
                <c:pt idx="4">
                  <c:v>38717</c:v>
                </c:pt>
                <c:pt idx="5">
                  <c:v>39082</c:v>
                </c:pt>
                <c:pt idx="6">
                  <c:v>39447</c:v>
                </c:pt>
                <c:pt idx="7">
                  <c:v>39813</c:v>
                </c:pt>
                <c:pt idx="8">
                  <c:v>40178</c:v>
                </c:pt>
                <c:pt idx="9">
                  <c:v>40543</c:v>
                </c:pt>
                <c:pt idx="10">
                  <c:v>40908</c:v>
                </c:pt>
                <c:pt idx="11">
                  <c:v>41274</c:v>
                </c:pt>
                <c:pt idx="12">
                  <c:v>41639</c:v>
                </c:pt>
                <c:pt idx="13">
                  <c:v>42004</c:v>
                </c:pt>
                <c:pt idx="14">
                  <c:v>42369</c:v>
                </c:pt>
                <c:pt idx="15">
                  <c:v>42735</c:v>
                </c:pt>
                <c:pt idx="16">
                  <c:v>43100</c:v>
                </c:pt>
                <c:pt idx="17">
                  <c:v>43465</c:v>
                </c:pt>
                <c:pt idx="18">
                  <c:v>43830</c:v>
                </c:pt>
                <c:pt idx="19">
                  <c:v>44196</c:v>
                </c:pt>
                <c:pt idx="20">
                  <c:v>44561</c:v>
                </c:pt>
                <c:pt idx="21">
                  <c:v>44926</c:v>
                </c:pt>
                <c:pt idx="22">
                  <c:v>45291</c:v>
                </c:pt>
                <c:pt idx="23">
                  <c:v>45657</c:v>
                </c:pt>
                <c:pt idx="24">
                  <c:v>46022</c:v>
                </c:pt>
                <c:pt idx="25">
                  <c:v>46387</c:v>
                </c:pt>
                <c:pt idx="26">
                  <c:v>46752</c:v>
                </c:pt>
                <c:pt idx="27">
                  <c:v>47118</c:v>
                </c:pt>
                <c:pt idx="28">
                  <c:v>47483</c:v>
                </c:pt>
              </c:numCache>
            </c:numRef>
          </c:cat>
          <c:val>
            <c:numRef>
              <c:f>Sheet2!$C$34:$C$62</c:f>
              <c:numCache>
                <c:formatCode>General</c:formatCode>
                <c:ptCount val="29"/>
                <c:pt idx="17" formatCode="0.0%">
                  <c:v>0.16449411328679969</c:v>
                </c:pt>
                <c:pt idx="18" formatCode="0.0%">
                  <c:v>0.16519379127095582</c:v>
                </c:pt>
                <c:pt idx="19" formatCode="0.0%">
                  <c:v>0.16558154775537395</c:v>
                </c:pt>
                <c:pt idx="20" formatCode="0.0%">
                  <c:v>0.16610028292304407</c:v>
                </c:pt>
                <c:pt idx="21" formatCode="0.0%">
                  <c:v>0.16691352562664319</c:v>
                </c:pt>
                <c:pt idx="22" formatCode="0.0%">
                  <c:v>0.16792215835351129</c:v>
                </c:pt>
                <c:pt idx="23" formatCode="0.0%">
                  <c:v>0.17028414691150412</c:v>
                </c:pt>
                <c:pt idx="24" formatCode="0.0%">
                  <c:v>0.17042152294236454</c:v>
                </c:pt>
                <c:pt idx="25" formatCode="0.0%">
                  <c:v>0.17180871260210434</c:v>
                </c:pt>
                <c:pt idx="26" formatCode="0.0%">
                  <c:v>0.17036719066601497</c:v>
                </c:pt>
                <c:pt idx="27" formatCode="0.0%">
                  <c:v>0.16974883793824183</c:v>
                </c:pt>
                <c:pt idx="28" formatCode="0.0%">
                  <c:v>0.17007574196297484</c:v>
                </c:pt>
              </c:numCache>
            </c:numRef>
          </c:val>
          <c:smooth val="0"/>
          <c:extLst>
            <c:ext xmlns:c16="http://schemas.microsoft.com/office/drawing/2014/chart" uri="{C3380CC4-5D6E-409C-BE32-E72D297353CC}">
              <c16:uniqueId val="{00000001-D075-4A27-B393-05C9622F7437}"/>
            </c:ext>
          </c:extLst>
        </c:ser>
        <c:ser>
          <c:idx val="2"/>
          <c:order val="2"/>
          <c:tx>
            <c:strRef>
              <c:f>Sheet2!$D$1</c:f>
              <c:strCache>
                <c:ptCount val="1"/>
                <c:pt idx="0">
                  <c:v>Current Spending</c:v>
                </c:pt>
              </c:strCache>
            </c:strRef>
          </c:tx>
          <c:spPr>
            <a:ln w="38100" cap="rnd">
              <a:solidFill>
                <a:schemeClr val="tx1"/>
              </a:solidFill>
              <a:round/>
            </a:ln>
            <a:effectLst/>
          </c:spPr>
          <c:marker>
            <c:symbol val="none"/>
          </c:marker>
          <c:cat>
            <c:numRef>
              <c:f>Sheet2!$A$34:$A$62</c:f>
              <c:numCache>
                <c:formatCode>m/d/yyyy</c:formatCode>
                <c:ptCount val="29"/>
                <c:pt idx="0">
                  <c:v>37256</c:v>
                </c:pt>
                <c:pt idx="1">
                  <c:v>37621</c:v>
                </c:pt>
                <c:pt idx="2">
                  <c:v>37986</c:v>
                </c:pt>
                <c:pt idx="3">
                  <c:v>38352</c:v>
                </c:pt>
                <c:pt idx="4">
                  <c:v>38717</c:v>
                </c:pt>
                <c:pt idx="5">
                  <c:v>39082</c:v>
                </c:pt>
                <c:pt idx="6">
                  <c:v>39447</c:v>
                </c:pt>
                <c:pt idx="7">
                  <c:v>39813</c:v>
                </c:pt>
                <c:pt idx="8">
                  <c:v>40178</c:v>
                </c:pt>
                <c:pt idx="9">
                  <c:v>40543</c:v>
                </c:pt>
                <c:pt idx="10">
                  <c:v>40908</c:v>
                </c:pt>
                <c:pt idx="11">
                  <c:v>41274</c:v>
                </c:pt>
                <c:pt idx="12">
                  <c:v>41639</c:v>
                </c:pt>
                <c:pt idx="13">
                  <c:v>42004</c:v>
                </c:pt>
                <c:pt idx="14">
                  <c:v>42369</c:v>
                </c:pt>
                <c:pt idx="15">
                  <c:v>42735</c:v>
                </c:pt>
                <c:pt idx="16">
                  <c:v>43100</c:v>
                </c:pt>
                <c:pt idx="17">
                  <c:v>43465</c:v>
                </c:pt>
                <c:pt idx="18">
                  <c:v>43830</c:v>
                </c:pt>
                <c:pt idx="19">
                  <c:v>44196</c:v>
                </c:pt>
                <c:pt idx="20">
                  <c:v>44561</c:v>
                </c:pt>
                <c:pt idx="21">
                  <c:v>44926</c:v>
                </c:pt>
                <c:pt idx="22">
                  <c:v>45291</c:v>
                </c:pt>
                <c:pt idx="23">
                  <c:v>45657</c:v>
                </c:pt>
                <c:pt idx="24">
                  <c:v>46022</c:v>
                </c:pt>
                <c:pt idx="25">
                  <c:v>46387</c:v>
                </c:pt>
                <c:pt idx="26">
                  <c:v>46752</c:v>
                </c:pt>
                <c:pt idx="27">
                  <c:v>47118</c:v>
                </c:pt>
                <c:pt idx="28">
                  <c:v>47483</c:v>
                </c:pt>
              </c:numCache>
            </c:numRef>
          </c:cat>
          <c:val>
            <c:numRef>
              <c:f>Sheet2!$D$34:$D$62</c:f>
              <c:numCache>
                <c:formatCode>0.0%</c:formatCode>
                <c:ptCount val="29"/>
                <c:pt idx="0">
                  <c:v>0.17696999999999999</c:v>
                </c:pt>
                <c:pt idx="1">
                  <c:v>0.18562000000000001</c:v>
                </c:pt>
                <c:pt idx="2">
                  <c:v>0.19142000000000001</c:v>
                </c:pt>
                <c:pt idx="3">
                  <c:v>0.19067000000000001</c:v>
                </c:pt>
                <c:pt idx="4">
                  <c:v>0.19261</c:v>
                </c:pt>
                <c:pt idx="5">
                  <c:v>0.19466999999999998</c:v>
                </c:pt>
                <c:pt idx="6">
                  <c:v>0.19094</c:v>
                </c:pt>
                <c:pt idx="7">
                  <c:v>0.20230000000000001</c:v>
                </c:pt>
                <c:pt idx="8">
                  <c:v>0.24373999999999998</c:v>
                </c:pt>
                <c:pt idx="9">
                  <c:v>0.23297000000000001</c:v>
                </c:pt>
                <c:pt idx="10">
                  <c:v>0.23390999999999998</c:v>
                </c:pt>
                <c:pt idx="11">
                  <c:v>0.22027999999999998</c:v>
                </c:pt>
                <c:pt idx="12">
                  <c:v>0.20806000000000002</c:v>
                </c:pt>
                <c:pt idx="13">
                  <c:v>0.20228000000000002</c:v>
                </c:pt>
                <c:pt idx="14">
                  <c:v>0.20388999999999999</c:v>
                </c:pt>
                <c:pt idx="15">
                  <c:v>0.20768</c:v>
                </c:pt>
                <c:pt idx="16">
                  <c:v>0.20660000000000001</c:v>
                </c:pt>
                <c:pt idx="17">
                  <c:v>0.20299022793254681</c:v>
                </c:pt>
                <c:pt idx="18">
                  <c:v>0.2073893821216897</c:v>
                </c:pt>
                <c:pt idx="19">
                  <c:v>0.206720012557222</c:v>
                </c:pt>
                <c:pt idx="20">
                  <c:v>0.20905371178468204</c:v>
                </c:pt>
                <c:pt idx="21">
                  <c:v>0.21534534845846501</c:v>
                </c:pt>
                <c:pt idx="22">
                  <c:v>0.21566965816503961</c:v>
                </c:pt>
                <c:pt idx="23">
                  <c:v>0.21486920094634782</c:v>
                </c:pt>
                <c:pt idx="24">
                  <c:v>0.21854848154967246</c:v>
                </c:pt>
                <c:pt idx="25">
                  <c:v>0.22136369953336382</c:v>
                </c:pt>
                <c:pt idx="26">
                  <c:v>0.22292061660065957</c:v>
                </c:pt>
                <c:pt idx="27">
                  <c:v>0.22891691540980708</c:v>
                </c:pt>
                <c:pt idx="28">
                  <c:v>0.22490760032667159</c:v>
                </c:pt>
              </c:numCache>
            </c:numRef>
          </c:val>
          <c:smooth val="0"/>
          <c:extLst>
            <c:ext xmlns:c16="http://schemas.microsoft.com/office/drawing/2014/chart" uri="{C3380CC4-5D6E-409C-BE32-E72D297353CC}">
              <c16:uniqueId val="{00000002-D075-4A27-B393-05C9622F7437}"/>
            </c:ext>
          </c:extLst>
        </c:ser>
        <c:ser>
          <c:idx val="3"/>
          <c:order val="3"/>
          <c:tx>
            <c:strRef>
              <c:f>Sheet2!$E$1</c:f>
              <c:strCache>
                <c:ptCount val="1"/>
                <c:pt idx="0">
                  <c:v>AFS Spending</c:v>
                </c:pt>
              </c:strCache>
            </c:strRef>
          </c:tx>
          <c:spPr>
            <a:ln w="38100" cap="rnd">
              <a:solidFill>
                <a:schemeClr val="tx1">
                  <a:lumMod val="50000"/>
                  <a:lumOff val="50000"/>
                </a:schemeClr>
              </a:solidFill>
              <a:prstDash val="sysDash"/>
              <a:round/>
            </a:ln>
            <a:effectLst/>
          </c:spPr>
          <c:marker>
            <c:symbol val="none"/>
          </c:marker>
          <c:cat>
            <c:numRef>
              <c:f>Sheet2!$A$34:$A$62</c:f>
              <c:numCache>
                <c:formatCode>m/d/yyyy</c:formatCode>
                <c:ptCount val="29"/>
                <c:pt idx="0">
                  <c:v>37256</c:v>
                </c:pt>
                <c:pt idx="1">
                  <c:v>37621</c:v>
                </c:pt>
                <c:pt idx="2">
                  <c:v>37986</c:v>
                </c:pt>
                <c:pt idx="3">
                  <c:v>38352</c:v>
                </c:pt>
                <c:pt idx="4">
                  <c:v>38717</c:v>
                </c:pt>
                <c:pt idx="5">
                  <c:v>39082</c:v>
                </c:pt>
                <c:pt idx="6">
                  <c:v>39447</c:v>
                </c:pt>
                <c:pt idx="7">
                  <c:v>39813</c:v>
                </c:pt>
                <c:pt idx="8">
                  <c:v>40178</c:v>
                </c:pt>
                <c:pt idx="9">
                  <c:v>40543</c:v>
                </c:pt>
                <c:pt idx="10">
                  <c:v>40908</c:v>
                </c:pt>
                <c:pt idx="11">
                  <c:v>41274</c:v>
                </c:pt>
                <c:pt idx="12">
                  <c:v>41639</c:v>
                </c:pt>
                <c:pt idx="13">
                  <c:v>42004</c:v>
                </c:pt>
                <c:pt idx="14">
                  <c:v>42369</c:v>
                </c:pt>
                <c:pt idx="15">
                  <c:v>42735</c:v>
                </c:pt>
                <c:pt idx="16">
                  <c:v>43100</c:v>
                </c:pt>
                <c:pt idx="17">
                  <c:v>43465</c:v>
                </c:pt>
                <c:pt idx="18">
                  <c:v>43830</c:v>
                </c:pt>
                <c:pt idx="19">
                  <c:v>44196</c:v>
                </c:pt>
                <c:pt idx="20">
                  <c:v>44561</c:v>
                </c:pt>
                <c:pt idx="21">
                  <c:v>44926</c:v>
                </c:pt>
                <c:pt idx="22">
                  <c:v>45291</c:v>
                </c:pt>
                <c:pt idx="23">
                  <c:v>45657</c:v>
                </c:pt>
                <c:pt idx="24">
                  <c:v>46022</c:v>
                </c:pt>
                <c:pt idx="25">
                  <c:v>46387</c:v>
                </c:pt>
                <c:pt idx="26">
                  <c:v>46752</c:v>
                </c:pt>
                <c:pt idx="27">
                  <c:v>47118</c:v>
                </c:pt>
                <c:pt idx="28">
                  <c:v>47483</c:v>
                </c:pt>
              </c:numCache>
            </c:numRef>
          </c:cat>
          <c:val>
            <c:numRef>
              <c:f>Sheet2!$E$34:$E$62</c:f>
              <c:numCache>
                <c:formatCode>General</c:formatCode>
                <c:ptCount val="29"/>
                <c:pt idx="17" formatCode="0.0%">
                  <c:v>0.20299022793254681</c:v>
                </c:pt>
                <c:pt idx="18" formatCode="0.0%">
                  <c:v>0.20738947623212675</c:v>
                </c:pt>
                <c:pt idx="19" formatCode="0.0%">
                  <c:v>0.21139198994264891</c:v>
                </c:pt>
                <c:pt idx="20" formatCode="0.0%">
                  <c:v>0.21598349542920167</c:v>
                </c:pt>
                <c:pt idx="21" formatCode="0.0%">
                  <c:v>0.22059362644216302</c:v>
                </c:pt>
                <c:pt idx="22" formatCode="0.0%">
                  <c:v>0.22384754626068107</c:v>
                </c:pt>
                <c:pt idx="23" formatCode="0.0%">
                  <c:v>0.22627354530769211</c:v>
                </c:pt>
                <c:pt idx="24" formatCode="0.0%">
                  <c:v>0.22759141655529108</c:v>
                </c:pt>
                <c:pt idx="25" formatCode="0.0%">
                  <c:v>0.23071612143853554</c:v>
                </c:pt>
                <c:pt idx="26" formatCode="0.0%">
                  <c:v>0.23328514596548061</c:v>
                </c:pt>
                <c:pt idx="27" formatCode="0.0%">
                  <c:v>0.23663594234706922</c:v>
                </c:pt>
                <c:pt idx="28" formatCode="0.0%">
                  <c:v>0.23926150312155087</c:v>
                </c:pt>
              </c:numCache>
            </c:numRef>
          </c:val>
          <c:smooth val="0"/>
          <c:extLst>
            <c:ext xmlns:c16="http://schemas.microsoft.com/office/drawing/2014/chart" uri="{C3380CC4-5D6E-409C-BE32-E72D297353CC}">
              <c16:uniqueId val="{00000003-D075-4A27-B393-05C9622F7437}"/>
            </c:ext>
          </c:extLst>
        </c:ser>
        <c:dLbls>
          <c:showLegendKey val="0"/>
          <c:showVal val="0"/>
          <c:showCatName val="0"/>
          <c:showSerName val="0"/>
          <c:showPercent val="0"/>
          <c:showBubbleSize val="0"/>
        </c:dLbls>
        <c:smooth val="0"/>
        <c:axId val="601951832"/>
        <c:axId val="601954784"/>
      </c:lineChart>
      <c:dateAx>
        <c:axId val="60195183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01954784"/>
        <c:crosses val="autoZero"/>
        <c:auto val="1"/>
        <c:lblOffset val="100"/>
        <c:baseTimeUnit val="years"/>
        <c:majorUnit val="4"/>
        <c:majorTimeUnit val="years"/>
      </c:dateAx>
      <c:valAx>
        <c:axId val="601954784"/>
        <c:scaling>
          <c:orientation val="minMax"/>
          <c:max val="0.28000000000000003"/>
          <c:min val="8.0000000000000016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01951832"/>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6075132854538E-2"/>
          <c:y val="4.1170086650028824E-2"/>
          <c:w val="0.88400716941841773"/>
          <c:h val="0.89374592975756528"/>
        </c:manualLayout>
      </c:layout>
      <c:barChart>
        <c:barDir val="col"/>
        <c:grouping val="clustered"/>
        <c:varyColors val="0"/>
        <c:ser>
          <c:idx val="0"/>
          <c:order val="0"/>
          <c:tx>
            <c:strRef>
              <c:f>Sheet1!$B$1</c:f>
              <c:strCache>
                <c:ptCount val="1"/>
                <c:pt idx="0">
                  <c:v>Series 1</c:v>
                </c:pt>
              </c:strCache>
            </c:strRef>
          </c:tx>
          <c:spPr>
            <a:solidFill>
              <a:schemeClr val="tx1"/>
            </a:solidFill>
            <a:ln w="9525">
              <a:solidFill>
                <a:schemeClr val="tx1"/>
              </a:solidFill>
            </a:ln>
            <a:effectLst/>
          </c:spPr>
          <c:invertIfNegative val="0"/>
          <c:dPt>
            <c:idx val="16"/>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5-DFF2-4E1E-AF02-9F68DA1925AB}"/>
              </c:ext>
            </c:extLst>
          </c:dPt>
          <c:dPt>
            <c:idx val="17"/>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6-DFF2-4E1E-AF02-9F68DA1925AB}"/>
              </c:ext>
            </c:extLst>
          </c:dPt>
          <c:dPt>
            <c:idx val="18"/>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2-DFF2-4E1E-AF02-9F68DA1925AB}"/>
              </c:ext>
            </c:extLst>
          </c:dPt>
          <c:dPt>
            <c:idx val="19"/>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7-DFF2-4E1E-AF02-9F68DA1925AB}"/>
              </c:ext>
            </c:extLst>
          </c:dPt>
          <c:dPt>
            <c:idx val="20"/>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8-DFF2-4E1E-AF02-9F68DA1925AB}"/>
              </c:ext>
            </c:extLst>
          </c:dPt>
          <c:dPt>
            <c:idx val="21"/>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9-DFF2-4E1E-AF02-9F68DA1925AB}"/>
              </c:ext>
            </c:extLst>
          </c:dPt>
          <c:dPt>
            <c:idx val="22"/>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A-DFF2-4E1E-AF02-9F68DA1925AB}"/>
              </c:ext>
            </c:extLst>
          </c:dPt>
          <c:dPt>
            <c:idx val="23"/>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B-DFF2-4E1E-AF02-9F68DA1925AB}"/>
              </c:ext>
            </c:extLst>
          </c:dPt>
          <c:dPt>
            <c:idx val="24"/>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C-DFF2-4E1E-AF02-9F68DA1925AB}"/>
              </c:ext>
            </c:extLst>
          </c:dPt>
          <c:dPt>
            <c:idx val="25"/>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D-DFF2-4E1E-AF02-9F68DA1925AB}"/>
              </c:ext>
            </c:extLst>
          </c:dPt>
          <c:dPt>
            <c:idx val="26"/>
            <c:invertIfNegative val="0"/>
            <c:bubble3D val="0"/>
            <c:spPr>
              <a:pattFill prst="wdDnDiag">
                <a:fgClr>
                  <a:schemeClr val="tx1"/>
                </a:fgClr>
                <a:bgClr>
                  <a:schemeClr val="bg1"/>
                </a:bgClr>
              </a:pattFill>
              <a:ln w="9525">
                <a:solidFill>
                  <a:schemeClr val="tx1"/>
                </a:solidFill>
              </a:ln>
              <a:effectLst/>
            </c:spPr>
            <c:extLst>
              <c:ext xmlns:c16="http://schemas.microsoft.com/office/drawing/2014/chart" uri="{C3380CC4-5D6E-409C-BE32-E72D297353CC}">
                <c16:uniqueId val="{00000003-DFF2-4E1E-AF02-9F68DA1925AB}"/>
              </c:ext>
            </c:extLst>
          </c:dPt>
          <c:dLbls>
            <c:dLbl>
              <c:idx val="0"/>
              <c:delete val="1"/>
              <c:extLst>
                <c:ext xmlns:c15="http://schemas.microsoft.com/office/drawing/2012/chart" uri="{CE6537A1-D6FC-4f65-9D91-7224C49458BB}"/>
                <c:ext xmlns:c16="http://schemas.microsoft.com/office/drawing/2014/chart" uri="{C3380CC4-5D6E-409C-BE32-E72D297353CC}">
                  <c16:uniqueId val="{00000017-DFF2-4E1E-AF02-9F68DA1925AB}"/>
                </c:ext>
              </c:extLst>
            </c:dLbl>
            <c:dLbl>
              <c:idx val="1"/>
              <c:layout>
                <c:manualLayout>
                  <c:x val="0"/>
                  <c:y val="-2.7754367687161285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CF94EA37-05CA-469B-A71A-31796F2FEAE9}"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10"/>
                        <a:gd name="adj2" fmla="val 104956"/>
                      </a:avLst>
                    </a:prstGeom>
                    <a:noFill/>
                    <a:ln>
                      <a:noFill/>
                    </a:ln>
                  </c15:spPr>
                  <c15:layout/>
                  <c15:dlblFieldTable/>
                  <c15:showDataLabelsRange val="0"/>
                </c:ext>
                <c:ext xmlns:c16="http://schemas.microsoft.com/office/drawing/2014/chart" uri="{C3380CC4-5D6E-409C-BE32-E72D297353CC}">
                  <c16:uniqueId val="{00000019-DFF2-4E1E-AF02-9F68DA1925AB}"/>
                </c:ext>
              </c:extLst>
            </c:dLbl>
            <c:dLbl>
              <c:idx val="2"/>
              <c:delete val="1"/>
              <c:extLst>
                <c:ext xmlns:c15="http://schemas.microsoft.com/office/drawing/2012/chart" uri="{CE6537A1-D6FC-4f65-9D91-7224C49458BB}"/>
                <c:ext xmlns:c16="http://schemas.microsoft.com/office/drawing/2014/chart" uri="{C3380CC4-5D6E-409C-BE32-E72D297353CC}">
                  <c16:uniqueId val="{00000000-DFF2-4E1E-AF02-9F68DA1925AB}"/>
                </c:ext>
              </c:extLst>
            </c:dLbl>
            <c:dLbl>
              <c:idx val="3"/>
              <c:delete val="1"/>
              <c:extLst>
                <c:ext xmlns:c15="http://schemas.microsoft.com/office/drawing/2012/chart" uri="{CE6537A1-D6FC-4f65-9D91-7224C49458BB}"/>
                <c:ext xmlns:c16="http://schemas.microsoft.com/office/drawing/2014/chart" uri="{C3380CC4-5D6E-409C-BE32-E72D297353CC}">
                  <c16:uniqueId val="{00000016-DFF2-4E1E-AF02-9F68DA1925AB}"/>
                </c:ext>
              </c:extLst>
            </c:dLbl>
            <c:dLbl>
              <c:idx val="4"/>
              <c:delete val="1"/>
              <c:extLst>
                <c:ext xmlns:c15="http://schemas.microsoft.com/office/drawing/2012/chart" uri="{CE6537A1-D6FC-4f65-9D91-7224C49458BB}"/>
                <c:ext xmlns:c16="http://schemas.microsoft.com/office/drawing/2014/chart" uri="{C3380CC4-5D6E-409C-BE32-E72D297353CC}">
                  <c16:uniqueId val="{00000015-DFF2-4E1E-AF02-9F68DA1925AB}"/>
                </c:ext>
              </c:extLst>
            </c:dLbl>
            <c:dLbl>
              <c:idx val="5"/>
              <c:delete val="1"/>
              <c:extLst>
                <c:ext xmlns:c15="http://schemas.microsoft.com/office/drawing/2012/chart" uri="{CE6537A1-D6FC-4f65-9D91-7224C49458BB}"/>
                <c:ext xmlns:c16="http://schemas.microsoft.com/office/drawing/2014/chart" uri="{C3380CC4-5D6E-409C-BE32-E72D297353CC}">
                  <c16:uniqueId val="{00000014-DFF2-4E1E-AF02-9F68DA1925AB}"/>
                </c:ext>
              </c:extLst>
            </c:dLbl>
            <c:dLbl>
              <c:idx val="6"/>
              <c:layout>
                <c:manualLayout>
                  <c:x val="-2.8729739454064823E-3"/>
                  <c:y val="-2.5231243351964718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$1.4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05"/>
                        <a:gd name="adj2" fmla="val 94866"/>
                      </a:avLst>
                    </a:prstGeom>
                    <a:noFill/>
                    <a:ln>
                      <a:noFill/>
                    </a:ln>
                  </c15:spPr>
                  <c15:layout/>
                </c:ext>
                <c:ext xmlns:c16="http://schemas.microsoft.com/office/drawing/2014/chart" uri="{C3380CC4-5D6E-409C-BE32-E72D297353CC}">
                  <c16:uniqueId val="{0000001A-DFF2-4E1E-AF02-9F68DA1925AB}"/>
                </c:ext>
              </c:extLst>
            </c:dLbl>
            <c:dLbl>
              <c:idx val="7"/>
              <c:delete val="1"/>
              <c:extLst>
                <c:ext xmlns:c15="http://schemas.microsoft.com/office/drawing/2012/chart" uri="{CE6537A1-D6FC-4f65-9D91-7224C49458BB}"/>
                <c:ext xmlns:c16="http://schemas.microsoft.com/office/drawing/2014/chart" uri="{C3380CC4-5D6E-409C-BE32-E72D297353CC}">
                  <c16:uniqueId val="{00000001-DFF2-4E1E-AF02-9F68DA1925AB}"/>
                </c:ext>
              </c:extLst>
            </c:dLbl>
            <c:dLbl>
              <c:idx val="8"/>
              <c:delete val="1"/>
              <c:extLst>
                <c:ext xmlns:c15="http://schemas.microsoft.com/office/drawing/2012/chart" uri="{CE6537A1-D6FC-4f65-9D91-7224C49458BB}"/>
                <c:ext xmlns:c16="http://schemas.microsoft.com/office/drawing/2014/chart" uri="{C3380CC4-5D6E-409C-BE32-E72D297353CC}">
                  <c16:uniqueId val="{0000000E-DFF2-4E1E-AF02-9F68DA1925AB}"/>
                </c:ext>
              </c:extLst>
            </c:dLbl>
            <c:dLbl>
              <c:idx val="9"/>
              <c:delete val="1"/>
              <c:extLst>
                <c:ext xmlns:c15="http://schemas.microsoft.com/office/drawing/2012/chart" uri="{CE6537A1-D6FC-4f65-9D91-7224C49458BB}"/>
                <c:ext xmlns:c16="http://schemas.microsoft.com/office/drawing/2014/chart" uri="{C3380CC4-5D6E-409C-BE32-E72D297353CC}">
                  <c16:uniqueId val="{0000000F-DFF2-4E1E-AF02-9F68DA1925AB}"/>
                </c:ext>
              </c:extLst>
            </c:dLbl>
            <c:dLbl>
              <c:idx val="10"/>
              <c:delete val="1"/>
              <c:extLst>
                <c:ext xmlns:c15="http://schemas.microsoft.com/office/drawing/2012/chart" uri="{CE6537A1-D6FC-4f65-9D91-7224C49458BB}"/>
                <c:ext xmlns:c16="http://schemas.microsoft.com/office/drawing/2014/chart" uri="{C3380CC4-5D6E-409C-BE32-E72D297353CC}">
                  <c16:uniqueId val="{00000010-DFF2-4E1E-AF02-9F68DA1925AB}"/>
                </c:ext>
              </c:extLst>
            </c:dLbl>
            <c:dLbl>
              <c:idx val="11"/>
              <c:delete val="1"/>
              <c:extLst>
                <c:ext xmlns:c15="http://schemas.microsoft.com/office/drawing/2012/chart" uri="{CE6537A1-D6FC-4f65-9D91-7224C49458BB}"/>
                <c:ext xmlns:c16="http://schemas.microsoft.com/office/drawing/2014/chart" uri="{C3380CC4-5D6E-409C-BE32-E72D297353CC}">
                  <c16:uniqueId val="{00000011-DFF2-4E1E-AF02-9F68DA1925AB}"/>
                </c:ext>
              </c:extLst>
            </c:dLbl>
            <c:dLbl>
              <c:idx val="12"/>
              <c:delete val="1"/>
              <c:extLst>
                <c:ext xmlns:c15="http://schemas.microsoft.com/office/drawing/2012/chart" uri="{CE6537A1-D6FC-4f65-9D91-7224C49458BB}"/>
                <c:ext xmlns:c16="http://schemas.microsoft.com/office/drawing/2014/chart" uri="{C3380CC4-5D6E-409C-BE32-E72D297353CC}">
                  <c16:uniqueId val="{00000018-DFF2-4E1E-AF02-9F68DA1925AB}"/>
                </c:ext>
              </c:extLst>
            </c:dLbl>
            <c:dLbl>
              <c:idx val="13"/>
              <c:delete val="1"/>
              <c:extLst>
                <c:ext xmlns:c15="http://schemas.microsoft.com/office/drawing/2012/chart" uri="{CE6537A1-D6FC-4f65-9D91-7224C49458BB}"/>
                <c:ext xmlns:c16="http://schemas.microsoft.com/office/drawing/2014/chart" uri="{C3380CC4-5D6E-409C-BE32-E72D297353CC}">
                  <c16:uniqueId val="{00000012-DFF2-4E1E-AF02-9F68DA1925AB}"/>
                </c:ext>
              </c:extLst>
            </c:dLbl>
            <c:dLbl>
              <c:idx val="14"/>
              <c:delete val="1"/>
              <c:extLst>
                <c:ext xmlns:c15="http://schemas.microsoft.com/office/drawing/2012/chart" uri="{CE6537A1-D6FC-4f65-9D91-7224C49458BB}"/>
                <c:ext xmlns:c16="http://schemas.microsoft.com/office/drawing/2014/chart" uri="{C3380CC4-5D6E-409C-BE32-E72D297353CC}">
                  <c16:uniqueId val="{00000013-DFF2-4E1E-AF02-9F68DA1925AB}"/>
                </c:ext>
              </c:extLst>
            </c:dLbl>
            <c:dLbl>
              <c:idx val="15"/>
              <c:layout>
                <c:manualLayout>
                  <c:x val="-6.751488771705233E-2"/>
                  <c:y val="-4.036998936314355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15B9D809-00C1-4793-8EF1-9B0C7342A6C5}"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4125"/>
                        <a:gd name="adj2" fmla="val 122632"/>
                      </a:avLst>
                    </a:prstGeom>
                    <a:noFill/>
                    <a:ln>
                      <a:noFill/>
                    </a:ln>
                  </c15:spPr>
                  <c15:layout/>
                  <c15:dlblFieldTable/>
                  <c15:showDataLabelsRange val="0"/>
                </c:ext>
                <c:ext xmlns:c16="http://schemas.microsoft.com/office/drawing/2014/chart" uri="{C3380CC4-5D6E-409C-BE32-E72D297353CC}">
                  <c16:uniqueId val="{0000001B-DFF2-4E1E-AF02-9F68DA1925AB}"/>
                </c:ext>
              </c:extLst>
            </c:dLbl>
            <c:dLbl>
              <c:idx val="16"/>
              <c:delete val="1"/>
              <c:extLst>
                <c:ext xmlns:c15="http://schemas.microsoft.com/office/drawing/2012/chart" uri="{CE6537A1-D6FC-4f65-9D91-7224C49458BB}"/>
                <c:ext xmlns:c16="http://schemas.microsoft.com/office/drawing/2014/chart" uri="{C3380CC4-5D6E-409C-BE32-E72D297353CC}">
                  <c16:uniqueId val="{00000005-DFF2-4E1E-AF02-9F68DA1925AB}"/>
                </c:ext>
              </c:extLst>
            </c:dLbl>
            <c:dLbl>
              <c:idx val="17"/>
              <c:delete val="1"/>
              <c:extLst>
                <c:ext xmlns:c15="http://schemas.microsoft.com/office/drawing/2012/chart" uri="{CE6537A1-D6FC-4f65-9D91-7224C49458BB}"/>
                <c:ext xmlns:c16="http://schemas.microsoft.com/office/drawing/2014/chart" uri="{C3380CC4-5D6E-409C-BE32-E72D297353CC}">
                  <c16:uniqueId val="{00000006-DFF2-4E1E-AF02-9F68DA1925AB}"/>
                </c:ext>
              </c:extLst>
            </c:dLbl>
            <c:dLbl>
              <c:idx val="18"/>
              <c:delete val="1"/>
              <c:extLst>
                <c:ext xmlns:c15="http://schemas.microsoft.com/office/drawing/2012/chart" uri="{CE6537A1-D6FC-4f65-9D91-7224C49458BB}"/>
                <c:ext xmlns:c16="http://schemas.microsoft.com/office/drawing/2014/chart" uri="{C3380CC4-5D6E-409C-BE32-E72D297353CC}">
                  <c16:uniqueId val="{00000002-DFF2-4E1E-AF02-9F68DA1925AB}"/>
                </c:ext>
              </c:extLst>
            </c:dLbl>
            <c:dLbl>
              <c:idx val="19"/>
              <c:layout>
                <c:manualLayout>
                  <c:x val="-1.4364869727032411E-2"/>
                  <c:y val="-3.7846865027947076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3">
                            <a:lumMod val="60000"/>
                            <a:lumOff val="40000"/>
                          </a:schemeClr>
                        </a:solidFill>
                        <a:latin typeface="Arial" panose="020B0604020202020204" pitchFamily="34" charset="0"/>
                        <a:ea typeface="+mn-ea"/>
                        <a:cs typeface="Arial" panose="020B0604020202020204" pitchFamily="34" charset="0"/>
                      </a:defRPr>
                    </a:pPr>
                    <a:r>
                      <a:rPr lang="en-US" sz="1400" dirty="0">
                        <a:solidFill>
                          <a:srgbClr val="E63726"/>
                        </a:solidFill>
                      </a:rPr>
                      <a:t>$1.1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3">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980"/>
                        <a:gd name="adj2" fmla="val 118005"/>
                      </a:avLst>
                    </a:prstGeom>
                    <a:noFill/>
                    <a:ln>
                      <a:noFill/>
                    </a:ln>
                  </c15:spPr>
                  <c15:layout/>
                </c:ext>
                <c:ext xmlns:c16="http://schemas.microsoft.com/office/drawing/2014/chart" uri="{C3380CC4-5D6E-409C-BE32-E72D297353CC}">
                  <c16:uniqueId val="{00000007-DFF2-4E1E-AF02-9F68DA1925AB}"/>
                </c:ext>
              </c:extLst>
            </c:dLbl>
            <c:dLbl>
              <c:idx val="20"/>
              <c:delete val="1"/>
              <c:extLst>
                <c:ext xmlns:c15="http://schemas.microsoft.com/office/drawing/2012/chart" uri="{CE6537A1-D6FC-4f65-9D91-7224C49458BB}"/>
                <c:ext xmlns:c16="http://schemas.microsoft.com/office/drawing/2014/chart" uri="{C3380CC4-5D6E-409C-BE32-E72D297353CC}">
                  <c16:uniqueId val="{00000008-DFF2-4E1E-AF02-9F68DA1925AB}"/>
                </c:ext>
              </c:extLst>
            </c:dLbl>
            <c:dLbl>
              <c:idx val="21"/>
              <c:delete val="1"/>
              <c:extLst>
                <c:ext xmlns:c15="http://schemas.microsoft.com/office/drawing/2012/chart" uri="{CE6537A1-D6FC-4f65-9D91-7224C49458BB}"/>
                <c:ext xmlns:c16="http://schemas.microsoft.com/office/drawing/2014/chart" uri="{C3380CC4-5D6E-409C-BE32-E72D297353CC}">
                  <c16:uniqueId val="{00000009-DFF2-4E1E-AF02-9F68DA1925AB}"/>
                </c:ext>
              </c:extLst>
            </c:dLbl>
            <c:dLbl>
              <c:idx val="22"/>
              <c:delete val="1"/>
              <c:extLst>
                <c:ext xmlns:c15="http://schemas.microsoft.com/office/drawing/2012/chart" uri="{CE6537A1-D6FC-4f65-9D91-7224C49458BB}"/>
                <c:ext xmlns:c16="http://schemas.microsoft.com/office/drawing/2014/chart" uri="{C3380CC4-5D6E-409C-BE32-E72D297353CC}">
                  <c16:uniqueId val="{0000000A-DFF2-4E1E-AF02-9F68DA1925AB}"/>
                </c:ext>
              </c:extLst>
            </c:dLbl>
            <c:dLbl>
              <c:idx val="23"/>
              <c:delete val="1"/>
              <c:extLst>
                <c:ext xmlns:c15="http://schemas.microsoft.com/office/drawing/2012/chart" uri="{CE6537A1-D6FC-4f65-9D91-7224C49458BB}"/>
                <c:ext xmlns:c16="http://schemas.microsoft.com/office/drawing/2014/chart" uri="{C3380CC4-5D6E-409C-BE32-E72D297353CC}">
                  <c16:uniqueId val="{0000000B-DFF2-4E1E-AF02-9F68DA1925AB}"/>
                </c:ext>
              </c:extLst>
            </c:dLbl>
            <c:dLbl>
              <c:idx val="24"/>
              <c:delete val="1"/>
              <c:extLst>
                <c:ext xmlns:c15="http://schemas.microsoft.com/office/drawing/2012/chart" uri="{CE6537A1-D6FC-4f65-9D91-7224C49458BB}"/>
                <c:ext xmlns:c16="http://schemas.microsoft.com/office/drawing/2014/chart" uri="{C3380CC4-5D6E-409C-BE32-E72D297353CC}">
                  <c16:uniqueId val="{0000000C-DFF2-4E1E-AF02-9F68DA1925AB}"/>
                </c:ext>
              </c:extLst>
            </c:dLbl>
            <c:dLbl>
              <c:idx val="25"/>
              <c:layout>
                <c:manualLayout>
                  <c:x val="-1.2928382754329171E-2"/>
                  <c:y val="-1.7661870346375303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$1.4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975"/>
                        <a:gd name="adj2" fmla="val 86446"/>
                      </a:avLst>
                    </a:prstGeom>
                    <a:noFill/>
                    <a:ln>
                      <a:noFill/>
                    </a:ln>
                  </c15:spPr>
                  <c15:layout/>
                </c:ext>
                <c:ext xmlns:c16="http://schemas.microsoft.com/office/drawing/2014/chart" uri="{C3380CC4-5D6E-409C-BE32-E72D297353CC}">
                  <c16:uniqueId val="{0000000D-DFF2-4E1E-AF02-9F68DA1925AB}"/>
                </c:ext>
              </c:extLst>
            </c:dLbl>
            <c:dLbl>
              <c:idx val="26"/>
              <c:delete val="1"/>
              <c:extLst>
                <c:ext xmlns:c15="http://schemas.microsoft.com/office/drawing/2012/chart" uri="{CE6537A1-D6FC-4f65-9D91-7224C49458BB}"/>
                <c:ext xmlns:c16="http://schemas.microsoft.com/office/drawing/2014/chart" uri="{C3380CC4-5D6E-409C-BE32-E72D297353CC}">
                  <c16:uniqueId val="{00000003-DFF2-4E1E-AF02-9F68DA1925AB}"/>
                </c:ext>
              </c:extLst>
            </c:dLbl>
            <c:numFmt formatCode="&quot;$&quot;#,##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Sheet1!$A$2:$A$28</c:f>
              <c:numCache>
                <c:formatCode>General</c:formatCode>
                <c:ptCount val="2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pt idx="24">
                  <c:v>2027</c:v>
                </c:pt>
                <c:pt idx="25">
                  <c:v>2028</c:v>
                </c:pt>
                <c:pt idx="26">
                  <c:v>2029</c:v>
                </c:pt>
              </c:numCache>
            </c:numRef>
          </c:cat>
          <c:val>
            <c:numRef>
              <c:f>Sheet1!$B$2:$B$28</c:f>
              <c:numCache>
                <c:formatCode>General</c:formatCode>
                <c:ptCount val="27"/>
                <c:pt idx="0">
                  <c:v>377.58499999999998</c:v>
                </c:pt>
                <c:pt idx="1">
                  <c:v>413</c:v>
                </c:pt>
                <c:pt idx="2">
                  <c:v>318.346</c:v>
                </c:pt>
                <c:pt idx="3">
                  <c:v>248.18100000000001</c:v>
                </c:pt>
                <c:pt idx="4">
                  <c:v>160.70099999999999</c:v>
                </c:pt>
                <c:pt idx="5">
                  <c:v>458.553</c:v>
                </c:pt>
                <c:pt idx="6">
                  <c:v>1412.6880000000001</c:v>
                </c:pt>
                <c:pt idx="7">
                  <c:v>1294.373</c:v>
                </c:pt>
                <c:pt idx="8">
                  <c:v>1229.559</c:v>
                </c:pt>
                <c:pt idx="9">
                  <c:v>1086.9549999999999</c:v>
                </c:pt>
                <c:pt idx="10">
                  <c:v>679.54200000000003</c:v>
                </c:pt>
                <c:pt idx="11">
                  <c:v>484.6</c:v>
                </c:pt>
                <c:pt idx="12">
                  <c:v>438.49599999999998</c:v>
                </c:pt>
                <c:pt idx="13">
                  <c:v>584.65099999999995</c:v>
                </c:pt>
                <c:pt idx="14">
                  <c:v>665.37199999999996</c:v>
                </c:pt>
                <c:pt idx="15" formatCode="#,##0">
                  <c:v>779</c:v>
                </c:pt>
                <c:pt idx="16" formatCode="#,##0">
                  <c:v>896.4</c:v>
                </c:pt>
                <c:pt idx="17" formatCode="#,##0">
                  <c:v>891.62199999999996</c:v>
                </c:pt>
                <c:pt idx="18" formatCode="#,##0">
                  <c:v>961.62900000000002</c:v>
                </c:pt>
                <c:pt idx="19" formatCode="#,##0">
                  <c:v>1116.2950000000001</c:v>
                </c:pt>
                <c:pt idx="20" formatCode="#,##0">
                  <c:v>1121.5139999999999</c:v>
                </c:pt>
                <c:pt idx="21" formatCode="#,##0">
                  <c:v>1070.644</c:v>
                </c:pt>
                <c:pt idx="22" formatCode="#,##0">
                  <c:v>1188.6990000000001</c:v>
                </c:pt>
                <c:pt idx="23" formatCode="#,##0">
                  <c:v>1178.652</c:v>
                </c:pt>
                <c:pt idx="24" formatCode="#,##0">
                  <c:v>1161.8679999999999</c:v>
                </c:pt>
                <c:pt idx="25" formatCode="#,##0">
                  <c:v>1398.789</c:v>
                </c:pt>
                <c:pt idx="26" formatCode="#,##0">
                  <c:v>1309.7360000000001</c:v>
                </c:pt>
              </c:numCache>
            </c:numRef>
          </c:val>
          <c:extLst>
            <c:ext xmlns:c16="http://schemas.microsoft.com/office/drawing/2014/chart" uri="{C3380CC4-5D6E-409C-BE32-E72D297353CC}">
              <c16:uniqueId val="{00000004-DFF2-4E1E-AF02-9F68DA1925AB}"/>
            </c:ext>
          </c:extLst>
        </c:ser>
        <c:dLbls>
          <c:showLegendKey val="0"/>
          <c:showVal val="0"/>
          <c:showCatName val="0"/>
          <c:showSerName val="0"/>
          <c:showPercent val="0"/>
          <c:showBubbleSize val="0"/>
        </c:dLbls>
        <c:gapWidth val="70"/>
        <c:axId val="474076744"/>
        <c:axId val="474072808"/>
      </c:barChart>
      <c:catAx>
        <c:axId val="47407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2808"/>
        <c:crosses val="autoZero"/>
        <c:auto val="1"/>
        <c:lblAlgn val="ctr"/>
        <c:lblOffset val="100"/>
        <c:tickLblSkip val="2"/>
        <c:noMultiLvlLbl val="0"/>
      </c:catAx>
      <c:valAx>
        <c:axId val="474072808"/>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6744"/>
        <c:crosses val="autoZero"/>
        <c:crossBetween val="between"/>
        <c:majorUnit val="200"/>
      </c:valAx>
      <c:spPr>
        <a:noFill/>
        <a:ln>
          <a:noFill/>
        </a:ln>
        <a:effectLst/>
      </c:spPr>
    </c:plotArea>
    <c:plotVisOnly val="1"/>
    <c:dispBlanksAs val="gap"/>
    <c:showDLblsOverMax val="0"/>
  </c:chart>
  <c:spPr>
    <a:noFill/>
    <a:ln w="3175">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Debt Current</c:v>
                </c:pt>
              </c:strCache>
            </c:strRef>
          </c:tx>
          <c:spPr>
            <a:solidFill>
              <a:srgbClr val="E63726"/>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Sheet1!$B$2:$B$114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extLst>
            <c:ext xmlns:c16="http://schemas.microsoft.com/office/drawing/2014/chart" uri="{C3380CC4-5D6E-409C-BE32-E72D297353CC}">
              <c16:uniqueId val="{00000000-2FFF-43B9-8D04-78B4E4C289AB}"/>
            </c:ext>
          </c:extLst>
        </c:ser>
        <c:dLbls>
          <c:showLegendKey val="0"/>
          <c:showVal val="0"/>
          <c:showCatName val="0"/>
          <c:showSerName val="0"/>
          <c:showPercent val="0"/>
          <c:showBubbleSize val="0"/>
        </c:dLbls>
        <c:axId val="600596528"/>
        <c:axId val="600601776"/>
        <c:extLst>
          <c:ext xmlns:c15="http://schemas.microsoft.com/office/drawing/2012/chart" uri="{02D57815-91ED-43cb-92C2-25804820EDAC}">
            <c15:filteredAreaSeries>
              <c15:ser>
                <c:idx val="1"/>
                <c:order val="1"/>
                <c:tx>
                  <c:strRef>
                    <c:extLst>
                      <c:ext uri="{02D57815-91ED-43cb-92C2-25804820EDAC}">
                        <c15:formulaRef>
                          <c15:sqref>Sheet1!$C$1</c15:sqref>
                        </c15:formulaRef>
                      </c:ext>
                    </c:extLst>
                    <c:strCache>
                      <c:ptCount val="1"/>
                      <c:pt idx="0">
                        <c:v>Debt First Projection</c:v>
                      </c:pt>
                    </c:strCache>
                  </c:strRef>
                </c:tx>
                <c:spPr>
                  <a:solidFill>
                    <a:schemeClr val="accent2"/>
                  </a:solidFill>
                  <a:ln>
                    <a:noFill/>
                  </a:ln>
                  <a:effectLst/>
                </c:spPr>
                <c:cat>
                  <c:numRef>
                    <c:extLst>
                      <c:ex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c:ext uri="{02D57815-91ED-43cb-92C2-25804820EDAC}">
                        <c15:formulaRef>
                          <c15:sqref>Sheet1!$C$2:$C$114</c15:sqref>
                        </c15:formulaRef>
                      </c:ext>
                    </c:extLst>
                    <c:numCache>
                      <c:formatCode>General</c:formatCode>
                      <c:ptCount val="113"/>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0.94</c:v>
                      </c:pt>
                      <c:pt idx="93" formatCode="0%">
                        <c:v>0.96</c:v>
                      </c:pt>
                      <c:pt idx="94" formatCode="0%">
                        <c:v>0.97</c:v>
                      </c:pt>
                      <c:pt idx="95" formatCode="0%">
                        <c:v>0.99</c:v>
                      </c:pt>
                    </c:numCache>
                  </c:numRef>
                </c:val>
                <c:extLst>
                  <c:ext xmlns:c16="http://schemas.microsoft.com/office/drawing/2014/chart" uri="{C3380CC4-5D6E-409C-BE32-E72D297353CC}">
                    <c16:uniqueId val="{00000002-2FFF-43B9-8D04-78B4E4C289AB}"/>
                  </c:ext>
                </c:extLst>
              </c15:ser>
            </c15:filteredAreaSeries>
            <c15:filteredArea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Debt Second Projection</c:v>
                      </c:pt>
                    </c:strCache>
                  </c:strRef>
                </c:tx>
                <c:spPr>
                  <a:solidFill>
                    <a:schemeClr val="accent2"/>
                  </a:solidFill>
                  <a:ln>
                    <a:noFill/>
                  </a:ln>
                  <a:effectLst/>
                </c:spPr>
                <c:cat>
                  <c:numRef>
                    <c:extLst xmlns:c15="http://schemas.microsoft.com/office/drawing/2012/chart">
                      <c:ext xmlns:c15="http://schemas.microsoft.com/office/drawing/2012/char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xmlns:c15="http://schemas.microsoft.com/office/drawing/2012/chart">
                      <c:ext xmlns:c15="http://schemas.microsoft.com/office/drawing/2012/chart" uri="{02D57815-91ED-43cb-92C2-25804820EDAC}">
                        <c15:formulaRef>
                          <c15:sqref>Sheet1!$D$2:$D$114</c15:sqref>
                        </c15:formulaRef>
                      </c:ext>
                    </c:extLst>
                    <c:numCache>
                      <c:formatCode>General</c:formatCode>
                      <c:ptCount val="113"/>
                      <c:pt idx="96" formatCode="0%">
                        <c:v>0.99</c:v>
                      </c:pt>
                      <c:pt idx="97" formatCode="0%">
                        <c:v>1.01</c:v>
                      </c:pt>
                      <c:pt idx="98" formatCode="0%">
                        <c:v>1.04</c:v>
                      </c:pt>
                      <c:pt idx="99" formatCode="0%">
                        <c:v>1.06</c:v>
                      </c:pt>
                      <c:pt idx="100" formatCode="0%">
                        <c:v>1.08</c:v>
                      </c:pt>
                      <c:pt idx="101" formatCode="0%">
                        <c:v>1.1100000000000001</c:v>
                      </c:pt>
                      <c:pt idx="102" formatCode="0%">
                        <c:v>1.1399999999999999</c:v>
                      </c:pt>
                      <c:pt idx="103" formatCode="0%">
                        <c:v>1.1599999999999999</c:v>
                      </c:pt>
                      <c:pt idx="104" formatCode="0%">
                        <c:v>1.2</c:v>
                      </c:pt>
                      <c:pt idx="105" formatCode="0%">
                        <c:v>1.23</c:v>
                      </c:pt>
                      <c:pt idx="106" formatCode="0%">
                        <c:v>1.26</c:v>
                      </c:pt>
                      <c:pt idx="107" formatCode="0%">
                        <c:v>1.29</c:v>
                      </c:pt>
                      <c:pt idx="108" formatCode="0%">
                        <c:v>1.33</c:v>
                      </c:pt>
                      <c:pt idx="109" formatCode="0%">
                        <c:v>1.36</c:v>
                      </c:pt>
                      <c:pt idx="110" formatCode="0%">
                        <c:v>1.4</c:v>
                      </c:pt>
                      <c:pt idx="111" formatCode="0%">
                        <c:v>1.44</c:v>
                      </c:pt>
                      <c:pt idx="112" formatCode="0%">
                        <c:v>1.47</c:v>
                      </c:pt>
                    </c:numCache>
                  </c:numRef>
                </c:val>
                <c:extLst xmlns:c15="http://schemas.microsoft.com/office/drawing/2012/chart">
                  <c:ext xmlns:c16="http://schemas.microsoft.com/office/drawing/2014/chart" uri="{C3380CC4-5D6E-409C-BE32-E72D297353CC}">
                    <c16:uniqueId val="{00000003-2FFF-43B9-8D04-78B4E4C289AB}"/>
                  </c:ext>
                </c:extLst>
              </c15:ser>
            </c15:filteredAreaSeries>
          </c:ext>
        </c:extLst>
      </c:areaChart>
      <c:lineChart>
        <c:grouping val="standard"/>
        <c:varyColors val="0"/>
        <c:ser>
          <c:idx val="3"/>
          <c:order val="3"/>
          <c:tx>
            <c:strRef>
              <c:f>Sheet1!$E$1</c:f>
              <c:strCache>
                <c:ptCount val="1"/>
                <c:pt idx="0">
                  <c:v>Debt Line Current</c:v>
                </c:pt>
              </c:strCache>
            </c:strRef>
          </c:tx>
          <c:spPr>
            <a:ln w="28575" cap="rnd">
              <a:solidFill>
                <a:srgbClr val="C0504D"/>
              </a:solidFill>
              <a:round/>
            </a:ln>
            <a:effectLst>
              <a:outerShdw blurRad="50800" dist="25400" dir="5400000" algn="t" rotWithShape="0">
                <a:prstClr val="black">
                  <a:alpha val="40000"/>
                </a:prstClr>
              </a:outerShdw>
            </a:effectLst>
          </c:spPr>
          <c:marker>
            <c:symbol val="none"/>
          </c:marke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Sheet1!$E$2:$E$114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smooth val="0"/>
          <c:extLst>
            <c:ext xmlns:c16="http://schemas.microsoft.com/office/drawing/2014/chart" uri="{C3380CC4-5D6E-409C-BE32-E72D297353CC}">
              <c16:uniqueId val="{00000001-2FFF-43B9-8D04-78B4E4C289AB}"/>
            </c:ext>
          </c:extLst>
        </c:ser>
        <c:dLbls>
          <c:showLegendKey val="0"/>
          <c:showVal val="0"/>
          <c:showCatName val="0"/>
          <c:showSerName val="0"/>
          <c:showPercent val="0"/>
          <c:showBubbleSize val="0"/>
        </c:dLbls>
        <c:marker val="1"/>
        <c:smooth val="0"/>
        <c:axId val="600596528"/>
        <c:axId val="600601776"/>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Debt Line first</c:v>
                      </c:pt>
                    </c:strCache>
                  </c:strRef>
                </c:tx>
                <c:spPr>
                  <a:ln w="28575" cap="rnd">
                    <a:solidFill>
                      <a:schemeClr val="accent2"/>
                    </a:solidFill>
                    <a:round/>
                  </a:ln>
                  <a:effectLst>
                    <a:outerShdw blurRad="50800" dist="38100" dir="5400000" algn="t" rotWithShape="0">
                      <a:prstClr val="black">
                        <a:alpha val="40000"/>
                      </a:prstClr>
                    </a:outerShdw>
                  </a:effectLst>
                </c:spPr>
                <c:marker>
                  <c:symbol val="none"/>
                </c:marker>
                <c:cat>
                  <c:numRef>
                    <c:extLst>
                      <c:ex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c:ext uri="{02D57815-91ED-43cb-92C2-25804820EDAC}">
                        <c15:formulaRef>
                          <c15:sqref>Sheet1!$F$2:$F$114</c15:sqref>
                        </c15:formulaRef>
                      </c:ext>
                    </c:extLst>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pt idx="81">
                        <c:v>0.78</c:v>
                      </c:pt>
                      <c:pt idx="82">
                        <c:v>0.79</c:v>
                      </c:pt>
                      <c:pt idx="83">
                        <c:v>0.81</c:v>
                      </c:pt>
                      <c:pt idx="84">
                        <c:v>0.83</c:v>
                      </c:pt>
                      <c:pt idx="85">
                        <c:v>0.85</c:v>
                      </c:pt>
                      <c:pt idx="86">
                        <c:v>0.86</c:v>
                      </c:pt>
                      <c:pt idx="87">
                        <c:v>0.87</c:v>
                      </c:pt>
                      <c:pt idx="88">
                        <c:v>0.88</c:v>
                      </c:pt>
                      <c:pt idx="89">
                        <c:v>0.89</c:v>
                      </c:pt>
                      <c:pt idx="90">
                        <c:v>0.91</c:v>
                      </c:pt>
                      <c:pt idx="91">
                        <c:v>0.92</c:v>
                      </c:pt>
                      <c:pt idx="92">
                        <c:v>0.94</c:v>
                      </c:pt>
                      <c:pt idx="93">
                        <c:v>0.96</c:v>
                      </c:pt>
                      <c:pt idx="94">
                        <c:v>0.97</c:v>
                      </c:pt>
                      <c:pt idx="95">
                        <c:v>0.99</c:v>
                      </c:pt>
                    </c:numCache>
                  </c:numRef>
                </c:val>
                <c:smooth val="0"/>
                <c:extLst>
                  <c:ext xmlns:c16="http://schemas.microsoft.com/office/drawing/2014/chart" uri="{C3380CC4-5D6E-409C-BE32-E72D297353CC}">
                    <c16:uniqueId val="{00000004-2FFF-43B9-8D04-78B4E4C289A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Debt Line Second</c:v>
                      </c:pt>
                    </c:strCache>
                  </c:strRef>
                </c:tx>
                <c:spPr>
                  <a:ln w="28575" cap="rnd">
                    <a:solidFill>
                      <a:schemeClr val="accent2"/>
                    </a:solidFill>
                    <a:round/>
                  </a:ln>
                  <a:effectLst>
                    <a:outerShdw blurRad="50800" dist="38100" dir="5400000" algn="t" rotWithShape="0">
                      <a:prstClr val="black">
                        <a:alpha val="40000"/>
                      </a:prstClr>
                    </a:outerShdw>
                  </a:effectLst>
                </c:spPr>
                <c:marker>
                  <c:symbol val="none"/>
                </c:marker>
                <c:cat>
                  <c:numRef>
                    <c:extLst xmlns:c15="http://schemas.microsoft.com/office/drawing/2012/chart">
                      <c:ext xmlns:c15="http://schemas.microsoft.com/office/drawing/2012/char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xmlns:c15="http://schemas.microsoft.com/office/drawing/2012/chart">
                      <c:ext xmlns:c15="http://schemas.microsoft.com/office/drawing/2012/chart" uri="{02D57815-91ED-43cb-92C2-25804820EDAC}">
                        <c15:formulaRef>
                          <c15:sqref>Sheet1!$G$2:$G$114</c15:sqref>
                        </c15:formulaRef>
                      </c:ext>
                    </c:extLst>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pt idx="81">
                        <c:v>0.78</c:v>
                      </c:pt>
                      <c:pt idx="82">
                        <c:v>0.79</c:v>
                      </c:pt>
                      <c:pt idx="83">
                        <c:v>0.81</c:v>
                      </c:pt>
                      <c:pt idx="84">
                        <c:v>0.83</c:v>
                      </c:pt>
                      <c:pt idx="85">
                        <c:v>0.85</c:v>
                      </c:pt>
                      <c:pt idx="86">
                        <c:v>0.86</c:v>
                      </c:pt>
                      <c:pt idx="87">
                        <c:v>0.87</c:v>
                      </c:pt>
                      <c:pt idx="88">
                        <c:v>0.88</c:v>
                      </c:pt>
                      <c:pt idx="89">
                        <c:v>0.89</c:v>
                      </c:pt>
                      <c:pt idx="90">
                        <c:v>0.91</c:v>
                      </c:pt>
                      <c:pt idx="91">
                        <c:v>0.92</c:v>
                      </c:pt>
                      <c:pt idx="92">
                        <c:v>0.94</c:v>
                      </c:pt>
                      <c:pt idx="93">
                        <c:v>0.96</c:v>
                      </c:pt>
                      <c:pt idx="94">
                        <c:v>0.97</c:v>
                      </c:pt>
                      <c:pt idx="95">
                        <c:v>0.99</c:v>
                      </c:pt>
                      <c:pt idx="96">
                        <c:v>0.99</c:v>
                      </c:pt>
                      <c:pt idx="97">
                        <c:v>1.01</c:v>
                      </c:pt>
                      <c:pt idx="98">
                        <c:v>1.04</c:v>
                      </c:pt>
                      <c:pt idx="99">
                        <c:v>1.06</c:v>
                      </c:pt>
                      <c:pt idx="100">
                        <c:v>1.08</c:v>
                      </c:pt>
                      <c:pt idx="101">
                        <c:v>1.1100000000000001</c:v>
                      </c:pt>
                      <c:pt idx="102">
                        <c:v>1.1399999999999999</c:v>
                      </c:pt>
                      <c:pt idx="103">
                        <c:v>1.1599999999999999</c:v>
                      </c:pt>
                      <c:pt idx="104">
                        <c:v>1.2</c:v>
                      </c:pt>
                      <c:pt idx="105">
                        <c:v>1.23</c:v>
                      </c:pt>
                      <c:pt idx="106">
                        <c:v>1.26</c:v>
                      </c:pt>
                      <c:pt idx="107">
                        <c:v>1.29</c:v>
                      </c:pt>
                      <c:pt idx="108">
                        <c:v>1.33</c:v>
                      </c:pt>
                      <c:pt idx="109">
                        <c:v>1.36</c:v>
                      </c:pt>
                      <c:pt idx="110">
                        <c:v>1.4</c:v>
                      </c:pt>
                      <c:pt idx="111">
                        <c:v>1.44</c:v>
                      </c:pt>
                      <c:pt idx="112">
                        <c:v>1.47</c:v>
                      </c:pt>
                    </c:numCache>
                  </c:numRef>
                </c:val>
                <c:smooth val="0"/>
                <c:extLst xmlns:c15="http://schemas.microsoft.com/office/drawing/2012/chart">
                  <c:ext xmlns:c16="http://schemas.microsoft.com/office/drawing/2014/chart" uri="{C3380CC4-5D6E-409C-BE32-E72D297353CC}">
                    <c16:uniqueId val="{00000005-2FFF-43B9-8D04-78B4E4C289AB}"/>
                  </c:ext>
                </c:extLst>
              </c15:ser>
            </c15:filteredLineSeries>
          </c:ext>
        </c:extLst>
      </c:lineChart>
      <c:dateAx>
        <c:axId val="600596528"/>
        <c:scaling>
          <c:orientation val="minMax"/>
          <c:min val="1451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601776"/>
        <c:crosses val="autoZero"/>
        <c:auto val="1"/>
        <c:lblOffset val="100"/>
        <c:baseTimeUnit val="days"/>
        <c:majorUnit val="10"/>
        <c:majorTimeUnit val="years"/>
      </c:dateAx>
      <c:valAx>
        <c:axId val="60060177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5965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Debt Current</c:v>
                </c:pt>
              </c:strCache>
            </c:strRef>
          </c:tx>
          <c:spPr>
            <a:solidFill>
              <a:schemeClr val="accent2"/>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Sheet1!$B$2:$B$114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extLst>
            <c:ext xmlns:c16="http://schemas.microsoft.com/office/drawing/2014/chart" uri="{C3380CC4-5D6E-409C-BE32-E72D297353CC}">
              <c16:uniqueId val="{00000000-9B97-4BFF-997C-0CCD5305275E}"/>
            </c:ext>
          </c:extLst>
        </c:ser>
        <c:ser>
          <c:idx val="1"/>
          <c:order val="1"/>
          <c:tx>
            <c:strRef>
              <c:f>Sheet1!$C$1</c:f>
              <c:strCache>
                <c:ptCount val="1"/>
                <c:pt idx="0">
                  <c:v>Debt First Projection</c:v>
                </c:pt>
              </c:strCache>
            </c:strRef>
          </c:tx>
          <c:spPr>
            <a:solidFill>
              <a:schemeClr val="accent2">
                <a:alpha val="65000"/>
              </a:schemeClr>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Sheet1!$C$2:$C$114</c:f>
              <c:numCache>
                <c:formatCode>General</c:formatCode>
                <c:ptCount val="113"/>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numCache>
            </c:numRef>
          </c:val>
          <c:extLst>
            <c:ext xmlns:c16="http://schemas.microsoft.com/office/drawing/2014/chart" uri="{C3380CC4-5D6E-409C-BE32-E72D297353CC}">
              <c16:uniqueId val="{00000001-9B97-4BFF-997C-0CCD5305275E}"/>
            </c:ext>
          </c:extLst>
        </c:ser>
        <c:dLbls>
          <c:showLegendKey val="0"/>
          <c:showVal val="0"/>
          <c:showCatName val="0"/>
          <c:showSerName val="0"/>
          <c:showPercent val="0"/>
          <c:showBubbleSize val="0"/>
        </c:dLbls>
        <c:axId val="600596528"/>
        <c:axId val="600601776"/>
        <c:extLst>
          <c:ext xmlns:c15="http://schemas.microsoft.com/office/drawing/2012/chart" uri="{02D57815-91ED-43cb-92C2-25804820EDAC}">
            <c15:filteredAreaSeries>
              <c15:ser>
                <c:idx val="2"/>
                <c:order val="2"/>
                <c:tx>
                  <c:strRef>
                    <c:extLst>
                      <c:ext uri="{02D57815-91ED-43cb-92C2-25804820EDAC}">
                        <c15:formulaRef>
                          <c15:sqref>Sheet1!$D$1</c15:sqref>
                        </c15:formulaRef>
                      </c:ext>
                    </c:extLst>
                    <c:strCache>
                      <c:ptCount val="1"/>
                      <c:pt idx="0">
                        <c:v>Debt Second Projection</c:v>
                      </c:pt>
                    </c:strCache>
                  </c:strRef>
                </c:tx>
                <c:spPr>
                  <a:solidFill>
                    <a:schemeClr val="accent2"/>
                  </a:solidFill>
                  <a:ln>
                    <a:noFill/>
                  </a:ln>
                  <a:effectLst/>
                </c:spPr>
                <c:cat>
                  <c:numRef>
                    <c:extLst>
                      <c:ex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c:ext uri="{02D57815-91ED-43cb-92C2-25804820EDAC}">
                        <c15:formulaRef>
                          <c15:sqref>Sheet1!$D$2:$D$114</c15:sqref>
                        </c15:formulaRef>
                      </c:ext>
                    </c:extLst>
                    <c:numCache>
                      <c:formatCode>General</c:formatCode>
                      <c:ptCount val="113"/>
                      <c:pt idx="96" formatCode="0%">
                        <c:v>0.99</c:v>
                      </c:pt>
                      <c:pt idx="97" formatCode="0%">
                        <c:v>1.01</c:v>
                      </c:pt>
                      <c:pt idx="98" formatCode="0%">
                        <c:v>1.03</c:v>
                      </c:pt>
                      <c:pt idx="99" formatCode="0%">
                        <c:v>1.05</c:v>
                      </c:pt>
                      <c:pt idx="100" formatCode="0%">
                        <c:v>1.08</c:v>
                      </c:pt>
                      <c:pt idx="101" formatCode="0%">
                        <c:v>1.1000000000000001</c:v>
                      </c:pt>
                      <c:pt idx="102" formatCode="0%">
                        <c:v>1.1299999999999999</c:v>
                      </c:pt>
                      <c:pt idx="103" formatCode="0%">
                        <c:v>1.1599999999999999</c:v>
                      </c:pt>
                      <c:pt idx="104" formatCode="0%">
                        <c:v>1.19</c:v>
                      </c:pt>
                      <c:pt idx="105" formatCode="0%">
                        <c:v>1.22</c:v>
                      </c:pt>
                      <c:pt idx="106" formatCode="0%">
                        <c:v>1.25</c:v>
                      </c:pt>
                      <c:pt idx="107" formatCode="0%">
                        <c:v>1.28</c:v>
                      </c:pt>
                      <c:pt idx="108" formatCode="0%">
                        <c:v>1.31</c:v>
                      </c:pt>
                      <c:pt idx="109" formatCode="0%">
                        <c:v>1.34</c:v>
                      </c:pt>
                      <c:pt idx="110" formatCode="0%">
                        <c:v>1.37</c:v>
                      </c:pt>
                      <c:pt idx="111" formatCode="0%">
                        <c:v>1.41</c:v>
                      </c:pt>
                      <c:pt idx="112" formatCode="0%">
                        <c:v>1.44</c:v>
                      </c:pt>
                    </c:numCache>
                  </c:numRef>
                </c:val>
                <c:extLst>
                  <c:ext xmlns:c16="http://schemas.microsoft.com/office/drawing/2014/chart" uri="{C3380CC4-5D6E-409C-BE32-E72D297353CC}">
                    <c16:uniqueId val="{00000004-9B97-4BFF-997C-0CCD5305275E}"/>
                  </c:ext>
                </c:extLst>
              </c15:ser>
            </c15:filteredAreaSeries>
          </c:ext>
        </c:extLst>
      </c:areaChart>
      <c:lineChart>
        <c:grouping val="standard"/>
        <c:varyColors val="0"/>
        <c:ser>
          <c:idx val="3"/>
          <c:order val="3"/>
          <c:tx>
            <c:strRef>
              <c:f>Sheet1!$E$1</c:f>
              <c:strCache>
                <c:ptCount val="1"/>
                <c:pt idx="0">
                  <c:v>Debt Line Current</c:v>
                </c:pt>
              </c:strCache>
            </c:strRef>
          </c:tx>
          <c:spPr>
            <a:ln w="28575" cap="rnd">
              <a:solidFill>
                <a:schemeClr val="accent2"/>
              </a:solidFill>
              <a:round/>
            </a:ln>
            <a:effectLst>
              <a:outerShdw blurRad="50800" dist="25400" dir="5400000" algn="t" rotWithShape="0">
                <a:prstClr val="black">
                  <a:alpha val="40000"/>
                </a:prstClr>
              </a:outerShdw>
            </a:effectLst>
          </c:spPr>
          <c:marker>
            <c:symbol val="none"/>
          </c:marke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Sheet1!$E$2:$E$114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smooth val="0"/>
          <c:extLst>
            <c:ext xmlns:c16="http://schemas.microsoft.com/office/drawing/2014/chart" uri="{C3380CC4-5D6E-409C-BE32-E72D297353CC}">
              <c16:uniqueId val="{00000002-9B97-4BFF-997C-0CCD5305275E}"/>
            </c:ext>
          </c:extLst>
        </c:ser>
        <c:ser>
          <c:idx val="4"/>
          <c:order val="4"/>
          <c:tx>
            <c:strRef>
              <c:f>Sheet1!$F$1</c:f>
              <c:strCache>
                <c:ptCount val="1"/>
                <c:pt idx="0">
                  <c:v>Debt Line first</c:v>
                </c:pt>
              </c:strCache>
            </c:strRef>
          </c:tx>
          <c:spPr>
            <a:ln w="28575" cap="rnd">
              <a:solidFill>
                <a:srgbClr val="C0504D"/>
              </a:solidFill>
              <a:prstDash val="sysDash"/>
              <a:round/>
            </a:ln>
            <a:effectLst>
              <a:outerShdw blurRad="50800" dist="25400" dir="5400000" algn="t" rotWithShape="0">
                <a:prstClr val="black">
                  <a:alpha val="40000"/>
                </a:prstClr>
              </a:outerShdw>
            </a:effectLst>
          </c:spPr>
          <c:marker>
            <c:symbol val="none"/>
          </c:marke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Sheet1!$F$2:$F$114</c:f>
              <c:numCache>
                <c:formatCode>General</c:formatCode>
                <c:ptCount val="113"/>
                <c:pt idx="80" formatCode="0%">
                  <c:v>0.78</c:v>
                </c:pt>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numCache>
            </c:numRef>
          </c:val>
          <c:smooth val="0"/>
          <c:extLst>
            <c:ext xmlns:c16="http://schemas.microsoft.com/office/drawing/2014/chart" uri="{C3380CC4-5D6E-409C-BE32-E72D297353CC}">
              <c16:uniqueId val="{00000003-9B97-4BFF-997C-0CCD5305275E}"/>
            </c:ext>
          </c:extLst>
        </c:ser>
        <c:dLbls>
          <c:showLegendKey val="0"/>
          <c:showVal val="0"/>
          <c:showCatName val="0"/>
          <c:showSerName val="0"/>
          <c:showPercent val="0"/>
          <c:showBubbleSize val="0"/>
        </c:dLbls>
        <c:marker val="1"/>
        <c:smooth val="0"/>
        <c:axId val="600596528"/>
        <c:axId val="600601776"/>
        <c:extLst>
          <c:ext xmlns:c15="http://schemas.microsoft.com/office/drawing/2012/chart" uri="{02D57815-91ED-43cb-92C2-25804820EDAC}">
            <c15:filteredLineSeries>
              <c15:ser>
                <c:idx val="5"/>
                <c:order val="5"/>
                <c:tx>
                  <c:strRef>
                    <c:extLst>
                      <c:ext uri="{02D57815-91ED-43cb-92C2-25804820EDAC}">
                        <c15:formulaRef>
                          <c15:sqref>Sheet1!$G$1</c15:sqref>
                        </c15:formulaRef>
                      </c:ext>
                    </c:extLst>
                    <c:strCache>
                      <c:ptCount val="1"/>
                      <c:pt idx="0">
                        <c:v>Debt Line Second</c:v>
                      </c:pt>
                    </c:strCache>
                  </c:strRef>
                </c:tx>
                <c:spPr>
                  <a:ln w="28575" cap="rnd">
                    <a:solidFill>
                      <a:schemeClr val="accent2"/>
                    </a:solidFill>
                    <a:round/>
                  </a:ln>
                  <a:effectLst>
                    <a:outerShdw blurRad="50800" dist="38100" dir="5400000" algn="t" rotWithShape="0">
                      <a:prstClr val="black">
                        <a:alpha val="40000"/>
                      </a:prstClr>
                    </a:outerShdw>
                  </a:effectLst>
                </c:spPr>
                <c:marker>
                  <c:symbol val="none"/>
                </c:marker>
                <c:cat>
                  <c:numRef>
                    <c:extLst>
                      <c:ex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c:ext uri="{02D57815-91ED-43cb-92C2-25804820EDAC}">
                        <c15:formulaRef>
                          <c15:sqref>Sheet1!$G$2:$G$114</c15:sqref>
                        </c15:formulaRef>
                      </c:ext>
                    </c:extLst>
                    <c:numCache>
                      <c:formatCode>General</c:formatCode>
                      <c:ptCount val="113"/>
                      <c:pt idx="80" formatCode="0%">
                        <c:v>0.78</c:v>
                      </c:pt>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pt idx="96" formatCode="0%">
                        <c:v>0.99</c:v>
                      </c:pt>
                      <c:pt idx="97" formatCode="0%">
                        <c:v>1.01</c:v>
                      </c:pt>
                      <c:pt idx="98" formatCode="0%">
                        <c:v>1.03</c:v>
                      </c:pt>
                      <c:pt idx="99" formatCode="0%">
                        <c:v>1.05</c:v>
                      </c:pt>
                      <c:pt idx="100" formatCode="0%">
                        <c:v>1.08</c:v>
                      </c:pt>
                      <c:pt idx="101" formatCode="0%">
                        <c:v>1.1000000000000001</c:v>
                      </c:pt>
                      <c:pt idx="102" formatCode="0%">
                        <c:v>1.1299999999999999</c:v>
                      </c:pt>
                      <c:pt idx="103" formatCode="0%">
                        <c:v>1.1599999999999999</c:v>
                      </c:pt>
                      <c:pt idx="104" formatCode="0%">
                        <c:v>1.19</c:v>
                      </c:pt>
                      <c:pt idx="105" formatCode="0%">
                        <c:v>1.22</c:v>
                      </c:pt>
                      <c:pt idx="106" formatCode="0%">
                        <c:v>1.25</c:v>
                      </c:pt>
                      <c:pt idx="107" formatCode="0%">
                        <c:v>1.28</c:v>
                      </c:pt>
                      <c:pt idx="108" formatCode="0%">
                        <c:v>1.31</c:v>
                      </c:pt>
                      <c:pt idx="109" formatCode="0%">
                        <c:v>1.34</c:v>
                      </c:pt>
                      <c:pt idx="110" formatCode="0%">
                        <c:v>1.37</c:v>
                      </c:pt>
                      <c:pt idx="111" formatCode="0%">
                        <c:v>1.41</c:v>
                      </c:pt>
                      <c:pt idx="112" formatCode="0%">
                        <c:v>1.44</c:v>
                      </c:pt>
                    </c:numCache>
                  </c:numRef>
                </c:val>
                <c:smooth val="0"/>
                <c:extLst>
                  <c:ext xmlns:c16="http://schemas.microsoft.com/office/drawing/2014/chart" uri="{C3380CC4-5D6E-409C-BE32-E72D297353CC}">
                    <c16:uniqueId val="{00000005-9B97-4BFF-997C-0CCD5305275E}"/>
                  </c:ext>
                </c:extLst>
              </c15:ser>
            </c15:filteredLineSeries>
          </c:ext>
        </c:extLst>
      </c:lineChart>
      <c:dateAx>
        <c:axId val="6005965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601776"/>
        <c:crosses val="autoZero"/>
        <c:auto val="1"/>
        <c:lblOffset val="100"/>
        <c:baseTimeUnit val="days"/>
        <c:majorUnit val="10"/>
        <c:majorTimeUnit val="years"/>
      </c:dateAx>
      <c:valAx>
        <c:axId val="60060177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5965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Debt Current</c:v>
                </c:pt>
              </c:strCache>
            </c:strRef>
          </c:tx>
          <c:spPr>
            <a:solidFill>
              <a:schemeClr val="accent2"/>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Sheet1!$B$2:$B$114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extLst>
            <c:ext xmlns:c16="http://schemas.microsoft.com/office/drawing/2014/chart" uri="{C3380CC4-5D6E-409C-BE32-E72D297353CC}">
              <c16:uniqueId val="{00000000-B364-448F-9C6C-9C03617F808B}"/>
            </c:ext>
          </c:extLst>
        </c:ser>
        <c:ser>
          <c:idx val="1"/>
          <c:order val="1"/>
          <c:tx>
            <c:strRef>
              <c:f>Sheet1!$C$1</c:f>
              <c:strCache>
                <c:ptCount val="1"/>
                <c:pt idx="0">
                  <c:v>Debt First Projection</c:v>
                </c:pt>
              </c:strCache>
            </c:strRef>
          </c:tx>
          <c:spPr>
            <a:solidFill>
              <a:schemeClr val="accent2">
                <a:alpha val="65000"/>
              </a:schemeClr>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Sheet1!$C$2:$C$114</c:f>
              <c:numCache>
                <c:formatCode>General</c:formatCode>
                <c:ptCount val="113"/>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numCache>
            </c:numRef>
          </c:val>
          <c:extLst>
            <c:ext xmlns:c16="http://schemas.microsoft.com/office/drawing/2014/chart" uri="{C3380CC4-5D6E-409C-BE32-E72D297353CC}">
              <c16:uniqueId val="{00000001-B364-448F-9C6C-9C03617F808B}"/>
            </c:ext>
          </c:extLst>
        </c:ser>
        <c:ser>
          <c:idx val="2"/>
          <c:order val="2"/>
          <c:tx>
            <c:strRef>
              <c:f>Sheet1!$D$1</c:f>
              <c:strCache>
                <c:ptCount val="1"/>
                <c:pt idx="0">
                  <c:v>Debt Second Projection</c:v>
                </c:pt>
              </c:strCache>
            </c:strRef>
          </c:tx>
          <c:spPr>
            <a:solidFill>
              <a:schemeClr val="accent2">
                <a:alpha val="65000"/>
              </a:schemeClr>
            </a:solidFill>
            <a:ln>
              <a:noFill/>
            </a:ln>
            <a:effectLst/>
          </c:spP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Sheet1!$D$2:$D$114</c:f>
              <c:numCache>
                <c:formatCode>General</c:formatCode>
                <c:ptCount val="113"/>
                <c:pt idx="96" formatCode="0%">
                  <c:v>0.99</c:v>
                </c:pt>
                <c:pt idx="97" formatCode="0%">
                  <c:v>1.01</c:v>
                </c:pt>
                <c:pt idx="98" formatCode="0%">
                  <c:v>1.03</c:v>
                </c:pt>
                <c:pt idx="99" formatCode="0%">
                  <c:v>1.05</c:v>
                </c:pt>
                <c:pt idx="100" formatCode="0%">
                  <c:v>1.08</c:v>
                </c:pt>
                <c:pt idx="101" formatCode="0%">
                  <c:v>1.1000000000000001</c:v>
                </c:pt>
                <c:pt idx="102" formatCode="0%">
                  <c:v>1.1299999999999999</c:v>
                </c:pt>
                <c:pt idx="103" formatCode="0%">
                  <c:v>1.1599999999999999</c:v>
                </c:pt>
                <c:pt idx="104" formatCode="0%">
                  <c:v>1.19</c:v>
                </c:pt>
                <c:pt idx="105" formatCode="0%">
                  <c:v>1.22</c:v>
                </c:pt>
                <c:pt idx="106" formatCode="0%">
                  <c:v>1.25</c:v>
                </c:pt>
                <c:pt idx="107" formatCode="0%">
                  <c:v>1.28</c:v>
                </c:pt>
                <c:pt idx="108" formatCode="0%">
                  <c:v>1.31</c:v>
                </c:pt>
                <c:pt idx="109" formatCode="0%">
                  <c:v>1.34</c:v>
                </c:pt>
                <c:pt idx="110" formatCode="0%">
                  <c:v>1.37</c:v>
                </c:pt>
                <c:pt idx="111" formatCode="0%">
                  <c:v>1.41</c:v>
                </c:pt>
                <c:pt idx="112" formatCode="0%">
                  <c:v>1.44</c:v>
                </c:pt>
              </c:numCache>
            </c:numRef>
          </c:val>
          <c:extLst>
            <c:ext xmlns:c16="http://schemas.microsoft.com/office/drawing/2014/chart" uri="{C3380CC4-5D6E-409C-BE32-E72D297353CC}">
              <c16:uniqueId val="{00000002-B364-448F-9C6C-9C03617F808B}"/>
            </c:ext>
          </c:extLst>
        </c:ser>
        <c:dLbls>
          <c:showLegendKey val="0"/>
          <c:showVal val="0"/>
          <c:showCatName val="0"/>
          <c:showSerName val="0"/>
          <c:showPercent val="0"/>
          <c:showBubbleSize val="0"/>
        </c:dLbls>
        <c:axId val="600596528"/>
        <c:axId val="600601776"/>
      </c:areaChart>
      <c:lineChart>
        <c:grouping val="standard"/>
        <c:varyColors val="0"/>
        <c:ser>
          <c:idx val="3"/>
          <c:order val="3"/>
          <c:tx>
            <c:strRef>
              <c:f>Sheet1!$E$1</c:f>
              <c:strCache>
                <c:ptCount val="1"/>
                <c:pt idx="0">
                  <c:v>Debt Line Current</c:v>
                </c:pt>
              </c:strCache>
            </c:strRef>
          </c:tx>
          <c:spPr>
            <a:ln w="28575" cap="rnd">
              <a:solidFill>
                <a:srgbClr val="C0504D"/>
              </a:solidFill>
              <a:round/>
            </a:ln>
            <a:effectLst>
              <a:outerShdw blurRad="50800" dist="25400" dir="5400000" algn="t" rotWithShape="0">
                <a:prstClr val="black">
                  <a:alpha val="40000"/>
                </a:prstClr>
              </a:outerShdw>
            </a:effectLst>
          </c:spPr>
          <c:marker>
            <c:symbol val="none"/>
          </c:marke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Sheet1!$E$2:$E$114</c:f>
              <c:numCache>
                <c:formatCode>0%</c:formatCode>
                <c:ptCount val="113"/>
                <c:pt idx="0">
                  <c:v>0.44</c:v>
                </c:pt>
                <c:pt idx="1">
                  <c:v>0.44</c:v>
                </c:pt>
                <c:pt idx="2">
                  <c:v>0.42</c:v>
                </c:pt>
                <c:pt idx="3">
                  <c:v>0.46</c:v>
                </c:pt>
                <c:pt idx="4">
                  <c:v>0.69</c:v>
                </c:pt>
                <c:pt idx="5">
                  <c:v>0.86</c:v>
                </c:pt>
                <c:pt idx="6">
                  <c:v>1.04</c:v>
                </c:pt>
                <c:pt idx="7">
                  <c:v>1.06</c:v>
                </c:pt>
                <c:pt idx="8">
                  <c:v>0.94</c:v>
                </c:pt>
                <c:pt idx="9">
                  <c:v>0.83</c:v>
                </c:pt>
                <c:pt idx="10">
                  <c:v>0.78</c:v>
                </c:pt>
                <c:pt idx="11">
                  <c:v>0.79</c:v>
                </c:pt>
                <c:pt idx="12">
                  <c:v>0.66</c:v>
                </c:pt>
                <c:pt idx="13">
                  <c:v>0.6</c:v>
                </c:pt>
                <c:pt idx="14">
                  <c:v>0.56999999999999995</c:v>
                </c:pt>
                <c:pt idx="15">
                  <c:v>0.57999999999999996</c:v>
                </c:pt>
                <c:pt idx="16">
                  <c:v>0.56000000000000005</c:v>
                </c:pt>
                <c:pt idx="17">
                  <c:v>0.51</c:v>
                </c:pt>
                <c:pt idx="18">
                  <c:v>0.47</c:v>
                </c:pt>
                <c:pt idx="19">
                  <c:v>0.48</c:v>
                </c:pt>
                <c:pt idx="20">
                  <c:v>0.47</c:v>
                </c:pt>
                <c:pt idx="21">
                  <c:v>0.44</c:v>
                </c:pt>
                <c:pt idx="22">
                  <c:v>0.44</c:v>
                </c:pt>
                <c:pt idx="23">
                  <c:v>0.42</c:v>
                </c:pt>
                <c:pt idx="24">
                  <c:v>0.41</c:v>
                </c:pt>
                <c:pt idx="25">
                  <c:v>0.39</c:v>
                </c:pt>
                <c:pt idx="26">
                  <c:v>0.37</c:v>
                </c:pt>
                <c:pt idx="27">
                  <c:v>0.34</c:v>
                </c:pt>
                <c:pt idx="28">
                  <c:v>0.32</c:v>
                </c:pt>
                <c:pt idx="29">
                  <c:v>0.32</c:v>
                </c:pt>
                <c:pt idx="30">
                  <c:v>0.28000000000000003</c:v>
                </c:pt>
                <c:pt idx="31">
                  <c:v>0.27</c:v>
                </c:pt>
                <c:pt idx="32">
                  <c:v>0.27</c:v>
                </c:pt>
                <c:pt idx="33">
                  <c:v>0.27</c:v>
                </c:pt>
                <c:pt idx="34">
                  <c:v>0.25</c:v>
                </c:pt>
                <c:pt idx="35">
                  <c:v>0.23</c:v>
                </c:pt>
                <c:pt idx="36">
                  <c:v>0.25</c:v>
                </c:pt>
                <c:pt idx="37">
                  <c:v>0.27</c:v>
                </c:pt>
                <c:pt idx="38">
                  <c:v>0.27</c:v>
                </c:pt>
                <c:pt idx="39">
                  <c:v>0.27</c:v>
                </c:pt>
                <c:pt idx="40">
                  <c:v>0.25</c:v>
                </c:pt>
                <c:pt idx="41">
                  <c:v>0.26</c:v>
                </c:pt>
                <c:pt idx="42">
                  <c:v>0.25</c:v>
                </c:pt>
                <c:pt idx="43">
                  <c:v>0.28000000000000003</c:v>
                </c:pt>
                <c:pt idx="44">
                  <c:v>0.32</c:v>
                </c:pt>
                <c:pt idx="45">
                  <c:v>0.33</c:v>
                </c:pt>
                <c:pt idx="46">
                  <c:v>0.35</c:v>
                </c:pt>
                <c:pt idx="47">
                  <c:v>0.39</c:v>
                </c:pt>
                <c:pt idx="48">
                  <c:v>0.4</c:v>
                </c:pt>
                <c:pt idx="49">
                  <c:v>0.4</c:v>
                </c:pt>
                <c:pt idx="50">
                  <c:v>0.39</c:v>
                </c:pt>
                <c:pt idx="51">
                  <c:v>0.41</c:v>
                </c:pt>
                <c:pt idx="52">
                  <c:v>0.44</c:v>
                </c:pt>
                <c:pt idx="53">
                  <c:v>0.47</c:v>
                </c:pt>
                <c:pt idx="54">
                  <c:v>0.48</c:v>
                </c:pt>
                <c:pt idx="55">
                  <c:v>0.48</c:v>
                </c:pt>
                <c:pt idx="56">
                  <c:v>0.48</c:v>
                </c:pt>
                <c:pt idx="57">
                  <c:v>0.47</c:v>
                </c:pt>
                <c:pt idx="58">
                  <c:v>0.45</c:v>
                </c:pt>
                <c:pt idx="59">
                  <c:v>0.42</c:v>
                </c:pt>
                <c:pt idx="60">
                  <c:v>0.38</c:v>
                </c:pt>
                <c:pt idx="61">
                  <c:v>0.34</c:v>
                </c:pt>
                <c:pt idx="62">
                  <c:v>0.32</c:v>
                </c:pt>
                <c:pt idx="63">
                  <c:v>0.33</c:v>
                </c:pt>
                <c:pt idx="64">
                  <c:v>0.35</c:v>
                </c:pt>
                <c:pt idx="65">
                  <c:v>0.36</c:v>
                </c:pt>
                <c:pt idx="66">
                  <c:v>0.36</c:v>
                </c:pt>
                <c:pt idx="67">
                  <c:v>0.35</c:v>
                </c:pt>
                <c:pt idx="68">
                  <c:v>0.35</c:v>
                </c:pt>
                <c:pt idx="69">
                  <c:v>0.39</c:v>
                </c:pt>
                <c:pt idx="70">
                  <c:v>0.52</c:v>
                </c:pt>
                <c:pt idx="71">
                  <c:v>0.61</c:v>
                </c:pt>
                <c:pt idx="72">
                  <c:v>0.66</c:v>
                </c:pt>
                <c:pt idx="73">
                  <c:v>0.7</c:v>
                </c:pt>
                <c:pt idx="74">
                  <c:v>0.72</c:v>
                </c:pt>
                <c:pt idx="75">
                  <c:v>0.74</c:v>
                </c:pt>
                <c:pt idx="76">
                  <c:v>0.73</c:v>
                </c:pt>
                <c:pt idx="77">
                  <c:v>0.76</c:v>
                </c:pt>
                <c:pt idx="78">
                  <c:v>0.76</c:v>
                </c:pt>
                <c:pt idx="79">
                  <c:v>0.78</c:v>
                </c:pt>
                <c:pt idx="80">
                  <c:v>0.78</c:v>
                </c:pt>
              </c:numCache>
            </c:numRef>
          </c:val>
          <c:smooth val="0"/>
          <c:extLst>
            <c:ext xmlns:c16="http://schemas.microsoft.com/office/drawing/2014/chart" uri="{C3380CC4-5D6E-409C-BE32-E72D297353CC}">
              <c16:uniqueId val="{00000003-B364-448F-9C6C-9C03617F808B}"/>
            </c:ext>
          </c:extLst>
        </c:ser>
        <c:ser>
          <c:idx val="5"/>
          <c:order val="5"/>
          <c:tx>
            <c:strRef>
              <c:f>Sheet1!$G$1</c:f>
              <c:strCache>
                <c:ptCount val="1"/>
                <c:pt idx="0">
                  <c:v>Debt Line Second</c:v>
                </c:pt>
              </c:strCache>
            </c:strRef>
          </c:tx>
          <c:spPr>
            <a:ln w="28575" cap="rnd">
              <a:solidFill>
                <a:srgbClr val="C0504D"/>
              </a:solidFill>
              <a:prstDash val="sysDash"/>
              <a:round/>
            </a:ln>
            <a:effectLst>
              <a:outerShdw blurRad="50800" dist="25400" dir="5400000" algn="t" rotWithShape="0">
                <a:prstClr val="black">
                  <a:alpha val="40000"/>
                </a:prstClr>
              </a:outerShdw>
            </a:effectLst>
          </c:spPr>
          <c:marker>
            <c:symbol val="none"/>
          </c:marker>
          <c:cat>
            <c:numRef>
              <c:f>Sheet1!$A$2:$A$114</c:f>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f>Sheet1!$G$2:$G$114</c:f>
              <c:numCache>
                <c:formatCode>General</c:formatCode>
                <c:ptCount val="113"/>
                <c:pt idx="80" formatCode="0%">
                  <c:v>0.78</c:v>
                </c:pt>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pt idx="96" formatCode="0%">
                  <c:v>0.99</c:v>
                </c:pt>
                <c:pt idx="97" formatCode="0%">
                  <c:v>1.01</c:v>
                </c:pt>
                <c:pt idx="98" formatCode="0%">
                  <c:v>1.03</c:v>
                </c:pt>
                <c:pt idx="99" formatCode="0%">
                  <c:v>1.05</c:v>
                </c:pt>
                <c:pt idx="100" formatCode="0%">
                  <c:v>1.08</c:v>
                </c:pt>
                <c:pt idx="101" formatCode="0%">
                  <c:v>1.1000000000000001</c:v>
                </c:pt>
                <c:pt idx="102" formatCode="0%">
                  <c:v>1.1299999999999999</c:v>
                </c:pt>
                <c:pt idx="103" formatCode="0%">
                  <c:v>1.1599999999999999</c:v>
                </c:pt>
                <c:pt idx="104" formatCode="0%">
                  <c:v>1.19</c:v>
                </c:pt>
                <c:pt idx="105" formatCode="0%">
                  <c:v>1.22</c:v>
                </c:pt>
                <c:pt idx="106" formatCode="0%">
                  <c:v>1.25</c:v>
                </c:pt>
                <c:pt idx="107" formatCode="0%">
                  <c:v>1.28</c:v>
                </c:pt>
                <c:pt idx="108" formatCode="0%">
                  <c:v>1.31</c:v>
                </c:pt>
                <c:pt idx="109" formatCode="0%">
                  <c:v>1.34</c:v>
                </c:pt>
                <c:pt idx="110" formatCode="0%">
                  <c:v>1.37</c:v>
                </c:pt>
                <c:pt idx="111" formatCode="0%">
                  <c:v>1.41</c:v>
                </c:pt>
                <c:pt idx="112" formatCode="0%">
                  <c:v>1.44</c:v>
                </c:pt>
              </c:numCache>
            </c:numRef>
          </c:val>
          <c:smooth val="0"/>
          <c:extLst>
            <c:ext xmlns:c16="http://schemas.microsoft.com/office/drawing/2014/chart" uri="{C3380CC4-5D6E-409C-BE32-E72D297353CC}">
              <c16:uniqueId val="{00000005-B364-448F-9C6C-9C03617F808B}"/>
            </c:ext>
          </c:extLst>
        </c:ser>
        <c:dLbls>
          <c:showLegendKey val="0"/>
          <c:showVal val="0"/>
          <c:showCatName val="0"/>
          <c:showSerName val="0"/>
          <c:showPercent val="0"/>
          <c:showBubbleSize val="0"/>
        </c:dLbls>
        <c:marker val="1"/>
        <c:smooth val="0"/>
        <c:axId val="600596528"/>
        <c:axId val="600601776"/>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Debt Line first</c:v>
                      </c:pt>
                    </c:strCache>
                  </c:strRef>
                </c:tx>
                <c:spPr>
                  <a:ln w="38100" cap="rnd">
                    <a:solidFill>
                      <a:srgbClr val="C0504D"/>
                    </a:solidFill>
                    <a:prstDash val="sysDash"/>
                    <a:round/>
                  </a:ln>
                  <a:effectLst>
                    <a:outerShdw blurRad="50800" dist="25400" dir="5400000" algn="t" rotWithShape="0">
                      <a:prstClr val="black">
                        <a:alpha val="40000"/>
                      </a:prstClr>
                    </a:outerShdw>
                  </a:effectLst>
                </c:spPr>
                <c:marker>
                  <c:symbol val="none"/>
                </c:marker>
                <c:cat>
                  <c:numRef>
                    <c:extLst>
                      <c:ext uri="{02D57815-91ED-43cb-92C2-25804820EDAC}">
                        <c15:formulaRef>
                          <c15:sqref>Sheet1!$A$2:$A$114</c15:sqref>
                        </c15:formulaRef>
                      </c:ext>
                    </c:extLst>
                    <c:numCache>
                      <c:formatCode>m/d/yyyy</c:formatCode>
                      <c:ptCount val="113"/>
                      <c:pt idx="0">
                        <c:v>14518</c:v>
                      </c:pt>
                      <c:pt idx="1">
                        <c:v>14884</c:v>
                      </c:pt>
                      <c:pt idx="2">
                        <c:v>15249</c:v>
                      </c:pt>
                      <c:pt idx="3">
                        <c:v>15614</c:v>
                      </c:pt>
                      <c:pt idx="4">
                        <c:v>15979</c:v>
                      </c:pt>
                      <c:pt idx="5">
                        <c:v>16345</c:v>
                      </c:pt>
                      <c:pt idx="6">
                        <c:v>16710</c:v>
                      </c:pt>
                      <c:pt idx="7">
                        <c:v>17075</c:v>
                      </c:pt>
                      <c:pt idx="8">
                        <c:v>17440</c:v>
                      </c:pt>
                      <c:pt idx="9">
                        <c:v>17806</c:v>
                      </c:pt>
                      <c:pt idx="10">
                        <c:v>18171</c:v>
                      </c:pt>
                      <c:pt idx="11">
                        <c:v>18536</c:v>
                      </c:pt>
                      <c:pt idx="12">
                        <c:v>18901</c:v>
                      </c:pt>
                      <c:pt idx="13">
                        <c:v>19267</c:v>
                      </c:pt>
                      <c:pt idx="14">
                        <c:v>19632</c:v>
                      </c:pt>
                      <c:pt idx="15">
                        <c:v>19997</c:v>
                      </c:pt>
                      <c:pt idx="16">
                        <c:v>20362</c:v>
                      </c:pt>
                      <c:pt idx="17">
                        <c:v>20728</c:v>
                      </c:pt>
                      <c:pt idx="18">
                        <c:v>21093</c:v>
                      </c:pt>
                      <c:pt idx="19">
                        <c:v>21458</c:v>
                      </c:pt>
                      <c:pt idx="20">
                        <c:v>21823</c:v>
                      </c:pt>
                      <c:pt idx="21">
                        <c:v>22189</c:v>
                      </c:pt>
                      <c:pt idx="22">
                        <c:v>22554</c:v>
                      </c:pt>
                      <c:pt idx="23">
                        <c:v>22919</c:v>
                      </c:pt>
                      <c:pt idx="24">
                        <c:v>23284</c:v>
                      </c:pt>
                      <c:pt idx="25">
                        <c:v>23650</c:v>
                      </c:pt>
                      <c:pt idx="26">
                        <c:v>24015</c:v>
                      </c:pt>
                      <c:pt idx="27">
                        <c:v>24380</c:v>
                      </c:pt>
                      <c:pt idx="28">
                        <c:v>24745</c:v>
                      </c:pt>
                      <c:pt idx="29">
                        <c:v>25111</c:v>
                      </c:pt>
                      <c:pt idx="30">
                        <c:v>25476</c:v>
                      </c:pt>
                      <c:pt idx="31">
                        <c:v>25841</c:v>
                      </c:pt>
                      <c:pt idx="32">
                        <c:v>26206</c:v>
                      </c:pt>
                      <c:pt idx="33">
                        <c:v>26572</c:v>
                      </c:pt>
                      <c:pt idx="34">
                        <c:v>26937</c:v>
                      </c:pt>
                      <c:pt idx="35">
                        <c:v>27302</c:v>
                      </c:pt>
                      <c:pt idx="36">
                        <c:v>27667</c:v>
                      </c:pt>
                      <c:pt idx="37">
                        <c:v>28033</c:v>
                      </c:pt>
                      <c:pt idx="38">
                        <c:v>28398</c:v>
                      </c:pt>
                      <c:pt idx="39">
                        <c:v>28763</c:v>
                      </c:pt>
                      <c:pt idx="40">
                        <c:v>29128</c:v>
                      </c:pt>
                      <c:pt idx="41">
                        <c:v>29494</c:v>
                      </c:pt>
                      <c:pt idx="42">
                        <c:v>29859</c:v>
                      </c:pt>
                      <c:pt idx="43">
                        <c:v>30224</c:v>
                      </c:pt>
                      <c:pt idx="44">
                        <c:v>30589</c:v>
                      </c:pt>
                      <c:pt idx="45">
                        <c:v>30955</c:v>
                      </c:pt>
                      <c:pt idx="46">
                        <c:v>31320</c:v>
                      </c:pt>
                      <c:pt idx="47">
                        <c:v>31685</c:v>
                      </c:pt>
                      <c:pt idx="48">
                        <c:v>32050</c:v>
                      </c:pt>
                      <c:pt idx="49">
                        <c:v>32416</c:v>
                      </c:pt>
                      <c:pt idx="50">
                        <c:v>32781</c:v>
                      </c:pt>
                      <c:pt idx="51">
                        <c:v>33146</c:v>
                      </c:pt>
                      <c:pt idx="52">
                        <c:v>33511</c:v>
                      </c:pt>
                      <c:pt idx="53">
                        <c:v>33877</c:v>
                      </c:pt>
                      <c:pt idx="54">
                        <c:v>34242</c:v>
                      </c:pt>
                      <c:pt idx="55">
                        <c:v>34607</c:v>
                      </c:pt>
                      <c:pt idx="56">
                        <c:v>34972</c:v>
                      </c:pt>
                      <c:pt idx="57">
                        <c:v>35338</c:v>
                      </c:pt>
                      <c:pt idx="58">
                        <c:v>35703</c:v>
                      </c:pt>
                      <c:pt idx="59">
                        <c:v>36068</c:v>
                      </c:pt>
                      <c:pt idx="60">
                        <c:v>36433</c:v>
                      </c:pt>
                      <c:pt idx="61">
                        <c:v>36799</c:v>
                      </c:pt>
                      <c:pt idx="62">
                        <c:v>37164</c:v>
                      </c:pt>
                      <c:pt idx="63">
                        <c:v>37529</c:v>
                      </c:pt>
                      <c:pt idx="64">
                        <c:v>37894</c:v>
                      </c:pt>
                      <c:pt idx="65">
                        <c:v>38260</c:v>
                      </c:pt>
                      <c:pt idx="66">
                        <c:v>38625</c:v>
                      </c:pt>
                      <c:pt idx="67">
                        <c:v>38990</c:v>
                      </c:pt>
                      <c:pt idx="68">
                        <c:v>39355</c:v>
                      </c:pt>
                      <c:pt idx="69">
                        <c:v>39721</c:v>
                      </c:pt>
                      <c:pt idx="70">
                        <c:v>40086</c:v>
                      </c:pt>
                      <c:pt idx="71">
                        <c:v>40451</c:v>
                      </c:pt>
                      <c:pt idx="72">
                        <c:v>40816</c:v>
                      </c:pt>
                      <c:pt idx="73">
                        <c:v>41182</c:v>
                      </c:pt>
                      <c:pt idx="74">
                        <c:v>41547</c:v>
                      </c:pt>
                      <c:pt idx="75">
                        <c:v>41912</c:v>
                      </c:pt>
                      <c:pt idx="76">
                        <c:v>42277</c:v>
                      </c:pt>
                      <c:pt idx="77">
                        <c:v>42643</c:v>
                      </c:pt>
                      <c:pt idx="78">
                        <c:v>43008</c:v>
                      </c:pt>
                      <c:pt idx="79">
                        <c:v>43373</c:v>
                      </c:pt>
                      <c:pt idx="80">
                        <c:v>43738</c:v>
                      </c:pt>
                      <c:pt idx="81">
                        <c:v>43739</c:v>
                      </c:pt>
                      <c:pt idx="82">
                        <c:v>44104</c:v>
                      </c:pt>
                      <c:pt idx="83">
                        <c:v>44469</c:v>
                      </c:pt>
                      <c:pt idx="84">
                        <c:v>44834</c:v>
                      </c:pt>
                      <c:pt idx="85">
                        <c:v>45199</c:v>
                      </c:pt>
                      <c:pt idx="86">
                        <c:v>45565</c:v>
                      </c:pt>
                      <c:pt idx="87">
                        <c:v>45930</c:v>
                      </c:pt>
                      <c:pt idx="88">
                        <c:v>46295</c:v>
                      </c:pt>
                      <c:pt idx="89">
                        <c:v>46660</c:v>
                      </c:pt>
                      <c:pt idx="90">
                        <c:v>47026</c:v>
                      </c:pt>
                      <c:pt idx="91">
                        <c:v>47391</c:v>
                      </c:pt>
                      <c:pt idx="92">
                        <c:v>47756</c:v>
                      </c:pt>
                      <c:pt idx="93">
                        <c:v>48121</c:v>
                      </c:pt>
                      <c:pt idx="94">
                        <c:v>48487</c:v>
                      </c:pt>
                      <c:pt idx="95">
                        <c:v>48852</c:v>
                      </c:pt>
                      <c:pt idx="96">
                        <c:v>48853</c:v>
                      </c:pt>
                      <c:pt idx="97">
                        <c:v>49217</c:v>
                      </c:pt>
                      <c:pt idx="98">
                        <c:v>49582</c:v>
                      </c:pt>
                      <c:pt idx="99">
                        <c:v>49948</c:v>
                      </c:pt>
                      <c:pt idx="100">
                        <c:v>50313</c:v>
                      </c:pt>
                      <c:pt idx="101">
                        <c:v>50678</c:v>
                      </c:pt>
                      <c:pt idx="102">
                        <c:v>51043</c:v>
                      </c:pt>
                      <c:pt idx="103">
                        <c:v>51409</c:v>
                      </c:pt>
                      <c:pt idx="104">
                        <c:v>51774</c:v>
                      </c:pt>
                      <c:pt idx="105">
                        <c:v>52139</c:v>
                      </c:pt>
                      <c:pt idx="106">
                        <c:v>52504</c:v>
                      </c:pt>
                      <c:pt idx="107">
                        <c:v>52870</c:v>
                      </c:pt>
                      <c:pt idx="108">
                        <c:v>53235</c:v>
                      </c:pt>
                      <c:pt idx="109">
                        <c:v>53600</c:v>
                      </c:pt>
                      <c:pt idx="110">
                        <c:v>53965</c:v>
                      </c:pt>
                      <c:pt idx="111">
                        <c:v>54331</c:v>
                      </c:pt>
                      <c:pt idx="112">
                        <c:v>54696</c:v>
                      </c:pt>
                    </c:numCache>
                  </c:numRef>
                </c:cat>
                <c:val>
                  <c:numRef>
                    <c:extLst>
                      <c:ext uri="{02D57815-91ED-43cb-92C2-25804820EDAC}">
                        <c15:formulaRef>
                          <c15:sqref>Sheet1!$F$2:$F$114</c15:sqref>
                        </c15:formulaRef>
                      </c:ext>
                    </c:extLst>
                    <c:numCache>
                      <c:formatCode>General</c:formatCode>
                      <c:ptCount val="113"/>
                      <c:pt idx="80" formatCode="0%">
                        <c:v>0.78</c:v>
                      </c:pt>
                      <c:pt idx="81" formatCode="0%">
                        <c:v>0.78</c:v>
                      </c:pt>
                      <c:pt idx="82" formatCode="0%">
                        <c:v>0.79</c:v>
                      </c:pt>
                      <c:pt idx="83" formatCode="0%">
                        <c:v>0.81</c:v>
                      </c:pt>
                      <c:pt idx="84" formatCode="0%">
                        <c:v>0.83</c:v>
                      </c:pt>
                      <c:pt idx="85" formatCode="0%">
                        <c:v>0.85</c:v>
                      </c:pt>
                      <c:pt idx="86" formatCode="0%">
                        <c:v>0.86</c:v>
                      </c:pt>
                      <c:pt idx="87" formatCode="0%">
                        <c:v>0.87</c:v>
                      </c:pt>
                      <c:pt idx="88" formatCode="0%">
                        <c:v>0.88</c:v>
                      </c:pt>
                      <c:pt idx="89" formatCode="0%">
                        <c:v>0.89</c:v>
                      </c:pt>
                      <c:pt idx="90" formatCode="0%">
                        <c:v>0.91</c:v>
                      </c:pt>
                      <c:pt idx="91" formatCode="0%">
                        <c:v>0.92</c:v>
                      </c:pt>
                      <c:pt idx="92" formatCode="0%">
                        <c:v>0.93</c:v>
                      </c:pt>
                      <c:pt idx="93" formatCode="0%">
                        <c:v>0.95</c:v>
                      </c:pt>
                      <c:pt idx="94" formatCode="0%">
                        <c:v>0.97</c:v>
                      </c:pt>
                      <c:pt idx="95" formatCode="0%">
                        <c:v>0.99</c:v>
                      </c:pt>
                    </c:numCache>
                  </c:numRef>
                </c:val>
                <c:smooth val="0"/>
                <c:extLst>
                  <c:ext xmlns:c16="http://schemas.microsoft.com/office/drawing/2014/chart" uri="{C3380CC4-5D6E-409C-BE32-E72D297353CC}">
                    <c16:uniqueId val="{00000004-B364-448F-9C6C-9C03617F808B}"/>
                  </c:ext>
                </c:extLst>
              </c15:ser>
            </c15:filteredLineSeries>
          </c:ext>
        </c:extLst>
      </c:lineChart>
      <c:dateAx>
        <c:axId val="6005965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601776"/>
        <c:crosses val="autoZero"/>
        <c:auto val="1"/>
        <c:lblOffset val="100"/>
        <c:baseTimeUnit val="days"/>
        <c:majorUnit val="10"/>
        <c:majorTimeUnit val="years"/>
      </c:dateAx>
      <c:valAx>
        <c:axId val="60060177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005965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12933555270167E-2"/>
          <c:y val="4.2125404152478965E-2"/>
          <c:w val="0.92208706644472982"/>
          <c:h val="0.92584523778216687"/>
        </c:manualLayout>
      </c:layout>
      <c:barChart>
        <c:barDir val="col"/>
        <c:grouping val="stacked"/>
        <c:varyColors val="0"/>
        <c:ser>
          <c:idx val="0"/>
          <c:order val="0"/>
          <c:tx>
            <c:strRef>
              <c:f>Sheet1!$E$2</c:f>
              <c:strCache>
                <c:ptCount val="1"/>
                <c:pt idx="0">
                  <c:v>All Other Legislation</c:v>
                </c:pt>
              </c:strCache>
            </c:strRef>
          </c:tx>
          <c:spPr>
            <a:solidFill>
              <a:schemeClr val="tx1"/>
            </a:solidFill>
            <a:ln>
              <a:noFill/>
            </a:ln>
            <a:effectLst/>
          </c:spPr>
          <c:invertIfNegative val="0"/>
          <c:val>
            <c:numRef>
              <c:f>Sheet1!$E$3</c:f>
              <c:numCache>
                <c:formatCode>General</c:formatCode>
                <c:ptCount val="1"/>
                <c:pt idx="0">
                  <c:v>358</c:v>
                </c:pt>
              </c:numCache>
            </c:numRef>
          </c:val>
          <c:extLst>
            <c:ext xmlns:c16="http://schemas.microsoft.com/office/drawing/2014/chart" uri="{C3380CC4-5D6E-409C-BE32-E72D297353CC}">
              <c16:uniqueId val="{00000000-2AF0-49CA-B8D5-5DEEB9FEE147}"/>
            </c:ext>
          </c:extLst>
        </c:ser>
        <c:ser>
          <c:idx val="1"/>
          <c:order val="1"/>
          <c:tx>
            <c:strRef>
              <c:f>Sheet1!$F$2</c:f>
              <c:strCache>
                <c:ptCount val="1"/>
                <c:pt idx="0">
                  <c:v>Other Recent Legislation</c:v>
                </c:pt>
              </c:strCache>
            </c:strRef>
          </c:tx>
          <c:spPr>
            <a:solidFill>
              <a:schemeClr val="tx1">
                <a:lumMod val="75000"/>
                <a:lumOff val="25000"/>
              </a:schemeClr>
            </a:solidFill>
            <a:ln>
              <a:noFill/>
            </a:ln>
            <a:effectLst/>
          </c:spPr>
          <c:invertIfNegative val="0"/>
          <c:val>
            <c:numRef>
              <c:f>Sheet1!$F$3</c:f>
              <c:numCache>
                <c:formatCode>General</c:formatCode>
                <c:ptCount val="1"/>
                <c:pt idx="0">
                  <c:v>20</c:v>
                </c:pt>
              </c:numCache>
            </c:numRef>
          </c:val>
          <c:extLst>
            <c:ext xmlns:c16="http://schemas.microsoft.com/office/drawing/2014/chart" uri="{C3380CC4-5D6E-409C-BE32-E72D297353CC}">
              <c16:uniqueId val="{00000001-2AF0-49CA-B8D5-5DEEB9FEE147}"/>
            </c:ext>
          </c:extLst>
        </c:ser>
        <c:ser>
          <c:idx val="2"/>
          <c:order val="2"/>
          <c:tx>
            <c:strRef>
              <c:f>Sheet1!$G$2</c:f>
              <c:strCache>
                <c:ptCount val="1"/>
                <c:pt idx="0">
                  <c:v>2015 Bills</c:v>
                </c:pt>
              </c:strCache>
            </c:strRef>
          </c:tx>
          <c:spPr>
            <a:solidFill>
              <a:schemeClr val="tx1">
                <a:lumMod val="50000"/>
                <a:lumOff val="50000"/>
              </a:schemeClr>
            </a:solidFill>
            <a:ln>
              <a:noFill/>
            </a:ln>
            <a:effectLst/>
          </c:spPr>
          <c:invertIfNegative val="0"/>
          <c:val>
            <c:numRef>
              <c:f>Sheet1!$G$3</c:f>
              <c:numCache>
                <c:formatCode>General</c:formatCode>
                <c:ptCount val="1"/>
                <c:pt idx="0">
                  <c:v>103</c:v>
                </c:pt>
              </c:numCache>
            </c:numRef>
          </c:val>
          <c:extLst>
            <c:ext xmlns:c16="http://schemas.microsoft.com/office/drawing/2014/chart" uri="{C3380CC4-5D6E-409C-BE32-E72D297353CC}">
              <c16:uniqueId val="{00000002-2AF0-49CA-B8D5-5DEEB9FEE147}"/>
            </c:ext>
          </c:extLst>
        </c:ser>
        <c:ser>
          <c:idx val="3"/>
          <c:order val="3"/>
          <c:tx>
            <c:strRef>
              <c:f>Sheet1!$H$2</c:f>
              <c:strCache>
                <c:ptCount val="1"/>
                <c:pt idx="0">
                  <c:v>TCJA</c:v>
                </c:pt>
              </c:strCache>
            </c:strRef>
          </c:tx>
          <c:spPr>
            <a:solidFill>
              <a:srgbClr val="F76107"/>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0-4A9D-48E8-B7A2-0E7E74FC453B}"/>
              </c:ext>
            </c:extLst>
          </c:dPt>
          <c:val>
            <c:numRef>
              <c:f>Sheet1!$H$3</c:f>
              <c:numCache>
                <c:formatCode>General</c:formatCode>
                <c:ptCount val="1"/>
                <c:pt idx="0">
                  <c:v>228</c:v>
                </c:pt>
              </c:numCache>
            </c:numRef>
          </c:val>
          <c:extLst>
            <c:ext xmlns:c16="http://schemas.microsoft.com/office/drawing/2014/chart" uri="{C3380CC4-5D6E-409C-BE32-E72D297353CC}">
              <c16:uniqueId val="{00000003-2AF0-49CA-B8D5-5DEEB9FEE147}"/>
            </c:ext>
          </c:extLst>
        </c:ser>
        <c:ser>
          <c:idx val="4"/>
          <c:order val="4"/>
          <c:tx>
            <c:strRef>
              <c:f>Sheet1!$I$2</c:f>
              <c:strCache>
                <c:ptCount val="1"/>
                <c:pt idx="0">
                  <c:v>BBA 18</c:v>
                </c:pt>
              </c:strCache>
            </c:strRef>
          </c:tx>
          <c:spPr>
            <a:solidFill>
              <a:srgbClr val="E63726"/>
            </a:solidFill>
            <a:ln>
              <a:noFill/>
            </a:ln>
            <a:effectLst/>
          </c:spPr>
          <c:invertIfNegative val="0"/>
          <c:val>
            <c:numRef>
              <c:f>Sheet1!$I$3</c:f>
              <c:numCache>
                <c:formatCode>General</c:formatCode>
                <c:ptCount val="1"/>
                <c:pt idx="0">
                  <c:v>188</c:v>
                </c:pt>
              </c:numCache>
            </c:numRef>
          </c:val>
          <c:extLst>
            <c:ext xmlns:c16="http://schemas.microsoft.com/office/drawing/2014/chart" uri="{C3380CC4-5D6E-409C-BE32-E72D297353CC}">
              <c16:uniqueId val="{00000004-2AF0-49CA-B8D5-5DEEB9FEE147}"/>
            </c:ext>
          </c:extLst>
        </c:ser>
        <c:dLbls>
          <c:showLegendKey val="0"/>
          <c:showVal val="0"/>
          <c:showCatName val="0"/>
          <c:showSerName val="0"/>
          <c:showPercent val="0"/>
          <c:showBubbleSize val="0"/>
        </c:dLbls>
        <c:gapWidth val="175"/>
        <c:overlap val="100"/>
        <c:axId val="329613600"/>
        <c:axId val="251976600"/>
      </c:barChart>
      <c:catAx>
        <c:axId val="329613600"/>
        <c:scaling>
          <c:orientation val="minMax"/>
        </c:scaling>
        <c:delete val="1"/>
        <c:axPos val="b"/>
        <c:numFmt formatCode="General" sourceLinked="1"/>
        <c:majorTickMark val="none"/>
        <c:minorTickMark val="none"/>
        <c:tickLblPos val="nextTo"/>
        <c:crossAx val="251976600"/>
        <c:crosses val="autoZero"/>
        <c:auto val="1"/>
        <c:lblAlgn val="ctr"/>
        <c:lblOffset val="100"/>
        <c:noMultiLvlLbl val="0"/>
      </c:catAx>
      <c:valAx>
        <c:axId val="25197660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2961360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52034120734912E-2"/>
          <c:y val="3.3593652355955503E-2"/>
          <c:w val="0.90337018810148728"/>
          <c:h val="0.8905004604255613"/>
        </c:manualLayout>
      </c:layout>
      <c:barChart>
        <c:barDir val="col"/>
        <c:grouping val="stacked"/>
        <c:varyColors val="0"/>
        <c:ser>
          <c:idx val="0"/>
          <c:order val="0"/>
          <c:tx>
            <c:strRef>
              <c:f>Sheet1!$A$2</c:f>
              <c:strCache>
                <c:ptCount val="1"/>
                <c:pt idx="0">
                  <c:v>Deficit Without These Bills</c:v>
                </c:pt>
              </c:strCache>
            </c:strRef>
          </c:tx>
          <c:spPr>
            <a:solidFill>
              <a:sysClr val="windowText" lastClr="000000"/>
            </a:solidFill>
            <a:ln>
              <a:solidFill>
                <a:sysClr val="windowText" lastClr="000000"/>
              </a:solidFill>
            </a:ln>
            <a:effectLst/>
          </c:spPr>
          <c:invertIfNegative val="0"/>
          <c:cat>
            <c:numRef>
              <c:f>Sheet1!$B$1:$N$1</c:f>
              <c:numCache>
                <c:formatCode>m/d/yyyy</c:formatCode>
                <c:ptCount val="13"/>
                <c:pt idx="0">
                  <c:v>43100</c:v>
                </c:pt>
                <c:pt idx="1">
                  <c:v>43465</c:v>
                </c:pt>
                <c:pt idx="2">
                  <c:v>43830</c:v>
                </c:pt>
                <c:pt idx="3">
                  <c:v>44196</c:v>
                </c:pt>
                <c:pt idx="4">
                  <c:v>44561</c:v>
                </c:pt>
                <c:pt idx="5">
                  <c:v>44926</c:v>
                </c:pt>
                <c:pt idx="6">
                  <c:v>45291</c:v>
                </c:pt>
                <c:pt idx="7">
                  <c:v>45657</c:v>
                </c:pt>
                <c:pt idx="8">
                  <c:v>46022</c:v>
                </c:pt>
                <c:pt idx="9">
                  <c:v>46387</c:v>
                </c:pt>
                <c:pt idx="10">
                  <c:v>46752</c:v>
                </c:pt>
                <c:pt idx="11">
                  <c:v>47118</c:v>
                </c:pt>
                <c:pt idx="12">
                  <c:v>47483</c:v>
                </c:pt>
              </c:numCache>
            </c:numRef>
          </c:cat>
          <c:val>
            <c:numRef>
              <c:f>Sheet1!$B$2:$N$2</c:f>
              <c:numCache>
                <c:formatCode>"$"#,##0</c:formatCode>
                <c:ptCount val="13"/>
                <c:pt idx="0">
                  <c:v>665</c:v>
                </c:pt>
                <c:pt idx="1">
                  <c:v>547.25</c:v>
                </c:pt>
                <c:pt idx="2">
                  <c:v>482.4</c:v>
                </c:pt>
                <c:pt idx="3">
                  <c:v>540.62199999999996</c:v>
                </c:pt>
                <c:pt idx="4">
                  <c:v>638.62900000000002</c:v>
                </c:pt>
                <c:pt idx="5">
                  <c:v>823.29500000000007</c:v>
                </c:pt>
                <c:pt idx="6">
                  <c:v>863.5139999999999</c:v>
                </c:pt>
                <c:pt idx="7">
                  <c:v>839.64400000000001</c:v>
                </c:pt>
                <c:pt idx="8">
                  <c:v>978.69900000000007</c:v>
                </c:pt>
                <c:pt idx="9">
                  <c:v>1110.652</c:v>
                </c:pt>
                <c:pt idx="10">
                  <c:v>1093.8679999999999</c:v>
                </c:pt>
                <c:pt idx="11">
                  <c:v>1350.789</c:v>
                </c:pt>
                <c:pt idx="12">
                  <c:v>1258.7360000000001</c:v>
                </c:pt>
              </c:numCache>
            </c:numRef>
          </c:val>
          <c:extLst>
            <c:ext xmlns:c16="http://schemas.microsoft.com/office/drawing/2014/chart" uri="{C3380CC4-5D6E-409C-BE32-E72D297353CC}">
              <c16:uniqueId val="{00000000-8586-4C6C-987D-E4E147B0111D}"/>
            </c:ext>
          </c:extLst>
        </c:ser>
        <c:ser>
          <c:idx val="1"/>
          <c:order val="1"/>
          <c:tx>
            <c:strRef>
              <c:f>Sheet1!$A$3</c:f>
              <c:strCache>
                <c:ptCount val="1"/>
                <c:pt idx="0">
                  <c:v>Tax Cuts and Jobs Act</c:v>
                </c:pt>
              </c:strCache>
            </c:strRef>
          </c:tx>
          <c:spPr>
            <a:solidFill>
              <a:srgbClr val="E63726"/>
            </a:solidFill>
            <a:ln>
              <a:solidFill>
                <a:srgbClr val="E63726"/>
              </a:solidFill>
            </a:ln>
            <a:effectLst/>
          </c:spPr>
          <c:invertIfNegative val="0"/>
          <c:cat>
            <c:numRef>
              <c:f>Sheet1!$B$1:$N$1</c:f>
              <c:numCache>
                <c:formatCode>m/d/yyyy</c:formatCode>
                <c:ptCount val="13"/>
                <c:pt idx="0">
                  <c:v>43100</c:v>
                </c:pt>
                <c:pt idx="1">
                  <c:v>43465</c:v>
                </c:pt>
                <c:pt idx="2">
                  <c:v>43830</c:v>
                </c:pt>
                <c:pt idx="3">
                  <c:v>44196</c:v>
                </c:pt>
                <c:pt idx="4">
                  <c:v>44561</c:v>
                </c:pt>
                <c:pt idx="5">
                  <c:v>44926</c:v>
                </c:pt>
                <c:pt idx="6">
                  <c:v>45291</c:v>
                </c:pt>
                <c:pt idx="7">
                  <c:v>45657</c:v>
                </c:pt>
                <c:pt idx="8">
                  <c:v>46022</c:v>
                </c:pt>
                <c:pt idx="9">
                  <c:v>46387</c:v>
                </c:pt>
                <c:pt idx="10">
                  <c:v>46752</c:v>
                </c:pt>
                <c:pt idx="11">
                  <c:v>47118</c:v>
                </c:pt>
                <c:pt idx="12">
                  <c:v>47483</c:v>
                </c:pt>
              </c:numCache>
            </c:numRef>
          </c:cat>
          <c:val>
            <c:numRef>
              <c:f>Sheet1!$B$3:$N$3</c:f>
              <c:numCache>
                <c:formatCode>"$"#,##0</c:formatCode>
                <c:ptCount val="13"/>
                <c:pt idx="0">
                  <c:v>0</c:v>
                </c:pt>
                <c:pt idx="1">
                  <c:v>164</c:v>
                </c:pt>
                <c:pt idx="2">
                  <c:v>228</c:v>
                </c:pt>
                <c:pt idx="3">
                  <c:v>272</c:v>
                </c:pt>
                <c:pt idx="4">
                  <c:v>292</c:v>
                </c:pt>
                <c:pt idx="5">
                  <c:v>271</c:v>
                </c:pt>
                <c:pt idx="6">
                  <c:v>243</c:v>
                </c:pt>
                <c:pt idx="7">
                  <c:v>214</c:v>
                </c:pt>
                <c:pt idx="8">
                  <c:v>191</c:v>
                </c:pt>
                <c:pt idx="9">
                  <c:v>59</c:v>
                </c:pt>
                <c:pt idx="10">
                  <c:v>43</c:v>
                </c:pt>
                <c:pt idx="11">
                  <c:v>37</c:v>
                </c:pt>
                <c:pt idx="12">
                  <c:v>40</c:v>
                </c:pt>
              </c:numCache>
            </c:numRef>
          </c:val>
          <c:extLst>
            <c:ext xmlns:c16="http://schemas.microsoft.com/office/drawing/2014/chart" uri="{C3380CC4-5D6E-409C-BE32-E72D297353CC}">
              <c16:uniqueId val="{00000001-8586-4C6C-987D-E4E147B0111D}"/>
            </c:ext>
          </c:extLst>
        </c:ser>
        <c:ser>
          <c:idx val="2"/>
          <c:order val="2"/>
          <c:tx>
            <c:strRef>
              <c:f>Sheet1!$A$4</c:f>
              <c:strCache>
                <c:ptCount val="1"/>
                <c:pt idx="0">
                  <c:v>Bipartisan Budget Act of 2018</c:v>
                </c:pt>
              </c:strCache>
            </c:strRef>
          </c:tx>
          <c:spPr>
            <a:solidFill>
              <a:srgbClr val="F79646"/>
            </a:solidFill>
            <a:ln>
              <a:solidFill>
                <a:srgbClr val="F79646"/>
              </a:solidFill>
            </a:ln>
            <a:effectLst/>
          </c:spPr>
          <c:invertIfNegative val="0"/>
          <c:cat>
            <c:numRef>
              <c:f>Sheet1!$B$1:$N$1</c:f>
              <c:numCache>
                <c:formatCode>m/d/yyyy</c:formatCode>
                <c:ptCount val="13"/>
                <c:pt idx="0">
                  <c:v>43100</c:v>
                </c:pt>
                <c:pt idx="1">
                  <c:v>43465</c:v>
                </c:pt>
                <c:pt idx="2">
                  <c:v>43830</c:v>
                </c:pt>
                <c:pt idx="3">
                  <c:v>44196</c:v>
                </c:pt>
                <c:pt idx="4">
                  <c:v>44561</c:v>
                </c:pt>
                <c:pt idx="5">
                  <c:v>44926</c:v>
                </c:pt>
                <c:pt idx="6">
                  <c:v>45291</c:v>
                </c:pt>
                <c:pt idx="7">
                  <c:v>45657</c:v>
                </c:pt>
                <c:pt idx="8">
                  <c:v>46022</c:v>
                </c:pt>
                <c:pt idx="9">
                  <c:v>46387</c:v>
                </c:pt>
                <c:pt idx="10">
                  <c:v>46752</c:v>
                </c:pt>
                <c:pt idx="11">
                  <c:v>47118</c:v>
                </c:pt>
                <c:pt idx="12">
                  <c:v>47483</c:v>
                </c:pt>
              </c:numCache>
            </c:numRef>
          </c:cat>
          <c:val>
            <c:numRef>
              <c:f>Sheet1!$B$4:$N$4</c:f>
              <c:numCache>
                <c:formatCode>"$"#,##0</c:formatCode>
                <c:ptCount val="13"/>
                <c:pt idx="0">
                  <c:v>0</c:v>
                </c:pt>
                <c:pt idx="1">
                  <c:v>68</c:v>
                </c:pt>
                <c:pt idx="2">
                  <c:v>186</c:v>
                </c:pt>
                <c:pt idx="3">
                  <c:v>79</c:v>
                </c:pt>
                <c:pt idx="4">
                  <c:v>31</c:v>
                </c:pt>
                <c:pt idx="5">
                  <c:v>22</c:v>
                </c:pt>
                <c:pt idx="6">
                  <c:v>15</c:v>
                </c:pt>
                <c:pt idx="7">
                  <c:v>17</c:v>
                </c:pt>
                <c:pt idx="8">
                  <c:v>19</c:v>
                </c:pt>
                <c:pt idx="9">
                  <c:v>9</c:v>
                </c:pt>
                <c:pt idx="10">
                  <c:v>25</c:v>
                </c:pt>
                <c:pt idx="11">
                  <c:v>11</c:v>
                </c:pt>
                <c:pt idx="12">
                  <c:v>11</c:v>
                </c:pt>
              </c:numCache>
            </c:numRef>
          </c:val>
          <c:extLst>
            <c:ext xmlns:c16="http://schemas.microsoft.com/office/drawing/2014/chart" uri="{C3380CC4-5D6E-409C-BE32-E72D297353CC}">
              <c16:uniqueId val="{00000002-8586-4C6C-987D-E4E147B0111D}"/>
            </c:ext>
          </c:extLst>
        </c:ser>
        <c:ser>
          <c:idx val="3"/>
          <c:order val="3"/>
          <c:tx>
            <c:strRef>
              <c:f>Sheet1!$A$5</c:f>
              <c:strCache>
                <c:ptCount val="1"/>
                <c:pt idx="0">
                  <c:v>Alternative Fiscal Scenario</c:v>
                </c:pt>
              </c:strCache>
            </c:strRef>
          </c:tx>
          <c:spPr>
            <a:pattFill prst="ltDnDiag">
              <a:fgClr>
                <a:sysClr val="windowText" lastClr="000000">
                  <a:lumMod val="50000"/>
                  <a:lumOff val="50000"/>
                </a:sysClr>
              </a:fgClr>
              <a:bgClr>
                <a:sysClr val="window" lastClr="FFFFFF"/>
              </a:bgClr>
            </a:pattFill>
            <a:ln>
              <a:solidFill>
                <a:sysClr val="windowText" lastClr="000000">
                  <a:lumMod val="50000"/>
                  <a:lumOff val="50000"/>
                </a:sysClr>
              </a:solidFill>
            </a:ln>
            <a:effectLst/>
          </c:spPr>
          <c:invertIfNegative val="0"/>
          <c:cat>
            <c:numRef>
              <c:f>Sheet1!$B$1:$N$1</c:f>
              <c:numCache>
                <c:formatCode>m/d/yyyy</c:formatCode>
                <c:ptCount val="13"/>
                <c:pt idx="0">
                  <c:v>43100</c:v>
                </c:pt>
                <c:pt idx="1">
                  <c:v>43465</c:v>
                </c:pt>
                <c:pt idx="2">
                  <c:v>43830</c:v>
                </c:pt>
                <c:pt idx="3">
                  <c:v>44196</c:v>
                </c:pt>
                <c:pt idx="4">
                  <c:v>44561</c:v>
                </c:pt>
                <c:pt idx="5">
                  <c:v>44926</c:v>
                </c:pt>
                <c:pt idx="6">
                  <c:v>45291</c:v>
                </c:pt>
                <c:pt idx="7">
                  <c:v>45657</c:v>
                </c:pt>
                <c:pt idx="8">
                  <c:v>46022</c:v>
                </c:pt>
                <c:pt idx="9">
                  <c:v>46387</c:v>
                </c:pt>
                <c:pt idx="10">
                  <c:v>46752</c:v>
                </c:pt>
                <c:pt idx="11">
                  <c:v>47118</c:v>
                </c:pt>
                <c:pt idx="12">
                  <c:v>47483</c:v>
                </c:pt>
              </c:numCache>
            </c:numRef>
          </c:cat>
          <c:val>
            <c:numRef>
              <c:f>Sheet1!$B$5:$N$5</c:f>
              <c:numCache>
                <c:formatCode>"$"#,##0</c:formatCode>
                <c:ptCount val="13"/>
                <c:pt idx="0">
                  <c:v>0</c:v>
                </c:pt>
                <c:pt idx="1">
                  <c:v>0</c:v>
                </c:pt>
                <c:pt idx="2">
                  <c:v>0.32699999999996621</c:v>
                </c:pt>
                <c:pt idx="3">
                  <c:v>121.68400000000013</c:v>
                </c:pt>
                <c:pt idx="4">
                  <c:v>182.64699999999999</c:v>
                </c:pt>
                <c:pt idx="5">
                  <c:v>160.11500000000001</c:v>
                </c:pt>
                <c:pt idx="6">
                  <c:v>258.28500000000008</c:v>
                </c:pt>
                <c:pt idx="7">
                  <c:v>365.04500000000007</c:v>
                </c:pt>
                <c:pt idx="8">
                  <c:v>335.22499999999991</c:v>
                </c:pt>
                <c:pt idx="9">
                  <c:v>451.14899999999977</c:v>
                </c:pt>
                <c:pt idx="10">
                  <c:v>646.25700000000006</c:v>
                </c:pt>
                <c:pt idx="11">
                  <c:v>598.58099999999979</c:v>
                </c:pt>
                <c:pt idx="12">
                  <c:v>835.44300000000021</c:v>
                </c:pt>
              </c:numCache>
            </c:numRef>
          </c:val>
          <c:extLst>
            <c:ext xmlns:c16="http://schemas.microsoft.com/office/drawing/2014/chart" uri="{C3380CC4-5D6E-409C-BE32-E72D297353CC}">
              <c16:uniqueId val="{00000003-8586-4C6C-987D-E4E147B0111D}"/>
            </c:ext>
          </c:extLst>
        </c:ser>
        <c:dLbls>
          <c:showLegendKey val="0"/>
          <c:showVal val="0"/>
          <c:showCatName val="0"/>
          <c:showSerName val="0"/>
          <c:showPercent val="0"/>
          <c:showBubbleSize val="0"/>
        </c:dLbls>
        <c:gapWidth val="100"/>
        <c:overlap val="100"/>
        <c:axId val="854295640"/>
        <c:axId val="854290064"/>
      </c:barChart>
      <c:lineChart>
        <c:grouping val="standard"/>
        <c:varyColors val="0"/>
        <c:ser>
          <c:idx val="5"/>
          <c:order val="4"/>
          <c:tx>
            <c:strRef>
              <c:f>Sheet1!$A$7</c:f>
              <c:strCache>
                <c:ptCount val="1"/>
                <c:pt idx="0">
                  <c:v>AFS Deficit</c:v>
                </c:pt>
              </c:strCache>
            </c:strRef>
          </c:tx>
          <c:spPr>
            <a:ln w="28575" cap="rnd">
              <a:noFill/>
              <a:round/>
            </a:ln>
            <a:effectLst/>
          </c:spPr>
          <c:marker>
            <c:symbol val="none"/>
          </c:marker>
          <c:dLbls>
            <c:dLbl>
              <c:idx val="0"/>
              <c:tx>
                <c:rich>
                  <a:bodyPr/>
                  <a:lstStyle/>
                  <a:p>
                    <a:fld id="{2D330F90-0DC6-42AC-80F0-BB6F0ED061B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C76-4585-8AD1-D1065675E661}"/>
                </c:ext>
              </c:extLst>
            </c:dLbl>
            <c:dLbl>
              <c:idx val="1"/>
              <c:tx>
                <c:rich>
                  <a:bodyPr/>
                  <a:lstStyle/>
                  <a:p>
                    <a:fld id="{86B3F9E4-4563-4F56-8996-B8F43E180A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C76-4585-8AD1-D1065675E661}"/>
                </c:ext>
              </c:extLst>
            </c:dLbl>
            <c:dLbl>
              <c:idx val="2"/>
              <c:tx>
                <c:rich>
                  <a:bodyPr/>
                  <a:lstStyle/>
                  <a:p>
                    <a:fld id="{297C5B2D-A616-4881-8CCC-FA237FD6E2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C76-4585-8AD1-D1065675E661}"/>
                </c:ext>
              </c:extLst>
            </c:dLbl>
            <c:dLbl>
              <c:idx val="3"/>
              <c:layout>
                <c:manualLayout>
                  <c:x val="-3.5065890201224845E-2"/>
                  <c:y val="-3.5528078521434824E-2"/>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r>
                      <a:rPr lang="en-US" dirty="0"/>
                      <a:t>$1</a:t>
                    </a:r>
                    <a:r>
                      <a:rPr lang="en-US" baseline="0" dirty="0"/>
                      <a:t> T</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5.4854221347331575E-2"/>
                      <c:h val="4.8735119047619041E-2"/>
                    </c:manualLayout>
                  </c15:layout>
                </c:ext>
                <c:ext xmlns:c16="http://schemas.microsoft.com/office/drawing/2014/chart" uri="{C3380CC4-5D6E-409C-BE32-E72D297353CC}">
                  <c16:uniqueId val="{00000000-6C76-4585-8AD1-D1065675E661}"/>
                </c:ext>
              </c:extLst>
            </c:dLbl>
            <c:dLbl>
              <c:idx val="4"/>
              <c:tx>
                <c:rich>
                  <a:bodyPr/>
                  <a:lstStyle/>
                  <a:p>
                    <a:r>
                      <a:rPr lang="en-US"/>
                      <a:t>$1.1 </a:t>
                    </a:r>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76-4585-8AD1-D1065675E661}"/>
                </c:ext>
              </c:extLst>
            </c:dLbl>
            <c:dLbl>
              <c:idx val="5"/>
              <c:tx>
                <c:rich>
                  <a:bodyPr/>
                  <a:lstStyle/>
                  <a:p>
                    <a:fld id="{E3BB5401-CEA1-4D1F-9B89-762218F9EF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C76-4585-8AD1-D1065675E661}"/>
                </c:ext>
              </c:extLst>
            </c:dLbl>
            <c:dLbl>
              <c:idx val="6"/>
              <c:tx>
                <c:rich>
                  <a:bodyPr/>
                  <a:lstStyle/>
                  <a:p>
                    <a:fld id="{8F866EDA-4436-4ACE-A308-CD764019562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C76-4585-8AD1-D1065675E661}"/>
                </c:ext>
              </c:extLst>
            </c:dLbl>
            <c:dLbl>
              <c:idx val="7"/>
              <c:tx>
                <c:rich>
                  <a:bodyPr/>
                  <a:lstStyle/>
                  <a:p>
                    <a:fld id="{928A1F72-E891-428B-898D-457CE17A0BE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C76-4585-8AD1-D1065675E661}"/>
                </c:ext>
              </c:extLst>
            </c:dLbl>
            <c:dLbl>
              <c:idx val="8"/>
              <c:tx>
                <c:rich>
                  <a:bodyPr/>
                  <a:lstStyle/>
                  <a:p>
                    <a:fld id="{F2C2713D-EA29-4384-B940-B23369019AA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C76-4585-8AD1-D1065675E661}"/>
                </c:ext>
              </c:extLst>
            </c:dLbl>
            <c:dLbl>
              <c:idx val="9"/>
              <c:tx>
                <c:rich>
                  <a:bodyPr/>
                  <a:lstStyle/>
                  <a:p>
                    <a:fld id="{56E735A4-7D00-403E-8D3C-8FCD374141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C76-4585-8AD1-D1065675E661}"/>
                </c:ext>
              </c:extLst>
            </c:dLbl>
            <c:dLbl>
              <c:idx val="10"/>
              <c:tx>
                <c:rich>
                  <a:bodyPr/>
                  <a:lstStyle/>
                  <a:p>
                    <a:fld id="{1DE53A9E-7676-4E99-AD9D-7664BB22FF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C76-4585-8AD1-D1065675E661}"/>
                </c:ext>
              </c:extLst>
            </c:dLbl>
            <c:dLbl>
              <c:idx val="11"/>
              <c:tx>
                <c:rich>
                  <a:bodyPr/>
                  <a:lstStyle/>
                  <a:p>
                    <a:fld id="{8E3892C7-AAEE-42EA-9B34-A3D52F96DF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C76-4585-8AD1-D1065675E661}"/>
                </c:ext>
              </c:extLst>
            </c:dLbl>
            <c:dLbl>
              <c:idx val="12"/>
              <c:tx>
                <c:rich>
                  <a:bodyPr/>
                  <a:lstStyle/>
                  <a:p>
                    <a:fld id="{525EF69A-22B3-4738-97AD-595B65740F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C76-4585-8AD1-D1065675E6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Sheet1!$B$1:$N$1</c:f>
              <c:numCache>
                <c:formatCode>m/d/yyyy</c:formatCode>
                <c:ptCount val="13"/>
                <c:pt idx="0">
                  <c:v>43100</c:v>
                </c:pt>
                <c:pt idx="1">
                  <c:v>43465</c:v>
                </c:pt>
                <c:pt idx="2">
                  <c:v>43830</c:v>
                </c:pt>
                <c:pt idx="3">
                  <c:v>44196</c:v>
                </c:pt>
                <c:pt idx="4">
                  <c:v>44561</c:v>
                </c:pt>
                <c:pt idx="5">
                  <c:v>44926</c:v>
                </c:pt>
                <c:pt idx="6">
                  <c:v>45291</c:v>
                </c:pt>
                <c:pt idx="7">
                  <c:v>45657</c:v>
                </c:pt>
                <c:pt idx="8">
                  <c:v>46022</c:v>
                </c:pt>
                <c:pt idx="9">
                  <c:v>46387</c:v>
                </c:pt>
                <c:pt idx="10">
                  <c:v>46752</c:v>
                </c:pt>
                <c:pt idx="11">
                  <c:v>47118</c:v>
                </c:pt>
                <c:pt idx="12">
                  <c:v>47483</c:v>
                </c:pt>
              </c:numCache>
            </c:numRef>
          </c:cat>
          <c:val>
            <c:numRef>
              <c:f>Sheet1!$B$7:$N$7</c:f>
              <c:numCache>
                <c:formatCode>"$"#,##0</c:formatCode>
                <c:ptCount val="13"/>
                <c:pt idx="0">
                  <c:v>665</c:v>
                </c:pt>
                <c:pt idx="1">
                  <c:v>779.25</c:v>
                </c:pt>
                <c:pt idx="2">
                  <c:v>896.72699999999998</c:v>
                </c:pt>
                <c:pt idx="3">
                  <c:v>1013.306</c:v>
                </c:pt>
                <c:pt idx="4">
                  <c:v>1144.2760000000001</c:v>
                </c:pt>
                <c:pt idx="5">
                  <c:v>1276.4100000000001</c:v>
                </c:pt>
                <c:pt idx="6">
                  <c:v>1379.799</c:v>
                </c:pt>
                <c:pt idx="7">
                  <c:v>1435.6890000000001</c:v>
                </c:pt>
                <c:pt idx="8">
                  <c:v>1523.924</c:v>
                </c:pt>
                <c:pt idx="9">
                  <c:v>1629.8009999999999</c:v>
                </c:pt>
                <c:pt idx="10">
                  <c:v>1808.125</c:v>
                </c:pt>
                <c:pt idx="11">
                  <c:v>1997.37</c:v>
                </c:pt>
                <c:pt idx="12">
                  <c:v>2145.1790000000001</c:v>
                </c:pt>
              </c:numCache>
            </c:numRef>
          </c:val>
          <c:smooth val="0"/>
          <c:extLst>
            <c:ext xmlns:c15="http://schemas.microsoft.com/office/drawing/2012/chart" uri="{02D57815-91ED-43cb-92C2-25804820EDAC}">
              <c15:datalabelsRange>
                <c15:f>Sheet1!$B$8:$N$8</c15:f>
                <c15:dlblRangeCache>
                  <c:ptCount val="13"/>
                  <c:pt idx="0">
                    <c:v>$665</c:v>
                  </c:pt>
                  <c:pt idx="1">
                    <c:v>$779</c:v>
                  </c:pt>
                  <c:pt idx="2">
                    <c:v>$897</c:v>
                  </c:pt>
                  <c:pt idx="3">
                    <c:v>$1 T</c:v>
                  </c:pt>
                  <c:pt idx="4">
                    <c:v>$1.1 T</c:v>
                  </c:pt>
                  <c:pt idx="5">
                    <c:v>$1.3 T</c:v>
                  </c:pt>
                  <c:pt idx="6">
                    <c:v>$1.4 T</c:v>
                  </c:pt>
                  <c:pt idx="7">
                    <c:v>$1.4 T</c:v>
                  </c:pt>
                  <c:pt idx="8">
                    <c:v>$1.5 T</c:v>
                  </c:pt>
                  <c:pt idx="9">
                    <c:v>$1.6 T</c:v>
                  </c:pt>
                  <c:pt idx="10">
                    <c:v>$1.8 T</c:v>
                  </c:pt>
                  <c:pt idx="11">
                    <c:v>$2 T</c:v>
                  </c:pt>
                  <c:pt idx="12">
                    <c:v>$2.1 T</c:v>
                  </c:pt>
                </c15:dlblRangeCache>
              </c15:datalabelsRange>
            </c:ext>
            <c:ext xmlns:c16="http://schemas.microsoft.com/office/drawing/2014/chart" uri="{C3380CC4-5D6E-409C-BE32-E72D297353CC}">
              <c16:uniqueId val="{00000004-8586-4C6C-987D-E4E147B0111D}"/>
            </c:ext>
          </c:extLst>
        </c:ser>
        <c:dLbls>
          <c:showLegendKey val="0"/>
          <c:showVal val="0"/>
          <c:showCatName val="0"/>
          <c:showSerName val="0"/>
          <c:showPercent val="0"/>
          <c:showBubbleSize val="0"/>
        </c:dLbls>
        <c:marker val="1"/>
        <c:smooth val="0"/>
        <c:axId val="854295640"/>
        <c:axId val="854290064"/>
      </c:lineChart>
      <c:dateAx>
        <c:axId val="85429564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54290064"/>
        <c:crosses val="autoZero"/>
        <c:auto val="1"/>
        <c:lblOffset val="100"/>
        <c:baseTimeUnit val="years"/>
      </c:dateAx>
      <c:valAx>
        <c:axId val="8542900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8542956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rgbClr val="E63726"/>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rgbClr val="F79646"/>
                </a:solidFill>
                <a:latin typeface="+mn-lt"/>
                <a:ea typeface="+mn-ea"/>
                <a:cs typeface="+mn-cs"/>
              </a:defRPr>
            </a:pPr>
            <a:endParaRPr lang="en-US"/>
          </a:p>
        </c:txPr>
      </c:legendEntry>
      <c:legendEntry>
        <c:idx val="3"/>
        <c:txPr>
          <a:bodyPr rot="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n-US"/>
          </a:p>
        </c:txPr>
      </c:legendEntry>
      <c:legendEntry>
        <c:idx val="4"/>
        <c:delete val="1"/>
      </c:legendEntry>
      <c:layout>
        <c:manualLayout>
          <c:xMode val="edge"/>
          <c:yMode val="edge"/>
          <c:x val="8.9673556430446194E-2"/>
          <c:y val="8.0170838020247479E-2"/>
          <c:w val="0.26509733158355203"/>
          <c:h val="0.2129839238845144"/>
        </c:manualLayout>
      </c:layout>
      <c:overlay val="0"/>
      <c:spPr>
        <a:solidFill>
          <a:schemeClr val="bg1"/>
        </a:solidFill>
        <a:ln>
          <a:solidFill>
            <a:schemeClr val="tx2"/>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0.75522</cdr:x>
      <cdr:y>0.51244</cdr:y>
    </cdr:from>
    <cdr:to>
      <cdr:x>1</cdr:x>
      <cdr:y>0.58456</cdr:y>
    </cdr:to>
    <cdr:sp macro="" textlink="">
      <cdr:nvSpPr>
        <cdr:cNvPr id="2" name="TextBox 5">
          <a:extLst xmlns:a="http://schemas.openxmlformats.org/drawingml/2006/main">
            <a:ext uri="{FF2B5EF4-FFF2-40B4-BE49-F238E27FC236}">
              <a16:creationId xmlns:a16="http://schemas.microsoft.com/office/drawing/2014/main" id="{FCB36738-A3C7-4DF1-93BE-F8D7F81B1B19}"/>
            </a:ext>
          </a:extLst>
        </cdr:cNvPr>
        <cdr:cNvSpPr txBox="1"/>
      </cdr:nvSpPr>
      <cdr:spPr>
        <a:xfrm xmlns:a="http://schemas.openxmlformats.org/drawingml/2006/main">
          <a:off x="6905770" y="2624005"/>
          <a:ext cx="2238230" cy="369332"/>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b="1" i="1" dirty="0">
              <a:solidFill>
                <a:srgbClr val="E63726"/>
              </a:solidFill>
              <a:latin typeface="Calibri" pitchFamily="34" charset="0"/>
            </a:rPr>
            <a:t>Alternative Revenue</a:t>
          </a:r>
        </a:p>
      </cdr:txBody>
    </cdr:sp>
  </cdr:relSizeAnchor>
  <cdr:relSizeAnchor xmlns:cdr="http://schemas.openxmlformats.org/drawingml/2006/chartDrawing">
    <cdr:from>
      <cdr:x>0.28012</cdr:x>
      <cdr:y>0.12077</cdr:y>
    </cdr:from>
    <cdr:to>
      <cdr:x>0.41234</cdr:x>
      <cdr:y>0.19891</cdr:y>
    </cdr:to>
    <cdr:sp macro="" textlink="">
      <cdr:nvSpPr>
        <cdr:cNvPr id="3" name="TextBox 5">
          <a:extLst xmlns:a="http://schemas.openxmlformats.org/drawingml/2006/main">
            <a:ext uri="{FF2B5EF4-FFF2-40B4-BE49-F238E27FC236}">
              <a16:creationId xmlns:a16="http://schemas.microsoft.com/office/drawing/2014/main" id="{FCB36738-A3C7-4DF1-93BE-F8D7F81B1B19}"/>
            </a:ext>
          </a:extLst>
        </cdr:cNvPr>
        <cdr:cNvSpPr txBox="1"/>
      </cdr:nvSpPr>
      <cdr:spPr>
        <a:xfrm xmlns:a="http://schemas.openxmlformats.org/drawingml/2006/main">
          <a:off x="2561398" y="618429"/>
          <a:ext cx="1209049" cy="400110"/>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2000" b="1" dirty="0">
              <a:latin typeface="Calibri" pitchFamily="34" charset="0"/>
            </a:rPr>
            <a:t>Spending</a:t>
          </a:r>
          <a:endParaRPr lang="en-US" b="1" dirty="0">
            <a:latin typeface="Calibri" pitchFamily="34" charset="0"/>
          </a:endParaRPr>
        </a:p>
      </cdr:txBody>
    </cdr:sp>
  </cdr:relSizeAnchor>
  <cdr:relSizeAnchor xmlns:cdr="http://schemas.openxmlformats.org/drawingml/2006/chartDrawing">
    <cdr:from>
      <cdr:x>0.31747</cdr:x>
      <cdr:y>0.6211</cdr:y>
    </cdr:from>
    <cdr:to>
      <cdr:x>0.44969</cdr:x>
      <cdr:y>0.69924</cdr:y>
    </cdr:to>
    <cdr:sp macro="" textlink="">
      <cdr:nvSpPr>
        <cdr:cNvPr id="4" name="TextBox 5">
          <a:extLst xmlns:a="http://schemas.openxmlformats.org/drawingml/2006/main">
            <a:ext uri="{FF2B5EF4-FFF2-40B4-BE49-F238E27FC236}">
              <a16:creationId xmlns:a16="http://schemas.microsoft.com/office/drawing/2014/main" id="{F29DA7BD-7EE7-42BE-BE31-2CD8647E38BB}"/>
            </a:ext>
          </a:extLst>
        </cdr:cNvPr>
        <cdr:cNvSpPr txBox="1"/>
      </cdr:nvSpPr>
      <cdr:spPr>
        <a:xfrm xmlns:a="http://schemas.openxmlformats.org/drawingml/2006/main">
          <a:off x="2902946" y="3180430"/>
          <a:ext cx="1209019" cy="40011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2000" b="1" dirty="0">
              <a:solidFill>
                <a:srgbClr val="E63726"/>
              </a:solidFill>
              <a:latin typeface="Calibri" pitchFamily="34" charset="0"/>
            </a:rPr>
            <a:t>Revenue</a:t>
          </a:r>
          <a:endParaRPr lang="en-US" b="1" dirty="0">
            <a:solidFill>
              <a:srgbClr val="E63726"/>
            </a:solidFill>
            <a:latin typeface="Calibri" pitchFamily="34" charset="0"/>
          </a:endParaRPr>
        </a:p>
      </cdr:txBody>
    </cdr:sp>
  </cdr:relSizeAnchor>
  <cdr:relSizeAnchor xmlns:cdr="http://schemas.openxmlformats.org/drawingml/2006/chartDrawing">
    <cdr:from>
      <cdr:x>0.73191</cdr:x>
      <cdr:y>0.17783</cdr:y>
    </cdr:from>
    <cdr:to>
      <cdr:x>0.9946</cdr:x>
      <cdr:y>0.24996</cdr:y>
    </cdr:to>
    <cdr:sp macro="" textlink="">
      <cdr:nvSpPr>
        <cdr:cNvPr id="5" name="TextBox 5">
          <a:extLst xmlns:a="http://schemas.openxmlformats.org/drawingml/2006/main">
            <a:ext uri="{FF2B5EF4-FFF2-40B4-BE49-F238E27FC236}">
              <a16:creationId xmlns:a16="http://schemas.microsoft.com/office/drawing/2014/main" id="{FCB36738-A3C7-4DF1-93BE-F8D7F81B1B19}"/>
            </a:ext>
          </a:extLst>
        </cdr:cNvPr>
        <cdr:cNvSpPr txBox="1"/>
      </cdr:nvSpPr>
      <cdr:spPr>
        <a:xfrm xmlns:a="http://schemas.openxmlformats.org/drawingml/2006/main" rot="20840490">
          <a:off x="6692619" y="910608"/>
          <a:ext cx="2402005" cy="369332"/>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b="1" i="1" dirty="0">
              <a:solidFill>
                <a:schemeClr val="tx1">
                  <a:lumMod val="50000"/>
                  <a:lumOff val="50000"/>
                </a:schemeClr>
              </a:solidFill>
              <a:latin typeface="Calibri" pitchFamily="34" charset="0"/>
            </a:rPr>
            <a:t>Alternative Spending</a:t>
          </a:r>
        </a:p>
      </cdr:txBody>
    </cdr:sp>
  </cdr:relSizeAnchor>
  <cdr:relSizeAnchor xmlns:cdr="http://schemas.openxmlformats.org/drawingml/2006/chartDrawing">
    <cdr:from>
      <cdr:x>0.62</cdr:x>
      <cdr:y>0.0455</cdr:y>
    </cdr:from>
    <cdr:to>
      <cdr:x>0.62197</cdr:x>
      <cdr:y>0.91245</cdr:y>
    </cdr:to>
    <cdr:cxnSp macro="">
      <cdr:nvCxnSpPr>
        <cdr:cNvPr id="6" name="Straight Connector 5">
          <a:extLst xmlns:a="http://schemas.openxmlformats.org/drawingml/2006/main">
            <a:ext uri="{FF2B5EF4-FFF2-40B4-BE49-F238E27FC236}">
              <a16:creationId xmlns:a16="http://schemas.microsoft.com/office/drawing/2014/main" id="{8F8EBE71-DE83-41DB-BD29-9313E4B15974}"/>
            </a:ext>
          </a:extLst>
        </cdr:cNvPr>
        <cdr:cNvCxnSpPr>
          <a:stCxn xmlns:a="http://schemas.openxmlformats.org/drawingml/2006/main" id="7" idx="1"/>
        </cdr:cNvCxnSpPr>
      </cdr:nvCxnSpPr>
      <cdr:spPr>
        <a:xfrm xmlns:a="http://schemas.openxmlformats.org/drawingml/2006/main">
          <a:off x="5669296" y="232979"/>
          <a:ext cx="18029" cy="4439332"/>
        </a:xfrm>
        <a:prstGeom xmlns:a="http://schemas.openxmlformats.org/drawingml/2006/main" prst="line">
          <a:avLst/>
        </a:prstGeom>
        <a:ln xmlns:a="http://schemas.openxmlformats.org/drawingml/2006/main" w="3175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cdr:x>
      <cdr:y>0.01244</cdr:y>
    </cdr:from>
    <cdr:to>
      <cdr:x>0.75222</cdr:x>
      <cdr:y>0.07856</cdr:y>
    </cdr:to>
    <cdr:sp macro="" textlink="">
      <cdr:nvSpPr>
        <cdr:cNvPr id="7" name="TextBox 5">
          <a:extLst xmlns:a="http://schemas.openxmlformats.org/drawingml/2006/main">
            <a:ext uri="{FF2B5EF4-FFF2-40B4-BE49-F238E27FC236}">
              <a16:creationId xmlns:a16="http://schemas.microsoft.com/office/drawing/2014/main" id="{47861570-FDF0-48AD-8D49-A3FE27BA5FDC}"/>
            </a:ext>
          </a:extLst>
        </cdr:cNvPr>
        <cdr:cNvSpPr txBox="1"/>
      </cdr:nvSpPr>
      <cdr:spPr>
        <a:xfrm xmlns:a="http://schemas.openxmlformats.org/drawingml/2006/main">
          <a:off x="5669296" y="63702"/>
          <a:ext cx="1209049" cy="338554"/>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1600" dirty="0">
              <a:solidFill>
                <a:schemeClr val="tx1"/>
              </a:solidFill>
              <a:latin typeface="Calibri" pitchFamily="34" charset="0"/>
            </a:rPr>
            <a:t>Projected</a:t>
          </a:r>
          <a:endParaRPr lang="en-US" dirty="0">
            <a:solidFill>
              <a:schemeClr val="tx1"/>
            </a:solidFill>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0.36875</cdr:x>
      <cdr:y>0.317</cdr:y>
    </cdr:from>
    <cdr:to>
      <cdr:x>0.71132</cdr:x>
      <cdr:y>0.39612</cdr:y>
    </cdr:to>
    <cdr:sp macro="" textlink="">
      <cdr:nvSpPr>
        <cdr:cNvPr id="2" name="TextBox 1"/>
        <cdr:cNvSpPr txBox="1"/>
      </cdr:nvSpPr>
      <cdr:spPr>
        <a:xfrm xmlns:a="http://schemas.openxmlformats.org/drawingml/2006/main">
          <a:off x="2932224" y="1619797"/>
          <a:ext cx="2724097" cy="404284"/>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2017 Tax Bill</a:t>
          </a:r>
        </a:p>
      </cdr:txBody>
    </cdr:sp>
  </cdr:relSizeAnchor>
  <cdr:relSizeAnchor xmlns:cdr="http://schemas.openxmlformats.org/drawingml/2006/chartDrawing">
    <cdr:from>
      <cdr:x>0.35446</cdr:x>
      <cdr:y>0.69832</cdr:y>
    </cdr:from>
    <cdr:to>
      <cdr:x>0.70736</cdr:x>
      <cdr:y>0.83686</cdr:y>
    </cdr:to>
    <cdr:sp macro="" textlink="">
      <cdr:nvSpPr>
        <cdr:cNvPr id="3" name="TextBox 1"/>
        <cdr:cNvSpPr txBox="1"/>
      </cdr:nvSpPr>
      <cdr:spPr>
        <a:xfrm xmlns:a="http://schemas.openxmlformats.org/drawingml/2006/main">
          <a:off x="3241199" y="3568239"/>
          <a:ext cx="3226918" cy="70790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91440" algn="ctr">
            <a:spcBef>
              <a:spcPts val="0"/>
            </a:spcBef>
            <a:buClr>
              <a:schemeClr val="tx2"/>
            </a:buClr>
            <a:buSzPct val="110000"/>
          </a:pPr>
          <a:r>
            <a:rPr lang="en-US" sz="2000" b="1" dirty="0">
              <a:solidFill>
                <a:schemeClr val="bg1"/>
              </a:solidFill>
              <a:latin typeface="Calibri" pitchFamily="34" charset="0"/>
            </a:rPr>
            <a:t>Deficit Absent</a:t>
          </a:r>
        </a:p>
        <a:p xmlns:a="http://schemas.openxmlformats.org/drawingml/2006/main">
          <a:pPr marL="91440" algn="ctr">
            <a:spcBef>
              <a:spcPts val="0"/>
            </a:spcBef>
            <a:buClr>
              <a:schemeClr val="tx2"/>
            </a:buClr>
            <a:buSzPct val="110000"/>
          </a:pPr>
          <a:r>
            <a:rPr lang="en-US" sz="2000" b="1" dirty="0">
              <a:solidFill>
                <a:schemeClr val="bg1"/>
              </a:solidFill>
              <a:latin typeface="Calibri" pitchFamily="34" charset="0"/>
            </a:rPr>
            <a:t> Recent Legislation</a:t>
          </a:r>
        </a:p>
      </cdr:txBody>
    </cdr:sp>
  </cdr:relSizeAnchor>
  <cdr:relSizeAnchor xmlns:cdr="http://schemas.openxmlformats.org/drawingml/2006/chartDrawing">
    <cdr:from>
      <cdr:x>0.36875</cdr:x>
      <cdr:y>0.56323</cdr:y>
    </cdr:from>
    <cdr:to>
      <cdr:x>0.71065</cdr:x>
      <cdr:y>0.61744</cdr:y>
    </cdr:to>
    <cdr:sp macro="" textlink="">
      <cdr:nvSpPr>
        <cdr:cNvPr id="4" name="TextBox 3"/>
        <cdr:cNvSpPr txBox="1"/>
      </cdr:nvSpPr>
      <cdr:spPr>
        <a:xfrm xmlns:a="http://schemas.openxmlformats.org/drawingml/2006/main">
          <a:off x="2932224" y="2877950"/>
          <a:ext cx="2718769" cy="276999"/>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lgn="ctr">
            <a:spcBef>
              <a:spcPts val="0"/>
            </a:spcBef>
            <a:spcAft>
              <a:spcPts val="300"/>
            </a:spcAft>
            <a:buClr>
              <a:schemeClr val="tx2"/>
            </a:buClr>
            <a:buSzPct val="110000"/>
          </a:pPr>
          <a:r>
            <a:rPr lang="en-US" sz="1200" b="1" dirty="0">
              <a:solidFill>
                <a:schemeClr val="bg1"/>
              </a:solidFill>
              <a:latin typeface="Calibri" pitchFamily="34" charset="0"/>
            </a:rPr>
            <a:t>Other Legislation Since 2015</a:t>
          </a:r>
        </a:p>
      </cdr:txBody>
    </cdr:sp>
  </cdr:relSizeAnchor>
  <cdr:relSizeAnchor xmlns:cdr="http://schemas.openxmlformats.org/drawingml/2006/chartDrawing">
    <cdr:from>
      <cdr:x>0.27711</cdr:x>
      <cdr:y>0.60377</cdr:y>
    </cdr:from>
    <cdr:to>
      <cdr:x>0.3576</cdr:x>
      <cdr:y>0.9656</cdr:y>
    </cdr:to>
    <cdr:sp macro="" textlink="">
      <cdr:nvSpPr>
        <cdr:cNvPr id="6" name="Left Brace 5"/>
        <cdr:cNvSpPr/>
      </cdr:nvSpPr>
      <cdr:spPr>
        <a:xfrm xmlns:a="http://schemas.openxmlformats.org/drawingml/2006/main">
          <a:off x="2203554" y="3085107"/>
          <a:ext cx="640041" cy="1848884"/>
        </a:xfrm>
        <a:prstGeom xmlns:a="http://schemas.openxmlformats.org/drawingml/2006/main" prst="leftBrace">
          <a:avLst>
            <a:gd name="adj1" fmla="val 38731"/>
            <a:gd name="adj2" fmla="val 50000"/>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0.10747</cdr:x>
      <cdr:y>0.74317</cdr:y>
    </cdr:from>
    <cdr:to>
      <cdr:x>0.29554</cdr:x>
      <cdr:y>0.82148</cdr:y>
    </cdr:to>
    <cdr:sp macro="" textlink="">
      <cdr:nvSpPr>
        <cdr:cNvPr id="7" name="TextBox 6"/>
        <cdr:cNvSpPr txBox="1"/>
      </cdr:nvSpPr>
      <cdr:spPr>
        <a:xfrm xmlns:a="http://schemas.openxmlformats.org/drawingml/2006/main">
          <a:off x="982715" y="3797449"/>
          <a:ext cx="1719712" cy="40011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2000" b="1" dirty="0">
              <a:solidFill>
                <a:srgbClr val="292929"/>
              </a:solidFill>
              <a:latin typeface="Arial" panose="020B0604020202020204" pitchFamily="34" charset="0"/>
              <a:cs typeface="Arial" panose="020B0604020202020204" pitchFamily="34" charset="0"/>
            </a:rPr>
            <a:t>$360 billion</a:t>
          </a:r>
        </a:p>
      </cdr:txBody>
    </cdr:sp>
  </cdr:relSizeAnchor>
  <cdr:relSizeAnchor xmlns:cdr="http://schemas.openxmlformats.org/drawingml/2006/chartDrawing">
    <cdr:from>
      <cdr:x>0.79439</cdr:x>
      <cdr:y>0.28265</cdr:y>
    </cdr:from>
    <cdr:to>
      <cdr:x>1</cdr:x>
      <cdr:y>0.36095</cdr:y>
    </cdr:to>
    <cdr:sp macro="" textlink="">
      <cdr:nvSpPr>
        <cdr:cNvPr id="8" name="TextBox 7"/>
        <cdr:cNvSpPr txBox="1"/>
      </cdr:nvSpPr>
      <cdr:spPr>
        <a:xfrm xmlns:a="http://schemas.openxmlformats.org/drawingml/2006/main">
          <a:off x="7263902" y="1444276"/>
          <a:ext cx="1880098" cy="40011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2000" b="1" dirty="0">
              <a:solidFill>
                <a:srgbClr val="E63726"/>
              </a:solidFill>
              <a:latin typeface="Arial" panose="020B0604020202020204" pitchFamily="34" charset="0"/>
              <a:cs typeface="Arial" panose="020B0604020202020204" pitchFamily="34" charset="0"/>
            </a:rPr>
            <a:t>$540 billion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0.60322</cdr:x>
      <cdr:y>0.18715</cdr:y>
    </cdr:from>
    <cdr:to>
      <cdr:x>0.81632</cdr:x>
      <cdr:y>0.34961</cdr:y>
    </cdr:to>
    <cdr:sp macro="" textlink="">
      <cdr:nvSpPr>
        <cdr:cNvPr id="2" name="TextBox 1">
          <a:extLst xmlns:a="http://schemas.openxmlformats.org/drawingml/2006/main">
            <a:ext uri="{FF2B5EF4-FFF2-40B4-BE49-F238E27FC236}">
              <a16:creationId xmlns:a16="http://schemas.microsoft.com/office/drawing/2014/main" id="{0E1828E0-4A85-4ED6-B152-4DC918150B4C}"/>
            </a:ext>
          </a:extLst>
        </cdr:cNvPr>
        <cdr:cNvSpPr txBox="1"/>
      </cdr:nvSpPr>
      <cdr:spPr>
        <a:xfrm xmlns:a="http://schemas.openxmlformats.org/drawingml/2006/main">
          <a:off x="5515819" y="957305"/>
          <a:ext cx="1948586" cy="831004"/>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Clr>
              <a:schemeClr val="tx2"/>
            </a:buClr>
            <a:buSzPct val="110000"/>
          </a:pPr>
          <a:r>
            <a:rPr lang="en-US" sz="1600" b="1" dirty="0">
              <a:solidFill>
                <a:srgbClr val="292929"/>
              </a:solidFill>
              <a:latin typeface="Calibri" pitchFamily="34" charset="0"/>
            </a:rPr>
            <a:t>Interest exceeds support for children by 2022</a:t>
          </a:r>
          <a:endParaRPr lang="en-US" sz="1600" b="1" dirty="0">
            <a:latin typeface="Calibri" pitchFamily="34" charset="0"/>
          </a:endParaRPr>
        </a:p>
      </cdr:txBody>
    </cdr:sp>
  </cdr:relSizeAnchor>
  <cdr:relSizeAnchor xmlns:cdr="http://schemas.openxmlformats.org/drawingml/2006/chartDrawing">
    <cdr:from>
      <cdr:x>0.66747</cdr:x>
      <cdr:y>0</cdr:y>
    </cdr:from>
    <cdr:to>
      <cdr:x>0.66747</cdr:x>
      <cdr:y>0.92031</cdr:y>
    </cdr:to>
    <cdr:cxnSp macro="">
      <cdr:nvCxnSpPr>
        <cdr:cNvPr id="4" name="Straight Connector 3">
          <a:extLst xmlns:a="http://schemas.openxmlformats.org/drawingml/2006/main">
            <a:ext uri="{FF2B5EF4-FFF2-40B4-BE49-F238E27FC236}">
              <a16:creationId xmlns:a16="http://schemas.microsoft.com/office/drawing/2014/main" id="{84C41BB8-5652-4EBA-B7D5-17EFB74E23CB}"/>
            </a:ext>
          </a:extLst>
        </cdr:cNvPr>
        <cdr:cNvCxnSpPr/>
      </cdr:nvCxnSpPr>
      <cdr:spPr>
        <a:xfrm xmlns:a="http://schemas.openxmlformats.org/drawingml/2006/main" flipV="1">
          <a:off x="6103345" y="0"/>
          <a:ext cx="0" cy="4707507"/>
        </a:xfrm>
        <a:prstGeom xmlns:a="http://schemas.openxmlformats.org/drawingml/2006/main" prst="line">
          <a:avLst/>
        </a:prstGeom>
        <a:ln xmlns:a="http://schemas.openxmlformats.org/drawingml/2006/main" w="19050">
          <a:solidFill>
            <a:schemeClr val="bg2"/>
          </a:solidFill>
          <a:prstDash val="sys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0.58893</cdr:x>
      <cdr:y>0.00944</cdr:y>
    </cdr:from>
    <cdr:to>
      <cdr:x>0.80917</cdr:x>
      <cdr:y>0.06961</cdr:y>
    </cdr:to>
    <cdr:sp macro="" textlink="">
      <cdr:nvSpPr>
        <cdr:cNvPr id="5" name="TextBox 7">
          <a:extLst xmlns:a="http://schemas.openxmlformats.org/drawingml/2006/main">
            <a:ext uri="{FF2B5EF4-FFF2-40B4-BE49-F238E27FC236}">
              <a16:creationId xmlns:a16="http://schemas.microsoft.com/office/drawing/2014/main" id="{41A47685-E063-41E1-A904-6E68DC6522FD}"/>
            </a:ext>
          </a:extLst>
        </cdr:cNvPr>
        <cdr:cNvSpPr txBox="1"/>
      </cdr:nvSpPr>
      <cdr:spPr>
        <a:xfrm xmlns:a="http://schemas.openxmlformats.org/drawingml/2006/main">
          <a:off x="5385203" y="48299"/>
          <a:ext cx="2013875" cy="30777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1400" b="1" dirty="0">
              <a:solidFill>
                <a:schemeClr val="bg2"/>
              </a:solidFill>
              <a:latin typeface="Calibri" pitchFamily="34" charset="0"/>
            </a:rPr>
            <a:t>Actual       Projected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2459" tIns="46230" rIns="92459" bIns="46230" rtlCol="0"/>
          <a:lstStyle>
            <a:lvl1pPr algn="l">
              <a:defRPr sz="1200">
                <a:latin typeface="Calibri" pitchFamily="34" charset="0"/>
              </a:defRPr>
            </a:lvl1pPr>
          </a:lstStyle>
          <a:p>
            <a:pPr>
              <a:defRPr/>
            </a:pPr>
            <a:endParaRPr lang="en-US" dirty="0"/>
          </a:p>
        </p:txBody>
      </p:sp>
      <p:sp>
        <p:nvSpPr>
          <p:cNvPr id="3" name="Date Placeholder 2"/>
          <p:cNvSpPr>
            <a:spLocks noGrp="1"/>
          </p:cNvSpPr>
          <p:nvPr>
            <p:ph type="dt" sz="quarter" idx="1"/>
          </p:nvPr>
        </p:nvSpPr>
        <p:spPr>
          <a:xfrm>
            <a:off x="3937000" y="2"/>
            <a:ext cx="3011488" cy="461963"/>
          </a:xfrm>
          <a:prstGeom prst="rect">
            <a:avLst/>
          </a:prstGeom>
        </p:spPr>
        <p:txBody>
          <a:bodyPr vert="horz" lIns="92459" tIns="46230" rIns="92459" bIns="46230" rtlCol="0"/>
          <a:lstStyle>
            <a:lvl1pPr algn="r">
              <a:defRPr sz="1200">
                <a:latin typeface="Calibri" pitchFamily="34" charset="0"/>
              </a:defRPr>
            </a:lvl1pPr>
          </a:lstStyle>
          <a:p>
            <a:pPr>
              <a:defRPr/>
            </a:pPr>
            <a:fld id="{15AEDF28-19CB-4ECA-81EA-0280B7494DB8}" type="datetimeFigureOut">
              <a:rPr lang="en-US"/>
              <a:pPr>
                <a:defRPr/>
              </a:pPr>
              <a:t>7/15/2019</a:t>
            </a:fld>
            <a:endParaRPr lang="en-US" dirty="0"/>
          </a:p>
        </p:txBody>
      </p:sp>
      <p:sp>
        <p:nvSpPr>
          <p:cNvPr id="4" name="Footer Placeholder 3"/>
          <p:cNvSpPr>
            <a:spLocks noGrp="1"/>
          </p:cNvSpPr>
          <p:nvPr>
            <p:ph type="ftr" sz="quarter" idx="2"/>
          </p:nvPr>
        </p:nvSpPr>
        <p:spPr>
          <a:xfrm>
            <a:off x="0" y="8772527"/>
            <a:ext cx="3011488" cy="461963"/>
          </a:xfrm>
          <a:prstGeom prst="rect">
            <a:avLst/>
          </a:prstGeom>
        </p:spPr>
        <p:txBody>
          <a:bodyPr vert="horz" lIns="92459" tIns="46230" rIns="92459" bIns="46230" rtlCol="0" anchor="b"/>
          <a:lstStyle>
            <a:lvl1pPr algn="l">
              <a:defRPr sz="1200">
                <a:latin typeface="Calibri" pitchFamily="34" charset="0"/>
              </a:defRPr>
            </a:lvl1pPr>
          </a:lstStyle>
          <a:p>
            <a:pPr>
              <a:defRPr/>
            </a:pPr>
            <a:endParaRPr lang="en-US" dirty="0"/>
          </a:p>
        </p:txBody>
      </p:sp>
      <p:sp>
        <p:nvSpPr>
          <p:cNvPr id="5" name="Slide Number Placeholder 4"/>
          <p:cNvSpPr>
            <a:spLocks noGrp="1"/>
          </p:cNvSpPr>
          <p:nvPr>
            <p:ph type="sldNum" sz="quarter" idx="3"/>
          </p:nvPr>
        </p:nvSpPr>
        <p:spPr>
          <a:xfrm>
            <a:off x="3937000" y="8772527"/>
            <a:ext cx="3011488" cy="461963"/>
          </a:xfrm>
          <a:prstGeom prst="rect">
            <a:avLst/>
          </a:prstGeom>
        </p:spPr>
        <p:txBody>
          <a:bodyPr vert="horz" lIns="92459" tIns="46230" rIns="92459" bIns="46230" rtlCol="0" anchor="b"/>
          <a:lstStyle>
            <a:lvl1pPr algn="r">
              <a:defRPr sz="1200">
                <a:latin typeface="Calibri" pitchFamily="34" charset="0"/>
              </a:defRPr>
            </a:lvl1pPr>
          </a:lstStyle>
          <a:p>
            <a:pPr>
              <a:defRPr/>
            </a:pPr>
            <a:fld id="{BEDC0D7A-6AE5-4A11-945D-1BF5202E2179}" type="slidenum">
              <a:rPr lang="en-US"/>
              <a:pPr>
                <a:defRPr/>
              </a:pPr>
              <a:t>‹#›</a:t>
            </a:fld>
            <a:endParaRPr lang="en-US" dirty="0"/>
          </a:p>
        </p:txBody>
      </p:sp>
    </p:spTree>
    <p:extLst>
      <p:ext uri="{BB962C8B-B14F-4D97-AF65-F5344CB8AC3E}">
        <p14:creationId xmlns:p14="http://schemas.microsoft.com/office/powerpoint/2010/main" val="26509259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2459" tIns="46230" rIns="92459" bIns="4623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7000" y="2"/>
            <a:ext cx="3011488" cy="461963"/>
          </a:xfrm>
          <a:prstGeom prst="rect">
            <a:avLst/>
          </a:prstGeom>
        </p:spPr>
        <p:txBody>
          <a:bodyPr vert="horz" lIns="92459" tIns="46230" rIns="92459" bIns="46230" rtlCol="0"/>
          <a:lstStyle>
            <a:lvl1pPr algn="r" fontAlgn="auto">
              <a:spcBef>
                <a:spcPts val="0"/>
              </a:spcBef>
              <a:spcAft>
                <a:spcPts val="0"/>
              </a:spcAft>
              <a:defRPr sz="1200">
                <a:latin typeface="+mn-lt"/>
              </a:defRPr>
            </a:lvl1pPr>
          </a:lstStyle>
          <a:p>
            <a:pPr>
              <a:defRPr/>
            </a:pPr>
            <a:fld id="{32166766-B6D4-4BB6-8D03-110A874244A8}" type="datetimeFigureOut">
              <a:rPr lang="en-US"/>
              <a:pPr>
                <a:defRPr/>
              </a:pPr>
              <a:t>7/15/2019</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59" tIns="46230" rIns="92459" bIns="46230" rtlCol="0" anchor="ctr"/>
          <a:lstStyle/>
          <a:p>
            <a:pPr lvl="0"/>
            <a:endParaRPr lang="en-US" noProof="0" dirty="0"/>
          </a:p>
        </p:txBody>
      </p:sp>
      <p:sp>
        <p:nvSpPr>
          <p:cNvPr id="5" name="Notes Placeholder 4"/>
          <p:cNvSpPr>
            <a:spLocks noGrp="1"/>
          </p:cNvSpPr>
          <p:nvPr>
            <p:ph type="body" sz="quarter" idx="3"/>
          </p:nvPr>
        </p:nvSpPr>
        <p:spPr>
          <a:xfrm>
            <a:off x="695327" y="4387852"/>
            <a:ext cx="5559425" cy="4156075"/>
          </a:xfrm>
          <a:prstGeom prst="rect">
            <a:avLst/>
          </a:prstGeom>
        </p:spPr>
        <p:txBody>
          <a:bodyPr vert="horz" lIns="92459" tIns="46230" rIns="92459" bIns="4623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7"/>
            <a:ext cx="3011488" cy="461963"/>
          </a:xfrm>
          <a:prstGeom prst="rect">
            <a:avLst/>
          </a:prstGeom>
        </p:spPr>
        <p:txBody>
          <a:bodyPr vert="horz" lIns="92459" tIns="46230" rIns="92459" bIns="4623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7000" y="8772527"/>
            <a:ext cx="3011488" cy="461963"/>
          </a:xfrm>
          <a:prstGeom prst="rect">
            <a:avLst/>
          </a:prstGeom>
        </p:spPr>
        <p:txBody>
          <a:bodyPr vert="horz" lIns="92459" tIns="46230" rIns="92459" bIns="46230" rtlCol="0" anchor="b"/>
          <a:lstStyle>
            <a:lvl1pPr algn="r" fontAlgn="auto">
              <a:spcBef>
                <a:spcPts val="0"/>
              </a:spcBef>
              <a:spcAft>
                <a:spcPts val="0"/>
              </a:spcAft>
              <a:defRPr sz="1200">
                <a:latin typeface="+mn-lt"/>
              </a:defRPr>
            </a:lvl1pPr>
          </a:lstStyle>
          <a:p>
            <a:pPr>
              <a:defRPr/>
            </a:pPr>
            <a:fld id="{B4CA3464-CE77-43F8-9873-7DADD0817BA3}" type="slidenum">
              <a:rPr lang="en-US"/>
              <a:pPr>
                <a:defRPr/>
              </a:pPr>
              <a:t>‹#›</a:t>
            </a:fld>
            <a:endParaRPr lang="en-US" dirty="0"/>
          </a:p>
        </p:txBody>
      </p:sp>
    </p:spTree>
    <p:extLst>
      <p:ext uri="{BB962C8B-B14F-4D97-AF65-F5344CB8AC3E}">
        <p14:creationId xmlns:p14="http://schemas.microsoft.com/office/powerpoint/2010/main" val="191526925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43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baseline="0" dirty="0"/>
          </a:p>
          <a:p>
            <a:endParaRPr lang="en-US" baseline="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55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t>SUGGESTED TALKING POINTS:</a:t>
            </a:r>
          </a:p>
          <a:p>
            <a:pPr lvl="0"/>
            <a:endParaRPr lang="en-US" dirty="0"/>
          </a:p>
          <a:p>
            <a:pPr lvl="0"/>
            <a:r>
              <a:rPr lang="en-US" dirty="0"/>
              <a:t>We have an aging society.  Advances in medicine and technology mean that people live much longer and more productive lives than they used to. </a:t>
            </a:r>
          </a:p>
          <a:p>
            <a:r>
              <a:rPr lang="en-US" dirty="0"/>
              <a:t> </a:t>
            </a:r>
          </a:p>
          <a:p>
            <a:pPr lvl="0"/>
            <a:r>
              <a:rPr lang="en-US" dirty="0"/>
              <a:t>Retirement of the baby boomers impacts our economy -government programs that support those in old age increasingly taking up a larger portion of the budget.</a:t>
            </a:r>
          </a:p>
          <a:p>
            <a:r>
              <a:rPr lang="en-US" dirty="0"/>
              <a:t> </a:t>
            </a:r>
          </a:p>
          <a:p>
            <a:pPr lvl="0"/>
            <a:r>
              <a:rPr lang="en-US" dirty="0"/>
              <a:t>The declining ratio of workers to social security recipients identified on the slide also impacts our economy.</a:t>
            </a:r>
          </a:p>
          <a:p>
            <a:pPr lvl="0"/>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05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4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t>SUGGESTED TALKING POINTS:</a:t>
            </a:r>
          </a:p>
          <a:p>
            <a:r>
              <a:rPr lang="en-US" dirty="0"/>
              <a:t> </a:t>
            </a:r>
          </a:p>
          <a:p>
            <a:r>
              <a:rPr lang="en-US" dirty="0"/>
              <a:t>A little less than half of our debt is held by those overseas. Both China and Japan hold each about a tenth of our debt – over $1 trillion each.</a:t>
            </a:r>
          </a:p>
          <a:p>
            <a:endParaRPr lang="en-US" dirty="0"/>
          </a:p>
          <a:p>
            <a:r>
              <a:rPr lang="en-US" dirty="0"/>
              <a:t>Even the half that comes back to other Americans represents money that the government cannot spend on other priorities and critical functions of government, as well as areas that can help invest in a better future, such as education and basic research. </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28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a:t>
            </a:r>
            <a:r>
              <a:rPr lang="en-US" baseline="0" dirty="0"/>
              <a:t> Growth is a story of 2 primary things: </a:t>
            </a:r>
          </a:p>
          <a:p>
            <a:r>
              <a:rPr lang="en-US" baseline="0" dirty="0"/>
              <a:t>1: The ageing of the population is driving large increases in social security and healthcare spending. </a:t>
            </a:r>
          </a:p>
          <a:p>
            <a:r>
              <a:rPr lang="en-US" baseline="0" dirty="0"/>
              <a:t>2: Consistent and growing deficits, in an environment of rising interest rates is leading to rapid interest spending growth.</a:t>
            </a:r>
          </a:p>
          <a:p>
            <a:endParaRPr lang="en-US" baseline="0" dirty="0"/>
          </a:p>
          <a:p>
            <a:r>
              <a:rPr lang="en-US" baseline="0" dirty="0"/>
              <a:t>Note: this assumes current law so the discretionary spending increases of the bipartisan budget act are NOT continued. </a:t>
            </a:r>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39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22</a:t>
            </a:fld>
            <a:endParaRPr lang="en-US"/>
          </a:p>
        </p:txBody>
      </p:sp>
    </p:spTree>
    <p:extLst>
      <p:ext uri="{BB962C8B-B14F-4D97-AF65-F5344CB8AC3E}">
        <p14:creationId xmlns:p14="http://schemas.microsoft.com/office/powerpoint/2010/main" val="405884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23</a:t>
            </a:fld>
            <a:endParaRPr lang="en-US"/>
          </a:p>
        </p:txBody>
      </p:sp>
    </p:spTree>
    <p:extLst>
      <p:ext uri="{BB962C8B-B14F-4D97-AF65-F5344CB8AC3E}">
        <p14:creationId xmlns:p14="http://schemas.microsoft.com/office/powerpoint/2010/main" val="64844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24</a:t>
            </a:fld>
            <a:endParaRPr lang="en-US"/>
          </a:p>
        </p:txBody>
      </p:sp>
    </p:spTree>
    <p:extLst>
      <p:ext uri="{BB962C8B-B14F-4D97-AF65-F5344CB8AC3E}">
        <p14:creationId xmlns:p14="http://schemas.microsoft.com/office/powerpoint/2010/main" val="748524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25</a:t>
            </a:fld>
            <a:endParaRPr lang="en-US"/>
          </a:p>
        </p:txBody>
      </p:sp>
    </p:spTree>
    <p:extLst>
      <p:ext uri="{BB962C8B-B14F-4D97-AF65-F5344CB8AC3E}">
        <p14:creationId xmlns:p14="http://schemas.microsoft.com/office/powerpoint/2010/main" val="253743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baseline="0" dirty="0"/>
          </a:p>
          <a:p>
            <a:endParaRPr lang="en-US" baseline="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66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26</a:t>
            </a:fld>
            <a:endParaRPr lang="en-US"/>
          </a:p>
        </p:txBody>
      </p:sp>
    </p:spTree>
    <p:extLst>
      <p:ext uri="{BB962C8B-B14F-4D97-AF65-F5344CB8AC3E}">
        <p14:creationId xmlns:p14="http://schemas.microsoft.com/office/powerpoint/2010/main" val="370538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27</a:t>
            </a:fld>
            <a:endParaRPr lang="en-US"/>
          </a:p>
        </p:txBody>
      </p:sp>
    </p:spTree>
    <p:extLst>
      <p:ext uri="{BB962C8B-B14F-4D97-AF65-F5344CB8AC3E}">
        <p14:creationId xmlns:p14="http://schemas.microsoft.com/office/powerpoint/2010/main" val="45486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28</a:t>
            </a:fld>
            <a:endParaRPr lang="en-US"/>
          </a:p>
        </p:txBody>
      </p:sp>
    </p:spTree>
    <p:extLst>
      <p:ext uri="{BB962C8B-B14F-4D97-AF65-F5344CB8AC3E}">
        <p14:creationId xmlns:p14="http://schemas.microsoft.com/office/powerpoint/2010/main" val="383250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29</a:t>
            </a:fld>
            <a:endParaRPr lang="en-US"/>
          </a:p>
        </p:txBody>
      </p:sp>
    </p:spTree>
    <p:extLst>
      <p:ext uri="{BB962C8B-B14F-4D97-AF65-F5344CB8AC3E}">
        <p14:creationId xmlns:p14="http://schemas.microsoft.com/office/powerpoint/2010/main" val="113361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30</a:t>
            </a:fld>
            <a:endParaRPr lang="en-US"/>
          </a:p>
        </p:txBody>
      </p:sp>
    </p:spTree>
    <p:extLst>
      <p:ext uri="{BB962C8B-B14F-4D97-AF65-F5344CB8AC3E}">
        <p14:creationId xmlns:p14="http://schemas.microsoft.com/office/powerpoint/2010/main" val="215901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a:t>SUGGESTED TALKING POINTS:</a:t>
            </a:r>
          </a:p>
          <a:p>
            <a:pPr lvl="0"/>
            <a:endParaRPr lang="en-US" dirty="0"/>
          </a:p>
          <a:p>
            <a:pPr lvl="0"/>
            <a:r>
              <a:rPr lang="en-US" dirty="0"/>
              <a:t>In 2019, our federal government will spend approximately $4.4 trillion dollars, while taking in roughly $3.5 trillion in revenue. </a:t>
            </a:r>
          </a:p>
          <a:p>
            <a:r>
              <a:rPr lang="en-US" dirty="0"/>
              <a:t> </a:t>
            </a:r>
          </a:p>
          <a:p>
            <a:pPr lvl="0"/>
            <a:r>
              <a:rPr lang="en-US" dirty="0"/>
              <a:t>This leaves a gap of almost $900 billion that the government had to borrow – which added to the debt. </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68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deficit grew nearly 800% from 2007 to 2009 because of the Great Recession.</a:t>
            </a:r>
          </a:p>
          <a:p>
            <a:r>
              <a:rPr lang="en-US" baseline="0" dirty="0"/>
              <a:t>The deficit then fell as it was projected to due to the recovering economy, some spending restraint, and small tax increases.</a:t>
            </a:r>
          </a:p>
          <a:p>
            <a:r>
              <a:rPr lang="en-US" baseline="0" dirty="0"/>
              <a:t>However, the era of declining deficits is over and has been made worse by the recent tax and spending bills.</a:t>
            </a:r>
          </a:p>
          <a:p>
            <a:r>
              <a:rPr lang="en-US" baseline="0" dirty="0"/>
              <a:t>Trillion dollar deficits return by 2020 and deficits will surpass 2009’s levels in 10 years.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81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deficit grew nearly 800% from 2007 to 2009 because of the Great Recession.</a:t>
            </a:r>
          </a:p>
          <a:p>
            <a:r>
              <a:rPr lang="en-US" baseline="0" dirty="0"/>
              <a:t>The deficit then fell as it was projected to due to the recovering economy, some spending restraint, and small tax increases.</a:t>
            </a:r>
          </a:p>
          <a:p>
            <a:r>
              <a:rPr lang="en-US" baseline="0" dirty="0"/>
              <a:t>However, the era of declining deficits is over and has been made worse by the recent tax and spending bills.</a:t>
            </a:r>
          </a:p>
          <a:p>
            <a:r>
              <a:rPr lang="en-US" baseline="0" dirty="0"/>
              <a:t>Trillion dollar deficits return by 2020 and deficits will surpass 2009’s levels in 10 years.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5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6</a:t>
            </a:fld>
            <a:endParaRPr lang="en-US" dirty="0"/>
          </a:p>
        </p:txBody>
      </p:sp>
    </p:spTree>
    <p:extLst>
      <p:ext uri="{BB962C8B-B14F-4D97-AF65-F5344CB8AC3E}">
        <p14:creationId xmlns:p14="http://schemas.microsoft.com/office/powerpoint/2010/main" val="163989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7</a:t>
            </a:fld>
            <a:endParaRPr lang="en-US" dirty="0"/>
          </a:p>
        </p:txBody>
      </p:sp>
    </p:spTree>
    <p:extLst>
      <p:ext uri="{BB962C8B-B14F-4D97-AF65-F5344CB8AC3E}">
        <p14:creationId xmlns:p14="http://schemas.microsoft.com/office/powerpoint/2010/main" val="43738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8</a:t>
            </a:fld>
            <a:endParaRPr lang="en-US" dirty="0"/>
          </a:p>
        </p:txBody>
      </p:sp>
    </p:spTree>
    <p:extLst>
      <p:ext uri="{BB962C8B-B14F-4D97-AF65-F5344CB8AC3E}">
        <p14:creationId xmlns:p14="http://schemas.microsoft.com/office/powerpoint/2010/main" val="78301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0A5F29-E87B-D54C-9DBF-0736DA46A2F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67371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297807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61790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7924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A5F29-E87B-D54C-9DBF-0736DA46A2F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40635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A5F29-E87B-D54C-9DBF-0736DA46A2F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330903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A5F29-E87B-D54C-9DBF-0736DA46A2FB}"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4277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10A5F29-E87B-D54C-9DBF-0736DA46A2FB}"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2711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A5F29-E87B-D54C-9DBF-0736DA46A2FB}"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00217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A5F29-E87B-D54C-9DBF-0736DA46A2F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85817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A5F29-E87B-D54C-9DBF-0736DA46A2F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416035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A5F29-E87B-D54C-9DBF-0736DA46A2FB}"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C768E-2370-2845-8FF6-7F4C8E34D0FC}" type="slidenum">
              <a:rPr lang="en-US" smtClean="0"/>
              <a:t>‹#›</a:t>
            </a:fld>
            <a:endParaRPr lang="en-US"/>
          </a:p>
        </p:txBody>
      </p:sp>
    </p:spTree>
    <p:extLst>
      <p:ext uri="{BB962C8B-B14F-4D97-AF65-F5344CB8AC3E}">
        <p14:creationId xmlns:p14="http://schemas.microsoft.com/office/powerpoint/2010/main" val="235500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060" y="3459572"/>
            <a:ext cx="7909640"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all" spc="0" normalizeH="0" baseline="0" noProof="0" dirty="0">
                <a:ln>
                  <a:noFill/>
                </a:ln>
                <a:solidFill>
                  <a:srgbClr val="000000"/>
                </a:solidFill>
                <a:effectLst/>
                <a:uLnTx/>
                <a:uFillTx/>
                <a:latin typeface="Arial"/>
                <a:ea typeface="+mn-ea"/>
                <a:cs typeface="Arial"/>
              </a:rPr>
              <a:t>2019 State of the Debt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all" spc="0" normalizeH="0" baseline="0" noProof="0" dirty="0">
              <a:ln>
                <a:noFill/>
              </a:ln>
              <a:solidFill>
                <a:srgbClr val="000000"/>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3325988" y="2392025"/>
            <a:ext cx="2497667" cy="755311"/>
          </a:xfrm>
          <a:prstGeom prst="rect">
            <a:avLst/>
          </a:prstGeom>
        </p:spPr>
      </p:pic>
      <p:cxnSp>
        <p:nvCxnSpPr>
          <p:cNvPr id="5" name="Straight Connector 4"/>
          <p:cNvCxnSpPr/>
          <p:nvPr/>
        </p:nvCxnSpPr>
        <p:spPr>
          <a:xfrm>
            <a:off x="2832100" y="3311876"/>
            <a:ext cx="3598334"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59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7556" y="6381145"/>
            <a:ext cx="2006291" cy="307777"/>
          </a:xfrm>
          <a:prstGeom prst="rect">
            <a:avLst/>
          </a:prstGeom>
        </p:spPr>
        <p:txBody>
          <a:bodyPr wrap="square" rtlCol="0">
            <a:spAutoFit/>
          </a:bodyPr>
          <a:lstStyle/>
          <a:p>
            <a:pPr marL="0" marR="0" lvl="0" indent="-285750" algn="ctr" defTabSz="457200" rtl="0" eaLnBrk="1" fontAlgn="auto" latinLnBrk="0" hangingPunct="1">
              <a:lnSpc>
                <a:spcPct val="100000"/>
              </a:lnSpc>
              <a:spcBef>
                <a:spcPts val="0"/>
              </a:spcBef>
              <a:spcAft>
                <a:spcPts val="300"/>
              </a:spcAft>
              <a:buClr>
                <a:srgbClr val="1F497D"/>
              </a:buClr>
              <a:buSzPct val="110000"/>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a:rPr>
              <a:t>CBO Current Law</a:t>
            </a:r>
          </a:p>
        </p:txBody>
      </p:sp>
      <p:pic>
        <p:nvPicPr>
          <p:cNvPr id="40" name="Picture 39"/>
          <p:cNvPicPr>
            <a:picLocks noChangeAspect="1"/>
          </p:cNvPicPr>
          <p:nvPr/>
        </p:nvPicPr>
        <p:blipFill>
          <a:blip r:embed="rId3"/>
          <a:stretch>
            <a:fillRect/>
          </a:stretch>
        </p:blipFill>
        <p:spPr>
          <a:xfrm>
            <a:off x="7491588" y="6344421"/>
            <a:ext cx="1614312" cy="488179"/>
          </a:xfrm>
          <a:prstGeom prst="rect">
            <a:avLst/>
          </a:prstGeom>
        </p:spPr>
      </p:pic>
      <p:grpSp>
        <p:nvGrpSpPr>
          <p:cNvPr id="4" name="Group 3"/>
          <p:cNvGrpSpPr/>
          <p:nvPr/>
        </p:nvGrpSpPr>
        <p:grpSpPr>
          <a:xfrm>
            <a:off x="0" y="2459489"/>
            <a:ext cx="9144000" cy="1445230"/>
            <a:chOff x="27574" y="694189"/>
            <a:chExt cx="9144000" cy="1445230"/>
          </a:xfrm>
        </p:grpSpPr>
        <p:sp>
          <p:nvSpPr>
            <p:cNvPr id="42" name="TextBox 41"/>
            <p:cNvSpPr txBox="1"/>
            <p:nvPr/>
          </p:nvSpPr>
          <p:spPr>
            <a:xfrm>
              <a:off x="103774" y="694189"/>
              <a:ext cx="8902700" cy="630942"/>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lumMod val="50000"/>
                      <a:lumOff val="50000"/>
                    </a:prstClr>
                  </a:solidFill>
                  <a:effectLst/>
                  <a:uLnTx/>
                  <a:uFillTx/>
                  <a:latin typeface="Arial"/>
                  <a:ea typeface="+mn-ea"/>
                  <a:cs typeface="Arial"/>
                </a:rPr>
                <a:t>What is Driving</a:t>
              </a:r>
            </a:p>
          </p:txBody>
        </p:sp>
        <p:sp>
          <p:nvSpPr>
            <p:cNvPr id="43" name="TextBox 42"/>
            <p:cNvSpPr txBox="1"/>
            <p:nvPr/>
          </p:nvSpPr>
          <p:spPr>
            <a:xfrm>
              <a:off x="27574" y="1354589"/>
              <a:ext cx="9144000" cy="784830"/>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3600" b="1" i="0" u="none" strike="noStrike" kern="1200" cap="all" spc="0" normalizeH="0" baseline="0" noProof="0" dirty="0">
                  <a:ln>
                    <a:noFill/>
                  </a:ln>
                  <a:solidFill>
                    <a:prstClr val="black"/>
                  </a:solidFill>
                  <a:effectLst/>
                  <a:uLnTx/>
                  <a:uFillTx/>
                  <a:latin typeface="Arial"/>
                  <a:ea typeface="+mn-ea"/>
                  <a:cs typeface="Arial"/>
                </a:rPr>
                <a:t>Our debt problems?</a:t>
              </a:r>
              <a:endParaRPr kumimoji="0" lang="en-US" sz="3600" b="0" i="0" u="none" strike="noStrike" kern="1200" cap="all" spc="0" normalizeH="0" baseline="0" noProof="0" dirty="0">
                <a:ln>
                  <a:noFill/>
                </a:ln>
                <a:solidFill>
                  <a:prstClr val="black"/>
                </a:solidFill>
                <a:effectLst/>
                <a:uLnTx/>
                <a:uFillTx/>
                <a:latin typeface="Arial"/>
                <a:ea typeface="+mn-ea"/>
                <a:cs typeface="Arial"/>
              </a:endParaRPr>
            </a:p>
          </p:txBody>
        </p:sp>
        <p:cxnSp>
          <p:nvCxnSpPr>
            <p:cNvPr id="44" name="Straight Connector 43"/>
            <p:cNvCxnSpPr/>
            <p:nvPr/>
          </p:nvCxnSpPr>
          <p:spPr>
            <a:xfrm>
              <a:off x="2821574" y="1432276"/>
              <a:ext cx="359833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926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86735" y="6505812"/>
            <a:ext cx="6558454" cy="307777"/>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400" b="0" i="1" u="none" strike="noStrike" kern="1200" cap="none" spc="0" normalizeH="0" baseline="0" noProof="0" dirty="0">
                <a:ln>
                  <a:noFill/>
                </a:ln>
                <a:solidFill>
                  <a:srgbClr val="292929"/>
                </a:solidFill>
                <a:effectLst/>
                <a:uLnTx/>
                <a:uFillTx/>
                <a:latin typeface="Calibri" pitchFamily="34" charset="0"/>
                <a:ea typeface="+mn-ea"/>
                <a:cs typeface="+mn-cs"/>
              </a:rPr>
              <a:t>Source: CRFB calculations based on Congressional Budget Office data.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BF5DB-545B-4EA0-AAE8-3B5417837718}"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15" name="Chart 14"/>
          <p:cNvGraphicFramePr>
            <a:graphicFrameLocks/>
          </p:cNvGraphicFramePr>
          <p:nvPr>
            <p:extLst>
              <p:ext uri="{D42A27DB-BD31-4B8C-83A1-F6EECF244321}">
                <p14:modId xmlns:p14="http://schemas.microsoft.com/office/powerpoint/2010/main" val="71699910"/>
              </p:ext>
            </p:extLst>
          </p:nvPr>
        </p:nvGraphicFramePr>
        <p:xfrm>
          <a:off x="0" y="1076380"/>
          <a:ext cx="9144000" cy="510976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824351" y="6009162"/>
            <a:ext cx="2171700" cy="400110"/>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1" i="0" u="none" strike="noStrike" kern="1200" cap="none" spc="0" normalizeH="0" baseline="0" noProof="0" dirty="0">
                <a:ln>
                  <a:noFill/>
                </a:ln>
                <a:solidFill>
                  <a:srgbClr val="292929"/>
                </a:solidFill>
                <a:effectLst/>
                <a:uLnTx/>
                <a:uFillTx/>
                <a:latin typeface="Calibri" pitchFamily="34" charset="0"/>
                <a:ea typeface="+mn-ea"/>
                <a:cs typeface="+mn-cs"/>
              </a:rPr>
              <a:t>FY 2019 Deficit</a:t>
            </a:r>
          </a:p>
        </p:txBody>
      </p:sp>
      <p:sp>
        <p:nvSpPr>
          <p:cNvPr id="17" name="TextBox 16"/>
          <p:cNvSpPr txBox="1"/>
          <p:nvPr/>
        </p:nvSpPr>
        <p:spPr>
          <a:xfrm>
            <a:off x="0" y="-70859"/>
            <a:ext cx="9144000" cy="969496"/>
          </a:xfrm>
          <a:prstGeom prst="rect">
            <a:avLst/>
          </a:prstGeom>
        </p:spPr>
        <p:txBody>
          <a:bodyPr wrap="square" lIns="0" tIns="0" rIns="0" bIns="0" rtlCol="0" anchor="ctr" anchorCtr="0">
            <a:spAutoFit/>
          </a:bodyPr>
          <a:lstStyle/>
          <a:p>
            <a:pPr algn="ctr" fontAlgn="auto">
              <a:spcBef>
                <a:spcPts val="0"/>
              </a:spcBef>
              <a:spcAft>
                <a:spcPts val="0"/>
              </a:spcAft>
            </a:pPr>
            <a:r>
              <a:rPr lang="en-US" sz="3600" b="1" dirty="0">
                <a:solidFill>
                  <a:srgbClr val="E63726"/>
                </a:solidFill>
                <a:cs typeface="Arial" panose="020B0604020202020204" pitchFamily="34" charset="0"/>
              </a:rPr>
              <a:t>60% </a:t>
            </a:r>
            <a:r>
              <a:rPr lang="en-US" sz="2700" b="1" dirty="0">
                <a:cs typeface="Arial" panose="020B0604020202020204" pitchFamily="34" charset="0"/>
              </a:rPr>
              <a:t>OF THIS YEAR’S PROJECTED DEFICIT IS DUE TO RECENT LEGISLATION</a:t>
            </a:r>
          </a:p>
        </p:txBody>
      </p:sp>
      <p:sp>
        <p:nvSpPr>
          <p:cNvPr id="19" name="TextBox 18"/>
          <p:cNvSpPr txBox="1"/>
          <p:nvPr/>
        </p:nvSpPr>
        <p:spPr>
          <a:xfrm>
            <a:off x="661801" y="914227"/>
            <a:ext cx="851934"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sp>
        <p:nvSpPr>
          <p:cNvPr id="20" name="TextBox 1"/>
          <p:cNvSpPr txBox="1"/>
          <p:nvPr/>
        </p:nvSpPr>
        <p:spPr>
          <a:xfrm>
            <a:off x="3447738" y="1425982"/>
            <a:ext cx="2924927" cy="707886"/>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9144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rPr>
              <a:t>2018 </a:t>
            </a:r>
          </a:p>
          <a:p>
            <a:pPr marL="9144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rPr>
              <a:t>Budget Agreement</a:t>
            </a:r>
          </a:p>
        </p:txBody>
      </p:sp>
      <p:sp>
        <p:nvSpPr>
          <p:cNvPr id="21" name="TextBox 1"/>
          <p:cNvSpPr txBox="1"/>
          <p:nvPr/>
        </p:nvSpPr>
        <p:spPr>
          <a:xfrm>
            <a:off x="3482301" y="3592266"/>
            <a:ext cx="2924927" cy="338554"/>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2015 Doc Fix &amp; Extenders</a:t>
            </a: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2" name="Right Brace 21"/>
          <p:cNvSpPr/>
          <p:nvPr/>
        </p:nvSpPr>
        <p:spPr>
          <a:xfrm>
            <a:off x="6520995" y="1334606"/>
            <a:ext cx="640080" cy="2780194"/>
          </a:xfrm>
          <a:prstGeom prst="rightBrace">
            <a:avLst>
              <a:gd name="adj1" fmla="val 35568"/>
              <a:gd name="adj2" fmla="val 50000"/>
            </a:avLst>
          </a:prstGeom>
          <a:ln w="38100">
            <a:solidFill>
              <a:srgbClr val="E6372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48A5"/>
              </a:solidFill>
              <a:effectLst/>
              <a:uLnTx/>
              <a:uFillTx/>
              <a:latin typeface="Calibri"/>
              <a:ea typeface="+mn-ea"/>
              <a:cs typeface="+mn-cs"/>
            </a:endParaRPr>
          </a:p>
        </p:txBody>
      </p:sp>
      <p:sp>
        <p:nvSpPr>
          <p:cNvPr id="23" name="TextBox 22"/>
          <p:cNvSpPr txBox="1"/>
          <p:nvPr/>
        </p:nvSpPr>
        <p:spPr>
          <a:xfrm>
            <a:off x="3934945" y="861206"/>
            <a:ext cx="1950511" cy="461665"/>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400" b="1" i="0" u="none" strike="noStrike" kern="1200" cap="none" spc="0" normalizeH="0" baseline="0" noProof="0" dirty="0">
                <a:ln>
                  <a:noFill/>
                </a:ln>
                <a:solidFill>
                  <a:srgbClr val="E63726"/>
                </a:solidFill>
                <a:effectLst/>
                <a:uLnTx/>
                <a:uFillTx/>
                <a:latin typeface="Calibri" pitchFamily="34" charset="0"/>
                <a:ea typeface="+mn-ea"/>
                <a:cs typeface="+mn-cs"/>
              </a:rPr>
              <a:t>$896 billion</a:t>
            </a:r>
          </a:p>
        </p:txBody>
      </p:sp>
      <p:sp>
        <p:nvSpPr>
          <p:cNvPr id="24" name="Slide Number Placeholder 2">
            <a:extLst>
              <a:ext uri="{FF2B5EF4-FFF2-40B4-BE49-F238E27FC236}">
                <a16:creationId xmlns:a16="http://schemas.microsoft.com/office/drawing/2014/main" id="{B54D1E6B-C18E-4FE5-A98F-37661C48C375}"/>
              </a:ext>
            </a:extLst>
          </p:cNvPr>
          <p:cNvSpPr txBox="1">
            <a:spLocks/>
          </p:cNvSpPr>
          <p:nvPr/>
        </p:nvSpPr>
        <p:spPr>
          <a:xfrm>
            <a:off x="457200" y="6356350"/>
            <a:ext cx="2133600" cy="365125"/>
          </a:xfrm>
          <a:prstGeom prst="rect">
            <a:avLst/>
          </a:prstGeom>
        </p:spPr>
        <p:txBody>
          <a:bodyPr lIns="0" tIns="0" rIns="91440" bIns="0" anchor="b" anchorCtr="0"/>
          <a:lstStyle>
            <a:defPPr>
              <a:defRPr lang="en-US"/>
            </a:defPPr>
            <a:lvl1pPr marL="0" algn="r" defTabSz="914400" rtl="0" eaLnBrk="1" latinLnBrk="0" hangingPunct="1">
              <a:defRPr sz="1000" kern="1200" smtClean="0">
                <a:solidFill>
                  <a:schemeClr val="tx1"/>
                </a:solidFill>
                <a:effectLst/>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148A5"/>
              </a:solidFill>
              <a:effectLst/>
              <a:uLnTx/>
              <a:uFillTx/>
              <a:latin typeface="Calibri" pitchFamily="34" charset="0"/>
              <a:ea typeface="+mn-ea"/>
              <a:cs typeface="+mn-cs"/>
            </a:endParaRPr>
          </a:p>
        </p:txBody>
      </p:sp>
      <p:pic>
        <p:nvPicPr>
          <p:cNvPr id="18" name="Picture 17">
            <a:extLst>
              <a:ext uri="{FF2B5EF4-FFF2-40B4-BE49-F238E27FC236}">
                <a16:creationId xmlns:a16="http://schemas.microsoft.com/office/drawing/2014/main" id="{9437237E-B6B1-4F99-B71C-0CE0B23BA26A}"/>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32811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D51E9-8BD5-4372-A2D0-4914E7CF9DE5}"/>
              </a:ext>
            </a:extLst>
          </p:cNvPr>
          <p:cNvSpPr>
            <a:spLocks noGrp="1"/>
          </p:cNvSpPr>
          <p:nvPr>
            <p:ph type="sldNum" sz="quarter" idx="12"/>
          </p:nvPr>
        </p:nvSpPr>
        <p:spPr/>
        <p:txBody>
          <a:bodyPr/>
          <a:lstStyle/>
          <a:p>
            <a:pPr>
              <a:defRPr/>
            </a:pPr>
            <a:fld id="{6D9A7674-5859-4E4D-AFFE-2F49F7A95394}" type="slidenum">
              <a:rPr lang="en-US" smtClean="0">
                <a:solidFill>
                  <a:srgbClr val="292929"/>
                </a:solidFill>
              </a:rPr>
              <a:pPr>
                <a:defRPr/>
              </a:pPr>
              <a:t>11</a:t>
            </a:fld>
            <a:endParaRPr lang="en-US" dirty="0">
              <a:solidFill>
                <a:srgbClr val="292929"/>
              </a:solidFill>
            </a:endParaRPr>
          </a:p>
        </p:txBody>
      </p:sp>
      <p:graphicFrame>
        <p:nvGraphicFramePr>
          <p:cNvPr id="3" name="Chart 2">
            <a:extLst>
              <a:ext uri="{FF2B5EF4-FFF2-40B4-BE49-F238E27FC236}">
                <a16:creationId xmlns:a16="http://schemas.microsoft.com/office/drawing/2014/main" id="{C342CB5E-918A-4577-B6AA-DF289FE67890}"/>
              </a:ext>
            </a:extLst>
          </p:cNvPr>
          <p:cNvGraphicFramePr>
            <a:graphicFrameLocks/>
          </p:cNvGraphicFramePr>
          <p:nvPr>
            <p:extLst>
              <p:ext uri="{D42A27DB-BD31-4B8C-83A1-F6EECF244321}">
                <p14:modId xmlns:p14="http://schemas.microsoft.com/office/powerpoint/2010/main" val="474362228"/>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7B5A2605-5BDB-4041-AA5E-04199578C839}"/>
              </a:ext>
            </a:extLst>
          </p:cNvPr>
          <p:cNvPicPr>
            <a:picLocks noChangeAspect="1"/>
          </p:cNvPicPr>
          <p:nvPr/>
        </p:nvPicPr>
        <p:blipFill>
          <a:blip r:embed="rId3"/>
          <a:stretch>
            <a:fillRect/>
          </a:stretch>
        </p:blipFill>
        <p:spPr>
          <a:xfrm>
            <a:off x="7094774" y="6275413"/>
            <a:ext cx="1614312" cy="488179"/>
          </a:xfrm>
          <a:prstGeom prst="rect">
            <a:avLst/>
          </a:prstGeom>
        </p:spPr>
      </p:pic>
      <p:sp>
        <p:nvSpPr>
          <p:cNvPr id="6" name="TextBox 5">
            <a:extLst>
              <a:ext uri="{FF2B5EF4-FFF2-40B4-BE49-F238E27FC236}">
                <a16:creationId xmlns:a16="http://schemas.microsoft.com/office/drawing/2014/main" id="{40A7CF2B-E007-4ADF-B2DB-60664ABDD6FA}"/>
              </a:ext>
            </a:extLst>
          </p:cNvPr>
          <p:cNvSpPr txBox="1"/>
          <p:nvPr/>
        </p:nvSpPr>
        <p:spPr>
          <a:xfrm>
            <a:off x="0" y="73323"/>
            <a:ext cx="9105900" cy="646331"/>
          </a:xfrm>
          <a:prstGeom prst="rect">
            <a:avLst/>
          </a:prstGeom>
          <a:noFill/>
        </p:spPr>
        <p:txBody>
          <a:bodyPr wrap="square" rtlCol="0">
            <a:spAutoFit/>
          </a:bodyPr>
          <a:lstStyle/>
          <a:p>
            <a:pPr algn="ctr" fontAlgn="auto">
              <a:spcBef>
                <a:spcPts val="0"/>
              </a:spcBef>
              <a:spcAft>
                <a:spcPts val="0"/>
              </a:spcAft>
            </a:pPr>
            <a:r>
              <a:rPr lang="en-US" sz="3600" b="1" dirty="0">
                <a:cs typeface="Arial" panose="020B0604020202020204" pitchFamily="34" charset="0"/>
              </a:rPr>
              <a:t>DEFICITS COULD GET WORSE</a:t>
            </a:r>
          </a:p>
        </p:txBody>
      </p:sp>
      <p:sp>
        <p:nvSpPr>
          <p:cNvPr id="7" name="TextBox 1">
            <a:extLst>
              <a:ext uri="{FF2B5EF4-FFF2-40B4-BE49-F238E27FC236}">
                <a16:creationId xmlns:a16="http://schemas.microsoft.com/office/drawing/2014/main" id="{5B583A33-D71D-4308-A1F0-93E02A37944B}"/>
              </a:ext>
            </a:extLst>
          </p:cNvPr>
          <p:cNvSpPr txBox="1"/>
          <p:nvPr/>
        </p:nvSpPr>
        <p:spPr>
          <a:xfrm>
            <a:off x="0" y="6462130"/>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a:t>
            </a:r>
            <a:r>
              <a:rPr lang="en-US" sz="1200" i="1" baseline="0" dirty="0"/>
              <a:t> CRFB calculations based on Congressional Budget Office data.		</a:t>
            </a:r>
            <a:endParaRPr lang="en-US" sz="1200" i="1" dirty="0"/>
          </a:p>
        </p:txBody>
      </p:sp>
      <p:sp>
        <p:nvSpPr>
          <p:cNvPr id="8" name="TextBox 7">
            <a:extLst>
              <a:ext uri="{FF2B5EF4-FFF2-40B4-BE49-F238E27FC236}">
                <a16:creationId xmlns:a16="http://schemas.microsoft.com/office/drawing/2014/main" id="{6010AAC7-76C5-4149-B596-D6A708BF16AC}"/>
              </a:ext>
            </a:extLst>
          </p:cNvPr>
          <p:cNvSpPr txBox="1"/>
          <p:nvPr/>
        </p:nvSpPr>
        <p:spPr>
          <a:xfrm>
            <a:off x="495759" y="632014"/>
            <a:ext cx="1618661" cy="338554"/>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600" b="1" i="1" dirty="0">
                <a:solidFill>
                  <a:srgbClr val="292929"/>
                </a:solidFill>
                <a:latin typeface="Calibri" pitchFamily="34" charset="0"/>
              </a:rPr>
              <a:t>Billions</a:t>
            </a:r>
          </a:p>
        </p:txBody>
      </p:sp>
    </p:spTree>
    <p:extLst>
      <p:ext uri="{BB962C8B-B14F-4D97-AF65-F5344CB8AC3E}">
        <p14:creationId xmlns:p14="http://schemas.microsoft.com/office/powerpoint/2010/main" val="421307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7491588" y="6344421"/>
            <a:ext cx="1614312" cy="488179"/>
          </a:xfrm>
          <a:prstGeom prst="rect">
            <a:avLst/>
          </a:prstGeom>
        </p:spPr>
      </p:pic>
      <p:sp>
        <p:nvSpPr>
          <p:cNvPr id="24" name="TextBox 23"/>
          <p:cNvSpPr txBox="1"/>
          <p:nvPr/>
        </p:nvSpPr>
        <p:spPr>
          <a:xfrm>
            <a:off x="50800" y="-658742"/>
            <a:ext cx="4686300"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0" b="1" i="0" u="none" strike="noStrike" kern="1200" cap="all" spc="0" normalizeH="0" baseline="0" noProof="0" dirty="0">
                <a:ln>
                  <a:noFill/>
                </a:ln>
                <a:solidFill>
                  <a:srgbClr val="C0504D">
                    <a:lumMod val="60000"/>
                    <a:lumOff val="40000"/>
                    <a:alpha val="45000"/>
                  </a:srgbClr>
                </a:solidFill>
                <a:effectLst/>
                <a:uLnTx/>
                <a:uFillTx/>
                <a:latin typeface="Arial"/>
                <a:ea typeface="+mn-ea"/>
                <a:cs typeface="Arial"/>
              </a:rPr>
              <a:t>Q:</a:t>
            </a:r>
          </a:p>
        </p:txBody>
      </p:sp>
      <p:sp>
        <p:nvSpPr>
          <p:cNvPr id="26" name="TextBox 25"/>
          <p:cNvSpPr txBox="1"/>
          <p:nvPr/>
        </p:nvSpPr>
        <p:spPr>
          <a:xfrm>
            <a:off x="5631038" y="2802172"/>
            <a:ext cx="4686300"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0" b="1" i="0" u="none" strike="noStrike" kern="1200" cap="all" spc="0" normalizeH="0" baseline="0" noProof="0" dirty="0">
                <a:ln>
                  <a:noFill/>
                </a:ln>
                <a:solidFill>
                  <a:srgbClr val="1F497D">
                    <a:lumMod val="40000"/>
                    <a:lumOff val="60000"/>
                    <a:alpha val="45000"/>
                  </a:srgbClr>
                </a:solidFill>
                <a:effectLst/>
                <a:uLnTx/>
                <a:uFillTx/>
                <a:latin typeface="Arial"/>
                <a:ea typeface="+mn-ea"/>
                <a:cs typeface="Arial"/>
              </a:rPr>
              <a:t>A:</a:t>
            </a:r>
          </a:p>
        </p:txBody>
      </p:sp>
      <p:sp>
        <p:nvSpPr>
          <p:cNvPr id="7" name="TextBox 6">
            <a:extLst>
              <a:ext uri="{FF2B5EF4-FFF2-40B4-BE49-F238E27FC236}">
                <a16:creationId xmlns:a16="http://schemas.microsoft.com/office/drawing/2014/main" id="{FFA9D628-D1B1-46F2-A13C-D3F178FFF99B}"/>
              </a:ext>
            </a:extLst>
          </p:cNvPr>
          <p:cNvSpPr txBox="1"/>
          <p:nvPr/>
        </p:nvSpPr>
        <p:spPr>
          <a:xfrm>
            <a:off x="2752452" y="961190"/>
            <a:ext cx="6696347" cy="1200329"/>
          </a:xfrm>
          <a:prstGeom prst="rect">
            <a:avLst/>
          </a:prstGeom>
        </p:spPr>
        <p:txBody>
          <a:bodyPr wrap="square" rtlCol="0">
            <a:spAutoFit/>
          </a:bodyPr>
          <a:lstStyle/>
          <a:p>
            <a:pPr marL="285750" marR="0" lvl="0" indent="-285750" algn="l" defTabSz="457200" rtl="0" eaLnBrk="1" fontAlgn="auto" latinLnBrk="0" hangingPunct="1">
              <a:lnSpc>
                <a:spcPct val="100000"/>
              </a:lnSpc>
              <a:spcBef>
                <a:spcPts val="0"/>
              </a:spcBef>
              <a:spcAft>
                <a:spcPts val="300"/>
              </a:spcAft>
              <a:buClr>
                <a:srgbClr val="1F497D"/>
              </a:buClr>
              <a:buSzPct val="110000"/>
              <a:buFontTx/>
              <a:buNone/>
              <a:tabLst/>
              <a:defRPr/>
            </a:pPr>
            <a:r>
              <a:rPr kumimoji="0" lang="en-US" sz="3600" b="1" i="0" u="none" strike="noStrike" kern="1200" cap="none"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rPr>
              <a:t>WHAT WILL CAUSE OUR FUTURE DEBT TO RISE?</a:t>
            </a:r>
          </a:p>
        </p:txBody>
      </p:sp>
      <p:sp>
        <p:nvSpPr>
          <p:cNvPr id="8" name="TextBox 7">
            <a:extLst>
              <a:ext uri="{FF2B5EF4-FFF2-40B4-BE49-F238E27FC236}">
                <a16:creationId xmlns:a16="http://schemas.microsoft.com/office/drawing/2014/main" id="{26B3F0B4-D322-4E26-A9AA-EB9CD20B97E7}"/>
              </a:ext>
            </a:extLst>
          </p:cNvPr>
          <p:cNvSpPr txBox="1"/>
          <p:nvPr/>
        </p:nvSpPr>
        <p:spPr>
          <a:xfrm>
            <a:off x="50800" y="4146657"/>
            <a:ext cx="8577942" cy="2031325"/>
          </a:xfrm>
          <a:prstGeom prst="rect">
            <a:avLst/>
          </a:prstGeom>
        </p:spPr>
        <p:txBody>
          <a:bodyPr wrap="square" rtlCol="0">
            <a:spAutoFit/>
          </a:bodyPr>
          <a:lstStyle/>
          <a:p>
            <a:pPr marL="571500" marR="0" lvl="0" indent="-571500" algn="l" defTabSz="457200" rtl="0" eaLnBrk="1" fontAlgn="auto" latinLnBrk="0" hangingPunct="1">
              <a:lnSpc>
                <a:spcPct val="100000"/>
              </a:lnSpc>
              <a:spcBef>
                <a:spcPts val="0"/>
              </a:spcBef>
              <a:spcAft>
                <a:spcPts val="1200"/>
              </a:spcAft>
              <a:buClrTx/>
              <a:buSzPct val="110000"/>
              <a:buFont typeface="Arial" panose="020B0604020202020204" pitchFamily="34" charset="0"/>
              <a:buChar char="•"/>
              <a:tabLst/>
              <a:defRPr/>
            </a:pPr>
            <a:r>
              <a:rPr kumimoji="0" lang="en-US" sz="2400" b="1" i="0" u="none" strike="noStrike" kern="1200" cap="all"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rPr>
              <a:t>An aging population</a:t>
            </a:r>
          </a:p>
          <a:p>
            <a:pPr marL="571500" marR="0" lvl="0" indent="-571500" algn="l" defTabSz="457200" rtl="0" eaLnBrk="1" fontAlgn="auto" latinLnBrk="0" hangingPunct="1">
              <a:lnSpc>
                <a:spcPct val="100000"/>
              </a:lnSpc>
              <a:spcBef>
                <a:spcPts val="0"/>
              </a:spcBef>
              <a:spcAft>
                <a:spcPts val="1200"/>
              </a:spcAft>
              <a:buClrTx/>
              <a:buSzPct val="110000"/>
              <a:buFont typeface="Arial" panose="020B0604020202020204" pitchFamily="34" charset="0"/>
              <a:buChar char="•"/>
              <a:tabLst/>
              <a:defRPr/>
            </a:pPr>
            <a:r>
              <a:rPr kumimoji="0" lang="en-US" sz="2400" b="1" i="0" u="none" strike="noStrike" kern="1200" cap="all"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rPr>
              <a:t>GROWING HEALTH CARE COSTS </a:t>
            </a:r>
          </a:p>
          <a:p>
            <a:pPr marL="571500" marR="0" lvl="0" indent="-571500" algn="l" defTabSz="457200" rtl="0" eaLnBrk="1" fontAlgn="auto" latinLnBrk="0" hangingPunct="1">
              <a:lnSpc>
                <a:spcPct val="100000"/>
              </a:lnSpc>
              <a:spcBef>
                <a:spcPts val="0"/>
              </a:spcBef>
              <a:spcAft>
                <a:spcPts val="1200"/>
              </a:spcAft>
              <a:buClrTx/>
              <a:buSzPct val="110000"/>
              <a:buFont typeface="Arial" panose="020B0604020202020204" pitchFamily="34" charset="0"/>
              <a:buChar char="•"/>
              <a:tabLst/>
              <a:defRPr/>
            </a:pPr>
            <a:r>
              <a:rPr kumimoji="0" lang="en-US" sz="2400" b="1" i="0" u="none" strike="noStrike" kern="1200" cap="all"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rPr>
              <a:t>Rising INTEREST COSTS</a:t>
            </a:r>
          </a:p>
          <a:p>
            <a:pPr marL="571500" marR="0" lvl="0" indent="-571500" algn="l" defTabSz="457200" rtl="0" eaLnBrk="1" fontAlgn="auto" latinLnBrk="0" hangingPunct="1">
              <a:lnSpc>
                <a:spcPct val="100000"/>
              </a:lnSpc>
              <a:spcBef>
                <a:spcPts val="0"/>
              </a:spcBef>
              <a:spcAft>
                <a:spcPts val="1200"/>
              </a:spcAft>
              <a:buClrTx/>
              <a:buSzPct val="110000"/>
              <a:buFont typeface="Arial" panose="020B0604020202020204" pitchFamily="34" charset="0"/>
              <a:buChar char="•"/>
              <a:tabLst/>
              <a:defRPr/>
            </a:pPr>
            <a:r>
              <a:rPr kumimoji="0" lang="en-US" sz="2400" b="1" i="0" u="none" strike="noStrike" kern="1200" cap="all"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rPr>
              <a:t>Insufficient REVENUE</a:t>
            </a:r>
          </a:p>
        </p:txBody>
      </p:sp>
    </p:spTree>
    <p:extLst>
      <p:ext uri="{BB962C8B-B14F-4D97-AF65-F5344CB8AC3E}">
        <p14:creationId xmlns:p14="http://schemas.microsoft.com/office/powerpoint/2010/main" val="223605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387813" y="4626480"/>
            <a:ext cx="2006291" cy="307777"/>
          </a:xfrm>
          <a:prstGeom prst="rect">
            <a:avLst/>
          </a:prstGeom>
        </p:spPr>
        <p:txBody>
          <a:bodyPr wrap="square" rtlCol="0">
            <a:spAutoFit/>
          </a:bodyPr>
          <a:lstStyle/>
          <a:p>
            <a:pPr marL="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CBO Current Law</a:t>
            </a:r>
          </a:p>
        </p:txBody>
      </p:sp>
      <p:sp>
        <p:nvSpPr>
          <p:cNvPr id="11" name="TextBox 10"/>
          <p:cNvSpPr txBox="1"/>
          <p:nvPr/>
        </p:nvSpPr>
        <p:spPr>
          <a:xfrm>
            <a:off x="181149" y="1390745"/>
            <a:ext cx="1835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chemeClr val="tx1">
                    <a:lumMod val="50000"/>
                    <a:lumOff val="50000"/>
                  </a:schemeClr>
                </a:solidFill>
                <a:effectLst/>
                <a:uLnTx/>
                <a:uFillTx/>
                <a:latin typeface="Arial"/>
                <a:ea typeface="+mn-ea"/>
                <a:cs typeface="Arial"/>
              </a:rPr>
              <a:t>1950</a:t>
            </a:r>
          </a:p>
        </p:txBody>
      </p:sp>
      <p:sp>
        <p:nvSpPr>
          <p:cNvPr id="14" name="Rectangle 2"/>
          <p:cNvSpPr txBox="1">
            <a:spLocks noRot="1" noChangeArrowheads="1"/>
          </p:cNvSpPr>
          <p:nvPr/>
        </p:nvSpPr>
        <p:spPr>
          <a:xfrm>
            <a:off x="3707203" y="4390936"/>
            <a:ext cx="5144342" cy="17347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E63726"/>
                </a:solidFill>
                <a:effectLst/>
                <a:uLnTx/>
                <a:uFillTx/>
                <a:latin typeface="Arial"/>
                <a:ea typeface="+mj-ea"/>
                <a:cs typeface="Arial"/>
              </a:rPr>
              <a:t>&gt;&gt;</a:t>
            </a:r>
            <a:r>
              <a:rPr kumimoji="0" lang="en-US" sz="2400" b="1" i="0" u="none" strike="noStrike" kern="1200" cap="all" spc="0" normalizeH="0" baseline="0" noProof="0" dirty="0">
                <a:ln>
                  <a:noFill/>
                </a:ln>
                <a:solidFill>
                  <a:srgbClr val="3B83C0"/>
                </a:solidFill>
                <a:effectLst/>
                <a:uLnTx/>
                <a:uFillTx/>
                <a:latin typeface="Arial"/>
                <a:ea typeface="+mj-ea"/>
                <a:cs typeface="Arial"/>
              </a:rPr>
              <a:t> </a:t>
            </a:r>
            <a:r>
              <a:rPr kumimoji="0" lang="en-US" sz="2400" b="1" i="0" u="none" strike="noStrike" kern="1200" cap="all" spc="0" normalizeH="0" baseline="0" noProof="0" dirty="0">
                <a:ln>
                  <a:noFill/>
                </a:ln>
                <a:solidFill>
                  <a:srgbClr val="292929">
                    <a:lumMod val="75000"/>
                    <a:lumOff val="25000"/>
                  </a:srgbClr>
                </a:solidFill>
                <a:effectLst/>
                <a:uLnTx/>
                <a:uFillTx/>
                <a:latin typeface="Arial"/>
                <a:ea typeface="+mj-ea"/>
                <a:cs typeface="Arial"/>
              </a:rPr>
              <a:t>The Number of Workers Per Social Security Retiree is Falling</a:t>
            </a:r>
            <a:r>
              <a:rPr kumimoji="0" lang="en-US" sz="2400" b="1" i="0" u="none" strike="noStrike" kern="1200" cap="all" spc="0" normalizeH="0" baseline="0" noProof="0" dirty="0">
                <a:ln>
                  <a:noFill/>
                </a:ln>
                <a:solidFill>
                  <a:srgbClr val="292929"/>
                </a:solidFill>
                <a:effectLst/>
                <a:uLnTx/>
                <a:uFillTx/>
                <a:latin typeface="Arial"/>
                <a:ea typeface="+mj-ea"/>
                <a:cs typeface="Arial"/>
              </a:rPr>
              <a:t>.</a:t>
            </a:r>
          </a:p>
        </p:txBody>
      </p:sp>
      <p:sp>
        <p:nvSpPr>
          <p:cNvPr id="632" name="TextBox 631"/>
          <p:cNvSpPr txBox="1"/>
          <p:nvPr/>
        </p:nvSpPr>
        <p:spPr>
          <a:xfrm>
            <a:off x="2467272" y="1391462"/>
            <a:ext cx="1835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chemeClr val="tx1">
                    <a:lumMod val="50000"/>
                    <a:lumOff val="50000"/>
                  </a:schemeClr>
                </a:solidFill>
                <a:effectLst/>
                <a:uLnTx/>
                <a:uFillTx/>
                <a:latin typeface="Arial"/>
                <a:ea typeface="+mn-ea"/>
                <a:cs typeface="Arial"/>
              </a:rPr>
              <a:t>1960</a:t>
            </a:r>
          </a:p>
        </p:txBody>
      </p:sp>
      <p:sp>
        <p:nvSpPr>
          <p:cNvPr id="823" name="TextBox 822"/>
          <p:cNvSpPr txBox="1"/>
          <p:nvPr/>
        </p:nvSpPr>
        <p:spPr>
          <a:xfrm>
            <a:off x="4638972" y="1420670"/>
            <a:ext cx="1835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chemeClr val="tx1">
                    <a:lumMod val="50000"/>
                    <a:lumOff val="50000"/>
                  </a:schemeClr>
                </a:solidFill>
                <a:effectLst/>
                <a:uLnTx/>
                <a:uFillTx/>
                <a:latin typeface="Arial"/>
                <a:ea typeface="+mn-ea"/>
                <a:cs typeface="Arial"/>
              </a:rPr>
              <a:t>2012</a:t>
            </a:r>
          </a:p>
        </p:txBody>
      </p:sp>
      <p:sp>
        <p:nvSpPr>
          <p:cNvPr id="844" name="TextBox 843"/>
          <p:cNvSpPr txBox="1"/>
          <p:nvPr/>
        </p:nvSpPr>
        <p:spPr>
          <a:xfrm>
            <a:off x="6784083" y="1420670"/>
            <a:ext cx="1835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chemeClr val="tx1">
                    <a:lumMod val="50000"/>
                    <a:lumOff val="50000"/>
                  </a:schemeClr>
                </a:solidFill>
                <a:effectLst/>
                <a:uLnTx/>
                <a:uFillTx/>
                <a:latin typeface="Arial"/>
                <a:ea typeface="+mn-ea"/>
                <a:cs typeface="Arial"/>
              </a:rPr>
              <a:t>2035</a:t>
            </a:r>
          </a:p>
        </p:txBody>
      </p:sp>
      <p:sp>
        <p:nvSpPr>
          <p:cNvPr id="1039" name="Text Box 14"/>
          <p:cNvSpPr txBox="1">
            <a:spLocks noChangeArrowheads="1"/>
          </p:cNvSpPr>
          <p:nvPr/>
        </p:nvSpPr>
        <p:spPr bwMode="auto">
          <a:xfrm>
            <a:off x="0" y="6604000"/>
            <a:ext cx="6705600" cy="276999"/>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mn-lt"/>
                <a:ea typeface="+mn-ea"/>
                <a:cs typeface="Arial"/>
              </a:rPr>
              <a:t>Source: 2018 Social Security Trustees Report</a:t>
            </a:r>
          </a:p>
        </p:txBody>
      </p:sp>
      <p:sp>
        <p:nvSpPr>
          <p:cNvPr id="1067" name="Rectangle 2"/>
          <p:cNvSpPr txBox="1">
            <a:spLocks noRot="1" noChangeArrowheads="1"/>
          </p:cNvSpPr>
          <p:nvPr/>
        </p:nvSpPr>
        <p:spPr>
          <a:xfrm>
            <a:off x="0" y="-15908"/>
            <a:ext cx="9144000" cy="820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pPr>
            <a:r>
              <a:rPr lang="en-US" sz="4000" b="1" dirty="0">
                <a:latin typeface="Arial" panose="020B0604020202020204" pitchFamily="34" charset="0"/>
                <a:ea typeface="+mn-ea"/>
                <a:cs typeface="Arial" panose="020B0604020202020204" pitchFamily="34" charset="0"/>
              </a:rPr>
              <a:t>THE POPULATION IS AGING</a:t>
            </a:r>
          </a:p>
        </p:txBody>
      </p:sp>
      <p:cxnSp>
        <p:nvCxnSpPr>
          <p:cNvPr id="1072" name="Straight Connector 1071"/>
          <p:cNvCxnSpPr/>
          <p:nvPr/>
        </p:nvCxnSpPr>
        <p:spPr>
          <a:xfrm>
            <a:off x="2729177" y="2174462"/>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a:off x="433339" y="2164804"/>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p:cNvCxnSpPr/>
          <p:nvPr/>
        </p:nvCxnSpPr>
        <p:spPr>
          <a:xfrm>
            <a:off x="4833249" y="2190480"/>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2" name="Straight Connector 1161"/>
          <p:cNvCxnSpPr/>
          <p:nvPr/>
        </p:nvCxnSpPr>
        <p:spPr>
          <a:xfrm>
            <a:off x="7019113" y="2200565"/>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164" name="TextBox 1163"/>
          <p:cNvSpPr txBox="1"/>
          <p:nvPr/>
        </p:nvSpPr>
        <p:spPr>
          <a:xfrm>
            <a:off x="388938" y="2232624"/>
            <a:ext cx="1835722"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E63726"/>
                </a:solidFill>
                <a:effectLst/>
                <a:uLnTx/>
                <a:uFillTx/>
                <a:latin typeface="Arial"/>
                <a:ea typeface="+mn-ea"/>
                <a:cs typeface="Arial"/>
              </a:rPr>
              <a:t>(16:1)</a:t>
            </a:r>
          </a:p>
        </p:txBody>
      </p:sp>
      <p:sp>
        <p:nvSpPr>
          <p:cNvPr id="1165" name="TextBox 1164"/>
          <p:cNvSpPr txBox="1"/>
          <p:nvPr/>
        </p:nvSpPr>
        <p:spPr>
          <a:xfrm>
            <a:off x="2692757" y="2232624"/>
            <a:ext cx="1835722" cy="584776"/>
          </a:xfrm>
          <a:prstGeom prst="rect">
            <a:avLst/>
          </a:prstGeom>
          <a:noFill/>
        </p:spPr>
        <p:txBody>
          <a:bodyPr wrap="square" rtlCol="0">
            <a:spAutoFit/>
          </a:bodyPr>
          <a:lstStyle/>
          <a:p>
            <a:pPr algn="ctr" fontAlgn="auto">
              <a:spcBef>
                <a:spcPts val="0"/>
              </a:spcBef>
              <a:spcAft>
                <a:spcPts val="0"/>
              </a:spcAft>
            </a:pPr>
            <a:r>
              <a:rPr lang="en-US" sz="3200" b="1" cap="all" dirty="0">
                <a:solidFill>
                  <a:srgbClr val="E63726"/>
                </a:solidFill>
                <a:latin typeface="Arial"/>
                <a:cs typeface="Arial"/>
              </a:rPr>
              <a:t>(5:1)</a:t>
            </a:r>
          </a:p>
        </p:txBody>
      </p:sp>
      <p:sp>
        <p:nvSpPr>
          <p:cNvPr id="1166" name="TextBox 1165"/>
          <p:cNvSpPr txBox="1"/>
          <p:nvPr/>
        </p:nvSpPr>
        <p:spPr>
          <a:xfrm>
            <a:off x="4765290" y="2234305"/>
            <a:ext cx="1835722" cy="584776"/>
          </a:xfrm>
          <a:prstGeom prst="rect">
            <a:avLst/>
          </a:prstGeom>
          <a:noFill/>
        </p:spPr>
        <p:txBody>
          <a:bodyPr wrap="square" rtlCol="0">
            <a:spAutoFit/>
          </a:bodyPr>
          <a:lstStyle/>
          <a:p>
            <a:pPr algn="ctr" fontAlgn="auto">
              <a:spcBef>
                <a:spcPts val="0"/>
              </a:spcBef>
              <a:spcAft>
                <a:spcPts val="0"/>
              </a:spcAft>
            </a:pPr>
            <a:r>
              <a:rPr lang="en-US" sz="3200" b="1" cap="all" dirty="0">
                <a:solidFill>
                  <a:srgbClr val="E63726"/>
                </a:solidFill>
                <a:latin typeface="Arial"/>
                <a:cs typeface="Arial"/>
              </a:rPr>
              <a:t>(3:1)</a:t>
            </a:r>
          </a:p>
        </p:txBody>
      </p:sp>
      <p:sp>
        <p:nvSpPr>
          <p:cNvPr id="1167" name="TextBox 1166"/>
          <p:cNvSpPr txBox="1"/>
          <p:nvPr/>
        </p:nvSpPr>
        <p:spPr>
          <a:xfrm>
            <a:off x="6896772" y="2234305"/>
            <a:ext cx="1835722" cy="584776"/>
          </a:xfrm>
          <a:prstGeom prst="rect">
            <a:avLst/>
          </a:prstGeom>
          <a:noFill/>
        </p:spPr>
        <p:txBody>
          <a:bodyPr wrap="square" rtlCol="0">
            <a:spAutoFit/>
          </a:bodyPr>
          <a:lstStyle/>
          <a:p>
            <a:pPr algn="ctr" fontAlgn="auto">
              <a:spcBef>
                <a:spcPts val="0"/>
              </a:spcBef>
              <a:spcAft>
                <a:spcPts val="0"/>
              </a:spcAft>
            </a:pPr>
            <a:r>
              <a:rPr lang="en-US" sz="3200" b="1" cap="all" dirty="0">
                <a:solidFill>
                  <a:srgbClr val="E63726"/>
                </a:solidFill>
                <a:latin typeface="Arial"/>
                <a:cs typeface="Arial"/>
              </a:rPr>
              <a:t>(2:1)</a:t>
            </a:r>
          </a:p>
        </p:txBody>
      </p:sp>
      <p:pic>
        <p:nvPicPr>
          <p:cNvPr id="2" name="Picture 1"/>
          <p:cNvPicPr>
            <a:picLocks noChangeAspect="1"/>
          </p:cNvPicPr>
          <p:nvPr/>
        </p:nvPicPr>
        <p:blipFill>
          <a:blip r:embed="rId3">
            <a:biLevel thresh="75000"/>
          </a:blip>
          <a:stretch>
            <a:fillRect/>
          </a:stretch>
        </p:blipFill>
        <p:spPr>
          <a:xfrm>
            <a:off x="4107988" y="1397708"/>
            <a:ext cx="413071" cy="737627"/>
          </a:xfrm>
          <a:prstGeom prst="rect">
            <a:avLst/>
          </a:prstGeom>
        </p:spPr>
      </p:pic>
      <p:pic>
        <p:nvPicPr>
          <p:cNvPr id="662" name="Picture 661"/>
          <p:cNvPicPr>
            <a:picLocks noChangeAspect="1"/>
          </p:cNvPicPr>
          <p:nvPr/>
        </p:nvPicPr>
        <p:blipFill>
          <a:blip r:embed="rId3">
            <a:biLevel thresh="75000"/>
          </a:blip>
          <a:stretch>
            <a:fillRect/>
          </a:stretch>
        </p:blipFill>
        <p:spPr>
          <a:xfrm>
            <a:off x="8403243" y="1420670"/>
            <a:ext cx="413071" cy="737627"/>
          </a:xfrm>
          <a:prstGeom prst="rect">
            <a:avLst/>
          </a:prstGeom>
        </p:spPr>
      </p:pic>
      <p:pic>
        <p:nvPicPr>
          <p:cNvPr id="4" name="Picture 3"/>
          <p:cNvPicPr>
            <a:picLocks noChangeAspect="1"/>
          </p:cNvPicPr>
          <p:nvPr/>
        </p:nvPicPr>
        <p:blipFill>
          <a:blip r:embed="rId4">
            <a:biLevel thresh="75000"/>
          </a:blip>
          <a:stretch>
            <a:fillRect/>
          </a:stretch>
        </p:blipFill>
        <p:spPr>
          <a:xfrm>
            <a:off x="1874986" y="1344470"/>
            <a:ext cx="298450" cy="774700"/>
          </a:xfrm>
          <a:prstGeom prst="rect">
            <a:avLst/>
          </a:prstGeom>
        </p:spPr>
      </p:pic>
      <p:pic>
        <p:nvPicPr>
          <p:cNvPr id="664" name="Picture 663"/>
          <p:cNvPicPr>
            <a:picLocks noChangeAspect="1"/>
          </p:cNvPicPr>
          <p:nvPr/>
        </p:nvPicPr>
        <p:blipFill>
          <a:blip r:embed="rId4">
            <a:biLevel thresh="75000"/>
          </a:blip>
          <a:stretch>
            <a:fillRect/>
          </a:stretch>
        </p:blipFill>
        <p:spPr>
          <a:xfrm>
            <a:off x="6312021" y="1372308"/>
            <a:ext cx="298450" cy="774700"/>
          </a:xfrm>
          <a:prstGeom prst="rect">
            <a:avLst/>
          </a:prstGeom>
        </p:spPr>
      </p:pic>
      <p:pic>
        <p:nvPicPr>
          <p:cNvPr id="5" name="Picture 4"/>
          <p:cNvPicPr>
            <a:picLocks noChangeAspect="1"/>
          </p:cNvPicPr>
          <p:nvPr/>
        </p:nvPicPr>
        <p:blipFill>
          <a:blip r:embed="rId5">
            <a:biLevel thresh="75000"/>
          </a:blip>
          <a:stretch>
            <a:fillRect/>
          </a:stretch>
        </p:blipFill>
        <p:spPr>
          <a:xfrm>
            <a:off x="563516" y="2926110"/>
            <a:ext cx="1387522" cy="2648906"/>
          </a:xfrm>
          <a:prstGeom prst="rect">
            <a:avLst/>
          </a:prstGeom>
        </p:spPr>
      </p:pic>
      <p:pic>
        <p:nvPicPr>
          <p:cNvPr id="6" name="Picture 5"/>
          <p:cNvPicPr>
            <a:picLocks noChangeAspect="1"/>
          </p:cNvPicPr>
          <p:nvPr/>
        </p:nvPicPr>
        <p:blipFill>
          <a:blip r:embed="rId6">
            <a:biLevel thresh="75000"/>
          </a:blip>
          <a:stretch>
            <a:fillRect/>
          </a:stretch>
        </p:blipFill>
        <p:spPr>
          <a:xfrm>
            <a:off x="3073919" y="2898615"/>
            <a:ext cx="1043790" cy="1331732"/>
          </a:xfrm>
          <a:prstGeom prst="rect">
            <a:avLst/>
          </a:prstGeom>
        </p:spPr>
      </p:pic>
      <p:pic>
        <p:nvPicPr>
          <p:cNvPr id="7" name="Picture 6"/>
          <p:cNvPicPr>
            <a:picLocks noChangeAspect="1"/>
          </p:cNvPicPr>
          <p:nvPr/>
        </p:nvPicPr>
        <p:blipFill>
          <a:blip r:embed="rId7">
            <a:biLevel thresh="75000"/>
          </a:blip>
          <a:stretch>
            <a:fillRect/>
          </a:stretch>
        </p:blipFill>
        <p:spPr>
          <a:xfrm>
            <a:off x="5182669" y="2897789"/>
            <a:ext cx="1091251" cy="602069"/>
          </a:xfrm>
          <a:prstGeom prst="rect">
            <a:avLst/>
          </a:prstGeom>
        </p:spPr>
      </p:pic>
      <p:pic>
        <p:nvPicPr>
          <p:cNvPr id="8" name="Picture 7"/>
          <p:cNvPicPr>
            <a:picLocks noChangeAspect="1"/>
          </p:cNvPicPr>
          <p:nvPr/>
        </p:nvPicPr>
        <p:blipFill>
          <a:blip r:embed="rId8">
            <a:biLevel thresh="75000"/>
          </a:blip>
          <a:stretch>
            <a:fillRect/>
          </a:stretch>
        </p:blipFill>
        <p:spPr>
          <a:xfrm>
            <a:off x="7499494" y="2913410"/>
            <a:ext cx="651916" cy="596037"/>
          </a:xfrm>
          <a:prstGeom prst="rect">
            <a:avLst/>
          </a:prstGeom>
        </p:spPr>
      </p:pic>
      <p:sp>
        <p:nvSpPr>
          <p:cNvPr id="9" name="TextBox 8"/>
          <p:cNvSpPr txBox="1"/>
          <p:nvPr/>
        </p:nvSpPr>
        <p:spPr>
          <a:xfrm>
            <a:off x="8876526" y="6611779"/>
            <a:ext cx="316112" cy="246221"/>
          </a:xfrm>
          <a:prstGeom prst="rect">
            <a:avLst/>
          </a:prstGeom>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rPr>
              <a:t>12</a:t>
            </a:r>
          </a:p>
        </p:txBody>
      </p:sp>
      <p:pic>
        <p:nvPicPr>
          <p:cNvPr id="28" name="Picture 27">
            <a:extLst>
              <a:ext uri="{FF2B5EF4-FFF2-40B4-BE49-F238E27FC236}">
                <a16:creationId xmlns:a16="http://schemas.microsoft.com/office/drawing/2014/main" id="{7CA42A54-E5B1-403D-9331-DB55535AD94E}"/>
              </a:ext>
            </a:extLst>
          </p:cNvPr>
          <p:cNvPicPr>
            <a:picLocks noChangeAspect="1"/>
          </p:cNvPicPr>
          <p:nvPr/>
        </p:nvPicPr>
        <p:blipFill>
          <a:blip r:embed="rId9"/>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43972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9DE76-882D-440D-8AA6-AA8F3BE9F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3" name="Chart 2">
            <a:extLst>
              <a:ext uri="{FF2B5EF4-FFF2-40B4-BE49-F238E27FC236}">
                <a16:creationId xmlns:a16="http://schemas.microsoft.com/office/drawing/2014/main" id="{77FC942B-F9A3-47D4-A358-8211CAD48B15}"/>
              </a:ext>
            </a:extLst>
          </p:cNvPr>
          <p:cNvGraphicFramePr>
            <a:graphicFrameLocks/>
          </p:cNvGraphicFramePr>
          <p:nvPr>
            <p:extLst>
              <p:ext uri="{D42A27DB-BD31-4B8C-83A1-F6EECF244321}">
                <p14:modId xmlns:p14="http://schemas.microsoft.com/office/powerpoint/2010/main" val="2085121379"/>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2004DB6-3AEE-49ED-862A-7C1B8A2BED8E}"/>
              </a:ext>
            </a:extLst>
          </p:cNvPr>
          <p:cNvSpPr txBox="1"/>
          <p:nvPr/>
        </p:nvSpPr>
        <p:spPr>
          <a:xfrm>
            <a:off x="0" y="73323"/>
            <a:ext cx="91059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HEALTH CARE COSTS ARE GROWING</a:t>
            </a:r>
          </a:p>
        </p:txBody>
      </p:sp>
      <p:sp>
        <p:nvSpPr>
          <p:cNvPr id="5" name="TextBox 1">
            <a:extLst>
              <a:ext uri="{FF2B5EF4-FFF2-40B4-BE49-F238E27FC236}">
                <a16:creationId xmlns:a16="http://schemas.microsoft.com/office/drawing/2014/main" id="{5EF98F2B-6A70-4DAD-B133-12E68FC79102}"/>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CRFB Calculations based on Congressional Budget Office data, January 2019.			</a:t>
            </a:r>
          </a:p>
        </p:txBody>
      </p:sp>
      <p:sp>
        <p:nvSpPr>
          <p:cNvPr id="6" name="TextBox 5">
            <a:extLst>
              <a:ext uri="{FF2B5EF4-FFF2-40B4-BE49-F238E27FC236}">
                <a16:creationId xmlns:a16="http://schemas.microsoft.com/office/drawing/2014/main" id="{7CCB49D6-F42C-4527-9DD7-A7154AF3BC3E}"/>
              </a:ext>
            </a:extLst>
          </p:cNvPr>
          <p:cNvSpPr txBox="1"/>
          <p:nvPr/>
        </p:nvSpPr>
        <p:spPr>
          <a:xfrm>
            <a:off x="251250" y="730180"/>
            <a:ext cx="1943309"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Percent of the Economy</a:t>
            </a:r>
          </a:p>
        </p:txBody>
      </p:sp>
      <p:sp>
        <p:nvSpPr>
          <p:cNvPr id="7" name="TextBox 6">
            <a:extLst>
              <a:ext uri="{FF2B5EF4-FFF2-40B4-BE49-F238E27FC236}">
                <a16:creationId xmlns:a16="http://schemas.microsoft.com/office/drawing/2014/main" id="{65FC50F3-232E-42B8-9D01-F9C11E176BAA}"/>
              </a:ext>
            </a:extLst>
          </p:cNvPr>
          <p:cNvSpPr txBox="1"/>
          <p:nvPr/>
        </p:nvSpPr>
        <p:spPr>
          <a:xfrm>
            <a:off x="1380223" y="5175849"/>
            <a:ext cx="992038"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HISTORIC</a:t>
            </a:r>
          </a:p>
        </p:txBody>
      </p:sp>
      <p:sp>
        <p:nvSpPr>
          <p:cNvPr id="8" name="TextBox 7">
            <a:extLst>
              <a:ext uri="{FF2B5EF4-FFF2-40B4-BE49-F238E27FC236}">
                <a16:creationId xmlns:a16="http://schemas.microsoft.com/office/drawing/2014/main" id="{BC0EF6F4-3468-439B-80AF-7E48112C3FC9}"/>
              </a:ext>
            </a:extLst>
          </p:cNvPr>
          <p:cNvSpPr txBox="1"/>
          <p:nvPr/>
        </p:nvSpPr>
        <p:spPr>
          <a:xfrm>
            <a:off x="5561166" y="5175849"/>
            <a:ext cx="1158815"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PROJECTED</a:t>
            </a:r>
          </a:p>
        </p:txBody>
      </p:sp>
      <p:pic>
        <p:nvPicPr>
          <p:cNvPr id="10" name="Picture 9">
            <a:extLst>
              <a:ext uri="{FF2B5EF4-FFF2-40B4-BE49-F238E27FC236}">
                <a16:creationId xmlns:a16="http://schemas.microsoft.com/office/drawing/2014/main" id="{3346731D-82BA-4C86-AD1F-769D148F0FFD}"/>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05149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9DE76-882D-440D-8AA6-AA8F3BE9F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3" name="Chart 2">
            <a:extLst>
              <a:ext uri="{FF2B5EF4-FFF2-40B4-BE49-F238E27FC236}">
                <a16:creationId xmlns:a16="http://schemas.microsoft.com/office/drawing/2014/main" id="{77FC942B-F9A3-47D4-A358-8211CAD48B15}"/>
              </a:ext>
            </a:extLst>
          </p:cNvPr>
          <p:cNvGraphicFramePr>
            <a:graphicFrameLocks/>
          </p:cNvGraphicFramePr>
          <p:nvPr>
            <p:extLst>
              <p:ext uri="{D42A27DB-BD31-4B8C-83A1-F6EECF244321}">
                <p14:modId xmlns:p14="http://schemas.microsoft.com/office/powerpoint/2010/main" val="3298733955"/>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2004DB6-3AEE-49ED-862A-7C1B8A2BED8E}"/>
              </a:ext>
            </a:extLst>
          </p:cNvPr>
          <p:cNvSpPr txBox="1"/>
          <p:nvPr/>
        </p:nvSpPr>
        <p:spPr>
          <a:xfrm>
            <a:off x="0" y="73323"/>
            <a:ext cx="91059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HEALTH CARE COSTS ARE GROWING</a:t>
            </a:r>
          </a:p>
        </p:txBody>
      </p:sp>
      <p:sp>
        <p:nvSpPr>
          <p:cNvPr id="5" name="TextBox 1">
            <a:extLst>
              <a:ext uri="{FF2B5EF4-FFF2-40B4-BE49-F238E27FC236}">
                <a16:creationId xmlns:a16="http://schemas.microsoft.com/office/drawing/2014/main" id="{5EF98F2B-6A70-4DAD-B133-12E68FC79102}"/>
              </a:ext>
            </a:extLst>
          </p:cNvPr>
          <p:cNvSpPr txBox="1"/>
          <p:nvPr/>
        </p:nvSpPr>
        <p:spPr>
          <a:xfrm>
            <a:off x="0" y="6556074"/>
            <a:ext cx="7094774" cy="2884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a:t>
            </a:r>
            <a:r>
              <a:rPr lang="en-US" sz="1200" i="1" dirty="0">
                <a:solidFill>
                  <a:srgbClr val="292929"/>
                </a:solidFill>
                <a:latin typeface="Calibri"/>
              </a:rPr>
              <a:t>: CRFB calculations based on CBO data</a:t>
            </a:r>
            <a:r>
              <a:rPr kumimoji="0" lang="en-US" sz="1200" b="0" i="1" u="none" strike="noStrike" kern="1200" cap="none" spc="0" normalizeH="0" baseline="0" noProof="0" dirty="0">
                <a:ln>
                  <a:noFill/>
                </a:ln>
                <a:solidFill>
                  <a:srgbClr val="292929"/>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7CCB49D6-F42C-4527-9DD7-A7154AF3BC3E}"/>
              </a:ext>
            </a:extLst>
          </p:cNvPr>
          <p:cNvSpPr txBox="1"/>
          <p:nvPr/>
        </p:nvSpPr>
        <p:spPr>
          <a:xfrm>
            <a:off x="251250" y="730180"/>
            <a:ext cx="1786555"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Percent of the Economy</a:t>
            </a:r>
          </a:p>
        </p:txBody>
      </p:sp>
      <p:sp>
        <p:nvSpPr>
          <p:cNvPr id="7" name="TextBox 6">
            <a:extLst>
              <a:ext uri="{FF2B5EF4-FFF2-40B4-BE49-F238E27FC236}">
                <a16:creationId xmlns:a16="http://schemas.microsoft.com/office/drawing/2014/main" id="{65FC50F3-232E-42B8-9D01-F9C11E176BAA}"/>
              </a:ext>
            </a:extLst>
          </p:cNvPr>
          <p:cNvSpPr txBox="1"/>
          <p:nvPr/>
        </p:nvSpPr>
        <p:spPr>
          <a:xfrm>
            <a:off x="1380223" y="5175849"/>
            <a:ext cx="992038"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HISTORIC</a:t>
            </a:r>
          </a:p>
        </p:txBody>
      </p:sp>
      <p:sp>
        <p:nvSpPr>
          <p:cNvPr id="8" name="TextBox 7">
            <a:extLst>
              <a:ext uri="{FF2B5EF4-FFF2-40B4-BE49-F238E27FC236}">
                <a16:creationId xmlns:a16="http://schemas.microsoft.com/office/drawing/2014/main" id="{BC0EF6F4-3468-439B-80AF-7E48112C3FC9}"/>
              </a:ext>
            </a:extLst>
          </p:cNvPr>
          <p:cNvSpPr txBox="1"/>
          <p:nvPr/>
        </p:nvSpPr>
        <p:spPr>
          <a:xfrm>
            <a:off x="5561166" y="5175849"/>
            <a:ext cx="1158815"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PROJECTED</a:t>
            </a:r>
          </a:p>
        </p:txBody>
      </p:sp>
      <p:pic>
        <p:nvPicPr>
          <p:cNvPr id="10" name="Picture 9">
            <a:extLst>
              <a:ext uri="{FF2B5EF4-FFF2-40B4-BE49-F238E27FC236}">
                <a16:creationId xmlns:a16="http://schemas.microsoft.com/office/drawing/2014/main" id="{3346731D-82BA-4C86-AD1F-769D148F0FFD}"/>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230679628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73323"/>
            <a:ext cx="9105900" cy="707886"/>
          </a:xfrm>
          <a:prstGeom prst="rect">
            <a:avLst/>
          </a:prstGeom>
          <a:noFill/>
        </p:spPr>
        <p:txBody>
          <a:bodyPr wrap="square" rtlCol="0">
            <a:spAutoFit/>
          </a:bodyPr>
          <a:lstStyle/>
          <a:p>
            <a:pPr algn="ctr" fontAlgn="auto">
              <a:spcBef>
                <a:spcPts val="0"/>
              </a:spcBef>
              <a:spcAft>
                <a:spcPts val="0"/>
              </a:spcAft>
            </a:pPr>
            <a:r>
              <a:rPr lang="en-US" sz="3200" b="1" dirty="0">
                <a:latin typeface="Calibri"/>
              </a:rPr>
              <a:t>INTEREST SPENDING COULD TOP </a:t>
            </a:r>
            <a:r>
              <a:rPr lang="en-US" sz="4000" b="1" dirty="0">
                <a:solidFill>
                  <a:srgbClr val="E63726"/>
                </a:solidFill>
                <a:latin typeface="Calibri"/>
              </a:rPr>
              <a:t>$1 TRILLION</a:t>
            </a:r>
            <a:endParaRPr lang="en-US" sz="3600" b="1" dirty="0">
              <a:solidFill>
                <a:srgbClr val="E63726"/>
              </a:solidFill>
              <a:latin typeface="Calibri"/>
            </a:endParaRPr>
          </a:p>
        </p:txBody>
      </p:sp>
      <p:sp>
        <p:nvSpPr>
          <p:cNvPr id="5" name="TextBox 1"/>
          <p:cNvSpPr txBox="1"/>
          <p:nvPr/>
        </p:nvSpPr>
        <p:spPr>
          <a:xfrm>
            <a:off x="0" y="6443796"/>
            <a:ext cx="7878442" cy="3408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CRFB calculations based on Congressional Budget Office May 2019 Baseline.</a:t>
            </a:r>
          </a:p>
        </p:txBody>
      </p:sp>
      <p:sp>
        <p:nvSpPr>
          <p:cNvPr id="7" name="TextBox 6">
            <a:extLst>
              <a:ext uri="{FF2B5EF4-FFF2-40B4-BE49-F238E27FC236}">
                <a16:creationId xmlns:a16="http://schemas.microsoft.com/office/drawing/2014/main" id="{2C949BD0-747B-48DA-BB0C-7DA69D31BF18}"/>
              </a:ext>
            </a:extLst>
          </p:cNvPr>
          <p:cNvSpPr txBox="1"/>
          <p:nvPr/>
        </p:nvSpPr>
        <p:spPr>
          <a:xfrm>
            <a:off x="123173" y="746843"/>
            <a:ext cx="3576372" cy="307777"/>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4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graphicFrame>
        <p:nvGraphicFramePr>
          <p:cNvPr id="10" name="Chart 9">
            <a:extLst>
              <a:ext uri="{FF2B5EF4-FFF2-40B4-BE49-F238E27FC236}">
                <a16:creationId xmlns:a16="http://schemas.microsoft.com/office/drawing/2014/main" id="{867BFA9B-B6C1-4EE4-B720-F1AA8E50E8BD}"/>
              </a:ext>
            </a:extLst>
          </p:cNvPr>
          <p:cNvGraphicFramePr>
            <a:graphicFrameLocks/>
          </p:cNvGraphicFramePr>
          <p:nvPr>
            <p:extLst>
              <p:ext uri="{D42A27DB-BD31-4B8C-83A1-F6EECF244321}">
                <p14:modId xmlns:p14="http://schemas.microsoft.com/office/powerpoint/2010/main" val="3771348512"/>
              </p:ext>
            </p:extLst>
          </p:nvPr>
        </p:nvGraphicFramePr>
        <p:xfrm>
          <a:off x="0" y="935098"/>
          <a:ext cx="9144000" cy="521208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AC7FBF28-E343-4DDC-8750-3A9108F2937F}"/>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340840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62786"/>
            <a:ext cx="9131301" cy="646331"/>
          </a:xfrm>
          <a:prstGeom prst="rect">
            <a:avLst/>
          </a:prstGeom>
          <a:noFill/>
        </p:spPr>
        <p:txBody>
          <a:bodyPr wrap="square" rtlCol="0">
            <a:spAutoFit/>
          </a:bodyPr>
          <a:lstStyle/>
          <a:p>
            <a:pPr algn="ctr" fontAlgn="auto">
              <a:spcBef>
                <a:spcPts val="0"/>
              </a:spcBef>
              <a:spcAft>
                <a:spcPts val="0"/>
              </a:spcAft>
            </a:pPr>
            <a:r>
              <a:rPr lang="en-US" sz="3600" b="1" dirty="0">
                <a:latin typeface="Calibri"/>
              </a:rPr>
              <a:t>TWO-FIFTHS OF INTEREST GOES OVERSEAS</a:t>
            </a:r>
          </a:p>
        </p:txBody>
      </p:sp>
      <p:sp>
        <p:nvSpPr>
          <p:cNvPr id="30" name="Text Box 14"/>
          <p:cNvSpPr txBox="1">
            <a:spLocks noChangeArrowheads="1"/>
          </p:cNvSpPr>
          <p:nvPr/>
        </p:nvSpPr>
        <p:spPr bwMode="auto">
          <a:xfrm>
            <a:off x="12699" y="6611779"/>
            <a:ext cx="6422392"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Congressional Budget Office, Treasury Department, January 2019.</a:t>
            </a:r>
          </a:p>
        </p:txBody>
      </p:sp>
      <p:graphicFrame>
        <p:nvGraphicFramePr>
          <p:cNvPr id="29" name="Chart 28"/>
          <p:cNvGraphicFramePr>
            <a:graphicFrameLocks/>
          </p:cNvGraphicFramePr>
          <p:nvPr>
            <p:extLst/>
          </p:nvPr>
        </p:nvGraphicFramePr>
        <p:xfrm>
          <a:off x="3818254" y="2068179"/>
          <a:ext cx="5794376" cy="4076421"/>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
          <p:cNvSpPr txBox="1">
            <a:spLocks noRot="1" noChangeArrowheads="1"/>
          </p:cNvSpPr>
          <p:nvPr/>
        </p:nvSpPr>
        <p:spPr>
          <a:xfrm>
            <a:off x="387273" y="993042"/>
            <a:ext cx="4405065" cy="15962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ea typeface="+mj-ea"/>
                <a:cs typeface="Arial"/>
              </a:rPr>
              <a:t>In 2019, we will spend </a:t>
            </a:r>
            <a:r>
              <a:rPr kumimoji="0" lang="en-US" sz="3200" b="1" i="0" u="none" strike="noStrike" kern="1200" cap="all" spc="0" normalizeH="0" baseline="0" noProof="0" dirty="0">
                <a:ln>
                  <a:noFill/>
                </a:ln>
                <a:solidFill>
                  <a:srgbClr val="E63726"/>
                </a:solidFill>
                <a:effectLst/>
                <a:uLnTx/>
                <a:uFillTx/>
                <a:latin typeface="Arial"/>
                <a:ea typeface="+mj-ea"/>
                <a:cs typeface="Arial"/>
              </a:rPr>
              <a:t>$382 billion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ea typeface="+mj-ea"/>
                <a:cs typeface="Arial"/>
              </a:rPr>
              <a:t>on interest.</a:t>
            </a:r>
          </a:p>
        </p:txBody>
      </p:sp>
      <p:sp>
        <p:nvSpPr>
          <p:cNvPr id="35" name="Rectangle 2"/>
          <p:cNvSpPr txBox="1">
            <a:spLocks noRot="1" noChangeArrowheads="1"/>
          </p:cNvSpPr>
          <p:nvPr/>
        </p:nvSpPr>
        <p:spPr>
          <a:xfrm>
            <a:off x="387273" y="3581443"/>
            <a:ext cx="2954960" cy="20382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ea typeface="+mj-ea"/>
                <a:cs typeface="Arial"/>
              </a:rPr>
              <a:t>More Than </a:t>
            </a:r>
            <a:r>
              <a:rPr kumimoji="0" lang="en-US" sz="3200" b="1" i="0" u="none" strike="noStrike" kern="1200" cap="all" spc="0" normalizeH="0" baseline="0" noProof="0" dirty="0">
                <a:ln>
                  <a:noFill/>
                </a:ln>
                <a:solidFill>
                  <a:srgbClr val="E63726"/>
                </a:solidFill>
                <a:effectLst/>
                <a:uLnTx/>
                <a:uFillTx/>
                <a:latin typeface="Arial"/>
                <a:ea typeface="+mj-ea"/>
                <a:cs typeface="Arial"/>
              </a:rPr>
              <a:t>Half</a:t>
            </a:r>
            <a:r>
              <a:rPr kumimoji="0" lang="en-US" sz="2400" b="1" i="0" u="none" strike="noStrike" kern="1200" cap="all" spc="0" normalizeH="0" baseline="0" noProof="0" dirty="0">
                <a:ln>
                  <a:noFill/>
                </a:ln>
                <a:solidFill>
                  <a:srgbClr val="000000"/>
                </a:solidFill>
                <a:effectLst/>
                <a:uLnTx/>
                <a:uFillTx/>
                <a:latin typeface="Arial"/>
                <a:ea typeface="+mj-ea"/>
                <a:cs typeface="Arial"/>
              </a:rPr>
              <a:t> of OUR DEBT IS OWNED BY AMERICANS.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ea typeface="+mj-ea"/>
              <a:cs typeface="Arial"/>
            </a:endParaRPr>
          </a:p>
        </p:txBody>
      </p:sp>
      <p:graphicFrame>
        <p:nvGraphicFramePr>
          <p:cNvPr id="4" name="Chart 3">
            <a:extLst>
              <a:ext uri="{FF2B5EF4-FFF2-40B4-BE49-F238E27FC236}">
                <a16:creationId xmlns:a16="http://schemas.microsoft.com/office/drawing/2014/main" id="{8C977AC8-573D-4A1C-AB5A-12D90547BD1B}"/>
              </a:ext>
            </a:extLst>
          </p:cNvPr>
          <p:cNvGraphicFramePr/>
          <p:nvPr>
            <p:extLst>
              <p:ext uri="{D42A27DB-BD31-4B8C-83A1-F6EECF244321}">
                <p14:modId xmlns:p14="http://schemas.microsoft.com/office/powerpoint/2010/main" val="4277942658"/>
              </p:ext>
            </p:extLst>
          </p:nvPr>
        </p:nvGraphicFramePr>
        <p:xfrm>
          <a:off x="1696599" y="766126"/>
          <a:ext cx="8971051" cy="602577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pic>
        <p:nvPicPr>
          <p:cNvPr id="10" name="Picture 9">
            <a:extLst>
              <a:ext uri="{FF2B5EF4-FFF2-40B4-BE49-F238E27FC236}">
                <a16:creationId xmlns:a16="http://schemas.microsoft.com/office/drawing/2014/main" id="{6736EE5F-D399-4D07-97C0-5AFB705E0A44}"/>
              </a:ext>
            </a:extLst>
          </p:cNvPr>
          <p:cNvPicPr>
            <a:picLocks noChangeAspect="1"/>
          </p:cNvPicPr>
          <p:nvPr/>
        </p:nvPicPr>
        <p:blipFill>
          <a:blip r:embed="rId5"/>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54401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16A27-A36F-47AD-ACA4-374275D39185}"/>
              </a:ext>
            </a:extLst>
          </p:cNvPr>
          <p:cNvSpPr>
            <a:spLocks noGrp="1"/>
          </p:cNvSpPr>
          <p:nvPr>
            <p:ph type="sldNum" sz="quarter" idx="12"/>
          </p:nvPr>
        </p:nvSpPr>
        <p:spPr/>
        <p:txBody>
          <a:bodyPr/>
          <a:lstStyle/>
          <a:p>
            <a:pPr>
              <a:defRPr/>
            </a:pPr>
            <a:fld id="{6D9A7674-5859-4E4D-AFFE-2F49F7A95394}" type="slidenum">
              <a:rPr lang="en-US" smtClean="0">
                <a:solidFill>
                  <a:srgbClr val="292929"/>
                </a:solidFill>
              </a:rPr>
              <a:pPr>
                <a:defRPr/>
              </a:pPr>
              <a:t>18</a:t>
            </a:fld>
            <a:endParaRPr lang="en-US" dirty="0">
              <a:solidFill>
                <a:srgbClr val="292929"/>
              </a:solidFill>
            </a:endParaRPr>
          </a:p>
        </p:txBody>
      </p:sp>
      <p:pic>
        <p:nvPicPr>
          <p:cNvPr id="4" name="Picture 3">
            <a:extLst>
              <a:ext uri="{FF2B5EF4-FFF2-40B4-BE49-F238E27FC236}">
                <a16:creationId xmlns:a16="http://schemas.microsoft.com/office/drawing/2014/main" id="{E9792CEF-9501-417B-9703-0055B099D69B}"/>
              </a:ext>
            </a:extLst>
          </p:cNvPr>
          <p:cNvPicPr>
            <a:picLocks noChangeAspect="1"/>
          </p:cNvPicPr>
          <p:nvPr/>
        </p:nvPicPr>
        <p:blipFill>
          <a:blip r:embed="rId2"/>
          <a:stretch>
            <a:fillRect/>
          </a:stretch>
        </p:blipFill>
        <p:spPr>
          <a:xfrm>
            <a:off x="7094774" y="6275413"/>
            <a:ext cx="1614312" cy="488179"/>
          </a:xfrm>
          <a:prstGeom prst="rect">
            <a:avLst/>
          </a:prstGeom>
        </p:spPr>
      </p:pic>
      <p:graphicFrame>
        <p:nvGraphicFramePr>
          <p:cNvPr id="5" name="Chart 4">
            <a:extLst>
              <a:ext uri="{FF2B5EF4-FFF2-40B4-BE49-F238E27FC236}">
                <a16:creationId xmlns:a16="http://schemas.microsoft.com/office/drawing/2014/main" id="{C9440CE3-34EB-4395-87BF-F760A5E2904F}"/>
              </a:ext>
            </a:extLst>
          </p:cNvPr>
          <p:cNvGraphicFramePr>
            <a:graphicFrameLocks/>
          </p:cNvGraphicFramePr>
          <p:nvPr>
            <p:extLst>
              <p:ext uri="{D42A27DB-BD31-4B8C-83A1-F6EECF244321}">
                <p14:modId xmlns:p14="http://schemas.microsoft.com/office/powerpoint/2010/main" val="632562668"/>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5E7CDB-77C4-4D4E-BABE-A5668DF50020}"/>
              </a:ext>
            </a:extLst>
          </p:cNvPr>
          <p:cNvSpPr txBox="1"/>
          <p:nvPr/>
        </p:nvSpPr>
        <p:spPr>
          <a:xfrm>
            <a:off x="19050" y="-25092"/>
            <a:ext cx="9105900" cy="646331"/>
          </a:xfrm>
          <a:prstGeom prst="rect">
            <a:avLst/>
          </a:prstGeom>
          <a:noFill/>
        </p:spPr>
        <p:txBody>
          <a:bodyPr wrap="square" rtlCol="0">
            <a:spAutoFit/>
          </a:bodyPr>
          <a:lstStyle/>
          <a:p>
            <a:pPr algn="ctr" fontAlgn="auto">
              <a:spcBef>
                <a:spcPts val="0"/>
              </a:spcBef>
              <a:spcAft>
                <a:spcPts val="0"/>
              </a:spcAft>
            </a:pPr>
            <a:r>
              <a:rPr lang="en-US" sz="3600" b="1" dirty="0">
                <a:latin typeface="Calibri"/>
              </a:rPr>
              <a:t>INTEREST RATES ARE LOW</a:t>
            </a:r>
            <a:endParaRPr lang="en-US" sz="4000" b="1" dirty="0">
              <a:latin typeface="Calibri"/>
            </a:endParaRPr>
          </a:p>
        </p:txBody>
      </p:sp>
      <p:sp>
        <p:nvSpPr>
          <p:cNvPr id="7" name="TextBox 1">
            <a:extLst>
              <a:ext uri="{FF2B5EF4-FFF2-40B4-BE49-F238E27FC236}">
                <a16:creationId xmlns:a16="http://schemas.microsoft.com/office/drawing/2014/main" id="{AA55F09B-8BA6-4E84-BEAE-A27196AE1488}"/>
              </a:ext>
            </a:extLst>
          </p:cNvPr>
          <p:cNvSpPr txBox="1"/>
          <p:nvPr/>
        </p:nvSpPr>
        <p:spPr>
          <a:xfrm>
            <a:off x="0" y="6551034"/>
            <a:ext cx="7878442" cy="3408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Congressional Budget Office January 2019 Baseline.</a:t>
            </a:r>
          </a:p>
        </p:txBody>
      </p:sp>
      <p:sp>
        <p:nvSpPr>
          <p:cNvPr id="8" name="TextBox 7">
            <a:extLst>
              <a:ext uri="{FF2B5EF4-FFF2-40B4-BE49-F238E27FC236}">
                <a16:creationId xmlns:a16="http://schemas.microsoft.com/office/drawing/2014/main" id="{31D494C1-F781-455D-83C9-0F6BC98CB047}"/>
              </a:ext>
            </a:extLst>
          </p:cNvPr>
          <p:cNvSpPr txBox="1"/>
          <p:nvPr/>
        </p:nvSpPr>
        <p:spPr>
          <a:xfrm>
            <a:off x="279290" y="617450"/>
            <a:ext cx="3576372" cy="307777"/>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400" b="1" i="1" u="none" strike="noStrike" kern="1200" cap="none" spc="0" normalizeH="0" baseline="0" noProof="0" dirty="0">
                <a:ln>
                  <a:noFill/>
                </a:ln>
                <a:solidFill>
                  <a:srgbClr val="292929"/>
                </a:solidFill>
                <a:effectLst/>
                <a:uLnTx/>
                <a:uFillTx/>
                <a:latin typeface="Calibri" pitchFamily="34" charset="0"/>
                <a:ea typeface="+mn-ea"/>
                <a:cs typeface="+mn-cs"/>
              </a:rPr>
              <a:t>Percent Yield on 10-Year Treasury Bond</a:t>
            </a:r>
          </a:p>
        </p:txBody>
      </p:sp>
      <p:sp>
        <p:nvSpPr>
          <p:cNvPr id="9" name="TextBox 8">
            <a:extLst>
              <a:ext uri="{FF2B5EF4-FFF2-40B4-BE49-F238E27FC236}">
                <a16:creationId xmlns:a16="http://schemas.microsoft.com/office/drawing/2014/main" id="{A1B745F4-6056-4FF6-B0F2-1F1C42532817}"/>
              </a:ext>
            </a:extLst>
          </p:cNvPr>
          <p:cNvSpPr txBox="1"/>
          <p:nvPr/>
        </p:nvSpPr>
        <p:spPr>
          <a:xfrm>
            <a:off x="3359643" y="5188683"/>
            <a:ext cx="992038"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HISTORIC</a:t>
            </a:r>
          </a:p>
        </p:txBody>
      </p:sp>
      <p:sp>
        <p:nvSpPr>
          <p:cNvPr id="10" name="TextBox 9">
            <a:extLst>
              <a:ext uri="{FF2B5EF4-FFF2-40B4-BE49-F238E27FC236}">
                <a16:creationId xmlns:a16="http://schemas.microsoft.com/office/drawing/2014/main" id="{D5BE6CB7-C801-47A9-BAE0-78FEDD082D90}"/>
              </a:ext>
            </a:extLst>
          </p:cNvPr>
          <p:cNvSpPr txBox="1"/>
          <p:nvPr/>
        </p:nvSpPr>
        <p:spPr>
          <a:xfrm>
            <a:off x="7527985" y="5188683"/>
            <a:ext cx="1158815"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PROJECTED</a:t>
            </a:r>
          </a:p>
        </p:txBody>
      </p:sp>
      <p:sp>
        <p:nvSpPr>
          <p:cNvPr id="11" name="Rectangle 2">
            <a:extLst>
              <a:ext uri="{FF2B5EF4-FFF2-40B4-BE49-F238E27FC236}">
                <a16:creationId xmlns:a16="http://schemas.microsoft.com/office/drawing/2014/main" id="{4D5A1C13-CF0C-484B-BB01-CF11BDD91A54}"/>
              </a:ext>
            </a:extLst>
          </p:cNvPr>
          <p:cNvSpPr txBox="1">
            <a:spLocks noRot="1" noChangeArrowheads="1"/>
          </p:cNvSpPr>
          <p:nvPr/>
        </p:nvSpPr>
        <p:spPr>
          <a:xfrm>
            <a:off x="2173286" y="1528584"/>
            <a:ext cx="6775640" cy="12906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cap="all" dirty="0">
                <a:solidFill>
                  <a:srgbClr val="000000"/>
                </a:solidFill>
                <a:latin typeface="Arial"/>
                <a:cs typeface="Arial"/>
              </a:rPr>
              <a:t>A 1% INCREASE WOULD COST  </a:t>
            </a:r>
          </a:p>
          <a:p>
            <a:pPr algn="r"/>
            <a:r>
              <a:rPr lang="en-US" sz="2800" b="1" cap="all" dirty="0">
                <a:solidFill>
                  <a:srgbClr val="E63726"/>
                </a:solidFill>
                <a:latin typeface="Arial"/>
                <a:cs typeface="Arial"/>
              </a:rPr>
              <a:t>$1.9 Trillion</a:t>
            </a:r>
            <a:r>
              <a:rPr lang="en-US" sz="2000" b="1" cap="all" dirty="0">
                <a:solidFill>
                  <a:srgbClr val="E63726"/>
                </a:solidFill>
                <a:latin typeface="Arial"/>
                <a:cs typeface="Arial"/>
              </a:rPr>
              <a:t> </a:t>
            </a:r>
            <a:r>
              <a:rPr lang="en-US" sz="2000" b="1" cap="all" dirty="0">
                <a:solidFill>
                  <a:srgbClr val="000000"/>
                </a:solidFill>
                <a:latin typeface="Arial"/>
                <a:cs typeface="Arial"/>
              </a:rPr>
              <a:t>OVER A DECADE.</a:t>
            </a:r>
          </a:p>
          <a:p>
            <a:pPr algn="r"/>
            <a:endParaRPr lang="en-US" sz="2400" b="1" cap="all" dirty="0">
              <a:solidFill>
                <a:srgbClr val="000000"/>
              </a:solidFill>
              <a:latin typeface="Arial"/>
              <a:cs typeface="Arial"/>
            </a:endParaRPr>
          </a:p>
          <a:p>
            <a:pPr algn="r"/>
            <a:r>
              <a:rPr lang="en-US" sz="2000" b="1" cap="all" dirty="0">
                <a:solidFill>
                  <a:srgbClr val="000000"/>
                </a:solidFill>
                <a:latin typeface="Arial"/>
                <a:cs typeface="Arial"/>
              </a:rPr>
              <a:t>A RETURN to 1980’</a:t>
            </a:r>
            <a:r>
              <a:rPr lang="en-US" sz="2000" b="1" cap="small" dirty="0">
                <a:solidFill>
                  <a:srgbClr val="000000"/>
                </a:solidFill>
                <a:latin typeface="Arial"/>
                <a:cs typeface="Arial"/>
              </a:rPr>
              <a:t>s</a:t>
            </a:r>
            <a:r>
              <a:rPr lang="en-US" sz="2000" b="1" cap="all" dirty="0">
                <a:solidFill>
                  <a:srgbClr val="000000"/>
                </a:solidFill>
                <a:latin typeface="Arial"/>
                <a:cs typeface="Arial"/>
              </a:rPr>
              <a:t> INFLATION </a:t>
            </a:r>
          </a:p>
          <a:p>
            <a:pPr algn="r"/>
            <a:r>
              <a:rPr lang="en-US" sz="2000" b="1" cap="all" dirty="0">
                <a:solidFill>
                  <a:srgbClr val="000000"/>
                </a:solidFill>
                <a:latin typeface="Arial"/>
                <a:cs typeface="Arial"/>
              </a:rPr>
              <a:t>WOULD COST </a:t>
            </a:r>
            <a:r>
              <a:rPr lang="en-US" sz="2800" b="1" cap="all" dirty="0">
                <a:solidFill>
                  <a:srgbClr val="E63726"/>
                </a:solidFill>
                <a:latin typeface="Arial"/>
                <a:cs typeface="Arial"/>
              </a:rPr>
              <a:t>$6 Trillion </a:t>
            </a:r>
          </a:p>
          <a:p>
            <a:pPr algn="l"/>
            <a:endParaRPr lang="en-US" sz="2400" b="1" cap="all" dirty="0">
              <a:solidFill>
                <a:srgbClr val="000000"/>
              </a:solidFill>
              <a:latin typeface="Arial"/>
              <a:cs typeface="Arial"/>
            </a:endParaRPr>
          </a:p>
        </p:txBody>
      </p:sp>
    </p:spTree>
    <p:extLst>
      <p:ext uri="{BB962C8B-B14F-4D97-AF65-F5344CB8AC3E}">
        <p14:creationId xmlns:p14="http://schemas.microsoft.com/office/powerpoint/2010/main" val="24878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0800" y="-658742"/>
            <a:ext cx="4686300"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0" b="1" i="0" u="none" strike="noStrike" kern="1200" cap="all" spc="0" normalizeH="0" baseline="0" noProof="0" dirty="0">
                <a:ln>
                  <a:noFill/>
                </a:ln>
                <a:solidFill>
                  <a:srgbClr val="C0504D">
                    <a:lumMod val="60000"/>
                    <a:lumOff val="40000"/>
                    <a:alpha val="45000"/>
                  </a:srgbClr>
                </a:solidFill>
                <a:effectLst/>
                <a:uLnTx/>
                <a:uFillTx/>
                <a:latin typeface="Arial"/>
                <a:ea typeface="+mn-ea"/>
                <a:cs typeface="Arial"/>
              </a:rPr>
              <a:t>Q:</a:t>
            </a:r>
          </a:p>
        </p:txBody>
      </p:sp>
      <p:sp>
        <p:nvSpPr>
          <p:cNvPr id="13" name="TextBox 12"/>
          <p:cNvSpPr txBox="1"/>
          <p:nvPr/>
        </p:nvSpPr>
        <p:spPr>
          <a:xfrm>
            <a:off x="1493167" y="916043"/>
            <a:ext cx="681263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prstClr val="black"/>
                </a:solidFill>
                <a:effectLst/>
                <a:uLnTx/>
                <a:uFillTx/>
                <a:latin typeface="Arial"/>
                <a:ea typeface="+mn-ea"/>
                <a:cs typeface="Arial"/>
              </a:rPr>
              <a:t>What’s our budget outlook?</a:t>
            </a:r>
          </a:p>
        </p:txBody>
      </p:sp>
      <p:pic>
        <p:nvPicPr>
          <p:cNvPr id="6" name="Picture 5"/>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16099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F40AA2E-0A6B-493A-8C1C-916995D1A14B}"/>
              </a:ext>
            </a:extLst>
          </p:cNvPr>
          <p:cNvGraphicFramePr>
            <a:graphicFrameLocks/>
          </p:cNvGraphicFramePr>
          <p:nvPr>
            <p:extLst>
              <p:ext uri="{D42A27DB-BD31-4B8C-83A1-F6EECF244321}">
                <p14:modId xmlns:p14="http://schemas.microsoft.com/office/powerpoint/2010/main" val="4048374500"/>
              </p:ext>
            </p:extLst>
          </p:nvPr>
        </p:nvGraphicFramePr>
        <p:xfrm>
          <a:off x="-808892" y="879453"/>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0" y="68580"/>
            <a:ext cx="9143999"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eaLnBrk="1" fontAlgn="auto" hangingPunct="1">
              <a:spcBef>
                <a:spcPts val="0"/>
              </a:spcBef>
              <a:spcAft>
                <a:spcPts val="0"/>
              </a:spcAft>
            </a:pPr>
            <a:r>
              <a:rPr lang="en-US" sz="3200" b="1" dirty="0">
                <a:solidFill>
                  <a:schemeClr val="tx1"/>
                </a:solidFill>
                <a:latin typeface="Calibri"/>
                <a:ea typeface="+mn-ea"/>
                <a:cs typeface="+mn-cs"/>
              </a:rPr>
              <a:t>SOCIAL SECURITY, HEALTH CARE, AND INTEREST </a:t>
            </a:r>
          </a:p>
          <a:p>
            <a:pPr algn="ctr" eaLnBrk="1" fontAlgn="auto" hangingPunct="1">
              <a:spcBef>
                <a:spcPts val="0"/>
              </a:spcBef>
              <a:spcAft>
                <a:spcPts val="0"/>
              </a:spcAft>
            </a:pPr>
            <a:r>
              <a:rPr lang="en-US" sz="3200" b="1" dirty="0">
                <a:solidFill>
                  <a:schemeClr val="tx1"/>
                </a:solidFill>
                <a:latin typeface="Calibri"/>
                <a:ea typeface="+mn-ea"/>
                <a:cs typeface="+mn-cs"/>
              </a:rPr>
              <a:t>EXPLAIN </a:t>
            </a:r>
            <a:r>
              <a:rPr lang="en-US" sz="4000" b="1" dirty="0">
                <a:solidFill>
                  <a:srgbClr val="E63726"/>
                </a:solidFill>
                <a:latin typeface="Calibri"/>
                <a:ea typeface="+mn-ea"/>
                <a:cs typeface="+mn-cs"/>
              </a:rPr>
              <a:t>87%</a:t>
            </a:r>
            <a:r>
              <a:rPr lang="en-US" sz="3200" b="1" dirty="0">
                <a:solidFill>
                  <a:schemeClr val="accent2">
                    <a:lumMod val="75000"/>
                  </a:schemeClr>
                </a:solidFill>
                <a:latin typeface="Calibri"/>
                <a:ea typeface="+mn-ea"/>
                <a:cs typeface="+mn-cs"/>
              </a:rPr>
              <a:t> </a:t>
            </a:r>
            <a:r>
              <a:rPr lang="en-US" sz="3200" b="1" dirty="0">
                <a:solidFill>
                  <a:schemeClr val="tx1"/>
                </a:solidFill>
                <a:latin typeface="Calibri"/>
                <a:ea typeface="+mn-ea"/>
                <a:cs typeface="+mn-cs"/>
              </a:rPr>
              <a:t>OF SPENDING GROWTH</a:t>
            </a:r>
          </a:p>
        </p:txBody>
      </p:sp>
      <p:sp>
        <p:nvSpPr>
          <p:cNvPr id="9" name="TextBox 8"/>
          <p:cNvSpPr txBox="1"/>
          <p:nvPr/>
        </p:nvSpPr>
        <p:spPr>
          <a:xfrm>
            <a:off x="22228" y="6301038"/>
            <a:ext cx="6558454" cy="500137"/>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Source: </a:t>
            </a: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CRFB calculations based on Congressional Budget Office data</a:t>
            </a:r>
          </a:p>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Numbers may not add due to rounding. </a:t>
            </a:r>
          </a:p>
        </p:txBody>
      </p:sp>
      <p:sp>
        <p:nvSpPr>
          <p:cNvPr id="6" name="Slide Number Placeholder 5">
            <a:extLst>
              <a:ext uri="{FF2B5EF4-FFF2-40B4-BE49-F238E27FC236}">
                <a16:creationId xmlns:a16="http://schemas.microsoft.com/office/drawing/2014/main" id="{7D0776E5-8888-4841-8597-E23F22B8B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BF5DB-545B-4EA0-AAE8-3B5417837718}"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cxnSp>
        <p:nvCxnSpPr>
          <p:cNvPr id="17" name="Straight Arrow Connector 16"/>
          <p:cNvCxnSpPr>
            <a:cxnSpLocks/>
          </p:cNvCxnSpPr>
          <p:nvPr/>
        </p:nvCxnSpPr>
        <p:spPr>
          <a:xfrm flipH="1">
            <a:off x="6262024" y="3522145"/>
            <a:ext cx="513349" cy="46844"/>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77124" y="1707279"/>
            <a:ext cx="1171410" cy="746358"/>
          </a:xfrm>
          <a:prstGeom prst="rect">
            <a:avLst/>
          </a:prstGeom>
        </p:spPr>
        <p:txBody>
          <a:bodyPr wrap="non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Medicare</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2000" dirty="0">
                <a:solidFill>
                  <a:srgbClr val="FFFFFF"/>
                </a:solidFill>
                <a:latin typeface="Calibri" pitchFamily="34" charset="0"/>
              </a:rPr>
              <a:t>23%</a:t>
            </a: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 </a:t>
            </a:r>
          </a:p>
        </p:txBody>
      </p:sp>
      <p:sp>
        <p:nvSpPr>
          <p:cNvPr id="21" name="TextBox 20"/>
          <p:cNvSpPr txBox="1"/>
          <p:nvPr/>
        </p:nvSpPr>
        <p:spPr>
          <a:xfrm>
            <a:off x="1580651" y="3298122"/>
            <a:ext cx="1688283" cy="746358"/>
          </a:xfrm>
          <a:prstGeom prst="rect">
            <a:avLst/>
          </a:prstGeom>
        </p:spPr>
        <p:txBody>
          <a:bodyPr wrap="non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Social Security</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2000" dirty="0">
                <a:solidFill>
                  <a:srgbClr val="FFFFFF"/>
                </a:solidFill>
                <a:latin typeface="Calibri" pitchFamily="34" charset="0"/>
              </a:rPr>
              <a:t>31%</a:t>
            </a: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 </a:t>
            </a:r>
          </a:p>
        </p:txBody>
      </p:sp>
      <p:sp>
        <p:nvSpPr>
          <p:cNvPr id="22" name="TextBox 21"/>
          <p:cNvSpPr txBox="1"/>
          <p:nvPr/>
        </p:nvSpPr>
        <p:spPr>
          <a:xfrm>
            <a:off x="3266895" y="4509411"/>
            <a:ext cx="1486369" cy="746358"/>
          </a:xfrm>
          <a:prstGeom prst="rect">
            <a:avLst/>
          </a:prstGeom>
        </p:spPr>
        <p:txBody>
          <a:bodyPr wrap="non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Net Interest </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mn-cs"/>
              </a:rPr>
              <a:t>21%</a:t>
            </a:r>
          </a:p>
        </p:txBody>
      </p:sp>
      <p:sp>
        <p:nvSpPr>
          <p:cNvPr id="23" name="TextBox 22"/>
          <p:cNvSpPr txBox="1"/>
          <p:nvPr/>
        </p:nvSpPr>
        <p:spPr>
          <a:xfrm>
            <a:off x="6014011" y="4956108"/>
            <a:ext cx="3083168" cy="74635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Non-Defense Discretionary </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4%</a:t>
            </a:r>
          </a:p>
        </p:txBody>
      </p:sp>
      <p:sp>
        <p:nvSpPr>
          <p:cNvPr id="24" name="TextBox 23"/>
          <p:cNvSpPr txBox="1"/>
          <p:nvPr/>
        </p:nvSpPr>
        <p:spPr>
          <a:xfrm>
            <a:off x="6283571" y="4185784"/>
            <a:ext cx="2790091" cy="74635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Defense Discretionary</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4%</a:t>
            </a:r>
          </a:p>
        </p:txBody>
      </p:sp>
      <p:cxnSp>
        <p:nvCxnSpPr>
          <p:cNvPr id="25" name="Straight Arrow Connector 24"/>
          <p:cNvCxnSpPr>
            <a:cxnSpLocks/>
          </p:cNvCxnSpPr>
          <p:nvPr/>
        </p:nvCxnSpPr>
        <p:spPr>
          <a:xfrm flipH="1" flipV="1">
            <a:off x="5725644" y="4882590"/>
            <a:ext cx="382080" cy="20522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cxnSpLocks/>
          </p:cNvCxnSpPr>
          <p:nvPr/>
        </p:nvCxnSpPr>
        <p:spPr>
          <a:xfrm flipH="1" flipV="1">
            <a:off x="6050575" y="4267939"/>
            <a:ext cx="422896" cy="12221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2228" y="5840626"/>
            <a:ext cx="3211457" cy="400110"/>
          </a:xfrm>
          <a:prstGeom prst="rect">
            <a:avLst/>
          </a:prstGeom>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1" i="0" u="none" strike="noStrike" kern="1200" cap="none" spc="0" normalizeH="0" baseline="0" noProof="0" dirty="0">
                <a:ln>
                  <a:noFill/>
                </a:ln>
                <a:solidFill>
                  <a:srgbClr val="292929"/>
                </a:solidFill>
                <a:effectLst/>
                <a:uLnTx/>
                <a:uFillTx/>
                <a:latin typeface="Calibri" pitchFamily="34" charset="0"/>
                <a:ea typeface="+mn-ea"/>
                <a:cs typeface="+mn-cs"/>
              </a:rPr>
              <a:t>2019-2029 Spending Growth</a:t>
            </a:r>
          </a:p>
        </p:txBody>
      </p:sp>
      <p:sp>
        <p:nvSpPr>
          <p:cNvPr id="15" name="TextBox 14">
            <a:extLst>
              <a:ext uri="{FF2B5EF4-FFF2-40B4-BE49-F238E27FC236}">
                <a16:creationId xmlns:a16="http://schemas.microsoft.com/office/drawing/2014/main" id="{571042CC-A36A-413B-AE11-90B7CDB511EE}"/>
              </a:ext>
            </a:extLst>
          </p:cNvPr>
          <p:cNvSpPr txBox="1"/>
          <p:nvPr/>
        </p:nvSpPr>
        <p:spPr>
          <a:xfrm>
            <a:off x="6348048" y="1876505"/>
            <a:ext cx="2274277" cy="74635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Medicaid/ACA/CHIP </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12%</a:t>
            </a:r>
          </a:p>
        </p:txBody>
      </p:sp>
      <p:sp>
        <p:nvSpPr>
          <p:cNvPr id="27" name="TextBox 26">
            <a:extLst>
              <a:ext uri="{FF2B5EF4-FFF2-40B4-BE49-F238E27FC236}">
                <a16:creationId xmlns:a16="http://schemas.microsoft.com/office/drawing/2014/main" id="{828FDED9-F83C-417F-BE43-2AACA31F6A5D}"/>
              </a:ext>
            </a:extLst>
          </p:cNvPr>
          <p:cNvSpPr txBox="1"/>
          <p:nvPr/>
        </p:nvSpPr>
        <p:spPr>
          <a:xfrm>
            <a:off x="6348048" y="3310468"/>
            <a:ext cx="2790091" cy="74635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Other Mandatory</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0" i="0" u="none" strike="noStrike" kern="1200" cap="none" spc="0" normalizeH="0" baseline="0" noProof="0" dirty="0">
                <a:ln>
                  <a:noFill/>
                </a:ln>
                <a:solidFill>
                  <a:srgbClr val="292929"/>
                </a:solidFill>
                <a:effectLst/>
                <a:uLnTx/>
                <a:uFillTx/>
                <a:latin typeface="Calibri" pitchFamily="34" charset="0"/>
                <a:ea typeface="+mn-ea"/>
                <a:cs typeface="+mn-cs"/>
              </a:rPr>
              <a:t>5%</a:t>
            </a:r>
          </a:p>
        </p:txBody>
      </p:sp>
      <p:cxnSp>
        <p:nvCxnSpPr>
          <p:cNvPr id="32" name="Straight Arrow Connector 31">
            <a:extLst>
              <a:ext uri="{FF2B5EF4-FFF2-40B4-BE49-F238E27FC236}">
                <a16:creationId xmlns:a16="http://schemas.microsoft.com/office/drawing/2014/main" id="{BD362824-92AE-45FB-9A24-C8C96E1B858E}"/>
              </a:ext>
            </a:extLst>
          </p:cNvPr>
          <p:cNvCxnSpPr>
            <a:cxnSpLocks/>
          </p:cNvCxnSpPr>
          <p:nvPr/>
        </p:nvCxnSpPr>
        <p:spPr>
          <a:xfrm flipH="1">
            <a:off x="5916684" y="2123691"/>
            <a:ext cx="465991" cy="17247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61C1DD73-7309-42A5-A58B-91C181A6384D}"/>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242296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 y="-658742"/>
            <a:ext cx="4686300"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0" b="1" i="0" u="none" strike="noStrike" kern="1200" cap="all" spc="0" normalizeH="0" baseline="0" noProof="0" dirty="0">
                <a:ln>
                  <a:noFill/>
                </a:ln>
                <a:solidFill>
                  <a:srgbClr val="C0504D">
                    <a:lumMod val="60000"/>
                    <a:lumOff val="40000"/>
                    <a:alpha val="45000"/>
                  </a:srgbClr>
                </a:solidFill>
                <a:effectLst/>
                <a:uLnTx/>
                <a:uFillTx/>
                <a:latin typeface="Arial"/>
                <a:ea typeface="+mn-ea"/>
                <a:cs typeface="Arial"/>
              </a:rPr>
              <a:t>Q:</a:t>
            </a:r>
          </a:p>
        </p:txBody>
      </p:sp>
      <p:sp>
        <p:nvSpPr>
          <p:cNvPr id="7" name="TextBox 6"/>
          <p:cNvSpPr txBox="1"/>
          <p:nvPr/>
        </p:nvSpPr>
        <p:spPr>
          <a:xfrm>
            <a:off x="5631038" y="2802172"/>
            <a:ext cx="4686300"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0" b="1" i="0" u="none" strike="noStrike" kern="1200" cap="all" spc="0" normalizeH="0" baseline="0" noProof="0" dirty="0">
                <a:ln>
                  <a:noFill/>
                </a:ln>
                <a:solidFill>
                  <a:srgbClr val="1F497D">
                    <a:lumMod val="40000"/>
                    <a:lumOff val="60000"/>
                    <a:alpha val="45000"/>
                  </a:srgbClr>
                </a:solidFill>
                <a:effectLst/>
                <a:uLnTx/>
                <a:uFillTx/>
                <a:latin typeface="Arial"/>
                <a:ea typeface="+mn-ea"/>
                <a:cs typeface="Arial"/>
              </a:rPr>
              <a:t>A:</a:t>
            </a:r>
          </a:p>
        </p:txBody>
      </p:sp>
      <p:sp>
        <p:nvSpPr>
          <p:cNvPr id="9" name="TextBox 8">
            <a:extLst>
              <a:ext uri="{FF2B5EF4-FFF2-40B4-BE49-F238E27FC236}">
                <a16:creationId xmlns:a16="http://schemas.microsoft.com/office/drawing/2014/main" id="{9B3C00FC-122A-4935-BD96-16311E44934E}"/>
              </a:ext>
            </a:extLst>
          </p:cNvPr>
          <p:cNvSpPr txBox="1"/>
          <p:nvPr/>
        </p:nvSpPr>
        <p:spPr>
          <a:xfrm>
            <a:off x="2948910" y="731954"/>
            <a:ext cx="733425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prstClr val="black"/>
                </a:solidFill>
                <a:effectLst/>
                <a:uLnTx/>
                <a:uFillTx/>
                <a:latin typeface="Arial"/>
                <a:ea typeface="+mn-ea"/>
                <a:cs typeface="Arial"/>
              </a:rPr>
              <a:t>What are the CONSEQUENCES of NOT taking action?</a:t>
            </a:r>
          </a:p>
        </p:txBody>
      </p:sp>
      <p:sp>
        <p:nvSpPr>
          <p:cNvPr id="10" name="TextBox 9">
            <a:extLst>
              <a:ext uri="{FF2B5EF4-FFF2-40B4-BE49-F238E27FC236}">
                <a16:creationId xmlns:a16="http://schemas.microsoft.com/office/drawing/2014/main" id="{582186D3-CBD4-409D-BAD5-1BDB0CF0ADBC}"/>
              </a:ext>
            </a:extLst>
          </p:cNvPr>
          <p:cNvSpPr txBox="1"/>
          <p:nvPr/>
        </p:nvSpPr>
        <p:spPr>
          <a:xfrm>
            <a:off x="196850" y="2984218"/>
            <a:ext cx="8315779" cy="3323987"/>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slower</a:t>
            </a:r>
            <a:r>
              <a:rPr kumimoji="0" lang="en-US" sz="2000" b="1" i="0" u="none" strike="noStrike" kern="1200" cap="all" spc="0" normalizeH="0" baseline="0" noProof="0" dirty="0">
                <a:ln>
                  <a:noFill/>
                </a:ln>
                <a:solidFill>
                  <a:prstClr val="black"/>
                </a:solidFill>
                <a:effectLst/>
                <a:uLnTx/>
                <a:uFillTx/>
                <a:latin typeface="Arial"/>
                <a:ea typeface="+mn-ea"/>
                <a:cs typeface="Arial"/>
              </a:rPr>
              <a:t> wage growth</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Decreased</a:t>
            </a:r>
            <a:r>
              <a:rPr kumimoji="0" lang="en-US" sz="2000" b="1" i="0" u="none" strike="noStrike" kern="1200" cap="all" spc="0" normalizeH="0" baseline="0" noProof="0" dirty="0">
                <a:ln>
                  <a:noFill/>
                </a:ln>
                <a:solidFill>
                  <a:prstClr val="black"/>
                </a:solidFill>
                <a:effectLst/>
                <a:uLnTx/>
                <a:uFillTx/>
                <a:latin typeface="Arial"/>
                <a:ea typeface="+mn-ea"/>
                <a:cs typeface="Arial"/>
              </a:rPr>
              <a:t> budget flexibility</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UNPREPARED</a:t>
            </a:r>
            <a:r>
              <a:rPr kumimoji="0" lang="en-US" sz="2000" b="1" i="0" u="none" strike="noStrike" kern="1200" cap="all" spc="0" normalizeH="0" baseline="0" noProof="0" dirty="0">
                <a:ln>
                  <a:noFill/>
                </a:ln>
                <a:solidFill>
                  <a:prstClr val="black"/>
                </a:solidFill>
                <a:effectLst/>
                <a:uLnTx/>
                <a:uFillTx/>
                <a:latin typeface="Arial"/>
                <a:ea typeface="+mn-ea"/>
                <a:cs typeface="Arial"/>
              </a:rPr>
              <a:t> FOR A FUTURE WAR OR RECESSION</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higher exposure </a:t>
            </a:r>
            <a:r>
              <a:rPr kumimoji="0" lang="en-US" sz="2000" b="1" i="0" u="none" strike="noStrike" kern="1200" cap="all" spc="0" normalizeH="0" baseline="0" noProof="0" dirty="0">
                <a:ln>
                  <a:noFill/>
                </a:ln>
                <a:solidFill>
                  <a:prstClr val="black"/>
                </a:solidFill>
                <a:effectLst/>
                <a:uLnTx/>
                <a:uFillTx/>
                <a:latin typeface="Arial"/>
                <a:ea typeface="+mn-ea"/>
                <a:cs typeface="Arial"/>
              </a:rPr>
              <a:t>to changes in interest rates</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increased risk </a:t>
            </a:r>
            <a:r>
              <a:rPr kumimoji="0" lang="en-US" sz="2000" b="1" i="0" u="none" strike="noStrike" kern="1200" cap="all" spc="0" normalizeH="0" baseline="0" noProof="0" dirty="0">
                <a:ln>
                  <a:noFill/>
                </a:ln>
                <a:solidFill>
                  <a:prstClr val="black"/>
                </a:solidFill>
                <a:effectLst/>
                <a:uLnTx/>
                <a:uFillTx/>
                <a:latin typeface="Arial"/>
                <a:ea typeface="+mn-ea"/>
                <a:cs typeface="Arial"/>
              </a:rPr>
              <a:t>of a fiscal crisis</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Decreased</a:t>
            </a:r>
            <a:r>
              <a:rPr kumimoji="0" lang="en-US" sz="2000" b="1" i="0" u="none" strike="noStrike" kern="1200" cap="all" spc="0" normalizeH="0" baseline="0" noProof="0" dirty="0">
                <a:ln>
                  <a:noFill/>
                </a:ln>
                <a:solidFill>
                  <a:prstClr val="black"/>
                </a:solidFill>
                <a:effectLst/>
                <a:uLnTx/>
                <a:uFillTx/>
                <a:latin typeface="Arial"/>
                <a:ea typeface="+mn-ea"/>
                <a:cs typeface="Arial"/>
              </a:rPr>
              <a:t> private sector investments</a:t>
            </a:r>
          </a:p>
          <a:p>
            <a:pPr marL="342900" marR="0" lvl="0" indent="-342900" algn="l" defTabSz="457200" rtl="0" eaLnBrk="1" fontAlgn="auto" latinLnBrk="0" hangingPunct="1">
              <a:lnSpc>
                <a:spcPct val="150000"/>
              </a:lnSpc>
              <a:spcBef>
                <a:spcPts val="0"/>
              </a:spcBef>
              <a:spcAft>
                <a:spcPts val="0"/>
              </a:spcAft>
              <a:buClrTx/>
              <a:buSzTx/>
              <a:buFont typeface="Arial"/>
              <a:buChar char="•"/>
              <a:tabLst/>
              <a:defRPr/>
            </a:pPr>
            <a:r>
              <a:rPr kumimoji="0" lang="en-US" sz="2000" b="1" i="0" u="none" strike="noStrike" kern="1200" cap="all" spc="0" normalizeH="0" baseline="0" noProof="0" dirty="0">
                <a:ln>
                  <a:noFill/>
                </a:ln>
                <a:solidFill>
                  <a:srgbClr val="E63726"/>
                </a:solidFill>
                <a:effectLst/>
                <a:uLnTx/>
                <a:uFillTx/>
                <a:latin typeface="Arial"/>
                <a:ea typeface="+mn-ea"/>
                <a:cs typeface="Arial"/>
              </a:rPr>
              <a:t>Increased</a:t>
            </a:r>
            <a:r>
              <a:rPr kumimoji="0" lang="en-US" sz="2000" b="1" i="0" u="none" strike="noStrike" kern="1200" cap="all" spc="0" normalizeH="0" baseline="0" noProof="0" dirty="0">
                <a:ln>
                  <a:noFill/>
                </a:ln>
                <a:solidFill>
                  <a:prstClr val="black"/>
                </a:solidFill>
                <a:effectLst/>
                <a:uLnTx/>
                <a:uFillTx/>
                <a:latin typeface="Arial"/>
                <a:ea typeface="+mn-ea"/>
                <a:cs typeface="Arial"/>
              </a:rPr>
              <a:t> likelihood of entitlement insolvency</a:t>
            </a:r>
          </a:p>
        </p:txBody>
      </p:sp>
      <p:pic>
        <p:nvPicPr>
          <p:cNvPr id="11" name="Picture 10">
            <a:extLst>
              <a:ext uri="{FF2B5EF4-FFF2-40B4-BE49-F238E27FC236}">
                <a16:creationId xmlns:a16="http://schemas.microsoft.com/office/drawing/2014/main" id="{5022C3BF-DEAF-4C22-84DE-8C6FA50A7EE0}"/>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57437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C0E9CD0-80C8-41FB-A838-4735B6B91AAA}"/>
              </a:ext>
            </a:extLst>
          </p:cNvPr>
          <p:cNvGraphicFramePr>
            <a:graphicFrameLocks noChangeAspect="1"/>
          </p:cNvGraphicFramePr>
          <p:nvPr>
            <p:extLst>
              <p:ext uri="{D42A27DB-BD31-4B8C-83A1-F6EECF244321}">
                <p14:modId xmlns:p14="http://schemas.microsoft.com/office/powerpoint/2010/main" val="3061760960"/>
              </p:ext>
            </p:extLst>
          </p:nvPr>
        </p:nvGraphicFramePr>
        <p:xfrm>
          <a:off x="0" y="1021266"/>
          <a:ext cx="9144000" cy="511513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1828E0-4A85-4ED6-B152-4DC918150B4C}"/>
              </a:ext>
            </a:extLst>
          </p:cNvPr>
          <p:cNvSpPr txBox="1"/>
          <p:nvPr/>
        </p:nvSpPr>
        <p:spPr>
          <a:xfrm>
            <a:off x="6392141" y="4057488"/>
            <a:ext cx="1948543"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Interest exceeds spending on children by 2020</a:t>
            </a:r>
          </a:p>
        </p:txBody>
      </p:sp>
      <p:cxnSp>
        <p:nvCxnSpPr>
          <p:cNvPr id="6" name="Straight Arrow Connector 5">
            <a:extLst>
              <a:ext uri="{FF2B5EF4-FFF2-40B4-BE49-F238E27FC236}">
                <a16:creationId xmlns:a16="http://schemas.microsoft.com/office/drawing/2014/main" id="{9FC77A95-D0BA-4A5A-A755-8F5B60E6EE75}"/>
              </a:ext>
            </a:extLst>
          </p:cNvPr>
          <p:cNvCxnSpPr/>
          <p:nvPr/>
        </p:nvCxnSpPr>
        <p:spPr>
          <a:xfrm flipH="1" flipV="1">
            <a:off x="6392141" y="3959516"/>
            <a:ext cx="195943" cy="195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C63556-4C81-4383-AB6F-F2C350AFBD38}"/>
              </a:ext>
            </a:extLst>
          </p:cNvPr>
          <p:cNvCxnSpPr/>
          <p:nvPr/>
        </p:nvCxnSpPr>
        <p:spPr>
          <a:xfrm>
            <a:off x="6789974" y="2809575"/>
            <a:ext cx="3048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4FCD2CA-8F53-4BDE-B929-A3FD65F6E528}"/>
              </a:ext>
            </a:extLst>
          </p:cNvPr>
          <p:cNvSpPr txBox="1"/>
          <p:nvPr/>
        </p:nvSpPr>
        <p:spPr>
          <a:xfrm>
            <a:off x="0" y="20327"/>
            <a:ext cx="9144000" cy="1200329"/>
          </a:xfrm>
          <a:prstGeom prst="rect">
            <a:avLst/>
          </a:prstGeom>
        </p:spPr>
        <p:txBody>
          <a:bodyPr wrap="square" rtlCol="0">
            <a:spAutoFit/>
          </a:bodyPr>
          <a:lstStyle/>
          <a:p>
            <a:pPr algn="ctr" fontAlgn="auto">
              <a:spcBef>
                <a:spcPts val="0"/>
              </a:spcBef>
              <a:spcAft>
                <a:spcPts val="0"/>
              </a:spcAft>
            </a:pPr>
            <a:r>
              <a:rPr lang="en-US" sz="3600" b="1" dirty="0">
                <a:latin typeface="Calibri"/>
              </a:rPr>
              <a:t>SOON WE’LL SPEND MORE ON THE PAST THAN THE FUTURE</a:t>
            </a:r>
          </a:p>
        </p:txBody>
      </p:sp>
      <p:sp>
        <p:nvSpPr>
          <p:cNvPr id="7" name="TextBox 6">
            <a:extLst>
              <a:ext uri="{FF2B5EF4-FFF2-40B4-BE49-F238E27FC236}">
                <a16:creationId xmlns:a16="http://schemas.microsoft.com/office/drawing/2014/main" id="{15C25FE8-64D6-486B-9A70-22FAE56323C9}"/>
              </a:ext>
            </a:extLst>
          </p:cNvPr>
          <p:cNvSpPr txBox="1"/>
          <p:nvPr/>
        </p:nvSpPr>
        <p:spPr>
          <a:xfrm>
            <a:off x="6633" y="6376008"/>
            <a:ext cx="6581451"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Sources: Congressional Budget Office, Urban Institute, CRFB calculations. “Support” is spending plus tax expenditures going towards children. </a:t>
            </a:r>
          </a:p>
        </p:txBody>
      </p:sp>
      <p:pic>
        <p:nvPicPr>
          <p:cNvPr id="12" name="Picture 11">
            <a:extLst>
              <a:ext uri="{FF2B5EF4-FFF2-40B4-BE49-F238E27FC236}">
                <a16:creationId xmlns:a16="http://schemas.microsoft.com/office/drawing/2014/main" id="{BBF345BC-BEF1-46AB-8353-6B0DAE3FBDEA}"/>
              </a:ext>
            </a:extLst>
          </p:cNvPr>
          <p:cNvPicPr>
            <a:picLocks noChangeAspect="1"/>
          </p:cNvPicPr>
          <p:nvPr/>
        </p:nvPicPr>
        <p:blipFill>
          <a:blip r:embed="rId3"/>
          <a:stretch>
            <a:fillRect/>
          </a:stretch>
        </p:blipFill>
        <p:spPr>
          <a:xfrm>
            <a:off x="7094774" y="6275413"/>
            <a:ext cx="1614312" cy="488179"/>
          </a:xfrm>
          <a:prstGeom prst="rect">
            <a:avLst/>
          </a:prstGeom>
        </p:spPr>
      </p:pic>
      <p:sp>
        <p:nvSpPr>
          <p:cNvPr id="9" name="TextBox 8">
            <a:extLst>
              <a:ext uri="{FF2B5EF4-FFF2-40B4-BE49-F238E27FC236}">
                <a16:creationId xmlns:a16="http://schemas.microsoft.com/office/drawing/2014/main" id="{2C949BD0-747B-48DA-BB0C-7DA69D31BF18}"/>
              </a:ext>
            </a:extLst>
          </p:cNvPr>
          <p:cNvSpPr txBox="1"/>
          <p:nvPr/>
        </p:nvSpPr>
        <p:spPr>
          <a:xfrm>
            <a:off x="123173" y="746843"/>
            <a:ext cx="3576372" cy="307777"/>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4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spTree>
    <p:extLst>
      <p:ext uri="{BB962C8B-B14F-4D97-AF65-F5344CB8AC3E}">
        <p14:creationId xmlns:p14="http://schemas.microsoft.com/office/powerpoint/2010/main" val="162884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phic 5" descr="Tools">
            <a:extLst>
              <a:ext uri="{FF2B5EF4-FFF2-40B4-BE49-F238E27FC236}">
                <a16:creationId xmlns:a16="http://schemas.microsoft.com/office/drawing/2014/main" id="{91D175DD-C34E-4EA7-BD56-221DB2E4A86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53000"/>
                    </a14:imgEffect>
                  </a14:imgLayer>
                </a14:imgProps>
              </a:ext>
            </a:extLst>
          </a:blip>
          <a:stretch>
            <a:fillRect/>
          </a:stretch>
        </p:blipFill>
        <p:spPr>
          <a:xfrm>
            <a:off x="845288" y="890335"/>
            <a:ext cx="7442790" cy="5831140"/>
          </a:xfrm>
          <a:prstGeom prst="rect">
            <a:avLst/>
          </a:prstGeom>
        </p:spPr>
      </p:pic>
      <p:sp>
        <p:nvSpPr>
          <p:cNvPr id="4098" name="Rectangle 2"/>
          <p:cNvSpPr>
            <a:spLocks noGrp="1" noChangeArrowheads="1"/>
          </p:cNvSpPr>
          <p:nvPr>
            <p:ph type="title" idx="4294967295"/>
          </p:nvPr>
        </p:nvSpPr>
        <p:spPr>
          <a:xfrm>
            <a:off x="0" y="0"/>
            <a:ext cx="9132888" cy="993775"/>
          </a:xfrm>
        </p:spPr>
        <p:txBody>
          <a:bodyPr>
            <a:noAutofit/>
          </a:bodyPr>
          <a:lstStyle/>
          <a:p>
            <a:r>
              <a:rPr lang="en-US" sz="3600" b="1" dirty="0">
                <a:latin typeface="Arial" panose="020B0604020202020204" pitchFamily="34" charset="0"/>
                <a:cs typeface="Arial" panose="020B0604020202020204" pitchFamily="34" charset="0"/>
              </a:rPr>
              <a:t>A FRAMEWORK FOR FIXING THE DEBT</a:t>
            </a:r>
          </a:p>
        </p:txBody>
      </p:sp>
      <p:sp>
        <p:nvSpPr>
          <p:cNvPr id="3" name="TextBox 2"/>
          <p:cNvSpPr txBox="1">
            <a:spLocks noRot="1" noChangeArrowheads="1"/>
          </p:cNvSpPr>
          <p:nvPr/>
        </p:nvSpPr>
        <p:spPr bwMode="auto">
          <a:xfrm>
            <a:off x="244548" y="1566459"/>
            <a:ext cx="8888819" cy="46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STOP DIGGING </a:t>
            </a:r>
            <a:r>
              <a:rPr lang="en-US" sz="2400" b="1" dirty="0"/>
              <a:t>THE HOLE DEEPER</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FIX</a:t>
            </a:r>
            <a:r>
              <a:rPr lang="en-US" sz="2400" b="1" dirty="0"/>
              <a:t> THE TAX BILL</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DETERMINE</a:t>
            </a:r>
            <a:r>
              <a:rPr lang="en-US" sz="2400" b="1" dirty="0"/>
              <a:t> THE RIGHT SIZE FOR DEFENSE &amp; NON-DEFENSE SPENDING</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MAKE</a:t>
            </a:r>
            <a:r>
              <a:rPr lang="en-US" sz="2400" b="1" dirty="0"/>
              <a:t> SOCIAL SECURITY SOLVENT </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SLOW</a:t>
            </a:r>
            <a:r>
              <a:rPr lang="en-US" sz="2400" b="1" dirty="0"/>
              <a:t> HEALTH CARE COST GROWTH</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CUT</a:t>
            </a:r>
            <a:r>
              <a:rPr lang="en-US" sz="2400" b="1" dirty="0"/>
              <a:t> OTHER SPENDING WHERE POSSIBLE </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RAISE</a:t>
            </a:r>
            <a:r>
              <a:rPr lang="en-US" sz="2400" b="1" dirty="0"/>
              <a:t> MORE REVENUE </a:t>
            </a:r>
          </a:p>
          <a:p>
            <a:pPr marL="385763" indent="-385763">
              <a:spcAft>
                <a:spcPts val="1200"/>
              </a:spcAft>
              <a:buClr>
                <a:schemeClr val="tx1"/>
              </a:buClr>
              <a:buSzPct val="110000"/>
              <a:buFont typeface="Arial" panose="020B0604020202020204" pitchFamily="34" charset="0"/>
              <a:buChar char="•"/>
            </a:pPr>
            <a:r>
              <a:rPr lang="en-US" sz="2400" b="1" dirty="0">
                <a:solidFill>
                  <a:srgbClr val="E63726"/>
                </a:solidFill>
              </a:rPr>
              <a:t>GROW</a:t>
            </a:r>
            <a:r>
              <a:rPr lang="en-US" sz="2400" b="1" dirty="0"/>
              <a:t> THE ECONOMY</a:t>
            </a:r>
          </a:p>
          <a:p>
            <a:pPr marL="385763" indent="-385763">
              <a:spcAft>
                <a:spcPts val="225"/>
              </a:spcAft>
              <a:buSzPct val="110000"/>
              <a:buFont typeface="Arial" panose="020B0604020202020204" pitchFamily="34" charset="0"/>
              <a:buChar char="•"/>
            </a:pPr>
            <a:endParaRPr lang="en-US" sz="2400" b="1" dirty="0"/>
          </a:p>
          <a:p>
            <a:pPr marL="385763" indent="-385763">
              <a:spcAft>
                <a:spcPts val="225"/>
              </a:spcAft>
              <a:buSzPct val="110000"/>
              <a:buFont typeface="Arial" panose="020B0604020202020204" pitchFamily="34" charset="0"/>
              <a:buChar char="•"/>
            </a:pPr>
            <a:endParaRPr lang="en-US" sz="2800" b="1" dirty="0"/>
          </a:p>
          <a:p>
            <a:pPr marL="385763" indent="-385763">
              <a:spcAft>
                <a:spcPts val="225"/>
              </a:spcAft>
              <a:buSzPct val="110000"/>
              <a:buFont typeface="Arial" panose="020B0604020202020204" pitchFamily="34" charset="0"/>
              <a:buChar char="•"/>
            </a:pPr>
            <a:endParaRPr lang="en-US" sz="2800" b="1" dirty="0"/>
          </a:p>
          <a:p>
            <a:pPr marL="385763" indent="-385763">
              <a:spcAft>
                <a:spcPts val="225"/>
              </a:spcAft>
              <a:buSzPct val="110000"/>
              <a:buFont typeface="Arial" panose="020B0604020202020204" pitchFamily="34" charset="0"/>
              <a:buChar char="•"/>
            </a:pPr>
            <a:endParaRPr lang="en-US" sz="2000" b="1" dirty="0"/>
          </a:p>
          <a:p>
            <a:pPr marL="385763" indent="-385763">
              <a:spcAft>
                <a:spcPts val="225"/>
              </a:spcAft>
              <a:buSzPct val="110000"/>
              <a:buFont typeface="Arial" panose="020B0604020202020204" pitchFamily="34" charset="0"/>
              <a:buChar char="•"/>
            </a:pPr>
            <a:endParaRPr lang="en-US" sz="1400" dirty="0"/>
          </a:p>
        </p:txBody>
      </p:sp>
      <p:pic>
        <p:nvPicPr>
          <p:cNvPr id="7" name="Picture 6">
            <a:extLst>
              <a:ext uri="{FF2B5EF4-FFF2-40B4-BE49-F238E27FC236}">
                <a16:creationId xmlns:a16="http://schemas.microsoft.com/office/drawing/2014/main" id="{B7A2BCCB-B912-42EB-9D7E-AACDA4C9EA68}"/>
              </a:ext>
            </a:extLst>
          </p:cNvPr>
          <p:cNvPicPr>
            <a:picLocks noChangeAspect="1"/>
          </p:cNvPicPr>
          <p:nvPr/>
        </p:nvPicPr>
        <p:blipFill>
          <a:blip r:embed="rId5"/>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0655659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0" y="0"/>
            <a:ext cx="7711467" cy="6858000"/>
          </a:xfrm>
          <a:prstGeom prst="rect">
            <a:avLst/>
          </a:prstGeom>
        </p:spPr>
      </p:pic>
      <p:sp>
        <p:nvSpPr>
          <p:cNvPr id="16" name="TextBox 15"/>
          <p:cNvSpPr txBox="1"/>
          <p:nvPr/>
        </p:nvSpPr>
        <p:spPr>
          <a:xfrm>
            <a:off x="146966" y="541489"/>
            <a:ext cx="8442677" cy="646331"/>
          </a:xfrm>
          <a:prstGeom prst="rect">
            <a:avLst/>
          </a:prstGeom>
          <a:noFill/>
        </p:spPr>
        <p:txBody>
          <a:bodyPr wrap="square" rtlCol="0">
            <a:spAutoFit/>
          </a:bodyPr>
          <a:lstStyle/>
          <a:p>
            <a:r>
              <a:rPr lang="en-US" sz="3600" b="1" cap="all" dirty="0">
                <a:latin typeface="Arial"/>
                <a:cs typeface="Arial"/>
              </a:rPr>
              <a:t>The longer we wait…</a:t>
            </a:r>
          </a:p>
        </p:txBody>
      </p:sp>
      <p:sp>
        <p:nvSpPr>
          <p:cNvPr id="17" name="TextBox 16"/>
          <p:cNvSpPr txBox="1"/>
          <p:nvPr/>
        </p:nvSpPr>
        <p:spPr>
          <a:xfrm>
            <a:off x="1765300" y="1483265"/>
            <a:ext cx="8001000" cy="4634602"/>
          </a:xfrm>
          <a:prstGeom prst="rect">
            <a:avLst/>
          </a:prstGeom>
          <a:noFill/>
        </p:spPr>
        <p:txBody>
          <a:bodyPr wrap="square" rtlCol="0">
            <a:spAutoFit/>
          </a:bodyPr>
          <a:lstStyle/>
          <a:p>
            <a:pPr>
              <a:lnSpc>
                <a:spcPct val="150000"/>
              </a:lnSpc>
            </a:pPr>
            <a:r>
              <a:rPr lang="en-US" sz="2200" b="1" cap="all" dirty="0">
                <a:latin typeface="Arial"/>
                <a:cs typeface="Arial"/>
              </a:rPr>
              <a:t>…the </a:t>
            </a:r>
            <a:r>
              <a:rPr lang="en-US" sz="2200" b="1" cap="all" dirty="0">
                <a:solidFill>
                  <a:srgbClr val="E63726"/>
                </a:solidFill>
                <a:latin typeface="Arial"/>
                <a:cs typeface="Arial"/>
              </a:rPr>
              <a:t>older</a:t>
            </a:r>
            <a:r>
              <a:rPr lang="en-US" sz="2200" b="1" cap="all" dirty="0">
                <a:latin typeface="Arial"/>
                <a:cs typeface="Arial"/>
              </a:rPr>
              <a:t> our population gets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E63726"/>
                </a:solidFill>
                <a:latin typeface="Arial"/>
                <a:cs typeface="Arial"/>
              </a:rPr>
              <a:t>higher</a:t>
            </a:r>
            <a:r>
              <a:rPr lang="en-US" sz="2200" b="1" cap="all" dirty="0">
                <a:latin typeface="Arial"/>
                <a:cs typeface="Arial"/>
              </a:rPr>
              <a:t> debt will rise</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E63726"/>
                </a:solidFill>
                <a:latin typeface="Arial"/>
                <a:cs typeface="Arial"/>
              </a:rPr>
              <a:t>less time </a:t>
            </a:r>
            <a:r>
              <a:rPr lang="en-US" sz="2200" b="1" cap="all" dirty="0">
                <a:latin typeface="Arial"/>
                <a:cs typeface="Arial"/>
              </a:rPr>
              <a:t>we have to phase in changes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E63726"/>
                </a:solidFill>
                <a:latin typeface="Arial"/>
                <a:cs typeface="Arial"/>
              </a:rPr>
              <a:t>slower</a:t>
            </a:r>
            <a:r>
              <a:rPr lang="en-US" sz="2200" b="1" cap="all" dirty="0">
                <a:latin typeface="Arial"/>
                <a:cs typeface="Arial"/>
              </a:rPr>
              <a:t> our economy will grow</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…and the </a:t>
            </a:r>
            <a:r>
              <a:rPr lang="en-US" sz="2200" b="1" cap="all" dirty="0">
                <a:solidFill>
                  <a:srgbClr val="E63726"/>
                </a:solidFill>
                <a:latin typeface="Arial"/>
                <a:cs typeface="Arial"/>
              </a:rPr>
              <a:t>fewer</a:t>
            </a:r>
            <a:r>
              <a:rPr lang="en-US" sz="2200" b="1" cap="all" dirty="0">
                <a:latin typeface="Arial"/>
                <a:cs typeface="Arial"/>
              </a:rPr>
              <a:t> tools we will have to fix it</a:t>
            </a:r>
          </a:p>
        </p:txBody>
      </p:sp>
      <p:pic>
        <p:nvPicPr>
          <p:cNvPr id="7" name="Picture 6">
            <a:extLst>
              <a:ext uri="{FF2B5EF4-FFF2-40B4-BE49-F238E27FC236}">
                <a16:creationId xmlns:a16="http://schemas.microsoft.com/office/drawing/2014/main" id="{87C19A56-2C6C-4C8E-9E61-C7505CA6AF71}"/>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386956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0" y="0"/>
            <a:ext cx="7711467" cy="6858000"/>
          </a:xfrm>
          <a:prstGeom prst="rect">
            <a:avLst/>
          </a:prstGeom>
        </p:spPr>
      </p:pic>
      <p:sp>
        <p:nvSpPr>
          <p:cNvPr id="16" name="TextBox 15"/>
          <p:cNvSpPr txBox="1"/>
          <p:nvPr/>
        </p:nvSpPr>
        <p:spPr>
          <a:xfrm>
            <a:off x="146966" y="541489"/>
            <a:ext cx="8442677" cy="1200329"/>
          </a:xfrm>
          <a:prstGeom prst="rect">
            <a:avLst/>
          </a:prstGeom>
          <a:noFill/>
        </p:spPr>
        <p:txBody>
          <a:bodyPr wrap="square" rtlCol="0">
            <a:spAutoFit/>
          </a:bodyPr>
          <a:lstStyle/>
          <a:p>
            <a:r>
              <a:rPr lang="en-US" sz="3600" b="1" cap="all" dirty="0">
                <a:latin typeface="Arial"/>
                <a:cs typeface="Arial"/>
              </a:rPr>
              <a:t>The Debt is a symptom of a broken system…</a:t>
            </a:r>
          </a:p>
        </p:txBody>
      </p:sp>
      <p:sp>
        <p:nvSpPr>
          <p:cNvPr id="17" name="TextBox 16"/>
          <p:cNvSpPr txBox="1"/>
          <p:nvPr/>
        </p:nvSpPr>
        <p:spPr>
          <a:xfrm>
            <a:off x="1765300" y="1483265"/>
            <a:ext cx="8001000" cy="4662815"/>
          </a:xfrm>
          <a:prstGeom prst="rect">
            <a:avLst/>
          </a:prstGeom>
          <a:noFill/>
        </p:spPr>
        <p:txBody>
          <a:bodyPr wrap="square" rtlCol="0">
            <a:spAutoFit/>
          </a:bodyPr>
          <a:lstStyle/>
          <a:p>
            <a:pPr>
              <a:lnSpc>
                <a:spcPct val="150000"/>
              </a:lnSpc>
            </a:pPr>
            <a:endParaRPr lang="en-US" sz="2200" b="1" cap="all" dirty="0">
              <a:latin typeface="Arial"/>
              <a:cs typeface="Arial"/>
            </a:endParaRPr>
          </a:p>
          <a:p>
            <a:pPr>
              <a:lnSpc>
                <a:spcPct val="150000"/>
              </a:lnSpc>
            </a:pPr>
            <a:r>
              <a:rPr lang="en-US" sz="2200" b="1" cap="all" dirty="0">
                <a:latin typeface="Arial"/>
                <a:cs typeface="Arial"/>
              </a:rPr>
              <a:t>…</a:t>
            </a:r>
            <a:r>
              <a:rPr lang="en-US" sz="2200" b="1" cap="all" dirty="0">
                <a:solidFill>
                  <a:srgbClr val="E63726"/>
                </a:solidFill>
                <a:latin typeface="Arial"/>
                <a:cs typeface="Arial"/>
              </a:rPr>
              <a:t>avoids</a:t>
            </a:r>
            <a:r>
              <a:rPr lang="en-US" sz="2200" b="1" cap="all" dirty="0">
                <a:latin typeface="Arial"/>
                <a:cs typeface="Arial"/>
              </a:rPr>
              <a:t> tough choices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…cannot achieve </a:t>
            </a:r>
            <a:r>
              <a:rPr lang="en-US" sz="2200" b="1" cap="all" dirty="0">
                <a:solidFill>
                  <a:srgbClr val="E63726"/>
                </a:solidFill>
                <a:latin typeface="Arial"/>
                <a:cs typeface="Arial"/>
              </a:rPr>
              <a:t>compromise</a:t>
            </a:r>
          </a:p>
          <a:p>
            <a:pPr>
              <a:lnSpc>
                <a:spcPct val="150000"/>
              </a:lnSpc>
            </a:pPr>
            <a:endParaRPr lang="en-US" sz="2200" b="1" cap="all" dirty="0">
              <a:solidFill>
                <a:srgbClr val="FF0000"/>
              </a:solidFill>
              <a:latin typeface="Arial"/>
              <a:cs typeface="Arial"/>
            </a:endParaRPr>
          </a:p>
          <a:p>
            <a:pPr>
              <a:lnSpc>
                <a:spcPct val="150000"/>
              </a:lnSpc>
            </a:pPr>
            <a:r>
              <a:rPr lang="en-US" sz="2200" b="1" cap="all" dirty="0">
                <a:latin typeface="Arial"/>
                <a:cs typeface="Arial"/>
              </a:rPr>
              <a:t>…Focuses on </a:t>
            </a:r>
            <a:r>
              <a:rPr lang="en-US" sz="2200" b="1" cap="all" dirty="0">
                <a:solidFill>
                  <a:srgbClr val="E63726"/>
                </a:solidFill>
                <a:latin typeface="Arial"/>
                <a:cs typeface="Arial"/>
              </a:rPr>
              <a:t>short term </a:t>
            </a:r>
            <a:r>
              <a:rPr lang="en-US" sz="2200" b="1" cap="all" dirty="0">
                <a:latin typeface="Arial"/>
                <a:cs typeface="Arial"/>
              </a:rPr>
              <a:t>vs long term</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…rewards </a:t>
            </a:r>
            <a:r>
              <a:rPr lang="en-US" sz="2200" b="1" cap="all" dirty="0">
                <a:solidFill>
                  <a:srgbClr val="E63726"/>
                </a:solidFill>
                <a:latin typeface="Arial"/>
                <a:cs typeface="Arial"/>
              </a:rPr>
              <a:t>partisanship</a:t>
            </a:r>
            <a:r>
              <a:rPr lang="en-US" sz="2200" b="1" cap="all" dirty="0">
                <a:latin typeface="Arial"/>
                <a:cs typeface="Arial"/>
              </a:rPr>
              <a:t> over progress</a:t>
            </a:r>
          </a:p>
          <a:p>
            <a:pPr>
              <a:lnSpc>
                <a:spcPct val="150000"/>
              </a:lnSpc>
            </a:pPr>
            <a:endParaRPr lang="en-US" sz="2200" b="1" cap="all" dirty="0">
              <a:latin typeface="Arial"/>
              <a:cs typeface="Arial"/>
            </a:endParaRPr>
          </a:p>
        </p:txBody>
      </p:sp>
      <p:pic>
        <p:nvPicPr>
          <p:cNvPr id="7" name="Picture 6">
            <a:extLst>
              <a:ext uri="{FF2B5EF4-FFF2-40B4-BE49-F238E27FC236}">
                <a16:creationId xmlns:a16="http://schemas.microsoft.com/office/drawing/2014/main" id="{02CCAAB4-0FD1-425F-AE0F-AC9A6D87FB7B}"/>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8694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325"/>
            <a:ext cx="7886700" cy="993775"/>
          </a:xfrm>
        </p:spPr>
        <p:txBody>
          <a:bodyPr anchor="ctr">
            <a:normAutofit/>
          </a:bodyPr>
          <a:lstStyle/>
          <a:p>
            <a:r>
              <a:rPr lang="en-US" sz="3200" b="1" dirty="0">
                <a:latin typeface="Arial" panose="020B0604020202020204" pitchFamily="34" charset="0"/>
                <a:cs typeface="Arial" panose="020B0604020202020204" pitchFamily="34" charset="0"/>
              </a:rPr>
              <a:t>We must Come Together to Fix the Debt</a:t>
            </a:r>
          </a:p>
        </p:txBody>
      </p:sp>
      <p:sp>
        <p:nvSpPr>
          <p:cNvPr id="8" name="Rectangle 7">
            <a:extLst>
              <a:ext uri="{FF2B5EF4-FFF2-40B4-BE49-F238E27FC236}">
                <a16:creationId xmlns:a16="http://schemas.microsoft.com/office/drawing/2014/main" id="{8D0E2241-675A-428C-9702-03C9C50F1F92}"/>
              </a:ext>
            </a:extLst>
          </p:cNvPr>
          <p:cNvSpPr/>
          <p:nvPr/>
        </p:nvSpPr>
        <p:spPr>
          <a:xfrm>
            <a:off x="469774" y="1267766"/>
            <a:ext cx="8133907" cy="4524315"/>
          </a:xfrm>
          <a:prstGeom prst="rect">
            <a:avLst/>
          </a:prstGeom>
        </p:spPr>
        <p:txBody>
          <a:bodyPr wrap="square">
            <a:spAutoFit/>
          </a:bodyPr>
          <a:lstStyle/>
          <a:p>
            <a:pPr marL="171450" algn="ctr"/>
            <a:r>
              <a:rPr lang="en-US" sz="2400" b="1" i="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We Want Your Input</a:t>
            </a:r>
          </a:p>
          <a:p>
            <a:pPr marL="171450"/>
            <a:endParaRPr lang="en-US" sz="2400" b="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ea typeface="Arial" panose="020B0604020202020204" pitchFamily="34" charset="0"/>
                <a:cs typeface="Arial" panose="020B0604020202020204" pitchFamily="34" charset="0"/>
              </a:rPr>
              <a:t>What will it take for Washington to rebuild trust from the American people?</a:t>
            </a:r>
          </a:p>
          <a:p>
            <a:pPr marL="45720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What is driving our partisan divide, and what will it take to fix it?</a:t>
            </a:r>
          </a:p>
          <a:p>
            <a:pPr marL="45720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How can we make progress on the Debt?</a:t>
            </a:r>
          </a:p>
          <a:p>
            <a:pPr marL="171450" algn="just"/>
            <a:endPar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a:p>
            <a:r>
              <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
            </a:r>
            <a:br>
              <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br>
            <a:endParaRPr lang="en-US" sz="24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5361BAB-8F5A-4AB2-83E7-8ED54D4BE105}"/>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285216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646331"/>
          </a:xfrm>
          <a:prstGeom prst="rect">
            <a:avLst/>
          </a:prstGeom>
          <a:noFill/>
        </p:spPr>
        <p:txBody>
          <a:bodyPr wrap="square" rtlCol="0">
            <a:spAutoFit/>
          </a:bodyPr>
          <a:lstStyle/>
          <a:p>
            <a:r>
              <a:rPr lang="en-US" sz="3600" b="1" cap="all" dirty="0">
                <a:latin typeface="Arial"/>
                <a:cs typeface="Arial"/>
              </a:rPr>
              <a:t>What can you do?</a:t>
            </a:r>
          </a:p>
        </p:txBody>
      </p:sp>
      <p:sp>
        <p:nvSpPr>
          <p:cNvPr id="10" name="TextBox 9"/>
          <p:cNvSpPr txBox="1"/>
          <p:nvPr/>
        </p:nvSpPr>
        <p:spPr>
          <a:xfrm>
            <a:off x="198747" y="4177479"/>
            <a:ext cx="7048500" cy="2308324"/>
          </a:xfrm>
          <a:prstGeom prst="rect">
            <a:avLst/>
          </a:prstGeom>
          <a:noFill/>
        </p:spPr>
        <p:txBody>
          <a:bodyPr wrap="square" rtlCol="0">
            <a:spAutoFit/>
          </a:bodyPr>
          <a:lstStyle/>
          <a:p>
            <a:r>
              <a:rPr lang="en-US" sz="3600" b="1" cap="all" dirty="0">
                <a:latin typeface="Arial"/>
                <a:cs typeface="Arial"/>
              </a:rPr>
              <a:t>Get Involved and ASK YOUR REPRESENTATIVE &amp; Candidates TO </a:t>
            </a:r>
            <a:r>
              <a:rPr lang="en-US" sz="3600" b="1" cap="all" dirty="0">
                <a:solidFill>
                  <a:srgbClr val="E63726"/>
                </a:solidFill>
                <a:latin typeface="Arial"/>
                <a:cs typeface="Arial"/>
              </a:rPr>
              <a:t>make THE debt a top issue.</a:t>
            </a:r>
          </a:p>
        </p:txBody>
      </p:sp>
      <p:pic>
        <p:nvPicPr>
          <p:cNvPr id="12" name="Picture 11">
            <a:extLst>
              <a:ext uri="{FF2B5EF4-FFF2-40B4-BE49-F238E27FC236}">
                <a16:creationId xmlns:a16="http://schemas.microsoft.com/office/drawing/2014/main" id="{31E9DB80-BD8C-471B-8C05-5775C681DF15}"/>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222381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1200329"/>
          </a:xfrm>
          <a:prstGeom prst="rect">
            <a:avLst/>
          </a:prstGeom>
          <a:noFill/>
        </p:spPr>
        <p:txBody>
          <a:bodyPr wrap="square" rtlCol="0">
            <a:spAutoFit/>
          </a:bodyPr>
          <a:lstStyle/>
          <a:p>
            <a:r>
              <a:rPr lang="en-US" sz="3600" b="1" cap="all" dirty="0">
                <a:latin typeface="Arial"/>
                <a:cs typeface="Arial"/>
              </a:rPr>
              <a:t>How can you make a difference?</a:t>
            </a:r>
          </a:p>
        </p:txBody>
      </p:sp>
      <p:sp>
        <p:nvSpPr>
          <p:cNvPr id="10" name="TextBox 9"/>
          <p:cNvSpPr txBox="1"/>
          <p:nvPr/>
        </p:nvSpPr>
        <p:spPr>
          <a:xfrm>
            <a:off x="317500" y="3280798"/>
            <a:ext cx="8679016" cy="403187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cap="all" dirty="0">
                <a:latin typeface="Arial"/>
                <a:cs typeface="Arial"/>
              </a:rPr>
              <a:t>Use social media – tell friends and colleagues about the problem.</a:t>
            </a:r>
          </a:p>
          <a:p>
            <a:pPr marL="342900" indent="-342900">
              <a:spcAft>
                <a:spcPts val="1200"/>
              </a:spcAft>
              <a:buFont typeface="Arial" panose="020B0604020202020204" pitchFamily="34" charset="0"/>
              <a:buChar char="•"/>
            </a:pPr>
            <a:r>
              <a:rPr lang="en-US" sz="2400" b="1" cap="all" dirty="0">
                <a:latin typeface="Arial"/>
                <a:cs typeface="Arial"/>
              </a:rPr>
              <a:t>Write an op-ed or letter to the editor</a:t>
            </a:r>
          </a:p>
          <a:p>
            <a:pPr marL="342900" indent="-342900">
              <a:spcAft>
                <a:spcPts val="1200"/>
              </a:spcAft>
              <a:buFont typeface="Arial" panose="020B0604020202020204" pitchFamily="34" charset="0"/>
              <a:buChar char="•"/>
            </a:pPr>
            <a:r>
              <a:rPr lang="en-US" sz="2400" b="1" cap="all" dirty="0">
                <a:latin typeface="Arial"/>
                <a:cs typeface="Arial"/>
              </a:rPr>
              <a:t>Host an event</a:t>
            </a:r>
          </a:p>
          <a:p>
            <a:pPr marL="342900" indent="-342900">
              <a:spcAft>
                <a:spcPts val="1200"/>
              </a:spcAft>
              <a:buFont typeface="Arial" panose="020B0604020202020204" pitchFamily="34" charset="0"/>
              <a:buChar char="•"/>
            </a:pPr>
            <a:r>
              <a:rPr lang="en-US" sz="2400" b="1" cap="all" dirty="0">
                <a:latin typeface="Arial"/>
                <a:cs typeface="Arial"/>
              </a:rPr>
              <a:t>Find out how you can help give this presentation by contacting US.</a:t>
            </a:r>
            <a:endParaRPr lang="en-US" sz="3600" b="1" cap="all" dirty="0">
              <a:ln>
                <a:solidFill>
                  <a:schemeClr val="tx1"/>
                </a:solidFill>
              </a:ln>
              <a:solidFill>
                <a:srgbClr val="FFFF00"/>
              </a:solidFill>
              <a:latin typeface="Arial"/>
              <a:cs typeface="Arial"/>
            </a:endParaRPr>
          </a:p>
          <a:p>
            <a:endParaRPr lang="en-US" sz="3600" b="1" cap="all" dirty="0">
              <a:latin typeface="Arial"/>
              <a:cs typeface="Arial"/>
            </a:endParaRPr>
          </a:p>
          <a:p>
            <a:endParaRPr lang="en-US" sz="3600" b="1" cap="all" dirty="0">
              <a:latin typeface="Arial"/>
              <a:cs typeface="Arial"/>
            </a:endParaRPr>
          </a:p>
        </p:txBody>
      </p:sp>
      <p:pic>
        <p:nvPicPr>
          <p:cNvPr id="12" name="Picture 11">
            <a:extLst>
              <a:ext uri="{FF2B5EF4-FFF2-40B4-BE49-F238E27FC236}">
                <a16:creationId xmlns:a16="http://schemas.microsoft.com/office/drawing/2014/main" id="{FD9551FA-D42A-43D6-AFE4-B0A7AE72CA73}"/>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192785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1200329"/>
          </a:xfrm>
          <a:prstGeom prst="rect">
            <a:avLst/>
          </a:prstGeom>
          <a:noFill/>
        </p:spPr>
        <p:txBody>
          <a:bodyPr wrap="square" rtlCol="0">
            <a:spAutoFit/>
          </a:bodyPr>
          <a:lstStyle/>
          <a:p>
            <a:r>
              <a:rPr lang="en-US" sz="3600" b="1" cap="all" dirty="0">
                <a:latin typeface="Arial"/>
                <a:cs typeface="Arial"/>
              </a:rPr>
              <a:t>How can you Join our</a:t>
            </a:r>
          </a:p>
          <a:p>
            <a:r>
              <a:rPr lang="en-US" sz="3600" b="1" cap="all" dirty="0">
                <a:latin typeface="Arial"/>
                <a:cs typeface="Arial"/>
              </a:rPr>
              <a:t>Efforts?</a:t>
            </a:r>
          </a:p>
        </p:txBody>
      </p:sp>
      <p:sp>
        <p:nvSpPr>
          <p:cNvPr id="10" name="TextBox 9"/>
          <p:cNvSpPr txBox="1"/>
          <p:nvPr/>
        </p:nvSpPr>
        <p:spPr>
          <a:xfrm>
            <a:off x="317500" y="3280798"/>
            <a:ext cx="8679016" cy="400109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TEXT </a:t>
            </a:r>
            <a:r>
              <a:rPr lang="en-US" sz="2400" b="1" u="sng" dirty="0">
                <a:latin typeface="Arial" panose="020B0604020202020204" pitchFamily="34" charset="0"/>
                <a:ea typeface="Calibri" panose="020F0502020204030204" pitchFamily="34" charset="0"/>
                <a:cs typeface="Arial" panose="020B0604020202020204" pitchFamily="34" charset="0"/>
              </a:rPr>
              <a:t>FIX</a:t>
            </a:r>
            <a:r>
              <a:rPr lang="en-US" sz="2400" b="1" dirty="0">
                <a:latin typeface="Arial" panose="020B0604020202020204" pitchFamily="34" charset="0"/>
                <a:ea typeface="Calibri" panose="020F0502020204030204" pitchFamily="34" charset="0"/>
                <a:cs typeface="Arial" panose="020B0604020202020204" pitchFamily="34" charset="0"/>
              </a:rPr>
              <a:t> to 345345</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Email</a:t>
            </a:r>
            <a:r>
              <a:rPr lang="en-US" sz="2400" b="1" cap="all" dirty="0">
                <a:solidFill>
                  <a:schemeClr val="accent2"/>
                </a:solidFill>
                <a:latin typeface="Arial" panose="020B0604020202020204" pitchFamily="34" charset="0"/>
                <a:cs typeface="Arial" panose="020B0604020202020204" pitchFamily="34" charset="0"/>
              </a:rPr>
              <a:t> </a:t>
            </a:r>
            <a:r>
              <a:rPr lang="en-US" sz="2400" b="1" dirty="0">
                <a:solidFill>
                  <a:srgbClr val="E63726"/>
                </a:solidFill>
                <a:latin typeface="Arial" panose="020B0604020202020204" pitchFamily="34" charset="0"/>
                <a:cs typeface="Arial" panose="020B0604020202020204" pitchFamily="34" charset="0"/>
              </a:rPr>
              <a:t>info</a:t>
            </a:r>
            <a:r>
              <a:rPr lang="en-US" sz="2400" b="1" cap="all" dirty="0">
                <a:solidFill>
                  <a:srgbClr val="E63726"/>
                </a:solidFill>
                <a:latin typeface="Arial" panose="020B0604020202020204" pitchFamily="34" charset="0"/>
                <a:cs typeface="Arial" panose="020B0604020202020204" pitchFamily="34" charset="0"/>
              </a:rPr>
              <a:t>@</a:t>
            </a:r>
            <a:r>
              <a:rPr lang="en-US" sz="2400" b="1" dirty="0">
                <a:solidFill>
                  <a:srgbClr val="E63726"/>
                </a:solidFill>
                <a:latin typeface="Arial" panose="020B0604020202020204" pitchFamily="34" charset="0"/>
                <a:cs typeface="Arial" panose="020B0604020202020204" pitchFamily="34" charset="0"/>
              </a:rPr>
              <a:t>FixTheDebt.org</a:t>
            </a:r>
            <a:r>
              <a:rPr lang="en-US" sz="2400" b="1" cap="all" dirty="0">
                <a:solidFill>
                  <a:srgbClr val="E63726"/>
                </a:solidFill>
                <a:latin typeface="Arial" panose="020B0604020202020204" pitchFamily="34" charset="0"/>
                <a:cs typeface="Arial" panose="020B0604020202020204" pitchFamily="34" charset="0"/>
              </a:rPr>
              <a:t> </a:t>
            </a:r>
            <a:r>
              <a:rPr lang="en-US" sz="2400" b="1" cap="all" dirty="0">
                <a:latin typeface="Arial" panose="020B0604020202020204" pitchFamily="34" charset="0"/>
                <a:cs typeface="Arial" panose="020B0604020202020204" pitchFamily="34" charset="0"/>
              </a:rPr>
              <a:t>with the </a:t>
            </a:r>
            <a:br>
              <a:rPr lang="en-US" sz="2400" b="1" cap="all" dirty="0">
                <a:latin typeface="Arial" panose="020B0604020202020204" pitchFamily="34" charset="0"/>
                <a:cs typeface="Arial" panose="020B0604020202020204" pitchFamily="34" charset="0"/>
              </a:rPr>
            </a:br>
            <a:r>
              <a:rPr lang="en-US" sz="2400" b="1" cap="all" dirty="0">
                <a:latin typeface="Arial" panose="020B0604020202020204" pitchFamily="34" charset="0"/>
                <a:cs typeface="Arial" panose="020B0604020202020204" pitchFamily="34" charset="0"/>
              </a:rPr>
              <a:t>subject “JOIN”</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Use the sign in sheet to be added </a:t>
            </a:r>
            <a:br>
              <a:rPr lang="en-US" sz="2400" b="1" cap="all" dirty="0">
                <a:latin typeface="Arial" panose="020B0604020202020204" pitchFamily="34" charset="0"/>
                <a:cs typeface="Arial" panose="020B0604020202020204" pitchFamily="34" charset="0"/>
              </a:rPr>
            </a:br>
            <a:r>
              <a:rPr lang="en-US" sz="2400" b="1" cap="all" dirty="0">
                <a:latin typeface="Arial" panose="020B0604020202020204" pitchFamily="34" charset="0"/>
                <a:cs typeface="Arial" panose="020B0604020202020204" pitchFamily="34" charset="0"/>
              </a:rPr>
              <a:t>to our list</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Go to </a:t>
            </a:r>
            <a:r>
              <a:rPr lang="en-US" sz="2400" b="1" dirty="0">
                <a:solidFill>
                  <a:srgbClr val="E63726"/>
                </a:solidFill>
                <a:latin typeface="Arial" panose="020B0604020202020204" pitchFamily="34" charset="0"/>
                <a:cs typeface="Arial" panose="020B0604020202020204" pitchFamily="34" charset="0"/>
              </a:rPr>
              <a:t>www.FixTheDebt.org </a:t>
            </a:r>
            <a:r>
              <a:rPr lang="en-US" sz="2400" b="1" cap="all" dirty="0">
                <a:latin typeface="Arial" panose="020B0604020202020204" pitchFamily="34" charset="0"/>
                <a:cs typeface="Arial" panose="020B0604020202020204" pitchFamily="34" charset="0"/>
              </a:rPr>
              <a:t>and sign up</a:t>
            </a:r>
            <a:endParaRPr lang="en-US" sz="2400" b="1"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endParaRPr lang="en-US" sz="2400" b="1" cap="all" dirty="0">
              <a:latin typeface="Arial" panose="020B0604020202020204" pitchFamily="34" charset="0"/>
              <a:cs typeface="Arial" panose="020B0604020202020204" pitchFamily="34" charset="0"/>
            </a:endParaRPr>
          </a:p>
          <a:p>
            <a:endParaRPr lang="en-US" sz="3600" b="1" cap="all" dirty="0">
              <a:latin typeface="Arial"/>
              <a:cs typeface="Arial"/>
            </a:endParaRPr>
          </a:p>
        </p:txBody>
      </p:sp>
      <p:pic>
        <p:nvPicPr>
          <p:cNvPr id="11" name="Picture 10"/>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351458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757018" y="2038515"/>
            <a:ext cx="3113790" cy="1965243"/>
            <a:chOff x="414867" y="2811279"/>
            <a:chExt cx="3113790" cy="1965243"/>
          </a:xfrm>
        </p:grpSpPr>
        <p:sp>
          <p:nvSpPr>
            <p:cNvPr id="3" name="Text Box 2"/>
            <p:cNvSpPr txBox="1">
              <a:spLocks noChangeArrowheads="1"/>
            </p:cNvSpPr>
            <p:nvPr/>
          </p:nvSpPr>
          <p:spPr bwMode="auto">
            <a:xfrm>
              <a:off x="457200" y="2811279"/>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E63726"/>
                  </a:solidFill>
                  <a:effectLst/>
                  <a:uLnTx/>
                  <a:uFillTx/>
                  <a:latin typeface="Arial"/>
                  <a:ea typeface="+mn-ea"/>
                  <a:cs typeface="Arial"/>
                </a:rPr>
                <a:t>Total Revenue</a:t>
              </a:r>
            </a:p>
          </p:txBody>
        </p:sp>
        <p:sp>
          <p:nvSpPr>
            <p:cNvPr id="6" name="Text Box 2"/>
            <p:cNvSpPr txBox="1">
              <a:spLocks noChangeArrowheads="1"/>
            </p:cNvSpPr>
            <p:nvPr/>
          </p:nvSpPr>
          <p:spPr bwMode="auto">
            <a:xfrm>
              <a:off x="420511" y="4359010"/>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rgbClr val="E63726"/>
                  </a:solidFill>
                  <a:effectLst/>
                  <a:uLnTx/>
                  <a:uFillTx/>
                  <a:latin typeface="Arial"/>
                  <a:ea typeface="+mn-ea"/>
                  <a:cs typeface="Arial"/>
                </a:rPr>
                <a:t>Trillion</a:t>
              </a:r>
            </a:p>
          </p:txBody>
        </p:sp>
        <p:sp>
          <p:nvSpPr>
            <p:cNvPr id="7" name="Text Box 2"/>
            <p:cNvSpPr txBox="1">
              <a:spLocks noChangeArrowheads="1"/>
            </p:cNvSpPr>
            <p:nvPr/>
          </p:nvSpPr>
          <p:spPr bwMode="auto">
            <a:xfrm>
              <a:off x="414867" y="3021182"/>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9600" b="1" i="0" u="none" strike="noStrike" kern="1200" cap="all" spc="0" normalizeH="0" baseline="0" noProof="0" dirty="0">
                  <a:ln>
                    <a:noFill/>
                  </a:ln>
                  <a:solidFill>
                    <a:srgbClr val="E63726"/>
                  </a:solidFill>
                  <a:effectLst/>
                  <a:uLnTx/>
                  <a:uFillTx/>
                  <a:latin typeface="Arial"/>
                  <a:ea typeface="+mn-ea"/>
                  <a:cs typeface="Arial"/>
                </a:rPr>
                <a:t>$3.5</a:t>
              </a:r>
            </a:p>
          </p:txBody>
        </p:sp>
      </p:grpSp>
      <p:grpSp>
        <p:nvGrpSpPr>
          <p:cNvPr id="11" name="Group 10"/>
          <p:cNvGrpSpPr/>
          <p:nvPr/>
        </p:nvGrpSpPr>
        <p:grpSpPr>
          <a:xfrm>
            <a:off x="4571998" y="1937976"/>
            <a:ext cx="3814984" cy="2065782"/>
            <a:chOff x="4981757" y="2970381"/>
            <a:chExt cx="3163244" cy="2065782"/>
          </a:xfrm>
        </p:grpSpPr>
        <p:sp>
          <p:nvSpPr>
            <p:cNvPr id="8" name="Text Box 2"/>
            <p:cNvSpPr txBox="1">
              <a:spLocks noChangeArrowheads="1"/>
            </p:cNvSpPr>
            <p:nvPr/>
          </p:nvSpPr>
          <p:spPr bwMode="auto">
            <a:xfrm>
              <a:off x="5073544" y="297038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effectLst/>
                  <a:uLnTx/>
                  <a:uFillTx/>
                  <a:latin typeface="Arial"/>
                  <a:ea typeface="+mn-ea"/>
                  <a:cs typeface="Arial"/>
                </a:rPr>
                <a:t>Total</a:t>
              </a:r>
              <a:r>
                <a:rPr kumimoji="0" lang="en-US" sz="3200" b="1" i="0" u="none" strike="noStrike" kern="1200" cap="all" spc="0" normalizeH="0" baseline="0" noProof="0" dirty="0">
                  <a:ln>
                    <a:noFill/>
                  </a:ln>
                  <a:effectLst/>
                  <a:uLnTx/>
                  <a:uFillTx/>
                  <a:latin typeface="Arial"/>
                  <a:ea typeface="+mn-ea"/>
                  <a:cs typeface="Arial"/>
                </a:rPr>
                <a:t> </a:t>
              </a:r>
              <a:r>
                <a:rPr kumimoji="0" lang="en-US" sz="2400" b="1" i="0" u="none" strike="noStrike" kern="1200" cap="all" spc="0" normalizeH="0" baseline="0" noProof="0" dirty="0">
                  <a:ln>
                    <a:noFill/>
                  </a:ln>
                  <a:effectLst/>
                  <a:uLnTx/>
                  <a:uFillTx/>
                  <a:latin typeface="Arial"/>
                  <a:ea typeface="+mn-ea"/>
                  <a:cs typeface="Arial"/>
                </a:rPr>
                <a:t>Spending</a:t>
              </a:r>
            </a:p>
          </p:txBody>
        </p:sp>
        <p:sp>
          <p:nvSpPr>
            <p:cNvPr id="9" name="Text Box 2"/>
            <p:cNvSpPr txBox="1">
              <a:spLocks noChangeArrowheads="1"/>
            </p:cNvSpPr>
            <p:nvPr/>
          </p:nvSpPr>
          <p:spPr bwMode="auto">
            <a:xfrm>
              <a:off x="5068711" y="461865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effectLst/>
                  <a:uLnTx/>
                  <a:uFillTx/>
                  <a:latin typeface="Arial"/>
                  <a:ea typeface="+mn-ea"/>
                  <a:cs typeface="Arial"/>
                </a:rPr>
                <a:t>Trillion</a:t>
              </a:r>
            </a:p>
          </p:txBody>
        </p:sp>
        <p:sp>
          <p:nvSpPr>
            <p:cNvPr id="10" name="Text Box 2"/>
            <p:cNvSpPr txBox="1">
              <a:spLocks noChangeArrowheads="1"/>
            </p:cNvSpPr>
            <p:nvPr/>
          </p:nvSpPr>
          <p:spPr bwMode="auto">
            <a:xfrm>
              <a:off x="4981757" y="3249773"/>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9600" b="1" i="0" u="none" strike="noStrike" kern="1200" cap="small" spc="0" normalizeH="0" baseline="0" noProof="0" dirty="0">
                  <a:ln>
                    <a:noFill/>
                  </a:ln>
                  <a:effectLst/>
                  <a:uLnTx/>
                  <a:uFillTx/>
                  <a:latin typeface="Arial"/>
                  <a:ea typeface="+mn-ea"/>
                  <a:cs typeface="Arial"/>
                </a:rPr>
                <a:t>$4.4</a:t>
              </a:r>
            </a:p>
          </p:txBody>
        </p:sp>
      </p:grpSp>
      <p:cxnSp>
        <p:nvCxnSpPr>
          <p:cNvPr id="13" name="Straight Connector 12"/>
          <p:cNvCxnSpPr/>
          <p:nvPr/>
        </p:nvCxnSpPr>
        <p:spPr>
          <a:xfrm flipH="1" flipV="1">
            <a:off x="4493215" y="2089787"/>
            <a:ext cx="14538" cy="2197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Rot="1" noChangeArrowheads="1"/>
          </p:cNvSpPr>
          <p:nvPr/>
        </p:nvSpPr>
        <p:spPr>
          <a:xfrm>
            <a:off x="-104872" y="412034"/>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292929"/>
                </a:solidFill>
                <a:effectLst/>
                <a:uLnTx/>
                <a:uFillTx/>
                <a:latin typeface="Arial"/>
                <a:ea typeface="+mj-ea"/>
                <a:cs typeface="Arial"/>
              </a:rPr>
              <a:t>In 2019…</a:t>
            </a:r>
          </a:p>
        </p:txBody>
      </p:sp>
      <p:sp>
        <p:nvSpPr>
          <p:cNvPr id="22" name="Rectangle 2"/>
          <p:cNvSpPr txBox="1">
            <a:spLocks noRot="1" noChangeArrowheads="1"/>
          </p:cNvSpPr>
          <p:nvPr/>
        </p:nvSpPr>
        <p:spPr>
          <a:xfrm>
            <a:off x="0" y="4906535"/>
            <a:ext cx="9144000" cy="81915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tx1">
                    <a:lumMod val="50000"/>
                    <a:lumOff val="50000"/>
                  </a:schemeClr>
                </a:solidFill>
                <a:effectLst/>
                <a:uLnTx/>
                <a:uFillTx/>
                <a:latin typeface="Arial"/>
                <a:ea typeface="+mj-ea"/>
                <a:cs typeface="Arial"/>
              </a:rPr>
              <a:t>(That means We will borrow more than $900 billion.)</a:t>
            </a: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chemeClr val="tx1">
                  <a:lumMod val="50000"/>
                  <a:lumOff val="50000"/>
                </a:schemeClr>
              </a:solidFill>
              <a:effectLst/>
              <a:uLnTx/>
              <a:uFillTx/>
              <a:latin typeface="Arial"/>
              <a:ea typeface="+mj-ea"/>
              <a:cs typeface="Arial"/>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tx1">
                    <a:lumMod val="50000"/>
                    <a:lumOff val="50000"/>
                  </a:schemeClr>
                </a:solidFill>
                <a:effectLst/>
                <a:uLnTx/>
                <a:uFillTx/>
                <a:latin typeface="Arial"/>
                <a:ea typeface="+mj-ea"/>
                <a:cs typeface="Arial"/>
              </a:rPr>
              <a:t>Today the Gross National Debt Is more than $22 trillion</a:t>
            </a:r>
          </a:p>
        </p:txBody>
      </p:sp>
      <p:pic>
        <p:nvPicPr>
          <p:cNvPr id="15" name="Picture 14">
            <a:extLst>
              <a:ext uri="{FF2B5EF4-FFF2-40B4-BE49-F238E27FC236}">
                <a16:creationId xmlns:a16="http://schemas.microsoft.com/office/drawing/2014/main" id="{02D6182F-8779-4451-B7EA-5A9275782B68}"/>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20700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325"/>
            <a:ext cx="7886700" cy="993775"/>
          </a:xfrm>
        </p:spPr>
        <p:txBody>
          <a:bodyPr anchor="ctr">
            <a:normAutofit fontScale="90000"/>
          </a:bodyPr>
          <a:lstStyle/>
          <a:p>
            <a:r>
              <a:rPr lang="en-US" sz="3200" b="1" dirty="0">
                <a:latin typeface="Arial" panose="020B0604020202020204" pitchFamily="34" charset="0"/>
                <a:cs typeface="Arial" panose="020B0604020202020204" pitchFamily="34" charset="0"/>
              </a:rPr>
              <a:t>ABOUT THE </a:t>
            </a:r>
            <a:r>
              <a:rPr lang="en-US" sz="3200" b="1" dirty="0">
                <a:latin typeface="Arial" panose="020B0604020202020204" pitchFamily="34" charset="0"/>
                <a:ea typeface="Arial" panose="020B0604020202020204" pitchFamily="34" charset="0"/>
                <a:cs typeface="Arial" panose="020B0604020202020204" pitchFamily="34" charset="0"/>
              </a:rPr>
              <a:t>CAMPAIGN TO FIX THE DEBT </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D0E2241-675A-428C-9702-03C9C50F1F92}"/>
              </a:ext>
            </a:extLst>
          </p:cNvPr>
          <p:cNvSpPr/>
          <p:nvPr/>
        </p:nvSpPr>
        <p:spPr>
          <a:xfrm>
            <a:off x="469774" y="1267766"/>
            <a:ext cx="8133907" cy="4247317"/>
          </a:xfrm>
          <a:prstGeom prst="rect">
            <a:avLst/>
          </a:prstGeom>
        </p:spPr>
        <p:txBody>
          <a:bodyPr wrap="square">
            <a:spAutoFit/>
          </a:bodyPr>
          <a:lstStyle/>
          <a:p>
            <a:pPr marL="171450"/>
            <a:r>
              <a:rPr lang="en-US" b="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The Campaign to Fix the Debt Fix is a nonpartisan organization focused on educating the country about the need for fiscal reforms and supporting a grand bargain to put the debt on a sustainable path.</a:t>
            </a:r>
          </a:p>
          <a:p>
            <a:pPr marL="171450"/>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171450"/>
            <a:r>
              <a:rPr lang="en-US" b="1" dirty="0">
                <a:solidFill>
                  <a:schemeClr val="tx1">
                    <a:lumMod val="65000"/>
                    <a:lumOff val="35000"/>
                  </a:schemeClr>
                </a:solidFill>
                <a:latin typeface="Arial" panose="020B0604020202020204" pitchFamily="34" charset="0"/>
                <a:cs typeface="Arial" panose="020B0604020202020204" pitchFamily="34" charset="0"/>
              </a:rPr>
              <a:t>The campaign includes leaders from every sector, former elected and appointed local, state and federal officials, and visionary political, community and business leaders.</a:t>
            </a:r>
          </a:p>
          <a:p>
            <a:pPr marL="171450"/>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171450"/>
            <a:r>
              <a:rPr lang="en-US" b="1" dirty="0">
                <a:solidFill>
                  <a:schemeClr val="tx1">
                    <a:lumMod val="65000"/>
                    <a:lumOff val="35000"/>
                  </a:schemeClr>
                </a:solidFill>
                <a:latin typeface="Arial" panose="020B0604020202020204" pitchFamily="34" charset="0"/>
                <a:cs typeface="Arial" panose="020B0604020202020204" pitchFamily="34" charset="0"/>
              </a:rPr>
              <a:t>Fix the Debt has an important engagement role, convening groups of committed individuals at the state and local level who – individually and collectively – can influence elected officials, candidates for public office and federal policies.</a:t>
            </a:r>
          </a:p>
          <a:p>
            <a:pPr marL="171450" algn="just"/>
            <a:endPar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a:p>
            <a:r>
              <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
            </a:r>
            <a:br>
              <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b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0F1B165-FCE0-4392-88DF-512B12173917}"/>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345933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930400" y="3404871"/>
            <a:ext cx="5880100" cy="646331"/>
          </a:xfrm>
          <a:prstGeom prst="rect">
            <a:avLst/>
          </a:prstGeom>
          <a:noFill/>
        </p:spPr>
        <p:txBody>
          <a:bodyPr wrap="square" rtlCol="0">
            <a:spAutoFit/>
          </a:bodyPr>
          <a:lstStyle/>
          <a:p>
            <a:r>
              <a:rPr lang="en-US" sz="3600" b="1" dirty="0">
                <a:solidFill>
                  <a:srgbClr val="E63726"/>
                </a:solidFill>
                <a:latin typeface="Arial"/>
                <a:cs typeface="Arial"/>
              </a:rPr>
              <a:t>Join</a:t>
            </a:r>
            <a:r>
              <a:rPr lang="en-US" sz="3600" b="1" dirty="0">
                <a:solidFill>
                  <a:schemeClr val="tx1">
                    <a:lumMod val="50000"/>
                    <a:lumOff val="50000"/>
                  </a:schemeClr>
                </a:solidFill>
                <a:latin typeface="Arial"/>
                <a:cs typeface="Arial"/>
              </a:rPr>
              <a:t> </a:t>
            </a:r>
            <a:r>
              <a:rPr lang="en-US" sz="3600" b="1" dirty="0" err="1">
                <a:solidFill>
                  <a:schemeClr val="tx1">
                    <a:lumMod val="50000"/>
                    <a:lumOff val="50000"/>
                  </a:schemeClr>
                </a:solidFill>
                <a:latin typeface="Arial"/>
                <a:cs typeface="Arial"/>
              </a:rPr>
              <a:t>www.</a:t>
            </a:r>
            <a:r>
              <a:rPr lang="en-US" sz="3600" b="1" dirty="0" err="1">
                <a:latin typeface="Arial"/>
                <a:cs typeface="Arial"/>
              </a:rPr>
              <a:t>fixthedebt</a:t>
            </a:r>
            <a:r>
              <a:rPr lang="en-US" sz="3600" b="1" dirty="0" err="1">
                <a:solidFill>
                  <a:srgbClr val="7F7F7F"/>
                </a:solidFill>
                <a:latin typeface="Arial"/>
                <a:cs typeface="Arial"/>
              </a:rPr>
              <a:t>.org</a:t>
            </a:r>
            <a:endParaRPr lang="en-US" sz="3600" b="1" dirty="0">
              <a:solidFill>
                <a:srgbClr val="7F7F7F"/>
              </a:solidFill>
              <a:latin typeface="Arial"/>
              <a:cs typeface="Arial"/>
            </a:endParaRPr>
          </a:p>
        </p:txBody>
      </p:sp>
      <p:pic>
        <p:nvPicPr>
          <p:cNvPr id="7" name="Picture 6"/>
          <p:cNvPicPr>
            <a:picLocks noChangeAspect="1"/>
          </p:cNvPicPr>
          <p:nvPr/>
        </p:nvPicPr>
        <p:blipFill>
          <a:blip r:embed="rId3"/>
          <a:stretch>
            <a:fillRect/>
          </a:stretch>
        </p:blipFill>
        <p:spPr>
          <a:xfrm>
            <a:off x="3325988" y="2392025"/>
            <a:ext cx="2497667" cy="755311"/>
          </a:xfrm>
          <a:prstGeom prst="rect">
            <a:avLst/>
          </a:prstGeom>
        </p:spPr>
      </p:pic>
      <p:cxnSp>
        <p:nvCxnSpPr>
          <p:cNvPr id="8" name="Straight Connector 7"/>
          <p:cNvCxnSpPr/>
          <p:nvPr/>
        </p:nvCxnSpPr>
        <p:spPr>
          <a:xfrm>
            <a:off x="2832100" y="3311876"/>
            <a:ext cx="3598334"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152F4BB-AC60-4161-A085-FD74AA6B0D15}"/>
              </a:ext>
            </a:extLst>
          </p:cNvPr>
          <p:cNvPicPr>
            <a:picLocks noChangeAspect="1"/>
          </p:cNvPicPr>
          <p:nvPr/>
        </p:nvPicPr>
        <p:blipFill>
          <a:blip r:embed="rId3"/>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410386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42473-DC8A-4B7C-A3D3-D22B99650B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10" name="Title 1">
            <a:extLst>
              <a:ext uri="{FF2B5EF4-FFF2-40B4-BE49-F238E27FC236}">
                <a16:creationId xmlns:a16="http://schemas.microsoft.com/office/drawing/2014/main" id="{4B1A48D0-D91F-408C-9961-6B43CC466196}"/>
              </a:ext>
            </a:extLst>
          </p:cNvPr>
          <p:cNvSpPr txBox="1">
            <a:spLocks/>
          </p:cNvSpPr>
          <p:nvPr/>
        </p:nvSpPr>
        <p:spPr>
          <a:xfrm>
            <a:off x="-313364" y="112611"/>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eaLnBrk="1" fontAlgn="auto" hangingPunct="1">
              <a:spcBef>
                <a:spcPts val="0"/>
              </a:spcBef>
              <a:spcAft>
                <a:spcPts val="0"/>
              </a:spcAft>
            </a:pPr>
            <a:r>
              <a:rPr lang="en-US" sz="3200" b="1" dirty="0">
                <a:solidFill>
                  <a:schemeClr val="tx1"/>
                </a:solidFill>
                <a:latin typeface="Arial" panose="020B0604020202020204" pitchFamily="34" charset="0"/>
                <a:ea typeface="+mn-ea"/>
                <a:cs typeface="Arial" panose="020B0604020202020204" pitchFamily="34" charset="0"/>
              </a:rPr>
              <a:t>SPENDING IN THE 2019 FEDERAL BUDGET</a:t>
            </a:r>
          </a:p>
        </p:txBody>
      </p:sp>
      <p:sp>
        <p:nvSpPr>
          <p:cNvPr id="11" name="TextBox 1">
            <a:extLst>
              <a:ext uri="{FF2B5EF4-FFF2-40B4-BE49-F238E27FC236}">
                <a16:creationId xmlns:a16="http://schemas.microsoft.com/office/drawing/2014/main" id="{90FA8EFA-1AA9-41AF-9CA8-707828AFA21C}"/>
              </a:ext>
            </a:extLst>
          </p:cNvPr>
          <p:cNvSpPr txBox="1"/>
          <p:nvPr/>
        </p:nvSpPr>
        <p:spPr>
          <a:xfrm>
            <a:off x="0" y="6547479"/>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May 2019 Baseline		</a:t>
            </a:r>
          </a:p>
        </p:txBody>
      </p:sp>
      <p:sp>
        <p:nvSpPr>
          <p:cNvPr id="13" name="TextBox 12">
            <a:extLst>
              <a:ext uri="{FF2B5EF4-FFF2-40B4-BE49-F238E27FC236}">
                <a16:creationId xmlns:a16="http://schemas.microsoft.com/office/drawing/2014/main" id="{361FF05D-18B6-42F2-AE0C-CA399AF5F01E}"/>
              </a:ext>
            </a:extLst>
          </p:cNvPr>
          <p:cNvSpPr txBox="1"/>
          <p:nvPr/>
        </p:nvSpPr>
        <p:spPr>
          <a:xfrm>
            <a:off x="-18449" y="765266"/>
            <a:ext cx="1618661"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graphicFrame>
        <p:nvGraphicFramePr>
          <p:cNvPr id="3" name="Chart 2">
            <a:extLst>
              <a:ext uri="{FF2B5EF4-FFF2-40B4-BE49-F238E27FC236}">
                <a16:creationId xmlns:a16="http://schemas.microsoft.com/office/drawing/2014/main" id="{1B9A7E91-23D2-40B3-9DE4-E3706612BA6A}"/>
              </a:ext>
            </a:extLst>
          </p:cNvPr>
          <p:cNvGraphicFramePr>
            <a:graphicFrameLocks noChangeAspect="1"/>
          </p:cNvGraphicFramePr>
          <p:nvPr>
            <p:extLst>
              <p:ext uri="{D42A27DB-BD31-4B8C-83A1-F6EECF244321}">
                <p14:modId xmlns:p14="http://schemas.microsoft.com/office/powerpoint/2010/main" val="1539998391"/>
              </p:ext>
            </p:extLst>
          </p:nvPr>
        </p:nvGraphicFramePr>
        <p:xfrm>
          <a:off x="1788087" y="872058"/>
          <a:ext cx="5605997" cy="5605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1DE1168-DAD0-470E-A332-DF9A239E0CD4}"/>
              </a:ext>
            </a:extLst>
          </p:cNvPr>
          <p:cNvGraphicFramePr>
            <a:graphicFrameLocks/>
          </p:cNvGraphicFramePr>
          <p:nvPr>
            <p:extLst>
              <p:ext uri="{D42A27DB-BD31-4B8C-83A1-F6EECF244321}">
                <p14:modId xmlns:p14="http://schemas.microsoft.com/office/powerpoint/2010/main" val="1458463721"/>
              </p:ext>
            </p:extLst>
          </p:nvPr>
        </p:nvGraphicFramePr>
        <p:xfrm>
          <a:off x="1689742" y="787378"/>
          <a:ext cx="5813627" cy="58136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28A546D-DA98-47C9-98C3-BF95C019AB0F}"/>
              </a:ext>
            </a:extLst>
          </p:cNvPr>
          <p:cNvSpPr txBox="1"/>
          <p:nvPr/>
        </p:nvSpPr>
        <p:spPr>
          <a:xfrm rot="8118245">
            <a:off x="2288308" y="1273656"/>
            <a:ext cx="4775479" cy="4775479"/>
          </a:xfrm>
          <a:prstGeom prst="rect">
            <a:avLst/>
          </a:prstGeom>
        </p:spPr>
        <p:txBody>
          <a:bodyPr wrap="square" rtlCol="0">
            <a:prstTxWarp prst="textCircle">
              <a:avLst>
                <a:gd name="adj" fmla="val 10820416"/>
              </a:avLst>
            </a:prstTxWarp>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1" i="0" u="none" strike="noStrike" kern="1200" cap="none" spc="0" normalizeH="0" baseline="0" noProof="0" dirty="0">
                <a:ln>
                  <a:noFill/>
                </a:ln>
                <a:solidFill>
                  <a:schemeClr val="bg1"/>
                </a:solidFill>
                <a:effectLst/>
                <a:uLnTx/>
                <a:uFillTx/>
                <a:latin typeface="Calibri" pitchFamily="34" charset="0"/>
                <a:ea typeface="+mn-ea"/>
                <a:cs typeface="+mn-cs"/>
              </a:rPr>
              <a:t>Mandatory – 61%</a:t>
            </a:r>
          </a:p>
        </p:txBody>
      </p:sp>
      <p:sp>
        <p:nvSpPr>
          <p:cNvPr id="7" name="TextBox 6">
            <a:extLst>
              <a:ext uri="{FF2B5EF4-FFF2-40B4-BE49-F238E27FC236}">
                <a16:creationId xmlns:a16="http://schemas.microsoft.com/office/drawing/2014/main" id="{0FAFF116-168F-467B-A76A-2FE4E3EA139E}"/>
              </a:ext>
            </a:extLst>
          </p:cNvPr>
          <p:cNvSpPr txBox="1"/>
          <p:nvPr/>
        </p:nvSpPr>
        <p:spPr>
          <a:xfrm rot="19584221">
            <a:off x="2105200" y="1410265"/>
            <a:ext cx="4567850" cy="4567850"/>
          </a:xfrm>
          <a:prstGeom prst="rect">
            <a:avLst/>
          </a:prstGeom>
        </p:spPr>
        <p:txBody>
          <a:bodyPr wrap="square" rtlCol="0">
            <a:prstTxWarp prst="textCircle">
              <a:avLst>
                <a:gd name="adj" fmla="val 10820416"/>
              </a:avLst>
            </a:prstTxWarp>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rPr>
              <a:t>Discretionary – 30%</a:t>
            </a:r>
          </a:p>
        </p:txBody>
      </p:sp>
      <p:sp>
        <p:nvSpPr>
          <p:cNvPr id="8" name="TextBox 7">
            <a:extLst>
              <a:ext uri="{FF2B5EF4-FFF2-40B4-BE49-F238E27FC236}">
                <a16:creationId xmlns:a16="http://schemas.microsoft.com/office/drawing/2014/main" id="{1244E1CF-319C-4F7E-95B5-B138A444CAC8}"/>
              </a:ext>
            </a:extLst>
          </p:cNvPr>
          <p:cNvSpPr txBox="1"/>
          <p:nvPr/>
        </p:nvSpPr>
        <p:spPr>
          <a:xfrm rot="17723598">
            <a:off x="2220889" y="1505696"/>
            <a:ext cx="4775479" cy="4775479"/>
          </a:xfrm>
          <a:prstGeom prst="rect">
            <a:avLst/>
          </a:prstGeom>
        </p:spPr>
        <p:txBody>
          <a:bodyPr wrap="square" rtlCol="0">
            <a:prstTxWarp prst="textArchDown">
              <a:avLst/>
            </a:prstTxWarp>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mn-ea"/>
                <a:cs typeface="+mn-cs"/>
              </a:rPr>
              <a:t>Interest – 9%</a:t>
            </a:r>
          </a:p>
        </p:txBody>
      </p:sp>
      <p:sp>
        <p:nvSpPr>
          <p:cNvPr id="5" name="TextBox 4">
            <a:extLst>
              <a:ext uri="{FF2B5EF4-FFF2-40B4-BE49-F238E27FC236}">
                <a16:creationId xmlns:a16="http://schemas.microsoft.com/office/drawing/2014/main" id="{BE7E260B-F32E-46FA-98B0-2A45E9BA123A}"/>
              </a:ext>
            </a:extLst>
          </p:cNvPr>
          <p:cNvSpPr txBox="1"/>
          <p:nvPr/>
        </p:nvSpPr>
        <p:spPr>
          <a:xfrm>
            <a:off x="3949065" y="3165105"/>
            <a:ext cx="1245870" cy="1023357"/>
          </a:xfrm>
          <a:prstGeom prst="rect">
            <a:avLst/>
          </a:prstGeom>
        </p:spPr>
        <p:txBody>
          <a:bodyPr wrap="square" lIns="0" tIns="0" rIns="0" bIns="0"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3200" b="1" i="0" u="none" strike="noStrike" kern="1200" cap="none" spc="0" normalizeH="0" baseline="0" noProof="0" dirty="0">
                <a:ln>
                  <a:noFill/>
                </a:ln>
                <a:solidFill>
                  <a:srgbClr val="EE3224"/>
                </a:solidFill>
                <a:effectLst/>
                <a:uLnTx/>
                <a:uFillTx/>
                <a:latin typeface="Calibri" pitchFamily="34" charset="0"/>
                <a:ea typeface="+mn-ea"/>
                <a:cs typeface="+mn-cs"/>
              </a:rPr>
              <a:t>$4.4</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3200" b="1" i="0" u="none" strike="noStrike" kern="1200" cap="none" spc="0" normalizeH="0" baseline="0" noProof="0" dirty="0">
                <a:ln>
                  <a:noFill/>
                </a:ln>
                <a:solidFill>
                  <a:srgbClr val="EE3224"/>
                </a:solidFill>
                <a:effectLst/>
                <a:uLnTx/>
                <a:uFillTx/>
                <a:latin typeface="Calibri" pitchFamily="34" charset="0"/>
                <a:ea typeface="+mn-ea"/>
                <a:cs typeface="+mn-cs"/>
              </a:rPr>
              <a:t>Trillion</a:t>
            </a:r>
            <a:endParaRPr kumimoji="0" lang="en-US" sz="2800" b="1" i="0" u="none" strike="noStrike" kern="1200" cap="none" spc="0" normalizeH="0" baseline="0" noProof="0" dirty="0">
              <a:ln>
                <a:noFill/>
              </a:ln>
              <a:solidFill>
                <a:srgbClr val="EE3224"/>
              </a:solidFill>
              <a:effectLst/>
              <a:uLnTx/>
              <a:uFillTx/>
              <a:latin typeface="Calibri" pitchFamily="34" charset="0"/>
              <a:ea typeface="+mn-ea"/>
              <a:cs typeface="+mn-cs"/>
            </a:endParaRPr>
          </a:p>
        </p:txBody>
      </p:sp>
      <p:pic>
        <p:nvPicPr>
          <p:cNvPr id="14" name="Picture 13">
            <a:extLst>
              <a:ext uri="{FF2B5EF4-FFF2-40B4-BE49-F238E27FC236}">
                <a16:creationId xmlns:a16="http://schemas.microsoft.com/office/drawing/2014/main" id="{8C06CE80-E759-4397-8E2C-933B626D7DCE}"/>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362300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73323"/>
            <a:ext cx="9105900" cy="646331"/>
          </a:xfrm>
          <a:prstGeom prst="rect">
            <a:avLst/>
          </a:prstGeom>
          <a:noFill/>
        </p:spPr>
        <p:txBody>
          <a:bodyPr wrap="square" rtlCol="0">
            <a:spAutoFit/>
          </a:bodyPr>
          <a:lstStyle/>
          <a:p>
            <a:pPr algn="ctr" fontAlgn="auto">
              <a:spcBef>
                <a:spcPts val="0"/>
              </a:spcBef>
              <a:spcAft>
                <a:spcPts val="0"/>
              </a:spcAft>
            </a:pPr>
            <a:r>
              <a:rPr lang="en-US" sz="3600" b="1" dirty="0">
                <a:cs typeface="Arial" panose="020B0604020202020204" pitchFamily="34" charset="0"/>
              </a:rPr>
              <a:t>REVENUE AND SPENDING GAP</a:t>
            </a: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May 2019 Baseline			</a:t>
            </a:r>
          </a:p>
        </p:txBody>
      </p:sp>
      <p:sp>
        <p:nvSpPr>
          <p:cNvPr id="7" name="TextBox 6">
            <a:extLst>
              <a:ext uri="{FF2B5EF4-FFF2-40B4-BE49-F238E27FC236}">
                <a16:creationId xmlns:a16="http://schemas.microsoft.com/office/drawing/2014/main" id="{2C949BD0-747B-48DA-BB0C-7DA69D31BF18}"/>
              </a:ext>
            </a:extLst>
          </p:cNvPr>
          <p:cNvSpPr txBox="1"/>
          <p:nvPr/>
        </p:nvSpPr>
        <p:spPr>
          <a:xfrm>
            <a:off x="240618" y="683141"/>
            <a:ext cx="2241325"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1" u="none" strike="noStrike" kern="1200" cap="none" spc="0" normalizeH="0" baseline="0" noProof="0" dirty="0">
                <a:ln>
                  <a:noFill/>
                </a:ln>
                <a:solidFill>
                  <a:srgbClr val="292929"/>
                </a:solidFill>
                <a:effectLst/>
                <a:uLnTx/>
                <a:uFillTx/>
                <a:latin typeface="Calibri" pitchFamily="34" charset="0"/>
                <a:ea typeface="+mn-ea"/>
                <a:cs typeface="+mn-cs"/>
              </a:rPr>
              <a:t>Percent of the Economy</a:t>
            </a:r>
          </a:p>
        </p:txBody>
      </p:sp>
      <p:sp>
        <p:nvSpPr>
          <p:cNvPr id="2" name="Slide Number Placeholder 1">
            <a:extLst>
              <a:ext uri="{FF2B5EF4-FFF2-40B4-BE49-F238E27FC236}">
                <a16:creationId xmlns:a16="http://schemas.microsoft.com/office/drawing/2014/main" id="{CA1593FA-F2C2-4EDE-81FE-E490109220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14" name="Chart 13">
            <a:extLst>
              <a:ext uri="{FF2B5EF4-FFF2-40B4-BE49-F238E27FC236}">
                <a16:creationId xmlns:a16="http://schemas.microsoft.com/office/drawing/2014/main" id="{09D7361E-2EE8-40B2-A175-A4275359DDC1}"/>
              </a:ext>
            </a:extLst>
          </p:cNvPr>
          <p:cNvGraphicFramePr>
            <a:graphicFrameLocks/>
          </p:cNvGraphicFramePr>
          <p:nvPr>
            <p:extLst>
              <p:ext uri="{D42A27DB-BD31-4B8C-83A1-F6EECF244321}">
                <p14:modId xmlns:p14="http://schemas.microsoft.com/office/powerpoint/2010/main" val="4068516011"/>
              </p:ext>
            </p:extLst>
          </p:nvPr>
        </p:nvGraphicFramePr>
        <p:xfrm>
          <a:off x="0" y="923272"/>
          <a:ext cx="9144000" cy="512064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9415607B-7EA6-49B1-B6A7-8CFB7E37303E}"/>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75067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73323"/>
            <a:ext cx="91059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cs typeface="Arial" panose="020B0604020202020204" pitchFamily="34" charset="0"/>
              </a:rPr>
              <a:t>TRILLION-DOLLAR DEFICITS RETURN BY </a:t>
            </a:r>
            <a:r>
              <a:rPr lang="en-US" sz="3600" b="1" dirty="0">
                <a:solidFill>
                  <a:srgbClr val="E63726"/>
                </a:solidFill>
                <a:cs typeface="Arial" panose="020B0604020202020204" pitchFamily="34" charset="0"/>
              </a:rPr>
              <a:t>2022</a:t>
            </a:r>
            <a:endParaRPr lang="en-US" sz="2800" b="1" dirty="0">
              <a:solidFill>
                <a:srgbClr val="E63726"/>
              </a:solidFill>
              <a:cs typeface="Arial" panose="020B0604020202020204" pitchFamily="34" charset="0"/>
            </a:endParaRP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May 2019 Baseline		</a:t>
            </a:r>
          </a:p>
        </p:txBody>
      </p:sp>
      <p:sp>
        <p:nvSpPr>
          <p:cNvPr id="7" name="TextBox 6">
            <a:extLst>
              <a:ext uri="{FF2B5EF4-FFF2-40B4-BE49-F238E27FC236}">
                <a16:creationId xmlns:a16="http://schemas.microsoft.com/office/drawing/2014/main" id="{2C949BD0-747B-48DA-BB0C-7DA69D31BF18}"/>
              </a:ext>
            </a:extLst>
          </p:cNvPr>
          <p:cNvSpPr txBox="1"/>
          <p:nvPr/>
        </p:nvSpPr>
        <p:spPr>
          <a:xfrm>
            <a:off x="240619" y="683141"/>
            <a:ext cx="851934" cy="33855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sp>
        <p:nvSpPr>
          <p:cNvPr id="2" name="Slide Number Placeholder 1">
            <a:extLst>
              <a:ext uri="{FF2B5EF4-FFF2-40B4-BE49-F238E27FC236}">
                <a16:creationId xmlns:a16="http://schemas.microsoft.com/office/drawing/2014/main" id="{CA1593FA-F2C2-4EDE-81FE-E490109220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9" name="Chart 8"/>
          <p:cNvGraphicFramePr/>
          <p:nvPr>
            <p:extLst>
              <p:ext uri="{D42A27DB-BD31-4B8C-83A1-F6EECF244321}">
                <p14:modId xmlns:p14="http://schemas.microsoft.com/office/powerpoint/2010/main" val="399147744"/>
              </p:ext>
            </p:extLst>
          </p:nvPr>
        </p:nvGraphicFramePr>
        <p:xfrm>
          <a:off x="0" y="866565"/>
          <a:ext cx="9144000" cy="503344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986FC154-4D9B-4A8F-B330-E66395404948}"/>
              </a:ext>
            </a:extLst>
          </p:cNvPr>
          <p:cNvPicPr>
            <a:picLocks noChangeAspect="1"/>
          </p:cNvPicPr>
          <p:nvPr/>
        </p:nvPicPr>
        <p:blipFill>
          <a:blip r:embed="rId4"/>
          <a:stretch>
            <a:fillRect/>
          </a:stretch>
        </p:blipFill>
        <p:spPr>
          <a:xfrm>
            <a:off x="7094774" y="6275413"/>
            <a:ext cx="1614312" cy="488179"/>
          </a:xfrm>
          <a:prstGeom prst="rect">
            <a:avLst/>
          </a:prstGeom>
        </p:spPr>
      </p:pic>
    </p:spTree>
    <p:extLst>
      <p:ext uri="{BB962C8B-B14F-4D97-AF65-F5344CB8AC3E}">
        <p14:creationId xmlns:p14="http://schemas.microsoft.com/office/powerpoint/2010/main" val="93308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44E08A4-4BFE-4EE2-AD4A-1F162EF0EB8B}"/>
              </a:ext>
            </a:extLst>
          </p:cNvPr>
          <p:cNvGraphicFramePr>
            <a:graphicFrameLocks/>
          </p:cNvGraphicFramePr>
          <p:nvPr>
            <p:extLst>
              <p:ext uri="{D42A27DB-BD31-4B8C-83A1-F6EECF244321}">
                <p14:modId xmlns:p14="http://schemas.microsoft.com/office/powerpoint/2010/main" val="1988024323"/>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53015" y="209676"/>
            <a:ext cx="6781969" cy="707886"/>
          </a:xfrm>
          <a:prstGeom prst="rect">
            <a:avLst/>
          </a:prstGeom>
          <a:noFill/>
        </p:spPr>
        <p:txBody>
          <a:bodyPr wrap="square" rtlCol="0">
            <a:spAutoFit/>
          </a:bodyPr>
          <a:lstStyle/>
          <a:p>
            <a:r>
              <a:rPr lang="en-US" sz="2700" b="1" dirty="0">
                <a:cs typeface="Arial" panose="020B0604020202020204" pitchFamily="34" charset="0"/>
              </a:rPr>
              <a:t>OUR DEBT WILL EQUAL </a:t>
            </a:r>
            <a:r>
              <a:rPr lang="en-US" sz="4000" b="1" dirty="0">
                <a:solidFill>
                  <a:srgbClr val="E63726"/>
                </a:solidFill>
                <a:cs typeface="Arial" panose="020B0604020202020204" pitchFamily="34" charset="0"/>
              </a:rPr>
              <a:t>78%</a:t>
            </a:r>
            <a:r>
              <a:rPr lang="en-US" sz="2700" b="1" dirty="0">
                <a:cs typeface="Arial" panose="020B0604020202020204" pitchFamily="34" charset="0"/>
              </a:rPr>
              <a:t> OF GDP</a:t>
            </a:r>
          </a:p>
        </p:txBody>
      </p:sp>
      <p:sp>
        <p:nvSpPr>
          <p:cNvPr id="5" name="TextBox 1"/>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 OMB, CBO, CRFB Calculations</a:t>
            </a:r>
            <a:r>
              <a:rPr lang="en-US" sz="1200" i="1" baseline="0" dirty="0"/>
              <a:t>.			</a:t>
            </a:r>
            <a:endParaRPr lang="en-US" sz="1200" i="1" dirty="0"/>
          </a:p>
        </p:txBody>
      </p:sp>
      <p:sp>
        <p:nvSpPr>
          <p:cNvPr id="7" name="TextBox 6">
            <a:extLst>
              <a:ext uri="{FF2B5EF4-FFF2-40B4-BE49-F238E27FC236}">
                <a16:creationId xmlns:a16="http://schemas.microsoft.com/office/drawing/2014/main" id="{2C949BD0-747B-48DA-BB0C-7DA69D31BF18}"/>
              </a:ext>
            </a:extLst>
          </p:cNvPr>
          <p:cNvSpPr txBox="1"/>
          <p:nvPr/>
        </p:nvSpPr>
        <p:spPr>
          <a:xfrm>
            <a:off x="0" y="609785"/>
            <a:ext cx="2012397"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292929"/>
                </a:solidFill>
                <a:latin typeface="Calibri" pitchFamily="34" charset="0"/>
              </a:rPr>
              <a:t>Percent of the Economy</a:t>
            </a:r>
          </a:p>
        </p:txBody>
      </p:sp>
      <p:cxnSp>
        <p:nvCxnSpPr>
          <p:cNvPr id="3" name="Straight Connector 2">
            <a:extLst>
              <a:ext uri="{FF2B5EF4-FFF2-40B4-BE49-F238E27FC236}">
                <a16:creationId xmlns:a16="http://schemas.microsoft.com/office/drawing/2014/main" id="{B7845595-65E4-4B06-AEF7-597AFA86CB30}"/>
              </a:ext>
            </a:extLst>
          </p:cNvPr>
          <p:cNvCxnSpPr/>
          <p:nvPr/>
        </p:nvCxnSpPr>
        <p:spPr>
          <a:xfrm>
            <a:off x="6584761" y="1112704"/>
            <a:ext cx="0" cy="4461831"/>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2E28A4-2A27-490B-9499-43483FA0A413}"/>
              </a:ext>
            </a:extLst>
          </p:cNvPr>
          <p:cNvPicPr>
            <a:picLocks noChangeAspect="1"/>
          </p:cNvPicPr>
          <p:nvPr/>
        </p:nvPicPr>
        <p:blipFill>
          <a:blip r:embed="rId4"/>
          <a:stretch>
            <a:fillRect/>
          </a:stretch>
        </p:blipFill>
        <p:spPr>
          <a:xfrm>
            <a:off x="7094774" y="6275413"/>
            <a:ext cx="1614312" cy="488179"/>
          </a:xfrm>
          <a:prstGeom prst="rect">
            <a:avLst/>
          </a:prstGeom>
        </p:spPr>
      </p:pic>
      <p:sp>
        <p:nvSpPr>
          <p:cNvPr id="4" name="TextBox 3">
            <a:extLst>
              <a:ext uri="{FF2B5EF4-FFF2-40B4-BE49-F238E27FC236}">
                <a16:creationId xmlns:a16="http://schemas.microsoft.com/office/drawing/2014/main" id="{AF9FDF32-B5DF-48BD-98A7-4C19832D186F}"/>
              </a:ext>
            </a:extLst>
          </p:cNvPr>
          <p:cNvSpPr txBox="1"/>
          <p:nvPr/>
        </p:nvSpPr>
        <p:spPr>
          <a:xfrm>
            <a:off x="666586" y="47328"/>
            <a:ext cx="1586429" cy="461665"/>
          </a:xfrm>
          <a:prstGeom prst="rect">
            <a:avLst/>
          </a:prstGeom>
          <a:noFill/>
        </p:spPr>
        <p:txBody>
          <a:bodyPr wrap="square" rtlCol="0">
            <a:spAutoFit/>
          </a:bodyPr>
          <a:lstStyle/>
          <a:p>
            <a:r>
              <a:rPr lang="en-US" sz="2400" b="1" dirty="0">
                <a:solidFill>
                  <a:schemeClr val="tx1">
                    <a:lumMod val="50000"/>
                    <a:lumOff val="50000"/>
                  </a:schemeClr>
                </a:solidFill>
              </a:rPr>
              <a:t>IN 2019…</a:t>
            </a:r>
          </a:p>
        </p:txBody>
      </p:sp>
      <p:sp>
        <p:nvSpPr>
          <p:cNvPr id="2" name="TextBox 1">
            <a:extLst>
              <a:ext uri="{FF2B5EF4-FFF2-40B4-BE49-F238E27FC236}">
                <a16:creationId xmlns:a16="http://schemas.microsoft.com/office/drawing/2014/main" id="{C9194726-0D11-4055-B061-CDD0E5AF8E19}"/>
              </a:ext>
            </a:extLst>
          </p:cNvPr>
          <p:cNvSpPr txBox="1"/>
          <p:nvPr/>
        </p:nvSpPr>
        <p:spPr>
          <a:xfrm>
            <a:off x="5802564" y="1244906"/>
            <a:ext cx="2016085" cy="276999"/>
          </a:xfrm>
          <a:prstGeom prst="rect">
            <a:avLst/>
          </a:prstGeom>
          <a:noFill/>
        </p:spPr>
        <p:txBody>
          <a:bodyPr wrap="square" rtlCol="0">
            <a:spAutoFit/>
          </a:bodyPr>
          <a:lstStyle/>
          <a:p>
            <a:r>
              <a:rPr lang="en-US" sz="1200" dirty="0">
                <a:solidFill>
                  <a:schemeClr val="tx1">
                    <a:lumMod val="50000"/>
                    <a:lumOff val="50000"/>
                  </a:schemeClr>
                </a:solidFill>
              </a:rPr>
              <a:t>ACTUAL    PROJECTED</a:t>
            </a:r>
          </a:p>
        </p:txBody>
      </p:sp>
    </p:spTree>
    <p:extLst>
      <p:ext uri="{BB962C8B-B14F-4D97-AF65-F5344CB8AC3E}">
        <p14:creationId xmlns:p14="http://schemas.microsoft.com/office/powerpoint/2010/main" val="213883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C44E08A4-4BFE-4EE2-AD4A-1F162EF0EB8B}"/>
              </a:ext>
            </a:extLst>
          </p:cNvPr>
          <p:cNvGraphicFramePr>
            <a:graphicFrameLocks/>
          </p:cNvGraphicFramePr>
          <p:nvPr>
            <p:extLst>
              <p:ext uri="{D42A27DB-BD31-4B8C-83A1-F6EECF244321}">
                <p14:modId xmlns:p14="http://schemas.microsoft.com/office/powerpoint/2010/main" val="421163168"/>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942E28A4-2A27-490B-9499-43483FA0A413}"/>
              </a:ext>
            </a:extLst>
          </p:cNvPr>
          <p:cNvPicPr>
            <a:picLocks noChangeAspect="1"/>
          </p:cNvPicPr>
          <p:nvPr/>
        </p:nvPicPr>
        <p:blipFill>
          <a:blip r:embed="rId4"/>
          <a:stretch>
            <a:fillRect/>
          </a:stretch>
        </p:blipFill>
        <p:spPr>
          <a:xfrm>
            <a:off x="7094774" y="6275413"/>
            <a:ext cx="1614312" cy="488179"/>
          </a:xfrm>
          <a:prstGeom prst="rect">
            <a:avLst/>
          </a:prstGeom>
        </p:spPr>
      </p:pic>
      <p:sp>
        <p:nvSpPr>
          <p:cNvPr id="10" name="TextBox 9">
            <a:extLst>
              <a:ext uri="{FF2B5EF4-FFF2-40B4-BE49-F238E27FC236}">
                <a16:creationId xmlns:a16="http://schemas.microsoft.com/office/drawing/2014/main" id="{FD64133A-666F-4D8B-B866-B6E03516C5B5}"/>
              </a:ext>
            </a:extLst>
          </p:cNvPr>
          <p:cNvSpPr txBox="1"/>
          <p:nvPr/>
        </p:nvSpPr>
        <p:spPr>
          <a:xfrm>
            <a:off x="3280289" y="203253"/>
            <a:ext cx="5863712" cy="707886"/>
          </a:xfrm>
          <a:prstGeom prst="rect">
            <a:avLst/>
          </a:prstGeom>
          <a:noFill/>
        </p:spPr>
        <p:txBody>
          <a:bodyPr wrap="square" rtlCol="0">
            <a:spAutoFit/>
          </a:bodyPr>
          <a:lstStyle/>
          <a:p>
            <a:r>
              <a:rPr lang="en-US" sz="2700" b="1" dirty="0">
                <a:cs typeface="Arial" panose="020B0604020202020204" pitchFamily="34" charset="0"/>
              </a:rPr>
              <a:t>IT WILL RISE TO </a:t>
            </a:r>
            <a:r>
              <a:rPr lang="en-US" sz="4000" b="1" dirty="0">
                <a:solidFill>
                  <a:srgbClr val="E63726"/>
                </a:solidFill>
                <a:cs typeface="Arial" panose="020B0604020202020204" pitchFamily="34" charset="0"/>
              </a:rPr>
              <a:t>101%</a:t>
            </a:r>
            <a:r>
              <a:rPr lang="en-US" sz="2700" b="1" dirty="0">
                <a:cs typeface="Arial" panose="020B0604020202020204" pitchFamily="34" charset="0"/>
              </a:rPr>
              <a:t> OF GDP</a:t>
            </a:r>
          </a:p>
        </p:txBody>
      </p:sp>
      <p:sp>
        <p:nvSpPr>
          <p:cNvPr id="11" name="TextBox 10">
            <a:extLst>
              <a:ext uri="{FF2B5EF4-FFF2-40B4-BE49-F238E27FC236}">
                <a16:creationId xmlns:a16="http://schemas.microsoft.com/office/drawing/2014/main" id="{41A29186-C8B0-4CA6-BC7A-07357D2BA153}"/>
              </a:ext>
            </a:extLst>
          </p:cNvPr>
          <p:cNvSpPr txBox="1"/>
          <p:nvPr/>
        </p:nvSpPr>
        <p:spPr>
          <a:xfrm>
            <a:off x="666586" y="44262"/>
            <a:ext cx="1738829" cy="461665"/>
          </a:xfrm>
          <a:prstGeom prst="rect">
            <a:avLst/>
          </a:prstGeom>
          <a:noFill/>
        </p:spPr>
        <p:txBody>
          <a:bodyPr wrap="square" rtlCol="0">
            <a:spAutoFit/>
          </a:bodyPr>
          <a:lstStyle/>
          <a:p>
            <a:r>
              <a:rPr lang="en-US" sz="2400" b="1" dirty="0">
                <a:solidFill>
                  <a:schemeClr val="tx1">
                    <a:lumMod val="50000"/>
                    <a:lumOff val="50000"/>
                  </a:schemeClr>
                </a:solidFill>
              </a:rPr>
              <a:t>BY 2034…</a:t>
            </a:r>
          </a:p>
        </p:txBody>
      </p:sp>
      <p:cxnSp>
        <p:nvCxnSpPr>
          <p:cNvPr id="14" name="Straight Connector 13">
            <a:extLst>
              <a:ext uri="{FF2B5EF4-FFF2-40B4-BE49-F238E27FC236}">
                <a16:creationId xmlns:a16="http://schemas.microsoft.com/office/drawing/2014/main" id="{4B0C19ED-59AC-49DE-BE34-019D00B84B51}"/>
              </a:ext>
            </a:extLst>
          </p:cNvPr>
          <p:cNvCxnSpPr/>
          <p:nvPr/>
        </p:nvCxnSpPr>
        <p:spPr>
          <a:xfrm>
            <a:off x="6584761" y="1112704"/>
            <a:ext cx="0" cy="4461831"/>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682769-2C43-4147-9FE6-B013A441B371}"/>
              </a:ext>
            </a:extLst>
          </p:cNvPr>
          <p:cNvSpPr txBox="1"/>
          <p:nvPr/>
        </p:nvSpPr>
        <p:spPr>
          <a:xfrm>
            <a:off x="5802564" y="1244906"/>
            <a:ext cx="2016085" cy="276999"/>
          </a:xfrm>
          <a:prstGeom prst="rect">
            <a:avLst/>
          </a:prstGeom>
          <a:noFill/>
        </p:spPr>
        <p:txBody>
          <a:bodyPr wrap="square" rtlCol="0">
            <a:spAutoFit/>
          </a:bodyPr>
          <a:lstStyle/>
          <a:p>
            <a:r>
              <a:rPr lang="en-US" sz="1200" dirty="0">
                <a:solidFill>
                  <a:schemeClr val="tx1">
                    <a:lumMod val="50000"/>
                    <a:lumOff val="50000"/>
                  </a:schemeClr>
                </a:solidFill>
              </a:rPr>
              <a:t>ACTUAL    PROJECTED</a:t>
            </a:r>
          </a:p>
        </p:txBody>
      </p:sp>
      <p:sp>
        <p:nvSpPr>
          <p:cNvPr id="16" name="TextBox 1">
            <a:extLst>
              <a:ext uri="{FF2B5EF4-FFF2-40B4-BE49-F238E27FC236}">
                <a16:creationId xmlns:a16="http://schemas.microsoft.com/office/drawing/2014/main" id="{9A763FEB-BCCC-48FB-8DD5-F4B8C8496320}"/>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 OMB, CBO, CRFB Calculations</a:t>
            </a:r>
            <a:r>
              <a:rPr lang="en-US" sz="1200" i="1" baseline="0" dirty="0"/>
              <a:t>.			</a:t>
            </a:r>
            <a:endParaRPr lang="en-US" sz="1200" i="1" dirty="0"/>
          </a:p>
        </p:txBody>
      </p:sp>
      <p:sp>
        <p:nvSpPr>
          <p:cNvPr id="12" name="TextBox 11">
            <a:extLst>
              <a:ext uri="{FF2B5EF4-FFF2-40B4-BE49-F238E27FC236}">
                <a16:creationId xmlns:a16="http://schemas.microsoft.com/office/drawing/2014/main" id="{2C949BD0-747B-48DA-BB0C-7DA69D31BF18}"/>
              </a:ext>
            </a:extLst>
          </p:cNvPr>
          <p:cNvSpPr txBox="1"/>
          <p:nvPr/>
        </p:nvSpPr>
        <p:spPr>
          <a:xfrm>
            <a:off x="0" y="609785"/>
            <a:ext cx="2012397"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292929"/>
                </a:solidFill>
                <a:latin typeface="Calibri" pitchFamily="34" charset="0"/>
              </a:rPr>
              <a:t>Percent of the Economy</a:t>
            </a:r>
          </a:p>
        </p:txBody>
      </p:sp>
    </p:spTree>
    <p:extLst>
      <p:ext uri="{BB962C8B-B14F-4D97-AF65-F5344CB8AC3E}">
        <p14:creationId xmlns:p14="http://schemas.microsoft.com/office/powerpoint/2010/main" val="427895612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44E08A4-4BFE-4EE2-AD4A-1F162EF0EB8B}"/>
              </a:ext>
            </a:extLst>
          </p:cNvPr>
          <p:cNvGraphicFramePr>
            <a:graphicFrameLocks/>
          </p:cNvGraphicFramePr>
          <p:nvPr>
            <p:extLst>
              <p:ext uri="{D42A27DB-BD31-4B8C-83A1-F6EECF244321}">
                <p14:modId xmlns:p14="http://schemas.microsoft.com/office/powerpoint/2010/main" val="1120203836"/>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C949BD0-747B-48DA-BB0C-7DA69D31BF18}"/>
              </a:ext>
            </a:extLst>
          </p:cNvPr>
          <p:cNvSpPr txBox="1"/>
          <p:nvPr/>
        </p:nvSpPr>
        <p:spPr>
          <a:xfrm>
            <a:off x="0" y="609785"/>
            <a:ext cx="2012397"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292929"/>
                </a:solidFill>
                <a:latin typeface="Calibri" pitchFamily="34" charset="0"/>
              </a:rPr>
              <a:t>Percent of the Economy</a:t>
            </a:r>
          </a:p>
        </p:txBody>
      </p:sp>
      <p:pic>
        <p:nvPicPr>
          <p:cNvPr id="9" name="Picture 8">
            <a:extLst>
              <a:ext uri="{FF2B5EF4-FFF2-40B4-BE49-F238E27FC236}">
                <a16:creationId xmlns:a16="http://schemas.microsoft.com/office/drawing/2014/main" id="{942E28A4-2A27-490B-9499-43483FA0A413}"/>
              </a:ext>
            </a:extLst>
          </p:cNvPr>
          <p:cNvPicPr>
            <a:picLocks noChangeAspect="1"/>
          </p:cNvPicPr>
          <p:nvPr/>
        </p:nvPicPr>
        <p:blipFill>
          <a:blip r:embed="rId4"/>
          <a:stretch>
            <a:fillRect/>
          </a:stretch>
        </p:blipFill>
        <p:spPr>
          <a:xfrm>
            <a:off x="7094774" y="6275413"/>
            <a:ext cx="1614312" cy="488179"/>
          </a:xfrm>
          <a:prstGeom prst="rect">
            <a:avLst/>
          </a:prstGeom>
        </p:spPr>
      </p:pic>
      <p:sp>
        <p:nvSpPr>
          <p:cNvPr id="12" name="TextBox 11">
            <a:extLst>
              <a:ext uri="{FF2B5EF4-FFF2-40B4-BE49-F238E27FC236}">
                <a16:creationId xmlns:a16="http://schemas.microsoft.com/office/drawing/2014/main" id="{FF24614B-CA54-4192-B153-6B858AD658C2}"/>
              </a:ext>
            </a:extLst>
          </p:cNvPr>
          <p:cNvSpPr txBox="1"/>
          <p:nvPr/>
        </p:nvSpPr>
        <p:spPr>
          <a:xfrm>
            <a:off x="666586" y="49605"/>
            <a:ext cx="2488094" cy="461665"/>
          </a:xfrm>
          <a:prstGeom prst="rect">
            <a:avLst/>
          </a:prstGeom>
          <a:noFill/>
        </p:spPr>
        <p:txBody>
          <a:bodyPr wrap="square" rtlCol="0">
            <a:spAutoFit/>
          </a:bodyPr>
          <a:lstStyle/>
          <a:p>
            <a:r>
              <a:rPr lang="en-US" sz="2400" b="1" dirty="0">
                <a:solidFill>
                  <a:schemeClr val="tx1">
                    <a:lumMod val="50000"/>
                    <a:lumOff val="50000"/>
                  </a:schemeClr>
                </a:solidFill>
              </a:rPr>
              <a:t>AFTER 2034…</a:t>
            </a:r>
          </a:p>
        </p:txBody>
      </p:sp>
      <p:sp>
        <p:nvSpPr>
          <p:cNvPr id="13" name="TextBox 12">
            <a:extLst>
              <a:ext uri="{FF2B5EF4-FFF2-40B4-BE49-F238E27FC236}">
                <a16:creationId xmlns:a16="http://schemas.microsoft.com/office/drawing/2014/main" id="{16A96239-38BE-40EC-9EB3-0E1F237B650D}"/>
              </a:ext>
            </a:extLst>
          </p:cNvPr>
          <p:cNvSpPr txBox="1"/>
          <p:nvPr/>
        </p:nvSpPr>
        <p:spPr>
          <a:xfrm>
            <a:off x="3703790" y="283905"/>
            <a:ext cx="5440210" cy="584775"/>
          </a:xfrm>
          <a:prstGeom prst="rect">
            <a:avLst/>
          </a:prstGeom>
          <a:noFill/>
        </p:spPr>
        <p:txBody>
          <a:bodyPr wrap="square" rtlCol="0">
            <a:spAutoFit/>
          </a:bodyPr>
          <a:lstStyle/>
          <a:p>
            <a:r>
              <a:rPr lang="en-US" sz="2700" b="1" dirty="0">
                <a:cs typeface="Arial" panose="020B0604020202020204" pitchFamily="34" charset="0"/>
              </a:rPr>
              <a:t>IT WILL </a:t>
            </a:r>
            <a:r>
              <a:rPr lang="en-US" sz="3200" b="1" dirty="0">
                <a:solidFill>
                  <a:srgbClr val="E63726"/>
                </a:solidFill>
                <a:cs typeface="Arial" panose="020B0604020202020204" pitchFamily="34" charset="0"/>
              </a:rPr>
              <a:t>CONTINUE</a:t>
            </a:r>
            <a:r>
              <a:rPr lang="en-US" sz="2700" b="1" dirty="0">
                <a:cs typeface="Arial" panose="020B0604020202020204" pitchFamily="34" charset="0"/>
              </a:rPr>
              <a:t> RISING</a:t>
            </a:r>
          </a:p>
        </p:txBody>
      </p:sp>
      <p:cxnSp>
        <p:nvCxnSpPr>
          <p:cNvPr id="14" name="Straight Connector 13">
            <a:extLst>
              <a:ext uri="{FF2B5EF4-FFF2-40B4-BE49-F238E27FC236}">
                <a16:creationId xmlns:a16="http://schemas.microsoft.com/office/drawing/2014/main" id="{B54368AB-36CB-4D90-82D3-7C489481448B}"/>
              </a:ext>
            </a:extLst>
          </p:cNvPr>
          <p:cNvCxnSpPr/>
          <p:nvPr/>
        </p:nvCxnSpPr>
        <p:spPr>
          <a:xfrm>
            <a:off x="6584761" y="1112704"/>
            <a:ext cx="0" cy="4461831"/>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FAC24E-6F77-4355-AE37-A64E675F41E4}"/>
              </a:ext>
            </a:extLst>
          </p:cNvPr>
          <p:cNvSpPr txBox="1"/>
          <p:nvPr/>
        </p:nvSpPr>
        <p:spPr>
          <a:xfrm>
            <a:off x="5802564" y="1244906"/>
            <a:ext cx="2016085" cy="276999"/>
          </a:xfrm>
          <a:prstGeom prst="rect">
            <a:avLst/>
          </a:prstGeom>
          <a:noFill/>
        </p:spPr>
        <p:txBody>
          <a:bodyPr wrap="square" rtlCol="0">
            <a:spAutoFit/>
          </a:bodyPr>
          <a:lstStyle/>
          <a:p>
            <a:r>
              <a:rPr lang="en-US" sz="1200" dirty="0">
                <a:solidFill>
                  <a:schemeClr val="tx1">
                    <a:lumMod val="50000"/>
                    <a:lumOff val="50000"/>
                  </a:schemeClr>
                </a:solidFill>
              </a:rPr>
              <a:t>ACTUAL    PROJECTED</a:t>
            </a:r>
          </a:p>
        </p:txBody>
      </p:sp>
      <p:sp>
        <p:nvSpPr>
          <p:cNvPr id="16" name="TextBox 1">
            <a:extLst>
              <a:ext uri="{FF2B5EF4-FFF2-40B4-BE49-F238E27FC236}">
                <a16:creationId xmlns:a16="http://schemas.microsoft.com/office/drawing/2014/main" id="{72A4BD0B-2083-49D3-8F3D-C604E1D4F223}"/>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 OMB, CBO, CRFB Calculations</a:t>
            </a:r>
            <a:r>
              <a:rPr lang="en-US" sz="1200" i="1" baseline="0" dirty="0"/>
              <a:t>.			</a:t>
            </a:r>
            <a:endParaRPr lang="en-US" sz="1200" i="1" dirty="0"/>
          </a:p>
        </p:txBody>
      </p:sp>
    </p:spTree>
    <p:extLst>
      <p:ext uri="{BB962C8B-B14F-4D97-AF65-F5344CB8AC3E}">
        <p14:creationId xmlns:p14="http://schemas.microsoft.com/office/powerpoint/2010/main" val="3861993219"/>
      </p:ext>
    </p:extLst>
  </p:cSld>
  <p:clrMapOvr>
    <a:masterClrMapping/>
  </p:clrMapOvr>
  <p:transition spd="slow">
    <p:wipe dir="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TD 1">
    <a:dk1>
      <a:sysClr val="windowText" lastClr="000000"/>
    </a:dk1>
    <a:lt1>
      <a:sysClr val="window" lastClr="FFFFFF"/>
    </a:lt1>
    <a:dk2>
      <a:srgbClr val="7F7F7F"/>
    </a:dk2>
    <a:lt2>
      <a:srgbClr val="E7E6E6"/>
    </a:lt2>
    <a:accent1>
      <a:srgbClr val="000000"/>
    </a:accent1>
    <a:accent2>
      <a:srgbClr val="E63726"/>
    </a:accent2>
    <a:accent3>
      <a:srgbClr val="F79646"/>
    </a:accent3>
    <a:accent4>
      <a:srgbClr val="1A8093"/>
    </a:accent4>
    <a:accent5>
      <a:srgbClr val="1DB43E"/>
    </a:accent5>
    <a:accent6>
      <a:srgbClr val="EED026"/>
    </a:accent6>
    <a:hlink>
      <a:srgbClr val="2945A1"/>
    </a:hlink>
    <a:folHlink>
      <a:srgbClr val="4C29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TD 1">
    <a:dk1>
      <a:sysClr val="windowText" lastClr="000000"/>
    </a:dk1>
    <a:lt1>
      <a:sysClr val="window" lastClr="FFFFFF"/>
    </a:lt1>
    <a:dk2>
      <a:srgbClr val="7F7F7F"/>
    </a:dk2>
    <a:lt2>
      <a:srgbClr val="E7E6E6"/>
    </a:lt2>
    <a:accent1>
      <a:srgbClr val="000000"/>
    </a:accent1>
    <a:accent2>
      <a:srgbClr val="E63726"/>
    </a:accent2>
    <a:accent3>
      <a:srgbClr val="F79646"/>
    </a:accent3>
    <a:accent4>
      <a:srgbClr val="1A8093"/>
    </a:accent4>
    <a:accent5>
      <a:srgbClr val="1DB43E"/>
    </a:accent5>
    <a:accent6>
      <a:srgbClr val="EED026"/>
    </a:accent6>
    <a:hlink>
      <a:srgbClr val="2945A1"/>
    </a:hlink>
    <a:folHlink>
      <a:srgbClr val="4C29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TD 1">
    <a:dk1>
      <a:sysClr val="windowText" lastClr="000000"/>
    </a:dk1>
    <a:lt1>
      <a:sysClr val="window" lastClr="FFFFFF"/>
    </a:lt1>
    <a:dk2>
      <a:srgbClr val="7F7F7F"/>
    </a:dk2>
    <a:lt2>
      <a:srgbClr val="E7E6E6"/>
    </a:lt2>
    <a:accent1>
      <a:srgbClr val="000000"/>
    </a:accent1>
    <a:accent2>
      <a:srgbClr val="E63726"/>
    </a:accent2>
    <a:accent3>
      <a:srgbClr val="F79646"/>
    </a:accent3>
    <a:accent4>
      <a:srgbClr val="1A8093"/>
    </a:accent4>
    <a:accent5>
      <a:srgbClr val="1DB43E"/>
    </a:accent5>
    <a:accent6>
      <a:srgbClr val="EED026"/>
    </a:accent6>
    <a:hlink>
      <a:srgbClr val="2945A1"/>
    </a:hlink>
    <a:folHlink>
      <a:srgbClr val="4C29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1717</TotalTime>
  <Words>1506</Words>
  <Application>Microsoft Office PowerPoint</Application>
  <PresentationFormat>On-screen Show (4:3)</PresentationFormat>
  <Paragraphs>422</Paragraphs>
  <Slides>31</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FRAMEWORK FOR FIXING THE DEBT</vt:lpstr>
      <vt:lpstr>PowerPoint Presentation</vt:lpstr>
      <vt:lpstr>PowerPoint Presentation</vt:lpstr>
      <vt:lpstr>We must Come Together to Fix the Debt</vt:lpstr>
      <vt:lpstr>PowerPoint Presentation</vt:lpstr>
      <vt:lpstr>PowerPoint Presentation</vt:lpstr>
      <vt:lpstr>PowerPoint Presentation</vt:lpstr>
      <vt:lpstr>ABOUT THE CAMPAIGN TO FIX THE DEBT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dc:title>
  <dc:creator>John Schuler</dc:creator>
  <cp:keywords>Synergy Template</cp:keywords>
  <cp:lastModifiedBy>Chris Dreibelbis</cp:lastModifiedBy>
  <cp:revision>30</cp:revision>
  <cp:lastPrinted>2013-03-11T14:39:22Z</cp:lastPrinted>
  <dcterms:created xsi:type="dcterms:W3CDTF">2019-05-21T19:22:50Z</dcterms:created>
  <dcterms:modified xsi:type="dcterms:W3CDTF">2019-07-16T00:43:01Z</dcterms:modified>
</cp:coreProperties>
</file>