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91" r:id="rId4"/>
    <p:sldId id="280" r:id="rId5"/>
    <p:sldId id="258" r:id="rId6"/>
    <p:sldId id="284" r:id="rId7"/>
    <p:sldId id="293" r:id="rId8"/>
    <p:sldId id="294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96EC6-FCFB-4FB1-A734-9FE6B39B00F7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FE78C-1654-4C29-94CB-CCF77A5A4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2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10209-76EA-71A2-3CF3-814DDEBF2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0D249-CB85-089D-4D7A-C20A42161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6B7C7-D041-36AA-E79C-0E2F72C2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4A804-9E1C-962D-C487-53B2124D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DC546-B4A3-E68C-086A-156FE555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0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6545-922B-3A4D-A91C-B7EF63CF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5452-536A-A0F2-2DF9-BB1C0AC8F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9084B-B5CC-720A-A554-010E750F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BBB2E-72DF-589B-BB1F-CBF83730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866D-BECE-BE4B-825C-A0E074BF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1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E2DB1E-A051-9573-F6E9-508100E47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78F96-4B8B-2202-2AAA-6E39BCE67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FDCD5-4079-08A5-99C2-158F5CBC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488E4-392D-47CF-9363-1E475468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30609-350C-8AF5-6A0D-028A881B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84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D70B-7A17-5370-7024-B26CF1DF1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2D34-340D-374F-0F9A-EE5813057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D7A3B-FAAC-C088-22F8-401B090C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6E9A1-F922-79CD-7D36-C7D3341B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0AFD5-7309-DE09-C2C2-9BD8E27C4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2224-E985-42F7-9DA7-1239F3BA2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6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6C79-4F74-397E-957E-B23D40CF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D8423-FF58-7FEF-6E93-45B91A948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88FF-E043-5D69-A46D-69D90DE15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FF804-0DA8-1431-BC7B-F97A7A3EC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E000B-4559-A30C-45EC-5812DCAF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2224-E985-42F7-9DA7-1239F3BA2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42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14CF-9219-EA81-45BC-19FEBE78C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85522-9316-2773-C202-ECFC27537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8B7D8-1E0D-5FAE-65A7-E0E9860B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E5685-EF73-B165-FFA5-4456700E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06EB-6C59-CC20-6D07-880F15BD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2224-E985-42F7-9DA7-1239F3BA2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A75C-E017-38AE-038B-8206DE00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9F3E-8518-9E03-0062-345FFBD26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E0F5-F65E-17B0-AD40-5963CADB8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177B3-47D0-277F-9FE8-A8048BAD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C5495-AAB3-F42F-0277-C27F7E74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5DC62-E101-DF85-9AA5-03F60D05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2224-E985-42F7-9DA7-1239F3BA2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4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C1DB5-E176-1938-E9DE-B8699B5C2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8D23D-4617-DCB4-2C75-3D569B728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B03F9-1B55-9EAC-099A-40599B5DB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77728-F794-663C-DD03-D02E990C4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CDF125-CE52-8FA7-4FA5-B6025A2C1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DC269B-799B-2EF7-80A8-573088CB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F0BA2B-4C1B-46D9-FD0D-A401F5EB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5EDE56-1ED4-A7AB-9CD5-F204CC23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2224-E985-42F7-9DA7-1239F3BA2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8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9AB0-8C0F-65F9-C09A-72F09B89D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7958E-3F65-9AD2-9C63-1B5229C93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54860-C42B-F3A6-05BE-B6EDBB8F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DE5F8-AE04-26B0-5E5D-91C09CA3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2224-E985-42F7-9DA7-1239F3BA2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60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E3476-4F72-E6C2-B8A9-67B504BC5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5B275-05FF-EE53-EEC0-9B5DCFF4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13C0C-248D-41DF-5F05-28A72F65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2224-E985-42F7-9DA7-1239F3BA2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74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F54B-CCE9-124E-F96A-C4514B74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37F3A-6227-431A-24AD-D03FBA742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180C4-E6D4-9E64-304A-84A7C03AD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9D2A2-B095-E19D-5A6B-74331B27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94039-9D4A-A405-8CDD-F32F2EC5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EB8B7-2B30-3909-5856-BB4B249F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2224-E985-42F7-9DA7-1239F3BA2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5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2E0F7-CECD-4B11-5E76-C74B4093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06EED-4244-C05B-3896-6E385197D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79274-B7FA-DB3C-355C-5D88D623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FC19F-ADE6-7E55-0DC3-F0738718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7F6CA-027E-24E6-C88D-8A2C4D3C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80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E265-1EC5-B669-BFD1-9A803FC1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94091-094A-F2CD-6B48-72E8A465E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26EB2-E365-3AFA-0098-1D3AF35EB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9E7E9-37DC-A65F-FA70-075F50FA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71AC1-28A8-8549-90D4-C66D1314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01BA3-C686-F84E-A395-F6699A9F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2224-E985-42F7-9DA7-1239F3BA2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42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F2395-B442-0F21-7740-E26BD8E4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35CB1-F9D0-5A04-B426-2EBDF0E1B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62D7-6666-25AD-A128-7AE7851A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CDB2D-14C2-585A-2CE5-8E7ACB4B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4AC95-EB98-A2DE-0A92-0E5135DE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2224-E985-42F7-9DA7-1239F3BA2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44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AC9D27-FF95-C443-B7A2-8CBE1E8B3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F0A74-EEF5-1F3C-68FA-4C3D147CC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0B57-2A29-959B-8657-7D080DEC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8E459-56CB-421E-CAE1-2E5D9BEE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38B72-1925-FE96-0447-04D4D30C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2224-E985-42F7-9DA7-1239F3BA2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4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2FA64-ADCC-443F-2218-B7EA2E998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97C96-471E-0638-81D9-C19FC917F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E4A96-950C-5A7A-0A9B-051C770B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A89A7-3007-7DE8-6A4B-8D2A951F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B3E09-DFF1-8753-CAE9-F38AE49D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6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3FD0-277F-74C6-363B-1E058C30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A7444-14A7-7009-C112-C68CB6F95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EA67-A9AD-FD28-F456-DAD76BE76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36234-4F89-5C12-4345-F1FEA40B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692BE-B572-2F83-5AE7-3BFF9685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7DD6A-0530-BB8D-0C3A-6FE4EDEA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9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9AB09-CC0C-8314-0704-47452887B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0CDD1-F243-D895-FC77-552A67DC2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E096B-FF18-550C-3580-1188C53C7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A638C6-1F30-C9D2-CEAC-0EE2DF258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9E8F4-15AB-60B9-54F2-9611BA7D8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3EAD9-EC1A-55AA-1C7E-A7B27CB7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B27DE-1289-679D-967B-B1AB8DD4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69A51F-E088-8FE0-9C51-5C3F8DEE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6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4E77-B982-0D14-2547-811EA29D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ABFC0-C63C-0F21-F478-1BFE912B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C6D20-716B-542F-6003-B0CB7ADE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822B8-6B41-8203-CCE1-8279A9F6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0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CB40A-54B4-185C-EEEE-5FF825664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264B6-F60F-0A40-463E-7B4EEF92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5DDD9-9726-5D39-7C4A-FE57FE9D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2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1E99-2EDF-645B-208F-348C78AF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14842-2751-3488-0F3F-2D3BB9A9B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ED721-696F-8179-4F9E-BD6A3814C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3AA69-CC6D-D53E-B2C9-0C9BDDFF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25D9A-0E85-E1A2-251E-42D4CB65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9416B-7211-3025-A6EC-630B9ED3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9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2205-B6DD-D359-AB0F-E8DEB643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71CB0-F29D-14DC-CB04-E7D693465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954B7-B061-40E8-4C32-EE3A0F58E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63F10-FAAB-0AB6-260A-376203B4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E61FE-A919-0CA0-90C3-609B3C19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C2254-DA4C-44ED-A62C-E834E278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982CB2-4487-5B04-5E9E-C898E9BC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456B8-9478-78DE-D5E4-7482002A9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498BC-3D25-12C8-293B-03CBC352D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March 2,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95BD1-578E-947E-51E3-4649CD853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AFD01-7909-E043-0843-7A0B902C0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8E009-C25B-44E1-A9B3-F17275BDE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2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BCB1EF-4CF1-B78C-7F58-953C889C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E96DB-2B01-E22D-C1C2-8A3487F2E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A0818-437F-64ED-F82D-1CA318A79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March 2,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2603D-BA97-4964-658B-BBD183BD7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Dave Seter / Presented at Sebastopol Center for the Arts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F55F3-FA58-F26A-A8A0-C2C7A4DE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42224-E985-42F7-9DA7-1239F3BA2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8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veseter.com/" TargetMode="External"/><Relationship Id="rId2" Type="http://schemas.openxmlformats.org/officeDocument/2006/relationships/hyperlink" Target="https://sonomalibrary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F53A-5FDD-8A05-00CF-F11D0A261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0079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ckwell" panose="02060603020205020403" pitchFamily="18" charset="0"/>
              </a:rPr>
              <a:t>Documenting Current Events Through Poetry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DFCAE-7A0E-193E-979E-C0C55EA96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8533"/>
            <a:ext cx="9144000" cy="273710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Rockwell" panose="02060603020205020403" pitchFamily="18" charset="0"/>
              </a:rPr>
              <a:t>A Workshop With:</a:t>
            </a:r>
          </a:p>
          <a:p>
            <a:r>
              <a:rPr lang="en-US" sz="3200" dirty="0">
                <a:latin typeface="Rockwell" panose="02060603020205020403" pitchFamily="18" charset="0"/>
              </a:rPr>
              <a:t>Poet Laureate Dave Seter</a:t>
            </a:r>
          </a:p>
          <a:p>
            <a:r>
              <a:rPr lang="en-US" sz="3200" dirty="0">
                <a:latin typeface="Rockwell" panose="02060603020205020403" pitchFamily="18" charset="0"/>
              </a:rPr>
              <a:t>Librarian Terra Emerson</a:t>
            </a:r>
          </a:p>
          <a:p>
            <a:endParaRPr lang="en-US" sz="3200" dirty="0">
              <a:latin typeface="Rockwell" panose="02060603020205020403" pitchFamily="18" charset="0"/>
            </a:endParaRPr>
          </a:p>
          <a:p>
            <a:r>
              <a:rPr lang="en-US" sz="3200" dirty="0">
                <a:latin typeface="Rockwell" panose="02060603020205020403" pitchFamily="18" charset="0"/>
              </a:rPr>
              <a:t>March 21, 2026</a:t>
            </a:r>
          </a:p>
          <a:p>
            <a:r>
              <a:rPr lang="en-US" sz="3200" dirty="0">
                <a:latin typeface="Rockwell" panose="02060603020205020403" pitchFamily="18" charset="0"/>
              </a:rPr>
              <a:t>Sebastopol Regional Library  </a:t>
            </a:r>
          </a:p>
          <a:p>
            <a:endParaRPr lang="en-US" sz="3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1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BAC8E-0940-14C9-EA6D-70FF19CB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Agenda for Today’s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3139C-36F9-F859-241E-C767E41AD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Rockwell" panose="02060603020205020403" pitchFamily="18" charset="0"/>
              </a:rPr>
              <a:t>2:00—2:15 	INTRODUCTIONS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Rockwell" panose="02060603020205020403" pitchFamily="18" charset="0"/>
              </a:rPr>
              <a:t>2:15—2:45	PRESENTATIONS ON TOPIC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Rockwell" panose="02060603020205020403" pitchFamily="18" charset="0"/>
              </a:rPr>
              <a:t>2:45—3:10	WRITING EXERCISE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Rockwell" panose="02060603020205020403" pitchFamily="18" charset="0"/>
              </a:rPr>
              <a:t>3:10—3:30	SHARING TIME AND WRAP-UP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B510C-9D43-4458-B332-796E29D5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21,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A24DF-551E-D445-E4A1-BFECF964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4928" y="6375908"/>
            <a:ext cx="4995672" cy="263906"/>
          </a:xfrm>
        </p:spPr>
        <p:txBody>
          <a:bodyPr/>
          <a:lstStyle/>
          <a:p>
            <a:r>
              <a:rPr lang="en-US" dirty="0"/>
              <a:t>Documenting Current Events Through Poetry at Sebastopol Regional Library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653D9-F352-610E-2EB2-30C359E7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5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DBE0-78F4-D94F-8A88-00472AFC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Documentary Poetry: An Unofficial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6DEC-EE82-6A2F-BEB3-C95013F16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3843655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latin typeface="Rockwell" panose="02060603020205020403" pitchFamily="18" charset="0"/>
              </a:rPr>
              <a:t>combines artistic talent with factual material from documents or witnesses</a:t>
            </a:r>
          </a:p>
          <a:p>
            <a:pPr lvl="0"/>
            <a:r>
              <a:rPr lang="en-US" dirty="0">
                <a:latin typeface="Rockwell" panose="02060603020205020403" pitchFamily="18" charset="0"/>
              </a:rPr>
              <a:t>often refers to poetry of witness from multiple viewpoints, interpretations, and dialogues</a:t>
            </a:r>
          </a:p>
          <a:p>
            <a:pPr lvl="0"/>
            <a:r>
              <a:rPr lang="en-US" dirty="0">
                <a:latin typeface="Rockwell" panose="02060603020205020403" pitchFamily="18" charset="0"/>
              </a:rPr>
              <a:t>often represents a case study of people, events, and places; usually a social/cultural issue </a:t>
            </a:r>
          </a:p>
          <a:p>
            <a:pPr lvl="0"/>
            <a:r>
              <a:rPr lang="en-US" dirty="0">
                <a:latin typeface="Rockwell" panose="02060603020205020403" pitchFamily="18" charset="0"/>
              </a:rPr>
              <a:t>a poet is generally expected to transfer not only the witnesses’ perspectives but their own as well (</a:t>
            </a:r>
            <a:r>
              <a:rPr lang="en-US" u="sng" dirty="0">
                <a:latin typeface="Rockwell" panose="02060603020205020403" pitchFamily="18" charset="0"/>
              </a:rPr>
              <a:t>which differentiates the poem from journalism</a:t>
            </a:r>
            <a:r>
              <a:rPr lang="en-US" dirty="0">
                <a:latin typeface="Rockwell" panose="02060603020205020403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A6605-013D-6283-D3A6-B8E9840E2868}"/>
              </a:ext>
            </a:extLst>
          </p:cNvPr>
          <p:cNvSpPr txBox="1"/>
          <p:nvPr/>
        </p:nvSpPr>
        <p:spPr>
          <a:xfrm>
            <a:off x="1037250" y="5306695"/>
            <a:ext cx="940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ckwell" panose="02060603020205020403" pitchFamily="18" charset="0"/>
              </a:rPr>
              <a:t>Wazzan, Suzanne A. “The Genre of Documentary Poetry in Some Selected Samples of Contemporary Poetry: A Critical Approach.” </a:t>
            </a:r>
            <a:r>
              <a:rPr lang="en-US" sz="1600" i="1" dirty="0">
                <a:latin typeface="Rockwell" panose="02060603020205020403" pitchFamily="18" charset="0"/>
              </a:rPr>
              <a:t>Theory and Practice in Language Studies</a:t>
            </a:r>
            <a:r>
              <a:rPr lang="en-US" sz="1600" dirty="0">
                <a:latin typeface="Rockwell" panose="02060603020205020403" pitchFamily="18" charset="0"/>
              </a:rPr>
              <a:t>, Vol. 13, No. 6, pp. 1429-1437, June 2023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B29C4DD-4F15-3A8D-3AF5-D856C1A6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21, 2026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71DA4E-C77D-2BD9-A69B-72DB0CA8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3884" y="6492875"/>
            <a:ext cx="4904232" cy="224791"/>
          </a:xfrm>
        </p:spPr>
        <p:txBody>
          <a:bodyPr/>
          <a:lstStyle/>
          <a:p>
            <a:r>
              <a:rPr lang="en-US" dirty="0"/>
              <a:t>Documenting Current Events Through Poetry at Sebastopol Regional Library</a:t>
            </a:r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D1C347-B613-3992-F169-717A7A8B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430A45-E3AC-2B28-75D4-CE2F1C6AD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32" y="4653107"/>
            <a:ext cx="944209" cy="9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9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C3CF-5DD0-7AC9-A062-287999FD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Muriel Rukeyser’s </a:t>
            </a:r>
            <a:r>
              <a:rPr lang="en-US" i="1" dirty="0">
                <a:latin typeface="Rockwell" panose="02060603020205020403" pitchFamily="18" charset="0"/>
              </a:rPr>
              <a:t>Book of the Dead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D698E-767A-BFED-42F6-96AE073F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6138672" cy="438315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Rockwell" panose="02060603020205020403" pitchFamily="18" charset="0"/>
              </a:rPr>
              <a:t>Written in response to the Hawk’s Nest Tunnel Disaster of the 1930s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ockwell" panose="02060603020205020403" pitchFamily="18" charset="0"/>
              </a:rPr>
              <a:t>Construction of the Hawk’s Nest Tunnel in West Virginia as part of a hydroelectric power project reportedly led to the death by silicosis of hundreds of workers, many of them African American.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ockwell" panose="02060603020205020403" pitchFamily="18" charset="0"/>
              </a:rPr>
              <a:t>The poem is written in sections. It includes poems to individual victims. It also includes sections titled “The Disease,” and “The Doctors,” which draw from medical texts, court transcripts, etc.</a:t>
            </a:r>
          </a:p>
          <a:p>
            <a:pPr>
              <a:lnSpc>
                <a:spcPct val="120000"/>
              </a:lnSpc>
            </a:pPr>
            <a:endParaRPr lang="en-US" dirty="0">
              <a:latin typeface="Rockwell" panose="02060603020205020403" pitchFamily="18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Rockwell" panose="02060603020205020403" pitchFamily="18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E3190ED-DAD5-6482-7E1E-BFFAAD2DFE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65" y="1690688"/>
            <a:ext cx="1999084" cy="2020053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0C82C6-3C32-E0D5-EEA4-347ACA27999A}"/>
              </a:ext>
            </a:extLst>
          </p:cNvPr>
          <p:cNvSpPr txBox="1"/>
          <p:nvPr/>
        </p:nvSpPr>
        <p:spPr>
          <a:xfrm>
            <a:off x="7215569" y="3710740"/>
            <a:ext cx="2081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Rockwell" panose="02060603020205020403" pitchFamily="18" charset="0"/>
              </a:rPr>
              <a:t>Muriel Rukeyser</a:t>
            </a:r>
          </a:p>
          <a:p>
            <a:r>
              <a:rPr lang="en-US" sz="1400" i="1" dirty="0">
                <a:latin typeface="Rockwell" panose="02060603020205020403" pitchFamily="18" charset="0"/>
              </a:rPr>
              <a:t>Photo from Academy of American Poets website</a:t>
            </a:r>
          </a:p>
          <a:p>
            <a:r>
              <a:rPr lang="en-US" sz="1400" i="1" dirty="0">
                <a:latin typeface="Rockwell" panose="02060603020205020403" pitchFamily="18" charset="0"/>
              </a:rPr>
              <a:t>credited to Rollie McKenna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B51A57-9684-02AB-2592-93850F7D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21, 2026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E56CA7-6AFD-A3A8-776C-14A3E55E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93720" y="6494145"/>
            <a:ext cx="5516880" cy="245618"/>
          </a:xfrm>
        </p:spPr>
        <p:txBody>
          <a:bodyPr/>
          <a:lstStyle/>
          <a:p>
            <a:r>
              <a:rPr lang="en-US" dirty="0"/>
              <a:t>Documenting Current Events Through Poetry at Sebastopol Regional Library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B53558-4A93-60DE-D877-98FB92A0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41C4B-A227-87CE-DCDD-185C5BB82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245" y="2947462"/>
            <a:ext cx="1974555" cy="312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4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E22C4-B228-2A51-B237-C58B6CB14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9FED7-7061-F51F-8313-5C30F2F1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Langston Hughes’ </a:t>
            </a:r>
            <a:r>
              <a:rPr lang="en-US" i="1" dirty="0">
                <a:latin typeface="Rockwell" panose="02060603020205020403" pitchFamily="18" charset="0"/>
              </a:rPr>
              <a:t>Johannesburg Mines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A8AFB-51D8-42DB-D8E5-5ADDE37FB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9925" y="1690688"/>
            <a:ext cx="4523803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Johannesburg Mines</a:t>
            </a:r>
            <a:endParaRPr lang="en-US" b="0" i="0" dirty="0">
              <a:solidFill>
                <a:srgbClr val="000000"/>
              </a:solidFill>
              <a:effectLst/>
              <a:latin typeface="Rockwell" panose="02060603020205020403" pitchFamily="18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In the Johannesburg mines</a:t>
            </a:r>
            <a:br>
              <a:rPr lang="en-US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There are 240,000</a:t>
            </a:r>
            <a:br>
              <a:rPr lang="en-US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Native Africans working.</a:t>
            </a:r>
            <a:br>
              <a:rPr lang="en-US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What kind of poem</a:t>
            </a:r>
            <a:br>
              <a:rPr lang="en-US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Would you</a:t>
            </a:r>
            <a:br>
              <a:rPr lang="en-US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Make out of that?</a:t>
            </a:r>
            <a:br>
              <a:rPr lang="en-US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240,000 natives</a:t>
            </a:r>
            <a:br>
              <a:rPr lang="en-US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Working in the</a:t>
            </a:r>
            <a:br>
              <a:rPr lang="en-US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Johannesburg mines.</a:t>
            </a:r>
          </a:p>
          <a:p>
            <a:pPr>
              <a:lnSpc>
                <a:spcPct val="120000"/>
              </a:lnSpc>
            </a:pP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49DA2E-98F8-169D-2567-A454DCE2E751}"/>
              </a:ext>
            </a:extLst>
          </p:cNvPr>
          <p:cNvSpPr txBox="1"/>
          <p:nvPr/>
        </p:nvSpPr>
        <p:spPr>
          <a:xfrm>
            <a:off x="7156704" y="5212708"/>
            <a:ext cx="4533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Rockwell" panose="02060603020205020403" pitchFamily="18" charset="0"/>
              </a:rPr>
              <a:t>Langston Hughes</a:t>
            </a:r>
          </a:p>
          <a:p>
            <a:r>
              <a:rPr lang="en-US" sz="1600" i="1" dirty="0">
                <a:latin typeface="Rockwell" panose="02060603020205020403" pitchFamily="18" charset="0"/>
              </a:rPr>
              <a:t>Photo from Academy of American Poets website</a:t>
            </a:r>
          </a:p>
          <a:p>
            <a:r>
              <a:rPr lang="en-US" sz="1600" i="1" dirty="0">
                <a:latin typeface="Rockwell" panose="02060603020205020403" pitchFamily="18" charset="0"/>
              </a:rPr>
              <a:t>uncredited photo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3C618A-C56D-CC2C-DFBC-EEAC878F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21, 2026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22AC75-8943-3AFD-A534-5FDD022F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288" y="6477127"/>
            <a:ext cx="5297424" cy="254762"/>
          </a:xfrm>
        </p:spPr>
        <p:txBody>
          <a:bodyPr/>
          <a:lstStyle/>
          <a:p>
            <a:r>
              <a:rPr lang="en-US" dirty="0"/>
              <a:t>Documenting Current Events Through Poetry at Sebastopol Regional Library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05AFE9-C828-4B78-F130-E3B97D28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5DEA2C6-A46C-14C2-0B0E-44328EF912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938" y="1682391"/>
            <a:ext cx="3217137" cy="3250883"/>
          </a:xfrm>
        </p:spPr>
      </p:pic>
    </p:spTree>
    <p:extLst>
      <p:ext uri="{BB962C8B-B14F-4D97-AF65-F5344CB8AC3E}">
        <p14:creationId xmlns:p14="http://schemas.microsoft.com/office/powerpoint/2010/main" val="362837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ADCF4-440F-BD6C-8766-4D7B2B0E3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94A6-BC7F-EE2C-2B82-6D66531E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Carolyn Forché: Against Forgetting  </a:t>
            </a:r>
            <a:endParaRPr lang="en-US" i="1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5211B-A4D1-05EA-1E80-C2B4EB91F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0664" y="1526936"/>
            <a:ext cx="5458576" cy="46351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Rockwell" panose="02060603020205020403" pitchFamily="18" charset="0"/>
              </a:rPr>
              <a:t>If we give up the dimension of the personal, we risk relinquishing one of the most powerful sites of resistance.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Rockwell" panose="02060603020205020403" pitchFamily="18" charset="0"/>
              </a:rPr>
              <a:t>The celebration of the personal, however, can indicate a myopia, an inability to see how larger structures of the economy and the state circumscribe… the fragile realm of individuality.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Rockwell" panose="02060603020205020403" pitchFamily="18" charset="0"/>
              </a:rPr>
              <a:t>…perhaps we should not consider our social lives as merely the products of our choice: the social is a place of resistance and struggle where books are published, poems read, and protest disseminated.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EFB790-D6BF-CB0C-DE92-66FA5020FFCD}"/>
              </a:ext>
            </a:extLst>
          </p:cNvPr>
          <p:cNvSpPr txBox="1"/>
          <p:nvPr/>
        </p:nvSpPr>
        <p:spPr>
          <a:xfrm>
            <a:off x="6423829" y="3429000"/>
            <a:ext cx="2712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Rockwell" panose="02060603020205020403" pitchFamily="18" charset="0"/>
              </a:rPr>
              <a:t>Carolyn Forché</a:t>
            </a:r>
          </a:p>
          <a:p>
            <a:r>
              <a:rPr lang="en-US" sz="1200" i="1" dirty="0">
                <a:latin typeface="Rockwell" panose="02060603020205020403" pitchFamily="18" charset="0"/>
              </a:rPr>
              <a:t>The Poetry Foundation website</a:t>
            </a:r>
          </a:p>
          <a:p>
            <a:r>
              <a:rPr lang="en-US" sz="1200" i="1" dirty="0">
                <a:latin typeface="Rockwell" panose="02060603020205020403" pitchFamily="18" charset="0"/>
              </a:rPr>
              <a:t>Photo credited to Don J. Usner / Blue Flower Arts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8FAA1E-23CB-C7C7-5790-97052534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21, 2026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61F8DE-F44C-5648-2235-241E8A22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3637" y="6492875"/>
            <a:ext cx="5186880" cy="254095"/>
          </a:xfrm>
        </p:spPr>
        <p:txBody>
          <a:bodyPr/>
          <a:lstStyle/>
          <a:p>
            <a:r>
              <a:rPr lang="en-US" dirty="0"/>
              <a:t>Documenting Current Events Through Poetry at Sebastopol Regional Library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C2D3F5-78FD-FE57-F757-8510909D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5AA95-2F1E-6ECF-37A1-F254F944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829" y="1500897"/>
            <a:ext cx="2759941" cy="18375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F2DD78-6F49-D8F8-4644-C9CB8415A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480" y="1500897"/>
            <a:ext cx="212832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C8CBA7-EF36-C96F-927B-4869EE9C2AD9}"/>
              </a:ext>
            </a:extLst>
          </p:cNvPr>
          <p:cNvSpPr txBox="1"/>
          <p:nvPr/>
        </p:nvSpPr>
        <p:spPr>
          <a:xfrm>
            <a:off x="6467463" y="5080548"/>
            <a:ext cx="4734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Forché, Carolyn, Ed. “Introduction.” </a:t>
            </a:r>
            <a:r>
              <a:rPr lang="en-US" i="1" dirty="0"/>
              <a:t>Against Forgetting: Twentieth Century Poetry of Witness</a:t>
            </a:r>
            <a:r>
              <a:rPr lang="en-US" dirty="0"/>
              <a:t>. New York: W.W. Norton, 1993: 31.</a:t>
            </a:r>
          </a:p>
        </p:txBody>
      </p:sp>
    </p:spTree>
    <p:extLst>
      <p:ext uri="{BB962C8B-B14F-4D97-AF65-F5344CB8AC3E}">
        <p14:creationId xmlns:p14="http://schemas.microsoft.com/office/powerpoint/2010/main" val="424493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3E2E5-D61F-CE37-C42B-185F43A5D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9B4A-B749-9A2F-FEB1-6DCE0DCE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365125"/>
            <a:ext cx="11119104" cy="14605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Rockwell" panose="02060603020205020403" pitchFamily="18" charset="0"/>
              </a:rPr>
              <a:t>Using Library Resources to Help Write a Poem About Chickens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F58CE-3915-A1D9-CF6C-54993BA9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21,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0C32B-5F1C-51C4-5D90-CA4B37C0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4928" y="6375908"/>
            <a:ext cx="4995672" cy="263906"/>
          </a:xfrm>
        </p:spPr>
        <p:txBody>
          <a:bodyPr/>
          <a:lstStyle/>
          <a:p>
            <a:r>
              <a:rPr lang="en-US" dirty="0"/>
              <a:t>Documenting Current Events Through Poetry at Sebastopol Regional Library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60301-8BE9-63B1-4545-3A33EEEB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9BAF3D7-AC87-F31E-DD4E-62391DD50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1825625"/>
            <a:ext cx="2706894" cy="2381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853EE1-63A7-FBD7-7032-9988C5ADED85}"/>
              </a:ext>
            </a:extLst>
          </p:cNvPr>
          <p:cNvSpPr txBox="1"/>
          <p:nvPr/>
        </p:nvSpPr>
        <p:spPr>
          <a:xfrm>
            <a:off x="603503" y="4404562"/>
            <a:ext cx="270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ockwell" panose="02060603020205020403" pitchFamily="18" charset="0"/>
              </a:rPr>
              <a:t>Santa Rosa Press Democrat</a:t>
            </a:r>
          </a:p>
          <a:p>
            <a:r>
              <a:rPr lang="en-US" sz="1600" dirty="0">
                <a:latin typeface="Rockwell" panose="02060603020205020403" pitchFamily="18" charset="0"/>
              </a:rPr>
              <a:t>December 4, 2025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D9C152-D9B9-B2A5-F4CA-94D2016D9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03" y="1547465"/>
            <a:ext cx="3807363" cy="40412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4C0CDE-FB7D-840D-C98D-0CCB362E0547}"/>
              </a:ext>
            </a:extLst>
          </p:cNvPr>
          <p:cNvSpPr txBox="1"/>
          <p:nvPr/>
        </p:nvSpPr>
        <p:spPr>
          <a:xfrm>
            <a:off x="3499103" y="5689914"/>
            <a:ext cx="2467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ockwell" panose="02060603020205020403" pitchFamily="18" charset="0"/>
              </a:rPr>
              <a:t>Petaluma Argus-Courier</a:t>
            </a:r>
          </a:p>
          <a:p>
            <a:r>
              <a:rPr lang="en-US" sz="1600" dirty="0">
                <a:latin typeface="Rockwell" panose="02060603020205020403" pitchFamily="18" charset="0"/>
              </a:rPr>
              <a:t>May 9, 1941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FD2586-3B02-A44C-30E0-9F8965E63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45" y="1817504"/>
            <a:ext cx="2985048" cy="37250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F4198C-B5B2-889C-5041-BF9873C357C0}"/>
              </a:ext>
            </a:extLst>
          </p:cNvPr>
          <p:cNvSpPr txBox="1"/>
          <p:nvPr/>
        </p:nvSpPr>
        <p:spPr>
          <a:xfrm>
            <a:off x="7639887" y="5624190"/>
            <a:ext cx="4000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ockwell" panose="02060603020205020403" pitchFamily="18" charset="0"/>
              </a:rPr>
              <a:t>Petaluma Historical Library and Museum</a:t>
            </a:r>
          </a:p>
        </p:txBody>
      </p:sp>
    </p:spTree>
    <p:extLst>
      <p:ext uri="{BB962C8B-B14F-4D97-AF65-F5344CB8AC3E}">
        <p14:creationId xmlns:p14="http://schemas.microsoft.com/office/powerpoint/2010/main" val="149918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CB2C-D21D-9929-C2E9-4189D430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Thank You for Attending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C4276-5D6A-49AE-708C-831396850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Sonoma County Library: </a:t>
            </a:r>
            <a:r>
              <a:rPr lang="en-US" dirty="0">
                <a:hlinkClick r:id="rId2"/>
              </a:rPr>
              <a:t>https://sonomalibrary.org/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Sonoma County Poet Laureate</a:t>
            </a:r>
          </a:p>
          <a:p>
            <a:pPr marL="0" indent="0">
              <a:buNone/>
            </a:pPr>
            <a:r>
              <a:rPr lang="en-US" dirty="0"/>
              <a:t>Dave Seter: </a:t>
            </a:r>
            <a:r>
              <a:rPr lang="en-US" dirty="0">
                <a:hlinkClick r:id="rId3"/>
              </a:rPr>
              <a:t>https://daveseter.com/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145EE-76DE-8B8A-72A2-E0810243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21,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CA27F-17E7-614F-7580-BAF574C1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1944" y="6492875"/>
            <a:ext cx="5023104" cy="282194"/>
          </a:xfrm>
        </p:spPr>
        <p:txBody>
          <a:bodyPr/>
          <a:lstStyle/>
          <a:p>
            <a:r>
              <a:rPr lang="en-US" dirty="0"/>
              <a:t>Documenting Current Events Through Poetry at Sebastopol Regional Library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4ADFE-9FE6-1CC6-485A-DF39130B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B78230-DA51-D7D5-A3DA-16F552F3A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0" y="4220750"/>
            <a:ext cx="2459736" cy="1844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A0DA3-4D03-7D2F-754A-C742126EA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56" y="914527"/>
            <a:ext cx="1911096" cy="1911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C84E6-A609-FFD4-C385-35F4E017E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564574"/>
            <a:ext cx="5182049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14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626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Rockwell</vt:lpstr>
      <vt:lpstr>Office Theme</vt:lpstr>
      <vt:lpstr>1_Office Theme</vt:lpstr>
      <vt:lpstr>Documenting Current Events Through Poetry</vt:lpstr>
      <vt:lpstr>Agenda for Today’s Workshop</vt:lpstr>
      <vt:lpstr>Documentary Poetry: An Unofficial Definition</vt:lpstr>
      <vt:lpstr>Muriel Rukeyser’s Book of the Dead</vt:lpstr>
      <vt:lpstr>Langston Hughes’ Johannesburg Mines</vt:lpstr>
      <vt:lpstr>Carolyn Forché: Against Forgetting  </vt:lpstr>
      <vt:lpstr>Using Library Resources to Help Write a Poem About Chickens</vt:lpstr>
      <vt:lpstr>Thank You for Attending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Seter</dc:creator>
  <cp:lastModifiedBy>David Seter</cp:lastModifiedBy>
  <cp:revision>158</cp:revision>
  <dcterms:created xsi:type="dcterms:W3CDTF">2024-11-18T17:10:48Z</dcterms:created>
  <dcterms:modified xsi:type="dcterms:W3CDTF">2026-03-11T16:08:28Z</dcterms:modified>
</cp:coreProperties>
</file>