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273" r:id="rId4"/>
    <p:sldId id="272" r:id="rId5"/>
    <p:sldId id="268" r:id="rId6"/>
    <p:sldId id="257" r:id="rId7"/>
    <p:sldId id="274" r:id="rId8"/>
    <p:sldId id="292" r:id="rId9"/>
    <p:sldId id="270" r:id="rId10"/>
    <p:sldId id="289" r:id="rId11"/>
    <p:sldId id="271" r:id="rId12"/>
    <p:sldId id="265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C136BDC-2066-4B73-AB60-AA11447F71E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C05BFBA-123B-46BD-9CF5-9268787082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7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CA53A2-8638-4214-BE14-86B4CA5D3343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38F0-8460-4EC8-938E-872A80D8556C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7F34-F726-4373-8A40-B7C38F156CA9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9473-EE37-4147-B836-50460F0B6DA4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1A957C-A7E7-4879-ABB2-334C7773669B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364D-2221-432C-A5AD-A4E8D6DD3279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3FBC8-D14F-4653-866A-5D842C835A7A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8BB8-8D6F-4551-BEE9-67C425173C0B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5F7-F1A8-4315-A528-4BD23E979ED7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C3834-47CB-4BF1-B3F8-E19F2F6A4437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328046-E534-4108-AAF7-B82F49814FC9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9F5C735-1290-4DBC-AE06-B8A07F365349}" type="datetime1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Dave Seter / Introducing Godzilla to Marianne Moore's Octopus of Ice /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seter.com/" TargetMode="External"/><Relationship Id="rId2" Type="http://schemas.openxmlformats.org/officeDocument/2006/relationships/hyperlink" Target="https://sonomalibrar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CA33-4C0C-4003-8B73-92316E202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1486450"/>
            <a:ext cx="8361229" cy="1181249"/>
          </a:xfrm>
        </p:spPr>
        <p:txBody>
          <a:bodyPr/>
          <a:lstStyle/>
          <a:p>
            <a:r>
              <a:rPr lang="en-US" sz="4000" dirty="0"/>
              <a:t>THINKING LIKE A MOUNTAIN:</a:t>
            </a:r>
            <a:br>
              <a:rPr lang="en-US" sz="4000" dirty="0"/>
            </a:br>
            <a:r>
              <a:rPr lang="en-US" sz="4000" dirty="0"/>
              <a:t>A NATURE WRITING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129DE-42C4-4B45-855C-C6961A24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4" y="3053593"/>
            <a:ext cx="6984213" cy="21475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Rohnert Park </a:t>
            </a:r>
            <a:r>
              <a:rPr lang="en-US" sz="2800"/>
              <a:t>/ Cotati Regional </a:t>
            </a:r>
            <a:r>
              <a:rPr lang="en-US" sz="2800" dirty="0"/>
              <a:t>Library</a:t>
            </a:r>
          </a:p>
          <a:p>
            <a:r>
              <a:rPr lang="en-US" sz="2800" dirty="0"/>
              <a:t>April 26, 2026</a:t>
            </a:r>
          </a:p>
          <a:p>
            <a:endParaRPr lang="en-US" sz="2800" dirty="0"/>
          </a:p>
          <a:p>
            <a:r>
              <a:rPr lang="en-US" sz="2800" dirty="0"/>
              <a:t>Dave Seter</a:t>
            </a:r>
          </a:p>
          <a:p>
            <a:r>
              <a:rPr lang="en-US" sz="2800" dirty="0"/>
              <a:t>Sonoma County Poet Laureate 2024-6</a:t>
            </a:r>
          </a:p>
        </p:txBody>
      </p:sp>
    </p:spTree>
    <p:extLst>
      <p:ext uri="{BB962C8B-B14F-4D97-AF65-F5344CB8AC3E}">
        <p14:creationId xmlns:p14="http://schemas.microsoft.com/office/powerpoint/2010/main" val="1084373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8CB2C-D21D-9929-C2E9-4189D430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panose="02060603020205020403" pitchFamily="18" charset="0"/>
              </a:rPr>
              <a:t>Thank You for Attending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4276-5D6A-49AE-708C-83139685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Sonoma County Library: </a:t>
            </a:r>
            <a:r>
              <a:rPr lang="en-US" dirty="0">
                <a:hlinkClick r:id="rId2"/>
              </a:rPr>
              <a:t>https://sonomalibrary.org/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Sonoma County Poet Laureate</a:t>
            </a:r>
          </a:p>
          <a:p>
            <a:pPr marL="0" indent="0">
              <a:buNone/>
            </a:pPr>
            <a:r>
              <a:rPr lang="en-US" dirty="0"/>
              <a:t>Dave Seter: </a:t>
            </a:r>
            <a:r>
              <a:rPr lang="en-US" dirty="0">
                <a:hlinkClick r:id="rId3"/>
              </a:rPr>
              <a:t>https://daveseter.com/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CA27F-17E7-614F-7580-BAF574C1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1944" y="6492875"/>
            <a:ext cx="5023104" cy="282194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ADFE-9FE6-1CC6-485A-DF39130B0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E009-C25B-44E1-A9B3-F17275BDE32A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B78230-DA51-D7D5-A3DA-16F552F3A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4243586"/>
            <a:ext cx="2459736" cy="1844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6A0DA3-4D03-7D2F-754A-C742126EA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56" y="914527"/>
            <a:ext cx="1911096" cy="1911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C84E6-A609-FFD4-C385-35F4E017E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026" y="1690434"/>
            <a:ext cx="5182049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14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D4EC3-A9D9-F31B-9559-4421AF07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9F4A-CA23-2191-5C31-C8C5CD2F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484464"/>
            <a:ext cx="9592574" cy="826751"/>
          </a:xfrm>
        </p:spPr>
        <p:txBody>
          <a:bodyPr>
            <a:normAutofit/>
          </a:bodyPr>
          <a:lstStyle/>
          <a:p>
            <a:r>
              <a:rPr lang="en-US" sz="3600" dirty="0"/>
              <a:t>Thinking Like _______________: A Few Ideas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928B9-9F99-9033-D280-6BE78E8FF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7547" y="1421645"/>
            <a:ext cx="7617125" cy="4858386"/>
          </a:xfrm>
        </p:spPr>
        <p:txBody>
          <a:bodyPr>
            <a:noAutofit/>
          </a:bodyPr>
          <a:lstStyle/>
          <a:p>
            <a:r>
              <a:rPr lang="en-US" sz="2800" dirty="0"/>
              <a:t>Choose a subject in nature that doesn’t  “think” the way we do.</a:t>
            </a:r>
          </a:p>
          <a:p>
            <a:r>
              <a:rPr lang="en-US" sz="2800" dirty="0"/>
              <a:t>Choose large: mountain; ocean; forest; etc.     Or choose small: hill; pond; plant; insect; etc.</a:t>
            </a:r>
          </a:p>
          <a:p>
            <a:r>
              <a:rPr lang="en-US" sz="2800" dirty="0"/>
              <a:t>Make your subject center of its universe.</a:t>
            </a:r>
          </a:p>
          <a:p>
            <a:r>
              <a:rPr lang="en-US" sz="2800" dirty="0"/>
              <a:t> Inhabit your subject.</a:t>
            </a:r>
          </a:p>
          <a:p>
            <a:r>
              <a:rPr lang="en-US" sz="2800" dirty="0"/>
              <a:t>What is passing time like for your subject?</a:t>
            </a:r>
          </a:p>
          <a:p>
            <a:r>
              <a:rPr lang="en-US" sz="2800" dirty="0"/>
              <a:t>Write / solve the Zen koan, or riddle, of how your subject “thinks”.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3C467-05DC-66EF-0C2B-2285B37F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33423" y="6453386"/>
            <a:ext cx="4525153" cy="344229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0BE4E-519D-59B1-7DD3-63B47ACB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AF54D-2E26-3DC3-BB9A-0BD2C4088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6" y="1550095"/>
            <a:ext cx="2606357" cy="2366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3CD533-3978-F7A9-21E5-BE02F9F4FF84}"/>
              </a:ext>
            </a:extLst>
          </p:cNvPr>
          <p:cNvSpPr txBox="1"/>
          <p:nvPr/>
        </p:nvSpPr>
        <p:spPr>
          <a:xfrm>
            <a:off x="1380226" y="4075910"/>
            <a:ext cx="192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Mount Rainier</a:t>
            </a:r>
          </a:p>
          <a:p>
            <a:r>
              <a:rPr lang="en-US" sz="1600" dirty="0"/>
              <a:t>Photo by Dave Seter</a:t>
            </a:r>
          </a:p>
        </p:txBody>
      </p:sp>
    </p:spTree>
    <p:extLst>
      <p:ext uri="{BB962C8B-B14F-4D97-AF65-F5344CB8AC3E}">
        <p14:creationId xmlns:p14="http://schemas.microsoft.com/office/powerpoint/2010/main" val="46907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72CF-E70E-46B2-8B3A-284672C5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Primary 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F3A7-78C6-4340-B521-8DF3E42AF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4517"/>
            <a:ext cx="9697428" cy="4798503"/>
          </a:xfrm>
        </p:spPr>
        <p:txBody>
          <a:bodyPr>
            <a:normAutofit/>
          </a:bodyPr>
          <a:lstStyle/>
          <a:p>
            <a:r>
              <a:rPr lang="en-US" dirty="0"/>
              <a:t>Clark, Timothy. “Thinking Like a Mountain?” The Cambridge Introduction to Literature and the Environment. New York: Cambridge U Press, 2011.</a:t>
            </a:r>
          </a:p>
          <a:p>
            <a:r>
              <a:rPr lang="en-US" dirty="0"/>
              <a:t>Leopold, Aldo. “Thinking Like a Mountain.” </a:t>
            </a:r>
            <a:r>
              <a:rPr lang="en-US" i="1" dirty="0"/>
              <a:t>A Sand County Almanac</a:t>
            </a:r>
            <a:r>
              <a:rPr lang="en-US" dirty="0"/>
              <a:t>. New York: Oxford U Press, 1989: 129-133.</a:t>
            </a:r>
          </a:p>
          <a:p>
            <a:r>
              <a:rPr lang="en-US" dirty="0"/>
              <a:t>The New Shorter Oxford English Dictionary, 1993 Edition.</a:t>
            </a:r>
          </a:p>
          <a:p>
            <a:r>
              <a:rPr lang="en-US" dirty="0"/>
              <a:t>Seter, Dave. “Godzilla Versus an Octopus of Ice.” First published in </a:t>
            </a:r>
            <a:r>
              <a:rPr lang="en-US" i="1" dirty="0"/>
              <a:t>Don’t Sing to Me of Electric Fences</a:t>
            </a:r>
            <a:r>
              <a:rPr lang="en-US" dirty="0"/>
              <a:t> (Cherry Grove, 2021).</a:t>
            </a:r>
          </a:p>
          <a:p>
            <a:r>
              <a:rPr lang="en-US" dirty="0"/>
              <a:t>Seter, Dave. “Work Stoppage in the Cranberry Bogs.” </a:t>
            </a:r>
            <a:r>
              <a:rPr lang="en-US" i="1" dirty="0"/>
              <a:t>Climate Change Chronicles</a:t>
            </a:r>
            <a:r>
              <a:rPr lang="en-US" dirty="0"/>
              <a:t>, Bronze Bird Books, 2024.</a:t>
            </a:r>
          </a:p>
          <a:p>
            <a:r>
              <a:rPr lang="en-US" dirty="0"/>
              <a:t>Tallmadge, John. “Anatomy of a Classic.” </a:t>
            </a:r>
            <a:r>
              <a:rPr lang="en-US" i="1" dirty="0"/>
              <a:t>Companion to A Sand County Almanac</a:t>
            </a:r>
            <a:r>
              <a:rPr lang="en-US" dirty="0"/>
              <a:t>. Ed. J. Baird Callicott. Madison: U Wisconsin Press, 1987: 128-153. Web. 28 February 2016.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96632-0974-4E23-824B-18897E6F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2846" y="6384375"/>
            <a:ext cx="4706308" cy="335603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79041-1C87-4138-9E70-34067077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4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C484-A51A-AF23-A980-E67FB812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BAF8E-FCE6-2E65-C13F-B9E2FEA77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1:30—1:40	Introductions</a:t>
            </a:r>
          </a:p>
          <a:p>
            <a:r>
              <a:rPr lang="en-US" sz="3200" dirty="0"/>
              <a:t>1:40—2:10 	Presentation / Discussion</a:t>
            </a:r>
          </a:p>
          <a:p>
            <a:r>
              <a:rPr lang="en-US" sz="3200" dirty="0"/>
              <a:t>2:10—2:35	Writing Time</a:t>
            </a:r>
          </a:p>
          <a:p>
            <a:r>
              <a:rPr lang="en-US" sz="3200" dirty="0"/>
              <a:t>2:35—3:00	Sharing Time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1EE5E-594D-8D91-A313-D52E1EC3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872" y="6358495"/>
            <a:ext cx="5146255" cy="404614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5D1C8-2772-E51E-07E0-115C0F54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6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663B7-ECAC-60ED-E05E-47D8F06FE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8A23-F20C-9CD1-D4F3-11E463BF1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484464"/>
            <a:ext cx="9592574" cy="826751"/>
          </a:xfrm>
        </p:spPr>
        <p:txBody>
          <a:bodyPr>
            <a:normAutofit/>
          </a:bodyPr>
          <a:lstStyle/>
          <a:p>
            <a:r>
              <a:rPr lang="en-US" sz="3600" dirty="0"/>
              <a:t>Putting Nature Back Into Nature Writing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AEDF2-23CB-9FDC-D932-D8D9F6EB9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4747" y="1566285"/>
            <a:ext cx="7108166" cy="4887101"/>
          </a:xfrm>
        </p:spPr>
        <p:txBody>
          <a:bodyPr>
            <a:noAutofit/>
          </a:bodyPr>
          <a:lstStyle/>
          <a:p>
            <a:r>
              <a:rPr lang="en-US" sz="2800" dirty="0"/>
              <a:t>One of the challenges in nature writing is to avoid </a:t>
            </a:r>
            <a:r>
              <a:rPr lang="en-US" sz="2800" u="sng" dirty="0"/>
              <a:t>anthropocentric</a:t>
            </a:r>
            <a:r>
              <a:rPr lang="en-US" sz="2800" dirty="0"/>
              <a:t> treatment of the subject.</a:t>
            </a:r>
          </a:p>
          <a:p>
            <a:r>
              <a:rPr lang="en-US" sz="2800" u="sng" dirty="0"/>
              <a:t>Anthropocentric</a:t>
            </a:r>
            <a:r>
              <a:rPr lang="en-US" sz="2800" dirty="0"/>
              <a:t>: “Centering in humans; regarding humanity as the central fact of the universe.”                                            </a:t>
            </a:r>
          </a:p>
          <a:p>
            <a:pPr marL="0" indent="0">
              <a:buNone/>
            </a:pPr>
            <a:r>
              <a:rPr lang="en-US" sz="2800" dirty="0"/>
              <a:t>     (Oxford English Dictionary)</a:t>
            </a:r>
          </a:p>
          <a:p>
            <a:r>
              <a:rPr lang="en-US" sz="2800" dirty="0"/>
              <a:t>One way to avoid anthropocentric thinking is by thinking like a mountain.  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58B1C-9A04-821C-6206-C3A482CD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9046" y="6367243"/>
            <a:ext cx="4714934" cy="344229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C2A2-10D5-D182-741F-AE59A4BE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3DB13B-0CD6-146C-0E31-A1EBA3D6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35" y="1565750"/>
            <a:ext cx="2870858" cy="2606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092AB-17BA-2FC4-F029-F4F4EA169900}"/>
              </a:ext>
            </a:extLst>
          </p:cNvPr>
          <p:cNvSpPr txBox="1"/>
          <p:nvPr/>
        </p:nvSpPr>
        <p:spPr>
          <a:xfrm>
            <a:off x="1458135" y="4326513"/>
            <a:ext cx="192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Mount Rainier</a:t>
            </a:r>
          </a:p>
          <a:p>
            <a:r>
              <a:rPr lang="en-US" sz="1600" dirty="0"/>
              <a:t>Photo by Dave Seter</a:t>
            </a:r>
          </a:p>
        </p:txBody>
      </p:sp>
    </p:spTree>
    <p:extLst>
      <p:ext uri="{BB962C8B-B14F-4D97-AF65-F5344CB8AC3E}">
        <p14:creationId xmlns:p14="http://schemas.microsoft.com/office/powerpoint/2010/main" val="369395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11CE9-FAE7-D02A-8AC6-4A695F57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EDD4-C902-A098-2F9A-18173F99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484464"/>
            <a:ext cx="9592574" cy="826751"/>
          </a:xfrm>
        </p:spPr>
        <p:txBody>
          <a:bodyPr>
            <a:normAutofit/>
          </a:bodyPr>
          <a:lstStyle/>
          <a:p>
            <a:r>
              <a:rPr lang="en-US" sz="3600" dirty="0"/>
              <a:t>Aldo Leopold — Thinking Like a Mountain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556B2-1AD4-FB00-8DF3-2581565FD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2658" y="1565750"/>
            <a:ext cx="7280536" cy="4807786"/>
          </a:xfrm>
        </p:spPr>
        <p:txBody>
          <a:bodyPr>
            <a:noAutofit/>
          </a:bodyPr>
          <a:lstStyle/>
          <a:p>
            <a:r>
              <a:rPr lang="en-US" sz="2400" dirty="0"/>
              <a:t>Aldo Leopold’s “Thinking Like a Mountain” appears in his collection of essays </a:t>
            </a:r>
            <a:r>
              <a:rPr lang="en-US" sz="2400" i="1" dirty="0"/>
              <a:t>A Sand County Almanac</a:t>
            </a:r>
            <a:r>
              <a:rPr lang="en-US" sz="2400" dirty="0"/>
              <a:t> (1949)</a:t>
            </a:r>
          </a:p>
          <a:p>
            <a:r>
              <a:rPr lang="en-US" sz="2400" dirty="0"/>
              <a:t>Leopold’s essay reflects his changing views about the hunting of wolves.</a:t>
            </a:r>
          </a:p>
          <a:p>
            <a:r>
              <a:rPr lang="en-US" sz="2400" i="1" dirty="0"/>
              <a:t>I was young then and full of trigger-itch; I thought that because fewer wolves meant more deer, that no wolves would mean hunters’ paradise.</a:t>
            </a:r>
          </a:p>
          <a:p>
            <a:r>
              <a:rPr lang="en-US" sz="2400" i="1" dirty="0"/>
              <a:t>…we had never heard of passing up a chance to kill a wolf… When our rifles were empty, the old wolf was down…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84AB5-63EE-0B2C-22CD-9672164D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9046" y="6449663"/>
            <a:ext cx="4714934" cy="344229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F6CD-5BD7-8DC4-1741-2F86E489B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E409D-5994-622B-FA9F-9CA557E3E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62" y="1565750"/>
            <a:ext cx="2028367" cy="31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2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09DD1-3C31-0896-B653-61776FBA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EB85-E204-E102-2528-04024431B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484464"/>
            <a:ext cx="9592574" cy="826751"/>
          </a:xfrm>
        </p:spPr>
        <p:txBody>
          <a:bodyPr>
            <a:normAutofit/>
          </a:bodyPr>
          <a:lstStyle/>
          <a:p>
            <a:r>
              <a:rPr lang="en-US" sz="3600" dirty="0"/>
              <a:t>Aldo Leopold — Thinking Like a Mountain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4A3DB-FBF8-6235-459A-A6B7D3DA5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0" y="1311215"/>
            <a:ext cx="7277819" cy="4839419"/>
          </a:xfrm>
        </p:spPr>
        <p:txBody>
          <a:bodyPr>
            <a:noAutofit/>
          </a:bodyPr>
          <a:lstStyle/>
          <a:p>
            <a:r>
              <a:rPr lang="en-US" sz="2400" i="1" dirty="0"/>
              <a:t>We reached the old wolf in time to watch a fierce green fire dying in her eyes… there was something new to me in those eyes—something known only to her and the mountain.</a:t>
            </a:r>
          </a:p>
          <a:p>
            <a:r>
              <a:rPr lang="en-US" sz="2400" i="1" dirty="0"/>
              <a:t>I have watched the face of many a newly wolfless mountain, and seen the south-facing slopes wrinkle with a maze of new deer trails.</a:t>
            </a:r>
          </a:p>
          <a:p>
            <a:r>
              <a:rPr lang="en-US" sz="2400" i="1" dirty="0"/>
              <a:t>I now suspect that just as a deer herd lives in mortal fear of its wolves, so does a mountain live in mortal fear of its deer.</a:t>
            </a:r>
          </a:p>
          <a:p>
            <a:r>
              <a:rPr lang="en-US" sz="2400" i="1" dirty="0"/>
              <a:t>Only the mountain has lived long enough to listen objectively to the howl of a wolf.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361A1-FECD-582D-789A-681DA5EE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5987" y="6453386"/>
            <a:ext cx="5000025" cy="285229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54BC9-BCE7-432F-AEAE-6E076FAF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63395-2D1D-52E2-3052-C40B92BFA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736" y="1311215"/>
            <a:ext cx="2084400" cy="32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D48BF-D0A3-435A-A30C-B96726FD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484464"/>
            <a:ext cx="9592574" cy="826751"/>
          </a:xfrm>
        </p:spPr>
        <p:txBody>
          <a:bodyPr>
            <a:normAutofit/>
          </a:bodyPr>
          <a:lstStyle/>
          <a:p>
            <a:r>
              <a:rPr lang="en-US" sz="3600" dirty="0"/>
              <a:t>Thinking Like a Mountain: What Does it Mean?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6089F-6508-4DAC-A42D-B74A43A0C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8717" y="1565750"/>
            <a:ext cx="7065621" cy="4807786"/>
          </a:xfrm>
        </p:spPr>
        <p:txBody>
          <a:bodyPr>
            <a:noAutofit/>
          </a:bodyPr>
          <a:lstStyle/>
          <a:p>
            <a:r>
              <a:rPr lang="en-US" sz="2400" dirty="0"/>
              <a:t>The phrase </a:t>
            </a:r>
            <a:r>
              <a:rPr lang="en-US" sz="2400" i="1" dirty="0"/>
              <a:t>thinking like a mountain </a:t>
            </a:r>
            <a:r>
              <a:rPr lang="en-US" sz="2400" dirty="0"/>
              <a:t>is like a </a:t>
            </a:r>
            <a:r>
              <a:rPr lang="en-US" sz="2400" u="sng" dirty="0"/>
              <a:t>Zen Koan</a:t>
            </a:r>
            <a:r>
              <a:rPr lang="en-US" sz="2400" dirty="0"/>
              <a:t>. It makes us ask ourselves: how can a huge, inanimate, object think? (John Tallmadge)</a:t>
            </a:r>
          </a:p>
          <a:p>
            <a:r>
              <a:rPr lang="en-US" sz="2400" u="sng" dirty="0"/>
              <a:t>Koan</a:t>
            </a:r>
            <a:r>
              <a:rPr lang="en-US" sz="2400" dirty="0"/>
              <a:t>: A riddle without a solution, used to demonstrate the inadequacy of logical reasoning and provoke enlightenment. (OED)</a:t>
            </a:r>
          </a:p>
          <a:p>
            <a:r>
              <a:rPr lang="en-US" sz="2400" dirty="0"/>
              <a:t>To </a:t>
            </a:r>
            <a:r>
              <a:rPr lang="en-US" sz="2400" i="1" dirty="0"/>
              <a:t>think like a mountain </a:t>
            </a:r>
            <a:r>
              <a:rPr lang="en-US" sz="2400" dirty="0"/>
              <a:t>means to take a holistic view of an environment. The phrase highlights the finite scope of human thought, its limitation to stretches of time that would seem miniscule to a mountain. (Timothy Clark)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BED36-4019-452E-9302-5AEC0D3B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2563" y="6419471"/>
            <a:ext cx="4507900" cy="404614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076DF-0C1C-4CCB-94DA-1EB5FD15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65D23-A9E7-4982-B36F-C1506AE10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135" y="1565750"/>
            <a:ext cx="2870858" cy="2606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DF42F4-698B-B0B2-89A8-CEA101BFC930}"/>
              </a:ext>
            </a:extLst>
          </p:cNvPr>
          <p:cNvSpPr txBox="1"/>
          <p:nvPr/>
        </p:nvSpPr>
        <p:spPr>
          <a:xfrm>
            <a:off x="1458135" y="4326513"/>
            <a:ext cx="192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Mount Rainier</a:t>
            </a:r>
          </a:p>
          <a:p>
            <a:r>
              <a:rPr lang="en-US" sz="1600" dirty="0"/>
              <a:t>Photo by Dave Seter</a:t>
            </a:r>
          </a:p>
        </p:txBody>
      </p:sp>
    </p:spTree>
    <p:extLst>
      <p:ext uri="{BB962C8B-B14F-4D97-AF65-F5344CB8AC3E}">
        <p14:creationId xmlns:p14="http://schemas.microsoft.com/office/powerpoint/2010/main" val="161076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B2C7-4EAC-A930-843C-6D75C774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490C-E1EB-AE23-B779-04551E30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26" y="484464"/>
            <a:ext cx="9592574" cy="826751"/>
          </a:xfrm>
        </p:spPr>
        <p:txBody>
          <a:bodyPr>
            <a:normAutofit/>
          </a:bodyPr>
          <a:lstStyle/>
          <a:p>
            <a:r>
              <a:rPr lang="en-US" sz="3600" dirty="0"/>
              <a:t>The Rights of Mountains (and Rivers)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0E95E-CF8E-7681-222D-DF121634D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0612" y="1485268"/>
            <a:ext cx="6840590" cy="4180392"/>
          </a:xfrm>
        </p:spPr>
        <p:txBody>
          <a:bodyPr>
            <a:noAutofit/>
          </a:bodyPr>
          <a:lstStyle/>
          <a:p>
            <a:r>
              <a:rPr lang="en-US" sz="2400" dirty="0"/>
              <a:t>In 2018, the New Zealand government granted Mount Taranaki, sacred to the Maori people, legal status as a person.</a:t>
            </a:r>
          </a:p>
          <a:p>
            <a:r>
              <a:rPr lang="en-US" sz="2400" dirty="0"/>
              <a:t>The Whanganui River in New Zealand became the first river to be recognized as a legal person in 2017.</a:t>
            </a:r>
          </a:p>
          <a:p>
            <a:r>
              <a:rPr lang="en-US" sz="2400" dirty="0"/>
              <a:t>Article 71 of the Constitution of Ecuador: Nature or Pachamama, where life is reproduced and exists, has the right to exist, persist, maintain and regenerate its vital cycles, structure, functions and its processes in evolution.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647E5-D4F3-9F00-5F07-1D75FEE7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2563" y="6419471"/>
            <a:ext cx="4507900" cy="404614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9CA6F-04A2-A95A-9A88-132BE9EB7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BE25C7-BB39-57E8-CD46-E61830F8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55" y="1720076"/>
            <a:ext cx="2870858" cy="2606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4E3F8-A52D-BCEE-5047-F1E5B7919AAD}"/>
              </a:ext>
            </a:extLst>
          </p:cNvPr>
          <p:cNvSpPr txBox="1"/>
          <p:nvPr/>
        </p:nvSpPr>
        <p:spPr>
          <a:xfrm>
            <a:off x="8604076" y="4442986"/>
            <a:ext cx="1921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Mount Rainier</a:t>
            </a:r>
          </a:p>
          <a:p>
            <a:r>
              <a:rPr lang="en-US" sz="1600" dirty="0"/>
              <a:t>Photo by Dave Seter</a:t>
            </a:r>
          </a:p>
        </p:txBody>
      </p:sp>
    </p:spTree>
    <p:extLst>
      <p:ext uri="{BB962C8B-B14F-4D97-AF65-F5344CB8AC3E}">
        <p14:creationId xmlns:p14="http://schemas.microsoft.com/office/powerpoint/2010/main" val="37897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F9A47-F179-EF72-22F2-5C254845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269BD-2F53-92B0-11DC-A93B4DE6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8148" y="6251773"/>
            <a:ext cx="4835704" cy="344229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Thinking Like a Mountain: A Nature Writing Workshop (April 2026)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35293-B50D-5431-E572-EB993D4B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971908-22D1-0B86-67AB-BF37A528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11" y="645712"/>
            <a:ext cx="9432021" cy="651294"/>
          </a:xfrm>
        </p:spPr>
        <p:txBody>
          <a:bodyPr>
            <a:normAutofit/>
          </a:bodyPr>
          <a:lstStyle/>
          <a:p>
            <a:r>
              <a:rPr lang="en-US" sz="3200" dirty="0"/>
              <a:t>An Example in Poetry: Thinking Like Mt. Rainier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E7964-6EDD-1048-5965-7EEB519F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53" y="1580880"/>
            <a:ext cx="6215929" cy="3696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FE726-593D-F22A-5E5F-E560D8F3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11" y="1710275"/>
            <a:ext cx="2871465" cy="2609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E77BD-E98A-50B7-62D1-B038700CE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749" y="4471010"/>
            <a:ext cx="1963082" cy="6767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B38E8F-60C0-0100-BCA3-F1534D44F686}"/>
              </a:ext>
            </a:extLst>
          </p:cNvPr>
          <p:cNvSpPr txBox="1"/>
          <p:nvPr/>
        </p:nvSpPr>
        <p:spPr>
          <a:xfrm>
            <a:off x="5539104" y="5449052"/>
            <a:ext cx="553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“Godzilla Versus an Octopus of Ice” by Dave Seter</a:t>
            </a:r>
          </a:p>
        </p:txBody>
      </p:sp>
    </p:spTree>
    <p:extLst>
      <p:ext uri="{BB962C8B-B14F-4D97-AF65-F5344CB8AC3E}">
        <p14:creationId xmlns:p14="http://schemas.microsoft.com/office/powerpoint/2010/main" val="220223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4C7FA-090B-2FD9-8B1E-80FC3FE8F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58B0-2CE8-834F-C3CB-C33DED65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8148" y="6251773"/>
            <a:ext cx="4835704" cy="344229"/>
          </a:xfrm>
        </p:spPr>
        <p:txBody>
          <a:bodyPr/>
          <a:lstStyle/>
          <a:p>
            <a:r>
              <a:rPr lang="en-US" dirty="0"/>
              <a:t>Thinking Like a Mountain: A Nature Writing Workshop (April 2026)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52675-912B-1E0C-A344-873288E2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A38D37-5931-E623-BC68-7D8831B6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411" y="645712"/>
            <a:ext cx="9432021" cy="651294"/>
          </a:xfrm>
        </p:spPr>
        <p:txBody>
          <a:bodyPr>
            <a:normAutofit/>
          </a:bodyPr>
          <a:lstStyle/>
          <a:p>
            <a:r>
              <a:rPr lang="en-US" sz="3200" dirty="0"/>
              <a:t>Thinking Smaller: Thinking Like a Bee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1823A-FA6A-A7C6-8883-75C25916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148" y="1297006"/>
            <a:ext cx="4558461" cy="48200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14EBD2-9264-641F-9D4D-D9E5BE621173}"/>
              </a:ext>
            </a:extLst>
          </p:cNvPr>
          <p:cNvSpPr txBox="1"/>
          <p:nvPr/>
        </p:nvSpPr>
        <p:spPr>
          <a:xfrm>
            <a:off x="8833449" y="5778159"/>
            <a:ext cx="2096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Poem by Dave Seter</a:t>
            </a:r>
          </a:p>
        </p:txBody>
      </p:sp>
    </p:spTree>
    <p:extLst>
      <p:ext uri="{BB962C8B-B14F-4D97-AF65-F5344CB8AC3E}">
        <p14:creationId xmlns:p14="http://schemas.microsoft.com/office/powerpoint/2010/main" val="994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417</TotalTime>
  <Words>997</Words>
  <Application>Microsoft Office PowerPoint</Application>
  <PresentationFormat>Widescreen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Franklin Gothic Book</vt:lpstr>
      <vt:lpstr>Rockwell</vt:lpstr>
      <vt:lpstr>Crop</vt:lpstr>
      <vt:lpstr>THINKING LIKE A MOUNTAIN: A NATURE WRITING WORKSHOP</vt:lpstr>
      <vt:lpstr>Today’s Agenda</vt:lpstr>
      <vt:lpstr>Putting Nature Back Into Nature Writing </vt:lpstr>
      <vt:lpstr>Aldo Leopold — Thinking Like a Mountain</vt:lpstr>
      <vt:lpstr>Aldo Leopold — Thinking Like a Mountain </vt:lpstr>
      <vt:lpstr>Thinking Like a Mountain: What Does it Mean?</vt:lpstr>
      <vt:lpstr>The Rights of Mountains (and Rivers)</vt:lpstr>
      <vt:lpstr>An Example in Poetry: Thinking Like Mt. Rainier</vt:lpstr>
      <vt:lpstr>Thinking Smaller: Thinking Like a Bee</vt:lpstr>
      <vt:lpstr>Thank You for Attending</vt:lpstr>
      <vt:lpstr>Thinking Like _______________: A Few Ideas</vt:lpstr>
      <vt:lpstr>Primary 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Seter, David</dc:creator>
  <cp:lastModifiedBy>David Seter</cp:lastModifiedBy>
  <cp:revision>85</cp:revision>
  <cp:lastPrinted>2026-04-15T22:41:39Z</cp:lastPrinted>
  <dcterms:created xsi:type="dcterms:W3CDTF">2018-03-01T15:52:05Z</dcterms:created>
  <dcterms:modified xsi:type="dcterms:W3CDTF">2026-04-27T14:53:36Z</dcterms:modified>
</cp:coreProperties>
</file>