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6" r:id="rId3"/>
    <p:sldId id="293" r:id="rId4"/>
    <p:sldId id="288" r:id="rId5"/>
    <p:sldId id="280" r:id="rId6"/>
    <p:sldId id="257" r:id="rId7"/>
    <p:sldId id="284" r:id="rId8"/>
    <p:sldId id="285" r:id="rId9"/>
    <p:sldId id="287" r:id="rId10"/>
    <p:sldId id="299" r:id="rId11"/>
    <p:sldId id="300" r:id="rId12"/>
    <p:sldId id="304" r:id="rId13"/>
    <p:sldId id="289" r:id="rId14"/>
    <p:sldId id="291" r:id="rId15"/>
    <p:sldId id="301" r:id="rId16"/>
    <p:sldId id="305" r:id="rId17"/>
    <p:sldId id="302"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596EC6-FCFB-4FB1-A734-9FE6B39B00F7}" type="datetimeFigureOut">
              <a:rPr lang="en-US" smtClean="0"/>
              <a:t>4/28/2025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5FE78C-1654-4C29-94CB-CCF77A5A4934}" type="slidenum">
              <a:rPr lang="en-US" smtClean="0"/>
              <a:t>‹#›</a:t>
            </a:fld>
            <a:endParaRPr lang="en-US" dirty="0"/>
          </a:p>
        </p:txBody>
      </p:sp>
    </p:spTree>
    <p:extLst>
      <p:ext uri="{BB962C8B-B14F-4D97-AF65-F5344CB8AC3E}">
        <p14:creationId xmlns:p14="http://schemas.microsoft.com/office/powerpoint/2010/main" val="1224821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10209-76EA-71A2-3CF3-814DDEBF2C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0D249-CB85-089D-4D7A-C20A421612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16B7C7-D041-36AA-E79C-0E2F72C260C7}"/>
              </a:ext>
            </a:extLst>
          </p:cNvPr>
          <p:cNvSpPr>
            <a:spLocks noGrp="1"/>
          </p:cNvSpPr>
          <p:nvPr>
            <p:ph type="dt" sz="half" idx="10"/>
          </p:nvPr>
        </p:nvSpPr>
        <p:spPr/>
        <p:txBody>
          <a:bodyPr/>
          <a:lstStyle/>
          <a:p>
            <a:r>
              <a:rPr lang="en-US" dirty="0"/>
              <a:t>March 2, 2025</a:t>
            </a:r>
          </a:p>
        </p:txBody>
      </p:sp>
      <p:sp>
        <p:nvSpPr>
          <p:cNvPr id="5" name="Footer Placeholder 4">
            <a:extLst>
              <a:ext uri="{FF2B5EF4-FFF2-40B4-BE49-F238E27FC236}">
                <a16:creationId xmlns:a16="http://schemas.microsoft.com/office/drawing/2014/main" id="{8DD4A804-9E1C-962D-C487-53B2124DB29A}"/>
              </a:ext>
            </a:extLst>
          </p:cNvPr>
          <p:cNvSpPr>
            <a:spLocks noGrp="1"/>
          </p:cNvSpPr>
          <p:nvPr>
            <p:ph type="ftr" sz="quarter" idx="11"/>
          </p:nvPr>
        </p:nvSpPr>
        <p:spPr/>
        <p:txBody>
          <a:bodyPr/>
          <a:lstStyle/>
          <a:p>
            <a:r>
              <a:rPr lang="en-US" dirty="0"/>
              <a:t>Dave Seter / Presented at Sebastopol Center for the Arts</a:t>
            </a:r>
          </a:p>
        </p:txBody>
      </p:sp>
      <p:sp>
        <p:nvSpPr>
          <p:cNvPr id="6" name="Slide Number Placeholder 5">
            <a:extLst>
              <a:ext uri="{FF2B5EF4-FFF2-40B4-BE49-F238E27FC236}">
                <a16:creationId xmlns:a16="http://schemas.microsoft.com/office/drawing/2014/main" id="{741DC546-B4A3-E68C-086A-156FE555954B}"/>
              </a:ext>
            </a:extLst>
          </p:cNvPr>
          <p:cNvSpPr>
            <a:spLocks noGrp="1"/>
          </p:cNvSpPr>
          <p:nvPr>
            <p:ph type="sldNum" sz="quarter" idx="12"/>
          </p:nvPr>
        </p:nvSpPr>
        <p:spPr/>
        <p:txBody>
          <a:bodyPr/>
          <a:lstStyle/>
          <a:p>
            <a:fld id="{B0E8E009-C25B-44E1-A9B3-F17275BDE32A}" type="slidenum">
              <a:rPr lang="en-US" smtClean="0"/>
              <a:t>‹#›</a:t>
            </a:fld>
            <a:endParaRPr lang="en-US" dirty="0"/>
          </a:p>
        </p:txBody>
      </p:sp>
    </p:spTree>
    <p:extLst>
      <p:ext uri="{BB962C8B-B14F-4D97-AF65-F5344CB8AC3E}">
        <p14:creationId xmlns:p14="http://schemas.microsoft.com/office/powerpoint/2010/main" val="3365102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6545-922B-3A4D-A91C-B7EF63CF35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595452-536A-A0F2-2DF9-BB1C0AC8F7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9084B-B5CC-720A-A554-010E750F5673}"/>
              </a:ext>
            </a:extLst>
          </p:cNvPr>
          <p:cNvSpPr>
            <a:spLocks noGrp="1"/>
          </p:cNvSpPr>
          <p:nvPr>
            <p:ph type="dt" sz="half" idx="10"/>
          </p:nvPr>
        </p:nvSpPr>
        <p:spPr/>
        <p:txBody>
          <a:bodyPr/>
          <a:lstStyle/>
          <a:p>
            <a:r>
              <a:rPr lang="en-US" dirty="0"/>
              <a:t>March 2, 2025</a:t>
            </a:r>
          </a:p>
        </p:txBody>
      </p:sp>
      <p:sp>
        <p:nvSpPr>
          <p:cNvPr id="5" name="Footer Placeholder 4">
            <a:extLst>
              <a:ext uri="{FF2B5EF4-FFF2-40B4-BE49-F238E27FC236}">
                <a16:creationId xmlns:a16="http://schemas.microsoft.com/office/drawing/2014/main" id="{964BBB2E-72DF-589B-BB1F-CBF837302A5C}"/>
              </a:ext>
            </a:extLst>
          </p:cNvPr>
          <p:cNvSpPr>
            <a:spLocks noGrp="1"/>
          </p:cNvSpPr>
          <p:nvPr>
            <p:ph type="ftr" sz="quarter" idx="11"/>
          </p:nvPr>
        </p:nvSpPr>
        <p:spPr/>
        <p:txBody>
          <a:bodyPr/>
          <a:lstStyle/>
          <a:p>
            <a:r>
              <a:rPr lang="en-US" dirty="0"/>
              <a:t>Dave Seter / Presented at Sebastopol Center for the Arts</a:t>
            </a:r>
          </a:p>
        </p:txBody>
      </p:sp>
      <p:sp>
        <p:nvSpPr>
          <p:cNvPr id="6" name="Slide Number Placeholder 5">
            <a:extLst>
              <a:ext uri="{FF2B5EF4-FFF2-40B4-BE49-F238E27FC236}">
                <a16:creationId xmlns:a16="http://schemas.microsoft.com/office/drawing/2014/main" id="{FEF3866D-BECE-BE4B-825C-A0E074BF08CA}"/>
              </a:ext>
            </a:extLst>
          </p:cNvPr>
          <p:cNvSpPr>
            <a:spLocks noGrp="1"/>
          </p:cNvSpPr>
          <p:nvPr>
            <p:ph type="sldNum" sz="quarter" idx="12"/>
          </p:nvPr>
        </p:nvSpPr>
        <p:spPr/>
        <p:txBody>
          <a:bodyPr/>
          <a:lstStyle/>
          <a:p>
            <a:fld id="{B0E8E009-C25B-44E1-A9B3-F17275BDE32A}" type="slidenum">
              <a:rPr lang="en-US" smtClean="0"/>
              <a:t>‹#›</a:t>
            </a:fld>
            <a:endParaRPr lang="en-US" dirty="0"/>
          </a:p>
        </p:txBody>
      </p:sp>
    </p:spTree>
    <p:extLst>
      <p:ext uri="{BB962C8B-B14F-4D97-AF65-F5344CB8AC3E}">
        <p14:creationId xmlns:p14="http://schemas.microsoft.com/office/powerpoint/2010/main" val="2264119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E2DB1E-A051-9573-F6E9-508100E47A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178F96-4B8B-2202-2AAA-6E39BCE677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6FDCD5-4079-08A5-99C2-158F5CBCD8C2}"/>
              </a:ext>
            </a:extLst>
          </p:cNvPr>
          <p:cNvSpPr>
            <a:spLocks noGrp="1"/>
          </p:cNvSpPr>
          <p:nvPr>
            <p:ph type="dt" sz="half" idx="10"/>
          </p:nvPr>
        </p:nvSpPr>
        <p:spPr/>
        <p:txBody>
          <a:bodyPr/>
          <a:lstStyle/>
          <a:p>
            <a:r>
              <a:rPr lang="en-US" dirty="0"/>
              <a:t>March 2, 2025</a:t>
            </a:r>
          </a:p>
        </p:txBody>
      </p:sp>
      <p:sp>
        <p:nvSpPr>
          <p:cNvPr id="5" name="Footer Placeholder 4">
            <a:extLst>
              <a:ext uri="{FF2B5EF4-FFF2-40B4-BE49-F238E27FC236}">
                <a16:creationId xmlns:a16="http://schemas.microsoft.com/office/drawing/2014/main" id="{CB7488E4-392D-47CF-9363-1E475468384B}"/>
              </a:ext>
            </a:extLst>
          </p:cNvPr>
          <p:cNvSpPr>
            <a:spLocks noGrp="1"/>
          </p:cNvSpPr>
          <p:nvPr>
            <p:ph type="ftr" sz="quarter" idx="11"/>
          </p:nvPr>
        </p:nvSpPr>
        <p:spPr/>
        <p:txBody>
          <a:bodyPr/>
          <a:lstStyle/>
          <a:p>
            <a:r>
              <a:rPr lang="en-US" dirty="0"/>
              <a:t>Dave Seter / Presented at Sebastopol Center for the Arts</a:t>
            </a:r>
          </a:p>
        </p:txBody>
      </p:sp>
      <p:sp>
        <p:nvSpPr>
          <p:cNvPr id="6" name="Slide Number Placeholder 5">
            <a:extLst>
              <a:ext uri="{FF2B5EF4-FFF2-40B4-BE49-F238E27FC236}">
                <a16:creationId xmlns:a16="http://schemas.microsoft.com/office/drawing/2014/main" id="{AFC30609-350C-8AF5-6A0D-028A881BCE33}"/>
              </a:ext>
            </a:extLst>
          </p:cNvPr>
          <p:cNvSpPr>
            <a:spLocks noGrp="1"/>
          </p:cNvSpPr>
          <p:nvPr>
            <p:ph type="sldNum" sz="quarter" idx="12"/>
          </p:nvPr>
        </p:nvSpPr>
        <p:spPr/>
        <p:txBody>
          <a:bodyPr/>
          <a:lstStyle/>
          <a:p>
            <a:fld id="{B0E8E009-C25B-44E1-A9B3-F17275BDE32A}" type="slidenum">
              <a:rPr lang="en-US" smtClean="0"/>
              <a:t>‹#›</a:t>
            </a:fld>
            <a:endParaRPr lang="en-US" dirty="0"/>
          </a:p>
        </p:txBody>
      </p:sp>
    </p:spTree>
    <p:extLst>
      <p:ext uri="{BB962C8B-B14F-4D97-AF65-F5344CB8AC3E}">
        <p14:creationId xmlns:p14="http://schemas.microsoft.com/office/powerpoint/2010/main" val="791984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2E0F7-CECD-4B11-5E76-C74B4093B6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F06EED-4244-C05B-3896-6E385197D4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79274-B7FA-DB3C-355C-5D88D6239CB7}"/>
              </a:ext>
            </a:extLst>
          </p:cNvPr>
          <p:cNvSpPr>
            <a:spLocks noGrp="1"/>
          </p:cNvSpPr>
          <p:nvPr>
            <p:ph type="dt" sz="half" idx="10"/>
          </p:nvPr>
        </p:nvSpPr>
        <p:spPr/>
        <p:txBody>
          <a:bodyPr/>
          <a:lstStyle/>
          <a:p>
            <a:r>
              <a:rPr lang="en-US" dirty="0"/>
              <a:t>March 2, 2025</a:t>
            </a:r>
          </a:p>
        </p:txBody>
      </p:sp>
      <p:sp>
        <p:nvSpPr>
          <p:cNvPr id="5" name="Footer Placeholder 4">
            <a:extLst>
              <a:ext uri="{FF2B5EF4-FFF2-40B4-BE49-F238E27FC236}">
                <a16:creationId xmlns:a16="http://schemas.microsoft.com/office/drawing/2014/main" id="{2CDFC19F-ADE6-7E55-0DC3-F0738718E299}"/>
              </a:ext>
            </a:extLst>
          </p:cNvPr>
          <p:cNvSpPr>
            <a:spLocks noGrp="1"/>
          </p:cNvSpPr>
          <p:nvPr>
            <p:ph type="ftr" sz="quarter" idx="11"/>
          </p:nvPr>
        </p:nvSpPr>
        <p:spPr/>
        <p:txBody>
          <a:bodyPr/>
          <a:lstStyle/>
          <a:p>
            <a:r>
              <a:rPr lang="en-US" dirty="0"/>
              <a:t>Dave Seter / Presented at Sebastopol Center for the Arts</a:t>
            </a:r>
          </a:p>
        </p:txBody>
      </p:sp>
      <p:sp>
        <p:nvSpPr>
          <p:cNvPr id="6" name="Slide Number Placeholder 5">
            <a:extLst>
              <a:ext uri="{FF2B5EF4-FFF2-40B4-BE49-F238E27FC236}">
                <a16:creationId xmlns:a16="http://schemas.microsoft.com/office/drawing/2014/main" id="{B7C7F6CA-027E-24E6-C88D-8A2C4D3C50B1}"/>
              </a:ext>
            </a:extLst>
          </p:cNvPr>
          <p:cNvSpPr>
            <a:spLocks noGrp="1"/>
          </p:cNvSpPr>
          <p:nvPr>
            <p:ph type="sldNum" sz="quarter" idx="12"/>
          </p:nvPr>
        </p:nvSpPr>
        <p:spPr/>
        <p:txBody>
          <a:bodyPr/>
          <a:lstStyle/>
          <a:p>
            <a:fld id="{B0E8E009-C25B-44E1-A9B3-F17275BDE32A}" type="slidenum">
              <a:rPr lang="en-US" smtClean="0"/>
              <a:t>‹#›</a:t>
            </a:fld>
            <a:endParaRPr lang="en-US" dirty="0"/>
          </a:p>
        </p:txBody>
      </p:sp>
    </p:spTree>
    <p:extLst>
      <p:ext uri="{BB962C8B-B14F-4D97-AF65-F5344CB8AC3E}">
        <p14:creationId xmlns:p14="http://schemas.microsoft.com/office/powerpoint/2010/main" val="1013880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FA64-ADCC-443F-2218-B7EA2E9986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497C96-471E-0638-81D9-C19FC917F7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AE4A96-950C-5A7A-0A9B-051C770BD026}"/>
              </a:ext>
            </a:extLst>
          </p:cNvPr>
          <p:cNvSpPr>
            <a:spLocks noGrp="1"/>
          </p:cNvSpPr>
          <p:nvPr>
            <p:ph type="dt" sz="half" idx="10"/>
          </p:nvPr>
        </p:nvSpPr>
        <p:spPr/>
        <p:txBody>
          <a:bodyPr/>
          <a:lstStyle/>
          <a:p>
            <a:r>
              <a:rPr lang="en-US" dirty="0"/>
              <a:t>March 2, 2025</a:t>
            </a:r>
          </a:p>
        </p:txBody>
      </p:sp>
      <p:sp>
        <p:nvSpPr>
          <p:cNvPr id="5" name="Footer Placeholder 4">
            <a:extLst>
              <a:ext uri="{FF2B5EF4-FFF2-40B4-BE49-F238E27FC236}">
                <a16:creationId xmlns:a16="http://schemas.microsoft.com/office/drawing/2014/main" id="{02CA89A7-3007-7DE8-6A4B-8D2A951FA416}"/>
              </a:ext>
            </a:extLst>
          </p:cNvPr>
          <p:cNvSpPr>
            <a:spLocks noGrp="1"/>
          </p:cNvSpPr>
          <p:nvPr>
            <p:ph type="ftr" sz="quarter" idx="11"/>
          </p:nvPr>
        </p:nvSpPr>
        <p:spPr/>
        <p:txBody>
          <a:bodyPr/>
          <a:lstStyle/>
          <a:p>
            <a:r>
              <a:rPr lang="en-US" dirty="0"/>
              <a:t>Dave Seter / Presented at Sebastopol Center for the Arts</a:t>
            </a:r>
          </a:p>
        </p:txBody>
      </p:sp>
      <p:sp>
        <p:nvSpPr>
          <p:cNvPr id="6" name="Slide Number Placeholder 5">
            <a:extLst>
              <a:ext uri="{FF2B5EF4-FFF2-40B4-BE49-F238E27FC236}">
                <a16:creationId xmlns:a16="http://schemas.microsoft.com/office/drawing/2014/main" id="{439B3E09-DFF1-8753-CAE9-F38AE49D4DEB}"/>
              </a:ext>
            </a:extLst>
          </p:cNvPr>
          <p:cNvSpPr>
            <a:spLocks noGrp="1"/>
          </p:cNvSpPr>
          <p:nvPr>
            <p:ph type="sldNum" sz="quarter" idx="12"/>
          </p:nvPr>
        </p:nvSpPr>
        <p:spPr/>
        <p:txBody>
          <a:bodyPr/>
          <a:lstStyle/>
          <a:p>
            <a:fld id="{B0E8E009-C25B-44E1-A9B3-F17275BDE32A}" type="slidenum">
              <a:rPr lang="en-US" smtClean="0"/>
              <a:t>‹#›</a:t>
            </a:fld>
            <a:endParaRPr lang="en-US" dirty="0"/>
          </a:p>
        </p:txBody>
      </p:sp>
    </p:spTree>
    <p:extLst>
      <p:ext uri="{BB962C8B-B14F-4D97-AF65-F5344CB8AC3E}">
        <p14:creationId xmlns:p14="http://schemas.microsoft.com/office/powerpoint/2010/main" val="2799364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73FD0-277F-74C6-363B-1E058C30CA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5A7444-14A7-7009-C112-C68CB6F953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50EA67-A9AD-FD28-F456-DAD76BE76D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F36234-4F89-5C12-4345-F1FEA40B3D5E}"/>
              </a:ext>
            </a:extLst>
          </p:cNvPr>
          <p:cNvSpPr>
            <a:spLocks noGrp="1"/>
          </p:cNvSpPr>
          <p:nvPr>
            <p:ph type="dt" sz="half" idx="10"/>
          </p:nvPr>
        </p:nvSpPr>
        <p:spPr/>
        <p:txBody>
          <a:bodyPr/>
          <a:lstStyle/>
          <a:p>
            <a:r>
              <a:rPr lang="en-US" dirty="0"/>
              <a:t>March 2, 2025</a:t>
            </a:r>
          </a:p>
        </p:txBody>
      </p:sp>
      <p:sp>
        <p:nvSpPr>
          <p:cNvPr id="6" name="Footer Placeholder 5">
            <a:extLst>
              <a:ext uri="{FF2B5EF4-FFF2-40B4-BE49-F238E27FC236}">
                <a16:creationId xmlns:a16="http://schemas.microsoft.com/office/drawing/2014/main" id="{841692BE-B572-2F83-5AE7-3BFF96858B59}"/>
              </a:ext>
            </a:extLst>
          </p:cNvPr>
          <p:cNvSpPr>
            <a:spLocks noGrp="1"/>
          </p:cNvSpPr>
          <p:nvPr>
            <p:ph type="ftr" sz="quarter" idx="11"/>
          </p:nvPr>
        </p:nvSpPr>
        <p:spPr/>
        <p:txBody>
          <a:bodyPr/>
          <a:lstStyle/>
          <a:p>
            <a:r>
              <a:rPr lang="en-US" dirty="0"/>
              <a:t>Dave Seter / Presented at Sebastopol Center for the Arts</a:t>
            </a:r>
          </a:p>
        </p:txBody>
      </p:sp>
      <p:sp>
        <p:nvSpPr>
          <p:cNvPr id="7" name="Slide Number Placeholder 6">
            <a:extLst>
              <a:ext uri="{FF2B5EF4-FFF2-40B4-BE49-F238E27FC236}">
                <a16:creationId xmlns:a16="http://schemas.microsoft.com/office/drawing/2014/main" id="{B037DD6A-0530-BB8D-0C3A-6FE4EDEAA373}"/>
              </a:ext>
            </a:extLst>
          </p:cNvPr>
          <p:cNvSpPr>
            <a:spLocks noGrp="1"/>
          </p:cNvSpPr>
          <p:nvPr>
            <p:ph type="sldNum" sz="quarter" idx="12"/>
          </p:nvPr>
        </p:nvSpPr>
        <p:spPr/>
        <p:txBody>
          <a:bodyPr/>
          <a:lstStyle/>
          <a:p>
            <a:fld id="{B0E8E009-C25B-44E1-A9B3-F17275BDE32A}" type="slidenum">
              <a:rPr lang="en-US" smtClean="0"/>
              <a:t>‹#›</a:t>
            </a:fld>
            <a:endParaRPr lang="en-US" dirty="0"/>
          </a:p>
        </p:txBody>
      </p:sp>
    </p:spTree>
    <p:extLst>
      <p:ext uri="{BB962C8B-B14F-4D97-AF65-F5344CB8AC3E}">
        <p14:creationId xmlns:p14="http://schemas.microsoft.com/office/powerpoint/2010/main" val="221299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9AB09-CC0C-8314-0704-47452887B6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20CDD1-F243-D895-FC77-552A67DC29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3E096B-FF18-550C-3580-1188C53C7E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A638C6-1F30-C9D2-CEAC-0EE2DF258E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A9E8F4-15AB-60B9-54F2-9611BA7D8E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C3EAD9-EC1A-55AA-1C7E-A7B27CB7DEC8}"/>
              </a:ext>
            </a:extLst>
          </p:cNvPr>
          <p:cNvSpPr>
            <a:spLocks noGrp="1"/>
          </p:cNvSpPr>
          <p:nvPr>
            <p:ph type="dt" sz="half" idx="10"/>
          </p:nvPr>
        </p:nvSpPr>
        <p:spPr/>
        <p:txBody>
          <a:bodyPr/>
          <a:lstStyle/>
          <a:p>
            <a:r>
              <a:rPr lang="en-US" dirty="0"/>
              <a:t>March 2, 2025</a:t>
            </a:r>
          </a:p>
        </p:txBody>
      </p:sp>
      <p:sp>
        <p:nvSpPr>
          <p:cNvPr id="8" name="Footer Placeholder 7">
            <a:extLst>
              <a:ext uri="{FF2B5EF4-FFF2-40B4-BE49-F238E27FC236}">
                <a16:creationId xmlns:a16="http://schemas.microsoft.com/office/drawing/2014/main" id="{A5CB27DE-1289-679D-967B-B1AB8DD455CA}"/>
              </a:ext>
            </a:extLst>
          </p:cNvPr>
          <p:cNvSpPr>
            <a:spLocks noGrp="1"/>
          </p:cNvSpPr>
          <p:nvPr>
            <p:ph type="ftr" sz="quarter" idx="11"/>
          </p:nvPr>
        </p:nvSpPr>
        <p:spPr/>
        <p:txBody>
          <a:bodyPr/>
          <a:lstStyle/>
          <a:p>
            <a:r>
              <a:rPr lang="en-US" dirty="0"/>
              <a:t>Dave Seter / Presented at Sebastopol Center for the Arts</a:t>
            </a:r>
          </a:p>
        </p:txBody>
      </p:sp>
      <p:sp>
        <p:nvSpPr>
          <p:cNvPr id="9" name="Slide Number Placeholder 8">
            <a:extLst>
              <a:ext uri="{FF2B5EF4-FFF2-40B4-BE49-F238E27FC236}">
                <a16:creationId xmlns:a16="http://schemas.microsoft.com/office/drawing/2014/main" id="{5469A51F-E088-8FE0-9C51-5C3F8DEE379F}"/>
              </a:ext>
            </a:extLst>
          </p:cNvPr>
          <p:cNvSpPr>
            <a:spLocks noGrp="1"/>
          </p:cNvSpPr>
          <p:nvPr>
            <p:ph type="sldNum" sz="quarter" idx="12"/>
          </p:nvPr>
        </p:nvSpPr>
        <p:spPr/>
        <p:txBody>
          <a:bodyPr/>
          <a:lstStyle/>
          <a:p>
            <a:fld id="{B0E8E009-C25B-44E1-A9B3-F17275BDE32A}" type="slidenum">
              <a:rPr lang="en-US" smtClean="0"/>
              <a:t>‹#›</a:t>
            </a:fld>
            <a:endParaRPr lang="en-US" dirty="0"/>
          </a:p>
        </p:txBody>
      </p:sp>
    </p:spTree>
    <p:extLst>
      <p:ext uri="{BB962C8B-B14F-4D97-AF65-F5344CB8AC3E}">
        <p14:creationId xmlns:p14="http://schemas.microsoft.com/office/powerpoint/2010/main" val="1245965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34E77-B982-0D14-2547-811EA29D7D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EABFC0-C63C-0F21-F478-1BFE912B00C6}"/>
              </a:ext>
            </a:extLst>
          </p:cNvPr>
          <p:cNvSpPr>
            <a:spLocks noGrp="1"/>
          </p:cNvSpPr>
          <p:nvPr>
            <p:ph type="dt" sz="half" idx="10"/>
          </p:nvPr>
        </p:nvSpPr>
        <p:spPr/>
        <p:txBody>
          <a:bodyPr/>
          <a:lstStyle/>
          <a:p>
            <a:r>
              <a:rPr lang="en-US" dirty="0"/>
              <a:t>March 2, 2025</a:t>
            </a:r>
          </a:p>
        </p:txBody>
      </p:sp>
      <p:sp>
        <p:nvSpPr>
          <p:cNvPr id="4" name="Footer Placeholder 3">
            <a:extLst>
              <a:ext uri="{FF2B5EF4-FFF2-40B4-BE49-F238E27FC236}">
                <a16:creationId xmlns:a16="http://schemas.microsoft.com/office/drawing/2014/main" id="{CA1C6D20-716B-542F-6003-B0CB7ADE4811}"/>
              </a:ext>
            </a:extLst>
          </p:cNvPr>
          <p:cNvSpPr>
            <a:spLocks noGrp="1"/>
          </p:cNvSpPr>
          <p:nvPr>
            <p:ph type="ftr" sz="quarter" idx="11"/>
          </p:nvPr>
        </p:nvSpPr>
        <p:spPr/>
        <p:txBody>
          <a:bodyPr/>
          <a:lstStyle/>
          <a:p>
            <a:r>
              <a:rPr lang="en-US" dirty="0"/>
              <a:t>Dave Seter / Presented at Sebastopol Center for the Arts</a:t>
            </a:r>
          </a:p>
        </p:txBody>
      </p:sp>
      <p:sp>
        <p:nvSpPr>
          <p:cNvPr id="5" name="Slide Number Placeholder 4">
            <a:extLst>
              <a:ext uri="{FF2B5EF4-FFF2-40B4-BE49-F238E27FC236}">
                <a16:creationId xmlns:a16="http://schemas.microsoft.com/office/drawing/2014/main" id="{CEB822B8-6B41-8203-CCE1-8279A9F6FDD5}"/>
              </a:ext>
            </a:extLst>
          </p:cNvPr>
          <p:cNvSpPr>
            <a:spLocks noGrp="1"/>
          </p:cNvSpPr>
          <p:nvPr>
            <p:ph type="sldNum" sz="quarter" idx="12"/>
          </p:nvPr>
        </p:nvSpPr>
        <p:spPr/>
        <p:txBody>
          <a:bodyPr/>
          <a:lstStyle/>
          <a:p>
            <a:fld id="{B0E8E009-C25B-44E1-A9B3-F17275BDE32A}" type="slidenum">
              <a:rPr lang="en-US" smtClean="0"/>
              <a:t>‹#›</a:t>
            </a:fld>
            <a:endParaRPr lang="en-US" dirty="0"/>
          </a:p>
        </p:txBody>
      </p:sp>
    </p:spTree>
    <p:extLst>
      <p:ext uri="{BB962C8B-B14F-4D97-AF65-F5344CB8AC3E}">
        <p14:creationId xmlns:p14="http://schemas.microsoft.com/office/powerpoint/2010/main" val="2613801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BCB40A-54B4-185C-EEEE-5FF8256640B4}"/>
              </a:ext>
            </a:extLst>
          </p:cNvPr>
          <p:cNvSpPr>
            <a:spLocks noGrp="1"/>
          </p:cNvSpPr>
          <p:nvPr>
            <p:ph type="dt" sz="half" idx="10"/>
          </p:nvPr>
        </p:nvSpPr>
        <p:spPr/>
        <p:txBody>
          <a:bodyPr/>
          <a:lstStyle/>
          <a:p>
            <a:r>
              <a:rPr lang="en-US" dirty="0"/>
              <a:t>March 2, 2025</a:t>
            </a:r>
          </a:p>
        </p:txBody>
      </p:sp>
      <p:sp>
        <p:nvSpPr>
          <p:cNvPr id="3" name="Footer Placeholder 2">
            <a:extLst>
              <a:ext uri="{FF2B5EF4-FFF2-40B4-BE49-F238E27FC236}">
                <a16:creationId xmlns:a16="http://schemas.microsoft.com/office/drawing/2014/main" id="{BBF264B6-F60F-0A40-463E-7B4EEF921114}"/>
              </a:ext>
            </a:extLst>
          </p:cNvPr>
          <p:cNvSpPr>
            <a:spLocks noGrp="1"/>
          </p:cNvSpPr>
          <p:nvPr>
            <p:ph type="ftr" sz="quarter" idx="11"/>
          </p:nvPr>
        </p:nvSpPr>
        <p:spPr/>
        <p:txBody>
          <a:bodyPr/>
          <a:lstStyle/>
          <a:p>
            <a:r>
              <a:rPr lang="en-US" dirty="0"/>
              <a:t>Dave Seter / Presented at Sebastopol Center for the Arts</a:t>
            </a:r>
          </a:p>
        </p:txBody>
      </p:sp>
      <p:sp>
        <p:nvSpPr>
          <p:cNvPr id="4" name="Slide Number Placeholder 3">
            <a:extLst>
              <a:ext uri="{FF2B5EF4-FFF2-40B4-BE49-F238E27FC236}">
                <a16:creationId xmlns:a16="http://schemas.microsoft.com/office/drawing/2014/main" id="{2B85DDD9-9726-5D39-7C4A-FE57FE9DAC44}"/>
              </a:ext>
            </a:extLst>
          </p:cNvPr>
          <p:cNvSpPr>
            <a:spLocks noGrp="1"/>
          </p:cNvSpPr>
          <p:nvPr>
            <p:ph type="sldNum" sz="quarter" idx="12"/>
          </p:nvPr>
        </p:nvSpPr>
        <p:spPr/>
        <p:txBody>
          <a:bodyPr/>
          <a:lstStyle/>
          <a:p>
            <a:fld id="{B0E8E009-C25B-44E1-A9B3-F17275BDE32A}" type="slidenum">
              <a:rPr lang="en-US" smtClean="0"/>
              <a:t>‹#›</a:t>
            </a:fld>
            <a:endParaRPr lang="en-US" dirty="0"/>
          </a:p>
        </p:txBody>
      </p:sp>
    </p:spTree>
    <p:extLst>
      <p:ext uri="{BB962C8B-B14F-4D97-AF65-F5344CB8AC3E}">
        <p14:creationId xmlns:p14="http://schemas.microsoft.com/office/powerpoint/2010/main" val="4101120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1E99-2EDF-645B-208F-348C78AF9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B14842-2751-3488-0F3F-2D3BB9A9BB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6ED721-696F-8179-4F9E-BD6A3814C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D3AA69-CC6D-D53E-B2C9-0C9BDDFF98FD}"/>
              </a:ext>
            </a:extLst>
          </p:cNvPr>
          <p:cNvSpPr>
            <a:spLocks noGrp="1"/>
          </p:cNvSpPr>
          <p:nvPr>
            <p:ph type="dt" sz="half" idx="10"/>
          </p:nvPr>
        </p:nvSpPr>
        <p:spPr/>
        <p:txBody>
          <a:bodyPr/>
          <a:lstStyle/>
          <a:p>
            <a:r>
              <a:rPr lang="en-US" dirty="0"/>
              <a:t>March 2, 2025</a:t>
            </a:r>
          </a:p>
        </p:txBody>
      </p:sp>
      <p:sp>
        <p:nvSpPr>
          <p:cNvPr id="6" name="Footer Placeholder 5">
            <a:extLst>
              <a:ext uri="{FF2B5EF4-FFF2-40B4-BE49-F238E27FC236}">
                <a16:creationId xmlns:a16="http://schemas.microsoft.com/office/drawing/2014/main" id="{4DC25D9A-0E85-E1A2-251E-42D4CB656A2A}"/>
              </a:ext>
            </a:extLst>
          </p:cNvPr>
          <p:cNvSpPr>
            <a:spLocks noGrp="1"/>
          </p:cNvSpPr>
          <p:nvPr>
            <p:ph type="ftr" sz="quarter" idx="11"/>
          </p:nvPr>
        </p:nvSpPr>
        <p:spPr/>
        <p:txBody>
          <a:bodyPr/>
          <a:lstStyle/>
          <a:p>
            <a:r>
              <a:rPr lang="en-US" dirty="0"/>
              <a:t>Dave Seter / Presented at Sebastopol Center for the Arts</a:t>
            </a:r>
          </a:p>
        </p:txBody>
      </p:sp>
      <p:sp>
        <p:nvSpPr>
          <p:cNvPr id="7" name="Slide Number Placeholder 6">
            <a:extLst>
              <a:ext uri="{FF2B5EF4-FFF2-40B4-BE49-F238E27FC236}">
                <a16:creationId xmlns:a16="http://schemas.microsoft.com/office/drawing/2014/main" id="{AAB9416B-7211-3025-A6EC-630B9ED3ADC7}"/>
              </a:ext>
            </a:extLst>
          </p:cNvPr>
          <p:cNvSpPr>
            <a:spLocks noGrp="1"/>
          </p:cNvSpPr>
          <p:nvPr>
            <p:ph type="sldNum" sz="quarter" idx="12"/>
          </p:nvPr>
        </p:nvSpPr>
        <p:spPr/>
        <p:txBody>
          <a:bodyPr/>
          <a:lstStyle/>
          <a:p>
            <a:fld id="{B0E8E009-C25B-44E1-A9B3-F17275BDE32A}" type="slidenum">
              <a:rPr lang="en-US" smtClean="0"/>
              <a:t>‹#›</a:t>
            </a:fld>
            <a:endParaRPr lang="en-US" dirty="0"/>
          </a:p>
        </p:txBody>
      </p:sp>
    </p:spTree>
    <p:extLst>
      <p:ext uri="{BB962C8B-B14F-4D97-AF65-F5344CB8AC3E}">
        <p14:creationId xmlns:p14="http://schemas.microsoft.com/office/powerpoint/2010/main" val="497892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02205-B6DD-D359-AB0F-E8DEB643DB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271CB0-F29D-14DC-CB04-E7D693465A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DF954B7-B061-40E8-4C32-EE3A0F58E2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E63F10-FAAB-0AB6-260A-376203B4B1F5}"/>
              </a:ext>
            </a:extLst>
          </p:cNvPr>
          <p:cNvSpPr>
            <a:spLocks noGrp="1"/>
          </p:cNvSpPr>
          <p:nvPr>
            <p:ph type="dt" sz="half" idx="10"/>
          </p:nvPr>
        </p:nvSpPr>
        <p:spPr/>
        <p:txBody>
          <a:bodyPr/>
          <a:lstStyle/>
          <a:p>
            <a:r>
              <a:rPr lang="en-US" dirty="0"/>
              <a:t>March 2, 2025</a:t>
            </a:r>
          </a:p>
        </p:txBody>
      </p:sp>
      <p:sp>
        <p:nvSpPr>
          <p:cNvPr id="6" name="Footer Placeholder 5">
            <a:extLst>
              <a:ext uri="{FF2B5EF4-FFF2-40B4-BE49-F238E27FC236}">
                <a16:creationId xmlns:a16="http://schemas.microsoft.com/office/drawing/2014/main" id="{D41E61FE-A919-0CA0-90C3-609B3C192499}"/>
              </a:ext>
            </a:extLst>
          </p:cNvPr>
          <p:cNvSpPr>
            <a:spLocks noGrp="1"/>
          </p:cNvSpPr>
          <p:nvPr>
            <p:ph type="ftr" sz="quarter" idx="11"/>
          </p:nvPr>
        </p:nvSpPr>
        <p:spPr/>
        <p:txBody>
          <a:bodyPr/>
          <a:lstStyle/>
          <a:p>
            <a:r>
              <a:rPr lang="en-US" dirty="0"/>
              <a:t>Dave Seter / Presented at Sebastopol Center for the Arts</a:t>
            </a:r>
          </a:p>
        </p:txBody>
      </p:sp>
      <p:sp>
        <p:nvSpPr>
          <p:cNvPr id="7" name="Slide Number Placeholder 6">
            <a:extLst>
              <a:ext uri="{FF2B5EF4-FFF2-40B4-BE49-F238E27FC236}">
                <a16:creationId xmlns:a16="http://schemas.microsoft.com/office/drawing/2014/main" id="{D18C2254-DA4C-44ED-A62C-E834E2781B05}"/>
              </a:ext>
            </a:extLst>
          </p:cNvPr>
          <p:cNvSpPr>
            <a:spLocks noGrp="1"/>
          </p:cNvSpPr>
          <p:nvPr>
            <p:ph type="sldNum" sz="quarter" idx="12"/>
          </p:nvPr>
        </p:nvSpPr>
        <p:spPr/>
        <p:txBody>
          <a:bodyPr/>
          <a:lstStyle/>
          <a:p>
            <a:fld id="{B0E8E009-C25B-44E1-A9B3-F17275BDE32A}" type="slidenum">
              <a:rPr lang="en-US" smtClean="0"/>
              <a:t>‹#›</a:t>
            </a:fld>
            <a:endParaRPr lang="en-US" dirty="0"/>
          </a:p>
        </p:txBody>
      </p:sp>
    </p:spTree>
    <p:extLst>
      <p:ext uri="{BB962C8B-B14F-4D97-AF65-F5344CB8AC3E}">
        <p14:creationId xmlns:p14="http://schemas.microsoft.com/office/powerpoint/2010/main" val="4156120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982CB2-4487-5B04-5E9E-C898E9BC2D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F456B8-9478-78DE-D5E4-7482002A9D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498BC-3D25-12C8-293B-03CBC352D1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March 2, 2025</a:t>
            </a:r>
          </a:p>
        </p:txBody>
      </p:sp>
      <p:sp>
        <p:nvSpPr>
          <p:cNvPr id="5" name="Footer Placeholder 4">
            <a:extLst>
              <a:ext uri="{FF2B5EF4-FFF2-40B4-BE49-F238E27FC236}">
                <a16:creationId xmlns:a16="http://schemas.microsoft.com/office/drawing/2014/main" id="{CEE95BD1-578E-947E-51E3-4649CD8534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Dave Seter / Presented at Sebastopol Center for the Arts</a:t>
            </a:r>
          </a:p>
        </p:txBody>
      </p:sp>
      <p:sp>
        <p:nvSpPr>
          <p:cNvPr id="6" name="Slide Number Placeholder 5">
            <a:extLst>
              <a:ext uri="{FF2B5EF4-FFF2-40B4-BE49-F238E27FC236}">
                <a16:creationId xmlns:a16="http://schemas.microsoft.com/office/drawing/2014/main" id="{8E0AFD01-7909-E043-0843-7A0B902C02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8E009-C25B-44E1-A9B3-F17275BDE32A}" type="slidenum">
              <a:rPr lang="en-US" smtClean="0"/>
              <a:t>‹#›</a:t>
            </a:fld>
            <a:endParaRPr lang="en-US" dirty="0"/>
          </a:p>
        </p:txBody>
      </p:sp>
    </p:spTree>
    <p:extLst>
      <p:ext uri="{BB962C8B-B14F-4D97-AF65-F5344CB8AC3E}">
        <p14:creationId xmlns:p14="http://schemas.microsoft.com/office/powerpoint/2010/main" val="4087321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aveseter.com/" TargetMode="External"/><Relationship Id="rId2" Type="http://schemas.openxmlformats.org/officeDocument/2006/relationships/hyperlink" Target="https://www.sebarts.org/"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5F53A-5FDD-8A05-00CF-F11D0A2612EF}"/>
              </a:ext>
            </a:extLst>
          </p:cNvPr>
          <p:cNvSpPr>
            <a:spLocks noGrp="1"/>
          </p:cNvSpPr>
          <p:nvPr>
            <p:ph type="ctrTitle"/>
          </p:nvPr>
        </p:nvSpPr>
        <p:spPr>
          <a:xfrm>
            <a:off x="1524000" y="1122363"/>
            <a:ext cx="9144000" cy="1300797"/>
          </a:xfrm>
        </p:spPr>
        <p:txBody>
          <a:bodyPr/>
          <a:lstStyle/>
          <a:p>
            <a:r>
              <a:rPr lang="en-US" dirty="0">
                <a:latin typeface="Rockwell" panose="02060603020205020403" pitchFamily="18" charset="0"/>
              </a:rPr>
              <a:t>Poetry Challenge III</a:t>
            </a:r>
          </a:p>
        </p:txBody>
      </p:sp>
      <p:sp>
        <p:nvSpPr>
          <p:cNvPr id="3" name="Subtitle 2">
            <a:extLst>
              <a:ext uri="{FF2B5EF4-FFF2-40B4-BE49-F238E27FC236}">
                <a16:creationId xmlns:a16="http://schemas.microsoft.com/office/drawing/2014/main" id="{64ADFCAE-7A0E-193E-979E-C0C55EA96EA9}"/>
              </a:ext>
            </a:extLst>
          </p:cNvPr>
          <p:cNvSpPr>
            <a:spLocks noGrp="1"/>
          </p:cNvSpPr>
          <p:nvPr>
            <p:ph type="subTitle" idx="1"/>
          </p:nvPr>
        </p:nvSpPr>
        <p:spPr>
          <a:xfrm>
            <a:off x="1524000" y="3190558"/>
            <a:ext cx="9144000" cy="1655762"/>
          </a:xfrm>
        </p:spPr>
        <p:txBody>
          <a:bodyPr>
            <a:normAutofit lnSpcReduction="10000"/>
          </a:bodyPr>
          <a:lstStyle/>
          <a:p>
            <a:r>
              <a:rPr lang="en-US" sz="3200" dirty="0">
                <a:latin typeface="Rockwell" panose="02060603020205020403" pitchFamily="18" charset="0"/>
              </a:rPr>
              <a:t>Interweaving (Found) Text</a:t>
            </a:r>
          </a:p>
          <a:p>
            <a:endParaRPr lang="en-US" sz="3200" dirty="0">
              <a:latin typeface="Rockwell" panose="02060603020205020403" pitchFamily="18" charset="0"/>
            </a:endParaRPr>
          </a:p>
          <a:p>
            <a:r>
              <a:rPr lang="en-US" sz="3200" dirty="0">
                <a:latin typeface="Rockwell" panose="02060603020205020403" pitchFamily="18" charset="0"/>
              </a:rPr>
              <a:t>Dave Seter</a:t>
            </a:r>
          </a:p>
        </p:txBody>
      </p:sp>
      <p:sp>
        <p:nvSpPr>
          <p:cNvPr id="7" name="Date Placeholder 6">
            <a:extLst>
              <a:ext uri="{FF2B5EF4-FFF2-40B4-BE49-F238E27FC236}">
                <a16:creationId xmlns:a16="http://schemas.microsoft.com/office/drawing/2014/main" id="{7BBEA422-29FA-9499-C018-AAD60E9E5576}"/>
              </a:ext>
            </a:extLst>
          </p:cNvPr>
          <p:cNvSpPr>
            <a:spLocks noGrp="1"/>
          </p:cNvSpPr>
          <p:nvPr>
            <p:ph type="dt" sz="half" idx="10"/>
          </p:nvPr>
        </p:nvSpPr>
        <p:spPr/>
        <p:txBody>
          <a:bodyPr/>
          <a:lstStyle/>
          <a:p>
            <a:r>
              <a:rPr lang="en-US" dirty="0"/>
              <a:t>May 4, 2025</a:t>
            </a:r>
          </a:p>
        </p:txBody>
      </p:sp>
      <p:sp>
        <p:nvSpPr>
          <p:cNvPr id="8" name="Footer Placeholder 7">
            <a:extLst>
              <a:ext uri="{FF2B5EF4-FFF2-40B4-BE49-F238E27FC236}">
                <a16:creationId xmlns:a16="http://schemas.microsoft.com/office/drawing/2014/main" id="{5AF5351B-63B8-0DCC-9B85-D13E08FD276D}"/>
              </a:ext>
            </a:extLst>
          </p:cNvPr>
          <p:cNvSpPr>
            <a:spLocks noGrp="1"/>
          </p:cNvSpPr>
          <p:nvPr>
            <p:ph type="ftr" sz="quarter" idx="11"/>
          </p:nvPr>
        </p:nvSpPr>
        <p:spPr/>
        <p:txBody>
          <a:bodyPr/>
          <a:lstStyle/>
          <a:p>
            <a:r>
              <a:rPr lang="en-US" dirty="0"/>
              <a:t>Dave Seter / Presented at Sebastopol Center for the Arts</a:t>
            </a:r>
          </a:p>
        </p:txBody>
      </p:sp>
      <p:sp>
        <p:nvSpPr>
          <p:cNvPr id="9" name="Slide Number Placeholder 8">
            <a:extLst>
              <a:ext uri="{FF2B5EF4-FFF2-40B4-BE49-F238E27FC236}">
                <a16:creationId xmlns:a16="http://schemas.microsoft.com/office/drawing/2014/main" id="{0EF58217-97B1-D734-8459-B3D21CB70074}"/>
              </a:ext>
            </a:extLst>
          </p:cNvPr>
          <p:cNvSpPr>
            <a:spLocks noGrp="1"/>
          </p:cNvSpPr>
          <p:nvPr>
            <p:ph type="sldNum" sz="quarter" idx="12"/>
          </p:nvPr>
        </p:nvSpPr>
        <p:spPr/>
        <p:txBody>
          <a:bodyPr/>
          <a:lstStyle/>
          <a:p>
            <a:fld id="{B0E8E009-C25B-44E1-A9B3-F17275BDE32A}" type="slidenum">
              <a:rPr lang="en-US" smtClean="0"/>
              <a:t>1</a:t>
            </a:fld>
            <a:endParaRPr lang="en-US" dirty="0"/>
          </a:p>
        </p:txBody>
      </p:sp>
    </p:spTree>
    <p:extLst>
      <p:ext uri="{BB962C8B-B14F-4D97-AF65-F5344CB8AC3E}">
        <p14:creationId xmlns:p14="http://schemas.microsoft.com/office/powerpoint/2010/main" val="1940817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10A50-CC40-13BA-503C-3313FFEE3A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CD2387-A54C-668A-8673-E1DDD65CBC0D}"/>
              </a:ext>
            </a:extLst>
          </p:cNvPr>
          <p:cNvSpPr>
            <a:spLocks noGrp="1"/>
          </p:cNvSpPr>
          <p:nvPr>
            <p:ph type="title"/>
          </p:nvPr>
        </p:nvSpPr>
        <p:spPr>
          <a:xfrm>
            <a:off x="543649" y="211817"/>
            <a:ext cx="10908792" cy="1289939"/>
          </a:xfrm>
        </p:spPr>
        <p:txBody>
          <a:bodyPr>
            <a:normAutofit/>
          </a:bodyPr>
          <a:lstStyle/>
          <a:p>
            <a:r>
              <a:rPr lang="en-US" sz="3200" dirty="0">
                <a:latin typeface="Rockwell" panose="02060603020205020403" pitchFamily="18" charset="0"/>
              </a:rPr>
              <a:t>The U.S. Constitution as a Source of Found Text</a:t>
            </a:r>
          </a:p>
        </p:txBody>
      </p:sp>
      <p:sp>
        <p:nvSpPr>
          <p:cNvPr id="7" name="Date Placeholder 6">
            <a:extLst>
              <a:ext uri="{FF2B5EF4-FFF2-40B4-BE49-F238E27FC236}">
                <a16:creationId xmlns:a16="http://schemas.microsoft.com/office/drawing/2014/main" id="{1A3DB2A1-A690-3240-6FEB-E4072EF05E4A}"/>
              </a:ext>
            </a:extLst>
          </p:cNvPr>
          <p:cNvSpPr>
            <a:spLocks noGrp="1"/>
          </p:cNvSpPr>
          <p:nvPr>
            <p:ph type="dt" sz="half" idx="10"/>
          </p:nvPr>
        </p:nvSpPr>
        <p:spPr/>
        <p:txBody>
          <a:bodyPr/>
          <a:lstStyle/>
          <a:p>
            <a:r>
              <a:rPr lang="en-US" dirty="0"/>
              <a:t>May 4, 2025</a:t>
            </a:r>
          </a:p>
        </p:txBody>
      </p:sp>
      <p:sp>
        <p:nvSpPr>
          <p:cNvPr id="8" name="Footer Placeholder 7">
            <a:extLst>
              <a:ext uri="{FF2B5EF4-FFF2-40B4-BE49-F238E27FC236}">
                <a16:creationId xmlns:a16="http://schemas.microsoft.com/office/drawing/2014/main" id="{7531C7CA-9C9D-D3AB-9753-3F5D3D540BAF}"/>
              </a:ext>
            </a:extLst>
          </p:cNvPr>
          <p:cNvSpPr>
            <a:spLocks noGrp="1"/>
          </p:cNvSpPr>
          <p:nvPr>
            <p:ph type="ftr" sz="quarter" idx="11"/>
          </p:nvPr>
        </p:nvSpPr>
        <p:spPr/>
        <p:txBody>
          <a:bodyPr/>
          <a:lstStyle/>
          <a:p>
            <a:r>
              <a:rPr lang="en-US" dirty="0"/>
              <a:t>Dave Seter / Presented at Sebastopol Center for the Arts</a:t>
            </a:r>
          </a:p>
        </p:txBody>
      </p:sp>
      <p:sp>
        <p:nvSpPr>
          <p:cNvPr id="9" name="Slide Number Placeholder 8">
            <a:extLst>
              <a:ext uri="{FF2B5EF4-FFF2-40B4-BE49-F238E27FC236}">
                <a16:creationId xmlns:a16="http://schemas.microsoft.com/office/drawing/2014/main" id="{8FDB4B89-28AD-4906-1C62-09D9763E5765}"/>
              </a:ext>
            </a:extLst>
          </p:cNvPr>
          <p:cNvSpPr>
            <a:spLocks noGrp="1"/>
          </p:cNvSpPr>
          <p:nvPr>
            <p:ph type="sldNum" sz="quarter" idx="12"/>
          </p:nvPr>
        </p:nvSpPr>
        <p:spPr/>
        <p:txBody>
          <a:bodyPr/>
          <a:lstStyle/>
          <a:p>
            <a:fld id="{AE642224-E985-42F7-9DA7-1239F3BA21E3}" type="slidenum">
              <a:rPr lang="en-US" smtClean="0"/>
              <a:t>10</a:t>
            </a:fld>
            <a:endParaRPr lang="en-US" dirty="0"/>
          </a:p>
        </p:txBody>
      </p:sp>
      <p:pic>
        <p:nvPicPr>
          <p:cNvPr id="5" name="Picture 4">
            <a:extLst>
              <a:ext uri="{FF2B5EF4-FFF2-40B4-BE49-F238E27FC236}">
                <a16:creationId xmlns:a16="http://schemas.microsoft.com/office/drawing/2014/main" id="{51688A58-C1AF-AEE5-8066-88B7A6B98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6648" y="1488863"/>
            <a:ext cx="824064" cy="824064"/>
          </a:xfrm>
          <a:prstGeom prst="rect">
            <a:avLst/>
          </a:prstGeom>
        </p:spPr>
      </p:pic>
      <p:pic>
        <p:nvPicPr>
          <p:cNvPr id="10" name="Picture 9">
            <a:extLst>
              <a:ext uri="{FF2B5EF4-FFF2-40B4-BE49-F238E27FC236}">
                <a16:creationId xmlns:a16="http://schemas.microsoft.com/office/drawing/2014/main" id="{FF277896-EB94-74A4-661C-1D136E3A0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789" y="1501756"/>
            <a:ext cx="1517142" cy="798277"/>
          </a:xfrm>
          <a:prstGeom prst="rect">
            <a:avLst/>
          </a:prstGeom>
        </p:spPr>
      </p:pic>
      <p:pic>
        <p:nvPicPr>
          <p:cNvPr id="12" name="Content Placeholder 11">
            <a:extLst>
              <a:ext uri="{FF2B5EF4-FFF2-40B4-BE49-F238E27FC236}">
                <a16:creationId xmlns:a16="http://schemas.microsoft.com/office/drawing/2014/main" id="{2B0CB82B-9628-067B-B9BF-D772337427F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588601" y="1119769"/>
            <a:ext cx="5394960" cy="5300589"/>
          </a:xfrm>
        </p:spPr>
      </p:pic>
    </p:spTree>
    <p:extLst>
      <p:ext uri="{BB962C8B-B14F-4D97-AF65-F5344CB8AC3E}">
        <p14:creationId xmlns:p14="http://schemas.microsoft.com/office/powerpoint/2010/main" val="825300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47D57-0424-3FC6-F142-78D03884E4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D1DF4-829B-FE22-F213-F4BC9FDCAD8C}"/>
              </a:ext>
            </a:extLst>
          </p:cNvPr>
          <p:cNvSpPr>
            <a:spLocks noGrp="1"/>
          </p:cNvSpPr>
          <p:nvPr>
            <p:ph type="title"/>
          </p:nvPr>
        </p:nvSpPr>
        <p:spPr>
          <a:xfrm>
            <a:off x="543649" y="211817"/>
            <a:ext cx="10908792" cy="1289939"/>
          </a:xfrm>
        </p:spPr>
        <p:txBody>
          <a:bodyPr>
            <a:normAutofit/>
          </a:bodyPr>
          <a:lstStyle/>
          <a:p>
            <a:r>
              <a:rPr lang="en-US" sz="2800" dirty="0">
                <a:latin typeface="Rockwell" panose="02060603020205020403" pitchFamily="18" charset="0"/>
              </a:rPr>
              <a:t>Donnell: Found Text from the U.S. Constitution (1</a:t>
            </a:r>
            <a:r>
              <a:rPr lang="en-US" sz="2800" baseline="30000" dirty="0">
                <a:latin typeface="Rockwell" panose="02060603020205020403" pitchFamily="18" charset="0"/>
              </a:rPr>
              <a:t>st</a:t>
            </a:r>
            <a:r>
              <a:rPr lang="en-US" sz="2800" dirty="0">
                <a:latin typeface="Rockwell" panose="02060603020205020403" pitchFamily="18" charset="0"/>
              </a:rPr>
              <a:t> Stanza)</a:t>
            </a:r>
          </a:p>
        </p:txBody>
      </p:sp>
      <p:sp>
        <p:nvSpPr>
          <p:cNvPr id="7" name="Date Placeholder 6">
            <a:extLst>
              <a:ext uri="{FF2B5EF4-FFF2-40B4-BE49-F238E27FC236}">
                <a16:creationId xmlns:a16="http://schemas.microsoft.com/office/drawing/2014/main" id="{F740C801-554A-1628-A6A5-B18C330E19A3}"/>
              </a:ext>
            </a:extLst>
          </p:cNvPr>
          <p:cNvSpPr>
            <a:spLocks noGrp="1"/>
          </p:cNvSpPr>
          <p:nvPr>
            <p:ph type="dt" sz="half" idx="10"/>
          </p:nvPr>
        </p:nvSpPr>
        <p:spPr/>
        <p:txBody>
          <a:bodyPr/>
          <a:lstStyle/>
          <a:p>
            <a:r>
              <a:rPr lang="en-US" dirty="0"/>
              <a:t>May 4, 2025</a:t>
            </a:r>
          </a:p>
        </p:txBody>
      </p:sp>
      <p:sp>
        <p:nvSpPr>
          <p:cNvPr id="8" name="Footer Placeholder 7">
            <a:extLst>
              <a:ext uri="{FF2B5EF4-FFF2-40B4-BE49-F238E27FC236}">
                <a16:creationId xmlns:a16="http://schemas.microsoft.com/office/drawing/2014/main" id="{E83FF2A1-7722-CC34-E5CC-8AD3543581D4}"/>
              </a:ext>
            </a:extLst>
          </p:cNvPr>
          <p:cNvSpPr>
            <a:spLocks noGrp="1"/>
          </p:cNvSpPr>
          <p:nvPr>
            <p:ph type="ftr" sz="quarter" idx="11"/>
          </p:nvPr>
        </p:nvSpPr>
        <p:spPr/>
        <p:txBody>
          <a:bodyPr/>
          <a:lstStyle/>
          <a:p>
            <a:r>
              <a:rPr lang="en-US" dirty="0"/>
              <a:t>Dave Seter / Presented at Sebastopol Center for the Arts</a:t>
            </a:r>
          </a:p>
        </p:txBody>
      </p:sp>
      <p:sp>
        <p:nvSpPr>
          <p:cNvPr id="9" name="Slide Number Placeholder 8">
            <a:extLst>
              <a:ext uri="{FF2B5EF4-FFF2-40B4-BE49-F238E27FC236}">
                <a16:creationId xmlns:a16="http://schemas.microsoft.com/office/drawing/2014/main" id="{11B153F4-FD4A-E3AA-66C2-B043047FBD93}"/>
              </a:ext>
            </a:extLst>
          </p:cNvPr>
          <p:cNvSpPr>
            <a:spLocks noGrp="1"/>
          </p:cNvSpPr>
          <p:nvPr>
            <p:ph type="sldNum" sz="quarter" idx="12"/>
          </p:nvPr>
        </p:nvSpPr>
        <p:spPr/>
        <p:txBody>
          <a:bodyPr/>
          <a:lstStyle/>
          <a:p>
            <a:fld id="{AE642224-E985-42F7-9DA7-1239F3BA21E3}" type="slidenum">
              <a:rPr lang="en-US" smtClean="0"/>
              <a:t>11</a:t>
            </a:fld>
            <a:endParaRPr lang="en-US" dirty="0"/>
          </a:p>
        </p:txBody>
      </p:sp>
      <p:pic>
        <p:nvPicPr>
          <p:cNvPr id="14" name="Picture 13">
            <a:extLst>
              <a:ext uri="{FF2B5EF4-FFF2-40B4-BE49-F238E27FC236}">
                <a16:creationId xmlns:a16="http://schemas.microsoft.com/office/drawing/2014/main" id="{BEDB1127-0B2C-4C25-B252-E89755EA16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4515" y="1289303"/>
            <a:ext cx="2558344" cy="2421899"/>
          </a:xfrm>
          <a:prstGeom prst="rect">
            <a:avLst/>
          </a:prstGeom>
        </p:spPr>
      </p:pic>
      <p:sp>
        <p:nvSpPr>
          <p:cNvPr id="15" name="TextBox 14">
            <a:extLst>
              <a:ext uri="{FF2B5EF4-FFF2-40B4-BE49-F238E27FC236}">
                <a16:creationId xmlns:a16="http://schemas.microsoft.com/office/drawing/2014/main" id="{96C0A4CA-6844-EEFE-CBD4-C2ED049D978F}"/>
              </a:ext>
            </a:extLst>
          </p:cNvPr>
          <p:cNvSpPr txBox="1"/>
          <p:nvPr/>
        </p:nvSpPr>
        <p:spPr>
          <a:xfrm>
            <a:off x="8001000" y="4026748"/>
            <a:ext cx="3227832" cy="738664"/>
          </a:xfrm>
          <a:prstGeom prst="rect">
            <a:avLst/>
          </a:prstGeom>
          <a:noFill/>
        </p:spPr>
        <p:txBody>
          <a:bodyPr wrap="square" rtlCol="0">
            <a:spAutoFit/>
          </a:bodyPr>
          <a:lstStyle/>
          <a:p>
            <a:r>
              <a:rPr lang="en-US" sz="1400" i="1" dirty="0">
                <a:latin typeface="Rockwell" panose="02060603020205020403" pitchFamily="18" charset="0"/>
              </a:rPr>
              <a:t>Keith Donnell, Jr. </a:t>
            </a:r>
          </a:p>
          <a:p>
            <a:r>
              <a:rPr lang="en-US" sz="1400" i="1" dirty="0">
                <a:latin typeface="Rockwell" panose="02060603020205020403" pitchFamily="18" charset="0"/>
              </a:rPr>
              <a:t>Photo from Poetry Foundation website</a:t>
            </a:r>
          </a:p>
          <a:p>
            <a:r>
              <a:rPr lang="en-US" sz="1400" i="1" dirty="0">
                <a:latin typeface="Rockwell" panose="02060603020205020403" pitchFamily="18" charset="0"/>
              </a:rPr>
              <a:t>uncredited photo</a:t>
            </a:r>
          </a:p>
        </p:txBody>
      </p:sp>
      <p:pic>
        <p:nvPicPr>
          <p:cNvPr id="6" name="Content Placeholder 5">
            <a:extLst>
              <a:ext uri="{FF2B5EF4-FFF2-40B4-BE49-F238E27FC236}">
                <a16:creationId xmlns:a16="http://schemas.microsoft.com/office/drawing/2014/main" id="{47D69B9E-DBBF-FCEC-1126-F1A1A856CA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5124" y="1403165"/>
            <a:ext cx="4977384" cy="907391"/>
          </a:xfrm>
        </p:spPr>
      </p:pic>
      <p:pic>
        <p:nvPicPr>
          <p:cNvPr id="12" name="Picture 11">
            <a:extLst>
              <a:ext uri="{FF2B5EF4-FFF2-40B4-BE49-F238E27FC236}">
                <a16:creationId xmlns:a16="http://schemas.microsoft.com/office/drawing/2014/main" id="{4058DEC3-FF39-CC00-1558-204892A0C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30" y="2500252"/>
            <a:ext cx="7397062" cy="2650316"/>
          </a:xfrm>
          <a:prstGeom prst="rect">
            <a:avLst/>
          </a:prstGeom>
        </p:spPr>
      </p:pic>
      <p:pic>
        <p:nvPicPr>
          <p:cNvPr id="17" name="Picture 16">
            <a:extLst>
              <a:ext uri="{FF2B5EF4-FFF2-40B4-BE49-F238E27FC236}">
                <a16:creationId xmlns:a16="http://schemas.microsoft.com/office/drawing/2014/main" id="{E1AD8843-3CBC-16F1-9F43-2FBE1EC257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7092" y="4950963"/>
            <a:ext cx="3852672" cy="702353"/>
          </a:xfrm>
          <a:prstGeom prst="rect">
            <a:avLst/>
          </a:prstGeom>
        </p:spPr>
      </p:pic>
    </p:spTree>
    <p:extLst>
      <p:ext uri="{BB962C8B-B14F-4D97-AF65-F5344CB8AC3E}">
        <p14:creationId xmlns:p14="http://schemas.microsoft.com/office/powerpoint/2010/main" val="3907411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D00E-990B-4F07-BE90-435F6AF8C8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335E16-5A5D-49EC-3FCA-B62FF3B6613D}"/>
              </a:ext>
            </a:extLst>
          </p:cNvPr>
          <p:cNvSpPr>
            <a:spLocks noGrp="1"/>
          </p:cNvSpPr>
          <p:nvPr>
            <p:ph type="title"/>
          </p:nvPr>
        </p:nvSpPr>
        <p:spPr>
          <a:xfrm>
            <a:off x="543649" y="211817"/>
            <a:ext cx="10908792" cy="1289939"/>
          </a:xfrm>
        </p:spPr>
        <p:txBody>
          <a:bodyPr>
            <a:normAutofit/>
          </a:bodyPr>
          <a:lstStyle/>
          <a:p>
            <a:r>
              <a:rPr lang="en-US" sz="2800" dirty="0">
                <a:latin typeface="Rockwell" panose="02060603020205020403" pitchFamily="18" charset="0"/>
              </a:rPr>
              <a:t>Donnell: Modified Text from the U.S. Constitution (2</a:t>
            </a:r>
            <a:r>
              <a:rPr lang="en-US" sz="2800" baseline="30000" dirty="0">
                <a:latin typeface="Rockwell" panose="02060603020205020403" pitchFamily="18" charset="0"/>
              </a:rPr>
              <a:t>nd</a:t>
            </a:r>
            <a:r>
              <a:rPr lang="en-US" sz="2800" dirty="0">
                <a:latin typeface="Rockwell" panose="02060603020205020403" pitchFamily="18" charset="0"/>
              </a:rPr>
              <a:t> Stanza)</a:t>
            </a:r>
          </a:p>
        </p:txBody>
      </p:sp>
      <p:sp>
        <p:nvSpPr>
          <p:cNvPr id="7" name="Date Placeholder 6">
            <a:extLst>
              <a:ext uri="{FF2B5EF4-FFF2-40B4-BE49-F238E27FC236}">
                <a16:creationId xmlns:a16="http://schemas.microsoft.com/office/drawing/2014/main" id="{70E68FC5-1BA3-A2E1-56A7-5E6C061DAA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May 4, 2025</a:t>
            </a:r>
          </a:p>
        </p:txBody>
      </p:sp>
      <p:sp>
        <p:nvSpPr>
          <p:cNvPr id="8" name="Footer Placeholder 7">
            <a:extLst>
              <a:ext uri="{FF2B5EF4-FFF2-40B4-BE49-F238E27FC236}">
                <a16:creationId xmlns:a16="http://schemas.microsoft.com/office/drawing/2014/main" id="{066B0424-3CE2-A47D-7F21-0F99E8BFC7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Dave Seter / Presented at Sebastopol Center for the Arts</a:t>
            </a:r>
          </a:p>
        </p:txBody>
      </p:sp>
      <p:sp>
        <p:nvSpPr>
          <p:cNvPr id="9" name="Slide Number Placeholder 8">
            <a:extLst>
              <a:ext uri="{FF2B5EF4-FFF2-40B4-BE49-F238E27FC236}">
                <a16:creationId xmlns:a16="http://schemas.microsoft.com/office/drawing/2014/main" id="{B3BAFDD8-90C5-722B-6D09-4F37EE888B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42224-E985-42F7-9DA7-1239F3BA21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B53581DD-716F-A9F6-40BD-FA0D80D31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4515" y="1289303"/>
            <a:ext cx="2558344" cy="2421899"/>
          </a:xfrm>
          <a:prstGeom prst="rect">
            <a:avLst/>
          </a:prstGeom>
        </p:spPr>
      </p:pic>
      <p:sp>
        <p:nvSpPr>
          <p:cNvPr id="15" name="TextBox 14">
            <a:extLst>
              <a:ext uri="{FF2B5EF4-FFF2-40B4-BE49-F238E27FC236}">
                <a16:creationId xmlns:a16="http://schemas.microsoft.com/office/drawing/2014/main" id="{8FC5C0FE-AACE-A7F0-AA4B-66FA1C050F30}"/>
              </a:ext>
            </a:extLst>
          </p:cNvPr>
          <p:cNvSpPr txBox="1"/>
          <p:nvPr/>
        </p:nvSpPr>
        <p:spPr>
          <a:xfrm>
            <a:off x="8001000" y="4026748"/>
            <a:ext cx="322783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Keith Donnell, Jr.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Photo from Poetry Foundation 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uncredited photo</a:t>
            </a:r>
          </a:p>
        </p:txBody>
      </p:sp>
      <p:pic>
        <p:nvPicPr>
          <p:cNvPr id="6" name="Content Placeholder 5">
            <a:extLst>
              <a:ext uri="{FF2B5EF4-FFF2-40B4-BE49-F238E27FC236}">
                <a16:creationId xmlns:a16="http://schemas.microsoft.com/office/drawing/2014/main" id="{04F3A66F-16E7-8A30-4A6F-F06D399473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5124" y="1403165"/>
            <a:ext cx="4977384" cy="907391"/>
          </a:xfrm>
        </p:spPr>
      </p:pic>
      <p:pic>
        <p:nvPicPr>
          <p:cNvPr id="17" name="Picture 16">
            <a:extLst>
              <a:ext uri="{FF2B5EF4-FFF2-40B4-BE49-F238E27FC236}">
                <a16:creationId xmlns:a16="http://schemas.microsoft.com/office/drawing/2014/main" id="{3BFCBC15-CE6E-9175-63F6-CBB8C6D24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7092" y="4950963"/>
            <a:ext cx="3852672" cy="702353"/>
          </a:xfrm>
          <a:prstGeom prst="rect">
            <a:avLst/>
          </a:prstGeom>
        </p:spPr>
      </p:pic>
      <p:pic>
        <p:nvPicPr>
          <p:cNvPr id="4" name="Picture 3">
            <a:extLst>
              <a:ext uri="{FF2B5EF4-FFF2-40B4-BE49-F238E27FC236}">
                <a16:creationId xmlns:a16="http://schemas.microsoft.com/office/drawing/2014/main" id="{AFFB700B-C265-0797-8383-24414EA21F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22" y="2496107"/>
            <a:ext cx="7688194" cy="2701720"/>
          </a:xfrm>
          <a:prstGeom prst="rect">
            <a:avLst/>
          </a:prstGeom>
        </p:spPr>
      </p:pic>
    </p:spTree>
    <p:extLst>
      <p:ext uri="{BB962C8B-B14F-4D97-AF65-F5344CB8AC3E}">
        <p14:creationId xmlns:p14="http://schemas.microsoft.com/office/powerpoint/2010/main" val="4219017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5134F-5402-B56A-B86A-4EBD1E46A6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58EFBA-E87B-FAB1-03F7-93A4514EFB8C}"/>
              </a:ext>
            </a:extLst>
          </p:cNvPr>
          <p:cNvSpPr>
            <a:spLocks noGrp="1"/>
          </p:cNvSpPr>
          <p:nvPr>
            <p:ph type="title"/>
          </p:nvPr>
        </p:nvSpPr>
        <p:spPr>
          <a:xfrm>
            <a:off x="768096" y="365125"/>
            <a:ext cx="10655808" cy="1281113"/>
          </a:xfrm>
        </p:spPr>
        <p:txBody>
          <a:bodyPr>
            <a:normAutofit/>
          </a:bodyPr>
          <a:lstStyle/>
          <a:p>
            <a:r>
              <a:rPr lang="en-US" sz="2800" dirty="0">
                <a:latin typeface="Rockwell" panose="02060603020205020403" pitchFamily="18" charset="0"/>
              </a:rPr>
              <a:t>Writing Prompt One: Follow the Example of Keith Donnell, Jr. </a:t>
            </a:r>
          </a:p>
        </p:txBody>
      </p:sp>
      <p:sp>
        <p:nvSpPr>
          <p:cNvPr id="4" name="Content Placeholder 3">
            <a:extLst>
              <a:ext uri="{FF2B5EF4-FFF2-40B4-BE49-F238E27FC236}">
                <a16:creationId xmlns:a16="http://schemas.microsoft.com/office/drawing/2014/main" id="{53A18E5D-1D9F-32F4-560D-72D8329FA641}"/>
              </a:ext>
            </a:extLst>
          </p:cNvPr>
          <p:cNvSpPr>
            <a:spLocks noGrp="1"/>
          </p:cNvSpPr>
          <p:nvPr>
            <p:ph idx="1"/>
          </p:nvPr>
        </p:nvSpPr>
        <p:spPr>
          <a:xfrm>
            <a:off x="838200" y="2225385"/>
            <a:ext cx="10515600" cy="3945827"/>
          </a:xfrm>
        </p:spPr>
        <p:txBody>
          <a:bodyPr>
            <a:normAutofit/>
          </a:bodyPr>
          <a:lstStyle/>
          <a:p>
            <a:r>
              <a:rPr lang="en-US" dirty="0">
                <a:latin typeface="Rockwell" panose="02060603020205020403" pitchFamily="18" charset="0"/>
              </a:rPr>
              <a:t>Choose a topic of interest to you appearing in </a:t>
            </a:r>
            <a:r>
              <a:rPr lang="en-US">
                <a:latin typeface="Rockwell" panose="02060603020205020403" pitchFamily="18" charset="0"/>
              </a:rPr>
              <a:t>the Constitution</a:t>
            </a:r>
          </a:p>
          <a:p>
            <a:r>
              <a:rPr lang="en-US">
                <a:latin typeface="Rockwell" panose="02060603020205020403" pitchFamily="18" charset="0"/>
              </a:rPr>
              <a:t>Review </a:t>
            </a:r>
            <a:r>
              <a:rPr lang="en-US" dirty="0">
                <a:latin typeface="Rockwell" panose="02060603020205020403" pitchFamily="18" charset="0"/>
              </a:rPr>
              <a:t>the text in the Constitution for the topic you have chosen</a:t>
            </a:r>
          </a:p>
          <a:p>
            <a:r>
              <a:rPr lang="en-US" dirty="0">
                <a:latin typeface="Rockwell" panose="02060603020205020403" pitchFamily="18" charset="0"/>
              </a:rPr>
              <a:t>Do a “free write” responding to and/or modifying the language found in the Constitution</a:t>
            </a:r>
          </a:p>
          <a:p>
            <a:r>
              <a:rPr lang="en-US" dirty="0">
                <a:latin typeface="Rockwell" panose="02060603020205020403" pitchFamily="18" charset="0"/>
              </a:rPr>
              <a:t>Use Donnell’s example, with the first stanza of your poem composed of text from the Constitution, and with the second stanza composed of text from your free write </a:t>
            </a:r>
          </a:p>
        </p:txBody>
      </p:sp>
      <p:sp>
        <p:nvSpPr>
          <p:cNvPr id="7" name="Date Placeholder 6">
            <a:extLst>
              <a:ext uri="{FF2B5EF4-FFF2-40B4-BE49-F238E27FC236}">
                <a16:creationId xmlns:a16="http://schemas.microsoft.com/office/drawing/2014/main" id="{67BA6E62-BB8D-627F-3917-9FC740F6FBF1}"/>
              </a:ext>
            </a:extLst>
          </p:cNvPr>
          <p:cNvSpPr>
            <a:spLocks noGrp="1"/>
          </p:cNvSpPr>
          <p:nvPr>
            <p:ph type="dt" sz="half" idx="10"/>
          </p:nvPr>
        </p:nvSpPr>
        <p:spPr/>
        <p:txBody>
          <a:bodyPr/>
          <a:lstStyle/>
          <a:p>
            <a:r>
              <a:rPr lang="en-US" dirty="0"/>
              <a:t>May 4, 2025</a:t>
            </a:r>
          </a:p>
        </p:txBody>
      </p:sp>
      <p:sp>
        <p:nvSpPr>
          <p:cNvPr id="8" name="Footer Placeholder 7">
            <a:extLst>
              <a:ext uri="{FF2B5EF4-FFF2-40B4-BE49-F238E27FC236}">
                <a16:creationId xmlns:a16="http://schemas.microsoft.com/office/drawing/2014/main" id="{794A23D6-0EB4-879C-91A8-ECC0950E4F5F}"/>
              </a:ext>
            </a:extLst>
          </p:cNvPr>
          <p:cNvSpPr>
            <a:spLocks noGrp="1"/>
          </p:cNvSpPr>
          <p:nvPr>
            <p:ph type="ftr" sz="quarter" idx="11"/>
          </p:nvPr>
        </p:nvSpPr>
        <p:spPr/>
        <p:txBody>
          <a:bodyPr/>
          <a:lstStyle/>
          <a:p>
            <a:r>
              <a:rPr lang="en-US" dirty="0"/>
              <a:t>Dave Seter / Presented at Sebastopol Center for the Arts</a:t>
            </a:r>
          </a:p>
        </p:txBody>
      </p:sp>
      <p:sp>
        <p:nvSpPr>
          <p:cNvPr id="9" name="Slide Number Placeholder 8">
            <a:extLst>
              <a:ext uri="{FF2B5EF4-FFF2-40B4-BE49-F238E27FC236}">
                <a16:creationId xmlns:a16="http://schemas.microsoft.com/office/drawing/2014/main" id="{2C2E0BFB-0D5A-A8E9-4CC3-93EB8B8B2EF9}"/>
              </a:ext>
            </a:extLst>
          </p:cNvPr>
          <p:cNvSpPr>
            <a:spLocks noGrp="1"/>
          </p:cNvSpPr>
          <p:nvPr>
            <p:ph type="sldNum" sz="quarter" idx="12"/>
          </p:nvPr>
        </p:nvSpPr>
        <p:spPr/>
        <p:txBody>
          <a:bodyPr/>
          <a:lstStyle/>
          <a:p>
            <a:fld id="{AE642224-E985-42F7-9DA7-1239F3BA21E3}" type="slidenum">
              <a:rPr lang="en-US" smtClean="0"/>
              <a:t>13</a:t>
            </a:fld>
            <a:endParaRPr lang="en-US" dirty="0"/>
          </a:p>
        </p:txBody>
      </p:sp>
      <p:pic>
        <p:nvPicPr>
          <p:cNvPr id="5" name="Picture 4">
            <a:extLst>
              <a:ext uri="{FF2B5EF4-FFF2-40B4-BE49-F238E27FC236}">
                <a16:creationId xmlns:a16="http://schemas.microsoft.com/office/drawing/2014/main" id="{B9AF73EB-0463-B9AA-7F9A-A6DDC7280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5862" y="1308752"/>
            <a:ext cx="824064" cy="824064"/>
          </a:xfrm>
          <a:prstGeom prst="rect">
            <a:avLst/>
          </a:prstGeom>
        </p:spPr>
      </p:pic>
    </p:spTree>
    <p:extLst>
      <p:ext uri="{BB962C8B-B14F-4D97-AF65-F5344CB8AC3E}">
        <p14:creationId xmlns:p14="http://schemas.microsoft.com/office/powerpoint/2010/main" val="2227052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61725-D84C-29A1-C6F9-21C6C110D9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D73843-F7A2-889C-B3A2-3E0D67302267}"/>
              </a:ext>
            </a:extLst>
          </p:cNvPr>
          <p:cNvSpPr>
            <a:spLocks noGrp="1"/>
          </p:cNvSpPr>
          <p:nvPr>
            <p:ph type="title"/>
          </p:nvPr>
        </p:nvSpPr>
        <p:spPr/>
        <p:txBody>
          <a:bodyPr>
            <a:normAutofit/>
          </a:bodyPr>
          <a:lstStyle/>
          <a:p>
            <a:r>
              <a:rPr lang="en-US" sz="3600" dirty="0">
                <a:latin typeface="Rockwell" panose="02060603020205020403" pitchFamily="18" charset="0"/>
              </a:rPr>
              <a:t>Writing Prompt Two: Canada as 51</a:t>
            </a:r>
            <a:r>
              <a:rPr lang="en-US" sz="3600" baseline="30000" dirty="0">
                <a:latin typeface="Rockwell" panose="02060603020205020403" pitchFamily="18" charset="0"/>
              </a:rPr>
              <a:t>st</a:t>
            </a:r>
            <a:r>
              <a:rPr lang="en-US" sz="3600" dirty="0">
                <a:latin typeface="Rockwell" panose="02060603020205020403" pitchFamily="18" charset="0"/>
              </a:rPr>
              <a:t> State</a:t>
            </a:r>
          </a:p>
        </p:txBody>
      </p:sp>
      <p:sp>
        <p:nvSpPr>
          <p:cNvPr id="4" name="Content Placeholder 3">
            <a:extLst>
              <a:ext uri="{FF2B5EF4-FFF2-40B4-BE49-F238E27FC236}">
                <a16:creationId xmlns:a16="http://schemas.microsoft.com/office/drawing/2014/main" id="{DF6CF88C-E84B-2BFD-0FC6-1871B4BAA025}"/>
              </a:ext>
            </a:extLst>
          </p:cNvPr>
          <p:cNvSpPr>
            <a:spLocks noGrp="1"/>
          </p:cNvSpPr>
          <p:nvPr>
            <p:ph idx="1"/>
          </p:nvPr>
        </p:nvSpPr>
        <p:spPr>
          <a:xfrm>
            <a:off x="838200" y="1934210"/>
            <a:ext cx="10515600" cy="3977640"/>
          </a:xfrm>
        </p:spPr>
        <p:txBody>
          <a:bodyPr>
            <a:normAutofit/>
          </a:bodyPr>
          <a:lstStyle/>
          <a:p>
            <a:r>
              <a:rPr lang="en-US" sz="2900" dirty="0">
                <a:latin typeface="Rockwell" panose="02060603020205020403" pitchFamily="18" charset="0"/>
              </a:rPr>
              <a:t>Read Article IV, Section 3, of the Constitution which specifies how States are admitted to the Union.</a:t>
            </a:r>
          </a:p>
          <a:p>
            <a:r>
              <a:rPr lang="en-US" sz="2900" dirty="0">
                <a:latin typeface="Rockwell" panose="02060603020205020403" pitchFamily="18" charset="0"/>
              </a:rPr>
              <a:t>Do a “free write” exploring your thoughts on whether Canada should become the 51st State.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Bonus: add found text to your poem taken from Canada travel brochures</a:t>
            </a:r>
            <a:r>
              <a:rPr lang="en-US" sz="2900" dirty="0">
                <a:solidFill>
                  <a:prstClr val="black"/>
                </a:solidFill>
                <a:latin typeface="Rockwell" panose="02060603020205020403" pitchFamily="18" charset="0"/>
              </a:rPr>
              <a:t>.</a:t>
            </a:r>
            <a:r>
              <a:rPr kumimoji="0" lang="en-US" sz="29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457200" lvl="1" indent="0">
              <a:buNone/>
            </a:pPr>
            <a:endParaRPr lang="en-US" sz="2500" dirty="0">
              <a:latin typeface="Rockwell" panose="02060603020205020403" pitchFamily="18" charset="0"/>
            </a:endParaRPr>
          </a:p>
          <a:p>
            <a:pPr marL="0" indent="0">
              <a:buNone/>
            </a:pPr>
            <a:endParaRPr lang="en-US" sz="2400" dirty="0">
              <a:latin typeface="Rockwell" panose="02060603020205020403" pitchFamily="18" charset="0"/>
            </a:endParaRPr>
          </a:p>
          <a:p>
            <a:pPr marL="0" indent="0">
              <a:buNone/>
            </a:pPr>
            <a:endParaRPr lang="en-US" dirty="0">
              <a:latin typeface="Rockwell" panose="02060603020205020403" pitchFamily="18" charset="0"/>
            </a:endParaRPr>
          </a:p>
          <a:p>
            <a:pPr marL="0" indent="0">
              <a:buNone/>
            </a:pPr>
            <a:endParaRPr lang="en-US" dirty="0">
              <a:latin typeface="Rockwell" panose="02060603020205020403" pitchFamily="18" charset="0"/>
            </a:endParaRPr>
          </a:p>
        </p:txBody>
      </p:sp>
      <p:sp>
        <p:nvSpPr>
          <p:cNvPr id="7" name="Date Placeholder 6">
            <a:extLst>
              <a:ext uri="{FF2B5EF4-FFF2-40B4-BE49-F238E27FC236}">
                <a16:creationId xmlns:a16="http://schemas.microsoft.com/office/drawing/2014/main" id="{42C89A87-F7FB-F639-A904-390C67B52CCA}"/>
              </a:ext>
            </a:extLst>
          </p:cNvPr>
          <p:cNvSpPr>
            <a:spLocks noGrp="1"/>
          </p:cNvSpPr>
          <p:nvPr>
            <p:ph type="dt" sz="half" idx="10"/>
          </p:nvPr>
        </p:nvSpPr>
        <p:spPr/>
        <p:txBody>
          <a:bodyPr/>
          <a:lstStyle/>
          <a:p>
            <a:r>
              <a:rPr lang="en-US" dirty="0"/>
              <a:t>May 4, 2025</a:t>
            </a:r>
          </a:p>
        </p:txBody>
      </p:sp>
      <p:sp>
        <p:nvSpPr>
          <p:cNvPr id="8" name="Footer Placeholder 7">
            <a:extLst>
              <a:ext uri="{FF2B5EF4-FFF2-40B4-BE49-F238E27FC236}">
                <a16:creationId xmlns:a16="http://schemas.microsoft.com/office/drawing/2014/main" id="{35242A2A-5630-599D-8D74-504CB8291B2F}"/>
              </a:ext>
            </a:extLst>
          </p:cNvPr>
          <p:cNvSpPr>
            <a:spLocks noGrp="1"/>
          </p:cNvSpPr>
          <p:nvPr>
            <p:ph type="ftr" sz="quarter" idx="11"/>
          </p:nvPr>
        </p:nvSpPr>
        <p:spPr/>
        <p:txBody>
          <a:bodyPr/>
          <a:lstStyle/>
          <a:p>
            <a:r>
              <a:rPr lang="en-US" dirty="0"/>
              <a:t>Dave Seter / Presented at Sebastopol Center for the Arts</a:t>
            </a:r>
          </a:p>
        </p:txBody>
      </p:sp>
      <p:sp>
        <p:nvSpPr>
          <p:cNvPr id="9" name="Slide Number Placeholder 8">
            <a:extLst>
              <a:ext uri="{FF2B5EF4-FFF2-40B4-BE49-F238E27FC236}">
                <a16:creationId xmlns:a16="http://schemas.microsoft.com/office/drawing/2014/main" id="{85E90EFA-8399-3924-2505-AEB458FE97A5}"/>
              </a:ext>
            </a:extLst>
          </p:cNvPr>
          <p:cNvSpPr>
            <a:spLocks noGrp="1"/>
          </p:cNvSpPr>
          <p:nvPr>
            <p:ph type="sldNum" sz="quarter" idx="12"/>
          </p:nvPr>
        </p:nvSpPr>
        <p:spPr/>
        <p:txBody>
          <a:bodyPr/>
          <a:lstStyle/>
          <a:p>
            <a:fld id="{AE642224-E985-42F7-9DA7-1239F3BA21E3}" type="slidenum">
              <a:rPr lang="en-US" smtClean="0"/>
              <a:t>14</a:t>
            </a:fld>
            <a:endParaRPr lang="en-US" dirty="0"/>
          </a:p>
        </p:txBody>
      </p:sp>
      <p:pic>
        <p:nvPicPr>
          <p:cNvPr id="5" name="Picture 4">
            <a:extLst>
              <a:ext uri="{FF2B5EF4-FFF2-40B4-BE49-F238E27FC236}">
                <a16:creationId xmlns:a16="http://schemas.microsoft.com/office/drawing/2014/main" id="{292AFE95-3131-10B8-D230-43D896E09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9328" y="4764913"/>
            <a:ext cx="2072640" cy="1036320"/>
          </a:xfrm>
          <a:prstGeom prst="rect">
            <a:avLst/>
          </a:prstGeom>
        </p:spPr>
      </p:pic>
    </p:spTree>
    <p:extLst>
      <p:ext uri="{BB962C8B-B14F-4D97-AF65-F5344CB8AC3E}">
        <p14:creationId xmlns:p14="http://schemas.microsoft.com/office/powerpoint/2010/main" val="2371983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C3E60-6824-71C6-3B27-EDE3A696FA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E9DF45-4EC7-F5B0-53CF-BE0EBB2535CB}"/>
              </a:ext>
            </a:extLst>
          </p:cNvPr>
          <p:cNvSpPr>
            <a:spLocks noGrp="1"/>
          </p:cNvSpPr>
          <p:nvPr>
            <p:ph type="title"/>
          </p:nvPr>
        </p:nvSpPr>
        <p:spPr>
          <a:xfrm>
            <a:off x="838200" y="365125"/>
            <a:ext cx="6787896" cy="1180211"/>
          </a:xfrm>
        </p:spPr>
        <p:txBody>
          <a:bodyPr>
            <a:normAutofit/>
          </a:bodyPr>
          <a:lstStyle/>
          <a:p>
            <a:r>
              <a:rPr lang="en-US" sz="2800" dirty="0">
                <a:latin typeface="Rockwell" panose="02060603020205020403" pitchFamily="18" charset="0"/>
              </a:rPr>
              <a:t>Writing Prompt Three: </a:t>
            </a:r>
            <a:br>
              <a:rPr lang="en-US" sz="2800" dirty="0">
                <a:latin typeface="Rockwell" panose="02060603020205020403" pitchFamily="18" charset="0"/>
              </a:rPr>
            </a:br>
            <a:r>
              <a:rPr lang="en-US" sz="2800" dirty="0">
                <a:latin typeface="Rockwell" panose="02060603020205020403" pitchFamily="18" charset="0"/>
              </a:rPr>
              <a:t>The Proposed Equal Rights Amendment</a:t>
            </a:r>
          </a:p>
        </p:txBody>
      </p:sp>
      <p:sp>
        <p:nvSpPr>
          <p:cNvPr id="4" name="Content Placeholder 3">
            <a:extLst>
              <a:ext uri="{FF2B5EF4-FFF2-40B4-BE49-F238E27FC236}">
                <a16:creationId xmlns:a16="http://schemas.microsoft.com/office/drawing/2014/main" id="{76B022B7-07D8-908C-231E-0B5C15996AE2}"/>
              </a:ext>
            </a:extLst>
          </p:cNvPr>
          <p:cNvSpPr>
            <a:spLocks noGrp="1"/>
          </p:cNvSpPr>
          <p:nvPr>
            <p:ph idx="1"/>
          </p:nvPr>
        </p:nvSpPr>
        <p:spPr>
          <a:xfrm>
            <a:off x="905256" y="1609344"/>
            <a:ext cx="10448544" cy="4567619"/>
          </a:xfrm>
        </p:spPr>
        <p:txBody>
          <a:bodyPr>
            <a:normAutofit fontScale="92500"/>
          </a:bodyPr>
          <a:lstStyle/>
          <a:p>
            <a:r>
              <a:rPr lang="en-US" sz="2400" dirty="0">
                <a:latin typeface="Rockwell" panose="02060603020205020403" pitchFamily="18" charset="0"/>
              </a:rPr>
              <a:t>"ARTICLE —</a:t>
            </a:r>
          </a:p>
          <a:p>
            <a:pPr marL="0" indent="0">
              <a:buNone/>
            </a:pPr>
            <a:r>
              <a:rPr lang="en-US" sz="2400" dirty="0">
                <a:latin typeface="Rockwell" panose="02060603020205020403" pitchFamily="18" charset="0"/>
              </a:rPr>
              <a:t>"SECTION 1. Equality of rights under the law shall not be denied or abridged by the United States or by any State on account of sex.</a:t>
            </a:r>
          </a:p>
          <a:p>
            <a:pPr marL="0" indent="0">
              <a:buNone/>
            </a:pPr>
            <a:r>
              <a:rPr lang="en-US" sz="2400" dirty="0">
                <a:latin typeface="Rockwell" panose="02060603020205020403" pitchFamily="18" charset="0"/>
              </a:rPr>
              <a:t>"SEC. 2. The Congress shall have the power to enforce, by appropriate legislation, the provisions of this article.</a:t>
            </a:r>
          </a:p>
          <a:p>
            <a:pPr marL="0" indent="0">
              <a:buNone/>
            </a:pPr>
            <a:r>
              <a:rPr lang="en-US" sz="2400" dirty="0">
                <a:latin typeface="Rockwell" panose="02060603020205020403" pitchFamily="18" charset="0"/>
              </a:rPr>
              <a:t>"SEC. 3. This amendment shall take effect two years after the date of ratification.“ </a:t>
            </a:r>
          </a:p>
          <a:p>
            <a:pPr marL="0" indent="0">
              <a:buNone/>
            </a:pPr>
            <a:r>
              <a:rPr lang="en-US" sz="2400" dirty="0">
                <a:latin typeface="Rockwell" panose="02060603020205020403" pitchFamily="18" charset="0"/>
              </a:rPr>
              <a:t>(</a:t>
            </a:r>
            <a:r>
              <a:rPr lang="en-US" sz="2400" i="1" dirty="0">
                <a:latin typeface="Rockwell" panose="02060603020205020403" pitchFamily="18" charset="0"/>
              </a:rPr>
              <a:t>Proposed Amendment to the Constitution, Ninety-Second Congress, 1972</a:t>
            </a:r>
            <a:r>
              <a:rPr lang="en-US" sz="2400" dirty="0">
                <a:latin typeface="Rockwell" panose="02060603020205020403" pitchFamily="18" charset="0"/>
              </a:rPr>
              <a:t>)</a:t>
            </a:r>
          </a:p>
          <a:p>
            <a:r>
              <a:rPr lang="en-US" sz="2400" dirty="0">
                <a:latin typeface="Rockwell" panose="02060603020205020403" pitchFamily="18" charset="0"/>
              </a:rPr>
              <a:t>Do a “free write” exploring your thoughts on the Equal Rights Amendment. What does it say? What doesn’t it say? </a:t>
            </a:r>
          </a:p>
          <a:p>
            <a:r>
              <a:rPr lang="en-US" sz="2400" dirty="0">
                <a:latin typeface="Rockwell" panose="02060603020205020403" pitchFamily="18" charset="0"/>
              </a:rPr>
              <a:t>Interweave the text of your free write with the text of the proposed Equal Rights Amendment to create your poem. Or use Donnell’s approach.</a:t>
            </a:r>
          </a:p>
          <a:p>
            <a:endParaRPr lang="en-US" sz="2000" dirty="0">
              <a:latin typeface="Rockwell" panose="02060603020205020403" pitchFamily="18" charset="0"/>
            </a:endParaRPr>
          </a:p>
          <a:p>
            <a:endParaRPr lang="en-US" sz="2000" dirty="0">
              <a:latin typeface="Rockwell" panose="02060603020205020403" pitchFamily="18" charset="0"/>
            </a:endParaRPr>
          </a:p>
          <a:p>
            <a:pPr marL="0" indent="0">
              <a:buNone/>
            </a:pPr>
            <a:endParaRPr lang="en-US" dirty="0">
              <a:latin typeface="Rockwell" panose="02060603020205020403" pitchFamily="18" charset="0"/>
            </a:endParaRPr>
          </a:p>
        </p:txBody>
      </p:sp>
      <p:sp>
        <p:nvSpPr>
          <p:cNvPr id="7" name="Date Placeholder 6">
            <a:extLst>
              <a:ext uri="{FF2B5EF4-FFF2-40B4-BE49-F238E27FC236}">
                <a16:creationId xmlns:a16="http://schemas.microsoft.com/office/drawing/2014/main" id="{C48764B4-4090-7B64-F66E-872FE5D3A5C3}"/>
              </a:ext>
            </a:extLst>
          </p:cNvPr>
          <p:cNvSpPr>
            <a:spLocks noGrp="1"/>
          </p:cNvSpPr>
          <p:nvPr>
            <p:ph type="dt" sz="half" idx="10"/>
          </p:nvPr>
        </p:nvSpPr>
        <p:spPr/>
        <p:txBody>
          <a:bodyPr/>
          <a:lstStyle/>
          <a:p>
            <a:r>
              <a:rPr lang="en-US" dirty="0"/>
              <a:t>May 4, 2025</a:t>
            </a:r>
          </a:p>
        </p:txBody>
      </p:sp>
      <p:sp>
        <p:nvSpPr>
          <p:cNvPr id="8" name="Footer Placeholder 7">
            <a:extLst>
              <a:ext uri="{FF2B5EF4-FFF2-40B4-BE49-F238E27FC236}">
                <a16:creationId xmlns:a16="http://schemas.microsoft.com/office/drawing/2014/main" id="{60F2B4F6-E251-C1CB-2AEC-F51BEC5CF991}"/>
              </a:ext>
            </a:extLst>
          </p:cNvPr>
          <p:cNvSpPr>
            <a:spLocks noGrp="1"/>
          </p:cNvSpPr>
          <p:nvPr>
            <p:ph type="ftr" sz="quarter" idx="11"/>
          </p:nvPr>
        </p:nvSpPr>
        <p:spPr/>
        <p:txBody>
          <a:bodyPr/>
          <a:lstStyle/>
          <a:p>
            <a:r>
              <a:rPr lang="en-US" dirty="0"/>
              <a:t>Dave Seter / Presented at Sebastopol Center for the Arts</a:t>
            </a:r>
          </a:p>
        </p:txBody>
      </p:sp>
      <p:sp>
        <p:nvSpPr>
          <p:cNvPr id="9" name="Slide Number Placeholder 8">
            <a:extLst>
              <a:ext uri="{FF2B5EF4-FFF2-40B4-BE49-F238E27FC236}">
                <a16:creationId xmlns:a16="http://schemas.microsoft.com/office/drawing/2014/main" id="{B3EC55EA-2302-77EF-C9D3-C58C70636835}"/>
              </a:ext>
            </a:extLst>
          </p:cNvPr>
          <p:cNvSpPr>
            <a:spLocks noGrp="1"/>
          </p:cNvSpPr>
          <p:nvPr>
            <p:ph type="sldNum" sz="quarter" idx="12"/>
          </p:nvPr>
        </p:nvSpPr>
        <p:spPr/>
        <p:txBody>
          <a:bodyPr/>
          <a:lstStyle/>
          <a:p>
            <a:fld id="{AE642224-E985-42F7-9DA7-1239F3BA21E3}" type="slidenum">
              <a:rPr lang="en-US" smtClean="0"/>
              <a:t>15</a:t>
            </a:fld>
            <a:endParaRPr lang="en-US" dirty="0"/>
          </a:p>
        </p:txBody>
      </p:sp>
      <p:pic>
        <p:nvPicPr>
          <p:cNvPr id="5" name="Picture 4">
            <a:extLst>
              <a:ext uri="{FF2B5EF4-FFF2-40B4-BE49-F238E27FC236}">
                <a16:creationId xmlns:a16="http://schemas.microsoft.com/office/drawing/2014/main" id="{15835191-538B-3A72-7804-4E904F996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5236" y="209677"/>
            <a:ext cx="2492804" cy="1710563"/>
          </a:xfrm>
          <a:prstGeom prst="rect">
            <a:avLst/>
          </a:prstGeom>
        </p:spPr>
      </p:pic>
    </p:spTree>
    <p:extLst>
      <p:ext uri="{BB962C8B-B14F-4D97-AF65-F5344CB8AC3E}">
        <p14:creationId xmlns:p14="http://schemas.microsoft.com/office/powerpoint/2010/main" val="2204009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F1428-F18E-F51E-3517-1132A70752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DD57CA-950E-A192-3021-8E26B4C9F0F3}"/>
              </a:ext>
            </a:extLst>
          </p:cNvPr>
          <p:cNvSpPr>
            <a:spLocks noGrp="1"/>
          </p:cNvSpPr>
          <p:nvPr>
            <p:ph type="title"/>
          </p:nvPr>
        </p:nvSpPr>
        <p:spPr>
          <a:xfrm>
            <a:off x="838200" y="365125"/>
            <a:ext cx="10381488" cy="1070483"/>
          </a:xfrm>
        </p:spPr>
        <p:txBody>
          <a:bodyPr>
            <a:normAutofit/>
          </a:bodyPr>
          <a:lstStyle/>
          <a:p>
            <a:r>
              <a:rPr lang="en-US" sz="3200" dirty="0">
                <a:latin typeface="Rockwell" panose="02060603020205020403" pitchFamily="18" charset="0"/>
              </a:rPr>
              <a:t>Writing Prompt Four:  Found Text from SebArts Gallery</a:t>
            </a:r>
          </a:p>
        </p:txBody>
      </p:sp>
      <p:sp>
        <p:nvSpPr>
          <p:cNvPr id="4" name="Content Placeholder 3">
            <a:extLst>
              <a:ext uri="{FF2B5EF4-FFF2-40B4-BE49-F238E27FC236}">
                <a16:creationId xmlns:a16="http://schemas.microsoft.com/office/drawing/2014/main" id="{E19CBB1C-77D5-F3BC-07F8-A204EA3132F7}"/>
              </a:ext>
            </a:extLst>
          </p:cNvPr>
          <p:cNvSpPr>
            <a:spLocks noGrp="1"/>
          </p:cNvSpPr>
          <p:nvPr>
            <p:ph idx="1"/>
          </p:nvPr>
        </p:nvSpPr>
        <p:spPr>
          <a:xfrm>
            <a:off x="838200" y="1561983"/>
            <a:ext cx="10515600" cy="2369937"/>
          </a:xfrm>
        </p:spPr>
        <p:txBody>
          <a:bodyPr>
            <a:normAutofit/>
          </a:bodyPr>
          <a:lstStyle/>
          <a:p>
            <a:pPr lvl="1"/>
            <a:r>
              <a:rPr lang="en-US" sz="2800" dirty="0">
                <a:latin typeface="Rockwell" panose="02060603020205020403" pitchFamily="18" charset="0"/>
              </a:rPr>
              <a:t>Walk the gallery and hallways, find and write down words or phrases that interest you or speak to each other. </a:t>
            </a:r>
          </a:p>
          <a:p>
            <a:pPr lvl="1"/>
            <a:r>
              <a:rPr lang="en-US" sz="2800" dirty="0">
                <a:latin typeface="Rockwell" panose="02060603020205020403" pitchFamily="18" charset="0"/>
              </a:rPr>
              <a:t>Return to the writing space and interweave the found text into a poem. Feel free to intersperse your own words linking the found words and phrases together. </a:t>
            </a:r>
          </a:p>
          <a:p>
            <a:pPr marL="457200" lvl="1" indent="0">
              <a:buNone/>
            </a:pPr>
            <a:endParaRPr lang="en-US" sz="2500" dirty="0">
              <a:latin typeface="Rockwell" panose="02060603020205020403" pitchFamily="18" charset="0"/>
            </a:endParaRPr>
          </a:p>
          <a:p>
            <a:pPr marL="0" indent="0">
              <a:buNone/>
            </a:pPr>
            <a:endParaRPr lang="en-US" sz="2400" dirty="0">
              <a:latin typeface="Rockwell" panose="02060603020205020403" pitchFamily="18" charset="0"/>
            </a:endParaRPr>
          </a:p>
          <a:p>
            <a:pPr marL="0" indent="0">
              <a:buNone/>
            </a:pPr>
            <a:endParaRPr lang="en-US" dirty="0">
              <a:latin typeface="Rockwell" panose="02060603020205020403" pitchFamily="18" charset="0"/>
            </a:endParaRPr>
          </a:p>
          <a:p>
            <a:pPr marL="0" indent="0">
              <a:buNone/>
            </a:pPr>
            <a:endParaRPr lang="en-US" dirty="0">
              <a:latin typeface="Rockwell" panose="02060603020205020403" pitchFamily="18" charset="0"/>
            </a:endParaRPr>
          </a:p>
        </p:txBody>
      </p:sp>
      <p:sp>
        <p:nvSpPr>
          <p:cNvPr id="7" name="Date Placeholder 6">
            <a:extLst>
              <a:ext uri="{FF2B5EF4-FFF2-40B4-BE49-F238E27FC236}">
                <a16:creationId xmlns:a16="http://schemas.microsoft.com/office/drawing/2014/main" id="{CA31A1B8-E781-CF7F-BDDA-BCA9DAC27D5E}"/>
              </a:ext>
            </a:extLst>
          </p:cNvPr>
          <p:cNvSpPr>
            <a:spLocks noGrp="1"/>
          </p:cNvSpPr>
          <p:nvPr>
            <p:ph type="dt" sz="half" idx="10"/>
          </p:nvPr>
        </p:nvSpPr>
        <p:spPr/>
        <p:txBody>
          <a:bodyPr/>
          <a:lstStyle/>
          <a:p>
            <a:r>
              <a:rPr lang="en-US" dirty="0"/>
              <a:t>May 4, 2025</a:t>
            </a:r>
          </a:p>
        </p:txBody>
      </p:sp>
      <p:sp>
        <p:nvSpPr>
          <p:cNvPr id="8" name="Footer Placeholder 7">
            <a:extLst>
              <a:ext uri="{FF2B5EF4-FFF2-40B4-BE49-F238E27FC236}">
                <a16:creationId xmlns:a16="http://schemas.microsoft.com/office/drawing/2014/main" id="{5CC35D2E-3A85-9E25-A584-937D648522F3}"/>
              </a:ext>
            </a:extLst>
          </p:cNvPr>
          <p:cNvSpPr>
            <a:spLocks noGrp="1"/>
          </p:cNvSpPr>
          <p:nvPr>
            <p:ph type="ftr" sz="quarter" idx="11"/>
          </p:nvPr>
        </p:nvSpPr>
        <p:spPr/>
        <p:txBody>
          <a:bodyPr/>
          <a:lstStyle/>
          <a:p>
            <a:r>
              <a:rPr lang="en-US" dirty="0"/>
              <a:t>Dave Seter / Presented at Sebastopol Center for the Arts</a:t>
            </a:r>
          </a:p>
        </p:txBody>
      </p:sp>
      <p:sp>
        <p:nvSpPr>
          <p:cNvPr id="9" name="Slide Number Placeholder 8">
            <a:extLst>
              <a:ext uri="{FF2B5EF4-FFF2-40B4-BE49-F238E27FC236}">
                <a16:creationId xmlns:a16="http://schemas.microsoft.com/office/drawing/2014/main" id="{FB5922A1-4C36-F296-1443-B8FB8E3899ED}"/>
              </a:ext>
            </a:extLst>
          </p:cNvPr>
          <p:cNvSpPr>
            <a:spLocks noGrp="1"/>
          </p:cNvSpPr>
          <p:nvPr>
            <p:ph type="sldNum" sz="quarter" idx="12"/>
          </p:nvPr>
        </p:nvSpPr>
        <p:spPr/>
        <p:txBody>
          <a:bodyPr/>
          <a:lstStyle/>
          <a:p>
            <a:fld id="{AE642224-E985-42F7-9DA7-1239F3BA21E3}" type="slidenum">
              <a:rPr lang="en-US" smtClean="0"/>
              <a:t>16</a:t>
            </a:fld>
            <a:endParaRPr lang="en-US" dirty="0"/>
          </a:p>
        </p:txBody>
      </p:sp>
      <p:pic>
        <p:nvPicPr>
          <p:cNvPr id="3" name="Picture 2">
            <a:extLst>
              <a:ext uri="{FF2B5EF4-FFF2-40B4-BE49-F238E27FC236}">
                <a16:creationId xmlns:a16="http://schemas.microsoft.com/office/drawing/2014/main" id="{FE75B86B-CA41-AEFC-83A9-F37CF1CAB8FB}"/>
              </a:ext>
            </a:extLst>
          </p:cNvPr>
          <p:cNvPicPr>
            <a:picLocks noChangeAspect="1"/>
          </p:cNvPicPr>
          <p:nvPr/>
        </p:nvPicPr>
        <p:blipFill>
          <a:blip r:embed="rId2"/>
          <a:stretch>
            <a:fillRect/>
          </a:stretch>
        </p:blipFill>
        <p:spPr>
          <a:xfrm>
            <a:off x="8610600" y="3876406"/>
            <a:ext cx="2209845" cy="1807474"/>
          </a:xfrm>
          <a:prstGeom prst="rect">
            <a:avLst/>
          </a:prstGeom>
        </p:spPr>
      </p:pic>
    </p:spTree>
    <p:extLst>
      <p:ext uri="{BB962C8B-B14F-4D97-AF65-F5344CB8AC3E}">
        <p14:creationId xmlns:p14="http://schemas.microsoft.com/office/powerpoint/2010/main" val="2102057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878E0-EA4F-759C-1DC8-3B1140604CC5}"/>
              </a:ext>
            </a:extLst>
          </p:cNvPr>
          <p:cNvSpPr>
            <a:spLocks noGrp="1"/>
          </p:cNvSpPr>
          <p:nvPr>
            <p:ph type="title"/>
          </p:nvPr>
        </p:nvSpPr>
        <p:spPr/>
        <p:txBody>
          <a:bodyPr/>
          <a:lstStyle/>
          <a:p>
            <a:r>
              <a:rPr lang="en-US" dirty="0">
                <a:latin typeface="Rockwell" panose="02060603020205020403" pitchFamily="18" charset="0"/>
              </a:rPr>
              <a:t>Sharing (Optional)</a:t>
            </a:r>
            <a:endParaRPr lang="en-US" dirty="0"/>
          </a:p>
        </p:txBody>
      </p:sp>
      <p:sp>
        <p:nvSpPr>
          <p:cNvPr id="3" name="Content Placeholder 2">
            <a:extLst>
              <a:ext uri="{FF2B5EF4-FFF2-40B4-BE49-F238E27FC236}">
                <a16:creationId xmlns:a16="http://schemas.microsoft.com/office/drawing/2014/main" id="{281270C5-32A8-7F1D-D08A-D37E8E37A456}"/>
              </a:ext>
            </a:extLst>
          </p:cNvPr>
          <p:cNvSpPr>
            <a:spLocks noGrp="1"/>
          </p:cNvSpPr>
          <p:nvPr>
            <p:ph idx="1"/>
          </p:nvPr>
        </p:nvSpPr>
        <p:spPr/>
        <p:txBody>
          <a:bodyPr/>
          <a:lstStyle/>
          <a:p>
            <a:r>
              <a:rPr lang="en-US" sz="3600" dirty="0">
                <a:latin typeface="Rockwell" panose="02060603020205020403" pitchFamily="18" charset="0"/>
              </a:rPr>
              <a:t>Share which prompt you chose</a:t>
            </a:r>
          </a:p>
          <a:p>
            <a:r>
              <a:rPr lang="en-US" sz="3600" dirty="0">
                <a:latin typeface="Rockwell" panose="02060603020205020403" pitchFamily="18" charset="0"/>
              </a:rPr>
              <a:t>Read your draft poem (or a portion of the poem) to the group (if you feel comfortable doing so)</a:t>
            </a:r>
          </a:p>
          <a:p>
            <a:r>
              <a:rPr lang="en-US" sz="3600" dirty="0">
                <a:latin typeface="Rockwell" panose="02060603020205020403" pitchFamily="18" charset="0"/>
              </a:rPr>
              <a:t>Give your overall reaction to the exercise:</a:t>
            </a:r>
          </a:p>
          <a:p>
            <a:pPr lvl="1">
              <a:buFont typeface="Courier New" panose="02070309020205020404" pitchFamily="49" charset="0"/>
              <a:buChar char="o"/>
            </a:pPr>
            <a:r>
              <a:rPr lang="en-US" sz="3600" dirty="0">
                <a:latin typeface="Rockwell" panose="02060603020205020403" pitchFamily="18" charset="0"/>
              </a:rPr>
              <a:t> Pros</a:t>
            </a:r>
          </a:p>
          <a:p>
            <a:pPr lvl="1">
              <a:buFont typeface="Courier New" panose="02070309020205020404" pitchFamily="49" charset="0"/>
              <a:buChar char="o"/>
            </a:pPr>
            <a:r>
              <a:rPr lang="en-US" sz="3600" dirty="0">
                <a:latin typeface="Rockwell" panose="02060603020205020403" pitchFamily="18" charset="0"/>
              </a:rPr>
              <a:t> Cons</a:t>
            </a:r>
          </a:p>
          <a:p>
            <a:pPr marL="457200" lvl="1" indent="0">
              <a:buNone/>
            </a:pPr>
            <a:endParaRPr lang="en-US" dirty="0">
              <a:latin typeface="Rockwell" panose="02060603020205020403" pitchFamily="18" charset="0"/>
            </a:endParaRPr>
          </a:p>
        </p:txBody>
      </p:sp>
      <p:sp>
        <p:nvSpPr>
          <p:cNvPr id="4" name="Date Placeholder 3">
            <a:extLst>
              <a:ext uri="{FF2B5EF4-FFF2-40B4-BE49-F238E27FC236}">
                <a16:creationId xmlns:a16="http://schemas.microsoft.com/office/drawing/2014/main" id="{C8FC93C2-6877-A5DE-2315-E16EFAF9EEA4}"/>
              </a:ext>
            </a:extLst>
          </p:cNvPr>
          <p:cNvSpPr>
            <a:spLocks noGrp="1"/>
          </p:cNvSpPr>
          <p:nvPr>
            <p:ph type="dt" sz="half" idx="10"/>
          </p:nvPr>
        </p:nvSpPr>
        <p:spPr/>
        <p:txBody>
          <a:bodyPr/>
          <a:lstStyle/>
          <a:p>
            <a:r>
              <a:rPr lang="en-US" dirty="0"/>
              <a:t>May 4, 2025</a:t>
            </a:r>
          </a:p>
        </p:txBody>
      </p:sp>
      <p:sp>
        <p:nvSpPr>
          <p:cNvPr id="5" name="Footer Placeholder 4">
            <a:extLst>
              <a:ext uri="{FF2B5EF4-FFF2-40B4-BE49-F238E27FC236}">
                <a16:creationId xmlns:a16="http://schemas.microsoft.com/office/drawing/2014/main" id="{43212F90-2CAB-059D-A21F-B98853D15FA5}"/>
              </a:ext>
            </a:extLst>
          </p:cNvPr>
          <p:cNvSpPr>
            <a:spLocks noGrp="1"/>
          </p:cNvSpPr>
          <p:nvPr>
            <p:ph type="ftr" sz="quarter" idx="11"/>
          </p:nvPr>
        </p:nvSpPr>
        <p:spPr/>
        <p:txBody>
          <a:bodyPr/>
          <a:lstStyle/>
          <a:p>
            <a:r>
              <a:rPr lang="en-US" dirty="0"/>
              <a:t>Dave Seter / Presented at Sebastopol Center for the Arts</a:t>
            </a:r>
          </a:p>
        </p:txBody>
      </p:sp>
      <p:sp>
        <p:nvSpPr>
          <p:cNvPr id="6" name="Slide Number Placeholder 5">
            <a:extLst>
              <a:ext uri="{FF2B5EF4-FFF2-40B4-BE49-F238E27FC236}">
                <a16:creationId xmlns:a16="http://schemas.microsoft.com/office/drawing/2014/main" id="{91B0E5B2-240B-3D7E-E828-B6593B353C27}"/>
              </a:ext>
            </a:extLst>
          </p:cNvPr>
          <p:cNvSpPr>
            <a:spLocks noGrp="1"/>
          </p:cNvSpPr>
          <p:nvPr>
            <p:ph type="sldNum" sz="quarter" idx="12"/>
          </p:nvPr>
        </p:nvSpPr>
        <p:spPr/>
        <p:txBody>
          <a:bodyPr/>
          <a:lstStyle/>
          <a:p>
            <a:fld id="{B0E8E009-C25B-44E1-A9B3-F17275BDE32A}" type="slidenum">
              <a:rPr lang="en-US" smtClean="0"/>
              <a:t>17</a:t>
            </a:fld>
            <a:endParaRPr lang="en-US" dirty="0"/>
          </a:p>
        </p:txBody>
      </p:sp>
    </p:spTree>
    <p:extLst>
      <p:ext uri="{BB962C8B-B14F-4D97-AF65-F5344CB8AC3E}">
        <p14:creationId xmlns:p14="http://schemas.microsoft.com/office/powerpoint/2010/main" val="2047955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CB2C-D21D-9929-C2E9-4189D430973A}"/>
              </a:ext>
            </a:extLst>
          </p:cNvPr>
          <p:cNvSpPr>
            <a:spLocks noGrp="1"/>
          </p:cNvSpPr>
          <p:nvPr>
            <p:ph type="title"/>
          </p:nvPr>
        </p:nvSpPr>
        <p:spPr/>
        <p:txBody>
          <a:bodyPr/>
          <a:lstStyle/>
          <a:p>
            <a:r>
              <a:rPr lang="en-US" dirty="0">
                <a:latin typeface="Rockwell" panose="02060603020205020403" pitchFamily="18" charset="0"/>
              </a:rPr>
              <a:t>Thank You for Attending</a:t>
            </a:r>
          </a:p>
        </p:txBody>
      </p:sp>
      <p:sp>
        <p:nvSpPr>
          <p:cNvPr id="3" name="Content Placeholder 2">
            <a:extLst>
              <a:ext uri="{FF2B5EF4-FFF2-40B4-BE49-F238E27FC236}">
                <a16:creationId xmlns:a16="http://schemas.microsoft.com/office/drawing/2014/main" id="{00CC4276-5D6A-49AE-708C-831396850560}"/>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Sebastopol Center for the Arts: </a:t>
            </a:r>
            <a:r>
              <a:rPr lang="en-US" dirty="0">
                <a:hlinkClick r:id="rId2"/>
              </a:rPr>
              <a:t>https://www.sebarts.org/</a:t>
            </a:r>
            <a:endParaRPr lang="en-US" dirty="0"/>
          </a:p>
          <a:p>
            <a:pPr marL="0" indent="0">
              <a:buNone/>
            </a:pPr>
            <a:endParaRPr lang="en-US" dirty="0"/>
          </a:p>
          <a:p>
            <a:pPr marL="0" indent="0">
              <a:buNone/>
            </a:pPr>
            <a:r>
              <a:rPr lang="en-US" dirty="0"/>
              <a:t>Dave Seter: </a:t>
            </a:r>
            <a:r>
              <a:rPr lang="en-US" dirty="0">
                <a:hlinkClick r:id="rId3"/>
              </a:rPr>
              <a:t>https://daveseter.com/</a:t>
            </a:r>
            <a:endParaRPr lang="en-US" dirty="0"/>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44B145EE-76DE-8B8A-72A2-E0810243AAB0}"/>
              </a:ext>
            </a:extLst>
          </p:cNvPr>
          <p:cNvSpPr>
            <a:spLocks noGrp="1"/>
          </p:cNvSpPr>
          <p:nvPr>
            <p:ph type="dt" sz="half" idx="10"/>
          </p:nvPr>
        </p:nvSpPr>
        <p:spPr/>
        <p:txBody>
          <a:bodyPr/>
          <a:lstStyle/>
          <a:p>
            <a:r>
              <a:rPr lang="en-US" dirty="0"/>
              <a:t>May 4, 2025</a:t>
            </a:r>
          </a:p>
        </p:txBody>
      </p:sp>
      <p:sp>
        <p:nvSpPr>
          <p:cNvPr id="5" name="Footer Placeholder 4">
            <a:extLst>
              <a:ext uri="{FF2B5EF4-FFF2-40B4-BE49-F238E27FC236}">
                <a16:creationId xmlns:a16="http://schemas.microsoft.com/office/drawing/2014/main" id="{9A3CA27F-17E7-614F-7580-BAF574C165A2}"/>
              </a:ext>
            </a:extLst>
          </p:cNvPr>
          <p:cNvSpPr>
            <a:spLocks noGrp="1"/>
          </p:cNvSpPr>
          <p:nvPr>
            <p:ph type="ftr" sz="quarter" idx="11"/>
          </p:nvPr>
        </p:nvSpPr>
        <p:spPr/>
        <p:txBody>
          <a:bodyPr/>
          <a:lstStyle/>
          <a:p>
            <a:r>
              <a:rPr lang="en-US" dirty="0"/>
              <a:t>Dave Seter / Presented at Sebastopol Center for the Arts</a:t>
            </a:r>
          </a:p>
        </p:txBody>
      </p:sp>
      <p:sp>
        <p:nvSpPr>
          <p:cNvPr id="6" name="Slide Number Placeholder 5">
            <a:extLst>
              <a:ext uri="{FF2B5EF4-FFF2-40B4-BE49-F238E27FC236}">
                <a16:creationId xmlns:a16="http://schemas.microsoft.com/office/drawing/2014/main" id="{F1F4ADFE-9FE6-1CC6-485A-DF39130B0B6A}"/>
              </a:ext>
            </a:extLst>
          </p:cNvPr>
          <p:cNvSpPr>
            <a:spLocks noGrp="1"/>
          </p:cNvSpPr>
          <p:nvPr>
            <p:ph type="sldNum" sz="quarter" idx="12"/>
          </p:nvPr>
        </p:nvSpPr>
        <p:spPr/>
        <p:txBody>
          <a:bodyPr/>
          <a:lstStyle/>
          <a:p>
            <a:fld id="{B0E8E009-C25B-44E1-A9B3-F17275BDE32A}" type="slidenum">
              <a:rPr lang="en-US" smtClean="0"/>
              <a:t>18</a:t>
            </a:fld>
            <a:endParaRPr lang="en-US" dirty="0"/>
          </a:p>
        </p:txBody>
      </p:sp>
      <p:pic>
        <p:nvPicPr>
          <p:cNvPr id="8" name="Picture 7">
            <a:extLst>
              <a:ext uri="{FF2B5EF4-FFF2-40B4-BE49-F238E27FC236}">
                <a16:creationId xmlns:a16="http://schemas.microsoft.com/office/drawing/2014/main" id="{E5B78230-DA51-D7D5-A3DA-16F552F3AF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480" y="4220750"/>
            <a:ext cx="2459736" cy="1844802"/>
          </a:xfrm>
          <a:prstGeom prst="rect">
            <a:avLst/>
          </a:prstGeom>
        </p:spPr>
      </p:pic>
      <p:pic>
        <p:nvPicPr>
          <p:cNvPr id="10" name="Picture 9">
            <a:extLst>
              <a:ext uri="{FF2B5EF4-FFF2-40B4-BE49-F238E27FC236}">
                <a16:creationId xmlns:a16="http://schemas.microsoft.com/office/drawing/2014/main" id="{63038AC9-AE37-A047-2894-687CFC443E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476883"/>
            <a:ext cx="2111310" cy="1724660"/>
          </a:xfrm>
          <a:prstGeom prst="rect">
            <a:avLst/>
          </a:prstGeom>
        </p:spPr>
      </p:pic>
      <p:pic>
        <p:nvPicPr>
          <p:cNvPr id="9" name="Picture 8">
            <a:extLst>
              <a:ext uri="{FF2B5EF4-FFF2-40B4-BE49-F238E27FC236}">
                <a16:creationId xmlns:a16="http://schemas.microsoft.com/office/drawing/2014/main" id="{996A0DA3-4D03-7D2F-754A-C742126EA3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5488" y="1264413"/>
            <a:ext cx="1911096" cy="1911096"/>
          </a:xfrm>
          <a:prstGeom prst="rect">
            <a:avLst/>
          </a:prstGeom>
        </p:spPr>
      </p:pic>
    </p:spTree>
    <p:extLst>
      <p:ext uri="{BB962C8B-B14F-4D97-AF65-F5344CB8AC3E}">
        <p14:creationId xmlns:p14="http://schemas.microsoft.com/office/powerpoint/2010/main" val="1567214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CC32-28ED-97C6-1773-54E2CF7D87E9}"/>
              </a:ext>
            </a:extLst>
          </p:cNvPr>
          <p:cNvSpPr>
            <a:spLocks noGrp="1"/>
          </p:cNvSpPr>
          <p:nvPr>
            <p:ph type="title"/>
          </p:nvPr>
        </p:nvSpPr>
        <p:spPr/>
        <p:txBody>
          <a:bodyPr/>
          <a:lstStyle/>
          <a:p>
            <a:r>
              <a:rPr lang="en-US" dirty="0">
                <a:latin typeface="Rockwell" panose="02060603020205020403" pitchFamily="18" charset="0"/>
              </a:rPr>
              <a:t>Who Are We</a:t>
            </a:r>
          </a:p>
        </p:txBody>
      </p:sp>
      <p:pic>
        <p:nvPicPr>
          <p:cNvPr id="9" name="Content Placeholder 8">
            <a:extLst>
              <a:ext uri="{FF2B5EF4-FFF2-40B4-BE49-F238E27FC236}">
                <a16:creationId xmlns:a16="http://schemas.microsoft.com/office/drawing/2014/main" id="{395EFCA1-04C0-0839-5CD7-B37473115EF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546626"/>
            <a:ext cx="2449904" cy="2001246"/>
          </a:xfrm>
        </p:spPr>
      </p:pic>
      <p:pic>
        <p:nvPicPr>
          <p:cNvPr id="13" name="Content Placeholder 12">
            <a:extLst>
              <a:ext uri="{FF2B5EF4-FFF2-40B4-BE49-F238E27FC236}">
                <a16:creationId xmlns:a16="http://schemas.microsoft.com/office/drawing/2014/main" id="{56FDC3CD-266B-9A05-64EE-7C321A2F50C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67274" y="1529140"/>
            <a:ext cx="2231825" cy="1673869"/>
          </a:xfrm>
        </p:spPr>
      </p:pic>
      <p:sp>
        <p:nvSpPr>
          <p:cNvPr id="5" name="Date Placeholder 4">
            <a:extLst>
              <a:ext uri="{FF2B5EF4-FFF2-40B4-BE49-F238E27FC236}">
                <a16:creationId xmlns:a16="http://schemas.microsoft.com/office/drawing/2014/main" id="{F11A378B-6B25-C012-0259-20B54E4532BD}"/>
              </a:ext>
            </a:extLst>
          </p:cNvPr>
          <p:cNvSpPr>
            <a:spLocks noGrp="1"/>
          </p:cNvSpPr>
          <p:nvPr>
            <p:ph type="dt" sz="half" idx="10"/>
          </p:nvPr>
        </p:nvSpPr>
        <p:spPr/>
        <p:txBody>
          <a:bodyPr/>
          <a:lstStyle/>
          <a:p>
            <a:r>
              <a:rPr lang="en-US" dirty="0"/>
              <a:t>May 4, 2025</a:t>
            </a:r>
          </a:p>
        </p:txBody>
      </p:sp>
      <p:sp>
        <p:nvSpPr>
          <p:cNvPr id="6" name="Footer Placeholder 5">
            <a:extLst>
              <a:ext uri="{FF2B5EF4-FFF2-40B4-BE49-F238E27FC236}">
                <a16:creationId xmlns:a16="http://schemas.microsoft.com/office/drawing/2014/main" id="{DAB127DB-A1A1-9A60-5046-6ED6AFDAD8CA}"/>
              </a:ext>
            </a:extLst>
          </p:cNvPr>
          <p:cNvSpPr>
            <a:spLocks noGrp="1"/>
          </p:cNvSpPr>
          <p:nvPr>
            <p:ph type="ftr" sz="quarter" idx="11"/>
          </p:nvPr>
        </p:nvSpPr>
        <p:spPr>
          <a:xfrm>
            <a:off x="3910584" y="6354141"/>
            <a:ext cx="5114544" cy="365125"/>
          </a:xfrm>
        </p:spPr>
        <p:txBody>
          <a:bodyPr/>
          <a:lstStyle/>
          <a:p>
            <a:r>
              <a:rPr lang="en-US" dirty="0"/>
              <a:t>Dave Seter / Presented at Sebstopol Center for the Arts</a:t>
            </a:r>
          </a:p>
        </p:txBody>
      </p:sp>
      <p:sp>
        <p:nvSpPr>
          <p:cNvPr id="7" name="Slide Number Placeholder 6">
            <a:extLst>
              <a:ext uri="{FF2B5EF4-FFF2-40B4-BE49-F238E27FC236}">
                <a16:creationId xmlns:a16="http://schemas.microsoft.com/office/drawing/2014/main" id="{3EB1F674-F764-2AEB-5793-F720B3C2A015}"/>
              </a:ext>
            </a:extLst>
          </p:cNvPr>
          <p:cNvSpPr>
            <a:spLocks noGrp="1"/>
          </p:cNvSpPr>
          <p:nvPr>
            <p:ph type="sldNum" sz="quarter" idx="12"/>
          </p:nvPr>
        </p:nvSpPr>
        <p:spPr/>
        <p:txBody>
          <a:bodyPr/>
          <a:lstStyle/>
          <a:p>
            <a:fld id="{B0E8E009-C25B-44E1-A9B3-F17275BDE32A}" type="slidenum">
              <a:rPr lang="en-US" smtClean="0"/>
              <a:t>2</a:t>
            </a:fld>
            <a:endParaRPr lang="en-US" dirty="0"/>
          </a:p>
        </p:txBody>
      </p:sp>
      <p:sp>
        <p:nvSpPr>
          <p:cNvPr id="10" name="TextBox 9">
            <a:extLst>
              <a:ext uri="{FF2B5EF4-FFF2-40B4-BE49-F238E27FC236}">
                <a16:creationId xmlns:a16="http://schemas.microsoft.com/office/drawing/2014/main" id="{6945DD53-8562-43C2-381B-D63ABFCBB1DD}"/>
              </a:ext>
            </a:extLst>
          </p:cNvPr>
          <p:cNvSpPr txBox="1"/>
          <p:nvPr/>
        </p:nvSpPr>
        <p:spPr>
          <a:xfrm>
            <a:off x="838200" y="3657600"/>
            <a:ext cx="5114544" cy="2246769"/>
          </a:xfrm>
          <a:prstGeom prst="rect">
            <a:avLst/>
          </a:prstGeom>
          <a:noFill/>
        </p:spPr>
        <p:txBody>
          <a:bodyPr wrap="square" rtlCol="0">
            <a:spAutoFit/>
          </a:bodyPr>
          <a:lstStyle/>
          <a:p>
            <a:r>
              <a:rPr lang="en-US" sz="1400" dirty="0">
                <a:latin typeface="Rockwell" panose="02060603020205020403" pitchFamily="18" charset="0"/>
              </a:rPr>
              <a:t>We produce, promote and present artists - local, national, international – through curated gallery exhibits, artists open studio events, arts lectures, poetry readings, concerts, adult and youth education, a state-of-the-art ceramics studio and an acclaimed documentary film festival.</a:t>
            </a:r>
          </a:p>
          <a:p>
            <a:endParaRPr lang="en-US" sz="1400" dirty="0">
              <a:latin typeface="Rockwell" panose="02060603020205020403" pitchFamily="18" charset="0"/>
            </a:endParaRPr>
          </a:p>
          <a:p>
            <a:r>
              <a:rPr lang="en-US" sz="1400" dirty="0">
                <a:latin typeface="Rockwell" panose="02060603020205020403" pitchFamily="18" charset="0"/>
              </a:rPr>
              <a:t>We are dedicated to honoring diversity, encouraging creative excellence, and providing a welcoming gathering place for the community to:  Experience Art, Make Art, Share Art and Celebrate Creative Thought</a:t>
            </a:r>
            <a:r>
              <a:rPr lang="en-US" sz="1400" dirty="0"/>
              <a:t>. </a:t>
            </a:r>
          </a:p>
        </p:txBody>
      </p:sp>
      <p:sp>
        <p:nvSpPr>
          <p:cNvPr id="11" name="TextBox 10">
            <a:extLst>
              <a:ext uri="{FF2B5EF4-FFF2-40B4-BE49-F238E27FC236}">
                <a16:creationId xmlns:a16="http://schemas.microsoft.com/office/drawing/2014/main" id="{81F570C5-EF2B-324A-9CE2-BC63AE4FA179}"/>
              </a:ext>
            </a:extLst>
          </p:cNvPr>
          <p:cNvSpPr txBox="1"/>
          <p:nvPr/>
        </p:nvSpPr>
        <p:spPr>
          <a:xfrm>
            <a:off x="3288104" y="1546627"/>
            <a:ext cx="2536624" cy="1569660"/>
          </a:xfrm>
          <a:prstGeom prst="rect">
            <a:avLst/>
          </a:prstGeom>
          <a:noFill/>
        </p:spPr>
        <p:txBody>
          <a:bodyPr wrap="square" rtlCol="0">
            <a:spAutoFit/>
          </a:bodyPr>
          <a:lstStyle/>
          <a:p>
            <a:r>
              <a:rPr lang="en-US" sz="1600" dirty="0">
                <a:latin typeface="Rockwell" panose="02060603020205020403" pitchFamily="18" charset="0"/>
              </a:rPr>
              <a:t>Sebastopol Center for the Arts is committed to cultivating creativity and inspiring appreciation for the transformative power of art.</a:t>
            </a:r>
          </a:p>
        </p:txBody>
      </p:sp>
      <p:sp>
        <p:nvSpPr>
          <p:cNvPr id="14" name="TextBox 13">
            <a:extLst>
              <a:ext uri="{FF2B5EF4-FFF2-40B4-BE49-F238E27FC236}">
                <a16:creationId xmlns:a16="http://schemas.microsoft.com/office/drawing/2014/main" id="{7929E8EE-5F71-7CA8-370C-FE54A24E26BB}"/>
              </a:ext>
            </a:extLst>
          </p:cNvPr>
          <p:cNvSpPr txBox="1"/>
          <p:nvPr/>
        </p:nvSpPr>
        <p:spPr>
          <a:xfrm>
            <a:off x="6855535" y="3240095"/>
            <a:ext cx="1883080" cy="307777"/>
          </a:xfrm>
          <a:prstGeom prst="rect">
            <a:avLst/>
          </a:prstGeom>
          <a:noFill/>
        </p:spPr>
        <p:txBody>
          <a:bodyPr wrap="none" rtlCol="0">
            <a:spAutoFit/>
          </a:bodyPr>
          <a:lstStyle/>
          <a:p>
            <a:r>
              <a:rPr lang="en-US" sz="1400" i="1" dirty="0">
                <a:latin typeface="Rockwell" panose="02060603020205020403" pitchFamily="18" charset="0"/>
              </a:rPr>
              <a:t>photo by Robin Mills</a:t>
            </a:r>
          </a:p>
        </p:txBody>
      </p:sp>
      <p:sp>
        <p:nvSpPr>
          <p:cNvPr id="15" name="TextBox 14">
            <a:extLst>
              <a:ext uri="{FF2B5EF4-FFF2-40B4-BE49-F238E27FC236}">
                <a16:creationId xmlns:a16="http://schemas.microsoft.com/office/drawing/2014/main" id="{B65B861B-6072-FF5D-AB9E-61E86BEA8F84}"/>
              </a:ext>
            </a:extLst>
          </p:cNvPr>
          <p:cNvSpPr txBox="1"/>
          <p:nvPr/>
        </p:nvSpPr>
        <p:spPr>
          <a:xfrm>
            <a:off x="8610599" y="1509087"/>
            <a:ext cx="3240026" cy="738664"/>
          </a:xfrm>
          <a:prstGeom prst="rect">
            <a:avLst/>
          </a:prstGeom>
          <a:noFill/>
        </p:spPr>
        <p:txBody>
          <a:bodyPr wrap="square" rtlCol="0">
            <a:spAutoFit/>
          </a:bodyPr>
          <a:lstStyle/>
          <a:p>
            <a:r>
              <a:rPr lang="en-US" sz="1400" dirty="0">
                <a:latin typeface="Rockwell" panose="02060603020205020403" pitchFamily="18" charset="0"/>
              </a:rPr>
              <a:t>Dave Seter </a:t>
            </a:r>
          </a:p>
          <a:p>
            <a:r>
              <a:rPr lang="en-US" sz="1400" dirty="0">
                <a:latin typeface="Rockwell" panose="02060603020205020403" pitchFamily="18" charset="0"/>
              </a:rPr>
              <a:t>Sonoma County Poet Laureate </a:t>
            </a:r>
          </a:p>
          <a:p>
            <a:r>
              <a:rPr lang="en-US" sz="1400" dirty="0">
                <a:latin typeface="Rockwell" panose="02060603020205020403" pitchFamily="18" charset="0"/>
              </a:rPr>
              <a:t>2024-26</a:t>
            </a:r>
          </a:p>
        </p:txBody>
      </p:sp>
      <p:sp>
        <p:nvSpPr>
          <p:cNvPr id="16" name="TextBox 15">
            <a:extLst>
              <a:ext uri="{FF2B5EF4-FFF2-40B4-BE49-F238E27FC236}">
                <a16:creationId xmlns:a16="http://schemas.microsoft.com/office/drawing/2014/main" id="{5058FF53-20AA-5264-2D22-E28B4181DCC2}"/>
              </a:ext>
            </a:extLst>
          </p:cNvPr>
          <p:cNvSpPr txBox="1"/>
          <p:nvPr/>
        </p:nvSpPr>
        <p:spPr>
          <a:xfrm>
            <a:off x="6239258" y="3598254"/>
            <a:ext cx="5209030" cy="2308324"/>
          </a:xfrm>
          <a:prstGeom prst="rect">
            <a:avLst/>
          </a:prstGeom>
          <a:noFill/>
        </p:spPr>
        <p:txBody>
          <a:bodyPr wrap="square" rtlCol="0">
            <a:spAutoFit/>
          </a:bodyPr>
          <a:lstStyle/>
          <a:p>
            <a:r>
              <a:rPr lang="en-US" sz="1600" dirty="0">
                <a:latin typeface="Rockwell" panose="02060603020205020403" pitchFamily="18" charset="0"/>
              </a:rPr>
              <a:t>Dave Seter is a poet, nature writer, and author of the poetry collection Don’t Sing to Me of Electric Fences, and the chapbooks Night Duty and Somewhere West of the Mississippi (forthcoming). His poems have won the KNOCK Ecolit Prize and received third place in the William Matthews competition. He earned his undergraduate degree in civil engineering from Princeton University and his graduate degree in humanities from Dominican University of California. </a:t>
            </a:r>
          </a:p>
        </p:txBody>
      </p:sp>
    </p:spTree>
    <p:extLst>
      <p:ext uri="{BB962C8B-B14F-4D97-AF65-F5344CB8AC3E}">
        <p14:creationId xmlns:p14="http://schemas.microsoft.com/office/powerpoint/2010/main" val="3162878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3687-F43C-1A12-215B-A0DCA13A880E}"/>
              </a:ext>
            </a:extLst>
          </p:cNvPr>
          <p:cNvSpPr>
            <a:spLocks noGrp="1"/>
          </p:cNvSpPr>
          <p:nvPr>
            <p:ph type="title"/>
          </p:nvPr>
        </p:nvSpPr>
        <p:spPr/>
        <p:txBody>
          <a:bodyPr>
            <a:normAutofit/>
          </a:bodyPr>
          <a:lstStyle/>
          <a:p>
            <a:r>
              <a:rPr lang="en-US" sz="3600" dirty="0">
                <a:latin typeface="Rockwell" panose="02060603020205020403" pitchFamily="18" charset="0"/>
              </a:rPr>
              <a:t>Found Text: General Concepts</a:t>
            </a:r>
          </a:p>
        </p:txBody>
      </p:sp>
      <p:sp>
        <p:nvSpPr>
          <p:cNvPr id="3" name="Content Placeholder 2">
            <a:extLst>
              <a:ext uri="{FF2B5EF4-FFF2-40B4-BE49-F238E27FC236}">
                <a16:creationId xmlns:a16="http://schemas.microsoft.com/office/drawing/2014/main" id="{D188CDC2-6205-A9A5-DBB7-EB67328B52CC}"/>
              </a:ext>
            </a:extLst>
          </p:cNvPr>
          <p:cNvSpPr>
            <a:spLocks noGrp="1"/>
          </p:cNvSpPr>
          <p:nvPr>
            <p:ph idx="1"/>
          </p:nvPr>
        </p:nvSpPr>
        <p:spPr/>
        <p:txBody>
          <a:bodyPr>
            <a:normAutofit fontScale="92500" lnSpcReduction="10000"/>
          </a:bodyPr>
          <a:lstStyle/>
          <a:p>
            <a:r>
              <a:rPr lang="en-US" dirty="0">
                <a:latin typeface="Rockwell" panose="02060603020205020403" pitchFamily="18" charset="0"/>
              </a:rPr>
              <a:t>Text may be found in everyday life: billboards; road signs;  news copy; government documents (such as the U.S. Constitution); overheard conversation or political speeches; other poets’ poems; et cetera.</a:t>
            </a:r>
          </a:p>
          <a:p>
            <a:r>
              <a:rPr lang="en-US" dirty="0">
                <a:latin typeface="Rockwell" panose="02060603020205020403" pitchFamily="18" charset="0"/>
              </a:rPr>
              <a:t>Text can also be “found” from a “random” process. Example: Dada poet Tristan Tzara wrote poems using random words pulled from a sack.</a:t>
            </a:r>
          </a:p>
          <a:p>
            <a:r>
              <a:rPr lang="en-US" dirty="0">
                <a:latin typeface="Rockwell" panose="02060603020205020403" pitchFamily="18" charset="0"/>
              </a:rPr>
              <a:t>Text can also be “searched and found” if poet is seeking to augment their own words with the words of an expert; for example, if a poet is writing about earthquakes along the San Andreas Fault they may want to search and find geologic terminology to interweave with their own lines of poetry.</a:t>
            </a:r>
          </a:p>
        </p:txBody>
      </p:sp>
      <p:sp>
        <p:nvSpPr>
          <p:cNvPr id="4" name="Date Placeholder 3">
            <a:extLst>
              <a:ext uri="{FF2B5EF4-FFF2-40B4-BE49-F238E27FC236}">
                <a16:creationId xmlns:a16="http://schemas.microsoft.com/office/drawing/2014/main" id="{287E816C-6C2D-FE9E-28DF-67DE081B57F5}"/>
              </a:ext>
            </a:extLst>
          </p:cNvPr>
          <p:cNvSpPr>
            <a:spLocks noGrp="1"/>
          </p:cNvSpPr>
          <p:nvPr>
            <p:ph type="dt" sz="half" idx="10"/>
          </p:nvPr>
        </p:nvSpPr>
        <p:spPr/>
        <p:txBody>
          <a:bodyPr/>
          <a:lstStyle/>
          <a:p>
            <a:r>
              <a:rPr lang="en-US" dirty="0"/>
              <a:t>May 4, 2025</a:t>
            </a:r>
          </a:p>
        </p:txBody>
      </p:sp>
      <p:sp>
        <p:nvSpPr>
          <p:cNvPr id="5" name="Footer Placeholder 4">
            <a:extLst>
              <a:ext uri="{FF2B5EF4-FFF2-40B4-BE49-F238E27FC236}">
                <a16:creationId xmlns:a16="http://schemas.microsoft.com/office/drawing/2014/main" id="{3C6D0BD4-1088-D4BF-F75E-7C35A506E659}"/>
              </a:ext>
            </a:extLst>
          </p:cNvPr>
          <p:cNvSpPr>
            <a:spLocks noGrp="1"/>
          </p:cNvSpPr>
          <p:nvPr>
            <p:ph type="ftr" sz="quarter" idx="11"/>
          </p:nvPr>
        </p:nvSpPr>
        <p:spPr/>
        <p:txBody>
          <a:bodyPr/>
          <a:lstStyle/>
          <a:p>
            <a:r>
              <a:rPr lang="en-US" dirty="0"/>
              <a:t>Dave Seter / Presented at Sebastopol Center for the Arts</a:t>
            </a:r>
          </a:p>
        </p:txBody>
      </p:sp>
      <p:sp>
        <p:nvSpPr>
          <p:cNvPr id="6" name="Slide Number Placeholder 5">
            <a:extLst>
              <a:ext uri="{FF2B5EF4-FFF2-40B4-BE49-F238E27FC236}">
                <a16:creationId xmlns:a16="http://schemas.microsoft.com/office/drawing/2014/main" id="{65473AAF-C048-E614-D8AC-80EDDAA0C919}"/>
              </a:ext>
            </a:extLst>
          </p:cNvPr>
          <p:cNvSpPr>
            <a:spLocks noGrp="1"/>
          </p:cNvSpPr>
          <p:nvPr>
            <p:ph type="sldNum" sz="quarter" idx="12"/>
          </p:nvPr>
        </p:nvSpPr>
        <p:spPr/>
        <p:txBody>
          <a:bodyPr/>
          <a:lstStyle/>
          <a:p>
            <a:fld id="{B0E8E009-C25B-44E1-A9B3-F17275BDE32A}" type="slidenum">
              <a:rPr lang="en-US" smtClean="0"/>
              <a:t>3</a:t>
            </a:fld>
            <a:endParaRPr lang="en-US" dirty="0"/>
          </a:p>
        </p:txBody>
      </p:sp>
      <p:pic>
        <p:nvPicPr>
          <p:cNvPr id="8" name="Picture 7">
            <a:extLst>
              <a:ext uri="{FF2B5EF4-FFF2-40B4-BE49-F238E27FC236}">
                <a16:creationId xmlns:a16="http://schemas.microsoft.com/office/drawing/2014/main" id="{58633F1A-EBE0-B3AA-8567-92C1BC94E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5990" y="584010"/>
            <a:ext cx="933894" cy="933894"/>
          </a:xfrm>
          <a:prstGeom prst="rect">
            <a:avLst/>
          </a:prstGeom>
        </p:spPr>
      </p:pic>
    </p:spTree>
    <p:extLst>
      <p:ext uri="{BB962C8B-B14F-4D97-AF65-F5344CB8AC3E}">
        <p14:creationId xmlns:p14="http://schemas.microsoft.com/office/powerpoint/2010/main" val="62471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18AED-A0F1-A6CE-69CB-759D0F5147B7}"/>
              </a:ext>
            </a:extLst>
          </p:cNvPr>
          <p:cNvSpPr>
            <a:spLocks noGrp="1"/>
          </p:cNvSpPr>
          <p:nvPr>
            <p:ph type="title"/>
          </p:nvPr>
        </p:nvSpPr>
        <p:spPr/>
        <p:txBody>
          <a:bodyPr/>
          <a:lstStyle/>
          <a:p>
            <a:r>
              <a:rPr lang="en-US" dirty="0">
                <a:latin typeface="Rockwell" panose="02060603020205020403" pitchFamily="18" charset="0"/>
              </a:rPr>
              <a:t>Some Benefits of Using Found Text </a:t>
            </a:r>
          </a:p>
        </p:txBody>
      </p:sp>
      <p:sp>
        <p:nvSpPr>
          <p:cNvPr id="3" name="Content Placeholder 2">
            <a:extLst>
              <a:ext uri="{FF2B5EF4-FFF2-40B4-BE49-F238E27FC236}">
                <a16:creationId xmlns:a16="http://schemas.microsoft.com/office/drawing/2014/main" id="{8A698D58-6890-7AD8-37D1-8B5BED11BAD2}"/>
              </a:ext>
            </a:extLst>
          </p:cNvPr>
          <p:cNvSpPr>
            <a:spLocks noGrp="1"/>
          </p:cNvSpPr>
          <p:nvPr>
            <p:ph sz="half" idx="1"/>
          </p:nvPr>
        </p:nvSpPr>
        <p:spPr>
          <a:xfrm>
            <a:off x="838200" y="1825625"/>
            <a:ext cx="5257800" cy="4307911"/>
          </a:xfrm>
        </p:spPr>
        <p:txBody>
          <a:bodyPr/>
          <a:lstStyle/>
          <a:p>
            <a:r>
              <a:rPr lang="en-US" dirty="0">
                <a:latin typeface="Rockwell" panose="02060603020205020403" pitchFamily="18" charset="0"/>
              </a:rPr>
              <a:t>Using multiple “voices” de-emphasizes the “I” voice</a:t>
            </a:r>
          </a:p>
          <a:p>
            <a:r>
              <a:rPr lang="en-US" dirty="0">
                <a:latin typeface="Rockwell" panose="02060603020205020403" pitchFamily="18" charset="0"/>
              </a:rPr>
              <a:t>Allows use of expertise from fields not the poet’s own</a:t>
            </a:r>
          </a:p>
          <a:p>
            <a:r>
              <a:rPr lang="en-US" dirty="0">
                <a:latin typeface="Rockwell" panose="02060603020205020403" pitchFamily="18" charset="0"/>
              </a:rPr>
              <a:t>Can result in surprising combinations of phrases the poet would not ordinarily use</a:t>
            </a:r>
          </a:p>
          <a:p>
            <a:endParaRPr lang="en-US" dirty="0"/>
          </a:p>
          <a:p>
            <a:endParaRPr lang="en-US" dirty="0"/>
          </a:p>
          <a:p>
            <a:endParaRPr lang="en-US" dirty="0"/>
          </a:p>
        </p:txBody>
      </p:sp>
      <p:pic>
        <p:nvPicPr>
          <p:cNvPr id="9" name="Content Placeholder 8">
            <a:extLst>
              <a:ext uri="{FF2B5EF4-FFF2-40B4-BE49-F238E27FC236}">
                <a16:creationId xmlns:a16="http://schemas.microsoft.com/office/drawing/2014/main" id="{D7D4A76D-E15E-4684-F769-92004B0C8D0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81158" y="1754745"/>
            <a:ext cx="4680033" cy="3777375"/>
          </a:xfrm>
        </p:spPr>
      </p:pic>
      <p:sp>
        <p:nvSpPr>
          <p:cNvPr id="5" name="Date Placeholder 4">
            <a:extLst>
              <a:ext uri="{FF2B5EF4-FFF2-40B4-BE49-F238E27FC236}">
                <a16:creationId xmlns:a16="http://schemas.microsoft.com/office/drawing/2014/main" id="{F097C8B5-9B4F-E8C8-D0D5-2E6EF876E23E}"/>
              </a:ext>
            </a:extLst>
          </p:cNvPr>
          <p:cNvSpPr>
            <a:spLocks noGrp="1"/>
          </p:cNvSpPr>
          <p:nvPr>
            <p:ph type="dt" sz="half" idx="10"/>
          </p:nvPr>
        </p:nvSpPr>
        <p:spPr/>
        <p:txBody>
          <a:bodyPr/>
          <a:lstStyle/>
          <a:p>
            <a:r>
              <a:rPr lang="en-US" dirty="0"/>
              <a:t>May 4, 2025</a:t>
            </a:r>
          </a:p>
        </p:txBody>
      </p:sp>
      <p:sp>
        <p:nvSpPr>
          <p:cNvPr id="6" name="Footer Placeholder 5">
            <a:extLst>
              <a:ext uri="{FF2B5EF4-FFF2-40B4-BE49-F238E27FC236}">
                <a16:creationId xmlns:a16="http://schemas.microsoft.com/office/drawing/2014/main" id="{B4DF7794-CE15-763D-FC20-71E491670C8C}"/>
              </a:ext>
            </a:extLst>
          </p:cNvPr>
          <p:cNvSpPr>
            <a:spLocks noGrp="1"/>
          </p:cNvSpPr>
          <p:nvPr>
            <p:ph type="ftr" sz="quarter" idx="11"/>
          </p:nvPr>
        </p:nvSpPr>
        <p:spPr/>
        <p:txBody>
          <a:bodyPr/>
          <a:lstStyle/>
          <a:p>
            <a:r>
              <a:rPr lang="en-US" dirty="0"/>
              <a:t>Dave Seter / Presented at Sebastopol Center for the Arts</a:t>
            </a:r>
          </a:p>
        </p:txBody>
      </p:sp>
      <p:sp>
        <p:nvSpPr>
          <p:cNvPr id="7" name="Slide Number Placeholder 6">
            <a:extLst>
              <a:ext uri="{FF2B5EF4-FFF2-40B4-BE49-F238E27FC236}">
                <a16:creationId xmlns:a16="http://schemas.microsoft.com/office/drawing/2014/main" id="{6591FB0F-E173-6EDB-BAC6-D9477AEC7182}"/>
              </a:ext>
            </a:extLst>
          </p:cNvPr>
          <p:cNvSpPr>
            <a:spLocks noGrp="1"/>
          </p:cNvSpPr>
          <p:nvPr>
            <p:ph type="sldNum" sz="quarter" idx="12"/>
          </p:nvPr>
        </p:nvSpPr>
        <p:spPr/>
        <p:txBody>
          <a:bodyPr/>
          <a:lstStyle/>
          <a:p>
            <a:fld id="{B0E8E009-C25B-44E1-A9B3-F17275BDE32A}" type="slidenum">
              <a:rPr lang="en-US" smtClean="0"/>
              <a:t>4</a:t>
            </a:fld>
            <a:endParaRPr lang="en-US" dirty="0"/>
          </a:p>
        </p:txBody>
      </p:sp>
      <p:pic>
        <p:nvPicPr>
          <p:cNvPr id="10" name="Picture 9">
            <a:extLst>
              <a:ext uri="{FF2B5EF4-FFF2-40B4-BE49-F238E27FC236}">
                <a16:creationId xmlns:a16="http://schemas.microsoft.com/office/drawing/2014/main" id="{B1C83492-2224-AAC2-B068-EBD25223D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0424" y="553942"/>
            <a:ext cx="947928" cy="947928"/>
          </a:xfrm>
          <a:prstGeom prst="rect">
            <a:avLst/>
          </a:prstGeom>
        </p:spPr>
      </p:pic>
      <p:sp>
        <p:nvSpPr>
          <p:cNvPr id="4" name="TextBox 3">
            <a:extLst>
              <a:ext uri="{FF2B5EF4-FFF2-40B4-BE49-F238E27FC236}">
                <a16:creationId xmlns:a16="http://schemas.microsoft.com/office/drawing/2014/main" id="{7C261C6F-4790-016E-749C-A9864B334CA6}"/>
              </a:ext>
            </a:extLst>
          </p:cNvPr>
          <p:cNvSpPr txBox="1"/>
          <p:nvPr/>
        </p:nvSpPr>
        <p:spPr>
          <a:xfrm>
            <a:off x="7566788" y="5794982"/>
            <a:ext cx="2087623" cy="338554"/>
          </a:xfrm>
          <a:prstGeom prst="rect">
            <a:avLst/>
          </a:prstGeom>
          <a:noFill/>
        </p:spPr>
        <p:txBody>
          <a:bodyPr wrap="none" rtlCol="0">
            <a:spAutoFit/>
          </a:bodyPr>
          <a:lstStyle/>
          <a:p>
            <a:r>
              <a:rPr lang="en-US" sz="1600" i="1" dirty="0">
                <a:latin typeface="Rockwell" panose="02060603020205020403" pitchFamily="18" charset="0"/>
              </a:rPr>
              <a:t>photo by Dave Seter</a:t>
            </a:r>
          </a:p>
        </p:txBody>
      </p:sp>
    </p:spTree>
    <p:extLst>
      <p:ext uri="{BB962C8B-B14F-4D97-AF65-F5344CB8AC3E}">
        <p14:creationId xmlns:p14="http://schemas.microsoft.com/office/powerpoint/2010/main" val="2456713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1DBE0-78F4-D94F-8A88-00472AFCE53F}"/>
              </a:ext>
            </a:extLst>
          </p:cNvPr>
          <p:cNvSpPr>
            <a:spLocks noGrp="1"/>
          </p:cNvSpPr>
          <p:nvPr>
            <p:ph type="title"/>
          </p:nvPr>
        </p:nvSpPr>
        <p:spPr>
          <a:xfrm>
            <a:off x="838200" y="365126"/>
            <a:ext cx="10515600" cy="1101366"/>
          </a:xfrm>
        </p:spPr>
        <p:txBody>
          <a:bodyPr>
            <a:normAutofit/>
          </a:bodyPr>
          <a:lstStyle/>
          <a:p>
            <a:r>
              <a:rPr lang="en-US" sz="3200" dirty="0">
                <a:latin typeface="Rockwell" panose="02060603020205020403" pitchFamily="18" charset="0"/>
              </a:rPr>
              <a:t>Definitions of the Found Poem</a:t>
            </a:r>
          </a:p>
        </p:txBody>
      </p:sp>
      <p:sp>
        <p:nvSpPr>
          <p:cNvPr id="3" name="Content Placeholder 2">
            <a:extLst>
              <a:ext uri="{FF2B5EF4-FFF2-40B4-BE49-F238E27FC236}">
                <a16:creationId xmlns:a16="http://schemas.microsoft.com/office/drawing/2014/main" id="{CD7F6DEC-EE82-6A2F-BEB3-C95013F16A69}"/>
              </a:ext>
            </a:extLst>
          </p:cNvPr>
          <p:cNvSpPr>
            <a:spLocks noGrp="1"/>
          </p:cNvSpPr>
          <p:nvPr>
            <p:ph sz="half" idx="1"/>
          </p:nvPr>
        </p:nvSpPr>
        <p:spPr>
          <a:xfrm>
            <a:off x="838200" y="1466492"/>
            <a:ext cx="5181600" cy="4710471"/>
          </a:xfrm>
        </p:spPr>
        <p:txBody>
          <a:bodyPr>
            <a:noAutofit/>
          </a:bodyPr>
          <a:lstStyle/>
          <a:p>
            <a:r>
              <a:rPr lang="en-US" sz="2000" dirty="0">
                <a:latin typeface="Rockwell" panose="02060603020205020403" pitchFamily="18" charset="0"/>
              </a:rPr>
              <a:t>The literary equivalent of collage, found poetry is often made from newspaper articles, street signs, graffiti, speeches, letters, or even other poems.</a:t>
            </a:r>
          </a:p>
          <a:p>
            <a:r>
              <a:rPr lang="en-US" sz="2000" dirty="0">
                <a:latin typeface="Rockwell" panose="02060603020205020403" pitchFamily="18" charset="0"/>
              </a:rPr>
              <a:t>A pure found poem consists exclusively of outside texts: the words of the poem remain as they were found, with few additions or omissions.</a:t>
            </a:r>
          </a:p>
          <a:p>
            <a:r>
              <a:rPr lang="en-US" sz="2000" dirty="0">
                <a:latin typeface="Rockwell" panose="02060603020205020403" pitchFamily="18" charset="0"/>
              </a:rPr>
              <a:t>Examples of found poems can be seen in the work of Blaise Cendrars, David Antin, and Charles Reznikoff.</a:t>
            </a:r>
          </a:p>
        </p:txBody>
      </p:sp>
      <p:sp>
        <p:nvSpPr>
          <p:cNvPr id="4" name="Content Placeholder 3">
            <a:extLst>
              <a:ext uri="{FF2B5EF4-FFF2-40B4-BE49-F238E27FC236}">
                <a16:creationId xmlns:a16="http://schemas.microsoft.com/office/drawing/2014/main" id="{0F9FFE20-20CA-C4AD-D067-93FE95818343}"/>
              </a:ext>
            </a:extLst>
          </p:cNvPr>
          <p:cNvSpPr>
            <a:spLocks noGrp="1"/>
          </p:cNvSpPr>
          <p:nvPr>
            <p:ph sz="half" idx="2"/>
          </p:nvPr>
        </p:nvSpPr>
        <p:spPr>
          <a:xfrm>
            <a:off x="6172200" y="1500419"/>
            <a:ext cx="5181600" cy="3561546"/>
          </a:xfrm>
        </p:spPr>
        <p:txBody>
          <a:bodyPr>
            <a:normAutofit lnSpcReduction="10000"/>
          </a:bodyPr>
          <a:lstStyle/>
          <a:p>
            <a:r>
              <a:rPr lang="en-US" sz="2000" dirty="0">
                <a:latin typeface="Rockwell" panose="02060603020205020403" pitchFamily="18" charset="0"/>
              </a:rPr>
              <a:t>Portions of Ezra Pound’s Cantos are found poetry, culled from historical letters and government documents.</a:t>
            </a:r>
          </a:p>
          <a:p>
            <a:r>
              <a:rPr lang="en-US" sz="2000" dirty="0">
                <a:latin typeface="Rockwell" panose="02060603020205020403" pitchFamily="18" charset="0"/>
              </a:rPr>
              <a:t>Charles Olson created his poem “There Was a Youth whose Name Was Thomas Granger” using a report from William Bradford’s History of Plymouth Plantation.</a:t>
            </a:r>
          </a:p>
          <a:p>
            <a:r>
              <a:rPr lang="en-US" sz="2000" dirty="0">
                <a:latin typeface="Rockwell" panose="02060603020205020403" pitchFamily="18" charset="0"/>
              </a:rPr>
              <a:t>Special example: the Cento. From the Latin word for “patchwork,” the Cento is a poetic form composed entirely of lines from poems by other poets.</a:t>
            </a:r>
          </a:p>
          <a:p>
            <a:endParaRPr lang="en-US" sz="2000" dirty="0">
              <a:latin typeface="Rockwell" panose="02060603020205020403" pitchFamily="18" charset="0"/>
            </a:endParaRPr>
          </a:p>
          <a:p>
            <a:endParaRPr lang="en-US" dirty="0"/>
          </a:p>
        </p:txBody>
      </p:sp>
      <p:sp>
        <p:nvSpPr>
          <p:cNvPr id="8" name="Date Placeholder 7">
            <a:extLst>
              <a:ext uri="{FF2B5EF4-FFF2-40B4-BE49-F238E27FC236}">
                <a16:creationId xmlns:a16="http://schemas.microsoft.com/office/drawing/2014/main" id="{AB29C4DD-4F15-3A8D-3AF5-D856C1A6350A}"/>
              </a:ext>
            </a:extLst>
          </p:cNvPr>
          <p:cNvSpPr>
            <a:spLocks noGrp="1"/>
          </p:cNvSpPr>
          <p:nvPr>
            <p:ph type="dt" sz="half" idx="10"/>
          </p:nvPr>
        </p:nvSpPr>
        <p:spPr/>
        <p:txBody>
          <a:bodyPr/>
          <a:lstStyle/>
          <a:p>
            <a:r>
              <a:rPr lang="en-US" dirty="0"/>
              <a:t>May 4, 2025</a:t>
            </a:r>
          </a:p>
        </p:txBody>
      </p:sp>
      <p:sp>
        <p:nvSpPr>
          <p:cNvPr id="9" name="Footer Placeholder 8">
            <a:extLst>
              <a:ext uri="{FF2B5EF4-FFF2-40B4-BE49-F238E27FC236}">
                <a16:creationId xmlns:a16="http://schemas.microsoft.com/office/drawing/2014/main" id="{6371DA4E-C77D-2BD9-A69B-72DB0CA85BDA}"/>
              </a:ext>
            </a:extLst>
          </p:cNvPr>
          <p:cNvSpPr>
            <a:spLocks noGrp="1"/>
          </p:cNvSpPr>
          <p:nvPr>
            <p:ph type="ftr" sz="quarter" idx="11"/>
          </p:nvPr>
        </p:nvSpPr>
        <p:spPr/>
        <p:txBody>
          <a:bodyPr/>
          <a:lstStyle/>
          <a:p>
            <a:r>
              <a:rPr lang="en-US" dirty="0"/>
              <a:t>Dave Seter / Presented at Sebastopol Center for the Arts</a:t>
            </a:r>
          </a:p>
        </p:txBody>
      </p:sp>
      <p:sp>
        <p:nvSpPr>
          <p:cNvPr id="10" name="Slide Number Placeholder 9">
            <a:extLst>
              <a:ext uri="{FF2B5EF4-FFF2-40B4-BE49-F238E27FC236}">
                <a16:creationId xmlns:a16="http://schemas.microsoft.com/office/drawing/2014/main" id="{75D1C347-B613-3992-F169-717A7A8BDEC4}"/>
              </a:ext>
            </a:extLst>
          </p:cNvPr>
          <p:cNvSpPr>
            <a:spLocks noGrp="1"/>
          </p:cNvSpPr>
          <p:nvPr>
            <p:ph type="sldNum" sz="quarter" idx="12"/>
          </p:nvPr>
        </p:nvSpPr>
        <p:spPr/>
        <p:txBody>
          <a:bodyPr/>
          <a:lstStyle/>
          <a:p>
            <a:fld id="{B0E8E009-C25B-44E1-A9B3-F17275BDE32A}" type="slidenum">
              <a:rPr lang="en-US" smtClean="0"/>
              <a:t>5</a:t>
            </a:fld>
            <a:endParaRPr lang="en-US" dirty="0"/>
          </a:p>
        </p:txBody>
      </p:sp>
      <p:sp>
        <p:nvSpPr>
          <p:cNvPr id="7" name="TextBox 6">
            <a:extLst>
              <a:ext uri="{FF2B5EF4-FFF2-40B4-BE49-F238E27FC236}">
                <a16:creationId xmlns:a16="http://schemas.microsoft.com/office/drawing/2014/main" id="{9EFA6605-013D-6283-D3A6-B8E9840E2868}"/>
              </a:ext>
            </a:extLst>
          </p:cNvPr>
          <p:cNvSpPr txBox="1"/>
          <p:nvPr/>
        </p:nvSpPr>
        <p:spPr>
          <a:xfrm>
            <a:off x="1156716" y="5070392"/>
            <a:ext cx="4849368" cy="830997"/>
          </a:xfrm>
          <a:prstGeom prst="rect">
            <a:avLst/>
          </a:prstGeom>
          <a:noFill/>
        </p:spPr>
        <p:txBody>
          <a:bodyPr wrap="square" rtlCol="0">
            <a:spAutoFit/>
          </a:bodyPr>
          <a:lstStyle/>
          <a:p>
            <a:r>
              <a:rPr lang="en-US" sz="1600" dirty="0">
                <a:latin typeface="Rockwell" panose="02060603020205020403" pitchFamily="18" charset="0"/>
              </a:rPr>
              <a:t>“Found Poem.” Glossary of Poetic Terms. Academy of American Poets. Digital file. Retrieved 12/9/24.</a:t>
            </a:r>
          </a:p>
        </p:txBody>
      </p:sp>
      <p:sp>
        <p:nvSpPr>
          <p:cNvPr id="6" name="TextBox 5">
            <a:extLst>
              <a:ext uri="{FF2B5EF4-FFF2-40B4-BE49-F238E27FC236}">
                <a16:creationId xmlns:a16="http://schemas.microsoft.com/office/drawing/2014/main" id="{428F1067-B1FD-DEA8-4552-DD083196DA13}"/>
              </a:ext>
            </a:extLst>
          </p:cNvPr>
          <p:cNvSpPr txBox="1"/>
          <p:nvPr/>
        </p:nvSpPr>
        <p:spPr>
          <a:xfrm>
            <a:off x="6303753" y="4940809"/>
            <a:ext cx="4918494" cy="1354217"/>
          </a:xfrm>
          <a:prstGeom prst="rect">
            <a:avLst/>
          </a:prstGeom>
          <a:noFill/>
        </p:spPr>
        <p:txBody>
          <a:bodyPr wrap="square" rtlCol="0">
            <a:spAutoFit/>
          </a:bodyPr>
          <a:lstStyle/>
          <a:p>
            <a:r>
              <a:rPr lang="en-US" sz="1600" dirty="0">
                <a:latin typeface="Rockwell" panose="02060603020205020403" pitchFamily="18" charset="0"/>
              </a:rPr>
              <a:t>“Found Poem.” Glossary. The Poetry Foundation. Digital file. Retrieved 12/9/24.</a:t>
            </a:r>
          </a:p>
          <a:p>
            <a:r>
              <a:rPr lang="en-US" sz="1600" dirty="0">
                <a:latin typeface="Rockwell" panose="02060603020205020403" pitchFamily="18" charset="0"/>
              </a:rPr>
              <a:t>“Cento.” Glossary.  The Academy of American Poets. Digital file. Retrieved 01/14/25.</a:t>
            </a:r>
          </a:p>
          <a:p>
            <a:endParaRPr lang="en-US" dirty="0">
              <a:latin typeface="Rockwell" panose="02060603020205020403" pitchFamily="18" charset="0"/>
            </a:endParaRPr>
          </a:p>
        </p:txBody>
      </p:sp>
      <p:pic>
        <p:nvPicPr>
          <p:cNvPr id="5" name="Picture 4">
            <a:extLst>
              <a:ext uri="{FF2B5EF4-FFF2-40B4-BE49-F238E27FC236}">
                <a16:creationId xmlns:a16="http://schemas.microsoft.com/office/drawing/2014/main" id="{3D9ACFF1-0608-5AD1-3B29-3D8D8DD39AE3}"/>
              </a:ext>
            </a:extLst>
          </p:cNvPr>
          <p:cNvPicPr>
            <a:picLocks noChangeAspect="1"/>
          </p:cNvPicPr>
          <p:nvPr/>
        </p:nvPicPr>
        <p:blipFill>
          <a:blip r:embed="rId2"/>
          <a:stretch>
            <a:fillRect/>
          </a:stretch>
        </p:blipFill>
        <p:spPr>
          <a:xfrm>
            <a:off x="8355578" y="460108"/>
            <a:ext cx="911402" cy="911402"/>
          </a:xfrm>
          <a:prstGeom prst="rect">
            <a:avLst/>
          </a:prstGeom>
        </p:spPr>
      </p:pic>
    </p:spTree>
    <p:extLst>
      <p:ext uri="{BB962C8B-B14F-4D97-AF65-F5344CB8AC3E}">
        <p14:creationId xmlns:p14="http://schemas.microsoft.com/office/powerpoint/2010/main" val="1017990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FEBA7-686C-DF7A-F6B9-08B45BF80477}"/>
              </a:ext>
            </a:extLst>
          </p:cNvPr>
          <p:cNvSpPr>
            <a:spLocks noGrp="1"/>
          </p:cNvSpPr>
          <p:nvPr>
            <p:ph type="title"/>
          </p:nvPr>
        </p:nvSpPr>
        <p:spPr/>
        <p:txBody>
          <a:bodyPr>
            <a:normAutofit/>
          </a:bodyPr>
          <a:lstStyle/>
          <a:p>
            <a:r>
              <a:rPr lang="en-US" sz="3200" dirty="0">
                <a:latin typeface="Rockwell" panose="02060603020205020403" pitchFamily="18" charset="0"/>
              </a:rPr>
              <a:t>Master of Found Text: Marianne Moore (1887-1972)</a:t>
            </a:r>
          </a:p>
        </p:txBody>
      </p:sp>
      <p:sp>
        <p:nvSpPr>
          <p:cNvPr id="3" name="Content Placeholder 2">
            <a:extLst>
              <a:ext uri="{FF2B5EF4-FFF2-40B4-BE49-F238E27FC236}">
                <a16:creationId xmlns:a16="http://schemas.microsoft.com/office/drawing/2014/main" id="{3ACF0BFD-0BB4-2AC8-5860-70F36EEC6C0D}"/>
              </a:ext>
            </a:extLst>
          </p:cNvPr>
          <p:cNvSpPr>
            <a:spLocks noGrp="1"/>
          </p:cNvSpPr>
          <p:nvPr>
            <p:ph sz="half" idx="1"/>
          </p:nvPr>
        </p:nvSpPr>
        <p:spPr>
          <a:xfrm>
            <a:off x="880872" y="1607030"/>
            <a:ext cx="5446776" cy="3299857"/>
          </a:xfrm>
        </p:spPr>
        <p:txBody>
          <a:bodyPr>
            <a:normAutofit/>
          </a:bodyPr>
          <a:lstStyle/>
          <a:p>
            <a:r>
              <a:rPr lang="en-US" sz="2000" dirty="0">
                <a:latin typeface="Rockwell" panose="02060603020205020403" pitchFamily="18" charset="0"/>
              </a:rPr>
              <a:t>Moore’s ability to place different types of language in dialogue with one another has become one of the most frequently noted features of her body of work.</a:t>
            </a:r>
          </a:p>
          <a:p>
            <a:r>
              <a:rPr lang="en-US" sz="2000" dirty="0">
                <a:latin typeface="Rockwell" panose="02060603020205020403" pitchFamily="18" charset="0"/>
              </a:rPr>
              <a:t>Moore’s definition of culture encompassed a wide range of materials, including, but not limited to, scientific reports, descriptions of the natural world, conversational fragments, advertisements, and other literary texts, all of which appear, at some point, in her poems.</a:t>
            </a:r>
          </a:p>
        </p:txBody>
      </p:sp>
      <p:sp>
        <p:nvSpPr>
          <p:cNvPr id="11" name="TextBox 10">
            <a:extLst>
              <a:ext uri="{FF2B5EF4-FFF2-40B4-BE49-F238E27FC236}">
                <a16:creationId xmlns:a16="http://schemas.microsoft.com/office/drawing/2014/main" id="{1D8A9456-748E-2270-0441-0ACC9DE39E5C}"/>
              </a:ext>
            </a:extLst>
          </p:cNvPr>
          <p:cNvSpPr txBox="1"/>
          <p:nvPr/>
        </p:nvSpPr>
        <p:spPr>
          <a:xfrm>
            <a:off x="7275572" y="4965122"/>
            <a:ext cx="3625673" cy="830997"/>
          </a:xfrm>
          <a:prstGeom prst="rect">
            <a:avLst/>
          </a:prstGeom>
          <a:noFill/>
        </p:spPr>
        <p:txBody>
          <a:bodyPr wrap="none" rtlCol="0">
            <a:spAutoFit/>
          </a:bodyPr>
          <a:lstStyle/>
          <a:p>
            <a:r>
              <a:rPr lang="en-US" sz="1600" i="1" dirty="0">
                <a:latin typeface="Rockwell" panose="02060603020205020403" pitchFamily="18" charset="0"/>
              </a:rPr>
              <a:t>Marianne Moore</a:t>
            </a:r>
          </a:p>
          <a:p>
            <a:r>
              <a:rPr lang="en-US" sz="1600" i="1" dirty="0">
                <a:latin typeface="Rockwell" panose="02060603020205020403" pitchFamily="18" charset="0"/>
              </a:rPr>
              <a:t>Photo from Poetry Foundation website</a:t>
            </a:r>
          </a:p>
          <a:p>
            <a:r>
              <a:rPr lang="en-US" sz="1600" i="1" dirty="0">
                <a:latin typeface="Rockwell" panose="02060603020205020403" pitchFamily="18" charset="0"/>
              </a:rPr>
              <a:t>Uncredited photo</a:t>
            </a:r>
          </a:p>
        </p:txBody>
      </p:sp>
      <p:sp>
        <p:nvSpPr>
          <p:cNvPr id="8" name="Date Placeholder 7">
            <a:extLst>
              <a:ext uri="{FF2B5EF4-FFF2-40B4-BE49-F238E27FC236}">
                <a16:creationId xmlns:a16="http://schemas.microsoft.com/office/drawing/2014/main" id="{40233AB6-B4D3-851B-2498-4FB14766D979}"/>
              </a:ext>
            </a:extLst>
          </p:cNvPr>
          <p:cNvSpPr>
            <a:spLocks noGrp="1"/>
          </p:cNvSpPr>
          <p:nvPr>
            <p:ph type="dt" sz="half" idx="10"/>
          </p:nvPr>
        </p:nvSpPr>
        <p:spPr/>
        <p:txBody>
          <a:bodyPr/>
          <a:lstStyle/>
          <a:p>
            <a:r>
              <a:rPr lang="en-US" dirty="0"/>
              <a:t>May 4, 2025</a:t>
            </a:r>
          </a:p>
        </p:txBody>
      </p:sp>
      <p:sp>
        <p:nvSpPr>
          <p:cNvPr id="9" name="Footer Placeholder 8">
            <a:extLst>
              <a:ext uri="{FF2B5EF4-FFF2-40B4-BE49-F238E27FC236}">
                <a16:creationId xmlns:a16="http://schemas.microsoft.com/office/drawing/2014/main" id="{160E48DB-D83A-F78B-985C-7A82AC333012}"/>
              </a:ext>
            </a:extLst>
          </p:cNvPr>
          <p:cNvSpPr>
            <a:spLocks noGrp="1"/>
          </p:cNvSpPr>
          <p:nvPr>
            <p:ph type="ftr" sz="quarter" idx="11"/>
          </p:nvPr>
        </p:nvSpPr>
        <p:spPr/>
        <p:txBody>
          <a:bodyPr/>
          <a:lstStyle/>
          <a:p>
            <a:r>
              <a:rPr lang="en-US" dirty="0"/>
              <a:t>Dave Seter / Presented at Sebastopol Center for the Arts</a:t>
            </a:r>
          </a:p>
        </p:txBody>
      </p:sp>
      <p:sp>
        <p:nvSpPr>
          <p:cNvPr id="12" name="Slide Number Placeholder 11">
            <a:extLst>
              <a:ext uri="{FF2B5EF4-FFF2-40B4-BE49-F238E27FC236}">
                <a16:creationId xmlns:a16="http://schemas.microsoft.com/office/drawing/2014/main" id="{FD64D1AF-E569-B6A2-5333-816584D630E8}"/>
              </a:ext>
            </a:extLst>
          </p:cNvPr>
          <p:cNvSpPr>
            <a:spLocks noGrp="1"/>
          </p:cNvSpPr>
          <p:nvPr>
            <p:ph type="sldNum" sz="quarter" idx="12"/>
          </p:nvPr>
        </p:nvSpPr>
        <p:spPr>
          <a:xfrm>
            <a:off x="8610600" y="6362101"/>
            <a:ext cx="2743200" cy="365125"/>
          </a:xfrm>
        </p:spPr>
        <p:txBody>
          <a:bodyPr/>
          <a:lstStyle/>
          <a:p>
            <a:fld id="{B0E8E009-C25B-44E1-A9B3-F17275BDE32A}" type="slidenum">
              <a:rPr lang="en-US" smtClean="0"/>
              <a:t>6</a:t>
            </a:fld>
            <a:endParaRPr lang="en-US" dirty="0"/>
          </a:p>
        </p:txBody>
      </p:sp>
      <p:pic>
        <p:nvPicPr>
          <p:cNvPr id="13" name="Content Placeholder 12">
            <a:extLst>
              <a:ext uri="{FF2B5EF4-FFF2-40B4-BE49-F238E27FC236}">
                <a16:creationId xmlns:a16="http://schemas.microsoft.com/office/drawing/2014/main" id="{76EC6A27-5CCC-B9CF-504D-C1FE2F5419C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40439" y="1582384"/>
            <a:ext cx="4947236" cy="3299857"/>
          </a:xfrm>
        </p:spPr>
      </p:pic>
      <p:sp>
        <p:nvSpPr>
          <p:cNvPr id="15" name="TextBox 14">
            <a:extLst>
              <a:ext uri="{FF2B5EF4-FFF2-40B4-BE49-F238E27FC236}">
                <a16:creationId xmlns:a16="http://schemas.microsoft.com/office/drawing/2014/main" id="{1E792C23-7E33-9176-A244-627552AE2084}"/>
              </a:ext>
            </a:extLst>
          </p:cNvPr>
          <p:cNvSpPr txBox="1"/>
          <p:nvPr/>
        </p:nvSpPr>
        <p:spPr>
          <a:xfrm>
            <a:off x="991362" y="4999016"/>
            <a:ext cx="5336286" cy="1077218"/>
          </a:xfrm>
          <a:prstGeom prst="rect">
            <a:avLst/>
          </a:prstGeom>
          <a:noFill/>
        </p:spPr>
        <p:txBody>
          <a:bodyPr wrap="square">
            <a:spAutoFit/>
          </a:bodyPr>
          <a:lstStyle/>
          <a:p>
            <a:r>
              <a:rPr lang="en-US" sz="1600" dirty="0">
                <a:latin typeface="Rockwell" panose="02060603020205020403" pitchFamily="18" charset="0"/>
              </a:rPr>
              <a:t>Darling, Kristina Marie. “Reclaiming the Intellectual Agency of Women: Marianne Moore &amp; Jamesian Psychology.” </a:t>
            </a:r>
            <a:r>
              <a:rPr lang="en-US" sz="1600" i="1" dirty="0">
                <a:latin typeface="Rockwell" panose="02060603020205020403" pitchFamily="18" charset="0"/>
              </a:rPr>
              <a:t>Kenyon Review.</a:t>
            </a:r>
            <a:r>
              <a:rPr lang="en-US" sz="1600" dirty="0">
                <a:latin typeface="Rockwell" panose="02060603020205020403" pitchFamily="18" charset="0"/>
              </a:rPr>
              <a:t> First published March 20, 2019. Digital file.</a:t>
            </a:r>
          </a:p>
        </p:txBody>
      </p:sp>
    </p:spTree>
    <p:extLst>
      <p:ext uri="{BB962C8B-B14F-4D97-AF65-F5344CB8AC3E}">
        <p14:creationId xmlns:p14="http://schemas.microsoft.com/office/powerpoint/2010/main" val="361485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A352-7FAB-05A6-5FE4-E24CF3E2B825}"/>
              </a:ext>
            </a:extLst>
          </p:cNvPr>
          <p:cNvSpPr>
            <a:spLocks noGrp="1"/>
          </p:cNvSpPr>
          <p:nvPr>
            <p:ph type="title"/>
          </p:nvPr>
        </p:nvSpPr>
        <p:spPr>
          <a:xfrm>
            <a:off x="838200" y="365125"/>
            <a:ext cx="5013960" cy="1061937"/>
          </a:xfrm>
        </p:spPr>
        <p:txBody>
          <a:bodyPr>
            <a:normAutofit fontScale="90000"/>
          </a:bodyPr>
          <a:lstStyle/>
          <a:p>
            <a:r>
              <a:rPr lang="en-US" sz="3600" dirty="0">
                <a:latin typeface="Rockwell" panose="02060603020205020403" pitchFamily="18" charset="0"/>
              </a:rPr>
              <a:t>Marianne Moore’s </a:t>
            </a:r>
            <a:br>
              <a:rPr lang="en-US" sz="3600" dirty="0">
                <a:latin typeface="Rockwell" panose="02060603020205020403" pitchFamily="18" charset="0"/>
              </a:rPr>
            </a:br>
            <a:r>
              <a:rPr lang="en-US" sz="3600" dirty="0">
                <a:latin typeface="Rockwell" panose="02060603020205020403" pitchFamily="18" charset="0"/>
              </a:rPr>
              <a:t>“An Octopus”</a:t>
            </a:r>
          </a:p>
        </p:txBody>
      </p:sp>
      <p:pic>
        <p:nvPicPr>
          <p:cNvPr id="9" name="Content Placeholder 8">
            <a:extLst>
              <a:ext uri="{FF2B5EF4-FFF2-40B4-BE49-F238E27FC236}">
                <a16:creationId xmlns:a16="http://schemas.microsoft.com/office/drawing/2014/main" id="{BAD3AD69-9218-6A3A-E33D-14F925E8B28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5255" y="3653757"/>
            <a:ext cx="4132526" cy="2324546"/>
          </a:xfrm>
        </p:spPr>
      </p:pic>
      <p:sp>
        <p:nvSpPr>
          <p:cNvPr id="5" name="Date Placeholder 4">
            <a:extLst>
              <a:ext uri="{FF2B5EF4-FFF2-40B4-BE49-F238E27FC236}">
                <a16:creationId xmlns:a16="http://schemas.microsoft.com/office/drawing/2014/main" id="{CDFACE4E-0E5E-CDF5-BB3A-59D339603E75}"/>
              </a:ext>
            </a:extLst>
          </p:cNvPr>
          <p:cNvSpPr>
            <a:spLocks noGrp="1"/>
          </p:cNvSpPr>
          <p:nvPr>
            <p:ph type="dt" sz="half" idx="10"/>
          </p:nvPr>
        </p:nvSpPr>
        <p:spPr/>
        <p:txBody>
          <a:bodyPr/>
          <a:lstStyle/>
          <a:p>
            <a:r>
              <a:rPr lang="en-US" dirty="0"/>
              <a:t>May 4, 2025</a:t>
            </a:r>
          </a:p>
        </p:txBody>
      </p:sp>
      <p:sp>
        <p:nvSpPr>
          <p:cNvPr id="6" name="Footer Placeholder 5">
            <a:extLst>
              <a:ext uri="{FF2B5EF4-FFF2-40B4-BE49-F238E27FC236}">
                <a16:creationId xmlns:a16="http://schemas.microsoft.com/office/drawing/2014/main" id="{DD79A661-F143-A825-8C34-DD5E6CD4E45B}"/>
              </a:ext>
            </a:extLst>
          </p:cNvPr>
          <p:cNvSpPr>
            <a:spLocks noGrp="1"/>
          </p:cNvSpPr>
          <p:nvPr>
            <p:ph type="ftr" sz="quarter" idx="11"/>
          </p:nvPr>
        </p:nvSpPr>
        <p:spPr/>
        <p:txBody>
          <a:bodyPr/>
          <a:lstStyle/>
          <a:p>
            <a:r>
              <a:rPr lang="en-US" dirty="0"/>
              <a:t>Dave Seter / Presented at Sebastopol Center for the Arts</a:t>
            </a:r>
          </a:p>
        </p:txBody>
      </p:sp>
      <p:sp>
        <p:nvSpPr>
          <p:cNvPr id="7" name="Slide Number Placeholder 6">
            <a:extLst>
              <a:ext uri="{FF2B5EF4-FFF2-40B4-BE49-F238E27FC236}">
                <a16:creationId xmlns:a16="http://schemas.microsoft.com/office/drawing/2014/main" id="{2046C8A8-E40F-1BC5-9554-415E702718FE}"/>
              </a:ext>
            </a:extLst>
          </p:cNvPr>
          <p:cNvSpPr>
            <a:spLocks noGrp="1"/>
          </p:cNvSpPr>
          <p:nvPr>
            <p:ph type="sldNum" sz="quarter" idx="12"/>
          </p:nvPr>
        </p:nvSpPr>
        <p:spPr/>
        <p:txBody>
          <a:bodyPr/>
          <a:lstStyle/>
          <a:p>
            <a:fld id="{B0E8E009-C25B-44E1-A9B3-F17275BDE32A}" type="slidenum">
              <a:rPr lang="en-US" smtClean="0"/>
              <a:t>7</a:t>
            </a:fld>
            <a:endParaRPr lang="en-US" dirty="0"/>
          </a:p>
        </p:txBody>
      </p:sp>
      <p:sp>
        <p:nvSpPr>
          <p:cNvPr id="3" name="TextBox 2">
            <a:extLst>
              <a:ext uri="{FF2B5EF4-FFF2-40B4-BE49-F238E27FC236}">
                <a16:creationId xmlns:a16="http://schemas.microsoft.com/office/drawing/2014/main" id="{369F228E-2B77-53F0-9A0E-76CCD32858C8}"/>
              </a:ext>
            </a:extLst>
          </p:cNvPr>
          <p:cNvSpPr txBox="1"/>
          <p:nvPr/>
        </p:nvSpPr>
        <p:spPr>
          <a:xfrm>
            <a:off x="838200" y="1509358"/>
            <a:ext cx="4748784" cy="2065946"/>
          </a:xfrm>
          <a:prstGeom prst="rect">
            <a:avLst/>
          </a:prstGeom>
          <a:noFill/>
        </p:spPr>
        <p:txBody>
          <a:bodyPr wrap="square" rtlCol="0">
            <a:spAutoFit/>
          </a:bodyPr>
          <a:lstStyle/>
          <a:p>
            <a:r>
              <a:rPr lang="en-US" sz="1600" dirty="0">
                <a:latin typeface="Rockwell" panose="02060603020205020403" pitchFamily="18" charset="0"/>
              </a:rPr>
              <a:t>The title of the poem is deceptive: Moore’s poem is about Mount Rainier in Washington State. The poem is 227 lines long. The citations for sources of found text are given in the version of the poem appearing in </a:t>
            </a:r>
            <a:r>
              <a:rPr lang="en-US" sz="1600" i="1" dirty="0">
                <a:latin typeface="Rockwell" panose="02060603020205020403" pitchFamily="18" charset="0"/>
              </a:rPr>
              <a:t>The Norton Anthology of Modern and Contemporary Poetry</a:t>
            </a:r>
            <a:r>
              <a:rPr lang="en-US" sz="1600" dirty="0">
                <a:latin typeface="Rockwell" panose="02060603020205020403" pitchFamily="18" charset="0"/>
              </a:rPr>
              <a:t>, 3rd Ed.</a:t>
            </a:r>
          </a:p>
          <a:p>
            <a:endParaRPr lang="en-US" sz="1600" dirty="0">
              <a:latin typeface="Rockwell" panose="02060603020205020403" pitchFamily="18" charset="0"/>
            </a:endParaRPr>
          </a:p>
          <a:p>
            <a:r>
              <a:rPr lang="en-US" sz="1600" i="1" dirty="0">
                <a:latin typeface="Rockwell" panose="02060603020205020403" pitchFamily="18" charset="0"/>
              </a:rPr>
              <a:t>Photo of Mount Rainier by Dave Seter</a:t>
            </a:r>
          </a:p>
        </p:txBody>
      </p:sp>
      <p:pic>
        <p:nvPicPr>
          <p:cNvPr id="12" name="Content Placeholder 11">
            <a:extLst>
              <a:ext uri="{FF2B5EF4-FFF2-40B4-BE49-F238E27FC236}">
                <a16:creationId xmlns:a16="http://schemas.microsoft.com/office/drawing/2014/main" id="{355AF943-0CF3-F770-0209-52EA091F4BF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48172" y="553758"/>
            <a:ext cx="4410456" cy="5750483"/>
          </a:xfrm>
        </p:spPr>
      </p:pic>
    </p:spTree>
    <p:extLst>
      <p:ext uri="{BB962C8B-B14F-4D97-AF65-F5344CB8AC3E}">
        <p14:creationId xmlns:p14="http://schemas.microsoft.com/office/powerpoint/2010/main" val="3640536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FE370-44AE-4D15-5DE6-880F7DADC086}"/>
              </a:ext>
            </a:extLst>
          </p:cNvPr>
          <p:cNvSpPr>
            <a:spLocks noGrp="1"/>
          </p:cNvSpPr>
          <p:nvPr>
            <p:ph type="title"/>
          </p:nvPr>
        </p:nvSpPr>
        <p:spPr>
          <a:xfrm>
            <a:off x="838199" y="205376"/>
            <a:ext cx="10515600" cy="948574"/>
          </a:xfrm>
        </p:spPr>
        <p:txBody>
          <a:bodyPr>
            <a:normAutofit/>
          </a:bodyPr>
          <a:lstStyle/>
          <a:p>
            <a:r>
              <a:rPr lang="en-US" sz="3600" dirty="0">
                <a:latin typeface="Rockwell" panose="02060603020205020403" pitchFamily="18" charset="0"/>
              </a:rPr>
              <a:t>“Godzilla Versus an Octopus of Ice” (after Moore)</a:t>
            </a:r>
          </a:p>
        </p:txBody>
      </p:sp>
      <p:pic>
        <p:nvPicPr>
          <p:cNvPr id="9" name="Content Placeholder 8">
            <a:extLst>
              <a:ext uri="{FF2B5EF4-FFF2-40B4-BE49-F238E27FC236}">
                <a16:creationId xmlns:a16="http://schemas.microsoft.com/office/drawing/2014/main" id="{EBE317C1-69D2-E3B1-40DC-26F691F5076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199" y="1234749"/>
            <a:ext cx="2136143" cy="3797589"/>
          </a:xfrm>
        </p:spPr>
      </p:pic>
      <p:sp>
        <p:nvSpPr>
          <p:cNvPr id="4" name="Content Placeholder 3">
            <a:extLst>
              <a:ext uri="{FF2B5EF4-FFF2-40B4-BE49-F238E27FC236}">
                <a16:creationId xmlns:a16="http://schemas.microsoft.com/office/drawing/2014/main" id="{74FE0BDC-30EE-348C-0D4E-CC70DE4F18EB}"/>
              </a:ext>
            </a:extLst>
          </p:cNvPr>
          <p:cNvSpPr>
            <a:spLocks noGrp="1"/>
          </p:cNvSpPr>
          <p:nvPr>
            <p:ph sz="half" idx="2"/>
          </p:nvPr>
        </p:nvSpPr>
        <p:spPr>
          <a:xfrm>
            <a:off x="3243532" y="1090408"/>
            <a:ext cx="8110267" cy="4300111"/>
          </a:xfrm>
        </p:spPr>
        <p:txBody>
          <a:bodyPr>
            <a:noAutofit/>
          </a:bodyPr>
          <a:lstStyle/>
          <a:p>
            <a:pPr marL="0" indent="0">
              <a:buNone/>
            </a:pPr>
            <a:r>
              <a:rPr lang="en-US" sz="1600" dirty="0">
                <a:latin typeface="Rockwell" panose="02060603020205020403" pitchFamily="18" charset="0"/>
              </a:rPr>
              <a:t>Sea-Tac to Mt. Rainier—on the drive—615 thousand cars per year will lose sight </a:t>
            </a:r>
          </a:p>
          <a:p>
            <a:pPr marL="0" indent="0">
              <a:buNone/>
            </a:pPr>
            <a:r>
              <a:rPr lang="en-US" sz="1600" dirty="0">
                <a:latin typeface="Rockwell" panose="02060603020205020403" pitchFamily="18" charset="0"/>
              </a:rPr>
              <a:t>of the mountain and may rely on the storytelling device</a:t>
            </a:r>
          </a:p>
          <a:p>
            <a:pPr marL="0" indent="0">
              <a:buNone/>
            </a:pPr>
            <a:r>
              <a:rPr lang="en-US" sz="1600" dirty="0">
                <a:latin typeface="Rockwell" panose="02060603020205020403" pitchFamily="18" charset="0"/>
              </a:rPr>
              <a:t>of National Park Service brochures to keep the mountain present—</a:t>
            </a:r>
          </a:p>
          <a:p>
            <a:pPr marL="0" indent="0">
              <a:buNone/>
            </a:pPr>
            <a:r>
              <a:rPr lang="en-US" sz="1600" dirty="0">
                <a:latin typeface="Rockwell" panose="02060603020205020403" pitchFamily="18" charset="0"/>
              </a:rPr>
              <a:t>so did the poet Marianne Moore—who adopted the octopus of ice in 1922.</a:t>
            </a:r>
          </a:p>
          <a:p>
            <a:pPr marL="0" indent="0">
              <a:buNone/>
            </a:pPr>
            <a:r>
              <a:rPr lang="en-US" sz="1600" dirty="0">
                <a:latin typeface="Rockwell" panose="02060603020205020403" pitchFamily="18" charset="0"/>
              </a:rPr>
              <a:t>Arms of glaciers dangle down the mountain’s talus slopes—alive themselves—</a:t>
            </a:r>
          </a:p>
          <a:p>
            <a:pPr marL="0" indent="0">
              <a:buNone/>
            </a:pPr>
            <a:r>
              <a:rPr lang="en-US" sz="1600" dirty="0">
                <a:latin typeface="Rockwell" panose="02060603020205020403" pitchFamily="18" charset="0"/>
              </a:rPr>
              <a:t>in fact, you night hear </a:t>
            </a:r>
            <a:r>
              <a:rPr lang="en-US" sz="1600" i="1" dirty="0">
                <a:highlight>
                  <a:srgbClr val="FFFF00"/>
                </a:highlight>
                <a:latin typeface="Rockwell" panose="02060603020205020403" pitchFamily="18" charset="0"/>
              </a:rPr>
              <a:t>a ventriloquistic nasal eeeeenk</a:t>
            </a:r>
            <a:r>
              <a:rPr lang="en-US" sz="1600" dirty="0">
                <a:latin typeface="Rockwell" panose="02060603020205020403" pitchFamily="18" charset="0"/>
              </a:rPr>
              <a:t>—</a:t>
            </a:r>
          </a:p>
          <a:p>
            <a:pPr marL="0" indent="0">
              <a:buNone/>
            </a:pPr>
            <a:r>
              <a:rPr lang="en-US" sz="1600" dirty="0">
                <a:latin typeface="Rockwell" panose="02060603020205020403" pitchFamily="18" charset="0"/>
              </a:rPr>
              <a:t>then see a pika appear, thick-set, 5-6 inches, no tail, ears round. You might</a:t>
            </a:r>
          </a:p>
          <a:p>
            <a:pPr marL="0" indent="0">
              <a:buNone/>
            </a:pPr>
            <a:r>
              <a:rPr lang="en-US" sz="1600" dirty="0">
                <a:latin typeface="Rockwell" panose="02060603020205020403" pitchFamily="18" charset="0"/>
              </a:rPr>
              <a:t>think you see a rodent, but the posture is rabbit-like.</a:t>
            </a:r>
          </a:p>
          <a:p>
            <a:pPr marL="0" indent="0">
              <a:buNone/>
            </a:pPr>
            <a:r>
              <a:rPr lang="en-US" sz="1600" i="1" dirty="0">
                <a:highlight>
                  <a:srgbClr val="00FF00"/>
                </a:highlight>
                <a:latin typeface="Rockwell" panose="02060603020205020403" pitchFamily="18" charset="0"/>
              </a:rPr>
              <a:t>Only the mountain </a:t>
            </a:r>
          </a:p>
          <a:p>
            <a:pPr marL="0" indent="0">
              <a:buNone/>
            </a:pPr>
            <a:r>
              <a:rPr lang="en-US" sz="1600" i="1" dirty="0">
                <a:highlight>
                  <a:srgbClr val="00FF00"/>
                </a:highlight>
                <a:latin typeface="Rockwell" panose="02060603020205020403" pitchFamily="18" charset="0"/>
              </a:rPr>
              <a:t>has lived long enough to listen objectively </a:t>
            </a:r>
            <a:r>
              <a:rPr lang="en-US" sz="1600" dirty="0">
                <a:latin typeface="Rockwell" panose="02060603020205020403" pitchFamily="18" charset="0"/>
              </a:rPr>
              <a:t>to the call of the rabbit-like pika.</a:t>
            </a:r>
          </a:p>
          <a:p>
            <a:pPr marL="0" indent="0">
              <a:buNone/>
            </a:pPr>
            <a:r>
              <a:rPr lang="en-US" sz="1600" dirty="0">
                <a:latin typeface="Rockwell" panose="02060603020205020403" pitchFamily="18" charset="0"/>
              </a:rPr>
              <a:t>The octopus—with its </a:t>
            </a:r>
            <a:r>
              <a:rPr lang="en-US" sz="1600" i="1" dirty="0">
                <a:highlight>
                  <a:srgbClr val="00FFFF"/>
                </a:highlight>
                <a:latin typeface="Rockwell" panose="02060603020205020403" pitchFamily="18" charset="0"/>
              </a:rPr>
              <a:t>pinkness in late-lying snowfields of living algae</a:t>
            </a:r>
            <a:r>
              <a:rPr lang="en-US" sz="1600" dirty="0">
                <a:latin typeface="Rockwell" panose="02060603020205020403" pitchFamily="18" charset="0"/>
              </a:rPr>
              <a:t>—is also alive, </a:t>
            </a:r>
          </a:p>
          <a:p>
            <a:pPr marL="0" indent="0">
              <a:buNone/>
            </a:pPr>
            <a:r>
              <a:rPr lang="en-US" sz="1600" dirty="0">
                <a:latin typeface="Rockwell" panose="02060603020205020403" pitchFamily="18" charset="0"/>
              </a:rPr>
              <a:t>but it has lost twenty-five percent of its grandeur and mass </a:t>
            </a:r>
          </a:p>
          <a:p>
            <a:pPr marL="0" indent="0">
              <a:buNone/>
            </a:pPr>
            <a:r>
              <a:rPr lang="en-US" sz="1600" dirty="0">
                <a:latin typeface="Rockwell" panose="02060603020205020403" pitchFamily="18" charset="0"/>
              </a:rPr>
              <a:t>since Marianne Moore slept here, at the foot of the mountain, in Paradise.</a:t>
            </a:r>
            <a:endParaRPr lang="en-US" sz="1600" dirty="0"/>
          </a:p>
        </p:txBody>
      </p:sp>
      <p:sp>
        <p:nvSpPr>
          <p:cNvPr id="5" name="Date Placeholder 4">
            <a:extLst>
              <a:ext uri="{FF2B5EF4-FFF2-40B4-BE49-F238E27FC236}">
                <a16:creationId xmlns:a16="http://schemas.microsoft.com/office/drawing/2014/main" id="{FE5F6B9C-9FB8-7310-4346-1CBE93274C3B}"/>
              </a:ext>
            </a:extLst>
          </p:cNvPr>
          <p:cNvSpPr>
            <a:spLocks noGrp="1"/>
          </p:cNvSpPr>
          <p:nvPr>
            <p:ph type="dt" sz="half" idx="10"/>
          </p:nvPr>
        </p:nvSpPr>
        <p:spPr/>
        <p:txBody>
          <a:bodyPr/>
          <a:lstStyle/>
          <a:p>
            <a:r>
              <a:rPr lang="en-US" dirty="0"/>
              <a:t>May 4, 2025</a:t>
            </a:r>
          </a:p>
        </p:txBody>
      </p:sp>
      <p:sp>
        <p:nvSpPr>
          <p:cNvPr id="6" name="Footer Placeholder 5">
            <a:extLst>
              <a:ext uri="{FF2B5EF4-FFF2-40B4-BE49-F238E27FC236}">
                <a16:creationId xmlns:a16="http://schemas.microsoft.com/office/drawing/2014/main" id="{3146071E-7037-AAC4-2365-0D2CAFCBFB42}"/>
              </a:ext>
            </a:extLst>
          </p:cNvPr>
          <p:cNvSpPr>
            <a:spLocks noGrp="1"/>
          </p:cNvSpPr>
          <p:nvPr>
            <p:ph type="ftr" sz="quarter" idx="11"/>
          </p:nvPr>
        </p:nvSpPr>
        <p:spPr/>
        <p:txBody>
          <a:bodyPr/>
          <a:lstStyle/>
          <a:p>
            <a:r>
              <a:rPr lang="en-US" dirty="0"/>
              <a:t>Dave Seter / Presented at Sebastopol Center for the Arts</a:t>
            </a:r>
          </a:p>
        </p:txBody>
      </p:sp>
      <p:sp>
        <p:nvSpPr>
          <p:cNvPr id="7" name="Slide Number Placeholder 6">
            <a:extLst>
              <a:ext uri="{FF2B5EF4-FFF2-40B4-BE49-F238E27FC236}">
                <a16:creationId xmlns:a16="http://schemas.microsoft.com/office/drawing/2014/main" id="{3DCF960E-46EB-B8F2-46DE-18DF58A27C0F}"/>
              </a:ext>
            </a:extLst>
          </p:cNvPr>
          <p:cNvSpPr>
            <a:spLocks noGrp="1"/>
          </p:cNvSpPr>
          <p:nvPr>
            <p:ph type="sldNum" sz="quarter" idx="12"/>
          </p:nvPr>
        </p:nvSpPr>
        <p:spPr/>
        <p:txBody>
          <a:bodyPr/>
          <a:lstStyle/>
          <a:p>
            <a:fld id="{B0E8E009-C25B-44E1-A9B3-F17275BDE32A}" type="slidenum">
              <a:rPr lang="en-US" smtClean="0"/>
              <a:t>8</a:t>
            </a:fld>
            <a:endParaRPr lang="en-US" dirty="0"/>
          </a:p>
        </p:txBody>
      </p:sp>
      <p:sp>
        <p:nvSpPr>
          <p:cNvPr id="3" name="TextBox 2">
            <a:extLst>
              <a:ext uri="{FF2B5EF4-FFF2-40B4-BE49-F238E27FC236}">
                <a16:creationId xmlns:a16="http://schemas.microsoft.com/office/drawing/2014/main" id="{4281156F-FFEF-62D9-4A52-AE3F3107961A}"/>
              </a:ext>
            </a:extLst>
          </p:cNvPr>
          <p:cNvSpPr txBox="1"/>
          <p:nvPr/>
        </p:nvSpPr>
        <p:spPr>
          <a:xfrm>
            <a:off x="3197525" y="5629220"/>
            <a:ext cx="8037244" cy="646331"/>
          </a:xfrm>
          <a:prstGeom prst="rect">
            <a:avLst/>
          </a:prstGeom>
          <a:noFill/>
        </p:spPr>
        <p:txBody>
          <a:bodyPr wrap="square" rtlCol="0">
            <a:spAutoFit/>
          </a:bodyPr>
          <a:lstStyle/>
          <a:p>
            <a:r>
              <a:rPr lang="en-US" sz="1200" dirty="0">
                <a:latin typeface="Rockwell" panose="02060603020205020403" pitchFamily="18" charset="0"/>
              </a:rPr>
              <a:t>Lines 19-31 of the 233-line poem “Godzilla Versus an Octopus of Ice”</a:t>
            </a:r>
          </a:p>
          <a:p>
            <a:r>
              <a:rPr lang="en-US" sz="1200" dirty="0">
                <a:latin typeface="Rockwell" panose="02060603020205020403" pitchFamily="18" charset="0"/>
              </a:rPr>
              <a:t>From: Seter, David. “Introducing Godzilla to Marianne Moore’s Octopus of Ice at the Intersection of Global Warming, Environmental Philosophy, and Poetry.” Master’s Thesis, Dominican University of California. </a:t>
            </a:r>
          </a:p>
        </p:txBody>
      </p:sp>
      <p:sp>
        <p:nvSpPr>
          <p:cNvPr id="8" name="TextBox 7">
            <a:extLst>
              <a:ext uri="{FF2B5EF4-FFF2-40B4-BE49-F238E27FC236}">
                <a16:creationId xmlns:a16="http://schemas.microsoft.com/office/drawing/2014/main" id="{B0F38D57-7529-E437-EF56-921151B53F1C}"/>
              </a:ext>
            </a:extLst>
          </p:cNvPr>
          <p:cNvSpPr txBox="1"/>
          <p:nvPr/>
        </p:nvSpPr>
        <p:spPr>
          <a:xfrm>
            <a:off x="1032364" y="5212505"/>
            <a:ext cx="1941979" cy="307777"/>
          </a:xfrm>
          <a:prstGeom prst="rect">
            <a:avLst/>
          </a:prstGeom>
          <a:noFill/>
        </p:spPr>
        <p:txBody>
          <a:bodyPr wrap="square" rtlCol="0">
            <a:spAutoFit/>
          </a:bodyPr>
          <a:lstStyle/>
          <a:p>
            <a:r>
              <a:rPr lang="en-US" sz="1400" i="1" dirty="0">
                <a:latin typeface="Rockwell" panose="02060603020205020403" pitchFamily="18" charset="0"/>
              </a:rPr>
              <a:t>Photo by Dave Seter</a:t>
            </a:r>
          </a:p>
        </p:txBody>
      </p:sp>
    </p:spTree>
    <p:extLst>
      <p:ext uri="{BB962C8B-B14F-4D97-AF65-F5344CB8AC3E}">
        <p14:creationId xmlns:p14="http://schemas.microsoft.com/office/powerpoint/2010/main" val="63826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BD5C7-6341-C5A5-A157-F8EE936400FD}"/>
              </a:ext>
            </a:extLst>
          </p:cNvPr>
          <p:cNvSpPr>
            <a:spLocks noGrp="1"/>
          </p:cNvSpPr>
          <p:nvPr>
            <p:ph type="title"/>
          </p:nvPr>
        </p:nvSpPr>
        <p:spPr/>
        <p:txBody>
          <a:bodyPr>
            <a:normAutofit/>
          </a:bodyPr>
          <a:lstStyle/>
          <a:p>
            <a:r>
              <a:rPr lang="en-US" sz="2800" dirty="0">
                <a:latin typeface="Rockwell" panose="02060603020205020403" pitchFamily="18" charset="0"/>
              </a:rPr>
              <a:t>Sources: Lines 19-31 of “Godzilla Versus an Octopus of Ice”</a:t>
            </a:r>
          </a:p>
        </p:txBody>
      </p:sp>
      <p:sp>
        <p:nvSpPr>
          <p:cNvPr id="3" name="Content Placeholder 2">
            <a:extLst>
              <a:ext uri="{FF2B5EF4-FFF2-40B4-BE49-F238E27FC236}">
                <a16:creationId xmlns:a16="http://schemas.microsoft.com/office/drawing/2014/main" id="{4D86BF2F-490C-2E26-3917-1EB3B7F97294}"/>
              </a:ext>
            </a:extLst>
          </p:cNvPr>
          <p:cNvSpPr>
            <a:spLocks noGrp="1"/>
          </p:cNvSpPr>
          <p:nvPr>
            <p:ph idx="1"/>
          </p:nvPr>
        </p:nvSpPr>
        <p:spPr>
          <a:xfrm>
            <a:off x="838200" y="1690688"/>
            <a:ext cx="8144774" cy="4347803"/>
          </a:xfrm>
        </p:spPr>
        <p:txBody>
          <a:bodyPr/>
          <a:lstStyle/>
          <a:p>
            <a:pPr marL="0" indent="0">
              <a:buNone/>
            </a:pPr>
            <a:r>
              <a:rPr lang="en-US" dirty="0"/>
              <a:t>Line 24 / </a:t>
            </a:r>
            <a:r>
              <a:rPr kumimoji="0" lang="en-US" sz="2400" b="0" i="1" u="none" strike="noStrike" kern="1200" cap="none" spc="0" normalizeH="0" baseline="0" noProof="0" dirty="0">
                <a:ln>
                  <a:noFill/>
                </a:ln>
                <a:solidFill>
                  <a:prstClr val="black"/>
                </a:solidFill>
                <a:effectLst/>
                <a:highlight>
                  <a:srgbClr val="FFFF00"/>
                </a:highlight>
                <a:uLnTx/>
                <a:uFillTx/>
                <a:latin typeface="Rockwell" panose="02060603020205020403" pitchFamily="18" charset="0"/>
                <a:ea typeface="+mn-ea"/>
                <a:cs typeface="+mn-cs"/>
              </a:rPr>
              <a:t>a ventriloquistic nasal eeeeenk</a:t>
            </a:r>
          </a:p>
          <a:p>
            <a:pPr lvl="1"/>
            <a:r>
              <a:rPr lang="en-US" sz="2400" dirty="0">
                <a:effectLst/>
                <a:latin typeface="Calibri" panose="020F0502020204030204" pitchFamily="34" charset="0"/>
                <a:ea typeface="Calibri" panose="020F0502020204030204" pitchFamily="34" charset="0"/>
                <a:cs typeface="Times New Roman" panose="02020603050405020304" pitchFamily="18" charset="0"/>
              </a:rPr>
              <a:t>Daniel Mathews’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Natural History of the Pacific Northwest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Line 27-28 / </a:t>
            </a:r>
            <a:r>
              <a:rPr kumimoji="0" lang="en-US" sz="2400" b="0" i="1" u="none" strike="noStrike" kern="1200" cap="none" spc="0" normalizeH="0" baseline="0" noProof="0" dirty="0">
                <a:ln>
                  <a:noFill/>
                </a:ln>
                <a:solidFill>
                  <a:prstClr val="black"/>
                </a:solidFill>
                <a:effectLst/>
                <a:highlight>
                  <a:srgbClr val="00FF00"/>
                </a:highlight>
                <a:uLnTx/>
                <a:uFillTx/>
                <a:latin typeface="Rockwell" panose="02060603020205020403" pitchFamily="18" charset="0"/>
                <a:ea typeface="+mn-ea"/>
                <a:cs typeface="+mn-cs"/>
              </a:rPr>
              <a:t>Only the mountain / has lived long enough to listen objectively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effectLst/>
                <a:latin typeface="Calibri" panose="020F0502020204030204" pitchFamily="34" charset="0"/>
                <a:ea typeface="Calibri" panose="020F0502020204030204" pitchFamily="34" charset="0"/>
                <a:cs typeface="Times New Roman" panose="02020603050405020304" pitchFamily="18" charset="0"/>
              </a:rPr>
              <a:t>Aldo Leopold’s “Thinking Like a Mountain” </a:t>
            </a: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Line 29 / </a:t>
            </a:r>
            <a:r>
              <a:rPr kumimoji="0" lang="en-US" sz="2400" b="0" i="1" u="none" strike="noStrike" kern="1200" cap="none" spc="0" normalizeH="0" baseline="0" noProof="0" dirty="0">
                <a:ln>
                  <a:noFill/>
                </a:ln>
                <a:solidFill>
                  <a:prstClr val="black"/>
                </a:solidFill>
                <a:effectLst/>
                <a:highlight>
                  <a:srgbClr val="00FFFF"/>
                </a:highlight>
                <a:uLnTx/>
                <a:uFillTx/>
                <a:latin typeface="Rockwell" panose="02060603020205020403" pitchFamily="18" charset="0"/>
                <a:ea typeface="+mn-ea"/>
                <a:cs typeface="+mn-cs"/>
              </a:rPr>
              <a:t>pinkness in late-lying snowfields of living algae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National Park Service Website for Mount Rainier</a:t>
            </a: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lvl="1"/>
            <a:endParaRPr lang="en-US"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14C2B702-02EC-9A4E-1877-A66F5600F62E}"/>
              </a:ext>
            </a:extLst>
          </p:cNvPr>
          <p:cNvSpPr>
            <a:spLocks noGrp="1"/>
          </p:cNvSpPr>
          <p:nvPr>
            <p:ph type="dt" sz="half" idx="10"/>
          </p:nvPr>
        </p:nvSpPr>
        <p:spPr/>
        <p:txBody>
          <a:bodyPr/>
          <a:lstStyle/>
          <a:p>
            <a:r>
              <a:rPr lang="en-US" dirty="0"/>
              <a:t>May 4, 2025</a:t>
            </a:r>
          </a:p>
        </p:txBody>
      </p:sp>
      <p:sp>
        <p:nvSpPr>
          <p:cNvPr id="5" name="Footer Placeholder 4">
            <a:extLst>
              <a:ext uri="{FF2B5EF4-FFF2-40B4-BE49-F238E27FC236}">
                <a16:creationId xmlns:a16="http://schemas.microsoft.com/office/drawing/2014/main" id="{DA47F596-8174-5166-9D3E-5587C75CFCA8}"/>
              </a:ext>
            </a:extLst>
          </p:cNvPr>
          <p:cNvSpPr>
            <a:spLocks noGrp="1"/>
          </p:cNvSpPr>
          <p:nvPr>
            <p:ph type="ftr" sz="quarter" idx="11"/>
          </p:nvPr>
        </p:nvSpPr>
        <p:spPr/>
        <p:txBody>
          <a:bodyPr/>
          <a:lstStyle/>
          <a:p>
            <a:r>
              <a:rPr lang="en-US" dirty="0"/>
              <a:t>Dave Seter / Presented at Sebastopol Center for the Arts</a:t>
            </a:r>
          </a:p>
        </p:txBody>
      </p:sp>
      <p:sp>
        <p:nvSpPr>
          <p:cNvPr id="6" name="Slide Number Placeholder 5">
            <a:extLst>
              <a:ext uri="{FF2B5EF4-FFF2-40B4-BE49-F238E27FC236}">
                <a16:creationId xmlns:a16="http://schemas.microsoft.com/office/drawing/2014/main" id="{F73A1A58-8A32-2921-9A9E-33EE319571AA}"/>
              </a:ext>
            </a:extLst>
          </p:cNvPr>
          <p:cNvSpPr>
            <a:spLocks noGrp="1"/>
          </p:cNvSpPr>
          <p:nvPr>
            <p:ph type="sldNum" sz="quarter" idx="12"/>
          </p:nvPr>
        </p:nvSpPr>
        <p:spPr/>
        <p:txBody>
          <a:bodyPr/>
          <a:lstStyle/>
          <a:p>
            <a:fld id="{B0E8E009-C25B-44E1-A9B3-F17275BDE32A}" type="slidenum">
              <a:rPr lang="en-US" smtClean="0"/>
              <a:t>9</a:t>
            </a:fld>
            <a:endParaRPr lang="en-US" dirty="0"/>
          </a:p>
        </p:txBody>
      </p:sp>
      <p:pic>
        <p:nvPicPr>
          <p:cNvPr id="10" name="Picture 9">
            <a:extLst>
              <a:ext uri="{FF2B5EF4-FFF2-40B4-BE49-F238E27FC236}">
                <a16:creationId xmlns:a16="http://schemas.microsoft.com/office/drawing/2014/main" id="{0302BFBD-2C41-BFD1-4FC4-42972A24E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9960" y="1659233"/>
            <a:ext cx="1990988" cy="3539533"/>
          </a:xfrm>
          <a:prstGeom prst="rect">
            <a:avLst/>
          </a:prstGeom>
        </p:spPr>
      </p:pic>
      <p:sp>
        <p:nvSpPr>
          <p:cNvPr id="11" name="TextBox 10">
            <a:extLst>
              <a:ext uri="{FF2B5EF4-FFF2-40B4-BE49-F238E27FC236}">
                <a16:creationId xmlns:a16="http://schemas.microsoft.com/office/drawing/2014/main" id="{303A3E85-B7C5-6B8E-C2F9-46DA919C88C4}"/>
              </a:ext>
            </a:extLst>
          </p:cNvPr>
          <p:cNvSpPr txBox="1"/>
          <p:nvPr/>
        </p:nvSpPr>
        <p:spPr>
          <a:xfrm>
            <a:off x="9309960" y="5347348"/>
            <a:ext cx="2114529" cy="338554"/>
          </a:xfrm>
          <a:prstGeom prst="rect">
            <a:avLst/>
          </a:prstGeom>
          <a:noFill/>
        </p:spPr>
        <p:txBody>
          <a:bodyPr wrap="square" rtlCol="0">
            <a:spAutoFit/>
          </a:bodyPr>
          <a:lstStyle/>
          <a:p>
            <a:r>
              <a:rPr lang="en-US" sz="1600" i="1" dirty="0">
                <a:latin typeface="Rockwell" panose="02060603020205020403" pitchFamily="18" charset="0"/>
              </a:rPr>
              <a:t>Photo by Dave Seter</a:t>
            </a:r>
          </a:p>
        </p:txBody>
      </p:sp>
    </p:spTree>
    <p:extLst>
      <p:ext uri="{BB962C8B-B14F-4D97-AF65-F5344CB8AC3E}">
        <p14:creationId xmlns:p14="http://schemas.microsoft.com/office/powerpoint/2010/main" val="7737089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TotalTime>
  <Words>1858</Words>
  <Application>Microsoft Office PowerPoint</Application>
  <PresentationFormat>Widescreen</PresentationFormat>
  <Paragraphs>173</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Courier New</vt:lpstr>
      <vt:lpstr>Rockwell</vt:lpstr>
      <vt:lpstr>Office Theme</vt:lpstr>
      <vt:lpstr>Poetry Challenge III</vt:lpstr>
      <vt:lpstr>Who Are We</vt:lpstr>
      <vt:lpstr>Found Text: General Concepts</vt:lpstr>
      <vt:lpstr>Some Benefits of Using Found Text </vt:lpstr>
      <vt:lpstr>Definitions of the Found Poem</vt:lpstr>
      <vt:lpstr>Master of Found Text: Marianne Moore (1887-1972)</vt:lpstr>
      <vt:lpstr>Marianne Moore’s  “An Octopus”</vt:lpstr>
      <vt:lpstr>“Godzilla Versus an Octopus of Ice” (after Moore)</vt:lpstr>
      <vt:lpstr>Sources: Lines 19-31 of “Godzilla Versus an Octopus of Ice”</vt:lpstr>
      <vt:lpstr>The U.S. Constitution as a Source of Found Text</vt:lpstr>
      <vt:lpstr>Donnell: Found Text from the U.S. Constitution (1st Stanza)</vt:lpstr>
      <vt:lpstr>Donnell: Modified Text from the U.S. Constitution (2nd Stanza)</vt:lpstr>
      <vt:lpstr>Writing Prompt One: Follow the Example of Keith Donnell, Jr. </vt:lpstr>
      <vt:lpstr>Writing Prompt Two: Canada as 51st State</vt:lpstr>
      <vt:lpstr>Writing Prompt Three:  The Proposed Equal Rights Amendment</vt:lpstr>
      <vt:lpstr>Writing Prompt Four:  Found Text from SebArts Gallery</vt:lpstr>
      <vt:lpstr>Sharing (Optional)</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Seter</dc:creator>
  <cp:lastModifiedBy>David Seter</cp:lastModifiedBy>
  <cp:revision>201</cp:revision>
  <dcterms:created xsi:type="dcterms:W3CDTF">2024-11-18T17:10:48Z</dcterms:created>
  <dcterms:modified xsi:type="dcterms:W3CDTF">2025-04-28T15:32:23Z</dcterms:modified>
</cp:coreProperties>
</file>