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8" r:id="rId4"/>
    <p:sldId id="257" r:id="rId5"/>
    <p:sldId id="258" r:id="rId6"/>
    <p:sldId id="260" r:id="rId7"/>
    <p:sldId id="261" r:id="rId8"/>
    <p:sldId id="262" r:id="rId9"/>
    <p:sldId id="266" r:id="rId10"/>
    <p:sldId id="274" r:id="rId11"/>
    <p:sldId id="264" r:id="rId12"/>
    <p:sldId id="263" r:id="rId13"/>
    <p:sldId id="275" r:id="rId14"/>
    <p:sldId id="265" r:id="rId15"/>
    <p:sldId id="273" r:id="rId16"/>
    <p:sldId id="271" r:id="rId17"/>
    <p:sldId id="268" r:id="rId18"/>
    <p:sldId id="269" r:id="rId19"/>
    <p:sldId id="272" r:id="rId20"/>
    <p:sldId id="279" r:id="rId21"/>
    <p:sldId id="280"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435"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96EC6-FCFB-4FB1-A734-9FE6B39B00F7}" type="datetimeFigureOut">
              <a:rPr lang="en-US" smtClean="0"/>
              <a:t>3/2/2025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FE78C-1654-4C29-94CB-CCF77A5A4934}" type="slidenum">
              <a:rPr lang="en-US" smtClean="0"/>
              <a:t>‹#›</a:t>
            </a:fld>
            <a:endParaRPr lang="en-US" dirty="0"/>
          </a:p>
        </p:txBody>
      </p:sp>
    </p:spTree>
    <p:extLst>
      <p:ext uri="{BB962C8B-B14F-4D97-AF65-F5344CB8AC3E}">
        <p14:creationId xmlns:p14="http://schemas.microsoft.com/office/powerpoint/2010/main" val="122482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0209-76EA-71A2-3CF3-814DDEBF2C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60D249-CB85-089D-4D7A-C20A42161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6B7C7-D041-36AA-E79C-0E2F72C260C7}"/>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8DD4A804-9E1C-962D-C487-53B2124DB29A}"/>
              </a:ext>
            </a:extLst>
          </p:cNvPr>
          <p:cNvSpPr>
            <a:spLocks noGrp="1"/>
          </p:cNvSpPr>
          <p:nvPr>
            <p:ph type="ftr" sz="quarter" idx="11"/>
          </p:nvPr>
        </p:nvSpPr>
        <p:spPr/>
        <p:txBody>
          <a:body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741DC546-B4A3-E68C-086A-156FE555954B}"/>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336510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6545-922B-3A4D-A91C-B7EF63CF3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95452-536A-A0F2-2DF9-BB1C0AC8F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9084B-B5CC-720A-A554-010E750F5673}"/>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964BBB2E-72DF-589B-BB1F-CBF837302A5C}"/>
              </a:ext>
            </a:extLst>
          </p:cNvPr>
          <p:cNvSpPr>
            <a:spLocks noGrp="1"/>
          </p:cNvSpPr>
          <p:nvPr>
            <p:ph type="ftr" sz="quarter" idx="11"/>
          </p:nvPr>
        </p:nvSpPr>
        <p:spPr/>
        <p:txBody>
          <a:body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FEF3866D-BECE-BE4B-825C-A0E074BF08CA}"/>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26411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2DB1E-A051-9573-F6E9-508100E47A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78F96-4B8B-2202-2AAA-6E39BCE67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FDCD5-4079-08A5-99C2-158F5CBCD8C2}"/>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CB7488E4-392D-47CF-9363-1E475468384B}"/>
              </a:ext>
            </a:extLst>
          </p:cNvPr>
          <p:cNvSpPr>
            <a:spLocks noGrp="1"/>
          </p:cNvSpPr>
          <p:nvPr>
            <p:ph type="ftr" sz="quarter" idx="11"/>
          </p:nvPr>
        </p:nvSpPr>
        <p:spPr/>
        <p:txBody>
          <a:body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AFC30609-350C-8AF5-6A0D-028A881BCE33}"/>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79198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E0F7-CECD-4B11-5E76-C74B4093B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06EED-4244-C05B-3896-6E385197D4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79274-B7FA-DB3C-355C-5D88D6239CB7}"/>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2CDFC19F-ADE6-7E55-0DC3-F0738718E299}"/>
              </a:ext>
            </a:extLst>
          </p:cNvPr>
          <p:cNvSpPr>
            <a:spLocks noGrp="1"/>
          </p:cNvSpPr>
          <p:nvPr>
            <p:ph type="ftr" sz="quarter" idx="11"/>
          </p:nvPr>
        </p:nvSpPr>
        <p:spPr/>
        <p:txBody>
          <a:body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B7C7F6CA-027E-24E6-C88D-8A2C4D3C50B1}"/>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101388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FA64-ADCC-443F-2218-B7EA2E9986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497C96-471E-0638-81D9-C19FC917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E4A96-950C-5A7A-0A9B-051C770BD026}"/>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02CA89A7-3007-7DE8-6A4B-8D2A951FA416}"/>
              </a:ext>
            </a:extLst>
          </p:cNvPr>
          <p:cNvSpPr>
            <a:spLocks noGrp="1"/>
          </p:cNvSpPr>
          <p:nvPr>
            <p:ph type="ftr" sz="quarter" idx="11"/>
          </p:nvPr>
        </p:nvSpPr>
        <p:spPr/>
        <p:txBody>
          <a:body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439B3E09-DFF1-8753-CAE9-F38AE49D4DEB}"/>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79936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3FD0-277F-74C6-363B-1E058C30C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444-14A7-7009-C112-C68CB6F95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0EA67-A9AD-FD28-F456-DAD76BE76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36234-4F89-5C12-4345-F1FEA40B3D5E}"/>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841692BE-B572-2F83-5AE7-3BFF96858B59}"/>
              </a:ext>
            </a:extLst>
          </p:cNvPr>
          <p:cNvSpPr>
            <a:spLocks noGrp="1"/>
          </p:cNvSpPr>
          <p:nvPr>
            <p:ph type="ftr" sz="quarter" idx="11"/>
          </p:nvPr>
        </p:nvSpPr>
        <p:spPr/>
        <p:txBody>
          <a:bodyPr/>
          <a:lstStyle/>
          <a:p>
            <a:r>
              <a:rPr lang="en-US" dirty="0"/>
              <a:t>Dave Seter / Presented at Sebstopol Center for the Arts</a:t>
            </a:r>
          </a:p>
        </p:txBody>
      </p:sp>
      <p:sp>
        <p:nvSpPr>
          <p:cNvPr id="7" name="Slide Number Placeholder 6">
            <a:extLst>
              <a:ext uri="{FF2B5EF4-FFF2-40B4-BE49-F238E27FC236}">
                <a16:creationId xmlns:a16="http://schemas.microsoft.com/office/drawing/2014/main" id="{B037DD6A-0530-BB8D-0C3A-6FE4EDEAA373}"/>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21299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AB09-CC0C-8314-0704-47452887B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20CDD1-F243-D895-FC77-552A67DC2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E096B-FF18-550C-3580-1188C53C7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638C6-1F30-C9D2-CEAC-0EE2DF258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9E8F4-15AB-60B9-54F2-9611BA7D8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3EAD9-EC1A-55AA-1C7E-A7B27CB7DEC8}"/>
              </a:ext>
            </a:extLst>
          </p:cNvPr>
          <p:cNvSpPr>
            <a:spLocks noGrp="1"/>
          </p:cNvSpPr>
          <p:nvPr>
            <p:ph type="dt" sz="half" idx="10"/>
          </p:nvPr>
        </p:nvSpPr>
        <p:spPr/>
        <p:txBody>
          <a:bodyPr/>
          <a:lstStyle/>
          <a:p>
            <a:r>
              <a:rPr lang="en-US" dirty="0"/>
              <a:t>March 2, 2025</a:t>
            </a:r>
          </a:p>
        </p:txBody>
      </p:sp>
      <p:sp>
        <p:nvSpPr>
          <p:cNvPr id="8" name="Footer Placeholder 7">
            <a:extLst>
              <a:ext uri="{FF2B5EF4-FFF2-40B4-BE49-F238E27FC236}">
                <a16:creationId xmlns:a16="http://schemas.microsoft.com/office/drawing/2014/main" id="{A5CB27DE-1289-679D-967B-B1AB8DD455CA}"/>
              </a:ext>
            </a:extLst>
          </p:cNvPr>
          <p:cNvSpPr>
            <a:spLocks noGrp="1"/>
          </p:cNvSpPr>
          <p:nvPr>
            <p:ph type="ftr" sz="quarter" idx="11"/>
          </p:nvPr>
        </p:nvSpPr>
        <p:spPr/>
        <p:txBody>
          <a:bodyPr/>
          <a:lstStyle/>
          <a:p>
            <a:r>
              <a:rPr lang="en-US" dirty="0"/>
              <a:t>Dave Seter / Presented at Sebstopol Center for the Arts</a:t>
            </a:r>
          </a:p>
        </p:txBody>
      </p:sp>
      <p:sp>
        <p:nvSpPr>
          <p:cNvPr id="9" name="Slide Number Placeholder 8">
            <a:extLst>
              <a:ext uri="{FF2B5EF4-FFF2-40B4-BE49-F238E27FC236}">
                <a16:creationId xmlns:a16="http://schemas.microsoft.com/office/drawing/2014/main" id="{5469A51F-E088-8FE0-9C51-5C3F8DEE379F}"/>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124596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4E77-B982-0D14-2547-811EA29D7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BFC0-C63C-0F21-F478-1BFE912B00C6}"/>
              </a:ext>
            </a:extLst>
          </p:cNvPr>
          <p:cNvSpPr>
            <a:spLocks noGrp="1"/>
          </p:cNvSpPr>
          <p:nvPr>
            <p:ph type="dt" sz="half" idx="10"/>
          </p:nvPr>
        </p:nvSpPr>
        <p:spPr/>
        <p:txBody>
          <a:bodyPr/>
          <a:lstStyle/>
          <a:p>
            <a:r>
              <a:rPr lang="en-US" dirty="0"/>
              <a:t>March 2, 2025</a:t>
            </a:r>
          </a:p>
        </p:txBody>
      </p:sp>
      <p:sp>
        <p:nvSpPr>
          <p:cNvPr id="4" name="Footer Placeholder 3">
            <a:extLst>
              <a:ext uri="{FF2B5EF4-FFF2-40B4-BE49-F238E27FC236}">
                <a16:creationId xmlns:a16="http://schemas.microsoft.com/office/drawing/2014/main" id="{CA1C6D20-716B-542F-6003-B0CB7ADE4811}"/>
              </a:ext>
            </a:extLst>
          </p:cNvPr>
          <p:cNvSpPr>
            <a:spLocks noGrp="1"/>
          </p:cNvSpPr>
          <p:nvPr>
            <p:ph type="ftr" sz="quarter" idx="11"/>
          </p:nvPr>
        </p:nvSpPr>
        <p:spPr/>
        <p:txBody>
          <a:bodyPr/>
          <a:lstStyle/>
          <a:p>
            <a:r>
              <a:rPr lang="en-US" dirty="0"/>
              <a:t>Dave Seter / Presented at Sebstopol Center for the Arts</a:t>
            </a:r>
          </a:p>
        </p:txBody>
      </p:sp>
      <p:sp>
        <p:nvSpPr>
          <p:cNvPr id="5" name="Slide Number Placeholder 4">
            <a:extLst>
              <a:ext uri="{FF2B5EF4-FFF2-40B4-BE49-F238E27FC236}">
                <a16:creationId xmlns:a16="http://schemas.microsoft.com/office/drawing/2014/main" id="{CEB822B8-6B41-8203-CCE1-8279A9F6FDD5}"/>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261380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CB40A-54B4-185C-EEEE-5FF8256640B4}"/>
              </a:ext>
            </a:extLst>
          </p:cNvPr>
          <p:cNvSpPr>
            <a:spLocks noGrp="1"/>
          </p:cNvSpPr>
          <p:nvPr>
            <p:ph type="dt" sz="half" idx="10"/>
          </p:nvPr>
        </p:nvSpPr>
        <p:spPr/>
        <p:txBody>
          <a:bodyPr/>
          <a:lstStyle/>
          <a:p>
            <a:r>
              <a:rPr lang="en-US" dirty="0"/>
              <a:t>March 2, 2025</a:t>
            </a:r>
          </a:p>
        </p:txBody>
      </p:sp>
      <p:sp>
        <p:nvSpPr>
          <p:cNvPr id="3" name="Footer Placeholder 2">
            <a:extLst>
              <a:ext uri="{FF2B5EF4-FFF2-40B4-BE49-F238E27FC236}">
                <a16:creationId xmlns:a16="http://schemas.microsoft.com/office/drawing/2014/main" id="{BBF264B6-F60F-0A40-463E-7B4EEF921114}"/>
              </a:ext>
            </a:extLst>
          </p:cNvPr>
          <p:cNvSpPr>
            <a:spLocks noGrp="1"/>
          </p:cNvSpPr>
          <p:nvPr>
            <p:ph type="ftr" sz="quarter" idx="11"/>
          </p:nvPr>
        </p:nvSpPr>
        <p:spPr/>
        <p:txBody>
          <a:bodyPr/>
          <a:lstStyle/>
          <a:p>
            <a:r>
              <a:rPr lang="en-US" dirty="0"/>
              <a:t>Dave Seter / Presented at Sebstopol Center for the Arts</a:t>
            </a:r>
          </a:p>
        </p:txBody>
      </p:sp>
      <p:sp>
        <p:nvSpPr>
          <p:cNvPr id="4" name="Slide Number Placeholder 3">
            <a:extLst>
              <a:ext uri="{FF2B5EF4-FFF2-40B4-BE49-F238E27FC236}">
                <a16:creationId xmlns:a16="http://schemas.microsoft.com/office/drawing/2014/main" id="{2B85DDD9-9726-5D39-7C4A-FE57FE9DAC44}"/>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10112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1E99-2EDF-645B-208F-348C78AF9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4842-2751-3488-0F3F-2D3BB9A9B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ED721-696F-8179-4F9E-BD6A3814C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3AA69-CC6D-D53E-B2C9-0C9BDDFF98F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4DC25D9A-0E85-E1A2-251E-42D4CB656A2A}"/>
              </a:ext>
            </a:extLst>
          </p:cNvPr>
          <p:cNvSpPr>
            <a:spLocks noGrp="1"/>
          </p:cNvSpPr>
          <p:nvPr>
            <p:ph type="ftr" sz="quarter" idx="11"/>
          </p:nvPr>
        </p:nvSpPr>
        <p:spPr/>
        <p:txBody>
          <a:bodyPr/>
          <a:lstStyle/>
          <a:p>
            <a:r>
              <a:rPr lang="en-US" dirty="0"/>
              <a:t>Dave Seter / Presented at Sebstopol Center for the Arts</a:t>
            </a:r>
          </a:p>
        </p:txBody>
      </p:sp>
      <p:sp>
        <p:nvSpPr>
          <p:cNvPr id="7" name="Slide Number Placeholder 6">
            <a:extLst>
              <a:ext uri="{FF2B5EF4-FFF2-40B4-BE49-F238E27FC236}">
                <a16:creationId xmlns:a16="http://schemas.microsoft.com/office/drawing/2014/main" id="{AAB9416B-7211-3025-A6EC-630B9ED3ADC7}"/>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9789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2205-B6DD-D359-AB0F-E8DEB643D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71CB0-F29D-14DC-CB04-E7D693465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F954B7-B061-40E8-4C32-EE3A0F58E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63F10-FAAB-0AB6-260A-376203B4B1F5}"/>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D41E61FE-A919-0CA0-90C3-609B3C192499}"/>
              </a:ext>
            </a:extLst>
          </p:cNvPr>
          <p:cNvSpPr>
            <a:spLocks noGrp="1"/>
          </p:cNvSpPr>
          <p:nvPr>
            <p:ph type="ftr" sz="quarter" idx="11"/>
          </p:nvPr>
        </p:nvSpPr>
        <p:spPr/>
        <p:txBody>
          <a:bodyPr/>
          <a:lstStyle/>
          <a:p>
            <a:r>
              <a:rPr lang="en-US" dirty="0"/>
              <a:t>Dave Seter / Presented at Sebstopol Center for the Arts</a:t>
            </a:r>
          </a:p>
        </p:txBody>
      </p:sp>
      <p:sp>
        <p:nvSpPr>
          <p:cNvPr id="7" name="Slide Number Placeholder 6">
            <a:extLst>
              <a:ext uri="{FF2B5EF4-FFF2-40B4-BE49-F238E27FC236}">
                <a16:creationId xmlns:a16="http://schemas.microsoft.com/office/drawing/2014/main" id="{D18C2254-DA4C-44ED-A62C-E834E2781B05}"/>
              </a:ext>
            </a:extLst>
          </p:cNvPr>
          <p:cNvSpPr>
            <a:spLocks noGrp="1"/>
          </p:cNvSpPr>
          <p:nvPr>
            <p:ph type="sldNum" sz="quarter" idx="12"/>
          </p:nvPr>
        </p:nvSpPr>
        <p:spPr/>
        <p:txBody>
          <a:bodyPr/>
          <a:lstStyle/>
          <a:p>
            <a:fld id="{B0E8E009-C25B-44E1-A9B3-F17275BDE32A}" type="slidenum">
              <a:rPr lang="en-US" smtClean="0"/>
              <a:t>‹#›</a:t>
            </a:fld>
            <a:endParaRPr lang="en-US" dirty="0"/>
          </a:p>
        </p:txBody>
      </p:sp>
    </p:spTree>
    <p:extLst>
      <p:ext uri="{BB962C8B-B14F-4D97-AF65-F5344CB8AC3E}">
        <p14:creationId xmlns:p14="http://schemas.microsoft.com/office/powerpoint/2010/main" val="415612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982CB2-4487-5B04-5E9E-C898E9BC2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456B8-9478-78DE-D5E4-7482002A9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498BC-3D25-12C8-293B-03CBC352D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March 2, 2025</a:t>
            </a:r>
          </a:p>
        </p:txBody>
      </p:sp>
      <p:sp>
        <p:nvSpPr>
          <p:cNvPr id="5" name="Footer Placeholder 4">
            <a:extLst>
              <a:ext uri="{FF2B5EF4-FFF2-40B4-BE49-F238E27FC236}">
                <a16:creationId xmlns:a16="http://schemas.microsoft.com/office/drawing/2014/main" id="{CEE95BD1-578E-947E-51E3-4649CD853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Dave Seter / Presented at Sebstopol Center for the Arts</a:t>
            </a:r>
          </a:p>
        </p:txBody>
      </p:sp>
      <p:sp>
        <p:nvSpPr>
          <p:cNvPr id="6" name="Slide Number Placeholder 5">
            <a:extLst>
              <a:ext uri="{FF2B5EF4-FFF2-40B4-BE49-F238E27FC236}">
                <a16:creationId xmlns:a16="http://schemas.microsoft.com/office/drawing/2014/main" id="{8E0AFD01-7909-E043-0843-7A0B902C0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8E009-C25B-44E1-A9B3-F17275BDE32A}" type="slidenum">
              <a:rPr lang="en-US" smtClean="0"/>
              <a:t>‹#›</a:t>
            </a:fld>
            <a:endParaRPr lang="en-US" dirty="0"/>
          </a:p>
        </p:txBody>
      </p:sp>
    </p:spTree>
    <p:extLst>
      <p:ext uri="{BB962C8B-B14F-4D97-AF65-F5344CB8AC3E}">
        <p14:creationId xmlns:p14="http://schemas.microsoft.com/office/powerpoint/2010/main" val="408732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aveseter.com/" TargetMode="External"/><Relationship Id="rId2" Type="http://schemas.openxmlformats.org/officeDocument/2006/relationships/hyperlink" Target="https://www.sebarts.org/"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F53A-5FDD-8A05-00CF-F11D0A2612EF}"/>
              </a:ext>
            </a:extLst>
          </p:cNvPr>
          <p:cNvSpPr>
            <a:spLocks noGrp="1"/>
          </p:cNvSpPr>
          <p:nvPr>
            <p:ph type="ctrTitle"/>
          </p:nvPr>
        </p:nvSpPr>
        <p:spPr>
          <a:xfrm>
            <a:off x="1524000" y="1122363"/>
            <a:ext cx="9144000" cy="1300797"/>
          </a:xfrm>
        </p:spPr>
        <p:txBody>
          <a:bodyPr/>
          <a:lstStyle/>
          <a:p>
            <a:r>
              <a:rPr lang="en-US" dirty="0">
                <a:latin typeface="Rockwell" panose="02060603020205020403" pitchFamily="18" charset="0"/>
              </a:rPr>
              <a:t>Poetry Challenge I</a:t>
            </a:r>
          </a:p>
        </p:txBody>
      </p:sp>
      <p:sp>
        <p:nvSpPr>
          <p:cNvPr id="3" name="Subtitle 2">
            <a:extLst>
              <a:ext uri="{FF2B5EF4-FFF2-40B4-BE49-F238E27FC236}">
                <a16:creationId xmlns:a16="http://schemas.microsoft.com/office/drawing/2014/main" id="{64ADFCAE-7A0E-193E-979E-C0C55EA96EA9}"/>
              </a:ext>
            </a:extLst>
          </p:cNvPr>
          <p:cNvSpPr>
            <a:spLocks noGrp="1"/>
          </p:cNvSpPr>
          <p:nvPr>
            <p:ph type="subTitle" idx="1"/>
          </p:nvPr>
        </p:nvSpPr>
        <p:spPr>
          <a:xfrm>
            <a:off x="1524000" y="3190558"/>
            <a:ext cx="9144000" cy="1655762"/>
          </a:xfrm>
        </p:spPr>
        <p:txBody>
          <a:bodyPr>
            <a:normAutofit fontScale="85000" lnSpcReduction="20000"/>
          </a:bodyPr>
          <a:lstStyle/>
          <a:p>
            <a:r>
              <a:rPr lang="en-US" sz="3200" dirty="0">
                <a:latin typeface="Rockwell" panose="02060603020205020403" pitchFamily="18" charset="0"/>
              </a:rPr>
              <a:t>Abstraction through Form</a:t>
            </a:r>
          </a:p>
          <a:p>
            <a:r>
              <a:rPr lang="en-US" sz="3200" dirty="0">
                <a:latin typeface="Rockwell" panose="02060603020205020403" pitchFamily="18" charset="0"/>
              </a:rPr>
              <a:t>(The Questina Form)</a:t>
            </a:r>
          </a:p>
          <a:p>
            <a:endParaRPr lang="en-US" sz="3200" dirty="0">
              <a:latin typeface="Rockwell" panose="02060603020205020403" pitchFamily="18" charset="0"/>
            </a:endParaRPr>
          </a:p>
          <a:p>
            <a:r>
              <a:rPr lang="en-US" sz="3200" dirty="0">
                <a:latin typeface="Rockwell" panose="02060603020205020403" pitchFamily="18" charset="0"/>
              </a:rPr>
              <a:t>Dave Seter</a:t>
            </a:r>
          </a:p>
        </p:txBody>
      </p:sp>
      <p:sp>
        <p:nvSpPr>
          <p:cNvPr id="4" name="Date Placeholder 3">
            <a:extLst>
              <a:ext uri="{FF2B5EF4-FFF2-40B4-BE49-F238E27FC236}">
                <a16:creationId xmlns:a16="http://schemas.microsoft.com/office/drawing/2014/main" id="{F7159583-0EB2-6C5C-ABDC-E1DBB15EC0A9}"/>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89B234E6-A593-2D18-7C4B-050A575D45E5}"/>
              </a:ext>
            </a:extLst>
          </p:cNvPr>
          <p:cNvSpPr>
            <a:spLocks noGrp="1"/>
          </p:cNvSpPr>
          <p:nvPr>
            <p:ph type="ftr" sz="quarter" idx="11"/>
          </p:nvPr>
        </p:nvSpPr>
        <p:spPr>
          <a:xfrm>
            <a:off x="3675888" y="6356349"/>
            <a:ext cx="5181600" cy="365125"/>
          </a:xfrm>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778BF17F-B649-0A19-369A-9EF12B05BF97}"/>
              </a:ext>
            </a:extLst>
          </p:cNvPr>
          <p:cNvSpPr>
            <a:spLocks noGrp="1"/>
          </p:cNvSpPr>
          <p:nvPr>
            <p:ph type="sldNum" sz="quarter" idx="12"/>
          </p:nvPr>
        </p:nvSpPr>
        <p:spPr/>
        <p:txBody>
          <a:bodyPr/>
          <a:lstStyle/>
          <a:p>
            <a:fld id="{B0E8E009-C25B-44E1-A9B3-F17275BDE32A}" type="slidenum">
              <a:rPr lang="en-US" smtClean="0"/>
              <a:t>1</a:t>
            </a:fld>
            <a:endParaRPr lang="en-US" dirty="0"/>
          </a:p>
        </p:txBody>
      </p:sp>
    </p:spTree>
    <p:extLst>
      <p:ext uri="{BB962C8B-B14F-4D97-AF65-F5344CB8AC3E}">
        <p14:creationId xmlns:p14="http://schemas.microsoft.com/office/powerpoint/2010/main" val="194081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53DB-B311-394B-E818-9E2BF813BEAA}"/>
              </a:ext>
            </a:extLst>
          </p:cNvPr>
          <p:cNvSpPr>
            <a:spLocks noGrp="1"/>
          </p:cNvSpPr>
          <p:nvPr>
            <p:ph type="title"/>
          </p:nvPr>
        </p:nvSpPr>
        <p:spPr/>
        <p:txBody>
          <a:bodyPr>
            <a:normAutofit/>
          </a:bodyPr>
          <a:lstStyle/>
          <a:p>
            <a:r>
              <a:rPr lang="en-US" sz="3600" dirty="0">
                <a:latin typeface="Rockwell" panose="02060603020205020403" pitchFamily="18" charset="0"/>
              </a:rPr>
              <a:t>First Two Stanzas of “Sestina” by Elizabeth Bishop</a:t>
            </a:r>
          </a:p>
        </p:txBody>
      </p:sp>
      <p:sp>
        <p:nvSpPr>
          <p:cNvPr id="3" name="Content Placeholder 2">
            <a:extLst>
              <a:ext uri="{FF2B5EF4-FFF2-40B4-BE49-F238E27FC236}">
                <a16:creationId xmlns:a16="http://schemas.microsoft.com/office/drawing/2014/main" id="{1D40F961-8896-7EDB-CC0B-F36352CB9D5F}"/>
              </a:ext>
            </a:extLst>
          </p:cNvPr>
          <p:cNvSpPr>
            <a:spLocks noGrp="1"/>
          </p:cNvSpPr>
          <p:nvPr>
            <p:ph sz="half" idx="1"/>
          </p:nvPr>
        </p:nvSpPr>
        <p:spPr>
          <a:xfrm>
            <a:off x="838200" y="1661502"/>
            <a:ext cx="5800344" cy="4164129"/>
          </a:xfrm>
        </p:spPr>
        <p:txBody>
          <a:bodyPr>
            <a:normAutofit/>
          </a:bodyPr>
          <a:lstStyle/>
          <a:p>
            <a:pPr marL="0" indent="0">
              <a:lnSpc>
                <a:spcPct val="100000"/>
              </a:lnSpc>
              <a:buNone/>
            </a:pPr>
            <a:r>
              <a:rPr lang="en-US" sz="2000" b="0" i="0" dirty="0">
                <a:solidFill>
                  <a:srgbClr val="141823"/>
                </a:solidFill>
                <a:effectLst/>
                <a:latin typeface="Rockwell" panose="02060603020205020403" pitchFamily="18" charset="0"/>
              </a:rPr>
              <a:t>September rain falls on the house.</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In the failing light, the old </a:t>
            </a:r>
            <a:r>
              <a:rPr lang="en-US" sz="2000" b="0" i="0" dirty="0">
                <a:solidFill>
                  <a:srgbClr val="141823"/>
                </a:solidFill>
                <a:effectLst/>
                <a:highlight>
                  <a:srgbClr val="00FF00"/>
                </a:highlight>
                <a:latin typeface="Rockwell" panose="02060603020205020403" pitchFamily="18" charset="0"/>
              </a:rPr>
              <a:t>grandmother</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sits in the kitchen with the child</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beside the Little Marvel Stove,</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reading the jokes from the almanac,</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laughing and talking to hide her </a:t>
            </a:r>
            <a:r>
              <a:rPr lang="en-US" sz="2000" b="0" i="0" dirty="0">
                <a:solidFill>
                  <a:srgbClr val="141823"/>
                </a:solidFill>
                <a:effectLst/>
                <a:highlight>
                  <a:srgbClr val="FFFF00"/>
                </a:highlight>
                <a:latin typeface="Rockwell" panose="02060603020205020403" pitchFamily="18" charset="0"/>
              </a:rPr>
              <a:t>tears</a:t>
            </a:r>
            <a:r>
              <a:rPr lang="en-US" sz="2000" b="0" i="0" dirty="0">
                <a:solidFill>
                  <a:srgbClr val="141823"/>
                </a:solidFill>
                <a:effectLst/>
                <a:latin typeface="Rockwell" panose="02060603020205020403" pitchFamily="18" charset="0"/>
              </a:rPr>
              <a:t>.</a:t>
            </a:r>
            <a:br>
              <a:rPr lang="en-US" sz="2000" dirty="0">
                <a:latin typeface="Rockwell" panose="02060603020205020403" pitchFamily="18" charset="0"/>
              </a:rPr>
            </a:b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She thinks that her equinoctial </a:t>
            </a:r>
            <a:r>
              <a:rPr lang="en-US" sz="2000" b="0" i="0" dirty="0">
                <a:solidFill>
                  <a:srgbClr val="141823"/>
                </a:solidFill>
                <a:effectLst/>
                <a:highlight>
                  <a:srgbClr val="FFFF00"/>
                </a:highlight>
                <a:latin typeface="Rockwell" panose="02060603020205020403" pitchFamily="18" charset="0"/>
              </a:rPr>
              <a:t>tears</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and the rain that beats on the roof of the house</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were both foretold by the almanac,</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but only known to a </a:t>
            </a:r>
            <a:r>
              <a:rPr lang="en-US" sz="2000" b="0" i="0" dirty="0">
                <a:solidFill>
                  <a:srgbClr val="141823"/>
                </a:solidFill>
                <a:effectLst/>
                <a:highlight>
                  <a:srgbClr val="00FF00"/>
                </a:highlight>
                <a:latin typeface="Rockwell" panose="02060603020205020403" pitchFamily="18" charset="0"/>
              </a:rPr>
              <a:t>grandmother</a:t>
            </a:r>
            <a:r>
              <a:rPr lang="en-US" sz="2000" b="0" i="0" dirty="0">
                <a:solidFill>
                  <a:srgbClr val="141823"/>
                </a:solidFill>
                <a:effectLst/>
                <a:latin typeface="Rockwell" panose="02060603020205020403" pitchFamily="18" charset="0"/>
              </a:rPr>
              <a:t>.</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The iron kettle sings on the stove.</a:t>
            </a:r>
            <a:br>
              <a:rPr lang="en-US" sz="2000" dirty="0">
                <a:latin typeface="Rockwell" panose="02060603020205020403" pitchFamily="18" charset="0"/>
              </a:rPr>
            </a:br>
            <a:r>
              <a:rPr lang="en-US" sz="2000" b="0" i="0" dirty="0">
                <a:solidFill>
                  <a:srgbClr val="141823"/>
                </a:solidFill>
                <a:effectLst/>
                <a:latin typeface="Rockwell" panose="02060603020205020403" pitchFamily="18" charset="0"/>
              </a:rPr>
              <a:t>She cuts some bread and says to the child,</a:t>
            </a:r>
            <a:endParaRPr lang="en-US" sz="2000" dirty="0">
              <a:latin typeface="Rockwell" panose="02060603020205020403" pitchFamily="18" charset="0"/>
            </a:endParaRPr>
          </a:p>
        </p:txBody>
      </p:sp>
      <p:pic>
        <p:nvPicPr>
          <p:cNvPr id="6" name="Content Placeholder 5">
            <a:extLst>
              <a:ext uri="{FF2B5EF4-FFF2-40B4-BE49-F238E27FC236}">
                <a16:creationId xmlns:a16="http://schemas.microsoft.com/office/drawing/2014/main" id="{EC2E9DC4-2656-8356-C525-365D3BEC1D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4616" y="2005115"/>
            <a:ext cx="3551408" cy="3476904"/>
          </a:xfrm>
        </p:spPr>
      </p:pic>
      <p:sp>
        <p:nvSpPr>
          <p:cNvPr id="7" name="TextBox 6">
            <a:extLst>
              <a:ext uri="{FF2B5EF4-FFF2-40B4-BE49-F238E27FC236}">
                <a16:creationId xmlns:a16="http://schemas.microsoft.com/office/drawing/2014/main" id="{E53906DE-9F4B-7F9A-52FF-4B1A98596B19}"/>
              </a:ext>
            </a:extLst>
          </p:cNvPr>
          <p:cNvSpPr txBox="1"/>
          <p:nvPr/>
        </p:nvSpPr>
        <p:spPr>
          <a:xfrm>
            <a:off x="6900672" y="5691177"/>
            <a:ext cx="4679423" cy="338554"/>
          </a:xfrm>
          <a:prstGeom prst="rect">
            <a:avLst/>
          </a:prstGeom>
          <a:noFill/>
        </p:spPr>
        <p:txBody>
          <a:bodyPr wrap="none" rtlCol="0">
            <a:spAutoFit/>
          </a:bodyPr>
          <a:lstStyle/>
          <a:p>
            <a:r>
              <a:rPr lang="en-US" sz="1600" i="1" dirty="0">
                <a:latin typeface="Rockwell" panose="02060603020205020403" pitchFamily="18" charset="0"/>
              </a:rPr>
              <a:t>Photo from Academy of American Poets website</a:t>
            </a:r>
          </a:p>
        </p:txBody>
      </p:sp>
      <p:sp>
        <p:nvSpPr>
          <p:cNvPr id="4" name="Date Placeholder 3">
            <a:extLst>
              <a:ext uri="{FF2B5EF4-FFF2-40B4-BE49-F238E27FC236}">
                <a16:creationId xmlns:a16="http://schemas.microsoft.com/office/drawing/2014/main" id="{D415524E-029B-6252-3C70-56F36D7699A0}"/>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859960CC-A3E8-A807-D6DC-E0B2133BD2FB}"/>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8B83C73C-B034-BB11-51EF-5882F06A1D56}"/>
              </a:ext>
            </a:extLst>
          </p:cNvPr>
          <p:cNvSpPr>
            <a:spLocks noGrp="1"/>
          </p:cNvSpPr>
          <p:nvPr>
            <p:ph type="sldNum" sz="quarter" idx="12"/>
          </p:nvPr>
        </p:nvSpPr>
        <p:spPr/>
        <p:txBody>
          <a:bodyPr/>
          <a:lstStyle/>
          <a:p>
            <a:fld id="{B0E8E009-C25B-44E1-A9B3-F17275BDE32A}" type="slidenum">
              <a:rPr lang="en-US" smtClean="0"/>
              <a:t>10</a:t>
            </a:fld>
            <a:endParaRPr lang="en-US" dirty="0"/>
          </a:p>
        </p:txBody>
      </p:sp>
    </p:spTree>
    <p:extLst>
      <p:ext uri="{BB962C8B-B14F-4D97-AF65-F5344CB8AC3E}">
        <p14:creationId xmlns:p14="http://schemas.microsoft.com/office/powerpoint/2010/main" val="121625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BEC3-D129-3FDD-C8B8-67F70C35805C}"/>
              </a:ext>
            </a:extLst>
          </p:cNvPr>
          <p:cNvSpPr>
            <a:spLocks noGrp="1"/>
          </p:cNvSpPr>
          <p:nvPr>
            <p:ph type="title"/>
          </p:nvPr>
        </p:nvSpPr>
        <p:spPr/>
        <p:txBody>
          <a:bodyPr/>
          <a:lstStyle/>
          <a:p>
            <a:r>
              <a:rPr lang="en-US" dirty="0">
                <a:latin typeface="Rockwell" panose="02060603020205020403" pitchFamily="18" charset="0"/>
              </a:rPr>
              <a:t>Qualities of the Sestina Form</a:t>
            </a:r>
          </a:p>
        </p:txBody>
      </p:sp>
      <p:sp>
        <p:nvSpPr>
          <p:cNvPr id="3" name="Content Placeholder 2">
            <a:extLst>
              <a:ext uri="{FF2B5EF4-FFF2-40B4-BE49-F238E27FC236}">
                <a16:creationId xmlns:a16="http://schemas.microsoft.com/office/drawing/2014/main" id="{F5624E95-6941-B2B1-F9F9-5183F021565B}"/>
              </a:ext>
            </a:extLst>
          </p:cNvPr>
          <p:cNvSpPr>
            <a:spLocks noGrp="1"/>
          </p:cNvSpPr>
          <p:nvPr>
            <p:ph idx="1"/>
          </p:nvPr>
        </p:nvSpPr>
        <p:spPr/>
        <p:txBody>
          <a:bodyPr/>
          <a:lstStyle/>
          <a:p>
            <a:r>
              <a:rPr lang="en-US" dirty="0">
                <a:latin typeface="Rockwell" panose="02060603020205020403" pitchFamily="18" charset="0"/>
              </a:rPr>
              <a:t>A Sestina is like playing ping-pong with six balls and six other players.</a:t>
            </a:r>
          </a:p>
          <a:p>
            <a:r>
              <a:rPr lang="en-US" dirty="0">
                <a:latin typeface="Rockwell" panose="02060603020205020403" pitchFamily="18" charset="0"/>
              </a:rPr>
              <a:t>The repetition of the </a:t>
            </a:r>
            <a:r>
              <a:rPr lang="en-US" u="sng" dirty="0">
                <a:latin typeface="Rockwell" panose="02060603020205020403" pitchFamily="18" charset="0"/>
              </a:rPr>
              <a:t>end-words</a:t>
            </a:r>
            <a:r>
              <a:rPr lang="en-US" dirty="0">
                <a:latin typeface="Rockwell" panose="02060603020205020403" pitchFamily="18" charset="0"/>
              </a:rPr>
              <a:t> gives you a chance to mull over the themes </a:t>
            </a:r>
            <a:r>
              <a:rPr lang="en-US" u="sng" dirty="0">
                <a:latin typeface="Rockwell" panose="02060603020205020403" pitchFamily="18" charset="0"/>
              </a:rPr>
              <a:t>that obsess you</a:t>
            </a:r>
            <a:r>
              <a:rPr lang="en-US" dirty="0">
                <a:latin typeface="Rockwell" panose="02060603020205020403" pitchFamily="18" charset="0"/>
              </a:rPr>
              <a:t>.</a:t>
            </a:r>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9B98D26C-CD72-0C3F-0B08-97DCA013E6A5}"/>
              </a:ext>
            </a:extLst>
          </p:cNvPr>
          <p:cNvSpPr txBox="1"/>
          <p:nvPr/>
        </p:nvSpPr>
        <p:spPr>
          <a:xfrm>
            <a:off x="3913632" y="4543080"/>
            <a:ext cx="7598664" cy="646331"/>
          </a:xfrm>
          <a:prstGeom prst="rect">
            <a:avLst/>
          </a:prstGeom>
          <a:noFill/>
        </p:spPr>
        <p:txBody>
          <a:bodyPr wrap="square" rtlCol="0">
            <a:spAutoFit/>
          </a:bodyPr>
          <a:lstStyle/>
          <a:p>
            <a:r>
              <a:rPr lang="en-US" dirty="0">
                <a:latin typeface="Rockwell" panose="02060603020205020403" pitchFamily="18" charset="0"/>
              </a:rPr>
              <a:t>Guthrie, Camille. “Why Write Sestinas.” Poetryfoundation.org.</a:t>
            </a:r>
          </a:p>
          <a:p>
            <a:r>
              <a:rPr lang="en-US" dirty="0">
                <a:latin typeface="Rockwell" panose="02060603020205020403" pitchFamily="18" charset="0"/>
              </a:rPr>
              <a:t>Originally Published: April 16, 2013</a:t>
            </a:r>
          </a:p>
        </p:txBody>
      </p:sp>
      <p:sp>
        <p:nvSpPr>
          <p:cNvPr id="5" name="Date Placeholder 4">
            <a:extLst>
              <a:ext uri="{FF2B5EF4-FFF2-40B4-BE49-F238E27FC236}">
                <a16:creationId xmlns:a16="http://schemas.microsoft.com/office/drawing/2014/main" id="{D8517EB0-0462-24AA-A47F-47F263F091A0}"/>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EEDB39BC-E83F-CD79-FD5F-F308E3B3D0DF}"/>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7EC8863C-0EAB-B053-6C61-18CEDB43DD19}"/>
              </a:ext>
            </a:extLst>
          </p:cNvPr>
          <p:cNvSpPr>
            <a:spLocks noGrp="1"/>
          </p:cNvSpPr>
          <p:nvPr>
            <p:ph type="sldNum" sz="quarter" idx="12"/>
          </p:nvPr>
        </p:nvSpPr>
        <p:spPr/>
        <p:txBody>
          <a:bodyPr/>
          <a:lstStyle/>
          <a:p>
            <a:fld id="{B0E8E009-C25B-44E1-A9B3-F17275BDE32A}" type="slidenum">
              <a:rPr lang="en-US" smtClean="0"/>
              <a:t>11</a:t>
            </a:fld>
            <a:endParaRPr lang="en-US" dirty="0"/>
          </a:p>
        </p:txBody>
      </p:sp>
    </p:spTree>
    <p:extLst>
      <p:ext uri="{BB962C8B-B14F-4D97-AF65-F5344CB8AC3E}">
        <p14:creationId xmlns:p14="http://schemas.microsoft.com/office/powerpoint/2010/main" val="63899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8FEA-8B6B-B707-25C6-0A725C8168BE}"/>
              </a:ext>
            </a:extLst>
          </p:cNvPr>
          <p:cNvSpPr>
            <a:spLocks noGrp="1"/>
          </p:cNvSpPr>
          <p:nvPr>
            <p:ph type="title"/>
          </p:nvPr>
        </p:nvSpPr>
        <p:spPr/>
        <p:txBody>
          <a:bodyPr/>
          <a:lstStyle/>
          <a:p>
            <a:r>
              <a:rPr lang="en-US" dirty="0">
                <a:latin typeface="Rockwell" panose="02060603020205020403" pitchFamily="18" charset="0"/>
              </a:rPr>
              <a:t>The Questina Form</a:t>
            </a:r>
          </a:p>
        </p:txBody>
      </p:sp>
      <p:sp>
        <p:nvSpPr>
          <p:cNvPr id="3" name="Content Placeholder 2">
            <a:extLst>
              <a:ext uri="{FF2B5EF4-FFF2-40B4-BE49-F238E27FC236}">
                <a16:creationId xmlns:a16="http://schemas.microsoft.com/office/drawing/2014/main" id="{78F915D2-B195-9F69-E348-B39B0F58BB72}"/>
              </a:ext>
            </a:extLst>
          </p:cNvPr>
          <p:cNvSpPr>
            <a:spLocks noGrp="1"/>
          </p:cNvSpPr>
          <p:nvPr>
            <p:ph idx="1"/>
          </p:nvPr>
        </p:nvSpPr>
        <p:spPr/>
        <p:txBody>
          <a:bodyPr>
            <a:normAutofit/>
          </a:bodyPr>
          <a:lstStyle/>
          <a:p>
            <a:r>
              <a:rPr lang="en-US" dirty="0">
                <a:latin typeface="Rockwell" panose="02060603020205020403" pitchFamily="18" charset="0"/>
              </a:rPr>
              <a:t>Patterned after the Sestina but has four quatrains (instead of six sestets) and a two-line (instead of three-line) envoi.</a:t>
            </a:r>
          </a:p>
          <a:p>
            <a:r>
              <a:rPr lang="en-US" dirty="0">
                <a:latin typeface="Rockwell" panose="02060603020205020403" pitchFamily="18" charset="0"/>
              </a:rPr>
              <a:t>Could be considered a short attention span Sestina</a:t>
            </a:r>
          </a:p>
          <a:p>
            <a:r>
              <a:rPr lang="en-US" dirty="0">
                <a:latin typeface="Rockwell" panose="02060603020205020403" pitchFamily="18" charset="0"/>
              </a:rPr>
              <a:t>Qu</a:t>
            </a:r>
            <a:r>
              <a:rPr lang="en-US" strike="sngStrike" dirty="0">
                <a:latin typeface="Rockwell" panose="02060603020205020403" pitchFamily="18" charset="0"/>
              </a:rPr>
              <a:t>atrain</a:t>
            </a:r>
            <a:r>
              <a:rPr lang="en-US" dirty="0">
                <a:latin typeface="Rockwell" panose="02060603020205020403" pitchFamily="18" charset="0"/>
              </a:rPr>
              <a:t> + </a:t>
            </a:r>
            <a:r>
              <a:rPr lang="en-US" strike="sngStrike" dirty="0">
                <a:latin typeface="Rockwell" panose="02060603020205020403" pitchFamily="18" charset="0"/>
              </a:rPr>
              <a:t>S</a:t>
            </a:r>
            <a:r>
              <a:rPr lang="en-US" dirty="0">
                <a:latin typeface="Rockwell" panose="02060603020205020403" pitchFamily="18" charset="0"/>
              </a:rPr>
              <a:t>estina = Questina</a:t>
            </a:r>
          </a:p>
          <a:p>
            <a:r>
              <a:rPr lang="en-US" dirty="0">
                <a:latin typeface="Rockwell" panose="02060603020205020403" pitchFamily="18" charset="0"/>
              </a:rPr>
              <a:t>Quest (n): (3) Any inquiry or investigation, the object of this </a:t>
            </a:r>
          </a:p>
        </p:txBody>
      </p:sp>
      <p:sp>
        <p:nvSpPr>
          <p:cNvPr id="4" name="TextBox 3">
            <a:extLst>
              <a:ext uri="{FF2B5EF4-FFF2-40B4-BE49-F238E27FC236}">
                <a16:creationId xmlns:a16="http://schemas.microsoft.com/office/drawing/2014/main" id="{BD41BE47-C391-8070-6880-7FC311B22C61}"/>
              </a:ext>
            </a:extLst>
          </p:cNvPr>
          <p:cNvSpPr txBox="1"/>
          <p:nvPr/>
        </p:nvSpPr>
        <p:spPr>
          <a:xfrm>
            <a:off x="4735068" y="4349067"/>
            <a:ext cx="6836664" cy="369332"/>
          </a:xfrm>
          <a:prstGeom prst="rect">
            <a:avLst/>
          </a:prstGeom>
          <a:noFill/>
        </p:spPr>
        <p:txBody>
          <a:bodyPr wrap="square" rtlCol="0">
            <a:spAutoFit/>
          </a:bodyPr>
          <a:lstStyle/>
          <a:p>
            <a:r>
              <a:rPr lang="en-US" i="1" dirty="0">
                <a:latin typeface="Rockwell" panose="02060603020205020403" pitchFamily="18" charset="0"/>
              </a:rPr>
              <a:t>The New Shorter Oxford English Dictionary </a:t>
            </a:r>
            <a:r>
              <a:rPr lang="en-US" dirty="0">
                <a:latin typeface="Rockwell" panose="02060603020205020403" pitchFamily="18" charset="0"/>
              </a:rPr>
              <a:t>(1993 Edition)</a:t>
            </a:r>
          </a:p>
        </p:txBody>
      </p:sp>
      <p:sp>
        <p:nvSpPr>
          <p:cNvPr id="6" name="Date Placeholder 5">
            <a:extLst>
              <a:ext uri="{FF2B5EF4-FFF2-40B4-BE49-F238E27FC236}">
                <a16:creationId xmlns:a16="http://schemas.microsoft.com/office/drawing/2014/main" id="{60AD5458-07CA-0CB5-C091-E15E3FFF16C0}"/>
              </a:ext>
            </a:extLst>
          </p:cNvPr>
          <p:cNvSpPr>
            <a:spLocks noGrp="1"/>
          </p:cNvSpPr>
          <p:nvPr>
            <p:ph type="dt" sz="half" idx="10"/>
          </p:nvPr>
        </p:nvSpPr>
        <p:spPr/>
        <p:txBody>
          <a:bodyPr/>
          <a:lstStyle/>
          <a:p>
            <a:r>
              <a:rPr lang="en-US" dirty="0"/>
              <a:t>March 2, 2025</a:t>
            </a:r>
          </a:p>
        </p:txBody>
      </p:sp>
      <p:sp>
        <p:nvSpPr>
          <p:cNvPr id="7" name="Footer Placeholder 6">
            <a:extLst>
              <a:ext uri="{FF2B5EF4-FFF2-40B4-BE49-F238E27FC236}">
                <a16:creationId xmlns:a16="http://schemas.microsoft.com/office/drawing/2014/main" id="{0F27EC6B-A9C3-CFF4-ED15-2C01E6545531}"/>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4D77A461-7FE5-F485-E16B-AB33568D21AC}"/>
              </a:ext>
            </a:extLst>
          </p:cNvPr>
          <p:cNvSpPr>
            <a:spLocks noGrp="1"/>
          </p:cNvSpPr>
          <p:nvPr>
            <p:ph type="sldNum" sz="quarter" idx="12"/>
          </p:nvPr>
        </p:nvSpPr>
        <p:spPr/>
        <p:txBody>
          <a:bodyPr/>
          <a:lstStyle/>
          <a:p>
            <a:fld id="{B0E8E009-C25B-44E1-A9B3-F17275BDE32A}" type="slidenum">
              <a:rPr lang="en-US" smtClean="0"/>
              <a:t>12</a:t>
            </a:fld>
            <a:endParaRPr lang="en-US" dirty="0"/>
          </a:p>
        </p:txBody>
      </p:sp>
      <p:pic>
        <p:nvPicPr>
          <p:cNvPr id="10" name="Picture 9">
            <a:extLst>
              <a:ext uri="{FF2B5EF4-FFF2-40B4-BE49-F238E27FC236}">
                <a16:creationId xmlns:a16="http://schemas.microsoft.com/office/drawing/2014/main" id="{2E4A4067-34EC-06AE-7A51-0FB870FCD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880" y="2695750"/>
            <a:ext cx="1042416" cy="1042416"/>
          </a:xfrm>
          <a:prstGeom prst="rect">
            <a:avLst/>
          </a:prstGeom>
        </p:spPr>
      </p:pic>
    </p:spTree>
    <p:extLst>
      <p:ext uri="{BB962C8B-B14F-4D97-AF65-F5344CB8AC3E}">
        <p14:creationId xmlns:p14="http://schemas.microsoft.com/office/powerpoint/2010/main" val="69692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F62-547C-AD63-B0D4-B4F8594C05C0}"/>
              </a:ext>
            </a:extLst>
          </p:cNvPr>
          <p:cNvSpPr>
            <a:spLocks noGrp="1"/>
          </p:cNvSpPr>
          <p:nvPr>
            <p:ph type="title"/>
          </p:nvPr>
        </p:nvSpPr>
        <p:spPr/>
        <p:txBody>
          <a:bodyPr/>
          <a:lstStyle/>
          <a:p>
            <a:r>
              <a:rPr lang="en-US" dirty="0">
                <a:latin typeface="Rockwell" panose="02060603020205020403" pitchFamily="18" charset="0"/>
              </a:rPr>
              <a:t>Sestina Versus Questina at a Glance</a:t>
            </a:r>
          </a:p>
        </p:txBody>
      </p:sp>
      <p:sp>
        <p:nvSpPr>
          <p:cNvPr id="3" name="Content Placeholder 2">
            <a:extLst>
              <a:ext uri="{FF2B5EF4-FFF2-40B4-BE49-F238E27FC236}">
                <a16:creationId xmlns:a16="http://schemas.microsoft.com/office/drawing/2014/main" id="{5E49F643-2472-E296-6E11-F2FDAFE0386A}"/>
              </a:ext>
            </a:extLst>
          </p:cNvPr>
          <p:cNvSpPr>
            <a:spLocks noGrp="1"/>
          </p:cNvSpPr>
          <p:nvPr>
            <p:ph sz="half" idx="1"/>
          </p:nvPr>
        </p:nvSpPr>
        <p:spPr/>
        <p:txBody>
          <a:bodyPr>
            <a:normAutofit/>
          </a:bodyPr>
          <a:lstStyle/>
          <a:p>
            <a:pPr marL="0" indent="0">
              <a:buNone/>
            </a:pPr>
            <a:r>
              <a:rPr lang="en-US" sz="2400" dirty="0">
                <a:latin typeface="Rockwell" panose="02060603020205020403" pitchFamily="18" charset="0"/>
              </a:rPr>
              <a:t>The Sestina has more layers</a:t>
            </a:r>
          </a:p>
        </p:txBody>
      </p:sp>
      <p:sp>
        <p:nvSpPr>
          <p:cNvPr id="4" name="Content Placeholder 3">
            <a:extLst>
              <a:ext uri="{FF2B5EF4-FFF2-40B4-BE49-F238E27FC236}">
                <a16:creationId xmlns:a16="http://schemas.microsoft.com/office/drawing/2014/main" id="{B0055AD9-1A2E-4FF1-E246-2CC4E95CAE9B}"/>
              </a:ext>
            </a:extLst>
          </p:cNvPr>
          <p:cNvSpPr>
            <a:spLocks noGrp="1"/>
          </p:cNvSpPr>
          <p:nvPr>
            <p:ph sz="half" idx="2"/>
          </p:nvPr>
        </p:nvSpPr>
        <p:spPr/>
        <p:txBody>
          <a:bodyPr>
            <a:normAutofit/>
          </a:bodyPr>
          <a:lstStyle/>
          <a:p>
            <a:pPr marL="0" indent="0">
              <a:buNone/>
            </a:pPr>
            <a:r>
              <a:rPr lang="en-US" sz="2400" dirty="0">
                <a:latin typeface="Rockwell" panose="02060603020205020403" pitchFamily="18" charset="0"/>
              </a:rPr>
              <a:t>The Questina is more of a sketch</a:t>
            </a:r>
          </a:p>
        </p:txBody>
      </p:sp>
      <p:pic>
        <p:nvPicPr>
          <p:cNvPr id="6" name="Picture 5">
            <a:extLst>
              <a:ext uri="{FF2B5EF4-FFF2-40B4-BE49-F238E27FC236}">
                <a16:creationId xmlns:a16="http://schemas.microsoft.com/office/drawing/2014/main" id="{B5F41656-C96B-D747-C4F4-5D990D8A2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912" y="2350008"/>
            <a:ext cx="2546298" cy="3014084"/>
          </a:xfrm>
          <a:prstGeom prst="rect">
            <a:avLst/>
          </a:prstGeom>
        </p:spPr>
      </p:pic>
      <p:sp>
        <p:nvSpPr>
          <p:cNvPr id="7" name="TextBox 6">
            <a:extLst>
              <a:ext uri="{FF2B5EF4-FFF2-40B4-BE49-F238E27FC236}">
                <a16:creationId xmlns:a16="http://schemas.microsoft.com/office/drawing/2014/main" id="{F50C67C9-E79E-2445-F80B-0C2A505F5569}"/>
              </a:ext>
            </a:extLst>
          </p:cNvPr>
          <p:cNvSpPr txBox="1"/>
          <p:nvPr/>
        </p:nvSpPr>
        <p:spPr>
          <a:xfrm>
            <a:off x="838200" y="5585861"/>
            <a:ext cx="4228978" cy="369332"/>
          </a:xfrm>
          <a:prstGeom prst="rect">
            <a:avLst/>
          </a:prstGeom>
          <a:noFill/>
        </p:spPr>
        <p:txBody>
          <a:bodyPr wrap="none" rtlCol="0">
            <a:spAutoFit/>
          </a:bodyPr>
          <a:lstStyle/>
          <a:p>
            <a:r>
              <a:rPr lang="en-US" dirty="0">
                <a:latin typeface="Rockwell" panose="02060603020205020403" pitchFamily="18" charset="0"/>
              </a:rPr>
              <a:t>Vermeer’s </a:t>
            </a:r>
            <a:r>
              <a:rPr lang="en-US" i="1" dirty="0">
                <a:latin typeface="Rockwell" panose="02060603020205020403" pitchFamily="18" charset="0"/>
              </a:rPr>
              <a:t>Girl With a Golden Earring </a:t>
            </a:r>
          </a:p>
        </p:txBody>
      </p:sp>
      <p:pic>
        <p:nvPicPr>
          <p:cNvPr id="9" name="Picture 8">
            <a:extLst>
              <a:ext uri="{FF2B5EF4-FFF2-40B4-BE49-F238E27FC236}">
                <a16:creationId xmlns:a16="http://schemas.microsoft.com/office/drawing/2014/main" id="{FC0C46F5-2065-5297-4EA7-178654CC0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936" y="2350008"/>
            <a:ext cx="1890783" cy="2904584"/>
          </a:xfrm>
          <a:prstGeom prst="rect">
            <a:avLst/>
          </a:prstGeom>
        </p:spPr>
      </p:pic>
      <p:sp>
        <p:nvSpPr>
          <p:cNvPr id="10" name="TextBox 9">
            <a:extLst>
              <a:ext uri="{FF2B5EF4-FFF2-40B4-BE49-F238E27FC236}">
                <a16:creationId xmlns:a16="http://schemas.microsoft.com/office/drawing/2014/main" id="{324F331C-1284-30E0-A64F-D3C081AD2627}"/>
              </a:ext>
            </a:extLst>
          </p:cNvPr>
          <p:cNvSpPr txBox="1"/>
          <p:nvPr/>
        </p:nvSpPr>
        <p:spPr>
          <a:xfrm>
            <a:off x="7059168" y="5551848"/>
            <a:ext cx="3202672" cy="369332"/>
          </a:xfrm>
          <a:prstGeom prst="rect">
            <a:avLst/>
          </a:prstGeom>
          <a:noFill/>
        </p:spPr>
        <p:txBody>
          <a:bodyPr wrap="none" rtlCol="0">
            <a:spAutoFit/>
          </a:bodyPr>
          <a:lstStyle/>
          <a:p>
            <a:r>
              <a:rPr lang="en-US" dirty="0">
                <a:latin typeface="Rockwell" panose="02060603020205020403" pitchFamily="18" charset="0"/>
              </a:rPr>
              <a:t>Picasso’s </a:t>
            </a:r>
            <a:r>
              <a:rPr lang="en-US" i="1" dirty="0">
                <a:latin typeface="Rockwell" panose="02060603020205020403" pitchFamily="18" charset="0"/>
              </a:rPr>
              <a:t>Six Busts of Women</a:t>
            </a:r>
          </a:p>
        </p:txBody>
      </p:sp>
      <p:sp>
        <p:nvSpPr>
          <p:cNvPr id="5" name="Date Placeholder 4">
            <a:extLst>
              <a:ext uri="{FF2B5EF4-FFF2-40B4-BE49-F238E27FC236}">
                <a16:creationId xmlns:a16="http://schemas.microsoft.com/office/drawing/2014/main" id="{849FD755-C32A-368C-C882-55F4D2947A75}"/>
              </a:ext>
            </a:extLst>
          </p:cNvPr>
          <p:cNvSpPr>
            <a:spLocks noGrp="1"/>
          </p:cNvSpPr>
          <p:nvPr>
            <p:ph type="dt" sz="half" idx="10"/>
          </p:nvPr>
        </p:nvSpPr>
        <p:spPr/>
        <p:txBody>
          <a:bodyPr/>
          <a:lstStyle/>
          <a:p>
            <a:r>
              <a:rPr lang="en-US" dirty="0"/>
              <a:t>March 2, 2025</a:t>
            </a:r>
          </a:p>
        </p:txBody>
      </p:sp>
      <p:sp>
        <p:nvSpPr>
          <p:cNvPr id="8" name="Footer Placeholder 7">
            <a:extLst>
              <a:ext uri="{FF2B5EF4-FFF2-40B4-BE49-F238E27FC236}">
                <a16:creationId xmlns:a16="http://schemas.microsoft.com/office/drawing/2014/main" id="{B72B9AB9-6C5C-0006-1A12-87B7A7C05511}"/>
              </a:ext>
            </a:extLst>
          </p:cNvPr>
          <p:cNvSpPr>
            <a:spLocks noGrp="1"/>
          </p:cNvSpPr>
          <p:nvPr>
            <p:ph type="ftr" sz="quarter" idx="11"/>
          </p:nvPr>
        </p:nvSpPr>
        <p:spPr/>
        <p:txBody>
          <a:bodyPr/>
          <a:lstStyle/>
          <a:p>
            <a:r>
              <a:rPr lang="en-US" dirty="0"/>
              <a:t>Dave Seter / Presented at Sebastopol Center for the Arts</a:t>
            </a:r>
          </a:p>
        </p:txBody>
      </p:sp>
      <p:sp>
        <p:nvSpPr>
          <p:cNvPr id="11" name="Slide Number Placeholder 10">
            <a:extLst>
              <a:ext uri="{FF2B5EF4-FFF2-40B4-BE49-F238E27FC236}">
                <a16:creationId xmlns:a16="http://schemas.microsoft.com/office/drawing/2014/main" id="{F2EC664F-F7BE-3B01-4109-CA1DD2D58C01}"/>
              </a:ext>
            </a:extLst>
          </p:cNvPr>
          <p:cNvSpPr>
            <a:spLocks noGrp="1"/>
          </p:cNvSpPr>
          <p:nvPr>
            <p:ph type="sldNum" sz="quarter" idx="12"/>
          </p:nvPr>
        </p:nvSpPr>
        <p:spPr/>
        <p:txBody>
          <a:bodyPr/>
          <a:lstStyle/>
          <a:p>
            <a:fld id="{B0E8E009-C25B-44E1-A9B3-F17275BDE32A}" type="slidenum">
              <a:rPr lang="en-US" smtClean="0"/>
              <a:t>13</a:t>
            </a:fld>
            <a:endParaRPr lang="en-US" dirty="0"/>
          </a:p>
        </p:txBody>
      </p:sp>
    </p:spTree>
    <p:extLst>
      <p:ext uri="{BB962C8B-B14F-4D97-AF65-F5344CB8AC3E}">
        <p14:creationId xmlns:p14="http://schemas.microsoft.com/office/powerpoint/2010/main" val="268989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AC5-D4A0-BBF6-8A66-4F186825B041}"/>
              </a:ext>
            </a:extLst>
          </p:cNvPr>
          <p:cNvSpPr>
            <a:spLocks noGrp="1"/>
          </p:cNvSpPr>
          <p:nvPr>
            <p:ph type="title"/>
          </p:nvPr>
        </p:nvSpPr>
        <p:spPr/>
        <p:txBody>
          <a:bodyPr/>
          <a:lstStyle/>
          <a:p>
            <a:r>
              <a:rPr lang="en-US" dirty="0">
                <a:latin typeface="Rockwell" panose="02060603020205020403" pitchFamily="18" charset="0"/>
              </a:rPr>
              <a:t>Rules of the Questina (Original Version)</a:t>
            </a:r>
          </a:p>
        </p:txBody>
      </p:sp>
      <p:sp>
        <p:nvSpPr>
          <p:cNvPr id="3" name="Content Placeholder 2">
            <a:extLst>
              <a:ext uri="{FF2B5EF4-FFF2-40B4-BE49-F238E27FC236}">
                <a16:creationId xmlns:a16="http://schemas.microsoft.com/office/drawing/2014/main" id="{FC6FF0F8-2BD8-BF18-A138-1F20260B286D}"/>
              </a:ext>
            </a:extLst>
          </p:cNvPr>
          <p:cNvSpPr>
            <a:spLocks noGrp="1"/>
          </p:cNvSpPr>
          <p:nvPr>
            <p:ph idx="1"/>
          </p:nvPr>
        </p:nvSpPr>
        <p:spPr/>
        <p:txBody>
          <a:bodyPr/>
          <a:lstStyle/>
          <a:p>
            <a:r>
              <a:rPr lang="en-US" dirty="0">
                <a:latin typeface="Rockwell" panose="02060603020205020403" pitchFamily="18" charset="0"/>
              </a:rPr>
              <a:t>USING THE END WORDS ABCD:</a:t>
            </a:r>
          </a:p>
          <a:p>
            <a:r>
              <a:rPr lang="en-US" dirty="0">
                <a:latin typeface="Rockwell" panose="02060603020205020403" pitchFamily="18" charset="0"/>
              </a:rPr>
              <a:t>Stanza 1: ABCD</a:t>
            </a:r>
          </a:p>
          <a:p>
            <a:r>
              <a:rPr lang="en-US" dirty="0">
                <a:latin typeface="Rockwell" panose="02060603020205020403" pitchFamily="18" charset="0"/>
              </a:rPr>
              <a:t>Stanza 2: DACB</a:t>
            </a:r>
          </a:p>
          <a:p>
            <a:r>
              <a:rPr lang="en-US" dirty="0">
                <a:latin typeface="Rockwell" panose="02060603020205020403" pitchFamily="18" charset="0"/>
              </a:rPr>
              <a:t>Stanza 3: BDAC</a:t>
            </a:r>
          </a:p>
          <a:p>
            <a:r>
              <a:rPr lang="en-US" dirty="0">
                <a:latin typeface="Rockwell" panose="02060603020205020403" pitchFamily="18" charset="0"/>
              </a:rPr>
              <a:t>Stanza 4: CDBA</a:t>
            </a:r>
          </a:p>
          <a:p>
            <a:r>
              <a:rPr lang="en-US" dirty="0">
                <a:latin typeface="Rockwell" panose="02060603020205020403" pitchFamily="18" charset="0"/>
              </a:rPr>
              <a:t>Two-Line Envoi: </a:t>
            </a:r>
          </a:p>
          <a:p>
            <a:pPr lvl="1">
              <a:buFont typeface="Courier New" panose="02070309020205020404" pitchFamily="49" charset="0"/>
              <a:buChar char="o"/>
            </a:pPr>
            <a:r>
              <a:rPr lang="en-US" dirty="0">
                <a:latin typeface="Rockwell" panose="02060603020205020403" pitchFamily="18" charset="0"/>
              </a:rPr>
              <a:t>First Line: AB or BA (optional to end the line on one of these words)</a:t>
            </a:r>
          </a:p>
          <a:p>
            <a:pPr lvl="1">
              <a:buFont typeface="Courier New" panose="02070309020205020404" pitchFamily="49" charset="0"/>
              <a:buChar char="o"/>
            </a:pPr>
            <a:r>
              <a:rPr lang="en-US" dirty="0">
                <a:latin typeface="Rockwell" panose="02060603020205020403" pitchFamily="18" charset="0"/>
              </a:rPr>
              <a:t>Last Line: CD or DC (optional to end the line on one of these words)</a:t>
            </a:r>
          </a:p>
        </p:txBody>
      </p:sp>
      <p:sp>
        <p:nvSpPr>
          <p:cNvPr id="5" name="Date Placeholder 4">
            <a:extLst>
              <a:ext uri="{FF2B5EF4-FFF2-40B4-BE49-F238E27FC236}">
                <a16:creationId xmlns:a16="http://schemas.microsoft.com/office/drawing/2014/main" id="{60140DB9-4DB1-37B8-D553-E5EDF3E2EBC5}"/>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96E0651D-30C6-5548-76B7-870C67167998}"/>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6CC92CD8-1485-1176-A5CE-542ACCB471C3}"/>
              </a:ext>
            </a:extLst>
          </p:cNvPr>
          <p:cNvSpPr>
            <a:spLocks noGrp="1"/>
          </p:cNvSpPr>
          <p:nvPr>
            <p:ph type="sldNum" sz="quarter" idx="12"/>
          </p:nvPr>
        </p:nvSpPr>
        <p:spPr/>
        <p:txBody>
          <a:bodyPr/>
          <a:lstStyle/>
          <a:p>
            <a:fld id="{B0E8E009-C25B-44E1-A9B3-F17275BDE32A}" type="slidenum">
              <a:rPr lang="en-US" smtClean="0"/>
              <a:t>14</a:t>
            </a:fld>
            <a:endParaRPr lang="en-US" dirty="0"/>
          </a:p>
        </p:txBody>
      </p:sp>
      <p:pic>
        <p:nvPicPr>
          <p:cNvPr id="9" name="Picture 8">
            <a:extLst>
              <a:ext uri="{FF2B5EF4-FFF2-40B4-BE49-F238E27FC236}">
                <a16:creationId xmlns:a16="http://schemas.microsoft.com/office/drawing/2014/main" id="{242A5A0C-323A-3187-514C-45A33762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112" y="2435352"/>
            <a:ext cx="2191512" cy="2191512"/>
          </a:xfrm>
          <a:prstGeom prst="rect">
            <a:avLst/>
          </a:prstGeom>
        </p:spPr>
      </p:pic>
    </p:spTree>
    <p:extLst>
      <p:ext uri="{BB962C8B-B14F-4D97-AF65-F5344CB8AC3E}">
        <p14:creationId xmlns:p14="http://schemas.microsoft.com/office/powerpoint/2010/main" val="271350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1CD-4E4A-CE87-EA3B-7D12DD1B5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6FB1F-9CB5-DB94-135D-74814B8F05A3}"/>
              </a:ext>
            </a:extLst>
          </p:cNvPr>
          <p:cNvSpPr>
            <a:spLocks noGrp="1"/>
          </p:cNvSpPr>
          <p:nvPr>
            <p:ph type="title"/>
          </p:nvPr>
        </p:nvSpPr>
        <p:spPr/>
        <p:txBody>
          <a:bodyPr/>
          <a:lstStyle/>
          <a:p>
            <a:r>
              <a:rPr lang="en-US" dirty="0">
                <a:latin typeface="Rockwell" panose="02060603020205020403" pitchFamily="18" charset="0"/>
              </a:rPr>
              <a:t>Example Questina</a:t>
            </a:r>
          </a:p>
        </p:txBody>
      </p:sp>
      <p:sp>
        <p:nvSpPr>
          <p:cNvPr id="5" name="Content Placeholder 4">
            <a:extLst>
              <a:ext uri="{FF2B5EF4-FFF2-40B4-BE49-F238E27FC236}">
                <a16:creationId xmlns:a16="http://schemas.microsoft.com/office/drawing/2014/main" id="{32D48FA3-3D88-9D7F-D0AC-363ACC1DE475}"/>
              </a:ext>
            </a:extLst>
          </p:cNvPr>
          <p:cNvSpPr>
            <a:spLocks noGrp="1"/>
          </p:cNvSpPr>
          <p:nvPr>
            <p:ph idx="1"/>
          </p:nvPr>
        </p:nvSpPr>
        <p:spPr/>
        <p:txBody>
          <a:bodyPr/>
          <a:lstStyle/>
          <a:p>
            <a:r>
              <a:rPr lang="en-US" dirty="0">
                <a:latin typeface="Rockwell" panose="02060603020205020403" pitchFamily="18" charset="0"/>
              </a:rPr>
              <a:t>WORD A = </a:t>
            </a:r>
            <a:r>
              <a:rPr lang="en-US" dirty="0">
                <a:highlight>
                  <a:srgbClr val="FFFF00"/>
                </a:highlight>
                <a:latin typeface="Rockwell" panose="02060603020205020403" pitchFamily="18" charset="0"/>
              </a:rPr>
              <a:t>carbon</a:t>
            </a:r>
            <a:r>
              <a:rPr lang="en-US" dirty="0">
                <a:latin typeface="Rockwell" panose="02060603020205020403" pitchFamily="18" charset="0"/>
              </a:rPr>
              <a:t> </a:t>
            </a:r>
          </a:p>
          <a:p>
            <a:r>
              <a:rPr lang="en-US" dirty="0">
                <a:latin typeface="Rockwell" panose="02060603020205020403" pitchFamily="18" charset="0"/>
              </a:rPr>
              <a:t>WORD B = </a:t>
            </a:r>
            <a:r>
              <a:rPr lang="en-US" dirty="0">
                <a:highlight>
                  <a:srgbClr val="00FF00"/>
                </a:highlight>
                <a:latin typeface="Rockwell" panose="02060603020205020403" pitchFamily="18" charset="0"/>
              </a:rPr>
              <a:t>mirror</a:t>
            </a:r>
            <a:r>
              <a:rPr lang="en-US" dirty="0">
                <a:latin typeface="Rockwell" panose="02060603020205020403" pitchFamily="18" charset="0"/>
              </a:rPr>
              <a:t> </a:t>
            </a:r>
          </a:p>
          <a:p>
            <a:r>
              <a:rPr lang="en-US" dirty="0">
                <a:latin typeface="Rockwell" panose="02060603020205020403" pitchFamily="18" charset="0"/>
              </a:rPr>
              <a:t>WORD C = </a:t>
            </a:r>
            <a:r>
              <a:rPr lang="en-US" dirty="0">
                <a:highlight>
                  <a:srgbClr val="00FFFF"/>
                </a:highlight>
                <a:latin typeface="Rockwell" panose="02060603020205020403" pitchFamily="18" charset="0"/>
              </a:rPr>
              <a:t>smoke</a:t>
            </a:r>
          </a:p>
          <a:p>
            <a:r>
              <a:rPr lang="en-US" dirty="0">
                <a:latin typeface="Rockwell" panose="02060603020205020403" pitchFamily="18" charset="0"/>
              </a:rPr>
              <a:t>WORD D = </a:t>
            </a:r>
            <a:r>
              <a:rPr lang="en-US" dirty="0">
                <a:highlight>
                  <a:srgbClr val="C0C0C0"/>
                </a:highlight>
                <a:latin typeface="Rockwell" panose="02060603020205020403" pitchFamily="18" charset="0"/>
              </a:rPr>
              <a:t>song</a:t>
            </a:r>
          </a:p>
          <a:p>
            <a:pPr marL="457200" lvl="1" indent="0">
              <a:buNone/>
            </a:pPr>
            <a:endParaRPr lang="en-US" dirty="0">
              <a:latin typeface="Rockwell" panose="02060603020205020403" pitchFamily="18" charset="0"/>
            </a:endParaRPr>
          </a:p>
        </p:txBody>
      </p:sp>
      <p:sp>
        <p:nvSpPr>
          <p:cNvPr id="7" name="TextBox 6">
            <a:extLst>
              <a:ext uri="{FF2B5EF4-FFF2-40B4-BE49-F238E27FC236}">
                <a16:creationId xmlns:a16="http://schemas.microsoft.com/office/drawing/2014/main" id="{CBDA0C1F-7304-F63E-34C6-7526292C698E}"/>
              </a:ext>
            </a:extLst>
          </p:cNvPr>
          <p:cNvSpPr txBox="1"/>
          <p:nvPr/>
        </p:nvSpPr>
        <p:spPr>
          <a:xfrm>
            <a:off x="2328077" y="4288536"/>
            <a:ext cx="7535846" cy="369332"/>
          </a:xfrm>
          <a:prstGeom prst="rect">
            <a:avLst/>
          </a:prstGeom>
          <a:noFill/>
        </p:spPr>
        <p:txBody>
          <a:bodyPr wrap="none" rtlCol="0">
            <a:spAutoFit/>
          </a:bodyPr>
          <a:lstStyle/>
          <a:p>
            <a:r>
              <a:rPr lang="en-US" dirty="0">
                <a:latin typeface="Rockwell" panose="02060603020205020403" pitchFamily="18" charset="0"/>
              </a:rPr>
              <a:t>*note: rhyming is NOT a requirement of either the Sestina or Questina</a:t>
            </a:r>
          </a:p>
        </p:txBody>
      </p:sp>
      <p:sp>
        <p:nvSpPr>
          <p:cNvPr id="3" name="Date Placeholder 2">
            <a:extLst>
              <a:ext uri="{FF2B5EF4-FFF2-40B4-BE49-F238E27FC236}">
                <a16:creationId xmlns:a16="http://schemas.microsoft.com/office/drawing/2014/main" id="{FBF57F41-DA50-90BA-2CB1-35A7F88EB407}"/>
              </a:ext>
            </a:extLst>
          </p:cNvPr>
          <p:cNvSpPr>
            <a:spLocks noGrp="1"/>
          </p:cNvSpPr>
          <p:nvPr>
            <p:ph type="dt" sz="half" idx="10"/>
          </p:nvPr>
        </p:nvSpPr>
        <p:spPr/>
        <p:txBody>
          <a:bodyPr/>
          <a:lstStyle/>
          <a:p>
            <a:r>
              <a:rPr lang="en-US" dirty="0"/>
              <a:t>March 2, 2025</a:t>
            </a:r>
          </a:p>
        </p:txBody>
      </p:sp>
      <p:sp>
        <p:nvSpPr>
          <p:cNvPr id="4" name="Footer Placeholder 3">
            <a:extLst>
              <a:ext uri="{FF2B5EF4-FFF2-40B4-BE49-F238E27FC236}">
                <a16:creationId xmlns:a16="http://schemas.microsoft.com/office/drawing/2014/main" id="{05846740-3B1F-1404-B291-296BD52DF504}"/>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0020D213-254F-A136-22F8-FB7529002308}"/>
              </a:ext>
            </a:extLst>
          </p:cNvPr>
          <p:cNvSpPr>
            <a:spLocks noGrp="1"/>
          </p:cNvSpPr>
          <p:nvPr>
            <p:ph type="sldNum" sz="quarter" idx="12"/>
          </p:nvPr>
        </p:nvSpPr>
        <p:spPr/>
        <p:txBody>
          <a:bodyPr/>
          <a:lstStyle/>
          <a:p>
            <a:fld id="{B0E8E009-C25B-44E1-A9B3-F17275BDE32A}" type="slidenum">
              <a:rPr lang="en-US" smtClean="0"/>
              <a:t>15</a:t>
            </a:fld>
            <a:endParaRPr lang="en-US" dirty="0"/>
          </a:p>
        </p:txBody>
      </p:sp>
    </p:spTree>
    <p:extLst>
      <p:ext uri="{BB962C8B-B14F-4D97-AF65-F5344CB8AC3E}">
        <p14:creationId xmlns:p14="http://schemas.microsoft.com/office/powerpoint/2010/main" val="88939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A238-8A29-1ADA-090B-89AC8EB8B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75B3F-A0AF-EF6B-EFC0-9D7950EDC539}"/>
              </a:ext>
            </a:extLst>
          </p:cNvPr>
          <p:cNvSpPr>
            <a:spLocks noGrp="1"/>
          </p:cNvSpPr>
          <p:nvPr>
            <p:ph type="title"/>
          </p:nvPr>
        </p:nvSpPr>
        <p:spPr>
          <a:xfrm>
            <a:off x="838200" y="365125"/>
            <a:ext cx="10629900" cy="1329923"/>
          </a:xfrm>
        </p:spPr>
        <p:txBody>
          <a:bodyPr/>
          <a:lstStyle/>
          <a:p>
            <a:r>
              <a:rPr lang="en-US" dirty="0">
                <a:latin typeface="Rockwell" panose="02060603020205020403" pitchFamily="18" charset="0"/>
              </a:rPr>
              <a:t>Example Questina: “Smoke and Mirrors”</a:t>
            </a:r>
          </a:p>
        </p:txBody>
      </p:sp>
      <p:sp>
        <p:nvSpPr>
          <p:cNvPr id="4" name="Content Placeholder 3">
            <a:extLst>
              <a:ext uri="{FF2B5EF4-FFF2-40B4-BE49-F238E27FC236}">
                <a16:creationId xmlns:a16="http://schemas.microsoft.com/office/drawing/2014/main" id="{D099A336-F544-F6C4-9C44-244F862416C8}"/>
              </a:ext>
            </a:extLst>
          </p:cNvPr>
          <p:cNvSpPr>
            <a:spLocks noGrp="1"/>
          </p:cNvSpPr>
          <p:nvPr>
            <p:ph sz="half" idx="1"/>
          </p:nvPr>
        </p:nvSpPr>
        <p:spPr>
          <a:xfrm>
            <a:off x="838200" y="1476375"/>
            <a:ext cx="5181600" cy="4700588"/>
          </a:xfrm>
        </p:spPr>
        <p:txBody>
          <a:bodyPr>
            <a:normAutofit fontScale="47500" lnSpcReduction="20000"/>
          </a:bodyPr>
          <a:lstStyle/>
          <a:p>
            <a:pPr marL="0" indent="0">
              <a:buNone/>
            </a:pPr>
            <a:endParaRPr lang="en-US" sz="2900" dirty="0">
              <a:latin typeface="Rockwell" panose="02060603020205020403" pitchFamily="18" charset="0"/>
            </a:endParaRPr>
          </a:p>
          <a:p>
            <a:pPr marL="0" indent="0">
              <a:buNone/>
            </a:pPr>
            <a:r>
              <a:rPr lang="en-US" sz="2900" dirty="0">
                <a:latin typeface="Rockwell" panose="02060603020205020403" pitchFamily="18" charset="0"/>
              </a:rPr>
              <a:t>Though both the human body and Kevlar contain </a:t>
            </a:r>
            <a:r>
              <a:rPr lang="en-US" sz="2900" dirty="0">
                <a:highlight>
                  <a:srgbClr val="FFFF00"/>
                </a:highlight>
                <a:latin typeface="Rockwell" panose="02060603020205020403" pitchFamily="18" charset="0"/>
              </a:rPr>
              <a:t>carbon</a:t>
            </a:r>
            <a:r>
              <a:rPr lang="en-US" sz="2900" dirty="0">
                <a:latin typeface="Rockwell" panose="02060603020205020403" pitchFamily="18" charset="0"/>
              </a:rPr>
              <a:t>,</a:t>
            </a:r>
          </a:p>
          <a:p>
            <a:pPr marL="0" indent="0">
              <a:buNone/>
            </a:pPr>
            <a:r>
              <a:rPr lang="en-US" sz="2900" dirty="0">
                <a:latin typeface="Rockwell" panose="02060603020205020403" pitchFamily="18" charset="0"/>
              </a:rPr>
              <a:t>they can’t equally resist smoldering looks in </a:t>
            </a:r>
            <a:r>
              <a:rPr lang="en-US" sz="2900" dirty="0">
                <a:highlight>
                  <a:srgbClr val="00FF00"/>
                </a:highlight>
                <a:latin typeface="Rockwell" panose="02060603020205020403" pitchFamily="18" charset="0"/>
              </a:rPr>
              <a:t>mirrors</a:t>
            </a:r>
            <a:r>
              <a:rPr lang="en-US" sz="2900" dirty="0">
                <a:latin typeface="Rockwell" panose="02060603020205020403" pitchFamily="18" charset="0"/>
              </a:rPr>
              <a:t>.</a:t>
            </a:r>
          </a:p>
          <a:p>
            <a:pPr marL="0" indent="0">
              <a:buNone/>
            </a:pPr>
            <a:r>
              <a:rPr lang="en-US" sz="2900" dirty="0">
                <a:latin typeface="Rockwell" panose="02060603020205020403" pitchFamily="18" charset="0"/>
              </a:rPr>
              <a:t>From the first our machines spewed fire and </a:t>
            </a:r>
            <a:r>
              <a:rPr lang="en-US" sz="2900" dirty="0">
                <a:highlight>
                  <a:srgbClr val="00FFFF"/>
                </a:highlight>
                <a:latin typeface="Rockwell" panose="02060603020205020403" pitchFamily="18" charset="0"/>
              </a:rPr>
              <a:t>smoke</a:t>
            </a:r>
            <a:r>
              <a:rPr lang="en-US" sz="2900" dirty="0">
                <a:latin typeface="Rockwell" panose="02060603020205020403" pitchFamily="18" charset="0"/>
              </a:rPr>
              <a:t>,</a:t>
            </a:r>
          </a:p>
          <a:p>
            <a:pPr marL="0" indent="0">
              <a:buNone/>
            </a:pPr>
            <a:r>
              <a:rPr lang="en-US" sz="2900" dirty="0">
                <a:latin typeface="Rockwell" panose="02060603020205020403" pitchFamily="18" charset="0"/>
              </a:rPr>
              <a:t>automobiles with back seats and radios tuned to love </a:t>
            </a:r>
            <a:r>
              <a:rPr lang="en-US" sz="2900" dirty="0">
                <a:highlight>
                  <a:srgbClr val="C0C0C0"/>
                </a:highlight>
                <a:latin typeface="Rockwell" panose="02060603020205020403" pitchFamily="18" charset="0"/>
              </a:rPr>
              <a:t>songs</a:t>
            </a:r>
            <a:r>
              <a:rPr lang="en-US" sz="2900" dirty="0">
                <a:latin typeface="Rockwell" panose="02060603020205020403" pitchFamily="18" charset="0"/>
              </a:rPr>
              <a:t>.</a:t>
            </a:r>
          </a:p>
          <a:p>
            <a:pPr marL="0" indent="0">
              <a:buNone/>
            </a:pPr>
            <a:endParaRPr lang="en-US" sz="2900" dirty="0">
              <a:latin typeface="Rockwell" panose="02060603020205020403" pitchFamily="18" charset="0"/>
            </a:endParaRPr>
          </a:p>
          <a:p>
            <a:pPr marL="0" indent="0">
              <a:buNone/>
            </a:pPr>
            <a:r>
              <a:rPr lang="en-US" sz="2900" dirty="0">
                <a:latin typeface="Rockwell" panose="02060603020205020403" pitchFamily="18" charset="0"/>
              </a:rPr>
              <a:t>Overtaken by fire you can’t run but you can </a:t>
            </a:r>
            <a:r>
              <a:rPr lang="en-US" sz="2900" dirty="0">
                <a:highlight>
                  <a:srgbClr val="C0C0C0"/>
                </a:highlight>
                <a:latin typeface="Rockwell" panose="02060603020205020403" pitchFamily="18" charset="0"/>
              </a:rPr>
              <a:t>sing</a:t>
            </a:r>
            <a:r>
              <a:rPr lang="en-US" sz="2900" dirty="0">
                <a:latin typeface="Rockwell" panose="02060603020205020403" pitchFamily="18" charset="0"/>
              </a:rPr>
              <a:t>,</a:t>
            </a:r>
          </a:p>
          <a:p>
            <a:pPr marL="0" indent="0">
              <a:buNone/>
            </a:pPr>
            <a:r>
              <a:rPr lang="en-US" sz="2900" dirty="0">
                <a:latin typeface="Rockwell" panose="02060603020205020403" pitchFamily="18" charset="0"/>
              </a:rPr>
              <a:t>like the bird who returns when trees seem blackest </a:t>
            </a:r>
            <a:r>
              <a:rPr lang="en-US" sz="2900" dirty="0">
                <a:highlight>
                  <a:srgbClr val="FFFF00"/>
                </a:highlight>
                <a:latin typeface="Rockwell" panose="02060603020205020403" pitchFamily="18" charset="0"/>
              </a:rPr>
              <a:t>carbon</a:t>
            </a:r>
            <a:r>
              <a:rPr lang="en-US" sz="2900" dirty="0">
                <a:latin typeface="Rockwell" panose="02060603020205020403" pitchFamily="18" charset="0"/>
              </a:rPr>
              <a:t>.</a:t>
            </a:r>
          </a:p>
          <a:p>
            <a:pPr marL="0" indent="0">
              <a:buNone/>
            </a:pPr>
            <a:r>
              <a:rPr lang="en-US" sz="2900" dirty="0">
                <a:latin typeface="Rockwell" panose="02060603020205020403" pitchFamily="18" charset="0"/>
              </a:rPr>
              <a:t>Is it truly wise, in the aftermath of blown </a:t>
            </a:r>
            <a:r>
              <a:rPr lang="en-US" sz="2900" dirty="0">
                <a:highlight>
                  <a:srgbClr val="00FFFF"/>
                </a:highlight>
                <a:latin typeface="Rockwell" panose="02060603020205020403" pitchFamily="18" charset="0"/>
              </a:rPr>
              <a:t>smoke</a:t>
            </a:r>
            <a:r>
              <a:rPr lang="en-US" sz="2900" dirty="0">
                <a:latin typeface="Rockwell" panose="02060603020205020403" pitchFamily="18" charset="0"/>
              </a:rPr>
              <a:t>,</a:t>
            </a:r>
          </a:p>
          <a:p>
            <a:pPr marL="0" indent="0">
              <a:buNone/>
            </a:pPr>
            <a:r>
              <a:rPr lang="en-US" sz="2900" dirty="0">
                <a:latin typeface="Rockwell" panose="02060603020205020403" pitchFamily="18" charset="0"/>
              </a:rPr>
              <a:t>to rebuild a nest from memory, the mind’s </a:t>
            </a:r>
            <a:r>
              <a:rPr lang="en-US" sz="2900" dirty="0">
                <a:highlight>
                  <a:srgbClr val="00FF00"/>
                </a:highlight>
                <a:latin typeface="Rockwell" panose="02060603020205020403" pitchFamily="18" charset="0"/>
              </a:rPr>
              <a:t>mirror</a:t>
            </a:r>
            <a:r>
              <a:rPr lang="en-US" sz="2900" dirty="0">
                <a:latin typeface="Rockwell" panose="02060603020205020403" pitchFamily="18" charset="0"/>
              </a:rPr>
              <a:t>?</a:t>
            </a:r>
          </a:p>
          <a:p>
            <a:pPr marL="0" indent="0">
              <a:buNone/>
            </a:pPr>
            <a:endParaRPr lang="en-US" sz="2900" dirty="0">
              <a:latin typeface="Rockwell" panose="02060603020205020403" pitchFamily="18" charset="0"/>
            </a:endParaRPr>
          </a:p>
          <a:p>
            <a:pPr marL="0" indent="0">
              <a:buNone/>
            </a:pPr>
            <a:r>
              <a:rPr lang="en-US" sz="2900" dirty="0">
                <a:latin typeface="Rockwell" panose="02060603020205020403" pitchFamily="18" charset="0"/>
              </a:rPr>
              <a:t>If a still body’s breathing you can see it in a </a:t>
            </a:r>
            <a:r>
              <a:rPr lang="en-US" sz="2900" dirty="0">
                <a:highlight>
                  <a:srgbClr val="00FF00"/>
                </a:highlight>
                <a:latin typeface="Rockwell" panose="02060603020205020403" pitchFamily="18" charset="0"/>
              </a:rPr>
              <a:t>mirror</a:t>
            </a:r>
            <a:r>
              <a:rPr lang="en-US" sz="2900" dirty="0">
                <a:latin typeface="Rockwell" panose="02060603020205020403" pitchFamily="18" charset="0"/>
              </a:rPr>
              <a:t>.</a:t>
            </a:r>
          </a:p>
          <a:p>
            <a:pPr marL="0" indent="0">
              <a:buNone/>
            </a:pPr>
            <a:r>
              <a:rPr lang="en-US" sz="2900" dirty="0">
                <a:latin typeface="Rockwell" panose="02060603020205020403" pitchFamily="18" charset="0"/>
              </a:rPr>
              <a:t>If you wait them out birds will betray themselves with </a:t>
            </a:r>
            <a:r>
              <a:rPr lang="en-US" sz="2900" dirty="0">
                <a:highlight>
                  <a:srgbClr val="C0C0C0"/>
                </a:highlight>
                <a:latin typeface="Rockwell" panose="02060603020205020403" pitchFamily="18" charset="0"/>
              </a:rPr>
              <a:t>song</a:t>
            </a:r>
            <a:r>
              <a:rPr lang="en-US" sz="2900" dirty="0">
                <a:latin typeface="Rockwell" panose="02060603020205020403" pitchFamily="18" charset="0"/>
              </a:rPr>
              <a:t>.</a:t>
            </a:r>
          </a:p>
          <a:p>
            <a:pPr marL="0" indent="0">
              <a:buNone/>
            </a:pPr>
            <a:r>
              <a:rPr lang="en-US" sz="2900" dirty="0">
                <a:latin typeface="Rockwell" panose="02060603020205020403" pitchFamily="18" charset="0"/>
              </a:rPr>
              <a:t>Common to all life: hydrogen, oxygen, nitrogen, </a:t>
            </a:r>
            <a:r>
              <a:rPr lang="en-US" sz="2900" dirty="0">
                <a:highlight>
                  <a:srgbClr val="FFFF00"/>
                </a:highlight>
                <a:latin typeface="Rockwell" panose="02060603020205020403" pitchFamily="18" charset="0"/>
              </a:rPr>
              <a:t>carbon</a:t>
            </a:r>
            <a:r>
              <a:rPr lang="en-US" sz="2900" dirty="0">
                <a:latin typeface="Rockwell" panose="02060603020205020403" pitchFamily="18" charset="0"/>
              </a:rPr>
              <a:t>.</a:t>
            </a:r>
          </a:p>
          <a:p>
            <a:pPr marL="0" indent="0">
              <a:buNone/>
            </a:pPr>
            <a:r>
              <a:rPr lang="en-US" sz="2900" dirty="0">
                <a:latin typeface="Rockwell" panose="02060603020205020403" pitchFamily="18" charset="0"/>
              </a:rPr>
              <a:t>We are Big Bang remnants and there must have been </a:t>
            </a:r>
            <a:r>
              <a:rPr lang="en-US" sz="2900" dirty="0">
                <a:highlight>
                  <a:srgbClr val="00FFFF"/>
                </a:highlight>
                <a:latin typeface="Rockwell" panose="02060603020205020403" pitchFamily="18" charset="0"/>
              </a:rPr>
              <a:t>smoke</a:t>
            </a:r>
            <a:r>
              <a:rPr lang="en-US" sz="2900" dirty="0">
                <a:latin typeface="Rockwell" panose="02060603020205020403" pitchFamily="18" charset="0"/>
              </a:rPr>
              <a:t>.</a:t>
            </a:r>
          </a:p>
          <a:p>
            <a:pPr marL="0" indent="0">
              <a:buNone/>
            </a:pPr>
            <a:endParaRPr lang="en-US" sz="2900" dirty="0">
              <a:latin typeface="Rockwell" panose="02060603020205020403"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BD28FCCE-897A-D5A1-BF6C-F14F42CB8C30}"/>
              </a:ext>
            </a:extLst>
          </p:cNvPr>
          <p:cNvSpPr>
            <a:spLocks noGrp="1"/>
          </p:cNvSpPr>
          <p:nvPr>
            <p:ph sz="half" idx="2"/>
          </p:nvPr>
        </p:nvSpPr>
        <p:spPr>
          <a:xfrm>
            <a:off x="6172202" y="1695451"/>
            <a:ext cx="5181600" cy="3811842"/>
          </a:xfrm>
        </p:spPr>
        <p:txBody>
          <a:bodyPr>
            <a:normAutofit fontScale="47500" lnSpcReduction="20000"/>
          </a:bodyPr>
          <a:lstStyle/>
          <a:p>
            <a:pPr marL="0" indent="0">
              <a:buNone/>
            </a:pPr>
            <a:r>
              <a:rPr lang="en-US" sz="3000" dirty="0">
                <a:latin typeface="Rockwell" panose="02060603020205020403" pitchFamily="18" charset="0"/>
              </a:rPr>
              <a:t>Birds mate, we mate, through wildfire, cigarette</a:t>
            </a:r>
            <a:r>
              <a:rPr lang="en-US" sz="3000" dirty="0">
                <a:highlight>
                  <a:srgbClr val="00FFFF"/>
                </a:highlight>
                <a:latin typeface="Rockwell" panose="02060603020205020403" pitchFamily="18" charset="0"/>
              </a:rPr>
              <a:t> smoke</a:t>
            </a:r>
            <a:r>
              <a:rPr lang="en-US" sz="3000" dirty="0">
                <a:latin typeface="Rockwell" panose="02060603020205020403" pitchFamily="18" charset="0"/>
              </a:rPr>
              <a:t>.</a:t>
            </a:r>
          </a:p>
          <a:p>
            <a:pPr marL="0" indent="0">
              <a:buNone/>
            </a:pPr>
            <a:r>
              <a:rPr lang="en-US" sz="3000" dirty="0">
                <a:latin typeface="Rockwell" panose="02060603020205020403" pitchFamily="18" charset="0"/>
              </a:rPr>
              <a:t>Not all species need courage in whiskey and bar </a:t>
            </a:r>
            <a:r>
              <a:rPr lang="en-US" sz="3000" dirty="0">
                <a:highlight>
                  <a:srgbClr val="C0C0C0"/>
                </a:highlight>
                <a:latin typeface="Rockwell" panose="02060603020205020403" pitchFamily="18" charset="0"/>
              </a:rPr>
              <a:t>song</a:t>
            </a:r>
            <a:r>
              <a:rPr lang="en-US" sz="3000" dirty="0">
                <a:latin typeface="Rockwell" panose="02060603020205020403" pitchFamily="18" charset="0"/>
              </a:rPr>
              <a:t>,</a:t>
            </a:r>
          </a:p>
          <a:p>
            <a:pPr marL="0" indent="0">
              <a:buNone/>
            </a:pPr>
            <a:r>
              <a:rPr lang="en-US" sz="3000" dirty="0">
                <a:latin typeface="Rockwell" panose="02060603020205020403" pitchFamily="18" charset="0"/>
              </a:rPr>
              <a:t>slicking back their feathers in a barroom </a:t>
            </a:r>
            <a:r>
              <a:rPr lang="en-US" sz="3000" dirty="0">
                <a:highlight>
                  <a:srgbClr val="00FF00"/>
                </a:highlight>
                <a:latin typeface="Rockwell" panose="02060603020205020403" pitchFamily="18" charset="0"/>
              </a:rPr>
              <a:t>mirror</a:t>
            </a:r>
            <a:r>
              <a:rPr lang="en-US" sz="3000" dirty="0">
                <a:latin typeface="Rockwell" panose="02060603020205020403" pitchFamily="18" charset="0"/>
              </a:rPr>
              <a:t>.</a:t>
            </a:r>
          </a:p>
          <a:p>
            <a:pPr marL="0" indent="0">
              <a:buNone/>
            </a:pPr>
            <a:r>
              <a:rPr lang="en-US" sz="3000" dirty="0">
                <a:latin typeface="Rockwell" panose="02060603020205020403" pitchFamily="18" charset="0"/>
              </a:rPr>
              <a:t>Genetics change, our generation isn’t yours, a </a:t>
            </a:r>
            <a:r>
              <a:rPr lang="en-US" sz="3000" dirty="0">
                <a:highlight>
                  <a:srgbClr val="FFFF00"/>
                </a:highlight>
                <a:latin typeface="Rockwell" panose="02060603020205020403" pitchFamily="18" charset="0"/>
              </a:rPr>
              <a:t>carbon-copy</a:t>
            </a:r>
            <a:r>
              <a:rPr lang="en-US" sz="3000" dirty="0">
                <a:latin typeface="Rockwell" panose="02060603020205020403" pitchFamily="18" charset="0"/>
              </a:rPr>
              <a:t>.</a:t>
            </a:r>
          </a:p>
          <a:p>
            <a:pPr marL="0" indent="0">
              <a:buNone/>
            </a:pPr>
            <a:endParaRPr lang="en-US" sz="3000" dirty="0">
              <a:latin typeface="Rockwell" panose="02060603020205020403" pitchFamily="18" charset="0"/>
            </a:endParaRPr>
          </a:p>
          <a:p>
            <a:pPr marL="0" indent="0">
              <a:buNone/>
            </a:pPr>
            <a:r>
              <a:rPr lang="en-US" sz="3000" dirty="0">
                <a:latin typeface="Rockwell" panose="02060603020205020403" pitchFamily="18" charset="0"/>
              </a:rPr>
              <a:t>I will sing you a </a:t>
            </a:r>
            <a:r>
              <a:rPr lang="en-US" sz="3000" dirty="0">
                <a:highlight>
                  <a:srgbClr val="C0C0C0"/>
                </a:highlight>
                <a:latin typeface="Rockwell" panose="02060603020205020403" pitchFamily="18" charset="0"/>
              </a:rPr>
              <a:t>song </a:t>
            </a:r>
            <a:r>
              <a:rPr lang="en-US" sz="3000" dirty="0">
                <a:latin typeface="Rockwell" panose="02060603020205020403" pitchFamily="18" charset="0"/>
              </a:rPr>
              <a:t>about the science of fire, about </a:t>
            </a:r>
            <a:r>
              <a:rPr lang="en-US" sz="3000" dirty="0">
                <a:highlight>
                  <a:srgbClr val="FFFF00"/>
                </a:highlight>
                <a:latin typeface="Rockwell" panose="02060603020205020403" pitchFamily="18" charset="0"/>
              </a:rPr>
              <a:t>carbon, </a:t>
            </a:r>
          </a:p>
          <a:p>
            <a:pPr marL="0" indent="0">
              <a:buNone/>
            </a:pPr>
            <a:r>
              <a:rPr lang="en-US" sz="3000" dirty="0">
                <a:latin typeface="Rockwell" panose="02060603020205020403" pitchFamily="18" charset="0"/>
              </a:rPr>
              <a:t>not lie like the broken jukebox blaring its </a:t>
            </a:r>
            <a:r>
              <a:rPr lang="en-US" sz="3000" dirty="0">
                <a:highlight>
                  <a:srgbClr val="00FFFF"/>
                </a:highlight>
                <a:latin typeface="Rockwell" panose="02060603020205020403" pitchFamily="18" charset="0"/>
              </a:rPr>
              <a:t>smoke </a:t>
            </a:r>
            <a:r>
              <a:rPr lang="en-US" sz="3000" dirty="0">
                <a:latin typeface="Rockwell" panose="02060603020205020403" pitchFamily="18" charset="0"/>
              </a:rPr>
              <a:t>and </a:t>
            </a:r>
            <a:r>
              <a:rPr lang="en-US" sz="3000" dirty="0">
                <a:highlight>
                  <a:srgbClr val="00FF00"/>
                </a:highlight>
                <a:latin typeface="Rockwell" panose="02060603020205020403" pitchFamily="18" charset="0"/>
              </a:rPr>
              <a:t>mirrors</a:t>
            </a:r>
            <a:r>
              <a:rPr lang="en-US" sz="3000" dirty="0">
                <a:latin typeface="Rockwell" panose="02060603020205020403" pitchFamily="18" charset="0"/>
              </a:rPr>
              <a:t>.</a:t>
            </a:r>
          </a:p>
          <a:p>
            <a:pPr marL="0" indent="0">
              <a:buNone/>
            </a:pPr>
            <a:endParaRPr lang="en-US" dirty="0"/>
          </a:p>
        </p:txBody>
      </p:sp>
      <p:sp>
        <p:nvSpPr>
          <p:cNvPr id="6" name="TextBox 5">
            <a:extLst>
              <a:ext uri="{FF2B5EF4-FFF2-40B4-BE49-F238E27FC236}">
                <a16:creationId xmlns:a16="http://schemas.microsoft.com/office/drawing/2014/main" id="{3CDE14A8-6976-5CD2-6A41-8FCCEB791161}"/>
              </a:ext>
            </a:extLst>
          </p:cNvPr>
          <p:cNvSpPr txBox="1"/>
          <p:nvPr/>
        </p:nvSpPr>
        <p:spPr>
          <a:xfrm>
            <a:off x="8071826" y="4552783"/>
            <a:ext cx="293907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Dave Seter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Rockwell" panose="02060603020205020403" pitchFamily="18" charset="0"/>
              </a:rPr>
              <a:t>“Smoke and Mirrors”</a:t>
            </a:r>
            <a:endParaRPr kumimoji="0" lang="en-US" sz="1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Somewhere West of the Mississippi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Mammoth Publications (2025)</a:t>
            </a:r>
          </a:p>
        </p:txBody>
      </p:sp>
      <p:sp>
        <p:nvSpPr>
          <p:cNvPr id="3" name="Date Placeholder 2">
            <a:extLst>
              <a:ext uri="{FF2B5EF4-FFF2-40B4-BE49-F238E27FC236}">
                <a16:creationId xmlns:a16="http://schemas.microsoft.com/office/drawing/2014/main" id="{DAF6AE2E-737A-CE80-9AD6-192729D88E3A}"/>
              </a:ext>
            </a:extLst>
          </p:cNvPr>
          <p:cNvSpPr>
            <a:spLocks noGrp="1"/>
          </p:cNvSpPr>
          <p:nvPr>
            <p:ph type="dt" sz="half" idx="10"/>
          </p:nvPr>
        </p:nvSpPr>
        <p:spPr/>
        <p:txBody>
          <a:bodyPr/>
          <a:lstStyle/>
          <a:p>
            <a:r>
              <a:rPr lang="en-US" dirty="0"/>
              <a:t>March 2, 2025</a:t>
            </a:r>
          </a:p>
        </p:txBody>
      </p:sp>
      <p:sp>
        <p:nvSpPr>
          <p:cNvPr id="7" name="Footer Placeholder 6">
            <a:extLst>
              <a:ext uri="{FF2B5EF4-FFF2-40B4-BE49-F238E27FC236}">
                <a16:creationId xmlns:a16="http://schemas.microsoft.com/office/drawing/2014/main" id="{35B93EA8-D34E-1AFA-8B39-65A751827C45}"/>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A7978778-6B96-36BF-A740-698F895CF34F}"/>
              </a:ext>
            </a:extLst>
          </p:cNvPr>
          <p:cNvSpPr>
            <a:spLocks noGrp="1"/>
          </p:cNvSpPr>
          <p:nvPr>
            <p:ph type="sldNum" sz="quarter" idx="12"/>
          </p:nvPr>
        </p:nvSpPr>
        <p:spPr/>
        <p:txBody>
          <a:bodyPr/>
          <a:lstStyle/>
          <a:p>
            <a:fld id="{B0E8E009-C25B-44E1-A9B3-F17275BDE32A}" type="slidenum">
              <a:rPr lang="en-US" smtClean="0"/>
              <a:t>16</a:t>
            </a:fld>
            <a:endParaRPr lang="en-US" dirty="0"/>
          </a:p>
        </p:txBody>
      </p:sp>
    </p:spTree>
    <p:extLst>
      <p:ext uri="{BB962C8B-B14F-4D97-AF65-F5344CB8AC3E}">
        <p14:creationId xmlns:p14="http://schemas.microsoft.com/office/powerpoint/2010/main" val="92608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3BB-FA72-6DC7-7F1F-A35E47F5A352}"/>
              </a:ext>
            </a:extLst>
          </p:cNvPr>
          <p:cNvSpPr>
            <a:spLocks noGrp="1"/>
          </p:cNvSpPr>
          <p:nvPr>
            <p:ph type="title"/>
          </p:nvPr>
        </p:nvSpPr>
        <p:spPr/>
        <p:txBody>
          <a:bodyPr/>
          <a:lstStyle/>
          <a:p>
            <a:r>
              <a:rPr lang="en-US" dirty="0">
                <a:latin typeface="Rockwell" panose="02060603020205020403" pitchFamily="18" charset="0"/>
              </a:rPr>
              <a:t>Questina: How to Choose End Words</a:t>
            </a:r>
          </a:p>
        </p:txBody>
      </p:sp>
      <p:sp>
        <p:nvSpPr>
          <p:cNvPr id="3" name="Content Placeholder 2">
            <a:extLst>
              <a:ext uri="{FF2B5EF4-FFF2-40B4-BE49-F238E27FC236}">
                <a16:creationId xmlns:a16="http://schemas.microsoft.com/office/drawing/2014/main" id="{0CD0D450-8FE7-ABBD-6529-F29930C0EABF}"/>
              </a:ext>
            </a:extLst>
          </p:cNvPr>
          <p:cNvSpPr>
            <a:spLocks noGrp="1"/>
          </p:cNvSpPr>
          <p:nvPr>
            <p:ph idx="1"/>
          </p:nvPr>
        </p:nvSpPr>
        <p:spPr/>
        <p:txBody>
          <a:bodyPr>
            <a:normAutofit/>
          </a:bodyPr>
          <a:lstStyle/>
          <a:p>
            <a:r>
              <a:rPr lang="en-US" dirty="0">
                <a:latin typeface="Rockwell" panose="02060603020205020403" pitchFamily="18" charset="0"/>
              </a:rPr>
              <a:t>Words that are in tension with one another, for example:</a:t>
            </a:r>
          </a:p>
          <a:p>
            <a:pPr lvl="1">
              <a:buFont typeface="Courier New" panose="02070309020205020404" pitchFamily="49" charset="0"/>
              <a:buChar char="o"/>
            </a:pPr>
            <a:r>
              <a:rPr lang="en-US" dirty="0">
                <a:latin typeface="Rockwell" panose="02060603020205020403" pitchFamily="18" charset="0"/>
              </a:rPr>
              <a:t> Love / Hate</a:t>
            </a:r>
          </a:p>
          <a:p>
            <a:pPr lvl="1">
              <a:buFont typeface="Courier New" panose="02070309020205020404" pitchFamily="49" charset="0"/>
              <a:buChar char="o"/>
            </a:pPr>
            <a:r>
              <a:rPr lang="en-US" dirty="0">
                <a:latin typeface="Rockwell" panose="02060603020205020403" pitchFamily="18" charset="0"/>
              </a:rPr>
              <a:t> War / Peace</a:t>
            </a:r>
          </a:p>
          <a:p>
            <a:pPr lvl="1">
              <a:buFont typeface="Courier New" panose="02070309020205020404" pitchFamily="49" charset="0"/>
              <a:buChar char="o"/>
            </a:pPr>
            <a:r>
              <a:rPr lang="en-US" dirty="0">
                <a:latin typeface="Rockwell" panose="02060603020205020403" pitchFamily="18" charset="0"/>
              </a:rPr>
              <a:t>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pitchFamily="18" charset="0"/>
              </a:rPr>
              <a:t>Words that have a relationship worth exploring, for example:</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a:t>
            </a:r>
            <a:r>
              <a:rPr lang="en-US" dirty="0">
                <a:solidFill>
                  <a:prstClr val="black"/>
                </a:solidFill>
                <a:latin typeface="Rockwell" panose="02060603020205020403" pitchFamily="18" charset="0"/>
              </a:rPr>
              <a:t>Dog / Cat </a:t>
            </a:r>
            <a:endPar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Chocolate / Vanilla</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Words that explore a personal obsession, quest or question.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
        <p:nvSpPr>
          <p:cNvPr id="6" name="Date Placeholder 5">
            <a:extLst>
              <a:ext uri="{FF2B5EF4-FFF2-40B4-BE49-F238E27FC236}">
                <a16:creationId xmlns:a16="http://schemas.microsoft.com/office/drawing/2014/main" id="{C580B8AC-CB80-65B7-606C-F8E7CAEE41CB}"/>
              </a:ext>
            </a:extLst>
          </p:cNvPr>
          <p:cNvSpPr>
            <a:spLocks noGrp="1"/>
          </p:cNvSpPr>
          <p:nvPr>
            <p:ph type="dt" sz="half" idx="10"/>
          </p:nvPr>
        </p:nvSpPr>
        <p:spPr/>
        <p:txBody>
          <a:bodyPr/>
          <a:lstStyle/>
          <a:p>
            <a:r>
              <a:rPr lang="en-US" dirty="0"/>
              <a:t>March 2, 2025</a:t>
            </a:r>
          </a:p>
        </p:txBody>
      </p:sp>
      <p:sp>
        <p:nvSpPr>
          <p:cNvPr id="7" name="Footer Placeholder 6">
            <a:extLst>
              <a:ext uri="{FF2B5EF4-FFF2-40B4-BE49-F238E27FC236}">
                <a16:creationId xmlns:a16="http://schemas.microsoft.com/office/drawing/2014/main" id="{059700E1-64BD-6F11-F186-5BC522DE1A12}"/>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A9095CE0-5668-5AD6-0AD8-2CD171609F34}"/>
              </a:ext>
            </a:extLst>
          </p:cNvPr>
          <p:cNvSpPr>
            <a:spLocks noGrp="1"/>
          </p:cNvSpPr>
          <p:nvPr>
            <p:ph type="sldNum" sz="quarter" idx="12"/>
          </p:nvPr>
        </p:nvSpPr>
        <p:spPr/>
        <p:txBody>
          <a:bodyPr/>
          <a:lstStyle/>
          <a:p>
            <a:fld id="{B0E8E009-C25B-44E1-A9B3-F17275BDE32A}" type="slidenum">
              <a:rPr lang="en-US" smtClean="0"/>
              <a:t>17</a:t>
            </a:fld>
            <a:endParaRPr lang="en-US" dirty="0"/>
          </a:p>
        </p:txBody>
      </p:sp>
      <p:pic>
        <p:nvPicPr>
          <p:cNvPr id="10" name="Picture 9">
            <a:extLst>
              <a:ext uri="{FF2B5EF4-FFF2-40B4-BE49-F238E27FC236}">
                <a16:creationId xmlns:a16="http://schemas.microsoft.com/office/drawing/2014/main" id="{6E4C6783-56D0-47D8-A874-9F958EB34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090" y="2286000"/>
            <a:ext cx="1261236" cy="1261236"/>
          </a:xfrm>
          <a:prstGeom prst="rect">
            <a:avLst/>
          </a:prstGeom>
        </p:spPr>
      </p:pic>
      <p:pic>
        <p:nvPicPr>
          <p:cNvPr id="12" name="Picture 11">
            <a:extLst>
              <a:ext uri="{FF2B5EF4-FFF2-40B4-BE49-F238E27FC236}">
                <a16:creationId xmlns:a16="http://schemas.microsoft.com/office/drawing/2014/main" id="{7D353824-331C-F594-AF90-D087F4229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557" y="4007611"/>
            <a:ext cx="1261237" cy="1261237"/>
          </a:xfrm>
          <a:prstGeom prst="rect">
            <a:avLst/>
          </a:prstGeom>
        </p:spPr>
      </p:pic>
    </p:spTree>
    <p:extLst>
      <p:ext uri="{BB962C8B-B14F-4D97-AF65-F5344CB8AC3E}">
        <p14:creationId xmlns:p14="http://schemas.microsoft.com/office/powerpoint/2010/main" val="97332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7725-A95E-A944-5498-83D8D36F40DA}"/>
              </a:ext>
            </a:extLst>
          </p:cNvPr>
          <p:cNvSpPr>
            <a:spLocks noGrp="1"/>
          </p:cNvSpPr>
          <p:nvPr>
            <p:ph type="title"/>
          </p:nvPr>
        </p:nvSpPr>
        <p:spPr/>
        <p:txBody>
          <a:bodyPr>
            <a:normAutofit/>
          </a:bodyPr>
          <a:lstStyle/>
          <a:p>
            <a:r>
              <a:rPr lang="en-US" sz="3600" dirty="0">
                <a:latin typeface="Rockwell" panose="02060603020205020403" pitchFamily="18" charset="0"/>
              </a:rPr>
              <a:t>Questina: A Few Possible Pairs of End Words</a:t>
            </a:r>
          </a:p>
        </p:txBody>
      </p:sp>
      <p:sp>
        <p:nvSpPr>
          <p:cNvPr id="4" name="Content Placeholder 3">
            <a:extLst>
              <a:ext uri="{FF2B5EF4-FFF2-40B4-BE49-F238E27FC236}">
                <a16:creationId xmlns:a16="http://schemas.microsoft.com/office/drawing/2014/main" id="{E588AAB8-4293-4531-97EC-530EE8E99642}"/>
              </a:ext>
            </a:extLst>
          </p:cNvPr>
          <p:cNvSpPr>
            <a:spLocks noGrp="1"/>
          </p:cNvSpPr>
          <p:nvPr>
            <p:ph sz="half" idx="1"/>
          </p:nvPr>
        </p:nvSpPr>
        <p:spPr>
          <a:xfrm>
            <a:off x="838201" y="1478152"/>
            <a:ext cx="5181600" cy="4438015"/>
          </a:xfrm>
        </p:spPr>
        <p:txBody>
          <a:bodyPr>
            <a:noAutofit/>
          </a:bodyPr>
          <a:lstStyle/>
          <a:p>
            <a:r>
              <a:rPr lang="en-US" sz="1400" dirty="0">
                <a:latin typeface="Rockwell" panose="02060603020205020403" pitchFamily="18" charset="0"/>
              </a:rPr>
              <a:t>Love / Hate</a:t>
            </a:r>
          </a:p>
          <a:p>
            <a:r>
              <a:rPr lang="en-US" sz="1400" dirty="0">
                <a:latin typeface="Rockwell" panose="02060603020205020403" pitchFamily="18" charset="0"/>
              </a:rPr>
              <a:t>War / Peace</a:t>
            </a:r>
          </a:p>
          <a:p>
            <a:r>
              <a:rPr lang="en-US" sz="1400" dirty="0">
                <a:latin typeface="Rockwell" panose="02060603020205020403" pitchFamily="18" charset="0"/>
              </a:rPr>
              <a:t>Brother / Sister</a:t>
            </a:r>
          </a:p>
          <a:p>
            <a:r>
              <a:rPr lang="en-US" sz="1400" dirty="0">
                <a:latin typeface="Rockwell" panose="02060603020205020403" pitchFamily="18" charset="0"/>
              </a:rPr>
              <a:t>Father / Mother</a:t>
            </a:r>
          </a:p>
          <a:p>
            <a:r>
              <a:rPr lang="en-US" sz="1400" dirty="0">
                <a:latin typeface="Rockwell" panose="02060603020205020403" pitchFamily="18" charset="0"/>
              </a:rPr>
              <a:t>Black / White</a:t>
            </a:r>
          </a:p>
          <a:p>
            <a:r>
              <a:rPr lang="en-US" sz="1400" dirty="0">
                <a:latin typeface="Rockwell" panose="02060603020205020403" pitchFamily="18" charset="0"/>
              </a:rPr>
              <a:t>Stop / Go</a:t>
            </a:r>
          </a:p>
          <a:p>
            <a:r>
              <a:rPr lang="en-US" sz="1400" dirty="0">
                <a:latin typeface="Rockwell" panose="02060603020205020403" pitchFamily="18" charset="0"/>
              </a:rPr>
              <a:t>Winner / Loser</a:t>
            </a:r>
          </a:p>
          <a:p>
            <a:r>
              <a:rPr lang="en-US" sz="1400" dirty="0">
                <a:latin typeface="Rockwell" panose="02060603020205020403" pitchFamily="18" charset="0"/>
              </a:rPr>
              <a:t>Day / Night</a:t>
            </a:r>
          </a:p>
          <a:p>
            <a:r>
              <a:rPr lang="en-US" sz="1400" dirty="0">
                <a:latin typeface="Rockwell" panose="02060603020205020403" pitchFamily="18" charset="0"/>
              </a:rPr>
              <a:t>Winter / Summer</a:t>
            </a:r>
          </a:p>
          <a:p>
            <a:r>
              <a:rPr lang="en-US" sz="1400" dirty="0">
                <a:latin typeface="Rockwell" panose="02060603020205020403" pitchFamily="18" charset="0"/>
              </a:rPr>
              <a:t>Fire / Rain</a:t>
            </a:r>
          </a:p>
          <a:p>
            <a:r>
              <a:rPr lang="en-US" sz="1400" dirty="0">
                <a:latin typeface="Rockwell" panose="02060603020205020403" pitchFamily="18" charset="0"/>
              </a:rPr>
              <a:t>Bee / Insecticide</a:t>
            </a:r>
          </a:p>
          <a:p>
            <a:r>
              <a:rPr lang="en-US" sz="1400" dirty="0">
                <a:latin typeface="Rockwell" panose="02060603020205020403" pitchFamily="18" charset="0"/>
              </a:rPr>
              <a:t>Drought / Flood</a:t>
            </a:r>
          </a:p>
          <a:p>
            <a:r>
              <a:rPr lang="en-US" sz="1400" dirty="0">
                <a:latin typeface="Rockwell" panose="02060603020205020403" pitchFamily="18" charset="0"/>
              </a:rPr>
              <a:t>Birth / Death</a:t>
            </a:r>
          </a:p>
          <a:p>
            <a:r>
              <a:rPr lang="en-US" sz="1400" dirty="0">
                <a:latin typeface="Rockwell" panose="02060603020205020403" pitchFamily="18" charset="0"/>
              </a:rPr>
              <a:t>Sun / Moon</a:t>
            </a:r>
          </a:p>
        </p:txBody>
      </p:sp>
      <p:sp>
        <p:nvSpPr>
          <p:cNvPr id="5" name="Content Placeholder 4">
            <a:extLst>
              <a:ext uri="{FF2B5EF4-FFF2-40B4-BE49-F238E27FC236}">
                <a16:creationId xmlns:a16="http://schemas.microsoft.com/office/drawing/2014/main" id="{E1770DF1-8496-E7BC-AA11-4A9A580F3ECC}"/>
              </a:ext>
            </a:extLst>
          </p:cNvPr>
          <p:cNvSpPr>
            <a:spLocks noGrp="1"/>
          </p:cNvSpPr>
          <p:nvPr>
            <p:ph sz="half" idx="2"/>
          </p:nvPr>
        </p:nvSpPr>
        <p:spPr>
          <a:xfrm>
            <a:off x="6172201" y="1478152"/>
            <a:ext cx="5181600" cy="4438014"/>
          </a:xfrm>
        </p:spPr>
        <p:txBody>
          <a:bodyPr>
            <a:noAutofit/>
          </a:bodyPr>
          <a:lstStyle/>
          <a:p>
            <a:r>
              <a:rPr lang="en-US" sz="1400" dirty="0">
                <a:latin typeface="Rockwell" panose="02060603020205020403" pitchFamily="18" charset="0"/>
              </a:rPr>
              <a:t>Earth / Mars</a:t>
            </a:r>
          </a:p>
          <a:p>
            <a:r>
              <a:rPr lang="en-US" sz="1400" dirty="0">
                <a:latin typeface="Rockwell" panose="02060603020205020403" pitchFamily="18" charset="0"/>
              </a:rPr>
              <a:t>UFO / Airplane</a:t>
            </a:r>
          </a:p>
          <a:p>
            <a:r>
              <a:rPr lang="en-US" sz="1400" dirty="0">
                <a:latin typeface="Rockwell" panose="02060603020205020403" pitchFamily="18" charset="0"/>
              </a:rPr>
              <a:t>Rich / Poor</a:t>
            </a:r>
          </a:p>
          <a:p>
            <a:r>
              <a:rPr lang="en-US" sz="1400" dirty="0">
                <a:latin typeface="Rockwell" panose="02060603020205020403" pitchFamily="18" charset="0"/>
              </a:rPr>
              <a:t>Plain / Checked</a:t>
            </a:r>
          </a:p>
          <a:p>
            <a:r>
              <a:rPr lang="en-US" sz="1400" dirty="0">
                <a:latin typeface="Rockwell" panose="02060603020205020403" pitchFamily="18" charset="0"/>
              </a:rPr>
              <a:t>Chocolate / Vanilla</a:t>
            </a:r>
          </a:p>
          <a:p>
            <a:r>
              <a:rPr lang="en-US" sz="1400" dirty="0">
                <a:latin typeface="Rockwell" panose="02060603020205020403" pitchFamily="18" charset="0"/>
              </a:rPr>
              <a:t>Housed / Unhoused</a:t>
            </a:r>
          </a:p>
          <a:p>
            <a:r>
              <a:rPr lang="en-US" sz="1400" dirty="0">
                <a:latin typeface="Rockwell" panose="02060603020205020403" pitchFamily="18" charset="0"/>
              </a:rPr>
              <a:t>Truth / Lie</a:t>
            </a:r>
          </a:p>
          <a:p>
            <a:r>
              <a:rPr lang="en-US" sz="1400" dirty="0">
                <a:latin typeface="Rockwell" panose="02060603020205020403" pitchFamily="18" charset="0"/>
              </a:rPr>
              <a:t>Ancient / Modern</a:t>
            </a:r>
          </a:p>
          <a:p>
            <a:r>
              <a:rPr lang="en-US" sz="1400" dirty="0">
                <a:latin typeface="Rockwell" panose="02060603020205020403" pitchFamily="18" charset="0"/>
              </a:rPr>
              <a:t>Laugh / Cry</a:t>
            </a:r>
          </a:p>
          <a:p>
            <a:r>
              <a:rPr lang="en-US" sz="1400" dirty="0">
                <a:latin typeface="Rockwell" panose="02060603020205020403" pitchFamily="18" charset="0"/>
              </a:rPr>
              <a:t>City / Country</a:t>
            </a:r>
          </a:p>
          <a:p>
            <a:r>
              <a:rPr lang="en-US" sz="1400" dirty="0">
                <a:latin typeface="Rockwell" panose="02060603020205020403" pitchFamily="18" charset="0"/>
              </a:rPr>
              <a:t>Hawk / Dove</a:t>
            </a:r>
          </a:p>
          <a:p>
            <a:r>
              <a:rPr lang="en-US" sz="1400" dirty="0">
                <a:latin typeface="Rockwell" panose="02060603020205020403" pitchFamily="18" charset="0"/>
              </a:rPr>
              <a:t>Sweet / Sour</a:t>
            </a:r>
          </a:p>
          <a:p>
            <a:r>
              <a:rPr lang="en-US" sz="1400" dirty="0">
                <a:latin typeface="Rockwell" panose="02060603020205020403" pitchFamily="18" charset="0"/>
              </a:rPr>
              <a:t>Boy / Girl</a:t>
            </a:r>
          </a:p>
          <a:p>
            <a:r>
              <a:rPr lang="en-US" sz="1400" dirty="0">
                <a:latin typeface="Rockwell" panose="02060603020205020403" pitchFamily="18" charset="0"/>
              </a:rPr>
              <a:t>Binary / Nonbinary</a:t>
            </a:r>
          </a:p>
        </p:txBody>
      </p:sp>
      <p:sp>
        <p:nvSpPr>
          <p:cNvPr id="3" name="Date Placeholder 2">
            <a:extLst>
              <a:ext uri="{FF2B5EF4-FFF2-40B4-BE49-F238E27FC236}">
                <a16:creationId xmlns:a16="http://schemas.microsoft.com/office/drawing/2014/main" id="{F092182F-734D-026C-C56F-0C09798811D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F7B8473E-4B6E-DFA9-EEFB-A63A1B991479}"/>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0EB79A6B-FAB3-459F-5CF4-543944994300}"/>
              </a:ext>
            </a:extLst>
          </p:cNvPr>
          <p:cNvSpPr>
            <a:spLocks noGrp="1"/>
          </p:cNvSpPr>
          <p:nvPr>
            <p:ph type="sldNum" sz="quarter" idx="12"/>
          </p:nvPr>
        </p:nvSpPr>
        <p:spPr/>
        <p:txBody>
          <a:bodyPr/>
          <a:lstStyle/>
          <a:p>
            <a:fld id="{B0E8E009-C25B-44E1-A9B3-F17275BDE32A}" type="slidenum">
              <a:rPr lang="en-US" smtClean="0"/>
              <a:t>18</a:t>
            </a:fld>
            <a:endParaRPr lang="en-US" dirty="0"/>
          </a:p>
        </p:txBody>
      </p:sp>
    </p:spTree>
    <p:extLst>
      <p:ext uri="{BB962C8B-B14F-4D97-AF65-F5344CB8AC3E}">
        <p14:creationId xmlns:p14="http://schemas.microsoft.com/office/powerpoint/2010/main" val="378030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802C-3F60-E763-AC51-112739D64CE4}"/>
              </a:ext>
            </a:extLst>
          </p:cNvPr>
          <p:cNvSpPr>
            <a:spLocks noGrp="1"/>
          </p:cNvSpPr>
          <p:nvPr>
            <p:ph type="title"/>
          </p:nvPr>
        </p:nvSpPr>
        <p:spPr/>
        <p:txBody>
          <a:bodyPr/>
          <a:lstStyle/>
          <a:p>
            <a:r>
              <a:rPr lang="en-US" dirty="0">
                <a:latin typeface="Rockwell" panose="02060603020205020403" pitchFamily="18" charset="0"/>
              </a:rPr>
              <a:t>Where Does Abstraction Come In</a:t>
            </a:r>
          </a:p>
        </p:txBody>
      </p:sp>
      <p:sp>
        <p:nvSpPr>
          <p:cNvPr id="3" name="Content Placeholder 2">
            <a:extLst>
              <a:ext uri="{FF2B5EF4-FFF2-40B4-BE49-F238E27FC236}">
                <a16:creationId xmlns:a16="http://schemas.microsoft.com/office/drawing/2014/main" id="{694A05EB-4474-03BD-BC2C-2BA0D9AE063C}"/>
              </a:ext>
            </a:extLst>
          </p:cNvPr>
          <p:cNvSpPr>
            <a:spLocks noGrp="1"/>
          </p:cNvSpPr>
          <p:nvPr>
            <p:ph sz="half" idx="1"/>
          </p:nvPr>
        </p:nvSpPr>
        <p:spPr/>
        <p:txBody>
          <a:bodyPr>
            <a:normAutofit/>
          </a:bodyPr>
          <a:lstStyle/>
          <a:p>
            <a:r>
              <a:rPr lang="en-US" dirty="0">
                <a:latin typeface="Rockwell" panose="02060603020205020403" pitchFamily="18" charset="0"/>
              </a:rPr>
              <a:t>The degree of abstraction depends to some extent on the choice of word pairs </a:t>
            </a:r>
          </a:p>
          <a:p>
            <a:r>
              <a:rPr lang="en-US" dirty="0">
                <a:latin typeface="Rockwell" panose="02060603020205020403" pitchFamily="18" charset="0"/>
              </a:rPr>
              <a:t>The obsessive nature of word repetition stretches the brain to explore new territory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The “word game” nature of the form may lead to new insights on the meaning of words.</a:t>
            </a:r>
          </a:p>
          <a:p>
            <a:pPr lvl="1"/>
            <a:endParaRPr lang="en-US" dirty="0">
              <a:latin typeface="Rockwell" panose="02060603020205020403"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82A8A3B6-F8CC-7704-431C-46AD8D12895A}"/>
              </a:ext>
            </a:extLst>
          </p:cNvPr>
          <p:cNvSpPr>
            <a:spLocks noGrp="1"/>
          </p:cNvSpPr>
          <p:nvPr>
            <p:ph type="dt" sz="half" idx="10"/>
          </p:nvPr>
        </p:nvSpPr>
        <p:spPr/>
        <p:txBody>
          <a:bodyPr/>
          <a:lstStyle/>
          <a:p>
            <a:r>
              <a:rPr lang="en-US" dirty="0"/>
              <a:t>March 2, 2025</a:t>
            </a:r>
          </a:p>
        </p:txBody>
      </p:sp>
      <p:sp>
        <p:nvSpPr>
          <p:cNvPr id="7" name="Footer Placeholder 6">
            <a:extLst>
              <a:ext uri="{FF2B5EF4-FFF2-40B4-BE49-F238E27FC236}">
                <a16:creationId xmlns:a16="http://schemas.microsoft.com/office/drawing/2014/main" id="{9C15D498-12E0-2E1F-C4C9-5B8B942CF651}"/>
              </a:ext>
            </a:extLst>
          </p:cNvPr>
          <p:cNvSpPr>
            <a:spLocks noGrp="1"/>
          </p:cNvSpPr>
          <p:nvPr>
            <p:ph type="ftr" sz="quarter" idx="11"/>
          </p:nvPr>
        </p:nvSpPr>
        <p:spPr/>
        <p:txBody>
          <a:bodyPr/>
          <a:lstStyle/>
          <a:p>
            <a:r>
              <a:rPr lang="en-US" dirty="0"/>
              <a:t>Dave Seter / Presented at Sebastopol Center for the Arts</a:t>
            </a:r>
          </a:p>
        </p:txBody>
      </p:sp>
      <p:sp>
        <p:nvSpPr>
          <p:cNvPr id="8" name="Slide Number Placeholder 7">
            <a:extLst>
              <a:ext uri="{FF2B5EF4-FFF2-40B4-BE49-F238E27FC236}">
                <a16:creationId xmlns:a16="http://schemas.microsoft.com/office/drawing/2014/main" id="{C6F96DD7-C019-9B18-F163-1D0BF4D624C6}"/>
              </a:ext>
            </a:extLst>
          </p:cNvPr>
          <p:cNvSpPr>
            <a:spLocks noGrp="1"/>
          </p:cNvSpPr>
          <p:nvPr>
            <p:ph type="sldNum" sz="quarter" idx="12"/>
          </p:nvPr>
        </p:nvSpPr>
        <p:spPr/>
        <p:txBody>
          <a:bodyPr/>
          <a:lstStyle/>
          <a:p>
            <a:fld id="{B0E8E009-C25B-44E1-A9B3-F17275BDE32A}" type="slidenum">
              <a:rPr lang="en-US" smtClean="0"/>
              <a:t>19</a:t>
            </a:fld>
            <a:endParaRPr lang="en-US" dirty="0"/>
          </a:p>
        </p:txBody>
      </p:sp>
      <p:pic>
        <p:nvPicPr>
          <p:cNvPr id="12" name="Picture 11">
            <a:extLst>
              <a:ext uri="{FF2B5EF4-FFF2-40B4-BE49-F238E27FC236}">
                <a16:creationId xmlns:a16="http://schemas.microsoft.com/office/drawing/2014/main" id="{4853B96C-3C2D-3347-A547-64408C9262A2}"/>
              </a:ext>
            </a:extLst>
          </p:cNvPr>
          <p:cNvPicPr>
            <a:picLocks noChangeAspect="1"/>
          </p:cNvPicPr>
          <p:nvPr/>
        </p:nvPicPr>
        <p:blipFill>
          <a:blip r:embed="rId2"/>
          <a:stretch>
            <a:fillRect/>
          </a:stretch>
        </p:blipFill>
        <p:spPr>
          <a:xfrm>
            <a:off x="7580230" y="1726312"/>
            <a:ext cx="3359187" cy="3407959"/>
          </a:xfrm>
          <a:prstGeom prst="rect">
            <a:avLst/>
          </a:prstGeom>
        </p:spPr>
      </p:pic>
      <p:pic>
        <p:nvPicPr>
          <p:cNvPr id="13" name="Picture 12">
            <a:extLst>
              <a:ext uri="{FF2B5EF4-FFF2-40B4-BE49-F238E27FC236}">
                <a16:creationId xmlns:a16="http://schemas.microsoft.com/office/drawing/2014/main" id="{4B04A5F4-FE65-9DF5-18D8-1179AE966B9B}"/>
              </a:ext>
            </a:extLst>
          </p:cNvPr>
          <p:cNvPicPr>
            <a:picLocks noChangeAspect="1"/>
          </p:cNvPicPr>
          <p:nvPr/>
        </p:nvPicPr>
        <p:blipFill>
          <a:blip r:embed="rId3"/>
          <a:stretch>
            <a:fillRect/>
          </a:stretch>
        </p:blipFill>
        <p:spPr>
          <a:xfrm>
            <a:off x="8409358" y="5251491"/>
            <a:ext cx="2530059" cy="493819"/>
          </a:xfrm>
          <a:prstGeom prst="rect">
            <a:avLst/>
          </a:prstGeom>
        </p:spPr>
      </p:pic>
    </p:spTree>
    <p:extLst>
      <p:ext uri="{BB962C8B-B14F-4D97-AF65-F5344CB8AC3E}">
        <p14:creationId xmlns:p14="http://schemas.microsoft.com/office/powerpoint/2010/main" val="335327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CC32-28ED-97C6-1773-54E2CF7D87E9}"/>
              </a:ext>
            </a:extLst>
          </p:cNvPr>
          <p:cNvSpPr>
            <a:spLocks noGrp="1"/>
          </p:cNvSpPr>
          <p:nvPr>
            <p:ph type="title"/>
          </p:nvPr>
        </p:nvSpPr>
        <p:spPr/>
        <p:txBody>
          <a:bodyPr/>
          <a:lstStyle/>
          <a:p>
            <a:r>
              <a:rPr lang="en-US" dirty="0">
                <a:latin typeface="Rockwell" panose="02060603020205020403" pitchFamily="18" charset="0"/>
              </a:rPr>
              <a:t>Who Are We</a:t>
            </a:r>
          </a:p>
        </p:txBody>
      </p:sp>
      <p:pic>
        <p:nvPicPr>
          <p:cNvPr id="9" name="Content Placeholder 8">
            <a:extLst>
              <a:ext uri="{FF2B5EF4-FFF2-40B4-BE49-F238E27FC236}">
                <a16:creationId xmlns:a16="http://schemas.microsoft.com/office/drawing/2014/main" id="{395EFCA1-04C0-0839-5CD7-B37473115E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546626"/>
            <a:ext cx="2449904" cy="2001246"/>
          </a:xfrm>
        </p:spPr>
      </p:pic>
      <p:pic>
        <p:nvPicPr>
          <p:cNvPr id="13" name="Content Placeholder 12">
            <a:extLst>
              <a:ext uri="{FF2B5EF4-FFF2-40B4-BE49-F238E27FC236}">
                <a16:creationId xmlns:a16="http://schemas.microsoft.com/office/drawing/2014/main" id="{56FDC3CD-266B-9A05-64EE-7C321A2F50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7274" y="1529140"/>
            <a:ext cx="2231825" cy="1673869"/>
          </a:xfrm>
        </p:spPr>
      </p:pic>
      <p:sp>
        <p:nvSpPr>
          <p:cNvPr id="5" name="Date Placeholder 4">
            <a:extLst>
              <a:ext uri="{FF2B5EF4-FFF2-40B4-BE49-F238E27FC236}">
                <a16:creationId xmlns:a16="http://schemas.microsoft.com/office/drawing/2014/main" id="{F11A378B-6B25-C012-0259-20B54E4532B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DAB127DB-A1A1-9A60-5046-6ED6AFDAD8CA}"/>
              </a:ext>
            </a:extLst>
          </p:cNvPr>
          <p:cNvSpPr>
            <a:spLocks noGrp="1"/>
          </p:cNvSpPr>
          <p:nvPr>
            <p:ph type="ftr" sz="quarter" idx="11"/>
          </p:nvPr>
        </p:nvSpPr>
        <p:spPr>
          <a:xfrm>
            <a:off x="3910584" y="6354141"/>
            <a:ext cx="5114544" cy="365125"/>
          </a:xfrm>
        </p:spPr>
        <p:txBody>
          <a:bodyPr/>
          <a:lstStyle/>
          <a:p>
            <a:r>
              <a:rPr lang="en-US" dirty="0"/>
              <a:t>Dave Seter / Presented at Sebstopol Center for the Arts</a:t>
            </a:r>
          </a:p>
        </p:txBody>
      </p:sp>
      <p:sp>
        <p:nvSpPr>
          <p:cNvPr id="7" name="Slide Number Placeholder 6">
            <a:extLst>
              <a:ext uri="{FF2B5EF4-FFF2-40B4-BE49-F238E27FC236}">
                <a16:creationId xmlns:a16="http://schemas.microsoft.com/office/drawing/2014/main" id="{3EB1F674-F764-2AEB-5793-F720B3C2A015}"/>
              </a:ext>
            </a:extLst>
          </p:cNvPr>
          <p:cNvSpPr>
            <a:spLocks noGrp="1"/>
          </p:cNvSpPr>
          <p:nvPr>
            <p:ph type="sldNum" sz="quarter" idx="12"/>
          </p:nvPr>
        </p:nvSpPr>
        <p:spPr/>
        <p:txBody>
          <a:bodyPr/>
          <a:lstStyle/>
          <a:p>
            <a:fld id="{B0E8E009-C25B-44E1-A9B3-F17275BDE32A}" type="slidenum">
              <a:rPr lang="en-US" smtClean="0"/>
              <a:t>2</a:t>
            </a:fld>
            <a:endParaRPr lang="en-US" dirty="0"/>
          </a:p>
        </p:txBody>
      </p:sp>
      <p:sp>
        <p:nvSpPr>
          <p:cNvPr id="10" name="TextBox 9">
            <a:extLst>
              <a:ext uri="{FF2B5EF4-FFF2-40B4-BE49-F238E27FC236}">
                <a16:creationId xmlns:a16="http://schemas.microsoft.com/office/drawing/2014/main" id="{6945DD53-8562-43C2-381B-D63ABFCBB1DD}"/>
              </a:ext>
            </a:extLst>
          </p:cNvPr>
          <p:cNvSpPr txBox="1"/>
          <p:nvPr/>
        </p:nvSpPr>
        <p:spPr>
          <a:xfrm>
            <a:off x="838200" y="3657600"/>
            <a:ext cx="5114544" cy="2246769"/>
          </a:xfrm>
          <a:prstGeom prst="rect">
            <a:avLst/>
          </a:prstGeom>
          <a:noFill/>
        </p:spPr>
        <p:txBody>
          <a:bodyPr wrap="square" rtlCol="0">
            <a:spAutoFit/>
          </a:bodyPr>
          <a:lstStyle/>
          <a:p>
            <a:r>
              <a:rPr lang="en-US" sz="1400" dirty="0">
                <a:latin typeface="Rockwell" panose="02060603020205020403" pitchFamily="18" charset="0"/>
              </a:rPr>
              <a:t>We produce, promote and present artists - local, national, international – through curated gallery exhibits, artists open studio events, arts lectures, poetry readings, concerts, adult and youth education, a state-of-the-art ceramics studio and an acclaimed documentary film festival.</a:t>
            </a:r>
          </a:p>
          <a:p>
            <a:endParaRPr lang="en-US" sz="1400" dirty="0">
              <a:latin typeface="Rockwell" panose="02060603020205020403" pitchFamily="18" charset="0"/>
            </a:endParaRPr>
          </a:p>
          <a:p>
            <a:r>
              <a:rPr lang="en-US" sz="1400" dirty="0">
                <a:latin typeface="Rockwell" panose="02060603020205020403" pitchFamily="18" charset="0"/>
              </a:rPr>
              <a:t>We are dedicated to honoring diversity, encouraging creative excellence, and providing a welcoming gathering place for the community to:  Experience Art, Make Art, Share Art and Celebrate Creative Thought</a:t>
            </a:r>
            <a:r>
              <a:rPr lang="en-US" sz="1400" dirty="0"/>
              <a:t>. </a:t>
            </a:r>
          </a:p>
        </p:txBody>
      </p:sp>
      <p:sp>
        <p:nvSpPr>
          <p:cNvPr id="11" name="TextBox 10">
            <a:extLst>
              <a:ext uri="{FF2B5EF4-FFF2-40B4-BE49-F238E27FC236}">
                <a16:creationId xmlns:a16="http://schemas.microsoft.com/office/drawing/2014/main" id="{81F570C5-EF2B-324A-9CE2-BC63AE4FA179}"/>
              </a:ext>
            </a:extLst>
          </p:cNvPr>
          <p:cNvSpPr txBox="1"/>
          <p:nvPr/>
        </p:nvSpPr>
        <p:spPr>
          <a:xfrm>
            <a:off x="3288104" y="1546627"/>
            <a:ext cx="2536624" cy="1569660"/>
          </a:xfrm>
          <a:prstGeom prst="rect">
            <a:avLst/>
          </a:prstGeom>
          <a:noFill/>
        </p:spPr>
        <p:txBody>
          <a:bodyPr wrap="square" rtlCol="0">
            <a:spAutoFit/>
          </a:bodyPr>
          <a:lstStyle/>
          <a:p>
            <a:r>
              <a:rPr lang="en-US" sz="1600" dirty="0">
                <a:latin typeface="Rockwell" panose="02060603020205020403" pitchFamily="18" charset="0"/>
              </a:rPr>
              <a:t>Sebastopol Center for the Arts is committed to cultivating creativity and inspiring appreciation for the transformative power of art.</a:t>
            </a:r>
          </a:p>
        </p:txBody>
      </p:sp>
      <p:sp>
        <p:nvSpPr>
          <p:cNvPr id="14" name="TextBox 13">
            <a:extLst>
              <a:ext uri="{FF2B5EF4-FFF2-40B4-BE49-F238E27FC236}">
                <a16:creationId xmlns:a16="http://schemas.microsoft.com/office/drawing/2014/main" id="{7929E8EE-5F71-7CA8-370C-FE54A24E26BB}"/>
              </a:ext>
            </a:extLst>
          </p:cNvPr>
          <p:cNvSpPr txBox="1"/>
          <p:nvPr/>
        </p:nvSpPr>
        <p:spPr>
          <a:xfrm>
            <a:off x="6855535" y="3240095"/>
            <a:ext cx="1883080" cy="307777"/>
          </a:xfrm>
          <a:prstGeom prst="rect">
            <a:avLst/>
          </a:prstGeom>
          <a:noFill/>
        </p:spPr>
        <p:txBody>
          <a:bodyPr wrap="none" rtlCol="0">
            <a:spAutoFit/>
          </a:bodyPr>
          <a:lstStyle/>
          <a:p>
            <a:r>
              <a:rPr lang="en-US" sz="1400" i="1" dirty="0">
                <a:latin typeface="Rockwell" panose="02060603020205020403" pitchFamily="18" charset="0"/>
              </a:rPr>
              <a:t>photo by Robin Mills</a:t>
            </a:r>
          </a:p>
        </p:txBody>
      </p:sp>
      <p:sp>
        <p:nvSpPr>
          <p:cNvPr id="15" name="TextBox 14">
            <a:extLst>
              <a:ext uri="{FF2B5EF4-FFF2-40B4-BE49-F238E27FC236}">
                <a16:creationId xmlns:a16="http://schemas.microsoft.com/office/drawing/2014/main" id="{B65B861B-6072-FF5D-AB9E-61E86BEA8F84}"/>
              </a:ext>
            </a:extLst>
          </p:cNvPr>
          <p:cNvSpPr txBox="1"/>
          <p:nvPr/>
        </p:nvSpPr>
        <p:spPr>
          <a:xfrm>
            <a:off x="8610599" y="1509087"/>
            <a:ext cx="3240026" cy="738664"/>
          </a:xfrm>
          <a:prstGeom prst="rect">
            <a:avLst/>
          </a:prstGeom>
          <a:noFill/>
        </p:spPr>
        <p:txBody>
          <a:bodyPr wrap="square" rtlCol="0">
            <a:spAutoFit/>
          </a:bodyPr>
          <a:lstStyle/>
          <a:p>
            <a:r>
              <a:rPr lang="en-US" sz="1400" dirty="0">
                <a:latin typeface="Rockwell" panose="02060603020205020403" pitchFamily="18" charset="0"/>
              </a:rPr>
              <a:t>Dave Seter </a:t>
            </a:r>
          </a:p>
          <a:p>
            <a:r>
              <a:rPr lang="en-US" sz="1400" dirty="0">
                <a:latin typeface="Rockwell" panose="02060603020205020403" pitchFamily="18" charset="0"/>
              </a:rPr>
              <a:t>Sonoma County Poet Laureate </a:t>
            </a:r>
          </a:p>
          <a:p>
            <a:r>
              <a:rPr lang="en-US" sz="1400" dirty="0">
                <a:latin typeface="Rockwell" panose="02060603020205020403" pitchFamily="18" charset="0"/>
              </a:rPr>
              <a:t>2024-26</a:t>
            </a:r>
          </a:p>
        </p:txBody>
      </p:sp>
      <p:sp>
        <p:nvSpPr>
          <p:cNvPr id="16" name="TextBox 15">
            <a:extLst>
              <a:ext uri="{FF2B5EF4-FFF2-40B4-BE49-F238E27FC236}">
                <a16:creationId xmlns:a16="http://schemas.microsoft.com/office/drawing/2014/main" id="{5058FF53-20AA-5264-2D22-E28B4181DCC2}"/>
              </a:ext>
            </a:extLst>
          </p:cNvPr>
          <p:cNvSpPr txBox="1"/>
          <p:nvPr/>
        </p:nvSpPr>
        <p:spPr>
          <a:xfrm>
            <a:off x="6239258" y="3598254"/>
            <a:ext cx="5209030" cy="2308324"/>
          </a:xfrm>
          <a:prstGeom prst="rect">
            <a:avLst/>
          </a:prstGeom>
          <a:noFill/>
        </p:spPr>
        <p:txBody>
          <a:bodyPr wrap="square" rtlCol="0">
            <a:spAutoFit/>
          </a:bodyPr>
          <a:lstStyle/>
          <a:p>
            <a:r>
              <a:rPr lang="en-US" sz="1600" dirty="0">
                <a:latin typeface="Rockwell" panose="02060603020205020403" pitchFamily="18" charset="0"/>
              </a:rPr>
              <a:t>Dave Seter is a poet, nature writer, and author of the poetry collection Don’t Sing to Me of Electric Fences, and the chapbooks Night Duty and Somewhere West of the Mississippi (forthcoming). His poems have won the KNOCK Ecolit Prize and received third place in the William Matthews competition. He earned his undergraduate degree in civil engineering from Princeton University and his graduate degree in humanities from Dominican University of California. </a:t>
            </a:r>
          </a:p>
        </p:txBody>
      </p:sp>
    </p:spTree>
    <p:extLst>
      <p:ext uri="{BB962C8B-B14F-4D97-AF65-F5344CB8AC3E}">
        <p14:creationId xmlns:p14="http://schemas.microsoft.com/office/powerpoint/2010/main" val="316287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120F-F33A-B06A-7DD7-6A499960521B}"/>
              </a:ext>
            </a:extLst>
          </p:cNvPr>
          <p:cNvSpPr>
            <a:spLocks noGrp="1"/>
          </p:cNvSpPr>
          <p:nvPr>
            <p:ph type="title"/>
          </p:nvPr>
        </p:nvSpPr>
        <p:spPr/>
        <p:txBody>
          <a:bodyPr/>
          <a:lstStyle/>
          <a:p>
            <a:r>
              <a:rPr lang="en-US" dirty="0">
                <a:latin typeface="Rockwell" panose="02060603020205020403" pitchFamily="18" charset="0"/>
              </a:rPr>
              <a:t>Writing Exercise</a:t>
            </a:r>
          </a:p>
        </p:txBody>
      </p:sp>
      <p:sp>
        <p:nvSpPr>
          <p:cNvPr id="3" name="Content Placeholder 2">
            <a:extLst>
              <a:ext uri="{FF2B5EF4-FFF2-40B4-BE49-F238E27FC236}">
                <a16:creationId xmlns:a16="http://schemas.microsoft.com/office/drawing/2014/main" id="{881DFC96-E44A-CF2C-0DD6-88327520F9D4}"/>
              </a:ext>
            </a:extLst>
          </p:cNvPr>
          <p:cNvSpPr>
            <a:spLocks noGrp="1"/>
          </p:cNvSpPr>
          <p:nvPr>
            <p:ph idx="1"/>
          </p:nvPr>
        </p:nvSpPr>
        <p:spPr/>
        <p:txBody>
          <a:bodyPr>
            <a:normAutofit/>
          </a:bodyPr>
          <a:lstStyle/>
          <a:p>
            <a:r>
              <a:rPr lang="en-US" dirty="0">
                <a:latin typeface="Rockwell" panose="02060603020205020403" pitchFamily="18" charset="0"/>
              </a:rPr>
              <a:t>Choose four end words</a:t>
            </a:r>
          </a:p>
          <a:p>
            <a:pPr lvl="1">
              <a:buFont typeface="Courier New" panose="02070309020205020404" pitchFamily="49" charset="0"/>
              <a:buChar char="o"/>
            </a:pPr>
            <a:r>
              <a:rPr lang="en-US" dirty="0">
                <a:latin typeface="Rockwell" panose="02060603020205020403" pitchFamily="18" charset="0"/>
              </a:rPr>
              <a:t> Choose from the list provided or choose your own </a:t>
            </a:r>
          </a:p>
          <a:p>
            <a:pPr lvl="1">
              <a:buFont typeface="Courier New" panose="02070309020205020404" pitchFamily="49" charset="0"/>
              <a:buChar char="o"/>
            </a:pPr>
            <a:r>
              <a:rPr lang="en-US" dirty="0">
                <a:latin typeface="Rockwell" panose="02060603020205020403" pitchFamily="18" charset="0"/>
              </a:rPr>
              <a:t> Words that are in tension with one another</a:t>
            </a:r>
          </a:p>
          <a:p>
            <a:pPr lvl="1">
              <a:buFont typeface="Courier New" panose="02070309020205020404" pitchFamily="49" charset="0"/>
              <a:buChar char="o"/>
            </a:pPr>
            <a:r>
              <a:rPr lang="en-US" dirty="0">
                <a:latin typeface="Rockwell" panose="02060603020205020403" pitchFamily="18" charset="0"/>
              </a:rPr>
              <a:t> Words that have a relationship worth exploring</a:t>
            </a:r>
          </a:p>
          <a:p>
            <a:pPr lvl="1">
              <a:buFont typeface="Courier New" panose="02070309020205020404" pitchFamily="49" charset="0"/>
              <a:buChar char="o"/>
            </a:pPr>
            <a:r>
              <a:rPr lang="en-US" dirty="0">
                <a:latin typeface="Rockwell" panose="02060603020205020403" pitchFamily="18" charset="0"/>
              </a:rPr>
              <a:t> Words that explore a personal obsession, quest or question</a:t>
            </a:r>
          </a:p>
          <a:p>
            <a:r>
              <a:rPr lang="en-US" dirty="0">
                <a:latin typeface="Rockwell" panose="02060603020205020403" pitchFamily="18" charset="0"/>
              </a:rPr>
              <a:t>Assign the words the letters A, B, C, D</a:t>
            </a:r>
          </a:p>
          <a:p>
            <a:r>
              <a:rPr lang="en-US" dirty="0">
                <a:latin typeface="Rockwell" panose="02060603020205020403" pitchFamily="18" charset="0"/>
              </a:rPr>
              <a:t>Place the words in designated places in fill-in-the-blank form</a:t>
            </a:r>
          </a:p>
          <a:p>
            <a:r>
              <a:rPr lang="en-US" dirty="0">
                <a:latin typeface="Rockwell" panose="02060603020205020403" pitchFamily="18" charset="0"/>
              </a:rPr>
              <a:t>Surround the words with your own text</a:t>
            </a:r>
          </a:p>
          <a:p>
            <a:r>
              <a:rPr lang="en-US" dirty="0">
                <a:latin typeface="Rockwell" panose="02060603020205020403" pitchFamily="18" charset="0"/>
              </a:rPr>
              <a:t>Your choice: stream of consciousness or scientific method</a:t>
            </a:r>
          </a:p>
          <a:p>
            <a:pPr lvl="1">
              <a:buFont typeface="Courier New" panose="02070309020205020404" pitchFamily="49" charset="0"/>
              <a:buChar char="o"/>
            </a:pPr>
            <a:endParaRPr lang="en-US" dirty="0">
              <a:latin typeface="Rockwell" panose="02060603020205020403" pitchFamily="18" charset="0"/>
            </a:endParaRPr>
          </a:p>
          <a:p>
            <a:pPr lvl="1">
              <a:buFont typeface="Courier New" panose="02070309020205020404" pitchFamily="49" charset="0"/>
              <a:buChar char="o"/>
            </a:pPr>
            <a:endParaRPr lang="en-US" dirty="0">
              <a:latin typeface="Rockwell" panose="02060603020205020403" pitchFamily="18" charset="0"/>
            </a:endParaRPr>
          </a:p>
          <a:p>
            <a:pPr lvl="1">
              <a:buFont typeface="Courier New" panose="02070309020205020404" pitchFamily="49" charset="0"/>
              <a:buChar char="o"/>
            </a:pPr>
            <a:endParaRPr lang="en-US" dirty="0">
              <a:latin typeface="Rockwell" panose="02060603020205020403" pitchFamily="18" charset="0"/>
            </a:endParaRPr>
          </a:p>
        </p:txBody>
      </p:sp>
      <p:sp>
        <p:nvSpPr>
          <p:cNvPr id="4" name="Date Placeholder 3">
            <a:extLst>
              <a:ext uri="{FF2B5EF4-FFF2-40B4-BE49-F238E27FC236}">
                <a16:creationId xmlns:a16="http://schemas.microsoft.com/office/drawing/2014/main" id="{95AAB955-9DB3-DAB0-2E22-95FE928496FB}"/>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A819D263-F60A-4744-2F76-944603E00986}"/>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927264A4-7674-A857-B829-DEF402C6D067}"/>
              </a:ext>
            </a:extLst>
          </p:cNvPr>
          <p:cNvSpPr>
            <a:spLocks noGrp="1"/>
          </p:cNvSpPr>
          <p:nvPr>
            <p:ph type="sldNum" sz="quarter" idx="12"/>
          </p:nvPr>
        </p:nvSpPr>
        <p:spPr/>
        <p:txBody>
          <a:bodyPr/>
          <a:lstStyle/>
          <a:p>
            <a:fld id="{B0E8E009-C25B-44E1-A9B3-F17275BDE32A}" type="slidenum">
              <a:rPr lang="en-US" smtClean="0"/>
              <a:t>20</a:t>
            </a:fld>
            <a:endParaRPr lang="en-US" dirty="0"/>
          </a:p>
        </p:txBody>
      </p:sp>
    </p:spTree>
    <p:extLst>
      <p:ext uri="{BB962C8B-B14F-4D97-AF65-F5344CB8AC3E}">
        <p14:creationId xmlns:p14="http://schemas.microsoft.com/office/powerpoint/2010/main" val="23374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78E0-EA4F-759C-1DC8-3B1140604CC5}"/>
              </a:ext>
            </a:extLst>
          </p:cNvPr>
          <p:cNvSpPr>
            <a:spLocks noGrp="1"/>
          </p:cNvSpPr>
          <p:nvPr>
            <p:ph type="title"/>
          </p:nvPr>
        </p:nvSpPr>
        <p:spPr/>
        <p:txBody>
          <a:bodyPr/>
          <a:lstStyle/>
          <a:p>
            <a:r>
              <a:rPr lang="en-US" dirty="0">
                <a:latin typeface="Rockwell" panose="02060603020205020403" pitchFamily="18" charset="0"/>
              </a:rPr>
              <a:t>Sharing</a:t>
            </a:r>
            <a:r>
              <a:rPr lang="en-US" dirty="0"/>
              <a:t> </a:t>
            </a:r>
          </a:p>
        </p:txBody>
      </p:sp>
      <p:sp>
        <p:nvSpPr>
          <p:cNvPr id="3" name="Content Placeholder 2">
            <a:extLst>
              <a:ext uri="{FF2B5EF4-FFF2-40B4-BE49-F238E27FC236}">
                <a16:creationId xmlns:a16="http://schemas.microsoft.com/office/drawing/2014/main" id="{281270C5-32A8-7F1D-D08A-D37E8E37A456}"/>
              </a:ext>
            </a:extLst>
          </p:cNvPr>
          <p:cNvSpPr>
            <a:spLocks noGrp="1"/>
          </p:cNvSpPr>
          <p:nvPr>
            <p:ph idx="1"/>
          </p:nvPr>
        </p:nvSpPr>
        <p:spPr/>
        <p:txBody>
          <a:bodyPr/>
          <a:lstStyle/>
          <a:p>
            <a:r>
              <a:rPr lang="en-US" sz="3600" dirty="0">
                <a:latin typeface="Rockwell" panose="02060603020205020403" pitchFamily="18" charset="0"/>
              </a:rPr>
              <a:t>Share what four words you chose</a:t>
            </a:r>
          </a:p>
          <a:p>
            <a:r>
              <a:rPr lang="en-US" sz="3600" dirty="0">
                <a:latin typeface="Rockwell" panose="02060603020205020403" pitchFamily="18" charset="0"/>
              </a:rPr>
              <a:t>Read your Questina to the group (if you feel comfortable doing so)</a:t>
            </a:r>
          </a:p>
          <a:p>
            <a:r>
              <a:rPr lang="en-US" sz="3600" dirty="0">
                <a:latin typeface="Rockwell" panose="02060603020205020403" pitchFamily="18" charset="0"/>
              </a:rPr>
              <a:t>Overall reactions to the writing exercise:</a:t>
            </a:r>
          </a:p>
          <a:p>
            <a:pPr lvl="1">
              <a:buFont typeface="Courier New" panose="02070309020205020404" pitchFamily="49" charset="0"/>
              <a:buChar char="o"/>
            </a:pPr>
            <a:r>
              <a:rPr lang="en-US" sz="3600" dirty="0">
                <a:latin typeface="Rockwell" panose="02060603020205020403" pitchFamily="18" charset="0"/>
              </a:rPr>
              <a:t> Pros</a:t>
            </a:r>
          </a:p>
          <a:p>
            <a:pPr lvl="1">
              <a:buFont typeface="Courier New" panose="02070309020205020404" pitchFamily="49" charset="0"/>
              <a:buChar char="o"/>
            </a:pPr>
            <a:r>
              <a:rPr lang="en-US" sz="3600" dirty="0">
                <a:latin typeface="Rockwell" panose="02060603020205020403" pitchFamily="18" charset="0"/>
              </a:rPr>
              <a:t> Cons</a:t>
            </a:r>
          </a:p>
          <a:p>
            <a:pPr marL="457200" lvl="1" indent="0">
              <a:buNone/>
            </a:pPr>
            <a:endParaRPr lang="en-US" dirty="0">
              <a:latin typeface="Rockwell" panose="02060603020205020403" pitchFamily="18" charset="0"/>
            </a:endParaRPr>
          </a:p>
        </p:txBody>
      </p:sp>
      <p:sp>
        <p:nvSpPr>
          <p:cNvPr id="4" name="Date Placeholder 3">
            <a:extLst>
              <a:ext uri="{FF2B5EF4-FFF2-40B4-BE49-F238E27FC236}">
                <a16:creationId xmlns:a16="http://schemas.microsoft.com/office/drawing/2014/main" id="{C8FC93C2-6877-A5DE-2315-E16EFAF9EEA4}"/>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43212F90-2CAB-059D-A21F-B98853D15FA5}"/>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91B0E5B2-240B-3D7E-E828-B6593B353C27}"/>
              </a:ext>
            </a:extLst>
          </p:cNvPr>
          <p:cNvSpPr>
            <a:spLocks noGrp="1"/>
          </p:cNvSpPr>
          <p:nvPr>
            <p:ph type="sldNum" sz="quarter" idx="12"/>
          </p:nvPr>
        </p:nvSpPr>
        <p:spPr/>
        <p:txBody>
          <a:bodyPr/>
          <a:lstStyle/>
          <a:p>
            <a:fld id="{B0E8E009-C25B-44E1-A9B3-F17275BDE32A}" type="slidenum">
              <a:rPr lang="en-US" smtClean="0"/>
              <a:t>21</a:t>
            </a:fld>
            <a:endParaRPr lang="en-US" dirty="0"/>
          </a:p>
        </p:txBody>
      </p:sp>
    </p:spTree>
    <p:extLst>
      <p:ext uri="{BB962C8B-B14F-4D97-AF65-F5344CB8AC3E}">
        <p14:creationId xmlns:p14="http://schemas.microsoft.com/office/powerpoint/2010/main" val="204795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CB2C-D21D-9929-C2E9-4189D430973A}"/>
              </a:ext>
            </a:extLst>
          </p:cNvPr>
          <p:cNvSpPr>
            <a:spLocks noGrp="1"/>
          </p:cNvSpPr>
          <p:nvPr>
            <p:ph type="title"/>
          </p:nvPr>
        </p:nvSpPr>
        <p:spPr/>
        <p:txBody>
          <a:bodyPr/>
          <a:lstStyle/>
          <a:p>
            <a:r>
              <a:rPr lang="en-US" dirty="0">
                <a:latin typeface="Rockwell" panose="02060603020205020403" pitchFamily="18" charset="0"/>
              </a:rPr>
              <a:t>Thank You for Attending</a:t>
            </a:r>
          </a:p>
        </p:txBody>
      </p:sp>
      <p:sp>
        <p:nvSpPr>
          <p:cNvPr id="3" name="Content Placeholder 2">
            <a:extLst>
              <a:ext uri="{FF2B5EF4-FFF2-40B4-BE49-F238E27FC236}">
                <a16:creationId xmlns:a16="http://schemas.microsoft.com/office/drawing/2014/main" id="{00CC4276-5D6A-49AE-708C-83139685056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Sebastopol Center for the Arts: </a:t>
            </a:r>
            <a:r>
              <a:rPr lang="en-US" dirty="0">
                <a:hlinkClick r:id="rId2"/>
              </a:rPr>
              <a:t>https://www.sebarts.org/</a:t>
            </a:r>
            <a:endParaRPr lang="en-US" dirty="0"/>
          </a:p>
          <a:p>
            <a:pPr marL="0" indent="0">
              <a:buNone/>
            </a:pPr>
            <a:endParaRPr lang="en-US" dirty="0"/>
          </a:p>
          <a:p>
            <a:pPr marL="0" indent="0">
              <a:buNone/>
            </a:pPr>
            <a:r>
              <a:rPr lang="en-US" dirty="0"/>
              <a:t>Dave Seter: </a:t>
            </a:r>
            <a:r>
              <a:rPr lang="en-US" dirty="0">
                <a:hlinkClick r:id="rId3"/>
              </a:rPr>
              <a:t>https://daveseter.com/</a:t>
            </a: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44B145EE-76DE-8B8A-72A2-E0810243AAB0}"/>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9A3CA27F-17E7-614F-7580-BAF574C165A2}"/>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F1F4ADFE-9FE6-1CC6-485A-DF39130B0B6A}"/>
              </a:ext>
            </a:extLst>
          </p:cNvPr>
          <p:cNvSpPr>
            <a:spLocks noGrp="1"/>
          </p:cNvSpPr>
          <p:nvPr>
            <p:ph type="sldNum" sz="quarter" idx="12"/>
          </p:nvPr>
        </p:nvSpPr>
        <p:spPr/>
        <p:txBody>
          <a:bodyPr/>
          <a:lstStyle/>
          <a:p>
            <a:fld id="{B0E8E009-C25B-44E1-A9B3-F17275BDE32A}" type="slidenum">
              <a:rPr lang="en-US" smtClean="0"/>
              <a:t>22</a:t>
            </a:fld>
            <a:endParaRPr lang="en-US" dirty="0"/>
          </a:p>
        </p:txBody>
      </p:sp>
      <p:pic>
        <p:nvPicPr>
          <p:cNvPr id="8" name="Picture 7">
            <a:extLst>
              <a:ext uri="{FF2B5EF4-FFF2-40B4-BE49-F238E27FC236}">
                <a16:creationId xmlns:a16="http://schemas.microsoft.com/office/drawing/2014/main" id="{E5B78230-DA51-D7D5-A3DA-16F552F3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480" y="4220750"/>
            <a:ext cx="2459736" cy="1844802"/>
          </a:xfrm>
          <a:prstGeom prst="rect">
            <a:avLst/>
          </a:prstGeom>
        </p:spPr>
      </p:pic>
      <p:pic>
        <p:nvPicPr>
          <p:cNvPr id="10" name="Picture 9">
            <a:extLst>
              <a:ext uri="{FF2B5EF4-FFF2-40B4-BE49-F238E27FC236}">
                <a16:creationId xmlns:a16="http://schemas.microsoft.com/office/drawing/2014/main" id="{63038AC9-AE37-A047-2894-687CFC443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476883"/>
            <a:ext cx="2111310" cy="1724660"/>
          </a:xfrm>
          <a:prstGeom prst="rect">
            <a:avLst/>
          </a:prstGeom>
        </p:spPr>
      </p:pic>
      <p:pic>
        <p:nvPicPr>
          <p:cNvPr id="9" name="Picture 8">
            <a:extLst>
              <a:ext uri="{FF2B5EF4-FFF2-40B4-BE49-F238E27FC236}">
                <a16:creationId xmlns:a16="http://schemas.microsoft.com/office/drawing/2014/main" id="{996A0DA3-4D03-7D2F-754A-C742126EA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5488" y="1264413"/>
            <a:ext cx="1911096" cy="1911096"/>
          </a:xfrm>
          <a:prstGeom prst="rect">
            <a:avLst/>
          </a:prstGeom>
        </p:spPr>
      </p:pic>
    </p:spTree>
    <p:extLst>
      <p:ext uri="{BB962C8B-B14F-4D97-AF65-F5344CB8AC3E}">
        <p14:creationId xmlns:p14="http://schemas.microsoft.com/office/powerpoint/2010/main" val="156721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AC8E-0940-14C9-EA6D-70FF19CB1982}"/>
              </a:ext>
            </a:extLst>
          </p:cNvPr>
          <p:cNvSpPr>
            <a:spLocks noGrp="1"/>
          </p:cNvSpPr>
          <p:nvPr>
            <p:ph type="title"/>
          </p:nvPr>
        </p:nvSpPr>
        <p:spPr/>
        <p:txBody>
          <a:bodyPr/>
          <a:lstStyle/>
          <a:p>
            <a:r>
              <a:rPr lang="en-US" dirty="0">
                <a:latin typeface="Rockwell" panose="02060603020205020403" pitchFamily="18" charset="0"/>
              </a:rPr>
              <a:t>Agenda for Today’s Workshop</a:t>
            </a:r>
          </a:p>
        </p:txBody>
      </p:sp>
      <p:sp>
        <p:nvSpPr>
          <p:cNvPr id="3" name="Content Placeholder 2">
            <a:extLst>
              <a:ext uri="{FF2B5EF4-FFF2-40B4-BE49-F238E27FC236}">
                <a16:creationId xmlns:a16="http://schemas.microsoft.com/office/drawing/2014/main" id="{CAB3139C-36F9-F859-241E-C767E41ADC2E}"/>
              </a:ext>
            </a:extLst>
          </p:cNvPr>
          <p:cNvSpPr>
            <a:spLocks noGrp="1"/>
          </p:cNvSpPr>
          <p:nvPr>
            <p:ph idx="1"/>
          </p:nvPr>
        </p:nvSpPr>
        <p:spPr/>
        <p:txBody>
          <a:bodyPr/>
          <a:lstStyle/>
          <a:p>
            <a:pPr>
              <a:lnSpc>
                <a:spcPct val="150000"/>
              </a:lnSpc>
            </a:pPr>
            <a:r>
              <a:rPr lang="en-US" dirty="0">
                <a:latin typeface="Rockwell" panose="02060603020205020403" pitchFamily="18" charset="0"/>
              </a:rPr>
              <a:t>1:00—1:15 	INTRODUCTIONS</a:t>
            </a:r>
          </a:p>
          <a:p>
            <a:pPr>
              <a:lnSpc>
                <a:spcPct val="150000"/>
              </a:lnSpc>
            </a:pPr>
            <a:r>
              <a:rPr lang="en-US" dirty="0">
                <a:latin typeface="Rockwell" panose="02060603020205020403" pitchFamily="18" charset="0"/>
              </a:rPr>
              <a:t>1:15—1:45	PRESENTATION ON TOPIC</a:t>
            </a:r>
          </a:p>
          <a:p>
            <a:pPr>
              <a:lnSpc>
                <a:spcPct val="150000"/>
              </a:lnSpc>
            </a:pPr>
            <a:r>
              <a:rPr lang="en-US" dirty="0">
                <a:latin typeface="Rockwell" panose="02060603020205020403" pitchFamily="18" charset="0"/>
              </a:rPr>
              <a:t>1:45—2:15	WRITING EXERCISE</a:t>
            </a:r>
          </a:p>
          <a:p>
            <a:pPr>
              <a:lnSpc>
                <a:spcPct val="150000"/>
              </a:lnSpc>
            </a:pPr>
            <a:r>
              <a:rPr lang="en-US" dirty="0">
                <a:latin typeface="Rockwell" panose="02060603020205020403" pitchFamily="18" charset="0"/>
              </a:rPr>
              <a:t>2:15—2:50	SHARING TIME</a:t>
            </a:r>
          </a:p>
          <a:p>
            <a:pPr>
              <a:lnSpc>
                <a:spcPct val="150000"/>
              </a:lnSpc>
            </a:pPr>
            <a:r>
              <a:rPr lang="en-US" dirty="0">
                <a:latin typeface="Rockwell" panose="02060603020205020403" pitchFamily="18" charset="0"/>
              </a:rPr>
              <a:t>2:50—3:00	WRAP UP</a:t>
            </a:r>
            <a:r>
              <a:rPr lang="en-US" dirty="0"/>
              <a:t>		</a:t>
            </a:r>
          </a:p>
          <a:p>
            <a:pPr marL="0" indent="0">
              <a:buNone/>
            </a:pPr>
            <a:endParaRPr lang="en-US" dirty="0"/>
          </a:p>
        </p:txBody>
      </p:sp>
      <p:sp>
        <p:nvSpPr>
          <p:cNvPr id="4" name="Date Placeholder 3">
            <a:extLst>
              <a:ext uri="{FF2B5EF4-FFF2-40B4-BE49-F238E27FC236}">
                <a16:creationId xmlns:a16="http://schemas.microsoft.com/office/drawing/2014/main" id="{18BB510C-9D43-4458-B332-796E29D5AEF6}"/>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1D7A24DF-551E-D445-E4A1-BFECF964A09E}"/>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D69653D9-F352-610E-2EB2-30C359E78D24}"/>
              </a:ext>
            </a:extLst>
          </p:cNvPr>
          <p:cNvSpPr>
            <a:spLocks noGrp="1"/>
          </p:cNvSpPr>
          <p:nvPr>
            <p:ph type="sldNum" sz="quarter" idx="12"/>
          </p:nvPr>
        </p:nvSpPr>
        <p:spPr/>
        <p:txBody>
          <a:bodyPr/>
          <a:lstStyle/>
          <a:p>
            <a:fld id="{B0E8E009-C25B-44E1-A9B3-F17275BDE32A}" type="slidenum">
              <a:rPr lang="en-US" smtClean="0"/>
              <a:t>3</a:t>
            </a:fld>
            <a:endParaRPr lang="en-US" dirty="0"/>
          </a:p>
        </p:txBody>
      </p:sp>
    </p:spTree>
    <p:extLst>
      <p:ext uri="{BB962C8B-B14F-4D97-AF65-F5344CB8AC3E}">
        <p14:creationId xmlns:p14="http://schemas.microsoft.com/office/powerpoint/2010/main" val="298535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EBA7-686C-DF7A-F6B9-08B45BF80477}"/>
              </a:ext>
            </a:extLst>
          </p:cNvPr>
          <p:cNvSpPr>
            <a:spLocks noGrp="1"/>
          </p:cNvSpPr>
          <p:nvPr>
            <p:ph type="title"/>
          </p:nvPr>
        </p:nvSpPr>
        <p:spPr/>
        <p:txBody>
          <a:bodyPr/>
          <a:lstStyle/>
          <a:p>
            <a:r>
              <a:rPr lang="en-US" dirty="0">
                <a:latin typeface="Rockwell" panose="02060603020205020403" pitchFamily="18" charset="0"/>
              </a:rPr>
              <a:t>Why Write in Form</a:t>
            </a:r>
          </a:p>
        </p:txBody>
      </p:sp>
      <p:sp>
        <p:nvSpPr>
          <p:cNvPr id="3" name="Content Placeholder 2">
            <a:extLst>
              <a:ext uri="{FF2B5EF4-FFF2-40B4-BE49-F238E27FC236}">
                <a16:creationId xmlns:a16="http://schemas.microsoft.com/office/drawing/2014/main" id="{3ACF0BFD-0BB4-2AC8-5860-70F36EEC6C0D}"/>
              </a:ext>
            </a:extLst>
          </p:cNvPr>
          <p:cNvSpPr>
            <a:spLocks noGrp="1"/>
          </p:cNvSpPr>
          <p:nvPr>
            <p:ph idx="1"/>
          </p:nvPr>
        </p:nvSpPr>
        <p:spPr/>
        <p:txBody>
          <a:bodyPr/>
          <a:lstStyle/>
          <a:p>
            <a:r>
              <a:rPr lang="en-US" dirty="0">
                <a:latin typeface="Rockwell" panose="02060603020205020403" pitchFamily="18" charset="0"/>
              </a:rPr>
              <a:t>When we think of mastery, we think of </a:t>
            </a:r>
            <a:r>
              <a:rPr lang="en-US" u="sng" dirty="0">
                <a:latin typeface="Rockwell" panose="02060603020205020403" pitchFamily="18" charset="0"/>
              </a:rPr>
              <a:t>practice</a:t>
            </a:r>
            <a:r>
              <a:rPr lang="en-US" dirty="0">
                <a:latin typeface="Rockwell" panose="02060603020205020403" pitchFamily="18" charset="0"/>
              </a:rPr>
              <a:t>, and when we think of practice, we often think of repetition.</a:t>
            </a:r>
          </a:p>
          <a:p>
            <a:r>
              <a:rPr lang="en-US" dirty="0">
                <a:latin typeface="Rockwell" panose="02060603020205020403" pitchFamily="18" charset="0"/>
              </a:rPr>
              <a:t>When we practice, we do two things: we isolate a </a:t>
            </a:r>
            <a:r>
              <a:rPr lang="en-US" u="sng" dirty="0">
                <a:latin typeface="Rockwell" panose="02060603020205020403" pitchFamily="18" charset="0"/>
              </a:rPr>
              <a:t>technique</a:t>
            </a:r>
            <a:r>
              <a:rPr lang="en-US" dirty="0">
                <a:latin typeface="Rockwell" panose="02060603020205020403" pitchFamily="18" charset="0"/>
              </a:rPr>
              <a:t> for study, and we engage with difficulty.</a:t>
            </a:r>
          </a:p>
          <a:p>
            <a:r>
              <a:rPr lang="en-US" dirty="0">
                <a:latin typeface="Rockwell" panose="02060603020205020403" pitchFamily="18" charset="0"/>
              </a:rPr>
              <a:t>In poetry, one of the best ways to </a:t>
            </a:r>
            <a:r>
              <a:rPr lang="en-US" u="sng" dirty="0">
                <a:latin typeface="Rockwell" panose="02060603020205020403" pitchFamily="18" charset="0"/>
              </a:rPr>
              <a:t>practice technique </a:t>
            </a:r>
            <a:r>
              <a:rPr lang="en-US" dirty="0">
                <a:latin typeface="Rockwell" panose="02060603020205020403" pitchFamily="18" charset="0"/>
              </a:rPr>
              <a:t>is to write in (…) forms.</a:t>
            </a:r>
          </a:p>
          <a:p>
            <a:endParaRPr lang="en-US" dirty="0"/>
          </a:p>
          <a:p>
            <a:endParaRPr lang="en-US" dirty="0"/>
          </a:p>
        </p:txBody>
      </p:sp>
      <p:sp>
        <p:nvSpPr>
          <p:cNvPr id="4" name="TextBox 3">
            <a:extLst>
              <a:ext uri="{FF2B5EF4-FFF2-40B4-BE49-F238E27FC236}">
                <a16:creationId xmlns:a16="http://schemas.microsoft.com/office/drawing/2014/main" id="{35EBC73B-D5FC-4C21-0B4D-F456A4A902D7}"/>
              </a:ext>
            </a:extLst>
          </p:cNvPr>
          <p:cNvSpPr txBox="1"/>
          <p:nvPr/>
        </p:nvSpPr>
        <p:spPr>
          <a:xfrm>
            <a:off x="5117592" y="5056632"/>
            <a:ext cx="6236208" cy="584775"/>
          </a:xfrm>
          <a:prstGeom prst="rect">
            <a:avLst/>
          </a:prstGeom>
          <a:noFill/>
        </p:spPr>
        <p:txBody>
          <a:bodyPr wrap="square" rtlCol="0">
            <a:spAutoFit/>
          </a:bodyPr>
          <a:lstStyle/>
          <a:p>
            <a:r>
              <a:rPr lang="en-US" sz="1600" dirty="0">
                <a:latin typeface="Rockwell" panose="02060603020205020403" pitchFamily="18" charset="0"/>
              </a:rPr>
              <a:t>Hazleton, Rebecca. “Why Write in Form?” Poetryfoundation.org. </a:t>
            </a:r>
          </a:p>
          <a:p>
            <a:r>
              <a:rPr lang="en-US" sz="1600" dirty="0">
                <a:latin typeface="Rockwell" panose="02060603020205020403" pitchFamily="18" charset="0"/>
              </a:rPr>
              <a:t>Originally Published: May 09, 2016</a:t>
            </a:r>
          </a:p>
        </p:txBody>
      </p:sp>
      <p:sp>
        <p:nvSpPr>
          <p:cNvPr id="5" name="Date Placeholder 4">
            <a:extLst>
              <a:ext uri="{FF2B5EF4-FFF2-40B4-BE49-F238E27FC236}">
                <a16:creationId xmlns:a16="http://schemas.microsoft.com/office/drawing/2014/main" id="{575EE50C-8AFD-7824-EF41-C10D56BC3FFE}"/>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26EB7FA3-8DC1-11DC-FC67-937008308AC9}"/>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443DDC06-A931-3780-31FA-ADE85A61A365}"/>
              </a:ext>
            </a:extLst>
          </p:cNvPr>
          <p:cNvSpPr>
            <a:spLocks noGrp="1"/>
          </p:cNvSpPr>
          <p:nvPr>
            <p:ph type="sldNum" sz="quarter" idx="12"/>
          </p:nvPr>
        </p:nvSpPr>
        <p:spPr/>
        <p:txBody>
          <a:bodyPr/>
          <a:lstStyle/>
          <a:p>
            <a:fld id="{B0E8E009-C25B-44E1-A9B3-F17275BDE32A}" type="slidenum">
              <a:rPr lang="en-US" smtClean="0"/>
              <a:t>4</a:t>
            </a:fld>
            <a:endParaRPr lang="en-US" dirty="0"/>
          </a:p>
        </p:txBody>
      </p:sp>
      <p:pic>
        <p:nvPicPr>
          <p:cNvPr id="10" name="Picture 9">
            <a:extLst>
              <a:ext uri="{FF2B5EF4-FFF2-40B4-BE49-F238E27FC236}">
                <a16:creationId xmlns:a16="http://schemas.microsoft.com/office/drawing/2014/main" id="{023730B8-55A4-62B1-9C37-D4347D589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300" y="329756"/>
            <a:ext cx="1360932" cy="1360932"/>
          </a:xfrm>
          <a:prstGeom prst="rect">
            <a:avLst/>
          </a:prstGeom>
        </p:spPr>
      </p:pic>
    </p:spTree>
    <p:extLst>
      <p:ext uri="{BB962C8B-B14F-4D97-AF65-F5344CB8AC3E}">
        <p14:creationId xmlns:p14="http://schemas.microsoft.com/office/powerpoint/2010/main" val="36148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C3CF-5DD0-7AC9-A062-287999FDA431}"/>
              </a:ext>
            </a:extLst>
          </p:cNvPr>
          <p:cNvSpPr>
            <a:spLocks noGrp="1"/>
          </p:cNvSpPr>
          <p:nvPr>
            <p:ph type="title"/>
          </p:nvPr>
        </p:nvSpPr>
        <p:spPr/>
        <p:txBody>
          <a:bodyPr/>
          <a:lstStyle/>
          <a:p>
            <a:r>
              <a:rPr lang="en-US" dirty="0">
                <a:latin typeface="Rockwell" panose="02060603020205020403" pitchFamily="18" charset="0"/>
              </a:rPr>
              <a:t>Abstraction</a:t>
            </a:r>
          </a:p>
        </p:txBody>
      </p:sp>
      <p:sp>
        <p:nvSpPr>
          <p:cNvPr id="3" name="Content Placeholder 2">
            <a:extLst>
              <a:ext uri="{FF2B5EF4-FFF2-40B4-BE49-F238E27FC236}">
                <a16:creationId xmlns:a16="http://schemas.microsoft.com/office/drawing/2014/main" id="{E2CD698E-767A-BFED-42F6-96AE073F8D6E}"/>
              </a:ext>
            </a:extLst>
          </p:cNvPr>
          <p:cNvSpPr>
            <a:spLocks noGrp="1"/>
          </p:cNvSpPr>
          <p:nvPr>
            <p:ph sz="half" idx="1"/>
          </p:nvPr>
        </p:nvSpPr>
        <p:spPr>
          <a:xfrm>
            <a:off x="838200" y="1825624"/>
            <a:ext cx="5544312" cy="4383151"/>
          </a:xfrm>
        </p:spPr>
        <p:txBody>
          <a:bodyPr/>
          <a:lstStyle/>
          <a:p>
            <a:r>
              <a:rPr lang="en-US" dirty="0">
                <a:latin typeface="Rockwell" panose="02060603020205020403" pitchFamily="18" charset="0"/>
              </a:rPr>
              <a:t>(3)(a) the act of considering something independently of its associations, attributes, or concrete accomplishments </a:t>
            </a:r>
          </a:p>
          <a:p>
            <a:endParaRPr lang="en-US" dirty="0">
              <a:latin typeface="Rockwell" panose="02060603020205020403" pitchFamily="18" charset="0"/>
            </a:endParaRPr>
          </a:p>
          <a:p>
            <a:r>
              <a:rPr lang="en-US" dirty="0">
                <a:latin typeface="Rockwell" panose="02060603020205020403" pitchFamily="18" charset="0"/>
              </a:rPr>
              <a:t>(4) freedom from representational qualities in art</a:t>
            </a:r>
          </a:p>
        </p:txBody>
      </p:sp>
      <p:sp>
        <p:nvSpPr>
          <p:cNvPr id="6" name="TextBox 5">
            <a:extLst>
              <a:ext uri="{FF2B5EF4-FFF2-40B4-BE49-F238E27FC236}">
                <a16:creationId xmlns:a16="http://schemas.microsoft.com/office/drawing/2014/main" id="{2BA69D2C-C6B0-84A8-F3AF-161974796DEF}"/>
              </a:ext>
            </a:extLst>
          </p:cNvPr>
          <p:cNvSpPr txBox="1"/>
          <p:nvPr/>
        </p:nvSpPr>
        <p:spPr>
          <a:xfrm>
            <a:off x="838200" y="5272635"/>
            <a:ext cx="6836664" cy="369332"/>
          </a:xfrm>
          <a:prstGeom prst="rect">
            <a:avLst/>
          </a:prstGeom>
          <a:noFill/>
        </p:spPr>
        <p:txBody>
          <a:bodyPr wrap="square" rtlCol="0">
            <a:spAutoFit/>
          </a:bodyPr>
          <a:lstStyle/>
          <a:p>
            <a:r>
              <a:rPr lang="en-US" i="1" dirty="0">
                <a:latin typeface="Rockwell" panose="02060603020205020403" pitchFamily="18" charset="0"/>
              </a:rPr>
              <a:t>The New Shorter Oxford English Dictionary </a:t>
            </a:r>
            <a:r>
              <a:rPr lang="en-US" dirty="0">
                <a:latin typeface="Rockwell" panose="02060603020205020403" pitchFamily="18" charset="0"/>
              </a:rPr>
              <a:t>(1993 Edition)</a:t>
            </a:r>
          </a:p>
        </p:txBody>
      </p:sp>
      <p:sp>
        <p:nvSpPr>
          <p:cNvPr id="4" name="Date Placeholder 3">
            <a:extLst>
              <a:ext uri="{FF2B5EF4-FFF2-40B4-BE49-F238E27FC236}">
                <a16:creationId xmlns:a16="http://schemas.microsoft.com/office/drawing/2014/main" id="{23509C44-2C8F-D475-E9E6-5818C97F009A}"/>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FA39E8E6-DB19-7B04-9E5A-302A80EF729E}"/>
              </a:ext>
            </a:extLst>
          </p:cNvPr>
          <p:cNvSpPr>
            <a:spLocks noGrp="1"/>
          </p:cNvSpPr>
          <p:nvPr>
            <p:ph type="ftr" sz="quarter" idx="11"/>
          </p:nvPr>
        </p:nvSpPr>
        <p:spPr/>
        <p:txBody>
          <a:bodyPr/>
          <a:lstStyle/>
          <a:p>
            <a:r>
              <a:rPr lang="en-US" dirty="0"/>
              <a:t>Dave Seter / Presented at Sebstopol Center for the Arts</a:t>
            </a:r>
          </a:p>
        </p:txBody>
      </p:sp>
      <p:sp>
        <p:nvSpPr>
          <p:cNvPr id="9" name="Slide Number Placeholder 8">
            <a:extLst>
              <a:ext uri="{FF2B5EF4-FFF2-40B4-BE49-F238E27FC236}">
                <a16:creationId xmlns:a16="http://schemas.microsoft.com/office/drawing/2014/main" id="{BE3D1323-9E4E-1338-6774-2C657A0A5307}"/>
              </a:ext>
            </a:extLst>
          </p:cNvPr>
          <p:cNvSpPr>
            <a:spLocks noGrp="1"/>
          </p:cNvSpPr>
          <p:nvPr>
            <p:ph type="sldNum" sz="quarter" idx="12"/>
          </p:nvPr>
        </p:nvSpPr>
        <p:spPr/>
        <p:txBody>
          <a:bodyPr/>
          <a:lstStyle/>
          <a:p>
            <a:fld id="{B0E8E009-C25B-44E1-A9B3-F17275BDE32A}" type="slidenum">
              <a:rPr lang="en-US" smtClean="0"/>
              <a:t>5</a:t>
            </a:fld>
            <a:endParaRPr lang="en-US" dirty="0"/>
          </a:p>
        </p:txBody>
      </p:sp>
      <p:pic>
        <p:nvPicPr>
          <p:cNvPr id="10" name="Picture 9">
            <a:extLst>
              <a:ext uri="{FF2B5EF4-FFF2-40B4-BE49-F238E27FC236}">
                <a16:creationId xmlns:a16="http://schemas.microsoft.com/office/drawing/2014/main" id="{413386BA-01C0-97AF-C698-DD9FDB0A2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353" y="1517904"/>
            <a:ext cx="3356796" cy="3407536"/>
          </a:xfrm>
          <a:prstGeom prst="rect">
            <a:avLst/>
          </a:prstGeom>
        </p:spPr>
      </p:pic>
      <p:sp>
        <p:nvSpPr>
          <p:cNvPr id="13" name="TextBox 12">
            <a:extLst>
              <a:ext uri="{FF2B5EF4-FFF2-40B4-BE49-F238E27FC236}">
                <a16:creationId xmlns:a16="http://schemas.microsoft.com/office/drawing/2014/main" id="{60D41A19-C457-07A0-8015-36119100EDE2}"/>
              </a:ext>
            </a:extLst>
          </p:cNvPr>
          <p:cNvSpPr txBox="1"/>
          <p:nvPr/>
        </p:nvSpPr>
        <p:spPr>
          <a:xfrm>
            <a:off x="8657077" y="5072514"/>
            <a:ext cx="2481072" cy="369332"/>
          </a:xfrm>
          <a:prstGeom prst="rect">
            <a:avLst/>
          </a:prstGeom>
          <a:noFill/>
        </p:spPr>
        <p:txBody>
          <a:bodyPr wrap="square" rtlCol="0">
            <a:spAutoFit/>
          </a:bodyPr>
          <a:lstStyle/>
          <a:p>
            <a:r>
              <a:rPr lang="en-US" i="1" dirty="0">
                <a:latin typeface="Rockwell" panose="02060603020205020403" pitchFamily="18" charset="0"/>
              </a:rPr>
              <a:t>Imbolc by Holly Blake</a:t>
            </a:r>
          </a:p>
        </p:txBody>
      </p:sp>
    </p:spTree>
    <p:extLst>
      <p:ext uri="{BB962C8B-B14F-4D97-AF65-F5344CB8AC3E}">
        <p14:creationId xmlns:p14="http://schemas.microsoft.com/office/powerpoint/2010/main" val="316274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3399-F382-75C8-6D10-6215450A485E}"/>
              </a:ext>
            </a:extLst>
          </p:cNvPr>
          <p:cNvSpPr>
            <a:spLocks noGrp="1"/>
          </p:cNvSpPr>
          <p:nvPr>
            <p:ph type="title"/>
          </p:nvPr>
        </p:nvSpPr>
        <p:spPr/>
        <p:txBody>
          <a:bodyPr/>
          <a:lstStyle/>
          <a:p>
            <a:r>
              <a:rPr lang="en-US" dirty="0">
                <a:latin typeface="Rockwell" panose="02060603020205020403" pitchFamily="18" charset="0"/>
              </a:rPr>
              <a:t>Dean Young</a:t>
            </a:r>
          </a:p>
        </p:txBody>
      </p:sp>
      <p:sp>
        <p:nvSpPr>
          <p:cNvPr id="3" name="Content Placeholder 2">
            <a:extLst>
              <a:ext uri="{FF2B5EF4-FFF2-40B4-BE49-F238E27FC236}">
                <a16:creationId xmlns:a16="http://schemas.microsoft.com/office/drawing/2014/main" id="{617A3A9C-C185-2727-358D-2D154492EA17}"/>
              </a:ext>
            </a:extLst>
          </p:cNvPr>
          <p:cNvSpPr>
            <a:spLocks noGrp="1"/>
          </p:cNvSpPr>
          <p:nvPr>
            <p:ph sz="half" idx="1"/>
          </p:nvPr>
        </p:nvSpPr>
        <p:spPr/>
        <p:txBody>
          <a:bodyPr>
            <a:normAutofit/>
          </a:bodyPr>
          <a:lstStyle/>
          <a:p>
            <a:r>
              <a:rPr lang="en-US" sz="2400" dirty="0">
                <a:latin typeface="Rockwell" panose="02060603020205020403" pitchFamily="18" charset="0"/>
              </a:rPr>
              <a:t>If the poet does not have the chutzpah to jeopardize habituated assumptions and practices, what will be produced will be sleep without dream, a copy of a copy.</a:t>
            </a:r>
          </a:p>
          <a:p>
            <a:r>
              <a:rPr lang="en-US" sz="2400" dirty="0">
                <a:latin typeface="Rockwell" panose="02060603020205020403" pitchFamily="18" charset="0"/>
              </a:rPr>
              <a:t>The error is not to fall but to fall from no height. </a:t>
            </a:r>
          </a:p>
          <a:p>
            <a:r>
              <a:rPr lang="en-US" sz="2400" dirty="0">
                <a:latin typeface="Rockwell" panose="02060603020205020403" pitchFamily="18" charset="0"/>
              </a:rPr>
              <a:t>The blood may be fake but the bleeding must be real.</a:t>
            </a:r>
          </a:p>
          <a:p>
            <a:endParaRPr lang="en-US" dirty="0"/>
          </a:p>
        </p:txBody>
      </p:sp>
      <p:pic>
        <p:nvPicPr>
          <p:cNvPr id="7" name="Content Placeholder 6">
            <a:extLst>
              <a:ext uri="{FF2B5EF4-FFF2-40B4-BE49-F238E27FC236}">
                <a16:creationId xmlns:a16="http://schemas.microsoft.com/office/drawing/2014/main" id="{97FDC119-F52E-3369-3885-2220E14B59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0840" y="1825625"/>
            <a:ext cx="4267200" cy="2790825"/>
          </a:xfrm>
        </p:spPr>
      </p:pic>
      <p:sp>
        <p:nvSpPr>
          <p:cNvPr id="5" name="TextBox 4">
            <a:extLst>
              <a:ext uri="{FF2B5EF4-FFF2-40B4-BE49-F238E27FC236}">
                <a16:creationId xmlns:a16="http://schemas.microsoft.com/office/drawing/2014/main" id="{1A7783B1-1BEB-6057-BB25-6C08C4CD3D2B}"/>
              </a:ext>
            </a:extLst>
          </p:cNvPr>
          <p:cNvSpPr txBox="1"/>
          <p:nvPr/>
        </p:nvSpPr>
        <p:spPr>
          <a:xfrm>
            <a:off x="1248156" y="5294376"/>
            <a:ext cx="4361688" cy="646331"/>
          </a:xfrm>
          <a:prstGeom prst="rect">
            <a:avLst/>
          </a:prstGeom>
          <a:noFill/>
        </p:spPr>
        <p:txBody>
          <a:bodyPr wrap="square" rtlCol="0">
            <a:spAutoFit/>
          </a:bodyPr>
          <a:lstStyle/>
          <a:p>
            <a:r>
              <a:rPr lang="en-US" dirty="0">
                <a:latin typeface="Rockwell" panose="02060603020205020403" pitchFamily="18" charset="0"/>
              </a:rPr>
              <a:t>Young, Dean. </a:t>
            </a:r>
            <a:r>
              <a:rPr lang="en-US" i="1" dirty="0">
                <a:latin typeface="Rockwell" panose="02060603020205020403" pitchFamily="18" charset="0"/>
              </a:rPr>
              <a:t>The Art of Recklessness</a:t>
            </a:r>
          </a:p>
          <a:p>
            <a:r>
              <a:rPr lang="en-US" dirty="0">
                <a:latin typeface="Rockwell" panose="02060603020205020403" pitchFamily="18" charset="0"/>
              </a:rPr>
              <a:t>Graywolf Press, 2010</a:t>
            </a:r>
          </a:p>
        </p:txBody>
      </p:sp>
      <p:sp>
        <p:nvSpPr>
          <p:cNvPr id="8" name="TextBox 7">
            <a:extLst>
              <a:ext uri="{FF2B5EF4-FFF2-40B4-BE49-F238E27FC236}">
                <a16:creationId xmlns:a16="http://schemas.microsoft.com/office/drawing/2014/main" id="{29CAACF1-DB8A-7363-5392-3F7B40A16638}"/>
              </a:ext>
            </a:extLst>
          </p:cNvPr>
          <p:cNvSpPr txBox="1"/>
          <p:nvPr/>
        </p:nvSpPr>
        <p:spPr>
          <a:xfrm>
            <a:off x="6623304" y="4925044"/>
            <a:ext cx="4462272" cy="369332"/>
          </a:xfrm>
          <a:prstGeom prst="rect">
            <a:avLst/>
          </a:prstGeom>
          <a:noFill/>
        </p:spPr>
        <p:txBody>
          <a:bodyPr wrap="square" rtlCol="0">
            <a:spAutoFit/>
          </a:bodyPr>
          <a:lstStyle/>
          <a:p>
            <a:r>
              <a:rPr lang="en-US" i="1" dirty="0">
                <a:latin typeface="Rockwell" panose="02060603020205020403" pitchFamily="18" charset="0"/>
              </a:rPr>
              <a:t>Photo from The Poetry Foundation website</a:t>
            </a:r>
          </a:p>
        </p:txBody>
      </p:sp>
      <p:sp>
        <p:nvSpPr>
          <p:cNvPr id="4" name="Date Placeholder 3">
            <a:extLst>
              <a:ext uri="{FF2B5EF4-FFF2-40B4-BE49-F238E27FC236}">
                <a16:creationId xmlns:a16="http://schemas.microsoft.com/office/drawing/2014/main" id="{B0713EBD-F086-82BE-78B2-CD7E32DB9CB8}"/>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39ADA43C-C248-77FC-F7FF-D19A0458EE9C}"/>
              </a:ext>
            </a:extLst>
          </p:cNvPr>
          <p:cNvSpPr>
            <a:spLocks noGrp="1"/>
          </p:cNvSpPr>
          <p:nvPr>
            <p:ph type="ftr" sz="quarter" idx="11"/>
          </p:nvPr>
        </p:nvSpPr>
        <p:spPr/>
        <p:txBody>
          <a:bodyPr/>
          <a:lstStyle/>
          <a:p>
            <a:r>
              <a:rPr lang="en-US" dirty="0"/>
              <a:t>Dave Seter / Presented at Sebastopol Center for the Arts</a:t>
            </a:r>
          </a:p>
        </p:txBody>
      </p:sp>
      <p:sp>
        <p:nvSpPr>
          <p:cNvPr id="9" name="Slide Number Placeholder 8">
            <a:extLst>
              <a:ext uri="{FF2B5EF4-FFF2-40B4-BE49-F238E27FC236}">
                <a16:creationId xmlns:a16="http://schemas.microsoft.com/office/drawing/2014/main" id="{AA9BBB71-EB97-2501-C32A-8E92AE95E20A}"/>
              </a:ext>
            </a:extLst>
          </p:cNvPr>
          <p:cNvSpPr>
            <a:spLocks noGrp="1"/>
          </p:cNvSpPr>
          <p:nvPr>
            <p:ph type="sldNum" sz="quarter" idx="12"/>
          </p:nvPr>
        </p:nvSpPr>
        <p:spPr/>
        <p:txBody>
          <a:bodyPr/>
          <a:lstStyle/>
          <a:p>
            <a:fld id="{B0E8E009-C25B-44E1-A9B3-F17275BDE32A}" type="slidenum">
              <a:rPr lang="en-US" smtClean="0"/>
              <a:t>6</a:t>
            </a:fld>
            <a:endParaRPr lang="en-US" dirty="0"/>
          </a:p>
        </p:txBody>
      </p:sp>
    </p:spTree>
    <p:extLst>
      <p:ext uri="{BB962C8B-B14F-4D97-AF65-F5344CB8AC3E}">
        <p14:creationId xmlns:p14="http://schemas.microsoft.com/office/powerpoint/2010/main" val="61931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A3B9-FFDA-0000-390F-90F802BCC7CE}"/>
              </a:ext>
            </a:extLst>
          </p:cNvPr>
          <p:cNvSpPr>
            <a:spLocks noGrp="1"/>
          </p:cNvSpPr>
          <p:nvPr>
            <p:ph type="title"/>
          </p:nvPr>
        </p:nvSpPr>
        <p:spPr/>
        <p:txBody>
          <a:bodyPr/>
          <a:lstStyle/>
          <a:p>
            <a:r>
              <a:rPr lang="en-US" dirty="0">
                <a:latin typeface="Rockwell" panose="02060603020205020403" pitchFamily="18" charset="0"/>
              </a:rPr>
              <a:t>An Incomplete List of Poetic Forms</a:t>
            </a:r>
          </a:p>
        </p:txBody>
      </p:sp>
      <p:sp>
        <p:nvSpPr>
          <p:cNvPr id="3" name="Content Placeholder 2">
            <a:extLst>
              <a:ext uri="{FF2B5EF4-FFF2-40B4-BE49-F238E27FC236}">
                <a16:creationId xmlns:a16="http://schemas.microsoft.com/office/drawing/2014/main" id="{9F538454-0082-8705-73EC-5463AD615096}"/>
              </a:ext>
            </a:extLst>
          </p:cNvPr>
          <p:cNvSpPr>
            <a:spLocks noGrp="1"/>
          </p:cNvSpPr>
          <p:nvPr>
            <p:ph sz="half" idx="1"/>
          </p:nvPr>
        </p:nvSpPr>
        <p:spPr/>
        <p:txBody>
          <a:bodyPr>
            <a:normAutofit/>
          </a:bodyPr>
          <a:lstStyle/>
          <a:p>
            <a:r>
              <a:rPr lang="en-US" dirty="0">
                <a:latin typeface="Rockwell" panose="02060603020205020403" pitchFamily="18" charset="0"/>
              </a:rPr>
              <a:t>OLD</a:t>
            </a:r>
          </a:p>
          <a:p>
            <a:pPr>
              <a:buFont typeface="Courier New" panose="02070309020205020404" pitchFamily="49" charset="0"/>
              <a:buChar char="o"/>
            </a:pPr>
            <a:r>
              <a:rPr lang="en-US" dirty="0">
                <a:latin typeface="Rockwell" panose="02060603020205020403" pitchFamily="18" charset="0"/>
              </a:rPr>
              <a:t> Ballad</a:t>
            </a:r>
          </a:p>
          <a:p>
            <a:pPr>
              <a:buFont typeface="Courier New" panose="02070309020205020404" pitchFamily="49" charset="0"/>
              <a:buChar char="o"/>
            </a:pPr>
            <a:r>
              <a:rPr lang="en-US" dirty="0">
                <a:latin typeface="Rockwell" panose="02060603020205020403" pitchFamily="18" charset="0"/>
              </a:rPr>
              <a:t> Ghazal</a:t>
            </a:r>
          </a:p>
          <a:p>
            <a:pPr>
              <a:buFont typeface="Courier New" panose="02070309020205020404" pitchFamily="49" charset="0"/>
              <a:buChar char="o"/>
            </a:pPr>
            <a:r>
              <a:rPr lang="en-US" dirty="0">
                <a:latin typeface="Rockwell" panose="02060603020205020403" pitchFamily="18" charset="0"/>
              </a:rPr>
              <a:t> Pantoum</a:t>
            </a:r>
          </a:p>
          <a:p>
            <a:pPr>
              <a:buFont typeface="Courier New" panose="02070309020205020404" pitchFamily="49" charset="0"/>
              <a:buChar char="o"/>
            </a:pPr>
            <a:r>
              <a:rPr lang="en-US" dirty="0">
                <a:latin typeface="Rockwell" panose="02060603020205020403" pitchFamily="18" charset="0"/>
              </a:rPr>
              <a:t> Sestina</a:t>
            </a:r>
          </a:p>
          <a:p>
            <a:pPr>
              <a:buFont typeface="Courier New" panose="02070309020205020404" pitchFamily="49" charset="0"/>
              <a:buChar char="o"/>
            </a:pPr>
            <a:r>
              <a:rPr lang="en-US" dirty="0">
                <a:latin typeface="Rockwell" panose="02060603020205020403" pitchFamily="18" charset="0"/>
              </a:rPr>
              <a:t> Sonnet</a:t>
            </a:r>
          </a:p>
          <a:p>
            <a:pPr>
              <a:buFont typeface="Courier New" panose="02070309020205020404" pitchFamily="49" charset="0"/>
              <a:buChar char="o"/>
            </a:pPr>
            <a:r>
              <a:rPr lang="en-US" dirty="0">
                <a:latin typeface="Rockwell" panose="02060603020205020403" pitchFamily="18" charset="0"/>
              </a:rPr>
              <a:t> Villanelle</a:t>
            </a:r>
          </a:p>
          <a:p>
            <a:pPr>
              <a:buFont typeface="Courier New" panose="02070309020205020404" pitchFamily="49" charset="0"/>
              <a:buChar char="o"/>
            </a:pPr>
            <a:r>
              <a:rPr lang="en-US" dirty="0">
                <a:latin typeface="Rockwell" panose="02060603020205020403" pitchFamily="18" charset="0"/>
              </a:rPr>
              <a:t> Limerick </a:t>
            </a:r>
          </a:p>
        </p:txBody>
      </p:sp>
      <p:sp>
        <p:nvSpPr>
          <p:cNvPr id="4" name="Content Placeholder 3">
            <a:extLst>
              <a:ext uri="{FF2B5EF4-FFF2-40B4-BE49-F238E27FC236}">
                <a16:creationId xmlns:a16="http://schemas.microsoft.com/office/drawing/2014/main" id="{C721F184-F23A-4691-9B95-265AE9CEE9A6}"/>
              </a:ext>
            </a:extLst>
          </p:cNvPr>
          <p:cNvSpPr>
            <a:spLocks noGrp="1"/>
          </p:cNvSpPr>
          <p:nvPr>
            <p:ph sz="half" idx="2"/>
          </p:nvPr>
        </p:nvSpPr>
        <p:spPr>
          <a:xfrm>
            <a:off x="5422392" y="1825625"/>
            <a:ext cx="5931408" cy="4351338"/>
          </a:xfrm>
        </p:spPr>
        <p:txBody>
          <a:bodyPr>
            <a:normAutofit/>
          </a:bodyPr>
          <a:lstStyle/>
          <a:p>
            <a:r>
              <a:rPr lang="en-US" dirty="0">
                <a:latin typeface="Rockwell" panose="02060603020205020403" pitchFamily="18" charset="0"/>
              </a:rPr>
              <a:t>NEW</a:t>
            </a:r>
          </a:p>
          <a:p>
            <a:pPr>
              <a:buFont typeface="Courier New" panose="02070309020205020404" pitchFamily="49" charset="0"/>
              <a:buChar char="o"/>
            </a:pPr>
            <a:r>
              <a:rPr lang="en-US" dirty="0">
                <a:latin typeface="Rockwell" panose="02060603020205020403" pitchFamily="18" charset="0"/>
              </a:rPr>
              <a:t> Golden Shovel (Terrance Hayes)</a:t>
            </a:r>
          </a:p>
          <a:p>
            <a:pPr>
              <a:buFont typeface="Courier New" panose="02070309020205020404" pitchFamily="49" charset="0"/>
              <a:buChar char="o"/>
            </a:pPr>
            <a:r>
              <a:rPr lang="en-US" dirty="0">
                <a:latin typeface="Rockwell" panose="02060603020205020403" pitchFamily="18" charset="0"/>
              </a:rPr>
              <a:t> Tritina (Marie Ponsot)</a:t>
            </a:r>
          </a:p>
          <a:p>
            <a:pPr>
              <a:buFont typeface="Courier New" panose="02070309020205020404" pitchFamily="49" charset="0"/>
              <a:buChar char="o"/>
            </a:pPr>
            <a:r>
              <a:rPr lang="en-US" dirty="0">
                <a:latin typeface="Rockwell" panose="02060603020205020403" pitchFamily="18" charset="0"/>
              </a:rPr>
              <a:t> Sonnetina</a:t>
            </a:r>
          </a:p>
          <a:p>
            <a:pPr lvl="1">
              <a:buFont typeface="Wingdings" panose="05000000000000000000" pitchFamily="2" charset="2"/>
              <a:buChar char="Ø"/>
            </a:pPr>
            <a:r>
              <a:rPr lang="en-US" dirty="0">
                <a:latin typeface="Rockwell" panose="02060603020205020403" pitchFamily="18" charset="0"/>
              </a:rPr>
              <a:t>(Sonnetina Tre) </a:t>
            </a:r>
          </a:p>
          <a:p>
            <a:pPr lvl="1">
              <a:buFont typeface="Wingdings" panose="05000000000000000000" pitchFamily="2" charset="2"/>
              <a:buChar char="Ø"/>
            </a:pPr>
            <a:r>
              <a:rPr lang="en-US" dirty="0">
                <a:latin typeface="Rockwell" panose="02060603020205020403" pitchFamily="18" charset="0"/>
              </a:rPr>
              <a:t>(Sonnetina Cinque) </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a:t>
            </a:r>
            <a:r>
              <a:rPr lang="en-US" dirty="0">
                <a:solidFill>
                  <a:srgbClr val="FF0000"/>
                </a:solidFill>
                <a:latin typeface="Rockwell" panose="02060603020205020403" pitchFamily="18" charset="0"/>
              </a:rPr>
              <a:t>a</a:t>
            </a:r>
            <a:r>
              <a:rPr kumimoji="0" lang="en-US" sz="2800" b="0" i="0" u="none" strike="noStrike" kern="1200" cap="none" spc="0" normalizeH="0" baseline="0" noProof="0" dirty="0">
                <a:ln>
                  <a:noFill/>
                </a:ln>
                <a:solidFill>
                  <a:srgbClr val="FF0000"/>
                </a:solidFill>
                <a:effectLst/>
                <a:uLnTx/>
                <a:uFillTx/>
                <a:latin typeface="Rockwell" panose="02060603020205020403" pitchFamily="18" charset="0"/>
                <a:ea typeface="+mn-ea"/>
                <a:cs typeface="+mn-cs"/>
              </a:rPr>
              <a:t>nd now… the Questina</a:t>
            </a:r>
          </a:p>
          <a:p>
            <a:pPr marL="457200" lvl="1" indent="0">
              <a:buNone/>
            </a:pPr>
            <a:endParaRPr lang="en-US" dirty="0">
              <a:latin typeface="Rockwell" panose="02060603020205020403" pitchFamily="18" charset="0"/>
            </a:endParaRPr>
          </a:p>
        </p:txBody>
      </p:sp>
      <p:sp>
        <p:nvSpPr>
          <p:cNvPr id="5" name="Date Placeholder 4">
            <a:extLst>
              <a:ext uri="{FF2B5EF4-FFF2-40B4-BE49-F238E27FC236}">
                <a16:creationId xmlns:a16="http://schemas.microsoft.com/office/drawing/2014/main" id="{547845E4-E4C5-892C-72B7-F5F0064EF8AD}"/>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B1BD9FC2-F674-5EFD-19CA-1E14F67C615E}"/>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59560FDB-BF1F-F7FF-C32F-1E0CBF983428}"/>
              </a:ext>
            </a:extLst>
          </p:cNvPr>
          <p:cNvSpPr>
            <a:spLocks noGrp="1"/>
          </p:cNvSpPr>
          <p:nvPr>
            <p:ph type="sldNum" sz="quarter" idx="12"/>
          </p:nvPr>
        </p:nvSpPr>
        <p:spPr/>
        <p:txBody>
          <a:bodyPr/>
          <a:lstStyle/>
          <a:p>
            <a:fld id="{B0E8E009-C25B-44E1-A9B3-F17275BDE32A}" type="slidenum">
              <a:rPr lang="en-US" smtClean="0"/>
              <a:t>7</a:t>
            </a:fld>
            <a:endParaRPr lang="en-US" dirty="0"/>
          </a:p>
        </p:txBody>
      </p:sp>
    </p:spTree>
    <p:extLst>
      <p:ext uri="{BB962C8B-B14F-4D97-AF65-F5344CB8AC3E}">
        <p14:creationId xmlns:p14="http://schemas.microsoft.com/office/powerpoint/2010/main" val="233535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0426-4D5C-03F9-500B-EAACF88B1858}"/>
              </a:ext>
            </a:extLst>
          </p:cNvPr>
          <p:cNvSpPr>
            <a:spLocks noGrp="1"/>
          </p:cNvSpPr>
          <p:nvPr>
            <p:ph type="title"/>
          </p:nvPr>
        </p:nvSpPr>
        <p:spPr/>
        <p:txBody>
          <a:bodyPr/>
          <a:lstStyle/>
          <a:p>
            <a:r>
              <a:rPr lang="en-US" dirty="0">
                <a:latin typeface="Rockwell" panose="02060603020205020403" pitchFamily="18" charset="0"/>
              </a:rPr>
              <a:t>The Sestina Form—Rules </a:t>
            </a:r>
          </a:p>
        </p:txBody>
      </p:sp>
      <p:sp>
        <p:nvSpPr>
          <p:cNvPr id="3" name="Content Placeholder 2">
            <a:extLst>
              <a:ext uri="{FF2B5EF4-FFF2-40B4-BE49-F238E27FC236}">
                <a16:creationId xmlns:a16="http://schemas.microsoft.com/office/drawing/2014/main" id="{1C0FD180-E4EA-8BF7-C16A-8098F9403B9A}"/>
              </a:ext>
            </a:extLst>
          </p:cNvPr>
          <p:cNvSpPr>
            <a:spLocks noGrp="1"/>
          </p:cNvSpPr>
          <p:nvPr>
            <p:ph idx="1"/>
          </p:nvPr>
        </p:nvSpPr>
        <p:spPr/>
        <p:txBody>
          <a:bodyPr>
            <a:normAutofit fontScale="92500" lnSpcReduction="20000"/>
          </a:bodyPr>
          <a:lstStyle/>
          <a:p>
            <a:r>
              <a:rPr lang="en-US" sz="2600" dirty="0">
                <a:latin typeface="Rockwell" panose="02060603020205020403" pitchFamily="18" charset="0"/>
              </a:rPr>
              <a:t>The sestina is composed of seven stanzas: six sestets and one envoi of three lines.</a:t>
            </a:r>
          </a:p>
          <a:p>
            <a:r>
              <a:rPr lang="en-US" sz="2600" dirty="0">
                <a:latin typeface="Rockwell" panose="02060603020205020403" pitchFamily="18" charset="0"/>
              </a:rPr>
              <a:t>End words of the sestets are repeated following a strict pattern:</a:t>
            </a:r>
          </a:p>
          <a:p>
            <a:pPr marL="0" indent="0">
              <a:buNone/>
            </a:pPr>
            <a:r>
              <a:rPr lang="en-US" sz="2600" dirty="0">
                <a:latin typeface="Rockwell" panose="02060603020205020403" pitchFamily="18" charset="0"/>
              </a:rPr>
              <a:t>	1 2 3 4 5 6</a:t>
            </a:r>
          </a:p>
          <a:p>
            <a:pPr marL="0" indent="0">
              <a:buNone/>
            </a:pPr>
            <a:r>
              <a:rPr lang="en-US" sz="2600" dirty="0">
                <a:latin typeface="Rockwell" panose="02060603020205020403" pitchFamily="18" charset="0"/>
              </a:rPr>
              <a:t>	6 1 5 2 4 3</a:t>
            </a:r>
          </a:p>
          <a:p>
            <a:pPr marL="0" indent="0">
              <a:buNone/>
            </a:pPr>
            <a:r>
              <a:rPr lang="en-US" sz="2600" dirty="0">
                <a:latin typeface="Rockwell" panose="02060603020205020403" pitchFamily="18" charset="0"/>
              </a:rPr>
              <a:t>	3 6 4 1 2 5</a:t>
            </a:r>
          </a:p>
          <a:p>
            <a:pPr marL="0" indent="0">
              <a:buNone/>
            </a:pPr>
            <a:r>
              <a:rPr lang="en-US" sz="2600" dirty="0">
                <a:latin typeface="Rockwell" panose="02060603020205020403" pitchFamily="18" charset="0"/>
              </a:rPr>
              <a:t>	5 3 2 6 1 4</a:t>
            </a:r>
          </a:p>
          <a:p>
            <a:pPr marL="0" indent="0">
              <a:buNone/>
            </a:pPr>
            <a:r>
              <a:rPr lang="en-US" sz="2600" dirty="0">
                <a:latin typeface="Rockwell" panose="02060603020205020403" pitchFamily="18" charset="0"/>
              </a:rPr>
              <a:t>	4 5 1 3 6 2</a:t>
            </a:r>
          </a:p>
          <a:p>
            <a:pPr marL="0" indent="0">
              <a:buNone/>
            </a:pPr>
            <a:r>
              <a:rPr lang="en-US" sz="2600" dirty="0">
                <a:latin typeface="Rockwell" panose="02060603020205020403" pitchFamily="18" charset="0"/>
              </a:rPr>
              <a:t>	2 4 6 5 3 1</a:t>
            </a:r>
          </a:p>
          <a:p>
            <a:r>
              <a:rPr lang="en-US" dirty="0">
                <a:latin typeface="Rockwell" panose="02060603020205020403" pitchFamily="18" charset="0"/>
              </a:rPr>
              <a:t>The six end words must also appear in the envoi:</a:t>
            </a:r>
          </a:p>
          <a:p>
            <a:pPr marL="0" indent="0">
              <a:buNone/>
            </a:pPr>
            <a:r>
              <a:rPr lang="en-US" sz="1800" kern="100" dirty="0">
                <a:effectLst/>
                <a:latin typeface="Rockwell" panose="02060603020205020403" pitchFamily="18" charset="0"/>
                <a:ea typeface="Calibri" panose="020F0502020204030204" pitchFamily="34" charset="0"/>
                <a:cs typeface="Times New Roman" panose="02020603050405020304" pitchFamily="18" charset="0"/>
              </a:rPr>
              <a:t>	</a:t>
            </a:r>
            <a:r>
              <a:rPr lang="en-US" sz="2600" kern="100" dirty="0">
                <a:effectLst/>
                <a:latin typeface="Rockwell" panose="02060603020205020403" pitchFamily="18" charset="0"/>
                <a:ea typeface="Calibri" panose="020F0502020204030204" pitchFamily="34" charset="0"/>
                <a:cs typeface="Times New Roman" panose="02020603050405020304" pitchFamily="18" charset="0"/>
              </a:rPr>
              <a:t>(6 2) (1 4) (5 3)</a:t>
            </a:r>
          </a:p>
          <a:p>
            <a:endParaRPr lang="en-US" dirty="0">
              <a:latin typeface="Rockwell" panose="02060603020205020403" pitchFamily="18" charset="0"/>
            </a:endParaRPr>
          </a:p>
          <a:p>
            <a:endParaRPr lang="en-US" dirty="0"/>
          </a:p>
          <a:p>
            <a:pPr lvl="1">
              <a:buFont typeface="Courier New" panose="02070309020205020404" pitchFamily="49" charset="0"/>
              <a:buChar char="o"/>
            </a:pPr>
            <a:endParaRPr lang="en-US" dirty="0"/>
          </a:p>
        </p:txBody>
      </p:sp>
      <p:sp>
        <p:nvSpPr>
          <p:cNvPr id="5" name="Date Placeholder 4">
            <a:extLst>
              <a:ext uri="{FF2B5EF4-FFF2-40B4-BE49-F238E27FC236}">
                <a16:creationId xmlns:a16="http://schemas.microsoft.com/office/drawing/2014/main" id="{A5A71120-9A31-CFFF-0D4B-990AED38079F}"/>
              </a:ext>
            </a:extLst>
          </p:cNvPr>
          <p:cNvSpPr>
            <a:spLocks noGrp="1"/>
          </p:cNvSpPr>
          <p:nvPr>
            <p:ph type="dt" sz="half" idx="10"/>
          </p:nvPr>
        </p:nvSpPr>
        <p:spPr/>
        <p:txBody>
          <a:bodyPr/>
          <a:lstStyle/>
          <a:p>
            <a:r>
              <a:rPr lang="en-US" dirty="0"/>
              <a:t>March 2, 2025</a:t>
            </a:r>
          </a:p>
        </p:txBody>
      </p:sp>
      <p:sp>
        <p:nvSpPr>
          <p:cNvPr id="6" name="Footer Placeholder 5">
            <a:extLst>
              <a:ext uri="{FF2B5EF4-FFF2-40B4-BE49-F238E27FC236}">
                <a16:creationId xmlns:a16="http://schemas.microsoft.com/office/drawing/2014/main" id="{62252E3F-9E98-FC5D-C70F-3CD07B44549E}"/>
              </a:ext>
            </a:extLst>
          </p:cNvPr>
          <p:cNvSpPr>
            <a:spLocks noGrp="1"/>
          </p:cNvSpPr>
          <p:nvPr>
            <p:ph type="ftr" sz="quarter" idx="11"/>
          </p:nvPr>
        </p:nvSpPr>
        <p:spPr/>
        <p:txBody>
          <a:bodyPr/>
          <a:lstStyle/>
          <a:p>
            <a:r>
              <a:rPr lang="en-US" dirty="0"/>
              <a:t>Dave Seter / Presented at Sebastopol Center for the Arts</a:t>
            </a:r>
          </a:p>
        </p:txBody>
      </p:sp>
      <p:sp>
        <p:nvSpPr>
          <p:cNvPr id="7" name="Slide Number Placeholder 6">
            <a:extLst>
              <a:ext uri="{FF2B5EF4-FFF2-40B4-BE49-F238E27FC236}">
                <a16:creationId xmlns:a16="http://schemas.microsoft.com/office/drawing/2014/main" id="{0F858DF3-104E-1B68-3E06-C813D3CB91B0}"/>
              </a:ext>
            </a:extLst>
          </p:cNvPr>
          <p:cNvSpPr>
            <a:spLocks noGrp="1"/>
          </p:cNvSpPr>
          <p:nvPr>
            <p:ph type="sldNum" sz="quarter" idx="12"/>
          </p:nvPr>
        </p:nvSpPr>
        <p:spPr/>
        <p:txBody>
          <a:bodyPr/>
          <a:lstStyle/>
          <a:p>
            <a:fld id="{B0E8E009-C25B-44E1-A9B3-F17275BDE32A}" type="slidenum">
              <a:rPr lang="en-US" smtClean="0"/>
              <a:t>8</a:t>
            </a:fld>
            <a:endParaRPr lang="en-US" dirty="0"/>
          </a:p>
        </p:txBody>
      </p:sp>
      <p:pic>
        <p:nvPicPr>
          <p:cNvPr id="9" name="Picture 8">
            <a:extLst>
              <a:ext uri="{FF2B5EF4-FFF2-40B4-BE49-F238E27FC236}">
                <a16:creationId xmlns:a16="http://schemas.microsoft.com/office/drawing/2014/main" id="{D447C5A7-3342-3225-5D85-95F3923AB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448" y="3114326"/>
            <a:ext cx="1773936" cy="1773936"/>
          </a:xfrm>
          <a:prstGeom prst="rect">
            <a:avLst/>
          </a:prstGeom>
        </p:spPr>
      </p:pic>
    </p:spTree>
    <p:extLst>
      <p:ext uri="{BB962C8B-B14F-4D97-AF65-F5344CB8AC3E}">
        <p14:creationId xmlns:p14="http://schemas.microsoft.com/office/powerpoint/2010/main" val="370625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83C7-719F-7D63-F222-9994DC16F894}"/>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Rockwell" panose="02060603020205020403" pitchFamily="18" charset="0"/>
                <a:ea typeface="+mj-ea"/>
                <a:cs typeface="+mj-cs"/>
              </a:rPr>
              <a:t>The Sestina Form—Examples </a:t>
            </a:r>
            <a:endParaRPr lang="en-US" dirty="0"/>
          </a:p>
        </p:txBody>
      </p:sp>
      <p:sp>
        <p:nvSpPr>
          <p:cNvPr id="3" name="Content Placeholder 2">
            <a:extLst>
              <a:ext uri="{FF2B5EF4-FFF2-40B4-BE49-F238E27FC236}">
                <a16:creationId xmlns:a16="http://schemas.microsoft.com/office/drawing/2014/main" id="{B08ADF5C-B1B7-3519-29A4-FC5C2442782B}"/>
              </a:ext>
            </a:extLst>
          </p:cNvPr>
          <p:cNvSpPr>
            <a:spLocks noGrp="1"/>
          </p:cNvSpPr>
          <p:nvPr>
            <p:ph idx="1"/>
          </p:nvPr>
        </p:nvSpPr>
        <p:spPr/>
        <p:txBody>
          <a:bodyPr/>
          <a:lstStyle/>
          <a:p>
            <a:r>
              <a:rPr lang="en-US" dirty="0">
                <a:latin typeface="Rockwell" panose="02060603020205020403" pitchFamily="18" charset="0"/>
              </a:rPr>
              <a:t>Examples: </a:t>
            </a:r>
          </a:p>
          <a:p>
            <a:pPr lvl="1">
              <a:buFont typeface="Courier New" panose="02070309020205020404" pitchFamily="49" charset="0"/>
              <a:buChar char="o"/>
            </a:pPr>
            <a:r>
              <a:rPr lang="en-US" dirty="0">
                <a:latin typeface="Rockwell" panose="02060603020205020403" pitchFamily="18" charset="0"/>
              </a:rPr>
              <a:t>“Sestina” by Elizabeth Bishop</a:t>
            </a:r>
          </a:p>
          <a:p>
            <a:pPr lvl="1">
              <a:buFont typeface="Courier New" panose="02070309020205020404" pitchFamily="49" charset="0"/>
              <a:buChar char="o"/>
            </a:pPr>
            <a:r>
              <a:rPr lang="en-US" dirty="0">
                <a:latin typeface="Rockwell" panose="02060603020205020403" pitchFamily="18" charset="0"/>
              </a:rPr>
              <a:t>“Farm Implements and Rutabagas in a Landscape” by John Ashbery</a:t>
            </a:r>
          </a:p>
          <a:p>
            <a:pPr lvl="1">
              <a:buFont typeface="Courier New" panose="02070309020205020404" pitchFamily="49" charset="0"/>
              <a:buChar char="o"/>
            </a:pPr>
            <a:r>
              <a:rPr lang="en-US" dirty="0">
                <a:latin typeface="Rockwell" panose="02060603020205020403" pitchFamily="18" charset="0"/>
              </a:rPr>
              <a:t>“Mantis” by Louis Zukofsky</a:t>
            </a:r>
          </a:p>
          <a:p>
            <a:pPr lvl="1">
              <a:buFont typeface="Courier New" panose="02070309020205020404" pitchFamily="49" charset="0"/>
              <a:buChar char="o"/>
            </a:pPr>
            <a:r>
              <a:rPr lang="en-US" dirty="0">
                <a:latin typeface="Rockwell" panose="02060603020205020403" pitchFamily="18" charset="0"/>
              </a:rPr>
              <a:t>“Paysage Moralise” by W. H. Auden</a:t>
            </a:r>
          </a:p>
          <a:p>
            <a:pPr lvl="1">
              <a:buFont typeface="Courier New" panose="02070309020205020404" pitchFamily="49" charset="0"/>
              <a:buChar char="o"/>
            </a:pPr>
            <a:r>
              <a:rPr lang="en-US" dirty="0">
                <a:latin typeface="Rockwell" panose="02060603020205020403" pitchFamily="18" charset="0"/>
              </a:rPr>
              <a:t>“Toward Autumn” by Marilyn Hacker</a:t>
            </a:r>
          </a:p>
          <a:p>
            <a:endParaRPr lang="en-US" dirty="0"/>
          </a:p>
        </p:txBody>
      </p:sp>
      <p:sp>
        <p:nvSpPr>
          <p:cNvPr id="4" name="Date Placeholder 3">
            <a:extLst>
              <a:ext uri="{FF2B5EF4-FFF2-40B4-BE49-F238E27FC236}">
                <a16:creationId xmlns:a16="http://schemas.microsoft.com/office/drawing/2014/main" id="{98955ABF-0DA3-F099-94A8-6BB891B50860}"/>
              </a:ext>
            </a:extLst>
          </p:cNvPr>
          <p:cNvSpPr>
            <a:spLocks noGrp="1"/>
          </p:cNvSpPr>
          <p:nvPr>
            <p:ph type="dt" sz="half" idx="10"/>
          </p:nvPr>
        </p:nvSpPr>
        <p:spPr/>
        <p:txBody>
          <a:bodyPr/>
          <a:lstStyle/>
          <a:p>
            <a:r>
              <a:rPr lang="en-US" dirty="0"/>
              <a:t>March 2, 2025</a:t>
            </a:r>
          </a:p>
        </p:txBody>
      </p:sp>
      <p:sp>
        <p:nvSpPr>
          <p:cNvPr id="5" name="Footer Placeholder 4">
            <a:extLst>
              <a:ext uri="{FF2B5EF4-FFF2-40B4-BE49-F238E27FC236}">
                <a16:creationId xmlns:a16="http://schemas.microsoft.com/office/drawing/2014/main" id="{D39DD083-BD83-08BD-178C-595A657ECC83}"/>
              </a:ext>
            </a:extLst>
          </p:cNvPr>
          <p:cNvSpPr>
            <a:spLocks noGrp="1"/>
          </p:cNvSpPr>
          <p:nvPr>
            <p:ph type="ftr" sz="quarter" idx="11"/>
          </p:nvPr>
        </p:nvSpPr>
        <p:spPr/>
        <p:txBody>
          <a:bodyPr/>
          <a:lstStyle/>
          <a:p>
            <a:r>
              <a:rPr lang="en-US" dirty="0"/>
              <a:t>Dave Seter / Presented at Sebastopol Center for the Arts</a:t>
            </a:r>
          </a:p>
        </p:txBody>
      </p:sp>
      <p:sp>
        <p:nvSpPr>
          <p:cNvPr id="6" name="Slide Number Placeholder 5">
            <a:extLst>
              <a:ext uri="{FF2B5EF4-FFF2-40B4-BE49-F238E27FC236}">
                <a16:creationId xmlns:a16="http://schemas.microsoft.com/office/drawing/2014/main" id="{7974B056-0049-E1D6-E0EC-FF8CC697CE87}"/>
              </a:ext>
            </a:extLst>
          </p:cNvPr>
          <p:cNvSpPr>
            <a:spLocks noGrp="1"/>
          </p:cNvSpPr>
          <p:nvPr>
            <p:ph type="sldNum" sz="quarter" idx="12"/>
          </p:nvPr>
        </p:nvSpPr>
        <p:spPr/>
        <p:txBody>
          <a:bodyPr/>
          <a:lstStyle/>
          <a:p>
            <a:fld id="{B0E8E009-C25B-44E1-A9B3-F17275BDE32A}" type="slidenum">
              <a:rPr lang="en-US" smtClean="0"/>
              <a:t>9</a:t>
            </a:fld>
            <a:endParaRPr lang="en-US" dirty="0"/>
          </a:p>
        </p:txBody>
      </p:sp>
    </p:spTree>
    <p:extLst>
      <p:ext uri="{BB962C8B-B14F-4D97-AF65-F5344CB8AC3E}">
        <p14:creationId xmlns:p14="http://schemas.microsoft.com/office/powerpoint/2010/main" val="158079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1924</Words>
  <Application>Microsoft Office PowerPoint</Application>
  <PresentationFormat>Widescreen</PresentationFormat>
  <Paragraphs>270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Rockwell</vt:lpstr>
      <vt:lpstr>Wingdings</vt:lpstr>
      <vt:lpstr>Office Theme</vt:lpstr>
      <vt:lpstr>Poetry Challenge I</vt:lpstr>
      <vt:lpstr>Who Are We</vt:lpstr>
      <vt:lpstr>Agenda for Today’s Workshop</vt:lpstr>
      <vt:lpstr>Why Write in Form</vt:lpstr>
      <vt:lpstr>Abstraction</vt:lpstr>
      <vt:lpstr>Dean Young</vt:lpstr>
      <vt:lpstr>An Incomplete List of Poetic Forms</vt:lpstr>
      <vt:lpstr>The Sestina Form—Rules </vt:lpstr>
      <vt:lpstr>The Sestina Form—Examples </vt:lpstr>
      <vt:lpstr>First Two Stanzas of “Sestina” by Elizabeth Bishop</vt:lpstr>
      <vt:lpstr>Qualities of the Sestina Form</vt:lpstr>
      <vt:lpstr>The Questina Form</vt:lpstr>
      <vt:lpstr>Sestina Versus Questina at a Glance</vt:lpstr>
      <vt:lpstr>Rules of the Questina (Original Version)</vt:lpstr>
      <vt:lpstr>Example Questina</vt:lpstr>
      <vt:lpstr>Example Questina: “Smoke and Mirrors”</vt:lpstr>
      <vt:lpstr>Questina: How to Choose End Words</vt:lpstr>
      <vt:lpstr>Questina: A Few Possible Pairs of End Words</vt:lpstr>
      <vt:lpstr>Where Does Abstraction Come In</vt:lpstr>
      <vt:lpstr>Writing Exercise</vt:lpstr>
      <vt:lpstr>Sharing </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Seter</dc:creator>
  <cp:lastModifiedBy>David Seter</cp:lastModifiedBy>
  <cp:revision>78</cp:revision>
  <dcterms:created xsi:type="dcterms:W3CDTF">2024-11-18T17:10:48Z</dcterms:created>
  <dcterms:modified xsi:type="dcterms:W3CDTF">2025-03-02T21:52:21Z</dcterms:modified>
</cp:coreProperties>
</file>