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7" r:id="rId8"/>
    <p:sldId id="261" r:id="rId9"/>
    <p:sldId id="262" r:id="rId10"/>
    <p:sldId id="263"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36BDC-2066-4B73-AB60-AA11447F71E4}" type="datetimeFigureOut">
              <a:rPr lang="en-US" smtClean="0"/>
              <a:t>2/16/2026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5BFBA-123B-46BD-9CF5-9268787082A0}" type="slidenum">
              <a:rPr lang="en-US" smtClean="0"/>
              <a:t>‹#›</a:t>
            </a:fld>
            <a:endParaRPr lang="en-US" dirty="0"/>
          </a:p>
        </p:txBody>
      </p:sp>
    </p:spTree>
    <p:extLst>
      <p:ext uri="{BB962C8B-B14F-4D97-AF65-F5344CB8AC3E}">
        <p14:creationId xmlns:p14="http://schemas.microsoft.com/office/powerpoint/2010/main" val="159397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9CA53A2-8638-4214-BE14-86B4CA5D3343}" type="datetime1">
              <a:rPr lang="en-US" smtClean="0"/>
              <a:t>2/16/2026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t>Dave Seter / Introducing Godzilla to Marianne Moore's Octopus of Ice / 2018</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dirty="0"/>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C38F0-8460-4EC8-938E-872A80D8556C}" type="datetime1">
              <a:rPr lang="en-US" smtClean="0"/>
              <a:t>2/16/2026</a:t>
            </a:fld>
            <a:endParaRPr lang="en-US" dirty="0"/>
          </a:p>
        </p:txBody>
      </p:sp>
      <p:sp>
        <p:nvSpPr>
          <p:cNvPr id="5" name="Footer Placeholder 4"/>
          <p:cNvSpPr>
            <a:spLocks noGrp="1"/>
          </p:cNvSpPr>
          <p:nvPr>
            <p:ph type="ftr" sz="quarter" idx="11"/>
          </p:nvPr>
        </p:nvSpPr>
        <p:spPr/>
        <p:txBody>
          <a:bodyPr/>
          <a:lstStyle/>
          <a:p>
            <a:r>
              <a:rPr lang="en-US" dirty="0"/>
              <a:t>Dave Seter / Introducing Godzilla to Marianne Moore's Octopus of Ice / 2018</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D7F34-F726-4373-8A40-B7C38F156CA9}" type="datetime1">
              <a:rPr lang="en-US" smtClean="0"/>
              <a:t>2/16/2026</a:t>
            </a:fld>
            <a:endParaRPr lang="en-US" dirty="0"/>
          </a:p>
        </p:txBody>
      </p:sp>
      <p:sp>
        <p:nvSpPr>
          <p:cNvPr id="5" name="Footer Placeholder 4"/>
          <p:cNvSpPr>
            <a:spLocks noGrp="1"/>
          </p:cNvSpPr>
          <p:nvPr>
            <p:ph type="ftr" sz="quarter" idx="11"/>
          </p:nvPr>
        </p:nvSpPr>
        <p:spPr/>
        <p:txBody>
          <a:bodyPr/>
          <a:lstStyle/>
          <a:p>
            <a:r>
              <a:rPr lang="en-US" dirty="0"/>
              <a:t>Dave Seter / Introducing Godzilla to Marianne Moore's Octopus of Ice / 2018</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19473-EE37-4147-B836-50460F0B6DA4}" type="datetime1">
              <a:rPr lang="en-US" smtClean="0"/>
              <a:t>2/16/2026</a:t>
            </a:fld>
            <a:endParaRPr lang="en-US" dirty="0"/>
          </a:p>
        </p:txBody>
      </p:sp>
      <p:sp>
        <p:nvSpPr>
          <p:cNvPr id="5" name="Footer Placeholder 4"/>
          <p:cNvSpPr>
            <a:spLocks noGrp="1"/>
          </p:cNvSpPr>
          <p:nvPr>
            <p:ph type="ftr" sz="quarter" idx="11"/>
          </p:nvPr>
        </p:nvSpPr>
        <p:spPr/>
        <p:txBody>
          <a:bodyPr/>
          <a:lstStyle/>
          <a:p>
            <a:r>
              <a:rPr lang="en-US" dirty="0"/>
              <a:t>Dave Seter / Introducing Godzilla to Marianne Moore's Octopus of Ice / 2018</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21A957C-A7E7-4879-ABB2-334C7773669B}" type="datetime1">
              <a:rPr lang="en-US" smtClean="0"/>
              <a:t>2/16/2026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t>Dave Seter / Introducing Godzilla to Marianne Moore's Octopus of Ice / 2018</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6B364D-2221-432C-A5AD-A4E8D6DD3279}" type="datetime1">
              <a:rPr lang="en-US" smtClean="0"/>
              <a:t>2/16/2026</a:t>
            </a:fld>
            <a:endParaRPr lang="en-US" dirty="0"/>
          </a:p>
        </p:txBody>
      </p:sp>
      <p:sp>
        <p:nvSpPr>
          <p:cNvPr id="6" name="Footer Placeholder 5"/>
          <p:cNvSpPr>
            <a:spLocks noGrp="1"/>
          </p:cNvSpPr>
          <p:nvPr>
            <p:ph type="ftr" sz="quarter" idx="11"/>
          </p:nvPr>
        </p:nvSpPr>
        <p:spPr/>
        <p:txBody>
          <a:bodyPr/>
          <a:lstStyle/>
          <a:p>
            <a:r>
              <a:rPr lang="en-US" dirty="0"/>
              <a:t>Dave Seter / Introducing Godzilla to Marianne Moore's Octopus of Ice / 2018</a:t>
            </a:r>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3FBC8-D14F-4653-866A-5D842C835A7A}" type="datetime1">
              <a:rPr lang="en-US" smtClean="0"/>
              <a:t>2/16/2026</a:t>
            </a:fld>
            <a:endParaRPr lang="en-US" dirty="0"/>
          </a:p>
        </p:txBody>
      </p:sp>
      <p:sp>
        <p:nvSpPr>
          <p:cNvPr id="8" name="Footer Placeholder 7"/>
          <p:cNvSpPr>
            <a:spLocks noGrp="1"/>
          </p:cNvSpPr>
          <p:nvPr>
            <p:ph type="ftr" sz="quarter" idx="11"/>
          </p:nvPr>
        </p:nvSpPr>
        <p:spPr/>
        <p:txBody>
          <a:bodyPr/>
          <a:lstStyle/>
          <a:p>
            <a:r>
              <a:rPr lang="en-US" dirty="0"/>
              <a:t>Dave Seter / Introducing Godzilla to Marianne Moore's Octopus of Ice / 2018</a:t>
            </a:r>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E78BB8-8D6F-4551-BEE9-67C425173C0B}" type="datetime1">
              <a:rPr lang="en-US" smtClean="0"/>
              <a:t>2/16/2026</a:t>
            </a:fld>
            <a:endParaRPr lang="en-US" dirty="0"/>
          </a:p>
        </p:txBody>
      </p:sp>
      <p:sp>
        <p:nvSpPr>
          <p:cNvPr id="4" name="Footer Placeholder 3"/>
          <p:cNvSpPr>
            <a:spLocks noGrp="1"/>
          </p:cNvSpPr>
          <p:nvPr>
            <p:ph type="ftr" sz="quarter" idx="11"/>
          </p:nvPr>
        </p:nvSpPr>
        <p:spPr/>
        <p:txBody>
          <a:bodyPr/>
          <a:lstStyle/>
          <a:p>
            <a:r>
              <a:rPr lang="en-US" dirty="0"/>
              <a:t>Dave Seter / Introducing Godzilla to Marianne Moore's Octopus of Ice / 2018</a:t>
            </a:r>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6C5F7-F1A8-4315-A528-4BD23E979ED7}" type="datetime1">
              <a:rPr lang="en-US" smtClean="0"/>
              <a:t>2/16/2026</a:t>
            </a:fld>
            <a:endParaRPr lang="en-US" dirty="0"/>
          </a:p>
        </p:txBody>
      </p:sp>
      <p:sp>
        <p:nvSpPr>
          <p:cNvPr id="3" name="Footer Placeholder 2"/>
          <p:cNvSpPr>
            <a:spLocks noGrp="1"/>
          </p:cNvSpPr>
          <p:nvPr>
            <p:ph type="ftr" sz="quarter" idx="11"/>
          </p:nvPr>
        </p:nvSpPr>
        <p:spPr/>
        <p:txBody>
          <a:bodyPr/>
          <a:lstStyle/>
          <a:p>
            <a:r>
              <a:rPr lang="en-US" dirty="0"/>
              <a:t>Dave Seter / Introducing Godzilla to Marianne Moore's Octopus of Ice / 2018</a:t>
            </a:r>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F8C3834-47CB-4BF1-B3F8-E19F2F6A4437}" type="datetime1">
              <a:rPr lang="en-US" smtClean="0"/>
              <a:t>2/16/2026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Dave Seter / Introducing Godzilla to Marianne Moore's Octopus of Ice / 2018</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328046-E534-4108-AAF7-B82F49814FC9}" type="datetime1">
              <a:rPr lang="en-US" smtClean="0"/>
              <a:t>2/16/2026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Dave Seter / Introducing Godzilla to Marianne Moore's Octopus of Ice / 2018</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9F5C735-1290-4DBC-AE06-B8A07F365349}" type="datetime1">
              <a:rPr lang="en-US" smtClean="0"/>
              <a:t>2/16/2026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dirty="0"/>
              <a:t>Dave Seter / Introducing Godzilla to Marianne Moore's Octopus of Ice / 2018</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CA33-4C0C-4003-8B73-92316E202CA7}"/>
              </a:ext>
            </a:extLst>
          </p:cNvPr>
          <p:cNvSpPr>
            <a:spLocks noGrp="1"/>
          </p:cNvSpPr>
          <p:nvPr>
            <p:ph type="ctrTitle"/>
          </p:nvPr>
        </p:nvSpPr>
        <p:spPr>
          <a:xfrm>
            <a:off x="1915384" y="1311215"/>
            <a:ext cx="8361229" cy="1181249"/>
          </a:xfrm>
        </p:spPr>
        <p:txBody>
          <a:bodyPr/>
          <a:lstStyle/>
          <a:p>
            <a:r>
              <a:rPr lang="en-US" sz="3600" dirty="0"/>
              <a:t>Introducing Godzilla </a:t>
            </a:r>
            <a:br>
              <a:rPr lang="en-US" sz="3600" dirty="0"/>
            </a:br>
            <a:r>
              <a:rPr lang="en-US" sz="3600" dirty="0"/>
              <a:t>to Marianne Moore's octopus of ice</a:t>
            </a:r>
          </a:p>
        </p:txBody>
      </p:sp>
      <p:sp>
        <p:nvSpPr>
          <p:cNvPr id="3" name="Subtitle 2">
            <a:extLst>
              <a:ext uri="{FF2B5EF4-FFF2-40B4-BE49-F238E27FC236}">
                <a16:creationId xmlns:a16="http://schemas.microsoft.com/office/drawing/2014/main" id="{639129DE-42C4-4B45-855C-C6961A24EBE1}"/>
              </a:ext>
            </a:extLst>
          </p:cNvPr>
          <p:cNvSpPr>
            <a:spLocks noGrp="1"/>
          </p:cNvSpPr>
          <p:nvPr>
            <p:ph type="subTitle" idx="1"/>
          </p:nvPr>
        </p:nvSpPr>
        <p:spPr>
          <a:xfrm>
            <a:off x="2432736" y="2803426"/>
            <a:ext cx="7326528" cy="2812369"/>
          </a:xfrm>
        </p:spPr>
        <p:txBody>
          <a:bodyPr>
            <a:normAutofit fontScale="70000" lnSpcReduction="20000"/>
          </a:bodyPr>
          <a:lstStyle/>
          <a:p>
            <a:r>
              <a:rPr lang="en-US" sz="4500" dirty="0"/>
              <a:t>Presentation for Discussion </a:t>
            </a:r>
          </a:p>
          <a:p>
            <a:r>
              <a:rPr lang="en-US" sz="4500" dirty="0"/>
              <a:t>Vintage House </a:t>
            </a:r>
          </a:p>
          <a:p>
            <a:r>
              <a:rPr lang="en-US" sz="4500" dirty="0"/>
              <a:t>March 2026</a:t>
            </a:r>
          </a:p>
          <a:p>
            <a:endParaRPr lang="en-US" sz="4500" dirty="0"/>
          </a:p>
          <a:p>
            <a:endParaRPr lang="en-US" dirty="0"/>
          </a:p>
          <a:p>
            <a:r>
              <a:rPr lang="en-US" sz="3200" dirty="0"/>
              <a:t>Dave Seter</a:t>
            </a:r>
          </a:p>
          <a:p>
            <a:r>
              <a:rPr lang="en-US" sz="3200" dirty="0"/>
              <a:t>Sonoma County Poet Laureate 2024-6</a:t>
            </a:r>
          </a:p>
        </p:txBody>
      </p:sp>
    </p:spTree>
    <p:extLst>
      <p:ext uri="{BB962C8B-B14F-4D97-AF65-F5344CB8AC3E}">
        <p14:creationId xmlns:p14="http://schemas.microsoft.com/office/powerpoint/2010/main" val="108437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45DF-8429-4211-A685-26523132A367}"/>
              </a:ext>
            </a:extLst>
          </p:cNvPr>
          <p:cNvSpPr>
            <a:spLocks noGrp="1"/>
          </p:cNvSpPr>
          <p:nvPr>
            <p:ph type="title"/>
          </p:nvPr>
        </p:nvSpPr>
        <p:spPr>
          <a:xfrm>
            <a:off x="1371600" y="685799"/>
            <a:ext cx="9970316" cy="1503727"/>
          </a:xfrm>
        </p:spPr>
        <p:txBody>
          <a:bodyPr>
            <a:noAutofit/>
          </a:bodyPr>
          <a:lstStyle/>
          <a:p>
            <a:r>
              <a:rPr lang="en-US" sz="3600" dirty="0"/>
              <a:t>Q: How to Write a Poem about Global Warming?</a:t>
            </a:r>
            <a:br>
              <a:rPr lang="en-US" sz="3600" dirty="0"/>
            </a:br>
            <a:r>
              <a:rPr lang="en-US" sz="3600" dirty="0"/>
              <a:t>A: Introduce Godzilla to M. Moore’s Octopus of Ice</a:t>
            </a:r>
          </a:p>
        </p:txBody>
      </p:sp>
      <p:sp>
        <p:nvSpPr>
          <p:cNvPr id="5" name="Footer Placeholder 4">
            <a:extLst>
              <a:ext uri="{FF2B5EF4-FFF2-40B4-BE49-F238E27FC236}">
                <a16:creationId xmlns:a16="http://schemas.microsoft.com/office/drawing/2014/main" id="{BA61BBDF-1E7B-4CA5-BD1A-A407D210B6E5}"/>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E9C57B64-BA11-4E64-9BFE-5F20212E963A}"/>
              </a:ext>
            </a:extLst>
          </p:cNvPr>
          <p:cNvSpPr>
            <a:spLocks noGrp="1"/>
          </p:cNvSpPr>
          <p:nvPr>
            <p:ph type="sldNum" sz="quarter" idx="12"/>
          </p:nvPr>
        </p:nvSpPr>
        <p:spPr/>
        <p:txBody>
          <a:bodyPr/>
          <a:lstStyle/>
          <a:p>
            <a:fld id="{69E57DC2-970A-4B3E-BB1C-7A09969E49DF}" type="slidenum">
              <a:rPr lang="en-US" smtClean="0"/>
              <a:t>10</a:t>
            </a:fld>
            <a:endParaRPr lang="en-US" dirty="0"/>
          </a:p>
        </p:txBody>
      </p:sp>
      <p:pic>
        <p:nvPicPr>
          <p:cNvPr id="9" name="Content Placeholder 8">
            <a:extLst>
              <a:ext uri="{FF2B5EF4-FFF2-40B4-BE49-F238E27FC236}">
                <a16:creationId xmlns:a16="http://schemas.microsoft.com/office/drawing/2014/main" id="{A82E6CB3-D5FC-4F22-A920-E9E1A34A51BC}"/>
              </a:ext>
            </a:extLst>
          </p:cNvPr>
          <p:cNvPicPr>
            <a:picLocks noGrp="1" noChangeAspect="1"/>
          </p:cNvPicPr>
          <p:nvPr>
            <p:ph sz="half" idx="1"/>
          </p:nvPr>
        </p:nvPicPr>
        <p:blipFill>
          <a:blip r:embed="rId2"/>
          <a:stretch>
            <a:fillRect/>
          </a:stretch>
        </p:blipFill>
        <p:spPr>
          <a:xfrm>
            <a:off x="3032904" y="2286000"/>
            <a:ext cx="2425700" cy="3429000"/>
          </a:xfrm>
        </p:spPr>
      </p:pic>
      <p:pic>
        <p:nvPicPr>
          <p:cNvPr id="12" name="Content Placeholder 11">
            <a:extLst>
              <a:ext uri="{FF2B5EF4-FFF2-40B4-BE49-F238E27FC236}">
                <a16:creationId xmlns:a16="http://schemas.microsoft.com/office/drawing/2014/main" id="{1EB80C65-A81B-4A79-A731-F18E57BD0F65}"/>
              </a:ext>
            </a:extLst>
          </p:cNvPr>
          <p:cNvPicPr>
            <a:picLocks noGrp="1" noChangeAspect="1"/>
          </p:cNvPicPr>
          <p:nvPr>
            <p:ph sz="half" idx="2"/>
          </p:nvPr>
        </p:nvPicPr>
        <p:blipFill>
          <a:blip r:embed="rId3"/>
          <a:stretch>
            <a:fillRect/>
          </a:stretch>
        </p:blipFill>
        <p:spPr>
          <a:xfrm>
            <a:off x="5888966" y="2262303"/>
            <a:ext cx="3802970" cy="3452697"/>
          </a:xfrm>
        </p:spPr>
      </p:pic>
    </p:spTree>
    <p:extLst>
      <p:ext uri="{BB962C8B-B14F-4D97-AF65-F5344CB8AC3E}">
        <p14:creationId xmlns:p14="http://schemas.microsoft.com/office/powerpoint/2010/main" val="95053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72CF-E70E-46B2-8B3A-284672C5609A}"/>
              </a:ext>
            </a:extLst>
          </p:cNvPr>
          <p:cNvSpPr>
            <a:spLocks noGrp="1"/>
          </p:cNvSpPr>
          <p:nvPr>
            <p:ph type="title"/>
          </p:nvPr>
        </p:nvSpPr>
        <p:spPr/>
        <p:txBody>
          <a:bodyPr>
            <a:normAutofit/>
          </a:bodyPr>
          <a:lstStyle/>
          <a:p>
            <a:r>
              <a:rPr lang="en-US" sz="3600" dirty="0"/>
              <a:t>Primary Works Cited</a:t>
            </a:r>
          </a:p>
        </p:txBody>
      </p:sp>
      <p:sp>
        <p:nvSpPr>
          <p:cNvPr id="3" name="Content Placeholder 2">
            <a:extLst>
              <a:ext uri="{FF2B5EF4-FFF2-40B4-BE49-F238E27FC236}">
                <a16:creationId xmlns:a16="http://schemas.microsoft.com/office/drawing/2014/main" id="{5928F3A7-78C6-4340-B521-8DF3E42AF10B}"/>
              </a:ext>
            </a:extLst>
          </p:cNvPr>
          <p:cNvSpPr>
            <a:spLocks noGrp="1"/>
          </p:cNvSpPr>
          <p:nvPr>
            <p:ph idx="1"/>
          </p:nvPr>
        </p:nvSpPr>
        <p:spPr>
          <a:xfrm>
            <a:off x="1371600" y="1434517"/>
            <a:ext cx="10136038" cy="4737683"/>
          </a:xfrm>
        </p:spPr>
        <p:txBody>
          <a:bodyPr>
            <a:normAutofit fontScale="85000" lnSpcReduction="10000"/>
          </a:bodyPr>
          <a:lstStyle/>
          <a:p>
            <a:r>
              <a:rPr lang="en-US" dirty="0"/>
              <a:t>Beason, S. R. “Change in Glacial Extent at Mount Rainier National Part from 1896 to 2015: Natural Resource Report NPS/MORA/NRR—2017/1472.” Fort Collins, Colorado: National Park Service, 2017.</a:t>
            </a:r>
          </a:p>
          <a:p>
            <a:r>
              <a:rPr lang="en-US" dirty="0"/>
              <a:t>Leopold, Aldo. “Thinking Like a Mountain.” </a:t>
            </a:r>
            <a:r>
              <a:rPr lang="en-US" i="1" dirty="0"/>
              <a:t>A Sand County Almanac</a:t>
            </a:r>
            <a:r>
              <a:rPr lang="en-US" dirty="0"/>
              <a:t>. New York: Oxford U Press, 1989: 129-133.</a:t>
            </a:r>
          </a:p>
          <a:p>
            <a:r>
              <a:rPr lang="en-US" dirty="0"/>
              <a:t>Marshall, George. </a:t>
            </a:r>
            <a:r>
              <a:rPr lang="en-US" i="1" dirty="0"/>
              <a:t>Don’t Even Think About It: Why Our Brains Are Wired to Ignore Climate Change</a:t>
            </a:r>
            <a:r>
              <a:rPr lang="en-US" dirty="0"/>
              <a:t>. New York: Bloomsbury, 2014.</a:t>
            </a:r>
          </a:p>
          <a:p>
            <a:r>
              <a:rPr lang="en-US" dirty="0"/>
              <a:t>Moore, Marianne. “An Octopus.” </a:t>
            </a:r>
            <a:r>
              <a:rPr lang="en-US" i="1" dirty="0"/>
              <a:t>The Norton Anthology of Modern and Contemporary Poetry</a:t>
            </a:r>
            <a:r>
              <a:rPr lang="en-US" dirty="0"/>
              <a:t>. Ramazani, Jahan, ed. New York: Norton, 2003: 441-446.</a:t>
            </a:r>
          </a:p>
          <a:p>
            <a:r>
              <a:rPr lang="en-US" dirty="0"/>
              <a:t>Morton, Timothy. “Sublime Objects.” </a:t>
            </a:r>
            <a:r>
              <a:rPr lang="en-US" i="1" dirty="0"/>
              <a:t>Speculations Journal </a:t>
            </a:r>
            <a:r>
              <a:rPr lang="en-US" dirty="0"/>
              <a:t>v 1.0 (2011): 207-227. Digital file.</a:t>
            </a:r>
          </a:p>
          <a:p>
            <a:r>
              <a:rPr lang="en-US" dirty="0"/>
              <a:t>Portland State University. “Glaciers and Glacier Change: Mount Rainier National Park.” Web content. Accessed July 7, 2017. </a:t>
            </a:r>
          </a:p>
          <a:p>
            <a:r>
              <a:rPr lang="en-US" dirty="0"/>
              <a:t>Seter, David. “Introducing Godzilla to Marianne Moore's Octopus of Ice at the Intersection of Global Warming, Environmental Philosophy, and Poetry.” MAH Thesis. Dominican University of California, 2018.</a:t>
            </a:r>
          </a:p>
          <a:p>
            <a:r>
              <a:rPr lang="en-US" dirty="0"/>
              <a:t>Tomlinson, Charles. “Introduction.” </a:t>
            </a:r>
            <a:r>
              <a:rPr lang="en-US" i="1" dirty="0"/>
              <a:t>Marianne Moore: A Collection of Critical Essays</a:t>
            </a:r>
            <a:r>
              <a:rPr lang="en-US" dirty="0"/>
              <a:t>, Tomlinson, Charles ed. Englewood Cliffs, New Jersey: Prentice Hall, 1969.</a:t>
            </a:r>
          </a:p>
          <a:p>
            <a:endParaRPr lang="en-US" dirty="0"/>
          </a:p>
          <a:p>
            <a:endParaRPr lang="en-US" dirty="0"/>
          </a:p>
        </p:txBody>
      </p:sp>
      <p:sp>
        <p:nvSpPr>
          <p:cNvPr id="4" name="Footer Placeholder 3">
            <a:extLst>
              <a:ext uri="{FF2B5EF4-FFF2-40B4-BE49-F238E27FC236}">
                <a16:creationId xmlns:a16="http://schemas.microsoft.com/office/drawing/2014/main" id="{F1596632-0974-4E23-824B-18897E6F1085}"/>
              </a:ext>
            </a:extLst>
          </p:cNvPr>
          <p:cNvSpPr>
            <a:spLocks noGrp="1"/>
          </p:cNvSpPr>
          <p:nvPr>
            <p:ph type="ftr" sz="quarter" idx="11"/>
          </p:nvPr>
        </p:nvSpPr>
        <p:spPr/>
        <p:txBody>
          <a:bodyPr/>
          <a:lstStyle/>
          <a:p>
            <a:r>
              <a:rPr lang="en-US" dirty="0"/>
              <a:t>Dave Seter / Introducing Godzilla to Marianne Moore's Octopus of Ice / 2026</a:t>
            </a:r>
          </a:p>
        </p:txBody>
      </p:sp>
      <p:sp>
        <p:nvSpPr>
          <p:cNvPr id="5" name="Slide Number Placeholder 4">
            <a:extLst>
              <a:ext uri="{FF2B5EF4-FFF2-40B4-BE49-F238E27FC236}">
                <a16:creationId xmlns:a16="http://schemas.microsoft.com/office/drawing/2014/main" id="{C1079041-1C87-4138-9E70-3406707757F7}"/>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61607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4753-0E44-43DC-8D62-7058995F195A}"/>
              </a:ext>
            </a:extLst>
          </p:cNvPr>
          <p:cNvSpPr>
            <a:spLocks noGrp="1"/>
          </p:cNvSpPr>
          <p:nvPr>
            <p:ph type="title"/>
          </p:nvPr>
        </p:nvSpPr>
        <p:spPr/>
        <p:txBody>
          <a:bodyPr>
            <a:normAutofit/>
          </a:bodyPr>
          <a:lstStyle/>
          <a:p>
            <a:r>
              <a:rPr lang="en-US" sz="3600" dirty="0"/>
              <a:t>Or: How to Write a Poem about Global Warming</a:t>
            </a:r>
          </a:p>
        </p:txBody>
      </p:sp>
      <p:sp>
        <p:nvSpPr>
          <p:cNvPr id="3" name="Content Placeholder 2">
            <a:extLst>
              <a:ext uri="{FF2B5EF4-FFF2-40B4-BE49-F238E27FC236}">
                <a16:creationId xmlns:a16="http://schemas.microsoft.com/office/drawing/2014/main" id="{B9291E24-C08F-4B5B-BC9D-ABC9981409A6}"/>
              </a:ext>
            </a:extLst>
          </p:cNvPr>
          <p:cNvSpPr>
            <a:spLocks noGrp="1"/>
          </p:cNvSpPr>
          <p:nvPr>
            <p:ph idx="1"/>
          </p:nvPr>
        </p:nvSpPr>
        <p:spPr/>
        <p:txBody>
          <a:bodyPr/>
          <a:lstStyle/>
          <a:p>
            <a:r>
              <a:rPr lang="en-US" sz="3200" dirty="0"/>
              <a:t>Environmental Philosophy: Thinking Like a Mountain</a:t>
            </a:r>
          </a:p>
          <a:p>
            <a:r>
              <a:rPr lang="en-US" sz="3200" dirty="0"/>
              <a:t>Poetry: Marianne Moore’s “An Octopus”</a:t>
            </a:r>
          </a:p>
          <a:p>
            <a:r>
              <a:rPr lang="en-US" sz="3200" dirty="0"/>
              <a:t>Science: Global Warming and Mt. Rainier</a:t>
            </a:r>
          </a:p>
          <a:p>
            <a:r>
              <a:rPr lang="en-US" sz="3200" dirty="0"/>
              <a:t>Popular Culture: Godzilla</a:t>
            </a:r>
          </a:p>
          <a:p>
            <a:endParaRPr lang="en-US" dirty="0"/>
          </a:p>
        </p:txBody>
      </p:sp>
      <p:sp>
        <p:nvSpPr>
          <p:cNvPr id="4" name="Footer Placeholder 3">
            <a:extLst>
              <a:ext uri="{FF2B5EF4-FFF2-40B4-BE49-F238E27FC236}">
                <a16:creationId xmlns:a16="http://schemas.microsoft.com/office/drawing/2014/main" id="{CC9732AB-A446-4F25-9631-CD0C394E75C4}"/>
              </a:ext>
            </a:extLst>
          </p:cNvPr>
          <p:cNvSpPr>
            <a:spLocks noGrp="1"/>
          </p:cNvSpPr>
          <p:nvPr>
            <p:ph type="ftr" sz="quarter" idx="11"/>
          </p:nvPr>
        </p:nvSpPr>
        <p:spPr/>
        <p:txBody>
          <a:bodyPr/>
          <a:lstStyle/>
          <a:p>
            <a:r>
              <a:rPr lang="en-US" dirty="0"/>
              <a:t>Dave Seter / Introducing Godzilla to Marianne Moore's Octopus of Ice / 2026</a:t>
            </a:r>
          </a:p>
        </p:txBody>
      </p:sp>
      <p:sp>
        <p:nvSpPr>
          <p:cNvPr id="5" name="Slide Number Placeholder 4">
            <a:extLst>
              <a:ext uri="{FF2B5EF4-FFF2-40B4-BE49-F238E27FC236}">
                <a16:creationId xmlns:a16="http://schemas.microsoft.com/office/drawing/2014/main" id="{7038E705-1593-4FA4-9314-4E6B516C2B3A}"/>
              </a:ext>
            </a:extLst>
          </p:cNvPr>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399461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48BF-D0A3-435A-A30C-B96726FDC1C6}"/>
              </a:ext>
            </a:extLst>
          </p:cNvPr>
          <p:cNvSpPr>
            <a:spLocks noGrp="1"/>
          </p:cNvSpPr>
          <p:nvPr>
            <p:ph type="title"/>
          </p:nvPr>
        </p:nvSpPr>
        <p:spPr>
          <a:xfrm>
            <a:off x="1371600" y="484464"/>
            <a:ext cx="9601200" cy="1485900"/>
          </a:xfrm>
        </p:spPr>
        <p:txBody>
          <a:bodyPr>
            <a:normAutofit/>
          </a:bodyPr>
          <a:lstStyle/>
          <a:p>
            <a:r>
              <a:rPr lang="en-US" sz="3600" dirty="0"/>
              <a:t>How to Write a Poem about Global Warming </a:t>
            </a:r>
            <a:br>
              <a:rPr lang="en-US" sz="3600" dirty="0"/>
            </a:br>
            <a:r>
              <a:rPr lang="en-US" sz="3600" dirty="0"/>
              <a:t>Part One – Think Like a Mountain</a:t>
            </a:r>
          </a:p>
        </p:txBody>
      </p:sp>
      <p:sp>
        <p:nvSpPr>
          <p:cNvPr id="4" name="Content Placeholder 3">
            <a:extLst>
              <a:ext uri="{FF2B5EF4-FFF2-40B4-BE49-F238E27FC236}">
                <a16:creationId xmlns:a16="http://schemas.microsoft.com/office/drawing/2014/main" id="{F986089F-6508-4DAC-A42D-B74A43A0C6D4}"/>
              </a:ext>
            </a:extLst>
          </p:cNvPr>
          <p:cNvSpPr>
            <a:spLocks noGrp="1"/>
          </p:cNvSpPr>
          <p:nvPr>
            <p:ph sz="half" idx="2"/>
          </p:nvPr>
        </p:nvSpPr>
        <p:spPr>
          <a:xfrm>
            <a:off x="4521666" y="1828800"/>
            <a:ext cx="6761527" cy="4538443"/>
          </a:xfrm>
        </p:spPr>
        <p:txBody>
          <a:bodyPr>
            <a:noAutofit/>
          </a:bodyPr>
          <a:lstStyle/>
          <a:p>
            <a:r>
              <a:rPr lang="en-US" sz="2400" dirty="0"/>
              <a:t>Aldo Leopold: “Thinking Like a Mountain.”</a:t>
            </a:r>
          </a:p>
          <a:p>
            <a:r>
              <a:rPr lang="en-US" sz="2400" dirty="0"/>
              <a:t>The phrase “thinking like a mountain” has been employed by ecologists to argue for a holistic view of nature that recognizes the interconnectedness of things.</a:t>
            </a:r>
          </a:p>
          <a:p>
            <a:r>
              <a:rPr lang="en-US" sz="2400" dirty="0"/>
              <a:t>Leopold: </a:t>
            </a:r>
            <a:r>
              <a:rPr lang="en-US" sz="2400" i="1" dirty="0"/>
              <a:t>Only the mountain has lived long enough to listen objectively to the howl of a wolf </a:t>
            </a:r>
            <a:r>
              <a:rPr lang="en-US" sz="2400" dirty="0"/>
              <a:t>(129).</a:t>
            </a:r>
          </a:p>
          <a:p>
            <a:r>
              <a:rPr lang="en-US" sz="2400" dirty="0"/>
              <a:t>If a mountain may think, or feel, it is through the transmission of life forces across its own being, from the dying wolf to the retreating glacier. </a:t>
            </a:r>
          </a:p>
        </p:txBody>
      </p:sp>
      <p:sp>
        <p:nvSpPr>
          <p:cNvPr id="5" name="Footer Placeholder 4">
            <a:extLst>
              <a:ext uri="{FF2B5EF4-FFF2-40B4-BE49-F238E27FC236}">
                <a16:creationId xmlns:a16="http://schemas.microsoft.com/office/drawing/2014/main" id="{6CDBED36-4019-452E-9302-5AEC0D3B8716}"/>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24E076DF-0C1C-4CCB-94DA-1EB5FD15E3CE}"/>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9" name="Picture 8">
            <a:extLst>
              <a:ext uri="{FF2B5EF4-FFF2-40B4-BE49-F238E27FC236}">
                <a16:creationId xmlns:a16="http://schemas.microsoft.com/office/drawing/2014/main" id="{C3F65D23-A9E7-4982-B36F-C1506AE10BFB}"/>
              </a:ext>
            </a:extLst>
          </p:cNvPr>
          <p:cNvPicPr>
            <a:picLocks noChangeAspect="1"/>
          </p:cNvPicPr>
          <p:nvPr/>
        </p:nvPicPr>
        <p:blipFill>
          <a:blip r:embed="rId2"/>
          <a:stretch>
            <a:fillRect/>
          </a:stretch>
        </p:blipFill>
        <p:spPr>
          <a:xfrm>
            <a:off x="1458135" y="1970364"/>
            <a:ext cx="2870858" cy="2606437"/>
          </a:xfrm>
          <a:prstGeom prst="rect">
            <a:avLst/>
          </a:prstGeom>
        </p:spPr>
      </p:pic>
    </p:spTree>
    <p:extLst>
      <p:ext uri="{BB962C8B-B14F-4D97-AF65-F5344CB8AC3E}">
        <p14:creationId xmlns:p14="http://schemas.microsoft.com/office/powerpoint/2010/main" val="161076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D629-BB4E-4681-B2CF-A7CE0AF8091C}"/>
              </a:ext>
            </a:extLst>
          </p:cNvPr>
          <p:cNvSpPr>
            <a:spLocks noGrp="1"/>
          </p:cNvSpPr>
          <p:nvPr>
            <p:ph type="title"/>
          </p:nvPr>
        </p:nvSpPr>
        <p:spPr>
          <a:xfrm>
            <a:off x="1371600" y="443568"/>
            <a:ext cx="9601200" cy="1485900"/>
          </a:xfrm>
        </p:spPr>
        <p:txBody>
          <a:bodyPr>
            <a:normAutofit/>
          </a:bodyPr>
          <a:lstStyle/>
          <a:p>
            <a:r>
              <a:rPr lang="en-US" sz="3600" dirty="0"/>
              <a:t>How to Write a Poem about Global Warming </a:t>
            </a:r>
            <a:br>
              <a:rPr lang="en-US" sz="3600" dirty="0"/>
            </a:br>
            <a:r>
              <a:rPr lang="en-US" sz="3600" dirty="0"/>
              <a:t>Part Two – Write Like Marianne Moore</a:t>
            </a:r>
          </a:p>
        </p:txBody>
      </p:sp>
      <p:sp>
        <p:nvSpPr>
          <p:cNvPr id="4" name="Content Placeholder 3">
            <a:extLst>
              <a:ext uri="{FF2B5EF4-FFF2-40B4-BE49-F238E27FC236}">
                <a16:creationId xmlns:a16="http://schemas.microsoft.com/office/drawing/2014/main" id="{D221E5D6-BFF6-44D4-9580-523803A6E03C}"/>
              </a:ext>
            </a:extLst>
          </p:cNvPr>
          <p:cNvSpPr>
            <a:spLocks noGrp="1"/>
          </p:cNvSpPr>
          <p:nvPr>
            <p:ph sz="half" idx="2"/>
          </p:nvPr>
        </p:nvSpPr>
        <p:spPr>
          <a:xfrm>
            <a:off x="4446166" y="1929468"/>
            <a:ext cx="7070098" cy="4393694"/>
          </a:xfrm>
        </p:spPr>
        <p:txBody>
          <a:bodyPr>
            <a:normAutofit fontScale="92500" lnSpcReduction="20000"/>
          </a:bodyPr>
          <a:lstStyle/>
          <a:p>
            <a:r>
              <a:rPr lang="en-US" sz="2600" dirty="0"/>
              <a:t>Marianne Moore: “An Octopus”</a:t>
            </a:r>
          </a:p>
          <a:p>
            <a:r>
              <a:rPr lang="en-US" sz="2600" dirty="0"/>
              <a:t>About Mt. Rainier and the “octopus of ice” slung across its shoulders.</a:t>
            </a:r>
          </a:p>
          <a:p>
            <a:r>
              <a:rPr lang="en-US" sz="2600" dirty="0"/>
              <a:t>Published 1924.</a:t>
            </a:r>
          </a:p>
          <a:p>
            <a:r>
              <a:rPr lang="en-US" sz="2600" dirty="0"/>
              <a:t>Thinks like a mountain through a technique of collage / through transmission of life forces across the page.</a:t>
            </a:r>
          </a:p>
          <a:p>
            <a:r>
              <a:rPr lang="en-US" sz="2600" i="1" dirty="0"/>
              <a:t>In an age when such major poets as Eliot and Yeats have treated nature with an imperiousness that, at times, recalls their symbolist forebears, Miss Moore is ready to accord to objects and to animals a life of their own. </a:t>
            </a:r>
            <a:r>
              <a:rPr lang="en-US" sz="2600" dirty="0"/>
              <a:t>(Tomlinson 1)</a:t>
            </a:r>
          </a:p>
          <a:p>
            <a:endParaRPr lang="en-US" dirty="0"/>
          </a:p>
        </p:txBody>
      </p:sp>
      <p:sp>
        <p:nvSpPr>
          <p:cNvPr id="5" name="Footer Placeholder 4">
            <a:extLst>
              <a:ext uri="{FF2B5EF4-FFF2-40B4-BE49-F238E27FC236}">
                <a16:creationId xmlns:a16="http://schemas.microsoft.com/office/drawing/2014/main" id="{7A5EA04C-F553-43E9-B9F0-56E999C42087}"/>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CE28A165-138D-4525-8151-87B5C601BE54}"/>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8" name="Picture 7">
            <a:extLst>
              <a:ext uri="{FF2B5EF4-FFF2-40B4-BE49-F238E27FC236}">
                <a16:creationId xmlns:a16="http://schemas.microsoft.com/office/drawing/2014/main" id="{65509F53-1FB7-8059-EF07-3F6B45C2EB3B}"/>
              </a:ext>
            </a:extLst>
          </p:cNvPr>
          <p:cNvPicPr>
            <a:picLocks noChangeAspect="1"/>
          </p:cNvPicPr>
          <p:nvPr/>
        </p:nvPicPr>
        <p:blipFill>
          <a:blip r:embed="rId2"/>
          <a:stretch>
            <a:fillRect/>
          </a:stretch>
        </p:blipFill>
        <p:spPr>
          <a:xfrm>
            <a:off x="1483744" y="1929468"/>
            <a:ext cx="2594643" cy="2657798"/>
          </a:xfrm>
          <a:prstGeom prst="rect">
            <a:avLst/>
          </a:prstGeom>
        </p:spPr>
      </p:pic>
      <p:sp>
        <p:nvSpPr>
          <p:cNvPr id="10" name="TextBox 9">
            <a:extLst>
              <a:ext uri="{FF2B5EF4-FFF2-40B4-BE49-F238E27FC236}">
                <a16:creationId xmlns:a16="http://schemas.microsoft.com/office/drawing/2014/main" id="{12776710-CCD6-EB5A-A597-C34AFA50DD00}"/>
              </a:ext>
            </a:extLst>
          </p:cNvPr>
          <p:cNvSpPr txBox="1"/>
          <p:nvPr/>
        </p:nvSpPr>
        <p:spPr>
          <a:xfrm>
            <a:off x="1833626" y="4587266"/>
            <a:ext cx="1894878" cy="646331"/>
          </a:xfrm>
          <a:prstGeom prst="rect">
            <a:avLst/>
          </a:prstGeom>
          <a:noFill/>
        </p:spPr>
        <p:txBody>
          <a:bodyPr wrap="none" rtlCol="0">
            <a:spAutoFit/>
          </a:bodyPr>
          <a:lstStyle/>
          <a:p>
            <a:pPr algn="ctr"/>
            <a:r>
              <a:rPr lang="en-US" dirty="0"/>
              <a:t>Marianne Moore </a:t>
            </a:r>
          </a:p>
          <a:p>
            <a:pPr algn="ctr"/>
            <a:r>
              <a:rPr lang="en-US" dirty="0"/>
              <a:t>Poets.org website</a:t>
            </a:r>
          </a:p>
        </p:txBody>
      </p:sp>
    </p:spTree>
    <p:extLst>
      <p:ext uri="{BB962C8B-B14F-4D97-AF65-F5344CB8AC3E}">
        <p14:creationId xmlns:p14="http://schemas.microsoft.com/office/powerpoint/2010/main" val="335034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CE90-5C5F-47A0-B8FF-B6AE19687626}"/>
              </a:ext>
            </a:extLst>
          </p:cNvPr>
          <p:cNvSpPr>
            <a:spLocks noGrp="1"/>
          </p:cNvSpPr>
          <p:nvPr>
            <p:ph type="title"/>
          </p:nvPr>
        </p:nvSpPr>
        <p:spPr>
          <a:xfrm>
            <a:off x="1371599" y="685799"/>
            <a:ext cx="10154873" cy="1485901"/>
          </a:xfrm>
        </p:spPr>
        <p:txBody>
          <a:bodyPr>
            <a:noAutofit/>
          </a:bodyPr>
          <a:lstStyle/>
          <a:p>
            <a:r>
              <a:rPr lang="en-US" sz="3600" dirty="0"/>
              <a:t>How to Write a Poem about Global Warming </a:t>
            </a:r>
            <a:br>
              <a:rPr lang="en-US" sz="3600" dirty="0"/>
            </a:br>
            <a:r>
              <a:rPr lang="en-US" sz="3600" dirty="0"/>
              <a:t>Part Three – Describe the Retreating Octopus of Ice</a:t>
            </a:r>
          </a:p>
        </p:txBody>
      </p:sp>
      <p:sp>
        <p:nvSpPr>
          <p:cNvPr id="3" name="Content Placeholder 2">
            <a:extLst>
              <a:ext uri="{FF2B5EF4-FFF2-40B4-BE49-F238E27FC236}">
                <a16:creationId xmlns:a16="http://schemas.microsoft.com/office/drawing/2014/main" id="{F3F97736-3D53-4032-AAFE-77CCCC56CC24}"/>
              </a:ext>
            </a:extLst>
          </p:cNvPr>
          <p:cNvSpPr>
            <a:spLocks noGrp="1"/>
          </p:cNvSpPr>
          <p:nvPr>
            <p:ph sz="half" idx="1"/>
          </p:nvPr>
        </p:nvSpPr>
        <p:spPr>
          <a:xfrm>
            <a:off x="1371600" y="1929468"/>
            <a:ext cx="5910044" cy="4046990"/>
          </a:xfrm>
        </p:spPr>
        <p:txBody>
          <a:bodyPr>
            <a:normAutofit lnSpcReduction="10000"/>
          </a:bodyPr>
          <a:lstStyle/>
          <a:p>
            <a:endParaRPr lang="en-US" dirty="0"/>
          </a:p>
          <a:p>
            <a:r>
              <a:rPr lang="en-US" sz="2400" dirty="0"/>
              <a:t>The octopus contains 25% of all the ice in the lower 48 United States (Beason).</a:t>
            </a:r>
          </a:p>
          <a:p>
            <a:r>
              <a:rPr lang="en-US" sz="2400" dirty="0"/>
              <a:t>The octopus lost 25% of its volume between 1913 and 1994 (Portland State University).</a:t>
            </a:r>
          </a:p>
          <a:p>
            <a:r>
              <a:rPr lang="en-US" sz="2400" dirty="0"/>
              <a:t>Recent rate of loss is as much as 3% per year (Beason).</a:t>
            </a:r>
          </a:p>
          <a:p>
            <a:r>
              <a:rPr lang="en-US" sz="2400" dirty="0"/>
              <a:t>Species in retreat include: subalpine wildflowers; pika; and whitebark pine. </a:t>
            </a:r>
          </a:p>
        </p:txBody>
      </p:sp>
      <p:sp>
        <p:nvSpPr>
          <p:cNvPr id="5" name="Footer Placeholder 4">
            <a:extLst>
              <a:ext uri="{FF2B5EF4-FFF2-40B4-BE49-F238E27FC236}">
                <a16:creationId xmlns:a16="http://schemas.microsoft.com/office/drawing/2014/main" id="{2A86C14B-1328-4061-B454-AA90D12732BD}"/>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6058ECA5-C94F-4BBC-89B7-6BE2EE39F630}"/>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8" name="Picture 7">
            <a:extLst>
              <a:ext uri="{FF2B5EF4-FFF2-40B4-BE49-F238E27FC236}">
                <a16:creationId xmlns:a16="http://schemas.microsoft.com/office/drawing/2014/main" id="{371400DF-E35D-45FA-86A6-5DE3AD4BF158}"/>
              </a:ext>
            </a:extLst>
          </p:cNvPr>
          <p:cNvPicPr>
            <a:picLocks noChangeAspect="1"/>
          </p:cNvPicPr>
          <p:nvPr/>
        </p:nvPicPr>
        <p:blipFill>
          <a:blip r:embed="rId2"/>
          <a:stretch>
            <a:fillRect/>
          </a:stretch>
        </p:blipFill>
        <p:spPr>
          <a:xfrm>
            <a:off x="7752242" y="2416382"/>
            <a:ext cx="3316786" cy="3011294"/>
          </a:xfrm>
          <a:prstGeom prst="rect">
            <a:avLst/>
          </a:prstGeom>
        </p:spPr>
      </p:pic>
      <p:sp>
        <p:nvSpPr>
          <p:cNvPr id="4" name="TextBox 3">
            <a:extLst>
              <a:ext uri="{FF2B5EF4-FFF2-40B4-BE49-F238E27FC236}">
                <a16:creationId xmlns:a16="http://schemas.microsoft.com/office/drawing/2014/main" id="{3BBCD6F8-5B33-6E0D-7F25-735BD2D4CEB4}"/>
              </a:ext>
            </a:extLst>
          </p:cNvPr>
          <p:cNvSpPr txBox="1"/>
          <p:nvPr/>
        </p:nvSpPr>
        <p:spPr>
          <a:xfrm>
            <a:off x="7781504" y="5535272"/>
            <a:ext cx="3382464" cy="369332"/>
          </a:xfrm>
          <a:prstGeom prst="rect">
            <a:avLst/>
          </a:prstGeom>
          <a:noFill/>
        </p:spPr>
        <p:txBody>
          <a:bodyPr wrap="none" rtlCol="0">
            <a:spAutoFit/>
          </a:bodyPr>
          <a:lstStyle/>
          <a:p>
            <a:r>
              <a:rPr lang="en-US" dirty="0"/>
              <a:t>Mt. Rainier (photo by Dave Seter)</a:t>
            </a:r>
          </a:p>
        </p:txBody>
      </p:sp>
    </p:spTree>
    <p:extLst>
      <p:ext uri="{BB962C8B-B14F-4D97-AF65-F5344CB8AC3E}">
        <p14:creationId xmlns:p14="http://schemas.microsoft.com/office/powerpoint/2010/main" val="418309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B7B7-04AB-4AB2-B1A4-0728A6E23A49}"/>
              </a:ext>
            </a:extLst>
          </p:cNvPr>
          <p:cNvSpPr>
            <a:spLocks noGrp="1"/>
          </p:cNvSpPr>
          <p:nvPr>
            <p:ph type="title"/>
          </p:nvPr>
        </p:nvSpPr>
        <p:spPr>
          <a:xfrm>
            <a:off x="1371600" y="685799"/>
            <a:ext cx="9697428" cy="1488057"/>
          </a:xfrm>
        </p:spPr>
        <p:txBody>
          <a:bodyPr>
            <a:normAutofit/>
          </a:bodyPr>
          <a:lstStyle/>
          <a:p>
            <a:r>
              <a:rPr lang="en-US" sz="3200" dirty="0"/>
              <a:t>Problems in Communicating Global Warming: Morton</a:t>
            </a:r>
          </a:p>
        </p:txBody>
      </p:sp>
      <p:sp>
        <p:nvSpPr>
          <p:cNvPr id="4" name="Content Placeholder 3">
            <a:extLst>
              <a:ext uri="{FF2B5EF4-FFF2-40B4-BE49-F238E27FC236}">
                <a16:creationId xmlns:a16="http://schemas.microsoft.com/office/drawing/2014/main" id="{2D68B95D-BF24-4EB5-A414-F9FE262BC692}"/>
              </a:ext>
            </a:extLst>
          </p:cNvPr>
          <p:cNvSpPr>
            <a:spLocks noGrp="1"/>
          </p:cNvSpPr>
          <p:nvPr>
            <p:ph sz="half" idx="2"/>
          </p:nvPr>
        </p:nvSpPr>
        <p:spPr>
          <a:xfrm>
            <a:off x="1371601" y="1652630"/>
            <a:ext cx="10163262" cy="4613945"/>
          </a:xfrm>
        </p:spPr>
        <p:txBody>
          <a:bodyPr>
            <a:normAutofit fontScale="92500" lnSpcReduction="10000"/>
          </a:bodyPr>
          <a:lstStyle/>
          <a:p>
            <a:r>
              <a:rPr lang="en-US" sz="3000" dirty="0"/>
              <a:t>Timothy Morton: Global warming is a </a:t>
            </a:r>
            <a:r>
              <a:rPr lang="en-US" sz="3000" i="1" dirty="0"/>
              <a:t>hyperobject</a:t>
            </a:r>
            <a:r>
              <a:rPr lang="en-US" sz="3000" dirty="0"/>
              <a:t> and hyperobjects are inherently difficult to explain.</a:t>
            </a:r>
          </a:p>
          <a:p>
            <a:r>
              <a:rPr lang="en-US" sz="3000" dirty="0"/>
              <a:t>Definition of </a:t>
            </a:r>
            <a:r>
              <a:rPr lang="en-US" sz="3000" i="1" dirty="0"/>
              <a:t>hyperobject </a:t>
            </a:r>
            <a:r>
              <a:rPr lang="en-US" sz="3000" dirty="0"/>
              <a:t>(Morton 207): </a:t>
            </a:r>
          </a:p>
          <a:p>
            <a:pPr marL="0" indent="0">
              <a:buNone/>
            </a:pPr>
            <a:r>
              <a:rPr lang="en-US" sz="3000" dirty="0"/>
              <a:t>	Massively distributed in time and space.</a:t>
            </a:r>
          </a:p>
          <a:p>
            <a:pPr marL="0" indent="0">
              <a:buNone/>
            </a:pPr>
            <a:r>
              <a:rPr lang="en-US" sz="3000" dirty="0"/>
              <a:t>	Viscous—they have the strange quality of sticking to you 	the more you try to shake them off.</a:t>
            </a:r>
          </a:p>
          <a:p>
            <a:pPr marL="0" indent="0">
              <a:buNone/>
            </a:pPr>
            <a:r>
              <a:rPr lang="en-US" sz="3000" dirty="0"/>
              <a:t>	The more you know about them, the stranger and even 	more terrifying they become. </a:t>
            </a:r>
          </a:p>
          <a:p>
            <a:pPr marL="0" indent="0">
              <a:buNone/>
            </a:pPr>
            <a:r>
              <a:rPr lang="en-US" sz="3000" dirty="0"/>
              <a:t>	It’s only possible for humans to see pieces or aspects 	of 	them at any one time.</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6E0B203F-4111-4573-BC84-583893C99102}"/>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622F2E9F-4CD5-4601-A0FF-446C14304117}"/>
              </a:ext>
            </a:extLst>
          </p:cNvPr>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10544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58B8-75A4-4AC4-A7A0-8BFF85025826}"/>
              </a:ext>
            </a:extLst>
          </p:cNvPr>
          <p:cNvSpPr>
            <a:spLocks noGrp="1"/>
          </p:cNvSpPr>
          <p:nvPr>
            <p:ph type="title"/>
          </p:nvPr>
        </p:nvSpPr>
        <p:spPr>
          <a:xfrm>
            <a:off x="1442906" y="685800"/>
            <a:ext cx="9529894" cy="799051"/>
          </a:xfrm>
        </p:spPr>
        <p:txBody>
          <a:bodyPr>
            <a:normAutofit fontScale="90000"/>
          </a:bodyPr>
          <a:lstStyle/>
          <a:p>
            <a:r>
              <a:rPr lang="en-US" sz="3600" dirty="0"/>
              <a:t>Problems in Communicating Global Warming: Marshall</a:t>
            </a:r>
          </a:p>
        </p:txBody>
      </p:sp>
      <p:sp>
        <p:nvSpPr>
          <p:cNvPr id="4" name="Footer Placeholder 3">
            <a:extLst>
              <a:ext uri="{FF2B5EF4-FFF2-40B4-BE49-F238E27FC236}">
                <a16:creationId xmlns:a16="http://schemas.microsoft.com/office/drawing/2014/main" id="{67BA9F8B-DDAE-4D85-8346-B17F4D8F8D66}"/>
              </a:ext>
            </a:extLst>
          </p:cNvPr>
          <p:cNvSpPr>
            <a:spLocks noGrp="1"/>
          </p:cNvSpPr>
          <p:nvPr>
            <p:ph type="ftr" sz="quarter" idx="11"/>
          </p:nvPr>
        </p:nvSpPr>
        <p:spPr/>
        <p:txBody>
          <a:bodyPr/>
          <a:lstStyle/>
          <a:p>
            <a:r>
              <a:rPr lang="en-US" dirty="0"/>
              <a:t>Dave Seter / Introducing Godzilla to Marianne Moore's Octopus of Ice / 2026</a:t>
            </a:r>
          </a:p>
        </p:txBody>
      </p:sp>
      <p:sp>
        <p:nvSpPr>
          <p:cNvPr id="5" name="Slide Number Placeholder 4">
            <a:extLst>
              <a:ext uri="{FF2B5EF4-FFF2-40B4-BE49-F238E27FC236}">
                <a16:creationId xmlns:a16="http://schemas.microsoft.com/office/drawing/2014/main" id="{3D568ED3-9521-4421-9BED-A6D7F6A33EEF}"/>
              </a:ext>
            </a:extLst>
          </p:cNvPr>
          <p:cNvSpPr>
            <a:spLocks noGrp="1"/>
          </p:cNvSpPr>
          <p:nvPr>
            <p:ph type="sldNum" sz="quarter" idx="12"/>
          </p:nvPr>
        </p:nvSpPr>
        <p:spPr/>
        <p:txBody>
          <a:bodyPr/>
          <a:lstStyle/>
          <a:p>
            <a:fld id="{69E57DC2-970A-4B3E-BB1C-7A09969E49DF}" type="slidenum">
              <a:rPr lang="en-US" smtClean="0"/>
              <a:t>7</a:t>
            </a:fld>
            <a:endParaRPr lang="en-US" dirty="0"/>
          </a:p>
        </p:txBody>
      </p:sp>
      <p:sp>
        <p:nvSpPr>
          <p:cNvPr id="6" name="Content Placeholder 2">
            <a:extLst>
              <a:ext uri="{FF2B5EF4-FFF2-40B4-BE49-F238E27FC236}">
                <a16:creationId xmlns:a16="http://schemas.microsoft.com/office/drawing/2014/main" id="{EBB7C639-B63D-480F-8AAC-91A8A3D37A88}"/>
              </a:ext>
            </a:extLst>
          </p:cNvPr>
          <p:cNvSpPr>
            <a:spLocks noGrp="1"/>
          </p:cNvSpPr>
          <p:nvPr>
            <p:ph idx="1"/>
          </p:nvPr>
        </p:nvSpPr>
        <p:spPr>
          <a:xfrm>
            <a:off x="1442906" y="1749104"/>
            <a:ext cx="9601200" cy="3581400"/>
          </a:xfrm>
        </p:spPr>
        <p:txBody>
          <a:bodyPr>
            <a:normAutofit/>
          </a:bodyPr>
          <a:lstStyle/>
          <a:p>
            <a:r>
              <a:rPr lang="en-US" sz="2800" dirty="0"/>
              <a:t>George Marshall: our brains are wired to ignore climate change / global warming.</a:t>
            </a:r>
          </a:p>
          <a:p>
            <a:r>
              <a:rPr lang="en-US" sz="2800" dirty="0"/>
              <a:t>Confirmation bias: a person tends to fit information into his or her existing, already formed, belief system.</a:t>
            </a:r>
          </a:p>
          <a:p>
            <a:r>
              <a:rPr lang="en-US" sz="2800" dirty="0"/>
              <a:t>There are risks involved with holding views that are out of step with your social or peer group. 	</a:t>
            </a:r>
          </a:p>
        </p:txBody>
      </p:sp>
    </p:spTree>
    <p:extLst>
      <p:ext uri="{BB962C8B-B14F-4D97-AF65-F5344CB8AC3E}">
        <p14:creationId xmlns:p14="http://schemas.microsoft.com/office/powerpoint/2010/main" val="23080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EE30-EB52-4F02-9F90-4472714A6FE9}"/>
              </a:ext>
            </a:extLst>
          </p:cNvPr>
          <p:cNvSpPr>
            <a:spLocks noGrp="1"/>
          </p:cNvSpPr>
          <p:nvPr>
            <p:ph type="title"/>
          </p:nvPr>
        </p:nvSpPr>
        <p:spPr/>
        <p:txBody>
          <a:bodyPr>
            <a:normAutofit/>
          </a:bodyPr>
          <a:lstStyle/>
          <a:p>
            <a:r>
              <a:rPr lang="en-US" sz="3600" dirty="0"/>
              <a:t>Addressing Morton’s Concerns</a:t>
            </a:r>
          </a:p>
        </p:txBody>
      </p:sp>
      <p:sp>
        <p:nvSpPr>
          <p:cNvPr id="5" name="Footer Placeholder 4">
            <a:extLst>
              <a:ext uri="{FF2B5EF4-FFF2-40B4-BE49-F238E27FC236}">
                <a16:creationId xmlns:a16="http://schemas.microsoft.com/office/drawing/2014/main" id="{36A7A1AF-8C03-40FC-935E-F324B28ED563}"/>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45740C4D-4309-4C10-B0B6-82AC34CE90C3}"/>
              </a:ext>
            </a:extLst>
          </p:cNvPr>
          <p:cNvSpPr>
            <a:spLocks noGrp="1"/>
          </p:cNvSpPr>
          <p:nvPr>
            <p:ph type="sldNum" sz="quarter" idx="12"/>
          </p:nvPr>
        </p:nvSpPr>
        <p:spPr/>
        <p:txBody>
          <a:bodyPr/>
          <a:lstStyle/>
          <a:p>
            <a:fld id="{69E57DC2-970A-4B3E-BB1C-7A09969E49DF}" type="slidenum">
              <a:rPr lang="en-US" smtClean="0"/>
              <a:t>8</a:t>
            </a:fld>
            <a:endParaRPr lang="en-US" dirty="0"/>
          </a:p>
        </p:txBody>
      </p:sp>
      <p:sp>
        <p:nvSpPr>
          <p:cNvPr id="9" name="Content Placeholder 3">
            <a:extLst>
              <a:ext uri="{FF2B5EF4-FFF2-40B4-BE49-F238E27FC236}">
                <a16:creationId xmlns:a16="http://schemas.microsoft.com/office/drawing/2014/main" id="{2B236707-3496-42DC-B4B5-86B84765FC51}"/>
              </a:ext>
            </a:extLst>
          </p:cNvPr>
          <p:cNvSpPr>
            <a:spLocks noGrp="1"/>
          </p:cNvSpPr>
          <p:nvPr>
            <p:ph sz="half" idx="1"/>
          </p:nvPr>
        </p:nvSpPr>
        <p:spPr>
          <a:xfrm>
            <a:off x="1371599" y="1719743"/>
            <a:ext cx="5615797" cy="4361880"/>
          </a:xfrm>
        </p:spPr>
        <p:txBody>
          <a:bodyPr>
            <a:normAutofit fontScale="92500" lnSpcReduction="10000"/>
          </a:bodyPr>
          <a:lstStyle/>
          <a:p>
            <a:pPr marL="0" indent="0">
              <a:buNone/>
            </a:pPr>
            <a:r>
              <a:rPr lang="en-US" sz="2400" dirty="0"/>
              <a:t>To the extent that global warming is a puzzle to be solved, the poet could hardly do better than to think like a forest, a mountain, or a glacier, in writing a poem that responds to the ecological condition of global warming. One way in which to think like a natural feature is to present the wealth of data the natural feature encounters, in the example of the mountain: fire, snow, creatures traversing and nesting in its terrain, the mountain climber, etc. Marianne Moore attempts to unravel the riddle of the octopus of ice, and its meaning, by assembling data from various sources much like a scientist. (Seter: 37)</a:t>
            </a:r>
          </a:p>
          <a:p>
            <a:endParaRPr lang="en-US" dirty="0"/>
          </a:p>
        </p:txBody>
      </p:sp>
      <p:pic>
        <p:nvPicPr>
          <p:cNvPr id="4" name="Picture 3">
            <a:extLst>
              <a:ext uri="{FF2B5EF4-FFF2-40B4-BE49-F238E27FC236}">
                <a16:creationId xmlns:a16="http://schemas.microsoft.com/office/drawing/2014/main" id="{5B775B82-793B-9E66-1BB7-B0BD060BE7B1}"/>
              </a:ext>
            </a:extLst>
          </p:cNvPr>
          <p:cNvPicPr>
            <a:picLocks noChangeAspect="1"/>
          </p:cNvPicPr>
          <p:nvPr/>
        </p:nvPicPr>
        <p:blipFill>
          <a:blip r:embed="rId2"/>
          <a:stretch>
            <a:fillRect/>
          </a:stretch>
        </p:blipFill>
        <p:spPr>
          <a:xfrm>
            <a:off x="7109644" y="1719744"/>
            <a:ext cx="4335457" cy="3118194"/>
          </a:xfrm>
          <a:prstGeom prst="rect">
            <a:avLst/>
          </a:prstGeom>
        </p:spPr>
      </p:pic>
      <p:sp>
        <p:nvSpPr>
          <p:cNvPr id="7" name="Arrow: Down 6">
            <a:extLst>
              <a:ext uri="{FF2B5EF4-FFF2-40B4-BE49-F238E27FC236}">
                <a16:creationId xmlns:a16="http://schemas.microsoft.com/office/drawing/2014/main" id="{7D415C6C-EE64-F7B4-330C-CA64E2545411}"/>
              </a:ext>
            </a:extLst>
          </p:cNvPr>
          <p:cNvSpPr/>
          <p:nvPr/>
        </p:nvSpPr>
        <p:spPr>
          <a:xfrm>
            <a:off x="10028566" y="1428750"/>
            <a:ext cx="484632" cy="97840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5DCCD6-72E2-D088-77B1-57571503ED88}"/>
              </a:ext>
            </a:extLst>
          </p:cNvPr>
          <p:cNvSpPr txBox="1"/>
          <p:nvPr/>
        </p:nvSpPr>
        <p:spPr>
          <a:xfrm>
            <a:off x="7520896" y="4991946"/>
            <a:ext cx="3306996" cy="646331"/>
          </a:xfrm>
          <a:prstGeom prst="rect">
            <a:avLst/>
          </a:prstGeom>
          <a:noFill/>
        </p:spPr>
        <p:txBody>
          <a:bodyPr wrap="none" rtlCol="0">
            <a:spAutoFit/>
          </a:bodyPr>
          <a:lstStyle/>
          <a:p>
            <a:pPr algn="ctr"/>
            <a:r>
              <a:rPr lang="en-US" dirty="0"/>
              <a:t>Marianne Moore on Mt. Rainier</a:t>
            </a:r>
          </a:p>
          <a:p>
            <a:pPr algn="ctr"/>
            <a:r>
              <a:rPr lang="en-US" dirty="0"/>
              <a:t>Photo from Rosenbach Museum</a:t>
            </a:r>
          </a:p>
        </p:txBody>
      </p:sp>
    </p:spTree>
    <p:extLst>
      <p:ext uri="{BB962C8B-B14F-4D97-AF65-F5344CB8AC3E}">
        <p14:creationId xmlns:p14="http://schemas.microsoft.com/office/powerpoint/2010/main" val="106514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7A24-CD4D-4A99-94FD-C8547D7464EB}"/>
              </a:ext>
            </a:extLst>
          </p:cNvPr>
          <p:cNvSpPr>
            <a:spLocks noGrp="1"/>
          </p:cNvSpPr>
          <p:nvPr>
            <p:ph type="title"/>
          </p:nvPr>
        </p:nvSpPr>
        <p:spPr/>
        <p:txBody>
          <a:bodyPr/>
          <a:lstStyle/>
          <a:p>
            <a:r>
              <a:rPr lang="en-US" dirty="0"/>
              <a:t>Addressing Marshall’s Concerns</a:t>
            </a:r>
          </a:p>
        </p:txBody>
      </p:sp>
      <p:sp>
        <p:nvSpPr>
          <p:cNvPr id="3" name="Content Placeholder 2">
            <a:extLst>
              <a:ext uri="{FF2B5EF4-FFF2-40B4-BE49-F238E27FC236}">
                <a16:creationId xmlns:a16="http://schemas.microsoft.com/office/drawing/2014/main" id="{E02ABA4E-C0C0-483E-A55D-310DEF3FC862}"/>
              </a:ext>
            </a:extLst>
          </p:cNvPr>
          <p:cNvSpPr>
            <a:spLocks noGrp="1"/>
          </p:cNvSpPr>
          <p:nvPr>
            <p:ph sz="half" idx="1"/>
          </p:nvPr>
        </p:nvSpPr>
        <p:spPr>
          <a:xfrm>
            <a:off x="1371599" y="1694575"/>
            <a:ext cx="6668220" cy="4559575"/>
          </a:xfrm>
        </p:spPr>
        <p:txBody>
          <a:bodyPr>
            <a:noAutofit/>
          </a:bodyPr>
          <a:lstStyle/>
          <a:p>
            <a:pPr marL="0" indent="0">
              <a:buNone/>
            </a:pPr>
            <a:r>
              <a:rPr lang="en-US" sz="2200" dirty="0"/>
              <a:t>And yet, in a world of denial, perhaps an agglomeration of detail isn’t enough in writing a contemporary, impactful, poem about global warming. To bridge the peer groups who hold differing opinions, pro and con, on global warming, perhaps a symbol of popular culture accepted by both peer groups is needed. Or better than a symbol, a gender-neutral spokesperson rooted in popular culture who may shake up our common understanding of global warming. A charismatic spokesperson to reach a larger audience than the less thrilling scientist quietly processing climate data: Godzilla, who was born in 1954 from nuclear weapons testing in the Pacific. (Seter: 37)</a:t>
            </a:r>
          </a:p>
          <a:p>
            <a:pPr marL="0" indent="0">
              <a:buNone/>
            </a:pPr>
            <a:endParaRPr lang="en-US" sz="2200" dirty="0"/>
          </a:p>
          <a:p>
            <a:pPr marL="0" indent="0">
              <a:buNone/>
            </a:pPr>
            <a:endParaRPr lang="en-US" sz="2200" dirty="0"/>
          </a:p>
        </p:txBody>
      </p:sp>
      <p:sp>
        <p:nvSpPr>
          <p:cNvPr id="5" name="Footer Placeholder 4">
            <a:extLst>
              <a:ext uri="{FF2B5EF4-FFF2-40B4-BE49-F238E27FC236}">
                <a16:creationId xmlns:a16="http://schemas.microsoft.com/office/drawing/2014/main" id="{D93B4570-24C3-4942-BE83-DEDD448FF37E}"/>
              </a:ext>
            </a:extLst>
          </p:cNvPr>
          <p:cNvSpPr>
            <a:spLocks noGrp="1"/>
          </p:cNvSpPr>
          <p:nvPr>
            <p:ph type="ftr" sz="quarter" idx="11"/>
          </p:nvPr>
        </p:nvSpPr>
        <p:spPr/>
        <p:txBody>
          <a:bodyPr/>
          <a:lstStyle/>
          <a:p>
            <a:r>
              <a:rPr lang="en-US" dirty="0"/>
              <a:t>Dave Seter / Introducing Godzilla to Marianne Moore's Octopus of Ice / 2026</a:t>
            </a:r>
          </a:p>
        </p:txBody>
      </p:sp>
      <p:sp>
        <p:nvSpPr>
          <p:cNvPr id="6" name="Slide Number Placeholder 5">
            <a:extLst>
              <a:ext uri="{FF2B5EF4-FFF2-40B4-BE49-F238E27FC236}">
                <a16:creationId xmlns:a16="http://schemas.microsoft.com/office/drawing/2014/main" id="{BB2B3DB1-075A-4324-9012-2DA0F26521E9}"/>
              </a:ext>
            </a:extLst>
          </p:cNvPr>
          <p:cNvSpPr>
            <a:spLocks noGrp="1"/>
          </p:cNvSpPr>
          <p:nvPr>
            <p:ph type="sldNum" sz="quarter" idx="12"/>
          </p:nvPr>
        </p:nvSpPr>
        <p:spPr/>
        <p:txBody>
          <a:bodyPr/>
          <a:lstStyle/>
          <a:p>
            <a:fld id="{69E57DC2-970A-4B3E-BB1C-7A09969E49DF}" type="slidenum">
              <a:rPr lang="en-US" smtClean="0"/>
              <a:t>9</a:t>
            </a:fld>
            <a:endParaRPr lang="en-US" dirty="0"/>
          </a:p>
        </p:txBody>
      </p:sp>
      <p:pic>
        <p:nvPicPr>
          <p:cNvPr id="8" name="Picture 7">
            <a:extLst>
              <a:ext uri="{FF2B5EF4-FFF2-40B4-BE49-F238E27FC236}">
                <a16:creationId xmlns:a16="http://schemas.microsoft.com/office/drawing/2014/main" id="{DDEF17E1-3095-49E9-B406-D7B5F02710E5}"/>
              </a:ext>
            </a:extLst>
          </p:cNvPr>
          <p:cNvPicPr>
            <a:picLocks noChangeAspect="1"/>
          </p:cNvPicPr>
          <p:nvPr/>
        </p:nvPicPr>
        <p:blipFill>
          <a:blip r:embed="rId2"/>
          <a:stretch>
            <a:fillRect/>
          </a:stretch>
        </p:blipFill>
        <p:spPr>
          <a:xfrm>
            <a:off x="8438764" y="1801634"/>
            <a:ext cx="2425700" cy="3429000"/>
          </a:xfrm>
          <a:prstGeom prst="rect">
            <a:avLst/>
          </a:prstGeom>
        </p:spPr>
      </p:pic>
      <p:sp>
        <p:nvSpPr>
          <p:cNvPr id="4" name="TextBox 3">
            <a:extLst>
              <a:ext uri="{FF2B5EF4-FFF2-40B4-BE49-F238E27FC236}">
                <a16:creationId xmlns:a16="http://schemas.microsoft.com/office/drawing/2014/main" id="{FEDFEDF9-AF3D-04EB-BD12-8BDBD4054A83}"/>
              </a:ext>
            </a:extLst>
          </p:cNvPr>
          <p:cNvSpPr txBox="1"/>
          <p:nvPr/>
        </p:nvSpPr>
        <p:spPr>
          <a:xfrm>
            <a:off x="8412318" y="5248870"/>
            <a:ext cx="2452146" cy="923330"/>
          </a:xfrm>
          <a:prstGeom prst="rect">
            <a:avLst/>
          </a:prstGeom>
          <a:noFill/>
        </p:spPr>
        <p:txBody>
          <a:bodyPr wrap="none" rtlCol="0">
            <a:spAutoFit/>
          </a:bodyPr>
          <a:lstStyle/>
          <a:p>
            <a:pPr algn="ctr"/>
            <a:r>
              <a:rPr lang="en-US" dirty="0"/>
              <a:t>Movie Poster </a:t>
            </a:r>
          </a:p>
          <a:p>
            <a:pPr algn="ctr"/>
            <a:r>
              <a:rPr lang="en-US" dirty="0"/>
              <a:t>Japanese Version </a:t>
            </a:r>
          </a:p>
          <a:p>
            <a:pPr algn="ctr"/>
            <a:r>
              <a:rPr lang="en-US" dirty="0"/>
              <a:t>Original Movie: Godzilla</a:t>
            </a:r>
          </a:p>
        </p:txBody>
      </p:sp>
    </p:spTree>
    <p:extLst>
      <p:ext uri="{BB962C8B-B14F-4D97-AF65-F5344CB8AC3E}">
        <p14:creationId xmlns:p14="http://schemas.microsoft.com/office/powerpoint/2010/main" val="36302757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168</TotalTime>
  <Words>1211</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Franklin Gothic Book</vt:lpstr>
      <vt:lpstr>Crop</vt:lpstr>
      <vt:lpstr>Introducing Godzilla  to Marianne Moore's octopus of ice</vt:lpstr>
      <vt:lpstr>Or: How to Write a Poem about Global Warming</vt:lpstr>
      <vt:lpstr>How to Write a Poem about Global Warming  Part One – Think Like a Mountain</vt:lpstr>
      <vt:lpstr>How to Write a Poem about Global Warming  Part Two – Write Like Marianne Moore</vt:lpstr>
      <vt:lpstr>How to Write a Poem about Global Warming  Part Three – Describe the Retreating Octopus of Ice</vt:lpstr>
      <vt:lpstr>Problems in Communicating Global Warming: Morton</vt:lpstr>
      <vt:lpstr>Problems in Communicating Global Warming: Marshall</vt:lpstr>
      <vt:lpstr>Addressing Morton’s Concerns</vt:lpstr>
      <vt:lpstr>Addressing Marshall’s Concerns</vt:lpstr>
      <vt:lpstr>Q: How to Write a Poem about Global Warming? A: Introduce Godzilla to M. Moore’s Octopus of Ice</vt:lpstr>
      <vt:lpstr>Primary 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Seter, David</dc:creator>
  <cp:lastModifiedBy>David Seter</cp:lastModifiedBy>
  <cp:revision>40</cp:revision>
  <dcterms:created xsi:type="dcterms:W3CDTF">2018-03-01T15:52:05Z</dcterms:created>
  <dcterms:modified xsi:type="dcterms:W3CDTF">2026-02-17T00:46:59Z</dcterms:modified>
</cp:coreProperties>
</file>