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76" r:id="rId4"/>
    <p:sldId id="291" r:id="rId5"/>
    <p:sldId id="280" r:id="rId6"/>
    <p:sldId id="290" r:id="rId7"/>
    <p:sldId id="286" r:id="rId8"/>
    <p:sldId id="257" r:id="rId9"/>
    <p:sldId id="258" r:id="rId10"/>
    <p:sldId id="277" r:id="rId11"/>
    <p:sldId id="284" r:id="rId12"/>
    <p:sldId id="278" r:id="rId13"/>
    <p:sldId id="279" r:id="rId14"/>
    <p:sldId id="282" r:id="rId15"/>
    <p:sldId id="283" r:id="rId16"/>
    <p:sldId id="292" r:id="rId17"/>
    <p:sldId id="281" r:id="rId18"/>
    <p:sldId id="287" r:id="rId19"/>
    <p:sldId id="288"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96EC6-FCFB-4FB1-A734-9FE6B39B00F7}" type="datetimeFigureOut">
              <a:rPr lang="en-US" smtClean="0"/>
              <a:t>3/16/2025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FE78C-1654-4C29-94CB-CCF77A5A4934}" type="slidenum">
              <a:rPr lang="en-US" smtClean="0"/>
              <a:t>‹#›</a:t>
            </a:fld>
            <a:endParaRPr lang="en-US" dirty="0"/>
          </a:p>
        </p:txBody>
      </p:sp>
    </p:spTree>
    <p:extLst>
      <p:ext uri="{BB962C8B-B14F-4D97-AF65-F5344CB8AC3E}">
        <p14:creationId xmlns:p14="http://schemas.microsoft.com/office/powerpoint/2010/main" val="1224821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0209-76EA-71A2-3CF3-814DDEBF2C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60D249-CB85-089D-4D7A-C20A421612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16B7C7-D041-36AA-E79C-0E2F72C260C7}"/>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8DD4A804-9E1C-962D-C487-53B2124DB29A}"/>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741DC546-B4A3-E68C-086A-156FE555954B}"/>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336510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6545-922B-3A4D-A91C-B7EF63CF35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595452-536A-A0F2-2DF9-BB1C0AC8F7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9084B-B5CC-720A-A554-010E750F5673}"/>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964BBB2E-72DF-589B-BB1F-CBF837302A5C}"/>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FEF3866D-BECE-BE4B-825C-A0E074BF08CA}"/>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2264119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E2DB1E-A051-9573-F6E9-508100E47A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178F96-4B8B-2202-2AAA-6E39BCE677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FDCD5-4079-08A5-99C2-158F5CBCD8C2}"/>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CB7488E4-392D-47CF-9363-1E475468384B}"/>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AFC30609-350C-8AF5-6A0D-028A881BCE33}"/>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791984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D70B-7A17-5370-7024-B26CF1DF12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7D2D34-340D-374F-0F9A-EE58130571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D7A3B-FAAC-C088-22F8-401B090CFC1C}"/>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2986E9A1-F922-79CD-7D36-C7D3341BB067}"/>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57E0AFD5-7309-DE09-C2C2-9BD8E27C4B9A}"/>
              </a:ext>
            </a:extLst>
          </p:cNvPr>
          <p:cNvSpPr>
            <a:spLocks noGrp="1"/>
          </p:cNvSpPr>
          <p:nvPr>
            <p:ph type="sldNum" sz="quarter" idx="12"/>
          </p:nvPr>
        </p:nvSpPr>
        <p:spPr/>
        <p:txBody>
          <a:bodyPr/>
          <a:lstStyle/>
          <a:p>
            <a:fld id="{AE642224-E985-42F7-9DA7-1239F3BA21E3}" type="slidenum">
              <a:rPr lang="en-US" smtClean="0"/>
              <a:t>‹#›</a:t>
            </a:fld>
            <a:endParaRPr lang="en-US" dirty="0"/>
          </a:p>
        </p:txBody>
      </p:sp>
    </p:spTree>
    <p:extLst>
      <p:ext uri="{BB962C8B-B14F-4D97-AF65-F5344CB8AC3E}">
        <p14:creationId xmlns:p14="http://schemas.microsoft.com/office/powerpoint/2010/main" val="4160961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6C79-4F74-397E-957E-B23D40CFA1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8423-FF58-7FEF-6E93-45B91A9481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B88FF-E043-5D69-A46D-69D90DE1578F}"/>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604FF804-0DA8-1431-BC7B-F97A7A3ECDA0}"/>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488E000B-4559-A30C-45EC-5812DCAFB9A5}"/>
              </a:ext>
            </a:extLst>
          </p:cNvPr>
          <p:cNvSpPr>
            <a:spLocks noGrp="1"/>
          </p:cNvSpPr>
          <p:nvPr>
            <p:ph type="sldNum" sz="quarter" idx="12"/>
          </p:nvPr>
        </p:nvSpPr>
        <p:spPr/>
        <p:txBody>
          <a:bodyPr/>
          <a:lstStyle/>
          <a:p>
            <a:fld id="{AE642224-E985-42F7-9DA7-1239F3BA21E3}" type="slidenum">
              <a:rPr lang="en-US" smtClean="0"/>
              <a:t>‹#›</a:t>
            </a:fld>
            <a:endParaRPr lang="en-US" dirty="0"/>
          </a:p>
        </p:txBody>
      </p:sp>
    </p:spTree>
    <p:extLst>
      <p:ext uri="{BB962C8B-B14F-4D97-AF65-F5344CB8AC3E}">
        <p14:creationId xmlns:p14="http://schemas.microsoft.com/office/powerpoint/2010/main" val="3173642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814CF-9219-EA81-45BC-19FEBE78C0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785522-9316-2773-C202-ECFC275374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58B7D8-1E0D-5FAE-65A7-E0E9860BFA9C}"/>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355E5685-EF73-B165-FFA5-4456700E5DA3}"/>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091B06EB-6C59-CC20-6D07-880F15BDD45A}"/>
              </a:ext>
            </a:extLst>
          </p:cNvPr>
          <p:cNvSpPr>
            <a:spLocks noGrp="1"/>
          </p:cNvSpPr>
          <p:nvPr>
            <p:ph type="sldNum" sz="quarter" idx="12"/>
          </p:nvPr>
        </p:nvSpPr>
        <p:spPr/>
        <p:txBody>
          <a:bodyPr/>
          <a:lstStyle/>
          <a:p>
            <a:fld id="{AE642224-E985-42F7-9DA7-1239F3BA21E3}" type="slidenum">
              <a:rPr lang="en-US" smtClean="0"/>
              <a:t>‹#›</a:t>
            </a:fld>
            <a:endParaRPr lang="en-US" dirty="0"/>
          </a:p>
        </p:txBody>
      </p:sp>
    </p:spTree>
    <p:extLst>
      <p:ext uri="{BB962C8B-B14F-4D97-AF65-F5344CB8AC3E}">
        <p14:creationId xmlns:p14="http://schemas.microsoft.com/office/powerpoint/2010/main" val="42382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A75C-E017-38AE-038B-8206DE00B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A29F3E-8518-9E03-0062-345FFBD26B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9EE0F5-F65E-17B0-AD40-5963CADB89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6177B3-47D0-277F-9FE8-A8048BADC900}"/>
              </a:ext>
            </a:extLst>
          </p:cNvPr>
          <p:cNvSpPr>
            <a:spLocks noGrp="1"/>
          </p:cNvSpPr>
          <p:nvPr>
            <p:ph type="dt" sz="half" idx="10"/>
          </p:nvPr>
        </p:nvSpPr>
        <p:spPr/>
        <p:txBody>
          <a:bodyPr/>
          <a:lstStyle/>
          <a:p>
            <a:r>
              <a:rPr lang="en-US" dirty="0"/>
              <a:t>March 2, 2025</a:t>
            </a:r>
          </a:p>
        </p:txBody>
      </p:sp>
      <p:sp>
        <p:nvSpPr>
          <p:cNvPr id="6" name="Footer Placeholder 5">
            <a:extLst>
              <a:ext uri="{FF2B5EF4-FFF2-40B4-BE49-F238E27FC236}">
                <a16:creationId xmlns:a16="http://schemas.microsoft.com/office/drawing/2014/main" id="{381C5495-AAB3-F42F-0277-C27F7E74BD8E}"/>
              </a:ext>
            </a:extLst>
          </p:cNvPr>
          <p:cNvSpPr>
            <a:spLocks noGrp="1"/>
          </p:cNvSpPr>
          <p:nvPr>
            <p:ph type="ftr" sz="quarter" idx="11"/>
          </p:nvPr>
        </p:nvSpPr>
        <p:spPr/>
        <p:txBody>
          <a:bodyPr/>
          <a:lstStyle/>
          <a:p>
            <a:r>
              <a:rPr lang="en-US" dirty="0"/>
              <a:t>Dave Seter / Presented at Sebastopol Center for the Arts</a:t>
            </a:r>
          </a:p>
        </p:txBody>
      </p:sp>
      <p:sp>
        <p:nvSpPr>
          <p:cNvPr id="7" name="Slide Number Placeholder 6">
            <a:extLst>
              <a:ext uri="{FF2B5EF4-FFF2-40B4-BE49-F238E27FC236}">
                <a16:creationId xmlns:a16="http://schemas.microsoft.com/office/drawing/2014/main" id="{96C5DC62-E101-DF85-9AA5-03F60D054301}"/>
              </a:ext>
            </a:extLst>
          </p:cNvPr>
          <p:cNvSpPr>
            <a:spLocks noGrp="1"/>
          </p:cNvSpPr>
          <p:nvPr>
            <p:ph type="sldNum" sz="quarter" idx="12"/>
          </p:nvPr>
        </p:nvSpPr>
        <p:spPr/>
        <p:txBody>
          <a:bodyPr/>
          <a:lstStyle/>
          <a:p>
            <a:fld id="{AE642224-E985-42F7-9DA7-1239F3BA21E3}" type="slidenum">
              <a:rPr lang="en-US" smtClean="0"/>
              <a:t>‹#›</a:t>
            </a:fld>
            <a:endParaRPr lang="en-US" dirty="0"/>
          </a:p>
        </p:txBody>
      </p:sp>
    </p:spTree>
    <p:extLst>
      <p:ext uri="{BB962C8B-B14F-4D97-AF65-F5344CB8AC3E}">
        <p14:creationId xmlns:p14="http://schemas.microsoft.com/office/powerpoint/2010/main" val="355974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C1DB5-E176-1938-E9DE-B8699B5C29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08D23D-4617-DCB4-2C75-3D569B7289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9B03F9-1B55-9EAC-099A-40599B5DBB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F77728-F794-663C-DD03-D02E990C41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DF125-CE52-8FA7-4FA5-B6025A2C1C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DC269B-799B-2EF7-80A8-573088CB60C4}"/>
              </a:ext>
            </a:extLst>
          </p:cNvPr>
          <p:cNvSpPr>
            <a:spLocks noGrp="1"/>
          </p:cNvSpPr>
          <p:nvPr>
            <p:ph type="dt" sz="half" idx="10"/>
          </p:nvPr>
        </p:nvSpPr>
        <p:spPr/>
        <p:txBody>
          <a:bodyPr/>
          <a:lstStyle/>
          <a:p>
            <a:r>
              <a:rPr lang="en-US" dirty="0"/>
              <a:t>March 2, 2025</a:t>
            </a:r>
          </a:p>
        </p:txBody>
      </p:sp>
      <p:sp>
        <p:nvSpPr>
          <p:cNvPr id="8" name="Footer Placeholder 7">
            <a:extLst>
              <a:ext uri="{FF2B5EF4-FFF2-40B4-BE49-F238E27FC236}">
                <a16:creationId xmlns:a16="http://schemas.microsoft.com/office/drawing/2014/main" id="{00F0BA2B-4C1B-46D9-FD0D-A401F5EBC089}"/>
              </a:ext>
            </a:extLst>
          </p:cNvPr>
          <p:cNvSpPr>
            <a:spLocks noGrp="1"/>
          </p:cNvSpPr>
          <p:nvPr>
            <p:ph type="ftr" sz="quarter" idx="11"/>
          </p:nvPr>
        </p:nvSpPr>
        <p:spPr/>
        <p:txBody>
          <a:bodyPr/>
          <a:lstStyle/>
          <a:p>
            <a:r>
              <a:rPr lang="en-US" dirty="0"/>
              <a:t>Dave Seter / Presented at Sebastopol Center for the Arts</a:t>
            </a:r>
          </a:p>
        </p:txBody>
      </p:sp>
      <p:sp>
        <p:nvSpPr>
          <p:cNvPr id="9" name="Slide Number Placeholder 8">
            <a:extLst>
              <a:ext uri="{FF2B5EF4-FFF2-40B4-BE49-F238E27FC236}">
                <a16:creationId xmlns:a16="http://schemas.microsoft.com/office/drawing/2014/main" id="{835EDE56-1ED4-A7AB-9CD5-F204CC23C796}"/>
              </a:ext>
            </a:extLst>
          </p:cNvPr>
          <p:cNvSpPr>
            <a:spLocks noGrp="1"/>
          </p:cNvSpPr>
          <p:nvPr>
            <p:ph type="sldNum" sz="quarter" idx="12"/>
          </p:nvPr>
        </p:nvSpPr>
        <p:spPr/>
        <p:txBody>
          <a:bodyPr/>
          <a:lstStyle/>
          <a:p>
            <a:fld id="{AE642224-E985-42F7-9DA7-1239F3BA21E3}" type="slidenum">
              <a:rPr lang="en-US" smtClean="0"/>
              <a:t>‹#›</a:t>
            </a:fld>
            <a:endParaRPr lang="en-US" dirty="0"/>
          </a:p>
        </p:txBody>
      </p:sp>
    </p:spTree>
    <p:extLst>
      <p:ext uri="{BB962C8B-B14F-4D97-AF65-F5344CB8AC3E}">
        <p14:creationId xmlns:p14="http://schemas.microsoft.com/office/powerpoint/2010/main" val="38998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C9AB0-8C0F-65F9-C09A-72F09B89D9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77958E-3F65-9AD2-9C63-1B5229C93579}"/>
              </a:ext>
            </a:extLst>
          </p:cNvPr>
          <p:cNvSpPr>
            <a:spLocks noGrp="1"/>
          </p:cNvSpPr>
          <p:nvPr>
            <p:ph type="dt" sz="half" idx="10"/>
          </p:nvPr>
        </p:nvSpPr>
        <p:spPr/>
        <p:txBody>
          <a:bodyPr/>
          <a:lstStyle/>
          <a:p>
            <a:r>
              <a:rPr lang="en-US" dirty="0"/>
              <a:t>March 2, 2025</a:t>
            </a:r>
          </a:p>
        </p:txBody>
      </p:sp>
      <p:sp>
        <p:nvSpPr>
          <p:cNvPr id="4" name="Footer Placeholder 3">
            <a:extLst>
              <a:ext uri="{FF2B5EF4-FFF2-40B4-BE49-F238E27FC236}">
                <a16:creationId xmlns:a16="http://schemas.microsoft.com/office/drawing/2014/main" id="{6A354860-C42B-F3A6-05BE-B6EDBB8F9B32}"/>
              </a:ext>
            </a:extLst>
          </p:cNvPr>
          <p:cNvSpPr>
            <a:spLocks noGrp="1"/>
          </p:cNvSpPr>
          <p:nvPr>
            <p:ph type="ftr" sz="quarter" idx="11"/>
          </p:nvPr>
        </p:nvSpPr>
        <p:spPr/>
        <p:txBody>
          <a:bodyPr/>
          <a:lstStyle/>
          <a:p>
            <a:r>
              <a:rPr lang="en-US" dirty="0"/>
              <a:t>Dave Seter / Presented at Sebastopol Center for the Arts</a:t>
            </a:r>
          </a:p>
        </p:txBody>
      </p:sp>
      <p:sp>
        <p:nvSpPr>
          <p:cNvPr id="5" name="Slide Number Placeholder 4">
            <a:extLst>
              <a:ext uri="{FF2B5EF4-FFF2-40B4-BE49-F238E27FC236}">
                <a16:creationId xmlns:a16="http://schemas.microsoft.com/office/drawing/2014/main" id="{303DE5F8-AE04-26B0-5E5D-91C09CA3D8B8}"/>
              </a:ext>
            </a:extLst>
          </p:cNvPr>
          <p:cNvSpPr>
            <a:spLocks noGrp="1"/>
          </p:cNvSpPr>
          <p:nvPr>
            <p:ph type="sldNum" sz="quarter" idx="12"/>
          </p:nvPr>
        </p:nvSpPr>
        <p:spPr/>
        <p:txBody>
          <a:bodyPr/>
          <a:lstStyle/>
          <a:p>
            <a:fld id="{AE642224-E985-42F7-9DA7-1239F3BA21E3}" type="slidenum">
              <a:rPr lang="en-US" smtClean="0"/>
              <a:t>‹#›</a:t>
            </a:fld>
            <a:endParaRPr lang="en-US" dirty="0"/>
          </a:p>
        </p:txBody>
      </p:sp>
    </p:spTree>
    <p:extLst>
      <p:ext uri="{BB962C8B-B14F-4D97-AF65-F5344CB8AC3E}">
        <p14:creationId xmlns:p14="http://schemas.microsoft.com/office/powerpoint/2010/main" val="1510960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CE3476-4F72-E6C2-B8A9-67B504BC5228}"/>
              </a:ext>
            </a:extLst>
          </p:cNvPr>
          <p:cNvSpPr>
            <a:spLocks noGrp="1"/>
          </p:cNvSpPr>
          <p:nvPr>
            <p:ph type="dt" sz="half" idx="10"/>
          </p:nvPr>
        </p:nvSpPr>
        <p:spPr/>
        <p:txBody>
          <a:bodyPr/>
          <a:lstStyle/>
          <a:p>
            <a:r>
              <a:rPr lang="en-US" dirty="0"/>
              <a:t>March 2, 2025</a:t>
            </a:r>
          </a:p>
        </p:txBody>
      </p:sp>
      <p:sp>
        <p:nvSpPr>
          <p:cNvPr id="3" name="Footer Placeholder 2">
            <a:extLst>
              <a:ext uri="{FF2B5EF4-FFF2-40B4-BE49-F238E27FC236}">
                <a16:creationId xmlns:a16="http://schemas.microsoft.com/office/drawing/2014/main" id="{8525B275-05FF-EE53-EEC0-9B5DCFF4530B}"/>
              </a:ext>
            </a:extLst>
          </p:cNvPr>
          <p:cNvSpPr>
            <a:spLocks noGrp="1"/>
          </p:cNvSpPr>
          <p:nvPr>
            <p:ph type="ftr" sz="quarter" idx="11"/>
          </p:nvPr>
        </p:nvSpPr>
        <p:spPr/>
        <p:txBody>
          <a:bodyPr/>
          <a:lstStyle/>
          <a:p>
            <a:r>
              <a:rPr lang="en-US" dirty="0"/>
              <a:t>Dave Seter / Presented at Sebastopol Center for the Arts</a:t>
            </a:r>
          </a:p>
        </p:txBody>
      </p:sp>
      <p:sp>
        <p:nvSpPr>
          <p:cNvPr id="4" name="Slide Number Placeholder 3">
            <a:extLst>
              <a:ext uri="{FF2B5EF4-FFF2-40B4-BE49-F238E27FC236}">
                <a16:creationId xmlns:a16="http://schemas.microsoft.com/office/drawing/2014/main" id="{DCF13C0C-248D-41DF-5F05-28A72F65AA42}"/>
              </a:ext>
            </a:extLst>
          </p:cNvPr>
          <p:cNvSpPr>
            <a:spLocks noGrp="1"/>
          </p:cNvSpPr>
          <p:nvPr>
            <p:ph type="sldNum" sz="quarter" idx="12"/>
          </p:nvPr>
        </p:nvSpPr>
        <p:spPr/>
        <p:txBody>
          <a:bodyPr/>
          <a:lstStyle/>
          <a:p>
            <a:fld id="{AE642224-E985-42F7-9DA7-1239F3BA21E3}" type="slidenum">
              <a:rPr lang="en-US" smtClean="0"/>
              <a:t>‹#›</a:t>
            </a:fld>
            <a:endParaRPr lang="en-US" dirty="0"/>
          </a:p>
        </p:txBody>
      </p:sp>
    </p:spTree>
    <p:extLst>
      <p:ext uri="{BB962C8B-B14F-4D97-AF65-F5344CB8AC3E}">
        <p14:creationId xmlns:p14="http://schemas.microsoft.com/office/powerpoint/2010/main" val="3871474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F54B-CCE9-124E-F96A-C4514B7482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237F3A-6227-431A-24AD-D03FBA742F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B180C4-E6D4-9E64-304A-84A7C03AD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B9D2A2-B095-E19D-5A6B-74331B27539D}"/>
              </a:ext>
            </a:extLst>
          </p:cNvPr>
          <p:cNvSpPr>
            <a:spLocks noGrp="1"/>
          </p:cNvSpPr>
          <p:nvPr>
            <p:ph type="dt" sz="half" idx="10"/>
          </p:nvPr>
        </p:nvSpPr>
        <p:spPr/>
        <p:txBody>
          <a:bodyPr/>
          <a:lstStyle/>
          <a:p>
            <a:r>
              <a:rPr lang="en-US" dirty="0"/>
              <a:t>March 2, 2025</a:t>
            </a:r>
          </a:p>
        </p:txBody>
      </p:sp>
      <p:sp>
        <p:nvSpPr>
          <p:cNvPr id="6" name="Footer Placeholder 5">
            <a:extLst>
              <a:ext uri="{FF2B5EF4-FFF2-40B4-BE49-F238E27FC236}">
                <a16:creationId xmlns:a16="http://schemas.microsoft.com/office/drawing/2014/main" id="{64694039-9D4A-A405-8CDD-F32F2EC5FF92}"/>
              </a:ext>
            </a:extLst>
          </p:cNvPr>
          <p:cNvSpPr>
            <a:spLocks noGrp="1"/>
          </p:cNvSpPr>
          <p:nvPr>
            <p:ph type="ftr" sz="quarter" idx="11"/>
          </p:nvPr>
        </p:nvSpPr>
        <p:spPr/>
        <p:txBody>
          <a:bodyPr/>
          <a:lstStyle/>
          <a:p>
            <a:r>
              <a:rPr lang="en-US" dirty="0"/>
              <a:t>Dave Seter / Presented at Sebastopol Center for the Arts</a:t>
            </a:r>
          </a:p>
        </p:txBody>
      </p:sp>
      <p:sp>
        <p:nvSpPr>
          <p:cNvPr id="7" name="Slide Number Placeholder 6">
            <a:extLst>
              <a:ext uri="{FF2B5EF4-FFF2-40B4-BE49-F238E27FC236}">
                <a16:creationId xmlns:a16="http://schemas.microsoft.com/office/drawing/2014/main" id="{FD2EB8B7-2B30-3909-5856-BB4B249F4AF2}"/>
              </a:ext>
            </a:extLst>
          </p:cNvPr>
          <p:cNvSpPr>
            <a:spLocks noGrp="1"/>
          </p:cNvSpPr>
          <p:nvPr>
            <p:ph type="sldNum" sz="quarter" idx="12"/>
          </p:nvPr>
        </p:nvSpPr>
        <p:spPr/>
        <p:txBody>
          <a:bodyPr/>
          <a:lstStyle/>
          <a:p>
            <a:fld id="{AE642224-E985-42F7-9DA7-1239F3BA21E3}" type="slidenum">
              <a:rPr lang="en-US" smtClean="0"/>
              <a:t>‹#›</a:t>
            </a:fld>
            <a:endParaRPr lang="en-US" dirty="0"/>
          </a:p>
        </p:txBody>
      </p:sp>
    </p:spTree>
    <p:extLst>
      <p:ext uri="{BB962C8B-B14F-4D97-AF65-F5344CB8AC3E}">
        <p14:creationId xmlns:p14="http://schemas.microsoft.com/office/powerpoint/2010/main" val="65595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E0F7-CECD-4B11-5E76-C74B4093B6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F06EED-4244-C05B-3896-6E385197D4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79274-B7FA-DB3C-355C-5D88D6239CB7}"/>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2CDFC19F-ADE6-7E55-0DC3-F0738718E299}"/>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B7C7F6CA-027E-24E6-C88D-8A2C4D3C50B1}"/>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1013880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E265-1EC5-B669-BFD1-9A803FC191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C94091-094A-F2CD-6B48-72E8A465E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9F26EB2-E365-3AFA-0098-1D3AF35EB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A9E7E9-37DC-A65F-FA70-075F50FAA16F}"/>
              </a:ext>
            </a:extLst>
          </p:cNvPr>
          <p:cNvSpPr>
            <a:spLocks noGrp="1"/>
          </p:cNvSpPr>
          <p:nvPr>
            <p:ph type="dt" sz="half" idx="10"/>
          </p:nvPr>
        </p:nvSpPr>
        <p:spPr/>
        <p:txBody>
          <a:bodyPr/>
          <a:lstStyle/>
          <a:p>
            <a:r>
              <a:rPr lang="en-US" dirty="0"/>
              <a:t>March 2, 2025</a:t>
            </a:r>
          </a:p>
        </p:txBody>
      </p:sp>
      <p:sp>
        <p:nvSpPr>
          <p:cNvPr id="6" name="Footer Placeholder 5">
            <a:extLst>
              <a:ext uri="{FF2B5EF4-FFF2-40B4-BE49-F238E27FC236}">
                <a16:creationId xmlns:a16="http://schemas.microsoft.com/office/drawing/2014/main" id="{1D371AC1-28A8-8549-90D4-C66D131495F2}"/>
              </a:ext>
            </a:extLst>
          </p:cNvPr>
          <p:cNvSpPr>
            <a:spLocks noGrp="1"/>
          </p:cNvSpPr>
          <p:nvPr>
            <p:ph type="ftr" sz="quarter" idx="11"/>
          </p:nvPr>
        </p:nvSpPr>
        <p:spPr/>
        <p:txBody>
          <a:bodyPr/>
          <a:lstStyle/>
          <a:p>
            <a:r>
              <a:rPr lang="en-US" dirty="0"/>
              <a:t>Dave Seter / Presented at Sebastopol Center for the Arts</a:t>
            </a:r>
          </a:p>
        </p:txBody>
      </p:sp>
      <p:sp>
        <p:nvSpPr>
          <p:cNvPr id="7" name="Slide Number Placeholder 6">
            <a:extLst>
              <a:ext uri="{FF2B5EF4-FFF2-40B4-BE49-F238E27FC236}">
                <a16:creationId xmlns:a16="http://schemas.microsoft.com/office/drawing/2014/main" id="{F1C01BA3-C686-F84E-A395-F6699A9FBA2D}"/>
              </a:ext>
            </a:extLst>
          </p:cNvPr>
          <p:cNvSpPr>
            <a:spLocks noGrp="1"/>
          </p:cNvSpPr>
          <p:nvPr>
            <p:ph type="sldNum" sz="quarter" idx="12"/>
          </p:nvPr>
        </p:nvSpPr>
        <p:spPr/>
        <p:txBody>
          <a:bodyPr/>
          <a:lstStyle/>
          <a:p>
            <a:fld id="{AE642224-E985-42F7-9DA7-1239F3BA21E3}" type="slidenum">
              <a:rPr lang="en-US" smtClean="0"/>
              <a:t>‹#›</a:t>
            </a:fld>
            <a:endParaRPr lang="en-US" dirty="0"/>
          </a:p>
        </p:txBody>
      </p:sp>
    </p:spTree>
    <p:extLst>
      <p:ext uri="{BB962C8B-B14F-4D97-AF65-F5344CB8AC3E}">
        <p14:creationId xmlns:p14="http://schemas.microsoft.com/office/powerpoint/2010/main" val="2753442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2395-B442-0F21-7740-E26BD8E415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835CB1-F9D0-5A04-B426-2EBDF0E1B8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E62D7-6666-25AD-A128-7AE7851ADBD7}"/>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A93CDB2D-14C2-585A-2CE5-8E7ACB4BCEC2}"/>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D074AC95-EB98-A2DE-0A92-0E5135DEDE7F}"/>
              </a:ext>
            </a:extLst>
          </p:cNvPr>
          <p:cNvSpPr>
            <a:spLocks noGrp="1"/>
          </p:cNvSpPr>
          <p:nvPr>
            <p:ph type="sldNum" sz="quarter" idx="12"/>
          </p:nvPr>
        </p:nvSpPr>
        <p:spPr/>
        <p:txBody>
          <a:bodyPr/>
          <a:lstStyle/>
          <a:p>
            <a:fld id="{AE642224-E985-42F7-9DA7-1239F3BA21E3}" type="slidenum">
              <a:rPr lang="en-US" smtClean="0"/>
              <a:t>‹#›</a:t>
            </a:fld>
            <a:endParaRPr lang="en-US" dirty="0"/>
          </a:p>
        </p:txBody>
      </p:sp>
    </p:spTree>
    <p:extLst>
      <p:ext uri="{BB962C8B-B14F-4D97-AF65-F5344CB8AC3E}">
        <p14:creationId xmlns:p14="http://schemas.microsoft.com/office/powerpoint/2010/main" val="1538044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AC9D27-FF95-C443-B7A2-8CBE1E8B3F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5F0A74-EEF5-1F3C-68FA-4C3D147CC2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A0B57-2A29-959B-8657-7D080DEC6CCD}"/>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1468E459-56CB-421E-CAE1-2E5D9BEE820D}"/>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F1438B72-1925-FE96-0447-04D4D30C8882}"/>
              </a:ext>
            </a:extLst>
          </p:cNvPr>
          <p:cNvSpPr>
            <a:spLocks noGrp="1"/>
          </p:cNvSpPr>
          <p:nvPr>
            <p:ph type="sldNum" sz="quarter" idx="12"/>
          </p:nvPr>
        </p:nvSpPr>
        <p:spPr/>
        <p:txBody>
          <a:bodyPr/>
          <a:lstStyle/>
          <a:p>
            <a:fld id="{AE642224-E985-42F7-9DA7-1239F3BA21E3}" type="slidenum">
              <a:rPr lang="en-US" smtClean="0"/>
              <a:t>‹#›</a:t>
            </a:fld>
            <a:endParaRPr lang="en-US" dirty="0"/>
          </a:p>
        </p:txBody>
      </p:sp>
    </p:spTree>
    <p:extLst>
      <p:ext uri="{BB962C8B-B14F-4D97-AF65-F5344CB8AC3E}">
        <p14:creationId xmlns:p14="http://schemas.microsoft.com/office/powerpoint/2010/main" val="266074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FA64-ADCC-443F-2218-B7EA2E9986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497C96-471E-0638-81D9-C19FC917F7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AE4A96-950C-5A7A-0A9B-051C770BD026}"/>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02CA89A7-3007-7DE8-6A4B-8D2A951FA416}"/>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439B3E09-DFF1-8753-CAE9-F38AE49D4DEB}"/>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279936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3FD0-277F-74C6-363B-1E058C30CA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A7444-14A7-7009-C112-C68CB6F953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50EA67-A9AD-FD28-F456-DAD76BE76D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F36234-4F89-5C12-4345-F1FEA40B3D5E}"/>
              </a:ext>
            </a:extLst>
          </p:cNvPr>
          <p:cNvSpPr>
            <a:spLocks noGrp="1"/>
          </p:cNvSpPr>
          <p:nvPr>
            <p:ph type="dt" sz="half" idx="10"/>
          </p:nvPr>
        </p:nvSpPr>
        <p:spPr/>
        <p:txBody>
          <a:bodyPr/>
          <a:lstStyle/>
          <a:p>
            <a:r>
              <a:rPr lang="en-US" dirty="0"/>
              <a:t>March 2, 2025</a:t>
            </a:r>
          </a:p>
        </p:txBody>
      </p:sp>
      <p:sp>
        <p:nvSpPr>
          <p:cNvPr id="6" name="Footer Placeholder 5">
            <a:extLst>
              <a:ext uri="{FF2B5EF4-FFF2-40B4-BE49-F238E27FC236}">
                <a16:creationId xmlns:a16="http://schemas.microsoft.com/office/drawing/2014/main" id="{841692BE-B572-2F83-5AE7-3BFF96858B59}"/>
              </a:ext>
            </a:extLst>
          </p:cNvPr>
          <p:cNvSpPr>
            <a:spLocks noGrp="1"/>
          </p:cNvSpPr>
          <p:nvPr>
            <p:ph type="ftr" sz="quarter" idx="11"/>
          </p:nvPr>
        </p:nvSpPr>
        <p:spPr/>
        <p:txBody>
          <a:bodyPr/>
          <a:lstStyle/>
          <a:p>
            <a:r>
              <a:rPr lang="en-US" dirty="0"/>
              <a:t>Dave Seter / Presented at Sebastopol Center for the Arts</a:t>
            </a:r>
          </a:p>
        </p:txBody>
      </p:sp>
      <p:sp>
        <p:nvSpPr>
          <p:cNvPr id="7" name="Slide Number Placeholder 6">
            <a:extLst>
              <a:ext uri="{FF2B5EF4-FFF2-40B4-BE49-F238E27FC236}">
                <a16:creationId xmlns:a16="http://schemas.microsoft.com/office/drawing/2014/main" id="{B037DD6A-0530-BB8D-0C3A-6FE4EDEAA373}"/>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221299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AB09-CC0C-8314-0704-47452887B6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20CDD1-F243-D895-FC77-552A67DC2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3E096B-FF18-550C-3580-1188C53C7E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A638C6-1F30-C9D2-CEAC-0EE2DF258E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A9E8F4-15AB-60B9-54F2-9611BA7D8E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C3EAD9-EC1A-55AA-1C7E-A7B27CB7DEC8}"/>
              </a:ext>
            </a:extLst>
          </p:cNvPr>
          <p:cNvSpPr>
            <a:spLocks noGrp="1"/>
          </p:cNvSpPr>
          <p:nvPr>
            <p:ph type="dt" sz="half" idx="10"/>
          </p:nvPr>
        </p:nvSpPr>
        <p:spPr/>
        <p:txBody>
          <a:bodyPr/>
          <a:lstStyle/>
          <a:p>
            <a:r>
              <a:rPr lang="en-US" dirty="0"/>
              <a:t>March 2, 2025</a:t>
            </a:r>
          </a:p>
        </p:txBody>
      </p:sp>
      <p:sp>
        <p:nvSpPr>
          <p:cNvPr id="8" name="Footer Placeholder 7">
            <a:extLst>
              <a:ext uri="{FF2B5EF4-FFF2-40B4-BE49-F238E27FC236}">
                <a16:creationId xmlns:a16="http://schemas.microsoft.com/office/drawing/2014/main" id="{A5CB27DE-1289-679D-967B-B1AB8DD455CA}"/>
              </a:ext>
            </a:extLst>
          </p:cNvPr>
          <p:cNvSpPr>
            <a:spLocks noGrp="1"/>
          </p:cNvSpPr>
          <p:nvPr>
            <p:ph type="ftr" sz="quarter" idx="11"/>
          </p:nvPr>
        </p:nvSpPr>
        <p:spPr/>
        <p:txBody>
          <a:bodyPr/>
          <a:lstStyle/>
          <a:p>
            <a:r>
              <a:rPr lang="en-US" dirty="0"/>
              <a:t>Dave Seter / Presented at Sebastopol Center for the Arts</a:t>
            </a:r>
          </a:p>
        </p:txBody>
      </p:sp>
      <p:sp>
        <p:nvSpPr>
          <p:cNvPr id="9" name="Slide Number Placeholder 8">
            <a:extLst>
              <a:ext uri="{FF2B5EF4-FFF2-40B4-BE49-F238E27FC236}">
                <a16:creationId xmlns:a16="http://schemas.microsoft.com/office/drawing/2014/main" id="{5469A51F-E088-8FE0-9C51-5C3F8DEE379F}"/>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1245965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4E77-B982-0D14-2547-811EA29D7D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EABFC0-C63C-0F21-F478-1BFE912B00C6}"/>
              </a:ext>
            </a:extLst>
          </p:cNvPr>
          <p:cNvSpPr>
            <a:spLocks noGrp="1"/>
          </p:cNvSpPr>
          <p:nvPr>
            <p:ph type="dt" sz="half" idx="10"/>
          </p:nvPr>
        </p:nvSpPr>
        <p:spPr/>
        <p:txBody>
          <a:bodyPr/>
          <a:lstStyle/>
          <a:p>
            <a:r>
              <a:rPr lang="en-US" dirty="0"/>
              <a:t>March 2, 2025</a:t>
            </a:r>
          </a:p>
        </p:txBody>
      </p:sp>
      <p:sp>
        <p:nvSpPr>
          <p:cNvPr id="4" name="Footer Placeholder 3">
            <a:extLst>
              <a:ext uri="{FF2B5EF4-FFF2-40B4-BE49-F238E27FC236}">
                <a16:creationId xmlns:a16="http://schemas.microsoft.com/office/drawing/2014/main" id="{CA1C6D20-716B-542F-6003-B0CB7ADE4811}"/>
              </a:ext>
            </a:extLst>
          </p:cNvPr>
          <p:cNvSpPr>
            <a:spLocks noGrp="1"/>
          </p:cNvSpPr>
          <p:nvPr>
            <p:ph type="ftr" sz="quarter" idx="11"/>
          </p:nvPr>
        </p:nvSpPr>
        <p:spPr/>
        <p:txBody>
          <a:bodyPr/>
          <a:lstStyle/>
          <a:p>
            <a:r>
              <a:rPr lang="en-US" dirty="0"/>
              <a:t>Dave Seter / Presented at Sebastopol Center for the Arts</a:t>
            </a:r>
          </a:p>
        </p:txBody>
      </p:sp>
      <p:sp>
        <p:nvSpPr>
          <p:cNvPr id="5" name="Slide Number Placeholder 4">
            <a:extLst>
              <a:ext uri="{FF2B5EF4-FFF2-40B4-BE49-F238E27FC236}">
                <a16:creationId xmlns:a16="http://schemas.microsoft.com/office/drawing/2014/main" id="{CEB822B8-6B41-8203-CCE1-8279A9F6FDD5}"/>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261380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BCB40A-54B4-185C-EEEE-5FF8256640B4}"/>
              </a:ext>
            </a:extLst>
          </p:cNvPr>
          <p:cNvSpPr>
            <a:spLocks noGrp="1"/>
          </p:cNvSpPr>
          <p:nvPr>
            <p:ph type="dt" sz="half" idx="10"/>
          </p:nvPr>
        </p:nvSpPr>
        <p:spPr/>
        <p:txBody>
          <a:bodyPr/>
          <a:lstStyle/>
          <a:p>
            <a:r>
              <a:rPr lang="en-US" dirty="0"/>
              <a:t>March 2, 2025</a:t>
            </a:r>
          </a:p>
        </p:txBody>
      </p:sp>
      <p:sp>
        <p:nvSpPr>
          <p:cNvPr id="3" name="Footer Placeholder 2">
            <a:extLst>
              <a:ext uri="{FF2B5EF4-FFF2-40B4-BE49-F238E27FC236}">
                <a16:creationId xmlns:a16="http://schemas.microsoft.com/office/drawing/2014/main" id="{BBF264B6-F60F-0A40-463E-7B4EEF921114}"/>
              </a:ext>
            </a:extLst>
          </p:cNvPr>
          <p:cNvSpPr>
            <a:spLocks noGrp="1"/>
          </p:cNvSpPr>
          <p:nvPr>
            <p:ph type="ftr" sz="quarter" idx="11"/>
          </p:nvPr>
        </p:nvSpPr>
        <p:spPr/>
        <p:txBody>
          <a:bodyPr/>
          <a:lstStyle/>
          <a:p>
            <a:r>
              <a:rPr lang="en-US" dirty="0"/>
              <a:t>Dave Seter / Presented at Sebastopol Center for the Arts</a:t>
            </a:r>
          </a:p>
        </p:txBody>
      </p:sp>
      <p:sp>
        <p:nvSpPr>
          <p:cNvPr id="4" name="Slide Number Placeholder 3">
            <a:extLst>
              <a:ext uri="{FF2B5EF4-FFF2-40B4-BE49-F238E27FC236}">
                <a16:creationId xmlns:a16="http://schemas.microsoft.com/office/drawing/2014/main" id="{2B85DDD9-9726-5D39-7C4A-FE57FE9DAC44}"/>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410112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D1E99-2EDF-645B-208F-348C78AF92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B14842-2751-3488-0F3F-2D3BB9A9BB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6ED721-696F-8179-4F9E-BD6A3814C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3AA69-CC6D-D53E-B2C9-0C9BDDFF98FD}"/>
              </a:ext>
            </a:extLst>
          </p:cNvPr>
          <p:cNvSpPr>
            <a:spLocks noGrp="1"/>
          </p:cNvSpPr>
          <p:nvPr>
            <p:ph type="dt" sz="half" idx="10"/>
          </p:nvPr>
        </p:nvSpPr>
        <p:spPr/>
        <p:txBody>
          <a:bodyPr/>
          <a:lstStyle/>
          <a:p>
            <a:r>
              <a:rPr lang="en-US" dirty="0"/>
              <a:t>March 2, 2025</a:t>
            </a:r>
          </a:p>
        </p:txBody>
      </p:sp>
      <p:sp>
        <p:nvSpPr>
          <p:cNvPr id="6" name="Footer Placeholder 5">
            <a:extLst>
              <a:ext uri="{FF2B5EF4-FFF2-40B4-BE49-F238E27FC236}">
                <a16:creationId xmlns:a16="http://schemas.microsoft.com/office/drawing/2014/main" id="{4DC25D9A-0E85-E1A2-251E-42D4CB656A2A}"/>
              </a:ext>
            </a:extLst>
          </p:cNvPr>
          <p:cNvSpPr>
            <a:spLocks noGrp="1"/>
          </p:cNvSpPr>
          <p:nvPr>
            <p:ph type="ftr" sz="quarter" idx="11"/>
          </p:nvPr>
        </p:nvSpPr>
        <p:spPr/>
        <p:txBody>
          <a:bodyPr/>
          <a:lstStyle/>
          <a:p>
            <a:r>
              <a:rPr lang="en-US" dirty="0"/>
              <a:t>Dave Seter / Presented at Sebastopol Center for the Arts</a:t>
            </a:r>
          </a:p>
        </p:txBody>
      </p:sp>
      <p:sp>
        <p:nvSpPr>
          <p:cNvPr id="7" name="Slide Number Placeholder 6">
            <a:extLst>
              <a:ext uri="{FF2B5EF4-FFF2-40B4-BE49-F238E27FC236}">
                <a16:creationId xmlns:a16="http://schemas.microsoft.com/office/drawing/2014/main" id="{AAB9416B-7211-3025-A6EC-630B9ED3ADC7}"/>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49789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02205-B6DD-D359-AB0F-E8DEB643D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271CB0-F29D-14DC-CB04-E7D693465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DF954B7-B061-40E8-4C32-EE3A0F58E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63F10-FAAB-0AB6-260A-376203B4B1F5}"/>
              </a:ext>
            </a:extLst>
          </p:cNvPr>
          <p:cNvSpPr>
            <a:spLocks noGrp="1"/>
          </p:cNvSpPr>
          <p:nvPr>
            <p:ph type="dt" sz="half" idx="10"/>
          </p:nvPr>
        </p:nvSpPr>
        <p:spPr/>
        <p:txBody>
          <a:bodyPr/>
          <a:lstStyle/>
          <a:p>
            <a:r>
              <a:rPr lang="en-US" dirty="0"/>
              <a:t>March 2, 2025</a:t>
            </a:r>
          </a:p>
        </p:txBody>
      </p:sp>
      <p:sp>
        <p:nvSpPr>
          <p:cNvPr id="6" name="Footer Placeholder 5">
            <a:extLst>
              <a:ext uri="{FF2B5EF4-FFF2-40B4-BE49-F238E27FC236}">
                <a16:creationId xmlns:a16="http://schemas.microsoft.com/office/drawing/2014/main" id="{D41E61FE-A919-0CA0-90C3-609B3C192499}"/>
              </a:ext>
            </a:extLst>
          </p:cNvPr>
          <p:cNvSpPr>
            <a:spLocks noGrp="1"/>
          </p:cNvSpPr>
          <p:nvPr>
            <p:ph type="ftr" sz="quarter" idx="11"/>
          </p:nvPr>
        </p:nvSpPr>
        <p:spPr/>
        <p:txBody>
          <a:bodyPr/>
          <a:lstStyle/>
          <a:p>
            <a:r>
              <a:rPr lang="en-US" dirty="0"/>
              <a:t>Dave Seter / Presented at Sebastopol Center for the Arts</a:t>
            </a:r>
          </a:p>
        </p:txBody>
      </p:sp>
      <p:sp>
        <p:nvSpPr>
          <p:cNvPr id="7" name="Slide Number Placeholder 6">
            <a:extLst>
              <a:ext uri="{FF2B5EF4-FFF2-40B4-BE49-F238E27FC236}">
                <a16:creationId xmlns:a16="http://schemas.microsoft.com/office/drawing/2014/main" id="{D18C2254-DA4C-44ED-A62C-E834E2781B05}"/>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4156120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982CB2-4487-5B04-5E9E-C898E9BC2D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F456B8-9478-78DE-D5E4-7482002A9D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498BC-3D25-12C8-293B-03CBC352D1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March 2, 2025</a:t>
            </a:r>
          </a:p>
        </p:txBody>
      </p:sp>
      <p:sp>
        <p:nvSpPr>
          <p:cNvPr id="5" name="Footer Placeholder 4">
            <a:extLst>
              <a:ext uri="{FF2B5EF4-FFF2-40B4-BE49-F238E27FC236}">
                <a16:creationId xmlns:a16="http://schemas.microsoft.com/office/drawing/2014/main" id="{CEE95BD1-578E-947E-51E3-4649CD8534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8E0AFD01-7909-E043-0843-7A0B902C0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8E009-C25B-44E1-A9B3-F17275BDE32A}" type="slidenum">
              <a:rPr lang="en-US" smtClean="0"/>
              <a:t>‹#›</a:t>
            </a:fld>
            <a:endParaRPr lang="en-US" dirty="0"/>
          </a:p>
        </p:txBody>
      </p:sp>
    </p:spTree>
    <p:extLst>
      <p:ext uri="{BB962C8B-B14F-4D97-AF65-F5344CB8AC3E}">
        <p14:creationId xmlns:p14="http://schemas.microsoft.com/office/powerpoint/2010/main" val="4087321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BCB1EF-4CF1-B78C-7F58-953C889C7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6E96DB-2B01-E22D-C1C2-8A3487F2E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BA0818-437F-64ED-F82D-1CA318A794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March 2, 2025</a:t>
            </a:r>
          </a:p>
        </p:txBody>
      </p:sp>
      <p:sp>
        <p:nvSpPr>
          <p:cNvPr id="5" name="Footer Placeholder 4">
            <a:extLst>
              <a:ext uri="{FF2B5EF4-FFF2-40B4-BE49-F238E27FC236}">
                <a16:creationId xmlns:a16="http://schemas.microsoft.com/office/drawing/2014/main" id="{6272603D-BA97-4964-658B-BBD183BD7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009F55F3-FA58-F26A-A8A0-C2C7A4DE0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42224-E985-42F7-9DA7-1239F3BA21E3}" type="slidenum">
              <a:rPr lang="en-US" smtClean="0"/>
              <a:t>‹#›</a:t>
            </a:fld>
            <a:endParaRPr lang="en-US" dirty="0"/>
          </a:p>
        </p:txBody>
      </p:sp>
    </p:spTree>
    <p:extLst>
      <p:ext uri="{BB962C8B-B14F-4D97-AF65-F5344CB8AC3E}">
        <p14:creationId xmlns:p14="http://schemas.microsoft.com/office/powerpoint/2010/main" val="1255883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sonomalibrary.org/learn/localhistory" TargetMode="External"/><Relationship Id="rId2" Type="http://schemas.openxmlformats.org/officeDocument/2006/relationships/hyperlink" Target="https://digital.sonomalibrary.org/local-history-culture/local-history-genealogy-notes" TargetMode="External"/><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daveseter.com/" TargetMode="External"/><Relationship Id="rId2" Type="http://schemas.openxmlformats.org/officeDocument/2006/relationships/hyperlink" Target="https://www.sebarts.org/" TargetMode="Externa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F53A-5FDD-8A05-00CF-F11D0A2612EF}"/>
              </a:ext>
            </a:extLst>
          </p:cNvPr>
          <p:cNvSpPr>
            <a:spLocks noGrp="1"/>
          </p:cNvSpPr>
          <p:nvPr>
            <p:ph type="ctrTitle"/>
          </p:nvPr>
        </p:nvSpPr>
        <p:spPr>
          <a:xfrm>
            <a:off x="1524000" y="1122363"/>
            <a:ext cx="9144000" cy="1300797"/>
          </a:xfrm>
        </p:spPr>
        <p:txBody>
          <a:bodyPr/>
          <a:lstStyle/>
          <a:p>
            <a:r>
              <a:rPr lang="en-US" dirty="0">
                <a:latin typeface="Rockwell" panose="02060603020205020403" pitchFamily="18" charset="0"/>
              </a:rPr>
              <a:t>Poetry Challenge II</a:t>
            </a:r>
          </a:p>
        </p:txBody>
      </p:sp>
      <p:sp>
        <p:nvSpPr>
          <p:cNvPr id="3" name="Subtitle 2">
            <a:extLst>
              <a:ext uri="{FF2B5EF4-FFF2-40B4-BE49-F238E27FC236}">
                <a16:creationId xmlns:a16="http://schemas.microsoft.com/office/drawing/2014/main" id="{64ADFCAE-7A0E-193E-979E-C0C55EA96EA9}"/>
              </a:ext>
            </a:extLst>
          </p:cNvPr>
          <p:cNvSpPr>
            <a:spLocks noGrp="1"/>
          </p:cNvSpPr>
          <p:nvPr>
            <p:ph type="subTitle" idx="1"/>
          </p:nvPr>
        </p:nvSpPr>
        <p:spPr>
          <a:xfrm>
            <a:off x="1524000" y="3190558"/>
            <a:ext cx="9144000" cy="1655762"/>
          </a:xfrm>
        </p:spPr>
        <p:txBody>
          <a:bodyPr>
            <a:normAutofit lnSpcReduction="10000"/>
          </a:bodyPr>
          <a:lstStyle/>
          <a:p>
            <a:r>
              <a:rPr lang="en-US" sz="3200" dirty="0">
                <a:latin typeface="Rockwell" panose="02060603020205020403" pitchFamily="18" charset="0"/>
              </a:rPr>
              <a:t>Documentary Poetry</a:t>
            </a:r>
          </a:p>
          <a:p>
            <a:endParaRPr lang="en-US" sz="3200" dirty="0">
              <a:latin typeface="Rockwell" panose="02060603020205020403" pitchFamily="18" charset="0"/>
            </a:endParaRPr>
          </a:p>
          <a:p>
            <a:r>
              <a:rPr lang="en-US" sz="3200" dirty="0">
                <a:latin typeface="Rockwell" panose="02060603020205020403" pitchFamily="18" charset="0"/>
              </a:rPr>
              <a:t>Dave Seter</a:t>
            </a:r>
          </a:p>
        </p:txBody>
      </p:sp>
      <p:sp>
        <p:nvSpPr>
          <p:cNvPr id="7" name="Date Placeholder 6">
            <a:extLst>
              <a:ext uri="{FF2B5EF4-FFF2-40B4-BE49-F238E27FC236}">
                <a16:creationId xmlns:a16="http://schemas.microsoft.com/office/drawing/2014/main" id="{7BBEA422-29FA-9499-C018-AAD60E9E5576}"/>
              </a:ext>
            </a:extLst>
          </p:cNvPr>
          <p:cNvSpPr>
            <a:spLocks noGrp="1"/>
          </p:cNvSpPr>
          <p:nvPr>
            <p:ph type="dt" sz="half" idx="10"/>
          </p:nvPr>
        </p:nvSpPr>
        <p:spPr/>
        <p:txBody>
          <a:bodyPr/>
          <a:lstStyle/>
          <a:p>
            <a:r>
              <a:rPr lang="en-US" dirty="0"/>
              <a:t>March 30, 2025</a:t>
            </a:r>
          </a:p>
        </p:txBody>
      </p:sp>
      <p:sp>
        <p:nvSpPr>
          <p:cNvPr id="8" name="Footer Placeholder 7">
            <a:extLst>
              <a:ext uri="{FF2B5EF4-FFF2-40B4-BE49-F238E27FC236}">
                <a16:creationId xmlns:a16="http://schemas.microsoft.com/office/drawing/2014/main" id="{5AF5351B-63B8-0DCC-9B85-D13E08FD276D}"/>
              </a:ext>
            </a:extLst>
          </p:cNvPr>
          <p:cNvSpPr>
            <a:spLocks noGrp="1"/>
          </p:cNvSpPr>
          <p:nvPr>
            <p:ph type="ftr" sz="quarter" idx="11"/>
          </p:nvPr>
        </p:nvSpPr>
        <p:spPr/>
        <p:txBody>
          <a:bodyPr/>
          <a:lstStyle/>
          <a:p>
            <a:r>
              <a:rPr lang="en-US" dirty="0"/>
              <a:t>Dave Seter / Presented at Sebastopol Center for the Arts</a:t>
            </a:r>
          </a:p>
        </p:txBody>
      </p:sp>
      <p:sp>
        <p:nvSpPr>
          <p:cNvPr id="9" name="Slide Number Placeholder 8">
            <a:extLst>
              <a:ext uri="{FF2B5EF4-FFF2-40B4-BE49-F238E27FC236}">
                <a16:creationId xmlns:a16="http://schemas.microsoft.com/office/drawing/2014/main" id="{0EF58217-97B1-D734-8459-B3D21CB70074}"/>
              </a:ext>
            </a:extLst>
          </p:cNvPr>
          <p:cNvSpPr>
            <a:spLocks noGrp="1"/>
          </p:cNvSpPr>
          <p:nvPr>
            <p:ph type="sldNum" sz="quarter" idx="12"/>
          </p:nvPr>
        </p:nvSpPr>
        <p:spPr/>
        <p:txBody>
          <a:bodyPr/>
          <a:lstStyle/>
          <a:p>
            <a:fld id="{B0E8E009-C25B-44E1-A9B3-F17275BDE32A}" type="slidenum">
              <a:rPr lang="en-US" smtClean="0"/>
              <a:t>1</a:t>
            </a:fld>
            <a:endParaRPr lang="en-US" dirty="0"/>
          </a:p>
        </p:txBody>
      </p:sp>
    </p:spTree>
    <p:extLst>
      <p:ext uri="{BB962C8B-B14F-4D97-AF65-F5344CB8AC3E}">
        <p14:creationId xmlns:p14="http://schemas.microsoft.com/office/powerpoint/2010/main" val="1940817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2C4-B228-2A51-B237-C58B6CB14A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B9FED7-7061-F51F-8313-5C30F2F16275}"/>
              </a:ext>
            </a:extLst>
          </p:cNvPr>
          <p:cNvSpPr>
            <a:spLocks noGrp="1"/>
          </p:cNvSpPr>
          <p:nvPr>
            <p:ph type="title"/>
          </p:nvPr>
        </p:nvSpPr>
        <p:spPr/>
        <p:txBody>
          <a:bodyPr>
            <a:normAutofit/>
          </a:bodyPr>
          <a:lstStyle/>
          <a:p>
            <a:r>
              <a:rPr lang="en-US" dirty="0">
                <a:latin typeface="Rockwell" panose="02060603020205020403" pitchFamily="18" charset="0"/>
              </a:rPr>
              <a:t>Langston Hughes’ </a:t>
            </a:r>
            <a:r>
              <a:rPr lang="en-US" i="1" dirty="0">
                <a:latin typeface="Rockwell" panose="02060603020205020403" pitchFamily="18" charset="0"/>
              </a:rPr>
              <a:t>Johannesburg Mines</a:t>
            </a:r>
          </a:p>
        </p:txBody>
      </p:sp>
      <p:sp>
        <p:nvSpPr>
          <p:cNvPr id="3" name="Content Placeholder 2">
            <a:extLst>
              <a:ext uri="{FF2B5EF4-FFF2-40B4-BE49-F238E27FC236}">
                <a16:creationId xmlns:a16="http://schemas.microsoft.com/office/drawing/2014/main" id="{2C3A8AFB-51D8-42DB-D8E5-5ADDE37FB128}"/>
              </a:ext>
            </a:extLst>
          </p:cNvPr>
          <p:cNvSpPr>
            <a:spLocks noGrp="1"/>
          </p:cNvSpPr>
          <p:nvPr>
            <p:ph sz="half" idx="1"/>
          </p:nvPr>
        </p:nvSpPr>
        <p:spPr>
          <a:xfrm>
            <a:off x="1339925" y="1690688"/>
            <a:ext cx="4523803" cy="4351338"/>
          </a:xfrm>
        </p:spPr>
        <p:txBody>
          <a:bodyPr>
            <a:normAutofit/>
          </a:bodyPr>
          <a:lstStyle/>
          <a:p>
            <a:pPr marL="0" indent="0" algn="l">
              <a:buNone/>
            </a:pPr>
            <a:r>
              <a:rPr lang="en-US" b="1" i="0" dirty="0">
                <a:solidFill>
                  <a:srgbClr val="000000"/>
                </a:solidFill>
                <a:effectLst/>
                <a:latin typeface="Rockwell" panose="02060603020205020403" pitchFamily="18" charset="0"/>
              </a:rPr>
              <a:t>Johannesburg Mines</a:t>
            </a:r>
            <a:endParaRPr lang="en-US" b="0" i="0" dirty="0">
              <a:solidFill>
                <a:srgbClr val="000000"/>
              </a:solidFill>
              <a:effectLst/>
              <a:latin typeface="Rockwell" panose="02060603020205020403" pitchFamily="18" charset="0"/>
            </a:endParaRPr>
          </a:p>
          <a:p>
            <a:pPr marL="0" indent="0" algn="l">
              <a:buNone/>
            </a:pPr>
            <a:r>
              <a:rPr lang="en-US" b="0" i="0" dirty="0">
                <a:solidFill>
                  <a:srgbClr val="000000"/>
                </a:solidFill>
                <a:effectLst/>
                <a:latin typeface="Rockwell" panose="02060603020205020403" pitchFamily="18" charset="0"/>
              </a:rPr>
              <a:t>In the Johannesburg mines</a:t>
            </a:r>
            <a:br>
              <a:rPr lang="en-US" b="0" i="0" dirty="0">
                <a:solidFill>
                  <a:srgbClr val="000000"/>
                </a:solidFill>
                <a:effectLst/>
                <a:latin typeface="Rockwell" panose="02060603020205020403" pitchFamily="18" charset="0"/>
              </a:rPr>
            </a:br>
            <a:r>
              <a:rPr lang="en-US" b="0" i="0" dirty="0">
                <a:solidFill>
                  <a:srgbClr val="000000"/>
                </a:solidFill>
                <a:effectLst/>
                <a:latin typeface="Rockwell" panose="02060603020205020403" pitchFamily="18" charset="0"/>
              </a:rPr>
              <a:t>There are 240,000</a:t>
            </a:r>
            <a:br>
              <a:rPr lang="en-US" b="0" i="0" dirty="0">
                <a:solidFill>
                  <a:srgbClr val="000000"/>
                </a:solidFill>
                <a:effectLst/>
                <a:latin typeface="Rockwell" panose="02060603020205020403" pitchFamily="18" charset="0"/>
              </a:rPr>
            </a:br>
            <a:r>
              <a:rPr lang="en-US" b="0" i="0" dirty="0">
                <a:solidFill>
                  <a:srgbClr val="000000"/>
                </a:solidFill>
                <a:effectLst/>
                <a:latin typeface="Rockwell" panose="02060603020205020403" pitchFamily="18" charset="0"/>
              </a:rPr>
              <a:t>Native Africans working.</a:t>
            </a:r>
            <a:br>
              <a:rPr lang="en-US" b="0" i="0" dirty="0">
                <a:solidFill>
                  <a:srgbClr val="000000"/>
                </a:solidFill>
                <a:effectLst/>
                <a:latin typeface="Rockwell" panose="02060603020205020403" pitchFamily="18" charset="0"/>
              </a:rPr>
            </a:br>
            <a:r>
              <a:rPr lang="en-US" b="0" i="0" dirty="0">
                <a:solidFill>
                  <a:srgbClr val="000000"/>
                </a:solidFill>
                <a:effectLst/>
                <a:latin typeface="Rockwell" panose="02060603020205020403" pitchFamily="18" charset="0"/>
              </a:rPr>
              <a:t>What kind of poem</a:t>
            </a:r>
            <a:br>
              <a:rPr lang="en-US" b="0" i="0" dirty="0">
                <a:solidFill>
                  <a:srgbClr val="000000"/>
                </a:solidFill>
                <a:effectLst/>
                <a:latin typeface="Rockwell" panose="02060603020205020403" pitchFamily="18" charset="0"/>
              </a:rPr>
            </a:br>
            <a:r>
              <a:rPr lang="en-US" b="0" i="0" dirty="0">
                <a:solidFill>
                  <a:srgbClr val="000000"/>
                </a:solidFill>
                <a:effectLst/>
                <a:latin typeface="Rockwell" panose="02060603020205020403" pitchFamily="18" charset="0"/>
              </a:rPr>
              <a:t>Would you</a:t>
            </a:r>
            <a:br>
              <a:rPr lang="en-US" b="0" i="0" dirty="0">
                <a:solidFill>
                  <a:srgbClr val="000000"/>
                </a:solidFill>
                <a:effectLst/>
                <a:latin typeface="Rockwell" panose="02060603020205020403" pitchFamily="18" charset="0"/>
              </a:rPr>
            </a:br>
            <a:r>
              <a:rPr lang="en-US" b="0" i="0" dirty="0">
                <a:solidFill>
                  <a:srgbClr val="000000"/>
                </a:solidFill>
                <a:effectLst/>
                <a:latin typeface="Rockwell" panose="02060603020205020403" pitchFamily="18" charset="0"/>
              </a:rPr>
              <a:t>Make out of that?</a:t>
            </a:r>
            <a:br>
              <a:rPr lang="en-US" b="0" i="0" dirty="0">
                <a:solidFill>
                  <a:srgbClr val="000000"/>
                </a:solidFill>
                <a:effectLst/>
                <a:latin typeface="Rockwell" panose="02060603020205020403" pitchFamily="18" charset="0"/>
              </a:rPr>
            </a:br>
            <a:r>
              <a:rPr lang="en-US" b="0" i="0" dirty="0">
                <a:solidFill>
                  <a:srgbClr val="000000"/>
                </a:solidFill>
                <a:effectLst/>
                <a:latin typeface="Rockwell" panose="02060603020205020403" pitchFamily="18" charset="0"/>
              </a:rPr>
              <a:t>240,000 natives</a:t>
            </a:r>
            <a:br>
              <a:rPr lang="en-US" b="0" i="0" dirty="0">
                <a:solidFill>
                  <a:srgbClr val="000000"/>
                </a:solidFill>
                <a:effectLst/>
                <a:latin typeface="Rockwell" panose="02060603020205020403" pitchFamily="18" charset="0"/>
              </a:rPr>
            </a:br>
            <a:r>
              <a:rPr lang="en-US" b="0" i="0" dirty="0">
                <a:solidFill>
                  <a:srgbClr val="000000"/>
                </a:solidFill>
                <a:effectLst/>
                <a:latin typeface="Rockwell" panose="02060603020205020403" pitchFamily="18" charset="0"/>
              </a:rPr>
              <a:t>Working in the</a:t>
            </a:r>
            <a:br>
              <a:rPr lang="en-US" b="0" i="0" dirty="0">
                <a:solidFill>
                  <a:srgbClr val="000000"/>
                </a:solidFill>
                <a:effectLst/>
                <a:latin typeface="Rockwell" panose="02060603020205020403" pitchFamily="18" charset="0"/>
              </a:rPr>
            </a:br>
            <a:r>
              <a:rPr lang="en-US" b="0" i="0" dirty="0">
                <a:solidFill>
                  <a:srgbClr val="000000"/>
                </a:solidFill>
                <a:effectLst/>
                <a:latin typeface="Rockwell" panose="02060603020205020403" pitchFamily="18" charset="0"/>
              </a:rPr>
              <a:t>Johannesburg mines.</a:t>
            </a:r>
          </a:p>
          <a:p>
            <a:pPr>
              <a:lnSpc>
                <a:spcPct val="120000"/>
              </a:lnSpc>
            </a:pPr>
            <a:endParaRPr lang="en-US" dirty="0">
              <a:latin typeface="Rockwell" panose="02060603020205020403" pitchFamily="18" charset="0"/>
            </a:endParaRPr>
          </a:p>
        </p:txBody>
      </p:sp>
      <p:sp>
        <p:nvSpPr>
          <p:cNvPr id="14" name="TextBox 13">
            <a:extLst>
              <a:ext uri="{FF2B5EF4-FFF2-40B4-BE49-F238E27FC236}">
                <a16:creationId xmlns:a16="http://schemas.microsoft.com/office/drawing/2014/main" id="{F049DA2E-98F8-169D-2567-A454DCE2E751}"/>
              </a:ext>
            </a:extLst>
          </p:cNvPr>
          <p:cNvSpPr txBox="1"/>
          <p:nvPr/>
        </p:nvSpPr>
        <p:spPr>
          <a:xfrm>
            <a:off x="7156704" y="5212708"/>
            <a:ext cx="4533742" cy="830997"/>
          </a:xfrm>
          <a:prstGeom prst="rect">
            <a:avLst/>
          </a:prstGeom>
          <a:noFill/>
        </p:spPr>
        <p:txBody>
          <a:bodyPr wrap="none" rtlCol="0">
            <a:spAutoFit/>
          </a:bodyPr>
          <a:lstStyle/>
          <a:p>
            <a:r>
              <a:rPr lang="en-US" sz="1600" i="1" dirty="0">
                <a:latin typeface="Rockwell" panose="02060603020205020403" pitchFamily="18" charset="0"/>
              </a:rPr>
              <a:t>Langston Hughes</a:t>
            </a:r>
          </a:p>
          <a:p>
            <a:r>
              <a:rPr lang="en-US" sz="1600" i="1" dirty="0">
                <a:latin typeface="Rockwell" panose="02060603020205020403" pitchFamily="18" charset="0"/>
              </a:rPr>
              <a:t>Photo from Academy of American Poets website</a:t>
            </a:r>
          </a:p>
          <a:p>
            <a:r>
              <a:rPr lang="en-US" sz="1600" i="1" dirty="0">
                <a:latin typeface="Rockwell" panose="02060603020205020403" pitchFamily="18" charset="0"/>
              </a:rPr>
              <a:t>uncredited photo</a:t>
            </a:r>
          </a:p>
        </p:txBody>
      </p:sp>
      <p:sp>
        <p:nvSpPr>
          <p:cNvPr id="6" name="Date Placeholder 5">
            <a:extLst>
              <a:ext uri="{FF2B5EF4-FFF2-40B4-BE49-F238E27FC236}">
                <a16:creationId xmlns:a16="http://schemas.microsoft.com/office/drawing/2014/main" id="{0B3C618A-C56D-CC2C-DFBC-EEAC878FC336}"/>
              </a:ext>
            </a:extLst>
          </p:cNvPr>
          <p:cNvSpPr>
            <a:spLocks noGrp="1"/>
          </p:cNvSpPr>
          <p:nvPr>
            <p:ph type="dt" sz="half" idx="10"/>
          </p:nvPr>
        </p:nvSpPr>
        <p:spPr/>
        <p:txBody>
          <a:bodyPr/>
          <a:lstStyle/>
          <a:p>
            <a:r>
              <a:rPr lang="en-US" dirty="0"/>
              <a:t>March 30, 2025</a:t>
            </a:r>
          </a:p>
        </p:txBody>
      </p:sp>
      <p:sp>
        <p:nvSpPr>
          <p:cNvPr id="7" name="Footer Placeholder 6">
            <a:extLst>
              <a:ext uri="{FF2B5EF4-FFF2-40B4-BE49-F238E27FC236}">
                <a16:creationId xmlns:a16="http://schemas.microsoft.com/office/drawing/2014/main" id="{B922AC75-8943-3AFD-A534-5FDD022F43A0}"/>
              </a:ext>
            </a:extLst>
          </p:cNvPr>
          <p:cNvSpPr>
            <a:spLocks noGrp="1"/>
          </p:cNvSpPr>
          <p:nvPr>
            <p:ph type="ftr" sz="quarter" idx="11"/>
          </p:nvPr>
        </p:nvSpPr>
        <p:spPr/>
        <p:txBody>
          <a:bodyPr/>
          <a:lstStyle/>
          <a:p>
            <a:r>
              <a:rPr lang="en-US" dirty="0"/>
              <a:t>Dave Seter / Presented at Sebastopol Center for the Arts</a:t>
            </a:r>
          </a:p>
        </p:txBody>
      </p:sp>
      <p:sp>
        <p:nvSpPr>
          <p:cNvPr id="8" name="Slide Number Placeholder 7">
            <a:extLst>
              <a:ext uri="{FF2B5EF4-FFF2-40B4-BE49-F238E27FC236}">
                <a16:creationId xmlns:a16="http://schemas.microsoft.com/office/drawing/2014/main" id="{8005AFE9-C828-4B78-F130-E3B97D28BF9B}"/>
              </a:ext>
            </a:extLst>
          </p:cNvPr>
          <p:cNvSpPr>
            <a:spLocks noGrp="1"/>
          </p:cNvSpPr>
          <p:nvPr>
            <p:ph type="sldNum" sz="quarter" idx="12"/>
          </p:nvPr>
        </p:nvSpPr>
        <p:spPr/>
        <p:txBody>
          <a:bodyPr/>
          <a:lstStyle/>
          <a:p>
            <a:fld id="{B0E8E009-C25B-44E1-A9B3-F17275BDE32A}" type="slidenum">
              <a:rPr lang="en-US" smtClean="0"/>
              <a:t>10</a:t>
            </a:fld>
            <a:endParaRPr lang="en-US" dirty="0"/>
          </a:p>
        </p:txBody>
      </p:sp>
      <p:pic>
        <p:nvPicPr>
          <p:cNvPr id="10" name="Content Placeholder 9">
            <a:extLst>
              <a:ext uri="{FF2B5EF4-FFF2-40B4-BE49-F238E27FC236}">
                <a16:creationId xmlns:a16="http://schemas.microsoft.com/office/drawing/2014/main" id="{65DEA2C6-A46C-14C2-0B0E-44328EF9127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34938" y="1682391"/>
            <a:ext cx="3217137" cy="3250883"/>
          </a:xfrm>
        </p:spPr>
      </p:pic>
    </p:spTree>
    <p:extLst>
      <p:ext uri="{BB962C8B-B14F-4D97-AF65-F5344CB8AC3E}">
        <p14:creationId xmlns:p14="http://schemas.microsoft.com/office/powerpoint/2010/main" val="362837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A889-4465-4853-5971-11E247DCB170}"/>
              </a:ext>
            </a:extLst>
          </p:cNvPr>
          <p:cNvSpPr>
            <a:spLocks noGrp="1"/>
          </p:cNvSpPr>
          <p:nvPr>
            <p:ph type="title"/>
          </p:nvPr>
        </p:nvSpPr>
        <p:spPr/>
        <p:txBody>
          <a:bodyPr>
            <a:normAutofit/>
          </a:bodyPr>
          <a:lstStyle/>
          <a:p>
            <a:r>
              <a:rPr lang="en-US" sz="4000" dirty="0">
                <a:latin typeface="Rockwell" panose="02060603020205020403" pitchFamily="18" charset="0"/>
              </a:rPr>
              <a:t>Documentary Poetry / Historical Events</a:t>
            </a:r>
          </a:p>
        </p:txBody>
      </p:sp>
      <p:pic>
        <p:nvPicPr>
          <p:cNvPr id="12" name="Content Placeholder 11">
            <a:extLst>
              <a:ext uri="{FF2B5EF4-FFF2-40B4-BE49-F238E27FC236}">
                <a16:creationId xmlns:a16="http://schemas.microsoft.com/office/drawing/2014/main" id="{0D06ABE4-0853-C8E1-40EC-E96A50F370E3}"/>
              </a:ext>
            </a:extLst>
          </p:cNvPr>
          <p:cNvPicPr>
            <a:picLocks noGrp="1" noChangeAspect="1"/>
          </p:cNvPicPr>
          <p:nvPr>
            <p:ph sz="half" idx="1"/>
          </p:nvPr>
        </p:nvPicPr>
        <p:blipFill>
          <a:blip r:embed="rId2"/>
          <a:stretch>
            <a:fillRect/>
          </a:stretch>
        </p:blipFill>
        <p:spPr>
          <a:xfrm>
            <a:off x="889569" y="1695920"/>
            <a:ext cx="3297348" cy="2601443"/>
          </a:xfrm>
          <a:prstGeom prst="rect">
            <a:avLst/>
          </a:prstGeom>
        </p:spPr>
      </p:pic>
      <p:sp>
        <p:nvSpPr>
          <p:cNvPr id="11" name="Content Placeholder 10">
            <a:extLst>
              <a:ext uri="{FF2B5EF4-FFF2-40B4-BE49-F238E27FC236}">
                <a16:creationId xmlns:a16="http://schemas.microsoft.com/office/drawing/2014/main" id="{DFC9C3DF-9466-BEAC-3AE9-49B41A1E025E}"/>
              </a:ext>
            </a:extLst>
          </p:cNvPr>
          <p:cNvSpPr>
            <a:spLocks noGrp="1"/>
          </p:cNvSpPr>
          <p:nvPr>
            <p:ph sz="half" idx="2"/>
          </p:nvPr>
        </p:nvSpPr>
        <p:spPr>
          <a:xfrm>
            <a:off x="4601445" y="1577365"/>
            <a:ext cx="7166883" cy="4137322"/>
          </a:xfrm>
        </p:spPr>
        <p:txBody>
          <a:bodyPr>
            <a:noAutofit/>
          </a:bodyPr>
          <a:lstStyle/>
          <a:p>
            <a:pPr marL="0" indent="0">
              <a:lnSpc>
                <a:spcPct val="100000"/>
              </a:lnSpc>
              <a:buNone/>
            </a:pPr>
            <a:r>
              <a:rPr lang="en-US" sz="1800" dirty="0">
                <a:latin typeface="Rockwell" panose="02060603020205020403" pitchFamily="18" charset="0"/>
              </a:rPr>
              <a:t>“Bird Strikes Began with Wilbur Wright”</a:t>
            </a:r>
          </a:p>
          <a:p>
            <a:pPr marL="0" indent="0">
              <a:lnSpc>
                <a:spcPct val="100000"/>
              </a:lnSpc>
              <a:buNone/>
            </a:pPr>
            <a:endParaRPr lang="en-US" sz="1800" dirty="0">
              <a:latin typeface="Rockwell" panose="02060603020205020403" pitchFamily="18" charset="0"/>
            </a:endParaRPr>
          </a:p>
          <a:p>
            <a:pPr marL="0" indent="0">
              <a:lnSpc>
                <a:spcPct val="100000"/>
              </a:lnSpc>
              <a:buNone/>
            </a:pPr>
            <a:r>
              <a:rPr lang="en-US" sz="1600" dirty="0">
                <a:latin typeface="Rockwell" panose="02060603020205020403" pitchFamily="18" charset="0"/>
              </a:rPr>
              <a:t>Dayton, Ohio—Wilbur Wright in flight, over cornfields—</a:t>
            </a:r>
          </a:p>
          <a:p>
            <a:pPr marL="0" indent="0">
              <a:lnSpc>
                <a:spcPct val="100000"/>
              </a:lnSpc>
              <a:buNone/>
            </a:pPr>
            <a:r>
              <a:rPr lang="en-US" sz="1600" dirty="0">
                <a:latin typeface="Rockwell" panose="02060603020205020403" pitchFamily="18" charset="0"/>
              </a:rPr>
              <a:t>later writes in his diary—</a:t>
            </a:r>
          </a:p>
          <a:p>
            <a:pPr marL="0" indent="0">
              <a:lnSpc>
                <a:spcPct val="100000"/>
              </a:lnSpc>
              <a:buNone/>
            </a:pPr>
            <a:endParaRPr lang="en-US" sz="1600" dirty="0">
              <a:latin typeface="Rockwell" panose="02060603020205020403" pitchFamily="18" charset="0"/>
            </a:endParaRPr>
          </a:p>
          <a:p>
            <a:pPr marL="0" indent="0">
              <a:lnSpc>
                <a:spcPct val="100000"/>
              </a:lnSpc>
              <a:buNone/>
            </a:pPr>
            <a:r>
              <a:rPr lang="en-US" sz="1600" i="1" dirty="0">
                <a:latin typeface="Rockwell" panose="02060603020205020403" pitchFamily="18" charset="0"/>
              </a:rPr>
              <a:t>Four complete circles. Twice passed over fence into (…) cornfield.</a:t>
            </a:r>
          </a:p>
          <a:p>
            <a:pPr marL="0" indent="0">
              <a:lnSpc>
                <a:spcPct val="100000"/>
              </a:lnSpc>
              <a:buNone/>
            </a:pPr>
            <a:r>
              <a:rPr lang="en-US" sz="1600" i="1" dirty="0">
                <a:latin typeface="Rockwell" panose="02060603020205020403" pitchFamily="18" charset="0"/>
              </a:rPr>
              <a:t>Chased flocks of birds (…) </a:t>
            </a:r>
          </a:p>
          <a:p>
            <a:pPr marL="0" indent="0">
              <a:lnSpc>
                <a:spcPct val="100000"/>
              </a:lnSpc>
              <a:buNone/>
            </a:pPr>
            <a:r>
              <a:rPr lang="en-US" sz="1600" i="1" dirty="0">
                <a:latin typeface="Rockwell" panose="02060603020205020403" pitchFamily="18" charset="0"/>
              </a:rPr>
              <a:t>1 killed which fell on top of upper (…) fell off when swinging a sharp curve.</a:t>
            </a:r>
          </a:p>
          <a:p>
            <a:pPr marL="0" indent="0">
              <a:lnSpc>
                <a:spcPct val="100000"/>
              </a:lnSpc>
              <a:buNone/>
            </a:pPr>
            <a:endParaRPr lang="en-US" sz="1600" i="1" dirty="0">
              <a:latin typeface="Rockwell" panose="02060603020205020403" pitchFamily="18" charset="0"/>
            </a:endParaRPr>
          </a:p>
          <a:p>
            <a:pPr marL="0" indent="0">
              <a:lnSpc>
                <a:spcPct val="100000"/>
              </a:lnSpc>
              <a:buNone/>
            </a:pPr>
            <a:r>
              <a:rPr lang="en-US" sz="1600" dirty="0">
                <a:latin typeface="Rockwell" panose="02060603020205020403" pitchFamily="18" charset="0"/>
              </a:rPr>
              <a:t>Wilbur Wright wasn’t just flying, but chasing a flock—</a:t>
            </a:r>
          </a:p>
          <a:p>
            <a:pPr marL="0" indent="0">
              <a:lnSpc>
                <a:spcPct val="100000"/>
              </a:lnSpc>
              <a:buNone/>
            </a:pPr>
            <a:r>
              <a:rPr lang="en-US" sz="1600" dirty="0">
                <a:latin typeface="Rockwell" panose="02060603020205020403" pitchFamily="18" charset="0"/>
              </a:rPr>
              <a:t>of what—crows—or redwing blackbirds?</a:t>
            </a:r>
            <a:endParaRPr lang="en-US" sz="1600" dirty="0"/>
          </a:p>
        </p:txBody>
      </p:sp>
      <p:sp>
        <p:nvSpPr>
          <p:cNvPr id="7" name="Date Placeholder 6">
            <a:extLst>
              <a:ext uri="{FF2B5EF4-FFF2-40B4-BE49-F238E27FC236}">
                <a16:creationId xmlns:a16="http://schemas.microsoft.com/office/drawing/2014/main" id="{329A43E7-A5B4-81EC-95CD-C0A1EBC9E731}"/>
              </a:ext>
            </a:extLst>
          </p:cNvPr>
          <p:cNvSpPr>
            <a:spLocks noGrp="1"/>
          </p:cNvSpPr>
          <p:nvPr>
            <p:ph type="dt" sz="half" idx="10"/>
          </p:nvPr>
        </p:nvSpPr>
        <p:spPr/>
        <p:txBody>
          <a:bodyPr/>
          <a:lstStyle/>
          <a:p>
            <a:r>
              <a:rPr lang="en-US" dirty="0"/>
              <a:t>March 30, 2025</a:t>
            </a:r>
          </a:p>
        </p:txBody>
      </p:sp>
      <p:sp>
        <p:nvSpPr>
          <p:cNvPr id="8" name="Footer Placeholder 7">
            <a:extLst>
              <a:ext uri="{FF2B5EF4-FFF2-40B4-BE49-F238E27FC236}">
                <a16:creationId xmlns:a16="http://schemas.microsoft.com/office/drawing/2014/main" id="{912415B8-B9B7-A5EE-20EC-9AEB40F3041D}"/>
              </a:ext>
            </a:extLst>
          </p:cNvPr>
          <p:cNvSpPr>
            <a:spLocks noGrp="1"/>
          </p:cNvSpPr>
          <p:nvPr>
            <p:ph type="ftr" sz="quarter" idx="11"/>
          </p:nvPr>
        </p:nvSpPr>
        <p:spPr/>
        <p:txBody>
          <a:bodyPr/>
          <a:lstStyle/>
          <a:p>
            <a:r>
              <a:rPr lang="en-US" dirty="0"/>
              <a:t>Dave Seter / Presented at Sebastopol Center for the Arts</a:t>
            </a:r>
          </a:p>
        </p:txBody>
      </p:sp>
      <p:sp>
        <p:nvSpPr>
          <p:cNvPr id="9" name="Slide Number Placeholder 8">
            <a:extLst>
              <a:ext uri="{FF2B5EF4-FFF2-40B4-BE49-F238E27FC236}">
                <a16:creationId xmlns:a16="http://schemas.microsoft.com/office/drawing/2014/main" id="{6093E6B5-6A46-70D7-A8A6-DEA6B5C8E7E6}"/>
              </a:ext>
            </a:extLst>
          </p:cNvPr>
          <p:cNvSpPr>
            <a:spLocks noGrp="1"/>
          </p:cNvSpPr>
          <p:nvPr>
            <p:ph type="sldNum" sz="quarter" idx="12"/>
          </p:nvPr>
        </p:nvSpPr>
        <p:spPr/>
        <p:txBody>
          <a:bodyPr/>
          <a:lstStyle/>
          <a:p>
            <a:fld id="{AE642224-E985-42F7-9DA7-1239F3BA21E3}" type="slidenum">
              <a:rPr lang="en-US" smtClean="0"/>
              <a:t>11</a:t>
            </a:fld>
            <a:endParaRPr lang="en-US" dirty="0"/>
          </a:p>
        </p:txBody>
      </p:sp>
      <p:sp>
        <p:nvSpPr>
          <p:cNvPr id="13" name="TextBox 12">
            <a:extLst>
              <a:ext uri="{FF2B5EF4-FFF2-40B4-BE49-F238E27FC236}">
                <a16:creationId xmlns:a16="http://schemas.microsoft.com/office/drawing/2014/main" id="{5BC9A504-6679-C499-9002-DA9C0BF8EDC9}"/>
              </a:ext>
            </a:extLst>
          </p:cNvPr>
          <p:cNvSpPr txBox="1"/>
          <p:nvPr/>
        </p:nvSpPr>
        <p:spPr>
          <a:xfrm>
            <a:off x="838200" y="4464619"/>
            <a:ext cx="3463705" cy="523220"/>
          </a:xfrm>
          <a:prstGeom prst="rect">
            <a:avLst/>
          </a:prstGeom>
          <a:noFill/>
        </p:spPr>
        <p:txBody>
          <a:bodyPr wrap="none" rtlCol="0">
            <a:spAutoFit/>
          </a:bodyPr>
          <a:lstStyle/>
          <a:p>
            <a:r>
              <a:rPr lang="en-US" sz="1400" i="1" dirty="0">
                <a:latin typeface="Rockwell" panose="02060603020205020403" pitchFamily="18" charset="0"/>
              </a:rPr>
              <a:t>The Wright Flyer 1905</a:t>
            </a:r>
          </a:p>
          <a:p>
            <a:r>
              <a:rPr lang="en-US" sz="1400" i="1" dirty="0">
                <a:latin typeface="Rockwell" panose="02060603020205020403" pitchFamily="18" charset="0"/>
              </a:rPr>
              <a:t>Uncredited photo from Brittanica website</a:t>
            </a:r>
          </a:p>
        </p:txBody>
      </p:sp>
      <p:sp>
        <p:nvSpPr>
          <p:cNvPr id="14" name="TextBox 13">
            <a:extLst>
              <a:ext uri="{FF2B5EF4-FFF2-40B4-BE49-F238E27FC236}">
                <a16:creationId xmlns:a16="http://schemas.microsoft.com/office/drawing/2014/main" id="{1961E47D-2782-EF43-DD00-784271BACCEE}"/>
              </a:ext>
            </a:extLst>
          </p:cNvPr>
          <p:cNvSpPr txBox="1"/>
          <p:nvPr/>
        </p:nvSpPr>
        <p:spPr>
          <a:xfrm>
            <a:off x="5945854" y="5881317"/>
            <a:ext cx="5516880" cy="307777"/>
          </a:xfrm>
          <a:prstGeom prst="rect">
            <a:avLst/>
          </a:prstGeom>
          <a:noFill/>
        </p:spPr>
        <p:txBody>
          <a:bodyPr wrap="square" rtlCol="0">
            <a:spAutoFit/>
          </a:bodyPr>
          <a:lstStyle/>
          <a:p>
            <a:r>
              <a:rPr lang="en-US" sz="1400" dirty="0">
                <a:latin typeface="Rockwell" panose="02060603020205020403" pitchFamily="18" charset="0"/>
              </a:rPr>
              <a:t>Dave Seter, excerpt from a draft poetry manuscript </a:t>
            </a:r>
            <a:r>
              <a:rPr lang="en-US" sz="1400" i="1" dirty="0">
                <a:latin typeface="Rockwell" panose="02060603020205020403" pitchFamily="18" charset="0"/>
              </a:rPr>
              <a:t>Dear Science</a:t>
            </a:r>
          </a:p>
        </p:txBody>
      </p:sp>
    </p:spTree>
    <p:extLst>
      <p:ext uri="{BB962C8B-B14F-4D97-AF65-F5344CB8AC3E}">
        <p14:creationId xmlns:p14="http://schemas.microsoft.com/office/powerpoint/2010/main" val="56278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C3DE-99DD-C87F-8E4A-5702CD0C9037}"/>
              </a:ext>
            </a:extLst>
          </p:cNvPr>
          <p:cNvSpPr>
            <a:spLocks noGrp="1"/>
          </p:cNvSpPr>
          <p:nvPr>
            <p:ph type="title"/>
          </p:nvPr>
        </p:nvSpPr>
        <p:spPr/>
        <p:txBody>
          <a:bodyPr>
            <a:normAutofit/>
          </a:bodyPr>
          <a:lstStyle/>
          <a:p>
            <a:r>
              <a:rPr lang="en-US" sz="4000" dirty="0">
                <a:latin typeface="Rockwell" panose="02060603020205020403" pitchFamily="18" charset="0"/>
              </a:rPr>
              <a:t>Documentary Poetry / Personal Witness</a:t>
            </a:r>
          </a:p>
        </p:txBody>
      </p:sp>
      <p:pic>
        <p:nvPicPr>
          <p:cNvPr id="16" name="Content Placeholder 15">
            <a:extLst>
              <a:ext uri="{FF2B5EF4-FFF2-40B4-BE49-F238E27FC236}">
                <a16:creationId xmlns:a16="http://schemas.microsoft.com/office/drawing/2014/main" id="{672F2F5D-C792-D249-AD54-C77DA8CEE4A4}"/>
              </a:ext>
            </a:extLst>
          </p:cNvPr>
          <p:cNvPicPr>
            <a:picLocks noGrp="1" noChangeAspect="1"/>
          </p:cNvPicPr>
          <p:nvPr>
            <p:ph sz="half" idx="1"/>
          </p:nvPr>
        </p:nvPicPr>
        <p:blipFill>
          <a:blip r:embed="rId2"/>
          <a:stretch>
            <a:fillRect/>
          </a:stretch>
        </p:blipFill>
        <p:spPr>
          <a:xfrm>
            <a:off x="838198" y="1504094"/>
            <a:ext cx="4731719" cy="3541903"/>
          </a:xfrm>
          <a:prstGeom prst="rect">
            <a:avLst/>
          </a:prstGeom>
        </p:spPr>
      </p:pic>
      <p:sp>
        <p:nvSpPr>
          <p:cNvPr id="15" name="Content Placeholder 14">
            <a:extLst>
              <a:ext uri="{FF2B5EF4-FFF2-40B4-BE49-F238E27FC236}">
                <a16:creationId xmlns:a16="http://schemas.microsoft.com/office/drawing/2014/main" id="{A65014DD-373B-ED62-038D-004C9773C49D}"/>
              </a:ext>
            </a:extLst>
          </p:cNvPr>
          <p:cNvSpPr>
            <a:spLocks noGrp="1"/>
          </p:cNvSpPr>
          <p:nvPr>
            <p:ph sz="half" idx="2"/>
          </p:nvPr>
        </p:nvSpPr>
        <p:spPr>
          <a:xfrm>
            <a:off x="5797296" y="1453897"/>
            <a:ext cx="5556504" cy="4153980"/>
          </a:xfrm>
        </p:spPr>
        <p:txBody>
          <a:bodyPr>
            <a:normAutofit fontScale="55000" lnSpcReduction="20000"/>
          </a:bodyPr>
          <a:lstStyle/>
          <a:p>
            <a:pPr marL="0" indent="0">
              <a:buNone/>
            </a:pPr>
            <a:r>
              <a:rPr lang="en-US" sz="2200" dirty="0">
                <a:latin typeface="Rockwell" panose="02060603020205020403" pitchFamily="18" charset="0"/>
              </a:rPr>
              <a:t>“Tribal Fishing Report”</a:t>
            </a:r>
          </a:p>
          <a:p>
            <a:pPr marL="0" indent="0">
              <a:buNone/>
            </a:pPr>
            <a:endParaRPr lang="en-US" sz="2200" dirty="0">
              <a:latin typeface="Rockwell" panose="02060603020205020403" pitchFamily="18" charset="0"/>
            </a:endParaRPr>
          </a:p>
          <a:p>
            <a:pPr marL="0" indent="0">
              <a:buNone/>
            </a:pPr>
            <a:r>
              <a:rPr lang="en-US" sz="2200" dirty="0">
                <a:latin typeface="Rockwell" panose="02060603020205020403" pitchFamily="18" charset="0"/>
              </a:rPr>
              <a:t>(…) I’m here to help heal the land a century and a half after</a:t>
            </a:r>
          </a:p>
          <a:p>
            <a:pPr marL="0" indent="0">
              <a:buNone/>
            </a:pPr>
            <a:r>
              <a:rPr lang="en-US" sz="2200" dirty="0">
                <a:latin typeface="Rockwell" panose="02060603020205020403" pitchFamily="18" charset="0"/>
              </a:rPr>
              <a:t>the Bannock War ended badly and imprisoned warriors,</a:t>
            </a:r>
          </a:p>
          <a:p>
            <a:pPr marL="0" indent="0">
              <a:buNone/>
            </a:pPr>
            <a:r>
              <a:rPr lang="en-US" sz="2200" dirty="0">
                <a:latin typeface="Rockwell" panose="02060603020205020403" pitchFamily="18" charset="0"/>
              </a:rPr>
              <a:t>forced those off the land who tried to take back the land,</a:t>
            </a:r>
          </a:p>
          <a:p>
            <a:pPr marL="0" indent="0">
              <a:buNone/>
            </a:pPr>
            <a:r>
              <a:rPr lang="en-US" sz="2200" dirty="0">
                <a:latin typeface="Rockwell" panose="02060603020205020403" pitchFamily="18" charset="0"/>
              </a:rPr>
              <a:t>who lived close to the land, who left their blood on the land.</a:t>
            </a:r>
          </a:p>
          <a:p>
            <a:pPr marL="0" indent="0">
              <a:buNone/>
            </a:pPr>
            <a:endParaRPr lang="en-US" sz="2200" dirty="0">
              <a:latin typeface="Rockwell" panose="02060603020205020403" pitchFamily="18" charset="0"/>
            </a:endParaRPr>
          </a:p>
          <a:p>
            <a:pPr marL="0" indent="0">
              <a:buNone/>
            </a:pPr>
            <a:r>
              <a:rPr lang="en-US" sz="2200" dirty="0">
                <a:latin typeface="Rockwell" panose="02060603020205020403" pitchFamily="18" charset="0"/>
              </a:rPr>
              <a:t>Scars take time to heal. Before men turned Mill Creek</a:t>
            </a:r>
          </a:p>
          <a:p>
            <a:pPr marL="0" indent="0">
              <a:buNone/>
            </a:pPr>
            <a:r>
              <a:rPr lang="en-US" sz="2200" dirty="0">
                <a:latin typeface="Rockwell" panose="02060603020205020403" pitchFamily="18" charset="0"/>
              </a:rPr>
              <a:t>the color of rust, the land would pull native redband trout</a:t>
            </a:r>
          </a:p>
          <a:p>
            <a:pPr marL="0" indent="0">
              <a:buNone/>
            </a:pPr>
            <a:r>
              <a:rPr lang="en-US" sz="2200" dirty="0">
                <a:latin typeface="Rockwell" panose="02060603020205020403" pitchFamily="18" charset="0"/>
              </a:rPr>
              <a:t>upstream on invisible lines of scent to the headwaters </a:t>
            </a:r>
          </a:p>
          <a:p>
            <a:pPr marL="0" indent="0">
              <a:buNone/>
            </a:pPr>
            <a:r>
              <a:rPr lang="en-US" sz="2200" dirty="0">
                <a:latin typeface="Rockwell" panose="02060603020205020403" pitchFamily="18" charset="0"/>
              </a:rPr>
              <a:t>where trout would spawn and fry would hatch. </a:t>
            </a:r>
          </a:p>
          <a:p>
            <a:pPr marL="0" indent="0">
              <a:buNone/>
            </a:pPr>
            <a:endParaRPr lang="en-US" sz="2200" dirty="0">
              <a:latin typeface="Rockwell" panose="02060603020205020403" pitchFamily="18" charset="0"/>
            </a:endParaRPr>
          </a:p>
          <a:p>
            <a:pPr marL="0" indent="0">
              <a:buNone/>
            </a:pPr>
            <a:r>
              <a:rPr lang="en-US" sz="2200" dirty="0">
                <a:latin typeface="Rockwell" panose="02060603020205020403" pitchFamily="18" charset="0"/>
              </a:rPr>
              <a:t>What happened next is written across the earth.</a:t>
            </a:r>
          </a:p>
          <a:p>
            <a:pPr marL="0" indent="0">
              <a:buNone/>
            </a:pPr>
            <a:r>
              <a:rPr lang="en-US" sz="2200" dirty="0">
                <a:latin typeface="Rockwell" panose="02060603020205020403" pitchFamily="18" charset="0"/>
              </a:rPr>
              <a:t>A mining corporation filled the creek with speculation,</a:t>
            </a:r>
          </a:p>
          <a:p>
            <a:pPr marL="0" indent="0">
              <a:buNone/>
            </a:pPr>
            <a:r>
              <a:rPr lang="en-US" sz="2200" dirty="0">
                <a:latin typeface="Rockwell" panose="02060603020205020403" pitchFamily="18" charset="0"/>
              </a:rPr>
              <a:t>jumped the land’s claim to copper with bulldozers.</a:t>
            </a:r>
          </a:p>
          <a:p>
            <a:pPr marL="0" indent="0">
              <a:buNone/>
            </a:pPr>
            <a:r>
              <a:rPr lang="en-US" sz="2200" dirty="0">
                <a:latin typeface="Rockwell" panose="02060603020205020403" pitchFamily="18" charset="0"/>
              </a:rPr>
              <a:t>The exclamations of dynamite reverberated. (…)</a:t>
            </a:r>
          </a:p>
          <a:p>
            <a:pPr marL="0" indent="0">
              <a:buNone/>
            </a:pPr>
            <a:endParaRPr lang="en-US" dirty="0"/>
          </a:p>
        </p:txBody>
      </p:sp>
      <p:sp>
        <p:nvSpPr>
          <p:cNvPr id="7" name="Date Placeholder 6">
            <a:extLst>
              <a:ext uri="{FF2B5EF4-FFF2-40B4-BE49-F238E27FC236}">
                <a16:creationId xmlns:a16="http://schemas.microsoft.com/office/drawing/2014/main" id="{FAA69486-F2F6-3E06-38AB-081CDBF42F0B}"/>
              </a:ext>
            </a:extLst>
          </p:cNvPr>
          <p:cNvSpPr>
            <a:spLocks noGrp="1"/>
          </p:cNvSpPr>
          <p:nvPr>
            <p:ph type="dt" sz="half" idx="10"/>
          </p:nvPr>
        </p:nvSpPr>
        <p:spPr/>
        <p:txBody>
          <a:bodyPr/>
          <a:lstStyle/>
          <a:p>
            <a:r>
              <a:rPr lang="en-US" dirty="0"/>
              <a:t>March 30, 2025</a:t>
            </a:r>
          </a:p>
        </p:txBody>
      </p:sp>
      <p:sp>
        <p:nvSpPr>
          <p:cNvPr id="8" name="Footer Placeholder 7">
            <a:extLst>
              <a:ext uri="{FF2B5EF4-FFF2-40B4-BE49-F238E27FC236}">
                <a16:creationId xmlns:a16="http://schemas.microsoft.com/office/drawing/2014/main" id="{0BBB1135-F1AC-5BA2-95C3-324D409E15AA}"/>
              </a:ext>
            </a:extLst>
          </p:cNvPr>
          <p:cNvSpPr>
            <a:spLocks noGrp="1"/>
          </p:cNvSpPr>
          <p:nvPr>
            <p:ph type="ftr" sz="quarter" idx="11"/>
          </p:nvPr>
        </p:nvSpPr>
        <p:spPr/>
        <p:txBody>
          <a:bodyPr/>
          <a:lstStyle/>
          <a:p>
            <a:r>
              <a:rPr lang="en-US" dirty="0"/>
              <a:t>Dave Seter / Presented at Sebastopol Center for the Arts</a:t>
            </a:r>
          </a:p>
        </p:txBody>
      </p:sp>
      <p:sp>
        <p:nvSpPr>
          <p:cNvPr id="9" name="Slide Number Placeholder 8">
            <a:extLst>
              <a:ext uri="{FF2B5EF4-FFF2-40B4-BE49-F238E27FC236}">
                <a16:creationId xmlns:a16="http://schemas.microsoft.com/office/drawing/2014/main" id="{276A7166-99C3-A9F6-855C-29E2394DC446}"/>
              </a:ext>
            </a:extLst>
          </p:cNvPr>
          <p:cNvSpPr>
            <a:spLocks noGrp="1"/>
          </p:cNvSpPr>
          <p:nvPr>
            <p:ph type="sldNum" sz="quarter" idx="12"/>
          </p:nvPr>
        </p:nvSpPr>
        <p:spPr/>
        <p:txBody>
          <a:bodyPr/>
          <a:lstStyle/>
          <a:p>
            <a:fld id="{AE642224-E985-42F7-9DA7-1239F3BA21E3}" type="slidenum">
              <a:rPr lang="en-US" smtClean="0"/>
              <a:t>12</a:t>
            </a:fld>
            <a:endParaRPr lang="en-US" dirty="0"/>
          </a:p>
        </p:txBody>
      </p:sp>
      <p:sp>
        <p:nvSpPr>
          <p:cNvPr id="17" name="TextBox 16">
            <a:extLst>
              <a:ext uri="{FF2B5EF4-FFF2-40B4-BE49-F238E27FC236}">
                <a16:creationId xmlns:a16="http://schemas.microsoft.com/office/drawing/2014/main" id="{215F71D6-B269-4B8A-D740-CFFDE5545738}"/>
              </a:ext>
            </a:extLst>
          </p:cNvPr>
          <p:cNvSpPr txBox="1"/>
          <p:nvPr/>
        </p:nvSpPr>
        <p:spPr>
          <a:xfrm>
            <a:off x="5725668" y="5656375"/>
            <a:ext cx="5074920" cy="461665"/>
          </a:xfrm>
          <a:prstGeom prst="rect">
            <a:avLst/>
          </a:prstGeom>
          <a:noFill/>
        </p:spPr>
        <p:txBody>
          <a:bodyPr wrap="square" rtlCol="0">
            <a:spAutoFit/>
          </a:bodyPr>
          <a:lstStyle/>
          <a:p>
            <a:r>
              <a:rPr lang="en-US" sz="1200" dirty="0">
                <a:latin typeface="Rockwell" panose="02060603020205020403" pitchFamily="18" charset="0"/>
              </a:rPr>
              <a:t>Dave Seter, excerpt from </a:t>
            </a:r>
            <a:r>
              <a:rPr lang="en-US" sz="1200" i="1" dirty="0">
                <a:latin typeface="Rockwell" panose="02060603020205020403" pitchFamily="18" charset="0"/>
              </a:rPr>
              <a:t>Somewhere West of the Mississippi </a:t>
            </a:r>
            <a:r>
              <a:rPr lang="en-US" sz="1200" dirty="0">
                <a:latin typeface="Rockwell" panose="02060603020205020403" pitchFamily="18" charset="0"/>
              </a:rPr>
              <a:t>(Marathon Publications, 2025)</a:t>
            </a:r>
            <a:endParaRPr lang="en-US" sz="1200" i="1" dirty="0">
              <a:latin typeface="Rockwell" panose="02060603020205020403" pitchFamily="18" charset="0"/>
            </a:endParaRPr>
          </a:p>
        </p:txBody>
      </p:sp>
      <p:sp>
        <p:nvSpPr>
          <p:cNvPr id="3" name="TextBox 2">
            <a:extLst>
              <a:ext uri="{FF2B5EF4-FFF2-40B4-BE49-F238E27FC236}">
                <a16:creationId xmlns:a16="http://schemas.microsoft.com/office/drawing/2014/main" id="{C75CABE3-C636-7B20-DF36-00700C80B351}"/>
              </a:ext>
            </a:extLst>
          </p:cNvPr>
          <p:cNvSpPr txBox="1"/>
          <p:nvPr/>
        </p:nvSpPr>
        <p:spPr>
          <a:xfrm>
            <a:off x="1467876" y="5356511"/>
            <a:ext cx="3472361" cy="523220"/>
          </a:xfrm>
          <a:prstGeom prst="rect">
            <a:avLst/>
          </a:prstGeom>
          <a:noFill/>
        </p:spPr>
        <p:txBody>
          <a:bodyPr wrap="none" rtlCol="0">
            <a:spAutoFit/>
          </a:bodyPr>
          <a:lstStyle/>
          <a:p>
            <a:r>
              <a:rPr lang="en-US" sz="1400" i="1" dirty="0">
                <a:latin typeface="Rockwell" panose="02060603020205020403" pitchFamily="18" charset="0"/>
              </a:rPr>
              <a:t>Excavating Mine Tailings from Mill Creek </a:t>
            </a:r>
          </a:p>
          <a:p>
            <a:r>
              <a:rPr lang="en-US" sz="1400" i="1" dirty="0">
                <a:latin typeface="Rockwell" panose="02060603020205020403" pitchFamily="18" charset="0"/>
              </a:rPr>
              <a:t>Photo by Dave Seter</a:t>
            </a:r>
          </a:p>
        </p:txBody>
      </p:sp>
    </p:spTree>
    <p:extLst>
      <p:ext uri="{BB962C8B-B14F-4D97-AF65-F5344CB8AC3E}">
        <p14:creationId xmlns:p14="http://schemas.microsoft.com/office/powerpoint/2010/main" val="40046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E1CC0-56E5-EE3A-568C-3F76C40679D7}"/>
              </a:ext>
            </a:extLst>
          </p:cNvPr>
          <p:cNvSpPr>
            <a:spLocks noGrp="1"/>
          </p:cNvSpPr>
          <p:nvPr>
            <p:ph type="title"/>
          </p:nvPr>
        </p:nvSpPr>
        <p:spPr/>
        <p:txBody>
          <a:bodyPr>
            <a:normAutofit/>
          </a:bodyPr>
          <a:lstStyle/>
          <a:p>
            <a:r>
              <a:rPr lang="en-US" sz="3200" dirty="0">
                <a:latin typeface="Rockwell" panose="02060603020205020403" pitchFamily="18" charset="0"/>
              </a:rPr>
              <a:t>Documentary Poetry of Some Sonoma County Poets </a:t>
            </a:r>
          </a:p>
        </p:txBody>
      </p:sp>
      <p:sp>
        <p:nvSpPr>
          <p:cNvPr id="3" name="Content Placeholder 2">
            <a:extLst>
              <a:ext uri="{FF2B5EF4-FFF2-40B4-BE49-F238E27FC236}">
                <a16:creationId xmlns:a16="http://schemas.microsoft.com/office/drawing/2014/main" id="{D19948C7-9298-F1D1-C7BD-4A8546A1A12F}"/>
              </a:ext>
            </a:extLst>
          </p:cNvPr>
          <p:cNvSpPr>
            <a:spLocks noGrp="1"/>
          </p:cNvSpPr>
          <p:nvPr>
            <p:ph sz="half" idx="1"/>
          </p:nvPr>
        </p:nvSpPr>
        <p:spPr>
          <a:xfrm>
            <a:off x="838200" y="1825625"/>
            <a:ext cx="5181600" cy="981583"/>
          </a:xfrm>
        </p:spPr>
        <p:txBody>
          <a:bodyPr>
            <a:normAutofit/>
          </a:bodyPr>
          <a:lstStyle/>
          <a:p>
            <a:pPr marL="0" indent="0">
              <a:buNone/>
            </a:pPr>
            <a:r>
              <a:rPr lang="en-US" sz="2000" dirty="0">
                <a:latin typeface="Rockwell" panose="02060603020205020403" pitchFamily="18" charset="0"/>
              </a:rPr>
              <a:t>Jodi Hottel. </a:t>
            </a:r>
            <a:r>
              <a:rPr lang="en-US" sz="2000" i="1" dirty="0">
                <a:latin typeface="Rockwell" panose="02060603020205020403" pitchFamily="18" charset="0"/>
              </a:rPr>
              <a:t>Heart Mountain </a:t>
            </a:r>
            <a:r>
              <a:rPr lang="en-US" sz="2000" dirty="0">
                <a:latin typeface="Rockwell" panose="02060603020205020403" pitchFamily="18" charset="0"/>
              </a:rPr>
              <a:t>(Blue Light Press, 2012).</a:t>
            </a:r>
          </a:p>
        </p:txBody>
      </p:sp>
      <p:sp>
        <p:nvSpPr>
          <p:cNvPr id="7" name="Content Placeholder 6">
            <a:extLst>
              <a:ext uri="{FF2B5EF4-FFF2-40B4-BE49-F238E27FC236}">
                <a16:creationId xmlns:a16="http://schemas.microsoft.com/office/drawing/2014/main" id="{DE299E90-148C-C4A6-3495-6AFE49A3A5F9}"/>
              </a:ext>
            </a:extLst>
          </p:cNvPr>
          <p:cNvSpPr>
            <a:spLocks noGrp="1"/>
          </p:cNvSpPr>
          <p:nvPr>
            <p:ph sz="half" idx="2"/>
          </p:nvPr>
        </p:nvSpPr>
        <p:spPr>
          <a:xfrm>
            <a:off x="6172200" y="1825625"/>
            <a:ext cx="5181600" cy="837406"/>
          </a:xfrm>
        </p:spPr>
        <p:txBody>
          <a:bodyPr>
            <a:normAutofit/>
          </a:bodyPr>
          <a:lstStyle/>
          <a:p>
            <a:pPr marL="0" indent="0">
              <a:buNone/>
            </a:pPr>
            <a:r>
              <a:rPr lang="en-US" sz="2000" dirty="0">
                <a:latin typeface="Rockwell" panose="02060603020205020403" pitchFamily="18" charset="0"/>
              </a:rPr>
              <a:t>Iris Dunkle. </a:t>
            </a:r>
            <a:r>
              <a:rPr lang="en-US" sz="2000" i="1" dirty="0">
                <a:latin typeface="Rockwell" panose="02060603020205020403" pitchFamily="18" charset="0"/>
              </a:rPr>
              <a:t>Interrupted Geographies </a:t>
            </a:r>
            <a:r>
              <a:rPr lang="en-US" sz="2000" dirty="0">
                <a:latin typeface="Rockwell" panose="02060603020205020403" pitchFamily="18" charset="0"/>
              </a:rPr>
              <a:t>(Trio House Press, 2017.)</a:t>
            </a:r>
          </a:p>
        </p:txBody>
      </p:sp>
      <p:sp>
        <p:nvSpPr>
          <p:cNvPr id="4" name="Date Placeholder 3">
            <a:extLst>
              <a:ext uri="{FF2B5EF4-FFF2-40B4-BE49-F238E27FC236}">
                <a16:creationId xmlns:a16="http://schemas.microsoft.com/office/drawing/2014/main" id="{EB7C7551-3A78-4FB0-72FA-08D0E7DFC972}"/>
              </a:ext>
            </a:extLst>
          </p:cNvPr>
          <p:cNvSpPr>
            <a:spLocks noGrp="1"/>
          </p:cNvSpPr>
          <p:nvPr>
            <p:ph type="dt" sz="half" idx="10"/>
          </p:nvPr>
        </p:nvSpPr>
        <p:spPr/>
        <p:txBody>
          <a:bodyPr/>
          <a:lstStyle/>
          <a:p>
            <a:r>
              <a:rPr lang="en-US" dirty="0"/>
              <a:t>March 30, 2025</a:t>
            </a:r>
          </a:p>
        </p:txBody>
      </p:sp>
      <p:sp>
        <p:nvSpPr>
          <p:cNvPr id="5" name="Footer Placeholder 4">
            <a:extLst>
              <a:ext uri="{FF2B5EF4-FFF2-40B4-BE49-F238E27FC236}">
                <a16:creationId xmlns:a16="http://schemas.microsoft.com/office/drawing/2014/main" id="{62427D04-D13B-CEB6-9575-00A76947F7A8}"/>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699779A1-0999-F8C0-09D1-5D293739D978}"/>
              </a:ext>
            </a:extLst>
          </p:cNvPr>
          <p:cNvSpPr>
            <a:spLocks noGrp="1"/>
          </p:cNvSpPr>
          <p:nvPr>
            <p:ph type="sldNum" sz="quarter" idx="12"/>
          </p:nvPr>
        </p:nvSpPr>
        <p:spPr/>
        <p:txBody>
          <a:bodyPr/>
          <a:lstStyle/>
          <a:p>
            <a:fld id="{AE642224-E985-42F7-9DA7-1239F3BA21E3}" type="slidenum">
              <a:rPr lang="en-US" smtClean="0"/>
              <a:t>13</a:t>
            </a:fld>
            <a:endParaRPr lang="en-US" dirty="0"/>
          </a:p>
        </p:txBody>
      </p:sp>
      <p:pic>
        <p:nvPicPr>
          <p:cNvPr id="9" name="Picture 8">
            <a:extLst>
              <a:ext uri="{FF2B5EF4-FFF2-40B4-BE49-F238E27FC236}">
                <a16:creationId xmlns:a16="http://schemas.microsoft.com/office/drawing/2014/main" id="{5B50A093-BB8C-E795-3941-723CBA5BF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608" y="2722185"/>
            <a:ext cx="2034734" cy="2888192"/>
          </a:xfrm>
          <a:prstGeom prst="rect">
            <a:avLst/>
          </a:prstGeom>
        </p:spPr>
      </p:pic>
      <p:sp>
        <p:nvSpPr>
          <p:cNvPr id="11" name="TextBox 10">
            <a:extLst>
              <a:ext uri="{FF2B5EF4-FFF2-40B4-BE49-F238E27FC236}">
                <a16:creationId xmlns:a16="http://schemas.microsoft.com/office/drawing/2014/main" id="{BDA9D7BC-6D48-236D-0EFD-469B55815ED8}"/>
              </a:ext>
            </a:extLst>
          </p:cNvPr>
          <p:cNvSpPr txBox="1"/>
          <p:nvPr/>
        </p:nvSpPr>
        <p:spPr>
          <a:xfrm>
            <a:off x="838200" y="2663031"/>
            <a:ext cx="2883408" cy="2862322"/>
          </a:xfrm>
          <a:prstGeom prst="rect">
            <a:avLst/>
          </a:prstGeom>
          <a:noFill/>
        </p:spPr>
        <p:txBody>
          <a:bodyPr wrap="square" rtlCol="0">
            <a:spAutoFit/>
          </a:bodyPr>
          <a:lstStyle/>
          <a:p>
            <a:r>
              <a:rPr lang="en-US" sz="2000" dirty="0">
                <a:latin typeface="Rockwell" panose="02060603020205020403" pitchFamily="18" charset="0"/>
              </a:rPr>
              <a:t>The poems in this chapbook explore the relocation of Japanese Americans, including Hottel’s mother, to relocation camps including the one at Heart Mountain, Wyoming.</a:t>
            </a:r>
          </a:p>
        </p:txBody>
      </p:sp>
      <p:sp>
        <p:nvSpPr>
          <p:cNvPr id="12" name="TextBox 11">
            <a:extLst>
              <a:ext uri="{FF2B5EF4-FFF2-40B4-BE49-F238E27FC236}">
                <a16:creationId xmlns:a16="http://schemas.microsoft.com/office/drawing/2014/main" id="{30C96550-13FF-0566-FA11-18DD09A7D6FC}"/>
              </a:ext>
            </a:extLst>
          </p:cNvPr>
          <p:cNvSpPr txBox="1"/>
          <p:nvPr/>
        </p:nvSpPr>
        <p:spPr>
          <a:xfrm>
            <a:off x="6172200" y="2609920"/>
            <a:ext cx="2953512" cy="3170099"/>
          </a:xfrm>
          <a:prstGeom prst="rect">
            <a:avLst/>
          </a:prstGeom>
          <a:noFill/>
        </p:spPr>
        <p:txBody>
          <a:bodyPr wrap="square" rtlCol="0">
            <a:spAutoFit/>
          </a:bodyPr>
          <a:lstStyle/>
          <a:p>
            <a:r>
              <a:rPr lang="en-US" sz="2000" dirty="0">
                <a:latin typeface="Rockwell" panose="02060603020205020403" pitchFamily="18" charset="0"/>
              </a:rPr>
              <a:t>This collection includes a series of poems which document the sordid boom and bust history of the oil town known as Pithole, Pennsylvania, including a history of women forced into a life of prostitution.</a:t>
            </a:r>
          </a:p>
        </p:txBody>
      </p:sp>
      <p:pic>
        <p:nvPicPr>
          <p:cNvPr id="10" name="Picture 9">
            <a:extLst>
              <a:ext uri="{FF2B5EF4-FFF2-40B4-BE49-F238E27FC236}">
                <a16:creationId xmlns:a16="http://schemas.microsoft.com/office/drawing/2014/main" id="{85F79715-3571-9AE2-81C0-9FC2EF698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032" y="2663030"/>
            <a:ext cx="2114053" cy="3015393"/>
          </a:xfrm>
          <a:prstGeom prst="rect">
            <a:avLst/>
          </a:prstGeom>
        </p:spPr>
      </p:pic>
    </p:spTree>
    <p:extLst>
      <p:ext uri="{BB962C8B-B14F-4D97-AF65-F5344CB8AC3E}">
        <p14:creationId xmlns:p14="http://schemas.microsoft.com/office/powerpoint/2010/main" val="1275131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36E76-C9DF-E25E-AB05-7533C810DF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ECF37-76A8-6C93-6EC3-AF79D9323D03}"/>
              </a:ext>
            </a:extLst>
          </p:cNvPr>
          <p:cNvSpPr>
            <a:spLocks noGrp="1"/>
          </p:cNvSpPr>
          <p:nvPr>
            <p:ph type="title"/>
          </p:nvPr>
        </p:nvSpPr>
        <p:spPr/>
        <p:txBody>
          <a:bodyPr>
            <a:normAutofit/>
          </a:bodyPr>
          <a:lstStyle/>
          <a:p>
            <a:r>
              <a:rPr lang="en-US" sz="3200" dirty="0">
                <a:latin typeface="Rockwell" panose="02060603020205020403" pitchFamily="18" charset="0"/>
              </a:rPr>
              <a:t>Documentary Poetry of Some Sonoma County Poets </a:t>
            </a:r>
          </a:p>
        </p:txBody>
      </p:sp>
      <p:sp>
        <p:nvSpPr>
          <p:cNvPr id="3" name="Content Placeholder 2">
            <a:extLst>
              <a:ext uri="{FF2B5EF4-FFF2-40B4-BE49-F238E27FC236}">
                <a16:creationId xmlns:a16="http://schemas.microsoft.com/office/drawing/2014/main" id="{BD5EAC10-A6E1-A5FD-3BCB-C2FA484F4061}"/>
              </a:ext>
            </a:extLst>
          </p:cNvPr>
          <p:cNvSpPr>
            <a:spLocks noGrp="1"/>
          </p:cNvSpPr>
          <p:nvPr>
            <p:ph sz="half" idx="1"/>
          </p:nvPr>
        </p:nvSpPr>
        <p:spPr>
          <a:xfrm>
            <a:off x="838200" y="1573724"/>
            <a:ext cx="5181600" cy="981583"/>
          </a:xfrm>
        </p:spPr>
        <p:txBody>
          <a:bodyPr>
            <a:normAutofit/>
          </a:bodyPr>
          <a:lstStyle/>
          <a:p>
            <a:pPr marL="0" indent="0">
              <a:buNone/>
            </a:pPr>
            <a:r>
              <a:rPr lang="en-US" sz="2000" dirty="0">
                <a:latin typeface="Rockwell" panose="02060603020205020403" pitchFamily="18" charset="0"/>
              </a:rPr>
              <a:t>Denise Low. </a:t>
            </a:r>
            <a:r>
              <a:rPr lang="en-US" sz="2000" i="1" dirty="0">
                <a:latin typeface="Rockwell" panose="02060603020205020403" pitchFamily="18" charset="0"/>
              </a:rPr>
              <a:t>House of Blood House of Grace </a:t>
            </a:r>
            <a:r>
              <a:rPr lang="en-US" sz="2000" dirty="0">
                <a:latin typeface="Rockwell" panose="02060603020205020403" pitchFamily="18" charset="0"/>
              </a:rPr>
              <a:t>(University of Arizona Press, 2024).</a:t>
            </a:r>
          </a:p>
        </p:txBody>
      </p:sp>
      <p:sp>
        <p:nvSpPr>
          <p:cNvPr id="4" name="Date Placeholder 3">
            <a:extLst>
              <a:ext uri="{FF2B5EF4-FFF2-40B4-BE49-F238E27FC236}">
                <a16:creationId xmlns:a16="http://schemas.microsoft.com/office/drawing/2014/main" id="{5A061E33-D464-88DC-AA5A-2BCF3868CE8A}"/>
              </a:ext>
            </a:extLst>
          </p:cNvPr>
          <p:cNvSpPr>
            <a:spLocks noGrp="1"/>
          </p:cNvSpPr>
          <p:nvPr>
            <p:ph type="dt" sz="half" idx="10"/>
          </p:nvPr>
        </p:nvSpPr>
        <p:spPr/>
        <p:txBody>
          <a:bodyPr/>
          <a:lstStyle/>
          <a:p>
            <a:r>
              <a:rPr lang="en-US" dirty="0"/>
              <a:t>March 30, 2025</a:t>
            </a:r>
          </a:p>
        </p:txBody>
      </p:sp>
      <p:sp>
        <p:nvSpPr>
          <p:cNvPr id="5" name="Footer Placeholder 4">
            <a:extLst>
              <a:ext uri="{FF2B5EF4-FFF2-40B4-BE49-F238E27FC236}">
                <a16:creationId xmlns:a16="http://schemas.microsoft.com/office/drawing/2014/main" id="{8B9837A4-7E4E-FB70-1F52-BE7E1A08EEA2}"/>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DC02C3BF-DD8C-06B4-BEF0-DE40C2915890}"/>
              </a:ext>
            </a:extLst>
          </p:cNvPr>
          <p:cNvSpPr>
            <a:spLocks noGrp="1"/>
          </p:cNvSpPr>
          <p:nvPr>
            <p:ph type="sldNum" sz="quarter" idx="12"/>
          </p:nvPr>
        </p:nvSpPr>
        <p:spPr>
          <a:xfrm>
            <a:off x="8610600" y="6310312"/>
            <a:ext cx="2743200" cy="365125"/>
          </a:xfrm>
        </p:spPr>
        <p:txBody>
          <a:bodyPr/>
          <a:lstStyle/>
          <a:p>
            <a:fld id="{AE642224-E985-42F7-9DA7-1239F3BA21E3}" type="slidenum">
              <a:rPr lang="en-US" smtClean="0"/>
              <a:t>14</a:t>
            </a:fld>
            <a:endParaRPr lang="en-US" dirty="0"/>
          </a:p>
        </p:txBody>
      </p:sp>
      <p:sp>
        <p:nvSpPr>
          <p:cNvPr id="11" name="TextBox 10">
            <a:extLst>
              <a:ext uri="{FF2B5EF4-FFF2-40B4-BE49-F238E27FC236}">
                <a16:creationId xmlns:a16="http://schemas.microsoft.com/office/drawing/2014/main" id="{3C1802B6-F3DA-1188-DB02-A1A2D1533C53}"/>
              </a:ext>
            </a:extLst>
          </p:cNvPr>
          <p:cNvSpPr txBox="1"/>
          <p:nvPr/>
        </p:nvSpPr>
        <p:spPr>
          <a:xfrm>
            <a:off x="838200" y="2443574"/>
            <a:ext cx="5964936" cy="3170099"/>
          </a:xfrm>
          <a:prstGeom prst="rect">
            <a:avLst/>
          </a:prstGeom>
          <a:noFill/>
        </p:spPr>
        <p:txBody>
          <a:bodyPr wrap="square" rtlCol="0">
            <a:spAutoFit/>
          </a:bodyPr>
          <a:lstStyle/>
          <a:p>
            <a:r>
              <a:rPr lang="en-US" sz="2000" dirty="0">
                <a:latin typeface="Rockwell" panose="02060603020205020403" pitchFamily="18" charset="0"/>
              </a:rPr>
              <a:t>The book responds to a rich archive: oral and written accounts, maps, dances, and archaeology about the Gnadenhutten, Ohio, massacre of Indigenous people by renegade Revolutionary soldiers. Benjamin Franklin commented on this tragedy as well as the Shawnee leader Tecumseh. The book’s arc follows a sequence of consequences, including deforestation, diaspora of Delawares, restoration, stereotyping, and continuance of traditions and spirituality.</a:t>
            </a:r>
          </a:p>
        </p:txBody>
      </p:sp>
      <p:pic>
        <p:nvPicPr>
          <p:cNvPr id="10" name="Picture 9">
            <a:extLst>
              <a:ext uri="{FF2B5EF4-FFF2-40B4-BE49-F238E27FC236}">
                <a16:creationId xmlns:a16="http://schemas.microsoft.com/office/drawing/2014/main" id="{CAD81928-D739-CFEA-6331-071D84F4A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2194" y="1690688"/>
            <a:ext cx="3048000" cy="3914775"/>
          </a:xfrm>
          <a:prstGeom prst="rect">
            <a:avLst/>
          </a:prstGeom>
        </p:spPr>
      </p:pic>
      <p:sp>
        <p:nvSpPr>
          <p:cNvPr id="7" name="TextBox 6">
            <a:extLst>
              <a:ext uri="{FF2B5EF4-FFF2-40B4-BE49-F238E27FC236}">
                <a16:creationId xmlns:a16="http://schemas.microsoft.com/office/drawing/2014/main" id="{5FBE4E56-78C3-FE8B-DE29-7DF96968DFFF}"/>
              </a:ext>
            </a:extLst>
          </p:cNvPr>
          <p:cNvSpPr txBox="1"/>
          <p:nvPr/>
        </p:nvSpPr>
        <p:spPr>
          <a:xfrm>
            <a:off x="635693" y="5655439"/>
            <a:ext cx="6369949" cy="338554"/>
          </a:xfrm>
          <a:prstGeom prst="rect">
            <a:avLst/>
          </a:prstGeom>
          <a:noFill/>
        </p:spPr>
        <p:txBody>
          <a:bodyPr wrap="none" rtlCol="0">
            <a:spAutoFit/>
          </a:bodyPr>
          <a:lstStyle/>
          <a:p>
            <a:r>
              <a:rPr lang="en-US" sz="1600" i="1" dirty="0">
                <a:latin typeface="Rockwell" panose="02060603020205020403" pitchFamily="18" charset="0"/>
              </a:rPr>
              <a:t>Information retrieved from the poet’s website https://deniselow.net/</a:t>
            </a:r>
          </a:p>
        </p:txBody>
      </p:sp>
    </p:spTree>
    <p:extLst>
      <p:ext uri="{BB962C8B-B14F-4D97-AF65-F5344CB8AC3E}">
        <p14:creationId xmlns:p14="http://schemas.microsoft.com/office/powerpoint/2010/main" val="286421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39B0-2AD4-A112-9021-8F1289DF24D8}"/>
              </a:ext>
            </a:extLst>
          </p:cNvPr>
          <p:cNvSpPr>
            <a:spLocks noGrp="1"/>
          </p:cNvSpPr>
          <p:nvPr>
            <p:ph type="title"/>
          </p:nvPr>
        </p:nvSpPr>
        <p:spPr/>
        <p:txBody>
          <a:bodyPr>
            <a:normAutofit/>
          </a:bodyPr>
          <a:lstStyle/>
          <a:p>
            <a:r>
              <a:rPr lang="en-US" sz="3200" dirty="0">
                <a:latin typeface="Rockwell" panose="02060603020205020403" pitchFamily="18" charset="0"/>
              </a:rPr>
              <a:t>Documentary Research: Sonoma County Resources</a:t>
            </a:r>
          </a:p>
        </p:txBody>
      </p:sp>
      <p:sp>
        <p:nvSpPr>
          <p:cNvPr id="3" name="Content Placeholder 2">
            <a:extLst>
              <a:ext uri="{FF2B5EF4-FFF2-40B4-BE49-F238E27FC236}">
                <a16:creationId xmlns:a16="http://schemas.microsoft.com/office/drawing/2014/main" id="{15D3C9D0-4EB2-7AAE-7A64-825342E7F65D}"/>
              </a:ext>
            </a:extLst>
          </p:cNvPr>
          <p:cNvSpPr>
            <a:spLocks noGrp="1"/>
          </p:cNvSpPr>
          <p:nvPr>
            <p:ph idx="1"/>
          </p:nvPr>
        </p:nvSpPr>
        <p:spPr>
          <a:xfrm>
            <a:off x="862584" y="3026664"/>
            <a:ext cx="10515600" cy="3044952"/>
          </a:xfrm>
        </p:spPr>
        <p:txBody>
          <a:bodyPr>
            <a:normAutofit fontScale="92500" lnSpcReduction="10000"/>
          </a:bodyPr>
          <a:lstStyle/>
          <a:p>
            <a:r>
              <a:rPr lang="en-US" dirty="0">
                <a:latin typeface="Rockwell" panose="02060603020205020403" pitchFamily="18" charset="0"/>
              </a:rPr>
              <a:t>Sonoma County Library Digital Collections: </a:t>
            </a:r>
            <a:r>
              <a:rPr lang="en-US" dirty="0">
                <a:latin typeface="Rockwell" panose="02060603020205020403" pitchFamily="18" charset="0"/>
                <a:hlinkClick r:id="rId2"/>
              </a:rPr>
              <a:t>https://digital.sonomalibrary.org/local-history-culture/local-history-genealogy-notes</a:t>
            </a:r>
            <a:endParaRPr lang="en-US" dirty="0">
              <a:latin typeface="Rockwell" panose="02060603020205020403" pitchFamily="18" charset="0"/>
            </a:endParaRPr>
          </a:p>
          <a:p>
            <a:r>
              <a:rPr lang="en-US" dirty="0">
                <a:latin typeface="Rockwell" panose="02060603020205020403" pitchFamily="18" charset="0"/>
              </a:rPr>
              <a:t>Sonoma County History and Genealogy Library: 725 3rd Street, Santa Rosa, CA 95404</a:t>
            </a:r>
          </a:p>
          <a:p>
            <a:r>
              <a:rPr lang="en-US" dirty="0">
                <a:latin typeface="Rockwell" panose="02060603020205020403" pitchFamily="18" charset="0"/>
              </a:rPr>
              <a:t>Sonoma County Library e-Resources including: Ancestry; Heritage Quest; Heritage Hub; FIMO (Fire Insurance Maps Online): </a:t>
            </a:r>
            <a:r>
              <a:rPr lang="en-US" dirty="0">
                <a:latin typeface="Rockwell" panose="02060603020205020403" pitchFamily="18" charset="0"/>
                <a:hlinkClick r:id="rId3"/>
              </a:rPr>
              <a:t>https://sonomalibrary.org/learn/localhistory</a:t>
            </a:r>
            <a:endParaRPr lang="en-US" dirty="0">
              <a:latin typeface="Rockwell" panose="02060603020205020403" pitchFamily="18" charset="0"/>
            </a:endParaRPr>
          </a:p>
          <a:p>
            <a:endParaRPr lang="en-US" dirty="0"/>
          </a:p>
        </p:txBody>
      </p:sp>
      <p:sp>
        <p:nvSpPr>
          <p:cNvPr id="4" name="Date Placeholder 3">
            <a:extLst>
              <a:ext uri="{FF2B5EF4-FFF2-40B4-BE49-F238E27FC236}">
                <a16:creationId xmlns:a16="http://schemas.microsoft.com/office/drawing/2014/main" id="{31F3685C-7350-62E5-537B-0B50F5ACE6C6}"/>
              </a:ext>
            </a:extLst>
          </p:cNvPr>
          <p:cNvSpPr>
            <a:spLocks noGrp="1"/>
          </p:cNvSpPr>
          <p:nvPr>
            <p:ph type="dt" sz="half" idx="10"/>
          </p:nvPr>
        </p:nvSpPr>
        <p:spPr/>
        <p:txBody>
          <a:bodyPr/>
          <a:lstStyle/>
          <a:p>
            <a:r>
              <a:rPr lang="en-US" dirty="0"/>
              <a:t>March 30, 2025</a:t>
            </a:r>
          </a:p>
        </p:txBody>
      </p:sp>
      <p:sp>
        <p:nvSpPr>
          <p:cNvPr id="5" name="Footer Placeholder 4">
            <a:extLst>
              <a:ext uri="{FF2B5EF4-FFF2-40B4-BE49-F238E27FC236}">
                <a16:creationId xmlns:a16="http://schemas.microsoft.com/office/drawing/2014/main" id="{AB41AC19-799B-A574-CEB1-DFCBC32DE677}"/>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07467226-88B5-94B0-4C13-DEFC064C695F}"/>
              </a:ext>
            </a:extLst>
          </p:cNvPr>
          <p:cNvSpPr>
            <a:spLocks noGrp="1"/>
          </p:cNvSpPr>
          <p:nvPr>
            <p:ph type="sldNum" sz="quarter" idx="12"/>
          </p:nvPr>
        </p:nvSpPr>
        <p:spPr/>
        <p:txBody>
          <a:bodyPr/>
          <a:lstStyle/>
          <a:p>
            <a:fld id="{AE642224-E985-42F7-9DA7-1239F3BA21E3}" type="slidenum">
              <a:rPr lang="en-US" smtClean="0"/>
              <a:t>15</a:t>
            </a:fld>
            <a:endParaRPr lang="en-US" dirty="0"/>
          </a:p>
        </p:txBody>
      </p:sp>
      <p:pic>
        <p:nvPicPr>
          <p:cNvPr id="8" name="Picture 7">
            <a:extLst>
              <a:ext uri="{FF2B5EF4-FFF2-40B4-BE49-F238E27FC236}">
                <a16:creationId xmlns:a16="http://schemas.microsoft.com/office/drawing/2014/main" id="{1009EC0F-D65A-A157-E5E1-8BCB74DCB0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1718" y="1448078"/>
            <a:ext cx="3899364" cy="1325563"/>
          </a:xfrm>
          <a:prstGeom prst="rect">
            <a:avLst/>
          </a:prstGeom>
        </p:spPr>
      </p:pic>
      <p:pic>
        <p:nvPicPr>
          <p:cNvPr id="9" name="Picture 8">
            <a:extLst>
              <a:ext uri="{FF2B5EF4-FFF2-40B4-BE49-F238E27FC236}">
                <a16:creationId xmlns:a16="http://schemas.microsoft.com/office/drawing/2014/main" id="{CCC65E44-6EE4-AF60-4A18-B9DF67E55D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337424"/>
            <a:ext cx="3718941" cy="1546873"/>
          </a:xfrm>
          <a:prstGeom prst="rect">
            <a:avLst/>
          </a:prstGeom>
        </p:spPr>
      </p:pic>
    </p:spTree>
    <p:extLst>
      <p:ext uri="{BB962C8B-B14F-4D97-AF65-F5344CB8AC3E}">
        <p14:creationId xmlns:p14="http://schemas.microsoft.com/office/powerpoint/2010/main" val="324641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BBA6-E6E7-2A81-5B86-71196F364CE1}"/>
              </a:ext>
            </a:extLst>
          </p:cNvPr>
          <p:cNvSpPr>
            <a:spLocks noGrp="1"/>
          </p:cNvSpPr>
          <p:nvPr>
            <p:ph type="title"/>
          </p:nvPr>
        </p:nvSpPr>
        <p:spPr/>
        <p:txBody>
          <a:bodyPr>
            <a:normAutofit/>
          </a:bodyPr>
          <a:lstStyle/>
          <a:p>
            <a:r>
              <a:rPr lang="en-US" sz="3600" dirty="0">
                <a:latin typeface="Rockwell" panose="02060603020205020403" pitchFamily="18" charset="0"/>
              </a:rPr>
              <a:t>Writing Prompt I: Documenting Injustice</a:t>
            </a:r>
          </a:p>
        </p:txBody>
      </p:sp>
      <p:sp>
        <p:nvSpPr>
          <p:cNvPr id="10" name="Content Placeholder 9">
            <a:extLst>
              <a:ext uri="{FF2B5EF4-FFF2-40B4-BE49-F238E27FC236}">
                <a16:creationId xmlns:a16="http://schemas.microsoft.com/office/drawing/2014/main" id="{F210DBE5-481B-1AF4-8D2D-3E9DEE6769B0}"/>
              </a:ext>
            </a:extLst>
          </p:cNvPr>
          <p:cNvSpPr>
            <a:spLocks noGrp="1"/>
          </p:cNvSpPr>
          <p:nvPr>
            <p:ph sz="half" idx="1"/>
          </p:nvPr>
        </p:nvSpPr>
        <p:spPr>
          <a:xfrm>
            <a:off x="838200" y="1825625"/>
            <a:ext cx="5181600" cy="2910967"/>
          </a:xfrm>
        </p:spPr>
        <p:txBody>
          <a:bodyPr>
            <a:normAutofit fontScale="92500" lnSpcReduction="10000"/>
          </a:bodyPr>
          <a:lstStyle/>
          <a:p>
            <a:r>
              <a:rPr lang="en-US" sz="2400" dirty="0">
                <a:latin typeface="Rockwell" panose="02060603020205020403" pitchFamily="18" charset="0"/>
              </a:rPr>
              <a:t>Make a list of injustices that matter to you, ones you think the world should know about. </a:t>
            </a:r>
          </a:p>
          <a:p>
            <a:r>
              <a:rPr lang="en-US" sz="2400" dirty="0">
                <a:latin typeface="Rockwell" panose="02060603020205020403" pitchFamily="18" charset="0"/>
              </a:rPr>
              <a:t>Choose one of the injustices and do a “free write” about (1) what you know about the injustice; (2) how it makes you feel; (3) what you wish you knew and/or what you would like to find out.</a:t>
            </a:r>
          </a:p>
          <a:p>
            <a:endParaRPr lang="en-US" sz="2400" dirty="0">
              <a:latin typeface="Rockwell" panose="02060603020205020403" pitchFamily="18" charset="0"/>
            </a:endParaRPr>
          </a:p>
        </p:txBody>
      </p:sp>
      <p:sp>
        <p:nvSpPr>
          <p:cNvPr id="11" name="Content Placeholder 10">
            <a:extLst>
              <a:ext uri="{FF2B5EF4-FFF2-40B4-BE49-F238E27FC236}">
                <a16:creationId xmlns:a16="http://schemas.microsoft.com/office/drawing/2014/main" id="{D8AF1694-8EE9-C593-18A2-AD37E9235F51}"/>
              </a:ext>
            </a:extLst>
          </p:cNvPr>
          <p:cNvSpPr>
            <a:spLocks noGrp="1"/>
          </p:cNvSpPr>
          <p:nvPr>
            <p:ph sz="half" idx="2"/>
          </p:nvPr>
        </p:nvSpPr>
        <p:spPr/>
        <p:txBody>
          <a:bodyPr>
            <a:normAutofit fontScale="92500" lnSpcReduction="10000"/>
          </a:bodyPr>
          <a:lstStyle/>
          <a:p>
            <a:r>
              <a:rPr lang="en-US" sz="2400" dirty="0">
                <a:latin typeface="Rockwell" panose="02060603020205020403" pitchFamily="18" charset="0"/>
              </a:rPr>
              <a:t>To help you tease out what you might need to research, compare the information in your free write to the 5 W’s + H used in journalism.</a:t>
            </a:r>
          </a:p>
          <a:p>
            <a:r>
              <a:rPr lang="en-US" sz="2400" dirty="0">
                <a:latin typeface="Rockwell" panose="02060603020205020403" pitchFamily="18" charset="0"/>
              </a:rPr>
              <a:t>The 5 W’s + H are:  WHO / WHAT / WHEN / WHERE / WHY / HOW</a:t>
            </a:r>
          </a:p>
          <a:p>
            <a:r>
              <a:rPr lang="en-US" sz="2400" dirty="0">
                <a:latin typeface="Rockwell" panose="02060603020205020403" pitchFamily="18" charset="0"/>
              </a:rPr>
              <a:t>Make a list of resources you might use to fill in the gaps in your poem.</a:t>
            </a:r>
          </a:p>
          <a:p>
            <a:r>
              <a:rPr lang="en-US" sz="2400" dirty="0">
                <a:latin typeface="Rockwell" panose="02060603020205020403" pitchFamily="18" charset="0"/>
              </a:rPr>
              <a:t>Also remember to incorporate any direct personal experience (or act of witness) you may have related to the subject.</a:t>
            </a:r>
          </a:p>
        </p:txBody>
      </p:sp>
      <p:sp>
        <p:nvSpPr>
          <p:cNvPr id="7" name="Date Placeholder 6">
            <a:extLst>
              <a:ext uri="{FF2B5EF4-FFF2-40B4-BE49-F238E27FC236}">
                <a16:creationId xmlns:a16="http://schemas.microsoft.com/office/drawing/2014/main" id="{E48FE2A1-B9D5-2467-D82E-3A0C351CE8F3}"/>
              </a:ext>
            </a:extLst>
          </p:cNvPr>
          <p:cNvSpPr>
            <a:spLocks noGrp="1"/>
          </p:cNvSpPr>
          <p:nvPr>
            <p:ph type="dt" sz="half" idx="10"/>
          </p:nvPr>
        </p:nvSpPr>
        <p:spPr/>
        <p:txBody>
          <a:bodyPr/>
          <a:lstStyle/>
          <a:p>
            <a:r>
              <a:rPr lang="en-US" dirty="0"/>
              <a:t>March 30, 2025</a:t>
            </a:r>
          </a:p>
        </p:txBody>
      </p:sp>
      <p:sp>
        <p:nvSpPr>
          <p:cNvPr id="8" name="Footer Placeholder 7">
            <a:extLst>
              <a:ext uri="{FF2B5EF4-FFF2-40B4-BE49-F238E27FC236}">
                <a16:creationId xmlns:a16="http://schemas.microsoft.com/office/drawing/2014/main" id="{A75FF0AF-8D43-9BCA-376D-8B267762B06F}"/>
              </a:ext>
            </a:extLst>
          </p:cNvPr>
          <p:cNvSpPr>
            <a:spLocks noGrp="1"/>
          </p:cNvSpPr>
          <p:nvPr>
            <p:ph type="ftr" sz="quarter" idx="11"/>
          </p:nvPr>
        </p:nvSpPr>
        <p:spPr/>
        <p:txBody>
          <a:bodyPr/>
          <a:lstStyle/>
          <a:p>
            <a:r>
              <a:rPr lang="en-US" dirty="0"/>
              <a:t>Dave Seter / Presented at Sebastopol Center for the Arts</a:t>
            </a:r>
          </a:p>
        </p:txBody>
      </p:sp>
      <p:sp>
        <p:nvSpPr>
          <p:cNvPr id="9" name="Slide Number Placeholder 8">
            <a:extLst>
              <a:ext uri="{FF2B5EF4-FFF2-40B4-BE49-F238E27FC236}">
                <a16:creationId xmlns:a16="http://schemas.microsoft.com/office/drawing/2014/main" id="{28B948C3-67CB-C519-F089-47DC102E9AA4}"/>
              </a:ext>
            </a:extLst>
          </p:cNvPr>
          <p:cNvSpPr>
            <a:spLocks noGrp="1"/>
          </p:cNvSpPr>
          <p:nvPr>
            <p:ph type="sldNum" sz="quarter" idx="12"/>
          </p:nvPr>
        </p:nvSpPr>
        <p:spPr/>
        <p:txBody>
          <a:bodyPr/>
          <a:lstStyle/>
          <a:p>
            <a:fld id="{AE642224-E985-42F7-9DA7-1239F3BA21E3}" type="slidenum">
              <a:rPr lang="en-US" smtClean="0"/>
              <a:t>16</a:t>
            </a:fld>
            <a:endParaRPr lang="en-US" dirty="0"/>
          </a:p>
        </p:txBody>
      </p:sp>
      <p:sp>
        <p:nvSpPr>
          <p:cNvPr id="12" name="TextBox 11">
            <a:extLst>
              <a:ext uri="{FF2B5EF4-FFF2-40B4-BE49-F238E27FC236}">
                <a16:creationId xmlns:a16="http://schemas.microsoft.com/office/drawing/2014/main" id="{CF7FBEC9-FD29-4192-BE90-B4B4F1A67690}"/>
              </a:ext>
            </a:extLst>
          </p:cNvPr>
          <p:cNvSpPr txBox="1"/>
          <p:nvPr/>
        </p:nvSpPr>
        <p:spPr>
          <a:xfrm>
            <a:off x="952500" y="4871529"/>
            <a:ext cx="4953000" cy="1077218"/>
          </a:xfrm>
          <a:prstGeom prst="rect">
            <a:avLst/>
          </a:prstGeom>
          <a:noFill/>
        </p:spPr>
        <p:txBody>
          <a:bodyPr wrap="square" rtlCol="0">
            <a:spAutoFit/>
          </a:bodyPr>
          <a:lstStyle/>
          <a:p>
            <a:r>
              <a:rPr lang="en-US" sz="1600" dirty="0">
                <a:latin typeface="Rockwell" panose="02060603020205020403" pitchFamily="18" charset="0"/>
              </a:rPr>
              <a:t>Adapted from: “Documentary Poetics (Grades 6-8)</a:t>
            </a:r>
          </a:p>
          <a:p>
            <a:r>
              <a:rPr lang="en-US" sz="1600" dirty="0">
                <a:latin typeface="Rockwell" panose="02060603020205020403" pitchFamily="18" charset="0"/>
              </a:rPr>
              <a:t>Shedding light on injustice with found language.” The Poetry Foundation. Originally Published: March 31, 2022 </a:t>
            </a:r>
          </a:p>
        </p:txBody>
      </p:sp>
      <p:pic>
        <p:nvPicPr>
          <p:cNvPr id="4" name="Picture 3">
            <a:extLst>
              <a:ext uri="{FF2B5EF4-FFF2-40B4-BE49-F238E27FC236}">
                <a16:creationId xmlns:a16="http://schemas.microsoft.com/office/drawing/2014/main" id="{9E7CA7C4-FBC6-29E9-83C1-1FDA43D44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76739" y="681037"/>
            <a:ext cx="846707" cy="846707"/>
          </a:xfrm>
          <a:prstGeom prst="rect">
            <a:avLst/>
          </a:prstGeom>
        </p:spPr>
      </p:pic>
    </p:spTree>
    <p:extLst>
      <p:ext uri="{BB962C8B-B14F-4D97-AF65-F5344CB8AC3E}">
        <p14:creationId xmlns:p14="http://schemas.microsoft.com/office/powerpoint/2010/main" val="987206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E63EF-E20A-3594-D3C2-DAB2805BBA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2D597-F6C9-D147-2017-A2EABBC28458}"/>
              </a:ext>
            </a:extLst>
          </p:cNvPr>
          <p:cNvSpPr>
            <a:spLocks noGrp="1"/>
          </p:cNvSpPr>
          <p:nvPr>
            <p:ph type="title"/>
          </p:nvPr>
        </p:nvSpPr>
        <p:spPr/>
        <p:txBody>
          <a:bodyPr>
            <a:normAutofit/>
          </a:bodyPr>
          <a:lstStyle/>
          <a:p>
            <a:r>
              <a:rPr lang="en-US" sz="4000" dirty="0">
                <a:latin typeface="Rockwell" panose="02060603020205020403" pitchFamily="18" charset="0"/>
              </a:rPr>
              <a:t>Writing Prompt II: Family History  </a:t>
            </a:r>
          </a:p>
        </p:txBody>
      </p:sp>
      <p:sp>
        <p:nvSpPr>
          <p:cNvPr id="10" name="Content Placeholder 9">
            <a:extLst>
              <a:ext uri="{FF2B5EF4-FFF2-40B4-BE49-F238E27FC236}">
                <a16:creationId xmlns:a16="http://schemas.microsoft.com/office/drawing/2014/main" id="{2D851550-1044-79D0-A323-54F819AC9581}"/>
              </a:ext>
            </a:extLst>
          </p:cNvPr>
          <p:cNvSpPr>
            <a:spLocks noGrp="1"/>
          </p:cNvSpPr>
          <p:nvPr>
            <p:ph sz="half" idx="1"/>
          </p:nvPr>
        </p:nvSpPr>
        <p:spPr>
          <a:xfrm>
            <a:off x="838200" y="1690688"/>
            <a:ext cx="5181600" cy="4665662"/>
          </a:xfrm>
        </p:spPr>
        <p:txBody>
          <a:bodyPr>
            <a:normAutofit fontScale="92500" lnSpcReduction="20000"/>
          </a:bodyPr>
          <a:lstStyle/>
          <a:p>
            <a:r>
              <a:rPr lang="en-US" sz="2400" dirty="0">
                <a:latin typeface="Rockwell" panose="02060603020205020403" pitchFamily="18" charset="0"/>
              </a:rPr>
              <a:t>Do a “free write” on how you came to the Bay Area and /or Sonoma County in which you explore whether your roots here are deep or not so deep.</a:t>
            </a:r>
          </a:p>
          <a:p>
            <a:r>
              <a:rPr lang="en-US" sz="2400" dirty="0">
                <a:latin typeface="Rockwell" panose="02060603020205020403" pitchFamily="18" charset="0"/>
              </a:rPr>
              <a:t>Once you’ve done the free write, expand the poem by considering one or more of the following questions:</a:t>
            </a:r>
          </a:p>
          <a:p>
            <a:pPr lvl="1">
              <a:buFont typeface="Courier New" panose="02070309020205020404" pitchFamily="49" charset="0"/>
              <a:buChar char="o"/>
            </a:pPr>
            <a:r>
              <a:rPr lang="en-US" sz="2100" dirty="0">
                <a:latin typeface="Rockwell" panose="02060603020205020403" pitchFamily="18" charset="0"/>
              </a:rPr>
              <a:t>Is there an interesting story about your ancestors that you would like to explore?</a:t>
            </a:r>
          </a:p>
          <a:p>
            <a:pPr lvl="1">
              <a:buFont typeface="Courier New" panose="02070309020205020404" pitchFamily="49" charset="0"/>
              <a:buChar char="o"/>
            </a:pPr>
            <a:r>
              <a:rPr lang="en-US" sz="2100" dirty="0">
                <a:latin typeface="Rockwell" panose="02060603020205020403" pitchFamily="18" charset="0"/>
              </a:rPr>
              <a:t>Have you taken a trip to the homeland of your ancestors? What did you learn?</a:t>
            </a:r>
          </a:p>
          <a:p>
            <a:pPr lvl="1">
              <a:buFont typeface="Courier New" panose="02070309020205020404" pitchFamily="49" charset="0"/>
              <a:buChar char="o"/>
            </a:pPr>
            <a:r>
              <a:rPr lang="en-US" sz="2100" dirty="0">
                <a:latin typeface="Rockwell" panose="02060603020205020403" pitchFamily="18" charset="0"/>
              </a:rPr>
              <a:t>Have your people ancestors been the subject of some form of injustice?</a:t>
            </a:r>
          </a:p>
          <a:p>
            <a:pPr lvl="1">
              <a:buFont typeface="Courier New" panose="02070309020205020404" pitchFamily="49" charset="0"/>
              <a:buChar char="o"/>
            </a:pPr>
            <a:r>
              <a:rPr lang="en-US" sz="2100" dirty="0">
                <a:latin typeface="Rockwell" panose="02060603020205020403" pitchFamily="18" charset="0"/>
              </a:rPr>
              <a:t>Is there a catalyzing event or series of events that would provide a “hook” to interest the reader?</a:t>
            </a:r>
          </a:p>
          <a:p>
            <a:endParaRPr lang="en-US" sz="2400" dirty="0">
              <a:latin typeface="Rockwell" panose="02060603020205020403" pitchFamily="18" charset="0"/>
            </a:endParaRPr>
          </a:p>
        </p:txBody>
      </p:sp>
      <p:sp>
        <p:nvSpPr>
          <p:cNvPr id="11" name="Content Placeholder 10">
            <a:extLst>
              <a:ext uri="{FF2B5EF4-FFF2-40B4-BE49-F238E27FC236}">
                <a16:creationId xmlns:a16="http://schemas.microsoft.com/office/drawing/2014/main" id="{D783A04E-4E38-AD9C-01D2-A537DD9974ED}"/>
              </a:ext>
            </a:extLst>
          </p:cNvPr>
          <p:cNvSpPr>
            <a:spLocks noGrp="1"/>
          </p:cNvSpPr>
          <p:nvPr>
            <p:ph sz="half" idx="2"/>
          </p:nvPr>
        </p:nvSpPr>
        <p:spPr>
          <a:xfrm>
            <a:off x="6172200" y="1690688"/>
            <a:ext cx="5181600" cy="4486275"/>
          </a:xfrm>
        </p:spPr>
        <p:txBody>
          <a:bodyPr>
            <a:normAutofit fontScale="92500" lnSpcReduction="20000"/>
          </a:bodyPr>
          <a:lstStyle/>
          <a:p>
            <a:r>
              <a:rPr lang="en-US" sz="2400" dirty="0">
                <a:latin typeface="Rockwell" panose="02060603020205020403" pitchFamily="18" charset="0"/>
              </a:rPr>
              <a:t>If it helps to organize the poem, or series of poems, sketch out a timeline or other organizing principle such as a family tree.</a:t>
            </a:r>
          </a:p>
          <a:p>
            <a:r>
              <a:rPr lang="en-US" sz="2400" dirty="0">
                <a:latin typeface="Rockwell" panose="02060603020205020403" pitchFamily="18" charset="0"/>
              </a:rPr>
              <a:t>Don’t forget to consider the WHO / WHAT / WHERE / WHEN ? WHY / HOW</a:t>
            </a:r>
          </a:p>
          <a:p>
            <a:r>
              <a:rPr lang="en-US" sz="2400" dirty="0">
                <a:latin typeface="Rockwell" panose="02060603020205020403" pitchFamily="18" charset="0"/>
              </a:rPr>
              <a:t>Besides your own experience think about what resources can be accessed to add dimension to the narrative, such as:</a:t>
            </a:r>
          </a:p>
          <a:p>
            <a:pPr lvl="1">
              <a:buFont typeface="Courier New" panose="02070309020205020404" pitchFamily="49" charset="0"/>
              <a:buChar char="o"/>
            </a:pPr>
            <a:r>
              <a:rPr lang="en-US" dirty="0">
                <a:latin typeface="Rockwell" panose="02060603020205020403" pitchFamily="18" charset="0"/>
              </a:rPr>
              <a:t>Oral history or interviews</a:t>
            </a:r>
          </a:p>
          <a:p>
            <a:pPr lvl="1">
              <a:buFont typeface="Courier New" panose="02070309020205020404" pitchFamily="49" charset="0"/>
              <a:buChar char="o"/>
            </a:pPr>
            <a:r>
              <a:rPr lang="en-US" dirty="0">
                <a:latin typeface="Rockwell" panose="02060603020205020403" pitchFamily="18" charset="0"/>
              </a:rPr>
              <a:t>Written history </a:t>
            </a:r>
          </a:p>
          <a:p>
            <a:pPr lvl="1">
              <a:buFont typeface="Courier New" panose="02070309020205020404" pitchFamily="49" charset="0"/>
              <a:buChar char="o"/>
            </a:pPr>
            <a:endParaRPr lang="en-US" dirty="0">
              <a:latin typeface="Rockwell" panose="02060603020205020403" pitchFamily="18" charset="0"/>
            </a:endParaRPr>
          </a:p>
        </p:txBody>
      </p:sp>
      <p:sp>
        <p:nvSpPr>
          <p:cNvPr id="7" name="Date Placeholder 6">
            <a:extLst>
              <a:ext uri="{FF2B5EF4-FFF2-40B4-BE49-F238E27FC236}">
                <a16:creationId xmlns:a16="http://schemas.microsoft.com/office/drawing/2014/main" id="{431F0835-EC1F-F303-6A35-3BE8CFA707D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March 30, 2025</a:t>
            </a:r>
          </a:p>
        </p:txBody>
      </p:sp>
      <p:sp>
        <p:nvSpPr>
          <p:cNvPr id="8" name="Footer Placeholder 7">
            <a:extLst>
              <a:ext uri="{FF2B5EF4-FFF2-40B4-BE49-F238E27FC236}">
                <a16:creationId xmlns:a16="http://schemas.microsoft.com/office/drawing/2014/main" id="{4A19A93F-9D88-23B4-16AC-96F18FFBE3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Dave Seter / Presented at Sebastopol Center for the Arts</a:t>
            </a:r>
          </a:p>
        </p:txBody>
      </p:sp>
      <p:sp>
        <p:nvSpPr>
          <p:cNvPr id="9" name="Slide Number Placeholder 8">
            <a:extLst>
              <a:ext uri="{FF2B5EF4-FFF2-40B4-BE49-F238E27FC236}">
                <a16:creationId xmlns:a16="http://schemas.microsoft.com/office/drawing/2014/main" id="{AB984643-C0BA-B590-752D-106E2B033A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42224-E985-42F7-9DA7-1239F3BA21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384C06C-6146-D931-B445-0BCD9A941428}"/>
              </a:ext>
            </a:extLst>
          </p:cNvPr>
          <p:cNvPicPr>
            <a:picLocks noChangeAspect="1"/>
          </p:cNvPicPr>
          <p:nvPr/>
        </p:nvPicPr>
        <p:blipFill>
          <a:blip r:embed="rId2"/>
          <a:stretch>
            <a:fillRect/>
          </a:stretch>
        </p:blipFill>
        <p:spPr>
          <a:xfrm>
            <a:off x="9811512" y="627736"/>
            <a:ext cx="877864" cy="883565"/>
          </a:xfrm>
          <a:prstGeom prst="rect">
            <a:avLst/>
          </a:prstGeom>
        </p:spPr>
      </p:pic>
    </p:spTree>
    <p:extLst>
      <p:ext uri="{BB962C8B-B14F-4D97-AF65-F5344CB8AC3E}">
        <p14:creationId xmlns:p14="http://schemas.microsoft.com/office/powerpoint/2010/main" val="193628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878E0-EA4F-759C-1DC8-3B1140604CC5}"/>
              </a:ext>
            </a:extLst>
          </p:cNvPr>
          <p:cNvSpPr>
            <a:spLocks noGrp="1"/>
          </p:cNvSpPr>
          <p:nvPr>
            <p:ph type="title"/>
          </p:nvPr>
        </p:nvSpPr>
        <p:spPr/>
        <p:txBody>
          <a:bodyPr/>
          <a:lstStyle/>
          <a:p>
            <a:r>
              <a:rPr lang="en-US" dirty="0">
                <a:latin typeface="Rockwell" panose="02060603020205020403" pitchFamily="18" charset="0"/>
              </a:rPr>
              <a:t>Sharing</a:t>
            </a:r>
            <a:r>
              <a:rPr lang="en-US" dirty="0"/>
              <a:t> </a:t>
            </a:r>
          </a:p>
        </p:txBody>
      </p:sp>
      <p:sp>
        <p:nvSpPr>
          <p:cNvPr id="3" name="Content Placeholder 2">
            <a:extLst>
              <a:ext uri="{FF2B5EF4-FFF2-40B4-BE49-F238E27FC236}">
                <a16:creationId xmlns:a16="http://schemas.microsoft.com/office/drawing/2014/main" id="{281270C5-32A8-7F1D-D08A-D37E8E37A456}"/>
              </a:ext>
            </a:extLst>
          </p:cNvPr>
          <p:cNvSpPr>
            <a:spLocks noGrp="1"/>
          </p:cNvSpPr>
          <p:nvPr>
            <p:ph idx="1"/>
          </p:nvPr>
        </p:nvSpPr>
        <p:spPr/>
        <p:txBody>
          <a:bodyPr/>
          <a:lstStyle/>
          <a:p>
            <a:r>
              <a:rPr lang="en-US" sz="3600" dirty="0">
                <a:latin typeface="Rockwell" panose="02060603020205020403" pitchFamily="18" charset="0"/>
              </a:rPr>
              <a:t>Read your draft poem or describe your idea for a documentary project to the group (if you feel comfortable doing so)</a:t>
            </a:r>
          </a:p>
          <a:p>
            <a:r>
              <a:rPr lang="en-US" sz="3600" dirty="0">
                <a:latin typeface="Rockwell" panose="02060603020205020403" pitchFamily="18" charset="0"/>
              </a:rPr>
              <a:t>Overall reactions to the writing exercise:</a:t>
            </a:r>
          </a:p>
          <a:p>
            <a:pPr lvl="1">
              <a:buFont typeface="Courier New" panose="02070309020205020404" pitchFamily="49" charset="0"/>
              <a:buChar char="o"/>
            </a:pPr>
            <a:r>
              <a:rPr lang="en-US" sz="3600" dirty="0">
                <a:latin typeface="Rockwell" panose="02060603020205020403" pitchFamily="18" charset="0"/>
              </a:rPr>
              <a:t> Pros</a:t>
            </a:r>
          </a:p>
          <a:p>
            <a:pPr lvl="1">
              <a:buFont typeface="Courier New" panose="02070309020205020404" pitchFamily="49" charset="0"/>
              <a:buChar char="o"/>
            </a:pPr>
            <a:r>
              <a:rPr lang="en-US" sz="3600" dirty="0">
                <a:latin typeface="Rockwell" panose="02060603020205020403" pitchFamily="18" charset="0"/>
              </a:rPr>
              <a:t> Cons</a:t>
            </a:r>
          </a:p>
          <a:p>
            <a:pPr marL="457200" lvl="1" indent="0">
              <a:buNone/>
            </a:pPr>
            <a:endParaRPr lang="en-US" dirty="0">
              <a:latin typeface="Rockwell" panose="02060603020205020403" pitchFamily="18" charset="0"/>
            </a:endParaRPr>
          </a:p>
        </p:txBody>
      </p:sp>
      <p:sp>
        <p:nvSpPr>
          <p:cNvPr id="4" name="Date Placeholder 3">
            <a:extLst>
              <a:ext uri="{FF2B5EF4-FFF2-40B4-BE49-F238E27FC236}">
                <a16:creationId xmlns:a16="http://schemas.microsoft.com/office/drawing/2014/main" id="{C8FC93C2-6877-A5DE-2315-E16EFAF9EEA4}"/>
              </a:ext>
            </a:extLst>
          </p:cNvPr>
          <p:cNvSpPr>
            <a:spLocks noGrp="1"/>
          </p:cNvSpPr>
          <p:nvPr>
            <p:ph type="dt" sz="half" idx="10"/>
          </p:nvPr>
        </p:nvSpPr>
        <p:spPr/>
        <p:txBody>
          <a:bodyPr/>
          <a:lstStyle/>
          <a:p>
            <a:r>
              <a:rPr lang="en-US" dirty="0"/>
              <a:t>March 30, 2025</a:t>
            </a:r>
          </a:p>
        </p:txBody>
      </p:sp>
      <p:sp>
        <p:nvSpPr>
          <p:cNvPr id="5" name="Footer Placeholder 4">
            <a:extLst>
              <a:ext uri="{FF2B5EF4-FFF2-40B4-BE49-F238E27FC236}">
                <a16:creationId xmlns:a16="http://schemas.microsoft.com/office/drawing/2014/main" id="{43212F90-2CAB-059D-A21F-B98853D15FA5}"/>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91B0E5B2-240B-3D7E-E828-B6593B353C27}"/>
              </a:ext>
            </a:extLst>
          </p:cNvPr>
          <p:cNvSpPr>
            <a:spLocks noGrp="1"/>
          </p:cNvSpPr>
          <p:nvPr>
            <p:ph type="sldNum" sz="quarter" idx="12"/>
          </p:nvPr>
        </p:nvSpPr>
        <p:spPr/>
        <p:txBody>
          <a:bodyPr/>
          <a:lstStyle/>
          <a:p>
            <a:fld id="{B0E8E009-C25B-44E1-A9B3-F17275BDE32A}" type="slidenum">
              <a:rPr lang="en-US" smtClean="0"/>
              <a:t>18</a:t>
            </a:fld>
            <a:endParaRPr lang="en-US" dirty="0"/>
          </a:p>
        </p:txBody>
      </p:sp>
    </p:spTree>
    <p:extLst>
      <p:ext uri="{BB962C8B-B14F-4D97-AF65-F5344CB8AC3E}">
        <p14:creationId xmlns:p14="http://schemas.microsoft.com/office/powerpoint/2010/main" val="2047955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CB2C-D21D-9929-C2E9-4189D430973A}"/>
              </a:ext>
            </a:extLst>
          </p:cNvPr>
          <p:cNvSpPr>
            <a:spLocks noGrp="1"/>
          </p:cNvSpPr>
          <p:nvPr>
            <p:ph type="title"/>
          </p:nvPr>
        </p:nvSpPr>
        <p:spPr/>
        <p:txBody>
          <a:bodyPr/>
          <a:lstStyle/>
          <a:p>
            <a:r>
              <a:rPr lang="en-US" dirty="0">
                <a:latin typeface="Rockwell" panose="02060603020205020403" pitchFamily="18" charset="0"/>
              </a:rPr>
              <a:t>Thank You for Attending</a:t>
            </a:r>
          </a:p>
        </p:txBody>
      </p:sp>
      <p:sp>
        <p:nvSpPr>
          <p:cNvPr id="3" name="Content Placeholder 2">
            <a:extLst>
              <a:ext uri="{FF2B5EF4-FFF2-40B4-BE49-F238E27FC236}">
                <a16:creationId xmlns:a16="http://schemas.microsoft.com/office/drawing/2014/main" id="{00CC4276-5D6A-49AE-708C-831396850560}"/>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Sebastopol Center for the Arts: </a:t>
            </a:r>
            <a:r>
              <a:rPr lang="en-US" dirty="0">
                <a:hlinkClick r:id="rId2"/>
              </a:rPr>
              <a:t>https://www.sebarts.org/</a:t>
            </a:r>
            <a:endParaRPr lang="en-US" dirty="0"/>
          </a:p>
          <a:p>
            <a:pPr marL="0" indent="0">
              <a:buNone/>
            </a:pPr>
            <a:endParaRPr lang="en-US" dirty="0"/>
          </a:p>
          <a:p>
            <a:pPr marL="0" indent="0">
              <a:buNone/>
            </a:pPr>
            <a:r>
              <a:rPr lang="en-US" dirty="0"/>
              <a:t>Dave Seter: </a:t>
            </a:r>
            <a:r>
              <a:rPr lang="en-US" dirty="0">
                <a:hlinkClick r:id="rId3"/>
              </a:rPr>
              <a:t>https://daveseter.com/</a:t>
            </a:r>
            <a:endParaRPr lang="en-US" dirty="0"/>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44B145EE-76DE-8B8A-72A2-E0810243AAB0}"/>
              </a:ext>
            </a:extLst>
          </p:cNvPr>
          <p:cNvSpPr>
            <a:spLocks noGrp="1"/>
          </p:cNvSpPr>
          <p:nvPr>
            <p:ph type="dt" sz="half" idx="10"/>
          </p:nvPr>
        </p:nvSpPr>
        <p:spPr/>
        <p:txBody>
          <a:bodyPr/>
          <a:lstStyle/>
          <a:p>
            <a:r>
              <a:rPr lang="en-US" dirty="0"/>
              <a:t>March 30, 2025</a:t>
            </a:r>
          </a:p>
        </p:txBody>
      </p:sp>
      <p:sp>
        <p:nvSpPr>
          <p:cNvPr id="5" name="Footer Placeholder 4">
            <a:extLst>
              <a:ext uri="{FF2B5EF4-FFF2-40B4-BE49-F238E27FC236}">
                <a16:creationId xmlns:a16="http://schemas.microsoft.com/office/drawing/2014/main" id="{9A3CA27F-17E7-614F-7580-BAF574C165A2}"/>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F1F4ADFE-9FE6-1CC6-485A-DF39130B0B6A}"/>
              </a:ext>
            </a:extLst>
          </p:cNvPr>
          <p:cNvSpPr>
            <a:spLocks noGrp="1"/>
          </p:cNvSpPr>
          <p:nvPr>
            <p:ph type="sldNum" sz="quarter" idx="12"/>
          </p:nvPr>
        </p:nvSpPr>
        <p:spPr/>
        <p:txBody>
          <a:bodyPr/>
          <a:lstStyle/>
          <a:p>
            <a:fld id="{B0E8E009-C25B-44E1-A9B3-F17275BDE32A}" type="slidenum">
              <a:rPr lang="en-US" smtClean="0"/>
              <a:t>19</a:t>
            </a:fld>
            <a:endParaRPr lang="en-US" dirty="0"/>
          </a:p>
        </p:txBody>
      </p:sp>
      <p:pic>
        <p:nvPicPr>
          <p:cNvPr id="8" name="Picture 7">
            <a:extLst>
              <a:ext uri="{FF2B5EF4-FFF2-40B4-BE49-F238E27FC236}">
                <a16:creationId xmlns:a16="http://schemas.microsoft.com/office/drawing/2014/main" id="{E5B78230-DA51-D7D5-A3DA-16F552F3A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480" y="4220750"/>
            <a:ext cx="2459736" cy="1844802"/>
          </a:xfrm>
          <a:prstGeom prst="rect">
            <a:avLst/>
          </a:prstGeom>
        </p:spPr>
      </p:pic>
      <p:pic>
        <p:nvPicPr>
          <p:cNvPr id="10" name="Picture 9">
            <a:extLst>
              <a:ext uri="{FF2B5EF4-FFF2-40B4-BE49-F238E27FC236}">
                <a16:creationId xmlns:a16="http://schemas.microsoft.com/office/drawing/2014/main" id="{63038AC9-AE37-A047-2894-687CFC443E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476883"/>
            <a:ext cx="2111310" cy="1724660"/>
          </a:xfrm>
          <a:prstGeom prst="rect">
            <a:avLst/>
          </a:prstGeom>
        </p:spPr>
      </p:pic>
      <p:pic>
        <p:nvPicPr>
          <p:cNvPr id="9" name="Picture 8">
            <a:extLst>
              <a:ext uri="{FF2B5EF4-FFF2-40B4-BE49-F238E27FC236}">
                <a16:creationId xmlns:a16="http://schemas.microsoft.com/office/drawing/2014/main" id="{996A0DA3-4D03-7D2F-754A-C742126EA3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5488" y="1264413"/>
            <a:ext cx="1911096" cy="1911096"/>
          </a:xfrm>
          <a:prstGeom prst="rect">
            <a:avLst/>
          </a:prstGeom>
        </p:spPr>
      </p:pic>
    </p:spTree>
    <p:extLst>
      <p:ext uri="{BB962C8B-B14F-4D97-AF65-F5344CB8AC3E}">
        <p14:creationId xmlns:p14="http://schemas.microsoft.com/office/powerpoint/2010/main" val="156721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CC32-28ED-97C6-1773-54E2CF7D87E9}"/>
              </a:ext>
            </a:extLst>
          </p:cNvPr>
          <p:cNvSpPr>
            <a:spLocks noGrp="1"/>
          </p:cNvSpPr>
          <p:nvPr>
            <p:ph type="title"/>
          </p:nvPr>
        </p:nvSpPr>
        <p:spPr/>
        <p:txBody>
          <a:bodyPr/>
          <a:lstStyle/>
          <a:p>
            <a:r>
              <a:rPr lang="en-US" dirty="0">
                <a:latin typeface="Rockwell" panose="02060603020205020403" pitchFamily="18" charset="0"/>
              </a:rPr>
              <a:t>Who Are We</a:t>
            </a:r>
          </a:p>
        </p:txBody>
      </p:sp>
      <p:pic>
        <p:nvPicPr>
          <p:cNvPr id="9" name="Content Placeholder 8">
            <a:extLst>
              <a:ext uri="{FF2B5EF4-FFF2-40B4-BE49-F238E27FC236}">
                <a16:creationId xmlns:a16="http://schemas.microsoft.com/office/drawing/2014/main" id="{395EFCA1-04C0-0839-5CD7-B37473115EF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546626"/>
            <a:ext cx="2449904" cy="2001246"/>
          </a:xfrm>
        </p:spPr>
      </p:pic>
      <p:pic>
        <p:nvPicPr>
          <p:cNvPr id="13" name="Content Placeholder 12">
            <a:extLst>
              <a:ext uri="{FF2B5EF4-FFF2-40B4-BE49-F238E27FC236}">
                <a16:creationId xmlns:a16="http://schemas.microsoft.com/office/drawing/2014/main" id="{56FDC3CD-266B-9A05-64EE-7C321A2F50C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67274" y="1529140"/>
            <a:ext cx="2231825" cy="1673869"/>
          </a:xfrm>
        </p:spPr>
      </p:pic>
      <p:sp>
        <p:nvSpPr>
          <p:cNvPr id="5" name="Date Placeholder 4">
            <a:extLst>
              <a:ext uri="{FF2B5EF4-FFF2-40B4-BE49-F238E27FC236}">
                <a16:creationId xmlns:a16="http://schemas.microsoft.com/office/drawing/2014/main" id="{F11A378B-6B25-C012-0259-20B54E4532BD}"/>
              </a:ext>
            </a:extLst>
          </p:cNvPr>
          <p:cNvSpPr>
            <a:spLocks noGrp="1"/>
          </p:cNvSpPr>
          <p:nvPr>
            <p:ph type="dt" sz="half" idx="10"/>
          </p:nvPr>
        </p:nvSpPr>
        <p:spPr/>
        <p:txBody>
          <a:bodyPr/>
          <a:lstStyle/>
          <a:p>
            <a:r>
              <a:rPr lang="en-US" dirty="0"/>
              <a:t>March 30, 2025</a:t>
            </a:r>
          </a:p>
        </p:txBody>
      </p:sp>
      <p:sp>
        <p:nvSpPr>
          <p:cNvPr id="6" name="Footer Placeholder 5">
            <a:extLst>
              <a:ext uri="{FF2B5EF4-FFF2-40B4-BE49-F238E27FC236}">
                <a16:creationId xmlns:a16="http://schemas.microsoft.com/office/drawing/2014/main" id="{DAB127DB-A1A1-9A60-5046-6ED6AFDAD8CA}"/>
              </a:ext>
            </a:extLst>
          </p:cNvPr>
          <p:cNvSpPr>
            <a:spLocks noGrp="1"/>
          </p:cNvSpPr>
          <p:nvPr>
            <p:ph type="ftr" sz="quarter" idx="11"/>
          </p:nvPr>
        </p:nvSpPr>
        <p:spPr>
          <a:xfrm>
            <a:off x="3910584" y="6354141"/>
            <a:ext cx="5114544" cy="365125"/>
          </a:xfrm>
        </p:spPr>
        <p:txBody>
          <a:bodyPr/>
          <a:lstStyle/>
          <a:p>
            <a:r>
              <a:rPr lang="en-US" dirty="0"/>
              <a:t>Dave Seter / Presented at Sebstopol Center for the Arts</a:t>
            </a:r>
          </a:p>
        </p:txBody>
      </p:sp>
      <p:sp>
        <p:nvSpPr>
          <p:cNvPr id="7" name="Slide Number Placeholder 6">
            <a:extLst>
              <a:ext uri="{FF2B5EF4-FFF2-40B4-BE49-F238E27FC236}">
                <a16:creationId xmlns:a16="http://schemas.microsoft.com/office/drawing/2014/main" id="{3EB1F674-F764-2AEB-5793-F720B3C2A015}"/>
              </a:ext>
            </a:extLst>
          </p:cNvPr>
          <p:cNvSpPr>
            <a:spLocks noGrp="1"/>
          </p:cNvSpPr>
          <p:nvPr>
            <p:ph type="sldNum" sz="quarter" idx="12"/>
          </p:nvPr>
        </p:nvSpPr>
        <p:spPr/>
        <p:txBody>
          <a:bodyPr/>
          <a:lstStyle/>
          <a:p>
            <a:fld id="{B0E8E009-C25B-44E1-A9B3-F17275BDE32A}" type="slidenum">
              <a:rPr lang="en-US" smtClean="0"/>
              <a:t>2</a:t>
            </a:fld>
            <a:endParaRPr lang="en-US" dirty="0"/>
          </a:p>
        </p:txBody>
      </p:sp>
      <p:sp>
        <p:nvSpPr>
          <p:cNvPr id="10" name="TextBox 9">
            <a:extLst>
              <a:ext uri="{FF2B5EF4-FFF2-40B4-BE49-F238E27FC236}">
                <a16:creationId xmlns:a16="http://schemas.microsoft.com/office/drawing/2014/main" id="{6945DD53-8562-43C2-381B-D63ABFCBB1DD}"/>
              </a:ext>
            </a:extLst>
          </p:cNvPr>
          <p:cNvSpPr txBox="1"/>
          <p:nvPr/>
        </p:nvSpPr>
        <p:spPr>
          <a:xfrm>
            <a:off x="838200" y="3657600"/>
            <a:ext cx="5114544" cy="2246769"/>
          </a:xfrm>
          <a:prstGeom prst="rect">
            <a:avLst/>
          </a:prstGeom>
          <a:noFill/>
        </p:spPr>
        <p:txBody>
          <a:bodyPr wrap="square" rtlCol="0">
            <a:spAutoFit/>
          </a:bodyPr>
          <a:lstStyle/>
          <a:p>
            <a:r>
              <a:rPr lang="en-US" sz="1400" dirty="0">
                <a:latin typeface="Rockwell" panose="02060603020205020403" pitchFamily="18" charset="0"/>
              </a:rPr>
              <a:t>We produce, promote and present artists - local, national, international – through curated gallery exhibits, artists open studio events, arts lectures, poetry readings, concerts, adult and youth education, a state-of-the-art ceramics studio and an acclaimed documentary film festival.</a:t>
            </a:r>
          </a:p>
          <a:p>
            <a:endParaRPr lang="en-US" sz="1400" dirty="0">
              <a:latin typeface="Rockwell" panose="02060603020205020403" pitchFamily="18" charset="0"/>
            </a:endParaRPr>
          </a:p>
          <a:p>
            <a:r>
              <a:rPr lang="en-US" sz="1400" dirty="0">
                <a:latin typeface="Rockwell" panose="02060603020205020403" pitchFamily="18" charset="0"/>
              </a:rPr>
              <a:t>We are dedicated to honoring diversity, encouraging creative excellence, and providing a welcoming gathering place for the community to:  Experience Art, Make Art, Share Art and Celebrate Creative Thought</a:t>
            </a:r>
            <a:r>
              <a:rPr lang="en-US" sz="1400" dirty="0"/>
              <a:t>. </a:t>
            </a:r>
          </a:p>
        </p:txBody>
      </p:sp>
      <p:sp>
        <p:nvSpPr>
          <p:cNvPr id="11" name="TextBox 10">
            <a:extLst>
              <a:ext uri="{FF2B5EF4-FFF2-40B4-BE49-F238E27FC236}">
                <a16:creationId xmlns:a16="http://schemas.microsoft.com/office/drawing/2014/main" id="{81F570C5-EF2B-324A-9CE2-BC63AE4FA179}"/>
              </a:ext>
            </a:extLst>
          </p:cNvPr>
          <p:cNvSpPr txBox="1"/>
          <p:nvPr/>
        </p:nvSpPr>
        <p:spPr>
          <a:xfrm>
            <a:off x="3288104" y="1546627"/>
            <a:ext cx="2536624" cy="1569660"/>
          </a:xfrm>
          <a:prstGeom prst="rect">
            <a:avLst/>
          </a:prstGeom>
          <a:noFill/>
        </p:spPr>
        <p:txBody>
          <a:bodyPr wrap="square" rtlCol="0">
            <a:spAutoFit/>
          </a:bodyPr>
          <a:lstStyle/>
          <a:p>
            <a:r>
              <a:rPr lang="en-US" sz="1600" dirty="0">
                <a:latin typeface="Rockwell" panose="02060603020205020403" pitchFamily="18" charset="0"/>
              </a:rPr>
              <a:t>Sebastopol Center for the Arts is committed to cultivating creativity and inspiring appreciation for the transformative power of art.</a:t>
            </a:r>
          </a:p>
        </p:txBody>
      </p:sp>
      <p:sp>
        <p:nvSpPr>
          <p:cNvPr id="14" name="TextBox 13">
            <a:extLst>
              <a:ext uri="{FF2B5EF4-FFF2-40B4-BE49-F238E27FC236}">
                <a16:creationId xmlns:a16="http://schemas.microsoft.com/office/drawing/2014/main" id="{7929E8EE-5F71-7CA8-370C-FE54A24E26BB}"/>
              </a:ext>
            </a:extLst>
          </p:cNvPr>
          <p:cNvSpPr txBox="1"/>
          <p:nvPr/>
        </p:nvSpPr>
        <p:spPr>
          <a:xfrm>
            <a:off x="6855535" y="3240095"/>
            <a:ext cx="1883080" cy="307777"/>
          </a:xfrm>
          <a:prstGeom prst="rect">
            <a:avLst/>
          </a:prstGeom>
          <a:noFill/>
        </p:spPr>
        <p:txBody>
          <a:bodyPr wrap="none" rtlCol="0">
            <a:spAutoFit/>
          </a:bodyPr>
          <a:lstStyle/>
          <a:p>
            <a:r>
              <a:rPr lang="en-US" sz="1400" i="1" dirty="0">
                <a:latin typeface="Rockwell" panose="02060603020205020403" pitchFamily="18" charset="0"/>
              </a:rPr>
              <a:t>photo by Robin Mills</a:t>
            </a:r>
          </a:p>
        </p:txBody>
      </p:sp>
      <p:sp>
        <p:nvSpPr>
          <p:cNvPr id="15" name="TextBox 14">
            <a:extLst>
              <a:ext uri="{FF2B5EF4-FFF2-40B4-BE49-F238E27FC236}">
                <a16:creationId xmlns:a16="http://schemas.microsoft.com/office/drawing/2014/main" id="{B65B861B-6072-FF5D-AB9E-61E86BEA8F84}"/>
              </a:ext>
            </a:extLst>
          </p:cNvPr>
          <p:cNvSpPr txBox="1"/>
          <p:nvPr/>
        </p:nvSpPr>
        <p:spPr>
          <a:xfrm>
            <a:off x="8610599" y="1509087"/>
            <a:ext cx="3240026" cy="738664"/>
          </a:xfrm>
          <a:prstGeom prst="rect">
            <a:avLst/>
          </a:prstGeom>
          <a:noFill/>
        </p:spPr>
        <p:txBody>
          <a:bodyPr wrap="square" rtlCol="0">
            <a:spAutoFit/>
          </a:bodyPr>
          <a:lstStyle/>
          <a:p>
            <a:r>
              <a:rPr lang="en-US" sz="1400" dirty="0">
                <a:latin typeface="Rockwell" panose="02060603020205020403" pitchFamily="18" charset="0"/>
              </a:rPr>
              <a:t>Dave Seter </a:t>
            </a:r>
          </a:p>
          <a:p>
            <a:r>
              <a:rPr lang="en-US" sz="1400" dirty="0">
                <a:latin typeface="Rockwell" panose="02060603020205020403" pitchFamily="18" charset="0"/>
              </a:rPr>
              <a:t>Sonoma County Poet Laureate </a:t>
            </a:r>
          </a:p>
          <a:p>
            <a:r>
              <a:rPr lang="en-US" sz="1400" dirty="0">
                <a:latin typeface="Rockwell" panose="02060603020205020403" pitchFamily="18" charset="0"/>
              </a:rPr>
              <a:t>2024-26</a:t>
            </a:r>
          </a:p>
        </p:txBody>
      </p:sp>
      <p:sp>
        <p:nvSpPr>
          <p:cNvPr id="16" name="TextBox 15">
            <a:extLst>
              <a:ext uri="{FF2B5EF4-FFF2-40B4-BE49-F238E27FC236}">
                <a16:creationId xmlns:a16="http://schemas.microsoft.com/office/drawing/2014/main" id="{5058FF53-20AA-5264-2D22-E28B4181DCC2}"/>
              </a:ext>
            </a:extLst>
          </p:cNvPr>
          <p:cNvSpPr txBox="1"/>
          <p:nvPr/>
        </p:nvSpPr>
        <p:spPr>
          <a:xfrm>
            <a:off x="6239258" y="3598254"/>
            <a:ext cx="5209030" cy="2308324"/>
          </a:xfrm>
          <a:prstGeom prst="rect">
            <a:avLst/>
          </a:prstGeom>
          <a:noFill/>
        </p:spPr>
        <p:txBody>
          <a:bodyPr wrap="square" rtlCol="0">
            <a:spAutoFit/>
          </a:bodyPr>
          <a:lstStyle/>
          <a:p>
            <a:r>
              <a:rPr lang="en-US" sz="1600" dirty="0">
                <a:latin typeface="Rockwell" panose="02060603020205020403" pitchFamily="18" charset="0"/>
              </a:rPr>
              <a:t>Dave Seter is a poet, nature writer, and author of the poetry collection Don’t Sing to Me of Electric Fences, and the chapbooks Night Duty and Somewhere West of the Mississippi (forthcoming). His poems have won the KNOCK Ecolit Prize and received third place in the William Matthews competition. He earned his undergraduate degree in civil engineering from Princeton University and his graduate degree in humanities from Dominican University of California. </a:t>
            </a:r>
          </a:p>
        </p:txBody>
      </p:sp>
    </p:spTree>
    <p:extLst>
      <p:ext uri="{BB962C8B-B14F-4D97-AF65-F5344CB8AC3E}">
        <p14:creationId xmlns:p14="http://schemas.microsoft.com/office/powerpoint/2010/main" val="3162878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AC8E-0940-14C9-EA6D-70FF19CB1982}"/>
              </a:ext>
            </a:extLst>
          </p:cNvPr>
          <p:cNvSpPr>
            <a:spLocks noGrp="1"/>
          </p:cNvSpPr>
          <p:nvPr>
            <p:ph type="title"/>
          </p:nvPr>
        </p:nvSpPr>
        <p:spPr/>
        <p:txBody>
          <a:bodyPr/>
          <a:lstStyle/>
          <a:p>
            <a:r>
              <a:rPr lang="en-US" dirty="0">
                <a:latin typeface="Rockwell" panose="02060603020205020403" pitchFamily="18" charset="0"/>
              </a:rPr>
              <a:t>Agenda for Today’s Workshop</a:t>
            </a:r>
          </a:p>
        </p:txBody>
      </p:sp>
      <p:sp>
        <p:nvSpPr>
          <p:cNvPr id="3" name="Content Placeholder 2">
            <a:extLst>
              <a:ext uri="{FF2B5EF4-FFF2-40B4-BE49-F238E27FC236}">
                <a16:creationId xmlns:a16="http://schemas.microsoft.com/office/drawing/2014/main" id="{CAB3139C-36F9-F859-241E-C767E41ADC2E}"/>
              </a:ext>
            </a:extLst>
          </p:cNvPr>
          <p:cNvSpPr>
            <a:spLocks noGrp="1"/>
          </p:cNvSpPr>
          <p:nvPr>
            <p:ph idx="1"/>
          </p:nvPr>
        </p:nvSpPr>
        <p:spPr/>
        <p:txBody>
          <a:bodyPr/>
          <a:lstStyle/>
          <a:p>
            <a:pPr>
              <a:lnSpc>
                <a:spcPct val="150000"/>
              </a:lnSpc>
            </a:pPr>
            <a:r>
              <a:rPr lang="en-US" dirty="0">
                <a:latin typeface="Rockwell" panose="02060603020205020403" pitchFamily="18" charset="0"/>
              </a:rPr>
              <a:t>10:00—10:15 	INTRODUCTIONS</a:t>
            </a:r>
          </a:p>
          <a:p>
            <a:pPr>
              <a:lnSpc>
                <a:spcPct val="150000"/>
              </a:lnSpc>
            </a:pPr>
            <a:r>
              <a:rPr lang="en-US" dirty="0">
                <a:latin typeface="Rockwell" panose="02060603020205020403" pitchFamily="18" charset="0"/>
              </a:rPr>
              <a:t>10:15—10:45	PRESENTATION ON TOPIC</a:t>
            </a:r>
          </a:p>
          <a:p>
            <a:pPr>
              <a:lnSpc>
                <a:spcPct val="150000"/>
              </a:lnSpc>
            </a:pPr>
            <a:r>
              <a:rPr lang="en-US" dirty="0">
                <a:latin typeface="Rockwell" panose="02060603020205020403" pitchFamily="18" charset="0"/>
              </a:rPr>
              <a:t>10:45—11:15	WRITING EXERCISE</a:t>
            </a:r>
          </a:p>
          <a:p>
            <a:pPr>
              <a:lnSpc>
                <a:spcPct val="150000"/>
              </a:lnSpc>
            </a:pPr>
            <a:r>
              <a:rPr lang="en-US" dirty="0">
                <a:latin typeface="Rockwell" panose="02060603020205020403" pitchFamily="18" charset="0"/>
              </a:rPr>
              <a:t>11:15—11:50	SHARING TIME</a:t>
            </a:r>
          </a:p>
          <a:p>
            <a:pPr>
              <a:lnSpc>
                <a:spcPct val="150000"/>
              </a:lnSpc>
            </a:pPr>
            <a:r>
              <a:rPr lang="en-US" dirty="0">
                <a:latin typeface="Rockwell" panose="02060603020205020403" pitchFamily="18" charset="0"/>
              </a:rPr>
              <a:t>11:50—NOON	WRAP UP</a:t>
            </a:r>
            <a:r>
              <a:rPr lang="en-US" dirty="0"/>
              <a:t>		</a:t>
            </a:r>
          </a:p>
          <a:p>
            <a:pPr marL="0" indent="0">
              <a:buNone/>
            </a:pPr>
            <a:endParaRPr lang="en-US" dirty="0"/>
          </a:p>
        </p:txBody>
      </p:sp>
      <p:sp>
        <p:nvSpPr>
          <p:cNvPr id="4" name="Date Placeholder 3">
            <a:extLst>
              <a:ext uri="{FF2B5EF4-FFF2-40B4-BE49-F238E27FC236}">
                <a16:creationId xmlns:a16="http://schemas.microsoft.com/office/drawing/2014/main" id="{18BB510C-9D43-4458-B332-796E29D5AEF6}"/>
              </a:ext>
            </a:extLst>
          </p:cNvPr>
          <p:cNvSpPr>
            <a:spLocks noGrp="1"/>
          </p:cNvSpPr>
          <p:nvPr>
            <p:ph type="dt" sz="half" idx="10"/>
          </p:nvPr>
        </p:nvSpPr>
        <p:spPr/>
        <p:txBody>
          <a:bodyPr/>
          <a:lstStyle/>
          <a:p>
            <a:r>
              <a:rPr lang="en-US" dirty="0"/>
              <a:t>March 30, 2025</a:t>
            </a:r>
          </a:p>
        </p:txBody>
      </p:sp>
      <p:sp>
        <p:nvSpPr>
          <p:cNvPr id="5" name="Footer Placeholder 4">
            <a:extLst>
              <a:ext uri="{FF2B5EF4-FFF2-40B4-BE49-F238E27FC236}">
                <a16:creationId xmlns:a16="http://schemas.microsoft.com/office/drawing/2014/main" id="{1D7A24DF-551E-D445-E4A1-BFECF964A09E}"/>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D69653D9-F352-610E-2EB2-30C359E78D24}"/>
              </a:ext>
            </a:extLst>
          </p:cNvPr>
          <p:cNvSpPr>
            <a:spLocks noGrp="1"/>
          </p:cNvSpPr>
          <p:nvPr>
            <p:ph type="sldNum" sz="quarter" idx="12"/>
          </p:nvPr>
        </p:nvSpPr>
        <p:spPr/>
        <p:txBody>
          <a:bodyPr/>
          <a:lstStyle/>
          <a:p>
            <a:fld id="{B0E8E009-C25B-44E1-A9B3-F17275BDE32A}" type="slidenum">
              <a:rPr lang="en-US" smtClean="0"/>
              <a:t>3</a:t>
            </a:fld>
            <a:endParaRPr lang="en-US" dirty="0"/>
          </a:p>
        </p:txBody>
      </p:sp>
    </p:spTree>
    <p:extLst>
      <p:ext uri="{BB962C8B-B14F-4D97-AF65-F5344CB8AC3E}">
        <p14:creationId xmlns:p14="http://schemas.microsoft.com/office/powerpoint/2010/main" val="298535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DBE0-78F4-D94F-8A88-00472AFCE53F}"/>
              </a:ext>
            </a:extLst>
          </p:cNvPr>
          <p:cNvSpPr>
            <a:spLocks noGrp="1"/>
          </p:cNvSpPr>
          <p:nvPr>
            <p:ph type="title"/>
          </p:nvPr>
        </p:nvSpPr>
        <p:spPr/>
        <p:txBody>
          <a:bodyPr>
            <a:normAutofit/>
          </a:bodyPr>
          <a:lstStyle/>
          <a:p>
            <a:r>
              <a:rPr lang="en-US" sz="3600" dirty="0">
                <a:latin typeface="Rockwell" panose="02060603020205020403" pitchFamily="18" charset="0"/>
              </a:rPr>
              <a:t>Documentary Poetry: An Unofficial Definition</a:t>
            </a:r>
          </a:p>
        </p:txBody>
      </p:sp>
      <p:sp>
        <p:nvSpPr>
          <p:cNvPr id="3" name="Content Placeholder 2">
            <a:extLst>
              <a:ext uri="{FF2B5EF4-FFF2-40B4-BE49-F238E27FC236}">
                <a16:creationId xmlns:a16="http://schemas.microsoft.com/office/drawing/2014/main" id="{CD7F6DEC-EE82-6A2F-BEB3-C95013F16A69}"/>
              </a:ext>
            </a:extLst>
          </p:cNvPr>
          <p:cNvSpPr>
            <a:spLocks noGrp="1"/>
          </p:cNvSpPr>
          <p:nvPr>
            <p:ph idx="1"/>
          </p:nvPr>
        </p:nvSpPr>
        <p:spPr>
          <a:xfrm>
            <a:off x="838200" y="1551305"/>
            <a:ext cx="10515600" cy="3843655"/>
          </a:xfrm>
        </p:spPr>
        <p:txBody>
          <a:bodyPr>
            <a:normAutofit/>
          </a:bodyPr>
          <a:lstStyle/>
          <a:p>
            <a:r>
              <a:rPr lang="en-US" sz="2400" dirty="0">
                <a:latin typeface="Rockwell" panose="02060603020205020403" pitchFamily="18" charset="0"/>
              </a:rPr>
              <a:t>… combines artistic talent along with factual material from the real world or the documents of real witnesses. </a:t>
            </a:r>
          </a:p>
          <a:p>
            <a:r>
              <a:rPr lang="en-US" sz="2400" dirty="0">
                <a:latin typeface="Rockwell" panose="02060603020205020403" pitchFamily="18" charset="0"/>
              </a:rPr>
              <a:t>… refers to the poetry of witness… from manifold viewpoints, witnesses’ interpretations, and dialogues. </a:t>
            </a:r>
          </a:p>
          <a:p>
            <a:r>
              <a:rPr lang="en-US" sz="2400" dirty="0">
                <a:latin typeface="Rockwell" panose="02060603020205020403" pitchFamily="18" charset="0"/>
              </a:rPr>
              <a:t>… is a case study of people, events, and places; the poet can test a social and human case, through [their] artistic talent of writing. </a:t>
            </a:r>
          </a:p>
          <a:p>
            <a:r>
              <a:rPr lang="en-US" sz="2400" dirty="0">
                <a:latin typeface="Rockwell" panose="02060603020205020403" pitchFamily="18" charset="0"/>
              </a:rPr>
              <a:t>… a poet is expected to transfer not only the witnesses’ perspectives but [their] own as well. </a:t>
            </a:r>
          </a:p>
        </p:txBody>
      </p:sp>
      <p:sp>
        <p:nvSpPr>
          <p:cNvPr id="7" name="TextBox 6">
            <a:extLst>
              <a:ext uri="{FF2B5EF4-FFF2-40B4-BE49-F238E27FC236}">
                <a16:creationId xmlns:a16="http://schemas.microsoft.com/office/drawing/2014/main" id="{9EFA6605-013D-6283-D3A6-B8E9840E2868}"/>
              </a:ext>
            </a:extLst>
          </p:cNvPr>
          <p:cNvSpPr txBox="1"/>
          <p:nvPr/>
        </p:nvSpPr>
        <p:spPr>
          <a:xfrm>
            <a:off x="1463040" y="5394960"/>
            <a:ext cx="9400032" cy="830997"/>
          </a:xfrm>
          <a:prstGeom prst="rect">
            <a:avLst/>
          </a:prstGeom>
          <a:noFill/>
        </p:spPr>
        <p:txBody>
          <a:bodyPr wrap="square" rtlCol="0">
            <a:spAutoFit/>
          </a:bodyPr>
          <a:lstStyle/>
          <a:p>
            <a:r>
              <a:rPr lang="en-US" sz="1600" dirty="0">
                <a:latin typeface="Rockwell" panose="02060603020205020403" pitchFamily="18" charset="0"/>
              </a:rPr>
              <a:t>Wazzan, Suzanne A. “The Genre of Documentary Poetry in Some Selected Samples of Contemporary Poetry: A Critical Approach.” </a:t>
            </a:r>
            <a:r>
              <a:rPr lang="en-US" sz="1600" i="1" dirty="0">
                <a:latin typeface="Rockwell" panose="02060603020205020403" pitchFamily="18" charset="0"/>
              </a:rPr>
              <a:t>Theory and Practice in Language Studies</a:t>
            </a:r>
            <a:r>
              <a:rPr lang="en-US" sz="1600" dirty="0">
                <a:latin typeface="Rockwell" panose="02060603020205020403" pitchFamily="18" charset="0"/>
              </a:rPr>
              <a:t>, Vol. 13, No. 6, pp. 1429-1437, June 2023</a:t>
            </a:r>
          </a:p>
        </p:txBody>
      </p:sp>
      <p:sp>
        <p:nvSpPr>
          <p:cNvPr id="8" name="Date Placeholder 7">
            <a:extLst>
              <a:ext uri="{FF2B5EF4-FFF2-40B4-BE49-F238E27FC236}">
                <a16:creationId xmlns:a16="http://schemas.microsoft.com/office/drawing/2014/main" id="{AB29C4DD-4F15-3A8D-3AF5-D856C1A6350A}"/>
              </a:ext>
            </a:extLst>
          </p:cNvPr>
          <p:cNvSpPr>
            <a:spLocks noGrp="1"/>
          </p:cNvSpPr>
          <p:nvPr>
            <p:ph type="dt" sz="half" idx="10"/>
          </p:nvPr>
        </p:nvSpPr>
        <p:spPr/>
        <p:txBody>
          <a:bodyPr/>
          <a:lstStyle/>
          <a:p>
            <a:r>
              <a:rPr lang="en-US" dirty="0"/>
              <a:t>March 30, 2025</a:t>
            </a:r>
          </a:p>
        </p:txBody>
      </p:sp>
      <p:sp>
        <p:nvSpPr>
          <p:cNvPr id="9" name="Footer Placeholder 8">
            <a:extLst>
              <a:ext uri="{FF2B5EF4-FFF2-40B4-BE49-F238E27FC236}">
                <a16:creationId xmlns:a16="http://schemas.microsoft.com/office/drawing/2014/main" id="{6371DA4E-C77D-2BD9-A69B-72DB0CA85BDA}"/>
              </a:ext>
            </a:extLst>
          </p:cNvPr>
          <p:cNvSpPr>
            <a:spLocks noGrp="1"/>
          </p:cNvSpPr>
          <p:nvPr>
            <p:ph type="ftr" sz="quarter" idx="11"/>
          </p:nvPr>
        </p:nvSpPr>
        <p:spPr/>
        <p:txBody>
          <a:bodyPr/>
          <a:lstStyle/>
          <a:p>
            <a:r>
              <a:rPr lang="en-US" dirty="0"/>
              <a:t>Dave Seter / Presented at Sebastopol Center for the Arts</a:t>
            </a:r>
          </a:p>
        </p:txBody>
      </p:sp>
      <p:sp>
        <p:nvSpPr>
          <p:cNvPr id="10" name="Slide Number Placeholder 9">
            <a:extLst>
              <a:ext uri="{FF2B5EF4-FFF2-40B4-BE49-F238E27FC236}">
                <a16:creationId xmlns:a16="http://schemas.microsoft.com/office/drawing/2014/main" id="{75D1C347-B613-3992-F169-717A7A8BDEC4}"/>
              </a:ext>
            </a:extLst>
          </p:cNvPr>
          <p:cNvSpPr>
            <a:spLocks noGrp="1"/>
          </p:cNvSpPr>
          <p:nvPr>
            <p:ph type="sldNum" sz="quarter" idx="12"/>
          </p:nvPr>
        </p:nvSpPr>
        <p:spPr/>
        <p:txBody>
          <a:bodyPr/>
          <a:lstStyle/>
          <a:p>
            <a:fld id="{B0E8E009-C25B-44E1-A9B3-F17275BDE32A}" type="slidenum">
              <a:rPr lang="en-US" smtClean="0"/>
              <a:t>4</a:t>
            </a:fld>
            <a:endParaRPr lang="en-US" dirty="0"/>
          </a:p>
        </p:txBody>
      </p:sp>
      <p:pic>
        <p:nvPicPr>
          <p:cNvPr id="6" name="Picture 5">
            <a:extLst>
              <a:ext uri="{FF2B5EF4-FFF2-40B4-BE49-F238E27FC236}">
                <a16:creationId xmlns:a16="http://schemas.microsoft.com/office/drawing/2014/main" id="{A6430A45-E3AC-2B28-75D4-CE2F1C6AD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2123" y="4581144"/>
            <a:ext cx="944209" cy="944209"/>
          </a:xfrm>
          <a:prstGeom prst="rect">
            <a:avLst/>
          </a:prstGeom>
        </p:spPr>
      </p:pic>
    </p:spTree>
    <p:extLst>
      <p:ext uri="{BB962C8B-B14F-4D97-AF65-F5344CB8AC3E}">
        <p14:creationId xmlns:p14="http://schemas.microsoft.com/office/powerpoint/2010/main" val="101799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78874-5D71-405A-5D1F-0C20F60C2B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67C42-8CF8-F946-3BF1-8DEC29B677B0}"/>
              </a:ext>
            </a:extLst>
          </p:cNvPr>
          <p:cNvSpPr>
            <a:spLocks noGrp="1"/>
          </p:cNvSpPr>
          <p:nvPr>
            <p:ph type="title"/>
          </p:nvPr>
        </p:nvSpPr>
        <p:spPr/>
        <p:txBody>
          <a:bodyPr>
            <a:normAutofit/>
          </a:bodyPr>
          <a:lstStyle/>
          <a:p>
            <a:r>
              <a:rPr lang="en-US" sz="4800" dirty="0">
                <a:latin typeface="Rockwell" panose="02060603020205020403" pitchFamily="18" charset="0"/>
              </a:rPr>
              <a:t>Definition of the Word: Documentary</a:t>
            </a:r>
          </a:p>
        </p:txBody>
      </p:sp>
      <p:sp>
        <p:nvSpPr>
          <p:cNvPr id="3" name="Content Placeholder 2">
            <a:extLst>
              <a:ext uri="{FF2B5EF4-FFF2-40B4-BE49-F238E27FC236}">
                <a16:creationId xmlns:a16="http://schemas.microsoft.com/office/drawing/2014/main" id="{2A2BC726-50CC-DE8F-A40A-CB1A23BFA7D2}"/>
              </a:ext>
            </a:extLst>
          </p:cNvPr>
          <p:cNvSpPr>
            <a:spLocks noGrp="1"/>
          </p:cNvSpPr>
          <p:nvPr>
            <p:ph idx="1"/>
          </p:nvPr>
        </p:nvSpPr>
        <p:spPr>
          <a:xfrm>
            <a:off x="838200" y="2038555"/>
            <a:ext cx="10134600" cy="2499487"/>
          </a:xfrm>
        </p:spPr>
        <p:txBody>
          <a:bodyPr>
            <a:normAutofit/>
          </a:bodyPr>
          <a:lstStyle/>
          <a:p>
            <a:r>
              <a:rPr lang="en-US" sz="3600" dirty="0">
                <a:latin typeface="Rockwell" panose="02060603020205020403" pitchFamily="18" charset="0"/>
              </a:rPr>
              <a:t>Adj.(4): factual, realistic, esp. (of a film, etc.) based on real events, places, or circumstances and usu. intended primarily to record or inform.</a:t>
            </a:r>
          </a:p>
        </p:txBody>
      </p:sp>
      <p:sp>
        <p:nvSpPr>
          <p:cNvPr id="7" name="TextBox 6">
            <a:extLst>
              <a:ext uri="{FF2B5EF4-FFF2-40B4-BE49-F238E27FC236}">
                <a16:creationId xmlns:a16="http://schemas.microsoft.com/office/drawing/2014/main" id="{AFFB0014-90D9-6868-2104-0D63A317F465}"/>
              </a:ext>
            </a:extLst>
          </p:cNvPr>
          <p:cNvSpPr txBox="1"/>
          <p:nvPr/>
        </p:nvSpPr>
        <p:spPr>
          <a:xfrm>
            <a:off x="5852160" y="5395369"/>
            <a:ext cx="5669280" cy="338554"/>
          </a:xfrm>
          <a:prstGeom prst="rect">
            <a:avLst/>
          </a:prstGeom>
          <a:noFill/>
        </p:spPr>
        <p:txBody>
          <a:bodyPr wrap="square" rtlCol="0">
            <a:spAutoFit/>
          </a:bodyPr>
          <a:lstStyle/>
          <a:p>
            <a:r>
              <a:rPr lang="en-US" sz="1600" i="1" dirty="0">
                <a:latin typeface="Rockwell" panose="02060603020205020403" pitchFamily="18" charset="0"/>
              </a:rPr>
              <a:t>The New Shorter Oxford English Dictionary </a:t>
            </a:r>
            <a:r>
              <a:rPr lang="en-US" sz="1600" dirty="0">
                <a:latin typeface="Rockwell" panose="02060603020205020403" pitchFamily="18" charset="0"/>
              </a:rPr>
              <a:t>(1993 Edition)</a:t>
            </a:r>
          </a:p>
        </p:txBody>
      </p:sp>
      <p:sp>
        <p:nvSpPr>
          <p:cNvPr id="8" name="Date Placeholder 7">
            <a:extLst>
              <a:ext uri="{FF2B5EF4-FFF2-40B4-BE49-F238E27FC236}">
                <a16:creationId xmlns:a16="http://schemas.microsoft.com/office/drawing/2014/main" id="{A70FACF8-B5AF-DCD7-5288-6AFD4CF2E784}"/>
              </a:ext>
            </a:extLst>
          </p:cNvPr>
          <p:cNvSpPr>
            <a:spLocks noGrp="1"/>
          </p:cNvSpPr>
          <p:nvPr>
            <p:ph type="dt" sz="half" idx="10"/>
          </p:nvPr>
        </p:nvSpPr>
        <p:spPr/>
        <p:txBody>
          <a:bodyPr/>
          <a:lstStyle/>
          <a:p>
            <a:r>
              <a:rPr lang="en-US" dirty="0"/>
              <a:t>March 30, 2025</a:t>
            </a:r>
          </a:p>
        </p:txBody>
      </p:sp>
      <p:sp>
        <p:nvSpPr>
          <p:cNvPr id="9" name="Footer Placeholder 8">
            <a:extLst>
              <a:ext uri="{FF2B5EF4-FFF2-40B4-BE49-F238E27FC236}">
                <a16:creationId xmlns:a16="http://schemas.microsoft.com/office/drawing/2014/main" id="{CA4EF432-15D0-9462-B77F-5DE1DB1143C5}"/>
              </a:ext>
            </a:extLst>
          </p:cNvPr>
          <p:cNvSpPr>
            <a:spLocks noGrp="1"/>
          </p:cNvSpPr>
          <p:nvPr>
            <p:ph type="ftr" sz="quarter" idx="11"/>
          </p:nvPr>
        </p:nvSpPr>
        <p:spPr/>
        <p:txBody>
          <a:bodyPr/>
          <a:lstStyle/>
          <a:p>
            <a:r>
              <a:rPr lang="en-US" dirty="0"/>
              <a:t>Dave Seter / Presented at Sebastopol Center for the Arts</a:t>
            </a:r>
          </a:p>
        </p:txBody>
      </p:sp>
      <p:sp>
        <p:nvSpPr>
          <p:cNvPr id="10" name="Slide Number Placeholder 9">
            <a:extLst>
              <a:ext uri="{FF2B5EF4-FFF2-40B4-BE49-F238E27FC236}">
                <a16:creationId xmlns:a16="http://schemas.microsoft.com/office/drawing/2014/main" id="{118495A6-F01C-83DD-FA9A-4CA454DAAE58}"/>
              </a:ext>
            </a:extLst>
          </p:cNvPr>
          <p:cNvSpPr>
            <a:spLocks noGrp="1"/>
          </p:cNvSpPr>
          <p:nvPr>
            <p:ph type="sldNum" sz="quarter" idx="12"/>
          </p:nvPr>
        </p:nvSpPr>
        <p:spPr/>
        <p:txBody>
          <a:bodyPr/>
          <a:lstStyle/>
          <a:p>
            <a:fld id="{B0E8E009-C25B-44E1-A9B3-F17275BDE32A}" type="slidenum">
              <a:rPr lang="en-US" smtClean="0"/>
              <a:t>5</a:t>
            </a:fld>
            <a:endParaRPr lang="en-US" dirty="0"/>
          </a:p>
        </p:txBody>
      </p:sp>
      <p:pic>
        <p:nvPicPr>
          <p:cNvPr id="6" name="Picture 5">
            <a:extLst>
              <a:ext uri="{FF2B5EF4-FFF2-40B4-BE49-F238E27FC236}">
                <a16:creationId xmlns:a16="http://schemas.microsoft.com/office/drawing/2014/main" id="{F5CC925D-6F3B-B08B-A91F-B99DE9491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979" y="4030882"/>
            <a:ext cx="944209" cy="944209"/>
          </a:xfrm>
          <a:prstGeom prst="rect">
            <a:avLst/>
          </a:prstGeom>
        </p:spPr>
      </p:pic>
    </p:spTree>
    <p:extLst>
      <p:ext uri="{BB962C8B-B14F-4D97-AF65-F5344CB8AC3E}">
        <p14:creationId xmlns:p14="http://schemas.microsoft.com/office/powerpoint/2010/main" val="33994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59014-DA89-5FDC-FE77-961F9B7DA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126D9C-5827-4F02-029B-879EACE661EF}"/>
              </a:ext>
            </a:extLst>
          </p:cNvPr>
          <p:cNvSpPr>
            <a:spLocks noGrp="1"/>
          </p:cNvSpPr>
          <p:nvPr>
            <p:ph type="title"/>
          </p:nvPr>
        </p:nvSpPr>
        <p:spPr/>
        <p:txBody>
          <a:bodyPr>
            <a:normAutofit/>
          </a:bodyPr>
          <a:lstStyle/>
          <a:p>
            <a:r>
              <a:rPr lang="en-US" sz="3200" dirty="0">
                <a:latin typeface="Rockwell" panose="02060603020205020403" pitchFamily="18" charset="0"/>
              </a:rPr>
              <a:t>Historical Case Study vs. Personal Poetry of Witness</a:t>
            </a:r>
          </a:p>
        </p:txBody>
      </p:sp>
      <p:sp>
        <p:nvSpPr>
          <p:cNvPr id="3" name="Content Placeholder 2">
            <a:extLst>
              <a:ext uri="{FF2B5EF4-FFF2-40B4-BE49-F238E27FC236}">
                <a16:creationId xmlns:a16="http://schemas.microsoft.com/office/drawing/2014/main" id="{5977F722-1135-1797-8D30-6A24942741AC}"/>
              </a:ext>
            </a:extLst>
          </p:cNvPr>
          <p:cNvSpPr>
            <a:spLocks noGrp="1"/>
          </p:cNvSpPr>
          <p:nvPr>
            <p:ph idx="1"/>
          </p:nvPr>
        </p:nvSpPr>
        <p:spPr>
          <a:xfrm>
            <a:off x="838200" y="1551305"/>
            <a:ext cx="10515600" cy="3843655"/>
          </a:xfrm>
        </p:spPr>
        <p:txBody>
          <a:bodyPr>
            <a:normAutofit fontScale="92500" lnSpcReduction="20000"/>
          </a:bodyPr>
          <a:lstStyle/>
          <a:p>
            <a:r>
              <a:rPr lang="en-US" sz="2400" dirty="0">
                <a:latin typeface="Rockwell" panose="02060603020205020403" pitchFamily="18" charset="0"/>
              </a:rPr>
              <a:t>Some of the examples we will cover today represent projects larger than one poem in scope. Generally, those projects are historical case studies which document forms of injustice.</a:t>
            </a:r>
          </a:p>
          <a:p>
            <a:r>
              <a:rPr lang="en-US" sz="2400" dirty="0">
                <a:latin typeface="Rockwell" panose="02060603020205020403" pitchFamily="18" charset="0"/>
              </a:rPr>
              <a:t>The historical case study is essentially a research project.</a:t>
            </a:r>
          </a:p>
          <a:p>
            <a:r>
              <a:rPr lang="en-US" sz="2400" dirty="0">
                <a:latin typeface="Rockwell" panose="02060603020205020403" pitchFamily="18" charset="0"/>
              </a:rPr>
              <a:t>However! The documentary poem need not necessarily address an injustice. A documentary poem may be prompted by any number of factors including an interest in family history. This is where genealogical research comes in.</a:t>
            </a:r>
          </a:p>
          <a:p>
            <a:r>
              <a:rPr lang="en-US" sz="2400" dirty="0">
                <a:latin typeface="Rockwell" panose="02060603020205020403" pitchFamily="18" charset="0"/>
              </a:rPr>
              <a:t>However! Documentary poetry can also represent poetry of personal witness prompted by living history: events we witness during our everyday lives of bullying, racial discrimination, environmental harm, et cetera. </a:t>
            </a:r>
          </a:p>
          <a:p>
            <a:r>
              <a:rPr lang="en-US" sz="2400" dirty="0">
                <a:latin typeface="Rockwell" panose="02060603020205020403" pitchFamily="18" charset="0"/>
              </a:rPr>
              <a:t>Events of personal witness may prompt the poet to delve further into the type event witnessed to place the event in a greater historical context. This is where research comes in.</a:t>
            </a:r>
          </a:p>
        </p:txBody>
      </p:sp>
      <p:sp>
        <p:nvSpPr>
          <p:cNvPr id="8" name="Date Placeholder 7">
            <a:extLst>
              <a:ext uri="{FF2B5EF4-FFF2-40B4-BE49-F238E27FC236}">
                <a16:creationId xmlns:a16="http://schemas.microsoft.com/office/drawing/2014/main" id="{5C27F5CF-45CB-0934-F01A-8DA60E8812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March 30, 2025</a:t>
            </a:r>
          </a:p>
        </p:txBody>
      </p:sp>
      <p:sp>
        <p:nvSpPr>
          <p:cNvPr id="9" name="Footer Placeholder 8">
            <a:extLst>
              <a:ext uri="{FF2B5EF4-FFF2-40B4-BE49-F238E27FC236}">
                <a16:creationId xmlns:a16="http://schemas.microsoft.com/office/drawing/2014/main" id="{8C0ED30B-67C7-E661-A370-34A729483F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Dave Seter / Presented at Sebastopol Center for the Arts</a:t>
            </a:r>
          </a:p>
        </p:txBody>
      </p:sp>
      <p:sp>
        <p:nvSpPr>
          <p:cNvPr id="10" name="Slide Number Placeholder 9">
            <a:extLst>
              <a:ext uri="{FF2B5EF4-FFF2-40B4-BE49-F238E27FC236}">
                <a16:creationId xmlns:a16="http://schemas.microsoft.com/office/drawing/2014/main" id="{316901DA-9008-3E10-B76F-5517FB200F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8E009-C25B-44E1-A9B3-F17275BDE3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933F04A-42AB-537F-262D-B87945B44CFC}"/>
              </a:ext>
            </a:extLst>
          </p:cNvPr>
          <p:cNvPicPr>
            <a:picLocks noChangeAspect="1"/>
          </p:cNvPicPr>
          <p:nvPr/>
        </p:nvPicPr>
        <p:blipFill>
          <a:blip r:embed="rId2"/>
          <a:stretch>
            <a:fillRect/>
          </a:stretch>
        </p:blipFill>
        <p:spPr>
          <a:xfrm>
            <a:off x="9832807" y="5096215"/>
            <a:ext cx="938865" cy="944962"/>
          </a:xfrm>
          <a:prstGeom prst="rect">
            <a:avLst/>
          </a:prstGeom>
        </p:spPr>
      </p:pic>
    </p:spTree>
    <p:extLst>
      <p:ext uri="{BB962C8B-B14F-4D97-AF65-F5344CB8AC3E}">
        <p14:creationId xmlns:p14="http://schemas.microsoft.com/office/powerpoint/2010/main" val="305372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FEBA7-686C-DF7A-F6B9-08B45BF80477}"/>
              </a:ext>
            </a:extLst>
          </p:cNvPr>
          <p:cNvSpPr>
            <a:spLocks noGrp="1"/>
          </p:cNvSpPr>
          <p:nvPr>
            <p:ph type="title"/>
          </p:nvPr>
        </p:nvSpPr>
        <p:spPr/>
        <p:txBody>
          <a:bodyPr/>
          <a:lstStyle/>
          <a:p>
            <a:r>
              <a:rPr lang="en-US" dirty="0">
                <a:latin typeface="Rockwell" panose="02060603020205020403" pitchFamily="18" charset="0"/>
              </a:rPr>
              <a:t>Mark Nowak on Documentary Poetry</a:t>
            </a:r>
          </a:p>
        </p:txBody>
      </p:sp>
      <p:sp>
        <p:nvSpPr>
          <p:cNvPr id="3" name="Content Placeholder 2">
            <a:extLst>
              <a:ext uri="{FF2B5EF4-FFF2-40B4-BE49-F238E27FC236}">
                <a16:creationId xmlns:a16="http://schemas.microsoft.com/office/drawing/2014/main" id="{3ACF0BFD-0BB4-2AC8-5860-70F36EEC6C0D}"/>
              </a:ext>
            </a:extLst>
          </p:cNvPr>
          <p:cNvSpPr>
            <a:spLocks noGrp="1"/>
          </p:cNvSpPr>
          <p:nvPr>
            <p:ph sz="half" idx="1"/>
          </p:nvPr>
        </p:nvSpPr>
        <p:spPr>
          <a:xfrm>
            <a:off x="880871" y="1607030"/>
            <a:ext cx="6122697" cy="3906065"/>
          </a:xfrm>
        </p:spPr>
        <p:txBody>
          <a:bodyPr>
            <a:normAutofit/>
          </a:bodyPr>
          <a:lstStyle/>
          <a:p>
            <a:r>
              <a:rPr lang="en-US" dirty="0">
                <a:latin typeface="Rockwell" panose="02060603020205020403" pitchFamily="18" charset="0"/>
              </a:rPr>
              <a:t>The movement has no founder or signature spokesperson</a:t>
            </a:r>
          </a:p>
          <a:p>
            <a:r>
              <a:rPr lang="en-US" dirty="0">
                <a:latin typeface="Rockwell" panose="02060603020205020403" pitchFamily="18" charset="0"/>
              </a:rPr>
              <a:t>Has a Social-Democratic to Marxist political history</a:t>
            </a:r>
          </a:p>
          <a:p>
            <a:r>
              <a:rPr lang="en-US" dirty="0">
                <a:latin typeface="Rockwell" panose="02060603020205020403" pitchFamily="18" charset="0"/>
              </a:rPr>
              <a:t>Grounded in WPA-era poems</a:t>
            </a:r>
          </a:p>
          <a:p>
            <a:r>
              <a:rPr lang="en-US" dirty="0">
                <a:latin typeface="Rockwell" panose="02060603020205020403" pitchFamily="18" charset="0"/>
              </a:rPr>
              <a:t>Examples: Muriel Rukeyser’s “The Book of the Dead” and Langston Hughes’ “Johannesburg Mines”</a:t>
            </a:r>
          </a:p>
          <a:p>
            <a:endParaRPr lang="en-US" dirty="0"/>
          </a:p>
        </p:txBody>
      </p:sp>
      <p:pic>
        <p:nvPicPr>
          <p:cNvPr id="10" name="Content Placeholder 9">
            <a:extLst>
              <a:ext uri="{FF2B5EF4-FFF2-40B4-BE49-F238E27FC236}">
                <a16:creationId xmlns:a16="http://schemas.microsoft.com/office/drawing/2014/main" id="{555BA4F5-559C-D9AC-0D5A-D98615E34DA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68919" y="1424887"/>
            <a:ext cx="3631746" cy="3631746"/>
          </a:xfrm>
        </p:spPr>
      </p:pic>
      <p:sp>
        <p:nvSpPr>
          <p:cNvPr id="4" name="TextBox 3">
            <a:extLst>
              <a:ext uri="{FF2B5EF4-FFF2-40B4-BE49-F238E27FC236}">
                <a16:creationId xmlns:a16="http://schemas.microsoft.com/office/drawing/2014/main" id="{35EBC73B-D5FC-4C21-0B4D-F456A4A902D7}"/>
              </a:ext>
            </a:extLst>
          </p:cNvPr>
          <p:cNvSpPr txBox="1"/>
          <p:nvPr/>
        </p:nvSpPr>
        <p:spPr>
          <a:xfrm>
            <a:off x="920496" y="5441108"/>
            <a:ext cx="6236208" cy="584775"/>
          </a:xfrm>
          <a:prstGeom prst="rect">
            <a:avLst/>
          </a:prstGeom>
          <a:noFill/>
        </p:spPr>
        <p:txBody>
          <a:bodyPr wrap="square" rtlCol="0">
            <a:spAutoFit/>
          </a:bodyPr>
          <a:lstStyle/>
          <a:p>
            <a:r>
              <a:rPr lang="en-US" sz="1600" dirty="0">
                <a:latin typeface="Rockwell" panose="02060603020205020403" pitchFamily="18" charset="0"/>
              </a:rPr>
              <a:t>Nowak, Mark. “Documentary Poetics.” Poetryfoundation.org. </a:t>
            </a:r>
          </a:p>
          <a:p>
            <a:r>
              <a:rPr lang="en-US" sz="1600" dirty="0">
                <a:latin typeface="Rockwell" panose="02060603020205020403" pitchFamily="18" charset="0"/>
              </a:rPr>
              <a:t>Originally Published: April 17, 2010</a:t>
            </a:r>
          </a:p>
        </p:txBody>
      </p:sp>
      <p:sp>
        <p:nvSpPr>
          <p:cNvPr id="11" name="TextBox 10">
            <a:extLst>
              <a:ext uri="{FF2B5EF4-FFF2-40B4-BE49-F238E27FC236}">
                <a16:creationId xmlns:a16="http://schemas.microsoft.com/office/drawing/2014/main" id="{1D8A9456-748E-2270-0441-0ACC9DE39E5C}"/>
              </a:ext>
            </a:extLst>
          </p:cNvPr>
          <p:cNvSpPr txBox="1"/>
          <p:nvPr/>
        </p:nvSpPr>
        <p:spPr>
          <a:xfrm>
            <a:off x="7156704" y="5212708"/>
            <a:ext cx="4523803" cy="584775"/>
          </a:xfrm>
          <a:prstGeom prst="rect">
            <a:avLst/>
          </a:prstGeom>
          <a:noFill/>
        </p:spPr>
        <p:txBody>
          <a:bodyPr wrap="none" rtlCol="0">
            <a:spAutoFit/>
          </a:bodyPr>
          <a:lstStyle/>
          <a:p>
            <a:r>
              <a:rPr lang="en-US" sz="1600" i="1" dirty="0">
                <a:latin typeface="Rockwell" panose="02060603020205020403" pitchFamily="18" charset="0"/>
              </a:rPr>
              <a:t>Mark Nowak</a:t>
            </a:r>
          </a:p>
          <a:p>
            <a:r>
              <a:rPr lang="en-US" sz="1600" i="1" dirty="0">
                <a:latin typeface="Rockwell" panose="02060603020205020403" pitchFamily="18" charset="0"/>
              </a:rPr>
              <a:t>Photo from Academy of American Poets website</a:t>
            </a:r>
          </a:p>
        </p:txBody>
      </p:sp>
      <p:sp>
        <p:nvSpPr>
          <p:cNvPr id="8" name="Date Placeholder 7">
            <a:extLst>
              <a:ext uri="{FF2B5EF4-FFF2-40B4-BE49-F238E27FC236}">
                <a16:creationId xmlns:a16="http://schemas.microsoft.com/office/drawing/2014/main" id="{40233AB6-B4D3-851B-2498-4FB14766D979}"/>
              </a:ext>
            </a:extLst>
          </p:cNvPr>
          <p:cNvSpPr>
            <a:spLocks noGrp="1"/>
          </p:cNvSpPr>
          <p:nvPr>
            <p:ph type="dt" sz="half" idx="10"/>
          </p:nvPr>
        </p:nvSpPr>
        <p:spPr/>
        <p:txBody>
          <a:bodyPr/>
          <a:lstStyle/>
          <a:p>
            <a:r>
              <a:rPr lang="en-US" dirty="0"/>
              <a:t>March 30, 2025</a:t>
            </a:r>
          </a:p>
        </p:txBody>
      </p:sp>
      <p:sp>
        <p:nvSpPr>
          <p:cNvPr id="9" name="Footer Placeholder 8">
            <a:extLst>
              <a:ext uri="{FF2B5EF4-FFF2-40B4-BE49-F238E27FC236}">
                <a16:creationId xmlns:a16="http://schemas.microsoft.com/office/drawing/2014/main" id="{160E48DB-D83A-F78B-985C-7A82AC333012}"/>
              </a:ext>
            </a:extLst>
          </p:cNvPr>
          <p:cNvSpPr>
            <a:spLocks noGrp="1"/>
          </p:cNvSpPr>
          <p:nvPr>
            <p:ph type="ftr" sz="quarter" idx="11"/>
          </p:nvPr>
        </p:nvSpPr>
        <p:spPr/>
        <p:txBody>
          <a:bodyPr/>
          <a:lstStyle/>
          <a:p>
            <a:r>
              <a:rPr lang="en-US" dirty="0"/>
              <a:t>Dave Seter / Presented at Sebastopol Center for the Arts</a:t>
            </a:r>
          </a:p>
        </p:txBody>
      </p:sp>
      <p:sp>
        <p:nvSpPr>
          <p:cNvPr id="12" name="Slide Number Placeholder 11">
            <a:extLst>
              <a:ext uri="{FF2B5EF4-FFF2-40B4-BE49-F238E27FC236}">
                <a16:creationId xmlns:a16="http://schemas.microsoft.com/office/drawing/2014/main" id="{FD64D1AF-E569-B6A2-5333-816584D630E8}"/>
              </a:ext>
            </a:extLst>
          </p:cNvPr>
          <p:cNvSpPr>
            <a:spLocks noGrp="1"/>
          </p:cNvSpPr>
          <p:nvPr>
            <p:ph type="sldNum" sz="quarter" idx="12"/>
          </p:nvPr>
        </p:nvSpPr>
        <p:spPr>
          <a:xfrm>
            <a:off x="8610600" y="6365494"/>
            <a:ext cx="2743200" cy="365125"/>
          </a:xfrm>
        </p:spPr>
        <p:txBody>
          <a:bodyPr/>
          <a:lstStyle/>
          <a:p>
            <a:fld id="{B0E8E009-C25B-44E1-A9B3-F17275BDE32A}" type="slidenum">
              <a:rPr lang="en-US" smtClean="0"/>
              <a:t>7</a:t>
            </a:fld>
            <a:endParaRPr lang="en-US" dirty="0"/>
          </a:p>
        </p:txBody>
      </p:sp>
    </p:spTree>
    <p:extLst>
      <p:ext uri="{BB962C8B-B14F-4D97-AF65-F5344CB8AC3E}">
        <p14:creationId xmlns:p14="http://schemas.microsoft.com/office/powerpoint/2010/main" val="361485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C3CF-5DD0-7AC9-A062-287999FDA431}"/>
              </a:ext>
            </a:extLst>
          </p:cNvPr>
          <p:cNvSpPr>
            <a:spLocks noGrp="1"/>
          </p:cNvSpPr>
          <p:nvPr>
            <p:ph type="title"/>
          </p:nvPr>
        </p:nvSpPr>
        <p:spPr/>
        <p:txBody>
          <a:bodyPr/>
          <a:lstStyle/>
          <a:p>
            <a:r>
              <a:rPr lang="en-US" dirty="0">
                <a:latin typeface="Rockwell" panose="02060603020205020403" pitchFamily="18" charset="0"/>
              </a:rPr>
              <a:t>Muriel Rukeyser’s </a:t>
            </a:r>
            <a:r>
              <a:rPr lang="en-US" i="1" dirty="0">
                <a:latin typeface="Rockwell" panose="02060603020205020403" pitchFamily="18" charset="0"/>
              </a:rPr>
              <a:t>Book of the Dead</a:t>
            </a:r>
          </a:p>
        </p:txBody>
      </p:sp>
      <p:sp>
        <p:nvSpPr>
          <p:cNvPr id="3" name="Content Placeholder 2">
            <a:extLst>
              <a:ext uri="{FF2B5EF4-FFF2-40B4-BE49-F238E27FC236}">
                <a16:creationId xmlns:a16="http://schemas.microsoft.com/office/drawing/2014/main" id="{E2CD698E-767A-BFED-42F6-96AE073F8D6E}"/>
              </a:ext>
            </a:extLst>
          </p:cNvPr>
          <p:cNvSpPr>
            <a:spLocks noGrp="1"/>
          </p:cNvSpPr>
          <p:nvPr>
            <p:ph sz="half" idx="1"/>
          </p:nvPr>
        </p:nvSpPr>
        <p:spPr>
          <a:xfrm>
            <a:off x="838200" y="1690688"/>
            <a:ext cx="6138672" cy="4383151"/>
          </a:xfrm>
        </p:spPr>
        <p:txBody>
          <a:bodyPr>
            <a:normAutofit fontScale="77500" lnSpcReduction="20000"/>
          </a:bodyPr>
          <a:lstStyle/>
          <a:p>
            <a:pPr>
              <a:lnSpc>
                <a:spcPct val="120000"/>
              </a:lnSpc>
            </a:pPr>
            <a:r>
              <a:rPr lang="en-US" dirty="0">
                <a:latin typeface="Rockwell" panose="02060603020205020403" pitchFamily="18" charset="0"/>
              </a:rPr>
              <a:t>Written in response to the Hawk’s Nest Tunnel Disaster of the 1930s</a:t>
            </a:r>
          </a:p>
          <a:p>
            <a:pPr>
              <a:lnSpc>
                <a:spcPct val="120000"/>
              </a:lnSpc>
            </a:pPr>
            <a:r>
              <a:rPr lang="en-US" dirty="0">
                <a:latin typeface="Rockwell" panose="02060603020205020403" pitchFamily="18" charset="0"/>
              </a:rPr>
              <a:t>Construction of the Hawk’s Nest Tunnel in West Virginia as part of a hydroelectric power project reportedly led to the death by silicosis of hundreds of workers, many of them African American. </a:t>
            </a:r>
          </a:p>
          <a:p>
            <a:pPr>
              <a:lnSpc>
                <a:spcPct val="120000"/>
              </a:lnSpc>
            </a:pPr>
            <a:r>
              <a:rPr lang="en-US" dirty="0">
                <a:latin typeface="Rockwell" panose="02060603020205020403" pitchFamily="18" charset="0"/>
              </a:rPr>
              <a:t>The poem is written in sections. It includes poems to individual victims. It also includes sections titled “The Disease,” and “The Doctors,” which draw from medical texts, court transcripts, etc.</a:t>
            </a:r>
          </a:p>
          <a:p>
            <a:pPr>
              <a:lnSpc>
                <a:spcPct val="120000"/>
              </a:lnSpc>
            </a:pPr>
            <a:endParaRPr lang="en-US" dirty="0">
              <a:latin typeface="Rockwell" panose="02060603020205020403" pitchFamily="18" charset="0"/>
            </a:endParaRPr>
          </a:p>
          <a:p>
            <a:pPr>
              <a:lnSpc>
                <a:spcPct val="120000"/>
              </a:lnSpc>
            </a:pPr>
            <a:endParaRPr lang="en-US" dirty="0">
              <a:latin typeface="Rockwell" panose="02060603020205020403" pitchFamily="18" charset="0"/>
            </a:endParaRPr>
          </a:p>
        </p:txBody>
      </p:sp>
      <p:pic>
        <p:nvPicPr>
          <p:cNvPr id="13" name="Content Placeholder 12">
            <a:extLst>
              <a:ext uri="{FF2B5EF4-FFF2-40B4-BE49-F238E27FC236}">
                <a16:creationId xmlns:a16="http://schemas.microsoft.com/office/drawing/2014/main" id="{9E3190ED-DAD5-6482-7E1E-BFFAAD2DFE3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98483" y="1690688"/>
            <a:ext cx="3333706" cy="3368675"/>
          </a:xfrm>
        </p:spPr>
      </p:pic>
      <p:sp>
        <p:nvSpPr>
          <p:cNvPr id="14" name="TextBox 13">
            <a:extLst>
              <a:ext uri="{FF2B5EF4-FFF2-40B4-BE49-F238E27FC236}">
                <a16:creationId xmlns:a16="http://schemas.microsoft.com/office/drawing/2014/main" id="{410C82C6-3C32-E0D5-EEA4-347ACA27999A}"/>
              </a:ext>
            </a:extLst>
          </p:cNvPr>
          <p:cNvSpPr txBox="1"/>
          <p:nvPr/>
        </p:nvSpPr>
        <p:spPr>
          <a:xfrm>
            <a:off x="7376160" y="5167312"/>
            <a:ext cx="3979038" cy="738664"/>
          </a:xfrm>
          <a:prstGeom prst="rect">
            <a:avLst/>
          </a:prstGeom>
          <a:noFill/>
        </p:spPr>
        <p:txBody>
          <a:bodyPr wrap="none" rtlCol="0">
            <a:spAutoFit/>
          </a:bodyPr>
          <a:lstStyle/>
          <a:p>
            <a:r>
              <a:rPr lang="en-US" sz="1400" i="1" dirty="0">
                <a:latin typeface="Rockwell" panose="02060603020205020403" pitchFamily="18" charset="0"/>
              </a:rPr>
              <a:t>Muriel Rukeyser</a:t>
            </a:r>
          </a:p>
          <a:p>
            <a:r>
              <a:rPr lang="en-US" sz="1400" i="1" dirty="0">
                <a:latin typeface="Rockwell" panose="02060603020205020403" pitchFamily="18" charset="0"/>
              </a:rPr>
              <a:t>Photo from Academy of American Poets website</a:t>
            </a:r>
          </a:p>
          <a:p>
            <a:r>
              <a:rPr lang="en-US" sz="1400" i="1" dirty="0">
                <a:latin typeface="Rockwell" panose="02060603020205020403" pitchFamily="18" charset="0"/>
              </a:rPr>
              <a:t>credited to Rollie McKenna</a:t>
            </a:r>
          </a:p>
        </p:txBody>
      </p:sp>
      <p:sp>
        <p:nvSpPr>
          <p:cNvPr id="6" name="Date Placeholder 5">
            <a:extLst>
              <a:ext uri="{FF2B5EF4-FFF2-40B4-BE49-F238E27FC236}">
                <a16:creationId xmlns:a16="http://schemas.microsoft.com/office/drawing/2014/main" id="{32B51A57-9684-02AB-2592-93850F7DABAD}"/>
              </a:ext>
            </a:extLst>
          </p:cNvPr>
          <p:cNvSpPr>
            <a:spLocks noGrp="1"/>
          </p:cNvSpPr>
          <p:nvPr>
            <p:ph type="dt" sz="half" idx="10"/>
          </p:nvPr>
        </p:nvSpPr>
        <p:spPr/>
        <p:txBody>
          <a:bodyPr/>
          <a:lstStyle/>
          <a:p>
            <a:r>
              <a:rPr lang="en-US" dirty="0"/>
              <a:t>March 30, 2025</a:t>
            </a:r>
          </a:p>
        </p:txBody>
      </p:sp>
      <p:sp>
        <p:nvSpPr>
          <p:cNvPr id="7" name="Footer Placeholder 6">
            <a:extLst>
              <a:ext uri="{FF2B5EF4-FFF2-40B4-BE49-F238E27FC236}">
                <a16:creationId xmlns:a16="http://schemas.microsoft.com/office/drawing/2014/main" id="{9FE56CA7-6AFD-A3A8-776C-14A3E55EB65D}"/>
              </a:ext>
            </a:extLst>
          </p:cNvPr>
          <p:cNvSpPr>
            <a:spLocks noGrp="1"/>
          </p:cNvSpPr>
          <p:nvPr>
            <p:ph type="ftr" sz="quarter" idx="11"/>
          </p:nvPr>
        </p:nvSpPr>
        <p:spPr/>
        <p:txBody>
          <a:bodyPr/>
          <a:lstStyle/>
          <a:p>
            <a:r>
              <a:rPr lang="en-US" dirty="0"/>
              <a:t>Dave Seter / Presented at Sebastopol Center for the Arts</a:t>
            </a:r>
          </a:p>
        </p:txBody>
      </p:sp>
      <p:sp>
        <p:nvSpPr>
          <p:cNvPr id="8" name="Slide Number Placeholder 7">
            <a:extLst>
              <a:ext uri="{FF2B5EF4-FFF2-40B4-BE49-F238E27FC236}">
                <a16:creationId xmlns:a16="http://schemas.microsoft.com/office/drawing/2014/main" id="{FCB53558-4A93-60DE-D877-98FB92A0FCCC}"/>
              </a:ext>
            </a:extLst>
          </p:cNvPr>
          <p:cNvSpPr>
            <a:spLocks noGrp="1"/>
          </p:cNvSpPr>
          <p:nvPr>
            <p:ph type="sldNum" sz="quarter" idx="12"/>
          </p:nvPr>
        </p:nvSpPr>
        <p:spPr/>
        <p:txBody>
          <a:bodyPr/>
          <a:lstStyle/>
          <a:p>
            <a:fld id="{B0E8E009-C25B-44E1-A9B3-F17275BDE32A}" type="slidenum">
              <a:rPr lang="en-US" smtClean="0"/>
              <a:t>8</a:t>
            </a:fld>
            <a:endParaRPr lang="en-US" dirty="0"/>
          </a:p>
        </p:txBody>
      </p:sp>
    </p:spTree>
    <p:extLst>
      <p:ext uri="{BB962C8B-B14F-4D97-AF65-F5344CB8AC3E}">
        <p14:creationId xmlns:p14="http://schemas.microsoft.com/office/powerpoint/2010/main" val="316274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E1683-1E3E-4EFE-CD3E-8104AAFF4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64E5C2-6DF9-3D81-E383-7A9FDE43C50D}"/>
              </a:ext>
            </a:extLst>
          </p:cNvPr>
          <p:cNvSpPr>
            <a:spLocks noGrp="1"/>
          </p:cNvSpPr>
          <p:nvPr>
            <p:ph type="title"/>
          </p:nvPr>
        </p:nvSpPr>
        <p:spPr/>
        <p:txBody>
          <a:bodyPr>
            <a:normAutofit/>
          </a:bodyPr>
          <a:lstStyle/>
          <a:p>
            <a:r>
              <a:rPr lang="en-US" sz="4000" dirty="0">
                <a:latin typeface="Rockwell" panose="02060603020205020403" pitchFamily="18" charset="0"/>
              </a:rPr>
              <a:t>Excerpt from Rukeyser’s </a:t>
            </a:r>
            <a:r>
              <a:rPr lang="en-US" sz="4000" i="1" dirty="0">
                <a:latin typeface="Rockwell" panose="02060603020205020403" pitchFamily="18" charset="0"/>
              </a:rPr>
              <a:t>Book of the Dead</a:t>
            </a:r>
          </a:p>
        </p:txBody>
      </p:sp>
      <p:sp>
        <p:nvSpPr>
          <p:cNvPr id="3" name="Content Placeholder 2">
            <a:extLst>
              <a:ext uri="{FF2B5EF4-FFF2-40B4-BE49-F238E27FC236}">
                <a16:creationId xmlns:a16="http://schemas.microsoft.com/office/drawing/2014/main" id="{21ED0B18-2B4B-9309-7E3F-D6F0B66F27E7}"/>
              </a:ext>
            </a:extLst>
          </p:cNvPr>
          <p:cNvSpPr>
            <a:spLocks noGrp="1"/>
          </p:cNvSpPr>
          <p:nvPr>
            <p:ph sz="half" idx="1"/>
          </p:nvPr>
        </p:nvSpPr>
        <p:spPr>
          <a:xfrm>
            <a:off x="838200" y="1690688"/>
            <a:ext cx="5181600" cy="4351338"/>
          </a:xfrm>
        </p:spPr>
        <p:txBody>
          <a:bodyPr>
            <a:noAutofit/>
          </a:bodyPr>
          <a:lstStyle/>
          <a:p>
            <a:pPr marL="0" indent="0">
              <a:lnSpc>
                <a:spcPct val="120000"/>
              </a:lnSpc>
              <a:buNone/>
            </a:pPr>
            <a:r>
              <a:rPr lang="en-US" sz="1400" dirty="0">
                <a:latin typeface="Rockwell" panose="02060603020205020403" pitchFamily="18" charset="0"/>
              </a:rPr>
              <a:t>Almost as soon as work begun in the tunnel</a:t>
            </a:r>
          </a:p>
          <a:p>
            <a:pPr marL="0" indent="0">
              <a:lnSpc>
                <a:spcPct val="120000"/>
              </a:lnSpc>
              <a:buNone/>
            </a:pPr>
            <a:r>
              <a:rPr lang="en-US" sz="1400" dirty="0">
                <a:latin typeface="Rockwell" panose="02060603020205020403" pitchFamily="18" charset="0"/>
              </a:rPr>
              <a:t>men began to die among dry hills. No masks.</a:t>
            </a:r>
          </a:p>
          <a:p>
            <a:pPr marL="0" indent="0">
              <a:lnSpc>
                <a:spcPct val="120000"/>
              </a:lnSpc>
              <a:buNone/>
            </a:pPr>
            <a:r>
              <a:rPr lang="en-US" sz="1400" dirty="0">
                <a:latin typeface="Rockwell" panose="02060603020205020403" pitchFamily="18" charset="0"/>
              </a:rPr>
              <a:t>Most of them were not from this valley.</a:t>
            </a:r>
          </a:p>
          <a:p>
            <a:pPr marL="0" indent="0">
              <a:lnSpc>
                <a:spcPct val="120000"/>
              </a:lnSpc>
              <a:buNone/>
            </a:pPr>
            <a:r>
              <a:rPr lang="en-US" sz="1400" dirty="0">
                <a:latin typeface="Rockwell" panose="02060603020205020403" pitchFamily="18" charset="0"/>
              </a:rPr>
              <a:t>The freights brought many every day from States</a:t>
            </a:r>
          </a:p>
          <a:p>
            <a:pPr marL="0" indent="0">
              <a:lnSpc>
                <a:spcPct val="120000"/>
              </a:lnSpc>
              <a:buNone/>
            </a:pPr>
            <a:r>
              <a:rPr lang="en-US" sz="1400" dirty="0">
                <a:latin typeface="Rockwell" panose="02060603020205020403" pitchFamily="18" charset="0"/>
              </a:rPr>
              <a:t>all up and down the Atlantic seabord</a:t>
            </a:r>
          </a:p>
          <a:p>
            <a:pPr marL="0" indent="0">
              <a:lnSpc>
                <a:spcPct val="120000"/>
              </a:lnSpc>
              <a:buNone/>
            </a:pPr>
            <a:r>
              <a:rPr lang="en-US" sz="1400" dirty="0">
                <a:latin typeface="Rockwell" panose="02060603020205020403" pitchFamily="18" charset="0"/>
              </a:rPr>
              <a:t>and as far inland as Kentucky, Ohio.</a:t>
            </a:r>
          </a:p>
          <a:p>
            <a:pPr marL="0" indent="0">
              <a:lnSpc>
                <a:spcPct val="120000"/>
              </a:lnSpc>
              <a:buNone/>
            </a:pPr>
            <a:r>
              <a:rPr lang="en-US" sz="1400" dirty="0">
                <a:latin typeface="Rockwell" panose="02060603020205020403" pitchFamily="18" charset="0"/>
              </a:rPr>
              <a:t>After the work the camps were closed or burned.</a:t>
            </a:r>
          </a:p>
          <a:p>
            <a:pPr marL="0" indent="0">
              <a:lnSpc>
                <a:spcPct val="120000"/>
              </a:lnSpc>
              <a:buNone/>
            </a:pPr>
            <a:r>
              <a:rPr lang="en-US" sz="1400" dirty="0">
                <a:latin typeface="Rockwell" panose="02060603020205020403" pitchFamily="18" charset="0"/>
              </a:rPr>
              <a:t>The ambulance was going day and night (…)</a:t>
            </a:r>
          </a:p>
          <a:p>
            <a:pPr marL="0" indent="0">
              <a:lnSpc>
                <a:spcPct val="120000"/>
              </a:lnSpc>
              <a:buNone/>
            </a:pPr>
            <a:r>
              <a:rPr lang="en-US" sz="1400" dirty="0">
                <a:latin typeface="Rockwell" panose="02060603020205020403" pitchFamily="18" charset="0"/>
              </a:rPr>
              <a:t>Many of the shareholders at this meeting </a:t>
            </a:r>
          </a:p>
          <a:p>
            <a:pPr marL="0" indent="0">
              <a:lnSpc>
                <a:spcPct val="120000"/>
              </a:lnSpc>
              <a:buNone/>
            </a:pPr>
            <a:r>
              <a:rPr lang="en-US" sz="1400" dirty="0">
                <a:latin typeface="Rockwell" panose="02060603020205020403" pitchFamily="18" charset="0"/>
              </a:rPr>
              <a:t>Were nervous about the division of the profits;</a:t>
            </a:r>
          </a:p>
          <a:p>
            <a:pPr marL="0" indent="0">
              <a:lnSpc>
                <a:spcPct val="120000"/>
              </a:lnSpc>
              <a:buNone/>
            </a:pPr>
            <a:r>
              <a:rPr lang="en-US" sz="1400" dirty="0">
                <a:latin typeface="Rockwell" panose="02060603020205020403" pitchFamily="18" charset="0"/>
              </a:rPr>
              <a:t>How much has the Company spent on lawsuits?</a:t>
            </a:r>
          </a:p>
          <a:p>
            <a:pPr marL="0" indent="0">
              <a:lnSpc>
                <a:spcPct val="120000"/>
              </a:lnSpc>
              <a:buNone/>
            </a:pPr>
            <a:endParaRPr lang="en-US" sz="1400" dirty="0">
              <a:latin typeface="Rockwell" panose="02060603020205020403" pitchFamily="18" charset="0"/>
            </a:endParaRPr>
          </a:p>
        </p:txBody>
      </p:sp>
      <p:pic>
        <p:nvPicPr>
          <p:cNvPr id="10" name="Content Placeholder 9">
            <a:extLst>
              <a:ext uri="{FF2B5EF4-FFF2-40B4-BE49-F238E27FC236}">
                <a16:creationId xmlns:a16="http://schemas.microsoft.com/office/drawing/2014/main" id="{3C487F4E-E631-9402-BAAE-A73739CD604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55864" y="1874894"/>
            <a:ext cx="2267712" cy="3590279"/>
          </a:xfrm>
        </p:spPr>
      </p:pic>
      <p:sp>
        <p:nvSpPr>
          <p:cNvPr id="11" name="TextBox 10">
            <a:extLst>
              <a:ext uri="{FF2B5EF4-FFF2-40B4-BE49-F238E27FC236}">
                <a16:creationId xmlns:a16="http://schemas.microsoft.com/office/drawing/2014/main" id="{927837E5-90B6-903B-68DF-CB13BD112519}"/>
              </a:ext>
            </a:extLst>
          </p:cNvPr>
          <p:cNvSpPr txBox="1"/>
          <p:nvPr/>
        </p:nvSpPr>
        <p:spPr>
          <a:xfrm>
            <a:off x="7426994" y="5649381"/>
            <a:ext cx="3525452" cy="338554"/>
          </a:xfrm>
          <a:prstGeom prst="rect">
            <a:avLst/>
          </a:prstGeom>
          <a:noFill/>
        </p:spPr>
        <p:txBody>
          <a:bodyPr wrap="none" rtlCol="0">
            <a:spAutoFit/>
          </a:bodyPr>
          <a:lstStyle/>
          <a:p>
            <a:r>
              <a:rPr lang="en-US" sz="1600" i="1" dirty="0">
                <a:latin typeface="Rockwell" panose="02060603020205020403" pitchFamily="18" charset="0"/>
              </a:rPr>
              <a:t>West Virginia University Press, 2018</a:t>
            </a:r>
          </a:p>
        </p:txBody>
      </p:sp>
      <p:sp>
        <p:nvSpPr>
          <p:cNvPr id="6" name="Date Placeholder 5">
            <a:extLst>
              <a:ext uri="{FF2B5EF4-FFF2-40B4-BE49-F238E27FC236}">
                <a16:creationId xmlns:a16="http://schemas.microsoft.com/office/drawing/2014/main" id="{CE0B38BB-25E9-A483-370F-36B2C400F5FC}"/>
              </a:ext>
            </a:extLst>
          </p:cNvPr>
          <p:cNvSpPr>
            <a:spLocks noGrp="1"/>
          </p:cNvSpPr>
          <p:nvPr>
            <p:ph type="dt" sz="half" idx="10"/>
          </p:nvPr>
        </p:nvSpPr>
        <p:spPr/>
        <p:txBody>
          <a:bodyPr/>
          <a:lstStyle/>
          <a:p>
            <a:r>
              <a:rPr lang="en-US" dirty="0"/>
              <a:t>March 30, 2025</a:t>
            </a:r>
          </a:p>
        </p:txBody>
      </p:sp>
      <p:sp>
        <p:nvSpPr>
          <p:cNvPr id="7" name="Footer Placeholder 6">
            <a:extLst>
              <a:ext uri="{FF2B5EF4-FFF2-40B4-BE49-F238E27FC236}">
                <a16:creationId xmlns:a16="http://schemas.microsoft.com/office/drawing/2014/main" id="{6A46364F-A284-8D11-D973-A6A853980BBE}"/>
              </a:ext>
            </a:extLst>
          </p:cNvPr>
          <p:cNvSpPr>
            <a:spLocks noGrp="1"/>
          </p:cNvSpPr>
          <p:nvPr>
            <p:ph type="ftr" sz="quarter" idx="11"/>
          </p:nvPr>
        </p:nvSpPr>
        <p:spPr/>
        <p:txBody>
          <a:bodyPr/>
          <a:lstStyle/>
          <a:p>
            <a:r>
              <a:rPr lang="en-US" dirty="0"/>
              <a:t>Dave Seter / Presented at Sebastopol Center for the Arts</a:t>
            </a:r>
          </a:p>
        </p:txBody>
      </p:sp>
      <p:sp>
        <p:nvSpPr>
          <p:cNvPr id="8" name="Slide Number Placeholder 7">
            <a:extLst>
              <a:ext uri="{FF2B5EF4-FFF2-40B4-BE49-F238E27FC236}">
                <a16:creationId xmlns:a16="http://schemas.microsoft.com/office/drawing/2014/main" id="{E576AD1D-AF79-CADF-477C-E61165B6AED0}"/>
              </a:ext>
            </a:extLst>
          </p:cNvPr>
          <p:cNvSpPr>
            <a:spLocks noGrp="1"/>
          </p:cNvSpPr>
          <p:nvPr>
            <p:ph type="sldNum" sz="quarter" idx="12"/>
          </p:nvPr>
        </p:nvSpPr>
        <p:spPr/>
        <p:txBody>
          <a:bodyPr/>
          <a:lstStyle/>
          <a:p>
            <a:fld id="{B0E8E009-C25B-44E1-A9B3-F17275BDE32A}" type="slidenum">
              <a:rPr lang="en-US" smtClean="0"/>
              <a:t>9</a:t>
            </a:fld>
            <a:endParaRPr lang="en-US" dirty="0"/>
          </a:p>
        </p:txBody>
      </p:sp>
    </p:spTree>
    <p:extLst>
      <p:ext uri="{BB962C8B-B14F-4D97-AF65-F5344CB8AC3E}">
        <p14:creationId xmlns:p14="http://schemas.microsoft.com/office/powerpoint/2010/main" val="4294320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2196</Words>
  <Application>Microsoft Office PowerPoint</Application>
  <PresentationFormat>Widescreen</PresentationFormat>
  <Paragraphs>208</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Courier New</vt:lpstr>
      <vt:lpstr>Rockwell</vt:lpstr>
      <vt:lpstr>Office Theme</vt:lpstr>
      <vt:lpstr>1_Office Theme</vt:lpstr>
      <vt:lpstr>Poetry Challenge II</vt:lpstr>
      <vt:lpstr>Who Are We</vt:lpstr>
      <vt:lpstr>Agenda for Today’s Workshop</vt:lpstr>
      <vt:lpstr>Documentary Poetry: An Unofficial Definition</vt:lpstr>
      <vt:lpstr>Definition of the Word: Documentary</vt:lpstr>
      <vt:lpstr>Historical Case Study vs. Personal Poetry of Witness</vt:lpstr>
      <vt:lpstr>Mark Nowak on Documentary Poetry</vt:lpstr>
      <vt:lpstr>Muriel Rukeyser’s Book of the Dead</vt:lpstr>
      <vt:lpstr>Excerpt from Rukeyser’s Book of the Dead</vt:lpstr>
      <vt:lpstr>Langston Hughes’ Johannesburg Mines</vt:lpstr>
      <vt:lpstr>Documentary Poetry / Historical Events</vt:lpstr>
      <vt:lpstr>Documentary Poetry / Personal Witness</vt:lpstr>
      <vt:lpstr>Documentary Poetry of Some Sonoma County Poets </vt:lpstr>
      <vt:lpstr>Documentary Poetry of Some Sonoma County Poets </vt:lpstr>
      <vt:lpstr>Documentary Research: Sonoma County Resources</vt:lpstr>
      <vt:lpstr>Writing Prompt I: Documenting Injustice</vt:lpstr>
      <vt:lpstr>Writing Prompt II: Family History  </vt:lpstr>
      <vt:lpstr>Sharing </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Seter</dc:creator>
  <cp:lastModifiedBy>David Seter</cp:lastModifiedBy>
  <cp:revision>141</cp:revision>
  <dcterms:created xsi:type="dcterms:W3CDTF">2024-11-18T17:10:48Z</dcterms:created>
  <dcterms:modified xsi:type="dcterms:W3CDTF">2025-03-16T23:44:47Z</dcterms:modified>
</cp:coreProperties>
</file>