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4_F3463C62.xml" ContentType="application/vnd.ms-powerpoint.comments+xml"/>
  <Override PartName="/ppt/comments/modernComment_105_B529960A.xml" ContentType="application/vnd.ms-powerpoint.comments+xml"/>
  <Override PartName="/ppt/comments/modernComment_108_86B68351.xml" ContentType="application/vnd.ms-powerpoint.comments+xml"/>
  <Override PartName="/ppt/comments/modernComment_10B_A01CD9FF.xml" ContentType="application/vnd.ms-powerpoint.comments+xml"/>
  <Override PartName="/ppt/comments/modernComment_122_312E46CB.xml" ContentType="application/vnd.ms-powerpoint.comments+xml"/>
  <Override PartName="/ppt/comments/modernComment_11A_2BE98E7F.xml" ContentType="application/vnd.ms-powerpoint.comments+xml"/>
  <Override PartName="/ppt/comments/modernComment_120_D4A30CF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8" r:id="rId2"/>
    <p:sldId id="259" r:id="rId3"/>
    <p:sldId id="260" r:id="rId4"/>
    <p:sldId id="261" r:id="rId5"/>
    <p:sldId id="263" r:id="rId6"/>
    <p:sldId id="264" r:id="rId7"/>
    <p:sldId id="267" r:id="rId8"/>
    <p:sldId id="268" r:id="rId9"/>
    <p:sldId id="266" r:id="rId10"/>
    <p:sldId id="269" r:id="rId11"/>
    <p:sldId id="270" r:id="rId12"/>
    <p:sldId id="271" r:id="rId13"/>
    <p:sldId id="272" r:id="rId14"/>
    <p:sldId id="273" r:id="rId15"/>
    <p:sldId id="274" r:id="rId16"/>
    <p:sldId id="275" r:id="rId17"/>
    <p:sldId id="290"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 userDrawn="1">
          <p15:clr>
            <a:srgbClr val="A4A3A4"/>
          </p15:clr>
        </p15:guide>
        <p15:guide id="2" orient="horz" pos="6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DB5B6F-8E05-0574-2010-A92722E8ABE3}" name="Samuel Hodges" initials="SH" userId="S::sdhodges@uark.edu::599e2740-6d69-4bb4-a078-36d4a79a08a1" providerId="AD"/>
  <p188:author id="{106277F4-E7E4-4EE7-075C-73AF32094AFE}" name="Smith, Samantha" initials="SS" userId="S::Smith.Samantha@epa.gov::a32889fe-a631-400c-952d-45519bf4e8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EBEBE"/>
    <a:srgbClr val="00FA00"/>
    <a:srgbClr val="FF40FF"/>
    <a:srgbClr val="FFFC00"/>
    <a:srgbClr val="0432FF"/>
    <a:srgbClr val="00B6F0"/>
    <a:srgbClr val="8182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77"/>
      </p:cViewPr>
      <p:guideLst>
        <p:guide pos="72"/>
        <p:guide orient="horz"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4_F3463C62.xml><?xml version="1.0" encoding="utf-8"?>
<p188:cmLst xmlns:a="http://schemas.openxmlformats.org/drawingml/2006/main" xmlns:r="http://schemas.openxmlformats.org/officeDocument/2006/relationships" xmlns:p188="http://schemas.microsoft.com/office/powerpoint/2018/8/main">
  <p188:cm id="{15834276-08D5-47E2-BBA5-78177FDC4BC0}" authorId="{106277F4-E7E4-4EE7-075C-73AF32094AFE}" created="2022-10-17T19:21:34.281">
    <pc:sldMkLst xmlns:pc="http://schemas.microsoft.com/office/powerpoint/2013/main/command">
      <pc:docMk/>
      <pc:sldMk cId="4081466466" sldId="260"/>
    </pc:sldMkLst>
    <p188:txBody>
      <a:bodyPr/>
      <a:lstStyle/>
      <a:p>
        <a:r>
          <a:rPr lang="en-US"/>
          <a:t>Define abbrevations</a:t>
        </a:r>
      </a:p>
    </p188:txBody>
  </p188:cm>
</p188:cmLst>
</file>

<file path=ppt/comments/modernComment_105_B529960A.xml><?xml version="1.0" encoding="utf-8"?>
<p188:cmLst xmlns:a="http://schemas.openxmlformats.org/drawingml/2006/main" xmlns:r="http://schemas.openxmlformats.org/officeDocument/2006/relationships" xmlns:p188="http://schemas.microsoft.com/office/powerpoint/2018/8/main">
  <p188:cm id="{7B6E5436-F4EF-4BFE-8C93-BBCA8B45DD99}" authorId="{106277F4-E7E4-4EE7-075C-73AF32094AFE}" created="2022-10-17T19:11:07.384">
    <pc:sldMkLst xmlns:pc="http://schemas.microsoft.com/office/powerpoint/2013/main/command">
      <pc:docMk/>
      <pc:sldMk cId="3039401482" sldId="261"/>
    </pc:sldMkLst>
    <p188:replyLst>
      <p188:reply id="{D7A11EAD-8334-4F0E-B5E3-C369F3886278}" authorId="{23DB5B6F-8E05-0574-2010-A92722E8ABE3}" created="2022-10-21T16:37:23.676">
        <p188:txBody>
          <a:bodyPr/>
          <a:lstStyle/>
          <a:p>
            <a:r>
              <a:rPr lang="en-US"/>
              <a:t>see slide 7</a:t>
            </a:r>
          </a:p>
        </p188:txBody>
      </p188:reply>
    </p188:replyLst>
    <p188:txBody>
      <a:bodyPr/>
      <a:lstStyle/>
      <a:p>
        <a:r>
          <a:rPr lang="en-US"/>
          <a:t>Share data for mixing speed determination? </a:t>
        </a:r>
      </a:p>
    </p188:txBody>
  </p188:cm>
</p188:cmLst>
</file>

<file path=ppt/comments/modernComment_108_86B68351.xml><?xml version="1.0" encoding="utf-8"?>
<p188:cmLst xmlns:a="http://schemas.openxmlformats.org/drawingml/2006/main" xmlns:r="http://schemas.openxmlformats.org/officeDocument/2006/relationships" xmlns:p188="http://schemas.microsoft.com/office/powerpoint/2018/8/main">
  <p188:cm id="{8FE51261-4F8D-40D3-87BB-BA67F518D4A6}" authorId="{106277F4-E7E4-4EE7-075C-73AF32094AFE}" created="2022-10-17T19:21:58.614">
    <pc:sldMkLst xmlns:pc="http://schemas.microsoft.com/office/powerpoint/2013/main/command">
      <pc:docMk/>
      <pc:sldMk cId="2260108113" sldId="264"/>
    </pc:sldMkLst>
    <p188:replyLst>
      <p188:reply id="{81D45D6F-7CD1-4256-A31D-169337856A28}" authorId="{23DB5B6F-8E05-0574-2010-A92722E8ABE3}" created="2022-10-21T16:35:51.829">
        <p188:txBody>
          <a:bodyPr/>
          <a:lstStyle/>
          <a:p>
            <a:r>
              <a:rPr lang="en-US"/>
              <a:t>We were targeting 12 samples. We waited an hour after dosing and then sampled on a 10 min interval.</a:t>
            </a:r>
          </a:p>
        </p188:txBody>
      </p188:reply>
    </p188:replyLst>
    <p188:txBody>
      <a:bodyPr/>
      <a:lstStyle/>
      <a:p>
        <a:r>
          <a:rPr lang="en-US"/>
          <a:t>How was experiment time selected?</a:t>
        </a:r>
      </a:p>
    </p188:txBody>
  </p188:cm>
</p188:cmLst>
</file>

<file path=ppt/comments/modernComment_10B_A01CD9FF.xml><?xml version="1.0" encoding="utf-8"?>
<p188:cmLst xmlns:a="http://schemas.openxmlformats.org/drawingml/2006/main" xmlns:r="http://schemas.openxmlformats.org/officeDocument/2006/relationships" xmlns:p188="http://schemas.microsoft.com/office/powerpoint/2018/8/main">
  <p188:cm id="{473C817D-69F7-4F98-AC8D-BFFB4A98F096}" authorId="{106277F4-E7E4-4EE7-075C-73AF32094AFE}" created="2022-10-17T19:04:56.330">
    <pc:sldMkLst xmlns:pc="http://schemas.microsoft.com/office/powerpoint/2013/main/command">
      <pc:docMk/>
      <pc:sldMk cId="2686245375" sldId="267"/>
    </pc:sldMkLst>
    <p188:replyLst>
      <p188:reply id="{80F07557-F04B-4BC4-9736-E4D31E3B65B2}" authorId="{23DB5B6F-8E05-0574-2010-A92722E8ABE3}" created="2022-10-21T16:36:10.095">
        <p188:txBody>
          <a:bodyPr/>
          <a:lstStyle/>
          <a:p>
            <a:r>
              <a:rPr lang="en-US"/>
              <a:t>This is defined in the title of slide 6</a:t>
            </a:r>
          </a:p>
        </p188:txBody>
      </p188:reply>
    </p188:replyLst>
    <p188:txBody>
      <a:bodyPr/>
      <a:lstStyle/>
      <a:p>
        <a:r>
          <a:rPr lang="en-US"/>
          <a:t>Define FDM (maybe on slide 6?). </a:t>
        </a:r>
      </a:p>
    </p188:txBody>
  </p188:cm>
</p188:cmLst>
</file>

<file path=ppt/comments/modernComment_11A_2BE98E7F.xml><?xml version="1.0" encoding="utf-8"?>
<p188:cmLst xmlns:a="http://schemas.openxmlformats.org/drawingml/2006/main" xmlns:r="http://schemas.openxmlformats.org/officeDocument/2006/relationships" xmlns:p188="http://schemas.microsoft.com/office/powerpoint/2018/8/main">
  <p188:cm id="{2CA0302D-E0CC-4C61-9EBF-2D62CB32EDE5}" authorId="{106277F4-E7E4-4EE7-075C-73AF32094AFE}" created="2022-10-17T19:28:18.964">
    <pc:sldMkLst xmlns:pc="http://schemas.microsoft.com/office/powerpoint/2013/main/command">
      <pc:docMk/>
      <pc:sldMk cId="736726655" sldId="282"/>
    </pc:sldMkLst>
    <p188:txBody>
      <a:bodyPr/>
      <a:lstStyle/>
      <a:p>
        <a:r>
          <a:rPr lang="en-US"/>
          <a:t>Were sample aliquot volumes a significant fraction of the total volume? Did this need to be factored into the PSD data analysis?</a:t>
        </a:r>
      </a:p>
    </p188:txBody>
  </p188:cm>
</p188:cmLst>
</file>

<file path=ppt/comments/modernComment_120_D4A30CF3.xml><?xml version="1.0" encoding="utf-8"?>
<p188:cmLst xmlns:a="http://schemas.openxmlformats.org/drawingml/2006/main" xmlns:r="http://schemas.openxmlformats.org/officeDocument/2006/relationships" xmlns:p188="http://schemas.microsoft.com/office/powerpoint/2018/8/main">
  <p188:cm id="{A901A3E1-E027-4A5B-9F3F-4765ED71B624}" authorId="{106277F4-E7E4-4EE7-075C-73AF32094AFE}" created="2022-10-17T19:30:53.612">
    <pc:sldMkLst xmlns:pc="http://schemas.microsoft.com/office/powerpoint/2013/main/command">
      <pc:docMk/>
      <pc:sldMk cId="3567455475" sldId="288"/>
    </pc:sldMkLst>
    <p188:txBody>
      <a:bodyPr/>
      <a:lstStyle/>
      <a:p>
        <a:r>
          <a:rPr lang="en-US"/>
          <a:t>Any proposed explanations for the PFAS that behaved differently from the others in box tests, or that did not fit the FDM in the source/sink tests?</a:t>
        </a:r>
      </a:p>
    </p188:txBody>
  </p188:cm>
</p188:cmLst>
</file>

<file path=ppt/comments/modernComment_122_312E46CB.xml><?xml version="1.0" encoding="utf-8"?>
<p188:cmLst xmlns:a="http://schemas.openxmlformats.org/drawingml/2006/main" xmlns:r="http://schemas.openxmlformats.org/officeDocument/2006/relationships" xmlns:p188="http://schemas.microsoft.com/office/powerpoint/2018/8/main">
  <p188:cm id="{674BF683-654F-4F56-A91F-51C201353E6B}" authorId="{106277F4-E7E4-4EE7-075C-73AF32094AFE}" created="2022-10-17T19:24:43.241">
    <pc:sldMkLst xmlns:pc="http://schemas.microsoft.com/office/powerpoint/2013/main/command">
      <pc:docMk/>
      <pc:sldMk cId="825116363" sldId="290"/>
    </pc:sldMkLst>
    <p188:txBody>
      <a:bodyPr/>
      <a:lstStyle/>
      <a:p>
        <a:r>
          <a:rPr lang="en-US"/>
          <a:t>Add Stokes Einstein equation?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72015-F1E0-7844-A373-85A390A0F5C9}"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85120-91E9-934C-8FC5-5BE1DF019B71}" type="slidenum">
              <a:rPr lang="en-US" smtClean="0"/>
              <a:t>‹#›</a:t>
            </a:fld>
            <a:endParaRPr lang="en-US"/>
          </a:p>
        </p:txBody>
      </p:sp>
    </p:spTree>
    <p:extLst>
      <p:ext uri="{BB962C8B-B14F-4D97-AF65-F5344CB8AC3E}">
        <p14:creationId xmlns:p14="http://schemas.microsoft.com/office/powerpoint/2010/main" val="300253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lab group “the experimental work contributors” Dave and Levi contributed heavily to the modeling.</a:t>
            </a:r>
          </a:p>
        </p:txBody>
      </p:sp>
      <p:sp>
        <p:nvSpPr>
          <p:cNvPr id="4" name="Slide Number Placeholder 3"/>
          <p:cNvSpPr>
            <a:spLocks noGrp="1"/>
          </p:cNvSpPr>
          <p:nvPr>
            <p:ph type="sldNum" sz="quarter" idx="5"/>
          </p:nvPr>
        </p:nvSpPr>
        <p:spPr/>
        <p:txBody>
          <a:bodyPr/>
          <a:lstStyle/>
          <a:p>
            <a:fld id="{F5985120-91E9-934C-8FC5-5BE1DF019B71}" type="slidenum">
              <a:rPr lang="en-US" smtClean="0"/>
              <a:t>1</a:t>
            </a:fld>
            <a:endParaRPr lang="en-US"/>
          </a:p>
        </p:txBody>
      </p:sp>
    </p:spTree>
    <p:extLst>
      <p:ext uri="{BB962C8B-B14F-4D97-AF65-F5344CB8AC3E}">
        <p14:creationId xmlns:p14="http://schemas.microsoft.com/office/powerpoint/2010/main" val="284834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16-25 </a:t>
            </a:r>
            <a:r>
              <a:rPr lang="en-US" dirty="0" err="1"/>
              <a:t>hrs</a:t>
            </a:r>
            <a:r>
              <a:rPr lang="en-US" dirty="0"/>
              <a:t> </a:t>
            </a:r>
          </a:p>
          <a:p>
            <a:r>
              <a:rPr lang="en-US" dirty="0"/>
              <a:t>40-48 </a:t>
            </a:r>
            <a:r>
              <a:rPr lang="en-US" dirty="0" err="1"/>
              <a:t>hrs</a:t>
            </a:r>
            <a:endParaRPr lang="en-US" dirty="0"/>
          </a:p>
          <a:p>
            <a:r>
              <a:rPr lang="en-US" dirty="0"/>
              <a:t>62-72 </a:t>
            </a:r>
            <a:r>
              <a:rPr lang="en-US" dirty="0" err="1"/>
              <a:t>hrs</a:t>
            </a:r>
            <a:endParaRPr lang="en-US" dirty="0"/>
          </a:p>
        </p:txBody>
      </p:sp>
      <p:sp>
        <p:nvSpPr>
          <p:cNvPr id="4" name="Slide Number Placeholder 3"/>
          <p:cNvSpPr>
            <a:spLocks noGrp="1"/>
          </p:cNvSpPr>
          <p:nvPr>
            <p:ph type="sldNum" sz="quarter" idx="5"/>
          </p:nvPr>
        </p:nvSpPr>
        <p:spPr/>
        <p:txBody>
          <a:bodyPr/>
          <a:lstStyle/>
          <a:p>
            <a:fld id="{F5985120-91E9-934C-8FC5-5BE1DF019B71}" type="slidenum">
              <a:rPr lang="en-US" smtClean="0"/>
              <a:t>10</a:t>
            </a:fld>
            <a:endParaRPr lang="en-US"/>
          </a:p>
        </p:txBody>
      </p:sp>
    </p:spTree>
    <p:extLst>
      <p:ext uri="{BB962C8B-B14F-4D97-AF65-F5344CB8AC3E}">
        <p14:creationId xmlns:p14="http://schemas.microsoft.com/office/powerpoint/2010/main" val="361961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11</a:t>
            </a:fld>
            <a:endParaRPr lang="en-US"/>
          </a:p>
        </p:txBody>
      </p:sp>
    </p:spTree>
    <p:extLst>
      <p:ext uri="{BB962C8B-B14F-4D97-AF65-F5344CB8AC3E}">
        <p14:creationId xmlns:p14="http://schemas.microsoft.com/office/powerpoint/2010/main" val="48765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12</a:t>
            </a:fld>
            <a:endParaRPr lang="en-US"/>
          </a:p>
        </p:txBody>
      </p:sp>
    </p:spTree>
    <p:extLst>
      <p:ext uri="{BB962C8B-B14F-4D97-AF65-F5344CB8AC3E}">
        <p14:creationId xmlns:p14="http://schemas.microsoft.com/office/powerpoint/2010/main" val="349156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 drop</a:t>
            </a:r>
          </a:p>
        </p:txBody>
      </p:sp>
      <p:sp>
        <p:nvSpPr>
          <p:cNvPr id="4" name="Slide Number Placeholder 3"/>
          <p:cNvSpPr>
            <a:spLocks noGrp="1"/>
          </p:cNvSpPr>
          <p:nvPr>
            <p:ph type="sldNum" sz="quarter" idx="5"/>
          </p:nvPr>
        </p:nvSpPr>
        <p:spPr/>
        <p:txBody>
          <a:bodyPr/>
          <a:lstStyle/>
          <a:p>
            <a:fld id="{F5985120-91E9-934C-8FC5-5BE1DF019B71}" type="slidenum">
              <a:rPr lang="en-US" smtClean="0"/>
              <a:t>13</a:t>
            </a:fld>
            <a:endParaRPr lang="en-US"/>
          </a:p>
        </p:txBody>
      </p:sp>
    </p:spTree>
    <p:extLst>
      <p:ext uri="{BB962C8B-B14F-4D97-AF65-F5344CB8AC3E}">
        <p14:creationId xmlns:p14="http://schemas.microsoft.com/office/powerpoint/2010/main" val="284783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 increase</a:t>
            </a:r>
          </a:p>
          <a:p>
            <a:r>
              <a:rPr lang="en-US" dirty="0"/>
              <a:t>Leads to restricted diffusion</a:t>
            </a:r>
          </a:p>
        </p:txBody>
      </p:sp>
      <p:sp>
        <p:nvSpPr>
          <p:cNvPr id="4" name="Slide Number Placeholder 3"/>
          <p:cNvSpPr>
            <a:spLocks noGrp="1"/>
          </p:cNvSpPr>
          <p:nvPr>
            <p:ph type="sldNum" sz="quarter" idx="5"/>
          </p:nvPr>
        </p:nvSpPr>
        <p:spPr/>
        <p:txBody>
          <a:bodyPr/>
          <a:lstStyle/>
          <a:p>
            <a:fld id="{F5985120-91E9-934C-8FC5-5BE1DF019B71}" type="slidenum">
              <a:rPr lang="en-US" smtClean="0"/>
              <a:t>14</a:t>
            </a:fld>
            <a:endParaRPr lang="en-US"/>
          </a:p>
        </p:txBody>
      </p:sp>
    </p:spTree>
    <p:extLst>
      <p:ext uri="{BB962C8B-B14F-4D97-AF65-F5344CB8AC3E}">
        <p14:creationId xmlns:p14="http://schemas.microsoft.com/office/powerpoint/2010/main" val="163596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15</a:t>
            </a:fld>
            <a:endParaRPr lang="en-US"/>
          </a:p>
        </p:txBody>
      </p:sp>
    </p:spTree>
    <p:extLst>
      <p:ext uri="{BB962C8B-B14F-4D97-AF65-F5344CB8AC3E}">
        <p14:creationId xmlns:p14="http://schemas.microsoft.com/office/powerpoint/2010/main" val="41747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16</a:t>
            </a:fld>
            <a:endParaRPr lang="en-US"/>
          </a:p>
        </p:txBody>
      </p:sp>
    </p:spTree>
    <p:extLst>
      <p:ext uri="{BB962C8B-B14F-4D97-AF65-F5344CB8AC3E}">
        <p14:creationId xmlns:p14="http://schemas.microsoft.com/office/powerpoint/2010/main" val="51958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Viscoscity</a:t>
            </a:r>
            <a:r>
              <a:rPr lang="en-US" dirty="0"/>
              <a:t> </a:t>
            </a:r>
          </a:p>
        </p:txBody>
      </p:sp>
      <p:sp>
        <p:nvSpPr>
          <p:cNvPr id="4" name="Slide Number Placeholder 3"/>
          <p:cNvSpPr>
            <a:spLocks noGrp="1"/>
          </p:cNvSpPr>
          <p:nvPr>
            <p:ph type="sldNum" sz="quarter" idx="5"/>
          </p:nvPr>
        </p:nvSpPr>
        <p:spPr/>
        <p:txBody>
          <a:bodyPr/>
          <a:lstStyle/>
          <a:p>
            <a:fld id="{F5985120-91E9-934C-8FC5-5BE1DF019B71}" type="slidenum">
              <a:rPr lang="en-US" smtClean="0"/>
              <a:t>17</a:t>
            </a:fld>
            <a:endParaRPr lang="en-US"/>
          </a:p>
        </p:txBody>
      </p:sp>
    </p:spTree>
    <p:extLst>
      <p:ext uri="{BB962C8B-B14F-4D97-AF65-F5344CB8AC3E}">
        <p14:creationId xmlns:p14="http://schemas.microsoft.com/office/powerpoint/2010/main" val="45031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18</a:t>
            </a:fld>
            <a:endParaRPr lang="en-US"/>
          </a:p>
        </p:txBody>
      </p:sp>
    </p:spTree>
    <p:extLst>
      <p:ext uri="{BB962C8B-B14F-4D97-AF65-F5344CB8AC3E}">
        <p14:creationId xmlns:p14="http://schemas.microsoft.com/office/powerpoint/2010/main" val="3016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binding layer development</a:t>
            </a:r>
          </a:p>
        </p:txBody>
      </p:sp>
      <p:sp>
        <p:nvSpPr>
          <p:cNvPr id="4" name="Slide Number Placeholder 3"/>
          <p:cNvSpPr>
            <a:spLocks noGrp="1"/>
          </p:cNvSpPr>
          <p:nvPr>
            <p:ph type="sldNum" sz="quarter" idx="5"/>
          </p:nvPr>
        </p:nvSpPr>
        <p:spPr/>
        <p:txBody>
          <a:bodyPr/>
          <a:lstStyle/>
          <a:p>
            <a:fld id="{F5985120-91E9-934C-8FC5-5BE1DF019B71}" type="slidenum">
              <a:rPr lang="en-US" smtClean="0"/>
              <a:t>19</a:t>
            </a:fld>
            <a:endParaRPr lang="en-US"/>
          </a:p>
        </p:txBody>
      </p:sp>
    </p:spTree>
    <p:extLst>
      <p:ext uri="{BB962C8B-B14F-4D97-AF65-F5344CB8AC3E}">
        <p14:creationId xmlns:p14="http://schemas.microsoft.com/office/powerpoint/2010/main" val="25170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targeting any measurement above a threshold, PSD may not be ideal</a:t>
            </a:r>
          </a:p>
          <a:p>
            <a:r>
              <a:rPr lang="en-US" dirty="0"/>
              <a:t>If you’re looking for chronic exposure could be excellent tool.</a:t>
            </a:r>
          </a:p>
        </p:txBody>
      </p:sp>
      <p:sp>
        <p:nvSpPr>
          <p:cNvPr id="4" name="Slide Number Placeholder 3"/>
          <p:cNvSpPr>
            <a:spLocks noGrp="1"/>
          </p:cNvSpPr>
          <p:nvPr>
            <p:ph type="sldNum" sz="quarter" idx="5"/>
          </p:nvPr>
        </p:nvSpPr>
        <p:spPr/>
        <p:txBody>
          <a:bodyPr/>
          <a:lstStyle/>
          <a:p>
            <a:fld id="{F5985120-91E9-934C-8FC5-5BE1DF019B71}" type="slidenum">
              <a:rPr lang="en-US" smtClean="0"/>
              <a:t>2</a:t>
            </a:fld>
            <a:endParaRPr lang="en-US"/>
          </a:p>
        </p:txBody>
      </p:sp>
    </p:spTree>
    <p:extLst>
      <p:ext uri="{BB962C8B-B14F-4D97-AF65-F5344CB8AC3E}">
        <p14:creationId xmlns:p14="http://schemas.microsoft.com/office/powerpoint/2010/main" val="138220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20</a:t>
            </a:fld>
            <a:endParaRPr lang="en-US"/>
          </a:p>
        </p:txBody>
      </p:sp>
    </p:spTree>
    <p:extLst>
      <p:ext uri="{BB962C8B-B14F-4D97-AF65-F5344CB8AC3E}">
        <p14:creationId xmlns:p14="http://schemas.microsoft.com/office/powerpoint/2010/main" val="196007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Ammonium Hydroxide</a:t>
            </a:r>
          </a:p>
        </p:txBody>
      </p:sp>
      <p:sp>
        <p:nvSpPr>
          <p:cNvPr id="4" name="Slide Number Placeholder 3"/>
          <p:cNvSpPr>
            <a:spLocks noGrp="1"/>
          </p:cNvSpPr>
          <p:nvPr>
            <p:ph type="sldNum" sz="quarter" idx="5"/>
          </p:nvPr>
        </p:nvSpPr>
        <p:spPr/>
        <p:txBody>
          <a:bodyPr/>
          <a:lstStyle/>
          <a:p>
            <a:fld id="{F5985120-91E9-934C-8FC5-5BE1DF019B71}" type="slidenum">
              <a:rPr lang="en-US" smtClean="0"/>
              <a:t>21</a:t>
            </a:fld>
            <a:endParaRPr lang="en-US"/>
          </a:p>
        </p:txBody>
      </p:sp>
    </p:spTree>
    <p:extLst>
      <p:ext uri="{BB962C8B-B14F-4D97-AF65-F5344CB8AC3E}">
        <p14:creationId xmlns:p14="http://schemas.microsoft.com/office/powerpoint/2010/main" val="372801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Ammonium Hydroxide</a:t>
            </a:r>
          </a:p>
        </p:txBody>
      </p:sp>
      <p:sp>
        <p:nvSpPr>
          <p:cNvPr id="4" name="Slide Number Placeholder 3"/>
          <p:cNvSpPr>
            <a:spLocks noGrp="1"/>
          </p:cNvSpPr>
          <p:nvPr>
            <p:ph type="sldNum" sz="quarter" idx="5"/>
          </p:nvPr>
        </p:nvSpPr>
        <p:spPr/>
        <p:txBody>
          <a:bodyPr/>
          <a:lstStyle/>
          <a:p>
            <a:fld id="{F5985120-91E9-934C-8FC5-5BE1DF019B71}" type="slidenum">
              <a:rPr lang="en-US" smtClean="0"/>
              <a:t>22</a:t>
            </a:fld>
            <a:endParaRPr lang="en-US"/>
          </a:p>
        </p:txBody>
      </p:sp>
    </p:spTree>
    <p:extLst>
      <p:ext uri="{BB962C8B-B14F-4D97-AF65-F5344CB8AC3E}">
        <p14:creationId xmlns:p14="http://schemas.microsoft.com/office/powerpoint/2010/main" val="22716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Ammonium Hydroxide</a:t>
            </a:r>
          </a:p>
        </p:txBody>
      </p:sp>
      <p:sp>
        <p:nvSpPr>
          <p:cNvPr id="4" name="Slide Number Placeholder 3"/>
          <p:cNvSpPr>
            <a:spLocks noGrp="1"/>
          </p:cNvSpPr>
          <p:nvPr>
            <p:ph type="sldNum" sz="quarter" idx="5"/>
          </p:nvPr>
        </p:nvSpPr>
        <p:spPr/>
        <p:txBody>
          <a:bodyPr/>
          <a:lstStyle/>
          <a:p>
            <a:fld id="{F5985120-91E9-934C-8FC5-5BE1DF019B71}" type="slidenum">
              <a:rPr lang="en-US" smtClean="0"/>
              <a:t>23</a:t>
            </a:fld>
            <a:endParaRPr lang="en-US"/>
          </a:p>
        </p:txBody>
      </p:sp>
    </p:spTree>
    <p:extLst>
      <p:ext uri="{BB962C8B-B14F-4D97-AF65-F5344CB8AC3E}">
        <p14:creationId xmlns:p14="http://schemas.microsoft.com/office/powerpoint/2010/main" val="378809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box tests</a:t>
            </a:r>
          </a:p>
          <a:p>
            <a:r>
              <a:rPr lang="en-US" dirty="0"/>
              <a:t>High concentration for initial validation</a:t>
            </a:r>
          </a:p>
          <a:p>
            <a:endParaRPr lang="en-US" dirty="0"/>
          </a:p>
        </p:txBody>
      </p:sp>
      <p:sp>
        <p:nvSpPr>
          <p:cNvPr id="4" name="Slide Number Placeholder 3"/>
          <p:cNvSpPr>
            <a:spLocks noGrp="1"/>
          </p:cNvSpPr>
          <p:nvPr>
            <p:ph type="sldNum" sz="quarter" idx="5"/>
          </p:nvPr>
        </p:nvSpPr>
        <p:spPr/>
        <p:txBody>
          <a:bodyPr/>
          <a:lstStyle/>
          <a:p>
            <a:fld id="{F5985120-91E9-934C-8FC5-5BE1DF019B71}" type="slidenum">
              <a:rPr lang="en-US" smtClean="0"/>
              <a:t>24</a:t>
            </a:fld>
            <a:endParaRPr lang="en-US"/>
          </a:p>
        </p:txBody>
      </p:sp>
    </p:spTree>
    <p:extLst>
      <p:ext uri="{BB962C8B-B14F-4D97-AF65-F5344CB8AC3E}">
        <p14:creationId xmlns:p14="http://schemas.microsoft.com/office/powerpoint/2010/main" val="3717858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LIST THE COMPOUNDS</a:t>
            </a:r>
          </a:p>
        </p:txBody>
      </p:sp>
      <p:sp>
        <p:nvSpPr>
          <p:cNvPr id="4" name="Slide Number Placeholder 3"/>
          <p:cNvSpPr>
            <a:spLocks noGrp="1"/>
          </p:cNvSpPr>
          <p:nvPr>
            <p:ph type="sldNum" sz="quarter" idx="5"/>
          </p:nvPr>
        </p:nvSpPr>
        <p:spPr/>
        <p:txBody>
          <a:bodyPr/>
          <a:lstStyle/>
          <a:p>
            <a:fld id="{F5985120-91E9-934C-8FC5-5BE1DF019B71}" type="slidenum">
              <a:rPr lang="en-US" smtClean="0"/>
              <a:t>25</a:t>
            </a:fld>
            <a:endParaRPr lang="en-US"/>
          </a:p>
        </p:txBody>
      </p:sp>
    </p:spTree>
    <p:extLst>
      <p:ext uri="{BB962C8B-B14F-4D97-AF65-F5344CB8AC3E}">
        <p14:creationId xmlns:p14="http://schemas.microsoft.com/office/powerpoint/2010/main" val="90062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26</a:t>
            </a:fld>
            <a:endParaRPr lang="en-US"/>
          </a:p>
        </p:txBody>
      </p:sp>
    </p:spTree>
    <p:extLst>
      <p:ext uri="{BB962C8B-B14F-4D97-AF65-F5344CB8AC3E}">
        <p14:creationId xmlns:p14="http://schemas.microsoft.com/office/powerpoint/2010/main" val="179908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27</a:t>
            </a:fld>
            <a:endParaRPr lang="en-US"/>
          </a:p>
        </p:txBody>
      </p:sp>
    </p:spTree>
    <p:extLst>
      <p:ext uri="{BB962C8B-B14F-4D97-AF65-F5344CB8AC3E}">
        <p14:creationId xmlns:p14="http://schemas.microsoft.com/office/powerpoint/2010/main" val="3230321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28</a:t>
            </a:fld>
            <a:endParaRPr lang="en-US"/>
          </a:p>
        </p:txBody>
      </p:sp>
    </p:spTree>
    <p:extLst>
      <p:ext uri="{BB962C8B-B14F-4D97-AF65-F5344CB8AC3E}">
        <p14:creationId xmlns:p14="http://schemas.microsoft.com/office/powerpoint/2010/main" val="343191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29</a:t>
            </a:fld>
            <a:endParaRPr lang="en-US"/>
          </a:p>
        </p:txBody>
      </p:sp>
    </p:spTree>
    <p:extLst>
      <p:ext uri="{BB962C8B-B14F-4D97-AF65-F5344CB8AC3E}">
        <p14:creationId xmlns:p14="http://schemas.microsoft.com/office/powerpoint/2010/main" val="343630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Summary=Where are we going</a:t>
            </a:r>
          </a:p>
          <a:p>
            <a:r>
              <a:rPr lang="en-US" dirty="0"/>
              <a:t>Longer deployment = more analyte uptake = lower MDL</a:t>
            </a:r>
          </a:p>
        </p:txBody>
      </p:sp>
      <p:sp>
        <p:nvSpPr>
          <p:cNvPr id="4" name="Slide Number Placeholder 3"/>
          <p:cNvSpPr>
            <a:spLocks noGrp="1"/>
          </p:cNvSpPr>
          <p:nvPr>
            <p:ph type="sldNum" sz="quarter" idx="5"/>
          </p:nvPr>
        </p:nvSpPr>
        <p:spPr/>
        <p:txBody>
          <a:bodyPr/>
          <a:lstStyle/>
          <a:p>
            <a:fld id="{F5985120-91E9-934C-8FC5-5BE1DF019B71}" type="slidenum">
              <a:rPr lang="en-US" smtClean="0"/>
              <a:t>3</a:t>
            </a:fld>
            <a:endParaRPr lang="en-US"/>
          </a:p>
        </p:txBody>
      </p:sp>
    </p:spTree>
    <p:extLst>
      <p:ext uri="{BB962C8B-B14F-4D97-AF65-F5344CB8AC3E}">
        <p14:creationId xmlns:p14="http://schemas.microsoft.com/office/powerpoint/2010/main" val="2250939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Ammonium Hydroxide</a:t>
            </a:r>
          </a:p>
        </p:txBody>
      </p:sp>
      <p:sp>
        <p:nvSpPr>
          <p:cNvPr id="4" name="Slide Number Placeholder 3"/>
          <p:cNvSpPr>
            <a:spLocks noGrp="1"/>
          </p:cNvSpPr>
          <p:nvPr>
            <p:ph type="sldNum" sz="quarter" idx="5"/>
          </p:nvPr>
        </p:nvSpPr>
        <p:spPr/>
        <p:txBody>
          <a:bodyPr/>
          <a:lstStyle/>
          <a:p>
            <a:fld id="{F5985120-91E9-934C-8FC5-5BE1DF019B71}" type="slidenum">
              <a:rPr lang="en-US" smtClean="0"/>
              <a:t>30</a:t>
            </a:fld>
            <a:endParaRPr lang="en-US"/>
          </a:p>
        </p:txBody>
      </p:sp>
    </p:spTree>
    <p:extLst>
      <p:ext uri="{BB962C8B-B14F-4D97-AF65-F5344CB8AC3E}">
        <p14:creationId xmlns:p14="http://schemas.microsoft.com/office/powerpoint/2010/main" val="3751777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31</a:t>
            </a:fld>
            <a:endParaRPr lang="en-US"/>
          </a:p>
        </p:txBody>
      </p:sp>
    </p:spTree>
    <p:extLst>
      <p:ext uri="{BB962C8B-B14F-4D97-AF65-F5344CB8AC3E}">
        <p14:creationId xmlns:p14="http://schemas.microsoft.com/office/powerpoint/2010/main" val="37687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a:t>
            </a:r>
            <a:r>
              <a:rPr lang="en-US" dirty="0" err="1"/>
              <a:t>DCell</a:t>
            </a:r>
            <a:r>
              <a:rPr lang="en-US" dirty="0"/>
              <a:t> </a:t>
            </a:r>
            <a:r>
              <a:rPr lang="en-US" dirty="0" err="1"/>
              <a:t>DGel</a:t>
            </a:r>
            <a:r>
              <a:rPr lang="en-US" dirty="0"/>
              <a:t> measurement goal</a:t>
            </a:r>
          </a:p>
          <a:p>
            <a:r>
              <a:rPr lang="en-US" dirty="0"/>
              <a:t>Used gel thickness to vary the expected mass uptake. Values should equate to same concentration, but may be off by a DBL thickness.</a:t>
            </a:r>
          </a:p>
        </p:txBody>
      </p:sp>
      <p:sp>
        <p:nvSpPr>
          <p:cNvPr id="4" name="Slide Number Placeholder 3"/>
          <p:cNvSpPr>
            <a:spLocks noGrp="1"/>
          </p:cNvSpPr>
          <p:nvPr>
            <p:ph type="sldNum" sz="quarter" idx="5"/>
          </p:nvPr>
        </p:nvSpPr>
        <p:spPr/>
        <p:txBody>
          <a:bodyPr/>
          <a:lstStyle/>
          <a:p>
            <a:fld id="{F5985120-91E9-934C-8FC5-5BE1DF019B71}" type="slidenum">
              <a:rPr lang="en-US" smtClean="0"/>
              <a:t>4</a:t>
            </a:fld>
            <a:endParaRPr lang="en-US"/>
          </a:p>
        </p:txBody>
      </p:sp>
    </p:spTree>
    <p:extLst>
      <p:ext uri="{BB962C8B-B14F-4D97-AF65-F5344CB8AC3E}">
        <p14:creationId xmlns:p14="http://schemas.microsoft.com/office/powerpoint/2010/main" val="362333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5</a:t>
            </a:fld>
            <a:endParaRPr lang="en-US"/>
          </a:p>
        </p:txBody>
      </p:sp>
    </p:spTree>
    <p:extLst>
      <p:ext uri="{BB962C8B-B14F-4D97-AF65-F5344CB8AC3E}">
        <p14:creationId xmlns:p14="http://schemas.microsoft.com/office/powerpoint/2010/main" val="138695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6</a:t>
            </a:fld>
            <a:endParaRPr lang="en-US"/>
          </a:p>
        </p:txBody>
      </p:sp>
    </p:spTree>
    <p:extLst>
      <p:ext uri="{BB962C8B-B14F-4D97-AF65-F5344CB8AC3E}">
        <p14:creationId xmlns:p14="http://schemas.microsoft.com/office/powerpoint/2010/main" val="257708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7</a:t>
            </a:fld>
            <a:endParaRPr lang="en-US"/>
          </a:p>
        </p:txBody>
      </p:sp>
    </p:spTree>
    <p:extLst>
      <p:ext uri="{BB962C8B-B14F-4D97-AF65-F5344CB8AC3E}">
        <p14:creationId xmlns:p14="http://schemas.microsoft.com/office/powerpoint/2010/main" val="168307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8</a:t>
            </a:fld>
            <a:endParaRPr lang="en-US"/>
          </a:p>
        </p:txBody>
      </p:sp>
    </p:spTree>
    <p:extLst>
      <p:ext uri="{BB962C8B-B14F-4D97-AF65-F5344CB8AC3E}">
        <p14:creationId xmlns:p14="http://schemas.microsoft.com/office/powerpoint/2010/main" val="391466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85120-91E9-934C-8FC5-5BE1DF019B71}" type="slidenum">
              <a:rPr lang="en-US" smtClean="0"/>
              <a:t>9</a:t>
            </a:fld>
            <a:endParaRPr lang="en-US"/>
          </a:p>
        </p:txBody>
      </p:sp>
    </p:spTree>
    <p:extLst>
      <p:ext uri="{BB962C8B-B14F-4D97-AF65-F5344CB8AC3E}">
        <p14:creationId xmlns:p14="http://schemas.microsoft.com/office/powerpoint/2010/main" val="419668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16F2-6D1C-481F-BBAB-2B547971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460DE5-4231-4F8E-8ED7-1F9146010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D76AA-4A27-4B6C-8BE6-A191AB901444}"/>
              </a:ext>
            </a:extLst>
          </p:cNvPr>
          <p:cNvSpPr>
            <a:spLocks noGrp="1"/>
          </p:cNvSpPr>
          <p:nvPr>
            <p:ph type="dt" sz="half" idx="10"/>
          </p:nvPr>
        </p:nvSpPr>
        <p:spPr/>
        <p:txBody>
          <a:bodyPr/>
          <a:lstStyle/>
          <a:p>
            <a:fld id="{498D6057-6E8A-0347-9AD9-CDD143C0D65F}" type="datetime1">
              <a:rPr lang="en-US" smtClean="0"/>
              <a:t>11/14/2022</a:t>
            </a:fld>
            <a:endParaRPr lang="en-US"/>
          </a:p>
        </p:txBody>
      </p:sp>
      <p:sp>
        <p:nvSpPr>
          <p:cNvPr id="5" name="Footer Placeholder 4">
            <a:extLst>
              <a:ext uri="{FF2B5EF4-FFF2-40B4-BE49-F238E27FC236}">
                <a16:creationId xmlns:a16="http://schemas.microsoft.com/office/drawing/2014/main" id="{CA13CF2C-3039-445B-821F-7588EEA1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DAB4C-475B-4CDA-B158-6FC336F17CD7}"/>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411089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7B96-81C9-4CF5-B113-79B117E8B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8042E-365A-46F8-9F57-BC0184F35A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EAD1C-B0AA-4ED9-80BB-A21DA06B072C}"/>
              </a:ext>
            </a:extLst>
          </p:cNvPr>
          <p:cNvSpPr>
            <a:spLocks noGrp="1"/>
          </p:cNvSpPr>
          <p:nvPr>
            <p:ph type="dt" sz="half" idx="10"/>
          </p:nvPr>
        </p:nvSpPr>
        <p:spPr/>
        <p:txBody>
          <a:bodyPr/>
          <a:lstStyle/>
          <a:p>
            <a:fld id="{73A458AC-673A-2F47-B0DC-B6AAB43B3A8A}" type="datetime1">
              <a:rPr lang="en-US" smtClean="0"/>
              <a:t>11/14/2022</a:t>
            </a:fld>
            <a:endParaRPr lang="en-US"/>
          </a:p>
        </p:txBody>
      </p:sp>
      <p:sp>
        <p:nvSpPr>
          <p:cNvPr id="5" name="Footer Placeholder 4">
            <a:extLst>
              <a:ext uri="{FF2B5EF4-FFF2-40B4-BE49-F238E27FC236}">
                <a16:creationId xmlns:a16="http://schemas.microsoft.com/office/drawing/2014/main" id="{4AA0CDAB-EC21-4B7F-A626-947F378A8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D3EEF-8B7B-4722-BDF7-49DDD153490E}"/>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419350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8BCAA-85C3-41DF-9E6D-166F13ED8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66F0E-5D57-4820-B946-4051F35B48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38796-A390-493B-8F74-7794DFF94B02}"/>
              </a:ext>
            </a:extLst>
          </p:cNvPr>
          <p:cNvSpPr>
            <a:spLocks noGrp="1"/>
          </p:cNvSpPr>
          <p:nvPr>
            <p:ph type="dt" sz="half" idx="10"/>
          </p:nvPr>
        </p:nvSpPr>
        <p:spPr/>
        <p:txBody>
          <a:bodyPr/>
          <a:lstStyle/>
          <a:p>
            <a:fld id="{F65A3267-5B3E-7B4A-91E2-9296B365641A}" type="datetime1">
              <a:rPr lang="en-US" smtClean="0"/>
              <a:t>11/14/2022</a:t>
            </a:fld>
            <a:endParaRPr lang="en-US"/>
          </a:p>
        </p:txBody>
      </p:sp>
      <p:sp>
        <p:nvSpPr>
          <p:cNvPr id="5" name="Footer Placeholder 4">
            <a:extLst>
              <a:ext uri="{FF2B5EF4-FFF2-40B4-BE49-F238E27FC236}">
                <a16:creationId xmlns:a16="http://schemas.microsoft.com/office/drawing/2014/main" id="{FB4B92E5-AA62-439C-B04E-BA9E37FF1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F2FE3-0311-4A7D-A48E-75411E33667D}"/>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165240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1C93-5D7C-4B11-B951-963B76964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9B3B9-38E6-4999-A585-4D70D8F2C7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CB313-0C54-4577-AAC0-D463EE69B281}"/>
              </a:ext>
            </a:extLst>
          </p:cNvPr>
          <p:cNvSpPr>
            <a:spLocks noGrp="1"/>
          </p:cNvSpPr>
          <p:nvPr>
            <p:ph type="dt" sz="half" idx="10"/>
          </p:nvPr>
        </p:nvSpPr>
        <p:spPr/>
        <p:txBody>
          <a:bodyPr/>
          <a:lstStyle/>
          <a:p>
            <a:fld id="{73BCC497-938C-D545-9FF5-8680FD70CE42}" type="datetime1">
              <a:rPr lang="en-US" smtClean="0"/>
              <a:t>11/14/2022</a:t>
            </a:fld>
            <a:endParaRPr lang="en-US"/>
          </a:p>
        </p:txBody>
      </p:sp>
      <p:sp>
        <p:nvSpPr>
          <p:cNvPr id="5" name="Footer Placeholder 4">
            <a:extLst>
              <a:ext uri="{FF2B5EF4-FFF2-40B4-BE49-F238E27FC236}">
                <a16:creationId xmlns:a16="http://schemas.microsoft.com/office/drawing/2014/main" id="{014BB621-A240-485D-A3FE-BAA1775E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702DF-5679-4D7D-8FE4-14E6D7A9DFC4}"/>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4186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1CD7-2434-4FF6-878E-B61989665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F41F8-3082-45B1-8CDF-264236A3A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97F63F-05C7-40BE-8937-4C9B37C4BFDD}"/>
              </a:ext>
            </a:extLst>
          </p:cNvPr>
          <p:cNvSpPr>
            <a:spLocks noGrp="1"/>
          </p:cNvSpPr>
          <p:nvPr>
            <p:ph type="dt" sz="half" idx="10"/>
          </p:nvPr>
        </p:nvSpPr>
        <p:spPr/>
        <p:txBody>
          <a:bodyPr/>
          <a:lstStyle/>
          <a:p>
            <a:fld id="{9454AB42-0E8D-B64E-A436-144769CF37AF}" type="datetime1">
              <a:rPr lang="en-US" smtClean="0"/>
              <a:t>11/14/2022</a:t>
            </a:fld>
            <a:endParaRPr lang="en-US"/>
          </a:p>
        </p:txBody>
      </p:sp>
      <p:sp>
        <p:nvSpPr>
          <p:cNvPr id="5" name="Footer Placeholder 4">
            <a:extLst>
              <a:ext uri="{FF2B5EF4-FFF2-40B4-BE49-F238E27FC236}">
                <a16:creationId xmlns:a16="http://schemas.microsoft.com/office/drawing/2014/main" id="{3659A508-4C89-44B1-9EA2-EA315AE7C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38428-E4E3-4B06-B0AA-4EDF1D3660CE}"/>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99402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4E12-A37B-4643-961B-C04F635EE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89754-37D1-4A8E-9114-256A2B9FD8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46F03-A147-411A-94D5-840F57344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D662E-EAEC-414A-AAE2-7BE1AB0DB871}"/>
              </a:ext>
            </a:extLst>
          </p:cNvPr>
          <p:cNvSpPr>
            <a:spLocks noGrp="1"/>
          </p:cNvSpPr>
          <p:nvPr>
            <p:ph type="dt" sz="half" idx="10"/>
          </p:nvPr>
        </p:nvSpPr>
        <p:spPr/>
        <p:txBody>
          <a:bodyPr/>
          <a:lstStyle/>
          <a:p>
            <a:fld id="{880304CA-4D27-F345-96C6-96A2B5E2F793}" type="datetime1">
              <a:rPr lang="en-US" smtClean="0"/>
              <a:t>11/14/2022</a:t>
            </a:fld>
            <a:endParaRPr lang="en-US"/>
          </a:p>
        </p:txBody>
      </p:sp>
      <p:sp>
        <p:nvSpPr>
          <p:cNvPr id="6" name="Footer Placeholder 5">
            <a:extLst>
              <a:ext uri="{FF2B5EF4-FFF2-40B4-BE49-F238E27FC236}">
                <a16:creationId xmlns:a16="http://schemas.microsoft.com/office/drawing/2014/main" id="{4CA2E7B3-5EC0-424E-94A8-2611F9CAA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C5489-A9D3-494B-B517-1BD86CD0F574}"/>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247988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E94E-8A45-47CE-A4DE-D573CB77C4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EFC9B-5308-4DD4-BF25-09D164DFF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650355-E808-4BA1-B997-CB4561A9FC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8CCAD4-1B42-4A09-86A0-123750947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E9B32E-0D53-47F1-9B20-5A36F30DE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E8E0A-8123-436C-B0CE-2FCA845A91FD}"/>
              </a:ext>
            </a:extLst>
          </p:cNvPr>
          <p:cNvSpPr>
            <a:spLocks noGrp="1"/>
          </p:cNvSpPr>
          <p:nvPr>
            <p:ph type="dt" sz="half" idx="10"/>
          </p:nvPr>
        </p:nvSpPr>
        <p:spPr/>
        <p:txBody>
          <a:bodyPr/>
          <a:lstStyle/>
          <a:p>
            <a:fld id="{6CC49463-BCD0-0247-99E4-1721752C627A}" type="datetime1">
              <a:rPr lang="en-US" smtClean="0"/>
              <a:t>11/14/2022</a:t>
            </a:fld>
            <a:endParaRPr lang="en-US"/>
          </a:p>
        </p:txBody>
      </p:sp>
      <p:sp>
        <p:nvSpPr>
          <p:cNvPr id="8" name="Footer Placeholder 7">
            <a:extLst>
              <a:ext uri="{FF2B5EF4-FFF2-40B4-BE49-F238E27FC236}">
                <a16:creationId xmlns:a16="http://schemas.microsoft.com/office/drawing/2014/main" id="{B6BD2EA8-2E70-4CDF-84CF-C2C140B8B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A93AC3-4950-4BD6-82D3-4BCF8E3A4389}"/>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77164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E301-D09E-4427-AB3C-06ADBC764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260AD-A9FF-49F5-A19C-61F89C194953}"/>
              </a:ext>
            </a:extLst>
          </p:cNvPr>
          <p:cNvSpPr>
            <a:spLocks noGrp="1"/>
          </p:cNvSpPr>
          <p:nvPr>
            <p:ph type="dt" sz="half" idx="10"/>
          </p:nvPr>
        </p:nvSpPr>
        <p:spPr/>
        <p:txBody>
          <a:bodyPr/>
          <a:lstStyle/>
          <a:p>
            <a:fld id="{BD38ED8B-9B93-6F45-A7A9-A86B4D112A67}" type="datetime1">
              <a:rPr lang="en-US" smtClean="0"/>
              <a:t>11/14/2022</a:t>
            </a:fld>
            <a:endParaRPr lang="en-US"/>
          </a:p>
        </p:txBody>
      </p:sp>
      <p:sp>
        <p:nvSpPr>
          <p:cNvPr id="4" name="Footer Placeholder 3">
            <a:extLst>
              <a:ext uri="{FF2B5EF4-FFF2-40B4-BE49-F238E27FC236}">
                <a16:creationId xmlns:a16="http://schemas.microsoft.com/office/drawing/2014/main" id="{C510A2D9-6CB4-49AA-9118-9BA1F828F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32938-94FE-4B5C-82FC-E578D3BDAAD3}"/>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59912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20D4F-149F-4D57-9D00-15D87C0E8AAE}"/>
              </a:ext>
            </a:extLst>
          </p:cNvPr>
          <p:cNvSpPr>
            <a:spLocks noGrp="1"/>
          </p:cNvSpPr>
          <p:nvPr>
            <p:ph type="dt" sz="half" idx="10"/>
          </p:nvPr>
        </p:nvSpPr>
        <p:spPr/>
        <p:txBody>
          <a:bodyPr/>
          <a:lstStyle/>
          <a:p>
            <a:fld id="{EA917952-9AA8-2845-8C7C-E17C833378F7}" type="datetime1">
              <a:rPr lang="en-US" smtClean="0"/>
              <a:t>11/14/2022</a:t>
            </a:fld>
            <a:endParaRPr lang="en-US"/>
          </a:p>
        </p:txBody>
      </p:sp>
      <p:sp>
        <p:nvSpPr>
          <p:cNvPr id="3" name="Footer Placeholder 2">
            <a:extLst>
              <a:ext uri="{FF2B5EF4-FFF2-40B4-BE49-F238E27FC236}">
                <a16:creationId xmlns:a16="http://schemas.microsoft.com/office/drawing/2014/main" id="{F05597F6-87EB-43A0-8117-35EB1D00BA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7EB7A-3A14-4B46-BD57-1BA2A90BD3D1}"/>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124679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60BB-CBE9-4591-8FE6-633A73C39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50F8-B513-4475-B505-B976EE33D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923251-B68E-4B08-BC62-E8424D362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32F87A-F3FB-480B-B34C-75F4BBDC4EA4}"/>
              </a:ext>
            </a:extLst>
          </p:cNvPr>
          <p:cNvSpPr>
            <a:spLocks noGrp="1"/>
          </p:cNvSpPr>
          <p:nvPr>
            <p:ph type="dt" sz="half" idx="10"/>
          </p:nvPr>
        </p:nvSpPr>
        <p:spPr/>
        <p:txBody>
          <a:bodyPr/>
          <a:lstStyle/>
          <a:p>
            <a:fld id="{DA1279F5-15B3-2C44-96A9-35EBF7EB2AB4}" type="datetime1">
              <a:rPr lang="en-US" smtClean="0"/>
              <a:t>11/14/2022</a:t>
            </a:fld>
            <a:endParaRPr lang="en-US"/>
          </a:p>
        </p:txBody>
      </p:sp>
      <p:sp>
        <p:nvSpPr>
          <p:cNvPr id="6" name="Footer Placeholder 5">
            <a:extLst>
              <a:ext uri="{FF2B5EF4-FFF2-40B4-BE49-F238E27FC236}">
                <a16:creationId xmlns:a16="http://schemas.microsoft.com/office/drawing/2014/main" id="{76ED5454-A165-447F-A98E-A2AC0E6AE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02328-5DF5-4DCA-A615-9733C94237D3}"/>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51768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8B2D-02A6-4BDF-B63D-AD1C9C5F3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62A5D1-FD0F-479C-8DA6-FA4A90315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57B4C-5836-4D03-9EFC-141341C58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F1039D-810C-4307-821F-D0588C5670F8}"/>
              </a:ext>
            </a:extLst>
          </p:cNvPr>
          <p:cNvSpPr>
            <a:spLocks noGrp="1"/>
          </p:cNvSpPr>
          <p:nvPr>
            <p:ph type="dt" sz="half" idx="10"/>
          </p:nvPr>
        </p:nvSpPr>
        <p:spPr/>
        <p:txBody>
          <a:bodyPr/>
          <a:lstStyle/>
          <a:p>
            <a:fld id="{C9B42B62-F9E2-5048-B76B-753A149930D1}" type="datetime1">
              <a:rPr lang="en-US" smtClean="0"/>
              <a:t>11/14/2022</a:t>
            </a:fld>
            <a:endParaRPr lang="en-US"/>
          </a:p>
        </p:txBody>
      </p:sp>
      <p:sp>
        <p:nvSpPr>
          <p:cNvPr id="6" name="Footer Placeholder 5">
            <a:extLst>
              <a:ext uri="{FF2B5EF4-FFF2-40B4-BE49-F238E27FC236}">
                <a16:creationId xmlns:a16="http://schemas.microsoft.com/office/drawing/2014/main" id="{9AC625AF-2E82-49A7-9D80-68B5935BA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FECAB-72E2-4CBE-A958-A6C88F608675}"/>
              </a:ext>
            </a:extLst>
          </p:cNvPr>
          <p:cNvSpPr>
            <a:spLocks noGrp="1"/>
          </p:cNvSpPr>
          <p:nvPr>
            <p:ph type="sldNum" sz="quarter" idx="12"/>
          </p:nvPr>
        </p:nvSpPr>
        <p:spPr/>
        <p:txBody>
          <a:bodyPr/>
          <a:lstStyle/>
          <a:p>
            <a:fld id="{29729333-2EC5-40AE-8DDA-79C977C4A70D}" type="slidenum">
              <a:rPr lang="en-US" smtClean="0"/>
              <a:t>‹#›</a:t>
            </a:fld>
            <a:endParaRPr lang="en-US"/>
          </a:p>
        </p:txBody>
      </p:sp>
    </p:spTree>
    <p:extLst>
      <p:ext uri="{BB962C8B-B14F-4D97-AF65-F5344CB8AC3E}">
        <p14:creationId xmlns:p14="http://schemas.microsoft.com/office/powerpoint/2010/main" val="152607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A4463-76C3-495E-8BFD-8FF5C90A1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40D21B-0437-491C-82C8-506668F2E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7E731-9F9B-49BB-AE60-3AEE9848E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F5B99-5A8B-7A4D-9C54-BEE71B1FD2EC}" type="datetime1">
              <a:rPr lang="en-US" smtClean="0"/>
              <a:t>11/14/2022</a:t>
            </a:fld>
            <a:endParaRPr lang="en-US"/>
          </a:p>
        </p:txBody>
      </p:sp>
      <p:sp>
        <p:nvSpPr>
          <p:cNvPr id="5" name="Footer Placeholder 4">
            <a:extLst>
              <a:ext uri="{FF2B5EF4-FFF2-40B4-BE49-F238E27FC236}">
                <a16:creationId xmlns:a16="http://schemas.microsoft.com/office/drawing/2014/main" id="{D176D67B-A19E-4537-952B-DD586363E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8E2F1-DF0D-4B7B-A50C-0A0788FEF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29333-2EC5-40AE-8DDA-79C977C4A70D}" type="slidenum">
              <a:rPr lang="en-US" smtClean="0"/>
              <a:t>‹#›</a:t>
            </a:fld>
            <a:endParaRPr lang="en-US"/>
          </a:p>
        </p:txBody>
      </p:sp>
    </p:spTree>
    <p:extLst>
      <p:ext uri="{BB962C8B-B14F-4D97-AF65-F5344CB8AC3E}">
        <p14:creationId xmlns:p14="http://schemas.microsoft.com/office/powerpoint/2010/main" val="300872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18/10/relationships/comments" Target="../comments/modernComment_122_312E46CB.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18/10/relationships/comments" Target="../comments/modernComment_11A_2BE98E7F.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18/10/relationships/comments" Target="../comments/modernComment_104_F3463C62.xml"/><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18/10/relationships/comments" Target="../comments/modernComment_120_D4A30CF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18/10/relationships/comments" Target="../comments/modernComment_105_B529960A.xm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18/10/relationships/comments" Target="../comments/modernComment_108_86B6835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18/10/relationships/comments" Target="../comments/modernComment_10B_A01CD9FF.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0A29-9ADF-0AE7-6C5D-81BBB46748EA}"/>
              </a:ext>
            </a:extLst>
          </p:cNvPr>
          <p:cNvSpPr>
            <a:spLocks noGrp="1"/>
          </p:cNvSpPr>
          <p:nvPr>
            <p:ph type="ctrTitle"/>
          </p:nvPr>
        </p:nvSpPr>
        <p:spPr>
          <a:xfrm>
            <a:off x="1039761" y="1122363"/>
            <a:ext cx="10110020" cy="2387600"/>
          </a:xfrm>
        </p:spPr>
        <p:txBody>
          <a:bodyPr anchor="ctr" anchorCtr="0">
            <a:normAutofit/>
          </a:bodyPr>
          <a:lstStyle/>
          <a:p>
            <a:r>
              <a:rPr lang="en-US" sz="4000">
                <a:latin typeface="Arial" panose="020B0604020202020204" pitchFamily="34" charset="0"/>
                <a:cs typeface="Arial" panose="020B0604020202020204" pitchFamily="34" charset="0"/>
              </a:rPr>
              <a:t>Advancing the Diffusive Gradients in Thin-Films Passive Sampling Device for Monitoring PFAS in Drinking Water Systems</a:t>
            </a:r>
          </a:p>
        </p:txBody>
      </p:sp>
      <p:sp>
        <p:nvSpPr>
          <p:cNvPr id="3" name="Subtitle 2">
            <a:extLst>
              <a:ext uri="{FF2B5EF4-FFF2-40B4-BE49-F238E27FC236}">
                <a16:creationId xmlns:a16="http://schemas.microsoft.com/office/drawing/2014/main" id="{C4CF2C7A-F7B0-0C34-21CC-E0AE5B7BAD85}"/>
              </a:ext>
            </a:extLst>
          </p:cNvPr>
          <p:cNvSpPr>
            <a:spLocks noGrp="1"/>
          </p:cNvSpPr>
          <p:nvPr>
            <p:ph type="subTitle" idx="1"/>
          </p:nvPr>
        </p:nvSpPr>
        <p:spPr>
          <a:xfrm>
            <a:off x="351692" y="3607570"/>
            <a:ext cx="11631039" cy="1655762"/>
          </a:xfrm>
        </p:spPr>
        <p:txBody>
          <a:bodyPr>
            <a:normAutofit fontScale="92500"/>
          </a:bodyPr>
          <a:lstStyle/>
          <a:p>
            <a:r>
              <a:rPr lang="en-US" b="1">
                <a:latin typeface="Arial" panose="020B0604020202020204" pitchFamily="34" charset="0"/>
                <a:cs typeface="Arial" panose="020B0604020202020204" pitchFamily="34" charset="0"/>
              </a:rPr>
              <a:t>Samuel D. Hodges</a:t>
            </a:r>
            <a:r>
              <a:rPr lang="en-US">
                <a:latin typeface="Arial" panose="020B0604020202020204" pitchFamily="34" charset="0"/>
                <a:cs typeface="Arial" panose="020B0604020202020204" pitchFamily="34" charset="0"/>
              </a:rPr>
              <a:t>, M.S., E.I.T., Huong T. Pham, Ph.D., and Julian L. Fairey, Ph.D., P.E.</a:t>
            </a:r>
          </a:p>
          <a:p>
            <a:r>
              <a:rPr lang="en-US" sz="2200">
                <a:solidFill>
                  <a:schemeClr val="bg1">
                    <a:lumMod val="50000"/>
                  </a:schemeClr>
                </a:solidFill>
                <a:latin typeface="Arial" panose="020B0604020202020204" pitchFamily="34" charset="0"/>
                <a:cs typeface="Arial" panose="020B0604020202020204" pitchFamily="34" charset="0"/>
              </a:rPr>
              <a:t>Department of Civil Engineering, University of Arkansas, Fayetteville, AR</a:t>
            </a:r>
          </a:p>
          <a:p>
            <a:r>
              <a:rPr lang="en-US">
                <a:latin typeface="Arial" panose="020B0604020202020204" pitchFamily="34" charset="0"/>
                <a:cs typeface="Arial" panose="020B0604020202020204" pitchFamily="34" charset="0"/>
              </a:rPr>
              <a:t>David G. </a:t>
            </a:r>
            <a:r>
              <a:rPr lang="en-US" err="1">
                <a:latin typeface="Arial" panose="020B0604020202020204" pitchFamily="34" charset="0"/>
                <a:cs typeface="Arial" panose="020B0604020202020204" pitchFamily="34" charset="0"/>
              </a:rPr>
              <a:t>Wahman</a:t>
            </a:r>
            <a:r>
              <a:rPr lang="en-US">
                <a:latin typeface="Arial" panose="020B0604020202020204" pitchFamily="34" charset="0"/>
                <a:cs typeface="Arial" panose="020B0604020202020204" pitchFamily="34" charset="0"/>
              </a:rPr>
              <a:t>, Ph.D., P.E., and Levi </a:t>
            </a:r>
            <a:r>
              <a:rPr lang="en-US" err="1">
                <a:latin typeface="Arial" panose="020B0604020202020204" pitchFamily="34" charset="0"/>
                <a:cs typeface="Arial" panose="020B0604020202020204" pitchFamily="34" charset="0"/>
              </a:rPr>
              <a:t>Haupert</a:t>
            </a:r>
            <a:r>
              <a:rPr lang="en-US">
                <a:latin typeface="Arial" panose="020B0604020202020204" pitchFamily="34" charset="0"/>
                <a:cs typeface="Arial" panose="020B0604020202020204" pitchFamily="34" charset="0"/>
              </a:rPr>
              <a:t>, Ph.D.</a:t>
            </a:r>
          </a:p>
          <a:p>
            <a:r>
              <a:rPr lang="en-US" sz="2200">
                <a:solidFill>
                  <a:schemeClr val="bg1">
                    <a:lumMod val="50000"/>
                  </a:schemeClr>
                </a:solidFill>
                <a:latin typeface="Arial" panose="020B0604020202020204" pitchFamily="34" charset="0"/>
                <a:cs typeface="Arial" panose="020B0604020202020204" pitchFamily="34" charset="0"/>
              </a:rPr>
              <a:t>Drinking Water Treatment &amp; Distribution Branch, US Environmental Protection Agency, Cincinnati, OH</a:t>
            </a:r>
          </a:p>
        </p:txBody>
      </p:sp>
      <p:pic>
        <p:nvPicPr>
          <p:cNvPr id="4" name="Picture 3">
            <a:extLst>
              <a:ext uri="{FF2B5EF4-FFF2-40B4-BE49-F238E27FC236}">
                <a16:creationId xmlns:a16="http://schemas.microsoft.com/office/drawing/2014/main" id="{2D1A1B20-8989-7053-CE92-7455112A7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69" y="110356"/>
            <a:ext cx="1202871" cy="914400"/>
          </a:xfrm>
          <a:prstGeom prst="rect">
            <a:avLst/>
          </a:prstGeom>
        </p:spPr>
      </p:pic>
      <p:pic>
        <p:nvPicPr>
          <p:cNvPr id="5" name="Picture 4">
            <a:extLst>
              <a:ext uri="{FF2B5EF4-FFF2-40B4-BE49-F238E27FC236}">
                <a16:creationId xmlns:a16="http://schemas.microsoft.com/office/drawing/2014/main" id="{38A0CE40-80C3-410D-A4AA-BED115027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8331" y="92471"/>
            <a:ext cx="914400" cy="914400"/>
          </a:xfrm>
          <a:prstGeom prst="rect">
            <a:avLst/>
          </a:prstGeom>
        </p:spPr>
      </p:pic>
    </p:spTree>
    <p:extLst>
      <p:ext uri="{BB962C8B-B14F-4D97-AF65-F5344CB8AC3E}">
        <p14:creationId xmlns:p14="http://schemas.microsoft.com/office/powerpoint/2010/main" val="370005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10</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Source Compartment PFAS Profiles</a:t>
            </a:r>
          </a:p>
        </p:txBody>
      </p:sp>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5DF1E8-6648-B481-515B-E789DAC41643}"/>
              </a:ext>
            </a:extLst>
          </p:cNvPr>
          <p:cNvGrpSpPr/>
          <p:nvPr/>
        </p:nvGrpSpPr>
        <p:grpSpPr>
          <a:xfrm>
            <a:off x="115424" y="966350"/>
            <a:ext cx="9323585" cy="5849561"/>
            <a:chOff x="115424" y="966350"/>
            <a:chExt cx="9323585" cy="5849561"/>
          </a:xfrm>
        </p:grpSpPr>
        <p:pic>
          <p:nvPicPr>
            <p:cNvPr id="9" name="Picture 8" descr="Calendar&#10;&#10;Description automatically generated">
              <a:extLst>
                <a:ext uri="{FF2B5EF4-FFF2-40B4-BE49-F238E27FC236}">
                  <a16:creationId xmlns:a16="http://schemas.microsoft.com/office/drawing/2014/main" id="{3EEFBEAA-C026-95AC-A8AC-ECBC1A446550}"/>
                </a:ext>
              </a:extLst>
            </p:cNvPr>
            <p:cNvPicPr>
              <a:picLocks noChangeAspect="1"/>
            </p:cNvPicPr>
            <p:nvPr/>
          </p:nvPicPr>
          <p:blipFill rotWithShape="1">
            <a:blip r:embed="rId4">
              <a:extLst>
                <a:ext uri="{28A0092B-C50C-407E-A947-70E740481C1C}">
                  <a14:useLocalDpi xmlns:a14="http://schemas.microsoft.com/office/drawing/2010/main" val="0"/>
                </a:ext>
              </a:extLst>
            </a:blip>
            <a:srcRect t="6533"/>
            <a:stretch/>
          </p:blipFill>
          <p:spPr>
            <a:xfrm>
              <a:off x="193951" y="966350"/>
              <a:ext cx="9245058" cy="5760720"/>
            </a:xfrm>
            <a:prstGeom prst="rect">
              <a:avLst/>
            </a:prstGeom>
          </p:spPr>
        </p:pic>
        <p:sp>
          <p:nvSpPr>
            <p:cNvPr id="10" name="TextBox 9">
              <a:extLst>
                <a:ext uri="{FF2B5EF4-FFF2-40B4-BE49-F238E27FC236}">
                  <a16:creationId xmlns:a16="http://schemas.microsoft.com/office/drawing/2014/main" id="{E4C36AC5-B3DB-76D6-3C7F-09CD9F3EB99A}"/>
                </a:ext>
              </a:extLst>
            </p:cNvPr>
            <p:cNvSpPr txBox="1"/>
            <p:nvPr/>
          </p:nvSpPr>
          <p:spPr>
            <a:xfrm rot="-5400000">
              <a:off x="-2100599" y="3528912"/>
              <a:ext cx="4709046" cy="276999"/>
            </a:xfrm>
            <a:prstGeom prst="rect">
              <a:avLst/>
            </a:prstGeom>
            <a:solidFill>
              <a:schemeClr val="bg1"/>
            </a:solidFill>
            <a:ln>
              <a:noFill/>
            </a:ln>
          </p:spPr>
          <p:txBody>
            <a:bodyPr wrap="none" rtlCol="0">
              <a:spAutoFit/>
            </a:bodyPr>
            <a:lstStyle/>
            <a:p>
              <a:r>
                <a:rPr lang="en-US" sz="1200">
                  <a:latin typeface="Arial" panose="020B0604020202020204" pitchFamily="34" charset="0"/>
                  <a:cs typeface="Arial" panose="020B0604020202020204" pitchFamily="34" charset="0"/>
                </a:rPr>
                <a:t>Source Compartment PFAS Concentrations for Agarose Gel (ng/L)</a:t>
              </a:r>
            </a:p>
          </p:txBody>
        </p:sp>
        <p:sp>
          <p:nvSpPr>
            <p:cNvPr id="11" name="TextBox 10">
              <a:extLst>
                <a:ext uri="{FF2B5EF4-FFF2-40B4-BE49-F238E27FC236}">
                  <a16:creationId xmlns:a16="http://schemas.microsoft.com/office/drawing/2014/main" id="{B13DCAA0-6C31-BCFD-F744-20A09C7BD66B}"/>
                </a:ext>
              </a:extLst>
            </p:cNvPr>
            <p:cNvSpPr txBox="1"/>
            <p:nvPr/>
          </p:nvSpPr>
          <p:spPr>
            <a:xfrm>
              <a:off x="4487649" y="6538912"/>
              <a:ext cx="1203278" cy="276999"/>
            </a:xfrm>
            <a:prstGeom prst="rect">
              <a:avLst/>
            </a:prstGeom>
            <a:solidFill>
              <a:schemeClr val="bg1"/>
            </a:solidFill>
            <a:ln>
              <a:noFill/>
            </a:ln>
          </p:spPr>
          <p:txBody>
            <a:bodyPr wrap="none" rtlCol="0">
              <a:spAutoFit/>
            </a:bodyPr>
            <a:lstStyle/>
            <a:p>
              <a:r>
                <a:rPr lang="en-US" sz="1200">
                  <a:latin typeface="Arial" panose="020B0604020202020204" pitchFamily="34" charset="0"/>
                  <a:cs typeface="Arial" panose="020B0604020202020204" pitchFamily="34" charset="0"/>
                </a:rPr>
                <a:t>Time (minutes)</a:t>
              </a:r>
            </a:p>
          </p:txBody>
        </p:sp>
      </p:grpSp>
      <p:pic>
        <p:nvPicPr>
          <p:cNvPr id="14" name="Picture 13">
            <a:extLst>
              <a:ext uri="{FF2B5EF4-FFF2-40B4-BE49-F238E27FC236}">
                <a16:creationId xmlns:a16="http://schemas.microsoft.com/office/drawing/2014/main" id="{6B3C19AA-0583-47C6-6855-ADAA2B4DFBDA}"/>
              </a:ext>
            </a:extLst>
          </p:cNvPr>
          <p:cNvPicPr>
            <a:picLocks noChangeAspect="1"/>
          </p:cNvPicPr>
          <p:nvPr/>
        </p:nvPicPr>
        <p:blipFill rotWithShape="1">
          <a:blip r:embed="rId5">
            <a:extLst>
              <a:ext uri="{28A0092B-C50C-407E-A947-70E740481C1C}">
                <a14:useLocalDpi xmlns:a14="http://schemas.microsoft.com/office/drawing/2010/main" val="0"/>
              </a:ext>
            </a:extLst>
          </a:blip>
          <a:srcRect l="3444" r="11412"/>
          <a:stretch/>
        </p:blipFill>
        <p:spPr>
          <a:xfrm>
            <a:off x="2643809" y="1691159"/>
            <a:ext cx="5118652" cy="3450739"/>
          </a:xfrm>
          <a:prstGeom prst="rect">
            <a:avLst/>
          </a:prstGeom>
        </p:spPr>
      </p:pic>
      <p:sp>
        <p:nvSpPr>
          <p:cNvPr id="17" name="Rectangle 16">
            <a:extLst>
              <a:ext uri="{FF2B5EF4-FFF2-40B4-BE49-F238E27FC236}">
                <a16:creationId xmlns:a16="http://schemas.microsoft.com/office/drawing/2014/main" id="{A28A515E-6A1F-738F-9C93-0EEFCCE4E785}"/>
              </a:ext>
            </a:extLst>
          </p:cNvPr>
          <p:cNvSpPr/>
          <p:nvPr/>
        </p:nvSpPr>
        <p:spPr>
          <a:xfrm>
            <a:off x="392424" y="5326350"/>
            <a:ext cx="2064759" cy="1329434"/>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26E6E5B-3A49-D22E-8C74-88E8EF7AEB0F}"/>
              </a:ext>
            </a:extLst>
          </p:cNvPr>
          <p:cNvSpPr>
            <a:spLocks noChangeAspect="1"/>
          </p:cNvSpPr>
          <p:nvPr/>
        </p:nvSpPr>
        <p:spPr>
          <a:xfrm>
            <a:off x="3272874" y="2648557"/>
            <a:ext cx="548640" cy="548640"/>
          </a:xfrm>
          <a:prstGeom prst="ellipse">
            <a:avLst/>
          </a:prstGeom>
          <a:solidFill>
            <a:srgbClr val="FFFC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7DA77A2-5263-8657-79A3-12EA5C6464D2}"/>
              </a:ext>
            </a:extLst>
          </p:cNvPr>
          <p:cNvSpPr txBox="1">
            <a:spLocks/>
          </p:cNvSpPr>
          <p:nvPr/>
        </p:nvSpPr>
        <p:spPr bwMode="auto">
          <a:xfrm>
            <a:off x="9517536" y="1035218"/>
            <a:ext cx="2405107"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Initial PFAS ~10,000 ng/L</a:t>
            </a:r>
          </a:p>
          <a:p>
            <a:r>
              <a:rPr lang="en-US" altLang="en-US" kern="0">
                <a:solidFill>
                  <a:schemeClr val="tx1"/>
                </a:solidFill>
                <a:latin typeface="Arial" panose="020B0604020202020204" pitchFamily="34" charset="0"/>
                <a:cs typeface="Arial" panose="020B0604020202020204" pitchFamily="34" charset="0"/>
              </a:rPr>
              <a:t>Final PFAS ~7,500 ng/L</a:t>
            </a:r>
          </a:p>
          <a:p>
            <a:r>
              <a:rPr lang="en-US" altLang="en-US" kern="0">
                <a:solidFill>
                  <a:schemeClr val="tx1"/>
                </a:solidFill>
                <a:latin typeface="Arial" panose="020B0604020202020204" pitchFamily="34" charset="0"/>
                <a:cs typeface="Arial" panose="020B0604020202020204" pitchFamily="34" charset="0"/>
              </a:rPr>
              <a:t>Captured well by FDM for 19 PFAS</a:t>
            </a:r>
          </a:p>
          <a:p>
            <a:pPr lvl="1"/>
            <a:r>
              <a:rPr lang="en-US" altLang="en-US" kern="0">
                <a:solidFill>
                  <a:schemeClr val="tx1"/>
                </a:solidFill>
                <a:latin typeface="Arial" panose="020B0604020202020204" pitchFamily="34" charset="0"/>
                <a:cs typeface="Arial" panose="020B0604020202020204" pitchFamily="34" charset="0"/>
              </a:rPr>
              <a:t>Poor fits for five PFAS</a:t>
            </a:r>
          </a:p>
          <a:p>
            <a:pPr lvl="1"/>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F3E4966-792B-53BD-FBAC-819D64A29F5A}"/>
              </a:ext>
            </a:extLst>
          </p:cNvPr>
          <p:cNvSpPr>
            <a:spLocks noChangeAspect="1"/>
          </p:cNvSpPr>
          <p:nvPr/>
        </p:nvSpPr>
        <p:spPr>
          <a:xfrm>
            <a:off x="7119526" y="3100538"/>
            <a:ext cx="548640" cy="548640"/>
          </a:xfrm>
          <a:prstGeom prst="ellipse">
            <a:avLst/>
          </a:prstGeom>
          <a:solidFill>
            <a:srgbClr val="FFFC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2D0C9BF-CE9D-0C5B-BA66-2DFDCEDBEFB4}"/>
              </a:ext>
            </a:extLst>
          </p:cNvPr>
          <p:cNvSpPr/>
          <p:nvPr/>
        </p:nvSpPr>
        <p:spPr>
          <a:xfrm>
            <a:off x="5909187" y="1019811"/>
            <a:ext cx="1758979"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66DE7E-6269-D64C-C7C3-9675D60CCFF8}"/>
              </a:ext>
            </a:extLst>
          </p:cNvPr>
          <p:cNvSpPr/>
          <p:nvPr/>
        </p:nvSpPr>
        <p:spPr>
          <a:xfrm>
            <a:off x="5914102" y="2086615"/>
            <a:ext cx="1758979"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8F13ED-773D-153C-27DB-069E4CA6AD94}"/>
              </a:ext>
            </a:extLst>
          </p:cNvPr>
          <p:cNvSpPr/>
          <p:nvPr/>
        </p:nvSpPr>
        <p:spPr>
          <a:xfrm>
            <a:off x="5919018" y="4234965"/>
            <a:ext cx="1758979"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4553A-D6BC-C53C-C7AD-64880A82D412}"/>
              </a:ext>
            </a:extLst>
          </p:cNvPr>
          <p:cNvSpPr/>
          <p:nvPr/>
        </p:nvSpPr>
        <p:spPr>
          <a:xfrm>
            <a:off x="4193455" y="5350928"/>
            <a:ext cx="1758979" cy="1187984"/>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9FCE67A-87A1-0310-A72A-8344E30F0AE1}"/>
              </a:ext>
            </a:extLst>
          </p:cNvPr>
          <p:cNvSpPr/>
          <p:nvPr/>
        </p:nvSpPr>
        <p:spPr>
          <a:xfrm>
            <a:off x="2408897" y="5346011"/>
            <a:ext cx="1758979" cy="1187984"/>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29754D-0972-48BB-89DF-7DA0811530BC}"/>
              </a:ext>
            </a:extLst>
          </p:cNvPr>
          <p:cNvSpPr/>
          <p:nvPr/>
        </p:nvSpPr>
        <p:spPr>
          <a:xfrm>
            <a:off x="3268905" y="1761229"/>
            <a:ext cx="4399261" cy="203598"/>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PFPeS</a:t>
            </a:r>
            <a:endParaRPr lang="en-US">
              <a:solidFill>
                <a:schemeClr val="tx1"/>
              </a:solidFill>
            </a:endParaRPr>
          </a:p>
        </p:txBody>
      </p:sp>
    </p:spTree>
    <p:extLst>
      <p:ext uri="{BB962C8B-B14F-4D97-AF65-F5344CB8AC3E}">
        <p14:creationId xmlns:p14="http://schemas.microsoft.com/office/powerpoint/2010/main" val="16790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0" grpId="0" animBg="1"/>
      <p:bldP spid="20" grpId="1" animBg="1"/>
      <p:bldP spid="26" grpId="0" animBg="1"/>
      <p:bldP spid="27" grpId="0" animBg="1"/>
      <p:bldP spid="28" grpId="0" animBg="1"/>
      <p:bldP spid="29" grpId="0" animBg="1"/>
      <p:bldP spid="30"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I_Huong_pH7_0.12cm">
            <a:extLst>
              <a:ext uri="{FF2B5EF4-FFF2-40B4-BE49-F238E27FC236}">
                <a16:creationId xmlns:a16="http://schemas.microsoft.com/office/drawing/2014/main" id="{A123D701-7C6D-53F5-D837-7A042F163318}"/>
              </a:ext>
            </a:extLst>
          </p:cNvPr>
          <p:cNvPicPr>
            <a:picLocks noGrp="1" noChangeAspect="1"/>
          </p:cNvPicPr>
          <p:nvPr isPhoto="1"/>
        </p:nvPicPr>
        <p:blipFill rotWithShape="1">
          <a:blip r:embed="rId4">
            <a:lum/>
            <a:extLst>
              <a:ext uri="{28A0092B-C50C-407E-A947-70E740481C1C}">
                <a14:useLocalDpi xmlns:a14="http://schemas.microsoft.com/office/drawing/2010/main" val="0"/>
              </a:ext>
            </a:extLst>
          </a:blip>
          <a:srcRect t="7592" r="5981"/>
          <a:stretch/>
        </p:blipFill>
        <p:spPr>
          <a:xfrm>
            <a:off x="199364" y="986176"/>
            <a:ext cx="9220397" cy="5760720"/>
          </a:xfrm>
          <a:prstGeom prst="rect">
            <a:avLst/>
          </a:prstGeom>
        </p:spPr>
      </p:pic>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11</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Sink Compartment PFAS Profiles</a:t>
            </a:r>
          </a:p>
        </p:txBody>
      </p:sp>
      <p:sp>
        <p:nvSpPr>
          <p:cNvPr id="17" name="Rectangle 16">
            <a:extLst>
              <a:ext uri="{FF2B5EF4-FFF2-40B4-BE49-F238E27FC236}">
                <a16:creationId xmlns:a16="http://schemas.microsoft.com/office/drawing/2014/main" id="{A28A515E-6A1F-738F-9C93-0EEFCCE4E785}"/>
              </a:ext>
            </a:extLst>
          </p:cNvPr>
          <p:cNvSpPr/>
          <p:nvPr/>
        </p:nvSpPr>
        <p:spPr>
          <a:xfrm>
            <a:off x="392425" y="986176"/>
            <a:ext cx="445776" cy="5669608"/>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7DA77A2-5263-8657-79A3-12EA5C6464D2}"/>
              </a:ext>
            </a:extLst>
          </p:cNvPr>
          <p:cNvSpPr txBox="1">
            <a:spLocks/>
          </p:cNvSpPr>
          <p:nvPr/>
        </p:nvSpPr>
        <p:spPr bwMode="auto">
          <a:xfrm>
            <a:off x="9351454" y="1041719"/>
            <a:ext cx="2840546"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dirty="0">
                <a:solidFill>
                  <a:schemeClr val="tx1"/>
                </a:solidFill>
                <a:latin typeface="Arial" panose="020B0604020202020204" pitchFamily="34" charset="0"/>
                <a:cs typeface="Arial" panose="020B0604020202020204" pitchFamily="34" charset="0"/>
              </a:rPr>
              <a:t>No initial PFAS</a:t>
            </a:r>
          </a:p>
          <a:p>
            <a:r>
              <a:rPr lang="en-US" altLang="en-US" kern="0" dirty="0">
                <a:solidFill>
                  <a:schemeClr val="tx1"/>
                </a:solidFill>
                <a:latin typeface="Arial" panose="020B0604020202020204" pitchFamily="34" charset="0"/>
                <a:cs typeface="Arial" panose="020B0604020202020204" pitchFamily="34" charset="0"/>
              </a:rPr>
              <a:t>Final PFAS ~2,500 ng/L</a:t>
            </a:r>
          </a:p>
          <a:p>
            <a:pPr lvl="1"/>
            <a:r>
              <a:rPr lang="en-US" altLang="en-US" kern="0" dirty="0">
                <a:solidFill>
                  <a:schemeClr val="tx1"/>
                </a:solidFill>
                <a:latin typeface="Arial" panose="020B0604020202020204" pitchFamily="34" charset="0"/>
                <a:cs typeface="Arial" panose="020B0604020202020204" pitchFamily="34" charset="0"/>
              </a:rPr>
              <a:t>About one-third of final source</a:t>
            </a:r>
          </a:p>
          <a:p>
            <a:pPr lvl="1"/>
            <a:r>
              <a:rPr lang="en-US" altLang="en-US" kern="0" dirty="0">
                <a:solidFill>
                  <a:schemeClr val="tx1"/>
                </a:solidFill>
                <a:latin typeface="Arial" panose="020B0604020202020204" pitchFamily="34" charset="0"/>
                <a:cs typeface="Arial" panose="020B0604020202020204" pitchFamily="34" charset="0"/>
              </a:rPr>
              <a:t>Diffusive flux varies </a:t>
            </a:r>
            <a:r>
              <a:rPr lang="en-US" altLang="en-US" kern="0" dirty="0">
                <a:solidFill>
                  <a:schemeClr val="tx1"/>
                </a:solidFill>
                <a:latin typeface="Arial" panose="020B0604020202020204" pitchFamily="34" charset="0"/>
                <a:cs typeface="Arial" panose="020B0604020202020204" pitchFamily="34" charset="0"/>
                <a:sym typeface="Wingdings" pitchFamily="2" charset="2"/>
              </a:rPr>
              <a:t> FDM</a:t>
            </a:r>
            <a:endParaRPr lang="en-US" altLang="en-US" kern="0" dirty="0">
              <a:solidFill>
                <a:schemeClr val="tx1"/>
              </a:solidFill>
              <a:latin typeface="Arial" panose="020B0604020202020204" pitchFamily="34" charset="0"/>
              <a:cs typeface="Arial" panose="020B0604020202020204" pitchFamily="34" charset="0"/>
            </a:endParaRPr>
          </a:p>
          <a:p>
            <a:r>
              <a:rPr lang="en-US" altLang="en-US" kern="0" dirty="0">
                <a:solidFill>
                  <a:schemeClr val="tx1"/>
                </a:solidFill>
                <a:latin typeface="Arial" panose="020B0604020202020204" pitchFamily="34" charset="0"/>
                <a:cs typeface="Arial" panose="020B0604020202020204" pitchFamily="34" charset="0"/>
              </a:rPr>
              <a:t>Captured well by FDM for 16 of 24 PFAS</a:t>
            </a:r>
          </a:p>
          <a:p>
            <a:pPr lvl="1"/>
            <a:endParaRPr lang="en-US" altLang="en-US" kern="0" dirty="0">
              <a:solidFill>
                <a:schemeClr val="tx1"/>
              </a:solidFill>
              <a:latin typeface="Arial" panose="020B0604020202020204" pitchFamily="34" charset="0"/>
              <a:cs typeface="Arial" panose="020B0604020202020204" pitchFamily="34" charset="0"/>
            </a:endParaRPr>
          </a:p>
          <a:p>
            <a:endParaRPr lang="en-US" altLang="en-US" kern="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84D5108-5C56-1B92-95CA-E193FD99622C}"/>
              </a:ext>
            </a:extLst>
          </p:cNvPr>
          <p:cNvSpPr txBox="1"/>
          <p:nvPr/>
        </p:nvSpPr>
        <p:spPr>
          <a:xfrm rot="-5400000">
            <a:off x="-2100599" y="3528912"/>
            <a:ext cx="4709046" cy="276999"/>
          </a:xfrm>
          <a:prstGeom prst="rect">
            <a:avLst/>
          </a:prstGeom>
          <a:solidFill>
            <a:schemeClr val="bg1"/>
          </a:solidFill>
          <a:ln>
            <a:noFill/>
          </a:ln>
        </p:spPr>
        <p:txBody>
          <a:bodyPr wrap="none" rtlCol="0">
            <a:spAutoFit/>
          </a:bodyPr>
          <a:lstStyle/>
          <a:p>
            <a:r>
              <a:rPr lang="en-US" sz="1200">
                <a:latin typeface="Arial" panose="020B0604020202020204" pitchFamily="34" charset="0"/>
                <a:cs typeface="Arial" panose="020B0604020202020204" pitchFamily="34" charset="0"/>
              </a:rPr>
              <a:t>Source Compartment PFAS Concentrations for Agarose Gel (ng/L)</a:t>
            </a:r>
          </a:p>
        </p:txBody>
      </p:sp>
      <p:sp>
        <p:nvSpPr>
          <p:cNvPr id="26" name="TextBox 25">
            <a:extLst>
              <a:ext uri="{FF2B5EF4-FFF2-40B4-BE49-F238E27FC236}">
                <a16:creationId xmlns:a16="http://schemas.microsoft.com/office/drawing/2014/main" id="{30F4BFB8-9964-D47D-0C64-71D454850C4F}"/>
              </a:ext>
            </a:extLst>
          </p:cNvPr>
          <p:cNvSpPr txBox="1"/>
          <p:nvPr/>
        </p:nvSpPr>
        <p:spPr>
          <a:xfrm>
            <a:off x="4487649" y="6538912"/>
            <a:ext cx="1203278" cy="276999"/>
          </a:xfrm>
          <a:prstGeom prst="rect">
            <a:avLst/>
          </a:prstGeom>
          <a:solidFill>
            <a:schemeClr val="bg1"/>
          </a:solidFill>
          <a:ln>
            <a:noFill/>
          </a:ln>
        </p:spPr>
        <p:txBody>
          <a:bodyPr wrap="none" rtlCol="0">
            <a:spAutoFit/>
          </a:bodyPr>
          <a:lstStyle/>
          <a:p>
            <a:r>
              <a:rPr lang="en-US" sz="1200">
                <a:latin typeface="Arial" panose="020B0604020202020204" pitchFamily="34" charset="0"/>
                <a:cs typeface="Arial" panose="020B0604020202020204" pitchFamily="34" charset="0"/>
              </a:rPr>
              <a:t>Time (minutes)</a:t>
            </a:r>
          </a:p>
        </p:txBody>
      </p:sp>
      <p:sp>
        <p:nvSpPr>
          <p:cNvPr id="27" name="Rectangle 26">
            <a:extLst>
              <a:ext uri="{FF2B5EF4-FFF2-40B4-BE49-F238E27FC236}">
                <a16:creationId xmlns:a16="http://schemas.microsoft.com/office/drawing/2014/main" id="{D9E26D27-712D-B859-44C6-0B96726399C7}"/>
              </a:ext>
            </a:extLst>
          </p:cNvPr>
          <p:cNvSpPr/>
          <p:nvPr/>
        </p:nvSpPr>
        <p:spPr>
          <a:xfrm>
            <a:off x="2530945" y="981260"/>
            <a:ext cx="272143" cy="5669608"/>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E1246D-DA67-00FF-6F3B-224FD8053D20}"/>
              </a:ext>
            </a:extLst>
          </p:cNvPr>
          <p:cNvSpPr/>
          <p:nvPr/>
        </p:nvSpPr>
        <p:spPr>
          <a:xfrm>
            <a:off x="4384327" y="986176"/>
            <a:ext cx="272143" cy="5669608"/>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54175F-DC7B-376E-022B-862EC70A07DE}"/>
              </a:ext>
            </a:extLst>
          </p:cNvPr>
          <p:cNvSpPr/>
          <p:nvPr/>
        </p:nvSpPr>
        <p:spPr>
          <a:xfrm>
            <a:off x="6286871" y="981259"/>
            <a:ext cx="272143" cy="5669608"/>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1F79D6-190B-5F8B-3A24-5A27B9507FA9}"/>
              </a:ext>
            </a:extLst>
          </p:cNvPr>
          <p:cNvSpPr/>
          <p:nvPr/>
        </p:nvSpPr>
        <p:spPr>
          <a:xfrm>
            <a:off x="392425" y="1233377"/>
            <a:ext cx="9027336" cy="361507"/>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965FA82-F860-209B-6317-589F5B2B5151}"/>
              </a:ext>
            </a:extLst>
          </p:cNvPr>
          <p:cNvSpPr/>
          <p:nvPr/>
        </p:nvSpPr>
        <p:spPr>
          <a:xfrm>
            <a:off x="392424" y="2339163"/>
            <a:ext cx="9027335" cy="361507"/>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E510C1-FE26-0BDD-4576-38B11EB72301}"/>
              </a:ext>
            </a:extLst>
          </p:cNvPr>
          <p:cNvSpPr/>
          <p:nvPr/>
        </p:nvSpPr>
        <p:spPr>
          <a:xfrm>
            <a:off x="392425" y="3338622"/>
            <a:ext cx="9027334" cy="388323"/>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0C859D6-CDF2-E3BC-D6E2-75F9A93A73C1}"/>
              </a:ext>
            </a:extLst>
          </p:cNvPr>
          <p:cNvSpPr/>
          <p:nvPr/>
        </p:nvSpPr>
        <p:spPr>
          <a:xfrm>
            <a:off x="392424" y="5528930"/>
            <a:ext cx="6939215" cy="369332"/>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B86924B-1C7C-95B7-BE90-CEF1307F3A53}"/>
              </a:ext>
            </a:extLst>
          </p:cNvPr>
          <p:cNvSpPr/>
          <p:nvPr/>
        </p:nvSpPr>
        <p:spPr>
          <a:xfrm>
            <a:off x="392424" y="4481388"/>
            <a:ext cx="8792831" cy="388324"/>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48E9EAB-E2E5-9CBD-2841-DCA3C45CBA3A}"/>
              </a:ext>
            </a:extLst>
          </p:cNvPr>
          <p:cNvSpPr/>
          <p:nvPr/>
        </p:nvSpPr>
        <p:spPr>
          <a:xfrm>
            <a:off x="8151112" y="974168"/>
            <a:ext cx="272143" cy="4554762"/>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73ADE1-36E1-75B5-E422-5103AED350CD}"/>
              </a:ext>
            </a:extLst>
          </p:cNvPr>
          <p:cNvSpPr/>
          <p:nvPr/>
        </p:nvSpPr>
        <p:spPr>
          <a:xfrm>
            <a:off x="6283763" y="1019811"/>
            <a:ext cx="3135996"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0AE2B4-25CD-BC47-6981-FE611A903528}"/>
              </a:ext>
            </a:extLst>
          </p:cNvPr>
          <p:cNvSpPr/>
          <p:nvPr/>
        </p:nvSpPr>
        <p:spPr>
          <a:xfrm>
            <a:off x="6288678" y="2086615"/>
            <a:ext cx="3131081"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5709B9-81E4-3DB5-55BA-E682F70372AD}"/>
              </a:ext>
            </a:extLst>
          </p:cNvPr>
          <p:cNvSpPr/>
          <p:nvPr/>
        </p:nvSpPr>
        <p:spPr>
          <a:xfrm>
            <a:off x="6293594" y="4234965"/>
            <a:ext cx="1758979" cy="1084292"/>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16CABF-AEB2-24E6-7464-5797D5255056}"/>
              </a:ext>
            </a:extLst>
          </p:cNvPr>
          <p:cNvSpPr/>
          <p:nvPr/>
        </p:nvSpPr>
        <p:spPr>
          <a:xfrm>
            <a:off x="4479895" y="5350928"/>
            <a:ext cx="3572678" cy="1187984"/>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546457-8513-C351-6182-211FFB856A54}"/>
              </a:ext>
            </a:extLst>
          </p:cNvPr>
          <p:cNvSpPr/>
          <p:nvPr/>
        </p:nvSpPr>
        <p:spPr>
          <a:xfrm>
            <a:off x="2695337" y="5346011"/>
            <a:ext cx="1758979" cy="1187984"/>
          </a:xfrm>
          <a:prstGeom prst="rect">
            <a:avLst/>
          </a:prstGeom>
          <a:solidFill>
            <a:srgbClr val="FF0000">
              <a:alpha val="3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28" grpId="0" animBg="1"/>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12</a:t>
            </a:fld>
            <a:endParaRPr lang="en-US" sz="1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at pH 7 and 22 °C</a:t>
            </a:r>
          </a:p>
        </p:txBody>
      </p:sp>
      <p:pic>
        <p:nvPicPr>
          <p:cNvPr id="5" name="Picture 4">
            <a:extLst>
              <a:ext uri="{FF2B5EF4-FFF2-40B4-BE49-F238E27FC236}">
                <a16:creationId xmlns:a16="http://schemas.microsoft.com/office/drawing/2014/main" id="{934DD712-B259-187E-03A8-7A7613ED5BC0}"/>
              </a:ext>
            </a:extLst>
          </p:cNvPr>
          <p:cNvPicPr>
            <a:picLocks noChangeAspect="1"/>
          </p:cNvPicPr>
          <p:nvPr/>
        </p:nvPicPr>
        <p:blipFill>
          <a:blip r:embed="rId4"/>
          <a:stretch>
            <a:fillRect/>
          </a:stretch>
        </p:blipFill>
        <p:spPr>
          <a:xfrm>
            <a:off x="133117" y="1039717"/>
            <a:ext cx="7570124" cy="5486400"/>
          </a:xfrm>
          <a:prstGeom prst="rect">
            <a:avLst/>
          </a:prstGeom>
        </p:spPr>
      </p:pic>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491470" y="1041719"/>
            <a:ext cx="4578431" cy="4549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decreased with increasing chain length</a:t>
            </a:r>
          </a:p>
          <a:p>
            <a:pPr lvl="1"/>
            <a:r>
              <a:rPr lang="en-US" altLang="en-US" kern="0" dirty="0">
                <a:solidFill>
                  <a:schemeClr val="tx1"/>
                </a:solidFill>
                <a:latin typeface="Arial" panose="020B0604020202020204" pitchFamily="34" charset="0"/>
                <a:cs typeface="Arial" panose="020B0604020202020204" pitchFamily="34" charset="0"/>
              </a:rPr>
              <a:t>Expected trend</a:t>
            </a:r>
          </a:p>
          <a:p>
            <a:pPr lvl="1"/>
            <a:r>
              <a:rPr lang="en-US" altLang="en-US" kern="0" dirty="0">
                <a:solidFill>
                  <a:schemeClr val="tx1"/>
                </a:solidFill>
                <a:latin typeface="Arial" panose="020B0604020202020204" pitchFamily="34" charset="0"/>
                <a:cs typeface="Arial" panose="020B0604020202020204" pitchFamily="34" charset="0"/>
              </a:rPr>
              <a:t>PFBA ≅ 7.2×10⁻⁶ cm²•s⁻¹</a:t>
            </a:r>
          </a:p>
          <a:p>
            <a:pPr lvl="1"/>
            <a:r>
              <a:rPr lang="en-US" altLang="en-US" kern="0" dirty="0">
                <a:solidFill>
                  <a:schemeClr val="tx1"/>
                </a:solidFill>
                <a:latin typeface="Arial" panose="020B0604020202020204" pitchFamily="34" charset="0"/>
                <a:cs typeface="Arial" panose="020B0604020202020204" pitchFamily="34" charset="0"/>
              </a:rPr>
              <a:t>PFDA ≅ 4.2×10⁻⁶ cm²•s⁻¹</a:t>
            </a:r>
          </a:p>
          <a:p>
            <a:r>
              <a:rPr lang="en-US" altLang="en-US" kern="0" dirty="0">
                <a:solidFill>
                  <a:schemeClr val="tx1"/>
                </a:solidFill>
                <a:latin typeface="Arial" panose="020B0604020202020204" pitchFamily="34" charset="0"/>
                <a:cs typeface="Arial" panose="020B0604020202020204" pitchFamily="34" charset="0"/>
              </a:rPr>
              <a:t>Reproducibility amongst triplicate tests</a:t>
            </a:r>
          </a:p>
          <a:p>
            <a:pPr lvl="1"/>
            <a:r>
              <a:rPr lang="en-US" altLang="en-US" kern="0" dirty="0" err="1">
                <a:solidFill>
                  <a:schemeClr val="tx1"/>
                </a:solidFill>
                <a:latin typeface="Arial" panose="020B0604020202020204" pitchFamily="34" charset="0"/>
                <a:cs typeface="Arial" panose="020B0604020202020204" pitchFamily="34" charset="0"/>
              </a:rPr>
              <a:t>PFHxA</a:t>
            </a:r>
            <a:r>
              <a:rPr lang="en-US" altLang="en-US" kern="0" dirty="0">
                <a:solidFill>
                  <a:schemeClr val="tx1"/>
                </a:solidFill>
                <a:latin typeface="Arial" panose="020B0604020202020204" pitchFamily="34" charset="0"/>
                <a:cs typeface="Arial" panose="020B0604020202020204" pitchFamily="34" charset="0"/>
              </a:rPr>
              <a:t> ≅ 6.4–6.6×10⁻⁶ cm²•s⁻¹</a:t>
            </a:r>
          </a:p>
          <a:p>
            <a:pPr lvl="1"/>
            <a:r>
              <a:rPr lang="en-US" altLang="en-US" kern="0" dirty="0" err="1">
                <a:solidFill>
                  <a:schemeClr val="tx1"/>
                </a:solidFill>
                <a:latin typeface="Arial" panose="020B0604020202020204" pitchFamily="34" charset="0"/>
                <a:cs typeface="Arial" panose="020B0604020202020204" pitchFamily="34" charset="0"/>
              </a:rPr>
              <a:t>PFPeA</a:t>
            </a:r>
            <a:r>
              <a:rPr lang="en-US" altLang="en-US" kern="0" dirty="0">
                <a:solidFill>
                  <a:schemeClr val="tx1"/>
                </a:solidFill>
                <a:latin typeface="Arial" panose="020B0604020202020204" pitchFamily="34" charset="0"/>
                <a:cs typeface="Arial" panose="020B0604020202020204" pitchFamily="34" charset="0"/>
              </a:rPr>
              <a:t> ≅ 6.9–7.8×10⁻⁶ cm²•s⁻¹</a:t>
            </a:r>
          </a:p>
          <a:p>
            <a:pPr lvl="2"/>
            <a:r>
              <a:rPr lang="en-US" altLang="en-US" kern="0" dirty="0">
                <a:solidFill>
                  <a:schemeClr val="tx1"/>
                </a:solidFill>
                <a:latin typeface="Arial" panose="020B0604020202020204" pitchFamily="34" charset="0"/>
                <a:cs typeface="Arial" panose="020B0604020202020204" pitchFamily="34" charset="0"/>
              </a:rPr>
              <a:t>3–12% variation</a:t>
            </a:r>
          </a:p>
          <a:p>
            <a:pPr lvl="2"/>
            <a:r>
              <a:rPr lang="en-US" altLang="en-US" kern="0" dirty="0">
                <a:solidFill>
                  <a:schemeClr val="tx1"/>
                </a:solidFill>
                <a:latin typeface="Arial" panose="020B0604020202020204" pitchFamily="34" charset="0"/>
                <a:cs typeface="Arial" panose="020B0604020202020204" pitchFamily="34" charset="0"/>
              </a:rPr>
              <a:t>Well within the 30% range commonly attributed to PFAS</a:t>
            </a:r>
          </a:p>
          <a:p>
            <a:pPr lvl="1"/>
            <a:endParaRPr lang="en-US" altLang="en-US" kern="0" dirty="0">
              <a:solidFill>
                <a:schemeClr val="tx1"/>
              </a:solidFill>
              <a:latin typeface="Arial" panose="020B0604020202020204" pitchFamily="34" charset="0"/>
              <a:cs typeface="Arial" panose="020B0604020202020204" pitchFamily="34" charset="0"/>
            </a:endParaRPr>
          </a:p>
          <a:p>
            <a:endParaRPr lang="en-US" altLang="en-US" kern="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098FBBE-7CEB-7B37-F220-8136324AA177}"/>
              </a:ext>
            </a:extLst>
          </p:cNvPr>
          <p:cNvSpPr/>
          <p:nvPr/>
        </p:nvSpPr>
        <p:spPr>
          <a:xfrm>
            <a:off x="1229706" y="1850834"/>
            <a:ext cx="312656" cy="64008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6CD077-BF81-5A0D-2678-FDAD0540365A}"/>
              </a:ext>
            </a:extLst>
          </p:cNvPr>
          <p:cNvSpPr/>
          <p:nvPr/>
        </p:nvSpPr>
        <p:spPr>
          <a:xfrm>
            <a:off x="4875620" y="3437575"/>
            <a:ext cx="291291" cy="616632"/>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E5BCBA-11BD-0966-6908-63F28703DD0F}"/>
              </a:ext>
            </a:extLst>
          </p:cNvPr>
          <p:cNvSpPr/>
          <p:nvPr/>
        </p:nvSpPr>
        <p:spPr>
          <a:xfrm>
            <a:off x="1850396" y="1696598"/>
            <a:ext cx="291291" cy="77724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85823E-3A59-EE34-BE82-DD23DA31703D}"/>
              </a:ext>
            </a:extLst>
          </p:cNvPr>
          <p:cNvSpPr/>
          <p:nvPr/>
        </p:nvSpPr>
        <p:spPr>
          <a:xfrm>
            <a:off x="2449720" y="2335798"/>
            <a:ext cx="291291" cy="405566"/>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B7BD479-8453-19E1-24E9-987E40E14F44}"/>
              </a:ext>
            </a:extLst>
          </p:cNvPr>
          <p:cNvCxnSpPr>
            <a:cxnSpLocks/>
          </p:cNvCxnSpPr>
          <p:nvPr/>
        </p:nvCxnSpPr>
        <p:spPr>
          <a:xfrm>
            <a:off x="1280372" y="2574931"/>
            <a:ext cx="3886539" cy="169079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48BF1C-42C1-340E-3A95-7A707C90CCE8}"/>
              </a:ext>
            </a:extLst>
          </p:cNvPr>
          <p:cNvPicPr>
            <a:picLocks noChangeAspect="1"/>
          </p:cNvPicPr>
          <p:nvPr/>
        </p:nvPicPr>
        <p:blipFill>
          <a:blip r:embed="rId4"/>
          <a:stretch>
            <a:fillRect/>
          </a:stretch>
        </p:blipFill>
        <p:spPr>
          <a:xfrm>
            <a:off x="120456" y="1030892"/>
            <a:ext cx="7570124" cy="5486400"/>
          </a:xfrm>
          <a:prstGeom prst="rect">
            <a:avLst/>
          </a:prstGeom>
        </p:spPr>
      </p:pic>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13</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pH Impact</a:t>
            </a:r>
          </a:p>
        </p:txBody>
      </p:sp>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686717" y="1041719"/>
            <a:ext cx="4383184"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at pH 7 ≅ </a:t>
            </a:r>
            <a:r>
              <a:rPr lang="en-US" altLang="en-US" kern="0">
                <a:solidFill>
                  <a:srgbClr val="FF40FF"/>
                </a:solidFill>
                <a:latin typeface="Arial" panose="020B0604020202020204" pitchFamily="34" charset="0"/>
                <a:cs typeface="Arial" panose="020B0604020202020204" pitchFamily="34" charset="0"/>
              </a:rPr>
              <a:t>D</a:t>
            </a:r>
            <a:r>
              <a:rPr lang="en-US" altLang="en-US" kern="0" baseline="-25000">
                <a:solidFill>
                  <a:srgbClr val="FF40FF"/>
                </a:solidFill>
                <a:latin typeface="Arial" panose="020B0604020202020204" pitchFamily="34" charset="0"/>
                <a:cs typeface="Arial" panose="020B0604020202020204" pitchFamily="34" charset="0"/>
              </a:rPr>
              <a:t>Gel</a:t>
            </a:r>
            <a:r>
              <a:rPr lang="en-US" altLang="en-US" kern="0">
                <a:solidFill>
                  <a:srgbClr val="FF40FF"/>
                </a:solidFill>
                <a:latin typeface="Arial" panose="020B0604020202020204" pitchFamily="34" charset="0"/>
                <a:cs typeface="Arial" panose="020B0604020202020204" pitchFamily="34" charset="0"/>
              </a:rPr>
              <a:t> at pH 5</a:t>
            </a:r>
          </a:p>
          <a:p>
            <a:pPr marL="0" indent="0">
              <a:buNone/>
            </a:pPr>
            <a:endParaRPr lang="en-US" altLang="en-US" ker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3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14</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pH Impact</a:t>
            </a:r>
          </a:p>
        </p:txBody>
      </p:sp>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686717" y="1041719"/>
            <a:ext cx="4383184"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at pH 7 ≅ </a:t>
            </a:r>
            <a:r>
              <a:rPr lang="en-US" altLang="en-US" kern="0">
                <a:solidFill>
                  <a:srgbClr val="FF40FF"/>
                </a:solidFill>
                <a:latin typeface="Arial" panose="020B0604020202020204" pitchFamily="34" charset="0"/>
                <a:cs typeface="Arial" panose="020B0604020202020204" pitchFamily="34" charset="0"/>
              </a:rPr>
              <a:t>D</a:t>
            </a:r>
            <a:r>
              <a:rPr lang="en-US" altLang="en-US" kern="0" baseline="-25000">
                <a:solidFill>
                  <a:srgbClr val="FF40FF"/>
                </a:solidFill>
                <a:latin typeface="Arial" panose="020B0604020202020204" pitchFamily="34" charset="0"/>
                <a:cs typeface="Arial" panose="020B0604020202020204" pitchFamily="34" charset="0"/>
              </a:rPr>
              <a:t>Gel</a:t>
            </a:r>
            <a:r>
              <a:rPr lang="en-US" altLang="en-US" kern="0">
                <a:solidFill>
                  <a:srgbClr val="FF40FF"/>
                </a:solidFill>
                <a:latin typeface="Arial" panose="020B0604020202020204" pitchFamily="34" charset="0"/>
                <a:cs typeface="Arial" panose="020B0604020202020204" pitchFamily="34" charset="0"/>
              </a:rPr>
              <a:t> at pH 5</a:t>
            </a:r>
          </a:p>
          <a:p>
            <a:pPr lvl="1"/>
            <a:r>
              <a:rPr lang="en-US" altLang="en-US" kern="0">
                <a:solidFill>
                  <a:srgbClr val="FF40FF"/>
                </a:solidFill>
                <a:latin typeface="Arial" panose="020B0604020202020204" pitchFamily="34" charset="0"/>
                <a:cs typeface="Arial" panose="020B0604020202020204" pitchFamily="34" charset="0"/>
              </a:rPr>
              <a:t>Fang et al. 2021 pH 5.6</a:t>
            </a:r>
          </a:p>
        </p:txBody>
      </p:sp>
      <p:pic>
        <p:nvPicPr>
          <p:cNvPr id="13" name="Picture 12">
            <a:extLst>
              <a:ext uri="{FF2B5EF4-FFF2-40B4-BE49-F238E27FC236}">
                <a16:creationId xmlns:a16="http://schemas.microsoft.com/office/drawing/2014/main" id="{BB771624-38AB-B76E-74A5-EBCD56DBF529}"/>
              </a:ext>
            </a:extLst>
          </p:cNvPr>
          <p:cNvPicPr>
            <a:picLocks noChangeAspect="1"/>
          </p:cNvPicPr>
          <p:nvPr/>
        </p:nvPicPr>
        <p:blipFill>
          <a:blip r:embed="rId4"/>
          <a:stretch>
            <a:fillRect/>
          </a:stretch>
        </p:blipFill>
        <p:spPr>
          <a:xfrm>
            <a:off x="116593" y="1031145"/>
            <a:ext cx="7570124" cy="5486400"/>
          </a:xfrm>
          <a:prstGeom prst="rect">
            <a:avLst/>
          </a:prstGeom>
        </p:spPr>
      </p:pic>
    </p:spTree>
    <p:extLst>
      <p:ext uri="{BB962C8B-B14F-4D97-AF65-F5344CB8AC3E}">
        <p14:creationId xmlns:p14="http://schemas.microsoft.com/office/powerpoint/2010/main" val="388412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15</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pH Impact</a:t>
            </a:r>
          </a:p>
        </p:txBody>
      </p:sp>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686717" y="1041719"/>
            <a:ext cx="4383184"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at pH 7 ≅ </a:t>
            </a:r>
            <a:r>
              <a:rPr lang="en-US" altLang="en-US" kern="0">
                <a:solidFill>
                  <a:srgbClr val="FF40FF"/>
                </a:solidFill>
                <a:latin typeface="Arial" panose="020B0604020202020204" pitchFamily="34" charset="0"/>
                <a:cs typeface="Arial" panose="020B0604020202020204" pitchFamily="34" charset="0"/>
              </a:rPr>
              <a:t>D</a:t>
            </a:r>
            <a:r>
              <a:rPr lang="en-US" altLang="en-US" kern="0" baseline="-25000">
                <a:solidFill>
                  <a:srgbClr val="FF40FF"/>
                </a:solidFill>
                <a:latin typeface="Arial" panose="020B0604020202020204" pitchFamily="34" charset="0"/>
                <a:cs typeface="Arial" panose="020B0604020202020204" pitchFamily="34" charset="0"/>
              </a:rPr>
              <a:t>Gel</a:t>
            </a:r>
            <a:r>
              <a:rPr lang="en-US" altLang="en-US" kern="0">
                <a:solidFill>
                  <a:srgbClr val="FF40FF"/>
                </a:solidFill>
                <a:latin typeface="Arial" panose="020B0604020202020204" pitchFamily="34" charset="0"/>
                <a:cs typeface="Arial" panose="020B0604020202020204" pitchFamily="34" charset="0"/>
              </a:rPr>
              <a:t> at pH 5</a:t>
            </a:r>
          </a:p>
          <a:p>
            <a:pPr lvl="1"/>
            <a:r>
              <a:rPr lang="en-US" altLang="en-US" kern="0">
                <a:solidFill>
                  <a:srgbClr val="FF40FF"/>
                </a:solidFill>
                <a:latin typeface="Arial" panose="020B0604020202020204" pitchFamily="34" charset="0"/>
                <a:cs typeface="Arial" panose="020B0604020202020204" pitchFamily="34" charset="0"/>
              </a:rPr>
              <a:t>Fang et al. 2021 pH 5.6</a:t>
            </a:r>
          </a:p>
          <a:p>
            <a:r>
              <a:rPr lang="en-US" altLang="en-US" kern="0">
                <a:solidFill>
                  <a:schemeClr val="tx1"/>
                </a:solidFill>
                <a:latin typeface="Arial" panose="020B0604020202020204" pitchFamily="34" charset="0"/>
                <a:cs typeface="Arial" panose="020B0604020202020204" pitchFamily="34" charset="0"/>
              </a:rPr>
              <a:t>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at pH 7 ≳ </a:t>
            </a:r>
            <a:r>
              <a:rPr lang="en-US" altLang="en-US" kern="0">
                <a:solidFill>
                  <a:srgbClr val="00B050"/>
                </a:solidFill>
                <a:latin typeface="Arial" panose="020B0604020202020204" pitchFamily="34" charset="0"/>
                <a:cs typeface="Arial" panose="020B0604020202020204" pitchFamily="34" charset="0"/>
              </a:rPr>
              <a:t>D</a:t>
            </a:r>
            <a:r>
              <a:rPr lang="en-US" altLang="en-US" kern="0" baseline="-25000">
                <a:solidFill>
                  <a:srgbClr val="00B050"/>
                </a:solidFill>
                <a:latin typeface="Arial" panose="020B0604020202020204" pitchFamily="34" charset="0"/>
                <a:cs typeface="Arial" panose="020B0604020202020204" pitchFamily="34" charset="0"/>
              </a:rPr>
              <a:t>Gel</a:t>
            </a:r>
            <a:r>
              <a:rPr lang="en-US" altLang="en-US" kern="0">
                <a:solidFill>
                  <a:srgbClr val="00B050"/>
                </a:solidFill>
                <a:latin typeface="Arial" panose="020B0604020202020204" pitchFamily="34" charset="0"/>
                <a:cs typeface="Arial" panose="020B0604020202020204" pitchFamily="34" charset="0"/>
              </a:rPr>
              <a:t> at pH 9</a:t>
            </a:r>
          </a:p>
          <a:p>
            <a:pPr lvl="1"/>
            <a:r>
              <a:rPr lang="en-US" altLang="en-US" kern="0">
                <a:solidFill>
                  <a:srgbClr val="00B050"/>
                </a:solidFill>
                <a:latin typeface="Arial" panose="020B0604020202020204" pitchFamily="34" charset="0"/>
                <a:cs typeface="Arial" panose="020B0604020202020204" pitchFamily="34" charset="0"/>
              </a:rPr>
              <a:t>Similar for PFBA and PFNA</a:t>
            </a:r>
          </a:p>
          <a:p>
            <a:pPr lvl="1"/>
            <a:r>
              <a:rPr lang="en-US" altLang="en-US" kern="0">
                <a:solidFill>
                  <a:srgbClr val="00B050"/>
                </a:solidFill>
                <a:latin typeface="Arial" panose="020B0604020202020204" pitchFamily="34" charset="0"/>
                <a:cs typeface="Arial" panose="020B0604020202020204" pitchFamily="34" charset="0"/>
              </a:rPr>
              <a:t>~30 % lower for other PFCAs</a:t>
            </a:r>
          </a:p>
          <a:p>
            <a:r>
              <a:rPr lang="en-US" altLang="en-US" kern="0">
                <a:solidFill>
                  <a:schemeClr val="tx1"/>
                </a:solidFill>
                <a:latin typeface="Arial" panose="020B0604020202020204" pitchFamily="34" charset="0"/>
                <a:cs typeface="Arial" panose="020B0604020202020204" pitchFamily="34" charset="0"/>
              </a:rPr>
              <a:t>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at pH 9 less than those at pH 5 and 7</a:t>
            </a:r>
          </a:p>
          <a:p>
            <a:pPr lvl="1"/>
            <a:r>
              <a:rPr lang="en-US" altLang="en-US" kern="0">
                <a:solidFill>
                  <a:schemeClr val="tx1"/>
                </a:solidFill>
                <a:latin typeface="Arial" panose="020B0604020202020204" pitchFamily="34" charset="0"/>
                <a:cs typeface="Arial" panose="020B0604020202020204" pitchFamily="34" charset="0"/>
              </a:rPr>
              <a:t>Negative surface charge on agarose at pH 9 restricting diffusion of anionic PFAS?</a:t>
            </a:r>
          </a:p>
          <a:p>
            <a:endParaRPr lang="en-US" altLang="en-US" kern="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B5DA2C1-3DA8-996E-C3CB-17C622891531}"/>
              </a:ext>
            </a:extLst>
          </p:cNvPr>
          <p:cNvPicPr>
            <a:picLocks noChangeAspect="1"/>
          </p:cNvPicPr>
          <p:nvPr/>
        </p:nvPicPr>
        <p:blipFill>
          <a:blip r:embed="rId4"/>
          <a:stretch>
            <a:fillRect/>
          </a:stretch>
        </p:blipFill>
        <p:spPr>
          <a:xfrm>
            <a:off x="116593" y="1031144"/>
            <a:ext cx="7570124" cy="5486400"/>
          </a:xfrm>
          <a:prstGeom prst="rect">
            <a:avLst/>
          </a:prstGeom>
        </p:spPr>
      </p:pic>
      <p:sp>
        <p:nvSpPr>
          <p:cNvPr id="5" name="Rectangle 4">
            <a:extLst>
              <a:ext uri="{FF2B5EF4-FFF2-40B4-BE49-F238E27FC236}">
                <a16:creationId xmlns:a16="http://schemas.microsoft.com/office/drawing/2014/main" id="{62CA9857-5824-4B77-1B9D-83895F2980B8}"/>
              </a:ext>
            </a:extLst>
          </p:cNvPr>
          <p:cNvSpPr/>
          <p:nvPr/>
        </p:nvSpPr>
        <p:spPr>
          <a:xfrm>
            <a:off x="1229706" y="1850833"/>
            <a:ext cx="312656" cy="980501"/>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41904F-2D62-B9FE-72E5-623F1EC469CA}"/>
              </a:ext>
            </a:extLst>
          </p:cNvPr>
          <p:cNvSpPr/>
          <p:nvPr/>
        </p:nvSpPr>
        <p:spPr>
          <a:xfrm>
            <a:off x="4234860" y="2971800"/>
            <a:ext cx="312656" cy="980501"/>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E819FC-016D-613A-2BFC-7C8884DC9729}"/>
              </a:ext>
            </a:extLst>
          </p:cNvPr>
          <p:cNvSpPr/>
          <p:nvPr/>
        </p:nvSpPr>
        <p:spPr>
          <a:xfrm>
            <a:off x="1836958" y="1663547"/>
            <a:ext cx="312656" cy="173736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ABDD8A-4EC9-614C-9CD9-43D88E5C232C}"/>
              </a:ext>
            </a:extLst>
          </p:cNvPr>
          <p:cNvSpPr/>
          <p:nvPr/>
        </p:nvSpPr>
        <p:spPr>
          <a:xfrm>
            <a:off x="2425795" y="2341083"/>
            <a:ext cx="312656" cy="137160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DFF666-5DD3-4D96-5181-CF42AA2004D6}"/>
              </a:ext>
            </a:extLst>
          </p:cNvPr>
          <p:cNvSpPr/>
          <p:nvPr/>
        </p:nvSpPr>
        <p:spPr>
          <a:xfrm>
            <a:off x="3038771" y="2635786"/>
            <a:ext cx="312656" cy="100584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DBB9B1-7714-32CF-7BE0-AD61E39E3E0D}"/>
              </a:ext>
            </a:extLst>
          </p:cNvPr>
          <p:cNvSpPr/>
          <p:nvPr/>
        </p:nvSpPr>
        <p:spPr>
          <a:xfrm>
            <a:off x="3642865" y="2799203"/>
            <a:ext cx="312656" cy="128016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2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16</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Temperature Impact</a:t>
            </a:r>
          </a:p>
        </p:txBody>
      </p:sp>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686717" y="1041719"/>
            <a:ext cx="4383184"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at 22 ℃ &gt; </a:t>
            </a:r>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at 5 ℃</a:t>
            </a:r>
          </a:p>
          <a:p>
            <a:pPr lvl="1"/>
            <a:r>
              <a:rPr lang="en-US" altLang="en-US" kern="0" dirty="0">
                <a:solidFill>
                  <a:schemeClr val="tx1"/>
                </a:solidFill>
                <a:latin typeface="Arial" panose="020B0604020202020204" pitchFamily="34" charset="0"/>
                <a:cs typeface="Arial" panose="020B0604020202020204" pitchFamily="34" charset="0"/>
              </a:rPr>
              <a:t>Expected result</a:t>
            </a:r>
          </a:p>
          <a:p>
            <a:pPr lvl="1"/>
            <a:r>
              <a:rPr lang="en-US" altLang="en-US" kern="0" dirty="0">
                <a:solidFill>
                  <a:schemeClr val="tx1"/>
                </a:solidFill>
                <a:latin typeface="Arial" panose="020B0604020202020204" pitchFamily="34" charset="0"/>
                <a:cs typeface="Arial" panose="020B0604020202020204" pitchFamily="34" charset="0"/>
              </a:rPr>
              <a:t>Lower at 5 ℃ by 2–3×</a:t>
            </a:r>
          </a:p>
        </p:txBody>
      </p:sp>
      <p:pic>
        <p:nvPicPr>
          <p:cNvPr id="7" name="Picture 6">
            <a:extLst>
              <a:ext uri="{FF2B5EF4-FFF2-40B4-BE49-F238E27FC236}">
                <a16:creationId xmlns:a16="http://schemas.microsoft.com/office/drawing/2014/main" id="{9CAD588B-0049-3D30-E49D-4FC07FB2D2C5}"/>
              </a:ext>
            </a:extLst>
          </p:cNvPr>
          <p:cNvPicPr>
            <a:picLocks noChangeAspect="1"/>
          </p:cNvPicPr>
          <p:nvPr/>
        </p:nvPicPr>
        <p:blipFill>
          <a:blip r:embed="rId4"/>
          <a:stretch>
            <a:fillRect/>
          </a:stretch>
        </p:blipFill>
        <p:spPr>
          <a:xfrm>
            <a:off x="125277" y="1037142"/>
            <a:ext cx="7565923" cy="5486400"/>
          </a:xfrm>
          <a:prstGeom prst="rect">
            <a:avLst/>
          </a:prstGeom>
        </p:spPr>
      </p:pic>
    </p:spTree>
    <p:extLst>
      <p:ext uri="{BB962C8B-B14F-4D97-AF65-F5344CB8AC3E}">
        <p14:creationId xmlns:p14="http://schemas.microsoft.com/office/powerpoint/2010/main" val="296013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17</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Temperature Impact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0FEBEBF-0403-30CC-2389-E9DCF9AE53C0}"/>
                  </a:ext>
                </a:extLst>
              </p:cNvPr>
              <p:cNvSpPr txBox="1">
                <a:spLocks/>
              </p:cNvSpPr>
              <p:nvPr/>
            </p:nvSpPr>
            <p:spPr bwMode="auto">
              <a:xfrm>
                <a:off x="7686717" y="1041719"/>
                <a:ext cx="4383184"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dirty="0">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at 22 ℃ &lt; </a:t>
                </a:r>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at 5 ℃</a:t>
                </a:r>
              </a:p>
              <a:p>
                <a:pPr lvl="1"/>
                <a:r>
                  <a:rPr lang="en-US" altLang="en-US" kern="0" dirty="0">
                    <a:solidFill>
                      <a:schemeClr val="tx1"/>
                    </a:solidFill>
                    <a:latin typeface="Arial" panose="020B0604020202020204" pitchFamily="34" charset="0"/>
                    <a:cs typeface="Arial" panose="020B0604020202020204" pitchFamily="34" charset="0"/>
                  </a:rPr>
                  <a:t>Expected result</a:t>
                </a:r>
              </a:p>
              <a:p>
                <a:pPr lvl="1"/>
                <a:r>
                  <a:rPr lang="en-US" altLang="en-US" kern="0" dirty="0">
                    <a:solidFill>
                      <a:schemeClr val="tx1"/>
                    </a:solidFill>
                    <a:latin typeface="Arial" panose="020B0604020202020204" pitchFamily="34" charset="0"/>
                    <a:cs typeface="Arial" panose="020B0604020202020204" pitchFamily="34" charset="0"/>
                  </a:rPr>
                  <a:t>Lower at 5 ℃ by 2–3×</a:t>
                </a:r>
              </a:p>
              <a:p>
                <a:r>
                  <a:rPr lang="en-US" altLang="en-US" kern="0" dirty="0">
                    <a:solidFill>
                      <a:schemeClr val="tx1"/>
                    </a:solidFill>
                    <a:latin typeface="Arial" panose="020B0604020202020204" pitchFamily="34" charset="0"/>
                    <a:cs typeface="Arial" panose="020B0604020202020204" pitchFamily="34" charset="0"/>
                  </a:rPr>
                  <a:t>Stokes-Einstein Equation</a:t>
                </a:r>
              </a:p>
              <a:p>
                <a14:m>
                  <m:oMath xmlns:m="http://schemas.openxmlformats.org/officeDocument/2006/math">
                    <m:sSub>
                      <m:sSubPr>
                        <m:ctrlPr>
                          <a:rPr lang="en-US" altLang="en-US" b="0" i="1" kern="0" smtClean="0">
                            <a:solidFill>
                              <a:schemeClr val="tx1"/>
                            </a:solidFill>
                            <a:latin typeface="Cambria Math" panose="02040503050406030204" pitchFamily="18" charset="0"/>
                            <a:cs typeface="Arial" panose="020B0604020202020204" pitchFamily="34" charset="0"/>
                          </a:rPr>
                        </m:ctrlPr>
                      </m:sSubPr>
                      <m:e>
                        <m:d>
                          <m:dPr>
                            <m:ctrlPr>
                              <a:rPr lang="en-US" altLang="en-US" b="0" i="1" kern="0" smtClean="0">
                                <a:solidFill>
                                  <a:schemeClr val="tx1"/>
                                </a:solidFill>
                                <a:latin typeface="Cambria Math" panose="02040503050406030204" pitchFamily="18" charset="0"/>
                                <a:cs typeface="Arial" panose="020B0604020202020204" pitchFamily="34" charset="0"/>
                              </a:rPr>
                            </m:ctrlPr>
                          </m:dPr>
                          <m:e>
                            <m:f>
                              <m:fPr>
                                <m:ctrlPr>
                                  <a:rPr lang="en-US" altLang="en-US" b="0" i="1" kern="0" smtClean="0">
                                    <a:solidFill>
                                      <a:schemeClr val="tx1"/>
                                    </a:solidFill>
                                    <a:latin typeface="Cambria Math" panose="02040503050406030204" pitchFamily="18" charset="0"/>
                                    <a:cs typeface="Arial" panose="020B0604020202020204" pitchFamily="34" charset="0"/>
                                  </a:rPr>
                                </m:ctrlPr>
                              </m:fPr>
                              <m:num>
                                <m:sSub>
                                  <m:sSubPr>
                                    <m:ctrlPr>
                                      <a:rPr lang="en-US" altLang="en-US" b="0" i="1" kern="0" smtClean="0">
                                        <a:solidFill>
                                          <a:schemeClr val="tx1"/>
                                        </a:solidFill>
                                        <a:latin typeface="Cambria Math" panose="02040503050406030204" pitchFamily="18" charset="0"/>
                                        <a:cs typeface="Arial" panose="020B0604020202020204" pitchFamily="34" charset="0"/>
                                      </a:rPr>
                                    </m:ctrlPr>
                                  </m:sSubPr>
                                  <m:e>
                                    <m:r>
                                      <a:rPr lang="en-US" altLang="en-US" b="0" i="1" kern="0" smtClean="0">
                                        <a:solidFill>
                                          <a:schemeClr val="tx1"/>
                                        </a:solidFill>
                                        <a:latin typeface="Cambria Math" panose="02040503050406030204" pitchFamily="18" charset="0"/>
                                        <a:cs typeface="Arial" panose="020B0604020202020204" pitchFamily="34" charset="0"/>
                                      </a:rPr>
                                      <m:t>𝐷</m:t>
                                    </m:r>
                                  </m:e>
                                  <m:sub>
                                    <m:r>
                                      <a:rPr lang="en-US" altLang="en-US" b="0" i="1" kern="0" smtClean="0">
                                        <a:solidFill>
                                          <a:schemeClr val="tx1"/>
                                        </a:solidFill>
                                        <a:latin typeface="Cambria Math" panose="02040503050406030204" pitchFamily="18" charset="0"/>
                                        <a:cs typeface="Arial" panose="020B0604020202020204" pitchFamily="34" charset="0"/>
                                      </a:rPr>
                                      <m:t>𝐺𝑒𝑙</m:t>
                                    </m:r>
                                  </m:sub>
                                </m:sSub>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𝜂</m:t>
                                </m:r>
                              </m:num>
                              <m:den>
                                <m:r>
                                  <a:rPr lang="en-US" altLang="en-US" b="0" i="1" kern="0" smtClean="0">
                                    <a:solidFill>
                                      <a:schemeClr val="tx1"/>
                                    </a:solidFill>
                                    <a:latin typeface="Cambria Math" panose="02040503050406030204" pitchFamily="18" charset="0"/>
                                    <a:cs typeface="Arial" panose="020B0604020202020204" pitchFamily="34" charset="0"/>
                                  </a:rPr>
                                  <m:t>𝑇</m:t>
                                </m:r>
                              </m:den>
                            </m:f>
                          </m:e>
                        </m:d>
                      </m:e>
                      <m:sub>
                        <m:r>
                          <a:rPr lang="en-US" altLang="en-US" b="0" i="1" kern="0" smtClean="0">
                            <a:solidFill>
                              <a:schemeClr val="tx1"/>
                            </a:solidFill>
                            <a:latin typeface="Cambria Math" panose="02040503050406030204" pitchFamily="18" charset="0"/>
                            <a:cs typeface="Arial" panose="020B0604020202020204" pitchFamily="34" charset="0"/>
                          </a:rPr>
                          <m:t>𝑇</m:t>
                        </m:r>
                        <m:r>
                          <a:rPr lang="en-US" altLang="en-US" b="0" i="1" kern="0" smtClean="0">
                            <a:solidFill>
                              <a:schemeClr val="tx1"/>
                            </a:solidFill>
                            <a:latin typeface="Cambria Math" panose="02040503050406030204" pitchFamily="18" charset="0"/>
                            <a:cs typeface="Arial" panose="020B0604020202020204" pitchFamily="34" charset="0"/>
                          </a:rPr>
                          <m:t>1</m:t>
                        </m:r>
                      </m:sub>
                    </m:sSub>
                    <m:r>
                      <a:rPr lang="en-US" altLang="en-US" b="0" i="1" kern="0" smtClean="0">
                        <a:solidFill>
                          <a:schemeClr val="tx1"/>
                        </a:solidFill>
                        <a:latin typeface="Cambria Math" panose="02040503050406030204" pitchFamily="18" charset="0"/>
                        <a:cs typeface="Arial" panose="020B0604020202020204" pitchFamily="34" charset="0"/>
                      </a:rPr>
                      <m:t>=</m:t>
                    </m:r>
                    <m:sSub>
                      <m:sSubPr>
                        <m:ctrlP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d>
                          <m:dPr>
                            <m:ctrlP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dPr>
                          <m:e>
                            <m:f>
                              <m:fPr>
                                <m:ctrlP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altLang="en-US" b="0" i="1" kern="0" smtClean="0">
                                        <a:solidFill>
                                          <a:schemeClr val="tx1"/>
                                        </a:solidFill>
                                        <a:latin typeface="Cambria Math" panose="02040503050406030204" pitchFamily="18" charset="0"/>
                                        <a:cs typeface="Arial" panose="020B0604020202020204" pitchFamily="34" charset="0"/>
                                      </a:rPr>
                                    </m:ctrlPr>
                                  </m:sSubPr>
                                  <m:e>
                                    <m:r>
                                      <a:rPr lang="en-US" altLang="en-US" b="0" i="1" kern="0" smtClean="0">
                                        <a:solidFill>
                                          <a:schemeClr val="tx1"/>
                                        </a:solidFill>
                                        <a:latin typeface="Cambria Math" panose="02040503050406030204" pitchFamily="18" charset="0"/>
                                        <a:cs typeface="Arial" panose="020B0604020202020204" pitchFamily="34" charset="0"/>
                                      </a:rPr>
                                      <m:t>𝐷</m:t>
                                    </m:r>
                                  </m:e>
                                  <m:sub>
                                    <m:r>
                                      <a:rPr lang="en-US" altLang="en-US" b="0" i="1" kern="0" smtClean="0">
                                        <a:solidFill>
                                          <a:schemeClr val="tx1"/>
                                        </a:solidFill>
                                        <a:latin typeface="Cambria Math" panose="02040503050406030204" pitchFamily="18" charset="0"/>
                                        <a:cs typeface="Arial" panose="020B0604020202020204" pitchFamily="34" charset="0"/>
                                      </a:rPr>
                                      <m:t>𝐺𝑒𝑙</m:t>
                                    </m:r>
                                  </m:sub>
                                </m:sSub>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𝜂</m:t>
                                </m:r>
                              </m:num>
                              <m:den>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𝑇</m:t>
                                </m:r>
                              </m:den>
                            </m:f>
                          </m:e>
                        </m:d>
                      </m:e>
                      <m:sub>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𝑇</m:t>
                        </m:r>
                        <m:r>
                          <a:rPr lang="en-US" altLang="en-US" b="0" i="1" kern="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sub>
                    </m:sSub>
                  </m:oMath>
                </a14:m>
                <a:endParaRPr lang="en-US" altLang="en-US" kern="0" dirty="0">
                  <a:solidFill>
                    <a:schemeClr val="tx1"/>
                  </a:solidFill>
                  <a:latin typeface="Arial" panose="020B0604020202020204" pitchFamily="34" charset="0"/>
                  <a:cs typeface="Arial" panose="020B0604020202020204" pitchFamily="34" charset="0"/>
                </a:endParaRPr>
              </a:p>
              <a:p>
                <a:r>
                  <a:rPr lang="en-US" altLang="en-US" kern="0" dirty="0">
                    <a:solidFill>
                      <a:schemeClr val="tx1"/>
                    </a:solidFill>
                    <a:latin typeface="Arial" panose="020B0604020202020204" pitchFamily="34" charset="0"/>
                    <a:cs typeface="Arial" panose="020B0604020202020204" pitchFamily="34" charset="0"/>
                  </a:rPr>
                  <a:t>Captures </a:t>
                </a:r>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r>
                  <a:rPr lang="en-US" altLang="en-US" kern="0" dirty="0">
                    <a:solidFill>
                      <a:schemeClr val="tx1"/>
                    </a:solidFill>
                    <a:latin typeface="Arial" panose="020B0604020202020204" pitchFamily="34" charset="0"/>
                    <a:cs typeface="Arial" panose="020B0604020202020204" pitchFamily="34" charset="0"/>
                  </a:rPr>
                  <a:t> at 5 ℃ based on values at 22 ℃</a:t>
                </a:r>
              </a:p>
              <a:p>
                <a:r>
                  <a:rPr lang="en-US" altLang="en-US" kern="0" dirty="0">
                    <a:solidFill>
                      <a:schemeClr val="tx1"/>
                    </a:solidFill>
                    <a:latin typeface="Arial" panose="020B0604020202020204" pitchFamily="34" charset="0"/>
                    <a:cs typeface="Arial" panose="020B0604020202020204" pitchFamily="34" charset="0"/>
                  </a:rPr>
                  <a:t>Need to deploy temperature logger with DGT-PSDs</a:t>
                </a:r>
              </a:p>
              <a:p>
                <a:pPr lvl="1"/>
                <a:r>
                  <a:rPr lang="en-US" altLang="en-US" kern="0" dirty="0">
                    <a:solidFill>
                      <a:schemeClr val="tx1"/>
                    </a:solidFill>
                    <a:latin typeface="Arial" panose="020B0604020202020204" pitchFamily="34" charset="0"/>
                    <a:cs typeface="Arial" panose="020B0604020202020204" pitchFamily="34" charset="0"/>
                  </a:rPr>
                  <a:t>Use Stokes-Einstein to adjust </a:t>
                </a:r>
                <a:r>
                  <a:rPr lang="en-US" altLang="en-US" kern="0" dirty="0" err="1">
                    <a:solidFill>
                      <a:schemeClr val="tx1"/>
                    </a:solidFill>
                    <a:latin typeface="Arial" panose="020B0604020202020204" pitchFamily="34" charset="0"/>
                    <a:cs typeface="Arial" panose="020B0604020202020204" pitchFamily="34" charset="0"/>
                  </a:rPr>
                  <a:t>D</a:t>
                </a:r>
                <a:r>
                  <a:rPr lang="en-US" altLang="en-US" kern="0" baseline="-25000" dirty="0" err="1">
                    <a:solidFill>
                      <a:schemeClr val="tx1"/>
                    </a:solidFill>
                    <a:latin typeface="Arial" panose="020B0604020202020204" pitchFamily="34" charset="0"/>
                    <a:cs typeface="Arial" panose="020B0604020202020204" pitchFamily="34" charset="0"/>
                  </a:rPr>
                  <a:t>Gel</a:t>
                </a:r>
                <a:endParaRPr lang="en-US" altLang="en-US" kern="0" baseline="-25000" dirty="0">
                  <a:solidFill>
                    <a:schemeClr val="tx1"/>
                  </a:solidFill>
                  <a:latin typeface="Arial" panose="020B0604020202020204" pitchFamily="34" charset="0"/>
                  <a:cs typeface="Arial" panose="020B0604020202020204" pitchFamily="34" charset="0"/>
                </a:endParaRPr>
              </a:p>
              <a:p>
                <a:pPr lvl="1"/>
                <a:endParaRPr lang="en-US" altLang="en-US" kern="0" dirty="0">
                  <a:solidFill>
                    <a:schemeClr val="tx1"/>
                  </a:solidFill>
                  <a:latin typeface="Arial" panose="020B0604020202020204" pitchFamily="34" charset="0"/>
                  <a:cs typeface="Arial" panose="020B0604020202020204" pitchFamily="34" charset="0"/>
                </a:endParaRPr>
              </a:p>
            </p:txBody>
          </p:sp>
        </mc:Choice>
        <mc:Fallback xmlns="">
          <p:sp>
            <p:nvSpPr>
              <p:cNvPr id="6" name="Content Placeholder 2">
                <a:extLst>
                  <a:ext uri="{FF2B5EF4-FFF2-40B4-BE49-F238E27FC236}">
                    <a16:creationId xmlns:a16="http://schemas.microsoft.com/office/drawing/2014/main" id="{C0FEBEBF-0403-30CC-2389-E9DCF9AE53C0}"/>
                  </a:ext>
                </a:extLst>
              </p:cNvPr>
              <p:cNvSpPr txBox="1">
                <a:spLocks noRot="1" noChangeAspect="1" noMove="1" noResize="1" noEditPoints="1" noAdjustHandles="1" noChangeArrowheads="1" noChangeShapeType="1" noTextEdit="1"/>
              </p:cNvSpPr>
              <p:nvPr/>
            </p:nvSpPr>
            <p:spPr bwMode="auto">
              <a:xfrm>
                <a:off x="7686717" y="1041719"/>
                <a:ext cx="4383184" cy="4323959"/>
              </a:xfrm>
              <a:prstGeom prst="rect">
                <a:avLst/>
              </a:prstGeom>
              <a:blipFill>
                <a:blip r:embed="rId4"/>
                <a:stretch>
                  <a:fillRect l="-974" t="-1128" r="-2225" b="-9591"/>
                </a:stretch>
              </a:blipFill>
              <a:ln w="9525">
                <a:noFill/>
                <a:miter lim="800000"/>
                <a:headEnd/>
                <a:tailEnd/>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09253098-5FC9-0B3A-6472-55C1A5BF2C73}"/>
              </a:ext>
            </a:extLst>
          </p:cNvPr>
          <p:cNvPicPr>
            <a:picLocks noChangeAspect="1"/>
          </p:cNvPicPr>
          <p:nvPr/>
        </p:nvPicPr>
        <p:blipFill>
          <a:blip r:embed="rId5"/>
          <a:stretch>
            <a:fillRect/>
          </a:stretch>
        </p:blipFill>
        <p:spPr>
          <a:xfrm>
            <a:off x="122099" y="1037014"/>
            <a:ext cx="7565923" cy="5486400"/>
          </a:xfrm>
          <a:prstGeom prst="rect">
            <a:avLst/>
          </a:prstGeom>
        </p:spPr>
      </p:pic>
    </p:spTree>
    <p:extLst>
      <p:ext uri="{BB962C8B-B14F-4D97-AF65-F5344CB8AC3E}">
        <p14:creationId xmlns:p14="http://schemas.microsoft.com/office/powerpoint/2010/main" val="825116363"/>
      </p:ext>
    </p:extLst>
  </p:cSld>
  <p:clrMapOvr>
    <a:masterClrMapping/>
  </p:clrMapOvr>
  <p:extLst mod="1">
    <p:ext uri="{6950BFC3-D8DA-4A85-94F7-54DA5524770B}">
      <p188:commentRel xmlns="" xmlns:p188="http://schemas.microsoft.com/office/powerpoint/2018/8/main" r:id="rId6"/>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18</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a:t>
            </a:r>
            <a:r>
              <a:rPr lang="en-US" b="1" baseline="-25000">
                <a:solidFill>
                  <a:schemeClr val="bg1"/>
                </a:solidFill>
                <a:latin typeface="Arial" panose="020B0604020202020204" pitchFamily="34" charset="0"/>
                <a:cs typeface="Arial" panose="020B0604020202020204" pitchFamily="34" charset="0"/>
              </a:rPr>
              <a:t>Gel</a:t>
            </a:r>
            <a:r>
              <a:rPr lang="en-US" b="1">
                <a:solidFill>
                  <a:schemeClr val="bg1"/>
                </a:solidFill>
                <a:latin typeface="Arial" panose="020B0604020202020204" pitchFamily="34" charset="0"/>
                <a:cs typeface="Arial" panose="020B0604020202020204" pitchFamily="34" charset="0"/>
              </a:rPr>
              <a:t> for PFCAs and PFSAs</a:t>
            </a:r>
          </a:p>
        </p:txBody>
      </p:sp>
      <p:pic>
        <p:nvPicPr>
          <p:cNvPr id="5" name="Picture 4">
            <a:extLst>
              <a:ext uri="{FF2B5EF4-FFF2-40B4-BE49-F238E27FC236}">
                <a16:creationId xmlns:a16="http://schemas.microsoft.com/office/drawing/2014/main" id="{2DBDDB0C-4E8F-B7DA-C442-A5A3D6D0D23C}"/>
              </a:ext>
            </a:extLst>
          </p:cNvPr>
          <p:cNvPicPr>
            <a:picLocks noChangeAspect="1"/>
          </p:cNvPicPr>
          <p:nvPr/>
        </p:nvPicPr>
        <p:blipFill rotWithShape="1">
          <a:blip r:embed="rId4"/>
          <a:srcRect r="30376"/>
          <a:stretch/>
        </p:blipFill>
        <p:spPr>
          <a:xfrm>
            <a:off x="136334" y="1030478"/>
            <a:ext cx="5270652" cy="5486400"/>
          </a:xfrm>
          <a:prstGeom prst="rect">
            <a:avLst/>
          </a:prstGeom>
        </p:spPr>
      </p:pic>
      <p:pic>
        <p:nvPicPr>
          <p:cNvPr id="7" name="Picture 6">
            <a:extLst>
              <a:ext uri="{FF2B5EF4-FFF2-40B4-BE49-F238E27FC236}">
                <a16:creationId xmlns:a16="http://schemas.microsoft.com/office/drawing/2014/main" id="{38333F3E-E8B4-2720-DF56-3808F11C352F}"/>
              </a:ext>
            </a:extLst>
          </p:cNvPr>
          <p:cNvPicPr>
            <a:picLocks noChangeAspect="1"/>
          </p:cNvPicPr>
          <p:nvPr/>
        </p:nvPicPr>
        <p:blipFill rotWithShape="1">
          <a:blip r:embed="rId5"/>
          <a:srcRect l="7730" r="40533"/>
          <a:stretch/>
        </p:blipFill>
        <p:spPr>
          <a:xfrm>
            <a:off x="5416953" y="1030892"/>
            <a:ext cx="3916699" cy="5486400"/>
          </a:xfrm>
          <a:prstGeom prst="rect">
            <a:avLst/>
          </a:prstGeom>
        </p:spPr>
      </p:pic>
      <p:sp>
        <p:nvSpPr>
          <p:cNvPr id="8" name="TextBox 7">
            <a:extLst>
              <a:ext uri="{FF2B5EF4-FFF2-40B4-BE49-F238E27FC236}">
                <a16:creationId xmlns:a16="http://schemas.microsoft.com/office/drawing/2014/main" id="{CC359F63-68A3-9EBE-F4EB-36D1F8A713D4}"/>
              </a:ext>
            </a:extLst>
          </p:cNvPr>
          <p:cNvSpPr txBox="1"/>
          <p:nvPr/>
        </p:nvSpPr>
        <p:spPr>
          <a:xfrm>
            <a:off x="2384978" y="1036947"/>
            <a:ext cx="1646605"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PFCAs</a:t>
            </a:r>
          </a:p>
        </p:txBody>
      </p:sp>
      <p:sp>
        <p:nvSpPr>
          <p:cNvPr id="9" name="TextBox 8">
            <a:extLst>
              <a:ext uri="{FF2B5EF4-FFF2-40B4-BE49-F238E27FC236}">
                <a16:creationId xmlns:a16="http://schemas.microsoft.com/office/drawing/2014/main" id="{04CC8DC4-C611-EC75-FBAF-35ADD9BD609A}"/>
              </a:ext>
            </a:extLst>
          </p:cNvPr>
          <p:cNvSpPr txBox="1"/>
          <p:nvPr/>
        </p:nvSpPr>
        <p:spPr>
          <a:xfrm>
            <a:off x="6775145" y="1038517"/>
            <a:ext cx="1620957"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PFSAs</a:t>
            </a:r>
          </a:p>
        </p:txBody>
      </p:sp>
      <p:sp>
        <p:nvSpPr>
          <p:cNvPr id="10" name="Content Placeholder 2">
            <a:extLst>
              <a:ext uri="{FF2B5EF4-FFF2-40B4-BE49-F238E27FC236}">
                <a16:creationId xmlns:a16="http://schemas.microsoft.com/office/drawing/2014/main" id="{965E9919-1770-95B2-6F8B-190B7705A5DC}"/>
              </a:ext>
            </a:extLst>
          </p:cNvPr>
          <p:cNvSpPr txBox="1">
            <a:spLocks/>
          </p:cNvSpPr>
          <p:nvPr/>
        </p:nvSpPr>
        <p:spPr bwMode="auto">
          <a:xfrm>
            <a:off x="9326702" y="1041719"/>
            <a:ext cx="2743200"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Similar D</a:t>
            </a:r>
            <a:r>
              <a:rPr lang="en-US" altLang="en-US" kern="0" baseline="-25000">
                <a:solidFill>
                  <a:schemeClr val="tx1"/>
                </a:solidFill>
                <a:latin typeface="Arial" panose="020B0604020202020204" pitchFamily="34" charset="0"/>
                <a:cs typeface="Arial" panose="020B0604020202020204" pitchFamily="34" charset="0"/>
              </a:rPr>
              <a:t>Gel</a:t>
            </a:r>
            <a:r>
              <a:rPr lang="en-US" altLang="en-US" kern="0">
                <a:solidFill>
                  <a:schemeClr val="tx1"/>
                </a:solidFill>
                <a:latin typeface="Arial" panose="020B0604020202020204" pitchFamily="34" charset="0"/>
                <a:cs typeface="Arial" panose="020B0604020202020204" pitchFamily="34" charset="0"/>
              </a:rPr>
              <a:t> for PFCAs and PFSAs</a:t>
            </a:r>
          </a:p>
          <a:p>
            <a:r>
              <a:rPr lang="en-US" altLang="en-US" kern="0">
                <a:solidFill>
                  <a:schemeClr val="tx1"/>
                </a:solidFill>
                <a:latin typeface="Arial" panose="020B0604020202020204" pitchFamily="34" charset="0"/>
                <a:cs typeface="Arial" panose="020B0604020202020204" pitchFamily="34" charset="0"/>
              </a:rPr>
              <a:t>PFAS chain length important</a:t>
            </a:r>
          </a:p>
          <a:p>
            <a:r>
              <a:rPr lang="en-US" altLang="en-US" kern="0">
                <a:solidFill>
                  <a:schemeClr val="tx1"/>
                </a:solidFill>
                <a:latin typeface="Arial" panose="020B0604020202020204" pitchFamily="34" charset="0"/>
                <a:cs typeface="Arial" panose="020B0604020202020204" pitchFamily="34" charset="0"/>
              </a:rPr>
              <a:t>Functional group type less important </a:t>
            </a:r>
          </a:p>
          <a:p>
            <a:pPr lvl="1"/>
            <a:endParaRPr lang="en-US" altLang="en-US" kern="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C302289-9629-4A89-AEFA-E31650949F53}"/>
              </a:ext>
            </a:extLst>
          </p:cNvPr>
          <p:cNvSpPr/>
          <p:nvPr/>
        </p:nvSpPr>
        <p:spPr>
          <a:xfrm>
            <a:off x="9183757" y="5816281"/>
            <a:ext cx="367747" cy="540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Binding Layer of DGT-PSDs</a:t>
            </a:r>
          </a:p>
        </p:txBody>
      </p:sp>
      <p:sp>
        <p:nvSpPr>
          <p:cNvPr id="3" name="Rectangle 3">
            <a:extLst>
              <a:ext uri="{FF2B5EF4-FFF2-40B4-BE49-F238E27FC236}">
                <a16:creationId xmlns:a16="http://schemas.microsoft.com/office/drawing/2014/main" id="{0E1C9A33-5927-3AD1-B838-A0E170E88BF4}"/>
              </a:ext>
            </a:extLst>
          </p:cNvPr>
          <p:cNvSpPr txBox="1">
            <a:spLocks noChangeArrowheads="1"/>
          </p:cNvSpPr>
          <p:nvPr/>
        </p:nvSpPr>
        <p:spPr>
          <a:xfrm>
            <a:off x="577120" y="1036825"/>
            <a:ext cx="10548080" cy="1268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DGT-PSDs are kinetic samplers</a:t>
            </a:r>
          </a:p>
          <a:p>
            <a:pPr lvl="1"/>
            <a:r>
              <a:rPr lang="en-US">
                <a:latin typeface="Arial" panose="020B0604020202020204" pitchFamily="34" charset="0"/>
                <a:cs typeface="Arial" panose="020B0604020202020204" pitchFamily="34" charset="0"/>
              </a:rPr>
              <a:t>Measured D</a:t>
            </a:r>
            <a:r>
              <a:rPr lang="en-US" baseline="-25000">
                <a:latin typeface="Arial" panose="020B0604020202020204" pitchFamily="34" charset="0"/>
                <a:cs typeface="Arial" panose="020B0604020202020204" pitchFamily="34" charset="0"/>
              </a:rPr>
              <a:t>Gel</a:t>
            </a:r>
            <a:r>
              <a:rPr lang="en-US">
                <a:latin typeface="Arial" panose="020B0604020202020204" pitchFamily="34" charset="0"/>
                <a:cs typeface="Arial" panose="020B0604020202020204" pitchFamily="34" charset="0"/>
              </a:rPr>
              <a:t> for 13 PFAS as a function of pH and temperature</a:t>
            </a:r>
          </a:p>
          <a:p>
            <a:pPr lvl="1"/>
            <a:r>
              <a:rPr lang="en-US">
                <a:latin typeface="Arial" panose="020B0604020202020204" pitchFamily="34" charset="0"/>
                <a:cs typeface="Arial" panose="020B0604020202020204" pitchFamily="34" charset="0"/>
              </a:rPr>
              <a:t>Need binding layer to maintain maximal diffusive flux with bulk water</a:t>
            </a:r>
          </a:p>
        </p:txBody>
      </p:sp>
      <p:sp>
        <p:nvSpPr>
          <p:cNvPr id="4" name="TextBox 3">
            <a:extLst>
              <a:ext uri="{FF2B5EF4-FFF2-40B4-BE49-F238E27FC236}">
                <a16:creationId xmlns:a16="http://schemas.microsoft.com/office/drawing/2014/main" id="{6E19088C-8095-7BC7-1896-FFA49AAA5DB2}"/>
              </a:ext>
            </a:extLst>
          </p:cNvPr>
          <p:cNvSpPr txBox="1"/>
          <p:nvPr/>
        </p:nvSpPr>
        <p:spPr>
          <a:xfrm>
            <a:off x="4172269" y="4541707"/>
            <a:ext cx="3990451"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Conceptual Profile of a DGT-PSD</a:t>
            </a:r>
          </a:p>
        </p:txBody>
      </p:sp>
      <p:sp>
        <p:nvSpPr>
          <p:cNvPr id="5" name="TextBox 4">
            <a:extLst>
              <a:ext uri="{FF2B5EF4-FFF2-40B4-BE49-F238E27FC236}">
                <a16:creationId xmlns:a16="http://schemas.microsoft.com/office/drawing/2014/main" id="{350075BA-A5DC-E705-ABDE-1DFC05C44A10}"/>
              </a:ext>
            </a:extLst>
          </p:cNvPr>
          <p:cNvSpPr txBox="1"/>
          <p:nvPr/>
        </p:nvSpPr>
        <p:spPr>
          <a:xfrm>
            <a:off x="580875" y="4402303"/>
            <a:ext cx="3152203" cy="70788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DGT-PSD with Gel Layer Uplifted by forceps</a:t>
            </a:r>
          </a:p>
        </p:txBody>
      </p:sp>
      <p:pic>
        <p:nvPicPr>
          <p:cNvPr id="6" name="Picture 5">
            <a:extLst>
              <a:ext uri="{FF2B5EF4-FFF2-40B4-BE49-F238E27FC236}">
                <a16:creationId xmlns:a16="http://schemas.microsoft.com/office/drawing/2014/main" id="{9727D1A3-5464-3A07-680C-108F12E1DE47}"/>
              </a:ext>
            </a:extLst>
          </p:cNvPr>
          <p:cNvPicPr>
            <a:picLocks noChangeAspect="1"/>
          </p:cNvPicPr>
          <p:nvPr/>
        </p:nvPicPr>
        <p:blipFill>
          <a:blip r:embed="rId4"/>
          <a:stretch>
            <a:fillRect/>
          </a:stretch>
        </p:blipFill>
        <p:spPr>
          <a:xfrm>
            <a:off x="1327880" y="2289120"/>
            <a:ext cx="1828800" cy="2108200"/>
          </a:xfrm>
          <a:prstGeom prst="rect">
            <a:avLst/>
          </a:prstGeom>
        </p:spPr>
      </p:pic>
      <p:grpSp>
        <p:nvGrpSpPr>
          <p:cNvPr id="7" name="Group 6">
            <a:extLst>
              <a:ext uri="{FF2B5EF4-FFF2-40B4-BE49-F238E27FC236}">
                <a16:creationId xmlns:a16="http://schemas.microsoft.com/office/drawing/2014/main" id="{1D8E2F4F-F9B7-5465-9469-7689976AF50F}"/>
              </a:ext>
            </a:extLst>
          </p:cNvPr>
          <p:cNvGrpSpPr>
            <a:grpSpLocks noChangeAspect="1"/>
          </p:cNvGrpSpPr>
          <p:nvPr/>
        </p:nvGrpSpPr>
        <p:grpSpPr>
          <a:xfrm>
            <a:off x="5388281" y="2603047"/>
            <a:ext cx="805886" cy="1844430"/>
            <a:chOff x="9248703" y="2919585"/>
            <a:chExt cx="805886" cy="1844430"/>
          </a:xfrm>
        </p:grpSpPr>
        <p:sp>
          <p:nvSpPr>
            <p:cNvPr id="8" name="Rectangle 7">
              <a:extLst>
                <a:ext uri="{FF2B5EF4-FFF2-40B4-BE49-F238E27FC236}">
                  <a16:creationId xmlns:a16="http://schemas.microsoft.com/office/drawing/2014/main" id="{061B0DAA-0CA3-7555-43D4-9C4237422DEE}"/>
                </a:ext>
              </a:extLst>
            </p:cNvPr>
            <p:cNvSpPr/>
            <p:nvPr/>
          </p:nvSpPr>
          <p:spPr>
            <a:xfrm>
              <a:off x="9328155" y="2919585"/>
              <a:ext cx="633046" cy="1844430"/>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96131EE-C343-98CE-3465-D6BA4C97DA57}"/>
                </a:ext>
              </a:extLst>
            </p:cNvPr>
            <p:cNvSpPr txBox="1"/>
            <p:nvPr/>
          </p:nvSpPr>
          <p:spPr>
            <a:xfrm>
              <a:off x="9248703" y="3336073"/>
              <a:ext cx="805886" cy="430887"/>
            </a:xfrm>
            <a:prstGeom prst="rect">
              <a:avLst/>
            </a:prstGeom>
            <a:noFill/>
            <a:ln>
              <a:noFill/>
            </a:ln>
          </p:spPr>
          <p:txBody>
            <a:bodyPr wrap="square" rtlCol="0">
              <a:spAutoFit/>
            </a:bodyPr>
            <a:lstStyle/>
            <a:p>
              <a:pPr algn="ctr"/>
              <a:r>
                <a:rPr lang="en-US" sz="1100" b="1">
                  <a:solidFill>
                    <a:srgbClr val="AB7942"/>
                  </a:solidFill>
                  <a:latin typeface="Arial" panose="020B0604020202020204" pitchFamily="34" charset="0"/>
                  <a:cs typeface="Arial" panose="020B0604020202020204" pitchFamily="34" charset="0"/>
                </a:rPr>
                <a:t>Diffusive Gel</a:t>
              </a:r>
            </a:p>
          </p:txBody>
        </p:sp>
        <p:cxnSp>
          <p:nvCxnSpPr>
            <p:cNvPr id="10" name="Straight Arrow Connector 9">
              <a:extLst>
                <a:ext uri="{FF2B5EF4-FFF2-40B4-BE49-F238E27FC236}">
                  <a16:creationId xmlns:a16="http://schemas.microsoft.com/office/drawing/2014/main" id="{EB8B0EBD-4A48-2DC0-04A3-6DB46AC31C47}"/>
                </a:ext>
              </a:extLst>
            </p:cNvPr>
            <p:cNvCxnSpPr>
              <a:cxnSpLocks/>
            </p:cNvCxnSpPr>
            <p:nvPr/>
          </p:nvCxnSpPr>
          <p:spPr>
            <a:xfrm rot="10800000" flipH="1">
              <a:off x="9331606" y="3315705"/>
              <a:ext cx="640080" cy="0"/>
            </a:xfrm>
            <a:prstGeom prst="straightConnector1">
              <a:avLst/>
            </a:prstGeom>
            <a:ln w="12700">
              <a:solidFill>
                <a:srgbClr val="AB7942"/>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63A73EC-2225-61C2-6333-EF03D3224A13}"/>
                    </a:ext>
                  </a:extLst>
                </p:cNvPr>
                <p:cNvSpPr/>
                <p:nvPr/>
              </p:nvSpPr>
              <p:spPr>
                <a:xfrm>
                  <a:off x="9396615" y="2987896"/>
                  <a:ext cx="514885" cy="332912"/>
                </a:xfrm>
                <a:prstGeom prst="rect">
                  <a:avLst/>
                </a:prstGeom>
              </p:spPr>
              <p:txBody>
                <a:bodyPr wrap="none">
                  <a:spAutoFit/>
                </a:bodyPr>
                <a:lstStyle/>
                <a:p>
                  <a14:m>
                    <m:oMath xmlns:m="http://schemas.openxmlformats.org/officeDocument/2006/math">
                      <m:r>
                        <a:rPr lang="en-US" sz="1600" b="0" i="1" smtClean="0">
                          <a:solidFill>
                            <a:srgbClr val="AB7942"/>
                          </a:solidFill>
                          <a:latin typeface="Cambria Math" panose="02040503050406030204" pitchFamily="18" charset="0"/>
                          <a:ea typeface="Cambria Math" panose="02040503050406030204" pitchFamily="18" charset="0"/>
                        </a:rPr>
                        <m:t>𝛿</m:t>
                      </m:r>
                    </m:oMath>
                  </a14:m>
                  <a:r>
                    <a:rPr lang="en-US" sz="1600" baseline="-25000">
                      <a:solidFill>
                        <a:srgbClr val="AB7942"/>
                      </a:solidFill>
                      <a:latin typeface="Arial" panose="020B0604020202020204" pitchFamily="34" charset="0"/>
                      <a:cs typeface="Arial" panose="020B0604020202020204" pitchFamily="34" charset="0"/>
                    </a:rPr>
                    <a:t>Gel</a:t>
                  </a:r>
                </a:p>
              </p:txBody>
            </p:sp>
          </mc:Choice>
          <mc:Fallback xmlns="">
            <p:sp>
              <p:nvSpPr>
                <p:cNvPr id="11" name="Rectangle 10">
                  <a:extLst>
                    <a:ext uri="{FF2B5EF4-FFF2-40B4-BE49-F238E27FC236}">
                      <a16:creationId xmlns:a16="http://schemas.microsoft.com/office/drawing/2014/main" id="{A63A73EC-2225-61C2-6333-EF03D3224A13}"/>
                    </a:ext>
                  </a:extLst>
                </p:cNvPr>
                <p:cNvSpPr>
                  <a:spLocks noRot="1" noChangeAspect="1" noMove="1" noResize="1" noEditPoints="1" noAdjustHandles="1" noChangeArrowheads="1" noChangeShapeType="1" noTextEdit="1"/>
                </p:cNvSpPr>
                <p:nvPr/>
              </p:nvSpPr>
              <p:spPr>
                <a:xfrm>
                  <a:off x="9396615" y="2987896"/>
                  <a:ext cx="514885" cy="332912"/>
                </a:xfrm>
                <a:prstGeom prst="rect">
                  <a:avLst/>
                </a:prstGeom>
                <a:blipFill>
                  <a:blip r:embed="rId5"/>
                  <a:stretch>
                    <a:fillRect b="-18182"/>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989C530D-9799-E088-511A-3BFDBF641414}"/>
              </a:ext>
            </a:extLst>
          </p:cNvPr>
          <p:cNvGrpSpPr>
            <a:grpSpLocks noChangeAspect="1"/>
          </p:cNvGrpSpPr>
          <p:nvPr/>
        </p:nvGrpSpPr>
        <p:grpSpPr>
          <a:xfrm>
            <a:off x="6100779" y="2148787"/>
            <a:ext cx="1502525" cy="2297877"/>
            <a:chOff x="9961201" y="2465325"/>
            <a:chExt cx="1502525" cy="2297877"/>
          </a:xfrm>
        </p:grpSpPr>
        <p:sp>
          <p:nvSpPr>
            <p:cNvPr id="13" name="Rectangle 12">
              <a:extLst>
                <a:ext uri="{FF2B5EF4-FFF2-40B4-BE49-F238E27FC236}">
                  <a16:creationId xmlns:a16="http://schemas.microsoft.com/office/drawing/2014/main" id="{63F103D9-B20E-31F7-9752-A7BAD6D40CB1}"/>
                </a:ext>
              </a:extLst>
            </p:cNvPr>
            <p:cNvSpPr/>
            <p:nvPr/>
          </p:nvSpPr>
          <p:spPr>
            <a:xfrm>
              <a:off x="9961201" y="2918772"/>
              <a:ext cx="117231" cy="1844430"/>
            </a:xfrm>
            <a:prstGeom prst="rect">
              <a:avLst/>
            </a:prstGeom>
            <a:pattFill prst="ltHorz">
              <a:fgClr>
                <a:schemeClr val="tx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AC3CE52-CCD9-C0F0-84B3-213F87F00D62}"/>
                </a:ext>
              </a:extLst>
            </p:cNvPr>
            <p:cNvSpPr txBox="1"/>
            <p:nvPr/>
          </p:nvSpPr>
          <p:spPr>
            <a:xfrm>
              <a:off x="10104019" y="2465325"/>
              <a:ext cx="1359707" cy="461665"/>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Membrane filter (optional)</a:t>
              </a:r>
            </a:p>
          </p:txBody>
        </p:sp>
        <p:cxnSp>
          <p:nvCxnSpPr>
            <p:cNvPr id="15" name="Straight Arrow Connector 14">
              <a:extLst>
                <a:ext uri="{FF2B5EF4-FFF2-40B4-BE49-F238E27FC236}">
                  <a16:creationId xmlns:a16="http://schemas.microsoft.com/office/drawing/2014/main" id="{CDB0247A-6354-FD20-8A0C-B8727E6AD4B3}"/>
                </a:ext>
              </a:extLst>
            </p:cNvPr>
            <p:cNvCxnSpPr>
              <a:cxnSpLocks/>
            </p:cNvCxnSpPr>
            <p:nvPr/>
          </p:nvCxnSpPr>
          <p:spPr>
            <a:xfrm flipH="1">
              <a:off x="9999076" y="2626915"/>
              <a:ext cx="158712" cy="28771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14163723-1C72-DDD3-40FE-3A6E0454A872}"/>
              </a:ext>
            </a:extLst>
          </p:cNvPr>
          <p:cNvGrpSpPr>
            <a:grpSpLocks noChangeAspect="1"/>
          </p:cNvGrpSpPr>
          <p:nvPr/>
        </p:nvGrpSpPr>
        <p:grpSpPr>
          <a:xfrm>
            <a:off x="6170537" y="2599780"/>
            <a:ext cx="569387" cy="1856232"/>
            <a:chOff x="10030959" y="2916318"/>
            <a:chExt cx="569387" cy="1856232"/>
          </a:xfrm>
        </p:grpSpPr>
        <p:sp>
          <p:nvSpPr>
            <p:cNvPr id="17" name="Rectangle 16">
              <a:extLst>
                <a:ext uri="{FF2B5EF4-FFF2-40B4-BE49-F238E27FC236}">
                  <a16:creationId xmlns:a16="http://schemas.microsoft.com/office/drawing/2014/main" id="{0D4E40DB-7C09-BFD6-75D8-39C1E36DFDE5}"/>
                </a:ext>
              </a:extLst>
            </p:cNvPr>
            <p:cNvSpPr/>
            <p:nvPr/>
          </p:nvSpPr>
          <p:spPr>
            <a:xfrm>
              <a:off x="10082972" y="2916318"/>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3F592AD-33FD-6428-FD6D-3309009BD616}"/>
                </a:ext>
              </a:extLst>
            </p:cNvPr>
            <p:cNvSpPr txBox="1"/>
            <p:nvPr/>
          </p:nvSpPr>
          <p:spPr>
            <a:xfrm>
              <a:off x="10060720" y="4412593"/>
              <a:ext cx="507476" cy="276999"/>
            </a:xfrm>
            <a:prstGeom prst="rect">
              <a:avLst/>
            </a:prstGeom>
            <a:noFill/>
            <a:ln>
              <a:noFill/>
            </a:ln>
          </p:spPr>
          <p:txBody>
            <a:bodyPr wrap="square" rtlCol="0">
              <a:spAutoFit/>
            </a:bodyPr>
            <a:lstStyle/>
            <a:p>
              <a:r>
                <a:rPr lang="en-US" sz="1200" b="1">
                  <a:solidFill>
                    <a:srgbClr val="00B050"/>
                  </a:solidFill>
                  <a:latin typeface="Arial" panose="020B0604020202020204" pitchFamily="34" charset="0"/>
                  <a:cs typeface="Arial" panose="020B0604020202020204" pitchFamily="34" charset="0"/>
                </a:rPr>
                <a:t>DBL</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6A3C59D-5C13-11C7-569C-B84A41251D4C}"/>
                    </a:ext>
                  </a:extLst>
                </p:cNvPr>
                <p:cNvSpPr/>
                <p:nvPr/>
              </p:nvSpPr>
              <p:spPr>
                <a:xfrm>
                  <a:off x="10030959" y="3857812"/>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19" name="Rectangle 18">
                  <a:extLst>
                    <a:ext uri="{FF2B5EF4-FFF2-40B4-BE49-F238E27FC236}">
                      <a16:creationId xmlns:a16="http://schemas.microsoft.com/office/drawing/2014/main" id="{16A3C59D-5C13-11C7-569C-B84A41251D4C}"/>
                    </a:ext>
                  </a:extLst>
                </p:cNvPr>
                <p:cNvSpPr>
                  <a:spLocks noRot="1" noChangeAspect="1" noMove="1" noResize="1" noEditPoints="1" noAdjustHandles="1" noChangeArrowheads="1" noChangeShapeType="1" noTextEdit="1"/>
                </p:cNvSpPr>
                <p:nvPr/>
              </p:nvSpPr>
              <p:spPr>
                <a:xfrm>
                  <a:off x="10030959" y="3857812"/>
                  <a:ext cx="569387" cy="332912"/>
                </a:xfrm>
                <a:prstGeom prst="rect">
                  <a:avLst/>
                </a:prstGeom>
                <a:blipFill>
                  <a:blip r:embed="rId6"/>
                  <a:stretch>
                    <a:fillRect b="-20370"/>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08EA03F-82A5-9094-4523-108CF8C83D78}"/>
                </a:ext>
              </a:extLst>
            </p:cNvPr>
            <p:cNvCxnSpPr>
              <a:cxnSpLocks/>
            </p:cNvCxnSpPr>
            <p:nvPr/>
          </p:nvCxnSpPr>
          <p:spPr>
            <a:xfrm rot="10800000" flipH="1">
              <a:off x="10082972" y="4226204"/>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F19C7596-5E9F-5ECD-5D1A-10F4F489963F}"/>
              </a:ext>
            </a:extLst>
          </p:cNvPr>
          <p:cNvSpPr/>
          <p:nvPr/>
        </p:nvSpPr>
        <p:spPr>
          <a:xfrm>
            <a:off x="6683201" y="2600530"/>
            <a:ext cx="626144" cy="1853275"/>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DA196E8-472A-DC44-8BB3-7F6ABD3C96E6}"/>
              </a:ext>
            </a:extLst>
          </p:cNvPr>
          <p:cNvSpPr txBox="1"/>
          <p:nvPr/>
        </p:nvSpPr>
        <p:spPr>
          <a:xfrm>
            <a:off x="6662991" y="3084937"/>
            <a:ext cx="629724" cy="646331"/>
          </a:xfrm>
          <a:prstGeom prst="rect">
            <a:avLst/>
          </a:prstGeom>
          <a:noFill/>
          <a:ln>
            <a:noFill/>
          </a:ln>
        </p:spPr>
        <p:txBody>
          <a:bodyPr wrap="square" rtlCol="0">
            <a:spAutoFit/>
          </a:bodyPr>
          <a:lstStyle/>
          <a:p>
            <a:r>
              <a:rPr lang="en-US" sz="1200">
                <a:solidFill>
                  <a:srgbClr val="0432FF"/>
                </a:solidFill>
                <a:latin typeface="Arial" panose="020B0604020202020204" pitchFamily="34" charset="0"/>
                <a:cs typeface="Arial" panose="020B0604020202020204" pitchFamily="34" charset="0"/>
              </a:rPr>
              <a:t>Bulk Water</a:t>
            </a:r>
          </a:p>
          <a:p>
            <a:r>
              <a:rPr lang="en-US" sz="1200" err="1">
                <a:solidFill>
                  <a:srgbClr val="0432FF"/>
                </a:solidFill>
                <a:latin typeface="Arial" panose="020B0604020202020204" pitchFamily="34" charset="0"/>
                <a:cs typeface="Arial" panose="020B0604020202020204" pitchFamily="34" charset="0"/>
              </a:rPr>
              <a:t>C</a:t>
            </a:r>
            <a:r>
              <a:rPr lang="en-US" sz="1200" baseline="-25000" err="1">
                <a:solidFill>
                  <a:srgbClr val="0432FF"/>
                </a:solidFill>
                <a:latin typeface="Arial" panose="020B0604020202020204" pitchFamily="34" charset="0"/>
                <a:cs typeface="Arial" panose="020B0604020202020204" pitchFamily="34" charset="0"/>
              </a:rPr>
              <a:t>Bulk</a:t>
            </a:r>
            <a:endParaRPr lang="en-US" sz="1200">
              <a:solidFill>
                <a:srgbClr val="0432FF"/>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6B9118B9-6194-6802-5594-F6D14E3511BE}"/>
              </a:ext>
            </a:extLst>
          </p:cNvPr>
          <p:cNvGrpSpPr>
            <a:grpSpLocks noChangeAspect="1"/>
          </p:cNvGrpSpPr>
          <p:nvPr/>
        </p:nvGrpSpPr>
        <p:grpSpPr>
          <a:xfrm>
            <a:off x="5178564" y="2176429"/>
            <a:ext cx="896343" cy="2277376"/>
            <a:chOff x="9038986" y="2492967"/>
            <a:chExt cx="896343" cy="2277376"/>
          </a:xfrm>
        </p:grpSpPr>
        <p:sp>
          <p:nvSpPr>
            <p:cNvPr id="24" name="Rectangle 23">
              <a:extLst>
                <a:ext uri="{FF2B5EF4-FFF2-40B4-BE49-F238E27FC236}">
                  <a16:creationId xmlns:a16="http://schemas.microsoft.com/office/drawing/2014/main" id="{5C3D7548-88AB-DA1A-2798-898DD085499D}"/>
                </a:ext>
              </a:extLst>
            </p:cNvPr>
            <p:cNvSpPr/>
            <p:nvPr/>
          </p:nvSpPr>
          <p:spPr>
            <a:xfrm>
              <a:off x="9038986" y="2915577"/>
              <a:ext cx="289169" cy="1854766"/>
            </a:xfrm>
            <a:prstGeom prst="rect">
              <a:avLst/>
            </a:prstGeom>
            <a:pattFill prst="solidDmnd">
              <a:fgClr>
                <a:schemeClr val="tx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6847EAE-4AF8-B336-C0F8-EA1450BE67AE}"/>
                </a:ext>
              </a:extLst>
            </p:cNvPr>
            <p:cNvSpPr txBox="1"/>
            <p:nvPr/>
          </p:nvSpPr>
          <p:spPr>
            <a:xfrm>
              <a:off x="9230563" y="2492967"/>
              <a:ext cx="704766" cy="461665"/>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Binding</a:t>
              </a:r>
            </a:p>
            <a:p>
              <a:r>
                <a:rPr lang="en-US" sz="1200">
                  <a:solidFill>
                    <a:srgbClr val="000000"/>
                  </a:solidFill>
                  <a:latin typeface="Arial" panose="020B0604020202020204" pitchFamily="34" charset="0"/>
                  <a:cs typeface="Arial" panose="020B0604020202020204" pitchFamily="34" charset="0"/>
                </a:rPr>
                <a:t>layer</a:t>
              </a:r>
            </a:p>
          </p:txBody>
        </p:sp>
        <p:cxnSp>
          <p:nvCxnSpPr>
            <p:cNvPr id="26" name="Straight Arrow Connector 25">
              <a:extLst>
                <a:ext uri="{FF2B5EF4-FFF2-40B4-BE49-F238E27FC236}">
                  <a16:creationId xmlns:a16="http://schemas.microsoft.com/office/drawing/2014/main" id="{B1B98345-9770-8B0C-6473-ABEB064990DD}"/>
                </a:ext>
              </a:extLst>
            </p:cNvPr>
            <p:cNvCxnSpPr>
              <a:cxnSpLocks/>
            </p:cNvCxnSpPr>
            <p:nvPr/>
          </p:nvCxnSpPr>
          <p:spPr>
            <a:xfrm flipH="1">
              <a:off x="9136958" y="2629356"/>
              <a:ext cx="158712" cy="28771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84F3A45A-41ED-E443-4EE5-B926771CE412}"/>
              </a:ext>
            </a:extLst>
          </p:cNvPr>
          <p:cNvGrpSpPr>
            <a:grpSpLocks noChangeAspect="1"/>
          </p:cNvGrpSpPr>
          <p:nvPr/>
        </p:nvGrpSpPr>
        <p:grpSpPr>
          <a:xfrm>
            <a:off x="4593813" y="2609599"/>
            <a:ext cx="584751" cy="1847060"/>
            <a:chOff x="8454235" y="2926137"/>
            <a:chExt cx="584751" cy="1847060"/>
          </a:xfrm>
        </p:grpSpPr>
        <p:sp>
          <p:nvSpPr>
            <p:cNvPr id="28" name="Oval 27">
              <a:extLst>
                <a:ext uri="{FF2B5EF4-FFF2-40B4-BE49-F238E27FC236}">
                  <a16:creationId xmlns:a16="http://schemas.microsoft.com/office/drawing/2014/main" id="{C608387A-2D5C-6B06-6A24-9418A6CEDDC4}"/>
                </a:ext>
              </a:extLst>
            </p:cNvPr>
            <p:cNvSpPr>
              <a:spLocks noChangeAspect="1"/>
            </p:cNvSpPr>
            <p:nvPr/>
          </p:nvSpPr>
          <p:spPr>
            <a:xfrm>
              <a:off x="8454235" y="3635849"/>
              <a:ext cx="366503" cy="365760"/>
            </a:xfrm>
            <a:prstGeom prst="ellipse">
              <a:avLst/>
            </a:prstGeom>
            <a:noFill/>
            <a:ln w="254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F947BED4-9414-4279-4FDD-0CF9324D1683}"/>
                </a:ext>
              </a:extLst>
            </p:cNvPr>
            <p:cNvCxnSpPr>
              <a:cxnSpLocks/>
              <a:endCxn id="28" idx="0"/>
            </p:cNvCxnSpPr>
            <p:nvPr/>
          </p:nvCxnSpPr>
          <p:spPr>
            <a:xfrm flipH="1">
              <a:off x="8637487" y="2926137"/>
              <a:ext cx="401499" cy="709712"/>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0CA8712-A369-593F-33A7-46972DD7D46B}"/>
                </a:ext>
              </a:extLst>
            </p:cNvPr>
            <p:cNvCxnSpPr>
              <a:cxnSpLocks/>
            </p:cNvCxnSpPr>
            <p:nvPr/>
          </p:nvCxnSpPr>
          <p:spPr>
            <a:xfrm flipH="1" flipV="1">
              <a:off x="8637486" y="4014157"/>
              <a:ext cx="401500" cy="75904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0A21A5CC-BFEA-95EF-860E-20B927D55283}"/>
              </a:ext>
            </a:extLst>
          </p:cNvPr>
          <p:cNvSpPr txBox="1">
            <a:spLocks noChangeAspect="1"/>
          </p:cNvSpPr>
          <p:nvPr/>
        </p:nvSpPr>
        <p:spPr>
          <a:xfrm>
            <a:off x="4556128" y="2290453"/>
            <a:ext cx="787396" cy="276999"/>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Housing</a:t>
            </a:r>
          </a:p>
        </p:txBody>
      </p:sp>
      <p:grpSp>
        <p:nvGrpSpPr>
          <p:cNvPr id="32" name="Group 31">
            <a:extLst>
              <a:ext uri="{FF2B5EF4-FFF2-40B4-BE49-F238E27FC236}">
                <a16:creationId xmlns:a16="http://schemas.microsoft.com/office/drawing/2014/main" id="{E97C5932-50FC-D146-1DA4-99215BE74696}"/>
              </a:ext>
            </a:extLst>
          </p:cNvPr>
          <p:cNvGrpSpPr>
            <a:grpSpLocks noChangeAspect="1"/>
          </p:cNvGrpSpPr>
          <p:nvPr/>
        </p:nvGrpSpPr>
        <p:grpSpPr>
          <a:xfrm>
            <a:off x="5178564" y="2745811"/>
            <a:ext cx="2227290" cy="1704347"/>
            <a:chOff x="9038986" y="3062349"/>
            <a:chExt cx="2227290" cy="1704347"/>
          </a:xfrm>
        </p:grpSpPr>
        <p:cxnSp>
          <p:nvCxnSpPr>
            <p:cNvPr id="33" name="Straight Connector 32">
              <a:extLst>
                <a:ext uri="{FF2B5EF4-FFF2-40B4-BE49-F238E27FC236}">
                  <a16:creationId xmlns:a16="http://schemas.microsoft.com/office/drawing/2014/main" id="{A2F94464-50C4-1725-B773-EDAD517AC0E0}"/>
                </a:ext>
              </a:extLst>
            </p:cNvPr>
            <p:cNvCxnSpPr/>
            <p:nvPr/>
          </p:nvCxnSpPr>
          <p:spPr>
            <a:xfrm flipH="1">
              <a:off x="10540172" y="3203976"/>
              <a:ext cx="274320"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52F926B6-85EE-6126-FD56-963E4FFACCB5}"/>
                </a:ext>
              </a:extLst>
            </p:cNvPr>
            <p:cNvGrpSpPr/>
            <p:nvPr/>
          </p:nvGrpSpPr>
          <p:grpSpPr>
            <a:xfrm>
              <a:off x="9038986" y="3062349"/>
              <a:ext cx="2227290" cy="1704347"/>
              <a:chOff x="9038986" y="3062349"/>
              <a:chExt cx="2227290" cy="1704347"/>
            </a:xfrm>
          </p:grpSpPr>
          <p:cxnSp>
            <p:nvCxnSpPr>
              <p:cNvPr id="35" name="Straight Connector 34">
                <a:extLst>
                  <a:ext uri="{FF2B5EF4-FFF2-40B4-BE49-F238E27FC236}">
                    <a16:creationId xmlns:a16="http://schemas.microsoft.com/office/drawing/2014/main" id="{EFB094E8-9E5C-2BEE-5861-54694587E72B}"/>
                  </a:ext>
                </a:extLst>
              </p:cNvPr>
              <p:cNvCxnSpPr>
                <a:cxnSpLocks/>
              </p:cNvCxnSpPr>
              <p:nvPr/>
            </p:nvCxnSpPr>
            <p:spPr>
              <a:xfrm flipH="1">
                <a:off x="9328155" y="3200849"/>
                <a:ext cx="1212017" cy="1565847"/>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4B7F315-5038-837E-8010-5D71DD5BF9ED}"/>
                  </a:ext>
                </a:extLst>
              </p:cNvPr>
              <p:cNvSpPr txBox="1"/>
              <p:nvPr/>
            </p:nvSpPr>
            <p:spPr>
              <a:xfrm>
                <a:off x="10718422" y="3062349"/>
                <a:ext cx="547854" cy="276999"/>
              </a:xfrm>
              <a:prstGeom prst="rect">
                <a:avLst/>
              </a:prstGeom>
              <a:noFill/>
              <a:ln>
                <a:noFill/>
              </a:ln>
            </p:spPr>
            <p:txBody>
              <a:bodyPr wrap="square" rtlCol="0">
                <a:spAutoFit/>
              </a:bodyPr>
              <a:lstStyle/>
              <a:p>
                <a:r>
                  <a:rPr lang="en-US" sz="1200" b="1">
                    <a:solidFill>
                      <a:srgbClr val="FF40FF"/>
                    </a:solidFill>
                    <a:latin typeface="Arial" panose="020B0604020202020204" pitchFamily="34" charset="0"/>
                    <a:cs typeface="Arial" panose="020B0604020202020204" pitchFamily="34" charset="0"/>
                  </a:rPr>
                  <a:t>C</a:t>
                </a:r>
                <a:r>
                  <a:rPr lang="en-US" sz="1200" b="1" baseline="-25000">
                    <a:solidFill>
                      <a:srgbClr val="FF40FF"/>
                    </a:solidFill>
                    <a:latin typeface="Arial" panose="020B0604020202020204" pitchFamily="34" charset="0"/>
                    <a:cs typeface="Arial" panose="020B0604020202020204" pitchFamily="34" charset="0"/>
                  </a:rPr>
                  <a:t>DGT</a:t>
                </a:r>
                <a:endParaRPr lang="en-US" sz="1200" b="1" baseline="-2500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10506A51-DF33-1448-8426-1EA033A51D21}"/>
                  </a:ext>
                </a:extLst>
              </p:cNvPr>
              <p:cNvCxnSpPr>
                <a:cxnSpLocks/>
              </p:cNvCxnSpPr>
              <p:nvPr/>
            </p:nvCxnSpPr>
            <p:spPr>
              <a:xfrm flipH="1">
                <a:off x="9038986" y="4763202"/>
                <a:ext cx="292491"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5D62DC97-519C-8C09-C182-2FB16362C627}"/>
              </a:ext>
            </a:extLst>
          </p:cNvPr>
          <p:cNvGrpSpPr>
            <a:grpSpLocks noChangeAspect="1"/>
          </p:cNvGrpSpPr>
          <p:nvPr/>
        </p:nvGrpSpPr>
        <p:grpSpPr>
          <a:xfrm>
            <a:off x="4292999" y="2426235"/>
            <a:ext cx="629066" cy="1701296"/>
            <a:chOff x="8153421" y="2160791"/>
            <a:chExt cx="629066" cy="2675767"/>
          </a:xfrm>
        </p:grpSpPr>
        <p:sp>
          <p:nvSpPr>
            <p:cNvPr id="39" name="Rectangle 38">
              <a:extLst>
                <a:ext uri="{FF2B5EF4-FFF2-40B4-BE49-F238E27FC236}">
                  <a16:creationId xmlns:a16="http://schemas.microsoft.com/office/drawing/2014/main" id="{1960DF67-29E3-3F79-5A01-0BD88D95489E}"/>
                </a:ext>
              </a:extLst>
            </p:cNvPr>
            <p:cNvSpPr/>
            <p:nvPr/>
          </p:nvSpPr>
          <p:spPr>
            <a:xfrm>
              <a:off x="8534280" y="2928767"/>
              <a:ext cx="45719" cy="1844430"/>
            </a:xfrm>
            <a:prstGeom prst="rect">
              <a:avLst/>
            </a:prstGeom>
            <a:pattFill prst="solidDmnd">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85FDE52-D068-120E-E76E-3A95292426FB}"/>
                </a:ext>
              </a:extLst>
            </p:cNvPr>
            <p:cNvSpPr/>
            <p:nvPr/>
          </p:nvSpPr>
          <p:spPr>
            <a:xfrm>
              <a:off x="8576559" y="2931408"/>
              <a:ext cx="45719" cy="1844430"/>
            </a:xfrm>
            <a:prstGeom prst="rect">
              <a:avLst/>
            </a:prstGeom>
            <a:pattFill prst="pct5">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75FFB17-AD30-87FA-76EF-D0576648B0EF}"/>
                </a:ext>
              </a:extLst>
            </p:cNvPr>
            <p:cNvSpPr/>
            <p:nvPr/>
          </p:nvSpPr>
          <p:spPr>
            <a:xfrm>
              <a:off x="8628522" y="2931408"/>
              <a:ext cx="45719" cy="184443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6427F1-EFF0-1BDD-6C6E-511E92242C88}"/>
                </a:ext>
              </a:extLst>
            </p:cNvPr>
            <p:cNvSpPr/>
            <p:nvPr/>
          </p:nvSpPr>
          <p:spPr>
            <a:xfrm>
              <a:off x="8676744" y="2924083"/>
              <a:ext cx="45719" cy="1854767"/>
            </a:xfrm>
            <a:prstGeom prst="rect">
              <a:avLst/>
            </a:prstGeom>
            <a:pattFill prst="pct60">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Half Frame 42">
              <a:extLst>
                <a:ext uri="{FF2B5EF4-FFF2-40B4-BE49-F238E27FC236}">
                  <a16:creationId xmlns:a16="http://schemas.microsoft.com/office/drawing/2014/main" id="{691E1D09-760E-6D27-4A9C-7DF16FDE2060}"/>
                </a:ext>
              </a:extLst>
            </p:cNvPr>
            <p:cNvSpPr/>
            <p:nvPr/>
          </p:nvSpPr>
          <p:spPr>
            <a:xfrm rot="10800000">
              <a:off x="8158310" y="4662732"/>
              <a:ext cx="624177" cy="173826"/>
            </a:xfrm>
            <a:prstGeom prst="halfFrame">
              <a:avLst/>
            </a:prstGeom>
            <a:gradFill>
              <a:gsLst>
                <a:gs pos="0">
                  <a:schemeClr val="tx1"/>
                </a:gs>
                <a:gs pos="100000">
                  <a:schemeClr val="tx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4" name="Half Frame 43">
              <a:extLst>
                <a:ext uri="{FF2B5EF4-FFF2-40B4-BE49-F238E27FC236}">
                  <a16:creationId xmlns:a16="http://schemas.microsoft.com/office/drawing/2014/main" id="{DFF90B78-E538-AF05-C025-B67F405F668C}"/>
                </a:ext>
              </a:extLst>
            </p:cNvPr>
            <p:cNvSpPr/>
            <p:nvPr/>
          </p:nvSpPr>
          <p:spPr>
            <a:xfrm flipH="1">
              <a:off x="8153421" y="2865073"/>
              <a:ext cx="624169" cy="173826"/>
            </a:xfrm>
            <a:prstGeom prst="halfFrame">
              <a:avLst/>
            </a:prstGeom>
            <a:gradFill>
              <a:gsLst>
                <a:gs pos="0">
                  <a:schemeClr val="tx1"/>
                </a:gs>
                <a:gs pos="100000">
                  <a:schemeClr val="tx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5DDF5408-DE02-0C2B-7FD4-2AF6664B6167}"/>
                </a:ext>
              </a:extLst>
            </p:cNvPr>
            <p:cNvCxnSpPr>
              <a:cxnSpLocks/>
            </p:cNvCxnSpPr>
            <p:nvPr/>
          </p:nvCxnSpPr>
          <p:spPr>
            <a:xfrm flipH="1">
              <a:off x="8298015" y="2160791"/>
              <a:ext cx="187923" cy="70142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6" name="Rectangle 3">
            <a:extLst>
              <a:ext uri="{FF2B5EF4-FFF2-40B4-BE49-F238E27FC236}">
                <a16:creationId xmlns:a16="http://schemas.microsoft.com/office/drawing/2014/main" id="{1856F257-9023-13BD-7970-94D3EA23CA76}"/>
              </a:ext>
            </a:extLst>
          </p:cNvPr>
          <p:cNvSpPr txBox="1">
            <a:spLocks noChangeArrowheads="1"/>
          </p:cNvSpPr>
          <p:nvPr/>
        </p:nvSpPr>
        <p:spPr bwMode="auto">
          <a:xfrm>
            <a:off x="592025" y="5033989"/>
            <a:ext cx="9524248" cy="1324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sz="2800" kern="0" dirty="0">
                <a:latin typeface="Arial" panose="020B0604020202020204" pitchFamily="34" charset="0"/>
                <a:cs typeface="Arial" panose="020B0604020202020204" pitchFamily="34" charset="0"/>
              </a:rPr>
              <a:t>Assessed Weak Anion Exchange (WAX) and Strong Base Anion (SBA) resins</a:t>
            </a:r>
          </a:p>
          <a:p>
            <a:pPr lvl="1"/>
            <a:r>
              <a:rPr lang="en-US" sz="2400" kern="0" dirty="0">
                <a:latin typeface="Arial" panose="020B0604020202020204" pitchFamily="34" charset="0"/>
                <a:cs typeface="Arial" panose="020B0604020202020204" pitchFamily="34" charset="0"/>
              </a:rPr>
              <a:t>PFAS uptake and recovery</a:t>
            </a:r>
          </a:p>
          <a:p>
            <a:pPr lvl="1"/>
            <a:r>
              <a:rPr lang="en-US" sz="2400" kern="0" dirty="0">
                <a:latin typeface="Arial" panose="020B0604020202020204" pitchFamily="34" charset="0"/>
                <a:cs typeface="Arial" panose="020B0604020202020204" pitchFamily="34" charset="0"/>
              </a:rPr>
              <a:t>Used best-performing resin in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19</a:t>
            </a:fld>
            <a:endParaRPr lang="en-US"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3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692127-DF5B-14AA-E124-CE9B89C26072}"/>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3ECB6-8634-A986-081A-1B10AD1C81A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Grab vs. Passive Sampling</a:t>
            </a:r>
          </a:p>
        </p:txBody>
      </p:sp>
      <p:sp>
        <p:nvSpPr>
          <p:cNvPr id="4" name="Text Placeholder 3">
            <a:extLst>
              <a:ext uri="{FF2B5EF4-FFF2-40B4-BE49-F238E27FC236}">
                <a16:creationId xmlns:a16="http://schemas.microsoft.com/office/drawing/2014/main" id="{D9621D4E-FE4E-177A-F410-B2B7F962F734}"/>
              </a:ext>
            </a:extLst>
          </p:cNvPr>
          <p:cNvSpPr>
            <a:spLocks noGrp="1"/>
          </p:cNvSpPr>
          <p:nvPr>
            <p:ph idx="1"/>
          </p:nvPr>
        </p:nvSpPr>
        <p:spPr>
          <a:xfrm>
            <a:off x="589723" y="1040436"/>
            <a:ext cx="11231481" cy="1255503"/>
          </a:xfrm>
        </p:spPr>
        <p:txBody>
          <a:bodyPr>
            <a:normAutofit/>
          </a:bodyPr>
          <a:lstStyle/>
          <a:p>
            <a:r>
              <a:rPr lang="en-US">
                <a:latin typeface="Arial" panose="020B0604020202020204" pitchFamily="34" charset="0"/>
                <a:cs typeface="Arial" panose="020B0604020202020204" pitchFamily="34" charset="0"/>
              </a:rPr>
              <a:t>Grab sampling </a:t>
            </a:r>
            <a:r>
              <a:rPr lang="en-US">
                <a:latin typeface="Arial" panose="020B0604020202020204" pitchFamily="34" charset="0"/>
                <a:cs typeface="Arial" panose="020B0604020202020204" pitchFamily="34" charset="0"/>
                <a:sym typeface="Wingdings" pitchFamily="2" charset="2"/>
              </a:rPr>
              <a:t> snapshot in time, i.e., PFOA, weekly for 12 weeks</a:t>
            </a:r>
          </a:p>
          <a:p>
            <a:r>
              <a:rPr lang="en-US">
                <a:latin typeface="Arial" panose="020B0604020202020204" pitchFamily="34" charset="0"/>
                <a:cs typeface="Arial" panose="020B0604020202020204" pitchFamily="34" charset="0"/>
                <a:sym typeface="Wingdings" pitchFamily="2" charset="2"/>
              </a:rPr>
              <a:t>Passive sampling device (PSD)  time-weighted average</a:t>
            </a:r>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8AD9D41C-CAD0-44FE-4D2C-25799312A9DA}"/>
              </a:ext>
            </a:extLst>
          </p:cNvPr>
          <p:cNvSpPr txBox="1">
            <a:spLocks/>
          </p:cNvSpPr>
          <p:nvPr/>
        </p:nvSpPr>
        <p:spPr>
          <a:xfrm>
            <a:off x="6003235" y="2120208"/>
            <a:ext cx="5476461" cy="3099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PSD does not capture extremes</a:t>
            </a:r>
          </a:p>
          <a:p>
            <a:r>
              <a:rPr lang="en-US" dirty="0">
                <a:latin typeface="Arial" panose="020B0604020202020204" pitchFamily="34" charset="0"/>
                <a:cs typeface="Arial" panose="020B0604020202020204" pitchFamily="34" charset="0"/>
              </a:rPr>
              <a:t>Fewer PSDs vs. grab samples</a:t>
            </a:r>
          </a:p>
          <a:p>
            <a:pPr lvl="1"/>
            <a:r>
              <a:rPr lang="en-US" dirty="0">
                <a:latin typeface="Arial" panose="020B0604020202020204" pitchFamily="34" charset="0"/>
                <a:cs typeface="Arial" panose="020B0604020202020204" pitchFamily="34" charset="0"/>
              </a:rPr>
              <a:t>Potential cost savings</a:t>
            </a:r>
          </a:p>
          <a:p>
            <a:r>
              <a:rPr lang="en-US" dirty="0">
                <a:latin typeface="Arial" panose="020B0604020202020204" pitchFamily="34" charset="0"/>
                <a:cs typeface="Arial" panose="020B0604020202020204" pitchFamily="34" charset="0"/>
              </a:rPr>
              <a:t>PSD more representative of chronic exposures</a:t>
            </a:r>
          </a:p>
          <a:p>
            <a:endParaRPr lang="en-US" dirty="0">
              <a:latin typeface="Arial" panose="020B0604020202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2E7AEEA0-36F1-98D8-116E-0E63078B33E8}"/>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2</a:t>
            </a:fld>
            <a:endParaRPr lang="en-US" sz="180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3C01356-F039-DC9E-6CCF-EC7646CBA08D}"/>
              </a:ext>
            </a:extLst>
          </p:cNvPr>
          <p:cNvPicPr>
            <a:picLocks noChangeAspect="1"/>
          </p:cNvPicPr>
          <p:nvPr/>
        </p:nvPicPr>
        <p:blipFill>
          <a:blip r:embed="rId4"/>
          <a:stretch>
            <a:fillRect/>
          </a:stretch>
        </p:blipFill>
        <p:spPr>
          <a:xfrm>
            <a:off x="579676" y="2140664"/>
            <a:ext cx="5046749" cy="3657600"/>
          </a:xfrm>
          <a:prstGeom prst="rect">
            <a:avLst/>
          </a:prstGeom>
        </p:spPr>
      </p:pic>
      <p:pic>
        <p:nvPicPr>
          <p:cNvPr id="5" name="Picture 4">
            <a:extLst>
              <a:ext uri="{FF2B5EF4-FFF2-40B4-BE49-F238E27FC236}">
                <a16:creationId xmlns:a16="http://schemas.microsoft.com/office/drawing/2014/main" id="{E3CD1479-6024-0764-7580-9E5B2262DD43}"/>
              </a:ext>
            </a:extLst>
          </p:cNvPr>
          <p:cNvPicPr>
            <a:picLocks noChangeAspect="1"/>
          </p:cNvPicPr>
          <p:nvPr/>
        </p:nvPicPr>
        <p:blipFill>
          <a:blip r:embed="rId5"/>
          <a:stretch>
            <a:fillRect/>
          </a:stretch>
        </p:blipFill>
        <p:spPr>
          <a:xfrm>
            <a:off x="578370" y="2140664"/>
            <a:ext cx="5046750" cy="3657600"/>
          </a:xfrm>
          <a:prstGeom prst="rect">
            <a:avLst/>
          </a:prstGeom>
        </p:spPr>
      </p:pic>
      <p:cxnSp>
        <p:nvCxnSpPr>
          <p:cNvPr id="6" name="Straight Arrow Connector 5">
            <a:extLst>
              <a:ext uri="{FF2B5EF4-FFF2-40B4-BE49-F238E27FC236}">
                <a16:creationId xmlns:a16="http://schemas.microsoft.com/office/drawing/2014/main" id="{F4582B07-51FF-EF2E-661A-023929636DF9}"/>
              </a:ext>
            </a:extLst>
          </p:cNvPr>
          <p:cNvCxnSpPr/>
          <p:nvPr/>
        </p:nvCxnSpPr>
        <p:spPr>
          <a:xfrm flipV="1">
            <a:off x="2714519" y="3165224"/>
            <a:ext cx="0" cy="1143000"/>
          </a:xfrm>
          <a:prstGeom prst="straightConnector1">
            <a:avLst/>
          </a:prstGeom>
          <a:ln w="1905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BFD7FD-B37D-AE38-A2EE-2E865979E85C}"/>
              </a:ext>
            </a:extLst>
          </p:cNvPr>
          <p:cNvCxnSpPr>
            <a:cxnSpLocks/>
          </p:cNvCxnSpPr>
          <p:nvPr/>
        </p:nvCxnSpPr>
        <p:spPr>
          <a:xfrm rot="10800000" flipV="1">
            <a:off x="5116636" y="4335021"/>
            <a:ext cx="0" cy="640080"/>
          </a:xfrm>
          <a:prstGeom prst="straightConnector1">
            <a:avLst/>
          </a:prstGeom>
          <a:ln w="1905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6FE8A07-B468-A4DA-A06D-1633FD7A31E1}"/>
              </a:ext>
            </a:extLst>
          </p:cNvPr>
          <p:cNvPicPr>
            <a:picLocks noChangeAspect="1"/>
          </p:cNvPicPr>
          <p:nvPr/>
        </p:nvPicPr>
        <p:blipFill>
          <a:blip r:embed="rId6"/>
          <a:stretch>
            <a:fillRect/>
          </a:stretch>
        </p:blipFill>
        <p:spPr>
          <a:xfrm>
            <a:off x="580209" y="2138758"/>
            <a:ext cx="5046750" cy="3657600"/>
          </a:xfrm>
          <a:prstGeom prst="rect">
            <a:avLst/>
          </a:prstGeom>
        </p:spPr>
      </p:pic>
    </p:spTree>
    <p:extLst>
      <p:ext uri="{BB962C8B-B14F-4D97-AF65-F5344CB8AC3E}">
        <p14:creationId xmlns:p14="http://schemas.microsoft.com/office/powerpoint/2010/main" val="33832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PFAS Extraction Efficiency from WAX</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20</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08250" y="1041719"/>
            <a:ext cx="4261652"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No PFAS with extraction efficiency ≳ 70 % using MeOH only</a:t>
            </a:r>
          </a:p>
        </p:txBody>
      </p:sp>
      <p:pic>
        <p:nvPicPr>
          <p:cNvPr id="50" name="Picture 49">
            <a:extLst>
              <a:ext uri="{FF2B5EF4-FFF2-40B4-BE49-F238E27FC236}">
                <a16:creationId xmlns:a16="http://schemas.microsoft.com/office/drawing/2014/main" id="{B1F535E3-6804-6C46-F62B-B26EEC75BF96}"/>
              </a:ext>
            </a:extLst>
          </p:cNvPr>
          <p:cNvPicPr>
            <a:picLocks noChangeAspect="1"/>
          </p:cNvPicPr>
          <p:nvPr/>
        </p:nvPicPr>
        <p:blipFill>
          <a:blip r:embed="rId4"/>
          <a:stretch>
            <a:fillRect/>
          </a:stretch>
        </p:blipFill>
        <p:spPr>
          <a:xfrm>
            <a:off x="238126" y="1040937"/>
            <a:ext cx="7570124" cy="5486400"/>
          </a:xfrm>
          <a:prstGeom prst="rect">
            <a:avLst/>
          </a:prstGeom>
        </p:spPr>
      </p:pic>
      <p:sp>
        <p:nvSpPr>
          <p:cNvPr id="51" name="Rectangle 50">
            <a:extLst>
              <a:ext uri="{FF2B5EF4-FFF2-40B4-BE49-F238E27FC236}">
                <a16:creationId xmlns:a16="http://schemas.microsoft.com/office/drawing/2014/main" id="{B77823CB-94E2-DAB5-A428-7AA7AF9C8505}"/>
              </a:ext>
            </a:extLst>
          </p:cNvPr>
          <p:cNvSpPr/>
          <p:nvPr/>
        </p:nvSpPr>
        <p:spPr>
          <a:xfrm>
            <a:off x="4884516" y="1562584"/>
            <a:ext cx="2615879" cy="7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D3FB40E-3241-2840-3318-7108BE46BB9E}"/>
              </a:ext>
            </a:extLst>
          </p:cNvPr>
          <p:cNvSpPr/>
          <p:nvPr/>
        </p:nvSpPr>
        <p:spPr>
          <a:xfrm>
            <a:off x="1180618" y="2402101"/>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3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PFAS Extraction Efficiency from WAX</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21</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08250" y="1041719"/>
            <a:ext cx="4261652"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No PFAS with extraction efficiency ≳ 70 % using MeOH only</a:t>
            </a:r>
          </a:p>
          <a:p>
            <a:r>
              <a:rPr lang="en-US" altLang="en-US" kern="0">
                <a:solidFill>
                  <a:schemeClr val="tx1"/>
                </a:solidFill>
                <a:latin typeface="Arial" panose="020B0604020202020204" pitchFamily="34" charset="0"/>
                <a:cs typeface="Arial" panose="020B0604020202020204" pitchFamily="34" charset="0"/>
              </a:rPr>
              <a:t>14 PFAS with extraction efficiency ≳ 70 % using MeOH and 50 </a:t>
            </a:r>
            <a:r>
              <a:rPr lang="en-US" altLang="en-US" kern="0" err="1">
                <a:solidFill>
                  <a:schemeClr val="tx1"/>
                </a:solidFill>
                <a:latin typeface="Arial" panose="020B0604020202020204" pitchFamily="34" charset="0"/>
                <a:cs typeface="Arial" panose="020B0604020202020204" pitchFamily="34" charset="0"/>
              </a:rPr>
              <a:t>μM</a:t>
            </a:r>
            <a:r>
              <a:rPr lang="en-US" altLang="en-US" kern="0">
                <a:solidFill>
                  <a:schemeClr val="tx1"/>
                </a:solidFill>
                <a:latin typeface="Arial" panose="020B0604020202020204" pitchFamily="34" charset="0"/>
                <a:cs typeface="Arial" panose="020B0604020202020204" pitchFamily="34" charset="0"/>
              </a:rPr>
              <a:t> NH₄OH</a:t>
            </a:r>
          </a:p>
          <a:p>
            <a:endParaRPr lang="en-US" altLang="en-US" kern="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77823CB-94E2-DAB5-A428-7AA7AF9C8505}"/>
              </a:ext>
            </a:extLst>
          </p:cNvPr>
          <p:cNvSpPr/>
          <p:nvPr/>
        </p:nvSpPr>
        <p:spPr>
          <a:xfrm>
            <a:off x="4884516" y="1562584"/>
            <a:ext cx="2615879" cy="7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3BDAC7-F5B1-3FBC-9715-A0991AB944FD}"/>
              </a:ext>
            </a:extLst>
          </p:cNvPr>
          <p:cNvPicPr>
            <a:picLocks noChangeAspect="1"/>
          </p:cNvPicPr>
          <p:nvPr/>
        </p:nvPicPr>
        <p:blipFill>
          <a:blip r:embed="rId4"/>
          <a:stretch>
            <a:fillRect/>
          </a:stretch>
        </p:blipFill>
        <p:spPr>
          <a:xfrm>
            <a:off x="237353" y="1045852"/>
            <a:ext cx="7570124" cy="5486400"/>
          </a:xfrm>
          <a:prstGeom prst="rect">
            <a:avLst/>
          </a:prstGeom>
        </p:spPr>
      </p:pic>
      <p:sp>
        <p:nvSpPr>
          <p:cNvPr id="4" name="Rectangle 3">
            <a:extLst>
              <a:ext uri="{FF2B5EF4-FFF2-40B4-BE49-F238E27FC236}">
                <a16:creationId xmlns:a16="http://schemas.microsoft.com/office/drawing/2014/main" id="{B7E1F755-FC3A-6A05-C4FF-09950740E968}"/>
              </a:ext>
            </a:extLst>
          </p:cNvPr>
          <p:cNvSpPr/>
          <p:nvPr/>
        </p:nvSpPr>
        <p:spPr>
          <a:xfrm>
            <a:off x="4851721" y="1807584"/>
            <a:ext cx="2615879"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393A91-83A1-2D5F-5014-E166A74F466F}"/>
              </a:ext>
            </a:extLst>
          </p:cNvPr>
          <p:cNvSpPr/>
          <p:nvPr/>
        </p:nvSpPr>
        <p:spPr>
          <a:xfrm>
            <a:off x="1180618" y="2402101"/>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39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PFAS Extraction Efficiency from WAX</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22</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08250" y="1041719"/>
            <a:ext cx="4261652"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No PFAS with extraction efficiency ≳ 70 % using MeOH only</a:t>
            </a:r>
          </a:p>
          <a:p>
            <a:r>
              <a:rPr lang="en-US" altLang="en-US" kern="0">
                <a:solidFill>
                  <a:schemeClr val="tx1"/>
                </a:solidFill>
                <a:latin typeface="Arial" panose="020B0604020202020204" pitchFamily="34" charset="0"/>
                <a:cs typeface="Arial" panose="020B0604020202020204" pitchFamily="34" charset="0"/>
              </a:rPr>
              <a:t>14 PFAS with extraction efficiency ≳ 70 % using MeOH and 50 </a:t>
            </a:r>
            <a:r>
              <a:rPr lang="en-US" altLang="en-US" kern="0" err="1">
                <a:solidFill>
                  <a:schemeClr val="tx1"/>
                </a:solidFill>
                <a:latin typeface="Arial" panose="020B0604020202020204" pitchFamily="34" charset="0"/>
                <a:cs typeface="Arial" panose="020B0604020202020204" pitchFamily="34" charset="0"/>
              </a:rPr>
              <a:t>μM</a:t>
            </a:r>
            <a:r>
              <a:rPr lang="en-US" altLang="en-US" kern="0">
                <a:solidFill>
                  <a:schemeClr val="tx1"/>
                </a:solidFill>
                <a:latin typeface="Arial" panose="020B0604020202020204" pitchFamily="34" charset="0"/>
                <a:cs typeface="Arial" panose="020B0604020202020204" pitchFamily="34" charset="0"/>
              </a:rPr>
              <a:t> NH₄OH</a:t>
            </a:r>
          </a:p>
          <a:p>
            <a:r>
              <a:rPr lang="en-US" altLang="en-US" kern="0">
                <a:solidFill>
                  <a:schemeClr val="tx1"/>
                </a:solidFill>
                <a:latin typeface="Arial" panose="020B0604020202020204" pitchFamily="34" charset="0"/>
                <a:cs typeface="Arial" panose="020B0604020202020204" pitchFamily="34" charset="0"/>
              </a:rPr>
              <a:t>50 </a:t>
            </a:r>
            <a:r>
              <a:rPr lang="en-US" altLang="en-US" kern="0" err="1">
                <a:solidFill>
                  <a:schemeClr val="tx1"/>
                </a:solidFill>
                <a:latin typeface="Arial" panose="020B0604020202020204" pitchFamily="34" charset="0"/>
                <a:cs typeface="Arial" panose="020B0604020202020204" pitchFamily="34" charset="0"/>
              </a:rPr>
              <a:t>μM</a:t>
            </a:r>
            <a:r>
              <a:rPr lang="en-US" altLang="en-US" kern="0">
                <a:solidFill>
                  <a:schemeClr val="tx1"/>
                </a:solidFill>
                <a:latin typeface="Arial" panose="020B0604020202020204" pitchFamily="34" charset="0"/>
                <a:cs typeface="Arial" panose="020B0604020202020204" pitchFamily="34" charset="0"/>
              </a:rPr>
              <a:t> ammonium acetate and </a:t>
            </a:r>
            <a:r>
              <a:rPr lang="en-US" altLang="en-US" kern="0" err="1">
                <a:solidFill>
                  <a:schemeClr val="tx1"/>
                </a:solidFill>
                <a:latin typeface="Arial" panose="020B0604020202020204" pitchFamily="34" charset="0"/>
                <a:cs typeface="Arial" panose="020B0604020202020204" pitchFamily="34" charset="0"/>
              </a:rPr>
              <a:t>formate</a:t>
            </a:r>
            <a:r>
              <a:rPr lang="en-US" altLang="en-US" kern="0">
                <a:solidFill>
                  <a:schemeClr val="tx1"/>
                </a:solidFill>
                <a:latin typeface="Arial" panose="020B0604020202020204" pitchFamily="34" charset="0"/>
                <a:cs typeface="Arial" panose="020B0604020202020204" pitchFamily="34" charset="0"/>
              </a:rPr>
              <a:t> good as well</a:t>
            </a:r>
          </a:p>
          <a:p>
            <a:endParaRPr lang="en-US" altLang="en-US" kern="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77823CB-94E2-DAB5-A428-7AA7AF9C8505}"/>
              </a:ext>
            </a:extLst>
          </p:cNvPr>
          <p:cNvSpPr/>
          <p:nvPr/>
        </p:nvSpPr>
        <p:spPr>
          <a:xfrm>
            <a:off x="4884516" y="1562584"/>
            <a:ext cx="2615879" cy="7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393A91-83A1-2D5F-5014-E166A74F466F}"/>
              </a:ext>
            </a:extLst>
          </p:cNvPr>
          <p:cNvSpPr/>
          <p:nvPr/>
        </p:nvSpPr>
        <p:spPr>
          <a:xfrm>
            <a:off x="1180618" y="2402101"/>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A29790-4122-D840-7593-EE3D606DF9A8}"/>
              </a:ext>
            </a:extLst>
          </p:cNvPr>
          <p:cNvPicPr>
            <a:picLocks noChangeAspect="1"/>
          </p:cNvPicPr>
          <p:nvPr/>
        </p:nvPicPr>
        <p:blipFill>
          <a:blip r:embed="rId4"/>
          <a:stretch>
            <a:fillRect/>
          </a:stretch>
        </p:blipFill>
        <p:spPr>
          <a:xfrm>
            <a:off x="238126" y="1040937"/>
            <a:ext cx="7570124" cy="5486400"/>
          </a:xfrm>
          <a:prstGeom prst="rect">
            <a:avLst/>
          </a:prstGeom>
        </p:spPr>
      </p:pic>
      <p:sp>
        <p:nvSpPr>
          <p:cNvPr id="7" name="Rectangle 6">
            <a:extLst>
              <a:ext uri="{FF2B5EF4-FFF2-40B4-BE49-F238E27FC236}">
                <a16:creationId xmlns:a16="http://schemas.microsoft.com/office/drawing/2014/main" id="{266CCF2A-CFBC-5DB3-B004-7D87BAF176DA}"/>
              </a:ext>
            </a:extLst>
          </p:cNvPr>
          <p:cNvSpPr/>
          <p:nvPr/>
        </p:nvSpPr>
        <p:spPr>
          <a:xfrm>
            <a:off x="1182547" y="2392456"/>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79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PFAS Extraction Efficiency from SBA</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23</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08250" y="1041719"/>
            <a:ext cx="4261652"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8 PFAS with extraction efficiencies ≳ 70 %</a:t>
            </a:r>
          </a:p>
          <a:p>
            <a:r>
              <a:rPr lang="en-US" altLang="en-US" kern="0">
                <a:solidFill>
                  <a:schemeClr val="tx1"/>
                </a:solidFill>
                <a:latin typeface="Arial" panose="020B0604020202020204" pitchFamily="34" charset="0"/>
                <a:cs typeface="Arial" panose="020B0604020202020204" pitchFamily="34" charset="0"/>
              </a:rPr>
              <a:t>Selected WAX resin with MeOH/NH₄OH for PFAS extraction</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77823CB-94E2-DAB5-A428-7AA7AF9C8505}"/>
              </a:ext>
            </a:extLst>
          </p:cNvPr>
          <p:cNvSpPr/>
          <p:nvPr/>
        </p:nvSpPr>
        <p:spPr>
          <a:xfrm>
            <a:off x="4884516" y="1562584"/>
            <a:ext cx="2615879" cy="75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393A91-83A1-2D5F-5014-E166A74F466F}"/>
              </a:ext>
            </a:extLst>
          </p:cNvPr>
          <p:cNvSpPr/>
          <p:nvPr/>
        </p:nvSpPr>
        <p:spPr>
          <a:xfrm>
            <a:off x="1180618" y="2402101"/>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6CCF2A-CFBC-5DB3-B004-7D87BAF176DA}"/>
              </a:ext>
            </a:extLst>
          </p:cNvPr>
          <p:cNvSpPr/>
          <p:nvPr/>
        </p:nvSpPr>
        <p:spPr>
          <a:xfrm>
            <a:off x="1182547" y="2392456"/>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C05C56-C04E-917B-FA21-1159CFA68464}"/>
              </a:ext>
            </a:extLst>
          </p:cNvPr>
          <p:cNvPicPr>
            <a:picLocks noChangeAspect="1"/>
          </p:cNvPicPr>
          <p:nvPr/>
        </p:nvPicPr>
        <p:blipFill>
          <a:blip r:embed="rId4"/>
          <a:stretch>
            <a:fillRect/>
          </a:stretch>
        </p:blipFill>
        <p:spPr>
          <a:xfrm>
            <a:off x="238130" y="1040937"/>
            <a:ext cx="7570124" cy="5486400"/>
          </a:xfrm>
          <a:prstGeom prst="rect">
            <a:avLst/>
          </a:prstGeom>
        </p:spPr>
      </p:pic>
      <p:sp>
        <p:nvSpPr>
          <p:cNvPr id="4" name="Rectangle 3">
            <a:extLst>
              <a:ext uri="{FF2B5EF4-FFF2-40B4-BE49-F238E27FC236}">
                <a16:creationId xmlns:a16="http://schemas.microsoft.com/office/drawing/2014/main" id="{06648CAD-539E-1E43-EF5C-8099D9E48769}"/>
              </a:ext>
            </a:extLst>
          </p:cNvPr>
          <p:cNvSpPr/>
          <p:nvPr/>
        </p:nvSpPr>
        <p:spPr>
          <a:xfrm>
            <a:off x="1242348" y="2405958"/>
            <a:ext cx="6458673" cy="836399"/>
          </a:xfrm>
          <a:prstGeom prst="rect">
            <a:avLst/>
          </a:prstGeom>
          <a:solidFill>
            <a:srgbClr val="00FA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6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24</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4879271" y="1215344"/>
            <a:ext cx="6739594"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pH 7 and 22 ℃</a:t>
            </a:r>
          </a:p>
          <a:p>
            <a:r>
              <a:rPr lang="en-US" altLang="en-US" kern="0">
                <a:solidFill>
                  <a:schemeClr val="tx1"/>
                </a:solidFill>
                <a:latin typeface="Arial" panose="020B0604020202020204" pitchFamily="34" charset="0"/>
                <a:cs typeface="Arial" panose="020B0604020202020204" pitchFamily="34" charset="0"/>
                <a:sym typeface="Wingdings" pitchFamily="2" charset="2"/>
              </a:rPr>
              <a:t>Spiked Box with the 24 target PFAS, each at ~5,300 ng•L⁻¹ into 750 mL water</a:t>
            </a:r>
            <a:endParaRPr lang="en-US" altLang="en-US" kern="0">
              <a:solidFill>
                <a:schemeClr val="tx1"/>
              </a:solidFill>
              <a:latin typeface="Arial" panose="020B0604020202020204" pitchFamily="34" charset="0"/>
              <a:cs typeface="Arial" panose="020B0604020202020204" pitchFamily="34" charset="0"/>
            </a:endParaRPr>
          </a:p>
          <a:p>
            <a:r>
              <a:rPr lang="en-US" altLang="en-US" kern="0">
                <a:solidFill>
                  <a:schemeClr val="tx1"/>
                </a:solidFill>
                <a:latin typeface="Arial" panose="020B0604020202020204" pitchFamily="34" charset="0"/>
                <a:cs typeface="Arial" panose="020B0604020202020204" pitchFamily="34" charset="0"/>
                <a:sym typeface="Wingdings" pitchFamily="2" charset="2"/>
              </a:rPr>
              <a:t>Deployment times of 2-, 6-, and 11-days</a:t>
            </a:r>
          </a:p>
          <a:p>
            <a:pPr lvl="1"/>
            <a:r>
              <a:rPr lang="en-US" altLang="en-US" kern="0">
                <a:solidFill>
                  <a:schemeClr val="tx1"/>
                </a:solidFill>
                <a:latin typeface="Arial" panose="020B0604020202020204" pitchFamily="34" charset="0"/>
                <a:cs typeface="Arial" panose="020B0604020202020204" pitchFamily="34" charset="0"/>
                <a:sym typeface="Wingdings" pitchFamily="2" charset="2"/>
              </a:rPr>
              <a:t>Grab samples at start, middle, and end</a:t>
            </a:r>
          </a:p>
          <a:p>
            <a:pPr lvl="1"/>
            <a:r>
              <a:rPr lang="en-US" altLang="en-US" kern="0">
                <a:solidFill>
                  <a:schemeClr val="tx1"/>
                </a:solidFill>
                <a:latin typeface="Arial" panose="020B0604020202020204" pitchFamily="34" charset="0"/>
                <a:cs typeface="Arial" panose="020B0604020202020204" pitchFamily="34" charset="0"/>
                <a:sym typeface="Wingdings" pitchFamily="2" charset="2"/>
              </a:rPr>
              <a:t>Calculated TWA Grab sample for each PFAS</a:t>
            </a:r>
          </a:p>
          <a:p>
            <a:r>
              <a:rPr lang="en-US" altLang="en-US" kern="0">
                <a:solidFill>
                  <a:schemeClr val="tx1"/>
                </a:solidFill>
                <a:latin typeface="Arial" panose="020B0604020202020204" pitchFamily="34" charset="0"/>
                <a:cs typeface="Arial" panose="020B0604020202020204" pitchFamily="34" charset="0"/>
                <a:sym typeface="Wingdings" pitchFamily="2" charset="2"/>
              </a:rPr>
              <a:t>Extracted binding layer after deployment time</a:t>
            </a:r>
          </a:p>
          <a:p>
            <a:pPr lvl="1"/>
            <a:r>
              <a:rPr lang="en-US" altLang="en-US" kern="0">
                <a:solidFill>
                  <a:schemeClr val="tx1"/>
                </a:solidFill>
                <a:latin typeface="Arial" panose="020B0604020202020204" pitchFamily="34" charset="0"/>
                <a:cs typeface="Arial" panose="020B0604020202020204" pitchFamily="34" charset="0"/>
                <a:sym typeface="Wingdings" pitchFamily="2" charset="2"/>
              </a:rPr>
              <a:t>Used D</a:t>
            </a:r>
            <a:r>
              <a:rPr lang="en-US" altLang="en-US" kern="0" baseline="-25000">
                <a:solidFill>
                  <a:schemeClr val="tx1"/>
                </a:solidFill>
                <a:latin typeface="Arial" panose="020B0604020202020204" pitchFamily="34" charset="0"/>
                <a:cs typeface="Arial" panose="020B0604020202020204" pitchFamily="34" charset="0"/>
                <a:sym typeface="Wingdings" pitchFamily="2" charset="2"/>
              </a:rPr>
              <a:t>Gel</a:t>
            </a:r>
            <a:r>
              <a:rPr lang="en-US" altLang="en-US" kern="0">
                <a:solidFill>
                  <a:schemeClr val="tx1"/>
                </a:solidFill>
                <a:latin typeface="Arial" panose="020B0604020202020204" pitchFamily="34" charset="0"/>
                <a:cs typeface="Arial" panose="020B0604020202020204" pitchFamily="34" charset="0"/>
                <a:sym typeface="Wingdings" pitchFamily="2" charset="2"/>
              </a:rPr>
              <a:t> values to back-calculate C</a:t>
            </a:r>
            <a:r>
              <a:rPr lang="en-US" altLang="en-US" kern="0" baseline="-25000">
                <a:solidFill>
                  <a:schemeClr val="tx1"/>
                </a:solidFill>
                <a:latin typeface="Arial" panose="020B0604020202020204" pitchFamily="34" charset="0"/>
                <a:cs typeface="Arial" panose="020B0604020202020204" pitchFamily="34" charset="0"/>
                <a:sym typeface="Wingdings" pitchFamily="2" charset="2"/>
              </a:rPr>
              <a:t>DGT</a:t>
            </a:r>
            <a:endParaRPr lang="en-US" altLang="en-US" kern="0">
              <a:solidFill>
                <a:schemeClr val="tx1"/>
              </a:solidFill>
              <a:latin typeface="Arial" panose="020B0604020202020204" pitchFamily="34" charset="0"/>
              <a:cs typeface="Arial" panose="020B0604020202020204" pitchFamily="34" charset="0"/>
              <a:sym typeface="Wingdings" pitchFamily="2" charset="2"/>
            </a:endParaRPr>
          </a:p>
          <a:p>
            <a:pPr lvl="1"/>
            <a:r>
              <a:rPr lang="en-US" altLang="en-US" kern="0">
                <a:solidFill>
                  <a:schemeClr val="tx1"/>
                </a:solidFill>
                <a:latin typeface="Arial" panose="020B0604020202020204" pitchFamily="34" charset="0"/>
                <a:cs typeface="Arial" panose="020B0604020202020204" pitchFamily="34" charset="0"/>
                <a:sym typeface="Wingdings" pitchFamily="2" charset="2"/>
              </a:rPr>
              <a:t>Averaged four DGT-PSDs</a:t>
            </a:r>
          </a:p>
          <a:p>
            <a:r>
              <a:rPr lang="en-US" altLang="en-US" kern="0">
                <a:solidFill>
                  <a:schemeClr val="tx1"/>
                </a:solidFill>
                <a:latin typeface="Arial" panose="020B0604020202020204" pitchFamily="34" charset="0"/>
                <a:cs typeface="Arial" panose="020B0604020202020204" pitchFamily="34" charset="0"/>
                <a:sym typeface="Wingdings" pitchFamily="2" charset="2"/>
              </a:rPr>
              <a:t>Compared PFAS TWA-Grab vs. DGT-PSDs</a:t>
            </a:r>
          </a:p>
          <a:p>
            <a:pPr lvl="1"/>
            <a:r>
              <a:rPr lang="en-US" altLang="en-US" kern="0">
                <a:solidFill>
                  <a:schemeClr val="tx1"/>
                </a:solidFill>
                <a:latin typeface="Arial" panose="020B0604020202020204" pitchFamily="34" charset="0"/>
                <a:cs typeface="Arial" panose="020B0604020202020204" pitchFamily="34" charset="0"/>
                <a:sym typeface="Wingdings" pitchFamily="2" charset="2"/>
              </a:rPr>
              <a:t>Goal of ± 40 % </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05F62F-D065-AE7B-D2D3-E81F8373C4F4}"/>
              </a:ext>
            </a:extLst>
          </p:cNvPr>
          <p:cNvPicPr>
            <a:picLocks noChangeAspect="1"/>
          </p:cNvPicPr>
          <p:nvPr/>
        </p:nvPicPr>
        <p:blipFill>
          <a:blip r:embed="rId4"/>
          <a:stretch>
            <a:fillRect/>
          </a:stretch>
        </p:blipFill>
        <p:spPr>
          <a:xfrm>
            <a:off x="573135" y="1620456"/>
            <a:ext cx="3815861" cy="3200400"/>
          </a:xfrm>
          <a:prstGeom prst="rect">
            <a:avLst/>
          </a:prstGeom>
        </p:spPr>
      </p:pic>
      <p:sp>
        <p:nvSpPr>
          <p:cNvPr id="8" name="TextBox 7">
            <a:extLst>
              <a:ext uri="{FF2B5EF4-FFF2-40B4-BE49-F238E27FC236}">
                <a16:creationId xmlns:a16="http://schemas.microsoft.com/office/drawing/2014/main" id="{14CF93CA-660F-C73B-BA27-5330B3AD90BF}"/>
              </a:ext>
            </a:extLst>
          </p:cNvPr>
          <p:cNvSpPr txBox="1"/>
          <p:nvPr/>
        </p:nvSpPr>
        <p:spPr>
          <a:xfrm>
            <a:off x="573135" y="4883601"/>
            <a:ext cx="3810616" cy="1015663"/>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3D-rendering of 1-L Box (grey) with DGT-PSDs (magenta) installed in each side-wall</a:t>
            </a:r>
          </a:p>
        </p:txBody>
      </p:sp>
    </p:spTree>
    <p:extLst>
      <p:ext uri="{BB962C8B-B14F-4D97-AF65-F5344CB8AC3E}">
        <p14:creationId xmlns:p14="http://schemas.microsoft.com/office/powerpoint/2010/main" val="73672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5"/>
    </p:ext>
  </p:extLs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25</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28138" y="1041722"/>
            <a:ext cx="4079560"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2-day test</a:t>
            </a:r>
          </a:p>
          <a:p>
            <a:r>
              <a:rPr lang="en-US" altLang="en-US" kern="0">
                <a:solidFill>
                  <a:schemeClr val="tx1"/>
                </a:solidFill>
                <a:latin typeface="Arial" panose="020B0604020202020204" pitchFamily="34" charset="0"/>
                <a:cs typeface="Arial" panose="020B0604020202020204" pitchFamily="34" charset="0"/>
              </a:rPr>
              <a:t>DGT-Average and TWA-Grab samples within 40 % for five of seven PFCAs</a:t>
            </a:r>
          </a:p>
          <a:p>
            <a:pPr lvl="1"/>
            <a:r>
              <a:rPr lang="en-US" altLang="en-US" kern="0">
                <a:solidFill>
                  <a:schemeClr val="tx1"/>
                </a:solidFill>
                <a:latin typeface="Arial" panose="020B0604020202020204" pitchFamily="34" charset="0"/>
                <a:cs typeface="Arial" panose="020B0604020202020204" pitchFamily="34" charset="0"/>
              </a:rPr>
              <a:t>PFBA, </a:t>
            </a:r>
            <a:r>
              <a:rPr lang="en-US" altLang="en-US" kern="0" err="1">
                <a:solidFill>
                  <a:schemeClr val="tx1"/>
                </a:solidFill>
                <a:latin typeface="Arial" panose="020B0604020202020204" pitchFamily="34" charset="0"/>
                <a:cs typeface="Arial" panose="020B0604020202020204" pitchFamily="34" charset="0"/>
              </a:rPr>
              <a:t>PFPeA</a:t>
            </a:r>
            <a:r>
              <a:rPr lang="en-US" altLang="en-US" kern="0">
                <a:solidFill>
                  <a:schemeClr val="tx1"/>
                </a:solidFill>
                <a:latin typeface="Arial" panose="020B0604020202020204" pitchFamily="34" charset="0"/>
                <a:cs typeface="Arial" panose="020B0604020202020204" pitchFamily="34" charset="0"/>
              </a:rPr>
              <a:t>, </a:t>
            </a:r>
            <a:r>
              <a:rPr lang="en-US" altLang="en-US" kern="0" err="1">
                <a:solidFill>
                  <a:schemeClr val="tx1"/>
                </a:solidFill>
                <a:latin typeface="Arial" panose="020B0604020202020204" pitchFamily="34" charset="0"/>
                <a:cs typeface="Arial" panose="020B0604020202020204" pitchFamily="34" charset="0"/>
              </a:rPr>
              <a:t>PFHxA</a:t>
            </a:r>
            <a:r>
              <a:rPr lang="en-US" altLang="en-US" kern="0">
                <a:solidFill>
                  <a:schemeClr val="tx1"/>
                </a:solidFill>
                <a:latin typeface="Arial" panose="020B0604020202020204" pitchFamily="34" charset="0"/>
                <a:cs typeface="Arial" panose="020B0604020202020204" pitchFamily="34" charset="0"/>
              </a:rPr>
              <a:t>, PFOA, PFNA</a:t>
            </a:r>
          </a:p>
          <a:p>
            <a:pPr lvl="1"/>
            <a:r>
              <a:rPr lang="en-US" altLang="en-US" kern="0">
                <a:solidFill>
                  <a:schemeClr val="tx1"/>
                </a:solidFill>
                <a:latin typeface="Arial" panose="020B0604020202020204" pitchFamily="34" charset="0"/>
                <a:cs typeface="Arial" panose="020B0604020202020204" pitchFamily="34" charset="0"/>
              </a:rPr>
              <a:t>DGT-PSDs over-estimated TWA-Grab samples for </a:t>
            </a:r>
            <a:r>
              <a:rPr lang="en-US" altLang="en-US" kern="0" err="1">
                <a:solidFill>
                  <a:schemeClr val="tx1"/>
                </a:solidFill>
                <a:latin typeface="Arial" panose="020B0604020202020204" pitchFamily="34" charset="0"/>
                <a:cs typeface="Arial" panose="020B0604020202020204" pitchFamily="34" charset="0"/>
              </a:rPr>
              <a:t>PFHpA</a:t>
            </a:r>
            <a:r>
              <a:rPr lang="en-US" altLang="en-US" kern="0">
                <a:solidFill>
                  <a:schemeClr val="tx1"/>
                </a:solidFill>
                <a:latin typeface="Arial" panose="020B0604020202020204" pitchFamily="34" charset="0"/>
                <a:cs typeface="Arial" panose="020B0604020202020204" pitchFamily="34" charset="0"/>
              </a:rPr>
              <a:t> and PFDA</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31BBC8-2D24-1A59-6C21-A64F7F0D0598}"/>
              </a:ext>
            </a:extLst>
          </p:cNvPr>
          <p:cNvPicPr>
            <a:picLocks noChangeAspect="1"/>
          </p:cNvPicPr>
          <p:nvPr/>
        </p:nvPicPr>
        <p:blipFill>
          <a:blip r:embed="rId4"/>
          <a:stretch>
            <a:fillRect/>
          </a:stretch>
        </p:blipFill>
        <p:spPr>
          <a:xfrm>
            <a:off x="242219" y="1041724"/>
            <a:ext cx="7574343" cy="5486400"/>
          </a:xfrm>
          <a:prstGeom prst="rect">
            <a:avLst/>
          </a:prstGeom>
        </p:spPr>
      </p:pic>
      <p:sp>
        <p:nvSpPr>
          <p:cNvPr id="4" name="Rectangle 3">
            <a:extLst>
              <a:ext uri="{FF2B5EF4-FFF2-40B4-BE49-F238E27FC236}">
                <a16:creationId xmlns:a16="http://schemas.microsoft.com/office/drawing/2014/main" id="{46F08E59-A6CC-3A69-2AC1-FD6ED721365F}"/>
              </a:ext>
            </a:extLst>
          </p:cNvPr>
          <p:cNvSpPr/>
          <p:nvPr/>
        </p:nvSpPr>
        <p:spPr>
          <a:xfrm>
            <a:off x="1817224" y="1851949"/>
            <a:ext cx="2013995" cy="1173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D0DDF1-F345-03CE-316C-E38BFED45778}"/>
              </a:ext>
            </a:extLst>
          </p:cNvPr>
          <p:cNvSpPr/>
          <p:nvPr/>
        </p:nvSpPr>
        <p:spPr>
          <a:xfrm>
            <a:off x="1551863" y="3750196"/>
            <a:ext cx="346384" cy="2338087"/>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B09709-4FDB-D782-5ECB-58A21B5AEEE9}"/>
              </a:ext>
            </a:extLst>
          </p:cNvPr>
          <p:cNvSpPr/>
          <p:nvPr/>
        </p:nvSpPr>
        <p:spPr>
          <a:xfrm>
            <a:off x="2468192" y="3115513"/>
            <a:ext cx="346384" cy="297180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C66385-888B-D1A0-A817-997867BEE163}"/>
              </a:ext>
            </a:extLst>
          </p:cNvPr>
          <p:cNvSpPr/>
          <p:nvPr/>
        </p:nvSpPr>
        <p:spPr>
          <a:xfrm>
            <a:off x="3338219" y="3129013"/>
            <a:ext cx="346384" cy="2971800"/>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EFB313-612C-943A-B737-07B2EA735A50}"/>
              </a:ext>
            </a:extLst>
          </p:cNvPr>
          <p:cNvSpPr/>
          <p:nvPr/>
        </p:nvSpPr>
        <p:spPr>
          <a:xfrm>
            <a:off x="5064774" y="2835797"/>
            <a:ext cx="346384" cy="3266945"/>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099AF5-26EA-FEF0-FBF7-BF3515184572}"/>
              </a:ext>
            </a:extLst>
          </p:cNvPr>
          <p:cNvSpPr/>
          <p:nvPr/>
        </p:nvSpPr>
        <p:spPr>
          <a:xfrm>
            <a:off x="5957956" y="3353856"/>
            <a:ext cx="346384" cy="2750813"/>
          </a:xfrm>
          <a:prstGeom prst="rect">
            <a:avLst/>
          </a:prstGeom>
          <a:solidFill>
            <a:srgbClr val="FFFF00">
              <a:alpha val="30000"/>
            </a:srgbClr>
          </a:solidFill>
          <a:ln w="222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2BD8A2-310C-29CE-CF2D-29012767B226}"/>
              </a:ext>
            </a:extLst>
          </p:cNvPr>
          <p:cNvPicPr>
            <a:picLocks noChangeAspect="1"/>
          </p:cNvPicPr>
          <p:nvPr/>
        </p:nvPicPr>
        <p:blipFill>
          <a:blip r:embed="rId4"/>
          <a:stretch>
            <a:fillRect/>
          </a:stretch>
        </p:blipFill>
        <p:spPr>
          <a:xfrm>
            <a:off x="239633" y="1040937"/>
            <a:ext cx="7574343" cy="5486400"/>
          </a:xfrm>
          <a:prstGeom prst="rect">
            <a:avLst/>
          </a:prstGeom>
        </p:spPr>
      </p:pic>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26</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28138" y="1041722"/>
            <a:ext cx="4079560"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6-day test</a:t>
            </a:r>
          </a:p>
          <a:p>
            <a:r>
              <a:rPr lang="en-US" altLang="en-US" kern="0">
                <a:solidFill>
                  <a:schemeClr val="tx1"/>
                </a:solidFill>
                <a:latin typeface="Arial" panose="020B0604020202020204" pitchFamily="34" charset="0"/>
                <a:cs typeface="Arial" panose="020B0604020202020204" pitchFamily="34" charset="0"/>
              </a:rPr>
              <a:t>DGT-Average and TWA-Grab samples within 40 % for four of seven PFCAs</a:t>
            </a:r>
          </a:p>
          <a:p>
            <a:pPr lvl="1"/>
            <a:r>
              <a:rPr lang="en-US" altLang="en-US" kern="0">
                <a:solidFill>
                  <a:schemeClr val="tx1"/>
                </a:solidFill>
                <a:latin typeface="Arial" panose="020B0604020202020204" pitchFamily="34" charset="0"/>
                <a:cs typeface="Arial" panose="020B0604020202020204" pitchFamily="34" charset="0"/>
              </a:rPr>
              <a:t>PFBA, </a:t>
            </a:r>
            <a:r>
              <a:rPr lang="en-US" altLang="en-US" kern="0" err="1">
                <a:solidFill>
                  <a:schemeClr val="tx1"/>
                </a:solidFill>
                <a:latin typeface="Arial" panose="020B0604020202020204" pitchFamily="34" charset="0"/>
                <a:cs typeface="Arial" panose="020B0604020202020204" pitchFamily="34" charset="0"/>
              </a:rPr>
              <a:t>PFPeA</a:t>
            </a:r>
            <a:r>
              <a:rPr lang="en-US" altLang="en-US" kern="0">
                <a:solidFill>
                  <a:schemeClr val="tx1"/>
                </a:solidFill>
                <a:latin typeface="Arial" panose="020B0604020202020204" pitchFamily="34" charset="0"/>
                <a:cs typeface="Arial" panose="020B0604020202020204" pitchFamily="34" charset="0"/>
              </a:rPr>
              <a:t>, </a:t>
            </a:r>
            <a:r>
              <a:rPr lang="en-US" altLang="en-US" kern="0" err="1">
                <a:solidFill>
                  <a:schemeClr val="tx1"/>
                </a:solidFill>
                <a:latin typeface="Arial" panose="020B0604020202020204" pitchFamily="34" charset="0"/>
                <a:cs typeface="Arial" panose="020B0604020202020204" pitchFamily="34" charset="0"/>
              </a:rPr>
              <a:t>PFHxA</a:t>
            </a:r>
            <a:r>
              <a:rPr lang="en-US" altLang="en-US" kern="0">
                <a:solidFill>
                  <a:schemeClr val="tx1"/>
                </a:solidFill>
                <a:latin typeface="Arial" panose="020B0604020202020204" pitchFamily="34" charset="0"/>
                <a:cs typeface="Arial" panose="020B0604020202020204" pitchFamily="34" charset="0"/>
              </a:rPr>
              <a:t>, PFNA</a:t>
            </a:r>
          </a:p>
          <a:p>
            <a:pPr lvl="1"/>
            <a:r>
              <a:rPr lang="en-US" altLang="en-US" kern="0">
                <a:solidFill>
                  <a:schemeClr val="tx1"/>
                </a:solidFill>
                <a:latin typeface="Arial" panose="020B0604020202020204" pitchFamily="34" charset="0"/>
                <a:cs typeface="Arial" panose="020B0604020202020204" pitchFamily="34" charset="0"/>
              </a:rPr>
              <a:t>DGT-PSDs over-estimated TWA-Grab samples for </a:t>
            </a:r>
            <a:r>
              <a:rPr lang="en-US" altLang="en-US" kern="0" err="1">
                <a:solidFill>
                  <a:schemeClr val="tx1"/>
                </a:solidFill>
                <a:latin typeface="Arial" panose="020B0604020202020204" pitchFamily="34" charset="0"/>
                <a:cs typeface="Arial" panose="020B0604020202020204" pitchFamily="34" charset="0"/>
              </a:rPr>
              <a:t>PFHpA</a:t>
            </a:r>
            <a:r>
              <a:rPr lang="en-US" altLang="en-US" kern="0">
                <a:solidFill>
                  <a:schemeClr val="tx1"/>
                </a:solidFill>
                <a:latin typeface="Arial" panose="020B0604020202020204" pitchFamily="34" charset="0"/>
                <a:cs typeface="Arial" panose="020B0604020202020204" pitchFamily="34" charset="0"/>
              </a:rPr>
              <a:t>, PFOA, and PFDA</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6F08E59-A6CC-3A69-2AC1-FD6ED721365F}"/>
              </a:ext>
            </a:extLst>
          </p:cNvPr>
          <p:cNvSpPr/>
          <p:nvPr/>
        </p:nvSpPr>
        <p:spPr>
          <a:xfrm>
            <a:off x="1817224" y="2453833"/>
            <a:ext cx="2013995" cy="571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D0DDF1-F345-03CE-316C-E38BFED45778}"/>
              </a:ext>
            </a:extLst>
          </p:cNvPr>
          <p:cNvSpPr/>
          <p:nvPr/>
        </p:nvSpPr>
        <p:spPr>
          <a:xfrm>
            <a:off x="1794932" y="3727046"/>
            <a:ext cx="346384" cy="2338087"/>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45AA31-CDB2-3DBF-E3BD-3886FE1DBF4E}"/>
              </a:ext>
            </a:extLst>
          </p:cNvPr>
          <p:cNvSpPr/>
          <p:nvPr/>
        </p:nvSpPr>
        <p:spPr>
          <a:xfrm>
            <a:off x="1830726" y="1298294"/>
            <a:ext cx="2013995" cy="571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EDB88-A3A3-3B44-167B-2564D99BFA7B}"/>
              </a:ext>
            </a:extLst>
          </p:cNvPr>
          <p:cNvSpPr/>
          <p:nvPr/>
        </p:nvSpPr>
        <p:spPr>
          <a:xfrm>
            <a:off x="2664967" y="3567762"/>
            <a:ext cx="346384" cy="2510873"/>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1570A8-84CC-CFCB-4984-EFF2EB132B58}"/>
              </a:ext>
            </a:extLst>
          </p:cNvPr>
          <p:cNvSpPr/>
          <p:nvPr/>
        </p:nvSpPr>
        <p:spPr>
          <a:xfrm>
            <a:off x="3558146" y="3194613"/>
            <a:ext cx="346384" cy="287437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E03D5A-8DD5-6555-F6B0-1D2C9FCDDA43}"/>
              </a:ext>
            </a:extLst>
          </p:cNvPr>
          <p:cNvSpPr/>
          <p:nvPr/>
        </p:nvSpPr>
        <p:spPr>
          <a:xfrm>
            <a:off x="6187528" y="3025132"/>
            <a:ext cx="346384" cy="304578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59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F5D24E-CB35-774E-D862-456267C379D4}"/>
              </a:ext>
            </a:extLst>
          </p:cNvPr>
          <p:cNvPicPr>
            <a:picLocks noChangeAspect="1"/>
          </p:cNvPicPr>
          <p:nvPr/>
        </p:nvPicPr>
        <p:blipFill>
          <a:blip r:embed="rId4"/>
          <a:stretch>
            <a:fillRect/>
          </a:stretch>
        </p:blipFill>
        <p:spPr>
          <a:xfrm>
            <a:off x="244709" y="1040937"/>
            <a:ext cx="7574343" cy="5486400"/>
          </a:xfrm>
          <a:prstGeom prst="rect">
            <a:avLst/>
          </a:prstGeom>
        </p:spPr>
      </p:pic>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27</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28137" y="1041722"/>
            <a:ext cx="4139365"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11-day test</a:t>
            </a:r>
          </a:p>
          <a:p>
            <a:r>
              <a:rPr lang="en-US" altLang="en-US" kern="0">
                <a:solidFill>
                  <a:schemeClr val="tx1"/>
                </a:solidFill>
                <a:latin typeface="Arial" panose="020B0604020202020204" pitchFamily="34" charset="0"/>
                <a:cs typeface="Arial" panose="020B0604020202020204" pitchFamily="34" charset="0"/>
              </a:rPr>
              <a:t>DGT-Average and TWA-Grab samples within 40 % for four of seven PFCAs</a:t>
            </a:r>
          </a:p>
          <a:p>
            <a:pPr lvl="1"/>
            <a:r>
              <a:rPr lang="en-US" altLang="en-US" kern="0" err="1">
                <a:solidFill>
                  <a:schemeClr val="tx1"/>
                </a:solidFill>
                <a:latin typeface="Arial" panose="020B0604020202020204" pitchFamily="34" charset="0"/>
                <a:cs typeface="Arial" panose="020B0604020202020204" pitchFamily="34" charset="0"/>
              </a:rPr>
              <a:t>PFHpA</a:t>
            </a:r>
            <a:r>
              <a:rPr lang="en-US" altLang="en-US" kern="0">
                <a:solidFill>
                  <a:schemeClr val="tx1"/>
                </a:solidFill>
                <a:latin typeface="Arial" panose="020B0604020202020204" pitchFamily="34" charset="0"/>
                <a:cs typeface="Arial" panose="020B0604020202020204" pitchFamily="34" charset="0"/>
              </a:rPr>
              <a:t>, PFOA, PFNA, PFDA</a:t>
            </a:r>
          </a:p>
          <a:p>
            <a:pPr lvl="1"/>
            <a:r>
              <a:rPr lang="en-US" altLang="en-US" kern="0">
                <a:solidFill>
                  <a:schemeClr val="tx1"/>
                </a:solidFill>
                <a:latin typeface="Arial" panose="020B0604020202020204" pitchFamily="34" charset="0"/>
                <a:cs typeface="Arial" panose="020B0604020202020204" pitchFamily="34" charset="0"/>
              </a:rPr>
              <a:t>DGT-PSDs under-estimated TWA-Grab samples for PFBA, </a:t>
            </a:r>
            <a:r>
              <a:rPr lang="en-US" altLang="en-US" kern="0" err="1">
                <a:solidFill>
                  <a:schemeClr val="tx1"/>
                </a:solidFill>
                <a:latin typeface="Arial" panose="020B0604020202020204" pitchFamily="34" charset="0"/>
                <a:cs typeface="Arial" panose="020B0604020202020204" pitchFamily="34" charset="0"/>
              </a:rPr>
              <a:t>PFPeA</a:t>
            </a:r>
            <a:r>
              <a:rPr lang="en-US" altLang="en-US" kern="0">
                <a:solidFill>
                  <a:schemeClr val="tx1"/>
                </a:solidFill>
                <a:latin typeface="Arial" panose="020B0604020202020204" pitchFamily="34" charset="0"/>
                <a:cs typeface="Arial" panose="020B0604020202020204" pitchFamily="34" charset="0"/>
              </a:rPr>
              <a:t>, and </a:t>
            </a:r>
            <a:r>
              <a:rPr lang="en-US" altLang="en-US" kern="0" err="1">
                <a:solidFill>
                  <a:schemeClr val="tx1"/>
                </a:solidFill>
                <a:latin typeface="Arial" panose="020B0604020202020204" pitchFamily="34" charset="0"/>
                <a:cs typeface="Arial" panose="020B0604020202020204" pitchFamily="34" charset="0"/>
              </a:rPr>
              <a:t>PFHxA</a:t>
            </a:r>
            <a:endParaRPr lang="en-US" altLang="en-US" kern="0">
              <a:solidFill>
                <a:schemeClr val="tx1"/>
              </a:solidFill>
              <a:latin typeface="Arial" panose="020B0604020202020204" pitchFamily="34" charset="0"/>
              <a:cs typeface="Arial" panose="020B0604020202020204" pitchFamily="34" charset="0"/>
            </a:endParaRPr>
          </a:p>
          <a:p>
            <a:pPr lvl="2"/>
            <a:r>
              <a:rPr lang="en-US" altLang="en-US" kern="0">
                <a:solidFill>
                  <a:schemeClr val="tx1"/>
                </a:solidFill>
                <a:latin typeface="Arial" panose="020B0604020202020204" pitchFamily="34" charset="0"/>
                <a:cs typeface="Arial" panose="020B0604020202020204" pitchFamily="34" charset="0"/>
              </a:rPr>
              <a:t>Resin at capacity?</a:t>
            </a:r>
          </a:p>
          <a:p>
            <a:pPr lvl="2"/>
            <a:r>
              <a:rPr lang="en-US" altLang="en-US" kern="0">
                <a:solidFill>
                  <a:schemeClr val="tx1"/>
                </a:solidFill>
                <a:latin typeface="Arial" panose="020B0604020202020204" pitchFamily="34" charset="0"/>
                <a:cs typeface="Arial" panose="020B0604020202020204" pitchFamily="34" charset="0"/>
              </a:rPr>
              <a:t>More WAX resin?</a:t>
            </a:r>
          </a:p>
          <a:p>
            <a:pPr marL="457200" lvl="1" indent="0">
              <a:buNone/>
            </a:pPr>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6F08E59-A6CC-3A69-2AC1-FD6ED721365F}"/>
              </a:ext>
            </a:extLst>
          </p:cNvPr>
          <p:cNvSpPr/>
          <p:nvPr/>
        </p:nvSpPr>
        <p:spPr>
          <a:xfrm>
            <a:off x="1817224" y="1273215"/>
            <a:ext cx="2013995" cy="11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E03D5A-8DD5-6555-F6B0-1D2C9FCDDA43}"/>
              </a:ext>
            </a:extLst>
          </p:cNvPr>
          <p:cNvSpPr/>
          <p:nvPr/>
        </p:nvSpPr>
        <p:spPr>
          <a:xfrm>
            <a:off x="4671243" y="3001982"/>
            <a:ext cx="346384" cy="304578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F40F43-5783-28C8-E592-F5FFB29E1B32}"/>
              </a:ext>
            </a:extLst>
          </p:cNvPr>
          <p:cNvSpPr/>
          <p:nvPr/>
        </p:nvSpPr>
        <p:spPr>
          <a:xfrm>
            <a:off x="5564424" y="3692324"/>
            <a:ext cx="346384" cy="234579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002FDB-76E6-861B-792C-45E524ACAD6B}"/>
              </a:ext>
            </a:extLst>
          </p:cNvPr>
          <p:cNvSpPr/>
          <p:nvPr/>
        </p:nvSpPr>
        <p:spPr>
          <a:xfrm>
            <a:off x="6457603" y="3705829"/>
            <a:ext cx="346384" cy="234579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7EF32F-1E34-D599-6628-1D7B2CF658D3}"/>
              </a:ext>
            </a:extLst>
          </p:cNvPr>
          <p:cNvSpPr/>
          <p:nvPr/>
        </p:nvSpPr>
        <p:spPr>
          <a:xfrm>
            <a:off x="7327633" y="3707757"/>
            <a:ext cx="346384" cy="234579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08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28</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28138" y="1041722"/>
            <a:ext cx="4079560"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2-, 6-, and 11-day tests</a:t>
            </a:r>
          </a:p>
          <a:p>
            <a:r>
              <a:rPr lang="en-US" altLang="en-US" kern="0">
                <a:solidFill>
                  <a:schemeClr val="tx1"/>
                </a:solidFill>
                <a:latin typeface="Arial" panose="020B0604020202020204" pitchFamily="34" charset="0"/>
                <a:cs typeface="Arial" panose="020B0604020202020204" pitchFamily="34" charset="0"/>
              </a:rPr>
              <a:t>DGT-Average and TWA-Grab samples within 40 % for all seven PFCAs</a:t>
            </a:r>
          </a:p>
          <a:p>
            <a:pPr lvl="1"/>
            <a:r>
              <a:rPr lang="en-US" altLang="en-US" kern="0">
                <a:solidFill>
                  <a:schemeClr val="tx1"/>
                </a:solidFill>
                <a:latin typeface="Arial" panose="020B0604020202020204" pitchFamily="34" charset="0"/>
                <a:cs typeface="Arial" panose="020B0604020202020204" pitchFamily="34" charset="0"/>
              </a:rPr>
              <a:t>13 of 21 PFCA–Deployment Time combinations</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6C5D6D-47C0-7219-1DFF-FDC844223BB6}"/>
              </a:ext>
            </a:extLst>
          </p:cNvPr>
          <p:cNvPicPr>
            <a:picLocks noChangeAspect="1"/>
          </p:cNvPicPr>
          <p:nvPr/>
        </p:nvPicPr>
        <p:blipFill>
          <a:blip r:embed="rId4"/>
          <a:stretch>
            <a:fillRect/>
          </a:stretch>
        </p:blipFill>
        <p:spPr>
          <a:xfrm>
            <a:off x="245963" y="1040275"/>
            <a:ext cx="7574343" cy="5486400"/>
          </a:xfrm>
          <a:prstGeom prst="rect">
            <a:avLst/>
          </a:prstGeom>
        </p:spPr>
      </p:pic>
      <p:sp>
        <p:nvSpPr>
          <p:cNvPr id="8" name="Rectangle 7">
            <a:extLst>
              <a:ext uri="{FF2B5EF4-FFF2-40B4-BE49-F238E27FC236}">
                <a16:creationId xmlns:a16="http://schemas.microsoft.com/office/drawing/2014/main" id="{DEEE15EC-D5A4-8E94-06FC-08A0BC2DC49F}"/>
              </a:ext>
            </a:extLst>
          </p:cNvPr>
          <p:cNvSpPr/>
          <p:nvPr/>
        </p:nvSpPr>
        <p:spPr>
          <a:xfrm>
            <a:off x="1518477" y="3735865"/>
            <a:ext cx="530020" cy="234579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A769AA-2515-0537-D604-A4D37EF3CDE0}"/>
              </a:ext>
            </a:extLst>
          </p:cNvPr>
          <p:cNvSpPr/>
          <p:nvPr/>
        </p:nvSpPr>
        <p:spPr>
          <a:xfrm>
            <a:off x="2411656" y="3136740"/>
            <a:ext cx="530020" cy="2946854"/>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72C8D2-AC1F-1D09-D732-260D1172E4AA}"/>
              </a:ext>
            </a:extLst>
          </p:cNvPr>
          <p:cNvSpPr/>
          <p:nvPr/>
        </p:nvSpPr>
        <p:spPr>
          <a:xfrm>
            <a:off x="3304837" y="3138669"/>
            <a:ext cx="530020" cy="2946854"/>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E0491A-9DB7-01B2-0839-F3EC3D832710}"/>
              </a:ext>
            </a:extLst>
          </p:cNvPr>
          <p:cNvSpPr/>
          <p:nvPr/>
        </p:nvSpPr>
        <p:spPr>
          <a:xfrm>
            <a:off x="4737930" y="3041662"/>
            <a:ext cx="279476" cy="3045789"/>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F1F047-5353-B523-6ADB-54052BCBB99B}"/>
              </a:ext>
            </a:extLst>
          </p:cNvPr>
          <p:cNvSpPr/>
          <p:nvPr/>
        </p:nvSpPr>
        <p:spPr>
          <a:xfrm>
            <a:off x="5098675" y="2801074"/>
            <a:ext cx="279476" cy="3276730"/>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92AF72-1B88-2139-A144-DF7A78A88DEF}"/>
              </a:ext>
            </a:extLst>
          </p:cNvPr>
          <p:cNvSpPr/>
          <p:nvPr/>
        </p:nvSpPr>
        <p:spPr>
          <a:xfrm>
            <a:off x="5598316" y="2803003"/>
            <a:ext cx="279476" cy="3276730"/>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CC1641-0BE0-361E-8505-926EE64A9E28}"/>
              </a:ext>
            </a:extLst>
          </p:cNvPr>
          <p:cNvSpPr/>
          <p:nvPr/>
        </p:nvSpPr>
        <p:spPr>
          <a:xfrm>
            <a:off x="6005122" y="2793083"/>
            <a:ext cx="741630" cy="3276730"/>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DF29A3-356F-4E9D-7619-7336C8B50DBE}"/>
              </a:ext>
            </a:extLst>
          </p:cNvPr>
          <p:cNvSpPr/>
          <p:nvPr/>
        </p:nvSpPr>
        <p:spPr>
          <a:xfrm>
            <a:off x="7380814" y="3831219"/>
            <a:ext cx="279476" cy="2236937"/>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3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02A0B7-69BD-9E40-DEFA-8148AFE45686}"/>
              </a:ext>
            </a:extLst>
          </p:cNvPr>
          <p:cNvPicPr>
            <a:picLocks noChangeAspect="1"/>
          </p:cNvPicPr>
          <p:nvPr/>
        </p:nvPicPr>
        <p:blipFill>
          <a:blip r:embed="rId4"/>
          <a:stretch>
            <a:fillRect/>
          </a:stretch>
        </p:blipFill>
        <p:spPr>
          <a:xfrm>
            <a:off x="242105" y="1042333"/>
            <a:ext cx="7574343" cy="5486400"/>
          </a:xfrm>
          <a:prstGeom prst="rect">
            <a:avLst/>
          </a:prstGeom>
        </p:spPr>
      </p:pic>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Box Tests with DGT-PSDs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29</a:t>
            </a:fld>
            <a:endParaRPr lang="en-US" sz="2000">
              <a:solidFill>
                <a:schemeClr val="bg1"/>
              </a:solidFill>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ABB8D486-C3B6-DC47-6912-0C6EB6A25942}"/>
              </a:ext>
            </a:extLst>
          </p:cNvPr>
          <p:cNvSpPr txBox="1">
            <a:spLocks/>
          </p:cNvSpPr>
          <p:nvPr/>
        </p:nvSpPr>
        <p:spPr bwMode="auto">
          <a:xfrm>
            <a:off x="7828138" y="1041722"/>
            <a:ext cx="4079560" cy="4383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2-, 6-, and 11-day tests</a:t>
            </a:r>
          </a:p>
          <a:p>
            <a:r>
              <a:rPr lang="en-US" altLang="en-US" kern="0">
                <a:solidFill>
                  <a:schemeClr val="tx1"/>
                </a:solidFill>
                <a:latin typeface="Arial" panose="020B0604020202020204" pitchFamily="34" charset="0"/>
                <a:cs typeface="Arial" panose="020B0604020202020204" pitchFamily="34" charset="0"/>
              </a:rPr>
              <a:t>DGT-Average and TWA-Grab samples within 40 % for all six PFSAs</a:t>
            </a:r>
          </a:p>
          <a:p>
            <a:pPr lvl="1"/>
            <a:r>
              <a:rPr lang="en-US" altLang="en-US" kern="0">
                <a:solidFill>
                  <a:schemeClr val="tx1"/>
                </a:solidFill>
                <a:latin typeface="Arial" panose="020B0604020202020204" pitchFamily="34" charset="0"/>
                <a:cs typeface="Arial" panose="020B0604020202020204" pitchFamily="34" charset="0"/>
              </a:rPr>
              <a:t>13 of 18 PFSA–Deployment Time combinations</a:t>
            </a:r>
          </a:p>
          <a:p>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EEE15EC-D5A4-8E94-06FC-08A0BC2DC49F}"/>
              </a:ext>
            </a:extLst>
          </p:cNvPr>
          <p:cNvSpPr/>
          <p:nvPr/>
        </p:nvSpPr>
        <p:spPr>
          <a:xfrm>
            <a:off x="1599502" y="3450593"/>
            <a:ext cx="530020" cy="2631071"/>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480B88-CDF7-A745-DF13-841AC082D578}"/>
              </a:ext>
            </a:extLst>
          </p:cNvPr>
          <p:cNvSpPr/>
          <p:nvPr/>
        </p:nvSpPr>
        <p:spPr>
          <a:xfrm>
            <a:off x="2596855" y="2928395"/>
            <a:ext cx="890063" cy="3143625"/>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7A6FF8-0177-FA0F-BF09-027DA36EB509}"/>
              </a:ext>
            </a:extLst>
          </p:cNvPr>
          <p:cNvSpPr/>
          <p:nvPr/>
        </p:nvSpPr>
        <p:spPr>
          <a:xfrm>
            <a:off x="3663656" y="3611300"/>
            <a:ext cx="530020" cy="2462647"/>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4DF971-08F8-72E8-15E4-5C12372D38D9}"/>
              </a:ext>
            </a:extLst>
          </p:cNvPr>
          <p:cNvSpPr/>
          <p:nvPr/>
        </p:nvSpPr>
        <p:spPr>
          <a:xfrm>
            <a:off x="4661008" y="3344492"/>
            <a:ext cx="890062" cy="2731384"/>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1B341B-7370-653A-2217-11CF0263D86A}"/>
              </a:ext>
            </a:extLst>
          </p:cNvPr>
          <p:cNvSpPr/>
          <p:nvPr/>
        </p:nvSpPr>
        <p:spPr>
          <a:xfrm>
            <a:off x="5727806" y="2280213"/>
            <a:ext cx="290596" cy="3797593"/>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1BCDBE-29E8-082E-4B97-A9E46E4DE89F}"/>
              </a:ext>
            </a:extLst>
          </p:cNvPr>
          <p:cNvSpPr/>
          <p:nvPr/>
        </p:nvSpPr>
        <p:spPr>
          <a:xfrm>
            <a:off x="6285318" y="3727048"/>
            <a:ext cx="290596" cy="2341108"/>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37C8E-6C47-5EEF-205D-1B802DD0CE3C}"/>
              </a:ext>
            </a:extLst>
          </p:cNvPr>
          <p:cNvSpPr/>
          <p:nvPr/>
        </p:nvSpPr>
        <p:spPr>
          <a:xfrm>
            <a:off x="7317397" y="3854370"/>
            <a:ext cx="290596" cy="2215716"/>
          </a:xfrm>
          <a:prstGeom prst="rect">
            <a:avLst/>
          </a:prstGeom>
          <a:solidFill>
            <a:srgbClr val="FFFF00">
              <a:alpha val="30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78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Diffusive Gradients in Thin-Films (DGT)</a:t>
            </a:r>
          </a:p>
        </p:txBody>
      </p:sp>
      <p:sp>
        <p:nvSpPr>
          <p:cNvPr id="3" name="Rectangle 3">
            <a:extLst>
              <a:ext uri="{FF2B5EF4-FFF2-40B4-BE49-F238E27FC236}">
                <a16:creationId xmlns:a16="http://schemas.microsoft.com/office/drawing/2014/main" id="{0E1C9A33-5927-3AD1-B838-A0E170E88BF4}"/>
              </a:ext>
            </a:extLst>
          </p:cNvPr>
          <p:cNvSpPr txBox="1">
            <a:spLocks noChangeArrowheads="1"/>
          </p:cNvSpPr>
          <p:nvPr/>
        </p:nvSpPr>
        <p:spPr>
          <a:xfrm>
            <a:off x="577119" y="1036825"/>
            <a:ext cx="11446813" cy="1680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DGT-PSDs are kinetic samplers (as opposed to equilibrium samplers)</a:t>
            </a:r>
          </a:p>
          <a:p>
            <a:pPr lvl="1"/>
            <a:r>
              <a:rPr lang="en-US">
                <a:latin typeface="Arial" panose="020B0604020202020204" pitchFamily="34" charset="0"/>
                <a:cs typeface="Arial" panose="020B0604020202020204" pitchFamily="34" charset="0"/>
              </a:rPr>
              <a:t>Longer deployment times </a:t>
            </a:r>
            <a:r>
              <a:rPr lang="en-US">
                <a:latin typeface="Arial" panose="020B0604020202020204" pitchFamily="34" charset="0"/>
                <a:cs typeface="Arial" panose="020B0604020202020204" pitchFamily="34" charset="0"/>
                <a:sym typeface="Wingdings" pitchFamily="2" charset="2"/>
              </a:rPr>
              <a:t> more analyte uptake and lower MDLs</a:t>
            </a: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Analyte mass transport restricted to diffusion through gel layer</a:t>
            </a:r>
          </a:p>
          <a:p>
            <a:pPr lvl="1"/>
            <a:r>
              <a:rPr lang="en-US">
                <a:latin typeface="Arial" panose="020B0604020202020204" pitchFamily="34" charset="0"/>
                <a:cs typeface="Arial" panose="020B0604020202020204" pitchFamily="34" charset="0"/>
              </a:rPr>
              <a:t>Binding layer maintains maximal diffusive flux with bulk water</a:t>
            </a:r>
          </a:p>
        </p:txBody>
      </p:sp>
      <p:sp>
        <p:nvSpPr>
          <p:cNvPr id="4" name="TextBox 3">
            <a:extLst>
              <a:ext uri="{FF2B5EF4-FFF2-40B4-BE49-F238E27FC236}">
                <a16:creationId xmlns:a16="http://schemas.microsoft.com/office/drawing/2014/main" id="{6E19088C-8095-7BC7-1896-FFA49AAA5DB2}"/>
              </a:ext>
            </a:extLst>
          </p:cNvPr>
          <p:cNvSpPr txBox="1"/>
          <p:nvPr/>
        </p:nvSpPr>
        <p:spPr>
          <a:xfrm>
            <a:off x="4172269" y="5187806"/>
            <a:ext cx="3990451" cy="400110"/>
          </a:xfrm>
          <a:prstGeom prst="rect">
            <a:avLst/>
          </a:prstGeom>
          <a:noFill/>
        </p:spPr>
        <p:txBody>
          <a:bodyPr wrap="none" lIns="91440" tIns="45720" rIns="91440" bIns="45720" rtlCol="0" anchor="t">
            <a:spAutoFit/>
          </a:bodyPr>
          <a:lstStyle/>
          <a:p>
            <a:r>
              <a:rPr lang="en-US" sz="2000" dirty="0">
                <a:latin typeface="Arial"/>
                <a:cs typeface="Arial"/>
              </a:rPr>
              <a:t>Conceptual profile of a DGT-PSD</a:t>
            </a:r>
          </a:p>
        </p:txBody>
      </p:sp>
      <p:sp>
        <p:nvSpPr>
          <p:cNvPr id="5" name="TextBox 4">
            <a:extLst>
              <a:ext uri="{FF2B5EF4-FFF2-40B4-BE49-F238E27FC236}">
                <a16:creationId xmlns:a16="http://schemas.microsoft.com/office/drawing/2014/main" id="{350075BA-A5DC-E705-ABDE-1DFC05C44A10}"/>
              </a:ext>
            </a:extLst>
          </p:cNvPr>
          <p:cNvSpPr txBox="1"/>
          <p:nvPr/>
        </p:nvSpPr>
        <p:spPr>
          <a:xfrm>
            <a:off x="580875" y="5048402"/>
            <a:ext cx="3152203" cy="707886"/>
          </a:xfrm>
          <a:prstGeom prst="rect">
            <a:avLst/>
          </a:prstGeom>
          <a:noFill/>
        </p:spPr>
        <p:txBody>
          <a:bodyPr wrap="square" lIns="91440" tIns="45720" rIns="91440" bIns="45720" rtlCol="0" anchor="t">
            <a:spAutoFit/>
          </a:bodyPr>
          <a:lstStyle/>
          <a:p>
            <a:pPr algn="ctr"/>
            <a:r>
              <a:rPr lang="en-US" sz="2000" dirty="0">
                <a:latin typeface="Arial"/>
                <a:cs typeface="Arial"/>
              </a:rPr>
              <a:t>DGT-PSD with gel layer uplifted by forceps</a:t>
            </a:r>
          </a:p>
        </p:txBody>
      </p:sp>
      <p:pic>
        <p:nvPicPr>
          <p:cNvPr id="6" name="Picture 5">
            <a:extLst>
              <a:ext uri="{FF2B5EF4-FFF2-40B4-BE49-F238E27FC236}">
                <a16:creationId xmlns:a16="http://schemas.microsoft.com/office/drawing/2014/main" id="{9727D1A3-5464-3A07-680C-108F12E1DE47}"/>
              </a:ext>
            </a:extLst>
          </p:cNvPr>
          <p:cNvPicPr>
            <a:picLocks noChangeAspect="1"/>
          </p:cNvPicPr>
          <p:nvPr/>
        </p:nvPicPr>
        <p:blipFill>
          <a:blip r:embed="rId4"/>
          <a:stretch>
            <a:fillRect/>
          </a:stretch>
        </p:blipFill>
        <p:spPr>
          <a:xfrm>
            <a:off x="1327880" y="2935219"/>
            <a:ext cx="1828800" cy="2108200"/>
          </a:xfrm>
          <a:prstGeom prst="rect">
            <a:avLst/>
          </a:prstGeom>
        </p:spPr>
      </p:pic>
      <p:grpSp>
        <p:nvGrpSpPr>
          <p:cNvPr id="7" name="Group 6">
            <a:extLst>
              <a:ext uri="{FF2B5EF4-FFF2-40B4-BE49-F238E27FC236}">
                <a16:creationId xmlns:a16="http://schemas.microsoft.com/office/drawing/2014/main" id="{1D8E2F4F-F9B7-5465-9469-7689976AF50F}"/>
              </a:ext>
            </a:extLst>
          </p:cNvPr>
          <p:cNvGrpSpPr>
            <a:grpSpLocks noChangeAspect="1"/>
          </p:cNvGrpSpPr>
          <p:nvPr/>
        </p:nvGrpSpPr>
        <p:grpSpPr>
          <a:xfrm>
            <a:off x="5388281" y="3249146"/>
            <a:ext cx="805886" cy="1844430"/>
            <a:chOff x="9248703" y="2919585"/>
            <a:chExt cx="805886" cy="1844430"/>
          </a:xfrm>
        </p:grpSpPr>
        <p:sp>
          <p:nvSpPr>
            <p:cNvPr id="8" name="Rectangle 7">
              <a:extLst>
                <a:ext uri="{FF2B5EF4-FFF2-40B4-BE49-F238E27FC236}">
                  <a16:creationId xmlns:a16="http://schemas.microsoft.com/office/drawing/2014/main" id="{061B0DAA-0CA3-7555-43D4-9C4237422DEE}"/>
                </a:ext>
              </a:extLst>
            </p:cNvPr>
            <p:cNvSpPr/>
            <p:nvPr/>
          </p:nvSpPr>
          <p:spPr>
            <a:xfrm>
              <a:off x="9328155" y="2919585"/>
              <a:ext cx="633046" cy="1844430"/>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96131EE-C343-98CE-3465-D6BA4C97DA57}"/>
                </a:ext>
              </a:extLst>
            </p:cNvPr>
            <p:cNvSpPr txBox="1"/>
            <p:nvPr/>
          </p:nvSpPr>
          <p:spPr>
            <a:xfrm>
              <a:off x="9248703" y="3336073"/>
              <a:ext cx="805886" cy="430887"/>
            </a:xfrm>
            <a:prstGeom prst="rect">
              <a:avLst/>
            </a:prstGeom>
            <a:noFill/>
            <a:ln>
              <a:noFill/>
            </a:ln>
          </p:spPr>
          <p:txBody>
            <a:bodyPr wrap="square" rtlCol="0">
              <a:spAutoFit/>
            </a:bodyPr>
            <a:lstStyle/>
            <a:p>
              <a:pPr algn="ctr"/>
              <a:r>
                <a:rPr lang="en-US" sz="1100" b="1">
                  <a:solidFill>
                    <a:srgbClr val="AB7942"/>
                  </a:solidFill>
                  <a:latin typeface="Arial" panose="020B0604020202020204" pitchFamily="34" charset="0"/>
                  <a:cs typeface="Arial" panose="020B0604020202020204" pitchFamily="34" charset="0"/>
                </a:rPr>
                <a:t>Diffusive Gel</a:t>
              </a:r>
            </a:p>
          </p:txBody>
        </p:sp>
        <p:cxnSp>
          <p:nvCxnSpPr>
            <p:cNvPr id="10" name="Straight Arrow Connector 9">
              <a:extLst>
                <a:ext uri="{FF2B5EF4-FFF2-40B4-BE49-F238E27FC236}">
                  <a16:creationId xmlns:a16="http://schemas.microsoft.com/office/drawing/2014/main" id="{EB8B0EBD-4A48-2DC0-04A3-6DB46AC31C47}"/>
                </a:ext>
              </a:extLst>
            </p:cNvPr>
            <p:cNvCxnSpPr>
              <a:cxnSpLocks/>
            </p:cNvCxnSpPr>
            <p:nvPr/>
          </p:nvCxnSpPr>
          <p:spPr>
            <a:xfrm rot="10800000" flipH="1">
              <a:off x="9331606" y="3315705"/>
              <a:ext cx="640080" cy="0"/>
            </a:xfrm>
            <a:prstGeom prst="straightConnector1">
              <a:avLst/>
            </a:prstGeom>
            <a:ln w="12700">
              <a:solidFill>
                <a:srgbClr val="AB7942"/>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63A73EC-2225-61C2-6333-EF03D3224A13}"/>
                    </a:ext>
                  </a:extLst>
                </p:cNvPr>
                <p:cNvSpPr/>
                <p:nvPr/>
              </p:nvSpPr>
              <p:spPr>
                <a:xfrm>
                  <a:off x="9396615" y="2987896"/>
                  <a:ext cx="514885" cy="332912"/>
                </a:xfrm>
                <a:prstGeom prst="rect">
                  <a:avLst/>
                </a:prstGeom>
              </p:spPr>
              <p:txBody>
                <a:bodyPr wrap="none">
                  <a:spAutoFit/>
                </a:bodyPr>
                <a:lstStyle/>
                <a:p>
                  <a14:m>
                    <m:oMath xmlns:m="http://schemas.openxmlformats.org/officeDocument/2006/math">
                      <m:r>
                        <a:rPr lang="en-US" sz="1600" b="0" i="1" smtClean="0">
                          <a:solidFill>
                            <a:srgbClr val="AB7942"/>
                          </a:solidFill>
                          <a:latin typeface="Cambria Math" panose="02040503050406030204" pitchFamily="18" charset="0"/>
                          <a:ea typeface="Cambria Math" panose="02040503050406030204" pitchFamily="18" charset="0"/>
                        </a:rPr>
                        <m:t>𝛿</m:t>
                      </m:r>
                    </m:oMath>
                  </a14:m>
                  <a:r>
                    <a:rPr lang="en-US" sz="1600" baseline="-25000">
                      <a:solidFill>
                        <a:srgbClr val="AB7942"/>
                      </a:solidFill>
                      <a:latin typeface="Arial" panose="020B0604020202020204" pitchFamily="34" charset="0"/>
                      <a:cs typeface="Arial" panose="020B0604020202020204" pitchFamily="34" charset="0"/>
                    </a:rPr>
                    <a:t>Gel</a:t>
                  </a:r>
                </a:p>
              </p:txBody>
            </p:sp>
          </mc:Choice>
          <mc:Fallback xmlns="">
            <p:sp>
              <p:nvSpPr>
                <p:cNvPr id="11" name="Rectangle 10">
                  <a:extLst>
                    <a:ext uri="{FF2B5EF4-FFF2-40B4-BE49-F238E27FC236}">
                      <a16:creationId xmlns:a16="http://schemas.microsoft.com/office/drawing/2014/main" id="{A63A73EC-2225-61C2-6333-EF03D3224A13}"/>
                    </a:ext>
                  </a:extLst>
                </p:cNvPr>
                <p:cNvSpPr>
                  <a:spLocks noRot="1" noChangeAspect="1" noMove="1" noResize="1" noEditPoints="1" noAdjustHandles="1" noChangeArrowheads="1" noChangeShapeType="1" noTextEdit="1"/>
                </p:cNvSpPr>
                <p:nvPr/>
              </p:nvSpPr>
              <p:spPr>
                <a:xfrm>
                  <a:off x="9396615" y="2987896"/>
                  <a:ext cx="514885" cy="332912"/>
                </a:xfrm>
                <a:prstGeom prst="rect">
                  <a:avLst/>
                </a:prstGeom>
                <a:blipFill>
                  <a:blip r:embed="rId6"/>
                  <a:stretch>
                    <a:fillRect b="-18182"/>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989C530D-9799-E088-511A-3BFDBF641414}"/>
              </a:ext>
            </a:extLst>
          </p:cNvPr>
          <p:cNvGrpSpPr>
            <a:grpSpLocks noChangeAspect="1"/>
          </p:cNvGrpSpPr>
          <p:nvPr/>
        </p:nvGrpSpPr>
        <p:grpSpPr>
          <a:xfrm>
            <a:off x="6100779" y="2794886"/>
            <a:ext cx="1502525" cy="2297877"/>
            <a:chOff x="9961201" y="2465325"/>
            <a:chExt cx="1502525" cy="2297877"/>
          </a:xfrm>
        </p:grpSpPr>
        <p:sp>
          <p:nvSpPr>
            <p:cNvPr id="13" name="Rectangle 12">
              <a:extLst>
                <a:ext uri="{FF2B5EF4-FFF2-40B4-BE49-F238E27FC236}">
                  <a16:creationId xmlns:a16="http://schemas.microsoft.com/office/drawing/2014/main" id="{63F103D9-B20E-31F7-9752-A7BAD6D40CB1}"/>
                </a:ext>
              </a:extLst>
            </p:cNvPr>
            <p:cNvSpPr/>
            <p:nvPr/>
          </p:nvSpPr>
          <p:spPr>
            <a:xfrm>
              <a:off x="9961201" y="2918772"/>
              <a:ext cx="117231" cy="1844430"/>
            </a:xfrm>
            <a:prstGeom prst="rect">
              <a:avLst/>
            </a:prstGeom>
            <a:pattFill prst="ltHorz">
              <a:fgClr>
                <a:schemeClr val="tx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AC3CE52-CCD9-C0F0-84B3-213F87F00D62}"/>
                </a:ext>
              </a:extLst>
            </p:cNvPr>
            <p:cNvSpPr txBox="1"/>
            <p:nvPr/>
          </p:nvSpPr>
          <p:spPr>
            <a:xfrm>
              <a:off x="10104019" y="2465325"/>
              <a:ext cx="1359707" cy="461665"/>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Membrane filter (optional)</a:t>
              </a:r>
            </a:p>
          </p:txBody>
        </p:sp>
        <p:cxnSp>
          <p:nvCxnSpPr>
            <p:cNvPr id="15" name="Straight Arrow Connector 14">
              <a:extLst>
                <a:ext uri="{FF2B5EF4-FFF2-40B4-BE49-F238E27FC236}">
                  <a16:creationId xmlns:a16="http://schemas.microsoft.com/office/drawing/2014/main" id="{CDB0247A-6354-FD20-8A0C-B8727E6AD4B3}"/>
                </a:ext>
              </a:extLst>
            </p:cNvPr>
            <p:cNvCxnSpPr>
              <a:cxnSpLocks/>
            </p:cNvCxnSpPr>
            <p:nvPr/>
          </p:nvCxnSpPr>
          <p:spPr>
            <a:xfrm flipH="1">
              <a:off x="9999076" y="2626915"/>
              <a:ext cx="158712" cy="28771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14163723-1C72-DDD3-40FE-3A6E0454A872}"/>
              </a:ext>
            </a:extLst>
          </p:cNvPr>
          <p:cNvGrpSpPr>
            <a:grpSpLocks noChangeAspect="1"/>
          </p:cNvGrpSpPr>
          <p:nvPr/>
        </p:nvGrpSpPr>
        <p:grpSpPr>
          <a:xfrm>
            <a:off x="6170537" y="3245879"/>
            <a:ext cx="569387" cy="1856232"/>
            <a:chOff x="10030959" y="2916318"/>
            <a:chExt cx="569387" cy="1856232"/>
          </a:xfrm>
        </p:grpSpPr>
        <p:sp>
          <p:nvSpPr>
            <p:cNvPr id="17" name="Rectangle 16">
              <a:extLst>
                <a:ext uri="{FF2B5EF4-FFF2-40B4-BE49-F238E27FC236}">
                  <a16:creationId xmlns:a16="http://schemas.microsoft.com/office/drawing/2014/main" id="{0D4E40DB-7C09-BFD6-75D8-39C1E36DFDE5}"/>
                </a:ext>
              </a:extLst>
            </p:cNvPr>
            <p:cNvSpPr/>
            <p:nvPr/>
          </p:nvSpPr>
          <p:spPr>
            <a:xfrm>
              <a:off x="10082972" y="2916318"/>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3F592AD-33FD-6428-FD6D-3309009BD616}"/>
                </a:ext>
              </a:extLst>
            </p:cNvPr>
            <p:cNvSpPr txBox="1"/>
            <p:nvPr/>
          </p:nvSpPr>
          <p:spPr>
            <a:xfrm>
              <a:off x="10060720" y="4412593"/>
              <a:ext cx="507476" cy="276999"/>
            </a:xfrm>
            <a:prstGeom prst="rect">
              <a:avLst/>
            </a:prstGeom>
            <a:noFill/>
            <a:ln>
              <a:noFill/>
            </a:ln>
          </p:spPr>
          <p:txBody>
            <a:bodyPr wrap="square" rtlCol="0">
              <a:spAutoFit/>
            </a:bodyPr>
            <a:lstStyle/>
            <a:p>
              <a:r>
                <a:rPr lang="en-US" sz="1200" b="1">
                  <a:solidFill>
                    <a:srgbClr val="00B050"/>
                  </a:solidFill>
                  <a:latin typeface="Arial" panose="020B0604020202020204" pitchFamily="34" charset="0"/>
                  <a:cs typeface="Arial" panose="020B0604020202020204" pitchFamily="34" charset="0"/>
                </a:rPr>
                <a:t>DBL</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6A3C59D-5C13-11C7-569C-B84A41251D4C}"/>
                    </a:ext>
                  </a:extLst>
                </p:cNvPr>
                <p:cNvSpPr/>
                <p:nvPr/>
              </p:nvSpPr>
              <p:spPr>
                <a:xfrm>
                  <a:off x="10030959" y="3857812"/>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19" name="Rectangle 18">
                  <a:extLst>
                    <a:ext uri="{FF2B5EF4-FFF2-40B4-BE49-F238E27FC236}">
                      <a16:creationId xmlns:a16="http://schemas.microsoft.com/office/drawing/2014/main" id="{16A3C59D-5C13-11C7-569C-B84A41251D4C}"/>
                    </a:ext>
                  </a:extLst>
                </p:cNvPr>
                <p:cNvSpPr>
                  <a:spLocks noRot="1" noChangeAspect="1" noMove="1" noResize="1" noEditPoints="1" noAdjustHandles="1" noChangeArrowheads="1" noChangeShapeType="1" noTextEdit="1"/>
                </p:cNvSpPr>
                <p:nvPr/>
              </p:nvSpPr>
              <p:spPr>
                <a:xfrm>
                  <a:off x="10030959" y="3857812"/>
                  <a:ext cx="569387" cy="332912"/>
                </a:xfrm>
                <a:prstGeom prst="rect">
                  <a:avLst/>
                </a:prstGeom>
                <a:blipFill>
                  <a:blip r:embed="rId7"/>
                  <a:stretch>
                    <a:fillRect b="-18182"/>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08EA03F-82A5-9094-4523-108CF8C83D78}"/>
                </a:ext>
              </a:extLst>
            </p:cNvPr>
            <p:cNvCxnSpPr>
              <a:cxnSpLocks/>
            </p:cNvCxnSpPr>
            <p:nvPr/>
          </p:nvCxnSpPr>
          <p:spPr>
            <a:xfrm rot="10800000" flipH="1">
              <a:off x="10082972" y="4226204"/>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F19C7596-5E9F-5ECD-5D1A-10F4F489963F}"/>
              </a:ext>
            </a:extLst>
          </p:cNvPr>
          <p:cNvSpPr/>
          <p:nvPr/>
        </p:nvSpPr>
        <p:spPr>
          <a:xfrm>
            <a:off x="6683201" y="3246629"/>
            <a:ext cx="626144" cy="1853275"/>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DA196E8-472A-DC44-8BB3-7F6ABD3C96E6}"/>
              </a:ext>
            </a:extLst>
          </p:cNvPr>
          <p:cNvSpPr txBox="1"/>
          <p:nvPr/>
        </p:nvSpPr>
        <p:spPr>
          <a:xfrm>
            <a:off x="6662991" y="3731036"/>
            <a:ext cx="629724" cy="646331"/>
          </a:xfrm>
          <a:prstGeom prst="rect">
            <a:avLst/>
          </a:prstGeom>
          <a:noFill/>
          <a:ln>
            <a:noFill/>
          </a:ln>
        </p:spPr>
        <p:txBody>
          <a:bodyPr wrap="square" rtlCol="0">
            <a:spAutoFit/>
          </a:bodyPr>
          <a:lstStyle/>
          <a:p>
            <a:r>
              <a:rPr lang="en-US" sz="1200">
                <a:solidFill>
                  <a:srgbClr val="0432FF"/>
                </a:solidFill>
                <a:latin typeface="Arial" panose="020B0604020202020204" pitchFamily="34" charset="0"/>
                <a:cs typeface="Arial" panose="020B0604020202020204" pitchFamily="34" charset="0"/>
              </a:rPr>
              <a:t>Bulk Water</a:t>
            </a:r>
          </a:p>
          <a:p>
            <a:r>
              <a:rPr lang="en-US" sz="1200" err="1">
                <a:solidFill>
                  <a:srgbClr val="0432FF"/>
                </a:solidFill>
                <a:latin typeface="Arial" panose="020B0604020202020204" pitchFamily="34" charset="0"/>
                <a:cs typeface="Arial" panose="020B0604020202020204" pitchFamily="34" charset="0"/>
              </a:rPr>
              <a:t>C</a:t>
            </a:r>
            <a:r>
              <a:rPr lang="en-US" sz="1200" baseline="-25000" err="1">
                <a:solidFill>
                  <a:srgbClr val="0432FF"/>
                </a:solidFill>
                <a:latin typeface="Arial" panose="020B0604020202020204" pitchFamily="34" charset="0"/>
                <a:cs typeface="Arial" panose="020B0604020202020204" pitchFamily="34" charset="0"/>
              </a:rPr>
              <a:t>Bulk</a:t>
            </a:r>
            <a:endParaRPr lang="en-US" sz="1200">
              <a:solidFill>
                <a:srgbClr val="0432FF"/>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6B9118B9-6194-6802-5594-F6D14E3511BE}"/>
              </a:ext>
            </a:extLst>
          </p:cNvPr>
          <p:cNvGrpSpPr>
            <a:grpSpLocks noChangeAspect="1"/>
          </p:cNvGrpSpPr>
          <p:nvPr/>
        </p:nvGrpSpPr>
        <p:grpSpPr>
          <a:xfrm>
            <a:off x="5178564" y="2822528"/>
            <a:ext cx="896343" cy="2277376"/>
            <a:chOff x="9038986" y="2492967"/>
            <a:chExt cx="896343" cy="2277376"/>
          </a:xfrm>
        </p:grpSpPr>
        <p:sp>
          <p:nvSpPr>
            <p:cNvPr id="24" name="Rectangle 23">
              <a:extLst>
                <a:ext uri="{FF2B5EF4-FFF2-40B4-BE49-F238E27FC236}">
                  <a16:creationId xmlns:a16="http://schemas.microsoft.com/office/drawing/2014/main" id="{5C3D7548-88AB-DA1A-2798-898DD085499D}"/>
                </a:ext>
              </a:extLst>
            </p:cNvPr>
            <p:cNvSpPr/>
            <p:nvPr/>
          </p:nvSpPr>
          <p:spPr>
            <a:xfrm>
              <a:off x="9038986" y="2915577"/>
              <a:ext cx="289169" cy="1854766"/>
            </a:xfrm>
            <a:prstGeom prst="rect">
              <a:avLst/>
            </a:prstGeom>
            <a:pattFill prst="solidDmnd">
              <a:fgClr>
                <a:schemeClr val="tx1"/>
              </a:fgClr>
              <a:bgClr>
                <a:schemeClr val="bg1"/>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6847EAE-4AF8-B336-C0F8-EA1450BE67AE}"/>
                </a:ext>
              </a:extLst>
            </p:cNvPr>
            <p:cNvSpPr txBox="1"/>
            <p:nvPr/>
          </p:nvSpPr>
          <p:spPr>
            <a:xfrm>
              <a:off x="9230563" y="2492967"/>
              <a:ext cx="704766" cy="461665"/>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Binding</a:t>
              </a:r>
            </a:p>
            <a:p>
              <a:r>
                <a:rPr lang="en-US" sz="1200">
                  <a:solidFill>
                    <a:srgbClr val="000000"/>
                  </a:solidFill>
                  <a:latin typeface="Arial" panose="020B0604020202020204" pitchFamily="34" charset="0"/>
                  <a:cs typeface="Arial" panose="020B0604020202020204" pitchFamily="34" charset="0"/>
                </a:rPr>
                <a:t>layer</a:t>
              </a:r>
            </a:p>
          </p:txBody>
        </p:sp>
        <p:cxnSp>
          <p:nvCxnSpPr>
            <p:cNvPr id="26" name="Straight Arrow Connector 25">
              <a:extLst>
                <a:ext uri="{FF2B5EF4-FFF2-40B4-BE49-F238E27FC236}">
                  <a16:creationId xmlns:a16="http://schemas.microsoft.com/office/drawing/2014/main" id="{B1B98345-9770-8B0C-6473-ABEB064990DD}"/>
                </a:ext>
              </a:extLst>
            </p:cNvPr>
            <p:cNvCxnSpPr>
              <a:cxnSpLocks/>
            </p:cNvCxnSpPr>
            <p:nvPr/>
          </p:nvCxnSpPr>
          <p:spPr>
            <a:xfrm flipH="1">
              <a:off x="9136958" y="2629356"/>
              <a:ext cx="158712" cy="28771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84F3A45A-41ED-E443-4EE5-B926771CE412}"/>
              </a:ext>
            </a:extLst>
          </p:cNvPr>
          <p:cNvGrpSpPr>
            <a:grpSpLocks noChangeAspect="1"/>
          </p:cNvGrpSpPr>
          <p:nvPr/>
        </p:nvGrpSpPr>
        <p:grpSpPr>
          <a:xfrm>
            <a:off x="4593813" y="3255698"/>
            <a:ext cx="584751" cy="1847060"/>
            <a:chOff x="8454235" y="2926137"/>
            <a:chExt cx="584751" cy="1847060"/>
          </a:xfrm>
        </p:grpSpPr>
        <p:sp>
          <p:nvSpPr>
            <p:cNvPr id="28" name="Oval 27">
              <a:extLst>
                <a:ext uri="{FF2B5EF4-FFF2-40B4-BE49-F238E27FC236}">
                  <a16:creationId xmlns:a16="http://schemas.microsoft.com/office/drawing/2014/main" id="{C608387A-2D5C-6B06-6A24-9418A6CEDDC4}"/>
                </a:ext>
              </a:extLst>
            </p:cNvPr>
            <p:cNvSpPr>
              <a:spLocks noChangeAspect="1"/>
            </p:cNvSpPr>
            <p:nvPr/>
          </p:nvSpPr>
          <p:spPr>
            <a:xfrm>
              <a:off x="8454235" y="3635849"/>
              <a:ext cx="366503" cy="365760"/>
            </a:xfrm>
            <a:prstGeom prst="ellipse">
              <a:avLst/>
            </a:prstGeom>
            <a:noFill/>
            <a:ln w="254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F947BED4-9414-4279-4FDD-0CF9324D1683}"/>
                </a:ext>
              </a:extLst>
            </p:cNvPr>
            <p:cNvCxnSpPr>
              <a:cxnSpLocks/>
              <a:endCxn id="28" idx="0"/>
            </p:cNvCxnSpPr>
            <p:nvPr/>
          </p:nvCxnSpPr>
          <p:spPr>
            <a:xfrm flipH="1">
              <a:off x="8637487" y="2926137"/>
              <a:ext cx="401499" cy="709712"/>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0CA8712-A369-593F-33A7-46972DD7D46B}"/>
                </a:ext>
              </a:extLst>
            </p:cNvPr>
            <p:cNvCxnSpPr>
              <a:cxnSpLocks/>
            </p:cNvCxnSpPr>
            <p:nvPr/>
          </p:nvCxnSpPr>
          <p:spPr>
            <a:xfrm flipH="1" flipV="1">
              <a:off x="8637486" y="4014157"/>
              <a:ext cx="401500" cy="75904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0A21A5CC-BFEA-95EF-860E-20B927D55283}"/>
              </a:ext>
            </a:extLst>
          </p:cNvPr>
          <p:cNvSpPr txBox="1">
            <a:spLocks noChangeAspect="1"/>
          </p:cNvSpPr>
          <p:nvPr/>
        </p:nvSpPr>
        <p:spPr>
          <a:xfrm>
            <a:off x="4556128" y="2936552"/>
            <a:ext cx="787396" cy="276999"/>
          </a:xfrm>
          <a:prstGeom prst="rect">
            <a:avLst/>
          </a:prstGeom>
          <a:noFill/>
          <a:ln>
            <a:noFill/>
          </a:ln>
        </p:spPr>
        <p:txBody>
          <a:bodyPr wrap="square" rtlCol="0">
            <a:spAutoFit/>
          </a:bodyPr>
          <a:lstStyle/>
          <a:p>
            <a:r>
              <a:rPr lang="en-US" sz="1200">
                <a:solidFill>
                  <a:srgbClr val="000000"/>
                </a:solidFill>
                <a:latin typeface="Arial" panose="020B0604020202020204" pitchFamily="34" charset="0"/>
                <a:cs typeface="Arial" panose="020B0604020202020204" pitchFamily="34" charset="0"/>
              </a:rPr>
              <a:t>Housing</a:t>
            </a:r>
          </a:p>
        </p:txBody>
      </p:sp>
      <p:grpSp>
        <p:nvGrpSpPr>
          <p:cNvPr id="32" name="Group 31">
            <a:extLst>
              <a:ext uri="{FF2B5EF4-FFF2-40B4-BE49-F238E27FC236}">
                <a16:creationId xmlns:a16="http://schemas.microsoft.com/office/drawing/2014/main" id="{E97C5932-50FC-D146-1DA4-99215BE74696}"/>
              </a:ext>
            </a:extLst>
          </p:cNvPr>
          <p:cNvGrpSpPr>
            <a:grpSpLocks noChangeAspect="1"/>
          </p:cNvGrpSpPr>
          <p:nvPr/>
        </p:nvGrpSpPr>
        <p:grpSpPr>
          <a:xfrm>
            <a:off x="5178564" y="3391910"/>
            <a:ext cx="2227290" cy="1704347"/>
            <a:chOff x="9038986" y="3062349"/>
            <a:chExt cx="2227290" cy="1704347"/>
          </a:xfrm>
        </p:grpSpPr>
        <p:cxnSp>
          <p:nvCxnSpPr>
            <p:cNvPr id="33" name="Straight Connector 32">
              <a:extLst>
                <a:ext uri="{FF2B5EF4-FFF2-40B4-BE49-F238E27FC236}">
                  <a16:creationId xmlns:a16="http://schemas.microsoft.com/office/drawing/2014/main" id="{A2F94464-50C4-1725-B773-EDAD517AC0E0}"/>
                </a:ext>
              </a:extLst>
            </p:cNvPr>
            <p:cNvCxnSpPr/>
            <p:nvPr/>
          </p:nvCxnSpPr>
          <p:spPr>
            <a:xfrm flipH="1">
              <a:off x="10540172" y="3203976"/>
              <a:ext cx="274320"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52F926B6-85EE-6126-FD56-963E4FFACCB5}"/>
                </a:ext>
              </a:extLst>
            </p:cNvPr>
            <p:cNvGrpSpPr/>
            <p:nvPr/>
          </p:nvGrpSpPr>
          <p:grpSpPr>
            <a:xfrm>
              <a:off x="9038986" y="3062349"/>
              <a:ext cx="2227290" cy="1704347"/>
              <a:chOff x="9038986" y="3062349"/>
              <a:chExt cx="2227290" cy="1704347"/>
            </a:xfrm>
          </p:grpSpPr>
          <p:cxnSp>
            <p:nvCxnSpPr>
              <p:cNvPr id="35" name="Straight Connector 34">
                <a:extLst>
                  <a:ext uri="{FF2B5EF4-FFF2-40B4-BE49-F238E27FC236}">
                    <a16:creationId xmlns:a16="http://schemas.microsoft.com/office/drawing/2014/main" id="{EFB094E8-9E5C-2BEE-5861-54694587E72B}"/>
                  </a:ext>
                </a:extLst>
              </p:cNvPr>
              <p:cNvCxnSpPr>
                <a:cxnSpLocks/>
              </p:cNvCxnSpPr>
              <p:nvPr/>
            </p:nvCxnSpPr>
            <p:spPr>
              <a:xfrm flipH="1">
                <a:off x="9328155" y="3200849"/>
                <a:ext cx="1212017" cy="1565847"/>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4B7F315-5038-837E-8010-5D71DD5BF9ED}"/>
                  </a:ext>
                </a:extLst>
              </p:cNvPr>
              <p:cNvSpPr txBox="1"/>
              <p:nvPr/>
            </p:nvSpPr>
            <p:spPr>
              <a:xfrm>
                <a:off x="10718422" y="3062349"/>
                <a:ext cx="547854" cy="276999"/>
              </a:xfrm>
              <a:prstGeom prst="rect">
                <a:avLst/>
              </a:prstGeom>
              <a:noFill/>
              <a:ln>
                <a:noFill/>
              </a:ln>
            </p:spPr>
            <p:txBody>
              <a:bodyPr wrap="square" rtlCol="0">
                <a:spAutoFit/>
              </a:bodyPr>
              <a:lstStyle/>
              <a:p>
                <a:r>
                  <a:rPr lang="en-US" sz="1200" b="1">
                    <a:solidFill>
                      <a:srgbClr val="FF40FF"/>
                    </a:solidFill>
                    <a:latin typeface="Arial" panose="020B0604020202020204" pitchFamily="34" charset="0"/>
                    <a:cs typeface="Arial" panose="020B0604020202020204" pitchFamily="34" charset="0"/>
                  </a:rPr>
                  <a:t>C</a:t>
                </a:r>
                <a:r>
                  <a:rPr lang="en-US" sz="1200" b="1" baseline="-25000">
                    <a:solidFill>
                      <a:srgbClr val="FF40FF"/>
                    </a:solidFill>
                    <a:latin typeface="Arial" panose="020B0604020202020204" pitchFamily="34" charset="0"/>
                    <a:cs typeface="Arial" panose="020B0604020202020204" pitchFamily="34" charset="0"/>
                  </a:rPr>
                  <a:t>DGT</a:t>
                </a:r>
                <a:endParaRPr lang="en-US" sz="1200" b="1" baseline="-2500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10506A51-DF33-1448-8426-1EA033A51D21}"/>
                  </a:ext>
                </a:extLst>
              </p:cNvPr>
              <p:cNvCxnSpPr>
                <a:cxnSpLocks/>
              </p:cNvCxnSpPr>
              <p:nvPr/>
            </p:nvCxnSpPr>
            <p:spPr>
              <a:xfrm flipH="1">
                <a:off x="9038986" y="4763202"/>
                <a:ext cx="292491"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5D62DC97-519C-8C09-C182-2FB16362C627}"/>
              </a:ext>
            </a:extLst>
          </p:cNvPr>
          <p:cNvGrpSpPr>
            <a:grpSpLocks noChangeAspect="1"/>
          </p:cNvGrpSpPr>
          <p:nvPr/>
        </p:nvGrpSpPr>
        <p:grpSpPr>
          <a:xfrm>
            <a:off x="4292999" y="3072334"/>
            <a:ext cx="629066" cy="1701296"/>
            <a:chOff x="8153421" y="2160791"/>
            <a:chExt cx="629066" cy="2675767"/>
          </a:xfrm>
        </p:grpSpPr>
        <p:sp>
          <p:nvSpPr>
            <p:cNvPr id="39" name="Rectangle 38">
              <a:extLst>
                <a:ext uri="{FF2B5EF4-FFF2-40B4-BE49-F238E27FC236}">
                  <a16:creationId xmlns:a16="http://schemas.microsoft.com/office/drawing/2014/main" id="{1960DF67-29E3-3F79-5A01-0BD88D95489E}"/>
                </a:ext>
              </a:extLst>
            </p:cNvPr>
            <p:cNvSpPr/>
            <p:nvPr/>
          </p:nvSpPr>
          <p:spPr>
            <a:xfrm>
              <a:off x="8534280" y="2928767"/>
              <a:ext cx="45719" cy="1844430"/>
            </a:xfrm>
            <a:prstGeom prst="rect">
              <a:avLst/>
            </a:prstGeom>
            <a:pattFill prst="solidDmnd">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85FDE52-D068-120E-E76E-3A95292426FB}"/>
                </a:ext>
              </a:extLst>
            </p:cNvPr>
            <p:cNvSpPr/>
            <p:nvPr/>
          </p:nvSpPr>
          <p:spPr>
            <a:xfrm>
              <a:off x="8576559" y="2931408"/>
              <a:ext cx="45719" cy="1844430"/>
            </a:xfrm>
            <a:prstGeom prst="rect">
              <a:avLst/>
            </a:prstGeom>
            <a:pattFill prst="pct5">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75FFB17-AD30-87FA-76EF-D0576648B0EF}"/>
                </a:ext>
              </a:extLst>
            </p:cNvPr>
            <p:cNvSpPr/>
            <p:nvPr/>
          </p:nvSpPr>
          <p:spPr>
            <a:xfrm>
              <a:off x="8628522" y="2931408"/>
              <a:ext cx="45719" cy="184443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596427F1-EFF0-1BDD-6C6E-511E92242C88}"/>
                </a:ext>
              </a:extLst>
            </p:cNvPr>
            <p:cNvSpPr/>
            <p:nvPr/>
          </p:nvSpPr>
          <p:spPr>
            <a:xfrm>
              <a:off x="8676744" y="2924083"/>
              <a:ext cx="45719" cy="1854767"/>
            </a:xfrm>
            <a:prstGeom prst="rect">
              <a:avLst/>
            </a:prstGeom>
            <a:pattFill prst="pct60">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Half Frame 42">
              <a:extLst>
                <a:ext uri="{FF2B5EF4-FFF2-40B4-BE49-F238E27FC236}">
                  <a16:creationId xmlns:a16="http://schemas.microsoft.com/office/drawing/2014/main" id="{691E1D09-760E-6D27-4A9C-7DF16FDE2060}"/>
                </a:ext>
              </a:extLst>
            </p:cNvPr>
            <p:cNvSpPr/>
            <p:nvPr/>
          </p:nvSpPr>
          <p:spPr>
            <a:xfrm rot="10800000">
              <a:off x="8158310" y="4662732"/>
              <a:ext cx="624177" cy="173826"/>
            </a:xfrm>
            <a:prstGeom prst="halfFrame">
              <a:avLst/>
            </a:prstGeom>
            <a:gradFill>
              <a:gsLst>
                <a:gs pos="0">
                  <a:schemeClr val="tx1"/>
                </a:gs>
                <a:gs pos="100000">
                  <a:schemeClr val="tx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4" name="Half Frame 43">
              <a:extLst>
                <a:ext uri="{FF2B5EF4-FFF2-40B4-BE49-F238E27FC236}">
                  <a16:creationId xmlns:a16="http://schemas.microsoft.com/office/drawing/2014/main" id="{DFF90B78-E538-AF05-C025-B67F405F668C}"/>
                </a:ext>
              </a:extLst>
            </p:cNvPr>
            <p:cNvSpPr/>
            <p:nvPr/>
          </p:nvSpPr>
          <p:spPr>
            <a:xfrm flipH="1">
              <a:off x="8153421" y="2865073"/>
              <a:ext cx="624169" cy="173826"/>
            </a:xfrm>
            <a:prstGeom prst="halfFrame">
              <a:avLst/>
            </a:prstGeom>
            <a:gradFill>
              <a:gsLst>
                <a:gs pos="0">
                  <a:schemeClr val="tx1"/>
                </a:gs>
                <a:gs pos="100000">
                  <a:schemeClr val="tx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5DDF5408-DE02-0C2B-7FD4-2AF6664B6167}"/>
                </a:ext>
              </a:extLst>
            </p:cNvPr>
            <p:cNvCxnSpPr>
              <a:cxnSpLocks/>
            </p:cNvCxnSpPr>
            <p:nvPr/>
          </p:nvCxnSpPr>
          <p:spPr>
            <a:xfrm flipH="1">
              <a:off x="8298015" y="2160791"/>
              <a:ext cx="187923" cy="70142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6" name="Rectangle 3">
            <a:extLst>
              <a:ext uri="{FF2B5EF4-FFF2-40B4-BE49-F238E27FC236}">
                <a16:creationId xmlns:a16="http://schemas.microsoft.com/office/drawing/2014/main" id="{1856F257-9023-13BD-7970-94D3EA23CA76}"/>
              </a:ext>
            </a:extLst>
          </p:cNvPr>
          <p:cNvSpPr txBox="1">
            <a:spLocks noChangeArrowheads="1"/>
          </p:cNvSpPr>
          <p:nvPr/>
        </p:nvSpPr>
        <p:spPr bwMode="auto">
          <a:xfrm>
            <a:off x="8139929" y="2862476"/>
            <a:ext cx="2994282" cy="2725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sz="2000" kern="0" dirty="0">
                <a:latin typeface="Arial"/>
                <a:ea typeface="ＭＳ Ｐゴシック"/>
                <a:cs typeface="Arial"/>
              </a:rPr>
              <a:t>Diffusion Boundary Layer thickness (𝛿</a:t>
            </a:r>
            <a:r>
              <a:rPr lang="en-US" sz="2000" kern="0" baseline="-25000" dirty="0">
                <a:latin typeface="Arial"/>
                <a:ea typeface="ＭＳ Ｐゴシック"/>
                <a:cs typeface="Arial"/>
              </a:rPr>
              <a:t>DBL</a:t>
            </a:r>
            <a:r>
              <a:rPr lang="en-US" sz="2000" kern="0" dirty="0">
                <a:latin typeface="Arial"/>
                <a:ea typeface="ＭＳ Ｐゴシック"/>
                <a:cs typeface="Arial"/>
              </a:rPr>
              <a:t>) in-situ </a:t>
            </a:r>
            <a:endParaRPr lang="en-US" sz="2000" kern="0" dirty="0">
              <a:latin typeface="Arial" panose="020B0604020202020204" pitchFamily="34" charset="0"/>
              <a:cs typeface="Arial" panose="020B0604020202020204" pitchFamily="34" charset="0"/>
            </a:endParaRPr>
          </a:p>
          <a:p>
            <a:r>
              <a:rPr lang="en-US" sz="2000" kern="0" dirty="0">
                <a:latin typeface="Arial"/>
                <a:ea typeface="ＭＳ Ｐゴシック"/>
                <a:cs typeface="Arial"/>
              </a:rPr>
              <a:t>Diffusive gel</a:t>
            </a:r>
          </a:p>
          <a:p>
            <a:pPr lvl="1"/>
            <a:r>
              <a:rPr lang="en-US" sz="1600" kern="0" dirty="0">
                <a:latin typeface="Arial"/>
                <a:ea typeface="ＭＳ Ｐゴシック"/>
                <a:cs typeface="Arial"/>
              </a:rPr>
              <a:t>No PFAS sorption</a:t>
            </a:r>
          </a:p>
          <a:p>
            <a:pPr lvl="1"/>
            <a:r>
              <a:rPr lang="en-US" sz="1600" kern="0" dirty="0">
                <a:latin typeface="Arial"/>
                <a:ea typeface="ＭＳ Ｐゴシック"/>
                <a:cs typeface="Arial"/>
              </a:rPr>
              <a:t>PFAS diffusion coefficients (</a:t>
            </a:r>
            <a:r>
              <a:rPr lang="en-US" sz="1600" kern="0" dirty="0" err="1">
                <a:latin typeface="Arial"/>
                <a:ea typeface="ＭＳ Ｐゴシック"/>
                <a:cs typeface="Arial"/>
              </a:rPr>
              <a:t>D</a:t>
            </a:r>
            <a:r>
              <a:rPr lang="en-US" sz="1600" kern="0" baseline="-25000" dirty="0" err="1">
                <a:latin typeface="Arial"/>
                <a:ea typeface="ＭＳ Ｐゴシック"/>
                <a:cs typeface="Arial"/>
              </a:rPr>
              <a:t>Gel</a:t>
            </a:r>
            <a:r>
              <a:rPr lang="en-US" sz="1600" kern="0" dirty="0">
                <a:latin typeface="Arial"/>
                <a:ea typeface="ＭＳ Ｐゴシック"/>
                <a:cs typeface="Arial"/>
              </a:rPr>
              <a:t>)</a:t>
            </a:r>
          </a:p>
          <a:p>
            <a:r>
              <a:rPr lang="en-US" sz="2000" kern="0" dirty="0">
                <a:latin typeface="Arial"/>
                <a:ea typeface="ＭＳ Ｐゴシック"/>
                <a:cs typeface="Arial"/>
              </a:rPr>
              <a:t>Rapid and complete PFAS uptake in binding layer</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3</a:t>
            </a:fld>
            <a:endParaRPr lang="en-US"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4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p:bldP spid="31" grpId="0"/>
    </p:bldLst>
  </p:timing>
  <p:extLst mod="1">
    <p:ext uri="{6950BFC3-D8DA-4A85-94F7-54DA5524770B}">
      <p188:commentRel xmlns="" xmlns:p188="http://schemas.microsoft.com/office/powerpoint/2018/8/main" r:id="rId8"/>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Summary of Results to Date</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30</a:t>
            </a:fld>
            <a:endParaRPr lang="en-US" sz="2000">
              <a:solidFill>
                <a:schemeClr val="bg1"/>
              </a:solidFill>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12AD83DF-8938-831C-FD34-3144633EA403}"/>
              </a:ext>
            </a:extLst>
          </p:cNvPr>
          <p:cNvSpPr txBox="1">
            <a:spLocks noChangeArrowheads="1"/>
          </p:cNvSpPr>
          <p:nvPr/>
        </p:nvSpPr>
        <p:spPr>
          <a:xfrm>
            <a:off x="577120" y="1036824"/>
            <a:ext cx="10548080" cy="5074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DGT-PSDs are kinetic samplers</a:t>
            </a:r>
          </a:p>
          <a:p>
            <a:pPr lvl="1"/>
            <a:r>
              <a:rPr lang="en-US">
                <a:latin typeface="Arial" panose="020B0604020202020204" pitchFamily="34" charset="0"/>
                <a:cs typeface="Arial" panose="020B0604020202020204" pitchFamily="34" charset="0"/>
              </a:rPr>
              <a:t>Mass transport to binding layer restricted to molecular diffusion through a thin gel layer</a:t>
            </a:r>
          </a:p>
          <a:p>
            <a:r>
              <a:rPr lang="en-US">
                <a:latin typeface="Arial" panose="020B0604020202020204" pitchFamily="34" charset="0"/>
                <a:cs typeface="Arial" panose="020B0604020202020204" pitchFamily="34" charset="0"/>
              </a:rPr>
              <a:t>Measured D</a:t>
            </a:r>
            <a:r>
              <a:rPr lang="en-US" baseline="-25000">
                <a:latin typeface="Arial" panose="020B0604020202020204" pitchFamily="34" charset="0"/>
                <a:cs typeface="Arial" panose="020B0604020202020204" pitchFamily="34" charset="0"/>
              </a:rPr>
              <a:t>Gel</a:t>
            </a:r>
            <a:r>
              <a:rPr lang="en-US">
                <a:latin typeface="Arial" panose="020B0604020202020204" pitchFamily="34" charset="0"/>
                <a:cs typeface="Arial" panose="020B0604020202020204" pitchFamily="34" charset="0"/>
              </a:rPr>
              <a:t> for C4–C10 PFCAs and C4–C9 PFSAs</a:t>
            </a:r>
          </a:p>
          <a:p>
            <a:pPr lvl="1"/>
            <a:r>
              <a:rPr lang="en-US">
                <a:latin typeface="Arial" panose="020B0604020202020204" pitchFamily="34" charset="0"/>
                <a:cs typeface="Arial" panose="020B0604020202020204" pitchFamily="34" charset="0"/>
              </a:rPr>
              <a:t>Decreased with increasing carbon chain length</a:t>
            </a:r>
          </a:p>
          <a:p>
            <a:pPr lvl="1"/>
            <a:r>
              <a:rPr lang="en-US">
                <a:latin typeface="Arial" panose="020B0604020202020204" pitchFamily="34" charset="0"/>
                <a:cs typeface="Arial" panose="020B0604020202020204" pitchFamily="34" charset="0"/>
              </a:rPr>
              <a:t>Similar at pH 5 and 7 but ~30 % lower at pH 9 </a:t>
            </a:r>
            <a:r>
              <a:rPr lang="en-US">
                <a:latin typeface="Arial" panose="020B0604020202020204" pitchFamily="34" charset="0"/>
                <a:cs typeface="Arial" panose="020B0604020202020204" pitchFamily="34" charset="0"/>
                <a:sym typeface="Wingdings" pitchFamily="2" charset="2"/>
              </a:rPr>
              <a:t> charge on agarose?</a:t>
            </a:r>
          </a:p>
          <a:p>
            <a:pPr lvl="1"/>
            <a:r>
              <a:rPr lang="en-US">
                <a:latin typeface="Arial" panose="020B0604020202020204" pitchFamily="34" charset="0"/>
                <a:cs typeface="Arial" panose="020B0604020202020204" pitchFamily="34" charset="0"/>
              </a:rPr>
              <a:t>Decreased 2–3× at 5 ℃ compared to 22 ℃ </a:t>
            </a:r>
            <a:r>
              <a:rPr lang="en-US">
                <a:latin typeface="Arial" panose="020B0604020202020204" pitchFamily="34" charset="0"/>
                <a:cs typeface="Arial" panose="020B0604020202020204" pitchFamily="34" charset="0"/>
                <a:sym typeface="Wingdings" pitchFamily="2" charset="2"/>
              </a:rPr>
              <a:t> temperature logger</a:t>
            </a:r>
          </a:p>
          <a:p>
            <a:r>
              <a:rPr lang="en-US">
                <a:latin typeface="Arial" panose="020B0604020202020204" pitchFamily="34" charset="0"/>
                <a:cs typeface="Arial" panose="020B0604020202020204" pitchFamily="34" charset="0"/>
              </a:rPr>
              <a:t>WAX binding layer</a:t>
            </a:r>
          </a:p>
          <a:p>
            <a:pPr lvl="1"/>
            <a:r>
              <a:rPr lang="en-US">
                <a:latin typeface="Arial" panose="020B0604020202020204" pitchFamily="34" charset="0"/>
                <a:cs typeface="Arial" panose="020B0604020202020204" pitchFamily="34" charset="0"/>
              </a:rPr>
              <a:t>Maximized PFAS extraction efficiency using MeOH with 50 </a:t>
            </a:r>
            <a:r>
              <a:rPr lang="en-US" err="1">
                <a:latin typeface="Arial" panose="020B0604020202020204" pitchFamily="34" charset="0"/>
                <a:cs typeface="Arial" panose="020B0604020202020204" pitchFamily="34" charset="0"/>
              </a:rPr>
              <a:t>μM</a:t>
            </a:r>
            <a:r>
              <a:rPr lang="en-US">
                <a:latin typeface="Arial" panose="020B0604020202020204" pitchFamily="34" charset="0"/>
                <a:cs typeface="Arial" panose="020B0604020202020204" pitchFamily="34" charset="0"/>
              </a:rPr>
              <a:t> NH₄OH</a:t>
            </a:r>
          </a:p>
          <a:p>
            <a:r>
              <a:rPr lang="en-US">
                <a:latin typeface="Arial" panose="020B0604020202020204" pitchFamily="34" charset="0"/>
                <a:cs typeface="Arial" panose="020B0604020202020204" pitchFamily="34" charset="0"/>
              </a:rPr>
              <a:t>Box experiments with DGT-PSDs</a:t>
            </a:r>
          </a:p>
          <a:p>
            <a:pPr lvl="1"/>
            <a:r>
              <a:rPr lang="en-US">
                <a:latin typeface="Arial" panose="020B0604020202020204" pitchFamily="34" charset="0"/>
                <a:cs typeface="Arial" panose="020B0604020202020204" pitchFamily="34" charset="0"/>
              </a:rPr>
              <a:t>2-, 6-, and 11-days</a:t>
            </a:r>
          </a:p>
          <a:p>
            <a:pPr lvl="1"/>
            <a:r>
              <a:rPr lang="en-US">
                <a:latin typeface="Arial" panose="020B0604020202020204" pitchFamily="34" charset="0"/>
                <a:cs typeface="Arial" panose="020B0604020202020204" pitchFamily="34" charset="0"/>
              </a:rPr>
              <a:t>± 40 % of TWA-Grab samples for majority of the PFAS</a:t>
            </a:r>
          </a:p>
        </p:txBody>
      </p:sp>
    </p:spTree>
    <p:extLst>
      <p:ext uri="{BB962C8B-B14F-4D97-AF65-F5344CB8AC3E}">
        <p14:creationId xmlns:p14="http://schemas.microsoft.com/office/powerpoint/2010/main" val="35674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4"/>
    </p:ext>
  </p:extLs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A0847E-AA20-6E54-E5CD-7FDC74114F98}"/>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D552C-65C3-30B5-BC82-DE6C54849596}"/>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Next Steps</a:t>
            </a:r>
          </a:p>
        </p:txBody>
      </p:sp>
      <p:sp>
        <p:nvSpPr>
          <p:cNvPr id="53" name="Slide Number Placeholder 52">
            <a:extLst>
              <a:ext uri="{FF2B5EF4-FFF2-40B4-BE49-F238E27FC236}">
                <a16:creationId xmlns:a16="http://schemas.microsoft.com/office/drawing/2014/main" id="{67867A2E-F30D-8963-D4B3-7497B65E7A7D}"/>
              </a:ext>
            </a:extLst>
          </p:cNvPr>
          <p:cNvSpPr>
            <a:spLocks noGrp="1"/>
          </p:cNvSpPr>
          <p:nvPr>
            <p:ph type="sldNum" sz="quarter" idx="12"/>
          </p:nvPr>
        </p:nvSpPr>
        <p:spPr/>
        <p:txBody>
          <a:bodyPr/>
          <a:lstStyle/>
          <a:p>
            <a:fld id="{29729333-2EC5-40AE-8DDA-79C977C4A70D}" type="slidenum">
              <a:rPr lang="en-US" sz="2000" smtClean="0">
                <a:solidFill>
                  <a:schemeClr val="bg1"/>
                </a:solidFill>
                <a:latin typeface="Arial" panose="020B0604020202020204" pitchFamily="34" charset="0"/>
                <a:cs typeface="Arial" panose="020B0604020202020204" pitchFamily="34" charset="0"/>
              </a:rPr>
              <a:t>31</a:t>
            </a:fld>
            <a:endParaRPr lang="en-US" sz="2000">
              <a:solidFill>
                <a:schemeClr val="bg1"/>
              </a:solidFill>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12AD83DF-8938-831C-FD34-3144633EA403}"/>
              </a:ext>
            </a:extLst>
          </p:cNvPr>
          <p:cNvSpPr txBox="1">
            <a:spLocks noChangeArrowheads="1"/>
          </p:cNvSpPr>
          <p:nvPr/>
        </p:nvSpPr>
        <p:spPr>
          <a:xfrm>
            <a:off x="577120" y="1036824"/>
            <a:ext cx="10548080" cy="5074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D</a:t>
            </a:r>
            <a:r>
              <a:rPr lang="en-US" baseline="-25000">
                <a:latin typeface="Arial" panose="020B0604020202020204" pitchFamily="34" charset="0"/>
                <a:cs typeface="Arial" panose="020B0604020202020204" pitchFamily="34" charset="0"/>
              </a:rPr>
              <a:t>Gel</a:t>
            </a:r>
            <a:r>
              <a:rPr lang="en-US">
                <a:latin typeface="Arial" panose="020B0604020202020204" pitchFamily="34" charset="0"/>
                <a:cs typeface="Arial" panose="020B0604020202020204" pitchFamily="34" charset="0"/>
              </a:rPr>
              <a:t> measurements as a function of conductivity</a:t>
            </a:r>
          </a:p>
          <a:p>
            <a:r>
              <a:rPr lang="en-US">
                <a:latin typeface="Arial" panose="020B0604020202020204" pitchFamily="34" charset="0"/>
                <a:cs typeface="Arial" panose="020B0604020202020204" pitchFamily="34" charset="0"/>
              </a:rPr>
              <a:t>Box experiments with lower initial PFAS concentration</a:t>
            </a:r>
          </a:p>
          <a:p>
            <a:pPr lvl="1"/>
            <a:r>
              <a:rPr lang="en-US">
                <a:latin typeface="Arial" panose="020B0604020202020204" pitchFamily="34" charset="0"/>
                <a:cs typeface="Arial" panose="020B0604020202020204" pitchFamily="34" charset="0"/>
              </a:rPr>
              <a:t>500 ng•L⁻¹ (previously 5,300 ng•L⁻¹)</a:t>
            </a:r>
          </a:p>
          <a:p>
            <a:r>
              <a:rPr lang="en-US">
                <a:latin typeface="Arial" panose="020B0604020202020204" pitchFamily="34" charset="0"/>
                <a:cs typeface="Arial" panose="020B0604020202020204" pitchFamily="34" charset="0"/>
              </a:rPr>
              <a:t>Estimate number of binding sites in the DGT binding layer</a:t>
            </a:r>
          </a:p>
          <a:p>
            <a:pPr lvl="1"/>
            <a:r>
              <a:rPr lang="en-US">
                <a:latin typeface="Arial" panose="020B0604020202020204" pitchFamily="34" charset="0"/>
                <a:cs typeface="Arial" panose="020B0604020202020204" pitchFamily="34" charset="0"/>
              </a:rPr>
              <a:t>Increase WAX dose in binding layer to overcome capacity limitations and competitive sorption effects</a:t>
            </a:r>
          </a:p>
          <a:p>
            <a:pPr lvl="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BDAD3-5FC0-CEA1-754B-836D9B19553E}"/>
              </a:ext>
            </a:extLst>
          </p:cNvPr>
          <p:cNvSpPr>
            <a:spLocks noGrp="1"/>
          </p:cNvSpPr>
          <p:nvPr>
            <p:ph idx="1"/>
          </p:nvPr>
        </p:nvSpPr>
        <p:spPr>
          <a:xfrm>
            <a:off x="575874" y="2350662"/>
            <a:ext cx="11033533" cy="1654178"/>
          </a:xfrm>
        </p:spPr>
        <p:txBody>
          <a:bodyPr>
            <a:normAutofit/>
          </a:bodyPr>
          <a:lstStyle/>
          <a:p>
            <a:r>
              <a:rPr lang="en-US">
                <a:latin typeface="Arial" panose="020B0604020202020204" pitchFamily="34" charset="0"/>
                <a:cs typeface="Arial" panose="020B0604020202020204" pitchFamily="34" charset="0"/>
              </a:rPr>
              <a:t>Strategic Environmental Research and Develop Program (SERDP)</a:t>
            </a:r>
          </a:p>
          <a:p>
            <a:pPr lvl="1"/>
            <a:r>
              <a:rPr lang="en-US">
                <a:latin typeface="Arial" panose="020B0604020202020204" pitchFamily="34" charset="0"/>
                <a:cs typeface="Arial" panose="020B0604020202020204" pitchFamily="34" charset="0"/>
              </a:rPr>
              <a:t>ER20-1363</a:t>
            </a:r>
          </a:p>
          <a:p>
            <a:r>
              <a:rPr lang="en-US">
                <a:latin typeface="Arial" panose="020B0604020202020204" pitchFamily="34" charset="0"/>
                <a:cs typeface="Arial" panose="020B0604020202020204" pitchFamily="34" charset="0"/>
              </a:rPr>
              <a:t>Arkansas Water Resources Center (AWRC) student grant to SDH </a:t>
            </a:r>
          </a:p>
        </p:txBody>
      </p:sp>
      <p:sp>
        <p:nvSpPr>
          <p:cNvPr id="4" name="Slide Number Placeholder 3">
            <a:extLst>
              <a:ext uri="{FF2B5EF4-FFF2-40B4-BE49-F238E27FC236}">
                <a16:creationId xmlns:a16="http://schemas.microsoft.com/office/drawing/2014/main" id="{E3A624B7-1B69-2036-D2A0-F16839E4ABCF}"/>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32</a:t>
            </a:fld>
            <a:endParaRPr lang="en-US" sz="1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11EC1B9-99E9-B13E-CD96-064AC90F1CB1}"/>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Acknowledgements and Disclaimer</a:t>
            </a:r>
          </a:p>
        </p:txBody>
      </p:sp>
      <p:sp>
        <p:nvSpPr>
          <p:cNvPr id="7" name="TextBox 6">
            <a:extLst>
              <a:ext uri="{FF2B5EF4-FFF2-40B4-BE49-F238E27FC236}">
                <a16:creationId xmlns:a16="http://schemas.microsoft.com/office/drawing/2014/main" id="{16BA06F9-E506-D82B-BF32-AD99D785EA7A}"/>
              </a:ext>
            </a:extLst>
          </p:cNvPr>
          <p:cNvSpPr txBox="1"/>
          <p:nvPr/>
        </p:nvSpPr>
        <p:spPr>
          <a:xfrm>
            <a:off x="1169044" y="3997760"/>
            <a:ext cx="9856774" cy="1200329"/>
          </a:xfrm>
          <a:prstGeom prst="rect">
            <a:avLst/>
          </a:prstGeom>
          <a:noFill/>
        </p:spPr>
        <p:txBody>
          <a:bodyPr wrap="square" rtlCol="0">
            <a:spAutoFit/>
          </a:bodyPr>
          <a:lstStyle/>
          <a:p>
            <a:r>
              <a:rPr lang="en-US" sz="2400" i="1">
                <a:solidFill>
                  <a:srgbClr val="000000"/>
                </a:solidFill>
                <a:latin typeface="Arial" panose="020B0604020202020204" pitchFamily="34" charset="0"/>
                <a:cs typeface="Arial" panose="020B0604020202020204" pitchFamily="34" charset="0"/>
              </a:rPr>
              <a:t>R</a:t>
            </a:r>
            <a:r>
              <a:rPr lang="en-US" sz="2400" b="0" i="1" u="none" strike="noStrike">
                <a:solidFill>
                  <a:srgbClr val="000000"/>
                </a:solidFill>
                <a:effectLst/>
                <a:latin typeface="Arial" panose="020B0604020202020204" pitchFamily="34" charset="0"/>
                <a:cs typeface="Arial" panose="020B0604020202020204" pitchFamily="34" charset="0"/>
              </a:rPr>
              <a:t>esearch was not performed or funded by EPA and was not subject to EPA’s quality system requirements.  Views expressed are those of the authors and do not necessarily represent views or policies of EPA.</a:t>
            </a:r>
            <a:endParaRPr lang="en-US" sz="2400" i="1">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6866EF4-2C91-533E-B485-5EE2F1011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69" y="1140825"/>
            <a:ext cx="1202871" cy="914400"/>
          </a:xfrm>
          <a:prstGeom prst="rect">
            <a:avLst/>
          </a:prstGeom>
        </p:spPr>
      </p:pic>
      <p:pic>
        <p:nvPicPr>
          <p:cNvPr id="9" name="Picture 8">
            <a:extLst>
              <a:ext uri="{FF2B5EF4-FFF2-40B4-BE49-F238E27FC236}">
                <a16:creationId xmlns:a16="http://schemas.microsoft.com/office/drawing/2014/main" id="{A286FD2F-A8F7-D3AB-0A7C-BBA469810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331" y="1122940"/>
            <a:ext cx="914400" cy="914400"/>
          </a:xfrm>
          <a:prstGeom prst="rect">
            <a:avLst/>
          </a:prstGeom>
        </p:spPr>
      </p:pic>
    </p:spTree>
    <p:extLst>
      <p:ext uri="{BB962C8B-B14F-4D97-AF65-F5344CB8AC3E}">
        <p14:creationId xmlns:p14="http://schemas.microsoft.com/office/powerpoint/2010/main" val="323103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5D6C5-2DAB-F3DB-3E57-0A000085E16D}"/>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4</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Analyte Diffusion Coefficients in Gel</a:t>
            </a:r>
          </a:p>
        </p:txBody>
      </p:sp>
      <p:sp>
        <p:nvSpPr>
          <p:cNvPr id="5" name="Content Placeholder 2">
            <a:extLst>
              <a:ext uri="{FF2B5EF4-FFF2-40B4-BE49-F238E27FC236}">
                <a16:creationId xmlns:a16="http://schemas.microsoft.com/office/drawing/2014/main" id="{3C26352A-68B9-0DBF-0C43-FAA3A2C46F8B}"/>
              </a:ext>
            </a:extLst>
          </p:cNvPr>
          <p:cNvSpPr txBox="1">
            <a:spLocks/>
          </p:cNvSpPr>
          <p:nvPr/>
        </p:nvSpPr>
        <p:spPr>
          <a:xfrm>
            <a:off x="577120" y="1036825"/>
            <a:ext cx="10548080" cy="4762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err="1">
                <a:latin typeface="Arial"/>
                <a:cs typeface="Arial"/>
                <a:sym typeface="Wingdings" pitchFamily="2" charset="2"/>
              </a:rPr>
              <a:t>D</a:t>
            </a:r>
            <a:r>
              <a:rPr lang="en-US" baseline="-25000" err="1">
                <a:latin typeface="Arial"/>
                <a:cs typeface="Arial"/>
                <a:sym typeface="Wingdings" pitchFamily="2" charset="2"/>
              </a:rPr>
              <a:t>Gel</a:t>
            </a:r>
            <a:r>
              <a:rPr lang="en-US">
                <a:latin typeface="Arial"/>
                <a:cs typeface="Arial"/>
              </a:rPr>
              <a:t> measured in polyethylene two-compartment diffusion cell</a:t>
            </a:r>
            <a:endParaRPr lang="en-US" baseline="-25000">
              <a:latin typeface="Arial"/>
              <a:cs typeface="Arial"/>
            </a:endParaRPr>
          </a:p>
        </p:txBody>
      </p:sp>
      <p:pic>
        <p:nvPicPr>
          <p:cNvPr id="6" name="Picture 5">
            <a:extLst>
              <a:ext uri="{FF2B5EF4-FFF2-40B4-BE49-F238E27FC236}">
                <a16:creationId xmlns:a16="http://schemas.microsoft.com/office/drawing/2014/main" id="{CDAD38F6-C548-9DC8-C87F-E2EC671C2899}"/>
              </a:ext>
            </a:extLst>
          </p:cNvPr>
          <p:cNvPicPr>
            <a:picLocks noChangeAspect="1"/>
          </p:cNvPicPr>
          <p:nvPr/>
        </p:nvPicPr>
        <p:blipFill>
          <a:blip r:embed="rId4"/>
          <a:stretch>
            <a:fillRect/>
          </a:stretch>
        </p:blipFill>
        <p:spPr>
          <a:xfrm>
            <a:off x="1085120" y="1570225"/>
            <a:ext cx="2159000" cy="2374900"/>
          </a:xfrm>
          <a:prstGeom prst="rect">
            <a:avLst/>
          </a:prstGeom>
        </p:spPr>
      </p:pic>
      <p:grpSp>
        <p:nvGrpSpPr>
          <p:cNvPr id="7" name="Group 6">
            <a:extLst>
              <a:ext uri="{FF2B5EF4-FFF2-40B4-BE49-F238E27FC236}">
                <a16:creationId xmlns:a16="http://schemas.microsoft.com/office/drawing/2014/main" id="{4FC1A4DE-802F-0390-3994-1A15D058C977}"/>
              </a:ext>
            </a:extLst>
          </p:cNvPr>
          <p:cNvGrpSpPr/>
          <p:nvPr/>
        </p:nvGrpSpPr>
        <p:grpSpPr>
          <a:xfrm>
            <a:off x="2556268" y="1612511"/>
            <a:ext cx="647700" cy="965200"/>
            <a:chOff x="2318874" y="1868318"/>
            <a:chExt cx="647700" cy="965200"/>
          </a:xfrm>
        </p:grpSpPr>
        <p:pic>
          <p:nvPicPr>
            <p:cNvPr id="8" name="Picture 7">
              <a:extLst>
                <a:ext uri="{FF2B5EF4-FFF2-40B4-BE49-F238E27FC236}">
                  <a16:creationId xmlns:a16="http://schemas.microsoft.com/office/drawing/2014/main" id="{291FC9F8-5E94-69C5-27F5-0968F5160B84}"/>
                </a:ext>
              </a:extLst>
            </p:cNvPr>
            <p:cNvPicPr>
              <a:picLocks noChangeAspect="1"/>
            </p:cNvPicPr>
            <p:nvPr/>
          </p:nvPicPr>
          <p:blipFill>
            <a:blip r:embed="rId5"/>
            <a:stretch>
              <a:fillRect/>
            </a:stretch>
          </p:blipFill>
          <p:spPr>
            <a:xfrm>
              <a:off x="2318874" y="1868318"/>
              <a:ext cx="647700" cy="965200"/>
            </a:xfrm>
            <a:prstGeom prst="rect">
              <a:avLst/>
            </a:prstGeom>
          </p:spPr>
        </p:pic>
        <p:sp>
          <p:nvSpPr>
            <p:cNvPr id="9" name="Freeform 8">
              <a:extLst>
                <a:ext uri="{FF2B5EF4-FFF2-40B4-BE49-F238E27FC236}">
                  <a16:creationId xmlns:a16="http://schemas.microsoft.com/office/drawing/2014/main" id="{A205F52C-8D8A-B86E-A0C6-596AD9230B25}"/>
                </a:ext>
              </a:extLst>
            </p:cNvPr>
            <p:cNvSpPr/>
            <p:nvPr/>
          </p:nvSpPr>
          <p:spPr>
            <a:xfrm>
              <a:off x="2428538" y="2216660"/>
              <a:ext cx="410997" cy="444097"/>
            </a:xfrm>
            <a:custGeom>
              <a:avLst/>
              <a:gdLst>
                <a:gd name="connsiteX0" fmla="*/ 339280 w 616496"/>
                <a:gd name="connsiteY0" fmla="*/ 0 h 666146"/>
                <a:gd name="connsiteX1" fmla="*/ 273079 w 616496"/>
                <a:gd name="connsiteY1" fmla="*/ 16550 h 666146"/>
                <a:gd name="connsiteX2" fmla="*/ 206878 w 616496"/>
                <a:gd name="connsiteY2" fmla="*/ 45513 h 666146"/>
                <a:gd name="connsiteX3" fmla="*/ 157228 w 616496"/>
                <a:gd name="connsiteY3" fmla="*/ 86889 h 666146"/>
                <a:gd name="connsiteX4" fmla="*/ 103439 w 616496"/>
                <a:gd name="connsiteY4" fmla="*/ 144814 h 666146"/>
                <a:gd name="connsiteX5" fmla="*/ 41376 w 616496"/>
                <a:gd name="connsiteY5" fmla="*/ 202740 h 666146"/>
                <a:gd name="connsiteX6" fmla="*/ 33101 w 616496"/>
                <a:gd name="connsiteY6" fmla="*/ 273079 h 666146"/>
                <a:gd name="connsiteX7" fmla="*/ 4138 w 616496"/>
                <a:gd name="connsiteY7" fmla="*/ 364105 h 666146"/>
                <a:gd name="connsiteX8" fmla="*/ 0 w 616496"/>
                <a:gd name="connsiteY8" fmla="*/ 446856 h 666146"/>
                <a:gd name="connsiteX9" fmla="*/ 20688 w 616496"/>
                <a:gd name="connsiteY9" fmla="*/ 529607 h 666146"/>
                <a:gd name="connsiteX10" fmla="*/ 66201 w 616496"/>
                <a:gd name="connsiteY10" fmla="*/ 587533 h 666146"/>
                <a:gd name="connsiteX11" fmla="*/ 119990 w 616496"/>
                <a:gd name="connsiteY11" fmla="*/ 633046 h 666146"/>
                <a:gd name="connsiteX12" fmla="*/ 202741 w 616496"/>
                <a:gd name="connsiteY12" fmla="*/ 653734 h 666146"/>
                <a:gd name="connsiteX13" fmla="*/ 273079 w 616496"/>
                <a:gd name="connsiteY13" fmla="*/ 666146 h 666146"/>
                <a:gd name="connsiteX14" fmla="*/ 368243 w 616496"/>
                <a:gd name="connsiteY14" fmla="*/ 657871 h 666146"/>
                <a:gd name="connsiteX15" fmla="*/ 434444 w 616496"/>
                <a:gd name="connsiteY15" fmla="*/ 641321 h 666146"/>
                <a:gd name="connsiteX16" fmla="*/ 471682 w 616496"/>
                <a:gd name="connsiteY16" fmla="*/ 637184 h 666146"/>
                <a:gd name="connsiteX17" fmla="*/ 533745 w 616496"/>
                <a:gd name="connsiteY17" fmla="*/ 599946 h 666146"/>
                <a:gd name="connsiteX18" fmla="*/ 583396 w 616496"/>
                <a:gd name="connsiteY18" fmla="*/ 529607 h 666146"/>
                <a:gd name="connsiteX19" fmla="*/ 616496 w 616496"/>
                <a:gd name="connsiteY19" fmla="*/ 479956 h 666146"/>
                <a:gd name="connsiteX20" fmla="*/ 616496 w 616496"/>
                <a:gd name="connsiteY20" fmla="*/ 405480 h 666146"/>
                <a:gd name="connsiteX21" fmla="*/ 616496 w 616496"/>
                <a:gd name="connsiteY21" fmla="*/ 343417 h 666146"/>
                <a:gd name="connsiteX22" fmla="*/ 591671 w 616496"/>
                <a:gd name="connsiteY22" fmla="*/ 289629 h 666146"/>
                <a:gd name="connsiteX23" fmla="*/ 566846 w 616496"/>
                <a:gd name="connsiteY23" fmla="*/ 239978 h 666146"/>
                <a:gd name="connsiteX24" fmla="*/ 537883 w 616496"/>
                <a:gd name="connsiteY24" fmla="*/ 190327 h 666146"/>
                <a:gd name="connsiteX25" fmla="*/ 525470 w 616496"/>
                <a:gd name="connsiteY25" fmla="*/ 153089 h 666146"/>
                <a:gd name="connsiteX26" fmla="*/ 508920 w 616496"/>
                <a:gd name="connsiteY26" fmla="*/ 111714 h 666146"/>
                <a:gd name="connsiteX27" fmla="*/ 484095 w 616496"/>
                <a:gd name="connsiteY27" fmla="*/ 86889 h 666146"/>
                <a:gd name="connsiteX28" fmla="*/ 475819 w 616496"/>
                <a:gd name="connsiteY28" fmla="*/ 74476 h 66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6496" h="666146">
                  <a:moveTo>
                    <a:pt x="339280" y="0"/>
                  </a:moveTo>
                  <a:lnTo>
                    <a:pt x="273079" y="16550"/>
                  </a:lnTo>
                  <a:lnTo>
                    <a:pt x="206878" y="45513"/>
                  </a:lnTo>
                  <a:lnTo>
                    <a:pt x="157228" y="86889"/>
                  </a:lnTo>
                  <a:lnTo>
                    <a:pt x="103439" y="144814"/>
                  </a:lnTo>
                  <a:lnTo>
                    <a:pt x="41376" y="202740"/>
                  </a:lnTo>
                  <a:lnTo>
                    <a:pt x="33101" y="273079"/>
                  </a:lnTo>
                  <a:lnTo>
                    <a:pt x="4138" y="364105"/>
                  </a:lnTo>
                  <a:lnTo>
                    <a:pt x="0" y="446856"/>
                  </a:lnTo>
                  <a:lnTo>
                    <a:pt x="20688" y="529607"/>
                  </a:lnTo>
                  <a:lnTo>
                    <a:pt x="66201" y="587533"/>
                  </a:lnTo>
                  <a:lnTo>
                    <a:pt x="119990" y="633046"/>
                  </a:lnTo>
                  <a:lnTo>
                    <a:pt x="202741" y="653734"/>
                  </a:lnTo>
                  <a:lnTo>
                    <a:pt x="273079" y="666146"/>
                  </a:lnTo>
                  <a:lnTo>
                    <a:pt x="368243" y="657871"/>
                  </a:lnTo>
                  <a:lnTo>
                    <a:pt x="434444" y="641321"/>
                  </a:lnTo>
                  <a:lnTo>
                    <a:pt x="471682" y="637184"/>
                  </a:lnTo>
                  <a:lnTo>
                    <a:pt x="533745" y="599946"/>
                  </a:lnTo>
                  <a:lnTo>
                    <a:pt x="583396" y="529607"/>
                  </a:lnTo>
                  <a:lnTo>
                    <a:pt x="616496" y="479956"/>
                  </a:lnTo>
                  <a:lnTo>
                    <a:pt x="616496" y="405480"/>
                  </a:lnTo>
                  <a:lnTo>
                    <a:pt x="616496" y="343417"/>
                  </a:lnTo>
                  <a:lnTo>
                    <a:pt x="591671" y="289629"/>
                  </a:lnTo>
                  <a:lnTo>
                    <a:pt x="566846" y="239978"/>
                  </a:lnTo>
                  <a:lnTo>
                    <a:pt x="537883" y="190327"/>
                  </a:lnTo>
                  <a:lnTo>
                    <a:pt x="525470" y="153089"/>
                  </a:lnTo>
                  <a:lnTo>
                    <a:pt x="508920" y="111714"/>
                  </a:lnTo>
                  <a:lnTo>
                    <a:pt x="484095" y="86889"/>
                  </a:lnTo>
                  <a:lnTo>
                    <a:pt x="475819" y="74476"/>
                  </a:lnTo>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01BED87D-40F7-D09F-990F-87EFDE312339}"/>
              </a:ext>
            </a:extLst>
          </p:cNvPr>
          <p:cNvSpPr txBox="1"/>
          <p:nvPr/>
        </p:nvSpPr>
        <p:spPr>
          <a:xfrm>
            <a:off x="1291427" y="2544604"/>
            <a:ext cx="670376" cy="276999"/>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Source</a:t>
            </a:r>
          </a:p>
        </p:txBody>
      </p:sp>
      <p:sp>
        <p:nvSpPr>
          <p:cNvPr id="11" name="TextBox 10">
            <a:extLst>
              <a:ext uri="{FF2B5EF4-FFF2-40B4-BE49-F238E27FC236}">
                <a16:creationId xmlns:a16="http://schemas.microsoft.com/office/drawing/2014/main" id="{587988E4-862B-C947-90BF-FCAEB1AA2766}"/>
              </a:ext>
            </a:extLst>
          </p:cNvPr>
          <p:cNvSpPr txBox="1"/>
          <p:nvPr/>
        </p:nvSpPr>
        <p:spPr>
          <a:xfrm>
            <a:off x="2345190" y="2577711"/>
            <a:ext cx="482824" cy="276999"/>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Sink</a:t>
            </a:r>
          </a:p>
        </p:txBody>
      </p:sp>
      <p:sp>
        <p:nvSpPr>
          <p:cNvPr id="12" name="Oval 11">
            <a:extLst>
              <a:ext uri="{FF2B5EF4-FFF2-40B4-BE49-F238E27FC236}">
                <a16:creationId xmlns:a16="http://schemas.microsoft.com/office/drawing/2014/main" id="{15574ECA-ED83-2B41-23C6-986CB7DD90EB}"/>
              </a:ext>
            </a:extLst>
          </p:cNvPr>
          <p:cNvSpPr/>
          <p:nvPr/>
        </p:nvSpPr>
        <p:spPr>
          <a:xfrm>
            <a:off x="1631911" y="3257140"/>
            <a:ext cx="210264" cy="189591"/>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B61AC8C-26B6-B05D-1F51-8FB8841074E7}"/>
              </a:ext>
            </a:extLst>
          </p:cNvPr>
          <p:cNvSpPr/>
          <p:nvPr/>
        </p:nvSpPr>
        <p:spPr>
          <a:xfrm>
            <a:off x="2306709" y="3257140"/>
            <a:ext cx="131306" cy="21772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B47938C-8676-B676-8F12-87DB3D76CDD3}"/>
              </a:ext>
            </a:extLst>
          </p:cNvPr>
          <p:cNvPicPr>
            <a:picLocks noChangeAspect="1"/>
          </p:cNvPicPr>
          <p:nvPr/>
        </p:nvPicPr>
        <p:blipFill>
          <a:blip r:embed="rId6"/>
          <a:stretch>
            <a:fillRect/>
          </a:stretch>
        </p:blipFill>
        <p:spPr>
          <a:xfrm>
            <a:off x="3627507" y="1570225"/>
            <a:ext cx="2133600" cy="2387600"/>
          </a:xfrm>
          <a:prstGeom prst="rect">
            <a:avLst/>
          </a:prstGeom>
        </p:spPr>
      </p:pic>
      <p:sp>
        <p:nvSpPr>
          <p:cNvPr id="15" name="Rectangle 14">
            <a:extLst>
              <a:ext uri="{FF2B5EF4-FFF2-40B4-BE49-F238E27FC236}">
                <a16:creationId xmlns:a16="http://schemas.microsoft.com/office/drawing/2014/main" id="{DAAB0F86-7054-87A5-8CD4-798D1C054F0B}"/>
              </a:ext>
            </a:extLst>
          </p:cNvPr>
          <p:cNvSpPr/>
          <p:nvPr/>
        </p:nvSpPr>
        <p:spPr>
          <a:xfrm>
            <a:off x="6415131" y="1853847"/>
            <a:ext cx="210633" cy="1712807"/>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816C231-C4B6-0150-EFAF-403F09D1E64B}"/>
              </a:ext>
            </a:extLst>
          </p:cNvPr>
          <p:cNvSpPr txBox="1"/>
          <p:nvPr/>
        </p:nvSpPr>
        <p:spPr>
          <a:xfrm>
            <a:off x="6141877" y="1537995"/>
            <a:ext cx="2743200" cy="261610"/>
          </a:xfrm>
          <a:prstGeom prst="rect">
            <a:avLst/>
          </a:prstGeom>
          <a:noFill/>
          <a:ln>
            <a:noFill/>
          </a:ln>
        </p:spPr>
        <p:txBody>
          <a:bodyPr wrap="square" rtlCol="0">
            <a:spAutoFit/>
          </a:bodyPr>
          <a:lstStyle/>
          <a:p>
            <a:pPr algn="ctr"/>
            <a:r>
              <a:rPr lang="en-US" sz="1100" b="1">
                <a:solidFill>
                  <a:srgbClr val="AB7942"/>
                </a:solidFill>
                <a:latin typeface="Arial" panose="020B0604020202020204" pitchFamily="34" charset="0"/>
                <a:cs typeface="Arial" panose="020B0604020202020204" pitchFamily="34" charset="0"/>
              </a:rPr>
              <a:t>Diffusive Gels of four thicknesses, 𝛿</a:t>
            </a:r>
            <a:r>
              <a:rPr lang="en-US" sz="1100" b="1" baseline="-25000">
                <a:solidFill>
                  <a:srgbClr val="AB7942"/>
                </a:solidFill>
                <a:latin typeface="Arial" panose="020B0604020202020204" pitchFamily="34" charset="0"/>
                <a:cs typeface="Arial" panose="020B0604020202020204" pitchFamily="34" charset="0"/>
              </a:rPr>
              <a:t>Gel</a:t>
            </a:r>
            <a:endParaRPr lang="en-US" sz="1100" b="1">
              <a:solidFill>
                <a:srgbClr val="AB794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7B9F9DF-B7CE-A464-168F-8319D47D285A}"/>
              </a:ext>
            </a:extLst>
          </p:cNvPr>
          <p:cNvSpPr/>
          <p:nvPr/>
        </p:nvSpPr>
        <p:spPr>
          <a:xfrm>
            <a:off x="6737055" y="1853847"/>
            <a:ext cx="398009" cy="1712807"/>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DC21CF8-7BBE-DBB0-CBC6-69DD1F736319}"/>
              </a:ext>
            </a:extLst>
          </p:cNvPr>
          <p:cNvSpPr/>
          <p:nvPr/>
        </p:nvSpPr>
        <p:spPr>
          <a:xfrm>
            <a:off x="7266072" y="1859485"/>
            <a:ext cx="557602" cy="1712807"/>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B00E4AD-9D8E-5458-C194-3032ECAE12CB}"/>
              </a:ext>
            </a:extLst>
          </p:cNvPr>
          <p:cNvSpPr/>
          <p:nvPr/>
        </p:nvSpPr>
        <p:spPr>
          <a:xfrm>
            <a:off x="7951076" y="1855033"/>
            <a:ext cx="695288" cy="1712807"/>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2550317-12B0-FB41-6A4A-6DC28DB63D5A}"/>
              </a:ext>
            </a:extLst>
          </p:cNvPr>
          <p:cNvSpPr txBox="1"/>
          <p:nvPr/>
        </p:nvSpPr>
        <p:spPr>
          <a:xfrm rot="18900000">
            <a:off x="6004602" y="3668957"/>
            <a:ext cx="821059" cy="307777"/>
          </a:xfrm>
          <a:prstGeom prst="rect">
            <a:avLst/>
          </a:prstGeom>
          <a:noFill/>
        </p:spPr>
        <p:txBody>
          <a:bodyPr wrap="none" rtlCol="0">
            <a:spAutoFit/>
          </a:bodyPr>
          <a:lstStyle/>
          <a:p>
            <a:r>
              <a:rPr lang="en-US" sz="1400">
                <a:solidFill>
                  <a:srgbClr val="BF5700"/>
                </a:solidFill>
                <a:latin typeface="Arial" panose="020B0604020202020204" pitchFamily="34" charset="0"/>
                <a:cs typeface="Arial" panose="020B0604020202020204" pitchFamily="34" charset="0"/>
              </a:rPr>
              <a:t>0.08 cm</a:t>
            </a:r>
          </a:p>
        </p:txBody>
      </p:sp>
      <p:sp>
        <p:nvSpPr>
          <p:cNvPr id="21" name="TextBox 20">
            <a:extLst>
              <a:ext uri="{FF2B5EF4-FFF2-40B4-BE49-F238E27FC236}">
                <a16:creationId xmlns:a16="http://schemas.microsoft.com/office/drawing/2014/main" id="{E9F55B22-002E-A8DB-EE8F-D2B2B7A1477A}"/>
              </a:ext>
            </a:extLst>
          </p:cNvPr>
          <p:cNvSpPr txBox="1"/>
          <p:nvPr/>
        </p:nvSpPr>
        <p:spPr>
          <a:xfrm rot="18900000">
            <a:off x="6454366" y="3668127"/>
            <a:ext cx="821059" cy="307777"/>
          </a:xfrm>
          <a:prstGeom prst="rect">
            <a:avLst/>
          </a:prstGeom>
          <a:noFill/>
        </p:spPr>
        <p:txBody>
          <a:bodyPr wrap="none" rtlCol="0">
            <a:spAutoFit/>
          </a:bodyPr>
          <a:lstStyle/>
          <a:p>
            <a:r>
              <a:rPr lang="en-US" sz="1400">
                <a:solidFill>
                  <a:srgbClr val="BF5700"/>
                </a:solidFill>
                <a:latin typeface="Arial" panose="020B0604020202020204" pitchFamily="34" charset="0"/>
                <a:cs typeface="Arial" panose="020B0604020202020204" pitchFamily="34" charset="0"/>
              </a:rPr>
              <a:t>0.12 cm</a:t>
            </a:r>
          </a:p>
        </p:txBody>
      </p:sp>
      <p:sp>
        <p:nvSpPr>
          <p:cNvPr id="22" name="TextBox 21">
            <a:extLst>
              <a:ext uri="{FF2B5EF4-FFF2-40B4-BE49-F238E27FC236}">
                <a16:creationId xmlns:a16="http://schemas.microsoft.com/office/drawing/2014/main" id="{A00F6018-EB14-F52B-11B4-31B2FB450216}"/>
              </a:ext>
            </a:extLst>
          </p:cNvPr>
          <p:cNvSpPr txBox="1"/>
          <p:nvPr/>
        </p:nvSpPr>
        <p:spPr>
          <a:xfrm rot="18900000">
            <a:off x="7037946" y="3670626"/>
            <a:ext cx="821059" cy="307777"/>
          </a:xfrm>
          <a:prstGeom prst="rect">
            <a:avLst/>
          </a:prstGeom>
          <a:noFill/>
        </p:spPr>
        <p:txBody>
          <a:bodyPr wrap="none" rtlCol="0">
            <a:spAutoFit/>
          </a:bodyPr>
          <a:lstStyle/>
          <a:p>
            <a:r>
              <a:rPr lang="en-US" sz="1400">
                <a:solidFill>
                  <a:srgbClr val="BF5700"/>
                </a:solidFill>
                <a:latin typeface="Arial" panose="020B0604020202020204" pitchFamily="34" charset="0"/>
                <a:cs typeface="Arial" panose="020B0604020202020204" pitchFamily="34" charset="0"/>
              </a:rPr>
              <a:t>0.16 cm</a:t>
            </a:r>
          </a:p>
        </p:txBody>
      </p:sp>
      <p:sp>
        <p:nvSpPr>
          <p:cNvPr id="23" name="TextBox 22">
            <a:extLst>
              <a:ext uri="{FF2B5EF4-FFF2-40B4-BE49-F238E27FC236}">
                <a16:creationId xmlns:a16="http://schemas.microsoft.com/office/drawing/2014/main" id="{AA58D86F-DB88-E09B-5FBE-EFDAF2991F17}"/>
              </a:ext>
            </a:extLst>
          </p:cNvPr>
          <p:cNvSpPr txBox="1"/>
          <p:nvPr/>
        </p:nvSpPr>
        <p:spPr>
          <a:xfrm rot="18900000">
            <a:off x="7807379" y="3669354"/>
            <a:ext cx="821059" cy="307777"/>
          </a:xfrm>
          <a:prstGeom prst="rect">
            <a:avLst/>
          </a:prstGeom>
          <a:noFill/>
        </p:spPr>
        <p:txBody>
          <a:bodyPr wrap="none" rtlCol="0">
            <a:spAutoFit/>
          </a:bodyPr>
          <a:lstStyle/>
          <a:p>
            <a:r>
              <a:rPr lang="en-US" sz="1400">
                <a:solidFill>
                  <a:srgbClr val="BF5700"/>
                </a:solidFill>
                <a:latin typeface="Arial" panose="020B0604020202020204" pitchFamily="34" charset="0"/>
                <a:cs typeface="Arial" panose="020B0604020202020204" pitchFamily="34" charset="0"/>
              </a:rPr>
              <a:t>0.20 cm</a:t>
            </a:r>
          </a:p>
        </p:txBody>
      </p:sp>
      <p:grpSp>
        <p:nvGrpSpPr>
          <p:cNvPr id="24" name="Group 23">
            <a:extLst>
              <a:ext uri="{FF2B5EF4-FFF2-40B4-BE49-F238E27FC236}">
                <a16:creationId xmlns:a16="http://schemas.microsoft.com/office/drawing/2014/main" id="{8FEFABE7-9C97-4EB8-668E-782B47546E34}"/>
              </a:ext>
            </a:extLst>
          </p:cNvPr>
          <p:cNvGrpSpPr/>
          <p:nvPr/>
        </p:nvGrpSpPr>
        <p:grpSpPr>
          <a:xfrm>
            <a:off x="2042040" y="4205819"/>
            <a:ext cx="805886" cy="1844430"/>
            <a:chOff x="1922120" y="4692994"/>
            <a:chExt cx="805886" cy="1844430"/>
          </a:xfrm>
        </p:grpSpPr>
        <p:sp>
          <p:nvSpPr>
            <p:cNvPr id="25" name="Rectangle 24">
              <a:extLst>
                <a:ext uri="{FF2B5EF4-FFF2-40B4-BE49-F238E27FC236}">
                  <a16:creationId xmlns:a16="http://schemas.microsoft.com/office/drawing/2014/main" id="{84D9C110-7122-47FF-356E-9CBB70C23B57}"/>
                </a:ext>
              </a:extLst>
            </p:cNvPr>
            <p:cNvSpPr/>
            <p:nvPr/>
          </p:nvSpPr>
          <p:spPr>
            <a:xfrm>
              <a:off x="2001572" y="4692994"/>
              <a:ext cx="633046" cy="1844430"/>
            </a:xfrm>
            <a:prstGeom prst="rect">
              <a:avLst/>
            </a:prstGeom>
            <a:solidFill>
              <a:srgbClr val="FFC000">
                <a:alpha val="50000"/>
              </a:srgbClr>
            </a:soli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B627F00-7FF5-46D7-8445-07FDC3F09AE4}"/>
                </a:ext>
              </a:extLst>
            </p:cNvPr>
            <p:cNvSpPr txBox="1"/>
            <p:nvPr/>
          </p:nvSpPr>
          <p:spPr>
            <a:xfrm>
              <a:off x="1922120" y="5109482"/>
              <a:ext cx="805886" cy="430887"/>
            </a:xfrm>
            <a:prstGeom prst="rect">
              <a:avLst/>
            </a:prstGeom>
            <a:noFill/>
            <a:ln>
              <a:noFill/>
            </a:ln>
          </p:spPr>
          <p:txBody>
            <a:bodyPr wrap="square" rtlCol="0">
              <a:spAutoFit/>
            </a:bodyPr>
            <a:lstStyle/>
            <a:p>
              <a:pPr algn="ctr"/>
              <a:r>
                <a:rPr lang="en-US" sz="1100" b="1">
                  <a:solidFill>
                    <a:srgbClr val="AB7942"/>
                  </a:solidFill>
                  <a:latin typeface="Arial" panose="020B0604020202020204" pitchFamily="34" charset="0"/>
                  <a:cs typeface="Arial" panose="020B0604020202020204" pitchFamily="34" charset="0"/>
                </a:rPr>
                <a:t>Diffusive Gel</a:t>
              </a:r>
            </a:p>
          </p:txBody>
        </p:sp>
        <p:cxnSp>
          <p:nvCxnSpPr>
            <p:cNvPr id="27" name="Straight Arrow Connector 26">
              <a:extLst>
                <a:ext uri="{FF2B5EF4-FFF2-40B4-BE49-F238E27FC236}">
                  <a16:creationId xmlns:a16="http://schemas.microsoft.com/office/drawing/2014/main" id="{F19E05D9-BB1D-E3D8-3F42-C14AD1CFE90D}"/>
                </a:ext>
              </a:extLst>
            </p:cNvPr>
            <p:cNvCxnSpPr>
              <a:cxnSpLocks/>
            </p:cNvCxnSpPr>
            <p:nvPr/>
          </p:nvCxnSpPr>
          <p:spPr>
            <a:xfrm rot="10800000" flipH="1">
              <a:off x="2005023" y="5089114"/>
              <a:ext cx="640080" cy="0"/>
            </a:xfrm>
            <a:prstGeom prst="straightConnector1">
              <a:avLst/>
            </a:prstGeom>
            <a:ln w="12700">
              <a:solidFill>
                <a:srgbClr val="AB7942"/>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8AA09F5-3D1F-8BFC-D3AA-D5F3FA6D9630}"/>
                    </a:ext>
                  </a:extLst>
                </p:cNvPr>
                <p:cNvSpPr/>
                <p:nvPr/>
              </p:nvSpPr>
              <p:spPr>
                <a:xfrm>
                  <a:off x="2070032" y="4761305"/>
                  <a:ext cx="514885" cy="332912"/>
                </a:xfrm>
                <a:prstGeom prst="rect">
                  <a:avLst/>
                </a:prstGeom>
              </p:spPr>
              <p:txBody>
                <a:bodyPr wrap="none">
                  <a:spAutoFit/>
                </a:bodyPr>
                <a:lstStyle/>
                <a:p>
                  <a14:m>
                    <m:oMath xmlns:m="http://schemas.openxmlformats.org/officeDocument/2006/math">
                      <m:r>
                        <a:rPr lang="en-US" sz="1600" b="0" i="1" smtClean="0">
                          <a:solidFill>
                            <a:srgbClr val="AB7942"/>
                          </a:solidFill>
                          <a:latin typeface="Cambria Math" panose="02040503050406030204" pitchFamily="18" charset="0"/>
                          <a:ea typeface="Cambria Math" panose="02040503050406030204" pitchFamily="18" charset="0"/>
                        </a:rPr>
                        <m:t>𝛿</m:t>
                      </m:r>
                    </m:oMath>
                  </a14:m>
                  <a:r>
                    <a:rPr lang="en-US" sz="1600" baseline="-25000">
                      <a:solidFill>
                        <a:srgbClr val="AB7942"/>
                      </a:solidFill>
                      <a:latin typeface="Arial" panose="020B0604020202020204" pitchFamily="34" charset="0"/>
                      <a:cs typeface="Arial" panose="020B0604020202020204" pitchFamily="34" charset="0"/>
                    </a:rPr>
                    <a:t>Gel</a:t>
                  </a:r>
                </a:p>
              </p:txBody>
            </p:sp>
          </mc:Choice>
          <mc:Fallback xmlns="">
            <p:sp>
              <p:nvSpPr>
                <p:cNvPr id="28" name="Rectangle 27">
                  <a:extLst>
                    <a:ext uri="{FF2B5EF4-FFF2-40B4-BE49-F238E27FC236}">
                      <a16:creationId xmlns:a16="http://schemas.microsoft.com/office/drawing/2014/main" id="{F8AA09F5-3D1F-8BFC-D3AA-D5F3FA6D9630}"/>
                    </a:ext>
                  </a:extLst>
                </p:cNvPr>
                <p:cNvSpPr>
                  <a:spLocks noRot="1" noChangeAspect="1" noMove="1" noResize="1" noEditPoints="1" noAdjustHandles="1" noChangeArrowheads="1" noChangeShapeType="1" noTextEdit="1"/>
                </p:cNvSpPr>
                <p:nvPr/>
              </p:nvSpPr>
              <p:spPr>
                <a:xfrm>
                  <a:off x="2070032" y="4761305"/>
                  <a:ext cx="514885" cy="332912"/>
                </a:xfrm>
                <a:prstGeom prst="rect">
                  <a:avLst/>
                </a:prstGeom>
                <a:blipFill>
                  <a:blip r:embed="rId8"/>
                  <a:stretch>
                    <a:fillRect b="-18182"/>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2BAC747C-F01D-7A78-326A-F3F61FE4F642}"/>
              </a:ext>
            </a:extLst>
          </p:cNvPr>
          <p:cNvGrpSpPr/>
          <p:nvPr/>
        </p:nvGrpSpPr>
        <p:grpSpPr>
          <a:xfrm>
            <a:off x="2701966" y="4199918"/>
            <a:ext cx="569387" cy="1856232"/>
            <a:chOff x="2582046" y="4687093"/>
            <a:chExt cx="569387" cy="1856232"/>
          </a:xfrm>
        </p:grpSpPr>
        <p:sp>
          <p:nvSpPr>
            <p:cNvPr id="30" name="Rectangle 29">
              <a:extLst>
                <a:ext uri="{FF2B5EF4-FFF2-40B4-BE49-F238E27FC236}">
                  <a16:creationId xmlns:a16="http://schemas.microsoft.com/office/drawing/2014/main" id="{3FCA2200-331F-F05E-03BC-167DBF199B26}"/>
                </a:ext>
              </a:extLst>
            </p:cNvPr>
            <p:cNvSpPr/>
            <p:nvPr/>
          </p:nvSpPr>
          <p:spPr>
            <a:xfrm>
              <a:off x="2634059" y="4687093"/>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F2651FE-666A-2726-B97A-9E9F90902A80}"/>
                </a:ext>
              </a:extLst>
            </p:cNvPr>
            <p:cNvSpPr txBox="1"/>
            <p:nvPr/>
          </p:nvSpPr>
          <p:spPr>
            <a:xfrm>
              <a:off x="2611807" y="5119883"/>
              <a:ext cx="507476" cy="276999"/>
            </a:xfrm>
            <a:prstGeom prst="rect">
              <a:avLst/>
            </a:prstGeom>
            <a:noFill/>
            <a:ln>
              <a:noFill/>
            </a:ln>
          </p:spPr>
          <p:txBody>
            <a:bodyPr wrap="square" rtlCol="0">
              <a:spAutoFit/>
            </a:bodyPr>
            <a:lstStyle/>
            <a:p>
              <a:r>
                <a:rPr lang="en-US" sz="1200" b="1">
                  <a:solidFill>
                    <a:srgbClr val="00B050"/>
                  </a:solidFill>
                  <a:latin typeface="Arial" panose="020B0604020202020204" pitchFamily="34" charset="0"/>
                  <a:cs typeface="Arial" panose="020B0604020202020204" pitchFamily="34" charset="0"/>
                </a:rPr>
                <a:t>DBL</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DC79238-96DF-1980-EF89-7ABD031A0D85}"/>
                    </a:ext>
                  </a:extLst>
                </p:cNvPr>
                <p:cNvSpPr/>
                <p:nvPr/>
              </p:nvSpPr>
              <p:spPr>
                <a:xfrm>
                  <a:off x="2582046" y="4734065"/>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32" name="Rectangle 31">
                  <a:extLst>
                    <a:ext uri="{FF2B5EF4-FFF2-40B4-BE49-F238E27FC236}">
                      <a16:creationId xmlns:a16="http://schemas.microsoft.com/office/drawing/2014/main" id="{9DC79238-96DF-1980-EF89-7ABD031A0D85}"/>
                    </a:ext>
                  </a:extLst>
                </p:cNvPr>
                <p:cNvSpPr>
                  <a:spLocks noRot="1" noChangeAspect="1" noMove="1" noResize="1" noEditPoints="1" noAdjustHandles="1" noChangeArrowheads="1" noChangeShapeType="1" noTextEdit="1"/>
                </p:cNvSpPr>
                <p:nvPr/>
              </p:nvSpPr>
              <p:spPr>
                <a:xfrm>
                  <a:off x="2582046" y="4734065"/>
                  <a:ext cx="569387" cy="332912"/>
                </a:xfrm>
                <a:prstGeom prst="rect">
                  <a:avLst/>
                </a:prstGeom>
                <a:blipFill>
                  <a:blip r:embed="rId9"/>
                  <a:stretch>
                    <a:fillRect b="-20370"/>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31432344-A1BA-9917-8DC2-B5727DDD3611}"/>
                </a:ext>
              </a:extLst>
            </p:cNvPr>
            <p:cNvCxnSpPr>
              <a:cxnSpLocks/>
            </p:cNvCxnSpPr>
            <p:nvPr/>
          </p:nvCxnSpPr>
          <p:spPr>
            <a:xfrm rot="10800000" flipH="1">
              <a:off x="2634059" y="5102457"/>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E2C42E47-2950-E9A8-6786-E149F2D562F2}"/>
              </a:ext>
            </a:extLst>
          </p:cNvPr>
          <p:cNvGrpSpPr/>
          <p:nvPr/>
        </p:nvGrpSpPr>
        <p:grpSpPr>
          <a:xfrm>
            <a:off x="1618145" y="4199918"/>
            <a:ext cx="569387" cy="1856232"/>
            <a:chOff x="1498225" y="4687093"/>
            <a:chExt cx="569387" cy="1856232"/>
          </a:xfrm>
        </p:grpSpPr>
        <p:sp>
          <p:nvSpPr>
            <p:cNvPr id="35" name="Rectangle 34">
              <a:extLst>
                <a:ext uri="{FF2B5EF4-FFF2-40B4-BE49-F238E27FC236}">
                  <a16:creationId xmlns:a16="http://schemas.microsoft.com/office/drawing/2014/main" id="{B82B4712-B0E6-96BE-497F-5F5BA4A5DD53}"/>
                </a:ext>
              </a:extLst>
            </p:cNvPr>
            <p:cNvSpPr/>
            <p:nvPr/>
          </p:nvSpPr>
          <p:spPr>
            <a:xfrm>
              <a:off x="1550238" y="4687093"/>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81E8977-4348-55DE-A6F1-AF5BFFAB0BEF}"/>
                </a:ext>
              </a:extLst>
            </p:cNvPr>
            <p:cNvSpPr txBox="1"/>
            <p:nvPr/>
          </p:nvSpPr>
          <p:spPr>
            <a:xfrm>
              <a:off x="1527986" y="6014405"/>
              <a:ext cx="507476" cy="276999"/>
            </a:xfrm>
            <a:prstGeom prst="rect">
              <a:avLst/>
            </a:prstGeom>
            <a:noFill/>
            <a:ln>
              <a:noFill/>
            </a:ln>
          </p:spPr>
          <p:txBody>
            <a:bodyPr wrap="square" rtlCol="0">
              <a:spAutoFit/>
            </a:bodyPr>
            <a:lstStyle/>
            <a:p>
              <a:r>
                <a:rPr lang="en-US" sz="1200" b="1">
                  <a:solidFill>
                    <a:srgbClr val="00B050"/>
                  </a:solidFill>
                  <a:latin typeface="Arial" panose="020B0604020202020204" pitchFamily="34" charset="0"/>
                  <a:cs typeface="Arial" panose="020B0604020202020204" pitchFamily="34" charset="0"/>
                </a:rPr>
                <a:t>DBL</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9E959BB-5C0E-99D4-EAFE-B7DB59390747}"/>
                    </a:ext>
                  </a:extLst>
                </p:cNvPr>
                <p:cNvSpPr/>
                <p:nvPr/>
              </p:nvSpPr>
              <p:spPr>
                <a:xfrm>
                  <a:off x="1498225" y="5628587"/>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37" name="Rectangle 36">
                  <a:extLst>
                    <a:ext uri="{FF2B5EF4-FFF2-40B4-BE49-F238E27FC236}">
                      <a16:creationId xmlns:a16="http://schemas.microsoft.com/office/drawing/2014/main" id="{59E959BB-5C0E-99D4-EAFE-B7DB59390747}"/>
                    </a:ext>
                  </a:extLst>
                </p:cNvPr>
                <p:cNvSpPr>
                  <a:spLocks noRot="1" noChangeAspect="1" noMove="1" noResize="1" noEditPoints="1" noAdjustHandles="1" noChangeArrowheads="1" noChangeShapeType="1" noTextEdit="1"/>
                </p:cNvSpPr>
                <p:nvPr/>
              </p:nvSpPr>
              <p:spPr>
                <a:xfrm>
                  <a:off x="1498225" y="5628587"/>
                  <a:ext cx="569387" cy="332912"/>
                </a:xfrm>
                <a:prstGeom prst="rect">
                  <a:avLst/>
                </a:prstGeom>
                <a:blipFill>
                  <a:blip r:embed="rId10"/>
                  <a:stretch>
                    <a:fillRect b="-18182"/>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3F8F04B8-0C21-63F2-7171-00A4C14A9BBF}"/>
                </a:ext>
              </a:extLst>
            </p:cNvPr>
            <p:cNvCxnSpPr>
              <a:cxnSpLocks/>
            </p:cNvCxnSpPr>
            <p:nvPr/>
          </p:nvCxnSpPr>
          <p:spPr>
            <a:xfrm rot="10800000" flipH="1">
              <a:off x="1550238" y="5996979"/>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BCAD6B71-A95B-2EB5-C921-7B9C55B7CA64}"/>
              </a:ext>
            </a:extLst>
          </p:cNvPr>
          <p:cNvGrpSpPr/>
          <p:nvPr/>
        </p:nvGrpSpPr>
        <p:grpSpPr>
          <a:xfrm>
            <a:off x="3183847" y="4199919"/>
            <a:ext cx="649449" cy="1856232"/>
            <a:chOff x="3063927" y="4687094"/>
            <a:chExt cx="649449" cy="1856232"/>
          </a:xfrm>
        </p:grpSpPr>
        <p:sp>
          <p:nvSpPr>
            <p:cNvPr id="40" name="Rectangle 39">
              <a:extLst>
                <a:ext uri="{FF2B5EF4-FFF2-40B4-BE49-F238E27FC236}">
                  <a16:creationId xmlns:a16="http://schemas.microsoft.com/office/drawing/2014/main" id="{D9FE1029-2A59-03AB-2269-4176A144BA93}"/>
                </a:ext>
              </a:extLst>
            </p:cNvPr>
            <p:cNvSpPr/>
            <p:nvPr/>
          </p:nvSpPr>
          <p:spPr>
            <a:xfrm>
              <a:off x="3087232" y="4687094"/>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B9E1ECC-C33F-B40A-10C3-353C5C1ED1DD}"/>
                </a:ext>
              </a:extLst>
            </p:cNvPr>
            <p:cNvSpPr txBox="1"/>
            <p:nvPr/>
          </p:nvSpPr>
          <p:spPr>
            <a:xfrm>
              <a:off x="3063927" y="5345795"/>
              <a:ext cx="629724" cy="461665"/>
            </a:xfrm>
            <a:prstGeom prst="rect">
              <a:avLst/>
            </a:prstGeom>
            <a:noFill/>
            <a:ln>
              <a:noFill/>
            </a:ln>
          </p:spPr>
          <p:txBody>
            <a:bodyPr wrap="square" rtlCol="0">
              <a:spAutoFit/>
            </a:bodyPr>
            <a:lstStyle/>
            <a:p>
              <a:r>
                <a:rPr lang="en-US" sz="1200">
                  <a:solidFill>
                    <a:srgbClr val="0432FF"/>
                  </a:solidFill>
                  <a:latin typeface="Arial" panose="020B0604020202020204" pitchFamily="34" charset="0"/>
                  <a:cs typeface="Arial" panose="020B0604020202020204" pitchFamily="34" charset="0"/>
                </a:rPr>
                <a:t>Sink</a:t>
              </a:r>
            </a:p>
            <a:p>
              <a:r>
                <a:rPr lang="en-US" sz="1200" err="1">
                  <a:solidFill>
                    <a:srgbClr val="0432FF"/>
                  </a:solidFill>
                  <a:latin typeface="Arial" panose="020B0604020202020204" pitchFamily="34" charset="0"/>
                  <a:cs typeface="Arial" panose="020B0604020202020204" pitchFamily="34" charset="0"/>
                </a:rPr>
                <a:t>C</a:t>
              </a:r>
              <a:r>
                <a:rPr lang="en-US" sz="1200" baseline="-25000" err="1">
                  <a:solidFill>
                    <a:srgbClr val="0432FF"/>
                  </a:solidFill>
                  <a:latin typeface="Arial" panose="020B0604020202020204" pitchFamily="34" charset="0"/>
                  <a:cs typeface="Arial" panose="020B0604020202020204" pitchFamily="34" charset="0"/>
                </a:rPr>
                <a:t>Sink</a:t>
              </a:r>
              <a:endParaRPr lang="en-US" sz="1200">
                <a:solidFill>
                  <a:srgbClr val="0432FF"/>
                </a:solidFill>
                <a:latin typeface="Arial" panose="020B0604020202020204" pitchFamily="34" charset="0"/>
                <a:cs typeface="Arial" panose="020B0604020202020204" pitchFamily="34" charset="0"/>
              </a:endParaRPr>
            </a:p>
          </p:txBody>
        </p:sp>
        <p:sp>
          <p:nvSpPr>
            <p:cNvPr id="42" name="Curved Left Arrow 41">
              <a:extLst>
                <a:ext uri="{FF2B5EF4-FFF2-40B4-BE49-F238E27FC236}">
                  <a16:creationId xmlns:a16="http://schemas.microsoft.com/office/drawing/2014/main" id="{E270B918-63EF-AE7C-F6A7-1732FE19225C}"/>
                </a:ext>
              </a:extLst>
            </p:cNvPr>
            <p:cNvSpPr/>
            <p:nvPr/>
          </p:nvSpPr>
          <p:spPr>
            <a:xfrm>
              <a:off x="3282958" y="5245633"/>
              <a:ext cx="334723" cy="7513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8C48E065-BBDE-A430-DCAC-5278E5CAE1C3}"/>
              </a:ext>
            </a:extLst>
          </p:cNvPr>
          <p:cNvGrpSpPr/>
          <p:nvPr/>
        </p:nvGrpSpPr>
        <p:grpSpPr>
          <a:xfrm>
            <a:off x="963226" y="4203508"/>
            <a:ext cx="707325" cy="1856232"/>
            <a:chOff x="843306" y="4690683"/>
            <a:chExt cx="707325" cy="1856232"/>
          </a:xfrm>
        </p:grpSpPr>
        <p:sp>
          <p:nvSpPr>
            <p:cNvPr id="44" name="Rectangle 43">
              <a:extLst>
                <a:ext uri="{FF2B5EF4-FFF2-40B4-BE49-F238E27FC236}">
                  <a16:creationId xmlns:a16="http://schemas.microsoft.com/office/drawing/2014/main" id="{AE60251A-5EB9-695C-9F37-7F9F6C51E1B3}"/>
                </a:ext>
              </a:extLst>
            </p:cNvPr>
            <p:cNvSpPr/>
            <p:nvPr/>
          </p:nvSpPr>
          <p:spPr>
            <a:xfrm>
              <a:off x="924487" y="4690683"/>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7C10E56-9861-5F40-B682-FD7746EB2D06}"/>
                </a:ext>
              </a:extLst>
            </p:cNvPr>
            <p:cNvSpPr txBox="1"/>
            <p:nvPr/>
          </p:nvSpPr>
          <p:spPr>
            <a:xfrm>
              <a:off x="843306" y="5349384"/>
              <a:ext cx="695287" cy="461665"/>
            </a:xfrm>
            <a:prstGeom prst="rect">
              <a:avLst/>
            </a:prstGeom>
            <a:noFill/>
            <a:ln>
              <a:noFill/>
            </a:ln>
          </p:spPr>
          <p:txBody>
            <a:bodyPr wrap="square" rtlCol="0">
              <a:spAutoFit/>
            </a:bodyPr>
            <a:lstStyle/>
            <a:p>
              <a:r>
                <a:rPr lang="en-US" sz="1200">
                  <a:solidFill>
                    <a:srgbClr val="0432FF"/>
                  </a:solidFill>
                  <a:latin typeface="Arial" panose="020B0604020202020204" pitchFamily="34" charset="0"/>
                  <a:cs typeface="Arial" panose="020B0604020202020204" pitchFamily="34" charset="0"/>
                </a:rPr>
                <a:t>Source</a:t>
              </a:r>
            </a:p>
            <a:p>
              <a:r>
                <a:rPr lang="en-US" sz="1200" err="1">
                  <a:solidFill>
                    <a:srgbClr val="0432FF"/>
                  </a:solidFill>
                  <a:latin typeface="Arial" panose="020B0604020202020204" pitchFamily="34" charset="0"/>
                  <a:cs typeface="Arial" panose="020B0604020202020204" pitchFamily="34" charset="0"/>
                </a:rPr>
                <a:t>C</a:t>
              </a:r>
              <a:r>
                <a:rPr lang="en-US" sz="1200" baseline="-25000" err="1">
                  <a:solidFill>
                    <a:srgbClr val="0432FF"/>
                  </a:solidFill>
                  <a:latin typeface="Arial" panose="020B0604020202020204" pitchFamily="34" charset="0"/>
                  <a:cs typeface="Arial" panose="020B0604020202020204" pitchFamily="34" charset="0"/>
                </a:rPr>
                <a:t>Source</a:t>
              </a:r>
              <a:endParaRPr lang="en-US" sz="1200">
                <a:solidFill>
                  <a:srgbClr val="0432FF"/>
                </a:solidFill>
                <a:latin typeface="Arial" panose="020B0604020202020204" pitchFamily="34" charset="0"/>
                <a:cs typeface="Arial" panose="020B0604020202020204" pitchFamily="34" charset="0"/>
              </a:endParaRPr>
            </a:p>
          </p:txBody>
        </p:sp>
        <p:sp>
          <p:nvSpPr>
            <p:cNvPr id="46" name="Curved Left Arrow 45">
              <a:extLst>
                <a:ext uri="{FF2B5EF4-FFF2-40B4-BE49-F238E27FC236}">
                  <a16:creationId xmlns:a16="http://schemas.microsoft.com/office/drawing/2014/main" id="{6F525D3D-98EF-03B4-1C97-1D406B0DCB7C}"/>
                </a:ext>
              </a:extLst>
            </p:cNvPr>
            <p:cNvSpPr/>
            <p:nvPr/>
          </p:nvSpPr>
          <p:spPr>
            <a:xfrm>
              <a:off x="1154938" y="5249222"/>
              <a:ext cx="334723" cy="7513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A90B0F7-592E-ED3D-FF03-BED41BFF4822}"/>
              </a:ext>
            </a:extLst>
          </p:cNvPr>
          <p:cNvGrpSpPr/>
          <p:nvPr/>
        </p:nvGrpSpPr>
        <p:grpSpPr>
          <a:xfrm>
            <a:off x="1040833" y="4159630"/>
            <a:ext cx="2731936" cy="1810615"/>
            <a:chOff x="920913" y="4646805"/>
            <a:chExt cx="2731936" cy="1810615"/>
          </a:xfrm>
        </p:grpSpPr>
        <p:cxnSp>
          <p:nvCxnSpPr>
            <p:cNvPr id="48" name="Straight Connector 47">
              <a:extLst>
                <a:ext uri="{FF2B5EF4-FFF2-40B4-BE49-F238E27FC236}">
                  <a16:creationId xmlns:a16="http://schemas.microsoft.com/office/drawing/2014/main" id="{9ED31E7E-E5F4-6D73-FB77-ECF851AA3DC8}"/>
                </a:ext>
              </a:extLst>
            </p:cNvPr>
            <p:cNvCxnSpPr>
              <a:cxnSpLocks/>
            </p:cNvCxnSpPr>
            <p:nvPr/>
          </p:nvCxnSpPr>
          <p:spPr>
            <a:xfrm flipH="1" flipV="1">
              <a:off x="1522214" y="4927761"/>
              <a:ext cx="1565018" cy="1529659"/>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AC54A03-990B-57F8-35A2-80282CD9002F}"/>
                </a:ext>
              </a:extLst>
            </p:cNvPr>
            <p:cNvCxnSpPr>
              <a:cxnSpLocks/>
            </p:cNvCxnSpPr>
            <p:nvPr/>
          </p:nvCxnSpPr>
          <p:spPr>
            <a:xfrm flipH="1">
              <a:off x="3087232" y="6457420"/>
              <a:ext cx="548640"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1E0881E-9F22-4E16-EB68-FCDE93FC78F0}"/>
                </a:ext>
              </a:extLst>
            </p:cNvPr>
            <p:cNvCxnSpPr>
              <a:cxnSpLocks/>
            </p:cNvCxnSpPr>
            <p:nvPr/>
          </p:nvCxnSpPr>
          <p:spPr>
            <a:xfrm flipH="1">
              <a:off x="998872" y="4933852"/>
              <a:ext cx="548640" cy="0"/>
            </a:xfrm>
            <a:prstGeom prst="line">
              <a:avLst/>
            </a:prstGeom>
            <a:ln w="50800">
              <a:solidFill>
                <a:srgbClr val="FF40FF"/>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C4D69B6F-CB0B-994D-173A-2560BE40073D}"/>
                </a:ext>
              </a:extLst>
            </p:cNvPr>
            <p:cNvSpPr txBox="1"/>
            <p:nvPr/>
          </p:nvSpPr>
          <p:spPr>
            <a:xfrm>
              <a:off x="920913" y="4646805"/>
              <a:ext cx="647043" cy="276999"/>
            </a:xfrm>
            <a:prstGeom prst="rect">
              <a:avLst/>
            </a:prstGeom>
            <a:noFill/>
            <a:ln>
              <a:noFill/>
            </a:ln>
          </p:spPr>
          <p:txBody>
            <a:bodyPr wrap="square" rtlCol="0">
              <a:spAutoFit/>
            </a:bodyPr>
            <a:lstStyle/>
            <a:p>
              <a:r>
                <a:rPr lang="en-US" sz="1200" b="1" err="1">
                  <a:solidFill>
                    <a:srgbClr val="FF40FF"/>
                  </a:solidFill>
                  <a:latin typeface="Arial" panose="020B0604020202020204" pitchFamily="34" charset="0"/>
                  <a:cs typeface="Arial" panose="020B0604020202020204" pitchFamily="34" charset="0"/>
                </a:rPr>
                <a:t>C</a:t>
              </a:r>
              <a:r>
                <a:rPr lang="en-US" sz="1200" b="1" baseline="-25000" err="1">
                  <a:solidFill>
                    <a:srgbClr val="FF40FF"/>
                  </a:solidFill>
                  <a:latin typeface="Arial" panose="020B0604020202020204" pitchFamily="34" charset="0"/>
                  <a:cs typeface="Arial" panose="020B0604020202020204" pitchFamily="34" charset="0"/>
                </a:rPr>
                <a:t>Source</a:t>
              </a:r>
              <a:endParaRPr lang="en-US" sz="1200" b="1" baseline="-250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6B0F3698-AF02-DFB1-8A91-3226530A1808}"/>
                </a:ext>
              </a:extLst>
            </p:cNvPr>
            <p:cNvSpPr txBox="1"/>
            <p:nvPr/>
          </p:nvSpPr>
          <p:spPr>
            <a:xfrm>
              <a:off x="3123044" y="6172718"/>
              <a:ext cx="529805" cy="276999"/>
            </a:xfrm>
            <a:prstGeom prst="rect">
              <a:avLst/>
            </a:prstGeom>
            <a:noFill/>
            <a:ln>
              <a:noFill/>
            </a:ln>
          </p:spPr>
          <p:txBody>
            <a:bodyPr wrap="square" rtlCol="0">
              <a:spAutoFit/>
            </a:bodyPr>
            <a:lstStyle/>
            <a:p>
              <a:r>
                <a:rPr lang="en-US" sz="1200" b="1" err="1">
                  <a:solidFill>
                    <a:srgbClr val="FF40FF"/>
                  </a:solidFill>
                  <a:latin typeface="Arial" panose="020B0604020202020204" pitchFamily="34" charset="0"/>
                  <a:cs typeface="Arial" panose="020B0604020202020204" pitchFamily="34" charset="0"/>
                </a:rPr>
                <a:t>C</a:t>
              </a:r>
              <a:r>
                <a:rPr lang="en-US" sz="1200" b="1" baseline="-25000" err="1">
                  <a:solidFill>
                    <a:srgbClr val="FF40FF"/>
                  </a:solidFill>
                  <a:latin typeface="Arial" panose="020B0604020202020204" pitchFamily="34" charset="0"/>
                  <a:cs typeface="Arial" panose="020B0604020202020204" pitchFamily="34" charset="0"/>
                </a:rPr>
                <a:t>Sink</a:t>
              </a:r>
              <a:endParaRPr lang="en-US" sz="1200" b="1" baseline="-25000">
                <a:latin typeface="Arial" panose="020B0604020202020204" pitchFamily="34" charset="0"/>
                <a:cs typeface="Arial" panose="020B0604020202020204" pitchFamily="34" charset="0"/>
              </a:endParaRPr>
            </a:p>
          </p:txBody>
        </p:sp>
      </p:grpSp>
      <p:sp>
        <p:nvSpPr>
          <p:cNvPr id="53" name="Content Placeholder 2">
            <a:extLst>
              <a:ext uri="{FF2B5EF4-FFF2-40B4-BE49-F238E27FC236}">
                <a16:creationId xmlns:a16="http://schemas.microsoft.com/office/drawing/2014/main" id="{B2867D76-4DB5-6D98-BC0F-8824D0933EB7}"/>
              </a:ext>
            </a:extLst>
          </p:cNvPr>
          <p:cNvSpPr txBox="1">
            <a:spLocks/>
          </p:cNvSpPr>
          <p:nvPr/>
        </p:nvSpPr>
        <p:spPr bwMode="auto">
          <a:xfrm>
            <a:off x="4103108" y="4157078"/>
            <a:ext cx="7085591" cy="1162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kern="0" dirty="0">
                <a:latin typeface="Arial"/>
                <a:ea typeface="ＭＳ Ｐゴシック"/>
                <a:cs typeface="Arial"/>
              </a:rPr>
              <a:t>Used nitrate to determine 𝛿</a:t>
            </a:r>
            <a:r>
              <a:rPr lang="en-US" kern="0" baseline="-25000" dirty="0">
                <a:latin typeface="Arial"/>
                <a:ea typeface="ＭＳ Ｐゴシック"/>
                <a:cs typeface="Arial"/>
              </a:rPr>
              <a:t>DBL</a:t>
            </a:r>
            <a:r>
              <a:rPr lang="en-US" kern="0" dirty="0">
                <a:latin typeface="Arial"/>
                <a:ea typeface="ＭＳ Ｐゴシック"/>
                <a:cs typeface="Arial"/>
              </a:rPr>
              <a:t> vs. Mixing Speed</a:t>
            </a:r>
            <a:endParaRPr lang="en-US" kern="0" baseline="-25000" dirty="0">
              <a:latin typeface="Arial"/>
              <a:ea typeface="ＭＳ Ｐゴシック"/>
              <a:cs typeface="Arial"/>
            </a:endParaRPr>
          </a:p>
          <a:p>
            <a:pPr lvl="1"/>
            <a:r>
              <a:rPr lang="en-US" kern="0" dirty="0">
                <a:latin typeface="Arial"/>
                <a:ea typeface="ＭＳ Ｐゴシック"/>
                <a:cs typeface="Arial"/>
              </a:rPr>
              <a:t>50-, 100-, 200-, 300-, 400-, and 500 RPM experiments</a:t>
            </a:r>
            <a:endParaRPr lang="en-US" kern="0" dirty="0">
              <a:latin typeface="Arial" panose="020B0604020202020204" pitchFamily="34" charset="0"/>
              <a:cs typeface="Arial" panose="020B0604020202020204" pitchFamily="34" charset="0"/>
            </a:endParaRPr>
          </a:p>
          <a:p>
            <a:pPr lvl="1"/>
            <a:r>
              <a:rPr lang="en-US" kern="0" dirty="0">
                <a:latin typeface="Arial"/>
                <a:ea typeface="ＭＳ Ｐゴシック"/>
                <a:cs typeface="Arial"/>
              </a:rPr>
              <a:t>Identified Mixing Speed for which 𝛿</a:t>
            </a:r>
            <a:r>
              <a:rPr lang="en-US" kern="0" baseline="-25000" dirty="0">
                <a:latin typeface="Arial"/>
                <a:ea typeface="ＭＳ Ｐゴシック"/>
                <a:cs typeface="Arial"/>
              </a:rPr>
              <a:t>DBL</a:t>
            </a:r>
            <a:r>
              <a:rPr lang="en-US" kern="0" dirty="0">
                <a:latin typeface="Arial"/>
                <a:ea typeface="ＭＳ Ｐゴシック"/>
                <a:cs typeface="Arial"/>
              </a:rPr>
              <a:t> ≪ 𝛿</a:t>
            </a:r>
            <a:r>
              <a:rPr lang="en-US" kern="0" baseline="-25000" dirty="0">
                <a:latin typeface="Arial"/>
                <a:ea typeface="ＭＳ Ｐゴシック"/>
                <a:cs typeface="Arial"/>
              </a:rPr>
              <a:t>Gel</a:t>
            </a:r>
            <a:r>
              <a:rPr lang="en-US" kern="0" dirty="0">
                <a:latin typeface="Arial"/>
                <a:ea typeface="ＭＳ Ｐゴシック"/>
                <a:cs typeface="Arial"/>
              </a:rPr>
              <a:t> </a:t>
            </a:r>
            <a:r>
              <a:rPr lang="en-US" kern="0" dirty="0">
                <a:latin typeface="Arial"/>
                <a:ea typeface="ＭＳ Ｐゴシック"/>
                <a:cs typeface="Arial"/>
                <a:sym typeface="Wingdings" pitchFamily="2" charset="2"/>
              </a:rPr>
              <a:t> applied to PFAS </a:t>
            </a:r>
            <a:r>
              <a:rPr lang="en-US" kern="0" dirty="0" err="1">
                <a:latin typeface="Arial"/>
                <a:ea typeface="ＭＳ Ｐゴシック"/>
                <a:cs typeface="Arial"/>
                <a:sym typeface="Wingdings" pitchFamily="2" charset="2"/>
              </a:rPr>
              <a:t>D</a:t>
            </a:r>
            <a:r>
              <a:rPr lang="en-US" kern="0" baseline="-25000" dirty="0" err="1">
                <a:latin typeface="Arial"/>
                <a:ea typeface="ＭＳ Ｐゴシック"/>
                <a:cs typeface="Arial"/>
                <a:sym typeface="Wingdings" pitchFamily="2" charset="2"/>
              </a:rPr>
              <a:t>Gel</a:t>
            </a:r>
            <a:r>
              <a:rPr lang="en-US" kern="0" dirty="0">
                <a:latin typeface="Arial"/>
                <a:ea typeface="ＭＳ Ｐゴシック"/>
                <a:cs typeface="Arial"/>
                <a:sym typeface="Wingdings" pitchFamily="2" charset="2"/>
              </a:rPr>
              <a:t> measurements</a:t>
            </a:r>
            <a:endParaRPr lang="en-US" kern="0" dirty="0">
              <a:latin typeface="Arial"/>
              <a:ea typeface="ＭＳ Ｐゴシック"/>
              <a:cs typeface="Arial"/>
            </a:endParaRPr>
          </a:p>
        </p:txBody>
      </p:sp>
    </p:spTree>
    <p:extLst>
      <p:ext uri="{BB962C8B-B14F-4D97-AF65-F5344CB8AC3E}">
        <p14:creationId xmlns:p14="http://schemas.microsoft.com/office/powerpoint/2010/main" val="30394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P spid="20" grpId="0"/>
      <p:bldP spid="21" grpId="0"/>
      <p:bldP spid="22" grpId="0"/>
      <p:bldP spid="23" grpId="0"/>
    </p:bldLst>
  </p:timing>
  <p:extLst>
    <p:ext uri="{6950BFC3-D8DA-4A85-94F7-54DA5524770B}">
      <p188:commentRel xmlns="" xmlns:p188="http://schemas.microsoft.com/office/powerpoint/2018/8/main" r:id="rId11"/>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102AF5-7DA8-15D7-BF1F-BAC6D1FDA3A7}"/>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5</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Finite Difference Model (FDM)</a:t>
            </a:r>
          </a:p>
        </p:txBody>
      </p:sp>
      <p:sp>
        <p:nvSpPr>
          <p:cNvPr id="58" name="Rectangle 57">
            <a:extLst>
              <a:ext uri="{FF2B5EF4-FFF2-40B4-BE49-F238E27FC236}">
                <a16:creationId xmlns:a16="http://schemas.microsoft.com/office/drawing/2014/main" id="{A4947A3A-F355-281B-9687-2584E240BF71}"/>
              </a:ext>
            </a:extLst>
          </p:cNvPr>
          <p:cNvSpPr/>
          <p:nvPr/>
        </p:nvSpPr>
        <p:spPr>
          <a:xfrm>
            <a:off x="1187970" y="1776644"/>
            <a:ext cx="6858000" cy="277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7DB78040-1086-2DCA-2D57-A42BBCF9891C}"/>
              </a:ext>
            </a:extLst>
          </p:cNvPr>
          <p:cNvSpPr/>
          <p:nvPr/>
        </p:nvSpPr>
        <p:spPr>
          <a:xfrm>
            <a:off x="2585396" y="2011217"/>
            <a:ext cx="3691082" cy="1844430"/>
          </a:xfrm>
          <a:prstGeom prst="rect">
            <a:avLst/>
          </a:prstGeom>
          <a:solidFill>
            <a:srgbClr val="FFC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FD78B99-7E2D-3D28-DA34-31F85F8A2C47}"/>
              </a:ext>
            </a:extLst>
          </p:cNvPr>
          <p:cNvSpPr txBox="1"/>
          <p:nvPr/>
        </p:nvSpPr>
        <p:spPr>
          <a:xfrm>
            <a:off x="3801283" y="1960307"/>
            <a:ext cx="1463305" cy="307777"/>
          </a:xfrm>
          <a:prstGeom prst="rect">
            <a:avLst/>
          </a:prstGeom>
          <a:noFill/>
          <a:ln>
            <a:noFill/>
          </a:ln>
        </p:spPr>
        <p:txBody>
          <a:bodyPr wrap="square" rtlCol="0">
            <a:spAutoFit/>
          </a:bodyPr>
          <a:lstStyle/>
          <a:p>
            <a:pPr algn="ctr"/>
            <a:r>
              <a:rPr lang="en-US" sz="1400" b="1">
                <a:solidFill>
                  <a:srgbClr val="AB7942"/>
                </a:solidFill>
                <a:latin typeface="Arial" panose="020B0604020202020204" pitchFamily="34" charset="0"/>
                <a:cs typeface="Arial" panose="020B0604020202020204" pitchFamily="34" charset="0"/>
              </a:rPr>
              <a:t>Diffusive Gel</a:t>
            </a:r>
          </a:p>
        </p:txBody>
      </p:sp>
      <p:sp>
        <p:nvSpPr>
          <p:cNvPr id="61" name="Rectangle 60">
            <a:extLst>
              <a:ext uri="{FF2B5EF4-FFF2-40B4-BE49-F238E27FC236}">
                <a16:creationId xmlns:a16="http://schemas.microsoft.com/office/drawing/2014/main" id="{A5252EA1-0FF8-2A50-E358-1DAAA6FD5F15}"/>
              </a:ext>
            </a:extLst>
          </p:cNvPr>
          <p:cNvSpPr/>
          <p:nvPr/>
        </p:nvSpPr>
        <p:spPr>
          <a:xfrm>
            <a:off x="6275809" y="2011217"/>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C1241D3-CAC3-72B2-92C8-01F0C4DFE988}"/>
              </a:ext>
            </a:extLst>
          </p:cNvPr>
          <p:cNvSpPr txBox="1"/>
          <p:nvPr/>
        </p:nvSpPr>
        <p:spPr>
          <a:xfrm>
            <a:off x="6180363" y="1969807"/>
            <a:ext cx="626144" cy="307777"/>
          </a:xfrm>
          <a:prstGeom prst="rect">
            <a:avLst/>
          </a:prstGeom>
          <a:noFill/>
          <a:ln>
            <a:noFill/>
          </a:ln>
        </p:spPr>
        <p:txBody>
          <a:bodyPr wrap="square" rtlCol="0">
            <a:spAutoFit/>
          </a:bodyPr>
          <a:lstStyle/>
          <a:p>
            <a:pPr algn="ctr"/>
            <a:r>
              <a:rPr lang="en-US" sz="1400" b="1">
                <a:solidFill>
                  <a:srgbClr val="00B050"/>
                </a:solidFill>
                <a:latin typeface="Arial" panose="020B0604020202020204" pitchFamily="34" charset="0"/>
                <a:cs typeface="Arial" panose="020B0604020202020204" pitchFamily="34" charset="0"/>
              </a:rPr>
              <a:t>DBL</a:t>
            </a:r>
          </a:p>
        </p:txBody>
      </p:sp>
      <p:sp>
        <p:nvSpPr>
          <p:cNvPr id="63" name="Rectangle 62">
            <a:extLst>
              <a:ext uri="{FF2B5EF4-FFF2-40B4-BE49-F238E27FC236}">
                <a16:creationId xmlns:a16="http://schemas.microsoft.com/office/drawing/2014/main" id="{D572A382-EF53-FA20-C139-8D9755FFC427}"/>
              </a:ext>
            </a:extLst>
          </p:cNvPr>
          <p:cNvSpPr/>
          <p:nvPr/>
        </p:nvSpPr>
        <p:spPr>
          <a:xfrm>
            <a:off x="2128196" y="2011217"/>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478910F-3C26-07B1-EB0F-050449D2BDAF}"/>
              </a:ext>
            </a:extLst>
          </p:cNvPr>
          <p:cNvSpPr txBox="1"/>
          <p:nvPr/>
        </p:nvSpPr>
        <p:spPr>
          <a:xfrm>
            <a:off x="2070202" y="1968653"/>
            <a:ext cx="580424" cy="307777"/>
          </a:xfrm>
          <a:prstGeom prst="rect">
            <a:avLst/>
          </a:prstGeom>
          <a:noFill/>
          <a:ln>
            <a:noFill/>
          </a:ln>
        </p:spPr>
        <p:txBody>
          <a:bodyPr wrap="square" rtlCol="0">
            <a:spAutoFit/>
          </a:bodyPr>
          <a:lstStyle/>
          <a:p>
            <a:pPr algn="ctr"/>
            <a:r>
              <a:rPr lang="en-US" sz="1400" b="1">
                <a:solidFill>
                  <a:srgbClr val="00B050"/>
                </a:solidFill>
                <a:latin typeface="Arial" panose="020B0604020202020204" pitchFamily="34" charset="0"/>
                <a:cs typeface="Arial" panose="020B0604020202020204" pitchFamily="34" charset="0"/>
              </a:rPr>
              <a:t>DBL</a:t>
            </a:r>
          </a:p>
        </p:txBody>
      </p:sp>
      <p:sp>
        <p:nvSpPr>
          <p:cNvPr id="65" name="Rectangle 64">
            <a:extLst>
              <a:ext uri="{FF2B5EF4-FFF2-40B4-BE49-F238E27FC236}">
                <a16:creationId xmlns:a16="http://schemas.microsoft.com/office/drawing/2014/main" id="{9C4B15AC-EBF9-55EC-2B2C-C3CB1E26CE36}"/>
              </a:ext>
            </a:extLst>
          </p:cNvPr>
          <p:cNvSpPr/>
          <p:nvPr/>
        </p:nvSpPr>
        <p:spPr>
          <a:xfrm>
            <a:off x="6732225" y="2011217"/>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09E84C0A-4825-2632-2055-37BB368F99E0}"/>
              </a:ext>
            </a:extLst>
          </p:cNvPr>
          <p:cNvSpPr/>
          <p:nvPr/>
        </p:nvSpPr>
        <p:spPr>
          <a:xfrm>
            <a:off x="1502052" y="2011217"/>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629A2E9-230A-D4D2-7FB2-C9384193B022}"/>
              </a:ext>
            </a:extLst>
          </p:cNvPr>
          <p:cNvSpPr txBox="1"/>
          <p:nvPr/>
        </p:nvSpPr>
        <p:spPr>
          <a:xfrm>
            <a:off x="1427768" y="1972330"/>
            <a:ext cx="773779" cy="307777"/>
          </a:xfrm>
          <a:prstGeom prst="rect">
            <a:avLst/>
          </a:prstGeom>
          <a:noFill/>
          <a:ln>
            <a:noFill/>
          </a:ln>
        </p:spPr>
        <p:txBody>
          <a:bodyPr wrap="square" rtlCol="0">
            <a:spAutoFit/>
          </a:bodyPr>
          <a:lstStyle/>
          <a:p>
            <a:pPr algn="ctr"/>
            <a:r>
              <a:rPr lang="en-US" sz="1400">
                <a:solidFill>
                  <a:srgbClr val="0432FF"/>
                </a:solidFill>
                <a:latin typeface="Arial" panose="020B0604020202020204" pitchFamily="34" charset="0"/>
                <a:cs typeface="Arial" panose="020B0604020202020204" pitchFamily="34" charset="0"/>
              </a:rPr>
              <a:t>Source</a:t>
            </a:r>
          </a:p>
        </p:txBody>
      </p:sp>
      <p:sp>
        <p:nvSpPr>
          <p:cNvPr id="68" name="TextBox 67">
            <a:extLst>
              <a:ext uri="{FF2B5EF4-FFF2-40B4-BE49-F238E27FC236}">
                <a16:creationId xmlns:a16="http://schemas.microsoft.com/office/drawing/2014/main" id="{69208528-61B9-733D-B7D0-5A20FE5BCA29}"/>
              </a:ext>
            </a:extLst>
          </p:cNvPr>
          <p:cNvSpPr txBox="1"/>
          <p:nvPr/>
        </p:nvSpPr>
        <p:spPr>
          <a:xfrm>
            <a:off x="2032050" y="2598223"/>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C</a:t>
            </a:r>
            <a:r>
              <a:rPr lang="en-US" sz="1400" b="1" baseline="-25000">
                <a:latin typeface="Arial" panose="020B0604020202020204" pitchFamily="34" charset="0"/>
                <a:cs typeface="Arial" panose="020B0604020202020204" pitchFamily="34" charset="0"/>
              </a:rPr>
              <a:t>1</a:t>
            </a:r>
            <a:endParaRPr lang="en-US" sz="1400" b="1">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FA46F8D-DA4B-C86F-E14A-C2882AF90743}"/>
              </a:ext>
            </a:extLst>
          </p:cNvPr>
          <p:cNvSpPr txBox="1"/>
          <p:nvPr/>
        </p:nvSpPr>
        <p:spPr>
          <a:xfrm>
            <a:off x="6737327" y="1967222"/>
            <a:ext cx="629724" cy="307777"/>
          </a:xfrm>
          <a:prstGeom prst="rect">
            <a:avLst/>
          </a:prstGeom>
          <a:noFill/>
          <a:ln>
            <a:noFill/>
          </a:ln>
        </p:spPr>
        <p:txBody>
          <a:bodyPr wrap="square" rtlCol="0">
            <a:spAutoFit/>
          </a:bodyPr>
          <a:lstStyle/>
          <a:p>
            <a:pPr algn="ctr"/>
            <a:r>
              <a:rPr lang="en-US" sz="1400">
                <a:solidFill>
                  <a:srgbClr val="0432FF"/>
                </a:solidFill>
                <a:latin typeface="Arial" panose="020B0604020202020204" pitchFamily="34" charset="0"/>
                <a:cs typeface="Arial" panose="020B0604020202020204" pitchFamily="34" charset="0"/>
              </a:rPr>
              <a:t>Sink</a:t>
            </a:r>
          </a:p>
        </p:txBody>
      </p:sp>
      <p:sp>
        <p:nvSpPr>
          <p:cNvPr id="70" name="Oval 69">
            <a:extLst>
              <a:ext uri="{FF2B5EF4-FFF2-40B4-BE49-F238E27FC236}">
                <a16:creationId xmlns:a16="http://schemas.microsoft.com/office/drawing/2014/main" id="{6883ED83-97A2-B803-9833-4C15101883D9}"/>
              </a:ext>
            </a:extLst>
          </p:cNvPr>
          <p:cNvSpPr>
            <a:spLocks noChangeAspect="1"/>
          </p:cNvSpPr>
          <p:nvPr/>
        </p:nvSpPr>
        <p:spPr>
          <a:xfrm>
            <a:off x="2071617" y="2592251"/>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2DCB24A6-E55B-C7A5-7A71-9A476B3E6706}"/>
              </a:ext>
            </a:extLst>
          </p:cNvPr>
          <p:cNvSpPr>
            <a:spLocks noChangeAspect="1"/>
          </p:cNvSpPr>
          <p:nvPr/>
        </p:nvSpPr>
        <p:spPr>
          <a:xfrm>
            <a:off x="2553201" y="3018971"/>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50932E7-0906-0F7A-DD0A-DA4140759470}"/>
              </a:ext>
            </a:extLst>
          </p:cNvPr>
          <p:cNvSpPr txBox="1"/>
          <p:nvPr/>
        </p:nvSpPr>
        <p:spPr>
          <a:xfrm>
            <a:off x="2522778" y="2997511"/>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q</a:t>
            </a:r>
            <a:r>
              <a:rPr lang="en-US" sz="1400" b="1" baseline="-25000">
                <a:latin typeface="Arial" panose="020B0604020202020204" pitchFamily="34" charset="0"/>
                <a:cs typeface="Arial" panose="020B0604020202020204" pitchFamily="34" charset="0"/>
              </a:rPr>
              <a:t>1</a:t>
            </a:r>
            <a:endParaRPr lang="en-US" sz="1400" b="1">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DF8CC381-0936-2EAB-84E5-E7606F03E123}"/>
              </a:ext>
            </a:extLst>
          </p:cNvPr>
          <p:cNvSpPr>
            <a:spLocks noChangeAspect="1"/>
          </p:cNvSpPr>
          <p:nvPr/>
        </p:nvSpPr>
        <p:spPr>
          <a:xfrm>
            <a:off x="2997862" y="3430451"/>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E2DAB2BA-810E-B6F2-5D90-1BDF3DA44335}"/>
              </a:ext>
            </a:extLst>
          </p:cNvPr>
          <p:cNvSpPr>
            <a:spLocks noChangeAspect="1"/>
          </p:cNvSpPr>
          <p:nvPr/>
        </p:nvSpPr>
        <p:spPr>
          <a:xfrm>
            <a:off x="3469171" y="3656003"/>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8D9F058-4DD6-F5FC-4588-5F45D2BC4BBA}"/>
              </a:ext>
            </a:extLst>
          </p:cNvPr>
          <p:cNvSpPr>
            <a:spLocks noChangeAspect="1"/>
          </p:cNvSpPr>
          <p:nvPr/>
        </p:nvSpPr>
        <p:spPr>
          <a:xfrm>
            <a:off x="3920495" y="3744395"/>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CD198810-CBD9-F10D-62D2-61E8DC836036}"/>
              </a:ext>
            </a:extLst>
          </p:cNvPr>
          <p:cNvSpPr>
            <a:spLocks noChangeAspect="1"/>
          </p:cNvSpPr>
          <p:nvPr/>
        </p:nvSpPr>
        <p:spPr>
          <a:xfrm>
            <a:off x="2556249" y="3830435"/>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7" name="Oval 76">
            <a:extLst>
              <a:ext uri="{FF2B5EF4-FFF2-40B4-BE49-F238E27FC236}">
                <a16:creationId xmlns:a16="http://schemas.microsoft.com/office/drawing/2014/main" id="{FFED6147-16BE-0718-F4B4-CD2865A25B47}"/>
              </a:ext>
            </a:extLst>
          </p:cNvPr>
          <p:cNvSpPr>
            <a:spLocks noChangeAspect="1"/>
          </p:cNvSpPr>
          <p:nvPr/>
        </p:nvSpPr>
        <p:spPr>
          <a:xfrm>
            <a:off x="3000880" y="3830415"/>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F327E4A8-C5FA-8371-2E93-4D195DD07884}"/>
              </a:ext>
            </a:extLst>
          </p:cNvPr>
          <p:cNvSpPr>
            <a:spLocks noChangeAspect="1"/>
          </p:cNvSpPr>
          <p:nvPr/>
        </p:nvSpPr>
        <p:spPr>
          <a:xfrm>
            <a:off x="3472221" y="3828826"/>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Oval 78">
            <a:extLst>
              <a:ext uri="{FF2B5EF4-FFF2-40B4-BE49-F238E27FC236}">
                <a16:creationId xmlns:a16="http://schemas.microsoft.com/office/drawing/2014/main" id="{8EB94BBA-6185-1652-F2B2-80CB03F4F8E1}"/>
              </a:ext>
            </a:extLst>
          </p:cNvPr>
          <p:cNvSpPr>
            <a:spLocks noChangeAspect="1"/>
          </p:cNvSpPr>
          <p:nvPr/>
        </p:nvSpPr>
        <p:spPr>
          <a:xfrm>
            <a:off x="3916852" y="3831984"/>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Oval 79">
            <a:extLst>
              <a:ext uri="{FF2B5EF4-FFF2-40B4-BE49-F238E27FC236}">
                <a16:creationId xmlns:a16="http://schemas.microsoft.com/office/drawing/2014/main" id="{909B5123-20CE-AAD3-8C9F-12B67C5126F0}"/>
              </a:ext>
            </a:extLst>
          </p:cNvPr>
          <p:cNvSpPr>
            <a:spLocks noChangeAspect="1"/>
          </p:cNvSpPr>
          <p:nvPr/>
        </p:nvSpPr>
        <p:spPr>
          <a:xfrm>
            <a:off x="4377193" y="3825155"/>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865AC5D0-BAA8-2622-B34F-D5DE3C8222C5}"/>
              </a:ext>
            </a:extLst>
          </p:cNvPr>
          <p:cNvSpPr>
            <a:spLocks noChangeAspect="1"/>
          </p:cNvSpPr>
          <p:nvPr/>
        </p:nvSpPr>
        <p:spPr>
          <a:xfrm>
            <a:off x="4821824" y="3828313"/>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3CC4D3DD-E4D8-B1F8-98B4-6CF00D5129F1}"/>
              </a:ext>
            </a:extLst>
          </p:cNvPr>
          <p:cNvSpPr>
            <a:spLocks noChangeAspect="1"/>
          </p:cNvSpPr>
          <p:nvPr/>
        </p:nvSpPr>
        <p:spPr>
          <a:xfrm>
            <a:off x="5293165" y="3824641"/>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DD3CF50F-666C-5935-859E-D50EDA8D24E5}"/>
              </a:ext>
            </a:extLst>
          </p:cNvPr>
          <p:cNvSpPr>
            <a:spLocks noChangeAspect="1"/>
          </p:cNvSpPr>
          <p:nvPr/>
        </p:nvSpPr>
        <p:spPr>
          <a:xfrm>
            <a:off x="5737796" y="3822538"/>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Oval 83">
            <a:extLst>
              <a:ext uri="{FF2B5EF4-FFF2-40B4-BE49-F238E27FC236}">
                <a16:creationId xmlns:a16="http://schemas.microsoft.com/office/drawing/2014/main" id="{44FAB42C-A490-CB2B-7E2A-3A264CB50B9F}"/>
              </a:ext>
            </a:extLst>
          </p:cNvPr>
          <p:cNvSpPr>
            <a:spLocks noChangeAspect="1"/>
          </p:cNvSpPr>
          <p:nvPr/>
        </p:nvSpPr>
        <p:spPr>
          <a:xfrm>
            <a:off x="6241071" y="3818847"/>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E6642955-61C8-7C72-886E-811F11C4EA08}"/>
              </a:ext>
            </a:extLst>
          </p:cNvPr>
          <p:cNvSpPr txBox="1"/>
          <p:nvPr/>
        </p:nvSpPr>
        <p:spPr>
          <a:xfrm>
            <a:off x="2467326" y="3868946"/>
            <a:ext cx="284052"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0</a:t>
            </a:r>
          </a:p>
        </p:txBody>
      </p:sp>
      <p:cxnSp>
        <p:nvCxnSpPr>
          <p:cNvPr id="86" name="Straight Arrow Connector 85">
            <a:extLst>
              <a:ext uri="{FF2B5EF4-FFF2-40B4-BE49-F238E27FC236}">
                <a16:creationId xmlns:a16="http://schemas.microsoft.com/office/drawing/2014/main" id="{D1B1A8E8-C7FD-EB37-7C77-86C2E5422FD7}"/>
              </a:ext>
            </a:extLst>
          </p:cNvPr>
          <p:cNvCxnSpPr>
            <a:cxnSpLocks/>
          </p:cNvCxnSpPr>
          <p:nvPr/>
        </p:nvCxnSpPr>
        <p:spPr>
          <a:xfrm flipV="1">
            <a:off x="1498733" y="3855647"/>
            <a:ext cx="6309360" cy="1519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C2EE823F-8B22-F753-7E5A-F65791AA1406}"/>
              </a:ext>
            </a:extLst>
          </p:cNvPr>
          <p:cNvSpPr txBox="1"/>
          <p:nvPr/>
        </p:nvSpPr>
        <p:spPr>
          <a:xfrm>
            <a:off x="7532980" y="3851644"/>
            <a:ext cx="284052"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x</a:t>
            </a:r>
          </a:p>
        </p:txBody>
      </p:sp>
      <p:sp>
        <p:nvSpPr>
          <p:cNvPr id="88" name="TextBox 87">
            <a:extLst>
              <a:ext uri="{FF2B5EF4-FFF2-40B4-BE49-F238E27FC236}">
                <a16:creationId xmlns:a16="http://schemas.microsoft.com/office/drawing/2014/main" id="{2E398BDA-CB03-57AA-E64A-1E290EA5B30C}"/>
              </a:ext>
            </a:extLst>
          </p:cNvPr>
          <p:cNvSpPr txBox="1"/>
          <p:nvPr/>
        </p:nvSpPr>
        <p:spPr>
          <a:xfrm>
            <a:off x="6156212" y="3879290"/>
            <a:ext cx="293670"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L</a:t>
            </a:r>
          </a:p>
        </p:txBody>
      </p:sp>
      <p:sp>
        <p:nvSpPr>
          <p:cNvPr id="89" name="Oval 88">
            <a:extLst>
              <a:ext uri="{FF2B5EF4-FFF2-40B4-BE49-F238E27FC236}">
                <a16:creationId xmlns:a16="http://schemas.microsoft.com/office/drawing/2014/main" id="{A868C365-D744-B132-0961-4FC3007148F0}"/>
              </a:ext>
            </a:extLst>
          </p:cNvPr>
          <p:cNvSpPr>
            <a:spLocks noChangeAspect="1"/>
          </p:cNvSpPr>
          <p:nvPr/>
        </p:nvSpPr>
        <p:spPr>
          <a:xfrm>
            <a:off x="6701870" y="3817547"/>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AF4E050B-351F-38DA-E43A-6CDE492D9CFE}"/>
              </a:ext>
            </a:extLst>
          </p:cNvPr>
          <p:cNvSpPr txBox="1"/>
          <p:nvPr/>
        </p:nvSpPr>
        <p:spPr>
          <a:xfrm>
            <a:off x="6682377" y="3572574"/>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C</a:t>
            </a:r>
            <a:r>
              <a:rPr lang="en-US" sz="1400" b="1" baseline="-25000">
                <a:latin typeface="Arial" panose="020B0604020202020204" pitchFamily="34" charset="0"/>
                <a:cs typeface="Arial" panose="020B0604020202020204" pitchFamily="34" charset="0"/>
              </a:rPr>
              <a:t>2</a:t>
            </a:r>
            <a:endParaRPr lang="en-US" sz="1400" b="1">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681BBCF0-612F-FD77-C2E8-92565975B075}"/>
              </a:ext>
            </a:extLst>
          </p:cNvPr>
          <p:cNvSpPr txBox="1"/>
          <p:nvPr/>
        </p:nvSpPr>
        <p:spPr>
          <a:xfrm>
            <a:off x="6471022" y="3874845"/>
            <a:ext cx="837024"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L + </a:t>
            </a:r>
            <a:r>
              <a:rPr lang="en-US" sz="1400" b="1">
                <a:latin typeface="Arial" panose="020B0604020202020204" pitchFamily="34" charset="0"/>
                <a:cs typeface="Arial" panose="020B0604020202020204" pitchFamily="34" charset="0"/>
              </a:rPr>
              <a:t>𝛿</a:t>
            </a:r>
            <a:r>
              <a:rPr lang="en-US" sz="1400" b="1" baseline="-25000">
                <a:latin typeface="Arial" panose="020B0604020202020204" pitchFamily="34" charset="0"/>
                <a:cs typeface="Arial" panose="020B0604020202020204" pitchFamily="34" charset="0"/>
              </a:rPr>
              <a:t>DBL</a:t>
            </a:r>
          </a:p>
        </p:txBody>
      </p:sp>
      <p:sp>
        <p:nvSpPr>
          <p:cNvPr id="92" name="TextBox 91">
            <a:extLst>
              <a:ext uri="{FF2B5EF4-FFF2-40B4-BE49-F238E27FC236}">
                <a16:creationId xmlns:a16="http://schemas.microsoft.com/office/drawing/2014/main" id="{4620A335-97AF-5666-6132-7A9F018B61AB}"/>
              </a:ext>
            </a:extLst>
          </p:cNvPr>
          <p:cNvSpPr txBox="1"/>
          <p:nvPr/>
        </p:nvSpPr>
        <p:spPr>
          <a:xfrm>
            <a:off x="1814441" y="3874845"/>
            <a:ext cx="631904"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a:t>
            </a:r>
            <a:r>
              <a:rPr lang="en-US" sz="1400" b="1">
                <a:latin typeface="Arial" panose="020B0604020202020204" pitchFamily="34" charset="0"/>
                <a:cs typeface="Arial" panose="020B0604020202020204" pitchFamily="34" charset="0"/>
              </a:rPr>
              <a:t>𝛿</a:t>
            </a:r>
            <a:r>
              <a:rPr lang="en-US" sz="1400" b="1" baseline="-25000">
                <a:latin typeface="Arial" panose="020B0604020202020204" pitchFamily="34" charset="0"/>
                <a:cs typeface="Arial" panose="020B0604020202020204" pitchFamily="34" charset="0"/>
              </a:rPr>
              <a:t>DBL</a:t>
            </a:r>
          </a:p>
        </p:txBody>
      </p:sp>
      <p:sp>
        <p:nvSpPr>
          <p:cNvPr id="93" name="TextBox 92">
            <a:extLst>
              <a:ext uri="{FF2B5EF4-FFF2-40B4-BE49-F238E27FC236}">
                <a16:creationId xmlns:a16="http://schemas.microsoft.com/office/drawing/2014/main" id="{72DA91BC-5FE1-7011-07FF-581174DFDE45}"/>
              </a:ext>
            </a:extLst>
          </p:cNvPr>
          <p:cNvSpPr txBox="1"/>
          <p:nvPr/>
        </p:nvSpPr>
        <p:spPr>
          <a:xfrm>
            <a:off x="2543825" y="3543867"/>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x</a:t>
            </a:r>
            <a:r>
              <a:rPr lang="en-US" sz="1400" b="1" i="1" baseline="-25000">
                <a:latin typeface="Arial" panose="020B0604020202020204" pitchFamily="34" charset="0"/>
                <a:cs typeface="Arial" panose="020B0604020202020204" pitchFamily="34" charset="0"/>
              </a:rPr>
              <a:t>1</a:t>
            </a:r>
            <a:endParaRPr lang="en-US" sz="1400" b="1" i="1">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4EB1977-9B0A-99B6-5888-BBAF20FEA3D3}"/>
              </a:ext>
            </a:extLst>
          </p:cNvPr>
          <p:cNvSpPr txBox="1"/>
          <p:nvPr/>
        </p:nvSpPr>
        <p:spPr>
          <a:xfrm>
            <a:off x="6238017" y="3526619"/>
            <a:ext cx="370614" cy="307777"/>
          </a:xfrm>
          <a:prstGeom prst="rect">
            <a:avLst/>
          </a:prstGeom>
          <a:noFill/>
        </p:spPr>
        <p:txBody>
          <a:bodyPr wrap="none" rtlCol="0">
            <a:spAutoFit/>
          </a:bodyPr>
          <a:lstStyle/>
          <a:p>
            <a:r>
              <a:rPr lang="en-US" sz="1400" b="1" i="1" err="1">
                <a:latin typeface="Arial" panose="020B0604020202020204" pitchFamily="34" charset="0"/>
                <a:cs typeface="Arial" panose="020B0604020202020204" pitchFamily="34" charset="0"/>
              </a:rPr>
              <a:t>x</a:t>
            </a:r>
            <a:r>
              <a:rPr lang="en-US" sz="1400" b="1" i="1" baseline="-25000" err="1">
                <a:latin typeface="Arial" panose="020B0604020202020204" pitchFamily="34" charset="0"/>
                <a:cs typeface="Arial" panose="020B0604020202020204" pitchFamily="34" charset="0"/>
              </a:rPr>
              <a:t>N</a:t>
            </a:r>
            <a:endParaRPr lang="en-US" sz="1400" b="1" i="1">
              <a:latin typeface="Arial" panose="020B0604020202020204" pitchFamily="34" charset="0"/>
              <a:cs typeface="Arial" panose="020B0604020202020204" pitchFamily="34" charset="0"/>
            </a:endParaRPr>
          </a:p>
        </p:txBody>
      </p:sp>
      <p:cxnSp>
        <p:nvCxnSpPr>
          <p:cNvPr id="95" name="Straight Arrow Connector 94">
            <a:extLst>
              <a:ext uri="{FF2B5EF4-FFF2-40B4-BE49-F238E27FC236}">
                <a16:creationId xmlns:a16="http://schemas.microsoft.com/office/drawing/2014/main" id="{545CF413-ADC9-108F-8127-8D772A928397}"/>
              </a:ext>
            </a:extLst>
          </p:cNvPr>
          <p:cNvCxnSpPr>
            <a:cxnSpLocks/>
          </p:cNvCxnSpPr>
          <p:nvPr/>
        </p:nvCxnSpPr>
        <p:spPr>
          <a:xfrm flipV="1">
            <a:off x="1923552" y="3311273"/>
            <a:ext cx="1460861" cy="5626"/>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86BF790-F189-195F-DC0D-6826EDD3ABF9}"/>
              </a:ext>
            </a:extLst>
          </p:cNvPr>
          <p:cNvSpPr txBox="1"/>
          <p:nvPr/>
        </p:nvSpPr>
        <p:spPr>
          <a:xfrm>
            <a:off x="2157199" y="3006339"/>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J</a:t>
            </a:r>
            <a:r>
              <a:rPr lang="en-US" sz="1400" b="1" i="1" baseline="-25000">
                <a:latin typeface="Arial" panose="020B0604020202020204" pitchFamily="34" charset="0"/>
                <a:cs typeface="Arial" panose="020B0604020202020204" pitchFamily="34" charset="0"/>
              </a:rPr>
              <a:t>1</a:t>
            </a:r>
            <a:endParaRPr lang="en-US" sz="1400" b="1" i="1">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B1DFDB06-4E73-1BCD-7F5C-9A41D895B5EA}"/>
              </a:ext>
            </a:extLst>
          </p:cNvPr>
          <p:cNvSpPr txBox="1"/>
          <p:nvPr/>
        </p:nvSpPr>
        <p:spPr>
          <a:xfrm>
            <a:off x="6291980" y="2980015"/>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J</a:t>
            </a:r>
            <a:r>
              <a:rPr lang="en-US" sz="1400" b="1" i="1" baseline="-25000">
                <a:latin typeface="Arial" panose="020B0604020202020204" pitchFamily="34" charset="0"/>
                <a:cs typeface="Arial" panose="020B0604020202020204" pitchFamily="34" charset="0"/>
              </a:rPr>
              <a:t>2</a:t>
            </a:r>
            <a:endParaRPr lang="en-US" sz="1400" b="1" i="1">
              <a:latin typeface="Arial" panose="020B0604020202020204" pitchFamily="34" charset="0"/>
              <a:cs typeface="Arial" panose="020B0604020202020204" pitchFamily="34" charset="0"/>
            </a:endParaRPr>
          </a:p>
        </p:txBody>
      </p:sp>
      <p:cxnSp>
        <p:nvCxnSpPr>
          <p:cNvPr id="98" name="Straight Arrow Connector 97">
            <a:extLst>
              <a:ext uri="{FF2B5EF4-FFF2-40B4-BE49-F238E27FC236}">
                <a16:creationId xmlns:a16="http://schemas.microsoft.com/office/drawing/2014/main" id="{6A8A7521-746E-EA62-3327-4D88EF7638E5}"/>
              </a:ext>
            </a:extLst>
          </p:cNvPr>
          <p:cNvCxnSpPr>
            <a:cxnSpLocks/>
          </p:cNvCxnSpPr>
          <p:nvPr/>
        </p:nvCxnSpPr>
        <p:spPr>
          <a:xfrm>
            <a:off x="6336280" y="3318942"/>
            <a:ext cx="365760" cy="330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6FBA5D07-0201-A706-8BA8-4FC0FD533855}"/>
              </a:ext>
            </a:extLst>
          </p:cNvPr>
          <p:cNvSpPr txBox="1"/>
          <p:nvPr/>
        </p:nvSpPr>
        <p:spPr>
          <a:xfrm>
            <a:off x="4487795" y="3358302"/>
            <a:ext cx="314510" cy="307777"/>
          </a:xfrm>
          <a:prstGeom prst="rect">
            <a:avLst/>
          </a:prstGeom>
          <a:noFill/>
        </p:spPr>
        <p:txBody>
          <a:bodyPr wrap="none" rtlCol="0">
            <a:spAutoFit/>
          </a:bodyPr>
          <a:lstStyle/>
          <a:p>
            <a:r>
              <a:rPr lang="en-US" sz="1400" err="1">
                <a:latin typeface="Arial" panose="020B0604020202020204" pitchFamily="34" charset="0"/>
                <a:cs typeface="Arial" panose="020B0604020202020204" pitchFamily="34" charset="0"/>
              </a:rPr>
              <a:t>Δ</a:t>
            </a:r>
            <a:endParaRPr lang="en-US" sz="1400">
              <a:latin typeface="Arial" panose="020B0604020202020204" pitchFamily="34" charset="0"/>
              <a:cs typeface="Arial" panose="020B0604020202020204" pitchFamily="34" charset="0"/>
            </a:endParaRPr>
          </a:p>
        </p:txBody>
      </p:sp>
      <p:sp>
        <p:nvSpPr>
          <p:cNvPr id="100" name="Left Brace 99">
            <a:extLst>
              <a:ext uri="{FF2B5EF4-FFF2-40B4-BE49-F238E27FC236}">
                <a16:creationId xmlns:a16="http://schemas.microsoft.com/office/drawing/2014/main" id="{F9D6038C-9F0C-59A6-3F6A-EE9673FF5C6C}"/>
              </a:ext>
            </a:extLst>
          </p:cNvPr>
          <p:cNvSpPr/>
          <p:nvPr/>
        </p:nvSpPr>
        <p:spPr>
          <a:xfrm rot="5400000">
            <a:off x="4555372" y="3454406"/>
            <a:ext cx="155742" cy="48076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01" name="Straight Arrow Connector 100">
            <a:extLst>
              <a:ext uri="{FF2B5EF4-FFF2-40B4-BE49-F238E27FC236}">
                <a16:creationId xmlns:a16="http://schemas.microsoft.com/office/drawing/2014/main" id="{2EC355EA-FF35-CB59-795E-C12A1CD96196}"/>
              </a:ext>
            </a:extLst>
          </p:cNvPr>
          <p:cNvCxnSpPr>
            <a:cxnSpLocks/>
          </p:cNvCxnSpPr>
          <p:nvPr/>
        </p:nvCxnSpPr>
        <p:spPr>
          <a:xfrm rot="10800000" flipH="1">
            <a:off x="2583799" y="2613990"/>
            <a:ext cx="3703320" cy="0"/>
          </a:xfrm>
          <a:prstGeom prst="straightConnector1">
            <a:avLst/>
          </a:prstGeom>
          <a:ln w="12700">
            <a:solidFill>
              <a:srgbClr val="AB7942"/>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7C591170-7CCC-DE5E-B558-C3DFFB3A935A}"/>
                  </a:ext>
                </a:extLst>
              </p:cNvPr>
              <p:cNvSpPr/>
              <p:nvPr/>
            </p:nvSpPr>
            <p:spPr>
              <a:xfrm>
                <a:off x="4288081" y="2306213"/>
                <a:ext cx="522900" cy="332912"/>
              </a:xfrm>
              <a:prstGeom prst="rect">
                <a:avLst/>
              </a:prstGeom>
            </p:spPr>
            <p:txBody>
              <a:bodyPr wrap="none">
                <a:spAutoFit/>
              </a:bodyPr>
              <a:lstStyle/>
              <a:p>
                <a:pPr algn="ctr"/>
                <a14:m>
                  <m:oMath xmlns:m="http://schemas.openxmlformats.org/officeDocument/2006/math">
                    <m:r>
                      <a:rPr lang="en-US" sz="1600" b="1" i="1" smtClean="0">
                        <a:solidFill>
                          <a:srgbClr val="AB7942"/>
                        </a:solidFill>
                        <a:latin typeface="Cambria Math" panose="02040503050406030204" pitchFamily="18" charset="0"/>
                        <a:ea typeface="Cambria Math" panose="02040503050406030204" pitchFamily="18" charset="0"/>
                      </a:rPr>
                      <m:t>𝜹</m:t>
                    </m:r>
                  </m:oMath>
                </a14:m>
                <a:r>
                  <a:rPr lang="en-US" sz="1600" b="1" baseline="-25000">
                    <a:solidFill>
                      <a:srgbClr val="AB7942"/>
                    </a:solidFill>
                    <a:latin typeface="Arial" panose="020B0604020202020204" pitchFamily="34" charset="0"/>
                    <a:cs typeface="Arial" panose="020B0604020202020204" pitchFamily="34" charset="0"/>
                  </a:rPr>
                  <a:t>Gel</a:t>
                </a:r>
              </a:p>
            </p:txBody>
          </p:sp>
        </mc:Choice>
        <mc:Fallback xmlns="">
          <p:sp>
            <p:nvSpPr>
              <p:cNvPr id="102" name="Rectangle 101">
                <a:extLst>
                  <a:ext uri="{FF2B5EF4-FFF2-40B4-BE49-F238E27FC236}">
                    <a16:creationId xmlns:a16="http://schemas.microsoft.com/office/drawing/2014/main" id="{7C591170-7CCC-DE5E-B558-C3DFFB3A935A}"/>
                  </a:ext>
                </a:extLst>
              </p:cNvPr>
              <p:cNvSpPr>
                <a:spLocks noRot="1" noChangeAspect="1" noMove="1" noResize="1" noEditPoints="1" noAdjustHandles="1" noChangeArrowheads="1" noChangeShapeType="1" noTextEdit="1"/>
              </p:cNvSpPr>
              <p:nvPr/>
            </p:nvSpPr>
            <p:spPr>
              <a:xfrm>
                <a:off x="4288081" y="2306213"/>
                <a:ext cx="522900" cy="332912"/>
              </a:xfrm>
              <a:prstGeom prst="rect">
                <a:avLst/>
              </a:prstGeom>
              <a:blipFill>
                <a:blip r:embed="rId4"/>
                <a:stretch>
                  <a:fillRect b="-18182"/>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910FA2E8-D617-12E3-406D-6C97D37B8734}"/>
              </a:ext>
            </a:extLst>
          </p:cNvPr>
          <p:cNvCxnSpPr/>
          <p:nvPr/>
        </p:nvCxnSpPr>
        <p:spPr>
          <a:xfrm>
            <a:off x="2124294" y="3867839"/>
            <a:ext cx="0" cy="457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648A3B81-CE9A-E40F-5706-6B31ECF85902}"/>
                  </a:ext>
                </a:extLst>
              </p:cNvPr>
              <p:cNvSpPr/>
              <p:nvPr/>
            </p:nvSpPr>
            <p:spPr>
              <a:xfrm>
                <a:off x="6241461" y="2246086"/>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105" name="Rectangle 104">
                <a:extLst>
                  <a:ext uri="{FF2B5EF4-FFF2-40B4-BE49-F238E27FC236}">
                    <a16:creationId xmlns:a16="http://schemas.microsoft.com/office/drawing/2014/main" id="{648A3B81-CE9A-E40F-5706-6B31ECF85902}"/>
                  </a:ext>
                </a:extLst>
              </p:cNvPr>
              <p:cNvSpPr>
                <a:spLocks noRot="1" noChangeAspect="1" noMove="1" noResize="1" noEditPoints="1" noAdjustHandles="1" noChangeArrowheads="1" noChangeShapeType="1" noTextEdit="1"/>
              </p:cNvSpPr>
              <p:nvPr/>
            </p:nvSpPr>
            <p:spPr>
              <a:xfrm>
                <a:off x="6241461" y="2246086"/>
                <a:ext cx="569387" cy="332912"/>
              </a:xfrm>
              <a:prstGeom prst="rect">
                <a:avLst/>
              </a:prstGeom>
              <a:blipFill>
                <a:blip r:embed="rId5"/>
                <a:stretch>
                  <a:fillRect b="-18182"/>
                </a:stretch>
              </a:blipFill>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25CC3FC-4E3A-8D63-4CEF-51144D080421}"/>
              </a:ext>
            </a:extLst>
          </p:cNvPr>
          <p:cNvCxnSpPr>
            <a:cxnSpLocks/>
          </p:cNvCxnSpPr>
          <p:nvPr/>
        </p:nvCxnSpPr>
        <p:spPr>
          <a:xfrm rot="10800000" flipH="1">
            <a:off x="6280686" y="2608084"/>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1B316F60-8587-8220-D328-C6EBC98D3131}"/>
                  </a:ext>
                </a:extLst>
              </p:cNvPr>
              <p:cNvSpPr/>
              <p:nvPr/>
            </p:nvSpPr>
            <p:spPr>
              <a:xfrm>
                <a:off x="2097381" y="2246292"/>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107" name="Rectangle 106">
                <a:extLst>
                  <a:ext uri="{FF2B5EF4-FFF2-40B4-BE49-F238E27FC236}">
                    <a16:creationId xmlns:a16="http://schemas.microsoft.com/office/drawing/2014/main" id="{1B316F60-8587-8220-D328-C6EBC98D3131}"/>
                  </a:ext>
                </a:extLst>
              </p:cNvPr>
              <p:cNvSpPr>
                <a:spLocks noRot="1" noChangeAspect="1" noMove="1" noResize="1" noEditPoints="1" noAdjustHandles="1" noChangeArrowheads="1" noChangeShapeType="1" noTextEdit="1"/>
              </p:cNvSpPr>
              <p:nvPr/>
            </p:nvSpPr>
            <p:spPr>
              <a:xfrm>
                <a:off x="2097381" y="2246292"/>
                <a:ext cx="569387" cy="332912"/>
              </a:xfrm>
              <a:prstGeom prst="rect">
                <a:avLst/>
              </a:prstGeom>
              <a:blipFill>
                <a:blip r:embed="rId5"/>
                <a:stretch>
                  <a:fillRect b="-18182"/>
                </a:stretch>
              </a:blipFill>
            </p:spPr>
            <p:txBody>
              <a:bodyPr/>
              <a:lstStyle/>
              <a:p>
                <a:r>
                  <a:rPr lang="en-US">
                    <a:noFill/>
                  </a:rPr>
                  <a:t> </a:t>
                </a:r>
              </a:p>
            </p:txBody>
          </p:sp>
        </mc:Fallback>
      </mc:AlternateContent>
      <p:cxnSp>
        <p:nvCxnSpPr>
          <p:cNvPr id="108" name="Straight Arrow Connector 107">
            <a:extLst>
              <a:ext uri="{FF2B5EF4-FFF2-40B4-BE49-F238E27FC236}">
                <a16:creationId xmlns:a16="http://schemas.microsoft.com/office/drawing/2014/main" id="{A3F4F8D4-4D56-D5A8-DC76-D8EC2F26215F}"/>
              </a:ext>
            </a:extLst>
          </p:cNvPr>
          <p:cNvCxnSpPr>
            <a:cxnSpLocks/>
          </p:cNvCxnSpPr>
          <p:nvPr/>
        </p:nvCxnSpPr>
        <p:spPr>
          <a:xfrm rot="10800000" flipH="1">
            <a:off x="2123818" y="2608290"/>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4" name="Content Placeholder 2">
            <a:extLst>
              <a:ext uri="{FF2B5EF4-FFF2-40B4-BE49-F238E27FC236}">
                <a16:creationId xmlns:a16="http://schemas.microsoft.com/office/drawing/2014/main" id="{3714D1FF-211F-0C6F-A0B9-6AA1048ABBA9}"/>
              </a:ext>
            </a:extLst>
          </p:cNvPr>
          <p:cNvSpPr txBox="1">
            <a:spLocks/>
          </p:cNvSpPr>
          <p:nvPr/>
        </p:nvSpPr>
        <p:spPr bwMode="auto">
          <a:xfrm>
            <a:off x="578370" y="4264475"/>
            <a:ext cx="10546830" cy="1250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lvl="1"/>
            <a:r>
              <a:rPr lang="en-US" altLang="en-US" kern="0" dirty="0">
                <a:latin typeface="Arial" panose="020B0604020202020204" pitchFamily="34" charset="0"/>
                <a:cs typeface="Arial" panose="020B0604020202020204" pitchFamily="34" charset="0"/>
              </a:rPr>
              <a:t>Fick’s first law (conc. gradients) </a:t>
            </a:r>
            <a:r>
              <a:rPr lang="en-US" altLang="en-US" kern="0" dirty="0">
                <a:latin typeface="Arial" panose="020B0604020202020204" pitchFamily="34" charset="0"/>
                <a:cs typeface="Arial" panose="020B0604020202020204" pitchFamily="34" charset="0"/>
                <a:sym typeface="Wingdings" pitchFamily="2" charset="2"/>
              </a:rPr>
              <a:t> </a:t>
            </a:r>
            <a:r>
              <a:rPr lang="en-US" altLang="en-US" kern="0" dirty="0">
                <a:latin typeface="Arial" panose="020B0604020202020204" pitchFamily="34" charset="0"/>
                <a:cs typeface="Arial" panose="020B0604020202020204" pitchFamily="34" charset="0"/>
              </a:rPr>
              <a:t>flux through DBL</a:t>
            </a:r>
          </a:p>
          <a:p>
            <a:pPr lvl="1"/>
            <a:r>
              <a:rPr lang="en-US" altLang="en-US" kern="0" dirty="0">
                <a:latin typeface="Arial" panose="020B0604020202020204" pitchFamily="34" charset="0"/>
                <a:cs typeface="Arial" panose="020B0604020202020204" pitchFamily="34" charset="0"/>
              </a:rPr>
              <a:t>Fick’s second law </a:t>
            </a:r>
            <a:r>
              <a:rPr lang="en-US" altLang="en-US" kern="0" dirty="0">
                <a:latin typeface="Arial" panose="020B0604020202020204" pitchFamily="34" charset="0"/>
                <a:cs typeface="Arial" panose="020B0604020202020204" pitchFamily="34" charset="0"/>
                <a:sym typeface="Wingdings" pitchFamily="2" charset="2"/>
              </a:rPr>
              <a:t>(conc. gradients in time)</a:t>
            </a:r>
            <a:r>
              <a:rPr lang="en-US" altLang="en-US" kern="0" dirty="0">
                <a:latin typeface="Arial" panose="020B0604020202020204" pitchFamily="34" charset="0"/>
                <a:cs typeface="Arial" panose="020B0604020202020204" pitchFamily="34" charset="0"/>
              </a:rPr>
              <a:t> </a:t>
            </a:r>
            <a:r>
              <a:rPr lang="en-US" altLang="en-US" kern="0" dirty="0">
                <a:latin typeface="Arial" panose="020B0604020202020204" pitchFamily="34" charset="0"/>
                <a:cs typeface="Arial" panose="020B0604020202020204" pitchFamily="34" charset="0"/>
                <a:sym typeface="Wingdings" pitchFamily="2" charset="2"/>
              </a:rPr>
              <a:t> flux through gel</a:t>
            </a:r>
          </a:p>
          <a:p>
            <a:pPr lvl="1"/>
            <a:r>
              <a:rPr lang="en-US" altLang="en-US" kern="0" dirty="0">
                <a:latin typeface="Arial" panose="020B0604020202020204" pitchFamily="34" charset="0"/>
                <a:cs typeface="Arial" panose="020B0604020202020204" pitchFamily="34" charset="0"/>
              </a:rPr>
              <a:t>Initial value problem solved using </a:t>
            </a:r>
            <a:r>
              <a:rPr lang="en-US" altLang="en-US" i="1" kern="0" dirty="0" err="1">
                <a:latin typeface="Arial" panose="020B0604020202020204" pitchFamily="34" charset="0"/>
                <a:cs typeface="Arial" panose="020B0604020202020204" pitchFamily="34" charset="0"/>
              </a:rPr>
              <a:t>deSolve</a:t>
            </a:r>
            <a:r>
              <a:rPr lang="en-US" altLang="en-US" kern="0" dirty="0">
                <a:latin typeface="Arial" panose="020B0604020202020204" pitchFamily="34" charset="0"/>
                <a:cs typeface="Arial" panose="020B0604020202020204" pitchFamily="34" charset="0"/>
              </a:rPr>
              <a:t> package in R</a:t>
            </a:r>
          </a:p>
        </p:txBody>
      </p:sp>
      <p:sp>
        <p:nvSpPr>
          <p:cNvPr id="56" name="Content Placeholder 2">
            <a:extLst>
              <a:ext uri="{FF2B5EF4-FFF2-40B4-BE49-F238E27FC236}">
                <a16:creationId xmlns:a16="http://schemas.microsoft.com/office/drawing/2014/main" id="{B9C15CB7-3B51-5F03-4446-819E6CF6A869}"/>
              </a:ext>
            </a:extLst>
          </p:cNvPr>
          <p:cNvSpPr txBox="1">
            <a:spLocks/>
          </p:cNvSpPr>
          <p:nvPr/>
        </p:nvSpPr>
        <p:spPr>
          <a:xfrm>
            <a:off x="578370" y="1043527"/>
            <a:ext cx="10546830" cy="1002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Arial" panose="020B0604020202020204" pitchFamily="34" charset="0"/>
                <a:cs typeface="Arial" panose="020B0604020202020204" pitchFamily="34" charset="0"/>
              </a:rPr>
              <a:t>1-dimensional diffusion problem </a:t>
            </a:r>
            <a:r>
              <a:rPr lang="en-US" altLang="en-US" dirty="0">
                <a:latin typeface="Arial" panose="020B0604020202020204" pitchFamily="34" charset="0"/>
                <a:cs typeface="Arial" panose="020B0604020202020204" pitchFamily="34" charset="0"/>
                <a:sym typeface="Wingdings" pitchFamily="2" charset="2"/>
              </a:rPr>
              <a:t> </a:t>
            </a:r>
            <a:r>
              <a:rPr lang="en-US" altLang="en-US" dirty="0" err="1">
                <a:latin typeface="Arial" panose="020B0604020202020204" pitchFamily="34" charset="0"/>
                <a:cs typeface="Arial" panose="020B0604020202020204" pitchFamily="34" charset="0"/>
                <a:sym typeface="Wingdings" pitchFamily="2" charset="2"/>
              </a:rPr>
              <a:t>D</a:t>
            </a:r>
            <a:r>
              <a:rPr lang="en-US" altLang="en-US" baseline="-25000" dirty="0" err="1">
                <a:latin typeface="Arial" panose="020B0604020202020204" pitchFamily="34" charset="0"/>
                <a:cs typeface="Arial" panose="020B0604020202020204" pitchFamily="34" charset="0"/>
                <a:sym typeface="Wingdings" pitchFamily="2" charset="2"/>
              </a:rPr>
              <a:t>Gel</a:t>
            </a:r>
            <a:r>
              <a:rPr lang="en-US" altLang="en-US" dirty="0">
                <a:latin typeface="Arial" panose="020B0604020202020204" pitchFamily="34" charset="0"/>
                <a:cs typeface="Arial" panose="020B0604020202020204" pitchFamily="34" charset="0"/>
                <a:sym typeface="Wingdings" pitchFamily="2" charset="2"/>
              </a:rPr>
              <a:t> and 𝛿</a:t>
            </a:r>
            <a:r>
              <a:rPr lang="en-US" altLang="en-US" baseline="-25000" dirty="0">
                <a:latin typeface="Arial" panose="020B0604020202020204" pitchFamily="34" charset="0"/>
                <a:cs typeface="Arial" panose="020B0604020202020204" pitchFamily="34" charset="0"/>
                <a:sym typeface="Wingdings" pitchFamily="2" charset="2"/>
              </a:rPr>
              <a:t>DBL</a:t>
            </a:r>
            <a:r>
              <a:rPr lang="en-US" altLang="en-US" dirty="0">
                <a:latin typeface="Arial" panose="020B0604020202020204" pitchFamily="34" charset="0"/>
                <a:cs typeface="Arial" panose="020B0604020202020204" pitchFamily="34" charset="0"/>
                <a:sym typeface="Wingdings" pitchFamily="2" charset="2"/>
              </a:rPr>
              <a:t> </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Analyte diffusion from Source to Sink</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D542729-9F44-445A-9CDA-00CFEFFA37D4}"/>
                  </a:ext>
                </a:extLst>
              </p:cNvPr>
              <p:cNvSpPr/>
              <p:nvPr/>
            </p:nvSpPr>
            <p:spPr>
              <a:xfrm>
                <a:off x="8554075" y="2012270"/>
                <a:ext cx="2344383" cy="2826671"/>
              </a:xfrm>
              <a:prstGeom prst="rect">
                <a:avLst/>
              </a:prstGeom>
              <a:ln w="19050">
                <a:solidFill>
                  <a:schemeClr val="tx1"/>
                </a:solidFill>
              </a:ln>
            </p:spPr>
            <p:txBody>
              <a:bodyPr wrap="square">
                <a:spAutoFit/>
              </a:bodyPr>
              <a:lstStyle/>
              <a:p>
                <a:pPr>
                  <a:spcAft>
                    <a:spcPts val="1000"/>
                  </a:spcAft>
                </a:pPr>
                <a14:m>
                  <m:oMathPara xmlns:m="http://schemas.openxmlformats.org/officeDocument/2006/math">
                    <m:oMathParaPr>
                      <m:jc m:val="left"/>
                    </m:oMathParaPr>
                    <m:oMath xmlns:m="http://schemas.openxmlformats.org/officeDocument/2006/math">
                      <m:r>
                        <m:rPr>
                          <m:sty m:val="p"/>
                        </m:rPr>
                        <a:rPr lang="en-US" sz="2000" b="0" i="0" smtClean="0">
                          <a:latin typeface="Cambria Math" panose="02040503050406030204" pitchFamily="18" charset="0"/>
                          <a:ea typeface="Batang" panose="02030600000101010101" pitchFamily="18" charset="-127"/>
                        </a:rPr>
                        <m:t>Source</m:t>
                      </m:r>
                      <m:r>
                        <a:rPr lang="en-US" sz="2000" b="0" i="0" smtClean="0">
                          <a:latin typeface="Cambria Math" panose="02040503050406030204" pitchFamily="18" charset="0"/>
                          <a:ea typeface="Batang" panose="02030600000101010101" pitchFamily="18" charset="-127"/>
                        </a:rPr>
                        <m:t> </m:t>
                      </m:r>
                      <m:r>
                        <m:rPr>
                          <m:sty m:val="p"/>
                        </m:rPr>
                        <a:rPr lang="en-US" sz="2000" b="0" i="0" smtClean="0">
                          <a:latin typeface="Cambria Math" panose="02040503050406030204" pitchFamily="18" charset="0"/>
                          <a:ea typeface="Batang" panose="02030600000101010101" pitchFamily="18" charset="-127"/>
                        </a:rPr>
                        <m:t>Flux</m:t>
                      </m:r>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𝐽</m:t>
                          </m:r>
                        </m:e>
                        <m:sub>
                          <m:r>
                            <a:rPr lang="en-US" sz="2000">
                              <a:latin typeface="Cambria Math" panose="02040503050406030204" pitchFamily="18" charset="0"/>
                              <a:ea typeface="Batang" panose="02030600000101010101" pitchFamily="18" charset="-127"/>
                            </a:rPr>
                            <m:t>1</m:t>
                          </m:r>
                        </m:sub>
                      </m:sSub>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a:p>
                <a:pPr>
                  <a:spcAft>
                    <a:spcPts val="1000"/>
                  </a:spcAft>
                </a:pPr>
                <a14:m>
                  <m:oMathPara xmlns:m="http://schemas.openxmlformats.org/officeDocument/2006/math">
                    <m:oMathParaPr>
                      <m:jc m:val="left"/>
                    </m:oMathParaPr>
                    <m:oMath xmlns:m="http://schemas.openxmlformats.org/officeDocument/2006/math">
                      <m:r>
                        <m:rPr>
                          <m:sty m:val="p"/>
                        </m:rPr>
                        <a:rPr lang="en-US" sz="2000" b="0" i="0" smtClean="0">
                          <a:latin typeface="Cambria Math" panose="02040503050406030204" pitchFamily="18" charset="0"/>
                          <a:ea typeface="Batang" panose="02030600000101010101" pitchFamily="18" charset="-127"/>
                        </a:rPr>
                        <m:t>Sink</m:t>
                      </m:r>
                      <m:r>
                        <a:rPr lang="en-US" sz="2000" b="0" i="0" smtClean="0">
                          <a:latin typeface="Cambria Math" panose="02040503050406030204" pitchFamily="18" charset="0"/>
                          <a:ea typeface="Batang" panose="02030600000101010101" pitchFamily="18" charset="-127"/>
                        </a:rPr>
                        <m:t> </m:t>
                      </m:r>
                      <m:r>
                        <m:rPr>
                          <m:sty m:val="p"/>
                        </m:rPr>
                        <a:rPr lang="en-US" sz="2000" b="0" i="0" smtClean="0">
                          <a:latin typeface="Cambria Math" panose="02040503050406030204" pitchFamily="18" charset="0"/>
                          <a:ea typeface="Batang" panose="02030600000101010101" pitchFamily="18" charset="-127"/>
                        </a:rPr>
                        <m:t>Flux</m:t>
                      </m:r>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𝐽</m:t>
                          </m:r>
                        </m:e>
                        <m:sub>
                          <m:r>
                            <a:rPr lang="en-US" sz="2000">
                              <a:latin typeface="Cambria Math" panose="02040503050406030204" pitchFamily="18" charset="0"/>
                              <a:ea typeface="Batang" panose="02030600000101010101" pitchFamily="18" charset="-127"/>
                            </a:rPr>
                            <m:t>2</m:t>
                          </m:r>
                        </m:sub>
                      </m:sSub>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a:p>
                <a:pPr>
                  <a:spcAft>
                    <a:spcPts val="1000"/>
                  </a:spcAft>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Batang" panose="02030600000101010101" pitchFamily="18" charset="-127"/>
                            </a:rPr>
                          </m:ctrlPr>
                        </m:sSubPr>
                        <m:e>
                          <m:r>
                            <m:rPr>
                              <m:sty m:val="p"/>
                            </m:rPr>
                            <a:rPr lang="en-US" sz="2000" i="0">
                              <a:latin typeface="Cambria Math" panose="02040503050406030204" pitchFamily="18" charset="0"/>
                              <a:ea typeface="Batang" panose="02030600000101010101" pitchFamily="18" charset="-127"/>
                            </a:rPr>
                            <m:t>C</m:t>
                          </m:r>
                        </m:e>
                        <m:sub>
                          <m:r>
                            <a:rPr lang="en-US" sz="2000">
                              <a:latin typeface="Cambria Math" panose="02040503050406030204" pitchFamily="18" charset="0"/>
                              <a:ea typeface="Batang" panose="02030600000101010101" pitchFamily="18" charset="-127"/>
                            </a:rPr>
                            <m:t>(</m:t>
                          </m:r>
                          <m:r>
                            <a:rPr lang="en-US" sz="2000" i="1">
                              <a:latin typeface="Cambria Math" panose="02040503050406030204" pitchFamily="18" charset="0"/>
                              <a:ea typeface="Batang" panose="02030600000101010101" pitchFamily="18" charset="-127"/>
                            </a:rPr>
                            <m:t>𝑥</m:t>
                          </m:r>
                          <m:r>
                            <a:rPr lang="en-US" sz="2000">
                              <a:latin typeface="Cambria Math" panose="02040503050406030204" pitchFamily="18" charset="0"/>
                              <a:ea typeface="Batang" panose="02030600000101010101" pitchFamily="18" charset="-127"/>
                            </a:rPr>
                            <m:t>=</m:t>
                          </m:r>
                          <m:r>
                            <a:rPr lang="en-US" sz="2000" i="1">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𝛿</m:t>
                              </m:r>
                            </m:e>
                            <m:sub>
                              <m:r>
                                <a:rPr lang="en-US" sz="2000" i="1">
                                  <a:latin typeface="Cambria Math" panose="02040503050406030204" pitchFamily="18" charset="0"/>
                                  <a:ea typeface="Batang" panose="02030600000101010101" pitchFamily="18" charset="-127"/>
                                </a:rPr>
                                <m:t>𝐷𝐵𝐿</m:t>
                              </m:r>
                            </m:sub>
                          </m:sSub>
                          <m:r>
                            <a:rPr lang="en-US" sz="2000">
                              <a:latin typeface="Cambria Math" panose="02040503050406030204" pitchFamily="18" charset="0"/>
                              <a:ea typeface="Batang" panose="02030600000101010101" pitchFamily="18" charset="-127"/>
                            </a:rPr>
                            <m:t>)</m:t>
                          </m:r>
                        </m:sub>
                      </m:sSub>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𝐶</m:t>
                          </m:r>
                        </m:e>
                        <m:sub>
                          <m:r>
                            <a:rPr lang="en-US" sz="2000">
                              <a:latin typeface="Cambria Math" panose="02040503050406030204" pitchFamily="18" charset="0"/>
                              <a:ea typeface="Batang" panose="02030600000101010101" pitchFamily="18" charset="-127"/>
                            </a:rPr>
                            <m:t>1</m:t>
                          </m:r>
                        </m:sub>
                      </m:sSub>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a:p>
                <a:pPr>
                  <a:spcAft>
                    <a:spcPts val="1000"/>
                  </a:spcAft>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Batang" panose="02030600000101010101" pitchFamily="18" charset="-127"/>
                            </a:rPr>
                          </m:ctrlPr>
                        </m:sSubPr>
                        <m:e>
                          <m:r>
                            <m:rPr>
                              <m:sty m:val="p"/>
                            </m:rPr>
                            <a:rPr lang="en-US" sz="2000" i="0">
                              <a:latin typeface="Cambria Math" panose="02040503050406030204" pitchFamily="18" charset="0"/>
                              <a:ea typeface="Batang" panose="02030600000101010101" pitchFamily="18" charset="-127"/>
                            </a:rPr>
                            <m:t>C</m:t>
                          </m:r>
                        </m:e>
                        <m:sub>
                          <m:r>
                            <a:rPr lang="en-US" sz="2000">
                              <a:latin typeface="Cambria Math" panose="02040503050406030204" pitchFamily="18" charset="0"/>
                              <a:ea typeface="Batang" panose="02030600000101010101" pitchFamily="18" charset="-127"/>
                            </a:rPr>
                            <m:t>(</m:t>
                          </m:r>
                          <m:r>
                            <a:rPr lang="en-US" sz="2000" i="1">
                              <a:latin typeface="Cambria Math" panose="02040503050406030204" pitchFamily="18" charset="0"/>
                              <a:ea typeface="Batang" panose="02030600000101010101" pitchFamily="18" charset="-127"/>
                            </a:rPr>
                            <m:t>𝑥</m:t>
                          </m:r>
                          <m:r>
                            <a:rPr lang="en-US" sz="2000">
                              <a:latin typeface="Cambria Math" panose="02040503050406030204" pitchFamily="18" charset="0"/>
                              <a:ea typeface="Batang" panose="02030600000101010101" pitchFamily="18" charset="-127"/>
                            </a:rPr>
                            <m:t>=0)</m:t>
                          </m:r>
                        </m:sub>
                      </m:sSub>
                      <m:r>
                        <a:rPr lang="en-US" sz="2000">
                          <a:latin typeface="Cambria Math" panose="02040503050406030204" pitchFamily="18" charset="0"/>
                          <a:ea typeface="Batang" panose="02030600000101010101" pitchFamily="18" charset="-127"/>
                        </a:rPr>
                        <m:t>=</m:t>
                      </m:r>
                      <m:sSubSup>
                        <m:sSubSupPr>
                          <m:ctrlPr>
                            <a:rPr lang="en-US" sz="2000" i="1">
                              <a:latin typeface="Cambria Math" panose="02040503050406030204" pitchFamily="18" charset="0"/>
                              <a:ea typeface="Batang" panose="02030600000101010101" pitchFamily="18" charset="-127"/>
                            </a:rPr>
                          </m:ctrlPr>
                        </m:sSubSupPr>
                        <m:e>
                          <m:r>
                            <a:rPr lang="en-US" sz="2000" i="1">
                              <a:latin typeface="Cambria Math" panose="02040503050406030204" pitchFamily="18" charset="0"/>
                              <a:ea typeface="Batang" panose="02030600000101010101" pitchFamily="18" charset="-127"/>
                            </a:rPr>
                            <m:t>𝐶</m:t>
                          </m:r>
                        </m:e>
                        <m:sub>
                          <m:r>
                            <a:rPr lang="en-US" sz="2000">
                              <a:latin typeface="Cambria Math" panose="02040503050406030204" pitchFamily="18" charset="0"/>
                              <a:ea typeface="Batang" panose="02030600000101010101" pitchFamily="18" charset="-127"/>
                            </a:rPr>
                            <m:t>1</m:t>
                          </m:r>
                        </m:sub>
                        <m:sup>
                          <m:r>
                            <a:rPr lang="en-US" sz="2000" i="1">
                              <a:latin typeface="Cambria Math" panose="02040503050406030204" pitchFamily="18" charset="0"/>
                              <a:ea typeface="Batang" panose="02030600000101010101" pitchFamily="18" charset="-127"/>
                            </a:rPr>
                            <m:t>∗</m:t>
                          </m:r>
                        </m:sup>
                      </m:sSubSup>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a:p>
                <a:pPr>
                  <a:spcAft>
                    <a:spcPts val="1000"/>
                  </a:spcAft>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ea typeface="Batang" panose="02030600000101010101" pitchFamily="18" charset="-127"/>
                            </a:rPr>
                          </m:ctrlPr>
                        </m:sSubPr>
                        <m:e>
                          <m:r>
                            <m:rPr>
                              <m:sty m:val="p"/>
                            </m:rPr>
                            <a:rPr lang="en-US" sz="2000" i="0">
                              <a:latin typeface="Cambria Math" panose="02040503050406030204" pitchFamily="18" charset="0"/>
                              <a:ea typeface="Batang" panose="02030600000101010101" pitchFamily="18" charset="-127"/>
                            </a:rPr>
                            <m:t>C</m:t>
                          </m:r>
                        </m:e>
                        <m:sub>
                          <m:r>
                            <a:rPr lang="en-US" sz="2000">
                              <a:latin typeface="Cambria Math" panose="02040503050406030204" pitchFamily="18" charset="0"/>
                              <a:ea typeface="Batang" panose="02030600000101010101" pitchFamily="18" charset="-127"/>
                            </a:rPr>
                            <m:t>(</m:t>
                          </m:r>
                          <m:r>
                            <a:rPr lang="en-US" sz="2000" i="1">
                              <a:latin typeface="Cambria Math" panose="02040503050406030204" pitchFamily="18" charset="0"/>
                              <a:ea typeface="Batang" panose="02030600000101010101" pitchFamily="18" charset="-127"/>
                            </a:rPr>
                            <m:t>𝑥</m:t>
                          </m:r>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𝛿</m:t>
                              </m:r>
                            </m:e>
                            <m:sub>
                              <m:r>
                                <a:rPr lang="en-US" sz="2000" i="1">
                                  <a:latin typeface="Cambria Math" panose="02040503050406030204" pitchFamily="18" charset="0"/>
                                  <a:ea typeface="Batang" panose="02030600000101010101" pitchFamily="18" charset="-127"/>
                                </a:rPr>
                                <m:t>𝐺𝑒𝑙</m:t>
                              </m:r>
                            </m:sub>
                          </m:sSub>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𝛿</m:t>
                              </m:r>
                            </m:e>
                            <m:sub>
                              <m:r>
                                <a:rPr lang="en-US" sz="2000" i="1">
                                  <a:latin typeface="Cambria Math" panose="02040503050406030204" pitchFamily="18" charset="0"/>
                                  <a:ea typeface="Batang" panose="02030600000101010101" pitchFamily="18" charset="-127"/>
                                </a:rPr>
                                <m:t>𝐷𝐵𝐿</m:t>
                              </m:r>
                            </m:sub>
                          </m:sSub>
                          <m:r>
                            <a:rPr lang="en-US" sz="2000">
                              <a:latin typeface="Cambria Math" panose="02040503050406030204" pitchFamily="18" charset="0"/>
                              <a:ea typeface="Batang" panose="02030600000101010101" pitchFamily="18" charset="-127"/>
                            </a:rPr>
                            <m:t>)</m:t>
                          </m:r>
                        </m:sub>
                      </m:sSub>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𝐶</m:t>
                          </m:r>
                        </m:e>
                        <m:sub>
                          <m:r>
                            <a:rPr lang="en-US" sz="2000">
                              <a:latin typeface="Cambria Math" panose="02040503050406030204" pitchFamily="18" charset="0"/>
                              <a:ea typeface="Batang" panose="02030600000101010101" pitchFamily="18" charset="-127"/>
                            </a:rPr>
                            <m:t>2</m:t>
                          </m:r>
                        </m:sub>
                      </m:sSub>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a:p>
                <a:pPr>
                  <a:spcAft>
                    <a:spcPts val="1000"/>
                  </a:spcAft>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Batang" panose="02030600000101010101" pitchFamily="18" charset="-127"/>
                            </a:rPr>
                          </m:ctrlPr>
                        </m:sSubPr>
                        <m:e>
                          <m:r>
                            <m:rPr>
                              <m:sty m:val="p"/>
                            </m:rPr>
                            <a:rPr lang="en-US" sz="2000" i="0">
                              <a:latin typeface="Cambria Math" panose="02040503050406030204" pitchFamily="18" charset="0"/>
                              <a:ea typeface="Batang" panose="02030600000101010101" pitchFamily="18" charset="-127"/>
                            </a:rPr>
                            <m:t>C</m:t>
                          </m:r>
                        </m:e>
                        <m:sub>
                          <m:r>
                            <a:rPr lang="en-US" sz="2000">
                              <a:latin typeface="Cambria Math" panose="02040503050406030204" pitchFamily="18" charset="0"/>
                              <a:ea typeface="Batang" panose="02030600000101010101" pitchFamily="18" charset="-127"/>
                            </a:rPr>
                            <m:t>(</m:t>
                          </m:r>
                          <m:r>
                            <a:rPr lang="en-US" sz="2000" i="1">
                              <a:latin typeface="Cambria Math" panose="02040503050406030204" pitchFamily="18" charset="0"/>
                              <a:ea typeface="Batang" panose="02030600000101010101" pitchFamily="18" charset="-127"/>
                            </a:rPr>
                            <m:t>𝑥</m:t>
                          </m:r>
                          <m:r>
                            <a:rPr lang="en-US" sz="2000">
                              <a:latin typeface="Cambria Math" panose="02040503050406030204" pitchFamily="18" charset="0"/>
                              <a:ea typeface="Batang" panose="02030600000101010101" pitchFamily="18" charset="-127"/>
                            </a:rPr>
                            <m:t>=</m:t>
                          </m:r>
                          <m:sSub>
                            <m:sSubPr>
                              <m:ctrlPr>
                                <a:rPr lang="en-US" sz="2000" i="1">
                                  <a:latin typeface="Cambria Math" panose="02040503050406030204" pitchFamily="18" charset="0"/>
                                  <a:ea typeface="Batang" panose="02030600000101010101" pitchFamily="18" charset="-127"/>
                                </a:rPr>
                              </m:ctrlPr>
                            </m:sSubPr>
                            <m:e>
                              <m:r>
                                <a:rPr lang="en-US" sz="2000" i="1">
                                  <a:latin typeface="Cambria Math" panose="02040503050406030204" pitchFamily="18" charset="0"/>
                                  <a:ea typeface="Batang" panose="02030600000101010101" pitchFamily="18" charset="-127"/>
                                </a:rPr>
                                <m:t>𝛿</m:t>
                              </m:r>
                            </m:e>
                            <m:sub>
                              <m:r>
                                <a:rPr lang="en-US" sz="2000" i="1">
                                  <a:latin typeface="Cambria Math" panose="02040503050406030204" pitchFamily="18" charset="0"/>
                                  <a:ea typeface="Batang" panose="02030600000101010101" pitchFamily="18" charset="-127"/>
                                </a:rPr>
                                <m:t>𝐺𝑒𝑙</m:t>
                              </m:r>
                            </m:sub>
                          </m:sSub>
                          <m:r>
                            <a:rPr lang="en-US" sz="2000">
                              <a:latin typeface="Cambria Math" panose="02040503050406030204" pitchFamily="18" charset="0"/>
                              <a:ea typeface="Batang" panose="02030600000101010101" pitchFamily="18" charset="-127"/>
                            </a:rPr>
                            <m:t>)</m:t>
                          </m:r>
                        </m:sub>
                      </m:sSub>
                      <m:r>
                        <a:rPr lang="en-US" sz="2000">
                          <a:latin typeface="Cambria Math" panose="02040503050406030204" pitchFamily="18" charset="0"/>
                          <a:ea typeface="Batang" panose="02030600000101010101" pitchFamily="18" charset="-127"/>
                        </a:rPr>
                        <m:t>=</m:t>
                      </m:r>
                      <m:sSubSup>
                        <m:sSubSupPr>
                          <m:ctrlPr>
                            <a:rPr lang="en-US" sz="2000" i="1">
                              <a:latin typeface="Cambria Math" panose="02040503050406030204" pitchFamily="18" charset="0"/>
                              <a:ea typeface="Batang" panose="02030600000101010101" pitchFamily="18" charset="-127"/>
                            </a:rPr>
                          </m:ctrlPr>
                        </m:sSubSupPr>
                        <m:e>
                          <m:r>
                            <a:rPr lang="en-US" sz="2000" i="1">
                              <a:latin typeface="Cambria Math" panose="02040503050406030204" pitchFamily="18" charset="0"/>
                              <a:ea typeface="Batang" panose="02030600000101010101" pitchFamily="18" charset="-127"/>
                            </a:rPr>
                            <m:t>𝐶</m:t>
                          </m:r>
                        </m:e>
                        <m:sub>
                          <m:r>
                            <a:rPr lang="en-US" sz="2000">
                              <a:latin typeface="Cambria Math" panose="02040503050406030204" pitchFamily="18" charset="0"/>
                              <a:ea typeface="Batang" panose="02030600000101010101" pitchFamily="18" charset="-127"/>
                            </a:rPr>
                            <m:t>2</m:t>
                          </m:r>
                        </m:sub>
                        <m:sup>
                          <m:r>
                            <a:rPr lang="en-US" sz="2000" i="1">
                              <a:latin typeface="Cambria Math" panose="02040503050406030204" pitchFamily="18" charset="0"/>
                              <a:ea typeface="Batang" panose="02030600000101010101" pitchFamily="18" charset="-127"/>
                            </a:rPr>
                            <m:t>∗</m:t>
                          </m:r>
                        </m:sup>
                      </m:sSubSup>
                    </m:oMath>
                  </m:oMathPara>
                </a14:m>
                <a:endParaRPr lang="en-US" sz="2000" dirty="0">
                  <a:latin typeface="Arial" panose="020B0604020202020204" pitchFamily="34" charset="0"/>
                  <a:ea typeface="Batang" panose="02030600000101010101" pitchFamily="18" charset="-127"/>
                  <a:cs typeface="Arial" panose="020B0604020202020204" pitchFamily="34" charset="0"/>
                </a:endParaRPr>
              </a:p>
            </p:txBody>
          </p:sp>
        </mc:Choice>
        <mc:Fallback xmlns="">
          <p:sp>
            <p:nvSpPr>
              <p:cNvPr id="5" name="Rectangle 4">
                <a:extLst>
                  <a:ext uri="{FF2B5EF4-FFF2-40B4-BE49-F238E27FC236}">
                    <a16:creationId xmlns:a16="http://schemas.microsoft.com/office/drawing/2014/main" id="{3D542729-9F44-445A-9CDA-00CFEFFA37D4}"/>
                  </a:ext>
                </a:extLst>
              </p:cNvPr>
              <p:cNvSpPr>
                <a:spLocks noRot="1" noChangeAspect="1" noMove="1" noResize="1" noEditPoints="1" noAdjustHandles="1" noChangeArrowheads="1" noChangeShapeType="1" noTextEdit="1"/>
              </p:cNvSpPr>
              <p:nvPr/>
            </p:nvSpPr>
            <p:spPr>
              <a:xfrm>
                <a:off x="8554075" y="2012270"/>
                <a:ext cx="2344383" cy="2826671"/>
              </a:xfrm>
              <a:prstGeom prst="rect">
                <a:avLst/>
              </a:prstGeom>
              <a:blipFill>
                <a:blip r:embed="rId6"/>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952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102" grpId="0"/>
      <p:bldP spid="105"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DE4647-1AE8-C750-8B1C-EDF7C78CEB53}"/>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6</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Source Compartment Nitrate Profiles</a:t>
            </a:r>
          </a:p>
        </p:txBody>
      </p:sp>
      <p:sp>
        <p:nvSpPr>
          <p:cNvPr id="18" name="Content Placeholder 2">
            <a:extLst>
              <a:ext uri="{FF2B5EF4-FFF2-40B4-BE49-F238E27FC236}">
                <a16:creationId xmlns:a16="http://schemas.microsoft.com/office/drawing/2014/main" id="{A62D6452-6681-374C-9AAC-0943F6C4FC1D}"/>
              </a:ext>
            </a:extLst>
          </p:cNvPr>
          <p:cNvSpPr txBox="1">
            <a:spLocks/>
          </p:cNvSpPr>
          <p:nvPr/>
        </p:nvSpPr>
        <p:spPr bwMode="auto">
          <a:xfrm>
            <a:off x="8516982" y="1035218"/>
            <a:ext cx="3675017" cy="432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dirty="0">
                <a:solidFill>
                  <a:schemeClr val="tx1"/>
                </a:solidFill>
                <a:latin typeface="Arial" panose="020B0604020202020204" pitchFamily="34" charset="0"/>
                <a:cs typeface="Arial" panose="020B0604020202020204" pitchFamily="34" charset="0"/>
              </a:rPr>
              <a:t>Six mixing speeds</a:t>
            </a:r>
          </a:p>
          <a:p>
            <a:pPr lvl="1"/>
            <a:r>
              <a:rPr lang="en-US" altLang="en-US" kern="0" dirty="0">
                <a:solidFill>
                  <a:schemeClr val="tx1"/>
                </a:solidFill>
                <a:latin typeface="Arial" panose="020B0604020202020204" pitchFamily="34" charset="0"/>
                <a:cs typeface="Arial" panose="020B0604020202020204" pitchFamily="34" charset="0"/>
              </a:rPr>
              <a:t>50–500 RPM</a:t>
            </a:r>
          </a:p>
          <a:p>
            <a:r>
              <a:rPr lang="en-US" altLang="en-US" kern="0" dirty="0">
                <a:solidFill>
                  <a:schemeClr val="tx1"/>
                </a:solidFill>
                <a:latin typeface="Arial" panose="020B0604020202020204" pitchFamily="34" charset="0"/>
                <a:cs typeface="Arial" panose="020B0604020202020204" pitchFamily="34" charset="0"/>
              </a:rPr>
              <a:t>Four gel thicknesses</a:t>
            </a:r>
          </a:p>
          <a:p>
            <a:pPr lvl="1"/>
            <a:r>
              <a:rPr lang="en-US" altLang="en-US" kern="0" dirty="0">
                <a:solidFill>
                  <a:schemeClr val="tx1"/>
                </a:solidFill>
                <a:latin typeface="Arial" panose="020B0604020202020204" pitchFamily="34" charset="0"/>
                <a:cs typeface="Arial" panose="020B0604020202020204" pitchFamily="34" charset="0"/>
              </a:rPr>
              <a:t>0.08–0.20 cm</a:t>
            </a:r>
          </a:p>
          <a:p>
            <a:r>
              <a:rPr lang="en-US" altLang="en-US" kern="0" dirty="0">
                <a:solidFill>
                  <a:schemeClr val="tx1"/>
                </a:solidFill>
                <a:latin typeface="Arial" panose="020B0604020202020204" pitchFamily="34" charset="0"/>
                <a:cs typeface="Arial" panose="020B0604020202020204" pitchFamily="34" charset="0"/>
              </a:rPr>
              <a:t>Replicate tests</a:t>
            </a:r>
          </a:p>
          <a:p>
            <a:pPr lvl="1"/>
            <a:r>
              <a:rPr lang="en-US" altLang="en-US" kern="0" dirty="0">
                <a:solidFill>
                  <a:schemeClr val="tx1"/>
                </a:solidFill>
                <a:latin typeface="Arial" panose="020B0604020202020204" pitchFamily="34" charset="0"/>
                <a:cs typeface="Arial" panose="020B0604020202020204" pitchFamily="34" charset="0"/>
              </a:rPr>
              <a:t>Data replicate</a:t>
            </a:r>
          </a:p>
          <a:p>
            <a:pPr lvl="1"/>
            <a:r>
              <a:rPr lang="en-US" altLang="en-US" kern="0" dirty="0">
                <a:solidFill>
                  <a:schemeClr val="tx1"/>
                </a:solidFill>
                <a:latin typeface="Arial" panose="020B0604020202020204" pitchFamily="34" charset="0"/>
                <a:cs typeface="Arial" panose="020B0604020202020204" pitchFamily="34" charset="0"/>
              </a:rPr>
              <a:t>Simulation replicate</a:t>
            </a:r>
          </a:p>
          <a:p>
            <a:r>
              <a:rPr lang="en-US" altLang="en-US" kern="0" dirty="0">
                <a:solidFill>
                  <a:schemeClr val="tx1"/>
                </a:solidFill>
                <a:latin typeface="Arial" panose="020B0604020202020204" pitchFamily="34" charset="0"/>
                <a:cs typeface="Arial" panose="020B0604020202020204" pitchFamily="34" charset="0"/>
              </a:rPr>
              <a:t>Source Nitrate</a:t>
            </a:r>
          </a:p>
          <a:p>
            <a:pPr lvl="1"/>
            <a:r>
              <a:rPr lang="en-US" altLang="en-US" kern="0" dirty="0">
                <a:solidFill>
                  <a:schemeClr val="tx1"/>
                </a:solidFill>
                <a:latin typeface="Arial" panose="020B0604020202020204" pitchFamily="34" charset="0"/>
                <a:cs typeface="Arial" panose="020B0604020202020204" pitchFamily="34" charset="0"/>
              </a:rPr>
              <a:t>t = 0 </a:t>
            </a:r>
            <a:r>
              <a:rPr lang="en-US" altLang="en-US" kern="0" dirty="0">
                <a:solidFill>
                  <a:schemeClr val="tx1"/>
                </a:solidFill>
                <a:latin typeface="Arial" panose="020B0604020202020204" pitchFamily="34" charset="0"/>
                <a:cs typeface="Arial" panose="020B0604020202020204" pitchFamily="34" charset="0"/>
                <a:sym typeface="Wingdings" pitchFamily="2" charset="2"/>
              </a:rPr>
              <a:t></a:t>
            </a:r>
            <a:r>
              <a:rPr lang="en-US" altLang="en-US" kern="0" dirty="0">
                <a:solidFill>
                  <a:schemeClr val="tx1"/>
                </a:solidFill>
                <a:latin typeface="Arial" panose="020B0604020202020204" pitchFamily="34" charset="0"/>
                <a:cs typeface="Arial" panose="020B0604020202020204" pitchFamily="34" charset="0"/>
              </a:rPr>
              <a:t> 10–23 mg•L⁻¹-N</a:t>
            </a:r>
          </a:p>
          <a:p>
            <a:pPr lvl="1"/>
            <a:r>
              <a:rPr lang="en-US" altLang="en-US" kern="0" dirty="0">
                <a:solidFill>
                  <a:schemeClr val="tx1"/>
                </a:solidFill>
                <a:latin typeface="Arial" panose="020B0604020202020204" pitchFamily="34" charset="0"/>
                <a:cs typeface="Arial" panose="020B0604020202020204" pitchFamily="34" charset="0"/>
              </a:rPr>
              <a:t>Decreased &lt;10 % over 200-min test</a:t>
            </a:r>
          </a:p>
          <a:p>
            <a:pPr lvl="1"/>
            <a:endParaRPr lang="en-US" altLang="en-US" kern="0" dirty="0">
              <a:solidFill>
                <a:schemeClr val="tx1"/>
              </a:solidFill>
              <a:latin typeface="Arial" panose="020B0604020202020204" pitchFamily="34" charset="0"/>
              <a:cs typeface="Arial" panose="020B0604020202020204" pitchFamily="34" charset="0"/>
            </a:endParaRPr>
          </a:p>
          <a:p>
            <a:endParaRPr lang="en-US" altLang="en-US" kern="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25F5AD2-7870-C2B4-5222-93DA1F4B0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5" y="1035218"/>
            <a:ext cx="8229600" cy="5760720"/>
          </a:xfrm>
          <a:prstGeom prst="rect">
            <a:avLst/>
          </a:prstGeom>
        </p:spPr>
      </p:pic>
      <p:sp>
        <p:nvSpPr>
          <p:cNvPr id="15" name="TextBox 14">
            <a:extLst>
              <a:ext uri="{FF2B5EF4-FFF2-40B4-BE49-F238E27FC236}">
                <a16:creationId xmlns:a16="http://schemas.microsoft.com/office/drawing/2014/main" id="{0BCF7630-8FD7-7AB0-F61C-AF394DF18C94}"/>
              </a:ext>
            </a:extLst>
          </p:cNvPr>
          <p:cNvSpPr txBox="1"/>
          <p:nvPr/>
        </p:nvSpPr>
        <p:spPr>
          <a:xfrm>
            <a:off x="1661013" y="1122606"/>
            <a:ext cx="1018227" cy="320040"/>
          </a:xfrm>
          <a:prstGeom prst="rect">
            <a:avLst/>
          </a:prstGeom>
          <a:solidFill>
            <a:srgbClr val="BEBEBE"/>
          </a:solidFill>
        </p:spPr>
        <p:txBody>
          <a:bodyPr wrap="none" rtlCol="0">
            <a:spAutoFit/>
          </a:bodyPr>
          <a:lstStyle/>
          <a:p>
            <a:r>
              <a:rPr lang="en-US">
                <a:latin typeface="Arial" panose="020B0604020202020204" pitchFamily="34" charset="0"/>
                <a:cs typeface="Arial" panose="020B0604020202020204" pitchFamily="34" charset="0"/>
              </a:rPr>
              <a:t>50 RPM</a:t>
            </a:r>
          </a:p>
        </p:txBody>
      </p:sp>
      <p:sp>
        <p:nvSpPr>
          <p:cNvPr id="22" name="TextBox 21">
            <a:extLst>
              <a:ext uri="{FF2B5EF4-FFF2-40B4-BE49-F238E27FC236}">
                <a16:creationId xmlns:a16="http://schemas.microsoft.com/office/drawing/2014/main" id="{F42AF60E-64AB-7D10-8C5B-8E08C63AD445}"/>
              </a:ext>
            </a:extLst>
          </p:cNvPr>
          <p:cNvSpPr txBox="1"/>
          <p:nvPr/>
        </p:nvSpPr>
        <p:spPr>
          <a:xfrm>
            <a:off x="4845727" y="1121498"/>
            <a:ext cx="1146468" cy="320040"/>
          </a:xfrm>
          <a:prstGeom prst="rect">
            <a:avLst/>
          </a:prstGeom>
          <a:solidFill>
            <a:srgbClr val="BEBEBE"/>
          </a:solidFill>
        </p:spPr>
        <p:txBody>
          <a:bodyPr wrap="none" rtlCol="0">
            <a:spAutoFit/>
          </a:bodyPr>
          <a:lstStyle/>
          <a:p>
            <a:r>
              <a:rPr lang="en-US">
                <a:latin typeface="Arial" panose="020B0604020202020204" pitchFamily="34" charset="0"/>
                <a:cs typeface="Arial" panose="020B0604020202020204" pitchFamily="34" charset="0"/>
              </a:rPr>
              <a:t>100 RPM</a:t>
            </a:r>
          </a:p>
        </p:txBody>
      </p:sp>
      <p:sp>
        <p:nvSpPr>
          <p:cNvPr id="23" name="TextBox 22">
            <a:extLst>
              <a:ext uri="{FF2B5EF4-FFF2-40B4-BE49-F238E27FC236}">
                <a16:creationId xmlns:a16="http://schemas.microsoft.com/office/drawing/2014/main" id="{D95E156C-9BAC-4072-7E48-9E1BF43FFB82}"/>
              </a:ext>
            </a:extLst>
          </p:cNvPr>
          <p:cNvSpPr txBox="1"/>
          <p:nvPr/>
        </p:nvSpPr>
        <p:spPr>
          <a:xfrm>
            <a:off x="1659903" y="2903574"/>
            <a:ext cx="1146468" cy="320040"/>
          </a:xfrm>
          <a:prstGeom prst="rect">
            <a:avLst/>
          </a:prstGeom>
          <a:solidFill>
            <a:srgbClr val="BEBEBE"/>
          </a:solidFill>
        </p:spPr>
        <p:txBody>
          <a:bodyPr wrap="none" rtlCol="0">
            <a:spAutoFit/>
          </a:bodyPr>
          <a:lstStyle/>
          <a:p>
            <a:r>
              <a:rPr lang="en-US">
                <a:latin typeface="Arial" panose="020B0604020202020204" pitchFamily="34" charset="0"/>
                <a:cs typeface="Arial" panose="020B0604020202020204" pitchFamily="34" charset="0"/>
              </a:rPr>
              <a:t>200 RPM</a:t>
            </a:r>
          </a:p>
        </p:txBody>
      </p:sp>
      <p:sp>
        <p:nvSpPr>
          <p:cNvPr id="24" name="TextBox 23">
            <a:extLst>
              <a:ext uri="{FF2B5EF4-FFF2-40B4-BE49-F238E27FC236}">
                <a16:creationId xmlns:a16="http://schemas.microsoft.com/office/drawing/2014/main" id="{5D1F03C1-F89A-ADF2-8695-E816C655BF0B}"/>
              </a:ext>
            </a:extLst>
          </p:cNvPr>
          <p:cNvSpPr txBox="1"/>
          <p:nvPr/>
        </p:nvSpPr>
        <p:spPr>
          <a:xfrm>
            <a:off x="4844617" y="2902466"/>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300 RPM</a:t>
            </a:r>
          </a:p>
        </p:txBody>
      </p:sp>
      <p:sp>
        <p:nvSpPr>
          <p:cNvPr id="25" name="TextBox 24">
            <a:extLst>
              <a:ext uri="{FF2B5EF4-FFF2-40B4-BE49-F238E27FC236}">
                <a16:creationId xmlns:a16="http://schemas.microsoft.com/office/drawing/2014/main" id="{0B74906F-FD81-8E5E-2680-233BA50FFE9B}"/>
              </a:ext>
            </a:extLst>
          </p:cNvPr>
          <p:cNvSpPr txBox="1"/>
          <p:nvPr/>
        </p:nvSpPr>
        <p:spPr>
          <a:xfrm>
            <a:off x="1658793" y="4704423"/>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400 RPM</a:t>
            </a:r>
          </a:p>
        </p:txBody>
      </p:sp>
      <p:sp>
        <p:nvSpPr>
          <p:cNvPr id="26" name="TextBox 25">
            <a:extLst>
              <a:ext uri="{FF2B5EF4-FFF2-40B4-BE49-F238E27FC236}">
                <a16:creationId xmlns:a16="http://schemas.microsoft.com/office/drawing/2014/main" id="{2E8B74C9-8A47-5A6F-6E95-4D4D242BF4EB}"/>
              </a:ext>
            </a:extLst>
          </p:cNvPr>
          <p:cNvSpPr txBox="1"/>
          <p:nvPr/>
        </p:nvSpPr>
        <p:spPr>
          <a:xfrm>
            <a:off x="4843507" y="4528220"/>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500 RPM</a:t>
            </a:r>
          </a:p>
        </p:txBody>
      </p:sp>
      <p:sp>
        <p:nvSpPr>
          <p:cNvPr id="28" name="Rectangle 27">
            <a:extLst>
              <a:ext uri="{FF2B5EF4-FFF2-40B4-BE49-F238E27FC236}">
                <a16:creationId xmlns:a16="http://schemas.microsoft.com/office/drawing/2014/main" id="{2F4FEA9A-3C84-6D12-D97B-F7B214B4DC98}"/>
              </a:ext>
            </a:extLst>
          </p:cNvPr>
          <p:cNvSpPr/>
          <p:nvPr/>
        </p:nvSpPr>
        <p:spPr>
          <a:xfrm>
            <a:off x="7017025" y="2035534"/>
            <a:ext cx="1280160" cy="125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BA3C29E-6BF7-A4D1-F799-0DB163C85DB9}"/>
              </a:ext>
            </a:extLst>
          </p:cNvPr>
          <p:cNvSpPr/>
          <p:nvPr/>
        </p:nvSpPr>
        <p:spPr>
          <a:xfrm>
            <a:off x="7017025" y="3373409"/>
            <a:ext cx="1280160" cy="198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1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25" grpId="0" animBg="1"/>
      <p:bldP spid="26" grpId="0" animBg="1"/>
      <p:bldP spid="28" grpId="0" animBg="1"/>
      <p:bldP spid="29" grpId="0" animBg="1"/>
    </p:bldLst>
  </p:timing>
  <p:extLst mod="1">
    <p:ext uri="{6950BFC3-D8DA-4A85-94F7-54DA5524770B}">
      <p188:commentRel xmlns=""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6DE4647-1AE8-C750-8B1C-EDF7C78CEB53}"/>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2D3484-E16D-6CDF-3EDF-AA07CBD57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00" y="1043170"/>
            <a:ext cx="8229600" cy="5760720"/>
          </a:xfrm>
          <a:prstGeom prst="rect">
            <a:avLst/>
          </a:prstGeom>
        </p:spPr>
      </p:pic>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7</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188"/>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Sink Compartment Nitrate Profiles</a:t>
            </a:r>
          </a:p>
        </p:txBody>
      </p:sp>
      <p:sp>
        <p:nvSpPr>
          <p:cNvPr id="18" name="Content Placeholder 2">
            <a:extLst>
              <a:ext uri="{FF2B5EF4-FFF2-40B4-BE49-F238E27FC236}">
                <a16:creationId xmlns:a16="http://schemas.microsoft.com/office/drawing/2014/main" id="{A62D6452-6681-374C-9AAC-0943F6C4FC1D}"/>
              </a:ext>
            </a:extLst>
          </p:cNvPr>
          <p:cNvSpPr txBox="1">
            <a:spLocks/>
          </p:cNvSpPr>
          <p:nvPr/>
        </p:nvSpPr>
        <p:spPr bwMode="auto">
          <a:xfrm>
            <a:off x="8387639" y="1035218"/>
            <a:ext cx="3579073" cy="45550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No Initial Sink Nitrate</a:t>
            </a:r>
          </a:p>
          <a:p>
            <a:pPr lvl="1"/>
            <a:r>
              <a:rPr lang="en-US" altLang="en-US" kern="0">
                <a:solidFill>
                  <a:schemeClr val="tx1"/>
                </a:solidFill>
                <a:latin typeface="Arial" panose="020B0604020202020204" pitchFamily="34" charset="0"/>
                <a:cs typeface="Arial" panose="020B0604020202020204" pitchFamily="34" charset="0"/>
              </a:rPr>
              <a:t>Final: 0.2–0.7 mg•L⁻¹-N</a:t>
            </a:r>
          </a:p>
          <a:p>
            <a:r>
              <a:rPr lang="en-US" altLang="en-US" kern="0">
                <a:solidFill>
                  <a:schemeClr val="tx1"/>
                </a:solidFill>
                <a:latin typeface="Arial" panose="020B0604020202020204" pitchFamily="34" charset="0"/>
                <a:cs typeface="Arial" panose="020B0604020202020204" pitchFamily="34" charset="0"/>
              </a:rPr>
              <a:t>Increased diffusion with decreasing Gel Thickness</a:t>
            </a:r>
          </a:p>
          <a:p>
            <a:pPr lvl="1"/>
            <a:r>
              <a:rPr lang="en-US" altLang="en-US" kern="0">
                <a:solidFill>
                  <a:schemeClr val="tx1"/>
                </a:solidFill>
                <a:latin typeface="Arial" panose="020B0604020202020204" pitchFamily="34" charset="0"/>
                <a:cs typeface="Arial" panose="020B0604020202020204" pitchFamily="34" charset="0"/>
              </a:rPr>
              <a:t>Greater slopes with thinner gels</a:t>
            </a:r>
          </a:p>
          <a:p>
            <a:r>
              <a:rPr lang="en-US" altLang="en-US" kern="0">
                <a:solidFill>
                  <a:schemeClr val="tx1"/>
                </a:solidFill>
                <a:latin typeface="Arial" panose="020B0604020202020204" pitchFamily="34" charset="0"/>
                <a:cs typeface="Arial" panose="020B0604020202020204" pitchFamily="34" charset="0"/>
              </a:rPr>
              <a:t>FDM captures trends</a:t>
            </a:r>
          </a:p>
          <a:p>
            <a:pPr lvl="1"/>
            <a:r>
              <a:rPr lang="en-US" altLang="en-US" kern="0">
                <a:solidFill>
                  <a:schemeClr val="tx1"/>
                </a:solidFill>
                <a:latin typeface="Arial" panose="020B0604020202020204" pitchFamily="34" charset="0"/>
                <a:cs typeface="Arial" panose="020B0604020202020204" pitchFamily="34" charset="0"/>
              </a:rPr>
              <a:t>Time</a:t>
            </a:r>
          </a:p>
          <a:p>
            <a:pPr lvl="1"/>
            <a:r>
              <a:rPr lang="en-US" altLang="en-US" kern="0">
                <a:solidFill>
                  <a:schemeClr val="tx1"/>
                </a:solidFill>
                <a:latin typeface="Arial" panose="020B0604020202020204" pitchFamily="34" charset="0"/>
                <a:cs typeface="Arial" panose="020B0604020202020204" pitchFamily="34" charset="0"/>
              </a:rPr>
              <a:t>Gel thickness</a:t>
            </a:r>
          </a:p>
          <a:p>
            <a:pPr lvl="1"/>
            <a:r>
              <a:rPr lang="en-US" altLang="en-US" kern="0">
                <a:solidFill>
                  <a:schemeClr val="tx1"/>
                </a:solidFill>
                <a:latin typeface="Arial" panose="020B0604020202020204" pitchFamily="34" charset="0"/>
                <a:cs typeface="Arial" panose="020B0604020202020204" pitchFamily="34" charset="0"/>
              </a:rPr>
              <a:t>Mixing speed</a:t>
            </a:r>
          </a:p>
          <a:p>
            <a:pPr lvl="1"/>
            <a:endParaRPr lang="en-US" altLang="en-US" kern="0">
              <a:solidFill>
                <a:schemeClr val="tx1"/>
              </a:solidFill>
              <a:latin typeface="Arial" panose="020B0604020202020204" pitchFamily="34" charset="0"/>
              <a:cs typeface="Arial" panose="020B0604020202020204" pitchFamily="34" charset="0"/>
            </a:endParaRPr>
          </a:p>
          <a:p>
            <a:endParaRPr lang="en-US" altLang="en-US" kern="0">
              <a:solidFill>
                <a:schemeClr val="tx1"/>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BB59BCAD-F63F-F529-027D-BC9EE8949065}"/>
              </a:ext>
            </a:extLst>
          </p:cNvPr>
          <p:cNvCxnSpPr/>
          <p:nvPr/>
        </p:nvCxnSpPr>
        <p:spPr>
          <a:xfrm flipV="1">
            <a:off x="7921484" y="2570327"/>
            <a:ext cx="0" cy="73152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1D8D4C-4206-C487-BF32-8D9C46418BE9}"/>
              </a:ext>
            </a:extLst>
          </p:cNvPr>
          <p:cNvCxnSpPr/>
          <p:nvPr/>
        </p:nvCxnSpPr>
        <p:spPr>
          <a:xfrm flipV="1">
            <a:off x="6105939" y="1408776"/>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0C450B-0A80-CB4D-D721-06E82729702B}"/>
              </a:ext>
            </a:extLst>
          </p:cNvPr>
          <p:cNvCxnSpPr/>
          <p:nvPr/>
        </p:nvCxnSpPr>
        <p:spPr>
          <a:xfrm flipV="1">
            <a:off x="6639999" y="5002102"/>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29596D-A488-5D49-3C24-4ADA7A792481}"/>
              </a:ext>
            </a:extLst>
          </p:cNvPr>
          <p:cNvCxnSpPr/>
          <p:nvPr/>
        </p:nvCxnSpPr>
        <p:spPr>
          <a:xfrm flipV="1">
            <a:off x="3386592" y="3202456"/>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134DA09-11C4-A130-665E-4F93B3F19F18}"/>
              </a:ext>
            </a:extLst>
          </p:cNvPr>
          <p:cNvCxnSpPr/>
          <p:nvPr/>
        </p:nvCxnSpPr>
        <p:spPr>
          <a:xfrm flipV="1">
            <a:off x="3386592" y="1418715"/>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805A85-7C44-4699-B28E-7C5DFEAF80D4}"/>
              </a:ext>
            </a:extLst>
          </p:cNvPr>
          <p:cNvCxnSpPr/>
          <p:nvPr/>
        </p:nvCxnSpPr>
        <p:spPr>
          <a:xfrm flipV="1">
            <a:off x="3386592" y="4992163"/>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727AD41-E521-BAED-09DB-7C711824E976}"/>
              </a:ext>
            </a:extLst>
          </p:cNvPr>
          <p:cNvCxnSpPr/>
          <p:nvPr/>
        </p:nvCxnSpPr>
        <p:spPr>
          <a:xfrm flipV="1">
            <a:off x="6634035" y="3202456"/>
            <a:ext cx="0" cy="914400"/>
          </a:xfrm>
          <a:prstGeom prst="straightConnector1">
            <a:avLst/>
          </a:prstGeom>
          <a:ln w="31750">
            <a:gradFill>
              <a:gsLst>
                <a:gs pos="0">
                  <a:srgbClr val="FF9900"/>
                </a:gs>
                <a:gs pos="28000">
                  <a:srgbClr val="0432FF"/>
                </a:gs>
                <a:gs pos="54000">
                  <a:srgbClr val="FF40FF"/>
                </a:gs>
                <a:gs pos="79000">
                  <a:schemeClr val="tx1"/>
                </a:gs>
              </a:gsLst>
              <a:lin ang="5400000" scaled="1"/>
            </a:gradFill>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9F340D1-3574-DB4E-EF63-789E91B5FDEC}"/>
              </a:ext>
            </a:extLst>
          </p:cNvPr>
          <p:cNvSpPr/>
          <p:nvPr/>
        </p:nvSpPr>
        <p:spPr>
          <a:xfrm>
            <a:off x="723571" y="1304014"/>
            <a:ext cx="225946" cy="50331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85D85A-787E-E056-3B2C-6CE7BA9D73CB}"/>
              </a:ext>
            </a:extLst>
          </p:cNvPr>
          <p:cNvSpPr/>
          <p:nvPr/>
        </p:nvSpPr>
        <p:spPr>
          <a:xfrm>
            <a:off x="3978966" y="1313290"/>
            <a:ext cx="225946" cy="50331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409F13-0DE2-42A6-8FE0-3DCC1FE64230}"/>
              </a:ext>
            </a:extLst>
          </p:cNvPr>
          <p:cNvSpPr/>
          <p:nvPr/>
        </p:nvSpPr>
        <p:spPr>
          <a:xfrm>
            <a:off x="2339287" y="1322167"/>
            <a:ext cx="1338812" cy="50331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F559E3-2363-4ED1-0D58-1403F1839246}"/>
              </a:ext>
            </a:extLst>
          </p:cNvPr>
          <p:cNvSpPr/>
          <p:nvPr/>
        </p:nvSpPr>
        <p:spPr>
          <a:xfrm>
            <a:off x="5577848" y="1314615"/>
            <a:ext cx="960120" cy="50331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5417F4E-683B-404D-9BF1-B4F05F955BB8}"/>
              </a:ext>
            </a:extLst>
          </p:cNvPr>
          <p:cNvSpPr txBox="1"/>
          <p:nvPr/>
        </p:nvSpPr>
        <p:spPr>
          <a:xfrm>
            <a:off x="1698171" y="967386"/>
            <a:ext cx="1018227"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50 RPM</a:t>
            </a:r>
          </a:p>
        </p:txBody>
      </p:sp>
      <p:sp>
        <p:nvSpPr>
          <p:cNvPr id="35" name="TextBox 34">
            <a:extLst>
              <a:ext uri="{FF2B5EF4-FFF2-40B4-BE49-F238E27FC236}">
                <a16:creationId xmlns:a16="http://schemas.microsoft.com/office/drawing/2014/main" id="{6B12A83B-2632-4A08-BFCB-6E074652C5E8}"/>
              </a:ext>
            </a:extLst>
          </p:cNvPr>
          <p:cNvSpPr txBox="1"/>
          <p:nvPr/>
        </p:nvSpPr>
        <p:spPr>
          <a:xfrm>
            <a:off x="4713922" y="966278"/>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100 RPM</a:t>
            </a:r>
          </a:p>
        </p:txBody>
      </p:sp>
      <p:sp>
        <p:nvSpPr>
          <p:cNvPr id="36" name="TextBox 35">
            <a:extLst>
              <a:ext uri="{FF2B5EF4-FFF2-40B4-BE49-F238E27FC236}">
                <a16:creationId xmlns:a16="http://schemas.microsoft.com/office/drawing/2014/main" id="{8CA39D42-55E1-4AB6-A856-B248EA63A7AE}"/>
              </a:ext>
            </a:extLst>
          </p:cNvPr>
          <p:cNvSpPr txBox="1"/>
          <p:nvPr/>
        </p:nvSpPr>
        <p:spPr>
          <a:xfrm>
            <a:off x="1697061" y="2778171"/>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200 RPM</a:t>
            </a:r>
          </a:p>
        </p:txBody>
      </p:sp>
      <p:sp>
        <p:nvSpPr>
          <p:cNvPr id="37" name="TextBox 36">
            <a:extLst>
              <a:ext uri="{FF2B5EF4-FFF2-40B4-BE49-F238E27FC236}">
                <a16:creationId xmlns:a16="http://schemas.microsoft.com/office/drawing/2014/main" id="{A9C4CD1D-D4FE-448B-A6F7-63CA6D090753}"/>
              </a:ext>
            </a:extLst>
          </p:cNvPr>
          <p:cNvSpPr txBox="1"/>
          <p:nvPr/>
        </p:nvSpPr>
        <p:spPr>
          <a:xfrm>
            <a:off x="4712812" y="2787002"/>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300 RPM</a:t>
            </a:r>
          </a:p>
        </p:txBody>
      </p:sp>
      <p:sp>
        <p:nvSpPr>
          <p:cNvPr id="38" name="TextBox 37">
            <a:extLst>
              <a:ext uri="{FF2B5EF4-FFF2-40B4-BE49-F238E27FC236}">
                <a16:creationId xmlns:a16="http://schemas.microsoft.com/office/drawing/2014/main" id="{0689B601-454A-4873-9CD5-468B78411915}"/>
              </a:ext>
            </a:extLst>
          </p:cNvPr>
          <p:cNvSpPr txBox="1"/>
          <p:nvPr/>
        </p:nvSpPr>
        <p:spPr>
          <a:xfrm>
            <a:off x="1695951" y="4579020"/>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400 RPM</a:t>
            </a:r>
          </a:p>
        </p:txBody>
      </p:sp>
      <p:sp>
        <p:nvSpPr>
          <p:cNvPr id="39" name="TextBox 38">
            <a:extLst>
              <a:ext uri="{FF2B5EF4-FFF2-40B4-BE49-F238E27FC236}">
                <a16:creationId xmlns:a16="http://schemas.microsoft.com/office/drawing/2014/main" id="{496F87E2-02A7-47FA-9EEE-D4CE3D5248BF}"/>
              </a:ext>
            </a:extLst>
          </p:cNvPr>
          <p:cNvSpPr txBox="1"/>
          <p:nvPr/>
        </p:nvSpPr>
        <p:spPr>
          <a:xfrm>
            <a:off x="4711702" y="4577912"/>
            <a:ext cx="1146468" cy="320040"/>
          </a:xfrm>
          <a:prstGeom prst="rect">
            <a:avLst/>
          </a:prstGeom>
          <a:solidFill>
            <a:srgbClr val="BEBEBE"/>
          </a:solidFill>
        </p:spPr>
        <p:txBody>
          <a:bodyPr wrap="none" rtlCol="0">
            <a:spAutoFit/>
          </a:bodyPr>
          <a:lstStyle/>
          <a:p>
            <a:r>
              <a:rPr lang="en-US" dirty="0">
                <a:latin typeface="Arial" panose="020B0604020202020204" pitchFamily="34" charset="0"/>
                <a:cs typeface="Arial" panose="020B0604020202020204" pitchFamily="34" charset="0"/>
              </a:rPr>
              <a:t>500 RPM</a:t>
            </a:r>
          </a:p>
        </p:txBody>
      </p:sp>
    </p:spTree>
    <p:extLst>
      <p:ext uri="{BB962C8B-B14F-4D97-AF65-F5344CB8AC3E}">
        <p14:creationId xmlns:p14="http://schemas.microsoft.com/office/powerpoint/2010/main" val="26862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xEl>
                                              <p:pRg st="7" end="7"/>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9" grpId="1" animBg="1"/>
      <p:bldP spid="20" grpId="0" animBg="1"/>
      <p:bldP spid="20" grpId="1" animBg="1"/>
      <p:bldP spid="34" grpId="0" animBg="1"/>
      <p:bldP spid="35" grpId="0" animBg="1"/>
      <p:bldP spid="36" grpId="0" animBg="1"/>
      <p:bldP spid="37" grpId="0" animBg="1"/>
      <p:bldP spid="38" grpId="0" animBg="1"/>
      <p:bldP spid="39" grpId="0" animBg="1"/>
    </p:bldLst>
  </p:timing>
  <p:extLst mod="1">
    <p:ext uri="{6950BFC3-D8DA-4A85-94F7-54DA5524770B}">
      <p188:commentRel xmlns="" xmlns:p188="http://schemas.microsoft.com/office/powerpoint/2018/8/main" r:id="rId5"/>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102AF5-7DA8-15D7-BF1F-BAC6D1FDA3A7}"/>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8</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DBL Thickness vs. Mixing Speed</a:t>
            </a:r>
          </a:p>
        </p:txBody>
      </p:sp>
      <p:grpSp>
        <p:nvGrpSpPr>
          <p:cNvPr id="109" name="Group 108">
            <a:extLst>
              <a:ext uri="{FF2B5EF4-FFF2-40B4-BE49-F238E27FC236}">
                <a16:creationId xmlns:a16="http://schemas.microsoft.com/office/drawing/2014/main" id="{211FC6DE-019E-6AF0-5E43-FD4127D69D7F}"/>
              </a:ext>
            </a:extLst>
          </p:cNvPr>
          <p:cNvGrpSpPr/>
          <p:nvPr/>
        </p:nvGrpSpPr>
        <p:grpSpPr>
          <a:xfrm>
            <a:off x="384892" y="1768692"/>
            <a:ext cx="6858000" cy="2771480"/>
            <a:chOff x="1187970" y="1878948"/>
            <a:chExt cx="6858000" cy="2771480"/>
          </a:xfrm>
        </p:grpSpPr>
        <p:grpSp>
          <p:nvGrpSpPr>
            <p:cNvPr id="57" name="Group 56">
              <a:extLst>
                <a:ext uri="{FF2B5EF4-FFF2-40B4-BE49-F238E27FC236}">
                  <a16:creationId xmlns:a16="http://schemas.microsoft.com/office/drawing/2014/main" id="{9CD3903D-FB0A-1239-E55D-65BE99A1D905}"/>
                </a:ext>
              </a:extLst>
            </p:cNvPr>
            <p:cNvGrpSpPr/>
            <p:nvPr/>
          </p:nvGrpSpPr>
          <p:grpSpPr>
            <a:xfrm>
              <a:off x="1187970" y="1878948"/>
              <a:ext cx="6858000" cy="2771480"/>
              <a:chOff x="1143000" y="2286000"/>
              <a:chExt cx="6858000" cy="2771480"/>
            </a:xfrm>
          </p:grpSpPr>
          <p:sp>
            <p:nvSpPr>
              <p:cNvPr id="58" name="Rectangle 57">
                <a:extLst>
                  <a:ext uri="{FF2B5EF4-FFF2-40B4-BE49-F238E27FC236}">
                    <a16:creationId xmlns:a16="http://schemas.microsoft.com/office/drawing/2014/main" id="{A4947A3A-F355-281B-9687-2584E240BF71}"/>
                  </a:ext>
                </a:extLst>
              </p:cNvPr>
              <p:cNvSpPr/>
              <p:nvPr/>
            </p:nvSpPr>
            <p:spPr>
              <a:xfrm>
                <a:off x="1143000" y="2286000"/>
                <a:ext cx="6858000" cy="277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7DB78040-1086-2DCA-2D57-A42BBCF9891C}"/>
                  </a:ext>
                </a:extLst>
              </p:cNvPr>
              <p:cNvSpPr/>
              <p:nvPr/>
            </p:nvSpPr>
            <p:spPr>
              <a:xfrm>
                <a:off x="2540426" y="2520573"/>
                <a:ext cx="3691082" cy="1844430"/>
              </a:xfrm>
              <a:prstGeom prst="rect">
                <a:avLst/>
              </a:prstGeom>
              <a:solidFill>
                <a:srgbClr val="FFC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FD78B99-7E2D-3D28-DA34-31F85F8A2C47}"/>
                  </a:ext>
                </a:extLst>
              </p:cNvPr>
              <p:cNvSpPr txBox="1"/>
              <p:nvPr/>
            </p:nvSpPr>
            <p:spPr>
              <a:xfrm>
                <a:off x="3756313" y="2469663"/>
                <a:ext cx="1463305" cy="307777"/>
              </a:xfrm>
              <a:prstGeom prst="rect">
                <a:avLst/>
              </a:prstGeom>
              <a:noFill/>
              <a:ln>
                <a:noFill/>
              </a:ln>
            </p:spPr>
            <p:txBody>
              <a:bodyPr wrap="square" rtlCol="0">
                <a:spAutoFit/>
              </a:bodyPr>
              <a:lstStyle/>
              <a:p>
                <a:pPr algn="ctr"/>
                <a:r>
                  <a:rPr lang="en-US" sz="1400" b="1">
                    <a:solidFill>
                      <a:srgbClr val="AB7942"/>
                    </a:solidFill>
                    <a:latin typeface="Arial" panose="020B0604020202020204" pitchFamily="34" charset="0"/>
                    <a:cs typeface="Arial" panose="020B0604020202020204" pitchFamily="34" charset="0"/>
                  </a:rPr>
                  <a:t>Diffusive Gel</a:t>
                </a:r>
              </a:p>
            </p:txBody>
          </p:sp>
          <p:sp>
            <p:nvSpPr>
              <p:cNvPr id="61" name="Rectangle 60">
                <a:extLst>
                  <a:ext uri="{FF2B5EF4-FFF2-40B4-BE49-F238E27FC236}">
                    <a16:creationId xmlns:a16="http://schemas.microsoft.com/office/drawing/2014/main" id="{A5252EA1-0FF8-2A50-E358-1DAAA6FD5F15}"/>
                  </a:ext>
                </a:extLst>
              </p:cNvPr>
              <p:cNvSpPr/>
              <p:nvPr/>
            </p:nvSpPr>
            <p:spPr>
              <a:xfrm>
                <a:off x="6230839" y="2520573"/>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C1241D3-CAC3-72B2-92C8-01F0C4DFE988}"/>
                  </a:ext>
                </a:extLst>
              </p:cNvPr>
              <p:cNvSpPr txBox="1"/>
              <p:nvPr/>
            </p:nvSpPr>
            <p:spPr>
              <a:xfrm>
                <a:off x="6135393" y="2479163"/>
                <a:ext cx="626144" cy="307777"/>
              </a:xfrm>
              <a:prstGeom prst="rect">
                <a:avLst/>
              </a:prstGeom>
              <a:noFill/>
              <a:ln>
                <a:noFill/>
              </a:ln>
            </p:spPr>
            <p:txBody>
              <a:bodyPr wrap="square" rtlCol="0">
                <a:spAutoFit/>
              </a:bodyPr>
              <a:lstStyle/>
              <a:p>
                <a:pPr algn="ctr"/>
                <a:r>
                  <a:rPr lang="en-US" sz="1400" b="1">
                    <a:solidFill>
                      <a:srgbClr val="00B050"/>
                    </a:solidFill>
                    <a:latin typeface="Arial" panose="020B0604020202020204" pitchFamily="34" charset="0"/>
                    <a:cs typeface="Arial" panose="020B0604020202020204" pitchFamily="34" charset="0"/>
                  </a:rPr>
                  <a:t>DBL</a:t>
                </a:r>
              </a:p>
            </p:txBody>
          </p:sp>
          <p:sp>
            <p:nvSpPr>
              <p:cNvPr id="63" name="Rectangle 62">
                <a:extLst>
                  <a:ext uri="{FF2B5EF4-FFF2-40B4-BE49-F238E27FC236}">
                    <a16:creationId xmlns:a16="http://schemas.microsoft.com/office/drawing/2014/main" id="{D572A382-EF53-FA20-C139-8D9755FFC427}"/>
                  </a:ext>
                </a:extLst>
              </p:cNvPr>
              <p:cNvSpPr/>
              <p:nvPr/>
            </p:nvSpPr>
            <p:spPr>
              <a:xfrm>
                <a:off x="2083226" y="2520573"/>
                <a:ext cx="457200" cy="18562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478910F-3C26-07B1-EB0F-050449D2BDAF}"/>
                  </a:ext>
                </a:extLst>
              </p:cNvPr>
              <p:cNvSpPr txBox="1"/>
              <p:nvPr/>
            </p:nvSpPr>
            <p:spPr>
              <a:xfrm>
                <a:off x="2025232" y="2478009"/>
                <a:ext cx="580424" cy="307777"/>
              </a:xfrm>
              <a:prstGeom prst="rect">
                <a:avLst/>
              </a:prstGeom>
              <a:noFill/>
              <a:ln>
                <a:noFill/>
              </a:ln>
            </p:spPr>
            <p:txBody>
              <a:bodyPr wrap="square" rtlCol="0">
                <a:spAutoFit/>
              </a:bodyPr>
              <a:lstStyle/>
              <a:p>
                <a:pPr algn="ctr"/>
                <a:r>
                  <a:rPr lang="en-US" sz="1400" b="1">
                    <a:solidFill>
                      <a:srgbClr val="00B050"/>
                    </a:solidFill>
                    <a:latin typeface="Arial" panose="020B0604020202020204" pitchFamily="34" charset="0"/>
                    <a:cs typeface="Arial" panose="020B0604020202020204" pitchFamily="34" charset="0"/>
                  </a:rPr>
                  <a:t>DBL</a:t>
                </a:r>
              </a:p>
            </p:txBody>
          </p:sp>
          <p:sp>
            <p:nvSpPr>
              <p:cNvPr id="65" name="Rectangle 64">
                <a:extLst>
                  <a:ext uri="{FF2B5EF4-FFF2-40B4-BE49-F238E27FC236}">
                    <a16:creationId xmlns:a16="http://schemas.microsoft.com/office/drawing/2014/main" id="{9C4B15AC-EBF9-55EC-2B2C-C3CB1E26CE36}"/>
                  </a:ext>
                </a:extLst>
              </p:cNvPr>
              <p:cNvSpPr/>
              <p:nvPr/>
            </p:nvSpPr>
            <p:spPr>
              <a:xfrm>
                <a:off x="6687255" y="2520573"/>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09E84C0A-4825-2632-2055-37BB368F99E0}"/>
                  </a:ext>
                </a:extLst>
              </p:cNvPr>
              <p:cNvSpPr/>
              <p:nvPr/>
            </p:nvSpPr>
            <p:spPr>
              <a:xfrm>
                <a:off x="1457082" y="2520573"/>
                <a:ext cx="626144" cy="1856232"/>
              </a:xfrm>
              <a:prstGeom prst="rect">
                <a:avLst/>
              </a:prstGeom>
              <a:solidFill>
                <a:srgbClr val="0432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629A2E9-230A-D4D2-7FB2-C9384193B022}"/>
                  </a:ext>
                </a:extLst>
              </p:cNvPr>
              <p:cNvSpPr txBox="1"/>
              <p:nvPr/>
            </p:nvSpPr>
            <p:spPr>
              <a:xfrm>
                <a:off x="1382798" y="2481686"/>
                <a:ext cx="773779" cy="307777"/>
              </a:xfrm>
              <a:prstGeom prst="rect">
                <a:avLst/>
              </a:prstGeom>
              <a:noFill/>
              <a:ln>
                <a:noFill/>
              </a:ln>
            </p:spPr>
            <p:txBody>
              <a:bodyPr wrap="square" rtlCol="0">
                <a:spAutoFit/>
              </a:bodyPr>
              <a:lstStyle/>
              <a:p>
                <a:pPr algn="ctr"/>
                <a:r>
                  <a:rPr lang="en-US" sz="1400">
                    <a:solidFill>
                      <a:srgbClr val="0432FF"/>
                    </a:solidFill>
                    <a:latin typeface="Arial" panose="020B0604020202020204" pitchFamily="34" charset="0"/>
                    <a:cs typeface="Arial" panose="020B0604020202020204" pitchFamily="34" charset="0"/>
                  </a:rPr>
                  <a:t>Source</a:t>
                </a:r>
              </a:p>
            </p:txBody>
          </p:sp>
          <p:sp>
            <p:nvSpPr>
              <p:cNvPr id="68" name="TextBox 67">
                <a:extLst>
                  <a:ext uri="{FF2B5EF4-FFF2-40B4-BE49-F238E27FC236}">
                    <a16:creationId xmlns:a16="http://schemas.microsoft.com/office/drawing/2014/main" id="{69208528-61B9-733D-B7D0-5A20FE5BCA29}"/>
                  </a:ext>
                </a:extLst>
              </p:cNvPr>
              <p:cNvSpPr txBox="1"/>
              <p:nvPr/>
            </p:nvSpPr>
            <p:spPr>
              <a:xfrm>
                <a:off x="1987080" y="3107579"/>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C</a:t>
                </a:r>
                <a:r>
                  <a:rPr lang="en-US" sz="1400" b="1" baseline="-25000">
                    <a:latin typeface="Arial" panose="020B0604020202020204" pitchFamily="34" charset="0"/>
                    <a:cs typeface="Arial" panose="020B0604020202020204" pitchFamily="34" charset="0"/>
                  </a:rPr>
                  <a:t>1</a:t>
                </a:r>
                <a:endParaRPr lang="en-US" sz="1400" b="1">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FA46F8D-DA4B-C86F-E14A-C2882AF90743}"/>
                  </a:ext>
                </a:extLst>
              </p:cNvPr>
              <p:cNvSpPr txBox="1"/>
              <p:nvPr/>
            </p:nvSpPr>
            <p:spPr>
              <a:xfrm>
                <a:off x="6692357" y="2476578"/>
                <a:ext cx="629724" cy="307777"/>
              </a:xfrm>
              <a:prstGeom prst="rect">
                <a:avLst/>
              </a:prstGeom>
              <a:noFill/>
              <a:ln>
                <a:noFill/>
              </a:ln>
            </p:spPr>
            <p:txBody>
              <a:bodyPr wrap="square" rtlCol="0">
                <a:spAutoFit/>
              </a:bodyPr>
              <a:lstStyle/>
              <a:p>
                <a:pPr algn="ctr"/>
                <a:r>
                  <a:rPr lang="en-US" sz="1400">
                    <a:solidFill>
                      <a:srgbClr val="0432FF"/>
                    </a:solidFill>
                    <a:latin typeface="Arial" panose="020B0604020202020204" pitchFamily="34" charset="0"/>
                    <a:cs typeface="Arial" panose="020B0604020202020204" pitchFamily="34" charset="0"/>
                  </a:rPr>
                  <a:t>Sink</a:t>
                </a:r>
              </a:p>
            </p:txBody>
          </p:sp>
          <p:sp>
            <p:nvSpPr>
              <p:cNvPr id="70" name="Oval 69">
                <a:extLst>
                  <a:ext uri="{FF2B5EF4-FFF2-40B4-BE49-F238E27FC236}">
                    <a16:creationId xmlns:a16="http://schemas.microsoft.com/office/drawing/2014/main" id="{6883ED83-97A2-B803-9833-4C15101883D9}"/>
                  </a:ext>
                </a:extLst>
              </p:cNvPr>
              <p:cNvSpPr>
                <a:spLocks noChangeAspect="1"/>
              </p:cNvSpPr>
              <p:nvPr/>
            </p:nvSpPr>
            <p:spPr>
              <a:xfrm>
                <a:off x="2026647" y="3101607"/>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2DCB24A6-E55B-C7A5-7A71-9A476B3E6706}"/>
                  </a:ext>
                </a:extLst>
              </p:cNvPr>
              <p:cNvSpPr>
                <a:spLocks noChangeAspect="1"/>
              </p:cNvSpPr>
              <p:nvPr/>
            </p:nvSpPr>
            <p:spPr>
              <a:xfrm>
                <a:off x="2508231" y="3528327"/>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50932E7-0906-0F7A-DD0A-DA4140759470}"/>
                  </a:ext>
                </a:extLst>
              </p:cNvPr>
              <p:cNvSpPr txBox="1"/>
              <p:nvPr/>
            </p:nvSpPr>
            <p:spPr>
              <a:xfrm>
                <a:off x="2477808" y="3506867"/>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q</a:t>
                </a:r>
                <a:r>
                  <a:rPr lang="en-US" sz="1400" b="1" baseline="-25000">
                    <a:latin typeface="Arial" panose="020B0604020202020204" pitchFamily="34" charset="0"/>
                    <a:cs typeface="Arial" panose="020B0604020202020204" pitchFamily="34" charset="0"/>
                  </a:rPr>
                  <a:t>1</a:t>
                </a:r>
                <a:endParaRPr lang="en-US" sz="1400" b="1">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DF8CC381-0936-2EAB-84E5-E7606F03E123}"/>
                  </a:ext>
                </a:extLst>
              </p:cNvPr>
              <p:cNvSpPr>
                <a:spLocks noChangeAspect="1"/>
              </p:cNvSpPr>
              <p:nvPr/>
            </p:nvSpPr>
            <p:spPr>
              <a:xfrm>
                <a:off x="2952892" y="3939807"/>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E2DAB2BA-810E-B6F2-5D90-1BDF3DA44335}"/>
                  </a:ext>
                </a:extLst>
              </p:cNvPr>
              <p:cNvSpPr>
                <a:spLocks noChangeAspect="1"/>
              </p:cNvSpPr>
              <p:nvPr/>
            </p:nvSpPr>
            <p:spPr>
              <a:xfrm>
                <a:off x="3424201" y="4165359"/>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8D9F058-4DD6-F5FC-4588-5F45D2BC4BBA}"/>
                  </a:ext>
                </a:extLst>
              </p:cNvPr>
              <p:cNvSpPr>
                <a:spLocks noChangeAspect="1"/>
              </p:cNvSpPr>
              <p:nvPr/>
            </p:nvSpPr>
            <p:spPr>
              <a:xfrm>
                <a:off x="3875525" y="4253751"/>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CD198810-CBD9-F10D-62D2-61E8DC836036}"/>
                  </a:ext>
                </a:extLst>
              </p:cNvPr>
              <p:cNvSpPr>
                <a:spLocks noChangeAspect="1"/>
              </p:cNvSpPr>
              <p:nvPr/>
            </p:nvSpPr>
            <p:spPr>
              <a:xfrm>
                <a:off x="2511279" y="4339791"/>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7" name="Oval 76">
                <a:extLst>
                  <a:ext uri="{FF2B5EF4-FFF2-40B4-BE49-F238E27FC236}">
                    <a16:creationId xmlns:a16="http://schemas.microsoft.com/office/drawing/2014/main" id="{FFED6147-16BE-0718-F4B4-CD2865A25B47}"/>
                  </a:ext>
                </a:extLst>
              </p:cNvPr>
              <p:cNvSpPr>
                <a:spLocks noChangeAspect="1"/>
              </p:cNvSpPr>
              <p:nvPr/>
            </p:nvSpPr>
            <p:spPr>
              <a:xfrm>
                <a:off x="2955910" y="4339771"/>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F327E4A8-C5FA-8371-2E93-4D195DD07884}"/>
                  </a:ext>
                </a:extLst>
              </p:cNvPr>
              <p:cNvSpPr>
                <a:spLocks noChangeAspect="1"/>
              </p:cNvSpPr>
              <p:nvPr/>
            </p:nvSpPr>
            <p:spPr>
              <a:xfrm>
                <a:off x="3427251" y="4338182"/>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Oval 78">
                <a:extLst>
                  <a:ext uri="{FF2B5EF4-FFF2-40B4-BE49-F238E27FC236}">
                    <a16:creationId xmlns:a16="http://schemas.microsoft.com/office/drawing/2014/main" id="{8EB94BBA-6185-1652-F2B2-80CB03F4F8E1}"/>
                  </a:ext>
                </a:extLst>
              </p:cNvPr>
              <p:cNvSpPr>
                <a:spLocks noChangeAspect="1"/>
              </p:cNvSpPr>
              <p:nvPr/>
            </p:nvSpPr>
            <p:spPr>
              <a:xfrm>
                <a:off x="3871882" y="4341340"/>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Oval 79">
                <a:extLst>
                  <a:ext uri="{FF2B5EF4-FFF2-40B4-BE49-F238E27FC236}">
                    <a16:creationId xmlns:a16="http://schemas.microsoft.com/office/drawing/2014/main" id="{909B5123-20CE-AAD3-8C9F-12B67C5126F0}"/>
                  </a:ext>
                </a:extLst>
              </p:cNvPr>
              <p:cNvSpPr>
                <a:spLocks noChangeAspect="1"/>
              </p:cNvSpPr>
              <p:nvPr/>
            </p:nvSpPr>
            <p:spPr>
              <a:xfrm>
                <a:off x="4332223" y="4334511"/>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865AC5D0-BAA8-2622-B34F-D5DE3C8222C5}"/>
                  </a:ext>
                </a:extLst>
              </p:cNvPr>
              <p:cNvSpPr>
                <a:spLocks noChangeAspect="1"/>
              </p:cNvSpPr>
              <p:nvPr/>
            </p:nvSpPr>
            <p:spPr>
              <a:xfrm>
                <a:off x="4776854" y="4337669"/>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3CC4D3DD-E4D8-B1F8-98B4-6CF00D5129F1}"/>
                  </a:ext>
                </a:extLst>
              </p:cNvPr>
              <p:cNvSpPr>
                <a:spLocks noChangeAspect="1"/>
              </p:cNvSpPr>
              <p:nvPr/>
            </p:nvSpPr>
            <p:spPr>
              <a:xfrm>
                <a:off x="5248195" y="4333997"/>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DD3CF50F-666C-5935-859E-D50EDA8D24E5}"/>
                  </a:ext>
                </a:extLst>
              </p:cNvPr>
              <p:cNvSpPr>
                <a:spLocks noChangeAspect="1"/>
              </p:cNvSpPr>
              <p:nvPr/>
            </p:nvSpPr>
            <p:spPr>
              <a:xfrm>
                <a:off x="5692826" y="4331894"/>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Oval 83">
                <a:extLst>
                  <a:ext uri="{FF2B5EF4-FFF2-40B4-BE49-F238E27FC236}">
                    <a16:creationId xmlns:a16="http://schemas.microsoft.com/office/drawing/2014/main" id="{44FAB42C-A490-CB2B-7E2A-3A264CB50B9F}"/>
                  </a:ext>
                </a:extLst>
              </p:cNvPr>
              <p:cNvSpPr>
                <a:spLocks noChangeAspect="1"/>
              </p:cNvSpPr>
              <p:nvPr/>
            </p:nvSpPr>
            <p:spPr>
              <a:xfrm>
                <a:off x="6196101" y="4328203"/>
                <a:ext cx="73152" cy="73152"/>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E6642955-61C8-7C72-886E-811F11C4EA08}"/>
                  </a:ext>
                </a:extLst>
              </p:cNvPr>
              <p:cNvSpPr txBox="1"/>
              <p:nvPr/>
            </p:nvSpPr>
            <p:spPr>
              <a:xfrm>
                <a:off x="2422356" y="4378302"/>
                <a:ext cx="284052"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0</a:t>
                </a:r>
              </a:p>
            </p:txBody>
          </p:sp>
          <p:cxnSp>
            <p:nvCxnSpPr>
              <p:cNvPr id="86" name="Straight Arrow Connector 85">
                <a:extLst>
                  <a:ext uri="{FF2B5EF4-FFF2-40B4-BE49-F238E27FC236}">
                    <a16:creationId xmlns:a16="http://schemas.microsoft.com/office/drawing/2014/main" id="{D1B1A8E8-C7FD-EB37-7C77-86C2E5422FD7}"/>
                  </a:ext>
                </a:extLst>
              </p:cNvPr>
              <p:cNvCxnSpPr>
                <a:cxnSpLocks/>
              </p:cNvCxnSpPr>
              <p:nvPr/>
            </p:nvCxnSpPr>
            <p:spPr>
              <a:xfrm flipV="1">
                <a:off x="1453763" y="4365003"/>
                <a:ext cx="6309360" cy="1519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C2EE823F-8B22-F753-7E5A-F65791AA1406}"/>
                  </a:ext>
                </a:extLst>
              </p:cNvPr>
              <p:cNvSpPr txBox="1"/>
              <p:nvPr/>
            </p:nvSpPr>
            <p:spPr>
              <a:xfrm>
                <a:off x="7488010" y="4361000"/>
                <a:ext cx="284052"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x</a:t>
                </a:r>
              </a:p>
            </p:txBody>
          </p:sp>
          <p:sp>
            <p:nvSpPr>
              <p:cNvPr id="88" name="TextBox 87">
                <a:extLst>
                  <a:ext uri="{FF2B5EF4-FFF2-40B4-BE49-F238E27FC236}">
                    <a16:creationId xmlns:a16="http://schemas.microsoft.com/office/drawing/2014/main" id="{2E398BDA-CB03-57AA-E64A-1E290EA5B30C}"/>
                  </a:ext>
                </a:extLst>
              </p:cNvPr>
              <p:cNvSpPr txBox="1"/>
              <p:nvPr/>
            </p:nvSpPr>
            <p:spPr>
              <a:xfrm>
                <a:off x="6111242" y="4388646"/>
                <a:ext cx="293670"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L</a:t>
                </a:r>
              </a:p>
            </p:txBody>
          </p:sp>
          <p:sp>
            <p:nvSpPr>
              <p:cNvPr id="89" name="Oval 88">
                <a:extLst>
                  <a:ext uri="{FF2B5EF4-FFF2-40B4-BE49-F238E27FC236}">
                    <a16:creationId xmlns:a16="http://schemas.microsoft.com/office/drawing/2014/main" id="{A868C365-D744-B132-0961-4FC3007148F0}"/>
                  </a:ext>
                </a:extLst>
              </p:cNvPr>
              <p:cNvSpPr>
                <a:spLocks noChangeAspect="1"/>
              </p:cNvSpPr>
              <p:nvPr/>
            </p:nvSpPr>
            <p:spPr>
              <a:xfrm>
                <a:off x="6656900" y="4326903"/>
                <a:ext cx="73152" cy="731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AF4E050B-351F-38DA-E43A-6CDE492D9CFE}"/>
                  </a:ext>
                </a:extLst>
              </p:cNvPr>
              <p:cNvSpPr txBox="1"/>
              <p:nvPr/>
            </p:nvSpPr>
            <p:spPr>
              <a:xfrm>
                <a:off x="6637407" y="4081930"/>
                <a:ext cx="457201" cy="307777"/>
              </a:xfrm>
              <a:prstGeom prst="rect">
                <a:avLst/>
              </a:prstGeom>
              <a:noFill/>
              <a:ln>
                <a:noFill/>
              </a:ln>
            </p:spPr>
            <p:txBody>
              <a:bodyPr wrap="square" rtlCol="0">
                <a:spAutoFit/>
              </a:bodyPr>
              <a:lstStyle/>
              <a:p>
                <a:r>
                  <a:rPr lang="en-US" sz="1400" b="1">
                    <a:latin typeface="Arial" panose="020B0604020202020204" pitchFamily="34" charset="0"/>
                    <a:cs typeface="Arial" panose="020B0604020202020204" pitchFamily="34" charset="0"/>
                  </a:rPr>
                  <a:t>C</a:t>
                </a:r>
                <a:r>
                  <a:rPr lang="en-US" sz="1400" b="1" baseline="-25000">
                    <a:latin typeface="Arial" panose="020B0604020202020204" pitchFamily="34" charset="0"/>
                    <a:cs typeface="Arial" panose="020B0604020202020204" pitchFamily="34" charset="0"/>
                  </a:rPr>
                  <a:t>2</a:t>
                </a:r>
                <a:endParaRPr lang="en-US" sz="1400" b="1">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681BBCF0-612F-FD77-C2E8-92565975B075}"/>
                  </a:ext>
                </a:extLst>
              </p:cNvPr>
              <p:cNvSpPr txBox="1"/>
              <p:nvPr/>
            </p:nvSpPr>
            <p:spPr>
              <a:xfrm>
                <a:off x="6426052" y="4384201"/>
                <a:ext cx="837024"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L + </a:t>
                </a:r>
                <a:r>
                  <a:rPr lang="en-US" sz="1400" b="1">
                    <a:latin typeface="Arial" panose="020B0604020202020204" pitchFamily="34" charset="0"/>
                    <a:cs typeface="Arial" panose="020B0604020202020204" pitchFamily="34" charset="0"/>
                  </a:rPr>
                  <a:t>𝛿</a:t>
                </a:r>
                <a:r>
                  <a:rPr lang="en-US" sz="1400" b="1" baseline="-25000">
                    <a:latin typeface="Arial" panose="020B0604020202020204" pitchFamily="34" charset="0"/>
                    <a:cs typeface="Arial" panose="020B0604020202020204" pitchFamily="34" charset="0"/>
                  </a:rPr>
                  <a:t>DBL</a:t>
                </a:r>
              </a:p>
            </p:txBody>
          </p:sp>
          <p:sp>
            <p:nvSpPr>
              <p:cNvPr id="92" name="TextBox 91">
                <a:extLst>
                  <a:ext uri="{FF2B5EF4-FFF2-40B4-BE49-F238E27FC236}">
                    <a16:creationId xmlns:a16="http://schemas.microsoft.com/office/drawing/2014/main" id="{4620A335-97AF-5666-6132-7A9F018B61AB}"/>
                  </a:ext>
                </a:extLst>
              </p:cNvPr>
              <p:cNvSpPr txBox="1"/>
              <p:nvPr/>
            </p:nvSpPr>
            <p:spPr>
              <a:xfrm>
                <a:off x="1769471" y="4384201"/>
                <a:ext cx="631904"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a:t>
                </a:r>
                <a:r>
                  <a:rPr lang="en-US" sz="1400" b="1">
                    <a:latin typeface="Arial" panose="020B0604020202020204" pitchFamily="34" charset="0"/>
                    <a:cs typeface="Arial" panose="020B0604020202020204" pitchFamily="34" charset="0"/>
                  </a:rPr>
                  <a:t>𝛿</a:t>
                </a:r>
                <a:r>
                  <a:rPr lang="en-US" sz="1400" b="1" baseline="-25000">
                    <a:latin typeface="Arial" panose="020B0604020202020204" pitchFamily="34" charset="0"/>
                    <a:cs typeface="Arial" panose="020B0604020202020204" pitchFamily="34" charset="0"/>
                  </a:rPr>
                  <a:t>DBL</a:t>
                </a:r>
              </a:p>
            </p:txBody>
          </p:sp>
          <p:sp>
            <p:nvSpPr>
              <p:cNvPr id="93" name="TextBox 92">
                <a:extLst>
                  <a:ext uri="{FF2B5EF4-FFF2-40B4-BE49-F238E27FC236}">
                    <a16:creationId xmlns:a16="http://schemas.microsoft.com/office/drawing/2014/main" id="{72DA91BC-5FE1-7011-07FF-581174DFDE45}"/>
                  </a:ext>
                </a:extLst>
              </p:cNvPr>
              <p:cNvSpPr txBox="1"/>
              <p:nvPr/>
            </p:nvSpPr>
            <p:spPr>
              <a:xfrm>
                <a:off x="2498855" y="4053223"/>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x</a:t>
                </a:r>
                <a:r>
                  <a:rPr lang="en-US" sz="1400" b="1" i="1" baseline="-25000">
                    <a:latin typeface="Arial" panose="020B0604020202020204" pitchFamily="34" charset="0"/>
                    <a:cs typeface="Arial" panose="020B0604020202020204" pitchFamily="34" charset="0"/>
                  </a:rPr>
                  <a:t>1</a:t>
                </a:r>
                <a:endParaRPr lang="en-US" sz="1400" b="1" i="1">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4EB1977-9B0A-99B6-5888-BBAF20FEA3D3}"/>
                  </a:ext>
                </a:extLst>
              </p:cNvPr>
              <p:cNvSpPr txBox="1"/>
              <p:nvPr/>
            </p:nvSpPr>
            <p:spPr>
              <a:xfrm>
                <a:off x="6193047" y="4035975"/>
                <a:ext cx="370614" cy="307777"/>
              </a:xfrm>
              <a:prstGeom prst="rect">
                <a:avLst/>
              </a:prstGeom>
              <a:noFill/>
            </p:spPr>
            <p:txBody>
              <a:bodyPr wrap="none" rtlCol="0">
                <a:spAutoFit/>
              </a:bodyPr>
              <a:lstStyle/>
              <a:p>
                <a:r>
                  <a:rPr lang="en-US" sz="1400" b="1" i="1" err="1">
                    <a:latin typeface="Arial" panose="020B0604020202020204" pitchFamily="34" charset="0"/>
                    <a:cs typeface="Arial" panose="020B0604020202020204" pitchFamily="34" charset="0"/>
                  </a:rPr>
                  <a:t>x</a:t>
                </a:r>
                <a:r>
                  <a:rPr lang="en-US" sz="1400" b="1" i="1" baseline="-25000" err="1">
                    <a:latin typeface="Arial" panose="020B0604020202020204" pitchFamily="34" charset="0"/>
                    <a:cs typeface="Arial" panose="020B0604020202020204" pitchFamily="34" charset="0"/>
                  </a:rPr>
                  <a:t>N</a:t>
                </a:r>
                <a:endParaRPr lang="en-US" sz="1400" b="1" i="1">
                  <a:latin typeface="Arial" panose="020B0604020202020204" pitchFamily="34" charset="0"/>
                  <a:cs typeface="Arial" panose="020B0604020202020204" pitchFamily="34" charset="0"/>
                </a:endParaRPr>
              </a:p>
            </p:txBody>
          </p:sp>
          <p:cxnSp>
            <p:nvCxnSpPr>
              <p:cNvPr id="95" name="Straight Arrow Connector 94">
                <a:extLst>
                  <a:ext uri="{FF2B5EF4-FFF2-40B4-BE49-F238E27FC236}">
                    <a16:creationId xmlns:a16="http://schemas.microsoft.com/office/drawing/2014/main" id="{545CF413-ADC9-108F-8127-8D772A928397}"/>
                  </a:ext>
                </a:extLst>
              </p:cNvPr>
              <p:cNvCxnSpPr>
                <a:cxnSpLocks/>
              </p:cNvCxnSpPr>
              <p:nvPr/>
            </p:nvCxnSpPr>
            <p:spPr>
              <a:xfrm flipV="1">
                <a:off x="1878582" y="3820629"/>
                <a:ext cx="1460861" cy="5626"/>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86BF790-F189-195F-DC0D-6826EDD3ABF9}"/>
                  </a:ext>
                </a:extLst>
              </p:cNvPr>
              <p:cNvSpPr txBox="1"/>
              <p:nvPr/>
            </p:nvSpPr>
            <p:spPr>
              <a:xfrm>
                <a:off x="2112229" y="3515695"/>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J</a:t>
                </a:r>
                <a:r>
                  <a:rPr lang="en-US" sz="1400" b="1" i="1" baseline="-25000">
                    <a:latin typeface="Arial" panose="020B0604020202020204" pitchFamily="34" charset="0"/>
                    <a:cs typeface="Arial" panose="020B0604020202020204" pitchFamily="34" charset="0"/>
                  </a:rPr>
                  <a:t>1</a:t>
                </a:r>
                <a:endParaRPr lang="en-US" sz="1400" b="1" i="1">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B1DFDB06-4E73-1BCD-7F5C-9A41D895B5EA}"/>
                  </a:ext>
                </a:extLst>
              </p:cNvPr>
              <p:cNvSpPr txBox="1"/>
              <p:nvPr/>
            </p:nvSpPr>
            <p:spPr>
              <a:xfrm>
                <a:off x="6247010" y="3489371"/>
                <a:ext cx="351378" cy="307777"/>
              </a:xfrm>
              <a:prstGeom prst="rect">
                <a:avLst/>
              </a:prstGeom>
              <a:noFill/>
            </p:spPr>
            <p:txBody>
              <a:bodyPr wrap="none" rtlCol="0">
                <a:spAutoFit/>
              </a:bodyPr>
              <a:lstStyle/>
              <a:p>
                <a:r>
                  <a:rPr lang="en-US" sz="1400" b="1" i="1">
                    <a:latin typeface="Arial" panose="020B0604020202020204" pitchFamily="34" charset="0"/>
                    <a:cs typeface="Arial" panose="020B0604020202020204" pitchFamily="34" charset="0"/>
                  </a:rPr>
                  <a:t>J</a:t>
                </a:r>
                <a:r>
                  <a:rPr lang="en-US" sz="1400" b="1" i="1" baseline="-25000">
                    <a:latin typeface="Arial" panose="020B0604020202020204" pitchFamily="34" charset="0"/>
                    <a:cs typeface="Arial" panose="020B0604020202020204" pitchFamily="34" charset="0"/>
                  </a:rPr>
                  <a:t>2</a:t>
                </a:r>
                <a:endParaRPr lang="en-US" sz="1400" b="1" i="1">
                  <a:latin typeface="Arial" panose="020B0604020202020204" pitchFamily="34" charset="0"/>
                  <a:cs typeface="Arial" panose="020B0604020202020204" pitchFamily="34" charset="0"/>
                </a:endParaRPr>
              </a:p>
            </p:txBody>
          </p:sp>
          <p:cxnSp>
            <p:nvCxnSpPr>
              <p:cNvPr id="98" name="Straight Arrow Connector 97">
                <a:extLst>
                  <a:ext uri="{FF2B5EF4-FFF2-40B4-BE49-F238E27FC236}">
                    <a16:creationId xmlns:a16="http://schemas.microsoft.com/office/drawing/2014/main" id="{6A8A7521-746E-EA62-3327-4D88EF7638E5}"/>
                  </a:ext>
                </a:extLst>
              </p:cNvPr>
              <p:cNvCxnSpPr>
                <a:cxnSpLocks/>
              </p:cNvCxnSpPr>
              <p:nvPr/>
            </p:nvCxnSpPr>
            <p:spPr>
              <a:xfrm>
                <a:off x="6291310" y="3828298"/>
                <a:ext cx="365760" cy="330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6FBA5D07-0201-A706-8BA8-4FC0FD533855}"/>
                  </a:ext>
                </a:extLst>
              </p:cNvPr>
              <p:cNvSpPr txBox="1"/>
              <p:nvPr/>
            </p:nvSpPr>
            <p:spPr>
              <a:xfrm>
                <a:off x="4442825" y="3867658"/>
                <a:ext cx="314510" cy="307777"/>
              </a:xfrm>
              <a:prstGeom prst="rect">
                <a:avLst/>
              </a:prstGeom>
              <a:noFill/>
            </p:spPr>
            <p:txBody>
              <a:bodyPr wrap="none" rtlCol="0">
                <a:spAutoFit/>
              </a:bodyPr>
              <a:lstStyle/>
              <a:p>
                <a:r>
                  <a:rPr lang="en-US" sz="1400" err="1">
                    <a:latin typeface="Arial" panose="020B0604020202020204" pitchFamily="34" charset="0"/>
                    <a:cs typeface="Arial" panose="020B0604020202020204" pitchFamily="34" charset="0"/>
                  </a:rPr>
                  <a:t>Δ</a:t>
                </a:r>
                <a:endParaRPr lang="en-US" sz="1400">
                  <a:latin typeface="Arial" panose="020B0604020202020204" pitchFamily="34" charset="0"/>
                  <a:cs typeface="Arial" panose="020B0604020202020204" pitchFamily="34" charset="0"/>
                </a:endParaRPr>
              </a:p>
            </p:txBody>
          </p:sp>
          <p:sp>
            <p:nvSpPr>
              <p:cNvPr id="100" name="Left Brace 99">
                <a:extLst>
                  <a:ext uri="{FF2B5EF4-FFF2-40B4-BE49-F238E27FC236}">
                    <a16:creationId xmlns:a16="http://schemas.microsoft.com/office/drawing/2014/main" id="{F9D6038C-9F0C-59A6-3F6A-EE9673FF5C6C}"/>
                  </a:ext>
                </a:extLst>
              </p:cNvPr>
              <p:cNvSpPr/>
              <p:nvPr/>
            </p:nvSpPr>
            <p:spPr>
              <a:xfrm rot="5400000">
                <a:off x="4510402" y="3963762"/>
                <a:ext cx="155742" cy="48076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01" name="Straight Arrow Connector 100">
                <a:extLst>
                  <a:ext uri="{FF2B5EF4-FFF2-40B4-BE49-F238E27FC236}">
                    <a16:creationId xmlns:a16="http://schemas.microsoft.com/office/drawing/2014/main" id="{2EC355EA-FF35-CB59-795E-C12A1CD96196}"/>
                  </a:ext>
                </a:extLst>
              </p:cNvPr>
              <p:cNvCxnSpPr>
                <a:cxnSpLocks/>
              </p:cNvCxnSpPr>
              <p:nvPr/>
            </p:nvCxnSpPr>
            <p:spPr>
              <a:xfrm rot="10800000" flipH="1">
                <a:off x="2538829" y="3123346"/>
                <a:ext cx="3703320" cy="0"/>
              </a:xfrm>
              <a:prstGeom prst="straightConnector1">
                <a:avLst/>
              </a:prstGeom>
              <a:ln w="12700">
                <a:solidFill>
                  <a:srgbClr val="AB7942"/>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7C591170-7CCC-DE5E-B558-C3DFFB3A935A}"/>
                      </a:ext>
                    </a:extLst>
                  </p:cNvPr>
                  <p:cNvSpPr/>
                  <p:nvPr/>
                </p:nvSpPr>
                <p:spPr>
                  <a:xfrm>
                    <a:off x="3492107" y="2815569"/>
                    <a:ext cx="2024914" cy="338554"/>
                  </a:xfrm>
                  <a:prstGeom prst="rect">
                    <a:avLst/>
                  </a:prstGeom>
                </p:spPr>
                <p:txBody>
                  <a:bodyPr wrap="none">
                    <a:spAutoFit/>
                  </a:bodyPr>
                  <a:lstStyle/>
                  <a:p>
                    <a:pPr algn="ctr"/>
                    <a14:m>
                      <m:oMath xmlns:m="http://schemas.openxmlformats.org/officeDocument/2006/math">
                        <m:r>
                          <a:rPr lang="en-US" sz="1600" b="1" i="1" smtClean="0">
                            <a:solidFill>
                              <a:srgbClr val="AB7942"/>
                            </a:solidFill>
                            <a:latin typeface="Cambria Math" panose="02040503050406030204" pitchFamily="18" charset="0"/>
                            <a:ea typeface="Cambria Math" panose="02040503050406030204" pitchFamily="18" charset="0"/>
                          </a:rPr>
                          <m:t>𝜹</m:t>
                        </m:r>
                      </m:oMath>
                    </a14:m>
                    <a:r>
                      <a:rPr lang="en-US" sz="1600" b="1" baseline="-25000">
                        <a:solidFill>
                          <a:srgbClr val="AB7942"/>
                        </a:solidFill>
                        <a:latin typeface="Arial" panose="020B0604020202020204" pitchFamily="34" charset="0"/>
                        <a:cs typeface="Arial" panose="020B0604020202020204" pitchFamily="34" charset="0"/>
                      </a:rPr>
                      <a:t>Gel</a:t>
                    </a:r>
                    <a:r>
                      <a:rPr lang="en-US" sz="1600" b="1">
                        <a:solidFill>
                          <a:srgbClr val="AB7942"/>
                        </a:solidFill>
                        <a:latin typeface="Arial" panose="020B0604020202020204" pitchFamily="34" charset="0"/>
                        <a:cs typeface="Arial" panose="020B0604020202020204" pitchFamily="34" charset="0"/>
                      </a:rPr>
                      <a:t> = 0.08–0.20 cm</a:t>
                    </a:r>
                    <a:endParaRPr lang="en-US" sz="1600" b="1" baseline="-25000">
                      <a:solidFill>
                        <a:srgbClr val="AB7942"/>
                      </a:solidFill>
                      <a:latin typeface="Arial" panose="020B0604020202020204" pitchFamily="34" charset="0"/>
                      <a:cs typeface="Arial" panose="020B0604020202020204" pitchFamily="34" charset="0"/>
                    </a:endParaRPr>
                  </a:p>
                </p:txBody>
              </p:sp>
            </mc:Choice>
            <mc:Fallback xmlns="">
              <p:sp>
                <p:nvSpPr>
                  <p:cNvPr id="102" name="Rectangle 101">
                    <a:extLst>
                      <a:ext uri="{FF2B5EF4-FFF2-40B4-BE49-F238E27FC236}">
                        <a16:creationId xmlns:a16="http://schemas.microsoft.com/office/drawing/2014/main" id="{7C591170-7CCC-DE5E-B558-C3DFFB3A935A}"/>
                      </a:ext>
                    </a:extLst>
                  </p:cNvPr>
                  <p:cNvSpPr>
                    <a:spLocks noRot="1" noChangeAspect="1" noMove="1" noResize="1" noEditPoints="1" noAdjustHandles="1" noChangeArrowheads="1" noChangeShapeType="1" noTextEdit="1"/>
                  </p:cNvSpPr>
                  <p:nvPr/>
                </p:nvSpPr>
                <p:spPr>
                  <a:xfrm>
                    <a:off x="3492107" y="2815569"/>
                    <a:ext cx="2024914" cy="338554"/>
                  </a:xfrm>
                  <a:prstGeom prst="rect">
                    <a:avLst/>
                  </a:prstGeom>
                  <a:blipFill>
                    <a:blip r:embed="rId4"/>
                    <a:stretch>
                      <a:fillRect t="-5357" r="-901" b="-21429"/>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910FA2E8-D617-12E3-406D-6C97D37B8734}"/>
                  </a:ext>
                </a:extLst>
              </p:cNvPr>
              <p:cNvCxnSpPr/>
              <p:nvPr/>
            </p:nvCxnSpPr>
            <p:spPr>
              <a:xfrm>
                <a:off x="2079324" y="4377195"/>
                <a:ext cx="0" cy="457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a:extLst>
                <a:ext uri="{FF2B5EF4-FFF2-40B4-BE49-F238E27FC236}">
                  <a16:creationId xmlns:a16="http://schemas.microsoft.com/office/drawing/2014/main" id="{225CC3FC-4E3A-8D63-4CEF-51144D080421}"/>
                </a:ext>
              </a:extLst>
            </p:cNvPr>
            <p:cNvCxnSpPr>
              <a:cxnSpLocks/>
            </p:cNvCxnSpPr>
            <p:nvPr/>
          </p:nvCxnSpPr>
          <p:spPr>
            <a:xfrm rot="10800000" flipH="1">
              <a:off x="6280686" y="2710388"/>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1B316F60-8587-8220-D328-C6EBC98D3131}"/>
                    </a:ext>
                  </a:extLst>
                </p:cNvPr>
                <p:cNvSpPr/>
                <p:nvPr/>
              </p:nvSpPr>
              <p:spPr>
                <a:xfrm>
                  <a:off x="2097381" y="2316796"/>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107" name="Rectangle 106">
                  <a:extLst>
                    <a:ext uri="{FF2B5EF4-FFF2-40B4-BE49-F238E27FC236}">
                      <a16:creationId xmlns:a16="http://schemas.microsoft.com/office/drawing/2014/main" id="{1B316F60-8587-8220-D328-C6EBC98D3131}"/>
                    </a:ext>
                  </a:extLst>
                </p:cNvPr>
                <p:cNvSpPr>
                  <a:spLocks noRot="1" noChangeAspect="1" noMove="1" noResize="1" noEditPoints="1" noAdjustHandles="1" noChangeArrowheads="1" noChangeShapeType="1" noTextEdit="1"/>
                </p:cNvSpPr>
                <p:nvPr/>
              </p:nvSpPr>
              <p:spPr>
                <a:xfrm>
                  <a:off x="2097381" y="2316796"/>
                  <a:ext cx="569387" cy="332912"/>
                </a:xfrm>
                <a:prstGeom prst="rect">
                  <a:avLst/>
                </a:prstGeom>
                <a:blipFill>
                  <a:blip r:embed="rId5"/>
                  <a:stretch>
                    <a:fillRect b="-18182"/>
                  </a:stretch>
                </a:blipFill>
              </p:spPr>
              <p:txBody>
                <a:bodyPr/>
                <a:lstStyle/>
                <a:p>
                  <a:r>
                    <a:rPr lang="en-US">
                      <a:noFill/>
                    </a:rPr>
                    <a:t> </a:t>
                  </a:r>
                </a:p>
              </p:txBody>
            </p:sp>
          </mc:Fallback>
        </mc:AlternateContent>
        <p:cxnSp>
          <p:nvCxnSpPr>
            <p:cNvPr id="108" name="Straight Arrow Connector 107">
              <a:extLst>
                <a:ext uri="{FF2B5EF4-FFF2-40B4-BE49-F238E27FC236}">
                  <a16:creationId xmlns:a16="http://schemas.microsoft.com/office/drawing/2014/main" id="{A3F4F8D4-4D56-D5A8-DC76-D8EC2F26215F}"/>
                </a:ext>
              </a:extLst>
            </p:cNvPr>
            <p:cNvCxnSpPr>
              <a:cxnSpLocks/>
            </p:cNvCxnSpPr>
            <p:nvPr/>
          </p:nvCxnSpPr>
          <p:spPr>
            <a:xfrm rot="10800000" flipH="1">
              <a:off x="2123818" y="2710594"/>
              <a:ext cx="457200" cy="0"/>
            </a:xfrm>
            <a:prstGeom prst="straightConnector1">
              <a:avLst/>
            </a:prstGeom>
            <a:ln w="1270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56" name="Content Placeholder 2">
            <a:extLst>
              <a:ext uri="{FF2B5EF4-FFF2-40B4-BE49-F238E27FC236}">
                <a16:creationId xmlns:a16="http://schemas.microsoft.com/office/drawing/2014/main" id="{B9C15CB7-3B51-5F03-4446-819E6CF6A869}"/>
              </a:ext>
            </a:extLst>
          </p:cNvPr>
          <p:cNvSpPr txBox="1">
            <a:spLocks/>
          </p:cNvSpPr>
          <p:nvPr/>
        </p:nvSpPr>
        <p:spPr>
          <a:xfrm>
            <a:off x="578370" y="1107135"/>
            <a:ext cx="10775430" cy="632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Arial" panose="020B0604020202020204" pitchFamily="34" charset="0"/>
                <a:cs typeface="Arial" panose="020B0604020202020204" pitchFamily="34" charset="0"/>
              </a:rPr>
              <a:t>FDM fit of nitrate data </a:t>
            </a:r>
            <a:r>
              <a:rPr lang="en-US" altLang="en-US">
                <a:latin typeface="Arial" panose="020B0604020202020204" pitchFamily="34" charset="0"/>
                <a:cs typeface="Arial" panose="020B0604020202020204" pitchFamily="34" charset="0"/>
                <a:sym typeface="Wingdings" pitchFamily="2" charset="2"/>
              </a:rPr>
              <a:t> 𝛿</a:t>
            </a:r>
            <a:r>
              <a:rPr lang="en-US" altLang="en-US" baseline="-25000">
                <a:latin typeface="Arial" panose="020B0604020202020204" pitchFamily="34" charset="0"/>
                <a:cs typeface="Arial" panose="020B0604020202020204" pitchFamily="34" charset="0"/>
                <a:sym typeface="Wingdings" pitchFamily="2" charset="2"/>
              </a:rPr>
              <a:t>DBL</a:t>
            </a:r>
            <a:r>
              <a:rPr lang="en-US" altLang="en-US">
                <a:latin typeface="Arial" panose="020B0604020202020204" pitchFamily="34" charset="0"/>
                <a:cs typeface="Arial" panose="020B0604020202020204" pitchFamily="34" charset="0"/>
                <a:sym typeface="Wingdings" pitchFamily="2" charset="2"/>
              </a:rPr>
              <a:t> vs. Compartment Mixing Speed </a:t>
            </a:r>
            <a:endParaRPr lang="en-US" alt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29DAA99-C732-B204-65A8-AE2DCA456F31}"/>
                  </a:ext>
                </a:extLst>
              </p:cNvPr>
              <p:cNvSpPr/>
              <p:nvPr/>
            </p:nvSpPr>
            <p:spPr>
              <a:xfrm>
                <a:off x="5406451" y="2207862"/>
                <a:ext cx="569387" cy="332912"/>
              </a:xfrm>
              <a:prstGeom prst="rect">
                <a:avLst/>
              </a:prstGeom>
            </p:spPr>
            <p:txBody>
              <a:bodyPr wrap="none">
                <a:spAutoFit/>
              </a:bodyPr>
              <a:lstStyle/>
              <a:p>
                <a14:m>
                  <m:oMath xmlns:m="http://schemas.openxmlformats.org/officeDocument/2006/math">
                    <m:r>
                      <a:rPr lang="en-US" sz="1600" b="0" i="1" smtClean="0">
                        <a:solidFill>
                          <a:srgbClr val="00B050"/>
                        </a:solidFill>
                        <a:latin typeface="Cambria Math" panose="02040503050406030204" pitchFamily="18" charset="0"/>
                        <a:ea typeface="Cambria Math" panose="02040503050406030204" pitchFamily="18" charset="0"/>
                      </a:rPr>
                      <m:t>𝛿</m:t>
                    </m:r>
                  </m:oMath>
                </a14:m>
                <a:r>
                  <a:rPr lang="en-US" sz="1600" baseline="-25000">
                    <a:solidFill>
                      <a:srgbClr val="00B050"/>
                    </a:solidFill>
                    <a:latin typeface="Arial" panose="020B0604020202020204" pitchFamily="34" charset="0"/>
                    <a:cs typeface="Arial" panose="020B0604020202020204" pitchFamily="34" charset="0"/>
                  </a:rPr>
                  <a:t>DBL</a:t>
                </a:r>
              </a:p>
            </p:txBody>
          </p:sp>
        </mc:Choice>
        <mc:Fallback xmlns="">
          <p:sp>
            <p:nvSpPr>
              <p:cNvPr id="5" name="Rectangle 4">
                <a:extLst>
                  <a:ext uri="{FF2B5EF4-FFF2-40B4-BE49-F238E27FC236}">
                    <a16:creationId xmlns:a16="http://schemas.microsoft.com/office/drawing/2014/main" id="{429DAA99-C732-B204-65A8-AE2DCA456F31}"/>
                  </a:ext>
                </a:extLst>
              </p:cNvPr>
              <p:cNvSpPr>
                <a:spLocks noRot="1" noChangeAspect="1" noMove="1" noResize="1" noEditPoints="1" noAdjustHandles="1" noChangeArrowheads="1" noChangeShapeType="1" noTextEdit="1"/>
              </p:cNvSpPr>
              <p:nvPr/>
            </p:nvSpPr>
            <p:spPr>
              <a:xfrm>
                <a:off x="5406451" y="2207862"/>
                <a:ext cx="569387" cy="332912"/>
              </a:xfrm>
              <a:prstGeom prst="rect">
                <a:avLst/>
              </a:prstGeom>
              <a:blipFill>
                <a:blip r:embed="rId6"/>
                <a:stretch>
                  <a:fillRect b="-18182"/>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A62E7E24-5E86-18C0-83D7-891306F1EE54}"/>
              </a:ext>
            </a:extLst>
          </p:cNvPr>
          <p:cNvSpPr txBox="1">
            <a:spLocks/>
          </p:cNvSpPr>
          <p:nvPr/>
        </p:nvSpPr>
        <p:spPr bwMode="auto">
          <a:xfrm>
            <a:off x="7729802" y="1822397"/>
            <a:ext cx="3817475" cy="3476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altLang="en-US" kern="0">
                <a:solidFill>
                  <a:schemeClr val="tx1"/>
                </a:solidFill>
                <a:latin typeface="Arial" panose="020B0604020202020204" pitchFamily="34" charset="0"/>
                <a:cs typeface="Arial" panose="020B0604020202020204" pitchFamily="34" charset="0"/>
              </a:rPr>
              <a:t>At 50 RPM</a:t>
            </a:r>
          </a:p>
          <a:p>
            <a:pPr lvl="1"/>
            <a:r>
              <a:rPr lang="en-US" altLang="en-US" kern="0">
                <a:solidFill>
                  <a:schemeClr val="tx1"/>
                </a:solidFill>
                <a:latin typeface="Arial" panose="020B0604020202020204" pitchFamily="34" charset="0"/>
                <a:cs typeface="Arial" panose="020B0604020202020204" pitchFamily="34" charset="0"/>
              </a:rPr>
              <a:t>𝛿</a:t>
            </a:r>
            <a:r>
              <a:rPr lang="en-US" altLang="en-US" kern="0" baseline="-25000">
                <a:solidFill>
                  <a:schemeClr val="tx1"/>
                </a:solidFill>
                <a:latin typeface="Arial" panose="020B0604020202020204" pitchFamily="34" charset="0"/>
                <a:cs typeface="Arial" panose="020B0604020202020204" pitchFamily="34" charset="0"/>
              </a:rPr>
              <a:t>DBL</a:t>
            </a:r>
            <a:r>
              <a:rPr lang="en-US" altLang="en-US" kern="0">
                <a:solidFill>
                  <a:schemeClr val="tx1"/>
                </a:solidFill>
                <a:latin typeface="Arial" panose="020B0604020202020204" pitchFamily="34" charset="0"/>
                <a:cs typeface="Arial" panose="020B0604020202020204" pitchFamily="34" charset="0"/>
              </a:rPr>
              <a:t> = 111 μm</a:t>
            </a:r>
          </a:p>
          <a:p>
            <a:pPr lvl="1"/>
            <a:r>
              <a:rPr lang="en-US" altLang="en-US" kern="0">
                <a:solidFill>
                  <a:schemeClr val="tx1"/>
                </a:solidFill>
                <a:latin typeface="Arial" panose="020B0604020202020204" pitchFamily="34" charset="0"/>
                <a:cs typeface="Arial" panose="020B0604020202020204" pitchFamily="34" charset="0"/>
              </a:rPr>
              <a:t>11–28 % of the total diffusive pathlength</a:t>
            </a:r>
          </a:p>
          <a:p>
            <a:r>
              <a:rPr lang="en-US" altLang="en-US" kern="0">
                <a:solidFill>
                  <a:schemeClr val="tx1"/>
                </a:solidFill>
                <a:latin typeface="Arial" panose="020B0604020202020204" pitchFamily="34" charset="0"/>
                <a:cs typeface="Arial" panose="020B0604020202020204" pitchFamily="34" charset="0"/>
              </a:rPr>
              <a:t>At 500 RPM</a:t>
            </a:r>
          </a:p>
          <a:p>
            <a:pPr lvl="1"/>
            <a:r>
              <a:rPr lang="en-US" altLang="en-US" kern="0">
                <a:solidFill>
                  <a:schemeClr val="tx1"/>
                </a:solidFill>
                <a:latin typeface="Arial" panose="020B0604020202020204" pitchFamily="34" charset="0"/>
                <a:cs typeface="Arial" panose="020B0604020202020204" pitchFamily="34" charset="0"/>
              </a:rPr>
              <a:t>𝛿</a:t>
            </a:r>
            <a:r>
              <a:rPr lang="en-US" altLang="en-US" kern="0" baseline="-25000">
                <a:solidFill>
                  <a:schemeClr val="tx1"/>
                </a:solidFill>
                <a:latin typeface="Arial" panose="020B0604020202020204" pitchFamily="34" charset="0"/>
                <a:cs typeface="Arial" panose="020B0604020202020204" pitchFamily="34" charset="0"/>
              </a:rPr>
              <a:t>DBL</a:t>
            </a:r>
            <a:r>
              <a:rPr lang="en-US" altLang="en-US" kern="0">
                <a:solidFill>
                  <a:schemeClr val="tx1"/>
                </a:solidFill>
                <a:latin typeface="Arial" panose="020B0604020202020204" pitchFamily="34" charset="0"/>
                <a:cs typeface="Arial" panose="020B0604020202020204" pitchFamily="34" charset="0"/>
              </a:rPr>
              <a:t> = 1 μm</a:t>
            </a:r>
          </a:p>
          <a:p>
            <a:pPr lvl="1"/>
            <a:r>
              <a:rPr lang="en-US" altLang="en-US" kern="0">
                <a:solidFill>
                  <a:schemeClr val="tx1"/>
                </a:solidFill>
                <a:latin typeface="Arial" panose="020B0604020202020204" pitchFamily="34" charset="0"/>
                <a:cs typeface="Arial" panose="020B0604020202020204" pitchFamily="34" charset="0"/>
              </a:rPr>
              <a:t>0.1–0.3 % of the total diffusive pathlength </a:t>
            </a:r>
          </a:p>
          <a:p>
            <a:endParaRPr lang="en-US" altLang="en-US" kern="0">
              <a:solidFill>
                <a:schemeClr val="tx1"/>
              </a:solidFill>
              <a:latin typeface="Arial" panose="020B0604020202020204" pitchFamily="34" charset="0"/>
              <a:cs typeface="Arial" panose="020B0604020202020204" pitchFamily="34" charset="0"/>
            </a:endParaRPr>
          </a:p>
        </p:txBody>
      </p:sp>
      <p:sp>
        <p:nvSpPr>
          <p:cNvPr id="115" name="Content Placeholder 2">
            <a:extLst>
              <a:ext uri="{FF2B5EF4-FFF2-40B4-BE49-F238E27FC236}">
                <a16:creationId xmlns:a16="http://schemas.microsoft.com/office/drawing/2014/main" id="{8CEA7EF9-BEA0-1436-086A-FAAC26EB5C0D}"/>
              </a:ext>
            </a:extLst>
          </p:cNvPr>
          <p:cNvSpPr txBox="1">
            <a:spLocks/>
          </p:cNvSpPr>
          <p:nvPr/>
        </p:nvSpPr>
        <p:spPr bwMode="auto">
          <a:xfrm>
            <a:off x="572901" y="4392898"/>
            <a:ext cx="7022092" cy="178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kern="0">
                <a:latin typeface="Arial" panose="020B0604020202020204" pitchFamily="34" charset="0"/>
                <a:cs typeface="Arial" panose="020B0604020202020204" pitchFamily="34" charset="0"/>
              </a:rPr>
              <a:t>Used 500 RPM mixing speed to measure PFAS diffusion coefficients</a:t>
            </a:r>
          </a:p>
          <a:p>
            <a:pPr lvl="1"/>
            <a:r>
              <a:rPr lang="en-US" kern="0">
                <a:latin typeface="Arial" panose="020B0604020202020204" pitchFamily="34" charset="0"/>
                <a:cs typeface="Arial" panose="020B0604020202020204" pitchFamily="34" charset="0"/>
              </a:rPr>
              <a:t>Made the DBL thickness insignificant in the FDM</a:t>
            </a:r>
          </a:p>
          <a:p>
            <a:pPr lvl="1"/>
            <a:r>
              <a:rPr lang="en-US" kern="0">
                <a:latin typeface="Arial" panose="020B0604020202020204" pitchFamily="34" charset="0"/>
                <a:cs typeface="Arial" panose="020B0604020202020204" pitchFamily="34" charset="0"/>
              </a:rPr>
              <a:t>Determined D</a:t>
            </a:r>
            <a:r>
              <a:rPr lang="en-US" kern="0" baseline="-25000">
                <a:latin typeface="Arial" panose="020B0604020202020204" pitchFamily="34" charset="0"/>
                <a:cs typeface="Arial" panose="020B0604020202020204" pitchFamily="34" charset="0"/>
              </a:rPr>
              <a:t>Gel</a:t>
            </a:r>
            <a:r>
              <a:rPr lang="en-US" kern="0">
                <a:latin typeface="Arial" panose="020B0604020202020204" pitchFamily="34" charset="0"/>
                <a:cs typeface="Arial" panose="020B0604020202020204" pitchFamily="34" charset="0"/>
              </a:rPr>
              <a:t> for the target PFAS</a:t>
            </a:r>
            <a:endParaRPr lang="en-US" kern="0" baseline="-25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1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1C4648-2DF0-3DAF-3831-32D9DA6DEEC7}"/>
              </a:ext>
            </a:extLst>
          </p:cNvPr>
          <p:cNvSpPr>
            <a:spLocks noGrp="1"/>
          </p:cNvSpPr>
          <p:nvPr>
            <p:ph idx="1"/>
          </p:nvPr>
        </p:nvSpPr>
        <p:spPr>
          <a:xfrm>
            <a:off x="582479" y="1035214"/>
            <a:ext cx="10515600" cy="4351338"/>
          </a:xfrm>
        </p:spPr>
        <p:txBody>
          <a:bodyPr>
            <a:normAutofit lnSpcReduction="10000"/>
          </a:bodyPr>
          <a:lstStyle/>
          <a:p>
            <a:r>
              <a:rPr lang="en-US">
                <a:latin typeface="Arial" panose="020B0604020202020204" pitchFamily="34" charset="0"/>
                <a:cs typeface="Arial" panose="020B0604020202020204" pitchFamily="34" charset="0"/>
              </a:rPr>
              <a:t>Two-compartment diffusion cell tests with PFAS mixtures</a:t>
            </a:r>
          </a:p>
          <a:p>
            <a:pPr lvl="1"/>
            <a:r>
              <a:rPr lang="en-US">
                <a:latin typeface="Arial" panose="020B0604020202020204" pitchFamily="34" charset="0"/>
                <a:cs typeface="Arial" panose="020B0604020202020204" pitchFamily="34" charset="0"/>
              </a:rPr>
              <a:t>500 RPM Mixing Speed (insignificant DBL thickness)</a:t>
            </a:r>
          </a:p>
          <a:p>
            <a:pPr lvl="1"/>
            <a:r>
              <a:rPr lang="en-US">
                <a:latin typeface="Arial" panose="020B0604020202020204" pitchFamily="34" charset="0"/>
                <a:cs typeface="Arial" panose="020B0604020202020204" pitchFamily="34" charset="0"/>
              </a:rPr>
              <a:t>Agarose Gel type</a:t>
            </a:r>
          </a:p>
          <a:p>
            <a:pPr lvl="1"/>
            <a:r>
              <a:rPr lang="en-US">
                <a:latin typeface="Arial" panose="020B0604020202020204" pitchFamily="34" charset="0"/>
                <a:cs typeface="Arial" panose="020B0604020202020204" pitchFamily="34" charset="0"/>
              </a:rPr>
              <a:t>Spiked Source Compartment with 10,000 ng•L⁻¹ of each PFAS</a:t>
            </a:r>
          </a:p>
          <a:p>
            <a:pPr lvl="2"/>
            <a:r>
              <a:rPr lang="en-US">
                <a:latin typeface="Arial" panose="020B0604020202020204" pitchFamily="34" charset="0"/>
                <a:cs typeface="Arial" panose="020B0604020202020204" pitchFamily="34" charset="0"/>
              </a:rPr>
              <a:t>C4–C14 PFCAs</a:t>
            </a:r>
          </a:p>
          <a:p>
            <a:pPr lvl="2"/>
            <a:r>
              <a:rPr lang="en-US">
                <a:latin typeface="Arial" panose="020B0604020202020204" pitchFamily="34" charset="0"/>
                <a:cs typeface="Arial" panose="020B0604020202020204" pitchFamily="34" charset="0"/>
              </a:rPr>
              <a:t>C4–C10 PFSAs </a:t>
            </a:r>
          </a:p>
          <a:p>
            <a:pPr lvl="2"/>
            <a:r>
              <a:rPr lang="en-US">
                <a:latin typeface="Arial" panose="020B0604020202020204" pitchFamily="34" charset="0"/>
                <a:cs typeface="Arial" panose="020B0604020202020204" pitchFamily="34" charset="0"/>
              </a:rPr>
              <a:t>4:2-, 6:2-, 8:2 FTSs; PFOSA; N-</a:t>
            </a:r>
            <a:r>
              <a:rPr lang="en-US" err="1">
                <a:latin typeface="Arial" panose="020B0604020202020204" pitchFamily="34" charset="0"/>
                <a:cs typeface="Arial" panose="020B0604020202020204" pitchFamily="34" charset="0"/>
              </a:rPr>
              <a:t>EtFOSAA</a:t>
            </a:r>
            <a:r>
              <a:rPr lang="en-US">
                <a:latin typeface="Arial" panose="020B0604020202020204" pitchFamily="34" charset="0"/>
                <a:cs typeface="Arial" panose="020B0604020202020204" pitchFamily="34" charset="0"/>
              </a:rPr>
              <a:t> and M-</a:t>
            </a:r>
            <a:r>
              <a:rPr lang="en-US" err="1">
                <a:latin typeface="Arial" panose="020B0604020202020204" pitchFamily="34" charset="0"/>
                <a:cs typeface="Arial" panose="020B0604020202020204" pitchFamily="34" charset="0"/>
              </a:rPr>
              <a:t>MeFOSAA</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 Water Chemistry</a:t>
            </a:r>
          </a:p>
          <a:p>
            <a:pPr lvl="1"/>
            <a:r>
              <a:rPr lang="en-US">
                <a:latin typeface="Arial" panose="020B0604020202020204" pitchFamily="34" charset="0"/>
                <a:cs typeface="Arial" panose="020B0604020202020204" pitchFamily="34" charset="0"/>
              </a:rPr>
              <a:t>pH 5, 7, and 9 &gt; </a:t>
            </a:r>
            <a:r>
              <a:rPr lang="en-US" err="1">
                <a:latin typeface="Arial" panose="020B0604020202020204" pitchFamily="34" charset="0"/>
                <a:cs typeface="Arial" panose="020B0604020202020204" pitchFamily="34" charset="0"/>
              </a:rPr>
              <a:t>pK</a:t>
            </a:r>
            <a:r>
              <a:rPr lang="en-US" baseline="-25000" err="1">
                <a:latin typeface="Arial" panose="020B0604020202020204" pitchFamily="34" charset="0"/>
                <a:cs typeface="Arial" panose="020B0604020202020204" pitchFamily="34" charset="0"/>
              </a:rPr>
              <a:t>a</a:t>
            </a:r>
            <a:r>
              <a:rPr lang="en-US" err="1">
                <a:latin typeface="Arial" panose="020B0604020202020204" pitchFamily="34" charset="0"/>
                <a:cs typeface="Arial" panose="020B0604020202020204" pitchFamily="34" charset="0"/>
              </a:rPr>
              <a:t>’s</a:t>
            </a:r>
            <a:r>
              <a:rPr lang="en-US">
                <a:latin typeface="Arial" panose="020B0604020202020204" pitchFamily="34" charset="0"/>
                <a:cs typeface="Arial" panose="020B0604020202020204" pitchFamily="34" charset="0"/>
              </a:rPr>
              <a:t> of most PFAS </a:t>
            </a:r>
            <a:r>
              <a:rPr lang="en-US">
                <a:latin typeface="Arial" panose="020B0604020202020204" pitchFamily="34" charset="0"/>
                <a:cs typeface="Arial" panose="020B0604020202020204" pitchFamily="34" charset="0"/>
                <a:sym typeface="Wingdings" pitchFamily="2" charset="2"/>
              </a:rPr>
              <a:t> assess gel chemistry</a:t>
            </a:r>
          </a:p>
          <a:p>
            <a:r>
              <a:rPr lang="en-US">
                <a:latin typeface="Arial" panose="020B0604020202020204" pitchFamily="34" charset="0"/>
                <a:cs typeface="Arial" panose="020B0604020202020204" pitchFamily="34" charset="0"/>
                <a:sym typeface="Wingdings" pitchFamily="2" charset="2"/>
              </a:rPr>
              <a:t>Temperature: </a:t>
            </a:r>
          </a:p>
          <a:p>
            <a:pPr lvl="1"/>
            <a:r>
              <a:rPr lang="en-US">
                <a:latin typeface="Arial" panose="020B0604020202020204" pitchFamily="34" charset="0"/>
                <a:cs typeface="Arial" panose="020B0604020202020204" pitchFamily="34" charset="0"/>
                <a:sym typeface="Wingdings" pitchFamily="2" charset="2"/>
              </a:rPr>
              <a:t>5 and 22 °C</a:t>
            </a:r>
          </a:p>
        </p:txBody>
      </p:sp>
      <p:sp>
        <p:nvSpPr>
          <p:cNvPr id="2" name="Slide Number Placeholder 1">
            <a:extLst>
              <a:ext uri="{FF2B5EF4-FFF2-40B4-BE49-F238E27FC236}">
                <a16:creationId xmlns:a16="http://schemas.microsoft.com/office/drawing/2014/main" id="{578605DF-93E9-3CBD-5673-42CB99AB860C}"/>
              </a:ext>
            </a:extLst>
          </p:cNvPr>
          <p:cNvSpPr>
            <a:spLocks noGrp="1"/>
          </p:cNvSpPr>
          <p:nvPr>
            <p:ph type="sldNum" sz="quarter" idx="12"/>
          </p:nvPr>
        </p:nvSpPr>
        <p:spPr/>
        <p:txBody>
          <a:bodyPr/>
          <a:lstStyle/>
          <a:p>
            <a:fld id="{29729333-2EC5-40AE-8DDA-79C977C4A70D}" type="slidenum">
              <a:rPr lang="en-US" sz="1800" smtClean="0">
                <a:solidFill>
                  <a:schemeClr val="bg1"/>
                </a:solidFill>
                <a:latin typeface="Arial" panose="020B0604020202020204" pitchFamily="34" charset="0"/>
                <a:cs typeface="Arial" panose="020B0604020202020204" pitchFamily="34" charset="0"/>
              </a:rPr>
              <a:t>9</a:t>
            </a:fld>
            <a:endParaRPr lang="en-US" sz="18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377326-1C45-D66B-B55A-80728630AB10}"/>
              </a:ext>
            </a:extLst>
          </p:cNvPr>
          <p:cNvSpPr txBox="1">
            <a:spLocks/>
          </p:cNvSpPr>
          <p:nvPr/>
        </p:nvSpPr>
        <p:spPr>
          <a:xfrm>
            <a:off x="0" y="-9751"/>
            <a:ext cx="12192000" cy="943646"/>
          </a:xfrm>
          <a:prstGeom prst="rect">
            <a:avLst/>
          </a:prstGeom>
          <a:solidFill>
            <a:srgbClr val="00B6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PFAS Diffusion Coefficients in Gel</a:t>
            </a:r>
          </a:p>
        </p:txBody>
      </p:sp>
      <p:sp>
        <p:nvSpPr>
          <p:cNvPr id="3" name="Rectangle 2">
            <a:extLst>
              <a:ext uri="{FF2B5EF4-FFF2-40B4-BE49-F238E27FC236}">
                <a16:creationId xmlns:a16="http://schemas.microsoft.com/office/drawing/2014/main" id="{E0D26B65-E6CC-9EE2-9765-769DE1FE141A}"/>
              </a:ext>
            </a:extLst>
          </p:cNvPr>
          <p:cNvSpPr/>
          <p:nvPr/>
        </p:nvSpPr>
        <p:spPr>
          <a:xfrm>
            <a:off x="0" y="5425215"/>
            <a:ext cx="10527527" cy="1422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8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2006</Words>
  <Application>Microsoft Office PowerPoint</Application>
  <PresentationFormat>Widescreen</PresentationFormat>
  <Paragraphs>403</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Batang</vt:lpstr>
      <vt:lpstr>ＭＳ Ｐゴシック</vt:lpstr>
      <vt:lpstr>Arial</vt:lpstr>
      <vt:lpstr>Calibri</vt:lpstr>
      <vt:lpstr>Calibri Light</vt:lpstr>
      <vt:lpstr>Cambria Math</vt:lpstr>
      <vt:lpstr>Wingdings</vt:lpstr>
      <vt:lpstr>Office Theme</vt:lpstr>
      <vt:lpstr>Advancing the Diffusive Gradients in Thin-Films Passive Sampling Device for Monitoring PFAS in Drinking Water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Yamamoto</dc:creator>
  <cp:lastModifiedBy>Samuel Hodges</cp:lastModifiedBy>
  <cp:revision>45</cp:revision>
  <dcterms:created xsi:type="dcterms:W3CDTF">2019-02-08T19:03:12Z</dcterms:created>
  <dcterms:modified xsi:type="dcterms:W3CDTF">2022-11-15T03:32:56Z</dcterms:modified>
</cp:coreProperties>
</file>