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8" r:id="rId6"/>
    <p:sldId id="279" r:id="rId7"/>
    <p:sldId id="280" r:id="rId8"/>
    <p:sldId id="289" r:id="rId9"/>
    <p:sldId id="290" r:id="rId10"/>
    <p:sldId id="291" r:id="rId11"/>
    <p:sldId id="292" r:id="rId12"/>
    <p:sldId id="28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B10037-1FCA-9888-2724-2AD38FD53790}" v="3" dt="2022-03-07T19:18:15.117"/>
    <p1510:client id="{DFC42F75-60FA-AC5E-784F-E13766382D60}" v="16" dt="2022-03-15T16:08:29.8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75"/>
  </p:normalViewPr>
  <p:slideViewPr>
    <p:cSldViewPr snapToGrid="0" snapToObjects="1">
      <p:cViewPr varScale="1">
        <p:scale>
          <a:sx n="69" d="100"/>
          <a:sy n="69" d="100"/>
        </p:scale>
        <p:origin x="5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a:pPr/>
              <a:t>3/22/2022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3/22/2022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3/22/2022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3/22/2022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3/22/2022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3/22/2022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3/22/2022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nam10.safelinks.protection.outlook.com/?url=https%3A%2F%2Fdistrict15parproject.org%2F&amp;data=04%7C01%7CASkop%40schools.nyc.gov%7C1432d0329d474f6d2fda08da0c0f79b0%7C18492cb7ef45456185710c42e5f7ac07%7C0%7C0%7C637835557843505494%7CUnknown%7CTWFpbGZsb3d8eyJWIjoiMC4wLjAwMDAiLCJQIjoiV2luMzIiLCJBTiI6Ik1haWwiLCJXVCI6Mn0%3D%7C3000&amp;sdata=XRIakasymAVxtl%2FCtiw0%2Fk8o3ZyV5JOM3QGk7GC1RVo%3D&amp;reserved=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9A36-94F2-DF46-8752-4BE5A4410B23}"/>
              </a:ext>
            </a:extLst>
          </p:cNvPr>
          <p:cNvSpPr>
            <a:spLocks noGrp="1"/>
          </p:cNvSpPr>
          <p:nvPr>
            <p:ph type="ctrTitle"/>
          </p:nvPr>
        </p:nvSpPr>
        <p:spPr/>
        <p:txBody>
          <a:bodyPr/>
          <a:lstStyle/>
          <a:p>
            <a:r>
              <a:rPr lang="en-US" sz="4800" dirty="0">
                <a:ln w="0"/>
                <a:effectLst>
                  <a:outerShdw blurRad="38100" dist="19050" dir="2700000" algn="tl" rotWithShape="0">
                    <a:schemeClr val="dk1">
                      <a:alpha val="40000"/>
                    </a:schemeClr>
                  </a:outerShdw>
                </a:effectLst>
              </a:rPr>
              <a:t>CEC PRESENTATION</a:t>
            </a:r>
            <a:r>
              <a:rPr lang="en-US" sz="4800" dirty="0"/>
              <a:t/>
            </a:r>
            <a:br>
              <a:rPr lang="en-US" sz="4800" dirty="0"/>
            </a:br>
            <a:r>
              <a:rPr lang="en-US" sz="4800" dirty="0" smtClean="0"/>
              <a:t>DISTRICT 15</a:t>
            </a:r>
            <a:endParaRPr lang="en-US" dirty="0"/>
          </a:p>
        </p:txBody>
      </p:sp>
      <p:sp>
        <p:nvSpPr>
          <p:cNvPr id="3" name="Subtitle 2">
            <a:extLst>
              <a:ext uri="{FF2B5EF4-FFF2-40B4-BE49-F238E27FC236}">
                <a16:creationId xmlns:a16="http://schemas.microsoft.com/office/drawing/2014/main" id="{23FAB746-B2BA-2643-8BBB-C606B5222947}"/>
              </a:ext>
            </a:extLst>
          </p:cNvPr>
          <p:cNvSpPr>
            <a:spLocks noGrp="1"/>
          </p:cNvSpPr>
          <p:nvPr>
            <p:ph type="subTitle" idx="1"/>
          </p:nvPr>
        </p:nvSpPr>
        <p:spPr/>
        <p:txBody>
          <a:bodyPr>
            <a:normAutofit/>
          </a:bodyPr>
          <a:lstStyle/>
          <a:p>
            <a:r>
              <a:rPr lang="en-US" sz="3200" dirty="0"/>
              <a:t>March </a:t>
            </a:r>
            <a:r>
              <a:rPr lang="en-US" sz="3200" dirty="0" smtClean="0"/>
              <a:t>22, </a:t>
            </a:r>
            <a:r>
              <a:rPr lang="en-US" sz="3200" dirty="0"/>
              <a:t>2022</a:t>
            </a:r>
          </a:p>
          <a:p>
            <a:r>
              <a:rPr lang="en-US" sz="2400" dirty="0"/>
              <a:t>Community Superintendent, Anita Skop </a:t>
            </a:r>
          </a:p>
        </p:txBody>
      </p:sp>
      <p:pic>
        <p:nvPicPr>
          <p:cNvPr id="4" name="Picture 3"/>
          <p:cNvPicPr>
            <a:picLocks noChangeAspect="1"/>
          </p:cNvPicPr>
          <p:nvPr/>
        </p:nvPicPr>
        <p:blipFill>
          <a:blip r:embed="rId2"/>
          <a:stretch>
            <a:fillRect/>
          </a:stretch>
        </p:blipFill>
        <p:spPr>
          <a:xfrm>
            <a:off x="3128403" y="2762291"/>
            <a:ext cx="674062" cy="1519679"/>
          </a:xfrm>
          <a:prstGeom prst="rect">
            <a:avLst/>
          </a:prstGeom>
        </p:spPr>
      </p:pic>
      <p:pic>
        <p:nvPicPr>
          <p:cNvPr id="5" name="Picture 4"/>
          <p:cNvPicPr>
            <a:picLocks noChangeAspect="1"/>
          </p:cNvPicPr>
          <p:nvPr/>
        </p:nvPicPr>
        <p:blipFill>
          <a:blip r:embed="rId3"/>
          <a:stretch>
            <a:fillRect/>
          </a:stretch>
        </p:blipFill>
        <p:spPr>
          <a:xfrm>
            <a:off x="8269933" y="2762291"/>
            <a:ext cx="676715" cy="1518036"/>
          </a:xfrm>
          <a:prstGeom prst="rect">
            <a:avLst/>
          </a:prstGeom>
        </p:spPr>
      </p:pic>
    </p:spTree>
    <p:extLst>
      <p:ext uri="{BB962C8B-B14F-4D97-AF65-F5344CB8AC3E}">
        <p14:creationId xmlns:p14="http://schemas.microsoft.com/office/powerpoint/2010/main" val="67938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55000" lnSpcReduction="20000"/>
          </a:bodyPr>
          <a:lstStyle/>
          <a:p>
            <a:r>
              <a:rPr lang="en-US" dirty="0">
                <a:solidFill>
                  <a:schemeClr val="tx1"/>
                </a:solidFill>
              </a:rPr>
              <a:t>WELCOME AND </a:t>
            </a:r>
            <a:r>
              <a:rPr lang="en-US" dirty="0" smtClean="0">
                <a:solidFill>
                  <a:schemeClr val="tx1"/>
                </a:solidFill>
              </a:rPr>
              <a:t>GREETINGS</a:t>
            </a:r>
            <a:endParaRPr lang="en-US" sz="1800" dirty="0">
              <a:solidFill>
                <a:schemeClr val="tx1"/>
              </a:solidFill>
            </a:endParaRPr>
          </a:p>
          <a:p>
            <a:pPr lvl="1"/>
            <a:r>
              <a:rPr lang="en-US" dirty="0" smtClean="0">
                <a:solidFill>
                  <a:schemeClr val="tx1"/>
                </a:solidFill>
              </a:rPr>
              <a:t>HONORING WOMEN’S </a:t>
            </a:r>
            <a:r>
              <a:rPr lang="en-US" dirty="0">
                <a:solidFill>
                  <a:schemeClr val="tx1"/>
                </a:solidFill>
              </a:rPr>
              <a:t>HISTORY </a:t>
            </a:r>
            <a:r>
              <a:rPr lang="en-US" dirty="0" smtClean="0">
                <a:solidFill>
                  <a:schemeClr val="tx1"/>
                </a:solidFill>
              </a:rPr>
              <a:t>MONTH</a:t>
            </a:r>
          </a:p>
          <a:p>
            <a:pPr lvl="1"/>
            <a:r>
              <a:rPr lang="en-US" dirty="0" smtClean="0">
                <a:solidFill>
                  <a:schemeClr val="tx1"/>
                </a:solidFill>
              </a:rPr>
              <a:t>ST. PATRICK’S DAY AND IRISH HERITAGE MONTH</a:t>
            </a:r>
          </a:p>
          <a:p>
            <a:pPr lvl="1"/>
            <a:r>
              <a:rPr lang="en-US" dirty="0" smtClean="0">
                <a:solidFill>
                  <a:schemeClr val="tx1"/>
                </a:solidFill>
              </a:rPr>
              <a:t>PURIM</a:t>
            </a:r>
          </a:p>
          <a:p>
            <a:r>
              <a:rPr lang="en-US" dirty="0" smtClean="0">
                <a:solidFill>
                  <a:schemeClr val="tx1"/>
                </a:solidFill>
              </a:rPr>
              <a:t>CHANGES TO COVID PROTOCOLS</a:t>
            </a:r>
          </a:p>
          <a:p>
            <a:pPr lvl="1"/>
            <a:r>
              <a:rPr lang="en-US" dirty="0" smtClean="0">
                <a:solidFill>
                  <a:schemeClr val="tx1"/>
                </a:solidFill>
              </a:rPr>
              <a:t>MASKING</a:t>
            </a:r>
          </a:p>
          <a:p>
            <a:pPr lvl="1"/>
            <a:r>
              <a:rPr lang="en-US" dirty="0" smtClean="0">
                <a:solidFill>
                  <a:schemeClr val="tx1"/>
                </a:solidFill>
              </a:rPr>
              <a:t>TRIPS</a:t>
            </a:r>
          </a:p>
          <a:p>
            <a:pPr lvl="1"/>
            <a:r>
              <a:rPr lang="en-US" dirty="0" smtClean="0">
                <a:solidFill>
                  <a:schemeClr val="tx1"/>
                </a:solidFill>
              </a:rPr>
              <a:t>GRADUATION AND PROMS</a:t>
            </a:r>
          </a:p>
          <a:p>
            <a:r>
              <a:rPr lang="en-US" dirty="0" smtClean="0">
                <a:solidFill>
                  <a:schemeClr val="tx1"/>
                </a:solidFill>
              </a:rPr>
              <a:t>SUMMER SCHOOL INFORMATION TO DATE</a:t>
            </a:r>
          </a:p>
          <a:p>
            <a:r>
              <a:rPr lang="en-US" dirty="0" smtClean="0">
                <a:solidFill>
                  <a:schemeClr val="tx1"/>
                </a:solidFill>
              </a:rPr>
              <a:t>UPDATE ON THE PAR PROCESS IN SUNSET PARK</a:t>
            </a:r>
          </a:p>
          <a:p>
            <a:r>
              <a:rPr lang="en-US" dirty="0" smtClean="0">
                <a:solidFill>
                  <a:schemeClr val="tx1"/>
                </a:solidFill>
              </a:rPr>
              <a:t>HONORING A STAR STUDENT</a:t>
            </a:r>
          </a:p>
          <a:p>
            <a:r>
              <a:rPr lang="en-US" dirty="0" smtClean="0">
                <a:solidFill>
                  <a:schemeClr val="tx1"/>
                </a:solidFill>
              </a:rPr>
              <a:t>THE </a:t>
            </a:r>
            <a:r>
              <a:rPr lang="en-US" dirty="0">
                <a:solidFill>
                  <a:schemeClr val="tx1"/>
                </a:solidFill>
              </a:rPr>
              <a:t>LAST WORD</a:t>
            </a:r>
          </a:p>
          <a:p>
            <a:endParaRPr lang="en-US" dirty="0"/>
          </a:p>
        </p:txBody>
      </p:sp>
      <p:sp>
        <p:nvSpPr>
          <p:cNvPr id="5" name="Rectangle 2"/>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4788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HISTORY MONTH</a:t>
            </a:r>
            <a:endParaRPr lang="en-US" dirty="0"/>
          </a:p>
        </p:txBody>
      </p:sp>
      <p:pic>
        <p:nvPicPr>
          <p:cNvPr id="4" name="Content Placeholder 3" descr="Silhouette Woman 2 Free Stock Photo - Public Domain Pictur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8545" y="2638651"/>
            <a:ext cx="4123114" cy="3167302"/>
          </a:xfrm>
        </p:spPr>
      </p:pic>
    </p:spTree>
    <p:extLst>
      <p:ext uri="{BB962C8B-B14F-4D97-AF65-F5344CB8AC3E}">
        <p14:creationId xmlns:p14="http://schemas.microsoft.com/office/powerpoint/2010/main" val="410688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CELEBRATIONS</a:t>
            </a:r>
            <a:endParaRPr lang="en-US" dirty="0"/>
          </a:p>
        </p:txBody>
      </p:sp>
      <p:sp>
        <p:nvSpPr>
          <p:cNvPr id="3" name="Text Placeholder 2"/>
          <p:cNvSpPr>
            <a:spLocks noGrp="1"/>
          </p:cNvSpPr>
          <p:nvPr>
            <p:ph type="body" idx="1"/>
          </p:nvPr>
        </p:nvSpPr>
        <p:spPr/>
        <p:txBody>
          <a:bodyPr/>
          <a:lstStyle/>
          <a:p>
            <a:pPr algn="ctr"/>
            <a:r>
              <a:rPr lang="en-US" sz="1800" dirty="0" smtClean="0"/>
              <a:t>ST. PATRICK’S DAY/IRISH HERITAGE MONTH</a:t>
            </a:r>
            <a:endParaRPr lang="en-US" sz="1800" dirty="0"/>
          </a:p>
        </p:txBody>
      </p:sp>
      <p:pic>
        <p:nvPicPr>
          <p:cNvPr id="7" name="Content Placeholder 6" descr="Jewish-Features-Purim-Playing-the-Lottery-article-768x768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97061" y="2839413"/>
            <a:ext cx="2744713" cy="2979496"/>
          </a:xfrm>
        </p:spPr>
      </p:pic>
      <p:sp>
        <p:nvSpPr>
          <p:cNvPr id="5" name="Text Placeholder 4"/>
          <p:cNvSpPr>
            <a:spLocks noGrp="1"/>
          </p:cNvSpPr>
          <p:nvPr>
            <p:ph type="body" sz="quarter" idx="3"/>
          </p:nvPr>
        </p:nvSpPr>
        <p:spPr/>
        <p:txBody>
          <a:bodyPr/>
          <a:lstStyle/>
          <a:p>
            <a:pPr algn="ctr"/>
            <a:endParaRPr lang="en-US" sz="1800" dirty="0" smtClean="0"/>
          </a:p>
          <a:p>
            <a:pPr algn="ctr"/>
            <a:endParaRPr lang="en-US" sz="1800" dirty="0"/>
          </a:p>
          <a:p>
            <a:pPr algn="ctr"/>
            <a:r>
              <a:rPr lang="en-US" sz="1800" dirty="0" smtClean="0"/>
              <a:t>PURIM</a:t>
            </a:r>
          </a:p>
          <a:p>
            <a:pPr algn="ctr"/>
            <a:endParaRPr lang="en-US" sz="300" dirty="0"/>
          </a:p>
        </p:txBody>
      </p:sp>
      <p:pic>
        <p:nvPicPr>
          <p:cNvPr id="8" name="Content Placeholder 7" descr="AS THEY WERE: ST. PATRICK'S DAY, BRISBANE, 201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780914" y="3427660"/>
            <a:ext cx="3684149" cy="1949529"/>
          </a:xfrm>
        </p:spPr>
      </p:pic>
    </p:spTree>
    <p:extLst>
      <p:ext uri="{BB962C8B-B14F-4D97-AF65-F5344CB8AC3E}">
        <p14:creationId xmlns:p14="http://schemas.microsoft.com/office/powerpoint/2010/main" val="150428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CHANGES TO COVID PROTOCOLS</a:t>
            </a:r>
          </a:p>
        </p:txBody>
      </p:sp>
      <p:sp>
        <p:nvSpPr>
          <p:cNvPr id="3" name="Content Placeholder 2"/>
          <p:cNvSpPr>
            <a:spLocks noGrp="1"/>
          </p:cNvSpPr>
          <p:nvPr>
            <p:ph idx="1"/>
          </p:nvPr>
        </p:nvSpPr>
        <p:spPr>
          <a:xfrm>
            <a:off x="1295401" y="2447636"/>
            <a:ext cx="9601196" cy="3694546"/>
          </a:xfrm>
        </p:spPr>
        <p:txBody>
          <a:bodyPr>
            <a:normAutofit fontScale="92500" lnSpcReduction="20000"/>
          </a:bodyPr>
          <a:lstStyle/>
          <a:p>
            <a:pPr lvl="1"/>
            <a:r>
              <a:rPr lang="en-US" dirty="0" smtClean="0">
                <a:solidFill>
                  <a:schemeClr val="tx1"/>
                </a:solidFill>
              </a:rPr>
              <a:t>MASKING</a:t>
            </a:r>
          </a:p>
          <a:p>
            <a:pPr lvl="2"/>
            <a:r>
              <a:rPr lang="en-US" dirty="0" smtClean="0">
                <a:solidFill>
                  <a:schemeClr val="tx1"/>
                </a:solidFill>
              </a:rPr>
              <a:t>Masks are optional for all students K-12.</a:t>
            </a:r>
          </a:p>
          <a:p>
            <a:pPr lvl="2"/>
            <a:r>
              <a:rPr lang="en-US" dirty="0" smtClean="0">
                <a:solidFill>
                  <a:schemeClr val="tx1"/>
                </a:solidFill>
              </a:rPr>
              <a:t>The expectation is that Mayor will make masks optional across 3K-4K as of April 4</a:t>
            </a:r>
            <a:r>
              <a:rPr lang="en-US" baseline="30000" dirty="0" smtClean="0">
                <a:solidFill>
                  <a:schemeClr val="tx1"/>
                </a:solidFill>
              </a:rPr>
              <a:t>th</a:t>
            </a:r>
            <a:r>
              <a:rPr lang="en-US" dirty="0" smtClean="0">
                <a:solidFill>
                  <a:schemeClr val="tx1"/>
                </a:solidFill>
              </a:rPr>
              <a:t>.</a:t>
            </a:r>
          </a:p>
          <a:p>
            <a:pPr lvl="2"/>
            <a:r>
              <a:rPr lang="en-US" dirty="0" smtClean="0">
                <a:solidFill>
                  <a:schemeClr val="tx1"/>
                </a:solidFill>
              </a:rPr>
              <a:t>Schools have prioritized supports to ensure students with masks or unmasked are comfortable and treated equitably.</a:t>
            </a:r>
            <a:endParaRPr lang="en-US" dirty="0">
              <a:solidFill>
                <a:schemeClr val="tx1"/>
              </a:solidFill>
            </a:endParaRPr>
          </a:p>
          <a:p>
            <a:pPr lvl="1"/>
            <a:r>
              <a:rPr lang="en-US" dirty="0" smtClean="0">
                <a:solidFill>
                  <a:schemeClr val="tx1"/>
                </a:solidFill>
              </a:rPr>
              <a:t>TRIPS</a:t>
            </a:r>
          </a:p>
          <a:p>
            <a:pPr lvl="2"/>
            <a:r>
              <a:rPr lang="en-US" dirty="0" smtClean="0">
                <a:solidFill>
                  <a:schemeClr val="tx1"/>
                </a:solidFill>
              </a:rPr>
              <a:t>Class trips are back and many schools are already planning senior adventures</a:t>
            </a:r>
            <a:endParaRPr lang="en-US" dirty="0">
              <a:solidFill>
                <a:schemeClr val="tx1"/>
              </a:solidFill>
            </a:endParaRPr>
          </a:p>
          <a:p>
            <a:pPr lvl="1"/>
            <a:r>
              <a:rPr lang="en-US" dirty="0">
                <a:solidFill>
                  <a:schemeClr val="tx1"/>
                </a:solidFill>
              </a:rPr>
              <a:t>GRADUATION AND </a:t>
            </a:r>
            <a:r>
              <a:rPr lang="en-US" dirty="0" smtClean="0">
                <a:solidFill>
                  <a:schemeClr val="tx1"/>
                </a:solidFill>
              </a:rPr>
              <a:t>PROMS</a:t>
            </a:r>
          </a:p>
          <a:p>
            <a:pPr lvl="2"/>
            <a:r>
              <a:rPr lang="en-US" dirty="0" smtClean="0">
                <a:solidFill>
                  <a:schemeClr val="tx1"/>
                </a:solidFill>
              </a:rPr>
              <a:t>Outdoor and Indoor graduations are the expectation with live streaming for unvaccinated families who cannot attend indoor school functions as an option.</a:t>
            </a:r>
          </a:p>
          <a:p>
            <a:pPr lvl="2"/>
            <a:r>
              <a:rPr lang="en-US" dirty="0" smtClean="0">
                <a:solidFill>
                  <a:schemeClr val="tx1"/>
                </a:solidFill>
              </a:rPr>
              <a:t>Proms are being held as well.  </a:t>
            </a:r>
            <a:endParaRPr lang="en-US" dirty="0"/>
          </a:p>
        </p:txBody>
      </p:sp>
    </p:spTree>
    <p:extLst>
      <p:ext uri="{BB962C8B-B14F-4D97-AF65-F5344CB8AC3E}">
        <p14:creationId xmlns:p14="http://schemas.microsoft.com/office/powerpoint/2010/main" val="125007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
            </a:r>
            <a:br>
              <a:rPr lang="en-US" dirty="0" smtClean="0">
                <a:solidFill>
                  <a:schemeClr val="tx1"/>
                </a:solidFill>
              </a:rPr>
            </a:br>
            <a:r>
              <a:rPr lang="en-US" dirty="0" smtClean="0">
                <a:solidFill>
                  <a:schemeClr val="tx1"/>
                </a:solidFill>
              </a:rPr>
              <a:t>SUMMER </a:t>
            </a:r>
            <a:r>
              <a:rPr lang="en-US" dirty="0">
                <a:solidFill>
                  <a:schemeClr val="tx1"/>
                </a:solidFill>
              </a:rPr>
              <a:t>SCHOOL INFORMATION TO DATE</a:t>
            </a:r>
            <a:br>
              <a:rPr lang="en-US" dirty="0">
                <a:solidFill>
                  <a:schemeClr val="tx1"/>
                </a:solidFill>
              </a:rPr>
            </a:br>
            <a:endParaRPr lang="en-US" dirty="0"/>
          </a:p>
        </p:txBody>
      </p:sp>
      <p:sp>
        <p:nvSpPr>
          <p:cNvPr id="3" name="Content Placeholder 2"/>
          <p:cNvSpPr>
            <a:spLocks noGrp="1"/>
          </p:cNvSpPr>
          <p:nvPr>
            <p:ph idx="1"/>
          </p:nvPr>
        </p:nvSpPr>
        <p:spPr>
          <a:xfrm>
            <a:off x="1295401" y="2556932"/>
            <a:ext cx="9601196" cy="3529832"/>
          </a:xfrm>
        </p:spPr>
        <p:txBody>
          <a:bodyPr>
            <a:normAutofit fontScale="32500" lnSpcReduction="20000"/>
          </a:bodyPr>
          <a:lstStyle/>
          <a:p>
            <a:r>
              <a:rPr lang="en-US" sz="4900" dirty="0"/>
              <a:t>Summer Rising 2022 will refer specifically to the K-8 Instructional Program. </a:t>
            </a:r>
          </a:p>
          <a:p>
            <a:pPr lvl="0"/>
            <a:r>
              <a:rPr lang="en-US" sz="4900" dirty="0"/>
              <a:t>Summer Rising will run Monday-Friday, 8 am-6pm. </a:t>
            </a:r>
          </a:p>
          <a:p>
            <a:pPr lvl="1"/>
            <a:r>
              <a:rPr lang="en-US" sz="4300" dirty="0"/>
              <a:t>DOE Instruction 8-12, Monday-Thursday</a:t>
            </a:r>
          </a:p>
          <a:p>
            <a:pPr lvl="1"/>
            <a:r>
              <a:rPr lang="en-US" sz="4300" dirty="0"/>
              <a:t>CBO Led 12-6 pm</a:t>
            </a:r>
          </a:p>
          <a:p>
            <a:pPr lvl="1"/>
            <a:r>
              <a:rPr lang="en-US" sz="4300" dirty="0"/>
              <a:t>Fridays will be CBO Led</a:t>
            </a:r>
          </a:p>
          <a:p>
            <a:pPr lvl="1"/>
            <a:r>
              <a:rPr lang="en-US" sz="4300" dirty="0"/>
              <a:t>For Elementary schools: 7 weeks</a:t>
            </a:r>
          </a:p>
          <a:p>
            <a:pPr lvl="2"/>
            <a:r>
              <a:rPr lang="en-US" sz="3100" dirty="0"/>
              <a:t>Week 7 will be CBO Led</a:t>
            </a:r>
          </a:p>
          <a:p>
            <a:pPr lvl="1"/>
            <a:r>
              <a:rPr lang="en-US" sz="4300" dirty="0"/>
              <a:t>For middle schools: 6 weeks</a:t>
            </a:r>
          </a:p>
          <a:p>
            <a:pPr lvl="0"/>
            <a:r>
              <a:rPr lang="en-US" sz="4900" dirty="0" smtClean="0"/>
              <a:t>Enrollment</a:t>
            </a:r>
            <a:endParaRPr lang="en-US" sz="4900" dirty="0"/>
          </a:p>
          <a:p>
            <a:pPr lvl="1"/>
            <a:r>
              <a:rPr lang="en-US" sz="4300" dirty="0"/>
              <a:t>Launching in April. </a:t>
            </a:r>
          </a:p>
          <a:p>
            <a:pPr lvl="1"/>
            <a:r>
              <a:rPr lang="en-US" sz="4300" dirty="0"/>
              <a:t>DOE will own the enrollment process</a:t>
            </a:r>
          </a:p>
          <a:p>
            <a:pPr lvl="1"/>
            <a:r>
              <a:rPr lang="en-US" sz="4300" dirty="0" smtClean="0"/>
              <a:t>Based </a:t>
            </a:r>
            <a:r>
              <a:rPr lang="en-US" sz="4300" dirty="0"/>
              <a:t>on historical data, Central will set aside seats at all sites to support mandated </a:t>
            </a:r>
            <a:r>
              <a:rPr lang="en-US" sz="4300" dirty="0" smtClean="0"/>
              <a:t>students</a:t>
            </a:r>
            <a:endParaRPr lang="en-US" sz="4300" dirty="0"/>
          </a:p>
        </p:txBody>
      </p:sp>
    </p:spTree>
    <p:extLst>
      <p:ext uri="{BB962C8B-B14F-4D97-AF65-F5344CB8AC3E}">
        <p14:creationId xmlns:p14="http://schemas.microsoft.com/office/powerpoint/2010/main" val="3747931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SUNSET PARK PAR</a:t>
            </a:r>
            <a:endParaRPr lang="en-US" dirty="0"/>
          </a:p>
        </p:txBody>
      </p:sp>
      <p:sp>
        <p:nvSpPr>
          <p:cNvPr id="3" name="Content Placeholder 2"/>
          <p:cNvSpPr>
            <a:spLocks noGrp="1"/>
          </p:cNvSpPr>
          <p:nvPr>
            <p:ph idx="1"/>
          </p:nvPr>
        </p:nvSpPr>
        <p:spPr>
          <a:xfrm>
            <a:off x="1295401" y="2392219"/>
            <a:ext cx="9601196" cy="3870036"/>
          </a:xfrm>
        </p:spPr>
        <p:txBody>
          <a:bodyPr>
            <a:noAutofit/>
          </a:bodyPr>
          <a:lstStyle/>
          <a:p>
            <a:pPr lvl="0"/>
            <a:r>
              <a:rPr lang="en-US" sz="1400" dirty="0"/>
              <a:t>Sunset Park PAR has launched!</a:t>
            </a:r>
          </a:p>
          <a:p>
            <a:pPr lvl="0"/>
            <a:r>
              <a:rPr lang="en-US" sz="1400" dirty="0"/>
              <a:t>The group has been meeting weekly in Sunset Park since the beginning of March</a:t>
            </a:r>
          </a:p>
          <a:p>
            <a:pPr lvl="0"/>
            <a:r>
              <a:rPr lang="en-US" sz="1400" dirty="0"/>
              <a:t>Attendance has been robust and there is broad representation from P.S.1, P.S. 24, P.S.94, P.S. 169, P.S.516, and P.S. 896 with continued connection and outreach to/with additional schools and communities.</a:t>
            </a:r>
          </a:p>
          <a:p>
            <a:pPr lvl="0"/>
            <a:r>
              <a:rPr lang="en-US" sz="1400" dirty="0"/>
              <a:t>20 community researchers are attending from across communities Sunset Park, the meetings are conducted in Mandarin, Spanish, and English.</a:t>
            </a:r>
          </a:p>
          <a:p>
            <a:pPr lvl="0"/>
            <a:r>
              <a:rPr lang="en-US" sz="1400" dirty="0"/>
              <a:t>The team has spent these early weeks learning about each other and building their knowledge of the schools in Sunset Park and honing research questions</a:t>
            </a:r>
          </a:p>
          <a:p>
            <a:pPr lvl="0"/>
            <a:r>
              <a:rPr lang="en-US" sz="1400" dirty="0"/>
              <a:t>With consideration of new school buildings opening in the community, the D15 Sunset Park PAR Project will explore the educational experience of families in the neighborhood and consider how to further equitable education and thriving schools for all children. </a:t>
            </a:r>
          </a:p>
          <a:p>
            <a:pPr lvl="0"/>
            <a:r>
              <a:rPr lang="en-US" sz="1400" dirty="0"/>
              <a:t>The team is in the process of developing their communication strategy (website, social media, </a:t>
            </a:r>
            <a:r>
              <a:rPr lang="en-US" sz="1400" dirty="0" smtClean="0"/>
              <a:t>etc.) </a:t>
            </a:r>
            <a:r>
              <a:rPr lang="en-US" sz="1400" dirty="0"/>
              <a:t>and look forward to joining the April CEC meeting to speak more about their work.</a:t>
            </a:r>
          </a:p>
          <a:p>
            <a:pPr lvl="0"/>
            <a:r>
              <a:rPr lang="en-US" sz="1400" dirty="0"/>
              <a:t>Visit the website: </a:t>
            </a:r>
            <a:r>
              <a:rPr lang="en-US" sz="1400" u="sng" dirty="0">
                <a:hlinkClick r:id="rId2" tooltip="https://nam10.safelinks.protection.outlook.com/?url=https%3A%2F%2Fdistrict15parproject.org%2F&amp;data=04%7C01%7CMFamilian2%40schools.nyc.gov%7C108ccdfcfc594826196208da0b7b2197%7C18492cb7ef45456185710c42e5f7ac07%7C0%7C0%7C637834920713583354%7CUnknown%7CTWFpbG"/>
              </a:rPr>
              <a:t>https://district15parproject.org</a:t>
            </a:r>
            <a:r>
              <a:rPr lang="en-US" sz="1400" u="sng" dirty="0" smtClean="0">
                <a:hlinkClick r:id="rId2" tooltip="https://nam10.safelinks.protection.outlook.com/?url=https%3A%2F%2Fdistrict15parproject.org%2F&amp;data=04%7C01%7CMFamilian2%40schools.nyc.gov%7C108ccdfcfc594826196208da0b7b2197%7C18492cb7ef45456185710c42e5f7ac07%7C0%7C0%7C637834920713583354%7CUnknown%7CTWFpbG"/>
              </a:rPr>
              <a:t>/</a:t>
            </a:r>
            <a:endParaRPr lang="en-US" sz="1400" dirty="0"/>
          </a:p>
        </p:txBody>
      </p:sp>
    </p:spTree>
    <p:extLst>
      <p:ext uri="{BB962C8B-B14F-4D97-AF65-F5344CB8AC3E}">
        <p14:creationId xmlns:p14="http://schemas.microsoft.com/office/powerpoint/2010/main" val="1471351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HONORING A STAR STUDENT</a:t>
            </a:r>
            <a:endParaRPr lang="en-US" dirty="0"/>
          </a:p>
        </p:txBody>
      </p:sp>
      <p:pic>
        <p:nvPicPr>
          <p:cNvPr id="4" name="Content Placeholder 3"/>
          <p:cNvPicPr>
            <a:picLocks noGrp="1" noChangeAspect="1"/>
          </p:cNvPicPr>
          <p:nvPr>
            <p:ph idx="1"/>
          </p:nvPr>
        </p:nvPicPr>
        <p:blipFill>
          <a:blip r:embed="rId2"/>
          <a:stretch>
            <a:fillRect/>
          </a:stretch>
        </p:blipFill>
        <p:spPr>
          <a:xfrm>
            <a:off x="1375355" y="2479458"/>
            <a:ext cx="4047169" cy="3162948"/>
          </a:xfrm>
          <a:prstGeom prst="rect">
            <a:avLst/>
          </a:prstGeom>
        </p:spPr>
      </p:pic>
      <p:sp>
        <p:nvSpPr>
          <p:cNvPr id="5" name="TextBox 4"/>
          <p:cNvSpPr txBox="1"/>
          <p:nvPr/>
        </p:nvSpPr>
        <p:spPr>
          <a:xfrm>
            <a:off x="5855855" y="2595418"/>
            <a:ext cx="4839854" cy="3046988"/>
          </a:xfrm>
          <a:prstGeom prst="rect">
            <a:avLst/>
          </a:prstGeom>
          <a:noFill/>
        </p:spPr>
        <p:txBody>
          <a:bodyPr wrap="square" rtlCol="0">
            <a:spAutoFit/>
          </a:bodyPr>
          <a:lstStyle/>
          <a:p>
            <a:r>
              <a:rPr lang="en-US" sz="2400" dirty="0"/>
              <a:t>NY1's "New Yorker of the Week". The student, Analiese Ginsburg (4</a:t>
            </a:r>
            <a:r>
              <a:rPr lang="en-US" sz="2400" baseline="30000" dirty="0"/>
              <a:t>th</a:t>
            </a:r>
            <a:r>
              <a:rPr lang="en-US" sz="2400" dirty="0"/>
              <a:t> grade), had the idea to have a bake sale to support the International Red Cross, after learning about current events in Ukraine.  She worked with our school's 4th/5th Service Learning Team to make her idea a reality. </a:t>
            </a:r>
          </a:p>
        </p:txBody>
      </p:sp>
    </p:spTree>
    <p:extLst>
      <p:ext uri="{BB962C8B-B14F-4D97-AF65-F5344CB8AC3E}">
        <p14:creationId xmlns:p14="http://schemas.microsoft.com/office/powerpoint/2010/main" val="325498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WORD</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i="1" dirty="0" smtClean="0"/>
              <a:t>“Whatever </a:t>
            </a:r>
            <a:r>
              <a:rPr lang="en-US" sz="4000" i="1" dirty="0"/>
              <a:t>affects one directly, affects all indirectly. I can never be what I ought to be until you are what you ought to be. This is the interrelated structure of </a:t>
            </a:r>
            <a:r>
              <a:rPr lang="en-US" sz="4000" i="1" dirty="0" smtClean="0"/>
              <a:t>reality.”</a:t>
            </a:r>
          </a:p>
          <a:p>
            <a:pPr marL="0" indent="0" algn="ctr">
              <a:buNone/>
            </a:pPr>
            <a:r>
              <a:rPr lang="en-US" dirty="0" smtClean="0"/>
              <a:t>Dr. Martin Luther King</a:t>
            </a:r>
            <a:endParaRPr lang="en-US" dirty="0"/>
          </a:p>
        </p:txBody>
      </p:sp>
    </p:spTree>
    <p:extLst>
      <p:ext uri="{BB962C8B-B14F-4D97-AF65-F5344CB8AC3E}">
        <p14:creationId xmlns:p14="http://schemas.microsoft.com/office/powerpoint/2010/main" val="16232266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06C2ADDBB33149970B91D0ECE0E4D1" ma:contentTypeVersion="14" ma:contentTypeDescription="Create a new document." ma:contentTypeScope="" ma:versionID="5dcd811171c7eed24d88d52fcc05910b">
  <xsd:schema xmlns:xsd="http://www.w3.org/2001/XMLSchema" xmlns:xs="http://www.w3.org/2001/XMLSchema" xmlns:p="http://schemas.microsoft.com/office/2006/metadata/properties" xmlns:ns3="5c850c9c-bef8-40d9-a881-72b8e69b66ec" xmlns:ns4="00413a53-045f-4a32-b67a-564883015b38" targetNamespace="http://schemas.microsoft.com/office/2006/metadata/properties" ma:root="true" ma:fieldsID="e4c7b2b84f0a613d6e2fae23d4dffa92" ns3:_="" ns4:_="">
    <xsd:import namespace="5c850c9c-bef8-40d9-a881-72b8e69b66ec"/>
    <xsd:import namespace="00413a53-045f-4a32-b67a-564883015b3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50c9c-bef8-40d9-a881-72b8e69b66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413a53-045f-4a32-b67a-564883015b3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095E3A-DF4C-42A2-B389-1F94261E9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50c9c-bef8-40d9-a881-72b8e69b66ec"/>
    <ds:schemaRef ds:uri="00413a53-045f-4a32-b67a-564883015b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9081DD-8574-4D6C-A4C3-BCDC260C2D00}">
  <ds:schemaRefs>
    <ds:schemaRef ds:uri="http://schemas.microsoft.com/office/2006/metadata/properties"/>
    <ds:schemaRef ds:uri="00413a53-045f-4a32-b67a-564883015b38"/>
    <ds:schemaRef ds:uri="5c850c9c-bef8-40d9-a881-72b8e69b66e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65892D77-BADE-490B-B902-D59EC940BF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618</TotalTime>
  <Words>561</Words>
  <Application>Microsoft Office PowerPoint</Application>
  <PresentationFormat>Widescreen</PresentationFormat>
  <Paragraphs>59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CEC PRESENTATION DISTRICT 15</vt:lpstr>
      <vt:lpstr>AGENDA</vt:lpstr>
      <vt:lpstr>WOMEN’S HISTORY MONTH</vt:lpstr>
      <vt:lpstr>MARCH CELEBRATIONS</vt:lpstr>
      <vt:lpstr>CHANGES TO COVID PROTOCOLS</vt:lpstr>
      <vt:lpstr> SUMMER SCHOOL INFORMATION TO DATE </vt:lpstr>
      <vt:lpstr>SUNSET PARK PAR</vt:lpstr>
      <vt:lpstr>HONORING A STAR STUDENT</vt:lpstr>
      <vt:lpstr>THE LAST 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D15 Midyear Reflection</dc:title>
  <dc:creator>Lanzillotto Nicole</dc:creator>
  <cp:lastModifiedBy>Skop Anita</cp:lastModifiedBy>
  <cp:revision>107</cp:revision>
  <dcterms:created xsi:type="dcterms:W3CDTF">2022-02-08T02:34:08Z</dcterms:created>
  <dcterms:modified xsi:type="dcterms:W3CDTF">2022-03-22T18:01:46Z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0x0101003D06C2ADDBB33149970B91D0ECE0E4D1</vt:lpwstr>
  </property>
</Properties>
</file>