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6" r:id="rId7"/>
    <p:sldMasterId id="2147483668" r:id="rId8"/>
    <p:sldMasterId id="2147483670" r:id="rId9"/>
    <p:sldMasterId id="2147483673" r:id="rId10"/>
  </p:sldMasterIdLst>
  <p:notesMasterIdLst>
    <p:notesMasterId r:id="rId53"/>
  </p:notesMasterIdLst>
  <p:sldIdLst>
    <p:sldId id="256" r:id="rId11"/>
    <p:sldId id="2147482288" r:id="rId12"/>
    <p:sldId id="283" r:id="rId13"/>
    <p:sldId id="2147480453" r:id="rId14"/>
    <p:sldId id="2147482296" r:id="rId15"/>
    <p:sldId id="2147482299" r:id="rId16"/>
    <p:sldId id="2147482298" r:id="rId17"/>
    <p:sldId id="2147482303" r:id="rId18"/>
    <p:sldId id="2147482300" r:id="rId19"/>
    <p:sldId id="2147482302" r:id="rId20"/>
    <p:sldId id="2147482297" r:id="rId21"/>
    <p:sldId id="2147482052" r:id="rId22"/>
    <p:sldId id="2147482193" r:id="rId23"/>
    <p:sldId id="2147480437" r:id="rId24"/>
    <p:sldId id="2147482258" r:id="rId25"/>
    <p:sldId id="2147480534" r:id="rId26"/>
    <p:sldId id="2147482062" r:id="rId27"/>
    <p:sldId id="2147482271" r:id="rId28"/>
    <p:sldId id="2147482306" r:id="rId29"/>
    <p:sldId id="2147482452" r:id="rId30"/>
    <p:sldId id="2147482451" r:id="rId31"/>
    <p:sldId id="262" r:id="rId32"/>
    <p:sldId id="260" r:id="rId33"/>
    <p:sldId id="259" r:id="rId34"/>
    <p:sldId id="263" r:id="rId35"/>
    <p:sldId id="257" r:id="rId36"/>
    <p:sldId id="287" r:id="rId37"/>
    <p:sldId id="2147482454" r:id="rId38"/>
    <p:sldId id="269" r:id="rId39"/>
    <p:sldId id="267" r:id="rId40"/>
    <p:sldId id="268" r:id="rId41"/>
    <p:sldId id="2147482453" r:id="rId42"/>
    <p:sldId id="264" r:id="rId43"/>
    <p:sldId id="282" r:id="rId44"/>
    <p:sldId id="273" r:id="rId45"/>
    <p:sldId id="407" r:id="rId46"/>
    <p:sldId id="280" r:id="rId47"/>
    <p:sldId id="281" r:id="rId48"/>
    <p:sldId id="274" r:id="rId49"/>
    <p:sldId id="286" r:id="rId50"/>
    <p:sldId id="406" r:id="rId51"/>
    <p:sldId id="4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F8B1C-BE04-450A-BB40-16DE820ED98E}" v="560" dt="2024-09-20T18:51:10.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gers, Meredith" userId="bb13add7-c5e5-4cc7-a880-fc1b54f9b7db" providerId="ADAL" clId="{492F8B1C-BE04-450A-BB40-16DE820ED98E}"/>
    <pc:docChg chg="undo redo custSel addSld delSld modSld">
      <pc:chgData name="Rodgers, Meredith" userId="bb13add7-c5e5-4cc7-a880-fc1b54f9b7db" providerId="ADAL" clId="{492F8B1C-BE04-450A-BB40-16DE820ED98E}" dt="2024-09-23T17:48:35.127" v="1296" actId="1076"/>
      <pc:docMkLst>
        <pc:docMk/>
      </pc:docMkLst>
      <pc:sldChg chg="addSp delSp modSp mod setBg modNotesTx">
        <pc:chgData name="Rodgers, Meredith" userId="bb13add7-c5e5-4cc7-a880-fc1b54f9b7db" providerId="ADAL" clId="{492F8B1C-BE04-450A-BB40-16DE820ED98E}" dt="2024-09-20T18:46:52.167" v="1137"/>
        <pc:sldMkLst>
          <pc:docMk/>
          <pc:sldMk cId="3624586887" sldId="256"/>
        </pc:sldMkLst>
        <pc:spChg chg="del mod">
          <ac:chgData name="Rodgers, Meredith" userId="bb13add7-c5e5-4cc7-a880-fc1b54f9b7db" providerId="ADAL" clId="{492F8B1C-BE04-450A-BB40-16DE820ED98E}" dt="2024-09-20T18:32:37.449" v="886" actId="478"/>
          <ac:spMkLst>
            <pc:docMk/>
            <pc:sldMk cId="3624586887" sldId="256"/>
            <ac:spMk id="2" creationId="{572EBCA4-F73D-4B44-B7B6-D6F12D47CE65}"/>
          </ac:spMkLst>
        </pc:spChg>
        <pc:spChg chg="del mod">
          <ac:chgData name="Rodgers, Meredith" userId="bb13add7-c5e5-4cc7-a880-fc1b54f9b7db" providerId="ADAL" clId="{492F8B1C-BE04-450A-BB40-16DE820ED98E}" dt="2024-09-20T18:32:37.449" v="886" actId="478"/>
          <ac:spMkLst>
            <pc:docMk/>
            <pc:sldMk cId="3624586887" sldId="256"/>
            <ac:spMk id="3" creationId="{14540535-95DD-4BBD-ACBD-93B267B683A3}"/>
          </ac:spMkLst>
        </pc:spChg>
        <pc:spChg chg="add del mod">
          <ac:chgData name="Rodgers, Meredith" userId="bb13add7-c5e5-4cc7-a880-fc1b54f9b7db" providerId="ADAL" clId="{492F8B1C-BE04-450A-BB40-16DE820ED98E}" dt="2024-09-20T18:33:14.535" v="922" actId="478"/>
          <ac:spMkLst>
            <pc:docMk/>
            <pc:sldMk cId="3624586887" sldId="256"/>
            <ac:spMk id="11" creationId="{EFF85F8B-AEF4-FE4E-5C33-96113B8D6C00}"/>
          </ac:spMkLst>
        </pc:spChg>
        <pc:spChg chg="add del mod">
          <ac:chgData name="Rodgers, Meredith" userId="bb13add7-c5e5-4cc7-a880-fc1b54f9b7db" providerId="ADAL" clId="{492F8B1C-BE04-450A-BB40-16DE820ED98E}" dt="2024-09-20T18:33:12.348" v="921" actId="478"/>
          <ac:spMkLst>
            <pc:docMk/>
            <pc:sldMk cId="3624586887" sldId="256"/>
            <ac:spMk id="13" creationId="{0470351E-5B65-86D5-B281-07DE29616E5B}"/>
          </ac:spMkLst>
        </pc:spChg>
        <pc:spChg chg="add del mod">
          <ac:chgData name="Rodgers, Meredith" userId="bb13add7-c5e5-4cc7-a880-fc1b54f9b7db" providerId="ADAL" clId="{492F8B1C-BE04-450A-BB40-16DE820ED98E}" dt="2024-09-20T18:37:15.166" v="939" actId="478"/>
          <ac:spMkLst>
            <pc:docMk/>
            <pc:sldMk cId="3624586887" sldId="256"/>
            <ac:spMk id="14" creationId="{83BCE47F-1E17-0B6C-EDE1-376E9DFAED1C}"/>
          </ac:spMkLst>
        </pc:spChg>
        <pc:spChg chg="add del mod">
          <ac:chgData name="Rodgers, Meredith" userId="bb13add7-c5e5-4cc7-a880-fc1b54f9b7db" providerId="ADAL" clId="{492F8B1C-BE04-450A-BB40-16DE820ED98E}" dt="2024-09-20T18:37:15.166" v="939" actId="478"/>
          <ac:spMkLst>
            <pc:docMk/>
            <pc:sldMk cId="3624586887" sldId="256"/>
            <ac:spMk id="15" creationId="{30F25530-32A9-7ED7-7529-15E2F62D840C}"/>
          </ac:spMkLst>
        </pc:spChg>
        <pc:spChg chg="add del mod">
          <ac:chgData name="Rodgers, Meredith" userId="bb13add7-c5e5-4cc7-a880-fc1b54f9b7db" providerId="ADAL" clId="{492F8B1C-BE04-450A-BB40-16DE820ED98E}" dt="2024-09-20T18:36:47.445" v="932" actId="478"/>
          <ac:spMkLst>
            <pc:docMk/>
            <pc:sldMk cId="3624586887" sldId="256"/>
            <ac:spMk id="18" creationId="{EF71CB78-810C-2AB2-6DE4-1A775297D889}"/>
          </ac:spMkLst>
        </pc:spChg>
        <pc:spChg chg="add mod">
          <ac:chgData name="Rodgers, Meredith" userId="bb13add7-c5e5-4cc7-a880-fc1b54f9b7db" providerId="ADAL" clId="{492F8B1C-BE04-450A-BB40-16DE820ED98E}" dt="2024-09-20T18:40:24.900" v="1061" actId="1076"/>
          <ac:spMkLst>
            <pc:docMk/>
            <pc:sldMk cId="3624586887" sldId="256"/>
            <ac:spMk id="21" creationId="{A50DB887-FA16-8EF5-9037-DEA1AFD5BE4F}"/>
          </ac:spMkLst>
        </pc:spChg>
        <pc:spChg chg="add mod">
          <ac:chgData name="Rodgers, Meredith" userId="bb13add7-c5e5-4cc7-a880-fc1b54f9b7db" providerId="ADAL" clId="{492F8B1C-BE04-450A-BB40-16DE820ED98E}" dt="2024-09-20T18:40:13.951" v="1060" actId="1076"/>
          <ac:spMkLst>
            <pc:docMk/>
            <pc:sldMk cId="3624586887" sldId="256"/>
            <ac:spMk id="22" creationId="{60D3C359-4C4E-3FC6-BB3D-EE86CE354F12}"/>
          </ac:spMkLst>
        </pc:spChg>
        <pc:picChg chg="add mod">
          <ac:chgData name="Rodgers, Meredith" userId="bb13add7-c5e5-4cc7-a880-fc1b54f9b7db" providerId="ADAL" clId="{492F8B1C-BE04-450A-BB40-16DE820ED98E}" dt="2024-09-20T18:22:59.882" v="806" actId="1076"/>
          <ac:picMkLst>
            <pc:docMk/>
            <pc:sldMk cId="3624586887" sldId="256"/>
            <ac:picMk id="5" creationId="{43C2EEE6-882C-F3C8-D41A-9D66FF28F0E0}"/>
          </ac:picMkLst>
        </pc:picChg>
        <pc:picChg chg="add del mod ord">
          <ac:chgData name="Rodgers, Meredith" userId="bb13add7-c5e5-4cc7-a880-fc1b54f9b7db" providerId="ADAL" clId="{492F8B1C-BE04-450A-BB40-16DE820ED98E}" dt="2024-09-20T18:30:30.918" v="878" actId="478"/>
          <ac:picMkLst>
            <pc:docMk/>
            <pc:sldMk cId="3624586887" sldId="256"/>
            <ac:picMk id="7" creationId="{1D34892F-7B39-53AD-B4C9-DFEA586C2751}"/>
          </ac:picMkLst>
        </pc:picChg>
        <pc:picChg chg="add del mod">
          <ac:chgData name="Rodgers, Meredith" userId="bb13add7-c5e5-4cc7-a880-fc1b54f9b7db" providerId="ADAL" clId="{492F8B1C-BE04-450A-BB40-16DE820ED98E}" dt="2024-09-20T18:33:48.256" v="925" actId="478"/>
          <ac:picMkLst>
            <pc:docMk/>
            <pc:sldMk cId="3624586887" sldId="256"/>
            <ac:picMk id="9" creationId="{39D8AA43-64DD-E22F-1084-44823BC9115E}"/>
          </ac:picMkLst>
        </pc:picChg>
        <pc:picChg chg="add del mod">
          <ac:chgData name="Rodgers, Meredith" userId="bb13add7-c5e5-4cc7-a880-fc1b54f9b7db" providerId="ADAL" clId="{492F8B1C-BE04-450A-BB40-16DE820ED98E}" dt="2024-09-20T18:36:47.445" v="932" actId="478"/>
          <ac:picMkLst>
            <pc:docMk/>
            <pc:sldMk cId="3624586887" sldId="256"/>
            <ac:picMk id="17" creationId="{ECACB630-A33E-5059-B41C-8D8E065EC77B}"/>
          </ac:picMkLst>
        </pc:picChg>
        <pc:picChg chg="add mod">
          <ac:chgData name="Rodgers, Meredith" userId="bb13add7-c5e5-4cc7-a880-fc1b54f9b7db" providerId="ADAL" clId="{492F8B1C-BE04-450A-BB40-16DE820ED98E}" dt="2024-09-20T18:46:03.389" v="1132" actId="29295"/>
          <ac:picMkLst>
            <pc:docMk/>
            <pc:sldMk cId="3624586887" sldId="256"/>
            <ac:picMk id="20" creationId="{EA550E42-E5E5-7540-282B-464C6DD75EB4}"/>
          </ac:picMkLst>
        </pc:picChg>
        <pc:picChg chg="add mod">
          <ac:chgData name="Rodgers, Meredith" userId="bb13add7-c5e5-4cc7-a880-fc1b54f9b7db" providerId="ADAL" clId="{492F8B1C-BE04-450A-BB40-16DE820ED98E}" dt="2024-09-20T18:25:54.748" v="841" actId="1076"/>
          <ac:picMkLst>
            <pc:docMk/>
            <pc:sldMk cId="3624586887" sldId="256"/>
            <ac:picMk id="1026" creationId="{8B094CF6-D871-B130-63AA-6A9FEAEEA054}"/>
          </ac:picMkLst>
        </pc:picChg>
        <pc:picChg chg="add mod">
          <ac:chgData name="Rodgers, Meredith" userId="bb13add7-c5e5-4cc7-a880-fc1b54f9b7db" providerId="ADAL" clId="{492F8B1C-BE04-450A-BB40-16DE820ED98E}" dt="2024-09-20T18:26:02.252" v="843" actId="1076"/>
          <ac:picMkLst>
            <pc:docMk/>
            <pc:sldMk cId="3624586887" sldId="256"/>
            <ac:picMk id="1028" creationId="{81918902-142E-F63F-26C7-3B94132FCA9A}"/>
          </ac:picMkLst>
        </pc:picChg>
        <pc:picChg chg="add mod">
          <ac:chgData name="Rodgers, Meredith" userId="bb13add7-c5e5-4cc7-a880-fc1b54f9b7db" providerId="ADAL" clId="{492F8B1C-BE04-450A-BB40-16DE820ED98E}" dt="2024-09-20T18:25:58.945" v="842" actId="1076"/>
          <ac:picMkLst>
            <pc:docMk/>
            <pc:sldMk cId="3624586887" sldId="256"/>
            <ac:picMk id="1030" creationId="{9E372811-9D37-DD7F-8785-AB8FF43230FA}"/>
          </ac:picMkLst>
        </pc:picChg>
      </pc:sldChg>
      <pc:sldChg chg="addSp delSp modSp add mod modNotesTx">
        <pc:chgData name="Rodgers, Meredith" userId="bb13add7-c5e5-4cc7-a880-fc1b54f9b7db" providerId="ADAL" clId="{492F8B1C-BE04-450A-BB40-16DE820ED98E}" dt="2024-09-23T17:33:36.890" v="1272" actId="20577"/>
        <pc:sldMkLst>
          <pc:docMk/>
          <pc:sldMk cId="3509208007" sldId="257"/>
        </pc:sldMkLst>
        <pc:spChg chg="mod">
          <ac:chgData name="Rodgers, Meredith" userId="bb13add7-c5e5-4cc7-a880-fc1b54f9b7db" providerId="ADAL" clId="{492F8B1C-BE04-450A-BB40-16DE820ED98E}" dt="2024-09-20T18:42:54.854" v="1075" actId="14100"/>
          <ac:spMkLst>
            <pc:docMk/>
            <pc:sldMk cId="3509208007" sldId="257"/>
            <ac:spMk id="2" creationId="{C391AFD6-9FA4-5136-E8E9-4DC2D9FEB50D}"/>
          </ac:spMkLst>
        </pc:spChg>
        <pc:picChg chg="add del mod">
          <ac:chgData name="Rodgers, Meredith" userId="bb13add7-c5e5-4cc7-a880-fc1b54f9b7db" providerId="ADAL" clId="{492F8B1C-BE04-450A-BB40-16DE820ED98E}" dt="2024-09-23T17:32:56.822" v="1216" actId="478"/>
          <ac:picMkLst>
            <pc:docMk/>
            <pc:sldMk cId="3509208007" sldId="257"/>
            <ac:picMk id="4" creationId="{B50DFCFF-96EE-A511-D6A6-22D872D05A1C}"/>
          </ac:picMkLst>
        </pc:picChg>
      </pc:sldChg>
      <pc:sldChg chg="addSp delSp modSp add mod setBg delDesignElem">
        <pc:chgData name="Rodgers, Meredith" userId="bb13add7-c5e5-4cc7-a880-fc1b54f9b7db" providerId="ADAL" clId="{492F8B1C-BE04-450A-BB40-16DE820ED98E}" dt="2024-09-20T18:20:12.653" v="801" actId="1038"/>
        <pc:sldMkLst>
          <pc:docMk/>
          <pc:sldMk cId="4042243649" sldId="259"/>
        </pc:sldMkLst>
        <pc:spChg chg="del mod">
          <ac:chgData name="Rodgers, Meredith" userId="bb13add7-c5e5-4cc7-a880-fc1b54f9b7db" providerId="ADAL" clId="{492F8B1C-BE04-450A-BB40-16DE820ED98E}" dt="2024-09-20T17:34:56.972" v="255" actId="478"/>
          <ac:spMkLst>
            <pc:docMk/>
            <pc:sldMk cId="4042243649" sldId="259"/>
            <ac:spMk id="2" creationId="{F853F826-C27E-FC3A-3069-1E2A8E9B18CD}"/>
          </ac:spMkLst>
        </pc:spChg>
        <pc:spChg chg="mod">
          <ac:chgData name="Rodgers, Meredith" userId="bb13add7-c5e5-4cc7-a880-fc1b54f9b7db" providerId="ADAL" clId="{492F8B1C-BE04-450A-BB40-16DE820ED98E}" dt="2024-09-20T18:18:12.030" v="767" actId="5793"/>
          <ac:spMkLst>
            <pc:docMk/>
            <pc:sldMk cId="4042243649" sldId="259"/>
            <ac:spMk id="3" creationId="{6D1730BF-BE5E-0BEC-F046-A97D5FF5746D}"/>
          </ac:spMkLst>
        </pc:spChg>
        <pc:spChg chg="add del">
          <ac:chgData name="Rodgers, Meredith" userId="bb13add7-c5e5-4cc7-a880-fc1b54f9b7db" providerId="ADAL" clId="{492F8B1C-BE04-450A-BB40-16DE820ED98E}" dt="2024-09-20T17:34:24.220" v="250" actId="478"/>
          <ac:spMkLst>
            <pc:docMk/>
            <pc:sldMk cId="4042243649" sldId="259"/>
            <ac:spMk id="4" creationId="{AB29AE69-72E8-B056-3F43-11D48D1175A2}"/>
          </ac:spMkLst>
        </pc:spChg>
        <pc:spChg chg="add mod">
          <ac:chgData name="Rodgers, Meredith" userId="bb13add7-c5e5-4cc7-a880-fc1b54f9b7db" providerId="ADAL" clId="{492F8B1C-BE04-450A-BB40-16DE820ED98E}" dt="2024-09-20T18:20:10.043" v="797" actId="14100"/>
          <ac:spMkLst>
            <pc:docMk/>
            <pc:sldMk cId="4042243649" sldId="259"/>
            <ac:spMk id="5" creationId="{95698DDF-DD6A-899D-4F2A-42E710EA5A3E}"/>
          </ac:spMkLst>
        </pc:spChg>
        <pc:spChg chg="add del mod">
          <ac:chgData name="Rodgers, Meredith" userId="bb13add7-c5e5-4cc7-a880-fc1b54f9b7db" providerId="ADAL" clId="{492F8B1C-BE04-450A-BB40-16DE820ED98E}" dt="2024-09-20T17:35:16.699" v="261" actId="478"/>
          <ac:spMkLst>
            <pc:docMk/>
            <pc:sldMk cId="4042243649" sldId="259"/>
            <ac:spMk id="7" creationId="{63295C98-2260-D5F9-5E2A-43F1D607FFCE}"/>
          </ac:spMkLst>
        </pc:spChg>
        <pc:spChg chg="add mod">
          <ac:chgData name="Rodgers, Meredith" userId="bb13add7-c5e5-4cc7-a880-fc1b54f9b7db" providerId="ADAL" clId="{492F8B1C-BE04-450A-BB40-16DE820ED98E}" dt="2024-09-20T18:20:12.653" v="801" actId="1038"/>
          <ac:spMkLst>
            <pc:docMk/>
            <pc:sldMk cId="4042243649" sldId="259"/>
            <ac:spMk id="8" creationId="{845A6324-F7E2-32C7-7C43-1D530A8EDE83}"/>
          </ac:spMkLst>
        </pc:spChg>
        <pc:spChg chg="del">
          <ac:chgData name="Rodgers, Meredith" userId="bb13add7-c5e5-4cc7-a880-fc1b54f9b7db" providerId="ADAL" clId="{492F8B1C-BE04-450A-BB40-16DE820ED98E}" dt="2024-09-20T17:19:13.265" v="4"/>
          <ac:spMkLst>
            <pc:docMk/>
            <pc:sldMk cId="4042243649" sldId="259"/>
            <ac:spMk id="48" creationId="{907EF6B7-1338-4443-8C46-6A318D952DFD}"/>
          </ac:spMkLst>
        </pc:spChg>
        <pc:spChg chg="del">
          <ac:chgData name="Rodgers, Meredith" userId="bb13add7-c5e5-4cc7-a880-fc1b54f9b7db" providerId="ADAL" clId="{492F8B1C-BE04-450A-BB40-16DE820ED98E}" dt="2024-09-20T17:19:13.265" v="4"/>
          <ac:spMkLst>
            <pc:docMk/>
            <pc:sldMk cId="4042243649" sldId="259"/>
            <ac:spMk id="49" creationId="{DAAE4CDD-124C-4DCF-9584-B6033B545DD5}"/>
          </ac:spMkLst>
        </pc:spChg>
        <pc:spChg chg="del">
          <ac:chgData name="Rodgers, Meredith" userId="bb13add7-c5e5-4cc7-a880-fc1b54f9b7db" providerId="ADAL" clId="{492F8B1C-BE04-450A-BB40-16DE820ED98E}" dt="2024-09-20T17:19:13.265" v="4"/>
          <ac:spMkLst>
            <pc:docMk/>
            <pc:sldMk cId="4042243649" sldId="259"/>
            <ac:spMk id="50" creationId="{081E4A58-353D-44AE-B2FC-2A74E2E400F7}"/>
          </ac:spMkLst>
        </pc:spChg>
        <pc:cxnChg chg="add mod">
          <ac:chgData name="Rodgers, Meredith" userId="bb13add7-c5e5-4cc7-a880-fc1b54f9b7db" providerId="ADAL" clId="{492F8B1C-BE04-450A-BB40-16DE820ED98E}" dt="2024-09-20T18:18:52.827" v="795" actId="1036"/>
          <ac:cxnSpMkLst>
            <pc:docMk/>
            <pc:sldMk cId="4042243649" sldId="259"/>
            <ac:cxnSpMk id="10" creationId="{866D149C-2E3D-AC7F-E8E9-03868C04D691}"/>
          </ac:cxnSpMkLst>
        </pc:cxnChg>
      </pc:sldChg>
      <pc:sldChg chg="modSp add mod">
        <pc:chgData name="Rodgers, Meredith" userId="bb13add7-c5e5-4cc7-a880-fc1b54f9b7db" providerId="ADAL" clId="{492F8B1C-BE04-450A-BB40-16DE820ED98E}" dt="2024-09-20T18:42:29.854" v="1073" actId="14100"/>
        <pc:sldMkLst>
          <pc:docMk/>
          <pc:sldMk cId="667324744" sldId="260"/>
        </pc:sldMkLst>
        <pc:spChg chg="mod">
          <ac:chgData name="Rodgers, Meredith" userId="bb13add7-c5e5-4cc7-a880-fc1b54f9b7db" providerId="ADAL" clId="{492F8B1C-BE04-450A-BB40-16DE820ED98E}" dt="2024-09-20T18:42:29.854" v="1073" actId="14100"/>
          <ac:spMkLst>
            <pc:docMk/>
            <pc:sldMk cId="667324744" sldId="260"/>
            <ac:spMk id="2" creationId="{DC5EB13B-1553-C8B4-9B8B-C3047913BB95}"/>
          </ac:spMkLst>
        </pc:spChg>
        <pc:graphicFrameChg chg="modGraphic">
          <ac:chgData name="Rodgers, Meredith" userId="bb13add7-c5e5-4cc7-a880-fc1b54f9b7db" providerId="ADAL" clId="{492F8B1C-BE04-450A-BB40-16DE820ED98E}" dt="2024-09-20T17:22:10.515" v="20"/>
          <ac:graphicFrameMkLst>
            <pc:docMk/>
            <pc:sldMk cId="667324744" sldId="260"/>
            <ac:graphicFrameMk id="4" creationId="{C160CE02-3244-4FC1-591B-B3BB976212EA}"/>
          </ac:graphicFrameMkLst>
        </pc:graphicFrameChg>
      </pc:sldChg>
      <pc:sldChg chg="delSp modSp add mod setBg delDesignElem modNotesTx">
        <pc:chgData name="Rodgers, Meredith" userId="bb13add7-c5e5-4cc7-a880-fc1b54f9b7db" providerId="ADAL" clId="{492F8B1C-BE04-450A-BB40-16DE820ED98E}" dt="2024-09-20T18:51:10.513" v="1212" actId="20577"/>
        <pc:sldMkLst>
          <pc:docMk/>
          <pc:sldMk cId="1251704119" sldId="262"/>
        </pc:sldMkLst>
        <pc:spChg chg="mod">
          <ac:chgData name="Rodgers, Meredith" userId="bb13add7-c5e5-4cc7-a880-fc1b54f9b7db" providerId="ADAL" clId="{492F8B1C-BE04-450A-BB40-16DE820ED98E}" dt="2024-09-20T17:32:21.725" v="151" actId="113"/>
          <ac:spMkLst>
            <pc:docMk/>
            <pc:sldMk cId="1251704119" sldId="262"/>
            <ac:spMk id="2" creationId="{F4B8E8C6-45D7-0DE8-5A7D-F85815C7D8CF}"/>
          </ac:spMkLst>
        </pc:spChg>
        <pc:spChg chg="mod">
          <ac:chgData name="Rodgers, Meredith" userId="bb13add7-c5e5-4cc7-a880-fc1b54f9b7db" providerId="ADAL" clId="{492F8B1C-BE04-450A-BB40-16DE820ED98E}" dt="2024-09-20T17:32:35.729" v="154" actId="113"/>
          <ac:spMkLst>
            <pc:docMk/>
            <pc:sldMk cId="1251704119" sldId="262"/>
            <ac:spMk id="3" creationId="{D162A717-33DA-0490-075E-42F8406B44CF}"/>
          </ac:spMkLst>
        </pc:spChg>
        <pc:spChg chg="del">
          <ac:chgData name="Rodgers, Meredith" userId="bb13add7-c5e5-4cc7-a880-fc1b54f9b7db" providerId="ADAL" clId="{492F8B1C-BE04-450A-BB40-16DE820ED98E}" dt="2024-09-20T17:19:13.265" v="4"/>
          <ac:spMkLst>
            <pc:docMk/>
            <pc:sldMk cId="1251704119" sldId="262"/>
            <ac:spMk id="7" creationId="{058A14AF-9FB5-4CC7-BA35-E8E85D3EDF0E}"/>
          </ac:spMkLst>
        </pc:spChg>
        <pc:spChg chg="del">
          <ac:chgData name="Rodgers, Meredith" userId="bb13add7-c5e5-4cc7-a880-fc1b54f9b7db" providerId="ADAL" clId="{492F8B1C-BE04-450A-BB40-16DE820ED98E}" dt="2024-09-20T17:19:13.265" v="4"/>
          <ac:spMkLst>
            <pc:docMk/>
            <pc:sldMk cId="1251704119" sldId="262"/>
            <ac:spMk id="8" creationId="{3A9A4357-BD1D-4622-A4FE-766E6AB8DE84}"/>
          </ac:spMkLst>
        </pc:spChg>
        <pc:spChg chg="del">
          <ac:chgData name="Rodgers, Meredith" userId="bb13add7-c5e5-4cc7-a880-fc1b54f9b7db" providerId="ADAL" clId="{492F8B1C-BE04-450A-BB40-16DE820ED98E}" dt="2024-09-20T17:19:13.265" v="4"/>
          <ac:spMkLst>
            <pc:docMk/>
            <pc:sldMk cId="1251704119" sldId="262"/>
            <ac:spMk id="10" creationId="{E659831F-0D9A-4C63-9EBB-8435B85A440F}"/>
          </ac:spMkLst>
        </pc:spChg>
        <pc:spChg chg="del">
          <ac:chgData name="Rodgers, Meredith" userId="bb13add7-c5e5-4cc7-a880-fc1b54f9b7db" providerId="ADAL" clId="{492F8B1C-BE04-450A-BB40-16DE820ED98E}" dt="2024-09-20T17:19:13.265" v="4"/>
          <ac:spMkLst>
            <pc:docMk/>
            <pc:sldMk cId="1251704119" sldId="262"/>
            <ac:spMk id="15" creationId="{E6995CE5-F890-4ABA-82A2-26507CE8D2A3}"/>
          </ac:spMkLst>
        </pc:spChg>
        <pc:picChg chg="mod">
          <ac:chgData name="Rodgers, Meredith" userId="bb13add7-c5e5-4cc7-a880-fc1b54f9b7db" providerId="ADAL" clId="{492F8B1C-BE04-450A-BB40-16DE820ED98E}" dt="2024-09-20T18:42:16.227" v="1072" actId="1076"/>
          <ac:picMkLst>
            <pc:docMk/>
            <pc:sldMk cId="1251704119" sldId="262"/>
            <ac:picMk id="4" creationId="{2CEF341E-DBB5-EE2C-4864-C6928443A23B}"/>
          </ac:picMkLst>
        </pc:picChg>
      </pc:sldChg>
      <pc:sldChg chg="modSp add mod">
        <pc:chgData name="Rodgers, Meredith" userId="bb13add7-c5e5-4cc7-a880-fc1b54f9b7db" providerId="ADAL" clId="{492F8B1C-BE04-450A-BB40-16DE820ED98E}" dt="2024-09-20T18:42:45.914" v="1074" actId="14100"/>
        <pc:sldMkLst>
          <pc:docMk/>
          <pc:sldMk cId="1435801673" sldId="263"/>
        </pc:sldMkLst>
        <pc:spChg chg="mod">
          <ac:chgData name="Rodgers, Meredith" userId="bb13add7-c5e5-4cc7-a880-fc1b54f9b7db" providerId="ADAL" clId="{492F8B1C-BE04-450A-BB40-16DE820ED98E}" dt="2024-09-20T18:42:45.914" v="1074" actId="14100"/>
          <ac:spMkLst>
            <pc:docMk/>
            <pc:sldMk cId="1435801673" sldId="263"/>
            <ac:spMk id="2" creationId="{59353E75-ABBA-F011-99FF-4B9EE4DFD92F}"/>
          </ac:spMkLst>
        </pc:spChg>
        <pc:graphicFrameChg chg="mod modGraphic">
          <ac:chgData name="Rodgers, Meredith" userId="bb13add7-c5e5-4cc7-a880-fc1b54f9b7db" providerId="ADAL" clId="{492F8B1C-BE04-450A-BB40-16DE820ED98E}" dt="2024-09-20T18:20:50.418" v="804" actId="404"/>
          <ac:graphicFrameMkLst>
            <pc:docMk/>
            <pc:sldMk cId="1435801673" sldId="263"/>
            <ac:graphicFrameMk id="7" creationId="{111019D7-AD54-EEAD-FF48-25E1FC799CC4}"/>
          </ac:graphicFrameMkLst>
        </pc:graphicFrameChg>
      </pc:sldChg>
      <pc:sldChg chg="addSp delSp modSp add mod">
        <pc:chgData name="Rodgers, Meredith" userId="bb13add7-c5e5-4cc7-a880-fc1b54f9b7db" providerId="ADAL" clId="{492F8B1C-BE04-450A-BB40-16DE820ED98E}" dt="2024-09-20T18:44:42.244" v="1101" actId="1076"/>
        <pc:sldMkLst>
          <pc:docMk/>
          <pc:sldMk cId="847335926" sldId="264"/>
        </pc:sldMkLst>
        <pc:spChg chg="del mod">
          <ac:chgData name="Rodgers, Meredith" userId="bb13add7-c5e5-4cc7-a880-fc1b54f9b7db" providerId="ADAL" clId="{492F8B1C-BE04-450A-BB40-16DE820ED98E}" dt="2024-09-20T18:44:30.466" v="1098" actId="478"/>
          <ac:spMkLst>
            <pc:docMk/>
            <pc:sldMk cId="847335926" sldId="264"/>
            <ac:spMk id="2" creationId="{AE203E55-B245-5DD0-9823-FBB5757EAAD5}"/>
          </ac:spMkLst>
        </pc:spChg>
        <pc:spChg chg="mod">
          <ac:chgData name="Rodgers, Meredith" userId="bb13add7-c5e5-4cc7-a880-fc1b54f9b7db" providerId="ADAL" clId="{492F8B1C-BE04-450A-BB40-16DE820ED98E}" dt="2024-09-20T18:44:42.244" v="1101" actId="1076"/>
          <ac:spMkLst>
            <pc:docMk/>
            <pc:sldMk cId="847335926" sldId="264"/>
            <ac:spMk id="3" creationId="{335A5084-C31D-2181-A4A3-9C86EB5ABED3}"/>
          </ac:spMkLst>
        </pc:spChg>
        <pc:spChg chg="mod">
          <ac:chgData name="Rodgers, Meredith" userId="bb13add7-c5e5-4cc7-a880-fc1b54f9b7db" providerId="ADAL" clId="{492F8B1C-BE04-450A-BB40-16DE820ED98E}" dt="2024-09-20T18:44:42.244" v="1101" actId="1076"/>
          <ac:spMkLst>
            <pc:docMk/>
            <pc:sldMk cId="847335926" sldId="264"/>
            <ac:spMk id="4" creationId="{59957CF4-5FF5-37E0-7075-113DA64DB8B2}"/>
          </ac:spMkLst>
        </pc:spChg>
        <pc:spChg chg="add del mod">
          <ac:chgData name="Rodgers, Meredith" userId="bb13add7-c5e5-4cc7-a880-fc1b54f9b7db" providerId="ADAL" clId="{492F8B1C-BE04-450A-BB40-16DE820ED98E}" dt="2024-09-20T18:44:33.549" v="1099" actId="478"/>
          <ac:spMkLst>
            <pc:docMk/>
            <pc:sldMk cId="847335926" sldId="264"/>
            <ac:spMk id="5" creationId="{D209C3DD-8196-A679-8194-BDFB04F2B3B7}"/>
          </ac:spMkLst>
        </pc:spChg>
        <pc:spChg chg="add mod">
          <ac:chgData name="Rodgers, Meredith" userId="bb13add7-c5e5-4cc7-a880-fc1b54f9b7db" providerId="ADAL" clId="{492F8B1C-BE04-450A-BB40-16DE820ED98E}" dt="2024-09-20T18:44:34.057" v="1100"/>
          <ac:spMkLst>
            <pc:docMk/>
            <pc:sldMk cId="847335926" sldId="264"/>
            <ac:spMk id="6" creationId="{442051A5-8A3A-7987-A696-D73E51E829B2}"/>
          </ac:spMkLst>
        </pc:spChg>
        <pc:grpChg chg="mod">
          <ac:chgData name="Rodgers, Meredith" userId="bb13add7-c5e5-4cc7-a880-fc1b54f9b7db" providerId="ADAL" clId="{492F8B1C-BE04-450A-BB40-16DE820ED98E}" dt="2024-09-20T18:44:42.244" v="1101" actId="1076"/>
          <ac:grpSpMkLst>
            <pc:docMk/>
            <pc:sldMk cId="847335926" sldId="264"/>
            <ac:grpSpMk id="19" creationId="{7D71B358-6529-683A-B160-007A89BDDB7E}"/>
          </ac:grpSpMkLst>
        </pc:grpChg>
        <pc:grpChg chg="mod">
          <ac:chgData name="Rodgers, Meredith" userId="bb13add7-c5e5-4cc7-a880-fc1b54f9b7db" providerId="ADAL" clId="{492F8B1C-BE04-450A-BB40-16DE820ED98E}" dt="2024-09-20T18:44:42.244" v="1101" actId="1076"/>
          <ac:grpSpMkLst>
            <pc:docMk/>
            <pc:sldMk cId="847335926" sldId="264"/>
            <ac:grpSpMk id="20" creationId="{335B0D4C-0F4D-CEF8-6384-9888315756D1}"/>
          </ac:grpSpMkLst>
        </pc:grpChg>
      </pc:sldChg>
      <pc:sldChg chg="addSp delSp modSp add mod">
        <pc:chgData name="Rodgers, Meredith" userId="bb13add7-c5e5-4cc7-a880-fc1b54f9b7db" providerId="ADAL" clId="{492F8B1C-BE04-450A-BB40-16DE820ED98E}" dt="2024-09-20T18:44:04.311" v="1091"/>
        <pc:sldMkLst>
          <pc:docMk/>
          <pc:sldMk cId="3035977460" sldId="267"/>
        </pc:sldMkLst>
        <pc:spChg chg="del">
          <ac:chgData name="Rodgers, Meredith" userId="bb13add7-c5e5-4cc7-a880-fc1b54f9b7db" providerId="ADAL" clId="{492F8B1C-BE04-450A-BB40-16DE820ED98E}" dt="2024-09-20T18:17:24.090" v="763" actId="478"/>
          <ac:spMkLst>
            <pc:docMk/>
            <pc:sldMk cId="3035977460" sldId="267"/>
            <ac:spMk id="2" creationId="{E5201A0C-2FEA-C11E-2FEE-D1E41CF0ACD1}"/>
          </ac:spMkLst>
        </pc:spChg>
        <pc:spChg chg="add del mod">
          <ac:chgData name="Rodgers, Meredith" userId="bb13add7-c5e5-4cc7-a880-fc1b54f9b7db" providerId="ADAL" clId="{492F8B1C-BE04-450A-BB40-16DE820ED98E}" dt="2024-09-20T18:17:27.126" v="765" actId="478"/>
          <ac:spMkLst>
            <pc:docMk/>
            <pc:sldMk cId="3035977460" sldId="267"/>
            <ac:spMk id="3" creationId="{372D35C8-FDD7-28E7-C0D2-9266C4EBDCCF}"/>
          </ac:spMkLst>
        </pc:spChg>
        <pc:spChg chg="mod">
          <ac:chgData name="Rodgers, Meredith" userId="bb13add7-c5e5-4cc7-a880-fc1b54f9b7db" providerId="ADAL" clId="{492F8B1C-BE04-450A-BB40-16DE820ED98E}" dt="2024-09-20T18:17:35.161" v="766" actId="1076"/>
          <ac:spMkLst>
            <pc:docMk/>
            <pc:sldMk cId="3035977460" sldId="267"/>
            <ac:spMk id="4" creationId="{E8351C97-F500-3758-A577-6A714BD3A8B5}"/>
          </ac:spMkLst>
        </pc:spChg>
        <pc:spChg chg="add del mod">
          <ac:chgData name="Rodgers, Meredith" userId="bb13add7-c5e5-4cc7-a880-fc1b54f9b7db" providerId="ADAL" clId="{492F8B1C-BE04-450A-BB40-16DE820ED98E}" dt="2024-09-20T18:44:03.828" v="1090" actId="478"/>
          <ac:spMkLst>
            <pc:docMk/>
            <pc:sldMk cId="3035977460" sldId="267"/>
            <ac:spMk id="8" creationId="{E99DB19D-58F7-F117-C655-5AAF855A354D}"/>
          </ac:spMkLst>
        </pc:spChg>
        <pc:spChg chg="mod">
          <ac:chgData name="Rodgers, Meredith" userId="bb13add7-c5e5-4cc7-a880-fc1b54f9b7db" providerId="ADAL" clId="{492F8B1C-BE04-450A-BB40-16DE820ED98E}" dt="2024-09-20T18:17:35.161" v="766" actId="1076"/>
          <ac:spMkLst>
            <pc:docMk/>
            <pc:sldMk cId="3035977460" sldId="267"/>
            <ac:spMk id="9" creationId="{950CEA56-CBB4-DDF0-8269-C76BD7FD91D7}"/>
          </ac:spMkLst>
        </pc:spChg>
        <pc:spChg chg="add mod">
          <ac:chgData name="Rodgers, Meredith" userId="bb13add7-c5e5-4cc7-a880-fc1b54f9b7db" providerId="ADAL" clId="{492F8B1C-BE04-450A-BB40-16DE820ED98E}" dt="2024-09-20T18:44:04.311" v="1091"/>
          <ac:spMkLst>
            <pc:docMk/>
            <pc:sldMk cId="3035977460" sldId="267"/>
            <ac:spMk id="11" creationId="{E8F07359-620D-B032-E466-082A6636B0A1}"/>
          </ac:spMkLst>
        </pc:spChg>
        <pc:grpChg chg="mod">
          <ac:chgData name="Rodgers, Meredith" userId="bb13add7-c5e5-4cc7-a880-fc1b54f9b7db" providerId="ADAL" clId="{492F8B1C-BE04-450A-BB40-16DE820ED98E}" dt="2024-09-20T18:17:35.161" v="766" actId="1076"/>
          <ac:grpSpMkLst>
            <pc:docMk/>
            <pc:sldMk cId="3035977460" sldId="267"/>
            <ac:grpSpMk id="10" creationId="{76A617FB-3476-6D2D-D44C-BAB93817148B}"/>
          </ac:grpSpMkLst>
        </pc:grpChg>
      </pc:sldChg>
      <pc:sldChg chg="addSp delSp modSp add mod">
        <pc:chgData name="Rodgers, Meredith" userId="bb13add7-c5e5-4cc7-a880-fc1b54f9b7db" providerId="ADAL" clId="{492F8B1C-BE04-450A-BB40-16DE820ED98E}" dt="2024-09-20T18:44:15.046" v="1094"/>
        <pc:sldMkLst>
          <pc:docMk/>
          <pc:sldMk cId="683004802" sldId="268"/>
        </pc:sldMkLst>
        <pc:spChg chg="del mod">
          <ac:chgData name="Rodgers, Meredith" userId="bb13add7-c5e5-4cc7-a880-fc1b54f9b7db" providerId="ADAL" clId="{492F8B1C-BE04-450A-BB40-16DE820ED98E}" dt="2024-09-20T18:44:11.286" v="1092" actId="478"/>
          <ac:spMkLst>
            <pc:docMk/>
            <pc:sldMk cId="683004802" sldId="268"/>
            <ac:spMk id="2" creationId="{EBDA0EC4-3F67-D5E0-D267-7012FCDCC1E9}"/>
          </ac:spMkLst>
        </pc:spChg>
        <pc:spChg chg="add del mod">
          <ac:chgData name="Rodgers, Meredith" userId="bb13add7-c5e5-4cc7-a880-fc1b54f9b7db" providerId="ADAL" clId="{492F8B1C-BE04-450A-BB40-16DE820ED98E}" dt="2024-09-20T18:44:14.630" v="1093" actId="478"/>
          <ac:spMkLst>
            <pc:docMk/>
            <pc:sldMk cId="683004802" sldId="268"/>
            <ac:spMk id="6" creationId="{D1C6A6C5-DE6A-B6D5-210D-8701C9DB1B3C}"/>
          </ac:spMkLst>
        </pc:spChg>
        <pc:spChg chg="add mod">
          <ac:chgData name="Rodgers, Meredith" userId="bb13add7-c5e5-4cc7-a880-fc1b54f9b7db" providerId="ADAL" clId="{492F8B1C-BE04-450A-BB40-16DE820ED98E}" dt="2024-09-20T18:44:15.046" v="1094"/>
          <ac:spMkLst>
            <pc:docMk/>
            <pc:sldMk cId="683004802" sldId="268"/>
            <ac:spMk id="12" creationId="{87C52A3C-4340-2BA4-60A6-3CEA67705857}"/>
          </ac:spMkLst>
        </pc:spChg>
      </pc:sldChg>
      <pc:sldChg chg="addSp delSp modSp add mod setBg delDesignElem">
        <pc:chgData name="Rodgers, Meredith" userId="bb13add7-c5e5-4cc7-a880-fc1b54f9b7db" providerId="ADAL" clId="{492F8B1C-BE04-450A-BB40-16DE820ED98E}" dt="2024-09-20T18:43:52.713" v="1089" actId="1076"/>
        <pc:sldMkLst>
          <pc:docMk/>
          <pc:sldMk cId="973816417" sldId="269"/>
        </pc:sldMkLst>
        <pc:spChg chg="del mod">
          <ac:chgData name="Rodgers, Meredith" userId="bb13add7-c5e5-4cc7-a880-fc1b54f9b7db" providerId="ADAL" clId="{492F8B1C-BE04-450A-BB40-16DE820ED98E}" dt="2024-09-20T17:40:19.126" v="413" actId="478"/>
          <ac:spMkLst>
            <pc:docMk/>
            <pc:sldMk cId="973816417" sldId="269"/>
            <ac:spMk id="2" creationId="{E3CCD8E3-0D88-2018-0365-087B53AFD88D}"/>
          </ac:spMkLst>
        </pc:spChg>
        <pc:spChg chg="add mod">
          <ac:chgData name="Rodgers, Meredith" userId="bb13add7-c5e5-4cc7-a880-fc1b54f9b7db" providerId="ADAL" clId="{492F8B1C-BE04-450A-BB40-16DE820ED98E}" dt="2024-09-20T18:43:52.713" v="1089" actId="1076"/>
          <ac:spMkLst>
            <pc:docMk/>
            <pc:sldMk cId="973816417" sldId="269"/>
            <ac:spMk id="4" creationId="{F3B6DCE8-CC57-EE6B-3E75-A95698D8E1C6}"/>
          </ac:spMkLst>
        </pc:spChg>
        <pc:grpChg chg="mod">
          <ac:chgData name="Rodgers, Meredith" userId="bb13add7-c5e5-4cc7-a880-fc1b54f9b7db" providerId="ADAL" clId="{492F8B1C-BE04-450A-BB40-16DE820ED98E}" dt="2024-09-20T17:25:09.517" v="53" actId="1076"/>
          <ac:grpSpMkLst>
            <pc:docMk/>
            <pc:sldMk cId="973816417" sldId="269"/>
            <ac:grpSpMk id="8" creationId="{452DB3DA-049C-C25C-5C04-4FDFBD37A230}"/>
          </ac:grpSpMkLst>
        </pc:grpChg>
        <pc:grpChg chg="del">
          <ac:chgData name="Rodgers, Meredith" userId="bb13add7-c5e5-4cc7-a880-fc1b54f9b7db" providerId="ADAL" clId="{492F8B1C-BE04-450A-BB40-16DE820ED98E}" dt="2024-09-20T17:19:13.265" v="4"/>
          <ac:grpSpMkLst>
            <pc:docMk/>
            <pc:sldMk cId="973816417" sldId="269"/>
            <ac:grpSpMk id="10" creationId="{1E5539EC-8CB8-002F-68C6-678840282659}"/>
          </ac:grpSpMkLst>
        </pc:grpChg>
        <pc:graphicFrameChg chg="modGraphic">
          <ac:chgData name="Rodgers, Meredith" userId="bb13add7-c5e5-4cc7-a880-fc1b54f9b7db" providerId="ADAL" clId="{492F8B1C-BE04-450A-BB40-16DE820ED98E}" dt="2024-09-20T17:24:24.643" v="36"/>
          <ac:graphicFrameMkLst>
            <pc:docMk/>
            <pc:sldMk cId="973816417" sldId="269"/>
            <ac:graphicFrameMk id="6" creationId="{01B06108-AEC9-A42B-9751-910C335C2BFD}"/>
          </ac:graphicFrameMkLst>
        </pc:graphicFrameChg>
      </pc:sldChg>
      <pc:sldChg chg="addSp delSp modSp add mod">
        <pc:chgData name="Rodgers, Meredith" userId="bb13add7-c5e5-4cc7-a880-fc1b54f9b7db" providerId="ADAL" clId="{492F8B1C-BE04-450A-BB40-16DE820ED98E}" dt="2024-09-20T18:44:58.345" v="1107"/>
        <pc:sldMkLst>
          <pc:docMk/>
          <pc:sldMk cId="2233809809" sldId="273"/>
        </pc:sldMkLst>
        <pc:spChg chg="del mod">
          <ac:chgData name="Rodgers, Meredith" userId="bb13add7-c5e5-4cc7-a880-fc1b54f9b7db" providerId="ADAL" clId="{492F8B1C-BE04-450A-BB40-16DE820ED98E}" dt="2024-09-20T18:44:55.981" v="1105" actId="478"/>
          <ac:spMkLst>
            <pc:docMk/>
            <pc:sldMk cId="2233809809" sldId="273"/>
            <ac:spMk id="2" creationId="{AE203E55-B245-5DD0-9823-FBB5757EAAD5}"/>
          </ac:spMkLst>
        </pc:spChg>
        <pc:spChg chg="add del mod">
          <ac:chgData name="Rodgers, Meredith" userId="bb13add7-c5e5-4cc7-a880-fc1b54f9b7db" providerId="ADAL" clId="{492F8B1C-BE04-450A-BB40-16DE820ED98E}" dt="2024-09-20T18:44:57.850" v="1106" actId="478"/>
          <ac:spMkLst>
            <pc:docMk/>
            <pc:sldMk cId="2233809809" sldId="273"/>
            <ac:spMk id="7" creationId="{CC848D94-4A5C-9080-A951-F1E7D2E2664A}"/>
          </ac:spMkLst>
        </pc:spChg>
        <pc:spChg chg="add mod">
          <ac:chgData name="Rodgers, Meredith" userId="bb13add7-c5e5-4cc7-a880-fc1b54f9b7db" providerId="ADAL" clId="{492F8B1C-BE04-450A-BB40-16DE820ED98E}" dt="2024-09-20T18:44:58.345" v="1107"/>
          <ac:spMkLst>
            <pc:docMk/>
            <pc:sldMk cId="2233809809" sldId="273"/>
            <ac:spMk id="8" creationId="{B79DB1DA-5F42-CCF5-533E-D332224FA676}"/>
          </ac:spMkLst>
        </pc:spChg>
      </pc:sldChg>
      <pc:sldChg chg="delSp modSp add mod setBg delDesignElem">
        <pc:chgData name="Rodgers, Meredith" userId="bb13add7-c5e5-4cc7-a880-fc1b54f9b7db" providerId="ADAL" clId="{492F8B1C-BE04-450A-BB40-16DE820ED98E}" dt="2024-09-20T17:44:35.806" v="666" actId="1038"/>
        <pc:sldMkLst>
          <pc:docMk/>
          <pc:sldMk cId="3531738621" sldId="274"/>
        </pc:sldMkLst>
        <pc:spChg chg="mod">
          <ac:chgData name="Rodgers, Meredith" userId="bb13add7-c5e5-4cc7-a880-fc1b54f9b7db" providerId="ADAL" clId="{492F8B1C-BE04-450A-BB40-16DE820ED98E}" dt="2024-09-20T17:44:26.954" v="659" actId="20577"/>
          <ac:spMkLst>
            <pc:docMk/>
            <pc:sldMk cId="3531738621" sldId="274"/>
            <ac:spMk id="2" creationId="{6E1FC562-1FD2-35CF-B5EC-828251366F05}"/>
          </ac:spMkLst>
        </pc:spChg>
        <pc:spChg chg="mod">
          <ac:chgData name="Rodgers, Meredith" userId="bb13add7-c5e5-4cc7-a880-fc1b54f9b7db" providerId="ADAL" clId="{492F8B1C-BE04-450A-BB40-16DE820ED98E}" dt="2024-09-20T17:44:11.152" v="629" actId="255"/>
          <ac:spMkLst>
            <pc:docMk/>
            <pc:sldMk cId="3531738621" sldId="274"/>
            <ac:spMk id="3" creationId="{382363CE-FA45-5C64-9EDC-87AFCC90B856}"/>
          </ac:spMkLst>
        </pc:spChg>
        <pc:spChg chg="del">
          <ac:chgData name="Rodgers, Meredith" userId="bb13add7-c5e5-4cc7-a880-fc1b54f9b7db" providerId="ADAL" clId="{492F8B1C-BE04-450A-BB40-16DE820ED98E}" dt="2024-09-20T17:19:13.265" v="4"/>
          <ac:spMkLst>
            <pc:docMk/>
            <pc:sldMk cId="3531738621" sldId="274"/>
            <ac:spMk id="10" creationId="{058A14AF-9FB5-4CC7-BA35-E8E85D3EDF0E}"/>
          </ac:spMkLst>
        </pc:spChg>
        <pc:spChg chg="del">
          <ac:chgData name="Rodgers, Meredith" userId="bb13add7-c5e5-4cc7-a880-fc1b54f9b7db" providerId="ADAL" clId="{492F8B1C-BE04-450A-BB40-16DE820ED98E}" dt="2024-09-20T17:19:13.265" v="4"/>
          <ac:spMkLst>
            <pc:docMk/>
            <pc:sldMk cId="3531738621" sldId="274"/>
            <ac:spMk id="12" creationId="{3A9A4357-BD1D-4622-A4FE-766E6AB8DE84}"/>
          </ac:spMkLst>
        </pc:spChg>
        <pc:spChg chg="del">
          <ac:chgData name="Rodgers, Meredith" userId="bb13add7-c5e5-4cc7-a880-fc1b54f9b7db" providerId="ADAL" clId="{492F8B1C-BE04-450A-BB40-16DE820ED98E}" dt="2024-09-20T17:19:13.265" v="4"/>
          <ac:spMkLst>
            <pc:docMk/>
            <pc:sldMk cId="3531738621" sldId="274"/>
            <ac:spMk id="14" creationId="{E659831F-0D9A-4C63-9EBB-8435B85A440F}"/>
          </ac:spMkLst>
        </pc:spChg>
        <pc:spChg chg="del">
          <ac:chgData name="Rodgers, Meredith" userId="bb13add7-c5e5-4cc7-a880-fc1b54f9b7db" providerId="ADAL" clId="{492F8B1C-BE04-450A-BB40-16DE820ED98E}" dt="2024-09-20T17:19:13.265" v="4"/>
          <ac:spMkLst>
            <pc:docMk/>
            <pc:sldMk cId="3531738621" sldId="274"/>
            <ac:spMk id="16" creationId="{E6995CE5-F890-4ABA-82A2-26507CE8D2A3}"/>
          </ac:spMkLst>
        </pc:spChg>
        <pc:picChg chg="mod">
          <ac:chgData name="Rodgers, Meredith" userId="bb13add7-c5e5-4cc7-a880-fc1b54f9b7db" providerId="ADAL" clId="{492F8B1C-BE04-450A-BB40-16DE820ED98E}" dt="2024-09-20T17:44:35.806" v="666" actId="1038"/>
          <ac:picMkLst>
            <pc:docMk/>
            <pc:sldMk cId="3531738621" sldId="274"/>
            <ac:picMk id="5" creationId="{BEF06F8D-CF28-8D01-DC91-203156245971}"/>
          </ac:picMkLst>
        </pc:picChg>
      </pc:sldChg>
      <pc:sldChg chg="add del">
        <pc:chgData name="Rodgers, Meredith" userId="bb13add7-c5e5-4cc7-a880-fc1b54f9b7db" providerId="ADAL" clId="{492F8B1C-BE04-450A-BB40-16DE820ED98E}" dt="2024-09-20T17:24:16.669" v="35" actId="47"/>
        <pc:sldMkLst>
          <pc:docMk/>
          <pc:sldMk cId="3841831412" sldId="277"/>
        </pc:sldMkLst>
      </pc:sldChg>
      <pc:sldChg chg="addSp delSp modSp add">
        <pc:chgData name="Rodgers, Meredith" userId="bb13add7-c5e5-4cc7-a880-fc1b54f9b7db" providerId="ADAL" clId="{492F8B1C-BE04-450A-BB40-16DE820ED98E}" dt="2024-09-20T18:45:14.002" v="1112"/>
        <pc:sldMkLst>
          <pc:docMk/>
          <pc:sldMk cId="983620854" sldId="280"/>
        </pc:sldMkLst>
        <pc:spChg chg="del">
          <ac:chgData name="Rodgers, Meredith" userId="bb13add7-c5e5-4cc7-a880-fc1b54f9b7db" providerId="ADAL" clId="{492F8B1C-BE04-450A-BB40-16DE820ED98E}" dt="2024-09-20T18:16:32.881" v="760" actId="478"/>
          <ac:spMkLst>
            <pc:docMk/>
            <pc:sldMk cId="983620854" sldId="280"/>
            <ac:spMk id="2" creationId="{5027ECCB-ED84-41F7-865D-B4F1D399D7D7}"/>
          </ac:spMkLst>
        </pc:spChg>
        <pc:spChg chg="add del mod">
          <ac:chgData name="Rodgers, Meredith" userId="bb13add7-c5e5-4cc7-a880-fc1b54f9b7db" providerId="ADAL" clId="{492F8B1C-BE04-450A-BB40-16DE820ED98E}" dt="2024-09-20T18:16:35.898" v="762" actId="478"/>
          <ac:spMkLst>
            <pc:docMk/>
            <pc:sldMk cId="983620854" sldId="280"/>
            <ac:spMk id="13" creationId="{2CB16EE6-39E0-DB14-A2A8-64F9DA7D2654}"/>
          </ac:spMkLst>
        </pc:spChg>
        <pc:spChg chg="add del mod">
          <ac:chgData name="Rodgers, Meredith" userId="bb13add7-c5e5-4cc7-a880-fc1b54f9b7db" providerId="ADAL" clId="{492F8B1C-BE04-450A-BB40-16DE820ED98E}" dt="2024-09-20T18:45:13.384" v="1111" actId="478"/>
          <ac:spMkLst>
            <pc:docMk/>
            <pc:sldMk cId="983620854" sldId="280"/>
            <ac:spMk id="14" creationId="{80801AF6-1FF1-66EB-6A23-2FF463FB7B19}"/>
          </ac:spMkLst>
        </pc:spChg>
        <pc:spChg chg="add mod">
          <ac:chgData name="Rodgers, Meredith" userId="bb13add7-c5e5-4cc7-a880-fc1b54f9b7db" providerId="ADAL" clId="{492F8B1C-BE04-450A-BB40-16DE820ED98E}" dt="2024-09-20T18:45:14.002" v="1112"/>
          <ac:spMkLst>
            <pc:docMk/>
            <pc:sldMk cId="983620854" sldId="280"/>
            <ac:spMk id="15" creationId="{BF1D5F24-44F4-498C-FEBA-95D2AD1D89B7}"/>
          </ac:spMkLst>
        </pc:spChg>
      </pc:sldChg>
      <pc:sldChg chg="addSp delSp modSp add mod">
        <pc:chgData name="Rodgers, Meredith" userId="bb13add7-c5e5-4cc7-a880-fc1b54f9b7db" providerId="ADAL" clId="{492F8B1C-BE04-450A-BB40-16DE820ED98E}" dt="2024-09-20T18:45:21.391" v="1115"/>
        <pc:sldMkLst>
          <pc:docMk/>
          <pc:sldMk cId="3973995704" sldId="281"/>
        </pc:sldMkLst>
        <pc:spChg chg="del mod">
          <ac:chgData name="Rodgers, Meredith" userId="bb13add7-c5e5-4cc7-a880-fc1b54f9b7db" providerId="ADAL" clId="{492F8B1C-BE04-450A-BB40-16DE820ED98E}" dt="2024-09-20T18:45:19.152" v="1113" actId="478"/>
          <ac:spMkLst>
            <pc:docMk/>
            <pc:sldMk cId="3973995704" sldId="281"/>
            <ac:spMk id="2" creationId="{5027ECCB-ED84-41F7-865D-B4F1D399D7D7}"/>
          </ac:spMkLst>
        </pc:spChg>
        <pc:spChg chg="add del mod">
          <ac:chgData name="Rodgers, Meredith" userId="bb13add7-c5e5-4cc7-a880-fc1b54f9b7db" providerId="ADAL" clId="{492F8B1C-BE04-450A-BB40-16DE820ED98E}" dt="2024-09-20T18:45:20.938" v="1114" actId="478"/>
          <ac:spMkLst>
            <pc:docMk/>
            <pc:sldMk cId="3973995704" sldId="281"/>
            <ac:spMk id="11" creationId="{108BFFD1-2CEB-1BE1-0548-77F67382DF40}"/>
          </ac:spMkLst>
        </pc:spChg>
        <pc:spChg chg="add mod">
          <ac:chgData name="Rodgers, Meredith" userId="bb13add7-c5e5-4cc7-a880-fc1b54f9b7db" providerId="ADAL" clId="{492F8B1C-BE04-450A-BB40-16DE820ED98E}" dt="2024-09-20T18:45:21.391" v="1115"/>
          <ac:spMkLst>
            <pc:docMk/>
            <pc:sldMk cId="3973995704" sldId="281"/>
            <ac:spMk id="13" creationId="{E53CE802-9F3C-DB2B-5FBB-24C212381D2F}"/>
          </ac:spMkLst>
        </pc:spChg>
      </pc:sldChg>
      <pc:sldChg chg="addSp delSp modSp add mod">
        <pc:chgData name="Rodgers, Meredith" userId="bb13add7-c5e5-4cc7-a880-fc1b54f9b7db" providerId="ADAL" clId="{492F8B1C-BE04-450A-BB40-16DE820ED98E}" dt="2024-09-20T18:44:49.995" v="1104"/>
        <pc:sldMkLst>
          <pc:docMk/>
          <pc:sldMk cId="2473881830" sldId="282"/>
        </pc:sldMkLst>
        <pc:spChg chg="del mod">
          <ac:chgData name="Rodgers, Meredith" userId="bb13add7-c5e5-4cc7-a880-fc1b54f9b7db" providerId="ADAL" clId="{492F8B1C-BE04-450A-BB40-16DE820ED98E}" dt="2024-09-20T18:44:46.788" v="1102" actId="478"/>
          <ac:spMkLst>
            <pc:docMk/>
            <pc:sldMk cId="2473881830" sldId="282"/>
            <ac:spMk id="2" creationId="{5027ECCB-ED84-41F7-865D-B4F1D399D7D7}"/>
          </ac:spMkLst>
        </pc:spChg>
        <pc:spChg chg="add del mod">
          <ac:chgData name="Rodgers, Meredith" userId="bb13add7-c5e5-4cc7-a880-fc1b54f9b7db" providerId="ADAL" clId="{492F8B1C-BE04-450A-BB40-16DE820ED98E}" dt="2024-09-20T18:44:49.544" v="1103" actId="478"/>
          <ac:spMkLst>
            <pc:docMk/>
            <pc:sldMk cId="2473881830" sldId="282"/>
            <ac:spMk id="13" creationId="{51DA6FC9-50FC-2A2E-899E-A782E8568301}"/>
          </ac:spMkLst>
        </pc:spChg>
        <pc:spChg chg="add mod">
          <ac:chgData name="Rodgers, Meredith" userId="bb13add7-c5e5-4cc7-a880-fc1b54f9b7db" providerId="ADAL" clId="{492F8B1C-BE04-450A-BB40-16DE820ED98E}" dt="2024-09-20T18:44:49.995" v="1104"/>
          <ac:spMkLst>
            <pc:docMk/>
            <pc:sldMk cId="2473881830" sldId="282"/>
            <ac:spMk id="14" creationId="{9034E858-72F4-CDD9-F8FE-32ECA60F9479}"/>
          </ac:spMkLst>
        </pc:spChg>
      </pc:sldChg>
      <pc:sldChg chg="modSp add mod">
        <pc:chgData name="Rodgers, Meredith" userId="bb13add7-c5e5-4cc7-a880-fc1b54f9b7db" providerId="ADAL" clId="{492F8B1C-BE04-450A-BB40-16DE820ED98E}" dt="2024-09-20T17:45:01.921" v="699" actId="20577"/>
        <pc:sldMkLst>
          <pc:docMk/>
          <pc:sldMk cId="2565979389" sldId="286"/>
        </pc:sldMkLst>
        <pc:spChg chg="mod">
          <ac:chgData name="Rodgers, Meredith" userId="bb13add7-c5e5-4cc7-a880-fc1b54f9b7db" providerId="ADAL" clId="{492F8B1C-BE04-450A-BB40-16DE820ED98E}" dt="2024-09-20T17:45:01.921" v="699" actId="20577"/>
          <ac:spMkLst>
            <pc:docMk/>
            <pc:sldMk cId="2565979389" sldId="286"/>
            <ac:spMk id="2" creationId="{0B38DE6F-0751-3869-C97B-5E6D20C0FC01}"/>
          </ac:spMkLst>
        </pc:spChg>
        <pc:graphicFrameChg chg="mod">
          <ac:chgData name="Rodgers, Meredith" userId="bb13add7-c5e5-4cc7-a880-fc1b54f9b7db" providerId="ADAL" clId="{492F8B1C-BE04-450A-BB40-16DE820ED98E}" dt="2024-09-20T17:25:41.020" v="56"/>
          <ac:graphicFrameMkLst>
            <pc:docMk/>
            <pc:sldMk cId="2565979389" sldId="286"/>
            <ac:graphicFrameMk id="3" creationId="{051256BB-FC37-F2FA-E8D4-214CCBC118F4}"/>
          </ac:graphicFrameMkLst>
        </pc:graphicFrameChg>
      </pc:sldChg>
      <pc:sldChg chg="modSp add mod modNotesTx">
        <pc:chgData name="Rodgers, Meredith" userId="bb13add7-c5e5-4cc7-a880-fc1b54f9b7db" providerId="ADAL" clId="{492F8B1C-BE04-450A-BB40-16DE820ED98E}" dt="2024-09-23T17:37:01.740" v="1292" actId="20577"/>
        <pc:sldMkLst>
          <pc:docMk/>
          <pc:sldMk cId="1149586095" sldId="287"/>
        </pc:sldMkLst>
        <pc:spChg chg="mod">
          <ac:chgData name="Rodgers, Meredith" userId="bb13add7-c5e5-4cc7-a880-fc1b54f9b7db" providerId="ADAL" clId="{492F8B1C-BE04-450A-BB40-16DE820ED98E}" dt="2024-09-20T17:37:55.253" v="367" actId="20577"/>
          <ac:spMkLst>
            <pc:docMk/>
            <pc:sldMk cId="1149586095" sldId="287"/>
            <ac:spMk id="2" creationId="{14F360AF-107F-3941-2656-8EAAD10776E6}"/>
          </ac:spMkLst>
        </pc:spChg>
        <pc:graphicFrameChg chg="mod">
          <ac:chgData name="Rodgers, Meredith" userId="bb13add7-c5e5-4cc7-a880-fc1b54f9b7db" providerId="ADAL" clId="{492F8B1C-BE04-450A-BB40-16DE820ED98E}" dt="2024-09-20T17:38:04.123" v="368" actId="1076"/>
          <ac:graphicFrameMkLst>
            <pc:docMk/>
            <pc:sldMk cId="1149586095" sldId="287"/>
            <ac:graphicFrameMk id="3" creationId="{E5FCDD89-ED71-6D96-70A8-1CBDE4B51188}"/>
          </ac:graphicFrameMkLst>
        </pc:graphicFrameChg>
      </pc:sldChg>
      <pc:sldChg chg="addSp modSp add mod">
        <pc:chgData name="Rodgers, Meredith" userId="bb13add7-c5e5-4cc7-a880-fc1b54f9b7db" providerId="ADAL" clId="{492F8B1C-BE04-450A-BB40-16DE820ED98E}" dt="2024-09-23T17:48:35.127" v="1296" actId="1076"/>
        <pc:sldMkLst>
          <pc:docMk/>
          <pc:sldMk cId="691854212" sldId="405"/>
        </pc:sldMkLst>
        <pc:spChg chg="mod">
          <ac:chgData name="Rodgers, Meredith" userId="bb13add7-c5e5-4cc7-a880-fc1b54f9b7db" providerId="ADAL" clId="{492F8B1C-BE04-450A-BB40-16DE820ED98E}" dt="2024-09-20T17:45:54.331" v="758" actId="20577"/>
          <ac:spMkLst>
            <pc:docMk/>
            <pc:sldMk cId="691854212" sldId="405"/>
            <ac:spMk id="2" creationId="{42534D95-4674-7B25-8D13-79A44C44018B}"/>
          </ac:spMkLst>
        </pc:spChg>
        <pc:spChg chg="add mod">
          <ac:chgData name="Rodgers, Meredith" userId="bb13add7-c5e5-4cc7-a880-fc1b54f9b7db" providerId="ADAL" clId="{492F8B1C-BE04-450A-BB40-16DE820ED98E}" dt="2024-09-20T17:26:09.178" v="67" actId="20577"/>
          <ac:spMkLst>
            <pc:docMk/>
            <pc:sldMk cId="691854212" sldId="405"/>
            <ac:spMk id="3" creationId="{FFAEF36E-CD24-AEA8-C881-7131E298D259}"/>
          </ac:spMkLst>
        </pc:spChg>
        <pc:spChg chg="mod">
          <ac:chgData name="Rodgers, Meredith" userId="bb13add7-c5e5-4cc7-a880-fc1b54f9b7db" providerId="ADAL" clId="{492F8B1C-BE04-450A-BB40-16DE820ED98E}" dt="2024-09-20T17:28:07.857" v="83" actId="1076"/>
          <ac:spMkLst>
            <pc:docMk/>
            <pc:sldMk cId="691854212" sldId="405"/>
            <ac:spMk id="4" creationId="{AD80BF26-3DF3-1645-1E76-EBF9ADE75247}"/>
          </ac:spMkLst>
        </pc:spChg>
        <pc:spChg chg="mod">
          <ac:chgData name="Rodgers, Meredith" userId="bb13add7-c5e5-4cc7-a880-fc1b54f9b7db" providerId="ADAL" clId="{492F8B1C-BE04-450A-BB40-16DE820ED98E}" dt="2024-09-20T17:28:13.637" v="84" actId="1076"/>
          <ac:spMkLst>
            <pc:docMk/>
            <pc:sldMk cId="691854212" sldId="405"/>
            <ac:spMk id="7" creationId="{8A64F240-EF52-030B-78FE-B6ED93BA8243}"/>
          </ac:spMkLst>
        </pc:spChg>
        <pc:spChg chg="mod">
          <ac:chgData name="Rodgers, Meredith" userId="bb13add7-c5e5-4cc7-a880-fc1b54f9b7db" providerId="ADAL" clId="{492F8B1C-BE04-450A-BB40-16DE820ED98E}" dt="2024-09-20T17:28:17.927" v="85" actId="1076"/>
          <ac:spMkLst>
            <pc:docMk/>
            <pc:sldMk cId="691854212" sldId="405"/>
            <ac:spMk id="8" creationId="{BB52EDEC-60BF-85DF-4F36-F8B803AD102E}"/>
          </ac:spMkLst>
        </pc:spChg>
        <pc:spChg chg="mod">
          <ac:chgData name="Rodgers, Meredith" userId="bb13add7-c5e5-4cc7-a880-fc1b54f9b7db" providerId="ADAL" clId="{492F8B1C-BE04-450A-BB40-16DE820ED98E}" dt="2024-09-23T17:48:35.127" v="1296" actId="1076"/>
          <ac:spMkLst>
            <pc:docMk/>
            <pc:sldMk cId="691854212" sldId="405"/>
            <ac:spMk id="9" creationId="{5D816D6E-C7EB-8372-DB1C-973BF57DDEA5}"/>
          </ac:spMkLst>
        </pc:spChg>
        <pc:spChg chg="mod">
          <ac:chgData name="Rodgers, Meredith" userId="bb13add7-c5e5-4cc7-a880-fc1b54f9b7db" providerId="ADAL" clId="{492F8B1C-BE04-450A-BB40-16DE820ED98E}" dt="2024-09-20T17:28:20.775" v="86" actId="1076"/>
          <ac:spMkLst>
            <pc:docMk/>
            <pc:sldMk cId="691854212" sldId="405"/>
            <ac:spMk id="10" creationId="{48F53F22-9EE3-ABBF-FEF7-D0380F524DF9}"/>
          </ac:spMkLst>
        </pc:spChg>
        <pc:spChg chg="mod">
          <ac:chgData name="Rodgers, Meredith" userId="bb13add7-c5e5-4cc7-a880-fc1b54f9b7db" providerId="ADAL" clId="{492F8B1C-BE04-450A-BB40-16DE820ED98E}" dt="2024-09-20T17:45:29.944" v="718" actId="122"/>
          <ac:spMkLst>
            <pc:docMk/>
            <pc:sldMk cId="691854212" sldId="405"/>
            <ac:spMk id="11" creationId="{28EB7A04-A364-A5C4-FD8C-3343FBD5109E}"/>
          </ac:spMkLst>
        </pc:spChg>
        <pc:spChg chg="mod">
          <ac:chgData name="Rodgers, Meredith" userId="bb13add7-c5e5-4cc7-a880-fc1b54f9b7db" providerId="ADAL" clId="{492F8B1C-BE04-450A-BB40-16DE820ED98E}" dt="2024-09-20T17:28:34.616" v="88" actId="1076"/>
          <ac:spMkLst>
            <pc:docMk/>
            <pc:sldMk cId="691854212" sldId="405"/>
            <ac:spMk id="24" creationId="{BB2EB9A9-ED63-41AD-9E41-DB42B71F0D5B}"/>
          </ac:spMkLst>
        </pc:spChg>
        <pc:picChg chg="mod">
          <ac:chgData name="Rodgers, Meredith" userId="bb13add7-c5e5-4cc7-a880-fc1b54f9b7db" providerId="ADAL" clId="{492F8B1C-BE04-450A-BB40-16DE820ED98E}" dt="2024-09-20T17:29:13.090" v="94" actId="1035"/>
          <ac:picMkLst>
            <pc:docMk/>
            <pc:sldMk cId="691854212" sldId="405"/>
            <ac:picMk id="17" creationId="{3F52C73F-DAA3-8F2D-B7A4-FC67CE85B53A}"/>
          </ac:picMkLst>
        </pc:picChg>
        <pc:picChg chg="mod">
          <ac:chgData name="Rodgers, Meredith" userId="bb13add7-c5e5-4cc7-a880-fc1b54f9b7db" providerId="ADAL" clId="{492F8B1C-BE04-450A-BB40-16DE820ED98E}" dt="2024-09-20T17:29:32.017" v="105" actId="1036"/>
          <ac:picMkLst>
            <pc:docMk/>
            <pc:sldMk cId="691854212" sldId="405"/>
            <ac:picMk id="19" creationId="{7F37DD3B-0A1B-0E31-F3FD-1B8BE216CA61}"/>
          </ac:picMkLst>
        </pc:picChg>
        <pc:picChg chg="mod">
          <ac:chgData name="Rodgers, Meredith" userId="bb13add7-c5e5-4cc7-a880-fc1b54f9b7db" providerId="ADAL" clId="{492F8B1C-BE04-450A-BB40-16DE820ED98E}" dt="2024-09-20T17:28:52.352" v="90" actId="1036"/>
          <ac:picMkLst>
            <pc:docMk/>
            <pc:sldMk cId="691854212" sldId="405"/>
            <ac:picMk id="21" creationId="{A8C4E2D6-D587-693F-BCD8-3F0865E36B23}"/>
          </ac:picMkLst>
        </pc:picChg>
        <pc:picChg chg="mod">
          <ac:chgData name="Rodgers, Meredith" userId="bb13add7-c5e5-4cc7-a880-fc1b54f9b7db" providerId="ADAL" clId="{492F8B1C-BE04-450A-BB40-16DE820ED98E}" dt="2024-09-20T17:29:23.893" v="104" actId="1037"/>
          <ac:picMkLst>
            <pc:docMk/>
            <pc:sldMk cId="691854212" sldId="405"/>
            <ac:picMk id="23" creationId="{B0A43E99-72FE-FF7F-7587-CFCE622E82EF}"/>
          </ac:picMkLst>
        </pc:picChg>
      </pc:sldChg>
      <pc:sldChg chg="addSp delSp modSp add mod">
        <pc:chgData name="Rodgers, Meredith" userId="bb13add7-c5e5-4cc7-a880-fc1b54f9b7db" providerId="ADAL" clId="{492F8B1C-BE04-450A-BB40-16DE820ED98E}" dt="2024-09-23T17:47:36.985" v="1295" actId="1076"/>
        <pc:sldMkLst>
          <pc:docMk/>
          <pc:sldMk cId="2037909695" sldId="406"/>
        </pc:sldMkLst>
        <pc:picChg chg="add mod">
          <ac:chgData name="Rodgers, Meredith" userId="bb13add7-c5e5-4cc7-a880-fc1b54f9b7db" providerId="ADAL" clId="{492F8B1C-BE04-450A-BB40-16DE820ED98E}" dt="2024-09-23T17:47:36.985" v="1295" actId="1076"/>
          <ac:picMkLst>
            <pc:docMk/>
            <pc:sldMk cId="2037909695" sldId="406"/>
            <ac:picMk id="4" creationId="{82B75B12-9EFF-1B10-5756-0AC36F830550}"/>
          </ac:picMkLst>
        </pc:picChg>
        <pc:picChg chg="del">
          <ac:chgData name="Rodgers, Meredith" userId="bb13add7-c5e5-4cc7-a880-fc1b54f9b7db" providerId="ADAL" clId="{492F8B1C-BE04-450A-BB40-16DE820ED98E}" dt="2024-09-23T17:47:31.614" v="1293" actId="478"/>
          <ac:picMkLst>
            <pc:docMk/>
            <pc:sldMk cId="2037909695" sldId="406"/>
            <ac:picMk id="5" creationId="{5B3BCB9E-D63C-D77E-DCA9-BB3970C6C6EE}"/>
          </ac:picMkLst>
        </pc:picChg>
      </pc:sldChg>
      <pc:sldChg chg="addSp delSp modSp add mod modShow">
        <pc:chgData name="Rodgers, Meredith" userId="bb13add7-c5e5-4cc7-a880-fc1b54f9b7db" providerId="ADAL" clId="{492F8B1C-BE04-450A-BB40-16DE820ED98E}" dt="2024-09-20T18:45:05.789" v="1110"/>
        <pc:sldMkLst>
          <pc:docMk/>
          <pc:sldMk cId="1095562244" sldId="407"/>
        </pc:sldMkLst>
        <pc:spChg chg="del mod">
          <ac:chgData name="Rodgers, Meredith" userId="bb13add7-c5e5-4cc7-a880-fc1b54f9b7db" providerId="ADAL" clId="{492F8B1C-BE04-450A-BB40-16DE820ED98E}" dt="2024-09-20T18:45:03.727" v="1108" actId="478"/>
          <ac:spMkLst>
            <pc:docMk/>
            <pc:sldMk cId="1095562244" sldId="407"/>
            <ac:spMk id="2" creationId="{AE203E55-B245-5DD0-9823-FBB5757EAAD5}"/>
          </ac:spMkLst>
        </pc:spChg>
        <pc:spChg chg="add del mod">
          <ac:chgData name="Rodgers, Meredith" userId="bb13add7-c5e5-4cc7-a880-fc1b54f9b7db" providerId="ADAL" clId="{492F8B1C-BE04-450A-BB40-16DE820ED98E}" dt="2024-09-20T18:45:05.318" v="1109" actId="478"/>
          <ac:spMkLst>
            <pc:docMk/>
            <pc:sldMk cId="1095562244" sldId="407"/>
            <ac:spMk id="3" creationId="{2AAC896D-F58B-8CE9-A35A-28837EFE1E57}"/>
          </ac:spMkLst>
        </pc:spChg>
        <pc:spChg chg="add mod">
          <ac:chgData name="Rodgers, Meredith" userId="bb13add7-c5e5-4cc7-a880-fc1b54f9b7db" providerId="ADAL" clId="{492F8B1C-BE04-450A-BB40-16DE820ED98E}" dt="2024-09-20T18:45:05.789" v="1110"/>
          <ac:spMkLst>
            <pc:docMk/>
            <pc:sldMk cId="1095562244" sldId="407"/>
            <ac:spMk id="6" creationId="{D761FAD1-CF8B-DE84-2ECD-01BBEA1776C3}"/>
          </ac:spMkLst>
        </pc:spChg>
      </pc:sldChg>
      <pc:sldChg chg="modSp">
        <pc:chgData name="Rodgers, Meredith" userId="bb13add7-c5e5-4cc7-a880-fc1b54f9b7db" providerId="ADAL" clId="{492F8B1C-BE04-450A-BB40-16DE820ED98E}" dt="2024-09-20T18:38:15.578" v="990" actId="1076"/>
        <pc:sldMkLst>
          <pc:docMk/>
          <pc:sldMk cId="0" sldId="2147482296"/>
        </pc:sldMkLst>
        <pc:spChg chg="mod">
          <ac:chgData name="Rodgers, Meredith" userId="bb13add7-c5e5-4cc7-a880-fc1b54f9b7db" providerId="ADAL" clId="{492F8B1C-BE04-450A-BB40-16DE820ED98E}" dt="2024-09-20T18:38:15.578" v="990" actId="1076"/>
          <ac:spMkLst>
            <pc:docMk/>
            <pc:sldMk cId="0" sldId="2147482296"/>
            <ac:spMk id="20526" creationId="{50A50DC1-5C69-46AA-97A8-D87AC036B6F0}"/>
          </ac:spMkLst>
        </pc:spChg>
      </pc:sldChg>
      <pc:sldChg chg="modSp">
        <pc:chgData name="Rodgers, Meredith" userId="bb13add7-c5e5-4cc7-a880-fc1b54f9b7db" providerId="ADAL" clId="{492F8B1C-BE04-450A-BB40-16DE820ED98E}" dt="2024-09-20T18:38:37.841" v="1006" actId="1035"/>
        <pc:sldMkLst>
          <pc:docMk/>
          <pc:sldMk cId="0" sldId="2147482297"/>
        </pc:sldMkLst>
        <pc:spChg chg="mod">
          <ac:chgData name="Rodgers, Meredith" userId="bb13add7-c5e5-4cc7-a880-fc1b54f9b7db" providerId="ADAL" clId="{492F8B1C-BE04-450A-BB40-16DE820ED98E}" dt="2024-09-20T18:38:37.841" v="1006" actId="1035"/>
          <ac:spMkLst>
            <pc:docMk/>
            <pc:sldMk cId="0" sldId="2147482297"/>
            <ac:spMk id="32770" creationId="{F4CBE166-EEA4-47B3-A695-7F088003C06B}"/>
          </ac:spMkLst>
        </pc:spChg>
      </pc:sldChg>
      <pc:sldChg chg="modSp">
        <pc:chgData name="Rodgers, Meredith" userId="bb13add7-c5e5-4cc7-a880-fc1b54f9b7db" providerId="ADAL" clId="{492F8B1C-BE04-450A-BB40-16DE820ED98E}" dt="2024-09-20T18:41:41.692" v="1070" actId="1035"/>
        <pc:sldMkLst>
          <pc:docMk/>
          <pc:sldMk cId="0" sldId="2147482299"/>
        </pc:sldMkLst>
        <pc:spChg chg="mod">
          <ac:chgData name="Rodgers, Meredith" userId="bb13add7-c5e5-4cc7-a880-fc1b54f9b7db" providerId="ADAL" clId="{492F8B1C-BE04-450A-BB40-16DE820ED98E}" dt="2024-09-20T18:41:41.692" v="1070" actId="1035"/>
          <ac:spMkLst>
            <pc:docMk/>
            <pc:sldMk cId="0" sldId="2147482299"/>
            <ac:spMk id="22551" creationId="{7CABFB5C-D5C7-4F9D-AA6C-8C99E0042900}"/>
          </ac:spMkLst>
        </pc:spChg>
      </pc:sldChg>
      <pc:sldChg chg="modSp">
        <pc:chgData name="Rodgers, Meredith" userId="bb13add7-c5e5-4cc7-a880-fc1b54f9b7db" providerId="ADAL" clId="{492F8B1C-BE04-450A-BB40-16DE820ED98E}" dt="2024-09-20T18:38:32.744" v="999" actId="1035"/>
        <pc:sldMkLst>
          <pc:docMk/>
          <pc:sldMk cId="0" sldId="2147482302"/>
        </pc:sldMkLst>
        <pc:spChg chg="mod">
          <ac:chgData name="Rodgers, Meredith" userId="bb13add7-c5e5-4cc7-a880-fc1b54f9b7db" providerId="ADAL" clId="{492F8B1C-BE04-450A-BB40-16DE820ED98E}" dt="2024-09-20T18:38:32.744" v="999" actId="1035"/>
          <ac:spMkLst>
            <pc:docMk/>
            <pc:sldMk cId="0" sldId="2147482302"/>
            <ac:spMk id="30722" creationId="{66521524-FEF4-4F73-A20D-51594688C4BD}"/>
          </ac:spMkLst>
        </pc:spChg>
      </pc:sldChg>
      <pc:sldChg chg="addSp delSp modSp add mod">
        <pc:chgData name="Rodgers, Meredith" userId="bb13add7-c5e5-4cc7-a880-fc1b54f9b7db" providerId="ADAL" clId="{492F8B1C-BE04-450A-BB40-16DE820ED98E}" dt="2024-09-20T18:44:22.976" v="1097"/>
        <pc:sldMkLst>
          <pc:docMk/>
          <pc:sldMk cId="1515279936" sldId="2147482453"/>
        </pc:sldMkLst>
        <pc:spChg chg="del mod">
          <ac:chgData name="Rodgers, Meredith" userId="bb13add7-c5e5-4cc7-a880-fc1b54f9b7db" providerId="ADAL" clId="{492F8B1C-BE04-450A-BB40-16DE820ED98E}" dt="2024-09-20T18:44:19.857" v="1095" actId="478"/>
          <ac:spMkLst>
            <pc:docMk/>
            <pc:sldMk cId="1515279936" sldId="2147482453"/>
            <ac:spMk id="2" creationId="{5027ECCB-ED84-41F7-865D-B4F1D399D7D7}"/>
          </ac:spMkLst>
        </pc:spChg>
        <pc:spChg chg="add del mod">
          <ac:chgData name="Rodgers, Meredith" userId="bb13add7-c5e5-4cc7-a880-fc1b54f9b7db" providerId="ADAL" clId="{492F8B1C-BE04-450A-BB40-16DE820ED98E}" dt="2024-09-20T18:44:22.591" v="1096" actId="478"/>
          <ac:spMkLst>
            <pc:docMk/>
            <pc:sldMk cId="1515279936" sldId="2147482453"/>
            <ac:spMk id="11" creationId="{42CCFC91-C9B7-B91A-3BD5-CB50217C160B}"/>
          </ac:spMkLst>
        </pc:spChg>
        <pc:spChg chg="add mod">
          <ac:chgData name="Rodgers, Meredith" userId="bb13add7-c5e5-4cc7-a880-fc1b54f9b7db" providerId="ADAL" clId="{492F8B1C-BE04-450A-BB40-16DE820ED98E}" dt="2024-09-20T18:44:22.976" v="1097"/>
          <ac:spMkLst>
            <pc:docMk/>
            <pc:sldMk cId="1515279936" sldId="2147482453"/>
            <ac:spMk id="15" creationId="{12C85260-C281-DAE5-9C80-4F9B9B7E16C8}"/>
          </ac:spMkLst>
        </pc:spChg>
      </pc:sldChg>
      <pc:sldChg chg="modSp add mod">
        <pc:chgData name="Rodgers, Meredith" userId="bb13add7-c5e5-4cc7-a880-fc1b54f9b7db" providerId="ADAL" clId="{492F8B1C-BE04-450A-BB40-16DE820ED98E}" dt="2024-09-20T17:40:11.252" v="412" actId="14100"/>
        <pc:sldMkLst>
          <pc:docMk/>
          <pc:sldMk cId="3901051045" sldId="2147482454"/>
        </pc:sldMkLst>
        <pc:spChg chg="mod">
          <ac:chgData name="Rodgers, Meredith" userId="bb13add7-c5e5-4cc7-a880-fc1b54f9b7db" providerId="ADAL" clId="{492F8B1C-BE04-450A-BB40-16DE820ED98E}" dt="2024-09-20T17:40:11.252" v="412" actId="14100"/>
          <ac:spMkLst>
            <pc:docMk/>
            <pc:sldMk cId="3901051045" sldId="2147482454"/>
            <ac:spMk id="2" creationId="{DC5EB13B-1553-C8B4-9B8B-C3047913BB95}"/>
          </ac:spMkLst>
        </pc:spChg>
        <pc:graphicFrameChg chg="modGraphic">
          <ac:chgData name="Rodgers, Meredith" userId="bb13add7-c5e5-4cc7-a880-fc1b54f9b7db" providerId="ADAL" clId="{492F8B1C-BE04-450A-BB40-16DE820ED98E}" dt="2024-09-20T17:24:12.867" v="34" actId="13926"/>
          <ac:graphicFrameMkLst>
            <pc:docMk/>
            <pc:sldMk cId="3901051045" sldId="2147482454"/>
            <ac:graphicFrameMk id="4" creationId="{C160CE02-3244-4FC1-591B-B3BB976212EA}"/>
          </ac:graphicFrameMkLst>
        </pc:graphicFrameChg>
      </pc:sldChg>
      <pc:sldChg chg="addSp delSp modSp new del mod">
        <pc:chgData name="Rodgers, Meredith" userId="bb13add7-c5e5-4cc7-a880-fc1b54f9b7db" providerId="ADAL" clId="{492F8B1C-BE04-450A-BB40-16DE820ED98E}" dt="2024-09-20T18:47:02.117" v="1138" actId="47"/>
        <pc:sldMkLst>
          <pc:docMk/>
          <pc:sldMk cId="880120034" sldId="2147482455"/>
        </pc:sldMkLst>
        <pc:spChg chg="del">
          <ac:chgData name="Rodgers, Meredith" userId="bb13add7-c5e5-4cc7-a880-fc1b54f9b7db" providerId="ADAL" clId="{492F8B1C-BE04-450A-BB40-16DE820ED98E}" dt="2024-09-20T18:46:45.294" v="1134" actId="931"/>
          <ac:spMkLst>
            <pc:docMk/>
            <pc:sldMk cId="880120034" sldId="2147482455"/>
            <ac:spMk id="3" creationId="{A41035C7-C68B-49B9-090A-97F80AA2B668}"/>
          </ac:spMkLst>
        </pc:spChg>
        <pc:spChg chg="add mod">
          <ac:chgData name="Rodgers, Meredith" userId="bb13add7-c5e5-4cc7-a880-fc1b54f9b7db" providerId="ADAL" clId="{492F8B1C-BE04-450A-BB40-16DE820ED98E}" dt="2024-09-20T18:46:47.299" v="1136" actId="962"/>
          <ac:spMkLst>
            <pc:docMk/>
            <pc:sldMk cId="880120034" sldId="2147482455"/>
            <ac:spMk id="6" creationId="{FB16B80B-5C8A-14C3-B071-3595C16A240B}"/>
          </ac:spMkLst>
        </pc:spChg>
        <pc:picChg chg="add mod">
          <ac:chgData name="Rodgers, Meredith" userId="bb13add7-c5e5-4cc7-a880-fc1b54f9b7db" providerId="ADAL" clId="{492F8B1C-BE04-450A-BB40-16DE820ED98E}" dt="2024-09-20T18:46:47.299" v="1136" actId="962"/>
          <ac:picMkLst>
            <pc:docMk/>
            <pc:sldMk cId="880120034" sldId="2147482455"/>
            <ac:picMk id="5" creationId="{EAF0B37E-C1CB-BC7D-515A-FA9257A0EE85}"/>
          </ac:picMkLst>
        </pc:picChg>
      </pc:sldChg>
      <pc:sldChg chg="addSp delSp modSp new del mod">
        <pc:chgData name="Rodgers, Meredith" userId="bb13add7-c5e5-4cc7-a880-fc1b54f9b7db" providerId="ADAL" clId="{492F8B1C-BE04-450A-BB40-16DE820ED98E}" dt="2024-09-20T18:41:21.274" v="1062" actId="47"/>
        <pc:sldMkLst>
          <pc:docMk/>
          <pc:sldMk cId="1479330122" sldId="2147482455"/>
        </pc:sldMkLst>
        <pc:spChg chg="add del mod">
          <ac:chgData name="Rodgers, Meredith" userId="bb13add7-c5e5-4cc7-a880-fc1b54f9b7db" providerId="ADAL" clId="{492F8B1C-BE04-450A-BB40-16DE820ED98E}" dt="2024-09-20T18:36:43.423" v="931" actId="478"/>
          <ac:spMkLst>
            <pc:docMk/>
            <pc:sldMk cId="1479330122" sldId="2147482455"/>
            <ac:spMk id="6" creationId="{5E53F66D-C7F6-B436-3755-0A5F12DEC471}"/>
          </ac:spMkLst>
        </pc:spChg>
        <pc:picChg chg="add del mod">
          <ac:chgData name="Rodgers, Meredith" userId="bb13add7-c5e5-4cc7-a880-fc1b54f9b7db" providerId="ADAL" clId="{492F8B1C-BE04-450A-BB40-16DE820ED98E}" dt="2024-09-20T18:36:21.844" v="927" actId="478"/>
          <ac:picMkLst>
            <pc:docMk/>
            <pc:sldMk cId="1479330122" sldId="2147482455"/>
            <ac:picMk id="4" creationId="{C961B428-8383-6082-5360-B9659BDFEACB}"/>
          </ac:picMkLst>
        </pc:picChg>
        <pc:picChg chg="add del mod">
          <ac:chgData name="Rodgers, Meredith" userId="bb13add7-c5e5-4cc7-a880-fc1b54f9b7db" providerId="ADAL" clId="{492F8B1C-BE04-450A-BB40-16DE820ED98E}" dt="2024-09-20T18:36:43.423" v="931" actId="478"/>
          <ac:picMkLst>
            <pc:docMk/>
            <pc:sldMk cId="1479330122" sldId="2147482455"/>
            <ac:picMk id="5" creationId="{3D9838BC-50C6-2BC5-2D57-FA5F4E8CDCF2}"/>
          </ac:picMkLst>
        </pc:picChg>
      </pc:sldChg>
    </pc:docChg>
  </pc:docChgLst>
  <pc:docChgLst>
    <pc:chgData name="Generas, Elizabeth" userId="cac66bfe-cc68-48d4-afd1-664011c2186f" providerId="ADAL" clId="{B910FBB3-DBA7-443F-B716-BBDCA2A58143}"/>
    <pc:docChg chg="modSld">
      <pc:chgData name="Generas, Elizabeth" userId="cac66bfe-cc68-48d4-afd1-664011c2186f" providerId="ADAL" clId="{B910FBB3-DBA7-443F-B716-BBDCA2A58143}" dt="2024-09-20T20:15:22.993" v="96" actId="14100"/>
      <pc:docMkLst>
        <pc:docMk/>
      </pc:docMkLst>
      <pc:sldChg chg="modSp mod">
        <pc:chgData name="Generas, Elizabeth" userId="cac66bfe-cc68-48d4-afd1-664011c2186f" providerId="ADAL" clId="{B910FBB3-DBA7-443F-B716-BBDCA2A58143}" dt="2024-09-20T20:15:22.993" v="96" actId="14100"/>
        <pc:sldMkLst>
          <pc:docMk/>
          <pc:sldMk cId="1251704119" sldId="262"/>
        </pc:sldMkLst>
        <pc:spChg chg="mod">
          <ac:chgData name="Generas, Elizabeth" userId="cac66bfe-cc68-48d4-afd1-664011c2186f" providerId="ADAL" clId="{B910FBB3-DBA7-443F-B716-BBDCA2A58143}" dt="2024-09-20T20:15:22.993" v="96" actId="14100"/>
          <ac:spMkLst>
            <pc:docMk/>
            <pc:sldMk cId="1251704119" sldId="262"/>
            <ac:spMk id="2" creationId="{F4B8E8C6-45D7-0DE8-5A7D-F85815C7D8CF}"/>
          </ac:spMkLst>
        </pc:spChg>
      </pc:sldChg>
      <pc:sldChg chg="addSp modSp mod">
        <pc:chgData name="Generas, Elizabeth" userId="cac66bfe-cc68-48d4-afd1-664011c2186f" providerId="ADAL" clId="{B910FBB3-DBA7-443F-B716-BBDCA2A58143}" dt="2024-09-20T20:12:34.054" v="92" actId="1076"/>
        <pc:sldMkLst>
          <pc:docMk/>
          <pc:sldMk cId="691854212" sldId="405"/>
        </pc:sldMkLst>
        <pc:spChg chg="mod">
          <ac:chgData name="Generas, Elizabeth" userId="cac66bfe-cc68-48d4-afd1-664011c2186f" providerId="ADAL" clId="{B910FBB3-DBA7-443F-B716-BBDCA2A58143}" dt="2024-09-20T20:12:31.416" v="91" actId="1076"/>
          <ac:spMkLst>
            <pc:docMk/>
            <pc:sldMk cId="691854212" sldId="405"/>
            <ac:spMk id="2" creationId="{42534D95-4674-7B25-8D13-79A44C44018B}"/>
          </ac:spMkLst>
        </pc:spChg>
        <pc:spChg chg="mod">
          <ac:chgData name="Generas, Elizabeth" userId="cac66bfe-cc68-48d4-afd1-664011c2186f" providerId="ADAL" clId="{B910FBB3-DBA7-443F-B716-BBDCA2A58143}" dt="2024-09-20T20:12:11.462" v="71" actId="20577"/>
          <ac:spMkLst>
            <pc:docMk/>
            <pc:sldMk cId="691854212" sldId="405"/>
            <ac:spMk id="3" creationId="{FFAEF36E-CD24-AEA8-C881-7131E298D259}"/>
          </ac:spMkLst>
        </pc:spChg>
        <pc:spChg chg="mod">
          <ac:chgData name="Generas, Elizabeth" userId="cac66bfe-cc68-48d4-afd1-664011c2186f" providerId="ADAL" clId="{B910FBB3-DBA7-443F-B716-BBDCA2A58143}" dt="2024-09-20T20:10:21.902" v="33" actId="1076"/>
          <ac:spMkLst>
            <pc:docMk/>
            <pc:sldMk cId="691854212" sldId="405"/>
            <ac:spMk id="4" creationId="{AD80BF26-3DF3-1645-1E76-EBF9ADE75247}"/>
          </ac:spMkLst>
        </pc:spChg>
        <pc:spChg chg="add mod">
          <ac:chgData name="Generas, Elizabeth" userId="cac66bfe-cc68-48d4-afd1-664011c2186f" providerId="ADAL" clId="{B910FBB3-DBA7-443F-B716-BBDCA2A58143}" dt="2024-09-20T20:12:14.838" v="77" actId="20577"/>
          <ac:spMkLst>
            <pc:docMk/>
            <pc:sldMk cId="691854212" sldId="405"/>
            <ac:spMk id="5" creationId="{3842F903-3863-AA40-48E3-E7C0A4F9B2FF}"/>
          </ac:spMkLst>
        </pc:spChg>
        <pc:spChg chg="add mod">
          <ac:chgData name="Generas, Elizabeth" userId="cac66bfe-cc68-48d4-afd1-664011c2186f" providerId="ADAL" clId="{B910FBB3-DBA7-443F-B716-BBDCA2A58143}" dt="2024-09-20T20:12:17.879" v="83" actId="20577"/>
          <ac:spMkLst>
            <pc:docMk/>
            <pc:sldMk cId="691854212" sldId="405"/>
            <ac:spMk id="6" creationId="{DF68A9A1-E162-F470-FE0B-AF910D5CFB77}"/>
          </ac:spMkLst>
        </pc:spChg>
        <pc:spChg chg="mod">
          <ac:chgData name="Generas, Elizabeth" userId="cac66bfe-cc68-48d4-afd1-664011c2186f" providerId="ADAL" clId="{B910FBB3-DBA7-443F-B716-BBDCA2A58143}" dt="2024-09-20T20:11:23.868" v="50" actId="1076"/>
          <ac:spMkLst>
            <pc:docMk/>
            <pc:sldMk cId="691854212" sldId="405"/>
            <ac:spMk id="7" creationId="{8A64F240-EF52-030B-78FE-B6ED93BA8243}"/>
          </ac:spMkLst>
        </pc:spChg>
        <pc:spChg chg="mod">
          <ac:chgData name="Generas, Elizabeth" userId="cac66bfe-cc68-48d4-afd1-664011c2186f" providerId="ADAL" clId="{B910FBB3-DBA7-443F-B716-BBDCA2A58143}" dt="2024-09-20T20:11:32.267" v="52" actId="1076"/>
          <ac:spMkLst>
            <pc:docMk/>
            <pc:sldMk cId="691854212" sldId="405"/>
            <ac:spMk id="8" creationId="{BB52EDEC-60BF-85DF-4F36-F8B803AD102E}"/>
          </ac:spMkLst>
        </pc:spChg>
        <pc:spChg chg="add mod">
          <ac:chgData name="Generas, Elizabeth" userId="cac66bfe-cc68-48d4-afd1-664011c2186f" providerId="ADAL" clId="{B910FBB3-DBA7-443F-B716-BBDCA2A58143}" dt="2024-09-20T20:12:21.086" v="89" actId="20577"/>
          <ac:spMkLst>
            <pc:docMk/>
            <pc:sldMk cId="691854212" sldId="405"/>
            <ac:spMk id="9" creationId="{5D816D6E-C7EB-8372-DB1C-973BF57DDEA5}"/>
          </ac:spMkLst>
        </pc:spChg>
        <pc:spChg chg="mod">
          <ac:chgData name="Generas, Elizabeth" userId="cac66bfe-cc68-48d4-afd1-664011c2186f" providerId="ADAL" clId="{B910FBB3-DBA7-443F-B716-BBDCA2A58143}" dt="2024-09-20T20:11:34.986" v="53" actId="1076"/>
          <ac:spMkLst>
            <pc:docMk/>
            <pc:sldMk cId="691854212" sldId="405"/>
            <ac:spMk id="10" creationId="{48F53F22-9EE3-ABBF-FEF7-D0380F524DF9}"/>
          </ac:spMkLst>
        </pc:spChg>
        <pc:spChg chg="mod">
          <ac:chgData name="Generas, Elizabeth" userId="cac66bfe-cc68-48d4-afd1-664011c2186f" providerId="ADAL" clId="{B910FBB3-DBA7-443F-B716-BBDCA2A58143}" dt="2024-09-20T20:12:34.054" v="92" actId="1076"/>
          <ac:spMkLst>
            <pc:docMk/>
            <pc:sldMk cId="691854212" sldId="405"/>
            <ac:spMk id="11" creationId="{28EB7A04-A364-A5C4-FD8C-3343FBD5109E}"/>
          </ac:spMkLst>
        </pc:spChg>
        <pc:spChg chg="mod">
          <ac:chgData name="Generas, Elizabeth" userId="cac66bfe-cc68-48d4-afd1-664011c2186f" providerId="ADAL" clId="{B910FBB3-DBA7-443F-B716-BBDCA2A58143}" dt="2024-09-20T20:11:16.306" v="48" actId="1076"/>
          <ac:spMkLst>
            <pc:docMk/>
            <pc:sldMk cId="691854212" sldId="405"/>
            <ac:spMk id="24" creationId="{BB2EB9A9-ED63-41AD-9E41-DB42B71F0D5B}"/>
          </ac:spMkLst>
        </pc:spChg>
        <pc:spChg chg="mod">
          <ac:chgData name="Generas, Elizabeth" userId="cac66bfe-cc68-48d4-afd1-664011c2186f" providerId="ADAL" clId="{B910FBB3-DBA7-443F-B716-BBDCA2A58143}" dt="2024-09-20T20:12:08.327" v="65" actId="20577"/>
          <ac:spMkLst>
            <pc:docMk/>
            <pc:sldMk cId="691854212" sldId="405"/>
            <ac:spMk id="27" creationId="{637F6F55-7F7E-5C8A-AB18-02D9BE29F69F}"/>
          </ac:spMkLst>
        </pc:spChg>
        <pc:picChg chg="mod">
          <ac:chgData name="Generas, Elizabeth" userId="cac66bfe-cc68-48d4-afd1-664011c2186f" providerId="ADAL" clId="{B910FBB3-DBA7-443F-B716-BBDCA2A58143}" dt="2024-09-20T20:09:37.055" v="24" actId="1076"/>
          <ac:picMkLst>
            <pc:docMk/>
            <pc:sldMk cId="691854212" sldId="405"/>
            <ac:picMk id="17" creationId="{3F52C73F-DAA3-8F2D-B7A4-FC67CE85B53A}"/>
          </ac:picMkLst>
        </pc:picChg>
        <pc:picChg chg="mod">
          <ac:chgData name="Generas, Elizabeth" userId="cac66bfe-cc68-48d4-afd1-664011c2186f" providerId="ADAL" clId="{B910FBB3-DBA7-443F-B716-BBDCA2A58143}" dt="2024-09-20T20:09:35.100" v="23" actId="1076"/>
          <ac:picMkLst>
            <pc:docMk/>
            <pc:sldMk cId="691854212" sldId="405"/>
            <ac:picMk id="19" creationId="{7F37DD3B-0A1B-0E31-F3FD-1B8BE216CA61}"/>
          </ac:picMkLst>
        </pc:picChg>
        <pc:picChg chg="mod">
          <ac:chgData name="Generas, Elizabeth" userId="cac66bfe-cc68-48d4-afd1-664011c2186f" providerId="ADAL" clId="{B910FBB3-DBA7-443F-B716-BBDCA2A58143}" dt="2024-09-20T20:09:45.675" v="26" actId="1076"/>
          <ac:picMkLst>
            <pc:docMk/>
            <pc:sldMk cId="691854212" sldId="405"/>
            <ac:picMk id="21" creationId="{A8C4E2D6-D587-693F-BCD8-3F0865E36B23}"/>
          </ac:picMkLst>
        </pc:picChg>
        <pc:picChg chg="mod">
          <ac:chgData name="Generas, Elizabeth" userId="cac66bfe-cc68-48d4-afd1-664011c2186f" providerId="ADAL" clId="{B910FBB3-DBA7-443F-B716-BBDCA2A58143}" dt="2024-09-20T20:09:42.407" v="25" actId="1076"/>
          <ac:picMkLst>
            <pc:docMk/>
            <pc:sldMk cId="691854212" sldId="405"/>
            <ac:picMk id="23" creationId="{B0A43E99-72FE-FF7F-7587-CFCE622E82EF}"/>
          </ac:picMkLst>
        </pc:picChg>
        <pc:picChg chg="mod">
          <ac:chgData name="Generas, Elizabeth" userId="cac66bfe-cc68-48d4-afd1-664011c2186f" providerId="ADAL" clId="{B910FBB3-DBA7-443F-B716-BBDCA2A58143}" dt="2024-09-20T20:11:12.970" v="47" actId="1076"/>
          <ac:picMkLst>
            <pc:docMk/>
            <pc:sldMk cId="691854212" sldId="405"/>
            <ac:picMk id="26" creationId="{4708323B-F148-F171-2AAD-1C09EA62EE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3E634-3B28-42F1-A04E-480500EC34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B58054-8727-4C59-BE17-0EA5AD5BE620}">
      <dgm:prSet custT="1"/>
      <dgm:spPr>
        <a:solidFill>
          <a:schemeClr val="bg1">
            <a:lumMod val="50000"/>
          </a:schemeClr>
        </a:solidFill>
      </dgm:spPr>
      <dgm:t>
        <a:bodyPr/>
        <a:lstStyle/>
        <a:p>
          <a:r>
            <a:rPr lang="en-US" sz="1800" b="1"/>
            <a:t>Credit-based coursework</a:t>
          </a:r>
        </a:p>
      </dgm:t>
    </dgm:pt>
    <dgm:pt modelId="{027582FD-86B8-4863-A1ED-082EB9D0A43F}" type="parTrans" cxnId="{A28BCE27-E5BB-486A-BDA8-E79161DA583E}">
      <dgm:prSet/>
      <dgm:spPr/>
      <dgm:t>
        <a:bodyPr/>
        <a:lstStyle/>
        <a:p>
          <a:endParaRPr lang="en-US" sz="2000"/>
        </a:p>
      </dgm:t>
    </dgm:pt>
    <dgm:pt modelId="{3E5D5074-9191-44DE-8AFB-82902A922DA2}" type="sibTrans" cxnId="{A28BCE27-E5BB-486A-BDA8-E79161DA583E}">
      <dgm:prSet/>
      <dgm:spPr/>
      <dgm:t>
        <a:bodyPr/>
        <a:lstStyle/>
        <a:p>
          <a:endParaRPr lang="en-US" sz="2000"/>
        </a:p>
      </dgm:t>
    </dgm:pt>
    <dgm:pt modelId="{D1C68D6B-9377-4DE5-B60D-1C53762BE10B}">
      <dgm:prSet custT="1"/>
      <dgm:spPr>
        <a:ln>
          <a:solidFill>
            <a:schemeClr val="tx1">
              <a:lumMod val="95000"/>
              <a:lumOff val="5000"/>
            </a:schemeClr>
          </a:solidFill>
        </a:ln>
      </dgm:spPr>
      <dgm:t>
        <a:bodyPr/>
        <a:lstStyle/>
        <a:p>
          <a:r>
            <a:rPr lang="en-US" sz="1800"/>
            <a:t>New coursework development</a:t>
          </a:r>
        </a:p>
      </dgm:t>
    </dgm:pt>
    <dgm:pt modelId="{10AC18B3-F6D3-448E-B076-079FB1D30FB2}" type="parTrans" cxnId="{0046476A-B122-4FBC-BE52-3EFA5DD19BF1}">
      <dgm:prSet/>
      <dgm:spPr/>
      <dgm:t>
        <a:bodyPr/>
        <a:lstStyle/>
        <a:p>
          <a:endParaRPr lang="en-US" sz="2000"/>
        </a:p>
      </dgm:t>
    </dgm:pt>
    <dgm:pt modelId="{2E87A535-D303-456E-A19A-614155E642EA}" type="sibTrans" cxnId="{0046476A-B122-4FBC-BE52-3EFA5DD19BF1}">
      <dgm:prSet/>
      <dgm:spPr/>
      <dgm:t>
        <a:bodyPr/>
        <a:lstStyle/>
        <a:p>
          <a:endParaRPr lang="en-US" sz="2000"/>
        </a:p>
      </dgm:t>
    </dgm:pt>
    <dgm:pt modelId="{A1FD4AFD-2977-47A3-84B6-E62ACB6A5C1A}">
      <dgm:prSet custT="1"/>
      <dgm:spPr>
        <a:ln>
          <a:solidFill>
            <a:schemeClr val="tx1">
              <a:lumMod val="95000"/>
              <a:lumOff val="5000"/>
            </a:schemeClr>
          </a:solidFill>
        </a:ln>
      </dgm:spPr>
      <dgm:t>
        <a:bodyPr/>
        <a:lstStyle/>
        <a:p>
          <a:r>
            <a:rPr lang="en-US" sz="1800"/>
            <a:t>Incorporation into existing coursework</a:t>
          </a:r>
        </a:p>
      </dgm:t>
    </dgm:pt>
    <dgm:pt modelId="{5FD5E5ED-0759-40B0-9A46-34BAB2AA9874}" type="parTrans" cxnId="{81344CCC-4170-47A7-910C-5CF13190B163}">
      <dgm:prSet/>
      <dgm:spPr/>
      <dgm:t>
        <a:bodyPr/>
        <a:lstStyle/>
        <a:p>
          <a:endParaRPr lang="en-US" sz="2000"/>
        </a:p>
      </dgm:t>
    </dgm:pt>
    <dgm:pt modelId="{11E1CC46-FEC8-4D28-A717-A3435BB71BEA}" type="sibTrans" cxnId="{81344CCC-4170-47A7-910C-5CF13190B163}">
      <dgm:prSet/>
      <dgm:spPr/>
      <dgm:t>
        <a:bodyPr/>
        <a:lstStyle/>
        <a:p>
          <a:endParaRPr lang="en-US" sz="2000"/>
        </a:p>
      </dgm:t>
    </dgm:pt>
    <dgm:pt modelId="{DD45F166-E0E1-4596-BE59-C1B89850BDC4}">
      <dgm:prSet custT="1"/>
      <dgm:spPr>
        <a:solidFill>
          <a:schemeClr val="bg1">
            <a:lumMod val="50000"/>
          </a:schemeClr>
        </a:solidFill>
      </dgm:spPr>
      <dgm:t>
        <a:bodyPr/>
        <a:lstStyle/>
        <a:p>
          <a:r>
            <a:rPr lang="en-US" sz="1800" b="1"/>
            <a:t>Workforce Development Workshops</a:t>
          </a:r>
        </a:p>
      </dgm:t>
    </dgm:pt>
    <dgm:pt modelId="{074FDEBB-3DCF-477F-A103-69C8F9C1542F}" type="parTrans" cxnId="{F0DBF19D-1018-4840-88C1-E7D13665810B}">
      <dgm:prSet/>
      <dgm:spPr/>
      <dgm:t>
        <a:bodyPr/>
        <a:lstStyle/>
        <a:p>
          <a:endParaRPr lang="en-US" sz="2000"/>
        </a:p>
      </dgm:t>
    </dgm:pt>
    <dgm:pt modelId="{828F24E7-847C-4228-A3FF-42D7FA29CA96}" type="sibTrans" cxnId="{F0DBF19D-1018-4840-88C1-E7D13665810B}">
      <dgm:prSet/>
      <dgm:spPr/>
      <dgm:t>
        <a:bodyPr/>
        <a:lstStyle/>
        <a:p>
          <a:endParaRPr lang="en-US" sz="2000"/>
        </a:p>
      </dgm:t>
    </dgm:pt>
    <dgm:pt modelId="{1816512D-4CB0-4A5D-8489-0782712228E4}">
      <dgm:prSet custT="1"/>
      <dgm:spPr>
        <a:solidFill>
          <a:schemeClr val="bg1">
            <a:lumMod val="50000"/>
          </a:schemeClr>
        </a:solidFill>
      </dgm:spPr>
      <dgm:t>
        <a:bodyPr/>
        <a:lstStyle/>
        <a:p>
          <a:r>
            <a:rPr lang="en-US" sz="1800" b="1"/>
            <a:t>Train the Trainer models</a:t>
          </a:r>
        </a:p>
      </dgm:t>
    </dgm:pt>
    <dgm:pt modelId="{BA611FAD-06C9-49F8-9FA3-0AD0FA3F0C89}" type="parTrans" cxnId="{C9B4F242-69A2-48DE-A059-47EF8D8FF77F}">
      <dgm:prSet/>
      <dgm:spPr/>
      <dgm:t>
        <a:bodyPr/>
        <a:lstStyle/>
        <a:p>
          <a:endParaRPr lang="en-US" sz="2000"/>
        </a:p>
      </dgm:t>
    </dgm:pt>
    <dgm:pt modelId="{D5711190-0941-4288-AA0F-C09B9A21DC76}" type="sibTrans" cxnId="{C9B4F242-69A2-48DE-A059-47EF8D8FF77F}">
      <dgm:prSet/>
      <dgm:spPr/>
      <dgm:t>
        <a:bodyPr/>
        <a:lstStyle/>
        <a:p>
          <a:endParaRPr lang="en-US" sz="2000"/>
        </a:p>
      </dgm:t>
    </dgm:pt>
    <dgm:pt modelId="{D8A117E7-D5D4-4F97-9284-3316B3C7CE04}">
      <dgm:prSet custT="1"/>
      <dgm:spPr>
        <a:solidFill>
          <a:schemeClr val="bg1">
            <a:lumMod val="50000"/>
          </a:schemeClr>
        </a:solidFill>
      </dgm:spPr>
      <dgm:t>
        <a:bodyPr/>
        <a:lstStyle/>
        <a:p>
          <a:r>
            <a:rPr lang="en-US" sz="1800" b="1"/>
            <a:t>Current Applications</a:t>
          </a:r>
        </a:p>
      </dgm:t>
    </dgm:pt>
    <dgm:pt modelId="{80E865FA-5183-4CC8-8E8E-F266C81FA544}" type="parTrans" cxnId="{3D828687-4C8C-4FC4-B988-3757B8FFBF87}">
      <dgm:prSet/>
      <dgm:spPr/>
      <dgm:t>
        <a:bodyPr/>
        <a:lstStyle/>
        <a:p>
          <a:endParaRPr lang="en-US" sz="2000"/>
        </a:p>
      </dgm:t>
    </dgm:pt>
    <dgm:pt modelId="{89C0C443-5780-4F92-ABFE-CF6CC0EAF3DA}" type="sibTrans" cxnId="{3D828687-4C8C-4FC4-B988-3757B8FFBF87}">
      <dgm:prSet/>
      <dgm:spPr/>
      <dgm:t>
        <a:bodyPr/>
        <a:lstStyle/>
        <a:p>
          <a:endParaRPr lang="en-US" sz="2000"/>
        </a:p>
      </dgm:t>
    </dgm:pt>
    <dgm:pt modelId="{73B67859-987B-44D9-A0E8-D9C9E9309793}">
      <dgm:prSet custT="1"/>
      <dgm:spPr>
        <a:ln>
          <a:solidFill>
            <a:schemeClr val="tx1">
              <a:lumMod val="95000"/>
              <a:lumOff val="5000"/>
            </a:schemeClr>
          </a:solidFill>
        </a:ln>
      </dgm:spPr>
      <dgm:t>
        <a:bodyPr/>
        <a:lstStyle/>
        <a:p>
          <a:r>
            <a:rPr lang="en-US" sz="1800"/>
            <a:t>Ohio University</a:t>
          </a:r>
        </a:p>
      </dgm:t>
    </dgm:pt>
    <dgm:pt modelId="{A931A108-3275-4457-8EE6-23907DE2531F}" type="parTrans" cxnId="{024D6676-6CBF-405A-A5E4-C3141E22FD26}">
      <dgm:prSet/>
      <dgm:spPr/>
      <dgm:t>
        <a:bodyPr/>
        <a:lstStyle/>
        <a:p>
          <a:endParaRPr lang="en-US" sz="2000"/>
        </a:p>
      </dgm:t>
    </dgm:pt>
    <dgm:pt modelId="{815BA440-8616-472C-B18B-8AF220D34BE1}" type="sibTrans" cxnId="{024D6676-6CBF-405A-A5E4-C3141E22FD26}">
      <dgm:prSet/>
      <dgm:spPr/>
      <dgm:t>
        <a:bodyPr/>
        <a:lstStyle/>
        <a:p>
          <a:endParaRPr lang="en-US" sz="2000"/>
        </a:p>
      </dgm:t>
    </dgm:pt>
    <dgm:pt modelId="{DE725CCA-62C1-420C-94F5-93956F4CA45B}">
      <dgm:prSet custT="1"/>
      <dgm:spPr>
        <a:ln>
          <a:solidFill>
            <a:schemeClr val="tx1">
              <a:lumMod val="95000"/>
              <a:lumOff val="5000"/>
            </a:schemeClr>
          </a:solidFill>
        </a:ln>
      </dgm:spPr>
      <dgm:t>
        <a:bodyPr/>
        <a:lstStyle/>
        <a:p>
          <a:r>
            <a:rPr lang="en-US" sz="1800"/>
            <a:t>Piqua High School/Upper Valley Career Center</a:t>
          </a:r>
        </a:p>
      </dgm:t>
    </dgm:pt>
    <dgm:pt modelId="{454B3E58-6383-47B0-9457-359F83FCE318}" type="parTrans" cxnId="{1D696298-C3EC-4522-80C8-7994F0DE7A9E}">
      <dgm:prSet/>
      <dgm:spPr/>
      <dgm:t>
        <a:bodyPr/>
        <a:lstStyle/>
        <a:p>
          <a:endParaRPr lang="en-US" sz="2000"/>
        </a:p>
      </dgm:t>
    </dgm:pt>
    <dgm:pt modelId="{4B916089-C8FC-4D22-A799-FC79B7836BFF}" type="sibTrans" cxnId="{1D696298-C3EC-4522-80C8-7994F0DE7A9E}">
      <dgm:prSet/>
      <dgm:spPr/>
      <dgm:t>
        <a:bodyPr/>
        <a:lstStyle/>
        <a:p>
          <a:endParaRPr lang="en-US" sz="2000"/>
        </a:p>
      </dgm:t>
    </dgm:pt>
    <dgm:pt modelId="{01517D73-AB35-425C-827A-C05221C08418}" type="pres">
      <dgm:prSet presAssocID="{9133E634-3B28-42F1-A04E-480500EC34C6}" presName="linear" presStyleCnt="0">
        <dgm:presLayoutVars>
          <dgm:dir/>
          <dgm:animLvl val="lvl"/>
          <dgm:resizeHandles val="exact"/>
        </dgm:presLayoutVars>
      </dgm:prSet>
      <dgm:spPr/>
    </dgm:pt>
    <dgm:pt modelId="{134ED5DC-8BC2-48F6-8BA0-64CA8B9A5E0A}" type="pres">
      <dgm:prSet presAssocID="{BCB58054-8727-4C59-BE17-0EA5AD5BE620}" presName="parentLin" presStyleCnt="0"/>
      <dgm:spPr/>
    </dgm:pt>
    <dgm:pt modelId="{82DC1BB7-E343-4583-9B7D-4CFEC40F8283}" type="pres">
      <dgm:prSet presAssocID="{BCB58054-8727-4C59-BE17-0EA5AD5BE620}" presName="parentLeftMargin" presStyleLbl="node1" presStyleIdx="0" presStyleCnt="4"/>
      <dgm:spPr/>
    </dgm:pt>
    <dgm:pt modelId="{28A3F841-8724-497B-8A7C-25C7A9E3152C}" type="pres">
      <dgm:prSet presAssocID="{BCB58054-8727-4C59-BE17-0EA5AD5BE620}" presName="parentText" presStyleLbl="node1" presStyleIdx="0" presStyleCnt="4">
        <dgm:presLayoutVars>
          <dgm:chMax val="0"/>
          <dgm:bulletEnabled val="1"/>
        </dgm:presLayoutVars>
      </dgm:prSet>
      <dgm:spPr/>
    </dgm:pt>
    <dgm:pt modelId="{B554FF3E-45C3-4F17-A3CA-EE872F734525}" type="pres">
      <dgm:prSet presAssocID="{BCB58054-8727-4C59-BE17-0EA5AD5BE620}" presName="negativeSpace" presStyleCnt="0"/>
      <dgm:spPr/>
    </dgm:pt>
    <dgm:pt modelId="{4C1CE43D-BA42-4B57-A8C9-5088BBB013AD}" type="pres">
      <dgm:prSet presAssocID="{BCB58054-8727-4C59-BE17-0EA5AD5BE620}" presName="childText" presStyleLbl="conFgAcc1" presStyleIdx="0" presStyleCnt="4">
        <dgm:presLayoutVars>
          <dgm:bulletEnabled val="1"/>
        </dgm:presLayoutVars>
      </dgm:prSet>
      <dgm:spPr/>
    </dgm:pt>
    <dgm:pt modelId="{DC85A898-9B87-4DAF-9B36-043D2407F5D7}" type="pres">
      <dgm:prSet presAssocID="{3E5D5074-9191-44DE-8AFB-82902A922DA2}" presName="spaceBetweenRectangles" presStyleCnt="0"/>
      <dgm:spPr/>
    </dgm:pt>
    <dgm:pt modelId="{5ECD3F0C-DB82-4CEA-9AEE-80C2A62EA223}" type="pres">
      <dgm:prSet presAssocID="{DD45F166-E0E1-4596-BE59-C1B89850BDC4}" presName="parentLin" presStyleCnt="0"/>
      <dgm:spPr/>
    </dgm:pt>
    <dgm:pt modelId="{C66719FA-0822-4593-8EA4-45FE2B4F5483}" type="pres">
      <dgm:prSet presAssocID="{DD45F166-E0E1-4596-BE59-C1B89850BDC4}" presName="parentLeftMargin" presStyleLbl="node1" presStyleIdx="0" presStyleCnt="4"/>
      <dgm:spPr/>
    </dgm:pt>
    <dgm:pt modelId="{BD6A923C-D678-4FBC-9A26-4719C6F59212}" type="pres">
      <dgm:prSet presAssocID="{DD45F166-E0E1-4596-BE59-C1B89850BDC4}" presName="parentText" presStyleLbl="node1" presStyleIdx="1" presStyleCnt="4">
        <dgm:presLayoutVars>
          <dgm:chMax val="0"/>
          <dgm:bulletEnabled val="1"/>
        </dgm:presLayoutVars>
      </dgm:prSet>
      <dgm:spPr/>
    </dgm:pt>
    <dgm:pt modelId="{AB889678-2DB1-4655-9B19-524F89F23323}" type="pres">
      <dgm:prSet presAssocID="{DD45F166-E0E1-4596-BE59-C1B89850BDC4}" presName="negativeSpace" presStyleCnt="0"/>
      <dgm:spPr/>
    </dgm:pt>
    <dgm:pt modelId="{EAC77C5E-7EF4-48DD-A885-18C0030258D9}" type="pres">
      <dgm:prSet presAssocID="{DD45F166-E0E1-4596-BE59-C1B89850BDC4}" presName="childText" presStyleLbl="conFgAcc1" presStyleIdx="1" presStyleCnt="4">
        <dgm:presLayoutVars>
          <dgm:bulletEnabled val="1"/>
        </dgm:presLayoutVars>
      </dgm:prSet>
      <dgm:spPr>
        <a:ln>
          <a:solidFill>
            <a:schemeClr val="tx1">
              <a:lumMod val="95000"/>
              <a:lumOff val="5000"/>
            </a:schemeClr>
          </a:solidFill>
        </a:ln>
      </dgm:spPr>
    </dgm:pt>
    <dgm:pt modelId="{2A141241-81A8-4457-974D-EA0623495CC1}" type="pres">
      <dgm:prSet presAssocID="{828F24E7-847C-4228-A3FF-42D7FA29CA96}" presName="spaceBetweenRectangles" presStyleCnt="0"/>
      <dgm:spPr/>
    </dgm:pt>
    <dgm:pt modelId="{5F248838-DAC8-4C6C-819E-36DCE982E12A}" type="pres">
      <dgm:prSet presAssocID="{1816512D-4CB0-4A5D-8489-0782712228E4}" presName="parentLin" presStyleCnt="0"/>
      <dgm:spPr/>
    </dgm:pt>
    <dgm:pt modelId="{296C5229-DC59-498E-B0A7-B6DC27BEB2D8}" type="pres">
      <dgm:prSet presAssocID="{1816512D-4CB0-4A5D-8489-0782712228E4}" presName="parentLeftMargin" presStyleLbl="node1" presStyleIdx="1" presStyleCnt="4"/>
      <dgm:spPr/>
    </dgm:pt>
    <dgm:pt modelId="{2C74D3AC-A2F9-4CBF-B98F-53E1C16E052E}" type="pres">
      <dgm:prSet presAssocID="{1816512D-4CB0-4A5D-8489-0782712228E4}" presName="parentText" presStyleLbl="node1" presStyleIdx="2" presStyleCnt="4">
        <dgm:presLayoutVars>
          <dgm:chMax val="0"/>
          <dgm:bulletEnabled val="1"/>
        </dgm:presLayoutVars>
      </dgm:prSet>
      <dgm:spPr/>
    </dgm:pt>
    <dgm:pt modelId="{2F329873-AAAF-416E-884B-5F50624A7328}" type="pres">
      <dgm:prSet presAssocID="{1816512D-4CB0-4A5D-8489-0782712228E4}" presName="negativeSpace" presStyleCnt="0"/>
      <dgm:spPr/>
    </dgm:pt>
    <dgm:pt modelId="{AB502372-A120-4E2D-A07C-64B9A788494E}" type="pres">
      <dgm:prSet presAssocID="{1816512D-4CB0-4A5D-8489-0782712228E4}" presName="childText" presStyleLbl="conFgAcc1" presStyleIdx="2" presStyleCnt="4">
        <dgm:presLayoutVars>
          <dgm:bulletEnabled val="1"/>
        </dgm:presLayoutVars>
      </dgm:prSet>
      <dgm:spPr>
        <a:ln>
          <a:solidFill>
            <a:schemeClr val="tx1">
              <a:lumMod val="95000"/>
              <a:lumOff val="5000"/>
            </a:schemeClr>
          </a:solidFill>
        </a:ln>
      </dgm:spPr>
    </dgm:pt>
    <dgm:pt modelId="{846D0E66-5411-4DF4-98AC-10B0DDE72E4B}" type="pres">
      <dgm:prSet presAssocID="{D5711190-0941-4288-AA0F-C09B9A21DC76}" presName="spaceBetweenRectangles" presStyleCnt="0"/>
      <dgm:spPr/>
    </dgm:pt>
    <dgm:pt modelId="{BC8F5997-D499-4A3F-8466-A9A198F8FC69}" type="pres">
      <dgm:prSet presAssocID="{D8A117E7-D5D4-4F97-9284-3316B3C7CE04}" presName="parentLin" presStyleCnt="0"/>
      <dgm:spPr/>
    </dgm:pt>
    <dgm:pt modelId="{020F97CF-B44A-4D69-B766-3BAEAF20B868}" type="pres">
      <dgm:prSet presAssocID="{D8A117E7-D5D4-4F97-9284-3316B3C7CE04}" presName="parentLeftMargin" presStyleLbl="node1" presStyleIdx="2" presStyleCnt="4"/>
      <dgm:spPr/>
    </dgm:pt>
    <dgm:pt modelId="{984BC922-5C45-46A7-BC50-C0636C2A7F9A}" type="pres">
      <dgm:prSet presAssocID="{D8A117E7-D5D4-4F97-9284-3316B3C7CE04}" presName="parentText" presStyleLbl="node1" presStyleIdx="3" presStyleCnt="4">
        <dgm:presLayoutVars>
          <dgm:chMax val="0"/>
          <dgm:bulletEnabled val="1"/>
        </dgm:presLayoutVars>
      </dgm:prSet>
      <dgm:spPr/>
    </dgm:pt>
    <dgm:pt modelId="{2B1142DA-CE21-42C4-B7EB-8C70A20A66B1}" type="pres">
      <dgm:prSet presAssocID="{D8A117E7-D5D4-4F97-9284-3316B3C7CE04}" presName="negativeSpace" presStyleCnt="0"/>
      <dgm:spPr/>
    </dgm:pt>
    <dgm:pt modelId="{9429823B-D17D-4460-BEBA-A4B4EE428688}" type="pres">
      <dgm:prSet presAssocID="{D8A117E7-D5D4-4F97-9284-3316B3C7CE04}" presName="childText" presStyleLbl="conFgAcc1" presStyleIdx="3" presStyleCnt="4">
        <dgm:presLayoutVars>
          <dgm:bulletEnabled val="1"/>
        </dgm:presLayoutVars>
      </dgm:prSet>
      <dgm:spPr/>
    </dgm:pt>
  </dgm:ptLst>
  <dgm:cxnLst>
    <dgm:cxn modelId="{30CE0D00-156F-4121-8114-36AF2EE23932}" type="presOf" srcId="{BCB58054-8727-4C59-BE17-0EA5AD5BE620}" destId="{82DC1BB7-E343-4583-9B7D-4CFEC40F8283}" srcOrd="0" destOrd="0" presId="urn:microsoft.com/office/officeart/2005/8/layout/list1"/>
    <dgm:cxn modelId="{F7D21424-77A8-4460-B673-8BBD0D66AAD2}" type="presOf" srcId="{1816512D-4CB0-4A5D-8489-0782712228E4}" destId="{296C5229-DC59-498E-B0A7-B6DC27BEB2D8}" srcOrd="0" destOrd="0" presId="urn:microsoft.com/office/officeart/2005/8/layout/list1"/>
    <dgm:cxn modelId="{A28BCE27-E5BB-486A-BDA8-E79161DA583E}" srcId="{9133E634-3B28-42F1-A04E-480500EC34C6}" destId="{BCB58054-8727-4C59-BE17-0EA5AD5BE620}" srcOrd="0" destOrd="0" parTransId="{027582FD-86B8-4863-A1ED-082EB9D0A43F}" sibTransId="{3E5D5074-9191-44DE-8AFB-82902A922DA2}"/>
    <dgm:cxn modelId="{6AF9FA2C-C34D-4F1B-956E-5101B2901C0A}" type="presOf" srcId="{D8A117E7-D5D4-4F97-9284-3316B3C7CE04}" destId="{020F97CF-B44A-4D69-B766-3BAEAF20B868}" srcOrd="0" destOrd="0" presId="urn:microsoft.com/office/officeart/2005/8/layout/list1"/>
    <dgm:cxn modelId="{C9B4F242-69A2-48DE-A059-47EF8D8FF77F}" srcId="{9133E634-3B28-42F1-A04E-480500EC34C6}" destId="{1816512D-4CB0-4A5D-8489-0782712228E4}" srcOrd="2" destOrd="0" parTransId="{BA611FAD-06C9-49F8-9FA3-0AD0FA3F0C89}" sibTransId="{D5711190-0941-4288-AA0F-C09B9A21DC76}"/>
    <dgm:cxn modelId="{CC5FBB65-2C4E-4D33-9794-444BB39C236C}" type="presOf" srcId="{A1FD4AFD-2977-47A3-84B6-E62ACB6A5C1A}" destId="{4C1CE43D-BA42-4B57-A8C9-5088BBB013AD}" srcOrd="0" destOrd="1" presId="urn:microsoft.com/office/officeart/2005/8/layout/list1"/>
    <dgm:cxn modelId="{0046476A-B122-4FBC-BE52-3EFA5DD19BF1}" srcId="{BCB58054-8727-4C59-BE17-0EA5AD5BE620}" destId="{D1C68D6B-9377-4DE5-B60D-1C53762BE10B}" srcOrd="0" destOrd="0" parTransId="{10AC18B3-F6D3-448E-B076-079FB1D30FB2}" sibTransId="{2E87A535-D303-456E-A19A-614155E642EA}"/>
    <dgm:cxn modelId="{CB3B9750-AB87-4898-A069-CF335BC8DED4}" type="presOf" srcId="{DD45F166-E0E1-4596-BE59-C1B89850BDC4}" destId="{BD6A923C-D678-4FBC-9A26-4719C6F59212}" srcOrd="1" destOrd="0" presId="urn:microsoft.com/office/officeart/2005/8/layout/list1"/>
    <dgm:cxn modelId="{8D429155-ACE6-4B89-9D0A-1A5559CB3E30}" type="presOf" srcId="{DD45F166-E0E1-4596-BE59-C1B89850BDC4}" destId="{C66719FA-0822-4593-8EA4-45FE2B4F5483}" srcOrd="0" destOrd="0" presId="urn:microsoft.com/office/officeart/2005/8/layout/list1"/>
    <dgm:cxn modelId="{024D6676-6CBF-405A-A5E4-C3141E22FD26}" srcId="{D8A117E7-D5D4-4F97-9284-3316B3C7CE04}" destId="{73B67859-987B-44D9-A0E8-D9C9E9309793}" srcOrd="0" destOrd="0" parTransId="{A931A108-3275-4457-8EE6-23907DE2531F}" sibTransId="{815BA440-8616-472C-B18B-8AF220D34BE1}"/>
    <dgm:cxn modelId="{7B48AD7C-5EA3-44BA-8027-E325F3EDAB62}" type="presOf" srcId="{73B67859-987B-44D9-A0E8-D9C9E9309793}" destId="{9429823B-D17D-4460-BEBA-A4B4EE428688}" srcOrd="0" destOrd="0" presId="urn:microsoft.com/office/officeart/2005/8/layout/list1"/>
    <dgm:cxn modelId="{3D8DB683-DB6C-43C8-A6D1-4CDC7D09148A}" type="presOf" srcId="{BCB58054-8727-4C59-BE17-0EA5AD5BE620}" destId="{28A3F841-8724-497B-8A7C-25C7A9E3152C}" srcOrd="1" destOrd="0" presId="urn:microsoft.com/office/officeart/2005/8/layout/list1"/>
    <dgm:cxn modelId="{3D828687-4C8C-4FC4-B988-3757B8FFBF87}" srcId="{9133E634-3B28-42F1-A04E-480500EC34C6}" destId="{D8A117E7-D5D4-4F97-9284-3316B3C7CE04}" srcOrd="3" destOrd="0" parTransId="{80E865FA-5183-4CC8-8E8E-F266C81FA544}" sibTransId="{89C0C443-5780-4F92-ABFE-CF6CC0EAF3DA}"/>
    <dgm:cxn modelId="{86CA4B8C-569D-43E4-9C45-494F5EC2E83D}" type="presOf" srcId="{D1C68D6B-9377-4DE5-B60D-1C53762BE10B}" destId="{4C1CE43D-BA42-4B57-A8C9-5088BBB013AD}" srcOrd="0" destOrd="0" presId="urn:microsoft.com/office/officeart/2005/8/layout/list1"/>
    <dgm:cxn modelId="{1D696298-C3EC-4522-80C8-7994F0DE7A9E}" srcId="{D8A117E7-D5D4-4F97-9284-3316B3C7CE04}" destId="{DE725CCA-62C1-420C-94F5-93956F4CA45B}" srcOrd="1" destOrd="0" parTransId="{454B3E58-6383-47B0-9457-359F83FCE318}" sibTransId="{4B916089-C8FC-4D22-A799-FC79B7836BFF}"/>
    <dgm:cxn modelId="{8FBA839C-512F-49F7-9E58-4D4C595C5B7A}" type="presOf" srcId="{D8A117E7-D5D4-4F97-9284-3316B3C7CE04}" destId="{984BC922-5C45-46A7-BC50-C0636C2A7F9A}" srcOrd="1" destOrd="0" presId="urn:microsoft.com/office/officeart/2005/8/layout/list1"/>
    <dgm:cxn modelId="{F0DBF19D-1018-4840-88C1-E7D13665810B}" srcId="{9133E634-3B28-42F1-A04E-480500EC34C6}" destId="{DD45F166-E0E1-4596-BE59-C1B89850BDC4}" srcOrd="1" destOrd="0" parTransId="{074FDEBB-3DCF-477F-A103-69C8F9C1542F}" sibTransId="{828F24E7-847C-4228-A3FF-42D7FA29CA96}"/>
    <dgm:cxn modelId="{8A2123A0-1DAA-4530-B878-7A011AFF30A8}" type="presOf" srcId="{DE725CCA-62C1-420C-94F5-93956F4CA45B}" destId="{9429823B-D17D-4460-BEBA-A4B4EE428688}" srcOrd="0" destOrd="1" presId="urn:microsoft.com/office/officeart/2005/8/layout/list1"/>
    <dgm:cxn modelId="{8AC8D3CA-9BEE-4D11-9EED-004BFA4AE5C8}" type="presOf" srcId="{9133E634-3B28-42F1-A04E-480500EC34C6}" destId="{01517D73-AB35-425C-827A-C05221C08418}" srcOrd="0" destOrd="0" presId="urn:microsoft.com/office/officeart/2005/8/layout/list1"/>
    <dgm:cxn modelId="{81344CCC-4170-47A7-910C-5CF13190B163}" srcId="{BCB58054-8727-4C59-BE17-0EA5AD5BE620}" destId="{A1FD4AFD-2977-47A3-84B6-E62ACB6A5C1A}" srcOrd="1" destOrd="0" parTransId="{5FD5E5ED-0759-40B0-9A46-34BAB2AA9874}" sibTransId="{11E1CC46-FEC8-4D28-A717-A3435BB71BEA}"/>
    <dgm:cxn modelId="{7007DCEA-4AAA-4967-BE4B-CD0207286EBD}" type="presOf" srcId="{1816512D-4CB0-4A5D-8489-0782712228E4}" destId="{2C74D3AC-A2F9-4CBF-B98F-53E1C16E052E}" srcOrd="1" destOrd="0" presId="urn:microsoft.com/office/officeart/2005/8/layout/list1"/>
    <dgm:cxn modelId="{DBDC236C-FBD1-40BC-9A62-EF939FCD1563}" type="presParOf" srcId="{01517D73-AB35-425C-827A-C05221C08418}" destId="{134ED5DC-8BC2-48F6-8BA0-64CA8B9A5E0A}" srcOrd="0" destOrd="0" presId="urn:microsoft.com/office/officeart/2005/8/layout/list1"/>
    <dgm:cxn modelId="{B2DE52B7-9041-4D73-B210-916C98501409}" type="presParOf" srcId="{134ED5DC-8BC2-48F6-8BA0-64CA8B9A5E0A}" destId="{82DC1BB7-E343-4583-9B7D-4CFEC40F8283}" srcOrd="0" destOrd="0" presId="urn:microsoft.com/office/officeart/2005/8/layout/list1"/>
    <dgm:cxn modelId="{55B0E1ED-7A03-4B00-9726-595E7416BC38}" type="presParOf" srcId="{134ED5DC-8BC2-48F6-8BA0-64CA8B9A5E0A}" destId="{28A3F841-8724-497B-8A7C-25C7A9E3152C}" srcOrd="1" destOrd="0" presId="urn:microsoft.com/office/officeart/2005/8/layout/list1"/>
    <dgm:cxn modelId="{8B8CF89B-CFED-4150-B1A3-E767BD9D88F3}" type="presParOf" srcId="{01517D73-AB35-425C-827A-C05221C08418}" destId="{B554FF3E-45C3-4F17-A3CA-EE872F734525}" srcOrd="1" destOrd="0" presId="urn:microsoft.com/office/officeart/2005/8/layout/list1"/>
    <dgm:cxn modelId="{C95CC2AB-AB59-4BBF-884A-1C050AEF0446}" type="presParOf" srcId="{01517D73-AB35-425C-827A-C05221C08418}" destId="{4C1CE43D-BA42-4B57-A8C9-5088BBB013AD}" srcOrd="2" destOrd="0" presId="urn:microsoft.com/office/officeart/2005/8/layout/list1"/>
    <dgm:cxn modelId="{123857A2-AB00-4974-9931-48E8F59F85D5}" type="presParOf" srcId="{01517D73-AB35-425C-827A-C05221C08418}" destId="{DC85A898-9B87-4DAF-9B36-043D2407F5D7}" srcOrd="3" destOrd="0" presId="urn:microsoft.com/office/officeart/2005/8/layout/list1"/>
    <dgm:cxn modelId="{2B2CEA32-27EC-4A5E-AA6C-6F9BBB6F60E6}" type="presParOf" srcId="{01517D73-AB35-425C-827A-C05221C08418}" destId="{5ECD3F0C-DB82-4CEA-9AEE-80C2A62EA223}" srcOrd="4" destOrd="0" presId="urn:microsoft.com/office/officeart/2005/8/layout/list1"/>
    <dgm:cxn modelId="{DE3AD6F5-4DCC-4872-A069-D652ECD43FA2}" type="presParOf" srcId="{5ECD3F0C-DB82-4CEA-9AEE-80C2A62EA223}" destId="{C66719FA-0822-4593-8EA4-45FE2B4F5483}" srcOrd="0" destOrd="0" presId="urn:microsoft.com/office/officeart/2005/8/layout/list1"/>
    <dgm:cxn modelId="{1812A2A2-18D8-430C-9DD2-FD3AF37AE735}" type="presParOf" srcId="{5ECD3F0C-DB82-4CEA-9AEE-80C2A62EA223}" destId="{BD6A923C-D678-4FBC-9A26-4719C6F59212}" srcOrd="1" destOrd="0" presId="urn:microsoft.com/office/officeart/2005/8/layout/list1"/>
    <dgm:cxn modelId="{E8AC231D-38D5-41B9-8FAB-BD8E4EFFE66B}" type="presParOf" srcId="{01517D73-AB35-425C-827A-C05221C08418}" destId="{AB889678-2DB1-4655-9B19-524F89F23323}" srcOrd="5" destOrd="0" presId="urn:microsoft.com/office/officeart/2005/8/layout/list1"/>
    <dgm:cxn modelId="{C7C7712B-45F4-4F97-BA28-D490A1B006AB}" type="presParOf" srcId="{01517D73-AB35-425C-827A-C05221C08418}" destId="{EAC77C5E-7EF4-48DD-A885-18C0030258D9}" srcOrd="6" destOrd="0" presId="urn:microsoft.com/office/officeart/2005/8/layout/list1"/>
    <dgm:cxn modelId="{37B8C74E-B510-417A-BFCF-3B4796FC2073}" type="presParOf" srcId="{01517D73-AB35-425C-827A-C05221C08418}" destId="{2A141241-81A8-4457-974D-EA0623495CC1}" srcOrd="7" destOrd="0" presId="urn:microsoft.com/office/officeart/2005/8/layout/list1"/>
    <dgm:cxn modelId="{EA4AF4CC-EE39-49E6-AABD-A84352DB4A64}" type="presParOf" srcId="{01517D73-AB35-425C-827A-C05221C08418}" destId="{5F248838-DAC8-4C6C-819E-36DCE982E12A}" srcOrd="8" destOrd="0" presId="urn:microsoft.com/office/officeart/2005/8/layout/list1"/>
    <dgm:cxn modelId="{FE46617B-0B51-4583-B29B-1430F17AD0EA}" type="presParOf" srcId="{5F248838-DAC8-4C6C-819E-36DCE982E12A}" destId="{296C5229-DC59-498E-B0A7-B6DC27BEB2D8}" srcOrd="0" destOrd="0" presId="urn:microsoft.com/office/officeart/2005/8/layout/list1"/>
    <dgm:cxn modelId="{983F6C6F-1F36-419F-9D9D-1127F97292CB}" type="presParOf" srcId="{5F248838-DAC8-4C6C-819E-36DCE982E12A}" destId="{2C74D3AC-A2F9-4CBF-B98F-53E1C16E052E}" srcOrd="1" destOrd="0" presId="urn:microsoft.com/office/officeart/2005/8/layout/list1"/>
    <dgm:cxn modelId="{E3265AEB-22ED-449F-853B-3022AA8F4175}" type="presParOf" srcId="{01517D73-AB35-425C-827A-C05221C08418}" destId="{2F329873-AAAF-416E-884B-5F50624A7328}" srcOrd="9" destOrd="0" presId="urn:microsoft.com/office/officeart/2005/8/layout/list1"/>
    <dgm:cxn modelId="{3B480A7D-3179-415E-ACF9-00EA7E9AD5CE}" type="presParOf" srcId="{01517D73-AB35-425C-827A-C05221C08418}" destId="{AB502372-A120-4E2D-A07C-64B9A788494E}" srcOrd="10" destOrd="0" presId="urn:microsoft.com/office/officeart/2005/8/layout/list1"/>
    <dgm:cxn modelId="{51DB03B4-90F0-444D-A167-6C47BC247A73}" type="presParOf" srcId="{01517D73-AB35-425C-827A-C05221C08418}" destId="{846D0E66-5411-4DF4-98AC-10B0DDE72E4B}" srcOrd="11" destOrd="0" presId="urn:microsoft.com/office/officeart/2005/8/layout/list1"/>
    <dgm:cxn modelId="{99404A6C-1302-49C2-97F0-E11CAA532DF9}" type="presParOf" srcId="{01517D73-AB35-425C-827A-C05221C08418}" destId="{BC8F5997-D499-4A3F-8466-A9A198F8FC69}" srcOrd="12" destOrd="0" presId="urn:microsoft.com/office/officeart/2005/8/layout/list1"/>
    <dgm:cxn modelId="{51CF782C-833C-4695-AE92-6AB88639A605}" type="presParOf" srcId="{BC8F5997-D499-4A3F-8466-A9A198F8FC69}" destId="{020F97CF-B44A-4D69-B766-3BAEAF20B868}" srcOrd="0" destOrd="0" presId="urn:microsoft.com/office/officeart/2005/8/layout/list1"/>
    <dgm:cxn modelId="{2ED63B08-386D-416E-9A54-36582764B6AC}" type="presParOf" srcId="{BC8F5997-D499-4A3F-8466-A9A198F8FC69}" destId="{984BC922-5C45-46A7-BC50-C0636C2A7F9A}" srcOrd="1" destOrd="0" presId="urn:microsoft.com/office/officeart/2005/8/layout/list1"/>
    <dgm:cxn modelId="{3366FC5A-6494-475F-AD2C-61152D732BD0}" type="presParOf" srcId="{01517D73-AB35-425C-827A-C05221C08418}" destId="{2B1142DA-CE21-42C4-B7EB-8C70A20A66B1}" srcOrd="13" destOrd="0" presId="urn:microsoft.com/office/officeart/2005/8/layout/list1"/>
    <dgm:cxn modelId="{63BEBEEA-4600-403D-ABB5-FD6A76C788F2}" type="presParOf" srcId="{01517D73-AB35-425C-827A-C05221C08418}" destId="{9429823B-D17D-4460-BEBA-A4B4EE42868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E5B06-6AB1-4183-AC50-5B3A996FB78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4119E8C2-F5D0-4674-A825-140F42DB3FA4}">
      <dgm:prSet/>
      <dgm:spPr>
        <a:solidFill>
          <a:srgbClr val="C00000"/>
        </a:solidFill>
      </dgm:spPr>
      <dgm:t>
        <a:bodyPr/>
        <a:lstStyle/>
        <a:p>
          <a:r>
            <a:rPr lang="en-US" b="1"/>
            <a:t>Relevance to Industry Needs </a:t>
          </a:r>
        </a:p>
      </dgm:t>
    </dgm:pt>
    <dgm:pt modelId="{F1AF5318-3AE0-4728-B63C-152AE9C245EF}" type="parTrans" cxnId="{3E5EE42D-DCCA-427D-926E-B971961436F4}">
      <dgm:prSet/>
      <dgm:spPr/>
      <dgm:t>
        <a:bodyPr/>
        <a:lstStyle/>
        <a:p>
          <a:endParaRPr lang="en-US"/>
        </a:p>
      </dgm:t>
    </dgm:pt>
    <dgm:pt modelId="{4C1BEE2D-D788-455E-83FF-06495E4D56E8}" type="sibTrans" cxnId="{3E5EE42D-DCCA-427D-926E-B971961436F4}">
      <dgm:prSet/>
      <dgm:spPr/>
      <dgm:t>
        <a:bodyPr/>
        <a:lstStyle/>
        <a:p>
          <a:endParaRPr lang="en-US"/>
        </a:p>
      </dgm:t>
    </dgm:pt>
    <dgm:pt modelId="{F559FC6F-07BC-4207-BE17-410591065B70}">
      <dgm:prSet/>
      <dgm:spPr>
        <a:ln>
          <a:solidFill>
            <a:schemeClr val="tx1"/>
          </a:solidFill>
        </a:ln>
      </dgm:spPr>
      <dgm:t>
        <a:bodyPr/>
        <a:lstStyle/>
        <a:p>
          <a:r>
            <a:rPr lang="en-US"/>
            <a:t>Ensure that learners acquire the KSAs that are in current demand.</a:t>
          </a:r>
        </a:p>
      </dgm:t>
    </dgm:pt>
    <dgm:pt modelId="{C25592AA-BDA3-45BA-BAB3-54450BC06C7C}" type="parTrans" cxnId="{F4BAAC9C-D6FB-4999-852D-D91412BC908D}">
      <dgm:prSet/>
      <dgm:spPr/>
      <dgm:t>
        <a:bodyPr/>
        <a:lstStyle/>
        <a:p>
          <a:endParaRPr lang="en-US"/>
        </a:p>
      </dgm:t>
    </dgm:pt>
    <dgm:pt modelId="{0DD459FC-16D7-4DA2-9CC6-E2A9050F98F8}" type="sibTrans" cxnId="{F4BAAC9C-D6FB-4999-852D-D91412BC908D}">
      <dgm:prSet/>
      <dgm:spPr/>
      <dgm:t>
        <a:bodyPr/>
        <a:lstStyle/>
        <a:p>
          <a:endParaRPr lang="en-US"/>
        </a:p>
      </dgm:t>
    </dgm:pt>
    <dgm:pt modelId="{1B09792A-E795-4CF1-9589-7D50C6B2BC02}">
      <dgm:prSet/>
      <dgm:spPr>
        <a:ln>
          <a:solidFill>
            <a:schemeClr val="tx1"/>
          </a:solidFill>
        </a:ln>
      </dgm:spPr>
      <dgm:t>
        <a:bodyPr/>
        <a:lstStyle/>
        <a:p>
          <a:r>
            <a:rPr lang="en-US"/>
            <a:t>Bridge the gap between education and the real-world needs of employers.</a:t>
          </a:r>
        </a:p>
      </dgm:t>
    </dgm:pt>
    <dgm:pt modelId="{06693DB0-D421-49A2-96A8-832E7D89AAA7}" type="parTrans" cxnId="{CEA31101-4AFE-4BD8-AA77-B1326E01762F}">
      <dgm:prSet/>
      <dgm:spPr/>
      <dgm:t>
        <a:bodyPr/>
        <a:lstStyle/>
        <a:p>
          <a:endParaRPr lang="en-US"/>
        </a:p>
      </dgm:t>
    </dgm:pt>
    <dgm:pt modelId="{9CD162BA-5C3D-4D1A-B560-F26F4658A268}" type="sibTrans" cxnId="{CEA31101-4AFE-4BD8-AA77-B1326E01762F}">
      <dgm:prSet/>
      <dgm:spPr/>
      <dgm:t>
        <a:bodyPr/>
        <a:lstStyle/>
        <a:p>
          <a:endParaRPr lang="en-US"/>
        </a:p>
      </dgm:t>
    </dgm:pt>
    <dgm:pt modelId="{EF2663D7-2E89-4101-AD10-F801F35E80A7}">
      <dgm:prSet/>
      <dgm:spPr>
        <a:solidFill>
          <a:srgbClr val="C00000"/>
        </a:solidFill>
      </dgm:spPr>
      <dgm:t>
        <a:bodyPr/>
        <a:lstStyle/>
        <a:p>
          <a:r>
            <a:rPr lang="en-US" b="1"/>
            <a:t>Validation of Curriculum </a:t>
          </a:r>
        </a:p>
      </dgm:t>
    </dgm:pt>
    <dgm:pt modelId="{E549AA92-2540-407B-8BA2-1B7E715322E5}" type="parTrans" cxnId="{AA98ADAF-6727-480D-AB0C-409DFE7F8D94}">
      <dgm:prSet/>
      <dgm:spPr/>
      <dgm:t>
        <a:bodyPr/>
        <a:lstStyle/>
        <a:p>
          <a:endParaRPr lang="en-US"/>
        </a:p>
      </dgm:t>
    </dgm:pt>
    <dgm:pt modelId="{89315DD9-A8D9-4B63-8B35-7A8A8A58ED3C}" type="sibTrans" cxnId="{AA98ADAF-6727-480D-AB0C-409DFE7F8D94}">
      <dgm:prSet/>
      <dgm:spPr/>
      <dgm:t>
        <a:bodyPr/>
        <a:lstStyle/>
        <a:p>
          <a:endParaRPr lang="en-US"/>
        </a:p>
      </dgm:t>
    </dgm:pt>
    <dgm:pt modelId="{A95D928D-FA21-4729-99F7-A491A405B200}">
      <dgm:prSet/>
      <dgm:spPr>
        <a:ln>
          <a:solidFill>
            <a:schemeClr val="tx1"/>
          </a:solidFill>
        </a:ln>
      </dgm:spPr>
      <dgm:t>
        <a:bodyPr/>
        <a:lstStyle/>
        <a:p>
          <a:r>
            <a:rPr lang="en-US"/>
            <a:t>Industry-informed KSAs provide an external benchmark, validating that the curriculum is relevant and current with industry expectations.</a:t>
          </a:r>
        </a:p>
      </dgm:t>
    </dgm:pt>
    <dgm:pt modelId="{B4BBD2AD-4EAC-4190-8E9E-8D0B3AC21567}" type="parTrans" cxnId="{F0E56CCF-F861-43B9-B4FF-77BF50ECB1BD}">
      <dgm:prSet/>
      <dgm:spPr/>
      <dgm:t>
        <a:bodyPr/>
        <a:lstStyle/>
        <a:p>
          <a:endParaRPr lang="en-US"/>
        </a:p>
      </dgm:t>
    </dgm:pt>
    <dgm:pt modelId="{67EED9DD-821A-4263-A090-3C90C326FF08}" type="sibTrans" cxnId="{F0E56CCF-F861-43B9-B4FF-77BF50ECB1BD}">
      <dgm:prSet/>
      <dgm:spPr/>
      <dgm:t>
        <a:bodyPr/>
        <a:lstStyle/>
        <a:p>
          <a:endParaRPr lang="en-US"/>
        </a:p>
      </dgm:t>
    </dgm:pt>
    <dgm:pt modelId="{9958F990-7051-43EE-A1BA-F4E49140507E}">
      <dgm:prSet/>
      <dgm:spPr>
        <a:solidFill>
          <a:srgbClr val="C00000"/>
        </a:solidFill>
      </dgm:spPr>
      <dgm:t>
        <a:bodyPr/>
        <a:lstStyle/>
        <a:p>
          <a:r>
            <a:rPr lang="en-US" b="1"/>
            <a:t>Adaptability to Changing Trends</a:t>
          </a:r>
        </a:p>
      </dgm:t>
    </dgm:pt>
    <dgm:pt modelId="{188A0CF8-D1B5-4383-BE89-4E38A44649D7}" type="parTrans" cxnId="{091AA895-0668-418C-B35E-68251E975AAA}">
      <dgm:prSet/>
      <dgm:spPr/>
      <dgm:t>
        <a:bodyPr/>
        <a:lstStyle/>
        <a:p>
          <a:endParaRPr lang="en-US"/>
        </a:p>
      </dgm:t>
    </dgm:pt>
    <dgm:pt modelId="{1FDB66FB-FAF6-452D-A899-1A8EC33951ED}" type="sibTrans" cxnId="{091AA895-0668-418C-B35E-68251E975AAA}">
      <dgm:prSet/>
      <dgm:spPr/>
      <dgm:t>
        <a:bodyPr/>
        <a:lstStyle/>
        <a:p>
          <a:endParaRPr lang="en-US"/>
        </a:p>
      </dgm:t>
    </dgm:pt>
    <dgm:pt modelId="{4296DAD6-95D8-4A34-8C8B-F874FE2F5CE1}">
      <dgm:prSet/>
      <dgm:spPr>
        <a:ln>
          <a:solidFill>
            <a:schemeClr val="tx1"/>
          </a:solidFill>
        </a:ln>
      </dgm:spPr>
      <dgm:t>
        <a:bodyPr/>
        <a:lstStyle/>
        <a:p>
          <a:r>
            <a:rPr lang="en-US"/>
            <a:t>Industry-aligned KSAs reflect the evolving demands of the workforce, ensuring that educational content keeps pace with emerging technologies, practices, and trends.</a:t>
          </a:r>
        </a:p>
      </dgm:t>
    </dgm:pt>
    <dgm:pt modelId="{063CCEC2-EF2D-4C32-8828-963CC5C891DD}" type="parTrans" cxnId="{B2B17158-BB8C-4CE0-ACCA-93A5CB25230B}">
      <dgm:prSet/>
      <dgm:spPr/>
      <dgm:t>
        <a:bodyPr/>
        <a:lstStyle/>
        <a:p>
          <a:endParaRPr lang="en-US"/>
        </a:p>
      </dgm:t>
    </dgm:pt>
    <dgm:pt modelId="{C0180905-EA34-4840-AF2B-ABAE8ECCA990}" type="sibTrans" cxnId="{B2B17158-BB8C-4CE0-ACCA-93A5CB25230B}">
      <dgm:prSet/>
      <dgm:spPr/>
      <dgm:t>
        <a:bodyPr/>
        <a:lstStyle/>
        <a:p>
          <a:endParaRPr lang="en-US"/>
        </a:p>
      </dgm:t>
    </dgm:pt>
    <dgm:pt modelId="{CF62642D-9F41-4EC7-8D18-7BD0C3B6AD8C}" type="pres">
      <dgm:prSet presAssocID="{759E5B06-6AB1-4183-AC50-5B3A996FB78D}" presName="linear" presStyleCnt="0">
        <dgm:presLayoutVars>
          <dgm:dir/>
          <dgm:animLvl val="lvl"/>
          <dgm:resizeHandles val="exact"/>
        </dgm:presLayoutVars>
      </dgm:prSet>
      <dgm:spPr/>
    </dgm:pt>
    <dgm:pt modelId="{50DABBA9-299F-4B64-A8ED-1C7CD8CDA407}" type="pres">
      <dgm:prSet presAssocID="{4119E8C2-F5D0-4674-A825-140F42DB3FA4}" presName="parentLin" presStyleCnt="0"/>
      <dgm:spPr/>
    </dgm:pt>
    <dgm:pt modelId="{8A4012A6-8B6B-43E4-A290-A97DAC9B2C4F}" type="pres">
      <dgm:prSet presAssocID="{4119E8C2-F5D0-4674-A825-140F42DB3FA4}" presName="parentLeftMargin" presStyleLbl="node1" presStyleIdx="0" presStyleCnt="3"/>
      <dgm:spPr/>
    </dgm:pt>
    <dgm:pt modelId="{70450544-163F-4909-8268-78052D51C308}" type="pres">
      <dgm:prSet presAssocID="{4119E8C2-F5D0-4674-A825-140F42DB3FA4}" presName="parentText" presStyleLbl="node1" presStyleIdx="0" presStyleCnt="3">
        <dgm:presLayoutVars>
          <dgm:chMax val="0"/>
          <dgm:bulletEnabled val="1"/>
        </dgm:presLayoutVars>
      </dgm:prSet>
      <dgm:spPr/>
    </dgm:pt>
    <dgm:pt modelId="{2FCD53A1-244C-4E5A-B3CE-BA7437221BED}" type="pres">
      <dgm:prSet presAssocID="{4119E8C2-F5D0-4674-A825-140F42DB3FA4}" presName="negativeSpace" presStyleCnt="0"/>
      <dgm:spPr/>
    </dgm:pt>
    <dgm:pt modelId="{9ECC1413-2973-423B-A957-00C4888D7E5E}" type="pres">
      <dgm:prSet presAssocID="{4119E8C2-F5D0-4674-A825-140F42DB3FA4}" presName="childText" presStyleLbl="conFgAcc1" presStyleIdx="0" presStyleCnt="3">
        <dgm:presLayoutVars>
          <dgm:bulletEnabled val="1"/>
        </dgm:presLayoutVars>
      </dgm:prSet>
      <dgm:spPr/>
    </dgm:pt>
    <dgm:pt modelId="{C281B2F9-D4F7-4E82-9170-D1F51B97D0DA}" type="pres">
      <dgm:prSet presAssocID="{4C1BEE2D-D788-455E-83FF-06495E4D56E8}" presName="spaceBetweenRectangles" presStyleCnt="0"/>
      <dgm:spPr/>
    </dgm:pt>
    <dgm:pt modelId="{362ECAB0-6B3A-40EB-87F3-5BE8DA063B7E}" type="pres">
      <dgm:prSet presAssocID="{EF2663D7-2E89-4101-AD10-F801F35E80A7}" presName="parentLin" presStyleCnt="0"/>
      <dgm:spPr/>
    </dgm:pt>
    <dgm:pt modelId="{4C1508BE-1B24-4ED4-B701-04F6B39D39DE}" type="pres">
      <dgm:prSet presAssocID="{EF2663D7-2E89-4101-AD10-F801F35E80A7}" presName="parentLeftMargin" presStyleLbl="node1" presStyleIdx="0" presStyleCnt="3"/>
      <dgm:spPr/>
    </dgm:pt>
    <dgm:pt modelId="{DEE92CDF-DE62-4666-BBC7-0E70449F9F24}" type="pres">
      <dgm:prSet presAssocID="{EF2663D7-2E89-4101-AD10-F801F35E80A7}" presName="parentText" presStyleLbl="node1" presStyleIdx="1" presStyleCnt="3">
        <dgm:presLayoutVars>
          <dgm:chMax val="0"/>
          <dgm:bulletEnabled val="1"/>
        </dgm:presLayoutVars>
      </dgm:prSet>
      <dgm:spPr/>
    </dgm:pt>
    <dgm:pt modelId="{D2C82CDF-A3FA-45C5-BC37-3CE29D709961}" type="pres">
      <dgm:prSet presAssocID="{EF2663D7-2E89-4101-AD10-F801F35E80A7}" presName="negativeSpace" presStyleCnt="0"/>
      <dgm:spPr/>
    </dgm:pt>
    <dgm:pt modelId="{A47B7A62-F0AD-4609-901D-324C01B4D5F1}" type="pres">
      <dgm:prSet presAssocID="{EF2663D7-2E89-4101-AD10-F801F35E80A7}" presName="childText" presStyleLbl="conFgAcc1" presStyleIdx="1" presStyleCnt="3">
        <dgm:presLayoutVars>
          <dgm:bulletEnabled val="1"/>
        </dgm:presLayoutVars>
      </dgm:prSet>
      <dgm:spPr/>
    </dgm:pt>
    <dgm:pt modelId="{40DA3CC1-3DA3-417C-8341-0655E8F5CB7B}" type="pres">
      <dgm:prSet presAssocID="{89315DD9-A8D9-4B63-8B35-7A8A8A58ED3C}" presName="spaceBetweenRectangles" presStyleCnt="0"/>
      <dgm:spPr/>
    </dgm:pt>
    <dgm:pt modelId="{C3F61BA9-91B1-4E41-842C-60B3649737B9}" type="pres">
      <dgm:prSet presAssocID="{9958F990-7051-43EE-A1BA-F4E49140507E}" presName="parentLin" presStyleCnt="0"/>
      <dgm:spPr/>
    </dgm:pt>
    <dgm:pt modelId="{432503B5-352B-4596-B544-FE3B31D75BFE}" type="pres">
      <dgm:prSet presAssocID="{9958F990-7051-43EE-A1BA-F4E49140507E}" presName="parentLeftMargin" presStyleLbl="node1" presStyleIdx="1" presStyleCnt="3"/>
      <dgm:spPr/>
    </dgm:pt>
    <dgm:pt modelId="{62A3E1AF-E63A-4572-8320-774EEA01CBC2}" type="pres">
      <dgm:prSet presAssocID="{9958F990-7051-43EE-A1BA-F4E49140507E}" presName="parentText" presStyleLbl="node1" presStyleIdx="2" presStyleCnt="3">
        <dgm:presLayoutVars>
          <dgm:chMax val="0"/>
          <dgm:bulletEnabled val="1"/>
        </dgm:presLayoutVars>
      </dgm:prSet>
      <dgm:spPr/>
    </dgm:pt>
    <dgm:pt modelId="{9BDCEB06-C17A-4C3D-9405-B55054819EE7}" type="pres">
      <dgm:prSet presAssocID="{9958F990-7051-43EE-A1BA-F4E49140507E}" presName="negativeSpace" presStyleCnt="0"/>
      <dgm:spPr/>
    </dgm:pt>
    <dgm:pt modelId="{7FFC0343-58FC-4372-9693-23EA5D3AEFD6}" type="pres">
      <dgm:prSet presAssocID="{9958F990-7051-43EE-A1BA-F4E49140507E}" presName="childText" presStyleLbl="conFgAcc1" presStyleIdx="2" presStyleCnt="3">
        <dgm:presLayoutVars>
          <dgm:bulletEnabled val="1"/>
        </dgm:presLayoutVars>
      </dgm:prSet>
      <dgm:spPr/>
    </dgm:pt>
  </dgm:ptLst>
  <dgm:cxnLst>
    <dgm:cxn modelId="{CEA31101-4AFE-4BD8-AA77-B1326E01762F}" srcId="{4119E8C2-F5D0-4674-A825-140F42DB3FA4}" destId="{1B09792A-E795-4CF1-9589-7D50C6B2BC02}" srcOrd="1" destOrd="0" parTransId="{06693DB0-D421-49A2-96A8-832E7D89AAA7}" sibTransId="{9CD162BA-5C3D-4D1A-B560-F26F4658A268}"/>
    <dgm:cxn modelId="{3E5EE42D-DCCA-427D-926E-B971961436F4}" srcId="{759E5B06-6AB1-4183-AC50-5B3A996FB78D}" destId="{4119E8C2-F5D0-4674-A825-140F42DB3FA4}" srcOrd="0" destOrd="0" parTransId="{F1AF5318-3AE0-4728-B63C-152AE9C245EF}" sibTransId="{4C1BEE2D-D788-455E-83FF-06495E4D56E8}"/>
    <dgm:cxn modelId="{68622B31-722F-45B5-8D69-5EF3C82C3F07}" type="presOf" srcId="{EF2663D7-2E89-4101-AD10-F801F35E80A7}" destId="{4C1508BE-1B24-4ED4-B701-04F6B39D39DE}" srcOrd="0" destOrd="0" presId="urn:microsoft.com/office/officeart/2005/8/layout/list1"/>
    <dgm:cxn modelId="{C4BDE03C-1DFE-4E24-AF03-84EB5F8B1DFE}" type="presOf" srcId="{4119E8C2-F5D0-4674-A825-140F42DB3FA4}" destId="{8A4012A6-8B6B-43E4-A290-A97DAC9B2C4F}" srcOrd="0" destOrd="0" presId="urn:microsoft.com/office/officeart/2005/8/layout/list1"/>
    <dgm:cxn modelId="{BD9EA340-833C-478E-95D9-0DE801060051}" type="presOf" srcId="{4296DAD6-95D8-4A34-8C8B-F874FE2F5CE1}" destId="{7FFC0343-58FC-4372-9693-23EA5D3AEFD6}" srcOrd="0" destOrd="0" presId="urn:microsoft.com/office/officeart/2005/8/layout/list1"/>
    <dgm:cxn modelId="{ADDB3C51-9BFB-4B33-8084-15E3ED4F22BE}" type="presOf" srcId="{759E5B06-6AB1-4183-AC50-5B3A996FB78D}" destId="{CF62642D-9F41-4EC7-8D18-7BD0C3B6AD8C}" srcOrd="0" destOrd="0" presId="urn:microsoft.com/office/officeart/2005/8/layout/list1"/>
    <dgm:cxn modelId="{C8113C75-4ACD-4315-B5C4-E0B7FF5D70DC}" type="presOf" srcId="{EF2663D7-2E89-4101-AD10-F801F35E80A7}" destId="{DEE92CDF-DE62-4666-BBC7-0E70449F9F24}" srcOrd="1" destOrd="0" presId="urn:microsoft.com/office/officeart/2005/8/layout/list1"/>
    <dgm:cxn modelId="{B2B17158-BB8C-4CE0-ACCA-93A5CB25230B}" srcId="{9958F990-7051-43EE-A1BA-F4E49140507E}" destId="{4296DAD6-95D8-4A34-8C8B-F874FE2F5CE1}" srcOrd="0" destOrd="0" parTransId="{063CCEC2-EF2D-4C32-8828-963CC5C891DD}" sibTransId="{C0180905-EA34-4840-AF2B-ABAE8ECCA990}"/>
    <dgm:cxn modelId="{091AA895-0668-418C-B35E-68251E975AAA}" srcId="{759E5B06-6AB1-4183-AC50-5B3A996FB78D}" destId="{9958F990-7051-43EE-A1BA-F4E49140507E}" srcOrd="2" destOrd="0" parTransId="{188A0CF8-D1B5-4383-BE89-4E38A44649D7}" sibTransId="{1FDB66FB-FAF6-452D-A899-1A8EC33951ED}"/>
    <dgm:cxn modelId="{F86A0D9B-C99B-4188-868E-18418309E488}" type="presOf" srcId="{9958F990-7051-43EE-A1BA-F4E49140507E}" destId="{62A3E1AF-E63A-4572-8320-774EEA01CBC2}" srcOrd="1" destOrd="0" presId="urn:microsoft.com/office/officeart/2005/8/layout/list1"/>
    <dgm:cxn modelId="{F4BAAC9C-D6FB-4999-852D-D91412BC908D}" srcId="{4119E8C2-F5D0-4674-A825-140F42DB3FA4}" destId="{F559FC6F-07BC-4207-BE17-410591065B70}" srcOrd="0" destOrd="0" parTransId="{C25592AA-BDA3-45BA-BAB3-54450BC06C7C}" sibTransId="{0DD459FC-16D7-4DA2-9CC6-E2A9050F98F8}"/>
    <dgm:cxn modelId="{C373A6A1-F247-4F6D-B656-2AB19D8D147E}" type="presOf" srcId="{1B09792A-E795-4CF1-9589-7D50C6B2BC02}" destId="{9ECC1413-2973-423B-A957-00C4888D7E5E}" srcOrd="0" destOrd="1" presId="urn:microsoft.com/office/officeart/2005/8/layout/list1"/>
    <dgm:cxn modelId="{AA98ADAF-6727-480D-AB0C-409DFE7F8D94}" srcId="{759E5B06-6AB1-4183-AC50-5B3A996FB78D}" destId="{EF2663D7-2E89-4101-AD10-F801F35E80A7}" srcOrd="1" destOrd="0" parTransId="{E549AA92-2540-407B-8BA2-1B7E715322E5}" sibTransId="{89315DD9-A8D9-4B63-8B35-7A8A8A58ED3C}"/>
    <dgm:cxn modelId="{042CB3B1-9BF1-4967-A72D-DBA0469C1F90}" type="presOf" srcId="{A95D928D-FA21-4729-99F7-A491A405B200}" destId="{A47B7A62-F0AD-4609-901D-324C01B4D5F1}" srcOrd="0" destOrd="0" presId="urn:microsoft.com/office/officeart/2005/8/layout/list1"/>
    <dgm:cxn modelId="{F0E56CCF-F861-43B9-B4FF-77BF50ECB1BD}" srcId="{EF2663D7-2E89-4101-AD10-F801F35E80A7}" destId="{A95D928D-FA21-4729-99F7-A491A405B200}" srcOrd="0" destOrd="0" parTransId="{B4BBD2AD-4EAC-4190-8E9E-8D0B3AC21567}" sibTransId="{67EED9DD-821A-4263-A090-3C90C326FF08}"/>
    <dgm:cxn modelId="{445F4BD7-2C72-49A9-B5EF-7D49817F2D70}" type="presOf" srcId="{9958F990-7051-43EE-A1BA-F4E49140507E}" destId="{432503B5-352B-4596-B544-FE3B31D75BFE}" srcOrd="0" destOrd="0" presId="urn:microsoft.com/office/officeart/2005/8/layout/list1"/>
    <dgm:cxn modelId="{AC63D2F5-BB32-41BB-89CB-C25C2EE4EB9D}" type="presOf" srcId="{F559FC6F-07BC-4207-BE17-410591065B70}" destId="{9ECC1413-2973-423B-A957-00C4888D7E5E}" srcOrd="0" destOrd="0" presId="urn:microsoft.com/office/officeart/2005/8/layout/list1"/>
    <dgm:cxn modelId="{49C868F7-A994-4CA3-B5ED-398D0D4360B9}" type="presOf" srcId="{4119E8C2-F5D0-4674-A825-140F42DB3FA4}" destId="{70450544-163F-4909-8268-78052D51C308}" srcOrd="1" destOrd="0" presId="urn:microsoft.com/office/officeart/2005/8/layout/list1"/>
    <dgm:cxn modelId="{EDEE15B7-5CE9-4B95-9AE1-931D6081DD52}" type="presParOf" srcId="{CF62642D-9F41-4EC7-8D18-7BD0C3B6AD8C}" destId="{50DABBA9-299F-4B64-A8ED-1C7CD8CDA407}" srcOrd="0" destOrd="0" presId="urn:microsoft.com/office/officeart/2005/8/layout/list1"/>
    <dgm:cxn modelId="{081E5A95-0E99-490D-86A5-C5B38255E8D5}" type="presParOf" srcId="{50DABBA9-299F-4B64-A8ED-1C7CD8CDA407}" destId="{8A4012A6-8B6B-43E4-A290-A97DAC9B2C4F}" srcOrd="0" destOrd="0" presId="urn:microsoft.com/office/officeart/2005/8/layout/list1"/>
    <dgm:cxn modelId="{804203DE-16F0-40C8-A0E3-7D55A4D720B9}" type="presParOf" srcId="{50DABBA9-299F-4B64-A8ED-1C7CD8CDA407}" destId="{70450544-163F-4909-8268-78052D51C308}" srcOrd="1" destOrd="0" presId="urn:microsoft.com/office/officeart/2005/8/layout/list1"/>
    <dgm:cxn modelId="{C857D33D-FE36-4AE6-8ED1-BA1ED5E3F991}" type="presParOf" srcId="{CF62642D-9F41-4EC7-8D18-7BD0C3B6AD8C}" destId="{2FCD53A1-244C-4E5A-B3CE-BA7437221BED}" srcOrd="1" destOrd="0" presId="urn:microsoft.com/office/officeart/2005/8/layout/list1"/>
    <dgm:cxn modelId="{4FFAE466-DDC4-49AE-A18F-7384825298CA}" type="presParOf" srcId="{CF62642D-9F41-4EC7-8D18-7BD0C3B6AD8C}" destId="{9ECC1413-2973-423B-A957-00C4888D7E5E}" srcOrd="2" destOrd="0" presId="urn:microsoft.com/office/officeart/2005/8/layout/list1"/>
    <dgm:cxn modelId="{C55D82DF-D4F8-4F12-BB98-A1A30EDA50A7}" type="presParOf" srcId="{CF62642D-9F41-4EC7-8D18-7BD0C3B6AD8C}" destId="{C281B2F9-D4F7-4E82-9170-D1F51B97D0DA}" srcOrd="3" destOrd="0" presId="urn:microsoft.com/office/officeart/2005/8/layout/list1"/>
    <dgm:cxn modelId="{ECA15174-F79B-4173-95EA-9CDDB1C135BE}" type="presParOf" srcId="{CF62642D-9F41-4EC7-8D18-7BD0C3B6AD8C}" destId="{362ECAB0-6B3A-40EB-87F3-5BE8DA063B7E}" srcOrd="4" destOrd="0" presId="urn:microsoft.com/office/officeart/2005/8/layout/list1"/>
    <dgm:cxn modelId="{FA04EB03-603E-4B2A-AADB-613F6C2F7526}" type="presParOf" srcId="{362ECAB0-6B3A-40EB-87F3-5BE8DA063B7E}" destId="{4C1508BE-1B24-4ED4-B701-04F6B39D39DE}" srcOrd="0" destOrd="0" presId="urn:microsoft.com/office/officeart/2005/8/layout/list1"/>
    <dgm:cxn modelId="{43595612-4174-4CBB-BB5C-D6854ADAC32E}" type="presParOf" srcId="{362ECAB0-6B3A-40EB-87F3-5BE8DA063B7E}" destId="{DEE92CDF-DE62-4666-BBC7-0E70449F9F24}" srcOrd="1" destOrd="0" presId="urn:microsoft.com/office/officeart/2005/8/layout/list1"/>
    <dgm:cxn modelId="{FDEDD15E-D1B7-4392-92A6-910FF2796447}" type="presParOf" srcId="{CF62642D-9F41-4EC7-8D18-7BD0C3B6AD8C}" destId="{D2C82CDF-A3FA-45C5-BC37-3CE29D709961}" srcOrd="5" destOrd="0" presId="urn:microsoft.com/office/officeart/2005/8/layout/list1"/>
    <dgm:cxn modelId="{EB3FBC06-5CA5-496A-8641-02BFADC8311D}" type="presParOf" srcId="{CF62642D-9F41-4EC7-8D18-7BD0C3B6AD8C}" destId="{A47B7A62-F0AD-4609-901D-324C01B4D5F1}" srcOrd="6" destOrd="0" presId="urn:microsoft.com/office/officeart/2005/8/layout/list1"/>
    <dgm:cxn modelId="{1F928D4C-AB4C-42C5-9760-B60F2201D89B}" type="presParOf" srcId="{CF62642D-9F41-4EC7-8D18-7BD0C3B6AD8C}" destId="{40DA3CC1-3DA3-417C-8341-0655E8F5CB7B}" srcOrd="7" destOrd="0" presId="urn:microsoft.com/office/officeart/2005/8/layout/list1"/>
    <dgm:cxn modelId="{8139FFA1-54E6-4ADA-AC09-CD67608DDC86}" type="presParOf" srcId="{CF62642D-9F41-4EC7-8D18-7BD0C3B6AD8C}" destId="{C3F61BA9-91B1-4E41-842C-60B3649737B9}" srcOrd="8" destOrd="0" presId="urn:microsoft.com/office/officeart/2005/8/layout/list1"/>
    <dgm:cxn modelId="{E6E59FDC-414D-41FC-A649-3FDC4ECCDBCB}" type="presParOf" srcId="{C3F61BA9-91B1-4E41-842C-60B3649737B9}" destId="{432503B5-352B-4596-B544-FE3B31D75BFE}" srcOrd="0" destOrd="0" presId="urn:microsoft.com/office/officeart/2005/8/layout/list1"/>
    <dgm:cxn modelId="{5669869F-6425-437D-9BDE-DA3234B2D70E}" type="presParOf" srcId="{C3F61BA9-91B1-4E41-842C-60B3649737B9}" destId="{62A3E1AF-E63A-4572-8320-774EEA01CBC2}" srcOrd="1" destOrd="0" presId="urn:microsoft.com/office/officeart/2005/8/layout/list1"/>
    <dgm:cxn modelId="{A63D9D7F-3757-48A3-B637-9E354F554D57}" type="presParOf" srcId="{CF62642D-9F41-4EC7-8D18-7BD0C3B6AD8C}" destId="{9BDCEB06-C17A-4C3D-9405-B55054819EE7}" srcOrd="9" destOrd="0" presId="urn:microsoft.com/office/officeart/2005/8/layout/list1"/>
    <dgm:cxn modelId="{D7BF1937-AB18-4D2F-8167-1F4CF3E49570}" type="presParOf" srcId="{CF62642D-9F41-4EC7-8D18-7BD0C3B6AD8C}" destId="{7FFC0343-58FC-4372-9693-23EA5D3AEFD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66FFF-EFF0-424E-9EF9-5103449128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00EC29B-7966-461B-B669-25B799C893CB}">
      <dgm:prSet/>
      <dgm:spPr>
        <a:solidFill>
          <a:srgbClr val="C00000"/>
        </a:solidFill>
      </dgm:spPr>
      <dgm:t>
        <a:bodyPr/>
        <a:lstStyle/>
        <a:p>
          <a:r>
            <a:rPr lang="en-US"/>
            <a:t>Industry KSAs Are Not Static</a:t>
          </a:r>
        </a:p>
      </dgm:t>
    </dgm:pt>
    <dgm:pt modelId="{AABA000D-0610-4565-912B-6E3A54852EBC}" type="parTrans" cxnId="{34B20CA1-0C98-4B73-986F-7B5A84D600F2}">
      <dgm:prSet/>
      <dgm:spPr/>
      <dgm:t>
        <a:bodyPr/>
        <a:lstStyle/>
        <a:p>
          <a:endParaRPr lang="en-US"/>
        </a:p>
      </dgm:t>
    </dgm:pt>
    <dgm:pt modelId="{8B7E4BC8-4DBF-4F91-9B7A-1D2AD48BEF51}" type="sibTrans" cxnId="{34B20CA1-0C98-4B73-986F-7B5A84D600F2}">
      <dgm:prSet/>
      <dgm:spPr/>
      <dgm:t>
        <a:bodyPr/>
        <a:lstStyle/>
        <a:p>
          <a:endParaRPr lang="en-US"/>
        </a:p>
      </dgm:t>
    </dgm:pt>
    <dgm:pt modelId="{1459B902-2E16-42B2-8473-B40EEAF400B2}">
      <dgm:prSet/>
      <dgm:spPr>
        <a:solidFill>
          <a:schemeClr val="bg1">
            <a:lumMod val="95000"/>
            <a:alpha val="90000"/>
          </a:schemeClr>
        </a:solidFill>
      </dgm:spPr>
      <dgm:t>
        <a:bodyPr/>
        <a:lstStyle/>
        <a:p>
          <a:r>
            <a:rPr lang="en-US"/>
            <a:t>Industry needs evolve with technology advancements and new business practices.</a:t>
          </a:r>
        </a:p>
      </dgm:t>
    </dgm:pt>
    <dgm:pt modelId="{D2CBC60B-49C0-4E0B-9A26-53C17460BF39}" type="parTrans" cxnId="{4A734B1A-0B49-4891-A29C-DD1DBB3B5D4A}">
      <dgm:prSet/>
      <dgm:spPr/>
      <dgm:t>
        <a:bodyPr/>
        <a:lstStyle/>
        <a:p>
          <a:endParaRPr lang="en-US"/>
        </a:p>
      </dgm:t>
    </dgm:pt>
    <dgm:pt modelId="{2749E04C-3F51-4B7A-8405-AFD85FECB49D}" type="sibTrans" cxnId="{4A734B1A-0B49-4891-A29C-DD1DBB3B5D4A}">
      <dgm:prSet/>
      <dgm:spPr/>
      <dgm:t>
        <a:bodyPr/>
        <a:lstStyle/>
        <a:p>
          <a:endParaRPr lang="en-US"/>
        </a:p>
      </dgm:t>
    </dgm:pt>
    <dgm:pt modelId="{C7258B3D-7BC1-487F-8F76-435B30B62102}">
      <dgm:prSet/>
      <dgm:spPr>
        <a:solidFill>
          <a:schemeClr val="bg1">
            <a:lumMod val="95000"/>
            <a:alpha val="90000"/>
          </a:schemeClr>
        </a:solidFill>
      </dgm:spPr>
      <dgm:t>
        <a:bodyPr/>
        <a:lstStyle/>
        <a:p>
          <a:r>
            <a:rPr lang="en-US"/>
            <a:t>KSAs will need to be updated to meet these changes.</a:t>
          </a:r>
        </a:p>
      </dgm:t>
    </dgm:pt>
    <dgm:pt modelId="{B074F3F6-D0F4-42D7-B8DB-862E8DE3CEB2}" type="parTrans" cxnId="{C5B4DEC4-0F90-428A-98C3-E908729344C2}">
      <dgm:prSet/>
      <dgm:spPr/>
      <dgm:t>
        <a:bodyPr/>
        <a:lstStyle/>
        <a:p>
          <a:endParaRPr lang="en-US"/>
        </a:p>
      </dgm:t>
    </dgm:pt>
    <dgm:pt modelId="{B6B0CF3A-7A67-4969-9E9D-E15C53B73ADB}" type="sibTrans" cxnId="{C5B4DEC4-0F90-428A-98C3-E908729344C2}">
      <dgm:prSet/>
      <dgm:spPr/>
      <dgm:t>
        <a:bodyPr/>
        <a:lstStyle/>
        <a:p>
          <a:endParaRPr lang="en-US"/>
        </a:p>
      </dgm:t>
    </dgm:pt>
    <dgm:pt modelId="{53216D36-A205-49DD-8139-0D78F246153B}">
      <dgm:prSet/>
      <dgm:spPr>
        <a:solidFill>
          <a:srgbClr val="C00000"/>
        </a:solidFill>
      </dgm:spPr>
      <dgm:t>
        <a:bodyPr/>
        <a:lstStyle/>
        <a:p>
          <a:r>
            <a:rPr lang="en-US"/>
            <a:t>Ongoing Curriculum Evaluation</a:t>
          </a:r>
        </a:p>
      </dgm:t>
    </dgm:pt>
    <dgm:pt modelId="{75C3BA4A-383C-4FD7-9BBD-E6AE49825088}" type="parTrans" cxnId="{0F33016D-F97D-485D-8C1A-090A8210582B}">
      <dgm:prSet/>
      <dgm:spPr/>
      <dgm:t>
        <a:bodyPr/>
        <a:lstStyle/>
        <a:p>
          <a:endParaRPr lang="en-US"/>
        </a:p>
      </dgm:t>
    </dgm:pt>
    <dgm:pt modelId="{EEC1F70A-64D7-4F7F-AFE5-ECA721116757}" type="sibTrans" cxnId="{0F33016D-F97D-485D-8C1A-090A8210582B}">
      <dgm:prSet/>
      <dgm:spPr/>
      <dgm:t>
        <a:bodyPr/>
        <a:lstStyle/>
        <a:p>
          <a:endParaRPr lang="en-US"/>
        </a:p>
      </dgm:t>
    </dgm:pt>
    <dgm:pt modelId="{9E1CCF2E-AF38-4A31-878B-B81B14EEC6CD}">
      <dgm:prSet/>
      <dgm:spPr>
        <a:solidFill>
          <a:schemeClr val="bg1">
            <a:lumMod val="95000"/>
            <a:alpha val="90000"/>
          </a:schemeClr>
        </a:solidFill>
      </dgm:spPr>
      <dgm:t>
        <a:bodyPr/>
        <a:lstStyle/>
        <a:p>
          <a:r>
            <a:rPr lang="en-US"/>
            <a:t>Regular review and adaptation of the curriculum is critical to ensure it remains relevant.</a:t>
          </a:r>
        </a:p>
      </dgm:t>
    </dgm:pt>
    <dgm:pt modelId="{F3052E3E-63CE-44CC-8A63-0B812091D496}" type="parTrans" cxnId="{6A24F7D0-7C3A-4806-B24B-C028C3F9AF99}">
      <dgm:prSet/>
      <dgm:spPr/>
      <dgm:t>
        <a:bodyPr/>
        <a:lstStyle/>
        <a:p>
          <a:endParaRPr lang="en-US"/>
        </a:p>
      </dgm:t>
    </dgm:pt>
    <dgm:pt modelId="{19342B66-BD23-4F0B-BA45-C8E7FFAADB83}" type="sibTrans" cxnId="{6A24F7D0-7C3A-4806-B24B-C028C3F9AF99}">
      <dgm:prSet/>
      <dgm:spPr/>
      <dgm:t>
        <a:bodyPr/>
        <a:lstStyle/>
        <a:p>
          <a:endParaRPr lang="en-US"/>
        </a:p>
      </dgm:t>
    </dgm:pt>
    <dgm:pt modelId="{CFF6F4B5-57F6-4516-B01B-9ED0D0DFABA9}">
      <dgm:prSet/>
      <dgm:spPr>
        <a:solidFill>
          <a:srgbClr val="C00000"/>
        </a:solidFill>
      </dgm:spPr>
      <dgm:t>
        <a:bodyPr/>
        <a:lstStyle/>
        <a:p>
          <a:r>
            <a:rPr lang="en-US"/>
            <a:t>Future-Proofing Curriculum</a:t>
          </a:r>
        </a:p>
      </dgm:t>
    </dgm:pt>
    <dgm:pt modelId="{0FB65858-B064-4815-84D9-16747C023299}" type="parTrans" cxnId="{D82D68AC-C702-4A6B-BD26-CD1E03596F8C}">
      <dgm:prSet/>
      <dgm:spPr/>
      <dgm:t>
        <a:bodyPr/>
        <a:lstStyle/>
        <a:p>
          <a:endParaRPr lang="en-US"/>
        </a:p>
      </dgm:t>
    </dgm:pt>
    <dgm:pt modelId="{78F317B5-3BD6-4D65-B470-19F2E921A616}" type="sibTrans" cxnId="{D82D68AC-C702-4A6B-BD26-CD1E03596F8C}">
      <dgm:prSet/>
      <dgm:spPr/>
      <dgm:t>
        <a:bodyPr/>
        <a:lstStyle/>
        <a:p>
          <a:endParaRPr lang="en-US"/>
        </a:p>
      </dgm:t>
    </dgm:pt>
    <dgm:pt modelId="{B099E74A-B5EC-47BD-BCBC-1A5FCE6C6681}">
      <dgm:prSet/>
      <dgm:spPr>
        <a:solidFill>
          <a:schemeClr val="bg1">
            <a:lumMod val="95000"/>
            <a:alpha val="90000"/>
          </a:schemeClr>
        </a:solidFill>
      </dgm:spPr>
      <dgm:t>
        <a:bodyPr/>
        <a:lstStyle/>
        <a:p>
          <a:r>
            <a:rPr lang="en-US"/>
            <a:t>Ensures learners are equipped not just for today's demands, but also for the future of Industry 4.0.</a:t>
          </a:r>
        </a:p>
      </dgm:t>
    </dgm:pt>
    <dgm:pt modelId="{7BEAF779-C0AE-433E-AAC9-FEDA4D80BF19}" type="parTrans" cxnId="{ADF56F68-3554-411B-87F6-68D97354B4A6}">
      <dgm:prSet/>
      <dgm:spPr/>
      <dgm:t>
        <a:bodyPr/>
        <a:lstStyle/>
        <a:p>
          <a:endParaRPr lang="en-US"/>
        </a:p>
      </dgm:t>
    </dgm:pt>
    <dgm:pt modelId="{46D0016F-353A-4B76-8818-178CFC4A04F7}" type="sibTrans" cxnId="{ADF56F68-3554-411B-87F6-68D97354B4A6}">
      <dgm:prSet/>
      <dgm:spPr/>
      <dgm:t>
        <a:bodyPr/>
        <a:lstStyle/>
        <a:p>
          <a:endParaRPr lang="en-US"/>
        </a:p>
      </dgm:t>
    </dgm:pt>
    <dgm:pt modelId="{78D88F7D-746C-418D-B517-036573303E9C}" type="pres">
      <dgm:prSet presAssocID="{A2566FFF-EFF0-424E-9EF9-5103449128B0}" presName="Name0" presStyleCnt="0">
        <dgm:presLayoutVars>
          <dgm:dir/>
          <dgm:animLvl val="lvl"/>
          <dgm:resizeHandles val="exact"/>
        </dgm:presLayoutVars>
      </dgm:prSet>
      <dgm:spPr/>
    </dgm:pt>
    <dgm:pt modelId="{B7AF39BC-6B6D-48EE-81CD-A693ABACA524}" type="pres">
      <dgm:prSet presAssocID="{E00EC29B-7966-461B-B669-25B799C893CB}" presName="linNode" presStyleCnt="0"/>
      <dgm:spPr/>
    </dgm:pt>
    <dgm:pt modelId="{9CD766BF-7826-4374-816B-7F9738F4BA4B}" type="pres">
      <dgm:prSet presAssocID="{E00EC29B-7966-461B-B669-25B799C893CB}" presName="parentText" presStyleLbl="node1" presStyleIdx="0" presStyleCnt="3">
        <dgm:presLayoutVars>
          <dgm:chMax val="1"/>
          <dgm:bulletEnabled val="1"/>
        </dgm:presLayoutVars>
      </dgm:prSet>
      <dgm:spPr/>
    </dgm:pt>
    <dgm:pt modelId="{E6198B0A-EE3C-4545-B3E0-A70299803B4F}" type="pres">
      <dgm:prSet presAssocID="{E00EC29B-7966-461B-B669-25B799C893CB}" presName="descendantText" presStyleLbl="alignAccFollowNode1" presStyleIdx="0" presStyleCnt="3">
        <dgm:presLayoutVars>
          <dgm:bulletEnabled val="1"/>
        </dgm:presLayoutVars>
      </dgm:prSet>
      <dgm:spPr/>
    </dgm:pt>
    <dgm:pt modelId="{B528812E-0272-489F-9A04-A19F1A6ADE2A}" type="pres">
      <dgm:prSet presAssocID="{8B7E4BC8-4DBF-4F91-9B7A-1D2AD48BEF51}" presName="sp" presStyleCnt="0"/>
      <dgm:spPr/>
    </dgm:pt>
    <dgm:pt modelId="{99264293-C0A0-4051-BEF7-4034CDA869D2}" type="pres">
      <dgm:prSet presAssocID="{53216D36-A205-49DD-8139-0D78F246153B}" presName="linNode" presStyleCnt="0"/>
      <dgm:spPr/>
    </dgm:pt>
    <dgm:pt modelId="{5F1BDC67-6F53-4DA3-B34F-E65E87B3626C}" type="pres">
      <dgm:prSet presAssocID="{53216D36-A205-49DD-8139-0D78F246153B}" presName="parentText" presStyleLbl="node1" presStyleIdx="1" presStyleCnt="3">
        <dgm:presLayoutVars>
          <dgm:chMax val="1"/>
          <dgm:bulletEnabled val="1"/>
        </dgm:presLayoutVars>
      </dgm:prSet>
      <dgm:spPr/>
    </dgm:pt>
    <dgm:pt modelId="{A3792C05-6334-475F-8952-6885EE21E713}" type="pres">
      <dgm:prSet presAssocID="{53216D36-A205-49DD-8139-0D78F246153B}" presName="descendantText" presStyleLbl="alignAccFollowNode1" presStyleIdx="1" presStyleCnt="3">
        <dgm:presLayoutVars>
          <dgm:bulletEnabled val="1"/>
        </dgm:presLayoutVars>
      </dgm:prSet>
      <dgm:spPr/>
    </dgm:pt>
    <dgm:pt modelId="{849B9C4B-5E4F-498C-AF43-4F4D23176825}" type="pres">
      <dgm:prSet presAssocID="{EEC1F70A-64D7-4F7F-AFE5-ECA721116757}" presName="sp" presStyleCnt="0"/>
      <dgm:spPr/>
    </dgm:pt>
    <dgm:pt modelId="{D2E5CF08-6789-4699-A346-D08645D680F2}" type="pres">
      <dgm:prSet presAssocID="{CFF6F4B5-57F6-4516-B01B-9ED0D0DFABA9}" presName="linNode" presStyleCnt="0"/>
      <dgm:spPr/>
    </dgm:pt>
    <dgm:pt modelId="{7247F0FB-A1B2-486C-8E7D-3BDB07D08C6D}" type="pres">
      <dgm:prSet presAssocID="{CFF6F4B5-57F6-4516-B01B-9ED0D0DFABA9}" presName="parentText" presStyleLbl="node1" presStyleIdx="2" presStyleCnt="3">
        <dgm:presLayoutVars>
          <dgm:chMax val="1"/>
          <dgm:bulletEnabled val="1"/>
        </dgm:presLayoutVars>
      </dgm:prSet>
      <dgm:spPr/>
    </dgm:pt>
    <dgm:pt modelId="{7C580F01-9239-4A4A-9E07-64D310D1AF7C}" type="pres">
      <dgm:prSet presAssocID="{CFF6F4B5-57F6-4516-B01B-9ED0D0DFABA9}" presName="descendantText" presStyleLbl="alignAccFollowNode1" presStyleIdx="2" presStyleCnt="3">
        <dgm:presLayoutVars>
          <dgm:bulletEnabled val="1"/>
        </dgm:presLayoutVars>
      </dgm:prSet>
      <dgm:spPr/>
    </dgm:pt>
  </dgm:ptLst>
  <dgm:cxnLst>
    <dgm:cxn modelId="{D5A99804-314B-4868-A8CD-AAFE72BE3028}" type="presOf" srcId="{A2566FFF-EFF0-424E-9EF9-5103449128B0}" destId="{78D88F7D-746C-418D-B517-036573303E9C}" srcOrd="0" destOrd="0" presId="urn:microsoft.com/office/officeart/2005/8/layout/vList5"/>
    <dgm:cxn modelId="{4A734B1A-0B49-4891-A29C-DD1DBB3B5D4A}" srcId="{E00EC29B-7966-461B-B669-25B799C893CB}" destId="{1459B902-2E16-42B2-8473-B40EEAF400B2}" srcOrd="0" destOrd="0" parTransId="{D2CBC60B-49C0-4E0B-9A26-53C17460BF39}" sibTransId="{2749E04C-3F51-4B7A-8405-AFD85FECB49D}"/>
    <dgm:cxn modelId="{75352863-0055-4A5D-BBBB-5A0830E48EA2}" type="presOf" srcId="{E00EC29B-7966-461B-B669-25B799C893CB}" destId="{9CD766BF-7826-4374-816B-7F9738F4BA4B}" srcOrd="0" destOrd="0" presId="urn:microsoft.com/office/officeart/2005/8/layout/vList5"/>
    <dgm:cxn modelId="{ADF56F68-3554-411B-87F6-68D97354B4A6}" srcId="{CFF6F4B5-57F6-4516-B01B-9ED0D0DFABA9}" destId="{B099E74A-B5EC-47BD-BCBC-1A5FCE6C6681}" srcOrd="0" destOrd="0" parTransId="{7BEAF779-C0AE-433E-AAC9-FEDA4D80BF19}" sibTransId="{46D0016F-353A-4B76-8818-178CFC4A04F7}"/>
    <dgm:cxn modelId="{0F33016D-F97D-485D-8C1A-090A8210582B}" srcId="{A2566FFF-EFF0-424E-9EF9-5103449128B0}" destId="{53216D36-A205-49DD-8139-0D78F246153B}" srcOrd="1" destOrd="0" parTransId="{75C3BA4A-383C-4FD7-9BBD-E6AE49825088}" sibTransId="{EEC1F70A-64D7-4F7F-AFE5-ECA721116757}"/>
    <dgm:cxn modelId="{F67DB06E-F604-48EA-83E5-AEAC3592FD5B}" type="presOf" srcId="{B099E74A-B5EC-47BD-BCBC-1A5FCE6C6681}" destId="{7C580F01-9239-4A4A-9E07-64D310D1AF7C}" srcOrd="0" destOrd="0" presId="urn:microsoft.com/office/officeart/2005/8/layout/vList5"/>
    <dgm:cxn modelId="{6FC37E51-9414-40A7-B372-8870423DF3CD}" type="presOf" srcId="{9E1CCF2E-AF38-4A31-878B-B81B14EEC6CD}" destId="{A3792C05-6334-475F-8952-6885EE21E713}" srcOrd="0" destOrd="0" presId="urn:microsoft.com/office/officeart/2005/8/layout/vList5"/>
    <dgm:cxn modelId="{67184682-8B9C-4697-A74A-0B30FCB62894}" type="presOf" srcId="{C7258B3D-7BC1-487F-8F76-435B30B62102}" destId="{E6198B0A-EE3C-4545-B3E0-A70299803B4F}" srcOrd="0" destOrd="1" presId="urn:microsoft.com/office/officeart/2005/8/layout/vList5"/>
    <dgm:cxn modelId="{34B20CA1-0C98-4B73-986F-7B5A84D600F2}" srcId="{A2566FFF-EFF0-424E-9EF9-5103449128B0}" destId="{E00EC29B-7966-461B-B669-25B799C893CB}" srcOrd="0" destOrd="0" parTransId="{AABA000D-0610-4565-912B-6E3A54852EBC}" sibTransId="{8B7E4BC8-4DBF-4F91-9B7A-1D2AD48BEF51}"/>
    <dgm:cxn modelId="{D82D68AC-C702-4A6B-BD26-CD1E03596F8C}" srcId="{A2566FFF-EFF0-424E-9EF9-5103449128B0}" destId="{CFF6F4B5-57F6-4516-B01B-9ED0D0DFABA9}" srcOrd="2" destOrd="0" parTransId="{0FB65858-B064-4815-84D9-16747C023299}" sibTransId="{78F317B5-3BD6-4D65-B470-19F2E921A616}"/>
    <dgm:cxn modelId="{0EAA4BAD-58AD-455F-969D-F3925655F4AA}" type="presOf" srcId="{CFF6F4B5-57F6-4516-B01B-9ED0D0DFABA9}" destId="{7247F0FB-A1B2-486C-8E7D-3BDB07D08C6D}" srcOrd="0" destOrd="0" presId="urn:microsoft.com/office/officeart/2005/8/layout/vList5"/>
    <dgm:cxn modelId="{BFC73EAE-9E62-4E87-B58A-2EFD5AA384ED}" type="presOf" srcId="{1459B902-2E16-42B2-8473-B40EEAF400B2}" destId="{E6198B0A-EE3C-4545-B3E0-A70299803B4F}" srcOrd="0" destOrd="0" presId="urn:microsoft.com/office/officeart/2005/8/layout/vList5"/>
    <dgm:cxn modelId="{C5B4DEC4-0F90-428A-98C3-E908729344C2}" srcId="{E00EC29B-7966-461B-B669-25B799C893CB}" destId="{C7258B3D-7BC1-487F-8F76-435B30B62102}" srcOrd="1" destOrd="0" parTransId="{B074F3F6-D0F4-42D7-B8DB-862E8DE3CEB2}" sibTransId="{B6B0CF3A-7A67-4969-9E9D-E15C53B73ADB}"/>
    <dgm:cxn modelId="{85DA4CCE-FCA9-4524-B7D4-F262A8886E37}" type="presOf" srcId="{53216D36-A205-49DD-8139-0D78F246153B}" destId="{5F1BDC67-6F53-4DA3-B34F-E65E87B3626C}" srcOrd="0" destOrd="0" presId="urn:microsoft.com/office/officeart/2005/8/layout/vList5"/>
    <dgm:cxn modelId="{6A24F7D0-7C3A-4806-B24B-C028C3F9AF99}" srcId="{53216D36-A205-49DD-8139-0D78F246153B}" destId="{9E1CCF2E-AF38-4A31-878B-B81B14EEC6CD}" srcOrd="0" destOrd="0" parTransId="{F3052E3E-63CE-44CC-8A63-0B812091D496}" sibTransId="{19342B66-BD23-4F0B-BA45-C8E7FFAADB83}"/>
    <dgm:cxn modelId="{CCBAED7E-E4D5-40A8-BB8D-F708B9F27DD3}" type="presParOf" srcId="{78D88F7D-746C-418D-B517-036573303E9C}" destId="{B7AF39BC-6B6D-48EE-81CD-A693ABACA524}" srcOrd="0" destOrd="0" presId="urn:microsoft.com/office/officeart/2005/8/layout/vList5"/>
    <dgm:cxn modelId="{98EA8F91-D3C4-4DC3-9381-8E782E9859BD}" type="presParOf" srcId="{B7AF39BC-6B6D-48EE-81CD-A693ABACA524}" destId="{9CD766BF-7826-4374-816B-7F9738F4BA4B}" srcOrd="0" destOrd="0" presId="urn:microsoft.com/office/officeart/2005/8/layout/vList5"/>
    <dgm:cxn modelId="{18376F2F-2A49-433A-9401-AD6E052AFDB1}" type="presParOf" srcId="{B7AF39BC-6B6D-48EE-81CD-A693ABACA524}" destId="{E6198B0A-EE3C-4545-B3E0-A70299803B4F}" srcOrd="1" destOrd="0" presId="urn:microsoft.com/office/officeart/2005/8/layout/vList5"/>
    <dgm:cxn modelId="{AD795C84-80AA-4E13-8959-EBF1E227D016}" type="presParOf" srcId="{78D88F7D-746C-418D-B517-036573303E9C}" destId="{B528812E-0272-489F-9A04-A19F1A6ADE2A}" srcOrd="1" destOrd="0" presId="urn:microsoft.com/office/officeart/2005/8/layout/vList5"/>
    <dgm:cxn modelId="{3B6214EB-9B0E-4E40-9F80-58B813942551}" type="presParOf" srcId="{78D88F7D-746C-418D-B517-036573303E9C}" destId="{99264293-C0A0-4051-BEF7-4034CDA869D2}" srcOrd="2" destOrd="0" presId="urn:microsoft.com/office/officeart/2005/8/layout/vList5"/>
    <dgm:cxn modelId="{293563B2-C508-4F9B-900C-E6DB88894FAC}" type="presParOf" srcId="{99264293-C0A0-4051-BEF7-4034CDA869D2}" destId="{5F1BDC67-6F53-4DA3-B34F-E65E87B3626C}" srcOrd="0" destOrd="0" presId="urn:microsoft.com/office/officeart/2005/8/layout/vList5"/>
    <dgm:cxn modelId="{508EE7E9-E9D9-4C1C-BB89-DAFA053AEA7D}" type="presParOf" srcId="{99264293-C0A0-4051-BEF7-4034CDA869D2}" destId="{A3792C05-6334-475F-8952-6885EE21E713}" srcOrd="1" destOrd="0" presId="urn:microsoft.com/office/officeart/2005/8/layout/vList5"/>
    <dgm:cxn modelId="{4F833E9A-6C6E-4D05-9FE8-B86926325ADD}" type="presParOf" srcId="{78D88F7D-746C-418D-B517-036573303E9C}" destId="{849B9C4B-5E4F-498C-AF43-4F4D23176825}" srcOrd="3" destOrd="0" presId="urn:microsoft.com/office/officeart/2005/8/layout/vList5"/>
    <dgm:cxn modelId="{5859A000-9A64-42C5-9B0A-E4CB4CBD1D48}" type="presParOf" srcId="{78D88F7D-746C-418D-B517-036573303E9C}" destId="{D2E5CF08-6789-4699-A346-D08645D680F2}" srcOrd="4" destOrd="0" presId="urn:microsoft.com/office/officeart/2005/8/layout/vList5"/>
    <dgm:cxn modelId="{3FA19A71-60D2-4425-905A-A5F515A4635B}" type="presParOf" srcId="{D2E5CF08-6789-4699-A346-D08645D680F2}" destId="{7247F0FB-A1B2-486C-8E7D-3BDB07D08C6D}" srcOrd="0" destOrd="0" presId="urn:microsoft.com/office/officeart/2005/8/layout/vList5"/>
    <dgm:cxn modelId="{4F853AC7-A6C6-4004-9ED1-2FD6DE516396}" type="presParOf" srcId="{D2E5CF08-6789-4699-A346-D08645D680F2}" destId="{7C580F01-9239-4A4A-9E07-64D310D1AF7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CE43D-BA42-4B57-A8C9-5088BBB013AD}">
      <dsp:nvSpPr>
        <dsp:cNvPr id="0" name=""/>
        <dsp:cNvSpPr/>
      </dsp:nvSpPr>
      <dsp:spPr>
        <a:xfrm>
          <a:off x="0" y="314424"/>
          <a:ext cx="5858164" cy="1044225"/>
        </a:xfrm>
        <a:prstGeom prst="rect">
          <a:avLst/>
        </a:prstGeom>
        <a:solidFill>
          <a:schemeClr val="lt1">
            <a:alpha val="90000"/>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4659" tIns="354076" rIns="45465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New coursework development</a:t>
          </a:r>
        </a:p>
        <a:p>
          <a:pPr marL="171450" lvl="1" indent="-171450" algn="l" defTabSz="800100">
            <a:lnSpc>
              <a:spcPct val="90000"/>
            </a:lnSpc>
            <a:spcBef>
              <a:spcPct val="0"/>
            </a:spcBef>
            <a:spcAft>
              <a:spcPct val="15000"/>
            </a:spcAft>
            <a:buChar char="•"/>
          </a:pPr>
          <a:r>
            <a:rPr lang="en-US" sz="1800" kern="1200"/>
            <a:t>Incorporation into existing coursework</a:t>
          </a:r>
        </a:p>
      </dsp:txBody>
      <dsp:txXfrm>
        <a:off x="0" y="314424"/>
        <a:ext cx="5858164" cy="1044225"/>
      </dsp:txXfrm>
    </dsp:sp>
    <dsp:sp modelId="{28A3F841-8724-497B-8A7C-25C7A9E3152C}">
      <dsp:nvSpPr>
        <dsp:cNvPr id="0" name=""/>
        <dsp:cNvSpPr/>
      </dsp:nvSpPr>
      <dsp:spPr>
        <a:xfrm>
          <a:off x="292908" y="63504"/>
          <a:ext cx="4100714"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97" tIns="0" rIns="154997" bIns="0" numCol="1" spcCol="1270" anchor="ctr" anchorCtr="0">
          <a:noAutofit/>
        </a:bodyPr>
        <a:lstStyle/>
        <a:p>
          <a:pPr marL="0" lvl="0" indent="0" algn="l" defTabSz="800100">
            <a:lnSpc>
              <a:spcPct val="90000"/>
            </a:lnSpc>
            <a:spcBef>
              <a:spcPct val="0"/>
            </a:spcBef>
            <a:spcAft>
              <a:spcPct val="35000"/>
            </a:spcAft>
            <a:buNone/>
          </a:pPr>
          <a:r>
            <a:rPr lang="en-US" sz="1800" b="1" kern="1200"/>
            <a:t>Credit-based coursework</a:t>
          </a:r>
        </a:p>
      </dsp:txBody>
      <dsp:txXfrm>
        <a:off x="317406" y="88002"/>
        <a:ext cx="4051718" cy="452844"/>
      </dsp:txXfrm>
    </dsp:sp>
    <dsp:sp modelId="{EAC77C5E-7EF4-48DD-A885-18C0030258D9}">
      <dsp:nvSpPr>
        <dsp:cNvPr id="0" name=""/>
        <dsp:cNvSpPr/>
      </dsp:nvSpPr>
      <dsp:spPr>
        <a:xfrm>
          <a:off x="0" y="1701369"/>
          <a:ext cx="5858164" cy="428400"/>
        </a:xfrm>
        <a:prstGeom prst="rect">
          <a:avLst/>
        </a:prstGeom>
        <a:solidFill>
          <a:schemeClr val="lt1">
            <a:alpha val="90000"/>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BD6A923C-D678-4FBC-9A26-4719C6F59212}">
      <dsp:nvSpPr>
        <dsp:cNvPr id="0" name=""/>
        <dsp:cNvSpPr/>
      </dsp:nvSpPr>
      <dsp:spPr>
        <a:xfrm>
          <a:off x="292908" y="1450449"/>
          <a:ext cx="4100714"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97" tIns="0" rIns="154997" bIns="0" numCol="1" spcCol="1270" anchor="ctr" anchorCtr="0">
          <a:noAutofit/>
        </a:bodyPr>
        <a:lstStyle/>
        <a:p>
          <a:pPr marL="0" lvl="0" indent="0" algn="l" defTabSz="800100">
            <a:lnSpc>
              <a:spcPct val="90000"/>
            </a:lnSpc>
            <a:spcBef>
              <a:spcPct val="0"/>
            </a:spcBef>
            <a:spcAft>
              <a:spcPct val="35000"/>
            </a:spcAft>
            <a:buNone/>
          </a:pPr>
          <a:r>
            <a:rPr lang="en-US" sz="1800" b="1" kern="1200"/>
            <a:t>Workforce Development Workshops</a:t>
          </a:r>
        </a:p>
      </dsp:txBody>
      <dsp:txXfrm>
        <a:off x="317406" y="1474947"/>
        <a:ext cx="4051718" cy="452844"/>
      </dsp:txXfrm>
    </dsp:sp>
    <dsp:sp modelId="{AB502372-A120-4E2D-A07C-64B9A788494E}">
      <dsp:nvSpPr>
        <dsp:cNvPr id="0" name=""/>
        <dsp:cNvSpPr/>
      </dsp:nvSpPr>
      <dsp:spPr>
        <a:xfrm>
          <a:off x="0" y="2472489"/>
          <a:ext cx="5858164" cy="428400"/>
        </a:xfrm>
        <a:prstGeom prst="rect">
          <a:avLst/>
        </a:prstGeom>
        <a:solidFill>
          <a:schemeClr val="lt1">
            <a:alpha val="90000"/>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2C74D3AC-A2F9-4CBF-B98F-53E1C16E052E}">
      <dsp:nvSpPr>
        <dsp:cNvPr id="0" name=""/>
        <dsp:cNvSpPr/>
      </dsp:nvSpPr>
      <dsp:spPr>
        <a:xfrm>
          <a:off x="292908" y="2221569"/>
          <a:ext cx="4100714"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97" tIns="0" rIns="154997" bIns="0" numCol="1" spcCol="1270" anchor="ctr" anchorCtr="0">
          <a:noAutofit/>
        </a:bodyPr>
        <a:lstStyle/>
        <a:p>
          <a:pPr marL="0" lvl="0" indent="0" algn="l" defTabSz="800100">
            <a:lnSpc>
              <a:spcPct val="90000"/>
            </a:lnSpc>
            <a:spcBef>
              <a:spcPct val="0"/>
            </a:spcBef>
            <a:spcAft>
              <a:spcPct val="35000"/>
            </a:spcAft>
            <a:buNone/>
          </a:pPr>
          <a:r>
            <a:rPr lang="en-US" sz="1800" b="1" kern="1200"/>
            <a:t>Train the Trainer models</a:t>
          </a:r>
        </a:p>
      </dsp:txBody>
      <dsp:txXfrm>
        <a:off x="317406" y="2246067"/>
        <a:ext cx="4051718" cy="452844"/>
      </dsp:txXfrm>
    </dsp:sp>
    <dsp:sp modelId="{9429823B-D17D-4460-BEBA-A4B4EE428688}">
      <dsp:nvSpPr>
        <dsp:cNvPr id="0" name=""/>
        <dsp:cNvSpPr/>
      </dsp:nvSpPr>
      <dsp:spPr>
        <a:xfrm>
          <a:off x="0" y="3243609"/>
          <a:ext cx="5858164" cy="1044225"/>
        </a:xfrm>
        <a:prstGeom prst="rect">
          <a:avLst/>
        </a:prstGeom>
        <a:solidFill>
          <a:schemeClr val="lt1">
            <a:alpha val="90000"/>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4659" tIns="354076" rIns="45465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Ohio University</a:t>
          </a:r>
        </a:p>
        <a:p>
          <a:pPr marL="171450" lvl="1" indent="-171450" algn="l" defTabSz="800100">
            <a:lnSpc>
              <a:spcPct val="90000"/>
            </a:lnSpc>
            <a:spcBef>
              <a:spcPct val="0"/>
            </a:spcBef>
            <a:spcAft>
              <a:spcPct val="15000"/>
            </a:spcAft>
            <a:buChar char="•"/>
          </a:pPr>
          <a:r>
            <a:rPr lang="en-US" sz="1800" kern="1200"/>
            <a:t>Piqua High School/Upper Valley Career Center</a:t>
          </a:r>
        </a:p>
      </dsp:txBody>
      <dsp:txXfrm>
        <a:off x="0" y="3243609"/>
        <a:ext cx="5858164" cy="1044225"/>
      </dsp:txXfrm>
    </dsp:sp>
    <dsp:sp modelId="{984BC922-5C45-46A7-BC50-C0636C2A7F9A}">
      <dsp:nvSpPr>
        <dsp:cNvPr id="0" name=""/>
        <dsp:cNvSpPr/>
      </dsp:nvSpPr>
      <dsp:spPr>
        <a:xfrm>
          <a:off x="292908" y="2992689"/>
          <a:ext cx="4100714"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97" tIns="0" rIns="154997" bIns="0" numCol="1" spcCol="1270" anchor="ctr" anchorCtr="0">
          <a:noAutofit/>
        </a:bodyPr>
        <a:lstStyle/>
        <a:p>
          <a:pPr marL="0" lvl="0" indent="0" algn="l" defTabSz="800100">
            <a:lnSpc>
              <a:spcPct val="90000"/>
            </a:lnSpc>
            <a:spcBef>
              <a:spcPct val="0"/>
            </a:spcBef>
            <a:spcAft>
              <a:spcPct val="35000"/>
            </a:spcAft>
            <a:buNone/>
          </a:pPr>
          <a:r>
            <a:rPr lang="en-US" sz="1800" b="1" kern="1200"/>
            <a:t>Current Applications</a:t>
          </a:r>
        </a:p>
      </dsp:txBody>
      <dsp:txXfrm>
        <a:off x="317406" y="3017187"/>
        <a:ext cx="405171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C1413-2973-423B-A957-00C4888D7E5E}">
      <dsp:nvSpPr>
        <dsp:cNvPr id="0" name=""/>
        <dsp:cNvSpPr/>
      </dsp:nvSpPr>
      <dsp:spPr>
        <a:xfrm>
          <a:off x="0" y="301936"/>
          <a:ext cx="10515600" cy="110722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Ensure that learners acquire the KSAs that are in current demand.</a:t>
          </a:r>
        </a:p>
        <a:p>
          <a:pPr marL="171450" lvl="1" indent="-171450" algn="l" defTabSz="844550">
            <a:lnSpc>
              <a:spcPct val="90000"/>
            </a:lnSpc>
            <a:spcBef>
              <a:spcPct val="0"/>
            </a:spcBef>
            <a:spcAft>
              <a:spcPct val="15000"/>
            </a:spcAft>
            <a:buChar char="•"/>
          </a:pPr>
          <a:r>
            <a:rPr lang="en-US" sz="1900" kern="1200"/>
            <a:t>Bridge the gap between education and the real-world needs of employers.</a:t>
          </a:r>
        </a:p>
      </dsp:txBody>
      <dsp:txXfrm>
        <a:off x="0" y="301936"/>
        <a:ext cx="10515600" cy="1107225"/>
      </dsp:txXfrm>
    </dsp:sp>
    <dsp:sp modelId="{70450544-163F-4909-8268-78052D51C308}">
      <dsp:nvSpPr>
        <dsp:cNvPr id="0" name=""/>
        <dsp:cNvSpPr/>
      </dsp:nvSpPr>
      <dsp:spPr>
        <a:xfrm>
          <a:off x="525780" y="21496"/>
          <a:ext cx="7360920" cy="5608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Relevance to Industry Needs </a:t>
          </a:r>
        </a:p>
      </dsp:txBody>
      <dsp:txXfrm>
        <a:off x="553160" y="48876"/>
        <a:ext cx="7306160" cy="506120"/>
      </dsp:txXfrm>
    </dsp:sp>
    <dsp:sp modelId="{A47B7A62-F0AD-4609-901D-324C01B4D5F1}">
      <dsp:nvSpPr>
        <dsp:cNvPr id="0" name=""/>
        <dsp:cNvSpPr/>
      </dsp:nvSpPr>
      <dsp:spPr>
        <a:xfrm>
          <a:off x="0" y="1792201"/>
          <a:ext cx="10515600" cy="10773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Industry-informed KSAs provide an external benchmark, validating that the curriculum is relevant and current with industry expectations.</a:t>
          </a:r>
        </a:p>
      </dsp:txBody>
      <dsp:txXfrm>
        <a:off x="0" y="1792201"/>
        <a:ext cx="10515600" cy="1077300"/>
      </dsp:txXfrm>
    </dsp:sp>
    <dsp:sp modelId="{DEE92CDF-DE62-4666-BBC7-0E70449F9F24}">
      <dsp:nvSpPr>
        <dsp:cNvPr id="0" name=""/>
        <dsp:cNvSpPr/>
      </dsp:nvSpPr>
      <dsp:spPr>
        <a:xfrm>
          <a:off x="525780" y="1511761"/>
          <a:ext cx="7360920" cy="5608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Validation of Curriculum </a:t>
          </a:r>
        </a:p>
      </dsp:txBody>
      <dsp:txXfrm>
        <a:off x="553160" y="1539141"/>
        <a:ext cx="7306160" cy="506120"/>
      </dsp:txXfrm>
    </dsp:sp>
    <dsp:sp modelId="{7FFC0343-58FC-4372-9693-23EA5D3AEFD6}">
      <dsp:nvSpPr>
        <dsp:cNvPr id="0" name=""/>
        <dsp:cNvSpPr/>
      </dsp:nvSpPr>
      <dsp:spPr>
        <a:xfrm>
          <a:off x="0" y="3252541"/>
          <a:ext cx="10515600" cy="10773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Industry-aligned KSAs reflect the evolving demands of the workforce, ensuring that educational content keeps pace with emerging technologies, practices, and trends.</a:t>
          </a:r>
        </a:p>
      </dsp:txBody>
      <dsp:txXfrm>
        <a:off x="0" y="3252541"/>
        <a:ext cx="10515600" cy="1077300"/>
      </dsp:txXfrm>
    </dsp:sp>
    <dsp:sp modelId="{62A3E1AF-E63A-4572-8320-774EEA01CBC2}">
      <dsp:nvSpPr>
        <dsp:cNvPr id="0" name=""/>
        <dsp:cNvSpPr/>
      </dsp:nvSpPr>
      <dsp:spPr>
        <a:xfrm>
          <a:off x="525780" y="2972101"/>
          <a:ext cx="7360920" cy="5608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Adaptability to Changing Trends</a:t>
          </a:r>
        </a:p>
      </dsp:txBody>
      <dsp:txXfrm>
        <a:off x="553160" y="2999481"/>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98B0A-EE3C-4545-B3E0-A70299803B4F}">
      <dsp:nvSpPr>
        <dsp:cNvPr id="0" name=""/>
        <dsp:cNvSpPr/>
      </dsp:nvSpPr>
      <dsp:spPr>
        <a:xfrm rot="5400000">
          <a:off x="6589693" y="-2661723"/>
          <a:ext cx="1121829" cy="672998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Industry needs evolve with technology advancements and new business practices.</a:t>
          </a:r>
        </a:p>
        <a:p>
          <a:pPr marL="228600" lvl="1" indent="-228600" algn="l" defTabSz="933450">
            <a:lnSpc>
              <a:spcPct val="90000"/>
            </a:lnSpc>
            <a:spcBef>
              <a:spcPct val="0"/>
            </a:spcBef>
            <a:spcAft>
              <a:spcPct val="15000"/>
            </a:spcAft>
            <a:buChar char="•"/>
          </a:pPr>
          <a:r>
            <a:rPr lang="en-US" sz="2100" kern="1200"/>
            <a:t>KSAs will need to be updated to meet these changes.</a:t>
          </a:r>
        </a:p>
      </dsp:txBody>
      <dsp:txXfrm rot="-5400000">
        <a:off x="3785616" y="197117"/>
        <a:ext cx="6675221" cy="1012303"/>
      </dsp:txXfrm>
    </dsp:sp>
    <dsp:sp modelId="{9CD766BF-7826-4374-816B-7F9738F4BA4B}">
      <dsp:nvSpPr>
        <dsp:cNvPr id="0" name=""/>
        <dsp:cNvSpPr/>
      </dsp:nvSpPr>
      <dsp:spPr>
        <a:xfrm>
          <a:off x="0" y="2124"/>
          <a:ext cx="3785616" cy="140228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Industry KSAs Are Not Static</a:t>
          </a:r>
        </a:p>
      </dsp:txBody>
      <dsp:txXfrm>
        <a:off x="68454" y="70578"/>
        <a:ext cx="3648708" cy="1265378"/>
      </dsp:txXfrm>
    </dsp:sp>
    <dsp:sp modelId="{A3792C05-6334-475F-8952-6885EE21E713}">
      <dsp:nvSpPr>
        <dsp:cNvPr id="0" name=""/>
        <dsp:cNvSpPr/>
      </dsp:nvSpPr>
      <dsp:spPr>
        <a:xfrm rot="5400000">
          <a:off x="6589693" y="-1189323"/>
          <a:ext cx="1121829" cy="672998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Regular review and adaptation of the curriculum is critical to ensure it remains relevant.</a:t>
          </a:r>
        </a:p>
      </dsp:txBody>
      <dsp:txXfrm rot="-5400000">
        <a:off x="3785616" y="1669517"/>
        <a:ext cx="6675221" cy="1012303"/>
      </dsp:txXfrm>
    </dsp:sp>
    <dsp:sp modelId="{5F1BDC67-6F53-4DA3-B34F-E65E87B3626C}">
      <dsp:nvSpPr>
        <dsp:cNvPr id="0" name=""/>
        <dsp:cNvSpPr/>
      </dsp:nvSpPr>
      <dsp:spPr>
        <a:xfrm>
          <a:off x="0" y="1474525"/>
          <a:ext cx="3785616" cy="140228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Ongoing Curriculum Evaluation</a:t>
          </a:r>
        </a:p>
      </dsp:txBody>
      <dsp:txXfrm>
        <a:off x="68454" y="1542979"/>
        <a:ext cx="3648708" cy="1265378"/>
      </dsp:txXfrm>
    </dsp:sp>
    <dsp:sp modelId="{7C580F01-9239-4A4A-9E07-64D310D1AF7C}">
      <dsp:nvSpPr>
        <dsp:cNvPr id="0" name=""/>
        <dsp:cNvSpPr/>
      </dsp:nvSpPr>
      <dsp:spPr>
        <a:xfrm rot="5400000">
          <a:off x="6589693" y="283077"/>
          <a:ext cx="1121829" cy="672998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Ensures learners are equipped not just for today's demands, but also for the future of Industry 4.0.</a:t>
          </a:r>
        </a:p>
      </dsp:txBody>
      <dsp:txXfrm rot="-5400000">
        <a:off x="3785616" y="3141918"/>
        <a:ext cx="6675221" cy="1012303"/>
      </dsp:txXfrm>
    </dsp:sp>
    <dsp:sp modelId="{7247F0FB-A1B2-486C-8E7D-3BDB07D08C6D}">
      <dsp:nvSpPr>
        <dsp:cNvPr id="0" name=""/>
        <dsp:cNvSpPr/>
      </dsp:nvSpPr>
      <dsp:spPr>
        <a:xfrm>
          <a:off x="0" y="2946926"/>
          <a:ext cx="3785616" cy="140228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Future-Proofing Curriculum</a:t>
          </a: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DA06B-DE81-44EC-BC68-6A8EE0AC9FDB}"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E7CD9-2E52-4DCC-B30E-E8B84C10FF83}" type="slidenum">
              <a:rPr lang="en-US" smtClean="0"/>
              <a:t>‹#›</a:t>
            </a:fld>
            <a:endParaRPr lang="en-US"/>
          </a:p>
        </p:txBody>
      </p:sp>
    </p:spTree>
    <p:extLst>
      <p:ext uri="{BB962C8B-B14F-4D97-AF65-F5344CB8AC3E}">
        <p14:creationId xmlns:p14="http://schemas.microsoft.com/office/powerpoint/2010/main" val="267970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utomotive_industr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tooltip="https://en.wikipedia.org/wiki/Automotive_industry"/>
              </a:rPr>
              <a:t>This Photo</a:t>
            </a:r>
            <a:r>
              <a:rPr lang="en-US" sz="1200"/>
              <a:t> by Unknown Author is licensed under </a:t>
            </a:r>
            <a:r>
              <a:rPr lang="en-US" sz="1200">
                <a:hlinkClick r:id="rId4" tooltip="https://creativecommons.org/licenses/by-sa/3.0/"/>
              </a:rPr>
              <a:t>CC BY-SA</a:t>
            </a:r>
            <a:endParaRPr lang="en-US" sz="1200"/>
          </a:p>
          <a:p>
            <a:endParaRPr lang="en-US"/>
          </a:p>
        </p:txBody>
      </p:sp>
      <p:sp>
        <p:nvSpPr>
          <p:cNvPr id="4" name="Slide Number Placeholder 3"/>
          <p:cNvSpPr>
            <a:spLocks noGrp="1"/>
          </p:cNvSpPr>
          <p:nvPr>
            <p:ph type="sldNum" sz="quarter" idx="5"/>
          </p:nvPr>
        </p:nvSpPr>
        <p:spPr/>
        <p:txBody>
          <a:bodyPr/>
          <a:lstStyle/>
          <a:p>
            <a:fld id="{178E7CD9-2E52-4DCC-B30E-E8B84C10FF83}" type="slidenum">
              <a:rPr lang="en-US" smtClean="0"/>
              <a:t>1</a:t>
            </a:fld>
            <a:endParaRPr lang="en-US"/>
          </a:p>
        </p:txBody>
      </p:sp>
    </p:spTree>
    <p:extLst>
      <p:ext uri="{BB962C8B-B14F-4D97-AF65-F5344CB8AC3E}">
        <p14:creationId xmlns:p14="http://schemas.microsoft.com/office/powerpoint/2010/main" val="98999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1791935-D209-4554-8373-847432C470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1424A6-652C-41A4-81CD-1A0033566813}"/>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The site has four (soon five) OH MFG CM repositories (Excel sheets). </a:t>
            </a:r>
          </a:p>
          <a:p>
            <a:pPr marL="628650" lvl="1" indent="-171450" fontAlgn="auto">
              <a:spcBef>
                <a:spcPts val="0"/>
              </a:spcBef>
              <a:spcAft>
                <a:spcPts val="0"/>
              </a:spcAft>
              <a:buFont typeface="Arial" panose="020B0604020202020204" pitchFamily="34" charset="0"/>
              <a:buChar char="•"/>
              <a:defRPr/>
            </a:pPr>
            <a:r>
              <a:rPr lang="en-US"/>
              <a:t>Associated with different layers of the OH MFG CM.</a:t>
            </a:r>
          </a:p>
          <a:p>
            <a:pPr marL="628650" lvl="1" indent="-171450" fontAlgn="auto">
              <a:spcBef>
                <a:spcPts val="0"/>
              </a:spcBef>
              <a:spcAft>
                <a:spcPts val="0"/>
              </a:spcAft>
              <a:buFont typeface="Arial" panose="020B0604020202020204" pitchFamily="34" charset="0"/>
              <a:buChar char="•"/>
              <a:defRPr/>
            </a:pPr>
            <a:r>
              <a:rPr lang="en-US"/>
              <a:t>The foundational model includes the personal effectiveness, academic and workplace tiers – foundational skills needed for success in school and at work.</a:t>
            </a:r>
          </a:p>
          <a:p>
            <a:pPr marL="1085850" lvl="2" indent="-171450" fontAlgn="auto">
              <a:spcBef>
                <a:spcPts val="0"/>
              </a:spcBef>
              <a:spcAft>
                <a:spcPts val="0"/>
              </a:spcAft>
              <a:buFont typeface="Arial" panose="020B0604020202020204" pitchFamily="34" charset="0"/>
              <a:buChar char="•"/>
              <a:defRPr/>
            </a:pPr>
            <a:r>
              <a:rPr lang="en-US"/>
              <a:t>Like dependability and reliability, communication, and ability to work with a team. </a:t>
            </a:r>
          </a:p>
          <a:p>
            <a:pPr marL="1085850" lvl="2" indent="-171450" fontAlgn="auto">
              <a:spcBef>
                <a:spcPts val="0"/>
              </a:spcBef>
              <a:spcAft>
                <a:spcPts val="0"/>
              </a:spcAft>
              <a:buFont typeface="Arial" panose="020B0604020202020204" pitchFamily="34" charset="0"/>
              <a:buChar char="•"/>
              <a:defRPr/>
            </a:pPr>
            <a:r>
              <a:rPr lang="en-US"/>
              <a:t>Foundational competencies often form the prerequisite to successful acquisition of sector-, industry-, occupation, and employer-specific skills, which form the upper tiers of the model. </a:t>
            </a:r>
          </a:p>
          <a:p>
            <a:pPr marL="628650" lvl="1" indent="-171450" fontAlgn="auto">
              <a:spcBef>
                <a:spcPts val="0"/>
              </a:spcBef>
              <a:spcAft>
                <a:spcPts val="0"/>
              </a:spcAft>
              <a:buFont typeface="Arial" panose="020B0604020202020204" pitchFamily="34" charset="0"/>
              <a:buChar char="•"/>
              <a:defRPr/>
            </a:pPr>
            <a:r>
              <a:rPr lang="en-US"/>
              <a:t>The manufacturing sector-wide model captures skills fundamental to the manufacturing sector at large and are needed across all industries.</a:t>
            </a:r>
          </a:p>
          <a:p>
            <a:pPr marL="628650" lvl="1" indent="-171450" fontAlgn="auto">
              <a:spcBef>
                <a:spcPts val="0"/>
              </a:spcBef>
              <a:spcAft>
                <a:spcPts val="0"/>
              </a:spcAft>
              <a:buFont typeface="Arial" panose="020B0604020202020204" pitchFamily="34" charset="0"/>
              <a:buChar char="•"/>
              <a:defRPr/>
            </a:pPr>
            <a:r>
              <a:rPr lang="en-US"/>
              <a:t>The industry-specific models become increasingly specialized, capturing skills unique to a particular manufacturing industry (e.g., EV &amp; Battery or A&amp;D).</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Set up next slide: Before we dive into a repository, we need to review some terminology related to skills classification.</a:t>
            </a:r>
          </a:p>
          <a:p>
            <a:pPr fontAlgn="auto">
              <a:spcBef>
                <a:spcPts val="0"/>
              </a:spcBef>
              <a:spcAft>
                <a:spcPts val="0"/>
              </a:spcAft>
              <a:buFont typeface="Arial" panose="020B0604020202020204" pitchFamily="34" charset="0"/>
              <a:buNone/>
              <a:defRPr/>
            </a:pPr>
            <a:endParaRPr lang="en-US"/>
          </a:p>
          <a:p>
            <a:pPr fontAlgn="auto">
              <a:spcBef>
                <a:spcPts val="0"/>
              </a:spcBef>
              <a:spcAft>
                <a:spcPts val="0"/>
              </a:spcAft>
              <a:defRPr/>
            </a:pPr>
            <a:endParaRPr lang="en-US"/>
          </a:p>
        </p:txBody>
      </p:sp>
      <p:sp>
        <p:nvSpPr>
          <p:cNvPr id="31748" name="Slide Number Placeholder 3">
            <a:extLst>
              <a:ext uri="{FF2B5EF4-FFF2-40B4-BE49-F238E27FC236}">
                <a16:creationId xmlns:a16="http://schemas.microsoft.com/office/drawing/2014/main" id="{389F21A7-5647-436C-925E-CD5CA8CC85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FE0079-05F1-4753-9F13-4CC82BDF0CC5}"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2CA0A41-F069-4AFA-B2C3-69EE2548A3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1EAD34-EE0C-48A1-A57D-EA522A7F74A3}"/>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solidFill>
                  <a:srgbClr val="000000"/>
                </a:solidFill>
              </a:rPr>
              <a:t>These are the applications of the competency model.</a:t>
            </a:r>
          </a:p>
          <a:p>
            <a:pPr marL="628650" lvl="1" indent="-171450" fontAlgn="auto">
              <a:spcBef>
                <a:spcPts val="0"/>
              </a:spcBef>
              <a:spcAft>
                <a:spcPts val="0"/>
              </a:spcAft>
              <a:buFont typeface="Arial" panose="020B0604020202020204" pitchFamily="34" charset="0"/>
              <a:buChar char="•"/>
              <a:defRPr/>
            </a:pPr>
            <a:r>
              <a:rPr lang="en-US">
                <a:solidFill>
                  <a:srgbClr val="000000"/>
                </a:solidFill>
              </a:rPr>
              <a:t>CM is the database (literally a set of Excel sheets) of skills needed by OH manufacturers. Use cases are the specific applications of the model (toolkits built on the Excel sheets).</a:t>
            </a:r>
          </a:p>
          <a:p>
            <a:pPr marL="628650" lvl="1" indent="-171450" fontAlgn="auto">
              <a:spcBef>
                <a:spcPts val="0"/>
              </a:spcBef>
              <a:spcAft>
                <a:spcPts val="0"/>
              </a:spcAft>
              <a:buFont typeface="Arial" panose="020B0604020202020204" pitchFamily="34" charset="0"/>
              <a:buChar char="•"/>
              <a:defRPr/>
            </a:pPr>
            <a:r>
              <a:rPr lang="en-US">
                <a:solidFill>
                  <a:srgbClr val="000000"/>
                </a:solidFill>
              </a:rPr>
              <a:t>Let’s look at few of them.</a:t>
            </a:r>
          </a:p>
          <a:p>
            <a:pPr fontAlgn="auto">
              <a:spcBef>
                <a:spcPts val="0"/>
              </a:spcBef>
              <a:spcAft>
                <a:spcPts val="0"/>
              </a:spcAft>
              <a:defRPr/>
            </a:pPr>
            <a:endParaRPr lang="en-US"/>
          </a:p>
          <a:p>
            <a:pPr marL="171450" indent="-171450" fontAlgn="auto">
              <a:spcBef>
                <a:spcPts val="0"/>
              </a:spcBef>
              <a:spcAft>
                <a:spcPts val="0"/>
              </a:spcAft>
              <a:buFont typeface="Arial" panose="020B0604020202020204" pitchFamily="34" charset="0"/>
              <a:buChar char="•"/>
              <a:defRPr/>
            </a:pPr>
            <a:r>
              <a:rPr lang="en-US" b="1"/>
              <a:t>Talent Pipeline Management </a:t>
            </a:r>
            <a:r>
              <a:rPr lang="en-US"/>
              <a:t>– Use the CM to update job posting language in terms of skills.</a:t>
            </a:r>
          </a:p>
          <a:p>
            <a:pPr marL="171450" indent="-171450" fontAlgn="auto">
              <a:spcBef>
                <a:spcPts val="0"/>
              </a:spcBef>
              <a:spcAft>
                <a:spcPts val="0"/>
              </a:spcAft>
              <a:buFont typeface="Arial" panose="020B0604020202020204" pitchFamily="34" charset="0"/>
              <a:buChar char="•"/>
              <a:defRPr/>
            </a:pPr>
            <a:r>
              <a:rPr lang="en-US" b="1">
                <a:ea typeface="Yu Gothic" panose="020B0400000000000000" pitchFamily="34" charset="-128"/>
                <a:cs typeface="Arial" panose="020B0604020202020204" pitchFamily="34" charset="0"/>
              </a:rPr>
              <a:t>Employee Assessment</a:t>
            </a:r>
            <a:r>
              <a:rPr lang="en-US">
                <a:ea typeface="Yu Gothic" panose="020B0400000000000000" pitchFamily="34" charset="-128"/>
                <a:cs typeface="Arial" panose="020B0604020202020204" pitchFamily="34" charset="0"/>
              </a:rPr>
              <a:t>: Similar. Assess employees in terms of skills and gauge advancement readiness. Naturally, leads to:</a:t>
            </a:r>
          </a:p>
          <a:p>
            <a:pPr marL="171450" indent="-171450" fontAlgn="auto">
              <a:spcBef>
                <a:spcPts val="0"/>
              </a:spcBef>
              <a:spcAft>
                <a:spcPts val="0"/>
              </a:spcAft>
              <a:buFont typeface="Arial" panose="020B0604020202020204" pitchFamily="34" charset="0"/>
              <a:buChar char="•"/>
              <a:defRPr/>
            </a:pPr>
            <a:r>
              <a:rPr lang="en-US" b="1">
                <a:solidFill>
                  <a:srgbClr val="DE791C"/>
                </a:solidFill>
                <a:ea typeface="Yu Gothic" panose="020B0400000000000000" pitchFamily="34" charset="-128"/>
                <a:cs typeface="Arial" panose="020B0604020202020204" pitchFamily="34" charset="0"/>
              </a:rPr>
              <a:t>Career Pathways: </a:t>
            </a:r>
            <a:r>
              <a:rPr lang="en-US">
                <a:solidFill>
                  <a:srgbClr val="DE791C"/>
                </a:solidFill>
                <a:ea typeface="Yu Gothic" panose="020B0400000000000000" pitchFamily="34" charset="-128"/>
                <a:cs typeface="Arial" panose="020B0604020202020204" pitchFamily="34" charset="0"/>
              </a:rPr>
              <a:t>Define positions in terms of skills to i</a:t>
            </a:r>
            <a:r>
              <a:rPr lang="en-US">
                <a:ea typeface="Yu Gothic" panose="020B0400000000000000" pitchFamily="34" charset="-128"/>
                <a:cs typeface="Arial" panose="020B0604020202020204" pitchFamily="34" charset="0"/>
              </a:rPr>
              <a:t>dentify advancement paths within an organization or industry.</a:t>
            </a:r>
          </a:p>
          <a:p>
            <a:pPr marL="628650" lvl="1" indent="-171450" fontAlgn="auto">
              <a:spcBef>
                <a:spcPts val="0"/>
              </a:spcBef>
              <a:spcAft>
                <a:spcPts val="0"/>
              </a:spcAft>
              <a:buFont typeface="Arial" panose="020B0604020202020204" pitchFamily="34" charset="0"/>
              <a:buChar char="•"/>
              <a:defRPr/>
            </a:pPr>
            <a:r>
              <a:rPr lang="en-US">
                <a:ea typeface="Yu Gothic" panose="020B0400000000000000" pitchFamily="34" charset="-128"/>
                <a:cs typeface="Arial" panose="020B0604020202020204" pitchFamily="34" charset="0"/>
              </a:rPr>
              <a:t>Or use as a reference tool to develop stackable credentials. </a:t>
            </a:r>
            <a:endParaRPr lang="en-US" b="1">
              <a:solidFill>
                <a:srgbClr val="DE791C"/>
              </a:solidFill>
              <a:ea typeface="Yu Gothic" panose="020B0400000000000000" pitchFamily="34" charset="-128"/>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b="1">
                <a:solidFill>
                  <a:srgbClr val="DE791C"/>
                </a:solidFill>
                <a:ea typeface="Yu Gothic" panose="020B0400000000000000" pitchFamily="34" charset="-128"/>
                <a:cs typeface="Arial" panose="020B0604020202020204" pitchFamily="34" charset="0"/>
              </a:rPr>
              <a:t>Curriculum Assessment:</a:t>
            </a:r>
            <a:r>
              <a:rPr lang="en-US">
                <a:solidFill>
                  <a:srgbClr val="DE791C"/>
                </a:solidFill>
                <a:ea typeface="Yu Gothic" panose="020B0400000000000000" pitchFamily="34" charset="-128"/>
                <a:cs typeface="Arial" panose="020B0604020202020204" pitchFamily="34" charset="0"/>
              </a:rPr>
              <a:t> </a:t>
            </a:r>
            <a:r>
              <a:rPr lang="en-US">
                <a:ea typeface="Yu Gothic" panose="020B0400000000000000" pitchFamily="34" charset="-128"/>
                <a:cs typeface="Arial" panose="020B0604020202020204" pitchFamily="34" charset="0"/>
              </a:rPr>
              <a:t>Align curriculum to employer and skilled labor needs and highlight curriculum gaps or redundancies.</a:t>
            </a:r>
          </a:p>
          <a:p>
            <a:pPr marL="628650" lvl="1" indent="-171450" fontAlgn="auto">
              <a:spcBef>
                <a:spcPts val="0"/>
              </a:spcBef>
              <a:spcAft>
                <a:spcPts val="0"/>
              </a:spcAft>
              <a:buFont typeface="Arial" panose="020B0604020202020204" pitchFamily="34" charset="0"/>
              <a:buChar char="•"/>
              <a:defRPr/>
            </a:pPr>
            <a:r>
              <a:rPr lang="en-US" b="1">
                <a:ea typeface="Yu Gothic" panose="020B0400000000000000" pitchFamily="34" charset="-128"/>
                <a:cs typeface="Arial" panose="020B0604020202020204" pitchFamily="34" charset="0"/>
              </a:rPr>
              <a:t>Regional Training Mapping</a:t>
            </a:r>
            <a:r>
              <a:rPr lang="en-US">
                <a:ea typeface="Yu Gothic" panose="020B0400000000000000" pitchFamily="34" charset="-128"/>
                <a:cs typeface="Arial" panose="020B0604020202020204" pitchFamily="34" charset="0"/>
              </a:rPr>
              <a:t>: Based CA, assess regional program strengths or gaps based on competency coverage.</a:t>
            </a:r>
          </a:p>
          <a:p>
            <a:pPr marL="628650" lvl="1" indent="-171450" fontAlgn="auto">
              <a:spcBef>
                <a:spcPts val="0"/>
              </a:spcBef>
              <a:spcAft>
                <a:spcPts val="0"/>
              </a:spcAft>
              <a:buFont typeface="Arial" panose="020B0604020202020204" pitchFamily="34" charset="0"/>
              <a:buChar char="•"/>
              <a:defRPr/>
            </a:pPr>
            <a:r>
              <a:rPr lang="en-US">
                <a:ea typeface="Yu Gothic" panose="020B0400000000000000" pitchFamily="34" charset="-128"/>
                <a:cs typeface="Arial" panose="020B0604020202020204" pitchFamily="34" charset="0"/>
              </a:rPr>
              <a:t>These two are key to the A&amp;AM Super RAPIDS process.</a:t>
            </a:r>
          </a:p>
          <a:p>
            <a:pPr fontAlgn="auto">
              <a:spcBef>
                <a:spcPts val="0"/>
              </a:spcBef>
              <a:spcAft>
                <a:spcPts val="0"/>
              </a:spcAft>
              <a:defRPr/>
            </a:pPr>
            <a:endParaRPr lang="en-US"/>
          </a:p>
          <a:p>
            <a:pPr marL="171450" indent="-171450" fontAlgn="auto">
              <a:spcBef>
                <a:spcPts val="0"/>
              </a:spcBef>
              <a:spcAft>
                <a:spcPts val="0"/>
              </a:spcAft>
              <a:buFont typeface="Arial" panose="020B0604020202020204" pitchFamily="34" charset="0"/>
              <a:buChar char="•"/>
              <a:defRPr/>
            </a:pPr>
            <a:r>
              <a:rPr lang="en-US"/>
              <a:t>Ser up next slide: OMA has developed a number of tools related to the CM.</a:t>
            </a:r>
          </a:p>
          <a:p>
            <a:pPr fontAlgn="auto">
              <a:spcBef>
                <a:spcPts val="0"/>
              </a:spcBef>
              <a:spcAft>
                <a:spcPts val="0"/>
              </a:spcAft>
              <a:defRPr/>
            </a:pPr>
            <a:endParaRPr lang="en-US"/>
          </a:p>
        </p:txBody>
      </p:sp>
      <p:sp>
        <p:nvSpPr>
          <p:cNvPr id="33796" name="Slide Number Placeholder 3">
            <a:extLst>
              <a:ext uri="{FF2B5EF4-FFF2-40B4-BE49-F238E27FC236}">
                <a16:creationId xmlns:a16="http://schemas.microsoft.com/office/drawing/2014/main" id="{06869473-BE98-48E8-A879-2F31C9E44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4559E2-9C83-4DCE-BCD5-730DC31410A8}"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693EFE5-4C4D-40BF-A2C1-DB31AE989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D35148-7FC9-46D5-A7E7-F16ED5478396}"/>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A curriculum assessment:</a:t>
            </a:r>
          </a:p>
          <a:p>
            <a:pPr marL="628650" lvl="1" indent="-171450" fontAlgn="auto">
              <a:spcBef>
                <a:spcPts val="0"/>
              </a:spcBef>
              <a:spcAft>
                <a:spcPts val="0"/>
              </a:spcAft>
              <a:buFont typeface="Arial" panose="020B0604020202020204" pitchFamily="34" charset="0"/>
              <a:buChar char="•"/>
              <a:defRPr/>
            </a:pPr>
            <a:r>
              <a:rPr lang="en-US"/>
              <a:t>Compares the employer-defined KSAs in the CM with curriculum of training programs.</a:t>
            </a:r>
          </a:p>
          <a:p>
            <a:pPr marL="628650" lvl="1" indent="-171450" fontAlgn="auto">
              <a:spcBef>
                <a:spcPts val="0"/>
              </a:spcBef>
              <a:spcAft>
                <a:spcPts val="0"/>
              </a:spcAft>
              <a:buFont typeface="Arial" panose="020B0604020202020204" pitchFamily="34" charset="0"/>
              <a:buChar char="•"/>
              <a:defRPr/>
            </a:pPr>
            <a:r>
              <a:rPr lang="en-US"/>
              <a:t>Can determine whether programs provide thorough coverage, exposure, or have a gap in necessary KSAs.</a:t>
            </a:r>
          </a:p>
          <a:p>
            <a:pPr marL="628650" lvl="1" indent="-171450" fontAlgn="auto">
              <a:spcBef>
                <a:spcPts val="0"/>
              </a:spcBef>
              <a:spcAft>
                <a:spcPts val="0"/>
              </a:spcAft>
              <a:buFont typeface="Arial" panose="020B0604020202020204" pitchFamily="34" charset="0"/>
              <a:buChar char="•"/>
              <a:defRPr/>
            </a:pPr>
            <a:r>
              <a:rPr lang="en-US"/>
              <a:t>Based on criticality, the CA will produce strategic suggestions for demand-driven curriculum refinements.</a:t>
            </a:r>
          </a:p>
          <a:p>
            <a:pPr marL="628650" lvl="1" indent="-171450" fontAlgn="auto">
              <a:spcBef>
                <a:spcPts val="0"/>
              </a:spcBef>
              <a:spcAft>
                <a:spcPts val="0"/>
              </a:spcAft>
              <a:buFont typeface="Arial" panose="020B0604020202020204" pitchFamily="34" charset="0"/>
              <a:buChar char="•"/>
              <a:defRPr/>
            </a:pPr>
            <a:r>
              <a:rPr lang="en-US"/>
              <a:t>Essentially, uses KSAs as a common language between employers and educators.</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Many assessments are being completed as part of the A&amp;AM Super RAPIDS process.</a:t>
            </a:r>
          </a:p>
          <a:p>
            <a:pPr lvl="1" fontAlgn="auto">
              <a:spcBef>
                <a:spcPts val="0"/>
              </a:spcBef>
              <a:spcAft>
                <a:spcPts val="0"/>
              </a:spcAft>
              <a:buFont typeface="Arial" panose="020B0604020202020204" pitchFamily="34" charset="0"/>
              <a:buNone/>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F53F933-56E1-498B-A648-E772F51D6B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3095E33-F856-4C05-8FCD-5052FFED58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1. Select manufacturing curriculum – at the PROGRAM LEVEL. For credentials, at the credential level (which may be much smaller; credentials may bundle or customize).</a:t>
            </a:r>
          </a:p>
          <a:p>
            <a:pPr marL="628650" lvl="1" indent="-171450">
              <a:spcBef>
                <a:spcPct val="0"/>
              </a:spcBef>
              <a:buFontTx/>
              <a:buChar char="•"/>
            </a:pPr>
            <a:r>
              <a:rPr lang="en-US" altLang="en-US"/>
              <a:t>CA can be used on any program – but is intended for those training entry and mid level manufacturing employees.</a:t>
            </a:r>
          </a:p>
          <a:p>
            <a:pPr marL="171450" indent="-171450">
              <a:spcBef>
                <a:spcPct val="0"/>
              </a:spcBef>
              <a:buFontTx/>
              <a:buChar char="•"/>
            </a:pPr>
            <a:r>
              <a:rPr lang="en-US" altLang="en-US"/>
              <a:t>2. Collect curriculum content.</a:t>
            </a:r>
          </a:p>
          <a:p>
            <a:pPr marL="628650" lvl="1" indent="-171450">
              <a:spcBef>
                <a:spcPct val="0"/>
              </a:spcBef>
              <a:buFontTx/>
              <a:buChar char="•"/>
            </a:pPr>
            <a:r>
              <a:rPr lang="en-US" altLang="en-US"/>
              <a:t>Bodies of knowledge, syllabi, lesson plans, homework and lab assignments, modules, readings, etc.</a:t>
            </a:r>
          </a:p>
          <a:p>
            <a:pPr marL="171450" indent="-171450">
              <a:spcBef>
                <a:spcPct val="0"/>
              </a:spcBef>
              <a:buFontTx/>
              <a:buChar char="•"/>
            </a:pPr>
            <a:r>
              <a:rPr lang="en-US" altLang="en-US"/>
              <a:t>3. Perform curriculum-competency crosswalk.</a:t>
            </a:r>
          </a:p>
          <a:p>
            <a:pPr marL="628650" lvl="1" indent="-171450">
              <a:spcBef>
                <a:spcPct val="0"/>
              </a:spcBef>
              <a:buFontTx/>
              <a:buChar char="•"/>
            </a:pPr>
            <a:r>
              <a:rPr lang="en-US" altLang="en-US"/>
              <a:t>Compare curriculum content to CM – assign specific content to each KSA to demonstrate presence.</a:t>
            </a:r>
          </a:p>
          <a:p>
            <a:pPr marL="628650" lvl="1" indent="-171450">
              <a:spcBef>
                <a:spcPct val="0"/>
              </a:spcBef>
              <a:buFontTx/>
              <a:buChar char="•"/>
            </a:pPr>
            <a:r>
              <a:rPr lang="en-US" altLang="en-US"/>
              <a:t>Using the Curriculum Assessment Template on the OH MFG CM Landing Page.</a:t>
            </a:r>
          </a:p>
          <a:p>
            <a:pPr marL="171450" indent="-171450">
              <a:spcBef>
                <a:spcPct val="0"/>
              </a:spcBef>
              <a:buFontTx/>
              <a:buChar char="•"/>
            </a:pPr>
            <a:r>
              <a:rPr lang="en-US" altLang="en-US"/>
              <a:t>4. Review recommended actions.</a:t>
            </a:r>
          </a:p>
          <a:p>
            <a:pPr marL="628650" lvl="1" indent="-171450">
              <a:spcBef>
                <a:spcPct val="0"/>
              </a:spcBef>
              <a:buFontTx/>
              <a:buChar char="•"/>
            </a:pPr>
            <a:r>
              <a:rPr lang="en-US" altLang="en-US"/>
              <a:t>View the Entry-Level and Mid-Level Dashboards for recommendations.</a:t>
            </a:r>
          </a:p>
          <a:p>
            <a:pPr marL="628650" lvl="1" indent="-171450">
              <a:spcBef>
                <a:spcPct val="0"/>
              </a:spcBef>
              <a:buFontTx/>
              <a:buChar char="•"/>
            </a:pPr>
            <a:r>
              <a:rPr lang="en-US" altLang="en-US"/>
              <a:t>Use results to populate the Results Template – for easier presenting.</a:t>
            </a:r>
          </a:p>
          <a:p>
            <a:pPr marL="171450" indent="-171450">
              <a:spcBef>
                <a:spcPct val="0"/>
              </a:spcBef>
              <a:buFontTx/>
              <a:buChar char="•"/>
            </a:pPr>
            <a:r>
              <a:rPr lang="en-US" altLang="en-US"/>
              <a:t>5. Implement action plan.</a:t>
            </a:r>
          </a:p>
          <a:p>
            <a:pPr marL="628650" lvl="1" indent="-171450">
              <a:spcBef>
                <a:spcPct val="0"/>
              </a:spcBef>
              <a:buFontTx/>
              <a:buChar char="•"/>
            </a:pPr>
            <a:r>
              <a:rPr lang="en-US" altLang="en-US"/>
              <a:t>Use the results to prioritize curriculum reforms and equipment investments.</a:t>
            </a:r>
          </a:p>
          <a:p>
            <a:pPr marL="628650" lvl="1" indent="-171450">
              <a:spcBef>
                <a:spcPct val="0"/>
              </a:spcBef>
              <a:buFontTx/>
              <a:buChar char="•"/>
            </a:pPr>
            <a:endParaRPr lang="en-US" altLang="en-US"/>
          </a:p>
          <a:p>
            <a:pPr marL="171450" indent="-171450">
              <a:spcBef>
                <a:spcPct val="0"/>
              </a:spcBef>
              <a:buFontTx/>
              <a:buChar char="•"/>
            </a:pPr>
            <a:r>
              <a:rPr lang="en-US" altLang="en-US"/>
              <a:t>Set up next slide: Let’s zoom into steps 2 and 3.</a:t>
            </a:r>
          </a:p>
        </p:txBody>
      </p:sp>
      <p:sp>
        <p:nvSpPr>
          <p:cNvPr id="37892" name="Slide Number Placeholder 3">
            <a:extLst>
              <a:ext uri="{FF2B5EF4-FFF2-40B4-BE49-F238E27FC236}">
                <a16:creationId xmlns:a16="http://schemas.microsoft.com/office/drawing/2014/main" id="{7B8E7AE1-7E4D-4C22-BE0B-37B28E122A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696770-36B8-4BEE-8E7F-D41AA68D717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CDD50D0-830D-4ABA-88C3-ECED43A47DAB}"/>
              </a:ext>
            </a:extLst>
          </p:cNvPr>
          <p:cNvSpPr>
            <a:spLocks noGrp="1" noRot="1" noChangeAspect="1" noChangeArrowheads="1" noTextEdit="1"/>
          </p:cNvSpPr>
          <p:nvPr>
            <p:ph type="sldImg"/>
          </p:nvPr>
        </p:nvSpPr>
        <p:spPr bwMode="auto">
          <a:xfrm>
            <a:off x="2476500" y="873125"/>
            <a:ext cx="4191000"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A1A3FCB-D5AF-48D1-BB9F-90B7D27064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Char char="•"/>
            </a:pPr>
            <a:r>
              <a:rPr lang="en-US" altLang="en-US"/>
              <a:t>As you review curriculum content, you will assign a category to each KSA to represent coverage in the curriculum:</a:t>
            </a:r>
          </a:p>
          <a:p>
            <a:pPr marL="685800" lvl="1" indent="-228600">
              <a:spcBef>
                <a:spcPct val="0"/>
              </a:spcBef>
              <a:buFontTx/>
              <a:buChar char="•"/>
            </a:pPr>
            <a:r>
              <a:rPr lang="en-US" altLang="en-US"/>
              <a:t>Gap, exposure, and thorough coverage.</a:t>
            </a:r>
          </a:p>
          <a:p>
            <a:pPr marL="685800" lvl="1" indent="-228600">
              <a:spcBef>
                <a:spcPct val="0"/>
              </a:spcBef>
              <a:buFontTx/>
              <a:buChar char="•"/>
            </a:pPr>
            <a:r>
              <a:rPr lang="en-US" altLang="en-US"/>
              <a:t>[READ THROUGH AND EXPLAIN].</a:t>
            </a:r>
          </a:p>
          <a:p>
            <a:pPr marL="685800" lvl="1" indent="-228600">
              <a:spcBef>
                <a:spcPct val="0"/>
              </a:spcBef>
              <a:buFontTx/>
              <a:buChar char="•"/>
            </a:pPr>
            <a:endParaRPr lang="en-US" altLang="en-US"/>
          </a:p>
          <a:p>
            <a:pPr marL="228600" indent="-228600">
              <a:spcBef>
                <a:spcPct val="0"/>
              </a:spcBef>
              <a:buFontTx/>
              <a:buChar char="•"/>
            </a:pPr>
            <a:r>
              <a:rPr lang="en-US" altLang="en-US"/>
              <a:t>Set up next slide: The template then provides strategic recommendations.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44E2E46-D2DF-4C03-A19B-A8BA72B75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14B992C-FE39-406E-BBC1-46CB2CA4E9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solidFill>
                  <a:srgbClr val="000000"/>
                </a:solidFill>
                <a:latin typeface="Swis721  BT  Cond 2" panose="020B0506020202030204"/>
              </a:rPr>
              <a:t>Strategic recommendations derived once curriculum coverage is compared against criticality as deemed by Ohio employers. </a:t>
            </a:r>
          </a:p>
          <a:p>
            <a:pPr marL="628650" lvl="1" indent="-171450">
              <a:spcBef>
                <a:spcPct val="0"/>
              </a:spcBef>
              <a:buFontTx/>
              <a:buChar char="•"/>
            </a:pPr>
            <a:r>
              <a:rPr lang="en-US" altLang="en-US">
                <a:solidFill>
                  <a:srgbClr val="000000"/>
                </a:solidFill>
                <a:latin typeface="Swis721  BT  Cond 2" panose="020B0506020202030204"/>
              </a:rPr>
              <a:t>There are three recommendation “types”: No changes, possible/moderate changes, and high priority changes.</a:t>
            </a:r>
          </a:p>
          <a:p>
            <a:pPr marL="628650" lvl="1" indent="-171450">
              <a:spcBef>
                <a:spcPct val="0"/>
              </a:spcBef>
              <a:buFontTx/>
              <a:buChar char="•"/>
            </a:pPr>
            <a:r>
              <a:rPr lang="en-US" altLang="en-US">
                <a:solidFill>
                  <a:srgbClr val="000000"/>
                </a:solidFill>
                <a:latin typeface="Swis721  BT  Cond 2" panose="020B0506020202030204"/>
              </a:rPr>
              <a:t>[READ THROUGH SAMPLE STRATEGIC DECISIONS].</a:t>
            </a:r>
          </a:p>
          <a:p>
            <a:pPr marL="628650" lvl="1" indent="-171450">
              <a:spcBef>
                <a:spcPct val="0"/>
              </a:spcBef>
              <a:buFontTx/>
              <a:buChar char="•"/>
            </a:pPr>
            <a:endParaRPr lang="en-US" altLang="en-US">
              <a:solidFill>
                <a:srgbClr val="000000"/>
              </a:solidFill>
              <a:latin typeface="Swis721  BT  Cond 2" panose="020B0506020202030204"/>
            </a:endParaRPr>
          </a:p>
          <a:p>
            <a:pPr marL="171450" indent="-171450">
              <a:spcBef>
                <a:spcPct val="0"/>
              </a:spcBef>
              <a:buFontTx/>
              <a:buChar char="•"/>
            </a:pPr>
            <a:r>
              <a:rPr lang="en-US" altLang="en-US">
                <a:solidFill>
                  <a:srgbClr val="000000"/>
                </a:solidFill>
                <a:latin typeface="Swis721  BT  Cond 2" panose="020B0506020202030204"/>
              </a:rPr>
              <a:t>Set up for next slide: Coverage vs. criticality provides a handy strategic recommendation matrix.</a:t>
            </a:r>
          </a:p>
          <a:p>
            <a:pPr marL="628650" lvl="1" indent="-171450">
              <a:spcBef>
                <a:spcPct val="0"/>
              </a:spcBef>
              <a:buFontTx/>
              <a:buChar char="•"/>
            </a:pPr>
            <a:r>
              <a:rPr lang="en-US" altLang="en-US">
                <a:solidFill>
                  <a:srgbClr val="000000"/>
                </a:solidFill>
                <a:latin typeface="Swis721  BT  Cond 2" panose="020B0506020202030204"/>
              </a:rPr>
              <a:t>And the recommendation is generated by the Excel sheet.</a:t>
            </a:r>
          </a:p>
          <a:p>
            <a:pPr marL="171450" indent="-171450">
              <a:spcBef>
                <a:spcPct val="0"/>
              </a:spcBef>
              <a:buFontTx/>
              <a:buChar char="•"/>
            </a:pPr>
            <a:endParaRPr lang="en-US" altLang="en-US"/>
          </a:p>
        </p:txBody>
      </p:sp>
      <p:sp>
        <p:nvSpPr>
          <p:cNvPr id="41988" name="Slide Number Placeholder 3">
            <a:extLst>
              <a:ext uri="{FF2B5EF4-FFF2-40B4-BE49-F238E27FC236}">
                <a16:creationId xmlns:a16="http://schemas.microsoft.com/office/drawing/2014/main" id="{0198775E-B138-4DD3-8299-3F78ACE6CB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3FB33-2744-4D38-8D5A-9A7A3956BE3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495ED6A-1EC8-4161-B3A4-55493869A9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CF32F80-12B1-49E1-8E59-24DBEB2B8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There are nine possible coverage vs. criticality combinations.</a:t>
            </a:r>
          </a:p>
          <a:p>
            <a:pPr marL="628650" lvl="1" indent="-171450">
              <a:spcBef>
                <a:spcPct val="0"/>
              </a:spcBef>
              <a:buFontTx/>
              <a:buChar char="•"/>
            </a:pPr>
            <a:r>
              <a:rPr lang="en-US" altLang="en-US"/>
              <a:t>[GO THROUGH HIGH PRIORITY]</a:t>
            </a:r>
          </a:p>
          <a:p>
            <a:pPr marL="628650" lvl="1" indent="-171450">
              <a:spcBef>
                <a:spcPct val="0"/>
              </a:spcBef>
              <a:buFontTx/>
              <a:buChar char="•"/>
            </a:pPr>
            <a:r>
              <a:rPr lang="en-US" altLang="en-US"/>
              <a:t>[GO THROUGH POSSIBLE]</a:t>
            </a:r>
          </a:p>
          <a:p>
            <a:pPr marL="628650" lvl="1" indent="-171450">
              <a:spcBef>
                <a:spcPct val="0"/>
              </a:spcBef>
              <a:buFontTx/>
              <a:buChar char="•"/>
            </a:pPr>
            <a:r>
              <a:rPr lang="en-US" altLang="en-US"/>
              <a:t>[GO THROUGH NO CHANGES]</a:t>
            </a:r>
          </a:p>
          <a:p>
            <a:pPr marL="628650" lvl="1" indent="-171450">
              <a:spcBef>
                <a:spcPct val="0"/>
              </a:spcBef>
              <a:buFontTx/>
              <a:buChar char="•"/>
            </a:pPr>
            <a:endParaRPr lang="en-US" altLang="en-US"/>
          </a:p>
          <a:p>
            <a:pPr marL="171450" indent="-171450">
              <a:spcBef>
                <a:spcPct val="0"/>
              </a:spcBef>
              <a:buFontTx/>
              <a:buChar char="•"/>
            </a:pPr>
            <a:r>
              <a:rPr lang="en-US" altLang="en-US"/>
              <a:t>Set up for next slide: The Dashboard tabs provide more easily interpretable graphics.</a:t>
            </a:r>
          </a:p>
          <a:p>
            <a:pPr marL="628650" lvl="1" indent="-171450">
              <a:spcBef>
                <a:spcPct val="0"/>
              </a:spcBef>
              <a:buFontTx/>
              <a:buChar char="•"/>
            </a:pPr>
            <a:endParaRPr lang="en-US" altLang="en-US"/>
          </a:p>
        </p:txBody>
      </p:sp>
      <p:sp>
        <p:nvSpPr>
          <p:cNvPr id="44036" name="Slide Number Placeholder 3">
            <a:extLst>
              <a:ext uri="{FF2B5EF4-FFF2-40B4-BE49-F238E27FC236}">
                <a16:creationId xmlns:a16="http://schemas.microsoft.com/office/drawing/2014/main" id="{A69F94F8-951C-4A33-99B6-8E1C9DEAA2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889EA6-3105-43FB-858C-5554D87B91D0}"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70026A8-7B9B-4EFB-A27A-1F395F06C9F8}"/>
              </a:ext>
            </a:extLst>
          </p:cNvPr>
          <p:cNvSpPr>
            <a:spLocks noGrp="1" noRot="1" noChangeAspect="1" noChangeArrowheads="1" noTextEdit="1"/>
          </p:cNvSpPr>
          <p:nvPr>
            <p:ph type="sldImg"/>
          </p:nvPr>
        </p:nvSpPr>
        <p:spPr bwMode="auto">
          <a:xfrm>
            <a:off x="2476500" y="873125"/>
            <a:ext cx="4191000"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E6821B-0858-4CDE-A857-5D04D9473CF5}"/>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Here is an example of the charts generated in the Excel templates.</a:t>
            </a:r>
          </a:p>
          <a:p>
            <a:pPr marL="628650" lvl="1" indent="-171450" fontAlgn="auto">
              <a:spcBef>
                <a:spcPts val="0"/>
              </a:spcBef>
              <a:spcAft>
                <a:spcPts val="0"/>
              </a:spcAft>
              <a:buFont typeface="Arial" panose="020B0604020202020204" pitchFamily="34" charset="0"/>
              <a:buChar char="•"/>
              <a:defRPr/>
            </a:pPr>
            <a:r>
              <a:rPr lang="en-US"/>
              <a:t>[REVIEW THE BULLETS].</a:t>
            </a:r>
          </a:p>
          <a:p>
            <a:pPr fontAlgn="auto">
              <a:spcBef>
                <a:spcPts val="0"/>
              </a:spcBef>
              <a:spcAft>
                <a:spcPts val="0"/>
              </a:spcAft>
              <a:defRPr/>
            </a:pPr>
            <a:endParaRPr lang="en-US"/>
          </a:p>
          <a:p>
            <a:pPr marL="171450" indent="-171450" fontAlgn="auto">
              <a:spcBef>
                <a:spcPts val="0"/>
              </a:spcBef>
              <a:spcAft>
                <a:spcPts val="0"/>
              </a:spcAft>
              <a:buFont typeface="Arial" panose="020B0604020202020204" pitchFamily="34" charset="0"/>
              <a:buChar char="•"/>
              <a:defRPr/>
            </a:pPr>
            <a:r>
              <a:rPr lang="en-US"/>
              <a:t>What does a curriculum assessment look like?</a:t>
            </a:r>
          </a:p>
          <a:p>
            <a:pPr marL="628650" lvl="1" indent="-171450" fontAlgn="auto">
              <a:spcBef>
                <a:spcPts val="0"/>
              </a:spcBef>
              <a:spcAft>
                <a:spcPts val="0"/>
              </a:spcAft>
              <a:buFont typeface="Arial" panose="020B0604020202020204" pitchFamily="34" charset="0"/>
              <a:buChar char="•"/>
              <a:defRPr/>
            </a:pPr>
            <a:r>
              <a:rPr lang="en-US"/>
              <a:t>[SHOW CMFGA CA]</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Set up next slide: Besides curriculum refinement, the CA has other uses.</a:t>
            </a:r>
          </a:p>
          <a:p>
            <a:pPr marL="171450" indent="-171450" fontAlgn="auto">
              <a:spcBef>
                <a:spcPts val="0"/>
              </a:spcBef>
              <a:spcAft>
                <a:spcPts val="0"/>
              </a:spcAft>
              <a:buFont typeface="Arial" panose="020B0604020202020204" pitchFamily="34" charset="0"/>
              <a:buChar char="•"/>
              <a:defRPr/>
            </a:pPr>
            <a:endParaRPr lang="en-US"/>
          </a:p>
          <a:p>
            <a:pPr fontAlgn="auto">
              <a:spcBef>
                <a:spcPts val="0"/>
              </a:spcBef>
              <a:spcAft>
                <a:spcPts val="0"/>
              </a:spcAft>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76D2F7D-7086-4E44-B1A0-C2EB81BA52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886269D-2DE6-4B3B-8200-EFDD47C6C0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[READ THROUGH THE POINTS]</a:t>
            </a:r>
          </a:p>
          <a:p>
            <a:pPr marL="628650" lvl="1" indent="-171450">
              <a:spcBef>
                <a:spcPct val="0"/>
              </a:spcBef>
              <a:buFontTx/>
              <a:buChar char="•"/>
            </a:pPr>
            <a:r>
              <a:rPr lang="en-US" altLang="en-US"/>
              <a:t>And, of course, CAs can be used to justify funding requests – like A&amp;AM Super RAPIDS.</a:t>
            </a:r>
          </a:p>
          <a:p>
            <a:pPr marL="628650" lvl="1" indent="-171450">
              <a:spcBef>
                <a:spcPct val="0"/>
              </a:spcBef>
              <a:buFontTx/>
              <a:buChar char="•"/>
            </a:pPr>
            <a:endParaRPr lang="en-US" altLang="en-US"/>
          </a:p>
          <a:p>
            <a:pPr marL="171450" indent="-171450">
              <a:spcBef>
                <a:spcPct val="0"/>
              </a:spcBef>
              <a:buFontTx/>
              <a:buChar char="•"/>
            </a:pPr>
            <a:r>
              <a:rPr lang="en-US" altLang="en-US"/>
              <a:t>Next slide.</a:t>
            </a:r>
          </a:p>
        </p:txBody>
      </p:sp>
      <p:sp>
        <p:nvSpPr>
          <p:cNvPr id="48132" name="Slide Number Placeholder 3">
            <a:extLst>
              <a:ext uri="{FF2B5EF4-FFF2-40B4-BE49-F238E27FC236}">
                <a16:creationId xmlns:a16="http://schemas.microsoft.com/office/drawing/2014/main" id="{4F11EED1-A024-4623-BA8A-58EF5883DD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E29501-8CC5-4042-B34E-37DFA73014A7}"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5D5C9EE-367F-44D3-9C5B-13D34540AF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E12FAB7-1AF2-4FD7-A27F-30C3778C2F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Since there are multiple repositories, knowing when to use which is key.</a:t>
            </a:r>
          </a:p>
          <a:p>
            <a:pPr marL="628650" lvl="1" indent="-171450">
              <a:spcBef>
                <a:spcPct val="0"/>
              </a:spcBef>
              <a:buFontTx/>
              <a:buChar char="•"/>
            </a:pPr>
            <a:r>
              <a:rPr lang="en-US" altLang="en-US"/>
              <a:t>When assessing a holistic manufacturing program (or credentials that bundle into one), use the sector-wide model.</a:t>
            </a:r>
          </a:p>
          <a:p>
            <a:pPr marL="628650" lvl="1" indent="-171450">
              <a:spcBef>
                <a:spcPct val="0"/>
              </a:spcBef>
              <a:buFontTx/>
              <a:buChar char="•"/>
            </a:pPr>
            <a:r>
              <a:rPr lang="en-US" altLang="en-US"/>
              <a:t>When assessing industry-specific manufacturing programs, use BOTH the sector-wide and industry-specific models.</a:t>
            </a:r>
          </a:p>
          <a:p>
            <a:pPr marL="628650" lvl="1" indent="-171450">
              <a:spcBef>
                <a:spcPct val="0"/>
              </a:spcBef>
              <a:buFontTx/>
              <a:buChar char="•"/>
            </a:pPr>
            <a:r>
              <a:rPr lang="en-US" altLang="en-US"/>
              <a:t>When assessing industry-specific modules, small credentials, or niche components of a program, use the industry-specific model.</a:t>
            </a:r>
          </a:p>
          <a:p>
            <a:pPr marL="628650" lvl="1" indent="-171450">
              <a:spcBef>
                <a:spcPct val="0"/>
              </a:spcBef>
              <a:buFontTx/>
              <a:buChar char="•"/>
            </a:pPr>
            <a:endParaRPr lang="en-US" altLang="en-US"/>
          </a:p>
          <a:p>
            <a:pPr marL="171450" indent="-171450">
              <a:spcBef>
                <a:spcPct val="0"/>
              </a:spcBef>
              <a:buFontTx/>
              <a:buChar char="•"/>
            </a:pPr>
            <a:r>
              <a:rPr lang="en-US" altLang="en-US"/>
              <a:t>See the included examples!</a:t>
            </a:r>
          </a:p>
          <a:p>
            <a:pPr marL="171450" indent="-171450">
              <a:spcBef>
                <a:spcPct val="0"/>
              </a:spcBef>
              <a:buFontTx/>
              <a:buChar char="•"/>
            </a:pPr>
            <a:endParaRPr lang="en-US" altLang="en-US"/>
          </a:p>
          <a:p>
            <a:pPr marL="171450" indent="-171450">
              <a:spcBef>
                <a:spcPct val="0"/>
              </a:spcBef>
              <a:buFontTx/>
              <a:buChar char="•"/>
            </a:pPr>
            <a:r>
              <a:rPr lang="en-US" altLang="en-US"/>
              <a:t>Set up next slide: Next we have some FAQs and tips for assessments.</a:t>
            </a:r>
          </a:p>
        </p:txBody>
      </p:sp>
      <p:sp>
        <p:nvSpPr>
          <p:cNvPr id="50180" name="Slide Number Placeholder 3">
            <a:extLst>
              <a:ext uri="{FF2B5EF4-FFF2-40B4-BE49-F238E27FC236}">
                <a16:creationId xmlns:a16="http://schemas.microsoft.com/office/drawing/2014/main" id="{858C07E6-502E-4B7D-ADA6-53C5BD129D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8B03AC-2EEF-4268-BBAB-DD4AC914F3FF}"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C6A0DA5-7C61-4650-A9DF-CE47BEE271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66A35F-4AAD-40D5-9C2F-BD710DFB8318}"/>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Introduce self.</a:t>
            </a:r>
          </a:p>
          <a:p>
            <a:pPr marL="628650" lvl="1" indent="-171450" fontAlgn="auto">
              <a:spcBef>
                <a:spcPts val="0"/>
              </a:spcBef>
              <a:spcAft>
                <a:spcPts val="0"/>
              </a:spcAft>
              <a:buFont typeface="Arial" panose="020B0604020202020204" pitchFamily="34" charset="0"/>
              <a:buChar char="•"/>
              <a:defRPr/>
            </a:pPr>
            <a:r>
              <a:rPr lang="en-US"/>
              <a:t>Here to talk about OH MFG CM, curriculum assessment, and resources.</a:t>
            </a:r>
          </a:p>
          <a:p>
            <a:pPr marL="1085850" lvl="2" indent="-171450" fontAlgn="auto">
              <a:spcBef>
                <a:spcPts val="0"/>
              </a:spcBef>
              <a:spcAft>
                <a:spcPts val="0"/>
              </a:spcAft>
              <a:buFont typeface="Arial" panose="020B0604020202020204" pitchFamily="34" charset="0"/>
              <a:buChar char="•"/>
              <a:defRPr/>
            </a:pPr>
            <a:r>
              <a:rPr lang="en-US"/>
              <a:t>May be short. Introducing CA, contextualizing in A&amp;AM, and relating to SR – in which it is a key component.</a:t>
            </a:r>
          </a:p>
          <a:p>
            <a:pPr lvl="2" fontAlgn="auto">
              <a:spcBef>
                <a:spcPts val="0"/>
              </a:spcBef>
              <a:spcAft>
                <a:spcPts val="0"/>
              </a:spcAft>
              <a:buFont typeface="Arial" panose="020B0604020202020204" pitchFamily="34" charset="0"/>
              <a:buNone/>
              <a:defRPr/>
            </a:pPr>
            <a:endParaRPr lang="en-US"/>
          </a:p>
          <a:p>
            <a:pPr marL="171450" indent="-171450" fontAlgn="auto">
              <a:spcBef>
                <a:spcPts val="0"/>
              </a:spcBef>
              <a:spcAft>
                <a:spcPts val="0"/>
              </a:spcAft>
              <a:buFont typeface="Arial" panose="020B0604020202020204" pitchFamily="34" charset="0"/>
              <a:buChar char="•"/>
              <a:defRPr/>
            </a:pPr>
            <a:r>
              <a:rPr lang="en-US"/>
              <a:t>Set up next slide:</a:t>
            </a:r>
          </a:p>
          <a:p>
            <a:pPr marL="628650" lvl="1" indent="-171450" fontAlgn="auto">
              <a:spcBef>
                <a:spcPts val="0"/>
              </a:spcBef>
              <a:spcAft>
                <a:spcPts val="0"/>
              </a:spcAft>
              <a:buFont typeface="Arial" panose="020B0604020202020204" pitchFamily="34" charset="0"/>
              <a:buChar char="•"/>
              <a:defRPr/>
            </a:pPr>
            <a:r>
              <a:rPr lang="en-US"/>
              <a:t>Review of the A&amp;AM Workforce Strategy background.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6FDC2BB-2F58-46CC-B328-E42C9181C0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830F7E1-E250-4D60-8ED0-9F0983FC9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Explains which programs can be assessed.</a:t>
            </a:r>
          </a:p>
        </p:txBody>
      </p:sp>
      <p:sp>
        <p:nvSpPr>
          <p:cNvPr id="52228" name="Slide Number Placeholder 3">
            <a:extLst>
              <a:ext uri="{FF2B5EF4-FFF2-40B4-BE49-F238E27FC236}">
                <a16:creationId xmlns:a16="http://schemas.microsoft.com/office/drawing/2014/main" id="{47F28A73-713B-484E-A30B-E5A146FD8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BE1ACB-390D-4B29-A154-B07E853AF2E2}"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AB76815-872A-43EC-8742-7773200BB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A178D7A-EFD2-4DC1-94B1-F20CB15F7B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Provides tips for using the Excel templates for CA.</a:t>
            </a:r>
          </a:p>
        </p:txBody>
      </p:sp>
      <p:sp>
        <p:nvSpPr>
          <p:cNvPr id="54276" name="Slide Number Placeholder 3">
            <a:extLst>
              <a:ext uri="{FF2B5EF4-FFF2-40B4-BE49-F238E27FC236}">
                <a16:creationId xmlns:a16="http://schemas.microsoft.com/office/drawing/2014/main" id="{6A43ACB8-6599-4DC1-986D-9F0952E9B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5F188-E209-4AD3-8B2C-D86F7F2C808B}"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Reintroduce self: Sinclair, Workforce Dev, Dig Transformation</a:t>
            </a:r>
          </a:p>
          <a:p>
            <a:r>
              <a:rPr lang="en-US"/>
              <a:t>Our team works on </a:t>
            </a:r>
            <a:r>
              <a:rPr lang="en-US" err="1"/>
              <a:t>DTx</a:t>
            </a:r>
            <a:r>
              <a:rPr lang="en-US"/>
              <a:t> and DT, Significance of </a:t>
            </a:r>
            <a:r>
              <a:rPr lang="en-US" err="1"/>
              <a:t>DTx</a:t>
            </a:r>
            <a:r>
              <a:rPr lang="en-US"/>
              <a:t> in today’s industries and </a:t>
            </a:r>
            <a:r>
              <a:rPr lang="en-US" err="1"/>
              <a:t>DTx</a:t>
            </a:r>
            <a:r>
              <a:rPr lang="en-US"/>
              <a:t> technologies are evolving, need for skilled workers that have backgrounds in </a:t>
            </a:r>
            <a:r>
              <a:rPr lang="en-US" err="1"/>
              <a:t>DTx</a:t>
            </a:r>
            <a:r>
              <a:rPr lang="en-US"/>
              <a:t> and DT. Broad – includes areas as seen in image as well as aspects of business including supply chain and logistics, also cybersecurity</a:t>
            </a:r>
          </a:p>
          <a:p>
            <a:r>
              <a:rPr lang="en-US"/>
              <a:t>https://www.stellardigital.in/blog/digital-transformation-the-benefits-and-challenges-adhered-to-it/</a:t>
            </a:r>
          </a:p>
        </p:txBody>
      </p:sp>
      <p:sp>
        <p:nvSpPr>
          <p:cNvPr id="4" name="Slide Number Placeholder 3"/>
          <p:cNvSpPr>
            <a:spLocks noGrp="1"/>
          </p:cNvSpPr>
          <p:nvPr>
            <p:ph type="sldNum" sz="quarter" idx="5"/>
          </p:nvPr>
        </p:nvSpPr>
        <p:spPr/>
        <p:txBody>
          <a:bodyPr/>
          <a:lstStyle/>
          <a:p>
            <a:fld id="{96F524A4-FB6F-4370-91D7-3E9818E122A2}" type="slidenum">
              <a:rPr lang="en-US" smtClean="0"/>
              <a:t>22</a:t>
            </a:fld>
            <a:endParaRPr lang="en-US"/>
          </a:p>
        </p:txBody>
      </p:sp>
    </p:spTree>
    <p:extLst>
      <p:ext uri="{BB962C8B-B14F-4D97-AF65-F5344CB8AC3E}">
        <p14:creationId xmlns:p14="http://schemas.microsoft.com/office/powerpoint/2010/main" val="3555771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MODULAR curriculum, Each module is broken down into 3 lessons of content and altogether, if used as credit-based coursework, this could translate to a 3 credit, semester-long course if used in its entirety.</a:t>
            </a:r>
          </a:p>
          <a:p>
            <a:r>
              <a:rPr lang="en-US"/>
              <a:t>Filled gap between academic and workforce by building curriculum that can be used either credit based or workforce</a:t>
            </a:r>
          </a:p>
        </p:txBody>
      </p:sp>
      <p:sp>
        <p:nvSpPr>
          <p:cNvPr id="4" name="Slide Number Placeholder 3"/>
          <p:cNvSpPr>
            <a:spLocks noGrp="1"/>
          </p:cNvSpPr>
          <p:nvPr>
            <p:ph type="sldNum" sz="quarter" idx="5"/>
          </p:nvPr>
        </p:nvSpPr>
        <p:spPr/>
        <p:txBody>
          <a:bodyPr/>
          <a:lstStyle/>
          <a:p>
            <a:fld id="{96F524A4-FB6F-4370-91D7-3E9818E122A2}" type="slidenum">
              <a:rPr lang="en-US" smtClean="0"/>
              <a:t>23</a:t>
            </a:fld>
            <a:endParaRPr lang="en-US"/>
          </a:p>
        </p:txBody>
      </p:sp>
    </p:spTree>
    <p:extLst>
      <p:ext uri="{BB962C8B-B14F-4D97-AF65-F5344CB8AC3E}">
        <p14:creationId xmlns:p14="http://schemas.microsoft.com/office/powerpoint/2010/main" val="936720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goal is to release open source and it’s available if anyone is interested. Current applications at OU and Piqua.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Why we built this curriculum as we did: Filled gap between academic and workforce by building curriculum that can be used either credit based or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Take pieces to fill your needs</a:t>
            </a:r>
          </a:p>
          <a:p>
            <a:endParaRPr lang="en-US"/>
          </a:p>
        </p:txBody>
      </p:sp>
      <p:sp>
        <p:nvSpPr>
          <p:cNvPr id="4" name="Slide Number Placeholder 3"/>
          <p:cNvSpPr>
            <a:spLocks noGrp="1"/>
          </p:cNvSpPr>
          <p:nvPr>
            <p:ph type="sldNum" sz="quarter" idx="5"/>
          </p:nvPr>
        </p:nvSpPr>
        <p:spPr/>
        <p:txBody>
          <a:bodyPr/>
          <a:lstStyle/>
          <a:p>
            <a:fld id="{96F524A4-FB6F-4370-91D7-3E9818E122A2}" type="slidenum">
              <a:rPr lang="en-US" smtClean="0"/>
              <a:t>25</a:t>
            </a:fld>
            <a:endParaRPr lang="en-US"/>
          </a:p>
        </p:txBody>
      </p:sp>
    </p:spTree>
    <p:extLst>
      <p:ext uri="{BB962C8B-B14F-4D97-AF65-F5344CB8AC3E}">
        <p14:creationId xmlns:p14="http://schemas.microsoft.com/office/powerpoint/2010/main" val="151780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thorough coverage, exposure, or gap as the benchmarks used for the KSAs aligned in the curriculum, focused mainly on entry and mid level KSAs, also mainly knowledge and skill KSAs.</a:t>
            </a:r>
          </a:p>
          <a:p>
            <a:r>
              <a:rPr lang="en-US" dirty="0"/>
              <a:t>https://ohiomfg.informz.net/ohiomfg/pages/Ohio_MFG_Competency_Model_?_zs=iDVqT&amp;_zmi=xSAL</a:t>
            </a:r>
          </a:p>
          <a:p>
            <a:r>
              <a:rPr lang="en-US" dirty="0"/>
              <a:t>Competency, sub-competency, topic, KSAs</a:t>
            </a:r>
          </a:p>
        </p:txBody>
      </p:sp>
      <p:sp>
        <p:nvSpPr>
          <p:cNvPr id="4" name="Slide Number Placeholder 3"/>
          <p:cNvSpPr>
            <a:spLocks noGrp="1"/>
          </p:cNvSpPr>
          <p:nvPr>
            <p:ph type="sldNum" sz="quarter" idx="5"/>
          </p:nvPr>
        </p:nvSpPr>
        <p:spPr/>
        <p:txBody>
          <a:bodyPr/>
          <a:lstStyle/>
          <a:p>
            <a:fld id="{96F524A4-FB6F-4370-91D7-3E9818E122A2}" type="slidenum">
              <a:rPr lang="en-US" smtClean="0"/>
              <a:t>26</a:t>
            </a:fld>
            <a:endParaRPr lang="en-US"/>
          </a:p>
        </p:txBody>
      </p:sp>
    </p:spTree>
    <p:extLst>
      <p:ext uri="{BB962C8B-B14F-4D97-AF65-F5344CB8AC3E}">
        <p14:creationId xmlns:p14="http://schemas.microsoft.com/office/powerpoint/2010/main" val="18674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OMA competency model</a:t>
            </a:r>
          </a:p>
        </p:txBody>
      </p:sp>
      <p:sp>
        <p:nvSpPr>
          <p:cNvPr id="4" name="Slide Number Placeholder 3"/>
          <p:cNvSpPr>
            <a:spLocks noGrp="1"/>
          </p:cNvSpPr>
          <p:nvPr>
            <p:ph type="sldNum" sz="quarter" idx="5"/>
          </p:nvPr>
        </p:nvSpPr>
        <p:spPr/>
        <p:txBody>
          <a:bodyPr/>
          <a:lstStyle/>
          <a:p>
            <a:fld id="{178E7CD9-2E52-4DCC-B30E-E8B84C10FF83}" type="slidenum">
              <a:rPr lang="en-US" smtClean="0"/>
              <a:t>27</a:t>
            </a:fld>
            <a:endParaRPr lang="en-US"/>
          </a:p>
        </p:txBody>
      </p:sp>
    </p:spTree>
    <p:extLst>
      <p:ext uri="{BB962C8B-B14F-4D97-AF65-F5344CB8AC3E}">
        <p14:creationId xmlns:p14="http://schemas.microsoft.com/office/powerpoint/2010/main" val="2701709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MODULAR curriculum, Each module is broken down into 3 lessons of content and altogether, if used as credit-based coursework, this could translate to a 3 credit, semester-long course if used in its entirety.</a:t>
            </a:r>
          </a:p>
          <a:p>
            <a:r>
              <a:rPr lang="en-US"/>
              <a:t>Filled gap between academic and workforce by building curriculum that can be used either credit based or workforce</a:t>
            </a:r>
          </a:p>
        </p:txBody>
      </p:sp>
      <p:sp>
        <p:nvSpPr>
          <p:cNvPr id="4" name="Slide Number Placeholder 3"/>
          <p:cNvSpPr>
            <a:spLocks noGrp="1"/>
          </p:cNvSpPr>
          <p:nvPr>
            <p:ph type="sldNum" sz="quarter" idx="5"/>
          </p:nvPr>
        </p:nvSpPr>
        <p:spPr/>
        <p:txBody>
          <a:bodyPr/>
          <a:lstStyle/>
          <a:p>
            <a:fld id="{96F524A4-FB6F-4370-91D7-3E9818E122A2}" type="slidenum">
              <a:rPr lang="en-US" smtClean="0"/>
              <a:t>28</a:t>
            </a:fld>
            <a:endParaRPr lang="en-US"/>
          </a:p>
        </p:txBody>
      </p:sp>
    </p:spTree>
    <p:extLst>
      <p:ext uri="{BB962C8B-B14F-4D97-AF65-F5344CB8AC3E}">
        <p14:creationId xmlns:p14="http://schemas.microsoft.com/office/powerpoint/2010/main" val="32828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M5 has 3 lessons….we aligned KSAs based on the content of each lesson. </a:t>
            </a:r>
          </a:p>
        </p:txBody>
      </p:sp>
      <p:sp>
        <p:nvSpPr>
          <p:cNvPr id="4" name="Slide Number Placeholder 3"/>
          <p:cNvSpPr>
            <a:spLocks noGrp="1"/>
          </p:cNvSpPr>
          <p:nvPr>
            <p:ph type="sldNum" sz="quarter" idx="5"/>
          </p:nvPr>
        </p:nvSpPr>
        <p:spPr/>
        <p:txBody>
          <a:bodyPr/>
          <a:lstStyle/>
          <a:p>
            <a:fld id="{96F524A4-FB6F-4370-91D7-3E9818E122A2}" type="slidenum">
              <a:rPr lang="en-US" smtClean="0"/>
              <a:t>29</a:t>
            </a:fld>
            <a:endParaRPr lang="en-US"/>
          </a:p>
        </p:txBody>
      </p:sp>
    </p:spTree>
    <p:extLst>
      <p:ext uri="{BB962C8B-B14F-4D97-AF65-F5344CB8AC3E}">
        <p14:creationId xmlns:p14="http://schemas.microsoft.com/office/powerpoint/2010/main" val="551883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2 KSAs, can see a </a:t>
            </a:r>
            <a:r>
              <a:rPr lang="en-US" err="1"/>
              <a:t>subcompetency</a:t>
            </a:r>
            <a:r>
              <a:rPr lang="en-US"/>
              <a:t> and topic here with the listed KSAs</a:t>
            </a:r>
          </a:p>
        </p:txBody>
      </p:sp>
      <p:sp>
        <p:nvSpPr>
          <p:cNvPr id="4" name="Slide Number Placeholder 3"/>
          <p:cNvSpPr>
            <a:spLocks noGrp="1"/>
          </p:cNvSpPr>
          <p:nvPr>
            <p:ph type="sldNum" sz="quarter" idx="5"/>
          </p:nvPr>
        </p:nvSpPr>
        <p:spPr/>
        <p:txBody>
          <a:bodyPr/>
          <a:lstStyle/>
          <a:p>
            <a:fld id="{96F524A4-FB6F-4370-91D7-3E9818E122A2}" type="slidenum">
              <a:rPr lang="en-US" smtClean="0"/>
              <a:t>30</a:t>
            </a:fld>
            <a:endParaRPr lang="en-US"/>
          </a:p>
        </p:txBody>
      </p:sp>
    </p:spTree>
    <p:extLst>
      <p:ext uri="{BB962C8B-B14F-4D97-AF65-F5344CB8AC3E}">
        <p14:creationId xmlns:p14="http://schemas.microsoft.com/office/powerpoint/2010/main" val="324222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965314-8A84-4D30-85D6-1D8B4981E8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5942396-38A9-49D2-8632-A373D6006A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a:t>
            </a:r>
            <a:r>
              <a:rPr lang="en-US" altLang="en-US">
                <a:solidFill>
                  <a:srgbClr val="242424"/>
                </a:solidFill>
                <a:latin typeface="Arial" panose="020B0604020202020204" pitchFamily="34" charset="0"/>
                <a:cs typeface="Arial" panose="020B0604020202020204" pitchFamily="34" charset="0"/>
              </a:rPr>
              <a:t>Ohio Technical Skills Innovation Network, or </a:t>
            </a:r>
            <a:r>
              <a:rPr lang="en-US" altLang="en-US"/>
              <a:t>Ohio TechNet, is a statewide consortium of more than 40 educational institutions including community colleges, public universities, and technical centers working collaboratively to </a:t>
            </a:r>
            <a:r>
              <a:rPr lang="en-US" altLang="en-US">
                <a:solidFill>
                  <a:srgbClr val="242424"/>
                </a:solidFill>
                <a:latin typeface="Calibri" panose="020F0502020204030204" pitchFamily="34" charset="0"/>
              </a:rPr>
              <a:t>support workforce development and academic professionals in Ohio to innovate, develop, and sustain programming that accelerates the growth of the manufacturing &amp; technical workforce. </a:t>
            </a:r>
          </a:p>
          <a:p>
            <a:pPr>
              <a:spcBef>
                <a:spcPct val="0"/>
              </a:spcBef>
            </a:pPr>
            <a:endParaRPr lang="en-US" altLang="en-US"/>
          </a:p>
        </p:txBody>
      </p:sp>
      <p:sp>
        <p:nvSpPr>
          <p:cNvPr id="17412" name="Slide Number Placeholder 3">
            <a:extLst>
              <a:ext uri="{FF2B5EF4-FFF2-40B4-BE49-F238E27FC236}">
                <a16:creationId xmlns:a16="http://schemas.microsoft.com/office/drawing/2014/main" id="{5CB001D4-E222-4459-B7E5-5D632A4078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9A879A-E9AE-4E9F-8A55-CD78062FB23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seen here, both are knowledge type KSAs, and all of the KSAs aligned to our curriculum were either knowledge or skill-based KSAs and either entry or mid level….</a:t>
            </a:r>
          </a:p>
        </p:txBody>
      </p:sp>
      <p:sp>
        <p:nvSpPr>
          <p:cNvPr id="4" name="Slide Number Placeholder 3"/>
          <p:cNvSpPr>
            <a:spLocks noGrp="1"/>
          </p:cNvSpPr>
          <p:nvPr>
            <p:ph type="sldNum" sz="quarter" idx="5"/>
          </p:nvPr>
        </p:nvSpPr>
        <p:spPr/>
        <p:txBody>
          <a:bodyPr/>
          <a:lstStyle/>
          <a:p>
            <a:fld id="{96F524A4-FB6F-4370-91D7-3E9818E122A2}" type="slidenum">
              <a:rPr lang="en-US" smtClean="0"/>
              <a:t>31</a:t>
            </a:fld>
            <a:endParaRPr lang="en-US"/>
          </a:p>
        </p:txBody>
      </p:sp>
    </p:spTree>
    <p:extLst>
      <p:ext uri="{BB962C8B-B14F-4D97-AF65-F5344CB8AC3E}">
        <p14:creationId xmlns:p14="http://schemas.microsoft.com/office/powerpoint/2010/main" val="3680192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information, now what? Different rates of coverage – how align curriculum….do you need to fully cover all KSAs? Goals of curriculum, future development….  Make choices based on this knowledge as to how you want to address the gaps or depth you address the KSAs that industry has identified as valuable. What does industry value in this moment and how does my curriculum compare in covering those valued KSAs?</a:t>
            </a:r>
          </a:p>
        </p:txBody>
      </p:sp>
      <p:sp>
        <p:nvSpPr>
          <p:cNvPr id="4" name="Slide Number Placeholder 3"/>
          <p:cNvSpPr>
            <a:spLocks noGrp="1"/>
          </p:cNvSpPr>
          <p:nvPr>
            <p:ph type="sldNum" sz="quarter" idx="5"/>
          </p:nvPr>
        </p:nvSpPr>
        <p:spPr/>
        <p:txBody>
          <a:bodyPr/>
          <a:lstStyle/>
          <a:p>
            <a:fld id="{96F524A4-FB6F-4370-91D7-3E9818E122A2}" type="slidenum">
              <a:rPr lang="en-US" smtClean="0"/>
              <a:t>38</a:t>
            </a:fld>
            <a:endParaRPr lang="en-US"/>
          </a:p>
        </p:txBody>
      </p:sp>
    </p:spTree>
    <p:extLst>
      <p:ext uri="{BB962C8B-B14F-4D97-AF65-F5344CB8AC3E}">
        <p14:creationId xmlns:p14="http://schemas.microsoft.com/office/powerpoint/2010/main" val="244120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4.0 – covered KSAs in quality but went beyond to where is it moving in I4.0</a:t>
            </a:r>
          </a:p>
        </p:txBody>
      </p:sp>
      <p:sp>
        <p:nvSpPr>
          <p:cNvPr id="4" name="Slide Number Placeholder 3"/>
          <p:cNvSpPr>
            <a:spLocks noGrp="1"/>
          </p:cNvSpPr>
          <p:nvPr>
            <p:ph type="sldNum" sz="quarter" idx="5"/>
          </p:nvPr>
        </p:nvSpPr>
        <p:spPr/>
        <p:txBody>
          <a:bodyPr/>
          <a:lstStyle/>
          <a:p>
            <a:fld id="{96F524A4-FB6F-4370-91D7-3E9818E122A2}" type="slidenum">
              <a:rPr lang="en-US" smtClean="0"/>
              <a:t>39</a:t>
            </a:fld>
            <a:endParaRPr lang="en-US"/>
          </a:p>
        </p:txBody>
      </p:sp>
    </p:spTree>
    <p:extLst>
      <p:ext uri="{BB962C8B-B14F-4D97-AF65-F5344CB8AC3E}">
        <p14:creationId xmlns:p14="http://schemas.microsoft.com/office/powerpoint/2010/main" val="229754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outdated KSAs, add newer updated KSAs, continue to future-proof our curriculum with new emerging technologies to ensure our learners are well prepared for employers in industry.</a:t>
            </a:r>
          </a:p>
          <a:p>
            <a:r>
              <a:rPr lang="en-US"/>
              <a:t>We’re going to be doing a revision of this curriculum and will be looking at how to do this</a:t>
            </a:r>
          </a:p>
        </p:txBody>
      </p:sp>
      <p:sp>
        <p:nvSpPr>
          <p:cNvPr id="4" name="Slide Number Placeholder 3"/>
          <p:cNvSpPr>
            <a:spLocks noGrp="1"/>
          </p:cNvSpPr>
          <p:nvPr>
            <p:ph type="sldNum" sz="quarter" idx="5"/>
          </p:nvPr>
        </p:nvSpPr>
        <p:spPr/>
        <p:txBody>
          <a:bodyPr/>
          <a:lstStyle/>
          <a:p>
            <a:fld id="{96F524A4-FB6F-4370-91D7-3E9818E122A2}" type="slidenum">
              <a:rPr lang="en-US" smtClean="0"/>
              <a:t>40</a:t>
            </a:fld>
            <a:endParaRPr lang="en-US"/>
          </a:p>
        </p:txBody>
      </p:sp>
    </p:spTree>
    <p:extLst>
      <p:ext uri="{BB962C8B-B14F-4D97-AF65-F5344CB8AC3E}">
        <p14:creationId xmlns:p14="http://schemas.microsoft.com/office/powerpoint/2010/main" val="60848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556CE62-6B90-4CBA-AE8F-4D788DF5C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5">
            <a:extLst>
              <a:ext uri="{FF2B5EF4-FFF2-40B4-BE49-F238E27FC236}">
                <a16:creationId xmlns:a16="http://schemas.microsoft.com/office/drawing/2014/main" id="{0E4F9A91-E062-47DF-9B7A-0CAE6AA27529}"/>
              </a:ext>
            </a:extLst>
          </p:cNvPr>
          <p:cNvSpPr>
            <a:spLocks noGrp="1" noChangeArrowheads="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What is the CM? At a basic level, this pyramid. [REFER TO GRAPHIC]</a:t>
            </a:r>
          </a:p>
          <a:p>
            <a:pPr marL="800100" lvl="1"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Competencies: Foundational tiers; sector-wide tier; industry- and occupation-specific tiers.</a:t>
            </a:r>
          </a:p>
          <a:p>
            <a:pPr marL="1257300" lvl="2"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We built a foundational model, sector-wide model, and three industry-specific models.</a:t>
            </a:r>
          </a:p>
          <a:p>
            <a:pPr marL="800100" lvl="1"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Demand-driven: Created by manufacturers. Describe workshops.</a:t>
            </a:r>
          </a:p>
          <a:p>
            <a:pPr marL="800100" lvl="1"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Describes operator and technician-level skills needs in terms of knowledge, skills, and abilities (KSAs).</a:t>
            </a:r>
          </a:p>
          <a:p>
            <a:pPr marL="800100" lvl="1"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Serves as a common language between employers and training institutions – aligning demand and supply.</a:t>
            </a:r>
          </a:p>
          <a:p>
            <a:pPr marL="800100" lvl="1"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One sector-wide manufacturing model.</a:t>
            </a:r>
          </a:p>
          <a:p>
            <a:pPr marL="1257300" lvl="2"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Multiple industry-specific models: EV, Aero &amp; Defense, semiconductor (recently completed)!</a:t>
            </a:r>
          </a:p>
          <a:p>
            <a:pPr marL="1257300" lvl="2" indent="-342900" fontAlgn="ctr">
              <a:lnSpc>
                <a:spcPct val="115000"/>
              </a:lnSpc>
              <a:spcBef>
                <a:spcPts val="1200"/>
              </a:spcBef>
              <a:buSzPts val="1000"/>
              <a:buFont typeface="Symbol" panose="05050102010706020507" pitchFamily="18" charset="2"/>
              <a:buChar char=""/>
              <a:tabLst>
                <a:tab pos="457200" algn="l"/>
              </a:tabLst>
            </a:pPr>
            <a:endParaRPr lang="en-US" altLang="en-US">
              <a:cs typeface="Calibri" panose="020F0502020204030204" pitchFamily="34" charset="0"/>
            </a:endParaRPr>
          </a:p>
          <a:p>
            <a:pPr marL="342900" indent="-342900" fontAlgn="ctr">
              <a:lnSpc>
                <a:spcPct val="115000"/>
              </a:lnSpc>
              <a:spcBef>
                <a:spcPts val="1200"/>
              </a:spcBef>
              <a:buSzPts val="1000"/>
              <a:buFont typeface="Symbol" panose="05050102010706020507" pitchFamily="18" charset="2"/>
              <a:buChar char=""/>
              <a:tabLst>
                <a:tab pos="457200" algn="l"/>
              </a:tabLst>
            </a:pPr>
            <a:r>
              <a:rPr lang="en-US" altLang="en-US">
                <a:cs typeface="Calibri" panose="020F0502020204030204" pitchFamily="34" charset="0"/>
              </a:rPr>
              <a:t>Set up next slide: There are several use cases for the CM.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DF401CD-6092-4A57-A594-A29624397A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8DB34FF-55D8-46C0-B664-49B7CFA44D91}"/>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OMA served as the convener of manufacturers during the competency model build and development phase.</a:t>
            </a:r>
          </a:p>
          <a:p>
            <a:pPr marL="628650" lvl="1" indent="-171450" fontAlgn="auto">
              <a:spcBef>
                <a:spcPts val="0"/>
              </a:spcBef>
              <a:spcAft>
                <a:spcPts val="0"/>
              </a:spcAft>
              <a:buFont typeface="Arial" panose="020B0604020202020204" pitchFamily="34" charset="0"/>
              <a:buChar char="•"/>
              <a:defRPr/>
            </a:pPr>
            <a:r>
              <a:rPr lang="en-US"/>
              <a:t>[DESCRIBE GRAPHIC].</a:t>
            </a:r>
          </a:p>
          <a:p>
            <a:pPr marL="628650" lvl="1" indent="-171450" fontAlgn="auto">
              <a:spcBef>
                <a:spcPts val="0"/>
              </a:spcBef>
              <a:spcAft>
                <a:spcPts val="0"/>
              </a:spcAft>
              <a:buFont typeface="Arial" panose="020B0604020202020204" pitchFamily="34" charset="0"/>
              <a:buChar char="•"/>
              <a:defRPr/>
            </a:pPr>
            <a:r>
              <a:rPr lang="en-US"/>
              <a:t>OMA is the center-of-excellence for the competency model – providing toolkits to partners to implement use cases.</a:t>
            </a:r>
          </a:p>
          <a:p>
            <a:pPr marL="628650" lvl="1" indent="-171450" fontAlgn="auto">
              <a:spcBef>
                <a:spcPts val="0"/>
              </a:spcBef>
              <a:spcAft>
                <a:spcPts val="0"/>
              </a:spcAft>
              <a:buFont typeface="Arial" panose="020B0604020202020204" pitchFamily="34" charset="0"/>
              <a:buChar char="•"/>
              <a:defRPr/>
            </a:pPr>
            <a:r>
              <a:rPr lang="en-US"/>
              <a:t>We aim to refine and routinely refresh this model to address critical manufacturing skill needs now and in the future. </a:t>
            </a:r>
          </a:p>
          <a:p>
            <a:pPr marL="628650" lvl="1" indent="-171450" fontAlgn="auto">
              <a:spcBef>
                <a:spcPts val="0"/>
              </a:spcBef>
              <a:spcAft>
                <a:spcPts val="0"/>
              </a:spcAft>
              <a:buFont typeface="Arial" panose="020B0604020202020204" pitchFamily="34" charset="0"/>
              <a:buChar char="•"/>
              <a:defRPr/>
            </a:pPr>
            <a:r>
              <a:rPr lang="en-US"/>
              <a:t>We also connect educators and other partners to provide guidance on the curriculum assessment process – the use case I’ll be discussing today.</a:t>
            </a:r>
          </a:p>
          <a:p>
            <a:pPr marL="171450"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Ohio TechNet also served as a key partner in developing and implementing the Ohio Manufacturing Competency Model </a:t>
            </a:r>
          </a:p>
          <a:p>
            <a:pPr marL="628650" lvl="1" indent="-171450" fontAlgn="auto">
              <a:spcBef>
                <a:spcPts val="0"/>
              </a:spcBef>
              <a:spcAft>
                <a:spcPts val="0"/>
              </a:spcAft>
              <a:buFont typeface="Arial" panose="020B0604020202020204" pitchFamily="34" charset="0"/>
              <a:buChar char="•"/>
              <a:defRPr/>
            </a:pPr>
            <a:r>
              <a:rPr lang="en-US"/>
              <a:t>Funded a portion of this work.</a:t>
            </a:r>
          </a:p>
          <a:p>
            <a:pPr marL="628650" lvl="1" indent="-171450" fontAlgn="auto">
              <a:spcBef>
                <a:spcPts val="0"/>
              </a:spcBef>
              <a:spcAft>
                <a:spcPts val="0"/>
              </a:spcAft>
              <a:buFont typeface="Arial" panose="020B0604020202020204" pitchFamily="34" charset="0"/>
              <a:buChar char="•"/>
              <a:defRPr/>
            </a:pPr>
            <a:r>
              <a:rPr lang="en-US"/>
              <a:t>Helped coordinate with Ohio’s postsecondary manufacturing programs.</a:t>
            </a:r>
          </a:p>
          <a:p>
            <a:pPr marL="628650" lvl="1" indent="-171450" fontAlgn="auto">
              <a:spcBef>
                <a:spcPts val="0"/>
              </a:spcBef>
              <a:spcAft>
                <a:spcPts val="0"/>
              </a:spcAft>
              <a:buFont typeface="Arial" panose="020B0604020202020204" pitchFamily="34" charset="0"/>
              <a:buChar char="•"/>
              <a:defRPr/>
            </a:pPr>
            <a:r>
              <a:rPr lang="en-US"/>
              <a:t>Aided in running CA pilots.</a:t>
            </a:r>
          </a:p>
          <a:p>
            <a:pPr marL="628650" lvl="1" indent="-171450" fontAlgn="auto">
              <a:spcBef>
                <a:spcPts val="0"/>
              </a:spcBef>
              <a:spcAft>
                <a:spcPts val="0"/>
              </a:spcAft>
              <a:buFont typeface="Arial" panose="020B0604020202020204" pitchFamily="34" charset="0"/>
              <a:buChar char="•"/>
              <a:defRPr/>
            </a:pPr>
            <a:r>
              <a:rPr lang="en-US"/>
              <a:t>Now, they are offering CA Office Hours to help walk educators through the CA process – especially for A&amp;AM </a:t>
            </a:r>
            <a:r>
              <a:rPr lang="en-US" err="1"/>
              <a:t>SuperRAPIDS</a:t>
            </a:r>
            <a:r>
              <a:rPr lang="en-US"/>
              <a:t>.</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Set up for next slide: While developing the CM, we focused on specific in-demand occupations.</a:t>
            </a:r>
          </a:p>
          <a:p>
            <a:pPr fontAlgn="auto">
              <a:spcBef>
                <a:spcPts val="0"/>
              </a:spcBef>
              <a:spcAft>
                <a:spcPts val="0"/>
              </a:spcAft>
              <a:defRPr/>
            </a:pPr>
            <a:endParaRPr lang="en-US"/>
          </a:p>
        </p:txBody>
      </p:sp>
      <p:sp>
        <p:nvSpPr>
          <p:cNvPr id="21508" name="Slide Number Placeholder 3">
            <a:extLst>
              <a:ext uri="{FF2B5EF4-FFF2-40B4-BE49-F238E27FC236}">
                <a16:creationId xmlns:a16="http://schemas.microsoft.com/office/drawing/2014/main" id="{8584E5DA-2E66-4138-A44D-359566DBDC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DA1623-1566-4A90-B339-AB4A97AE4B51}"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D912908-DB82-4B51-9313-AA88B3EF01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D63BB6-C687-46CA-B95E-37C92A2A94D1}"/>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This is a categorized figure of manufacturing occupations considered while building the sector-wide model. </a:t>
            </a:r>
          </a:p>
          <a:p>
            <a:pPr marL="628650" lvl="1" indent="-171450" fontAlgn="auto">
              <a:spcBef>
                <a:spcPts val="0"/>
              </a:spcBef>
              <a:spcAft>
                <a:spcPts val="0"/>
              </a:spcAft>
              <a:buFont typeface="Arial" panose="020B0604020202020204" pitchFamily="34" charset="0"/>
              <a:buChar char="•"/>
              <a:defRPr/>
            </a:pPr>
            <a:r>
              <a:rPr lang="en-US"/>
              <a:t>Are meant to contextualize skills by showing occupations where they are shared.</a:t>
            </a:r>
          </a:p>
          <a:p>
            <a:pPr marL="628650" lvl="1" indent="-171450" fontAlgn="auto">
              <a:spcBef>
                <a:spcPts val="0"/>
              </a:spcBef>
              <a:spcAft>
                <a:spcPts val="0"/>
              </a:spcAft>
              <a:buFont typeface="Arial" panose="020B0604020202020204" pitchFamily="34" charset="0"/>
              <a:buChar char="•"/>
              <a:defRPr/>
            </a:pPr>
            <a:r>
              <a:rPr lang="en-US"/>
              <a:t>We then identified core skills that are shared across many of these occupations at the entry (operator) and middle (technician) levels.</a:t>
            </a:r>
          </a:p>
          <a:p>
            <a:pPr fontAlgn="auto">
              <a:spcBef>
                <a:spcPts val="0"/>
              </a:spcBef>
              <a:spcAft>
                <a:spcPts val="0"/>
              </a:spcAft>
              <a:buFont typeface="Arial" panose="020B0604020202020204" pitchFamily="34" charset="0"/>
              <a:buNone/>
              <a:defRPr/>
            </a:pPr>
            <a:endParaRPr lang="en-US"/>
          </a:p>
          <a:p>
            <a:pPr marL="171450" indent="-171450" fontAlgn="auto">
              <a:spcBef>
                <a:spcPts val="0"/>
              </a:spcBef>
              <a:spcAft>
                <a:spcPts val="0"/>
              </a:spcAft>
              <a:buFont typeface="Arial" panose="020B0604020202020204" pitchFamily="34" charset="0"/>
              <a:buChar char="•"/>
              <a:defRPr/>
            </a:pPr>
            <a:r>
              <a:rPr lang="en-US"/>
              <a:t>Entry-level occupations are roles that require little to no previous experience. </a:t>
            </a:r>
          </a:p>
          <a:p>
            <a:pPr marL="628650" lvl="1" indent="-171450" fontAlgn="auto">
              <a:spcBef>
                <a:spcPts val="0"/>
              </a:spcBef>
              <a:spcAft>
                <a:spcPts val="0"/>
              </a:spcAft>
              <a:buFont typeface="Arial" panose="020B0604020202020204" pitchFamily="34" charset="0"/>
              <a:buChar char="•"/>
              <a:defRPr/>
            </a:pPr>
            <a:r>
              <a:rPr lang="en-US"/>
              <a:t>Most closely associated to skills that a worker would hold at the operator level</a:t>
            </a:r>
          </a:p>
          <a:p>
            <a:pPr marL="171450" indent="-171450" fontAlgn="auto">
              <a:spcBef>
                <a:spcPts val="0"/>
              </a:spcBef>
              <a:spcAft>
                <a:spcPts val="0"/>
              </a:spcAft>
              <a:buFont typeface="Arial" panose="020B0604020202020204" pitchFamily="34" charset="0"/>
              <a:buChar char="•"/>
              <a:defRPr/>
            </a:pPr>
            <a:r>
              <a:rPr lang="en-US"/>
              <a:t>Mid-level occupations are roles that require around two years of industry experience. </a:t>
            </a:r>
          </a:p>
          <a:p>
            <a:pPr marL="628650" lvl="1" indent="-171450" fontAlgn="auto">
              <a:spcBef>
                <a:spcPts val="0"/>
              </a:spcBef>
              <a:spcAft>
                <a:spcPts val="0"/>
              </a:spcAft>
              <a:buFont typeface="Arial" panose="020B0604020202020204" pitchFamily="34" charset="0"/>
              <a:buChar char="•"/>
              <a:defRPr/>
            </a:pPr>
            <a:r>
              <a:rPr lang="en-US"/>
              <a:t>Most closely associated with technician level roles.</a:t>
            </a:r>
          </a:p>
          <a:p>
            <a:pPr marL="171450" indent="-171450" fontAlgn="auto">
              <a:spcBef>
                <a:spcPts val="0"/>
              </a:spcBef>
              <a:spcAft>
                <a:spcPts val="0"/>
              </a:spcAft>
              <a:buFont typeface="Arial" panose="020B0604020202020204" pitchFamily="34" charset="0"/>
              <a:buChar char="•"/>
              <a:defRPr/>
            </a:pPr>
            <a:r>
              <a:rPr lang="en-US"/>
              <a:t>Advanced occupations are those that require the most manufacturing experience. </a:t>
            </a:r>
          </a:p>
          <a:p>
            <a:pPr marL="628650" lvl="1" indent="-171450" fontAlgn="auto">
              <a:spcBef>
                <a:spcPts val="0"/>
              </a:spcBef>
              <a:spcAft>
                <a:spcPts val="0"/>
              </a:spcAft>
              <a:buFont typeface="Arial" panose="020B0604020202020204" pitchFamily="34" charset="0"/>
              <a:buChar char="•"/>
              <a:defRPr/>
            </a:pPr>
            <a:r>
              <a:rPr lang="en-US"/>
              <a:t>Mostly workers who have an undergrad degree or have spent a majority of their career in manufacturing.</a:t>
            </a:r>
          </a:p>
          <a:p>
            <a:pPr marL="171450"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These representative occupations serve as benchmarks for identifying common skills shared across in-demand manufacturing roles.</a:t>
            </a:r>
          </a:p>
          <a:p>
            <a:pPr marL="628650" lvl="1" indent="-171450" fontAlgn="auto">
              <a:spcBef>
                <a:spcPts val="0"/>
              </a:spcBef>
              <a:spcAft>
                <a:spcPts val="0"/>
              </a:spcAft>
              <a:buFont typeface="Arial" panose="020B0604020202020204" pitchFamily="34" charset="0"/>
              <a:buChar char="•"/>
              <a:defRPr/>
            </a:pPr>
            <a:r>
              <a:rPr lang="en-US"/>
              <a:t>Compiling this list was an important part of the model development process.</a:t>
            </a:r>
          </a:p>
          <a:p>
            <a:pPr fontAlgn="auto">
              <a:spcBef>
                <a:spcPts val="0"/>
              </a:spcBef>
              <a:spcAft>
                <a:spcPts val="0"/>
              </a:spcAft>
              <a:defRPr/>
            </a:pPr>
            <a:endParaRPr lang="en-US"/>
          </a:p>
          <a:p>
            <a:pPr fontAlgn="auto">
              <a:spcBef>
                <a:spcPts val="0"/>
              </a:spcBef>
              <a:spcAft>
                <a:spcPts val="0"/>
              </a:spcAft>
              <a:defRPr/>
            </a:pPr>
            <a:r>
              <a:rPr lang="en-US"/>
              <a:t>Set up next slide: What did we find?</a:t>
            </a:r>
          </a:p>
        </p:txBody>
      </p:sp>
      <p:sp>
        <p:nvSpPr>
          <p:cNvPr id="23556" name="Slide Number Placeholder 3">
            <a:extLst>
              <a:ext uri="{FF2B5EF4-FFF2-40B4-BE49-F238E27FC236}">
                <a16:creationId xmlns:a16="http://schemas.microsoft.com/office/drawing/2014/main" id="{48E0B7FD-FEA2-4BF4-9AD8-4F59E04B31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FDFAF0-AE42-46D0-8DA0-F16D2249D978}"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EEAE5DB-D374-4D44-96B6-AAD3E0934F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A7AB4D-E04B-434D-9D70-7AA80512461F}"/>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The data from constructing the CM underscore the fact that several foundational manufacturing skills that are pertinent across many industries. </a:t>
            </a:r>
          </a:p>
          <a:p>
            <a:pPr marL="628650" lvl="1" indent="-171450" fontAlgn="auto">
              <a:spcBef>
                <a:spcPts val="0"/>
              </a:spcBef>
              <a:spcAft>
                <a:spcPts val="0"/>
              </a:spcAft>
              <a:buFont typeface="Arial" panose="020B0604020202020204" pitchFamily="34" charset="0"/>
              <a:buChar char="•"/>
              <a:defRPr/>
            </a:pPr>
            <a:r>
              <a:rPr lang="en-US"/>
              <a:t>Note that the model calls “skills” KSAs – knowledge, skills, and abilities. I will discuss this later.</a:t>
            </a:r>
          </a:p>
          <a:p>
            <a:pPr marL="171450" indent="-171450" fontAlgn="auto">
              <a:spcBef>
                <a:spcPts val="0"/>
              </a:spcBef>
              <a:spcAft>
                <a:spcPts val="0"/>
              </a:spcAft>
              <a:buFont typeface="Arial" panose="020B0604020202020204" pitchFamily="34" charset="0"/>
              <a:buChar char="•"/>
              <a:defRPr/>
            </a:pPr>
            <a:r>
              <a:rPr lang="en-US"/>
              <a:t>A few key points: </a:t>
            </a:r>
          </a:p>
          <a:p>
            <a:pPr marL="628650" lvl="1" indent="-171450" fontAlgn="auto">
              <a:spcBef>
                <a:spcPts val="0"/>
              </a:spcBef>
              <a:spcAft>
                <a:spcPts val="0"/>
              </a:spcAft>
              <a:buFont typeface="Arial" panose="020B0604020202020204" pitchFamily="34" charset="0"/>
              <a:buChar char="•"/>
              <a:defRPr/>
            </a:pPr>
            <a:r>
              <a:rPr lang="en-US"/>
              <a:t>At the entry (operator) level,  most critical competencies are found at the sector-wide level. </a:t>
            </a:r>
          </a:p>
          <a:p>
            <a:pPr marL="1085850" lvl="2" indent="-171450" fontAlgn="auto">
              <a:spcBef>
                <a:spcPts val="0"/>
              </a:spcBef>
              <a:spcAft>
                <a:spcPts val="0"/>
              </a:spcAft>
              <a:buFont typeface="Arial" panose="020B0604020202020204" pitchFamily="34" charset="0"/>
              <a:buChar char="•"/>
              <a:defRPr/>
            </a:pPr>
            <a:r>
              <a:rPr lang="en-US"/>
              <a:t>48% of skills in this layer are highly critical vs. 10% at the industry level. </a:t>
            </a:r>
          </a:p>
          <a:p>
            <a:pPr marL="628650" lvl="1" indent="-171450" fontAlgn="auto">
              <a:spcBef>
                <a:spcPts val="0"/>
              </a:spcBef>
              <a:spcAft>
                <a:spcPts val="0"/>
              </a:spcAft>
              <a:buFont typeface="Arial" panose="020B0604020202020204" pitchFamily="34" charset="0"/>
              <a:buChar char="•"/>
              <a:defRPr/>
            </a:pPr>
            <a:r>
              <a:rPr lang="en-US"/>
              <a:t>Skills also show a high variance in criticality between entry- and mid-level positions</a:t>
            </a:r>
          </a:p>
          <a:p>
            <a:pPr marL="1085850" lvl="2" indent="-171450" fontAlgn="auto">
              <a:spcBef>
                <a:spcPts val="0"/>
              </a:spcBef>
              <a:spcAft>
                <a:spcPts val="0"/>
              </a:spcAft>
              <a:buFont typeface="Arial" panose="020B0604020202020204" pitchFamily="34" charset="0"/>
              <a:buChar char="•"/>
              <a:defRPr/>
            </a:pPr>
            <a:r>
              <a:rPr lang="en-US"/>
              <a:t>A higher percentage (35%) of industry-specific skills are highly critical at the mid-level.</a:t>
            </a:r>
          </a:p>
          <a:p>
            <a:pPr marL="1543050" lvl="3" indent="-171450" fontAlgn="auto">
              <a:spcBef>
                <a:spcPts val="0"/>
              </a:spcBef>
              <a:spcAft>
                <a:spcPts val="0"/>
              </a:spcAft>
              <a:buFont typeface="Arial" panose="020B0604020202020204" pitchFamily="34" charset="0"/>
              <a:buChar char="•"/>
              <a:defRPr/>
            </a:pPr>
            <a:r>
              <a:rPr lang="en-US"/>
              <a:t>As employees progress, the value on specialized skills increases. </a:t>
            </a:r>
          </a:p>
          <a:p>
            <a:pPr marL="171450"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Big takeaway: The sector-wide model shows a higher concentration of critical KSAs than the industry-specific layers.</a:t>
            </a:r>
          </a:p>
          <a:p>
            <a:pPr marL="628650" lvl="1" indent="-171450" fontAlgn="auto">
              <a:spcBef>
                <a:spcPts val="0"/>
              </a:spcBef>
              <a:spcAft>
                <a:spcPts val="0"/>
              </a:spcAft>
              <a:buFont typeface="Arial" panose="020B0604020202020204" pitchFamily="34" charset="0"/>
              <a:buChar char="•"/>
              <a:defRPr/>
            </a:pPr>
            <a:r>
              <a:rPr lang="en-US"/>
              <a:t>A well-trained manufacturing workforce is versatile and can transition between industries.</a:t>
            </a:r>
          </a:p>
          <a:p>
            <a:pPr marL="628650" lvl="1" indent="-171450" fontAlgn="auto">
              <a:spcBef>
                <a:spcPts val="0"/>
              </a:spcBef>
              <a:spcAft>
                <a:spcPts val="0"/>
              </a:spcAft>
              <a:buFont typeface="Arial" panose="020B0604020202020204" pitchFamily="34" charset="0"/>
              <a:buChar char="•"/>
              <a:defRPr/>
            </a:pPr>
            <a:r>
              <a:rPr lang="en-US"/>
              <a:t>It’s crucial for businesses and educators to invest in high-criticality, foundational manufacturing skills training.</a:t>
            </a:r>
          </a:p>
          <a:p>
            <a:pPr marL="628650" lvl="1" indent="-171450" fontAlgn="auto">
              <a:spcBef>
                <a:spcPts val="0"/>
              </a:spcBef>
              <a:spcAft>
                <a:spcPts val="0"/>
              </a:spcAft>
              <a:buFont typeface="Arial" panose="020B0604020202020204" pitchFamily="34" charset="0"/>
              <a:buChar char="•"/>
              <a:defRPr/>
            </a:pPr>
            <a:r>
              <a:rPr lang="en-US"/>
              <a:t>Then tailor mid-level (technician) training to the specialized needs of the industry. </a:t>
            </a:r>
          </a:p>
          <a:p>
            <a:pPr marL="628650" lvl="1" indent="-171450" fontAlgn="auto">
              <a:spcBef>
                <a:spcPts val="0"/>
              </a:spcBef>
              <a:spcAft>
                <a:spcPts val="0"/>
              </a:spcAft>
              <a:buFont typeface="Arial" panose="020B0604020202020204" pitchFamily="34" charset="0"/>
              <a:buChar char="•"/>
              <a:defRPr/>
            </a:pPr>
            <a:r>
              <a:rPr lang="en-US"/>
              <a:t>We need an all-of-manufacturing approach to emphasize sector-wide skills and build a future-proof workforce resilient to industry-specific fluctuations, </a:t>
            </a:r>
          </a:p>
          <a:p>
            <a:pPr marL="1085850" lvl="2" indent="-171450" fontAlgn="auto">
              <a:spcBef>
                <a:spcPts val="0"/>
              </a:spcBef>
              <a:spcAft>
                <a:spcPts val="0"/>
              </a:spcAft>
              <a:buFont typeface="Arial" panose="020B0604020202020204" pitchFamily="34" charset="0"/>
              <a:buChar char="•"/>
              <a:defRPr/>
            </a:pPr>
            <a:r>
              <a:rPr lang="en-US"/>
              <a:t>And the CM provides the framework for such an approach. </a:t>
            </a:r>
          </a:p>
          <a:p>
            <a:pPr fontAlgn="auto">
              <a:spcBef>
                <a:spcPts val="0"/>
              </a:spcBef>
              <a:spcAft>
                <a:spcPts val="0"/>
              </a:spcAft>
              <a:defRPr/>
            </a:pPr>
            <a:endParaRPr lang="en-US"/>
          </a:p>
          <a:p>
            <a:pPr marL="171450" indent="-171450" fontAlgn="auto">
              <a:spcBef>
                <a:spcPts val="0"/>
              </a:spcBef>
              <a:spcAft>
                <a:spcPts val="0"/>
              </a:spcAft>
              <a:buFont typeface="Arial" panose="020B0604020202020204" pitchFamily="34" charset="0"/>
              <a:buChar char="•"/>
              <a:defRPr/>
            </a:pPr>
            <a:r>
              <a:rPr lang="en-US"/>
              <a:t>Set up next slide: Let’s look at some of the CM use cases.</a:t>
            </a:r>
          </a:p>
        </p:txBody>
      </p:sp>
      <p:sp>
        <p:nvSpPr>
          <p:cNvPr id="25604" name="Slide Number Placeholder 3">
            <a:extLst>
              <a:ext uri="{FF2B5EF4-FFF2-40B4-BE49-F238E27FC236}">
                <a16:creationId xmlns:a16="http://schemas.microsoft.com/office/drawing/2014/main" id="{9434900F-4C11-4C1D-AAB7-030EBC8AEA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3EAE7-8EF2-4DE7-B35E-4F524E13EE40}"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4496BAA-FE78-4C92-B945-048C2C90C5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E86A768-5AE6-45F1-AE0E-847C4FDCD343}"/>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At the broadest level of skill categorization is a </a:t>
            </a:r>
            <a:r>
              <a:rPr lang="en-US" b="1">
                <a:latin typeface="Source Sans Pro" panose="020B0503030403020204" pitchFamily="34" charset="0"/>
              </a:rPr>
              <a:t>Competency</a:t>
            </a:r>
            <a:r>
              <a:rPr lang="en-US">
                <a:latin typeface="Source Sans Pro" panose="020B0503030403020204" pitchFamily="34" charset="0"/>
              </a:rPr>
              <a:t>. </a:t>
            </a:r>
          </a:p>
          <a:p>
            <a:pPr marL="628650" lvl="1"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A cluster of related skills or knowledge that collectively form a specific area of expertise – like “Production Operations.” </a:t>
            </a:r>
          </a:p>
          <a:p>
            <a:pPr marL="171450" indent="-171450" fontAlgn="auto">
              <a:spcBef>
                <a:spcPts val="0"/>
              </a:spcBef>
              <a:spcAft>
                <a:spcPts val="0"/>
              </a:spcAft>
              <a:buFont typeface="Arial" panose="020B0604020202020204" pitchFamily="34" charset="0"/>
              <a:buChar char="•"/>
              <a:defRPr/>
            </a:pPr>
            <a:r>
              <a:rPr lang="en-US" b="1">
                <a:latin typeface="Source Sans Pro" panose="020B0503030403020204" pitchFamily="34" charset="0"/>
              </a:rPr>
              <a:t>A Sub-Competency</a:t>
            </a:r>
            <a:r>
              <a:rPr lang="en-US">
                <a:latin typeface="Source Sans Pro" panose="020B0503030403020204" pitchFamily="34" charset="0"/>
              </a:rPr>
              <a:t> is the next level and breaks down a competency into more specific components. </a:t>
            </a:r>
          </a:p>
          <a:p>
            <a:pPr marL="628650" lvl="1"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For example, “Preventative and Predictive Maintenance,” “Maintenance Planning,” “Troubleshooting and Monitoring” are all sub-competencies that fall under the “Maintenance, Installation, and Repair” competency. </a:t>
            </a:r>
          </a:p>
          <a:p>
            <a:pPr marL="171450"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A </a:t>
            </a:r>
            <a:r>
              <a:rPr lang="en-US" b="1">
                <a:latin typeface="Source Sans Pro" panose="020B0503030403020204" pitchFamily="34" charset="0"/>
              </a:rPr>
              <a:t>Topic</a:t>
            </a:r>
            <a:r>
              <a:rPr lang="en-US" i="1">
                <a:latin typeface="Source Sans Pro" panose="020B0503030403020204" pitchFamily="34" charset="0"/>
              </a:rPr>
              <a:t> </a:t>
            </a:r>
            <a:r>
              <a:rPr lang="en-US">
                <a:latin typeface="Source Sans Pro" panose="020B0503030403020204" pitchFamily="34" charset="0"/>
              </a:rPr>
              <a:t>further describes narrow activities within the sub-competencies.</a:t>
            </a:r>
          </a:p>
          <a:p>
            <a:pPr marL="171450"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Finally, </a:t>
            </a:r>
            <a:r>
              <a:rPr lang="en-US" b="1">
                <a:latin typeface="Source Sans Pro" panose="020B0503030403020204" pitchFamily="34" charset="0"/>
              </a:rPr>
              <a:t>Knowledge, Skill, and Ability (KSA) statements</a:t>
            </a:r>
            <a:r>
              <a:rPr lang="en-US">
                <a:latin typeface="Source Sans Pro" panose="020B0503030403020204" pitchFamily="34" charset="0"/>
              </a:rPr>
              <a:t> are concise, plain-language statements to identify the levels of proficiency that correspond to a topic. </a:t>
            </a:r>
          </a:p>
          <a:p>
            <a:pPr marL="171450" indent="-171450" fontAlgn="auto">
              <a:spcBef>
                <a:spcPts val="0"/>
              </a:spcBef>
              <a:spcAft>
                <a:spcPts val="0"/>
              </a:spcAft>
              <a:buFont typeface="Arial" panose="020B0604020202020204" pitchFamily="34" charset="0"/>
              <a:buChar char="•"/>
              <a:defRPr/>
            </a:pPr>
            <a:endParaRPr lang="en-US">
              <a:latin typeface="Source Sans Pro" panose="020B0503030403020204" pitchFamily="34" charset="0"/>
            </a:endParaRPr>
          </a:p>
          <a:p>
            <a:pPr marL="171450"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The competency, sub-competency, and topic layers describe the “what”. </a:t>
            </a:r>
          </a:p>
          <a:p>
            <a:pPr marL="628650" lvl="1" indent="-171450" fontAlgn="auto">
              <a:spcBef>
                <a:spcPts val="0"/>
              </a:spcBef>
              <a:spcAft>
                <a:spcPts val="0"/>
              </a:spcAft>
              <a:buFont typeface="Arial" panose="020B0604020202020204" pitchFamily="34" charset="0"/>
              <a:buChar char="•"/>
              <a:defRPr/>
            </a:pPr>
            <a:r>
              <a:rPr lang="en-US">
                <a:latin typeface="Source Sans Pro" panose="020B0503030403020204" pitchFamily="34" charset="0"/>
              </a:rPr>
              <a:t>KSA statements describe the “how.” The KSA statements describe the level of mastery or proficiency expected for common entry- and mid-level manufacturing occupations.</a:t>
            </a:r>
            <a:endParaRPr lang="en-US" sz="1000">
              <a:latin typeface="Calibri" panose="020F0502020204030204" pitchFamily="34" charset="0"/>
              <a:ea typeface="Times New Roman" panose="02020603050405020304" pitchFamily="18" charset="0"/>
            </a:endParaRPr>
          </a:p>
          <a:p>
            <a:pPr marL="1085850" lvl="2" indent="-171450" fontAlgn="auto">
              <a:spcBef>
                <a:spcPts val="0"/>
              </a:spcBef>
              <a:spcAft>
                <a:spcPts val="0"/>
              </a:spcAft>
              <a:buFont typeface="Arial" panose="020B0604020202020204" pitchFamily="34" charset="0"/>
              <a:buChar char="•"/>
              <a:defRPr/>
            </a:pPr>
            <a:r>
              <a:rPr lang="en-US" sz="1000" b="1">
                <a:latin typeface="Swis721  BT  Cond 2"/>
              </a:rPr>
              <a:t>Knowledge: </a:t>
            </a:r>
            <a:r>
              <a:rPr lang="en-US" sz="1000">
                <a:latin typeface="Swis721  BT  Cond 2"/>
              </a:rPr>
              <a:t>The theoretical or factual understanding of concepts, information, and principles. It is theoretical and not practical.</a:t>
            </a:r>
          </a:p>
          <a:p>
            <a:pPr marL="1085850" lvl="2" indent="-171450" fontAlgn="auto">
              <a:spcBef>
                <a:spcPts val="0"/>
              </a:spcBef>
              <a:spcAft>
                <a:spcPts val="0"/>
              </a:spcAft>
              <a:buFont typeface="Arial" panose="020B0604020202020204" pitchFamily="34" charset="0"/>
              <a:buChar char="•"/>
              <a:defRPr/>
            </a:pPr>
            <a:r>
              <a:rPr lang="en-US" sz="1000" b="1">
                <a:latin typeface="Swis721  BT  Cond 2"/>
              </a:rPr>
              <a:t>Skills: </a:t>
            </a:r>
            <a:r>
              <a:rPr lang="en-US" sz="1000">
                <a:latin typeface="Swis721  BT  Cond 2"/>
              </a:rPr>
              <a:t>The practical, learned capabilities develop through training or hands-on experience. Skills are practical applications of theoretical knowledge.</a:t>
            </a:r>
          </a:p>
          <a:p>
            <a:pPr marL="1085850" lvl="2" indent="-171450" fontAlgn="auto">
              <a:spcBef>
                <a:spcPts val="0"/>
              </a:spcBef>
              <a:spcAft>
                <a:spcPts val="0"/>
              </a:spcAft>
              <a:buFont typeface="Arial" panose="020B0604020202020204" pitchFamily="34" charset="0"/>
              <a:buChar char="•"/>
              <a:defRPr/>
            </a:pPr>
            <a:r>
              <a:rPr lang="en-US" sz="1000" b="1">
                <a:latin typeface="Swis721  BT  Cond 2"/>
              </a:rPr>
              <a:t>Ability: </a:t>
            </a:r>
            <a:r>
              <a:rPr lang="en-US" sz="1000">
                <a:latin typeface="Swis721  BT  Cond 2"/>
              </a:rPr>
              <a:t>A demonstrated cognitive or physical capability to successfully perform a task with a wide range of possible outcomes. It is often a collection of several underlying capacities that enable us to learn and perform. They are typically time-consuming to learn and have a component of innate or natural talents that a person brings to a task or situation. </a:t>
            </a:r>
            <a:endParaRPr lang="en-US" sz="1000">
              <a:solidFill>
                <a:prstClr val="black"/>
              </a:solidFill>
              <a:latin typeface="Swis721  BT  Cond 2"/>
            </a:endParaRPr>
          </a:p>
          <a:p>
            <a:pPr fontAlgn="auto">
              <a:spcBef>
                <a:spcPts val="0"/>
              </a:spcBef>
              <a:spcAft>
                <a:spcPts val="0"/>
              </a:spcAft>
              <a:defRPr/>
            </a:pPr>
            <a:endParaRPr lang="en-US"/>
          </a:p>
          <a:p>
            <a:pPr marL="171450" indent="-171450" fontAlgn="auto">
              <a:spcBef>
                <a:spcPts val="0"/>
              </a:spcBef>
              <a:spcAft>
                <a:spcPts val="0"/>
              </a:spcAft>
              <a:buFont typeface="Arial" panose="020B0604020202020204" pitchFamily="34" charset="0"/>
              <a:buChar char="•"/>
              <a:defRPr/>
            </a:pPr>
            <a:r>
              <a:rPr lang="en-US"/>
              <a:t>Now, what does a repository look like?</a:t>
            </a:r>
          </a:p>
          <a:p>
            <a:pPr marL="628650" lvl="1" indent="-171450" fontAlgn="auto">
              <a:spcBef>
                <a:spcPts val="0"/>
              </a:spcBef>
              <a:spcAft>
                <a:spcPts val="0"/>
              </a:spcAft>
              <a:buFont typeface="Arial" panose="020B0604020202020204" pitchFamily="34" charset="0"/>
              <a:buChar char="•"/>
              <a:defRPr/>
            </a:pPr>
            <a:r>
              <a:rPr lang="en-US"/>
              <a:t>[OPEN THE BASE REPOSITORY].</a:t>
            </a:r>
          </a:p>
          <a:p>
            <a:pPr marL="628650" lvl="1" indent="-171450" fontAlgn="auto">
              <a:spcBef>
                <a:spcPts val="0"/>
              </a:spcBef>
              <a:spcAft>
                <a:spcPts val="0"/>
              </a:spcAft>
              <a:buFont typeface="Arial" panose="020B0604020202020204" pitchFamily="34" charset="0"/>
              <a:buChar char="•"/>
              <a:defRPr/>
            </a:pPr>
            <a:r>
              <a:rPr lang="en-US"/>
              <a:t>Explain the columns.</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Next slide.</a:t>
            </a:r>
          </a:p>
          <a:p>
            <a:pPr fontAlgn="auto">
              <a:spcBef>
                <a:spcPts val="0"/>
              </a:spcBef>
              <a:spcAft>
                <a:spcPts val="0"/>
              </a:spcAft>
              <a:defRPr/>
            </a:pPr>
            <a:endParaRPr lang="en-US"/>
          </a:p>
        </p:txBody>
      </p:sp>
      <p:sp>
        <p:nvSpPr>
          <p:cNvPr id="27652" name="Slide Number Placeholder 3">
            <a:extLst>
              <a:ext uri="{FF2B5EF4-FFF2-40B4-BE49-F238E27FC236}">
                <a16:creationId xmlns:a16="http://schemas.microsoft.com/office/drawing/2014/main" id="{F4926F0B-0A72-4E7F-B807-9CF7C8D9CA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28A0A6-52A7-4D8A-A625-3277DDAF1C6B}"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4D83D1-581D-4133-B636-B16C862025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CD20A7-8980-46A5-9A32-071F95DF8471}"/>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t>Four (five) sets of CM repositories – sortable Excel sheets that list the KSAs.</a:t>
            </a:r>
          </a:p>
          <a:p>
            <a:pPr marL="171450" indent="-171450" fontAlgn="auto">
              <a:spcBef>
                <a:spcPts val="0"/>
              </a:spcBef>
              <a:spcAft>
                <a:spcPts val="0"/>
              </a:spcAft>
              <a:buFont typeface="Arial" panose="020B0604020202020204" pitchFamily="34" charset="0"/>
              <a:buChar char="•"/>
              <a:defRPr/>
            </a:pPr>
            <a:r>
              <a:rPr lang="en-US"/>
              <a:t>Model Overview Video, informational and promo materials, a whitepaper, and toolkits for use cases.</a:t>
            </a:r>
          </a:p>
          <a:p>
            <a:pPr marL="171450"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The OH MFG CM Landing Page has all of these tools – and places to submit CA and project proposals for A&amp;AM SR 2024.</a:t>
            </a:r>
          </a:p>
          <a:p>
            <a:pPr marL="628650" lvl="1" indent="-171450" fontAlgn="auto">
              <a:spcBef>
                <a:spcPts val="0"/>
              </a:spcBef>
              <a:spcAft>
                <a:spcPts val="0"/>
              </a:spcAft>
              <a:buFont typeface="Arial" panose="020B0604020202020204" pitchFamily="34" charset="0"/>
              <a:buChar char="•"/>
              <a:defRPr/>
            </a:pPr>
            <a:r>
              <a:rPr lang="en-US"/>
              <a:t>[OPEN WEBSITE].</a:t>
            </a:r>
          </a:p>
          <a:p>
            <a:pPr marL="628650" lvl="1" indent="-171450" fontAlgn="auto">
              <a:spcBef>
                <a:spcPts val="0"/>
              </a:spcBef>
              <a:spcAft>
                <a:spcPts val="0"/>
              </a:spcAft>
              <a:buFont typeface="Arial" panose="020B0604020202020204" pitchFamily="34" charset="0"/>
              <a:buChar char="•"/>
              <a:defRPr/>
            </a:pPr>
            <a:endParaRPr lang="en-US"/>
          </a:p>
          <a:p>
            <a:pPr marL="171450" indent="-171450" fontAlgn="auto">
              <a:spcBef>
                <a:spcPts val="0"/>
              </a:spcBef>
              <a:spcAft>
                <a:spcPts val="0"/>
              </a:spcAft>
              <a:buFont typeface="Arial" panose="020B0604020202020204" pitchFamily="34" charset="0"/>
              <a:buChar char="•"/>
              <a:defRPr/>
            </a:pPr>
            <a:r>
              <a:rPr lang="en-US"/>
              <a:t>Set up next slide: Let’s look at the CM in more detail.</a:t>
            </a:r>
          </a:p>
          <a:p>
            <a:pPr fontAlgn="auto">
              <a:spcBef>
                <a:spcPts val="0"/>
              </a:spcBef>
              <a:spcAft>
                <a:spcPts val="0"/>
              </a:spcAft>
              <a:defRPr/>
            </a:pPr>
            <a:endParaRPr lang="en-US"/>
          </a:p>
        </p:txBody>
      </p:sp>
      <p:sp>
        <p:nvSpPr>
          <p:cNvPr id="29700" name="Slide Number Placeholder 3">
            <a:extLst>
              <a:ext uri="{FF2B5EF4-FFF2-40B4-BE49-F238E27FC236}">
                <a16:creationId xmlns:a16="http://schemas.microsoft.com/office/drawing/2014/main" id="{D302AAF1-3D65-45BD-93EC-CAD936B33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25168-2474-43CC-83E8-A07351906CA4}" type="slidenum">
              <a:rPr kumimoji="0" lang="en-US" alt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FEB8-B9D8-46D5-A03F-11638CC04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2A485A-E7D5-47B9-8E42-D00905075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6A31DF-0544-41E8-AA5B-458E354F3FB3}"/>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0D77E761-E645-4DB3-B31B-FD6506908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C474F-1FC1-4FAC-BEC0-EC70E86A3EA9}"/>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230790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6319-321E-4AFC-B378-CA66FB60F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73B88-F5FC-4967-8612-5DEC92ADC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0D1EE-9A1F-4576-A98C-22FBEC553A79}"/>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BEA67114-9C40-4209-BBC0-554D167CA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262B0-071E-4631-A029-D4ED13AC2F80}"/>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57422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2C84D-E6C9-4CD1-81C3-097E65221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C2844-15EC-47A4-BA39-CC3CC46C6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D665D-CE97-4675-98ED-4220F67868D2}"/>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3AEFBE8A-ADD5-42FB-9689-8556BEAC1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33D7E-955E-436C-A359-48A4B2F063BB}"/>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141374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3E890FC-3F3A-406E-9E14-427CEBE26125}"/>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C1716B-6766-49DE-85FB-D54A5B5B05A4}" type="slidenum">
              <a:rPr lang="en-US" smtClean="0">
                <a:solidFill>
                  <a:prstClr val="black"/>
                </a:solidFill>
                <a:latin typeface="Swis721  BT  Cond 2"/>
              </a:rPr>
              <a:pPr fontAlgn="auto">
                <a:spcBef>
                  <a:spcPts val="0"/>
                </a:spcBef>
                <a:spcAft>
                  <a:spcPts val="0"/>
                </a:spcAft>
                <a:defRPr/>
              </a:pPr>
              <a:t>‹#›</a:t>
            </a:fld>
            <a:endParaRPr lang="en-US">
              <a:solidFill>
                <a:prstClr val="black"/>
              </a:solidFill>
              <a:latin typeface="Swis721  BT  Cond 2"/>
            </a:endParaRPr>
          </a:p>
        </p:txBody>
      </p:sp>
    </p:spTree>
    <p:extLst>
      <p:ext uri="{BB962C8B-B14F-4D97-AF65-F5344CB8AC3E}">
        <p14:creationId xmlns:p14="http://schemas.microsoft.com/office/powerpoint/2010/main" val="266602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9179892-4666-45E1-AEE1-ABF3B4E6458B}"/>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7E3CF69-6CDA-47A9-BCC2-7D630CD2A749}" type="slidenum">
              <a:rPr lang="en-US" smtClean="0">
                <a:solidFill>
                  <a:prstClr val="black"/>
                </a:solidFill>
                <a:latin typeface="Swis721  BT  Cond 2"/>
              </a:rPr>
              <a:pPr fontAlgn="auto">
                <a:spcBef>
                  <a:spcPts val="0"/>
                </a:spcBef>
                <a:spcAft>
                  <a:spcPts val="0"/>
                </a:spcAft>
                <a:defRPr/>
              </a:pPr>
              <a:t>‹#›</a:t>
            </a:fld>
            <a:endParaRPr lang="en-US">
              <a:solidFill>
                <a:prstClr val="black"/>
              </a:solidFill>
              <a:latin typeface="Swis721  BT  Cond 2"/>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25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5EA7-A86E-153E-EFA4-CBC301DE0014}"/>
              </a:ext>
            </a:extLst>
          </p:cNvPr>
          <p:cNvSpPr>
            <a:spLocks noGrp="1"/>
          </p:cNvSpPr>
          <p:nvPr>
            <p:ph type="title"/>
          </p:nvPr>
        </p:nvSpPr>
        <p:spPr/>
        <p:txBody>
          <a:bodyPr/>
          <a:lstStyle>
            <a:lvl1pPr>
              <a:defRPr>
                <a:latin typeface="Monteserrat"/>
              </a:defRPr>
            </a:lvl1pPr>
          </a:lstStyle>
          <a:p>
            <a:r>
              <a:rPr lang="en-US"/>
              <a:t>Click to edit Master title style</a:t>
            </a:r>
          </a:p>
        </p:txBody>
      </p:sp>
      <p:sp>
        <p:nvSpPr>
          <p:cNvPr id="3" name="Content Placeholder 2">
            <a:extLst>
              <a:ext uri="{FF2B5EF4-FFF2-40B4-BE49-F238E27FC236}">
                <a16:creationId xmlns:a16="http://schemas.microsoft.com/office/drawing/2014/main" id="{61121E37-F850-54FD-2F17-9D0D57E30DC6}"/>
              </a:ext>
            </a:extLst>
          </p:cNvPr>
          <p:cNvSpPr>
            <a:spLocks noGrp="1"/>
          </p:cNvSpPr>
          <p:nvPr>
            <p:ph idx="1"/>
          </p:nvPr>
        </p:nvSpPr>
        <p:spPr/>
        <p:txBody>
          <a:bodyPr/>
          <a:lstStyle>
            <a:lvl1pPr>
              <a:defRPr>
                <a:latin typeface="Monteserrat"/>
              </a:defRPr>
            </a:lvl1pPr>
            <a:lvl2pPr>
              <a:defRPr>
                <a:latin typeface="Monteserrat"/>
              </a:defRPr>
            </a:lvl2pPr>
            <a:lvl3pPr>
              <a:defRPr>
                <a:latin typeface="Monteserrat"/>
              </a:defRPr>
            </a:lvl3pPr>
            <a:lvl4pPr>
              <a:defRPr>
                <a:latin typeface="Monteserrat"/>
              </a:defRPr>
            </a:lvl4pPr>
            <a:lvl5pPr>
              <a:defRPr>
                <a:latin typeface="Monteserra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9A59D-3366-8D04-2662-A595F88FEB42}"/>
              </a:ext>
            </a:extLst>
          </p:cNvPr>
          <p:cNvSpPr>
            <a:spLocks noGrp="1"/>
          </p:cNvSpPr>
          <p:nvPr>
            <p:ph type="dt" sz="half" idx="10"/>
          </p:nvPr>
        </p:nvSpPr>
        <p:spPr/>
        <p:txBody>
          <a:bodyPr/>
          <a:lstStyle>
            <a:lvl1pPr>
              <a:defRPr>
                <a:latin typeface="Monteserrat"/>
              </a:defRPr>
            </a:lvl1pPr>
          </a:lstStyle>
          <a:p>
            <a:fld id="{EE02A154-34F0-443B-890D-06C3D997C569}" type="datetimeFigureOut">
              <a:rPr lang="en-US" smtClean="0"/>
              <a:pPr/>
              <a:t>9/24/2024</a:t>
            </a:fld>
            <a:endParaRPr lang="en-US"/>
          </a:p>
        </p:txBody>
      </p:sp>
      <p:sp>
        <p:nvSpPr>
          <p:cNvPr id="5" name="Footer Placeholder 4">
            <a:extLst>
              <a:ext uri="{FF2B5EF4-FFF2-40B4-BE49-F238E27FC236}">
                <a16:creationId xmlns:a16="http://schemas.microsoft.com/office/drawing/2014/main" id="{DD58D65B-0564-1A34-5036-C70F83D1ED86}"/>
              </a:ext>
            </a:extLst>
          </p:cNvPr>
          <p:cNvSpPr>
            <a:spLocks noGrp="1"/>
          </p:cNvSpPr>
          <p:nvPr>
            <p:ph type="ftr" sz="quarter" idx="11"/>
          </p:nvPr>
        </p:nvSpPr>
        <p:spPr/>
        <p:txBody>
          <a:bodyPr/>
          <a:lstStyle>
            <a:lvl1pPr>
              <a:defRPr>
                <a:latin typeface="Monteserrat"/>
              </a:defRPr>
            </a:lvl1pPr>
          </a:lstStyle>
          <a:p>
            <a:endParaRPr lang="en-US"/>
          </a:p>
        </p:txBody>
      </p:sp>
      <p:sp>
        <p:nvSpPr>
          <p:cNvPr id="6" name="Slide Number Placeholder 5">
            <a:extLst>
              <a:ext uri="{FF2B5EF4-FFF2-40B4-BE49-F238E27FC236}">
                <a16:creationId xmlns:a16="http://schemas.microsoft.com/office/drawing/2014/main" id="{76E37303-56C8-2C21-4490-DA2289FC41AE}"/>
              </a:ext>
            </a:extLst>
          </p:cNvPr>
          <p:cNvSpPr>
            <a:spLocks noGrp="1"/>
          </p:cNvSpPr>
          <p:nvPr>
            <p:ph type="sldNum" sz="quarter" idx="12"/>
          </p:nvPr>
        </p:nvSpPr>
        <p:spPr/>
        <p:txBody>
          <a:bodyPr/>
          <a:lstStyle>
            <a:lvl1pPr>
              <a:defRPr>
                <a:latin typeface="Monteserrat"/>
              </a:defRPr>
            </a:lvl1pPr>
          </a:lstStyle>
          <a:p>
            <a:fld id="{0C0277E4-AEE1-40FC-9184-AAFF3E41215B}" type="slidenum">
              <a:rPr lang="en-US" smtClean="0"/>
              <a:pPr/>
              <a:t>‹#›</a:t>
            </a:fld>
            <a:endParaRPr lang="en-US"/>
          </a:p>
        </p:txBody>
      </p:sp>
    </p:spTree>
    <p:extLst>
      <p:ext uri="{BB962C8B-B14F-4D97-AF65-F5344CB8AC3E}">
        <p14:creationId xmlns:p14="http://schemas.microsoft.com/office/powerpoint/2010/main" val="408898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56">
            <a:extLst>
              <a:ext uri="{FF2B5EF4-FFF2-40B4-BE49-F238E27FC236}">
                <a16:creationId xmlns:a16="http://schemas.microsoft.com/office/drawing/2014/main" id="{3B828EBA-8FF5-480F-B476-EE21EDEA4BB1}"/>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5" name="Rectangle 57">
            <a:extLst>
              <a:ext uri="{FF2B5EF4-FFF2-40B4-BE49-F238E27FC236}">
                <a16:creationId xmlns:a16="http://schemas.microsoft.com/office/drawing/2014/main" id="{93DD884F-B917-4BCE-8C2B-84F06F5531E6}"/>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srgbClr val="BEBEBE">
                  <a:lumMod val="100000"/>
                </a:srgbClr>
              </a:solidFill>
              <a:latin typeface="Graphik"/>
            </a:endParaRPr>
          </a:p>
        </p:txBody>
      </p:sp>
      <p:sp>
        <p:nvSpPr>
          <p:cNvPr id="6" name="Rectangle 58">
            <a:extLst>
              <a:ext uri="{FF2B5EF4-FFF2-40B4-BE49-F238E27FC236}">
                <a16:creationId xmlns:a16="http://schemas.microsoft.com/office/drawing/2014/main" id="{FE4862C5-BEFF-47BC-A8C7-8C866ABAF48E}"/>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7" name="TextBox 59">
            <a:extLst>
              <a:ext uri="{FF2B5EF4-FFF2-40B4-BE49-F238E27FC236}">
                <a16:creationId xmlns:a16="http://schemas.microsoft.com/office/drawing/2014/main" id="{B3C700B6-2C44-4F7A-8C10-BADC994B74D3}"/>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8" name="TextBox 65">
            <a:extLst>
              <a:ext uri="{FF2B5EF4-FFF2-40B4-BE49-F238E27FC236}">
                <a16:creationId xmlns:a16="http://schemas.microsoft.com/office/drawing/2014/main" id="{FC8AB8EE-F0E6-4C80-9222-074D0DDF0E26}"/>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9" name="Rectangle 67">
            <a:extLst>
              <a:ext uri="{FF2B5EF4-FFF2-40B4-BE49-F238E27FC236}">
                <a16:creationId xmlns:a16="http://schemas.microsoft.com/office/drawing/2014/main" id="{2DC4E139-27C5-4D0A-8420-FF396C390ACE}"/>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 name="Rectangle 68">
            <a:extLst>
              <a:ext uri="{FF2B5EF4-FFF2-40B4-BE49-F238E27FC236}">
                <a16:creationId xmlns:a16="http://schemas.microsoft.com/office/drawing/2014/main" id="{52CFAEC3-3543-432A-B9ED-A7DBA1FBDD62}"/>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1" name="TextBox 69">
            <a:extLst>
              <a:ext uri="{FF2B5EF4-FFF2-40B4-BE49-F238E27FC236}">
                <a16:creationId xmlns:a16="http://schemas.microsoft.com/office/drawing/2014/main" id="{B6CD8350-7319-4DF7-94FE-E3C272EFF5C6}"/>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12" name="TextBox 54">
            <a:extLst>
              <a:ext uri="{FF2B5EF4-FFF2-40B4-BE49-F238E27FC236}">
                <a16:creationId xmlns:a16="http://schemas.microsoft.com/office/drawing/2014/main" id="{F226A229-F94F-424A-9189-5FAAB503E6A3}"/>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13" name="Rectangle 55">
            <a:extLst>
              <a:ext uri="{FF2B5EF4-FFF2-40B4-BE49-F238E27FC236}">
                <a16:creationId xmlns:a16="http://schemas.microsoft.com/office/drawing/2014/main" id="{BC6824A3-16B6-4C0A-95A1-F5852F2F9EC9}"/>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4" name="TextBox 56">
            <a:extLst>
              <a:ext uri="{FF2B5EF4-FFF2-40B4-BE49-F238E27FC236}">
                <a16:creationId xmlns:a16="http://schemas.microsoft.com/office/drawing/2014/main" id="{A44C138E-4882-46C9-884C-28D46422154B}"/>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15" name="Rectangle 57">
            <a:extLst>
              <a:ext uri="{FF2B5EF4-FFF2-40B4-BE49-F238E27FC236}">
                <a16:creationId xmlns:a16="http://schemas.microsoft.com/office/drawing/2014/main" id="{843A3C18-D654-45E0-8CD5-8382F05D0DFC}"/>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6" name="Rectangle 58">
            <a:extLst>
              <a:ext uri="{FF2B5EF4-FFF2-40B4-BE49-F238E27FC236}">
                <a16:creationId xmlns:a16="http://schemas.microsoft.com/office/drawing/2014/main" id="{45C3DBBD-2365-40F9-A0A2-90E839AA1020}"/>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7" name="TextBox 59">
            <a:extLst>
              <a:ext uri="{FF2B5EF4-FFF2-40B4-BE49-F238E27FC236}">
                <a16:creationId xmlns:a16="http://schemas.microsoft.com/office/drawing/2014/main" id="{54D9917D-AA85-4D67-8105-AAEDA5094F96}"/>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18" name="Rectangle 66">
            <a:extLst>
              <a:ext uri="{FF2B5EF4-FFF2-40B4-BE49-F238E27FC236}">
                <a16:creationId xmlns:a16="http://schemas.microsoft.com/office/drawing/2014/main" id="{2A744A8C-EA94-4189-9BEE-A6879382CCA9}"/>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9" name="TextBox 54">
            <a:extLst>
              <a:ext uri="{FF2B5EF4-FFF2-40B4-BE49-F238E27FC236}">
                <a16:creationId xmlns:a16="http://schemas.microsoft.com/office/drawing/2014/main" id="{67EF21C9-E096-4183-BA64-504BD32417F6}"/>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0" name="Rectangle 60">
            <a:extLst>
              <a:ext uri="{FF2B5EF4-FFF2-40B4-BE49-F238E27FC236}">
                <a16:creationId xmlns:a16="http://schemas.microsoft.com/office/drawing/2014/main" id="{8E2FDCE0-5AA3-43DC-BC70-9ACF5A13D1F6}"/>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21" name="TextBox 56">
            <a:extLst>
              <a:ext uri="{FF2B5EF4-FFF2-40B4-BE49-F238E27FC236}">
                <a16:creationId xmlns:a16="http://schemas.microsoft.com/office/drawing/2014/main" id="{ECFA537D-D543-406E-A686-CD4A0F1DA5A0}"/>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22" name="Rectangle 61">
            <a:extLst>
              <a:ext uri="{FF2B5EF4-FFF2-40B4-BE49-F238E27FC236}">
                <a16:creationId xmlns:a16="http://schemas.microsoft.com/office/drawing/2014/main" id="{BB251B0D-77AC-4A10-BFEE-4C729FC6CBAA}"/>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23" name="TextBox 59">
            <a:extLst>
              <a:ext uri="{FF2B5EF4-FFF2-40B4-BE49-F238E27FC236}">
                <a16:creationId xmlns:a16="http://schemas.microsoft.com/office/drawing/2014/main" id="{407D1DCF-8119-4EF2-8C94-EB55B05114E0}"/>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24" name="TextBox 54">
            <a:extLst>
              <a:ext uri="{FF2B5EF4-FFF2-40B4-BE49-F238E27FC236}">
                <a16:creationId xmlns:a16="http://schemas.microsoft.com/office/drawing/2014/main" id="{86F093F2-29E5-461F-B39D-4D6B2444DBA2}"/>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25" name="Rectangle 55">
            <a:extLst>
              <a:ext uri="{FF2B5EF4-FFF2-40B4-BE49-F238E27FC236}">
                <a16:creationId xmlns:a16="http://schemas.microsoft.com/office/drawing/2014/main" id="{C89567ED-9BFF-49FF-89AF-FD965B3E3751}"/>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6" name="Rectangle 58">
            <a:extLst>
              <a:ext uri="{FF2B5EF4-FFF2-40B4-BE49-F238E27FC236}">
                <a16:creationId xmlns:a16="http://schemas.microsoft.com/office/drawing/2014/main" id="{35E5376F-2AF3-46B5-80DD-D8F3AC6812E3}"/>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7" name="TextBox 59">
            <a:extLst>
              <a:ext uri="{FF2B5EF4-FFF2-40B4-BE49-F238E27FC236}">
                <a16:creationId xmlns:a16="http://schemas.microsoft.com/office/drawing/2014/main" id="{91398209-544B-4E54-BCFD-A01F995A384F}"/>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28" name="TextBox 65">
            <a:extLst>
              <a:ext uri="{FF2B5EF4-FFF2-40B4-BE49-F238E27FC236}">
                <a16:creationId xmlns:a16="http://schemas.microsoft.com/office/drawing/2014/main" id="{5F184F23-EAAB-4EA9-AB25-7E0FC5078A67}"/>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29" name="Rectangle 67">
            <a:extLst>
              <a:ext uri="{FF2B5EF4-FFF2-40B4-BE49-F238E27FC236}">
                <a16:creationId xmlns:a16="http://schemas.microsoft.com/office/drawing/2014/main" id="{F3E05A7C-4DA4-460E-BBCC-3CDF8BB43B89}"/>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 name="Slide Number Placeholder 3">
            <a:extLst>
              <a:ext uri="{FF2B5EF4-FFF2-40B4-BE49-F238E27FC236}">
                <a16:creationId xmlns:a16="http://schemas.microsoft.com/office/drawing/2014/main" id="{4106F485-CD81-4C8A-90E2-CFC5B5047BDC}"/>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69C4AC6-39CB-4D9B-95C6-5C7CDF9D3AA2}" type="slidenum">
              <a:rPr lang="en-US" smtClean="0">
                <a:solidFill>
                  <a:prstClr val="black"/>
                </a:solidFill>
                <a:latin typeface="Swis721  BT  Cond 2"/>
              </a:rPr>
              <a:pPr fontAlgn="auto">
                <a:spcBef>
                  <a:spcPts val="0"/>
                </a:spcBef>
                <a:spcAft>
                  <a:spcPts val="0"/>
                </a:spcAft>
                <a:defRPr/>
              </a:pPr>
              <a:t>‹#›</a:t>
            </a:fld>
            <a:endParaRPr lang="en-US">
              <a:solidFill>
                <a:prstClr val="black"/>
              </a:solidFill>
              <a:latin typeface="Swis721  BT  Cond 2"/>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3">
            <a:extLst>
              <a:ext uri="{FF2B5EF4-FFF2-40B4-BE49-F238E27FC236}">
                <a16:creationId xmlns:a16="http://schemas.microsoft.com/office/drawing/2014/main" id="{D7E26716-5AEB-487B-A5E8-46BE76041F36}"/>
              </a:ext>
            </a:extLst>
          </p:cNvPr>
          <p:cNvSpPr>
            <a:spLocks noGrp="1"/>
          </p:cNvSpPr>
          <p:nvPr>
            <p:ph type="dt" sz="half" idx="10"/>
          </p:nvPr>
        </p:nvSpPr>
        <p:spPr/>
        <p:txBody>
          <a:bodyPr/>
          <a:lstStyle>
            <a:lvl1pPr>
              <a:defRPr/>
            </a:lvl1pPr>
          </a:lstStyle>
          <a:p>
            <a:pPr>
              <a:defRPr/>
            </a:pPr>
            <a:fld id="{FE1626AE-DE09-40C5-AC19-EC723853CFC6}" type="datetimeFigureOut">
              <a:rPr lang="en-US"/>
              <a:pPr>
                <a:defRPr/>
              </a:pPr>
              <a:t>9/24/2024</a:t>
            </a:fld>
            <a:endParaRPr lang="en-US"/>
          </a:p>
        </p:txBody>
      </p:sp>
      <p:sp>
        <p:nvSpPr>
          <p:cNvPr id="32" name="Footer Placeholder 4">
            <a:extLst>
              <a:ext uri="{FF2B5EF4-FFF2-40B4-BE49-F238E27FC236}">
                <a16:creationId xmlns:a16="http://schemas.microsoft.com/office/drawing/2014/main" id="{E57E01F5-05B1-427B-B9CD-119246D5B3F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1629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7CA330-C885-44A4-A051-35913AC6C6A3}"/>
              </a:ext>
            </a:extLst>
          </p:cNvPr>
          <p:cNvSpPr>
            <a:spLocks noGrp="1"/>
          </p:cNvSpPr>
          <p:nvPr>
            <p:ph type="dt" sz="half" idx="10"/>
          </p:nvPr>
        </p:nvSpPr>
        <p:spPr/>
        <p:txBody>
          <a:bodyPr/>
          <a:lstStyle>
            <a:lvl1pPr>
              <a:defRPr/>
            </a:lvl1pPr>
          </a:lstStyle>
          <a:p>
            <a:pPr>
              <a:defRPr/>
            </a:pPr>
            <a:fld id="{FF339B33-18B4-4BF5-931C-1A11FC85AFC8}" type="datetimeFigureOut">
              <a:rPr lang="en-US"/>
              <a:pPr>
                <a:defRPr/>
              </a:pPr>
              <a:t>9/24/2024</a:t>
            </a:fld>
            <a:endParaRPr lang="en-US"/>
          </a:p>
        </p:txBody>
      </p:sp>
      <p:sp>
        <p:nvSpPr>
          <p:cNvPr id="3" name="Footer Placeholder 4">
            <a:extLst>
              <a:ext uri="{FF2B5EF4-FFF2-40B4-BE49-F238E27FC236}">
                <a16:creationId xmlns:a16="http://schemas.microsoft.com/office/drawing/2014/main" id="{F2ABB3D6-8180-46BD-B1A4-F32227F20A2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8B826D6-C655-4BDB-894F-75CF23318BE5}"/>
              </a:ext>
            </a:extLst>
          </p:cNvPr>
          <p:cNvSpPr>
            <a:spLocks noGrp="1"/>
          </p:cNvSpPr>
          <p:nvPr>
            <p:ph type="sldNum" sz="quarter" idx="12"/>
          </p:nvPr>
        </p:nvSpPr>
        <p:spPr/>
        <p:txBody>
          <a:bodyPr/>
          <a:lstStyle>
            <a:lvl1pPr>
              <a:defRPr/>
            </a:lvl1pPr>
          </a:lstStyle>
          <a:p>
            <a:pPr>
              <a:defRPr/>
            </a:pPr>
            <a:fld id="{AFC4846F-9779-4720-A6BB-C8800C1F5F80}" type="slidenum">
              <a:rPr lang="en-US"/>
              <a:pPr>
                <a:defRPr/>
              </a:pPr>
              <a:t>‹#›</a:t>
            </a:fld>
            <a:endParaRPr lang="en-US"/>
          </a:p>
        </p:txBody>
      </p:sp>
    </p:spTree>
    <p:extLst>
      <p:ext uri="{BB962C8B-B14F-4D97-AF65-F5344CB8AC3E}">
        <p14:creationId xmlns:p14="http://schemas.microsoft.com/office/powerpoint/2010/main" val="14033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2" y="196447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888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03A765-6321-4BB2-9FB9-90ECB952D6A5}"/>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A324228-C311-4BA9-A9CD-9CBECA9EB301}" type="slidenum">
              <a:rPr lang="en-US" smtClean="0">
                <a:solidFill>
                  <a:prstClr val="black"/>
                </a:solidFill>
              </a:rPr>
              <a:pPr fontAlgn="auto">
                <a:spcBef>
                  <a:spcPts val="0"/>
                </a:spcBef>
                <a:spcAft>
                  <a:spcPts val="0"/>
                </a:spcAft>
                <a:defRPr/>
              </a:pPr>
              <a:t>‹#›</a:t>
            </a:fld>
            <a:endParaRPr lang="en-US">
              <a:solidFill>
                <a:prstClr val="black"/>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3" y="196447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144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3" y="196447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22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81D2-52CB-4C99-8316-321035FBF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B8AA9-0B02-48EC-B4FA-DBC7B955FA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7779C-298D-48B4-A1B0-CDDC955BD778}"/>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8D8A5171-FC35-46E0-9114-032A688A7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C1B7-4EDD-48C6-A1A3-E81FC2D11344}"/>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58690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6623"/>
            <a:ext cx="11430000" cy="990601"/>
          </a:xfrm>
        </p:spPr>
        <p:txBody>
          <a:bodyPr/>
          <a:lstStyle/>
          <a:p>
            <a:r>
              <a:rPr lang="en-US"/>
              <a:t>Click to edit Master title style</a:t>
            </a:r>
          </a:p>
        </p:txBody>
      </p:sp>
    </p:spTree>
    <p:extLst>
      <p:ext uri="{BB962C8B-B14F-4D97-AF65-F5344CB8AC3E}">
        <p14:creationId xmlns:p14="http://schemas.microsoft.com/office/powerpoint/2010/main" val="187566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6623"/>
            <a:ext cx="11430000" cy="990601"/>
          </a:xfrm>
        </p:spPr>
        <p:txBody>
          <a:bodyPr/>
          <a:lstStyle/>
          <a:p>
            <a:r>
              <a:rPr lang="en-US"/>
              <a:t>Click to edit Master title style</a:t>
            </a:r>
          </a:p>
        </p:txBody>
      </p:sp>
    </p:spTree>
    <p:extLst>
      <p:ext uri="{BB962C8B-B14F-4D97-AF65-F5344CB8AC3E}">
        <p14:creationId xmlns:p14="http://schemas.microsoft.com/office/powerpoint/2010/main" val="1883455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5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E55A-3D42-499D-BAE5-4CD83CFEF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92FB0A-0FE5-4200-988D-08338A588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3A8CEE-73CE-49C6-BB4A-6D0A7164618D}"/>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85886CB5-9939-4CA9-8E9B-20C5CD6A3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CC872-92DA-4129-B2E4-1EF6899FF194}"/>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143623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3393-C705-458F-BCE4-5487AC9FC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72FE8-CD99-4FD1-94C4-6A25740006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2E34F-4594-42E8-9B23-B79BA8DCE6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9A402-BDDF-46D8-BC2C-64D709491D1F}"/>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6" name="Footer Placeholder 5">
            <a:extLst>
              <a:ext uri="{FF2B5EF4-FFF2-40B4-BE49-F238E27FC236}">
                <a16:creationId xmlns:a16="http://schemas.microsoft.com/office/drawing/2014/main" id="{40AC22F7-8F39-4FE9-8050-474E1706A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186A0-1997-49FB-8E90-34751886A7FB}"/>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194541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F6D0-F8F3-45D2-AFDC-BCB2074926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8DDF55-9AA4-44E4-BD0E-67CCD4041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013CC-7C51-4537-AD4F-CEA69EAB2E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5943B-B985-4277-AB60-E7D38AFD4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8A7DF-1657-4078-ABE7-DEF19F909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ED39E-B549-4A70-A2D6-B639613DF0D2}"/>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8" name="Footer Placeholder 7">
            <a:extLst>
              <a:ext uri="{FF2B5EF4-FFF2-40B4-BE49-F238E27FC236}">
                <a16:creationId xmlns:a16="http://schemas.microsoft.com/office/drawing/2014/main" id="{57C5F195-A5A2-4216-A0D7-27645417C8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FC94C2-B12E-4B41-8D1A-F0B35092E425}"/>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240154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71DF-D1C7-4B23-8257-23906CEC1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17540-4C36-4161-A6FA-C82669B6F1E1}"/>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4" name="Footer Placeholder 3">
            <a:extLst>
              <a:ext uri="{FF2B5EF4-FFF2-40B4-BE49-F238E27FC236}">
                <a16:creationId xmlns:a16="http://schemas.microsoft.com/office/drawing/2014/main" id="{1E0380C5-5D91-4502-A95B-530E3D54A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3579C-D452-480B-85F3-5056186E58E7}"/>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395410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B021B-4A5A-4141-8CAE-BC04917D1CAB}"/>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3" name="Footer Placeholder 2">
            <a:extLst>
              <a:ext uri="{FF2B5EF4-FFF2-40B4-BE49-F238E27FC236}">
                <a16:creationId xmlns:a16="http://schemas.microsoft.com/office/drawing/2014/main" id="{BEC00F2F-5952-4E76-89C0-84360FAA59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5964E-68E0-496C-A3EF-FEA9D175DE93}"/>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5708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6068-62AF-4594-8D9D-4AF0C7F84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DD9B-6C1F-4A72-BDAB-45D1336A7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6ADBD1-7F58-47F4-A01A-41BC381D1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B2B25-5A79-4806-AE1B-E7572F672354}"/>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6" name="Footer Placeholder 5">
            <a:extLst>
              <a:ext uri="{FF2B5EF4-FFF2-40B4-BE49-F238E27FC236}">
                <a16:creationId xmlns:a16="http://schemas.microsoft.com/office/drawing/2014/main" id="{FCFEBF81-9473-4A1A-9736-AA1BA8BE4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EB000-6CF2-4A88-B155-02968F4C3AD0}"/>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273664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05DB-487B-4C53-92FD-283EAC4D0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D8189A-2D38-4DC5-8B69-F47799C77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C21579-251C-4891-990A-E94FA5B67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0E80F-9D6D-43D5-886C-2255E512D7DA}"/>
              </a:ext>
            </a:extLst>
          </p:cNvPr>
          <p:cNvSpPr>
            <a:spLocks noGrp="1"/>
          </p:cNvSpPr>
          <p:nvPr>
            <p:ph type="dt" sz="half" idx="10"/>
          </p:nvPr>
        </p:nvSpPr>
        <p:spPr/>
        <p:txBody>
          <a:bodyPr/>
          <a:lstStyle/>
          <a:p>
            <a:fld id="{B7B49D6E-5C50-400B-B448-7DEE67FD4474}" type="datetimeFigureOut">
              <a:rPr lang="en-US" smtClean="0"/>
              <a:t>9/24/2024</a:t>
            </a:fld>
            <a:endParaRPr lang="en-US"/>
          </a:p>
        </p:txBody>
      </p:sp>
      <p:sp>
        <p:nvSpPr>
          <p:cNvPr id="6" name="Footer Placeholder 5">
            <a:extLst>
              <a:ext uri="{FF2B5EF4-FFF2-40B4-BE49-F238E27FC236}">
                <a16:creationId xmlns:a16="http://schemas.microsoft.com/office/drawing/2014/main" id="{20C74ABF-F193-48DB-A86C-AE35D78A1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8BD05-3293-4235-AAD8-D13DA34E731C}"/>
              </a:ext>
            </a:extLst>
          </p:cNvPr>
          <p:cNvSpPr>
            <a:spLocks noGrp="1"/>
          </p:cNvSpPr>
          <p:nvPr>
            <p:ph type="sldNum" sz="quarter" idx="12"/>
          </p:nvPr>
        </p:nvSpPr>
        <p:spPr/>
        <p:txBody>
          <a:bodyPr/>
          <a:lstStyle/>
          <a:p>
            <a:fld id="{A4824646-115A-42B4-AC2C-276A7467578E}" type="slidenum">
              <a:rPr lang="en-US" smtClean="0"/>
              <a:t>‹#›</a:t>
            </a:fld>
            <a:endParaRPr lang="en-US"/>
          </a:p>
        </p:txBody>
      </p:sp>
    </p:spTree>
    <p:extLst>
      <p:ext uri="{BB962C8B-B14F-4D97-AF65-F5344CB8AC3E}">
        <p14:creationId xmlns:p14="http://schemas.microsoft.com/office/powerpoint/2010/main" val="33167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43A3C-B62F-43D8-A4CC-2D32A789A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29A73-25C2-4C2B-898C-75D21A2DE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B6CCA-6870-462F-8104-BB70ADD24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49D6E-5C50-400B-B448-7DEE67FD4474}" type="datetimeFigureOut">
              <a:rPr lang="en-US" smtClean="0"/>
              <a:t>9/24/2024</a:t>
            </a:fld>
            <a:endParaRPr lang="en-US"/>
          </a:p>
        </p:txBody>
      </p:sp>
      <p:sp>
        <p:nvSpPr>
          <p:cNvPr id="5" name="Footer Placeholder 4">
            <a:extLst>
              <a:ext uri="{FF2B5EF4-FFF2-40B4-BE49-F238E27FC236}">
                <a16:creationId xmlns:a16="http://schemas.microsoft.com/office/drawing/2014/main" id="{0576C6B9-1F39-4F9E-B121-BC9F91B05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8D5557-E4CD-409C-9867-A5BC95092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24646-115A-42B4-AC2C-276A7467578E}" type="slidenum">
              <a:rPr lang="en-US" smtClean="0"/>
              <a:t>‹#›</a:t>
            </a:fld>
            <a:endParaRPr lang="en-US"/>
          </a:p>
        </p:txBody>
      </p:sp>
    </p:spTree>
    <p:extLst>
      <p:ext uri="{BB962C8B-B14F-4D97-AF65-F5344CB8AC3E}">
        <p14:creationId xmlns:p14="http://schemas.microsoft.com/office/powerpoint/2010/main" val="332367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CE7C2BB-9A14-4258-8729-A822DD7842E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3D9A75CE-C896-445B-AFE4-5C70DB94D37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49675C6-036E-46BC-8185-5CDEA313B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4D772F1-930F-4F09-81CD-E53F5813986E}" type="datetimeFigureOut">
              <a:rPr lang="en-US"/>
              <a:pPr>
                <a:defRPr/>
              </a:pPr>
              <a:t>9/24/2024</a:t>
            </a:fld>
            <a:endParaRPr lang="en-US"/>
          </a:p>
        </p:txBody>
      </p:sp>
      <p:sp>
        <p:nvSpPr>
          <p:cNvPr id="5" name="Footer Placeholder 4">
            <a:extLst>
              <a:ext uri="{FF2B5EF4-FFF2-40B4-BE49-F238E27FC236}">
                <a16:creationId xmlns:a16="http://schemas.microsoft.com/office/drawing/2014/main" id="{40DBE332-2D77-4BC6-A1B6-22DC0C31A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E650994-710D-4C3C-8F49-EA9D7A8E7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DCD4A71-96E0-472F-B840-FCFB019547E8}" type="slidenum">
              <a:rPr lang="en-US"/>
              <a:pPr>
                <a:defRPr/>
              </a:pPr>
              <a:t>‹#›</a:t>
            </a:fld>
            <a:endParaRPr lang="en-US"/>
          </a:p>
        </p:txBody>
      </p:sp>
      <p:sp>
        <p:nvSpPr>
          <p:cNvPr id="3079" name="TextBox 56">
            <a:extLst>
              <a:ext uri="{FF2B5EF4-FFF2-40B4-BE49-F238E27FC236}">
                <a16:creationId xmlns:a16="http://schemas.microsoft.com/office/drawing/2014/main" id="{A051AF91-2FE2-472E-843C-8F391C130DB0}"/>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8" name="Rectangle 57">
            <a:extLst>
              <a:ext uri="{FF2B5EF4-FFF2-40B4-BE49-F238E27FC236}">
                <a16:creationId xmlns:a16="http://schemas.microsoft.com/office/drawing/2014/main" id="{FC9C875B-4CCB-48C5-9783-400446DC3C62}"/>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srgbClr val="BEBEBE">
                  <a:lumMod val="100000"/>
                </a:srgbClr>
              </a:solidFill>
              <a:latin typeface="Graphik"/>
            </a:endParaRPr>
          </a:p>
        </p:txBody>
      </p:sp>
      <p:sp>
        <p:nvSpPr>
          <p:cNvPr id="9" name="Rectangle 58">
            <a:extLst>
              <a:ext uri="{FF2B5EF4-FFF2-40B4-BE49-F238E27FC236}">
                <a16:creationId xmlns:a16="http://schemas.microsoft.com/office/drawing/2014/main" id="{8056D7AD-90E2-4858-A171-C810F0F05D16}"/>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82" name="TextBox 59">
            <a:extLst>
              <a:ext uri="{FF2B5EF4-FFF2-40B4-BE49-F238E27FC236}">
                <a16:creationId xmlns:a16="http://schemas.microsoft.com/office/drawing/2014/main" id="{42723EAC-C282-4F93-B01E-D9C316D79F96}"/>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3083" name="TextBox 65">
            <a:extLst>
              <a:ext uri="{FF2B5EF4-FFF2-40B4-BE49-F238E27FC236}">
                <a16:creationId xmlns:a16="http://schemas.microsoft.com/office/drawing/2014/main" id="{672E9CAE-C022-4591-8CBB-381752B10A2D}"/>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12" name="Rectangle 67">
            <a:extLst>
              <a:ext uri="{FF2B5EF4-FFF2-40B4-BE49-F238E27FC236}">
                <a16:creationId xmlns:a16="http://schemas.microsoft.com/office/drawing/2014/main" id="{702EB2CB-287D-48EC-B1A0-9BB6207A6588}"/>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3" name="Rectangle 68">
            <a:extLst>
              <a:ext uri="{FF2B5EF4-FFF2-40B4-BE49-F238E27FC236}">
                <a16:creationId xmlns:a16="http://schemas.microsoft.com/office/drawing/2014/main" id="{FD16BADE-536C-4B38-AAC5-E494326C25FD}"/>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86" name="TextBox 69">
            <a:extLst>
              <a:ext uri="{FF2B5EF4-FFF2-40B4-BE49-F238E27FC236}">
                <a16:creationId xmlns:a16="http://schemas.microsoft.com/office/drawing/2014/main" id="{B73B4A5F-28FA-4F5B-9F73-18B60B421C99}"/>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3087" name="TextBox 54">
            <a:extLst>
              <a:ext uri="{FF2B5EF4-FFF2-40B4-BE49-F238E27FC236}">
                <a16:creationId xmlns:a16="http://schemas.microsoft.com/office/drawing/2014/main" id="{0A09A871-89CE-4480-A5EC-05EFE72F39B7}"/>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16" name="Rectangle 55">
            <a:extLst>
              <a:ext uri="{FF2B5EF4-FFF2-40B4-BE49-F238E27FC236}">
                <a16:creationId xmlns:a16="http://schemas.microsoft.com/office/drawing/2014/main" id="{3EC69591-6AFE-47A5-8ABF-1C46D6B20FC8}"/>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089" name="TextBox 56">
            <a:extLst>
              <a:ext uri="{FF2B5EF4-FFF2-40B4-BE49-F238E27FC236}">
                <a16:creationId xmlns:a16="http://schemas.microsoft.com/office/drawing/2014/main" id="{D9DC8C2B-D48B-4934-BACD-C33864964252}"/>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18" name="Rectangle 57">
            <a:extLst>
              <a:ext uri="{FF2B5EF4-FFF2-40B4-BE49-F238E27FC236}">
                <a16:creationId xmlns:a16="http://schemas.microsoft.com/office/drawing/2014/main" id="{4D07C07D-1A18-4353-B05C-2A8399016F6D}"/>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9" name="Rectangle 58">
            <a:extLst>
              <a:ext uri="{FF2B5EF4-FFF2-40B4-BE49-F238E27FC236}">
                <a16:creationId xmlns:a16="http://schemas.microsoft.com/office/drawing/2014/main" id="{FB97B398-9AEB-4F5E-9CCD-8D9A82268E81}"/>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092" name="TextBox 59">
            <a:extLst>
              <a:ext uri="{FF2B5EF4-FFF2-40B4-BE49-F238E27FC236}">
                <a16:creationId xmlns:a16="http://schemas.microsoft.com/office/drawing/2014/main" id="{3C60E5CD-7F85-4B50-B49C-7E973622749E}"/>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21" name="Rectangle 66">
            <a:extLst>
              <a:ext uri="{FF2B5EF4-FFF2-40B4-BE49-F238E27FC236}">
                <a16:creationId xmlns:a16="http://schemas.microsoft.com/office/drawing/2014/main" id="{27B07F91-5D8F-4E6E-B488-BB5F3B429A92}"/>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94" name="TextBox 54">
            <a:extLst>
              <a:ext uri="{FF2B5EF4-FFF2-40B4-BE49-F238E27FC236}">
                <a16:creationId xmlns:a16="http://schemas.microsoft.com/office/drawing/2014/main" id="{D691EB4C-DE24-4D33-A80F-7CC3283EA10F}"/>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3" name="Rectangle 60">
            <a:extLst>
              <a:ext uri="{FF2B5EF4-FFF2-40B4-BE49-F238E27FC236}">
                <a16:creationId xmlns:a16="http://schemas.microsoft.com/office/drawing/2014/main" id="{62F05696-CA4A-4F29-A25E-24E693890DD7}"/>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96" name="TextBox 56">
            <a:extLst>
              <a:ext uri="{FF2B5EF4-FFF2-40B4-BE49-F238E27FC236}">
                <a16:creationId xmlns:a16="http://schemas.microsoft.com/office/drawing/2014/main" id="{9ED57974-FF48-40C0-B62A-67BBF4B8B506}"/>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25" name="Rectangle 61">
            <a:extLst>
              <a:ext uri="{FF2B5EF4-FFF2-40B4-BE49-F238E27FC236}">
                <a16:creationId xmlns:a16="http://schemas.microsoft.com/office/drawing/2014/main" id="{81316C41-08E8-4E39-8013-554B2E6210B6}"/>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3098" name="TextBox 59">
            <a:extLst>
              <a:ext uri="{FF2B5EF4-FFF2-40B4-BE49-F238E27FC236}">
                <a16:creationId xmlns:a16="http://schemas.microsoft.com/office/drawing/2014/main" id="{1B2ED18D-862C-4C73-964F-4E8E77E0B84B}"/>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3099" name="TextBox 54">
            <a:extLst>
              <a:ext uri="{FF2B5EF4-FFF2-40B4-BE49-F238E27FC236}">
                <a16:creationId xmlns:a16="http://schemas.microsoft.com/office/drawing/2014/main" id="{54A9A368-0B4D-4F92-81F7-A7156A607E8D}"/>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28" name="Rectangle 55">
            <a:extLst>
              <a:ext uri="{FF2B5EF4-FFF2-40B4-BE49-F238E27FC236}">
                <a16:creationId xmlns:a16="http://schemas.microsoft.com/office/drawing/2014/main" id="{20A7D9E5-7A27-4DE4-823E-855511038A33}"/>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9" name="Rectangle 58">
            <a:extLst>
              <a:ext uri="{FF2B5EF4-FFF2-40B4-BE49-F238E27FC236}">
                <a16:creationId xmlns:a16="http://schemas.microsoft.com/office/drawing/2014/main" id="{8CD46DC6-5D36-4076-AA57-14292DF3E0E0}"/>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102" name="TextBox 59">
            <a:extLst>
              <a:ext uri="{FF2B5EF4-FFF2-40B4-BE49-F238E27FC236}">
                <a16:creationId xmlns:a16="http://schemas.microsoft.com/office/drawing/2014/main" id="{276B287C-73D4-47F1-BE36-2DA6633B6454}"/>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3103" name="TextBox 65">
            <a:extLst>
              <a:ext uri="{FF2B5EF4-FFF2-40B4-BE49-F238E27FC236}">
                <a16:creationId xmlns:a16="http://schemas.microsoft.com/office/drawing/2014/main" id="{5B316C14-2E8C-4014-8192-2AA295B1A8D8}"/>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32" name="Rectangle 67">
            <a:extLst>
              <a:ext uri="{FF2B5EF4-FFF2-40B4-BE49-F238E27FC236}">
                <a16:creationId xmlns:a16="http://schemas.microsoft.com/office/drawing/2014/main" id="{E7C25D99-253C-4EA5-9AC5-D62364749F41}"/>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Tree>
    <p:extLst>
      <p:ext uri="{BB962C8B-B14F-4D97-AF65-F5344CB8AC3E}">
        <p14:creationId xmlns:p14="http://schemas.microsoft.com/office/powerpoint/2010/main" val="366555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D3EA47C1-EB64-4BB8-98B9-6E3F5AF0500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725AF936-A807-49A5-BFD9-C4972A26400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D19285-C82B-492C-8970-A192C56E7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6F1C0CB-47BC-457C-AA82-7924223000A6}" type="datetimeFigureOut">
              <a:rPr lang="en-US"/>
              <a:pPr>
                <a:defRPr/>
              </a:pPr>
              <a:t>9/24/2024</a:t>
            </a:fld>
            <a:endParaRPr lang="en-US"/>
          </a:p>
        </p:txBody>
      </p:sp>
      <p:sp>
        <p:nvSpPr>
          <p:cNvPr id="5" name="Footer Placeholder 4">
            <a:extLst>
              <a:ext uri="{FF2B5EF4-FFF2-40B4-BE49-F238E27FC236}">
                <a16:creationId xmlns:a16="http://schemas.microsoft.com/office/drawing/2014/main" id="{67C6CDA7-ACE4-4A02-99EB-E746F5441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D21930B-6819-4D66-B708-81705BEC12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E24254C-3636-4C78-AF98-9D3E27C2B440}" type="slidenum">
              <a:rPr lang="en-US"/>
              <a:pPr>
                <a:defRPr/>
              </a:pPr>
              <a:t>‹#›</a:t>
            </a:fld>
            <a:endParaRPr lang="en-US"/>
          </a:p>
        </p:txBody>
      </p:sp>
    </p:spTree>
    <p:extLst>
      <p:ext uri="{BB962C8B-B14F-4D97-AF65-F5344CB8AC3E}">
        <p14:creationId xmlns:p14="http://schemas.microsoft.com/office/powerpoint/2010/main" val="321972043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0D5C2B-44BC-4382-952B-8A144E7EAC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EAC6318-8BA8-499C-AA94-80D9FF2CED8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6">
            <a:extLst>
              <a:ext uri="{FF2B5EF4-FFF2-40B4-BE49-F238E27FC236}">
                <a16:creationId xmlns:a16="http://schemas.microsoft.com/office/drawing/2014/main" id="{77AA8CA3-6D72-4EAC-93AE-03223316F384}"/>
              </a:ext>
            </a:extLst>
          </p:cNvPr>
          <p:cNvSpPr txBox="1">
            <a:spLocks/>
          </p:cNvSpPr>
          <p:nvPr userDrawn="1"/>
        </p:nvSpPr>
        <p:spPr>
          <a:xfrm>
            <a:off x="11430000" y="6477000"/>
            <a:ext cx="381000" cy="207963"/>
          </a:xfrm>
          <a:prstGeom prst="rect">
            <a:avLst/>
          </a:prstGeom>
          <a:noFill/>
        </p:spPr>
        <p:txBody>
          <a:bodyPr lIns="0" tIns="0" rIns="0" bIns="0" anchor="ctr"/>
          <a:lstStyle>
            <a:defPPr>
              <a:defRPr lang="en-US"/>
            </a:defPPr>
            <a:lvl1pPr marL="0" algn="l" defTabSz="914400" rtl="0" eaLnBrk="1" latinLnBrk="0" hangingPunct="1">
              <a:defRPr lang="en-US" sz="800" kern="120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28603" fontAlgn="auto">
              <a:spcBef>
                <a:spcPts val="0"/>
              </a:spcBef>
              <a:spcAft>
                <a:spcPts val="1200"/>
              </a:spcAft>
              <a:defRPr/>
            </a:pPr>
            <a:fld id="{E0DCAACA-E627-4034-8EAC-A714C8D69661}" type="slidenum">
              <a:rPr>
                <a:solidFill>
                  <a:schemeClr val="tx1"/>
                </a:solidFill>
                <a:latin typeface="Graphik"/>
              </a:rPr>
              <a:pPr algn="r" defTabSz="228603" fontAlgn="auto">
                <a:spcBef>
                  <a:spcPts val="0"/>
                </a:spcBef>
                <a:spcAft>
                  <a:spcPts val="1200"/>
                </a:spcAft>
                <a:defRPr/>
              </a:pPr>
              <a:t>‹#›</a:t>
            </a:fld>
            <a:endParaRPr>
              <a:solidFill>
                <a:schemeClr val="tx1"/>
              </a:solidFill>
              <a:latin typeface="Graphik"/>
            </a:endParaRPr>
          </a:p>
        </p:txBody>
      </p:sp>
      <p:sp>
        <p:nvSpPr>
          <p:cNvPr id="1029" name="TextBox 56">
            <a:extLst>
              <a:ext uri="{FF2B5EF4-FFF2-40B4-BE49-F238E27FC236}">
                <a16:creationId xmlns:a16="http://schemas.microsoft.com/office/drawing/2014/main" id="{04308614-CF77-4EE9-8DFB-C9A111879C14}"/>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14" name="Rectangle 57">
            <a:extLst>
              <a:ext uri="{FF2B5EF4-FFF2-40B4-BE49-F238E27FC236}">
                <a16:creationId xmlns:a16="http://schemas.microsoft.com/office/drawing/2014/main" id="{C252B18E-4884-4084-A80F-7BB77E233A3C}"/>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srgbClr val="BEBEBE">
                  <a:lumMod val="100000"/>
                </a:srgbClr>
              </a:solidFill>
              <a:latin typeface="Graphik"/>
            </a:endParaRPr>
          </a:p>
        </p:txBody>
      </p:sp>
      <p:sp>
        <p:nvSpPr>
          <p:cNvPr id="15" name="Rectangle 58">
            <a:extLst>
              <a:ext uri="{FF2B5EF4-FFF2-40B4-BE49-F238E27FC236}">
                <a16:creationId xmlns:a16="http://schemas.microsoft.com/office/drawing/2014/main" id="{7F5D5F32-BBB4-474F-8934-374A5F9DE7D1}"/>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32" name="TextBox 59">
            <a:extLst>
              <a:ext uri="{FF2B5EF4-FFF2-40B4-BE49-F238E27FC236}">
                <a16:creationId xmlns:a16="http://schemas.microsoft.com/office/drawing/2014/main" id="{C553C0BF-CBD8-4429-9617-FCFD9E15BA8C}"/>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1033" name="TextBox 65">
            <a:extLst>
              <a:ext uri="{FF2B5EF4-FFF2-40B4-BE49-F238E27FC236}">
                <a16:creationId xmlns:a16="http://schemas.microsoft.com/office/drawing/2014/main" id="{B6E81477-1FD7-4E7C-9F34-52F81B3F5D23}"/>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18" name="Rectangle 67">
            <a:extLst>
              <a:ext uri="{FF2B5EF4-FFF2-40B4-BE49-F238E27FC236}">
                <a16:creationId xmlns:a16="http://schemas.microsoft.com/office/drawing/2014/main" id="{160DCDBD-DC0B-4FF0-8BA0-89ECD3F00691}"/>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9" name="Rectangle 68">
            <a:extLst>
              <a:ext uri="{FF2B5EF4-FFF2-40B4-BE49-F238E27FC236}">
                <a16:creationId xmlns:a16="http://schemas.microsoft.com/office/drawing/2014/main" id="{7D83B435-2765-4304-9987-0EFE6017D41C}"/>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36" name="TextBox 69">
            <a:extLst>
              <a:ext uri="{FF2B5EF4-FFF2-40B4-BE49-F238E27FC236}">
                <a16:creationId xmlns:a16="http://schemas.microsoft.com/office/drawing/2014/main" id="{F4670898-D1AA-45D8-BE95-0E8160CAE772}"/>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1037" name="TextBox 54">
            <a:extLst>
              <a:ext uri="{FF2B5EF4-FFF2-40B4-BE49-F238E27FC236}">
                <a16:creationId xmlns:a16="http://schemas.microsoft.com/office/drawing/2014/main" id="{D3E106B4-C581-4A8D-B7C4-A273C4FFEFD2}"/>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22" name="Rectangle 55">
            <a:extLst>
              <a:ext uri="{FF2B5EF4-FFF2-40B4-BE49-F238E27FC236}">
                <a16:creationId xmlns:a16="http://schemas.microsoft.com/office/drawing/2014/main" id="{8986F5E0-CB8A-410E-9D26-18447BE82C5D}"/>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039" name="TextBox 56">
            <a:extLst>
              <a:ext uri="{FF2B5EF4-FFF2-40B4-BE49-F238E27FC236}">
                <a16:creationId xmlns:a16="http://schemas.microsoft.com/office/drawing/2014/main" id="{4BA7C415-851F-46F6-BBD2-41BC3FAF63F9}"/>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24" name="Rectangle 57">
            <a:extLst>
              <a:ext uri="{FF2B5EF4-FFF2-40B4-BE49-F238E27FC236}">
                <a16:creationId xmlns:a16="http://schemas.microsoft.com/office/drawing/2014/main" id="{16FCD578-68B6-4C6F-862E-F90461689F71}"/>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5" name="Rectangle 58">
            <a:extLst>
              <a:ext uri="{FF2B5EF4-FFF2-40B4-BE49-F238E27FC236}">
                <a16:creationId xmlns:a16="http://schemas.microsoft.com/office/drawing/2014/main" id="{62DFCC70-5224-4C23-9A82-53CBEC755A30}"/>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042" name="TextBox 59">
            <a:extLst>
              <a:ext uri="{FF2B5EF4-FFF2-40B4-BE49-F238E27FC236}">
                <a16:creationId xmlns:a16="http://schemas.microsoft.com/office/drawing/2014/main" id="{243FB552-F444-4545-9DEB-4734444813A4}"/>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27" name="Rectangle 66">
            <a:extLst>
              <a:ext uri="{FF2B5EF4-FFF2-40B4-BE49-F238E27FC236}">
                <a16:creationId xmlns:a16="http://schemas.microsoft.com/office/drawing/2014/main" id="{D973BA89-80A0-4D25-AC64-E3066ECBC791}"/>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44" name="TextBox 54">
            <a:extLst>
              <a:ext uri="{FF2B5EF4-FFF2-40B4-BE49-F238E27FC236}">
                <a16:creationId xmlns:a16="http://schemas.microsoft.com/office/drawing/2014/main" id="{407D79F0-1EF7-4D22-857E-06FA704713F4}"/>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9" name="Rectangle 60">
            <a:extLst>
              <a:ext uri="{FF2B5EF4-FFF2-40B4-BE49-F238E27FC236}">
                <a16:creationId xmlns:a16="http://schemas.microsoft.com/office/drawing/2014/main" id="{043468FF-5C80-4AFA-B4B3-E1434D4D7C52}"/>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46" name="TextBox 56">
            <a:extLst>
              <a:ext uri="{FF2B5EF4-FFF2-40B4-BE49-F238E27FC236}">
                <a16:creationId xmlns:a16="http://schemas.microsoft.com/office/drawing/2014/main" id="{0F6C4628-596E-41BF-BAA6-63EF39D4746C}"/>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31" name="Rectangle 61">
            <a:extLst>
              <a:ext uri="{FF2B5EF4-FFF2-40B4-BE49-F238E27FC236}">
                <a16:creationId xmlns:a16="http://schemas.microsoft.com/office/drawing/2014/main" id="{95CE198A-25C7-491E-A577-8EE25F54BEE0}"/>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048" name="TextBox 59">
            <a:extLst>
              <a:ext uri="{FF2B5EF4-FFF2-40B4-BE49-F238E27FC236}">
                <a16:creationId xmlns:a16="http://schemas.microsoft.com/office/drawing/2014/main" id="{8394CD80-0575-4CDC-9907-3940556FFD85}"/>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1049" name="TextBox 54">
            <a:extLst>
              <a:ext uri="{FF2B5EF4-FFF2-40B4-BE49-F238E27FC236}">
                <a16:creationId xmlns:a16="http://schemas.microsoft.com/office/drawing/2014/main" id="{6BAA6CF6-C057-4082-9A7D-C221F879CAA3}"/>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34" name="Rectangle 55">
            <a:extLst>
              <a:ext uri="{FF2B5EF4-FFF2-40B4-BE49-F238E27FC236}">
                <a16:creationId xmlns:a16="http://schemas.microsoft.com/office/drawing/2014/main" id="{F3A10E55-A43F-43DE-9133-E8FC21DBB070}"/>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5" name="Rectangle 58">
            <a:extLst>
              <a:ext uri="{FF2B5EF4-FFF2-40B4-BE49-F238E27FC236}">
                <a16:creationId xmlns:a16="http://schemas.microsoft.com/office/drawing/2014/main" id="{E735D902-44F9-43A3-8424-50123D221FB2}"/>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052" name="TextBox 59">
            <a:extLst>
              <a:ext uri="{FF2B5EF4-FFF2-40B4-BE49-F238E27FC236}">
                <a16:creationId xmlns:a16="http://schemas.microsoft.com/office/drawing/2014/main" id="{646B6412-8AAE-4A56-8BFE-F04B17202CA0}"/>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1053" name="TextBox 65">
            <a:extLst>
              <a:ext uri="{FF2B5EF4-FFF2-40B4-BE49-F238E27FC236}">
                <a16:creationId xmlns:a16="http://schemas.microsoft.com/office/drawing/2014/main" id="{3EEFF97A-C436-4A30-993F-D01EF3B181EB}"/>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38" name="Rectangle 67">
            <a:extLst>
              <a:ext uri="{FF2B5EF4-FFF2-40B4-BE49-F238E27FC236}">
                <a16:creationId xmlns:a16="http://schemas.microsoft.com/office/drawing/2014/main" id="{FA8C6531-4086-4009-BB41-A410CE6CDCB7}"/>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Tree>
    <p:extLst>
      <p:ext uri="{BB962C8B-B14F-4D97-AF65-F5344CB8AC3E}">
        <p14:creationId xmlns:p14="http://schemas.microsoft.com/office/powerpoint/2010/main" val="525698662"/>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fontAlgn="base">
        <a:lnSpc>
          <a:spcPct val="90000"/>
        </a:lnSpc>
        <a:spcBef>
          <a:spcPct val="0"/>
        </a:spcBef>
        <a:spcAft>
          <a:spcPct val="0"/>
        </a:spcAft>
        <a:defRPr sz="4400" kern="1200">
          <a:solidFill>
            <a:schemeClr val="tx1"/>
          </a:solidFill>
          <a:latin typeface="Swis721 BT" panose="020B05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Swis721 BT"/>
        </a:defRPr>
      </a:lvl2pPr>
      <a:lvl3pPr algn="l" rtl="0" fontAlgn="base">
        <a:lnSpc>
          <a:spcPct val="90000"/>
        </a:lnSpc>
        <a:spcBef>
          <a:spcPct val="0"/>
        </a:spcBef>
        <a:spcAft>
          <a:spcPct val="0"/>
        </a:spcAft>
        <a:defRPr sz="4400">
          <a:solidFill>
            <a:schemeClr val="tx1"/>
          </a:solidFill>
          <a:latin typeface="Swis721 BT"/>
        </a:defRPr>
      </a:lvl3pPr>
      <a:lvl4pPr algn="l" rtl="0" fontAlgn="base">
        <a:lnSpc>
          <a:spcPct val="90000"/>
        </a:lnSpc>
        <a:spcBef>
          <a:spcPct val="0"/>
        </a:spcBef>
        <a:spcAft>
          <a:spcPct val="0"/>
        </a:spcAft>
        <a:defRPr sz="4400">
          <a:solidFill>
            <a:schemeClr val="tx1"/>
          </a:solidFill>
          <a:latin typeface="Swis721 BT"/>
        </a:defRPr>
      </a:lvl4pPr>
      <a:lvl5pPr algn="l" rtl="0" fontAlgn="base">
        <a:lnSpc>
          <a:spcPct val="90000"/>
        </a:lnSpc>
        <a:spcBef>
          <a:spcPct val="0"/>
        </a:spcBef>
        <a:spcAft>
          <a:spcPct val="0"/>
        </a:spcAft>
        <a:defRPr sz="4400">
          <a:solidFill>
            <a:schemeClr val="tx1"/>
          </a:solidFill>
          <a:latin typeface="Swis721 BT"/>
        </a:defRPr>
      </a:lvl5pPr>
      <a:lvl6pPr marL="457200" algn="l" rtl="0" fontAlgn="base">
        <a:lnSpc>
          <a:spcPct val="90000"/>
        </a:lnSpc>
        <a:spcBef>
          <a:spcPct val="0"/>
        </a:spcBef>
        <a:spcAft>
          <a:spcPct val="0"/>
        </a:spcAft>
        <a:defRPr sz="4400">
          <a:solidFill>
            <a:schemeClr val="tx1"/>
          </a:solidFill>
          <a:latin typeface="Swis721 BT"/>
        </a:defRPr>
      </a:lvl6pPr>
      <a:lvl7pPr marL="914400" algn="l" rtl="0" fontAlgn="base">
        <a:lnSpc>
          <a:spcPct val="90000"/>
        </a:lnSpc>
        <a:spcBef>
          <a:spcPct val="0"/>
        </a:spcBef>
        <a:spcAft>
          <a:spcPct val="0"/>
        </a:spcAft>
        <a:defRPr sz="4400">
          <a:solidFill>
            <a:schemeClr val="tx1"/>
          </a:solidFill>
          <a:latin typeface="Swis721 BT"/>
        </a:defRPr>
      </a:lvl7pPr>
      <a:lvl8pPr marL="1371600" algn="l" rtl="0" fontAlgn="base">
        <a:lnSpc>
          <a:spcPct val="90000"/>
        </a:lnSpc>
        <a:spcBef>
          <a:spcPct val="0"/>
        </a:spcBef>
        <a:spcAft>
          <a:spcPct val="0"/>
        </a:spcAft>
        <a:defRPr sz="4400">
          <a:solidFill>
            <a:schemeClr val="tx1"/>
          </a:solidFill>
          <a:latin typeface="Swis721 BT"/>
        </a:defRPr>
      </a:lvl8pPr>
      <a:lvl9pPr marL="1828800" algn="l" rtl="0" fontAlgn="base">
        <a:lnSpc>
          <a:spcPct val="90000"/>
        </a:lnSpc>
        <a:spcBef>
          <a:spcPct val="0"/>
        </a:spcBef>
        <a:spcAft>
          <a:spcPct val="0"/>
        </a:spcAft>
        <a:defRPr sz="4400">
          <a:solidFill>
            <a:schemeClr val="tx1"/>
          </a:solidFill>
          <a:latin typeface="Swis721 BT"/>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Swis721  BT  Cond 2"/>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Swis721  BT  Cond 2"/>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Swis721  BT  Cond 2"/>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94B8DFE-93CA-434F-8036-F7895A7C1E0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01D65221-41AC-4071-A139-2D32E3809E7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TextBox 56">
            <a:extLst>
              <a:ext uri="{FF2B5EF4-FFF2-40B4-BE49-F238E27FC236}">
                <a16:creationId xmlns:a16="http://schemas.microsoft.com/office/drawing/2014/main" id="{8AF52406-EE87-4FE0-9646-305707E5E431}"/>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14" name="Rectangle 57">
            <a:extLst>
              <a:ext uri="{FF2B5EF4-FFF2-40B4-BE49-F238E27FC236}">
                <a16:creationId xmlns:a16="http://schemas.microsoft.com/office/drawing/2014/main" id="{1E1C8FF5-F86E-4F8C-868A-98AAD388E60C}"/>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srgbClr val="BEBEBE">
                  <a:lumMod val="100000"/>
                </a:srgbClr>
              </a:solidFill>
              <a:latin typeface="Graphik"/>
            </a:endParaRPr>
          </a:p>
        </p:txBody>
      </p:sp>
      <p:sp>
        <p:nvSpPr>
          <p:cNvPr id="15" name="Rectangle 58">
            <a:extLst>
              <a:ext uri="{FF2B5EF4-FFF2-40B4-BE49-F238E27FC236}">
                <a16:creationId xmlns:a16="http://schemas.microsoft.com/office/drawing/2014/main" id="{2D55BD81-9F15-4E3E-848F-423AC64AC799}"/>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103" name="TextBox 59">
            <a:extLst>
              <a:ext uri="{FF2B5EF4-FFF2-40B4-BE49-F238E27FC236}">
                <a16:creationId xmlns:a16="http://schemas.microsoft.com/office/drawing/2014/main" id="{D279B396-6833-4F89-B763-F2DF4DBA240C}"/>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4104" name="TextBox 65">
            <a:extLst>
              <a:ext uri="{FF2B5EF4-FFF2-40B4-BE49-F238E27FC236}">
                <a16:creationId xmlns:a16="http://schemas.microsoft.com/office/drawing/2014/main" id="{0D71972E-AF6F-455B-BF65-3D727404941C}"/>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18" name="Rectangle 67">
            <a:extLst>
              <a:ext uri="{FF2B5EF4-FFF2-40B4-BE49-F238E27FC236}">
                <a16:creationId xmlns:a16="http://schemas.microsoft.com/office/drawing/2014/main" id="{E3A59351-AD7E-4282-8617-86ADB31111F8}"/>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19" name="Rectangle 68">
            <a:extLst>
              <a:ext uri="{FF2B5EF4-FFF2-40B4-BE49-F238E27FC236}">
                <a16:creationId xmlns:a16="http://schemas.microsoft.com/office/drawing/2014/main" id="{F9B37068-C332-4185-B8C1-4B8B7AC14ED8}"/>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107" name="TextBox 69">
            <a:extLst>
              <a:ext uri="{FF2B5EF4-FFF2-40B4-BE49-F238E27FC236}">
                <a16:creationId xmlns:a16="http://schemas.microsoft.com/office/drawing/2014/main" id="{49C15A61-7928-4684-8431-6E1B750B7620}"/>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4108" name="TextBox 54">
            <a:extLst>
              <a:ext uri="{FF2B5EF4-FFF2-40B4-BE49-F238E27FC236}">
                <a16:creationId xmlns:a16="http://schemas.microsoft.com/office/drawing/2014/main" id="{906A8FFC-2974-4655-8920-8AEA07FF0F31}"/>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22" name="Rectangle 55">
            <a:extLst>
              <a:ext uri="{FF2B5EF4-FFF2-40B4-BE49-F238E27FC236}">
                <a16:creationId xmlns:a16="http://schemas.microsoft.com/office/drawing/2014/main" id="{C7A42087-EDC1-44D9-A52E-109918CFD3C6}"/>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4110" name="TextBox 56">
            <a:extLst>
              <a:ext uri="{FF2B5EF4-FFF2-40B4-BE49-F238E27FC236}">
                <a16:creationId xmlns:a16="http://schemas.microsoft.com/office/drawing/2014/main" id="{B19BB473-2C2B-49C0-BCEB-2B2742BA1429}"/>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24" name="Rectangle 57">
            <a:extLst>
              <a:ext uri="{FF2B5EF4-FFF2-40B4-BE49-F238E27FC236}">
                <a16:creationId xmlns:a16="http://schemas.microsoft.com/office/drawing/2014/main" id="{1C1A5C87-FF39-4C91-8C60-2005DE1C18B9}"/>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5" name="Rectangle 58">
            <a:extLst>
              <a:ext uri="{FF2B5EF4-FFF2-40B4-BE49-F238E27FC236}">
                <a16:creationId xmlns:a16="http://schemas.microsoft.com/office/drawing/2014/main" id="{456F7DE9-081B-4201-9672-76F35343B0DB}"/>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4113" name="TextBox 59">
            <a:extLst>
              <a:ext uri="{FF2B5EF4-FFF2-40B4-BE49-F238E27FC236}">
                <a16:creationId xmlns:a16="http://schemas.microsoft.com/office/drawing/2014/main" id="{DC8E175A-E5D8-4A0B-8522-37CF196412F7}"/>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27" name="Rectangle 66">
            <a:extLst>
              <a:ext uri="{FF2B5EF4-FFF2-40B4-BE49-F238E27FC236}">
                <a16:creationId xmlns:a16="http://schemas.microsoft.com/office/drawing/2014/main" id="{7932B95D-1DDC-4B7E-A1D3-C4188D3BBAA1}"/>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115" name="TextBox 54">
            <a:extLst>
              <a:ext uri="{FF2B5EF4-FFF2-40B4-BE49-F238E27FC236}">
                <a16:creationId xmlns:a16="http://schemas.microsoft.com/office/drawing/2014/main" id="{30206764-819F-44FC-AC74-F6F2F759F75C}"/>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9" name="Rectangle 60">
            <a:extLst>
              <a:ext uri="{FF2B5EF4-FFF2-40B4-BE49-F238E27FC236}">
                <a16:creationId xmlns:a16="http://schemas.microsoft.com/office/drawing/2014/main" id="{A60B4A46-58A6-4883-BD5B-C9EBAD87AC2C}"/>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117" name="TextBox 56">
            <a:extLst>
              <a:ext uri="{FF2B5EF4-FFF2-40B4-BE49-F238E27FC236}">
                <a16:creationId xmlns:a16="http://schemas.microsoft.com/office/drawing/2014/main" id="{F4278D9E-779F-44D2-80DF-3EE7BEB1E5BD}"/>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31" name="Rectangle 61">
            <a:extLst>
              <a:ext uri="{FF2B5EF4-FFF2-40B4-BE49-F238E27FC236}">
                <a16:creationId xmlns:a16="http://schemas.microsoft.com/office/drawing/2014/main" id="{1B859B05-6B89-47E4-BDFD-A302AA66AD24}"/>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119" name="TextBox 59">
            <a:extLst>
              <a:ext uri="{FF2B5EF4-FFF2-40B4-BE49-F238E27FC236}">
                <a16:creationId xmlns:a16="http://schemas.microsoft.com/office/drawing/2014/main" id="{1F4E2991-694A-4DC3-BC00-BAE105A85CD4}"/>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4120" name="TextBox 54">
            <a:extLst>
              <a:ext uri="{FF2B5EF4-FFF2-40B4-BE49-F238E27FC236}">
                <a16:creationId xmlns:a16="http://schemas.microsoft.com/office/drawing/2014/main" id="{5ED21C91-6A8E-4DA8-BFCC-15184B3F1269}"/>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34" name="Rectangle 55">
            <a:extLst>
              <a:ext uri="{FF2B5EF4-FFF2-40B4-BE49-F238E27FC236}">
                <a16:creationId xmlns:a16="http://schemas.microsoft.com/office/drawing/2014/main" id="{0F2D09B7-51D6-49ED-95F1-1148105A81E2}"/>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5" name="Rectangle 58">
            <a:extLst>
              <a:ext uri="{FF2B5EF4-FFF2-40B4-BE49-F238E27FC236}">
                <a16:creationId xmlns:a16="http://schemas.microsoft.com/office/drawing/2014/main" id="{ECE2F16B-9E11-4855-BF5D-4FCAC57169FF}"/>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4123" name="TextBox 59">
            <a:extLst>
              <a:ext uri="{FF2B5EF4-FFF2-40B4-BE49-F238E27FC236}">
                <a16:creationId xmlns:a16="http://schemas.microsoft.com/office/drawing/2014/main" id="{05E01A0A-7439-4182-9FB3-CE3AE09C6553}"/>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4124" name="TextBox 65">
            <a:extLst>
              <a:ext uri="{FF2B5EF4-FFF2-40B4-BE49-F238E27FC236}">
                <a16:creationId xmlns:a16="http://schemas.microsoft.com/office/drawing/2014/main" id="{6DCE2727-6081-4C6E-B42F-793F9E8B40A0}"/>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38" name="Rectangle 67">
            <a:extLst>
              <a:ext uri="{FF2B5EF4-FFF2-40B4-BE49-F238E27FC236}">
                <a16:creationId xmlns:a16="http://schemas.microsoft.com/office/drawing/2014/main" id="{7D124952-54A8-4389-91F0-27D655994E15}"/>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Tree>
    <p:extLst>
      <p:ext uri="{BB962C8B-B14F-4D97-AF65-F5344CB8AC3E}">
        <p14:creationId xmlns:p14="http://schemas.microsoft.com/office/powerpoint/2010/main" val="348939106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2813" rtl="0" fontAlgn="base">
        <a:lnSpc>
          <a:spcPct val="90000"/>
        </a:lnSpc>
        <a:spcBef>
          <a:spcPct val="0"/>
        </a:spcBef>
        <a:spcAft>
          <a:spcPct val="0"/>
        </a:spcAft>
        <a:defRPr sz="4400" kern="1200">
          <a:solidFill>
            <a:schemeClr val="tx1"/>
          </a:solidFill>
          <a:latin typeface="Swis721 BT" panose="020B0504020202020204" pitchFamily="34" charset="0"/>
          <a:ea typeface="+mj-ea"/>
          <a:cs typeface="+mj-cs"/>
        </a:defRPr>
      </a:lvl1pPr>
      <a:lvl2pPr algn="l" defTabSz="912813" rtl="0" fontAlgn="base">
        <a:lnSpc>
          <a:spcPct val="90000"/>
        </a:lnSpc>
        <a:spcBef>
          <a:spcPct val="0"/>
        </a:spcBef>
        <a:spcAft>
          <a:spcPct val="0"/>
        </a:spcAft>
        <a:defRPr sz="4400">
          <a:solidFill>
            <a:schemeClr val="tx1"/>
          </a:solidFill>
          <a:latin typeface="Swis721 BT"/>
        </a:defRPr>
      </a:lvl2pPr>
      <a:lvl3pPr algn="l" defTabSz="912813" rtl="0" fontAlgn="base">
        <a:lnSpc>
          <a:spcPct val="90000"/>
        </a:lnSpc>
        <a:spcBef>
          <a:spcPct val="0"/>
        </a:spcBef>
        <a:spcAft>
          <a:spcPct val="0"/>
        </a:spcAft>
        <a:defRPr sz="4400">
          <a:solidFill>
            <a:schemeClr val="tx1"/>
          </a:solidFill>
          <a:latin typeface="Swis721 BT"/>
        </a:defRPr>
      </a:lvl3pPr>
      <a:lvl4pPr algn="l" defTabSz="912813" rtl="0" fontAlgn="base">
        <a:lnSpc>
          <a:spcPct val="90000"/>
        </a:lnSpc>
        <a:spcBef>
          <a:spcPct val="0"/>
        </a:spcBef>
        <a:spcAft>
          <a:spcPct val="0"/>
        </a:spcAft>
        <a:defRPr sz="4400">
          <a:solidFill>
            <a:schemeClr val="tx1"/>
          </a:solidFill>
          <a:latin typeface="Swis721 BT"/>
        </a:defRPr>
      </a:lvl4pPr>
      <a:lvl5pPr algn="l" defTabSz="912813" rtl="0" fontAlgn="base">
        <a:lnSpc>
          <a:spcPct val="90000"/>
        </a:lnSpc>
        <a:spcBef>
          <a:spcPct val="0"/>
        </a:spcBef>
        <a:spcAft>
          <a:spcPct val="0"/>
        </a:spcAft>
        <a:defRPr sz="4400">
          <a:solidFill>
            <a:schemeClr val="tx1"/>
          </a:solidFill>
          <a:latin typeface="Swis721 BT"/>
        </a:defRPr>
      </a:lvl5pPr>
      <a:lvl6pPr marL="457200" algn="l" defTabSz="912813" rtl="0" fontAlgn="base">
        <a:lnSpc>
          <a:spcPct val="90000"/>
        </a:lnSpc>
        <a:spcBef>
          <a:spcPct val="0"/>
        </a:spcBef>
        <a:spcAft>
          <a:spcPct val="0"/>
        </a:spcAft>
        <a:defRPr sz="4400">
          <a:solidFill>
            <a:schemeClr val="tx1"/>
          </a:solidFill>
          <a:latin typeface="Swis721 BT"/>
        </a:defRPr>
      </a:lvl6pPr>
      <a:lvl7pPr marL="914400" algn="l" defTabSz="912813" rtl="0" fontAlgn="base">
        <a:lnSpc>
          <a:spcPct val="90000"/>
        </a:lnSpc>
        <a:spcBef>
          <a:spcPct val="0"/>
        </a:spcBef>
        <a:spcAft>
          <a:spcPct val="0"/>
        </a:spcAft>
        <a:defRPr sz="4400">
          <a:solidFill>
            <a:schemeClr val="tx1"/>
          </a:solidFill>
          <a:latin typeface="Swis721 BT"/>
        </a:defRPr>
      </a:lvl7pPr>
      <a:lvl8pPr marL="1371600" algn="l" defTabSz="912813" rtl="0" fontAlgn="base">
        <a:lnSpc>
          <a:spcPct val="90000"/>
        </a:lnSpc>
        <a:spcBef>
          <a:spcPct val="0"/>
        </a:spcBef>
        <a:spcAft>
          <a:spcPct val="0"/>
        </a:spcAft>
        <a:defRPr sz="4400">
          <a:solidFill>
            <a:schemeClr val="tx1"/>
          </a:solidFill>
          <a:latin typeface="Swis721 BT"/>
        </a:defRPr>
      </a:lvl8pPr>
      <a:lvl9pPr marL="1828800" algn="l" defTabSz="912813" rtl="0" fontAlgn="base">
        <a:lnSpc>
          <a:spcPct val="90000"/>
        </a:lnSpc>
        <a:spcBef>
          <a:spcPct val="0"/>
        </a:spcBef>
        <a:spcAft>
          <a:spcPct val="0"/>
        </a:spcAft>
        <a:defRPr sz="4400">
          <a:solidFill>
            <a:schemeClr val="tx1"/>
          </a:solidFill>
          <a:latin typeface="Swis721 BT"/>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Swis721  BT  Cond 2"/>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Swis721  BT  Cond 2"/>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Swis721  BT  Cond 2"/>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1"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7" algn="l" defTabSz="914388" rtl="0" eaLnBrk="1" latinLnBrk="0" hangingPunct="1">
        <a:defRPr sz="1800" kern="1200">
          <a:solidFill>
            <a:schemeClr val="tx1"/>
          </a:solidFill>
          <a:latin typeface="+mn-lt"/>
          <a:ea typeface="+mn-ea"/>
          <a:cs typeface="+mn-cs"/>
        </a:defRPr>
      </a:lvl5pPr>
      <a:lvl6pPr marL="2285972"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5" algn="l" defTabSz="9143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2061F78-09FD-4128-9431-6E8F7DF444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094CDEC-3476-4600-AB38-0D97766F159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TextBox 56">
            <a:extLst>
              <a:ext uri="{FF2B5EF4-FFF2-40B4-BE49-F238E27FC236}">
                <a16:creationId xmlns:a16="http://schemas.microsoft.com/office/drawing/2014/main" id="{6A011CB5-A830-4628-A6F3-75639F31CDA3}"/>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14" name="Rectangle 57">
            <a:extLst>
              <a:ext uri="{FF2B5EF4-FFF2-40B4-BE49-F238E27FC236}">
                <a16:creationId xmlns:a16="http://schemas.microsoft.com/office/drawing/2014/main" id="{5D8C3924-26F4-4C37-9FCB-0EB23ABD0938}"/>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srgbClr val="BEBEBE">
                  <a:lumMod val="100000"/>
                </a:srgbClr>
              </a:solidFill>
              <a:latin typeface="Graphik"/>
            </a:endParaRPr>
          </a:p>
        </p:txBody>
      </p:sp>
      <p:sp>
        <p:nvSpPr>
          <p:cNvPr id="15" name="Rectangle 58">
            <a:extLst>
              <a:ext uri="{FF2B5EF4-FFF2-40B4-BE49-F238E27FC236}">
                <a16:creationId xmlns:a16="http://schemas.microsoft.com/office/drawing/2014/main" id="{9297EA63-A4ED-4872-BB65-6210B0FEA8FC}"/>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5127" name="TextBox 59">
            <a:extLst>
              <a:ext uri="{FF2B5EF4-FFF2-40B4-BE49-F238E27FC236}">
                <a16:creationId xmlns:a16="http://schemas.microsoft.com/office/drawing/2014/main" id="{ECA0769C-615E-441E-9BD1-C73B0AF68AAF}"/>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5128" name="TextBox 65">
            <a:extLst>
              <a:ext uri="{FF2B5EF4-FFF2-40B4-BE49-F238E27FC236}">
                <a16:creationId xmlns:a16="http://schemas.microsoft.com/office/drawing/2014/main" id="{C8296619-E2D4-4292-940E-B3EF753EE0D5}"/>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18" name="Rectangle 67">
            <a:extLst>
              <a:ext uri="{FF2B5EF4-FFF2-40B4-BE49-F238E27FC236}">
                <a16:creationId xmlns:a16="http://schemas.microsoft.com/office/drawing/2014/main" id="{6FE39735-A919-4374-A3BB-5ACF0D9A928B}"/>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19" name="Rectangle 68">
            <a:extLst>
              <a:ext uri="{FF2B5EF4-FFF2-40B4-BE49-F238E27FC236}">
                <a16:creationId xmlns:a16="http://schemas.microsoft.com/office/drawing/2014/main" id="{611698F3-DE1D-4AB5-A1D8-E143C3638004}"/>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5131" name="TextBox 69">
            <a:extLst>
              <a:ext uri="{FF2B5EF4-FFF2-40B4-BE49-F238E27FC236}">
                <a16:creationId xmlns:a16="http://schemas.microsoft.com/office/drawing/2014/main" id="{34B1A15C-2633-43FC-9C56-9FEA37848D8A}"/>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5132" name="TextBox 54">
            <a:extLst>
              <a:ext uri="{FF2B5EF4-FFF2-40B4-BE49-F238E27FC236}">
                <a16:creationId xmlns:a16="http://schemas.microsoft.com/office/drawing/2014/main" id="{F3CEEC1F-C015-4D4A-AB26-4F0FDDED3EF9}"/>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22" name="Rectangle 55">
            <a:extLst>
              <a:ext uri="{FF2B5EF4-FFF2-40B4-BE49-F238E27FC236}">
                <a16:creationId xmlns:a16="http://schemas.microsoft.com/office/drawing/2014/main" id="{DF9F57F6-6096-496B-AF1A-AEC7EBFDBD5B}"/>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5134" name="TextBox 56">
            <a:extLst>
              <a:ext uri="{FF2B5EF4-FFF2-40B4-BE49-F238E27FC236}">
                <a16:creationId xmlns:a16="http://schemas.microsoft.com/office/drawing/2014/main" id="{937C74BB-5F61-4C6C-B459-1E7368BC0854}"/>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24" name="Rectangle 57">
            <a:extLst>
              <a:ext uri="{FF2B5EF4-FFF2-40B4-BE49-F238E27FC236}">
                <a16:creationId xmlns:a16="http://schemas.microsoft.com/office/drawing/2014/main" id="{2E8E40B1-2EE3-4CEA-8698-7C177978A18F}"/>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5" name="Rectangle 58">
            <a:extLst>
              <a:ext uri="{FF2B5EF4-FFF2-40B4-BE49-F238E27FC236}">
                <a16:creationId xmlns:a16="http://schemas.microsoft.com/office/drawing/2014/main" id="{C08346E7-FE4A-4128-9FFA-5F9B76506B36}"/>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5137" name="TextBox 59">
            <a:extLst>
              <a:ext uri="{FF2B5EF4-FFF2-40B4-BE49-F238E27FC236}">
                <a16:creationId xmlns:a16="http://schemas.microsoft.com/office/drawing/2014/main" id="{4A2B13D0-5D07-4CC3-9D93-4B09300CA34B}"/>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27" name="Rectangle 66">
            <a:extLst>
              <a:ext uri="{FF2B5EF4-FFF2-40B4-BE49-F238E27FC236}">
                <a16:creationId xmlns:a16="http://schemas.microsoft.com/office/drawing/2014/main" id="{849C1A4F-DB2E-4270-BA7C-4637A9D192D9}"/>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5139" name="TextBox 54">
            <a:extLst>
              <a:ext uri="{FF2B5EF4-FFF2-40B4-BE49-F238E27FC236}">
                <a16:creationId xmlns:a16="http://schemas.microsoft.com/office/drawing/2014/main" id="{18AF9E22-6ADD-4237-B232-DA19F7EAE5FD}"/>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9" name="Rectangle 60">
            <a:extLst>
              <a:ext uri="{FF2B5EF4-FFF2-40B4-BE49-F238E27FC236}">
                <a16:creationId xmlns:a16="http://schemas.microsoft.com/office/drawing/2014/main" id="{07479EE8-6E02-476A-B8EA-1A9AB35F2CF2}"/>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5141" name="TextBox 56">
            <a:extLst>
              <a:ext uri="{FF2B5EF4-FFF2-40B4-BE49-F238E27FC236}">
                <a16:creationId xmlns:a16="http://schemas.microsoft.com/office/drawing/2014/main" id="{E831C856-E74A-4E24-8623-317619E92E92}"/>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31" name="Rectangle 61">
            <a:extLst>
              <a:ext uri="{FF2B5EF4-FFF2-40B4-BE49-F238E27FC236}">
                <a16:creationId xmlns:a16="http://schemas.microsoft.com/office/drawing/2014/main" id="{1AD5392D-4086-44D7-8137-EF2C48D4E502}"/>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5143" name="TextBox 59">
            <a:extLst>
              <a:ext uri="{FF2B5EF4-FFF2-40B4-BE49-F238E27FC236}">
                <a16:creationId xmlns:a16="http://schemas.microsoft.com/office/drawing/2014/main" id="{5DDA0583-6D36-4B30-941E-D3B064CF25AF}"/>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5144" name="TextBox 54">
            <a:extLst>
              <a:ext uri="{FF2B5EF4-FFF2-40B4-BE49-F238E27FC236}">
                <a16:creationId xmlns:a16="http://schemas.microsoft.com/office/drawing/2014/main" id="{2EDB039B-477C-43C4-BBB4-02FD4805DCF1}"/>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34" name="Rectangle 55">
            <a:extLst>
              <a:ext uri="{FF2B5EF4-FFF2-40B4-BE49-F238E27FC236}">
                <a16:creationId xmlns:a16="http://schemas.microsoft.com/office/drawing/2014/main" id="{C43995CA-203B-4C5D-ADB4-D37CF3862241}"/>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35" name="Rectangle 58">
            <a:extLst>
              <a:ext uri="{FF2B5EF4-FFF2-40B4-BE49-F238E27FC236}">
                <a16:creationId xmlns:a16="http://schemas.microsoft.com/office/drawing/2014/main" id="{E903CCD1-EEDC-430B-9A18-407C26A1E6E0}"/>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5147" name="TextBox 59">
            <a:extLst>
              <a:ext uri="{FF2B5EF4-FFF2-40B4-BE49-F238E27FC236}">
                <a16:creationId xmlns:a16="http://schemas.microsoft.com/office/drawing/2014/main" id="{A92BBA11-0E88-450F-8A63-8CF0208EEEC3}"/>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5148" name="TextBox 65">
            <a:extLst>
              <a:ext uri="{FF2B5EF4-FFF2-40B4-BE49-F238E27FC236}">
                <a16:creationId xmlns:a16="http://schemas.microsoft.com/office/drawing/2014/main" id="{E6056242-14EC-4E02-A993-603CC99C223E}"/>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38" name="Rectangle 67">
            <a:extLst>
              <a:ext uri="{FF2B5EF4-FFF2-40B4-BE49-F238E27FC236}">
                <a16:creationId xmlns:a16="http://schemas.microsoft.com/office/drawing/2014/main" id="{AF9180C6-252B-4539-9BAE-07F4CE87F293}"/>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388" eaLnBrk="1" fontAlgn="auto" hangingPunct="1">
              <a:spcBef>
                <a:spcPts val="0"/>
              </a:spcBef>
              <a:spcAft>
                <a:spcPts val="0"/>
              </a:spcAft>
              <a:tabLst>
                <a:tab pos="265849" algn="l"/>
              </a:tabLst>
              <a:defRPr/>
            </a:pPr>
            <a:endParaRPr lang="en-US" sz="985">
              <a:solidFill>
                <a:prstClr val="white"/>
              </a:solidFill>
              <a:latin typeface="Graphik"/>
            </a:endParaRPr>
          </a:p>
        </p:txBody>
      </p:sp>
      <p:sp>
        <p:nvSpPr>
          <p:cNvPr id="4" name="Slide Number Placeholder 3">
            <a:extLst>
              <a:ext uri="{FF2B5EF4-FFF2-40B4-BE49-F238E27FC236}">
                <a16:creationId xmlns:a16="http://schemas.microsoft.com/office/drawing/2014/main" id="{AC4AAB6C-7D48-4478-BF36-EF4F6AA30440}"/>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D4596E0-F704-43EA-BF96-CB40E024E78C}" type="slidenum">
              <a:rPr lang="en-US" smtClean="0">
                <a:solidFill>
                  <a:prstClr val="black"/>
                </a:solidFill>
              </a:rPr>
              <a:pPr fontAlgn="auto">
                <a:spcBef>
                  <a:spcPts val="0"/>
                </a:spcBef>
                <a:spcAft>
                  <a:spcPts val="0"/>
                </a:spcAft>
                <a:defRPr/>
              </a:pPr>
              <a:t>‹#›</a:t>
            </a:fld>
            <a:endParaRPr lang="en-US">
              <a:solidFill>
                <a:prstClr val="black"/>
              </a:solidFill>
            </a:endParaRPr>
          </a:p>
        </p:txBody>
      </p:sp>
    </p:spTree>
    <p:extLst>
      <p:ext uri="{BB962C8B-B14F-4D97-AF65-F5344CB8AC3E}">
        <p14:creationId xmlns:p14="http://schemas.microsoft.com/office/powerpoint/2010/main" val="3132313078"/>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912813" rtl="0" fontAlgn="base">
        <a:lnSpc>
          <a:spcPct val="90000"/>
        </a:lnSpc>
        <a:spcBef>
          <a:spcPct val="0"/>
        </a:spcBef>
        <a:spcAft>
          <a:spcPct val="0"/>
        </a:spcAft>
        <a:defRPr sz="4400" kern="1200">
          <a:solidFill>
            <a:schemeClr val="tx1"/>
          </a:solidFill>
          <a:latin typeface="Swis721 BT" panose="020B0504020202020204" pitchFamily="34" charset="0"/>
          <a:ea typeface="+mj-ea"/>
          <a:cs typeface="+mj-cs"/>
        </a:defRPr>
      </a:lvl1pPr>
      <a:lvl2pPr algn="l" defTabSz="912813" rtl="0" fontAlgn="base">
        <a:lnSpc>
          <a:spcPct val="90000"/>
        </a:lnSpc>
        <a:spcBef>
          <a:spcPct val="0"/>
        </a:spcBef>
        <a:spcAft>
          <a:spcPct val="0"/>
        </a:spcAft>
        <a:defRPr sz="4400">
          <a:solidFill>
            <a:schemeClr val="tx1"/>
          </a:solidFill>
          <a:latin typeface="Swis721 BT"/>
        </a:defRPr>
      </a:lvl2pPr>
      <a:lvl3pPr algn="l" defTabSz="912813" rtl="0" fontAlgn="base">
        <a:lnSpc>
          <a:spcPct val="90000"/>
        </a:lnSpc>
        <a:spcBef>
          <a:spcPct val="0"/>
        </a:spcBef>
        <a:spcAft>
          <a:spcPct val="0"/>
        </a:spcAft>
        <a:defRPr sz="4400">
          <a:solidFill>
            <a:schemeClr val="tx1"/>
          </a:solidFill>
          <a:latin typeface="Swis721 BT"/>
        </a:defRPr>
      </a:lvl3pPr>
      <a:lvl4pPr algn="l" defTabSz="912813" rtl="0" fontAlgn="base">
        <a:lnSpc>
          <a:spcPct val="90000"/>
        </a:lnSpc>
        <a:spcBef>
          <a:spcPct val="0"/>
        </a:spcBef>
        <a:spcAft>
          <a:spcPct val="0"/>
        </a:spcAft>
        <a:defRPr sz="4400">
          <a:solidFill>
            <a:schemeClr val="tx1"/>
          </a:solidFill>
          <a:latin typeface="Swis721 BT"/>
        </a:defRPr>
      </a:lvl4pPr>
      <a:lvl5pPr algn="l" defTabSz="912813" rtl="0" fontAlgn="base">
        <a:lnSpc>
          <a:spcPct val="90000"/>
        </a:lnSpc>
        <a:spcBef>
          <a:spcPct val="0"/>
        </a:spcBef>
        <a:spcAft>
          <a:spcPct val="0"/>
        </a:spcAft>
        <a:defRPr sz="4400">
          <a:solidFill>
            <a:schemeClr val="tx1"/>
          </a:solidFill>
          <a:latin typeface="Swis721 BT"/>
        </a:defRPr>
      </a:lvl5pPr>
      <a:lvl6pPr marL="457200" algn="l" defTabSz="912813" rtl="0" fontAlgn="base">
        <a:lnSpc>
          <a:spcPct val="90000"/>
        </a:lnSpc>
        <a:spcBef>
          <a:spcPct val="0"/>
        </a:spcBef>
        <a:spcAft>
          <a:spcPct val="0"/>
        </a:spcAft>
        <a:defRPr sz="4400">
          <a:solidFill>
            <a:schemeClr val="tx1"/>
          </a:solidFill>
          <a:latin typeface="Swis721 BT"/>
        </a:defRPr>
      </a:lvl6pPr>
      <a:lvl7pPr marL="914400" algn="l" defTabSz="912813" rtl="0" fontAlgn="base">
        <a:lnSpc>
          <a:spcPct val="90000"/>
        </a:lnSpc>
        <a:spcBef>
          <a:spcPct val="0"/>
        </a:spcBef>
        <a:spcAft>
          <a:spcPct val="0"/>
        </a:spcAft>
        <a:defRPr sz="4400">
          <a:solidFill>
            <a:schemeClr val="tx1"/>
          </a:solidFill>
          <a:latin typeface="Swis721 BT"/>
        </a:defRPr>
      </a:lvl7pPr>
      <a:lvl8pPr marL="1371600" algn="l" defTabSz="912813" rtl="0" fontAlgn="base">
        <a:lnSpc>
          <a:spcPct val="90000"/>
        </a:lnSpc>
        <a:spcBef>
          <a:spcPct val="0"/>
        </a:spcBef>
        <a:spcAft>
          <a:spcPct val="0"/>
        </a:spcAft>
        <a:defRPr sz="4400">
          <a:solidFill>
            <a:schemeClr val="tx1"/>
          </a:solidFill>
          <a:latin typeface="Swis721 BT"/>
        </a:defRPr>
      </a:lvl8pPr>
      <a:lvl9pPr marL="1828800" algn="l" defTabSz="912813" rtl="0" fontAlgn="base">
        <a:lnSpc>
          <a:spcPct val="90000"/>
        </a:lnSpc>
        <a:spcBef>
          <a:spcPct val="0"/>
        </a:spcBef>
        <a:spcAft>
          <a:spcPct val="0"/>
        </a:spcAft>
        <a:defRPr sz="4400">
          <a:solidFill>
            <a:schemeClr val="tx1"/>
          </a:solidFill>
          <a:latin typeface="Swis721 BT"/>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Swis721  BT  Cond 2"/>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Swis721  BT  Cond 2"/>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Swis721  BT  Cond 2"/>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Swis721  BT  Cond 2"/>
          <a:ea typeface="+mn-ea"/>
          <a:cs typeface="+mn-cs"/>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1"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7" algn="l" defTabSz="914388" rtl="0" eaLnBrk="1" latinLnBrk="0" hangingPunct="1">
        <a:defRPr sz="1800" kern="1200">
          <a:solidFill>
            <a:schemeClr val="tx1"/>
          </a:solidFill>
          <a:latin typeface="+mn-lt"/>
          <a:ea typeface="+mn-ea"/>
          <a:cs typeface="+mn-cs"/>
        </a:defRPr>
      </a:lvl5pPr>
      <a:lvl6pPr marL="2285972"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5" algn="l" defTabSz="9143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45C53016-346A-4D0E-8C66-6A5F6BE420F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B68B505B-801B-4B26-AE36-6C699B56B79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TextBox 56">
            <a:extLst>
              <a:ext uri="{FF2B5EF4-FFF2-40B4-BE49-F238E27FC236}">
                <a16:creationId xmlns:a16="http://schemas.microsoft.com/office/drawing/2014/main" id="{4BD46D60-6831-4763-AEFF-FD960CAD1B75}"/>
              </a:ext>
            </a:extLst>
          </p:cNvPr>
          <p:cNvSpPr txBox="1">
            <a:spLocks noChangeArrowheads="1"/>
          </p:cNvSpPr>
          <p:nvPr userDrawn="1"/>
        </p:nvSpPr>
        <p:spPr bwMode="auto">
          <a:xfrm>
            <a:off x="-1860550" y="2673350"/>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1</a:t>
            </a:r>
          </a:p>
        </p:txBody>
      </p:sp>
      <p:sp>
        <p:nvSpPr>
          <p:cNvPr id="8" name="Rectangle 57">
            <a:extLst>
              <a:ext uri="{FF2B5EF4-FFF2-40B4-BE49-F238E27FC236}">
                <a16:creationId xmlns:a16="http://schemas.microsoft.com/office/drawing/2014/main" id="{35D8C7B7-08CD-470B-8662-504C9F312609}"/>
              </a:ext>
            </a:extLst>
          </p:cNvPr>
          <p:cNvSpPr/>
          <p:nvPr userDrawn="1"/>
        </p:nvSpPr>
        <p:spPr bwMode="gray">
          <a:xfrm>
            <a:off x="-325438" y="2673350"/>
            <a:ext cx="180975" cy="180975"/>
          </a:xfrm>
          <a:prstGeom prst="rect">
            <a:avLst/>
          </a:prstGeom>
          <a:solidFill>
            <a:srgbClr val="DE791C"/>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srgbClr val="BEBEBE">
                  <a:lumMod val="100000"/>
                </a:srgbClr>
              </a:solidFill>
              <a:latin typeface="Graphik"/>
            </a:endParaRPr>
          </a:p>
        </p:txBody>
      </p:sp>
      <p:sp>
        <p:nvSpPr>
          <p:cNvPr id="9" name="Rectangle 58">
            <a:extLst>
              <a:ext uri="{FF2B5EF4-FFF2-40B4-BE49-F238E27FC236}">
                <a16:creationId xmlns:a16="http://schemas.microsoft.com/office/drawing/2014/main" id="{31BA3F3A-BCDE-464B-80A3-63A74F3B13B6}"/>
              </a:ext>
            </a:extLst>
          </p:cNvPr>
          <p:cNvSpPr/>
          <p:nvPr userDrawn="1"/>
        </p:nvSpPr>
        <p:spPr bwMode="gray">
          <a:xfrm>
            <a:off x="-325438" y="2887663"/>
            <a:ext cx="180975" cy="180975"/>
          </a:xfrm>
          <a:prstGeom prst="rect">
            <a:avLst/>
          </a:prstGeom>
          <a:solidFill>
            <a:srgbClr val="000000"/>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6151" name="TextBox 59">
            <a:extLst>
              <a:ext uri="{FF2B5EF4-FFF2-40B4-BE49-F238E27FC236}">
                <a16:creationId xmlns:a16="http://schemas.microsoft.com/office/drawing/2014/main" id="{5E71F7ED-D51E-4617-9945-13CC490F08E3}"/>
              </a:ext>
            </a:extLst>
          </p:cNvPr>
          <p:cNvSpPr txBox="1">
            <a:spLocks noChangeArrowheads="1"/>
          </p:cNvSpPr>
          <p:nvPr userDrawn="1"/>
        </p:nvSpPr>
        <p:spPr bwMode="auto">
          <a:xfrm>
            <a:off x="-1860550" y="2887663"/>
            <a:ext cx="1536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Primary color 2</a:t>
            </a:r>
          </a:p>
        </p:txBody>
      </p:sp>
      <p:sp>
        <p:nvSpPr>
          <p:cNvPr id="6152" name="TextBox 65">
            <a:extLst>
              <a:ext uri="{FF2B5EF4-FFF2-40B4-BE49-F238E27FC236}">
                <a16:creationId xmlns:a16="http://schemas.microsoft.com/office/drawing/2014/main" id="{2AC6F7DB-49C2-46B6-BD22-D3517A985871}"/>
              </a:ext>
            </a:extLst>
          </p:cNvPr>
          <p:cNvSpPr txBox="1">
            <a:spLocks noChangeArrowheads="1"/>
          </p:cNvSpPr>
          <p:nvPr userDrawn="1"/>
        </p:nvSpPr>
        <p:spPr bwMode="auto">
          <a:xfrm>
            <a:off x="-2152650" y="58197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5</a:t>
            </a:r>
          </a:p>
        </p:txBody>
      </p:sp>
      <p:sp>
        <p:nvSpPr>
          <p:cNvPr id="12" name="Rectangle 67">
            <a:extLst>
              <a:ext uri="{FF2B5EF4-FFF2-40B4-BE49-F238E27FC236}">
                <a16:creationId xmlns:a16="http://schemas.microsoft.com/office/drawing/2014/main" id="{0E4F7CF1-1077-498A-A217-21BC268E478F}"/>
              </a:ext>
            </a:extLst>
          </p:cNvPr>
          <p:cNvSpPr/>
          <p:nvPr userDrawn="1"/>
        </p:nvSpPr>
        <p:spPr bwMode="gray">
          <a:xfrm>
            <a:off x="-325438" y="5819775"/>
            <a:ext cx="180975" cy="179388"/>
          </a:xfrm>
          <a:prstGeom prst="rect">
            <a:avLst/>
          </a:prstGeom>
          <a:solidFill>
            <a:srgbClr val="D8461E"/>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13" name="Rectangle 68">
            <a:extLst>
              <a:ext uri="{FF2B5EF4-FFF2-40B4-BE49-F238E27FC236}">
                <a16:creationId xmlns:a16="http://schemas.microsoft.com/office/drawing/2014/main" id="{376F303D-1136-4B26-9E94-75A8BA4D7871}"/>
              </a:ext>
            </a:extLst>
          </p:cNvPr>
          <p:cNvSpPr>
            <a:spLocks/>
          </p:cNvSpPr>
          <p:nvPr userDrawn="1"/>
        </p:nvSpPr>
        <p:spPr bwMode="gray">
          <a:xfrm>
            <a:off x="-325438" y="4962525"/>
            <a:ext cx="180975" cy="179388"/>
          </a:xfrm>
          <a:prstGeom prst="rect">
            <a:avLst/>
          </a:prstGeom>
          <a:solidFill>
            <a:srgbClr val="3F5362"/>
          </a:solidFill>
          <a:ln w="6350" cap="flat" cmpd="sng" algn="ctr">
            <a:solidFill>
              <a:schemeClr val="bg1"/>
            </a:solidFill>
            <a:prstDash val="solid"/>
            <a:miter lim="800000"/>
            <a:headEnd type="none" w="med" len="med"/>
            <a:tailEnd type="none" w="med" len="me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6155" name="TextBox 69">
            <a:extLst>
              <a:ext uri="{FF2B5EF4-FFF2-40B4-BE49-F238E27FC236}">
                <a16:creationId xmlns:a16="http://schemas.microsoft.com/office/drawing/2014/main" id="{19BFCDAF-3172-49AD-AA5A-2B050AA0BAAD}"/>
              </a:ext>
            </a:extLst>
          </p:cNvPr>
          <p:cNvSpPr txBox="1">
            <a:spLocks noChangeArrowheads="1"/>
          </p:cNvSpPr>
          <p:nvPr userDrawn="1"/>
        </p:nvSpPr>
        <p:spPr bwMode="auto">
          <a:xfrm>
            <a:off x="-2152650" y="496252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1</a:t>
            </a:r>
          </a:p>
        </p:txBody>
      </p:sp>
      <p:sp>
        <p:nvSpPr>
          <p:cNvPr id="6156" name="TextBox 54">
            <a:extLst>
              <a:ext uri="{FF2B5EF4-FFF2-40B4-BE49-F238E27FC236}">
                <a16:creationId xmlns:a16="http://schemas.microsoft.com/office/drawing/2014/main" id="{64AA6DE1-5F91-40C8-939E-29E40EBC2FC5}"/>
              </a:ext>
            </a:extLst>
          </p:cNvPr>
          <p:cNvSpPr txBox="1">
            <a:spLocks noChangeArrowheads="1"/>
          </p:cNvSpPr>
          <p:nvPr userDrawn="1"/>
        </p:nvSpPr>
        <p:spPr bwMode="auto">
          <a:xfrm>
            <a:off x="-2152650" y="3971925"/>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3</a:t>
            </a:r>
          </a:p>
        </p:txBody>
      </p:sp>
      <p:sp>
        <p:nvSpPr>
          <p:cNvPr id="16" name="Rectangle 55">
            <a:extLst>
              <a:ext uri="{FF2B5EF4-FFF2-40B4-BE49-F238E27FC236}">
                <a16:creationId xmlns:a16="http://schemas.microsoft.com/office/drawing/2014/main" id="{9C324927-7753-41C7-BD76-BE3ABAF0D995}"/>
              </a:ext>
            </a:extLst>
          </p:cNvPr>
          <p:cNvSpPr/>
          <p:nvPr userDrawn="1"/>
        </p:nvSpPr>
        <p:spPr bwMode="gray">
          <a:xfrm>
            <a:off x="-325438" y="3971925"/>
            <a:ext cx="180975" cy="180975"/>
          </a:xfrm>
          <a:prstGeom prst="rect">
            <a:avLst/>
          </a:prstGeom>
          <a:solidFill>
            <a:srgbClr val="8B0F0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6158" name="TextBox 56">
            <a:extLst>
              <a:ext uri="{FF2B5EF4-FFF2-40B4-BE49-F238E27FC236}">
                <a16:creationId xmlns:a16="http://schemas.microsoft.com/office/drawing/2014/main" id="{F494C363-F26F-472A-9464-1D247FAA4F5B}"/>
              </a:ext>
            </a:extLst>
          </p:cNvPr>
          <p:cNvSpPr txBox="1">
            <a:spLocks noChangeArrowheads="1"/>
          </p:cNvSpPr>
          <p:nvPr userDrawn="1"/>
        </p:nvSpPr>
        <p:spPr bwMode="auto">
          <a:xfrm>
            <a:off x="-2152650" y="353536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1</a:t>
            </a:r>
          </a:p>
        </p:txBody>
      </p:sp>
      <p:sp>
        <p:nvSpPr>
          <p:cNvPr id="18" name="Rectangle 57">
            <a:extLst>
              <a:ext uri="{FF2B5EF4-FFF2-40B4-BE49-F238E27FC236}">
                <a16:creationId xmlns:a16="http://schemas.microsoft.com/office/drawing/2014/main" id="{E60FB086-43B9-4EFB-8171-3287E209D929}"/>
              </a:ext>
            </a:extLst>
          </p:cNvPr>
          <p:cNvSpPr/>
          <p:nvPr userDrawn="1"/>
        </p:nvSpPr>
        <p:spPr bwMode="gray">
          <a:xfrm>
            <a:off x="-325438" y="3535363"/>
            <a:ext cx="180975" cy="180975"/>
          </a:xfrm>
          <a:prstGeom prst="rect">
            <a:avLst/>
          </a:prstGeom>
          <a:solidFill>
            <a:srgbClr val="002E5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19" name="Rectangle 58">
            <a:extLst>
              <a:ext uri="{FF2B5EF4-FFF2-40B4-BE49-F238E27FC236}">
                <a16:creationId xmlns:a16="http://schemas.microsoft.com/office/drawing/2014/main" id="{31C99F84-DC98-4EE6-B67A-42DE0405BE20}"/>
              </a:ext>
            </a:extLst>
          </p:cNvPr>
          <p:cNvSpPr/>
          <p:nvPr userDrawn="1"/>
        </p:nvSpPr>
        <p:spPr bwMode="gray">
          <a:xfrm>
            <a:off x="-325438" y="3754438"/>
            <a:ext cx="180975" cy="179387"/>
          </a:xfrm>
          <a:prstGeom prst="rect">
            <a:avLst/>
          </a:prstGeom>
          <a:solidFill>
            <a:srgbClr val="C2CD23"/>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6161" name="TextBox 59">
            <a:extLst>
              <a:ext uri="{FF2B5EF4-FFF2-40B4-BE49-F238E27FC236}">
                <a16:creationId xmlns:a16="http://schemas.microsoft.com/office/drawing/2014/main" id="{A05A835A-BA20-4E30-B8D1-D9D8F0544C3F}"/>
              </a:ext>
            </a:extLst>
          </p:cNvPr>
          <p:cNvSpPr txBox="1">
            <a:spLocks noChangeArrowheads="1"/>
          </p:cNvSpPr>
          <p:nvPr userDrawn="1"/>
        </p:nvSpPr>
        <p:spPr bwMode="auto">
          <a:xfrm>
            <a:off x="-2152650" y="37544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2</a:t>
            </a:r>
          </a:p>
        </p:txBody>
      </p:sp>
      <p:sp>
        <p:nvSpPr>
          <p:cNvPr id="21" name="Rectangle 66">
            <a:extLst>
              <a:ext uri="{FF2B5EF4-FFF2-40B4-BE49-F238E27FC236}">
                <a16:creationId xmlns:a16="http://schemas.microsoft.com/office/drawing/2014/main" id="{6AC35F11-B26C-4321-8809-908EC34E96A7}"/>
              </a:ext>
            </a:extLst>
          </p:cNvPr>
          <p:cNvSpPr/>
          <p:nvPr userDrawn="1"/>
        </p:nvSpPr>
        <p:spPr bwMode="gray">
          <a:xfrm>
            <a:off x="-325438" y="5608638"/>
            <a:ext cx="180975" cy="179387"/>
          </a:xfrm>
          <a:prstGeom prst="rect">
            <a:avLst/>
          </a:prstGeom>
          <a:solidFill>
            <a:srgbClr val="5F703B"/>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6163" name="TextBox 54">
            <a:extLst>
              <a:ext uri="{FF2B5EF4-FFF2-40B4-BE49-F238E27FC236}">
                <a16:creationId xmlns:a16="http://schemas.microsoft.com/office/drawing/2014/main" id="{7EB8D01C-2797-4BDD-BE50-D00319DB8391}"/>
              </a:ext>
            </a:extLst>
          </p:cNvPr>
          <p:cNvSpPr txBox="1">
            <a:spLocks noChangeArrowheads="1"/>
          </p:cNvSpPr>
          <p:nvPr userDrawn="1"/>
        </p:nvSpPr>
        <p:spPr bwMode="auto">
          <a:xfrm>
            <a:off x="-2152650" y="5608638"/>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4</a:t>
            </a:r>
          </a:p>
        </p:txBody>
      </p:sp>
      <p:sp>
        <p:nvSpPr>
          <p:cNvPr id="23" name="Rectangle 60">
            <a:extLst>
              <a:ext uri="{FF2B5EF4-FFF2-40B4-BE49-F238E27FC236}">
                <a16:creationId xmlns:a16="http://schemas.microsoft.com/office/drawing/2014/main" id="{E58A188E-C9AE-4396-BDA1-164E187ABE6F}"/>
              </a:ext>
            </a:extLst>
          </p:cNvPr>
          <p:cNvSpPr/>
          <p:nvPr userDrawn="1"/>
        </p:nvSpPr>
        <p:spPr bwMode="gray">
          <a:xfrm>
            <a:off x="-325438" y="5183188"/>
            <a:ext cx="180975" cy="180975"/>
          </a:xfrm>
          <a:prstGeom prst="rect">
            <a:avLst/>
          </a:prstGeom>
          <a:solidFill>
            <a:srgbClr val="17929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6165" name="TextBox 56">
            <a:extLst>
              <a:ext uri="{FF2B5EF4-FFF2-40B4-BE49-F238E27FC236}">
                <a16:creationId xmlns:a16="http://schemas.microsoft.com/office/drawing/2014/main" id="{4EBFE7E4-6225-4CF4-A208-97472B803C38}"/>
              </a:ext>
            </a:extLst>
          </p:cNvPr>
          <p:cNvSpPr txBox="1">
            <a:spLocks noChangeArrowheads="1"/>
          </p:cNvSpPr>
          <p:nvPr userDrawn="1"/>
        </p:nvSpPr>
        <p:spPr bwMode="auto">
          <a:xfrm>
            <a:off x="-2152650" y="5183188"/>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2</a:t>
            </a:r>
          </a:p>
        </p:txBody>
      </p:sp>
      <p:sp>
        <p:nvSpPr>
          <p:cNvPr id="25" name="Rectangle 61">
            <a:extLst>
              <a:ext uri="{FF2B5EF4-FFF2-40B4-BE49-F238E27FC236}">
                <a16:creationId xmlns:a16="http://schemas.microsoft.com/office/drawing/2014/main" id="{1F93D331-FE8B-4D1B-B0DD-B5F2E8E54F15}"/>
              </a:ext>
            </a:extLst>
          </p:cNvPr>
          <p:cNvSpPr/>
          <p:nvPr userDrawn="1"/>
        </p:nvSpPr>
        <p:spPr bwMode="gray">
          <a:xfrm>
            <a:off x="-325438" y="5395913"/>
            <a:ext cx="180975" cy="179387"/>
          </a:xfrm>
          <a:prstGeom prst="rect">
            <a:avLst/>
          </a:prstGeom>
          <a:solidFill>
            <a:srgbClr val="066364"/>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6167" name="TextBox 59">
            <a:extLst>
              <a:ext uri="{FF2B5EF4-FFF2-40B4-BE49-F238E27FC236}">
                <a16:creationId xmlns:a16="http://schemas.microsoft.com/office/drawing/2014/main" id="{A505EA28-8D30-4769-AC26-42E6965EB8D0}"/>
              </a:ext>
            </a:extLst>
          </p:cNvPr>
          <p:cNvSpPr txBox="1">
            <a:spLocks noChangeArrowheads="1"/>
          </p:cNvSpPr>
          <p:nvPr userDrawn="1"/>
        </p:nvSpPr>
        <p:spPr bwMode="auto">
          <a:xfrm>
            <a:off x="-2152650" y="5395913"/>
            <a:ext cx="18288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3</a:t>
            </a:r>
          </a:p>
        </p:txBody>
      </p:sp>
      <p:sp>
        <p:nvSpPr>
          <p:cNvPr id="6168" name="TextBox 54">
            <a:extLst>
              <a:ext uri="{FF2B5EF4-FFF2-40B4-BE49-F238E27FC236}">
                <a16:creationId xmlns:a16="http://schemas.microsoft.com/office/drawing/2014/main" id="{A1CD0F0A-ED53-4697-A81B-5C59BE7C9B30}"/>
              </a:ext>
            </a:extLst>
          </p:cNvPr>
          <p:cNvSpPr txBox="1">
            <a:spLocks noChangeArrowheads="1"/>
          </p:cNvSpPr>
          <p:nvPr userDrawn="1"/>
        </p:nvSpPr>
        <p:spPr bwMode="auto">
          <a:xfrm>
            <a:off x="-2152650" y="4410075"/>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5</a:t>
            </a:r>
          </a:p>
        </p:txBody>
      </p:sp>
      <p:sp>
        <p:nvSpPr>
          <p:cNvPr id="28" name="Rectangle 55">
            <a:extLst>
              <a:ext uri="{FF2B5EF4-FFF2-40B4-BE49-F238E27FC236}">
                <a16:creationId xmlns:a16="http://schemas.microsoft.com/office/drawing/2014/main" id="{A6DC8845-763F-4452-B8DE-A461F7452323}"/>
              </a:ext>
            </a:extLst>
          </p:cNvPr>
          <p:cNvSpPr/>
          <p:nvPr userDrawn="1"/>
        </p:nvSpPr>
        <p:spPr bwMode="gray">
          <a:xfrm>
            <a:off x="-325438" y="4410075"/>
            <a:ext cx="180975" cy="179388"/>
          </a:xfrm>
          <a:prstGeom prst="rect">
            <a:avLst/>
          </a:prstGeom>
          <a:solidFill>
            <a:srgbClr val="D9D8D6"/>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29" name="Rectangle 58">
            <a:extLst>
              <a:ext uri="{FF2B5EF4-FFF2-40B4-BE49-F238E27FC236}">
                <a16:creationId xmlns:a16="http://schemas.microsoft.com/office/drawing/2014/main" id="{E93731EE-9325-44A6-9138-41F479B1C3E0}"/>
              </a:ext>
            </a:extLst>
          </p:cNvPr>
          <p:cNvSpPr/>
          <p:nvPr userDrawn="1"/>
        </p:nvSpPr>
        <p:spPr bwMode="gray">
          <a:xfrm>
            <a:off x="-325438" y="4191000"/>
            <a:ext cx="180975" cy="179388"/>
          </a:xfrm>
          <a:prstGeom prst="rect">
            <a:avLst/>
          </a:prstGeom>
          <a:solidFill>
            <a:srgbClr val="A1A0A4"/>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Graphik"/>
            </a:endParaRPr>
          </a:p>
        </p:txBody>
      </p:sp>
      <p:sp>
        <p:nvSpPr>
          <p:cNvPr id="6171" name="TextBox 59">
            <a:extLst>
              <a:ext uri="{FF2B5EF4-FFF2-40B4-BE49-F238E27FC236}">
                <a16:creationId xmlns:a16="http://schemas.microsoft.com/office/drawing/2014/main" id="{0D08CE0B-658D-4266-840A-1EDBE135F2E0}"/>
              </a:ext>
            </a:extLst>
          </p:cNvPr>
          <p:cNvSpPr txBox="1">
            <a:spLocks noChangeArrowheads="1"/>
          </p:cNvSpPr>
          <p:nvPr userDrawn="1"/>
        </p:nvSpPr>
        <p:spPr bwMode="auto">
          <a:xfrm>
            <a:off x="-2152650" y="4191000"/>
            <a:ext cx="1828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Secondary Palette 4</a:t>
            </a:r>
          </a:p>
        </p:txBody>
      </p:sp>
      <p:sp>
        <p:nvSpPr>
          <p:cNvPr id="6172" name="TextBox 65">
            <a:extLst>
              <a:ext uri="{FF2B5EF4-FFF2-40B4-BE49-F238E27FC236}">
                <a16:creationId xmlns:a16="http://schemas.microsoft.com/office/drawing/2014/main" id="{492A62B0-2184-4257-B467-9B63A90F03AD}"/>
              </a:ext>
            </a:extLst>
          </p:cNvPr>
          <p:cNvSpPr txBox="1">
            <a:spLocks noChangeArrowheads="1"/>
          </p:cNvSpPr>
          <p:nvPr userDrawn="1"/>
        </p:nvSpPr>
        <p:spPr bwMode="auto">
          <a:xfrm>
            <a:off x="-2152650" y="6030913"/>
            <a:ext cx="1828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32923" bIns="0"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algn="r" eaLnBrk="1" hangingPunct="1"/>
            <a:r>
              <a:rPr lang="en-US" altLang="en-US" sz="1000">
                <a:solidFill>
                  <a:srgbClr val="000000"/>
                </a:solidFill>
                <a:latin typeface="Graphik"/>
              </a:rPr>
              <a:t>Tertiary Palette 6</a:t>
            </a:r>
          </a:p>
        </p:txBody>
      </p:sp>
      <p:sp>
        <p:nvSpPr>
          <p:cNvPr id="32" name="Rectangle 67">
            <a:extLst>
              <a:ext uri="{FF2B5EF4-FFF2-40B4-BE49-F238E27FC236}">
                <a16:creationId xmlns:a16="http://schemas.microsoft.com/office/drawing/2014/main" id="{99E5D93C-4530-480F-90CA-383A1AD8338B}"/>
              </a:ext>
            </a:extLst>
          </p:cNvPr>
          <p:cNvSpPr/>
          <p:nvPr userDrawn="1"/>
        </p:nvSpPr>
        <p:spPr bwMode="gray">
          <a:xfrm>
            <a:off x="-325438" y="6030913"/>
            <a:ext cx="180975" cy="180975"/>
          </a:xfrm>
          <a:prstGeom prst="rect">
            <a:avLst/>
          </a:prstGeom>
          <a:solidFill>
            <a:srgbClr val="F3C256"/>
          </a:solidFill>
          <a:ln w="6350">
            <a:solidFill>
              <a:schemeClr val="bg1"/>
            </a:solidFill>
            <a:miter lim="800000"/>
            <a:headEnd/>
            <a:tailEnd/>
          </a:ln>
          <a:effectLst/>
        </p:spPr>
        <p:txBody>
          <a:bodyPr lIns="0" tIns="0" rIns="0" bIns="0" anchor="ctr"/>
          <a:lstStyle/>
          <a:p>
            <a:pPr algn="ctr" defTabSz="914411" eaLnBrk="1" fontAlgn="auto" hangingPunct="1">
              <a:spcBef>
                <a:spcPts val="0"/>
              </a:spcBef>
              <a:spcAft>
                <a:spcPts val="0"/>
              </a:spcAft>
              <a:tabLst>
                <a:tab pos="265856" algn="l"/>
              </a:tabLst>
              <a:defRPr/>
            </a:pPr>
            <a:endParaRPr lang="en-US" sz="985">
              <a:solidFill>
                <a:prstClr val="white"/>
              </a:solidFill>
              <a:latin typeface="Graphik"/>
            </a:endParaRPr>
          </a:p>
        </p:txBody>
      </p:sp>
      <p:sp>
        <p:nvSpPr>
          <p:cNvPr id="4" name="Slide Number Placeholder 3">
            <a:extLst>
              <a:ext uri="{FF2B5EF4-FFF2-40B4-BE49-F238E27FC236}">
                <a16:creationId xmlns:a16="http://schemas.microsoft.com/office/drawing/2014/main" id="{6C80CEBD-2859-4020-A6FE-3DC14C7256BA}"/>
              </a:ext>
            </a:extLst>
          </p:cNvPr>
          <p:cNvSpPr txBox="1">
            <a:spLocks/>
          </p:cNvSpPr>
          <p:nvPr userDrawn="1"/>
        </p:nvSpPr>
        <p:spPr>
          <a:xfrm>
            <a:off x="11483975" y="6489700"/>
            <a:ext cx="327025" cy="201613"/>
          </a:xfrm>
          <a:prstGeom prst="rect">
            <a:avLst/>
          </a:prstGeom>
        </p:spPr>
        <p:txBody>
          <a:bodyPr wrap="none" lIns="0" tIns="0" rIns="0" b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4D4AE70-6C05-44C7-8179-3BE67E76FF6E}" type="slidenum">
              <a:rPr lang="en-US" smtClean="0">
                <a:solidFill>
                  <a:prstClr val="black"/>
                </a:solidFill>
                <a:latin typeface="Swis721  BT  Cond 2"/>
              </a:rPr>
              <a:pPr fontAlgn="auto">
                <a:spcBef>
                  <a:spcPts val="0"/>
                </a:spcBef>
                <a:spcAft>
                  <a:spcPts val="0"/>
                </a:spcAft>
                <a:defRPr/>
              </a:pPr>
              <a:t>‹#›</a:t>
            </a:fld>
            <a:endParaRPr lang="en-US">
              <a:solidFill>
                <a:prstClr val="black"/>
              </a:solidFill>
              <a:latin typeface="Swis721  BT  Cond 2"/>
            </a:endParaRPr>
          </a:p>
        </p:txBody>
      </p:sp>
    </p:spTree>
    <p:extLst>
      <p:ext uri="{BB962C8B-B14F-4D97-AF65-F5344CB8AC3E}">
        <p14:creationId xmlns:p14="http://schemas.microsoft.com/office/powerpoint/2010/main" val="4283828089"/>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eronestop.org/CompetencyMode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hyperlink" Target="https://ohiomfg.informz.net/ohiomfg/pages/Ohio_MFG_Competency_Model_?_zs=iDVqT&amp;_zmi=xSAL" TargetMode="External"/><Relationship Id="rId4" Type="http://schemas.openxmlformats.org/officeDocument/2006/relationships/image" Target="../media/image101.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8.png"/></Relationships>
</file>

<file path=ppt/slides/_rels/slide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ohiotechnet.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4.xml"/><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4.xml"/><Relationship Id="rId4" Type="http://schemas.openxmlformats.org/officeDocument/2006/relationships/image" Target="../media/image121.png"/></Relationships>
</file>

<file path=ppt/slides/_rels/slide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8.jpeg"/><Relationship Id="rId3" Type="http://schemas.openxmlformats.org/officeDocument/2006/relationships/image" Target="../media/image17.png"/><Relationship Id="rId21" Type="http://schemas.openxmlformats.org/officeDocument/2006/relationships/image" Target="../media/image12.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11.png"/><Relationship Id="rId29" Type="http://schemas.openxmlformats.org/officeDocument/2006/relationships/image" Target="../media/image41.jpe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6.jpeg"/><Relationship Id="rId32" Type="http://schemas.openxmlformats.org/officeDocument/2006/relationships/image" Target="../media/image44.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5.png"/><Relationship Id="rId28" Type="http://schemas.openxmlformats.org/officeDocument/2006/relationships/image" Target="../media/image40.jpeg"/><Relationship Id="rId10" Type="http://schemas.openxmlformats.org/officeDocument/2006/relationships/image" Target="../media/image24.png"/><Relationship Id="rId19" Type="http://schemas.openxmlformats.org/officeDocument/2006/relationships/image" Target="../media/image33.jpeg"/><Relationship Id="rId31" Type="http://schemas.openxmlformats.org/officeDocument/2006/relationships/image" Target="../media/image43.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4.png"/><Relationship Id="rId27" Type="http://schemas.openxmlformats.org/officeDocument/2006/relationships/image" Target="../media/image39.jpeg"/><Relationship Id="rId30" Type="http://schemas.openxmlformats.org/officeDocument/2006/relationships/image" Target="../media/image42.png"/><Relationship Id="rId8"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5.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32.png"/><Relationship Id="rId26" Type="http://schemas.openxmlformats.org/officeDocument/2006/relationships/image" Target="../media/image65.jpeg"/><Relationship Id="rId39" Type="http://schemas.openxmlformats.org/officeDocument/2006/relationships/image" Target="../media/image75.png"/><Relationship Id="rId21" Type="http://schemas.openxmlformats.org/officeDocument/2006/relationships/image" Target="../media/image60.png"/><Relationship Id="rId34" Type="http://schemas.openxmlformats.org/officeDocument/2006/relationships/image" Target="../media/image71.jpeg"/><Relationship Id="rId42" Type="http://schemas.openxmlformats.org/officeDocument/2006/relationships/image" Target="../media/image78.png"/><Relationship Id="rId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56.png"/><Relationship Id="rId29"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48.png"/><Relationship Id="rId11" Type="http://schemas.openxmlformats.org/officeDocument/2006/relationships/image" Target="../media/image52.png"/><Relationship Id="rId24" Type="http://schemas.openxmlformats.org/officeDocument/2006/relationships/image" Target="../media/image63.png"/><Relationship Id="rId32" Type="http://schemas.openxmlformats.org/officeDocument/2006/relationships/image" Target="../media/image69.png"/><Relationship Id="rId37" Type="http://schemas.openxmlformats.org/officeDocument/2006/relationships/image" Target="../media/image73.png"/><Relationship Id="rId40" Type="http://schemas.openxmlformats.org/officeDocument/2006/relationships/image" Target="../media/image76.jpeg"/><Relationship Id="rId45" Type="http://schemas.openxmlformats.org/officeDocument/2006/relationships/image" Target="../media/image80.png"/><Relationship Id="rId5" Type="http://schemas.openxmlformats.org/officeDocument/2006/relationships/image" Target="../media/image45.png"/><Relationship Id="rId15" Type="http://schemas.openxmlformats.org/officeDocument/2006/relationships/image" Target="../media/image26.png"/><Relationship Id="rId23" Type="http://schemas.openxmlformats.org/officeDocument/2006/relationships/image" Target="../media/image62.png"/><Relationship Id="rId28" Type="http://schemas.openxmlformats.org/officeDocument/2006/relationships/image" Target="../media/image10.png"/><Relationship Id="rId36" Type="http://schemas.openxmlformats.org/officeDocument/2006/relationships/image" Target="../media/image27.png"/><Relationship Id="rId10" Type="http://schemas.openxmlformats.org/officeDocument/2006/relationships/image" Target="../media/image51.jpeg"/><Relationship Id="rId19" Type="http://schemas.openxmlformats.org/officeDocument/2006/relationships/image" Target="../media/image58.png"/><Relationship Id="rId31" Type="http://schemas.openxmlformats.org/officeDocument/2006/relationships/image" Target="../media/image68.png"/><Relationship Id="rId44" Type="http://schemas.openxmlformats.org/officeDocument/2006/relationships/image" Target="../media/image14.pn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7.png"/><Relationship Id="rId35" Type="http://schemas.openxmlformats.org/officeDocument/2006/relationships/image" Target="../media/image72.jpeg"/><Relationship Id="rId43" Type="http://schemas.openxmlformats.org/officeDocument/2006/relationships/image" Target="../media/image79.png"/><Relationship Id="rId8" Type="http://schemas.openxmlformats.org/officeDocument/2006/relationships/image" Target="../media/image49.png"/><Relationship Id="rId3" Type="http://schemas.openxmlformats.org/officeDocument/2006/relationships/image" Target="../media/image46.png"/><Relationship Id="rId12" Type="http://schemas.openxmlformats.org/officeDocument/2006/relationships/image" Target="../media/image53.png"/><Relationship Id="rId17" Type="http://schemas.openxmlformats.org/officeDocument/2006/relationships/image" Target="../media/image57.png"/><Relationship Id="rId25" Type="http://schemas.openxmlformats.org/officeDocument/2006/relationships/image" Target="../media/image64.png"/><Relationship Id="rId33" Type="http://schemas.openxmlformats.org/officeDocument/2006/relationships/image" Target="../media/image70.jpeg"/><Relationship Id="rId38" Type="http://schemas.openxmlformats.org/officeDocument/2006/relationships/image" Target="../media/image74.png"/><Relationship Id="rId46" Type="http://schemas.openxmlformats.org/officeDocument/2006/relationships/image" Target="../media/image11.png"/><Relationship Id="rId20" Type="http://schemas.openxmlformats.org/officeDocument/2006/relationships/image" Target="../media/image59.png"/><Relationship Id="rId41"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hyperlink" Target="https://ohiomfg.informz.net/ohiomfg/pages/Ohio_MFG_Competency_Model_" TargetMode="External"/><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s://www.youtube.com/watch?v=kQJXd6e23w8" TargetMode="External"/><Relationship Id="rId5" Type="http://schemas.openxmlformats.org/officeDocument/2006/relationships/image" Target="../media/image83.png"/><Relationship Id="rId10" Type="http://schemas.openxmlformats.org/officeDocument/2006/relationships/image" Target="../media/image86.png"/><Relationship Id="rId4" Type="http://schemas.openxmlformats.org/officeDocument/2006/relationships/image" Target="../media/image82.png"/><Relationship Id="rId9"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2EEE6-882C-F3C8-D41A-9D66FF28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124" y="5713382"/>
            <a:ext cx="9497750" cy="1152686"/>
          </a:xfrm>
          <a:prstGeom prst="rect">
            <a:avLst/>
          </a:prstGeom>
        </p:spPr>
      </p:pic>
      <p:pic>
        <p:nvPicPr>
          <p:cNvPr id="1026" name="Picture 2" descr="Sinclair Logo Usage &amp; Downloads">
            <a:extLst>
              <a:ext uri="{FF2B5EF4-FFF2-40B4-BE49-F238E27FC236}">
                <a16:creationId xmlns:a16="http://schemas.microsoft.com/office/drawing/2014/main" id="{8B094CF6-D871-B130-63AA-6A9FEAEEA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657" y="5070298"/>
            <a:ext cx="2592593" cy="643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tting Started - Lorain County Community College">
            <a:extLst>
              <a:ext uri="{FF2B5EF4-FFF2-40B4-BE49-F238E27FC236}">
                <a16:creationId xmlns:a16="http://schemas.microsoft.com/office/drawing/2014/main" id="{81918902-142E-F63F-26C7-3B94132FC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10" y="4969964"/>
            <a:ext cx="3259567" cy="843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ining Ohio's Manufacturing Workforce | Ohio TechNet">
            <a:extLst>
              <a:ext uri="{FF2B5EF4-FFF2-40B4-BE49-F238E27FC236}">
                <a16:creationId xmlns:a16="http://schemas.microsoft.com/office/drawing/2014/main" id="{9E372811-9D37-DD7F-8785-AB8FF43230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730" y="4801584"/>
            <a:ext cx="2822966" cy="11805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A550E42-E5E5-7540-282B-464C6DD75EB4}"/>
              </a:ext>
            </a:extLst>
          </p:cNvPr>
          <p:cNvPicPr>
            <a:picLocks noChangeAspect="1"/>
          </p:cNvPicPr>
          <p:nvPr/>
        </p:nvPicPr>
        <p:blipFill>
          <a:blip r:embed="rId7">
            <a:alphaModFix amt="25000"/>
          </a:blip>
          <a:stretch>
            <a:fillRect/>
          </a:stretch>
        </p:blipFill>
        <p:spPr>
          <a:xfrm>
            <a:off x="-97745" y="-938574"/>
            <a:ext cx="12387488" cy="5711769"/>
          </a:xfrm>
          <a:prstGeom prst="rect">
            <a:avLst/>
          </a:prstGeom>
        </p:spPr>
      </p:pic>
      <p:sp>
        <p:nvSpPr>
          <p:cNvPr id="21" name="Title 1">
            <a:extLst>
              <a:ext uri="{FF2B5EF4-FFF2-40B4-BE49-F238E27FC236}">
                <a16:creationId xmlns:a16="http://schemas.microsoft.com/office/drawing/2014/main" id="{A50DB887-FA16-8EF5-9037-DEA1AFD5BE4F}"/>
              </a:ext>
            </a:extLst>
          </p:cNvPr>
          <p:cNvSpPr txBox="1">
            <a:spLocks/>
          </p:cNvSpPr>
          <p:nvPr/>
        </p:nvSpPr>
        <p:spPr>
          <a:xfrm>
            <a:off x="662537" y="1252413"/>
            <a:ext cx="10866923" cy="1825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Swis721  BT  Cond 2"/>
              </a:rPr>
              <a:t>Integrating Real-World Competencies: </a:t>
            </a:r>
          </a:p>
          <a:p>
            <a:r>
              <a:rPr lang="en-US" sz="4000" b="1">
                <a:latin typeface="Swis721  BT  Cond 2"/>
              </a:rPr>
              <a:t>Aligning Sinclair College’s Digital Transformation Curriculum with the Ohio Manufacturing Competency Model</a:t>
            </a:r>
          </a:p>
        </p:txBody>
      </p:sp>
      <p:sp>
        <p:nvSpPr>
          <p:cNvPr id="22" name="Subtitle 2">
            <a:extLst>
              <a:ext uri="{FF2B5EF4-FFF2-40B4-BE49-F238E27FC236}">
                <a16:creationId xmlns:a16="http://schemas.microsoft.com/office/drawing/2014/main" id="{60D3C359-4C4E-3FC6-BB3D-EE86CE354F12}"/>
              </a:ext>
            </a:extLst>
          </p:cNvPr>
          <p:cNvSpPr txBox="1">
            <a:spLocks/>
          </p:cNvSpPr>
          <p:nvPr/>
        </p:nvSpPr>
        <p:spPr>
          <a:xfrm>
            <a:off x="1133138" y="3318063"/>
            <a:ext cx="9925722" cy="1002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a:latin typeface="Swis721  BT  Cond 2"/>
              </a:rPr>
              <a:t>Peter Jensen, Program Developer – Lorain County Community College</a:t>
            </a:r>
          </a:p>
          <a:p>
            <a:r>
              <a:rPr lang="en-US" sz="2600" b="1">
                <a:latin typeface="Swis721  BT  Cond 2"/>
              </a:rPr>
              <a:t>Meredith Rodgers, Program Manager – Sinclair Community College</a:t>
            </a:r>
          </a:p>
        </p:txBody>
      </p:sp>
    </p:spTree>
    <p:extLst>
      <p:ext uri="{BB962C8B-B14F-4D97-AF65-F5344CB8AC3E}">
        <p14:creationId xmlns:p14="http://schemas.microsoft.com/office/powerpoint/2010/main" val="362458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6521524-FEF4-4F73-A20D-51594688C4BD}"/>
              </a:ext>
            </a:extLst>
          </p:cNvPr>
          <p:cNvSpPr txBox="1">
            <a:spLocks noChangeArrowheads="1"/>
          </p:cNvSpPr>
          <p:nvPr/>
        </p:nvSpPr>
        <p:spPr bwMode="auto">
          <a:xfrm>
            <a:off x="457200" y="447674"/>
            <a:ext cx="105044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COMPETENCY MODEL REPOSITORIES  </a:t>
            </a:r>
          </a:p>
        </p:txBody>
      </p:sp>
      <p:pic>
        <p:nvPicPr>
          <p:cNvPr id="5" name="Picture 4" descr="image">
            <a:extLst>
              <a:ext uri="{FF2B5EF4-FFF2-40B4-BE49-F238E27FC236}">
                <a16:creationId xmlns:a16="http://schemas.microsoft.com/office/drawing/2014/main" id="{B3FDB50C-5A38-4E95-9FFC-8E74CD4FCA4D}"/>
              </a:ext>
            </a:extLst>
          </p:cNvPr>
          <p:cNvPicPr>
            <a:picLocks noChangeAspect="1" noChangeArrowheads="1"/>
          </p:cNvPicPr>
          <p:nvPr/>
        </p:nvPicPr>
        <p:blipFill>
          <a:blip r:embed="rId3"/>
          <a:srcRect/>
          <a:stretch>
            <a:fillRect/>
          </a:stretch>
        </p:blipFill>
        <p:spPr bwMode="auto">
          <a:xfrm>
            <a:off x="461963" y="1857375"/>
            <a:ext cx="11328400" cy="3859213"/>
          </a:xfrm>
          <a:prstGeom prst="rect">
            <a:avLst/>
          </a:prstGeom>
          <a:noFill/>
          <a:ln>
            <a:solidFill>
              <a:srgbClr val="A1A0A4"/>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7A30C0C0-B46B-446A-A730-E000B1451FA6}"/>
              </a:ext>
            </a:extLst>
          </p:cNvPr>
          <p:cNvSpPr txBox="1"/>
          <p:nvPr/>
        </p:nvSpPr>
        <p:spPr>
          <a:xfrm>
            <a:off x="457200" y="909638"/>
            <a:ext cx="11333163" cy="5238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Swis721  BT  Cond 2"/>
                <a:ea typeface="+mn-ea"/>
                <a:cs typeface="+mn-cs"/>
              </a:rPr>
              <a:t>There are four competency model repositories – 1) personal effectiveness, workplace, and academic competencies, 2) manufacturing sector-wide competencies, 3) EV, Battery, and EVSE competencies, 4) Aerospace &amp; Defense competencies, and 5) Semiconductor competencies.</a:t>
            </a:r>
          </a:p>
        </p:txBody>
      </p:sp>
      <p:sp>
        <p:nvSpPr>
          <p:cNvPr id="7" name="Oval 6">
            <a:extLst>
              <a:ext uri="{FF2B5EF4-FFF2-40B4-BE49-F238E27FC236}">
                <a16:creationId xmlns:a16="http://schemas.microsoft.com/office/drawing/2014/main" id="{4EC18CAF-BCED-446B-834B-25EA9FF87C5D}"/>
              </a:ext>
            </a:extLst>
          </p:cNvPr>
          <p:cNvSpPr/>
          <p:nvPr/>
        </p:nvSpPr>
        <p:spPr>
          <a:xfrm>
            <a:off x="2886075" y="3429000"/>
            <a:ext cx="320675" cy="320675"/>
          </a:xfrm>
          <a:prstGeom prst="ellipse">
            <a:avLst/>
          </a:prstGeom>
          <a:solidFill>
            <a:sysClr val="window" lastClr="FFFFFF"/>
          </a:solidFill>
          <a:ln w="12700" cap="flat" cmpd="sng" algn="ctr">
            <a:solidFill>
              <a:srgbClr val="D9D8D6"/>
            </a:solidFill>
            <a:prstDash val="solid"/>
            <a:miter lim="800000"/>
          </a:ln>
          <a:effectLst>
            <a:outerShdw blurRad="50800" dist="38100" dir="8100000" algn="tr" rotWithShape="0">
              <a:prstClr val="black">
                <a:alpha val="40000"/>
              </a:prst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otham Book"/>
                <a:ea typeface="+mn-ea"/>
                <a:cs typeface="+mn-cs"/>
              </a:rPr>
              <a:t>1</a:t>
            </a:r>
          </a:p>
        </p:txBody>
      </p:sp>
      <p:sp>
        <p:nvSpPr>
          <p:cNvPr id="8" name="Oval 7">
            <a:extLst>
              <a:ext uri="{FF2B5EF4-FFF2-40B4-BE49-F238E27FC236}">
                <a16:creationId xmlns:a16="http://schemas.microsoft.com/office/drawing/2014/main" id="{8306ED98-57EF-49AB-AE7B-209D2A311E9C}"/>
              </a:ext>
            </a:extLst>
          </p:cNvPr>
          <p:cNvSpPr/>
          <p:nvPr/>
        </p:nvSpPr>
        <p:spPr>
          <a:xfrm>
            <a:off x="5549900" y="3429000"/>
            <a:ext cx="319088" cy="320675"/>
          </a:xfrm>
          <a:prstGeom prst="ellipse">
            <a:avLst/>
          </a:prstGeom>
          <a:solidFill>
            <a:sysClr val="window" lastClr="FFFFFF"/>
          </a:solidFill>
          <a:ln w="12700" cap="flat" cmpd="sng" algn="ctr">
            <a:solidFill>
              <a:srgbClr val="D9D8D6"/>
            </a:solidFill>
            <a:prstDash val="solid"/>
            <a:miter lim="800000"/>
          </a:ln>
          <a:effectLst>
            <a:outerShdw blurRad="50800" dist="38100" dir="8100000" algn="tr" rotWithShape="0">
              <a:prstClr val="black">
                <a:alpha val="40000"/>
              </a:prst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otham Book"/>
                <a:ea typeface="+mn-ea"/>
                <a:cs typeface="+mn-cs"/>
              </a:rPr>
              <a:t>2</a:t>
            </a:r>
          </a:p>
        </p:txBody>
      </p:sp>
      <p:sp>
        <p:nvSpPr>
          <p:cNvPr id="9" name="Oval 8">
            <a:extLst>
              <a:ext uri="{FF2B5EF4-FFF2-40B4-BE49-F238E27FC236}">
                <a16:creationId xmlns:a16="http://schemas.microsoft.com/office/drawing/2014/main" id="{3D1EB1F8-AFAD-4167-BD56-6CCA588EDF5A}"/>
              </a:ext>
            </a:extLst>
          </p:cNvPr>
          <p:cNvSpPr/>
          <p:nvPr/>
        </p:nvSpPr>
        <p:spPr>
          <a:xfrm>
            <a:off x="8239125" y="3429000"/>
            <a:ext cx="320675" cy="320675"/>
          </a:xfrm>
          <a:prstGeom prst="ellipse">
            <a:avLst/>
          </a:prstGeom>
          <a:solidFill>
            <a:sysClr val="window" lastClr="FFFFFF"/>
          </a:solidFill>
          <a:ln w="12700" cap="flat" cmpd="sng" algn="ctr">
            <a:solidFill>
              <a:srgbClr val="D9D8D6"/>
            </a:solidFill>
            <a:prstDash val="solid"/>
            <a:miter lim="800000"/>
          </a:ln>
          <a:effectLst>
            <a:outerShdw blurRad="50800" dist="38100" dir="8100000" algn="tr" rotWithShape="0">
              <a:prstClr val="black">
                <a:alpha val="40000"/>
              </a:prst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otham Book"/>
                <a:ea typeface="+mn-ea"/>
                <a:cs typeface="+mn-cs"/>
              </a:rPr>
              <a:t>3</a:t>
            </a:r>
          </a:p>
        </p:txBody>
      </p:sp>
      <p:sp>
        <p:nvSpPr>
          <p:cNvPr id="10" name="Oval 9">
            <a:extLst>
              <a:ext uri="{FF2B5EF4-FFF2-40B4-BE49-F238E27FC236}">
                <a16:creationId xmlns:a16="http://schemas.microsoft.com/office/drawing/2014/main" id="{5F13448A-27D2-46C4-9E4C-9AF2388052A3}"/>
              </a:ext>
            </a:extLst>
          </p:cNvPr>
          <p:cNvSpPr/>
          <p:nvPr/>
        </p:nvSpPr>
        <p:spPr>
          <a:xfrm>
            <a:off x="10961688" y="3429000"/>
            <a:ext cx="320675" cy="320675"/>
          </a:xfrm>
          <a:prstGeom prst="ellipse">
            <a:avLst/>
          </a:prstGeom>
          <a:solidFill>
            <a:sysClr val="window" lastClr="FFFFFF"/>
          </a:solidFill>
          <a:ln w="12700" cap="flat" cmpd="sng" algn="ctr">
            <a:solidFill>
              <a:srgbClr val="D9D8D6"/>
            </a:solidFill>
            <a:prstDash val="solid"/>
            <a:miter lim="800000"/>
          </a:ln>
          <a:effectLst>
            <a:outerShdw blurRad="50800" dist="38100" dir="8100000" algn="tr" rotWithShape="0">
              <a:prstClr val="black">
                <a:alpha val="40000"/>
              </a:prst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otham Book"/>
                <a:ea typeface="+mn-ea"/>
                <a:cs typeface="+mn-cs"/>
              </a:rPr>
              <a:t>4</a:t>
            </a:r>
          </a:p>
        </p:txBody>
      </p:sp>
      <p:sp>
        <p:nvSpPr>
          <p:cNvPr id="11" name="Rectangle 10">
            <a:extLst>
              <a:ext uri="{FF2B5EF4-FFF2-40B4-BE49-F238E27FC236}">
                <a16:creationId xmlns:a16="http://schemas.microsoft.com/office/drawing/2014/main" id="{071E3CBB-A0F9-4089-AB76-B427F6965A35}"/>
              </a:ext>
            </a:extLst>
          </p:cNvPr>
          <p:cNvSpPr/>
          <p:nvPr/>
        </p:nvSpPr>
        <p:spPr>
          <a:xfrm>
            <a:off x="2717800" y="4281488"/>
            <a:ext cx="338138" cy="301625"/>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8E9B2F-EEAD-4D65-BAF0-693DB798B5E3}"/>
              </a:ext>
            </a:extLst>
          </p:cNvPr>
          <p:cNvSpPr/>
          <p:nvPr/>
        </p:nvSpPr>
        <p:spPr>
          <a:xfrm>
            <a:off x="5380038" y="4292600"/>
            <a:ext cx="338137" cy="301625"/>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6C1BA2-BC43-4880-8D6C-1F3C82EBF96D}"/>
              </a:ext>
            </a:extLst>
          </p:cNvPr>
          <p:cNvSpPr/>
          <p:nvPr/>
        </p:nvSpPr>
        <p:spPr>
          <a:xfrm>
            <a:off x="8043863" y="4305300"/>
            <a:ext cx="338137" cy="301625"/>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BB700F8-1162-4F37-8D0F-77117EDABE9E}"/>
              </a:ext>
            </a:extLst>
          </p:cNvPr>
          <p:cNvSpPr/>
          <p:nvPr/>
        </p:nvSpPr>
        <p:spPr>
          <a:xfrm>
            <a:off x="10706100" y="4316413"/>
            <a:ext cx="338138" cy="301625"/>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E3E4D2F-3478-4F12-BE0F-0D27D44ACA7E}"/>
              </a:ext>
            </a:extLst>
          </p:cNvPr>
          <p:cNvSpPr/>
          <p:nvPr/>
        </p:nvSpPr>
        <p:spPr>
          <a:xfrm rot="472178">
            <a:off x="8610600" y="1739900"/>
            <a:ext cx="3333750" cy="490538"/>
          </a:xfrm>
          <a:prstGeom prst="rect">
            <a:avLst/>
          </a:prstGeom>
          <a:solidFill>
            <a:srgbClr val="179296"/>
          </a:solidFill>
          <a:ln w="12700" cap="flat" cmpd="sng" algn="ctr">
            <a:solidFill>
              <a:schemeClr val="accent5"/>
            </a:solidFill>
            <a:prstDash val="solid"/>
            <a:miter lim="800000"/>
          </a:ln>
          <a:effectLst>
            <a:outerShdw blurRad="50800" dist="38100" dir="8100000" algn="tr" rotWithShape="0">
              <a:prstClr val="black">
                <a:alpha val="40000"/>
              </a:prstClr>
            </a:outerShdw>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Gotham Book"/>
                <a:ea typeface="+mn-ea"/>
                <a:cs typeface="+mn-cs"/>
              </a:rPr>
              <a:t>Semiconductor Competency Model recently added!</a:t>
            </a:r>
          </a:p>
        </p:txBody>
      </p:sp>
      <p:sp>
        <p:nvSpPr>
          <p:cNvPr id="16" name="Oval 15">
            <a:extLst>
              <a:ext uri="{FF2B5EF4-FFF2-40B4-BE49-F238E27FC236}">
                <a16:creationId xmlns:a16="http://schemas.microsoft.com/office/drawing/2014/main" id="{E4E43219-7FB5-4F84-BDAB-FE9457BDB259}"/>
              </a:ext>
            </a:extLst>
          </p:cNvPr>
          <p:cNvSpPr/>
          <p:nvPr/>
        </p:nvSpPr>
        <p:spPr>
          <a:xfrm>
            <a:off x="11753850" y="1836738"/>
            <a:ext cx="320675" cy="320675"/>
          </a:xfrm>
          <a:prstGeom prst="ellipse">
            <a:avLst/>
          </a:prstGeom>
          <a:solidFill>
            <a:sysClr val="window" lastClr="FFFFFF"/>
          </a:solidFill>
          <a:ln w="12700" cap="flat" cmpd="sng" algn="ctr">
            <a:solidFill>
              <a:srgbClr val="D9D8D6"/>
            </a:solidFill>
            <a:prstDash val="solid"/>
            <a:miter lim="800000"/>
          </a:ln>
          <a:effectLst>
            <a:outerShdw blurRad="50800" dist="38100" dir="8100000" algn="tr" rotWithShape="0">
              <a:prstClr val="black">
                <a:alpha val="40000"/>
              </a:prst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otham Book"/>
                <a:ea typeface="+mn-ea"/>
                <a:cs typeface="+mn-cs"/>
              </a:rPr>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4CBE166-EEA4-47B3-A695-7F088003C06B}"/>
              </a:ext>
            </a:extLst>
          </p:cNvPr>
          <p:cNvSpPr txBox="1">
            <a:spLocks noChangeArrowheads="1"/>
          </p:cNvSpPr>
          <p:nvPr/>
        </p:nvSpPr>
        <p:spPr bwMode="auto">
          <a:xfrm>
            <a:off x="457200" y="458963"/>
            <a:ext cx="105044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OHIO MANUFACTURING COMPETENCY MODEL APPLICATIONS</a:t>
            </a:r>
          </a:p>
        </p:txBody>
      </p:sp>
      <p:sp>
        <p:nvSpPr>
          <p:cNvPr id="5" name="TextBox 4">
            <a:extLst>
              <a:ext uri="{FF2B5EF4-FFF2-40B4-BE49-F238E27FC236}">
                <a16:creationId xmlns:a16="http://schemas.microsoft.com/office/drawing/2014/main" id="{665D0FCA-2225-430F-9ABB-8BB613EA839A}"/>
              </a:ext>
            </a:extLst>
          </p:cNvPr>
          <p:cNvSpPr txBox="1"/>
          <p:nvPr/>
        </p:nvSpPr>
        <p:spPr>
          <a:xfrm>
            <a:off x="457200" y="914400"/>
            <a:ext cx="11193463" cy="3079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Swis721  BT  Cond 2"/>
                <a:ea typeface="+mn-ea"/>
                <a:cs typeface="+mn-cs"/>
              </a:rPr>
              <a:t>Extension of the Competency Model’s value takes form in the many ways it can be applied or used across the state.  </a:t>
            </a:r>
          </a:p>
        </p:txBody>
      </p:sp>
      <p:sp>
        <p:nvSpPr>
          <p:cNvPr id="6" name="Rectangle 5">
            <a:extLst>
              <a:ext uri="{FF2B5EF4-FFF2-40B4-BE49-F238E27FC236}">
                <a16:creationId xmlns:a16="http://schemas.microsoft.com/office/drawing/2014/main" id="{32462C80-9F83-498F-B62B-1EB047D6D991}"/>
              </a:ext>
            </a:extLst>
          </p:cNvPr>
          <p:cNvSpPr/>
          <p:nvPr/>
        </p:nvSpPr>
        <p:spPr bwMode="auto">
          <a:xfrm>
            <a:off x="3908425" y="1457325"/>
            <a:ext cx="8289925" cy="4846638"/>
          </a:xfrm>
          <a:prstGeom prst="rect">
            <a:avLst/>
          </a:prstGeom>
          <a:solidFill>
            <a:srgbClr val="A1A0A4"/>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Gotham Book"/>
              <a:ea typeface="+mn-ea"/>
              <a:cs typeface="+mn-cs"/>
            </a:endParaRPr>
          </a:p>
        </p:txBody>
      </p:sp>
      <p:sp>
        <p:nvSpPr>
          <p:cNvPr id="7" name="Pentagon 12">
            <a:extLst>
              <a:ext uri="{FF2B5EF4-FFF2-40B4-BE49-F238E27FC236}">
                <a16:creationId xmlns:a16="http://schemas.microsoft.com/office/drawing/2014/main" id="{E2FF4064-6F2D-408E-B817-46BBD718BB7D}"/>
              </a:ext>
            </a:extLst>
          </p:cNvPr>
          <p:cNvSpPr/>
          <p:nvPr/>
        </p:nvSpPr>
        <p:spPr bwMode="auto">
          <a:xfrm>
            <a:off x="26988" y="1443038"/>
            <a:ext cx="4567237" cy="4860925"/>
          </a:xfrm>
          <a:prstGeom prst="homePlate">
            <a:avLst>
              <a:gd name="adj" fmla="val 13360"/>
            </a:avLst>
          </a:prstGeom>
          <a:solidFill>
            <a:srgbClr val="E17B17"/>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Gotham Book"/>
              <a:ea typeface="+mn-ea"/>
              <a:cs typeface="+mn-cs"/>
            </a:endParaRPr>
          </a:p>
        </p:txBody>
      </p:sp>
      <p:sp>
        <p:nvSpPr>
          <p:cNvPr id="8" name="Title 11">
            <a:extLst>
              <a:ext uri="{FF2B5EF4-FFF2-40B4-BE49-F238E27FC236}">
                <a16:creationId xmlns:a16="http://schemas.microsoft.com/office/drawing/2014/main" id="{918B5F6E-0469-4AD6-9BD7-BD180403E603}"/>
              </a:ext>
            </a:extLst>
          </p:cNvPr>
          <p:cNvSpPr txBox="1">
            <a:spLocks/>
          </p:cNvSpPr>
          <p:nvPr/>
        </p:nvSpPr>
        <p:spPr bwMode="auto">
          <a:xfrm>
            <a:off x="381000" y="1679575"/>
            <a:ext cx="3617913" cy="298450"/>
          </a:xfrm>
          <a:prstGeom prst="rect">
            <a:avLst/>
          </a:prstGeom>
        </p:spPr>
        <p:txBody>
          <a:bodyPr lIns="0" tIns="0" rIns="0" bIns="0"/>
          <a:lstStyle>
            <a:defPPr>
              <a:defRPr lang="it-IT"/>
            </a:defPPr>
            <a:lvl1pPr>
              <a:lnSpc>
                <a:spcPct val="80000"/>
              </a:lnSpc>
              <a:spcBef>
                <a:spcPct val="0"/>
              </a:spcBef>
              <a:buNone/>
              <a:defRPr sz="1600" b="1" spc="-20" baseline="0">
                <a:solidFill>
                  <a:schemeClr val="accent3">
                    <a:lumMod val="60000"/>
                    <a:lumOff val="40000"/>
                  </a:schemeClr>
                </a:solidFill>
                <a:latin typeface="Graphik Light" panose="020B0403030202060203" pitchFamily="34"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20" normalizeH="0" baseline="0" noProof="0">
                <a:ln>
                  <a:noFill/>
                </a:ln>
                <a:solidFill>
                  <a:prstClr val="white"/>
                </a:solidFill>
                <a:effectLst/>
                <a:uLnTx/>
                <a:uFillTx/>
                <a:latin typeface="Swis721  BT  Cond 2" panose="020B0506020202030204"/>
                <a:ea typeface="+mj-ea"/>
                <a:cs typeface="+mj-cs"/>
              </a:rPr>
              <a:t>Competency Model Build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20" normalizeH="0" baseline="0" noProof="0">
                <a:ln>
                  <a:noFill/>
                </a:ln>
                <a:solidFill>
                  <a:prstClr val="white"/>
                </a:solidFill>
                <a:effectLst/>
                <a:uLnTx/>
                <a:uFillTx/>
                <a:latin typeface="Swis721  BT  Cond 2" panose="020B0506020202030204"/>
                <a:ea typeface="+mj-ea"/>
                <a:cs typeface="+mj-cs"/>
              </a:rPr>
              <a:t>Building and customizing a competency model first involves collecting and synthesizing labor market information and then convening manufacturers to customize and validate.  </a:t>
            </a:r>
            <a:endParaRPr kumimoji="0" lang="en-GB" sz="1400" b="0" i="0" u="none" strike="noStrike" kern="1200" cap="none" spc="-20" normalizeH="0" baseline="0" noProof="0">
              <a:ln>
                <a:noFill/>
              </a:ln>
              <a:solidFill>
                <a:prstClr val="white"/>
              </a:solidFill>
              <a:effectLst/>
              <a:uLnTx/>
              <a:uFillTx/>
              <a:latin typeface="Swis721  BT  Cond 2" panose="020B0506020202030204"/>
              <a:ea typeface="+mj-ea"/>
              <a:cs typeface="+mj-cs"/>
            </a:endParaRPr>
          </a:p>
        </p:txBody>
      </p:sp>
      <p:sp>
        <p:nvSpPr>
          <p:cNvPr id="9" name="Rectangle 8">
            <a:extLst>
              <a:ext uri="{FF2B5EF4-FFF2-40B4-BE49-F238E27FC236}">
                <a16:creationId xmlns:a16="http://schemas.microsoft.com/office/drawing/2014/main" id="{D891BBD6-8594-4AB6-8566-A9A396E52717}"/>
              </a:ext>
            </a:extLst>
          </p:cNvPr>
          <p:cNvSpPr/>
          <p:nvPr/>
        </p:nvSpPr>
        <p:spPr bwMode="auto">
          <a:xfrm>
            <a:off x="5110163" y="2649538"/>
            <a:ext cx="1800225" cy="298450"/>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lumMod val="85000"/>
                  </a:prstClr>
                </a:solidFill>
                <a:effectLst/>
                <a:uLnTx/>
                <a:uFillTx/>
                <a:latin typeface="Swis721  BT  Cond 2"/>
                <a:ea typeface="+mn-ea"/>
                <a:cs typeface="+mn-cs"/>
              </a:rPr>
              <a:t>Career </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lumMod val="85000"/>
                  </a:prstClr>
                </a:solidFill>
                <a:effectLst/>
                <a:uLnTx/>
                <a:uFillTx/>
                <a:latin typeface="Swis721  BT  Cond 2"/>
                <a:ea typeface="+mn-ea"/>
                <a:cs typeface="+mn-cs"/>
              </a:rPr>
              <a:t>Pathways</a:t>
            </a:r>
            <a:endParaRPr kumimoji="0" lang="en-US" sz="12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10" name="Rectangle 9">
            <a:extLst>
              <a:ext uri="{FF2B5EF4-FFF2-40B4-BE49-F238E27FC236}">
                <a16:creationId xmlns:a16="http://schemas.microsoft.com/office/drawing/2014/main" id="{9797AD0A-3429-4525-B9A5-5D3674402DCF}"/>
              </a:ext>
            </a:extLst>
          </p:cNvPr>
          <p:cNvSpPr/>
          <p:nvPr/>
        </p:nvSpPr>
        <p:spPr bwMode="auto">
          <a:xfrm>
            <a:off x="4638675" y="3060700"/>
            <a:ext cx="1755775" cy="884238"/>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lumMod val="85000"/>
                  </a:prstClr>
                </a:solidFill>
                <a:effectLst/>
                <a:uLnTx/>
                <a:uFillTx/>
                <a:latin typeface="Swis721  BT  Cond 2"/>
                <a:ea typeface="+mn-ea"/>
                <a:cs typeface="+mn-cs"/>
              </a:rPr>
              <a:t>Identify advancement pathways within an organization or industry. </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lumMod val="85000"/>
                  </a:prstClr>
                </a:solidFill>
                <a:effectLst/>
                <a:uLnTx/>
                <a:uFillTx/>
                <a:latin typeface="Swis721  BT  Cond 2"/>
                <a:ea typeface="+mn-ea"/>
                <a:cs typeface="+mn-cs"/>
              </a:rPr>
              <a:t>Reference tool to develop stackable credentials. </a:t>
            </a:r>
          </a:p>
        </p:txBody>
      </p:sp>
      <p:sp>
        <p:nvSpPr>
          <p:cNvPr id="11" name="Rectangle 10">
            <a:extLst>
              <a:ext uri="{FF2B5EF4-FFF2-40B4-BE49-F238E27FC236}">
                <a16:creationId xmlns:a16="http://schemas.microsoft.com/office/drawing/2014/main" id="{9D7F9886-8A66-4C60-BC9B-261453BFF77B}"/>
              </a:ext>
            </a:extLst>
          </p:cNvPr>
          <p:cNvSpPr/>
          <p:nvPr/>
        </p:nvSpPr>
        <p:spPr bwMode="auto">
          <a:xfrm>
            <a:off x="4583113" y="4933950"/>
            <a:ext cx="1670050" cy="1054100"/>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lumMod val="85000"/>
                  </a:prstClr>
                </a:solidFill>
                <a:effectLst/>
                <a:uLnTx/>
                <a:uFillTx/>
                <a:latin typeface="Swis721  BT  Cond 2"/>
                <a:ea typeface="+mn-ea"/>
                <a:cs typeface="+mn-cs"/>
              </a:rPr>
              <a:t>Inform on-the-job training programs </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lumMod val="85000"/>
                  </a:prstClr>
                </a:solidFill>
                <a:effectLst/>
                <a:uLnTx/>
                <a:uFillTx/>
                <a:latin typeface="Swis721  BT  Cond 2"/>
                <a:ea typeface="+mn-ea"/>
                <a:cs typeface="+mn-cs"/>
              </a:rPr>
              <a:t>Benchmark for supervisors to encourage continuous learning within teams.</a:t>
            </a:r>
          </a:p>
        </p:txBody>
      </p:sp>
      <p:sp>
        <p:nvSpPr>
          <p:cNvPr id="12" name="Rectangle 11">
            <a:extLst>
              <a:ext uri="{FF2B5EF4-FFF2-40B4-BE49-F238E27FC236}">
                <a16:creationId xmlns:a16="http://schemas.microsoft.com/office/drawing/2014/main" id="{7D56C9E0-122E-488D-B8E4-253C3A9E13C0}"/>
              </a:ext>
            </a:extLst>
          </p:cNvPr>
          <p:cNvSpPr/>
          <p:nvPr/>
        </p:nvSpPr>
        <p:spPr bwMode="auto">
          <a:xfrm>
            <a:off x="5099050" y="4441825"/>
            <a:ext cx="1225550" cy="442913"/>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lumMod val="85000"/>
                  </a:prstClr>
                </a:solidFill>
                <a:effectLst/>
                <a:uLnTx/>
                <a:uFillTx/>
                <a:latin typeface="Swis721  BT  Cond 2"/>
                <a:ea typeface="+mn-ea"/>
                <a:cs typeface="+mn-cs"/>
              </a:rPr>
              <a:t>Train-the-Trainer Program Enhancement</a:t>
            </a:r>
          </a:p>
        </p:txBody>
      </p:sp>
      <p:sp>
        <p:nvSpPr>
          <p:cNvPr id="13" name="Rectangle 12">
            <a:extLst>
              <a:ext uri="{FF2B5EF4-FFF2-40B4-BE49-F238E27FC236}">
                <a16:creationId xmlns:a16="http://schemas.microsoft.com/office/drawing/2014/main" id="{1AD954A3-78C7-4351-8754-81FAE798844E}"/>
              </a:ext>
            </a:extLst>
          </p:cNvPr>
          <p:cNvSpPr/>
          <p:nvPr/>
        </p:nvSpPr>
        <p:spPr bwMode="auto">
          <a:xfrm>
            <a:off x="7011988" y="2649538"/>
            <a:ext cx="1006475" cy="298450"/>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Curriculum</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Assessment</a:t>
            </a:r>
          </a:p>
        </p:txBody>
      </p:sp>
      <p:sp>
        <p:nvSpPr>
          <p:cNvPr id="14" name="Rectangle 13">
            <a:extLst>
              <a:ext uri="{FF2B5EF4-FFF2-40B4-BE49-F238E27FC236}">
                <a16:creationId xmlns:a16="http://schemas.microsoft.com/office/drawing/2014/main" id="{4126B60C-C06A-4F15-8667-58BEE909ED18}"/>
              </a:ext>
            </a:extLst>
          </p:cNvPr>
          <p:cNvSpPr/>
          <p:nvPr/>
        </p:nvSpPr>
        <p:spPr bwMode="auto">
          <a:xfrm>
            <a:off x="6473825" y="3060700"/>
            <a:ext cx="1654175" cy="1092200"/>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Align curriculum to employer and skilled labor needs.</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Highlight curriculum gaps or redundancies.</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a:ln>
                <a:noFill/>
              </a:ln>
              <a:solidFill>
                <a:prstClr val="white"/>
              </a:solidFill>
              <a:effectLst/>
              <a:uLnTx/>
              <a:uFillTx/>
              <a:latin typeface="Swis721  BT  Cond 2"/>
              <a:ea typeface="+mn-ea"/>
              <a:cs typeface="+mn-cs"/>
            </a:endParaRPr>
          </a:p>
        </p:txBody>
      </p:sp>
      <p:sp>
        <p:nvSpPr>
          <p:cNvPr id="15" name="Rectangle 14">
            <a:extLst>
              <a:ext uri="{FF2B5EF4-FFF2-40B4-BE49-F238E27FC236}">
                <a16:creationId xmlns:a16="http://schemas.microsoft.com/office/drawing/2014/main" id="{4DC3D5DC-BF57-4282-B695-13F6CBB97D1E}"/>
              </a:ext>
            </a:extLst>
          </p:cNvPr>
          <p:cNvSpPr/>
          <p:nvPr/>
        </p:nvSpPr>
        <p:spPr bwMode="auto">
          <a:xfrm>
            <a:off x="6538913" y="4933950"/>
            <a:ext cx="1470025" cy="1223963"/>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Identify existing credentialling and apprenticeship program gaps. </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Delineate educator and employer skill “responsibility”.</a:t>
            </a:r>
          </a:p>
        </p:txBody>
      </p:sp>
      <p:grpSp>
        <p:nvGrpSpPr>
          <p:cNvPr id="16" name="Group 4">
            <a:extLst>
              <a:ext uri="{FF2B5EF4-FFF2-40B4-BE49-F238E27FC236}">
                <a16:creationId xmlns:a16="http://schemas.microsoft.com/office/drawing/2014/main" id="{4B2B1FFB-AF15-42AE-9066-44F42B059048}"/>
              </a:ext>
            </a:extLst>
          </p:cNvPr>
          <p:cNvGrpSpPr>
            <a:grpSpLocks noChangeAspect="1"/>
          </p:cNvGrpSpPr>
          <p:nvPr/>
        </p:nvGrpSpPr>
        <p:grpSpPr bwMode="auto">
          <a:xfrm>
            <a:off x="4586375" y="4479824"/>
            <a:ext cx="394759" cy="280414"/>
            <a:chOff x="6713" y="671"/>
            <a:chExt cx="435" cy="309"/>
          </a:xfrm>
          <a:solidFill>
            <a:sysClr val="window" lastClr="FFFFFF">
              <a:lumMod val="75000"/>
            </a:sysClr>
          </a:solidFill>
        </p:grpSpPr>
        <p:sp>
          <p:nvSpPr>
            <p:cNvPr id="17" name="Freeform 5">
              <a:extLst>
                <a:ext uri="{FF2B5EF4-FFF2-40B4-BE49-F238E27FC236}">
                  <a16:creationId xmlns:a16="http://schemas.microsoft.com/office/drawing/2014/main" id="{D8EEAE06-EEDA-4AB5-9701-03EB33FA2343}"/>
                </a:ext>
              </a:extLst>
            </p:cNvPr>
            <p:cNvSpPr>
              <a:spLocks noEditPoints="1"/>
            </p:cNvSpPr>
            <p:nvPr/>
          </p:nvSpPr>
          <p:spPr bwMode="auto">
            <a:xfrm>
              <a:off x="6786" y="672"/>
              <a:ext cx="287" cy="308"/>
            </a:xfrm>
            <a:custGeom>
              <a:avLst/>
              <a:gdLst>
                <a:gd name="T0" fmla="*/ 132 w 187"/>
                <a:gd name="T1" fmla="*/ 123 h 206"/>
                <a:gd name="T2" fmla="*/ 118 w 187"/>
                <a:gd name="T3" fmla="*/ 118 h 206"/>
                <a:gd name="T4" fmla="*/ 118 w 187"/>
                <a:gd name="T5" fmla="*/ 99 h 206"/>
                <a:gd name="T6" fmla="*/ 128 w 187"/>
                <a:gd name="T7" fmla="*/ 72 h 206"/>
                <a:gd name="T8" fmla="*/ 136 w 187"/>
                <a:gd name="T9" fmla="*/ 58 h 206"/>
                <a:gd name="T10" fmla="*/ 130 w 187"/>
                <a:gd name="T11" fmla="*/ 45 h 206"/>
                <a:gd name="T12" fmla="*/ 135 w 187"/>
                <a:gd name="T13" fmla="*/ 17 h 206"/>
                <a:gd name="T14" fmla="*/ 98 w 187"/>
                <a:gd name="T15" fmla="*/ 0 h 206"/>
                <a:gd name="T16" fmla="*/ 62 w 187"/>
                <a:gd name="T17" fmla="*/ 13 h 206"/>
                <a:gd name="T18" fmla="*/ 50 w 187"/>
                <a:gd name="T19" fmla="*/ 17 h 206"/>
                <a:gd name="T20" fmla="*/ 49 w 187"/>
                <a:gd name="T21" fmla="*/ 46 h 206"/>
                <a:gd name="T22" fmla="*/ 50 w 187"/>
                <a:gd name="T23" fmla="*/ 48 h 206"/>
                <a:gd name="T24" fmla="*/ 50 w 187"/>
                <a:gd name="T25" fmla="*/ 68 h 206"/>
                <a:gd name="T26" fmla="*/ 69 w 187"/>
                <a:gd name="T27" fmla="*/ 101 h 206"/>
                <a:gd name="T28" fmla="*/ 69 w 187"/>
                <a:gd name="T29" fmla="*/ 118 h 206"/>
                <a:gd name="T30" fmla="*/ 57 w 187"/>
                <a:gd name="T31" fmla="*/ 123 h 206"/>
                <a:gd name="T32" fmla="*/ 5 w 187"/>
                <a:gd name="T33" fmla="*/ 152 h 206"/>
                <a:gd name="T34" fmla="*/ 0 w 187"/>
                <a:gd name="T35" fmla="*/ 201 h 206"/>
                <a:gd name="T36" fmla="*/ 5 w 187"/>
                <a:gd name="T37" fmla="*/ 206 h 206"/>
                <a:gd name="T38" fmla="*/ 182 w 187"/>
                <a:gd name="T39" fmla="*/ 206 h 206"/>
                <a:gd name="T40" fmla="*/ 187 w 187"/>
                <a:gd name="T41" fmla="*/ 201 h 206"/>
                <a:gd name="T42" fmla="*/ 182 w 187"/>
                <a:gd name="T43" fmla="*/ 152 h 206"/>
                <a:gd name="T44" fmla="*/ 132 w 187"/>
                <a:gd name="T45" fmla="*/ 123 h 206"/>
                <a:gd name="T46" fmla="*/ 10 w 187"/>
                <a:gd name="T47" fmla="*/ 196 h 206"/>
                <a:gd name="T48" fmla="*/ 15 w 187"/>
                <a:gd name="T49" fmla="*/ 155 h 206"/>
                <a:gd name="T50" fmla="*/ 60 w 187"/>
                <a:gd name="T51" fmla="*/ 132 h 206"/>
                <a:gd name="T52" fmla="*/ 76 w 187"/>
                <a:gd name="T53" fmla="*/ 126 h 206"/>
                <a:gd name="T54" fmla="*/ 79 w 187"/>
                <a:gd name="T55" fmla="*/ 122 h 206"/>
                <a:gd name="T56" fmla="*/ 79 w 187"/>
                <a:gd name="T57" fmla="*/ 97 h 206"/>
                <a:gd name="T58" fmla="*/ 76 w 187"/>
                <a:gd name="T59" fmla="*/ 93 h 206"/>
                <a:gd name="T60" fmla="*/ 59 w 187"/>
                <a:gd name="T61" fmla="*/ 68 h 206"/>
                <a:gd name="T62" fmla="*/ 59 w 187"/>
                <a:gd name="T63" fmla="*/ 48 h 206"/>
                <a:gd name="T64" fmla="*/ 58 w 187"/>
                <a:gd name="T65" fmla="*/ 43 h 206"/>
                <a:gd name="T66" fmla="*/ 58 w 187"/>
                <a:gd name="T67" fmla="*/ 24 h 206"/>
                <a:gd name="T68" fmla="*/ 65 w 187"/>
                <a:gd name="T69" fmla="*/ 23 h 206"/>
                <a:gd name="T70" fmla="*/ 70 w 187"/>
                <a:gd name="T71" fmla="*/ 20 h 206"/>
                <a:gd name="T72" fmla="*/ 98 w 187"/>
                <a:gd name="T73" fmla="*/ 9 h 206"/>
                <a:gd name="T74" fmla="*/ 126 w 187"/>
                <a:gd name="T75" fmla="*/ 20 h 206"/>
                <a:gd name="T76" fmla="*/ 121 w 187"/>
                <a:gd name="T77" fmla="*/ 42 h 206"/>
                <a:gd name="T78" fmla="*/ 118 w 187"/>
                <a:gd name="T79" fmla="*/ 48 h 206"/>
                <a:gd name="T80" fmla="*/ 123 w 187"/>
                <a:gd name="T81" fmla="*/ 53 h 206"/>
                <a:gd name="T82" fmla="*/ 126 w 187"/>
                <a:gd name="T83" fmla="*/ 58 h 206"/>
                <a:gd name="T84" fmla="*/ 123 w 187"/>
                <a:gd name="T85" fmla="*/ 63 h 206"/>
                <a:gd name="T86" fmla="*/ 118 w 187"/>
                <a:gd name="T87" fmla="*/ 68 h 206"/>
                <a:gd name="T88" fmla="*/ 111 w 187"/>
                <a:gd name="T89" fmla="*/ 93 h 206"/>
                <a:gd name="T90" fmla="*/ 109 w 187"/>
                <a:gd name="T91" fmla="*/ 97 h 206"/>
                <a:gd name="T92" fmla="*/ 109 w 187"/>
                <a:gd name="T93" fmla="*/ 122 h 206"/>
                <a:gd name="T94" fmla="*/ 112 w 187"/>
                <a:gd name="T95" fmla="*/ 126 h 206"/>
                <a:gd name="T96" fmla="*/ 128 w 187"/>
                <a:gd name="T97" fmla="*/ 132 h 206"/>
                <a:gd name="T98" fmla="*/ 173 w 187"/>
                <a:gd name="T99" fmla="*/ 155 h 206"/>
                <a:gd name="T100" fmla="*/ 177 w 187"/>
                <a:gd name="T101" fmla="*/ 196 h 206"/>
                <a:gd name="T102" fmla="*/ 10 w 187"/>
                <a:gd name="T103" fmla="*/ 1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06">
                  <a:moveTo>
                    <a:pt x="132" y="123"/>
                  </a:moveTo>
                  <a:cubicBezTo>
                    <a:pt x="127" y="122"/>
                    <a:pt x="123" y="120"/>
                    <a:pt x="118" y="118"/>
                  </a:cubicBezTo>
                  <a:cubicBezTo>
                    <a:pt x="118" y="99"/>
                    <a:pt x="118" y="99"/>
                    <a:pt x="118" y="99"/>
                  </a:cubicBezTo>
                  <a:cubicBezTo>
                    <a:pt x="122" y="96"/>
                    <a:pt x="127" y="88"/>
                    <a:pt x="128" y="72"/>
                  </a:cubicBezTo>
                  <a:cubicBezTo>
                    <a:pt x="133" y="69"/>
                    <a:pt x="136" y="64"/>
                    <a:pt x="136" y="58"/>
                  </a:cubicBezTo>
                  <a:cubicBezTo>
                    <a:pt x="136" y="52"/>
                    <a:pt x="133" y="48"/>
                    <a:pt x="130" y="45"/>
                  </a:cubicBezTo>
                  <a:cubicBezTo>
                    <a:pt x="133" y="39"/>
                    <a:pt x="138" y="28"/>
                    <a:pt x="135" y="17"/>
                  </a:cubicBezTo>
                  <a:cubicBezTo>
                    <a:pt x="132" y="4"/>
                    <a:pt x="113" y="0"/>
                    <a:pt x="98" y="0"/>
                  </a:cubicBezTo>
                  <a:cubicBezTo>
                    <a:pt x="85" y="0"/>
                    <a:pt x="68" y="3"/>
                    <a:pt x="62" y="13"/>
                  </a:cubicBezTo>
                  <a:cubicBezTo>
                    <a:pt x="57" y="13"/>
                    <a:pt x="53" y="14"/>
                    <a:pt x="50" y="17"/>
                  </a:cubicBezTo>
                  <a:cubicBezTo>
                    <a:pt x="43" y="25"/>
                    <a:pt x="47" y="38"/>
                    <a:pt x="49" y="46"/>
                  </a:cubicBezTo>
                  <a:cubicBezTo>
                    <a:pt x="49" y="47"/>
                    <a:pt x="49" y="48"/>
                    <a:pt x="50" y="48"/>
                  </a:cubicBezTo>
                  <a:cubicBezTo>
                    <a:pt x="50" y="68"/>
                    <a:pt x="50" y="68"/>
                    <a:pt x="50" y="68"/>
                  </a:cubicBezTo>
                  <a:cubicBezTo>
                    <a:pt x="50" y="86"/>
                    <a:pt x="61" y="97"/>
                    <a:pt x="69" y="101"/>
                  </a:cubicBezTo>
                  <a:cubicBezTo>
                    <a:pt x="69" y="118"/>
                    <a:pt x="69" y="118"/>
                    <a:pt x="69" y="118"/>
                  </a:cubicBezTo>
                  <a:cubicBezTo>
                    <a:pt x="65" y="120"/>
                    <a:pt x="61" y="121"/>
                    <a:pt x="57" y="123"/>
                  </a:cubicBezTo>
                  <a:cubicBezTo>
                    <a:pt x="31" y="132"/>
                    <a:pt x="9" y="140"/>
                    <a:pt x="5" y="152"/>
                  </a:cubicBezTo>
                  <a:cubicBezTo>
                    <a:pt x="0" y="167"/>
                    <a:pt x="0" y="199"/>
                    <a:pt x="0" y="201"/>
                  </a:cubicBezTo>
                  <a:cubicBezTo>
                    <a:pt x="0" y="204"/>
                    <a:pt x="3" y="206"/>
                    <a:pt x="5" y="206"/>
                  </a:cubicBezTo>
                  <a:cubicBezTo>
                    <a:pt x="182" y="206"/>
                    <a:pt x="182" y="206"/>
                    <a:pt x="182" y="206"/>
                  </a:cubicBezTo>
                  <a:cubicBezTo>
                    <a:pt x="185" y="206"/>
                    <a:pt x="187" y="204"/>
                    <a:pt x="187" y="201"/>
                  </a:cubicBezTo>
                  <a:cubicBezTo>
                    <a:pt x="187" y="199"/>
                    <a:pt x="187" y="167"/>
                    <a:pt x="182" y="152"/>
                  </a:cubicBezTo>
                  <a:cubicBezTo>
                    <a:pt x="178" y="140"/>
                    <a:pt x="158" y="133"/>
                    <a:pt x="132" y="123"/>
                  </a:cubicBezTo>
                  <a:close/>
                  <a:moveTo>
                    <a:pt x="10" y="196"/>
                  </a:moveTo>
                  <a:cubicBezTo>
                    <a:pt x="10" y="186"/>
                    <a:pt x="11" y="165"/>
                    <a:pt x="15" y="155"/>
                  </a:cubicBezTo>
                  <a:cubicBezTo>
                    <a:pt x="17" y="148"/>
                    <a:pt x="41" y="139"/>
                    <a:pt x="60" y="132"/>
                  </a:cubicBezTo>
                  <a:cubicBezTo>
                    <a:pt x="66" y="130"/>
                    <a:pt x="71" y="128"/>
                    <a:pt x="76" y="126"/>
                  </a:cubicBezTo>
                  <a:cubicBezTo>
                    <a:pt x="78" y="126"/>
                    <a:pt x="79" y="124"/>
                    <a:pt x="79" y="122"/>
                  </a:cubicBezTo>
                  <a:cubicBezTo>
                    <a:pt x="79" y="97"/>
                    <a:pt x="79" y="97"/>
                    <a:pt x="79" y="97"/>
                  </a:cubicBezTo>
                  <a:cubicBezTo>
                    <a:pt x="79" y="95"/>
                    <a:pt x="78" y="93"/>
                    <a:pt x="76" y="93"/>
                  </a:cubicBezTo>
                  <a:cubicBezTo>
                    <a:pt x="75" y="92"/>
                    <a:pt x="59" y="87"/>
                    <a:pt x="59" y="68"/>
                  </a:cubicBezTo>
                  <a:cubicBezTo>
                    <a:pt x="59" y="48"/>
                    <a:pt x="59" y="48"/>
                    <a:pt x="59" y="48"/>
                  </a:cubicBezTo>
                  <a:cubicBezTo>
                    <a:pt x="59" y="47"/>
                    <a:pt x="59" y="46"/>
                    <a:pt x="58" y="43"/>
                  </a:cubicBezTo>
                  <a:cubicBezTo>
                    <a:pt x="57" y="39"/>
                    <a:pt x="54" y="27"/>
                    <a:pt x="58" y="24"/>
                  </a:cubicBezTo>
                  <a:cubicBezTo>
                    <a:pt x="59" y="22"/>
                    <a:pt x="63" y="23"/>
                    <a:pt x="65" y="23"/>
                  </a:cubicBezTo>
                  <a:cubicBezTo>
                    <a:pt x="67" y="24"/>
                    <a:pt x="70" y="22"/>
                    <a:pt x="70" y="20"/>
                  </a:cubicBezTo>
                  <a:cubicBezTo>
                    <a:pt x="72" y="14"/>
                    <a:pt x="84" y="9"/>
                    <a:pt x="98" y="9"/>
                  </a:cubicBezTo>
                  <a:cubicBezTo>
                    <a:pt x="113" y="9"/>
                    <a:pt x="124" y="14"/>
                    <a:pt x="126" y="20"/>
                  </a:cubicBezTo>
                  <a:cubicBezTo>
                    <a:pt x="128" y="28"/>
                    <a:pt x="123" y="37"/>
                    <a:pt x="121" y="42"/>
                  </a:cubicBezTo>
                  <a:cubicBezTo>
                    <a:pt x="119" y="45"/>
                    <a:pt x="118" y="46"/>
                    <a:pt x="118" y="48"/>
                  </a:cubicBezTo>
                  <a:cubicBezTo>
                    <a:pt x="118" y="51"/>
                    <a:pt x="121" y="53"/>
                    <a:pt x="123" y="53"/>
                  </a:cubicBezTo>
                  <a:cubicBezTo>
                    <a:pt x="125" y="53"/>
                    <a:pt x="126" y="56"/>
                    <a:pt x="126" y="58"/>
                  </a:cubicBezTo>
                  <a:cubicBezTo>
                    <a:pt x="126" y="60"/>
                    <a:pt x="125" y="63"/>
                    <a:pt x="123" y="63"/>
                  </a:cubicBezTo>
                  <a:cubicBezTo>
                    <a:pt x="121" y="63"/>
                    <a:pt x="118" y="65"/>
                    <a:pt x="118" y="68"/>
                  </a:cubicBezTo>
                  <a:cubicBezTo>
                    <a:pt x="118" y="87"/>
                    <a:pt x="111" y="93"/>
                    <a:pt x="111" y="93"/>
                  </a:cubicBezTo>
                  <a:cubicBezTo>
                    <a:pt x="109" y="94"/>
                    <a:pt x="109" y="95"/>
                    <a:pt x="109" y="97"/>
                  </a:cubicBezTo>
                  <a:cubicBezTo>
                    <a:pt x="109" y="122"/>
                    <a:pt x="109" y="122"/>
                    <a:pt x="109" y="122"/>
                  </a:cubicBezTo>
                  <a:cubicBezTo>
                    <a:pt x="109" y="124"/>
                    <a:pt x="110" y="126"/>
                    <a:pt x="112" y="126"/>
                  </a:cubicBezTo>
                  <a:cubicBezTo>
                    <a:pt x="117" y="128"/>
                    <a:pt x="123" y="130"/>
                    <a:pt x="128" y="132"/>
                  </a:cubicBezTo>
                  <a:cubicBezTo>
                    <a:pt x="149" y="140"/>
                    <a:pt x="170" y="148"/>
                    <a:pt x="173" y="155"/>
                  </a:cubicBezTo>
                  <a:cubicBezTo>
                    <a:pt x="176" y="165"/>
                    <a:pt x="177" y="186"/>
                    <a:pt x="177" y="196"/>
                  </a:cubicBezTo>
                  <a:lnTo>
                    <a:pt x="10" y="196"/>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Swis721  BT  Cond 2"/>
                <a:ea typeface="+mn-ea"/>
                <a:cs typeface="Arial" charset="0"/>
              </a:endParaRPr>
            </a:p>
          </p:txBody>
        </p:sp>
        <p:sp>
          <p:nvSpPr>
            <p:cNvPr id="18" name="Freeform 6">
              <a:extLst>
                <a:ext uri="{FF2B5EF4-FFF2-40B4-BE49-F238E27FC236}">
                  <a16:creationId xmlns:a16="http://schemas.microsoft.com/office/drawing/2014/main" id="{C2E1C9C3-F293-4267-AB93-BE976F894044}"/>
                </a:ext>
              </a:extLst>
            </p:cNvPr>
            <p:cNvSpPr>
              <a:spLocks/>
            </p:cNvSpPr>
            <p:nvPr/>
          </p:nvSpPr>
          <p:spPr bwMode="auto">
            <a:xfrm>
              <a:off x="6999" y="671"/>
              <a:ext cx="149" cy="309"/>
            </a:xfrm>
            <a:custGeom>
              <a:avLst/>
              <a:gdLst>
                <a:gd name="T0" fmla="*/ 93 w 97"/>
                <a:gd name="T1" fmla="*/ 153 h 207"/>
                <a:gd name="T2" fmla="*/ 29 w 97"/>
                <a:gd name="T3" fmla="*/ 114 h 207"/>
                <a:gd name="T4" fmla="*/ 29 w 97"/>
                <a:gd name="T5" fmla="*/ 105 h 207"/>
                <a:gd name="T6" fmla="*/ 38 w 97"/>
                <a:gd name="T7" fmla="*/ 77 h 207"/>
                <a:gd name="T8" fmla="*/ 43 w 97"/>
                <a:gd name="T9" fmla="*/ 73 h 207"/>
                <a:gd name="T10" fmla="*/ 46 w 97"/>
                <a:gd name="T11" fmla="*/ 64 h 207"/>
                <a:gd name="T12" fmla="*/ 40 w 97"/>
                <a:gd name="T13" fmla="*/ 51 h 207"/>
                <a:gd name="T14" fmla="*/ 46 w 97"/>
                <a:gd name="T15" fmla="*/ 21 h 207"/>
                <a:gd name="T16" fmla="*/ 27 w 97"/>
                <a:gd name="T17" fmla="*/ 4 h 207"/>
                <a:gd name="T18" fmla="*/ 3 w 97"/>
                <a:gd name="T19" fmla="*/ 6 h 207"/>
                <a:gd name="T20" fmla="*/ 1 w 97"/>
                <a:gd name="T21" fmla="*/ 13 h 207"/>
                <a:gd name="T22" fmla="*/ 8 w 97"/>
                <a:gd name="T23" fmla="*/ 14 h 207"/>
                <a:gd name="T24" fmla="*/ 24 w 97"/>
                <a:gd name="T25" fmla="*/ 13 h 207"/>
                <a:gd name="T26" fmla="*/ 36 w 97"/>
                <a:gd name="T27" fmla="*/ 24 h 207"/>
                <a:gd name="T28" fmla="*/ 31 w 97"/>
                <a:gd name="T29" fmla="*/ 48 h 207"/>
                <a:gd name="T30" fmla="*/ 29 w 97"/>
                <a:gd name="T31" fmla="*/ 54 h 207"/>
                <a:gd name="T32" fmla="*/ 30 w 97"/>
                <a:gd name="T33" fmla="*/ 57 h 207"/>
                <a:gd name="T34" fmla="*/ 34 w 97"/>
                <a:gd name="T35" fmla="*/ 59 h 207"/>
                <a:gd name="T36" fmla="*/ 36 w 97"/>
                <a:gd name="T37" fmla="*/ 64 h 207"/>
                <a:gd name="T38" fmla="*/ 35 w 97"/>
                <a:gd name="T39" fmla="*/ 68 h 207"/>
                <a:gd name="T40" fmla="*/ 34 w 97"/>
                <a:gd name="T41" fmla="*/ 69 h 207"/>
                <a:gd name="T42" fmla="*/ 29 w 97"/>
                <a:gd name="T43" fmla="*/ 74 h 207"/>
                <a:gd name="T44" fmla="*/ 21 w 97"/>
                <a:gd name="T45" fmla="*/ 99 h 207"/>
                <a:gd name="T46" fmla="*/ 19 w 97"/>
                <a:gd name="T47" fmla="*/ 103 h 207"/>
                <a:gd name="T48" fmla="*/ 19 w 97"/>
                <a:gd name="T49" fmla="*/ 118 h 207"/>
                <a:gd name="T50" fmla="*/ 22 w 97"/>
                <a:gd name="T51" fmla="*/ 122 h 207"/>
                <a:gd name="T52" fmla="*/ 83 w 97"/>
                <a:gd name="T53" fmla="*/ 156 h 207"/>
                <a:gd name="T54" fmla="*/ 88 w 97"/>
                <a:gd name="T55" fmla="*/ 197 h 207"/>
                <a:gd name="T56" fmla="*/ 68 w 97"/>
                <a:gd name="T57" fmla="*/ 197 h 207"/>
                <a:gd name="T58" fmla="*/ 63 w 97"/>
                <a:gd name="T59" fmla="*/ 202 h 207"/>
                <a:gd name="T60" fmla="*/ 68 w 97"/>
                <a:gd name="T61" fmla="*/ 207 h 207"/>
                <a:gd name="T62" fmla="*/ 93 w 97"/>
                <a:gd name="T63" fmla="*/ 207 h 207"/>
                <a:gd name="T64" fmla="*/ 97 w 97"/>
                <a:gd name="T65" fmla="*/ 202 h 207"/>
                <a:gd name="T66" fmla="*/ 93 w 97"/>
                <a:gd name="T67" fmla="*/ 15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207">
                  <a:moveTo>
                    <a:pt x="93" y="153"/>
                  </a:moveTo>
                  <a:cubicBezTo>
                    <a:pt x="89" y="142"/>
                    <a:pt x="70" y="130"/>
                    <a:pt x="29" y="114"/>
                  </a:cubicBezTo>
                  <a:cubicBezTo>
                    <a:pt x="29" y="105"/>
                    <a:pt x="29" y="105"/>
                    <a:pt x="29" y="105"/>
                  </a:cubicBezTo>
                  <a:cubicBezTo>
                    <a:pt x="32" y="102"/>
                    <a:pt x="38" y="94"/>
                    <a:pt x="38" y="77"/>
                  </a:cubicBezTo>
                  <a:cubicBezTo>
                    <a:pt x="40" y="77"/>
                    <a:pt x="42" y="75"/>
                    <a:pt x="43" y="73"/>
                  </a:cubicBezTo>
                  <a:cubicBezTo>
                    <a:pt x="45" y="71"/>
                    <a:pt x="46" y="67"/>
                    <a:pt x="46" y="64"/>
                  </a:cubicBezTo>
                  <a:cubicBezTo>
                    <a:pt x="46" y="58"/>
                    <a:pt x="44" y="54"/>
                    <a:pt x="40" y="51"/>
                  </a:cubicBezTo>
                  <a:cubicBezTo>
                    <a:pt x="43" y="44"/>
                    <a:pt x="48" y="32"/>
                    <a:pt x="46" y="21"/>
                  </a:cubicBezTo>
                  <a:cubicBezTo>
                    <a:pt x="44" y="15"/>
                    <a:pt x="36" y="7"/>
                    <a:pt x="27" y="4"/>
                  </a:cubicBezTo>
                  <a:cubicBezTo>
                    <a:pt x="18" y="0"/>
                    <a:pt x="10" y="1"/>
                    <a:pt x="3" y="6"/>
                  </a:cubicBezTo>
                  <a:cubicBezTo>
                    <a:pt x="0" y="7"/>
                    <a:pt x="0" y="10"/>
                    <a:pt x="1" y="13"/>
                  </a:cubicBezTo>
                  <a:cubicBezTo>
                    <a:pt x="3" y="15"/>
                    <a:pt x="6" y="15"/>
                    <a:pt x="8" y="14"/>
                  </a:cubicBezTo>
                  <a:cubicBezTo>
                    <a:pt x="14" y="10"/>
                    <a:pt x="20" y="11"/>
                    <a:pt x="24" y="13"/>
                  </a:cubicBezTo>
                  <a:cubicBezTo>
                    <a:pt x="31" y="15"/>
                    <a:pt x="35" y="21"/>
                    <a:pt x="36" y="24"/>
                  </a:cubicBezTo>
                  <a:cubicBezTo>
                    <a:pt x="38" y="32"/>
                    <a:pt x="33" y="42"/>
                    <a:pt x="31" y="48"/>
                  </a:cubicBezTo>
                  <a:cubicBezTo>
                    <a:pt x="29" y="51"/>
                    <a:pt x="29" y="52"/>
                    <a:pt x="29" y="54"/>
                  </a:cubicBezTo>
                  <a:cubicBezTo>
                    <a:pt x="29" y="55"/>
                    <a:pt x="29" y="56"/>
                    <a:pt x="30" y="57"/>
                  </a:cubicBezTo>
                  <a:cubicBezTo>
                    <a:pt x="31" y="58"/>
                    <a:pt x="32" y="59"/>
                    <a:pt x="34" y="59"/>
                  </a:cubicBezTo>
                  <a:cubicBezTo>
                    <a:pt x="35" y="59"/>
                    <a:pt x="36" y="62"/>
                    <a:pt x="36" y="64"/>
                  </a:cubicBezTo>
                  <a:cubicBezTo>
                    <a:pt x="36" y="65"/>
                    <a:pt x="36" y="67"/>
                    <a:pt x="35" y="68"/>
                  </a:cubicBezTo>
                  <a:cubicBezTo>
                    <a:pt x="34" y="69"/>
                    <a:pt x="34" y="69"/>
                    <a:pt x="34" y="69"/>
                  </a:cubicBezTo>
                  <a:cubicBezTo>
                    <a:pt x="31" y="69"/>
                    <a:pt x="29" y="71"/>
                    <a:pt x="29" y="74"/>
                  </a:cubicBezTo>
                  <a:cubicBezTo>
                    <a:pt x="29" y="93"/>
                    <a:pt x="21" y="99"/>
                    <a:pt x="21" y="99"/>
                  </a:cubicBezTo>
                  <a:cubicBezTo>
                    <a:pt x="20" y="100"/>
                    <a:pt x="19" y="101"/>
                    <a:pt x="19" y="103"/>
                  </a:cubicBezTo>
                  <a:cubicBezTo>
                    <a:pt x="19" y="118"/>
                    <a:pt x="19" y="118"/>
                    <a:pt x="19" y="118"/>
                  </a:cubicBezTo>
                  <a:cubicBezTo>
                    <a:pt x="19" y="120"/>
                    <a:pt x="20" y="122"/>
                    <a:pt x="22" y="122"/>
                  </a:cubicBezTo>
                  <a:cubicBezTo>
                    <a:pt x="60" y="137"/>
                    <a:pt x="81" y="148"/>
                    <a:pt x="83" y="156"/>
                  </a:cubicBezTo>
                  <a:cubicBezTo>
                    <a:pt x="87" y="166"/>
                    <a:pt x="87" y="187"/>
                    <a:pt x="88" y="197"/>
                  </a:cubicBezTo>
                  <a:cubicBezTo>
                    <a:pt x="68" y="197"/>
                    <a:pt x="68" y="197"/>
                    <a:pt x="68" y="197"/>
                  </a:cubicBezTo>
                  <a:cubicBezTo>
                    <a:pt x="65" y="197"/>
                    <a:pt x="63" y="199"/>
                    <a:pt x="63" y="202"/>
                  </a:cubicBezTo>
                  <a:cubicBezTo>
                    <a:pt x="63" y="205"/>
                    <a:pt x="65" y="207"/>
                    <a:pt x="68" y="207"/>
                  </a:cubicBezTo>
                  <a:cubicBezTo>
                    <a:pt x="93" y="207"/>
                    <a:pt x="93" y="207"/>
                    <a:pt x="93" y="207"/>
                  </a:cubicBezTo>
                  <a:cubicBezTo>
                    <a:pt x="95" y="207"/>
                    <a:pt x="97" y="205"/>
                    <a:pt x="97" y="202"/>
                  </a:cubicBezTo>
                  <a:cubicBezTo>
                    <a:pt x="97" y="200"/>
                    <a:pt x="97" y="168"/>
                    <a:pt x="93" y="153"/>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Swis721  BT  Cond 2"/>
                <a:ea typeface="+mn-ea"/>
                <a:cs typeface="Arial" charset="0"/>
              </a:endParaRPr>
            </a:p>
          </p:txBody>
        </p:sp>
        <p:sp>
          <p:nvSpPr>
            <p:cNvPr id="19" name="Freeform 7">
              <a:extLst>
                <a:ext uri="{FF2B5EF4-FFF2-40B4-BE49-F238E27FC236}">
                  <a16:creationId xmlns:a16="http://schemas.microsoft.com/office/drawing/2014/main" id="{7B944D7E-AEED-4326-BF71-DCE32B27857D}"/>
                </a:ext>
              </a:extLst>
            </p:cNvPr>
            <p:cNvSpPr>
              <a:spLocks/>
            </p:cNvSpPr>
            <p:nvPr/>
          </p:nvSpPr>
          <p:spPr bwMode="auto">
            <a:xfrm>
              <a:off x="6713" y="671"/>
              <a:ext cx="150" cy="309"/>
            </a:xfrm>
            <a:custGeom>
              <a:avLst/>
              <a:gdLst>
                <a:gd name="T0" fmla="*/ 29 w 98"/>
                <a:gd name="T1" fmla="*/ 197 h 207"/>
                <a:gd name="T2" fmla="*/ 10 w 98"/>
                <a:gd name="T3" fmla="*/ 197 h 207"/>
                <a:gd name="T4" fmla="*/ 14 w 98"/>
                <a:gd name="T5" fmla="*/ 156 h 207"/>
                <a:gd name="T6" fmla="*/ 75 w 98"/>
                <a:gd name="T7" fmla="*/ 122 h 207"/>
                <a:gd name="T8" fmla="*/ 78 w 98"/>
                <a:gd name="T9" fmla="*/ 118 h 207"/>
                <a:gd name="T10" fmla="*/ 78 w 98"/>
                <a:gd name="T11" fmla="*/ 103 h 207"/>
                <a:gd name="T12" fmla="*/ 76 w 98"/>
                <a:gd name="T13" fmla="*/ 99 h 207"/>
                <a:gd name="T14" fmla="*/ 69 w 98"/>
                <a:gd name="T15" fmla="*/ 74 h 207"/>
                <a:gd name="T16" fmla="*/ 64 w 98"/>
                <a:gd name="T17" fmla="*/ 69 h 207"/>
                <a:gd name="T18" fmla="*/ 62 w 98"/>
                <a:gd name="T19" fmla="*/ 68 h 207"/>
                <a:gd name="T20" fmla="*/ 61 w 98"/>
                <a:gd name="T21" fmla="*/ 64 h 207"/>
                <a:gd name="T22" fmla="*/ 64 w 98"/>
                <a:gd name="T23" fmla="*/ 59 h 207"/>
                <a:gd name="T24" fmla="*/ 67 w 98"/>
                <a:gd name="T25" fmla="*/ 57 h 207"/>
                <a:gd name="T26" fmla="*/ 69 w 98"/>
                <a:gd name="T27" fmla="*/ 54 h 207"/>
                <a:gd name="T28" fmla="*/ 67 w 98"/>
                <a:gd name="T29" fmla="*/ 48 h 207"/>
                <a:gd name="T30" fmla="*/ 61 w 98"/>
                <a:gd name="T31" fmla="*/ 24 h 207"/>
                <a:gd name="T32" fmla="*/ 74 w 98"/>
                <a:gd name="T33" fmla="*/ 13 h 207"/>
                <a:gd name="T34" fmla="*/ 89 w 98"/>
                <a:gd name="T35" fmla="*/ 14 h 207"/>
                <a:gd name="T36" fmla="*/ 96 w 98"/>
                <a:gd name="T37" fmla="*/ 13 h 207"/>
                <a:gd name="T38" fmla="*/ 95 w 98"/>
                <a:gd name="T39" fmla="*/ 6 h 207"/>
                <a:gd name="T40" fmla="*/ 70 w 98"/>
                <a:gd name="T41" fmla="*/ 4 h 207"/>
                <a:gd name="T42" fmla="*/ 52 w 98"/>
                <a:gd name="T43" fmla="*/ 21 h 207"/>
                <a:gd name="T44" fmla="*/ 57 w 98"/>
                <a:gd name="T45" fmla="*/ 51 h 207"/>
                <a:gd name="T46" fmla="*/ 51 w 98"/>
                <a:gd name="T47" fmla="*/ 64 h 207"/>
                <a:gd name="T48" fmla="*/ 54 w 98"/>
                <a:gd name="T49" fmla="*/ 73 h 207"/>
                <a:gd name="T50" fmla="*/ 59 w 98"/>
                <a:gd name="T51" fmla="*/ 77 h 207"/>
                <a:gd name="T52" fmla="*/ 69 w 98"/>
                <a:gd name="T53" fmla="*/ 105 h 207"/>
                <a:gd name="T54" fmla="*/ 69 w 98"/>
                <a:gd name="T55" fmla="*/ 114 h 207"/>
                <a:gd name="T56" fmla="*/ 5 w 98"/>
                <a:gd name="T57" fmla="*/ 153 h 207"/>
                <a:gd name="T58" fmla="*/ 0 w 98"/>
                <a:gd name="T59" fmla="*/ 202 h 207"/>
                <a:gd name="T60" fmla="*/ 5 w 98"/>
                <a:gd name="T61" fmla="*/ 207 h 207"/>
                <a:gd name="T62" fmla="*/ 29 w 98"/>
                <a:gd name="T63" fmla="*/ 207 h 207"/>
                <a:gd name="T64" fmla="*/ 34 w 98"/>
                <a:gd name="T65" fmla="*/ 202 h 207"/>
                <a:gd name="T66" fmla="*/ 29 w 98"/>
                <a:gd name="T67"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207">
                  <a:moveTo>
                    <a:pt x="29" y="197"/>
                  </a:moveTo>
                  <a:cubicBezTo>
                    <a:pt x="10" y="197"/>
                    <a:pt x="10" y="197"/>
                    <a:pt x="10" y="197"/>
                  </a:cubicBezTo>
                  <a:cubicBezTo>
                    <a:pt x="10" y="187"/>
                    <a:pt x="11" y="166"/>
                    <a:pt x="14" y="156"/>
                  </a:cubicBezTo>
                  <a:cubicBezTo>
                    <a:pt x="17" y="148"/>
                    <a:pt x="37" y="137"/>
                    <a:pt x="75" y="122"/>
                  </a:cubicBezTo>
                  <a:cubicBezTo>
                    <a:pt x="77" y="122"/>
                    <a:pt x="78" y="120"/>
                    <a:pt x="78" y="118"/>
                  </a:cubicBezTo>
                  <a:cubicBezTo>
                    <a:pt x="78" y="103"/>
                    <a:pt x="78" y="103"/>
                    <a:pt x="78" y="103"/>
                  </a:cubicBezTo>
                  <a:cubicBezTo>
                    <a:pt x="78" y="101"/>
                    <a:pt x="78" y="100"/>
                    <a:pt x="76" y="99"/>
                  </a:cubicBezTo>
                  <a:cubicBezTo>
                    <a:pt x="76" y="99"/>
                    <a:pt x="69" y="93"/>
                    <a:pt x="69" y="74"/>
                  </a:cubicBezTo>
                  <a:cubicBezTo>
                    <a:pt x="69" y="71"/>
                    <a:pt x="66" y="69"/>
                    <a:pt x="64" y="69"/>
                  </a:cubicBezTo>
                  <a:cubicBezTo>
                    <a:pt x="63" y="69"/>
                    <a:pt x="63" y="69"/>
                    <a:pt x="62" y="68"/>
                  </a:cubicBezTo>
                  <a:cubicBezTo>
                    <a:pt x="62" y="67"/>
                    <a:pt x="61" y="65"/>
                    <a:pt x="61" y="64"/>
                  </a:cubicBezTo>
                  <a:cubicBezTo>
                    <a:pt x="61" y="62"/>
                    <a:pt x="62" y="59"/>
                    <a:pt x="64" y="59"/>
                  </a:cubicBezTo>
                  <a:cubicBezTo>
                    <a:pt x="65" y="59"/>
                    <a:pt x="66" y="58"/>
                    <a:pt x="67" y="57"/>
                  </a:cubicBezTo>
                  <a:cubicBezTo>
                    <a:pt x="68" y="56"/>
                    <a:pt x="69" y="55"/>
                    <a:pt x="69" y="54"/>
                  </a:cubicBezTo>
                  <a:cubicBezTo>
                    <a:pt x="69" y="52"/>
                    <a:pt x="68" y="51"/>
                    <a:pt x="67" y="48"/>
                  </a:cubicBezTo>
                  <a:cubicBezTo>
                    <a:pt x="64" y="42"/>
                    <a:pt x="59" y="32"/>
                    <a:pt x="61" y="24"/>
                  </a:cubicBezTo>
                  <a:cubicBezTo>
                    <a:pt x="62" y="21"/>
                    <a:pt x="67" y="15"/>
                    <a:pt x="74" y="13"/>
                  </a:cubicBezTo>
                  <a:cubicBezTo>
                    <a:pt x="78" y="11"/>
                    <a:pt x="84" y="10"/>
                    <a:pt x="89" y="14"/>
                  </a:cubicBezTo>
                  <a:cubicBezTo>
                    <a:pt x="92" y="15"/>
                    <a:pt x="95" y="15"/>
                    <a:pt x="96" y="13"/>
                  </a:cubicBezTo>
                  <a:cubicBezTo>
                    <a:pt x="98" y="10"/>
                    <a:pt x="97" y="7"/>
                    <a:pt x="95" y="6"/>
                  </a:cubicBezTo>
                  <a:cubicBezTo>
                    <a:pt x="88" y="1"/>
                    <a:pt x="79" y="0"/>
                    <a:pt x="70" y="4"/>
                  </a:cubicBezTo>
                  <a:cubicBezTo>
                    <a:pt x="61" y="7"/>
                    <a:pt x="53" y="15"/>
                    <a:pt x="52" y="21"/>
                  </a:cubicBezTo>
                  <a:cubicBezTo>
                    <a:pt x="49" y="32"/>
                    <a:pt x="54" y="44"/>
                    <a:pt x="57" y="51"/>
                  </a:cubicBezTo>
                  <a:cubicBezTo>
                    <a:pt x="54" y="54"/>
                    <a:pt x="51" y="58"/>
                    <a:pt x="51" y="64"/>
                  </a:cubicBezTo>
                  <a:cubicBezTo>
                    <a:pt x="51" y="67"/>
                    <a:pt x="52" y="71"/>
                    <a:pt x="54" y="73"/>
                  </a:cubicBezTo>
                  <a:cubicBezTo>
                    <a:pt x="55" y="75"/>
                    <a:pt x="57" y="77"/>
                    <a:pt x="59" y="77"/>
                  </a:cubicBezTo>
                  <a:cubicBezTo>
                    <a:pt x="60" y="94"/>
                    <a:pt x="65" y="102"/>
                    <a:pt x="69" y="105"/>
                  </a:cubicBezTo>
                  <a:cubicBezTo>
                    <a:pt x="69" y="114"/>
                    <a:pt x="69" y="114"/>
                    <a:pt x="69" y="114"/>
                  </a:cubicBezTo>
                  <a:cubicBezTo>
                    <a:pt x="28" y="130"/>
                    <a:pt x="8" y="142"/>
                    <a:pt x="5" y="153"/>
                  </a:cubicBezTo>
                  <a:cubicBezTo>
                    <a:pt x="0" y="168"/>
                    <a:pt x="0" y="200"/>
                    <a:pt x="0" y="202"/>
                  </a:cubicBezTo>
                  <a:cubicBezTo>
                    <a:pt x="0" y="205"/>
                    <a:pt x="2" y="207"/>
                    <a:pt x="5" y="207"/>
                  </a:cubicBezTo>
                  <a:cubicBezTo>
                    <a:pt x="29" y="207"/>
                    <a:pt x="29" y="207"/>
                    <a:pt x="29" y="207"/>
                  </a:cubicBezTo>
                  <a:cubicBezTo>
                    <a:pt x="32" y="207"/>
                    <a:pt x="34" y="205"/>
                    <a:pt x="34" y="202"/>
                  </a:cubicBezTo>
                  <a:cubicBezTo>
                    <a:pt x="34" y="199"/>
                    <a:pt x="32" y="197"/>
                    <a:pt x="29" y="19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Swis721  BT  Cond 2"/>
                <a:ea typeface="+mn-ea"/>
                <a:cs typeface="Arial" charset="0"/>
              </a:endParaRPr>
            </a:p>
          </p:txBody>
        </p:sp>
      </p:grpSp>
      <p:sp>
        <p:nvSpPr>
          <p:cNvPr id="20" name="Rectangle 19">
            <a:extLst>
              <a:ext uri="{FF2B5EF4-FFF2-40B4-BE49-F238E27FC236}">
                <a16:creationId xmlns:a16="http://schemas.microsoft.com/office/drawing/2014/main" id="{296AA9FB-6707-4370-B2D7-123D24487146}"/>
              </a:ext>
            </a:extLst>
          </p:cNvPr>
          <p:cNvSpPr/>
          <p:nvPr/>
        </p:nvSpPr>
        <p:spPr bwMode="auto">
          <a:xfrm>
            <a:off x="6923088" y="4441825"/>
            <a:ext cx="1216025" cy="442913"/>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Credential &amp; Apprenticeship Development </a:t>
            </a:r>
          </a:p>
        </p:txBody>
      </p:sp>
      <p:sp>
        <p:nvSpPr>
          <p:cNvPr id="21" name="Rectangle 20">
            <a:extLst>
              <a:ext uri="{FF2B5EF4-FFF2-40B4-BE49-F238E27FC236}">
                <a16:creationId xmlns:a16="http://schemas.microsoft.com/office/drawing/2014/main" id="{342154DD-32A6-443F-AB3A-352CADF5B7D4}"/>
              </a:ext>
            </a:extLst>
          </p:cNvPr>
          <p:cNvSpPr/>
          <p:nvPr/>
        </p:nvSpPr>
        <p:spPr bwMode="auto">
          <a:xfrm>
            <a:off x="10572750" y="2649538"/>
            <a:ext cx="1377950" cy="298450"/>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Employee Assessment </a:t>
            </a:r>
          </a:p>
        </p:txBody>
      </p:sp>
      <p:sp>
        <p:nvSpPr>
          <p:cNvPr id="22" name="Rectangle 21">
            <a:extLst>
              <a:ext uri="{FF2B5EF4-FFF2-40B4-BE49-F238E27FC236}">
                <a16:creationId xmlns:a16="http://schemas.microsoft.com/office/drawing/2014/main" id="{483E841D-C4F7-4EC5-8580-257B6EB0FFA9}"/>
              </a:ext>
            </a:extLst>
          </p:cNvPr>
          <p:cNvSpPr/>
          <p:nvPr/>
        </p:nvSpPr>
        <p:spPr bwMode="auto">
          <a:xfrm>
            <a:off x="10094913" y="3060700"/>
            <a:ext cx="1797050" cy="1054100"/>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Communicate role-specific competency mastery expectations to employees.</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Gauge employee advancement readiness, succession planning.</a:t>
            </a:r>
          </a:p>
        </p:txBody>
      </p:sp>
      <p:sp>
        <p:nvSpPr>
          <p:cNvPr id="23" name="Rectangle 22">
            <a:extLst>
              <a:ext uri="{FF2B5EF4-FFF2-40B4-BE49-F238E27FC236}">
                <a16:creationId xmlns:a16="http://schemas.microsoft.com/office/drawing/2014/main" id="{F7F3D729-DFD8-448D-8001-59C95B84A909}"/>
              </a:ext>
            </a:extLst>
          </p:cNvPr>
          <p:cNvSpPr/>
          <p:nvPr/>
        </p:nvSpPr>
        <p:spPr bwMode="auto">
          <a:xfrm>
            <a:off x="8802688" y="4513263"/>
            <a:ext cx="1187450" cy="300037"/>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Employer &amp; Educator Mapping</a:t>
            </a:r>
          </a:p>
        </p:txBody>
      </p:sp>
      <p:sp>
        <p:nvSpPr>
          <p:cNvPr id="24" name="Title 11">
            <a:extLst>
              <a:ext uri="{FF2B5EF4-FFF2-40B4-BE49-F238E27FC236}">
                <a16:creationId xmlns:a16="http://schemas.microsoft.com/office/drawing/2014/main" id="{8579C456-B108-4516-BF9E-425D5AD0C47E}"/>
              </a:ext>
            </a:extLst>
          </p:cNvPr>
          <p:cNvSpPr txBox="1">
            <a:spLocks/>
          </p:cNvSpPr>
          <p:nvPr/>
        </p:nvSpPr>
        <p:spPr bwMode="auto">
          <a:xfrm>
            <a:off x="4478338" y="1679575"/>
            <a:ext cx="6418262" cy="630238"/>
          </a:xfrm>
          <a:prstGeom prst="rect">
            <a:avLst/>
          </a:prstGeom>
        </p:spPr>
        <p:txBody>
          <a:bodyPr lIns="0" tIns="0" rIns="0" bIns="0"/>
          <a:lstStyle>
            <a:defPPr>
              <a:defRPr lang="it-IT"/>
            </a:defPPr>
            <a:lvl1pPr>
              <a:lnSpc>
                <a:spcPct val="80000"/>
              </a:lnSpc>
              <a:spcBef>
                <a:spcPct val="0"/>
              </a:spcBef>
              <a:buNone/>
              <a:defRPr sz="1600" b="1" spc="-20" baseline="0">
                <a:solidFill>
                  <a:schemeClr val="accent3">
                    <a:lumMod val="60000"/>
                    <a:lumOff val="40000"/>
                  </a:schemeClr>
                </a:solidFill>
                <a:latin typeface="Graphik Light" panose="020B0403030202060203" pitchFamily="34"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20" normalizeH="0" baseline="0" noProof="0">
                <a:ln>
                  <a:noFill/>
                </a:ln>
                <a:solidFill>
                  <a:prstClr val="white"/>
                </a:solidFill>
                <a:effectLst/>
                <a:uLnTx/>
                <a:uFillTx/>
                <a:latin typeface="Swis721  BT  Cond 2" panose="020B0506020202030204"/>
                <a:ea typeface="+mj-ea"/>
                <a:cs typeface="+mj-cs"/>
              </a:rPr>
              <a:t>Competency Model Applications</a:t>
            </a:r>
            <a:endParaRPr kumimoji="0" lang="en-GB" sz="1600" b="1" i="0" u="none" strike="noStrike" kern="1200" cap="none" spc="-20" normalizeH="0" baseline="0" noProof="0">
              <a:ln>
                <a:noFill/>
              </a:ln>
              <a:solidFill>
                <a:prstClr val="white"/>
              </a:solidFill>
              <a:effectLst/>
              <a:uLnTx/>
              <a:uFillTx/>
              <a:latin typeface="Swis721  BT  Cond 2" panose="020B0506020202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20" normalizeH="0" baseline="0" noProof="0">
                <a:ln>
                  <a:noFill/>
                </a:ln>
                <a:solidFill>
                  <a:prstClr val="white"/>
                </a:solidFill>
                <a:effectLst/>
                <a:uLnTx/>
                <a:uFillTx/>
                <a:latin typeface="Swis721  BT  Cond 2" panose="020B0506020202030204"/>
                <a:ea typeface="+mj-ea"/>
                <a:cs typeface="+mj-cs"/>
              </a:rPr>
              <a:t>Various use cases can be pursued after a competency model has been established, such as…</a:t>
            </a:r>
            <a:endParaRPr kumimoji="0" lang="en-US" sz="1400" b="0" i="0" u="none" strike="noStrike" kern="1200" cap="none" spc="-20" normalizeH="0" baseline="0" noProof="0">
              <a:ln>
                <a:noFill/>
              </a:ln>
              <a:solidFill>
                <a:prstClr val="white"/>
              </a:solidFill>
              <a:effectLst/>
              <a:uLnTx/>
              <a:uFillTx/>
              <a:latin typeface="Swis721  BT  Cond 2" panose="020B0506020202030204"/>
              <a:ea typeface="+mj-ea"/>
              <a:cs typeface="+mj-cs"/>
            </a:endParaRPr>
          </a:p>
        </p:txBody>
      </p:sp>
      <p:sp>
        <p:nvSpPr>
          <p:cNvPr id="25" name="Rectangle 24">
            <a:extLst>
              <a:ext uri="{FF2B5EF4-FFF2-40B4-BE49-F238E27FC236}">
                <a16:creationId xmlns:a16="http://schemas.microsoft.com/office/drawing/2014/main" id="{0594B6B6-5FBE-42C7-ABC4-877FF1BFA196}"/>
              </a:ext>
            </a:extLst>
          </p:cNvPr>
          <p:cNvSpPr/>
          <p:nvPr/>
        </p:nvSpPr>
        <p:spPr bwMode="auto">
          <a:xfrm>
            <a:off x="8347075" y="4933950"/>
            <a:ext cx="1704975" cy="715963"/>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Identify target institutions based on high competency overlap.</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a:ln>
                <a:noFill/>
              </a:ln>
              <a:solidFill>
                <a:prstClr val="white"/>
              </a:solidFill>
              <a:effectLst/>
              <a:uLnTx/>
              <a:uFillTx/>
              <a:latin typeface="Swis721  BT  Cond 2"/>
              <a:ea typeface="+mn-ea"/>
              <a:cs typeface="+mn-cs"/>
            </a:endParaRPr>
          </a:p>
        </p:txBody>
      </p:sp>
      <p:grpSp>
        <p:nvGrpSpPr>
          <p:cNvPr id="26" name="Group 96">
            <a:extLst>
              <a:ext uri="{FF2B5EF4-FFF2-40B4-BE49-F238E27FC236}">
                <a16:creationId xmlns:a16="http://schemas.microsoft.com/office/drawing/2014/main" id="{E2C589ED-0B40-43FF-948F-6E1EAEF06D3B}"/>
              </a:ext>
            </a:extLst>
          </p:cNvPr>
          <p:cNvGrpSpPr>
            <a:grpSpLocks noChangeAspect="1"/>
          </p:cNvGrpSpPr>
          <p:nvPr/>
        </p:nvGrpSpPr>
        <p:grpSpPr bwMode="auto">
          <a:xfrm>
            <a:off x="4692864" y="2589886"/>
            <a:ext cx="365760" cy="377189"/>
            <a:chOff x="4488" y="1715"/>
            <a:chExt cx="416" cy="429"/>
          </a:xfrm>
          <a:solidFill>
            <a:sysClr val="window" lastClr="FFFFFF">
              <a:lumMod val="75000"/>
            </a:sysClr>
          </a:solidFill>
        </p:grpSpPr>
        <p:sp>
          <p:nvSpPr>
            <p:cNvPr id="27" name="Freeform 97">
              <a:extLst>
                <a:ext uri="{FF2B5EF4-FFF2-40B4-BE49-F238E27FC236}">
                  <a16:creationId xmlns:a16="http://schemas.microsoft.com/office/drawing/2014/main" id="{32403C1C-68DB-44BA-9761-03098E914D7E}"/>
                </a:ext>
              </a:extLst>
            </p:cNvPr>
            <p:cNvSpPr>
              <a:spLocks noEditPoints="1"/>
            </p:cNvSpPr>
            <p:nvPr/>
          </p:nvSpPr>
          <p:spPr bwMode="auto">
            <a:xfrm>
              <a:off x="4488" y="1715"/>
              <a:ext cx="200" cy="422"/>
            </a:xfrm>
            <a:custGeom>
              <a:avLst/>
              <a:gdLst>
                <a:gd name="T0" fmla="*/ 27 w 135"/>
                <a:gd name="T1" fmla="*/ 285 h 285"/>
                <a:gd name="T2" fmla="*/ 20 w 135"/>
                <a:gd name="T3" fmla="*/ 284 h 285"/>
                <a:gd name="T4" fmla="*/ 4 w 135"/>
                <a:gd name="T5" fmla="*/ 253 h 285"/>
                <a:gd name="T6" fmla="*/ 87 w 135"/>
                <a:gd name="T7" fmla="*/ 20 h 285"/>
                <a:gd name="T8" fmla="*/ 118 w 135"/>
                <a:gd name="T9" fmla="*/ 4 h 285"/>
                <a:gd name="T10" fmla="*/ 132 w 135"/>
                <a:gd name="T11" fmla="*/ 17 h 285"/>
                <a:gd name="T12" fmla="*/ 133 w 135"/>
                <a:gd name="T13" fmla="*/ 35 h 285"/>
                <a:gd name="T14" fmla="*/ 50 w 135"/>
                <a:gd name="T15" fmla="*/ 268 h 285"/>
                <a:gd name="T16" fmla="*/ 38 w 135"/>
                <a:gd name="T17" fmla="*/ 282 h 285"/>
                <a:gd name="T18" fmla="*/ 27 w 135"/>
                <a:gd name="T19" fmla="*/ 285 h 285"/>
                <a:gd name="T20" fmla="*/ 110 w 135"/>
                <a:gd name="T21" fmla="*/ 15 h 285"/>
                <a:gd name="T22" fmla="*/ 98 w 135"/>
                <a:gd name="T23" fmla="*/ 24 h 285"/>
                <a:gd name="T24" fmla="*/ 15 w 135"/>
                <a:gd name="T25" fmla="*/ 257 h 285"/>
                <a:gd name="T26" fmla="*/ 23 w 135"/>
                <a:gd name="T27" fmla="*/ 272 h 285"/>
                <a:gd name="T28" fmla="*/ 33 w 135"/>
                <a:gd name="T29" fmla="*/ 272 h 285"/>
                <a:gd name="T30" fmla="*/ 39 w 135"/>
                <a:gd name="T31" fmla="*/ 264 h 285"/>
                <a:gd name="T32" fmla="*/ 39 w 135"/>
                <a:gd name="T33" fmla="*/ 264 h 285"/>
                <a:gd name="T34" fmla="*/ 122 w 135"/>
                <a:gd name="T35" fmla="*/ 31 h 285"/>
                <a:gd name="T36" fmla="*/ 121 w 135"/>
                <a:gd name="T37" fmla="*/ 22 h 285"/>
                <a:gd name="T38" fmla="*/ 114 w 135"/>
                <a:gd name="T39" fmla="*/ 16 h 285"/>
                <a:gd name="T40" fmla="*/ 110 w 135"/>
                <a:gd name="T41" fmla="*/ 1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85">
                  <a:moveTo>
                    <a:pt x="27" y="285"/>
                  </a:moveTo>
                  <a:cubicBezTo>
                    <a:pt x="25" y="285"/>
                    <a:pt x="22" y="285"/>
                    <a:pt x="20" y="284"/>
                  </a:cubicBezTo>
                  <a:cubicBezTo>
                    <a:pt x="7" y="280"/>
                    <a:pt x="0" y="266"/>
                    <a:pt x="4" y="253"/>
                  </a:cubicBezTo>
                  <a:cubicBezTo>
                    <a:pt x="87" y="20"/>
                    <a:pt x="87" y="20"/>
                    <a:pt x="87" y="20"/>
                  </a:cubicBezTo>
                  <a:cubicBezTo>
                    <a:pt x="91" y="7"/>
                    <a:pt x="105" y="0"/>
                    <a:pt x="118" y="4"/>
                  </a:cubicBezTo>
                  <a:cubicBezTo>
                    <a:pt x="124" y="6"/>
                    <a:pt x="129" y="11"/>
                    <a:pt x="132" y="17"/>
                  </a:cubicBezTo>
                  <a:cubicBezTo>
                    <a:pt x="135" y="22"/>
                    <a:pt x="135" y="29"/>
                    <a:pt x="133" y="35"/>
                  </a:cubicBezTo>
                  <a:cubicBezTo>
                    <a:pt x="50" y="268"/>
                    <a:pt x="50" y="268"/>
                    <a:pt x="50" y="268"/>
                  </a:cubicBezTo>
                  <a:cubicBezTo>
                    <a:pt x="48" y="274"/>
                    <a:pt x="44" y="279"/>
                    <a:pt x="38" y="282"/>
                  </a:cubicBezTo>
                  <a:cubicBezTo>
                    <a:pt x="35" y="284"/>
                    <a:pt x="31" y="285"/>
                    <a:pt x="27" y="285"/>
                  </a:cubicBezTo>
                  <a:close/>
                  <a:moveTo>
                    <a:pt x="110" y="15"/>
                  </a:moveTo>
                  <a:cubicBezTo>
                    <a:pt x="105" y="15"/>
                    <a:pt x="100" y="19"/>
                    <a:pt x="98" y="24"/>
                  </a:cubicBezTo>
                  <a:cubicBezTo>
                    <a:pt x="15" y="257"/>
                    <a:pt x="15" y="257"/>
                    <a:pt x="15" y="257"/>
                  </a:cubicBezTo>
                  <a:cubicBezTo>
                    <a:pt x="13" y="263"/>
                    <a:pt x="17" y="270"/>
                    <a:pt x="23" y="272"/>
                  </a:cubicBezTo>
                  <a:cubicBezTo>
                    <a:pt x="26" y="273"/>
                    <a:pt x="30" y="273"/>
                    <a:pt x="33" y="272"/>
                  </a:cubicBezTo>
                  <a:cubicBezTo>
                    <a:pt x="36" y="270"/>
                    <a:pt x="38" y="268"/>
                    <a:pt x="39" y="264"/>
                  </a:cubicBezTo>
                  <a:cubicBezTo>
                    <a:pt x="39" y="264"/>
                    <a:pt x="39" y="264"/>
                    <a:pt x="39" y="264"/>
                  </a:cubicBezTo>
                  <a:cubicBezTo>
                    <a:pt x="122" y="31"/>
                    <a:pt x="122" y="31"/>
                    <a:pt x="122" y="31"/>
                  </a:cubicBezTo>
                  <a:cubicBezTo>
                    <a:pt x="123" y="28"/>
                    <a:pt x="123" y="25"/>
                    <a:pt x="121" y="22"/>
                  </a:cubicBezTo>
                  <a:cubicBezTo>
                    <a:pt x="120" y="19"/>
                    <a:pt x="117" y="17"/>
                    <a:pt x="114" y="16"/>
                  </a:cubicBezTo>
                  <a:cubicBezTo>
                    <a:pt x="113" y="15"/>
                    <a:pt x="111" y="15"/>
                    <a:pt x="110" y="1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28" name="Freeform 98">
              <a:extLst>
                <a:ext uri="{FF2B5EF4-FFF2-40B4-BE49-F238E27FC236}">
                  <a16:creationId xmlns:a16="http://schemas.microsoft.com/office/drawing/2014/main" id="{A57B22A7-B2EC-46B5-8EA3-94464C0EF6E7}"/>
                </a:ext>
              </a:extLst>
            </p:cNvPr>
            <p:cNvSpPr>
              <a:spLocks noEditPoints="1"/>
            </p:cNvSpPr>
            <p:nvPr/>
          </p:nvSpPr>
          <p:spPr bwMode="auto">
            <a:xfrm>
              <a:off x="4704" y="1724"/>
              <a:ext cx="200" cy="420"/>
            </a:xfrm>
            <a:custGeom>
              <a:avLst/>
              <a:gdLst>
                <a:gd name="T0" fmla="*/ 25 w 135"/>
                <a:gd name="T1" fmla="*/ 284 h 284"/>
                <a:gd name="T2" fmla="*/ 17 w 135"/>
                <a:gd name="T3" fmla="*/ 283 h 284"/>
                <a:gd name="T4" fmla="*/ 3 w 135"/>
                <a:gd name="T5" fmla="*/ 271 h 284"/>
                <a:gd name="T6" fmla="*/ 2 w 135"/>
                <a:gd name="T7" fmla="*/ 252 h 284"/>
                <a:gd name="T8" fmla="*/ 85 w 135"/>
                <a:gd name="T9" fmla="*/ 19 h 284"/>
                <a:gd name="T10" fmla="*/ 115 w 135"/>
                <a:gd name="T11" fmla="*/ 4 h 284"/>
                <a:gd name="T12" fmla="*/ 131 w 135"/>
                <a:gd name="T13" fmla="*/ 35 h 284"/>
                <a:gd name="T14" fmla="*/ 48 w 135"/>
                <a:gd name="T15" fmla="*/ 268 h 284"/>
                <a:gd name="T16" fmla="*/ 36 w 135"/>
                <a:gd name="T17" fmla="*/ 282 h 284"/>
                <a:gd name="T18" fmla="*/ 25 w 135"/>
                <a:gd name="T19" fmla="*/ 284 h 284"/>
                <a:gd name="T20" fmla="*/ 108 w 135"/>
                <a:gd name="T21" fmla="*/ 15 h 284"/>
                <a:gd name="T22" fmla="*/ 96 w 135"/>
                <a:gd name="T23" fmla="*/ 23 h 284"/>
                <a:gd name="T24" fmla="*/ 13 w 135"/>
                <a:gd name="T25" fmla="*/ 256 h 284"/>
                <a:gd name="T26" fmla="*/ 14 w 135"/>
                <a:gd name="T27" fmla="*/ 266 h 284"/>
                <a:gd name="T28" fmla="*/ 21 w 135"/>
                <a:gd name="T29" fmla="*/ 272 h 284"/>
                <a:gd name="T30" fmla="*/ 31 w 135"/>
                <a:gd name="T31" fmla="*/ 271 h 284"/>
                <a:gd name="T32" fmla="*/ 37 w 135"/>
                <a:gd name="T33" fmla="*/ 264 h 284"/>
                <a:gd name="T34" fmla="*/ 37 w 135"/>
                <a:gd name="T35" fmla="*/ 264 h 284"/>
                <a:gd name="T36" fmla="*/ 120 w 135"/>
                <a:gd name="T37" fmla="*/ 31 h 284"/>
                <a:gd name="T38" fmla="*/ 112 w 135"/>
                <a:gd name="T39" fmla="*/ 15 h 284"/>
                <a:gd name="T40" fmla="*/ 108 w 135"/>
                <a:gd name="T41" fmla="*/ 1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84">
                  <a:moveTo>
                    <a:pt x="25" y="284"/>
                  </a:moveTo>
                  <a:cubicBezTo>
                    <a:pt x="22" y="284"/>
                    <a:pt x="20" y="284"/>
                    <a:pt x="17" y="283"/>
                  </a:cubicBezTo>
                  <a:cubicBezTo>
                    <a:pt x="11" y="281"/>
                    <a:pt x="6" y="277"/>
                    <a:pt x="3" y="271"/>
                  </a:cubicBezTo>
                  <a:cubicBezTo>
                    <a:pt x="0" y="265"/>
                    <a:pt x="0" y="259"/>
                    <a:pt x="2" y="252"/>
                  </a:cubicBezTo>
                  <a:cubicBezTo>
                    <a:pt x="85" y="19"/>
                    <a:pt x="85" y="19"/>
                    <a:pt x="85" y="19"/>
                  </a:cubicBezTo>
                  <a:cubicBezTo>
                    <a:pt x="89" y="7"/>
                    <a:pt x="103" y="0"/>
                    <a:pt x="115" y="4"/>
                  </a:cubicBezTo>
                  <a:cubicBezTo>
                    <a:pt x="128" y="8"/>
                    <a:pt x="135" y="22"/>
                    <a:pt x="131" y="35"/>
                  </a:cubicBezTo>
                  <a:cubicBezTo>
                    <a:pt x="48" y="268"/>
                    <a:pt x="48" y="268"/>
                    <a:pt x="48" y="268"/>
                  </a:cubicBezTo>
                  <a:cubicBezTo>
                    <a:pt x="46" y="274"/>
                    <a:pt x="42" y="279"/>
                    <a:pt x="36" y="282"/>
                  </a:cubicBezTo>
                  <a:cubicBezTo>
                    <a:pt x="32" y="284"/>
                    <a:pt x="29" y="284"/>
                    <a:pt x="25" y="284"/>
                  </a:cubicBezTo>
                  <a:close/>
                  <a:moveTo>
                    <a:pt x="108" y="15"/>
                  </a:moveTo>
                  <a:cubicBezTo>
                    <a:pt x="103" y="15"/>
                    <a:pt x="98" y="18"/>
                    <a:pt x="96" y="23"/>
                  </a:cubicBezTo>
                  <a:cubicBezTo>
                    <a:pt x="13" y="256"/>
                    <a:pt x="13" y="256"/>
                    <a:pt x="13" y="256"/>
                  </a:cubicBezTo>
                  <a:cubicBezTo>
                    <a:pt x="12" y="259"/>
                    <a:pt x="12" y="263"/>
                    <a:pt x="14" y="266"/>
                  </a:cubicBezTo>
                  <a:cubicBezTo>
                    <a:pt x="15" y="269"/>
                    <a:pt x="18" y="271"/>
                    <a:pt x="21" y="272"/>
                  </a:cubicBezTo>
                  <a:cubicBezTo>
                    <a:pt x="24" y="273"/>
                    <a:pt x="28" y="273"/>
                    <a:pt x="31" y="271"/>
                  </a:cubicBezTo>
                  <a:cubicBezTo>
                    <a:pt x="33" y="270"/>
                    <a:pt x="36" y="267"/>
                    <a:pt x="37" y="264"/>
                  </a:cubicBezTo>
                  <a:cubicBezTo>
                    <a:pt x="37" y="264"/>
                    <a:pt x="37" y="264"/>
                    <a:pt x="37" y="264"/>
                  </a:cubicBezTo>
                  <a:cubicBezTo>
                    <a:pt x="120" y="31"/>
                    <a:pt x="120" y="31"/>
                    <a:pt x="120" y="31"/>
                  </a:cubicBezTo>
                  <a:cubicBezTo>
                    <a:pt x="122" y="24"/>
                    <a:pt x="118" y="17"/>
                    <a:pt x="112" y="15"/>
                  </a:cubicBezTo>
                  <a:cubicBezTo>
                    <a:pt x="110" y="15"/>
                    <a:pt x="109" y="15"/>
                    <a:pt x="108" y="1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29" name="Freeform 99">
              <a:extLst>
                <a:ext uri="{FF2B5EF4-FFF2-40B4-BE49-F238E27FC236}">
                  <a16:creationId xmlns:a16="http://schemas.microsoft.com/office/drawing/2014/main" id="{1A132520-B875-42B6-A53B-3F195A374F70}"/>
                </a:ext>
              </a:extLst>
            </p:cNvPr>
            <p:cNvSpPr>
              <a:spLocks/>
            </p:cNvSpPr>
            <p:nvPr/>
          </p:nvSpPr>
          <p:spPr bwMode="auto">
            <a:xfrm>
              <a:off x="4572" y="2048"/>
              <a:ext cx="153" cy="34"/>
            </a:xfrm>
            <a:custGeom>
              <a:avLst/>
              <a:gdLst>
                <a:gd name="T0" fmla="*/ 151 w 153"/>
                <a:gd name="T1" fmla="*/ 34 h 34"/>
                <a:gd name="T2" fmla="*/ 0 w 153"/>
                <a:gd name="T3" fmla="*/ 18 h 34"/>
                <a:gd name="T4" fmla="*/ 2 w 153"/>
                <a:gd name="T5" fmla="*/ 0 h 34"/>
                <a:gd name="T6" fmla="*/ 153 w 153"/>
                <a:gd name="T7" fmla="*/ 16 h 34"/>
                <a:gd name="T8" fmla="*/ 151 w 153"/>
                <a:gd name="T9" fmla="*/ 34 h 34"/>
              </a:gdLst>
              <a:ahLst/>
              <a:cxnLst>
                <a:cxn ang="0">
                  <a:pos x="T0" y="T1"/>
                </a:cxn>
                <a:cxn ang="0">
                  <a:pos x="T2" y="T3"/>
                </a:cxn>
                <a:cxn ang="0">
                  <a:pos x="T4" y="T5"/>
                </a:cxn>
                <a:cxn ang="0">
                  <a:pos x="T6" y="T7"/>
                </a:cxn>
                <a:cxn ang="0">
                  <a:pos x="T8" y="T9"/>
                </a:cxn>
              </a:cxnLst>
              <a:rect l="0" t="0" r="r" b="b"/>
              <a:pathLst>
                <a:path w="153" h="34">
                  <a:moveTo>
                    <a:pt x="151" y="34"/>
                  </a:moveTo>
                  <a:lnTo>
                    <a:pt x="0" y="18"/>
                  </a:lnTo>
                  <a:lnTo>
                    <a:pt x="2" y="0"/>
                  </a:lnTo>
                  <a:lnTo>
                    <a:pt x="153" y="16"/>
                  </a:lnTo>
                  <a:lnTo>
                    <a:pt x="151" y="3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30" name="Freeform 100">
              <a:extLst>
                <a:ext uri="{FF2B5EF4-FFF2-40B4-BE49-F238E27FC236}">
                  <a16:creationId xmlns:a16="http://schemas.microsoft.com/office/drawing/2014/main" id="{6A3B01DF-D3BC-4283-9520-F7C06AC88906}"/>
                </a:ext>
              </a:extLst>
            </p:cNvPr>
            <p:cNvSpPr>
              <a:spLocks/>
            </p:cNvSpPr>
            <p:nvPr/>
          </p:nvSpPr>
          <p:spPr bwMode="auto">
            <a:xfrm>
              <a:off x="4598" y="1977"/>
              <a:ext cx="152" cy="35"/>
            </a:xfrm>
            <a:custGeom>
              <a:avLst/>
              <a:gdLst>
                <a:gd name="T0" fmla="*/ 150 w 152"/>
                <a:gd name="T1" fmla="*/ 35 h 35"/>
                <a:gd name="T2" fmla="*/ 0 w 152"/>
                <a:gd name="T3" fmla="*/ 18 h 35"/>
                <a:gd name="T4" fmla="*/ 1 w 152"/>
                <a:gd name="T5" fmla="*/ 0 h 35"/>
                <a:gd name="T6" fmla="*/ 152 w 152"/>
                <a:gd name="T7" fmla="*/ 18 h 35"/>
                <a:gd name="T8" fmla="*/ 150 w 152"/>
                <a:gd name="T9" fmla="*/ 35 h 35"/>
              </a:gdLst>
              <a:ahLst/>
              <a:cxnLst>
                <a:cxn ang="0">
                  <a:pos x="T0" y="T1"/>
                </a:cxn>
                <a:cxn ang="0">
                  <a:pos x="T2" y="T3"/>
                </a:cxn>
                <a:cxn ang="0">
                  <a:pos x="T4" y="T5"/>
                </a:cxn>
                <a:cxn ang="0">
                  <a:pos x="T6" y="T7"/>
                </a:cxn>
                <a:cxn ang="0">
                  <a:pos x="T8" y="T9"/>
                </a:cxn>
              </a:cxnLst>
              <a:rect l="0" t="0" r="r" b="b"/>
              <a:pathLst>
                <a:path w="152" h="35">
                  <a:moveTo>
                    <a:pt x="150" y="35"/>
                  </a:moveTo>
                  <a:lnTo>
                    <a:pt x="0" y="18"/>
                  </a:lnTo>
                  <a:lnTo>
                    <a:pt x="1" y="0"/>
                  </a:lnTo>
                  <a:lnTo>
                    <a:pt x="152" y="18"/>
                  </a:lnTo>
                  <a:lnTo>
                    <a:pt x="150" y="3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31" name="Freeform 101">
              <a:extLst>
                <a:ext uri="{FF2B5EF4-FFF2-40B4-BE49-F238E27FC236}">
                  <a16:creationId xmlns:a16="http://schemas.microsoft.com/office/drawing/2014/main" id="{0E6DA061-EAE9-41CA-BC43-4780B919038A}"/>
                </a:ext>
              </a:extLst>
            </p:cNvPr>
            <p:cNvSpPr>
              <a:spLocks/>
            </p:cNvSpPr>
            <p:nvPr/>
          </p:nvSpPr>
          <p:spPr bwMode="auto">
            <a:xfrm>
              <a:off x="4624" y="1906"/>
              <a:ext cx="153" cy="35"/>
            </a:xfrm>
            <a:custGeom>
              <a:avLst/>
              <a:gdLst>
                <a:gd name="T0" fmla="*/ 151 w 153"/>
                <a:gd name="T1" fmla="*/ 35 h 35"/>
                <a:gd name="T2" fmla="*/ 0 w 153"/>
                <a:gd name="T3" fmla="*/ 18 h 35"/>
                <a:gd name="T4" fmla="*/ 2 w 153"/>
                <a:gd name="T5" fmla="*/ 0 h 35"/>
                <a:gd name="T6" fmla="*/ 153 w 153"/>
                <a:gd name="T7" fmla="*/ 18 h 35"/>
                <a:gd name="T8" fmla="*/ 151 w 153"/>
                <a:gd name="T9" fmla="*/ 35 h 35"/>
              </a:gdLst>
              <a:ahLst/>
              <a:cxnLst>
                <a:cxn ang="0">
                  <a:pos x="T0" y="T1"/>
                </a:cxn>
                <a:cxn ang="0">
                  <a:pos x="T2" y="T3"/>
                </a:cxn>
                <a:cxn ang="0">
                  <a:pos x="T4" y="T5"/>
                </a:cxn>
                <a:cxn ang="0">
                  <a:pos x="T6" y="T7"/>
                </a:cxn>
                <a:cxn ang="0">
                  <a:pos x="T8" y="T9"/>
                </a:cxn>
              </a:cxnLst>
              <a:rect l="0" t="0" r="r" b="b"/>
              <a:pathLst>
                <a:path w="153" h="35">
                  <a:moveTo>
                    <a:pt x="151" y="35"/>
                  </a:moveTo>
                  <a:lnTo>
                    <a:pt x="0" y="18"/>
                  </a:lnTo>
                  <a:lnTo>
                    <a:pt x="2" y="0"/>
                  </a:lnTo>
                  <a:lnTo>
                    <a:pt x="153" y="18"/>
                  </a:lnTo>
                  <a:lnTo>
                    <a:pt x="151" y="3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32" name="Freeform 102">
              <a:extLst>
                <a:ext uri="{FF2B5EF4-FFF2-40B4-BE49-F238E27FC236}">
                  <a16:creationId xmlns:a16="http://schemas.microsoft.com/office/drawing/2014/main" id="{7BF90FA7-139B-4698-937E-3F996E5153FC}"/>
                </a:ext>
              </a:extLst>
            </p:cNvPr>
            <p:cNvSpPr>
              <a:spLocks/>
            </p:cNvSpPr>
            <p:nvPr/>
          </p:nvSpPr>
          <p:spPr bwMode="auto">
            <a:xfrm>
              <a:off x="4648" y="1835"/>
              <a:ext cx="152" cy="35"/>
            </a:xfrm>
            <a:custGeom>
              <a:avLst/>
              <a:gdLst>
                <a:gd name="T0" fmla="*/ 151 w 152"/>
                <a:gd name="T1" fmla="*/ 35 h 35"/>
                <a:gd name="T2" fmla="*/ 0 w 152"/>
                <a:gd name="T3" fmla="*/ 18 h 35"/>
                <a:gd name="T4" fmla="*/ 1 w 152"/>
                <a:gd name="T5" fmla="*/ 0 h 35"/>
                <a:gd name="T6" fmla="*/ 152 w 152"/>
                <a:gd name="T7" fmla="*/ 18 h 35"/>
                <a:gd name="T8" fmla="*/ 151 w 152"/>
                <a:gd name="T9" fmla="*/ 35 h 35"/>
              </a:gdLst>
              <a:ahLst/>
              <a:cxnLst>
                <a:cxn ang="0">
                  <a:pos x="T0" y="T1"/>
                </a:cxn>
                <a:cxn ang="0">
                  <a:pos x="T2" y="T3"/>
                </a:cxn>
                <a:cxn ang="0">
                  <a:pos x="T4" y="T5"/>
                </a:cxn>
                <a:cxn ang="0">
                  <a:pos x="T6" y="T7"/>
                </a:cxn>
                <a:cxn ang="0">
                  <a:pos x="T8" y="T9"/>
                </a:cxn>
              </a:cxnLst>
              <a:rect l="0" t="0" r="r" b="b"/>
              <a:pathLst>
                <a:path w="152" h="35">
                  <a:moveTo>
                    <a:pt x="151" y="35"/>
                  </a:moveTo>
                  <a:lnTo>
                    <a:pt x="0" y="18"/>
                  </a:lnTo>
                  <a:lnTo>
                    <a:pt x="1" y="0"/>
                  </a:lnTo>
                  <a:lnTo>
                    <a:pt x="152" y="18"/>
                  </a:lnTo>
                  <a:lnTo>
                    <a:pt x="151" y="3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33" name="Freeform 103">
              <a:extLst>
                <a:ext uri="{FF2B5EF4-FFF2-40B4-BE49-F238E27FC236}">
                  <a16:creationId xmlns:a16="http://schemas.microsoft.com/office/drawing/2014/main" id="{B9338317-8657-4D18-9BA5-973E2EC0A4BD}"/>
                </a:ext>
              </a:extLst>
            </p:cNvPr>
            <p:cNvSpPr>
              <a:spLocks/>
            </p:cNvSpPr>
            <p:nvPr/>
          </p:nvSpPr>
          <p:spPr bwMode="auto">
            <a:xfrm>
              <a:off x="4673" y="1764"/>
              <a:ext cx="154" cy="35"/>
            </a:xfrm>
            <a:custGeom>
              <a:avLst/>
              <a:gdLst>
                <a:gd name="T0" fmla="*/ 151 w 154"/>
                <a:gd name="T1" fmla="*/ 35 h 35"/>
                <a:gd name="T2" fmla="*/ 0 w 154"/>
                <a:gd name="T3" fmla="*/ 17 h 35"/>
                <a:gd name="T4" fmla="*/ 2 w 154"/>
                <a:gd name="T5" fmla="*/ 0 h 35"/>
                <a:gd name="T6" fmla="*/ 154 w 154"/>
                <a:gd name="T7" fmla="*/ 17 h 35"/>
                <a:gd name="T8" fmla="*/ 151 w 154"/>
                <a:gd name="T9" fmla="*/ 35 h 35"/>
              </a:gdLst>
              <a:ahLst/>
              <a:cxnLst>
                <a:cxn ang="0">
                  <a:pos x="T0" y="T1"/>
                </a:cxn>
                <a:cxn ang="0">
                  <a:pos x="T2" y="T3"/>
                </a:cxn>
                <a:cxn ang="0">
                  <a:pos x="T4" y="T5"/>
                </a:cxn>
                <a:cxn ang="0">
                  <a:pos x="T6" y="T7"/>
                </a:cxn>
                <a:cxn ang="0">
                  <a:pos x="T8" y="T9"/>
                </a:cxn>
              </a:cxnLst>
              <a:rect l="0" t="0" r="r" b="b"/>
              <a:pathLst>
                <a:path w="154" h="35">
                  <a:moveTo>
                    <a:pt x="151" y="35"/>
                  </a:moveTo>
                  <a:lnTo>
                    <a:pt x="0" y="17"/>
                  </a:lnTo>
                  <a:lnTo>
                    <a:pt x="2" y="0"/>
                  </a:lnTo>
                  <a:lnTo>
                    <a:pt x="154" y="17"/>
                  </a:lnTo>
                  <a:lnTo>
                    <a:pt x="151" y="3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white"/>
                </a:solidFill>
                <a:effectLst/>
                <a:uLnTx/>
                <a:uFillTx/>
                <a:latin typeface="Swis721  BT  Cond 2"/>
                <a:ea typeface="+mn-ea"/>
                <a:cs typeface="+mn-cs"/>
              </a:endParaRPr>
            </a:p>
          </p:txBody>
        </p:sp>
      </p:grpSp>
      <p:grpSp>
        <p:nvGrpSpPr>
          <p:cNvPr id="34" name="Group 33">
            <a:extLst>
              <a:ext uri="{FF2B5EF4-FFF2-40B4-BE49-F238E27FC236}">
                <a16:creationId xmlns:a16="http://schemas.microsoft.com/office/drawing/2014/main" id="{EFC49AD2-9D07-476A-80E4-40273CB74ADC}"/>
              </a:ext>
            </a:extLst>
          </p:cNvPr>
          <p:cNvGrpSpPr/>
          <p:nvPr/>
        </p:nvGrpSpPr>
        <p:grpSpPr>
          <a:xfrm>
            <a:off x="6502104" y="2555208"/>
            <a:ext cx="397383" cy="383407"/>
            <a:chOff x="12138026" y="-1377950"/>
            <a:chExt cx="631825" cy="609601"/>
          </a:xfrm>
          <a:solidFill>
            <a:sysClr val="window" lastClr="FFFFFF"/>
          </a:solidFill>
        </p:grpSpPr>
        <p:sp>
          <p:nvSpPr>
            <p:cNvPr id="35" name="Freeform 45">
              <a:extLst>
                <a:ext uri="{FF2B5EF4-FFF2-40B4-BE49-F238E27FC236}">
                  <a16:creationId xmlns:a16="http://schemas.microsoft.com/office/drawing/2014/main" id="{75E61434-6120-4C1A-9B2D-3CD77382D882}"/>
                </a:ext>
              </a:extLst>
            </p:cNvPr>
            <p:cNvSpPr>
              <a:spLocks noEditPoints="1"/>
            </p:cNvSpPr>
            <p:nvPr/>
          </p:nvSpPr>
          <p:spPr bwMode="auto">
            <a:xfrm>
              <a:off x="12295188" y="-1323975"/>
              <a:ext cx="315913" cy="344488"/>
            </a:xfrm>
            <a:custGeom>
              <a:avLst/>
              <a:gdLst>
                <a:gd name="T0" fmla="*/ 16 w 48"/>
                <a:gd name="T1" fmla="*/ 52 h 52"/>
                <a:gd name="T2" fmla="*/ 23 w 48"/>
                <a:gd name="T3" fmla="*/ 50 h 52"/>
                <a:gd name="T4" fmla="*/ 24 w 48"/>
                <a:gd name="T5" fmla="*/ 50 h 52"/>
                <a:gd name="T6" fmla="*/ 25 w 48"/>
                <a:gd name="T7" fmla="*/ 50 h 52"/>
                <a:gd name="T8" fmla="*/ 32 w 48"/>
                <a:gd name="T9" fmla="*/ 52 h 52"/>
                <a:gd name="T10" fmla="*/ 48 w 48"/>
                <a:gd name="T11" fmla="*/ 27 h 52"/>
                <a:gd name="T12" fmla="*/ 33 w 48"/>
                <a:gd name="T13" fmla="*/ 8 h 52"/>
                <a:gd name="T14" fmla="*/ 26 w 48"/>
                <a:gd name="T15" fmla="*/ 9 h 52"/>
                <a:gd name="T16" fmla="*/ 26 w 48"/>
                <a:gd name="T17" fmla="*/ 7 h 52"/>
                <a:gd name="T18" fmla="*/ 19 w 48"/>
                <a:gd name="T19" fmla="*/ 0 h 52"/>
                <a:gd name="T20" fmla="*/ 15 w 48"/>
                <a:gd name="T21" fmla="*/ 0 h 52"/>
                <a:gd name="T22" fmla="*/ 13 w 48"/>
                <a:gd name="T23" fmla="*/ 2 h 52"/>
                <a:gd name="T24" fmla="*/ 15 w 48"/>
                <a:gd name="T25" fmla="*/ 4 h 52"/>
                <a:gd name="T26" fmla="*/ 19 w 48"/>
                <a:gd name="T27" fmla="*/ 4 h 52"/>
                <a:gd name="T28" fmla="*/ 22 w 48"/>
                <a:gd name="T29" fmla="*/ 7 h 52"/>
                <a:gd name="T30" fmla="*/ 22 w 48"/>
                <a:gd name="T31" fmla="*/ 10 h 52"/>
                <a:gd name="T32" fmla="*/ 22 w 48"/>
                <a:gd name="T33" fmla="*/ 10 h 52"/>
                <a:gd name="T34" fmla="*/ 14 w 48"/>
                <a:gd name="T35" fmla="*/ 8 h 52"/>
                <a:gd name="T36" fmla="*/ 12 w 48"/>
                <a:gd name="T37" fmla="*/ 10 h 52"/>
                <a:gd name="T38" fmla="*/ 8 w 48"/>
                <a:gd name="T39" fmla="*/ 22 h 52"/>
                <a:gd name="T40" fmla="*/ 2 w 48"/>
                <a:gd name="T41" fmla="*/ 25 h 52"/>
                <a:gd name="T42" fmla="*/ 0 w 48"/>
                <a:gd name="T43" fmla="*/ 25 h 52"/>
                <a:gd name="T44" fmla="*/ 0 w 48"/>
                <a:gd name="T45" fmla="*/ 27 h 52"/>
                <a:gd name="T46" fmla="*/ 16 w 48"/>
                <a:gd name="T47" fmla="*/ 52 h 52"/>
                <a:gd name="T48" fmla="*/ 11 w 48"/>
                <a:gd name="T49" fmla="*/ 25 h 52"/>
                <a:gd name="T50" fmla="*/ 16 w 48"/>
                <a:gd name="T51" fmla="*/ 12 h 52"/>
                <a:gd name="T52" fmla="*/ 20 w 48"/>
                <a:gd name="T53" fmla="*/ 13 h 52"/>
                <a:gd name="T54" fmla="*/ 24 w 48"/>
                <a:gd name="T55" fmla="*/ 14 h 52"/>
                <a:gd name="T56" fmla="*/ 27 w 48"/>
                <a:gd name="T57" fmla="*/ 13 h 52"/>
                <a:gd name="T58" fmla="*/ 33 w 48"/>
                <a:gd name="T59" fmla="*/ 12 h 52"/>
                <a:gd name="T60" fmla="*/ 44 w 48"/>
                <a:gd name="T61" fmla="*/ 27 h 52"/>
                <a:gd name="T62" fmla="*/ 32 w 48"/>
                <a:gd name="T63" fmla="*/ 48 h 52"/>
                <a:gd name="T64" fmla="*/ 28 w 48"/>
                <a:gd name="T65" fmla="*/ 47 h 52"/>
                <a:gd name="T66" fmla="*/ 24 w 48"/>
                <a:gd name="T67" fmla="*/ 46 h 52"/>
                <a:gd name="T68" fmla="*/ 20 w 48"/>
                <a:gd name="T69" fmla="*/ 47 h 52"/>
                <a:gd name="T70" fmla="*/ 16 w 48"/>
                <a:gd name="T71" fmla="*/ 48 h 52"/>
                <a:gd name="T72" fmla="*/ 4 w 48"/>
                <a:gd name="T73" fmla="*/ 28 h 52"/>
                <a:gd name="T74" fmla="*/ 11 w 48"/>
                <a:gd name="T75"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52">
                  <a:moveTo>
                    <a:pt x="16" y="52"/>
                  </a:moveTo>
                  <a:cubicBezTo>
                    <a:pt x="20" y="52"/>
                    <a:pt x="22" y="51"/>
                    <a:pt x="23" y="50"/>
                  </a:cubicBezTo>
                  <a:cubicBezTo>
                    <a:pt x="23" y="50"/>
                    <a:pt x="23" y="50"/>
                    <a:pt x="24" y="50"/>
                  </a:cubicBezTo>
                  <a:cubicBezTo>
                    <a:pt x="25" y="50"/>
                    <a:pt x="25" y="50"/>
                    <a:pt x="25" y="50"/>
                  </a:cubicBezTo>
                  <a:cubicBezTo>
                    <a:pt x="26" y="51"/>
                    <a:pt x="28" y="52"/>
                    <a:pt x="32" y="52"/>
                  </a:cubicBezTo>
                  <a:cubicBezTo>
                    <a:pt x="41" y="52"/>
                    <a:pt x="48" y="36"/>
                    <a:pt x="48" y="27"/>
                  </a:cubicBezTo>
                  <a:cubicBezTo>
                    <a:pt x="48" y="16"/>
                    <a:pt x="42" y="8"/>
                    <a:pt x="33" y="8"/>
                  </a:cubicBezTo>
                  <a:cubicBezTo>
                    <a:pt x="29" y="8"/>
                    <a:pt x="27" y="9"/>
                    <a:pt x="26" y="9"/>
                  </a:cubicBezTo>
                  <a:cubicBezTo>
                    <a:pt x="26" y="7"/>
                    <a:pt x="26" y="7"/>
                    <a:pt x="26" y="7"/>
                  </a:cubicBezTo>
                  <a:cubicBezTo>
                    <a:pt x="26" y="3"/>
                    <a:pt x="23" y="0"/>
                    <a:pt x="19" y="0"/>
                  </a:cubicBezTo>
                  <a:cubicBezTo>
                    <a:pt x="15" y="0"/>
                    <a:pt x="15" y="0"/>
                    <a:pt x="15" y="0"/>
                  </a:cubicBezTo>
                  <a:cubicBezTo>
                    <a:pt x="14" y="0"/>
                    <a:pt x="13" y="1"/>
                    <a:pt x="13" y="2"/>
                  </a:cubicBezTo>
                  <a:cubicBezTo>
                    <a:pt x="13" y="3"/>
                    <a:pt x="14" y="4"/>
                    <a:pt x="15" y="4"/>
                  </a:cubicBezTo>
                  <a:cubicBezTo>
                    <a:pt x="19" y="4"/>
                    <a:pt x="19" y="4"/>
                    <a:pt x="19" y="4"/>
                  </a:cubicBezTo>
                  <a:cubicBezTo>
                    <a:pt x="21" y="4"/>
                    <a:pt x="22" y="5"/>
                    <a:pt x="22" y="7"/>
                  </a:cubicBezTo>
                  <a:cubicBezTo>
                    <a:pt x="22" y="10"/>
                    <a:pt x="22" y="10"/>
                    <a:pt x="22" y="10"/>
                  </a:cubicBezTo>
                  <a:cubicBezTo>
                    <a:pt x="22" y="10"/>
                    <a:pt x="22" y="10"/>
                    <a:pt x="22" y="10"/>
                  </a:cubicBezTo>
                  <a:cubicBezTo>
                    <a:pt x="20" y="9"/>
                    <a:pt x="18" y="8"/>
                    <a:pt x="14" y="8"/>
                  </a:cubicBezTo>
                  <a:cubicBezTo>
                    <a:pt x="13" y="8"/>
                    <a:pt x="12" y="9"/>
                    <a:pt x="12" y="10"/>
                  </a:cubicBezTo>
                  <a:cubicBezTo>
                    <a:pt x="12" y="16"/>
                    <a:pt x="11" y="20"/>
                    <a:pt x="8" y="22"/>
                  </a:cubicBezTo>
                  <a:cubicBezTo>
                    <a:pt x="5" y="25"/>
                    <a:pt x="2" y="25"/>
                    <a:pt x="2" y="25"/>
                  </a:cubicBezTo>
                  <a:cubicBezTo>
                    <a:pt x="1" y="24"/>
                    <a:pt x="1" y="25"/>
                    <a:pt x="0" y="25"/>
                  </a:cubicBezTo>
                  <a:cubicBezTo>
                    <a:pt x="0" y="25"/>
                    <a:pt x="0" y="26"/>
                    <a:pt x="0" y="27"/>
                  </a:cubicBezTo>
                  <a:cubicBezTo>
                    <a:pt x="0" y="36"/>
                    <a:pt x="7" y="52"/>
                    <a:pt x="16" y="52"/>
                  </a:cubicBezTo>
                  <a:close/>
                  <a:moveTo>
                    <a:pt x="11" y="25"/>
                  </a:moveTo>
                  <a:cubicBezTo>
                    <a:pt x="14" y="23"/>
                    <a:pt x="16" y="18"/>
                    <a:pt x="16" y="12"/>
                  </a:cubicBezTo>
                  <a:cubicBezTo>
                    <a:pt x="18" y="12"/>
                    <a:pt x="19" y="13"/>
                    <a:pt x="20" y="13"/>
                  </a:cubicBezTo>
                  <a:cubicBezTo>
                    <a:pt x="21" y="14"/>
                    <a:pt x="23" y="14"/>
                    <a:pt x="24" y="14"/>
                  </a:cubicBezTo>
                  <a:cubicBezTo>
                    <a:pt x="25" y="14"/>
                    <a:pt x="26" y="14"/>
                    <a:pt x="27" y="13"/>
                  </a:cubicBezTo>
                  <a:cubicBezTo>
                    <a:pt x="28" y="13"/>
                    <a:pt x="29" y="12"/>
                    <a:pt x="33" y="12"/>
                  </a:cubicBezTo>
                  <a:cubicBezTo>
                    <a:pt x="40" y="12"/>
                    <a:pt x="44" y="18"/>
                    <a:pt x="44" y="27"/>
                  </a:cubicBezTo>
                  <a:cubicBezTo>
                    <a:pt x="44" y="36"/>
                    <a:pt x="37" y="48"/>
                    <a:pt x="32" y="48"/>
                  </a:cubicBezTo>
                  <a:cubicBezTo>
                    <a:pt x="29" y="48"/>
                    <a:pt x="28" y="47"/>
                    <a:pt x="28" y="47"/>
                  </a:cubicBezTo>
                  <a:cubicBezTo>
                    <a:pt x="27" y="46"/>
                    <a:pt x="26" y="46"/>
                    <a:pt x="24" y="46"/>
                  </a:cubicBezTo>
                  <a:cubicBezTo>
                    <a:pt x="22" y="46"/>
                    <a:pt x="21" y="46"/>
                    <a:pt x="20" y="47"/>
                  </a:cubicBezTo>
                  <a:cubicBezTo>
                    <a:pt x="20" y="47"/>
                    <a:pt x="19" y="48"/>
                    <a:pt x="16" y="48"/>
                  </a:cubicBezTo>
                  <a:cubicBezTo>
                    <a:pt x="11" y="48"/>
                    <a:pt x="5" y="37"/>
                    <a:pt x="4" y="28"/>
                  </a:cubicBezTo>
                  <a:cubicBezTo>
                    <a:pt x="6" y="28"/>
                    <a:pt x="8" y="28"/>
                    <a:pt x="11" y="2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Swis721  BT  Cond 2"/>
                <a:ea typeface="+mn-ea"/>
                <a:cs typeface="+mn-cs"/>
              </a:endParaRPr>
            </a:p>
          </p:txBody>
        </p:sp>
        <p:sp>
          <p:nvSpPr>
            <p:cNvPr id="36" name="Freeform 46">
              <a:extLst>
                <a:ext uri="{FF2B5EF4-FFF2-40B4-BE49-F238E27FC236}">
                  <a16:creationId xmlns:a16="http://schemas.microsoft.com/office/drawing/2014/main" id="{5DE7E02D-A5AB-4D77-A155-0252BA7488B7}"/>
                </a:ext>
              </a:extLst>
            </p:cNvPr>
            <p:cNvSpPr>
              <a:spLocks noEditPoints="1"/>
            </p:cNvSpPr>
            <p:nvPr/>
          </p:nvSpPr>
          <p:spPr bwMode="auto">
            <a:xfrm>
              <a:off x="12472988" y="-1377950"/>
              <a:ext cx="98425" cy="100013"/>
            </a:xfrm>
            <a:custGeom>
              <a:avLst/>
              <a:gdLst>
                <a:gd name="T0" fmla="*/ 2 w 15"/>
                <a:gd name="T1" fmla="*/ 15 h 15"/>
                <a:gd name="T2" fmla="*/ 15 w 15"/>
                <a:gd name="T3" fmla="*/ 2 h 15"/>
                <a:gd name="T4" fmla="*/ 13 w 15"/>
                <a:gd name="T5" fmla="*/ 0 h 15"/>
                <a:gd name="T6" fmla="*/ 0 w 15"/>
                <a:gd name="T7" fmla="*/ 13 h 15"/>
                <a:gd name="T8" fmla="*/ 2 w 15"/>
                <a:gd name="T9" fmla="*/ 15 h 15"/>
                <a:gd name="T10" fmla="*/ 11 w 15"/>
                <a:gd name="T11" fmla="*/ 4 h 15"/>
                <a:gd name="T12" fmla="*/ 5 w 15"/>
                <a:gd name="T13" fmla="*/ 10 h 15"/>
                <a:gd name="T14" fmla="*/ 11 w 1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2" y="15"/>
                  </a:moveTo>
                  <a:cubicBezTo>
                    <a:pt x="9" y="15"/>
                    <a:pt x="15" y="9"/>
                    <a:pt x="15" y="2"/>
                  </a:cubicBezTo>
                  <a:cubicBezTo>
                    <a:pt x="15" y="1"/>
                    <a:pt x="14" y="0"/>
                    <a:pt x="13" y="0"/>
                  </a:cubicBezTo>
                  <a:cubicBezTo>
                    <a:pt x="6" y="0"/>
                    <a:pt x="0" y="6"/>
                    <a:pt x="0" y="13"/>
                  </a:cubicBezTo>
                  <a:cubicBezTo>
                    <a:pt x="0" y="14"/>
                    <a:pt x="1" y="15"/>
                    <a:pt x="2" y="15"/>
                  </a:cubicBezTo>
                  <a:close/>
                  <a:moveTo>
                    <a:pt x="11" y="4"/>
                  </a:moveTo>
                  <a:cubicBezTo>
                    <a:pt x="10" y="7"/>
                    <a:pt x="8" y="9"/>
                    <a:pt x="5" y="10"/>
                  </a:cubicBezTo>
                  <a:cubicBezTo>
                    <a:pt x="6" y="7"/>
                    <a:pt x="8" y="5"/>
                    <a:pt x="11"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Swis721  BT  Cond 2"/>
                <a:ea typeface="+mn-ea"/>
                <a:cs typeface="+mn-cs"/>
              </a:endParaRPr>
            </a:p>
          </p:txBody>
        </p:sp>
        <p:sp>
          <p:nvSpPr>
            <p:cNvPr id="37" name="Freeform 47">
              <a:extLst>
                <a:ext uri="{FF2B5EF4-FFF2-40B4-BE49-F238E27FC236}">
                  <a16:creationId xmlns:a16="http://schemas.microsoft.com/office/drawing/2014/main" id="{9013328D-D6E1-4E42-9303-144993BEDF60}"/>
                </a:ext>
              </a:extLst>
            </p:cNvPr>
            <p:cNvSpPr>
              <a:spLocks noEditPoints="1"/>
            </p:cNvSpPr>
            <p:nvPr/>
          </p:nvSpPr>
          <p:spPr bwMode="auto">
            <a:xfrm>
              <a:off x="12138026" y="-954087"/>
              <a:ext cx="631825" cy="185738"/>
            </a:xfrm>
            <a:custGeom>
              <a:avLst/>
              <a:gdLst>
                <a:gd name="T0" fmla="*/ 88 w 96"/>
                <a:gd name="T1" fmla="*/ 0 h 28"/>
                <a:gd name="T2" fmla="*/ 22 w 96"/>
                <a:gd name="T3" fmla="*/ 0 h 28"/>
                <a:gd name="T4" fmla="*/ 2 w 96"/>
                <a:gd name="T5" fmla="*/ 0 h 28"/>
                <a:gd name="T6" fmla="*/ 0 w 96"/>
                <a:gd name="T7" fmla="*/ 2 h 28"/>
                <a:gd name="T8" fmla="*/ 2 w 96"/>
                <a:gd name="T9" fmla="*/ 4 h 28"/>
                <a:gd name="T10" fmla="*/ 22 w 96"/>
                <a:gd name="T11" fmla="*/ 4 h 28"/>
                <a:gd name="T12" fmla="*/ 28 w 96"/>
                <a:gd name="T13" fmla="*/ 10 h 28"/>
                <a:gd name="T14" fmla="*/ 28 w 96"/>
                <a:gd name="T15" fmla="*/ 18 h 28"/>
                <a:gd name="T16" fmla="*/ 22 w 96"/>
                <a:gd name="T17" fmla="*/ 24 h 28"/>
                <a:gd name="T18" fmla="*/ 2 w 96"/>
                <a:gd name="T19" fmla="*/ 24 h 28"/>
                <a:gd name="T20" fmla="*/ 0 w 96"/>
                <a:gd name="T21" fmla="*/ 26 h 28"/>
                <a:gd name="T22" fmla="*/ 2 w 96"/>
                <a:gd name="T23" fmla="*/ 28 h 28"/>
                <a:gd name="T24" fmla="*/ 22 w 96"/>
                <a:gd name="T25" fmla="*/ 28 h 28"/>
                <a:gd name="T26" fmla="*/ 88 w 96"/>
                <a:gd name="T27" fmla="*/ 28 h 28"/>
                <a:gd name="T28" fmla="*/ 96 w 96"/>
                <a:gd name="T29" fmla="*/ 18 h 28"/>
                <a:gd name="T30" fmla="*/ 96 w 96"/>
                <a:gd name="T31" fmla="*/ 10 h 28"/>
                <a:gd name="T32" fmla="*/ 88 w 96"/>
                <a:gd name="T33" fmla="*/ 0 h 28"/>
                <a:gd name="T34" fmla="*/ 56 w 96"/>
                <a:gd name="T35" fmla="*/ 4 h 28"/>
                <a:gd name="T36" fmla="*/ 68 w 96"/>
                <a:gd name="T37" fmla="*/ 4 h 28"/>
                <a:gd name="T38" fmla="*/ 68 w 96"/>
                <a:gd name="T39" fmla="*/ 24 h 28"/>
                <a:gd name="T40" fmla="*/ 56 w 96"/>
                <a:gd name="T41" fmla="*/ 24 h 28"/>
                <a:gd name="T42" fmla="*/ 56 w 96"/>
                <a:gd name="T43" fmla="*/ 4 h 28"/>
                <a:gd name="T44" fmla="*/ 52 w 96"/>
                <a:gd name="T45" fmla="*/ 24 h 28"/>
                <a:gd name="T46" fmla="*/ 48 w 96"/>
                <a:gd name="T47" fmla="*/ 24 h 28"/>
                <a:gd name="T48" fmla="*/ 48 w 96"/>
                <a:gd name="T49" fmla="*/ 4 h 28"/>
                <a:gd name="T50" fmla="*/ 52 w 96"/>
                <a:gd name="T51" fmla="*/ 4 h 28"/>
                <a:gd name="T52" fmla="*/ 52 w 96"/>
                <a:gd name="T53" fmla="*/ 24 h 28"/>
                <a:gd name="T54" fmla="*/ 72 w 96"/>
                <a:gd name="T55" fmla="*/ 4 h 28"/>
                <a:gd name="T56" fmla="*/ 76 w 96"/>
                <a:gd name="T57" fmla="*/ 4 h 28"/>
                <a:gd name="T58" fmla="*/ 76 w 96"/>
                <a:gd name="T59" fmla="*/ 24 h 28"/>
                <a:gd name="T60" fmla="*/ 72 w 96"/>
                <a:gd name="T61" fmla="*/ 24 h 28"/>
                <a:gd name="T62" fmla="*/ 72 w 96"/>
                <a:gd name="T63" fmla="*/ 4 h 28"/>
                <a:gd name="T64" fmla="*/ 30 w 96"/>
                <a:gd name="T65" fmla="*/ 4 h 28"/>
                <a:gd name="T66" fmla="*/ 44 w 96"/>
                <a:gd name="T67" fmla="*/ 4 h 28"/>
                <a:gd name="T68" fmla="*/ 44 w 96"/>
                <a:gd name="T69" fmla="*/ 24 h 28"/>
                <a:gd name="T70" fmla="*/ 30 w 96"/>
                <a:gd name="T71" fmla="*/ 24 h 28"/>
                <a:gd name="T72" fmla="*/ 32 w 96"/>
                <a:gd name="T73" fmla="*/ 18 h 28"/>
                <a:gd name="T74" fmla="*/ 32 w 96"/>
                <a:gd name="T75" fmla="*/ 10 h 28"/>
                <a:gd name="T76" fmla="*/ 30 w 96"/>
                <a:gd name="T77" fmla="*/ 4 h 28"/>
                <a:gd name="T78" fmla="*/ 92 w 96"/>
                <a:gd name="T79" fmla="*/ 18 h 28"/>
                <a:gd name="T80" fmla="*/ 88 w 96"/>
                <a:gd name="T81" fmla="*/ 24 h 28"/>
                <a:gd name="T82" fmla="*/ 80 w 96"/>
                <a:gd name="T83" fmla="*/ 24 h 28"/>
                <a:gd name="T84" fmla="*/ 80 w 96"/>
                <a:gd name="T85" fmla="*/ 4 h 28"/>
                <a:gd name="T86" fmla="*/ 88 w 96"/>
                <a:gd name="T87" fmla="*/ 4 h 28"/>
                <a:gd name="T88" fmla="*/ 92 w 96"/>
                <a:gd name="T89" fmla="*/ 10 h 28"/>
                <a:gd name="T90" fmla="*/ 92 w 96"/>
                <a:gd name="T9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28">
                  <a:moveTo>
                    <a:pt x="88" y="0"/>
                  </a:moveTo>
                  <a:cubicBezTo>
                    <a:pt x="22" y="0"/>
                    <a:pt x="22" y="0"/>
                    <a:pt x="22" y="0"/>
                  </a:cubicBezTo>
                  <a:cubicBezTo>
                    <a:pt x="2" y="0"/>
                    <a:pt x="2" y="0"/>
                    <a:pt x="2" y="0"/>
                  </a:cubicBezTo>
                  <a:cubicBezTo>
                    <a:pt x="1" y="0"/>
                    <a:pt x="0" y="1"/>
                    <a:pt x="0" y="2"/>
                  </a:cubicBezTo>
                  <a:cubicBezTo>
                    <a:pt x="0" y="3"/>
                    <a:pt x="1" y="4"/>
                    <a:pt x="2" y="4"/>
                  </a:cubicBezTo>
                  <a:cubicBezTo>
                    <a:pt x="22" y="4"/>
                    <a:pt x="22" y="4"/>
                    <a:pt x="22" y="4"/>
                  </a:cubicBezTo>
                  <a:cubicBezTo>
                    <a:pt x="25" y="4"/>
                    <a:pt x="28" y="7"/>
                    <a:pt x="28" y="10"/>
                  </a:cubicBezTo>
                  <a:cubicBezTo>
                    <a:pt x="28" y="18"/>
                    <a:pt x="28" y="18"/>
                    <a:pt x="28" y="18"/>
                  </a:cubicBezTo>
                  <a:cubicBezTo>
                    <a:pt x="28" y="21"/>
                    <a:pt x="25" y="24"/>
                    <a:pt x="22" y="24"/>
                  </a:cubicBezTo>
                  <a:cubicBezTo>
                    <a:pt x="2" y="24"/>
                    <a:pt x="2" y="24"/>
                    <a:pt x="2" y="24"/>
                  </a:cubicBezTo>
                  <a:cubicBezTo>
                    <a:pt x="1" y="24"/>
                    <a:pt x="0" y="25"/>
                    <a:pt x="0" y="26"/>
                  </a:cubicBezTo>
                  <a:cubicBezTo>
                    <a:pt x="0" y="27"/>
                    <a:pt x="1" y="28"/>
                    <a:pt x="2" y="28"/>
                  </a:cubicBezTo>
                  <a:cubicBezTo>
                    <a:pt x="22" y="28"/>
                    <a:pt x="22" y="28"/>
                    <a:pt x="22" y="28"/>
                  </a:cubicBezTo>
                  <a:cubicBezTo>
                    <a:pt x="88" y="28"/>
                    <a:pt x="88" y="28"/>
                    <a:pt x="88" y="28"/>
                  </a:cubicBezTo>
                  <a:cubicBezTo>
                    <a:pt x="93" y="28"/>
                    <a:pt x="96" y="24"/>
                    <a:pt x="96" y="18"/>
                  </a:cubicBezTo>
                  <a:cubicBezTo>
                    <a:pt x="96" y="10"/>
                    <a:pt x="96" y="10"/>
                    <a:pt x="96" y="10"/>
                  </a:cubicBezTo>
                  <a:cubicBezTo>
                    <a:pt x="96" y="4"/>
                    <a:pt x="93" y="0"/>
                    <a:pt x="88" y="0"/>
                  </a:cubicBezTo>
                  <a:close/>
                  <a:moveTo>
                    <a:pt x="56" y="4"/>
                  </a:moveTo>
                  <a:cubicBezTo>
                    <a:pt x="68" y="4"/>
                    <a:pt x="68" y="4"/>
                    <a:pt x="68" y="4"/>
                  </a:cubicBezTo>
                  <a:cubicBezTo>
                    <a:pt x="68" y="24"/>
                    <a:pt x="68" y="24"/>
                    <a:pt x="68" y="24"/>
                  </a:cubicBezTo>
                  <a:cubicBezTo>
                    <a:pt x="56" y="24"/>
                    <a:pt x="56" y="24"/>
                    <a:pt x="56" y="24"/>
                  </a:cubicBezTo>
                  <a:lnTo>
                    <a:pt x="56" y="4"/>
                  </a:lnTo>
                  <a:close/>
                  <a:moveTo>
                    <a:pt x="52" y="24"/>
                  </a:moveTo>
                  <a:cubicBezTo>
                    <a:pt x="48" y="24"/>
                    <a:pt x="48" y="24"/>
                    <a:pt x="48" y="24"/>
                  </a:cubicBezTo>
                  <a:cubicBezTo>
                    <a:pt x="48" y="4"/>
                    <a:pt x="48" y="4"/>
                    <a:pt x="48" y="4"/>
                  </a:cubicBezTo>
                  <a:cubicBezTo>
                    <a:pt x="52" y="4"/>
                    <a:pt x="52" y="4"/>
                    <a:pt x="52" y="4"/>
                  </a:cubicBezTo>
                  <a:lnTo>
                    <a:pt x="52" y="24"/>
                  </a:lnTo>
                  <a:close/>
                  <a:moveTo>
                    <a:pt x="72" y="4"/>
                  </a:moveTo>
                  <a:cubicBezTo>
                    <a:pt x="76" y="4"/>
                    <a:pt x="76" y="4"/>
                    <a:pt x="76" y="4"/>
                  </a:cubicBezTo>
                  <a:cubicBezTo>
                    <a:pt x="76" y="24"/>
                    <a:pt x="76" y="24"/>
                    <a:pt x="76" y="24"/>
                  </a:cubicBezTo>
                  <a:cubicBezTo>
                    <a:pt x="72" y="24"/>
                    <a:pt x="72" y="24"/>
                    <a:pt x="72" y="24"/>
                  </a:cubicBezTo>
                  <a:lnTo>
                    <a:pt x="72" y="4"/>
                  </a:lnTo>
                  <a:close/>
                  <a:moveTo>
                    <a:pt x="30" y="4"/>
                  </a:moveTo>
                  <a:cubicBezTo>
                    <a:pt x="44" y="4"/>
                    <a:pt x="44" y="4"/>
                    <a:pt x="44" y="4"/>
                  </a:cubicBezTo>
                  <a:cubicBezTo>
                    <a:pt x="44" y="24"/>
                    <a:pt x="44" y="24"/>
                    <a:pt x="44" y="24"/>
                  </a:cubicBezTo>
                  <a:cubicBezTo>
                    <a:pt x="30" y="24"/>
                    <a:pt x="30" y="24"/>
                    <a:pt x="30" y="24"/>
                  </a:cubicBezTo>
                  <a:cubicBezTo>
                    <a:pt x="31" y="22"/>
                    <a:pt x="32" y="20"/>
                    <a:pt x="32" y="18"/>
                  </a:cubicBezTo>
                  <a:cubicBezTo>
                    <a:pt x="32" y="10"/>
                    <a:pt x="32" y="10"/>
                    <a:pt x="32" y="10"/>
                  </a:cubicBezTo>
                  <a:cubicBezTo>
                    <a:pt x="32" y="8"/>
                    <a:pt x="31" y="6"/>
                    <a:pt x="30" y="4"/>
                  </a:cubicBezTo>
                  <a:close/>
                  <a:moveTo>
                    <a:pt x="92" y="18"/>
                  </a:moveTo>
                  <a:cubicBezTo>
                    <a:pt x="92" y="24"/>
                    <a:pt x="89" y="24"/>
                    <a:pt x="88" y="24"/>
                  </a:cubicBezTo>
                  <a:cubicBezTo>
                    <a:pt x="80" y="24"/>
                    <a:pt x="80" y="24"/>
                    <a:pt x="80" y="24"/>
                  </a:cubicBezTo>
                  <a:cubicBezTo>
                    <a:pt x="80" y="4"/>
                    <a:pt x="80" y="4"/>
                    <a:pt x="80" y="4"/>
                  </a:cubicBezTo>
                  <a:cubicBezTo>
                    <a:pt x="88" y="4"/>
                    <a:pt x="88" y="4"/>
                    <a:pt x="88" y="4"/>
                  </a:cubicBezTo>
                  <a:cubicBezTo>
                    <a:pt x="89" y="4"/>
                    <a:pt x="92" y="4"/>
                    <a:pt x="92" y="10"/>
                  </a:cubicBezTo>
                  <a:lnTo>
                    <a:pt x="92" y="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Swis721  BT  Cond 2"/>
                <a:ea typeface="+mn-ea"/>
                <a:cs typeface="+mn-cs"/>
              </a:endParaRPr>
            </a:p>
          </p:txBody>
        </p:sp>
        <p:sp>
          <p:nvSpPr>
            <p:cNvPr id="38" name="Freeform 48">
              <a:extLst>
                <a:ext uri="{FF2B5EF4-FFF2-40B4-BE49-F238E27FC236}">
                  <a16:creationId xmlns:a16="http://schemas.microsoft.com/office/drawing/2014/main" id="{B7B466CE-3973-4E5F-8D34-4CFE03C8B813}"/>
                </a:ext>
              </a:extLst>
            </p:cNvPr>
            <p:cNvSpPr>
              <a:spLocks/>
            </p:cNvSpPr>
            <p:nvPr/>
          </p:nvSpPr>
          <p:spPr bwMode="auto">
            <a:xfrm>
              <a:off x="12163426" y="-847725"/>
              <a:ext cx="131763" cy="26988"/>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Swis721  BT  Cond 2"/>
                <a:ea typeface="+mn-ea"/>
                <a:cs typeface="+mn-cs"/>
              </a:endParaRPr>
            </a:p>
          </p:txBody>
        </p:sp>
        <p:sp>
          <p:nvSpPr>
            <p:cNvPr id="39" name="Freeform 49">
              <a:extLst>
                <a:ext uri="{FF2B5EF4-FFF2-40B4-BE49-F238E27FC236}">
                  <a16:creationId xmlns:a16="http://schemas.microsoft.com/office/drawing/2014/main" id="{D26D4144-5346-4E18-A4DA-869FF4C9622A}"/>
                </a:ext>
              </a:extLst>
            </p:cNvPr>
            <p:cNvSpPr>
              <a:spLocks/>
            </p:cNvSpPr>
            <p:nvPr/>
          </p:nvSpPr>
          <p:spPr bwMode="auto">
            <a:xfrm>
              <a:off x="12163426" y="-900112"/>
              <a:ext cx="131763" cy="25400"/>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Swis721  BT  Cond 2"/>
                <a:ea typeface="+mn-ea"/>
                <a:cs typeface="+mn-cs"/>
              </a:endParaRPr>
            </a:p>
          </p:txBody>
        </p:sp>
      </p:grpSp>
      <p:sp>
        <p:nvSpPr>
          <p:cNvPr id="40" name="Freeform 166">
            <a:extLst>
              <a:ext uri="{FF2B5EF4-FFF2-40B4-BE49-F238E27FC236}">
                <a16:creationId xmlns:a16="http://schemas.microsoft.com/office/drawing/2014/main" id="{1F3F97DF-BFAC-4020-9338-6F32ABDB06DD}"/>
              </a:ext>
            </a:extLst>
          </p:cNvPr>
          <p:cNvSpPr>
            <a:spLocks noEditPoints="1"/>
          </p:cNvSpPr>
          <p:nvPr/>
        </p:nvSpPr>
        <p:spPr bwMode="auto">
          <a:xfrm>
            <a:off x="6538913" y="4430713"/>
            <a:ext cx="252412" cy="379412"/>
          </a:xfrm>
          <a:custGeom>
            <a:avLst/>
            <a:gdLst>
              <a:gd name="T0" fmla="*/ 126 w 192"/>
              <a:gd name="T1" fmla="*/ 288 h 289"/>
              <a:gd name="T2" fmla="*/ 122 w 192"/>
              <a:gd name="T3" fmla="*/ 286 h 289"/>
              <a:gd name="T4" fmla="*/ 66 w 192"/>
              <a:gd name="T5" fmla="*/ 231 h 289"/>
              <a:gd name="T6" fmla="*/ 11 w 192"/>
              <a:gd name="T7" fmla="*/ 286 h 289"/>
              <a:gd name="T8" fmla="*/ 4 w 192"/>
              <a:gd name="T9" fmla="*/ 288 h 289"/>
              <a:gd name="T10" fmla="*/ 0 w 192"/>
              <a:gd name="T11" fmla="*/ 282 h 289"/>
              <a:gd name="T12" fmla="*/ 0 w 192"/>
              <a:gd name="T13" fmla="*/ 48 h 289"/>
              <a:gd name="T14" fmla="*/ 48 w 192"/>
              <a:gd name="T15" fmla="*/ 0 h 289"/>
              <a:gd name="T16" fmla="*/ 144 w 192"/>
              <a:gd name="T17" fmla="*/ 0 h 289"/>
              <a:gd name="T18" fmla="*/ 192 w 192"/>
              <a:gd name="T19" fmla="*/ 48 h 289"/>
              <a:gd name="T20" fmla="*/ 192 w 192"/>
              <a:gd name="T21" fmla="*/ 78 h 289"/>
              <a:gd name="T22" fmla="*/ 186 w 192"/>
              <a:gd name="T23" fmla="*/ 84 h 289"/>
              <a:gd name="T24" fmla="*/ 132 w 192"/>
              <a:gd name="T25" fmla="*/ 84 h 289"/>
              <a:gd name="T26" fmla="*/ 132 w 192"/>
              <a:gd name="T27" fmla="*/ 282 h 289"/>
              <a:gd name="T28" fmla="*/ 129 w 192"/>
              <a:gd name="T29" fmla="*/ 288 h 289"/>
              <a:gd name="T30" fmla="*/ 126 w 192"/>
              <a:gd name="T31" fmla="*/ 288 h 289"/>
              <a:gd name="T32" fmla="*/ 66 w 192"/>
              <a:gd name="T33" fmla="*/ 216 h 289"/>
              <a:gd name="T34" fmla="*/ 71 w 192"/>
              <a:gd name="T35" fmla="*/ 218 h 289"/>
              <a:gd name="T36" fmla="*/ 120 w 192"/>
              <a:gd name="T37" fmla="*/ 268 h 289"/>
              <a:gd name="T38" fmla="*/ 120 w 192"/>
              <a:gd name="T39" fmla="*/ 54 h 289"/>
              <a:gd name="T40" fmla="*/ 150 w 192"/>
              <a:gd name="T41" fmla="*/ 24 h 289"/>
              <a:gd name="T42" fmla="*/ 156 w 192"/>
              <a:gd name="T43" fmla="*/ 30 h 289"/>
              <a:gd name="T44" fmla="*/ 150 w 192"/>
              <a:gd name="T45" fmla="*/ 36 h 289"/>
              <a:gd name="T46" fmla="*/ 132 w 192"/>
              <a:gd name="T47" fmla="*/ 54 h 289"/>
              <a:gd name="T48" fmla="*/ 132 w 192"/>
              <a:gd name="T49" fmla="*/ 72 h 289"/>
              <a:gd name="T50" fmla="*/ 180 w 192"/>
              <a:gd name="T51" fmla="*/ 72 h 289"/>
              <a:gd name="T52" fmla="*/ 180 w 192"/>
              <a:gd name="T53" fmla="*/ 48 h 289"/>
              <a:gd name="T54" fmla="*/ 144 w 192"/>
              <a:gd name="T55" fmla="*/ 12 h 289"/>
              <a:gd name="T56" fmla="*/ 48 w 192"/>
              <a:gd name="T57" fmla="*/ 12 h 289"/>
              <a:gd name="T58" fmla="*/ 12 w 192"/>
              <a:gd name="T59" fmla="*/ 48 h 289"/>
              <a:gd name="T60" fmla="*/ 12 w 192"/>
              <a:gd name="T61" fmla="*/ 268 h 289"/>
              <a:gd name="T62" fmla="*/ 62 w 192"/>
              <a:gd name="T63" fmla="*/ 218 h 289"/>
              <a:gd name="T64" fmla="*/ 66 w 192"/>
              <a:gd name="T6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289">
                <a:moveTo>
                  <a:pt x="126" y="288"/>
                </a:moveTo>
                <a:cubicBezTo>
                  <a:pt x="125" y="288"/>
                  <a:pt x="123" y="287"/>
                  <a:pt x="122" y="286"/>
                </a:cubicBezTo>
                <a:cubicBezTo>
                  <a:pt x="66" y="231"/>
                  <a:pt x="66" y="231"/>
                  <a:pt x="66" y="231"/>
                </a:cubicBezTo>
                <a:cubicBezTo>
                  <a:pt x="11" y="286"/>
                  <a:pt x="11" y="286"/>
                  <a:pt x="11" y="286"/>
                </a:cubicBezTo>
                <a:cubicBezTo>
                  <a:pt x="9" y="288"/>
                  <a:pt x="6" y="289"/>
                  <a:pt x="4" y="288"/>
                </a:cubicBezTo>
                <a:cubicBezTo>
                  <a:pt x="2" y="287"/>
                  <a:pt x="0" y="284"/>
                  <a:pt x="0" y="282"/>
                </a:cubicBezTo>
                <a:cubicBezTo>
                  <a:pt x="0" y="48"/>
                  <a:pt x="0" y="48"/>
                  <a:pt x="0" y="48"/>
                </a:cubicBezTo>
                <a:cubicBezTo>
                  <a:pt x="0" y="22"/>
                  <a:pt x="22" y="0"/>
                  <a:pt x="48" y="0"/>
                </a:cubicBezTo>
                <a:cubicBezTo>
                  <a:pt x="144" y="0"/>
                  <a:pt x="144" y="0"/>
                  <a:pt x="144" y="0"/>
                </a:cubicBezTo>
                <a:cubicBezTo>
                  <a:pt x="171" y="0"/>
                  <a:pt x="192" y="22"/>
                  <a:pt x="192" y="48"/>
                </a:cubicBezTo>
                <a:cubicBezTo>
                  <a:pt x="192" y="78"/>
                  <a:pt x="192" y="78"/>
                  <a:pt x="192" y="78"/>
                </a:cubicBezTo>
                <a:cubicBezTo>
                  <a:pt x="192" y="81"/>
                  <a:pt x="190" y="84"/>
                  <a:pt x="186" y="84"/>
                </a:cubicBezTo>
                <a:cubicBezTo>
                  <a:pt x="132" y="84"/>
                  <a:pt x="132" y="84"/>
                  <a:pt x="132" y="84"/>
                </a:cubicBezTo>
                <a:cubicBezTo>
                  <a:pt x="132" y="282"/>
                  <a:pt x="132" y="282"/>
                  <a:pt x="132" y="282"/>
                </a:cubicBezTo>
                <a:cubicBezTo>
                  <a:pt x="132" y="284"/>
                  <a:pt x="131" y="287"/>
                  <a:pt x="129" y="288"/>
                </a:cubicBezTo>
                <a:cubicBezTo>
                  <a:pt x="128" y="288"/>
                  <a:pt x="127" y="288"/>
                  <a:pt x="126" y="288"/>
                </a:cubicBezTo>
                <a:close/>
                <a:moveTo>
                  <a:pt x="66" y="216"/>
                </a:moveTo>
                <a:cubicBezTo>
                  <a:pt x="68" y="216"/>
                  <a:pt x="70" y="217"/>
                  <a:pt x="71" y="218"/>
                </a:cubicBezTo>
                <a:cubicBezTo>
                  <a:pt x="120" y="268"/>
                  <a:pt x="120" y="268"/>
                  <a:pt x="120" y="268"/>
                </a:cubicBezTo>
                <a:cubicBezTo>
                  <a:pt x="120" y="54"/>
                  <a:pt x="120" y="54"/>
                  <a:pt x="120" y="54"/>
                </a:cubicBezTo>
                <a:cubicBezTo>
                  <a:pt x="120" y="37"/>
                  <a:pt x="134" y="24"/>
                  <a:pt x="150" y="24"/>
                </a:cubicBezTo>
                <a:cubicBezTo>
                  <a:pt x="154" y="24"/>
                  <a:pt x="156" y="27"/>
                  <a:pt x="156" y="30"/>
                </a:cubicBezTo>
                <a:cubicBezTo>
                  <a:pt x="156" y="33"/>
                  <a:pt x="154" y="36"/>
                  <a:pt x="150" y="36"/>
                </a:cubicBezTo>
                <a:cubicBezTo>
                  <a:pt x="141" y="36"/>
                  <a:pt x="132" y="44"/>
                  <a:pt x="132" y="54"/>
                </a:cubicBezTo>
                <a:cubicBezTo>
                  <a:pt x="132" y="72"/>
                  <a:pt x="132" y="72"/>
                  <a:pt x="132" y="72"/>
                </a:cubicBezTo>
                <a:cubicBezTo>
                  <a:pt x="180" y="72"/>
                  <a:pt x="180" y="72"/>
                  <a:pt x="180" y="72"/>
                </a:cubicBezTo>
                <a:cubicBezTo>
                  <a:pt x="180" y="48"/>
                  <a:pt x="180" y="48"/>
                  <a:pt x="180" y="48"/>
                </a:cubicBezTo>
                <a:cubicBezTo>
                  <a:pt x="180" y="28"/>
                  <a:pt x="164" y="12"/>
                  <a:pt x="144" y="12"/>
                </a:cubicBezTo>
                <a:cubicBezTo>
                  <a:pt x="48" y="12"/>
                  <a:pt x="48" y="12"/>
                  <a:pt x="48" y="12"/>
                </a:cubicBezTo>
                <a:cubicBezTo>
                  <a:pt x="29" y="12"/>
                  <a:pt x="12" y="28"/>
                  <a:pt x="12" y="48"/>
                </a:cubicBezTo>
                <a:cubicBezTo>
                  <a:pt x="12" y="268"/>
                  <a:pt x="12" y="268"/>
                  <a:pt x="12" y="268"/>
                </a:cubicBezTo>
                <a:cubicBezTo>
                  <a:pt x="62" y="218"/>
                  <a:pt x="62" y="218"/>
                  <a:pt x="62" y="218"/>
                </a:cubicBezTo>
                <a:cubicBezTo>
                  <a:pt x="63" y="217"/>
                  <a:pt x="65" y="216"/>
                  <a:pt x="66" y="216"/>
                </a:cubicBezTo>
                <a:close/>
              </a:path>
            </a:pathLst>
          </a:custGeom>
          <a:solidFill>
            <a:sysClr val="window" lastClr="FFFFFF">
              <a:lumMod val="75000"/>
            </a:sys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grpSp>
        <p:nvGrpSpPr>
          <p:cNvPr id="41" name="Group 200">
            <a:extLst>
              <a:ext uri="{FF2B5EF4-FFF2-40B4-BE49-F238E27FC236}">
                <a16:creationId xmlns:a16="http://schemas.microsoft.com/office/drawing/2014/main" id="{F2FD7D84-8B25-4B63-BD0C-7219D098A4B3}"/>
              </a:ext>
            </a:extLst>
          </p:cNvPr>
          <p:cNvGrpSpPr>
            <a:grpSpLocks noChangeAspect="1"/>
          </p:cNvGrpSpPr>
          <p:nvPr/>
        </p:nvGrpSpPr>
        <p:grpSpPr bwMode="auto">
          <a:xfrm>
            <a:off x="8351795" y="4425057"/>
            <a:ext cx="389961" cy="389964"/>
            <a:chOff x="6539" y="3000"/>
            <a:chExt cx="426" cy="426"/>
          </a:xfrm>
          <a:solidFill>
            <a:sysClr val="window" lastClr="FFFFFF">
              <a:lumMod val="75000"/>
            </a:sysClr>
          </a:solidFill>
        </p:grpSpPr>
        <p:sp>
          <p:nvSpPr>
            <p:cNvPr id="42" name="Freeform 201">
              <a:extLst>
                <a:ext uri="{FF2B5EF4-FFF2-40B4-BE49-F238E27FC236}">
                  <a16:creationId xmlns:a16="http://schemas.microsoft.com/office/drawing/2014/main" id="{695951CE-9297-48C7-B5CE-8A29D39E567B}"/>
                </a:ext>
              </a:extLst>
            </p:cNvPr>
            <p:cNvSpPr>
              <a:spLocks noEditPoints="1"/>
            </p:cNvSpPr>
            <p:nvPr/>
          </p:nvSpPr>
          <p:spPr bwMode="auto">
            <a:xfrm>
              <a:off x="6645" y="3107"/>
              <a:ext cx="214" cy="213"/>
            </a:xfrm>
            <a:custGeom>
              <a:avLst/>
              <a:gdLst>
                <a:gd name="T0" fmla="*/ 138 w 144"/>
                <a:gd name="T1" fmla="*/ 144 h 144"/>
                <a:gd name="T2" fmla="*/ 6 w 144"/>
                <a:gd name="T3" fmla="*/ 144 h 144"/>
                <a:gd name="T4" fmla="*/ 0 w 144"/>
                <a:gd name="T5" fmla="*/ 138 h 144"/>
                <a:gd name="T6" fmla="*/ 0 w 144"/>
                <a:gd name="T7" fmla="*/ 6 h 144"/>
                <a:gd name="T8" fmla="*/ 6 w 144"/>
                <a:gd name="T9" fmla="*/ 0 h 144"/>
                <a:gd name="T10" fmla="*/ 138 w 144"/>
                <a:gd name="T11" fmla="*/ 0 h 144"/>
                <a:gd name="T12" fmla="*/ 144 w 144"/>
                <a:gd name="T13" fmla="*/ 6 h 144"/>
                <a:gd name="T14" fmla="*/ 144 w 144"/>
                <a:gd name="T15" fmla="*/ 138 h 144"/>
                <a:gd name="T16" fmla="*/ 138 w 144"/>
                <a:gd name="T17" fmla="*/ 144 h 144"/>
                <a:gd name="T18" fmla="*/ 12 w 144"/>
                <a:gd name="T19" fmla="*/ 132 h 144"/>
                <a:gd name="T20" fmla="*/ 132 w 144"/>
                <a:gd name="T21" fmla="*/ 132 h 144"/>
                <a:gd name="T22" fmla="*/ 132 w 144"/>
                <a:gd name="T23" fmla="*/ 12 h 144"/>
                <a:gd name="T24" fmla="*/ 12 w 144"/>
                <a:gd name="T25" fmla="*/ 12 h 144"/>
                <a:gd name="T26" fmla="*/ 12 w 144"/>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138" y="144"/>
                  </a:moveTo>
                  <a:cubicBezTo>
                    <a:pt x="6" y="144"/>
                    <a:pt x="6" y="144"/>
                    <a:pt x="6" y="144"/>
                  </a:cubicBezTo>
                  <a:cubicBezTo>
                    <a:pt x="2" y="144"/>
                    <a:pt x="0" y="142"/>
                    <a:pt x="0" y="138"/>
                  </a:cubicBezTo>
                  <a:cubicBezTo>
                    <a:pt x="0" y="6"/>
                    <a:pt x="0" y="6"/>
                    <a:pt x="0" y="6"/>
                  </a:cubicBezTo>
                  <a:cubicBezTo>
                    <a:pt x="0" y="3"/>
                    <a:pt x="2" y="0"/>
                    <a:pt x="6" y="0"/>
                  </a:cubicBezTo>
                  <a:cubicBezTo>
                    <a:pt x="138" y="0"/>
                    <a:pt x="138" y="0"/>
                    <a:pt x="138" y="0"/>
                  </a:cubicBezTo>
                  <a:cubicBezTo>
                    <a:pt x="141" y="0"/>
                    <a:pt x="144" y="3"/>
                    <a:pt x="144" y="6"/>
                  </a:cubicBezTo>
                  <a:cubicBezTo>
                    <a:pt x="144" y="138"/>
                    <a:pt x="144" y="138"/>
                    <a:pt x="144" y="138"/>
                  </a:cubicBezTo>
                  <a:cubicBezTo>
                    <a:pt x="144" y="142"/>
                    <a:pt x="141" y="144"/>
                    <a:pt x="138" y="144"/>
                  </a:cubicBezTo>
                  <a:close/>
                  <a:moveTo>
                    <a:pt x="12" y="132"/>
                  </a:moveTo>
                  <a:cubicBezTo>
                    <a:pt x="132" y="132"/>
                    <a:pt x="132" y="132"/>
                    <a:pt x="132" y="132"/>
                  </a:cubicBezTo>
                  <a:cubicBezTo>
                    <a:pt x="132" y="12"/>
                    <a:pt x="132" y="12"/>
                    <a:pt x="132" y="12"/>
                  </a:cubicBezTo>
                  <a:cubicBezTo>
                    <a:pt x="12" y="12"/>
                    <a:pt x="12" y="12"/>
                    <a:pt x="12" y="12"/>
                  </a:cubicBezTo>
                  <a:lnTo>
                    <a:pt x="12" y="132"/>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3" name="Freeform 202">
              <a:extLst>
                <a:ext uri="{FF2B5EF4-FFF2-40B4-BE49-F238E27FC236}">
                  <a16:creationId xmlns:a16="http://schemas.microsoft.com/office/drawing/2014/main" id="{E6A35428-0186-4094-8414-8E2CC664A5A3}"/>
                </a:ext>
              </a:extLst>
            </p:cNvPr>
            <p:cNvSpPr>
              <a:spLocks noEditPoints="1"/>
            </p:cNvSpPr>
            <p:nvPr/>
          </p:nvSpPr>
          <p:spPr bwMode="auto">
            <a:xfrm>
              <a:off x="6645" y="3302"/>
              <a:ext cx="214" cy="124"/>
            </a:xfrm>
            <a:custGeom>
              <a:avLst/>
              <a:gdLst>
                <a:gd name="T0" fmla="*/ 138 w 144"/>
                <a:gd name="T1" fmla="*/ 84 h 84"/>
                <a:gd name="T2" fmla="*/ 6 w 144"/>
                <a:gd name="T3" fmla="*/ 84 h 84"/>
                <a:gd name="T4" fmla="*/ 0 w 144"/>
                <a:gd name="T5" fmla="*/ 78 h 84"/>
                <a:gd name="T6" fmla="*/ 0 w 144"/>
                <a:gd name="T7" fmla="*/ 6 h 84"/>
                <a:gd name="T8" fmla="*/ 6 w 144"/>
                <a:gd name="T9" fmla="*/ 0 h 84"/>
                <a:gd name="T10" fmla="*/ 138 w 144"/>
                <a:gd name="T11" fmla="*/ 0 h 84"/>
                <a:gd name="T12" fmla="*/ 144 w 144"/>
                <a:gd name="T13" fmla="*/ 6 h 84"/>
                <a:gd name="T14" fmla="*/ 144 w 144"/>
                <a:gd name="T15" fmla="*/ 78 h 84"/>
                <a:gd name="T16" fmla="*/ 138 w 144"/>
                <a:gd name="T17" fmla="*/ 84 h 84"/>
                <a:gd name="T18" fmla="*/ 12 w 144"/>
                <a:gd name="T19" fmla="*/ 72 h 84"/>
                <a:gd name="T20" fmla="*/ 132 w 144"/>
                <a:gd name="T21" fmla="*/ 72 h 84"/>
                <a:gd name="T22" fmla="*/ 132 w 144"/>
                <a:gd name="T23" fmla="*/ 12 h 84"/>
                <a:gd name="T24" fmla="*/ 12 w 144"/>
                <a:gd name="T25" fmla="*/ 12 h 84"/>
                <a:gd name="T26" fmla="*/ 12 w 144"/>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38" y="84"/>
                  </a:moveTo>
                  <a:cubicBezTo>
                    <a:pt x="6" y="84"/>
                    <a:pt x="6" y="84"/>
                    <a:pt x="6" y="84"/>
                  </a:cubicBezTo>
                  <a:cubicBezTo>
                    <a:pt x="2" y="84"/>
                    <a:pt x="0" y="82"/>
                    <a:pt x="0" y="78"/>
                  </a:cubicBezTo>
                  <a:cubicBezTo>
                    <a:pt x="0" y="6"/>
                    <a:pt x="0" y="6"/>
                    <a:pt x="0" y="6"/>
                  </a:cubicBezTo>
                  <a:cubicBezTo>
                    <a:pt x="0" y="3"/>
                    <a:pt x="2" y="0"/>
                    <a:pt x="6" y="0"/>
                  </a:cubicBezTo>
                  <a:cubicBezTo>
                    <a:pt x="138" y="0"/>
                    <a:pt x="138" y="0"/>
                    <a:pt x="138" y="0"/>
                  </a:cubicBezTo>
                  <a:cubicBezTo>
                    <a:pt x="141" y="0"/>
                    <a:pt x="144" y="3"/>
                    <a:pt x="144" y="6"/>
                  </a:cubicBezTo>
                  <a:cubicBezTo>
                    <a:pt x="144" y="78"/>
                    <a:pt x="144" y="78"/>
                    <a:pt x="144" y="78"/>
                  </a:cubicBezTo>
                  <a:cubicBezTo>
                    <a:pt x="144" y="82"/>
                    <a:pt x="141" y="84"/>
                    <a:pt x="138" y="84"/>
                  </a:cubicBezTo>
                  <a:close/>
                  <a:moveTo>
                    <a:pt x="12" y="72"/>
                  </a:moveTo>
                  <a:cubicBezTo>
                    <a:pt x="132" y="72"/>
                    <a:pt x="132" y="72"/>
                    <a:pt x="132" y="72"/>
                  </a:cubicBezTo>
                  <a:cubicBezTo>
                    <a:pt x="132" y="12"/>
                    <a:pt x="132" y="12"/>
                    <a:pt x="132" y="12"/>
                  </a:cubicBezTo>
                  <a:cubicBezTo>
                    <a:pt x="12" y="12"/>
                    <a:pt x="12" y="12"/>
                    <a:pt x="12" y="12"/>
                  </a:cubicBezTo>
                  <a:lnTo>
                    <a:pt x="12" y="72"/>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4" name="Freeform 203">
              <a:extLst>
                <a:ext uri="{FF2B5EF4-FFF2-40B4-BE49-F238E27FC236}">
                  <a16:creationId xmlns:a16="http://schemas.microsoft.com/office/drawing/2014/main" id="{DAF60719-63CB-4F71-B42E-47C855078886}"/>
                </a:ext>
              </a:extLst>
            </p:cNvPr>
            <p:cNvSpPr>
              <a:spLocks/>
            </p:cNvSpPr>
            <p:nvPr/>
          </p:nvSpPr>
          <p:spPr bwMode="auto">
            <a:xfrm>
              <a:off x="6539" y="3302"/>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5" name="Freeform 204">
              <a:extLst>
                <a:ext uri="{FF2B5EF4-FFF2-40B4-BE49-F238E27FC236}">
                  <a16:creationId xmlns:a16="http://schemas.microsoft.com/office/drawing/2014/main" id="{275FC9F2-14F0-4A16-A66E-86F7CF3DECB1}"/>
                </a:ext>
              </a:extLst>
            </p:cNvPr>
            <p:cNvSpPr>
              <a:spLocks/>
            </p:cNvSpPr>
            <p:nvPr/>
          </p:nvSpPr>
          <p:spPr bwMode="auto">
            <a:xfrm>
              <a:off x="6539"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6" name="Freeform 205">
              <a:extLst>
                <a:ext uri="{FF2B5EF4-FFF2-40B4-BE49-F238E27FC236}">
                  <a16:creationId xmlns:a16="http://schemas.microsoft.com/office/drawing/2014/main" id="{EAE39B1E-7A7E-4E43-9B57-7465415A9EC5}"/>
                </a:ext>
              </a:extLst>
            </p:cNvPr>
            <p:cNvSpPr>
              <a:spLocks/>
            </p:cNvSpPr>
            <p:nvPr/>
          </p:nvSpPr>
          <p:spPr bwMode="auto">
            <a:xfrm>
              <a:off x="6850"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7" name="Freeform 206">
              <a:extLst>
                <a:ext uri="{FF2B5EF4-FFF2-40B4-BE49-F238E27FC236}">
                  <a16:creationId xmlns:a16="http://schemas.microsoft.com/office/drawing/2014/main" id="{623E07A8-22F2-4271-8BD4-B3C4204C525F}"/>
                </a:ext>
              </a:extLst>
            </p:cNvPr>
            <p:cNvSpPr>
              <a:spLocks/>
            </p:cNvSpPr>
            <p:nvPr/>
          </p:nvSpPr>
          <p:spPr bwMode="auto">
            <a:xfrm>
              <a:off x="6841" y="3213"/>
              <a:ext cx="89" cy="213"/>
            </a:xfrm>
            <a:custGeom>
              <a:avLst/>
              <a:gdLst>
                <a:gd name="T0" fmla="*/ 54 w 60"/>
                <a:gd name="T1" fmla="*/ 144 h 144"/>
                <a:gd name="T2" fmla="*/ 0 w 60"/>
                <a:gd name="T3" fmla="*/ 144 h 144"/>
                <a:gd name="T4" fmla="*/ 0 w 60"/>
                <a:gd name="T5" fmla="*/ 132 h 144"/>
                <a:gd name="T6" fmla="*/ 48 w 60"/>
                <a:gd name="T7" fmla="*/ 132 h 144"/>
                <a:gd name="T8" fmla="*/ 48 w 60"/>
                <a:gd name="T9" fmla="*/ 12 h 144"/>
                <a:gd name="T10" fmla="*/ 6 w 60"/>
                <a:gd name="T11" fmla="*/ 12 h 144"/>
                <a:gd name="T12" fmla="*/ 6 w 60"/>
                <a:gd name="T13" fmla="*/ 0 h 144"/>
                <a:gd name="T14" fmla="*/ 54 w 60"/>
                <a:gd name="T15" fmla="*/ 0 h 144"/>
                <a:gd name="T16" fmla="*/ 60 w 60"/>
                <a:gd name="T17" fmla="*/ 6 h 144"/>
                <a:gd name="T18" fmla="*/ 60 w 60"/>
                <a:gd name="T19" fmla="*/ 138 h 144"/>
                <a:gd name="T20" fmla="*/ 54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54" y="144"/>
                  </a:moveTo>
                  <a:cubicBezTo>
                    <a:pt x="0" y="144"/>
                    <a:pt x="0" y="144"/>
                    <a:pt x="0" y="144"/>
                  </a:cubicBezTo>
                  <a:cubicBezTo>
                    <a:pt x="0" y="132"/>
                    <a:pt x="0" y="132"/>
                    <a:pt x="0" y="132"/>
                  </a:cubicBezTo>
                  <a:cubicBezTo>
                    <a:pt x="48" y="132"/>
                    <a:pt x="48" y="132"/>
                    <a:pt x="48" y="132"/>
                  </a:cubicBezTo>
                  <a:cubicBezTo>
                    <a:pt x="48" y="12"/>
                    <a:pt x="48" y="12"/>
                    <a:pt x="48" y="12"/>
                  </a:cubicBezTo>
                  <a:cubicBezTo>
                    <a:pt x="6" y="12"/>
                    <a:pt x="6" y="12"/>
                    <a:pt x="6" y="12"/>
                  </a:cubicBezTo>
                  <a:cubicBezTo>
                    <a:pt x="6" y="0"/>
                    <a:pt x="6" y="0"/>
                    <a:pt x="6" y="0"/>
                  </a:cubicBezTo>
                  <a:cubicBezTo>
                    <a:pt x="54" y="0"/>
                    <a:pt x="54" y="0"/>
                    <a:pt x="54" y="0"/>
                  </a:cubicBezTo>
                  <a:cubicBezTo>
                    <a:pt x="57" y="0"/>
                    <a:pt x="60" y="3"/>
                    <a:pt x="60" y="6"/>
                  </a:cubicBezTo>
                  <a:cubicBezTo>
                    <a:pt x="60" y="138"/>
                    <a:pt x="60" y="138"/>
                    <a:pt x="60" y="138"/>
                  </a:cubicBezTo>
                  <a:cubicBezTo>
                    <a:pt x="60" y="142"/>
                    <a:pt x="57" y="144"/>
                    <a:pt x="54" y="1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8" name="Freeform 207">
              <a:extLst>
                <a:ext uri="{FF2B5EF4-FFF2-40B4-BE49-F238E27FC236}">
                  <a16:creationId xmlns:a16="http://schemas.microsoft.com/office/drawing/2014/main" id="{EA1E1828-469F-4461-A8D5-3CBC6FB05FCC}"/>
                </a:ext>
              </a:extLst>
            </p:cNvPr>
            <p:cNvSpPr>
              <a:spLocks/>
            </p:cNvSpPr>
            <p:nvPr/>
          </p:nvSpPr>
          <p:spPr bwMode="auto">
            <a:xfrm>
              <a:off x="6574" y="3213"/>
              <a:ext cx="89" cy="213"/>
            </a:xfrm>
            <a:custGeom>
              <a:avLst/>
              <a:gdLst>
                <a:gd name="T0" fmla="*/ 60 w 60"/>
                <a:gd name="T1" fmla="*/ 144 h 144"/>
                <a:gd name="T2" fmla="*/ 6 w 60"/>
                <a:gd name="T3" fmla="*/ 144 h 144"/>
                <a:gd name="T4" fmla="*/ 0 w 60"/>
                <a:gd name="T5" fmla="*/ 138 h 144"/>
                <a:gd name="T6" fmla="*/ 0 w 60"/>
                <a:gd name="T7" fmla="*/ 6 h 144"/>
                <a:gd name="T8" fmla="*/ 6 w 60"/>
                <a:gd name="T9" fmla="*/ 0 h 144"/>
                <a:gd name="T10" fmla="*/ 54 w 60"/>
                <a:gd name="T11" fmla="*/ 0 h 144"/>
                <a:gd name="T12" fmla="*/ 54 w 60"/>
                <a:gd name="T13" fmla="*/ 12 h 144"/>
                <a:gd name="T14" fmla="*/ 12 w 60"/>
                <a:gd name="T15" fmla="*/ 12 h 144"/>
                <a:gd name="T16" fmla="*/ 12 w 60"/>
                <a:gd name="T17" fmla="*/ 132 h 144"/>
                <a:gd name="T18" fmla="*/ 60 w 60"/>
                <a:gd name="T19" fmla="*/ 132 h 144"/>
                <a:gd name="T20" fmla="*/ 6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60" y="144"/>
                  </a:moveTo>
                  <a:cubicBezTo>
                    <a:pt x="6" y="144"/>
                    <a:pt x="6" y="144"/>
                    <a:pt x="6" y="144"/>
                  </a:cubicBezTo>
                  <a:cubicBezTo>
                    <a:pt x="2" y="144"/>
                    <a:pt x="0" y="142"/>
                    <a:pt x="0" y="138"/>
                  </a:cubicBezTo>
                  <a:cubicBezTo>
                    <a:pt x="0" y="6"/>
                    <a:pt x="0" y="6"/>
                    <a:pt x="0" y="6"/>
                  </a:cubicBezTo>
                  <a:cubicBezTo>
                    <a:pt x="0" y="3"/>
                    <a:pt x="2" y="0"/>
                    <a:pt x="6" y="0"/>
                  </a:cubicBezTo>
                  <a:cubicBezTo>
                    <a:pt x="54" y="0"/>
                    <a:pt x="54" y="0"/>
                    <a:pt x="54" y="0"/>
                  </a:cubicBezTo>
                  <a:cubicBezTo>
                    <a:pt x="54" y="12"/>
                    <a:pt x="54" y="12"/>
                    <a:pt x="54" y="12"/>
                  </a:cubicBezTo>
                  <a:cubicBezTo>
                    <a:pt x="12" y="12"/>
                    <a:pt x="12" y="12"/>
                    <a:pt x="12" y="12"/>
                  </a:cubicBezTo>
                  <a:cubicBezTo>
                    <a:pt x="12" y="132"/>
                    <a:pt x="12" y="132"/>
                    <a:pt x="12" y="132"/>
                  </a:cubicBezTo>
                  <a:cubicBezTo>
                    <a:pt x="60" y="132"/>
                    <a:pt x="60" y="132"/>
                    <a:pt x="60" y="132"/>
                  </a:cubicBezTo>
                  <a:lnTo>
                    <a:pt x="60" y="14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49" name="Freeform 208">
              <a:extLst>
                <a:ext uri="{FF2B5EF4-FFF2-40B4-BE49-F238E27FC236}">
                  <a16:creationId xmlns:a16="http://schemas.microsoft.com/office/drawing/2014/main" id="{25EA58C6-54A2-4F43-B29B-156AD0D487B4}"/>
                </a:ext>
              </a:extLst>
            </p:cNvPr>
            <p:cNvSpPr>
              <a:spLocks noEditPoints="1"/>
            </p:cNvSpPr>
            <p:nvPr/>
          </p:nvSpPr>
          <p:spPr bwMode="auto">
            <a:xfrm>
              <a:off x="6610" y="3071"/>
              <a:ext cx="284" cy="54"/>
            </a:xfrm>
            <a:custGeom>
              <a:avLst/>
              <a:gdLst>
                <a:gd name="T0" fmla="*/ 186 w 192"/>
                <a:gd name="T1" fmla="*/ 36 h 36"/>
                <a:gd name="T2" fmla="*/ 6 w 192"/>
                <a:gd name="T3" fmla="*/ 36 h 36"/>
                <a:gd name="T4" fmla="*/ 0 w 192"/>
                <a:gd name="T5" fmla="*/ 30 h 36"/>
                <a:gd name="T6" fmla="*/ 0 w 192"/>
                <a:gd name="T7" fmla="*/ 6 h 36"/>
                <a:gd name="T8" fmla="*/ 6 w 192"/>
                <a:gd name="T9" fmla="*/ 0 h 36"/>
                <a:gd name="T10" fmla="*/ 186 w 192"/>
                <a:gd name="T11" fmla="*/ 0 h 36"/>
                <a:gd name="T12" fmla="*/ 192 w 192"/>
                <a:gd name="T13" fmla="*/ 6 h 36"/>
                <a:gd name="T14" fmla="*/ 192 w 192"/>
                <a:gd name="T15" fmla="*/ 30 h 36"/>
                <a:gd name="T16" fmla="*/ 186 w 192"/>
                <a:gd name="T17" fmla="*/ 36 h 36"/>
                <a:gd name="T18" fmla="*/ 12 w 192"/>
                <a:gd name="T19" fmla="*/ 24 h 36"/>
                <a:gd name="T20" fmla="*/ 180 w 192"/>
                <a:gd name="T21" fmla="*/ 24 h 36"/>
                <a:gd name="T22" fmla="*/ 180 w 192"/>
                <a:gd name="T23" fmla="*/ 12 h 36"/>
                <a:gd name="T24" fmla="*/ 12 w 192"/>
                <a:gd name="T25" fmla="*/ 12 h 36"/>
                <a:gd name="T26" fmla="*/ 12 w 192"/>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6">
                  <a:moveTo>
                    <a:pt x="186" y="36"/>
                  </a:moveTo>
                  <a:cubicBezTo>
                    <a:pt x="6" y="36"/>
                    <a:pt x="6" y="36"/>
                    <a:pt x="6" y="36"/>
                  </a:cubicBezTo>
                  <a:cubicBezTo>
                    <a:pt x="2" y="36"/>
                    <a:pt x="0" y="34"/>
                    <a:pt x="0" y="30"/>
                  </a:cubicBezTo>
                  <a:cubicBezTo>
                    <a:pt x="0" y="6"/>
                    <a:pt x="0" y="6"/>
                    <a:pt x="0" y="6"/>
                  </a:cubicBezTo>
                  <a:cubicBezTo>
                    <a:pt x="0" y="3"/>
                    <a:pt x="2" y="0"/>
                    <a:pt x="6" y="0"/>
                  </a:cubicBezTo>
                  <a:cubicBezTo>
                    <a:pt x="186" y="0"/>
                    <a:pt x="186" y="0"/>
                    <a:pt x="186" y="0"/>
                  </a:cubicBezTo>
                  <a:cubicBezTo>
                    <a:pt x="189" y="0"/>
                    <a:pt x="192" y="3"/>
                    <a:pt x="192" y="6"/>
                  </a:cubicBezTo>
                  <a:cubicBezTo>
                    <a:pt x="192" y="30"/>
                    <a:pt x="192" y="30"/>
                    <a:pt x="192" y="30"/>
                  </a:cubicBezTo>
                  <a:cubicBezTo>
                    <a:pt x="192" y="34"/>
                    <a:pt x="189" y="36"/>
                    <a:pt x="186" y="36"/>
                  </a:cubicBezTo>
                  <a:close/>
                  <a:moveTo>
                    <a:pt x="12" y="24"/>
                  </a:moveTo>
                  <a:cubicBezTo>
                    <a:pt x="180" y="24"/>
                    <a:pt x="180" y="24"/>
                    <a:pt x="180" y="24"/>
                  </a:cubicBezTo>
                  <a:cubicBezTo>
                    <a:pt x="180" y="12"/>
                    <a:pt x="180" y="12"/>
                    <a:pt x="180"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0" name="Freeform 209">
              <a:extLst>
                <a:ext uri="{FF2B5EF4-FFF2-40B4-BE49-F238E27FC236}">
                  <a16:creationId xmlns:a16="http://schemas.microsoft.com/office/drawing/2014/main" id="{9952B374-5855-4C16-8DF6-0BAFF42C94CA}"/>
                </a:ext>
              </a:extLst>
            </p:cNvPr>
            <p:cNvSpPr>
              <a:spLocks noEditPoints="1"/>
            </p:cNvSpPr>
            <p:nvPr/>
          </p:nvSpPr>
          <p:spPr bwMode="auto">
            <a:xfrm>
              <a:off x="6734" y="3000"/>
              <a:ext cx="71" cy="54"/>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4"/>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4"/>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1" name="Rectangle 210">
              <a:extLst>
                <a:ext uri="{FF2B5EF4-FFF2-40B4-BE49-F238E27FC236}">
                  <a16:creationId xmlns:a16="http://schemas.microsoft.com/office/drawing/2014/main" id="{97646046-CFD1-4F43-A578-BDAE19F94436}"/>
                </a:ext>
              </a:extLst>
            </p:cNvPr>
            <p:cNvSpPr>
              <a:spLocks noChangeArrowheads="1"/>
            </p:cNvSpPr>
            <p:nvPr/>
          </p:nvSpPr>
          <p:spPr bwMode="auto">
            <a:xfrm>
              <a:off x="6734" y="3018"/>
              <a:ext cx="18" cy="62"/>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2" name="Freeform 211">
              <a:extLst>
                <a:ext uri="{FF2B5EF4-FFF2-40B4-BE49-F238E27FC236}">
                  <a16:creationId xmlns:a16="http://schemas.microsoft.com/office/drawing/2014/main" id="{D53A0D08-81E6-4736-AAC7-BE76F9AEEAAC}"/>
                </a:ext>
              </a:extLst>
            </p:cNvPr>
            <p:cNvSpPr>
              <a:spLocks noEditPoints="1"/>
            </p:cNvSpPr>
            <p:nvPr/>
          </p:nvSpPr>
          <p:spPr bwMode="auto">
            <a:xfrm>
              <a:off x="6681"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3" name="Freeform 212">
              <a:extLst>
                <a:ext uri="{FF2B5EF4-FFF2-40B4-BE49-F238E27FC236}">
                  <a16:creationId xmlns:a16="http://schemas.microsoft.com/office/drawing/2014/main" id="{3DEF7B59-67F1-4D85-958C-E4B71662D51B}"/>
                </a:ext>
              </a:extLst>
            </p:cNvPr>
            <p:cNvSpPr>
              <a:spLocks noEditPoints="1"/>
            </p:cNvSpPr>
            <p:nvPr/>
          </p:nvSpPr>
          <p:spPr bwMode="auto">
            <a:xfrm>
              <a:off x="6770"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4" name="Freeform 213">
              <a:extLst>
                <a:ext uri="{FF2B5EF4-FFF2-40B4-BE49-F238E27FC236}">
                  <a16:creationId xmlns:a16="http://schemas.microsoft.com/office/drawing/2014/main" id="{D21DDEAA-4F7B-4F62-AE39-5B0B0CB3C7C3}"/>
                </a:ext>
              </a:extLst>
            </p:cNvPr>
            <p:cNvSpPr>
              <a:spLocks noEditPoints="1"/>
            </p:cNvSpPr>
            <p:nvPr/>
          </p:nvSpPr>
          <p:spPr bwMode="auto">
            <a:xfrm>
              <a:off x="6681"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5" name="Freeform 214">
              <a:extLst>
                <a:ext uri="{FF2B5EF4-FFF2-40B4-BE49-F238E27FC236}">
                  <a16:creationId xmlns:a16="http://schemas.microsoft.com/office/drawing/2014/main" id="{0C7A64F5-4E26-4150-A531-484CB94AADC6}"/>
                </a:ext>
              </a:extLst>
            </p:cNvPr>
            <p:cNvSpPr>
              <a:spLocks noEditPoints="1"/>
            </p:cNvSpPr>
            <p:nvPr/>
          </p:nvSpPr>
          <p:spPr bwMode="auto">
            <a:xfrm>
              <a:off x="6770"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6" name="Freeform 215">
              <a:extLst>
                <a:ext uri="{FF2B5EF4-FFF2-40B4-BE49-F238E27FC236}">
                  <a16:creationId xmlns:a16="http://schemas.microsoft.com/office/drawing/2014/main" id="{9C6BC548-CBB0-4D2F-ACE4-566DDCCC7A62}"/>
                </a:ext>
              </a:extLst>
            </p:cNvPr>
            <p:cNvSpPr>
              <a:spLocks noEditPoints="1"/>
            </p:cNvSpPr>
            <p:nvPr/>
          </p:nvSpPr>
          <p:spPr bwMode="auto">
            <a:xfrm>
              <a:off x="6681"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sp>
          <p:nvSpPr>
            <p:cNvPr id="57" name="Freeform 216">
              <a:extLst>
                <a:ext uri="{FF2B5EF4-FFF2-40B4-BE49-F238E27FC236}">
                  <a16:creationId xmlns:a16="http://schemas.microsoft.com/office/drawing/2014/main" id="{EE320FAA-7D96-4AA4-AA24-9345FF337CA9}"/>
                </a:ext>
              </a:extLst>
            </p:cNvPr>
            <p:cNvSpPr>
              <a:spLocks noEditPoints="1"/>
            </p:cNvSpPr>
            <p:nvPr/>
          </p:nvSpPr>
          <p:spPr bwMode="auto">
            <a:xfrm>
              <a:off x="6770"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lumMod val="85000"/>
                  </a:prstClr>
                </a:solidFill>
                <a:effectLst/>
                <a:uLnTx/>
                <a:uFillTx/>
                <a:latin typeface="Swis721  BT  Cond 2"/>
                <a:ea typeface="+mn-ea"/>
                <a:cs typeface="+mn-cs"/>
              </a:endParaRPr>
            </a:p>
          </p:txBody>
        </p:sp>
      </p:grpSp>
      <p:grpSp>
        <p:nvGrpSpPr>
          <p:cNvPr id="58" name="Group 159">
            <a:extLst>
              <a:ext uri="{FF2B5EF4-FFF2-40B4-BE49-F238E27FC236}">
                <a16:creationId xmlns:a16="http://schemas.microsoft.com/office/drawing/2014/main" id="{5A5AB525-A2AF-408E-A115-D96594015726}"/>
              </a:ext>
            </a:extLst>
          </p:cNvPr>
          <p:cNvGrpSpPr>
            <a:grpSpLocks noChangeAspect="1"/>
          </p:cNvGrpSpPr>
          <p:nvPr/>
        </p:nvGrpSpPr>
        <p:grpSpPr bwMode="auto">
          <a:xfrm>
            <a:off x="10094286" y="2578328"/>
            <a:ext cx="373580" cy="387981"/>
            <a:chOff x="3629" y="3221"/>
            <a:chExt cx="415" cy="431"/>
          </a:xfrm>
          <a:solidFill>
            <a:sysClr val="window" lastClr="FFFFFF">
              <a:lumMod val="75000"/>
            </a:sysClr>
          </a:solidFill>
        </p:grpSpPr>
        <p:sp>
          <p:nvSpPr>
            <p:cNvPr id="59" name="Freeform 160">
              <a:extLst>
                <a:ext uri="{FF2B5EF4-FFF2-40B4-BE49-F238E27FC236}">
                  <a16:creationId xmlns:a16="http://schemas.microsoft.com/office/drawing/2014/main" id="{983F9F66-05D1-43BE-9882-C9220D9C0A62}"/>
                </a:ext>
              </a:extLst>
            </p:cNvPr>
            <p:cNvSpPr>
              <a:spLocks noEditPoints="1"/>
            </p:cNvSpPr>
            <p:nvPr/>
          </p:nvSpPr>
          <p:spPr bwMode="auto">
            <a:xfrm>
              <a:off x="3668" y="3221"/>
              <a:ext cx="147" cy="144"/>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12 h 96"/>
                <a:gd name="T12" fmla="*/ 12 w 96"/>
                <a:gd name="T13" fmla="*/ 48 h 96"/>
                <a:gd name="T14" fmla="*/ 48 w 96"/>
                <a:gd name="T15" fmla="*/ 84 h 96"/>
                <a:gd name="T16" fmla="*/ 84 w 96"/>
                <a:gd name="T17" fmla="*/ 48 h 96"/>
                <a:gd name="T18" fmla="*/ 48 w 96"/>
                <a:gd name="T1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1" y="96"/>
                    <a:pt x="0" y="74"/>
                    <a:pt x="0" y="48"/>
                  </a:cubicBezTo>
                  <a:cubicBezTo>
                    <a:pt x="0" y="21"/>
                    <a:pt x="21" y="0"/>
                    <a:pt x="48" y="0"/>
                  </a:cubicBezTo>
                  <a:cubicBezTo>
                    <a:pt x="74" y="0"/>
                    <a:pt x="96" y="21"/>
                    <a:pt x="96" y="48"/>
                  </a:cubicBezTo>
                  <a:cubicBezTo>
                    <a:pt x="96" y="74"/>
                    <a:pt x="74" y="96"/>
                    <a:pt x="48" y="96"/>
                  </a:cubicBezTo>
                  <a:close/>
                  <a:moveTo>
                    <a:pt x="48" y="12"/>
                  </a:moveTo>
                  <a:cubicBezTo>
                    <a:pt x="28" y="12"/>
                    <a:pt x="12" y="28"/>
                    <a:pt x="12" y="48"/>
                  </a:cubicBezTo>
                  <a:cubicBezTo>
                    <a:pt x="12" y="68"/>
                    <a:pt x="28" y="84"/>
                    <a:pt x="48" y="84"/>
                  </a:cubicBezTo>
                  <a:cubicBezTo>
                    <a:pt x="67" y="84"/>
                    <a:pt x="84" y="68"/>
                    <a:pt x="84" y="48"/>
                  </a:cubicBezTo>
                  <a:cubicBezTo>
                    <a:pt x="84" y="28"/>
                    <a:pt x="67" y="12"/>
                    <a:pt x="48"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0" name="Freeform 161">
              <a:extLst>
                <a:ext uri="{FF2B5EF4-FFF2-40B4-BE49-F238E27FC236}">
                  <a16:creationId xmlns:a16="http://schemas.microsoft.com/office/drawing/2014/main" id="{EA495E46-41D6-48FF-8695-38736774F9D2}"/>
                </a:ext>
              </a:extLst>
            </p:cNvPr>
            <p:cNvSpPr>
              <a:spLocks/>
            </p:cNvSpPr>
            <p:nvPr/>
          </p:nvSpPr>
          <p:spPr bwMode="auto">
            <a:xfrm>
              <a:off x="3695" y="3554"/>
              <a:ext cx="92" cy="98"/>
            </a:xfrm>
            <a:custGeom>
              <a:avLst/>
              <a:gdLst>
                <a:gd name="T0" fmla="*/ 54 w 60"/>
                <a:gd name="T1" fmla="*/ 66 h 66"/>
                <a:gd name="T2" fmla="*/ 6 w 60"/>
                <a:gd name="T3" fmla="*/ 66 h 66"/>
                <a:gd name="T4" fmla="*/ 0 w 60"/>
                <a:gd name="T5" fmla="*/ 60 h 66"/>
                <a:gd name="T6" fmla="*/ 0 w 60"/>
                <a:gd name="T7" fmla="*/ 43 h 66"/>
                <a:gd name="T8" fmla="*/ 6 w 60"/>
                <a:gd name="T9" fmla="*/ 37 h 66"/>
                <a:gd name="T10" fmla="*/ 12 w 60"/>
                <a:gd name="T11" fmla="*/ 43 h 66"/>
                <a:gd name="T12" fmla="*/ 12 w 60"/>
                <a:gd name="T13" fmla="*/ 54 h 66"/>
                <a:gd name="T14" fmla="*/ 48 w 60"/>
                <a:gd name="T15" fmla="*/ 54 h 66"/>
                <a:gd name="T16" fmla="*/ 48 w 60"/>
                <a:gd name="T17" fmla="*/ 6 h 66"/>
                <a:gd name="T18" fmla="*/ 54 w 60"/>
                <a:gd name="T19" fmla="*/ 0 h 66"/>
                <a:gd name="T20" fmla="*/ 60 w 60"/>
                <a:gd name="T21" fmla="*/ 6 h 66"/>
                <a:gd name="T22" fmla="*/ 60 w 60"/>
                <a:gd name="T23" fmla="*/ 60 h 66"/>
                <a:gd name="T24" fmla="*/ 54 w 6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6">
                  <a:moveTo>
                    <a:pt x="54" y="66"/>
                  </a:moveTo>
                  <a:cubicBezTo>
                    <a:pt x="6" y="66"/>
                    <a:pt x="6" y="66"/>
                    <a:pt x="6" y="66"/>
                  </a:cubicBezTo>
                  <a:cubicBezTo>
                    <a:pt x="2" y="66"/>
                    <a:pt x="0" y="63"/>
                    <a:pt x="0" y="60"/>
                  </a:cubicBezTo>
                  <a:cubicBezTo>
                    <a:pt x="0" y="43"/>
                    <a:pt x="0" y="43"/>
                    <a:pt x="0" y="43"/>
                  </a:cubicBezTo>
                  <a:cubicBezTo>
                    <a:pt x="0" y="40"/>
                    <a:pt x="2" y="37"/>
                    <a:pt x="6" y="37"/>
                  </a:cubicBezTo>
                  <a:cubicBezTo>
                    <a:pt x="9" y="37"/>
                    <a:pt x="12" y="40"/>
                    <a:pt x="12" y="43"/>
                  </a:cubicBezTo>
                  <a:cubicBezTo>
                    <a:pt x="12" y="54"/>
                    <a:pt x="12" y="54"/>
                    <a:pt x="12" y="54"/>
                  </a:cubicBezTo>
                  <a:cubicBezTo>
                    <a:pt x="48" y="54"/>
                    <a:pt x="48" y="54"/>
                    <a:pt x="48" y="54"/>
                  </a:cubicBezTo>
                  <a:cubicBezTo>
                    <a:pt x="48" y="6"/>
                    <a:pt x="48" y="6"/>
                    <a:pt x="48" y="6"/>
                  </a:cubicBezTo>
                  <a:cubicBezTo>
                    <a:pt x="48" y="3"/>
                    <a:pt x="50" y="0"/>
                    <a:pt x="54" y="0"/>
                  </a:cubicBezTo>
                  <a:cubicBezTo>
                    <a:pt x="57" y="0"/>
                    <a:pt x="60" y="3"/>
                    <a:pt x="60" y="6"/>
                  </a:cubicBezTo>
                  <a:cubicBezTo>
                    <a:pt x="60" y="60"/>
                    <a:pt x="60" y="60"/>
                    <a:pt x="60" y="60"/>
                  </a:cubicBezTo>
                  <a:cubicBezTo>
                    <a:pt x="60" y="63"/>
                    <a:pt x="57" y="66"/>
                    <a:pt x="54" y="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1" name="Freeform 162">
              <a:extLst>
                <a:ext uri="{FF2B5EF4-FFF2-40B4-BE49-F238E27FC236}">
                  <a16:creationId xmlns:a16="http://schemas.microsoft.com/office/drawing/2014/main" id="{B81B789E-4441-4E8C-8F0A-07645D5D65F9}"/>
                </a:ext>
              </a:extLst>
            </p:cNvPr>
            <p:cNvSpPr>
              <a:spLocks/>
            </p:cNvSpPr>
            <p:nvPr/>
          </p:nvSpPr>
          <p:spPr bwMode="auto">
            <a:xfrm>
              <a:off x="3631" y="3383"/>
              <a:ext cx="220" cy="153"/>
            </a:xfrm>
            <a:custGeom>
              <a:avLst/>
              <a:gdLst>
                <a:gd name="T0" fmla="*/ 48 w 144"/>
                <a:gd name="T1" fmla="*/ 102 h 102"/>
                <a:gd name="T2" fmla="*/ 45 w 144"/>
                <a:gd name="T3" fmla="*/ 101 h 102"/>
                <a:gd name="T4" fmla="*/ 0 w 144"/>
                <a:gd name="T5" fmla="*/ 6 h 102"/>
                <a:gd name="T6" fmla="*/ 6 w 144"/>
                <a:gd name="T7" fmla="*/ 0 h 102"/>
                <a:gd name="T8" fmla="*/ 138 w 144"/>
                <a:gd name="T9" fmla="*/ 0 h 102"/>
                <a:gd name="T10" fmla="*/ 144 w 144"/>
                <a:gd name="T11" fmla="*/ 6 h 102"/>
                <a:gd name="T12" fmla="*/ 138 w 144"/>
                <a:gd name="T13" fmla="*/ 49 h 102"/>
                <a:gd name="T14" fmla="*/ 130 w 144"/>
                <a:gd name="T15" fmla="*/ 53 h 102"/>
                <a:gd name="T16" fmla="*/ 126 w 144"/>
                <a:gd name="T17" fmla="*/ 46 h 102"/>
                <a:gd name="T18" fmla="*/ 132 w 144"/>
                <a:gd name="T19" fmla="*/ 12 h 102"/>
                <a:gd name="T20" fmla="*/ 12 w 144"/>
                <a:gd name="T21" fmla="*/ 12 h 102"/>
                <a:gd name="T22" fmla="*/ 50 w 144"/>
                <a:gd name="T23" fmla="*/ 91 h 102"/>
                <a:gd name="T24" fmla="*/ 53 w 144"/>
                <a:gd name="T25" fmla="*/ 99 h 102"/>
                <a:gd name="T26" fmla="*/ 48 w 144"/>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02">
                  <a:moveTo>
                    <a:pt x="48" y="102"/>
                  </a:moveTo>
                  <a:cubicBezTo>
                    <a:pt x="47" y="102"/>
                    <a:pt x="46" y="102"/>
                    <a:pt x="45" y="101"/>
                  </a:cubicBezTo>
                  <a:cubicBezTo>
                    <a:pt x="28" y="92"/>
                    <a:pt x="0" y="67"/>
                    <a:pt x="0" y="6"/>
                  </a:cubicBezTo>
                  <a:cubicBezTo>
                    <a:pt x="0" y="3"/>
                    <a:pt x="2" y="0"/>
                    <a:pt x="6" y="0"/>
                  </a:cubicBezTo>
                  <a:cubicBezTo>
                    <a:pt x="138" y="0"/>
                    <a:pt x="138" y="0"/>
                    <a:pt x="138" y="0"/>
                  </a:cubicBezTo>
                  <a:cubicBezTo>
                    <a:pt x="141" y="0"/>
                    <a:pt x="144" y="3"/>
                    <a:pt x="144" y="6"/>
                  </a:cubicBezTo>
                  <a:cubicBezTo>
                    <a:pt x="144" y="22"/>
                    <a:pt x="142" y="36"/>
                    <a:pt x="138" y="49"/>
                  </a:cubicBezTo>
                  <a:cubicBezTo>
                    <a:pt x="137" y="52"/>
                    <a:pt x="134" y="54"/>
                    <a:pt x="130" y="53"/>
                  </a:cubicBezTo>
                  <a:cubicBezTo>
                    <a:pt x="127" y="52"/>
                    <a:pt x="125" y="49"/>
                    <a:pt x="126" y="46"/>
                  </a:cubicBezTo>
                  <a:cubicBezTo>
                    <a:pt x="129" y="36"/>
                    <a:pt x="131" y="24"/>
                    <a:pt x="132" y="12"/>
                  </a:cubicBezTo>
                  <a:cubicBezTo>
                    <a:pt x="12" y="12"/>
                    <a:pt x="12" y="12"/>
                    <a:pt x="12" y="12"/>
                  </a:cubicBezTo>
                  <a:cubicBezTo>
                    <a:pt x="13" y="50"/>
                    <a:pt x="27" y="78"/>
                    <a:pt x="50" y="91"/>
                  </a:cubicBezTo>
                  <a:cubicBezTo>
                    <a:pt x="53" y="92"/>
                    <a:pt x="54" y="96"/>
                    <a:pt x="53" y="99"/>
                  </a:cubicBezTo>
                  <a:cubicBezTo>
                    <a:pt x="52" y="101"/>
                    <a:pt x="50" y="102"/>
                    <a:pt x="48" y="10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2" name="Freeform 163">
              <a:extLst>
                <a:ext uri="{FF2B5EF4-FFF2-40B4-BE49-F238E27FC236}">
                  <a16:creationId xmlns:a16="http://schemas.microsoft.com/office/drawing/2014/main" id="{97045C65-7799-4B0C-9390-D6AE4583035A}"/>
                </a:ext>
              </a:extLst>
            </p:cNvPr>
            <p:cNvSpPr>
              <a:spLocks noEditPoints="1"/>
            </p:cNvSpPr>
            <p:nvPr/>
          </p:nvSpPr>
          <p:spPr bwMode="auto">
            <a:xfrm>
              <a:off x="3888" y="3221"/>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12"/>
                  </a:moveTo>
                  <a:cubicBezTo>
                    <a:pt x="17" y="12"/>
                    <a:pt x="12" y="17"/>
                    <a:pt x="12" y="24"/>
                  </a:cubicBezTo>
                  <a:cubicBezTo>
                    <a:pt x="12" y="30"/>
                    <a:pt x="17" y="36"/>
                    <a:pt x="24" y="36"/>
                  </a:cubicBezTo>
                  <a:cubicBezTo>
                    <a:pt x="30" y="36"/>
                    <a:pt x="36" y="30"/>
                    <a:pt x="36" y="24"/>
                  </a:cubicBezTo>
                  <a:cubicBezTo>
                    <a:pt x="36" y="17"/>
                    <a:pt x="30" y="12"/>
                    <a:pt x="24"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3" name="Freeform 164">
              <a:extLst>
                <a:ext uri="{FF2B5EF4-FFF2-40B4-BE49-F238E27FC236}">
                  <a16:creationId xmlns:a16="http://schemas.microsoft.com/office/drawing/2014/main" id="{C4C5E279-51C4-4567-976D-1356EB5EB531}"/>
                </a:ext>
              </a:extLst>
            </p:cNvPr>
            <p:cNvSpPr>
              <a:spLocks/>
            </p:cNvSpPr>
            <p:nvPr/>
          </p:nvSpPr>
          <p:spPr bwMode="auto">
            <a:xfrm>
              <a:off x="3870" y="3293"/>
              <a:ext cx="110" cy="78"/>
            </a:xfrm>
            <a:custGeom>
              <a:avLst/>
              <a:gdLst>
                <a:gd name="T0" fmla="*/ 22 w 72"/>
                <a:gd name="T1" fmla="*/ 52 h 52"/>
                <a:gd name="T2" fmla="*/ 0 w 72"/>
                <a:gd name="T3" fmla="*/ 6 h 52"/>
                <a:gd name="T4" fmla="*/ 6 w 72"/>
                <a:gd name="T5" fmla="*/ 0 h 52"/>
                <a:gd name="T6" fmla="*/ 66 w 72"/>
                <a:gd name="T7" fmla="*/ 0 h 52"/>
                <a:gd name="T8" fmla="*/ 72 w 72"/>
                <a:gd name="T9" fmla="*/ 6 h 52"/>
                <a:gd name="T10" fmla="*/ 49 w 72"/>
                <a:gd name="T11" fmla="*/ 52 h 52"/>
                <a:gd name="T12" fmla="*/ 44 w 72"/>
                <a:gd name="T13" fmla="*/ 41 h 52"/>
                <a:gd name="T14" fmla="*/ 59 w 72"/>
                <a:gd name="T15" fmla="*/ 12 h 52"/>
                <a:gd name="T16" fmla="*/ 12 w 72"/>
                <a:gd name="T17" fmla="*/ 12 h 52"/>
                <a:gd name="T18" fmla="*/ 28 w 72"/>
                <a:gd name="T19" fmla="*/ 41 h 52"/>
                <a:gd name="T20" fmla="*/ 22 w 72"/>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2">
                  <a:moveTo>
                    <a:pt x="22" y="52"/>
                  </a:moveTo>
                  <a:cubicBezTo>
                    <a:pt x="14" y="48"/>
                    <a:pt x="0" y="36"/>
                    <a:pt x="0" y="6"/>
                  </a:cubicBezTo>
                  <a:cubicBezTo>
                    <a:pt x="0" y="3"/>
                    <a:pt x="2" y="0"/>
                    <a:pt x="6" y="0"/>
                  </a:cubicBezTo>
                  <a:cubicBezTo>
                    <a:pt x="66" y="0"/>
                    <a:pt x="66" y="0"/>
                    <a:pt x="66" y="0"/>
                  </a:cubicBezTo>
                  <a:cubicBezTo>
                    <a:pt x="69" y="0"/>
                    <a:pt x="72" y="3"/>
                    <a:pt x="72" y="6"/>
                  </a:cubicBezTo>
                  <a:cubicBezTo>
                    <a:pt x="72" y="36"/>
                    <a:pt x="58" y="48"/>
                    <a:pt x="49" y="52"/>
                  </a:cubicBezTo>
                  <a:cubicBezTo>
                    <a:pt x="44" y="41"/>
                    <a:pt x="44" y="41"/>
                    <a:pt x="44" y="41"/>
                  </a:cubicBezTo>
                  <a:cubicBezTo>
                    <a:pt x="53" y="37"/>
                    <a:pt x="58" y="26"/>
                    <a:pt x="59" y="12"/>
                  </a:cubicBezTo>
                  <a:cubicBezTo>
                    <a:pt x="12" y="12"/>
                    <a:pt x="12" y="12"/>
                    <a:pt x="12" y="12"/>
                  </a:cubicBezTo>
                  <a:cubicBezTo>
                    <a:pt x="13" y="26"/>
                    <a:pt x="19" y="37"/>
                    <a:pt x="28" y="41"/>
                  </a:cubicBezTo>
                  <a:lnTo>
                    <a:pt x="22" y="52"/>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4" name="Freeform 165">
              <a:extLst>
                <a:ext uri="{FF2B5EF4-FFF2-40B4-BE49-F238E27FC236}">
                  <a16:creationId xmlns:a16="http://schemas.microsoft.com/office/drawing/2014/main" id="{7553A727-FBE0-4BC3-97F8-BECA1DE6BE2F}"/>
                </a:ext>
              </a:extLst>
            </p:cNvPr>
            <p:cNvSpPr>
              <a:spLocks/>
            </p:cNvSpPr>
            <p:nvPr/>
          </p:nvSpPr>
          <p:spPr bwMode="auto">
            <a:xfrm>
              <a:off x="3629" y="3401"/>
              <a:ext cx="415" cy="251"/>
            </a:xfrm>
            <a:custGeom>
              <a:avLst/>
              <a:gdLst>
                <a:gd name="T0" fmla="*/ 7 w 271"/>
                <a:gd name="T1" fmla="*/ 168 h 168"/>
                <a:gd name="T2" fmla="*/ 2 w 271"/>
                <a:gd name="T3" fmla="*/ 166 h 168"/>
                <a:gd name="T4" fmla="*/ 2 w 271"/>
                <a:gd name="T5" fmla="*/ 158 h 168"/>
                <a:gd name="T6" fmla="*/ 110 w 271"/>
                <a:gd name="T7" fmla="*/ 50 h 168"/>
                <a:gd name="T8" fmla="*/ 118 w 271"/>
                <a:gd name="T9" fmla="*/ 49 h 168"/>
                <a:gd name="T10" fmla="*/ 174 w 271"/>
                <a:gd name="T11" fmla="*/ 94 h 168"/>
                <a:gd name="T12" fmla="*/ 260 w 271"/>
                <a:gd name="T13" fmla="*/ 2 h 168"/>
                <a:gd name="T14" fmla="*/ 269 w 271"/>
                <a:gd name="T15" fmla="*/ 2 h 168"/>
                <a:gd name="T16" fmla="*/ 269 w 271"/>
                <a:gd name="T17" fmla="*/ 10 h 168"/>
                <a:gd name="T18" fmla="*/ 179 w 271"/>
                <a:gd name="T19" fmla="*/ 106 h 168"/>
                <a:gd name="T20" fmla="*/ 171 w 271"/>
                <a:gd name="T21" fmla="*/ 107 h 168"/>
                <a:gd name="T22" fmla="*/ 115 w 271"/>
                <a:gd name="T23" fmla="*/ 62 h 168"/>
                <a:gd name="T24" fmla="*/ 11 w 271"/>
                <a:gd name="T25" fmla="*/ 166 h 168"/>
                <a:gd name="T26" fmla="*/ 7 w 271"/>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168">
                  <a:moveTo>
                    <a:pt x="7" y="168"/>
                  </a:moveTo>
                  <a:cubicBezTo>
                    <a:pt x="5" y="168"/>
                    <a:pt x="4" y="167"/>
                    <a:pt x="2" y="166"/>
                  </a:cubicBezTo>
                  <a:cubicBezTo>
                    <a:pt x="0" y="164"/>
                    <a:pt x="0" y="160"/>
                    <a:pt x="2" y="158"/>
                  </a:cubicBezTo>
                  <a:cubicBezTo>
                    <a:pt x="110" y="50"/>
                    <a:pt x="110" y="50"/>
                    <a:pt x="110" y="50"/>
                  </a:cubicBezTo>
                  <a:cubicBezTo>
                    <a:pt x="113" y="47"/>
                    <a:pt x="116" y="47"/>
                    <a:pt x="118" y="49"/>
                  </a:cubicBezTo>
                  <a:cubicBezTo>
                    <a:pt x="174" y="94"/>
                    <a:pt x="174" y="94"/>
                    <a:pt x="174" y="94"/>
                  </a:cubicBezTo>
                  <a:cubicBezTo>
                    <a:pt x="260" y="2"/>
                    <a:pt x="260" y="2"/>
                    <a:pt x="260" y="2"/>
                  </a:cubicBezTo>
                  <a:cubicBezTo>
                    <a:pt x="263" y="0"/>
                    <a:pt x="266" y="0"/>
                    <a:pt x="269" y="2"/>
                  </a:cubicBezTo>
                  <a:cubicBezTo>
                    <a:pt x="271" y="4"/>
                    <a:pt x="271" y="8"/>
                    <a:pt x="269" y="10"/>
                  </a:cubicBezTo>
                  <a:cubicBezTo>
                    <a:pt x="179" y="106"/>
                    <a:pt x="179" y="106"/>
                    <a:pt x="179" y="106"/>
                  </a:cubicBezTo>
                  <a:cubicBezTo>
                    <a:pt x="177" y="108"/>
                    <a:pt x="173" y="108"/>
                    <a:pt x="171" y="107"/>
                  </a:cubicBezTo>
                  <a:cubicBezTo>
                    <a:pt x="115" y="62"/>
                    <a:pt x="115" y="62"/>
                    <a:pt x="115" y="62"/>
                  </a:cubicBezTo>
                  <a:cubicBezTo>
                    <a:pt x="11" y="166"/>
                    <a:pt x="11" y="166"/>
                    <a:pt x="11" y="166"/>
                  </a:cubicBezTo>
                  <a:cubicBezTo>
                    <a:pt x="10" y="167"/>
                    <a:pt x="8" y="168"/>
                    <a:pt x="7" y="16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sp>
          <p:nvSpPr>
            <p:cNvPr id="65" name="Freeform 166">
              <a:extLst>
                <a:ext uri="{FF2B5EF4-FFF2-40B4-BE49-F238E27FC236}">
                  <a16:creationId xmlns:a16="http://schemas.microsoft.com/office/drawing/2014/main" id="{B4DADC4A-5D38-46C7-B9FE-99C6B4E0C831}"/>
                </a:ext>
              </a:extLst>
            </p:cNvPr>
            <p:cNvSpPr>
              <a:spLocks/>
            </p:cNvSpPr>
            <p:nvPr/>
          </p:nvSpPr>
          <p:spPr bwMode="auto">
            <a:xfrm>
              <a:off x="3897" y="3401"/>
              <a:ext cx="147" cy="135"/>
            </a:xfrm>
            <a:custGeom>
              <a:avLst/>
              <a:gdLst>
                <a:gd name="T0" fmla="*/ 90 w 96"/>
                <a:gd name="T1" fmla="*/ 90 h 90"/>
                <a:gd name="T2" fmla="*/ 84 w 96"/>
                <a:gd name="T3" fmla="*/ 84 h 90"/>
                <a:gd name="T4" fmla="*/ 84 w 96"/>
                <a:gd name="T5" fmla="*/ 12 h 90"/>
                <a:gd name="T6" fmla="*/ 6 w 96"/>
                <a:gd name="T7" fmla="*/ 12 h 90"/>
                <a:gd name="T8" fmla="*/ 0 w 96"/>
                <a:gd name="T9" fmla="*/ 6 h 90"/>
                <a:gd name="T10" fmla="*/ 6 w 96"/>
                <a:gd name="T11" fmla="*/ 0 h 90"/>
                <a:gd name="T12" fmla="*/ 90 w 96"/>
                <a:gd name="T13" fmla="*/ 0 h 90"/>
                <a:gd name="T14" fmla="*/ 96 w 96"/>
                <a:gd name="T15" fmla="*/ 6 h 90"/>
                <a:gd name="T16" fmla="*/ 96 w 96"/>
                <a:gd name="T17" fmla="*/ 84 h 90"/>
                <a:gd name="T18" fmla="*/ 90 w 96"/>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0">
                  <a:moveTo>
                    <a:pt x="90" y="90"/>
                  </a:moveTo>
                  <a:cubicBezTo>
                    <a:pt x="86" y="90"/>
                    <a:pt x="84" y="87"/>
                    <a:pt x="84" y="84"/>
                  </a:cubicBezTo>
                  <a:cubicBezTo>
                    <a:pt x="84" y="12"/>
                    <a:pt x="84" y="12"/>
                    <a:pt x="84" y="12"/>
                  </a:cubicBezTo>
                  <a:cubicBezTo>
                    <a:pt x="6" y="12"/>
                    <a:pt x="6" y="12"/>
                    <a:pt x="6" y="12"/>
                  </a:cubicBezTo>
                  <a:cubicBezTo>
                    <a:pt x="3" y="12"/>
                    <a:pt x="0" y="10"/>
                    <a:pt x="0" y="6"/>
                  </a:cubicBezTo>
                  <a:cubicBezTo>
                    <a:pt x="0" y="3"/>
                    <a:pt x="3" y="0"/>
                    <a:pt x="6" y="0"/>
                  </a:cubicBezTo>
                  <a:cubicBezTo>
                    <a:pt x="90" y="0"/>
                    <a:pt x="90" y="0"/>
                    <a:pt x="90" y="0"/>
                  </a:cubicBezTo>
                  <a:cubicBezTo>
                    <a:pt x="93" y="0"/>
                    <a:pt x="96" y="3"/>
                    <a:pt x="96" y="6"/>
                  </a:cubicBezTo>
                  <a:cubicBezTo>
                    <a:pt x="96" y="84"/>
                    <a:pt x="96" y="84"/>
                    <a:pt x="96" y="84"/>
                  </a:cubicBezTo>
                  <a:cubicBezTo>
                    <a:pt x="96" y="87"/>
                    <a:pt x="93" y="90"/>
                    <a:pt x="90" y="9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wis721  BT  Cond 2"/>
                <a:ea typeface="+mn-ea"/>
                <a:cs typeface="+mn-cs"/>
              </a:endParaRPr>
            </a:p>
          </p:txBody>
        </p:sp>
      </p:grpSp>
      <p:sp>
        <p:nvSpPr>
          <p:cNvPr id="66" name="Rectangle 65">
            <a:extLst>
              <a:ext uri="{FF2B5EF4-FFF2-40B4-BE49-F238E27FC236}">
                <a16:creationId xmlns:a16="http://schemas.microsoft.com/office/drawing/2014/main" id="{04F5F711-4E4B-4803-908A-068DF74FF080}"/>
              </a:ext>
            </a:extLst>
          </p:cNvPr>
          <p:cNvSpPr/>
          <p:nvPr/>
        </p:nvSpPr>
        <p:spPr bwMode="auto">
          <a:xfrm>
            <a:off x="10806113" y="4513263"/>
            <a:ext cx="1206500" cy="300037"/>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Talent Pipeline Management</a:t>
            </a:r>
          </a:p>
        </p:txBody>
      </p:sp>
      <p:sp>
        <p:nvSpPr>
          <p:cNvPr id="67" name="Rectangle 66">
            <a:extLst>
              <a:ext uri="{FF2B5EF4-FFF2-40B4-BE49-F238E27FC236}">
                <a16:creationId xmlns:a16="http://schemas.microsoft.com/office/drawing/2014/main" id="{BAD6946C-4AD9-428B-B935-1C494719ED4E}"/>
              </a:ext>
            </a:extLst>
          </p:cNvPr>
          <p:cNvSpPr/>
          <p:nvPr/>
        </p:nvSpPr>
        <p:spPr bwMode="auto">
          <a:xfrm>
            <a:off x="10363200" y="4933950"/>
            <a:ext cx="1704975" cy="923925"/>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Consistency in job posting language.</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Source a broader pool of qualified candidates.</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a:ln>
                <a:noFill/>
              </a:ln>
              <a:solidFill>
                <a:prstClr val="white"/>
              </a:solidFill>
              <a:effectLst/>
              <a:uLnTx/>
              <a:uFillTx/>
              <a:latin typeface="Swis721  BT  Cond 2"/>
              <a:ea typeface="+mn-ea"/>
              <a:cs typeface="+mn-cs"/>
            </a:endParaRPr>
          </a:p>
        </p:txBody>
      </p:sp>
      <p:grpSp>
        <p:nvGrpSpPr>
          <p:cNvPr id="68" name="Group 107">
            <a:extLst>
              <a:ext uri="{FF2B5EF4-FFF2-40B4-BE49-F238E27FC236}">
                <a16:creationId xmlns:a16="http://schemas.microsoft.com/office/drawing/2014/main" id="{C38BD3B2-A39F-4A10-8A92-AD91AE88E293}"/>
              </a:ext>
            </a:extLst>
          </p:cNvPr>
          <p:cNvGrpSpPr>
            <a:grpSpLocks noChangeAspect="1"/>
          </p:cNvGrpSpPr>
          <p:nvPr/>
        </p:nvGrpSpPr>
        <p:grpSpPr bwMode="auto">
          <a:xfrm>
            <a:off x="10382034" y="4398681"/>
            <a:ext cx="313840" cy="442701"/>
            <a:chOff x="1436" y="1723"/>
            <a:chExt cx="302" cy="426"/>
          </a:xfrm>
          <a:solidFill>
            <a:sysClr val="window" lastClr="FFFFFF">
              <a:lumMod val="75000"/>
            </a:sysClr>
          </a:solidFill>
        </p:grpSpPr>
        <p:sp>
          <p:nvSpPr>
            <p:cNvPr id="69" name="Freeform 108">
              <a:extLst>
                <a:ext uri="{FF2B5EF4-FFF2-40B4-BE49-F238E27FC236}">
                  <a16:creationId xmlns:a16="http://schemas.microsoft.com/office/drawing/2014/main" id="{5DF80F4E-49DF-4D17-BF41-798E36EB80C2}"/>
                </a:ext>
              </a:extLst>
            </p:cNvPr>
            <p:cNvSpPr>
              <a:spLocks/>
            </p:cNvSpPr>
            <p:nvPr/>
          </p:nvSpPr>
          <p:spPr bwMode="auto">
            <a:xfrm>
              <a:off x="1436" y="1777"/>
              <a:ext cx="302" cy="372"/>
            </a:xfrm>
            <a:custGeom>
              <a:avLst/>
              <a:gdLst>
                <a:gd name="T0" fmla="*/ 198 w 204"/>
                <a:gd name="T1" fmla="*/ 252 h 252"/>
                <a:gd name="T2" fmla="*/ 6 w 204"/>
                <a:gd name="T3" fmla="*/ 252 h 252"/>
                <a:gd name="T4" fmla="*/ 0 w 204"/>
                <a:gd name="T5" fmla="*/ 246 h 252"/>
                <a:gd name="T6" fmla="*/ 0 w 204"/>
                <a:gd name="T7" fmla="*/ 6 h 252"/>
                <a:gd name="T8" fmla="*/ 6 w 204"/>
                <a:gd name="T9" fmla="*/ 0 h 252"/>
                <a:gd name="T10" fmla="*/ 54 w 204"/>
                <a:gd name="T11" fmla="*/ 0 h 252"/>
                <a:gd name="T12" fmla="*/ 60 w 204"/>
                <a:gd name="T13" fmla="*/ 6 h 252"/>
                <a:gd name="T14" fmla="*/ 54 w 204"/>
                <a:gd name="T15" fmla="*/ 12 h 252"/>
                <a:gd name="T16" fmla="*/ 12 w 204"/>
                <a:gd name="T17" fmla="*/ 12 h 252"/>
                <a:gd name="T18" fmla="*/ 12 w 204"/>
                <a:gd name="T19" fmla="*/ 240 h 252"/>
                <a:gd name="T20" fmla="*/ 192 w 204"/>
                <a:gd name="T21" fmla="*/ 240 h 252"/>
                <a:gd name="T22" fmla="*/ 192 w 204"/>
                <a:gd name="T23" fmla="*/ 12 h 252"/>
                <a:gd name="T24" fmla="*/ 150 w 204"/>
                <a:gd name="T25" fmla="*/ 12 h 252"/>
                <a:gd name="T26" fmla="*/ 144 w 204"/>
                <a:gd name="T27" fmla="*/ 6 h 252"/>
                <a:gd name="T28" fmla="*/ 150 w 204"/>
                <a:gd name="T29" fmla="*/ 0 h 252"/>
                <a:gd name="T30" fmla="*/ 198 w 204"/>
                <a:gd name="T31" fmla="*/ 0 h 252"/>
                <a:gd name="T32" fmla="*/ 204 w 204"/>
                <a:gd name="T33" fmla="*/ 6 h 252"/>
                <a:gd name="T34" fmla="*/ 204 w 204"/>
                <a:gd name="T35" fmla="*/ 246 h 252"/>
                <a:gd name="T36" fmla="*/ 198 w 204"/>
                <a:gd name="T3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52">
                  <a:moveTo>
                    <a:pt x="198" y="252"/>
                  </a:moveTo>
                  <a:cubicBezTo>
                    <a:pt x="6" y="252"/>
                    <a:pt x="6" y="252"/>
                    <a:pt x="6" y="252"/>
                  </a:cubicBezTo>
                  <a:cubicBezTo>
                    <a:pt x="3" y="252"/>
                    <a:pt x="0" y="250"/>
                    <a:pt x="0" y="246"/>
                  </a:cubicBezTo>
                  <a:cubicBezTo>
                    <a:pt x="0" y="6"/>
                    <a:pt x="0" y="6"/>
                    <a:pt x="0" y="6"/>
                  </a:cubicBezTo>
                  <a:cubicBezTo>
                    <a:pt x="0" y="3"/>
                    <a:pt x="3" y="0"/>
                    <a:pt x="6" y="0"/>
                  </a:cubicBezTo>
                  <a:cubicBezTo>
                    <a:pt x="54" y="0"/>
                    <a:pt x="54" y="0"/>
                    <a:pt x="54" y="0"/>
                  </a:cubicBezTo>
                  <a:cubicBezTo>
                    <a:pt x="57" y="0"/>
                    <a:pt x="60" y="3"/>
                    <a:pt x="60" y="6"/>
                  </a:cubicBezTo>
                  <a:cubicBezTo>
                    <a:pt x="60" y="10"/>
                    <a:pt x="57" y="12"/>
                    <a:pt x="54" y="12"/>
                  </a:cubicBezTo>
                  <a:cubicBezTo>
                    <a:pt x="12" y="12"/>
                    <a:pt x="12" y="12"/>
                    <a:pt x="12" y="12"/>
                  </a:cubicBezTo>
                  <a:cubicBezTo>
                    <a:pt x="12" y="240"/>
                    <a:pt x="12" y="240"/>
                    <a:pt x="12" y="240"/>
                  </a:cubicBezTo>
                  <a:cubicBezTo>
                    <a:pt x="192" y="240"/>
                    <a:pt x="192" y="240"/>
                    <a:pt x="192" y="240"/>
                  </a:cubicBezTo>
                  <a:cubicBezTo>
                    <a:pt x="192" y="12"/>
                    <a:pt x="192" y="12"/>
                    <a:pt x="192" y="12"/>
                  </a:cubicBezTo>
                  <a:cubicBezTo>
                    <a:pt x="150" y="12"/>
                    <a:pt x="150" y="12"/>
                    <a:pt x="150" y="12"/>
                  </a:cubicBezTo>
                  <a:cubicBezTo>
                    <a:pt x="147" y="12"/>
                    <a:pt x="144" y="10"/>
                    <a:pt x="144" y="6"/>
                  </a:cubicBezTo>
                  <a:cubicBezTo>
                    <a:pt x="144" y="3"/>
                    <a:pt x="147" y="0"/>
                    <a:pt x="150" y="0"/>
                  </a:cubicBezTo>
                  <a:cubicBezTo>
                    <a:pt x="198" y="0"/>
                    <a:pt x="198" y="0"/>
                    <a:pt x="198" y="0"/>
                  </a:cubicBezTo>
                  <a:cubicBezTo>
                    <a:pt x="201" y="0"/>
                    <a:pt x="204" y="3"/>
                    <a:pt x="204" y="6"/>
                  </a:cubicBezTo>
                  <a:cubicBezTo>
                    <a:pt x="204" y="246"/>
                    <a:pt x="204" y="246"/>
                    <a:pt x="204" y="246"/>
                  </a:cubicBezTo>
                  <a:cubicBezTo>
                    <a:pt x="204" y="250"/>
                    <a:pt x="201" y="252"/>
                    <a:pt x="198" y="25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0" name="Freeform 109">
              <a:extLst>
                <a:ext uri="{FF2B5EF4-FFF2-40B4-BE49-F238E27FC236}">
                  <a16:creationId xmlns:a16="http://schemas.microsoft.com/office/drawing/2014/main" id="{2A9172EF-EF4A-40B4-B088-60F89D4C6ADA}"/>
                </a:ext>
              </a:extLst>
            </p:cNvPr>
            <p:cNvSpPr>
              <a:spLocks noEditPoints="1"/>
            </p:cNvSpPr>
            <p:nvPr/>
          </p:nvSpPr>
          <p:spPr bwMode="auto">
            <a:xfrm>
              <a:off x="1508" y="1723"/>
              <a:ext cx="159" cy="125"/>
            </a:xfrm>
            <a:custGeom>
              <a:avLst/>
              <a:gdLst>
                <a:gd name="T0" fmla="*/ 102 w 108"/>
                <a:gd name="T1" fmla="*/ 84 h 84"/>
                <a:gd name="T2" fmla="*/ 6 w 108"/>
                <a:gd name="T3" fmla="*/ 84 h 84"/>
                <a:gd name="T4" fmla="*/ 0 w 108"/>
                <a:gd name="T5" fmla="*/ 78 h 84"/>
                <a:gd name="T6" fmla="*/ 0 w 108"/>
                <a:gd name="T7" fmla="*/ 30 h 84"/>
                <a:gd name="T8" fmla="*/ 6 w 108"/>
                <a:gd name="T9" fmla="*/ 24 h 84"/>
                <a:gd name="T10" fmla="*/ 24 w 108"/>
                <a:gd name="T11" fmla="*/ 24 h 84"/>
                <a:gd name="T12" fmla="*/ 54 w 108"/>
                <a:gd name="T13" fmla="*/ 0 h 84"/>
                <a:gd name="T14" fmla="*/ 83 w 108"/>
                <a:gd name="T15" fmla="*/ 24 h 84"/>
                <a:gd name="T16" fmla="*/ 102 w 108"/>
                <a:gd name="T17" fmla="*/ 24 h 84"/>
                <a:gd name="T18" fmla="*/ 108 w 108"/>
                <a:gd name="T19" fmla="*/ 30 h 84"/>
                <a:gd name="T20" fmla="*/ 108 w 108"/>
                <a:gd name="T21" fmla="*/ 78 h 84"/>
                <a:gd name="T22" fmla="*/ 102 w 108"/>
                <a:gd name="T23" fmla="*/ 84 h 84"/>
                <a:gd name="T24" fmla="*/ 12 w 108"/>
                <a:gd name="T25" fmla="*/ 72 h 84"/>
                <a:gd name="T26" fmla="*/ 96 w 108"/>
                <a:gd name="T27" fmla="*/ 72 h 84"/>
                <a:gd name="T28" fmla="*/ 96 w 108"/>
                <a:gd name="T29" fmla="*/ 36 h 84"/>
                <a:gd name="T30" fmla="*/ 78 w 108"/>
                <a:gd name="T31" fmla="*/ 36 h 84"/>
                <a:gd name="T32" fmla="*/ 72 w 108"/>
                <a:gd name="T33" fmla="*/ 30 h 84"/>
                <a:gd name="T34" fmla="*/ 54 w 108"/>
                <a:gd name="T35" fmla="*/ 12 h 84"/>
                <a:gd name="T36" fmla="*/ 36 w 108"/>
                <a:gd name="T37" fmla="*/ 30 h 84"/>
                <a:gd name="T38" fmla="*/ 30 w 108"/>
                <a:gd name="T39" fmla="*/ 36 h 84"/>
                <a:gd name="T40" fmla="*/ 12 w 108"/>
                <a:gd name="T41" fmla="*/ 36 h 84"/>
                <a:gd name="T42" fmla="*/ 12 w 108"/>
                <a:gd name="T43" fmla="*/ 72 h 84"/>
                <a:gd name="T44" fmla="*/ 84 w 108"/>
                <a:gd name="T45" fmla="*/ 30 h 84"/>
                <a:gd name="T46" fmla="*/ 84 w 108"/>
                <a:gd name="T47"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102" y="84"/>
                  </a:moveTo>
                  <a:cubicBezTo>
                    <a:pt x="6" y="84"/>
                    <a:pt x="6" y="84"/>
                    <a:pt x="6" y="84"/>
                  </a:cubicBezTo>
                  <a:cubicBezTo>
                    <a:pt x="3" y="84"/>
                    <a:pt x="0" y="82"/>
                    <a:pt x="0" y="78"/>
                  </a:cubicBezTo>
                  <a:cubicBezTo>
                    <a:pt x="0" y="30"/>
                    <a:pt x="0" y="30"/>
                    <a:pt x="0" y="30"/>
                  </a:cubicBezTo>
                  <a:cubicBezTo>
                    <a:pt x="0" y="27"/>
                    <a:pt x="3" y="24"/>
                    <a:pt x="6" y="24"/>
                  </a:cubicBezTo>
                  <a:cubicBezTo>
                    <a:pt x="24" y="24"/>
                    <a:pt x="24" y="24"/>
                    <a:pt x="24" y="24"/>
                  </a:cubicBezTo>
                  <a:cubicBezTo>
                    <a:pt x="27" y="11"/>
                    <a:pt x="39" y="0"/>
                    <a:pt x="54" y="0"/>
                  </a:cubicBezTo>
                  <a:cubicBezTo>
                    <a:pt x="68" y="0"/>
                    <a:pt x="80" y="11"/>
                    <a:pt x="83" y="24"/>
                  </a:cubicBezTo>
                  <a:cubicBezTo>
                    <a:pt x="102" y="24"/>
                    <a:pt x="102" y="24"/>
                    <a:pt x="102" y="24"/>
                  </a:cubicBezTo>
                  <a:cubicBezTo>
                    <a:pt x="105" y="24"/>
                    <a:pt x="108" y="27"/>
                    <a:pt x="108" y="30"/>
                  </a:cubicBezTo>
                  <a:cubicBezTo>
                    <a:pt x="108" y="78"/>
                    <a:pt x="108" y="78"/>
                    <a:pt x="108" y="78"/>
                  </a:cubicBezTo>
                  <a:cubicBezTo>
                    <a:pt x="108" y="82"/>
                    <a:pt x="105" y="84"/>
                    <a:pt x="102" y="84"/>
                  </a:cubicBezTo>
                  <a:close/>
                  <a:moveTo>
                    <a:pt x="12" y="72"/>
                  </a:moveTo>
                  <a:cubicBezTo>
                    <a:pt x="96" y="72"/>
                    <a:pt x="96" y="72"/>
                    <a:pt x="96" y="72"/>
                  </a:cubicBezTo>
                  <a:cubicBezTo>
                    <a:pt x="96" y="36"/>
                    <a:pt x="96" y="36"/>
                    <a:pt x="96" y="36"/>
                  </a:cubicBezTo>
                  <a:cubicBezTo>
                    <a:pt x="78" y="36"/>
                    <a:pt x="78" y="36"/>
                    <a:pt x="78" y="36"/>
                  </a:cubicBezTo>
                  <a:cubicBezTo>
                    <a:pt x="75" y="36"/>
                    <a:pt x="72" y="34"/>
                    <a:pt x="72" y="30"/>
                  </a:cubicBezTo>
                  <a:cubicBezTo>
                    <a:pt x="72" y="21"/>
                    <a:pt x="64" y="12"/>
                    <a:pt x="54" y="12"/>
                  </a:cubicBezTo>
                  <a:cubicBezTo>
                    <a:pt x="44" y="12"/>
                    <a:pt x="36" y="21"/>
                    <a:pt x="36" y="30"/>
                  </a:cubicBezTo>
                  <a:cubicBezTo>
                    <a:pt x="36" y="34"/>
                    <a:pt x="33" y="36"/>
                    <a:pt x="30" y="36"/>
                  </a:cubicBezTo>
                  <a:cubicBezTo>
                    <a:pt x="12" y="36"/>
                    <a:pt x="12" y="36"/>
                    <a:pt x="12" y="36"/>
                  </a:cubicBezTo>
                  <a:lnTo>
                    <a:pt x="12" y="72"/>
                  </a:lnTo>
                  <a:close/>
                  <a:moveTo>
                    <a:pt x="84" y="30"/>
                  </a:moveTo>
                  <a:cubicBezTo>
                    <a:pt x="84" y="30"/>
                    <a:pt x="84" y="30"/>
                    <a:pt x="84" y="3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1" name="Freeform 110">
              <a:extLst>
                <a:ext uri="{FF2B5EF4-FFF2-40B4-BE49-F238E27FC236}">
                  <a16:creationId xmlns:a16="http://schemas.microsoft.com/office/drawing/2014/main" id="{A40BFE21-1B01-4780-A7A2-55C1BB9D237D}"/>
                </a:ext>
              </a:extLst>
            </p:cNvPr>
            <p:cNvSpPr>
              <a:spLocks/>
            </p:cNvSpPr>
            <p:nvPr/>
          </p:nvSpPr>
          <p:spPr bwMode="auto">
            <a:xfrm>
              <a:off x="1472" y="1812"/>
              <a:ext cx="231" cy="284"/>
            </a:xfrm>
            <a:custGeom>
              <a:avLst/>
              <a:gdLst>
                <a:gd name="T0" fmla="*/ 150 w 156"/>
                <a:gd name="T1" fmla="*/ 192 h 192"/>
                <a:gd name="T2" fmla="*/ 6 w 156"/>
                <a:gd name="T3" fmla="*/ 192 h 192"/>
                <a:gd name="T4" fmla="*/ 0 w 156"/>
                <a:gd name="T5" fmla="*/ 186 h 192"/>
                <a:gd name="T6" fmla="*/ 0 w 156"/>
                <a:gd name="T7" fmla="*/ 6 h 192"/>
                <a:gd name="T8" fmla="*/ 6 w 156"/>
                <a:gd name="T9" fmla="*/ 0 h 192"/>
                <a:gd name="T10" fmla="*/ 30 w 156"/>
                <a:gd name="T11" fmla="*/ 0 h 192"/>
                <a:gd name="T12" fmla="*/ 36 w 156"/>
                <a:gd name="T13" fmla="*/ 6 h 192"/>
                <a:gd name="T14" fmla="*/ 30 w 156"/>
                <a:gd name="T15" fmla="*/ 12 h 192"/>
                <a:gd name="T16" fmla="*/ 12 w 156"/>
                <a:gd name="T17" fmla="*/ 12 h 192"/>
                <a:gd name="T18" fmla="*/ 12 w 156"/>
                <a:gd name="T19" fmla="*/ 180 h 192"/>
                <a:gd name="T20" fmla="*/ 144 w 156"/>
                <a:gd name="T21" fmla="*/ 180 h 192"/>
                <a:gd name="T22" fmla="*/ 144 w 156"/>
                <a:gd name="T23" fmla="*/ 12 h 192"/>
                <a:gd name="T24" fmla="*/ 126 w 156"/>
                <a:gd name="T25" fmla="*/ 12 h 192"/>
                <a:gd name="T26" fmla="*/ 120 w 156"/>
                <a:gd name="T27" fmla="*/ 6 h 192"/>
                <a:gd name="T28" fmla="*/ 126 w 156"/>
                <a:gd name="T29" fmla="*/ 0 h 192"/>
                <a:gd name="T30" fmla="*/ 150 w 156"/>
                <a:gd name="T31" fmla="*/ 0 h 192"/>
                <a:gd name="T32" fmla="*/ 156 w 156"/>
                <a:gd name="T33" fmla="*/ 6 h 192"/>
                <a:gd name="T34" fmla="*/ 156 w 156"/>
                <a:gd name="T35" fmla="*/ 186 h 192"/>
                <a:gd name="T36" fmla="*/ 150 w 156"/>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92">
                  <a:moveTo>
                    <a:pt x="150" y="192"/>
                  </a:moveTo>
                  <a:cubicBezTo>
                    <a:pt x="6" y="192"/>
                    <a:pt x="6" y="192"/>
                    <a:pt x="6" y="192"/>
                  </a:cubicBezTo>
                  <a:cubicBezTo>
                    <a:pt x="3" y="192"/>
                    <a:pt x="0" y="190"/>
                    <a:pt x="0" y="186"/>
                  </a:cubicBezTo>
                  <a:cubicBezTo>
                    <a:pt x="0" y="6"/>
                    <a:pt x="0" y="6"/>
                    <a:pt x="0" y="6"/>
                  </a:cubicBezTo>
                  <a:cubicBezTo>
                    <a:pt x="0" y="3"/>
                    <a:pt x="3" y="0"/>
                    <a:pt x="6" y="0"/>
                  </a:cubicBezTo>
                  <a:cubicBezTo>
                    <a:pt x="30" y="0"/>
                    <a:pt x="30" y="0"/>
                    <a:pt x="30" y="0"/>
                  </a:cubicBezTo>
                  <a:cubicBezTo>
                    <a:pt x="33" y="0"/>
                    <a:pt x="36" y="3"/>
                    <a:pt x="36" y="6"/>
                  </a:cubicBezTo>
                  <a:cubicBezTo>
                    <a:pt x="36" y="10"/>
                    <a:pt x="33" y="12"/>
                    <a:pt x="30" y="12"/>
                  </a:cubicBezTo>
                  <a:cubicBezTo>
                    <a:pt x="12" y="12"/>
                    <a:pt x="12" y="12"/>
                    <a:pt x="12" y="12"/>
                  </a:cubicBezTo>
                  <a:cubicBezTo>
                    <a:pt x="12" y="180"/>
                    <a:pt x="12" y="180"/>
                    <a:pt x="12" y="180"/>
                  </a:cubicBezTo>
                  <a:cubicBezTo>
                    <a:pt x="144" y="180"/>
                    <a:pt x="144" y="180"/>
                    <a:pt x="144" y="180"/>
                  </a:cubicBezTo>
                  <a:cubicBezTo>
                    <a:pt x="144" y="12"/>
                    <a:pt x="144" y="12"/>
                    <a:pt x="144" y="12"/>
                  </a:cubicBezTo>
                  <a:cubicBezTo>
                    <a:pt x="126" y="12"/>
                    <a:pt x="126" y="12"/>
                    <a:pt x="126" y="12"/>
                  </a:cubicBezTo>
                  <a:cubicBezTo>
                    <a:pt x="123" y="12"/>
                    <a:pt x="120" y="10"/>
                    <a:pt x="120" y="6"/>
                  </a:cubicBezTo>
                  <a:cubicBezTo>
                    <a:pt x="120" y="3"/>
                    <a:pt x="123" y="0"/>
                    <a:pt x="126" y="0"/>
                  </a:cubicBezTo>
                  <a:cubicBezTo>
                    <a:pt x="150" y="0"/>
                    <a:pt x="150" y="0"/>
                    <a:pt x="150" y="0"/>
                  </a:cubicBezTo>
                  <a:cubicBezTo>
                    <a:pt x="153" y="0"/>
                    <a:pt x="156" y="3"/>
                    <a:pt x="156" y="6"/>
                  </a:cubicBezTo>
                  <a:cubicBezTo>
                    <a:pt x="156" y="186"/>
                    <a:pt x="156" y="186"/>
                    <a:pt x="156" y="186"/>
                  </a:cubicBezTo>
                  <a:cubicBezTo>
                    <a:pt x="156" y="190"/>
                    <a:pt x="153" y="192"/>
                    <a:pt x="150" y="19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2" name="Freeform 111">
              <a:extLst>
                <a:ext uri="{FF2B5EF4-FFF2-40B4-BE49-F238E27FC236}">
                  <a16:creationId xmlns:a16="http://schemas.microsoft.com/office/drawing/2014/main" id="{C46891F9-E725-4C41-A65B-3568D664DFEA}"/>
                </a:ext>
              </a:extLst>
            </p:cNvPr>
            <p:cNvSpPr>
              <a:spLocks/>
            </p:cNvSpPr>
            <p:nvPr/>
          </p:nvSpPr>
          <p:spPr bwMode="auto">
            <a:xfrm>
              <a:off x="1516" y="1883"/>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3" y="0"/>
                    <a:pt x="96" y="3"/>
                    <a:pt x="96" y="6"/>
                  </a:cubicBezTo>
                  <a:cubicBezTo>
                    <a:pt x="96" y="10"/>
                    <a:pt x="93" y="12"/>
                    <a:pt x="90" y="1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3" name="Freeform 112">
              <a:extLst>
                <a:ext uri="{FF2B5EF4-FFF2-40B4-BE49-F238E27FC236}">
                  <a16:creationId xmlns:a16="http://schemas.microsoft.com/office/drawing/2014/main" id="{32DB4E16-A04D-4697-8018-F3BAA7529711}"/>
                </a:ext>
              </a:extLst>
            </p:cNvPr>
            <p:cNvSpPr>
              <a:spLocks/>
            </p:cNvSpPr>
            <p:nvPr/>
          </p:nvSpPr>
          <p:spPr bwMode="auto">
            <a:xfrm>
              <a:off x="1516" y="1918"/>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3" y="0"/>
                    <a:pt x="96" y="3"/>
                    <a:pt x="96" y="6"/>
                  </a:cubicBezTo>
                  <a:cubicBezTo>
                    <a:pt x="96" y="10"/>
                    <a:pt x="93" y="12"/>
                    <a:pt x="90" y="1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4" name="Freeform 113">
              <a:extLst>
                <a:ext uri="{FF2B5EF4-FFF2-40B4-BE49-F238E27FC236}">
                  <a16:creationId xmlns:a16="http://schemas.microsoft.com/office/drawing/2014/main" id="{A6982D48-B703-4D9B-9AE7-9DBF1F37006A}"/>
                </a:ext>
              </a:extLst>
            </p:cNvPr>
            <p:cNvSpPr>
              <a:spLocks/>
            </p:cNvSpPr>
            <p:nvPr/>
          </p:nvSpPr>
          <p:spPr bwMode="auto">
            <a:xfrm>
              <a:off x="1516" y="1954"/>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3" y="0"/>
                    <a:pt x="96" y="3"/>
                    <a:pt x="96" y="6"/>
                  </a:cubicBezTo>
                  <a:cubicBezTo>
                    <a:pt x="96" y="10"/>
                    <a:pt x="93" y="12"/>
                    <a:pt x="90" y="1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sp>
          <p:nvSpPr>
            <p:cNvPr id="75" name="Freeform 114">
              <a:extLst>
                <a:ext uri="{FF2B5EF4-FFF2-40B4-BE49-F238E27FC236}">
                  <a16:creationId xmlns:a16="http://schemas.microsoft.com/office/drawing/2014/main" id="{E4DD0A32-AA2D-4753-B11B-E784E1A202EE}"/>
                </a:ext>
              </a:extLst>
            </p:cNvPr>
            <p:cNvSpPr>
              <a:spLocks/>
            </p:cNvSpPr>
            <p:nvPr/>
          </p:nvSpPr>
          <p:spPr bwMode="auto">
            <a:xfrm>
              <a:off x="1516" y="1989"/>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3" y="0"/>
                    <a:pt x="96" y="3"/>
                    <a:pt x="96" y="6"/>
                  </a:cubicBezTo>
                  <a:cubicBezTo>
                    <a:pt x="96" y="10"/>
                    <a:pt x="93" y="12"/>
                    <a:pt x="90" y="1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prstClr val="white">
                    <a:lumMod val="85000"/>
                  </a:prstClr>
                </a:solidFill>
                <a:effectLst/>
                <a:uLnTx/>
                <a:uFillTx/>
                <a:latin typeface="Swis721  BT  Cond 2"/>
                <a:ea typeface="+mn-ea"/>
                <a:cs typeface="Arial" charset="0"/>
              </a:endParaRPr>
            </a:p>
          </p:txBody>
        </p:sp>
      </p:grpSp>
      <p:sp>
        <p:nvSpPr>
          <p:cNvPr id="76" name="Trapezoid 75">
            <a:extLst>
              <a:ext uri="{FF2B5EF4-FFF2-40B4-BE49-F238E27FC236}">
                <a16:creationId xmlns:a16="http://schemas.microsoft.com/office/drawing/2014/main" id="{9E382BD3-FE34-465E-9A09-6D6BAB866210}"/>
              </a:ext>
            </a:extLst>
          </p:cNvPr>
          <p:cNvSpPr/>
          <p:nvPr/>
        </p:nvSpPr>
        <p:spPr>
          <a:xfrm>
            <a:off x="580735" y="5692518"/>
            <a:ext cx="2508370" cy="414312"/>
          </a:xfrm>
          <a:prstGeom prst="trapezoid">
            <a:avLst/>
          </a:prstGeom>
          <a:solidFill>
            <a:srgbClr val="8B0F04"/>
          </a:solidFill>
          <a:ln w="12700" cap="flat" cmpd="sng" algn="ctr">
            <a:solidFill>
              <a:srgbClr val="B55400">
                <a:lumMod val="5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Personal Effectiveness</a:t>
            </a:r>
          </a:p>
        </p:txBody>
      </p:sp>
      <p:sp>
        <p:nvSpPr>
          <p:cNvPr id="77" name="Trapezoid 76">
            <a:extLst>
              <a:ext uri="{FF2B5EF4-FFF2-40B4-BE49-F238E27FC236}">
                <a16:creationId xmlns:a16="http://schemas.microsoft.com/office/drawing/2014/main" id="{55B8DF38-7549-408F-83C3-591E3F44D592}"/>
              </a:ext>
            </a:extLst>
          </p:cNvPr>
          <p:cNvSpPr/>
          <p:nvPr/>
        </p:nvSpPr>
        <p:spPr>
          <a:xfrm>
            <a:off x="675648" y="5213307"/>
            <a:ext cx="2318545" cy="414312"/>
          </a:xfrm>
          <a:prstGeom prst="trapezoid">
            <a:avLst/>
          </a:prstGeom>
          <a:solidFill>
            <a:srgbClr val="D8461E"/>
          </a:solidFill>
          <a:ln w="12700" cap="flat" cmpd="sng" algn="ctr">
            <a:solidFill>
              <a:srgbClr val="A65818"/>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Academic</a:t>
            </a:r>
          </a:p>
        </p:txBody>
      </p:sp>
      <p:sp>
        <p:nvSpPr>
          <p:cNvPr id="78" name="Trapezoid 77">
            <a:extLst>
              <a:ext uri="{FF2B5EF4-FFF2-40B4-BE49-F238E27FC236}">
                <a16:creationId xmlns:a16="http://schemas.microsoft.com/office/drawing/2014/main" id="{18D818C1-724D-4875-B0D9-4BE2E995EE93}"/>
              </a:ext>
            </a:extLst>
          </p:cNvPr>
          <p:cNvSpPr/>
          <p:nvPr/>
        </p:nvSpPr>
        <p:spPr>
          <a:xfrm>
            <a:off x="765473" y="4734095"/>
            <a:ext cx="2138895" cy="414312"/>
          </a:xfrm>
          <a:prstGeom prst="trapezoid">
            <a:avLst/>
          </a:prstGeom>
          <a:solidFill>
            <a:srgbClr val="DE791C"/>
          </a:solidFill>
          <a:ln w="12700" cap="flat" cmpd="sng" algn="ctr">
            <a:solidFill>
              <a:srgbClr val="FF943D"/>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Workplace</a:t>
            </a:r>
          </a:p>
        </p:txBody>
      </p:sp>
      <p:sp>
        <p:nvSpPr>
          <p:cNvPr id="79" name="Trapezoid 78">
            <a:extLst>
              <a:ext uri="{FF2B5EF4-FFF2-40B4-BE49-F238E27FC236}">
                <a16:creationId xmlns:a16="http://schemas.microsoft.com/office/drawing/2014/main" id="{25CAD88B-0777-4202-A6E6-5725DE428324}"/>
              </a:ext>
            </a:extLst>
          </p:cNvPr>
          <p:cNvSpPr/>
          <p:nvPr/>
        </p:nvSpPr>
        <p:spPr>
          <a:xfrm>
            <a:off x="856486" y="4254883"/>
            <a:ext cx="1956868" cy="414312"/>
          </a:xfrm>
          <a:prstGeom prst="trapezoid">
            <a:avLst/>
          </a:prstGeom>
          <a:solidFill>
            <a:srgbClr val="F3C256"/>
          </a:solidFill>
          <a:ln w="12700" cap="flat" cmpd="sng" algn="ctr">
            <a:solidFill>
              <a:srgbClr val="FFB781"/>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Manufacturing</a:t>
            </a:r>
          </a:p>
        </p:txBody>
      </p:sp>
      <p:sp>
        <p:nvSpPr>
          <p:cNvPr id="80" name="Trapezoid 79">
            <a:extLst>
              <a:ext uri="{FF2B5EF4-FFF2-40B4-BE49-F238E27FC236}">
                <a16:creationId xmlns:a16="http://schemas.microsoft.com/office/drawing/2014/main" id="{1B39D36C-6956-4648-B99C-E5FA5FE420F1}"/>
              </a:ext>
            </a:extLst>
          </p:cNvPr>
          <p:cNvSpPr/>
          <p:nvPr/>
        </p:nvSpPr>
        <p:spPr>
          <a:xfrm>
            <a:off x="1150212" y="3596199"/>
            <a:ext cx="1759482" cy="414312"/>
          </a:xfrm>
          <a:prstGeom prst="trapezoid">
            <a:avLst/>
          </a:prstGeom>
          <a:solidFill>
            <a:srgbClr val="A1A0A4">
              <a:lumMod val="90000"/>
              <a:lumOff val="10000"/>
            </a:srgbClr>
          </a:solidFill>
          <a:ln w="12700" cap="flat" cmpd="sng" algn="ctr">
            <a:solidFill>
              <a:srgbClr val="A1A0A4">
                <a:lumMod val="90000"/>
                <a:lumOff val="10000"/>
              </a:srgbClr>
            </a:solidFill>
            <a:prstDash val="solid"/>
            <a:miter lim="800000"/>
          </a:ln>
          <a:effectLst/>
          <a:scene3d>
            <a:camera prst="obliqueTopRight"/>
            <a:lightRig rig="chilly" dir="t"/>
          </a:scene3d>
          <a:sp3d>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Industry Competencies </a:t>
            </a:r>
          </a:p>
        </p:txBody>
      </p:sp>
      <p:sp>
        <p:nvSpPr>
          <p:cNvPr id="81" name="Trapezoid 80">
            <a:extLst>
              <a:ext uri="{FF2B5EF4-FFF2-40B4-BE49-F238E27FC236}">
                <a16:creationId xmlns:a16="http://schemas.microsoft.com/office/drawing/2014/main" id="{38CDE13B-4D7B-442D-B25B-7C18BBE6718F}"/>
              </a:ext>
            </a:extLst>
          </p:cNvPr>
          <p:cNvSpPr/>
          <p:nvPr/>
        </p:nvSpPr>
        <p:spPr>
          <a:xfrm>
            <a:off x="1119732" y="3621599"/>
            <a:ext cx="1759482" cy="414312"/>
          </a:xfrm>
          <a:prstGeom prst="trapezoid">
            <a:avLst/>
          </a:prstGeom>
          <a:solidFill>
            <a:sysClr val="windowText" lastClr="000000"/>
          </a:solidFill>
          <a:ln w="12700" cap="flat" cmpd="sng" algn="ctr">
            <a:solidFill>
              <a:sysClr val="windowText" lastClr="000000"/>
            </a:solidFill>
            <a:prstDash val="solid"/>
            <a:miter lim="800000"/>
          </a:ln>
          <a:effectLst/>
          <a:scene3d>
            <a:camera prst="obliqueTopRight"/>
            <a:lightRig rig="chilly" dir="t"/>
          </a:scene3d>
          <a:sp3d>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Industry Competencies </a:t>
            </a:r>
          </a:p>
        </p:txBody>
      </p:sp>
      <p:sp>
        <p:nvSpPr>
          <p:cNvPr id="82" name="Trapezoid 81">
            <a:extLst>
              <a:ext uri="{FF2B5EF4-FFF2-40B4-BE49-F238E27FC236}">
                <a16:creationId xmlns:a16="http://schemas.microsoft.com/office/drawing/2014/main" id="{0C46DDF2-9103-4B1E-9DB7-46D9312F660E}"/>
              </a:ext>
            </a:extLst>
          </p:cNvPr>
          <p:cNvSpPr/>
          <p:nvPr/>
        </p:nvSpPr>
        <p:spPr>
          <a:xfrm>
            <a:off x="1084959" y="3653773"/>
            <a:ext cx="1759482" cy="414312"/>
          </a:xfrm>
          <a:prstGeom prst="trapezoid">
            <a:avLst/>
          </a:prstGeom>
          <a:solidFill>
            <a:srgbClr val="7C2128"/>
          </a:solidFill>
          <a:ln w="12700" cap="flat" cmpd="sng" algn="ctr">
            <a:solidFill>
              <a:srgbClr val="7C2128"/>
            </a:solidFill>
            <a:prstDash val="solid"/>
            <a:miter lim="800000"/>
          </a:ln>
          <a:effectLst/>
          <a:scene3d>
            <a:camera prst="obliqueTopRight"/>
            <a:lightRig rig="chilly" dir="t"/>
          </a:scene3d>
          <a:sp3d>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Electrification </a:t>
            </a:r>
          </a:p>
        </p:txBody>
      </p:sp>
      <p:sp>
        <p:nvSpPr>
          <p:cNvPr id="83" name="Trapezoid 82">
            <a:extLst>
              <a:ext uri="{FF2B5EF4-FFF2-40B4-BE49-F238E27FC236}">
                <a16:creationId xmlns:a16="http://schemas.microsoft.com/office/drawing/2014/main" id="{A260B20E-E14C-442E-B879-81F7493793D1}"/>
              </a:ext>
            </a:extLst>
          </p:cNvPr>
          <p:cNvSpPr/>
          <p:nvPr/>
        </p:nvSpPr>
        <p:spPr>
          <a:xfrm>
            <a:off x="1038394" y="3701696"/>
            <a:ext cx="1759482" cy="414312"/>
          </a:xfrm>
          <a:prstGeom prst="trapezoid">
            <a:avLst/>
          </a:prstGeom>
          <a:solidFill>
            <a:srgbClr val="BAC405"/>
          </a:solidFill>
          <a:ln w="12700" cap="flat" cmpd="sng" algn="ctr">
            <a:solidFill>
              <a:srgbClr val="BAC405"/>
            </a:solidFill>
            <a:prstDash val="solid"/>
            <a:miter lim="800000"/>
          </a:ln>
          <a:effectLst/>
          <a:scene3d>
            <a:camera prst="obliqueTopRight"/>
            <a:lightRig rig="chilly" dir="t"/>
          </a:scene3d>
          <a:sp3d>
            <a:bevelT/>
            <a:bevelB/>
            <a:extrusionClr>
              <a:srgbClr val="96968C">
                <a:lumMod val="50000"/>
              </a:srgbClr>
            </a:extrusionClr>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Electrification </a:t>
            </a:r>
          </a:p>
        </p:txBody>
      </p:sp>
      <p:sp>
        <p:nvSpPr>
          <p:cNvPr id="84" name="Trapezoid 83">
            <a:extLst>
              <a:ext uri="{FF2B5EF4-FFF2-40B4-BE49-F238E27FC236}">
                <a16:creationId xmlns:a16="http://schemas.microsoft.com/office/drawing/2014/main" id="{CB436273-08E1-4C1C-BDC7-D678F81F7E72}"/>
              </a:ext>
            </a:extLst>
          </p:cNvPr>
          <p:cNvSpPr/>
          <p:nvPr/>
        </p:nvSpPr>
        <p:spPr>
          <a:xfrm>
            <a:off x="989045" y="3749619"/>
            <a:ext cx="1771790" cy="414312"/>
          </a:xfrm>
          <a:prstGeom prst="trapezoid">
            <a:avLst/>
          </a:prstGeom>
          <a:solidFill>
            <a:srgbClr val="002D47">
              <a:lumMod val="75000"/>
              <a:lumOff val="25000"/>
            </a:srgbClr>
          </a:solidFill>
          <a:ln w="12700" cap="flat" cmpd="sng" algn="ctr">
            <a:solidFill>
              <a:srgbClr val="002D47">
                <a:lumMod val="50000"/>
                <a:lumOff val="50000"/>
              </a:srgbClr>
            </a:solidFill>
            <a:prstDash val="solid"/>
            <a:miter lim="800000"/>
          </a:ln>
          <a:effectLst/>
          <a:scene3d>
            <a:camera prst="obliqueTopRight"/>
            <a:lightRig rig="chilly" dir="t"/>
          </a:scene3d>
          <a:sp3d>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Swis721  BT  Cond 2" panose="020B0506020202030204"/>
                <a:ea typeface="Source Sans Pro" panose="020B0503030403020204" pitchFamily="34" charset="0"/>
                <a:cs typeface="Calibri" panose="020F0502020204030204" pitchFamily="34" charset="0"/>
              </a:rPr>
              <a:t>Industry Specific Competencies </a:t>
            </a:r>
          </a:p>
        </p:txBody>
      </p:sp>
      <p:sp>
        <p:nvSpPr>
          <p:cNvPr id="85" name="Trapezoid 84">
            <a:extLst>
              <a:ext uri="{FF2B5EF4-FFF2-40B4-BE49-F238E27FC236}">
                <a16:creationId xmlns:a16="http://schemas.microsoft.com/office/drawing/2014/main" id="{11FBAE9C-761A-4751-A3E4-2D7FFD9040E8}"/>
              </a:ext>
            </a:extLst>
          </p:cNvPr>
          <p:cNvSpPr/>
          <p:nvPr/>
        </p:nvSpPr>
        <p:spPr>
          <a:xfrm>
            <a:off x="1056691" y="3350781"/>
            <a:ext cx="1552137" cy="414312"/>
          </a:xfrm>
          <a:prstGeom prst="trapezoid">
            <a:avLst/>
          </a:prstGeom>
          <a:solidFill>
            <a:srgbClr val="A1A0A4"/>
          </a:solidFill>
          <a:ln w="12700" cap="flat" cmpd="sng" algn="ctr">
            <a:solidFill>
              <a:srgbClr val="FFDCBD"/>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Occupation or Employer-Specific</a:t>
            </a:r>
          </a:p>
        </p:txBody>
      </p:sp>
      <p:sp>
        <p:nvSpPr>
          <p:cNvPr id="86" name="Trapezoid 85">
            <a:extLst>
              <a:ext uri="{FF2B5EF4-FFF2-40B4-BE49-F238E27FC236}">
                <a16:creationId xmlns:a16="http://schemas.microsoft.com/office/drawing/2014/main" id="{952B752A-E13B-4919-AE13-F5280FEAEB61}"/>
              </a:ext>
            </a:extLst>
          </p:cNvPr>
          <p:cNvSpPr/>
          <p:nvPr/>
        </p:nvSpPr>
        <p:spPr>
          <a:xfrm>
            <a:off x="955179" y="3778493"/>
            <a:ext cx="1759482" cy="414312"/>
          </a:xfrm>
          <a:prstGeom prst="trapezoid">
            <a:avLst/>
          </a:prstGeom>
          <a:solidFill>
            <a:srgbClr val="C2CD23"/>
          </a:solidFill>
          <a:ln w="12700" cap="flat" cmpd="sng" algn="ctr">
            <a:solidFill>
              <a:srgbClr val="F3C9A3"/>
            </a:solidFill>
            <a:prstDash val="solid"/>
            <a:miter lim="800000"/>
          </a:ln>
          <a:effectLst/>
          <a:scene3d>
            <a:camera prst="obliqueTopRight"/>
            <a:lightRig rig="chilly" dir="t"/>
          </a:scene3d>
          <a:sp3d>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Industry-Specific</a:t>
            </a:r>
          </a:p>
        </p:txBody>
      </p:sp>
      <p:cxnSp>
        <p:nvCxnSpPr>
          <p:cNvPr id="32808" name="Straight Connector 86">
            <a:extLst>
              <a:ext uri="{FF2B5EF4-FFF2-40B4-BE49-F238E27FC236}">
                <a16:creationId xmlns:a16="http://schemas.microsoft.com/office/drawing/2014/main" id="{E6DC1309-C928-4112-B20F-4BC9BADF6693}"/>
              </a:ext>
            </a:extLst>
          </p:cNvPr>
          <p:cNvCxnSpPr>
            <a:cxnSpLocks/>
          </p:cNvCxnSpPr>
          <p:nvPr/>
        </p:nvCxnSpPr>
        <p:spPr bwMode="auto">
          <a:xfrm>
            <a:off x="2751138" y="4081463"/>
            <a:ext cx="1143000" cy="0"/>
          </a:xfrm>
          <a:prstGeom prst="line">
            <a:avLst/>
          </a:prstGeom>
          <a:noFill/>
          <a:ln w="12700" algn="ctr">
            <a:solidFill>
              <a:srgbClr val="115A8B"/>
            </a:solidFill>
            <a:miter lim="800000"/>
            <a:headEnd/>
            <a:tailEnd/>
          </a:ln>
          <a:extLst>
            <a:ext uri="{909E8E84-426E-40DD-AFC4-6F175D3DCCD1}">
              <a14:hiddenFill xmlns:a14="http://schemas.microsoft.com/office/drawing/2010/main">
                <a:noFill/>
              </a14:hiddenFill>
            </a:ext>
          </a:extLst>
        </p:spPr>
      </p:cxnSp>
      <p:cxnSp>
        <p:nvCxnSpPr>
          <p:cNvPr id="32809" name="Straight Connector 87">
            <a:extLst>
              <a:ext uri="{FF2B5EF4-FFF2-40B4-BE49-F238E27FC236}">
                <a16:creationId xmlns:a16="http://schemas.microsoft.com/office/drawing/2014/main" id="{3DBC6762-BC9F-46F1-991A-D52E2C937175}"/>
              </a:ext>
            </a:extLst>
          </p:cNvPr>
          <p:cNvCxnSpPr>
            <a:cxnSpLocks/>
          </p:cNvCxnSpPr>
          <p:nvPr/>
        </p:nvCxnSpPr>
        <p:spPr bwMode="auto">
          <a:xfrm>
            <a:off x="2782888" y="3954463"/>
            <a:ext cx="1066800" cy="0"/>
          </a:xfrm>
          <a:prstGeom prst="line">
            <a:avLst/>
          </a:prstGeom>
          <a:noFill/>
          <a:ln w="12700" algn="ctr">
            <a:solidFill>
              <a:srgbClr val="73800D"/>
            </a:solidFill>
            <a:miter lim="800000"/>
            <a:headEnd/>
            <a:tailEnd/>
          </a:ln>
          <a:extLst>
            <a:ext uri="{909E8E84-426E-40DD-AFC4-6F175D3DCCD1}">
              <a14:hiddenFill xmlns:a14="http://schemas.microsoft.com/office/drawing/2010/main">
                <a:noFill/>
              </a14:hiddenFill>
            </a:ext>
          </a:extLst>
        </p:spPr>
      </p:cxnSp>
      <p:cxnSp>
        <p:nvCxnSpPr>
          <p:cNvPr id="32810" name="Straight Connector 88">
            <a:extLst>
              <a:ext uri="{FF2B5EF4-FFF2-40B4-BE49-F238E27FC236}">
                <a16:creationId xmlns:a16="http://schemas.microsoft.com/office/drawing/2014/main" id="{D76E5C4F-DF51-404E-A34C-0A0BE3287305}"/>
              </a:ext>
            </a:extLst>
          </p:cNvPr>
          <p:cNvCxnSpPr>
            <a:cxnSpLocks/>
          </p:cNvCxnSpPr>
          <p:nvPr/>
        </p:nvCxnSpPr>
        <p:spPr bwMode="auto">
          <a:xfrm>
            <a:off x="2784475" y="3829050"/>
            <a:ext cx="1066800" cy="0"/>
          </a:xfrm>
          <a:prstGeom prst="line">
            <a:avLst/>
          </a:prstGeom>
          <a:noFill/>
          <a:ln w="12700" algn="ctr">
            <a:solidFill>
              <a:srgbClr val="511E24"/>
            </a:solidFill>
            <a:miter lim="800000"/>
            <a:headEnd/>
            <a:tailEnd/>
          </a:ln>
          <a:extLst>
            <a:ext uri="{909E8E84-426E-40DD-AFC4-6F175D3DCCD1}">
              <a14:hiddenFill xmlns:a14="http://schemas.microsoft.com/office/drawing/2010/main">
                <a:noFill/>
              </a14:hiddenFill>
            </a:ext>
          </a:extLst>
        </p:spPr>
      </p:cxnSp>
      <p:cxnSp>
        <p:nvCxnSpPr>
          <p:cNvPr id="32811" name="Straight Connector 89">
            <a:extLst>
              <a:ext uri="{FF2B5EF4-FFF2-40B4-BE49-F238E27FC236}">
                <a16:creationId xmlns:a16="http://schemas.microsoft.com/office/drawing/2014/main" id="{A06E6A4F-54C4-4A7C-A038-BBF60CB17CFE}"/>
              </a:ext>
            </a:extLst>
          </p:cNvPr>
          <p:cNvCxnSpPr>
            <a:cxnSpLocks/>
          </p:cNvCxnSpPr>
          <p:nvPr/>
        </p:nvCxnSpPr>
        <p:spPr bwMode="auto">
          <a:xfrm>
            <a:off x="2798763" y="3714750"/>
            <a:ext cx="1068387" cy="0"/>
          </a:xfrm>
          <a:prstGeom prst="line">
            <a:avLst/>
          </a:prstGeom>
          <a:noFill/>
          <a:ln w="127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32812" name="Straight Connector 90">
            <a:extLst>
              <a:ext uri="{FF2B5EF4-FFF2-40B4-BE49-F238E27FC236}">
                <a16:creationId xmlns:a16="http://schemas.microsoft.com/office/drawing/2014/main" id="{A043EFEF-C4CB-4AFA-9A70-EB0A4D4E4776}"/>
              </a:ext>
            </a:extLst>
          </p:cNvPr>
          <p:cNvCxnSpPr>
            <a:cxnSpLocks/>
          </p:cNvCxnSpPr>
          <p:nvPr/>
        </p:nvCxnSpPr>
        <p:spPr bwMode="auto">
          <a:xfrm>
            <a:off x="2820988" y="3594100"/>
            <a:ext cx="1066800" cy="0"/>
          </a:xfrm>
          <a:prstGeom prst="line">
            <a:avLst/>
          </a:prstGeom>
          <a:noFill/>
          <a:ln w="12700" algn="ctr">
            <a:solidFill>
              <a:srgbClr val="002843"/>
            </a:solidFill>
            <a:miter lim="800000"/>
            <a:headEnd/>
            <a:tailEnd/>
          </a:ln>
          <a:extLst>
            <a:ext uri="{909E8E84-426E-40DD-AFC4-6F175D3DCCD1}">
              <a14:hiddenFill xmlns:a14="http://schemas.microsoft.com/office/drawing/2010/main">
                <a:noFill/>
              </a14:hiddenFill>
            </a:ext>
          </a:extLst>
        </p:spPr>
      </p:cxnSp>
      <p:sp>
        <p:nvSpPr>
          <p:cNvPr id="32813" name="TextBox 91">
            <a:extLst>
              <a:ext uri="{FF2B5EF4-FFF2-40B4-BE49-F238E27FC236}">
                <a16:creationId xmlns:a16="http://schemas.microsoft.com/office/drawing/2014/main" id="{891EE808-C262-4D0B-A5E7-52FC35A19496}"/>
              </a:ext>
            </a:extLst>
          </p:cNvPr>
          <p:cNvSpPr txBox="1">
            <a:spLocks noChangeArrowheads="1"/>
          </p:cNvSpPr>
          <p:nvPr/>
        </p:nvSpPr>
        <p:spPr bwMode="auto">
          <a:xfrm>
            <a:off x="2713038" y="3421063"/>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Aerospace + Defense</a:t>
            </a:r>
          </a:p>
        </p:txBody>
      </p:sp>
      <p:sp>
        <p:nvSpPr>
          <p:cNvPr id="32814" name="TextBox 92">
            <a:extLst>
              <a:ext uri="{FF2B5EF4-FFF2-40B4-BE49-F238E27FC236}">
                <a16:creationId xmlns:a16="http://schemas.microsoft.com/office/drawing/2014/main" id="{BC49750B-8C57-4D0B-97B7-10A17B27F195}"/>
              </a:ext>
            </a:extLst>
          </p:cNvPr>
          <p:cNvSpPr txBox="1">
            <a:spLocks noChangeArrowheads="1"/>
          </p:cNvSpPr>
          <p:nvPr/>
        </p:nvSpPr>
        <p:spPr bwMode="auto">
          <a:xfrm>
            <a:off x="2713038" y="3544888"/>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EV, Battery, EVSE</a:t>
            </a:r>
          </a:p>
        </p:txBody>
      </p:sp>
      <p:sp>
        <p:nvSpPr>
          <p:cNvPr id="32815" name="TextBox 93">
            <a:extLst>
              <a:ext uri="{FF2B5EF4-FFF2-40B4-BE49-F238E27FC236}">
                <a16:creationId xmlns:a16="http://schemas.microsoft.com/office/drawing/2014/main" id="{2A9C3B7F-1DBA-4031-8381-5225874B0D97}"/>
              </a:ext>
            </a:extLst>
          </p:cNvPr>
          <p:cNvSpPr txBox="1">
            <a:spLocks noChangeArrowheads="1"/>
          </p:cNvSpPr>
          <p:nvPr/>
        </p:nvSpPr>
        <p:spPr bwMode="auto">
          <a:xfrm>
            <a:off x="2713038" y="3665538"/>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Industrial Products</a:t>
            </a:r>
          </a:p>
        </p:txBody>
      </p:sp>
      <p:sp>
        <p:nvSpPr>
          <p:cNvPr id="32816" name="TextBox 94">
            <a:extLst>
              <a:ext uri="{FF2B5EF4-FFF2-40B4-BE49-F238E27FC236}">
                <a16:creationId xmlns:a16="http://schemas.microsoft.com/office/drawing/2014/main" id="{4AAFA968-07C2-4E45-BB59-060B05F73E66}"/>
              </a:ext>
            </a:extLst>
          </p:cNvPr>
          <p:cNvSpPr txBox="1">
            <a:spLocks noChangeArrowheads="1"/>
          </p:cNvSpPr>
          <p:nvPr/>
        </p:nvSpPr>
        <p:spPr bwMode="auto">
          <a:xfrm>
            <a:off x="2713038" y="3794125"/>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Semiconductor</a:t>
            </a:r>
          </a:p>
        </p:txBody>
      </p:sp>
      <p:sp>
        <p:nvSpPr>
          <p:cNvPr id="32817" name="TextBox 95">
            <a:extLst>
              <a:ext uri="{FF2B5EF4-FFF2-40B4-BE49-F238E27FC236}">
                <a16:creationId xmlns:a16="http://schemas.microsoft.com/office/drawing/2014/main" id="{E9A392BF-4BBF-4703-B53D-BA6FA2DADB9B}"/>
              </a:ext>
            </a:extLst>
          </p:cNvPr>
          <p:cNvSpPr txBox="1">
            <a:spLocks noChangeArrowheads="1"/>
          </p:cNvSpPr>
          <p:nvPr/>
        </p:nvSpPr>
        <p:spPr bwMode="auto">
          <a:xfrm>
            <a:off x="2713038" y="3921125"/>
            <a:ext cx="1171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Etc.</a:t>
            </a:r>
          </a:p>
        </p:txBody>
      </p:sp>
      <p:sp>
        <p:nvSpPr>
          <p:cNvPr id="97" name="Rectangle 96">
            <a:extLst>
              <a:ext uri="{FF2B5EF4-FFF2-40B4-BE49-F238E27FC236}">
                <a16:creationId xmlns:a16="http://schemas.microsoft.com/office/drawing/2014/main" id="{0D5A3ED7-1A4A-422D-9906-310ABB3D8F1C}"/>
              </a:ext>
            </a:extLst>
          </p:cNvPr>
          <p:cNvSpPr/>
          <p:nvPr/>
        </p:nvSpPr>
        <p:spPr>
          <a:xfrm>
            <a:off x="3840163" y="3457575"/>
            <a:ext cx="68262" cy="690563"/>
          </a:xfrm>
          <a:prstGeom prst="rect">
            <a:avLst/>
          </a:prstGeom>
          <a:solidFill>
            <a:srgbClr val="DE791C"/>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8" name="Group 129">
            <a:extLst>
              <a:ext uri="{FF2B5EF4-FFF2-40B4-BE49-F238E27FC236}">
                <a16:creationId xmlns:a16="http://schemas.microsoft.com/office/drawing/2014/main" id="{B8AC9A46-FC5B-434A-9709-E3BEDCC74B01}"/>
              </a:ext>
            </a:extLst>
          </p:cNvPr>
          <p:cNvGrpSpPr>
            <a:grpSpLocks noChangeAspect="1"/>
          </p:cNvGrpSpPr>
          <p:nvPr/>
        </p:nvGrpSpPr>
        <p:grpSpPr bwMode="auto">
          <a:xfrm>
            <a:off x="8488168" y="2613096"/>
            <a:ext cx="296196" cy="338281"/>
            <a:chOff x="554" y="3157"/>
            <a:chExt cx="373" cy="426"/>
          </a:xfrm>
          <a:solidFill>
            <a:sysClr val="window" lastClr="FFFFFF">
              <a:lumMod val="75000"/>
            </a:sysClr>
          </a:solidFill>
        </p:grpSpPr>
        <p:sp>
          <p:nvSpPr>
            <p:cNvPr id="99" name="Freeform 130">
              <a:extLst>
                <a:ext uri="{FF2B5EF4-FFF2-40B4-BE49-F238E27FC236}">
                  <a16:creationId xmlns:a16="http://schemas.microsoft.com/office/drawing/2014/main" id="{76D47AF3-8455-4BF0-B413-49DC16E424DE}"/>
                </a:ext>
              </a:extLst>
            </p:cNvPr>
            <p:cNvSpPr>
              <a:spLocks noEditPoints="1"/>
            </p:cNvSpPr>
            <p:nvPr/>
          </p:nvSpPr>
          <p:spPr bwMode="auto">
            <a:xfrm>
              <a:off x="643" y="3157"/>
              <a:ext cx="198" cy="266"/>
            </a:xfrm>
            <a:custGeom>
              <a:avLst/>
              <a:gdLst>
                <a:gd name="T0" fmla="*/ 67 w 134"/>
                <a:gd name="T1" fmla="*/ 180 h 180"/>
                <a:gd name="T2" fmla="*/ 63 w 134"/>
                <a:gd name="T3" fmla="*/ 178 h 180"/>
                <a:gd name="T4" fmla="*/ 0 w 134"/>
                <a:gd name="T5" fmla="*/ 67 h 180"/>
                <a:gd name="T6" fmla="*/ 67 w 134"/>
                <a:gd name="T7" fmla="*/ 0 h 180"/>
                <a:gd name="T8" fmla="*/ 134 w 134"/>
                <a:gd name="T9" fmla="*/ 67 h 180"/>
                <a:gd name="T10" fmla="*/ 72 w 134"/>
                <a:gd name="T11" fmla="*/ 178 h 180"/>
                <a:gd name="T12" fmla="*/ 67 w 134"/>
                <a:gd name="T13" fmla="*/ 180 h 180"/>
                <a:gd name="T14" fmla="*/ 67 w 134"/>
                <a:gd name="T15" fmla="*/ 12 h 180"/>
                <a:gd name="T16" fmla="*/ 12 w 134"/>
                <a:gd name="T17" fmla="*/ 67 h 180"/>
                <a:gd name="T18" fmla="*/ 67 w 134"/>
                <a:gd name="T19" fmla="*/ 165 h 180"/>
                <a:gd name="T20" fmla="*/ 122 w 134"/>
                <a:gd name="T21" fmla="*/ 67 h 180"/>
                <a:gd name="T22" fmla="*/ 67 w 134"/>
                <a:gd name="T23"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80">
                  <a:moveTo>
                    <a:pt x="67" y="180"/>
                  </a:moveTo>
                  <a:cubicBezTo>
                    <a:pt x="65" y="180"/>
                    <a:pt x="64" y="180"/>
                    <a:pt x="63" y="178"/>
                  </a:cubicBezTo>
                  <a:cubicBezTo>
                    <a:pt x="60" y="175"/>
                    <a:pt x="0" y="103"/>
                    <a:pt x="0" y="67"/>
                  </a:cubicBezTo>
                  <a:cubicBezTo>
                    <a:pt x="0" y="31"/>
                    <a:pt x="30" y="0"/>
                    <a:pt x="67" y="0"/>
                  </a:cubicBezTo>
                  <a:cubicBezTo>
                    <a:pt x="104" y="0"/>
                    <a:pt x="134" y="31"/>
                    <a:pt x="134" y="67"/>
                  </a:cubicBezTo>
                  <a:cubicBezTo>
                    <a:pt x="134" y="103"/>
                    <a:pt x="74" y="175"/>
                    <a:pt x="72" y="178"/>
                  </a:cubicBezTo>
                  <a:cubicBezTo>
                    <a:pt x="71" y="180"/>
                    <a:pt x="69" y="180"/>
                    <a:pt x="67" y="180"/>
                  </a:cubicBezTo>
                  <a:close/>
                  <a:moveTo>
                    <a:pt x="67" y="12"/>
                  </a:moveTo>
                  <a:cubicBezTo>
                    <a:pt x="37" y="12"/>
                    <a:pt x="12" y="37"/>
                    <a:pt x="12" y="67"/>
                  </a:cubicBezTo>
                  <a:cubicBezTo>
                    <a:pt x="12" y="91"/>
                    <a:pt x="48" y="141"/>
                    <a:pt x="67" y="165"/>
                  </a:cubicBezTo>
                  <a:cubicBezTo>
                    <a:pt x="86" y="141"/>
                    <a:pt x="122" y="91"/>
                    <a:pt x="122" y="67"/>
                  </a:cubicBezTo>
                  <a:cubicBezTo>
                    <a:pt x="122" y="37"/>
                    <a:pt x="97" y="12"/>
                    <a:pt x="67"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1">
              <a:extLst>
                <a:ext uri="{FF2B5EF4-FFF2-40B4-BE49-F238E27FC236}">
                  <a16:creationId xmlns:a16="http://schemas.microsoft.com/office/drawing/2014/main" id="{06894AEF-9EE7-42B5-B56E-2D3154279AA7}"/>
                </a:ext>
              </a:extLst>
            </p:cNvPr>
            <p:cNvSpPr>
              <a:spLocks noEditPoints="1"/>
            </p:cNvSpPr>
            <p:nvPr/>
          </p:nvSpPr>
          <p:spPr bwMode="auto">
            <a:xfrm>
              <a:off x="699" y="3215"/>
              <a:ext cx="86" cy="84"/>
            </a:xfrm>
            <a:custGeom>
              <a:avLst/>
              <a:gdLst>
                <a:gd name="T0" fmla="*/ 29 w 58"/>
                <a:gd name="T1" fmla="*/ 57 h 57"/>
                <a:gd name="T2" fmla="*/ 0 w 58"/>
                <a:gd name="T3" fmla="*/ 28 h 57"/>
                <a:gd name="T4" fmla="*/ 29 w 58"/>
                <a:gd name="T5" fmla="*/ 0 h 57"/>
                <a:gd name="T6" fmla="*/ 58 w 58"/>
                <a:gd name="T7" fmla="*/ 28 h 57"/>
                <a:gd name="T8" fmla="*/ 29 w 58"/>
                <a:gd name="T9" fmla="*/ 57 h 57"/>
                <a:gd name="T10" fmla="*/ 29 w 58"/>
                <a:gd name="T11" fmla="*/ 12 h 57"/>
                <a:gd name="T12" fmla="*/ 12 w 58"/>
                <a:gd name="T13" fmla="*/ 28 h 57"/>
                <a:gd name="T14" fmla="*/ 29 w 58"/>
                <a:gd name="T15" fmla="*/ 45 h 57"/>
                <a:gd name="T16" fmla="*/ 46 w 58"/>
                <a:gd name="T17" fmla="*/ 28 h 57"/>
                <a:gd name="T18" fmla="*/ 29 w 58"/>
                <a:gd name="T1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7">
                  <a:moveTo>
                    <a:pt x="29" y="57"/>
                  </a:moveTo>
                  <a:cubicBezTo>
                    <a:pt x="13" y="57"/>
                    <a:pt x="0" y="44"/>
                    <a:pt x="0" y="28"/>
                  </a:cubicBezTo>
                  <a:cubicBezTo>
                    <a:pt x="0" y="13"/>
                    <a:pt x="13" y="0"/>
                    <a:pt x="29" y="0"/>
                  </a:cubicBezTo>
                  <a:cubicBezTo>
                    <a:pt x="45" y="0"/>
                    <a:pt x="58" y="13"/>
                    <a:pt x="58" y="28"/>
                  </a:cubicBezTo>
                  <a:cubicBezTo>
                    <a:pt x="58" y="44"/>
                    <a:pt x="45" y="57"/>
                    <a:pt x="29" y="57"/>
                  </a:cubicBezTo>
                  <a:close/>
                  <a:moveTo>
                    <a:pt x="29" y="12"/>
                  </a:moveTo>
                  <a:cubicBezTo>
                    <a:pt x="20" y="12"/>
                    <a:pt x="12" y="19"/>
                    <a:pt x="12" y="28"/>
                  </a:cubicBezTo>
                  <a:cubicBezTo>
                    <a:pt x="12" y="38"/>
                    <a:pt x="20" y="45"/>
                    <a:pt x="29" y="45"/>
                  </a:cubicBezTo>
                  <a:cubicBezTo>
                    <a:pt x="38" y="45"/>
                    <a:pt x="46" y="38"/>
                    <a:pt x="46" y="28"/>
                  </a:cubicBezTo>
                  <a:cubicBezTo>
                    <a:pt x="46" y="19"/>
                    <a:pt x="38" y="12"/>
                    <a:pt x="29"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Freeform 132">
              <a:extLst>
                <a:ext uri="{FF2B5EF4-FFF2-40B4-BE49-F238E27FC236}">
                  <a16:creationId xmlns:a16="http://schemas.microsoft.com/office/drawing/2014/main" id="{290E8F28-3893-4DAB-B88C-F6ED31F71DFF}"/>
                </a:ext>
              </a:extLst>
            </p:cNvPr>
            <p:cNvSpPr>
              <a:spLocks/>
            </p:cNvSpPr>
            <p:nvPr/>
          </p:nvSpPr>
          <p:spPr bwMode="auto">
            <a:xfrm>
              <a:off x="554" y="3228"/>
              <a:ext cx="373" cy="355"/>
            </a:xfrm>
            <a:custGeom>
              <a:avLst/>
              <a:gdLst>
                <a:gd name="T0" fmla="*/ 246 w 252"/>
                <a:gd name="T1" fmla="*/ 240 h 240"/>
                <a:gd name="T2" fmla="*/ 6 w 252"/>
                <a:gd name="T3" fmla="*/ 240 h 240"/>
                <a:gd name="T4" fmla="*/ 2 w 252"/>
                <a:gd name="T5" fmla="*/ 238 h 240"/>
                <a:gd name="T6" fmla="*/ 0 w 252"/>
                <a:gd name="T7" fmla="*/ 234 h 240"/>
                <a:gd name="T8" fmla="*/ 24 w 252"/>
                <a:gd name="T9" fmla="*/ 6 h 240"/>
                <a:gd name="T10" fmla="*/ 30 w 252"/>
                <a:gd name="T11" fmla="*/ 0 h 240"/>
                <a:gd name="T12" fmla="*/ 67 w 252"/>
                <a:gd name="T13" fmla="*/ 0 h 240"/>
                <a:gd name="T14" fmla="*/ 73 w 252"/>
                <a:gd name="T15" fmla="*/ 6 h 240"/>
                <a:gd name="T16" fmla="*/ 67 w 252"/>
                <a:gd name="T17" fmla="*/ 12 h 240"/>
                <a:gd name="T18" fmla="*/ 35 w 252"/>
                <a:gd name="T19" fmla="*/ 12 h 240"/>
                <a:gd name="T20" fmla="*/ 13 w 252"/>
                <a:gd name="T21" fmla="*/ 228 h 240"/>
                <a:gd name="T22" fmla="*/ 239 w 252"/>
                <a:gd name="T23" fmla="*/ 228 h 240"/>
                <a:gd name="T24" fmla="*/ 217 w 252"/>
                <a:gd name="T25" fmla="*/ 12 h 240"/>
                <a:gd name="T26" fmla="*/ 187 w 252"/>
                <a:gd name="T27" fmla="*/ 12 h 240"/>
                <a:gd name="T28" fmla="*/ 181 w 252"/>
                <a:gd name="T29" fmla="*/ 6 h 240"/>
                <a:gd name="T30" fmla="*/ 187 w 252"/>
                <a:gd name="T31" fmla="*/ 0 h 240"/>
                <a:gd name="T32" fmla="*/ 222 w 252"/>
                <a:gd name="T33" fmla="*/ 0 h 240"/>
                <a:gd name="T34" fmla="*/ 228 w 252"/>
                <a:gd name="T35" fmla="*/ 6 h 240"/>
                <a:gd name="T36" fmla="*/ 252 w 252"/>
                <a:gd name="T37" fmla="*/ 234 h 240"/>
                <a:gd name="T38" fmla="*/ 250 w 252"/>
                <a:gd name="T39" fmla="*/ 238 h 240"/>
                <a:gd name="T40" fmla="*/ 246 w 252"/>
                <a:gd name="T4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40">
                  <a:moveTo>
                    <a:pt x="246" y="240"/>
                  </a:moveTo>
                  <a:cubicBezTo>
                    <a:pt x="6" y="240"/>
                    <a:pt x="6" y="240"/>
                    <a:pt x="6" y="240"/>
                  </a:cubicBezTo>
                  <a:cubicBezTo>
                    <a:pt x="4" y="240"/>
                    <a:pt x="3" y="240"/>
                    <a:pt x="2" y="238"/>
                  </a:cubicBezTo>
                  <a:cubicBezTo>
                    <a:pt x="0" y="237"/>
                    <a:pt x="0" y="236"/>
                    <a:pt x="0" y="234"/>
                  </a:cubicBezTo>
                  <a:cubicBezTo>
                    <a:pt x="24" y="6"/>
                    <a:pt x="24" y="6"/>
                    <a:pt x="24" y="6"/>
                  </a:cubicBezTo>
                  <a:cubicBezTo>
                    <a:pt x="24" y="3"/>
                    <a:pt x="27" y="0"/>
                    <a:pt x="30" y="0"/>
                  </a:cubicBezTo>
                  <a:cubicBezTo>
                    <a:pt x="67" y="0"/>
                    <a:pt x="67" y="0"/>
                    <a:pt x="67" y="0"/>
                  </a:cubicBezTo>
                  <a:cubicBezTo>
                    <a:pt x="71" y="0"/>
                    <a:pt x="73" y="3"/>
                    <a:pt x="73" y="6"/>
                  </a:cubicBezTo>
                  <a:cubicBezTo>
                    <a:pt x="73" y="10"/>
                    <a:pt x="71" y="12"/>
                    <a:pt x="67" y="12"/>
                  </a:cubicBezTo>
                  <a:cubicBezTo>
                    <a:pt x="35" y="12"/>
                    <a:pt x="35" y="12"/>
                    <a:pt x="35" y="12"/>
                  </a:cubicBezTo>
                  <a:cubicBezTo>
                    <a:pt x="13" y="228"/>
                    <a:pt x="13" y="228"/>
                    <a:pt x="13" y="228"/>
                  </a:cubicBezTo>
                  <a:cubicBezTo>
                    <a:pt x="239" y="228"/>
                    <a:pt x="239" y="228"/>
                    <a:pt x="239" y="228"/>
                  </a:cubicBezTo>
                  <a:cubicBezTo>
                    <a:pt x="217" y="12"/>
                    <a:pt x="217" y="12"/>
                    <a:pt x="217" y="12"/>
                  </a:cubicBezTo>
                  <a:cubicBezTo>
                    <a:pt x="187" y="12"/>
                    <a:pt x="187" y="12"/>
                    <a:pt x="187" y="12"/>
                  </a:cubicBezTo>
                  <a:cubicBezTo>
                    <a:pt x="183" y="12"/>
                    <a:pt x="181" y="10"/>
                    <a:pt x="181" y="6"/>
                  </a:cubicBezTo>
                  <a:cubicBezTo>
                    <a:pt x="181" y="3"/>
                    <a:pt x="183" y="0"/>
                    <a:pt x="187" y="0"/>
                  </a:cubicBezTo>
                  <a:cubicBezTo>
                    <a:pt x="222" y="0"/>
                    <a:pt x="222" y="0"/>
                    <a:pt x="222" y="0"/>
                  </a:cubicBezTo>
                  <a:cubicBezTo>
                    <a:pt x="225" y="0"/>
                    <a:pt x="228" y="3"/>
                    <a:pt x="228" y="6"/>
                  </a:cubicBezTo>
                  <a:cubicBezTo>
                    <a:pt x="252" y="234"/>
                    <a:pt x="252" y="234"/>
                    <a:pt x="252" y="234"/>
                  </a:cubicBezTo>
                  <a:cubicBezTo>
                    <a:pt x="252" y="236"/>
                    <a:pt x="252" y="237"/>
                    <a:pt x="250" y="238"/>
                  </a:cubicBezTo>
                  <a:cubicBezTo>
                    <a:pt x="249" y="240"/>
                    <a:pt x="248" y="240"/>
                    <a:pt x="246" y="24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Freeform 133">
              <a:extLst>
                <a:ext uri="{FF2B5EF4-FFF2-40B4-BE49-F238E27FC236}">
                  <a16:creationId xmlns:a16="http://schemas.microsoft.com/office/drawing/2014/main" id="{A30B94F1-0D32-4213-AF86-38BF1908FBB1}"/>
                </a:ext>
              </a:extLst>
            </p:cNvPr>
            <p:cNvSpPr>
              <a:spLocks/>
            </p:cNvSpPr>
            <p:nvPr/>
          </p:nvSpPr>
          <p:spPr bwMode="auto">
            <a:xfrm>
              <a:off x="566" y="3459"/>
              <a:ext cx="349" cy="18"/>
            </a:xfrm>
            <a:custGeom>
              <a:avLst/>
              <a:gdLst>
                <a:gd name="T0" fmla="*/ 230 w 236"/>
                <a:gd name="T1" fmla="*/ 12 h 12"/>
                <a:gd name="T2" fmla="*/ 6 w 236"/>
                <a:gd name="T3" fmla="*/ 12 h 12"/>
                <a:gd name="T4" fmla="*/ 0 w 236"/>
                <a:gd name="T5" fmla="*/ 6 h 12"/>
                <a:gd name="T6" fmla="*/ 6 w 236"/>
                <a:gd name="T7" fmla="*/ 0 h 12"/>
                <a:gd name="T8" fmla="*/ 230 w 236"/>
                <a:gd name="T9" fmla="*/ 0 h 12"/>
                <a:gd name="T10" fmla="*/ 236 w 236"/>
                <a:gd name="T11" fmla="*/ 6 h 12"/>
                <a:gd name="T12" fmla="*/ 230 w 2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6" h="12">
                  <a:moveTo>
                    <a:pt x="230" y="12"/>
                  </a:moveTo>
                  <a:cubicBezTo>
                    <a:pt x="6" y="12"/>
                    <a:pt x="6" y="12"/>
                    <a:pt x="6" y="12"/>
                  </a:cubicBezTo>
                  <a:cubicBezTo>
                    <a:pt x="2" y="12"/>
                    <a:pt x="0" y="10"/>
                    <a:pt x="0" y="6"/>
                  </a:cubicBezTo>
                  <a:cubicBezTo>
                    <a:pt x="0" y="3"/>
                    <a:pt x="2" y="0"/>
                    <a:pt x="6" y="0"/>
                  </a:cubicBezTo>
                  <a:cubicBezTo>
                    <a:pt x="230" y="0"/>
                    <a:pt x="230" y="0"/>
                    <a:pt x="230" y="0"/>
                  </a:cubicBezTo>
                  <a:cubicBezTo>
                    <a:pt x="234" y="0"/>
                    <a:pt x="236" y="3"/>
                    <a:pt x="236" y="6"/>
                  </a:cubicBezTo>
                  <a:cubicBezTo>
                    <a:pt x="236" y="10"/>
                    <a:pt x="234" y="12"/>
                    <a:pt x="2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Freeform 134">
              <a:extLst>
                <a:ext uri="{FF2B5EF4-FFF2-40B4-BE49-F238E27FC236}">
                  <a16:creationId xmlns:a16="http://schemas.microsoft.com/office/drawing/2014/main" id="{730EDCE7-A1C1-4E1B-9DEA-EE1BB30B970E}"/>
                </a:ext>
              </a:extLst>
            </p:cNvPr>
            <p:cNvSpPr>
              <a:spLocks/>
            </p:cNvSpPr>
            <p:nvPr/>
          </p:nvSpPr>
          <p:spPr bwMode="auto">
            <a:xfrm>
              <a:off x="785" y="3335"/>
              <a:ext cx="118" cy="17"/>
            </a:xfrm>
            <a:custGeom>
              <a:avLst/>
              <a:gdLst>
                <a:gd name="T0" fmla="*/ 74 w 80"/>
                <a:gd name="T1" fmla="*/ 12 h 12"/>
                <a:gd name="T2" fmla="*/ 6 w 80"/>
                <a:gd name="T3" fmla="*/ 12 h 12"/>
                <a:gd name="T4" fmla="*/ 0 w 80"/>
                <a:gd name="T5" fmla="*/ 6 h 12"/>
                <a:gd name="T6" fmla="*/ 6 w 80"/>
                <a:gd name="T7" fmla="*/ 0 h 12"/>
                <a:gd name="T8" fmla="*/ 74 w 80"/>
                <a:gd name="T9" fmla="*/ 0 h 12"/>
                <a:gd name="T10" fmla="*/ 80 w 80"/>
                <a:gd name="T11" fmla="*/ 6 h 12"/>
                <a:gd name="T12" fmla="*/ 74 w 8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0" h="12">
                  <a:moveTo>
                    <a:pt x="74" y="12"/>
                  </a:moveTo>
                  <a:cubicBezTo>
                    <a:pt x="6" y="12"/>
                    <a:pt x="6" y="12"/>
                    <a:pt x="6" y="12"/>
                  </a:cubicBezTo>
                  <a:cubicBezTo>
                    <a:pt x="3" y="12"/>
                    <a:pt x="0" y="10"/>
                    <a:pt x="0" y="6"/>
                  </a:cubicBezTo>
                  <a:cubicBezTo>
                    <a:pt x="0" y="3"/>
                    <a:pt x="3" y="0"/>
                    <a:pt x="6" y="0"/>
                  </a:cubicBezTo>
                  <a:cubicBezTo>
                    <a:pt x="74" y="0"/>
                    <a:pt x="74" y="0"/>
                    <a:pt x="74" y="0"/>
                  </a:cubicBezTo>
                  <a:cubicBezTo>
                    <a:pt x="77" y="0"/>
                    <a:pt x="80" y="3"/>
                    <a:pt x="80" y="6"/>
                  </a:cubicBezTo>
                  <a:cubicBezTo>
                    <a:pt x="80" y="10"/>
                    <a:pt x="77" y="12"/>
                    <a:pt x="74"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Freeform 135">
              <a:extLst>
                <a:ext uri="{FF2B5EF4-FFF2-40B4-BE49-F238E27FC236}">
                  <a16:creationId xmlns:a16="http://schemas.microsoft.com/office/drawing/2014/main" id="{ABA2F68B-58BC-4228-991A-6E21788100EE}"/>
                </a:ext>
              </a:extLst>
            </p:cNvPr>
            <p:cNvSpPr>
              <a:spLocks/>
            </p:cNvSpPr>
            <p:nvPr/>
          </p:nvSpPr>
          <p:spPr bwMode="auto">
            <a:xfrm>
              <a:off x="578" y="3335"/>
              <a:ext cx="121" cy="17"/>
            </a:xfrm>
            <a:custGeom>
              <a:avLst/>
              <a:gdLst>
                <a:gd name="T0" fmla="*/ 76 w 82"/>
                <a:gd name="T1" fmla="*/ 12 h 12"/>
                <a:gd name="T2" fmla="*/ 6 w 82"/>
                <a:gd name="T3" fmla="*/ 12 h 12"/>
                <a:gd name="T4" fmla="*/ 0 w 82"/>
                <a:gd name="T5" fmla="*/ 6 h 12"/>
                <a:gd name="T6" fmla="*/ 6 w 82"/>
                <a:gd name="T7" fmla="*/ 0 h 12"/>
                <a:gd name="T8" fmla="*/ 76 w 82"/>
                <a:gd name="T9" fmla="*/ 0 h 12"/>
                <a:gd name="T10" fmla="*/ 82 w 82"/>
                <a:gd name="T11" fmla="*/ 6 h 12"/>
                <a:gd name="T12" fmla="*/ 76 w 8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2" h="12">
                  <a:moveTo>
                    <a:pt x="76" y="12"/>
                  </a:moveTo>
                  <a:cubicBezTo>
                    <a:pt x="6" y="12"/>
                    <a:pt x="6" y="12"/>
                    <a:pt x="6" y="12"/>
                  </a:cubicBezTo>
                  <a:cubicBezTo>
                    <a:pt x="3" y="12"/>
                    <a:pt x="0" y="10"/>
                    <a:pt x="0" y="6"/>
                  </a:cubicBezTo>
                  <a:cubicBezTo>
                    <a:pt x="0" y="3"/>
                    <a:pt x="3" y="0"/>
                    <a:pt x="6" y="0"/>
                  </a:cubicBezTo>
                  <a:cubicBezTo>
                    <a:pt x="76" y="0"/>
                    <a:pt x="76" y="0"/>
                    <a:pt x="76" y="0"/>
                  </a:cubicBezTo>
                  <a:cubicBezTo>
                    <a:pt x="79" y="0"/>
                    <a:pt x="82" y="3"/>
                    <a:pt x="82" y="6"/>
                  </a:cubicBezTo>
                  <a:cubicBezTo>
                    <a:pt x="82" y="10"/>
                    <a:pt x="79" y="12"/>
                    <a:pt x="7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Freeform 136">
              <a:extLst>
                <a:ext uri="{FF2B5EF4-FFF2-40B4-BE49-F238E27FC236}">
                  <a16:creationId xmlns:a16="http://schemas.microsoft.com/office/drawing/2014/main" id="{010CF615-373D-418F-B218-8F603B716FF3}"/>
                </a:ext>
              </a:extLst>
            </p:cNvPr>
            <p:cNvSpPr>
              <a:spLocks/>
            </p:cNvSpPr>
            <p:nvPr/>
          </p:nvSpPr>
          <p:spPr bwMode="auto">
            <a:xfrm>
              <a:off x="643" y="3299"/>
              <a:ext cx="35" cy="284"/>
            </a:xfrm>
            <a:custGeom>
              <a:avLst/>
              <a:gdLst>
                <a:gd name="T0" fmla="*/ 6 w 24"/>
                <a:gd name="T1" fmla="*/ 192 h 192"/>
                <a:gd name="T2" fmla="*/ 6 w 24"/>
                <a:gd name="T3" fmla="*/ 192 h 192"/>
                <a:gd name="T4" fmla="*/ 0 w 24"/>
                <a:gd name="T5" fmla="*/ 186 h 192"/>
                <a:gd name="T6" fmla="*/ 12 w 24"/>
                <a:gd name="T7" fmla="*/ 6 h 192"/>
                <a:gd name="T8" fmla="*/ 18 w 24"/>
                <a:gd name="T9" fmla="*/ 0 h 192"/>
                <a:gd name="T10" fmla="*/ 24 w 24"/>
                <a:gd name="T11" fmla="*/ 7 h 192"/>
                <a:gd name="T12" fmla="*/ 12 w 24"/>
                <a:gd name="T13" fmla="*/ 187 h 192"/>
                <a:gd name="T14" fmla="*/ 6 w 2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92">
                  <a:moveTo>
                    <a:pt x="6" y="192"/>
                  </a:moveTo>
                  <a:cubicBezTo>
                    <a:pt x="6" y="192"/>
                    <a:pt x="6" y="192"/>
                    <a:pt x="6" y="192"/>
                  </a:cubicBezTo>
                  <a:cubicBezTo>
                    <a:pt x="2" y="192"/>
                    <a:pt x="0" y="189"/>
                    <a:pt x="0" y="186"/>
                  </a:cubicBezTo>
                  <a:cubicBezTo>
                    <a:pt x="12" y="6"/>
                    <a:pt x="12" y="6"/>
                    <a:pt x="12" y="6"/>
                  </a:cubicBezTo>
                  <a:cubicBezTo>
                    <a:pt x="12" y="3"/>
                    <a:pt x="15" y="0"/>
                    <a:pt x="18" y="0"/>
                  </a:cubicBezTo>
                  <a:cubicBezTo>
                    <a:pt x="21" y="1"/>
                    <a:pt x="24" y="4"/>
                    <a:pt x="24" y="7"/>
                  </a:cubicBezTo>
                  <a:cubicBezTo>
                    <a:pt x="12" y="187"/>
                    <a:pt x="12" y="187"/>
                    <a:pt x="12" y="187"/>
                  </a:cubicBezTo>
                  <a:cubicBezTo>
                    <a:pt x="12" y="190"/>
                    <a:pt x="9" y="192"/>
                    <a:pt x="6" y="19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reeform 137">
              <a:extLst>
                <a:ext uri="{FF2B5EF4-FFF2-40B4-BE49-F238E27FC236}">
                  <a16:creationId xmlns:a16="http://schemas.microsoft.com/office/drawing/2014/main" id="{34BC20EB-8A12-45A5-B56D-42ED088D6EF8}"/>
                </a:ext>
              </a:extLst>
            </p:cNvPr>
            <p:cNvSpPr>
              <a:spLocks/>
            </p:cNvSpPr>
            <p:nvPr/>
          </p:nvSpPr>
          <p:spPr bwMode="auto">
            <a:xfrm>
              <a:off x="806" y="3299"/>
              <a:ext cx="35" cy="284"/>
            </a:xfrm>
            <a:custGeom>
              <a:avLst/>
              <a:gdLst>
                <a:gd name="T0" fmla="*/ 18 w 24"/>
                <a:gd name="T1" fmla="*/ 192 h 192"/>
                <a:gd name="T2" fmla="*/ 12 w 24"/>
                <a:gd name="T3" fmla="*/ 187 h 192"/>
                <a:gd name="T4" fmla="*/ 1 w 24"/>
                <a:gd name="T5" fmla="*/ 7 h 192"/>
                <a:gd name="T6" fmla="*/ 6 w 24"/>
                <a:gd name="T7" fmla="*/ 0 h 192"/>
                <a:gd name="T8" fmla="*/ 13 w 24"/>
                <a:gd name="T9" fmla="*/ 6 h 192"/>
                <a:gd name="T10" fmla="*/ 24 w 24"/>
                <a:gd name="T11" fmla="*/ 186 h 192"/>
                <a:gd name="T12" fmla="*/ 19 w 24"/>
                <a:gd name="T13" fmla="*/ 192 h 192"/>
                <a:gd name="T14" fmla="*/ 18 w 2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92">
                  <a:moveTo>
                    <a:pt x="18" y="192"/>
                  </a:moveTo>
                  <a:cubicBezTo>
                    <a:pt x="15" y="192"/>
                    <a:pt x="12" y="190"/>
                    <a:pt x="12" y="187"/>
                  </a:cubicBezTo>
                  <a:cubicBezTo>
                    <a:pt x="1" y="7"/>
                    <a:pt x="1" y="7"/>
                    <a:pt x="1" y="7"/>
                  </a:cubicBezTo>
                  <a:cubicBezTo>
                    <a:pt x="0" y="4"/>
                    <a:pt x="3" y="1"/>
                    <a:pt x="6" y="0"/>
                  </a:cubicBezTo>
                  <a:cubicBezTo>
                    <a:pt x="9" y="0"/>
                    <a:pt x="12" y="3"/>
                    <a:pt x="13" y="6"/>
                  </a:cubicBezTo>
                  <a:cubicBezTo>
                    <a:pt x="24" y="186"/>
                    <a:pt x="24" y="186"/>
                    <a:pt x="24" y="186"/>
                  </a:cubicBezTo>
                  <a:cubicBezTo>
                    <a:pt x="24" y="189"/>
                    <a:pt x="22" y="192"/>
                    <a:pt x="19" y="192"/>
                  </a:cubicBezTo>
                  <a:cubicBezTo>
                    <a:pt x="18" y="192"/>
                    <a:pt x="18" y="192"/>
                    <a:pt x="18" y="19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7" name="Rectangle 106">
            <a:extLst>
              <a:ext uri="{FF2B5EF4-FFF2-40B4-BE49-F238E27FC236}">
                <a16:creationId xmlns:a16="http://schemas.microsoft.com/office/drawing/2014/main" id="{5566EF0E-9A7B-4C14-9C89-ACC05A3F62FB}"/>
              </a:ext>
            </a:extLst>
          </p:cNvPr>
          <p:cNvSpPr/>
          <p:nvPr/>
        </p:nvSpPr>
        <p:spPr bwMode="auto">
          <a:xfrm>
            <a:off x="8875713" y="2574925"/>
            <a:ext cx="1006475" cy="447675"/>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Regional Training Mapping</a:t>
            </a:r>
          </a:p>
        </p:txBody>
      </p:sp>
      <p:sp>
        <p:nvSpPr>
          <p:cNvPr id="108" name="Rectangle 107">
            <a:extLst>
              <a:ext uri="{FF2B5EF4-FFF2-40B4-BE49-F238E27FC236}">
                <a16:creationId xmlns:a16="http://schemas.microsoft.com/office/drawing/2014/main" id="{077C45F0-E129-44D1-BC7A-DB61D186E232}"/>
              </a:ext>
            </a:extLst>
          </p:cNvPr>
          <p:cNvSpPr/>
          <p:nvPr/>
        </p:nvSpPr>
        <p:spPr bwMode="auto">
          <a:xfrm>
            <a:off x="8337550" y="3060700"/>
            <a:ext cx="1544638" cy="846138"/>
          </a:xfrm>
          <a:prstGeom prst="rect">
            <a:avLst/>
          </a:prstGeom>
        </p:spPr>
        <p:txBody>
          <a:bodyPr lIns="0" tIns="0" rIns="0" bIns="0">
            <a:spAutoFit/>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Identify regional training strengths and gaps based on coverage of competencies.</a:t>
            </a:r>
          </a:p>
          <a:p>
            <a:pPr marL="182880" marR="0" lvl="0" indent="-182880" algn="l" defTabSz="914400" rtl="0" eaLnBrk="1" fontAlgn="auto" latinLnBrk="0" hangingPunct="1">
              <a:lnSpc>
                <a:spcPct val="100000"/>
              </a:lnSpc>
              <a:spcBef>
                <a:spcPct val="0"/>
              </a:spcBef>
              <a:spcAft>
                <a:spcPts val="300"/>
              </a:spcAft>
              <a:buClrTx/>
              <a:buSzTx/>
              <a:buFontTx/>
              <a:buNone/>
              <a:tabLst/>
              <a:defRPr/>
            </a:pPr>
            <a:endParaRPr kumimoji="0" lang="en-US" sz="1100" b="0" i="0" u="none" strike="noStrike" kern="0" cap="none" spc="0" normalizeH="0" baseline="0" noProof="0">
              <a:ln>
                <a:noFill/>
              </a:ln>
              <a:solidFill>
                <a:prstClr val="white"/>
              </a:solidFill>
              <a:effectLst/>
              <a:uLnTx/>
              <a:uFillTx/>
              <a:latin typeface="Swis721  BT  Cond 2"/>
              <a:ea typeface="+mn-ea"/>
              <a:cs typeface="+mn-cs"/>
            </a:endParaRPr>
          </a:p>
        </p:txBody>
      </p:sp>
      <p:sp>
        <p:nvSpPr>
          <p:cNvPr id="109" name="Rectangle 108">
            <a:extLst>
              <a:ext uri="{FF2B5EF4-FFF2-40B4-BE49-F238E27FC236}">
                <a16:creationId xmlns:a16="http://schemas.microsoft.com/office/drawing/2014/main" id="{D3CD4D41-F273-4930-AF7A-6268BEC2EC88}"/>
              </a:ext>
            </a:extLst>
          </p:cNvPr>
          <p:cNvSpPr/>
          <p:nvPr/>
        </p:nvSpPr>
        <p:spPr>
          <a:xfrm>
            <a:off x="8891588" y="5918200"/>
            <a:ext cx="3362325" cy="301625"/>
          </a:xfrm>
          <a:prstGeom prst="rect">
            <a:avLst/>
          </a:prstGeom>
          <a:no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white">
                    <a:lumMod val="85000"/>
                  </a:prstClr>
                </a:solidFill>
                <a:effectLst/>
                <a:uLnTx/>
                <a:uFillTx/>
                <a:latin typeface="Gotham Book"/>
                <a:ea typeface="+mn-ea"/>
                <a:cs typeface="+mn-cs"/>
              </a:rPr>
              <a:t>And many others (e.g., Credit for Prior Learning)… </a:t>
            </a:r>
          </a:p>
        </p:txBody>
      </p:sp>
      <p:sp>
        <p:nvSpPr>
          <p:cNvPr id="110" name="Rectangle 109">
            <a:extLst>
              <a:ext uri="{FF2B5EF4-FFF2-40B4-BE49-F238E27FC236}">
                <a16:creationId xmlns:a16="http://schemas.microsoft.com/office/drawing/2014/main" id="{D8779818-25CD-4FC1-BDDD-45CAEF2225BF}"/>
              </a:ext>
            </a:extLst>
          </p:cNvPr>
          <p:cNvSpPr/>
          <p:nvPr/>
        </p:nvSpPr>
        <p:spPr>
          <a:xfrm>
            <a:off x="6383338" y="2401888"/>
            <a:ext cx="1882775" cy="1674812"/>
          </a:xfrm>
          <a:prstGeom prst="rect">
            <a:avLst/>
          </a:prstGeom>
          <a:noFill/>
          <a:ln w="38100" cap="flat" cmpd="sng" algn="ctr">
            <a:solidFill>
              <a:srgbClr val="DE791C"/>
            </a:solidFill>
            <a:prstDash val="solid"/>
            <a:miter lim="800000"/>
          </a:ln>
          <a:effectLst>
            <a:outerShdw blurRad="50800" dist="381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12" name="TextBox 111">
            <a:extLst>
              <a:ext uri="{FF2B5EF4-FFF2-40B4-BE49-F238E27FC236}">
                <a16:creationId xmlns:a16="http://schemas.microsoft.com/office/drawing/2014/main" id="{5F714920-64F2-4E74-A3D5-13301B6C0253}"/>
              </a:ext>
            </a:extLst>
          </p:cNvPr>
          <p:cNvSpPr txBox="1"/>
          <p:nvPr/>
        </p:nvSpPr>
        <p:spPr>
          <a:xfrm>
            <a:off x="581025" y="6380163"/>
            <a:ext cx="7751763" cy="24606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A1A0A4"/>
                </a:solidFill>
                <a:effectLst/>
                <a:uLnTx/>
                <a:uFillTx/>
                <a:latin typeface="Swis721  BT  Cond 2"/>
                <a:ea typeface="+mn-ea"/>
                <a:cs typeface="+mn-cs"/>
              </a:rPr>
              <a:t>The </a:t>
            </a:r>
            <a:r>
              <a:rPr kumimoji="0" lang="en-US" sz="1000" b="0" i="0" u="none" strike="noStrike" kern="0" cap="none" spc="0" normalizeH="0" baseline="0" noProof="0">
                <a:ln>
                  <a:noFill/>
                </a:ln>
                <a:solidFill>
                  <a:srgbClr val="A1A0A4"/>
                </a:solidFill>
                <a:effectLst/>
                <a:uLnTx/>
                <a:uFillTx/>
                <a:latin typeface="Swis721  BT  Cond 2"/>
                <a:ea typeface="+mn-ea"/>
                <a:cs typeface="+mn-cs"/>
                <a:hlinkClick r:id="rId3"/>
              </a:rPr>
              <a:t>Competency Model Clearinghouse</a:t>
            </a:r>
            <a:r>
              <a:rPr kumimoji="0" lang="en-US" sz="1000" b="0" i="0" u="none" strike="noStrike" kern="0" cap="none" spc="0" normalizeH="0" baseline="0" noProof="0">
                <a:ln>
                  <a:noFill/>
                </a:ln>
                <a:solidFill>
                  <a:srgbClr val="A1A0A4"/>
                </a:solidFill>
                <a:effectLst/>
                <a:uLnTx/>
                <a:uFillTx/>
                <a:latin typeface="Swis721  BT  Cond 2"/>
                <a:ea typeface="+mn-ea"/>
                <a:cs typeface="+mn-cs"/>
              </a:rPr>
              <a:t> and associated framework is adapted from DOL’s </a:t>
            </a:r>
            <a:r>
              <a:rPr kumimoji="0" lang="en-US" sz="1000" b="0" i="0" u="none" strike="noStrike" kern="0" cap="none" spc="0" normalizeH="0" baseline="0" noProof="0" err="1">
                <a:ln>
                  <a:noFill/>
                </a:ln>
                <a:solidFill>
                  <a:srgbClr val="A1A0A4"/>
                </a:solidFill>
                <a:effectLst/>
                <a:uLnTx/>
                <a:uFillTx/>
                <a:latin typeface="Swis721  BT  Cond 2"/>
                <a:ea typeface="+mn-ea"/>
                <a:cs typeface="+mn-cs"/>
              </a:rPr>
              <a:t>CareerOneStop</a:t>
            </a:r>
            <a:r>
              <a:rPr kumimoji="0" lang="en-US" sz="1000" b="0" i="0" u="none" strike="noStrike" kern="0" cap="none" spc="0" normalizeH="0" baseline="0" noProof="0">
                <a:ln>
                  <a:noFill/>
                </a:ln>
                <a:solidFill>
                  <a:srgbClr val="A1A0A4"/>
                </a:solidFill>
                <a:effectLst/>
                <a:uLnTx/>
                <a:uFillTx/>
                <a:latin typeface="Swis721  BT  Cond 2"/>
                <a:ea typeface="+mn-ea"/>
                <a:cs typeface="+mn-cs"/>
              </a:rPr>
              <a:t>. </a:t>
            </a:r>
          </a:p>
        </p:txBody>
      </p:sp>
      <p:sp>
        <p:nvSpPr>
          <p:cNvPr id="113" name="Rectangle 112">
            <a:extLst>
              <a:ext uri="{FF2B5EF4-FFF2-40B4-BE49-F238E27FC236}">
                <a16:creationId xmlns:a16="http://schemas.microsoft.com/office/drawing/2014/main" id="{209FA452-86BF-4EEF-AA25-145CD2281AF0}"/>
              </a:ext>
            </a:extLst>
          </p:cNvPr>
          <p:cNvSpPr/>
          <p:nvPr/>
        </p:nvSpPr>
        <p:spPr bwMode="auto">
          <a:xfrm>
            <a:off x="5108575" y="2649538"/>
            <a:ext cx="1800225" cy="298450"/>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Career </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Pathways</a:t>
            </a:r>
            <a:endParaRPr kumimoji="0" lang="en-US" sz="1200" b="0" i="0" u="none" strike="noStrike" kern="0" cap="none" spc="0" normalizeH="0" baseline="0" noProof="0">
              <a:ln>
                <a:noFill/>
              </a:ln>
              <a:solidFill>
                <a:prstClr val="white"/>
              </a:solidFill>
              <a:effectLst/>
              <a:uLnTx/>
              <a:uFillTx/>
              <a:latin typeface="Swis721  BT  Cond 2"/>
              <a:ea typeface="+mn-ea"/>
              <a:cs typeface="+mn-cs"/>
            </a:endParaRPr>
          </a:p>
        </p:txBody>
      </p:sp>
      <p:sp>
        <p:nvSpPr>
          <p:cNvPr id="114" name="Rectangle 113">
            <a:extLst>
              <a:ext uri="{FF2B5EF4-FFF2-40B4-BE49-F238E27FC236}">
                <a16:creationId xmlns:a16="http://schemas.microsoft.com/office/drawing/2014/main" id="{91946FEE-D995-4801-AFC6-340F45746C36}"/>
              </a:ext>
            </a:extLst>
          </p:cNvPr>
          <p:cNvSpPr/>
          <p:nvPr/>
        </p:nvSpPr>
        <p:spPr bwMode="auto">
          <a:xfrm>
            <a:off x="4637088" y="3060700"/>
            <a:ext cx="1755775" cy="884238"/>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Identify advancement pathways within an organization or industry. </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Reference tool to develop stackable credentials. </a:t>
            </a:r>
          </a:p>
        </p:txBody>
      </p:sp>
      <p:sp>
        <p:nvSpPr>
          <p:cNvPr id="115" name="Rectangle 114">
            <a:extLst>
              <a:ext uri="{FF2B5EF4-FFF2-40B4-BE49-F238E27FC236}">
                <a16:creationId xmlns:a16="http://schemas.microsoft.com/office/drawing/2014/main" id="{EA1CE579-B685-453A-B858-4AEA78EC107E}"/>
              </a:ext>
            </a:extLst>
          </p:cNvPr>
          <p:cNvSpPr/>
          <p:nvPr/>
        </p:nvSpPr>
        <p:spPr bwMode="auto">
          <a:xfrm>
            <a:off x="4581525" y="4933950"/>
            <a:ext cx="1670050" cy="1054100"/>
          </a:xfrm>
          <a:prstGeom prst="rect">
            <a:avLst/>
          </a:prstGeom>
        </p:spPr>
        <p:txBody>
          <a:bodyPr lIns="0" tIns="0" rIns="0" bIns="0">
            <a:spAutoFit/>
          </a:bodyPr>
          <a:lstStyle/>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Inform on-the-job training programs </a:t>
            </a:r>
          </a:p>
          <a:p>
            <a:pPr marL="179388" marR="0" lvl="0" indent="-179388"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Swis721  BT  Cond 2"/>
                <a:ea typeface="+mn-ea"/>
                <a:cs typeface="+mn-cs"/>
              </a:rPr>
              <a:t>Benchmark for supervisors to encourage continuous learning within teams.</a:t>
            </a:r>
          </a:p>
        </p:txBody>
      </p:sp>
      <p:sp>
        <p:nvSpPr>
          <p:cNvPr id="116" name="Rectangle 115">
            <a:extLst>
              <a:ext uri="{FF2B5EF4-FFF2-40B4-BE49-F238E27FC236}">
                <a16:creationId xmlns:a16="http://schemas.microsoft.com/office/drawing/2014/main" id="{01BC903C-ABFC-4202-B91C-59708744B999}"/>
              </a:ext>
            </a:extLst>
          </p:cNvPr>
          <p:cNvSpPr/>
          <p:nvPr/>
        </p:nvSpPr>
        <p:spPr bwMode="auto">
          <a:xfrm>
            <a:off x="5097463" y="4441825"/>
            <a:ext cx="1225550" cy="442913"/>
          </a:xfrm>
          <a:prstGeom prst="rect">
            <a:avLst/>
          </a:prstGeom>
        </p:spPr>
        <p:txBody>
          <a:bodyPr lIns="0" tIns="0" rIns="0" bIns="0" anchor="ctr">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wis721  BT  Cond 2"/>
                <a:ea typeface="+mn-ea"/>
                <a:cs typeface="+mn-cs"/>
              </a:rPr>
              <a:t>Train-the-Trainer Program Enhancement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1" descr="A person with a backpack walking through a doorway&#10;&#10;Description automatically generated">
            <a:extLst>
              <a:ext uri="{FF2B5EF4-FFF2-40B4-BE49-F238E27FC236}">
                <a16:creationId xmlns:a16="http://schemas.microsoft.com/office/drawing/2014/main" id="{7442D16E-C74C-4B59-92C1-9FCA62F81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0"/>
            <a:ext cx="4962525"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 picture containing light, clock&#10;&#10;Description automatically generated">
            <a:extLst>
              <a:ext uri="{FF2B5EF4-FFF2-40B4-BE49-F238E27FC236}">
                <a16:creationId xmlns:a16="http://schemas.microsoft.com/office/drawing/2014/main" id="{99A8C6B4-C98E-4137-AFA6-C629C8322944}"/>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931034" y="4379679"/>
            <a:ext cx="1106257" cy="694626"/>
          </a:xfrm>
          <a:prstGeom prst="rect">
            <a:avLst/>
          </a:prstGeom>
          <a:noFill/>
        </p:spPr>
      </p:pic>
      <p:pic>
        <p:nvPicPr>
          <p:cNvPr id="12" name="Picture 8" descr="A picture containing light, clock&#10;&#10;Description automatically generated">
            <a:extLst>
              <a:ext uri="{FF2B5EF4-FFF2-40B4-BE49-F238E27FC236}">
                <a16:creationId xmlns:a16="http://schemas.microsoft.com/office/drawing/2014/main" id="{CF79C77F-6A74-4A87-8457-8D9B38A4E718}"/>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906061" y="2364898"/>
            <a:ext cx="1106257" cy="694626"/>
          </a:xfrm>
          <a:prstGeom prst="rect">
            <a:avLst/>
          </a:prstGeom>
          <a:noFill/>
        </p:spPr>
      </p:pic>
      <p:pic>
        <p:nvPicPr>
          <p:cNvPr id="1032" name="Picture 8" descr="A picture containing light, clock&#10;&#10;Description automatically generated">
            <a:extLst>
              <a:ext uri="{FF2B5EF4-FFF2-40B4-BE49-F238E27FC236}">
                <a16:creationId xmlns:a16="http://schemas.microsoft.com/office/drawing/2014/main" id="{9EFAFF76-A575-4871-9C8F-4AE38199C260}"/>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936665" y="769883"/>
            <a:ext cx="1106257" cy="694626"/>
          </a:xfrm>
          <a:prstGeom prst="rect">
            <a:avLst/>
          </a:prstGeom>
          <a:noFill/>
        </p:spPr>
      </p:pic>
      <p:sp>
        <p:nvSpPr>
          <p:cNvPr id="34822" name="TextBox 18">
            <a:extLst>
              <a:ext uri="{FF2B5EF4-FFF2-40B4-BE49-F238E27FC236}">
                <a16:creationId xmlns:a16="http://schemas.microsoft.com/office/drawing/2014/main" id="{213A5F6C-79CE-421B-AD76-FF2D1337B648}"/>
              </a:ext>
            </a:extLst>
          </p:cNvPr>
          <p:cNvSpPr txBox="1">
            <a:spLocks noChangeArrowheads="1"/>
          </p:cNvSpPr>
          <p:nvPr/>
        </p:nvSpPr>
        <p:spPr bwMode="auto">
          <a:xfrm>
            <a:off x="214313" y="3363913"/>
            <a:ext cx="4660900" cy="2801937"/>
          </a:xfrm>
          <a:prstGeom prst="rect">
            <a:avLst/>
          </a:prstGeom>
          <a:solidFill>
            <a:schemeClr val="tx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defRPr>
                <a:solidFill>
                  <a:schemeClr val="tx1"/>
                </a:solidFill>
                <a:latin typeface="Swis721  BT  Cond 2" panose="020B0506020202030204"/>
              </a:defRPr>
            </a:lvl1pPr>
            <a:lvl2pPr marL="742950" indent="-285750" defTabSz="455613">
              <a:defRPr>
                <a:solidFill>
                  <a:schemeClr val="tx1"/>
                </a:solidFill>
                <a:latin typeface="Swis721  BT  Cond 2" panose="020B0506020202030204"/>
              </a:defRPr>
            </a:lvl2pPr>
            <a:lvl3pPr marL="1143000" indent="-228600" defTabSz="455613">
              <a:defRPr>
                <a:solidFill>
                  <a:schemeClr val="tx1"/>
                </a:solidFill>
                <a:latin typeface="Swis721  BT  Cond 2" panose="020B0506020202030204"/>
              </a:defRPr>
            </a:lvl3pPr>
            <a:lvl4pPr marL="1600200" indent="-228600" defTabSz="455613">
              <a:defRPr>
                <a:solidFill>
                  <a:schemeClr val="tx1"/>
                </a:solidFill>
                <a:latin typeface="Swis721  BT  Cond 2" panose="020B0506020202030204"/>
              </a:defRPr>
            </a:lvl4pPr>
            <a:lvl5pPr marL="2057400" indent="-228600" defTabSz="455613">
              <a:defRPr>
                <a:solidFill>
                  <a:schemeClr val="tx1"/>
                </a:solidFill>
                <a:latin typeface="Swis721  BT  Cond 2" panose="020B0506020202030204"/>
              </a:defRPr>
            </a:lvl5pPr>
            <a:lvl6pPr marL="2514600" indent="-228600" defTabSz="455613" fontAlgn="base">
              <a:spcBef>
                <a:spcPct val="0"/>
              </a:spcBef>
              <a:spcAft>
                <a:spcPct val="0"/>
              </a:spcAft>
              <a:defRPr>
                <a:solidFill>
                  <a:schemeClr val="tx1"/>
                </a:solidFill>
                <a:latin typeface="Swis721  BT  Cond 2" panose="020B0506020202030204"/>
              </a:defRPr>
            </a:lvl6pPr>
            <a:lvl7pPr marL="2971800" indent="-228600" defTabSz="455613" fontAlgn="base">
              <a:spcBef>
                <a:spcPct val="0"/>
              </a:spcBef>
              <a:spcAft>
                <a:spcPct val="0"/>
              </a:spcAft>
              <a:defRPr>
                <a:solidFill>
                  <a:schemeClr val="tx1"/>
                </a:solidFill>
                <a:latin typeface="Swis721  BT  Cond 2" panose="020B0506020202030204"/>
              </a:defRPr>
            </a:lvl7pPr>
            <a:lvl8pPr marL="3429000" indent="-228600" defTabSz="455613" fontAlgn="base">
              <a:spcBef>
                <a:spcPct val="0"/>
              </a:spcBef>
              <a:spcAft>
                <a:spcPct val="0"/>
              </a:spcAft>
              <a:defRPr>
                <a:solidFill>
                  <a:schemeClr val="tx1"/>
                </a:solidFill>
                <a:latin typeface="Swis721  BT  Cond 2" panose="020B0506020202030204"/>
              </a:defRPr>
            </a:lvl8pPr>
            <a:lvl9pPr marL="3886200" indent="-228600" defTabSz="455613" fontAlgn="base">
              <a:spcBef>
                <a:spcPct val="0"/>
              </a:spcBef>
              <a:spcAft>
                <a:spcPct val="0"/>
              </a:spcAft>
              <a:defRPr>
                <a:solidFill>
                  <a:schemeClr val="tx1"/>
                </a:solidFill>
                <a:latin typeface="Swis721  BT  Cond 2" panose="020B0506020202030204"/>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Manufacturing curriculum content can be cross-walked with and compared to content within the competency model </a:t>
            </a: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at the Knowledge, Skill, and Ability (KSA) level. Programs can assess if they are thoroughly covering, providing exposure to, or not covering KSAs within the Competency Model to get hyper-detailed feedback on how curriculum aligns to the model. Based on the coverage category and criticality of KSA, an educator recommendation can be made to </a:t>
            </a:r>
            <a:r>
              <a:rPr kumimoji="0" lang="en-US" altLang="en-US" sz="1600" b="1"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better align curriculum with Ohio’s manufacturing competency needs.</a:t>
            </a:r>
          </a:p>
        </p:txBody>
      </p:sp>
      <p:cxnSp>
        <p:nvCxnSpPr>
          <p:cNvPr id="24" name="Straight Connector 23">
            <a:extLst>
              <a:ext uri="{FF2B5EF4-FFF2-40B4-BE49-F238E27FC236}">
                <a16:creationId xmlns:a16="http://schemas.microsoft.com/office/drawing/2014/main" id="{01142064-9FE4-43AE-B464-8918AC4F827E}"/>
              </a:ext>
            </a:extLst>
          </p:cNvPr>
          <p:cNvCxnSpPr>
            <a:cxnSpLocks/>
          </p:cNvCxnSpPr>
          <p:nvPr/>
        </p:nvCxnSpPr>
        <p:spPr>
          <a:xfrm>
            <a:off x="5318125" y="1293813"/>
            <a:ext cx="58785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824" name="TextBox 27">
            <a:extLst>
              <a:ext uri="{FF2B5EF4-FFF2-40B4-BE49-F238E27FC236}">
                <a16:creationId xmlns:a16="http://schemas.microsoft.com/office/drawing/2014/main" id="{463C092F-F716-4E55-8D09-2B7632F68545}"/>
              </a:ext>
            </a:extLst>
          </p:cNvPr>
          <p:cNvSpPr txBox="1">
            <a:spLocks noChangeArrowheads="1"/>
          </p:cNvSpPr>
          <p:nvPr/>
        </p:nvSpPr>
        <p:spPr bwMode="auto">
          <a:xfrm>
            <a:off x="5241925" y="930275"/>
            <a:ext cx="676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DE791C"/>
                </a:solidFill>
                <a:effectLst/>
                <a:uLnTx/>
                <a:uFillTx/>
                <a:latin typeface="Swis721  BT  Cond 2" panose="020B0506020202030204"/>
                <a:ea typeface="+mn-ea"/>
                <a:cs typeface="+mn-cs"/>
              </a:rPr>
              <a:t>WHAT ARE THE BENEFITS?</a:t>
            </a:r>
          </a:p>
        </p:txBody>
      </p:sp>
      <p:cxnSp>
        <p:nvCxnSpPr>
          <p:cNvPr id="31" name="Straight Connector 30">
            <a:extLst>
              <a:ext uri="{FF2B5EF4-FFF2-40B4-BE49-F238E27FC236}">
                <a16:creationId xmlns:a16="http://schemas.microsoft.com/office/drawing/2014/main" id="{AC957958-BE31-403D-AA78-886F513DF348}"/>
              </a:ext>
            </a:extLst>
          </p:cNvPr>
          <p:cNvCxnSpPr>
            <a:cxnSpLocks/>
          </p:cNvCxnSpPr>
          <p:nvPr/>
        </p:nvCxnSpPr>
        <p:spPr>
          <a:xfrm>
            <a:off x="5318125" y="2855913"/>
            <a:ext cx="5878513" cy="63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826" name="TextBox 31">
            <a:extLst>
              <a:ext uri="{FF2B5EF4-FFF2-40B4-BE49-F238E27FC236}">
                <a16:creationId xmlns:a16="http://schemas.microsoft.com/office/drawing/2014/main" id="{8AAF11A2-E72A-493B-A677-74F0B5CC6EA3}"/>
              </a:ext>
            </a:extLst>
          </p:cNvPr>
          <p:cNvSpPr txBox="1">
            <a:spLocks noChangeArrowheads="1"/>
          </p:cNvSpPr>
          <p:nvPr/>
        </p:nvSpPr>
        <p:spPr bwMode="auto">
          <a:xfrm>
            <a:off x="5241925" y="2492375"/>
            <a:ext cx="694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DE791C"/>
                </a:solidFill>
                <a:effectLst/>
                <a:uLnTx/>
                <a:uFillTx/>
                <a:latin typeface="Swis721  BT  Cond 2" panose="020B0506020202030204"/>
                <a:ea typeface="+mn-ea"/>
                <a:cs typeface="+mn-cs"/>
              </a:rPr>
              <a:t>WHAT QUESTIONS ARE ADDRESSED?</a:t>
            </a:r>
          </a:p>
        </p:txBody>
      </p:sp>
      <p:cxnSp>
        <p:nvCxnSpPr>
          <p:cNvPr id="33" name="Straight Connector 32">
            <a:extLst>
              <a:ext uri="{FF2B5EF4-FFF2-40B4-BE49-F238E27FC236}">
                <a16:creationId xmlns:a16="http://schemas.microsoft.com/office/drawing/2014/main" id="{6A7D15A1-0B5F-46B7-BC44-BD17CB865955}"/>
              </a:ext>
            </a:extLst>
          </p:cNvPr>
          <p:cNvCxnSpPr>
            <a:cxnSpLocks/>
          </p:cNvCxnSpPr>
          <p:nvPr/>
        </p:nvCxnSpPr>
        <p:spPr>
          <a:xfrm>
            <a:off x="5318125" y="4868863"/>
            <a:ext cx="58785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828" name="TextBox 33">
            <a:extLst>
              <a:ext uri="{FF2B5EF4-FFF2-40B4-BE49-F238E27FC236}">
                <a16:creationId xmlns:a16="http://schemas.microsoft.com/office/drawing/2014/main" id="{EF1F8C79-B333-477D-971C-D69D872673E4}"/>
              </a:ext>
            </a:extLst>
          </p:cNvPr>
          <p:cNvSpPr txBox="1">
            <a:spLocks noChangeArrowheads="1"/>
          </p:cNvSpPr>
          <p:nvPr/>
        </p:nvSpPr>
        <p:spPr bwMode="auto">
          <a:xfrm>
            <a:off x="5241925" y="4505325"/>
            <a:ext cx="429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DE791C"/>
                </a:solidFill>
                <a:effectLst/>
                <a:uLnTx/>
                <a:uFillTx/>
                <a:latin typeface="Swis721  BT  Cond 2" panose="020B0506020202030204"/>
                <a:ea typeface="+mn-ea"/>
                <a:cs typeface="+mn-cs"/>
              </a:rPr>
              <a:t>WHAT’S THE PROCESS?</a:t>
            </a:r>
          </a:p>
        </p:txBody>
      </p:sp>
      <p:sp>
        <p:nvSpPr>
          <p:cNvPr id="34829" name="TextBox 35">
            <a:extLst>
              <a:ext uri="{FF2B5EF4-FFF2-40B4-BE49-F238E27FC236}">
                <a16:creationId xmlns:a16="http://schemas.microsoft.com/office/drawing/2014/main" id="{4F3031B3-FC2C-4A73-B92C-159B3F4531F4}"/>
              </a:ext>
            </a:extLst>
          </p:cNvPr>
          <p:cNvSpPr txBox="1">
            <a:spLocks noChangeArrowheads="1"/>
          </p:cNvSpPr>
          <p:nvPr/>
        </p:nvSpPr>
        <p:spPr bwMode="auto">
          <a:xfrm>
            <a:off x="5635625" y="1362075"/>
            <a:ext cx="60182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Promotes curricula across ISPs and employers.</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Highlights clear path for educators to pinpoint curriculum areas to enhance.</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Upskills students to be better prepared to enter the workforce.</a:t>
            </a:r>
          </a:p>
          <a:p>
            <a:pPr marL="0" marR="0" lvl="0" indent="0" algn="l" defTabSz="914400" rtl="0" eaLnBrk="1" fontAlgn="base" latinLnBrk="0" hangingPunct="1">
              <a:lnSpc>
                <a:spcPct val="100000"/>
              </a:lnSpc>
              <a:spcBef>
                <a:spcPct val="0"/>
              </a:spcBef>
              <a:spcAft>
                <a:spcPts val="80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pic>
        <p:nvPicPr>
          <p:cNvPr id="34830" name="Picture 2" descr="Tick inside circle - Free interface icons">
            <a:extLst>
              <a:ext uri="{FF2B5EF4-FFF2-40B4-BE49-F238E27FC236}">
                <a16:creationId xmlns:a16="http://schemas.microsoft.com/office/drawing/2014/main" id="{CE7F23C0-3E3D-4A06-BAEC-A0A39DB3E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144780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2" descr="Tick inside circle - Free interface icons">
            <a:extLst>
              <a:ext uri="{FF2B5EF4-FFF2-40B4-BE49-F238E27FC236}">
                <a16:creationId xmlns:a16="http://schemas.microsoft.com/office/drawing/2014/main" id="{4D6900EC-1C18-4DA2-BBA5-375A8F68F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175577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2" descr="Tick inside circle - Free interface icons">
            <a:extLst>
              <a:ext uri="{FF2B5EF4-FFF2-40B4-BE49-F238E27FC236}">
                <a16:creationId xmlns:a16="http://schemas.microsoft.com/office/drawing/2014/main" id="{87DBA55F-5113-4093-8922-9EFB1606E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207486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Box 50">
            <a:extLst>
              <a:ext uri="{FF2B5EF4-FFF2-40B4-BE49-F238E27FC236}">
                <a16:creationId xmlns:a16="http://schemas.microsoft.com/office/drawing/2014/main" id="{AD04F484-C16F-4867-8A43-DEA4FB8C6662}"/>
              </a:ext>
            </a:extLst>
          </p:cNvPr>
          <p:cNvSpPr txBox="1">
            <a:spLocks noChangeArrowheads="1"/>
          </p:cNvSpPr>
          <p:nvPr/>
        </p:nvSpPr>
        <p:spPr bwMode="auto">
          <a:xfrm>
            <a:off x="5641975" y="2987675"/>
            <a:ext cx="55546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How can curricula more closely align with Ohio manufacturers’ designated competency needs?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How can ISPs promote curricula that address critical employer needs?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What additional content can supplement existing manufacturing curricula?</a:t>
            </a:r>
          </a:p>
        </p:txBody>
      </p:sp>
      <p:pic>
        <p:nvPicPr>
          <p:cNvPr id="34834" name="Picture 4">
            <a:extLst>
              <a:ext uri="{FF2B5EF4-FFF2-40B4-BE49-F238E27FC236}">
                <a16:creationId xmlns:a16="http://schemas.microsoft.com/office/drawing/2014/main" id="{A5013D77-C7A3-4E08-B499-B31B700C5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75" y="3148013"/>
            <a:ext cx="2524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4">
            <a:extLst>
              <a:ext uri="{FF2B5EF4-FFF2-40B4-BE49-F238E27FC236}">
                <a16:creationId xmlns:a16="http://schemas.microsoft.com/office/drawing/2014/main" id="{89483C50-43CD-4646-A868-CD39E426BC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75" y="3590925"/>
            <a:ext cx="2524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4">
            <a:extLst>
              <a:ext uri="{FF2B5EF4-FFF2-40B4-BE49-F238E27FC236}">
                <a16:creationId xmlns:a16="http://schemas.microsoft.com/office/drawing/2014/main" id="{EBFC3348-82DD-41C5-8194-8E59DD1D7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75" y="4067175"/>
            <a:ext cx="2524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20595EB-2545-4D48-9798-D1A3ECEE7EE5}"/>
              </a:ext>
            </a:extLst>
          </p:cNvPr>
          <p:cNvSpPr/>
          <p:nvPr/>
        </p:nvSpPr>
        <p:spPr>
          <a:xfrm>
            <a:off x="-7938" y="-1588"/>
            <a:ext cx="4968876" cy="241776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pic>
        <p:nvPicPr>
          <p:cNvPr id="34838" name="Picture 10" descr="Straight Horizontal Arrow Doodle PNG &amp; SVG Design For T-Shirts">
            <a:extLst>
              <a:ext uri="{FF2B5EF4-FFF2-40B4-BE49-F238E27FC236}">
                <a16:creationId xmlns:a16="http://schemas.microsoft.com/office/drawing/2014/main" id="{51554FAC-43FF-4662-A6F2-7D9513E8776D}"/>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291263" y="5049838"/>
            <a:ext cx="136048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C98EA7BF-B6CA-41D0-A578-3E622A8D7C10}"/>
              </a:ext>
            </a:extLst>
          </p:cNvPr>
          <p:cNvSpPr/>
          <p:nvPr/>
        </p:nvSpPr>
        <p:spPr>
          <a:xfrm>
            <a:off x="7519988" y="5094288"/>
            <a:ext cx="1828800" cy="13716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wis721  BT  Cond 2"/>
                <a:ea typeface="+mn-ea"/>
                <a:cs typeface="+mn-cs"/>
              </a:rPr>
              <a:t>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a:ea typeface="+mn-ea"/>
                <a:cs typeface="+mn-cs"/>
              </a:rPr>
              <a:t>Coverage level identified and classified</a:t>
            </a:r>
          </a:p>
        </p:txBody>
      </p:sp>
      <p:sp>
        <p:nvSpPr>
          <p:cNvPr id="30" name="Rectangle 29">
            <a:extLst>
              <a:ext uri="{FF2B5EF4-FFF2-40B4-BE49-F238E27FC236}">
                <a16:creationId xmlns:a16="http://schemas.microsoft.com/office/drawing/2014/main" id="{382F8AB0-8196-4A44-8B74-A5605A8A13D6}"/>
              </a:ext>
            </a:extLst>
          </p:cNvPr>
          <p:cNvSpPr/>
          <p:nvPr/>
        </p:nvSpPr>
        <p:spPr>
          <a:xfrm>
            <a:off x="9972675" y="5094288"/>
            <a:ext cx="1874838" cy="13716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wis721  BT  Cond 2"/>
                <a:ea typeface="+mn-ea"/>
                <a:cs typeface="+mn-cs"/>
              </a:rPr>
              <a:t>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a:ea typeface="+mn-ea"/>
                <a:cs typeface="+mn-cs"/>
              </a:rPr>
              <a:t>Recommendation and implementation of curriculum modifications/updates</a:t>
            </a:r>
          </a:p>
        </p:txBody>
      </p:sp>
      <p:sp>
        <p:nvSpPr>
          <p:cNvPr id="35" name="Rectangle 34">
            <a:extLst>
              <a:ext uri="{FF2B5EF4-FFF2-40B4-BE49-F238E27FC236}">
                <a16:creationId xmlns:a16="http://schemas.microsoft.com/office/drawing/2014/main" id="{73104026-B0D7-4117-A35D-CA398193D999}"/>
              </a:ext>
            </a:extLst>
          </p:cNvPr>
          <p:cNvSpPr/>
          <p:nvPr/>
        </p:nvSpPr>
        <p:spPr>
          <a:xfrm>
            <a:off x="5141913" y="5094288"/>
            <a:ext cx="1828800" cy="1371600"/>
          </a:xfrm>
          <a:prstGeom prst="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wis721  BT  Cond 2"/>
                <a:ea typeface="+mn-ea"/>
                <a:cs typeface="+mn-cs"/>
              </a:rPr>
              <a:t>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a:ea typeface="+mn-ea"/>
                <a:cs typeface="+mn-cs"/>
              </a:rPr>
              <a:t>Local education programs evaluated against competency model</a:t>
            </a:r>
          </a:p>
        </p:txBody>
      </p:sp>
      <p:pic>
        <p:nvPicPr>
          <p:cNvPr id="34842" name="Picture 10" descr="Straight Horizontal Arrow Doodle PNG &amp; SVG Design For T-Shirts">
            <a:extLst>
              <a:ext uri="{FF2B5EF4-FFF2-40B4-BE49-F238E27FC236}">
                <a16:creationId xmlns:a16="http://schemas.microsoft.com/office/drawing/2014/main" id="{43087AEE-0C5A-4E99-869E-9615880F2F36}"/>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8682038" y="502602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3" name="TextBox 7">
            <a:extLst>
              <a:ext uri="{FF2B5EF4-FFF2-40B4-BE49-F238E27FC236}">
                <a16:creationId xmlns:a16="http://schemas.microsoft.com/office/drawing/2014/main" id="{E3D4A2A5-48B4-4B74-9A44-BD16E465A231}"/>
              </a:ext>
            </a:extLst>
          </p:cNvPr>
          <p:cNvSpPr txBox="1">
            <a:spLocks noChangeArrowheads="1"/>
          </p:cNvSpPr>
          <p:nvPr/>
        </p:nvSpPr>
        <p:spPr bwMode="auto">
          <a:xfrm>
            <a:off x="9015413" y="739775"/>
            <a:ext cx="12239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2E56"/>
                </a:solidFill>
                <a:effectLst/>
                <a:uLnTx/>
                <a:uFillTx/>
                <a:latin typeface="Swis721  BT  Cond 2" panose="020B0506020202030204"/>
                <a:ea typeface="+mn-ea"/>
                <a:cs typeface="+mn-cs"/>
              </a:rPr>
              <a:t>Conducted by Educators</a:t>
            </a:r>
          </a:p>
        </p:txBody>
      </p:sp>
      <p:grpSp>
        <p:nvGrpSpPr>
          <p:cNvPr id="34844" name="Group 64">
            <a:extLst>
              <a:ext uri="{FF2B5EF4-FFF2-40B4-BE49-F238E27FC236}">
                <a16:creationId xmlns:a16="http://schemas.microsoft.com/office/drawing/2014/main" id="{CE4A2612-7A55-428A-A23B-FE1C7E7B5375}"/>
              </a:ext>
            </a:extLst>
          </p:cNvPr>
          <p:cNvGrpSpPr>
            <a:grpSpLocks/>
          </p:cNvGrpSpPr>
          <p:nvPr/>
        </p:nvGrpSpPr>
        <p:grpSpPr bwMode="auto">
          <a:xfrm>
            <a:off x="9328150" y="146050"/>
            <a:ext cx="596900" cy="596900"/>
            <a:chOff x="9536254" y="245244"/>
            <a:chExt cx="596554" cy="596554"/>
          </a:xfrm>
        </p:grpSpPr>
        <p:sp>
          <p:nvSpPr>
            <p:cNvPr id="7" name="Flowchart: Connector 6">
              <a:extLst>
                <a:ext uri="{FF2B5EF4-FFF2-40B4-BE49-F238E27FC236}">
                  <a16:creationId xmlns:a16="http://schemas.microsoft.com/office/drawing/2014/main" id="{D22ACE08-91EA-4AE3-A47D-0B089AA95E3C}"/>
                </a:ext>
              </a:extLst>
            </p:cNvPr>
            <p:cNvSpPr/>
            <p:nvPr/>
          </p:nvSpPr>
          <p:spPr>
            <a:xfrm>
              <a:off x="9536254" y="245244"/>
              <a:ext cx="596554" cy="596554"/>
            </a:xfrm>
            <a:prstGeom prst="flowChartConnector">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grpSp>
          <p:nvGrpSpPr>
            <p:cNvPr id="13" name="Group 12">
              <a:extLst>
                <a:ext uri="{FF2B5EF4-FFF2-40B4-BE49-F238E27FC236}">
                  <a16:creationId xmlns:a16="http://schemas.microsoft.com/office/drawing/2014/main" id="{ED90B74F-8F2E-4565-A778-A3D352A5CC99}"/>
                </a:ext>
              </a:extLst>
            </p:cNvPr>
            <p:cNvGrpSpPr/>
            <p:nvPr/>
          </p:nvGrpSpPr>
          <p:grpSpPr>
            <a:xfrm>
              <a:off x="9658018" y="354038"/>
              <a:ext cx="353877" cy="349252"/>
              <a:chOff x="12138026" y="-1377950"/>
              <a:chExt cx="631825" cy="609601"/>
            </a:xfrm>
            <a:solidFill>
              <a:schemeClr val="bg2"/>
            </a:solidFill>
          </p:grpSpPr>
          <p:sp>
            <p:nvSpPr>
              <p:cNvPr id="15" name="Freeform 45">
                <a:extLst>
                  <a:ext uri="{FF2B5EF4-FFF2-40B4-BE49-F238E27FC236}">
                    <a16:creationId xmlns:a16="http://schemas.microsoft.com/office/drawing/2014/main" id="{84D214B1-CB24-4E78-86B3-0013BBB15CF4}"/>
                  </a:ext>
                </a:extLst>
              </p:cNvPr>
              <p:cNvSpPr>
                <a:spLocks noEditPoints="1"/>
              </p:cNvSpPr>
              <p:nvPr/>
            </p:nvSpPr>
            <p:spPr bwMode="auto">
              <a:xfrm>
                <a:off x="12295188" y="-1323975"/>
                <a:ext cx="315913" cy="344488"/>
              </a:xfrm>
              <a:custGeom>
                <a:avLst/>
                <a:gdLst>
                  <a:gd name="T0" fmla="*/ 16 w 48"/>
                  <a:gd name="T1" fmla="*/ 52 h 52"/>
                  <a:gd name="T2" fmla="*/ 23 w 48"/>
                  <a:gd name="T3" fmla="*/ 50 h 52"/>
                  <a:gd name="T4" fmla="*/ 24 w 48"/>
                  <a:gd name="T5" fmla="*/ 50 h 52"/>
                  <a:gd name="T6" fmla="*/ 25 w 48"/>
                  <a:gd name="T7" fmla="*/ 50 h 52"/>
                  <a:gd name="T8" fmla="*/ 32 w 48"/>
                  <a:gd name="T9" fmla="*/ 52 h 52"/>
                  <a:gd name="T10" fmla="*/ 48 w 48"/>
                  <a:gd name="T11" fmla="*/ 27 h 52"/>
                  <a:gd name="T12" fmla="*/ 33 w 48"/>
                  <a:gd name="T13" fmla="*/ 8 h 52"/>
                  <a:gd name="T14" fmla="*/ 26 w 48"/>
                  <a:gd name="T15" fmla="*/ 9 h 52"/>
                  <a:gd name="T16" fmla="*/ 26 w 48"/>
                  <a:gd name="T17" fmla="*/ 7 h 52"/>
                  <a:gd name="T18" fmla="*/ 19 w 48"/>
                  <a:gd name="T19" fmla="*/ 0 h 52"/>
                  <a:gd name="T20" fmla="*/ 15 w 48"/>
                  <a:gd name="T21" fmla="*/ 0 h 52"/>
                  <a:gd name="T22" fmla="*/ 13 w 48"/>
                  <a:gd name="T23" fmla="*/ 2 h 52"/>
                  <a:gd name="T24" fmla="*/ 15 w 48"/>
                  <a:gd name="T25" fmla="*/ 4 h 52"/>
                  <a:gd name="T26" fmla="*/ 19 w 48"/>
                  <a:gd name="T27" fmla="*/ 4 h 52"/>
                  <a:gd name="T28" fmla="*/ 22 w 48"/>
                  <a:gd name="T29" fmla="*/ 7 h 52"/>
                  <a:gd name="T30" fmla="*/ 22 w 48"/>
                  <a:gd name="T31" fmla="*/ 10 h 52"/>
                  <a:gd name="T32" fmla="*/ 22 w 48"/>
                  <a:gd name="T33" fmla="*/ 10 h 52"/>
                  <a:gd name="T34" fmla="*/ 14 w 48"/>
                  <a:gd name="T35" fmla="*/ 8 h 52"/>
                  <a:gd name="T36" fmla="*/ 12 w 48"/>
                  <a:gd name="T37" fmla="*/ 10 h 52"/>
                  <a:gd name="T38" fmla="*/ 8 w 48"/>
                  <a:gd name="T39" fmla="*/ 22 h 52"/>
                  <a:gd name="T40" fmla="*/ 2 w 48"/>
                  <a:gd name="T41" fmla="*/ 25 h 52"/>
                  <a:gd name="T42" fmla="*/ 0 w 48"/>
                  <a:gd name="T43" fmla="*/ 25 h 52"/>
                  <a:gd name="T44" fmla="*/ 0 w 48"/>
                  <a:gd name="T45" fmla="*/ 27 h 52"/>
                  <a:gd name="T46" fmla="*/ 16 w 48"/>
                  <a:gd name="T47" fmla="*/ 52 h 52"/>
                  <a:gd name="T48" fmla="*/ 11 w 48"/>
                  <a:gd name="T49" fmla="*/ 25 h 52"/>
                  <a:gd name="T50" fmla="*/ 16 w 48"/>
                  <a:gd name="T51" fmla="*/ 12 h 52"/>
                  <a:gd name="T52" fmla="*/ 20 w 48"/>
                  <a:gd name="T53" fmla="*/ 13 h 52"/>
                  <a:gd name="T54" fmla="*/ 24 w 48"/>
                  <a:gd name="T55" fmla="*/ 14 h 52"/>
                  <a:gd name="T56" fmla="*/ 27 w 48"/>
                  <a:gd name="T57" fmla="*/ 13 h 52"/>
                  <a:gd name="T58" fmla="*/ 33 w 48"/>
                  <a:gd name="T59" fmla="*/ 12 h 52"/>
                  <a:gd name="T60" fmla="*/ 44 w 48"/>
                  <a:gd name="T61" fmla="*/ 27 h 52"/>
                  <a:gd name="T62" fmla="*/ 32 w 48"/>
                  <a:gd name="T63" fmla="*/ 48 h 52"/>
                  <a:gd name="T64" fmla="*/ 28 w 48"/>
                  <a:gd name="T65" fmla="*/ 47 h 52"/>
                  <a:gd name="T66" fmla="*/ 24 w 48"/>
                  <a:gd name="T67" fmla="*/ 46 h 52"/>
                  <a:gd name="T68" fmla="*/ 20 w 48"/>
                  <a:gd name="T69" fmla="*/ 47 h 52"/>
                  <a:gd name="T70" fmla="*/ 16 w 48"/>
                  <a:gd name="T71" fmla="*/ 48 h 52"/>
                  <a:gd name="T72" fmla="*/ 4 w 48"/>
                  <a:gd name="T73" fmla="*/ 28 h 52"/>
                  <a:gd name="T74" fmla="*/ 11 w 48"/>
                  <a:gd name="T75"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52">
                    <a:moveTo>
                      <a:pt x="16" y="52"/>
                    </a:moveTo>
                    <a:cubicBezTo>
                      <a:pt x="20" y="52"/>
                      <a:pt x="22" y="51"/>
                      <a:pt x="23" y="50"/>
                    </a:cubicBezTo>
                    <a:cubicBezTo>
                      <a:pt x="23" y="50"/>
                      <a:pt x="23" y="50"/>
                      <a:pt x="24" y="50"/>
                    </a:cubicBezTo>
                    <a:cubicBezTo>
                      <a:pt x="25" y="50"/>
                      <a:pt x="25" y="50"/>
                      <a:pt x="25" y="50"/>
                    </a:cubicBezTo>
                    <a:cubicBezTo>
                      <a:pt x="26" y="51"/>
                      <a:pt x="28" y="52"/>
                      <a:pt x="32" y="52"/>
                    </a:cubicBezTo>
                    <a:cubicBezTo>
                      <a:pt x="41" y="52"/>
                      <a:pt x="48" y="36"/>
                      <a:pt x="48" y="27"/>
                    </a:cubicBezTo>
                    <a:cubicBezTo>
                      <a:pt x="48" y="16"/>
                      <a:pt x="42" y="8"/>
                      <a:pt x="33" y="8"/>
                    </a:cubicBezTo>
                    <a:cubicBezTo>
                      <a:pt x="29" y="8"/>
                      <a:pt x="27" y="9"/>
                      <a:pt x="26" y="9"/>
                    </a:cubicBezTo>
                    <a:cubicBezTo>
                      <a:pt x="26" y="7"/>
                      <a:pt x="26" y="7"/>
                      <a:pt x="26" y="7"/>
                    </a:cubicBezTo>
                    <a:cubicBezTo>
                      <a:pt x="26" y="3"/>
                      <a:pt x="23" y="0"/>
                      <a:pt x="19" y="0"/>
                    </a:cubicBezTo>
                    <a:cubicBezTo>
                      <a:pt x="15" y="0"/>
                      <a:pt x="15" y="0"/>
                      <a:pt x="15" y="0"/>
                    </a:cubicBezTo>
                    <a:cubicBezTo>
                      <a:pt x="14" y="0"/>
                      <a:pt x="13" y="1"/>
                      <a:pt x="13" y="2"/>
                    </a:cubicBezTo>
                    <a:cubicBezTo>
                      <a:pt x="13" y="3"/>
                      <a:pt x="14" y="4"/>
                      <a:pt x="15" y="4"/>
                    </a:cubicBezTo>
                    <a:cubicBezTo>
                      <a:pt x="19" y="4"/>
                      <a:pt x="19" y="4"/>
                      <a:pt x="19" y="4"/>
                    </a:cubicBezTo>
                    <a:cubicBezTo>
                      <a:pt x="21" y="4"/>
                      <a:pt x="22" y="5"/>
                      <a:pt x="22" y="7"/>
                    </a:cubicBezTo>
                    <a:cubicBezTo>
                      <a:pt x="22" y="10"/>
                      <a:pt x="22" y="10"/>
                      <a:pt x="22" y="10"/>
                    </a:cubicBezTo>
                    <a:cubicBezTo>
                      <a:pt x="22" y="10"/>
                      <a:pt x="22" y="10"/>
                      <a:pt x="22" y="10"/>
                    </a:cubicBezTo>
                    <a:cubicBezTo>
                      <a:pt x="20" y="9"/>
                      <a:pt x="18" y="8"/>
                      <a:pt x="14" y="8"/>
                    </a:cubicBezTo>
                    <a:cubicBezTo>
                      <a:pt x="13" y="8"/>
                      <a:pt x="12" y="9"/>
                      <a:pt x="12" y="10"/>
                    </a:cubicBezTo>
                    <a:cubicBezTo>
                      <a:pt x="12" y="16"/>
                      <a:pt x="11" y="20"/>
                      <a:pt x="8" y="22"/>
                    </a:cubicBezTo>
                    <a:cubicBezTo>
                      <a:pt x="5" y="25"/>
                      <a:pt x="2" y="25"/>
                      <a:pt x="2" y="25"/>
                    </a:cubicBezTo>
                    <a:cubicBezTo>
                      <a:pt x="1" y="24"/>
                      <a:pt x="1" y="25"/>
                      <a:pt x="0" y="25"/>
                    </a:cubicBezTo>
                    <a:cubicBezTo>
                      <a:pt x="0" y="25"/>
                      <a:pt x="0" y="26"/>
                      <a:pt x="0" y="27"/>
                    </a:cubicBezTo>
                    <a:cubicBezTo>
                      <a:pt x="0" y="36"/>
                      <a:pt x="7" y="52"/>
                      <a:pt x="16" y="52"/>
                    </a:cubicBezTo>
                    <a:close/>
                    <a:moveTo>
                      <a:pt x="11" y="25"/>
                    </a:moveTo>
                    <a:cubicBezTo>
                      <a:pt x="14" y="23"/>
                      <a:pt x="16" y="18"/>
                      <a:pt x="16" y="12"/>
                    </a:cubicBezTo>
                    <a:cubicBezTo>
                      <a:pt x="18" y="12"/>
                      <a:pt x="19" y="13"/>
                      <a:pt x="20" y="13"/>
                    </a:cubicBezTo>
                    <a:cubicBezTo>
                      <a:pt x="21" y="14"/>
                      <a:pt x="23" y="14"/>
                      <a:pt x="24" y="14"/>
                    </a:cubicBezTo>
                    <a:cubicBezTo>
                      <a:pt x="25" y="14"/>
                      <a:pt x="26" y="14"/>
                      <a:pt x="27" y="13"/>
                    </a:cubicBezTo>
                    <a:cubicBezTo>
                      <a:pt x="28" y="13"/>
                      <a:pt x="29" y="12"/>
                      <a:pt x="33" y="12"/>
                    </a:cubicBezTo>
                    <a:cubicBezTo>
                      <a:pt x="40" y="12"/>
                      <a:pt x="44" y="18"/>
                      <a:pt x="44" y="27"/>
                    </a:cubicBezTo>
                    <a:cubicBezTo>
                      <a:pt x="44" y="36"/>
                      <a:pt x="37" y="48"/>
                      <a:pt x="32" y="48"/>
                    </a:cubicBezTo>
                    <a:cubicBezTo>
                      <a:pt x="29" y="48"/>
                      <a:pt x="28" y="47"/>
                      <a:pt x="28" y="47"/>
                    </a:cubicBezTo>
                    <a:cubicBezTo>
                      <a:pt x="27" y="46"/>
                      <a:pt x="26" y="46"/>
                      <a:pt x="24" y="46"/>
                    </a:cubicBezTo>
                    <a:cubicBezTo>
                      <a:pt x="22" y="46"/>
                      <a:pt x="21" y="46"/>
                      <a:pt x="20" y="47"/>
                    </a:cubicBezTo>
                    <a:cubicBezTo>
                      <a:pt x="20" y="47"/>
                      <a:pt x="19" y="48"/>
                      <a:pt x="16" y="48"/>
                    </a:cubicBezTo>
                    <a:cubicBezTo>
                      <a:pt x="11" y="48"/>
                      <a:pt x="5" y="37"/>
                      <a:pt x="4" y="28"/>
                    </a:cubicBezTo>
                    <a:cubicBezTo>
                      <a:pt x="6" y="28"/>
                      <a:pt x="8" y="28"/>
                      <a:pt x="11" y="25"/>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16" name="Freeform 46">
                <a:extLst>
                  <a:ext uri="{FF2B5EF4-FFF2-40B4-BE49-F238E27FC236}">
                    <a16:creationId xmlns:a16="http://schemas.microsoft.com/office/drawing/2014/main" id="{73DD1DFE-2709-47F7-9121-6182C6A0995B}"/>
                  </a:ext>
                </a:extLst>
              </p:cNvPr>
              <p:cNvSpPr>
                <a:spLocks noEditPoints="1"/>
              </p:cNvSpPr>
              <p:nvPr/>
            </p:nvSpPr>
            <p:spPr bwMode="auto">
              <a:xfrm>
                <a:off x="12472988" y="-1377950"/>
                <a:ext cx="98425" cy="100013"/>
              </a:xfrm>
              <a:custGeom>
                <a:avLst/>
                <a:gdLst>
                  <a:gd name="T0" fmla="*/ 2 w 15"/>
                  <a:gd name="T1" fmla="*/ 15 h 15"/>
                  <a:gd name="T2" fmla="*/ 15 w 15"/>
                  <a:gd name="T3" fmla="*/ 2 h 15"/>
                  <a:gd name="T4" fmla="*/ 13 w 15"/>
                  <a:gd name="T5" fmla="*/ 0 h 15"/>
                  <a:gd name="T6" fmla="*/ 0 w 15"/>
                  <a:gd name="T7" fmla="*/ 13 h 15"/>
                  <a:gd name="T8" fmla="*/ 2 w 15"/>
                  <a:gd name="T9" fmla="*/ 15 h 15"/>
                  <a:gd name="T10" fmla="*/ 11 w 15"/>
                  <a:gd name="T11" fmla="*/ 4 h 15"/>
                  <a:gd name="T12" fmla="*/ 5 w 15"/>
                  <a:gd name="T13" fmla="*/ 10 h 15"/>
                  <a:gd name="T14" fmla="*/ 11 w 1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2" y="15"/>
                    </a:moveTo>
                    <a:cubicBezTo>
                      <a:pt x="9" y="15"/>
                      <a:pt x="15" y="9"/>
                      <a:pt x="15" y="2"/>
                    </a:cubicBezTo>
                    <a:cubicBezTo>
                      <a:pt x="15" y="1"/>
                      <a:pt x="14" y="0"/>
                      <a:pt x="13" y="0"/>
                    </a:cubicBezTo>
                    <a:cubicBezTo>
                      <a:pt x="6" y="0"/>
                      <a:pt x="0" y="6"/>
                      <a:pt x="0" y="13"/>
                    </a:cubicBezTo>
                    <a:cubicBezTo>
                      <a:pt x="0" y="14"/>
                      <a:pt x="1" y="15"/>
                      <a:pt x="2" y="15"/>
                    </a:cubicBezTo>
                    <a:close/>
                    <a:moveTo>
                      <a:pt x="11" y="4"/>
                    </a:moveTo>
                    <a:cubicBezTo>
                      <a:pt x="10" y="7"/>
                      <a:pt x="8" y="9"/>
                      <a:pt x="5" y="10"/>
                    </a:cubicBezTo>
                    <a:cubicBezTo>
                      <a:pt x="6" y="7"/>
                      <a:pt x="8" y="5"/>
                      <a:pt x="11"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17" name="Freeform 47">
                <a:extLst>
                  <a:ext uri="{FF2B5EF4-FFF2-40B4-BE49-F238E27FC236}">
                    <a16:creationId xmlns:a16="http://schemas.microsoft.com/office/drawing/2014/main" id="{4D99DECA-7ED2-49D4-B23C-29ED96EA86C6}"/>
                  </a:ext>
                </a:extLst>
              </p:cNvPr>
              <p:cNvSpPr>
                <a:spLocks noEditPoints="1"/>
              </p:cNvSpPr>
              <p:nvPr/>
            </p:nvSpPr>
            <p:spPr bwMode="auto">
              <a:xfrm>
                <a:off x="12138026" y="-954087"/>
                <a:ext cx="631825" cy="185738"/>
              </a:xfrm>
              <a:custGeom>
                <a:avLst/>
                <a:gdLst>
                  <a:gd name="T0" fmla="*/ 88 w 96"/>
                  <a:gd name="T1" fmla="*/ 0 h 28"/>
                  <a:gd name="T2" fmla="*/ 22 w 96"/>
                  <a:gd name="T3" fmla="*/ 0 h 28"/>
                  <a:gd name="T4" fmla="*/ 2 w 96"/>
                  <a:gd name="T5" fmla="*/ 0 h 28"/>
                  <a:gd name="T6" fmla="*/ 0 w 96"/>
                  <a:gd name="T7" fmla="*/ 2 h 28"/>
                  <a:gd name="T8" fmla="*/ 2 w 96"/>
                  <a:gd name="T9" fmla="*/ 4 h 28"/>
                  <a:gd name="T10" fmla="*/ 22 w 96"/>
                  <a:gd name="T11" fmla="*/ 4 h 28"/>
                  <a:gd name="T12" fmla="*/ 28 w 96"/>
                  <a:gd name="T13" fmla="*/ 10 h 28"/>
                  <a:gd name="T14" fmla="*/ 28 w 96"/>
                  <a:gd name="T15" fmla="*/ 18 h 28"/>
                  <a:gd name="T16" fmla="*/ 22 w 96"/>
                  <a:gd name="T17" fmla="*/ 24 h 28"/>
                  <a:gd name="T18" fmla="*/ 2 w 96"/>
                  <a:gd name="T19" fmla="*/ 24 h 28"/>
                  <a:gd name="T20" fmla="*/ 0 w 96"/>
                  <a:gd name="T21" fmla="*/ 26 h 28"/>
                  <a:gd name="T22" fmla="*/ 2 w 96"/>
                  <a:gd name="T23" fmla="*/ 28 h 28"/>
                  <a:gd name="T24" fmla="*/ 22 w 96"/>
                  <a:gd name="T25" fmla="*/ 28 h 28"/>
                  <a:gd name="T26" fmla="*/ 88 w 96"/>
                  <a:gd name="T27" fmla="*/ 28 h 28"/>
                  <a:gd name="T28" fmla="*/ 96 w 96"/>
                  <a:gd name="T29" fmla="*/ 18 h 28"/>
                  <a:gd name="T30" fmla="*/ 96 w 96"/>
                  <a:gd name="T31" fmla="*/ 10 h 28"/>
                  <a:gd name="T32" fmla="*/ 88 w 96"/>
                  <a:gd name="T33" fmla="*/ 0 h 28"/>
                  <a:gd name="T34" fmla="*/ 56 w 96"/>
                  <a:gd name="T35" fmla="*/ 4 h 28"/>
                  <a:gd name="T36" fmla="*/ 68 w 96"/>
                  <a:gd name="T37" fmla="*/ 4 h 28"/>
                  <a:gd name="T38" fmla="*/ 68 w 96"/>
                  <a:gd name="T39" fmla="*/ 24 h 28"/>
                  <a:gd name="T40" fmla="*/ 56 w 96"/>
                  <a:gd name="T41" fmla="*/ 24 h 28"/>
                  <a:gd name="T42" fmla="*/ 56 w 96"/>
                  <a:gd name="T43" fmla="*/ 4 h 28"/>
                  <a:gd name="T44" fmla="*/ 52 w 96"/>
                  <a:gd name="T45" fmla="*/ 24 h 28"/>
                  <a:gd name="T46" fmla="*/ 48 w 96"/>
                  <a:gd name="T47" fmla="*/ 24 h 28"/>
                  <a:gd name="T48" fmla="*/ 48 w 96"/>
                  <a:gd name="T49" fmla="*/ 4 h 28"/>
                  <a:gd name="T50" fmla="*/ 52 w 96"/>
                  <a:gd name="T51" fmla="*/ 4 h 28"/>
                  <a:gd name="T52" fmla="*/ 52 w 96"/>
                  <a:gd name="T53" fmla="*/ 24 h 28"/>
                  <a:gd name="T54" fmla="*/ 72 w 96"/>
                  <a:gd name="T55" fmla="*/ 4 h 28"/>
                  <a:gd name="T56" fmla="*/ 76 w 96"/>
                  <a:gd name="T57" fmla="*/ 4 h 28"/>
                  <a:gd name="T58" fmla="*/ 76 w 96"/>
                  <a:gd name="T59" fmla="*/ 24 h 28"/>
                  <a:gd name="T60" fmla="*/ 72 w 96"/>
                  <a:gd name="T61" fmla="*/ 24 h 28"/>
                  <a:gd name="T62" fmla="*/ 72 w 96"/>
                  <a:gd name="T63" fmla="*/ 4 h 28"/>
                  <a:gd name="T64" fmla="*/ 30 w 96"/>
                  <a:gd name="T65" fmla="*/ 4 h 28"/>
                  <a:gd name="T66" fmla="*/ 44 w 96"/>
                  <a:gd name="T67" fmla="*/ 4 h 28"/>
                  <a:gd name="T68" fmla="*/ 44 w 96"/>
                  <a:gd name="T69" fmla="*/ 24 h 28"/>
                  <a:gd name="T70" fmla="*/ 30 w 96"/>
                  <a:gd name="T71" fmla="*/ 24 h 28"/>
                  <a:gd name="T72" fmla="*/ 32 w 96"/>
                  <a:gd name="T73" fmla="*/ 18 h 28"/>
                  <a:gd name="T74" fmla="*/ 32 w 96"/>
                  <a:gd name="T75" fmla="*/ 10 h 28"/>
                  <a:gd name="T76" fmla="*/ 30 w 96"/>
                  <a:gd name="T77" fmla="*/ 4 h 28"/>
                  <a:gd name="T78" fmla="*/ 92 w 96"/>
                  <a:gd name="T79" fmla="*/ 18 h 28"/>
                  <a:gd name="T80" fmla="*/ 88 w 96"/>
                  <a:gd name="T81" fmla="*/ 24 h 28"/>
                  <a:gd name="T82" fmla="*/ 80 w 96"/>
                  <a:gd name="T83" fmla="*/ 24 h 28"/>
                  <a:gd name="T84" fmla="*/ 80 w 96"/>
                  <a:gd name="T85" fmla="*/ 4 h 28"/>
                  <a:gd name="T86" fmla="*/ 88 w 96"/>
                  <a:gd name="T87" fmla="*/ 4 h 28"/>
                  <a:gd name="T88" fmla="*/ 92 w 96"/>
                  <a:gd name="T89" fmla="*/ 10 h 28"/>
                  <a:gd name="T90" fmla="*/ 92 w 96"/>
                  <a:gd name="T9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28">
                    <a:moveTo>
                      <a:pt x="88" y="0"/>
                    </a:moveTo>
                    <a:cubicBezTo>
                      <a:pt x="22" y="0"/>
                      <a:pt x="22" y="0"/>
                      <a:pt x="22" y="0"/>
                    </a:cubicBezTo>
                    <a:cubicBezTo>
                      <a:pt x="2" y="0"/>
                      <a:pt x="2" y="0"/>
                      <a:pt x="2" y="0"/>
                    </a:cubicBezTo>
                    <a:cubicBezTo>
                      <a:pt x="1" y="0"/>
                      <a:pt x="0" y="1"/>
                      <a:pt x="0" y="2"/>
                    </a:cubicBezTo>
                    <a:cubicBezTo>
                      <a:pt x="0" y="3"/>
                      <a:pt x="1" y="4"/>
                      <a:pt x="2" y="4"/>
                    </a:cubicBezTo>
                    <a:cubicBezTo>
                      <a:pt x="22" y="4"/>
                      <a:pt x="22" y="4"/>
                      <a:pt x="22" y="4"/>
                    </a:cubicBezTo>
                    <a:cubicBezTo>
                      <a:pt x="25" y="4"/>
                      <a:pt x="28" y="7"/>
                      <a:pt x="28" y="10"/>
                    </a:cubicBezTo>
                    <a:cubicBezTo>
                      <a:pt x="28" y="18"/>
                      <a:pt x="28" y="18"/>
                      <a:pt x="28" y="18"/>
                    </a:cubicBezTo>
                    <a:cubicBezTo>
                      <a:pt x="28" y="21"/>
                      <a:pt x="25" y="24"/>
                      <a:pt x="22" y="24"/>
                    </a:cubicBezTo>
                    <a:cubicBezTo>
                      <a:pt x="2" y="24"/>
                      <a:pt x="2" y="24"/>
                      <a:pt x="2" y="24"/>
                    </a:cubicBezTo>
                    <a:cubicBezTo>
                      <a:pt x="1" y="24"/>
                      <a:pt x="0" y="25"/>
                      <a:pt x="0" y="26"/>
                    </a:cubicBezTo>
                    <a:cubicBezTo>
                      <a:pt x="0" y="27"/>
                      <a:pt x="1" y="28"/>
                      <a:pt x="2" y="28"/>
                    </a:cubicBezTo>
                    <a:cubicBezTo>
                      <a:pt x="22" y="28"/>
                      <a:pt x="22" y="28"/>
                      <a:pt x="22" y="28"/>
                    </a:cubicBezTo>
                    <a:cubicBezTo>
                      <a:pt x="88" y="28"/>
                      <a:pt x="88" y="28"/>
                      <a:pt x="88" y="28"/>
                    </a:cubicBezTo>
                    <a:cubicBezTo>
                      <a:pt x="93" y="28"/>
                      <a:pt x="96" y="24"/>
                      <a:pt x="96" y="18"/>
                    </a:cubicBezTo>
                    <a:cubicBezTo>
                      <a:pt x="96" y="10"/>
                      <a:pt x="96" y="10"/>
                      <a:pt x="96" y="10"/>
                    </a:cubicBezTo>
                    <a:cubicBezTo>
                      <a:pt x="96" y="4"/>
                      <a:pt x="93" y="0"/>
                      <a:pt x="88" y="0"/>
                    </a:cubicBezTo>
                    <a:close/>
                    <a:moveTo>
                      <a:pt x="56" y="4"/>
                    </a:moveTo>
                    <a:cubicBezTo>
                      <a:pt x="68" y="4"/>
                      <a:pt x="68" y="4"/>
                      <a:pt x="68" y="4"/>
                    </a:cubicBezTo>
                    <a:cubicBezTo>
                      <a:pt x="68" y="24"/>
                      <a:pt x="68" y="24"/>
                      <a:pt x="68" y="24"/>
                    </a:cubicBezTo>
                    <a:cubicBezTo>
                      <a:pt x="56" y="24"/>
                      <a:pt x="56" y="24"/>
                      <a:pt x="56" y="24"/>
                    </a:cubicBezTo>
                    <a:lnTo>
                      <a:pt x="56" y="4"/>
                    </a:lnTo>
                    <a:close/>
                    <a:moveTo>
                      <a:pt x="52" y="24"/>
                    </a:moveTo>
                    <a:cubicBezTo>
                      <a:pt x="48" y="24"/>
                      <a:pt x="48" y="24"/>
                      <a:pt x="48" y="24"/>
                    </a:cubicBezTo>
                    <a:cubicBezTo>
                      <a:pt x="48" y="4"/>
                      <a:pt x="48" y="4"/>
                      <a:pt x="48" y="4"/>
                    </a:cubicBezTo>
                    <a:cubicBezTo>
                      <a:pt x="52" y="4"/>
                      <a:pt x="52" y="4"/>
                      <a:pt x="52" y="4"/>
                    </a:cubicBezTo>
                    <a:lnTo>
                      <a:pt x="52" y="24"/>
                    </a:lnTo>
                    <a:close/>
                    <a:moveTo>
                      <a:pt x="72" y="4"/>
                    </a:moveTo>
                    <a:cubicBezTo>
                      <a:pt x="76" y="4"/>
                      <a:pt x="76" y="4"/>
                      <a:pt x="76" y="4"/>
                    </a:cubicBezTo>
                    <a:cubicBezTo>
                      <a:pt x="76" y="24"/>
                      <a:pt x="76" y="24"/>
                      <a:pt x="76" y="24"/>
                    </a:cubicBezTo>
                    <a:cubicBezTo>
                      <a:pt x="72" y="24"/>
                      <a:pt x="72" y="24"/>
                      <a:pt x="72" y="24"/>
                    </a:cubicBezTo>
                    <a:lnTo>
                      <a:pt x="72" y="4"/>
                    </a:lnTo>
                    <a:close/>
                    <a:moveTo>
                      <a:pt x="30" y="4"/>
                    </a:moveTo>
                    <a:cubicBezTo>
                      <a:pt x="44" y="4"/>
                      <a:pt x="44" y="4"/>
                      <a:pt x="44" y="4"/>
                    </a:cubicBezTo>
                    <a:cubicBezTo>
                      <a:pt x="44" y="24"/>
                      <a:pt x="44" y="24"/>
                      <a:pt x="44" y="24"/>
                    </a:cubicBezTo>
                    <a:cubicBezTo>
                      <a:pt x="30" y="24"/>
                      <a:pt x="30" y="24"/>
                      <a:pt x="30" y="24"/>
                    </a:cubicBezTo>
                    <a:cubicBezTo>
                      <a:pt x="31" y="22"/>
                      <a:pt x="32" y="20"/>
                      <a:pt x="32" y="18"/>
                    </a:cubicBezTo>
                    <a:cubicBezTo>
                      <a:pt x="32" y="10"/>
                      <a:pt x="32" y="10"/>
                      <a:pt x="32" y="10"/>
                    </a:cubicBezTo>
                    <a:cubicBezTo>
                      <a:pt x="32" y="8"/>
                      <a:pt x="31" y="6"/>
                      <a:pt x="30" y="4"/>
                    </a:cubicBezTo>
                    <a:close/>
                    <a:moveTo>
                      <a:pt x="92" y="18"/>
                    </a:moveTo>
                    <a:cubicBezTo>
                      <a:pt x="92" y="24"/>
                      <a:pt x="89" y="24"/>
                      <a:pt x="88" y="24"/>
                    </a:cubicBezTo>
                    <a:cubicBezTo>
                      <a:pt x="80" y="24"/>
                      <a:pt x="80" y="24"/>
                      <a:pt x="80" y="24"/>
                    </a:cubicBezTo>
                    <a:cubicBezTo>
                      <a:pt x="80" y="4"/>
                      <a:pt x="80" y="4"/>
                      <a:pt x="80" y="4"/>
                    </a:cubicBezTo>
                    <a:cubicBezTo>
                      <a:pt x="88" y="4"/>
                      <a:pt x="88" y="4"/>
                      <a:pt x="88" y="4"/>
                    </a:cubicBezTo>
                    <a:cubicBezTo>
                      <a:pt x="89" y="4"/>
                      <a:pt x="92" y="4"/>
                      <a:pt x="92" y="10"/>
                    </a:cubicBezTo>
                    <a:lnTo>
                      <a:pt x="92" y="18"/>
                    </a:ln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18" name="Freeform 48">
                <a:extLst>
                  <a:ext uri="{FF2B5EF4-FFF2-40B4-BE49-F238E27FC236}">
                    <a16:creationId xmlns:a16="http://schemas.microsoft.com/office/drawing/2014/main" id="{55A334F1-2048-41F3-8E55-4853A55F8D03}"/>
                  </a:ext>
                </a:extLst>
              </p:cNvPr>
              <p:cNvSpPr>
                <a:spLocks/>
              </p:cNvSpPr>
              <p:nvPr/>
            </p:nvSpPr>
            <p:spPr bwMode="auto">
              <a:xfrm>
                <a:off x="12163426" y="-847725"/>
                <a:ext cx="131763" cy="26988"/>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20" name="Freeform 49">
                <a:extLst>
                  <a:ext uri="{FF2B5EF4-FFF2-40B4-BE49-F238E27FC236}">
                    <a16:creationId xmlns:a16="http://schemas.microsoft.com/office/drawing/2014/main" id="{6C1A1C52-EA77-4A7F-BAF7-A12F0A712965}"/>
                  </a:ext>
                </a:extLst>
              </p:cNvPr>
              <p:cNvSpPr>
                <a:spLocks/>
              </p:cNvSpPr>
              <p:nvPr/>
            </p:nvSpPr>
            <p:spPr bwMode="auto">
              <a:xfrm>
                <a:off x="12163426" y="-900112"/>
                <a:ext cx="131763" cy="25400"/>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grpSp>
      </p:grpSp>
      <p:sp>
        <p:nvSpPr>
          <p:cNvPr id="34845" name="TextBox 38">
            <a:extLst>
              <a:ext uri="{FF2B5EF4-FFF2-40B4-BE49-F238E27FC236}">
                <a16:creationId xmlns:a16="http://schemas.microsoft.com/office/drawing/2014/main" id="{8AA3DC8C-0AB5-4968-819C-B05681DC16EC}"/>
              </a:ext>
            </a:extLst>
          </p:cNvPr>
          <p:cNvSpPr txBox="1">
            <a:spLocks noChangeArrowheads="1"/>
          </p:cNvSpPr>
          <p:nvPr/>
        </p:nvSpPr>
        <p:spPr bwMode="auto">
          <a:xfrm>
            <a:off x="10015538" y="739775"/>
            <a:ext cx="1108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2E56"/>
                </a:solidFill>
                <a:effectLst/>
                <a:uLnTx/>
                <a:uFillTx/>
                <a:latin typeface="Swis721  BT  Cond 2" panose="020B0506020202030204"/>
                <a:ea typeface="+mn-ea"/>
                <a:cs typeface="+mn-cs"/>
              </a:rPr>
              <a:t>Utilized by Educators</a:t>
            </a:r>
          </a:p>
        </p:txBody>
      </p:sp>
      <p:grpSp>
        <p:nvGrpSpPr>
          <p:cNvPr id="34846" name="Group 63">
            <a:extLst>
              <a:ext uri="{FF2B5EF4-FFF2-40B4-BE49-F238E27FC236}">
                <a16:creationId xmlns:a16="http://schemas.microsoft.com/office/drawing/2014/main" id="{4DE8A0F0-D1F2-4340-B087-93DEC637854C}"/>
              </a:ext>
            </a:extLst>
          </p:cNvPr>
          <p:cNvGrpSpPr>
            <a:grpSpLocks/>
          </p:cNvGrpSpPr>
          <p:nvPr/>
        </p:nvGrpSpPr>
        <p:grpSpPr bwMode="auto">
          <a:xfrm>
            <a:off x="10271125" y="146050"/>
            <a:ext cx="596900" cy="596900"/>
            <a:chOff x="10367218" y="242282"/>
            <a:chExt cx="596554" cy="596554"/>
          </a:xfrm>
        </p:grpSpPr>
        <p:sp>
          <p:nvSpPr>
            <p:cNvPr id="44" name="Flowchart: Connector 43">
              <a:extLst>
                <a:ext uri="{FF2B5EF4-FFF2-40B4-BE49-F238E27FC236}">
                  <a16:creationId xmlns:a16="http://schemas.microsoft.com/office/drawing/2014/main" id="{8F04E9F7-A2FA-4F22-A238-C8E77F2CC0E5}"/>
                </a:ext>
              </a:extLst>
            </p:cNvPr>
            <p:cNvSpPr/>
            <p:nvPr/>
          </p:nvSpPr>
          <p:spPr>
            <a:xfrm>
              <a:off x="10367218" y="242282"/>
              <a:ext cx="596554" cy="596554"/>
            </a:xfrm>
            <a:prstGeom prst="flowChartConnector">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grpSp>
          <p:nvGrpSpPr>
            <p:cNvPr id="45" name="Group 44">
              <a:extLst>
                <a:ext uri="{FF2B5EF4-FFF2-40B4-BE49-F238E27FC236}">
                  <a16:creationId xmlns:a16="http://schemas.microsoft.com/office/drawing/2014/main" id="{C983B22A-3923-4BDE-ADFA-3EE2B853DC67}"/>
                </a:ext>
              </a:extLst>
            </p:cNvPr>
            <p:cNvGrpSpPr/>
            <p:nvPr/>
          </p:nvGrpSpPr>
          <p:grpSpPr>
            <a:xfrm>
              <a:off x="10488982" y="354165"/>
              <a:ext cx="353877" cy="349252"/>
              <a:chOff x="12138026" y="-1377950"/>
              <a:chExt cx="631825" cy="609601"/>
            </a:xfrm>
            <a:solidFill>
              <a:schemeClr val="bg2"/>
            </a:solidFill>
          </p:grpSpPr>
          <p:sp>
            <p:nvSpPr>
              <p:cNvPr id="46" name="Freeform 45">
                <a:extLst>
                  <a:ext uri="{FF2B5EF4-FFF2-40B4-BE49-F238E27FC236}">
                    <a16:creationId xmlns:a16="http://schemas.microsoft.com/office/drawing/2014/main" id="{69D118A1-F88D-453A-9F63-8CA2DECB7801}"/>
                  </a:ext>
                </a:extLst>
              </p:cNvPr>
              <p:cNvSpPr>
                <a:spLocks noEditPoints="1"/>
              </p:cNvSpPr>
              <p:nvPr/>
            </p:nvSpPr>
            <p:spPr bwMode="auto">
              <a:xfrm>
                <a:off x="12295188" y="-1323975"/>
                <a:ext cx="315913" cy="344488"/>
              </a:xfrm>
              <a:custGeom>
                <a:avLst/>
                <a:gdLst>
                  <a:gd name="T0" fmla="*/ 16 w 48"/>
                  <a:gd name="T1" fmla="*/ 52 h 52"/>
                  <a:gd name="T2" fmla="*/ 23 w 48"/>
                  <a:gd name="T3" fmla="*/ 50 h 52"/>
                  <a:gd name="T4" fmla="*/ 24 w 48"/>
                  <a:gd name="T5" fmla="*/ 50 h 52"/>
                  <a:gd name="T6" fmla="*/ 25 w 48"/>
                  <a:gd name="T7" fmla="*/ 50 h 52"/>
                  <a:gd name="T8" fmla="*/ 32 w 48"/>
                  <a:gd name="T9" fmla="*/ 52 h 52"/>
                  <a:gd name="T10" fmla="*/ 48 w 48"/>
                  <a:gd name="T11" fmla="*/ 27 h 52"/>
                  <a:gd name="T12" fmla="*/ 33 w 48"/>
                  <a:gd name="T13" fmla="*/ 8 h 52"/>
                  <a:gd name="T14" fmla="*/ 26 w 48"/>
                  <a:gd name="T15" fmla="*/ 9 h 52"/>
                  <a:gd name="T16" fmla="*/ 26 w 48"/>
                  <a:gd name="T17" fmla="*/ 7 h 52"/>
                  <a:gd name="T18" fmla="*/ 19 w 48"/>
                  <a:gd name="T19" fmla="*/ 0 h 52"/>
                  <a:gd name="T20" fmla="*/ 15 w 48"/>
                  <a:gd name="T21" fmla="*/ 0 h 52"/>
                  <a:gd name="T22" fmla="*/ 13 w 48"/>
                  <a:gd name="T23" fmla="*/ 2 h 52"/>
                  <a:gd name="T24" fmla="*/ 15 w 48"/>
                  <a:gd name="T25" fmla="*/ 4 h 52"/>
                  <a:gd name="T26" fmla="*/ 19 w 48"/>
                  <a:gd name="T27" fmla="*/ 4 h 52"/>
                  <a:gd name="T28" fmla="*/ 22 w 48"/>
                  <a:gd name="T29" fmla="*/ 7 h 52"/>
                  <a:gd name="T30" fmla="*/ 22 w 48"/>
                  <a:gd name="T31" fmla="*/ 10 h 52"/>
                  <a:gd name="T32" fmla="*/ 22 w 48"/>
                  <a:gd name="T33" fmla="*/ 10 h 52"/>
                  <a:gd name="T34" fmla="*/ 14 w 48"/>
                  <a:gd name="T35" fmla="*/ 8 h 52"/>
                  <a:gd name="T36" fmla="*/ 12 w 48"/>
                  <a:gd name="T37" fmla="*/ 10 h 52"/>
                  <a:gd name="T38" fmla="*/ 8 w 48"/>
                  <a:gd name="T39" fmla="*/ 22 h 52"/>
                  <a:gd name="T40" fmla="*/ 2 w 48"/>
                  <a:gd name="T41" fmla="*/ 25 h 52"/>
                  <a:gd name="T42" fmla="*/ 0 w 48"/>
                  <a:gd name="T43" fmla="*/ 25 h 52"/>
                  <a:gd name="T44" fmla="*/ 0 w 48"/>
                  <a:gd name="T45" fmla="*/ 27 h 52"/>
                  <a:gd name="T46" fmla="*/ 16 w 48"/>
                  <a:gd name="T47" fmla="*/ 52 h 52"/>
                  <a:gd name="T48" fmla="*/ 11 w 48"/>
                  <a:gd name="T49" fmla="*/ 25 h 52"/>
                  <a:gd name="T50" fmla="*/ 16 w 48"/>
                  <a:gd name="T51" fmla="*/ 12 h 52"/>
                  <a:gd name="T52" fmla="*/ 20 w 48"/>
                  <a:gd name="T53" fmla="*/ 13 h 52"/>
                  <a:gd name="T54" fmla="*/ 24 w 48"/>
                  <a:gd name="T55" fmla="*/ 14 h 52"/>
                  <a:gd name="T56" fmla="*/ 27 w 48"/>
                  <a:gd name="T57" fmla="*/ 13 h 52"/>
                  <a:gd name="T58" fmla="*/ 33 w 48"/>
                  <a:gd name="T59" fmla="*/ 12 h 52"/>
                  <a:gd name="T60" fmla="*/ 44 w 48"/>
                  <a:gd name="T61" fmla="*/ 27 h 52"/>
                  <a:gd name="T62" fmla="*/ 32 w 48"/>
                  <a:gd name="T63" fmla="*/ 48 h 52"/>
                  <a:gd name="T64" fmla="*/ 28 w 48"/>
                  <a:gd name="T65" fmla="*/ 47 h 52"/>
                  <a:gd name="T66" fmla="*/ 24 w 48"/>
                  <a:gd name="T67" fmla="*/ 46 h 52"/>
                  <a:gd name="T68" fmla="*/ 20 w 48"/>
                  <a:gd name="T69" fmla="*/ 47 h 52"/>
                  <a:gd name="T70" fmla="*/ 16 w 48"/>
                  <a:gd name="T71" fmla="*/ 48 h 52"/>
                  <a:gd name="T72" fmla="*/ 4 w 48"/>
                  <a:gd name="T73" fmla="*/ 28 h 52"/>
                  <a:gd name="T74" fmla="*/ 11 w 48"/>
                  <a:gd name="T75"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52">
                    <a:moveTo>
                      <a:pt x="16" y="52"/>
                    </a:moveTo>
                    <a:cubicBezTo>
                      <a:pt x="20" y="52"/>
                      <a:pt x="22" y="51"/>
                      <a:pt x="23" y="50"/>
                    </a:cubicBezTo>
                    <a:cubicBezTo>
                      <a:pt x="23" y="50"/>
                      <a:pt x="23" y="50"/>
                      <a:pt x="24" y="50"/>
                    </a:cubicBezTo>
                    <a:cubicBezTo>
                      <a:pt x="25" y="50"/>
                      <a:pt x="25" y="50"/>
                      <a:pt x="25" y="50"/>
                    </a:cubicBezTo>
                    <a:cubicBezTo>
                      <a:pt x="26" y="51"/>
                      <a:pt x="28" y="52"/>
                      <a:pt x="32" y="52"/>
                    </a:cubicBezTo>
                    <a:cubicBezTo>
                      <a:pt x="41" y="52"/>
                      <a:pt x="48" y="36"/>
                      <a:pt x="48" y="27"/>
                    </a:cubicBezTo>
                    <a:cubicBezTo>
                      <a:pt x="48" y="16"/>
                      <a:pt x="42" y="8"/>
                      <a:pt x="33" y="8"/>
                    </a:cubicBezTo>
                    <a:cubicBezTo>
                      <a:pt x="29" y="8"/>
                      <a:pt x="27" y="9"/>
                      <a:pt x="26" y="9"/>
                    </a:cubicBezTo>
                    <a:cubicBezTo>
                      <a:pt x="26" y="7"/>
                      <a:pt x="26" y="7"/>
                      <a:pt x="26" y="7"/>
                    </a:cubicBezTo>
                    <a:cubicBezTo>
                      <a:pt x="26" y="3"/>
                      <a:pt x="23" y="0"/>
                      <a:pt x="19" y="0"/>
                    </a:cubicBezTo>
                    <a:cubicBezTo>
                      <a:pt x="15" y="0"/>
                      <a:pt x="15" y="0"/>
                      <a:pt x="15" y="0"/>
                    </a:cubicBezTo>
                    <a:cubicBezTo>
                      <a:pt x="14" y="0"/>
                      <a:pt x="13" y="1"/>
                      <a:pt x="13" y="2"/>
                    </a:cubicBezTo>
                    <a:cubicBezTo>
                      <a:pt x="13" y="3"/>
                      <a:pt x="14" y="4"/>
                      <a:pt x="15" y="4"/>
                    </a:cubicBezTo>
                    <a:cubicBezTo>
                      <a:pt x="19" y="4"/>
                      <a:pt x="19" y="4"/>
                      <a:pt x="19" y="4"/>
                    </a:cubicBezTo>
                    <a:cubicBezTo>
                      <a:pt x="21" y="4"/>
                      <a:pt x="22" y="5"/>
                      <a:pt x="22" y="7"/>
                    </a:cubicBezTo>
                    <a:cubicBezTo>
                      <a:pt x="22" y="10"/>
                      <a:pt x="22" y="10"/>
                      <a:pt x="22" y="10"/>
                    </a:cubicBezTo>
                    <a:cubicBezTo>
                      <a:pt x="22" y="10"/>
                      <a:pt x="22" y="10"/>
                      <a:pt x="22" y="10"/>
                    </a:cubicBezTo>
                    <a:cubicBezTo>
                      <a:pt x="20" y="9"/>
                      <a:pt x="18" y="8"/>
                      <a:pt x="14" y="8"/>
                    </a:cubicBezTo>
                    <a:cubicBezTo>
                      <a:pt x="13" y="8"/>
                      <a:pt x="12" y="9"/>
                      <a:pt x="12" y="10"/>
                    </a:cubicBezTo>
                    <a:cubicBezTo>
                      <a:pt x="12" y="16"/>
                      <a:pt x="11" y="20"/>
                      <a:pt x="8" y="22"/>
                    </a:cubicBezTo>
                    <a:cubicBezTo>
                      <a:pt x="5" y="25"/>
                      <a:pt x="2" y="25"/>
                      <a:pt x="2" y="25"/>
                    </a:cubicBezTo>
                    <a:cubicBezTo>
                      <a:pt x="1" y="24"/>
                      <a:pt x="1" y="25"/>
                      <a:pt x="0" y="25"/>
                    </a:cubicBezTo>
                    <a:cubicBezTo>
                      <a:pt x="0" y="25"/>
                      <a:pt x="0" y="26"/>
                      <a:pt x="0" y="27"/>
                    </a:cubicBezTo>
                    <a:cubicBezTo>
                      <a:pt x="0" y="36"/>
                      <a:pt x="7" y="52"/>
                      <a:pt x="16" y="52"/>
                    </a:cubicBezTo>
                    <a:close/>
                    <a:moveTo>
                      <a:pt x="11" y="25"/>
                    </a:moveTo>
                    <a:cubicBezTo>
                      <a:pt x="14" y="23"/>
                      <a:pt x="16" y="18"/>
                      <a:pt x="16" y="12"/>
                    </a:cubicBezTo>
                    <a:cubicBezTo>
                      <a:pt x="18" y="12"/>
                      <a:pt x="19" y="13"/>
                      <a:pt x="20" y="13"/>
                    </a:cubicBezTo>
                    <a:cubicBezTo>
                      <a:pt x="21" y="14"/>
                      <a:pt x="23" y="14"/>
                      <a:pt x="24" y="14"/>
                    </a:cubicBezTo>
                    <a:cubicBezTo>
                      <a:pt x="25" y="14"/>
                      <a:pt x="26" y="14"/>
                      <a:pt x="27" y="13"/>
                    </a:cubicBezTo>
                    <a:cubicBezTo>
                      <a:pt x="28" y="13"/>
                      <a:pt x="29" y="12"/>
                      <a:pt x="33" y="12"/>
                    </a:cubicBezTo>
                    <a:cubicBezTo>
                      <a:pt x="40" y="12"/>
                      <a:pt x="44" y="18"/>
                      <a:pt x="44" y="27"/>
                    </a:cubicBezTo>
                    <a:cubicBezTo>
                      <a:pt x="44" y="36"/>
                      <a:pt x="37" y="48"/>
                      <a:pt x="32" y="48"/>
                    </a:cubicBezTo>
                    <a:cubicBezTo>
                      <a:pt x="29" y="48"/>
                      <a:pt x="28" y="47"/>
                      <a:pt x="28" y="47"/>
                    </a:cubicBezTo>
                    <a:cubicBezTo>
                      <a:pt x="27" y="46"/>
                      <a:pt x="26" y="46"/>
                      <a:pt x="24" y="46"/>
                    </a:cubicBezTo>
                    <a:cubicBezTo>
                      <a:pt x="22" y="46"/>
                      <a:pt x="21" y="46"/>
                      <a:pt x="20" y="47"/>
                    </a:cubicBezTo>
                    <a:cubicBezTo>
                      <a:pt x="20" y="47"/>
                      <a:pt x="19" y="48"/>
                      <a:pt x="16" y="48"/>
                    </a:cubicBezTo>
                    <a:cubicBezTo>
                      <a:pt x="11" y="48"/>
                      <a:pt x="5" y="37"/>
                      <a:pt x="4" y="28"/>
                    </a:cubicBezTo>
                    <a:cubicBezTo>
                      <a:pt x="6" y="28"/>
                      <a:pt x="8" y="28"/>
                      <a:pt x="11" y="25"/>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47" name="Freeform 46">
                <a:extLst>
                  <a:ext uri="{FF2B5EF4-FFF2-40B4-BE49-F238E27FC236}">
                    <a16:creationId xmlns:a16="http://schemas.microsoft.com/office/drawing/2014/main" id="{1E0C4669-258B-4AF2-A409-DB70813B3E46}"/>
                  </a:ext>
                </a:extLst>
              </p:cNvPr>
              <p:cNvSpPr>
                <a:spLocks noEditPoints="1"/>
              </p:cNvSpPr>
              <p:nvPr/>
            </p:nvSpPr>
            <p:spPr bwMode="auto">
              <a:xfrm>
                <a:off x="12472988" y="-1377950"/>
                <a:ext cx="98425" cy="100013"/>
              </a:xfrm>
              <a:custGeom>
                <a:avLst/>
                <a:gdLst>
                  <a:gd name="T0" fmla="*/ 2 w 15"/>
                  <a:gd name="T1" fmla="*/ 15 h 15"/>
                  <a:gd name="T2" fmla="*/ 15 w 15"/>
                  <a:gd name="T3" fmla="*/ 2 h 15"/>
                  <a:gd name="T4" fmla="*/ 13 w 15"/>
                  <a:gd name="T5" fmla="*/ 0 h 15"/>
                  <a:gd name="T6" fmla="*/ 0 w 15"/>
                  <a:gd name="T7" fmla="*/ 13 h 15"/>
                  <a:gd name="T8" fmla="*/ 2 w 15"/>
                  <a:gd name="T9" fmla="*/ 15 h 15"/>
                  <a:gd name="T10" fmla="*/ 11 w 15"/>
                  <a:gd name="T11" fmla="*/ 4 h 15"/>
                  <a:gd name="T12" fmla="*/ 5 w 15"/>
                  <a:gd name="T13" fmla="*/ 10 h 15"/>
                  <a:gd name="T14" fmla="*/ 11 w 1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2" y="15"/>
                    </a:moveTo>
                    <a:cubicBezTo>
                      <a:pt x="9" y="15"/>
                      <a:pt x="15" y="9"/>
                      <a:pt x="15" y="2"/>
                    </a:cubicBezTo>
                    <a:cubicBezTo>
                      <a:pt x="15" y="1"/>
                      <a:pt x="14" y="0"/>
                      <a:pt x="13" y="0"/>
                    </a:cubicBezTo>
                    <a:cubicBezTo>
                      <a:pt x="6" y="0"/>
                      <a:pt x="0" y="6"/>
                      <a:pt x="0" y="13"/>
                    </a:cubicBezTo>
                    <a:cubicBezTo>
                      <a:pt x="0" y="14"/>
                      <a:pt x="1" y="15"/>
                      <a:pt x="2" y="15"/>
                    </a:cubicBezTo>
                    <a:close/>
                    <a:moveTo>
                      <a:pt x="11" y="4"/>
                    </a:moveTo>
                    <a:cubicBezTo>
                      <a:pt x="10" y="7"/>
                      <a:pt x="8" y="9"/>
                      <a:pt x="5" y="10"/>
                    </a:cubicBezTo>
                    <a:cubicBezTo>
                      <a:pt x="6" y="7"/>
                      <a:pt x="8" y="5"/>
                      <a:pt x="11"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49" name="Freeform 47">
                <a:extLst>
                  <a:ext uri="{FF2B5EF4-FFF2-40B4-BE49-F238E27FC236}">
                    <a16:creationId xmlns:a16="http://schemas.microsoft.com/office/drawing/2014/main" id="{7ADF8F70-A804-45FC-95D9-1B41CEA62D8E}"/>
                  </a:ext>
                </a:extLst>
              </p:cNvPr>
              <p:cNvSpPr>
                <a:spLocks noEditPoints="1"/>
              </p:cNvSpPr>
              <p:nvPr/>
            </p:nvSpPr>
            <p:spPr bwMode="auto">
              <a:xfrm>
                <a:off x="12138026" y="-954087"/>
                <a:ext cx="631825" cy="185738"/>
              </a:xfrm>
              <a:custGeom>
                <a:avLst/>
                <a:gdLst>
                  <a:gd name="T0" fmla="*/ 88 w 96"/>
                  <a:gd name="T1" fmla="*/ 0 h 28"/>
                  <a:gd name="T2" fmla="*/ 22 w 96"/>
                  <a:gd name="T3" fmla="*/ 0 h 28"/>
                  <a:gd name="T4" fmla="*/ 2 w 96"/>
                  <a:gd name="T5" fmla="*/ 0 h 28"/>
                  <a:gd name="T6" fmla="*/ 0 w 96"/>
                  <a:gd name="T7" fmla="*/ 2 h 28"/>
                  <a:gd name="T8" fmla="*/ 2 w 96"/>
                  <a:gd name="T9" fmla="*/ 4 h 28"/>
                  <a:gd name="T10" fmla="*/ 22 w 96"/>
                  <a:gd name="T11" fmla="*/ 4 h 28"/>
                  <a:gd name="T12" fmla="*/ 28 w 96"/>
                  <a:gd name="T13" fmla="*/ 10 h 28"/>
                  <a:gd name="T14" fmla="*/ 28 w 96"/>
                  <a:gd name="T15" fmla="*/ 18 h 28"/>
                  <a:gd name="T16" fmla="*/ 22 w 96"/>
                  <a:gd name="T17" fmla="*/ 24 h 28"/>
                  <a:gd name="T18" fmla="*/ 2 w 96"/>
                  <a:gd name="T19" fmla="*/ 24 h 28"/>
                  <a:gd name="T20" fmla="*/ 0 w 96"/>
                  <a:gd name="T21" fmla="*/ 26 h 28"/>
                  <a:gd name="T22" fmla="*/ 2 w 96"/>
                  <a:gd name="T23" fmla="*/ 28 h 28"/>
                  <a:gd name="T24" fmla="*/ 22 w 96"/>
                  <a:gd name="T25" fmla="*/ 28 h 28"/>
                  <a:gd name="T26" fmla="*/ 88 w 96"/>
                  <a:gd name="T27" fmla="*/ 28 h 28"/>
                  <a:gd name="T28" fmla="*/ 96 w 96"/>
                  <a:gd name="T29" fmla="*/ 18 h 28"/>
                  <a:gd name="T30" fmla="*/ 96 w 96"/>
                  <a:gd name="T31" fmla="*/ 10 h 28"/>
                  <a:gd name="T32" fmla="*/ 88 w 96"/>
                  <a:gd name="T33" fmla="*/ 0 h 28"/>
                  <a:gd name="T34" fmla="*/ 56 w 96"/>
                  <a:gd name="T35" fmla="*/ 4 h 28"/>
                  <a:gd name="T36" fmla="*/ 68 w 96"/>
                  <a:gd name="T37" fmla="*/ 4 h 28"/>
                  <a:gd name="T38" fmla="*/ 68 w 96"/>
                  <a:gd name="T39" fmla="*/ 24 h 28"/>
                  <a:gd name="T40" fmla="*/ 56 w 96"/>
                  <a:gd name="T41" fmla="*/ 24 h 28"/>
                  <a:gd name="T42" fmla="*/ 56 w 96"/>
                  <a:gd name="T43" fmla="*/ 4 h 28"/>
                  <a:gd name="T44" fmla="*/ 52 w 96"/>
                  <a:gd name="T45" fmla="*/ 24 h 28"/>
                  <a:gd name="T46" fmla="*/ 48 w 96"/>
                  <a:gd name="T47" fmla="*/ 24 h 28"/>
                  <a:gd name="T48" fmla="*/ 48 w 96"/>
                  <a:gd name="T49" fmla="*/ 4 h 28"/>
                  <a:gd name="T50" fmla="*/ 52 w 96"/>
                  <a:gd name="T51" fmla="*/ 4 h 28"/>
                  <a:gd name="T52" fmla="*/ 52 w 96"/>
                  <a:gd name="T53" fmla="*/ 24 h 28"/>
                  <a:gd name="T54" fmla="*/ 72 w 96"/>
                  <a:gd name="T55" fmla="*/ 4 h 28"/>
                  <a:gd name="T56" fmla="*/ 76 w 96"/>
                  <a:gd name="T57" fmla="*/ 4 h 28"/>
                  <a:gd name="T58" fmla="*/ 76 w 96"/>
                  <a:gd name="T59" fmla="*/ 24 h 28"/>
                  <a:gd name="T60" fmla="*/ 72 w 96"/>
                  <a:gd name="T61" fmla="*/ 24 h 28"/>
                  <a:gd name="T62" fmla="*/ 72 w 96"/>
                  <a:gd name="T63" fmla="*/ 4 h 28"/>
                  <a:gd name="T64" fmla="*/ 30 w 96"/>
                  <a:gd name="T65" fmla="*/ 4 h 28"/>
                  <a:gd name="T66" fmla="*/ 44 w 96"/>
                  <a:gd name="T67" fmla="*/ 4 h 28"/>
                  <a:gd name="T68" fmla="*/ 44 w 96"/>
                  <a:gd name="T69" fmla="*/ 24 h 28"/>
                  <a:gd name="T70" fmla="*/ 30 w 96"/>
                  <a:gd name="T71" fmla="*/ 24 h 28"/>
                  <a:gd name="T72" fmla="*/ 32 w 96"/>
                  <a:gd name="T73" fmla="*/ 18 h 28"/>
                  <a:gd name="T74" fmla="*/ 32 w 96"/>
                  <a:gd name="T75" fmla="*/ 10 h 28"/>
                  <a:gd name="T76" fmla="*/ 30 w 96"/>
                  <a:gd name="T77" fmla="*/ 4 h 28"/>
                  <a:gd name="T78" fmla="*/ 92 w 96"/>
                  <a:gd name="T79" fmla="*/ 18 h 28"/>
                  <a:gd name="T80" fmla="*/ 88 w 96"/>
                  <a:gd name="T81" fmla="*/ 24 h 28"/>
                  <a:gd name="T82" fmla="*/ 80 w 96"/>
                  <a:gd name="T83" fmla="*/ 24 h 28"/>
                  <a:gd name="T84" fmla="*/ 80 w 96"/>
                  <a:gd name="T85" fmla="*/ 4 h 28"/>
                  <a:gd name="T86" fmla="*/ 88 w 96"/>
                  <a:gd name="T87" fmla="*/ 4 h 28"/>
                  <a:gd name="T88" fmla="*/ 92 w 96"/>
                  <a:gd name="T89" fmla="*/ 10 h 28"/>
                  <a:gd name="T90" fmla="*/ 92 w 96"/>
                  <a:gd name="T9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28">
                    <a:moveTo>
                      <a:pt x="88" y="0"/>
                    </a:moveTo>
                    <a:cubicBezTo>
                      <a:pt x="22" y="0"/>
                      <a:pt x="22" y="0"/>
                      <a:pt x="22" y="0"/>
                    </a:cubicBezTo>
                    <a:cubicBezTo>
                      <a:pt x="2" y="0"/>
                      <a:pt x="2" y="0"/>
                      <a:pt x="2" y="0"/>
                    </a:cubicBezTo>
                    <a:cubicBezTo>
                      <a:pt x="1" y="0"/>
                      <a:pt x="0" y="1"/>
                      <a:pt x="0" y="2"/>
                    </a:cubicBezTo>
                    <a:cubicBezTo>
                      <a:pt x="0" y="3"/>
                      <a:pt x="1" y="4"/>
                      <a:pt x="2" y="4"/>
                    </a:cubicBezTo>
                    <a:cubicBezTo>
                      <a:pt x="22" y="4"/>
                      <a:pt x="22" y="4"/>
                      <a:pt x="22" y="4"/>
                    </a:cubicBezTo>
                    <a:cubicBezTo>
                      <a:pt x="25" y="4"/>
                      <a:pt x="28" y="7"/>
                      <a:pt x="28" y="10"/>
                    </a:cubicBezTo>
                    <a:cubicBezTo>
                      <a:pt x="28" y="18"/>
                      <a:pt x="28" y="18"/>
                      <a:pt x="28" y="18"/>
                    </a:cubicBezTo>
                    <a:cubicBezTo>
                      <a:pt x="28" y="21"/>
                      <a:pt x="25" y="24"/>
                      <a:pt x="22" y="24"/>
                    </a:cubicBezTo>
                    <a:cubicBezTo>
                      <a:pt x="2" y="24"/>
                      <a:pt x="2" y="24"/>
                      <a:pt x="2" y="24"/>
                    </a:cubicBezTo>
                    <a:cubicBezTo>
                      <a:pt x="1" y="24"/>
                      <a:pt x="0" y="25"/>
                      <a:pt x="0" y="26"/>
                    </a:cubicBezTo>
                    <a:cubicBezTo>
                      <a:pt x="0" y="27"/>
                      <a:pt x="1" y="28"/>
                      <a:pt x="2" y="28"/>
                    </a:cubicBezTo>
                    <a:cubicBezTo>
                      <a:pt x="22" y="28"/>
                      <a:pt x="22" y="28"/>
                      <a:pt x="22" y="28"/>
                    </a:cubicBezTo>
                    <a:cubicBezTo>
                      <a:pt x="88" y="28"/>
                      <a:pt x="88" y="28"/>
                      <a:pt x="88" y="28"/>
                    </a:cubicBezTo>
                    <a:cubicBezTo>
                      <a:pt x="93" y="28"/>
                      <a:pt x="96" y="24"/>
                      <a:pt x="96" y="18"/>
                    </a:cubicBezTo>
                    <a:cubicBezTo>
                      <a:pt x="96" y="10"/>
                      <a:pt x="96" y="10"/>
                      <a:pt x="96" y="10"/>
                    </a:cubicBezTo>
                    <a:cubicBezTo>
                      <a:pt x="96" y="4"/>
                      <a:pt x="93" y="0"/>
                      <a:pt x="88" y="0"/>
                    </a:cubicBezTo>
                    <a:close/>
                    <a:moveTo>
                      <a:pt x="56" y="4"/>
                    </a:moveTo>
                    <a:cubicBezTo>
                      <a:pt x="68" y="4"/>
                      <a:pt x="68" y="4"/>
                      <a:pt x="68" y="4"/>
                    </a:cubicBezTo>
                    <a:cubicBezTo>
                      <a:pt x="68" y="24"/>
                      <a:pt x="68" y="24"/>
                      <a:pt x="68" y="24"/>
                    </a:cubicBezTo>
                    <a:cubicBezTo>
                      <a:pt x="56" y="24"/>
                      <a:pt x="56" y="24"/>
                      <a:pt x="56" y="24"/>
                    </a:cubicBezTo>
                    <a:lnTo>
                      <a:pt x="56" y="4"/>
                    </a:lnTo>
                    <a:close/>
                    <a:moveTo>
                      <a:pt x="52" y="24"/>
                    </a:moveTo>
                    <a:cubicBezTo>
                      <a:pt x="48" y="24"/>
                      <a:pt x="48" y="24"/>
                      <a:pt x="48" y="24"/>
                    </a:cubicBezTo>
                    <a:cubicBezTo>
                      <a:pt x="48" y="4"/>
                      <a:pt x="48" y="4"/>
                      <a:pt x="48" y="4"/>
                    </a:cubicBezTo>
                    <a:cubicBezTo>
                      <a:pt x="52" y="4"/>
                      <a:pt x="52" y="4"/>
                      <a:pt x="52" y="4"/>
                    </a:cubicBezTo>
                    <a:lnTo>
                      <a:pt x="52" y="24"/>
                    </a:lnTo>
                    <a:close/>
                    <a:moveTo>
                      <a:pt x="72" y="4"/>
                    </a:moveTo>
                    <a:cubicBezTo>
                      <a:pt x="76" y="4"/>
                      <a:pt x="76" y="4"/>
                      <a:pt x="76" y="4"/>
                    </a:cubicBezTo>
                    <a:cubicBezTo>
                      <a:pt x="76" y="24"/>
                      <a:pt x="76" y="24"/>
                      <a:pt x="76" y="24"/>
                    </a:cubicBezTo>
                    <a:cubicBezTo>
                      <a:pt x="72" y="24"/>
                      <a:pt x="72" y="24"/>
                      <a:pt x="72" y="24"/>
                    </a:cubicBezTo>
                    <a:lnTo>
                      <a:pt x="72" y="4"/>
                    </a:lnTo>
                    <a:close/>
                    <a:moveTo>
                      <a:pt x="30" y="4"/>
                    </a:moveTo>
                    <a:cubicBezTo>
                      <a:pt x="44" y="4"/>
                      <a:pt x="44" y="4"/>
                      <a:pt x="44" y="4"/>
                    </a:cubicBezTo>
                    <a:cubicBezTo>
                      <a:pt x="44" y="24"/>
                      <a:pt x="44" y="24"/>
                      <a:pt x="44" y="24"/>
                    </a:cubicBezTo>
                    <a:cubicBezTo>
                      <a:pt x="30" y="24"/>
                      <a:pt x="30" y="24"/>
                      <a:pt x="30" y="24"/>
                    </a:cubicBezTo>
                    <a:cubicBezTo>
                      <a:pt x="31" y="22"/>
                      <a:pt x="32" y="20"/>
                      <a:pt x="32" y="18"/>
                    </a:cubicBezTo>
                    <a:cubicBezTo>
                      <a:pt x="32" y="10"/>
                      <a:pt x="32" y="10"/>
                      <a:pt x="32" y="10"/>
                    </a:cubicBezTo>
                    <a:cubicBezTo>
                      <a:pt x="32" y="8"/>
                      <a:pt x="31" y="6"/>
                      <a:pt x="30" y="4"/>
                    </a:cubicBezTo>
                    <a:close/>
                    <a:moveTo>
                      <a:pt x="92" y="18"/>
                    </a:moveTo>
                    <a:cubicBezTo>
                      <a:pt x="92" y="24"/>
                      <a:pt x="89" y="24"/>
                      <a:pt x="88" y="24"/>
                    </a:cubicBezTo>
                    <a:cubicBezTo>
                      <a:pt x="80" y="24"/>
                      <a:pt x="80" y="24"/>
                      <a:pt x="80" y="24"/>
                    </a:cubicBezTo>
                    <a:cubicBezTo>
                      <a:pt x="80" y="4"/>
                      <a:pt x="80" y="4"/>
                      <a:pt x="80" y="4"/>
                    </a:cubicBezTo>
                    <a:cubicBezTo>
                      <a:pt x="88" y="4"/>
                      <a:pt x="88" y="4"/>
                      <a:pt x="88" y="4"/>
                    </a:cubicBezTo>
                    <a:cubicBezTo>
                      <a:pt x="89" y="4"/>
                      <a:pt x="92" y="4"/>
                      <a:pt x="92" y="10"/>
                    </a:cubicBezTo>
                    <a:lnTo>
                      <a:pt x="92" y="18"/>
                    </a:ln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52" name="Freeform 48">
                <a:extLst>
                  <a:ext uri="{FF2B5EF4-FFF2-40B4-BE49-F238E27FC236}">
                    <a16:creationId xmlns:a16="http://schemas.microsoft.com/office/drawing/2014/main" id="{1C23D7A3-09A3-478A-87FF-7C724F21D4FB}"/>
                  </a:ext>
                </a:extLst>
              </p:cNvPr>
              <p:cNvSpPr>
                <a:spLocks/>
              </p:cNvSpPr>
              <p:nvPr/>
            </p:nvSpPr>
            <p:spPr bwMode="auto">
              <a:xfrm>
                <a:off x="12163426" y="-847725"/>
                <a:ext cx="131763" cy="26988"/>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sp>
            <p:nvSpPr>
              <p:cNvPr id="53" name="Freeform 49">
                <a:extLst>
                  <a:ext uri="{FF2B5EF4-FFF2-40B4-BE49-F238E27FC236}">
                    <a16:creationId xmlns:a16="http://schemas.microsoft.com/office/drawing/2014/main" id="{EFB448EA-F2CD-4CCB-B3D3-828F730FFCBD}"/>
                  </a:ext>
                </a:extLst>
              </p:cNvPr>
              <p:cNvSpPr>
                <a:spLocks/>
              </p:cNvSpPr>
              <p:nvPr/>
            </p:nvSpPr>
            <p:spPr bwMode="auto">
              <a:xfrm>
                <a:off x="12163426" y="-900112"/>
                <a:ext cx="131763" cy="25400"/>
              </a:xfrm>
              <a:custGeom>
                <a:avLst/>
                <a:gdLst>
                  <a:gd name="T0" fmla="*/ 2 w 20"/>
                  <a:gd name="T1" fmla="*/ 4 h 4"/>
                  <a:gd name="T2" fmla="*/ 18 w 20"/>
                  <a:gd name="T3" fmla="*/ 4 h 4"/>
                  <a:gd name="T4" fmla="*/ 20 w 20"/>
                  <a:gd name="T5" fmla="*/ 2 h 4"/>
                  <a:gd name="T6" fmla="*/ 18 w 20"/>
                  <a:gd name="T7" fmla="*/ 0 h 4"/>
                  <a:gd name="T8" fmla="*/ 2 w 20"/>
                  <a:gd name="T9" fmla="*/ 0 h 4"/>
                  <a:gd name="T10" fmla="*/ 0 w 20"/>
                  <a:gd name="T11" fmla="*/ 2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8" y="4"/>
                      <a:pt x="18" y="4"/>
                      <a:pt x="18" y="4"/>
                    </a:cubicBezTo>
                    <a:cubicBezTo>
                      <a:pt x="19" y="4"/>
                      <a:pt x="20" y="3"/>
                      <a:pt x="20" y="2"/>
                    </a:cubicBezTo>
                    <a:cubicBezTo>
                      <a:pt x="20" y="1"/>
                      <a:pt x="19" y="0"/>
                      <a:pt x="18" y="0"/>
                    </a:cubicBezTo>
                    <a:cubicBezTo>
                      <a:pt x="2" y="0"/>
                      <a:pt x="2" y="0"/>
                      <a:pt x="2" y="0"/>
                    </a:cubicBezTo>
                    <a:cubicBezTo>
                      <a:pt x="1" y="0"/>
                      <a:pt x="0" y="1"/>
                      <a:pt x="0" y="2"/>
                    </a:cubicBezTo>
                    <a:cubicBezTo>
                      <a:pt x="0" y="3"/>
                      <a:pt x="1" y="4"/>
                      <a:pt x="2" y="4"/>
                    </a:cubicBezTo>
                    <a:close/>
                  </a:path>
                </a:pathLst>
              </a:custGeom>
              <a:grpFill/>
              <a:ln>
                <a:noFill/>
              </a:ln>
            </p:spPr>
            <p: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0000"/>
                  </a:solidFill>
                  <a:effectLst/>
                  <a:uLnTx/>
                  <a:uFillTx/>
                  <a:latin typeface="Swis721  BT  Cond 2" panose="020B0506020202030204"/>
                  <a:ea typeface="+mn-ea"/>
                  <a:cs typeface="Calibri" panose="020F0502020204030204" pitchFamily="34" charset="0"/>
                </a:endParaRPr>
              </a:p>
            </p:txBody>
          </p:sp>
        </p:grpSp>
      </p:grpSp>
      <p:sp>
        <p:nvSpPr>
          <p:cNvPr id="34847" name="TextBox 58">
            <a:extLst>
              <a:ext uri="{FF2B5EF4-FFF2-40B4-BE49-F238E27FC236}">
                <a16:creationId xmlns:a16="http://schemas.microsoft.com/office/drawing/2014/main" id="{56E0183F-9880-4B09-B931-6B28835FCB30}"/>
              </a:ext>
            </a:extLst>
          </p:cNvPr>
          <p:cNvSpPr>
            <a:spLocks/>
          </p:cNvSpPr>
          <p:nvPr/>
        </p:nvSpPr>
        <p:spPr bwMode="auto">
          <a:xfrm>
            <a:off x="-36513" y="-1588"/>
            <a:ext cx="5010151" cy="2586038"/>
          </a:xfrm>
          <a:custGeom>
            <a:avLst/>
            <a:gdLst>
              <a:gd name="T0" fmla="*/ 4529409 w 5010171"/>
              <a:gd name="T1" fmla="*/ 1486635 h 2585323"/>
              <a:gd name="T2" fmla="*/ 3918618 w 5010171"/>
              <a:gd name="T3" fmla="*/ 1378883 h 2585323"/>
              <a:gd name="T4" fmla="*/ 4208833 w 5010171"/>
              <a:gd name="T5" fmla="*/ 1378883 h 2585323"/>
              <a:gd name="T6" fmla="*/ 3847180 w 5010171"/>
              <a:gd name="T7" fmla="*/ 1716425 h 2585323"/>
              <a:gd name="T8" fmla="*/ 3840632 w 5010171"/>
              <a:gd name="T9" fmla="*/ 1472049 h 2585323"/>
              <a:gd name="T10" fmla="*/ 3101947 w 5010171"/>
              <a:gd name="T11" fmla="*/ 1815247 h 2585323"/>
              <a:gd name="T12" fmla="*/ 3152302 w 5010171"/>
              <a:gd name="T13" fmla="*/ 1644392 h 2585323"/>
              <a:gd name="T14" fmla="*/ 1728463 w 5010171"/>
              <a:gd name="T15" fmla="*/ 1716425 h 2585323"/>
              <a:gd name="T16" fmla="*/ 1954682 w 5010171"/>
              <a:gd name="T17" fmla="*/ 1378883 h 2585323"/>
              <a:gd name="T18" fmla="*/ 531178 w 5010171"/>
              <a:gd name="T19" fmla="*/ 1815247 h 2585323"/>
              <a:gd name="T20" fmla="*/ 2462781 w 5010171"/>
              <a:gd name="T21" fmla="*/ 1499136 h 2585323"/>
              <a:gd name="T22" fmla="*/ 2591666 w 5010171"/>
              <a:gd name="T23" fmla="*/ 1710472 h 2585323"/>
              <a:gd name="T24" fmla="*/ 2842293 w 5010171"/>
              <a:gd name="T25" fmla="*/ 1673265 h 2585323"/>
              <a:gd name="T26" fmla="*/ 2634827 w 5010171"/>
              <a:gd name="T27" fmla="*/ 1452702 h 2585323"/>
              <a:gd name="T28" fmla="*/ 2102766 w 5010171"/>
              <a:gd name="T29" fmla="*/ 1388557 h 2585323"/>
              <a:gd name="T30" fmla="*/ 2257548 w 5010171"/>
              <a:gd name="T31" fmla="*/ 1723420 h 2585323"/>
              <a:gd name="T32" fmla="*/ 2316037 w 5010171"/>
              <a:gd name="T33" fmla="*/ 1804383 h 2585323"/>
              <a:gd name="T34" fmla="*/ 2149349 w 5010171"/>
              <a:gd name="T35" fmla="*/ 1486932 h 2585323"/>
              <a:gd name="T36" fmla="*/ 2210071 w 5010171"/>
              <a:gd name="T37" fmla="*/ 1371442 h 2585323"/>
              <a:gd name="T38" fmla="*/ 1381992 w 5010171"/>
              <a:gd name="T39" fmla="*/ 1661656 h 2585323"/>
              <a:gd name="T40" fmla="*/ 1180478 w 5010171"/>
              <a:gd name="T41" fmla="*/ 1779826 h 2585323"/>
              <a:gd name="T42" fmla="*/ 1328116 w 5010171"/>
              <a:gd name="T43" fmla="*/ 1521758 h 2585323"/>
              <a:gd name="T44" fmla="*/ 1513556 w 5010171"/>
              <a:gd name="T45" fmla="*/ 1501517 h 2585323"/>
              <a:gd name="T46" fmla="*/ 748281 w 5010171"/>
              <a:gd name="T47" fmla="*/ 1583373 h 2585323"/>
              <a:gd name="T48" fmla="*/ 822100 w 5010171"/>
              <a:gd name="T49" fmla="*/ 1662847 h 2585323"/>
              <a:gd name="T50" fmla="*/ 1072280 w 5010171"/>
              <a:gd name="T51" fmla="*/ 1608674 h 2585323"/>
              <a:gd name="T52" fmla="*/ 927024 w 5010171"/>
              <a:gd name="T53" fmla="*/ 1466096 h 2585323"/>
              <a:gd name="T54" fmla="*/ 1945157 w 5010171"/>
              <a:gd name="T55" fmla="*/ 744875 h 2585323"/>
              <a:gd name="T56" fmla="*/ 1359370 w 5010171"/>
              <a:gd name="T57" fmla="*/ 733564 h 2585323"/>
              <a:gd name="T58" fmla="*/ 1359370 w 5010171"/>
              <a:gd name="T59" fmla="*/ 822266 h 2585323"/>
              <a:gd name="T60" fmla="*/ 4583029 w 5010171"/>
              <a:gd name="T61" fmla="*/ 1081822 h 2585323"/>
              <a:gd name="T62" fmla="*/ 4465040 w 5010171"/>
              <a:gd name="T63" fmla="*/ 645458 h 2585323"/>
              <a:gd name="T64" fmla="*/ 3935138 w 5010171"/>
              <a:gd name="T65" fmla="*/ 1084801 h 2585323"/>
              <a:gd name="T66" fmla="*/ 4068339 w 5010171"/>
              <a:gd name="T67" fmla="*/ 645458 h 2585323"/>
              <a:gd name="T68" fmla="*/ 3784673 w 5010171"/>
              <a:gd name="T69" fmla="*/ 645458 h 2585323"/>
              <a:gd name="T70" fmla="*/ 3393850 w 5010171"/>
              <a:gd name="T71" fmla="*/ 645458 h 2585323"/>
              <a:gd name="T72" fmla="*/ 3109291 w 5010171"/>
              <a:gd name="T73" fmla="*/ 1089263 h 2585323"/>
              <a:gd name="T74" fmla="*/ 3172989 w 5010171"/>
              <a:gd name="T75" fmla="*/ 911628 h 2585323"/>
              <a:gd name="T76" fmla="*/ 2180008 w 5010171"/>
              <a:gd name="T77" fmla="*/ 645458 h 2585323"/>
              <a:gd name="T78" fmla="*/ 1835620 w 5010171"/>
              <a:gd name="T79" fmla="*/ 1081822 h 2585323"/>
              <a:gd name="T80" fmla="*/ 2064108 w 5010171"/>
              <a:gd name="T81" fmla="*/ 955379 h 2585323"/>
              <a:gd name="T82" fmla="*/ 2073745 w 5010171"/>
              <a:gd name="T83" fmla="*/ 695911 h 2585323"/>
              <a:gd name="T84" fmla="*/ 1359370 w 5010171"/>
              <a:gd name="T85" fmla="*/ 904717 h 2585323"/>
              <a:gd name="T86" fmla="*/ 1568971 w 5010171"/>
              <a:gd name="T87" fmla="*/ 928266 h 2585323"/>
              <a:gd name="T88" fmla="*/ 1544214 w 5010171"/>
              <a:gd name="T89" fmla="*/ 656174 h 2585323"/>
              <a:gd name="T90" fmla="*/ 805134 w 5010171"/>
              <a:gd name="T91" fmla="*/ 1067102 h 2585323"/>
              <a:gd name="T92" fmla="*/ 1135830 w 5010171"/>
              <a:gd name="T93" fmla="*/ 645458 h 2585323"/>
              <a:gd name="T94" fmla="*/ 852164 w 5010171"/>
              <a:gd name="T95" fmla="*/ 645458 h 2585323"/>
              <a:gd name="T96" fmla="*/ 2623813 w 5010171"/>
              <a:gd name="T97" fmla="*/ 1089263 h 2585323"/>
              <a:gd name="T98" fmla="*/ 2554162 w 5010171"/>
              <a:gd name="T99" fmla="*/ 961155 h 2585323"/>
              <a:gd name="T100" fmla="*/ 2817290 w 5010171"/>
              <a:gd name="T101" fmla="*/ 773748 h 2585323"/>
              <a:gd name="T102" fmla="*/ 335879 w 5010171"/>
              <a:gd name="T103" fmla="*/ 1068590 h 2585323"/>
              <a:gd name="T104" fmla="*/ 444374 w 5010171"/>
              <a:gd name="T105" fmla="*/ 988060 h 2585323"/>
              <a:gd name="T106" fmla="*/ 526528 w 5010171"/>
              <a:gd name="T107" fmla="*/ 800239 h 2585323"/>
              <a:gd name="T108" fmla="*/ 0 w 5010171"/>
              <a:gd name="T109" fmla="*/ 2585323 h 258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0171" h="2585323">
                <a:moveTo>
                  <a:pt x="433212" y="1491992"/>
                </a:moveTo>
                <a:lnTo>
                  <a:pt x="481377" y="1648857"/>
                </a:lnTo>
                <a:lnTo>
                  <a:pt x="385550" y="1648857"/>
                </a:lnTo>
                <a:lnTo>
                  <a:pt x="433212" y="1491992"/>
                </a:lnTo>
                <a:close/>
                <a:moveTo>
                  <a:pt x="4391891" y="1378883"/>
                </a:moveTo>
                <a:lnTo>
                  <a:pt x="4391891" y="1486635"/>
                </a:lnTo>
                <a:lnTo>
                  <a:pt x="4529409" y="1486635"/>
                </a:lnTo>
                <a:lnTo>
                  <a:pt x="4529409" y="1815247"/>
                </a:lnTo>
                <a:lnTo>
                  <a:pt x="4664247" y="1815247"/>
                </a:lnTo>
                <a:lnTo>
                  <a:pt x="4664247" y="1486635"/>
                </a:lnTo>
                <a:lnTo>
                  <a:pt x="4801764" y="1486635"/>
                </a:lnTo>
                <a:lnTo>
                  <a:pt x="4801764" y="1378883"/>
                </a:lnTo>
                <a:lnTo>
                  <a:pt x="4391891" y="1378883"/>
                </a:lnTo>
                <a:close/>
                <a:moveTo>
                  <a:pt x="3918618" y="1378883"/>
                </a:moveTo>
                <a:lnTo>
                  <a:pt x="3918618" y="1815247"/>
                </a:lnTo>
                <a:lnTo>
                  <a:pt x="4045419" y="1815247"/>
                </a:lnTo>
                <a:lnTo>
                  <a:pt x="4045419" y="1575652"/>
                </a:lnTo>
                <a:lnTo>
                  <a:pt x="4208833" y="1815247"/>
                </a:lnTo>
                <a:lnTo>
                  <a:pt x="4335932" y="1815247"/>
                </a:lnTo>
                <a:lnTo>
                  <a:pt x="4335932" y="1378883"/>
                </a:lnTo>
                <a:lnTo>
                  <a:pt x="4208833" y="1378883"/>
                </a:lnTo>
                <a:lnTo>
                  <a:pt x="4208833" y="1620301"/>
                </a:lnTo>
                <a:lnTo>
                  <a:pt x="4044527" y="1378883"/>
                </a:lnTo>
                <a:lnTo>
                  <a:pt x="3918618" y="1378883"/>
                </a:lnTo>
                <a:close/>
                <a:moveTo>
                  <a:pt x="3479277" y="1378883"/>
                </a:moveTo>
                <a:lnTo>
                  <a:pt x="3479277" y="1815247"/>
                </a:lnTo>
                <a:lnTo>
                  <a:pt x="3847180" y="1815247"/>
                </a:lnTo>
                <a:lnTo>
                  <a:pt x="3847180" y="1716425"/>
                </a:lnTo>
                <a:lnTo>
                  <a:pt x="3614413" y="1716425"/>
                </a:lnTo>
                <a:lnTo>
                  <a:pt x="3614413" y="1630403"/>
                </a:lnTo>
                <a:lnTo>
                  <a:pt x="3824261" y="1630403"/>
                </a:lnTo>
                <a:lnTo>
                  <a:pt x="3824261" y="1541403"/>
                </a:lnTo>
                <a:lnTo>
                  <a:pt x="3614413" y="1541403"/>
                </a:lnTo>
                <a:lnTo>
                  <a:pt x="3614413" y="1472049"/>
                </a:lnTo>
                <a:lnTo>
                  <a:pt x="3840632" y="1472049"/>
                </a:lnTo>
                <a:lnTo>
                  <a:pt x="3840632" y="1378883"/>
                </a:lnTo>
                <a:lnTo>
                  <a:pt x="3479277" y="1378883"/>
                </a:lnTo>
                <a:close/>
                <a:moveTo>
                  <a:pt x="2906587" y="1378883"/>
                </a:moveTo>
                <a:lnTo>
                  <a:pt x="2906587" y="1815247"/>
                </a:lnTo>
                <a:lnTo>
                  <a:pt x="3017017" y="1815247"/>
                </a:lnTo>
                <a:lnTo>
                  <a:pt x="3017017" y="1482467"/>
                </a:lnTo>
                <a:lnTo>
                  <a:pt x="3101947" y="1815247"/>
                </a:lnTo>
                <a:lnTo>
                  <a:pt x="3201904" y="1815247"/>
                </a:lnTo>
                <a:lnTo>
                  <a:pt x="3286991" y="1482467"/>
                </a:lnTo>
                <a:lnTo>
                  <a:pt x="3286991" y="1815247"/>
                </a:lnTo>
                <a:lnTo>
                  <a:pt x="3397422" y="1815247"/>
                </a:lnTo>
                <a:lnTo>
                  <a:pt x="3397422" y="1378883"/>
                </a:lnTo>
                <a:lnTo>
                  <a:pt x="3220200" y="1378883"/>
                </a:lnTo>
                <a:lnTo>
                  <a:pt x="3152302" y="1644392"/>
                </a:lnTo>
                <a:lnTo>
                  <a:pt x="3083915" y="1378883"/>
                </a:lnTo>
                <a:lnTo>
                  <a:pt x="2906587" y="1378883"/>
                </a:lnTo>
                <a:close/>
                <a:moveTo>
                  <a:pt x="1593327" y="1378883"/>
                </a:moveTo>
                <a:lnTo>
                  <a:pt x="1593327" y="1815247"/>
                </a:lnTo>
                <a:lnTo>
                  <a:pt x="1961231" y="1815247"/>
                </a:lnTo>
                <a:lnTo>
                  <a:pt x="1961231" y="1716425"/>
                </a:lnTo>
                <a:lnTo>
                  <a:pt x="1728463" y="1716425"/>
                </a:lnTo>
                <a:lnTo>
                  <a:pt x="1728463" y="1630403"/>
                </a:lnTo>
                <a:lnTo>
                  <a:pt x="1938311" y="1630403"/>
                </a:lnTo>
                <a:lnTo>
                  <a:pt x="1938311" y="1541403"/>
                </a:lnTo>
                <a:lnTo>
                  <a:pt x="1728463" y="1541403"/>
                </a:lnTo>
                <a:lnTo>
                  <a:pt x="1728463" y="1472049"/>
                </a:lnTo>
                <a:lnTo>
                  <a:pt x="1954682" y="1472049"/>
                </a:lnTo>
                <a:lnTo>
                  <a:pt x="1954682" y="1378883"/>
                </a:lnTo>
                <a:lnTo>
                  <a:pt x="1593327" y="1378883"/>
                </a:lnTo>
                <a:close/>
                <a:moveTo>
                  <a:pt x="361328" y="1378883"/>
                </a:moveTo>
                <a:lnTo>
                  <a:pt x="197320" y="1815247"/>
                </a:lnTo>
                <a:lnTo>
                  <a:pt x="334995" y="1815247"/>
                </a:lnTo>
                <a:lnTo>
                  <a:pt x="356263" y="1743214"/>
                </a:lnTo>
                <a:lnTo>
                  <a:pt x="509347" y="1743214"/>
                </a:lnTo>
                <a:lnTo>
                  <a:pt x="531178" y="1815247"/>
                </a:lnTo>
                <a:lnTo>
                  <a:pt x="672379" y="1815247"/>
                </a:lnTo>
                <a:lnTo>
                  <a:pt x="508408" y="1378883"/>
                </a:lnTo>
                <a:lnTo>
                  <a:pt x="361328" y="1378883"/>
                </a:lnTo>
                <a:close/>
                <a:moveTo>
                  <a:pt x="2648221" y="1371442"/>
                </a:moveTo>
                <a:cubicBezTo>
                  <a:pt x="2602779" y="1371442"/>
                  <a:pt x="2567011" y="1377147"/>
                  <a:pt x="2540916" y="1388557"/>
                </a:cubicBezTo>
                <a:cubicBezTo>
                  <a:pt x="2514822" y="1399967"/>
                  <a:pt x="2495275" y="1415643"/>
                  <a:pt x="2482278" y="1435586"/>
                </a:cubicBezTo>
                <a:cubicBezTo>
                  <a:pt x="2469280" y="1455529"/>
                  <a:pt x="2462781" y="1476713"/>
                  <a:pt x="2462781" y="1499136"/>
                </a:cubicBezTo>
                <a:cubicBezTo>
                  <a:pt x="2462781" y="1533267"/>
                  <a:pt x="2475481" y="1561346"/>
                  <a:pt x="2500881" y="1583373"/>
                </a:cubicBezTo>
                <a:cubicBezTo>
                  <a:pt x="2526083" y="1605399"/>
                  <a:pt x="2568251" y="1623060"/>
                  <a:pt x="2627385" y="1636356"/>
                </a:cubicBezTo>
                <a:cubicBezTo>
                  <a:pt x="2663501" y="1644293"/>
                  <a:pt x="2686520" y="1652727"/>
                  <a:pt x="2696441" y="1661656"/>
                </a:cubicBezTo>
                <a:cubicBezTo>
                  <a:pt x="2706363" y="1670586"/>
                  <a:pt x="2711324" y="1680706"/>
                  <a:pt x="2711324" y="1692017"/>
                </a:cubicBezTo>
                <a:cubicBezTo>
                  <a:pt x="2711324" y="1703924"/>
                  <a:pt x="2706115" y="1714391"/>
                  <a:pt x="2695697" y="1723420"/>
                </a:cubicBezTo>
                <a:cubicBezTo>
                  <a:pt x="2685279" y="1732449"/>
                  <a:pt x="2670446" y="1736963"/>
                  <a:pt x="2651197" y="1736963"/>
                </a:cubicBezTo>
                <a:cubicBezTo>
                  <a:pt x="2625401" y="1736963"/>
                  <a:pt x="2605557" y="1728133"/>
                  <a:pt x="2591666" y="1710472"/>
                </a:cubicBezTo>
                <a:cubicBezTo>
                  <a:pt x="2583134" y="1699558"/>
                  <a:pt x="2577478" y="1683683"/>
                  <a:pt x="2574700" y="1662847"/>
                </a:cubicBezTo>
                <a:lnTo>
                  <a:pt x="2446410" y="1670884"/>
                </a:lnTo>
                <a:cubicBezTo>
                  <a:pt x="2450181" y="1714937"/>
                  <a:pt x="2466353" y="1751251"/>
                  <a:pt x="2494928" y="1779826"/>
                </a:cubicBezTo>
                <a:cubicBezTo>
                  <a:pt x="2523503" y="1808401"/>
                  <a:pt x="2574898" y="1822688"/>
                  <a:pt x="2649114" y="1822688"/>
                </a:cubicBezTo>
                <a:cubicBezTo>
                  <a:pt x="2691381" y="1822688"/>
                  <a:pt x="2726406" y="1816586"/>
                  <a:pt x="2754187" y="1804383"/>
                </a:cubicBezTo>
                <a:cubicBezTo>
                  <a:pt x="2781968" y="1792179"/>
                  <a:pt x="2803598" y="1774270"/>
                  <a:pt x="2819076" y="1750656"/>
                </a:cubicBezTo>
                <a:cubicBezTo>
                  <a:pt x="2834554" y="1727042"/>
                  <a:pt x="2842293" y="1701245"/>
                  <a:pt x="2842293" y="1673265"/>
                </a:cubicBezTo>
                <a:cubicBezTo>
                  <a:pt x="2842293" y="1649453"/>
                  <a:pt x="2836489" y="1627922"/>
                  <a:pt x="2824880" y="1608674"/>
                </a:cubicBezTo>
                <a:cubicBezTo>
                  <a:pt x="2813271" y="1589425"/>
                  <a:pt x="2794718" y="1573302"/>
                  <a:pt x="2769218" y="1560305"/>
                </a:cubicBezTo>
                <a:cubicBezTo>
                  <a:pt x="2743719" y="1547307"/>
                  <a:pt x="2701502" y="1534458"/>
                  <a:pt x="2642566" y="1521758"/>
                </a:cubicBezTo>
                <a:cubicBezTo>
                  <a:pt x="2618753" y="1516797"/>
                  <a:pt x="2603672" y="1511439"/>
                  <a:pt x="2597322" y="1505685"/>
                </a:cubicBezTo>
                <a:cubicBezTo>
                  <a:pt x="2590773" y="1500128"/>
                  <a:pt x="2587499" y="1493878"/>
                  <a:pt x="2587499" y="1486932"/>
                </a:cubicBezTo>
                <a:cubicBezTo>
                  <a:pt x="2587499" y="1477407"/>
                  <a:pt x="2591468" y="1469321"/>
                  <a:pt x="2599405" y="1462673"/>
                </a:cubicBezTo>
                <a:cubicBezTo>
                  <a:pt x="2607343" y="1456026"/>
                  <a:pt x="2619150" y="1452702"/>
                  <a:pt x="2634827" y="1452702"/>
                </a:cubicBezTo>
                <a:cubicBezTo>
                  <a:pt x="2653876" y="1452702"/>
                  <a:pt x="2668809" y="1457167"/>
                  <a:pt x="2679624" y="1466096"/>
                </a:cubicBezTo>
                <a:cubicBezTo>
                  <a:pt x="2690439" y="1475026"/>
                  <a:pt x="2697533" y="1489313"/>
                  <a:pt x="2700906" y="1508959"/>
                </a:cubicBezTo>
                <a:lnTo>
                  <a:pt x="2828005" y="1501517"/>
                </a:lnTo>
                <a:cubicBezTo>
                  <a:pt x="2822449" y="1456274"/>
                  <a:pt x="2805036" y="1423283"/>
                  <a:pt x="2775767" y="1402547"/>
                </a:cubicBezTo>
                <a:cubicBezTo>
                  <a:pt x="2746497" y="1381810"/>
                  <a:pt x="2703982" y="1371442"/>
                  <a:pt x="2648221" y="1371442"/>
                </a:cubicBezTo>
                <a:close/>
                <a:moveTo>
                  <a:pt x="2210071" y="1371442"/>
                </a:moveTo>
                <a:cubicBezTo>
                  <a:pt x="2164629" y="1371442"/>
                  <a:pt x="2128861" y="1377147"/>
                  <a:pt x="2102766" y="1388557"/>
                </a:cubicBezTo>
                <a:cubicBezTo>
                  <a:pt x="2076672" y="1399967"/>
                  <a:pt x="2057126" y="1415643"/>
                  <a:pt x="2044128" y="1435586"/>
                </a:cubicBezTo>
                <a:cubicBezTo>
                  <a:pt x="2031130" y="1455529"/>
                  <a:pt x="2024631" y="1476713"/>
                  <a:pt x="2024631" y="1499136"/>
                </a:cubicBezTo>
                <a:cubicBezTo>
                  <a:pt x="2024631" y="1533267"/>
                  <a:pt x="2037331" y="1561346"/>
                  <a:pt x="2062732" y="1583373"/>
                </a:cubicBezTo>
                <a:cubicBezTo>
                  <a:pt x="2087933" y="1605399"/>
                  <a:pt x="2130101" y="1623060"/>
                  <a:pt x="2189235" y="1636356"/>
                </a:cubicBezTo>
                <a:cubicBezTo>
                  <a:pt x="2225351" y="1644293"/>
                  <a:pt x="2248370" y="1652727"/>
                  <a:pt x="2258291" y="1661656"/>
                </a:cubicBezTo>
                <a:cubicBezTo>
                  <a:pt x="2268213" y="1670586"/>
                  <a:pt x="2273174" y="1680706"/>
                  <a:pt x="2273174" y="1692017"/>
                </a:cubicBezTo>
                <a:cubicBezTo>
                  <a:pt x="2273174" y="1703924"/>
                  <a:pt x="2267965" y="1714391"/>
                  <a:pt x="2257548" y="1723420"/>
                </a:cubicBezTo>
                <a:cubicBezTo>
                  <a:pt x="2247130" y="1732449"/>
                  <a:pt x="2232296" y="1736963"/>
                  <a:pt x="2213048" y="1736963"/>
                </a:cubicBezTo>
                <a:cubicBezTo>
                  <a:pt x="2187251" y="1736963"/>
                  <a:pt x="2167407" y="1728133"/>
                  <a:pt x="2153517" y="1710472"/>
                </a:cubicBezTo>
                <a:cubicBezTo>
                  <a:pt x="2144984" y="1699558"/>
                  <a:pt x="2139328" y="1683683"/>
                  <a:pt x="2136550" y="1662847"/>
                </a:cubicBezTo>
                <a:lnTo>
                  <a:pt x="2008260" y="1670884"/>
                </a:lnTo>
                <a:cubicBezTo>
                  <a:pt x="2012031" y="1714937"/>
                  <a:pt x="2028203" y="1751251"/>
                  <a:pt x="2056778" y="1779826"/>
                </a:cubicBezTo>
                <a:cubicBezTo>
                  <a:pt x="2085353" y="1808401"/>
                  <a:pt x="2136748" y="1822688"/>
                  <a:pt x="2210964" y="1822688"/>
                </a:cubicBezTo>
                <a:cubicBezTo>
                  <a:pt x="2253231" y="1822688"/>
                  <a:pt x="2288256" y="1816586"/>
                  <a:pt x="2316037" y="1804383"/>
                </a:cubicBezTo>
                <a:cubicBezTo>
                  <a:pt x="2343818" y="1792179"/>
                  <a:pt x="2365448" y="1774270"/>
                  <a:pt x="2380926" y="1750656"/>
                </a:cubicBezTo>
                <a:cubicBezTo>
                  <a:pt x="2396404" y="1727042"/>
                  <a:pt x="2404143" y="1701245"/>
                  <a:pt x="2404143" y="1673265"/>
                </a:cubicBezTo>
                <a:cubicBezTo>
                  <a:pt x="2404143" y="1649453"/>
                  <a:pt x="2398339" y="1627922"/>
                  <a:pt x="2386730" y="1608674"/>
                </a:cubicBezTo>
                <a:cubicBezTo>
                  <a:pt x="2375122" y="1589425"/>
                  <a:pt x="2356568" y="1573302"/>
                  <a:pt x="2331068" y="1560305"/>
                </a:cubicBezTo>
                <a:cubicBezTo>
                  <a:pt x="2305569" y="1547307"/>
                  <a:pt x="2263352" y="1534458"/>
                  <a:pt x="2204416" y="1521758"/>
                </a:cubicBezTo>
                <a:cubicBezTo>
                  <a:pt x="2180603" y="1516797"/>
                  <a:pt x="2165522" y="1511439"/>
                  <a:pt x="2159172" y="1505685"/>
                </a:cubicBezTo>
                <a:cubicBezTo>
                  <a:pt x="2152624" y="1500128"/>
                  <a:pt x="2149349" y="1493878"/>
                  <a:pt x="2149349" y="1486932"/>
                </a:cubicBezTo>
                <a:cubicBezTo>
                  <a:pt x="2149349" y="1477407"/>
                  <a:pt x="2153318" y="1469321"/>
                  <a:pt x="2161256" y="1462673"/>
                </a:cubicBezTo>
                <a:cubicBezTo>
                  <a:pt x="2169193" y="1456026"/>
                  <a:pt x="2181000" y="1452702"/>
                  <a:pt x="2196677" y="1452702"/>
                </a:cubicBezTo>
                <a:cubicBezTo>
                  <a:pt x="2215727" y="1452702"/>
                  <a:pt x="2230659" y="1457167"/>
                  <a:pt x="2241474" y="1466096"/>
                </a:cubicBezTo>
                <a:cubicBezTo>
                  <a:pt x="2252289" y="1475026"/>
                  <a:pt x="2259383" y="1489313"/>
                  <a:pt x="2262756" y="1508959"/>
                </a:cubicBezTo>
                <a:lnTo>
                  <a:pt x="2389856" y="1501517"/>
                </a:lnTo>
                <a:cubicBezTo>
                  <a:pt x="2384300" y="1456274"/>
                  <a:pt x="2366886" y="1423283"/>
                  <a:pt x="2337617" y="1402547"/>
                </a:cubicBezTo>
                <a:cubicBezTo>
                  <a:pt x="2308347" y="1381810"/>
                  <a:pt x="2265832" y="1371442"/>
                  <a:pt x="2210071" y="1371442"/>
                </a:cubicBezTo>
                <a:close/>
                <a:moveTo>
                  <a:pt x="1333771" y="1371442"/>
                </a:moveTo>
                <a:cubicBezTo>
                  <a:pt x="1288329" y="1371442"/>
                  <a:pt x="1252561" y="1377147"/>
                  <a:pt x="1226466" y="1388557"/>
                </a:cubicBezTo>
                <a:cubicBezTo>
                  <a:pt x="1200372" y="1399967"/>
                  <a:pt x="1180826" y="1415643"/>
                  <a:pt x="1167828" y="1435586"/>
                </a:cubicBezTo>
                <a:cubicBezTo>
                  <a:pt x="1154830" y="1455529"/>
                  <a:pt x="1148331" y="1476713"/>
                  <a:pt x="1148331" y="1499136"/>
                </a:cubicBezTo>
                <a:cubicBezTo>
                  <a:pt x="1148331" y="1533267"/>
                  <a:pt x="1161031" y="1561346"/>
                  <a:pt x="1186431" y="1583373"/>
                </a:cubicBezTo>
                <a:cubicBezTo>
                  <a:pt x="1211633" y="1605399"/>
                  <a:pt x="1253801" y="1623060"/>
                  <a:pt x="1312935" y="1636356"/>
                </a:cubicBezTo>
                <a:cubicBezTo>
                  <a:pt x="1349051" y="1644293"/>
                  <a:pt x="1372070" y="1652727"/>
                  <a:pt x="1381992" y="1661656"/>
                </a:cubicBezTo>
                <a:cubicBezTo>
                  <a:pt x="1391913" y="1670586"/>
                  <a:pt x="1396874" y="1680706"/>
                  <a:pt x="1396874" y="1692017"/>
                </a:cubicBezTo>
                <a:cubicBezTo>
                  <a:pt x="1396874" y="1703924"/>
                  <a:pt x="1391665" y="1714391"/>
                  <a:pt x="1381247" y="1723420"/>
                </a:cubicBezTo>
                <a:cubicBezTo>
                  <a:pt x="1370829" y="1732449"/>
                  <a:pt x="1355996" y="1736963"/>
                  <a:pt x="1336748" y="1736963"/>
                </a:cubicBezTo>
                <a:cubicBezTo>
                  <a:pt x="1310951" y="1736963"/>
                  <a:pt x="1291107" y="1728133"/>
                  <a:pt x="1277217" y="1710472"/>
                </a:cubicBezTo>
                <a:cubicBezTo>
                  <a:pt x="1268684" y="1699558"/>
                  <a:pt x="1263028" y="1683683"/>
                  <a:pt x="1260250" y="1662847"/>
                </a:cubicBezTo>
                <a:lnTo>
                  <a:pt x="1131960" y="1670884"/>
                </a:lnTo>
                <a:cubicBezTo>
                  <a:pt x="1135731" y="1714937"/>
                  <a:pt x="1151903" y="1751251"/>
                  <a:pt x="1180478" y="1779826"/>
                </a:cubicBezTo>
                <a:cubicBezTo>
                  <a:pt x="1209053" y="1808401"/>
                  <a:pt x="1260449" y="1822688"/>
                  <a:pt x="1334664" y="1822688"/>
                </a:cubicBezTo>
                <a:cubicBezTo>
                  <a:pt x="1376931" y="1822688"/>
                  <a:pt x="1411956" y="1816586"/>
                  <a:pt x="1439737" y="1804383"/>
                </a:cubicBezTo>
                <a:cubicBezTo>
                  <a:pt x="1467518" y="1792179"/>
                  <a:pt x="1489148" y="1774270"/>
                  <a:pt x="1504626" y="1750656"/>
                </a:cubicBezTo>
                <a:cubicBezTo>
                  <a:pt x="1520104" y="1727042"/>
                  <a:pt x="1527843" y="1701245"/>
                  <a:pt x="1527843" y="1673265"/>
                </a:cubicBezTo>
                <a:cubicBezTo>
                  <a:pt x="1527843" y="1649453"/>
                  <a:pt x="1522039" y="1627922"/>
                  <a:pt x="1510430" y="1608674"/>
                </a:cubicBezTo>
                <a:cubicBezTo>
                  <a:pt x="1498822" y="1589425"/>
                  <a:pt x="1480268" y="1573302"/>
                  <a:pt x="1454769" y="1560305"/>
                </a:cubicBezTo>
                <a:cubicBezTo>
                  <a:pt x="1429269" y="1547307"/>
                  <a:pt x="1387052" y="1534458"/>
                  <a:pt x="1328116" y="1521758"/>
                </a:cubicBezTo>
                <a:cubicBezTo>
                  <a:pt x="1304303" y="1516797"/>
                  <a:pt x="1289222" y="1511439"/>
                  <a:pt x="1282872" y="1505685"/>
                </a:cubicBezTo>
                <a:cubicBezTo>
                  <a:pt x="1276324" y="1500128"/>
                  <a:pt x="1273049" y="1493878"/>
                  <a:pt x="1273049" y="1486932"/>
                </a:cubicBezTo>
                <a:cubicBezTo>
                  <a:pt x="1273049" y="1477407"/>
                  <a:pt x="1277018" y="1469321"/>
                  <a:pt x="1284956" y="1462673"/>
                </a:cubicBezTo>
                <a:cubicBezTo>
                  <a:pt x="1292893" y="1456026"/>
                  <a:pt x="1304700" y="1452702"/>
                  <a:pt x="1320377" y="1452702"/>
                </a:cubicBezTo>
                <a:cubicBezTo>
                  <a:pt x="1339427" y="1452702"/>
                  <a:pt x="1354359" y="1457167"/>
                  <a:pt x="1365174" y="1466096"/>
                </a:cubicBezTo>
                <a:cubicBezTo>
                  <a:pt x="1375989" y="1475026"/>
                  <a:pt x="1383083" y="1489313"/>
                  <a:pt x="1386456" y="1508959"/>
                </a:cubicBezTo>
                <a:lnTo>
                  <a:pt x="1513556" y="1501517"/>
                </a:lnTo>
                <a:cubicBezTo>
                  <a:pt x="1508000" y="1456274"/>
                  <a:pt x="1490587" y="1423283"/>
                  <a:pt x="1461317" y="1402547"/>
                </a:cubicBezTo>
                <a:cubicBezTo>
                  <a:pt x="1432047" y="1381810"/>
                  <a:pt x="1389532" y="1371442"/>
                  <a:pt x="1333771" y="1371442"/>
                </a:cubicBezTo>
                <a:close/>
                <a:moveTo>
                  <a:pt x="895621" y="1371442"/>
                </a:moveTo>
                <a:cubicBezTo>
                  <a:pt x="850179" y="1371442"/>
                  <a:pt x="814411" y="1377147"/>
                  <a:pt x="788316" y="1388557"/>
                </a:cubicBezTo>
                <a:cubicBezTo>
                  <a:pt x="762222" y="1399967"/>
                  <a:pt x="742676" y="1415643"/>
                  <a:pt x="729678" y="1435586"/>
                </a:cubicBezTo>
                <a:cubicBezTo>
                  <a:pt x="716680" y="1455529"/>
                  <a:pt x="710181" y="1476713"/>
                  <a:pt x="710181" y="1499136"/>
                </a:cubicBezTo>
                <a:cubicBezTo>
                  <a:pt x="710181" y="1533267"/>
                  <a:pt x="722881" y="1561346"/>
                  <a:pt x="748281" y="1583373"/>
                </a:cubicBezTo>
                <a:cubicBezTo>
                  <a:pt x="773483" y="1605399"/>
                  <a:pt x="815651" y="1623060"/>
                  <a:pt x="874785" y="1636356"/>
                </a:cubicBezTo>
                <a:cubicBezTo>
                  <a:pt x="910901" y="1644293"/>
                  <a:pt x="933920" y="1652727"/>
                  <a:pt x="943842" y="1661656"/>
                </a:cubicBezTo>
                <a:cubicBezTo>
                  <a:pt x="953764" y="1670586"/>
                  <a:pt x="958724" y="1680706"/>
                  <a:pt x="958724" y="1692017"/>
                </a:cubicBezTo>
                <a:cubicBezTo>
                  <a:pt x="958724" y="1703924"/>
                  <a:pt x="953515" y="1714391"/>
                  <a:pt x="943098" y="1723420"/>
                </a:cubicBezTo>
                <a:cubicBezTo>
                  <a:pt x="932680" y="1732449"/>
                  <a:pt x="917846" y="1736963"/>
                  <a:pt x="898598" y="1736963"/>
                </a:cubicBezTo>
                <a:cubicBezTo>
                  <a:pt x="872801" y="1736963"/>
                  <a:pt x="852957" y="1728133"/>
                  <a:pt x="839067" y="1710472"/>
                </a:cubicBezTo>
                <a:cubicBezTo>
                  <a:pt x="830534" y="1699558"/>
                  <a:pt x="824878" y="1683683"/>
                  <a:pt x="822100" y="1662847"/>
                </a:cubicBezTo>
                <a:lnTo>
                  <a:pt x="693810" y="1670884"/>
                </a:lnTo>
                <a:cubicBezTo>
                  <a:pt x="697581" y="1714937"/>
                  <a:pt x="713753" y="1751251"/>
                  <a:pt x="742329" y="1779826"/>
                </a:cubicBezTo>
                <a:cubicBezTo>
                  <a:pt x="770904" y="1808401"/>
                  <a:pt x="822299" y="1822688"/>
                  <a:pt x="896514" y="1822688"/>
                </a:cubicBezTo>
                <a:cubicBezTo>
                  <a:pt x="938781" y="1822688"/>
                  <a:pt x="973806" y="1816586"/>
                  <a:pt x="1001587" y="1804383"/>
                </a:cubicBezTo>
                <a:cubicBezTo>
                  <a:pt x="1029368" y="1792179"/>
                  <a:pt x="1050998" y="1774270"/>
                  <a:pt x="1066476" y="1750656"/>
                </a:cubicBezTo>
                <a:cubicBezTo>
                  <a:pt x="1081954" y="1727042"/>
                  <a:pt x="1089693" y="1701245"/>
                  <a:pt x="1089693" y="1673265"/>
                </a:cubicBezTo>
                <a:cubicBezTo>
                  <a:pt x="1089693" y="1649453"/>
                  <a:pt x="1083889" y="1627922"/>
                  <a:pt x="1072280" y="1608674"/>
                </a:cubicBezTo>
                <a:cubicBezTo>
                  <a:pt x="1060672" y="1589425"/>
                  <a:pt x="1042118" y="1573302"/>
                  <a:pt x="1016619" y="1560305"/>
                </a:cubicBezTo>
                <a:cubicBezTo>
                  <a:pt x="991119" y="1547307"/>
                  <a:pt x="948902" y="1534458"/>
                  <a:pt x="889966" y="1521758"/>
                </a:cubicBezTo>
                <a:cubicBezTo>
                  <a:pt x="866153" y="1516797"/>
                  <a:pt x="851072" y="1511439"/>
                  <a:pt x="844722" y="1505685"/>
                </a:cubicBezTo>
                <a:cubicBezTo>
                  <a:pt x="838174" y="1500128"/>
                  <a:pt x="834900" y="1493878"/>
                  <a:pt x="834900" y="1486932"/>
                </a:cubicBezTo>
                <a:cubicBezTo>
                  <a:pt x="834900" y="1477407"/>
                  <a:pt x="838868" y="1469321"/>
                  <a:pt x="846806" y="1462673"/>
                </a:cubicBezTo>
                <a:cubicBezTo>
                  <a:pt x="854743" y="1456026"/>
                  <a:pt x="866550" y="1452702"/>
                  <a:pt x="882227" y="1452702"/>
                </a:cubicBezTo>
                <a:cubicBezTo>
                  <a:pt x="901277" y="1452702"/>
                  <a:pt x="916209" y="1457167"/>
                  <a:pt x="927024" y="1466096"/>
                </a:cubicBezTo>
                <a:cubicBezTo>
                  <a:pt x="937839" y="1475026"/>
                  <a:pt x="944933" y="1489313"/>
                  <a:pt x="948307" y="1508959"/>
                </a:cubicBezTo>
                <a:lnTo>
                  <a:pt x="1075406" y="1501517"/>
                </a:lnTo>
                <a:cubicBezTo>
                  <a:pt x="1069849" y="1456274"/>
                  <a:pt x="1052437" y="1423283"/>
                  <a:pt x="1023167" y="1402547"/>
                </a:cubicBezTo>
                <a:cubicBezTo>
                  <a:pt x="993897" y="1381810"/>
                  <a:pt x="951382" y="1371442"/>
                  <a:pt x="895621" y="1371442"/>
                </a:cubicBezTo>
                <a:close/>
                <a:moveTo>
                  <a:pt x="1835620" y="733564"/>
                </a:moveTo>
                <a:lnTo>
                  <a:pt x="1894853" y="733564"/>
                </a:lnTo>
                <a:cubicBezTo>
                  <a:pt x="1919459" y="733564"/>
                  <a:pt x="1936227" y="737335"/>
                  <a:pt x="1945157" y="744875"/>
                </a:cubicBezTo>
                <a:cubicBezTo>
                  <a:pt x="1954087" y="752416"/>
                  <a:pt x="1958552" y="763231"/>
                  <a:pt x="1958552" y="777320"/>
                </a:cubicBezTo>
                <a:cubicBezTo>
                  <a:pt x="1958552" y="786845"/>
                  <a:pt x="1955724" y="795278"/>
                  <a:pt x="1950069" y="802620"/>
                </a:cubicBezTo>
                <a:cubicBezTo>
                  <a:pt x="1944413" y="809963"/>
                  <a:pt x="1937121" y="814527"/>
                  <a:pt x="1928191" y="816313"/>
                </a:cubicBezTo>
                <a:cubicBezTo>
                  <a:pt x="1910530" y="820281"/>
                  <a:pt x="1898624" y="822266"/>
                  <a:pt x="1892472" y="822266"/>
                </a:cubicBezTo>
                <a:lnTo>
                  <a:pt x="1835620" y="822266"/>
                </a:lnTo>
                <a:lnTo>
                  <a:pt x="1835620" y="733564"/>
                </a:lnTo>
                <a:close/>
                <a:moveTo>
                  <a:pt x="1359370" y="733564"/>
                </a:moveTo>
                <a:lnTo>
                  <a:pt x="1418603" y="733564"/>
                </a:lnTo>
                <a:cubicBezTo>
                  <a:pt x="1443209" y="733564"/>
                  <a:pt x="1459978" y="737335"/>
                  <a:pt x="1468907" y="744875"/>
                </a:cubicBezTo>
                <a:cubicBezTo>
                  <a:pt x="1477837" y="752416"/>
                  <a:pt x="1482302" y="763231"/>
                  <a:pt x="1482302" y="777320"/>
                </a:cubicBezTo>
                <a:cubicBezTo>
                  <a:pt x="1482302" y="786845"/>
                  <a:pt x="1479474" y="795278"/>
                  <a:pt x="1473818" y="802620"/>
                </a:cubicBezTo>
                <a:cubicBezTo>
                  <a:pt x="1468163" y="809963"/>
                  <a:pt x="1460871" y="814527"/>
                  <a:pt x="1451941" y="816313"/>
                </a:cubicBezTo>
                <a:cubicBezTo>
                  <a:pt x="1434280" y="820281"/>
                  <a:pt x="1422374" y="822266"/>
                  <a:pt x="1416222" y="822266"/>
                </a:cubicBezTo>
                <a:lnTo>
                  <a:pt x="1359370" y="822266"/>
                </a:lnTo>
                <a:lnTo>
                  <a:pt x="1359370" y="733564"/>
                </a:lnTo>
                <a:close/>
                <a:moveTo>
                  <a:pt x="4287712" y="645458"/>
                </a:moveTo>
                <a:lnTo>
                  <a:pt x="4287712" y="1081822"/>
                </a:lnTo>
                <a:lnTo>
                  <a:pt x="4398142" y="1081822"/>
                </a:lnTo>
                <a:lnTo>
                  <a:pt x="4398142" y="749042"/>
                </a:lnTo>
                <a:lnTo>
                  <a:pt x="4483072" y="1081822"/>
                </a:lnTo>
                <a:lnTo>
                  <a:pt x="4583029" y="1081822"/>
                </a:lnTo>
                <a:lnTo>
                  <a:pt x="4668116" y="749042"/>
                </a:lnTo>
                <a:lnTo>
                  <a:pt x="4668116" y="1081822"/>
                </a:lnTo>
                <a:lnTo>
                  <a:pt x="4778547" y="1081822"/>
                </a:lnTo>
                <a:lnTo>
                  <a:pt x="4778547" y="645458"/>
                </a:lnTo>
                <a:lnTo>
                  <a:pt x="4601325" y="645458"/>
                </a:lnTo>
                <a:lnTo>
                  <a:pt x="4533427" y="910967"/>
                </a:lnTo>
                <a:lnTo>
                  <a:pt x="4465040" y="645458"/>
                </a:lnTo>
                <a:lnTo>
                  <a:pt x="4287712" y="645458"/>
                </a:lnTo>
                <a:close/>
                <a:moveTo>
                  <a:pt x="3784673" y="645458"/>
                </a:moveTo>
                <a:lnTo>
                  <a:pt x="3784673" y="905438"/>
                </a:lnTo>
                <a:cubicBezTo>
                  <a:pt x="3784673" y="926853"/>
                  <a:pt x="3788840" y="951442"/>
                  <a:pt x="3797174" y="979205"/>
                </a:cubicBezTo>
                <a:cubicBezTo>
                  <a:pt x="3802333" y="996457"/>
                  <a:pt x="3811908" y="1013213"/>
                  <a:pt x="3825898" y="1029474"/>
                </a:cubicBezTo>
                <a:cubicBezTo>
                  <a:pt x="3839888" y="1045735"/>
                  <a:pt x="3855316" y="1058278"/>
                  <a:pt x="3872184" y="1067102"/>
                </a:cubicBezTo>
                <a:cubicBezTo>
                  <a:pt x="3889051" y="1075926"/>
                  <a:pt x="3910036" y="1081826"/>
                  <a:pt x="3935138" y="1084801"/>
                </a:cubicBezTo>
                <a:cubicBezTo>
                  <a:pt x="3960240" y="1087776"/>
                  <a:pt x="3983408" y="1089263"/>
                  <a:pt x="4004641" y="1089263"/>
                </a:cubicBezTo>
                <a:cubicBezTo>
                  <a:pt x="4041351" y="1089263"/>
                  <a:pt x="4072804" y="1084405"/>
                  <a:pt x="4098998" y="1074688"/>
                </a:cubicBezTo>
                <a:cubicBezTo>
                  <a:pt x="4117849" y="1067749"/>
                  <a:pt x="4135857" y="1055702"/>
                  <a:pt x="4153022" y="1038548"/>
                </a:cubicBezTo>
                <a:cubicBezTo>
                  <a:pt x="4170187" y="1021394"/>
                  <a:pt x="4182788" y="1001365"/>
                  <a:pt x="4190825" y="978461"/>
                </a:cubicBezTo>
                <a:cubicBezTo>
                  <a:pt x="4198861" y="955557"/>
                  <a:pt x="4202880" y="931216"/>
                  <a:pt x="4202880" y="905438"/>
                </a:cubicBezTo>
                <a:lnTo>
                  <a:pt x="4202880" y="645458"/>
                </a:lnTo>
                <a:lnTo>
                  <a:pt x="4068339" y="645458"/>
                </a:lnTo>
                <a:lnTo>
                  <a:pt x="4068339" y="911628"/>
                </a:lnTo>
                <a:cubicBezTo>
                  <a:pt x="4068339" y="935816"/>
                  <a:pt x="4061741" y="954502"/>
                  <a:pt x="4048545" y="967687"/>
                </a:cubicBezTo>
                <a:cubicBezTo>
                  <a:pt x="4035349" y="980872"/>
                  <a:pt x="4017142" y="987465"/>
                  <a:pt x="3993925" y="987465"/>
                </a:cubicBezTo>
                <a:cubicBezTo>
                  <a:pt x="3970509" y="987465"/>
                  <a:pt x="3952203" y="980774"/>
                  <a:pt x="3939007" y="967392"/>
                </a:cubicBezTo>
                <a:cubicBezTo>
                  <a:pt x="3925811" y="954010"/>
                  <a:pt x="3919213" y="935422"/>
                  <a:pt x="3919213" y="911628"/>
                </a:cubicBezTo>
                <a:lnTo>
                  <a:pt x="3919213" y="645458"/>
                </a:lnTo>
                <a:lnTo>
                  <a:pt x="3784673" y="645458"/>
                </a:lnTo>
                <a:close/>
                <a:moveTo>
                  <a:pt x="3393850" y="645458"/>
                </a:moveTo>
                <a:lnTo>
                  <a:pt x="3393850" y="1081822"/>
                </a:lnTo>
                <a:lnTo>
                  <a:pt x="3739131" y="1081822"/>
                </a:lnTo>
                <a:lnTo>
                  <a:pt x="3739131" y="974368"/>
                </a:lnTo>
                <a:lnTo>
                  <a:pt x="3528688" y="974368"/>
                </a:lnTo>
                <a:lnTo>
                  <a:pt x="3528688" y="645458"/>
                </a:lnTo>
                <a:lnTo>
                  <a:pt x="3393850" y="645458"/>
                </a:lnTo>
                <a:close/>
                <a:moveTo>
                  <a:pt x="2889323" y="645458"/>
                </a:moveTo>
                <a:lnTo>
                  <a:pt x="2889323" y="905438"/>
                </a:lnTo>
                <a:cubicBezTo>
                  <a:pt x="2889323" y="926853"/>
                  <a:pt x="2893490" y="951442"/>
                  <a:pt x="2901824" y="979205"/>
                </a:cubicBezTo>
                <a:cubicBezTo>
                  <a:pt x="2906983" y="996457"/>
                  <a:pt x="2916558" y="1013213"/>
                  <a:pt x="2930548" y="1029474"/>
                </a:cubicBezTo>
                <a:cubicBezTo>
                  <a:pt x="2944538" y="1045735"/>
                  <a:pt x="2959966" y="1058278"/>
                  <a:pt x="2976834" y="1067102"/>
                </a:cubicBezTo>
                <a:cubicBezTo>
                  <a:pt x="2993701" y="1075926"/>
                  <a:pt x="3014686" y="1081826"/>
                  <a:pt x="3039788" y="1084801"/>
                </a:cubicBezTo>
                <a:cubicBezTo>
                  <a:pt x="3064890" y="1087776"/>
                  <a:pt x="3088058" y="1089263"/>
                  <a:pt x="3109291" y="1089263"/>
                </a:cubicBezTo>
                <a:cubicBezTo>
                  <a:pt x="3146001" y="1089263"/>
                  <a:pt x="3177454" y="1084405"/>
                  <a:pt x="3203648" y="1074688"/>
                </a:cubicBezTo>
                <a:cubicBezTo>
                  <a:pt x="3222499" y="1067749"/>
                  <a:pt x="3240507" y="1055702"/>
                  <a:pt x="3257672" y="1038548"/>
                </a:cubicBezTo>
                <a:cubicBezTo>
                  <a:pt x="3274837" y="1021394"/>
                  <a:pt x="3287438" y="1001365"/>
                  <a:pt x="3295475" y="978461"/>
                </a:cubicBezTo>
                <a:cubicBezTo>
                  <a:pt x="3303511" y="955557"/>
                  <a:pt x="3307530" y="931216"/>
                  <a:pt x="3307530" y="905438"/>
                </a:cubicBezTo>
                <a:lnTo>
                  <a:pt x="3307530" y="645458"/>
                </a:lnTo>
                <a:lnTo>
                  <a:pt x="3172989" y="645458"/>
                </a:lnTo>
                <a:lnTo>
                  <a:pt x="3172989" y="911628"/>
                </a:lnTo>
                <a:cubicBezTo>
                  <a:pt x="3172989" y="935816"/>
                  <a:pt x="3166391" y="954502"/>
                  <a:pt x="3153195" y="967687"/>
                </a:cubicBezTo>
                <a:cubicBezTo>
                  <a:pt x="3139999" y="980872"/>
                  <a:pt x="3121792" y="987465"/>
                  <a:pt x="3098575" y="987465"/>
                </a:cubicBezTo>
                <a:cubicBezTo>
                  <a:pt x="3075159" y="987465"/>
                  <a:pt x="3056853" y="980774"/>
                  <a:pt x="3043657" y="967392"/>
                </a:cubicBezTo>
                <a:cubicBezTo>
                  <a:pt x="3030461" y="954010"/>
                  <a:pt x="3023863" y="935422"/>
                  <a:pt x="3023863" y="911628"/>
                </a:cubicBezTo>
                <a:lnTo>
                  <a:pt x="3023863" y="645458"/>
                </a:lnTo>
                <a:lnTo>
                  <a:pt x="2889323" y="645458"/>
                </a:lnTo>
                <a:close/>
                <a:moveTo>
                  <a:pt x="2180008" y="645458"/>
                </a:moveTo>
                <a:lnTo>
                  <a:pt x="2180008" y="1081822"/>
                </a:lnTo>
                <a:lnTo>
                  <a:pt x="2315144" y="1081822"/>
                </a:lnTo>
                <a:lnTo>
                  <a:pt x="2315144" y="645458"/>
                </a:lnTo>
                <a:lnTo>
                  <a:pt x="2180008" y="645458"/>
                </a:lnTo>
                <a:close/>
                <a:moveTo>
                  <a:pt x="1700186" y="645458"/>
                </a:moveTo>
                <a:lnTo>
                  <a:pt x="1700186" y="1081822"/>
                </a:lnTo>
                <a:lnTo>
                  <a:pt x="1835620" y="1081822"/>
                </a:lnTo>
                <a:lnTo>
                  <a:pt x="1835620" y="904717"/>
                </a:lnTo>
                <a:lnTo>
                  <a:pt x="1847526" y="904717"/>
                </a:lnTo>
                <a:cubicBezTo>
                  <a:pt x="1859829" y="904717"/>
                  <a:pt x="1870842" y="908090"/>
                  <a:pt x="1880566" y="914837"/>
                </a:cubicBezTo>
                <a:cubicBezTo>
                  <a:pt x="1887710" y="919996"/>
                  <a:pt x="1895846" y="931208"/>
                  <a:pt x="1904974" y="948472"/>
                </a:cubicBezTo>
                <a:lnTo>
                  <a:pt x="1977048" y="1081822"/>
                </a:lnTo>
                <a:lnTo>
                  <a:pt x="2129406" y="1081822"/>
                </a:lnTo>
                <a:lnTo>
                  <a:pt x="2064108" y="955379"/>
                </a:lnTo>
                <a:cubicBezTo>
                  <a:pt x="2060936" y="949022"/>
                  <a:pt x="2054640" y="939985"/>
                  <a:pt x="2045221" y="928266"/>
                </a:cubicBezTo>
                <a:cubicBezTo>
                  <a:pt x="2035801" y="916548"/>
                  <a:pt x="2028613" y="908901"/>
                  <a:pt x="2023655" y="905326"/>
                </a:cubicBezTo>
                <a:cubicBezTo>
                  <a:pt x="2016316" y="899965"/>
                  <a:pt x="2004616" y="894602"/>
                  <a:pt x="1988555" y="889238"/>
                </a:cubicBezTo>
                <a:cubicBezTo>
                  <a:pt x="2008609" y="884674"/>
                  <a:pt x="2024394" y="878920"/>
                  <a:pt x="2035910" y="871974"/>
                </a:cubicBezTo>
                <a:cubicBezTo>
                  <a:pt x="2053977" y="861060"/>
                  <a:pt x="2068173" y="846822"/>
                  <a:pt x="2078498" y="829261"/>
                </a:cubicBezTo>
                <a:cubicBezTo>
                  <a:pt x="2088823" y="811699"/>
                  <a:pt x="2093985" y="790813"/>
                  <a:pt x="2093985" y="766604"/>
                </a:cubicBezTo>
                <a:cubicBezTo>
                  <a:pt x="2093985" y="738823"/>
                  <a:pt x="2087238" y="715258"/>
                  <a:pt x="2073745" y="695911"/>
                </a:cubicBezTo>
                <a:cubicBezTo>
                  <a:pt x="2060251" y="676563"/>
                  <a:pt x="2042491" y="663317"/>
                  <a:pt x="2020464" y="656174"/>
                </a:cubicBezTo>
                <a:cubicBezTo>
                  <a:pt x="1998438" y="649030"/>
                  <a:pt x="1966589" y="645458"/>
                  <a:pt x="1924917" y="645458"/>
                </a:cubicBezTo>
                <a:lnTo>
                  <a:pt x="1700186" y="645458"/>
                </a:lnTo>
                <a:close/>
                <a:moveTo>
                  <a:pt x="1223936" y="645458"/>
                </a:moveTo>
                <a:lnTo>
                  <a:pt x="1223936" y="1081822"/>
                </a:lnTo>
                <a:lnTo>
                  <a:pt x="1359370" y="1081822"/>
                </a:lnTo>
                <a:lnTo>
                  <a:pt x="1359370" y="904717"/>
                </a:lnTo>
                <a:lnTo>
                  <a:pt x="1371276" y="904717"/>
                </a:lnTo>
                <a:cubicBezTo>
                  <a:pt x="1383579" y="904717"/>
                  <a:pt x="1394592" y="908090"/>
                  <a:pt x="1404316" y="914837"/>
                </a:cubicBezTo>
                <a:cubicBezTo>
                  <a:pt x="1411460" y="919996"/>
                  <a:pt x="1419596" y="931208"/>
                  <a:pt x="1428724" y="948472"/>
                </a:cubicBezTo>
                <a:lnTo>
                  <a:pt x="1500798" y="1081822"/>
                </a:lnTo>
                <a:lnTo>
                  <a:pt x="1653156" y="1081822"/>
                </a:lnTo>
                <a:lnTo>
                  <a:pt x="1587858" y="955379"/>
                </a:lnTo>
                <a:cubicBezTo>
                  <a:pt x="1584686" y="949022"/>
                  <a:pt x="1578391" y="939985"/>
                  <a:pt x="1568971" y="928266"/>
                </a:cubicBezTo>
                <a:cubicBezTo>
                  <a:pt x="1559551" y="916548"/>
                  <a:pt x="1552363" y="908901"/>
                  <a:pt x="1547405" y="905326"/>
                </a:cubicBezTo>
                <a:cubicBezTo>
                  <a:pt x="1540066" y="899965"/>
                  <a:pt x="1528366" y="894602"/>
                  <a:pt x="1512305" y="889238"/>
                </a:cubicBezTo>
                <a:cubicBezTo>
                  <a:pt x="1532359" y="884674"/>
                  <a:pt x="1548144" y="878920"/>
                  <a:pt x="1559660" y="871974"/>
                </a:cubicBezTo>
                <a:cubicBezTo>
                  <a:pt x="1577727" y="861060"/>
                  <a:pt x="1591923" y="846822"/>
                  <a:pt x="1602248" y="829261"/>
                </a:cubicBezTo>
                <a:cubicBezTo>
                  <a:pt x="1612573" y="811699"/>
                  <a:pt x="1617735" y="790813"/>
                  <a:pt x="1617735" y="766604"/>
                </a:cubicBezTo>
                <a:cubicBezTo>
                  <a:pt x="1617735" y="738823"/>
                  <a:pt x="1610988" y="715258"/>
                  <a:pt x="1597495" y="695911"/>
                </a:cubicBezTo>
                <a:cubicBezTo>
                  <a:pt x="1584001" y="676563"/>
                  <a:pt x="1566241" y="663317"/>
                  <a:pt x="1544214" y="656174"/>
                </a:cubicBezTo>
                <a:cubicBezTo>
                  <a:pt x="1522188" y="649030"/>
                  <a:pt x="1490339" y="645458"/>
                  <a:pt x="1448667" y="645458"/>
                </a:cubicBezTo>
                <a:lnTo>
                  <a:pt x="1223936" y="645458"/>
                </a:lnTo>
                <a:close/>
                <a:moveTo>
                  <a:pt x="717623" y="645458"/>
                </a:moveTo>
                <a:lnTo>
                  <a:pt x="717623" y="905438"/>
                </a:lnTo>
                <a:cubicBezTo>
                  <a:pt x="717623" y="926853"/>
                  <a:pt x="721790" y="951442"/>
                  <a:pt x="730124" y="979205"/>
                </a:cubicBezTo>
                <a:cubicBezTo>
                  <a:pt x="735284" y="996457"/>
                  <a:pt x="744858" y="1013213"/>
                  <a:pt x="758848" y="1029474"/>
                </a:cubicBezTo>
                <a:cubicBezTo>
                  <a:pt x="772838" y="1045735"/>
                  <a:pt x="788267" y="1058278"/>
                  <a:pt x="805134" y="1067102"/>
                </a:cubicBezTo>
                <a:cubicBezTo>
                  <a:pt x="822001" y="1075926"/>
                  <a:pt x="842986" y="1081826"/>
                  <a:pt x="868088" y="1084801"/>
                </a:cubicBezTo>
                <a:cubicBezTo>
                  <a:pt x="893190" y="1087776"/>
                  <a:pt x="916358" y="1089263"/>
                  <a:pt x="937591" y="1089263"/>
                </a:cubicBezTo>
                <a:cubicBezTo>
                  <a:pt x="974302" y="1089263"/>
                  <a:pt x="1005754" y="1084405"/>
                  <a:pt x="1031948" y="1074688"/>
                </a:cubicBezTo>
                <a:cubicBezTo>
                  <a:pt x="1050799" y="1067749"/>
                  <a:pt x="1068808" y="1055702"/>
                  <a:pt x="1085972" y="1038548"/>
                </a:cubicBezTo>
                <a:cubicBezTo>
                  <a:pt x="1103137" y="1021394"/>
                  <a:pt x="1115738" y="1001365"/>
                  <a:pt x="1123775" y="978461"/>
                </a:cubicBezTo>
                <a:cubicBezTo>
                  <a:pt x="1131812" y="955557"/>
                  <a:pt x="1135830" y="931216"/>
                  <a:pt x="1135830" y="905438"/>
                </a:cubicBezTo>
                <a:lnTo>
                  <a:pt x="1135830" y="645458"/>
                </a:lnTo>
                <a:lnTo>
                  <a:pt x="1001289" y="645458"/>
                </a:lnTo>
                <a:lnTo>
                  <a:pt x="1001289" y="911628"/>
                </a:lnTo>
                <a:cubicBezTo>
                  <a:pt x="1001289" y="935816"/>
                  <a:pt x="994691" y="954502"/>
                  <a:pt x="981495" y="967687"/>
                </a:cubicBezTo>
                <a:cubicBezTo>
                  <a:pt x="968299" y="980872"/>
                  <a:pt x="950092" y="987465"/>
                  <a:pt x="926875" y="987465"/>
                </a:cubicBezTo>
                <a:cubicBezTo>
                  <a:pt x="903460" y="987465"/>
                  <a:pt x="885154" y="980774"/>
                  <a:pt x="871958" y="967392"/>
                </a:cubicBezTo>
                <a:cubicBezTo>
                  <a:pt x="858762" y="954010"/>
                  <a:pt x="852164" y="935422"/>
                  <a:pt x="852164" y="911628"/>
                </a:cubicBezTo>
                <a:lnTo>
                  <a:pt x="852164" y="645458"/>
                </a:lnTo>
                <a:lnTo>
                  <a:pt x="717623" y="645458"/>
                </a:lnTo>
                <a:close/>
                <a:moveTo>
                  <a:pt x="2617562" y="638017"/>
                </a:moveTo>
                <a:cubicBezTo>
                  <a:pt x="2547316" y="638017"/>
                  <a:pt x="2492993" y="657401"/>
                  <a:pt x="2454596" y="696171"/>
                </a:cubicBezTo>
                <a:cubicBezTo>
                  <a:pt x="2416198" y="734941"/>
                  <a:pt x="2396999" y="790417"/>
                  <a:pt x="2396999" y="862598"/>
                </a:cubicBezTo>
                <a:cubicBezTo>
                  <a:pt x="2396999" y="916738"/>
                  <a:pt x="2407913" y="961159"/>
                  <a:pt x="2429742" y="995862"/>
                </a:cubicBezTo>
                <a:cubicBezTo>
                  <a:pt x="2451570" y="1030565"/>
                  <a:pt x="2477515" y="1054808"/>
                  <a:pt x="2507578" y="1068590"/>
                </a:cubicBezTo>
                <a:cubicBezTo>
                  <a:pt x="2537642" y="1082372"/>
                  <a:pt x="2576387" y="1089263"/>
                  <a:pt x="2623813" y="1089263"/>
                </a:cubicBezTo>
                <a:cubicBezTo>
                  <a:pt x="2662905" y="1089263"/>
                  <a:pt x="2695102" y="1083608"/>
                  <a:pt x="2720403" y="1072297"/>
                </a:cubicBezTo>
                <a:cubicBezTo>
                  <a:pt x="2745703" y="1060986"/>
                  <a:pt x="2766887" y="1044218"/>
                  <a:pt x="2783952" y="1021993"/>
                </a:cubicBezTo>
                <a:cubicBezTo>
                  <a:pt x="2801018" y="999768"/>
                  <a:pt x="2813519" y="972086"/>
                  <a:pt x="2821457" y="938947"/>
                </a:cubicBezTo>
                <a:lnTo>
                  <a:pt x="2703287" y="903228"/>
                </a:lnTo>
                <a:cubicBezTo>
                  <a:pt x="2697334" y="930811"/>
                  <a:pt x="2687760" y="951846"/>
                  <a:pt x="2674564" y="966331"/>
                </a:cubicBezTo>
                <a:cubicBezTo>
                  <a:pt x="2661368" y="980817"/>
                  <a:pt x="2641871" y="988060"/>
                  <a:pt x="2616074" y="988060"/>
                </a:cubicBezTo>
                <a:cubicBezTo>
                  <a:pt x="2589483" y="988060"/>
                  <a:pt x="2568846" y="979092"/>
                  <a:pt x="2554162" y="961155"/>
                </a:cubicBezTo>
                <a:cubicBezTo>
                  <a:pt x="2539477" y="943218"/>
                  <a:pt x="2532135" y="910068"/>
                  <a:pt x="2532135" y="861705"/>
                </a:cubicBezTo>
                <a:cubicBezTo>
                  <a:pt x="2532135" y="822663"/>
                  <a:pt x="2538287" y="794024"/>
                  <a:pt x="2550590" y="775790"/>
                </a:cubicBezTo>
                <a:cubicBezTo>
                  <a:pt x="2566862" y="751211"/>
                  <a:pt x="2590277" y="738922"/>
                  <a:pt x="2620837" y="738922"/>
                </a:cubicBezTo>
                <a:cubicBezTo>
                  <a:pt x="2634331" y="738922"/>
                  <a:pt x="2646534" y="741700"/>
                  <a:pt x="2657448" y="747256"/>
                </a:cubicBezTo>
                <a:cubicBezTo>
                  <a:pt x="2668363" y="752813"/>
                  <a:pt x="2677590" y="760750"/>
                  <a:pt x="2685130" y="771069"/>
                </a:cubicBezTo>
                <a:cubicBezTo>
                  <a:pt x="2689694" y="777220"/>
                  <a:pt x="2694060" y="786944"/>
                  <a:pt x="2698227" y="800239"/>
                </a:cubicBezTo>
                <a:lnTo>
                  <a:pt x="2817290" y="773748"/>
                </a:lnTo>
                <a:cubicBezTo>
                  <a:pt x="2802010" y="727710"/>
                  <a:pt x="2778644" y="693579"/>
                  <a:pt x="2747192" y="671354"/>
                </a:cubicBezTo>
                <a:cubicBezTo>
                  <a:pt x="2715739" y="649129"/>
                  <a:pt x="2672530" y="638017"/>
                  <a:pt x="2617562" y="638017"/>
                </a:cubicBezTo>
                <a:close/>
                <a:moveTo>
                  <a:pt x="445863" y="638017"/>
                </a:moveTo>
                <a:cubicBezTo>
                  <a:pt x="375616" y="638017"/>
                  <a:pt x="321294" y="657401"/>
                  <a:pt x="282896" y="696171"/>
                </a:cubicBezTo>
                <a:cubicBezTo>
                  <a:pt x="244498" y="734941"/>
                  <a:pt x="225300" y="790417"/>
                  <a:pt x="225300" y="862598"/>
                </a:cubicBezTo>
                <a:cubicBezTo>
                  <a:pt x="225300" y="916738"/>
                  <a:pt x="236214" y="961159"/>
                  <a:pt x="258042" y="995862"/>
                </a:cubicBezTo>
                <a:cubicBezTo>
                  <a:pt x="279870" y="1030565"/>
                  <a:pt x="305815" y="1054808"/>
                  <a:pt x="335879" y="1068590"/>
                </a:cubicBezTo>
                <a:cubicBezTo>
                  <a:pt x="365942" y="1082372"/>
                  <a:pt x="404687" y="1089263"/>
                  <a:pt x="452114" y="1089263"/>
                </a:cubicBezTo>
                <a:cubicBezTo>
                  <a:pt x="491206" y="1089263"/>
                  <a:pt x="523402" y="1083608"/>
                  <a:pt x="548703" y="1072297"/>
                </a:cubicBezTo>
                <a:cubicBezTo>
                  <a:pt x="574004" y="1060986"/>
                  <a:pt x="595187" y="1044218"/>
                  <a:pt x="612253" y="1021993"/>
                </a:cubicBezTo>
                <a:cubicBezTo>
                  <a:pt x="629318" y="999768"/>
                  <a:pt x="641820" y="972086"/>
                  <a:pt x="649757" y="938947"/>
                </a:cubicBezTo>
                <a:lnTo>
                  <a:pt x="531588" y="903228"/>
                </a:lnTo>
                <a:cubicBezTo>
                  <a:pt x="525635" y="930811"/>
                  <a:pt x="516060" y="951846"/>
                  <a:pt x="502864" y="966331"/>
                </a:cubicBezTo>
                <a:cubicBezTo>
                  <a:pt x="489668" y="980817"/>
                  <a:pt x="470171" y="988060"/>
                  <a:pt x="444374" y="988060"/>
                </a:cubicBezTo>
                <a:cubicBezTo>
                  <a:pt x="417784" y="988060"/>
                  <a:pt x="397146" y="979092"/>
                  <a:pt x="382462" y="961155"/>
                </a:cubicBezTo>
                <a:cubicBezTo>
                  <a:pt x="367778" y="943218"/>
                  <a:pt x="360435" y="910068"/>
                  <a:pt x="360435" y="861705"/>
                </a:cubicBezTo>
                <a:cubicBezTo>
                  <a:pt x="360435" y="822663"/>
                  <a:pt x="366587" y="794024"/>
                  <a:pt x="378890" y="775790"/>
                </a:cubicBezTo>
                <a:cubicBezTo>
                  <a:pt x="395162" y="751211"/>
                  <a:pt x="418577" y="738922"/>
                  <a:pt x="449137" y="738922"/>
                </a:cubicBezTo>
                <a:cubicBezTo>
                  <a:pt x="462631" y="738922"/>
                  <a:pt x="474835" y="741700"/>
                  <a:pt x="485749" y="747256"/>
                </a:cubicBezTo>
                <a:cubicBezTo>
                  <a:pt x="496663" y="752813"/>
                  <a:pt x="505890" y="760750"/>
                  <a:pt x="513431" y="771069"/>
                </a:cubicBezTo>
                <a:cubicBezTo>
                  <a:pt x="517995" y="777220"/>
                  <a:pt x="522360" y="786944"/>
                  <a:pt x="526528" y="800239"/>
                </a:cubicBezTo>
                <a:lnTo>
                  <a:pt x="645590" y="773748"/>
                </a:lnTo>
                <a:cubicBezTo>
                  <a:pt x="630311" y="727710"/>
                  <a:pt x="606944" y="693579"/>
                  <a:pt x="575492" y="671354"/>
                </a:cubicBezTo>
                <a:cubicBezTo>
                  <a:pt x="544040" y="649129"/>
                  <a:pt x="500830" y="638017"/>
                  <a:pt x="445863" y="638017"/>
                </a:cubicBezTo>
                <a:close/>
                <a:moveTo>
                  <a:pt x="0" y="0"/>
                </a:moveTo>
                <a:lnTo>
                  <a:pt x="5010171" y="0"/>
                </a:lnTo>
                <a:lnTo>
                  <a:pt x="5010171" y="2585323"/>
                </a:lnTo>
                <a:lnTo>
                  <a:pt x="0" y="258532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wis721  BT  Cond 2" panose="020B0506020202030204"/>
              <a:ea typeface="+mn-ea"/>
              <a:cs typeface="+mn-cs"/>
            </a:endParaRPr>
          </a:p>
        </p:txBody>
      </p:sp>
      <p:pic>
        <p:nvPicPr>
          <p:cNvPr id="34848" name="Picture 2">
            <a:extLst>
              <a:ext uri="{FF2B5EF4-FFF2-40B4-BE49-F238E27FC236}">
                <a16:creationId xmlns:a16="http://schemas.microsoft.com/office/drawing/2014/main" id="{64B3CB56-F0FE-46F9-BFCC-B01DF32A95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31758">
            <a:off x="4084638" y="1698625"/>
            <a:ext cx="904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9" name="Group 62">
            <a:extLst>
              <a:ext uri="{FF2B5EF4-FFF2-40B4-BE49-F238E27FC236}">
                <a16:creationId xmlns:a16="http://schemas.microsoft.com/office/drawing/2014/main" id="{748C8345-D965-4B2E-B20C-F9748C0AE849}"/>
              </a:ext>
            </a:extLst>
          </p:cNvPr>
          <p:cNvGrpSpPr>
            <a:grpSpLocks/>
          </p:cNvGrpSpPr>
          <p:nvPr/>
        </p:nvGrpSpPr>
        <p:grpSpPr bwMode="auto">
          <a:xfrm>
            <a:off x="11241088" y="138113"/>
            <a:ext cx="603250" cy="611187"/>
            <a:chOff x="11316795" y="198924"/>
            <a:chExt cx="604489" cy="611589"/>
          </a:xfrm>
        </p:grpSpPr>
        <p:sp>
          <p:nvSpPr>
            <p:cNvPr id="11" name="Flowchart: Connector 10">
              <a:extLst>
                <a:ext uri="{FF2B5EF4-FFF2-40B4-BE49-F238E27FC236}">
                  <a16:creationId xmlns:a16="http://schemas.microsoft.com/office/drawing/2014/main" id="{65E92120-E6A8-4C60-8A9F-8E0D2543A68C}"/>
                </a:ext>
              </a:extLst>
            </p:cNvPr>
            <p:cNvSpPr/>
            <p:nvPr/>
          </p:nvSpPr>
          <p:spPr>
            <a:xfrm>
              <a:off x="11316795" y="198924"/>
              <a:ext cx="604489" cy="611589"/>
            </a:xfrm>
            <a:prstGeom prst="flowChartConnector">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8B0F04"/>
                </a:solidFill>
                <a:effectLst/>
                <a:uLnTx/>
                <a:uFillTx/>
                <a:latin typeface="Swis721 BT"/>
                <a:ea typeface="+mn-ea"/>
                <a:cs typeface="+mn-cs"/>
              </a:endParaRPr>
            </a:p>
          </p:txBody>
        </p:sp>
        <p:grpSp>
          <p:nvGrpSpPr>
            <p:cNvPr id="21" name="Group 200">
              <a:extLst>
                <a:ext uri="{FF2B5EF4-FFF2-40B4-BE49-F238E27FC236}">
                  <a16:creationId xmlns:a16="http://schemas.microsoft.com/office/drawing/2014/main" id="{5186D92D-EACA-4F33-9D78-DE7A4FF0CF41}"/>
                </a:ext>
              </a:extLst>
            </p:cNvPr>
            <p:cNvGrpSpPr>
              <a:grpSpLocks noChangeAspect="1"/>
            </p:cNvGrpSpPr>
            <p:nvPr/>
          </p:nvGrpSpPr>
          <p:grpSpPr bwMode="auto">
            <a:xfrm>
              <a:off x="11439079" y="322651"/>
              <a:ext cx="359920" cy="364150"/>
              <a:chOff x="6539" y="3000"/>
              <a:chExt cx="426" cy="426"/>
            </a:xfrm>
            <a:solidFill>
              <a:schemeClr val="bg2"/>
            </a:solidFill>
          </p:grpSpPr>
          <p:sp>
            <p:nvSpPr>
              <p:cNvPr id="23" name="Freeform 201">
                <a:extLst>
                  <a:ext uri="{FF2B5EF4-FFF2-40B4-BE49-F238E27FC236}">
                    <a16:creationId xmlns:a16="http://schemas.microsoft.com/office/drawing/2014/main" id="{7CCEECEE-FD03-4242-8254-765D8C4656DB}"/>
                  </a:ext>
                </a:extLst>
              </p:cNvPr>
              <p:cNvSpPr>
                <a:spLocks noEditPoints="1"/>
              </p:cNvSpPr>
              <p:nvPr/>
            </p:nvSpPr>
            <p:spPr bwMode="auto">
              <a:xfrm>
                <a:off x="6645" y="3107"/>
                <a:ext cx="214" cy="213"/>
              </a:xfrm>
              <a:custGeom>
                <a:avLst/>
                <a:gdLst>
                  <a:gd name="T0" fmla="*/ 138 w 144"/>
                  <a:gd name="T1" fmla="*/ 144 h 144"/>
                  <a:gd name="T2" fmla="*/ 6 w 144"/>
                  <a:gd name="T3" fmla="*/ 144 h 144"/>
                  <a:gd name="T4" fmla="*/ 0 w 144"/>
                  <a:gd name="T5" fmla="*/ 138 h 144"/>
                  <a:gd name="T6" fmla="*/ 0 w 144"/>
                  <a:gd name="T7" fmla="*/ 6 h 144"/>
                  <a:gd name="T8" fmla="*/ 6 w 144"/>
                  <a:gd name="T9" fmla="*/ 0 h 144"/>
                  <a:gd name="T10" fmla="*/ 138 w 144"/>
                  <a:gd name="T11" fmla="*/ 0 h 144"/>
                  <a:gd name="T12" fmla="*/ 144 w 144"/>
                  <a:gd name="T13" fmla="*/ 6 h 144"/>
                  <a:gd name="T14" fmla="*/ 144 w 144"/>
                  <a:gd name="T15" fmla="*/ 138 h 144"/>
                  <a:gd name="T16" fmla="*/ 138 w 144"/>
                  <a:gd name="T17" fmla="*/ 144 h 144"/>
                  <a:gd name="T18" fmla="*/ 12 w 144"/>
                  <a:gd name="T19" fmla="*/ 132 h 144"/>
                  <a:gd name="T20" fmla="*/ 132 w 144"/>
                  <a:gd name="T21" fmla="*/ 132 h 144"/>
                  <a:gd name="T22" fmla="*/ 132 w 144"/>
                  <a:gd name="T23" fmla="*/ 12 h 144"/>
                  <a:gd name="T24" fmla="*/ 12 w 144"/>
                  <a:gd name="T25" fmla="*/ 12 h 144"/>
                  <a:gd name="T26" fmla="*/ 12 w 144"/>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138" y="144"/>
                    </a:moveTo>
                    <a:cubicBezTo>
                      <a:pt x="6" y="144"/>
                      <a:pt x="6" y="144"/>
                      <a:pt x="6" y="144"/>
                    </a:cubicBezTo>
                    <a:cubicBezTo>
                      <a:pt x="2" y="144"/>
                      <a:pt x="0" y="142"/>
                      <a:pt x="0" y="138"/>
                    </a:cubicBezTo>
                    <a:cubicBezTo>
                      <a:pt x="0" y="6"/>
                      <a:pt x="0" y="6"/>
                      <a:pt x="0" y="6"/>
                    </a:cubicBezTo>
                    <a:cubicBezTo>
                      <a:pt x="0" y="3"/>
                      <a:pt x="2" y="0"/>
                      <a:pt x="6" y="0"/>
                    </a:cubicBezTo>
                    <a:cubicBezTo>
                      <a:pt x="138" y="0"/>
                      <a:pt x="138" y="0"/>
                      <a:pt x="138" y="0"/>
                    </a:cubicBezTo>
                    <a:cubicBezTo>
                      <a:pt x="141" y="0"/>
                      <a:pt x="144" y="3"/>
                      <a:pt x="144" y="6"/>
                    </a:cubicBezTo>
                    <a:cubicBezTo>
                      <a:pt x="144" y="138"/>
                      <a:pt x="144" y="138"/>
                      <a:pt x="144" y="138"/>
                    </a:cubicBezTo>
                    <a:cubicBezTo>
                      <a:pt x="144" y="142"/>
                      <a:pt x="141" y="144"/>
                      <a:pt x="138" y="144"/>
                    </a:cubicBezTo>
                    <a:close/>
                    <a:moveTo>
                      <a:pt x="12" y="132"/>
                    </a:moveTo>
                    <a:cubicBezTo>
                      <a:pt x="132" y="132"/>
                      <a:pt x="132" y="132"/>
                      <a:pt x="132" y="132"/>
                    </a:cubicBezTo>
                    <a:cubicBezTo>
                      <a:pt x="132" y="12"/>
                      <a:pt x="132" y="12"/>
                      <a:pt x="132" y="12"/>
                    </a:cubicBezTo>
                    <a:cubicBezTo>
                      <a:pt x="12" y="12"/>
                      <a:pt x="12" y="12"/>
                      <a:pt x="12" y="12"/>
                    </a:cubicBezTo>
                    <a:lnTo>
                      <a:pt x="12" y="132"/>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25" name="Freeform 202">
                <a:extLst>
                  <a:ext uri="{FF2B5EF4-FFF2-40B4-BE49-F238E27FC236}">
                    <a16:creationId xmlns:a16="http://schemas.microsoft.com/office/drawing/2014/main" id="{BF303406-F358-44C1-83D0-855ED42127E7}"/>
                  </a:ext>
                </a:extLst>
              </p:cNvPr>
              <p:cNvSpPr>
                <a:spLocks noEditPoints="1"/>
              </p:cNvSpPr>
              <p:nvPr/>
            </p:nvSpPr>
            <p:spPr bwMode="auto">
              <a:xfrm>
                <a:off x="6645" y="3302"/>
                <a:ext cx="214" cy="124"/>
              </a:xfrm>
              <a:custGeom>
                <a:avLst/>
                <a:gdLst>
                  <a:gd name="T0" fmla="*/ 138 w 144"/>
                  <a:gd name="T1" fmla="*/ 84 h 84"/>
                  <a:gd name="T2" fmla="*/ 6 w 144"/>
                  <a:gd name="T3" fmla="*/ 84 h 84"/>
                  <a:gd name="T4" fmla="*/ 0 w 144"/>
                  <a:gd name="T5" fmla="*/ 78 h 84"/>
                  <a:gd name="T6" fmla="*/ 0 w 144"/>
                  <a:gd name="T7" fmla="*/ 6 h 84"/>
                  <a:gd name="T8" fmla="*/ 6 w 144"/>
                  <a:gd name="T9" fmla="*/ 0 h 84"/>
                  <a:gd name="T10" fmla="*/ 138 w 144"/>
                  <a:gd name="T11" fmla="*/ 0 h 84"/>
                  <a:gd name="T12" fmla="*/ 144 w 144"/>
                  <a:gd name="T13" fmla="*/ 6 h 84"/>
                  <a:gd name="T14" fmla="*/ 144 w 144"/>
                  <a:gd name="T15" fmla="*/ 78 h 84"/>
                  <a:gd name="T16" fmla="*/ 138 w 144"/>
                  <a:gd name="T17" fmla="*/ 84 h 84"/>
                  <a:gd name="T18" fmla="*/ 12 w 144"/>
                  <a:gd name="T19" fmla="*/ 72 h 84"/>
                  <a:gd name="T20" fmla="*/ 132 w 144"/>
                  <a:gd name="T21" fmla="*/ 72 h 84"/>
                  <a:gd name="T22" fmla="*/ 132 w 144"/>
                  <a:gd name="T23" fmla="*/ 12 h 84"/>
                  <a:gd name="T24" fmla="*/ 12 w 144"/>
                  <a:gd name="T25" fmla="*/ 12 h 84"/>
                  <a:gd name="T26" fmla="*/ 12 w 144"/>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84">
                    <a:moveTo>
                      <a:pt x="138" y="84"/>
                    </a:moveTo>
                    <a:cubicBezTo>
                      <a:pt x="6" y="84"/>
                      <a:pt x="6" y="84"/>
                      <a:pt x="6" y="84"/>
                    </a:cubicBezTo>
                    <a:cubicBezTo>
                      <a:pt x="2" y="84"/>
                      <a:pt x="0" y="82"/>
                      <a:pt x="0" y="78"/>
                    </a:cubicBezTo>
                    <a:cubicBezTo>
                      <a:pt x="0" y="6"/>
                      <a:pt x="0" y="6"/>
                      <a:pt x="0" y="6"/>
                    </a:cubicBezTo>
                    <a:cubicBezTo>
                      <a:pt x="0" y="3"/>
                      <a:pt x="2" y="0"/>
                      <a:pt x="6" y="0"/>
                    </a:cubicBezTo>
                    <a:cubicBezTo>
                      <a:pt x="138" y="0"/>
                      <a:pt x="138" y="0"/>
                      <a:pt x="138" y="0"/>
                    </a:cubicBezTo>
                    <a:cubicBezTo>
                      <a:pt x="141" y="0"/>
                      <a:pt x="144" y="3"/>
                      <a:pt x="144" y="6"/>
                    </a:cubicBezTo>
                    <a:cubicBezTo>
                      <a:pt x="144" y="78"/>
                      <a:pt x="144" y="78"/>
                      <a:pt x="144" y="78"/>
                    </a:cubicBezTo>
                    <a:cubicBezTo>
                      <a:pt x="144" y="82"/>
                      <a:pt x="141" y="84"/>
                      <a:pt x="138" y="84"/>
                    </a:cubicBezTo>
                    <a:close/>
                    <a:moveTo>
                      <a:pt x="12" y="72"/>
                    </a:moveTo>
                    <a:cubicBezTo>
                      <a:pt x="132" y="72"/>
                      <a:pt x="132" y="72"/>
                      <a:pt x="132" y="72"/>
                    </a:cubicBezTo>
                    <a:cubicBezTo>
                      <a:pt x="132" y="12"/>
                      <a:pt x="132" y="12"/>
                      <a:pt x="132" y="12"/>
                    </a:cubicBezTo>
                    <a:cubicBezTo>
                      <a:pt x="12" y="12"/>
                      <a:pt x="12" y="12"/>
                      <a:pt x="12" y="12"/>
                    </a:cubicBezTo>
                    <a:lnTo>
                      <a:pt x="12" y="72"/>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26" name="Freeform 203">
                <a:extLst>
                  <a:ext uri="{FF2B5EF4-FFF2-40B4-BE49-F238E27FC236}">
                    <a16:creationId xmlns:a16="http://schemas.microsoft.com/office/drawing/2014/main" id="{6D866298-B80C-48D0-9169-E99DE60112B8}"/>
                  </a:ext>
                </a:extLst>
              </p:cNvPr>
              <p:cNvSpPr>
                <a:spLocks/>
              </p:cNvSpPr>
              <p:nvPr/>
            </p:nvSpPr>
            <p:spPr bwMode="auto">
              <a:xfrm>
                <a:off x="6539" y="3302"/>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27" name="Freeform 204">
                <a:extLst>
                  <a:ext uri="{FF2B5EF4-FFF2-40B4-BE49-F238E27FC236}">
                    <a16:creationId xmlns:a16="http://schemas.microsoft.com/office/drawing/2014/main" id="{E1ACC1EA-E622-4890-8755-EDE2B37CF349}"/>
                  </a:ext>
                </a:extLst>
              </p:cNvPr>
              <p:cNvSpPr>
                <a:spLocks/>
              </p:cNvSpPr>
              <p:nvPr/>
            </p:nvSpPr>
            <p:spPr bwMode="auto">
              <a:xfrm>
                <a:off x="6539"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29" name="Freeform 205">
                <a:extLst>
                  <a:ext uri="{FF2B5EF4-FFF2-40B4-BE49-F238E27FC236}">
                    <a16:creationId xmlns:a16="http://schemas.microsoft.com/office/drawing/2014/main" id="{E3404F25-B860-481B-89D0-F1B4EBCE5F9F}"/>
                  </a:ext>
                </a:extLst>
              </p:cNvPr>
              <p:cNvSpPr>
                <a:spLocks/>
              </p:cNvSpPr>
              <p:nvPr/>
            </p:nvSpPr>
            <p:spPr bwMode="auto">
              <a:xfrm>
                <a:off x="6850" y="3213"/>
                <a:ext cx="115" cy="18"/>
              </a:xfrm>
              <a:custGeom>
                <a:avLst/>
                <a:gdLst>
                  <a:gd name="T0" fmla="*/ 72 w 78"/>
                  <a:gd name="T1" fmla="*/ 12 h 12"/>
                  <a:gd name="T2" fmla="*/ 6 w 78"/>
                  <a:gd name="T3" fmla="*/ 12 h 12"/>
                  <a:gd name="T4" fmla="*/ 0 w 78"/>
                  <a:gd name="T5" fmla="*/ 6 h 12"/>
                  <a:gd name="T6" fmla="*/ 6 w 78"/>
                  <a:gd name="T7" fmla="*/ 0 h 12"/>
                  <a:gd name="T8" fmla="*/ 72 w 78"/>
                  <a:gd name="T9" fmla="*/ 0 h 12"/>
                  <a:gd name="T10" fmla="*/ 78 w 78"/>
                  <a:gd name="T11" fmla="*/ 6 h 12"/>
                  <a:gd name="T12" fmla="*/ 72 w 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72" y="12"/>
                    </a:moveTo>
                    <a:cubicBezTo>
                      <a:pt x="6" y="12"/>
                      <a:pt x="6" y="12"/>
                      <a:pt x="6" y="12"/>
                    </a:cubicBezTo>
                    <a:cubicBezTo>
                      <a:pt x="2" y="12"/>
                      <a:pt x="0" y="10"/>
                      <a:pt x="0" y="6"/>
                    </a:cubicBezTo>
                    <a:cubicBezTo>
                      <a:pt x="0" y="3"/>
                      <a:pt x="2" y="0"/>
                      <a:pt x="6" y="0"/>
                    </a:cubicBezTo>
                    <a:cubicBezTo>
                      <a:pt x="72" y="0"/>
                      <a:pt x="72" y="0"/>
                      <a:pt x="72" y="0"/>
                    </a:cubicBezTo>
                    <a:cubicBezTo>
                      <a:pt x="75" y="0"/>
                      <a:pt x="78" y="3"/>
                      <a:pt x="78" y="6"/>
                    </a:cubicBezTo>
                    <a:cubicBezTo>
                      <a:pt x="78" y="10"/>
                      <a:pt x="75" y="12"/>
                      <a:pt x="72" y="12"/>
                    </a:cubicBez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38" name="Freeform 206">
                <a:extLst>
                  <a:ext uri="{FF2B5EF4-FFF2-40B4-BE49-F238E27FC236}">
                    <a16:creationId xmlns:a16="http://schemas.microsoft.com/office/drawing/2014/main" id="{4C825E8F-B160-4A59-B6BD-82BA07752BCB}"/>
                  </a:ext>
                </a:extLst>
              </p:cNvPr>
              <p:cNvSpPr>
                <a:spLocks/>
              </p:cNvSpPr>
              <p:nvPr/>
            </p:nvSpPr>
            <p:spPr bwMode="auto">
              <a:xfrm>
                <a:off x="6841" y="3213"/>
                <a:ext cx="89" cy="213"/>
              </a:xfrm>
              <a:custGeom>
                <a:avLst/>
                <a:gdLst>
                  <a:gd name="T0" fmla="*/ 54 w 60"/>
                  <a:gd name="T1" fmla="*/ 144 h 144"/>
                  <a:gd name="T2" fmla="*/ 0 w 60"/>
                  <a:gd name="T3" fmla="*/ 144 h 144"/>
                  <a:gd name="T4" fmla="*/ 0 w 60"/>
                  <a:gd name="T5" fmla="*/ 132 h 144"/>
                  <a:gd name="T6" fmla="*/ 48 w 60"/>
                  <a:gd name="T7" fmla="*/ 132 h 144"/>
                  <a:gd name="T8" fmla="*/ 48 w 60"/>
                  <a:gd name="T9" fmla="*/ 12 h 144"/>
                  <a:gd name="T10" fmla="*/ 6 w 60"/>
                  <a:gd name="T11" fmla="*/ 12 h 144"/>
                  <a:gd name="T12" fmla="*/ 6 w 60"/>
                  <a:gd name="T13" fmla="*/ 0 h 144"/>
                  <a:gd name="T14" fmla="*/ 54 w 60"/>
                  <a:gd name="T15" fmla="*/ 0 h 144"/>
                  <a:gd name="T16" fmla="*/ 60 w 60"/>
                  <a:gd name="T17" fmla="*/ 6 h 144"/>
                  <a:gd name="T18" fmla="*/ 60 w 60"/>
                  <a:gd name="T19" fmla="*/ 138 h 144"/>
                  <a:gd name="T20" fmla="*/ 54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54" y="144"/>
                    </a:moveTo>
                    <a:cubicBezTo>
                      <a:pt x="0" y="144"/>
                      <a:pt x="0" y="144"/>
                      <a:pt x="0" y="144"/>
                    </a:cubicBezTo>
                    <a:cubicBezTo>
                      <a:pt x="0" y="132"/>
                      <a:pt x="0" y="132"/>
                      <a:pt x="0" y="132"/>
                    </a:cubicBezTo>
                    <a:cubicBezTo>
                      <a:pt x="48" y="132"/>
                      <a:pt x="48" y="132"/>
                      <a:pt x="48" y="132"/>
                    </a:cubicBezTo>
                    <a:cubicBezTo>
                      <a:pt x="48" y="12"/>
                      <a:pt x="48" y="12"/>
                      <a:pt x="48" y="12"/>
                    </a:cubicBezTo>
                    <a:cubicBezTo>
                      <a:pt x="6" y="12"/>
                      <a:pt x="6" y="12"/>
                      <a:pt x="6" y="12"/>
                    </a:cubicBezTo>
                    <a:cubicBezTo>
                      <a:pt x="6" y="0"/>
                      <a:pt x="6" y="0"/>
                      <a:pt x="6" y="0"/>
                    </a:cubicBezTo>
                    <a:cubicBezTo>
                      <a:pt x="54" y="0"/>
                      <a:pt x="54" y="0"/>
                      <a:pt x="54" y="0"/>
                    </a:cubicBezTo>
                    <a:cubicBezTo>
                      <a:pt x="57" y="0"/>
                      <a:pt x="60" y="3"/>
                      <a:pt x="60" y="6"/>
                    </a:cubicBezTo>
                    <a:cubicBezTo>
                      <a:pt x="60" y="138"/>
                      <a:pt x="60" y="138"/>
                      <a:pt x="60" y="138"/>
                    </a:cubicBezTo>
                    <a:cubicBezTo>
                      <a:pt x="60" y="142"/>
                      <a:pt x="57" y="144"/>
                      <a:pt x="54" y="144"/>
                    </a:cubicBez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40" name="Freeform 207">
                <a:extLst>
                  <a:ext uri="{FF2B5EF4-FFF2-40B4-BE49-F238E27FC236}">
                    <a16:creationId xmlns:a16="http://schemas.microsoft.com/office/drawing/2014/main" id="{8DFD22BB-0B1C-4279-BE32-6523265C594E}"/>
                  </a:ext>
                </a:extLst>
              </p:cNvPr>
              <p:cNvSpPr>
                <a:spLocks/>
              </p:cNvSpPr>
              <p:nvPr/>
            </p:nvSpPr>
            <p:spPr bwMode="auto">
              <a:xfrm>
                <a:off x="6574" y="3213"/>
                <a:ext cx="89" cy="213"/>
              </a:xfrm>
              <a:custGeom>
                <a:avLst/>
                <a:gdLst>
                  <a:gd name="T0" fmla="*/ 60 w 60"/>
                  <a:gd name="T1" fmla="*/ 144 h 144"/>
                  <a:gd name="T2" fmla="*/ 6 w 60"/>
                  <a:gd name="T3" fmla="*/ 144 h 144"/>
                  <a:gd name="T4" fmla="*/ 0 w 60"/>
                  <a:gd name="T5" fmla="*/ 138 h 144"/>
                  <a:gd name="T6" fmla="*/ 0 w 60"/>
                  <a:gd name="T7" fmla="*/ 6 h 144"/>
                  <a:gd name="T8" fmla="*/ 6 w 60"/>
                  <a:gd name="T9" fmla="*/ 0 h 144"/>
                  <a:gd name="T10" fmla="*/ 54 w 60"/>
                  <a:gd name="T11" fmla="*/ 0 h 144"/>
                  <a:gd name="T12" fmla="*/ 54 w 60"/>
                  <a:gd name="T13" fmla="*/ 12 h 144"/>
                  <a:gd name="T14" fmla="*/ 12 w 60"/>
                  <a:gd name="T15" fmla="*/ 12 h 144"/>
                  <a:gd name="T16" fmla="*/ 12 w 60"/>
                  <a:gd name="T17" fmla="*/ 132 h 144"/>
                  <a:gd name="T18" fmla="*/ 60 w 60"/>
                  <a:gd name="T19" fmla="*/ 132 h 144"/>
                  <a:gd name="T20" fmla="*/ 6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60" y="144"/>
                    </a:moveTo>
                    <a:cubicBezTo>
                      <a:pt x="6" y="144"/>
                      <a:pt x="6" y="144"/>
                      <a:pt x="6" y="144"/>
                    </a:cubicBezTo>
                    <a:cubicBezTo>
                      <a:pt x="2" y="144"/>
                      <a:pt x="0" y="142"/>
                      <a:pt x="0" y="138"/>
                    </a:cubicBezTo>
                    <a:cubicBezTo>
                      <a:pt x="0" y="6"/>
                      <a:pt x="0" y="6"/>
                      <a:pt x="0" y="6"/>
                    </a:cubicBezTo>
                    <a:cubicBezTo>
                      <a:pt x="0" y="3"/>
                      <a:pt x="2" y="0"/>
                      <a:pt x="6" y="0"/>
                    </a:cubicBezTo>
                    <a:cubicBezTo>
                      <a:pt x="54" y="0"/>
                      <a:pt x="54" y="0"/>
                      <a:pt x="54" y="0"/>
                    </a:cubicBezTo>
                    <a:cubicBezTo>
                      <a:pt x="54" y="12"/>
                      <a:pt x="54" y="12"/>
                      <a:pt x="54" y="12"/>
                    </a:cubicBezTo>
                    <a:cubicBezTo>
                      <a:pt x="12" y="12"/>
                      <a:pt x="12" y="12"/>
                      <a:pt x="12" y="12"/>
                    </a:cubicBezTo>
                    <a:cubicBezTo>
                      <a:pt x="12" y="132"/>
                      <a:pt x="12" y="132"/>
                      <a:pt x="12" y="132"/>
                    </a:cubicBezTo>
                    <a:cubicBezTo>
                      <a:pt x="60" y="132"/>
                      <a:pt x="60" y="132"/>
                      <a:pt x="60" y="132"/>
                    </a:cubicBezTo>
                    <a:lnTo>
                      <a:pt x="60" y="14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41" name="Freeform 208">
                <a:extLst>
                  <a:ext uri="{FF2B5EF4-FFF2-40B4-BE49-F238E27FC236}">
                    <a16:creationId xmlns:a16="http://schemas.microsoft.com/office/drawing/2014/main" id="{50D42A59-7F01-4009-BBC1-9049947D1CC3}"/>
                  </a:ext>
                </a:extLst>
              </p:cNvPr>
              <p:cNvSpPr>
                <a:spLocks noEditPoints="1"/>
              </p:cNvSpPr>
              <p:nvPr/>
            </p:nvSpPr>
            <p:spPr bwMode="auto">
              <a:xfrm>
                <a:off x="6610" y="3071"/>
                <a:ext cx="284" cy="54"/>
              </a:xfrm>
              <a:custGeom>
                <a:avLst/>
                <a:gdLst>
                  <a:gd name="T0" fmla="*/ 186 w 192"/>
                  <a:gd name="T1" fmla="*/ 36 h 36"/>
                  <a:gd name="T2" fmla="*/ 6 w 192"/>
                  <a:gd name="T3" fmla="*/ 36 h 36"/>
                  <a:gd name="T4" fmla="*/ 0 w 192"/>
                  <a:gd name="T5" fmla="*/ 30 h 36"/>
                  <a:gd name="T6" fmla="*/ 0 w 192"/>
                  <a:gd name="T7" fmla="*/ 6 h 36"/>
                  <a:gd name="T8" fmla="*/ 6 w 192"/>
                  <a:gd name="T9" fmla="*/ 0 h 36"/>
                  <a:gd name="T10" fmla="*/ 186 w 192"/>
                  <a:gd name="T11" fmla="*/ 0 h 36"/>
                  <a:gd name="T12" fmla="*/ 192 w 192"/>
                  <a:gd name="T13" fmla="*/ 6 h 36"/>
                  <a:gd name="T14" fmla="*/ 192 w 192"/>
                  <a:gd name="T15" fmla="*/ 30 h 36"/>
                  <a:gd name="T16" fmla="*/ 186 w 192"/>
                  <a:gd name="T17" fmla="*/ 36 h 36"/>
                  <a:gd name="T18" fmla="*/ 12 w 192"/>
                  <a:gd name="T19" fmla="*/ 24 h 36"/>
                  <a:gd name="T20" fmla="*/ 180 w 192"/>
                  <a:gd name="T21" fmla="*/ 24 h 36"/>
                  <a:gd name="T22" fmla="*/ 180 w 192"/>
                  <a:gd name="T23" fmla="*/ 12 h 36"/>
                  <a:gd name="T24" fmla="*/ 12 w 192"/>
                  <a:gd name="T25" fmla="*/ 12 h 36"/>
                  <a:gd name="T26" fmla="*/ 12 w 192"/>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6">
                    <a:moveTo>
                      <a:pt x="186" y="36"/>
                    </a:moveTo>
                    <a:cubicBezTo>
                      <a:pt x="6" y="36"/>
                      <a:pt x="6" y="36"/>
                      <a:pt x="6" y="36"/>
                    </a:cubicBezTo>
                    <a:cubicBezTo>
                      <a:pt x="2" y="36"/>
                      <a:pt x="0" y="34"/>
                      <a:pt x="0" y="30"/>
                    </a:cubicBezTo>
                    <a:cubicBezTo>
                      <a:pt x="0" y="6"/>
                      <a:pt x="0" y="6"/>
                      <a:pt x="0" y="6"/>
                    </a:cubicBezTo>
                    <a:cubicBezTo>
                      <a:pt x="0" y="3"/>
                      <a:pt x="2" y="0"/>
                      <a:pt x="6" y="0"/>
                    </a:cubicBezTo>
                    <a:cubicBezTo>
                      <a:pt x="186" y="0"/>
                      <a:pt x="186" y="0"/>
                      <a:pt x="186" y="0"/>
                    </a:cubicBezTo>
                    <a:cubicBezTo>
                      <a:pt x="189" y="0"/>
                      <a:pt x="192" y="3"/>
                      <a:pt x="192" y="6"/>
                    </a:cubicBezTo>
                    <a:cubicBezTo>
                      <a:pt x="192" y="30"/>
                      <a:pt x="192" y="30"/>
                      <a:pt x="192" y="30"/>
                    </a:cubicBezTo>
                    <a:cubicBezTo>
                      <a:pt x="192" y="34"/>
                      <a:pt x="189" y="36"/>
                      <a:pt x="186" y="36"/>
                    </a:cubicBezTo>
                    <a:close/>
                    <a:moveTo>
                      <a:pt x="12" y="24"/>
                    </a:moveTo>
                    <a:cubicBezTo>
                      <a:pt x="180" y="24"/>
                      <a:pt x="180" y="24"/>
                      <a:pt x="180" y="24"/>
                    </a:cubicBezTo>
                    <a:cubicBezTo>
                      <a:pt x="180" y="12"/>
                      <a:pt x="180" y="12"/>
                      <a:pt x="180"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42" name="Freeform 209">
                <a:extLst>
                  <a:ext uri="{FF2B5EF4-FFF2-40B4-BE49-F238E27FC236}">
                    <a16:creationId xmlns:a16="http://schemas.microsoft.com/office/drawing/2014/main" id="{87D0EAB1-7965-405E-8EDC-01EF11C4BAC8}"/>
                  </a:ext>
                </a:extLst>
              </p:cNvPr>
              <p:cNvSpPr>
                <a:spLocks noEditPoints="1"/>
              </p:cNvSpPr>
              <p:nvPr/>
            </p:nvSpPr>
            <p:spPr bwMode="auto">
              <a:xfrm>
                <a:off x="6734" y="3000"/>
                <a:ext cx="71" cy="54"/>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4"/>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4"/>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43" name="Rectangle 210">
                <a:extLst>
                  <a:ext uri="{FF2B5EF4-FFF2-40B4-BE49-F238E27FC236}">
                    <a16:creationId xmlns:a16="http://schemas.microsoft.com/office/drawing/2014/main" id="{793DA771-CABB-489C-BD3D-C8DD1CC1E6DB}"/>
                  </a:ext>
                </a:extLst>
              </p:cNvPr>
              <p:cNvSpPr>
                <a:spLocks noChangeArrowheads="1"/>
              </p:cNvSpPr>
              <p:nvPr/>
            </p:nvSpPr>
            <p:spPr bwMode="auto">
              <a:xfrm>
                <a:off x="6734" y="3018"/>
                <a:ext cx="18" cy="62"/>
              </a:xfrm>
              <a:prstGeom prst="rect">
                <a:avLst/>
              </a:pr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54" name="Freeform 211">
                <a:extLst>
                  <a:ext uri="{FF2B5EF4-FFF2-40B4-BE49-F238E27FC236}">
                    <a16:creationId xmlns:a16="http://schemas.microsoft.com/office/drawing/2014/main" id="{944AB20C-B2CA-4E3F-B133-DE99EBB49EBE}"/>
                  </a:ext>
                </a:extLst>
              </p:cNvPr>
              <p:cNvSpPr>
                <a:spLocks noEditPoints="1"/>
              </p:cNvSpPr>
              <p:nvPr/>
            </p:nvSpPr>
            <p:spPr bwMode="auto">
              <a:xfrm>
                <a:off x="6681"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55" name="Freeform 212">
                <a:extLst>
                  <a:ext uri="{FF2B5EF4-FFF2-40B4-BE49-F238E27FC236}">
                    <a16:creationId xmlns:a16="http://schemas.microsoft.com/office/drawing/2014/main" id="{880A5FD4-804B-42F2-A36A-91AEB71CFE1C}"/>
                  </a:ext>
                </a:extLst>
              </p:cNvPr>
              <p:cNvSpPr>
                <a:spLocks noEditPoints="1"/>
              </p:cNvSpPr>
              <p:nvPr/>
            </p:nvSpPr>
            <p:spPr bwMode="auto">
              <a:xfrm>
                <a:off x="6770" y="3142"/>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56" name="Freeform 213">
                <a:extLst>
                  <a:ext uri="{FF2B5EF4-FFF2-40B4-BE49-F238E27FC236}">
                    <a16:creationId xmlns:a16="http://schemas.microsoft.com/office/drawing/2014/main" id="{3F65DB3F-787A-491D-AAF1-48C5DE716145}"/>
                  </a:ext>
                </a:extLst>
              </p:cNvPr>
              <p:cNvSpPr>
                <a:spLocks noEditPoints="1"/>
              </p:cNvSpPr>
              <p:nvPr/>
            </p:nvSpPr>
            <p:spPr bwMode="auto">
              <a:xfrm>
                <a:off x="6681"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57" name="Freeform 214">
                <a:extLst>
                  <a:ext uri="{FF2B5EF4-FFF2-40B4-BE49-F238E27FC236}">
                    <a16:creationId xmlns:a16="http://schemas.microsoft.com/office/drawing/2014/main" id="{1026EC85-1530-458F-8DD7-8D1EA75898EF}"/>
                  </a:ext>
                </a:extLst>
              </p:cNvPr>
              <p:cNvSpPr>
                <a:spLocks noEditPoints="1"/>
              </p:cNvSpPr>
              <p:nvPr/>
            </p:nvSpPr>
            <p:spPr bwMode="auto">
              <a:xfrm>
                <a:off x="6770" y="3213"/>
                <a:ext cx="53" cy="53"/>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58" name="Freeform 215">
                <a:extLst>
                  <a:ext uri="{FF2B5EF4-FFF2-40B4-BE49-F238E27FC236}">
                    <a16:creationId xmlns:a16="http://schemas.microsoft.com/office/drawing/2014/main" id="{795DC97B-CA60-4E10-9A6D-99B23BE3C1C6}"/>
                  </a:ext>
                </a:extLst>
              </p:cNvPr>
              <p:cNvSpPr>
                <a:spLocks noEditPoints="1"/>
              </p:cNvSpPr>
              <p:nvPr/>
            </p:nvSpPr>
            <p:spPr bwMode="auto">
              <a:xfrm>
                <a:off x="6681"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sp>
            <p:nvSpPr>
              <p:cNvPr id="60" name="Freeform 216">
                <a:extLst>
                  <a:ext uri="{FF2B5EF4-FFF2-40B4-BE49-F238E27FC236}">
                    <a16:creationId xmlns:a16="http://schemas.microsoft.com/office/drawing/2014/main" id="{12D3E610-5159-4C77-9575-4F5867C56892}"/>
                  </a:ext>
                </a:extLst>
              </p:cNvPr>
              <p:cNvSpPr>
                <a:spLocks noEditPoints="1"/>
              </p:cNvSpPr>
              <p:nvPr/>
            </p:nvSpPr>
            <p:spPr bwMode="auto">
              <a:xfrm>
                <a:off x="6770" y="3337"/>
                <a:ext cx="53" cy="54"/>
              </a:xfrm>
              <a:custGeom>
                <a:avLst/>
                <a:gdLst>
                  <a:gd name="T0" fmla="*/ 30 w 36"/>
                  <a:gd name="T1" fmla="*/ 36 h 36"/>
                  <a:gd name="T2" fmla="*/ 6 w 36"/>
                  <a:gd name="T3" fmla="*/ 36 h 36"/>
                  <a:gd name="T4" fmla="*/ 0 w 36"/>
                  <a:gd name="T5" fmla="*/ 30 h 36"/>
                  <a:gd name="T6" fmla="*/ 0 w 36"/>
                  <a:gd name="T7" fmla="*/ 6 h 36"/>
                  <a:gd name="T8" fmla="*/ 6 w 36"/>
                  <a:gd name="T9" fmla="*/ 0 h 36"/>
                  <a:gd name="T10" fmla="*/ 30 w 36"/>
                  <a:gd name="T11" fmla="*/ 0 h 36"/>
                  <a:gd name="T12" fmla="*/ 36 w 36"/>
                  <a:gd name="T13" fmla="*/ 6 h 36"/>
                  <a:gd name="T14" fmla="*/ 36 w 36"/>
                  <a:gd name="T15" fmla="*/ 30 h 36"/>
                  <a:gd name="T16" fmla="*/ 30 w 36"/>
                  <a:gd name="T17" fmla="*/ 36 h 36"/>
                  <a:gd name="T18" fmla="*/ 12 w 36"/>
                  <a:gd name="T19" fmla="*/ 24 h 36"/>
                  <a:gd name="T20" fmla="*/ 24 w 36"/>
                  <a:gd name="T21" fmla="*/ 24 h 36"/>
                  <a:gd name="T22" fmla="*/ 24 w 36"/>
                  <a:gd name="T23" fmla="*/ 12 h 36"/>
                  <a:gd name="T24" fmla="*/ 12 w 36"/>
                  <a:gd name="T25" fmla="*/ 12 h 36"/>
                  <a:gd name="T26" fmla="*/ 12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0" y="36"/>
                    </a:moveTo>
                    <a:cubicBezTo>
                      <a:pt x="6" y="36"/>
                      <a:pt x="6" y="36"/>
                      <a:pt x="6" y="36"/>
                    </a:cubicBezTo>
                    <a:cubicBezTo>
                      <a:pt x="2" y="36"/>
                      <a:pt x="0" y="34"/>
                      <a:pt x="0" y="30"/>
                    </a:cubicBezTo>
                    <a:cubicBezTo>
                      <a:pt x="0" y="6"/>
                      <a:pt x="0" y="6"/>
                      <a:pt x="0" y="6"/>
                    </a:cubicBezTo>
                    <a:cubicBezTo>
                      <a:pt x="0" y="3"/>
                      <a:pt x="2" y="0"/>
                      <a:pt x="6" y="0"/>
                    </a:cubicBezTo>
                    <a:cubicBezTo>
                      <a:pt x="30" y="0"/>
                      <a:pt x="30" y="0"/>
                      <a:pt x="30" y="0"/>
                    </a:cubicBezTo>
                    <a:cubicBezTo>
                      <a:pt x="33" y="0"/>
                      <a:pt x="36" y="3"/>
                      <a:pt x="36" y="6"/>
                    </a:cubicBezTo>
                    <a:cubicBezTo>
                      <a:pt x="36" y="30"/>
                      <a:pt x="36" y="30"/>
                      <a:pt x="36" y="30"/>
                    </a:cubicBezTo>
                    <a:cubicBezTo>
                      <a:pt x="36" y="34"/>
                      <a:pt x="33" y="36"/>
                      <a:pt x="30" y="36"/>
                    </a:cubicBezTo>
                    <a:close/>
                    <a:moveTo>
                      <a:pt x="12" y="24"/>
                    </a:moveTo>
                    <a:cubicBezTo>
                      <a:pt x="24" y="24"/>
                      <a:pt x="24" y="24"/>
                      <a:pt x="24" y="24"/>
                    </a:cubicBezTo>
                    <a:cubicBezTo>
                      <a:pt x="24" y="12"/>
                      <a:pt x="24" y="12"/>
                      <a:pt x="24" y="12"/>
                    </a:cubicBezTo>
                    <a:cubicBezTo>
                      <a:pt x="12" y="12"/>
                      <a:pt x="12" y="12"/>
                      <a:pt x="12" y="12"/>
                    </a:cubicBezTo>
                    <a:lnTo>
                      <a:pt x="12" y="24"/>
                    </a:lnTo>
                    <a:close/>
                  </a:path>
                </a:pathLst>
              </a:custGeom>
              <a:grpFill/>
              <a:ln>
                <a:noFill/>
              </a:ln>
            </p:spPr>
            <p:txBody>
              <a:bodyPr/>
              <a:lstStyle/>
              <a:p>
                <a:pPr marL="0" marR="0" lvl="0" indent="0" algn="l" defTabSz="914411" rtl="0" eaLnBrk="1" fontAlgn="base" latinLnBrk="0" hangingPunct="1">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8B0F04"/>
                  </a:solidFill>
                  <a:effectLst/>
                  <a:uLnTx/>
                  <a:uFillTx/>
                  <a:latin typeface="Swis721 BT"/>
                  <a:ea typeface="+mn-ea"/>
                  <a:cs typeface="Arial" charset="0"/>
                </a:endParaRPr>
              </a:p>
            </p:txBody>
          </p:sp>
        </p:grpSp>
      </p:grpSp>
      <p:sp>
        <p:nvSpPr>
          <p:cNvPr id="34850" name="TextBox 60">
            <a:extLst>
              <a:ext uri="{FF2B5EF4-FFF2-40B4-BE49-F238E27FC236}">
                <a16:creationId xmlns:a16="http://schemas.microsoft.com/office/drawing/2014/main" id="{54635DB9-6E54-4183-8AF5-230314BA7837}"/>
              </a:ext>
            </a:extLst>
          </p:cNvPr>
          <p:cNvSpPr txBox="1">
            <a:spLocks noChangeArrowheads="1"/>
          </p:cNvSpPr>
          <p:nvPr/>
        </p:nvSpPr>
        <p:spPr bwMode="auto">
          <a:xfrm>
            <a:off x="10866438" y="739775"/>
            <a:ext cx="1352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2E56"/>
                </a:solidFill>
                <a:effectLst/>
                <a:uLnTx/>
                <a:uFillTx/>
                <a:latin typeface="Swis721  BT  Cond 2" panose="020B0506020202030204"/>
                <a:ea typeface="+mn-ea"/>
                <a:cs typeface="+mn-cs"/>
              </a:rPr>
              <a:t>Promoted by OMA and ISPs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F8F8342A-4ED2-44FF-AEE8-0ABE428D81CC}"/>
              </a:ext>
            </a:extLst>
          </p:cNvPr>
          <p:cNvCxnSpPr>
            <a:cxnSpLocks/>
          </p:cNvCxnSpPr>
          <p:nvPr/>
        </p:nvCxnSpPr>
        <p:spPr>
          <a:xfrm>
            <a:off x="532952" y="2624931"/>
            <a:ext cx="11175430" cy="0"/>
          </a:xfrm>
          <a:prstGeom prst="straightConnector1">
            <a:avLst/>
          </a:prstGeom>
          <a:gradFill>
            <a:gsLst>
              <a:gs pos="2752">
                <a:srgbClr val="B01AD8"/>
              </a:gs>
              <a:gs pos="100000">
                <a:srgbClr val="000000">
                  <a:alpha val="84000"/>
                </a:srgbClr>
              </a:gs>
              <a:gs pos="71000">
                <a:srgbClr val="7000BA"/>
              </a:gs>
              <a:gs pos="38000">
                <a:srgbClr val="9D00F5"/>
              </a:gs>
              <a:gs pos="100000">
                <a:srgbClr val="39005E"/>
              </a:gs>
            </a:gsLst>
            <a:lin ang="0" scaled="1"/>
          </a:gradFill>
          <a:ln w="28575" cap="flat" cmpd="sng" algn="ctr">
            <a:solidFill>
              <a:schemeClr val="tx1"/>
            </a:solidFill>
            <a:prstDash val="solid"/>
            <a:miter lim="800000"/>
            <a:headEnd type="oval" w="med" len="med"/>
            <a:tailEnd type="triangle" w="med" len="med"/>
          </a:ln>
          <a:effectLst/>
        </p:spPr>
      </p:cxnSp>
      <p:grpSp>
        <p:nvGrpSpPr>
          <p:cNvPr id="36867" name="Group 52">
            <a:extLst>
              <a:ext uri="{FF2B5EF4-FFF2-40B4-BE49-F238E27FC236}">
                <a16:creationId xmlns:a16="http://schemas.microsoft.com/office/drawing/2014/main" id="{E88A0B18-C27C-4C98-B88C-26D0B30704EA}"/>
              </a:ext>
            </a:extLst>
          </p:cNvPr>
          <p:cNvGrpSpPr>
            <a:grpSpLocks/>
          </p:cNvGrpSpPr>
          <p:nvPr/>
        </p:nvGrpSpPr>
        <p:grpSpPr bwMode="auto">
          <a:xfrm>
            <a:off x="3527425" y="2298700"/>
            <a:ext cx="649288" cy="647700"/>
            <a:chOff x="1630290" y="664119"/>
            <a:chExt cx="1113772" cy="1120366"/>
          </a:xfrm>
        </p:grpSpPr>
        <p:sp>
          <p:nvSpPr>
            <p:cNvPr id="54" name="Block Arc 53">
              <a:extLst>
                <a:ext uri="{FF2B5EF4-FFF2-40B4-BE49-F238E27FC236}">
                  <a16:creationId xmlns:a16="http://schemas.microsoft.com/office/drawing/2014/main" id="{D7AD6D18-CFC4-472A-B815-E81EF02CA2A8}"/>
                </a:ext>
              </a:extLst>
            </p:cNvPr>
            <p:cNvSpPr/>
            <p:nvPr/>
          </p:nvSpPr>
          <p:spPr>
            <a:xfrm flipV="1">
              <a:off x="1630290" y="664119"/>
              <a:ext cx="1113772" cy="1117621"/>
            </a:xfrm>
            <a:prstGeom prst="blockArc">
              <a:avLst>
                <a:gd name="adj1" fmla="val 18618689"/>
                <a:gd name="adj2" fmla="val 13814216"/>
                <a:gd name="adj3" fmla="val 10473"/>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55" name="Isosceles Triangle 23">
              <a:extLst>
                <a:ext uri="{FF2B5EF4-FFF2-40B4-BE49-F238E27FC236}">
                  <a16:creationId xmlns:a16="http://schemas.microsoft.com/office/drawing/2014/main" id="{C1E3AF5C-4E78-4801-BD9E-391FAFDF45F0}"/>
                </a:ext>
              </a:extLst>
            </p:cNvPr>
            <p:cNvSpPr/>
            <p:nvPr/>
          </p:nvSpPr>
          <p:spPr>
            <a:xfrm flipV="1">
              <a:off x="2093227" y="1663661"/>
              <a:ext cx="187899" cy="120824"/>
            </a:xfrm>
            <a:prstGeom prst="triangle">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sp>
          <p:nvSpPr>
            <p:cNvPr id="56" name="Oval 55">
              <a:extLst>
                <a:ext uri="{FF2B5EF4-FFF2-40B4-BE49-F238E27FC236}">
                  <a16:creationId xmlns:a16="http://schemas.microsoft.com/office/drawing/2014/main" id="{BB2E0CA4-D206-4D3F-BC5E-1B23D2F89647}"/>
                </a:ext>
              </a:extLst>
            </p:cNvPr>
            <p:cNvSpPr/>
            <p:nvPr/>
          </p:nvSpPr>
          <p:spPr>
            <a:xfrm>
              <a:off x="1739216" y="773959"/>
              <a:ext cx="895919" cy="897941"/>
            </a:xfrm>
            <a:prstGeom prst="ellipse">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grpSp>
      <p:sp>
        <p:nvSpPr>
          <p:cNvPr id="36868" name="Title 1">
            <a:extLst>
              <a:ext uri="{FF2B5EF4-FFF2-40B4-BE49-F238E27FC236}">
                <a16:creationId xmlns:a16="http://schemas.microsoft.com/office/drawing/2014/main" id="{754A86EB-9D32-4E85-83FC-DBA6ADD4FD2C}"/>
              </a:ext>
            </a:extLst>
          </p:cNvPr>
          <p:cNvSpPr txBox="1">
            <a:spLocks noChangeArrowheads="1"/>
          </p:cNvSpPr>
          <p:nvPr/>
        </p:nvSpPr>
        <p:spPr bwMode="auto">
          <a:xfrm>
            <a:off x="549275" y="365125"/>
            <a:ext cx="8416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CURRICULUM ASSESSMENT PROCESS</a:t>
            </a:r>
          </a:p>
        </p:txBody>
      </p:sp>
      <p:sp>
        <p:nvSpPr>
          <p:cNvPr id="36869" name="TextBox 37">
            <a:extLst>
              <a:ext uri="{FF2B5EF4-FFF2-40B4-BE49-F238E27FC236}">
                <a16:creationId xmlns:a16="http://schemas.microsoft.com/office/drawing/2014/main" id="{D1F8CFD9-7E3A-4DCF-92A8-BD562D2FD791}"/>
              </a:ext>
            </a:extLst>
          </p:cNvPr>
          <p:cNvSpPr txBox="1">
            <a:spLocks noChangeArrowheads="1"/>
          </p:cNvSpPr>
          <p:nvPr/>
        </p:nvSpPr>
        <p:spPr bwMode="auto">
          <a:xfrm>
            <a:off x="2833688" y="1684338"/>
            <a:ext cx="2036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wis721  BT  Cond 2" panose="020B0506020202030204"/>
              </a:defRPr>
            </a:lvl1pPr>
            <a:lvl2pPr indent="-227013">
              <a:lnSpc>
                <a:spcPct val="90000"/>
              </a:lnSpc>
              <a:spcBef>
                <a:spcPts val="500"/>
              </a:spcBef>
              <a:buFont typeface="Arial" panose="020B0604020202020204" pitchFamily="34" charset="0"/>
              <a:buChar char="•"/>
              <a:defRPr sz="2400">
                <a:solidFill>
                  <a:schemeClr val="tx1"/>
                </a:solidFill>
                <a:latin typeface="Swis721  BT  Cond 2" panose="020B0506020202030204"/>
              </a:defRPr>
            </a:lvl2pPr>
            <a:lvl3pPr indent="-227013">
              <a:lnSpc>
                <a:spcPct val="90000"/>
              </a:lnSpc>
              <a:spcBef>
                <a:spcPts val="500"/>
              </a:spcBef>
              <a:buFont typeface="Arial" panose="020B0604020202020204" pitchFamily="34" charset="0"/>
              <a:buChar char="•"/>
              <a:defRPr sz="2000">
                <a:solidFill>
                  <a:schemeClr val="tx1"/>
                </a:solidFill>
                <a:latin typeface="Swis721  BT  Cond 2" panose="020B0506020202030204"/>
              </a:defRPr>
            </a:lvl3pPr>
            <a:lvl4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4pPr>
            <a:lvl5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5pPr>
            <a:lvl6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6pPr>
            <a:lvl7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7pPr>
            <a:lvl8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8pPr>
            <a:lvl9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2. Obtain Curriculum Content</a:t>
            </a:r>
          </a:p>
        </p:txBody>
      </p:sp>
      <p:sp>
        <p:nvSpPr>
          <p:cNvPr id="7" name="Rectangle 6">
            <a:extLst>
              <a:ext uri="{FF2B5EF4-FFF2-40B4-BE49-F238E27FC236}">
                <a16:creationId xmlns:a16="http://schemas.microsoft.com/office/drawing/2014/main" id="{64F4D6B9-1AA0-4812-90DD-9F4FEFB18D9F}"/>
              </a:ext>
            </a:extLst>
          </p:cNvPr>
          <p:cNvSpPr/>
          <p:nvPr/>
        </p:nvSpPr>
        <p:spPr>
          <a:xfrm>
            <a:off x="468313" y="3094038"/>
            <a:ext cx="11239500" cy="719137"/>
          </a:xfrm>
          <a:prstGeom prst="rect">
            <a:avLst/>
          </a:prstGeom>
          <a:solidFill>
            <a:schemeClr val="accent3">
              <a:lumMod val="20000"/>
              <a:lumOff val="80000"/>
            </a:schemeClr>
          </a:solid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Swis721  BT  Cond 2" panose="020B0506020202030204"/>
              <a:ea typeface="+mn-ea"/>
              <a:cs typeface="+mn-cs"/>
            </a:endParaRPr>
          </a:p>
        </p:txBody>
      </p:sp>
      <p:sp>
        <p:nvSpPr>
          <p:cNvPr id="36871" name="TextBox 10">
            <a:extLst>
              <a:ext uri="{FF2B5EF4-FFF2-40B4-BE49-F238E27FC236}">
                <a16:creationId xmlns:a16="http://schemas.microsoft.com/office/drawing/2014/main" id="{A6583496-AFF2-413C-A3CA-F449C12AF489}"/>
              </a:ext>
            </a:extLst>
          </p:cNvPr>
          <p:cNvSpPr txBox="1">
            <a:spLocks noChangeArrowheads="1"/>
          </p:cNvSpPr>
          <p:nvPr/>
        </p:nvSpPr>
        <p:spPr bwMode="auto">
          <a:xfrm>
            <a:off x="2808288" y="3122613"/>
            <a:ext cx="20875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228600">
              <a:defRPr>
                <a:solidFill>
                  <a:schemeClr val="tx1"/>
                </a:solidFill>
                <a:latin typeface="Swis721  BT  Cond 2" panose="020B0506020202030204"/>
              </a:defRPr>
            </a:lvl1pPr>
            <a:lvl2pPr marL="742950" indent="-285750" defTabSz="228600">
              <a:defRPr>
                <a:solidFill>
                  <a:schemeClr val="tx1"/>
                </a:solidFill>
                <a:latin typeface="Swis721  BT  Cond 2" panose="020B0506020202030204"/>
              </a:defRPr>
            </a:lvl2pPr>
            <a:lvl3pPr marL="1143000" indent="-228600" defTabSz="228600">
              <a:defRPr>
                <a:solidFill>
                  <a:schemeClr val="tx1"/>
                </a:solidFill>
                <a:latin typeface="Swis721  BT  Cond 2" panose="020B0506020202030204"/>
              </a:defRPr>
            </a:lvl3pPr>
            <a:lvl4pPr marL="1600200" indent="-228600" defTabSz="228600">
              <a:defRPr>
                <a:solidFill>
                  <a:schemeClr val="tx1"/>
                </a:solidFill>
                <a:latin typeface="Swis721  BT  Cond 2" panose="020B0506020202030204"/>
              </a:defRPr>
            </a:lvl4pPr>
            <a:lvl5pPr marL="2057400" indent="-228600" defTabSz="228600">
              <a:defRPr>
                <a:solidFill>
                  <a:schemeClr val="tx1"/>
                </a:solidFill>
                <a:latin typeface="Swis721  BT  Cond 2" panose="020B0506020202030204"/>
              </a:defRPr>
            </a:lvl5pPr>
            <a:lvl6pPr marL="2514600" indent="-228600" defTabSz="228600" fontAlgn="base">
              <a:spcBef>
                <a:spcPct val="0"/>
              </a:spcBef>
              <a:spcAft>
                <a:spcPct val="0"/>
              </a:spcAft>
              <a:defRPr>
                <a:solidFill>
                  <a:schemeClr val="tx1"/>
                </a:solidFill>
                <a:latin typeface="Swis721  BT  Cond 2" panose="020B0506020202030204"/>
              </a:defRPr>
            </a:lvl6pPr>
            <a:lvl7pPr marL="2971800" indent="-228600" defTabSz="228600" fontAlgn="base">
              <a:spcBef>
                <a:spcPct val="0"/>
              </a:spcBef>
              <a:spcAft>
                <a:spcPct val="0"/>
              </a:spcAft>
              <a:defRPr>
                <a:solidFill>
                  <a:schemeClr val="tx1"/>
                </a:solidFill>
                <a:latin typeface="Swis721  BT  Cond 2" panose="020B0506020202030204"/>
              </a:defRPr>
            </a:lvl7pPr>
            <a:lvl8pPr marL="3429000" indent="-228600" defTabSz="228600" fontAlgn="base">
              <a:spcBef>
                <a:spcPct val="0"/>
              </a:spcBef>
              <a:spcAft>
                <a:spcPct val="0"/>
              </a:spcAft>
              <a:defRPr>
                <a:solidFill>
                  <a:schemeClr val="tx1"/>
                </a:solidFill>
                <a:latin typeface="Swis721  BT  Cond 2" panose="020B0506020202030204"/>
              </a:defRPr>
            </a:lvl8pPr>
            <a:lvl9pPr marL="3886200" indent="-228600" defTabSz="228600" fontAlgn="base">
              <a:spcBef>
                <a:spcPct val="0"/>
              </a:spcBef>
              <a:spcAft>
                <a:spcPct val="0"/>
              </a:spcAft>
              <a:defRPr>
                <a:solidFill>
                  <a:schemeClr val="tx1"/>
                </a:solidFill>
                <a:latin typeface="Swis721  BT  Cond 2" panose="020B0506020202030204"/>
              </a:defRPr>
            </a:lvl9pPr>
          </a:lstStyle>
          <a:p>
            <a:pPr marL="0" marR="0" lvl="0" indent="0" algn="ctr" defTabSz="228600" rtl="0" eaLnBrk="1" fontAlgn="base" latinLnBrk="0" hangingPunct="1">
              <a:lnSpc>
                <a:spcPct val="100000"/>
              </a:lnSpc>
              <a:spcBef>
                <a:spcPct val="0"/>
              </a:spcBef>
              <a:spcAft>
                <a:spcPts val="120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Swis721  BT  Cond 2" panose="020B0506020202030204"/>
                <a:ea typeface="+mn-ea"/>
                <a:cs typeface="+mn-cs"/>
              </a:rPr>
              <a:t>Collect learning outcomes, bodies of knowledge, lesson plans, curriculum modules, and study guides.</a:t>
            </a:r>
          </a:p>
        </p:txBody>
      </p:sp>
      <p:sp>
        <p:nvSpPr>
          <p:cNvPr id="36872" name="TextBox 12">
            <a:extLst>
              <a:ext uri="{FF2B5EF4-FFF2-40B4-BE49-F238E27FC236}">
                <a16:creationId xmlns:a16="http://schemas.microsoft.com/office/drawing/2014/main" id="{958CC99B-3ECA-43EA-953B-656D3CEDF615}"/>
              </a:ext>
            </a:extLst>
          </p:cNvPr>
          <p:cNvSpPr txBox="1">
            <a:spLocks noChangeArrowheads="1"/>
          </p:cNvSpPr>
          <p:nvPr/>
        </p:nvSpPr>
        <p:spPr bwMode="auto">
          <a:xfrm>
            <a:off x="715963" y="3160713"/>
            <a:ext cx="1773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228600">
              <a:defRPr>
                <a:solidFill>
                  <a:schemeClr val="tx1"/>
                </a:solidFill>
                <a:latin typeface="Swis721  BT  Cond 2" panose="020B0506020202030204"/>
              </a:defRPr>
            </a:lvl1pPr>
            <a:lvl2pPr marL="742950" indent="-285750" defTabSz="228600">
              <a:defRPr>
                <a:solidFill>
                  <a:schemeClr val="tx1"/>
                </a:solidFill>
                <a:latin typeface="Swis721  BT  Cond 2" panose="020B0506020202030204"/>
              </a:defRPr>
            </a:lvl2pPr>
            <a:lvl3pPr marL="1143000" indent="-228600" defTabSz="228600">
              <a:defRPr>
                <a:solidFill>
                  <a:schemeClr val="tx1"/>
                </a:solidFill>
                <a:latin typeface="Swis721  BT  Cond 2" panose="020B0506020202030204"/>
              </a:defRPr>
            </a:lvl3pPr>
            <a:lvl4pPr marL="1600200" indent="-228600" defTabSz="228600">
              <a:defRPr>
                <a:solidFill>
                  <a:schemeClr val="tx1"/>
                </a:solidFill>
                <a:latin typeface="Swis721  BT  Cond 2" panose="020B0506020202030204"/>
              </a:defRPr>
            </a:lvl4pPr>
            <a:lvl5pPr marL="2057400" indent="-228600" defTabSz="228600">
              <a:defRPr>
                <a:solidFill>
                  <a:schemeClr val="tx1"/>
                </a:solidFill>
                <a:latin typeface="Swis721  BT  Cond 2" panose="020B0506020202030204"/>
              </a:defRPr>
            </a:lvl5pPr>
            <a:lvl6pPr marL="2514600" indent="-228600" defTabSz="228600" fontAlgn="base">
              <a:spcBef>
                <a:spcPct val="0"/>
              </a:spcBef>
              <a:spcAft>
                <a:spcPct val="0"/>
              </a:spcAft>
              <a:defRPr>
                <a:solidFill>
                  <a:schemeClr val="tx1"/>
                </a:solidFill>
                <a:latin typeface="Swis721  BT  Cond 2" panose="020B0506020202030204"/>
              </a:defRPr>
            </a:lvl6pPr>
            <a:lvl7pPr marL="2971800" indent="-228600" defTabSz="228600" fontAlgn="base">
              <a:spcBef>
                <a:spcPct val="0"/>
              </a:spcBef>
              <a:spcAft>
                <a:spcPct val="0"/>
              </a:spcAft>
              <a:defRPr>
                <a:solidFill>
                  <a:schemeClr val="tx1"/>
                </a:solidFill>
                <a:latin typeface="Swis721  BT  Cond 2" panose="020B0506020202030204"/>
              </a:defRPr>
            </a:lvl7pPr>
            <a:lvl8pPr marL="3429000" indent="-228600" defTabSz="228600" fontAlgn="base">
              <a:spcBef>
                <a:spcPct val="0"/>
              </a:spcBef>
              <a:spcAft>
                <a:spcPct val="0"/>
              </a:spcAft>
              <a:defRPr>
                <a:solidFill>
                  <a:schemeClr val="tx1"/>
                </a:solidFill>
                <a:latin typeface="Swis721  BT  Cond 2" panose="020B0506020202030204"/>
              </a:defRPr>
            </a:lvl8pPr>
            <a:lvl9pPr marL="3886200" indent="-228600" defTabSz="228600" fontAlgn="base">
              <a:spcBef>
                <a:spcPct val="0"/>
              </a:spcBef>
              <a:spcAft>
                <a:spcPct val="0"/>
              </a:spcAft>
              <a:defRPr>
                <a:solidFill>
                  <a:schemeClr val="tx1"/>
                </a:solidFill>
                <a:latin typeface="Swis721  BT  Cond 2" panose="020B0506020202030204"/>
              </a:defRPr>
            </a:lvl9pPr>
          </a:lstStyle>
          <a:p>
            <a:pPr marL="0" marR="0" lvl="0" indent="0" algn="ctr" defTabSz="228600" rtl="0" eaLnBrk="1" fontAlgn="base" latinLnBrk="0" hangingPunct="1">
              <a:lnSpc>
                <a:spcPct val="100000"/>
              </a:lnSpc>
              <a:spcBef>
                <a:spcPct val="0"/>
              </a:spcBef>
              <a:spcAft>
                <a:spcPts val="120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Swis721  BT  Cond 2" panose="020B0506020202030204"/>
                <a:ea typeface="+mn-ea"/>
                <a:cs typeface="+mn-cs"/>
              </a:rPr>
              <a:t>Select programs for educator self-assessment.</a:t>
            </a:r>
          </a:p>
        </p:txBody>
      </p:sp>
      <p:sp>
        <p:nvSpPr>
          <p:cNvPr id="36873" name="TextBox 38">
            <a:extLst>
              <a:ext uri="{FF2B5EF4-FFF2-40B4-BE49-F238E27FC236}">
                <a16:creationId xmlns:a16="http://schemas.microsoft.com/office/drawing/2014/main" id="{EF311A93-773E-4A75-B241-F7E50C0CDE92}"/>
              </a:ext>
            </a:extLst>
          </p:cNvPr>
          <p:cNvSpPr txBox="1">
            <a:spLocks noChangeArrowheads="1"/>
          </p:cNvSpPr>
          <p:nvPr/>
        </p:nvSpPr>
        <p:spPr bwMode="auto">
          <a:xfrm>
            <a:off x="538163" y="1684338"/>
            <a:ext cx="2128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wis721  BT  Cond 2" panose="020B0506020202030204"/>
              </a:defRPr>
            </a:lvl1pPr>
            <a:lvl2pPr indent="-227013">
              <a:lnSpc>
                <a:spcPct val="90000"/>
              </a:lnSpc>
              <a:spcBef>
                <a:spcPts val="500"/>
              </a:spcBef>
              <a:buFont typeface="Arial" panose="020B0604020202020204" pitchFamily="34" charset="0"/>
              <a:buChar char="•"/>
              <a:defRPr sz="2400">
                <a:solidFill>
                  <a:schemeClr val="tx1"/>
                </a:solidFill>
                <a:latin typeface="Swis721  BT  Cond 2" panose="020B0506020202030204"/>
              </a:defRPr>
            </a:lvl2pPr>
            <a:lvl3pPr indent="-227013">
              <a:lnSpc>
                <a:spcPct val="90000"/>
              </a:lnSpc>
              <a:spcBef>
                <a:spcPts val="500"/>
              </a:spcBef>
              <a:buFont typeface="Arial" panose="020B0604020202020204" pitchFamily="34" charset="0"/>
              <a:buChar char="•"/>
              <a:defRPr sz="2000">
                <a:solidFill>
                  <a:schemeClr val="tx1"/>
                </a:solidFill>
                <a:latin typeface="Swis721  BT  Cond 2" panose="020B0506020202030204"/>
              </a:defRPr>
            </a:lvl3pPr>
            <a:lvl4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4pPr>
            <a:lvl5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5pPr>
            <a:lvl6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6pPr>
            <a:lvl7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7pPr>
            <a:lvl8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8pPr>
            <a:lvl9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1. Select Manufacturing Curriculum</a:t>
            </a:r>
          </a:p>
        </p:txBody>
      </p:sp>
      <p:grpSp>
        <p:nvGrpSpPr>
          <p:cNvPr id="36874" name="Group 19">
            <a:extLst>
              <a:ext uri="{FF2B5EF4-FFF2-40B4-BE49-F238E27FC236}">
                <a16:creationId xmlns:a16="http://schemas.microsoft.com/office/drawing/2014/main" id="{53F7FFB3-38D5-48EA-9866-7813A24A9E46}"/>
              </a:ext>
            </a:extLst>
          </p:cNvPr>
          <p:cNvGrpSpPr>
            <a:grpSpLocks/>
          </p:cNvGrpSpPr>
          <p:nvPr/>
        </p:nvGrpSpPr>
        <p:grpSpPr bwMode="auto">
          <a:xfrm>
            <a:off x="1277938" y="2293938"/>
            <a:ext cx="647700" cy="649287"/>
            <a:chOff x="1630290" y="664119"/>
            <a:chExt cx="1113772" cy="1120366"/>
          </a:xfrm>
        </p:grpSpPr>
        <p:sp>
          <p:nvSpPr>
            <p:cNvPr id="21" name="Block Arc 20">
              <a:extLst>
                <a:ext uri="{FF2B5EF4-FFF2-40B4-BE49-F238E27FC236}">
                  <a16:creationId xmlns:a16="http://schemas.microsoft.com/office/drawing/2014/main" id="{7EF122F8-92F0-4707-970A-627452F52E41}"/>
                </a:ext>
              </a:extLst>
            </p:cNvPr>
            <p:cNvSpPr/>
            <p:nvPr/>
          </p:nvSpPr>
          <p:spPr>
            <a:xfrm flipV="1">
              <a:off x="1630290" y="664119"/>
              <a:ext cx="1113772" cy="1117628"/>
            </a:xfrm>
            <a:prstGeom prst="blockArc">
              <a:avLst>
                <a:gd name="adj1" fmla="val 18618689"/>
                <a:gd name="adj2" fmla="val 13814216"/>
                <a:gd name="adj3" fmla="val 10473"/>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22" name="Isosceles Triangle 23">
              <a:extLst>
                <a:ext uri="{FF2B5EF4-FFF2-40B4-BE49-F238E27FC236}">
                  <a16:creationId xmlns:a16="http://schemas.microsoft.com/office/drawing/2014/main" id="{8A2DCF68-E11F-4FCC-9291-A92318D51B72}"/>
                </a:ext>
              </a:extLst>
            </p:cNvPr>
            <p:cNvSpPr/>
            <p:nvPr/>
          </p:nvSpPr>
          <p:spPr>
            <a:xfrm flipV="1">
              <a:off x="2094362" y="1663957"/>
              <a:ext cx="185629" cy="120528"/>
            </a:xfrm>
            <a:prstGeom prst="triangle">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sp>
          <p:nvSpPr>
            <p:cNvPr id="23" name="Oval 22">
              <a:extLst>
                <a:ext uri="{FF2B5EF4-FFF2-40B4-BE49-F238E27FC236}">
                  <a16:creationId xmlns:a16="http://schemas.microsoft.com/office/drawing/2014/main" id="{4460DAB3-A9EF-44D6-813E-C3E1704CF572}"/>
                </a:ext>
              </a:extLst>
            </p:cNvPr>
            <p:cNvSpPr/>
            <p:nvPr/>
          </p:nvSpPr>
          <p:spPr>
            <a:xfrm>
              <a:off x="1739483" y="773690"/>
              <a:ext cx="895385" cy="898485"/>
            </a:xfrm>
            <a:prstGeom prst="ellipse">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grpSp>
      <p:grpSp>
        <p:nvGrpSpPr>
          <p:cNvPr id="24" name="Group 50">
            <a:extLst>
              <a:ext uri="{FF2B5EF4-FFF2-40B4-BE49-F238E27FC236}">
                <a16:creationId xmlns:a16="http://schemas.microsoft.com/office/drawing/2014/main" id="{5F76CBE7-EE2C-4912-A6D4-131DCE5B8035}"/>
              </a:ext>
            </a:extLst>
          </p:cNvPr>
          <p:cNvGrpSpPr>
            <a:grpSpLocks noChangeAspect="1"/>
          </p:cNvGrpSpPr>
          <p:nvPr/>
        </p:nvGrpSpPr>
        <p:grpSpPr bwMode="auto">
          <a:xfrm>
            <a:off x="1427263" y="2425581"/>
            <a:ext cx="350163" cy="334583"/>
            <a:chOff x="5693" y="604"/>
            <a:chExt cx="427" cy="408"/>
          </a:xfrm>
          <a:solidFill>
            <a:schemeClr val="tx1"/>
          </a:solidFill>
        </p:grpSpPr>
        <p:sp>
          <p:nvSpPr>
            <p:cNvPr id="25" name="Freeform 51">
              <a:extLst>
                <a:ext uri="{FF2B5EF4-FFF2-40B4-BE49-F238E27FC236}">
                  <a16:creationId xmlns:a16="http://schemas.microsoft.com/office/drawing/2014/main" id="{710DC338-4EF0-4BC7-9F3D-193CA7CF206E}"/>
                </a:ext>
              </a:extLst>
            </p:cNvPr>
            <p:cNvSpPr>
              <a:spLocks/>
            </p:cNvSpPr>
            <p:nvPr/>
          </p:nvSpPr>
          <p:spPr bwMode="auto">
            <a:xfrm>
              <a:off x="5693" y="995"/>
              <a:ext cx="427"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10"/>
                    <a:pt x="0" y="6"/>
                  </a:cubicBezTo>
                  <a:cubicBezTo>
                    <a:pt x="0" y="3"/>
                    <a:pt x="3" y="0"/>
                    <a:pt x="6" y="0"/>
                  </a:cubicBezTo>
                  <a:cubicBezTo>
                    <a:pt x="282" y="0"/>
                    <a:pt x="282" y="0"/>
                    <a:pt x="282" y="0"/>
                  </a:cubicBezTo>
                  <a:cubicBezTo>
                    <a:pt x="286" y="0"/>
                    <a:pt x="288" y="3"/>
                    <a:pt x="288" y="6"/>
                  </a:cubicBezTo>
                  <a:cubicBezTo>
                    <a:pt x="288" y="10"/>
                    <a:pt x="286" y="12"/>
                    <a:pt x="282"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26" name="Freeform 52">
              <a:extLst>
                <a:ext uri="{FF2B5EF4-FFF2-40B4-BE49-F238E27FC236}">
                  <a16:creationId xmlns:a16="http://schemas.microsoft.com/office/drawing/2014/main" id="{CCD802C2-B321-4794-8181-17E3ECEAED2D}"/>
                </a:ext>
              </a:extLst>
            </p:cNvPr>
            <p:cNvSpPr>
              <a:spLocks noEditPoints="1"/>
            </p:cNvSpPr>
            <p:nvPr/>
          </p:nvSpPr>
          <p:spPr bwMode="auto">
            <a:xfrm>
              <a:off x="5711" y="943"/>
              <a:ext cx="71" cy="69"/>
            </a:xfrm>
            <a:custGeom>
              <a:avLst/>
              <a:gdLst>
                <a:gd name="T0" fmla="*/ 42 w 48"/>
                <a:gd name="T1" fmla="*/ 48 h 48"/>
                <a:gd name="T2" fmla="*/ 6 w 48"/>
                <a:gd name="T3" fmla="*/ 48 h 48"/>
                <a:gd name="T4" fmla="*/ 0 w 48"/>
                <a:gd name="T5" fmla="*/ 42 h 48"/>
                <a:gd name="T6" fmla="*/ 0 w 48"/>
                <a:gd name="T7" fmla="*/ 6 h 48"/>
                <a:gd name="T8" fmla="*/ 6 w 48"/>
                <a:gd name="T9" fmla="*/ 0 h 48"/>
                <a:gd name="T10" fmla="*/ 42 w 48"/>
                <a:gd name="T11" fmla="*/ 0 h 48"/>
                <a:gd name="T12" fmla="*/ 48 w 48"/>
                <a:gd name="T13" fmla="*/ 6 h 48"/>
                <a:gd name="T14" fmla="*/ 48 w 48"/>
                <a:gd name="T15" fmla="*/ 42 h 48"/>
                <a:gd name="T16" fmla="*/ 42 w 48"/>
                <a:gd name="T17" fmla="*/ 48 h 48"/>
                <a:gd name="T18" fmla="*/ 12 w 48"/>
                <a:gd name="T19" fmla="*/ 36 h 48"/>
                <a:gd name="T20" fmla="*/ 36 w 48"/>
                <a:gd name="T21" fmla="*/ 36 h 48"/>
                <a:gd name="T22" fmla="*/ 36 w 48"/>
                <a:gd name="T23" fmla="*/ 12 h 48"/>
                <a:gd name="T24" fmla="*/ 12 w 48"/>
                <a:gd name="T25" fmla="*/ 12 h 48"/>
                <a:gd name="T26" fmla="*/ 12 w 4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2" y="48"/>
                  </a:moveTo>
                  <a:cubicBezTo>
                    <a:pt x="6" y="48"/>
                    <a:pt x="6" y="48"/>
                    <a:pt x="6" y="48"/>
                  </a:cubicBezTo>
                  <a:cubicBezTo>
                    <a:pt x="3" y="48"/>
                    <a:pt x="0" y="46"/>
                    <a:pt x="0" y="42"/>
                  </a:cubicBezTo>
                  <a:cubicBezTo>
                    <a:pt x="0" y="6"/>
                    <a:pt x="0" y="6"/>
                    <a:pt x="0" y="6"/>
                  </a:cubicBezTo>
                  <a:cubicBezTo>
                    <a:pt x="0" y="3"/>
                    <a:pt x="3" y="0"/>
                    <a:pt x="6" y="0"/>
                  </a:cubicBezTo>
                  <a:cubicBezTo>
                    <a:pt x="42" y="0"/>
                    <a:pt x="42" y="0"/>
                    <a:pt x="42" y="0"/>
                  </a:cubicBezTo>
                  <a:cubicBezTo>
                    <a:pt x="46" y="0"/>
                    <a:pt x="48" y="3"/>
                    <a:pt x="48" y="6"/>
                  </a:cubicBezTo>
                  <a:cubicBezTo>
                    <a:pt x="48" y="42"/>
                    <a:pt x="48" y="42"/>
                    <a:pt x="48" y="42"/>
                  </a:cubicBezTo>
                  <a:cubicBezTo>
                    <a:pt x="48" y="46"/>
                    <a:pt x="46" y="48"/>
                    <a:pt x="42" y="48"/>
                  </a:cubicBezTo>
                  <a:close/>
                  <a:moveTo>
                    <a:pt x="12" y="36"/>
                  </a:moveTo>
                  <a:cubicBezTo>
                    <a:pt x="36" y="36"/>
                    <a:pt x="36" y="36"/>
                    <a:pt x="36" y="36"/>
                  </a:cubicBezTo>
                  <a:cubicBezTo>
                    <a:pt x="36" y="12"/>
                    <a:pt x="36" y="12"/>
                    <a:pt x="36" y="12"/>
                  </a:cubicBezTo>
                  <a:cubicBezTo>
                    <a:pt x="12" y="12"/>
                    <a:pt x="12" y="12"/>
                    <a:pt x="12" y="12"/>
                  </a:cubicBezTo>
                  <a:lnTo>
                    <a:pt x="12" y="36"/>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27" name="Freeform 53">
              <a:extLst>
                <a:ext uri="{FF2B5EF4-FFF2-40B4-BE49-F238E27FC236}">
                  <a16:creationId xmlns:a16="http://schemas.microsoft.com/office/drawing/2014/main" id="{B4045659-F50F-4BEA-A476-CB8E9ABDEF43}"/>
                </a:ext>
              </a:extLst>
            </p:cNvPr>
            <p:cNvSpPr>
              <a:spLocks noEditPoints="1"/>
            </p:cNvSpPr>
            <p:nvPr/>
          </p:nvSpPr>
          <p:spPr bwMode="auto">
            <a:xfrm>
              <a:off x="5818" y="873"/>
              <a:ext cx="71" cy="139"/>
            </a:xfrm>
            <a:custGeom>
              <a:avLst/>
              <a:gdLst>
                <a:gd name="T0" fmla="*/ 42 w 48"/>
                <a:gd name="T1" fmla="*/ 96 h 96"/>
                <a:gd name="T2" fmla="*/ 6 w 48"/>
                <a:gd name="T3" fmla="*/ 96 h 96"/>
                <a:gd name="T4" fmla="*/ 0 w 48"/>
                <a:gd name="T5" fmla="*/ 90 h 96"/>
                <a:gd name="T6" fmla="*/ 0 w 48"/>
                <a:gd name="T7" fmla="*/ 6 h 96"/>
                <a:gd name="T8" fmla="*/ 6 w 48"/>
                <a:gd name="T9" fmla="*/ 0 h 96"/>
                <a:gd name="T10" fmla="*/ 42 w 48"/>
                <a:gd name="T11" fmla="*/ 0 h 96"/>
                <a:gd name="T12" fmla="*/ 48 w 48"/>
                <a:gd name="T13" fmla="*/ 6 h 96"/>
                <a:gd name="T14" fmla="*/ 48 w 48"/>
                <a:gd name="T15" fmla="*/ 90 h 96"/>
                <a:gd name="T16" fmla="*/ 42 w 48"/>
                <a:gd name="T17" fmla="*/ 96 h 96"/>
                <a:gd name="T18" fmla="*/ 12 w 48"/>
                <a:gd name="T19" fmla="*/ 84 h 96"/>
                <a:gd name="T20" fmla="*/ 36 w 48"/>
                <a:gd name="T21" fmla="*/ 84 h 96"/>
                <a:gd name="T22" fmla="*/ 36 w 48"/>
                <a:gd name="T23" fmla="*/ 12 h 96"/>
                <a:gd name="T24" fmla="*/ 12 w 48"/>
                <a:gd name="T25" fmla="*/ 12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4"/>
                    <a:pt x="0" y="90"/>
                  </a:cubicBezTo>
                  <a:cubicBezTo>
                    <a:pt x="0" y="6"/>
                    <a:pt x="0" y="6"/>
                    <a:pt x="0" y="6"/>
                  </a:cubicBezTo>
                  <a:cubicBezTo>
                    <a:pt x="0" y="3"/>
                    <a:pt x="3" y="0"/>
                    <a:pt x="6" y="0"/>
                  </a:cubicBezTo>
                  <a:cubicBezTo>
                    <a:pt x="42" y="0"/>
                    <a:pt x="42" y="0"/>
                    <a:pt x="42" y="0"/>
                  </a:cubicBezTo>
                  <a:cubicBezTo>
                    <a:pt x="46" y="0"/>
                    <a:pt x="48" y="3"/>
                    <a:pt x="48" y="6"/>
                  </a:cubicBezTo>
                  <a:cubicBezTo>
                    <a:pt x="48" y="90"/>
                    <a:pt x="48" y="90"/>
                    <a:pt x="48" y="90"/>
                  </a:cubicBezTo>
                  <a:cubicBezTo>
                    <a:pt x="48" y="94"/>
                    <a:pt x="46" y="96"/>
                    <a:pt x="42" y="96"/>
                  </a:cubicBezTo>
                  <a:close/>
                  <a:moveTo>
                    <a:pt x="12" y="84"/>
                  </a:moveTo>
                  <a:cubicBezTo>
                    <a:pt x="36" y="84"/>
                    <a:pt x="36" y="84"/>
                    <a:pt x="36" y="84"/>
                  </a:cubicBezTo>
                  <a:cubicBezTo>
                    <a:pt x="36" y="12"/>
                    <a:pt x="36" y="12"/>
                    <a:pt x="36" y="12"/>
                  </a:cubicBezTo>
                  <a:cubicBezTo>
                    <a:pt x="12" y="12"/>
                    <a:pt x="12" y="12"/>
                    <a:pt x="12" y="12"/>
                  </a:cubicBezTo>
                  <a:lnTo>
                    <a:pt x="12" y="84"/>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28" name="Freeform 54">
              <a:extLst>
                <a:ext uri="{FF2B5EF4-FFF2-40B4-BE49-F238E27FC236}">
                  <a16:creationId xmlns:a16="http://schemas.microsoft.com/office/drawing/2014/main" id="{66970FEB-F04F-485E-8269-2E848CAC267F}"/>
                </a:ext>
              </a:extLst>
            </p:cNvPr>
            <p:cNvSpPr>
              <a:spLocks noEditPoints="1"/>
            </p:cNvSpPr>
            <p:nvPr/>
          </p:nvSpPr>
          <p:spPr bwMode="auto">
            <a:xfrm>
              <a:off x="5925" y="804"/>
              <a:ext cx="71" cy="208"/>
            </a:xfrm>
            <a:custGeom>
              <a:avLst/>
              <a:gdLst>
                <a:gd name="T0" fmla="*/ 42 w 48"/>
                <a:gd name="T1" fmla="*/ 144 h 144"/>
                <a:gd name="T2" fmla="*/ 6 w 48"/>
                <a:gd name="T3" fmla="*/ 144 h 144"/>
                <a:gd name="T4" fmla="*/ 0 w 48"/>
                <a:gd name="T5" fmla="*/ 138 h 144"/>
                <a:gd name="T6" fmla="*/ 0 w 48"/>
                <a:gd name="T7" fmla="*/ 6 h 144"/>
                <a:gd name="T8" fmla="*/ 6 w 48"/>
                <a:gd name="T9" fmla="*/ 0 h 144"/>
                <a:gd name="T10" fmla="*/ 42 w 48"/>
                <a:gd name="T11" fmla="*/ 0 h 144"/>
                <a:gd name="T12" fmla="*/ 48 w 48"/>
                <a:gd name="T13" fmla="*/ 6 h 144"/>
                <a:gd name="T14" fmla="*/ 48 w 48"/>
                <a:gd name="T15" fmla="*/ 138 h 144"/>
                <a:gd name="T16" fmla="*/ 42 w 48"/>
                <a:gd name="T17" fmla="*/ 144 h 144"/>
                <a:gd name="T18" fmla="*/ 12 w 48"/>
                <a:gd name="T19" fmla="*/ 132 h 144"/>
                <a:gd name="T20" fmla="*/ 36 w 48"/>
                <a:gd name="T21" fmla="*/ 132 h 144"/>
                <a:gd name="T22" fmla="*/ 36 w 48"/>
                <a:gd name="T23" fmla="*/ 12 h 144"/>
                <a:gd name="T24" fmla="*/ 12 w 48"/>
                <a:gd name="T25" fmla="*/ 12 h 144"/>
                <a:gd name="T26" fmla="*/ 12 w 48"/>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44">
                  <a:moveTo>
                    <a:pt x="42" y="144"/>
                  </a:moveTo>
                  <a:cubicBezTo>
                    <a:pt x="6" y="144"/>
                    <a:pt x="6" y="144"/>
                    <a:pt x="6" y="144"/>
                  </a:cubicBezTo>
                  <a:cubicBezTo>
                    <a:pt x="3" y="144"/>
                    <a:pt x="0" y="142"/>
                    <a:pt x="0" y="138"/>
                  </a:cubicBezTo>
                  <a:cubicBezTo>
                    <a:pt x="0" y="6"/>
                    <a:pt x="0" y="6"/>
                    <a:pt x="0" y="6"/>
                  </a:cubicBezTo>
                  <a:cubicBezTo>
                    <a:pt x="0" y="3"/>
                    <a:pt x="3" y="0"/>
                    <a:pt x="6" y="0"/>
                  </a:cubicBezTo>
                  <a:cubicBezTo>
                    <a:pt x="42" y="0"/>
                    <a:pt x="42" y="0"/>
                    <a:pt x="42" y="0"/>
                  </a:cubicBezTo>
                  <a:cubicBezTo>
                    <a:pt x="46" y="0"/>
                    <a:pt x="48" y="3"/>
                    <a:pt x="48" y="6"/>
                  </a:cubicBezTo>
                  <a:cubicBezTo>
                    <a:pt x="48" y="138"/>
                    <a:pt x="48" y="138"/>
                    <a:pt x="48" y="138"/>
                  </a:cubicBezTo>
                  <a:cubicBezTo>
                    <a:pt x="48" y="142"/>
                    <a:pt x="46" y="144"/>
                    <a:pt x="42" y="144"/>
                  </a:cubicBezTo>
                  <a:close/>
                  <a:moveTo>
                    <a:pt x="12" y="132"/>
                  </a:moveTo>
                  <a:cubicBezTo>
                    <a:pt x="36" y="132"/>
                    <a:pt x="36" y="132"/>
                    <a:pt x="36" y="132"/>
                  </a:cubicBezTo>
                  <a:cubicBezTo>
                    <a:pt x="36" y="12"/>
                    <a:pt x="36" y="12"/>
                    <a:pt x="36" y="12"/>
                  </a:cubicBezTo>
                  <a:cubicBezTo>
                    <a:pt x="12" y="12"/>
                    <a:pt x="12" y="12"/>
                    <a:pt x="12" y="12"/>
                  </a:cubicBezTo>
                  <a:lnTo>
                    <a:pt x="12" y="132"/>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29" name="Freeform 55">
              <a:extLst>
                <a:ext uri="{FF2B5EF4-FFF2-40B4-BE49-F238E27FC236}">
                  <a16:creationId xmlns:a16="http://schemas.microsoft.com/office/drawing/2014/main" id="{F81E33F1-5D0F-4AE2-8064-9A8917820FD0}"/>
                </a:ext>
              </a:extLst>
            </p:cNvPr>
            <p:cNvSpPr>
              <a:spLocks noEditPoints="1"/>
            </p:cNvSpPr>
            <p:nvPr/>
          </p:nvSpPr>
          <p:spPr bwMode="auto">
            <a:xfrm>
              <a:off x="6031" y="735"/>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3" y="192"/>
                    <a:pt x="0" y="190"/>
                    <a:pt x="0" y="186"/>
                  </a:cubicBezTo>
                  <a:cubicBezTo>
                    <a:pt x="0" y="6"/>
                    <a:pt x="0" y="6"/>
                    <a:pt x="0" y="6"/>
                  </a:cubicBezTo>
                  <a:cubicBezTo>
                    <a:pt x="0" y="3"/>
                    <a:pt x="3" y="0"/>
                    <a:pt x="6" y="0"/>
                  </a:cubicBezTo>
                  <a:cubicBezTo>
                    <a:pt x="42" y="0"/>
                    <a:pt x="42" y="0"/>
                    <a:pt x="42" y="0"/>
                  </a:cubicBezTo>
                  <a:cubicBezTo>
                    <a:pt x="46" y="0"/>
                    <a:pt x="48" y="3"/>
                    <a:pt x="48" y="6"/>
                  </a:cubicBezTo>
                  <a:cubicBezTo>
                    <a:pt x="48" y="186"/>
                    <a:pt x="48" y="186"/>
                    <a:pt x="48" y="186"/>
                  </a:cubicBezTo>
                  <a:cubicBezTo>
                    <a:pt x="48" y="190"/>
                    <a:pt x="46"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30" name="Freeform 56">
              <a:extLst>
                <a:ext uri="{FF2B5EF4-FFF2-40B4-BE49-F238E27FC236}">
                  <a16:creationId xmlns:a16="http://schemas.microsoft.com/office/drawing/2014/main" id="{0161F6ED-D706-442A-8823-47BA29524BF5}"/>
                </a:ext>
              </a:extLst>
            </p:cNvPr>
            <p:cNvSpPr>
              <a:spLocks/>
            </p:cNvSpPr>
            <p:nvPr/>
          </p:nvSpPr>
          <p:spPr bwMode="auto">
            <a:xfrm>
              <a:off x="5738" y="612"/>
              <a:ext cx="339" cy="227"/>
            </a:xfrm>
            <a:custGeom>
              <a:avLst/>
              <a:gdLst>
                <a:gd name="T0" fmla="*/ 6 w 229"/>
                <a:gd name="T1" fmla="*/ 157 h 157"/>
                <a:gd name="T2" fmla="*/ 1 w 229"/>
                <a:gd name="T3" fmla="*/ 154 h 157"/>
                <a:gd name="T4" fmla="*/ 3 w 229"/>
                <a:gd name="T5" fmla="*/ 146 h 157"/>
                <a:gd name="T6" fmla="*/ 219 w 229"/>
                <a:gd name="T7" fmla="*/ 2 h 157"/>
                <a:gd name="T8" fmla="*/ 227 w 229"/>
                <a:gd name="T9" fmla="*/ 4 h 157"/>
                <a:gd name="T10" fmla="*/ 226 w 229"/>
                <a:gd name="T11" fmla="*/ 12 h 157"/>
                <a:gd name="T12" fmla="*/ 10 w 229"/>
                <a:gd name="T13" fmla="*/ 156 h 157"/>
                <a:gd name="T14" fmla="*/ 6 w 229"/>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7">
                  <a:moveTo>
                    <a:pt x="6" y="157"/>
                  </a:moveTo>
                  <a:cubicBezTo>
                    <a:pt x="5" y="157"/>
                    <a:pt x="3" y="156"/>
                    <a:pt x="1" y="154"/>
                  </a:cubicBezTo>
                  <a:cubicBezTo>
                    <a:pt x="0" y="152"/>
                    <a:pt x="0" y="148"/>
                    <a:pt x="3" y="146"/>
                  </a:cubicBezTo>
                  <a:cubicBezTo>
                    <a:pt x="219" y="2"/>
                    <a:pt x="219" y="2"/>
                    <a:pt x="219" y="2"/>
                  </a:cubicBezTo>
                  <a:cubicBezTo>
                    <a:pt x="222" y="0"/>
                    <a:pt x="226" y="1"/>
                    <a:pt x="227" y="4"/>
                  </a:cubicBezTo>
                  <a:cubicBezTo>
                    <a:pt x="229" y="7"/>
                    <a:pt x="229" y="10"/>
                    <a:pt x="226" y="12"/>
                  </a:cubicBezTo>
                  <a:cubicBezTo>
                    <a:pt x="10" y="156"/>
                    <a:pt x="10" y="156"/>
                    <a:pt x="10" y="156"/>
                  </a:cubicBezTo>
                  <a:cubicBezTo>
                    <a:pt x="9" y="157"/>
                    <a:pt x="8" y="157"/>
                    <a:pt x="6" y="157"/>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31" name="Freeform 57">
              <a:extLst>
                <a:ext uri="{FF2B5EF4-FFF2-40B4-BE49-F238E27FC236}">
                  <a16:creationId xmlns:a16="http://schemas.microsoft.com/office/drawing/2014/main" id="{F1783D0F-4842-4C58-A210-9F175F39F92E}"/>
                </a:ext>
              </a:extLst>
            </p:cNvPr>
            <p:cNvSpPr>
              <a:spLocks/>
            </p:cNvSpPr>
            <p:nvPr/>
          </p:nvSpPr>
          <p:spPr bwMode="auto">
            <a:xfrm>
              <a:off x="5987" y="604"/>
              <a:ext cx="90" cy="96"/>
            </a:xfrm>
            <a:custGeom>
              <a:avLst/>
              <a:gdLst>
                <a:gd name="T0" fmla="*/ 48 w 61"/>
                <a:gd name="T1" fmla="*/ 66 h 66"/>
                <a:gd name="T2" fmla="*/ 48 w 61"/>
                <a:gd name="T3" fmla="*/ 66 h 66"/>
                <a:gd name="T4" fmla="*/ 42 w 61"/>
                <a:gd name="T5" fmla="*/ 60 h 66"/>
                <a:gd name="T6" fmla="*/ 48 w 61"/>
                <a:gd name="T7" fmla="*/ 17 h 66"/>
                <a:gd name="T8" fmla="*/ 6 w 61"/>
                <a:gd name="T9" fmla="*/ 12 h 66"/>
                <a:gd name="T10" fmla="*/ 0 w 61"/>
                <a:gd name="T11" fmla="*/ 6 h 66"/>
                <a:gd name="T12" fmla="*/ 7 w 61"/>
                <a:gd name="T13" fmla="*/ 0 h 66"/>
                <a:gd name="T14" fmla="*/ 55 w 61"/>
                <a:gd name="T15" fmla="*/ 6 h 66"/>
                <a:gd name="T16" fmla="*/ 59 w 61"/>
                <a:gd name="T17" fmla="*/ 8 h 66"/>
                <a:gd name="T18" fmla="*/ 60 w 61"/>
                <a:gd name="T19" fmla="*/ 13 h 66"/>
                <a:gd name="T20" fmla="*/ 54 w 61"/>
                <a:gd name="T21" fmla="*/ 61 h 66"/>
                <a:gd name="T22" fmla="*/ 48 w 61"/>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6">
                  <a:moveTo>
                    <a:pt x="48" y="66"/>
                  </a:moveTo>
                  <a:cubicBezTo>
                    <a:pt x="48" y="66"/>
                    <a:pt x="48" y="66"/>
                    <a:pt x="48" y="66"/>
                  </a:cubicBezTo>
                  <a:cubicBezTo>
                    <a:pt x="44" y="66"/>
                    <a:pt x="42" y="63"/>
                    <a:pt x="42" y="60"/>
                  </a:cubicBezTo>
                  <a:cubicBezTo>
                    <a:pt x="48" y="17"/>
                    <a:pt x="48" y="17"/>
                    <a:pt x="48" y="17"/>
                  </a:cubicBezTo>
                  <a:cubicBezTo>
                    <a:pt x="6" y="12"/>
                    <a:pt x="6" y="12"/>
                    <a:pt x="6" y="12"/>
                  </a:cubicBezTo>
                  <a:cubicBezTo>
                    <a:pt x="2" y="12"/>
                    <a:pt x="0" y="9"/>
                    <a:pt x="0" y="6"/>
                  </a:cubicBezTo>
                  <a:cubicBezTo>
                    <a:pt x="1" y="2"/>
                    <a:pt x="4" y="0"/>
                    <a:pt x="7" y="0"/>
                  </a:cubicBezTo>
                  <a:cubicBezTo>
                    <a:pt x="55" y="6"/>
                    <a:pt x="55" y="6"/>
                    <a:pt x="55" y="6"/>
                  </a:cubicBezTo>
                  <a:cubicBezTo>
                    <a:pt x="57" y="6"/>
                    <a:pt x="58" y="7"/>
                    <a:pt x="59" y="8"/>
                  </a:cubicBezTo>
                  <a:cubicBezTo>
                    <a:pt x="60" y="10"/>
                    <a:pt x="61" y="11"/>
                    <a:pt x="60" y="13"/>
                  </a:cubicBezTo>
                  <a:cubicBezTo>
                    <a:pt x="54" y="61"/>
                    <a:pt x="54" y="61"/>
                    <a:pt x="54" y="61"/>
                  </a:cubicBezTo>
                  <a:cubicBezTo>
                    <a:pt x="54" y="64"/>
                    <a:pt x="51" y="66"/>
                    <a:pt x="48" y="66"/>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grpSp>
      <p:grpSp>
        <p:nvGrpSpPr>
          <p:cNvPr id="36" name="Group 83">
            <a:extLst>
              <a:ext uri="{FF2B5EF4-FFF2-40B4-BE49-F238E27FC236}">
                <a16:creationId xmlns:a16="http://schemas.microsoft.com/office/drawing/2014/main" id="{34DFA61B-365A-40B2-9BE1-FEF73F5654BA}"/>
              </a:ext>
            </a:extLst>
          </p:cNvPr>
          <p:cNvGrpSpPr>
            <a:grpSpLocks noChangeAspect="1"/>
          </p:cNvGrpSpPr>
          <p:nvPr/>
        </p:nvGrpSpPr>
        <p:grpSpPr bwMode="auto">
          <a:xfrm>
            <a:off x="3659323" y="2431012"/>
            <a:ext cx="385301" cy="376546"/>
            <a:chOff x="2584" y="1926"/>
            <a:chExt cx="440" cy="430"/>
          </a:xfrm>
          <a:solidFill>
            <a:schemeClr val="tx1"/>
          </a:solidFill>
        </p:grpSpPr>
        <p:sp>
          <p:nvSpPr>
            <p:cNvPr id="37" name="Freeform 84">
              <a:extLst>
                <a:ext uri="{FF2B5EF4-FFF2-40B4-BE49-F238E27FC236}">
                  <a16:creationId xmlns:a16="http://schemas.microsoft.com/office/drawing/2014/main" id="{F6C68553-7150-4E8F-B746-BCF4098561AF}"/>
                </a:ext>
              </a:extLst>
            </p:cNvPr>
            <p:cNvSpPr>
              <a:spLocks noEditPoints="1"/>
            </p:cNvSpPr>
            <p:nvPr/>
          </p:nvSpPr>
          <p:spPr bwMode="auto">
            <a:xfrm>
              <a:off x="2749" y="2033"/>
              <a:ext cx="165" cy="162"/>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38" name="Freeform 85">
              <a:extLst>
                <a:ext uri="{FF2B5EF4-FFF2-40B4-BE49-F238E27FC236}">
                  <a16:creationId xmlns:a16="http://schemas.microsoft.com/office/drawing/2014/main" id="{14BF2EE1-A493-4CB9-93CE-0B0DD3057484}"/>
                </a:ext>
              </a:extLst>
            </p:cNvPr>
            <p:cNvSpPr>
              <a:spLocks noEditPoints="1"/>
            </p:cNvSpPr>
            <p:nvPr/>
          </p:nvSpPr>
          <p:spPr bwMode="auto">
            <a:xfrm>
              <a:off x="2584" y="1989"/>
              <a:ext cx="73"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39" name="Freeform 86">
              <a:extLst>
                <a:ext uri="{FF2B5EF4-FFF2-40B4-BE49-F238E27FC236}">
                  <a16:creationId xmlns:a16="http://schemas.microsoft.com/office/drawing/2014/main" id="{F11DF3BF-2A3C-47DD-8069-538B2A2D426F}"/>
                </a:ext>
              </a:extLst>
            </p:cNvPr>
            <p:cNvSpPr>
              <a:spLocks noEditPoints="1"/>
            </p:cNvSpPr>
            <p:nvPr/>
          </p:nvSpPr>
          <p:spPr bwMode="auto">
            <a:xfrm>
              <a:off x="2951" y="1926"/>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0" name="Freeform 87">
              <a:extLst>
                <a:ext uri="{FF2B5EF4-FFF2-40B4-BE49-F238E27FC236}">
                  <a16:creationId xmlns:a16="http://schemas.microsoft.com/office/drawing/2014/main" id="{65C5A9C4-F1AD-4EDD-AC3B-8BD6F770DC60}"/>
                </a:ext>
              </a:extLst>
            </p:cNvPr>
            <p:cNvSpPr>
              <a:spLocks noEditPoints="1"/>
            </p:cNvSpPr>
            <p:nvPr/>
          </p:nvSpPr>
          <p:spPr bwMode="auto">
            <a:xfrm>
              <a:off x="2584" y="2284"/>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1" name="Freeform 88">
              <a:extLst>
                <a:ext uri="{FF2B5EF4-FFF2-40B4-BE49-F238E27FC236}">
                  <a16:creationId xmlns:a16="http://schemas.microsoft.com/office/drawing/2014/main" id="{C8F5F688-197F-467C-8672-DC1BA381A50E}"/>
                </a:ext>
              </a:extLst>
            </p:cNvPr>
            <p:cNvSpPr>
              <a:spLocks noEditPoints="1"/>
            </p:cNvSpPr>
            <p:nvPr/>
          </p:nvSpPr>
          <p:spPr bwMode="auto">
            <a:xfrm>
              <a:off x="2795" y="2284"/>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2" name="Freeform 89">
              <a:extLst>
                <a:ext uri="{FF2B5EF4-FFF2-40B4-BE49-F238E27FC236}">
                  <a16:creationId xmlns:a16="http://schemas.microsoft.com/office/drawing/2014/main" id="{F1F86DC8-6603-4C17-AC34-BE55A0F9E7CA}"/>
                </a:ext>
              </a:extLst>
            </p:cNvPr>
            <p:cNvSpPr>
              <a:spLocks/>
            </p:cNvSpPr>
            <p:nvPr/>
          </p:nvSpPr>
          <p:spPr bwMode="auto">
            <a:xfrm>
              <a:off x="2634" y="2159"/>
              <a:ext cx="152" cy="149"/>
            </a:xfrm>
            <a:custGeom>
              <a:avLst/>
              <a:gdLst>
                <a:gd name="T0" fmla="*/ 12 w 152"/>
                <a:gd name="T1" fmla="*/ 149 h 149"/>
                <a:gd name="T2" fmla="*/ 0 w 152"/>
                <a:gd name="T3" fmla="*/ 136 h 149"/>
                <a:gd name="T4" fmla="*/ 139 w 152"/>
                <a:gd name="T5" fmla="*/ 0 h 149"/>
                <a:gd name="T6" fmla="*/ 152 w 152"/>
                <a:gd name="T7" fmla="*/ 13 h 149"/>
                <a:gd name="T8" fmla="*/ 12 w 152"/>
                <a:gd name="T9" fmla="*/ 149 h 149"/>
              </a:gdLst>
              <a:ahLst/>
              <a:cxnLst>
                <a:cxn ang="0">
                  <a:pos x="T0" y="T1"/>
                </a:cxn>
                <a:cxn ang="0">
                  <a:pos x="T2" y="T3"/>
                </a:cxn>
                <a:cxn ang="0">
                  <a:pos x="T4" y="T5"/>
                </a:cxn>
                <a:cxn ang="0">
                  <a:pos x="T6" y="T7"/>
                </a:cxn>
                <a:cxn ang="0">
                  <a:pos x="T8" y="T9"/>
                </a:cxn>
              </a:cxnLst>
              <a:rect l="0" t="0" r="r" b="b"/>
              <a:pathLst>
                <a:path w="152" h="149">
                  <a:moveTo>
                    <a:pt x="12" y="149"/>
                  </a:moveTo>
                  <a:lnTo>
                    <a:pt x="0" y="136"/>
                  </a:lnTo>
                  <a:lnTo>
                    <a:pt x="139" y="0"/>
                  </a:lnTo>
                  <a:lnTo>
                    <a:pt x="152" y="13"/>
                  </a:lnTo>
                  <a:lnTo>
                    <a:pt x="12" y="149"/>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3" name="Freeform 90">
              <a:extLst>
                <a:ext uri="{FF2B5EF4-FFF2-40B4-BE49-F238E27FC236}">
                  <a16:creationId xmlns:a16="http://schemas.microsoft.com/office/drawing/2014/main" id="{A9C7A1E4-C7AC-48B2-AA3F-0B0716CF702E}"/>
                </a:ext>
              </a:extLst>
            </p:cNvPr>
            <p:cNvSpPr>
              <a:spLocks/>
            </p:cNvSpPr>
            <p:nvPr/>
          </p:nvSpPr>
          <p:spPr bwMode="auto">
            <a:xfrm>
              <a:off x="2877" y="1975"/>
              <a:ext cx="98" cy="96"/>
            </a:xfrm>
            <a:custGeom>
              <a:avLst/>
              <a:gdLst>
                <a:gd name="T0" fmla="*/ 13 w 98"/>
                <a:gd name="T1" fmla="*/ 96 h 96"/>
                <a:gd name="T2" fmla="*/ 0 w 98"/>
                <a:gd name="T3" fmla="*/ 82 h 96"/>
                <a:gd name="T4" fmla="*/ 84 w 98"/>
                <a:gd name="T5" fmla="*/ 0 h 96"/>
                <a:gd name="T6" fmla="*/ 98 w 98"/>
                <a:gd name="T7" fmla="*/ 12 h 96"/>
                <a:gd name="T8" fmla="*/ 13 w 98"/>
                <a:gd name="T9" fmla="*/ 96 h 96"/>
              </a:gdLst>
              <a:ahLst/>
              <a:cxnLst>
                <a:cxn ang="0">
                  <a:pos x="T0" y="T1"/>
                </a:cxn>
                <a:cxn ang="0">
                  <a:pos x="T2" y="T3"/>
                </a:cxn>
                <a:cxn ang="0">
                  <a:pos x="T4" y="T5"/>
                </a:cxn>
                <a:cxn ang="0">
                  <a:pos x="T6" y="T7"/>
                </a:cxn>
                <a:cxn ang="0">
                  <a:pos x="T8" y="T9"/>
                </a:cxn>
              </a:cxnLst>
              <a:rect l="0" t="0" r="r" b="b"/>
              <a:pathLst>
                <a:path w="98" h="96">
                  <a:moveTo>
                    <a:pt x="13" y="96"/>
                  </a:moveTo>
                  <a:lnTo>
                    <a:pt x="0" y="82"/>
                  </a:lnTo>
                  <a:lnTo>
                    <a:pt x="84" y="0"/>
                  </a:lnTo>
                  <a:lnTo>
                    <a:pt x="98" y="12"/>
                  </a:lnTo>
                  <a:lnTo>
                    <a:pt x="13" y="96"/>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4" name="Freeform 91">
              <a:extLst>
                <a:ext uri="{FF2B5EF4-FFF2-40B4-BE49-F238E27FC236}">
                  <a16:creationId xmlns:a16="http://schemas.microsoft.com/office/drawing/2014/main" id="{5BE340D3-0367-492E-81C2-B6D47C0A58B1}"/>
                </a:ext>
              </a:extLst>
            </p:cNvPr>
            <p:cNvSpPr>
              <a:spLocks/>
            </p:cNvSpPr>
            <p:nvPr/>
          </p:nvSpPr>
          <p:spPr bwMode="auto">
            <a:xfrm>
              <a:off x="2642" y="2029"/>
              <a:ext cx="125" cy="66"/>
            </a:xfrm>
            <a:custGeom>
              <a:avLst/>
              <a:gdLst>
                <a:gd name="T0" fmla="*/ 119 w 125"/>
                <a:gd name="T1" fmla="*/ 66 h 66"/>
                <a:gd name="T2" fmla="*/ 0 w 125"/>
                <a:gd name="T3" fmla="*/ 16 h 66"/>
                <a:gd name="T4" fmla="*/ 7 w 125"/>
                <a:gd name="T5" fmla="*/ 0 h 66"/>
                <a:gd name="T6" fmla="*/ 125 w 125"/>
                <a:gd name="T7" fmla="*/ 49 h 66"/>
                <a:gd name="T8" fmla="*/ 119 w 125"/>
                <a:gd name="T9" fmla="*/ 66 h 66"/>
              </a:gdLst>
              <a:ahLst/>
              <a:cxnLst>
                <a:cxn ang="0">
                  <a:pos x="T0" y="T1"/>
                </a:cxn>
                <a:cxn ang="0">
                  <a:pos x="T2" y="T3"/>
                </a:cxn>
                <a:cxn ang="0">
                  <a:pos x="T4" y="T5"/>
                </a:cxn>
                <a:cxn ang="0">
                  <a:pos x="T6" y="T7"/>
                </a:cxn>
                <a:cxn ang="0">
                  <a:pos x="T8" y="T9"/>
                </a:cxn>
              </a:cxnLst>
              <a:rect l="0" t="0" r="r" b="b"/>
              <a:pathLst>
                <a:path w="125" h="66">
                  <a:moveTo>
                    <a:pt x="119" y="66"/>
                  </a:moveTo>
                  <a:lnTo>
                    <a:pt x="0" y="16"/>
                  </a:lnTo>
                  <a:lnTo>
                    <a:pt x="7" y="0"/>
                  </a:lnTo>
                  <a:lnTo>
                    <a:pt x="125" y="49"/>
                  </a:lnTo>
                  <a:lnTo>
                    <a:pt x="119" y="66"/>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5" name="Freeform 92">
              <a:extLst>
                <a:ext uri="{FF2B5EF4-FFF2-40B4-BE49-F238E27FC236}">
                  <a16:creationId xmlns:a16="http://schemas.microsoft.com/office/drawing/2014/main" id="{F824E105-DBA4-438A-BDF5-25A71B96C9D9}"/>
                </a:ext>
              </a:extLst>
            </p:cNvPr>
            <p:cNvSpPr>
              <a:spLocks/>
            </p:cNvSpPr>
            <p:nvPr/>
          </p:nvSpPr>
          <p:spPr bwMode="auto">
            <a:xfrm>
              <a:off x="2891" y="2142"/>
              <a:ext cx="74" cy="44"/>
            </a:xfrm>
            <a:custGeom>
              <a:avLst/>
              <a:gdLst>
                <a:gd name="T0" fmla="*/ 66 w 74"/>
                <a:gd name="T1" fmla="*/ 44 h 44"/>
                <a:gd name="T2" fmla="*/ 0 w 74"/>
                <a:gd name="T3" fmla="*/ 17 h 44"/>
                <a:gd name="T4" fmla="*/ 8 w 74"/>
                <a:gd name="T5" fmla="*/ 0 h 44"/>
                <a:gd name="T6" fmla="*/ 74 w 74"/>
                <a:gd name="T7" fmla="*/ 27 h 44"/>
                <a:gd name="T8" fmla="*/ 66 w 74"/>
                <a:gd name="T9" fmla="*/ 44 h 44"/>
              </a:gdLst>
              <a:ahLst/>
              <a:cxnLst>
                <a:cxn ang="0">
                  <a:pos x="T0" y="T1"/>
                </a:cxn>
                <a:cxn ang="0">
                  <a:pos x="T2" y="T3"/>
                </a:cxn>
                <a:cxn ang="0">
                  <a:pos x="T4" y="T5"/>
                </a:cxn>
                <a:cxn ang="0">
                  <a:pos x="T6" y="T7"/>
                </a:cxn>
                <a:cxn ang="0">
                  <a:pos x="T8" y="T9"/>
                </a:cxn>
              </a:cxnLst>
              <a:rect l="0" t="0" r="r" b="b"/>
              <a:pathLst>
                <a:path w="74" h="44">
                  <a:moveTo>
                    <a:pt x="66" y="44"/>
                  </a:moveTo>
                  <a:lnTo>
                    <a:pt x="0" y="17"/>
                  </a:lnTo>
                  <a:lnTo>
                    <a:pt x="8" y="0"/>
                  </a:lnTo>
                  <a:lnTo>
                    <a:pt x="74" y="27"/>
                  </a:lnTo>
                  <a:lnTo>
                    <a:pt x="66" y="44"/>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6" name="Rectangle 93">
              <a:extLst>
                <a:ext uri="{FF2B5EF4-FFF2-40B4-BE49-F238E27FC236}">
                  <a16:creationId xmlns:a16="http://schemas.microsoft.com/office/drawing/2014/main" id="{97F4A523-1635-4A39-94AA-8D59DAB3D730}"/>
                </a:ext>
              </a:extLst>
            </p:cNvPr>
            <p:cNvSpPr>
              <a:spLocks noChangeArrowheads="1"/>
            </p:cNvSpPr>
            <p:nvPr/>
          </p:nvSpPr>
          <p:spPr bwMode="auto">
            <a:xfrm>
              <a:off x="2822" y="2186"/>
              <a:ext cx="19" cy="107"/>
            </a:xfrm>
            <a:prstGeom prst="rect">
              <a:avLst/>
            </a:pr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47" name="Freeform 94">
              <a:extLst>
                <a:ext uri="{FF2B5EF4-FFF2-40B4-BE49-F238E27FC236}">
                  <a16:creationId xmlns:a16="http://schemas.microsoft.com/office/drawing/2014/main" id="{372C3D76-B8F7-4970-9264-5036F78516A6}"/>
                </a:ext>
              </a:extLst>
            </p:cNvPr>
            <p:cNvSpPr>
              <a:spLocks noEditPoints="1"/>
            </p:cNvSpPr>
            <p:nvPr/>
          </p:nvSpPr>
          <p:spPr bwMode="auto">
            <a:xfrm>
              <a:off x="2951" y="2150"/>
              <a:ext cx="73" cy="72"/>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grpSp>
      <p:sp>
        <p:nvSpPr>
          <p:cNvPr id="36877" name="TextBox 69">
            <a:extLst>
              <a:ext uri="{FF2B5EF4-FFF2-40B4-BE49-F238E27FC236}">
                <a16:creationId xmlns:a16="http://schemas.microsoft.com/office/drawing/2014/main" id="{7A607B3F-7FBE-4AA9-A989-6A55FB463D4C}"/>
              </a:ext>
            </a:extLst>
          </p:cNvPr>
          <p:cNvSpPr txBox="1">
            <a:spLocks noChangeArrowheads="1"/>
          </p:cNvSpPr>
          <p:nvPr/>
        </p:nvSpPr>
        <p:spPr bwMode="auto">
          <a:xfrm>
            <a:off x="549275" y="752475"/>
            <a:ext cx="11279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The following process describes how to conduct a curriculum assessment and how to interpret findings.</a:t>
            </a:r>
          </a:p>
        </p:txBody>
      </p:sp>
      <p:sp>
        <p:nvSpPr>
          <p:cNvPr id="36878" name="TextBox 77">
            <a:extLst>
              <a:ext uri="{FF2B5EF4-FFF2-40B4-BE49-F238E27FC236}">
                <a16:creationId xmlns:a16="http://schemas.microsoft.com/office/drawing/2014/main" id="{BD1A6B37-825A-4E00-BE93-EEC6FE127EC8}"/>
              </a:ext>
            </a:extLst>
          </p:cNvPr>
          <p:cNvSpPr txBox="1">
            <a:spLocks noChangeArrowheads="1"/>
          </p:cNvSpPr>
          <p:nvPr/>
        </p:nvSpPr>
        <p:spPr bwMode="auto">
          <a:xfrm>
            <a:off x="5002213" y="3160713"/>
            <a:ext cx="2297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228600">
              <a:defRPr>
                <a:solidFill>
                  <a:schemeClr val="tx1"/>
                </a:solidFill>
                <a:latin typeface="Swis721  BT  Cond 2" panose="020B0506020202030204"/>
              </a:defRPr>
            </a:lvl1pPr>
            <a:lvl2pPr marL="742950" indent="-285750" defTabSz="228600">
              <a:defRPr>
                <a:solidFill>
                  <a:schemeClr val="tx1"/>
                </a:solidFill>
                <a:latin typeface="Swis721  BT  Cond 2" panose="020B0506020202030204"/>
              </a:defRPr>
            </a:lvl2pPr>
            <a:lvl3pPr marL="1143000" indent="-228600" defTabSz="228600">
              <a:defRPr>
                <a:solidFill>
                  <a:schemeClr val="tx1"/>
                </a:solidFill>
                <a:latin typeface="Swis721  BT  Cond 2" panose="020B0506020202030204"/>
              </a:defRPr>
            </a:lvl3pPr>
            <a:lvl4pPr marL="1600200" indent="-228600" defTabSz="228600">
              <a:defRPr>
                <a:solidFill>
                  <a:schemeClr val="tx1"/>
                </a:solidFill>
                <a:latin typeface="Swis721  BT  Cond 2" panose="020B0506020202030204"/>
              </a:defRPr>
            </a:lvl4pPr>
            <a:lvl5pPr marL="2057400" indent="-228600" defTabSz="228600">
              <a:defRPr>
                <a:solidFill>
                  <a:schemeClr val="tx1"/>
                </a:solidFill>
                <a:latin typeface="Swis721  BT  Cond 2" panose="020B0506020202030204"/>
              </a:defRPr>
            </a:lvl5pPr>
            <a:lvl6pPr marL="2514600" indent="-228600" defTabSz="228600" fontAlgn="base">
              <a:spcBef>
                <a:spcPct val="0"/>
              </a:spcBef>
              <a:spcAft>
                <a:spcPct val="0"/>
              </a:spcAft>
              <a:defRPr>
                <a:solidFill>
                  <a:schemeClr val="tx1"/>
                </a:solidFill>
                <a:latin typeface="Swis721  BT  Cond 2" panose="020B0506020202030204"/>
              </a:defRPr>
            </a:lvl6pPr>
            <a:lvl7pPr marL="2971800" indent="-228600" defTabSz="228600" fontAlgn="base">
              <a:spcBef>
                <a:spcPct val="0"/>
              </a:spcBef>
              <a:spcAft>
                <a:spcPct val="0"/>
              </a:spcAft>
              <a:defRPr>
                <a:solidFill>
                  <a:schemeClr val="tx1"/>
                </a:solidFill>
                <a:latin typeface="Swis721  BT  Cond 2" panose="020B0506020202030204"/>
              </a:defRPr>
            </a:lvl7pPr>
            <a:lvl8pPr marL="3429000" indent="-228600" defTabSz="228600" fontAlgn="base">
              <a:spcBef>
                <a:spcPct val="0"/>
              </a:spcBef>
              <a:spcAft>
                <a:spcPct val="0"/>
              </a:spcAft>
              <a:defRPr>
                <a:solidFill>
                  <a:schemeClr val="tx1"/>
                </a:solidFill>
                <a:latin typeface="Swis721  BT  Cond 2" panose="020B0506020202030204"/>
              </a:defRPr>
            </a:lvl8pPr>
            <a:lvl9pPr marL="3886200" indent="-228600" defTabSz="228600" fontAlgn="base">
              <a:spcBef>
                <a:spcPct val="0"/>
              </a:spcBef>
              <a:spcAft>
                <a:spcPct val="0"/>
              </a:spcAft>
              <a:defRPr>
                <a:solidFill>
                  <a:schemeClr val="tx1"/>
                </a:solidFill>
                <a:latin typeface="Swis721  BT  Cond 2" panose="020B0506020202030204"/>
              </a:defRPr>
            </a:lvl9pPr>
          </a:lstStyle>
          <a:p>
            <a:pPr marL="0" marR="0" lvl="0" indent="0" algn="ctr" defTabSz="2286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Swis721  BT  Cond 2" panose="020B0506020202030204"/>
                <a:ea typeface="+mn-ea"/>
                <a:cs typeface="+mn-cs"/>
              </a:rPr>
              <a:t>Compare curriculum content to manufacturing competencies at the knowledge, skill, and ability (KSA) level.</a:t>
            </a:r>
          </a:p>
        </p:txBody>
      </p:sp>
      <p:sp>
        <p:nvSpPr>
          <p:cNvPr id="36879" name="TextBox 40">
            <a:extLst>
              <a:ext uri="{FF2B5EF4-FFF2-40B4-BE49-F238E27FC236}">
                <a16:creationId xmlns:a16="http://schemas.microsoft.com/office/drawing/2014/main" id="{73E56A8C-46CB-4B30-9817-7C14A96ACA23}"/>
              </a:ext>
            </a:extLst>
          </p:cNvPr>
          <p:cNvSpPr txBox="1">
            <a:spLocks noChangeArrowheads="1"/>
          </p:cNvSpPr>
          <p:nvPr/>
        </p:nvSpPr>
        <p:spPr bwMode="auto">
          <a:xfrm>
            <a:off x="5094288" y="1684338"/>
            <a:ext cx="212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wis721  BT  Cond 2" panose="020B0506020202030204"/>
              </a:defRPr>
            </a:lvl1pPr>
            <a:lvl2pPr indent="-227013">
              <a:lnSpc>
                <a:spcPct val="90000"/>
              </a:lnSpc>
              <a:spcBef>
                <a:spcPts val="500"/>
              </a:spcBef>
              <a:buFont typeface="Arial" panose="020B0604020202020204" pitchFamily="34" charset="0"/>
              <a:buChar char="•"/>
              <a:defRPr sz="2400">
                <a:solidFill>
                  <a:schemeClr val="tx1"/>
                </a:solidFill>
                <a:latin typeface="Swis721  BT  Cond 2" panose="020B0506020202030204"/>
              </a:defRPr>
            </a:lvl2pPr>
            <a:lvl3pPr indent="-227013">
              <a:lnSpc>
                <a:spcPct val="90000"/>
              </a:lnSpc>
              <a:spcBef>
                <a:spcPts val="500"/>
              </a:spcBef>
              <a:buFont typeface="Arial" panose="020B0604020202020204" pitchFamily="34" charset="0"/>
              <a:buChar char="•"/>
              <a:defRPr sz="2000">
                <a:solidFill>
                  <a:schemeClr val="tx1"/>
                </a:solidFill>
                <a:latin typeface="Swis721  BT  Cond 2" panose="020B0506020202030204"/>
              </a:defRPr>
            </a:lvl3pPr>
            <a:lvl4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4pPr>
            <a:lvl5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5pPr>
            <a:lvl6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6pPr>
            <a:lvl7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7pPr>
            <a:lvl8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8pPr>
            <a:lvl9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3. Perform Curriculum-Competency Crosswalk</a:t>
            </a:r>
            <a:endParaRPr kumimoji="0" lang="en-US" altLang="en-US" sz="1100" b="1"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grpSp>
        <p:nvGrpSpPr>
          <p:cNvPr id="36880" name="Group 80">
            <a:extLst>
              <a:ext uri="{FF2B5EF4-FFF2-40B4-BE49-F238E27FC236}">
                <a16:creationId xmlns:a16="http://schemas.microsoft.com/office/drawing/2014/main" id="{A3067BE7-6A98-4DB7-9AC6-A835926CA6FF}"/>
              </a:ext>
            </a:extLst>
          </p:cNvPr>
          <p:cNvGrpSpPr>
            <a:grpSpLocks/>
          </p:cNvGrpSpPr>
          <p:nvPr/>
        </p:nvGrpSpPr>
        <p:grpSpPr bwMode="auto">
          <a:xfrm>
            <a:off x="5834063" y="2268538"/>
            <a:ext cx="647700" cy="647700"/>
            <a:chOff x="3811433" y="569510"/>
            <a:chExt cx="1113772" cy="1120367"/>
          </a:xfrm>
        </p:grpSpPr>
        <p:sp>
          <p:nvSpPr>
            <p:cNvPr id="82" name="Block Arc 81">
              <a:extLst>
                <a:ext uri="{FF2B5EF4-FFF2-40B4-BE49-F238E27FC236}">
                  <a16:creationId xmlns:a16="http://schemas.microsoft.com/office/drawing/2014/main" id="{45323266-9B5A-480D-A07C-7BA79CB4A317}"/>
                </a:ext>
              </a:extLst>
            </p:cNvPr>
            <p:cNvSpPr/>
            <p:nvPr/>
          </p:nvSpPr>
          <p:spPr>
            <a:xfrm flipV="1">
              <a:off x="3811433" y="569510"/>
              <a:ext cx="1113772" cy="1117620"/>
            </a:xfrm>
            <a:prstGeom prst="blockArc">
              <a:avLst>
                <a:gd name="adj1" fmla="val 18618689"/>
                <a:gd name="adj2" fmla="val 13814216"/>
                <a:gd name="adj3" fmla="val 10473"/>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83" name="Oval 82">
              <a:extLst>
                <a:ext uri="{FF2B5EF4-FFF2-40B4-BE49-F238E27FC236}">
                  <a16:creationId xmlns:a16="http://schemas.microsoft.com/office/drawing/2014/main" id="{E08D1CF3-04FF-48D9-AC99-D42460653597}"/>
                </a:ext>
              </a:extLst>
            </p:cNvPr>
            <p:cNvSpPr/>
            <p:nvPr/>
          </p:nvSpPr>
          <p:spPr>
            <a:xfrm>
              <a:off x="3920626" y="679350"/>
              <a:ext cx="895385" cy="897940"/>
            </a:xfrm>
            <a:prstGeom prst="ellipse">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sp>
          <p:nvSpPr>
            <p:cNvPr id="84" name="Isosceles Triangle 54">
              <a:extLst>
                <a:ext uri="{FF2B5EF4-FFF2-40B4-BE49-F238E27FC236}">
                  <a16:creationId xmlns:a16="http://schemas.microsoft.com/office/drawing/2014/main" id="{838F954E-EB25-4BE5-B02C-89F560CA6BED}"/>
                </a:ext>
              </a:extLst>
            </p:cNvPr>
            <p:cNvSpPr/>
            <p:nvPr/>
          </p:nvSpPr>
          <p:spPr>
            <a:xfrm flipV="1">
              <a:off x="4275505" y="1569053"/>
              <a:ext cx="185629" cy="120824"/>
            </a:xfrm>
            <a:prstGeom prst="triangle">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grpSp>
      <p:grpSp>
        <p:nvGrpSpPr>
          <p:cNvPr id="36881" name="Group 64">
            <a:extLst>
              <a:ext uri="{FF2B5EF4-FFF2-40B4-BE49-F238E27FC236}">
                <a16:creationId xmlns:a16="http://schemas.microsoft.com/office/drawing/2014/main" id="{810B0C17-E111-48E4-88F7-8DEAAF56C2F1}"/>
              </a:ext>
            </a:extLst>
          </p:cNvPr>
          <p:cNvGrpSpPr>
            <a:grpSpLocks/>
          </p:cNvGrpSpPr>
          <p:nvPr/>
        </p:nvGrpSpPr>
        <p:grpSpPr bwMode="auto">
          <a:xfrm>
            <a:off x="8151813" y="2298700"/>
            <a:ext cx="647700" cy="647700"/>
            <a:chOff x="3811433" y="569510"/>
            <a:chExt cx="1113772" cy="1120367"/>
          </a:xfrm>
        </p:grpSpPr>
        <p:sp>
          <p:nvSpPr>
            <p:cNvPr id="67" name="Block Arc 66">
              <a:extLst>
                <a:ext uri="{FF2B5EF4-FFF2-40B4-BE49-F238E27FC236}">
                  <a16:creationId xmlns:a16="http://schemas.microsoft.com/office/drawing/2014/main" id="{27226653-EAFC-4939-91B4-343DA8DD997D}"/>
                </a:ext>
              </a:extLst>
            </p:cNvPr>
            <p:cNvSpPr/>
            <p:nvPr/>
          </p:nvSpPr>
          <p:spPr>
            <a:xfrm flipV="1">
              <a:off x="3811433" y="569510"/>
              <a:ext cx="1113772" cy="1117622"/>
            </a:xfrm>
            <a:prstGeom prst="blockArc">
              <a:avLst>
                <a:gd name="adj1" fmla="val 18618689"/>
                <a:gd name="adj2" fmla="val 13814216"/>
                <a:gd name="adj3" fmla="val 10473"/>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71" name="Oval 70">
              <a:extLst>
                <a:ext uri="{FF2B5EF4-FFF2-40B4-BE49-F238E27FC236}">
                  <a16:creationId xmlns:a16="http://schemas.microsoft.com/office/drawing/2014/main" id="{F20788CB-0AAA-4A24-8DB4-4B6EFDECE106}"/>
                </a:ext>
              </a:extLst>
            </p:cNvPr>
            <p:cNvSpPr/>
            <p:nvPr/>
          </p:nvSpPr>
          <p:spPr>
            <a:xfrm>
              <a:off x="3920626" y="679350"/>
              <a:ext cx="895385" cy="897942"/>
            </a:xfrm>
            <a:prstGeom prst="ellipse">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sp>
          <p:nvSpPr>
            <p:cNvPr id="73" name="Isosceles Triangle 54">
              <a:extLst>
                <a:ext uri="{FF2B5EF4-FFF2-40B4-BE49-F238E27FC236}">
                  <a16:creationId xmlns:a16="http://schemas.microsoft.com/office/drawing/2014/main" id="{3C04171F-8E56-46F2-9DAF-118E1B7E1677}"/>
                </a:ext>
              </a:extLst>
            </p:cNvPr>
            <p:cNvSpPr/>
            <p:nvPr/>
          </p:nvSpPr>
          <p:spPr>
            <a:xfrm flipV="1">
              <a:off x="4275505" y="1569053"/>
              <a:ext cx="185629" cy="120824"/>
            </a:xfrm>
            <a:prstGeom prst="triangle">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grpSp>
      <p:grpSp>
        <p:nvGrpSpPr>
          <p:cNvPr id="36882" name="Group 112">
            <a:extLst>
              <a:ext uri="{FF2B5EF4-FFF2-40B4-BE49-F238E27FC236}">
                <a16:creationId xmlns:a16="http://schemas.microsoft.com/office/drawing/2014/main" id="{B86D5208-0C0F-4DCA-8AF8-E630023ECEA7}"/>
              </a:ext>
            </a:extLst>
          </p:cNvPr>
          <p:cNvGrpSpPr>
            <a:grpSpLocks/>
          </p:cNvGrpSpPr>
          <p:nvPr/>
        </p:nvGrpSpPr>
        <p:grpSpPr bwMode="auto">
          <a:xfrm>
            <a:off x="5976938" y="2382838"/>
            <a:ext cx="360362" cy="387350"/>
            <a:chOff x="13894698" y="3223047"/>
            <a:chExt cx="442651" cy="475767"/>
          </a:xfrm>
        </p:grpSpPr>
        <p:sp>
          <p:nvSpPr>
            <p:cNvPr id="107" name="Freeform 82">
              <a:extLst>
                <a:ext uri="{FF2B5EF4-FFF2-40B4-BE49-F238E27FC236}">
                  <a16:creationId xmlns:a16="http://schemas.microsoft.com/office/drawing/2014/main" id="{232EF4CC-6644-4976-93A0-B8A3A9344FF8}"/>
                </a:ext>
              </a:extLst>
            </p:cNvPr>
            <p:cNvSpPr>
              <a:spLocks noEditPoints="1"/>
            </p:cNvSpPr>
            <p:nvPr/>
          </p:nvSpPr>
          <p:spPr bwMode="auto">
            <a:xfrm>
              <a:off x="13894698" y="3223047"/>
              <a:ext cx="442651" cy="475767"/>
            </a:xfrm>
            <a:custGeom>
              <a:avLst/>
              <a:gdLst>
                <a:gd name="T0" fmla="*/ 174 w 262"/>
                <a:gd name="T1" fmla="*/ 288 h 288"/>
                <a:gd name="T2" fmla="*/ 54 w 262"/>
                <a:gd name="T3" fmla="*/ 288 h 288"/>
                <a:gd name="T4" fmla="*/ 48 w 262"/>
                <a:gd name="T5" fmla="*/ 282 h 288"/>
                <a:gd name="T6" fmla="*/ 48 w 262"/>
                <a:gd name="T7" fmla="*/ 216 h 288"/>
                <a:gd name="T8" fmla="*/ 0 w 262"/>
                <a:gd name="T9" fmla="*/ 121 h 288"/>
                <a:gd name="T10" fmla="*/ 120 w 262"/>
                <a:gd name="T11" fmla="*/ 0 h 288"/>
                <a:gd name="T12" fmla="*/ 235 w 262"/>
                <a:gd name="T13" fmla="*/ 101 h 288"/>
                <a:gd name="T14" fmla="*/ 244 w 262"/>
                <a:gd name="T15" fmla="*/ 118 h 288"/>
                <a:gd name="T16" fmla="*/ 261 w 262"/>
                <a:gd name="T17" fmla="*/ 163 h 288"/>
                <a:gd name="T18" fmla="*/ 261 w 262"/>
                <a:gd name="T19" fmla="*/ 165 h 288"/>
                <a:gd name="T20" fmla="*/ 258 w 262"/>
                <a:gd name="T21" fmla="*/ 174 h 288"/>
                <a:gd name="T22" fmla="*/ 247 w 262"/>
                <a:gd name="T23" fmla="*/ 180 h 288"/>
                <a:gd name="T24" fmla="*/ 235 w 262"/>
                <a:gd name="T25" fmla="*/ 180 h 288"/>
                <a:gd name="T26" fmla="*/ 223 w 262"/>
                <a:gd name="T27" fmla="*/ 234 h 288"/>
                <a:gd name="T28" fmla="*/ 180 w 262"/>
                <a:gd name="T29" fmla="*/ 246 h 288"/>
                <a:gd name="T30" fmla="*/ 180 w 262"/>
                <a:gd name="T31" fmla="*/ 282 h 288"/>
                <a:gd name="T32" fmla="*/ 174 w 262"/>
                <a:gd name="T33" fmla="*/ 288 h 288"/>
                <a:gd name="T34" fmla="*/ 60 w 262"/>
                <a:gd name="T35" fmla="*/ 276 h 288"/>
                <a:gd name="T36" fmla="*/ 168 w 262"/>
                <a:gd name="T37" fmla="*/ 276 h 288"/>
                <a:gd name="T38" fmla="*/ 168 w 262"/>
                <a:gd name="T39" fmla="*/ 240 h 288"/>
                <a:gd name="T40" fmla="*/ 170 w 262"/>
                <a:gd name="T41" fmla="*/ 236 h 288"/>
                <a:gd name="T42" fmla="*/ 174 w 262"/>
                <a:gd name="T43" fmla="*/ 234 h 288"/>
                <a:gd name="T44" fmla="*/ 176 w 262"/>
                <a:gd name="T45" fmla="*/ 234 h 288"/>
                <a:gd name="T46" fmla="*/ 215 w 262"/>
                <a:gd name="T47" fmla="*/ 226 h 288"/>
                <a:gd name="T48" fmla="*/ 223 w 262"/>
                <a:gd name="T49" fmla="*/ 174 h 288"/>
                <a:gd name="T50" fmla="*/ 224 w 262"/>
                <a:gd name="T51" fmla="*/ 170 h 288"/>
                <a:gd name="T52" fmla="*/ 229 w 262"/>
                <a:gd name="T53" fmla="*/ 168 h 288"/>
                <a:gd name="T54" fmla="*/ 246 w 262"/>
                <a:gd name="T55" fmla="*/ 168 h 288"/>
                <a:gd name="T56" fmla="*/ 249 w 262"/>
                <a:gd name="T57" fmla="*/ 167 h 288"/>
                <a:gd name="T58" fmla="*/ 249 w 262"/>
                <a:gd name="T59" fmla="*/ 165 h 288"/>
                <a:gd name="T60" fmla="*/ 249 w 262"/>
                <a:gd name="T61" fmla="*/ 162 h 288"/>
                <a:gd name="T62" fmla="*/ 233 w 262"/>
                <a:gd name="T63" fmla="*/ 124 h 288"/>
                <a:gd name="T64" fmla="*/ 223 w 262"/>
                <a:gd name="T65" fmla="*/ 101 h 288"/>
                <a:gd name="T66" fmla="*/ 120 w 262"/>
                <a:gd name="T67" fmla="*/ 12 h 288"/>
                <a:gd name="T68" fmla="*/ 12 w 262"/>
                <a:gd name="T69" fmla="*/ 121 h 288"/>
                <a:gd name="T70" fmla="*/ 57 w 262"/>
                <a:gd name="T71" fmla="*/ 208 h 288"/>
                <a:gd name="T72" fmla="*/ 60 w 262"/>
                <a:gd name="T73" fmla="*/ 213 h 288"/>
                <a:gd name="T74" fmla="*/ 60 w 262"/>
                <a:gd name="T75"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2" h="288">
                  <a:moveTo>
                    <a:pt x="174" y="288"/>
                  </a:moveTo>
                  <a:cubicBezTo>
                    <a:pt x="54" y="288"/>
                    <a:pt x="54" y="288"/>
                    <a:pt x="54" y="288"/>
                  </a:cubicBezTo>
                  <a:cubicBezTo>
                    <a:pt x="51" y="288"/>
                    <a:pt x="48" y="285"/>
                    <a:pt x="48" y="282"/>
                  </a:cubicBezTo>
                  <a:cubicBezTo>
                    <a:pt x="48" y="216"/>
                    <a:pt x="48" y="216"/>
                    <a:pt x="48" y="216"/>
                  </a:cubicBezTo>
                  <a:cubicBezTo>
                    <a:pt x="16" y="196"/>
                    <a:pt x="0" y="164"/>
                    <a:pt x="0" y="121"/>
                  </a:cubicBezTo>
                  <a:cubicBezTo>
                    <a:pt x="0" y="53"/>
                    <a:pt x="53" y="0"/>
                    <a:pt x="120" y="0"/>
                  </a:cubicBezTo>
                  <a:cubicBezTo>
                    <a:pt x="177" y="0"/>
                    <a:pt x="235" y="38"/>
                    <a:pt x="235" y="101"/>
                  </a:cubicBezTo>
                  <a:cubicBezTo>
                    <a:pt x="235" y="103"/>
                    <a:pt x="240" y="112"/>
                    <a:pt x="244" y="118"/>
                  </a:cubicBezTo>
                  <a:cubicBezTo>
                    <a:pt x="252" y="133"/>
                    <a:pt x="262" y="150"/>
                    <a:pt x="261" y="163"/>
                  </a:cubicBezTo>
                  <a:cubicBezTo>
                    <a:pt x="261" y="164"/>
                    <a:pt x="261" y="164"/>
                    <a:pt x="261" y="165"/>
                  </a:cubicBezTo>
                  <a:cubicBezTo>
                    <a:pt x="261" y="167"/>
                    <a:pt x="261" y="170"/>
                    <a:pt x="258" y="174"/>
                  </a:cubicBezTo>
                  <a:cubicBezTo>
                    <a:pt x="256" y="177"/>
                    <a:pt x="251" y="180"/>
                    <a:pt x="247" y="180"/>
                  </a:cubicBezTo>
                  <a:cubicBezTo>
                    <a:pt x="243" y="180"/>
                    <a:pt x="238" y="180"/>
                    <a:pt x="235" y="180"/>
                  </a:cubicBezTo>
                  <a:cubicBezTo>
                    <a:pt x="234" y="194"/>
                    <a:pt x="233" y="224"/>
                    <a:pt x="223" y="234"/>
                  </a:cubicBezTo>
                  <a:cubicBezTo>
                    <a:pt x="214" y="244"/>
                    <a:pt x="201" y="246"/>
                    <a:pt x="180" y="246"/>
                  </a:cubicBezTo>
                  <a:cubicBezTo>
                    <a:pt x="180" y="282"/>
                    <a:pt x="180" y="282"/>
                    <a:pt x="180" y="282"/>
                  </a:cubicBezTo>
                  <a:cubicBezTo>
                    <a:pt x="180" y="285"/>
                    <a:pt x="177" y="288"/>
                    <a:pt x="174" y="288"/>
                  </a:cubicBezTo>
                  <a:close/>
                  <a:moveTo>
                    <a:pt x="60" y="276"/>
                  </a:moveTo>
                  <a:cubicBezTo>
                    <a:pt x="168" y="276"/>
                    <a:pt x="168" y="276"/>
                    <a:pt x="168" y="276"/>
                  </a:cubicBezTo>
                  <a:cubicBezTo>
                    <a:pt x="168" y="240"/>
                    <a:pt x="168" y="240"/>
                    <a:pt x="168" y="240"/>
                  </a:cubicBezTo>
                  <a:cubicBezTo>
                    <a:pt x="168" y="239"/>
                    <a:pt x="169" y="237"/>
                    <a:pt x="170" y="236"/>
                  </a:cubicBezTo>
                  <a:cubicBezTo>
                    <a:pt x="171" y="235"/>
                    <a:pt x="173" y="234"/>
                    <a:pt x="174" y="234"/>
                  </a:cubicBezTo>
                  <a:cubicBezTo>
                    <a:pt x="175" y="234"/>
                    <a:pt x="176" y="234"/>
                    <a:pt x="176" y="234"/>
                  </a:cubicBezTo>
                  <a:cubicBezTo>
                    <a:pt x="199" y="234"/>
                    <a:pt x="208" y="232"/>
                    <a:pt x="215" y="226"/>
                  </a:cubicBezTo>
                  <a:cubicBezTo>
                    <a:pt x="221" y="220"/>
                    <a:pt x="223" y="192"/>
                    <a:pt x="223" y="174"/>
                  </a:cubicBezTo>
                  <a:cubicBezTo>
                    <a:pt x="223" y="172"/>
                    <a:pt x="223" y="171"/>
                    <a:pt x="224" y="170"/>
                  </a:cubicBezTo>
                  <a:cubicBezTo>
                    <a:pt x="226" y="168"/>
                    <a:pt x="227" y="168"/>
                    <a:pt x="229" y="168"/>
                  </a:cubicBezTo>
                  <a:cubicBezTo>
                    <a:pt x="229" y="168"/>
                    <a:pt x="239" y="168"/>
                    <a:pt x="246" y="168"/>
                  </a:cubicBezTo>
                  <a:cubicBezTo>
                    <a:pt x="247" y="168"/>
                    <a:pt x="248" y="167"/>
                    <a:pt x="249" y="167"/>
                  </a:cubicBezTo>
                  <a:cubicBezTo>
                    <a:pt x="249" y="167"/>
                    <a:pt x="249" y="165"/>
                    <a:pt x="249" y="165"/>
                  </a:cubicBezTo>
                  <a:cubicBezTo>
                    <a:pt x="249" y="164"/>
                    <a:pt x="249" y="163"/>
                    <a:pt x="249" y="162"/>
                  </a:cubicBezTo>
                  <a:cubicBezTo>
                    <a:pt x="249" y="152"/>
                    <a:pt x="240" y="136"/>
                    <a:pt x="233" y="124"/>
                  </a:cubicBezTo>
                  <a:cubicBezTo>
                    <a:pt x="227" y="113"/>
                    <a:pt x="223" y="106"/>
                    <a:pt x="223" y="101"/>
                  </a:cubicBezTo>
                  <a:cubicBezTo>
                    <a:pt x="223" y="45"/>
                    <a:pt x="171" y="12"/>
                    <a:pt x="120" y="12"/>
                  </a:cubicBezTo>
                  <a:cubicBezTo>
                    <a:pt x="60" y="12"/>
                    <a:pt x="12" y="60"/>
                    <a:pt x="12" y="121"/>
                  </a:cubicBezTo>
                  <a:cubicBezTo>
                    <a:pt x="12" y="161"/>
                    <a:pt x="27" y="190"/>
                    <a:pt x="57" y="208"/>
                  </a:cubicBezTo>
                  <a:cubicBezTo>
                    <a:pt x="59" y="209"/>
                    <a:pt x="60" y="211"/>
                    <a:pt x="60" y="213"/>
                  </a:cubicBezTo>
                  <a:lnTo>
                    <a:pt x="60" y="276"/>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sp>
          <p:nvSpPr>
            <p:cNvPr id="108" name="Freeform 83">
              <a:extLst>
                <a:ext uri="{FF2B5EF4-FFF2-40B4-BE49-F238E27FC236}">
                  <a16:creationId xmlns:a16="http://schemas.microsoft.com/office/drawing/2014/main" id="{BEBCACF7-0736-493A-8D18-DD5938F6AEE2}"/>
                </a:ext>
              </a:extLst>
            </p:cNvPr>
            <p:cNvSpPr>
              <a:spLocks/>
            </p:cNvSpPr>
            <p:nvPr/>
          </p:nvSpPr>
          <p:spPr bwMode="auto">
            <a:xfrm>
              <a:off x="14076048" y="3361487"/>
              <a:ext cx="101400" cy="21449"/>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sp>
          <p:nvSpPr>
            <p:cNvPr id="109" name="Freeform 84">
              <a:extLst>
                <a:ext uri="{FF2B5EF4-FFF2-40B4-BE49-F238E27FC236}">
                  <a16:creationId xmlns:a16="http://schemas.microsoft.com/office/drawing/2014/main" id="{E9F29D44-8FCC-4A97-AC58-4BAE36A21298}"/>
                </a:ext>
              </a:extLst>
            </p:cNvPr>
            <p:cNvSpPr>
              <a:spLocks/>
            </p:cNvSpPr>
            <p:nvPr/>
          </p:nvSpPr>
          <p:spPr bwMode="auto">
            <a:xfrm>
              <a:off x="14037048" y="3402435"/>
              <a:ext cx="140401" cy="19499"/>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sp>
          <p:nvSpPr>
            <p:cNvPr id="110" name="Freeform 85">
              <a:extLst>
                <a:ext uri="{FF2B5EF4-FFF2-40B4-BE49-F238E27FC236}">
                  <a16:creationId xmlns:a16="http://schemas.microsoft.com/office/drawing/2014/main" id="{59EEA76D-23F3-473B-B54F-DF1640850CC1}"/>
                </a:ext>
              </a:extLst>
            </p:cNvPr>
            <p:cNvSpPr>
              <a:spLocks/>
            </p:cNvSpPr>
            <p:nvPr/>
          </p:nvSpPr>
          <p:spPr bwMode="auto">
            <a:xfrm>
              <a:off x="14037048" y="3441432"/>
              <a:ext cx="140401" cy="19499"/>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sp>
          <p:nvSpPr>
            <p:cNvPr id="111" name="Freeform 86">
              <a:extLst>
                <a:ext uri="{FF2B5EF4-FFF2-40B4-BE49-F238E27FC236}">
                  <a16:creationId xmlns:a16="http://schemas.microsoft.com/office/drawing/2014/main" id="{060F35AF-7EFA-4CD1-B820-6C9AE8B75381}"/>
                </a:ext>
              </a:extLst>
            </p:cNvPr>
            <p:cNvSpPr>
              <a:spLocks/>
            </p:cNvSpPr>
            <p:nvPr/>
          </p:nvSpPr>
          <p:spPr bwMode="auto">
            <a:xfrm>
              <a:off x="14037048" y="3480429"/>
              <a:ext cx="140401" cy="19499"/>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sp>
          <p:nvSpPr>
            <p:cNvPr id="112" name="Freeform 87">
              <a:extLst>
                <a:ext uri="{FF2B5EF4-FFF2-40B4-BE49-F238E27FC236}">
                  <a16:creationId xmlns:a16="http://schemas.microsoft.com/office/drawing/2014/main" id="{7EFC8FFB-C122-4A77-BC45-C3D7880702FF}"/>
                </a:ext>
              </a:extLst>
            </p:cNvPr>
            <p:cNvSpPr>
              <a:spLocks noEditPoints="1"/>
            </p:cNvSpPr>
            <p:nvPr/>
          </p:nvSpPr>
          <p:spPr bwMode="auto">
            <a:xfrm>
              <a:off x="13996098" y="3322489"/>
              <a:ext cx="222301" cy="216436"/>
            </a:xfrm>
            <a:custGeom>
              <a:avLst/>
              <a:gdLst>
                <a:gd name="T0" fmla="*/ 126 w 132"/>
                <a:gd name="T1" fmla="*/ 132 h 132"/>
                <a:gd name="T2" fmla="*/ 6 w 132"/>
                <a:gd name="T3" fmla="*/ 132 h 132"/>
                <a:gd name="T4" fmla="*/ 0 w 132"/>
                <a:gd name="T5" fmla="*/ 126 h 132"/>
                <a:gd name="T6" fmla="*/ 0 w 132"/>
                <a:gd name="T7" fmla="*/ 6 h 132"/>
                <a:gd name="T8" fmla="*/ 6 w 132"/>
                <a:gd name="T9" fmla="*/ 0 h 132"/>
                <a:gd name="T10" fmla="*/ 126 w 132"/>
                <a:gd name="T11" fmla="*/ 0 h 132"/>
                <a:gd name="T12" fmla="*/ 132 w 132"/>
                <a:gd name="T13" fmla="*/ 6 h 132"/>
                <a:gd name="T14" fmla="*/ 132 w 132"/>
                <a:gd name="T15" fmla="*/ 126 h 132"/>
                <a:gd name="T16" fmla="*/ 126 w 132"/>
                <a:gd name="T17" fmla="*/ 132 h 132"/>
                <a:gd name="T18" fmla="*/ 12 w 132"/>
                <a:gd name="T19" fmla="*/ 120 h 132"/>
                <a:gd name="T20" fmla="*/ 120 w 132"/>
                <a:gd name="T21" fmla="*/ 120 h 132"/>
                <a:gd name="T22" fmla="*/ 120 w 132"/>
                <a:gd name="T23" fmla="*/ 12 h 132"/>
                <a:gd name="T24" fmla="*/ 12 w 132"/>
                <a:gd name="T25" fmla="*/ 12 h 132"/>
                <a:gd name="T26" fmla="*/ 12 w 132"/>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2">
                  <a:moveTo>
                    <a:pt x="126" y="132"/>
                  </a:moveTo>
                  <a:cubicBezTo>
                    <a:pt x="6" y="132"/>
                    <a:pt x="6" y="132"/>
                    <a:pt x="6" y="132"/>
                  </a:cubicBezTo>
                  <a:cubicBezTo>
                    <a:pt x="3" y="132"/>
                    <a:pt x="0" y="129"/>
                    <a:pt x="0" y="126"/>
                  </a:cubicBezTo>
                  <a:cubicBezTo>
                    <a:pt x="0" y="6"/>
                    <a:pt x="0" y="6"/>
                    <a:pt x="0" y="6"/>
                  </a:cubicBezTo>
                  <a:cubicBezTo>
                    <a:pt x="0" y="3"/>
                    <a:pt x="3" y="0"/>
                    <a:pt x="6" y="0"/>
                  </a:cubicBezTo>
                  <a:cubicBezTo>
                    <a:pt x="126" y="0"/>
                    <a:pt x="126" y="0"/>
                    <a:pt x="126" y="0"/>
                  </a:cubicBezTo>
                  <a:cubicBezTo>
                    <a:pt x="129" y="0"/>
                    <a:pt x="132" y="3"/>
                    <a:pt x="132" y="6"/>
                  </a:cubicBezTo>
                  <a:cubicBezTo>
                    <a:pt x="132" y="126"/>
                    <a:pt x="132" y="126"/>
                    <a:pt x="132" y="126"/>
                  </a:cubicBezTo>
                  <a:cubicBezTo>
                    <a:pt x="132" y="129"/>
                    <a:pt x="129" y="132"/>
                    <a:pt x="126" y="132"/>
                  </a:cubicBezTo>
                  <a:close/>
                  <a:moveTo>
                    <a:pt x="12" y="120"/>
                  </a:moveTo>
                  <a:cubicBezTo>
                    <a:pt x="120" y="120"/>
                    <a:pt x="120" y="120"/>
                    <a:pt x="120" y="120"/>
                  </a:cubicBezTo>
                  <a:cubicBezTo>
                    <a:pt x="120" y="12"/>
                    <a:pt x="120" y="12"/>
                    <a:pt x="120" y="12"/>
                  </a:cubicBezTo>
                  <a:cubicBezTo>
                    <a:pt x="12" y="12"/>
                    <a:pt x="12" y="12"/>
                    <a:pt x="12" y="12"/>
                  </a:cubicBezTo>
                  <a:lnTo>
                    <a:pt x="12" y="120"/>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E791C"/>
                </a:solidFill>
                <a:effectLst/>
                <a:uLnTx/>
                <a:uFillTx/>
                <a:latin typeface="Arial" charset="0"/>
                <a:ea typeface="+mn-ea"/>
                <a:cs typeface="Arial" charset="0"/>
              </a:endParaRPr>
            </a:p>
          </p:txBody>
        </p:sp>
      </p:grpSp>
      <p:sp>
        <p:nvSpPr>
          <p:cNvPr id="36883" name="TextBox 14">
            <a:extLst>
              <a:ext uri="{FF2B5EF4-FFF2-40B4-BE49-F238E27FC236}">
                <a16:creationId xmlns:a16="http://schemas.microsoft.com/office/drawing/2014/main" id="{C7E37558-939B-46C6-BFFD-F1229C0A58C7}"/>
              </a:ext>
            </a:extLst>
          </p:cNvPr>
          <p:cNvSpPr txBox="1">
            <a:spLocks noChangeArrowheads="1"/>
          </p:cNvSpPr>
          <p:nvPr/>
        </p:nvSpPr>
        <p:spPr bwMode="auto">
          <a:xfrm>
            <a:off x="7450138" y="3154363"/>
            <a:ext cx="208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228600">
              <a:defRPr>
                <a:solidFill>
                  <a:schemeClr val="tx1"/>
                </a:solidFill>
                <a:latin typeface="Swis721  BT  Cond 2" panose="020B0506020202030204"/>
              </a:defRPr>
            </a:lvl1pPr>
            <a:lvl2pPr marL="742950" indent="-285750" defTabSz="228600">
              <a:defRPr>
                <a:solidFill>
                  <a:schemeClr val="tx1"/>
                </a:solidFill>
                <a:latin typeface="Swis721  BT  Cond 2" panose="020B0506020202030204"/>
              </a:defRPr>
            </a:lvl2pPr>
            <a:lvl3pPr marL="1143000" indent="-228600" defTabSz="228600">
              <a:defRPr>
                <a:solidFill>
                  <a:schemeClr val="tx1"/>
                </a:solidFill>
                <a:latin typeface="Swis721  BT  Cond 2" panose="020B0506020202030204"/>
              </a:defRPr>
            </a:lvl3pPr>
            <a:lvl4pPr marL="1600200" indent="-228600" defTabSz="228600">
              <a:defRPr>
                <a:solidFill>
                  <a:schemeClr val="tx1"/>
                </a:solidFill>
                <a:latin typeface="Swis721  BT  Cond 2" panose="020B0506020202030204"/>
              </a:defRPr>
            </a:lvl4pPr>
            <a:lvl5pPr marL="2057400" indent="-228600" defTabSz="228600">
              <a:defRPr>
                <a:solidFill>
                  <a:schemeClr val="tx1"/>
                </a:solidFill>
                <a:latin typeface="Swis721  BT  Cond 2" panose="020B0506020202030204"/>
              </a:defRPr>
            </a:lvl5pPr>
            <a:lvl6pPr marL="2514600" indent="-228600" defTabSz="228600" fontAlgn="base">
              <a:spcBef>
                <a:spcPct val="0"/>
              </a:spcBef>
              <a:spcAft>
                <a:spcPct val="0"/>
              </a:spcAft>
              <a:defRPr>
                <a:solidFill>
                  <a:schemeClr val="tx1"/>
                </a:solidFill>
                <a:latin typeface="Swis721  BT  Cond 2" panose="020B0506020202030204"/>
              </a:defRPr>
            </a:lvl6pPr>
            <a:lvl7pPr marL="2971800" indent="-228600" defTabSz="228600" fontAlgn="base">
              <a:spcBef>
                <a:spcPct val="0"/>
              </a:spcBef>
              <a:spcAft>
                <a:spcPct val="0"/>
              </a:spcAft>
              <a:defRPr>
                <a:solidFill>
                  <a:schemeClr val="tx1"/>
                </a:solidFill>
                <a:latin typeface="Swis721  BT  Cond 2" panose="020B0506020202030204"/>
              </a:defRPr>
            </a:lvl7pPr>
            <a:lvl8pPr marL="3429000" indent="-228600" defTabSz="228600" fontAlgn="base">
              <a:spcBef>
                <a:spcPct val="0"/>
              </a:spcBef>
              <a:spcAft>
                <a:spcPct val="0"/>
              </a:spcAft>
              <a:defRPr>
                <a:solidFill>
                  <a:schemeClr val="tx1"/>
                </a:solidFill>
                <a:latin typeface="Swis721  BT  Cond 2" panose="020B0506020202030204"/>
              </a:defRPr>
            </a:lvl8pPr>
            <a:lvl9pPr marL="3886200" indent="-228600" defTabSz="228600" fontAlgn="base">
              <a:spcBef>
                <a:spcPct val="0"/>
              </a:spcBef>
              <a:spcAft>
                <a:spcPct val="0"/>
              </a:spcAft>
              <a:defRPr>
                <a:solidFill>
                  <a:schemeClr val="tx1"/>
                </a:solidFill>
                <a:latin typeface="Swis721  BT  Cond 2" panose="020B0506020202030204"/>
              </a:defRPr>
            </a:lvl9pPr>
          </a:lstStyle>
          <a:p>
            <a:pPr marL="0" marR="0" lvl="0" indent="0" algn="ctr" defTabSz="2286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Swis721  BT  Cond 2" panose="020B0506020202030204"/>
                <a:ea typeface="+mn-ea"/>
                <a:cs typeface="+mn-cs"/>
              </a:rPr>
              <a:t>Discuss curriculum assessment outputs with ISPs and local manufacturers. </a:t>
            </a:r>
          </a:p>
        </p:txBody>
      </p:sp>
      <p:sp>
        <p:nvSpPr>
          <p:cNvPr id="36884" name="TextBox 40">
            <a:extLst>
              <a:ext uri="{FF2B5EF4-FFF2-40B4-BE49-F238E27FC236}">
                <a16:creationId xmlns:a16="http://schemas.microsoft.com/office/drawing/2014/main" id="{B2145971-B1CD-4A8E-AE40-EB8F0765B518}"/>
              </a:ext>
            </a:extLst>
          </p:cNvPr>
          <p:cNvSpPr txBox="1">
            <a:spLocks noChangeArrowheads="1"/>
          </p:cNvSpPr>
          <p:nvPr/>
        </p:nvSpPr>
        <p:spPr bwMode="auto">
          <a:xfrm>
            <a:off x="7410450" y="1684338"/>
            <a:ext cx="2128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wis721  BT  Cond 2" panose="020B0506020202030204"/>
              </a:defRPr>
            </a:lvl1pPr>
            <a:lvl2pPr indent="-227013">
              <a:lnSpc>
                <a:spcPct val="90000"/>
              </a:lnSpc>
              <a:spcBef>
                <a:spcPts val="500"/>
              </a:spcBef>
              <a:buFont typeface="Arial" panose="020B0604020202020204" pitchFamily="34" charset="0"/>
              <a:buChar char="•"/>
              <a:defRPr sz="2400">
                <a:solidFill>
                  <a:schemeClr val="tx1"/>
                </a:solidFill>
                <a:latin typeface="Swis721  BT  Cond 2" panose="020B0506020202030204"/>
              </a:defRPr>
            </a:lvl2pPr>
            <a:lvl3pPr indent="-227013">
              <a:lnSpc>
                <a:spcPct val="90000"/>
              </a:lnSpc>
              <a:spcBef>
                <a:spcPts val="500"/>
              </a:spcBef>
              <a:buFont typeface="Arial" panose="020B0604020202020204" pitchFamily="34" charset="0"/>
              <a:buChar char="•"/>
              <a:defRPr sz="2000">
                <a:solidFill>
                  <a:schemeClr val="tx1"/>
                </a:solidFill>
                <a:latin typeface="Swis721  BT  Cond 2" panose="020B0506020202030204"/>
              </a:defRPr>
            </a:lvl3pPr>
            <a:lvl4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4pPr>
            <a:lvl5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5pPr>
            <a:lvl6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6pPr>
            <a:lvl7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7pPr>
            <a:lvl8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8pPr>
            <a:lvl9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4. Review Recommended Actions</a:t>
            </a:r>
            <a:endParaRPr kumimoji="0" lang="en-US" altLang="en-US" sz="1100" b="1"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grpSp>
        <p:nvGrpSpPr>
          <p:cNvPr id="50" name="Group 64">
            <a:extLst>
              <a:ext uri="{FF2B5EF4-FFF2-40B4-BE49-F238E27FC236}">
                <a16:creationId xmlns:a16="http://schemas.microsoft.com/office/drawing/2014/main" id="{DF84C73A-9D8F-40E1-9F7E-F30EC4C1D288}"/>
              </a:ext>
            </a:extLst>
          </p:cNvPr>
          <p:cNvGrpSpPr>
            <a:grpSpLocks noChangeAspect="1"/>
          </p:cNvGrpSpPr>
          <p:nvPr/>
        </p:nvGrpSpPr>
        <p:grpSpPr bwMode="auto">
          <a:xfrm>
            <a:off x="8321716" y="2422586"/>
            <a:ext cx="309202" cy="390859"/>
            <a:chOff x="1416" y="1719"/>
            <a:chExt cx="337" cy="426"/>
          </a:xfrm>
          <a:solidFill>
            <a:schemeClr val="tx1"/>
          </a:solidFill>
        </p:grpSpPr>
        <p:sp>
          <p:nvSpPr>
            <p:cNvPr id="51" name="Freeform 65">
              <a:extLst>
                <a:ext uri="{FF2B5EF4-FFF2-40B4-BE49-F238E27FC236}">
                  <a16:creationId xmlns:a16="http://schemas.microsoft.com/office/drawing/2014/main" id="{3BDFBB08-1E78-4CDB-9E4B-2D949483511B}"/>
                </a:ext>
              </a:extLst>
            </p:cNvPr>
            <p:cNvSpPr>
              <a:spLocks noEditPoints="1"/>
            </p:cNvSpPr>
            <p:nvPr/>
          </p:nvSpPr>
          <p:spPr bwMode="auto">
            <a:xfrm>
              <a:off x="1416" y="1719"/>
              <a:ext cx="337" cy="426"/>
            </a:xfrm>
            <a:custGeom>
              <a:avLst/>
              <a:gdLst>
                <a:gd name="T0" fmla="*/ 114 w 228"/>
                <a:gd name="T1" fmla="*/ 288 h 288"/>
                <a:gd name="T2" fmla="*/ 111 w 228"/>
                <a:gd name="T3" fmla="*/ 287 h 288"/>
                <a:gd name="T4" fmla="*/ 0 w 228"/>
                <a:gd name="T5" fmla="*/ 120 h 288"/>
                <a:gd name="T6" fmla="*/ 114 w 228"/>
                <a:gd name="T7" fmla="*/ 0 h 288"/>
                <a:gd name="T8" fmla="*/ 228 w 228"/>
                <a:gd name="T9" fmla="*/ 120 h 288"/>
                <a:gd name="T10" fmla="*/ 118 w 228"/>
                <a:gd name="T11" fmla="*/ 287 h 288"/>
                <a:gd name="T12" fmla="*/ 114 w 228"/>
                <a:gd name="T13" fmla="*/ 288 h 288"/>
                <a:gd name="T14" fmla="*/ 114 w 228"/>
                <a:gd name="T15" fmla="*/ 12 h 288"/>
                <a:gd name="T16" fmla="*/ 12 w 228"/>
                <a:gd name="T17" fmla="*/ 120 h 288"/>
                <a:gd name="T18" fmla="*/ 114 w 228"/>
                <a:gd name="T19" fmla="*/ 274 h 288"/>
                <a:gd name="T20" fmla="*/ 216 w 228"/>
                <a:gd name="T21" fmla="*/ 120 h 288"/>
                <a:gd name="T22" fmla="*/ 114 w 228"/>
                <a:gd name="T23"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88">
                  <a:moveTo>
                    <a:pt x="114" y="288"/>
                  </a:moveTo>
                  <a:cubicBezTo>
                    <a:pt x="113" y="288"/>
                    <a:pt x="112" y="287"/>
                    <a:pt x="111" y="287"/>
                  </a:cubicBezTo>
                  <a:cubicBezTo>
                    <a:pt x="106" y="283"/>
                    <a:pt x="0" y="206"/>
                    <a:pt x="0" y="120"/>
                  </a:cubicBezTo>
                  <a:cubicBezTo>
                    <a:pt x="0" y="51"/>
                    <a:pt x="49" y="0"/>
                    <a:pt x="114" y="0"/>
                  </a:cubicBezTo>
                  <a:cubicBezTo>
                    <a:pt x="179" y="0"/>
                    <a:pt x="228" y="51"/>
                    <a:pt x="228" y="120"/>
                  </a:cubicBezTo>
                  <a:cubicBezTo>
                    <a:pt x="228" y="206"/>
                    <a:pt x="122" y="283"/>
                    <a:pt x="118" y="287"/>
                  </a:cubicBezTo>
                  <a:cubicBezTo>
                    <a:pt x="117" y="287"/>
                    <a:pt x="115" y="288"/>
                    <a:pt x="114" y="288"/>
                  </a:cubicBezTo>
                  <a:close/>
                  <a:moveTo>
                    <a:pt x="114" y="12"/>
                  </a:moveTo>
                  <a:cubicBezTo>
                    <a:pt x="56" y="12"/>
                    <a:pt x="12" y="58"/>
                    <a:pt x="12" y="120"/>
                  </a:cubicBezTo>
                  <a:cubicBezTo>
                    <a:pt x="12" y="191"/>
                    <a:pt x="96" y="260"/>
                    <a:pt x="114" y="274"/>
                  </a:cubicBezTo>
                  <a:cubicBezTo>
                    <a:pt x="132" y="260"/>
                    <a:pt x="216" y="191"/>
                    <a:pt x="216" y="120"/>
                  </a:cubicBezTo>
                  <a:cubicBezTo>
                    <a:pt x="216" y="58"/>
                    <a:pt x="172" y="12"/>
                    <a:pt x="114"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wis721  BT  Cond 2" panose="020B0506020202030204"/>
                <a:ea typeface="+mn-ea"/>
                <a:cs typeface="+mn-cs"/>
              </a:endParaRPr>
            </a:p>
          </p:txBody>
        </p:sp>
        <p:sp>
          <p:nvSpPr>
            <p:cNvPr id="52" name="Freeform 66">
              <a:extLst>
                <a:ext uri="{FF2B5EF4-FFF2-40B4-BE49-F238E27FC236}">
                  <a16:creationId xmlns:a16="http://schemas.microsoft.com/office/drawing/2014/main" id="{A6B2BE10-73B9-44B1-8732-69A90FD1D9FA}"/>
                </a:ext>
              </a:extLst>
            </p:cNvPr>
            <p:cNvSpPr>
              <a:spLocks/>
            </p:cNvSpPr>
            <p:nvPr/>
          </p:nvSpPr>
          <p:spPr bwMode="auto">
            <a:xfrm>
              <a:off x="1489" y="1827"/>
              <a:ext cx="185" cy="145"/>
            </a:xfrm>
            <a:custGeom>
              <a:avLst/>
              <a:gdLst>
                <a:gd name="T0" fmla="*/ 37 w 125"/>
                <a:gd name="T1" fmla="*/ 98 h 98"/>
                <a:gd name="T2" fmla="*/ 33 w 125"/>
                <a:gd name="T3" fmla="*/ 96 h 98"/>
                <a:gd name="T4" fmla="*/ 3 w 125"/>
                <a:gd name="T5" fmla="*/ 66 h 98"/>
                <a:gd name="T6" fmla="*/ 3 w 125"/>
                <a:gd name="T7" fmla="*/ 58 h 98"/>
                <a:gd name="T8" fmla="*/ 11 w 125"/>
                <a:gd name="T9" fmla="*/ 58 h 98"/>
                <a:gd name="T10" fmla="*/ 37 w 125"/>
                <a:gd name="T11" fmla="*/ 83 h 98"/>
                <a:gd name="T12" fmla="*/ 114 w 125"/>
                <a:gd name="T13" fmla="*/ 3 h 98"/>
                <a:gd name="T14" fmla="*/ 123 w 125"/>
                <a:gd name="T15" fmla="*/ 2 h 98"/>
                <a:gd name="T16" fmla="*/ 123 w 125"/>
                <a:gd name="T17" fmla="*/ 11 h 98"/>
                <a:gd name="T18" fmla="*/ 41 w 125"/>
                <a:gd name="T19" fmla="*/ 96 h 98"/>
                <a:gd name="T20" fmla="*/ 37 w 125"/>
                <a:gd name="T21" fmla="*/ 98 h 98"/>
                <a:gd name="T22" fmla="*/ 37 w 125"/>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98">
                  <a:moveTo>
                    <a:pt x="37" y="98"/>
                  </a:moveTo>
                  <a:cubicBezTo>
                    <a:pt x="35" y="98"/>
                    <a:pt x="34" y="97"/>
                    <a:pt x="33" y="96"/>
                  </a:cubicBezTo>
                  <a:cubicBezTo>
                    <a:pt x="3" y="66"/>
                    <a:pt x="3" y="66"/>
                    <a:pt x="3" y="66"/>
                  </a:cubicBezTo>
                  <a:cubicBezTo>
                    <a:pt x="0" y="64"/>
                    <a:pt x="0" y="60"/>
                    <a:pt x="3" y="58"/>
                  </a:cubicBezTo>
                  <a:cubicBezTo>
                    <a:pt x="5" y="55"/>
                    <a:pt x="9" y="55"/>
                    <a:pt x="11" y="58"/>
                  </a:cubicBezTo>
                  <a:cubicBezTo>
                    <a:pt x="37" y="83"/>
                    <a:pt x="37" y="83"/>
                    <a:pt x="37" y="83"/>
                  </a:cubicBezTo>
                  <a:cubicBezTo>
                    <a:pt x="114" y="3"/>
                    <a:pt x="114" y="3"/>
                    <a:pt x="114" y="3"/>
                  </a:cubicBezTo>
                  <a:cubicBezTo>
                    <a:pt x="116" y="0"/>
                    <a:pt x="120" y="0"/>
                    <a:pt x="123" y="2"/>
                  </a:cubicBezTo>
                  <a:cubicBezTo>
                    <a:pt x="125" y="5"/>
                    <a:pt x="125" y="8"/>
                    <a:pt x="123" y="11"/>
                  </a:cubicBezTo>
                  <a:cubicBezTo>
                    <a:pt x="41" y="96"/>
                    <a:pt x="41" y="96"/>
                    <a:pt x="41" y="96"/>
                  </a:cubicBezTo>
                  <a:cubicBezTo>
                    <a:pt x="40" y="97"/>
                    <a:pt x="39" y="98"/>
                    <a:pt x="37" y="98"/>
                  </a:cubicBezTo>
                  <a:cubicBezTo>
                    <a:pt x="37" y="98"/>
                    <a:pt x="37" y="98"/>
                    <a:pt x="37" y="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wis721  BT  Cond 2" panose="020B0506020202030204"/>
                <a:ea typeface="+mn-ea"/>
                <a:cs typeface="+mn-cs"/>
              </a:endParaRPr>
            </a:p>
          </p:txBody>
        </p:sp>
      </p:grpSp>
      <p:sp>
        <p:nvSpPr>
          <p:cNvPr id="36886" name="TextBox 34">
            <a:extLst>
              <a:ext uri="{FF2B5EF4-FFF2-40B4-BE49-F238E27FC236}">
                <a16:creationId xmlns:a16="http://schemas.microsoft.com/office/drawing/2014/main" id="{F46D2658-36AD-4C89-BE1B-F36F5BDC1C13}"/>
              </a:ext>
            </a:extLst>
          </p:cNvPr>
          <p:cNvSpPr txBox="1">
            <a:spLocks noChangeArrowheads="1"/>
          </p:cNvSpPr>
          <p:nvPr/>
        </p:nvSpPr>
        <p:spPr bwMode="auto">
          <a:xfrm>
            <a:off x="9885363" y="3151188"/>
            <a:ext cx="177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228600">
              <a:defRPr>
                <a:solidFill>
                  <a:schemeClr val="tx1"/>
                </a:solidFill>
                <a:latin typeface="Swis721  BT  Cond 2" panose="020B0506020202030204"/>
              </a:defRPr>
            </a:lvl1pPr>
            <a:lvl2pPr marL="742950" indent="-285750" defTabSz="228600">
              <a:defRPr>
                <a:solidFill>
                  <a:schemeClr val="tx1"/>
                </a:solidFill>
                <a:latin typeface="Swis721  BT  Cond 2" panose="020B0506020202030204"/>
              </a:defRPr>
            </a:lvl2pPr>
            <a:lvl3pPr marL="1143000" indent="-228600" defTabSz="228600">
              <a:defRPr>
                <a:solidFill>
                  <a:schemeClr val="tx1"/>
                </a:solidFill>
                <a:latin typeface="Swis721  BT  Cond 2" panose="020B0506020202030204"/>
              </a:defRPr>
            </a:lvl3pPr>
            <a:lvl4pPr marL="1600200" indent="-228600" defTabSz="228600">
              <a:defRPr>
                <a:solidFill>
                  <a:schemeClr val="tx1"/>
                </a:solidFill>
                <a:latin typeface="Swis721  BT  Cond 2" panose="020B0506020202030204"/>
              </a:defRPr>
            </a:lvl4pPr>
            <a:lvl5pPr marL="2057400" indent="-228600" defTabSz="228600">
              <a:defRPr>
                <a:solidFill>
                  <a:schemeClr val="tx1"/>
                </a:solidFill>
                <a:latin typeface="Swis721  BT  Cond 2" panose="020B0506020202030204"/>
              </a:defRPr>
            </a:lvl5pPr>
            <a:lvl6pPr marL="2514600" indent="-228600" defTabSz="228600" fontAlgn="base">
              <a:spcBef>
                <a:spcPct val="0"/>
              </a:spcBef>
              <a:spcAft>
                <a:spcPct val="0"/>
              </a:spcAft>
              <a:defRPr>
                <a:solidFill>
                  <a:schemeClr val="tx1"/>
                </a:solidFill>
                <a:latin typeface="Swis721  BT  Cond 2" panose="020B0506020202030204"/>
              </a:defRPr>
            </a:lvl6pPr>
            <a:lvl7pPr marL="2971800" indent="-228600" defTabSz="228600" fontAlgn="base">
              <a:spcBef>
                <a:spcPct val="0"/>
              </a:spcBef>
              <a:spcAft>
                <a:spcPct val="0"/>
              </a:spcAft>
              <a:defRPr>
                <a:solidFill>
                  <a:schemeClr val="tx1"/>
                </a:solidFill>
                <a:latin typeface="Swis721  BT  Cond 2" panose="020B0506020202030204"/>
              </a:defRPr>
            </a:lvl7pPr>
            <a:lvl8pPr marL="3429000" indent="-228600" defTabSz="228600" fontAlgn="base">
              <a:spcBef>
                <a:spcPct val="0"/>
              </a:spcBef>
              <a:spcAft>
                <a:spcPct val="0"/>
              </a:spcAft>
              <a:defRPr>
                <a:solidFill>
                  <a:schemeClr val="tx1"/>
                </a:solidFill>
                <a:latin typeface="Swis721  BT  Cond 2" panose="020B0506020202030204"/>
              </a:defRPr>
            </a:lvl8pPr>
            <a:lvl9pPr marL="3886200" indent="-228600" defTabSz="228600" fontAlgn="base">
              <a:spcBef>
                <a:spcPct val="0"/>
              </a:spcBef>
              <a:spcAft>
                <a:spcPct val="0"/>
              </a:spcAft>
              <a:defRPr>
                <a:solidFill>
                  <a:schemeClr val="tx1"/>
                </a:solidFill>
                <a:latin typeface="Swis721  BT  Cond 2" panose="020B0506020202030204"/>
              </a:defRPr>
            </a:lvl9pPr>
          </a:lstStyle>
          <a:p>
            <a:pPr marL="0" marR="0" lvl="0" indent="0" algn="ctr" defTabSz="228600" rtl="0" eaLnBrk="1" fontAlgn="base" latinLnBrk="0" hangingPunct="1">
              <a:lnSpc>
                <a:spcPct val="100000"/>
              </a:lnSpc>
              <a:spcBef>
                <a:spcPct val="0"/>
              </a:spcBef>
              <a:spcAft>
                <a:spcPts val="120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Swis721  BT  Cond 2" panose="020B0506020202030204"/>
                <a:ea typeface="+mn-ea"/>
                <a:cs typeface="+mn-cs"/>
              </a:rPr>
              <a:t>Create plan to enhance curriculum and work with manufacturers to help close gaps</a:t>
            </a:r>
          </a:p>
        </p:txBody>
      </p:sp>
      <p:sp>
        <p:nvSpPr>
          <p:cNvPr id="36887" name="TextBox 38">
            <a:extLst>
              <a:ext uri="{FF2B5EF4-FFF2-40B4-BE49-F238E27FC236}">
                <a16:creationId xmlns:a16="http://schemas.microsoft.com/office/drawing/2014/main" id="{ADD7B8F4-8867-4FEA-92E5-A807F9998053}"/>
              </a:ext>
            </a:extLst>
          </p:cNvPr>
          <p:cNvSpPr txBox="1">
            <a:spLocks noChangeArrowheads="1"/>
          </p:cNvSpPr>
          <p:nvPr/>
        </p:nvSpPr>
        <p:spPr bwMode="auto">
          <a:xfrm>
            <a:off x="9699625" y="1684338"/>
            <a:ext cx="2128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wis721  BT  Cond 2" panose="020B0506020202030204"/>
              </a:defRPr>
            </a:lvl1pPr>
            <a:lvl2pPr indent="-227013">
              <a:lnSpc>
                <a:spcPct val="90000"/>
              </a:lnSpc>
              <a:spcBef>
                <a:spcPts val="500"/>
              </a:spcBef>
              <a:buFont typeface="Arial" panose="020B0604020202020204" pitchFamily="34" charset="0"/>
              <a:buChar char="•"/>
              <a:defRPr sz="2400">
                <a:solidFill>
                  <a:schemeClr val="tx1"/>
                </a:solidFill>
                <a:latin typeface="Swis721  BT  Cond 2" panose="020B0506020202030204"/>
              </a:defRPr>
            </a:lvl2pPr>
            <a:lvl3pPr indent="-227013">
              <a:lnSpc>
                <a:spcPct val="90000"/>
              </a:lnSpc>
              <a:spcBef>
                <a:spcPts val="500"/>
              </a:spcBef>
              <a:buFont typeface="Arial" panose="020B0604020202020204" pitchFamily="34" charset="0"/>
              <a:buChar char="•"/>
              <a:defRPr sz="2000">
                <a:solidFill>
                  <a:schemeClr val="tx1"/>
                </a:solidFill>
                <a:latin typeface="Swis721  BT  Cond 2" panose="020B0506020202030204"/>
              </a:defRPr>
            </a:lvl3pPr>
            <a:lvl4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4pPr>
            <a:lvl5pPr indent="-227013">
              <a:lnSpc>
                <a:spcPct val="90000"/>
              </a:lnSpc>
              <a:spcBef>
                <a:spcPts val="500"/>
              </a:spcBef>
              <a:buFont typeface="Arial" panose="020B0604020202020204" pitchFamily="34" charset="0"/>
              <a:buChar char="•"/>
              <a:defRPr>
                <a:solidFill>
                  <a:schemeClr val="tx1"/>
                </a:solidFill>
                <a:latin typeface="Swis721  BT  Cond 2" panose="020B0506020202030204"/>
              </a:defRPr>
            </a:lvl5pPr>
            <a:lvl6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6pPr>
            <a:lvl7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7pPr>
            <a:lvl8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8pPr>
            <a:lvl9pPr indent="-227013" fontAlgn="base">
              <a:lnSpc>
                <a:spcPct val="90000"/>
              </a:lnSpc>
              <a:spcBef>
                <a:spcPts val="500"/>
              </a:spcBef>
              <a:spcAft>
                <a:spcPct val="0"/>
              </a:spcAft>
              <a:buFont typeface="Arial" panose="020B0604020202020204" pitchFamily="34" charset="0"/>
              <a:buChar char="•"/>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5. Implement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Action Plan </a:t>
            </a:r>
          </a:p>
        </p:txBody>
      </p:sp>
      <p:grpSp>
        <p:nvGrpSpPr>
          <p:cNvPr id="36888" name="Group 57">
            <a:extLst>
              <a:ext uri="{FF2B5EF4-FFF2-40B4-BE49-F238E27FC236}">
                <a16:creationId xmlns:a16="http://schemas.microsoft.com/office/drawing/2014/main" id="{2A9E88A5-3818-4202-B4DE-B0AA6EA193DF}"/>
              </a:ext>
            </a:extLst>
          </p:cNvPr>
          <p:cNvGrpSpPr>
            <a:grpSpLocks/>
          </p:cNvGrpSpPr>
          <p:nvPr/>
        </p:nvGrpSpPr>
        <p:grpSpPr bwMode="auto">
          <a:xfrm>
            <a:off x="10439400" y="2293938"/>
            <a:ext cx="647700" cy="649287"/>
            <a:chOff x="1630290" y="664119"/>
            <a:chExt cx="1113772" cy="1120366"/>
          </a:xfrm>
        </p:grpSpPr>
        <p:sp>
          <p:nvSpPr>
            <p:cNvPr id="59" name="Block Arc 58">
              <a:extLst>
                <a:ext uri="{FF2B5EF4-FFF2-40B4-BE49-F238E27FC236}">
                  <a16:creationId xmlns:a16="http://schemas.microsoft.com/office/drawing/2014/main" id="{316C2A95-4F7D-4499-B3D1-EA7590124D57}"/>
                </a:ext>
              </a:extLst>
            </p:cNvPr>
            <p:cNvSpPr/>
            <p:nvPr/>
          </p:nvSpPr>
          <p:spPr>
            <a:xfrm flipV="1">
              <a:off x="1630290" y="664119"/>
              <a:ext cx="1113772" cy="1117628"/>
            </a:xfrm>
            <a:prstGeom prst="blockArc">
              <a:avLst>
                <a:gd name="adj1" fmla="val 18618689"/>
                <a:gd name="adj2" fmla="val 13814216"/>
                <a:gd name="adj3" fmla="val 10473"/>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60" name="Isosceles Triangle 59">
              <a:extLst>
                <a:ext uri="{FF2B5EF4-FFF2-40B4-BE49-F238E27FC236}">
                  <a16:creationId xmlns:a16="http://schemas.microsoft.com/office/drawing/2014/main" id="{7974169E-4EBD-4C75-87EB-3F687FFBAC5B}"/>
                </a:ext>
              </a:extLst>
            </p:cNvPr>
            <p:cNvSpPr/>
            <p:nvPr/>
          </p:nvSpPr>
          <p:spPr>
            <a:xfrm flipV="1">
              <a:off x="2094362" y="1663957"/>
              <a:ext cx="185629" cy="120528"/>
            </a:xfrm>
            <a:prstGeom prst="triangle">
              <a:avLst/>
            </a:prstGeom>
            <a:solidFill>
              <a:schemeClr val="tx1"/>
            </a:solidFill>
            <a:ln w="12700" cap="flat" cmpd="sng" algn="ctr">
              <a:noFill/>
              <a:prstDash val="solid"/>
              <a:miter lim="800000"/>
            </a:ln>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sp>
          <p:nvSpPr>
            <p:cNvPr id="61" name="Oval 60">
              <a:extLst>
                <a:ext uri="{FF2B5EF4-FFF2-40B4-BE49-F238E27FC236}">
                  <a16:creationId xmlns:a16="http://schemas.microsoft.com/office/drawing/2014/main" id="{74CB4A48-BF2C-476D-8789-1AA8299E2755}"/>
                </a:ext>
              </a:extLst>
            </p:cNvPr>
            <p:cNvSpPr/>
            <p:nvPr/>
          </p:nvSpPr>
          <p:spPr>
            <a:xfrm>
              <a:off x="1739483" y="773690"/>
              <a:ext cx="895385" cy="898485"/>
            </a:xfrm>
            <a:prstGeom prst="ellipse">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wis721  BT  Cond 2" panose="020B0506020202030204"/>
                <a:ea typeface="+mn-ea"/>
                <a:cs typeface="+mn-cs"/>
              </a:endParaRPr>
            </a:p>
          </p:txBody>
        </p:sp>
      </p:grpSp>
      <p:grpSp>
        <p:nvGrpSpPr>
          <p:cNvPr id="89" name="Group 88">
            <a:extLst>
              <a:ext uri="{FF2B5EF4-FFF2-40B4-BE49-F238E27FC236}">
                <a16:creationId xmlns:a16="http://schemas.microsoft.com/office/drawing/2014/main" id="{7E520EB9-53F6-4AAC-A2F6-3D4625CE520C}"/>
              </a:ext>
            </a:extLst>
          </p:cNvPr>
          <p:cNvGrpSpPr>
            <a:grpSpLocks noChangeAspect="1"/>
          </p:cNvGrpSpPr>
          <p:nvPr/>
        </p:nvGrpSpPr>
        <p:grpSpPr bwMode="auto">
          <a:xfrm>
            <a:off x="10567062" y="2416379"/>
            <a:ext cx="395047" cy="395046"/>
            <a:chOff x="6539" y="439"/>
            <a:chExt cx="426" cy="426"/>
          </a:xfrm>
          <a:solidFill>
            <a:schemeClr val="tx1"/>
          </a:solidFill>
        </p:grpSpPr>
        <p:sp>
          <p:nvSpPr>
            <p:cNvPr id="90" name="Freeform 53">
              <a:extLst>
                <a:ext uri="{FF2B5EF4-FFF2-40B4-BE49-F238E27FC236}">
                  <a16:creationId xmlns:a16="http://schemas.microsoft.com/office/drawing/2014/main" id="{85CD31DF-C735-47C4-B91A-267EDB3037D8}"/>
                </a:ext>
              </a:extLst>
            </p:cNvPr>
            <p:cNvSpPr>
              <a:spLocks/>
            </p:cNvSpPr>
            <p:nvPr/>
          </p:nvSpPr>
          <p:spPr bwMode="auto">
            <a:xfrm>
              <a:off x="6539" y="439"/>
              <a:ext cx="426" cy="392"/>
            </a:xfrm>
            <a:custGeom>
              <a:avLst/>
              <a:gdLst>
                <a:gd name="T0" fmla="*/ 60 w 288"/>
                <a:gd name="T1" fmla="*/ 262 h 265"/>
                <a:gd name="T2" fmla="*/ 26 w 288"/>
                <a:gd name="T3" fmla="*/ 220 h 265"/>
                <a:gd name="T4" fmla="*/ 41 w 288"/>
                <a:gd name="T5" fmla="*/ 168 h 265"/>
                <a:gd name="T6" fmla="*/ 0 w 288"/>
                <a:gd name="T7" fmla="*/ 162 h 265"/>
                <a:gd name="T8" fmla="*/ 6 w 288"/>
                <a:gd name="T9" fmla="*/ 120 h 265"/>
                <a:gd name="T10" fmla="*/ 50 w 288"/>
                <a:gd name="T11" fmla="*/ 92 h 265"/>
                <a:gd name="T12" fmla="*/ 24 w 288"/>
                <a:gd name="T13" fmla="*/ 63 h 265"/>
                <a:gd name="T14" fmla="*/ 60 w 288"/>
                <a:gd name="T15" fmla="*/ 25 h 265"/>
                <a:gd name="T16" fmla="*/ 92 w 288"/>
                <a:gd name="T17" fmla="*/ 49 h 265"/>
                <a:gd name="T18" fmla="*/ 120 w 288"/>
                <a:gd name="T19" fmla="*/ 6 h 265"/>
                <a:gd name="T20" fmla="*/ 162 w 288"/>
                <a:gd name="T21" fmla="*/ 0 h 265"/>
                <a:gd name="T22" fmla="*/ 168 w 288"/>
                <a:gd name="T23" fmla="*/ 40 h 265"/>
                <a:gd name="T24" fmla="*/ 221 w 288"/>
                <a:gd name="T25" fmla="*/ 25 h 265"/>
                <a:gd name="T26" fmla="*/ 263 w 288"/>
                <a:gd name="T27" fmla="*/ 59 h 265"/>
                <a:gd name="T28" fmla="*/ 263 w 288"/>
                <a:gd name="T29" fmla="*/ 67 h 265"/>
                <a:gd name="T30" fmla="*/ 248 w 288"/>
                <a:gd name="T31" fmla="*/ 120 h 265"/>
                <a:gd name="T32" fmla="*/ 288 w 288"/>
                <a:gd name="T33" fmla="*/ 126 h 265"/>
                <a:gd name="T34" fmla="*/ 282 w 288"/>
                <a:gd name="T35" fmla="*/ 168 h 265"/>
                <a:gd name="T36" fmla="*/ 239 w 288"/>
                <a:gd name="T37" fmla="*/ 196 h 265"/>
                <a:gd name="T38" fmla="*/ 263 w 288"/>
                <a:gd name="T39" fmla="*/ 228 h 265"/>
                <a:gd name="T40" fmla="*/ 221 w 288"/>
                <a:gd name="T41" fmla="*/ 262 h 265"/>
                <a:gd name="T42" fmla="*/ 193 w 288"/>
                <a:gd name="T43" fmla="*/ 226 h 265"/>
                <a:gd name="T44" fmla="*/ 225 w 288"/>
                <a:gd name="T45" fmla="*/ 250 h 265"/>
                <a:gd name="T46" fmla="*/ 227 w 288"/>
                <a:gd name="T47" fmla="*/ 201 h 265"/>
                <a:gd name="T48" fmla="*/ 238 w 288"/>
                <a:gd name="T49" fmla="*/ 160 h 265"/>
                <a:gd name="T50" fmla="*/ 276 w 288"/>
                <a:gd name="T51" fmla="*/ 156 h 265"/>
                <a:gd name="T52" fmla="*/ 243 w 288"/>
                <a:gd name="T53" fmla="*/ 132 h 265"/>
                <a:gd name="T54" fmla="*/ 226 w 288"/>
                <a:gd name="T55" fmla="*/ 94 h 265"/>
                <a:gd name="T56" fmla="*/ 251 w 288"/>
                <a:gd name="T57" fmla="*/ 63 h 265"/>
                <a:gd name="T58" fmla="*/ 202 w 288"/>
                <a:gd name="T59" fmla="*/ 61 h 265"/>
                <a:gd name="T60" fmla="*/ 161 w 288"/>
                <a:gd name="T61" fmla="*/ 50 h 265"/>
                <a:gd name="T62" fmla="*/ 156 w 288"/>
                <a:gd name="T63" fmla="*/ 12 h 265"/>
                <a:gd name="T64" fmla="*/ 132 w 288"/>
                <a:gd name="T65" fmla="*/ 45 h 265"/>
                <a:gd name="T66" fmla="*/ 95 w 288"/>
                <a:gd name="T67" fmla="*/ 62 h 265"/>
                <a:gd name="T68" fmla="*/ 64 w 288"/>
                <a:gd name="T69" fmla="*/ 38 h 265"/>
                <a:gd name="T70" fmla="*/ 62 w 288"/>
                <a:gd name="T71" fmla="*/ 86 h 265"/>
                <a:gd name="T72" fmla="*/ 51 w 288"/>
                <a:gd name="T73" fmla="*/ 127 h 265"/>
                <a:gd name="T74" fmla="*/ 12 w 288"/>
                <a:gd name="T75" fmla="*/ 132 h 265"/>
                <a:gd name="T76" fmla="*/ 45 w 288"/>
                <a:gd name="T77" fmla="*/ 156 h 265"/>
                <a:gd name="T78" fmla="*/ 63 w 288"/>
                <a:gd name="T79" fmla="*/ 194 h 265"/>
                <a:gd name="T80" fmla="*/ 38 w 288"/>
                <a:gd name="T81" fmla="*/ 224 h 265"/>
                <a:gd name="T82" fmla="*/ 87 w 288"/>
                <a:gd name="T83" fmla="*/ 226 h 265"/>
                <a:gd name="T84" fmla="*/ 96 w 288"/>
                <a:gd name="T85" fmla="*/ 235 h 265"/>
                <a:gd name="T86" fmla="*/ 64 w 288"/>
                <a:gd name="T87"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65">
                  <a:moveTo>
                    <a:pt x="64" y="264"/>
                  </a:moveTo>
                  <a:cubicBezTo>
                    <a:pt x="62" y="264"/>
                    <a:pt x="61" y="264"/>
                    <a:pt x="60" y="262"/>
                  </a:cubicBezTo>
                  <a:cubicBezTo>
                    <a:pt x="26" y="229"/>
                    <a:pt x="26" y="229"/>
                    <a:pt x="26" y="229"/>
                  </a:cubicBezTo>
                  <a:cubicBezTo>
                    <a:pt x="23" y="226"/>
                    <a:pt x="23" y="222"/>
                    <a:pt x="26" y="220"/>
                  </a:cubicBezTo>
                  <a:cubicBezTo>
                    <a:pt x="50" y="196"/>
                    <a:pt x="50" y="196"/>
                    <a:pt x="50" y="196"/>
                  </a:cubicBezTo>
                  <a:cubicBezTo>
                    <a:pt x="46" y="188"/>
                    <a:pt x="43" y="177"/>
                    <a:pt x="41" y="168"/>
                  </a:cubicBezTo>
                  <a:cubicBezTo>
                    <a:pt x="6" y="168"/>
                    <a:pt x="6" y="168"/>
                    <a:pt x="6" y="168"/>
                  </a:cubicBezTo>
                  <a:cubicBezTo>
                    <a:pt x="3" y="168"/>
                    <a:pt x="0" y="165"/>
                    <a:pt x="0" y="162"/>
                  </a:cubicBezTo>
                  <a:cubicBezTo>
                    <a:pt x="0" y="126"/>
                    <a:pt x="0" y="126"/>
                    <a:pt x="0" y="126"/>
                  </a:cubicBezTo>
                  <a:cubicBezTo>
                    <a:pt x="0" y="122"/>
                    <a:pt x="3" y="120"/>
                    <a:pt x="6" y="120"/>
                  </a:cubicBezTo>
                  <a:cubicBezTo>
                    <a:pt x="41" y="120"/>
                    <a:pt x="41" y="120"/>
                    <a:pt x="41" y="120"/>
                  </a:cubicBezTo>
                  <a:cubicBezTo>
                    <a:pt x="43" y="110"/>
                    <a:pt x="46" y="100"/>
                    <a:pt x="50" y="92"/>
                  </a:cubicBezTo>
                  <a:cubicBezTo>
                    <a:pt x="26" y="67"/>
                    <a:pt x="26" y="67"/>
                    <a:pt x="26" y="67"/>
                  </a:cubicBezTo>
                  <a:cubicBezTo>
                    <a:pt x="25" y="66"/>
                    <a:pt x="24" y="65"/>
                    <a:pt x="24" y="63"/>
                  </a:cubicBezTo>
                  <a:cubicBezTo>
                    <a:pt x="24" y="61"/>
                    <a:pt x="25" y="60"/>
                    <a:pt x="26" y="59"/>
                  </a:cubicBezTo>
                  <a:cubicBezTo>
                    <a:pt x="60" y="25"/>
                    <a:pt x="60" y="25"/>
                    <a:pt x="60" y="25"/>
                  </a:cubicBezTo>
                  <a:cubicBezTo>
                    <a:pt x="62" y="23"/>
                    <a:pt x="66" y="23"/>
                    <a:pt x="68" y="25"/>
                  </a:cubicBezTo>
                  <a:cubicBezTo>
                    <a:pt x="92" y="49"/>
                    <a:pt x="92" y="49"/>
                    <a:pt x="92" y="49"/>
                  </a:cubicBezTo>
                  <a:cubicBezTo>
                    <a:pt x="100" y="45"/>
                    <a:pt x="111" y="42"/>
                    <a:pt x="120" y="40"/>
                  </a:cubicBezTo>
                  <a:cubicBezTo>
                    <a:pt x="120" y="6"/>
                    <a:pt x="120" y="6"/>
                    <a:pt x="120" y="6"/>
                  </a:cubicBezTo>
                  <a:cubicBezTo>
                    <a:pt x="120" y="2"/>
                    <a:pt x="123" y="0"/>
                    <a:pt x="126" y="0"/>
                  </a:cubicBezTo>
                  <a:cubicBezTo>
                    <a:pt x="162" y="0"/>
                    <a:pt x="162" y="0"/>
                    <a:pt x="162" y="0"/>
                  </a:cubicBezTo>
                  <a:cubicBezTo>
                    <a:pt x="166" y="0"/>
                    <a:pt x="168" y="2"/>
                    <a:pt x="168" y="6"/>
                  </a:cubicBezTo>
                  <a:cubicBezTo>
                    <a:pt x="168" y="40"/>
                    <a:pt x="168" y="40"/>
                    <a:pt x="168" y="40"/>
                  </a:cubicBezTo>
                  <a:cubicBezTo>
                    <a:pt x="178" y="42"/>
                    <a:pt x="188" y="45"/>
                    <a:pt x="196" y="49"/>
                  </a:cubicBezTo>
                  <a:cubicBezTo>
                    <a:pt x="221" y="25"/>
                    <a:pt x="221" y="25"/>
                    <a:pt x="221" y="25"/>
                  </a:cubicBezTo>
                  <a:cubicBezTo>
                    <a:pt x="223" y="22"/>
                    <a:pt x="227" y="22"/>
                    <a:pt x="229" y="25"/>
                  </a:cubicBezTo>
                  <a:cubicBezTo>
                    <a:pt x="263" y="59"/>
                    <a:pt x="263" y="59"/>
                    <a:pt x="263" y="59"/>
                  </a:cubicBezTo>
                  <a:cubicBezTo>
                    <a:pt x="264" y="60"/>
                    <a:pt x="265" y="61"/>
                    <a:pt x="265" y="63"/>
                  </a:cubicBezTo>
                  <a:cubicBezTo>
                    <a:pt x="265" y="65"/>
                    <a:pt x="264" y="66"/>
                    <a:pt x="263" y="67"/>
                  </a:cubicBezTo>
                  <a:cubicBezTo>
                    <a:pt x="239" y="92"/>
                    <a:pt x="239" y="92"/>
                    <a:pt x="239" y="92"/>
                  </a:cubicBezTo>
                  <a:cubicBezTo>
                    <a:pt x="243" y="100"/>
                    <a:pt x="246" y="110"/>
                    <a:pt x="248" y="120"/>
                  </a:cubicBezTo>
                  <a:cubicBezTo>
                    <a:pt x="282" y="120"/>
                    <a:pt x="282" y="120"/>
                    <a:pt x="282" y="120"/>
                  </a:cubicBezTo>
                  <a:cubicBezTo>
                    <a:pt x="286" y="120"/>
                    <a:pt x="288" y="122"/>
                    <a:pt x="288" y="126"/>
                  </a:cubicBezTo>
                  <a:cubicBezTo>
                    <a:pt x="288" y="162"/>
                    <a:pt x="288" y="162"/>
                    <a:pt x="288" y="162"/>
                  </a:cubicBezTo>
                  <a:cubicBezTo>
                    <a:pt x="288" y="165"/>
                    <a:pt x="286" y="168"/>
                    <a:pt x="282" y="168"/>
                  </a:cubicBezTo>
                  <a:cubicBezTo>
                    <a:pt x="248" y="168"/>
                    <a:pt x="248" y="168"/>
                    <a:pt x="248" y="168"/>
                  </a:cubicBezTo>
                  <a:cubicBezTo>
                    <a:pt x="246" y="177"/>
                    <a:pt x="243" y="188"/>
                    <a:pt x="239" y="196"/>
                  </a:cubicBezTo>
                  <a:cubicBezTo>
                    <a:pt x="263" y="220"/>
                    <a:pt x="263" y="220"/>
                    <a:pt x="263" y="220"/>
                  </a:cubicBezTo>
                  <a:cubicBezTo>
                    <a:pt x="266" y="222"/>
                    <a:pt x="266" y="226"/>
                    <a:pt x="263" y="228"/>
                  </a:cubicBezTo>
                  <a:cubicBezTo>
                    <a:pt x="229" y="262"/>
                    <a:pt x="229" y="262"/>
                    <a:pt x="229" y="262"/>
                  </a:cubicBezTo>
                  <a:cubicBezTo>
                    <a:pt x="227" y="265"/>
                    <a:pt x="223" y="265"/>
                    <a:pt x="221" y="262"/>
                  </a:cubicBezTo>
                  <a:cubicBezTo>
                    <a:pt x="193" y="235"/>
                    <a:pt x="193" y="235"/>
                    <a:pt x="193" y="235"/>
                  </a:cubicBezTo>
                  <a:cubicBezTo>
                    <a:pt x="191" y="233"/>
                    <a:pt x="191" y="229"/>
                    <a:pt x="193" y="226"/>
                  </a:cubicBezTo>
                  <a:cubicBezTo>
                    <a:pt x="196" y="224"/>
                    <a:pt x="199" y="224"/>
                    <a:pt x="202" y="226"/>
                  </a:cubicBezTo>
                  <a:cubicBezTo>
                    <a:pt x="225" y="250"/>
                    <a:pt x="225" y="250"/>
                    <a:pt x="225" y="250"/>
                  </a:cubicBezTo>
                  <a:cubicBezTo>
                    <a:pt x="251" y="224"/>
                    <a:pt x="251" y="224"/>
                    <a:pt x="251" y="224"/>
                  </a:cubicBezTo>
                  <a:cubicBezTo>
                    <a:pt x="227" y="201"/>
                    <a:pt x="227" y="201"/>
                    <a:pt x="227" y="201"/>
                  </a:cubicBezTo>
                  <a:cubicBezTo>
                    <a:pt x="225" y="199"/>
                    <a:pt x="225" y="196"/>
                    <a:pt x="226" y="194"/>
                  </a:cubicBezTo>
                  <a:cubicBezTo>
                    <a:pt x="232" y="185"/>
                    <a:pt x="236" y="167"/>
                    <a:pt x="238" y="160"/>
                  </a:cubicBezTo>
                  <a:cubicBezTo>
                    <a:pt x="238" y="158"/>
                    <a:pt x="241" y="156"/>
                    <a:pt x="243" y="156"/>
                  </a:cubicBezTo>
                  <a:cubicBezTo>
                    <a:pt x="276" y="156"/>
                    <a:pt x="276" y="156"/>
                    <a:pt x="276" y="156"/>
                  </a:cubicBezTo>
                  <a:cubicBezTo>
                    <a:pt x="276" y="132"/>
                    <a:pt x="276" y="132"/>
                    <a:pt x="276" y="132"/>
                  </a:cubicBezTo>
                  <a:cubicBezTo>
                    <a:pt x="243" y="132"/>
                    <a:pt x="243" y="132"/>
                    <a:pt x="243" y="132"/>
                  </a:cubicBezTo>
                  <a:cubicBezTo>
                    <a:pt x="241" y="132"/>
                    <a:pt x="238" y="130"/>
                    <a:pt x="238" y="127"/>
                  </a:cubicBezTo>
                  <a:cubicBezTo>
                    <a:pt x="236" y="120"/>
                    <a:pt x="232" y="103"/>
                    <a:pt x="226" y="94"/>
                  </a:cubicBezTo>
                  <a:cubicBezTo>
                    <a:pt x="225" y="91"/>
                    <a:pt x="225" y="88"/>
                    <a:pt x="227" y="86"/>
                  </a:cubicBezTo>
                  <a:cubicBezTo>
                    <a:pt x="251" y="63"/>
                    <a:pt x="251" y="63"/>
                    <a:pt x="251" y="63"/>
                  </a:cubicBezTo>
                  <a:cubicBezTo>
                    <a:pt x="225" y="38"/>
                    <a:pt x="225" y="38"/>
                    <a:pt x="225" y="38"/>
                  </a:cubicBezTo>
                  <a:cubicBezTo>
                    <a:pt x="202" y="61"/>
                    <a:pt x="202" y="61"/>
                    <a:pt x="202" y="61"/>
                  </a:cubicBezTo>
                  <a:cubicBezTo>
                    <a:pt x="200" y="63"/>
                    <a:pt x="197" y="63"/>
                    <a:pt x="194" y="62"/>
                  </a:cubicBezTo>
                  <a:cubicBezTo>
                    <a:pt x="186" y="57"/>
                    <a:pt x="172" y="53"/>
                    <a:pt x="161"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1" y="50"/>
                    <a:pt x="128" y="50"/>
                  </a:cubicBezTo>
                  <a:cubicBezTo>
                    <a:pt x="117" y="53"/>
                    <a:pt x="103" y="57"/>
                    <a:pt x="95" y="62"/>
                  </a:cubicBezTo>
                  <a:cubicBezTo>
                    <a:pt x="92" y="63"/>
                    <a:pt x="89" y="63"/>
                    <a:pt x="87" y="61"/>
                  </a:cubicBezTo>
                  <a:cubicBezTo>
                    <a:pt x="64" y="38"/>
                    <a:pt x="64" y="38"/>
                    <a:pt x="64" y="38"/>
                  </a:cubicBezTo>
                  <a:cubicBezTo>
                    <a:pt x="38" y="63"/>
                    <a:pt x="38" y="63"/>
                    <a:pt x="38" y="63"/>
                  </a:cubicBezTo>
                  <a:cubicBezTo>
                    <a:pt x="62" y="86"/>
                    <a:pt x="62" y="86"/>
                    <a:pt x="62" y="86"/>
                  </a:cubicBezTo>
                  <a:cubicBezTo>
                    <a:pt x="64" y="88"/>
                    <a:pt x="64" y="91"/>
                    <a:pt x="63" y="94"/>
                  </a:cubicBezTo>
                  <a:cubicBezTo>
                    <a:pt x="57" y="103"/>
                    <a:pt x="53" y="120"/>
                    <a:pt x="51" y="127"/>
                  </a:cubicBezTo>
                  <a:cubicBezTo>
                    <a:pt x="51" y="130"/>
                    <a:pt x="48" y="132"/>
                    <a:pt x="45" y="132"/>
                  </a:cubicBezTo>
                  <a:cubicBezTo>
                    <a:pt x="12" y="132"/>
                    <a:pt x="12" y="132"/>
                    <a:pt x="12" y="132"/>
                  </a:cubicBezTo>
                  <a:cubicBezTo>
                    <a:pt x="12" y="156"/>
                    <a:pt x="12" y="156"/>
                    <a:pt x="12" y="156"/>
                  </a:cubicBezTo>
                  <a:cubicBezTo>
                    <a:pt x="45" y="156"/>
                    <a:pt x="45" y="156"/>
                    <a:pt x="45" y="156"/>
                  </a:cubicBezTo>
                  <a:cubicBezTo>
                    <a:pt x="48" y="156"/>
                    <a:pt x="51" y="158"/>
                    <a:pt x="51" y="160"/>
                  </a:cubicBezTo>
                  <a:cubicBezTo>
                    <a:pt x="53" y="167"/>
                    <a:pt x="57" y="185"/>
                    <a:pt x="63" y="194"/>
                  </a:cubicBezTo>
                  <a:cubicBezTo>
                    <a:pt x="64" y="196"/>
                    <a:pt x="64" y="199"/>
                    <a:pt x="62" y="201"/>
                  </a:cubicBezTo>
                  <a:cubicBezTo>
                    <a:pt x="38" y="224"/>
                    <a:pt x="38" y="224"/>
                    <a:pt x="38" y="224"/>
                  </a:cubicBezTo>
                  <a:cubicBezTo>
                    <a:pt x="64" y="250"/>
                    <a:pt x="64" y="250"/>
                    <a:pt x="64" y="250"/>
                  </a:cubicBezTo>
                  <a:cubicBezTo>
                    <a:pt x="87" y="226"/>
                    <a:pt x="87" y="226"/>
                    <a:pt x="87" y="226"/>
                  </a:cubicBezTo>
                  <a:cubicBezTo>
                    <a:pt x="89" y="224"/>
                    <a:pt x="93" y="224"/>
                    <a:pt x="96" y="226"/>
                  </a:cubicBezTo>
                  <a:cubicBezTo>
                    <a:pt x="98" y="229"/>
                    <a:pt x="98" y="233"/>
                    <a:pt x="96" y="235"/>
                  </a:cubicBezTo>
                  <a:cubicBezTo>
                    <a:pt x="68" y="262"/>
                    <a:pt x="68" y="262"/>
                    <a:pt x="68" y="262"/>
                  </a:cubicBezTo>
                  <a:cubicBezTo>
                    <a:pt x="67" y="264"/>
                    <a:pt x="65" y="264"/>
                    <a:pt x="64" y="264"/>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91" name="Freeform 54">
              <a:extLst>
                <a:ext uri="{FF2B5EF4-FFF2-40B4-BE49-F238E27FC236}">
                  <a16:creationId xmlns:a16="http://schemas.microsoft.com/office/drawing/2014/main" id="{3430EC56-B974-419F-90FB-AC6795D3FBF8}"/>
                </a:ext>
              </a:extLst>
            </p:cNvPr>
            <p:cNvSpPr>
              <a:spLocks/>
            </p:cNvSpPr>
            <p:nvPr/>
          </p:nvSpPr>
          <p:spPr bwMode="auto">
            <a:xfrm>
              <a:off x="6717" y="794"/>
              <a:ext cx="71"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9"/>
                    <a:pt x="0" y="6"/>
                  </a:cubicBezTo>
                  <a:cubicBezTo>
                    <a:pt x="0" y="2"/>
                    <a:pt x="3" y="0"/>
                    <a:pt x="6" y="0"/>
                  </a:cubicBezTo>
                  <a:cubicBezTo>
                    <a:pt x="42" y="0"/>
                    <a:pt x="42" y="0"/>
                    <a:pt x="42" y="0"/>
                  </a:cubicBezTo>
                  <a:cubicBezTo>
                    <a:pt x="46" y="0"/>
                    <a:pt x="48" y="2"/>
                    <a:pt x="48" y="6"/>
                  </a:cubicBezTo>
                  <a:cubicBezTo>
                    <a:pt x="48" y="9"/>
                    <a:pt x="46" y="12"/>
                    <a:pt x="42"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92" name="Freeform 55">
              <a:extLst>
                <a:ext uri="{FF2B5EF4-FFF2-40B4-BE49-F238E27FC236}">
                  <a16:creationId xmlns:a16="http://schemas.microsoft.com/office/drawing/2014/main" id="{5A0FF4B4-AABA-4B44-8CFF-0CCC97AC9C43}"/>
                </a:ext>
              </a:extLst>
            </p:cNvPr>
            <p:cNvSpPr>
              <a:spLocks/>
            </p:cNvSpPr>
            <p:nvPr/>
          </p:nvSpPr>
          <p:spPr bwMode="auto">
            <a:xfrm>
              <a:off x="6717" y="830"/>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9"/>
                    <a:pt x="0" y="6"/>
                  </a:cubicBezTo>
                  <a:cubicBezTo>
                    <a:pt x="0" y="2"/>
                    <a:pt x="3" y="0"/>
                    <a:pt x="6" y="0"/>
                  </a:cubicBezTo>
                  <a:cubicBezTo>
                    <a:pt x="42" y="0"/>
                    <a:pt x="42" y="0"/>
                    <a:pt x="42" y="0"/>
                  </a:cubicBezTo>
                  <a:cubicBezTo>
                    <a:pt x="46" y="0"/>
                    <a:pt x="48" y="2"/>
                    <a:pt x="48" y="6"/>
                  </a:cubicBezTo>
                  <a:cubicBezTo>
                    <a:pt x="48" y="9"/>
                    <a:pt x="46" y="12"/>
                    <a:pt x="42" y="12"/>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93" name="Freeform 56">
              <a:extLst>
                <a:ext uri="{FF2B5EF4-FFF2-40B4-BE49-F238E27FC236}">
                  <a16:creationId xmlns:a16="http://schemas.microsoft.com/office/drawing/2014/main" id="{3518C2B7-44D4-4338-8ECC-FCDB2486CABB}"/>
                </a:ext>
              </a:extLst>
            </p:cNvPr>
            <p:cNvSpPr>
              <a:spLocks/>
            </p:cNvSpPr>
            <p:nvPr/>
          </p:nvSpPr>
          <p:spPr bwMode="auto">
            <a:xfrm>
              <a:off x="6743" y="830"/>
              <a:ext cx="18"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2"/>
                    <a:pt x="3" y="0"/>
                    <a:pt x="6" y="0"/>
                  </a:cubicBezTo>
                  <a:cubicBezTo>
                    <a:pt x="10" y="0"/>
                    <a:pt x="12" y="2"/>
                    <a:pt x="12" y="6"/>
                  </a:cubicBezTo>
                  <a:cubicBezTo>
                    <a:pt x="12" y="18"/>
                    <a:pt x="12" y="18"/>
                    <a:pt x="12" y="18"/>
                  </a:cubicBezTo>
                  <a:cubicBezTo>
                    <a:pt x="12" y="21"/>
                    <a:pt x="10" y="24"/>
                    <a:pt x="6" y="24"/>
                  </a:cubicBez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sp>
          <p:nvSpPr>
            <p:cNvPr id="94" name="Freeform 57">
              <a:extLst>
                <a:ext uri="{FF2B5EF4-FFF2-40B4-BE49-F238E27FC236}">
                  <a16:creationId xmlns:a16="http://schemas.microsoft.com/office/drawing/2014/main" id="{60445517-FBF7-4A04-A02B-CF551B81CAB2}"/>
                </a:ext>
              </a:extLst>
            </p:cNvPr>
            <p:cNvSpPr>
              <a:spLocks noEditPoints="1"/>
            </p:cNvSpPr>
            <p:nvPr/>
          </p:nvSpPr>
          <p:spPr bwMode="auto">
            <a:xfrm>
              <a:off x="6640" y="545"/>
              <a:ext cx="226" cy="231"/>
            </a:xfrm>
            <a:custGeom>
              <a:avLst/>
              <a:gdLst>
                <a:gd name="T0" fmla="*/ 94 w 153"/>
                <a:gd name="T1" fmla="*/ 156 h 156"/>
                <a:gd name="T2" fmla="*/ 58 w 153"/>
                <a:gd name="T3" fmla="*/ 156 h 156"/>
                <a:gd name="T4" fmla="*/ 52 w 153"/>
                <a:gd name="T5" fmla="*/ 150 h 156"/>
                <a:gd name="T6" fmla="*/ 52 w 153"/>
                <a:gd name="T7" fmla="*/ 140 h 156"/>
                <a:gd name="T8" fmla="*/ 0 w 153"/>
                <a:gd name="T9" fmla="*/ 72 h 156"/>
                <a:gd name="T10" fmla="*/ 76 w 153"/>
                <a:gd name="T11" fmla="*/ 0 h 156"/>
                <a:gd name="T12" fmla="*/ 153 w 153"/>
                <a:gd name="T13" fmla="*/ 72 h 156"/>
                <a:gd name="T14" fmla="*/ 100 w 153"/>
                <a:gd name="T15" fmla="*/ 140 h 156"/>
                <a:gd name="T16" fmla="*/ 100 w 153"/>
                <a:gd name="T17" fmla="*/ 150 h 156"/>
                <a:gd name="T18" fmla="*/ 94 w 153"/>
                <a:gd name="T19" fmla="*/ 156 h 156"/>
                <a:gd name="T20" fmla="*/ 64 w 153"/>
                <a:gd name="T21" fmla="*/ 144 h 156"/>
                <a:gd name="T22" fmla="*/ 88 w 153"/>
                <a:gd name="T23" fmla="*/ 144 h 156"/>
                <a:gd name="T24" fmla="*/ 88 w 153"/>
                <a:gd name="T25" fmla="*/ 136 h 156"/>
                <a:gd name="T26" fmla="*/ 93 w 153"/>
                <a:gd name="T27" fmla="*/ 130 h 156"/>
                <a:gd name="T28" fmla="*/ 141 w 153"/>
                <a:gd name="T29" fmla="*/ 72 h 156"/>
                <a:gd name="T30" fmla="*/ 76 w 153"/>
                <a:gd name="T31" fmla="*/ 12 h 156"/>
                <a:gd name="T32" fmla="*/ 12 w 153"/>
                <a:gd name="T33" fmla="*/ 72 h 156"/>
                <a:gd name="T34" fmla="*/ 60 w 153"/>
                <a:gd name="T35" fmla="*/ 130 h 156"/>
                <a:gd name="T36" fmla="*/ 64 w 153"/>
                <a:gd name="T37" fmla="*/ 136 h 156"/>
                <a:gd name="T38" fmla="*/ 64 w 153"/>
                <a:gd name="T3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156">
                  <a:moveTo>
                    <a:pt x="94" y="156"/>
                  </a:moveTo>
                  <a:cubicBezTo>
                    <a:pt x="58" y="156"/>
                    <a:pt x="58" y="156"/>
                    <a:pt x="58" y="156"/>
                  </a:cubicBezTo>
                  <a:cubicBezTo>
                    <a:pt x="55" y="156"/>
                    <a:pt x="52" y="153"/>
                    <a:pt x="52" y="150"/>
                  </a:cubicBezTo>
                  <a:cubicBezTo>
                    <a:pt x="52" y="140"/>
                    <a:pt x="52" y="140"/>
                    <a:pt x="52" y="140"/>
                  </a:cubicBezTo>
                  <a:cubicBezTo>
                    <a:pt x="21" y="130"/>
                    <a:pt x="0" y="103"/>
                    <a:pt x="0" y="72"/>
                  </a:cubicBezTo>
                  <a:cubicBezTo>
                    <a:pt x="0" y="32"/>
                    <a:pt x="34" y="0"/>
                    <a:pt x="76" y="0"/>
                  </a:cubicBezTo>
                  <a:cubicBezTo>
                    <a:pt x="119" y="0"/>
                    <a:pt x="153" y="32"/>
                    <a:pt x="153" y="72"/>
                  </a:cubicBezTo>
                  <a:cubicBezTo>
                    <a:pt x="153" y="103"/>
                    <a:pt x="132" y="130"/>
                    <a:pt x="100" y="140"/>
                  </a:cubicBezTo>
                  <a:cubicBezTo>
                    <a:pt x="100" y="150"/>
                    <a:pt x="100" y="150"/>
                    <a:pt x="100" y="150"/>
                  </a:cubicBezTo>
                  <a:cubicBezTo>
                    <a:pt x="100" y="153"/>
                    <a:pt x="98" y="156"/>
                    <a:pt x="94" y="156"/>
                  </a:cubicBezTo>
                  <a:close/>
                  <a:moveTo>
                    <a:pt x="64" y="144"/>
                  </a:moveTo>
                  <a:cubicBezTo>
                    <a:pt x="88" y="144"/>
                    <a:pt x="88" y="144"/>
                    <a:pt x="88" y="144"/>
                  </a:cubicBezTo>
                  <a:cubicBezTo>
                    <a:pt x="88" y="136"/>
                    <a:pt x="88" y="136"/>
                    <a:pt x="88" y="136"/>
                  </a:cubicBezTo>
                  <a:cubicBezTo>
                    <a:pt x="88" y="133"/>
                    <a:pt x="90" y="131"/>
                    <a:pt x="93" y="130"/>
                  </a:cubicBezTo>
                  <a:cubicBezTo>
                    <a:pt x="121" y="123"/>
                    <a:pt x="141" y="99"/>
                    <a:pt x="141" y="72"/>
                  </a:cubicBezTo>
                  <a:cubicBezTo>
                    <a:pt x="141" y="39"/>
                    <a:pt x="112" y="12"/>
                    <a:pt x="76" y="12"/>
                  </a:cubicBezTo>
                  <a:cubicBezTo>
                    <a:pt x="41" y="12"/>
                    <a:pt x="12" y="39"/>
                    <a:pt x="12" y="72"/>
                  </a:cubicBezTo>
                  <a:cubicBezTo>
                    <a:pt x="12" y="99"/>
                    <a:pt x="32" y="123"/>
                    <a:pt x="60" y="130"/>
                  </a:cubicBezTo>
                  <a:cubicBezTo>
                    <a:pt x="63" y="131"/>
                    <a:pt x="64" y="133"/>
                    <a:pt x="64" y="136"/>
                  </a:cubicBezTo>
                  <a:lnTo>
                    <a:pt x="64" y="144"/>
                  </a:lnTo>
                  <a:close/>
                </a:path>
              </a:pathLst>
            </a:custGeom>
            <a:grpFill/>
            <a:ln>
              <a:noFill/>
            </a:ln>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srgbClr val="000000"/>
                </a:solidFill>
                <a:effectLst/>
                <a:uLnTx/>
                <a:uFillTx/>
                <a:latin typeface="Swis721  BT  Cond 2" panose="020B0506020202030204"/>
                <a:ea typeface="+mn-ea"/>
                <a:cs typeface="+mn-cs"/>
              </a:endParaRPr>
            </a:p>
          </p:txBody>
        </p:sp>
      </p:grpSp>
      <p:pic>
        <p:nvPicPr>
          <p:cNvPr id="36890" name="Picture 7">
            <a:extLst>
              <a:ext uri="{FF2B5EF4-FFF2-40B4-BE49-F238E27FC236}">
                <a16:creationId xmlns:a16="http://schemas.microsoft.com/office/drawing/2014/main" id="{4034A8B4-53FB-45DA-A4A2-6EB2728DD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4183063"/>
            <a:ext cx="24574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9">
            <a:extLst>
              <a:ext uri="{FF2B5EF4-FFF2-40B4-BE49-F238E27FC236}">
                <a16:creationId xmlns:a16="http://schemas.microsoft.com/office/drawing/2014/main" id="{6DDEA003-9DE1-4BF1-B485-5405C8870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4137025"/>
            <a:ext cx="2547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11">
            <a:extLst>
              <a:ext uri="{FF2B5EF4-FFF2-40B4-BE49-F238E27FC236}">
                <a16:creationId xmlns:a16="http://schemas.microsoft.com/office/drawing/2014/main" id="{A321FB41-06A7-4FBD-9DCA-4FAFBF985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8438" y="4140200"/>
            <a:ext cx="25479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Slide Zoom 5">
            <a:extLst>
              <a:ext uri="{FF2B5EF4-FFF2-40B4-BE49-F238E27FC236}">
                <a16:creationId xmlns:a16="http://schemas.microsoft.com/office/drawing/2014/main" id="{BE0FD127-F324-4970-848A-B1DEA810B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8688" y="4151313"/>
            <a:ext cx="2511425" cy="146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7590241-0319-4863-B90F-B64AE5728C06}"/>
              </a:ext>
            </a:extLst>
          </p:cNvPr>
          <p:cNvSpPr txBox="1">
            <a:spLocks noChangeArrowheads="1"/>
          </p:cNvSpPr>
          <p:nvPr/>
        </p:nvSpPr>
        <p:spPr bwMode="auto">
          <a:xfrm>
            <a:off x="549275" y="365125"/>
            <a:ext cx="10331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CATEGORIZING CURRICULUM COVERAGE</a:t>
            </a:r>
          </a:p>
        </p:txBody>
      </p:sp>
      <p:sp>
        <p:nvSpPr>
          <p:cNvPr id="38915" name="TextBox 6">
            <a:extLst>
              <a:ext uri="{FF2B5EF4-FFF2-40B4-BE49-F238E27FC236}">
                <a16:creationId xmlns:a16="http://schemas.microsoft.com/office/drawing/2014/main" id="{86785CA1-F6DE-45E3-B882-D2DCC1C8AEA9}"/>
              </a:ext>
            </a:extLst>
          </p:cNvPr>
          <p:cNvSpPr txBox="1">
            <a:spLocks noChangeArrowheads="1"/>
          </p:cNvSpPr>
          <p:nvPr/>
        </p:nvSpPr>
        <p:spPr bwMode="auto">
          <a:xfrm>
            <a:off x="549275" y="822325"/>
            <a:ext cx="112633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The below are definitions and examples of how to differentiate between marking something as a gap, exposure, or thorough coverage within a curriculum or training program. Curriculum assessors should consider the level of depth and breadth with which content is covered and integrated into learning outcomes to help make distinctions. </a:t>
            </a:r>
          </a:p>
        </p:txBody>
      </p:sp>
      <p:sp>
        <p:nvSpPr>
          <p:cNvPr id="9" name="Rectangle 8">
            <a:extLst>
              <a:ext uri="{FF2B5EF4-FFF2-40B4-BE49-F238E27FC236}">
                <a16:creationId xmlns:a16="http://schemas.microsoft.com/office/drawing/2014/main" id="{D5E6591E-B2B1-489E-AE85-10175FE55248}"/>
              </a:ext>
            </a:extLst>
          </p:cNvPr>
          <p:cNvSpPr/>
          <p:nvPr/>
        </p:nvSpPr>
        <p:spPr>
          <a:xfrm>
            <a:off x="479425" y="1673225"/>
            <a:ext cx="11403013" cy="12747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18288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wis721  BT  Cond 2" panose="020B0506020202030204"/>
                <a:ea typeface="+mn-ea"/>
                <a:cs typeface="+mn-cs"/>
              </a:rPr>
              <a:t>GAP</a:t>
            </a:r>
          </a:p>
        </p:txBody>
      </p:sp>
      <p:sp>
        <p:nvSpPr>
          <p:cNvPr id="38917" name="TextBox 13">
            <a:extLst>
              <a:ext uri="{FF2B5EF4-FFF2-40B4-BE49-F238E27FC236}">
                <a16:creationId xmlns:a16="http://schemas.microsoft.com/office/drawing/2014/main" id="{B26E3590-2A78-4E7A-9940-359D1B1E9A3F}"/>
              </a:ext>
            </a:extLst>
          </p:cNvPr>
          <p:cNvSpPr txBox="1">
            <a:spLocks noChangeArrowheads="1"/>
          </p:cNvSpPr>
          <p:nvPr/>
        </p:nvSpPr>
        <p:spPr bwMode="auto">
          <a:xfrm>
            <a:off x="2571750" y="1895475"/>
            <a:ext cx="4030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A gap in the curriculum refers to the </a:t>
            </a:r>
            <a:r>
              <a:rPr kumimoji="0" lang="en-US" altLang="en-US" sz="1600" b="1" i="0" u="none" strike="noStrike" kern="1200" cap="none" spc="0" normalizeH="0" baseline="0" noProof="0">
                <a:ln>
                  <a:noFill/>
                </a:ln>
                <a:solidFill>
                  <a:srgbClr val="FFFFFF"/>
                </a:solidFill>
                <a:effectLst/>
                <a:uLnTx/>
                <a:uFillTx/>
                <a:latin typeface="Swis721  BT  Cond 2" panose="020B0506020202030204"/>
                <a:ea typeface="+mn-ea"/>
                <a:cs typeface="+mn-cs"/>
              </a:rPr>
              <a:t>absence or inadequacy of essential content</a:t>
            </a: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 skills, or concepts</a:t>
            </a:r>
            <a:r>
              <a:rPr kumimoji="0" lang="en-US" altLang="en-US" sz="1600" b="0" i="0" u="none" strike="noStrike" kern="1200" cap="none" spc="0" normalizeH="0" baseline="0" noProof="0">
                <a:ln>
                  <a:noFill/>
                </a:ln>
                <a:solidFill>
                  <a:srgbClr val="000000"/>
                </a:solidFill>
                <a:effectLst/>
                <a:uLnTx/>
                <a:uFillTx/>
                <a:latin typeface="Swis721  BT  Cond 2" panose="020B0506020202030204"/>
                <a:ea typeface="+mn-ea"/>
                <a:cs typeface="+mn-cs"/>
              </a:rPr>
              <a:t>.</a:t>
            </a:r>
          </a:p>
        </p:txBody>
      </p:sp>
      <p:sp>
        <p:nvSpPr>
          <p:cNvPr id="16" name="Rectangle 15">
            <a:extLst>
              <a:ext uri="{FF2B5EF4-FFF2-40B4-BE49-F238E27FC236}">
                <a16:creationId xmlns:a16="http://schemas.microsoft.com/office/drawing/2014/main" id="{E6D76E59-5941-4751-AC76-873C68F67B70}"/>
              </a:ext>
            </a:extLst>
          </p:cNvPr>
          <p:cNvSpPr/>
          <p:nvPr/>
        </p:nvSpPr>
        <p:spPr>
          <a:xfrm>
            <a:off x="479425" y="3070225"/>
            <a:ext cx="11403013" cy="162242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18288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wis721  BT  Cond 2" panose="020B0506020202030204"/>
                <a:ea typeface="+mn-ea"/>
                <a:cs typeface="+mn-cs"/>
              </a:rPr>
              <a:t>EXPOSURE</a:t>
            </a:r>
          </a:p>
        </p:txBody>
      </p:sp>
      <p:sp>
        <p:nvSpPr>
          <p:cNvPr id="38919" name="TextBox 16">
            <a:extLst>
              <a:ext uri="{FF2B5EF4-FFF2-40B4-BE49-F238E27FC236}">
                <a16:creationId xmlns:a16="http://schemas.microsoft.com/office/drawing/2014/main" id="{EB64F403-2ADB-4E8D-B3B9-46B3D0B9A72E}"/>
              </a:ext>
            </a:extLst>
          </p:cNvPr>
          <p:cNvSpPr txBox="1">
            <a:spLocks noChangeArrowheads="1"/>
          </p:cNvSpPr>
          <p:nvPr/>
        </p:nvSpPr>
        <p:spPr bwMode="auto">
          <a:xfrm>
            <a:off x="2571750" y="3343275"/>
            <a:ext cx="4030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Exposure in the curriculum denotes </a:t>
            </a:r>
            <a:r>
              <a:rPr kumimoji="0" lang="en-US" altLang="en-US" sz="1600" b="1" i="0" u="none" strike="noStrike" kern="1200" cap="none" spc="0" normalizeH="0" baseline="0" noProof="0">
                <a:ln>
                  <a:noFill/>
                </a:ln>
                <a:solidFill>
                  <a:srgbClr val="FFFFFF"/>
                </a:solidFill>
                <a:effectLst/>
                <a:uLnTx/>
                <a:uFillTx/>
                <a:latin typeface="Swis721  BT  Cond 2" panose="020B0506020202030204"/>
                <a:ea typeface="+mn-ea"/>
                <a:cs typeface="+mn-cs"/>
              </a:rPr>
              <a:t>surface-level coverage of content</a:t>
            </a: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 It provides a basic understanding but lacks the thoroughness needed for mastery.</a:t>
            </a:r>
          </a:p>
        </p:txBody>
      </p:sp>
      <p:sp>
        <p:nvSpPr>
          <p:cNvPr id="19" name="Rectangle 18">
            <a:extLst>
              <a:ext uri="{FF2B5EF4-FFF2-40B4-BE49-F238E27FC236}">
                <a16:creationId xmlns:a16="http://schemas.microsoft.com/office/drawing/2014/main" id="{6E67C705-0C5D-475D-87DE-459A06923894}"/>
              </a:ext>
            </a:extLst>
          </p:cNvPr>
          <p:cNvSpPr/>
          <p:nvPr/>
        </p:nvSpPr>
        <p:spPr>
          <a:xfrm>
            <a:off x="479425" y="4765675"/>
            <a:ext cx="11403013" cy="17272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18288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wis721  BT  Cond 2" panose="020B0506020202030204"/>
                <a:ea typeface="+mn-ea"/>
                <a:cs typeface="+mn-cs"/>
              </a:rPr>
              <a:t>THOROUGH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wis721  BT  Cond 2" panose="020B0506020202030204"/>
                <a:ea typeface="+mn-ea"/>
                <a:cs typeface="+mn-cs"/>
              </a:rPr>
              <a:t>COVERAGE </a:t>
            </a:r>
          </a:p>
        </p:txBody>
      </p:sp>
      <p:sp>
        <p:nvSpPr>
          <p:cNvPr id="38921" name="TextBox 19">
            <a:extLst>
              <a:ext uri="{FF2B5EF4-FFF2-40B4-BE49-F238E27FC236}">
                <a16:creationId xmlns:a16="http://schemas.microsoft.com/office/drawing/2014/main" id="{340E6F63-1A8B-481D-9A82-74934CA13249}"/>
              </a:ext>
            </a:extLst>
          </p:cNvPr>
          <p:cNvSpPr txBox="1">
            <a:spLocks noChangeArrowheads="1"/>
          </p:cNvSpPr>
          <p:nvPr/>
        </p:nvSpPr>
        <p:spPr bwMode="auto">
          <a:xfrm>
            <a:off x="2571750" y="5089525"/>
            <a:ext cx="40306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Thorough coverage in the curriculum implies that </a:t>
            </a:r>
            <a:r>
              <a:rPr kumimoji="0" lang="en-US" altLang="en-US" sz="1600" b="1" i="0" u="none" strike="noStrike" kern="1200" cap="none" spc="0" normalizeH="0" baseline="0" noProof="0">
                <a:ln>
                  <a:noFill/>
                </a:ln>
                <a:solidFill>
                  <a:srgbClr val="FFFFFF"/>
                </a:solidFill>
                <a:effectLst/>
                <a:uLnTx/>
                <a:uFillTx/>
                <a:latin typeface="Swis721  BT  Cond 2" panose="020B0506020202030204"/>
                <a:ea typeface="+mn-ea"/>
                <a:cs typeface="+mn-cs"/>
              </a:rPr>
              <a:t>all essential components are addressed</a:t>
            </a: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 and the curriculum goes beyond surface-level knowledge.</a:t>
            </a:r>
          </a:p>
        </p:txBody>
      </p:sp>
      <p:sp>
        <p:nvSpPr>
          <p:cNvPr id="22" name="Rectangle 21">
            <a:extLst>
              <a:ext uri="{FF2B5EF4-FFF2-40B4-BE49-F238E27FC236}">
                <a16:creationId xmlns:a16="http://schemas.microsoft.com/office/drawing/2014/main" id="{F5AA67BE-CAE2-4CDC-8194-C5AD8635BBED}"/>
              </a:ext>
            </a:extLst>
          </p:cNvPr>
          <p:cNvSpPr/>
          <p:nvPr/>
        </p:nvSpPr>
        <p:spPr>
          <a:xfrm>
            <a:off x="6865938" y="1608138"/>
            <a:ext cx="4778375" cy="4916487"/>
          </a:xfrm>
          <a:prstGeom prst="rect">
            <a:avLst/>
          </a:prstGeom>
          <a:solidFill>
            <a:schemeClr val="bg1">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23" name="TextBox 22">
            <a:extLst>
              <a:ext uri="{FF2B5EF4-FFF2-40B4-BE49-F238E27FC236}">
                <a16:creationId xmlns:a16="http://schemas.microsoft.com/office/drawing/2014/main" id="{F38BA04D-CAC0-427D-9340-29E7CF578E17}"/>
              </a:ext>
            </a:extLst>
          </p:cNvPr>
          <p:cNvSpPr txBox="1">
            <a:spLocks noChangeArrowheads="1"/>
          </p:cNvSpPr>
          <p:nvPr/>
        </p:nvSpPr>
        <p:spPr bwMode="auto">
          <a:xfrm>
            <a:off x="6897688" y="1363663"/>
            <a:ext cx="1201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A1A0A4"/>
                </a:solidFill>
                <a:effectLst/>
                <a:uLnTx/>
                <a:uFillTx/>
                <a:latin typeface="Swis721  BT  Cond 2" panose="020B0506020202030204"/>
                <a:ea typeface="+mn-ea"/>
                <a:cs typeface="+mn-cs"/>
              </a:rPr>
              <a:t>EXAMPLES</a:t>
            </a:r>
          </a:p>
        </p:txBody>
      </p:sp>
      <p:sp>
        <p:nvSpPr>
          <p:cNvPr id="25" name="TextBox 24">
            <a:extLst>
              <a:ext uri="{FF2B5EF4-FFF2-40B4-BE49-F238E27FC236}">
                <a16:creationId xmlns:a16="http://schemas.microsoft.com/office/drawing/2014/main" id="{1659C92A-9307-4111-8938-493942BCBCA8}"/>
              </a:ext>
            </a:extLst>
          </p:cNvPr>
          <p:cNvSpPr txBox="1"/>
          <p:nvPr/>
        </p:nvSpPr>
        <p:spPr>
          <a:xfrm>
            <a:off x="6854825" y="1782763"/>
            <a:ext cx="4845050" cy="1323975"/>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Swis721  BT  Cond 2" panose="020B0506020202030204"/>
                <a:ea typeface="+mn-ea"/>
                <a:cs typeface="+mn-cs"/>
              </a:rPr>
              <a:t>Not present or minimally covered in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Swis721  BT  Cond 2" panose="020B0506020202030204"/>
                <a:ea typeface="+mn-ea"/>
                <a:cs typeface="+mn-cs"/>
              </a:rPr>
              <a:t>Absence of assignment or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Content is included, but it may be isolated in a way that diminishes its importance or relevancy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Swis721  BT  Cond 2" panose="020B0506020202030204"/>
              <a:ea typeface="+mn-ea"/>
              <a:cs typeface="+mn-cs"/>
            </a:endParaRPr>
          </a:p>
        </p:txBody>
      </p:sp>
      <p:sp>
        <p:nvSpPr>
          <p:cNvPr id="38925" name="TextBox 25">
            <a:extLst>
              <a:ext uri="{FF2B5EF4-FFF2-40B4-BE49-F238E27FC236}">
                <a16:creationId xmlns:a16="http://schemas.microsoft.com/office/drawing/2014/main" id="{BA61A12E-3E20-4955-93A2-6A4677A99F6D}"/>
              </a:ext>
            </a:extLst>
          </p:cNvPr>
          <p:cNvSpPr txBox="1">
            <a:spLocks noChangeArrowheads="1"/>
          </p:cNvSpPr>
          <p:nvPr/>
        </p:nvSpPr>
        <p:spPr bwMode="auto">
          <a:xfrm>
            <a:off x="6854825" y="3084513"/>
            <a:ext cx="484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Assessments may be simpler, more surface-level evaluations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Fewer resources (e.g., time, equipment) are dedicated to a topic; exposure may be limited to a few lectures or readings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Occasional homework problems, brief case studies </a:t>
            </a:r>
          </a:p>
        </p:txBody>
      </p:sp>
      <p:sp>
        <p:nvSpPr>
          <p:cNvPr id="38926" name="TextBox 26">
            <a:extLst>
              <a:ext uri="{FF2B5EF4-FFF2-40B4-BE49-F238E27FC236}">
                <a16:creationId xmlns:a16="http://schemas.microsoft.com/office/drawing/2014/main" id="{C7D89DB3-85DC-41F8-884E-845D3A90A0C9}"/>
              </a:ext>
            </a:extLst>
          </p:cNvPr>
          <p:cNvSpPr txBox="1">
            <a:spLocks noChangeArrowheads="1"/>
          </p:cNvSpPr>
          <p:nvPr/>
        </p:nvSpPr>
        <p:spPr bwMode="auto">
          <a:xfrm>
            <a:off x="6854825" y="4843463"/>
            <a:ext cx="484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Assessment encourages deep understanding and/or application of content learned</a:t>
            </a:r>
          </a:p>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Curriculum has clear objectives that reflect deep engagement with material </a:t>
            </a:r>
          </a:p>
          <a:p>
            <a:pPr marL="173038" marR="0" lvl="0"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FFFFFF"/>
                </a:solidFill>
                <a:effectLst/>
                <a:uLnTx/>
                <a:uFillTx/>
                <a:latin typeface="Swis721  BT  Cond 2" panose="020B0506020202030204"/>
                <a:ea typeface="+mn-ea"/>
                <a:cs typeface="+mn-cs"/>
              </a:rPr>
              <a:t>Considerable resources (e.g., time, equipment) are dedicated to a topic </a:t>
            </a:r>
          </a:p>
        </p:txBody>
      </p:sp>
      <p:cxnSp>
        <p:nvCxnSpPr>
          <p:cNvPr id="2" name="Straight Arrow Connector 1">
            <a:extLst>
              <a:ext uri="{FF2B5EF4-FFF2-40B4-BE49-F238E27FC236}">
                <a16:creationId xmlns:a16="http://schemas.microsoft.com/office/drawing/2014/main" id="{C76C7960-A88F-4D29-BBD5-F98737DF9E75}"/>
              </a:ext>
            </a:extLst>
          </p:cNvPr>
          <p:cNvCxnSpPr>
            <a:cxnSpLocks/>
          </p:cNvCxnSpPr>
          <p:nvPr/>
        </p:nvCxnSpPr>
        <p:spPr>
          <a:xfrm>
            <a:off x="9570009" y="533400"/>
            <a:ext cx="2286000" cy="0"/>
          </a:xfrm>
          <a:prstGeom prst="straightConnector1">
            <a:avLst/>
          </a:prstGeom>
          <a:gradFill>
            <a:gsLst>
              <a:gs pos="2752">
                <a:srgbClr val="B01AD8"/>
              </a:gs>
              <a:gs pos="100000">
                <a:srgbClr val="000000">
                  <a:alpha val="84000"/>
                </a:srgbClr>
              </a:gs>
              <a:gs pos="71000">
                <a:srgbClr val="7000BA"/>
              </a:gs>
              <a:gs pos="38000">
                <a:srgbClr val="9D00F5"/>
              </a:gs>
              <a:gs pos="100000">
                <a:srgbClr val="39005E"/>
              </a:gs>
            </a:gsLst>
            <a:lin ang="0" scaled="1"/>
          </a:gradFill>
          <a:ln w="28575" cap="flat" cmpd="sng" algn="ctr">
            <a:solidFill>
              <a:schemeClr val="tx1"/>
            </a:solidFill>
            <a:prstDash val="solid"/>
            <a:miter lim="800000"/>
            <a:headEnd type="oval" w="med" len="med"/>
            <a:tailEnd type="triangle" w="med" len="med"/>
          </a:ln>
          <a:effectLst/>
        </p:spPr>
      </p:cxnSp>
      <p:sp>
        <p:nvSpPr>
          <p:cNvPr id="3" name="Oval 2">
            <a:extLst>
              <a:ext uri="{FF2B5EF4-FFF2-40B4-BE49-F238E27FC236}">
                <a16:creationId xmlns:a16="http://schemas.microsoft.com/office/drawing/2014/main" id="{7F88B120-C7FE-4B17-BD89-2BCBE79C8A13}"/>
              </a:ext>
            </a:extLst>
          </p:cNvPr>
          <p:cNvSpPr/>
          <p:nvPr/>
        </p:nvSpPr>
        <p:spPr>
          <a:xfrm>
            <a:off x="9715500"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4" name="Oval 3">
            <a:extLst>
              <a:ext uri="{FF2B5EF4-FFF2-40B4-BE49-F238E27FC236}">
                <a16:creationId xmlns:a16="http://schemas.microsoft.com/office/drawing/2014/main" id="{31953C24-9707-4EDB-9A80-4F5B6BD54BFD}"/>
              </a:ext>
            </a:extLst>
          </p:cNvPr>
          <p:cNvSpPr/>
          <p:nvPr/>
        </p:nvSpPr>
        <p:spPr>
          <a:xfrm>
            <a:off x="10094913"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5" name="Oval 4">
            <a:extLst>
              <a:ext uri="{FF2B5EF4-FFF2-40B4-BE49-F238E27FC236}">
                <a16:creationId xmlns:a16="http://schemas.microsoft.com/office/drawing/2014/main" id="{442B9A46-D973-4F4A-B806-C5C76BB3B800}"/>
              </a:ext>
            </a:extLst>
          </p:cNvPr>
          <p:cNvSpPr/>
          <p:nvPr/>
        </p:nvSpPr>
        <p:spPr>
          <a:xfrm>
            <a:off x="10850563"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8" name="Oval 7">
            <a:extLst>
              <a:ext uri="{FF2B5EF4-FFF2-40B4-BE49-F238E27FC236}">
                <a16:creationId xmlns:a16="http://schemas.microsoft.com/office/drawing/2014/main" id="{EBB60E80-2FC1-40B2-8D24-ED86CEED0BF8}"/>
              </a:ext>
            </a:extLst>
          </p:cNvPr>
          <p:cNvSpPr/>
          <p:nvPr/>
        </p:nvSpPr>
        <p:spPr>
          <a:xfrm>
            <a:off x="10472738" y="441325"/>
            <a:ext cx="182562" cy="182563"/>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0" name="Oval 9">
            <a:extLst>
              <a:ext uri="{FF2B5EF4-FFF2-40B4-BE49-F238E27FC236}">
                <a16:creationId xmlns:a16="http://schemas.microsoft.com/office/drawing/2014/main" id="{DCEDE7FC-59A3-49B7-8982-DFC185E2DCA7}"/>
              </a:ext>
            </a:extLst>
          </p:cNvPr>
          <p:cNvSpPr/>
          <p:nvPr/>
        </p:nvSpPr>
        <p:spPr>
          <a:xfrm>
            <a:off x="11228388"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5</a:t>
            </a:r>
          </a:p>
        </p:txBody>
      </p:sp>
      <p:sp>
        <p:nvSpPr>
          <p:cNvPr id="11" name="Rectangle 10">
            <a:extLst>
              <a:ext uri="{FF2B5EF4-FFF2-40B4-BE49-F238E27FC236}">
                <a16:creationId xmlns:a16="http://schemas.microsoft.com/office/drawing/2014/main" id="{2737EA87-DBEF-4ED6-BB0F-911D62A3BD80}"/>
              </a:ext>
            </a:extLst>
          </p:cNvPr>
          <p:cNvSpPr/>
          <p:nvPr/>
        </p:nvSpPr>
        <p:spPr>
          <a:xfrm>
            <a:off x="9148763" y="220663"/>
            <a:ext cx="1135062" cy="198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A1A0A4"/>
                </a:solidFill>
                <a:effectLst/>
                <a:uLnTx/>
                <a:uFillTx/>
                <a:latin typeface="Calibri" panose="020F0502020204030204"/>
                <a:ea typeface="+mn-ea"/>
                <a:cs typeface="+mn-cs"/>
              </a:rPr>
              <a:t>Steps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6">
            <a:extLst>
              <a:ext uri="{FF2B5EF4-FFF2-40B4-BE49-F238E27FC236}">
                <a16:creationId xmlns:a16="http://schemas.microsoft.com/office/drawing/2014/main" id="{1C51C2D9-8E19-4A81-9154-C7D4F5F1AF5D}"/>
              </a:ext>
            </a:extLst>
          </p:cNvPr>
          <p:cNvGraphicFramePr>
            <a:graphicFrameLocks noGrp="1"/>
          </p:cNvGraphicFramePr>
          <p:nvPr/>
        </p:nvGraphicFramePr>
        <p:xfrm>
          <a:off x="1136650" y="2247900"/>
          <a:ext cx="5983288" cy="3533774"/>
        </p:xfrm>
        <a:graphic>
          <a:graphicData uri="http://schemas.openxmlformats.org/drawingml/2006/table">
            <a:tbl>
              <a:tblPr firstRow="1" bandRow="1">
                <a:tableStyleId>{073A0DAA-6AF3-43AB-8588-CEC1D06C72B9}</a:tableStyleId>
              </a:tblPr>
              <a:tblGrid>
                <a:gridCol w="3817422">
                  <a:extLst>
                    <a:ext uri="{9D8B030D-6E8A-4147-A177-3AD203B41FA5}">
                      <a16:colId xmlns:a16="http://schemas.microsoft.com/office/drawing/2014/main" val="20000"/>
                    </a:ext>
                  </a:extLst>
                </a:gridCol>
                <a:gridCol w="794268">
                  <a:extLst>
                    <a:ext uri="{9D8B030D-6E8A-4147-A177-3AD203B41FA5}">
                      <a16:colId xmlns:a16="http://schemas.microsoft.com/office/drawing/2014/main" val="20001"/>
                    </a:ext>
                  </a:extLst>
                </a:gridCol>
                <a:gridCol w="1371598">
                  <a:extLst>
                    <a:ext uri="{9D8B030D-6E8A-4147-A177-3AD203B41FA5}">
                      <a16:colId xmlns:a16="http://schemas.microsoft.com/office/drawing/2014/main" val="20002"/>
                    </a:ext>
                  </a:extLst>
                </a:gridCol>
              </a:tblGrid>
              <a:tr h="457220">
                <a:tc>
                  <a:txBody>
                    <a:bodyPr/>
                    <a:lstStyle/>
                    <a:p>
                      <a:endParaRPr lang="en-US" sz="1200">
                        <a:solidFill>
                          <a:schemeClr val="tx1"/>
                        </a:solidFill>
                        <a:latin typeface="Graphik" panose="020B0503030202060203" pitchFamily="34" charset="0"/>
                      </a:endParaRPr>
                    </a:p>
                  </a:txBody>
                  <a:tcPr marT="45722" marB="45722">
                    <a:solidFill>
                      <a:schemeClr val="tx2"/>
                    </a:solidFill>
                  </a:tcPr>
                </a:tc>
                <a:tc>
                  <a:txBody>
                    <a:bodyPr/>
                    <a:lstStyle/>
                    <a:p>
                      <a:pPr algn="ctr"/>
                      <a:r>
                        <a:rPr lang="en-US" sz="1200">
                          <a:solidFill>
                            <a:schemeClr val="bg1"/>
                          </a:solidFill>
                          <a:latin typeface="+mn-lt"/>
                        </a:rPr>
                        <a:t>Criticality</a:t>
                      </a:r>
                    </a:p>
                  </a:txBody>
                  <a:tcPr marT="45722" marB="45722" anchor="ctr">
                    <a:solidFill>
                      <a:schemeClr val="tx2"/>
                    </a:solidFill>
                  </a:tcPr>
                </a:tc>
                <a:tc>
                  <a:txBody>
                    <a:bodyPr/>
                    <a:lstStyle/>
                    <a:p>
                      <a:pPr algn="ctr"/>
                      <a:r>
                        <a:rPr lang="en-US" sz="1200">
                          <a:solidFill>
                            <a:schemeClr val="bg1"/>
                          </a:solidFill>
                        </a:rPr>
                        <a:t>Curriculum Coverage</a:t>
                      </a:r>
                      <a:endParaRPr lang="en-US" sz="1200">
                        <a:solidFill>
                          <a:schemeClr val="bg1"/>
                        </a:solidFill>
                        <a:latin typeface="Graphik" panose="020B0503030202060203" pitchFamily="34" charset="0"/>
                      </a:endParaRPr>
                    </a:p>
                  </a:txBody>
                  <a:tcPr marT="45722" marB="45722" anchor="ctr">
                    <a:solidFill>
                      <a:schemeClr val="tx2"/>
                    </a:solidFill>
                  </a:tcPr>
                </a:tc>
                <a:extLst>
                  <a:ext uri="{0D108BD9-81ED-4DB2-BD59-A6C34878D82A}">
                    <a16:rowId xmlns:a16="http://schemas.microsoft.com/office/drawing/2014/main" val="10000"/>
                  </a:ext>
                </a:extLst>
              </a:tr>
              <a:tr h="434359">
                <a:tc>
                  <a:txBody>
                    <a:bodyPr/>
                    <a:lstStyle/>
                    <a:p>
                      <a:pPr algn="l" fontAlgn="t"/>
                      <a:r>
                        <a:rPr lang="en-US" sz="1100" b="0" i="0" u="none" strike="noStrike">
                          <a:solidFill>
                            <a:srgbClr val="000000"/>
                          </a:solidFill>
                          <a:effectLst/>
                          <a:latin typeface="Calibri" panose="020F0502020204030204" pitchFamily="34" charset="0"/>
                        </a:rPr>
                        <a:t>Knowledge of calibration procedures, precision measurement tools, and equipment accuracy requirements.</a:t>
                      </a:r>
                    </a:p>
                  </a:txBody>
                  <a:tcPr marT="45722" marB="45722"/>
                </a:tc>
                <a:tc>
                  <a:txBody>
                    <a:bodyPr/>
                    <a:lstStyle/>
                    <a:p>
                      <a:pPr algn="ctr"/>
                      <a:r>
                        <a:rPr lang="en-US" sz="1200" b="0" i="0">
                          <a:solidFill>
                            <a:schemeClr val="tx1"/>
                          </a:solidFill>
                          <a:latin typeface="Swis721  BT  Cond 2" panose="020B0506020202030204"/>
                        </a:rPr>
                        <a:t>High</a:t>
                      </a:r>
                    </a:p>
                  </a:txBody>
                  <a:tcPr marT="45722" marB="45722" anchor="ctr"/>
                </a:tc>
                <a:tc>
                  <a:txBody>
                    <a:bodyPr/>
                    <a:lstStyle/>
                    <a:p>
                      <a:pPr algn="ctr"/>
                      <a:r>
                        <a:rPr lang="en-US" sz="1200" b="0" i="0">
                          <a:solidFill>
                            <a:schemeClr val="tx1"/>
                          </a:solidFill>
                          <a:latin typeface="Swis721  BT  Cond 2" panose="020B0506020202030204"/>
                        </a:rPr>
                        <a:t>Gap</a:t>
                      </a:r>
                    </a:p>
                  </a:txBody>
                  <a:tcPr marT="45722" marB="45722" anchor="ctr"/>
                </a:tc>
                <a:extLst>
                  <a:ext uri="{0D108BD9-81ED-4DB2-BD59-A6C34878D82A}">
                    <a16:rowId xmlns:a16="http://schemas.microsoft.com/office/drawing/2014/main" val="10001"/>
                  </a:ext>
                </a:extLst>
              </a:tr>
              <a:tr h="538984">
                <a:tc>
                  <a:txBody>
                    <a:bodyPr/>
                    <a:lstStyle/>
                    <a:p>
                      <a:r>
                        <a:rPr lang="en-US" sz="1100" b="0" i="0" u="none" strike="noStrike">
                          <a:solidFill>
                            <a:schemeClr val="tx1"/>
                          </a:solidFill>
                          <a:effectLst/>
                          <a:latin typeface="Swis721  BT  Cond 2" panose="020B0506020202030204"/>
                        </a:rPr>
                        <a:t>Ability to ensure accurate designs that meet GD&amp;T requirements.</a:t>
                      </a:r>
                      <a:endParaRPr lang="en-US" sz="1100">
                        <a:solidFill>
                          <a:schemeClr val="tx1"/>
                        </a:solidFill>
                        <a:latin typeface="Swis721  BT  Cond 2" panose="020B0506020202030204"/>
                      </a:endParaRPr>
                    </a:p>
                  </a:txBody>
                  <a:tcPr marT="45722" marB="45722" anchor="ctr"/>
                </a:tc>
                <a:tc>
                  <a:txBody>
                    <a:bodyPr/>
                    <a:lstStyle/>
                    <a:p>
                      <a:pPr algn="ctr"/>
                      <a:r>
                        <a:rPr lang="en-US" sz="1200" b="0" i="0" strike="noStrike">
                          <a:solidFill>
                            <a:schemeClr val="tx1"/>
                          </a:solidFill>
                          <a:latin typeface="Swis721  BT  Cond 2" panose="020B0506020202030204"/>
                        </a:rPr>
                        <a:t>High</a:t>
                      </a:r>
                    </a:p>
                  </a:txBody>
                  <a:tcPr marT="45722" marB="45722" anchor="ctr"/>
                </a:tc>
                <a:tc>
                  <a:txBody>
                    <a:bodyPr/>
                    <a:lstStyle/>
                    <a:p>
                      <a:pPr algn="ctr"/>
                      <a:r>
                        <a:rPr lang="en-US" sz="1200" b="0" i="0" strike="noStrike">
                          <a:solidFill>
                            <a:schemeClr val="tx1"/>
                          </a:solidFill>
                          <a:latin typeface="Swis721  BT  Cond 2" panose="020B0506020202030204"/>
                        </a:rPr>
                        <a:t>Exposure</a:t>
                      </a:r>
                    </a:p>
                  </a:txBody>
                  <a:tcPr marT="45722" marB="45722" anchor="ctr"/>
                </a:tc>
                <a:extLst>
                  <a:ext uri="{0D108BD9-81ED-4DB2-BD59-A6C34878D82A}">
                    <a16:rowId xmlns:a16="http://schemas.microsoft.com/office/drawing/2014/main" val="10002"/>
                  </a:ext>
                </a:extLst>
              </a:tr>
              <a:tr h="605816">
                <a:tc>
                  <a:txBody>
                    <a:bodyPr/>
                    <a:lstStyle/>
                    <a:p>
                      <a:pPr algn="l" fontAlgn="t"/>
                      <a:r>
                        <a:rPr lang="en-US" sz="1100" b="0" i="0" u="none" strike="noStrike">
                          <a:solidFill>
                            <a:schemeClr val="tx1"/>
                          </a:solidFill>
                          <a:effectLst/>
                          <a:latin typeface="Swis721  BT  Cond 2" panose="020B0506020202030204"/>
                        </a:rPr>
                        <a:t>Knowledge of machine preparation activities such as lubrication, restocking of materials, understanding operation and safety.</a:t>
                      </a:r>
                    </a:p>
                  </a:txBody>
                  <a:tcPr marT="45722" marB="45722"/>
                </a:tc>
                <a:tc>
                  <a:txBody>
                    <a:bodyPr/>
                    <a:lstStyle/>
                    <a:p>
                      <a:pPr algn="ctr"/>
                      <a:r>
                        <a:rPr lang="en-US" sz="1200" b="0" i="0">
                          <a:solidFill>
                            <a:schemeClr val="tx1"/>
                          </a:solidFill>
                          <a:latin typeface="Swis721  BT  Cond 2" panose="020B0506020202030204"/>
                        </a:rPr>
                        <a:t>High</a:t>
                      </a:r>
                    </a:p>
                  </a:txBody>
                  <a:tcPr marT="45722" marB="45722" anchor="ctr"/>
                </a:tc>
                <a:tc>
                  <a:txBody>
                    <a:bodyPr/>
                    <a:lstStyle/>
                    <a:p>
                      <a:pPr algn="ctr"/>
                      <a:r>
                        <a:rPr lang="en-US" sz="1200" b="0" i="0">
                          <a:solidFill>
                            <a:schemeClr val="tx1"/>
                          </a:solidFill>
                          <a:latin typeface="Swis721  BT  Cond 2" panose="020B0506020202030204"/>
                        </a:rPr>
                        <a:t>Gap</a:t>
                      </a:r>
                    </a:p>
                  </a:txBody>
                  <a:tcPr marT="45722" marB="45722" anchor="ctr"/>
                </a:tc>
                <a:extLst>
                  <a:ext uri="{0D108BD9-81ED-4DB2-BD59-A6C34878D82A}">
                    <a16:rowId xmlns:a16="http://schemas.microsoft.com/office/drawing/2014/main" val="10003"/>
                  </a:ext>
                </a:extLst>
              </a:tr>
              <a:tr h="605816">
                <a:tc>
                  <a:txBody>
                    <a:bodyPr/>
                    <a:lstStyle/>
                    <a:p>
                      <a:pPr algn="l" fontAlgn="b"/>
                      <a:r>
                        <a:rPr lang="en-US" sz="1100" b="0" i="0" u="none" strike="noStrike">
                          <a:solidFill>
                            <a:srgbClr val="000000"/>
                          </a:solidFill>
                          <a:effectLst/>
                          <a:latin typeface="Swis721  BT  Cond 2" panose="020B0506020202030204"/>
                        </a:rPr>
                        <a:t>Skill in reading and interpreting electrical schematics, including wiring diagrams, circuit layouts, and control panel drawings.</a:t>
                      </a:r>
                    </a:p>
                  </a:txBody>
                  <a:tcPr marT="45722" marB="45722" anchor="ctr"/>
                </a:tc>
                <a:tc>
                  <a:txBody>
                    <a:bodyPr/>
                    <a:lstStyle/>
                    <a:p>
                      <a:pPr algn="ctr"/>
                      <a:r>
                        <a:rPr lang="en-US" sz="1200" b="0" i="0">
                          <a:solidFill>
                            <a:schemeClr val="tx1"/>
                          </a:solidFill>
                          <a:latin typeface="Swis721  BT  Cond 2" panose="020B0506020202030204"/>
                        </a:rPr>
                        <a:t>High</a:t>
                      </a:r>
                    </a:p>
                  </a:txBody>
                  <a:tcPr marT="45722" marB="45722" anchor="ctr"/>
                </a:tc>
                <a:tc>
                  <a:txBody>
                    <a:bodyPr/>
                    <a:lstStyle/>
                    <a:p>
                      <a:pPr algn="ctr"/>
                      <a:r>
                        <a:rPr lang="en-US" sz="1200" b="0" i="0">
                          <a:solidFill>
                            <a:schemeClr val="tx1"/>
                          </a:solidFill>
                          <a:latin typeface="Swis721  BT  Cond 2" panose="020B0506020202030204"/>
                        </a:rPr>
                        <a:t>Thorough Coverage</a:t>
                      </a:r>
                    </a:p>
                  </a:txBody>
                  <a:tcPr marT="45722" marB="45722" anchor="ctr"/>
                </a:tc>
                <a:extLst>
                  <a:ext uri="{0D108BD9-81ED-4DB2-BD59-A6C34878D82A}">
                    <a16:rowId xmlns:a16="http://schemas.microsoft.com/office/drawing/2014/main" val="10004"/>
                  </a:ext>
                </a:extLst>
              </a:tr>
              <a:tr h="434359">
                <a:tc>
                  <a:txBody>
                    <a:bodyPr/>
                    <a:lstStyle/>
                    <a:p>
                      <a:pPr algn="l" fontAlgn="t"/>
                      <a:r>
                        <a:rPr lang="en-US" sz="1100" b="0" i="0" u="none" strike="noStrike">
                          <a:solidFill>
                            <a:srgbClr val="000000"/>
                          </a:solidFill>
                          <a:effectLst/>
                          <a:latin typeface="Swis721  BT  Cond 2" panose="020B0506020202030204"/>
                        </a:rPr>
                        <a:t>Skill in identifying opportunities for improved ergonomic workstation layouts.</a:t>
                      </a:r>
                    </a:p>
                  </a:txBody>
                  <a:tcPr marT="45722" marB="4572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Swis721  BT  Cond 2" panose="020B0506020202030204"/>
                        </a:rPr>
                        <a:t>Low</a:t>
                      </a:r>
                    </a:p>
                  </a:txBody>
                  <a:tcPr marT="45722" marB="45722" anchor="ctr"/>
                </a:tc>
                <a:tc>
                  <a:txBody>
                    <a:bodyPr/>
                    <a:lstStyle/>
                    <a:p>
                      <a:pPr algn="ctr"/>
                      <a:r>
                        <a:rPr lang="en-US" sz="1200" b="0" i="0">
                          <a:solidFill>
                            <a:schemeClr val="tx1"/>
                          </a:solidFill>
                          <a:latin typeface="Swis721  BT  Cond 2" panose="020B0506020202030204"/>
                        </a:rPr>
                        <a:t>Gap</a:t>
                      </a:r>
                    </a:p>
                  </a:txBody>
                  <a:tcPr marT="45722" marB="45722" anchor="ctr"/>
                </a:tc>
                <a:extLst>
                  <a:ext uri="{0D108BD9-81ED-4DB2-BD59-A6C34878D82A}">
                    <a16:rowId xmlns:a16="http://schemas.microsoft.com/office/drawing/2014/main" val="10005"/>
                  </a:ext>
                </a:extLst>
              </a:tr>
              <a:tr h="457220">
                <a:tc>
                  <a:txBody>
                    <a:bodyPr/>
                    <a:lstStyle/>
                    <a:p>
                      <a:pPr algn="l" fontAlgn="b"/>
                      <a:r>
                        <a:rPr lang="en-US" sz="1100" b="0" i="0" u="none" strike="noStrike">
                          <a:solidFill>
                            <a:srgbClr val="000000"/>
                          </a:solidFill>
                          <a:effectLst/>
                          <a:latin typeface="Swis721  BT  Cond 2" panose="020B0506020202030204"/>
                        </a:rPr>
                        <a:t>Knowledge of GD&amp;T principles and standards for parts manufacturing.</a:t>
                      </a:r>
                    </a:p>
                  </a:txBody>
                  <a:tcPr marT="45722" marB="45722"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Swis721  BT  Cond 2" panose="020B0506020202030204"/>
                        </a:rPr>
                        <a:t>Medium</a:t>
                      </a:r>
                    </a:p>
                  </a:txBody>
                  <a:tcPr marT="45722" marB="45722" anchor="ctr"/>
                </a:tc>
                <a:tc>
                  <a:txBody>
                    <a:bodyPr/>
                    <a:lstStyle/>
                    <a:p>
                      <a:pPr algn="ctr"/>
                      <a:r>
                        <a:rPr lang="en-US" sz="1200" b="0" i="0">
                          <a:solidFill>
                            <a:schemeClr val="tx1"/>
                          </a:solidFill>
                          <a:latin typeface="Swis721  BT  Cond 2" panose="020B0506020202030204"/>
                        </a:rPr>
                        <a:t>Thorough Coverage</a:t>
                      </a:r>
                    </a:p>
                  </a:txBody>
                  <a:tcPr marT="45722" marB="45722" anchor="ctr"/>
                </a:tc>
                <a:extLst>
                  <a:ext uri="{0D108BD9-81ED-4DB2-BD59-A6C34878D82A}">
                    <a16:rowId xmlns:a16="http://schemas.microsoft.com/office/drawing/2014/main" val="10006"/>
                  </a:ext>
                </a:extLst>
              </a:tr>
            </a:tbl>
          </a:graphicData>
        </a:graphic>
      </p:graphicFrame>
      <p:sp>
        <p:nvSpPr>
          <p:cNvPr id="11" name="Right Brace 10">
            <a:extLst>
              <a:ext uri="{FF2B5EF4-FFF2-40B4-BE49-F238E27FC236}">
                <a16:creationId xmlns:a16="http://schemas.microsoft.com/office/drawing/2014/main" id="{14DEC545-D65F-4981-A28F-0E780F81A146}"/>
              </a:ext>
            </a:extLst>
          </p:cNvPr>
          <p:cNvSpPr/>
          <p:nvPr/>
        </p:nvSpPr>
        <p:spPr>
          <a:xfrm rot="16200000">
            <a:off x="6316663" y="1517650"/>
            <a:ext cx="160337" cy="1128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wis721  BT  Cond 2"/>
              <a:ea typeface="+mn-ea"/>
              <a:cs typeface="+mn-cs"/>
            </a:endParaRPr>
          </a:p>
        </p:txBody>
      </p:sp>
      <p:sp>
        <p:nvSpPr>
          <p:cNvPr id="12" name="Right Brace 11">
            <a:extLst>
              <a:ext uri="{FF2B5EF4-FFF2-40B4-BE49-F238E27FC236}">
                <a16:creationId xmlns:a16="http://schemas.microsoft.com/office/drawing/2014/main" id="{4AFF4F42-586C-471A-9370-CC646D6F7F2B}"/>
              </a:ext>
            </a:extLst>
          </p:cNvPr>
          <p:cNvSpPr/>
          <p:nvPr/>
        </p:nvSpPr>
        <p:spPr>
          <a:xfrm rot="10800000">
            <a:off x="696913" y="2433638"/>
            <a:ext cx="349250" cy="33401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wis721  BT  Cond 2"/>
              <a:ea typeface="+mn-ea"/>
              <a:cs typeface="+mn-cs"/>
            </a:endParaRPr>
          </a:p>
        </p:txBody>
      </p:sp>
      <p:sp>
        <p:nvSpPr>
          <p:cNvPr id="15" name="Rectangle 14">
            <a:extLst>
              <a:ext uri="{FF2B5EF4-FFF2-40B4-BE49-F238E27FC236}">
                <a16:creationId xmlns:a16="http://schemas.microsoft.com/office/drawing/2014/main" id="{94CAFF9C-EC06-4645-82C0-AB59A3E4A9EF}"/>
              </a:ext>
            </a:extLst>
          </p:cNvPr>
          <p:cNvSpPr/>
          <p:nvPr/>
        </p:nvSpPr>
        <p:spPr>
          <a:xfrm>
            <a:off x="5457825" y="1670050"/>
            <a:ext cx="1878013"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Swis721  BT  Cond 2"/>
                <a:ea typeface="+mn-ea"/>
                <a:cs typeface="+mn-cs"/>
              </a:rPr>
              <a:t>Manual assessment of curriculum </a:t>
            </a:r>
          </a:p>
        </p:txBody>
      </p:sp>
      <p:sp>
        <p:nvSpPr>
          <p:cNvPr id="17" name="Rectangle 16">
            <a:extLst>
              <a:ext uri="{FF2B5EF4-FFF2-40B4-BE49-F238E27FC236}">
                <a16:creationId xmlns:a16="http://schemas.microsoft.com/office/drawing/2014/main" id="{E86C53CE-85B3-4232-87F9-7D1A8D89186F}"/>
              </a:ext>
            </a:extLst>
          </p:cNvPr>
          <p:cNvSpPr/>
          <p:nvPr/>
        </p:nvSpPr>
        <p:spPr>
          <a:xfrm rot="16200000">
            <a:off x="-1268412" y="3921125"/>
            <a:ext cx="3602038" cy="35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Swis721  BT  Cond 2"/>
                <a:ea typeface="+mn-ea"/>
                <a:cs typeface="+mn-cs"/>
              </a:rPr>
              <a:t> Manufacturing KSAs</a:t>
            </a:r>
          </a:p>
        </p:txBody>
      </p:sp>
      <p:graphicFrame>
        <p:nvGraphicFramePr>
          <p:cNvPr id="18" name="Table 45">
            <a:extLst>
              <a:ext uri="{FF2B5EF4-FFF2-40B4-BE49-F238E27FC236}">
                <a16:creationId xmlns:a16="http://schemas.microsoft.com/office/drawing/2014/main" id="{8774C93E-5F50-47FC-90B9-5184B38C1332}"/>
              </a:ext>
            </a:extLst>
          </p:cNvPr>
          <p:cNvGraphicFramePr>
            <a:graphicFrameLocks noGrp="1"/>
          </p:cNvGraphicFramePr>
          <p:nvPr/>
        </p:nvGraphicFramePr>
        <p:xfrm>
          <a:off x="1136650" y="1854200"/>
          <a:ext cx="3044825" cy="306388"/>
        </p:xfrm>
        <a:graphic>
          <a:graphicData uri="http://schemas.openxmlformats.org/drawingml/2006/table">
            <a:tbl>
              <a:tblPr firstRow="1" bandRow="1">
                <a:tableStyleId>{5C22544A-7EE6-4342-B048-85BDC9FD1C3A}</a:tableStyleId>
              </a:tblPr>
              <a:tblGrid>
                <a:gridCol w="3044825">
                  <a:extLst>
                    <a:ext uri="{9D8B030D-6E8A-4147-A177-3AD203B41FA5}">
                      <a16:colId xmlns:a16="http://schemas.microsoft.com/office/drawing/2014/main" val="20000"/>
                    </a:ext>
                  </a:extLst>
                </a:gridCol>
              </a:tblGrid>
              <a:tr h="306388">
                <a:tc>
                  <a:txBody>
                    <a:bodyPr/>
                    <a:lstStyle/>
                    <a:p>
                      <a:pPr algn="ctr"/>
                      <a:r>
                        <a:rPr lang="en-US" sz="1400" b="0" i="1">
                          <a:solidFill>
                            <a:schemeClr val="bg1">
                              <a:lumMod val="50000"/>
                            </a:schemeClr>
                          </a:solidFill>
                          <a:latin typeface="Source Sans Pro" panose="020B0503030403020204" pitchFamily="34" charset="0"/>
                        </a:rPr>
                        <a:t>Curriculum Assessment Output</a:t>
                      </a:r>
                    </a:p>
                  </a:txBody>
                  <a:tcPr marL="91408" marR="91408" marT="45815" marB="4581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 name="Callout: Double Bent Line with Accent Bar 19">
            <a:extLst>
              <a:ext uri="{FF2B5EF4-FFF2-40B4-BE49-F238E27FC236}">
                <a16:creationId xmlns:a16="http://schemas.microsoft.com/office/drawing/2014/main" id="{AE3FE043-D9F2-40BD-B95B-3B2FCDFBE543}"/>
              </a:ext>
            </a:extLst>
          </p:cNvPr>
          <p:cNvSpPr/>
          <p:nvPr/>
        </p:nvSpPr>
        <p:spPr>
          <a:xfrm>
            <a:off x="7796213" y="2586038"/>
            <a:ext cx="3929062" cy="801687"/>
          </a:xfrm>
          <a:prstGeom prst="accentCallout3">
            <a:avLst>
              <a:gd name="adj1" fmla="val 38651"/>
              <a:gd name="adj2" fmla="val -2699"/>
              <a:gd name="adj3" fmla="val 38559"/>
              <a:gd name="adj4" fmla="val -12643"/>
              <a:gd name="adj5" fmla="val 38785"/>
              <a:gd name="adj6" fmla="val -15655"/>
              <a:gd name="adj7" fmla="val 38835"/>
              <a:gd name="adj8" fmla="val -1754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Swis721  BT  Cond 2"/>
                <a:ea typeface="+mn-ea"/>
                <a:cs typeface="+mn-cs"/>
              </a:rPr>
              <a:t>Gap and High Criticality</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wis721  BT  Cond 2"/>
                <a:ea typeface="+mn-ea"/>
                <a:cs typeface="+mn-cs"/>
              </a:rPr>
              <a:t>Prioritize Inclusion </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a:ea typeface="+mn-ea"/>
                <a:cs typeface="+mn-cs"/>
              </a:rPr>
              <a:t>Based on employer input, critical need in industry; recommend bridging the gap and fast-track integration of KSA into curriculum.</a:t>
            </a:r>
          </a:p>
        </p:txBody>
      </p:sp>
      <p:sp>
        <p:nvSpPr>
          <p:cNvPr id="21" name="Callout: Line with Accent Bar 20">
            <a:extLst>
              <a:ext uri="{FF2B5EF4-FFF2-40B4-BE49-F238E27FC236}">
                <a16:creationId xmlns:a16="http://schemas.microsoft.com/office/drawing/2014/main" id="{41FE02CB-C75D-4B69-8CBE-C9D43323BABD}"/>
              </a:ext>
            </a:extLst>
          </p:cNvPr>
          <p:cNvSpPr/>
          <p:nvPr/>
        </p:nvSpPr>
        <p:spPr>
          <a:xfrm>
            <a:off x="7796213" y="4176713"/>
            <a:ext cx="4062412" cy="841375"/>
          </a:xfrm>
          <a:prstGeom prst="accentCallout1">
            <a:avLst>
              <a:gd name="adj1" fmla="val 48215"/>
              <a:gd name="adj2" fmla="val -2494"/>
              <a:gd name="adj3" fmla="val 48204"/>
              <a:gd name="adj4" fmla="val -1702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Swis721  BT  Cond 2"/>
                <a:ea typeface="+mn-ea"/>
                <a:cs typeface="+mn-cs"/>
              </a:rPr>
              <a:t>Thorough Coverage and High Criticality</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wis721  BT  Cond 2"/>
                <a:ea typeface="+mn-ea"/>
                <a:cs typeface="+mn-cs"/>
              </a:rPr>
              <a:t>Sustain</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a:ea typeface="+mn-ea"/>
                <a:cs typeface="+mn-cs"/>
              </a:rPr>
              <a:t>Maintain the depth and quality of instruction. Regularly update to incorporate newest industry trends.</a:t>
            </a:r>
          </a:p>
        </p:txBody>
      </p:sp>
      <p:sp>
        <p:nvSpPr>
          <p:cNvPr id="22" name="Callout: Double Bent Line with Accent Bar 21">
            <a:extLst>
              <a:ext uri="{FF2B5EF4-FFF2-40B4-BE49-F238E27FC236}">
                <a16:creationId xmlns:a16="http://schemas.microsoft.com/office/drawing/2014/main" id="{C2AB213B-7E09-408D-BCA9-CB6C76160ED8}"/>
              </a:ext>
            </a:extLst>
          </p:cNvPr>
          <p:cNvSpPr/>
          <p:nvPr/>
        </p:nvSpPr>
        <p:spPr>
          <a:xfrm>
            <a:off x="7796213" y="5556250"/>
            <a:ext cx="4062412" cy="952500"/>
          </a:xfrm>
          <a:prstGeom prst="accentCallout3">
            <a:avLst>
              <a:gd name="adj1" fmla="val 18667"/>
              <a:gd name="adj2" fmla="val -2430"/>
              <a:gd name="adj3" fmla="val 18611"/>
              <a:gd name="adj4" fmla="val -9615"/>
              <a:gd name="adj5" fmla="val -58006"/>
              <a:gd name="adj6" fmla="val -9623"/>
              <a:gd name="adj7" fmla="val -58042"/>
              <a:gd name="adj8" fmla="val -1670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Swis721  BT  Cond 2"/>
                <a:ea typeface="+mn-ea"/>
                <a:cs typeface="+mn-cs"/>
              </a:rPr>
              <a:t>Gap and Low Criticality</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wis721  BT  Cond 2"/>
                <a:ea typeface="+mn-ea"/>
                <a:cs typeface="+mn-cs"/>
              </a:rPr>
              <a:t>Permissible Gap </a:t>
            </a: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a:ea typeface="+mn-ea"/>
                <a:cs typeface="+mn-cs"/>
              </a:rPr>
              <a:t>Assess the necessity of filling the gap. If there's limited industry demand, consider offering it as an optional workshop or an extracurricular activity. </a:t>
            </a:r>
          </a:p>
        </p:txBody>
      </p:sp>
      <p:sp>
        <p:nvSpPr>
          <p:cNvPr id="41009" name="TextBox 25">
            <a:extLst>
              <a:ext uri="{FF2B5EF4-FFF2-40B4-BE49-F238E27FC236}">
                <a16:creationId xmlns:a16="http://schemas.microsoft.com/office/drawing/2014/main" id="{5C92794F-A583-4480-AF9A-83E011DEBA2C}"/>
              </a:ext>
            </a:extLst>
          </p:cNvPr>
          <p:cNvSpPr txBox="1">
            <a:spLocks noChangeArrowheads="1"/>
          </p:cNvSpPr>
          <p:nvPr/>
        </p:nvSpPr>
        <p:spPr bwMode="auto">
          <a:xfrm>
            <a:off x="7754938" y="2090738"/>
            <a:ext cx="3565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Swis721  BT  Cond 2" panose="020B0506020202030204"/>
                <a:ea typeface="+mn-ea"/>
                <a:cs typeface="+mn-cs"/>
              </a:rPr>
              <a:t>Sample strategic decisions:</a:t>
            </a:r>
          </a:p>
        </p:txBody>
      </p:sp>
      <p:sp>
        <p:nvSpPr>
          <p:cNvPr id="41010" name="Title 1">
            <a:extLst>
              <a:ext uri="{FF2B5EF4-FFF2-40B4-BE49-F238E27FC236}">
                <a16:creationId xmlns:a16="http://schemas.microsoft.com/office/drawing/2014/main" id="{F6C2A4D6-C76C-4EE6-86B9-AB91C30CCD54}"/>
              </a:ext>
            </a:extLst>
          </p:cNvPr>
          <p:cNvSpPr txBox="1">
            <a:spLocks noChangeArrowheads="1"/>
          </p:cNvSpPr>
          <p:nvPr/>
        </p:nvSpPr>
        <p:spPr bwMode="auto">
          <a:xfrm>
            <a:off x="549275" y="365125"/>
            <a:ext cx="86550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STRATEGIC UPDATE RECOMMENDATION FRAMEWORK </a:t>
            </a:r>
          </a:p>
        </p:txBody>
      </p:sp>
      <p:sp>
        <p:nvSpPr>
          <p:cNvPr id="41011" name="TextBox 28">
            <a:extLst>
              <a:ext uri="{FF2B5EF4-FFF2-40B4-BE49-F238E27FC236}">
                <a16:creationId xmlns:a16="http://schemas.microsoft.com/office/drawing/2014/main" id="{EDD5E0CB-6BE4-4463-BDBF-37052986D158}"/>
              </a:ext>
            </a:extLst>
          </p:cNvPr>
          <p:cNvSpPr txBox="1">
            <a:spLocks noChangeArrowheads="1"/>
          </p:cNvSpPr>
          <p:nvPr/>
        </p:nvSpPr>
        <p:spPr bwMode="auto">
          <a:xfrm>
            <a:off x="549275" y="1293813"/>
            <a:ext cx="112633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Strategic recommendations are derived once curriculum coverage is compared against criticality as deemed by Ohio employers. </a:t>
            </a:r>
          </a:p>
        </p:txBody>
      </p:sp>
      <p:sp>
        <p:nvSpPr>
          <p:cNvPr id="34" name="Rectangle 33">
            <a:extLst>
              <a:ext uri="{FF2B5EF4-FFF2-40B4-BE49-F238E27FC236}">
                <a16:creationId xmlns:a16="http://schemas.microsoft.com/office/drawing/2014/main" id="{B5D5850B-02D4-45BF-9672-4EA62A831F94}"/>
              </a:ext>
            </a:extLst>
          </p:cNvPr>
          <p:cNvSpPr/>
          <p:nvPr/>
        </p:nvSpPr>
        <p:spPr>
          <a:xfrm>
            <a:off x="1260475" y="5918200"/>
            <a:ext cx="4965700"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a:ea typeface="+mn-ea"/>
                <a:cs typeface="+mn-cs"/>
              </a:rPr>
              <a:t>“No Changes” Recommendation Type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a:ea typeface="+mn-ea"/>
                <a:cs typeface="+mn-cs"/>
              </a:rPr>
              <a:t>“Moderate Changes” Recommendation Type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a:ea typeface="+mn-ea"/>
                <a:cs typeface="+mn-cs"/>
              </a:rPr>
              <a:t>“High Priority Changes” Recommendation Type </a:t>
            </a:r>
          </a:p>
        </p:txBody>
      </p:sp>
      <p:sp>
        <p:nvSpPr>
          <p:cNvPr id="35" name="Rectangle 34">
            <a:extLst>
              <a:ext uri="{FF2B5EF4-FFF2-40B4-BE49-F238E27FC236}">
                <a16:creationId xmlns:a16="http://schemas.microsoft.com/office/drawing/2014/main" id="{7C6F3359-DA0E-4BBD-90B3-6472DBDF19CB}"/>
              </a:ext>
            </a:extLst>
          </p:cNvPr>
          <p:cNvSpPr/>
          <p:nvPr/>
        </p:nvSpPr>
        <p:spPr>
          <a:xfrm>
            <a:off x="1136650" y="5970588"/>
            <a:ext cx="136525" cy="138112"/>
          </a:xfrm>
          <a:prstGeom prst="rect">
            <a:avLst/>
          </a:prstGeom>
          <a:solidFill>
            <a:srgbClr val="E2F0D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sp>
        <p:nvSpPr>
          <p:cNvPr id="40" name="Rectangle 39">
            <a:extLst>
              <a:ext uri="{FF2B5EF4-FFF2-40B4-BE49-F238E27FC236}">
                <a16:creationId xmlns:a16="http://schemas.microsoft.com/office/drawing/2014/main" id="{B8B5B435-A51C-43B9-AFA8-FD9B9F4DF68C}"/>
              </a:ext>
            </a:extLst>
          </p:cNvPr>
          <p:cNvSpPr/>
          <p:nvPr/>
        </p:nvSpPr>
        <p:spPr>
          <a:xfrm>
            <a:off x="1136650" y="6202363"/>
            <a:ext cx="136525" cy="136525"/>
          </a:xfrm>
          <a:prstGeom prst="rect">
            <a:avLst/>
          </a:prstGeom>
          <a:solidFill>
            <a:srgbClr val="FFF2CC"/>
          </a:solidFill>
          <a:ln>
            <a:solidFill>
              <a:srgbClr val="F3C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sp>
        <p:nvSpPr>
          <p:cNvPr id="41" name="Rectangle 40">
            <a:extLst>
              <a:ext uri="{FF2B5EF4-FFF2-40B4-BE49-F238E27FC236}">
                <a16:creationId xmlns:a16="http://schemas.microsoft.com/office/drawing/2014/main" id="{540AFAF2-D86B-4D8C-B85D-12A8C16D870E}"/>
              </a:ext>
            </a:extLst>
          </p:cNvPr>
          <p:cNvSpPr/>
          <p:nvPr/>
        </p:nvSpPr>
        <p:spPr>
          <a:xfrm>
            <a:off x="1136650" y="6432550"/>
            <a:ext cx="136525" cy="136525"/>
          </a:xfrm>
          <a:prstGeom prst="rect">
            <a:avLst/>
          </a:prstGeom>
          <a:solidFill>
            <a:srgbClr val="F0C7C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sp>
        <p:nvSpPr>
          <p:cNvPr id="42" name="Rectangle 41">
            <a:extLst>
              <a:ext uri="{FF2B5EF4-FFF2-40B4-BE49-F238E27FC236}">
                <a16:creationId xmlns:a16="http://schemas.microsoft.com/office/drawing/2014/main" id="{3684F3B8-90CB-4673-B4A7-43DC19582374}"/>
              </a:ext>
            </a:extLst>
          </p:cNvPr>
          <p:cNvSpPr/>
          <p:nvPr/>
        </p:nvSpPr>
        <p:spPr>
          <a:xfrm>
            <a:off x="8983663" y="5781675"/>
            <a:ext cx="138112" cy="136525"/>
          </a:xfrm>
          <a:prstGeom prst="rect">
            <a:avLst/>
          </a:prstGeom>
          <a:solidFill>
            <a:srgbClr val="E2F0D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sp>
        <p:nvSpPr>
          <p:cNvPr id="44" name="Rectangle 43">
            <a:extLst>
              <a:ext uri="{FF2B5EF4-FFF2-40B4-BE49-F238E27FC236}">
                <a16:creationId xmlns:a16="http://schemas.microsoft.com/office/drawing/2014/main" id="{2E99CDFA-AE95-4F26-9534-14F7A515C57C}"/>
              </a:ext>
            </a:extLst>
          </p:cNvPr>
          <p:cNvSpPr/>
          <p:nvPr/>
        </p:nvSpPr>
        <p:spPr>
          <a:xfrm>
            <a:off x="8432800" y="4432300"/>
            <a:ext cx="138113" cy="138113"/>
          </a:xfrm>
          <a:prstGeom prst="rect">
            <a:avLst/>
          </a:prstGeom>
          <a:solidFill>
            <a:srgbClr val="E2F0D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sp>
        <p:nvSpPr>
          <p:cNvPr id="63" name="Rectangle 62">
            <a:extLst>
              <a:ext uri="{FF2B5EF4-FFF2-40B4-BE49-F238E27FC236}">
                <a16:creationId xmlns:a16="http://schemas.microsoft.com/office/drawing/2014/main" id="{A4761069-BE36-42C9-9B57-54C72FA4582F}"/>
              </a:ext>
            </a:extLst>
          </p:cNvPr>
          <p:cNvSpPr/>
          <p:nvPr/>
        </p:nvSpPr>
        <p:spPr>
          <a:xfrm>
            <a:off x="9067800" y="2732088"/>
            <a:ext cx="136525" cy="138112"/>
          </a:xfrm>
          <a:prstGeom prst="rect">
            <a:avLst/>
          </a:prstGeom>
          <a:solidFill>
            <a:srgbClr val="F0C7C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cxnSp>
        <p:nvCxnSpPr>
          <p:cNvPr id="9" name="Straight Arrow Connector 8">
            <a:extLst>
              <a:ext uri="{FF2B5EF4-FFF2-40B4-BE49-F238E27FC236}">
                <a16:creationId xmlns:a16="http://schemas.microsoft.com/office/drawing/2014/main" id="{5E46219A-0604-413A-9F7E-5A0649CEC6D2}"/>
              </a:ext>
            </a:extLst>
          </p:cNvPr>
          <p:cNvCxnSpPr>
            <a:cxnSpLocks/>
          </p:cNvCxnSpPr>
          <p:nvPr/>
        </p:nvCxnSpPr>
        <p:spPr>
          <a:xfrm>
            <a:off x="9570009" y="533400"/>
            <a:ext cx="2286000" cy="0"/>
          </a:xfrm>
          <a:prstGeom prst="straightConnector1">
            <a:avLst/>
          </a:prstGeom>
          <a:gradFill>
            <a:gsLst>
              <a:gs pos="2752">
                <a:srgbClr val="B01AD8"/>
              </a:gs>
              <a:gs pos="100000">
                <a:srgbClr val="000000">
                  <a:alpha val="84000"/>
                </a:srgbClr>
              </a:gs>
              <a:gs pos="71000">
                <a:srgbClr val="7000BA"/>
              </a:gs>
              <a:gs pos="38000">
                <a:srgbClr val="9D00F5"/>
              </a:gs>
              <a:gs pos="100000">
                <a:srgbClr val="39005E"/>
              </a:gs>
            </a:gsLst>
            <a:lin ang="0" scaled="1"/>
          </a:gradFill>
          <a:ln w="28575" cap="flat" cmpd="sng" algn="ctr">
            <a:solidFill>
              <a:schemeClr val="tx1"/>
            </a:solidFill>
            <a:prstDash val="solid"/>
            <a:miter lim="800000"/>
            <a:headEnd type="oval" w="med" len="med"/>
            <a:tailEnd type="triangle" w="med" len="med"/>
          </a:ln>
          <a:effectLst/>
        </p:spPr>
      </p:cxnSp>
      <p:sp>
        <p:nvSpPr>
          <p:cNvPr id="13" name="Oval 12">
            <a:extLst>
              <a:ext uri="{FF2B5EF4-FFF2-40B4-BE49-F238E27FC236}">
                <a16:creationId xmlns:a16="http://schemas.microsoft.com/office/drawing/2014/main" id="{E51E11FF-248E-439A-8B61-E33969296B7A}"/>
              </a:ext>
            </a:extLst>
          </p:cNvPr>
          <p:cNvSpPr/>
          <p:nvPr/>
        </p:nvSpPr>
        <p:spPr>
          <a:xfrm>
            <a:off x="9715500"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wis721  BT  Cond 2"/>
                <a:ea typeface="+mn-ea"/>
                <a:cs typeface="+mn-cs"/>
              </a:rPr>
              <a:t>1</a:t>
            </a:r>
          </a:p>
        </p:txBody>
      </p:sp>
      <p:sp>
        <p:nvSpPr>
          <p:cNvPr id="14" name="Oval 13">
            <a:extLst>
              <a:ext uri="{FF2B5EF4-FFF2-40B4-BE49-F238E27FC236}">
                <a16:creationId xmlns:a16="http://schemas.microsoft.com/office/drawing/2014/main" id="{CEFA9136-9149-46AE-AACE-E320FEC84C18}"/>
              </a:ext>
            </a:extLst>
          </p:cNvPr>
          <p:cNvSpPr/>
          <p:nvPr/>
        </p:nvSpPr>
        <p:spPr>
          <a:xfrm>
            <a:off x="10094913"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wis721  BT  Cond 2"/>
                <a:ea typeface="+mn-ea"/>
                <a:cs typeface="+mn-cs"/>
              </a:rPr>
              <a:t>2</a:t>
            </a:r>
          </a:p>
        </p:txBody>
      </p:sp>
      <p:sp>
        <p:nvSpPr>
          <p:cNvPr id="16" name="Oval 15">
            <a:extLst>
              <a:ext uri="{FF2B5EF4-FFF2-40B4-BE49-F238E27FC236}">
                <a16:creationId xmlns:a16="http://schemas.microsoft.com/office/drawing/2014/main" id="{ACF6978B-AC33-4A83-900C-1A633E15CBD7}"/>
              </a:ext>
            </a:extLst>
          </p:cNvPr>
          <p:cNvSpPr/>
          <p:nvPr/>
        </p:nvSpPr>
        <p:spPr>
          <a:xfrm>
            <a:off x="10472738"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wis721  BT  Cond 2"/>
                <a:ea typeface="+mn-ea"/>
                <a:cs typeface="+mn-cs"/>
              </a:rPr>
              <a:t>3</a:t>
            </a:r>
          </a:p>
        </p:txBody>
      </p:sp>
      <p:sp>
        <p:nvSpPr>
          <p:cNvPr id="19" name="Oval 18">
            <a:extLst>
              <a:ext uri="{FF2B5EF4-FFF2-40B4-BE49-F238E27FC236}">
                <a16:creationId xmlns:a16="http://schemas.microsoft.com/office/drawing/2014/main" id="{5AEEB6FC-34C1-4A23-90C7-BF85B528AFF4}"/>
              </a:ext>
            </a:extLst>
          </p:cNvPr>
          <p:cNvSpPr/>
          <p:nvPr/>
        </p:nvSpPr>
        <p:spPr>
          <a:xfrm>
            <a:off x="10850563" y="441325"/>
            <a:ext cx="182562" cy="182563"/>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Swis721  BT  Cond 2"/>
                <a:ea typeface="+mn-ea"/>
                <a:cs typeface="+mn-cs"/>
              </a:rPr>
              <a:t>4</a:t>
            </a:r>
          </a:p>
        </p:txBody>
      </p:sp>
      <p:sp>
        <p:nvSpPr>
          <p:cNvPr id="23" name="Oval 22">
            <a:extLst>
              <a:ext uri="{FF2B5EF4-FFF2-40B4-BE49-F238E27FC236}">
                <a16:creationId xmlns:a16="http://schemas.microsoft.com/office/drawing/2014/main" id="{424579F2-0172-4943-980A-9F1CCB877659}"/>
              </a:ext>
            </a:extLst>
          </p:cNvPr>
          <p:cNvSpPr/>
          <p:nvPr/>
        </p:nvSpPr>
        <p:spPr>
          <a:xfrm>
            <a:off x="11228388"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wis721  BT  Cond 2"/>
                <a:ea typeface="+mn-ea"/>
                <a:cs typeface="+mn-cs"/>
              </a:rPr>
              <a:t>5</a:t>
            </a:r>
          </a:p>
        </p:txBody>
      </p:sp>
      <p:sp>
        <p:nvSpPr>
          <p:cNvPr id="24" name="Rectangle 23">
            <a:extLst>
              <a:ext uri="{FF2B5EF4-FFF2-40B4-BE49-F238E27FC236}">
                <a16:creationId xmlns:a16="http://schemas.microsoft.com/office/drawing/2014/main" id="{48E79F22-B668-4621-B976-BDC0A80B545A}"/>
              </a:ext>
            </a:extLst>
          </p:cNvPr>
          <p:cNvSpPr/>
          <p:nvPr/>
        </p:nvSpPr>
        <p:spPr>
          <a:xfrm>
            <a:off x="9148763" y="220663"/>
            <a:ext cx="1135062" cy="198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A1A0A4"/>
                </a:solidFill>
                <a:effectLst/>
                <a:uLnTx/>
                <a:uFillTx/>
                <a:latin typeface="Swis721  BT  Cond 2"/>
                <a:ea typeface="+mn-ea"/>
                <a:cs typeface="+mn-cs"/>
              </a:rPr>
              <a:t>Steps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C9D000B3-83A0-4DEB-B84E-0D25858A60DC}"/>
              </a:ext>
            </a:extLst>
          </p:cNvPr>
          <p:cNvGraphicFramePr>
            <a:graphicFrameLocks noGrp="1"/>
          </p:cNvGraphicFramePr>
          <p:nvPr/>
        </p:nvGraphicFramePr>
        <p:xfrm>
          <a:off x="1195388" y="1924050"/>
          <a:ext cx="9677399" cy="3962400"/>
        </p:xfrm>
        <a:graphic>
          <a:graphicData uri="http://schemas.openxmlformats.org/drawingml/2006/table">
            <a:tbl>
              <a:tblPr firstRow="1" bandRow="1">
                <a:tableStyleId>{5C22544A-7EE6-4342-B048-85BDC9FD1C3A}</a:tableStyleId>
              </a:tblPr>
              <a:tblGrid>
                <a:gridCol w="624734">
                  <a:extLst>
                    <a:ext uri="{9D8B030D-6E8A-4147-A177-3AD203B41FA5}">
                      <a16:colId xmlns:a16="http://schemas.microsoft.com/office/drawing/2014/main" val="20000"/>
                    </a:ext>
                  </a:extLst>
                </a:gridCol>
                <a:gridCol w="3017555">
                  <a:extLst>
                    <a:ext uri="{9D8B030D-6E8A-4147-A177-3AD203B41FA5}">
                      <a16:colId xmlns:a16="http://schemas.microsoft.com/office/drawing/2014/main" val="20001"/>
                    </a:ext>
                  </a:extLst>
                </a:gridCol>
                <a:gridCol w="3017555">
                  <a:extLst>
                    <a:ext uri="{9D8B030D-6E8A-4147-A177-3AD203B41FA5}">
                      <a16:colId xmlns:a16="http://schemas.microsoft.com/office/drawing/2014/main" val="20002"/>
                    </a:ext>
                  </a:extLst>
                </a:gridCol>
                <a:gridCol w="3017555">
                  <a:extLst>
                    <a:ext uri="{9D8B030D-6E8A-4147-A177-3AD203B41FA5}">
                      <a16:colId xmlns:a16="http://schemas.microsoft.com/office/drawing/2014/main" val="20003"/>
                    </a:ext>
                  </a:extLst>
                </a:gridCol>
              </a:tblGrid>
              <a:tr h="207557">
                <a:tc>
                  <a:txBody>
                    <a:bodyPr/>
                    <a:lstStyle/>
                    <a:p>
                      <a:endParaRPr lang="en-US" sz="1600">
                        <a:latin typeface="Swis721  BT  Cond 2" panose="020B0506020202030204"/>
                      </a:endParaRPr>
                    </a:p>
                  </a:txBody>
                  <a:tcPr marL="91441" marR="9144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Swis721  BT  Cond 2" panose="020B0506020202030204"/>
                        </a:rPr>
                        <a:t>Gap</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solidFill>
                            <a:schemeClr val="tx1"/>
                          </a:solidFill>
                          <a:latin typeface="Swis721  BT  Cond 2" panose="020B0506020202030204"/>
                        </a:rPr>
                        <a:t>Exposure</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solidFill>
                            <a:schemeClr val="tx1"/>
                          </a:solidFill>
                          <a:latin typeface="Swis721  BT  Cond 2" panose="020B0506020202030204"/>
                        </a:rPr>
                        <a:t>Thorough Coverage</a:t>
                      </a:r>
                    </a:p>
                  </a:txBody>
                  <a:tcPr marL="91441" marR="9144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8339">
                <a:tc>
                  <a:txBody>
                    <a:bodyPr/>
                    <a:lstStyle/>
                    <a:p>
                      <a:endParaRPr lang="en-US" sz="1600">
                        <a:latin typeface="Swis721  BT  Cond 2" panose="020B0506020202030204"/>
                      </a:endParaRPr>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i="0" kern="1200">
                          <a:solidFill>
                            <a:schemeClr val="dk1"/>
                          </a:solidFill>
                          <a:effectLst/>
                          <a:latin typeface="Swis721  BT  Cond 2" panose="020B0506020202030204"/>
                          <a:ea typeface="+mn-ea"/>
                          <a:cs typeface="+mn-cs"/>
                        </a:rPr>
                        <a:t>Permissible Gap</a:t>
                      </a:r>
                      <a:r>
                        <a:rPr lang="en-US" sz="1100" b="0" i="0" kern="1200">
                          <a:solidFill>
                            <a:schemeClr val="dk1"/>
                          </a:solidFill>
                          <a:effectLst/>
                          <a:latin typeface="Swis721  BT  Cond 2" panose="020B0506020202030204"/>
                          <a:ea typeface="+mn-ea"/>
                          <a:cs typeface="+mn-cs"/>
                        </a:rPr>
                        <a:t>: Focus on areas with higher demand and criticality. If there's limited industry demand, consider offering it as an optional workshop or an extracurricular activity. </a:t>
                      </a:r>
                    </a:p>
                    <a:p>
                      <a:endParaRPr lang="en-US" sz="1100" b="0" i="0" kern="1200">
                        <a:solidFill>
                          <a:schemeClr val="dk1"/>
                        </a:solidFill>
                        <a:effectLst/>
                        <a:latin typeface="Swis721  BT  Cond 2" panose="020B0506020202030204"/>
                        <a:ea typeface="+mn-ea"/>
                        <a:cs typeface="+mn-cs"/>
                      </a:endParaRPr>
                    </a:p>
                    <a:p>
                      <a:pPr algn="ctr"/>
                      <a:r>
                        <a:rPr lang="en-US" sz="1100" b="0" i="1" kern="1200">
                          <a:solidFill>
                            <a:schemeClr val="dk1"/>
                          </a:solidFill>
                          <a:effectLst/>
                          <a:latin typeface="Swis721  BT  Cond 2" panose="020B0506020202030204"/>
                          <a:ea typeface="+mn-ea"/>
                          <a:cs typeface="+mn-cs"/>
                        </a:rPr>
                        <a:t>“Just Right”</a:t>
                      </a:r>
                      <a:endParaRPr lang="en-US" sz="1100" i="1">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r>
                        <a:rPr lang="en-US" sz="1100" b="1" i="0" kern="1200">
                          <a:solidFill>
                            <a:schemeClr val="dk1"/>
                          </a:solidFill>
                          <a:effectLst/>
                          <a:latin typeface="Swis721  BT  Cond 2" panose="020B0506020202030204"/>
                          <a:ea typeface="+mn-ea"/>
                          <a:cs typeface="+mn-cs"/>
                        </a:rPr>
                        <a:t>Decrease Coverage:</a:t>
                      </a:r>
                      <a:r>
                        <a:rPr lang="en-US" sz="1100" b="0" i="0" kern="1200">
                          <a:solidFill>
                            <a:schemeClr val="dk1"/>
                          </a:solidFill>
                          <a:effectLst/>
                          <a:latin typeface="Swis721  BT  Cond 2" panose="020B0506020202030204"/>
                          <a:ea typeface="+mn-ea"/>
                          <a:cs typeface="+mn-cs"/>
                        </a:rPr>
                        <a:t> Consider de-emphasizing and focusing on providing foundational knowledge. Offer this topic as an elective or integrate it into broader subjects. </a:t>
                      </a:r>
                    </a:p>
                    <a:p>
                      <a:endParaRPr lang="en-US" sz="1100" b="0" i="0" kern="1200">
                        <a:solidFill>
                          <a:schemeClr val="dk1"/>
                        </a:solidFill>
                        <a:effectLst/>
                        <a:latin typeface="Swis721  BT  Cond 2" panose="020B0506020202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Swis721  BT  Cond 2" panose="020B0506020202030204"/>
                          <a:ea typeface="+mn-ea"/>
                          <a:cs typeface="+mn-cs"/>
                        </a:rPr>
                        <a:t>“Further discussion warranted”</a:t>
                      </a:r>
                      <a:r>
                        <a:rPr kumimoji="0" lang="en-US" sz="1100" b="0" i="0" u="none" strike="noStrike" kern="1200" cap="none" spc="0" normalizeH="0" baseline="0" noProof="0">
                          <a:ln>
                            <a:noFill/>
                          </a:ln>
                          <a:solidFill>
                            <a:prstClr val="black"/>
                          </a:solidFill>
                          <a:effectLst/>
                          <a:uLnTx/>
                          <a:uFillTx/>
                          <a:latin typeface="Swis721  BT  Cond 2" panose="020B0506020202030204"/>
                          <a:ea typeface="+mn-ea"/>
                          <a:cs typeface="+mn-cs"/>
                        </a:rPr>
                        <a:t> </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r>
                        <a:rPr lang="en-US" sz="1100" b="1" i="0" kern="1200">
                          <a:solidFill>
                            <a:schemeClr val="dk1"/>
                          </a:solidFill>
                          <a:effectLst/>
                          <a:latin typeface="Swis721  BT  Cond 2" panose="020B0506020202030204"/>
                          <a:ea typeface="+mn-ea"/>
                          <a:cs typeface="+mn-cs"/>
                        </a:rPr>
                        <a:t>De-emphasize:</a:t>
                      </a:r>
                      <a:r>
                        <a:rPr lang="en-US" sz="1100" b="0" i="0" kern="1200">
                          <a:solidFill>
                            <a:schemeClr val="dk1"/>
                          </a:solidFill>
                          <a:effectLst/>
                          <a:latin typeface="Swis721  BT  Cond 2" panose="020B0506020202030204"/>
                          <a:ea typeface="+mn-ea"/>
                          <a:cs typeface="+mn-cs"/>
                        </a:rPr>
                        <a:t> Focus on maintaining basic coverage. Consider integrating this topic into broader subjects or offering it as an elective to allow students to explore their interests.</a:t>
                      </a:r>
                    </a:p>
                    <a:p>
                      <a:endParaRPr lang="en-US" sz="1100" b="0" i="0" kern="1200">
                        <a:solidFill>
                          <a:schemeClr val="dk1"/>
                        </a:solidFill>
                        <a:effectLst/>
                        <a:latin typeface="Swis721  BT  Cond 2" panose="020B0506020202030204"/>
                        <a:ea typeface="+mn-ea"/>
                        <a:cs typeface="+mn-cs"/>
                      </a:endParaRPr>
                    </a:p>
                    <a:p>
                      <a:pPr algn="ctr"/>
                      <a:r>
                        <a:rPr lang="en-US" sz="1100" b="0" i="1" kern="1200">
                          <a:solidFill>
                            <a:schemeClr val="dk1"/>
                          </a:solidFill>
                          <a:effectLst/>
                          <a:latin typeface="Swis721  BT  Cond 2" panose="020B0506020202030204"/>
                          <a:ea typeface="+mn-ea"/>
                          <a:cs typeface="+mn-cs"/>
                        </a:rPr>
                        <a:t>“Too much”</a:t>
                      </a:r>
                      <a:endParaRPr lang="en-US" sz="1100" i="1">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74560">
                <a:tc>
                  <a:txBody>
                    <a:bodyPr/>
                    <a:lstStyle/>
                    <a:p>
                      <a:endParaRPr lang="en-US" sz="1600">
                        <a:latin typeface="Swis721  BT  Cond 2" panose="020B0506020202030204"/>
                      </a:endParaRPr>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i="0" kern="1200">
                          <a:solidFill>
                            <a:schemeClr val="dk1"/>
                          </a:solidFill>
                          <a:effectLst/>
                          <a:latin typeface="Swis721  BT  Cond 2" panose="020B0506020202030204"/>
                          <a:ea typeface="+mn-ea"/>
                          <a:cs typeface="+mn-cs"/>
                        </a:rPr>
                        <a:t>Plan Integration:</a:t>
                      </a:r>
                      <a:r>
                        <a:rPr lang="en-US" sz="1100" b="0" i="0" kern="1200">
                          <a:solidFill>
                            <a:schemeClr val="dk1"/>
                          </a:solidFill>
                          <a:effectLst/>
                          <a:latin typeface="Swis721  BT  Cond 2" panose="020B0506020202030204"/>
                          <a:ea typeface="+mn-ea"/>
                          <a:cs typeface="+mn-cs"/>
                        </a:rPr>
                        <a:t> Develop a plan for integrating the topic into the curriculum (e.g., curriculum development and faculty training).</a:t>
                      </a:r>
                    </a:p>
                    <a:p>
                      <a:endParaRPr lang="en-US" sz="1100" b="0" i="0" kern="1200">
                        <a:solidFill>
                          <a:schemeClr val="dk1"/>
                        </a:solidFill>
                        <a:effectLst/>
                        <a:latin typeface="Swis721  BT  Cond 2" panose="020B0506020202030204"/>
                        <a:ea typeface="+mn-ea"/>
                        <a:cs typeface="+mn-cs"/>
                      </a:endParaRPr>
                    </a:p>
                    <a:p>
                      <a:pPr algn="ctr"/>
                      <a:r>
                        <a:rPr lang="en-US" sz="1100" b="0" i="1" kern="1200">
                          <a:solidFill>
                            <a:schemeClr val="dk1"/>
                          </a:solidFill>
                          <a:effectLst/>
                          <a:latin typeface="Swis721  BT  Cond 2" panose="020B0506020202030204"/>
                          <a:ea typeface="+mn-ea"/>
                          <a:cs typeface="+mn-cs"/>
                        </a:rPr>
                        <a:t>“Further discussion warranted”</a:t>
                      </a:r>
                      <a:r>
                        <a:rPr lang="en-US" sz="1100" b="0" i="0" kern="1200">
                          <a:solidFill>
                            <a:schemeClr val="dk1"/>
                          </a:solidFill>
                          <a:effectLst/>
                          <a:latin typeface="Swis721  BT  Cond 2" panose="020B0506020202030204"/>
                          <a:ea typeface="+mn-ea"/>
                          <a:cs typeface="+mn-cs"/>
                        </a:rPr>
                        <a:t> </a:t>
                      </a:r>
                      <a:endParaRPr lang="en-US" sz="1100">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r>
                        <a:rPr lang="en-US" sz="1100" b="1" i="0" kern="1200">
                          <a:solidFill>
                            <a:schemeClr val="dk1"/>
                          </a:solidFill>
                          <a:effectLst/>
                          <a:latin typeface="Swis721  BT  Cond 2" panose="020B0506020202030204"/>
                          <a:ea typeface="+mn-ea"/>
                          <a:cs typeface="+mn-cs"/>
                        </a:rPr>
                        <a:t>Keep As-is:</a:t>
                      </a:r>
                      <a:r>
                        <a:rPr lang="en-US" sz="1100" b="0" i="0" kern="1200">
                          <a:solidFill>
                            <a:schemeClr val="dk1"/>
                          </a:solidFill>
                          <a:effectLst/>
                          <a:latin typeface="Swis721  BT  Cond 2" panose="020B0506020202030204"/>
                          <a:ea typeface="+mn-ea"/>
                          <a:cs typeface="+mn-cs"/>
                        </a:rPr>
                        <a:t> Determine if the exposure is sufficient to meet industry demands. If it is, maintain level of coverage in curriculum. If not, consider increasing the depth slightly. </a:t>
                      </a:r>
                    </a:p>
                    <a:p>
                      <a:endParaRPr lang="en-US" sz="1100" b="0" i="0" kern="1200">
                        <a:solidFill>
                          <a:schemeClr val="dk1"/>
                        </a:solidFill>
                        <a:effectLst/>
                        <a:latin typeface="Swis721  BT  Cond 2" panose="020B0506020202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kern="1200">
                          <a:solidFill>
                            <a:schemeClr val="dk1"/>
                          </a:solidFill>
                          <a:effectLst/>
                          <a:latin typeface="Swis721  BT  Cond 2" panose="020B0506020202030204"/>
                          <a:ea typeface="+mn-ea"/>
                          <a:cs typeface="+mn-cs"/>
                        </a:rPr>
                        <a:t>“Just Right”</a:t>
                      </a:r>
                      <a:endParaRPr lang="en-US" sz="1100" i="1">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r>
                        <a:rPr lang="en-US" sz="1100" b="1" i="0" kern="1200">
                          <a:solidFill>
                            <a:schemeClr val="dk1"/>
                          </a:solidFill>
                          <a:effectLst/>
                          <a:latin typeface="Swis721  BT  Cond 2" panose="020B0506020202030204"/>
                          <a:ea typeface="+mn-ea"/>
                          <a:cs typeface="+mn-cs"/>
                        </a:rPr>
                        <a:t>Assess Demand:</a:t>
                      </a:r>
                      <a:r>
                        <a:rPr lang="en-US" sz="1100" b="0" i="0" kern="1200">
                          <a:solidFill>
                            <a:schemeClr val="dk1"/>
                          </a:solidFill>
                          <a:effectLst/>
                          <a:latin typeface="Swis721  BT  Cond 2" panose="020B0506020202030204"/>
                          <a:ea typeface="+mn-ea"/>
                          <a:cs typeface="+mn-cs"/>
                        </a:rPr>
                        <a:t> Assess the necessity of maintaining full coverage. If the topic is foundational but not evolving rapidly, consider focusing efforts on areas with gaps.</a:t>
                      </a:r>
                    </a:p>
                    <a:p>
                      <a:endParaRPr lang="en-US" sz="1100" b="0" i="0" kern="1200">
                        <a:solidFill>
                          <a:schemeClr val="dk1"/>
                        </a:solidFill>
                        <a:effectLst/>
                        <a:latin typeface="Swis721  BT  Cond 2" panose="020B0506020202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Swis721  BT  Cond 2" panose="020B0506020202030204"/>
                          <a:ea typeface="+mn-ea"/>
                          <a:cs typeface="+mn-cs"/>
                        </a:rPr>
                        <a:t>“Further discussion warranted”</a:t>
                      </a:r>
                      <a:r>
                        <a:rPr kumimoji="0" lang="en-US" sz="1100" b="0" i="0" u="none" strike="noStrike" kern="1200" cap="none" spc="0" normalizeH="0" baseline="0" noProof="0">
                          <a:ln>
                            <a:noFill/>
                          </a:ln>
                          <a:solidFill>
                            <a:prstClr val="black"/>
                          </a:solidFill>
                          <a:effectLst/>
                          <a:uLnTx/>
                          <a:uFillTx/>
                          <a:latin typeface="Swis721  BT  Cond 2" panose="020B0506020202030204"/>
                          <a:ea typeface="+mn-ea"/>
                          <a:cs typeface="+mn-cs"/>
                        </a:rPr>
                        <a:t> </a:t>
                      </a:r>
                    </a:p>
                  </a:txBody>
                  <a:tcPr marL="91441" marR="914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882118">
                <a:tc>
                  <a:txBody>
                    <a:bodyPr/>
                    <a:lstStyle/>
                    <a:p>
                      <a:endParaRPr lang="en-US" sz="1600">
                        <a:latin typeface="Swis721  BT  Cond 2" panose="020B0506020202030204"/>
                      </a:endParaRPr>
                    </a:p>
                  </a:txBody>
                  <a:tcPr marL="91441" marR="9144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1100" b="1" i="0" kern="1200">
                          <a:solidFill>
                            <a:schemeClr val="dk1"/>
                          </a:solidFill>
                          <a:effectLst/>
                          <a:latin typeface="Swis721  BT  Cond 2" panose="020B0506020202030204"/>
                          <a:ea typeface="+mn-ea"/>
                          <a:cs typeface="+mn-cs"/>
                        </a:rPr>
                        <a:t>Prioritize Inclusion:</a:t>
                      </a:r>
                      <a:r>
                        <a:rPr lang="en-US" sz="1100" b="0" i="0" kern="1200">
                          <a:solidFill>
                            <a:schemeClr val="dk1"/>
                          </a:solidFill>
                          <a:effectLst/>
                          <a:latin typeface="Swis721  BT  Cond 2" panose="020B0506020202030204"/>
                          <a:ea typeface="+mn-ea"/>
                          <a:cs typeface="+mn-cs"/>
                        </a:rPr>
                        <a:t> Develop new courses, workshops, or partnerships with industry to ensure students receive in-depth training. Fast-track the integration of this topic into the curriculum.</a:t>
                      </a:r>
                    </a:p>
                    <a:p>
                      <a:endParaRPr lang="en-US" sz="1100" b="0" i="0" kern="1200">
                        <a:solidFill>
                          <a:schemeClr val="dk1"/>
                        </a:solidFill>
                        <a:effectLst/>
                        <a:latin typeface="Swis721  BT  Cond 2" panose="020B0506020202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kern="1200">
                          <a:solidFill>
                            <a:schemeClr val="dk1"/>
                          </a:solidFill>
                          <a:effectLst/>
                          <a:latin typeface="Swis721  BT  Cond 2" panose="020B0506020202030204"/>
                          <a:ea typeface="+mn-ea"/>
                          <a:cs typeface="+mn-cs"/>
                        </a:rPr>
                        <a:t>“Too little”</a:t>
                      </a:r>
                      <a:endParaRPr lang="en-US" sz="1100" i="1">
                        <a:latin typeface="Swis721  BT  Cond 2" panose="020B0506020202030204"/>
                      </a:endParaRPr>
                    </a:p>
                    <a:p>
                      <a:endParaRPr lang="en-US" sz="1100">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lang="en-US" sz="1100" b="1" i="0" kern="1200">
                          <a:solidFill>
                            <a:schemeClr val="dk1"/>
                          </a:solidFill>
                          <a:effectLst/>
                          <a:latin typeface="Swis721  BT  Cond 2" panose="020B0506020202030204"/>
                          <a:ea typeface="+mn-ea"/>
                          <a:cs typeface="+mn-cs"/>
                        </a:rPr>
                        <a:t>Expand Coverage:</a:t>
                      </a:r>
                      <a:r>
                        <a:rPr lang="en-US" sz="1100" b="0" i="0" kern="1200">
                          <a:solidFill>
                            <a:schemeClr val="dk1"/>
                          </a:solidFill>
                          <a:effectLst/>
                          <a:latin typeface="Swis721  BT  Cond 2" panose="020B0506020202030204"/>
                          <a:ea typeface="+mn-ea"/>
                          <a:cs typeface="+mn-cs"/>
                        </a:rPr>
                        <a:t> Enhance the curriculum to provide full coverage. Develop specialized courses or modules to delve deeper into the topic. </a:t>
                      </a:r>
                    </a:p>
                    <a:p>
                      <a:endParaRPr lang="en-US" sz="1100" b="0" i="0" kern="1200">
                        <a:solidFill>
                          <a:schemeClr val="dk1"/>
                        </a:solidFill>
                        <a:effectLst/>
                        <a:latin typeface="Swis721  BT  Cond 2" panose="020B0506020202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Swis721  BT  Cond 2" panose="020B0506020202030204"/>
                          <a:ea typeface="+mn-ea"/>
                          <a:cs typeface="+mn-cs"/>
                        </a:rPr>
                        <a:t>“Further discussion warranted”</a:t>
                      </a:r>
                      <a:r>
                        <a:rPr kumimoji="0" lang="en-US" sz="1100" b="0" i="0" u="none" strike="noStrike" kern="1200" cap="none" spc="0" normalizeH="0" baseline="0" noProof="0">
                          <a:ln>
                            <a:noFill/>
                          </a:ln>
                          <a:solidFill>
                            <a:prstClr val="black"/>
                          </a:solidFill>
                          <a:effectLst/>
                          <a:uLnTx/>
                          <a:uFillTx/>
                          <a:latin typeface="Swis721  BT  Cond 2" panose="020B0506020202030204"/>
                          <a:ea typeface="+mn-ea"/>
                          <a:cs typeface="+mn-cs"/>
                        </a:rPr>
                        <a:t> </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2CC"/>
                    </a:solidFill>
                  </a:tcPr>
                </a:tc>
                <a:tc>
                  <a:txBody>
                    <a:bodyPr/>
                    <a:lstStyle/>
                    <a:p>
                      <a:r>
                        <a:rPr lang="en-US" sz="1100" b="1" i="0" kern="1200">
                          <a:solidFill>
                            <a:schemeClr val="dk1"/>
                          </a:solidFill>
                          <a:effectLst/>
                          <a:latin typeface="Swis721  BT  Cond 2" panose="020B0506020202030204"/>
                          <a:ea typeface="+mn-ea"/>
                          <a:cs typeface="+mn-cs"/>
                        </a:rPr>
                        <a:t>Sustain:</a:t>
                      </a:r>
                      <a:r>
                        <a:rPr lang="en-US" sz="1100" b="0" i="0" kern="1200">
                          <a:solidFill>
                            <a:schemeClr val="dk1"/>
                          </a:solidFill>
                          <a:effectLst/>
                          <a:latin typeface="Swis721  BT  Cond 2" panose="020B0506020202030204"/>
                          <a:ea typeface="+mn-ea"/>
                          <a:cs typeface="+mn-cs"/>
                        </a:rPr>
                        <a:t> Maintain the depth and quality of instruction. Regularly update content to incorporate the latest industry practices and technologies.</a:t>
                      </a:r>
                    </a:p>
                    <a:p>
                      <a:endParaRPr lang="en-US" sz="1100" b="0" i="0" kern="1200">
                        <a:solidFill>
                          <a:schemeClr val="dk1"/>
                        </a:solidFill>
                        <a:effectLst/>
                        <a:latin typeface="Swis721  BT  Cond 2" panose="020B0506020202030204"/>
                        <a:ea typeface="+mn-ea"/>
                        <a:cs typeface="+mn-cs"/>
                      </a:endParaRPr>
                    </a:p>
                    <a:p>
                      <a:pPr algn="ctr"/>
                      <a:r>
                        <a:rPr lang="en-US" sz="1100" b="0" i="1" kern="1200">
                          <a:solidFill>
                            <a:schemeClr val="dk1"/>
                          </a:solidFill>
                          <a:effectLst/>
                          <a:latin typeface="Swis721  BT  Cond 2" panose="020B0506020202030204"/>
                          <a:ea typeface="+mn-ea"/>
                          <a:cs typeface="+mn-cs"/>
                        </a:rPr>
                        <a:t>“Just Right”</a:t>
                      </a:r>
                      <a:endParaRPr lang="en-US" sz="1100" i="1">
                        <a:latin typeface="Swis721  BT  Cond 2" panose="020B0506020202030204"/>
                      </a:endParaRPr>
                    </a:p>
                  </a:txBody>
                  <a:tcPr marL="91441" marR="914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2F0D9"/>
                    </a:solidFill>
                  </a:tcPr>
                </a:tc>
                <a:extLst>
                  <a:ext uri="{0D108BD9-81ED-4DB2-BD59-A6C34878D82A}">
                    <a16:rowId xmlns:a16="http://schemas.microsoft.com/office/drawing/2014/main" val="10003"/>
                  </a:ext>
                </a:extLst>
              </a:tr>
            </a:tbl>
          </a:graphicData>
        </a:graphic>
      </p:graphicFrame>
      <p:sp>
        <p:nvSpPr>
          <p:cNvPr id="43037" name="TextBox 2">
            <a:extLst>
              <a:ext uri="{FF2B5EF4-FFF2-40B4-BE49-F238E27FC236}">
                <a16:creationId xmlns:a16="http://schemas.microsoft.com/office/drawing/2014/main" id="{4A76B591-E479-45F1-9F01-4D4DAC649251}"/>
              </a:ext>
            </a:extLst>
          </p:cNvPr>
          <p:cNvSpPr txBox="1">
            <a:spLocks noChangeArrowheads="1"/>
          </p:cNvSpPr>
          <p:nvPr/>
        </p:nvSpPr>
        <p:spPr bwMode="auto">
          <a:xfrm rot="-5400000">
            <a:off x="-105569" y="3844132"/>
            <a:ext cx="329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Swis721  BT  Cond 2" panose="020B0506020202030204"/>
                <a:ea typeface="+mn-ea"/>
                <a:cs typeface="+mn-cs"/>
              </a:rPr>
              <a:t>High            Medium         Low</a:t>
            </a:r>
          </a:p>
        </p:txBody>
      </p:sp>
      <p:sp>
        <p:nvSpPr>
          <p:cNvPr id="43038" name="Title 1">
            <a:extLst>
              <a:ext uri="{FF2B5EF4-FFF2-40B4-BE49-F238E27FC236}">
                <a16:creationId xmlns:a16="http://schemas.microsoft.com/office/drawing/2014/main" id="{807E0737-097B-410D-A771-297E32465C22}"/>
              </a:ext>
            </a:extLst>
          </p:cNvPr>
          <p:cNvSpPr txBox="1">
            <a:spLocks noChangeArrowheads="1"/>
          </p:cNvSpPr>
          <p:nvPr/>
        </p:nvSpPr>
        <p:spPr bwMode="auto">
          <a:xfrm>
            <a:off x="549275" y="365125"/>
            <a:ext cx="94376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INSIGHTS DRAWN FROM ASSESSING CURRICULUM</a:t>
            </a:r>
          </a:p>
        </p:txBody>
      </p:sp>
      <p:sp>
        <p:nvSpPr>
          <p:cNvPr id="43039" name="TextBox 4">
            <a:extLst>
              <a:ext uri="{FF2B5EF4-FFF2-40B4-BE49-F238E27FC236}">
                <a16:creationId xmlns:a16="http://schemas.microsoft.com/office/drawing/2014/main" id="{CCB8513C-60DF-479F-9B53-4534032FF00D}"/>
              </a:ext>
            </a:extLst>
          </p:cNvPr>
          <p:cNvSpPr txBox="1">
            <a:spLocks noChangeArrowheads="1"/>
          </p:cNvSpPr>
          <p:nvPr/>
        </p:nvSpPr>
        <p:spPr bwMode="auto">
          <a:xfrm rot="-5400000">
            <a:off x="-711200" y="3754438"/>
            <a:ext cx="29146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Swis721  BT  Cond 2" panose="020B0506020202030204"/>
                <a:ea typeface="+mn-ea"/>
                <a:cs typeface="+mn-cs"/>
              </a:rPr>
              <a:t>Criticality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Swis721  BT  Cond 2" panose="020B0506020202030204"/>
                <a:ea typeface="+mn-ea"/>
                <a:cs typeface="+mn-cs"/>
              </a:rPr>
              <a:t>As deemed by Ohio manufacturers</a:t>
            </a:r>
          </a:p>
        </p:txBody>
      </p:sp>
      <p:sp>
        <p:nvSpPr>
          <p:cNvPr id="43040" name="TextBox 5">
            <a:extLst>
              <a:ext uri="{FF2B5EF4-FFF2-40B4-BE49-F238E27FC236}">
                <a16:creationId xmlns:a16="http://schemas.microsoft.com/office/drawing/2014/main" id="{B6930CFF-1ECF-44A5-AEF0-031124146A62}"/>
              </a:ext>
            </a:extLst>
          </p:cNvPr>
          <p:cNvSpPr txBox="1">
            <a:spLocks noChangeArrowheads="1"/>
          </p:cNvSpPr>
          <p:nvPr/>
        </p:nvSpPr>
        <p:spPr bwMode="auto">
          <a:xfrm>
            <a:off x="4878388" y="1417638"/>
            <a:ext cx="29130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Swis721  BT  Cond 2" panose="020B0506020202030204"/>
                <a:ea typeface="+mn-ea"/>
                <a:cs typeface="+mn-cs"/>
              </a:rPr>
              <a:t>Presence in Curriculum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Swis721  BT  Cond 2" panose="020B0506020202030204"/>
                <a:ea typeface="+mn-ea"/>
                <a:cs typeface="+mn-cs"/>
              </a:rPr>
              <a:t>As inferred through curriculum content </a:t>
            </a:r>
          </a:p>
        </p:txBody>
      </p:sp>
      <p:sp>
        <p:nvSpPr>
          <p:cNvPr id="7" name="Rectangle 6">
            <a:extLst>
              <a:ext uri="{FF2B5EF4-FFF2-40B4-BE49-F238E27FC236}">
                <a16:creationId xmlns:a16="http://schemas.microsoft.com/office/drawing/2014/main" id="{5D50B354-CD7B-4B0F-BB6B-ED68254FDFE8}"/>
              </a:ext>
            </a:extLst>
          </p:cNvPr>
          <p:cNvSpPr/>
          <p:nvPr/>
        </p:nvSpPr>
        <p:spPr>
          <a:xfrm>
            <a:off x="3375025" y="6218238"/>
            <a:ext cx="327025" cy="188912"/>
          </a:xfrm>
          <a:prstGeom prst="rect">
            <a:avLst/>
          </a:prstGeom>
          <a:solidFill>
            <a:srgbClr val="E2F0D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5133AAA-A083-4369-8367-55D083964430}"/>
              </a:ext>
            </a:extLst>
          </p:cNvPr>
          <p:cNvSpPr/>
          <p:nvPr/>
        </p:nvSpPr>
        <p:spPr>
          <a:xfrm>
            <a:off x="4624388" y="6218238"/>
            <a:ext cx="328612" cy="188912"/>
          </a:xfrm>
          <a:prstGeom prst="rect">
            <a:avLst/>
          </a:prstGeom>
          <a:solidFill>
            <a:srgbClr val="FFF2CC"/>
          </a:solidFill>
          <a:ln>
            <a:solidFill>
              <a:srgbClr val="F3C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F7112DB-B77C-472C-B823-04B73D7D57A2}"/>
              </a:ext>
            </a:extLst>
          </p:cNvPr>
          <p:cNvSpPr/>
          <p:nvPr/>
        </p:nvSpPr>
        <p:spPr>
          <a:xfrm>
            <a:off x="6523038" y="6218238"/>
            <a:ext cx="328612" cy="188912"/>
          </a:xfrm>
          <a:prstGeom prst="rect">
            <a:avLst/>
          </a:prstGeom>
          <a:solidFill>
            <a:srgbClr val="F0C7C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44" name="TextBox 12">
            <a:extLst>
              <a:ext uri="{FF2B5EF4-FFF2-40B4-BE49-F238E27FC236}">
                <a16:creationId xmlns:a16="http://schemas.microsoft.com/office/drawing/2014/main" id="{BE6C944F-9C2B-4B32-A3D7-C9D5A4924531}"/>
              </a:ext>
            </a:extLst>
          </p:cNvPr>
          <p:cNvSpPr txBox="1">
            <a:spLocks noChangeArrowheads="1"/>
          </p:cNvSpPr>
          <p:nvPr/>
        </p:nvSpPr>
        <p:spPr bwMode="auto">
          <a:xfrm>
            <a:off x="3660775" y="6183313"/>
            <a:ext cx="5762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 changes                  Medium priority changes               High priority changes</a:t>
            </a:r>
          </a:p>
        </p:txBody>
      </p:sp>
      <p:sp>
        <p:nvSpPr>
          <p:cNvPr id="43045" name="TextBox 13">
            <a:extLst>
              <a:ext uri="{FF2B5EF4-FFF2-40B4-BE49-F238E27FC236}">
                <a16:creationId xmlns:a16="http://schemas.microsoft.com/office/drawing/2014/main" id="{55A6BA8E-89DA-4903-8748-D0BAFBEBA069}"/>
              </a:ext>
            </a:extLst>
          </p:cNvPr>
          <p:cNvSpPr txBox="1">
            <a:spLocks noChangeArrowheads="1"/>
          </p:cNvSpPr>
          <p:nvPr/>
        </p:nvSpPr>
        <p:spPr bwMode="auto">
          <a:xfrm>
            <a:off x="549275" y="827088"/>
            <a:ext cx="1126331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Nine possible strategic recommendations resulted based on all possible KSA criticality – low, medium, high – and curriculum KSA coverage – gap, exposure, thorough coverage – combinations.</a:t>
            </a:r>
          </a:p>
        </p:txBody>
      </p:sp>
      <p:cxnSp>
        <p:nvCxnSpPr>
          <p:cNvPr id="10" name="Straight Arrow Connector 9">
            <a:extLst>
              <a:ext uri="{FF2B5EF4-FFF2-40B4-BE49-F238E27FC236}">
                <a16:creationId xmlns:a16="http://schemas.microsoft.com/office/drawing/2014/main" id="{734495DA-B571-48D7-A8AF-6D788CD2F77B}"/>
              </a:ext>
            </a:extLst>
          </p:cNvPr>
          <p:cNvCxnSpPr>
            <a:cxnSpLocks/>
          </p:cNvCxnSpPr>
          <p:nvPr/>
        </p:nvCxnSpPr>
        <p:spPr>
          <a:xfrm>
            <a:off x="9570009" y="533400"/>
            <a:ext cx="2286000" cy="0"/>
          </a:xfrm>
          <a:prstGeom prst="straightConnector1">
            <a:avLst/>
          </a:prstGeom>
          <a:gradFill>
            <a:gsLst>
              <a:gs pos="2752">
                <a:srgbClr val="B01AD8"/>
              </a:gs>
              <a:gs pos="100000">
                <a:srgbClr val="000000">
                  <a:alpha val="84000"/>
                </a:srgbClr>
              </a:gs>
              <a:gs pos="71000">
                <a:srgbClr val="7000BA"/>
              </a:gs>
              <a:gs pos="38000">
                <a:srgbClr val="9D00F5"/>
              </a:gs>
              <a:gs pos="100000">
                <a:srgbClr val="39005E"/>
              </a:gs>
            </a:gsLst>
            <a:lin ang="0" scaled="1"/>
          </a:gradFill>
          <a:ln w="28575" cap="flat" cmpd="sng" algn="ctr">
            <a:solidFill>
              <a:schemeClr val="tx1"/>
            </a:solidFill>
            <a:prstDash val="solid"/>
            <a:miter lim="800000"/>
            <a:headEnd type="oval" w="med" len="med"/>
            <a:tailEnd type="triangle" w="med" len="med"/>
          </a:ln>
          <a:effectLst/>
        </p:spPr>
      </p:cxnSp>
      <p:sp>
        <p:nvSpPr>
          <p:cNvPr id="11" name="Oval 10">
            <a:extLst>
              <a:ext uri="{FF2B5EF4-FFF2-40B4-BE49-F238E27FC236}">
                <a16:creationId xmlns:a16="http://schemas.microsoft.com/office/drawing/2014/main" id="{5238FF07-AD4C-4BE6-90FA-D97B342FD62C}"/>
              </a:ext>
            </a:extLst>
          </p:cNvPr>
          <p:cNvSpPr/>
          <p:nvPr/>
        </p:nvSpPr>
        <p:spPr>
          <a:xfrm>
            <a:off x="9715500"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12" name="Oval 11">
            <a:extLst>
              <a:ext uri="{FF2B5EF4-FFF2-40B4-BE49-F238E27FC236}">
                <a16:creationId xmlns:a16="http://schemas.microsoft.com/office/drawing/2014/main" id="{6D049682-103B-46C9-AF3B-87914C4CCA1F}"/>
              </a:ext>
            </a:extLst>
          </p:cNvPr>
          <p:cNvSpPr/>
          <p:nvPr/>
        </p:nvSpPr>
        <p:spPr>
          <a:xfrm>
            <a:off x="10094913"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15" name="Oval 14">
            <a:extLst>
              <a:ext uri="{FF2B5EF4-FFF2-40B4-BE49-F238E27FC236}">
                <a16:creationId xmlns:a16="http://schemas.microsoft.com/office/drawing/2014/main" id="{28B93F7D-262E-4288-A5EC-75B8ABFB63D6}"/>
              </a:ext>
            </a:extLst>
          </p:cNvPr>
          <p:cNvSpPr/>
          <p:nvPr/>
        </p:nvSpPr>
        <p:spPr>
          <a:xfrm>
            <a:off x="10472738" y="441325"/>
            <a:ext cx="182562"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16" name="Oval 15">
            <a:extLst>
              <a:ext uri="{FF2B5EF4-FFF2-40B4-BE49-F238E27FC236}">
                <a16:creationId xmlns:a16="http://schemas.microsoft.com/office/drawing/2014/main" id="{5D539C66-4B4B-44F1-AFB8-4BC94259F6F0}"/>
              </a:ext>
            </a:extLst>
          </p:cNvPr>
          <p:cNvSpPr/>
          <p:nvPr/>
        </p:nvSpPr>
        <p:spPr>
          <a:xfrm>
            <a:off x="10850563" y="441325"/>
            <a:ext cx="182562" cy="182563"/>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17" name="Oval 16">
            <a:extLst>
              <a:ext uri="{FF2B5EF4-FFF2-40B4-BE49-F238E27FC236}">
                <a16:creationId xmlns:a16="http://schemas.microsoft.com/office/drawing/2014/main" id="{AB916918-17D2-42B7-81DC-F9885D02B42B}"/>
              </a:ext>
            </a:extLst>
          </p:cNvPr>
          <p:cNvSpPr/>
          <p:nvPr/>
        </p:nvSpPr>
        <p:spPr>
          <a:xfrm>
            <a:off x="11228388" y="441325"/>
            <a:ext cx="184150" cy="182563"/>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5</a:t>
            </a:r>
          </a:p>
        </p:txBody>
      </p:sp>
      <p:sp>
        <p:nvSpPr>
          <p:cNvPr id="18" name="Rectangle 17">
            <a:extLst>
              <a:ext uri="{FF2B5EF4-FFF2-40B4-BE49-F238E27FC236}">
                <a16:creationId xmlns:a16="http://schemas.microsoft.com/office/drawing/2014/main" id="{B95B52DF-3961-473C-968F-A8DF315043BB}"/>
              </a:ext>
            </a:extLst>
          </p:cNvPr>
          <p:cNvSpPr/>
          <p:nvPr/>
        </p:nvSpPr>
        <p:spPr>
          <a:xfrm>
            <a:off x="9148763" y="220663"/>
            <a:ext cx="1135062" cy="198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A1A0A4"/>
                </a:solidFill>
                <a:effectLst/>
                <a:uLnTx/>
                <a:uFillTx/>
                <a:latin typeface="Calibri" panose="020F0502020204030204"/>
                <a:ea typeface="+mn-ea"/>
                <a:cs typeface="+mn-cs"/>
              </a:rPr>
              <a:t>Steps</a:t>
            </a:r>
          </a:p>
        </p:txBody>
      </p:sp>
      <p:sp>
        <p:nvSpPr>
          <p:cNvPr id="19" name="Rectangle 18">
            <a:extLst>
              <a:ext uri="{FF2B5EF4-FFF2-40B4-BE49-F238E27FC236}">
                <a16:creationId xmlns:a16="http://schemas.microsoft.com/office/drawing/2014/main" id="{DBFFACEE-CC0D-4A34-B38C-B68C62AADBA5}"/>
              </a:ext>
            </a:extLst>
          </p:cNvPr>
          <p:cNvSpPr/>
          <p:nvPr/>
        </p:nvSpPr>
        <p:spPr>
          <a:xfrm>
            <a:off x="9423400" y="6407150"/>
            <a:ext cx="2536825" cy="3317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54" name="Slide Number Placeholder 3">
            <a:extLst>
              <a:ext uri="{FF2B5EF4-FFF2-40B4-BE49-F238E27FC236}">
                <a16:creationId xmlns:a16="http://schemas.microsoft.com/office/drawing/2014/main" id="{8E748DC7-B12A-4908-B382-B33F3DA102F3}"/>
              </a:ext>
            </a:extLst>
          </p:cNvPr>
          <p:cNvSpPr txBox="1">
            <a:spLocks noChangeArrowheads="1"/>
          </p:cNvSpPr>
          <p:nvPr/>
        </p:nvSpPr>
        <p:spPr bwMode="auto">
          <a:xfrm>
            <a:off x="11483975" y="6489700"/>
            <a:ext cx="327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77AC3D-25EA-4450-BB3E-89840AC4B3D6}" type="slidenum">
              <a:rPr kumimoji="0" lang="en-US" altLang="en-US" sz="800" b="0" i="0" u="none" strike="noStrike" kern="1200" cap="none" spc="0" normalizeH="0" baseline="0" noProof="0" smtClean="0">
                <a:ln>
                  <a:noFill/>
                </a:ln>
                <a:solidFill>
                  <a:srgbClr val="000000"/>
                </a:solidFill>
                <a:effectLst/>
                <a:uLnTx/>
                <a:uFillTx/>
                <a:latin typeface="Swis721  BT  Cond 2" panose="020B0506020202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800" b="0"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or: Elbow 18">
            <a:extLst>
              <a:ext uri="{FF2B5EF4-FFF2-40B4-BE49-F238E27FC236}">
                <a16:creationId xmlns:a16="http://schemas.microsoft.com/office/drawing/2014/main" id="{99B23F22-F81C-4D85-8130-41B9E2A09ACD}"/>
              </a:ext>
            </a:extLst>
          </p:cNvPr>
          <p:cNvCxnSpPr>
            <a:cxnSpLocks/>
            <a:stCxn id="45069" idx="0"/>
          </p:cNvCxnSpPr>
          <p:nvPr/>
        </p:nvCxnSpPr>
        <p:spPr>
          <a:xfrm rot="5400000" flipH="1" flipV="1">
            <a:off x="11113293" y="5501482"/>
            <a:ext cx="652463" cy="520700"/>
          </a:xfrm>
          <a:prstGeom prst="bentConnector3">
            <a:avLst>
              <a:gd name="adj1" fmla="val 6554"/>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7750C935-6338-475F-AE2C-87A73B5EB2A2}"/>
              </a:ext>
            </a:extLst>
          </p:cNvPr>
          <p:cNvSpPr/>
          <p:nvPr/>
        </p:nvSpPr>
        <p:spPr>
          <a:xfrm>
            <a:off x="10869613" y="5700713"/>
            <a:ext cx="439737" cy="188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hart 3">
            <a:extLst>
              <a:ext uri="{FF2B5EF4-FFF2-40B4-BE49-F238E27FC236}">
                <a16:creationId xmlns:a16="http://schemas.microsoft.com/office/drawing/2014/main" id="{39ACFE14-2048-4C4B-A605-F07A28A26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1644650"/>
            <a:ext cx="71977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itle 1">
            <a:extLst>
              <a:ext uri="{FF2B5EF4-FFF2-40B4-BE49-F238E27FC236}">
                <a16:creationId xmlns:a16="http://schemas.microsoft.com/office/drawing/2014/main" id="{AC211ED3-9E36-4519-B2FE-E854A4D7534B}"/>
              </a:ext>
            </a:extLst>
          </p:cNvPr>
          <p:cNvSpPr txBox="1">
            <a:spLocks noChangeArrowheads="1"/>
          </p:cNvSpPr>
          <p:nvPr/>
        </p:nvSpPr>
        <p:spPr bwMode="auto">
          <a:xfrm>
            <a:off x="549275" y="360363"/>
            <a:ext cx="11550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INTERPRETING CURRICULUM ASSESSMENT FINDINGS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endParaRPr>
          </a:p>
        </p:txBody>
      </p:sp>
      <p:sp>
        <p:nvSpPr>
          <p:cNvPr id="45062" name="TextBox 19">
            <a:extLst>
              <a:ext uri="{FF2B5EF4-FFF2-40B4-BE49-F238E27FC236}">
                <a16:creationId xmlns:a16="http://schemas.microsoft.com/office/drawing/2014/main" id="{4B72B6D9-C2C2-4FA6-A4E8-80664F4C9709}"/>
              </a:ext>
            </a:extLst>
          </p:cNvPr>
          <p:cNvSpPr txBox="1">
            <a:spLocks noChangeArrowheads="1"/>
          </p:cNvSpPr>
          <p:nvPr/>
        </p:nvSpPr>
        <p:spPr bwMode="auto">
          <a:xfrm>
            <a:off x="587375" y="815975"/>
            <a:ext cx="11264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The curriculum assessment excel dashboards consolidate individual KSA recommendations into at-a-glance charts summarizing assessment findings for a sample technician (mid-level) focused program. </a:t>
            </a:r>
          </a:p>
        </p:txBody>
      </p:sp>
      <p:sp>
        <p:nvSpPr>
          <p:cNvPr id="45063" name="TextBox 20">
            <a:extLst>
              <a:ext uri="{FF2B5EF4-FFF2-40B4-BE49-F238E27FC236}">
                <a16:creationId xmlns:a16="http://schemas.microsoft.com/office/drawing/2014/main" id="{A0B256EE-6CCB-41A8-AADE-3A3232790E57}"/>
              </a:ext>
            </a:extLst>
          </p:cNvPr>
          <p:cNvSpPr txBox="1">
            <a:spLocks noChangeArrowheads="1"/>
          </p:cNvSpPr>
          <p:nvPr/>
        </p:nvSpPr>
        <p:spPr bwMode="auto">
          <a:xfrm>
            <a:off x="4938713" y="5422900"/>
            <a:ext cx="2286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Gap: Medium Criticality</a:t>
            </a:r>
          </a:p>
        </p:txBody>
      </p:sp>
      <p:sp>
        <p:nvSpPr>
          <p:cNvPr id="45064" name="TextBox 21">
            <a:extLst>
              <a:ext uri="{FF2B5EF4-FFF2-40B4-BE49-F238E27FC236}">
                <a16:creationId xmlns:a16="http://schemas.microsoft.com/office/drawing/2014/main" id="{4BD77F7B-FD43-4E04-9167-52C7E4A5D39F}"/>
              </a:ext>
            </a:extLst>
          </p:cNvPr>
          <p:cNvSpPr txBox="1">
            <a:spLocks noChangeArrowheads="1"/>
          </p:cNvSpPr>
          <p:nvPr/>
        </p:nvSpPr>
        <p:spPr bwMode="auto">
          <a:xfrm>
            <a:off x="9466263" y="5251450"/>
            <a:ext cx="117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Thorough: High Criticality</a:t>
            </a:r>
          </a:p>
        </p:txBody>
      </p:sp>
      <p:sp>
        <p:nvSpPr>
          <p:cNvPr id="45065" name="TextBox 22">
            <a:extLst>
              <a:ext uri="{FF2B5EF4-FFF2-40B4-BE49-F238E27FC236}">
                <a16:creationId xmlns:a16="http://schemas.microsoft.com/office/drawing/2014/main" id="{3F2B64FF-8713-4CF9-A2B4-346CA27A9E62}"/>
              </a:ext>
            </a:extLst>
          </p:cNvPr>
          <p:cNvSpPr txBox="1">
            <a:spLocks noChangeArrowheads="1"/>
          </p:cNvSpPr>
          <p:nvPr/>
        </p:nvSpPr>
        <p:spPr bwMode="auto">
          <a:xfrm>
            <a:off x="7432675" y="4144963"/>
            <a:ext cx="287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Gap: High Criticality</a:t>
            </a:r>
          </a:p>
        </p:txBody>
      </p:sp>
      <p:sp>
        <p:nvSpPr>
          <p:cNvPr id="45066" name="TextBox 23">
            <a:extLst>
              <a:ext uri="{FF2B5EF4-FFF2-40B4-BE49-F238E27FC236}">
                <a16:creationId xmlns:a16="http://schemas.microsoft.com/office/drawing/2014/main" id="{F39AF73F-E04B-4442-8965-EA347689EAB3}"/>
              </a:ext>
            </a:extLst>
          </p:cNvPr>
          <p:cNvSpPr txBox="1">
            <a:spLocks noChangeArrowheads="1"/>
          </p:cNvSpPr>
          <p:nvPr/>
        </p:nvSpPr>
        <p:spPr bwMode="auto">
          <a:xfrm>
            <a:off x="7432675" y="5435600"/>
            <a:ext cx="1593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Gap: Low Criticality</a:t>
            </a:r>
          </a:p>
        </p:txBody>
      </p:sp>
      <p:sp>
        <p:nvSpPr>
          <p:cNvPr id="45067" name="TextBox 24">
            <a:extLst>
              <a:ext uri="{FF2B5EF4-FFF2-40B4-BE49-F238E27FC236}">
                <a16:creationId xmlns:a16="http://schemas.microsoft.com/office/drawing/2014/main" id="{51251B94-B7D6-479B-8989-E583FF403440}"/>
              </a:ext>
            </a:extLst>
          </p:cNvPr>
          <p:cNvSpPr txBox="1">
            <a:spLocks noChangeArrowheads="1"/>
          </p:cNvSpPr>
          <p:nvPr/>
        </p:nvSpPr>
        <p:spPr bwMode="auto">
          <a:xfrm>
            <a:off x="9498013" y="3006725"/>
            <a:ext cx="1300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Thorough: Low Criticality</a:t>
            </a:r>
          </a:p>
        </p:txBody>
      </p:sp>
      <p:sp>
        <p:nvSpPr>
          <p:cNvPr id="45068" name="TextBox 25">
            <a:extLst>
              <a:ext uri="{FF2B5EF4-FFF2-40B4-BE49-F238E27FC236}">
                <a16:creationId xmlns:a16="http://schemas.microsoft.com/office/drawing/2014/main" id="{B8D80B69-EAB0-4210-B45C-B79A9AA25C66}"/>
              </a:ext>
            </a:extLst>
          </p:cNvPr>
          <p:cNvSpPr txBox="1">
            <a:spLocks noChangeArrowheads="1"/>
          </p:cNvSpPr>
          <p:nvPr/>
        </p:nvSpPr>
        <p:spPr bwMode="auto">
          <a:xfrm>
            <a:off x="10679113" y="3016250"/>
            <a:ext cx="1098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Exposure: Medium Criticality</a:t>
            </a:r>
          </a:p>
        </p:txBody>
      </p:sp>
      <p:sp>
        <p:nvSpPr>
          <p:cNvPr id="45069" name="TextBox 26">
            <a:extLst>
              <a:ext uri="{FF2B5EF4-FFF2-40B4-BE49-F238E27FC236}">
                <a16:creationId xmlns:a16="http://schemas.microsoft.com/office/drawing/2014/main" id="{C412DBFF-C446-4368-B169-FBD37A496E2F}"/>
              </a:ext>
            </a:extLst>
          </p:cNvPr>
          <p:cNvSpPr txBox="1">
            <a:spLocks noChangeArrowheads="1"/>
          </p:cNvSpPr>
          <p:nvPr/>
        </p:nvSpPr>
        <p:spPr bwMode="auto">
          <a:xfrm>
            <a:off x="10310813" y="6088063"/>
            <a:ext cx="173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Exposure: Low Criticality</a:t>
            </a:r>
          </a:p>
        </p:txBody>
      </p:sp>
      <p:sp>
        <p:nvSpPr>
          <p:cNvPr id="45070" name="TextBox 27">
            <a:extLst>
              <a:ext uri="{FF2B5EF4-FFF2-40B4-BE49-F238E27FC236}">
                <a16:creationId xmlns:a16="http://schemas.microsoft.com/office/drawing/2014/main" id="{A456C3C0-54A5-46A2-B948-B12B6C36513B}"/>
              </a:ext>
            </a:extLst>
          </p:cNvPr>
          <p:cNvSpPr txBox="1">
            <a:spLocks noChangeArrowheads="1"/>
          </p:cNvSpPr>
          <p:nvPr/>
        </p:nvSpPr>
        <p:spPr bwMode="auto">
          <a:xfrm>
            <a:off x="10641013" y="398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Exposure: High Criticality</a:t>
            </a:r>
          </a:p>
        </p:txBody>
      </p:sp>
      <p:sp>
        <p:nvSpPr>
          <p:cNvPr id="45071" name="TextBox 39">
            <a:extLst>
              <a:ext uri="{FF2B5EF4-FFF2-40B4-BE49-F238E27FC236}">
                <a16:creationId xmlns:a16="http://schemas.microsoft.com/office/drawing/2014/main" id="{926FA8F1-73E7-4E0C-9965-B33F02CFDB31}"/>
              </a:ext>
            </a:extLst>
          </p:cNvPr>
          <p:cNvSpPr txBox="1">
            <a:spLocks noChangeArrowheads="1"/>
          </p:cNvSpPr>
          <p:nvPr/>
        </p:nvSpPr>
        <p:spPr bwMode="auto">
          <a:xfrm>
            <a:off x="1111250" y="1854200"/>
            <a:ext cx="35655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The most </a:t>
            </a: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common recommendation category is represented as the largest box</a:t>
            </a: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 The corresponding percentage indicates the percent of KSAs that fell within that recommendation type </a:t>
            </a:r>
            <a:r>
              <a:rPr kumimoji="0" lang="en-US" altLang="en-US" sz="1400" b="0" i="1" u="none" strike="noStrike" kern="1200" cap="none" spc="0" normalizeH="0" baseline="0" noProof="0">
                <a:ln>
                  <a:noFill/>
                </a:ln>
                <a:solidFill>
                  <a:srgbClr val="000000"/>
                </a:solidFill>
                <a:effectLst/>
                <a:uLnTx/>
                <a:uFillTx/>
                <a:latin typeface="Swis721  BT  Cond 2" panose="020B0506020202030204"/>
                <a:ea typeface="+mn-ea"/>
                <a:cs typeface="+mn-cs"/>
              </a:rPr>
              <a:t>(note: size of the box does not equate to priority of the change)</a:t>
            </a:r>
          </a:p>
        </p:txBody>
      </p:sp>
      <p:sp>
        <p:nvSpPr>
          <p:cNvPr id="45072" name="TextBox 41">
            <a:extLst>
              <a:ext uri="{FF2B5EF4-FFF2-40B4-BE49-F238E27FC236}">
                <a16:creationId xmlns:a16="http://schemas.microsoft.com/office/drawing/2014/main" id="{FB672D1B-F766-4C43-A8C9-75A56A24E08B}"/>
              </a:ext>
            </a:extLst>
          </p:cNvPr>
          <p:cNvSpPr txBox="1">
            <a:spLocks noChangeArrowheads="1"/>
          </p:cNvSpPr>
          <p:nvPr/>
        </p:nvSpPr>
        <p:spPr bwMode="auto">
          <a:xfrm>
            <a:off x="1111250" y="3727450"/>
            <a:ext cx="3565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Recommendation types are shaded based on their priority. For example, KSAs falling within “Prioritize Inclusion” and “De-emphasize” should be addressed first within curriculum. </a:t>
            </a:r>
          </a:p>
        </p:txBody>
      </p:sp>
      <p:pic>
        <p:nvPicPr>
          <p:cNvPr id="45073" name="Picture 2" descr="Tick inside circle - Free interface icons">
            <a:extLst>
              <a:ext uri="{FF2B5EF4-FFF2-40B4-BE49-F238E27FC236}">
                <a16:creationId xmlns:a16="http://schemas.microsoft.com/office/drawing/2014/main" id="{D1B4989C-5207-40A8-BF36-523CAC354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2132013"/>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2" descr="Tick inside circle - Free interface icons">
            <a:extLst>
              <a:ext uri="{FF2B5EF4-FFF2-40B4-BE49-F238E27FC236}">
                <a16:creationId xmlns:a16="http://schemas.microsoft.com/office/drawing/2014/main" id="{B90E2CB4-5A96-419B-8F60-A093D4D9D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3990975"/>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5" name="TextBox 44">
            <a:extLst>
              <a:ext uri="{FF2B5EF4-FFF2-40B4-BE49-F238E27FC236}">
                <a16:creationId xmlns:a16="http://schemas.microsoft.com/office/drawing/2014/main" id="{9753435A-D116-4201-873B-8C71FC405157}"/>
              </a:ext>
            </a:extLst>
          </p:cNvPr>
          <p:cNvSpPr txBox="1">
            <a:spLocks noChangeArrowheads="1"/>
          </p:cNvSpPr>
          <p:nvPr/>
        </p:nvSpPr>
        <p:spPr bwMode="auto">
          <a:xfrm>
            <a:off x="1111250" y="5057775"/>
            <a:ext cx="3565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The graph on the right indicates 36.6% of KSA statements, for example, fell within the “Plan Integration” recommendation type. In other words approx. 36% of mid-level KSAs within the model were medium criticality and missing from curriculum. </a:t>
            </a:r>
          </a:p>
        </p:txBody>
      </p:sp>
      <p:sp>
        <p:nvSpPr>
          <p:cNvPr id="45076" name="TextBox 46">
            <a:extLst>
              <a:ext uri="{FF2B5EF4-FFF2-40B4-BE49-F238E27FC236}">
                <a16:creationId xmlns:a16="http://schemas.microsoft.com/office/drawing/2014/main" id="{CEAF7444-8654-45DF-8BD1-D5FFBAD06912}"/>
              </a:ext>
            </a:extLst>
          </p:cNvPr>
          <p:cNvSpPr txBox="1">
            <a:spLocks noChangeArrowheads="1"/>
          </p:cNvSpPr>
          <p:nvPr/>
        </p:nvSpPr>
        <p:spPr bwMode="auto">
          <a:xfrm>
            <a:off x="4851400" y="1422400"/>
            <a:ext cx="2657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A1A0A4"/>
                </a:solidFill>
                <a:effectLst/>
                <a:uLnTx/>
                <a:uFillTx/>
                <a:latin typeface="Swis721  BT  Cond 2" panose="020B0506020202030204"/>
                <a:ea typeface="+mn-ea"/>
                <a:cs typeface="+mn-cs"/>
              </a:rPr>
              <a:t>SAMPLE ASSESSMENT OUTPUT</a:t>
            </a:r>
          </a:p>
        </p:txBody>
      </p:sp>
      <p:sp>
        <p:nvSpPr>
          <p:cNvPr id="7" name="Rectangle 6">
            <a:extLst>
              <a:ext uri="{FF2B5EF4-FFF2-40B4-BE49-F238E27FC236}">
                <a16:creationId xmlns:a16="http://schemas.microsoft.com/office/drawing/2014/main" id="{77BEEDAA-9BC4-4C12-97F7-82354BB79803}"/>
              </a:ext>
            </a:extLst>
          </p:cNvPr>
          <p:cNvSpPr/>
          <p:nvPr/>
        </p:nvSpPr>
        <p:spPr>
          <a:xfrm>
            <a:off x="8089900" y="5559425"/>
            <a:ext cx="1533525" cy="647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onnector: Elbow 17">
            <a:extLst>
              <a:ext uri="{FF2B5EF4-FFF2-40B4-BE49-F238E27FC236}">
                <a16:creationId xmlns:a16="http://schemas.microsoft.com/office/drawing/2014/main" id="{C4074539-ADB3-4A9B-9799-0D6599487CAA}"/>
              </a:ext>
            </a:extLst>
          </p:cNvPr>
          <p:cNvCxnSpPr>
            <a:cxnSpLocks/>
            <a:stCxn id="45079" idx="0"/>
            <a:endCxn id="34" idx="2"/>
          </p:cNvCxnSpPr>
          <p:nvPr/>
        </p:nvCxnSpPr>
        <p:spPr>
          <a:xfrm rot="5400000" flipH="1" flipV="1">
            <a:off x="10314781" y="5285582"/>
            <a:ext cx="169863" cy="137795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45079" name="TextBox 28">
            <a:extLst>
              <a:ext uri="{FF2B5EF4-FFF2-40B4-BE49-F238E27FC236}">
                <a16:creationId xmlns:a16="http://schemas.microsoft.com/office/drawing/2014/main" id="{583E02EB-AF97-4605-BBB6-1EA7D8C13CB0}"/>
              </a:ext>
            </a:extLst>
          </p:cNvPr>
          <p:cNvSpPr txBox="1">
            <a:spLocks noChangeArrowheads="1"/>
          </p:cNvSpPr>
          <p:nvPr/>
        </p:nvSpPr>
        <p:spPr bwMode="auto">
          <a:xfrm>
            <a:off x="8842375" y="6059488"/>
            <a:ext cx="1738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Thorough: Medium Criticality</a:t>
            </a:r>
          </a:p>
        </p:txBody>
      </p:sp>
      <p:sp>
        <p:nvSpPr>
          <p:cNvPr id="36" name="Rectangle 35">
            <a:extLst>
              <a:ext uri="{FF2B5EF4-FFF2-40B4-BE49-F238E27FC236}">
                <a16:creationId xmlns:a16="http://schemas.microsoft.com/office/drawing/2014/main" id="{C31A45D0-265E-43DC-BBE3-23E23B1F66BD}"/>
              </a:ext>
            </a:extLst>
          </p:cNvPr>
          <p:cNvSpPr/>
          <p:nvPr/>
        </p:nvSpPr>
        <p:spPr>
          <a:xfrm>
            <a:off x="4940300" y="5629275"/>
            <a:ext cx="2062163" cy="265113"/>
          </a:xfrm>
          <a:prstGeom prst="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Plan Integration, 36.6%</a:t>
            </a:r>
          </a:p>
        </p:txBody>
      </p:sp>
      <p:sp>
        <p:nvSpPr>
          <p:cNvPr id="37" name="Rectangle 36">
            <a:extLst>
              <a:ext uri="{FF2B5EF4-FFF2-40B4-BE49-F238E27FC236}">
                <a16:creationId xmlns:a16="http://schemas.microsoft.com/office/drawing/2014/main" id="{C168FC94-BF29-425F-8570-31C637E739DA}"/>
              </a:ext>
            </a:extLst>
          </p:cNvPr>
          <p:cNvSpPr/>
          <p:nvPr/>
        </p:nvSpPr>
        <p:spPr>
          <a:xfrm>
            <a:off x="5062538" y="5964238"/>
            <a:ext cx="4965700" cy="63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panose="020B0506020202030204"/>
                <a:ea typeface="+mn-ea"/>
                <a:cs typeface="+mn-cs"/>
              </a:rPr>
              <a:t>“No Changes” Recommendation Type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panose="020B0506020202030204"/>
                <a:ea typeface="+mn-ea"/>
                <a:cs typeface="+mn-cs"/>
              </a:rPr>
              <a:t>“Moderate Changes” Recommendation Type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wis721  BT  Cond 2" panose="020B0506020202030204"/>
                <a:ea typeface="+mn-ea"/>
                <a:cs typeface="+mn-cs"/>
              </a:rPr>
              <a:t>“High Priority Changes” Recommendation Type </a:t>
            </a:r>
          </a:p>
        </p:txBody>
      </p:sp>
      <p:sp>
        <p:nvSpPr>
          <p:cNvPr id="39" name="Rectangle 38">
            <a:extLst>
              <a:ext uri="{FF2B5EF4-FFF2-40B4-BE49-F238E27FC236}">
                <a16:creationId xmlns:a16="http://schemas.microsoft.com/office/drawing/2014/main" id="{FEB89A05-C57D-412C-95B6-722CF1D6937A}"/>
              </a:ext>
            </a:extLst>
          </p:cNvPr>
          <p:cNvSpPr/>
          <p:nvPr/>
        </p:nvSpPr>
        <p:spPr>
          <a:xfrm>
            <a:off x="4938713" y="6016625"/>
            <a:ext cx="136525" cy="138113"/>
          </a:xfrm>
          <a:prstGeom prst="rect">
            <a:avLst/>
          </a:prstGeom>
          <a:solidFill>
            <a:srgbClr val="E2F0D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4A5F885-72B4-4B96-89F8-360B969589DC}"/>
              </a:ext>
            </a:extLst>
          </p:cNvPr>
          <p:cNvSpPr/>
          <p:nvPr/>
        </p:nvSpPr>
        <p:spPr>
          <a:xfrm>
            <a:off x="4938713" y="6248400"/>
            <a:ext cx="136525" cy="136525"/>
          </a:xfrm>
          <a:prstGeom prst="rect">
            <a:avLst/>
          </a:prstGeom>
          <a:solidFill>
            <a:srgbClr val="FFF2CC"/>
          </a:solidFill>
          <a:ln>
            <a:solidFill>
              <a:srgbClr val="F3C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6F495E0-7E89-4824-958F-68259164E31E}"/>
              </a:ext>
            </a:extLst>
          </p:cNvPr>
          <p:cNvSpPr/>
          <p:nvPr/>
        </p:nvSpPr>
        <p:spPr>
          <a:xfrm>
            <a:off x="4938713" y="6478588"/>
            <a:ext cx="136525" cy="136525"/>
          </a:xfrm>
          <a:prstGeom prst="rect">
            <a:avLst/>
          </a:prstGeom>
          <a:solidFill>
            <a:srgbClr val="F0C7C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07C68CC-4BDC-4B24-9C60-C820AC3EC83E}"/>
              </a:ext>
            </a:extLst>
          </p:cNvPr>
          <p:cNvSpPr/>
          <p:nvPr/>
        </p:nvSpPr>
        <p:spPr>
          <a:xfrm>
            <a:off x="9217025" y="6510338"/>
            <a:ext cx="2843213" cy="3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86" name="Slide Number Placeholder 3">
            <a:extLst>
              <a:ext uri="{FF2B5EF4-FFF2-40B4-BE49-F238E27FC236}">
                <a16:creationId xmlns:a16="http://schemas.microsoft.com/office/drawing/2014/main" id="{F69E775B-69DA-4A48-A36F-E80A61F31DAF}"/>
              </a:ext>
            </a:extLst>
          </p:cNvPr>
          <p:cNvSpPr txBox="1">
            <a:spLocks noChangeArrowheads="1"/>
          </p:cNvSpPr>
          <p:nvPr/>
        </p:nvSpPr>
        <p:spPr bwMode="auto">
          <a:xfrm>
            <a:off x="11483975" y="6489700"/>
            <a:ext cx="327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DA383C-B012-4A7F-AFD3-2285A920BD63}" type="slidenum">
              <a:rPr kumimoji="0" lang="en-US" altLang="en-US" sz="800" b="0" i="0" u="none" strike="noStrike" kern="1200" cap="none" spc="0" normalizeH="0" baseline="0" noProof="0" smtClean="0">
                <a:ln>
                  <a:noFill/>
                </a:ln>
                <a:solidFill>
                  <a:srgbClr val="000000"/>
                </a:solidFill>
                <a:effectLst/>
                <a:uLnTx/>
                <a:uFillTx/>
                <a:latin typeface="Swis721  BT  Cond 2" panose="020B0506020202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800" b="0"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pic>
        <p:nvPicPr>
          <p:cNvPr id="45087" name="Picture 2" descr="Tick inside circle - Free interface icons">
            <a:extLst>
              <a:ext uri="{FF2B5EF4-FFF2-40B4-BE49-F238E27FC236}">
                <a16:creationId xmlns:a16="http://schemas.microsoft.com/office/drawing/2014/main" id="{601BF6E7-FA44-4364-9875-CBEBE3055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5376863"/>
            <a:ext cx="4000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2">
            <a:extLst>
              <a:ext uri="{FF2B5EF4-FFF2-40B4-BE49-F238E27FC236}">
                <a16:creationId xmlns:a16="http://schemas.microsoft.com/office/drawing/2014/main" id="{9E269946-70E5-4E57-98B0-1E013822A47E}"/>
              </a:ext>
            </a:extLst>
          </p:cNvPr>
          <p:cNvGrpSpPr>
            <a:grpSpLocks/>
          </p:cNvGrpSpPr>
          <p:nvPr/>
        </p:nvGrpSpPr>
        <p:grpSpPr bwMode="auto">
          <a:xfrm>
            <a:off x="-12700" y="1801813"/>
            <a:ext cx="12204700" cy="4638675"/>
            <a:chOff x="-12837" y="2175164"/>
            <a:chExt cx="12204837" cy="4639895"/>
          </a:xfrm>
        </p:grpSpPr>
        <p:pic>
          <p:nvPicPr>
            <p:cNvPr id="47113" name="Picture 11" descr="A person working on a computer in a warehouse&#10;&#10;Description automatically generated">
              <a:extLst>
                <a:ext uri="{FF2B5EF4-FFF2-40B4-BE49-F238E27FC236}">
                  <a16:creationId xmlns:a16="http://schemas.microsoft.com/office/drawing/2014/main" id="{FE7114C5-DDBB-4B35-BEEA-4A43D452E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a:stretch>
              <a:fillRect/>
            </a:stretch>
          </p:blipFill>
          <p:spPr bwMode="auto">
            <a:xfrm>
              <a:off x="-12837" y="2175164"/>
              <a:ext cx="12204837"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9DDA1E4-AC7F-43F1-8B2D-03A38C3E527C}"/>
                </a:ext>
              </a:extLst>
            </p:cNvPr>
            <p:cNvSpPr/>
            <p:nvPr/>
          </p:nvSpPr>
          <p:spPr>
            <a:xfrm>
              <a:off x="-12837" y="2175164"/>
              <a:ext cx="12204837" cy="4639895"/>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107" name="Title 1">
            <a:extLst>
              <a:ext uri="{FF2B5EF4-FFF2-40B4-BE49-F238E27FC236}">
                <a16:creationId xmlns:a16="http://schemas.microsoft.com/office/drawing/2014/main" id="{A0031F39-6DA0-41B1-B6BD-81EFF4C01D3F}"/>
              </a:ext>
            </a:extLst>
          </p:cNvPr>
          <p:cNvSpPr txBox="1">
            <a:spLocks noChangeArrowheads="1"/>
          </p:cNvSpPr>
          <p:nvPr/>
        </p:nvSpPr>
        <p:spPr bwMode="auto">
          <a:xfrm>
            <a:off x="549275" y="360363"/>
            <a:ext cx="11550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USING CURRICULUM ASSESSMENT RESULTS TO DRIVE ALIGNMENT WITH MANUFACTURERS</a:t>
            </a:r>
          </a:p>
        </p:txBody>
      </p:sp>
      <p:sp>
        <p:nvSpPr>
          <p:cNvPr id="47108" name="TextBox 8">
            <a:extLst>
              <a:ext uri="{FF2B5EF4-FFF2-40B4-BE49-F238E27FC236}">
                <a16:creationId xmlns:a16="http://schemas.microsoft.com/office/drawing/2014/main" id="{BB022086-F723-412B-9E9B-00C2605514A3}"/>
              </a:ext>
            </a:extLst>
          </p:cNvPr>
          <p:cNvSpPr txBox="1">
            <a:spLocks noChangeArrowheads="1"/>
          </p:cNvSpPr>
          <p:nvPr/>
        </p:nvSpPr>
        <p:spPr bwMode="auto">
          <a:xfrm>
            <a:off x="587375" y="1303338"/>
            <a:ext cx="11264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Assessment results and findings can be used to approach regional manufacturers and spotlight industry-ready talent. </a:t>
            </a:r>
          </a:p>
        </p:txBody>
      </p:sp>
      <p:sp>
        <p:nvSpPr>
          <p:cNvPr id="2" name="Rectangle 1">
            <a:extLst>
              <a:ext uri="{FF2B5EF4-FFF2-40B4-BE49-F238E27FC236}">
                <a16:creationId xmlns:a16="http://schemas.microsoft.com/office/drawing/2014/main" id="{4B24700E-52F2-4D98-8618-089535544ED9}"/>
              </a:ext>
            </a:extLst>
          </p:cNvPr>
          <p:cNvSpPr/>
          <p:nvPr/>
        </p:nvSpPr>
        <p:spPr>
          <a:xfrm>
            <a:off x="910152" y="2154339"/>
            <a:ext cx="4410690" cy="731520"/>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wis721  BT  Cond 2" panose="020B0506020202030204"/>
                <a:ea typeface="+mn-ea"/>
                <a:cs typeface="+mn-cs"/>
              </a:rPr>
              <a:t>When there’s </a:t>
            </a:r>
            <a:r>
              <a:rPr kumimoji="0" lang="en-US" sz="1800" b="1" i="0" u="none" strike="noStrike" kern="1200" cap="none" spc="0" normalizeH="0" baseline="0" noProof="0">
                <a:ln>
                  <a:noFill/>
                </a:ln>
                <a:solidFill>
                  <a:srgbClr val="00B050"/>
                </a:solidFill>
                <a:effectLst/>
                <a:highlight>
                  <a:srgbClr val="E2F0D9"/>
                </a:highlight>
                <a:uLnTx/>
                <a:uFillTx/>
                <a:latin typeface="Swis721  BT  Cond 2" panose="020B0506020202030204"/>
                <a:ea typeface="+mn-ea"/>
                <a:cs typeface="+mn-cs"/>
              </a:rPr>
              <a:t>high</a:t>
            </a:r>
            <a:r>
              <a:rPr kumimoji="0" lang="en-US" sz="1800" b="1" i="0" u="none" strike="noStrike" kern="1200" cap="none" spc="0" normalizeH="0" baseline="0" noProof="0">
                <a:ln>
                  <a:noFill/>
                </a:ln>
                <a:solidFill>
                  <a:prstClr val="black"/>
                </a:solidFill>
                <a:effectLst/>
                <a:uLnTx/>
                <a:uFillTx/>
                <a:latin typeface="Swis721  BT  Cond 2" panose="020B0506020202030204"/>
                <a:ea typeface="+mn-ea"/>
                <a:cs typeface="+mn-cs"/>
              </a:rPr>
              <a:t> competency overlap, outputs can be used to:</a:t>
            </a:r>
          </a:p>
        </p:txBody>
      </p:sp>
      <p:sp>
        <p:nvSpPr>
          <p:cNvPr id="6" name="Rectangle 5">
            <a:extLst>
              <a:ext uri="{FF2B5EF4-FFF2-40B4-BE49-F238E27FC236}">
                <a16:creationId xmlns:a16="http://schemas.microsoft.com/office/drawing/2014/main" id="{2AC850D3-95A2-4D19-9D23-83A794272972}"/>
              </a:ext>
            </a:extLst>
          </p:cNvPr>
          <p:cNvSpPr/>
          <p:nvPr/>
        </p:nvSpPr>
        <p:spPr>
          <a:xfrm>
            <a:off x="6579355" y="2154339"/>
            <a:ext cx="4410690" cy="731520"/>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wis721  BT  Cond 2" panose="020B0506020202030204"/>
                <a:ea typeface="+mn-ea"/>
                <a:cs typeface="+mn-cs"/>
              </a:rPr>
              <a:t>Where there’s </a:t>
            </a:r>
            <a:r>
              <a:rPr kumimoji="0" lang="en-US" sz="1800" b="1" i="0" u="none" strike="noStrike" kern="1200" cap="none" spc="0" normalizeH="0" baseline="0" noProof="0">
                <a:ln>
                  <a:noFill/>
                </a:ln>
                <a:solidFill>
                  <a:srgbClr val="DE791C"/>
                </a:solidFill>
                <a:effectLst/>
                <a:highlight>
                  <a:srgbClr val="FBF5D1"/>
                </a:highlight>
                <a:uLnTx/>
                <a:uFillTx/>
                <a:latin typeface="Swis721  BT  Cond 2" panose="020B0506020202030204"/>
                <a:ea typeface="+mn-ea"/>
                <a:cs typeface="+mn-cs"/>
              </a:rPr>
              <a:t>low</a:t>
            </a:r>
            <a:r>
              <a:rPr kumimoji="0" lang="en-US" sz="1800" b="1" i="0" u="none" strike="noStrike" kern="1200" cap="none" spc="0" normalizeH="0" baseline="0" noProof="0">
                <a:ln>
                  <a:noFill/>
                </a:ln>
                <a:solidFill>
                  <a:prstClr val="black"/>
                </a:solidFill>
                <a:effectLst/>
                <a:uLnTx/>
                <a:uFillTx/>
                <a:latin typeface="Swis721  BT  Cond 2" panose="020B0506020202030204"/>
                <a:ea typeface="+mn-ea"/>
                <a:cs typeface="+mn-cs"/>
              </a:rPr>
              <a:t> competency overlap, outputs can be used to: </a:t>
            </a:r>
          </a:p>
        </p:txBody>
      </p:sp>
      <p:sp>
        <p:nvSpPr>
          <p:cNvPr id="14" name="Rectangle 13">
            <a:extLst>
              <a:ext uri="{FF2B5EF4-FFF2-40B4-BE49-F238E27FC236}">
                <a16:creationId xmlns:a16="http://schemas.microsoft.com/office/drawing/2014/main" id="{610F16AE-3E85-47F5-B7F4-B4A80D1B254B}"/>
              </a:ext>
            </a:extLst>
          </p:cNvPr>
          <p:cNvSpPr/>
          <p:nvPr/>
        </p:nvSpPr>
        <p:spPr>
          <a:xfrm>
            <a:off x="909638" y="3030538"/>
            <a:ext cx="4411662" cy="3051175"/>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rPr>
              <a:t>Promote your program to employers and regional industry-sector partnerships (ISPs) as graduating industry-ready talent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rPr>
              <a:t>Approach manufacturers for agree-to-hire commitments to boost talent flow to manufacturers and drive course enrollment </a:t>
            </a:r>
          </a:p>
        </p:txBody>
      </p:sp>
      <p:sp>
        <p:nvSpPr>
          <p:cNvPr id="15" name="Rectangle 14">
            <a:extLst>
              <a:ext uri="{FF2B5EF4-FFF2-40B4-BE49-F238E27FC236}">
                <a16:creationId xmlns:a16="http://schemas.microsoft.com/office/drawing/2014/main" id="{CDFE5DA4-E543-4FF4-9FD1-DF19E793693F}"/>
              </a:ext>
            </a:extLst>
          </p:cNvPr>
          <p:cNvSpPr/>
          <p:nvPr/>
        </p:nvSpPr>
        <p:spPr>
          <a:xfrm>
            <a:off x="6578600" y="3030538"/>
            <a:ext cx="4411663" cy="3051175"/>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rPr>
              <a:t>Seek manufacturer partnership in developing work-based learning opportunities, field trips, facility tours, or internship / apprenticeship opportunities</a:t>
            </a:r>
            <a:endParaRPr kumimoji="0" lang="en-US" sz="1600" b="1"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rPr>
              <a:t>Request co-development of new course modules or case studies with manufacturers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mn-ea"/>
                <a:cs typeface="+mn-cs"/>
              </a:rPr>
              <a:t>Seek manufacturer sponsorship for capstone projects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0E8BD718-3F2F-4BB3-BC0D-4D2F123017C3}"/>
              </a:ext>
            </a:extLst>
          </p:cNvPr>
          <p:cNvSpPr txBox="1">
            <a:spLocks noChangeArrowheads="1"/>
          </p:cNvSpPr>
          <p:nvPr/>
        </p:nvSpPr>
        <p:spPr bwMode="auto">
          <a:xfrm>
            <a:off x="457200" y="909638"/>
            <a:ext cx="11333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Arial" panose="020B0604020202020204" pitchFamily="34" charset="0"/>
                <a:sym typeface="Calibri" panose="020F0502020204030204" pitchFamily="34" charset="0"/>
              </a:rPr>
              <a:t>Below provides directional guidance on knowing how and when to use each tier of the competency model when conducting curriculum assessments.  </a:t>
            </a:r>
            <a:endPar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endParaRPr>
          </a:p>
        </p:txBody>
      </p:sp>
      <p:sp>
        <p:nvSpPr>
          <p:cNvPr id="49155" name="Title 1">
            <a:extLst>
              <a:ext uri="{FF2B5EF4-FFF2-40B4-BE49-F238E27FC236}">
                <a16:creationId xmlns:a16="http://schemas.microsoft.com/office/drawing/2014/main" id="{A0568A57-C733-4B45-B33D-97925BF75738}"/>
              </a:ext>
            </a:extLst>
          </p:cNvPr>
          <p:cNvSpPr txBox="1">
            <a:spLocks noChangeArrowheads="1"/>
          </p:cNvSpPr>
          <p:nvPr/>
        </p:nvSpPr>
        <p:spPr bwMode="auto">
          <a:xfrm>
            <a:off x="457200" y="549275"/>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Source Sans Pro" panose="020B0503030403020204" pitchFamily="34" charset="0"/>
                <a:cs typeface="Source Sans Pro" panose="020B0503030403020204" pitchFamily="34" charset="0"/>
              </a:rPr>
              <a:t>COMPETENCY MODEL USE DECISION FRAMEWORK </a:t>
            </a:r>
          </a:p>
        </p:txBody>
      </p:sp>
      <p:graphicFrame>
        <p:nvGraphicFramePr>
          <p:cNvPr id="4" name="Table 4">
            <a:extLst>
              <a:ext uri="{FF2B5EF4-FFF2-40B4-BE49-F238E27FC236}">
                <a16:creationId xmlns:a16="http://schemas.microsoft.com/office/drawing/2014/main" id="{4D784568-3F4D-4E1A-94A5-4EA474769C03}"/>
              </a:ext>
            </a:extLst>
          </p:cNvPr>
          <p:cNvGraphicFramePr>
            <a:graphicFrameLocks noGrp="1"/>
          </p:cNvGraphicFramePr>
          <p:nvPr/>
        </p:nvGraphicFramePr>
        <p:xfrm>
          <a:off x="915988" y="1658938"/>
          <a:ext cx="10515600" cy="495789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676265">
                <a:tc>
                  <a:txBody>
                    <a:bodyPr/>
                    <a:lstStyle/>
                    <a:p>
                      <a:endParaRPr lang="en-US" sz="1800">
                        <a:solidFill>
                          <a:schemeClr val="accent3"/>
                        </a:solidFill>
                        <a:latin typeface="Swis721  BT  Cond 2" panose="020B0506020202030204"/>
                      </a:endParaRPr>
                    </a:p>
                  </a:txBody>
                  <a:tcPr marT="45716" marB="4571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bg2"/>
                          </a:solidFill>
                          <a:latin typeface="Swis721  BT  Cond 2" panose="020B0506020202030204"/>
                        </a:rPr>
                        <a:t>Assessing holistic manufacturing program</a:t>
                      </a:r>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1">
                        <a:solidFill>
                          <a:schemeClr val="bg2"/>
                        </a:solidFill>
                        <a:latin typeface="Swis721  BT  Cond 2" panose="020B0506020202030204"/>
                      </a:endParaRPr>
                    </a:p>
                    <a:p>
                      <a:pPr marL="0" marR="0" lvl="0" indent="0" algn="ctr"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a:solidFill>
                            <a:schemeClr val="tx1"/>
                          </a:solidFill>
                          <a:latin typeface="Swis721  BT  Cond 2" panose="020B0506020202030204"/>
                        </a:rPr>
                        <a:t>Program emphasis on broad set of skills relevant to many industries </a:t>
                      </a:r>
                    </a:p>
                    <a:p>
                      <a:pPr algn="l"/>
                      <a:endParaRPr lang="en-US" sz="1800">
                        <a:solidFill>
                          <a:schemeClr val="tx1"/>
                        </a:solidFill>
                        <a:latin typeface="Swis721  BT  Cond 2" panose="020B0506020202030204"/>
                      </a:endParaRPr>
                    </a:p>
                    <a:p>
                      <a:pPr algn="ctr"/>
                      <a:endParaRPr lang="en-US" sz="1800">
                        <a:solidFill>
                          <a:schemeClr val="accent3"/>
                        </a:solidFill>
                        <a:latin typeface="Swis721  BT  Cond 2" panose="020B0506020202030204"/>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bg2"/>
                          </a:solidFill>
                          <a:latin typeface="Swis721  BT  Cond 2" panose="020B0506020202030204"/>
                        </a:rPr>
                        <a:t>Assessing industry-specific manufacturing program </a:t>
                      </a:r>
                    </a:p>
                    <a:p>
                      <a:pPr marL="0" marR="0" lvl="0" indent="0" algn="ctr"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a:solidFill>
                            <a:schemeClr val="tx1"/>
                          </a:solidFill>
                          <a:latin typeface="Swis721  BT  Cond 2" panose="020B0506020202030204"/>
                        </a:rPr>
                        <a:t>When course aims to integrate industry-specific skills with broad manufacturing principles or when industry-specific program covers foundational , pre-requisite content before delving into industry-specific content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0">
                          <a:solidFill>
                            <a:schemeClr val="bg2"/>
                          </a:solidFill>
                          <a:latin typeface="Swis721  BT  Cond 2" panose="020B0506020202030204"/>
                        </a:rPr>
                        <a:t>Assessing industry-focused module or niche component of program</a:t>
                      </a:r>
                    </a:p>
                    <a:p>
                      <a:pPr marL="0" indent="0" algn="ctr">
                        <a:buFont typeface="Arial" panose="020B0604020202020204" pitchFamily="34" charset="0"/>
                        <a:buNone/>
                      </a:pPr>
                      <a:r>
                        <a:rPr lang="en-US" sz="1000" b="0" i="1">
                          <a:solidFill>
                            <a:schemeClr val="tx1"/>
                          </a:solidFill>
                          <a:latin typeface="Swis721  BT  Cond 2" panose="020B0506020202030204"/>
                        </a:rPr>
                        <a:t>When module being assess is specialized or for continuing education or professional development courses focused on industry-specific skills only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33108">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b="1">
                          <a:solidFill>
                            <a:srgbClr val="DE791C"/>
                          </a:solidFill>
                          <a:latin typeface="Swis721  BT  Cond 2" panose="020B0506020202030204"/>
                        </a:rPr>
                        <a:t>Sector-Wide Manufacturing Competency Model</a:t>
                      </a:r>
                    </a:p>
                  </a:txBody>
                  <a:tcPr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74195">
                <a:tc>
                  <a:txBody>
                    <a:bodyPr/>
                    <a:lstStyle/>
                    <a:p>
                      <a:r>
                        <a:rPr lang="en-US" sz="1800" b="1">
                          <a:solidFill>
                            <a:schemeClr val="accent1"/>
                          </a:solidFill>
                          <a:latin typeface="Swis721  BT  Cond 2" panose="020B0506020202030204"/>
                        </a:rPr>
                        <a:t>Industry-Specific Competency Model (e.g., EV, A&amp;D, semiconductor) </a:t>
                      </a:r>
                    </a:p>
                  </a:txBody>
                  <a:tcPr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endParaRPr lang="en-US" sz="1000">
                        <a:solidFill>
                          <a:schemeClr val="tx1"/>
                        </a:solidFill>
                        <a:latin typeface="Swis721  BT  Cond 2" panose="020B0506020202030204"/>
                      </a:endParaRPr>
                    </a:p>
                  </a:txBody>
                  <a:tcPr marT="45716" marB="4571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74195">
                <a:tc>
                  <a:txBody>
                    <a:bodyPr/>
                    <a:lstStyle/>
                    <a:p>
                      <a:r>
                        <a:rPr lang="en-US" sz="1800" b="1">
                          <a:solidFill>
                            <a:schemeClr val="accent3"/>
                          </a:solidFill>
                          <a:latin typeface="Swis721  BT  Cond 2" panose="020B0506020202030204"/>
                        </a:rPr>
                        <a:t>Examples</a:t>
                      </a:r>
                    </a:p>
                  </a:txBody>
                  <a:tcPr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171450" indent="-171450" algn="l">
                        <a:buFont typeface="Arial" panose="020B0604020202020204" pitchFamily="34" charset="0"/>
                        <a:buChar char="•"/>
                      </a:pPr>
                      <a:r>
                        <a:rPr lang="en-US" sz="1000">
                          <a:solidFill>
                            <a:schemeClr val="tx1"/>
                          </a:solidFill>
                          <a:latin typeface="Swis721  BT  Cond 2" panose="020B0506020202030204"/>
                        </a:rPr>
                        <a:t>OACC’s Intro to Manufacturing Program </a:t>
                      </a:r>
                    </a:p>
                    <a:p>
                      <a:pPr marL="171450" indent="-171450" algn="l">
                        <a:buFont typeface="Arial" panose="020B0604020202020204" pitchFamily="34" charset="0"/>
                        <a:buChar char="•"/>
                      </a:pPr>
                      <a:r>
                        <a:rPr lang="en-US" sz="1000">
                          <a:solidFill>
                            <a:schemeClr val="tx1"/>
                          </a:solidFill>
                          <a:latin typeface="Swis721  BT  Cond 2" panose="020B0506020202030204"/>
                        </a:rPr>
                        <a:t>Tooling U-SME’s Certified Manufacturing Associate Program </a:t>
                      </a:r>
                    </a:p>
                    <a:p>
                      <a:pPr marL="171450" indent="-171450" algn="l">
                        <a:buFont typeface="Arial" panose="020B0604020202020204" pitchFamily="34" charset="0"/>
                        <a:buChar char="•"/>
                      </a:pPr>
                      <a:r>
                        <a:rPr lang="en-US" sz="1000">
                          <a:solidFill>
                            <a:schemeClr val="tx1"/>
                          </a:solidFill>
                          <a:latin typeface="Swis721  BT  Cond 2" panose="020B0506020202030204"/>
                        </a:rPr>
                        <a:t>Introduction to Industrial Processes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285750" indent="-285750" algn="l">
                        <a:buFont typeface="Arial" panose="020B0604020202020204" pitchFamily="34" charset="0"/>
                        <a:buChar char="•"/>
                      </a:pPr>
                      <a:r>
                        <a:rPr lang="en-US" sz="1000">
                          <a:solidFill>
                            <a:schemeClr val="tx1"/>
                          </a:solidFill>
                          <a:latin typeface="Swis721  BT  Cond 2" panose="020B0506020202030204"/>
                        </a:rPr>
                        <a:t>Electric Vehicle Manufacturing Technology </a:t>
                      </a:r>
                    </a:p>
                    <a:p>
                      <a:pPr marL="285750" indent="-285750" algn="l">
                        <a:buFont typeface="Arial" panose="020B0604020202020204" pitchFamily="34" charset="0"/>
                        <a:buChar char="•"/>
                      </a:pPr>
                      <a:r>
                        <a:rPr lang="en-US" sz="1000">
                          <a:solidFill>
                            <a:schemeClr val="tx1"/>
                          </a:solidFill>
                          <a:latin typeface="Swis721  BT  Cond 2" panose="020B0506020202030204"/>
                        </a:rPr>
                        <a:t>Aerospace and Defense Principles in Manufacturing</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285750" indent="-285750" algn="l">
                        <a:buFont typeface="Arial" panose="020B0604020202020204" pitchFamily="34" charset="0"/>
                        <a:buChar char="•"/>
                      </a:pPr>
                      <a:r>
                        <a:rPr lang="en-US" sz="1000">
                          <a:solidFill>
                            <a:schemeClr val="tx1"/>
                          </a:solidFill>
                          <a:latin typeface="Swis721  BT  Cond 2" panose="020B0506020202030204"/>
                        </a:rPr>
                        <a:t>Battery Technology for Electric Vehicles </a:t>
                      </a:r>
                    </a:p>
                    <a:p>
                      <a:pPr marL="285750" indent="-285750" algn="l">
                        <a:buFont typeface="Arial" panose="020B0604020202020204" pitchFamily="34" charset="0"/>
                        <a:buChar char="•"/>
                      </a:pPr>
                      <a:r>
                        <a:rPr lang="en-US" sz="1000">
                          <a:solidFill>
                            <a:schemeClr val="tx1"/>
                          </a:solidFill>
                          <a:latin typeface="Swis721  BT  Cond 2" panose="020B0506020202030204"/>
                        </a:rPr>
                        <a:t>Semiconductor Manufacturing Techniques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5" name="Graphic 11" descr="Inbox Check outline">
            <a:extLst>
              <a:ext uri="{FF2B5EF4-FFF2-40B4-BE49-F238E27FC236}">
                <a16:creationId xmlns:a16="http://schemas.microsoft.com/office/drawing/2014/main" id="{8E3E67E6-CB20-49D3-AF81-4705DEAB4640}"/>
              </a:ext>
            </a:extLst>
          </p:cNvPr>
          <p:cNvGrpSpPr/>
          <p:nvPr/>
        </p:nvGrpSpPr>
        <p:grpSpPr>
          <a:xfrm>
            <a:off x="7053477" y="4781108"/>
            <a:ext cx="693508" cy="693508"/>
            <a:chOff x="6410702" y="3189143"/>
            <a:chExt cx="361778" cy="361778"/>
          </a:xfrm>
          <a:solidFill>
            <a:schemeClr val="accent1"/>
          </a:solidFill>
        </p:grpSpPr>
        <p:sp>
          <p:nvSpPr>
            <p:cNvPr id="6" name="Freeform: Shape 5">
              <a:extLst>
                <a:ext uri="{FF2B5EF4-FFF2-40B4-BE49-F238E27FC236}">
                  <a16:creationId xmlns:a16="http://schemas.microsoft.com/office/drawing/2014/main" id="{92FB1071-E057-4E1D-8A3E-4E7102A1D3BF}"/>
                </a:ext>
              </a:extLst>
            </p:cNvPr>
            <p:cNvSpPr/>
            <p:nvPr/>
          </p:nvSpPr>
          <p:spPr>
            <a:xfrm>
              <a:off x="6410702" y="3189143"/>
              <a:ext cx="361778" cy="361778"/>
            </a:xfrm>
            <a:custGeom>
              <a:avLst/>
              <a:gdLst>
                <a:gd name="connsiteX0" fmla="*/ 181032 w 361778"/>
                <a:gd name="connsiteY0" fmla="*/ 361779 h 361778"/>
                <a:gd name="connsiteX1" fmla="*/ 361779 w 361778"/>
                <a:gd name="connsiteY1" fmla="*/ 180746 h 361778"/>
                <a:gd name="connsiteX2" fmla="*/ 180746 w 361778"/>
                <a:gd name="connsiteY2" fmla="*/ 0 h 361778"/>
                <a:gd name="connsiteX3" fmla="*/ 0 w 361778"/>
                <a:gd name="connsiteY3" fmla="*/ 180889 h 361778"/>
                <a:gd name="connsiteX4" fmla="*/ 180889 w 361778"/>
                <a:gd name="connsiteY4" fmla="*/ 361779 h 361778"/>
                <a:gd name="connsiteX5" fmla="*/ 181032 w 361778"/>
                <a:gd name="connsiteY5" fmla="*/ 361779 h 361778"/>
                <a:gd name="connsiteX6" fmla="*/ 181032 w 361778"/>
                <a:gd name="connsiteY6" fmla="*/ 19050 h 361778"/>
                <a:gd name="connsiteX7" fmla="*/ 342729 w 361778"/>
                <a:gd name="connsiteY7" fmla="*/ 181032 h 361778"/>
                <a:gd name="connsiteX8" fmla="*/ 180746 w 361778"/>
                <a:gd name="connsiteY8" fmla="*/ 342729 h 361778"/>
                <a:gd name="connsiteX9" fmla="*/ 19050 w 361778"/>
                <a:gd name="connsiteY9" fmla="*/ 180889 h 361778"/>
                <a:gd name="connsiteX10" fmla="*/ 181032 w 361778"/>
                <a:gd name="connsiteY10" fmla="*/ 19050 h 3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778" h="361778">
                  <a:moveTo>
                    <a:pt x="181032" y="361779"/>
                  </a:moveTo>
                  <a:cubicBezTo>
                    <a:pt x="280934" y="361700"/>
                    <a:pt x="361858" y="280648"/>
                    <a:pt x="361779" y="180746"/>
                  </a:cubicBezTo>
                  <a:cubicBezTo>
                    <a:pt x="361700" y="80844"/>
                    <a:pt x="280648" y="-79"/>
                    <a:pt x="180746" y="0"/>
                  </a:cubicBezTo>
                  <a:cubicBezTo>
                    <a:pt x="80900" y="79"/>
                    <a:pt x="0" y="81043"/>
                    <a:pt x="0" y="180889"/>
                  </a:cubicBezTo>
                  <a:cubicBezTo>
                    <a:pt x="0" y="280791"/>
                    <a:pt x="80987" y="361779"/>
                    <a:pt x="180889" y="361779"/>
                  </a:cubicBezTo>
                  <a:cubicBezTo>
                    <a:pt x="180937" y="361779"/>
                    <a:pt x="180985" y="361779"/>
                    <a:pt x="181032" y="361779"/>
                  </a:cubicBezTo>
                  <a:close/>
                  <a:moveTo>
                    <a:pt x="181032" y="19050"/>
                  </a:moveTo>
                  <a:cubicBezTo>
                    <a:pt x="270414" y="19129"/>
                    <a:pt x="342808" y="91651"/>
                    <a:pt x="342729" y="181032"/>
                  </a:cubicBezTo>
                  <a:cubicBezTo>
                    <a:pt x="342650" y="270414"/>
                    <a:pt x="270128" y="342808"/>
                    <a:pt x="180746" y="342729"/>
                  </a:cubicBezTo>
                  <a:cubicBezTo>
                    <a:pt x="91421" y="342650"/>
                    <a:pt x="19050" y="270215"/>
                    <a:pt x="19050" y="180889"/>
                  </a:cubicBezTo>
                  <a:cubicBezTo>
                    <a:pt x="19192" y="91511"/>
                    <a:pt x="91653" y="19113"/>
                    <a:pt x="181032" y="19050"/>
                  </a:cubicBez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C57B765-8C4A-4F72-985E-A705481CD22D}"/>
                </a:ext>
              </a:extLst>
            </p:cNvPr>
            <p:cNvSpPr/>
            <p:nvPr/>
          </p:nvSpPr>
          <p:spPr>
            <a:xfrm>
              <a:off x="6494360" y="3291947"/>
              <a:ext cx="199205" cy="148790"/>
            </a:xfrm>
            <a:custGeom>
              <a:avLst/>
              <a:gdLst>
                <a:gd name="connsiteX0" fmla="*/ 199206 w 199205"/>
                <a:gd name="connsiteY0" fmla="*/ 13468 h 148790"/>
                <a:gd name="connsiteX1" fmla="*/ 185737 w 199205"/>
                <a:gd name="connsiteY1" fmla="*/ 0 h 148790"/>
                <a:gd name="connsiteX2" fmla="*/ 63884 w 199205"/>
                <a:gd name="connsiteY2" fmla="*/ 121853 h 148790"/>
                <a:gd name="connsiteX3" fmla="*/ 13468 w 199205"/>
                <a:gd name="connsiteY3" fmla="*/ 71438 h 148790"/>
                <a:gd name="connsiteX4" fmla="*/ 0 w 199205"/>
                <a:gd name="connsiteY4" fmla="*/ 84906 h 148790"/>
                <a:gd name="connsiteX5" fmla="*/ 63884 w 199205"/>
                <a:gd name="connsiteY5" fmla="*/ 148790 h 148790"/>
                <a:gd name="connsiteX6" fmla="*/ 199206 w 199205"/>
                <a:gd name="connsiteY6" fmla="*/ 13468 h 1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05" h="148790">
                  <a:moveTo>
                    <a:pt x="199206" y="13468"/>
                  </a:moveTo>
                  <a:lnTo>
                    <a:pt x="185737" y="0"/>
                  </a:lnTo>
                  <a:lnTo>
                    <a:pt x="63884" y="121853"/>
                  </a:lnTo>
                  <a:lnTo>
                    <a:pt x="13468" y="71438"/>
                  </a:lnTo>
                  <a:lnTo>
                    <a:pt x="0" y="84906"/>
                  </a:lnTo>
                  <a:lnTo>
                    <a:pt x="63884" y="148790"/>
                  </a:lnTo>
                  <a:lnTo>
                    <a:pt x="199206" y="13468"/>
                  </a:ln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aphic 11" descr="Inbox Check outline">
            <a:extLst>
              <a:ext uri="{FF2B5EF4-FFF2-40B4-BE49-F238E27FC236}">
                <a16:creationId xmlns:a16="http://schemas.microsoft.com/office/drawing/2014/main" id="{8E2AD209-1356-4349-A760-E1E34B646F39}"/>
              </a:ext>
            </a:extLst>
          </p:cNvPr>
          <p:cNvGrpSpPr/>
          <p:nvPr/>
        </p:nvGrpSpPr>
        <p:grpSpPr>
          <a:xfrm>
            <a:off x="9787020" y="4830136"/>
            <a:ext cx="693508" cy="693508"/>
            <a:chOff x="6410702" y="3189143"/>
            <a:chExt cx="361778" cy="361778"/>
          </a:xfrm>
          <a:solidFill>
            <a:schemeClr val="accent1"/>
          </a:solidFill>
        </p:grpSpPr>
        <p:sp>
          <p:nvSpPr>
            <p:cNvPr id="9" name="Freeform: Shape 8">
              <a:extLst>
                <a:ext uri="{FF2B5EF4-FFF2-40B4-BE49-F238E27FC236}">
                  <a16:creationId xmlns:a16="http://schemas.microsoft.com/office/drawing/2014/main" id="{678C1011-42D5-4523-8FC7-81FDA9834FA8}"/>
                </a:ext>
              </a:extLst>
            </p:cNvPr>
            <p:cNvSpPr/>
            <p:nvPr/>
          </p:nvSpPr>
          <p:spPr>
            <a:xfrm>
              <a:off x="6410702" y="3189143"/>
              <a:ext cx="361778" cy="361778"/>
            </a:xfrm>
            <a:custGeom>
              <a:avLst/>
              <a:gdLst>
                <a:gd name="connsiteX0" fmla="*/ 181032 w 361778"/>
                <a:gd name="connsiteY0" fmla="*/ 361779 h 361778"/>
                <a:gd name="connsiteX1" fmla="*/ 361779 w 361778"/>
                <a:gd name="connsiteY1" fmla="*/ 180746 h 361778"/>
                <a:gd name="connsiteX2" fmla="*/ 180746 w 361778"/>
                <a:gd name="connsiteY2" fmla="*/ 0 h 361778"/>
                <a:gd name="connsiteX3" fmla="*/ 0 w 361778"/>
                <a:gd name="connsiteY3" fmla="*/ 180889 h 361778"/>
                <a:gd name="connsiteX4" fmla="*/ 180889 w 361778"/>
                <a:gd name="connsiteY4" fmla="*/ 361779 h 361778"/>
                <a:gd name="connsiteX5" fmla="*/ 181032 w 361778"/>
                <a:gd name="connsiteY5" fmla="*/ 361779 h 361778"/>
                <a:gd name="connsiteX6" fmla="*/ 181032 w 361778"/>
                <a:gd name="connsiteY6" fmla="*/ 19050 h 361778"/>
                <a:gd name="connsiteX7" fmla="*/ 342729 w 361778"/>
                <a:gd name="connsiteY7" fmla="*/ 181032 h 361778"/>
                <a:gd name="connsiteX8" fmla="*/ 180746 w 361778"/>
                <a:gd name="connsiteY8" fmla="*/ 342729 h 361778"/>
                <a:gd name="connsiteX9" fmla="*/ 19050 w 361778"/>
                <a:gd name="connsiteY9" fmla="*/ 180889 h 361778"/>
                <a:gd name="connsiteX10" fmla="*/ 181032 w 361778"/>
                <a:gd name="connsiteY10" fmla="*/ 19050 h 3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778" h="361778">
                  <a:moveTo>
                    <a:pt x="181032" y="361779"/>
                  </a:moveTo>
                  <a:cubicBezTo>
                    <a:pt x="280934" y="361700"/>
                    <a:pt x="361858" y="280648"/>
                    <a:pt x="361779" y="180746"/>
                  </a:cubicBezTo>
                  <a:cubicBezTo>
                    <a:pt x="361700" y="80844"/>
                    <a:pt x="280648" y="-79"/>
                    <a:pt x="180746" y="0"/>
                  </a:cubicBezTo>
                  <a:cubicBezTo>
                    <a:pt x="80900" y="79"/>
                    <a:pt x="0" y="81043"/>
                    <a:pt x="0" y="180889"/>
                  </a:cubicBezTo>
                  <a:cubicBezTo>
                    <a:pt x="0" y="280791"/>
                    <a:pt x="80987" y="361779"/>
                    <a:pt x="180889" y="361779"/>
                  </a:cubicBezTo>
                  <a:cubicBezTo>
                    <a:pt x="180937" y="361779"/>
                    <a:pt x="180985" y="361779"/>
                    <a:pt x="181032" y="361779"/>
                  </a:cubicBezTo>
                  <a:close/>
                  <a:moveTo>
                    <a:pt x="181032" y="19050"/>
                  </a:moveTo>
                  <a:cubicBezTo>
                    <a:pt x="270414" y="19129"/>
                    <a:pt x="342808" y="91651"/>
                    <a:pt x="342729" y="181032"/>
                  </a:cubicBezTo>
                  <a:cubicBezTo>
                    <a:pt x="342650" y="270414"/>
                    <a:pt x="270128" y="342808"/>
                    <a:pt x="180746" y="342729"/>
                  </a:cubicBezTo>
                  <a:cubicBezTo>
                    <a:pt x="91421" y="342650"/>
                    <a:pt x="19050" y="270215"/>
                    <a:pt x="19050" y="180889"/>
                  </a:cubicBezTo>
                  <a:cubicBezTo>
                    <a:pt x="19192" y="91511"/>
                    <a:pt x="91653" y="19113"/>
                    <a:pt x="181032" y="19050"/>
                  </a:cubicBez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3299BA0-9D9F-44B5-9EE3-93F306D99919}"/>
                </a:ext>
              </a:extLst>
            </p:cNvPr>
            <p:cNvSpPr/>
            <p:nvPr/>
          </p:nvSpPr>
          <p:spPr>
            <a:xfrm>
              <a:off x="6494360" y="3291947"/>
              <a:ext cx="199205" cy="148790"/>
            </a:xfrm>
            <a:custGeom>
              <a:avLst/>
              <a:gdLst>
                <a:gd name="connsiteX0" fmla="*/ 199206 w 199205"/>
                <a:gd name="connsiteY0" fmla="*/ 13468 h 148790"/>
                <a:gd name="connsiteX1" fmla="*/ 185737 w 199205"/>
                <a:gd name="connsiteY1" fmla="*/ 0 h 148790"/>
                <a:gd name="connsiteX2" fmla="*/ 63884 w 199205"/>
                <a:gd name="connsiteY2" fmla="*/ 121853 h 148790"/>
                <a:gd name="connsiteX3" fmla="*/ 13468 w 199205"/>
                <a:gd name="connsiteY3" fmla="*/ 71438 h 148790"/>
                <a:gd name="connsiteX4" fmla="*/ 0 w 199205"/>
                <a:gd name="connsiteY4" fmla="*/ 84906 h 148790"/>
                <a:gd name="connsiteX5" fmla="*/ 63884 w 199205"/>
                <a:gd name="connsiteY5" fmla="*/ 148790 h 148790"/>
                <a:gd name="connsiteX6" fmla="*/ 199206 w 199205"/>
                <a:gd name="connsiteY6" fmla="*/ 13468 h 1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05" h="148790">
                  <a:moveTo>
                    <a:pt x="199206" y="13468"/>
                  </a:moveTo>
                  <a:lnTo>
                    <a:pt x="185737" y="0"/>
                  </a:lnTo>
                  <a:lnTo>
                    <a:pt x="63884" y="121853"/>
                  </a:lnTo>
                  <a:lnTo>
                    <a:pt x="13468" y="71438"/>
                  </a:lnTo>
                  <a:lnTo>
                    <a:pt x="0" y="84906"/>
                  </a:lnTo>
                  <a:lnTo>
                    <a:pt x="63884" y="148790"/>
                  </a:lnTo>
                  <a:lnTo>
                    <a:pt x="199206" y="13468"/>
                  </a:ln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aphic 11" descr="Inbox Check outline">
            <a:extLst>
              <a:ext uri="{FF2B5EF4-FFF2-40B4-BE49-F238E27FC236}">
                <a16:creationId xmlns:a16="http://schemas.microsoft.com/office/drawing/2014/main" id="{D9209D81-6D68-4C5F-929C-F3493FD9824D}"/>
              </a:ext>
            </a:extLst>
          </p:cNvPr>
          <p:cNvGrpSpPr/>
          <p:nvPr/>
        </p:nvGrpSpPr>
        <p:grpSpPr>
          <a:xfrm>
            <a:off x="4445016" y="3620760"/>
            <a:ext cx="693508" cy="693508"/>
            <a:chOff x="6410702" y="3189143"/>
            <a:chExt cx="361778" cy="361778"/>
          </a:xfrm>
          <a:solidFill>
            <a:schemeClr val="tx2"/>
          </a:solidFill>
        </p:grpSpPr>
        <p:sp>
          <p:nvSpPr>
            <p:cNvPr id="12" name="Freeform: Shape 11">
              <a:extLst>
                <a:ext uri="{FF2B5EF4-FFF2-40B4-BE49-F238E27FC236}">
                  <a16:creationId xmlns:a16="http://schemas.microsoft.com/office/drawing/2014/main" id="{4C9DA566-E3CF-46F8-A0B2-B7BEB222D505}"/>
                </a:ext>
              </a:extLst>
            </p:cNvPr>
            <p:cNvSpPr/>
            <p:nvPr/>
          </p:nvSpPr>
          <p:spPr>
            <a:xfrm>
              <a:off x="6410702" y="3189143"/>
              <a:ext cx="361778" cy="361778"/>
            </a:xfrm>
            <a:custGeom>
              <a:avLst/>
              <a:gdLst>
                <a:gd name="connsiteX0" fmla="*/ 181032 w 361778"/>
                <a:gd name="connsiteY0" fmla="*/ 361779 h 361778"/>
                <a:gd name="connsiteX1" fmla="*/ 361779 w 361778"/>
                <a:gd name="connsiteY1" fmla="*/ 180746 h 361778"/>
                <a:gd name="connsiteX2" fmla="*/ 180746 w 361778"/>
                <a:gd name="connsiteY2" fmla="*/ 0 h 361778"/>
                <a:gd name="connsiteX3" fmla="*/ 0 w 361778"/>
                <a:gd name="connsiteY3" fmla="*/ 180889 h 361778"/>
                <a:gd name="connsiteX4" fmla="*/ 180889 w 361778"/>
                <a:gd name="connsiteY4" fmla="*/ 361779 h 361778"/>
                <a:gd name="connsiteX5" fmla="*/ 181032 w 361778"/>
                <a:gd name="connsiteY5" fmla="*/ 361779 h 361778"/>
                <a:gd name="connsiteX6" fmla="*/ 181032 w 361778"/>
                <a:gd name="connsiteY6" fmla="*/ 19050 h 361778"/>
                <a:gd name="connsiteX7" fmla="*/ 342729 w 361778"/>
                <a:gd name="connsiteY7" fmla="*/ 181032 h 361778"/>
                <a:gd name="connsiteX8" fmla="*/ 180746 w 361778"/>
                <a:gd name="connsiteY8" fmla="*/ 342729 h 361778"/>
                <a:gd name="connsiteX9" fmla="*/ 19050 w 361778"/>
                <a:gd name="connsiteY9" fmla="*/ 180889 h 361778"/>
                <a:gd name="connsiteX10" fmla="*/ 181032 w 361778"/>
                <a:gd name="connsiteY10" fmla="*/ 19050 h 3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778" h="361778">
                  <a:moveTo>
                    <a:pt x="181032" y="361779"/>
                  </a:moveTo>
                  <a:cubicBezTo>
                    <a:pt x="280934" y="361700"/>
                    <a:pt x="361858" y="280648"/>
                    <a:pt x="361779" y="180746"/>
                  </a:cubicBezTo>
                  <a:cubicBezTo>
                    <a:pt x="361700" y="80844"/>
                    <a:pt x="280648" y="-79"/>
                    <a:pt x="180746" y="0"/>
                  </a:cubicBezTo>
                  <a:cubicBezTo>
                    <a:pt x="80900" y="79"/>
                    <a:pt x="0" y="81043"/>
                    <a:pt x="0" y="180889"/>
                  </a:cubicBezTo>
                  <a:cubicBezTo>
                    <a:pt x="0" y="280791"/>
                    <a:pt x="80987" y="361779"/>
                    <a:pt x="180889" y="361779"/>
                  </a:cubicBezTo>
                  <a:cubicBezTo>
                    <a:pt x="180937" y="361779"/>
                    <a:pt x="180985" y="361779"/>
                    <a:pt x="181032" y="361779"/>
                  </a:cubicBezTo>
                  <a:close/>
                  <a:moveTo>
                    <a:pt x="181032" y="19050"/>
                  </a:moveTo>
                  <a:cubicBezTo>
                    <a:pt x="270414" y="19129"/>
                    <a:pt x="342808" y="91651"/>
                    <a:pt x="342729" y="181032"/>
                  </a:cubicBezTo>
                  <a:cubicBezTo>
                    <a:pt x="342650" y="270414"/>
                    <a:pt x="270128" y="342808"/>
                    <a:pt x="180746" y="342729"/>
                  </a:cubicBezTo>
                  <a:cubicBezTo>
                    <a:pt x="91421" y="342650"/>
                    <a:pt x="19050" y="270215"/>
                    <a:pt x="19050" y="180889"/>
                  </a:cubicBezTo>
                  <a:cubicBezTo>
                    <a:pt x="19192" y="91511"/>
                    <a:pt x="91653" y="19113"/>
                    <a:pt x="181032" y="19050"/>
                  </a:cubicBez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B03DB69-2004-4E6D-8541-8F1738EA3736}"/>
                </a:ext>
              </a:extLst>
            </p:cNvPr>
            <p:cNvSpPr/>
            <p:nvPr/>
          </p:nvSpPr>
          <p:spPr>
            <a:xfrm>
              <a:off x="6494360" y="3291947"/>
              <a:ext cx="199205" cy="148790"/>
            </a:xfrm>
            <a:custGeom>
              <a:avLst/>
              <a:gdLst>
                <a:gd name="connsiteX0" fmla="*/ 199206 w 199205"/>
                <a:gd name="connsiteY0" fmla="*/ 13468 h 148790"/>
                <a:gd name="connsiteX1" fmla="*/ 185737 w 199205"/>
                <a:gd name="connsiteY1" fmla="*/ 0 h 148790"/>
                <a:gd name="connsiteX2" fmla="*/ 63884 w 199205"/>
                <a:gd name="connsiteY2" fmla="*/ 121853 h 148790"/>
                <a:gd name="connsiteX3" fmla="*/ 13468 w 199205"/>
                <a:gd name="connsiteY3" fmla="*/ 71438 h 148790"/>
                <a:gd name="connsiteX4" fmla="*/ 0 w 199205"/>
                <a:gd name="connsiteY4" fmla="*/ 84906 h 148790"/>
                <a:gd name="connsiteX5" fmla="*/ 63884 w 199205"/>
                <a:gd name="connsiteY5" fmla="*/ 148790 h 148790"/>
                <a:gd name="connsiteX6" fmla="*/ 199206 w 199205"/>
                <a:gd name="connsiteY6" fmla="*/ 13468 h 1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05" h="148790">
                  <a:moveTo>
                    <a:pt x="199206" y="13468"/>
                  </a:moveTo>
                  <a:lnTo>
                    <a:pt x="185737" y="0"/>
                  </a:lnTo>
                  <a:lnTo>
                    <a:pt x="63884" y="121853"/>
                  </a:lnTo>
                  <a:lnTo>
                    <a:pt x="13468" y="71438"/>
                  </a:lnTo>
                  <a:lnTo>
                    <a:pt x="0" y="84906"/>
                  </a:lnTo>
                  <a:lnTo>
                    <a:pt x="63884" y="148790"/>
                  </a:lnTo>
                  <a:lnTo>
                    <a:pt x="199206" y="13468"/>
                  </a:ln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aphic 11" descr="Inbox Check outline">
            <a:extLst>
              <a:ext uri="{FF2B5EF4-FFF2-40B4-BE49-F238E27FC236}">
                <a16:creationId xmlns:a16="http://schemas.microsoft.com/office/drawing/2014/main" id="{D8D5A2F7-2D69-4D64-B300-A472B5D1DE86}"/>
              </a:ext>
            </a:extLst>
          </p:cNvPr>
          <p:cNvGrpSpPr/>
          <p:nvPr/>
        </p:nvGrpSpPr>
        <p:grpSpPr>
          <a:xfrm>
            <a:off x="7053477" y="3517017"/>
            <a:ext cx="693508" cy="693508"/>
            <a:chOff x="6410702" y="3189143"/>
            <a:chExt cx="361778" cy="361778"/>
          </a:xfrm>
          <a:solidFill>
            <a:schemeClr val="tx2"/>
          </a:solidFill>
        </p:grpSpPr>
        <p:sp>
          <p:nvSpPr>
            <p:cNvPr id="15" name="Freeform: Shape 14">
              <a:extLst>
                <a:ext uri="{FF2B5EF4-FFF2-40B4-BE49-F238E27FC236}">
                  <a16:creationId xmlns:a16="http://schemas.microsoft.com/office/drawing/2014/main" id="{34A239DE-A033-491C-A789-FB66D259270C}"/>
                </a:ext>
              </a:extLst>
            </p:cNvPr>
            <p:cNvSpPr/>
            <p:nvPr/>
          </p:nvSpPr>
          <p:spPr>
            <a:xfrm>
              <a:off x="6410702" y="3189143"/>
              <a:ext cx="361778" cy="361778"/>
            </a:xfrm>
            <a:custGeom>
              <a:avLst/>
              <a:gdLst>
                <a:gd name="connsiteX0" fmla="*/ 181032 w 361778"/>
                <a:gd name="connsiteY0" fmla="*/ 361779 h 361778"/>
                <a:gd name="connsiteX1" fmla="*/ 361779 w 361778"/>
                <a:gd name="connsiteY1" fmla="*/ 180746 h 361778"/>
                <a:gd name="connsiteX2" fmla="*/ 180746 w 361778"/>
                <a:gd name="connsiteY2" fmla="*/ 0 h 361778"/>
                <a:gd name="connsiteX3" fmla="*/ 0 w 361778"/>
                <a:gd name="connsiteY3" fmla="*/ 180889 h 361778"/>
                <a:gd name="connsiteX4" fmla="*/ 180889 w 361778"/>
                <a:gd name="connsiteY4" fmla="*/ 361779 h 361778"/>
                <a:gd name="connsiteX5" fmla="*/ 181032 w 361778"/>
                <a:gd name="connsiteY5" fmla="*/ 361779 h 361778"/>
                <a:gd name="connsiteX6" fmla="*/ 181032 w 361778"/>
                <a:gd name="connsiteY6" fmla="*/ 19050 h 361778"/>
                <a:gd name="connsiteX7" fmla="*/ 342729 w 361778"/>
                <a:gd name="connsiteY7" fmla="*/ 181032 h 361778"/>
                <a:gd name="connsiteX8" fmla="*/ 180746 w 361778"/>
                <a:gd name="connsiteY8" fmla="*/ 342729 h 361778"/>
                <a:gd name="connsiteX9" fmla="*/ 19050 w 361778"/>
                <a:gd name="connsiteY9" fmla="*/ 180889 h 361778"/>
                <a:gd name="connsiteX10" fmla="*/ 181032 w 361778"/>
                <a:gd name="connsiteY10" fmla="*/ 19050 h 3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778" h="361778">
                  <a:moveTo>
                    <a:pt x="181032" y="361779"/>
                  </a:moveTo>
                  <a:cubicBezTo>
                    <a:pt x="280934" y="361700"/>
                    <a:pt x="361858" y="280648"/>
                    <a:pt x="361779" y="180746"/>
                  </a:cubicBezTo>
                  <a:cubicBezTo>
                    <a:pt x="361700" y="80844"/>
                    <a:pt x="280648" y="-79"/>
                    <a:pt x="180746" y="0"/>
                  </a:cubicBezTo>
                  <a:cubicBezTo>
                    <a:pt x="80900" y="79"/>
                    <a:pt x="0" y="81043"/>
                    <a:pt x="0" y="180889"/>
                  </a:cubicBezTo>
                  <a:cubicBezTo>
                    <a:pt x="0" y="280791"/>
                    <a:pt x="80987" y="361779"/>
                    <a:pt x="180889" y="361779"/>
                  </a:cubicBezTo>
                  <a:cubicBezTo>
                    <a:pt x="180937" y="361779"/>
                    <a:pt x="180985" y="361779"/>
                    <a:pt x="181032" y="361779"/>
                  </a:cubicBezTo>
                  <a:close/>
                  <a:moveTo>
                    <a:pt x="181032" y="19050"/>
                  </a:moveTo>
                  <a:cubicBezTo>
                    <a:pt x="270414" y="19129"/>
                    <a:pt x="342808" y="91651"/>
                    <a:pt x="342729" y="181032"/>
                  </a:cubicBezTo>
                  <a:cubicBezTo>
                    <a:pt x="342650" y="270414"/>
                    <a:pt x="270128" y="342808"/>
                    <a:pt x="180746" y="342729"/>
                  </a:cubicBezTo>
                  <a:cubicBezTo>
                    <a:pt x="91421" y="342650"/>
                    <a:pt x="19050" y="270215"/>
                    <a:pt x="19050" y="180889"/>
                  </a:cubicBezTo>
                  <a:cubicBezTo>
                    <a:pt x="19192" y="91511"/>
                    <a:pt x="91653" y="19113"/>
                    <a:pt x="181032" y="19050"/>
                  </a:cubicBez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EC34678-0E92-4509-9342-A2EE3100AF00}"/>
                </a:ext>
              </a:extLst>
            </p:cNvPr>
            <p:cNvSpPr/>
            <p:nvPr/>
          </p:nvSpPr>
          <p:spPr>
            <a:xfrm>
              <a:off x="6494360" y="3291947"/>
              <a:ext cx="199205" cy="148790"/>
            </a:xfrm>
            <a:custGeom>
              <a:avLst/>
              <a:gdLst>
                <a:gd name="connsiteX0" fmla="*/ 199206 w 199205"/>
                <a:gd name="connsiteY0" fmla="*/ 13468 h 148790"/>
                <a:gd name="connsiteX1" fmla="*/ 185737 w 199205"/>
                <a:gd name="connsiteY1" fmla="*/ 0 h 148790"/>
                <a:gd name="connsiteX2" fmla="*/ 63884 w 199205"/>
                <a:gd name="connsiteY2" fmla="*/ 121853 h 148790"/>
                <a:gd name="connsiteX3" fmla="*/ 13468 w 199205"/>
                <a:gd name="connsiteY3" fmla="*/ 71438 h 148790"/>
                <a:gd name="connsiteX4" fmla="*/ 0 w 199205"/>
                <a:gd name="connsiteY4" fmla="*/ 84906 h 148790"/>
                <a:gd name="connsiteX5" fmla="*/ 63884 w 199205"/>
                <a:gd name="connsiteY5" fmla="*/ 148790 h 148790"/>
                <a:gd name="connsiteX6" fmla="*/ 199206 w 199205"/>
                <a:gd name="connsiteY6" fmla="*/ 13468 h 1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05" h="148790">
                  <a:moveTo>
                    <a:pt x="199206" y="13468"/>
                  </a:moveTo>
                  <a:lnTo>
                    <a:pt x="185737" y="0"/>
                  </a:lnTo>
                  <a:lnTo>
                    <a:pt x="63884" y="121853"/>
                  </a:lnTo>
                  <a:lnTo>
                    <a:pt x="13468" y="71438"/>
                  </a:lnTo>
                  <a:lnTo>
                    <a:pt x="0" y="84906"/>
                  </a:lnTo>
                  <a:lnTo>
                    <a:pt x="63884" y="148790"/>
                  </a:lnTo>
                  <a:lnTo>
                    <a:pt x="199206" y="13468"/>
                  </a:lnTo>
                  <a:close/>
                </a:path>
              </a:pathLst>
            </a:custGeom>
            <a:grp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D71EC5-DC6E-48D7-8F36-CF9C6B0C1CD9}"/>
              </a:ext>
            </a:extLst>
          </p:cNvPr>
          <p:cNvSpPr/>
          <p:nvPr/>
        </p:nvSpPr>
        <p:spPr>
          <a:xfrm>
            <a:off x="204788" y="209550"/>
            <a:ext cx="11782425" cy="643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wis721  BT  Cond 2"/>
              <a:ea typeface="+mn-ea"/>
              <a:cs typeface="+mn-cs"/>
            </a:endParaRPr>
          </a:p>
        </p:txBody>
      </p:sp>
      <p:pic>
        <p:nvPicPr>
          <p:cNvPr id="14339" name="Picture 3">
            <a:extLst>
              <a:ext uri="{FF2B5EF4-FFF2-40B4-BE49-F238E27FC236}">
                <a16:creationId xmlns:a16="http://schemas.microsoft.com/office/drawing/2014/main" id="{2FC082EC-1662-4694-9992-14AC3E04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3890963"/>
            <a:ext cx="237807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A person wearing a safety vest and goggles&#10;&#10;Description automatically generated with low confidence">
            <a:extLst>
              <a:ext uri="{FF2B5EF4-FFF2-40B4-BE49-F238E27FC236}">
                <a16:creationId xmlns:a16="http://schemas.microsoft.com/office/drawing/2014/main" id="{96F4D291-B1D2-40FF-BDF9-24CA18654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419100"/>
            <a:ext cx="237807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D023C397-A904-4C26-A737-E517F15A1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419100"/>
            <a:ext cx="22256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a:extLst>
              <a:ext uri="{FF2B5EF4-FFF2-40B4-BE49-F238E27FC236}">
                <a16:creationId xmlns:a16="http://schemas.microsoft.com/office/drawing/2014/main" id="{B208A657-FF15-4088-A830-5B2891BAA5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
          <a:stretch>
            <a:fillRect/>
          </a:stretch>
        </p:blipFill>
        <p:spPr bwMode="auto">
          <a:xfrm>
            <a:off x="3009900" y="2738438"/>
            <a:ext cx="2225675"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901D4D1F-4A4B-4617-AD4D-98BE1C8C2E66}"/>
              </a:ext>
            </a:extLst>
          </p:cNvPr>
          <p:cNvSpPr>
            <a:spLocks noChangeArrowheads="1"/>
          </p:cNvSpPr>
          <p:nvPr/>
        </p:nvSpPr>
        <p:spPr bwMode="auto">
          <a:xfrm>
            <a:off x="5443538" y="2379663"/>
            <a:ext cx="5245100" cy="1554162"/>
          </a:xfrm>
          <a:prstGeom prst="rect">
            <a:avLst/>
          </a:prstGeom>
          <a:noFill/>
          <a:ln>
            <a:noFill/>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Swis721  BT  Cond 2" panose="020B0506020202030204"/>
                <a:ea typeface="+mn-ea"/>
                <a:cs typeface="Calibri" panose="020F0502020204030204" pitchFamily="34" charset="0"/>
              </a:rPr>
              <a:t>The Ohio Manufacturing Competency Model</a:t>
            </a:r>
            <a:endParaRPr kumimoji="0" lang="en-US" altLang="en-US" sz="105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700" b="0" i="0" u="none" strike="noStrike" kern="1200" cap="none" spc="0" normalizeH="0" baseline="0" noProof="0">
              <a:ln>
                <a:noFill/>
              </a:ln>
              <a:solidFill>
                <a:srgbClr val="8B0F04"/>
              </a:solidFill>
              <a:effectLst/>
              <a:uLnTx/>
              <a:uFillTx/>
              <a:latin typeface="Swis721  BT  Cond 2" panose="020B0506020202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2E56"/>
              </a:solidFill>
              <a:effectLst/>
              <a:uLnTx/>
              <a:uFillTx/>
              <a:latin typeface="Swis721  BT  Cond 2" panose="020B0506020202030204"/>
              <a:ea typeface="+mn-ea"/>
              <a:cs typeface="+mn-cs"/>
            </a:endParaRPr>
          </a:p>
        </p:txBody>
      </p:sp>
      <p:pic>
        <p:nvPicPr>
          <p:cNvPr id="14344" name="Picture 3" descr="A black background with blue text&#10;&#10;Description automatically generated">
            <a:extLst>
              <a:ext uri="{FF2B5EF4-FFF2-40B4-BE49-F238E27FC236}">
                <a16:creationId xmlns:a16="http://schemas.microsoft.com/office/drawing/2014/main" id="{F61D1B4B-9B83-456C-9F4D-1753F04932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6067425"/>
            <a:ext cx="155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 descr="Training Ohio's Manufacturing Workforce | Ohio TechNet">
            <a:extLst>
              <a:ext uri="{FF2B5EF4-FFF2-40B4-BE49-F238E27FC236}">
                <a16:creationId xmlns:a16="http://schemas.microsoft.com/office/drawing/2014/main" id="{559D20DF-F2C9-4546-A485-10F6D1A56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25" y="5995988"/>
            <a:ext cx="990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5" descr="Ohio Association of Community Colleges - Idealist">
            <a:extLst>
              <a:ext uri="{FF2B5EF4-FFF2-40B4-BE49-F238E27FC236}">
                <a16:creationId xmlns:a16="http://schemas.microsoft.com/office/drawing/2014/main" id="{309F45A7-2B08-4959-A875-7F3E18D0BF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013" y="6005513"/>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6" descr="Accenture logo and symbol, meaning, history, PNG, brand">
            <a:extLst>
              <a:ext uri="{FF2B5EF4-FFF2-40B4-BE49-F238E27FC236}">
                <a16:creationId xmlns:a16="http://schemas.microsoft.com/office/drawing/2014/main" id="{AC22E64B-9004-4325-9F89-C84C9E1D85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1025" y="6057900"/>
            <a:ext cx="1038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BBC4CEE9-2A7F-433F-8ED0-8ECD2B0EEFDB}"/>
              </a:ext>
            </a:extLst>
          </p:cNvPr>
          <p:cNvCxnSpPr>
            <a:cxnSpLocks/>
          </p:cNvCxnSpPr>
          <p:nvPr/>
        </p:nvCxnSpPr>
        <p:spPr>
          <a:xfrm flipV="1">
            <a:off x="7221538" y="5976938"/>
            <a:ext cx="0" cy="4572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62EED4-DB72-4EAF-8F68-992171D27117}"/>
              </a:ext>
            </a:extLst>
          </p:cNvPr>
          <p:cNvCxnSpPr>
            <a:cxnSpLocks/>
          </p:cNvCxnSpPr>
          <p:nvPr/>
        </p:nvCxnSpPr>
        <p:spPr>
          <a:xfrm flipV="1">
            <a:off x="8391525" y="5976938"/>
            <a:ext cx="0" cy="4572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7EC481-7A7B-4986-9C4D-E5314E53823F}"/>
              </a:ext>
            </a:extLst>
          </p:cNvPr>
          <p:cNvCxnSpPr>
            <a:cxnSpLocks/>
          </p:cNvCxnSpPr>
          <p:nvPr/>
        </p:nvCxnSpPr>
        <p:spPr>
          <a:xfrm flipV="1">
            <a:off x="9382125" y="5976938"/>
            <a:ext cx="0" cy="4572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4351" name="Picture 2" descr="The Ohio Manufacturers' Association | Columbus OH">
            <a:extLst>
              <a:ext uri="{FF2B5EF4-FFF2-40B4-BE49-F238E27FC236}">
                <a16:creationId xmlns:a16="http://schemas.microsoft.com/office/drawing/2014/main" id="{9E390F42-6B93-487A-AE13-14985F125F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063" y="5018088"/>
            <a:ext cx="20510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2F5530CB-5F6D-4561-927C-E0C251F76416}"/>
              </a:ext>
            </a:extLst>
          </p:cNvPr>
          <p:cNvSpPr txBox="1">
            <a:spLocks noChangeArrowheads="1"/>
          </p:cNvSpPr>
          <p:nvPr/>
        </p:nvSpPr>
        <p:spPr bwMode="auto">
          <a:xfrm>
            <a:off x="457200" y="909638"/>
            <a:ext cx="1133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Source Sans Pro" panose="020B0503030403020204" pitchFamily="34" charset="0"/>
                <a:cs typeface="Source Sans Pro" panose="020B0503030403020204" pitchFamily="34" charset="0"/>
              </a:rPr>
              <a:t>The Ohio Manufacturing Competency Model can be used to better align curriculum with Ohio manufacturer competency needs across all types of courses and programs.</a:t>
            </a:r>
          </a:p>
        </p:txBody>
      </p:sp>
      <p:sp>
        <p:nvSpPr>
          <p:cNvPr id="51203" name="Title 1">
            <a:extLst>
              <a:ext uri="{FF2B5EF4-FFF2-40B4-BE49-F238E27FC236}">
                <a16:creationId xmlns:a16="http://schemas.microsoft.com/office/drawing/2014/main" id="{F051C7E2-3DC0-46E1-BDC1-ECBC1339834E}"/>
              </a:ext>
            </a:extLst>
          </p:cNvPr>
          <p:cNvSpPr txBox="1">
            <a:spLocks noChangeArrowheads="1"/>
          </p:cNvSpPr>
          <p:nvPr/>
        </p:nvSpPr>
        <p:spPr bwMode="auto">
          <a:xfrm>
            <a:off x="457200" y="549275"/>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Source Sans Pro" panose="020B0503030403020204" pitchFamily="34" charset="0"/>
                <a:cs typeface="Source Sans Pro" panose="020B0503030403020204" pitchFamily="34" charset="0"/>
              </a:rPr>
              <a:t>WHAT TYPES OF COURSES CAN BE ASSESSED </a:t>
            </a:r>
          </a:p>
        </p:txBody>
      </p:sp>
      <p:sp>
        <p:nvSpPr>
          <p:cNvPr id="4" name="Rectangle 3">
            <a:extLst>
              <a:ext uri="{FF2B5EF4-FFF2-40B4-BE49-F238E27FC236}">
                <a16:creationId xmlns:a16="http://schemas.microsoft.com/office/drawing/2014/main" id="{7A39405F-58A7-4DD6-8021-F3CC85167420}"/>
              </a:ext>
            </a:extLst>
          </p:cNvPr>
          <p:cNvSpPr/>
          <p:nvPr/>
        </p:nvSpPr>
        <p:spPr>
          <a:xfrm>
            <a:off x="4919663" y="1817688"/>
            <a:ext cx="7272337" cy="459422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05" name="Picture 2">
            <a:extLst>
              <a:ext uri="{FF2B5EF4-FFF2-40B4-BE49-F238E27FC236}">
                <a16:creationId xmlns:a16="http://schemas.microsoft.com/office/drawing/2014/main" id="{5F087505-7D6B-4399-AE84-9FD06D94E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3" y="2868613"/>
            <a:ext cx="20478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a:extLst>
              <a:ext uri="{FF2B5EF4-FFF2-40B4-BE49-F238E27FC236}">
                <a16:creationId xmlns:a16="http://schemas.microsoft.com/office/drawing/2014/main" id="{82D6DBC2-53B5-4BD1-8D94-96E792AC3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3565525"/>
            <a:ext cx="20478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a:extLst>
              <a:ext uri="{FF2B5EF4-FFF2-40B4-BE49-F238E27FC236}">
                <a16:creationId xmlns:a16="http://schemas.microsoft.com/office/drawing/2014/main" id="{7B1222A2-E8E8-483A-A275-027BF31E1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4967288"/>
            <a:ext cx="20478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a:extLst>
              <a:ext uri="{FF2B5EF4-FFF2-40B4-BE49-F238E27FC236}">
                <a16:creationId xmlns:a16="http://schemas.microsoft.com/office/drawing/2014/main" id="{AA99975A-A4A3-49D1-96E4-08BE40E9C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454275"/>
            <a:ext cx="447833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Box 8">
            <a:extLst>
              <a:ext uri="{FF2B5EF4-FFF2-40B4-BE49-F238E27FC236}">
                <a16:creationId xmlns:a16="http://schemas.microsoft.com/office/drawing/2014/main" id="{1449A9DA-D1DC-4E98-8721-6325AB79D537}"/>
              </a:ext>
            </a:extLst>
          </p:cNvPr>
          <p:cNvSpPr txBox="1">
            <a:spLocks noChangeArrowheads="1"/>
          </p:cNvSpPr>
          <p:nvPr/>
        </p:nvSpPr>
        <p:spPr bwMode="auto">
          <a:xfrm>
            <a:off x="5092700" y="1992313"/>
            <a:ext cx="216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Available Curriculum Assessments</a:t>
            </a:r>
          </a:p>
        </p:txBody>
      </p:sp>
      <p:sp>
        <p:nvSpPr>
          <p:cNvPr id="10" name="TextBox 9">
            <a:extLst>
              <a:ext uri="{FF2B5EF4-FFF2-40B4-BE49-F238E27FC236}">
                <a16:creationId xmlns:a16="http://schemas.microsoft.com/office/drawing/2014/main" id="{EFF9CBAB-C51D-4B6F-BDDE-ADD963C9FCDF}"/>
              </a:ext>
            </a:extLst>
          </p:cNvPr>
          <p:cNvSpPr txBox="1"/>
          <p:nvPr/>
        </p:nvSpPr>
        <p:spPr>
          <a:xfrm>
            <a:off x="5121275" y="4203700"/>
            <a:ext cx="2306638" cy="4159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Calibri" panose="020F0502020204030204"/>
                <a:ea typeface="+mn-ea"/>
                <a:cs typeface="+mn-cs"/>
              </a:rPr>
              <a:t>Additional industry-specific curriculum assessments coming soon…</a:t>
            </a:r>
          </a:p>
        </p:txBody>
      </p:sp>
      <p:sp>
        <p:nvSpPr>
          <p:cNvPr id="11" name="Rectangle 10">
            <a:extLst>
              <a:ext uri="{FF2B5EF4-FFF2-40B4-BE49-F238E27FC236}">
                <a16:creationId xmlns:a16="http://schemas.microsoft.com/office/drawing/2014/main" id="{103DFD1D-758A-49F6-9CC7-9E2B4A348560}"/>
              </a:ext>
            </a:extLst>
          </p:cNvPr>
          <p:cNvSpPr/>
          <p:nvPr/>
        </p:nvSpPr>
        <p:spPr>
          <a:xfrm>
            <a:off x="5119688" y="4921250"/>
            <a:ext cx="2244725" cy="719138"/>
          </a:xfrm>
          <a:prstGeom prst="rect">
            <a:avLst/>
          </a:prstGeom>
          <a:noFill/>
          <a:ln w="12700">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DAB9A44-2E18-4B46-B2CF-AB68CD750721}"/>
              </a:ext>
            </a:extLst>
          </p:cNvPr>
          <p:cNvSpPr/>
          <p:nvPr/>
        </p:nvSpPr>
        <p:spPr>
          <a:xfrm>
            <a:off x="5116513" y="2816225"/>
            <a:ext cx="2247900" cy="1766888"/>
          </a:xfrm>
          <a:prstGeom prst="rect">
            <a:avLst/>
          </a:prstGeom>
          <a:noFill/>
          <a:ln w="12700">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48E6415-E505-4C35-8D6A-F13232682995}"/>
              </a:ext>
            </a:extLst>
          </p:cNvPr>
          <p:cNvSpPr txBox="1"/>
          <p:nvPr/>
        </p:nvSpPr>
        <p:spPr>
          <a:xfrm>
            <a:off x="5046663" y="2608263"/>
            <a:ext cx="1120775" cy="26193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white">
                    <a:lumMod val="65000"/>
                  </a:prstClr>
                </a:solidFill>
                <a:effectLst/>
                <a:uLnTx/>
                <a:uFillTx/>
                <a:latin typeface="Calibri" panose="020F0502020204030204"/>
                <a:ea typeface="+mn-ea"/>
                <a:cs typeface="+mn-cs"/>
              </a:rPr>
              <a:t>Industry-Specific</a:t>
            </a:r>
          </a:p>
        </p:txBody>
      </p:sp>
      <p:sp>
        <p:nvSpPr>
          <p:cNvPr id="14" name="TextBox 13">
            <a:extLst>
              <a:ext uri="{FF2B5EF4-FFF2-40B4-BE49-F238E27FC236}">
                <a16:creationId xmlns:a16="http://schemas.microsoft.com/office/drawing/2014/main" id="{2C414388-853A-4313-B656-EF4608686629}"/>
              </a:ext>
            </a:extLst>
          </p:cNvPr>
          <p:cNvSpPr txBox="1"/>
          <p:nvPr/>
        </p:nvSpPr>
        <p:spPr>
          <a:xfrm>
            <a:off x="5070475" y="4703763"/>
            <a:ext cx="850900"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white">
                    <a:lumMod val="65000"/>
                  </a:prstClr>
                </a:solidFill>
                <a:effectLst/>
                <a:uLnTx/>
                <a:uFillTx/>
                <a:latin typeface="Calibri" panose="020F0502020204030204"/>
                <a:ea typeface="+mn-ea"/>
                <a:cs typeface="+mn-cs"/>
              </a:rPr>
              <a:t>Sector-Wide</a:t>
            </a:r>
          </a:p>
        </p:txBody>
      </p:sp>
      <p:sp>
        <p:nvSpPr>
          <p:cNvPr id="15" name="TextBox 14">
            <a:extLst>
              <a:ext uri="{FF2B5EF4-FFF2-40B4-BE49-F238E27FC236}">
                <a16:creationId xmlns:a16="http://schemas.microsoft.com/office/drawing/2014/main" id="{5B72174D-D6A1-4419-804C-28D2DE9A8475}"/>
              </a:ext>
            </a:extLst>
          </p:cNvPr>
          <p:cNvSpPr txBox="1"/>
          <p:nvPr/>
        </p:nvSpPr>
        <p:spPr>
          <a:xfrm>
            <a:off x="712788" y="1662113"/>
            <a:ext cx="4143375" cy="34020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DE791C"/>
                </a:solidFill>
                <a:effectLst/>
                <a:uLnTx/>
                <a:uFillTx/>
                <a:latin typeface="Swis721  BT  Cond 2" panose="020B0506020202030204"/>
                <a:ea typeface="+mn-ea"/>
                <a:cs typeface="+mn-cs"/>
              </a:rPr>
              <a:t>Which programs are eligible for curriculum assessment?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Swis721  BT  Cond 2" panose="020B0506020202030204"/>
                <a:ea typeface="+mn-ea"/>
                <a:cs typeface="+mn-cs"/>
              </a:rPr>
              <a:t>Any operator- or technician-targeted course or program </a:t>
            </a: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can be assessed.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Both</a:t>
            </a:r>
            <a:r>
              <a:rPr kumimoji="0" lang="en-US" sz="1200" b="1" i="0" u="none" strike="noStrike" kern="1200" cap="none" spc="0" normalizeH="0" baseline="0" noProof="0">
                <a:ln>
                  <a:noFill/>
                </a:ln>
                <a:solidFill>
                  <a:prstClr val="black"/>
                </a:solidFill>
                <a:effectLst/>
                <a:uLnTx/>
                <a:uFillTx/>
                <a:latin typeface="Swis721  BT  Cond 2" panose="020B0506020202030204"/>
                <a:ea typeface="+mn-ea"/>
                <a:cs typeface="+mn-cs"/>
              </a:rPr>
              <a:t> entire programs (e.g., associate program) and individual courses </a:t>
            </a: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in manufacturing can be assessed.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These assessments are not meant to be punitive, instead they are meant to highlight curriculum of manufacturer-defined competencies. Assessment results can be contextualized by course or program length and credit hours without direct comparison between different types of programs/courses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 </a:t>
            </a:r>
            <a:r>
              <a:rPr kumimoji="0" lang="en-US" sz="1200" b="1" i="0" u="none" strike="noStrike" kern="1200" cap="none" spc="0" normalizeH="0" baseline="0" noProof="0">
                <a:ln>
                  <a:noFill/>
                </a:ln>
                <a:solidFill>
                  <a:srgbClr val="DE791C"/>
                </a:solidFill>
                <a:effectLst/>
                <a:uLnTx/>
                <a:uFillTx/>
                <a:latin typeface="Swis721  BT  Cond 2" panose="020B0506020202030204"/>
                <a:ea typeface="+mn-ea"/>
                <a:cs typeface="+mn-cs"/>
              </a:rPr>
              <a:t>What are some examples of eligible courses?</a:t>
            </a:r>
            <a:endPar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rPr>
              <a:t>The assessor should choose the combination of curriculum assessment materials that best suits the curriculum.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wis721  BT  Cond 2" panose="020B0506020202030204"/>
              <a:ea typeface="+mn-ea"/>
              <a:cs typeface="+mn-cs"/>
            </a:endParaRPr>
          </a:p>
        </p:txBody>
      </p:sp>
      <p:graphicFrame>
        <p:nvGraphicFramePr>
          <p:cNvPr id="16" name="Table 15">
            <a:extLst>
              <a:ext uri="{FF2B5EF4-FFF2-40B4-BE49-F238E27FC236}">
                <a16:creationId xmlns:a16="http://schemas.microsoft.com/office/drawing/2014/main" id="{0227FCB5-CED3-4936-BF6F-FB0A50692B18}"/>
              </a:ext>
            </a:extLst>
          </p:cNvPr>
          <p:cNvGraphicFramePr>
            <a:graphicFrameLocks noGrp="1"/>
          </p:cNvGraphicFramePr>
          <p:nvPr/>
        </p:nvGraphicFramePr>
        <p:xfrm>
          <a:off x="815975" y="4549775"/>
          <a:ext cx="3865564" cy="1828800"/>
        </p:xfrm>
        <a:graphic>
          <a:graphicData uri="http://schemas.openxmlformats.org/drawingml/2006/table">
            <a:tbl>
              <a:tblPr firstRow="1" bandRow="1">
                <a:tableStyleId>{5C22544A-7EE6-4342-B048-85BDC9FD1C3A}</a:tableStyleId>
              </a:tblPr>
              <a:tblGrid>
                <a:gridCol w="1932782">
                  <a:extLst>
                    <a:ext uri="{9D8B030D-6E8A-4147-A177-3AD203B41FA5}">
                      <a16:colId xmlns:a16="http://schemas.microsoft.com/office/drawing/2014/main" val="20000"/>
                    </a:ext>
                  </a:extLst>
                </a:gridCol>
                <a:gridCol w="1932782">
                  <a:extLst>
                    <a:ext uri="{9D8B030D-6E8A-4147-A177-3AD203B41FA5}">
                      <a16:colId xmlns:a16="http://schemas.microsoft.com/office/drawing/2014/main" val="20001"/>
                    </a:ext>
                  </a:extLst>
                </a:gridCol>
              </a:tblGrid>
              <a:tr h="187082">
                <a:tc>
                  <a:txBody>
                    <a:bodyPr/>
                    <a:lstStyle/>
                    <a:p>
                      <a:r>
                        <a:rPr lang="en-US" sz="1050">
                          <a:solidFill>
                            <a:schemeClr val="tx1"/>
                          </a:solidFill>
                        </a:rPr>
                        <a:t>Type of Program</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US" sz="1050">
                          <a:solidFill>
                            <a:schemeClr val="tx1"/>
                          </a:solidFill>
                        </a:rPr>
                        <a:t>Relevant Curriculum Assessment Materials</a:t>
                      </a:r>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8605">
                <a:tc>
                  <a:txBody>
                    <a:bodyPr/>
                    <a:lstStyle/>
                    <a:p>
                      <a:r>
                        <a:rPr lang="en-US" sz="1050"/>
                        <a:t>CNC Operator Course</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lang="en-US" sz="1050"/>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7082">
                <a:tc>
                  <a:txBody>
                    <a:bodyPr/>
                    <a:lstStyle/>
                    <a:p>
                      <a:r>
                        <a:rPr lang="en-US" sz="1050"/>
                        <a:t>Intro to Manufacturing Course</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68605">
                <a:tc>
                  <a:txBody>
                    <a:bodyPr/>
                    <a:lstStyle/>
                    <a:p>
                      <a:r>
                        <a:rPr lang="en-US" sz="1050"/>
                        <a:t>EV Technician Program</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8605">
                <a:tc>
                  <a:txBody>
                    <a:bodyPr/>
                    <a:lstStyle/>
                    <a:p>
                      <a:r>
                        <a:rPr lang="en-US" sz="1050"/>
                        <a:t>A&amp;D Operator Program</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68605">
                <a:tc>
                  <a:txBody>
                    <a:bodyPr/>
                    <a:lstStyle/>
                    <a:p>
                      <a:r>
                        <a:rPr lang="en-US" sz="1050"/>
                        <a:t>Mechatronics Engineering (Bachelor’s degree)</a:t>
                      </a:r>
                    </a:p>
                  </a:txBody>
                  <a:tcPr marL="91457" marR="91457"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a:t>Not eligible because doesn’t focus on operator and technician skillsets</a:t>
                      </a:r>
                    </a:p>
                  </a:txBody>
                  <a:tcPr marL="91457" marR="91457"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1235" name="Picture 6">
            <a:extLst>
              <a:ext uri="{FF2B5EF4-FFF2-40B4-BE49-F238E27FC236}">
                <a16:creationId xmlns:a16="http://schemas.microsoft.com/office/drawing/2014/main" id="{ECF382A3-FD8C-442F-B7B5-4D0FE93A51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288" y="4983163"/>
            <a:ext cx="6540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6">
            <a:extLst>
              <a:ext uri="{FF2B5EF4-FFF2-40B4-BE49-F238E27FC236}">
                <a16:creationId xmlns:a16="http://schemas.microsoft.com/office/drawing/2014/main" id="{4FEB7751-1BEF-4F39-822C-E7B54C4FE1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288" y="5240338"/>
            <a:ext cx="654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7" name="Picture 6">
            <a:extLst>
              <a:ext uri="{FF2B5EF4-FFF2-40B4-BE49-F238E27FC236}">
                <a16:creationId xmlns:a16="http://schemas.microsoft.com/office/drawing/2014/main" id="{C5368F85-A8D9-4EDD-AE98-28D08A0686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288" y="5494338"/>
            <a:ext cx="654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8" name="Picture 6">
            <a:extLst>
              <a:ext uri="{FF2B5EF4-FFF2-40B4-BE49-F238E27FC236}">
                <a16:creationId xmlns:a16="http://schemas.microsoft.com/office/drawing/2014/main" id="{2D84C236-D605-4193-ABCF-07F56F6485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288" y="5738813"/>
            <a:ext cx="654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9" name="Picture 4">
            <a:extLst>
              <a:ext uri="{FF2B5EF4-FFF2-40B4-BE49-F238E27FC236}">
                <a16:creationId xmlns:a16="http://schemas.microsoft.com/office/drawing/2014/main" id="{463347A8-0418-4BE2-9D43-13D514F979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2050" y="5489575"/>
            <a:ext cx="66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0" name="Picture 2">
            <a:extLst>
              <a:ext uri="{FF2B5EF4-FFF2-40B4-BE49-F238E27FC236}">
                <a16:creationId xmlns:a16="http://schemas.microsoft.com/office/drawing/2014/main" id="{1898BBD5-F0AB-4704-A675-C6AAA9F415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6813" y="5748338"/>
            <a:ext cx="654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20A967D5-6B24-4CA2-9585-3776194D9969}"/>
              </a:ext>
            </a:extLst>
          </p:cNvPr>
          <p:cNvSpPr txBox="1"/>
          <p:nvPr/>
        </p:nvSpPr>
        <p:spPr>
          <a:xfrm>
            <a:off x="5106988" y="5842000"/>
            <a:ext cx="6578600" cy="2524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Calibri" panose="020F0502020204030204"/>
                <a:ea typeface="+mn-ea"/>
                <a:cs typeface="+mn-cs"/>
              </a:rPr>
              <a:t>Curriculum assessment materials can be found on the </a:t>
            </a:r>
            <a:r>
              <a:rPr kumimoji="0" lang="en-US" sz="1050" b="0" i="1" u="none" strike="noStrike" kern="1200" cap="none" spc="0" normalizeH="0" baseline="0" noProof="0">
                <a:ln>
                  <a:noFill/>
                </a:ln>
                <a:solidFill>
                  <a:prstClr val="black"/>
                </a:solidFill>
                <a:effectLst/>
                <a:uLnTx/>
                <a:uFillTx/>
                <a:latin typeface="Calibri" panose="020F0502020204030204"/>
                <a:ea typeface="+mn-ea"/>
                <a:cs typeface="+mn-cs"/>
                <a:hlinkClick r:id="rId10"/>
              </a:rPr>
              <a:t>Ohio Manufacturing Competency Model Landing Page.</a:t>
            </a:r>
            <a:endParaRPr kumimoji="0" lang="en-US" sz="1050" b="0" i="1"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3E172B6E-A550-48E3-806A-87979D43975F}"/>
              </a:ext>
            </a:extLst>
          </p:cNvPr>
          <p:cNvCxnSpPr/>
          <p:nvPr/>
        </p:nvCxnSpPr>
        <p:spPr>
          <a:xfrm>
            <a:off x="815975" y="1936750"/>
            <a:ext cx="35671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B56C98-27D8-4EBA-AC1C-2EBCECAAC0A3}"/>
              </a:ext>
            </a:extLst>
          </p:cNvPr>
          <p:cNvCxnSpPr/>
          <p:nvPr/>
        </p:nvCxnSpPr>
        <p:spPr>
          <a:xfrm>
            <a:off x="815975" y="4064000"/>
            <a:ext cx="35671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extBox 1">
            <a:extLst>
              <a:ext uri="{FF2B5EF4-FFF2-40B4-BE49-F238E27FC236}">
                <a16:creationId xmlns:a16="http://schemas.microsoft.com/office/drawing/2014/main" id="{92CEC6FC-50CC-4A13-B0CD-8A9791720E6B}"/>
              </a:ext>
            </a:extLst>
          </p:cNvPr>
          <p:cNvSpPr txBox="1">
            <a:spLocks noChangeArrowheads="1"/>
          </p:cNvSpPr>
          <p:nvPr/>
        </p:nvSpPr>
        <p:spPr bwMode="auto">
          <a:xfrm>
            <a:off x="457200" y="909638"/>
            <a:ext cx="1133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Source Sans Pro" panose="020B0503030403020204" pitchFamily="34" charset="0"/>
                <a:cs typeface="Source Sans Pro" panose="020B0503030403020204" pitchFamily="34" charset="0"/>
              </a:rPr>
              <a:t>Manufacturing curriculum can be mapped against the Ohio Manufacturing Competency Model to understand curriculum alignment to employer and skilled labor needs. For the excel assessment to be accurate, there are a few dos and don’t the assessor should be aware of.</a:t>
            </a:r>
          </a:p>
        </p:txBody>
      </p:sp>
      <p:sp>
        <p:nvSpPr>
          <p:cNvPr id="53251" name="Title 1">
            <a:extLst>
              <a:ext uri="{FF2B5EF4-FFF2-40B4-BE49-F238E27FC236}">
                <a16:creationId xmlns:a16="http://schemas.microsoft.com/office/drawing/2014/main" id="{3A449A30-40FC-49B3-8E84-1DEC6AB084A3}"/>
              </a:ext>
            </a:extLst>
          </p:cNvPr>
          <p:cNvSpPr txBox="1">
            <a:spLocks noChangeArrowheads="1"/>
          </p:cNvSpPr>
          <p:nvPr/>
        </p:nvSpPr>
        <p:spPr bwMode="auto">
          <a:xfrm>
            <a:off x="457200" y="549275"/>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Source Sans Pro" panose="020B0503030403020204" pitchFamily="34" charset="0"/>
                <a:cs typeface="Source Sans Pro" panose="020B0503030403020204" pitchFamily="34" charset="0"/>
              </a:rPr>
              <a:t>DOS AND DON’TS OF CURRICULUM ASSESSMENTS  </a:t>
            </a:r>
          </a:p>
        </p:txBody>
      </p:sp>
      <p:sp>
        <p:nvSpPr>
          <p:cNvPr id="19" name="Rectangle 18">
            <a:extLst>
              <a:ext uri="{FF2B5EF4-FFF2-40B4-BE49-F238E27FC236}">
                <a16:creationId xmlns:a16="http://schemas.microsoft.com/office/drawing/2014/main" id="{1D18BBBE-06D9-465C-870E-60408DEF4D9E}"/>
              </a:ext>
            </a:extLst>
          </p:cNvPr>
          <p:cNvSpPr/>
          <p:nvPr/>
        </p:nvSpPr>
        <p:spPr>
          <a:xfrm>
            <a:off x="2820988" y="3859213"/>
            <a:ext cx="7902575" cy="2286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What shouldn’t you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DE791C"/>
                </a:solidFill>
                <a:effectLst/>
                <a:uLnTx/>
                <a:uFillTx/>
                <a:latin typeface="Swis721  BT  Cond 2" panose="020B0506020202030204"/>
                <a:ea typeface="Source Sans Pro" panose="020B0503030403020204" pitchFamily="34" charset="0"/>
                <a:cs typeface="+mn-cs"/>
              </a:rPr>
              <a:t>Do not u</a:t>
            </a:r>
            <a:r>
              <a:rPr kumimoji="0" lang="en-US" sz="1600" b="1" i="0" u="none" strike="noStrike" kern="1200" cap="none" spc="0" normalizeH="0" baseline="0" noProof="0" err="1">
                <a:ln>
                  <a:noFill/>
                </a:ln>
                <a:solidFill>
                  <a:srgbClr val="DE791C"/>
                </a:solidFill>
                <a:effectLst/>
                <a:uLnTx/>
                <a:uFillTx/>
                <a:latin typeface="Swis721  BT  Cond 2" panose="020B0506020202030204"/>
                <a:ea typeface="Source Sans Pro" panose="020B0503030403020204" pitchFamily="34" charset="0"/>
                <a:cs typeface="+mn-cs"/>
              </a:rPr>
              <a:t>pdate</a:t>
            </a:r>
            <a:r>
              <a:rPr kumimoji="0" lang="en-US" sz="1600" b="1" i="0" u="none" strike="noStrike" kern="1200" cap="none" spc="0" normalizeH="0" baseline="0" noProof="0">
                <a:ln>
                  <a:noFill/>
                </a:ln>
                <a:solidFill>
                  <a:srgbClr val="DE791C"/>
                </a:solidFill>
                <a:effectLst/>
                <a:uLnTx/>
                <a:uFillTx/>
                <a:latin typeface="Swis721  BT  Cond 2" panose="020B0506020202030204"/>
                <a:ea typeface="Source Sans Pro" panose="020B0503030403020204" pitchFamily="34" charset="0"/>
                <a:cs typeface="+mn-cs"/>
              </a:rPr>
              <a:t> any columns besides “Curriculum Coverage” and “Source”</a:t>
            </a:r>
            <a:r>
              <a:rPr kumimoji="0" lang="en-US" sz="16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 – everything will auto-populate without additional edits.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DE791C"/>
                </a:solidFill>
                <a:effectLst/>
                <a:uLnTx/>
                <a:uFillTx/>
                <a:latin typeface="Swis721  BT  Cond 2" panose="020B0506020202030204"/>
                <a:ea typeface="Source Sans Pro" panose="020B0503030403020204" pitchFamily="34" charset="0"/>
                <a:cs typeface="+mn-cs"/>
              </a:rPr>
              <a:t>Do not use your own curriculum coverage nomenclature</a:t>
            </a:r>
            <a:r>
              <a:rPr kumimoji="0" lang="en-US" sz="16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 (e.g., “yes” “no” “partial”) – the dashboard and recommendations requires you to use gap, exposure, and thorough coverage</a:t>
            </a:r>
            <a:r>
              <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a:t>
            </a:r>
            <a:endParaRPr kumimoji="0" lang="en-US" sz="1400" b="1"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endParaRPr>
          </a:p>
        </p:txBody>
      </p:sp>
      <p:sp>
        <p:nvSpPr>
          <p:cNvPr id="20" name="Rectangle 19">
            <a:extLst>
              <a:ext uri="{FF2B5EF4-FFF2-40B4-BE49-F238E27FC236}">
                <a16:creationId xmlns:a16="http://schemas.microsoft.com/office/drawing/2014/main" id="{5DF54A74-2842-4A86-8DE8-5F26C8C956E4}"/>
              </a:ext>
            </a:extLst>
          </p:cNvPr>
          <p:cNvSpPr/>
          <p:nvPr/>
        </p:nvSpPr>
        <p:spPr>
          <a:xfrm>
            <a:off x="2820988" y="1771650"/>
            <a:ext cx="7248525" cy="18669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What should you do?</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a:ln>
                <a:noFill/>
              </a:ln>
              <a:solidFill>
                <a:srgbClr val="C2CD23"/>
              </a:solidFill>
              <a:effectLst/>
              <a:uLnTx/>
              <a:uFillTx/>
              <a:latin typeface="Swis721  BT  Cond 2" panose="020B0506020202030204"/>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D</a:t>
            </a:r>
            <a:r>
              <a:rPr kumimoji="0" lang="en-US" sz="1600" b="0" i="0" u="none" strike="noStrike" kern="1200" cap="none" spc="0" normalizeH="0" baseline="0" noProof="0" err="1">
                <a:ln>
                  <a:noFill/>
                </a:ln>
                <a:solidFill>
                  <a:prstClr val="black"/>
                </a:solidFill>
                <a:effectLst/>
                <a:uLnTx/>
                <a:uFillTx/>
                <a:latin typeface="Swis721  BT  Cond 2" panose="020B0506020202030204"/>
                <a:ea typeface="Source Sans Pro" panose="020B0503030403020204" pitchFamily="34" charset="0"/>
                <a:cs typeface="+mn-cs"/>
              </a:rPr>
              <a:t>etermine</a:t>
            </a:r>
            <a:r>
              <a:rPr kumimoji="0" lang="en-US" sz="16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 the level of coverage using the </a:t>
            </a:r>
            <a:r>
              <a:rPr kumimoji="0" lang="en-US" sz="1600" b="1" i="0" u="none" strike="noStrike" kern="1200" cap="none" spc="0" normalizeH="0" baseline="0" noProof="0">
                <a:ln>
                  <a:noFill/>
                </a:ln>
                <a:solidFill>
                  <a:srgbClr val="C2CD23"/>
                </a:solidFill>
                <a:effectLst/>
                <a:uLnTx/>
                <a:uFillTx/>
                <a:latin typeface="Swis721  BT  Cond 2" panose="020B0506020202030204"/>
                <a:ea typeface="Source Sans Pro" panose="020B0503030403020204" pitchFamily="34" charset="0"/>
                <a:cs typeface="+mn-cs"/>
              </a:rPr>
              <a:t>drop-down box to input gap, exposure, or thorough coverage.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C2CD23"/>
                </a:solidFill>
                <a:effectLst/>
                <a:uLnTx/>
                <a:uFillTx/>
                <a:latin typeface="Swis721  BT  Cond 2" panose="020B0506020202030204"/>
                <a:ea typeface="Source Sans Pro" panose="020B0503030403020204" pitchFamily="34" charset="0"/>
                <a:cs typeface="+mn-cs"/>
              </a:rPr>
              <a:t>Complete the “Source” column </a:t>
            </a:r>
            <a:r>
              <a:rPr kumimoji="0" lang="en-US" sz="16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mn-cs"/>
              </a:rPr>
              <a:t>to document where in the curriculum you are finding coverage.  </a:t>
            </a:r>
            <a:endParaRPr kumimoji="0" lang="en-US" sz="1600" b="1" i="0" u="none" strike="noStrike" kern="1200" cap="none" spc="0" normalizeH="0" baseline="0" noProof="0">
              <a:ln>
                <a:noFill/>
              </a:ln>
              <a:solidFill>
                <a:srgbClr val="C2CD23"/>
              </a:solidFill>
              <a:effectLst/>
              <a:uLnTx/>
              <a:uFillTx/>
              <a:latin typeface="Swis721  BT  Cond 2" panose="020B0506020202030204"/>
              <a:ea typeface="Source Sans Pro" panose="020B0503030403020204" pitchFamily="34" charset="0"/>
              <a:cs typeface="+mn-cs"/>
            </a:endParaRPr>
          </a:p>
        </p:txBody>
      </p:sp>
      <p:cxnSp>
        <p:nvCxnSpPr>
          <p:cNvPr id="21" name="Straight Connector 20">
            <a:extLst>
              <a:ext uri="{FF2B5EF4-FFF2-40B4-BE49-F238E27FC236}">
                <a16:creationId xmlns:a16="http://schemas.microsoft.com/office/drawing/2014/main" id="{4F0BA06C-3BFC-4CF1-B665-EBF3F8CE6F84}"/>
              </a:ext>
            </a:extLst>
          </p:cNvPr>
          <p:cNvCxnSpPr>
            <a:cxnSpLocks/>
          </p:cNvCxnSpPr>
          <p:nvPr/>
        </p:nvCxnSpPr>
        <p:spPr>
          <a:xfrm>
            <a:off x="2935288" y="2154238"/>
            <a:ext cx="30178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937578-7358-492C-A3F2-83C37918DE22}"/>
              </a:ext>
            </a:extLst>
          </p:cNvPr>
          <p:cNvCxnSpPr>
            <a:cxnSpLocks/>
          </p:cNvCxnSpPr>
          <p:nvPr/>
        </p:nvCxnSpPr>
        <p:spPr>
          <a:xfrm>
            <a:off x="2935288" y="4229100"/>
            <a:ext cx="301783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Graphic 22" descr="Thumbs up sign with solid fill">
            <a:extLst>
              <a:ext uri="{FF2B5EF4-FFF2-40B4-BE49-F238E27FC236}">
                <a16:creationId xmlns:a16="http://schemas.microsoft.com/office/drawing/2014/main" id="{D7F74642-F641-49A7-9791-E1BF7E0C0948}"/>
              </a:ext>
            </a:extLst>
          </p:cNvPr>
          <p:cNvPicPr>
            <a:picLocks noChangeAspect="1"/>
          </p:cNvPicPr>
          <p:nvPr/>
        </p:nvPicPr>
        <p:blipFill>
          <a:blip r:embed="rId3"/>
          <a:stretch>
            <a:fillRect/>
          </a:stretch>
        </p:blipFill>
        <p:spPr>
          <a:xfrm>
            <a:off x="1301750" y="2090738"/>
            <a:ext cx="914400" cy="914400"/>
          </a:xfrm>
          <a:prstGeom prst="rect">
            <a:avLst/>
          </a:prstGeom>
        </p:spPr>
      </p:pic>
      <p:pic>
        <p:nvPicPr>
          <p:cNvPr id="24" name="Graphic 23" descr="Thumbs up sign with solid fill">
            <a:extLst>
              <a:ext uri="{FF2B5EF4-FFF2-40B4-BE49-F238E27FC236}">
                <a16:creationId xmlns:a16="http://schemas.microsoft.com/office/drawing/2014/main" id="{3A69DC3A-9114-4A44-923B-45C081815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4187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437799CF-2AB6-4207-8F90-36C86DA9D089}"/>
              </a:ext>
            </a:extLst>
          </p:cNvPr>
          <p:cNvSpPr/>
          <p:nvPr/>
        </p:nvSpPr>
        <p:spPr>
          <a:xfrm>
            <a:off x="1211263" y="2000250"/>
            <a:ext cx="1096962" cy="109696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C6EFCDC-2AF8-4582-A419-2EBE1F0CBA7F}"/>
              </a:ext>
            </a:extLst>
          </p:cNvPr>
          <p:cNvSpPr/>
          <p:nvPr/>
        </p:nvSpPr>
        <p:spPr>
          <a:xfrm>
            <a:off x="1211263" y="4095750"/>
            <a:ext cx="1096962" cy="1096963"/>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E8C6-45D7-0DE8-5A7D-F85815C7D8CF}"/>
              </a:ext>
            </a:extLst>
          </p:cNvPr>
          <p:cNvSpPr>
            <a:spLocks noGrp="1"/>
          </p:cNvSpPr>
          <p:nvPr>
            <p:ph type="title"/>
          </p:nvPr>
        </p:nvSpPr>
        <p:spPr>
          <a:xfrm>
            <a:off x="793662" y="619040"/>
            <a:ext cx="10066122" cy="433583"/>
          </a:xfrm>
        </p:spPr>
        <p:txBody>
          <a:bodyPr anchor="b">
            <a:noAutofit/>
          </a:bodyPr>
          <a:lstStyle/>
          <a:p>
            <a:pPr algn="ctr"/>
            <a:r>
              <a:rPr lang="en-US" b="1">
                <a:latin typeface="Swis721  BT  Cond 2"/>
              </a:rPr>
              <a:t>DIGITAL TRANSFORMATION</a:t>
            </a:r>
          </a:p>
        </p:txBody>
      </p:sp>
      <p:sp>
        <p:nvSpPr>
          <p:cNvPr id="3" name="Content Placeholder 2">
            <a:extLst>
              <a:ext uri="{FF2B5EF4-FFF2-40B4-BE49-F238E27FC236}">
                <a16:creationId xmlns:a16="http://schemas.microsoft.com/office/drawing/2014/main" id="{D162A717-33DA-0490-075E-42F8406B44CF}"/>
              </a:ext>
            </a:extLst>
          </p:cNvPr>
          <p:cNvSpPr>
            <a:spLocks noGrp="1"/>
          </p:cNvSpPr>
          <p:nvPr>
            <p:ph idx="1"/>
          </p:nvPr>
        </p:nvSpPr>
        <p:spPr>
          <a:xfrm>
            <a:off x="793661" y="1348033"/>
            <a:ext cx="3999403" cy="4890926"/>
          </a:xfrm>
        </p:spPr>
        <p:txBody>
          <a:bodyPr anchor="ctr">
            <a:normAutofit/>
          </a:bodyPr>
          <a:lstStyle/>
          <a:p>
            <a:r>
              <a:rPr lang="en-US" sz="2400" b="1">
                <a:latin typeface="Swis721  BT  Cond 2" panose="020B0506020202030204"/>
                <a:cs typeface="Calibri"/>
              </a:rPr>
              <a:t>Digital Transformation </a:t>
            </a:r>
            <a:r>
              <a:rPr lang="en-US" sz="2400">
                <a:latin typeface="Swis721  BT  Cond 2" panose="020B0506020202030204"/>
                <a:cs typeface="Calibri"/>
              </a:rPr>
              <a:t>is the process of adopting technology to improve products and business outcomes.</a:t>
            </a:r>
          </a:p>
          <a:p>
            <a:r>
              <a:rPr lang="en-US" sz="2400" b="1">
                <a:latin typeface="Swis721  BT  Cond 2" panose="020B0506020202030204"/>
                <a:ea typeface="+mn-lt"/>
                <a:cs typeface="+mn-lt"/>
              </a:rPr>
              <a:t>Digital thread </a:t>
            </a:r>
            <a:r>
              <a:rPr lang="en-US" sz="2400">
                <a:latin typeface="Swis721  BT  Cond 2" panose="020B0506020202030204"/>
                <a:ea typeface="+mn-lt"/>
                <a:cs typeface="+mn-lt"/>
              </a:rPr>
              <a:t>enables Industry 4.0 technologies that drive Digital Transformation. </a:t>
            </a:r>
          </a:p>
          <a:p>
            <a:endParaRPr lang="en-US" sz="2400">
              <a:latin typeface="Swis721  BT  Cond 2" panose="020B0506020202030204"/>
            </a:endParaRPr>
          </a:p>
        </p:txBody>
      </p:sp>
      <p:pic>
        <p:nvPicPr>
          <p:cNvPr id="4" name="Picture 3" descr="A person standing in front of a circular diagram&#10;&#10;Description automatically generated">
            <a:extLst>
              <a:ext uri="{FF2B5EF4-FFF2-40B4-BE49-F238E27FC236}">
                <a16:creationId xmlns:a16="http://schemas.microsoft.com/office/drawing/2014/main" id="{2CEF341E-DBB5-EE2C-4864-C6928443A23B}"/>
              </a:ext>
            </a:extLst>
          </p:cNvPr>
          <p:cNvPicPr>
            <a:picLocks noChangeAspect="1"/>
          </p:cNvPicPr>
          <p:nvPr/>
        </p:nvPicPr>
        <p:blipFill>
          <a:blip r:embed="rId3"/>
          <a:stretch>
            <a:fillRect/>
          </a:stretch>
        </p:blipFill>
        <p:spPr>
          <a:xfrm>
            <a:off x="4900631" y="1542566"/>
            <a:ext cx="7186415" cy="3772867"/>
          </a:xfrm>
          <a:prstGeom prst="rect">
            <a:avLst/>
          </a:prstGeom>
        </p:spPr>
      </p:pic>
    </p:spTree>
    <p:extLst>
      <p:ext uri="{BB962C8B-B14F-4D97-AF65-F5344CB8AC3E}">
        <p14:creationId xmlns:p14="http://schemas.microsoft.com/office/powerpoint/2010/main" val="1251704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B13B-1553-C8B4-9B8B-C3047913BB95}"/>
              </a:ext>
            </a:extLst>
          </p:cNvPr>
          <p:cNvSpPr>
            <a:spLocks noGrp="1"/>
          </p:cNvSpPr>
          <p:nvPr>
            <p:ph type="title"/>
          </p:nvPr>
        </p:nvSpPr>
        <p:spPr>
          <a:xfrm>
            <a:off x="536542" y="365125"/>
            <a:ext cx="10515600" cy="667609"/>
          </a:xfrm>
        </p:spPr>
        <p:txBody>
          <a:bodyPr/>
          <a:lstStyle/>
          <a:p>
            <a:r>
              <a:rPr lang="en-US" sz="2900" b="1">
                <a:latin typeface="Swis721  BT  Cond 2"/>
              </a:rPr>
              <a:t>FOUNDATIONS IN DIGITAL TRANSFORMATION</a:t>
            </a:r>
          </a:p>
        </p:txBody>
      </p:sp>
      <p:graphicFrame>
        <p:nvGraphicFramePr>
          <p:cNvPr id="4" name="Content Placeholder 3">
            <a:extLst>
              <a:ext uri="{FF2B5EF4-FFF2-40B4-BE49-F238E27FC236}">
                <a16:creationId xmlns:a16="http://schemas.microsoft.com/office/drawing/2014/main" id="{C160CE02-3244-4FC1-591B-B3BB976212EA}"/>
              </a:ext>
            </a:extLst>
          </p:cNvPr>
          <p:cNvGraphicFramePr>
            <a:graphicFrameLocks noGrp="1"/>
          </p:cNvGraphicFramePr>
          <p:nvPr>
            <p:ph idx="1"/>
            <p:extLst>
              <p:ext uri="{D42A27DB-BD31-4B8C-83A1-F6EECF244321}">
                <p14:modId xmlns:p14="http://schemas.microsoft.com/office/powerpoint/2010/main" val="1255116321"/>
              </p:ext>
            </p:extLst>
          </p:nvPr>
        </p:nvGraphicFramePr>
        <p:xfrm>
          <a:off x="630725" y="1335014"/>
          <a:ext cx="10723075" cy="5250541"/>
        </p:xfrm>
        <a:graphic>
          <a:graphicData uri="http://schemas.openxmlformats.org/drawingml/2006/table">
            <a:tbl>
              <a:tblPr firstRow="1" firstCol="1" bandRow="1">
                <a:tableStyleId>{5C22544A-7EE6-4342-B048-85BDC9FD1C3A}</a:tableStyleId>
              </a:tblPr>
              <a:tblGrid>
                <a:gridCol w="2501228">
                  <a:extLst>
                    <a:ext uri="{9D8B030D-6E8A-4147-A177-3AD203B41FA5}">
                      <a16:colId xmlns:a16="http://schemas.microsoft.com/office/drawing/2014/main" val="691969409"/>
                    </a:ext>
                  </a:extLst>
                </a:gridCol>
                <a:gridCol w="8221847">
                  <a:extLst>
                    <a:ext uri="{9D8B030D-6E8A-4147-A177-3AD203B41FA5}">
                      <a16:colId xmlns:a16="http://schemas.microsoft.com/office/drawing/2014/main" val="2755709787"/>
                    </a:ext>
                  </a:extLst>
                </a:gridCol>
              </a:tblGrid>
              <a:tr h="315900">
                <a:tc>
                  <a:txBody>
                    <a:bodyPr/>
                    <a:lstStyle/>
                    <a:p>
                      <a:pPr marL="0" marR="0" algn="ctr">
                        <a:lnSpc>
                          <a:spcPct val="107000"/>
                        </a:lnSpc>
                        <a:spcBef>
                          <a:spcPts val="0"/>
                        </a:spcBef>
                        <a:spcAft>
                          <a:spcPts val="0"/>
                        </a:spcAft>
                      </a:pPr>
                      <a:r>
                        <a:rPr lang="en-US" sz="2000" kern="0">
                          <a:effectLst/>
                        </a:rPr>
                        <a:t>Module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Topic</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extLst>
                  <a:ext uri="{0D108BD9-81ED-4DB2-BD59-A6C34878D82A}">
                    <a16:rowId xmlns:a16="http://schemas.microsoft.com/office/drawing/2014/main" val="3310097400"/>
                  </a:ext>
                </a:extLst>
              </a:tr>
              <a:tr h="389722">
                <a:tc>
                  <a:txBody>
                    <a:bodyPr/>
                    <a:lstStyle/>
                    <a:p>
                      <a:pPr marL="0" marR="0" algn="ctr">
                        <a:lnSpc>
                          <a:spcPct val="107000"/>
                        </a:lnSpc>
                        <a:spcBef>
                          <a:spcPts val="0"/>
                        </a:spcBef>
                        <a:spcAft>
                          <a:spcPts val="0"/>
                        </a:spcAft>
                      </a:pPr>
                      <a:r>
                        <a:rPr lang="en-US" sz="2000" kern="0">
                          <a:effectLst/>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What is Digital Transformation?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648216619"/>
                  </a:ext>
                </a:extLst>
              </a:tr>
              <a:tr h="315900">
                <a:tc>
                  <a:txBody>
                    <a:bodyPr/>
                    <a:lstStyle/>
                    <a:p>
                      <a:pPr marL="0" marR="0" algn="ctr">
                        <a:lnSpc>
                          <a:spcPct val="107000"/>
                        </a:lnSpc>
                        <a:spcBef>
                          <a:spcPts val="0"/>
                        </a:spcBef>
                        <a:spcAft>
                          <a:spcPts val="0"/>
                        </a:spcAft>
                      </a:pPr>
                      <a:r>
                        <a:rPr lang="en-US" sz="2000" kern="0">
                          <a:effectLst/>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Introduction to Product Lifecycle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142586328"/>
                  </a:ext>
                </a:extLst>
              </a:tr>
              <a:tr h="332252">
                <a:tc>
                  <a:txBody>
                    <a:bodyPr/>
                    <a:lstStyle/>
                    <a:p>
                      <a:pPr marL="0" marR="0" algn="ctr">
                        <a:lnSpc>
                          <a:spcPct val="107000"/>
                        </a:lnSpc>
                        <a:spcBef>
                          <a:spcPts val="0"/>
                        </a:spcBef>
                        <a:spcAft>
                          <a:spcPts val="0"/>
                        </a:spcAft>
                      </a:pPr>
                      <a:r>
                        <a:rPr lang="en-US" sz="2000" kern="0">
                          <a:effectLst/>
                        </a:rPr>
                        <a:t>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Problem Solving with Rapid Prototyping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162772992"/>
                  </a:ext>
                </a:extLst>
              </a:tr>
              <a:tr h="315900">
                <a:tc>
                  <a:txBody>
                    <a:bodyPr/>
                    <a:lstStyle/>
                    <a:p>
                      <a:pPr marL="0" marR="0" algn="ctr">
                        <a:lnSpc>
                          <a:spcPct val="107000"/>
                        </a:lnSpc>
                        <a:spcBef>
                          <a:spcPts val="0"/>
                        </a:spcBef>
                        <a:spcAft>
                          <a:spcPts val="0"/>
                        </a:spcAft>
                      </a:pPr>
                      <a:r>
                        <a:rPr lang="en-US" sz="2000" kern="0">
                          <a:effectLst/>
                        </a:rPr>
                        <a:t>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Data-Driven Manufacturing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3236646857"/>
                  </a:ext>
                </a:extLst>
              </a:tr>
              <a:tr h="315900">
                <a:tc>
                  <a:txBody>
                    <a:bodyPr/>
                    <a:lstStyle/>
                    <a:p>
                      <a:pPr marL="0" marR="0" algn="ctr">
                        <a:lnSpc>
                          <a:spcPct val="107000"/>
                        </a:lnSpc>
                        <a:spcBef>
                          <a:spcPts val="0"/>
                        </a:spcBef>
                        <a:spcAft>
                          <a:spcPts val="0"/>
                        </a:spcAft>
                      </a:pPr>
                      <a:r>
                        <a:rPr lang="en-US" sz="2000" kern="0">
                          <a:effectLst/>
                        </a:rPr>
                        <a:t>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Digital Thread Supply Chain Logistics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458780805"/>
                  </a:ext>
                </a:extLst>
              </a:tr>
              <a:tr h="315900">
                <a:tc>
                  <a:txBody>
                    <a:bodyPr/>
                    <a:lstStyle/>
                    <a:p>
                      <a:pPr marL="0" marR="0" algn="ctr">
                        <a:lnSpc>
                          <a:spcPct val="107000"/>
                        </a:lnSpc>
                        <a:spcBef>
                          <a:spcPts val="0"/>
                        </a:spcBef>
                        <a:spcAft>
                          <a:spcPts val="0"/>
                        </a:spcAft>
                      </a:pPr>
                      <a:r>
                        <a:rPr lang="en-US" sz="2000" kern="0">
                          <a:effectLst/>
                        </a:rPr>
                        <a:t>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 Acquisition and Management with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809183219"/>
                  </a:ext>
                </a:extLst>
              </a:tr>
              <a:tr h="315900">
                <a:tc>
                  <a:txBody>
                    <a:bodyPr/>
                    <a:lstStyle/>
                    <a:p>
                      <a:pPr marL="0" marR="0" algn="ctr">
                        <a:lnSpc>
                          <a:spcPct val="107000"/>
                        </a:lnSpc>
                        <a:spcBef>
                          <a:spcPts val="0"/>
                        </a:spcBef>
                        <a:spcAft>
                          <a:spcPts val="0"/>
                        </a:spcAft>
                      </a:pPr>
                      <a:r>
                        <a:rPr lang="en-US" sz="2000" kern="0">
                          <a:effectLst/>
                        </a:rPr>
                        <a:t>7</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Digital Thread and Quality Assurance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4155901917"/>
                  </a:ext>
                </a:extLst>
              </a:tr>
              <a:tr h="315900">
                <a:tc>
                  <a:txBody>
                    <a:bodyPr/>
                    <a:lstStyle/>
                    <a:p>
                      <a:pPr marL="0" marR="0" algn="ctr">
                        <a:lnSpc>
                          <a:spcPct val="107000"/>
                        </a:lnSpc>
                        <a:spcBef>
                          <a:spcPts val="0"/>
                        </a:spcBef>
                        <a:spcAft>
                          <a:spcPts val="0"/>
                        </a:spcAft>
                      </a:pPr>
                      <a:r>
                        <a:rPr lang="en-US" sz="2000" kern="0">
                          <a:effectLst/>
                        </a:rPr>
                        <a:t>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Industrial Data Preparation and Management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383975211"/>
                  </a:ext>
                </a:extLst>
              </a:tr>
              <a:tr h="315900">
                <a:tc>
                  <a:txBody>
                    <a:bodyPr/>
                    <a:lstStyle/>
                    <a:p>
                      <a:pPr marL="0" marR="0" algn="ctr">
                        <a:lnSpc>
                          <a:spcPct val="107000"/>
                        </a:lnSpc>
                        <a:spcBef>
                          <a:spcPts val="0"/>
                        </a:spcBef>
                        <a:spcAft>
                          <a:spcPts val="0"/>
                        </a:spcAft>
                      </a:pPr>
                      <a:r>
                        <a:rPr lang="en-US" sz="2000" kern="0">
                          <a:effectLst/>
                        </a:rPr>
                        <a:t>9</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 Analysis, Visualization, and Reporting for Industry 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854759123"/>
                  </a:ext>
                </a:extLst>
              </a:tr>
              <a:tr h="315900">
                <a:tc>
                  <a:txBody>
                    <a:bodyPr/>
                    <a:lstStyle/>
                    <a:p>
                      <a:pPr marL="0" marR="0" algn="ctr">
                        <a:lnSpc>
                          <a:spcPct val="107000"/>
                        </a:lnSpc>
                        <a:spcBef>
                          <a:spcPts val="0"/>
                        </a:spcBef>
                        <a:spcAft>
                          <a:spcPts val="0"/>
                        </a:spcAft>
                      </a:pPr>
                      <a:r>
                        <a:rPr lang="en-US" sz="2000" kern="0">
                          <a:effectLst/>
                        </a:rPr>
                        <a:t>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Digital Twin Technology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688673569"/>
                  </a:ext>
                </a:extLst>
              </a:tr>
              <a:tr h="315900">
                <a:tc>
                  <a:txBody>
                    <a:bodyPr/>
                    <a:lstStyle/>
                    <a:p>
                      <a:pPr marL="0" marR="0" algn="ctr">
                        <a:lnSpc>
                          <a:spcPct val="107000"/>
                        </a:lnSpc>
                        <a:spcBef>
                          <a:spcPts val="0"/>
                        </a:spcBef>
                        <a:spcAft>
                          <a:spcPts val="0"/>
                        </a:spcAft>
                      </a:pPr>
                      <a:r>
                        <a:rPr lang="en-US" sz="2000" kern="0">
                          <a:effectLst/>
                        </a:rPr>
                        <a:t>11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Cybersecurity with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867029604"/>
                  </a:ext>
                </a:extLst>
              </a:tr>
              <a:tr h="321833">
                <a:tc>
                  <a:txBody>
                    <a:bodyPr/>
                    <a:lstStyle/>
                    <a:p>
                      <a:pPr marL="0" marR="0" algn="ctr">
                        <a:lnSpc>
                          <a:spcPct val="107000"/>
                        </a:lnSpc>
                        <a:spcBef>
                          <a:spcPts val="0"/>
                        </a:spcBef>
                        <a:spcAft>
                          <a:spcPts val="0"/>
                        </a:spcAft>
                      </a:pPr>
                      <a:r>
                        <a:rPr lang="en-US" sz="2000" kern="0">
                          <a:effectLst/>
                        </a:rPr>
                        <a:t>12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Artificial Intelligence and Industrial Applications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1155410945"/>
                  </a:ext>
                </a:extLst>
              </a:tr>
              <a:tr h="315900">
                <a:tc>
                  <a:txBody>
                    <a:bodyPr/>
                    <a:lstStyle/>
                    <a:p>
                      <a:pPr marL="0" marR="0" algn="ctr">
                        <a:lnSpc>
                          <a:spcPct val="107000"/>
                        </a:lnSpc>
                        <a:spcBef>
                          <a:spcPts val="0"/>
                        </a:spcBef>
                        <a:spcAft>
                          <a:spcPts val="0"/>
                        </a:spcAft>
                      </a:pPr>
                      <a:r>
                        <a:rPr lang="en-US" sz="2000" kern="0">
                          <a:effectLst/>
                        </a:rPr>
                        <a:t>13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Human Factors and Change Management with Digital Transformation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1360320035"/>
                  </a:ext>
                </a:extLst>
              </a:tr>
              <a:tr h="315900">
                <a:tc>
                  <a:txBody>
                    <a:bodyPr/>
                    <a:lstStyle/>
                    <a:p>
                      <a:pPr marL="0" marR="0" algn="ctr">
                        <a:lnSpc>
                          <a:spcPct val="107000"/>
                        </a:lnSpc>
                        <a:spcBef>
                          <a:spcPts val="0"/>
                        </a:spcBef>
                        <a:spcAft>
                          <a:spcPts val="0"/>
                        </a:spcAft>
                      </a:pPr>
                      <a:r>
                        <a:rPr lang="en-US" sz="2000" kern="0">
                          <a:effectLst/>
                        </a:rPr>
                        <a:t>14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Capstone Project - Introduction: Assembling the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219318707"/>
                  </a:ext>
                </a:extLst>
              </a:tr>
              <a:tr h="353102">
                <a:tc>
                  <a:txBody>
                    <a:bodyPr/>
                    <a:lstStyle/>
                    <a:p>
                      <a:pPr marL="0" marR="0" algn="ctr">
                        <a:lnSpc>
                          <a:spcPct val="107000"/>
                        </a:lnSpc>
                        <a:spcBef>
                          <a:spcPts val="0"/>
                        </a:spcBef>
                        <a:spcAft>
                          <a:spcPts val="0"/>
                        </a:spcAft>
                      </a:pPr>
                      <a:r>
                        <a:rPr lang="en-US" sz="2000" kern="0">
                          <a:effectLst/>
                        </a:rPr>
                        <a:t>15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Capstone Project Presentations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925945461"/>
                  </a:ext>
                </a:extLst>
              </a:tr>
            </a:tbl>
          </a:graphicData>
        </a:graphic>
      </p:graphicFrame>
    </p:spTree>
    <p:extLst>
      <p:ext uri="{BB962C8B-B14F-4D97-AF65-F5344CB8AC3E}">
        <p14:creationId xmlns:p14="http://schemas.microsoft.com/office/powerpoint/2010/main" val="66732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730BF-BE5E-0BEC-F046-A97D5FF5746D}"/>
              </a:ext>
            </a:extLst>
          </p:cNvPr>
          <p:cNvSpPr>
            <a:spLocks noGrp="1"/>
          </p:cNvSpPr>
          <p:nvPr>
            <p:ph idx="1"/>
          </p:nvPr>
        </p:nvSpPr>
        <p:spPr>
          <a:xfrm>
            <a:off x="4788816" y="591344"/>
            <a:ext cx="6564983" cy="5585619"/>
          </a:xfrm>
        </p:spPr>
        <p:txBody>
          <a:bodyPr anchor="ctr">
            <a:normAutofit/>
          </a:bodyPr>
          <a:lstStyle/>
          <a:p>
            <a:pPr marL="0" indent="0">
              <a:spcBef>
                <a:spcPts val="0"/>
              </a:spcBef>
              <a:spcAft>
                <a:spcPts val="800"/>
              </a:spcAft>
              <a:buNone/>
            </a:pPr>
            <a:r>
              <a:rPr lang="en-US" sz="3200" b="1" kern="100">
                <a:effectLst/>
                <a:latin typeface="Swis721  BT  Cond 2" panose="020B0506020202030204"/>
                <a:ea typeface="Aptos" panose="020B0004020202020204" pitchFamily="34" charset="0"/>
                <a:cs typeface="Times New Roman" panose="02020603050405020304" pitchFamily="18" charset="0"/>
              </a:rPr>
              <a:t>Curriculum Content:</a:t>
            </a:r>
          </a:p>
          <a:p>
            <a:pPr lvl="1">
              <a:spcBef>
                <a:spcPts val="0"/>
              </a:spcBef>
              <a:spcAft>
                <a:spcPts val="800"/>
              </a:spcAft>
            </a:pPr>
            <a:r>
              <a:rPr lang="en-US" sz="2800" b="1" kern="100">
                <a:latin typeface="Swis721  BT  Cond 2" panose="020B0506020202030204"/>
                <a:ea typeface="Aptos" panose="020B0004020202020204" pitchFamily="34" charset="0"/>
                <a:cs typeface="Times New Roman" panose="02020603050405020304" pitchFamily="18" charset="0"/>
              </a:rPr>
              <a:t>Each module</a:t>
            </a:r>
            <a:endParaRPr lang="en-US" sz="2800" kern="100">
              <a:effectLst/>
              <a:latin typeface="Swis721  BT  Cond 2" panose="020B0506020202030204"/>
              <a:ea typeface="Aptos" panose="020B0004020202020204" pitchFamily="34" charset="0"/>
              <a:cs typeface="Times New Roman" panose="02020603050405020304" pitchFamily="18" charset="0"/>
            </a:endParaRPr>
          </a:p>
          <a:p>
            <a:pPr lvl="2">
              <a:spcBef>
                <a:spcPts val="0"/>
              </a:spcBef>
            </a:pPr>
            <a:r>
              <a:rPr lang="en-US" sz="2400" kern="100">
                <a:effectLst/>
                <a:latin typeface="Swis721  BT  Cond 2" panose="020B0506020202030204"/>
                <a:ea typeface="Aptos" panose="020B0004020202020204" pitchFamily="34" charset="0"/>
                <a:cs typeface="Times New Roman" panose="02020603050405020304" pitchFamily="18" charset="0"/>
              </a:rPr>
              <a:t>Lecture-style PowerPoint presentations</a:t>
            </a:r>
          </a:p>
          <a:p>
            <a:pPr lvl="2">
              <a:spcBef>
                <a:spcPts val="0"/>
              </a:spcBef>
            </a:pPr>
            <a:r>
              <a:rPr lang="en-US" sz="2400" kern="100">
                <a:effectLst/>
                <a:latin typeface="Swis721  BT  Cond 2" panose="020B0506020202030204"/>
                <a:ea typeface="Aptos" panose="020B0004020202020204" pitchFamily="34" charset="0"/>
                <a:cs typeface="Times New Roman" panose="02020603050405020304" pitchFamily="18" charset="0"/>
              </a:rPr>
              <a:t>Case studies and industry spotlights</a:t>
            </a:r>
          </a:p>
          <a:p>
            <a:pPr lvl="2">
              <a:spcBef>
                <a:spcPts val="0"/>
              </a:spcBef>
            </a:pPr>
            <a:r>
              <a:rPr lang="en-US" sz="2400">
                <a:latin typeface="Swis721  BT  Cond 2" panose="020B0506020202030204"/>
                <a:cs typeface="Times New Roman" panose="02020603050405020304" pitchFamily="18" charset="0"/>
              </a:rPr>
              <a:t>Career highlights</a:t>
            </a:r>
            <a:endParaRPr lang="en-US" sz="2400">
              <a:latin typeface="Swis721  BT  Cond 2" panose="020B0506020202030204"/>
            </a:endParaRPr>
          </a:p>
          <a:p>
            <a:pPr lvl="2">
              <a:spcBef>
                <a:spcPts val="0"/>
              </a:spcBef>
            </a:pPr>
            <a:r>
              <a:rPr lang="en-US" sz="2400" kern="100">
                <a:effectLst/>
                <a:latin typeface="Swis721  BT  Cond 2" panose="020B0506020202030204"/>
                <a:ea typeface="Aptos" panose="020B0004020202020204" pitchFamily="34" charset="0"/>
                <a:cs typeface="Times New Roman" panose="02020603050405020304" pitchFamily="18" charset="0"/>
              </a:rPr>
              <a:t>Activities for each module that are low to no cost to complete</a:t>
            </a:r>
          </a:p>
          <a:p>
            <a:pPr lvl="2">
              <a:spcBef>
                <a:spcPts val="0"/>
              </a:spcBef>
            </a:pPr>
            <a:r>
              <a:rPr lang="en-US" sz="2400" kern="100">
                <a:effectLst/>
                <a:latin typeface="Swis721  BT  Cond 2" panose="020B0506020202030204"/>
                <a:ea typeface="Aptos" panose="020B0004020202020204" pitchFamily="34" charset="0"/>
                <a:cs typeface="Times New Roman" panose="02020603050405020304" pitchFamily="18" charset="0"/>
              </a:rPr>
              <a:t>Learning objectives and terms list</a:t>
            </a:r>
          </a:p>
          <a:p>
            <a:pPr lvl="1">
              <a:spcBef>
                <a:spcPts val="0"/>
              </a:spcBef>
            </a:pPr>
            <a:r>
              <a:rPr lang="en-US" sz="2800" kern="100">
                <a:effectLst/>
                <a:latin typeface="Swis721  BT  Cond 2" panose="020B0506020202030204"/>
                <a:ea typeface="Aptos" panose="020B0004020202020204" pitchFamily="34" charset="0"/>
                <a:cs typeface="Times New Roman" panose="02020603050405020304" pitchFamily="18" charset="0"/>
              </a:rPr>
              <a:t>Instructor guides for each module</a:t>
            </a:r>
          </a:p>
          <a:p>
            <a:pPr lvl="1">
              <a:spcBef>
                <a:spcPts val="0"/>
              </a:spcBef>
            </a:pPr>
            <a:r>
              <a:rPr lang="en-US" sz="2800">
                <a:effectLst/>
                <a:latin typeface="Swis721  BT  Cond 2" panose="020B0506020202030204"/>
                <a:ea typeface="Aptos" panose="020B0004020202020204" pitchFamily="34" charset="0"/>
                <a:cs typeface="Times New Roman" panose="02020603050405020304" pitchFamily="18" charset="0"/>
              </a:rPr>
              <a:t>Glossary of terms</a:t>
            </a:r>
          </a:p>
        </p:txBody>
      </p:sp>
      <p:sp>
        <p:nvSpPr>
          <p:cNvPr id="6" name="Rectangle 5">
            <a:extLst>
              <a:ext uri="{FF2B5EF4-FFF2-40B4-BE49-F238E27FC236}">
                <a16:creationId xmlns:a16="http://schemas.microsoft.com/office/drawing/2014/main" id="{90B220F8-3B73-A85B-7EC3-91E8F6A35459}"/>
              </a:ext>
            </a:extLst>
          </p:cNvPr>
          <p:cNvSpPr/>
          <p:nvPr/>
        </p:nvSpPr>
        <p:spPr>
          <a:xfrm rot="19624662">
            <a:off x="9150470" y="5223653"/>
            <a:ext cx="3158767" cy="1017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698DDF-DD6A-899D-4F2A-42E710EA5A3E}"/>
              </a:ext>
            </a:extLst>
          </p:cNvPr>
          <p:cNvSpPr/>
          <p:nvPr/>
        </p:nvSpPr>
        <p:spPr>
          <a:xfrm>
            <a:off x="264002" y="716437"/>
            <a:ext cx="4304069" cy="558561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45A6324-F7E2-32C7-7C43-1D530A8EDE83}"/>
              </a:ext>
            </a:extLst>
          </p:cNvPr>
          <p:cNvSpPr txBox="1">
            <a:spLocks/>
          </p:cNvSpPr>
          <p:nvPr/>
        </p:nvSpPr>
        <p:spPr bwMode="auto">
          <a:xfrm>
            <a:off x="392512" y="1153571"/>
            <a:ext cx="4213267" cy="44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fontAlgn="base">
              <a:lnSpc>
                <a:spcPct val="90000"/>
              </a:lnSpc>
              <a:spcBef>
                <a:spcPct val="0"/>
              </a:spcBef>
              <a:spcAft>
                <a:spcPct val="0"/>
              </a:spcAft>
              <a:defRPr sz="4400" kern="1200">
                <a:solidFill>
                  <a:schemeClr val="tx1"/>
                </a:solidFill>
                <a:latin typeface="Monteserra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700" b="1">
                <a:solidFill>
                  <a:schemeClr val="bg1"/>
                </a:solidFill>
                <a:latin typeface="Swis721  BT  Cond 2"/>
              </a:rPr>
              <a:t>FOUNDATIONS IN DIGITAL TRANSFORMATION</a:t>
            </a:r>
          </a:p>
        </p:txBody>
      </p:sp>
      <p:cxnSp>
        <p:nvCxnSpPr>
          <p:cNvPr id="10" name="Straight Connector 9">
            <a:extLst>
              <a:ext uri="{FF2B5EF4-FFF2-40B4-BE49-F238E27FC236}">
                <a16:creationId xmlns:a16="http://schemas.microsoft.com/office/drawing/2014/main" id="{866D149C-2E3D-AC7F-E8E9-03868C04D691}"/>
              </a:ext>
            </a:extLst>
          </p:cNvPr>
          <p:cNvCxnSpPr/>
          <p:nvPr/>
        </p:nvCxnSpPr>
        <p:spPr>
          <a:xfrm>
            <a:off x="4873657" y="1915505"/>
            <a:ext cx="617455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43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3E75-ABBA-F011-99FF-4B9EE4DFD92F}"/>
              </a:ext>
            </a:extLst>
          </p:cNvPr>
          <p:cNvSpPr>
            <a:spLocks noGrp="1"/>
          </p:cNvSpPr>
          <p:nvPr>
            <p:ph type="title"/>
          </p:nvPr>
        </p:nvSpPr>
        <p:spPr>
          <a:xfrm>
            <a:off x="838200" y="365125"/>
            <a:ext cx="10515600" cy="603063"/>
          </a:xfrm>
        </p:spPr>
        <p:txBody>
          <a:bodyPr/>
          <a:lstStyle/>
          <a:p>
            <a:r>
              <a:rPr lang="en-US" sz="2900" b="1">
                <a:latin typeface="Swis721  BT  Cond 2"/>
              </a:rPr>
              <a:t>CURRICULUM APPLICATIONS</a:t>
            </a:r>
          </a:p>
        </p:txBody>
      </p:sp>
      <p:graphicFrame>
        <p:nvGraphicFramePr>
          <p:cNvPr id="7" name="Content Placeholder 2">
            <a:extLst>
              <a:ext uri="{FF2B5EF4-FFF2-40B4-BE49-F238E27FC236}">
                <a16:creationId xmlns:a16="http://schemas.microsoft.com/office/drawing/2014/main" id="{111019D7-AD54-EEAD-FF48-25E1FC799CC4}"/>
              </a:ext>
            </a:extLst>
          </p:cNvPr>
          <p:cNvGraphicFramePr>
            <a:graphicFrameLocks noGrp="1"/>
          </p:cNvGraphicFramePr>
          <p:nvPr>
            <p:ph idx="1"/>
            <p:extLst>
              <p:ext uri="{D42A27DB-BD31-4B8C-83A1-F6EECF244321}">
                <p14:modId xmlns:p14="http://schemas.microsoft.com/office/powerpoint/2010/main" val="1973715571"/>
              </p:ext>
            </p:extLst>
          </p:nvPr>
        </p:nvGraphicFramePr>
        <p:xfrm>
          <a:off x="764310" y="1690688"/>
          <a:ext cx="585816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73C3B59-67CD-81AB-DAD7-D5BA43E4E7DB}"/>
              </a:ext>
            </a:extLst>
          </p:cNvPr>
          <p:cNvPicPr>
            <a:picLocks noChangeAspect="1"/>
          </p:cNvPicPr>
          <p:nvPr/>
        </p:nvPicPr>
        <p:blipFill>
          <a:blip r:embed="rId8"/>
          <a:stretch>
            <a:fillRect/>
          </a:stretch>
        </p:blipFill>
        <p:spPr>
          <a:xfrm>
            <a:off x="6466439" y="2046576"/>
            <a:ext cx="5585930" cy="2764848"/>
          </a:xfrm>
          <a:prstGeom prst="rect">
            <a:avLst/>
          </a:prstGeom>
        </p:spPr>
      </p:pic>
    </p:spTree>
    <p:extLst>
      <p:ext uri="{BB962C8B-B14F-4D97-AF65-F5344CB8AC3E}">
        <p14:creationId xmlns:p14="http://schemas.microsoft.com/office/powerpoint/2010/main" val="143580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ABD5A-C1D9-3E69-DEE0-BDD7AB4C6402}"/>
              </a:ext>
            </a:extLst>
          </p:cNvPr>
          <p:cNvPicPr>
            <a:picLocks noChangeAspect="1"/>
          </p:cNvPicPr>
          <p:nvPr/>
        </p:nvPicPr>
        <p:blipFill>
          <a:blip r:embed="rId3"/>
          <a:stretch>
            <a:fillRect/>
          </a:stretch>
        </p:blipFill>
        <p:spPr>
          <a:xfrm>
            <a:off x="699655" y="2122243"/>
            <a:ext cx="11310029" cy="3494155"/>
          </a:xfrm>
          <a:prstGeom prst="rect">
            <a:avLst/>
          </a:prstGeom>
        </p:spPr>
      </p:pic>
      <p:sp>
        <p:nvSpPr>
          <p:cNvPr id="2" name="Title 1">
            <a:extLst>
              <a:ext uri="{FF2B5EF4-FFF2-40B4-BE49-F238E27FC236}">
                <a16:creationId xmlns:a16="http://schemas.microsoft.com/office/drawing/2014/main" id="{C391AFD6-9FA4-5136-E8E9-4DC2D9FEB50D}"/>
              </a:ext>
            </a:extLst>
          </p:cNvPr>
          <p:cNvSpPr>
            <a:spLocks noGrp="1"/>
          </p:cNvSpPr>
          <p:nvPr>
            <p:ph type="title"/>
          </p:nvPr>
        </p:nvSpPr>
        <p:spPr>
          <a:xfrm>
            <a:off x="838200" y="549853"/>
            <a:ext cx="10515600" cy="429094"/>
          </a:xfrm>
        </p:spPr>
        <p:txBody>
          <a:bodyPr/>
          <a:lstStyle/>
          <a:p>
            <a:r>
              <a:rPr lang="en-US" sz="2900" b="1" dirty="0">
                <a:latin typeface="Swis721  BT  Cond 2"/>
              </a:rPr>
              <a:t>OHIO MANUFACTURING COMPETENCY MODEL</a:t>
            </a:r>
          </a:p>
        </p:txBody>
      </p:sp>
    </p:spTree>
    <p:extLst>
      <p:ext uri="{BB962C8B-B14F-4D97-AF65-F5344CB8AC3E}">
        <p14:creationId xmlns:p14="http://schemas.microsoft.com/office/powerpoint/2010/main" val="350920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60AF-107F-3941-2656-8EAAD10776E6}"/>
              </a:ext>
            </a:extLst>
          </p:cNvPr>
          <p:cNvSpPr txBox="1">
            <a:spLocks/>
          </p:cNvSpPr>
          <p:nvPr/>
        </p:nvSpPr>
        <p:spPr>
          <a:xfrm>
            <a:off x="838200" y="503671"/>
            <a:ext cx="10515600" cy="10110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latin typeface="Swis721  BT  Cond 2"/>
              </a:rPr>
              <a:t>ALIGNMENT WITH INDUSTRY</a:t>
            </a:r>
          </a:p>
        </p:txBody>
      </p:sp>
      <p:graphicFrame>
        <p:nvGraphicFramePr>
          <p:cNvPr id="3" name="Content Placeholder 2">
            <a:extLst>
              <a:ext uri="{FF2B5EF4-FFF2-40B4-BE49-F238E27FC236}">
                <a16:creationId xmlns:a16="http://schemas.microsoft.com/office/drawing/2014/main" id="{E5FCDD89-ED71-6D96-70A8-1CBDE4B51188}"/>
              </a:ext>
            </a:extLst>
          </p:cNvPr>
          <p:cNvGraphicFramePr>
            <a:graphicFrameLocks/>
          </p:cNvGraphicFramePr>
          <p:nvPr>
            <p:extLst>
              <p:ext uri="{D42A27DB-BD31-4B8C-83A1-F6EECF244321}">
                <p14:modId xmlns:p14="http://schemas.microsoft.com/office/powerpoint/2010/main" val="2930433502"/>
              </p:ext>
            </p:extLst>
          </p:nvPr>
        </p:nvGraphicFramePr>
        <p:xfrm>
          <a:off x="838200" y="15147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58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B13B-1553-C8B4-9B8B-C3047913BB95}"/>
              </a:ext>
            </a:extLst>
          </p:cNvPr>
          <p:cNvSpPr>
            <a:spLocks noGrp="1"/>
          </p:cNvSpPr>
          <p:nvPr>
            <p:ph type="title"/>
          </p:nvPr>
        </p:nvSpPr>
        <p:spPr>
          <a:xfrm>
            <a:off x="630725" y="412121"/>
            <a:ext cx="10515600" cy="615401"/>
          </a:xfrm>
        </p:spPr>
        <p:txBody>
          <a:bodyPr/>
          <a:lstStyle/>
          <a:p>
            <a:r>
              <a:rPr lang="en-US" sz="2900" b="1">
                <a:latin typeface="Swis721  BT  Cond 2"/>
              </a:rPr>
              <a:t>FOUNDATIONS IN DIGITAL TRANSFORMATION</a:t>
            </a:r>
          </a:p>
        </p:txBody>
      </p:sp>
      <p:graphicFrame>
        <p:nvGraphicFramePr>
          <p:cNvPr id="4" name="Content Placeholder 3">
            <a:extLst>
              <a:ext uri="{FF2B5EF4-FFF2-40B4-BE49-F238E27FC236}">
                <a16:creationId xmlns:a16="http://schemas.microsoft.com/office/drawing/2014/main" id="{C160CE02-3244-4FC1-591B-B3BB976212EA}"/>
              </a:ext>
            </a:extLst>
          </p:cNvPr>
          <p:cNvGraphicFramePr>
            <a:graphicFrameLocks noGrp="1"/>
          </p:cNvGraphicFramePr>
          <p:nvPr>
            <p:ph idx="1"/>
            <p:extLst>
              <p:ext uri="{D42A27DB-BD31-4B8C-83A1-F6EECF244321}">
                <p14:modId xmlns:p14="http://schemas.microsoft.com/office/powerpoint/2010/main" val="3372485310"/>
              </p:ext>
            </p:extLst>
          </p:nvPr>
        </p:nvGraphicFramePr>
        <p:xfrm>
          <a:off x="630725" y="1335014"/>
          <a:ext cx="10723075" cy="5250541"/>
        </p:xfrm>
        <a:graphic>
          <a:graphicData uri="http://schemas.openxmlformats.org/drawingml/2006/table">
            <a:tbl>
              <a:tblPr firstRow="1" firstCol="1" bandRow="1">
                <a:tableStyleId>{5C22544A-7EE6-4342-B048-85BDC9FD1C3A}</a:tableStyleId>
              </a:tblPr>
              <a:tblGrid>
                <a:gridCol w="2501228">
                  <a:extLst>
                    <a:ext uri="{9D8B030D-6E8A-4147-A177-3AD203B41FA5}">
                      <a16:colId xmlns:a16="http://schemas.microsoft.com/office/drawing/2014/main" val="691969409"/>
                    </a:ext>
                  </a:extLst>
                </a:gridCol>
                <a:gridCol w="8221847">
                  <a:extLst>
                    <a:ext uri="{9D8B030D-6E8A-4147-A177-3AD203B41FA5}">
                      <a16:colId xmlns:a16="http://schemas.microsoft.com/office/drawing/2014/main" val="2755709787"/>
                    </a:ext>
                  </a:extLst>
                </a:gridCol>
              </a:tblGrid>
              <a:tr h="315900">
                <a:tc>
                  <a:txBody>
                    <a:bodyPr/>
                    <a:lstStyle/>
                    <a:p>
                      <a:pPr marL="0" marR="0" algn="ctr">
                        <a:lnSpc>
                          <a:spcPct val="107000"/>
                        </a:lnSpc>
                        <a:spcBef>
                          <a:spcPts val="0"/>
                        </a:spcBef>
                        <a:spcAft>
                          <a:spcPts val="0"/>
                        </a:spcAft>
                      </a:pPr>
                      <a:r>
                        <a:rPr lang="en-US" sz="2000" kern="0">
                          <a:effectLst/>
                        </a:rPr>
                        <a:t>Module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Topic</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extLst>
                  <a:ext uri="{0D108BD9-81ED-4DB2-BD59-A6C34878D82A}">
                    <a16:rowId xmlns:a16="http://schemas.microsoft.com/office/drawing/2014/main" val="3310097400"/>
                  </a:ext>
                </a:extLst>
              </a:tr>
              <a:tr h="389722">
                <a:tc>
                  <a:txBody>
                    <a:bodyPr/>
                    <a:lstStyle/>
                    <a:p>
                      <a:pPr marL="0" marR="0" algn="ctr">
                        <a:lnSpc>
                          <a:spcPct val="107000"/>
                        </a:lnSpc>
                        <a:spcBef>
                          <a:spcPts val="0"/>
                        </a:spcBef>
                        <a:spcAft>
                          <a:spcPts val="0"/>
                        </a:spcAft>
                      </a:pPr>
                      <a:r>
                        <a:rPr lang="en-US" sz="2000" kern="0">
                          <a:effectLst/>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What is Digital Transformation?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648216619"/>
                  </a:ext>
                </a:extLst>
              </a:tr>
              <a:tr h="315900">
                <a:tc>
                  <a:txBody>
                    <a:bodyPr/>
                    <a:lstStyle/>
                    <a:p>
                      <a:pPr marL="0" marR="0" algn="ctr">
                        <a:lnSpc>
                          <a:spcPct val="107000"/>
                        </a:lnSpc>
                        <a:spcBef>
                          <a:spcPts val="0"/>
                        </a:spcBef>
                        <a:spcAft>
                          <a:spcPts val="0"/>
                        </a:spcAft>
                      </a:pPr>
                      <a:r>
                        <a:rPr lang="en-US" sz="2000" kern="0">
                          <a:effectLst/>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Introduction to Product Lifecycle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142586328"/>
                  </a:ext>
                </a:extLst>
              </a:tr>
              <a:tr h="332252">
                <a:tc>
                  <a:txBody>
                    <a:bodyPr/>
                    <a:lstStyle/>
                    <a:p>
                      <a:pPr marL="0" marR="0" algn="ctr">
                        <a:lnSpc>
                          <a:spcPct val="107000"/>
                        </a:lnSpc>
                        <a:spcBef>
                          <a:spcPts val="0"/>
                        </a:spcBef>
                        <a:spcAft>
                          <a:spcPts val="0"/>
                        </a:spcAft>
                      </a:pPr>
                      <a:r>
                        <a:rPr lang="en-US" sz="2000" kern="0">
                          <a:effectLst/>
                        </a:rPr>
                        <a:t>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Problem Solving with Rapid Prototyping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162772992"/>
                  </a:ext>
                </a:extLst>
              </a:tr>
              <a:tr h="315900">
                <a:tc>
                  <a:txBody>
                    <a:bodyPr/>
                    <a:lstStyle/>
                    <a:p>
                      <a:pPr marL="0" marR="0" algn="ctr">
                        <a:lnSpc>
                          <a:spcPct val="107000"/>
                        </a:lnSpc>
                        <a:spcBef>
                          <a:spcPts val="0"/>
                        </a:spcBef>
                        <a:spcAft>
                          <a:spcPts val="0"/>
                        </a:spcAft>
                      </a:pPr>
                      <a:r>
                        <a:rPr lang="en-US" sz="2000" kern="0">
                          <a:effectLst/>
                        </a:rPr>
                        <a:t>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Data-Driven Manufacturing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3236646857"/>
                  </a:ext>
                </a:extLst>
              </a:tr>
              <a:tr h="315900">
                <a:tc>
                  <a:txBody>
                    <a:bodyPr/>
                    <a:lstStyle/>
                    <a:p>
                      <a:pPr marL="0" marR="0" algn="ctr">
                        <a:lnSpc>
                          <a:spcPct val="107000"/>
                        </a:lnSpc>
                        <a:spcBef>
                          <a:spcPts val="0"/>
                        </a:spcBef>
                        <a:spcAft>
                          <a:spcPts val="0"/>
                        </a:spcAft>
                      </a:pPr>
                      <a:r>
                        <a:rPr lang="en-US" sz="2000" kern="0">
                          <a:effectLst/>
                        </a:rPr>
                        <a:t>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highlight>
                            <a:srgbClr val="FFFF00"/>
                          </a:highlight>
                        </a:rPr>
                        <a:t>Digital Thread Supply Chain Logistics</a:t>
                      </a:r>
                      <a:endParaRPr lang="en-US" sz="20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2458780805"/>
                  </a:ext>
                </a:extLst>
              </a:tr>
              <a:tr h="315900">
                <a:tc>
                  <a:txBody>
                    <a:bodyPr/>
                    <a:lstStyle/>
                    <a:p>
                      <a:pPr marL="0" marR="0" algn="ctr">
                        <a:lnSpc>
                          <a:spcPct val="107000"/>
                        </a:lnSpc>
                        <a:spcBef>
                          <a:spcPts val="0"/>
                        </a:spcBef>
                        <a:spcAft>
                          <a:spcPts val="0"/>
                        </a:spcAft>
                      </a:pPr>
                      <a:r>
                        <a:rPr lang="en-US" sz="2000" kern="0">
                          <a:effectLst/>
                        </a:rPr>
                        <a:t>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 Acquisition and Management with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809183219"/>
                  </a:ext>
                </a:extLst>
              </a:tr>
              <a:tr h="315900">
                <a:tc>
                  <a:txBody>
                    <a:bodyPr/>
                    <a:lstStyle/>
                    <a:p>
                      <a:pPr marL="0" marR="0" algn="ctr">
                        <a:lnSpc>
                          <a:spcPct val="107000"/>
                        </a:lnSpc>
                        <a:spcBef>
                          <a:spcPts val="0"/>
                        </a:spcBef>
                        <a:spcAft>
                          <a:spcPts val="0"/>
                        </a:spcAft>
                      </a:pPr>
                      <a:r>
                        <a:rPr lang="en-US" sz="2000" kern="0">
                          <a:effectLst/>
                        </a:rPr>
                        <a:t>7</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Digital Thread and Quality Assurance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4155901917"/>
                  </a:ext>
                </a:extLst>
              </a:tr>
              <a:tr h="315900">
                <a:tc>
                  <a:txBody>
                    <a:bodyPr/>
                    <a:lstStyle/>
                    <a:p>
                      <a:pPr marL="0" marR="0" algn="ctr">
                        <a:lnSpc>
                          <a:spcPct val="107000"/>
                        </a:lnSpc>
                        <a:spcBef>
                          <a:spcPts val="0"/>
                        </a:spcBef>
                        <a:spcAft>
                          <a:spcPts val="0"/>
                        </a:spcAft>
                      </a:pPr>
                      <a:r>
                        <a:rPr lang="en-US" sz="2000" kern="0">
                          <a:effectLst/>
                        </a:rPr>
                        <a:t>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Industrial Data Preparation and Management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383975211"/>
                  </a:ext>
                </a:extLst>
              </a:tr>
              <a:tr h="315900">
                <a:tc>
                  <a:txBody>
                    <a:bodyPr/>
                    <a:lstStyle/>
                    <a:p>
                      <a:pPr marL="0" marR="0" algn="ctr">
                        <a:lnSpc>
                          <a:spcPct val="107000"/>
                        </a:lnSpc>
                        <a:spcBef>
                          <a:spcPts val="0"/>
                        </a:spcBef>
                        <a:spcAft>
                          <a:spcPts val="0"/>
                        </a:spcAft>
                      </a:pPr>
                      <a:r>
                        <a:rPr lang="en-US" sz="2000" kern="0">
                          <a:effectLst/>
                        </a:rPr>
                        <a:t>9</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Data Analysis, Visualization, and Reporting for Industry 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854759123"/>
                  </a:ext>
                </a:extLst>
              </a:tr>
              <a:tr h="315900">
                <a:tc>
                  <a:txBody>
                    <a:bodyPr/>
                    <a:lstStyle/>
                    <a:p>
                      <a:pPr marL="0" marR="0" algn="ctr">
                        <a:lnSpc>
                          <a:spcPct val="107000"/>
                        </a:lnSpc>
                        <a:spcBef>
                          <a:spcPts val="0"/>
                        </a:spcBef>
                        <a:spcAft>
                          <a:spcPts val="0"/>
                        </a:spcAft>
                      </a:pPr>
                      <a:r>
                        <a:rPr lang="en-US" sz="2000" kern="0">
                          <a:effectLst/>
                        </a:rPr>
                        <a:t>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Digital Twin Technology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688673569"/>
                  </a:ext>
                </a:extLst>
              </a:tr>
              <a:tr h="315900">
                <a:tc>
                  <a:txBody>
                    <a:bodyPr/>
                    <a:lstStyle/>
                    <a:p>
                      <a:pPr marL="0" marR="0" algn="ctr">
                        <a:lnSpc>
                          <a:spcPct val="107000"/>
                        </a:lnSpc>
                        <a:spcBef>
                          <a:spcPts val="0"/>
                        </a:spcBef>
                        <a:spcAft>
                          <a:spcPts val="0"/>
                        </a:spcAft>
                      </a:pPr>
                      <a:r>
                        <a:rPr lang="en-US" sz="2000" kern="0">
                          <a:effectLst/>
                        </a:rPr>
                        <a:t>11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Cybersecurity with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867029604"/>
                  </a:ext>
                </a:extLst>
              </a:tr>
              <a:tr h="321833">
                <a:tc>
                  <a:txBody>
                    <a:bodyPr/>
                    <a:lstStyle/>
                    <a:p>
                      <a:pPr marL="0" marR="0" algn="ctr">
                        <a:lnSpc>
                          <a:spcPct val="107000"/>
                        </a:lnSpc>
                        <a:spcBef>
                          <a:spcPts val="0"/>
                        </a:spcBef>
                        <a:spcAft>
                          <a:spcPts val="0"/>
                        </a:spcAft>
                      </a:pPr>
                      <a:r>
                        <a:rPr lang="en-US" sz="2000" kern="0">
                          <a:effectLst/>
                        </a:rPr>
                        <a:t>12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Artificial Intelligence and Industrial Applications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1155410945"/>
                  </a:ext>
                </a:extLst>
              </a:tr>
              <a:tr h="315900">
                <a:tc>
                  <a:txBody>
                    <a:bodyPr/>
                    <a:lstStyle/>
                    <a:p>
                      <a:pPr marL="0" marR="0" algn="ctr">
                        <a:lnSpc>
                          <a:spcPct val="107000"/>
                        </a:lnSpc>
                        <a:spcBef>
                          <a:spcPts val="0"/>
                        </a:spcBef>
                        <a:spcAft>
                          <a:spcPts val="0"/>
                        </a:spcAft>
                      </a:pPr>
                      <a:r>
                        <a:rPr lang="en-US" sz="2000" kern="0">
                          <a:effectLst/>
                        </a:rPr>
                        <a:t>13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Human Factors and Change Management with Digital Transformation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1360320035"/>
                  </a:ext>
                </a:extLst>
              </a:tr>
              <a:tr h="315900">
                <a:tc>
                  <a:txBody>
                    <a:bodyPr/>
                    <a:lstStyle/>
                    <a:p>
                      <a:pPr marL="0" marR="0" algn="ctr">
                        <a:lnSpc>
                          <a:spcPct val="107000"/>
                        </a:lnSpc>
                        <a:spcBef>
                          <a:spcPts val="0"/>
                        </a:spcBef>
                        <a:spcAft>
                          <a:spcPts val="0"/>
                        </a:spcAft>
                      </a:pPr>
                      <a:r>
                        <a:rPr lang="en-US" sz="2000" kern="0">
                          <a:effectLst/>
                        </a:rPr>
                        <a:t>14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Capstone Project - Introduction: Assembling the Digital Thread</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95000"/>
                      </a:schemeClr>
                    </a:solidFill>
                  </a:tcPr>
                </a:tc>
                <a:extLst>
                  <a:ext uri="{0D108BD9-81ED-4DB2-BD59-A6C34878D82A}">
                    <a16:rowId xmlns:a16="http://schemas.microsoft.com/office/drawing/2014/main" val="2219318707"/>
                  </a:ext>
                </a:extLst>
              </a:tr>
              <a:tr h="353102">
                <a:tc>
                  <a:txBody>
                    <a:bodyPr/>
                    <a:lstStyle/>
                    <a:p>
                      <a:pPr marL="0" marR="0" algn="ctr">
                        <a:lnSpc>
                          <a:spcPct val="107000"/>
                        </a:lnSpc>
                        <a:spcBef>
                          <a:spcPts val="0"/>
                        </a:spcBef>
                        <a:spcAft>
                          <a:spcPts val="0"/>
                        </a:spcAft>
                      </a:pPr>
                      <a:r>
                        <a:rPr lang="en-US" sz="2000" kern="0">
                          <a:effectLst/>
                        </a:rPr>
                        <a:t>15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rgbClr val="C00000"/>
                    </a:solidFill>
                  </a:tcPr>
                </a:tc>
                <a:tc>
                  <a:txBody>
                    <a:bodyPr/>
                    <a:lstStyle/>
                    <a:p>
                      <a:pPr marL="0" marR="0" algn="ctr">
                        <a:lnSpc>
                          <a:spcPct val="107000"/>
                        </a:lnSpc>
                        <a:spcBef>
                          <a:spcPts val="0"/>
                        </a:spcBef>
                        <a:spcAft>
                          <a:spcPts val="0"/>
                        </a:spcAft>
                      </a:pPr>
                      <a:r>
                        <a:rPr lang="en-US" sz="2000" kern="0">
                          <a:effectLst/>
                        </a:rPr>
                        <a:t>Capstone Project Presentations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9954" marR="49954" marT="6938" marB="0" anchor="ctr">
                    <a:solidFill>
                      <a:schemeClr val="bg1">
                        <a:lumMod val="85000"/>
                      </a:schemeClr>
                    </a:solidFill>
                  </a:tcPr>
                </a:tc>
                <a:extLst>
                  <a:ext uri="{0D108BD9-81ED-4DB2-BD59-A6C34878D82A}">
                    <a16:rowId xmlns:a16="http://schemas.microsoft.com/office/drawing/2014/main" val="925945461"/>
                  </a:ext>
                </a:extLst>
              </a:tr>
            </a:tbl>
          </a:graphicData>
        </a:graphic>
      </p:graphicFrame>
    </p:spTree>
    <p:extLst>
      <p:ext uri="{BB962C8B-B14F-4D97-AF65-F5344CB8AC3E}">
        <p14:creationId xmlns:p14="http://schemas.microsoft.com/office/powerpoint/2010/main" val="390105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52DB3DA-049C-C25C-5C04-4FDFBD37A230}"/>
              </a:ext>
            </a:extLst>
          </p:cNvPr>
          <p:cNvGrpSpPr/>
          <p:nvPr/>
        </p:nvGrpSpPr>
        <p:grpSpPr>
          <a:xfrm>
            <a:off x="1526057" y="1742728"/>
            <a:ext cx="9542213" cy="4011134"/>
            <a:chOff x="1157288" y="1817109"/>
            <a:chExt cx="9726161" cy="4095851"/>
          </a:xfrm>
        </p:grpSpPr>
        <p:sp>
          <p:nvSpPr>
            <p:cNvPr id="3" name="Rectangle 2">
              <a:extLst>
                <a:ext uri="{FF2B5EF4-FFF2-40B4-BE49-F238E27FC236}">
                  <a16:creationId xmlns:a16="http://schemas.microsoft.com/office/drawing/2014/main" id="{AB19B3BD-D467-1B53-4EED-44D966C24D45}"/>
                </a:ext>
              </a:extLst>
            </p:cNvPr>
            <p:cNvSpPr/>
            <p:nvPr/>
          </p:nvSpPr>
          <p:spPr>
            <a:xfrm>
              <a:off x="1157288" y="1817109"/>
              <a:ext cx="9633528" cy="4091709"/>
            </a:xfrm>
            <a:prstGeom prst="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6" name="Content Placeholder 6">
              <a:extLst>
                <a:ext uri="{FF2B5EF4-FFF2-40B4-BE49-F238E27FC236}">
                  <a16:creationId xmlns:a16="http://schemas.microsoft.com/office/drawing/2014/main" id="{01B06108-AEC9-A42B-9751-910C335C2BFD}"/>
                </a:ext>
              </a:extLst>
            </p:cNvPr>
            <p:cNvGraphicFramePr>
              <a:graphicFrameLocks/>
            </p:cNvGraphicFramePr>
            <p:nvPr>
              <p:extLst>
                <p:ext uri="{D42A27DB-BD31-4B8C-83A1-F6EECF244321}">
                  <p14:modId xmlns:p14="http://schemas.microsoft.com/office/powerpoint/2010/main" val="3089659126"/>
                </p:ext>
              </p:extLst>
            </p:nvPr>
          </p:nvGraphicFramePr>
          <p:xfrm>
            <a:off x="1246908" y="1896052"/>
            <a:ext cx="9636541" cy="4016908"/>
          </p:xfrm>
          <a:graphic>
            <a:graphicData uri="http://schemas.openxmlformats.org/drawingml/2006/table">
              <a:tbl>
                <a:tblPr>
                  <a:tableStyleId>{5C22544A-7EE6-4342-B048-85BDC9FD1C3A}</a:tableStyleId>
                </a:tblPr>
                <a:tblGrid>
                  <a:gridCol w="3646105">
                    <a:extLst>
                      <a:ext uri="{9D8B030D-6E8A-4147-A177-3AD203B41FA5}">
                        <a16:colId xmlns:a16="http://schemas.microsoft.com/office/drawing/2014/main" val="3324249481"/>
                      </a:ext>
                    </a:extLst>
                  </a:gridCol>
                  <a:gridCol w="5808183">
                    <a:extLst>
                      <a:ext uri="{9D8B030D-6E8A-4147-A177-3AD203B41FA5}">
                        <a16:colId xmlns:a16="http://schemas.microsoft.com/office/drawing/2014/main" val="2362409943"/>
                      </a:ext>
                    </a:extLst>
                  </a:gridCol>
                </a:tblGrid>
                <a:tr h="1229320">
                  <a:tc rowSpan="3">
                    <a:txBody>
                      <a:bodyPr/>
                      <a:lstStyle/>
                      <a:p>
                        <a:pPr algn="ctr" fontAlgn="ctr"/>
                        <a:r>
                          <a:rPr lang="en-US" sz="2400" u="none" strike="noStrike">
                            <a:effectLst/>
                          </a:rPr>
                          <a:t>Module 5: Digital Thread </a:t>
                        </a:r>
                      </a:p>
                      <a:p>
                        <a:pPr algn="ctr" fontAlgn="ctr"/>
                        <a:r>
                          <a:rPr lang="en-US" sz="2400" u="none" strike="noStrike">
                            <a:effectLst/>
                          </a:rPr>
                          <a:t>Supply Chain Logistics</a:t>
                        </a:r>
                        <a:endParaRPr lang="en-US" sz="2400" b="1" i="0" u="none" strike="noStrike">
                          <a:solidFill>
                            <a:srgbClr val="000000"/>
                          </a:solidFill>
                          <a:effectLst/>
                          <a:latin typeface="Aptos Narrow" panose="020B0004020202020204" pitchFamily="34" charset="0"/>
                        </a:endParaRPr>
                      </a:p>
                    </a:txBody>
                    <a:tcPr marL="7620" marR="7620" marT="7620" marB="0" anchor="ctr">
                      <a:solidFill>
                        <a:schemeClr val="bg1">
                          <a:lumMod val="95000"/>
                        </a:schemeClr>
                      </a:solidFill>
                    </a:tcPr>
                  </a:tc>
                  <a:tc>
                    <a:txBody>
                      <a:bodyPr/>
                      <a:lstStyle/>
                      <a:p>
                        <a:pPr algn="ctr" fontAlgn="ctr"/>
                        <a:r>
                          <a:rPr lang="en-US" sz="2400" u="none" strike="noStrike">
                            <a:effectLst/>
                          </a:rPr>
                          <a:t>1. Introduction to the Digital Supply Chain</a:t>
                        </a:r>
                        <a:endParaRPr lang="en-US" sz="2400" b="1" i="0" u="none" strike="noStrike">
                          <a:solidFill>
                            <a:srgbClr val="000000"/>
                          </a:solidFill>
                          <a:effectLst/>
                          <a:latin typeface="Aptos Narrow" panose="020B00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1105951106"/>
                    </a:ext>
                  </a:extLst>
                </a:tr>
                <a:tr h="1475184">
                  <a:tc vMerge="1">
                    <a:txBody>
                      <a:bodyPr/>
                      <a:lstStyle/>
                      <a:p>
                        <a:endParaRPr lang="en-US"/>
                      </a:p>
                    </a:txBody>
                    <a:tcPr/>
                  </a:tc>
                  <a:tc>
                    <a:txBody>
                      <a:bodyPr/>
                      <a:lstStyle/>
                      <a:p>
                        <a:pPr algn="ctr" fontAlgn="ctr"/>
                        <a:r>
                          <a:rPr lang="en-US" sz="2400" u="none" strike="noStrike">
                            <a:effectLst/>
                          </a:rPr>
                          <a:t>2. Enterprise Resource Planning </a:t>
                        </a:r>
                        <a:endParaRPr lang="en-US" sz="2400" b="1" i="0" u="none" strike="noStrike">
                          <a:solidFill>
                            <a:srgbClr val="000000"/>
                          </a:solidFill>
                          <a:effectLst/>
                          <a:latin typeface="Aptos Narrow" panose="020B00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3736276359"/>
                    </a:ext>
                  </a:extLst>
                </a:tr>
                <a:tr h="1229320">
                  <a:tc vMerge="1">
                    <a:txBody>
                      <a:bodyPr/>
                      <a:lstStyle/>
                      <a:p>
                        <a:endParaRPr lang="en-US"/>
                      </a:p>
                    </a:txBody>
                    <a:tcPr/>
                  </a:tc>
                  <a:tc>
                    <a:txBody>
                      <a:bodyPr/>
                      <a:lstStyle/>
                      <a:p>
                        <a:pPr algn="ctr" fontAlgn="ctr"/>
                        <a:r>
                          <a:rPr lang="en-US" sz="2400" u="none" strike="noStrike">
                            <a:effectLst/>
                          </a:rPr>
                          <a:t>3. A Walk through the Supply Chain</a:t>
                        </a:r>
                        <a:endParaRPr lang="en-US" sz="2400" b="1" i="0" u="none" strike="noStrike">
                          <a:solidFill>
                            <a:srgbClr val="000000"/>
                          </a:solidFill>
                          <a:effectLst/>
                          <a:latin typeface="Aptos Narrow" panose="020B00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468984221"/>
                    </a:ext>
                  </a:extLst>
                </a:tr>
              </a:tbl>
            </a:graphicData>
          </a:graphic>
        </p:graphicFrame>
      </p:grpSp>
      <p:sp>
        <p:nvSpPr>
          <p:cNvPr id="4" name="Title 3">
            <a:extLst>
              <a:ext uri="{FF2B5EF4-FFF2-40B4-BE49-F238E27FC236}">
                <a16:creationId xmlns:a16="http://schemas.microsoft.com/office/drawing/2014/main" id="{F3B6DCE8-CC57-EE6B-3E75-A95698D8E1C6}"/>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97381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FBA3C8-E461-473D-AB81-096F21125E80}"/>
              </a:ext>
            </a:extLst>
          </p:cNvPr>
          <p:cNvSpPr txBox="1"/>
          <p:nvPr/>
        </p:nvSpPr>
        <p:spPr>
          <a:xfrm>
            <a:off x="952500" y="1947863"/>
            <a:ext cx="5443538" cy="3916362"/>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Vision: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The members of the Ohio Technical Skills Innovation Network, or Ohio TechNet, are nationally recognized for developing &amp; implementing collaborative, innovative solutions that meet manufacturing and technical workforce needs.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Mission: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Ohio TechNet supports workforce development and academic professionals at Ohio educational institutions to incubate, develop and sustain innovative programming that accelerates growth of Ohio’s manufacturing &amp; technical workforce.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Purpose: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rPr>
              <a:t>Ohio TechNet partners benefit from peer-to-peer collaboration, technical assistance and access to resources, making program expansion and innovation at their institution more efficient, faster to implement and easier to sustain.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16387" name="TextBox 4">
            <a:extLst>
              <a:ext uri="{FF2B5EF4-FFF2-40B4-BE49-F238E27FC236}">
                <a16:creationId xmlns:a16="http://schemas.microsoft.com/office/drawing/2014/main" id="{A5A9DB6B-6376-44D0-AAF2-5894DA0F66A5}"/>
              </a:ext>
            </a:extLst>
          </p:cNvPr>
          <p:cNvSpPr txBox="1">
            <a:spLocks noChangeArrowheads="1"/>
          </p:cNvSpPr>
          <p:nvPr/>
        </p:nvSpPr>
        <p:spPr bwMode="auto">
          <a:xfrm>
            <a:off x="952500" y="5743575"/>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Swis721  BT  Cond 2" panose="020B0506020202030204"/>
              </a:defRPr>
            </a:lvl1pPr>
            <a:lvl2pPr marL="742950" indent="-285750" defTabSz="457200">
              <a:defRPr>
                <a:solidFill>
                  <a:schemeClr val="tx1"/>
                </a:solidFill>
                <a:latin typeface="Swis721  BT  Cond 2" panose="020B0506020202030204"/>
              </a:defRPr>
            </a:lvl2pPr>
            <a:lvl3pPr marL="1143000" indent="-228600" defTabSz="457200">
              <a:defRPr>
                <a:solidFill>
                  <a:schemeClr val="tx1"/>
                </a:solidFill>
                <a:latin typeface="Swis721  BT  Cond 2" panose="020B0506020202030204"/>
              </a:defRPr>
            </a:lvl3pPr>
            <a:lvl4pPr marL="1600200" indent="-228600" defTabSz="457200">
              <a:defRPr>
                <a:solidFill>
                  <a:schemeClr val="tx1"/>
                </a:solidFill>
                <a:latin typeface="Swis721  BT  Cond 2" panose="020B0506020202030204"/>
              </a:defRPr>
            </a:lvl4pPr>
            <a:lvl5pPr marL="2057400" indent="-228600" defTabSz="457200">
              <a:defRPr>
                <a:solidFill>
                  <a:schemeClr val="tx1"/>
                </a:solidFill>
                <a:latin typeface="Swis721  BT  Cond 2" panose="020B0506020202030204"/>
              </a:defRPr>
            </a:lvl5pPr>
            <a:lvl6pPr marL="2514600" indent="-228600" defTabSz="457200" fontAlgn="base">
              <a:spcBef>
                <a:spcPct val="0"/>
              </a:spcBef>
              <a:spcAft>
                <a:spcPct val="0"/>
              </a:spcAft>
              <a:defRPr>
                <a:solidFill>
                  <a:schemeClr val="tx1"/>
                </a:solidFill>
                <a:latin typeface="Swis721  BT  Cond 2" panose="020B0506020202030204"/>
              </a:defRPr>
            </a:lvl6pPr>
            <a:lvl7pPr marL="2971800" indent="-228600" defTabSz="457200" fontAlgn="base">
              <a:spcBef>
                <a:spcPct val="0"/>
              </a:spcBef>
              <a:spcAft>
                <a:spcPct val="0"/>
              </a:spcAft>
              <a:defRPr>
                <a:solidFill>
                  <a:schemeClr val="tx1"/>
                </a:solidFill>
                <a:latin typeface="Swis721  BT  Cond 2" panose="020B0506020202030204"/>
              </a:defRPr>
            </a:lvl7pPr>
            <a:lvl8pPr marL="3429000" indent="-228600" defTabSz="457200" fontAlgn="base">
              <a:spcBef>
                <a:spcPct val="0"/>
              </a:spcBef>
              <a:spcAft>
                <a:spcPct val="0"/>
              </a:spcAft>
              <a:defRPr>
                <a:solidFill>
                  <a:schemeClr val="tx1"/>
                </a:solidFill>
                <a:latin typeface="Swis721  BT  Cond 2" panose="020B0506020202030204"/>
              </a:defRPr>
            </a:lvl8pPr>
            <a:lvl9pPr marL="3886200" indent="-228600" defTabSz="457200" fontAlgn="base">
              <a:spcBef>
                <a:spcPct val="0"/>
              </a:spcBef>
              <a:spcAft>
                <a:spcPct val="0"/>
              </a:spcAft>
              <a:defRPr>
                <a:solidFill>
                  <a:schemeClr val="tx1"/>
                </a:solidFill>
                <a:latin typeface="Swis721  BT  Cond 2" panose="020B0506020202030204"/>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hlinkClick r:id="rId3"/>
              </a:rPr>
              <a:t>www.ohiotechnet.org</a:t>
            </a:r>
            <a:endParaRPr kumimoji="0" lang="en-US" altLang="en-US" sz="14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endParaRPr>
          </a:p>
        </p:txBody>
      </p:sp>
      <p:pic>
        <p:nvPicPr>
          <p:cNvPr id="16388" name="Picture 5">
            <a:extLst>
              <a:ext uri="{FF2B5EF4-FFF2-40B4-BE49-F238E27FC236}">
                <a16:creationId xmlns:a16="http://schemas.microsoft.com/office/drawing/2014/main" id="{E1D709A9-3034-4114-95A9-6616EE516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55" r="18761" b="1633"/>
          <a:stretch>
            <a:fillRect/>
          </a:stretch>
        </p:blipFill>
        <p:spPr bwMode="auto">
          <a:xfrm>
            <a:off x="6388100" y="885825"/>
            <a:ext cx="544353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a:extLst>
              <a:ext uri="{FF2B5EF4-FFF2-40B4-BE49-F238E27FC236}">
                <a16:creationId xmlns:a16="http://schemas.microsoft.com/office/drawing/2014/main" id="{47E3E797-53F1-454B-9579-A523E4B4F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960438"/>
            <a:ext cx="55435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A617FB-3476-6D2D-D44C-BAB93817148B}"/>
              </a:ext>
            </a:extLst>
          </p:cNvPr>
          <p:cNvGrpSpPr/>
          <p:nvPr/>
        </p:nvGrpSpPr>
        <p:grpSpPr>
          <a:xfrm>
            <a:off x="335987" y="1464046"/>
            <a:ext cx="11520025" cy="4328325"/>
            <a:chOff x="838199" y="1825625"/>
            <a:chExt cx="10736627" cy="3004488"/>
          </a:xfrm>
        </p:grpSpPr>
        <p:pic>
          <p:nvPicPr>
            <p:cNvPr id="5" name="Picture 4">
              <a:extLst>
                <a:ext uri="{FF2B5EF4-FFF2-40B4-BE49-F238E27FC236}">
                  <a16:creationId xmlns:a16="http://schemas.microsoft.com/office/drawing/2014/main" id="{688F8E6E-4033-F7CA-26EB-1DEC5F265859}"/>
                </a:ext>
              </a:extLst>
            </p:cNvPr>
            <p:cNvPicPr>
              <a:picLocks noChangeAspect="1"/>
            </p:cNvPicPr>
            <p:nvPr/>
          </p:nvPicPr>
          <p:blipFill>
            <a:blip r:embed="rId3"/>
            <a:stretch>
              <a:fillRect/>
            </a:stretch>
          </p:blipFill>
          <p:spPr>
            <a:xfrm>
              <a:off x="838200" y="1825625"/>
              <a:ext cx="10736626" cy="3004488"/>
            </a:xfrm>
            <a:prstGeom prst="rect">
              <a:avLst/>
            </a:prstGeom>
          </p:spPr>
        </p:pic>
        <p:sp>
          <p:nvSpPr>
            <p:cNvPr id="6" name="Rectangle 5">
              <a:extLst>
                <a:ext uri="{FF2B5EF4-FFF2-40B4-BE49-F238E27FC236}">
                  <a16:creationId xmlns:a16="http://schemas.microsoft.com/office/drawing/2014/main" id="{CD4E59CF-F472-EBFE-6523-FD814AF5556F}"/>
                </a:ext>
              </a:extLst>
            </p:cNvPr>
            <p:cNvSpPr/>
            <p:nvPr/>
          </p:nvSpPr>
          <p:spPr>
            <a:xfrm>
              <a:off x="838199" y="2336798"/>
              <a:ext cx="10736625" cy="139724"/>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52758-6D22-738E-63EC-FE6C1822073E}"/>
                </a:ext>
              </a:extLst>
            </p:cNvPr>
            <p:cNvSpPr/>
            <p:nvPr/>
          </p:nvSpPr>
          <p:spPr>
            <a:xfrm>
              <a:off x="838199" y="4336474"/>
              <a:ext cx="10736625" cy="185279"/>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E8351C97-F500-3758-A577-6A714BD3A8B5}"/>
              </a:ext>
            </a:extLst>
          </p:cNvPr>
          <p:cNvSpPr/>
          <p:nvPr/>
        </p:nvSpPr>
        <p:spPr>
          <a:xfrm>
            <a:off x="717625" y="2169352"/>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7.1.2.1 K </a:t>
            </a:r>
            <a:r>
              <a:rPr lang="en-US" sz="2400">
                <a:solidFill>
                  <a:schemeClr val="tx1"/>
                </a:solidFill>
              </a:rPr>
              <a:t>Knowledge of product flow within the manufacturing plant and rejection procedures.</a:t>
            </a:r>
          </a:p>
        </p:txBody>
      </p:sp>
      <p:sp>
        <p:nvSpPr>
          <p:cNvPr id="9" name="Rectangle 8">
            <a:extLst>
              <a:ext uri="{FF2B5EF4-FFF2-40B4-BE49-F238E27FC236}">
                <a16:creationId xmlns:a16="http://schemas.microsoft.com/office/drawing/2014/main" id="{950CEA56-CBB4-DDF0-8269-C76BD7FD91D7}"/>
              </a:ext>
            </a:extLst>
          </p:cNvPr>
          <p:cNvSpPr/>
          <p:nvPr/>
        </p:nvSpPr>
        <p:spPr>
          <a:xfrm>
            <a:off x="576618" y="4690880"/>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7.2.2.1 K </a:t>
            </a:r>
            <a:r>
              <a:rPr lang="en-US" sz="2400">
                <a:solidFill>
                  <a:schemeClr val="tx1"/>
                </a:solidFill>
              </a:rPr>
              <a:t>Knowledge of labeling standards, barcoding systems, and identification methods used for inventory items.</a:t>
            </a:r>
          </a:p>
        </p:txBody>
      </p:sp>
      <p:sp>
        <p:nvSpPr>
          <p:cNvPr id="11" name="Title 3">
            <a:extLst>
              <a:ext uri="{FF2B5EF4-FFF2-40B4-BE49-F238E27FC236}">
                <a16:creationId xmlns:a16="http://schemas.microsoft.com/office/drawing/2014/main" id="{E8F07359-620D-B032-E466-082A6636B0A1}"/>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3035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C73FDB5-524F-DDC8-BD4C-3E9105F6C834}"/>
              </a:ext>
            </a:extLst>
          </p:cNvPr>
          <p:cNvGrpSpPr/>
          <p:nvPr/>
        </p:nvGrpSpPr>
        <p:grpSpPr>
          <a:xfrm>
            <a:off x="634740" y="1690688"/>
            <a:ext cx="10922520" cy="4604825"/>
            <a:chOff x="1048248" y="2177761"/>
            <a:chExt cx="10095503" cy="3333750"/>
          </a:xfrm>
        </p:grpSpPr>
        <p:grpSp>
          <p:nvGrpSpPr>
            <p:cNvPr id="8" name="Group 7">
              <a:extLst>
                <a:ext uri="{FF2B5EF4-FFF2-40B4-BE49-F238E27FC236}">
                  <a16:creationId xmlns:a16="http://schemas.microsoft.com/office/drawing/2014/main" id="{E6DCCB8A-3A7E-8713-434E-AC7ADFD78B26}"/>
                </a:ext>
              </a:extLst>
            </p:cNvPr>
            <p:cNvGrpSpPr/>
            <p:nvPr/>
          </p:nvGrpSpPr>
          <p:grpSpPr>
            <a:xfrm>
              <a:off x="1048248" y="2177761"/>
              <a:ext cx="10095503" cy="3333750"/>
              <a:chOff x="1828801" y="2066925"/>
              <a:chExt cx="10095503" cy="3333750"/>
            </a:xfrm>
          </p:grpSpPr>
          <p:pic>
            <p:nvPicPr>
              <p:cNvPr id="5" name="Picture 4">
                <a:extLst>
                  <a:ext uri="{FF2B5EF4-FFF2-40B4-BE49-F238E27FC236}">
                    <a16:creationId xmlns:a16="http://schemas.microsoft.com/office/drawing/2014/main" id="{0336D2FB-F86E-8A8A-B7A1-315BACDF95F4}"/>
                  </a:ext>
                </a:extLst>
              </p:cNvPr>
              <p:cNvPicPr>
                <a:picLocks noChangeAspect="1"/>
              </p:cNvPicPr>
              <p:nvPr/>
            </p:nvPicPr>
            <p:blipFill>
              <a:blip r:embed="rId3"/>
              <a:stretch>
                <a:fillRect/>
              </a:stretch>
            </p:blipFill>
            <p:spPr>
              <a:xfrm>
                <a:off x="3143250" y="2066925"/>
                <a:ext cx="8781054" cy="3333750"/>
              </a:xfrm>
              <a:prstGeom prst="rect">
                <a:avLst/>
              </a:prstGeom>
            </p:spPr>
          </p:pic>
          <p:pic>
            <p:nvPicPr>
              <p:cNvPr id="7" name="Picture 6">
                <a:extLst>
                  <a:ext uri="{FF2B5EF4-FFF2-40B4-BE49-F238E27FC236}">
                    <a16:creationId xmlns:a16="http://schemas.microsoft.com/office/drawing/2014/main" id="{2DFEA349-C6B2-8A35-B493-95881AA31E33}"/>
                  </a:ext>
                </a:extLst>
              </p:cNvPr>
              <p:cNvPicPr>
                <a:picLocks noChangeAspect="1"/>
              </p:cNvPicPr>
              <p:nvPr/>
            </p:nvPicPr>
            <p:blipFill>
              <a:blip r:embed="rId4"/>
              <a:stretch>
                <a:fillRect/>
              </a:stretch>
            </p:blipFill>
            <p:spPr>
              <a:xfrm>
                <a:off x="1828801" y="2433637"/>
                <a:ext cx="1314450" cy="2965660"/>
              </a:xfrm>
              <a:prstGeom prst="rect">
                <a:avLst/>
              </a:prstGeom>
            </p:spPr>
          </p:pic>
        </p:grpSp>
        <p:sp>
          <p:nvSpPr>
            <p:cNvPr id="9" name="Rectangle 8">
              <a:extLst>
                <a:ext uri="{FF2B5EF4-FFF2-40B4-BE49-F238E27FC236}">
                  <a16:creationId xmlns:a16="http://schemas.microsoft.com/office/drawing/2014/main" id="{9DFB3439-A9F2-9964-3B59-7D709A0F58FE}"/>
                </a:ext>
              </a:extLst>
            </p:cNvPr>
            <p:cNvSpPr/>
            <p:nvPr/>
          </p:nvSpPr>
          <p:spPr>
            <a:xfrm>
              <a:off x="1048248" y="3047998"/>
              <a:ext cx="10095503" cy="184729"/>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04C40B-DD1A-E50D-6420-64164004E6B4}"/>
                </a:ext>
              </a:extLst>
            </p:cNvPr>
            <p:cNvSpPr/>
            <p:nvPr/>
          </p:nvSpPr>
          <p:spPr>
            <a:xfrm>
              <a:off x="1048248" y="5029202"/>
              <a:ext cx="10095503" cy="184729"/>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A23120C1-9CD8-F8C7-7F60-944A49693341}"/>
              </a:ext>
            </a:extLst>
          </p:cNvPr>
          <p:cNvSpPr/>
          <p:nvPr/>
        </p:nvSpPr>
        <p:spPr>
          <a:xfrm>
            <a:off x="780472" y="2621877"/>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7.1.2.1 K </a:t>
            </a:r>
            <a:r>
              <a:rPr lang="en-US" sz="2400">
                <a:solidFill>
                  <a:schemeClr val="tx1"/>
                </a:solidFill>
              </a:rPr>
              <a:t>Entry level KSA; Medium critically, Learned in curriculum.</a:t>
            </a:r>
          </a:p>
        </p:txBody>
      </p:sp>
      <p:sp>
        <p:nvSpPr>
          <p:cNvPr id="4" name="Rectangle 3">
            <a:extLst>
              <a:ext uri="{FF2B5EF4-FFF2-40B4-BE49-F238E27FC236}">
                <a16:creationId xmlns:a16="http://schemas.microsoft.com/office/drawing/2014/main" id="{59AB59BB-30F3-2F1B-F2F9-DE35795AB58E}"/>
              </a:ext>
            </a:extLst>
          </p:cNvPr>
          <p:cNvSpPr/>
          <p:nvPr/>
        </p:nvSpPr>
        <p:spPr>
          <a:xfrm>
            <a:off x="780472" y="5366548"/>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7.2.2.1 K </a:t>
            </a:r>
            <a:r>
              <a:rPr lang="en-US" sz="2400">
                <a:solidFill>
                  <a:schemeClr val="tx1"/>
                </a:solidFill>
              </a:rPr>
              <a:t>Entry level KSA; Medium critically, Learned in curriculum.</a:t>
            </a:r>
          </a:p>
        </p:txBody>
      </p:sp>
      <p:sp>
        <p:nvSpPr>
          <p:cNvPr id="12" name="Title 3">
            <a:extLst>
              <a:ext uri="{FF2B5EF4-FFF2-40B4-BE49-F238E27FC236}">
                <a16:creationId xmlns:a16="http://schemas.microsoft.com/office/drawing/2014/main" id="{87C52A3C-4340-2BA4-60A6-3CEA67705857}"/>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6830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961D5-CAAF-7FA2-4195-4BB4574D999E}"/>
              </a:ext>
            </a:extLst>
          </p:cNvPr>
          <p:cNvSpPr/>
          <p:nvPr/>
        </p:nvSpPr>
        <p:spPr>
          <a:xfrm>
            <a:off x="2918691" y="2918691"/>
            <a:ext cx="960582" cy="147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427406B-1F11-C457-C06F-40BF6C636D4E}"/>
              </a:ext>
            </a:extLst>
          </p:cNvPr>
          <p:cNvGrpSpPr/>
          <p:nvPr/>
        </p:nvGrpSpPr>
        <p:grpSpPr>
          <a:xfrm>
            <a:off x="562845" y="5400882"/>
            <a:ext cx="3095231" cy="1109771"/>
            <a:chOff x="562845" y="5400882"/>
            <a:chExt cx="3095231" cy="1109771"/>
          </a:xfrm>
        </p:grpSpPr>
        <p:sp>
          <p:nvSpPr>
            <p:cNvPr id="5" name="Rectangle 4">
              <a:extLst>
                <a:ext uri="{FF2B5EF4-FFF2-40B4-BE49-F238E27FC236}">
                  <a16:creationId xmlns:a16="http://schemas.microsoft.com/office/drawing/2014/main" id="{EEC88A07-AFD7-F85A-686A-59F8F0A25FC7}"/>
                </a:ext>
              </a:extLst>
            </p:cNvPr>
            <p:cNvSpPr/>
            <p:nvPr/>
          </p:nvSpPr>
          <p:spPr>
            <a:xfrm>
              <a:off x="562845" y="5451621"/>
              <a:ext cx="1036782" cy="267854"/>
            </a:xfrm>
            <a:prstGeom prst="rect">
              <a:avLst/>
            </a:prstGeom>
            <a:solidFill>
              <a:srgbClr val="D4ECBA"/>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03DA33-71C7-9485-185E-BB7AB8E871D0}"/>
                </a:ext>
              </a:extLst>
            </p:cNvPr>
            <p:cNvSpPr/>
            <p:nvPr/>
          </p:nvSpPr>
          <p:spPr>
            <a:xfrm>
              <a:off x="562845" y="5826920"/>
              <a:ext cx="1036782" cy="267854"/>
            </a:xfrm>
            <a:prstGeom prst="rect">
              <a:avLst/>
            </a:prstGeom>
            <a:solidFill>
              <a:srgbClr val="FFFFA3"/>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796481-CA72-36E9-9B2F-490B69780D2D}"/>
                </a:ext>
              </a:extLst>
            </p:cNvPr>
            <p:cNvSpPr/>
            <p:nvPr/>
          </p:nvSpPr>
          <p:spPr>
            <a:xfrm>
              <a:off x="562845" y="6194211"/>
              <a:ext cx="1036782" cy="267854"/>
            </a:xfrm>
            <a:prstGeom prst="rect">
              <a:avLst/>
            </a:prstGeom>
            <a:solidFill>
              <a:srgbClr val="F8C5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EDB10B-44D6-7871-4EA1-4A8FC844FA1A}"/>
                </a:ext>
              </a:extLst>
            </p:cNvPr>
            <p:cNvSpPr txBox="1"/>
            <p:nvPr/>
          </p:nvSpPr>
          <p:spPr>
            <a:xfrm>
              <a:off x="1599627" y="5400882"/>
              <a:ext cx="2058449" cy="369332"/>
            </a:xfrm>
            <a:prstGeom prst="rect">
              <a:avLst/>
            </a:prstGeom>
            <a:noFill/>
          </p:spPr>
          <p:txBody>
            <a:bodyPr wrap="none" rtlCol="0">
              <a:spAutoFit/>
            </a:bodyPr>
            <a:lstStyle/>
            <a:p>
              <a:r>
                <a:rPr lang="en-US"/>
                <a:t>Thorough coverage</a:t>
              </a:r>
            </a:p>
          </p:txBody>
        </p:sp>
        <p:sp>
          <p:nvSpPr>
            <p:cNvPr id="9" name="TextBox 8">
              <a:extLst>
                <a:ext uri="{FF2B5EF4-FFF2-40B4-BE49-F238E27FC236}">
                  <a16:creationId xmlns:a16="http://schemas.microsoft.com/office/drawing/2014/main" id="{7BE1F19A-9F9D-C77A-A6D3-08DBF2DF664A}"/>
                </a:ext>
              </a:extLst>
            </p:cNvPr>
            <p:cNvSpPr txBox="1"/>
            <p:nvPr/>
          </p:nvSpPr>
          <p:spPr>
            <a:xfrm>
              <a:off x="1614111" y="5776181"/>
              <a:ext cx="1108060" cy="369332"/>
            </a:xfrm>
            <a:prstGeom prst="rect">
              <a:avLst/>
            </a:prstGeom>
            <a:noFill/>
          </p:spPr>
          <p:txBody>
            <a:bodyPr wrap="none" rtlCol="0">
              <a:spAutoFit/>
            </a:bodyPr>
            <a:lstStyle/>
            <a:p>
              <a:r>
                <a:rPr lang="en-US"/>
                <a:t>Exposure</a:t>
              </a:r>
            </a:p>
          </p:txBody>
        </p:sp>
        <p:sp>
          <p:nvSpPr>
            <p:cNvPr id="10" name="TextBox 9">
              <a:extLst>
                <a:ext uri="{FF2B5EF4-FFF2-40B4-BE49-F238E27FC236}">
                  <a16:creationId xmlns:a16="http://schemas.microsoft.com/office/drawing/2014/main" id="{F97D468F-7BCC-11AC-B972-DB5A009F5B80}"/>
                </a:ext>
              </a:extLst>
            </p:cNvPr>
            <p:cNvSpPr txBox="1"/>
            <p:nvPr/>
          </p:nvSpPr>
          <p:spPr>
            <a:xfrm>
              <a:off x="1599627" y="6141321"/>
              <a:ext cx="601447" cy="369332"/>
            </a:xfrm>
            <a:prstGeom prst="rect">
              <a:avLst/>
            </a:prstGeom>
            <a:noFill/>
          </p:spPr>
          <p:txBody>
            <a:bodyPr wrap="none" rtlCol="0">
              <a:spAutoFit/>
            </a:bodyPr>
            <a:lstStyle/>
            <a:p>
              <a:r>
                <a:rPr lang="en-US"/>
                <a:t>Gap</a:t>
              </a:r>
            </a:p>
          </p:txBody>
        </p:sp>
      </p:grpSp>
      <p:grpSp>
        <p:nvGrpSpPr>
          <p:cNvPr id="3" name="Group 2">
            <a:extLst>
              <a:ext uri="{FF2B5EF4-FFF2-40B4-BE49-F238E27FC236}">
                <a16:creationId xmlns:a16="http://schemas.microsoft.com/office/drawing/2014/main" id="{4938F227-2AA9-10CD-2015-46B083D2B9BA}"/>
              </a:ext>
            </a:extLst>
          </p:cNvPr>
          <p:cNvGrpSpPr/>
          <p:nvPr/>
        </p:nvGrpSpPr>
        <p:grpSpPr>
          <a:xfrm>
            <a:off x="1294589" y="1330356"/>
            <a:ext cx="9602821" cy="3935711"/>
            <a:chOff x="1294589" y="1330356"/>
            <a:chExt cx="9602821" cy="3935711"/>
          </a:xfrm>
        </p:grpSpPr>
        <p:pic>
          <p:nvPicPr>
            <p:cNvPr id="16" name="Picture 15">
              <a:extLst>
                <a:ext uri="{FF2B5EF4-FFF2-40B4-BE49-F238E27FC236}">
                  <a16:creationId xmlns:a16="http://schemas.microsoft.com/office/drawing/2014/main" id="{67F0D62F-0E2D-46A5-0F46-CED059883998}"/>
                </a:ext>
              </a:extLst>
            </p:cNvPr>
            <p:cNvPicPr>
              <a:picLocks noChangeAspect="1"/>
            </p:cNvPicPr>
            <p:nvPr/>
          </p:nvPicPr>
          <p:blipFill>
            <a:blip r:embed="rId2"/>
            <a:stretch>
              <a:fillRect/>
            </a:stretch>
          </p:blipFill>
          <p:spPr>
            <a:xfrm>
              <a:off x="1294589" y="1331578"/>
              <a:ext cx="9602821" cy="3934489"/>
            </a:xfrm>
            <a:prstGeom prst="rect">
              <a:avLst/>
            </a:prstGeom>
          </p:spPr>
        </p:pic>
        <p:sp>
          <p:nvSpPr>
            <p:cNvPr id="17" name="Rectangle 16">
              <a:extLst>
                <a:ext uri="{FF2B5EF4-FFF2-40B4-BE49-F238E27FC236}">
                  <a16:creationId xmlns:a16="http://schemas.microsoft.com/office/drawing/2014/main" id="{0A6A42C1-0DD9-93EB-4F28-475EFCE1DE44}"/>
                </a:ext>
              </a:extLst>
            </p:cNvPr>
            <p:cNvSpPr/>
            <p:nvPr/>
          </p:nvSpPr>
          <p:spPr>
            <a:xfrm>
              <a:off x="8660858" y="1330356"/>
              <a:ext cx="2236552" cy="2516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Rounded Corners 11">
            <a:extLst>
              <a:ext uri="{FF2B5EF4-FFF2-40B4-BE49-F238E27FC236}">
                <a16:creationId xmlns:a16="http://schemas.microsoft.com/office/drawing/2014/main" id="{B8590C8C-6E0A-286C-57A3-4BDD29B9D482}"/>
              </a:ext>
            </a:extLst>
          </p:cNvPr>
          <p:cNvSpPr/>
          <p:nvPr/>
        </p:nvSpPr>
        <p:spPr>
          <a:xfrm>
            <a:off x="6301212" y="1324390"/>
            <a:ext cx="2359646" cy="108383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11DA6D0-EDA0-7089-4E58-D7E93299BF23}"/>
              </a:ext>
            </a:extLst>
          </p:cNvPr>
          <p:cNvSpPr/>
          <p:nvPr/>
        </p:nvSpPr>
        <p:spPr>
          <a:xfrm>
            <a:off x="4064660" y="1310636"/>
            <a:ext cx="2218080" cy="108383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12C85260-C281-DAE5-9C80-4F9B9B7E16C8}"/>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151527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D71B358-6529-683A-B160-007A89BDDB7E}"/>
              </a:ext>
            </a:extLst>
          </p:cNvPr>
          <p:cNvGrpSpPr/>
          <p:nvPr/>
        </p:nvGrpSpPr>
        <p:grpSpPr>
          <a:xfrm>
            <a:off x="114768" y="1524128"/>
            <a:ext cx="11962463" cy="1325563"/>
            <a:chOff x="149686" y="2143277"/>
            <a:chExt cx="11892627" cy="1040453"/>
          </a:xfrm>
        </p:grpSpPr>
        <p:pic>
          <p:nvPicPr>
            <p:cNvPr id="9" name="Picture 8">
              <a:extLst>
                <a:ext uri="{FF2B5EF4-FFF2-40B4-BE49-F238E27FC236}">
                  <a16:creationId xmlns:a16="http://schemas.microsoft.com/office/drawing/2014/main" id="{213C7899-2392-4873-FF8F-EC8BD481FEB5}"/>
                </a:ext>
              </a:extLst>
            </p:cNvPr>
            <p:cNvPicPr>
              <a:picLocks noChangeAspect="1"/>
            </p:cNvPicPr>
            <p:nvPr/>
          </p:nvPicPr>
          <p:blipFill>
            <a:blip r:embed="rId2"/>
            <a:stretch>
              <a:fillRect/>
            </a:stretch>
          </p:blipFill>
          <p:spPr>
            <a:xfrm>
              <a:off x="149686" y="2143277"/>
              <a:ext cx="11892627" cy="1040453"/>
            </a:xfrm>
            <a:prstGeom prst="rect">
              <a:avLst/>
            </a:prstGeom>
          </p:spPr>
        </p:pic>
        <p:sp>
          <p:nvSpPr>
            <p:cNvPr id="17" name="Rectangle 16">
              <a:extLst>
                <a:ext uri="{FF2B5EF4-FFF2-40B4-BE49-F238E27FC236}">
                  <a16:creationId xmlns:a16="http://schemas.microsoft.com/office/drawing/2014/main" id="{D2AD4816-E3AA-C9F1-3A2D-BF9C15CC4218}"/>
                </a:ext>
              </a:extLst>
            </p:cNvPr>
            <p:cNvSpPr/>
            <p:nvPr/>
          </p:nvSpPr>
          <p:spPr>
            <a:xfrm>
              <a:off x="149686" y="2826327"/>
              <a:ext cx="11892627" cy="184728"/>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35B0D4C-0F4D-CEF8-6384-9888315756D1}"/>
              </a:ext>
            </a:extLst>
          </p:cNvPr>
          <p:cNvGrpSpPr/>
          <p:nvPr/>
        </p:nvGrpSpPr>
        <p:grpSpPr>
          <a:xfrm>
            <a:off x="172215" y="3740437"/>
            <a:ext cx="11870099" cy="1843009"/>
            <a:chOff x="79850" y="4194496"/>
            <a:chExt cx="11870099" cy="1602750"/>
          </a:xfrm>
        </p:grpSpPr>
        <p:grpSp>
          <p:nvGrpSpPr>
            <p:cNvPr id="14" name="Group 13">
              <a:extLst>
                <a:ext uri="{FF2B5EF4-FFF2-40B4-BE49-F238E27FC236}">
                  <a16:creationId xmlns:a16="http://schemas.microsoft.com/office/drawing/2014/main" id="{3AE77F8E-0054-4481-2922-0B0A78551682}"/>
                </a:ext>
              </a:extLst>
            </p:cNvPr>
            <p:cNvGrpSpPr/>
            <p:nvPr/>
          </p:nvGrpSpPr>
          <p:grpSpPr>
            <a:xfrm>
              <a:off x="79850" y="4194496"/>
              <a:ext cx="11870098" cy="1602750"/>
              <a:chOff x="172214" y="3154043"/>
              <a:chExt cx="11870098" cy="1602750"/>
            </a:xfrm>
          </p:grpSpPr>
          <p:pic>
            <p:nvPicPr>
              <p:cNvPr id="11" name="Picture 10">
                <a:extLst>
                  <a:ext uri="{FF2B5EF4-FFF2-40B4-BE49-F238E27FC236}">
                    <a16:creationId xmlns:a16="http://schemas.microsoft.com/office/drawing/2014/main" id="{3AA53A1B-24A7-E6E4-A985-D6A5C01C3C23}"/>
                  </a:ext>
                </a:extLst>
              </p:cNvPr>
              <p:cNvPicPr>
                <a:picLocks noChangeAspect="1"/>
              </p:cNvPicPr>
              <p:nvPr/>
            </p:nvPicPr>
            <p:blipFill>
              <a:blip r:embed="rId3"/>
              <a:stretch>
                <a:fillRect/>
              </a:stretch>
            </p:blipFill>
            <p:spPr>
              <a:xfrm>
                <a:off x="1526711" y="3154043"/>
                <a:ext cx="10515601" cy="1602750"/>
              </a:xfrm>
              <a:prstGeom prst="rect">
                <a:avLst/>
              </a:prstGeom>
            </p:spPr>
          </p:pic>
          <p:pic>
            <p:nvPicPr>
              <p:cNvPr id="13" name="Picture 12">
                <a:extLst>
                  <a:ext uri="{FF2B5EF4-FFF2-40B4-BE49-F238E27FC236}">
                    <a16:creationId xmlns:a16="http://schemas.microsoft.com/office/drawing/2014/main" id="{49BEF1FD-0BD1-C0A1-08DD-FE319A403459}"/>
                  </a:ext>
                </a:extLst>
              </p:cNvPr>
              <p:cNvPicPr>
                <a:picLocks noChangeAspect="1"/>
              </p:cNvPicPr>
              <p:nvPr/>
            </p:nvPicPr>
            <p:blipFill>
              <a:blip r:embed="rId4"/>
              <a:stretch>
                <a:fillRect/>
              </a:stretch>
            </p:blipFill>
            <p:spPr>
              <a:xfrm>
                <a:off x="172214" y="3609975"/>
                <a:ext cx="1388807" cy="1146818"/>
              </a:xfrm>
              <a:prstGeom prst="rect">
                <a:avLst/>
              </a:prstGeom>
            </p:spPr>
          </p:pic>
        </p:grpSp>
        <p:sp>
          <p:nvSpPr>
            <p:cNvPr id="18" name="Rectangle 17">
              <a:extLst>
                <a:ext uri="{FF2B5EF4-FFF2-40B4-BE49-F238E27FC236}">
                  <a16:creationId xmlns:a16="http://schemas.microsoft.com/office/drawing/2014/main" id="{03F2365A-2D31-DCFD-7E76-8DB306311AB0}"/>
                </a:ext>
              </a:extLst>
            </p:cNvPr>
            <p:cNvSpPr/>
            <p:nvPr/>
          </p:nvSpPr>
          <p:spPr>
            <a:xfrm>
              <a:off x="79851" y="5407890"/>
              <a:ext cx="11870098" cy="170874"/>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335A5084-C31D-2181-A4A3-9C86EB5ABED3}"/>
              </a:ext>
            </a:extLst>
          </p:cNvPr>
          <p:cNvSpPr/>
          <p:nvPr/>
        </p:nvSpPr>
        <p:spPr>
          <a:xfrm>
            <a:off x="780472" y="2034568"/>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4.3.4.2 S </a:t>
            </a:r>
            <a:r>
              <a:rPr lang="en-US" sz="2400">
                <a:solidFill>
                  <a:schemeClr val="tx1"/>
                </a:solidFill>
              </a:rPr>
              <a:t> Skill in analyzing production processes, identifying bottlenecks, and reconfiguring workflows to improve efficiency.</a:t>
            </a:r>
          </a:p>
        </p:txBody>
      </p:sp>
      <p:sp>
        <p:nvSpPr>
          <p:cNvPr id="4" name="Rectangle 3">
            <a:extLst>
              <a:ext uri="{FF2B5EF4-FFF2-40B4-BE49-F238E27FC236}">
                <a16:creationId xmlns:a16="http://schemas.microsoft.com/office/drawing/2014/main" id="{59957CF4-5FF5-37E0-7075-113DA64DB8B2}"/>
              </a:ext>
            </a:extLst>
          </p:cNvPr>
          <p:cNvSpPr/>
          <p:nvPr/>
        </p:nvSpPr>
        <p:spPr>
          <a:xfrm>
            <a:off x="780472" y="4745379"/>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4.3.4.2 S </a:t>
            </a:r>
            <a:r>
              <a:rPr lang="en-US" sz="2400">
                <a:solidFill>
                  <a:schemeClr val="tx1"/>
                </a:solidFill>
              </a:rPr>
              <a:t> Entry to mid level KSA; Low to mid level criticality, Learned in curriculum.</a:t>
            </a:r>
          </a:p>
        </p:txBody>
      </p:sp>
      <p:sp>
        <p:nvSpPr>
          <p:cNvPr id="6" name="Title 3">
            <a:extLst>
              <a:ext uri="{FF2B5EF4-FFF2-40B4-BE49-F238E27FC236}">
                <a16:creationId xmlns:a16="http://schemas.microsoft.com/office/drawing/2014/main" id="{442051A5-8A3A-7987-A696-D73E51E829B2}"/>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8473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961D5-CAAF-7FA2-4195-4BB4574D999E}"/>
              </a:ext>
            </a:extLst>
          </p:cNvPr>
          <p:cNvSpPr/>
          <p:nvPr/>
        </p:nvSpPr>
        <p:spPr>
          <a:xfrm>
            <a:off x="2918691" y="2918691"/>
            <a:ext cx="960582" cy="147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B98CD2B-1D91-ED7A-2F53-9DC7E49859CC}"/>
              </a:ext>
            </a:extLst>
          </p:cNvPr>
          <p:cNvGrpSpPr/>
          <p:nvPr/>
        </p:nvGrpSpPr>
        <p:grpSpPr>
          <a:xfrm>
            <a:off x="562845" y="5400882"/>
            <a:ext cx="3095231" cy="1109771"/>
            <a:chOff x="562845" y="5400882"/>
            <a:chExt cx="3095231" cy="1109771"/>
          </a:xfrm>
        </p:grpSpPr>
        <p:sp>
          <p:nvSpPr>
            <p:cNvPr id="5" name="Rectangle 4">
              <a:extLst>
                <a:ext uri="{FF2B5EF4-FFF2-40B4-BE49-F238E27FC236}">
                  <a16:creationId xmlns:a16="http://schemas.microsoft.com/office/drawing/2014/main" id="{EEC88A07-AFD7-F85A-686A-59F8F0A25FC7}"/>
                </a:ext>
              </a:extLst>
            </p:cNvPr>
            <p:cNvSpPr/>
            <p:nvPr/>
          </p:nvSpPr>
          <p:spPr>
            <a:xfrm>
              <a:off x="562845" y="5451621"/>
              <a:ext cx="1036782" cy="267854"/>
            </a:xfrm>
            <a:prstGeom prst="rect">
              <a:avLst/>
            </a:prstGeom>
            <a:solidFill>
              <a:srgbClr val="D4ECBA"/>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03DA33-71C7-9485-185E-BB7AB8E871D0}"/>
                </a:ext>
              </a:extLst>
            </p:cNvPr>
            <p:cNvSpPr/>
            <p:nvPr/>
          </p:nvSpPr>
          <p:spPr>
            <a:xfrm>
              <a:off x="562845" y="5826920"/>
              <a:ext cx="1036782" cy="267854"/>
            </a:xfrm>
            <a:prstGeom prst="rect">
              <a:avLst/>
            </a:prstGeom>
            <a:solidFill>
              <a:srgbClr val="FFFFA3"/>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796481-CA72-36E9-9B2F-490B69780D2D}"/>
                </a:ext>
              </a:extLst>
            </p:cNvPr>
            <p:cNvSpPr/>
            <p:nvPr/>
          </p:nvSpPr>
          <p:spPr>
            <a:xfrm>
              <a:off x="562845" y="6194211"/>
              <a:ext cx="1036782" cy="267854"/>
            </a:xfrm>
            <a:prstGeom prst="rect">
              <a:avLst/>
            </a:prstGeom>
            <a:solidFill>
              <a:srgbClr val="F8C5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EDB10B-44D6-7871-4EA1-4A8FC844FA1A}"/>
                </a:ext>
              </a:extLst>
            </p:cNvPr>
            <p:cNvSpPr txBox="1"/>
            <p:nvPr/>
          </p:nvSpPr>
          <p:spPr>
            <a:xfrm>
              <a:off x="1599627" y="5400882"/>
              <a:ext cx="2058449" cy="369332"/>
            </a:xfrm>
            <a:prstGeom prst="rect">
              <a:avLst/>
            </a:prstGeom>
            <a:noFill/>
          </p:spPr>
          <p:txBody>
            <a:bodyPr wrap="none" rtlCol="0">
              <a:spAutoFit/>
            </a:bodyPr>
            <a:lstStyle/>
            <a:p>
              <a:r>
                <a:rPr lang="en-US"/>
                <a:t>Thorough coverage</a:t>
              </a:r>
            </a:p>
          </p:txBody>
        </p:sp>
        <p:sp>
          <p:nvSpPr>
            <p:cNvPr id="9" name="TextBox 8">
              <a:extLst>
                <a:ext uri="{FF2B5EF4-FFF2-40B4-BE49-F238E27FC236}">
                  <a16:creationId xmlns:a16="http://schemas.microsoft.com/office/drawing/2014/main" id="{7BE1F19A-9F9D-C77A-A6D3-08DBF2DF664A}"/>
                </a:ext>
              </a:extLst>
            </p:cNvPr>
            <p:cNvSpPr txBox="1"/>
            <p:nvPr/>
          </p:nvSpPr>
          <p:spPr>
            <a:xfrm>
              <a:off x="1614111" y="5776181"/>
              <a:ext cx="1108060" cy="369332"/>
            </a:xfrm>
            <a:prstGeom prst="rect">
              <a:avLst/>
            </a:prstGeom>
            <a:noFill/>
          </p:spPr>
          <p:txBody>
            <a:bodyPr wrap="none" rtlCol="0">
              <a:spAutoFit/>
            </a:bodyPr>
            <a:lstStyle/>
            <a:p>
              <a:r>
                <a:rPr lang="en-US"/>
                <a:t>Exposure</a:t>
              </a:r>
            </a:p>
          </p:txBody>
        </p:sp>
        <p:sp>
          <p:nvSpPr>
            <p:cNvPr id="10" name="TextBox 9">
              <a:extLst>
                <a:ext uri="{FF2B5EF4-FFF2-40B4-BE49-F238E27FC236}">
                  <a16:creationId xmlns:a16="http://schemas.microsoft.com/office/drawing/2014/main" id="{F97D468F-7BCC-11AC-B972-DB5A009F5B80}"/>
                </a:ext>
              </a:extLst>
            </p:cNvPr>
            <p:cNvSpPr txBox="1"/>
            <p:nvPr/>
          </p:nvSpPr>
          <p:spPr>
            <a:xfrm>
              <a:off x="1599627" y="6141321"/>
              <a:ext cx="601447" cy="369332"/>
            </a:xfrm>
            <a:prstGeom prst="rect">
              <a:avLst/>
            </a:prstGeom>
            <a:noFill/>
          </p:spPr>
          <p:txBody>
            <a:bodyPr wrap="none" rtlCol="0">
              <a:spAutoFit/>
            </a:bodyPr>
            <a:lstStyle/>
            <a:p>
              <a:r>
                <a:rPr lang="en-US"/>
                <a:t>Gap</a:t>
              </a:r>
            </a:p>
          </p:txBody>
        </p:sp>
      </p:grpSp>
      <p:grpSp>
        <p:nvGrpSpPr>
          <p:cNvPr id="3" name="Group 2">
            <a:extLst>
              <a:ext uri="{FF2B5EF4-FFF2-40B4-BE49-F238E27FC236}">
                <a16:creationId xmlns:a16="http://schemas.microsoft.com/office/drawing/2014/main" id="{4938F227-2AA9-10CD-2015-46B083D2B9BA}"/>
              </a:ext>
            </a:extLst>
          </p:cNvPr>
          <p:cNvGrpSpPr/>
          <p:nvPr/>
        </p:nvGrpSpPr>
        <p:grpSpPr>
          <a:xfrm>
            <a:off x="1294589" y="1330356"/>
            <a:ext cx="9602821" cy="3935711"/>
            <a:chOff x="1294589" y="1330356"/>
            <a:chExt cx="9602821" cy="3935711"/>
          </a:xfrm>
        </p:grpSpPr>
        <p:pic>
          <p:nvPicPr>
            <p:cNvPr id="16" name="Picture 15">
              <a:extLst>
                <a:ext uri="{FF2B5EF4-FFF2-40B4-BE49-F238E27FC236}">
                  <a16:creationId xmlns:a16="http://schemas.microsoft.com/office/drawing/2014/main" id="{67F0D62F-0E2D-46A5-0F46-CED059883998}"/>
                </a:ext>
              </a:extLst>
            </p:cNvPr>
            <p:cNvPicPr>
              <a:picLocks noChangeAspect="1"/>
            </p:cNvPicPr>
            <p:nvPr/>
          </p:nvPicPr>
          <p:blipFill>
            <a:blip r:embed="rId2"/>
            <a:stretch>
              <a:fillRect/>
            </a:stretch>
          </p:blipFill>
          <p:spPr>
            <a:xfrm>
              <a:off x="1294589" y="1331578"/>
              <a:ext cx="9602821" cy="3934489"/>
            </a:xfrm>
            <a:prstGeom prst="rect">
              <a:avLst/>
            </a:prstGeom>
          </p:spPr>
        </p:pic>
        <p:sp>
          <p:nvSpPr>
            <p:cNvPr id="17" name="Rectangle 16">
              <a:extLst>
                <a:ext uri="{FF2B5EF4-FFF2-40B4-BE49-F238E27FC236}">
                  <a16:creationId xmlns:a16="http://schemas.microsoft.com/office/drawing/2014/main" id="{0A6A42C1-0DD9-93EB-4F28-475EFCE1DE44}"/>
                </a:ext>
              </a:extLst>
            </p:cNvPr>
            <p:cNvSpPr/>
            <p:nvPr/>
          </p:nvSpPr>
          <p:spPr>
            <a:xfrm>
              <a:off x="8660858" y="1330356"/>
              <a:ext cx="2236552" cy="2516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EED8A0D0-D3DB-7278-308D-8F0725792E1D}"/>
              </a:ext>
            </a:extLst>
          </p:cNvPr>
          <p:cNvSpPr/>
          <p:nvPr/>
        </p:nvSpPr>
        <p:spPr>
          <a:xfrm>
            <a:off x="4046188" y="3989181"/>
            <a:ext cx="2299194" cy="1276886"/>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9034E858-72F4-CDD9-F8FE-32ECA60F9479}"/>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2473881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9192E-473A-01AD-CD79-25B03A1B4E48}"/>
              </a:ext>
            </a:extLst>
          </p:cNvPr>
          <p:cNvPicPr>
            <a:picLocks noChangeAspect="1"/>
          </p:cNvPicPr>
          <p:nvPr/>
        </p:nvPicPr>
        <p:blipFill>
          <a:blip r:embed="rId2"/>
          <a:stretch>
            <a:fillRect/>
          </a:stretch>
        </p:blipFill>
        <p:spPr>
          <a:xfrm>
            <a:off x="186991" y="1549590"/>
            <a:ext cx="11880158" cy="1979836"/>
          </a:xfrm>
          <a:prstGeom prst="rect">
            <a:avLst/>
          </a:prstGeom>
        </p:spPr>
      </p:pic>
      <p:sp>
        <p:nvSpPr>
          <p:cNvPr id="5" name="Rectangle 4">
            <a:extLst>
              <a:ext uri="{FF2B5EF4-FFF2-40B4-BE49-F238E27FC236}">
                <a16:creationId xmlns:a16="http://schemas.microsoft.com/office/drawing/2014/main" id="{19725DFF-C4FD-C54C-CB71-195D71209A9F}"/>
              </a:ext>
            </a:extLst>
          </p:cNvPr>
          <p:cNvSpPr/>
          <p:nvPr/>
        </p:nvSpPr>
        <p:spPr>
          <a:xfrm>
            <a:off x="186991" y="2934149"/>
            <a:ext cx="11880158" cy="191985"/>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A05CBD0-2416-B44E-A2B7-CD32510E009B}"/>
              </a:ext>
            </a:extLst>
          </p:cNvPr>
          <p:cNvGrpSpPr/>
          <p:nvPr/>
        </p:nvGrpSpPr>
        <p:grpSpPr>
          <a:xfrm>
            <a:off x="838200" y="3778218"/>
            <a:ext cx="10654561" cy="2513941"/>
            <a:chOff x="1816723" y="3877806"/>
            <a:chExt cx="9878987" cy="2142747"/>
          </a:xfrm>
        </p:grpSpPr>
        <p:pic>
          <p:nvPicPr>
            <p:cNvPr id="16" name="Picture 15">
              <a:extLst>
                <a:ext uri="{FF2B5EF4-FFF2-40B4-BE49-F238E27FC236}">
                  <a16:creationId xmlns:a16="http://schemas.microsoft.com/office/drawing/2014/main" id="{75FF63FA-BB93-A157-C140-FB21EF2BD206}"/>
                </a:ext>
              </a:extLst>
            </p:cNvPr>
            <p:cNvPicPr>
              <a:picLocks noChangeAspect="1"/>
            </p:cNvPicPr>
            <p:nvPr/>
          </p:nvPicPr>
          <p:blipFill>
            <a:blip r:embed="rId3"/>
            <a:stretch>
              <a:fillRect/>
            </a:stretch>
          </p:blipFill>
          <p:spPr>
            <a:xfrm>
              <a:off x="1816723" y="4212785"/>
              <a:ext cx="1318607" cy="1807768"/>
            </a:xfrm>
            <a:prstGeom prst="rect">
              <a:avLst/>
            </a:prstGeom>
          </p:spPr>
        </p:pic>
        <p:pic>
          <p:nvPicPr>
            <p:cNvPr id="20" name="Picture 19">
              <a:extLst>
                <a:ext uri="{FF2B5EF4-FFF2-40B4-BE49-F238E27FC236}">
                  <a16:creationId xmlns:a16="http://schemas.microsoft.com/office/drawing/2014/main" id="{4E99EA6B-2E89-4F4A-E30A-3016999E7397}"/>
                </a:ext>
              </a:extLst>
            </p:cNvPr>
            <p:cNvPicPr>
              <a:picLocks noChangeAspect="1"/>
            </p:cNvPicPr>
            <p:nvPr/>
          </p:nvPicPr>
          <p:blipFill>
            <a:blip r:embed="rId4"/>
            <a:stretch>
              <a:fillRect/>
            </a:stretch>
          </p:blipFill>
          <p:spPr>
            <a:xfrm>
              <a:off x="3135330" y="3877806"/>
              <a:ext cx="8560380" cy="2142747"/>
            </a:xfrm>
            <a:prstGeom prst="rect">
              <a:avLst/>
            </a:prstGeom>
          </p:spPr>
        </p:pic>
      </p:grpSp>
      <p:sp>
        <p:nvSpPr>
          <p:cNvPr id="22" name="Rectangle 21">
            <a:extLst>
              <a:ext uri="{FF2B5EF4-FFF2-40B4-BE49-F238E27FC236}">
                <a16:creationId xmlns:a16="http://schemas.microsoft.com/office/drawing/2014/main" id="{B5B26D5F-EBF2-CDC4-5785-B5E756BD56E1}"/>
              </a:ext>
            </a:extLst>
          </p:cNvPr>
          <p:cNvSpPr/>
          <p:nvPr/>
        </p:nvSpPr>
        <p:spPr>
          <a:xfrm>
            <a:off x="838200" y="5758053"/>
            <a:ext cx="10654561" cy="171968"/>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801AFBA-ACD0-F227-AE51-028D2C81C1B1}"/>
              </a:ext>
            </a:extLst>
          </p:cNvPr>
          <p:cNvSpPr/>
          <p:nvPr/>
        </p:nvSpPr>
        <p:spPr>
          <a:xfrm>
            <a:off x="878816" y="2543804"/>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4.3.2.1 K </a:t>
            </a:r>
            <a:r>
              <a:rPr lang="en-US" sz="2400">
                <a:solidFill>
                  <a:schemeClr val="tx1"/>
                </a:solidFill>
              </a:rPr>
              <a:t> Knowledge of root cause analysis (RCA) methodologies, such as failure mode, effects analysis, and fishbone diagrams.</a:t>
            </a:r>
          </a:p>
        </p:txBody>
      </p:sp>
      <p:sp>
        <p:nvSpPr>
          <p:cNvPr id="6" name="Rectangle 5">
            <a:extLst>
              <a:ext uri="{FF2B5EF4-FFF2-40B4-BE49-F238E27FC236}">
                <a16:creationId xmlns:a16="http://schemas.microsoft.com/office/drawing/2014/main" id="{AD753D9A-D5FF-0379-1DF7-733C67800058}"/>
              </a:ext>
            </a:extLst>
          </p:cNvPr>
          <p:cNvSpPr/>
          <p:nvPr/>
        </p:nvSpPr>
        <p:spPr>
          <a:xfrm>
            <a:off x="878816" y="5367708"/>
            <a:ext cx="10573328" cy="780690"/>
          </a:xfrm>
          <a:prstGeom prst="rect">
            <a:avLst/>
          </a:prstGeom>
          <a:solidFill>
            <a:srgbClr val="FFFF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4.3.2.1 K </a:t>
            </a:r>
            <a:r>
              <a:rPr lang="en-US" sz="2400">
                <a:solidFill>
                  <a:schemeClr val="tx1"/>
                </a:solidFill>
              </a:rPr>
              <a:t> Entry level KSA, High criticality, Learned in curriculum.</a:t>
            </a:r>
          </a:p>
        </p:txBody>
      </p:sp>
      <p:sp>
        <p:nvSpPr>
          <p:cNvPr id="8" name="Title 3">
            <a:extLst>
              <a:ext uri="{FF2B5EF4-FFF2-40B4-BE49-F238E27FC236}">
                <a16:creationId xmlns:a16="http://schemas.microsoft.com/office/drawing/2014/main" id="{B79DB1DA-5F42-CCF5-533E-D332224FA676}"/>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22338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9192E-473A-01AD-CD79-25B03A1B4E48}"/>
              </a:ext>
            </a:extLst>
          </p:cNvPr>
          <p:cNvPicPr>
            <a:picLocks noChangeAspect="1"/>
          </p:cNvPicPr>
          <p:nvPr/>
        </p:nvPicPr>
        <p:blipFill>
          <a:blip r:embed="rId2"/>
          <a:stretch>
            <a:fillRect/>
          </a:stretch>
        </p:blipFill>
        <p:spPr>
          <a:xfrm>
            <a:off x="186991" y="1549590"/>
            <a:ext cx="11880158" cy="1979836"/>
          </a:xfrm>
          <a:prstGeom prst="rect">
            <a:avLst/>
          </a:prstGeom>
        </p:spPr>
      </p:pic>
      <p:sp>
        <p:nvSpPr>
          <p:cNvPr id="5" name="Rectangle 4">
            <a:extLst>
              <a:ext uri="{FF2B5EF4-FFF2-40B4-BE49-F238E27FC236}">
                <a16:creationId xmlns:a16="http://schemas.microsoft.com/office/drawing/2014/main" id="{19725DFF-C4FD-C54C-CB71-195D71209A9F}"/>
              </a:ext>
            </a:extLst>
          </p:cNvPr>
          <p:cNvSpPr/>
          <p:nvPr/>
        </p:nvSpPr>
        <p:spPr>
          <a:xfrm>
            <a:off x="186991" y="2934149"/>
            <a:ext cx="11880158" cy="191985"/>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A05CBD0-2416-B44E-A2B7-CD32510E009B}"/>
              </a:ext>
            </a:extLst>
          </p:cNvPr>
          <p:cNvGrpSpPr/>
          <p:nvPr/>
        </p:nvGrpSpPr>
        <p:grpSpPr>
          <a:xfrm>
            <a:off x="838200" y="3778218"/>
            <a:ext cx="10654561" cy="2513941"/>
            <a:chOff x="1816723" y="3877806"/>
            <a:chExt cx="9878987" cy="2142747"/>
          </a:xfrm>
        </p:grpSpPr>
        <p:pic>
          <p:nvPicPr>
            <p:cNvPr id="16" name="Picture 15">
              <a:extLst>
                <a:ext uri="{FF2B5EF4-FFF2-40B4-BE49-F238E27FC236}">
                  <a16:creationId xmlns:a16="http://schemas.microsoft.com/office/drawing/2014/main" id="{75FF63FA-BB93-A157-C140-FB21EF2BD206}"/>
                </a:ext>
              </a:extLst>
            </p:cNvPr>
            <p:cNvPicPr>
              <a:picLocks noChangeAspect="1"/>
            </p:cNvPicPr>
            <p:nvPr/>
          </p:nvPicPr>
          <p:blipFill>
            <a:blip r:embed="rId3"/>
            <a:stretch>
              <a:fillRect/>
            </a:stretch>
          </p:blipFill>
          <p:spPr>
            <a:xfrm>
              <a:off x="1816723" y="4212785"/>
              <a:ext cx="1318607" cy="1807768"/>
            </a:xfrm>
            <a:prstGeom prst="rect">
              <a:avLst/>
            </a:prstGeom>
          </p:spPr>
        </p:pic>
        <p:pic>
          <p:nvPicPr>
            <p:cNvPr id="20" name="Picture 19">
              <a:extLst>
                <a:ext uri="{FF2B5EF4-FFF2-40B4-BE49-F238E27FC236}">
                  <a16:creationId xmlns:a16="http://schemas.microsoft.com/office/drawing/2014/main" id="{4E99EA6B-2E89-4F4A-E30A-3016999E7397}"/>
                </a:ext>
              </a:extLst>
            </p:cNvPr>
            <p:cNvPicPr>
              <a:picLocks noChangeAspect="1"/>
            </p:cNvPicPr>
            <p:nvPr/>
          </p:nvPicPr>
          <p:blipFill>
            <a:blip r:embed="rId4"/>
            <a:stretch>
              <a:fillRect/>
            </a:stretch>
          </p:blipFill>
          <p:spPr>
            <a:xfrm>
              <a:off x="3135330" y="3877806"/>
              <a:ext cx="8560380" cy="2142747"/>
            </a:xfrm>
            <a:prstGeom prst="rect">
              <a:avLst/>
            </a:prstGeom>
          </p:spPr>
        </p:pic>
      </p:grpSp>
      <p:sp>
        <p:nvSpPr>
          <p:cNvPr id="22" name="Rectangle 21">
            <a:extLst>
              <a:ext uri="{FF2B5EF4-FFF2-40B4-BE49-F238E27FC236}">
                <a16:creationId xmlns:a16="http://schemas.microsoft.com/office/drawing/2014/main" id="{B5B26D5F-EBF2-CDC4-5785-B5E756BD56E1}"/>
              </a:ext>
            </a:extLst>
          </p:cNvPr>
          <p:cNvSpPr/>
          <p:nvPr/>
        </p:nvSpPr>
        <p:spPr>
          <a:xfrm>
            <a:off x="838200" y="5758053"/>
            <a:ext cx="10654561" cy="171968"/>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D761FAD1-CF8B-DE84-2ECD-01BBEA1776C3}"/>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1095562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961D5-CAAF-7FA2-4195-4BB4574D999E}"/>
              </a:ext>
            </a:extLst>
          </p:cNvPr>
          <p:cNvSpPr/>
          <p:nvPr/>
        </p:nvSpPr>
        <p:spPr>
          <a:xfrm>
            <a:off x="2918691" y="2918691"/>
            <a:ext cx="960582" cy="147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DB6AEE8-F9EB-88F1-95D5-1411007C97F8}"/>
              </a:ext>
            </a:extLst>
          </p:cNvPr>
          <p:cNvGrpSpPr/>
          <p:nvPr/>
        </p:nvGrpSpPr>
        <p:grpSpPr>
          <a:xfrm>
            <a:off x="562845" y="5400882"/>
            <a:ext cx="3095231" cy="1109771"/>
            <a:chOff x="562845" y="5400882"/>
            <a:chExt cx="3095231" cy="1109771"/>
          </a:xfrm>
        </p:grpSpPr>
        <p:sp>
          <p:nvSpPr>
            <p:cNvPr id="5" name="Rectangle 4">
              <a:extLst>
                <a:ext uri="{FF2B5EF4-FFF2-40B4-BE49-F238E27FC236}">
                  <a16:creationId xmlns:a16="http://schemas.microsoft.com/office/drawing/2014/main" id="{EEC88A07-AFD7-F85A-686A-59F8F0A25FC7}"/>
                </a:ext>
              </a:extLst>
            </p:cNvPr>
            <p:cNvSpPr/>
            <p:nvPr/>
          </p:nvSpPr>
          <p:spPr>
            <a:xfrm>
              <a:off x="562845" y="5451621"/>
              <a:ext cx="1036782" cy="267854"/>
            </a:xfrm>
            <a:prstGeom prst="rect">
              <a:avLst/>
            </a:prstGeom>
            <a:solidFill>
              <a:srgbClr val="D4ECBA"/>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03DA33-71C7-9485-185E-BB7AB8E871D0}"/>
                </a:ext>
              </a:extLst>
            </p:cNvPr>
            <p:cNvSpPr/>
            <p:nvPr/>
          </p:nvSpPr>
          <p:spPr>
            <a:xfrm>
              <a:off x="562845" y="5826920"/>
              <a:ext cx="1036782" cy="267854"/>
            </a:xfrm>
            <a:prstGeom prst="rect">
              <a:avLst/>
            </a:prstGeom>
            <a:solidFill>
              <a:srgbClr val="FFFFA3"/>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796481-CA72-36E9-9B2F-490B69780D2D}"/>
                </a:ext>
              </a:extLst>
            </p:cNvPr>
            <p:cNvSpPr/>
            <p:nvPr/>
          </p:nvSpPr>
          <p:spPr>
            <a:xfrm>
              <a:off x="562845" y="6194211"/>
              <a:ext cx="1036782" cy="267854"/>
            </a:xfrm>
            <a:prstGeom prst="rect">
              <a:avLst/>
            </a:prstGeom>
            <a:solidFill>
              <a:srgbClr val="F8C5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EDB10B-44D6-7871-4EA1-4A8FC844FA1A}"/>
                </a:ext>
              </a:extLst>
            </p:cNvPr>
            <p:cNvSpPr txBox="1"/>
            <p:nvPr/>
          </p:nvSpPr>
          <p:spPr>
            <a:xfrm>
              <a:off x="1599627" y="5400882"/>
              <a:ext cx="2058449" cy="369332"/>
            </a:xfrm>
            <a:prstGeom prst="rect">
              <a:avLst/>
            </a:prstGeom>
            <a:noFill/>
          </p:spPr>
          <p:txBody>
            <a:bodyPr wrap="none" rtlCol="0">
              <a:spAutoFit/>
            </a:bodyPr>
            <a:lstStyle/>
            <a:p>
              <a:r>
                <a:rPr lang="en-US"/>
                <a:t>Thorough coverage</a:t>
              </a:r>
            </a:p>
          </p:txBody>
        </p:sp>
        <p:sp>
          <p:nvSpPr>
            <p:cNvPr id="9" name="TextBox 8">
              <a:extLst>
                <a:ext uri="{FF2B5EF4-FFF2-40B4-BE49-F238E27FC236}">
                  <a16:creationId xmlns:a16="http://schemas.microsoft.com/office/drawing/2014/main" id="{7BE1F19A-9F9D-C77A-A6D3-08DBF2DF664A}"/>
                </a:ext>
              </a:extLst>
            </p:cNvPr>
            <p:cNvSpPr txBox="1"/>
            <p:nvPr/>
          </p:nvSpPr>
          <p:spPr>
            <a:xfrm>
              <a:off x="1614111" y="5776181"/>
              <a:ext cx="1108060" cy="369332"/>
            </a:xfrm>
            <a:prstGeom prst="rect">
              <a:avLst/>
            </a:prstGeom>
            <a:noFill/>
          </p:spPr>
          <p:txBody>
            <a:bodyPr wrap="none" rtlCol="0">
              <a:spAutoFit/>
            </a:bodyPr>
            <a:lstStyle/>
            <a:p>
              <a:r>
                <a:rPr lang="en-US"/>
                <a:t>Exposure</a:t>
              </a:r>
            </a:p>
          </p:txBody>
        </p:sp>
        <p:sp>
          <p:nvSpPr>
            <p:cNvPr id="10" name="TextBox 9">
              <a:extLst>
                <a:ext uri="{FF2B5EF4-FFF2-40B4-BE49-F238E27FC236}">
                  <a16:creationId xmlns:a16="http://schemas.microsoft.com/office/drawing/2014/main" id="{F97D468F-7BCC-11AC-B972-DB5A009F5B80}"/>
                </a:ext>
              </a:extLst>
            </p:cNvPr>
            <p:cNvSpPr txBox="1"/>
            <p:nvPr/>
          </p:nvSpPr>
          <p:spPr>
            <a:xfrm>
              <a:off x="1599627" y="6141321"/>
              <a:ext cx="601447" cy="369332"/>
            </a:xfrm>
            <a:prstGeom prst="rect">
              <a:avLst/>
            </a:prstGeom>
            <a:noFill/>
          </p:spPr>
          <p:txBody>
            <a:bodyPr wrap="none" rtlCol="0">
              <a:spAutoFit/>
            </a:bodyPr>
            <a:lstStyle/>
            <a:p>
              <a:r>
                <a:rPr lang="en-US"/>
                <a:t>Gap</a:t>
              </a:r>
            </a:p>
          </p:txBody>
        </p:sp>
      </p:grpSp>
      <p:grpSp>
        <p:nvGrpSpPr>
          <p:cNvPr id="3" name="Group 2">
            <a:extLst>
              <a:ext uri="{FF2B5EF4-FFF2-40B4-BE49-F238E27FC236}">
                <a16:creationId xmlns:a16="http://schemas.microsoft.com/office/drawing/2014/main" id="{4938F227-2AA9-10CD-2015-46B083D2B9BA}"/>
              </a:ext>
            </a:extLst>
          </p:cNvPr>
          <p:cNvGrpSpPr/>
          <p:nvPr/>
        </p:nvGrpSpPr>
        <p:grpSpPr>
          <a:xfrm>
            <a:off x="1294589" y="1330356"/>
            <a:ext cx="9602821" cy="3935711"/>
            <a:chOff x="1294589" y="1330356"/>
            <a:chExt cx="9602821" cy="3935711"/>
          </a:xfrm>
        </p:grpSpPr>
        <p:pic>
          <p:nvPicPr>
            <p:cNvPr id="16" name="Picture 15">
              <a:extLst>
                <a:ext uri="{FF2B5EF4-FFF2-40B4-BE49-F238E27FC236}">
                  <a16:creationId xmlns:a16="http://schemas.microsoft.com/office/drawing/2014/main" id="{67F0D62F-0E2D-46A5-0F46-CED059883998}"/>
                </a:ext>
              </a:extLst>
            </p:cNvPr>
            <p:cNvPicPr>
              <a:picLocks noChangeAspect="1"/>
            </p:cNvPicPr>
            <p:nvPr/>
          </p:nvPicPr>
          <p:blipFill>
            <a:blip r:embed="rId2"/>
            <a:stretch>
              <a:fillRect/>
            </a:stretch>
          </p:blipFill>
          <p:spPr>
            <a:xfrm>
              <a:off x="1294589" y="1331578"/>
              <a:ext cx="9602821" cy="3934489"/>
            </a:xfrm>
            <a:prstGeom prst="rect">
              <a:avLst/>
            </a:prstGeom>
          </p:spPr>
        </p:pic>
        <p:sp>
          <p:nvSpPr>
            <p:cNvPr id="17" name="Rectangle 16">
              <a:extLst>
                <a:ext uri="{FF2B5EF4-FFF2-40B4-BE49-F238E27FC236}">
                  <a16:creationId xmlns:a16="http://schemas.microsoft.com/office/drawing/2014/main" id="{0A6A42C1-0DD9-93EB-4F28-475EFCE1DE44}"/>
                </a:ext>
              </a:extLst>
            </p:cNvPr>
            <p:cNvSpPr/>
            <p:nvPr/>
          </p:nvSpPr>
          <p:spPr>
            <a:xfrm>
              <a:off x="8660858" y="1330356"/>
              <a:ext cx="2236552" cy="2516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CCEBF1C8-E51F-C348-233F-BEED2F07446A}"/>
              </a:ext>
            </a:extLst>
          </p:cNvPr>
          <p:cNvSpPr/>
          <p:nvPr/>
        </p:nvSpPr>
        <p:spPr>
          <a:xfrm>
            <a:off x="6326909" y="3933763"/>
            <a:ext cx="2262910" cy="1332303"/>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BF1D5F24-44F4-498C-FEBA-95D2AD1D89B7}"/>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98362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961D5-CAAF-7FA2-4195-4BB4574D999E}"/>
              </a:ext>
            </a:extLst>
          </p:cNvPr>
          <p:cNvSpPr/>
          <p:nvPr/>
        </p:nvSpPr>
        <p:spPr>
          <a:xfrm>
            <a:off x="2918691" y="2918691"/>
            <a:ext cx="960582" cy="147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3950F0B-2000-736F-8FA9-92F24112F963}"/>
              </a:ext>
            </a:extLst>
          </p:cNvPr>
          <p:cNvGrpSpPr/>
          <p:nvPr/>
        </p:nvGrpSpPr>
        <p:grpSpPr>
          <a:xfrm>
            <a:off x="562845" y="5400882"/>
            <a:ext cx="3095231" cy="1109771"/>
            <a:chOff x="562845" y="5400882"/>
            <a:chExt cx="3095231" cy="1109771"/>
          </a:xfrm>
        </p:grpSpPr>
        <p:sp>
          <p:nvSpPr>
            <p:cNvPr id="5" name="Rectangle 4">
              <a:extLst>
                <a:ext uri="{FF2B5EF4-FFF2-40B4-BE49-F238E27FC236}">
                  <a16:creationId xmlns:a16="http://schemas.microsoft.com/office/drawing/2014/main" id="{EEC88A07-AFD7-F85A-686A-59F8F0A25FC7}"/>
                </a:ext>
              </a:extLst>
            </p:cNvPr>
            <p:cNvSpPr/>
            <p:nvPr/>
          </p:nvSpPr>
          <p:spPr>
            <a:xfrm>
              <a:off x="562845" y="5451621"/>
              <a:ext cx="1036782" cy="267854"/>
            </a:xfrm>
            <a:prstGeom prst="rect">
              <a:avLst/>
            </a:prstGeom>
            <a:solidFill>
              <a:srgbClr val="D4ECBA"/>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03DA33-71C7-9485-185E-BB7AB8E871D0}"/>
                </a:ext>
              </a:extLst>
            </p:cNvPr>
            <p:cNvSpPr/>
            <p:nvPr/>
          </p:nvSpPr>
          <p:spPr>
            <a:xfrm>
              <a:off x="562845" y="5826920"/>
              <a:ext cx="1036782" cy="267854"/>
            </a:xfrm>
            <a:prstGeom prst="rect">
              <a:avLst/>
            </a:prstGeom>
            <a:solidFill>
              <a:srgbClr val="FFFFA3"/>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796481-CA72-36E9-9B2F-490B69780D2D}"/>
                </a:ext>
              </a:extLst>
            </p:cNvPr>
            <p:cNvSpPr/>
            <p:nvPr/>
          </p:nvSpPr>
          <p:spPr>
            <a:xfrm>
              <a:off x="562845" y="6194211"/>
              <a:ext cx="1036782" cy="267854"/>
            </a:xfrm>
            <a:prstGeom prst="rect">
              <a:avLst/>
            </a:prstGeom>
            <a:solidFill>
              <a:srgbClr val="F8C5C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EDB10B-44D6-7871-4EA1-4A8FC844FA1A}"/>
                </a:ext>
              </a:extLst>
            </p:cNvPr>
            <p:cNvSpPr txBox="1"/>
            <p:nvPr/>
          </p:nvSpPr>
          <p:spPr>
            <a:xfrm>
              <a:off x="1599627" y="5400882"/>
              <a:ext cx="2058449" cy="369332"/>
            </a:xfrm>
            <a:prstGeom prst="rect">
              <a:avLst/>
            </a:prstGeom>
            <a:noFill/>
          </p:spPr>
          <p:txBody>
            <a:bodyPr wrap="none" rtlCol="0">
              <a:spAutoFit/>
            </a:bodyPr>
            <a:lstStyle/>
            <a:p>
              <a:r>
                <a:rPr lang="en-US"/>
                <a:t>Thorough coverage</a:t>
              </a:r>
            </a:p>
          </p:txBody>
        </p:sp>
        <p:sp>
          <p:nvSpPr>
            <p:cNvPr id="9" name="TextBox 8">
              <a:extLst>
                <a:ext uri="{FF2B5EF4-FFF2-40B4-BE49-F238E27FC236}">
                  <a16:creationId xmlns:a16="http://schemas.microsoft.com/office/drawing/2014/main" id="{7BE1F19A-9F9D-C77A-A6D3-08DBF2DF664A}"/>
                </a:ext>
              </a:extLst>
            </p:cNvPr>
            <p:cNvSpPr txBox="1"/>
            <p:nvPr/>
          </p:nvSpPr>
          <p:spPr>
            <a:xfrm>
              <a:off x="1614111" y="5776181"/>
              <a:ext cx="1108060" cy="369332"/>
            </a:xfrm>
            <a:prstGeom prst="rect">
              <a:avLst/>
            </a:prstGeom>
            <a:noFill/>
          </p:spPr>
          <p:txBody>
            <a:bodyPr wrap="none" rtlCol="0">
              <a:spAutoFit/>
            </a:bodyPr>
            <a:lstStyle/>
            <a:p>
              <a:r>
                <a:rPr lang="en-US"/>
                <a:t>Exposure</a:t>
              </a:r>
            </a:p>
          </p:txBody>
        </p:sp>
        <p:sp>
          <p:nvSpPr>
            <p:cNvPr id="10" name="TextBox 9">
              <a:extLst>
                <a:ext uri="{FF2B5EF4-FFF2-40B4-BE49-F238E27FC236}">
                  <a16:creationId xmlns:a16="http://schemas.microsoft.com/office/drawing/2014/main" id="{F97D468F-7BCC-11AC-B972-DB5A009F5B80}"/>
                </a:ext>
              </a:extLst>
            </p:cNvPr>
            <p:cNvSpPr txBox="1"/>
            <p:nvPr/>
          </p:nvSpPr>
          <p:spPr>
            <a:xfrm>
              <a:off x="1599627" y="6141321"/>
              <a:ext cx="601447" cy="369332"/>
            </a:xfrm>
            <a:prstGeom prst="rect">
              <a:avLst/>
            </a:prstGeom>
            <a:noFill/>
          </p:spPr>
          <p:txBody>
            <a:bodyPr wrap="none" rtlCol="0">
              <a:spAutoFit/>
            </a:bodyPr>
            <a:lstStyle/>
            <a:p>
              <a:r>
                <a:rPr lang="en-US"/>
                <a:t>Gap</a:t>
              </a:r>
            </a:p>
          </p:txBody>
        </p:sp>
      </p:grpSp>
      <p:sp>
        <p:nvSpPr>
          <p:cNvPr id="12" name="Rectangle 11">
            <a:extLst>
              <a:ext uri="{FF2B5EF4-FFF2-40B4-BE49-F238E27FC236}">
                <a16:creationId xmlns:a16="http://schemas.microsoft.com/office/drawing/2014/main" id="{6736950F-EBFE-8FCD-1A12-3136929736D6}"/>
              </a:ext>
            </a:extLst>
          </p:cNvPr>
          <p:cNvSpPr/>
          <p:nvPr/>
        </p:nvSpPr>
        <p:spPr>
          <a:xfrm>
            <a:off x="7665396" y="1465172"/>
            <a:ext cx="4350146" cy="2532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3D810D-3BFB-DBCE-96A9-4A0BE5432E49}"/>
              </a:ext>
            </a:extLst>
          </p:cNvPr>
          <p:cNvGrpSpPr/>
          <p:nvPr/>
        </p:nvGrpSpPr>
        <p:grpSpPr>
          <a:xfrm>
            <a:off x="1294589" y="1330356"/>
            <a:ext cx="9602821" cy="3935711"/>
            <a:chOff x="1294589" y="1330356"/>
            <a:chExt cx="9602821" cy="3935711"/>
          </a:xfrm>
        </p:grpSpPr>
        <p:pic>
          <p:nvPicPr>
            <p:cNvPr id="16" name="Picture 15">
              <a:extLst>
                <a:ext uri="{FF2B5EF4-FFF2-40B4-BE49-F238E27FC236}">
                  <a16:creationId xmlns:a16="http://schemas.microsoft.com/office/drawing/2014/main" id="{705CFB33-08F0-5D3C-58FA-E5C4ED31A18D}"/>
                </a:ext>
              </a:extLst>
            </p:cNvPr>
            <p:cNvPicPr>
              <a:picLocks noChangeAspect="1"/>
            </p:cNvPicPr>
            <p:nvPr/>
          </p:nvPicPr>
          <p:blipFill>
            <a:blip r:embed="rId3"/>
            <a:stretch>
              <a:fillRect/>
            </a:stretch>
          </p:blipFill>
          <p:spPr>
            <a:xfrm>
              <a:off x="1294589" y="1331578"/>
              <a:ext cx="9602821" cy="3934489"/>
            </a:xfrm>
            <a:prstGeom prst="rect">
              <a:avLst/>
            </a:prstGeom>
          </p:spPr>
        </p:pic>
        <p:sp>
          <p:nvSpPr>
            <p:cNvPr id="17" name="Rectangle 16">
              <a:extLst>
                <a:ext uri="{FF2B5EF4-FFF2-40B4-BE49-F238E27FC236}">
                  <a16:creationId xmlns:a16="http://schemas.microsoft.com/office/drawing/2014/main" id="{0F4D8C7B-02CD-5CC4-4522-9EE6FE933C53}"/>
                </a:ext>
              </a:extLst>
            </p:cNvPr>
            <p:cNvSpPr/>
            <p:nvPr/>
          </p:nvSpPr>
          <p:spPr>
            <a:xfrm>
              <a:off x="8660858" y="1330356"/>
              <a:ext cx="2236552" cy="2516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3">
            <a:extLst>
              <a:ext uri="{FF2B5EF4-FFF2-40B4-BE49-F238E27FC236}">
                <a16:creationId xmlns:a16="http://schemas.microsoft.com/office/drawing/2014/main" id="{E53CE802-9F3C-DB2B-5FBB-24C212381D2F}"/>
              </a:ext>
            </a:extLst>
          </p:cNvPr>
          <p:cNvSpPr>
            <a:spLocks noGrp="1"/>
          </p:cNvSpPr>
          <p:nvPr>
            <p:ph type="title"/>
          </p:nvPr>
        </p:nvSpPr>
        <p:spPr>
          <a:xfrm>
            <a:off x="866873" y="182250"/>
            <a:ext cx="10458254" cy="813226"/>
          </a:xfrm>
        </p:spPr>
        <p:txBody>
          <a:bodyPr/>
          <a:lstStyle/>
          <a:p>
            <a:r>
              <a:rPr lang="en-US" sz="2900" b="1">
                <a:latin typeface="Swis721  BT  Cond 2"/>
              </a:rPr>
              <a:t>CURRICULUM ALIGNMENT</a:t>
            </a:r>
          </a:p>
        </p:txBody>
      </p:sp>
    </p:spTree>
    <p:extLst>
      <p:ext uri="{BB962C8B-B14F-4D97-AF65-F5344CB8AC3E}">
        <p14:creationId xmlns:p14="http://schemas.microsoft.com/office/powerpoint/2010/main" val="3973995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C562-1FD2-35CF-B5EC-828251366F05}"/>
              </a:ext>
            </a:extLst>
          </p:cNvPr>
          <p:cNvSpPr>
            <a:spLocks noGrp="1"/>
          </p:cNvSpPr>
          <p:nvPr>
            <p:ph type="title"/>
          </p:nvPr>
        </p:nvSpPr>
        <p:spPr>
          <a:xfrm>
            <a:off x="793662" y="386930"/>
            <a:ext cx="10066122" cy="584031"/>
          </a:xfrm>
        </p:spPr>
        <p:txBody>
          <a:bodyPr anchor="b">
            <a:normAutofit/>
          </a:bodyPr>
          <a:lstStyle/>
          <a:p>
            <a:r>
              <a:rPr lang="en-US" sz="2900" b="1">
                <a:latin typeface="Swis721  BT  Cond 2"/>
              </a:rPr>
              <a:t>BEYOND THE COMPETENCY MODEL</a:t>
            </a:r>
          </a:p>
        </p:txBody>
      </p:sp>
      <p:sp>
        <p:nvSpPr>
          <p:cNvPr id="3" name="Content Placeholder 2">
            <a:extLst>
              <a:ext uri="{FF2B5EF4-FFF2-40B4-BE49-F238E27FC236}">
                <a16:creationId xmlns:a16="http://schemas.microsoft.com/office/drawing/2014/main" id="{382363CE-FA45-5C64-9EDC-87AFCC90B856}"/>
              </a:ext>
            </a:extLst>
          </p:cNvPr>
          <p:cNvSpPr>
            <a:spLocks noGrp="1"/>
          </p:cNvSpPr>
          <p:nvPr>
            <p:ph idx="1"/>
          </p:nvPr>
        </p:nvSpPr>
        <p:spPr>
          <a:xfrm>
            <a:off x="793662" y="1826511"/>
            <a:ext cx="4530898" cy="3639450"/>
          </a:xfrm>
        </p:spPr>
        <p:txBody>
          <a:bodyPr anchor="ctr">
            <a:noAutofit/>
          </a:bodyPr>
          <a:lstStyle/>
          <a:p>
            <a:r>
              <a:rPr lang="en-US" sz="2000"/>
              <a:t>OMCM provides a strong foundation.</a:t>
            </a:r>
          </a:p>
          <a:p>
            <a:r>
              <a:rPr lang="en-US" sz="2000"/>
              <a:t>Included knowledge and skills that extend beyond the current competency model including focusing on emerging technologies like AI, machine learning, and cybersecurity.</a:t>
            </a:r>
          </a:p>
          <a:p>
            <a:r>
              <a:rPr lang="en-US" sz="2000"/>
              <a:t>Goal: Future-proof the curriculum to ensure learners are not only equipped for today’s industry needs but also prepared for the emerging trends and challenges in Industry 4.0.</a:t>
            </a:r>
          </a:p>
        </p:txBody>
      </p:sp>
      <p:pic>
        <p:nvPicPr>
          <p:cNvPr id="5" name="Picture 4">
            <a:extLst>
              <a:ext uri="{FF2B5EF4-FFF2-40B4-BE49-F238E27FC236}">
                <a16:creationId xmlns:a16="http://schemas.microsoft.com/office/drawing/2014/main" id="{BEF06F8D-CF28-8D01-DC91-203156245971}"/>
              </a:ext>
            </a:extLst>
          </p:cNvPr>
          <p:cNvPicPr>
            <a:picLocks noChangeAspect="1"/>
          </p:cNvPicPr>
          <p:nvPr/>
        </p:nvPicPr>
        <p:blipFill>
          <a:blip r:embed="rId3"/>
          <a:stretch>
            <a:fillRect/>
          </a:stretch>
        </p:blipFill>
        <p:spPr>
          <a:xfrm>
            <a:off x="5390549" y="2037821"/>
            <a:ext cx="6498647" cy="3216829"/>
          </a:xfrm>
          <a:prstGeom prst="rect">
            <a:avLst/>
          </a:prstGeom>
        </p:spPr>
      </p:pic>
    </p:spTree>
    <p:extLst>
      <p:ext uri="{BB962C8B-B14F-4D97-AF65-F5344CB8AC3E}">
        <p14:creationId xmlns:p14="http://schemas.microsoft.com/office/powerpoint/2010/main" val="353173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78F5B6-ECDC-4385-888E-12A2B25953C1}"/>
              </a:ext>
            </a:extLst>
          </p:cNvPr>
          <p:cNvSpPr txBox="1"/>
          <p:nvPr/>
        </p:nvSpPr>
        <p:spPr>
          <a:xfrm>
            <a:off x="9426575" y="3005138"/>
            <a:ext cx="2378075" cy="2287587"/>
          </a:xfrm>
          <a:prstGeom prst="rect">
            <a:avLst/>
          </a:prstGeom>
          <a:solidFill>
            <a:schemeClr val="accent4"/>
          </a:solidFill>
          <a:effectLst>
            <a:outerShdw blurRad="50800" dist="38100" dir="8100000" algn="tr" rotWithShape="0">
              <a:prstClr val="black">
                <a:alpha val="40000"/>
              </a:prstClr>
            </a:outerShdw>
          </a:effectLst>
        </p:spPr>
        <p:txBody>
          <a:bodyPr tIns="0" bIns="0" anchor="ct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Individual industries have an opportunity to come together as a sector and serve as </a:t>
            </a:r>
            <a:r>
              <a:rPr kumimoji="0" lang="en-US" sz="1200" b="1" i="0" u="none" strike="noStrike" kern="1200" cap="none" spc="0" normalizeH="0" baseline="0" noProof="0">
                <a:ln>
                  <a:noFill/>
                </a:ln>
                <a:solidFill>
                  <a:srgbClr val="B55400"/>
                </a:solidFill>
                <a:effectLst/>
                <a:uLnTx/>
                <a:uFillTx/>
                <a:latin typeface="Source Sans Pro" panose="020B0503030403020204" pitchFamily="34" charset="0"/>
                <a:ea typeface="Source Sans Pro" panose="020B0503030403020204" pitchFamily="34" charset="0"/>
                <a:cs typeface="+mn-cs"/>
              </a:rPr>
              <a:t>Ohio’s manufacturing force multipliers</a:t>
            </a:r>
            <a:r>
              <a:rPr kumimoji="0" lang="en-US" sz="1200" b="0" i="0" u="none" strike="noStrike" kern="1200" cap="none" spc="0" normalizeH="0" baseline="0" noProof="0">
                <a:ln>
                  <a:noFill/>
                </a:ln>
                <a:solidFill>
                  <a:srgbClr val="B55400"/>
                </a:solidFill>
                <a:effectLst/>
                <a:uLnTx/>
                <a:uFillTx/>
                <a:latin typeface="Source Sans Pro" panose="020B0503030403020204" pitchFamily="34" charset="0"/>
                <a:ea typeface="Source Sans Pro" panose="020B0503030403020204" pitchFamily="34" charset="0"/>
                <a:cs typeface="+mn-cs"/>
              </a:rPr>
              <a:t> </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for talent and skill building, connecting the public and private sectors through a common model. </a:t>
            </a:r>
          </a:p>
        </p:txBody>
      </p:sp>
      <p:grpSp>
        <p:nvGrpSpPr>
          <p:cNvPr id="4" name="Group 143">
            <a:extLst>
              <a:ext uri="{FF2B5EF4-FFF2-40B4-BE49-F238E27FC236}">
                <a16:creationId xmlns:a16="http://schemas.microsoft.com/office/drawing/2014/main" id="{F3BA0020-0230-46BA-9A11-F32B2F9C108A}"/>
              </a:ext>
            </a:extLst>
          </p:cNvPr>
          <p:cNvGrpSpPr>
            <a:grpSpLocks noChangeAspect="1"/>
          </p:cNvGrpSpPr>
          <p:nvPr/>
        </p:nvGrpSpPr>
        <p:grpSpPr bwMode="auto">
          <a:xfrm>
            <a:off x="10429010" y="3167372"/>
            <a:ext cx="373362" cy="383426"/>
            <a:chOff x="6565" y="1732"/>
            <a:chExt cx="371" cy="381"/>
          </a:xfrm>
          <a:solidFill>
            <a:srgbClr val="DE781D"/>
          </a:solidFill>
        </p:grpSpPr>
        <p:sp>
          <p:nvSpPr>
            <p:cNvPr id="5" name="Freeform 144">
              <a:extLst>
                <a:ext uri="{FF2B5EF4-FFF2-40B4-BE49-F238E27FC236}">
                  <a16:creationId xmlns:a16="http://schemas.microsoft.com/office/drawing/2014/main" id="{A42630CB-60ED-4188-9D0E-876DB8FFFA64}"/>
                </a:ext>
              </a:extLst>
            </p:cNvPr>
            <p:cNvSpPr>
              <a:spLocks/>
            </p:cNvSpPr>
            <p:nvPr/>
          </p:nvSpPr>
          <p:spPr bwMode="auto">
            <a:xfrm>
              <a:off x="6615" y="1846"/>
              <a:ext cx="271" cy="71"/>
            </a:xfrm>
            <a:custGeom>
              <a:avLst/>
              <a:gdLst>
                <a:gd name="T0" fmla="*/ 177 w 183"/>
                <a:gd name="T1" fmla="*/ 47 h 48"/>
                <a:gd name="T2" fmla="*/ 172 w 183"/>
                <a:gd name="T3" fmla="*/ 46 h 48"/>
                <a:gd name="T4" fmla="*/ 92 w 183"/>
                <a:gd name="T5" fmla="*/ 12 h 48"/>
                <a:gd name="T6" fmla="*/ 92 w 183"/>
                <a:gd name="T7" fmla="*/ 12 h 48"/>
                <a:gd name="T8" fmla="*/ 11 w 183"/>
                <a:gd name="T9" fmla="*/ 46 h 48"/>
                <a:gd name="T10" fmla="*/ 3 w 183"/>
                <a:gd name="T11" fmla="*/ 46 h 48"/>
                <a:gd name="T12" fmla="*/ 3 w 183"/>
                <a:gd name="T13" fmla="*/ 37 h 48"/>
                <a:gd name="T14" fmla="*/ 92 w 183"/>
                <a:gd name="T15" fmla="*/ 0 h 48"/>
                <a:gd name="T16" fmla="*/ 92 w 183"/>
                <a:gd name="T17" fmla="*/ 0 h 48"/>
                <a:gd name="T18" fmla="*/ 181 w 183"/>
                <a:gd name="T19" fmla="*/ 37 h 48"/>
                <a:gd name="T20" fmla="*/ 181 w 183"/>
                <a:gd name="T21" fmla="*/ 46 h 48"/>
                <a:gd name="T22" fmla="*/ 177 w 183"/>
                <a:gd name="T2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48">
                  <a:moveTo>
                    <a:pt x="177" y="47"/>
                  </a:moveTo>
                  <a:cubicBezTo>
                    <a:pt x="175" y="47"/>
                    <a:pt x="174" y="47"/>
                    <a:pt x="172" y="46"/>
                  </a:cubicBezTo>
                  <a:cubicBezTo>
                    <a:pt x="151" y="24"/>
                    <a:pt x="122" y="12"/>
                    <a:pt x="92" y="12"/>
                  </a:cubicBezTo>
                  <a:cubicBezTo>
                    <a:pt x="92" y="12"/>
                    <a:pt x="92" y="12"/>
                    <a:pt x="92" y="12"/>
                  </a:cubicBezTo>
                  <a:cubicBezTo>
                    <a:pt x="61" y="12"/>
                    <a:pt x="33" y="24"/>
                    <a:pt x="11" y="46"/>
                  </a:cubicBezTo>
                  <a:cubicBezTo>
                    <a:pt x="9" y="48"/>
                    <a:pt x="5" y="48"/>
                    <a:pt x="3" y="46"/>
                  </a:cubicBezTo>
                  <a:cubicBezTo>
                    <a:pt x="0" y="43"/>
                    <a:pt x="0" y="39"/>
                    <a:pt x="3" y="37"/>
                  </a:cubicBezTo>
                  <a:cubicBezTo>
                    <a:pt x="27" y="13"/>
                    <a:pt x="58" y="0"/>
                    <a:pt x="92" y="0"/>
                  </a:cubicBezTo>
                  <a:cubicBezTo>
                    <a:pt x="92" y="0"/>
                    <a:pt x="92" y="0"/>
                    <a:pt x="92" y="0"/>
                  </a:cubicBezTo>
                  <a:cubicBezTo>
                    <a:pt x="126" y="0"/>
                    <a:pt x="157" y="13"/>
                    <a:pt x="181" y="37"/>
                  </a:cubicBezTo>
                  <a:cubicBezTo>
                    <a:pt x="183" y="39"/>
                    <a:pt x="183" y="43"/>
                    <a:pt x="181" y="46"/>
                  </a:cubicBezTo>
                  <a:cubicBezTo>
                    <a:pt x="180" y="47"/>
                    <a:pt x="178" y="47"/>
                    <a:pt x="177" y="47"/>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6" name="Freeform 145">
              <a:extLst>
                <a:ext uri="{FF2B5EF4-FFF2-40B4-BE49-F238E27FC236}">
                  <a16:creationId xmlns:a16="http://schemas.microsoft.com/office/drawing/2014/main" id="{AB758CFE-E85D-4EEE-8F0B-5A899F737801}"/>
                </a:ext>
              </a:extLst>
            </p:cNvPr>
            <p:cNvSpPr>
              <a:spLocks/>
            </p:cNvSpPr>
            <p:nvPr/>
          </p:nvSpPr>
          <p:spPr bwMode="auto">
            <a:xfrm>
              <a:off x="6565" y="1732"/>
              <a:ext cx="371" cy="117"/>
            </a:xfrm>
            <a:custGeom>
              <a:avLst/>
              <a:gdLst>
                <a:gd name="T0" fmla="*/ 245 w 251"/>
                <a:gd name="T1" fmla="*/ 78 h 79"/>
                <a:gd name="T2" fmla="*/ 240 w 251"/>
                <a:gd name="T3" fmla="*/ 77 h 79"/>
                <a:gd name="T4" fmla="*/ 11 w 251"/>
                <a:gd name="T5" fmla="*/ 77 h 79"/>
                <a:gd name="T6" fmla="*/ 3 w 251"/>
                <a:gd name="T7" fmla="*/ 77 h 79"/>
                <a:gd name="T8" fmla="*/ 3 w 251"/>
                <a:gd name="T9" fmla="*/ 68 h 79"/>
                <a:gd name="T10" fmla="*/ 249 w 251"/>
                <a:gd name="T11" fmla="*/ 68 h 79"/>
                <a:gd name="T12" fmla="*/ 249 w 251"/>
                <a:gd name="T13" fmla="*/ 77 h 79"/>
                <a:gd name="T14" fmla="*/ 245 w 251"/>
                <a:gd name="T15" fmla="*/ 78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9">
                  <a:moveTo>
                    <a:pt x="245" y="78"/>
                  </a:moveTo>
                  <a:cubicBezTo>
                    <a:pt x="243" y="78"/>
                    <a:pt x="242" y="78"/>
                    <a:pt x="240" y="77"/>
                  </a:cubicBezTo>
                  <a:cubicBezTo>
                    <a:pt x="177" y="13"/>
                    <a:pt x="74" y="13"/>
                    <a:pt x="11" y="77"/>
                  </a:cubicBezTo>
                  <a:cubicBezTo>
                    <a:pt x="9" y="79"/>
                    <a:pt x="5" y="79"/>
                    <a:pt x="3" y="77"/>
                  </a:cubicBezTo>
                  <a:cubicBezTo>
                    <a:pt x="0" y="74"/>
                    <a:pt x="0" y="71"/>
                    <a:pt x="3" y="68"/>
                  </a:cubicBezTo>
                  <a:cubicBezTo>
                    <a:pt x="71" y="0"/>
                    <a:pt x="181" y="0"/>
                    <a:pt x="249" y="68"/>
                  </a:cubicBezTo>
                  <a:cubicBezTo>
                    <a:pt x="251" y="71"/>
                    <a:pt x="251" y="74"/>
                    <a:pt x="249" y="77"/>
                  </a:cubicBezTo>
                  <a:cubicBezTo>
                    <a:pt x="248" y="78"/>
                    <a:pt x="246" y="78"/>
                    <a:pt x="245" y="78"/>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7" name="Freeform 146">
              <a:extLst>
                <a:ext uri="{FF2B5EF4-FFF2-40B4-BE49-F238E27FC236}">
                  <a16:creationId xmlns:a16="http://schemas.microsoft.com/office/drawing/2014/main" id="{80D6EE3C-61CA-4DD0-8504-EA0E33FEE772}"/>
                </a:ext>
              </a:extLst>
            </p:cNvPr>
            <p:cNvSpPr>
              <a:spLocks/>
            </p:cNvSpPr>
            <p:nvPr/>
          </p:nvSpPr>
          <p:spPr bwMode="auto">
            <a:xfrm>
              <a:off x="6666" y="1925"/>
              <a:ext cx="170" cy="60"/>
            </a:xfrm>
            <a:custGeom>
              <a:avLst/>
              <a:gdLst>
                <a:gd name="T0" fmla="*/ 109 w 115"/>
                <a:gd name="T1" fmla="*/ 40 h 41"/>
                <a:gd name="T2" fmla="*/ 105 w 115"/>
                <a:gd name="T3" fmla="*/ 39 h 41"/>
                <a:gd name="T4" fmla="*/ 11 w 115"/>
                <a:gd name="T5" fmla="*/ 39 h 41"/>
                <a:gd name="T6" fmla="*/ 3 w 115"/>
                <a:gd name="T7" fmla="*/ 39 h 41"/>
                <a:gd name="T8" fmla="*/ 3 w 115"/>
                <a:gd name="T9" fmla="*/ 30 h 41"/>
                <a:gd name="T10" fmla="*/ 113 w 115"/>
                <a:gd name="T11" fmla="*/ 30 h 41"/>
                <a:gd name="T12" fmla="*/ 113 w 115"/>
                <a:gd name="T13" fmla="*/ 39 h 41"/>
                <a:gd name="T14" fmla="*/ 109 w 11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41">
                  <a:moveTo>
                    <a:pt x="109" y="40"/>
                  </a:moveTo>
                  <a:cubicBezTo>
                    <a:pt x="107" y="40"/>
                    <a:pt x="106" y="40"/>
                    <a:pt x="105" y="39"/>
                  </a:cubicBezTo>
                  <a:cubicBezTo>
                    <a:pt x="79" y="13"/>
                    <a:pt x="37" y="13"/>
                    <a:pt x="11" y="39"/>
                  </a:cubicBezTo>
                  <a:cubicBezTo>
                    <a:pt x="9" y="41"/>
                    <a:pt x="5" y="41"/>
                    <a:pt x="3" y="39"/>
                  </a:cubicBezTo>
                  <a:cubicBezTo>
                    <a:pt x="0" y="36"/>
                    <a:pt x="0" y="32"/>
                    <a:pt x="3" y="30"/>
                  </a:cubicBezTo>
                  <a:cubicBezTo>
                    <a:pt x="33" y="0"/>
                    <a:pt x="83" y="0"/>
                    <a:pt x="113" y="30"/>
                  </a:cubicBezTo>
                  <a:cubicBezTo>
                    <a:pt x="115" y="32"/>
                    <a:pt x="115" y="36"/>
                    <a:pt x="113" y="39"/>
                  </a:cubicBezTo>
                  <a:cubicBezTo>
                    <a:pt x="112" y="40"/>
                    <a:pt x="110" y="40"/>
                    <a:pt x="109" y="40"/>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8" name="Freeform 147">
              <a:extLst>
                <a:ext uri="{FF2B5EF4-FFF2-40B4-BE49-F238E27FC236}">
                  <a16:creationId xmlns:a16="http://schemas.microsoft.com/office/drawing/2014/main" id="{A2C79A60-FA10-4634-8FBC-07D7A593C4D7}"/>
                </a:ext>
              </a:extLst>
            </p:cNvPr>
            <p:cNvSpPr>
              <a:spLocks/>
            </p:cNvSpPr>
            <p:nvPr/>
          </p:nvSpPr>
          <p:spPr bwMode="auto">
            <a:xfrm>
              <a:off x="6615" y="1846"/>
              <a:ext cx="271" cy="71"/>
            </a:xfrm>
            <a:custGeom>
              <a:avLst/>
              <a:gdLst>
                <a:gd name="T0" fmla="*/ 177 w 183"/>
                <a:gd name="T1" fmla="*/ 47 h 48"/>
                <a:gd name="T2" fmla="*/ 172 w 183"/>
                <a:gd name="T3" fmla="*/ 46 h 48"/>
                <a:gd name="T4" fmla="*/ 92 w 183"/>
                <a:gd name="T5" fmla="*/ 12 h 48"/>
                <a:gd name="T6" fmla="*/ 92 w 183"/>
                <a:gd name="T7" fmla="*/ 12 h 48"/>
                <a:gd name="T8" fmla="*/ 11 w 183"/>
                <a:gd name="T9" fmla="*/ 46 h 48"/>
                <a:gd name="T10" fmla="*/ 3 w 183"/>
                <a:gd name="T11" fmla="*/ 46 h 48"/>
                <a:gd name="T12" fmla="*/ 3 w 183"/>
                <a:gd name="T13" fmla="*/ 37 h 48"/>
                <a:gd name="T14" fmla="*/ 92 w 183"/>
                <a:gd name="T15" fmla="*/ 0 h 48"/>
                <a:gd name="T16" fmla="*/ 92 w 183"/>
                <a:gd name="T17" fmla="*/ 0 h 48"/>
                <a:gd name="T18" fmla="*/ 181 w 183"/>
                <a:gd name="T19" fmla="*/ 37 h 48"/>
                <a:gd name="T20" fmla="*/ 181 w 183"/>
                <a:gd name="T21" fmla="*/ 46 h 48"/>
                <a:gd name="T22" fmla="*/ 177 w 183"/>
                <a:gd name="T2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48">
                  <a:moveTo>
                    <a:pt x="177" y="47"/>
                  </a:moveTo>
                  <a:cubicBezTo>
                    <a:pt x="175" y="47"/>
                    <a:pt x="174" y="47"/>
                    <a:pt x="172" y="46"/>
                  </a:cubicBezTo>
                  <a:cubicBezTo>
                    <a:pt x="151" y="24"/>
                    <a:pt x="122" y="12"/>
                    <a:pt x="92" y="12"/>
                  </a:cubicBezTo>
                  <a:cubicBezTo>
                    <a:pt x="92" y="12"/>
                    <a:pt x="92" y="12"/>
                    <a:pt x="92" y="12"/>
                  </a:cubicBezTo>
                  <a:cubicBezTo>
                    <a:pt x="61" y="12"/>
                    <a:pt x="33" y="24"/>
                    <a:pt x="11" y="46"/>
                  </a:cubicBezTo>
                  <a:cubicBezTo>
                    <a:pt x="9" y="48"/>
                    <a:pt x="5" y="48"/>
                    <a:pt x="3" y="46"/>
                  </a:cubicBezTo>
                  <a:cubicBezTo>
                    <a:pt x="0" y="43"/>
                    <a:pt x="0" y="39"/>
                    <a:pt x="3" y="37"/>
                  </a:cubicBezTo>
                  <a:cubicBezTo>
                    <a:pt x="27" y="13"/>
                    <a:pt x="58" y="0"/>
                    <a:pt x="92" y="0"/>
                  </a:cubicBezTo>
                  <a:cubicBezTo>
                    <a:pt x="92" y="0"/>
                    <a:pt x="92" y="0"/>
                    <a:pt x="92" y="0"/>
                  </a:cubicBezTo>
                  <a:cubicBezTo>
                    <a:pt x="126" y="0"/>
                    <a:pt x="157" y="13"/>
                    <a:pt x="181" y="37"/>
                  </a:cubicBezTo>
                  <a:cubicBezTo>
                    <a:pt x="183" y="39"/>
                    <a:pt x="183" y="43"/>
                    <a:pt x="181" y="46"/>
                  </a:cubicBezTo>
                  <a:cubicBezTo>
                    <a:pt x="180" y="47"/>
                    <a:pt x="178" y="47"/>
                    <a:pt x="177" y="47"/>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11" name="Freeform 148">
              <a:extLst>
                <a:ext uri="{FF2B5EF4-FFF2-40B4-BE49-F238E27FC236}">
                  <a16:creationId xmlns:a16="http://schemas.microsoft.com/office/drawing/2014/main" id="{EE31B206-F5B6-4CF2-8D05-2970E4EAC2E2}"/>
                </a:ext>
              </a:extLst>
            </p:cNvPr>
            <p:cNvSpPr>
              <a:spLocks/>
            </p:cNvSpPr>
            <p:nvPr/>
          </p:nvSpPr>
          <p:spPr bwMode="auto">
            <a:xfrm>
              <a:off x="6666" y="1925"/>
              <a:ext cx="170" cy="60"/>
            </a:xfrm>
            <a:custGeom>
              <a:avLst/>
              <a:gdLst>
                <a:gd name="T0" fmla="*/ 7 w 115"/>
                <a:gd name="T1" fmla="*/ 40 h 41"/>
                <a:gd name="T2" fmla="*/ 3 w 115"/>
                <a:gd name="T3" fmla="*/ 39 h 41"/>
                <a:gd name="T4" fmla="*/ 3 w 115"/>
                <a:gd name="T5" fmla="*/ 30 h 41"/>
                <a:gd name="T6" fmla="*/ 113 w 115"/>
                <a:gd name="T7" fmla="*/ 30 h 41"/>
                <a:gd name="T8" fmla="*/ 113 w 115"/>
                <a:gd name="T9" fmla="*/ 39 h 41"/>
                <a:gd name="T10" fmla="*/ 105 w 115"/>
                <a:gd name="T11" fmla="*/ 39 h 41"/>
                <a:gd name="T12" fmla="*/ 11 w 115"/>
                <a:gd name="T13" fmla="*/ 39 h 41"/>
                <a:gd name="T14" fmla="*/ 7 w 11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41">
                  <a:moveTo>
                    <a:pt x="7" y="40"/>
                  </a:moveTo>
                  <a:cubicBezTo>
                    <a:pt x="5" y="40"/>
                    <a:pt x="4" y="40"/>
                    <a:pt x="3" y="39"/>
                  </a:cubicBezTo>
                  <a:cubicBezTo>
                    <a:pt x="0" y="36"/>
                    <a:pt x="0" y="32"/>
                    <a:pt x="3" y="30"/>
                  </a:cubicBezTo>
                  <a:cubicBezTo>
                    <a:pt x="33" y="0"/>
                    <a:pt x="83" y="0"/>
                    <a:pt x="113" y="30"/>
                  </a:cubicBezTo>
                  <a:cubicBezTo>
                    <a:pt x="115" y="32"/>
                    <a:pt x="115" y="36"/>
                    <a:pt x="113" y="39"/>
                  </a:cubicBezTo>
                  <a:cubicBezTo>
                    <a:pt x="111" y="41"/>
                    <a:pt x="107" y="41"/>
                    <a:pt x="105" y="39"/>
                  </a:cubicBezTo>
                  <a:cubicBezTo>
                    <a:pt x="79" y="13"/>
                    <a:pt x="37" y="13"/>
                    <a:pt x="11" y="39"/>
                  </a:cubicBezTo>
                  <a:cubicBezTo>
                    <a:pt x="10" y="40"/>
                    <a:pt x="8" y="40"/>
                    <a:pt x="7" y="40"/>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12" name="Freeform 149">
              <a:extLst>
                <a:ext uri="{FF2B5EF4-FFF2-40B4-BE49-F238E27FC236}">
                  <a16:creationId xmlns:a16="http://schemas.microsoft.com/office/drawing/2014/main" id="{E8CF72EC-BE77-4389-9394-9FBFA0C06BAC}"/>
                </a:ext>
              </a:extLst>
            </p:cNvPr>
            <p:cNvSpPr>
              <a:spLocks noEditPoints="1"/>
            </p:cNvSpPr>
            <p:nvPr/>
          </p:nvSpPr>
          <p:spPr bwMode="auto">
            <a:xfrm>
              <a:off x="6707" y="2024"/>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4"/>
                    <a:pt x="13" y="0"/>
                    <a:pt x="30" y="0"/>
                  </a:cubicBezTo>
                  <a:cubicBezTo>
                    <a:pt x="46" y="0"/>
                    <a:pt x="60" y="14"/>
                    <a:pt x="60" y="30"/>
                  </a:cubicBezTo>
                  <a:cubicBezTo>
                    <a:pt x="60" y="47"/>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w="9525">
              <a:solidFill>
                <a:srgbClr val="DE781D"/>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grpSp>
      <p:cxnSp>
        <p:nvCxnSpPr>
          <p:cNvPr id="33" name="Straight Connector 32">
            <a:extLst>
              <a:ext uri="{FF2B5EF4-FFF2-40B4-BE49-F238E27FC236}">
                <a16:creationId xmlns:a16="http://schemas.microsoft.com/office/drawing/2014/main" id="{E05F5B72-C1C2-460A-81CA-5398551485BE}"/>
              </a:ext>
            </a:extLst>
          </p:cNvPr>
          <p:cNvCxnSpPr>
            <a:cxnSpLocks/>
          </p:cNvCxnSpPr>
          <p:nvPr/>
        </p:nvCxnSpPr>
        <p:spPr>
          <a:xfrm>
            <a:off x="-9166" y="1941513"/>
            <a:ext cx="1163780" cy="0"/>
          </a:xfrm>
          <a:prstGeom prst="line">
            <a:avLst/>
          </a:prstGeom>
          <a:ln w="28575">
            <a:gradFill flip="none" rotWithShape="1">
              <a:gsLst>
                <a:gs pos="0">
                  <a:schemeClr val="accent3">
                    <a:lumMod val="90000"/>
                    <a:lumOff val="10000"/>
                  </a:schemeClr>
                </a:gs>
                <a:gs pos="100000">
                  <a:schemeClr val="accent3">
                    <a:lumMod val="10000"/>
                    <a:lumOff val="9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5C1806-753F-40BF-AE97-20499E7268E1}"/>
              </a:ext>
            </a:extLst>
          </p:cNvPr>
          <p:cNvCxnSpPr>
            <a:cxnSpLocks/>
          </p:cNvCxnSpPr>
          <p:nvPr/>
        </p:nvCxnSpPr>
        <p:spPr>
          <a:xfrm flipV="1">
            <a:off x="1167606" y="1928910"/>
            <a:ext cx="0" cy="3841385"/>
          </a:xfrm>
          <a:prstGeom prst="line">
            <a:avLst/>
          </a:prstGeom>
          <a:ln w="28575">
            <a:gradFill>
              <a:gsLst>
                <a:gs pos="0">
                  <a:schemeClr val="accent2"/>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8BA87F8-C02B-4FA2-90EC-724553A4FA8C}"/>
              </a:ext>
            </a:extLst>
          </p:cNvPr>
          <p:cNvSpPr/>
          <p:nvPr/>
        </p:nvSpPr>
        <p:spPr>
          <a:xfrm>
            <a:off x="-42863" y="1603375"/>
            <a:ext cx="1295401"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Imperatives </a:t>
            </a:r>
          </a:p>
        </p:txBody>
      </p:sp>
      <p:sp>
        <p:nvSpPr>
          <p:cNvPr id="39" name="Rectangle 38">
            <a:extLst>
              <a:ext uri="{FF2B5EF4-FFF2-40B4-BE49-F238E27FC236}">
                <a16:creationId xmlns:a16="http://schemas.microsoft.com/office/drawing/2014/main" id="{CD6AF877-F2D3-449A-BB35-BEC365709081}"/>
              </a:ext>
            </a:extLst>
          </p:cNvPr>
          <p:cNvSpPr/>
          <p:nvPr/>
        </p:nvSpPr>
        <p:spPr>
          <a:xfrm>
            <a:off x="1446213" y="2276475"/>
            <a:ext cx="2884487"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Ohio is growing across a number of manufacturing industries.</a:t>
            </a:r>
          </a:p>
        </p:txBody>
      </p:sp>
      <p:sp>
        <p:nvSpPr>
          <p:cNvPr id="40" name="Rectangle 39">
            <a:extLst>
              <a:ext uri="{FF2B5EF4-FFF2-40B4-BE49-F238E27FC236}">
                <a16:creationId xmlns:a16="http://schemas.microsoft.com/office/drawing/2014/main" id="{D91D3716-CB2C-49B4-9FAD-A16D66DA6FD3}"/>
              </a:ext>
            </a:extLst>
          </p:cNvPr>
          <p:cNvSpPr/>
          <p:nvPr/>
        </p:nvSpPr>
        <p:spPr>
          <a:xfrm>
            <a:off x="1446213" y="3295650"/>
            <a:ext cx="2884487" cy="69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Education and workforce training providers are working across each industry to better meet their needs.</a:t>
            </a:r>
          </a:p>
        </p:txBody>
      </p:sp>
      <p:sp>
        <p:nvSpPr>
          <p:cNvPr id="41" name="Rectangle 40">
            <a:extLst>
              <a:ext uri="{FF2B5EF4-FFF2-40B4-BE49-F238E27FC236}">
                <a16:creationId xmlns:a16="http://schemas.microsoft.com/office/drawing/2014/main" id="{050FC610-EDE3-4AC1-A835-EB68DD5E1CAA}"/>
              </a:ext>
            </a:extLst>
          </p:cNvPr>
          <p:cNvSpPr/>
          <p:nvPr/>
        </p:nvSpPr>
        <p:spPr>
          <a:xfrm>
            <a:off x="1446213" y="4300538"/>
            <a:ext cx="2884487" cy="69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Separate approaches to discussing in-demand, critical competencies and skills needs across each industry. </a:t>
            </a:r>
          </a:p>
        </p:txBody>
      </p:sp>
      <p:cxnSp>
        <p:nvCxnSpPr>
          <p:cNvPr id="43" name="Straight Connector 42">
            <a:extLst>
              <a:ext uri="{FF2B5EF4-FFF2-40B4-BE49-F238E27FC236}">
                <a16:creationId xmlns:a16="http://schemas.microsoft.com/office/drawing/2014/main" id="{10A146DF-F86C-4D70-8FE8-201118F0E0A6}"/>
              </a:ext>
            </a:extLst>
          </p:cNvPr>
          <p:cNvCxnSpPr>
            <a:cxnSpLocks/>
          </p:cNvCxnSpPr>
          <p:nvPr/>
        </p:nvCxnSpPr>
        <p:spPr>
          <a:xfrm flipV="1">
            <a:off x="1167410" y="5760268"/>
            <a:ext cx="11024590" cy="10027"/>
          </a:xfrm>
          <a:prstGeom prst="line">
            <a:avLst/>
          </a:prstGeom>
          <a:ln w="28575">
            <a:gradFill flip="none" rotWithShape="1">
              <a:gsLst>
                <a:gs pos="0">
                  <a:schemeClr val="accent2"/>
                </a:gs>
                <a:gs pos="100000">
                  <a:schemeClr val="accent4">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2FA844F-2C5B-4239-9085-7D30886F3E5B}"/>
              </a:ext>
            </a:extLst>
          </p:cNvPr>
          <p:cNvSpPr/>
          <p:nvPr/>
        </p:nvSpPr>
        <p:spPr>
          <a:xfrm>
            <a:off x="900113" y="2351088"/>
            <a:ext cx="547687" cy="549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grpSp>
        <p:nvGrpSpPr>
          <p:cNvPr id="88" name="Group 135">
            <a:extLst>
              <a:ext uri="{FF2B5EF4-FFF2-40B4-BE49-F238E27FC236}">
                <a16:creationId xmlns:a16="http://schemas.microsoft.com/office/drawing/2014/main" id="{C5B8CD73-DEB9-48F7-AF61-E3B411DC373D}"/>
              </a:ext>
            </a:extLst>
          </p:cNvPr>
          <p:cNvGrpSpPr>
            <a:grpSpLocks noChangeAspect="1"/>
          </p:cNvGrpSpPr>
          <p:nvPr/>
        </p:nvGrpSpPr>
        <p:grpSpPr bwMode="auto">
          <a:xfrm>
            <a:off x="982521" y="2412305"/>
            <a:ext cx="382985" cy="363566"/>
            <a:chOff x="4516" y="1763"/>
            <a:chExt cx="355" cy="337"/>
          </a:xfrm>
          <a:solidFill>
            <a:schemeClr val="accent4">
              <a:lumMod val="75000"/>
            </a:schemeClr>
          </a:solidFill>
        </p:grpSpPr>
        <p:sp>
          <p:nvSpPr>
            <p:cNvPr id="89" name="Freeform 136">
              <a:extLst>
                <a:ext uri="{FF2B5EF4-FFF2-40B4-BE49-F238E27FC236}">
                  <a16:creationId xmlns:a16="http://schemas.microsoft.com/office/drawing/2014/main" id="{94FC5D34-1D76-40E8-841D-5FA57A42BCB0}"/>
                </a:ext>
              </a:extLst>
            </p:cNvPr>
            <p:cNvSpPr>
              <a:spLocks/>
            </p:cNvSpPr>
            <p:nvPr/>
          </p:nvSpPr>
          <p:spPr bwMode="auto">
            <a:xfrm>
              <a:off x="4516" y="2082"/>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0" name="Freeform 137">
              <a:extLst>
                <a:ext uri="{FF2B5EF4-FFF2-40B4-BE49-F238E27FC236}">
                  <a16:creationId xmlns:a16="http://schemas.microsoft.com/office/drawing/2014/main" id="{79B941D1-16FE-4C82-9E94-A25D1AAD4CB1}"/>
                </a:ext>
              </a:extLst>
            </p:cNvPr>
            <p:cNvSpPr>
              <a:spLocks/>
            </p:cNvSpPr>
            <p:nvPr/>
          </p:nvSpPr>
          <p:spPr bwMode="auto">
            <a:xfrm>
              <a:off x="4516" y="2047"/>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1" name="Freeform 138">
              <a:extLst>
                <a:ext uri="{FF2B5EF4-FFF2-40B4-BE49-F238E27FC236}">
                  <a16:creationId xmlns:a16="http://schemas.microsoft.com/office/drawing/2014/main" id="{734275E4-E272-4DF5-8BB6-C3F50F1A43B2}"/>
                </a:ext>
              </a:extLst>
            </p:cNvPr>
            <p:cNvSpPr>
              <a:spLocks/>
            </p:cNvSpPr>
            <p:nvPr/>
          </p:nvSpPr>
          <p:spPr bwMode="auto">
            <a:xfrm>
              <a:off x="4516" y="2011"/>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2" name="Freeform 139">
              <a:extLst>
                <a:ext uri="{FF2B5EF4-FFF2-40B4-BE49-F238E27FC236}">
                  <a16:creationId xmlns:a16="http://schemas.microsoft.com/office/drawing/2014/main" id="{5AAEF280-F44E-4843-9C8B-8016EE53D8F8}"/>
                </a:ext>
              </a:extLst>
            </p:cNvPr>
            <p:cNvSpPr>
              <a:spLocks/>
            </p:cNvSpPr>
            <p:nvPr/>
          </p:nvSpPr>
          <p:spPr bwMode="auto">
            <a:xfrm>
              <a:off x="4516" y="1976"/>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3" name="Freeform 140">
              <a:extLst>
                <a:ext uri="{FF2B5EF4-FFF2-40B4-BE49-F238E27FC236}">
                  <a16:creationId xmlns:a16="http://schemas.microsoft.com/office/drawing/2014/main" id="{EAD73FA5-7449-4545-B3FD-0281A1784D0E}"/>
                </a:ext>
              </a:extLst>
            </p:cNvPr>
            <p:cNvSpPr>
              <a:spLocks/>
            </p:cNvSpPr>
            <p:nvPr/>
          </p:nvSpPr>
          <p:spPr bwMode="auto">
            <a:xfrm>
              <a:off x="4516" y="1940"/>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4" name="Freeform 141">
              <a:extLst>
                <a:ext uri="{FF2B5EF4-FFF2-40B4-BE49-F238E27FC236}">
                  <a16:creationId xmlns:a16="http://schemas.microsoft.com/office/drawing/2014/main" id="{FB4BF846-A885-4225-982B-6EA2C9085E3B}"/>
                </a:ext>
              </a:extLst>
            </p:cNvPr>
            <p:cNvSpPr>
              <a:spLocks/>
            </p:cNvSpPr>
            <p:nvPr/>
          </p:nvSpPr>
          <p:spPr bwMode="auto">
            <a:xfrm>
              <a:off x="4640" y="2082"/>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5" name="Freeform 142">
              <a:extLst>
                <a:ext uri="{FF2B5EF4-FFF2-40B4-BE49-F238E27FC236}">
                  <a16:creationId xmlns:a16="http://schemas.microsoft.com/office/drawing/2014/main" id="{7F6241B5-5DAE-4D82-B3EB-1E4A481A9F0B}"/>
                </a:ext>
              </a:extLst>
            </p:cNvPr>
            <p:cNvSpPr>
              <a:spLocks/>
            </p:cNvSpPr>
            <p:nvPr/>
          </p:nvSpPr>
          <p:spPr bwMode="auto">
            <a:xfrm>
              <a:off x="4640" y="2047"/>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6" name="Freeform 143">
              <a:extLst>
                <a:ext uri="{FF2B5EF4-FFF2-40B4-BE49-F238E27FC236}">
                  <a16:creationId xmlns:a16="http://schemas.microsoft.com/office/drawing/2014/main" id="{7D3CF19E-122E-467D-B968-B8F12E554351}"/>
                </a:ext>
              </a:extLst>
            </p:cNvPr>
            <p:cNvSpPr>
              <a:spLocks/>
            </p:cNvSpPr>
            <p:nvPr/>
          </p:nvSpPr>
          <p:spPr bwMode="auto">
            <a:xfrm>
              <a:off x="4640" y="2011"/>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7" name="Freeform 144">
              <a:extLst>
                <a:ext uri="{FF2B5EF4-FFF2-40B4-BE49-F238E27FC236}">
                  <a16:creationId xmlns:a16="http://schemas.microsoft.com/office/drawing/2014/main" id="{F4C4DA11-DC63-45BB-8235-5D1BBD4025DD}"/>
                </a:ext>
              </a:extLst>
            </p:cNvPr>
            <p:cNvSpPr>
              <a:spLocks/>
            </p:cNvSpPr>
            <p:nvPr/>
          </p:nvSpPr>
          <p:spPr bwMode="auto">
            <a:xfrm>
              <a:off x="4640" y="1976"/>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8" name="Freeform 145">
              <a:extLst>
                <a:ext uri="{FF2B5EF4-FFF2-40B4-BE49-F238E27FC236}">
                  <a16:creationId xmlns:a16="http://schemas.microsoft.com/office/drawing/2014/main" id="{E887EFB5-905D-4ED0-A081-FA855B762D4E}"/>
                </a:ext>
              </a:extLst>
            </p:cNvPr>
            <p:cNvSpPr>
              <a:spLocks/>
            </p:cNvSpPr>
            <p:nvPr/>
          </p:nvSpPr>
          <p:spPr bwMode="auto">
            <a:xfrm>
              <a:off x="4640" y="1940"/>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99" name="Freeform 146">
              <a:extLst>
                <a:ext uri="{FF2B5EF4-FFF2-40B4-BE49-F238E27FC236}">
                  <a16:creationId xmlns:a16="http://schemas.microsoft.com/office/drawing/2014/main" id="{7D66D6F2-A7BB-409D-B352-6E4DAAE91717}"/>
                </a:ext>
              </a:extLst>
            </p:cNvPr>
            <p:cNvSpPr>
              <a:spLocks/>
            </p:cNvSpPr>
            <p:nvPr/>
          </p:nvSpPr>
          <p:spPr bwMode="auto">
            <a:xfrm>
              <a:off x="4640" y="1905"/>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0" name="Freeform 147">
              <a:extLst>
                <a:ext uri="{FF2B5EF4-FFF2-40B4-BE49-F238E27FC236}">
                  <a16:creationId xmlns:a16="http://schemas.microsoft.com/office/drawing/2014/main" id="{39B88FF7-2497-434B-B345-5F2C7EA9FFF4}"/>
                </a:ext>
              </a:extLst>
            </p:cNvPr>
            <p:cNvSpPr>
              <a:spLocks/>
            </p:cNvSpPr>
            <p:nvPr/>
          </p:nvSpPr>
          <p:spPr bwMode="auto">
            <a:xfrm>
              <a:off x="4640" y="1869"/>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1" name="Freeform 148">
              <a:extLst>
                <a:ext uri="{FF2B5EF4-FFF2-40B4-BE49-F238E27FC236}">
                  <a16:creationId xmlns:a16="http://schemas.microsoft.com/office/drawing/2014/main" id="{27F5A62A-7DAC-4628-99E8-A3AEC6AC4A2E}"/>
                </a:ext>
              </a:extLst>
            </p:cNvPr>
            <p:cNvSpPr>
              <a:spLocks/>
            </p:cNvSpPr>
            <p:nvPr/>
          </p:nvSpPr>
          <p:spPr bwMode="auto">
            <a:xfrm>
              <a:off x="4640" y="1834"/>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2" name="Freeform 149">
              <a:extLst>
                <a:ext uri="{FF2B5EF4-FFF2-40B4-BE49-F238E27FC236}">
                  <a16:creationId xmlns:a16="http://schemas.microsoft.com/office/drawing/2014/main" id="{F0C184C5-7A33-41BF-98BE-C76500CF88A1}"/>
                </a:ext>
              </a:extLst>
            </p:cNvPr>
            <p:cNvSpPr>
              <a:spLocks/>
            </p:cNvSpPr>
            <p:nvPr/>
          </p:nvSpPr>
          <p:spPr bwMode="auto">
            <a:xfrm>
              <a:off x="4640" y="1798"/>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3" name="Freeform 150">
              <a:extLst>
                <a:ext uri="{FF2B5EF4-FFF2-40B4-BE49-F238E27FC236}">
                  <a16:creationId xmlns:a16="http://schemas.microsoft.com/office/drawing/2014/main" id="{A2D4A297-5C55-4DF9-B6D3-CE9EF0876EAB}"/>
                </a:ext>
              </a:extLst>
            </p:cNvPr>
            <p:cNvSpPr>
              <a:spLocks/>
            </p:cNvSpPr>
            <p:nvPr/>
          </p:nvSpPr>
          <p:spPr bwMode="auto">
            <a:xfrm>
              <a:off x="4640" y="1763"/>
              <a:ext cx="106"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4" name="Freeform 151">
              <a:extLst>
                <a:ext uri="{FF2B5EF4-FFF2-40B4-BE49-F238E27FC236}">
                  <a16:creationId xmlns:a16="http://schemas.microsoft.com/office/drawing/2014/main" id="{F9773D61-DD89-4D1B-A24F-F3C29B0F5701}"/>
                </a:ext>
              </a:extLst>
            </p:cNvPr>
            <p:cNvSpPr>
              <a:spLocks/>
            </p:cNvSpPr>
            <p:nvPr/>
          </p:nvSpPr>
          <p:spPr bwMode="auto">
            <a:xfrm>
              <a:off x="4764" y="2082"/>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5" name="Freeform 152">
              <a:extLst>
                <a:ext uri="{FF2B5EF4-FFF2-40B4-BE49-F238E27FC236}">
                  <a16:creationId xmlns:a16="http://schemas.microsoft.com/office/drawing/2014/main" id="{F6BC6CB3-98ED-4644-A5A1-C95F58C36C11}"/>
                </a:ext>
              </a:extLst>
            </p:cNvPr>
            <p:cNvSpPr>
              <a:spLocks/>
            </p:cNvSpPr>
            <p:nvPr/>
          </p:nvSpPr>
          <p:spPr bwMode="auto">
            <a:xfrm>
              <a:off x="4764" y="2047"/>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sp>
          <p:nvSpPr>
            <p:cNvPr id="106" name="Freeform 153">
              <a:extLst>
                <a:ext uri="{FF2B5EF4-FFF2-40B4-BE49-F238E27FC236}">
                  <a16:creationId xmlns:a16="http://schemas.microsoft.com/office/drawing/2014/main" id="{0235B87E-949C-477A-AEF4-35BFBAA957BF}"/>
                </a:ext>
              </a:extLst>
            </p:cNvPr>
            <p:cNvSpPr>
              <a:spLocks/>
            </p:cNvSpPr>
            <p:nvPr/>
          </p:nvSpPr>
          <p:spPr bwMode="auto">
            <a:xfrm>
              <a:off x="4764" y="2011"/>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DE791C"/>
                </a:solidFill>
                <a:effectLst/>
                <a:uLnTx/>
                <a:uFillTx/>
                <a:latin typeface="Source Sans Pro" panose="020B0503030403020204" pitchFamily="34" charset="0"/>
                <a:ea typeface="Source Sans Pro" panose="020B0503030403020204" pitchFamily="34" charset="0"/>
                <a:cs typeface="+mn-cs"/>
              </a:endParaRPr>
            </a:p>
          </p:txBody>
        </p:sp>
      </p:grpSp>
      <p:sp>
        <p:nvSpPr>
          <p:cNvPr id="113" name="Oval 112">
            <a:extLst>
              <a:ext uri="{FF2B5EF4-FFF2-40B4-BE49-F238E27FC236}">
                <a16:creationId xmlns:a16="http://schemas.microsoft.com/office/drawing/2014/main" id="{760BF68F-9D85-4E5A-8FEA-901CA6403693}"/>
              </a:ext>
            </a:extLst>
          </p:cNvPr>
          <p:cNvSpPr/>
          <p:nvPr/>
        </p:nvSpPr>
        <p:spPr>
          <a:xfrm>
            <a:off x="822325" y="3292475"/>
            <a:ext cx="682625" cy="682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114" name="Oval 113">
            <a:extLst>
              <a:ext uri="{FF2B5EF4-FFF2-40B4-BE49-F238E27FC236}">
                <a16:creationId xmlns:a16="http://schemas.microsoft.com/office/drawing/2014/main" id="{D6AE3E68-94CB-4AB4-8594-365BE097B0D0}"/>
              </a:ext>
            </a:extLst>
          </p:cNvPr>
          <p:cNvSpPr/>
          <p:nvPr/>
        </p:nvSpPr>
        <p:spPr>
          <a:xfrm>
            <a:off x="873125" y="4375150"/>
            <a:ext cx="547688" cy="547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grpSp>
        <p:nvGrpSpPr>
          <p:cNvPr id="107" name="Group 167">
            <a:extLst>
              <a:ext uri="{FF2B5EF4-FFF2-40B4-BE49-F238E27FC236}">
                <a16:creationId xmlns:a16="http://schemas.microsoft.com/office/drawing/2014/main" id="{CA94DA3B-6B46-41D8-B3C6-57BD4A763A85}"/>
              </a:ext>
            </a:extLst>
          </p:cNvPr>
          <p:cNvGrpSpPr>
            <a:grpSpLocks noChangeAspect="1"/>
          </p:cNvGrpSpPr>
          <p:nvPr/>
        </p:nvGrpSpPr>
        <p:grpSpPr bwMode="auto">
          <a:xfrm>
            <a:off x="955430" y="4561809"/>
            <a:ext cx="437012" cy="181750"/>
            <a:chOff x="6539" y="3122"/>
            <a:chExt cx="428" cy="178"/>
          </a:xfrm>
          <a:solidFill>
            <a:schemeClr val="accent4">
              <a:lumMod val="75000"/>
            </a:schemeClr>
          </a:solidFill>
        </p:grpSpPr>
        <p:sp>
          <p:nvSpPr>
            <p:cNvPr id="108" name="Freeform 168">
              <a:extLst>
                <a:ext uri="{FF2B5EF4-FFF2-40B4-BE49-F238E27FC236}">
                  <a16:creationId xmlns:a16="http://schemas.microsoft.com/office/drawing/2014/main" id="{0811DC1A-9FD8-4B22-A01C-BEB713EFE105}"/>
                </a:ext>
              </a:extLst>
            </p:cNvPr>
            <p:cNvSpPr>
              <a:spLocks/>
            </p:cNvSpPr>
            <p:nvPr/>
          </p:nvSpPr>
          <p:spPr bwMode="auto">
            <a:xfrm>
              <a:off x="6734" y="3122"/>
              <a:ext cx="18" cy="178"/>
            </a:xfrm>
            <a:custGeom>
              <a:avLst/>
              <a:gdLst>
                <a:gd name="T0" fmla="*/ 6 w 12"/>
                <a:gd name="T1" fmla="*/ 120 h 120"/>
                <a:gd name="T2" fmla="*/ 0 w 12"/>
                <a:gd name="T3" fmla="*/ 114 h 120"/>
                <a:gd name="T4" fmla="*/ 0 w 12"/>
                <a:gd name="T5" fmla="*/ 6 h 120"/>
                <a:gd name="T6" fmla="*/ 6 w 12"/>
                <a:gd name="T7" fmla="*/ 0 h 120"/>
                <a:gd name="T8" fmla="*/ 12 w 12"/>
                <a:gd name="T9" fmla="*/ 6 h 120"/>
                <a:gd name="T10" fmla="*/ 12 w 12"/>
                <a:gd name="T11" fmla="*/ 114 h 120"/>
                <a:gd name="T12" fmla="*/ 6 w 12"/>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 h="120">
                  <a:moveTo>
                    <a:pt x="6" y="120"/>
                  </a:moveTo>
                  <a:cubicBezTo>
                    <a:pt x="3" y="120"/>
                    <a:pt x="0" y="118"/>
                    <a:pt x="0" y="114"/>
                  </a:cubicBezTo>
                  <a:cubicBezTo>
                    <a:pt x="0" y="6"/>
                    <a:pt x="0" y="6"/>
                    <a:pt x="0" y="6"/>
                  </a:cubicBezTo>
                  <a:cubicBezTo>
                    <a:pt x="0" y="3"/>
                    <a:pt x="3" y="0"/>
                    <a:pt x="6" y="0"/>
                  </a:cubicBezTo>
                  <a:cubicBezTo>
                    <a:pt x="10" y="0"/>
                    <a:pt x="12" y="3"/>
                    <a:pt x="12" y="6"/>
                  </a:cubicBezTo>
                  <a:cubicBezTo>
                    <a:pt x="12" y="114"/>
                    <a:pt x="12" y="114"/>
                    <a:pt x="12" y="114"/>
                  </a:cubicBezTo>
                  <a:cubicBezTo>
                    <a:pt x="12" y="118"/>
                    <a:pt x="10" y="120"/>
                    <a:pt x="6" y="12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09" name="Freeform 169">
              <a:extLst>
                <a:ext uri="{FF2B5EF4-FFF2-40B4-BE49-F238E27FC236}">
                  <a16:creationId xmlns:a16="http://schemas.microsoft.com/office/drawing/2014/main" id="{BDD439F6-A0E7-429E-97FC-7DF7CB98AD56}"/>
                </a:ext>
              </a:extLst>
            </p:cNvPr>
            <p:cNvSpPr>
              <a:spLocks/>
            </p:cNvSpPr>
            <p:nvPr/>
          </p:nvSpPr>
          <p:spPr bwMode="auto">
            <a:xfrm>
              <a:off x="6788" y="3202"/>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10"/>
                    <a:pt x="0" y="6"/>
                  </a:cubicBezTo>
                  <a:cubicBezTo>
                    <a:pt x="0" y="3"/>
                    <a:pt x="3" y="0"/>
                    <a:pt x="6" y="0"/>
                  </a:cubicBezTo>
                  <a:cubicBezTo>
                    <a:pt x="114" y="0"/>
                    <a:pt x="114" y="0"/>
                    <a:pt x="114" y="0"/>
                  </a:cubicBezTo>
                  <a:cubicBezTo>
                    <a:pt x="118" y="0"/>
                    <a:pt x="120" y="3"/>
                    <a:pt x="120" y="6"/>
                  </a:cubicBezTo>
                  <a:cubicBezTo>
                    <a:pt x="120" y="10"/>
                    <a:pt x="118" y="12"/>
                    <a:pt x="114"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10" name="Freeform 170">
              <a:extLst>
                <a:ext uri="{FF2B5EF4-FFF2-40B4-BE49-F238E27FC236}">
                  <a16:creationId xmlns:a16="http://schemas.microsoft.com/office/drawing/2014/main" id="{4CE89091-0801-4F59-847A-D4AB55DB8C75}"/>
                </a:ext>
              </a:extLst>
            </p:cNvPr>
            <p:cNvSpPr>
              <a:spLocks/>
            </p:cNvSpPr>
            <p:nvPr/>
          </p:nvSpPr>
          <p:spPr bwMode="auto">
            <a:xfrm>
              <a:off x="6894" y="3148"/>
              <a:ext cx="73" cy="125"/>
            </a:xfrm>
            <a:custGeom>
              <a:avLst/>
              <a:gdLst>
                <a:gd name="T0" fmla="*/ 6 w 49"/>
                <a:gd name="T1" fmla="*/ 84 h 84"/>
                <a:gd name="T2" fmla="*/ 2 w 49"/>
                <a:gd name="T3" fmla="*/ 83 h 84"/>
                <a:gd name="T4" fmla="*/ 2 w 49"/>
                <a:gd name="T5" fmla="*/ 74 h 84"/>
                <a:gd name="T6" fmla="*/ 34 w 49"/>
                <a:gd name="T7" fmla="*/ 42 h 84"/>
                <a:gd name="T8" fmla="*/ 2 w 49"/>
                <a:gd name="T9" fmla="*/ 11 h 84"/>
                <a:gd name="T10" fmla="*/ 2 w 49"/>
                <a:gd name="T11" fmla="*/ 2 h 84"/>
                <a:gd name="T12" fmla="*/ 11 w 49"/>
                <a:gd name="T13" fmla="*/ 2 h 84"/>
                <a:gd name="T14" fmla="*/ 47 w 49"/>
                <a:gd name="T15" fmla="*/ 38 h 84"/>
                <a:gd name="T16" fmla="*/ 47 w 49"/>
                <a:gd name="T17" fmla="*/ 47 h 84"/>
                <a:gd name="T18" fmla="*/ 11 w 49"/>
                <a:gd name="T19" fmla="*/ 83 h 84"/>
                <a:gd name="T20" fmla="*/ 6 w 49"/>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84">
                  <a:moveTo>
                    <a:pt x="6" y="84"/>
                  </a:moveTo>
                  <a:cubicBezTo>
                    <a:pt x="5" y="84"/>
                    <a:pt x="3" y="84"/>
                    <a:pt x="2" y="83"/>
                  </a:cubicBezTo>
                  <a:cubicBezTo>
                    <a:pt x="0" y="80"/>
                    <a:pt x="0" y="77"/>
                    <a:pt x="2" y="74"/>
                  </a:cubicBezTo>
                  <a:cubicBezTo>
                    <a:pt x="34" y="42"/>
                    <a:pt x="34" y="42"/>
                    <a:pt x="34" y="42"/>
                  </a:cubicBezTo>
                  <a:cubicBezTo>
                    <a:pt x="2" y="11"/>
                    <a:pt x="2" y="11"/>
                    <a:pt x="2" y="11"/>
                  </a:cubicBezTo>
                  <a:cubicBezTo>
                    <a:pt x="0" y="8"/>
                    <a:pt x="0" y="5"/>
                    <a:pt x="2" y="2"/>
                  </a:cubicBezTo>
                  <a:cubicBezTo>
                    <a:pt x="5" y="0"/>
                    <a:pt x="8" y="0"/>
                    <a:pt x="11" y="2"/>
                  </a:cubicBezTo>
                  <a:cubicBezTo>
                    <a:pt x="47" y="38"/>
                    <a:pt x="47" y="38"/>
                    <a:pt x="47" y="38"/>
                  </a:cubicBezTo>
                  <a:cubicBezTo>
                    <a:pt x="49" y="41"/>
                    <a:pt x="49" y="44"/>
                    <a:pt x="47" y="47"/>
                  </a:cubicBezTo>
                  <a:cubicBezTo>
                    <a:pt x="11" y="83"/>
                    <a:pt x="11" y="83"/>
                    <a:pt x="11" y="83"/>
                  </a:cubicBezTo>
                  <a:cubicBezTo>
                    <a:pt x="10" y="84"/>
                    <a:pt x="8" y="84"/>
                    <a:pt x="6"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11" name="Freeform 171">
              <a:extLst>
                <a:ext uri="{FF2B5EF4-FFF2-40B4-BE49-F238E27FC236}">
                  <a16:creationId xmlns:a16="http://schemas.microsoft.com/office/drawing/2014/main" id="{B6309F73-4F46-46AD-B554-5DB1D1C0B7D7}"/>
                </a:ext>
              </a:extLst>
            </p:cNvPr>
            <p:cNvSpPr>
              <a:spLocks/>
            </p:cNvSpPr>
            <p:nvPr/>
          </p:nvSpPr>
          <p:spPr bwMode="auto">
            <a:xfrm>
              <a:off x="6539" y="3202"/>
              <a:ext cx="160" cy="18"/>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3" y="12"/>
                    <a:pt x="0" y="10"/>
                    <a:pt x="0" y="6"/>
                  </a:cubicBezTo>
                  <a:cubicBezTo>
                    <a:pt x="0" y="3"/>
                    <a:pt x="3" y="0"/>
                    <a:pt x="6" y="0"/>
                  </a:cubicBezTo>
                  <a:cubicBezTo>
                    <a:pt x="102" y="0"/>
                    <a:pt x="102" y="0"/>
                    <a:pt x="102" y="0"/>
                  </a:cubicBezTo>
                  <a:cubicBezTo>
                    <a:pt x="106" y="0"/>
                    <a:pt x="108" y="3"/>
                    <a:pt x="108" y="6"/>
                  </a:cubicBezTo>
                  <a:cubicBezTo>
                    <a:pt x="108" y="10"/>
                    <a:pt x="106" y="12"/>
                    <a:pt x="10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12" name="Freeform 172">
              <a:extLst>
                <a:ext uri="{FF2B5EF4-FFF2-40B4-BE49-F238E27FC236}">
                  <a16:creationId xmlns:a16="http://schemas.microsoft.com/office/drawing/2014/main" id="{5030F804-9622-4D8C-80F2-1EBDB2272D1A}"/>
                </a:ext>
              </a:extLst>
            </p:cNvPr>
            <p:cNvSpPr>
              <a:spLocks/>
            </p:cNvSpPr>
            <p:nvPr/>
          </p:nvSpPr>
          <p:spPr bwMode="auto">
            <a:xfrm>
              <a:off x="6539" y="3148"/>
              <a:ext cx="73" cy="125"/>
            </a:xfrm>
            <a:custGeom>
              <a:avLst/>
              <a:gdLst>
                <a:gd name="T0" fmla="*/ 42 w 49"/>
                <a:gd name="T1" fmla="*/ 84 h 84"/>
                <a:gd name="T2" fmla="*/ 38 w 49"/>
                <a:gd name="T3" fmla="*/ 83 h 84"/>
                <a:gd name="T4" fmla="*/ 2 w 49"/>
                <a:gd name="T5" fmla="*/ 47 h 84"/>
                <a:gd name="T6" fmla="*/ 2 w 49"/>
                <a:gd name="T7" fmla="*/ 38 h 84"/>
                <a:gd name="T8" fmla="*/ 38 w 49"/>
                <a:gd name="T9" fmla="*/ 2 h 84"/>
                <a:gd name="T10" fmla="*/ 47 w 49"/>
                <a:gd name="T11" fmla="*/ 2 h 84"/>
                <a:gd name="T12" fmla="*/ 47 w 49"/>
                <a:gd name="T13" fmla="*/ 11 h 84"/>
                <a:gd name="T14" fmla="*/ 15 w 49"/>
                <a:gd name="T15" fmla="*/ 42 h 84"/>
                <a:gd name="T16" fmla="*/ 47 w 49"/>
                <a:gd name="T17" fmla="*/ 74 h 84"/>
                <a:gd name="T18" fmla="*/ 47 w 49"/>
                <a:gd name="T19" fmla="*/ 83 h 84"/>
                <a:gd name="T20" fmla="*/ 42 w 49"/>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84">
                  <a:moveTo>
                    <a:pt x="42" y="84"/>
                  </a:moveTo>
                  <a:cubicBezTo>
                    <a:pt x="41" y="84"/>
                    <a:pt x="39" y="84"/>
                    <a:pt x="38" y="83"/>
                  </a:cubicBezTo>
                  <a:cubicBezTo>
                    <a:pt x="2" y="47"/>
                    <a:pt x="2" y="47"/>
                    <a:pt x="2" y="47"/>
                  </a:cubicBezTo>
                  <a:cubicBezTo>
                    <a:pt x="0" y="44"/>
                    <a:pt x="0" y="41"/>
                    <a:pt x="2" y="38"/>
                  </a:cubicBezTo>
                  <a:cubicBezTo>
                    <a:pt x="38" y="2"/>
                    <a:pt x="38" y="2"/>
                    <a:pt x="38" y="2"/>
                  </a:cubicBezTo>
                  <a:cubicBezTo>
                    <a:pt x="41" y="0"/>
                    <a:pt x="44" y="0"/>
                    <a:pt x="47" y="2"/>
                  </a:cubicBezTo>
                  <a:cubicBezTo>
                    <a:pt x="49" y="5"/>
                    <a:pt x="49" y="8"/>
                    <a:pt x="47" y="11"/>
                  </a:cubicBezTo>
                  <a:cubicBezTo>
                    <a:pt x="15" y="42"/>
                    <a:pt x="15" y="42"/>
                    <a:pt x="15" y="42"/>
                  </a:cubicBezTo>
                  <a:cubicBezTo>
                    <a:pt x="47" y="74"/>
                    <a:pt x="47" y="74"/>
                    <a:pt x="47" y="74"/>
                  </a:cubicBezTo>
                  <a:cubicBezTo>
                    <a:pt x="49" y="77"/>
                    <a:pt x="49" y="80"/>
                    <a:pt x="47" y="83"/>
                  </a:cubicBezTo>
                  <a:cubicBezTo>
                    <a:pt x="46" y="84"/>
                    <a:pt x="44" y="84"/>
                    <a:pt x="42"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grpSp>
      <p:sp>
        <p:nvSpPr>
          <p:cNvPr id="115" name="Rectangle 114">
            <a:extLst>
              <a:ext uri="{FF2B5EF4-FFF2-40B4-BE49-F238E27FC236}">
                <a16:creationId xmlns:a16="http://schemas.microsoft.com/office/drawing/2014/main" id="{4619DAB3-A8C3-4A10-85E4-809E7260AB88}"/>
              </a:ext>
            </a:extLst>
          </p:cNvPr>
          <p:cNvSpPr/>
          <p:nvPr/>
        </p:nvSpPr>
        <p:spPr>
          <a:xfrm rot="17058685">
            <a:off x="4514056" y="2402682"/>
            <a:ext cx="1698625" cy="16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Calibri" panose="020F0502020204030204" pitchFamily="34" charset="0"/>
              </a:rPr>
              <a:t>Industry Related </a:t>
            </a:r>
          </a:p>
        </p:txBody>
      </p:sp>
      <p:sp>
        <p:nvSpPr>
          <p:cNvPr id="116" name="Rectangle 115">
            <a:extLst>
              <a:ext uri="{FF2B5EF4-FFF2-40B4-BE49-F238E27FC236}">
                <a16:creationId xmlns:a16="http://schemas.microsoft.com/office/drawing/2014/main" id="{FC8321FA-3B5E-4D9F-B0C8-20D0838B665D}"/>
              </a:ext>
            </a:extLst>
          </p:cNvPr>
          <p:cNvSpPr/>
          <p:nvPr/>
        </p:nvSpPr>
        <p:spPr>
          <a:xfrm rot="16978199">
            <a:off x="4014788" y="4294188"/>
            <a:ext cx="1700212" cy="16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Calibri" panose="020F0502020204030204" pitchFamily="34" charset="0"/>
              </a:rPr>
              <a:t>Foundational </a:t>
            </a:r>
          </a:p>
        </p:txBody>
      </p:sp>
      <p:sp>
        <p:nvSpPr>
          <p:cNvPr id="118" name="Trapezoid 117">
            <a:extLst>
              <a:ext uri="{FF2B5EF4-FFF2-40B4-BE49-F238E27FC236}">
                <a16:creationId xmlns:a16="http://schemas.microsoft.com/office/drawing/2014/main" id="{AEA943AE-42FC-4D08-B23D-FA5927E9122B}"/>
              </a:ext>
            </a:extLst>
          </p:cNvPr>
          <p:cNvSpPr/>
          <p:nvPr/>
        </p:nvSpPr>
        <p:spPr>
          <a:xfrm>
            <a:off x="4830920" y="4993080"/>
            <a:ext cx="4147158" cy="606060"/>
          </a:xfrm>
          <a:prstGeom prst="trapezoid">
            <a:avLst/>
          </a:prstGeom>
          <a:solidFill>
            <a:schemeClr val="accent2"/>
          </a:solidFill>
          <a:ln w="12700" cap="flat" cmpd="sng" algn="ctr">
            <a:solidFill>
              <a:srgbClr val="B55400">
                <a:lumMod val="5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Personal Effectiveness</a:t>
            </a:r>
          </a:p>
        </p:txBody>
      </p:sp>
      <p:sp>
        <p:nvSpPr>
          <p:cNvPr id="119" name="Trapezoid 118">
            <a:extLst>
              <a:ext uri="{FF2B5EF4-FFF2-40B4-BE49-F238E27FC236}">
                <a16:creationId xmlns:a16="http://schemas.microsoft.com/office/drawing/2014/main" id="{B21134C7-6BEF-43AC-BBA7-8A4E0A0C1866}"/>
              </a:ext>
            </a:extLst>
          </p:cNvPr>
          <p:cNvSpPr/>
          <p:nvPr/>
        </p:nvSpPr>
        <p:spPr>
          <a:xfrm>
            <a:off x="4987842" y="4292086"/>
            <a:ext cx="3833315" cy="606060"/>
          </a:xfrm>
          <a:prstGeom prst="trapezoid">
            <a:avLst/>
          </a:prstGeom>
          <a:solidFill>
            <a:srgbClr val="D8461E"/>
          </a:solidFill>
          <a:ln w="12700" cap="flat" cmpd="sng" algn="ctr">
            <a:solidFill>
              <a:srgbClr val="A65818"/>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Academic</a:t>
            </a:r>
          </a:p>
        </p:txBody>
      </p:sp>
      <p:sp>
        <p:nvSpPr>
          <p:cNvPr id="120" name="Trapezoid 119">
            <a:extLst>
              <a:ext uri="{FF2B5EF4-FFF2-40B4-BE49-F238E27FC236}">
                <a16:creationId xmlns:a16="http://schemas.microsoft.com/office/drawing/2014/main" id="{69DCCF4E-E9FD-49A1-80CB-71A826D92986}"/>
              </a:ext>
            </a:extLst>
          </p:cNvPr>
          <p:cNvSpPr/>
          <p:nvPr/>
        </p:nvSpPr>
        <p:spPr>
          <a:xfrm>
            <a:off x="5136352" y="3591090"/>
            <a:ext cx="3536295" cy="606060"/>
          </a:xfrm>
          <a:prstGeom prst="trapezoid">
            <a:avLst/>
          </a:prstGeom>
          <a:solidFill>
            <a:schemeClr val="tx2"/>
          </a:solidFill>
          <a:ln w="12700" cap="flat" cmpd="sng" algn="ctr">
            <a:solidFill>
              <a:srgbClr val="FF943D"/>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Workplace</a:t>
            </a:r>
          </a:p>
        </p:txBody>
      </p:sp>
      <p:sp>
        <p:nvSpPr>
          <p:cNvPr id="121" name="Trapezoid 120">
            <a:extLst>
              <a:ext uri="{FF2B5EF4-FFF2-40B4-BE49-F238E27FC236}">
                <a16:creationId xmlns:a16="http://schemas.microsoft.com/office/drawing/2014/main" id="{A544C4B4-84E6-495A-87B0-16DE63F1BD28}"/>
              </a:ext>
            </a:extLst>
          </p:cNvPr>
          <p:cNvSpPr/>
          <p:nvPr/>
        </p:nvSpPr>
        <p:spPr>
          <a:xfrm>
            <a:off x="5286827" y="2890094"/>
            <a:ext cx="3235345" cy="606060"/>
          </a:xfrm>
          <a:prstGeom prst="trapezoid">
            <a:avLst/>
          </a:prstGeom>
          <a:solidFill>
            <a:srgbClr val="F3C256"/>
          </a:solidFill>
          <a:ln w="12700" cap="flat" cmpd="sng" algn="ctr">
            <a:solidFill>
              <a:srgbClr val="FFB781"/>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Calibri" panose="020F0502020204030204" pitchFamily="34" charset="0"/>
              </a:rPr>
              <a:t>Manufacturing</a:t>
            </a:r>
          </a:p>
        </p:txBody>
      </p:sp>
      <p:sp>
        <p:nvSpPr>
          <p:cNvPr id="122" name="Trapezoid 121">
            <a:extLst>
              <a:ext uri="{FF2B5EF4-FFF2-40B4-BE49-F238E27FC236}">
                <a16:creationId xmlns:a16="http://schemas.microsoft.com/office/drawing/2014/main" id="{C7C2BEC5-B3E9-454A-8218-F28FB1FE6A35}"/>
              </a:ext>
            </a:extLst>
          </p:cNvPr>
          <p:cNvSpPr/>
          <p:nvPr/>
        </p:nvSpPr>
        <p:spPr>
          <a:xfrm>
            <a:off x="5619136" y="2061907"/>
            <a:ext cx="2909000" cy="606060"/>
          </a:xfrm>
          <a:prstGeom prst="trapezoid">
            <a:avLst/>
          </a:prstGeom>
          <a:solidFill>
            <a:srgbClr val="7C2128"/>
          </a:solidFill>
          <a:ln w="12700" cap="flat" cmpd="sng" algn="ctr">
            <a:solidFill>
              <a:srgbClr val="7C2128"/>
            </a:solidFill>
            <a:prstDash val="solid"/>
            <a:miter lim="800000"/>
          </a:ln>
          <a:effectLst/>
          <a:scene3d>
            <a:camera prst="obliqueTopRight"/>
            <a:lightRig rig="chilly" dir="t"/>
          </a:scene3d>
          <a:sp3d extrusionH="190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Electrification </a:t>
            </a:r>
          </a:p>
        </p:txBody>
      </p:sp>
      <p:sp>
        <p:nvSpPr>
          <p:cNvPr id="123" name="Trapezoid 122">
            <a:extLst>
              <a:ext uri="{FF2B5EF4-FFF2-40B4-BE49-F238E27FC236}">
                <a16:creationId xmlns:a16="http://schemas.microsoft.com/office/drawing/2014/main" id="{F5F6C7A6-FC30-4770-82ED-A7E9F3C2136B}"/>
              </a:ext>
            </a:extLst>
          </p:cNvPr>
          <p:cNvSpPr/>
          <p:nvPr/>
        </p:nvSpPr>
        <p:spPr>
          <a:xfrm>
            <a:off x="5569540" y="2114969"/>
            <a:ext cx="2909000" cy="606060"/>
          </a:xfrm>
          <a:prstGeom prst="trapezoid">
            <a:avLst/>
          </a:prstGeom>
          <a:solidFill>
            <a:srgbClr val="BAC405"/>
          </a:solidFill>
          <a:ln w="12700" cap="flat" cmpd="sng" algn="ctr">
            <a:solidFill>
              <a:srgbClr val="BAC405"/>
            </a:solidFill>
            <a:prstDash val="solid"/>
            <a:miter lim="800000"/>
          </a:ln>
          <a:effectLst/>
          <a:scene3d>
            <a:camera prst="obliqueTopRight"/>
            <a:lightRig rig="chilly" dir="t"/>
          </a:scene3d>
          <a:sp3d extrusionH="190500">
            <a:bevelT/>
            <a:bevelB/>
            <a:extrusionClr>
              <a:srgbClr val="96968C">
                <a:lumMod val="50000"/>
              </a:srgbClr>
            </a:extrusionClr>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Electrification </a:t>
            </a:r>
          </a:p>
        </p:txBody>
      </p:sp>
      <p:sp>
        <p:nvSpPr>
          <p:cNvPr id="124" name="Trapezoid 123">
            <a:extLst>
              <a:ext uri="{FF2B5EF4-FFF2-40B4-BE49-F238E27FC236}">
                <a16:creationId xmlns:a16="http://schemas.microsoft.com/office/drawing/2014/main" id="{28A622F6-D2C5-440E-A57F-2661349FC2F2}"/>
              </a:ext>
            </a:extLst>
          </p:cNvPr>
          <p:cNvSpPr/>
          <p:nvPr/>
        </p:nvSpPr>
        <p:spPr>
          <a:xfrm>
            <a:off x="5499595" y="2168031"/>
            <a:ext cx="2929349" cy="606060"/>
          </a:xfrm>
          <a:prstGeom prst="trapezoid">
            <a:avLst/>
          </a:prstGeom>
          <a:solidFill>
            <a:srgbClr val="002D47">
              <a:lumMod val="75000"/>
              <a:lumOff val="25000"/>
            </a:srgbClr>
          </a:solidFill>
          <a:ln w="12700" cap="flat" cmpd="sng" algn="ctr">
            <a:solidFill>
              <a:srgbClr val="002D47">
                <a:lumMod val="50000"/>
                <a:lumOff val="50000"/>
              </a:srgbClr>
            </a:solidFill>
            <a:prstDash val="solid"/>
            <a:miter lim="800000"/>
          </a:ln>
          <a:effectLst/>
          <a:scene3d>
            <a:camera prst="obliqueTopRight"/>
            <a:lightRig rig="chilly" dir="t"/>
          </a:scene3d>
          <a:sp3d extrusionH="190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Industry Specific Competencies </a:t>
            </a:r>
          </a:p>
        </p:txBody>
      </p:sp>
      <p:sp>
        <p:nvSpPr>
          <p:cNvPr id="125" name="Trapezoid 124">
            <a:extLst>
              <a:ext uri="{FF2B5EF4-FFF2-40B4-BE49-F238E27FC236}">
                <a16:creationId xmlns:a16="http://schemas.microsoft.com/office/drawing/2014/main" id="{3A4540FC-5B86-4238-98E9-F7BDA66B9385}"/>
              </a:ext>
            </a:extLst>
          </p:cNvPr>
          <p:cNvSpPr/>
          <p:nvPr/>
        </p:nvSpPr>
        <p:spPr>
          <a:xfrm>
            <a:off x="5617832" y="1567565"/>
            <a:ext cx="2566191" cy="606060"/>
          </a:xfrm>
          <a:prstGeom prst="trapezoid">
            <a:avLst/>
          </a:prstGeom>
          <a:solidFill>
            <a:schemeClr val="accent3"/>
          </a:solidFill>
          <a:ln w="12700" cap="flat" cmpd="sng" algn="ctr">
            <a:solidFill>
              <a:srgbClr val="FFDCBD"/>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Calibri" panose="020F0502020204030204" pitchFamily="34" charset="0"/>
              </a:rPr>
              <a:t>Occupation or Employer-Specific</a:t>
            </a:r>
          </a:p>
        </p:txBody>
      </p:sp>
      <p:sp>
        <p:nvSpPr>
          <p:cNvPr id="126" name="Trapezoid 125">
            <a:extLst>
              <a:ext uri="{FF2B5EF4-FFF2-40B4-BE49-F238E27FC236}">
                <a16:creationId xmlns:a16="http://schemas.microsoft.com/office/drawing/2014/main" id="{CD91F272-34A8-499E-AB53-ED855DF0ADFC}"/>
              </a:ext>
            </a:extLst>
          </p:cNvPr>
          <p:cNvSpPr/>
          <p:nvPr/>
        </p:nvSpPr>
        <p:spPr>
          <a:xfrm>
            <a:off x="5449999" y="2221092"/>
            <a:ext cx="2909000" cy="606060"/>
          </a:xfrm>
          <a:prstGeom prst="trapezoid">
            <a:avLst/>
          </a:prstGeom>
          <a:solidFill>
            <a:schemeClr val="accent1"/>
          </a:solidFill>
          <a:ln w="12700" cap="flat" cmpd="sng" algn="ctr">
            <a:solidFill>
              <a:srgbClr val="F3C9A3"/>
            </a:solidFill>
            <a:prstDash val="solid"/>
            <a:miter lim="800000"/>
          </a:ln>
          <a:effectLst/>
          <a:scene3d>
            <a:camera prst="obliqueTopRight"/>
            <a:lightRig rig="chilly" dir="t"/>
          </a:scene3d>
          <a:sp3d extrusionH="190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Calibri" panose="020F0502020204030204" pitchFamily="34" charset="0"/>
              </a:rPr>
              <a:t>Industry Competencies </a:t>
            </a:r>
          </a:p>
        </p:txBody>
      </p:sp>
      <p:cxnSp>
        <p:nvCxnSpPr>
          <p:cNvPr id="131" name="Straight Connector 130">
            <a:extLst>
              <a:ext uri="{FF2B5EF4-FFF2-40B4-BE49-F238E27FC236}">
                <a16:creationId xmlns:a16="http://schemas.microsoft.com/office/drawing/2014/main" id="{90679C8C-DFE9-4D08-A3C4-A70155E43C63}"/>
              </a:ext>
            </a:extLst>
          </p:cNvPr>
          <p:cNvCxnSpPr>
            <a:cxnSpLocks/>
          </p:cNvCxnSpPr>
          <p:nvPr/>
        </p:nvCxnSpPr>
        <p:spPr>
          <a:xfrm flipV="1">
            <a:off x="8372475" y="2049463"/>
            <a:ext cx="1292225" cy="4762"/>
          </a:xfrm>
          <a:prstGeom prst="line">
            <a:avLst/>
          </a:prstGeom>
          <a:ln w="19050">
            <a:solidFill>
              <a:srgbClr val="3C1116"/>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869D3DA9-7AB4-4D4C-9EA2-F393B897838F}"/>
              </a:ext>
            </a:extLst>
          </p:cNvPr>
          <p:cNvSpPr/>
          <p:nvPr/>
        </p:nvSpPr>
        <p:spPr>
          <a:xfrm>
            <a:off x="9636125" y="1938338"/>
            <a:ext cx="1543050" cy="18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Aerospace and Defense</a:t>
            </a:r>
          </a:p>
        </p:txBody>
      </p:sp>
      <p:cxnSp>
        <p:nvCxnSpPr>
          <p:cNvPr id="3" name="Straight Connector 2">
            <a:extLst>
              <a:ext uri="{FF2B5EF4-FFF2-40B4-BE49-F238E27FC236}">
                <a16:creationId xmlns:a16="http://schemas.microsoft.com/office/drawing/2014/main" id="{5AA85E40-3EF9-4AB5-9F94-C5B418CF8E2C}"/>
              </a:ext>
            </a:extLst>
          </p:cNvPr>
          <p:cNvCxnSpPr>
            <a:cxnSpLocks/>
          </p:cNvCxnSpPr>
          <p:nvPr/>
        </p:nvCxnSpPr>
        <p:spPr>
          <a:xfrm>
            <a:off x="8680450" y="2992438"/>
            <a:ext cx="3124200" cy="11112"/>
          </a:xfrm>
          <a:prstGeom prst="line">
            <a:avLst/>
          </a:prstGeom>
          <a:ln w="19050">
            <a:solidFill>
              <a:srgbClr val="7C5E47"/>
            </a:solidFill>
          </a:ln>
        </p:spPr>
        <p:style>
          <a:lnRef idx="1">
            <a:schemeClr val="accent1"/>
          </a:lnRef>
          <a:fillRef idx="0">
            <a:schemeClr val="accent1"/>
          </a:fillRef>
          <a:effectRef idx="0">
            <a:schemeClr val="accent1"/>
          </a:effectRef>
          <a:fontRef idx="minor">
            <a:schemeClr val="tx1"/>
          </a:fontRef>
        </p:style>
      </p:cxnSp>
      <p:grpSp>
        <p:nvGrpSpPr>
          <p:cNvPr id="18462" name="Group 136">
            <a:extLst>
              <a:ext uri="{FF2B5EF4-FFF2-40B4-BE49-F238E27FC236}">
                <a16:creationId xmlns:a16="http://schemas.microsoft.com/office/drawing/2014/main" id="{F381F494-093A-4EB6-B2AB-00262FFEAEC2}"/>
              </a:ext>
            </a:extLst>
          </p:cNvPr>
          <p:cNvGrpSpPr>
            <a:grpSpLocks/>
          </p:cNvGrpSpPr>
          <p:nvPr/>
        </p:nvGrpSpPr>
        <p:grpSpPr bwMode="auto">
          <a:xfrm>
            <a:off x="8440738" y="2098675"/>
            <a:ext cx="3352800" cy="231775"/>
            <a:chOff x="8719656" y="2704384"/>
            <a:chExt cx="3353200" cy="231521"/>
          </a:xfrm>
        </p:grpSpPr>
        <p:cxnSp>
          <p:nvCxnSpPr>
            <p:cNvPr id="138" name="Straight Connector 137">
              <a:extLst>
                <a:ext uri="{FF2B5EF4-FFF2-40B4-BE49-F238E27FC236}">
                  <a16:creationId xmlns:a16="http://schemas.microsoft.com/office/drawing/2014/main" id="{29C86FE3-2ED6-4FAF-8120-5F3145C63530}"/>
                </a:ext>
              </a:extLst>
            </p:cNvPr>
            <p:cNvCxnSpPr>
              <a:cxnSpLocks/>
              <a:endCxn id="139" idx="1"/>
            </p:cNvCxnSpPr>
            <p:nvPr/>
          </p:nvCxnSpPr>
          <p:spPr>
            <a:xfrm>
              <a:off x="8719656" y="2816973"/>
              <a:ext cx="1066927" cy="3172"/>
            </a:xfrm>
            <a:prstGeom prst="line">
              <a:avLst/>
            </a:prstGeom>
            <a:ln w="19050">
              <a:solidFill>
                <a:srgbClr val="677206"/>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0D0C50A5-43CF-47D4-877E-9A2C025F71E2}"/>
                </a:ext>
              </a:extLst>
            </p:cNvPr>
            <p:cNvSpPr/>
            <p:nvPr/>
          </p:nvSpPr>
          <p:spPr>
            <a:xfrm>
              <a:off x="9786583" y="2704384"/>
              <a:ext cx="2286273" cy="23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Electric Vehicle and Battery</a:t>
              </a:r>
            </a:p>
          </p:txBody>
        </p:sp>
      </p:grpSp>
      <p:grpSp>
        <p:nvGrpSpPr>
          <p:cNvPr id="18463" name="Group 140">
            <a:extLst>
              <a:ext uri="{FF2B5EF4-FFF2-40B4-BE49-F238E27FC236}">
                <a16:creationId xmlns:a16="http://schemas.microsoft.com/office/drawing/2014/main" id="{E2AE167B-DC4A-484E-A9DE-020B6C51880B}"/>
              </a:ext>
            </a:extLst>
          </p:cNvPr>
          <p:cNvGrpSpPr>
            <a:grpSpLocks/>
          </p:cNvGrpSpPr>
          <p:nvPr/>
        </p:nvGrpSpPr>
        <p:grpSpPr bwMode="auto">
          <a:xfrm>
            <a:off x="8372475" y="2270125"/>
            <a:ext cx="2193925" cy="230188"/>
            <a:chOff x="8651336" y="2683118"/>
            <a:chExt cx="2194037" cy="231521"/>
          </a:xfrm>
        </p:grpSpPr>
        <p:cxnSp>
          <p:nvCxnSpPr>
            <p:cNvPr id="142" name="Straight Connector 141">
              <a:extLst>
                <a:ext uri="{FF2B5EF4-FFF2-40B4-BE49-F238E27FC236}">
                  <a16:creationId xmlns:a16="http://schemas.microsoft.com/office/drawing/2014/main" id="{542A0D79-B683-4321-A2FE-26F79EC5EF85}"/>
                </a:ext>
              </a:extLst>
            </p:cNvPr>
            <p:cNvCxnSpPr>
              <a:cxnSpLocks/>
              <a:endCxn id="143" idx="1"/>
            </p:cNvCxnSpPr>
            <p:nvPr/>
          </p:nvCxnSpPr>
          <p:spPr>
            <a:xfrm>
              <a:off x="8651336" y="2796484"/>
              <a:ext cx="852532" cy="3193"/>
            </a:xfrm>
            <a:prstGeom prst="line">
              <a:avLst/>
            </a:prstGeom>
            <a:ln w="19050">
              <a:solidFill>
                <a:srgbClr val="115A8B"/>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3FBB5DB4-5B7A-427B-A126-29187FFEFD82}"/>
                </a:ext>
              </a:extLst>
            </p:cNvPr>
            <p:cNvSpPr/>
            <p:nvPr/>
          </p:nvSpPr>
          <p:spPr>
            <a:xfrm>
              <a:off x="9503868" y="2683118"/>
              <a:ext cx="1341505" cy="23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Industrial Products </a:t>
              </a:r>
            </a:p>
          </p:txBody>
        </p:sp>
      </p:grpSp>
      <p:grpSp>
        <p:nvGrpSpPr>
          <p:cNvPr id="18464" name="Group 144">
            <a:extLst>
              <a:ext uri="{FF2B5EF4-FFF2-40B4-BE49-F238E27FC236}">
                <a16:creationId xmlns:a16="http://schemas.microsoft.com/office/drawing/2014/main" id="{3E5D4CCD-652E-4192-8261-243B76878F96}"/>
              </a:ext>
            </a:extLst>
          </p:cNvPr>
          <p:cNvGrpSpPr>
            <a:grpSpLocks/>
          </p:cNvGrpSpPr>
          <p:nvPr/>
        </p:nvGrpSpPr>
        <p:grpSpPr bwMode="auto">
          <a:xfrm>
            <a:off x="8372475" y="2439988"/>
            <a:ext cx="2049463" cy="231775"/>
            <a:chOff x="8527544" y="2683780"/>
            <a:chExt cx="2049864" cy="231521"/>
          </a:xfrm>
        </p:grpSpPr>
        <p:cxnSp>
          <p:nvCxnSpPr>
            <p:cNvPr id="146" name="Straight Connector 145">
              <a:extLst>
                <a:ext uri="{FF2B5EF4-FFF2-40B4-BE49-F238E27FC236}">
                  <a16:creationId xmlns:a16="http://schemas.microsoft.com/office/drawing/2014/main" id="{A9A54A33-C8E3-42DA-A7EE-6C79122FFE40}"/>
                </a:ext>
              </a:extLst>
            </p:cNvPr>
            <p:cNvCxnSpPr>
              <a:cxnSpLocks/>
            </p:cNvCxnSpPr>
            <p:nvPr/>
          </p:nvCxnSpPr>
          <p:spPr>
            <a:xfrm flipV="1">
              <a:off x="8527544" y="2796368"/>
              <a:ext cx="709752" cy="158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D733B5B1-7689-4A68-9D22-1EEBDD1791AF}"/>
                </a:ext>
              </a:extLst>
            </p:cNvPr>
            <p:cNvSpPr/>
            <p:nvPr/>
          </p:nvSpPr>
          <p:spPr>
            <a:xfrm>
              <a:off x="9237296" y="2683780"/>
              <a:ext cx="1340112" cy="23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Semiconductor</a:t>
              </a:r>
            </a:p>
          </p:txBody>
        </p:sp>
      </p:grpSp>
      <p:grpSp>
        <p:nvGrpSpPr>
          <p:cNvPr id="18465" name="Group 149">
            <a:extLst>
              <a:ext uri="{FF2B5EF4-FFF2-40B4-BE49-F238E27FC236}">
                <a16:creationId xmlns:a16="http://schemas.microsoft.com/office/drawing/2014/main" id="{5AEAA4A4-1386-4A68-84AC-F59773C8158C}"/>
              </a:ext>
            </a:extLst>
          </p:cNvPr>
          <p:cNvGrpSpPr>
            <a:grpSpLocks/>
          </p:cNvGrpSpPr>
          <p:nvPr/>
        </p:nvGrpSpPr>
        <p:grpSpPr bwMode="auto">
          <a:xfrm>
            <a:off x="8372475" y="2609850"/>
            <a:ext cx="1758950" cy="231775"/>
            <a:chOff x="8527544" y="2683780"/>
            <a:chExt cx="1759935" cy="231521"/>
          </a:xfrm>
        </p:grpSpPr>
        <p:cxnSp>
          <p:nvCxnSpPr>
            <p:cNvPr id="151" name="Straight Connector 150">
              <a:extLst>
                <a:ext uri="{FF2B5EF4-FFF2-40B4-BE49-F238E27FC236}">
                  <a16:creationId xmlns:a16="http://schemas.microsoft.com/office/drawing/2014/main" id="{E357BC08-5F25-4A88-A736-0587D977D3C4}"/>
                </a:ext>
              </a:extLst>
            </p:cNvPr>
            <p:cNvCxnSpPr>
              <a:cxnSpLocks/>
              <a:endCxn id="152" idx="1"/>
            </p:cNvCxnSpPr>
            <p:nvPr/>
          </p:nvCxnSpPr>
          <p:spPr>
            <a:xfrm>
              <a:off x="8527544" y="2797955"/>
              <a:ext cx="419335" cy="1586"/>
            </a:xfrm>
            <a:prstGeom prst="line">
              <a:avLst/>
            </a:prstGeom>
            <a:ln w="19050">
              <a:solidFill>
                <a:srgbClr val="907E6C"/>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E30EFA73-6F59-43B3-B978-EBA44545CC74}"/>
                </a:ext>
              </a:extLst>
            </p:cNvPr>
            <p:cNvSpPr/>
            <p:nvPr/>
          </p:nvSpPr>
          <p:spPr>
            <a:xfrm>
              <a:off x="8946879" y="2683780"/>
              <a:ext cx="1340600" cy="23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Etc.</a:t>
              </a:r>
            </a:p>
          </p:txBody>
        </p:sp>
      </p:grpSp>
      <p:grpSp>
        <p:nvGrpSpPr>
          <p:cNvPr id="16" name="Group 164">
            <a:extLst>
              <a:ext uri="{FF2B5EF4-FFF2-40B4-BE49-F238E27FC236}">
                <a16:creationId xmlns:a16="http://schemas.microsoft.com/office/drawing/2014/main" id="{8509168D-9022-4C5E-9D76-A2C94D76B16D}"/>
              </a:ext>
            </a:extLst>
          </p:cNvPr>
          <p:cNvGrpSpPr>
            <a:grpSpLocks noChangeAspect="1"/>
          </p:cNvGrpSpPr>
          <p:nvPr/>
        </p:nvGrpSpPr>
        <p:grpSpPr bwMode="auto">
          <a:xfrm>
            <a:off x="915533" y="3392306"/>
            <a:ext cx="496190" cy="483409"/>
            <a:chOff x="3625" y="3155"/>
            <a:chExt cx="427" cy="416"/>
          </a:xfrm>
          <a:solidFill>
            <a:srgbClr val="76736D"/>
          </a:solidFill>
        </p:grpSpPr>
        <p:sp>
          <p:nvSpPr>
            <p:cNvPr id="17" name="Freeform 165">
              <a:extLst>
                <a:ext uri="{FF2B5EF4-FFF2-40B4-BE49-F238E27FC236}">
                  <a16:creationId xmlns:a16="http://schemas.microsoft.com/office/drawing/2014/main" id="{8B647729-976C-4CB3-A99C-F6D9EF363B0C}"/>
                </a:ext>
              </a:extLst>
            </p:cNvPr>
            <p:cNvSpPr>
              <a:spLocks noEditPoints="1"/>
            </p:cNvSpPr>
            <p:nvPr/>
          </p:nvSpPr>
          <p:spPr bwMode="auto">
            <a:xfrm>
              <a:off x="3785" y="3276"/>
              <a:ext cx="107" cy="104"/>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2"/>
                  </a:moveTo>
                  <a:cubicBezTo>
                    <a:pt x="23" y="12"/>
                    <a:pt x="12" y="23"/>
                    <a:pt x="12" y="36"/>
                  </a:cubicBezTo>
                  <a:cubicBezTo>
                    <a:pt x="12" y="49"/>
                    <a:pt x="23" y="60"/>
                    <a:pt x="36" y="60"/>
                  </a:cubicBezTo>
                  <a:cubicBezTo>
                    <a:pt x="49" y="60"/>
                    <a:pt x="60" y="49"/>
                    <a:pt x="60" y="36"/>
                  </a:cubicBezTo>
                  <a:cubicBezTo>
                    <a:pt x="60" y="23"/>
                    <a:pt x="49" y="12"/>
                    <a:pt x="36"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9" name="Freeform 166">
              <a:extLst>
                <a:ext uri="{FF2B5EF4-FFF2-40B4-BE49-F238E27FC236}">
                  <a16:creationId xmlns:a16="http://schemas.microsoft.com/office/drawing/2014/main" id="{2DB7EC9F-69D9-447B-810A-678372E89C01}"/>
                </a:ext>
              </a:extLst>
            </p:cNvPr>
            <p:cNvSpPr>
              <a:spLocks noEditPoints="1"/>
            </p:cNvSpPr>
            <p:nvPr/>
          </p:nvSpPr>
          <p:spPr bwMode="auto">
            <a:xfrm>
              <a:off x="3759" y="3363"/>
              <a:ext cx="159" cy="87"/>
            </a:xfrm>
            <a:custGeom>
              <a:avLst/>
              <a:gdLst>
                <a:gd name="T0" fmla="*/ 102 w 108"/>
                <a:gd name="T1" fmla="*/ 60 h 60"/>
                <a:gd name="T2" fmla="*/ 6 w 108"/>
                <a:gd name="T3" fmla="*/ 60 h 60"/>
                <a:gd name="T4" fmla="*/ 0 w 108"/>
                <a:gd name="T5" fmla="*/ 54 h 60"/>
                <a:gd name="T6" fmla="*/ 54 w 108"/>
                <a:gd name="T7" fmla="*/ 0 h 60"/>
                <a:gd name="T8" fmla="*/ 108 w 108"/>
                <a:gd name="T9" fmla="*/ 54 h 60"/>
                <a:gd name="T10" fmla="*/ 102 w 108"/>
                <a:gd name="T11" fmla="*/ 60 h 60"/>
                <a:gd name="T12" fmla="*/ 12 w 108"/>
                <a:gd name="T13" fmla="*/ 48 h 60"/>
                <a:gd name="T14" fmla="*/ 95 w 108"/>
                <a:gd name="T15" fmla="*/ 48 h 60"/>
                <a:gd name="T16" fmla="*/ 54 w 108"/>
                <a:gd name="T17" fmla="*/ 12 h 60"/>
                <a:gd name="T18" fmla="*/ 12 w 108"/>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0">
                  <a:moveTo>
                    <a:pt x="102" y="60"/>
                  </a:moveTo>
                  <a:cubicBezTo>
                    <a:pt x="6" y="60"/>
                    <a:pt x="6" y="60"/>
                    <a:pt x="6" y="60"/>
                  </a:cubicBezTo>
                  <a:cubicBezTo>
                    <a:pt x="3" y="60"/>
                    <a:pt x="0" y="57"/>
                    <a:pt x="0" y="54"/>
                  </a:cubicBezTo>
                  <a:cubicBezTo>
                    <a:pt x="0" y="24"/>
                    <a:pt x="24" y="0"/>
                    <a:pt x="54" y="0"/>
                  </a:cubicBezTo>
                  <a:cubicBezTo>
                    <a:pt x="84" y="0"/>
                    <a:pt x="108" y="24"/>
                    <a:pt x="108" y="54"/>
                  </a:cubicBezTo>
                  <a:cubicBezTo>
                    <a:pt x="108" y="57"/>
                    <a:pt x="105" y="60"/>
                    <a:pt x="102" y="60"/>
                  </a:cubicBezTo>
                  <a:close/>
                  <a:moveTo>
                    <a:pt x="12" y="48"/>
                  </a:moveTo>
                  <a:cubicBezTo>
                    <a:pt x="95" y="48"/>
                    <a:pt x="95" y="48"/>
                    <a:pt x="95" y="48"/>
                  </a:cubicBezTo>
                  <a:cubicBezTo>
                    <a:pt x="93" y="27"/>
                    <a:pt x="75" y="12"/>
                    <a:pt x="54" y="12"/>
                  </a:cubicBezTo>
                  <a:cubicBezTo>
                    <a:pt x="33" y="12"/>
                    <a:pt x="15" y="27"/>
                    <a:pt x="12" y="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0" name="Freeform 167">
              <a:extLst>
                <a:ext uri="{FF2B5EF4-FFF2-40B4-BE49-F238E27FC236}">
                  <a16:creationId xmlns:a16="http://schemas.microsoft.com/office/drawing/2014/main" id="{35AA1C93-42E0-4E17-86C6-84A3C1A64447}"/>
                </a:ext>
              </a:extLst>
            </p:cNvPr>
            <p:cNvSpPr>
              <a:spLocks/>
            </p:cNvSpPr>
            <p:nvPr/>
          </p:nvSpPr>
          <p:spPr bwMode="auto">
            <a:xfrm>
              <a:off x="3917" y="3213"/>
              <a:ext cx="75" cy="72"/>
            </a:xfrm>
            <a:custGeom>
              <a:avLst/>
              <a:gdLst>
                <a:gd name="T0" fmla="*/ 7 w 51"/>
                <a:gd name="T1" fmla="*/ 50 h 50"/>
                <a:gd name="T2" fmla="*/ 3 w 51"/>
                <a:gd name="T3" fmla="*/ 48 h 50"/>
                <a:gd name="T4" fmla="*/ 3 w 51"/>
                <a:gd name="T5" fmla="*/ 40 h 50"/>
                <a:gd name="T6" fmla="*/ 40 w 51"/>
                <a:gd name="T7" fmla="*/ 3 h 50"/>
                <a:gd name="T8" fmla="*/ 48 w 51"/>
                <a:gd name="T9" fmla="*/ 3 h 50"/>
                <a:gd name="T10" fmla="*/ 48 w 51"/>
                <a:gd name="T11" fmla="*/ 11 h 50"/>
                <a:gd name="T12" fmla="*/ 11 w 51"/>
                <a:gd name="T13" fmla="*/ 48 h 50"/>
                <a:gd name="T14" fmla="*/ 7 w 51"/>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7" y="50"/>
                  </a:moveTo>
                  <a:cubicBezTo>
                    <a:pt x="5" y="50"/>
                    <a:pt x="4" y="49"/>
                    <a:pt x="3" y="48"/>
                  </a:cubicBezTo>
                  <a:cubicBezTo>
                    <a:pt x="0" y="46"/>
                    <a:pt x="0" y="42"/>
                    <a:pt x="3" y="40"/>
                  </a:cubicBezTo>
                  <a:cubicBezTo>
                    <a:pt x="40" y="3"/>
                    <a:pt x="40" y="3"/>
                    <a:pt x="40" y="3"/>
                  </a:cubicBezTo>
                  <a:cubicBezTo>
                    <a:pt x="42" y="0"/>
                    <a:pt x="46" y="0"/>
                    <a:pt x="48" y="3"/>
                  </a:cubicBezTo>
                  <a:cubicBezTo>
                    <a:pt x="51" y="5"/>
                    <a:pt x="51" y="9"/>
                    <a:pt x="48" y="11"/>
                  </a:cubicBezTo>
                  <a:cubicBezTo>
                    <a:pt x="11" y="48"/>
                    <a:pt x="11" y="48"/>
                    <a:pt x="11" y="48"/>
                  </a:cubicBezTo>
                  <a:cubicBezTo>
                    <a:pt x="10" y="49"/>
                    <a:pt x="8" y="50"/>
                    <a:pt x="7" y="5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1" name="Freeform 168">
              <a:extLst>
                <a:ext uri="{FF2B5EF4-FFF2-40B4-BE49-F238E27FC236}">
                  <a16:creationId xmlns:a16="http://schemas.microsoft.com/office/drawing/2014/main" id="{AADF7D1E-0CB8-4062-9E33-0868CC7CBFE4}"/>
                </a:ext>
              </a:extLst>
            </p:cNvPr>
            <p:cNvSpPr>
              <a:spLocks noEditPoints="1"/>
            </p:cNvSpPr>
            <p:nvPr/>
          </p:nvSpPr>
          <p:spPr bwMode="auto">
            <a:xfrm>
              <a:off x="3963" y="3155"/>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2" name="Freeform 169">
              <a:extLst>
                <a:ext uri="{FF2B5EF4-FFF2-40B4-BE49-F238E27FC236}">
                  <a16:creationId xmlns:a16="http://schemas.microsoft.com/office/drawing/2014/main" id="{3E700BDA-01DE-4B2E-A593-237238CB6A75}"/>
                </a:ext>
              </a:extLst>
            </p:cNvPr>
            <p:cNvSpPr>
              <a:spLocks/>
            </p:cNvSpPr>
            <p:nvPr/>
          </p:nvSpPr>
          <p:spPr bwMode="auto">
            <a:xfrm>
              <a:off x="3935" y="3457"/>
              <a:ext cx="56" cy="55"/>
            </a:xfrm>
            <a:custGeom>
              <a:avLst/>
              <a:gdLst>
                <a:gd name="T0" fmla="*/ 32 w 38"/>
                <a:gd name="T1" fmla="*/ 38 h 38"/>
                <a:gd name="T2" fmla="*/ 28 w 38"/>
                <a:gd name="T3" fmla="*/ 36 h 38"/>
                <a:gd name="T4" fmla="*/ 2 w 38"/>
                <a:gd name="T5" fmla="*/ 11 h 38"/>
                <a:gd name="T6" fmla="*/ 2 w 38"/>
                <a:gd name="T7" fmla="*/ 2 h 38"/>
                <a:gd name="T8" fmla="*/ 11 w 38"/>
                <a:gd name="T9" fmla="*/ 2 h 38"/>
                <a:gd name="T10" fmla="*/ 36 w 38"/>
                <a:gd name="T11" fmla="*/ 28 h 38"/>
                <a:gd name="T12" fmla="*/ 36 w 38"/>
                <a:gd name="T13" fmla="*/ 36 h 38"/>
                <a:gd name="T14" fmla="*/ 32 w 38"/>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32" y="38"/>
                  </a:moveTo>
                  <a:cubicBezTo>
                    <a:pt x="30" y="38"/>
                    <a:pt x="29" y="37"/>
                    <a:pt x="28" y="36"/>
                  </a:cubicBezTo>
                  <a:cubicBezTo>
                    <a:pt x="2" y="11"/>
                    <a:pt x="2" y="11"/>
                    <a:pt x="2" y="11"/>
                  </a:cubicBezTo>
                  <a:cubicBezTo>
                    <a:pt x="0" y="8"/>
                    <a:pt x="0" y="4"/>
                    <a:pt x="2" y="2"/>
                  </a:cubicBezTo>
                  <a:cubicBezTo>
                    <a:pt x="5" y="0"/>
                    <a:pt x="8" y="0"/>
                    <a:pt x="11" y="2"/>
                  </a:cubicBezTo>
                  <a:cubicBezTo>
                    <a:pt x="36" y="28"/>
                    <a:pt x="36" y="28"/>
                    <a:pt x="36" y="28"/>
                  </a:cubicBezTo>
                  <a:cubicBezTo>
                    <a:pt x="38" y="30"/>
                    <a:pt x="38" y="34"/>
                    <a:pt x="36" y="36"/>
                  </a:cubicBezTo>
                  <a:cubicBezTo>
                    <a:pt x="35" y="37"/>
                    <a:pt x="33" y="38"/>
                    <a:pt x="32" y="3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3" name="Freeform 170">
              <a:extLst>
                <a:ext uri="{FF2B5EF4-FFF2-40B4-BE49-F238E27FC236}">
                  <a16:creationId xmlns:a16="http://schemas.microsoft.com/office/drawing/2014/main" id="{53222696-76CD-4C2E-8B55-94AB87F2C86E}"/>
                </a:ext>
              </a:extLst>
            </p:cNvPr>
            <p:cNvSpPr>
              <a:spLocks noEditPoints="1"/>
            </p:cNvSpPr>
            <p:nvPr/>
          </p:nvSpPr>
          <p:spPr bwMode="auto">
            <a:xfrm>
              <a:off x="3963" y="3485"/>
              <a:ext cx="89" cy="8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7" y="0"/>
                    <a:pt x="60" y="13"/>
                    <a:pt x="60" y="30"/>
                  </a:cubicBezTo>
                  <a:cubicBezTo>
                    <a:pt x="60" y="46"/>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4" name="Freeform 171">
              <a:extLst>
                <a:ext uri="{FF2B5EF4-FFF2-40B4-BE49-F238E27FC236}">
                  <a16:creationId xmlns:a16="http://schemas.microsoft.com/office/drawing/2014/main" id="{7E608A67-BDC4-4112-BB1C-F6AAD4A4CEF3}"/>
                </a:ext>
              </a:extLst>
            </p:cNvPr>
            <p:cNvSpPr>
              <a:spLocks/>
            </p:cNvSpPr>
            <p:nvPr/>
          </p:nvSpPr>
          <p:spPr bwMode="auto">
            <a:xfrm>
              <a:off x="3685" y="3213"/>
              <a:ext cx="74" cy="72"/>
            </a:xfrm>
            <a:custGeom>
              <a:avLst/>
              <a:gdLst>
                <a:gd name="T0" fmla="*/ 44 w 50"/>
                <a:gd name="T1" fmla="*/ 50 h 50"/>
                <a:gd name="T2" fmla="*/ 40 w 50"/>
                <a:gd name="T3" fmla="*/ 48 h 50"/>
                <a:gd name="T4" fmla="*/ 2 w 50"/>
                <a:gd name="T5" fmla="*/ 11 h 50"/>
                <a:gd name="T6" fmla="*/ 2 w 50"/>
                <a:gd name="T7" fmla="*/ 3 h 50"/>
                <a:gd name="T8" fmla="*/ 11 w 50"/>
                <a:gd name="T9" fmla="*/ 3 h 50"/>
                <a:gd name="T10" fmla="*/ 48 w 50"/>
                <a:gd name="T11" fmla="*/ 40 h 50"/>
                <a:gd name="T12" fmla="*/ 48 w 50"/>
                <a:gd name="T13" fmla="*/ 48 h 50"/>
                <a:gd name="T14" fmla="*/ 44 w 50"/>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0">
                  <a:moveTo>
                    <a:pt x="44" y="50"/>
                  </a:moveTo>
                  <a:cubicBezTo>
                    <a:pt x="42" y="50"/>
                    <a:pt x="41" y="49"/>
                    <a:pt x="40" y="48"/>
                  </a:cubicBezTo>
                  <a:cubicBezTo>
                    <a:pt x="2" y="11"/>
                    <a:pt x="2" y="11"/>
                    <a:pt x="2" y="11"/>
                  </a:cubicBezTo>
                  <a:cubicBezTo>
                    <a:pt x="0" y="9"/>
                    <a:pt x="0" y="5"/>
                    <a:pt x="2" y="3"/>
                  </a:cubicBezTo>
                  <a:cubicBezTo>
                    <a:pt x="5" y="0"/>
                    <a:pt x="8" y="0"/>
                    <a:pt x="11" y="3"/>
                  </a:cubicBezTo>
                  <a:cubicBezTo>
                    <a:pt x="48" y="40"/>
                    <a:pt x="48" y="40"/>
                    <a:pt x="48" y="40"/>
                  </a:cubicBezTo>
                  <a:cubicBezTo>
                    <a:pt x="50" y="42"/>
                    <a:pt x="50" y="46"/>
                    <a:pt x="48" y="48"/>
                  </a:cubicBezTo>
                  <a:cubicBezTo>
                    <a:pt x="47" y="49"/>
                    <a:pt x="45" y="50"/>
                    <a:pt x="44" y="5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5" name="Freeform 172">
              <a:extLst>
                <a:ext uri="{FF2B5EF4-FFF2-40B4-BE49-F238E27FC236}">
                  <a16:creationId xmlns:a16="http://schemas.microsoft.com/office/drawing/2014/main" id="{5C090725-F17E-4EC2-B703-632EF4DF38E1}"/>
                </a:ext>
              </a:extLst>
            </p:cNvPr>
            <p:cNvSpPr>
              <a:spLocks noEditPoints="1"/>
            </p:cNvSpPr>
            <p:nvPr/>
          </p:nvSpPr>
          <p:spPr bwMode="auto">
            <a:xfrm>
              <a:off x="3625" y="3155"/>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6" name="Freeform 173">
              <a:extLst>
                <a:ext uri="{FF2B5EF4-FFF2-40B4-BE49-F238E27FC236}">
                  <a16:creationId xmlns:a16="http://schemas.microsoft.com/office/drawing/2014/main" id="{B7F92C8F-0316-49E2-84D3-9467B4E90084}"/>
                </a:ext>
              </a:extLst>
            </p:cNvPr>
            <p:cNvSpPr>
              <a:spLocks/>
            </p:cNvSpPr>
            <p:nvPr/>
          </p:nvSpPr>
          <p:spPr bwMode="auto">
            <a:xfrm>
              <a:off x="3685" y="3457"/>
              <a:ext cx="57" cy="55"/>
            </a:xfrm>
            <a:custGeom>
              <a:avLst/>
              <a:gdLst>
                <a:gd name="T0" fmla="*/ 7 w 39"/>
                <a:gd name="T1" fmla="*/ 38 h 38"/>
                <a:gd name="T2" fmla="*/ 3 w 39"/>
                <a:gd name="T3" fmla="*/ 36 h 38"/>
                <a:gd name="T4" fmla="*/ 3 w 39"/>
                <a:gd name="T5" fmla="*/ 28 h 38"/>
                <a:gd name="T6" fmla="*/ 28 w 39"/>
                <a:gd name="T7" fmla="*/ 2 h 38"/>
                <a:gd name="T8" fmla="*/ 37 w 39"/>
                <a:gd name="T9" fmla="*/ 2 h 38"/>
                <a:gd name="T10" fmla="*/ 37 w 39"/>
                <a:gd name="T11" fmla="*/ 11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8" y="2"/>
                    <a:pt x="28" y="2"/>
                    <a:pt x="28" y="2"/>
                  </a:cubicBezTo>
                  <a:cubicBezTo>
                    <a:pt x="30" y="0"/>
                    <a:pt x="34" y="0"/>
                    <a:pt x="37" y="2"/>
                  </a:cubicBezTo>
                  <a:cubicBezTo>
                    <a:pt x="39" y="4"/>
                    <a:pt x="39" y="8"/>
                    <a:pt x="37" y="11"/>
                  </a:cubicBezTo>
                  <a:cubicBezTo>
                    <a:pt x="11" y="36"/>
                    <a:pt x="11" y="36"/>
                    <a:pt x="11" y="36"/>
                  </a:cubicBezTo>
                  <a:cubicBezTo>
                    <a:pt x="10" y="37"/>
                    <a:pt x="8" y="38"/>
                    <a:pt x="7" y="3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7" name="Freeform 174">
              <a:extLst>
                <a:ext uri="{FF2B5EF4-FFF2-40B4-BE49-F238E27FC236}">
                  <a16:creationId xmlns:a16="http://schemas.microsoft.com/office/drawing/2014/main" id="{7F370D08-1EAF-4827-87F0-1A13917077F5}"/>
                </a:ext>
              </a:extLst>
            </p:cNvPr>
            <p:cNvSpPr>
              <a:spLocks noEditPoints="1"/>
            </p:cNvSpPr>
            <p:nvPr/>
          </p:nvSpPr>
          <p:spPr bwMode="auto">
            <a:xfrm>
              <a:off x="3625" y="3485"/>
              <a:ext cx="89" cy="8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8" name="Freeform 175">
              <a:extLst>
                <a:ext uri="{FF2B5EF4-FFF2-40B4-BE49-F238E27FC236}">
                  <a16:creationId xmlns:a16="http://schemas.microsoft.com/office/drawing/2014/main" id="{ADA98CA2-87EE-4C07-9BCC-75FA2D70F00C}"/>
                </a:ext>
              </a:extLst>
            </p:cNvPr>
            <p:cNvSpPr>
              <a:spLocks/>
            </p:cNvSpPr>
            <p:nvPr/>
          </p:nvSpPr>
          <p:spPr bwMode="auto">
            <a:xfrm>
              <a:off x="3910" y="3346"/>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9"/>
                    <a:pt x="0" y="6"/>
                  </a:cubicBezTo>
                  <a:cubicBezTo>
                    <a:pt x="0" y="2"/>
                    <a:pt x="3" y="0"/>
                    <a:pt x="6" y="0"/>
                  </a:cubicBezTo>
                  <a:cubicBezTo>
                    <a:pt x="42" y="0"/>
                    <a:pt x="42" y="0"/>
                    <a:pt x="42" y="0"/>
                  </a:cubicBezTo>
                  <a:cubicBezTo>
                    <a:pt x="45" y="0"/>
                    <a:pt x="48" y="2"/>
                    <a:pt x="48" y="6"/>
                  </a:cubicBezTo>
                  <a:cubicBezTo>
                    <a:pt x="48" y="9"/>
                    <a:pt x="45" y="12"/>
                    <a:pt x="4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29" name="Freeform 176">
              <a:extLst>
                <a:ext uri="{FF2B5EF4-FFF2-40B4-BE49-F238E27FC236}">
                  <a16:creationId xmlns:a16="http://schemas.microsoft.com/office/drawing/2014/main" id="{CA903363-2F93-419D-ABE7-3B6FCD8CBC9B}"/>
                </a:ext>
              </a:extLst>
            </p:cNvPr>
            <p:cNvSpPr>
              <a:spLocks noEditPoints="1"/>
            </p:cNvSpPr>
            <p:nvPr/>
          </p:nvSpPr>
          <p:spPr bwMode="auto">
            <a:xfrm>
              <a:off x="3963" y="3311"/>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30" name="Freeform 177">
              <a:extLst>
                <a:ext uri="{FF2B5EF4-FFF2-40B4-BE49-F238E27FC236}">
                  <a16:creationId xmlns:a16="http://schemas.microsoft.com/office/drawing/2014/main" id="{831817AE-A1B4-4024-8162-996EDDBE7228}"/>
                </a:ext>
              </a:extLst>
            </p:cNvPr>
            <p:cNvSpPr>
              <a:spLocks/>
            </p:cNvSpPr>
            <p:nvPr/>
          </p:nvSpPr>
          <p:spPr bwMode="auto">
            <a:xfrm>
              <a:off x="3696" y="3346"/>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9"/>
                    <a:pt x="0" y="6"/>
                  </a:cubicBezTo>
                  <a:cubicBezTo>
                    <a:pt x="0" y="2"/>
                    <a:pt x="3" y="0"/>
                    <a:pt x="6" y="0"/>
                  </a:cubicBezTo>
                  <a:cubicBezTo>
                    <a:pt x="42" y="0"/>
                    <a:pt x="42" y="0"/>
                    <a:pt x="42" y="0"/>
                  </a:cubicBezTo>
                  <a:cubicBezTo>
                    <a:pt x="45" y="0"/>
                    <a:pt x="48" y="2"/>
                    <a:pt x="48" y="6"/>
                  </a:cubicBezTo>
                  <a:cubicBezTo>
                    <a:pt x="48" y="9"/>
                    <a:pt x="45" y="12"/>
                    <a:pt x="42"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31" name="Freeform 178">
              <a:extLst>
                <a:ext uri="{FF2B5EF4-FFF2-40B4-BE49-F238E27FC236}">
                  <a16:creationId xmlns:a16="http://schemas.microsoft.com/office/drawing/2014/main" id="{B3BB3D2C-6C53-4EAD-86EB-690DE85026D7}"/>
                </a:ext>
              </a:extLst>
            </p:cNvPr>
            <p:cNvSpPr>
              <a:spLocks noEditPoints="1"/>
            </p:cNvSpPr>
            <p:nvPr/>
          </p:nvSpPr>
          <p:spPr bwMode="auto">
            <a:xfrm>
              <a:off x="3625" y="3311"/>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grpSp>
      <p:sp>
        <p:nvSpPr>
          <p:cNvPr id="18467" name="Title 1">
            <a:extLst>
              <a:ext uri="{FF2B5EF4-FFF2-40B4-BE49-F238E27FC236}">
                <a16:creationId xmlns:a16="http://schemas.microsoft.com/office/drawing/2014/main" id="{5EFCA960-801B-4B41-B8A9-BE13ACBA9389}"/>
              </a:ext>
            </a:extLst>
          </p:cNvPr>
          <p:cNvSpPr txBox="1">
            <a:spLocks noChangeArrowheads="1"/>
          </p:cNvSpPr>
          <p:nvPr/>
        </p:nvSpPr>
        <p:spPr bwMode="auto">
          <a:xfrm>
            <a:off x="457200" y="549275"/>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ADDRESSING THE TALENT IMPERATIVE THROUGH OHIO’S MANUFACTURING COMPETENCY BUILDING BLOCKS MODEL</a:t>
            </a:r>
          </a:p>
        </p:txBody>
      </p:sp>
      <p:pic>
        <p:nvPicPr>
          <p:cNvPr id="18468" name="Picture 41">
            <a:extLst>
              <a:ext uri="{FF2B5EF4-FFF2-40B4-BE49-F238E27FC236}">
                <a16:creationId xmlns:a16="http://schemas.microsoft.com/office/drawing/2014/main" id="{E5F63028-8643-48C5-854E-794911B0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328"/>
          <a:stretch>
            <a:fillRect/>
          </a:stretch>
        </p:blipFill>
        <p:spPr bwMode="auto">
          <a:xfrm>
            <a:off x="8888413" y="6099175"/>
            <a:ext cx="6016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4" descr="A blue text on a white background&#10;&#10;Description automatically generated">
            <a:extLst>
              <a:ext uri="{FF2B5EF4-FFF2-40B4-BE49-F238E27FC236}">
                <a16:creationId xmlns:a16="http://schemas.microsoft.com/office/drawing/2014/main" id="{57E57665-DAFD-40F9-882D-52067AB1C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6623050"/>
            <a:ext cx="101441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8" descr="A blue and black logo&#10;&#10;Description automatically generated">
            <a:extLst>
              <a:ext uri="{FF2B5EF4-FFF2-40B4-BE49-F238E27FC236}">
                <a16:creationId xmlns:a16="http://schemas.microsoft.com/office/drawing/2014/main" id="{AE20F0F8-6C5F-4A18-A654-9B8D57E4B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6925" y="5930900"/>
            <a:ext cx="6048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11" descr="A blue text on a black background&#10;&#10;Description automatically generated">
            <a:extLst>
              <a:ext uri="{FF2B5EF4-FFF2-40B4-BE49-F238E27FC236}">
                <a16:creationId xmlns:a16="http://schemas.microsoft.com/office/drawing/2014/main" id="{D2446734-1C9D-46D1-96D3-782F619E2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338888"/>
            <a:ext cx="666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2" name="Picture 46" descr="A close up of a logo&#10;&#10;Description automatically generated">
            <a:extLst>
              <a:ext uri="{FF2B5EF4-FFF2-40B4-BE49-F238E27FC236}">
                <a16:creationId xmlns:a16="http://schemas.microsoft.com/office/drawing/2014/main" id="{3B64926F-F573-4ECB-B4A0-A02232E6B2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7725" y="6607175"/>
            <a:ext cx="6619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17" descr="A black and white logo&#10;&#10;Description automatically generated">
            <a:extLst>
              <a:ext uri="{FF2B5EF4-FFF2-40B4-BE49-F238E27FC236}">
                <a16:creationId xmlns:a16="http://schemas.microsoft.com/office/drawing/2014/main" id="{A4E63A2B-826C-4DE9-9240-0257FDAC98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0463" y="6302375"/>
            <a:ext cx="7175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8" descr="A person in a helmet&#10;&#10;Description automatically generated with medium confidence">
            <a:extLst>
              <a:ext uri="{FF2B5EF4-FFF2-40B4-BE49-F238E27FC236}">
                <a16:creationId xmlns:a16="http://schemas.microsoft.com/office/drawing/2014/main" id="{E2855AEE-83D5-4885-AAD2-3F7A7C9DFD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5063" y="5878513"/>
            <a:ext cx="666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9" descr="A blue text on a black background&#10;&#10;Description automatically generated">
            <a:extLst>
              <a:ext uri="{FF2B5EF4-FFF2-40B4-BE49-F238E27FC236}">
                <a16:creationId xmlns:a16="http://schemas.microsoft.com/office/drawing/2014/main" id="{4A0F2396-0FB7-4501-BE1C-2365C01EF5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9041" b="26579"/>
          <a:stretch>
            <a:fillRect/>
          </a:stretch>
        </p:blipFill>
        <p:spPr bwMode="auto">
          <a:xfrm>
            <a:off x="4303713" y="6540500"/>
            <a:ext cx="6461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18">
            <a:extLst>
              <a:ext uri="{FF2B5EF4-FFF2-40B4-BE49-F238E27FC236}">
                <a16:creationId xmlns:a16="http://schemas.microsoft.com/office/drawing/2014/main" id="{87D2C7E4-15A9-4AC4-AAB5-29D0496F97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7925" y="6607175"/>
            <a:ext cx="4381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16" descr="Honda, LG Energy Solution Joint Venture Approved for State Tax Credit">
            <a:extLst>
              <a:ext uri="{FF2B5EF4-FFF2-40B4-BE49-F238E27FC236}">
                <a16:creationId xmlns:a16="http://schemas.microsoft.com/office/drawing/2014/main" id="{F406EC8F-D8F3-44E3-8DAB-BD2F6C3825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8388" y="6492875"/>
            <a:ext cx="584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52">
            <a:extLst>
              <a:ext uri="{FF2B5EF4-FFF2-40B4-BE49-F238E27FC236}">
                <a16:creationId xmlns:a16="http://schemas.microsoft.com/office/drawing/2014/main" id="{BFA89CD4-37BA-4C34-8EC4-341F6926ED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0050" y="6338888"/>
            <a:ext cx="379413"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53" descr="A blue and black logo&#10;&#10;Description automatically generated">
            <a:extLst>
              <a:ext uri="{FF2B5EF4-FFF2-40B4-BE49-F238E27FC236}">
                <a16:creationId xmlns:a16="http://schemas.microsoft.com/office/drawing/2014/main" id="{DEDF5626-EF42-4342-9007-6507D147D86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7838" y="6623050"/>
            <a:ext cx="4699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8" descr="American Battery Solutions - Products, Competitors, Financials, Employees,  Headquarters Locations">
            <a:extLst>
              <a:ext uri="{FF2B5EF4-FFF2-40B4-BE49-F238E27FC236}">
                <a16:creationId xmlns:a16="http://schemas.microsoft.com/office/drawing/2014/main" id="{1A2F4213-33E1-42D0-BF83-845C5EC6D5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98138" y="5867400"/>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2" descr="ChargePoint Branding Assets | ChargePoint">
            <a:extLst>
              <a:ext uri="{FF2B5EF4-FFF2-40B4-BE49-F238E27FC236}">
                <a16:creationId xmlns:a16="http://schemas.microsoft.com/office/drawing/2014/main" id="{D15C6BC2-ADB5-4DFA-AFA6-F1D7D81A38C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61038" y="6270625"/>
            <a:ext cx="7985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4" descr="Images - Electrify America NEWSROOM">
            <a:extLst>
              <a:ext uri="{FF2B5EF4-FFF2-40B4-BE49-F238E27FC236}">
                <a16:creationId xmlns:a16="http://schemas.microsoft.com/office/drawing/2014/main" id="{6CA360D6-1E1A-4CA1-8987-1D69F59C7F9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4025" y="5818188"/>
            <a:ext cx="661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6" descr="ATS Automation Tooling Systems Inc. Announces Name Change to ATS Corporation">
            <a:extLst>
              <a:ext uri="{FF2B5EF4-FFF2-40B4-BE49-F238E27FC236}">
                <a16:creationId xmlns:a16="http://schemas.microsoft.com/office/drawing/2014/main" id="{E060B930-7F9B-4DAB-B854-7CEEEFC54A4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70750" y="6251575"/>
            <a:ext cx="420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4" name="Picture 10" descr="Electrification Coalition - Home">
            <a:extLst>
              <a:ext uri="{FF2B5EF4-FFF2-40B4-BE49-F238E27FC236}">
                <a16:creationId xmlns:a16="http://schemas.microsoft.com/office/drawing/2014/main" id="{CFEE02F0-22DA-4009-91ED-E4A9D9BF0AA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03788" y="6237288"/>
            <a:ext cx="838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4" descr="Training Ohio's Manufacturing Workforce | Ohio TechNet">
            <a:extLst>
              <a:ext uri="{FF2B5EF4-FFF2-40B4-BE49-F238E27FC236}">
                <a16:creationId xmlns:a16="http://schemas.microsoft.com/office/drawing/2014/main" id="{43C7872D-E487-41BC-80C3-FA4BAFA2E4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7638" y="5891213"/>
            <a:ext cx="660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5" descr="Ohio Association of Community Colleges - Idealist">
            <a:extLst>
              <a:ext uri="{FF2B5EF4-FFF2-40B4-BE49-F238E27FC236}">
                <a16:creationId xmlns:a16="http://schemas.microsoft.com/office/drawing/2014/main" id="{CA865290-6A26-4A1A-A116-64D84D26F2C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52013" y="5889625"/>
            <a:ext cx="341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6" descr="Lorain County Community College – Your Story Starts Here">
            <a:extLst>
              <a:ext uri="{FF2B5EF4-FFF2-40B4-BE49-F238E27FC236}">
                <a16:creationId xmlns:a16="http://schemas.microsoft.com/office/drawing/2014/main" id="{5082F8DD-DDFC-4317-B0F6-635D478CD5A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74300" y="6283325"/>
            <a:ext cx="9048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8" name="Picture 2" descr="Home | Oacts">
            <a:extLst>
              <a:ext uri="{FF2B5EF4-FFF2-40B4-BE49-F238E27FC236}">
                <a16:creationId xmlns:a16="http://schemas.microsoft.com/office/drawing/2014/main" id="{52DE410F-F6E3-4DE1-909F-F7BD01CE0E0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631363" y="6238875"/>
            <a:ext cx="5318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66" descr="A logo for a company&#10;&#10;Description automatically generated">
            <a:extLst>
              <a:ext uri="{FF2B5EF4-FFF2-40B4-BE49-F238E27FC236}">
                <a16:creationId xmlns:a16="http://schemas.microsoft.com/office/drawing/2014/main" id="{41F39647-B862-4566-B763-348F21BD08C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t="35109" b="33882"/>
          <a:stretch>
            <a:fillRect/>
          </a:stretch>
        </p:blipFill>
        <p:spPr bwMode="auto">
          <a:xfrm>
            <a:off x="6986588" y="5900738"/>
            <a:ext cx="7127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0" name="Picture 2" descr="University of Dayton - Wikipedia">
            <a:extLst>
              <a:ext uri="{FF2B5EF4-FFF2-40B4-BE49-F238E27FC236}">
                <a16:creationId xmlns:a16="http://schemas.microsoft.com/office/drawing/2014/main" id="{B45FA839-C404-453E-822E-79B505D801B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47013" y="6226175"/>
            <a:ext cx="7334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1" name="Picture 68" descr="A logo of a computer chip&#10;&#10;Description automatically generated with medium confidence">
            <a:extLst>
              <a:ext uri="{FF2B5EF4-FFF2-40B4-BE49-F238E27FC236}">
                <a16:creationId xmlns:a16="http://schemas.microsoft.com/office/drawing/2014/main" id="{3A1F9352-CC74-407E-AF37-7B3DB59B8A2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86713" y="6561138"/>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2" name="Picture 3" descr="A blue text on a white background&#10;&#10;Description automatically generated">
            <a:extLst>
              <a:ext uri="{FF2B5EF4-FFF2-40B4-BE49-F238E27FC236}">
                <a16:creationId xmlns:a16="http://schemas.microsoft.com/office/drawing/2014/main" id="{706C474D-4CF4-4A9B-B92F-99324947362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56338" y="5905500"/>
            <a:ext cx="604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3" name="Picture 2" descr="OWL Services | LinkedIn">
            <a:extLst>
              <a:ext uri="{FF2B5EF4-FFF2-40B4-BE49-F238E27FC236}">
                <a16:creationId xmlns:a16="http://schemas.microsoft.com/office/drawing/2014/main" id="{85C174E4-4F1D-45B5-9FFC-882916CE54D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26400" y="5872163"/>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4" name="Picture 2" descr="Print | Ohio Manufacturers' Association">
            <a:extLst>
              <a:ext uri="{FF2B5EF4-FFF2-40B4-BE49-F238E27FC236}">
                <a16:creationId xmlns:a16="http://schemas.microsoft.com/office/drawing/2014/main" id="{911EC97B-6359-4A6E-994F-ABF48FBC726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27275" y="6283325"/>
            <a:ext cx="1074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5" name="Picture 16" descr="Ariel Corporation - ACT Buyers' Guide">
            <a:extLst>
              <a:ext uri="{FF2B5EF4-FFF2-40B4-BE49-F238E27FC236}">
                <a16:creationId xmlns:a16="http://schemas.microsoft.com/office/drawing/2014/main" id="{FA2C3642-0DE0-4E01-A07D-D3D938CD2EF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14750" y="6540500"/>
            <a:ext cx="4270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6" name="Picture 73" descr="A close-up of a logo&#10;&#10;Description automatically generated">
            <a:extLst>
              <a:ext uri="{FF2B5EF4-FFF2-40B4-BE49-F238E27FC236}">
                <a16:creationId xmlns:a16="http://schemas.microsoft.com/office/drawing/2014/main" id="{4D9A9B52-751E-45A4-A3C3-7A3A54152BC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75038" y="6176963"/>
            <a:ext cx="6508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7" name="Picture 2">
            <a:extLst>
              <a:ext uri="{FF2B5EF4-FFF2-40B4-BE49-F238E27FC236}">
                <a16:creationId xmlns:a16="http://schemas.microsoft.com/office/drawing/2014/main" id="{732B99D7-4677-4406-9F28-FE2D0853E69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76588" y="5883275"/>
            <a:ext cx="5873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8" name="Picture 12" descr="Whirlpool Corporation Logos | Whirlpool Corporation">
            <a:extLst>
              <a:ext uri="{FF2B5EF4-FFF2-40B4-BE49-F238E27FC236}">
                <a16:creationId xmlns:a16="http://schemas.microsoft.com/office/drawing/2014/main" id="{67089EB1-095B-4CD0-AC76-9B824AF1AC1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46650" y="5922963"/>
            <a:ext cx="3794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DE6F-0751-3869-C97B-5E6D20C0FC01}"/>
              </a:ext>
            </a:extLst>
          </p:cNvPr>
          <p:cNvSpPr txBox="1">
            <a:spLocks/>
          </p:cNvSpPr>
          <p:nvPr/>
        </p:nvSpPr>
        <p:spPr>
          <a:xfrm>
            <a:off x="838200" y="494434"/>
            <a:ext cx="10515600" cy="7617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latin typeface="Swis721  BT  Cond 2"/>
              </a:rPr>
              <a:t>FUTURE CURRICULUM REALIGNMENT</a:t>
            </a:r>
          </a:p>
        </p:txBody>
      </p:sp>
      <p:graphicFrame>
        <p:nvGraphicFramePr>
          <p:cNvPr id="3" name="Content Placeholder 2">
            <a:extLst>
              <a:ext uri="{FF2B5EF4-FFF2-40B4-BE49-F238E27FC236}">
                <a16:creationId xmlns:a16="http://schemas.microsoft.com/office/drawing/2014/main" id="{051256BB-FC37-F2FA-E8D4-214CCBC118F4}"/>
              </a:ext>
            </a:extLst>
          </p:cNvPr>
          <p:cNvGraphicFramePr>
            <a:graphicFrameLocks/>
          </p:cNvGraphicFramePr>
          <p:nvPr>
            <p:extLst>
              <p:ext uri="{D42A27DB-BD31-4B8C-83A1-F6EECF244321}">
                <p14:modId xmlns:p14="http://schemas.microsoft.com/office/powerpoint/2010/main" val="4135502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97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D09B-2E29-87B3-39B8-C1A5578E89AF}"/>
              </a:ext>
            </a:extLst>
          </p:cNvPr>
          <p:cNvSpPr>
            <a:spLocks noGrp="1"/>
          </p:cNvSpPr>
          <p:nvPr>
            <p:ph type="title"/>
          </p:nvPr>
        </p:nvSpPr>
        <p:spPr/>
        <p:txBody>
          <a:bodyPr/>
          <a:lstStyle/>
          <a:p>
            <a:endParaRPr lang="en-US"/>
          </a:p>
        </p:txBody>
      </p:sp>
      <p:pic>
        <p:nvPicPr>
          <p:cNvPr id="7" name="Content Placeholder 6" descr="A qr code with a few black squares&#10;&#10;Description automatically generated">
            <a:extLst>
              <a:ext uri="{FF2B5EF4-FFF2-40B4-BE49-F238E27FC236}">
                <a16:creationId xmlns:a16="http://schemas.microsoft.com/office/drawing/2014/main" id="{68A99864-4E89-1911-0D6F-CAC310D18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0311" y="3781498"/>
            <a:ext cx="2711377" cy="2711377"/>
          </a:xfrm>
        </p:spPr>
      </p:pic>
      <p:sp>
        <p:nvSpPr>
          <p:cNvPr id="8" name="TextBox 7">
            <a:extLst>
              <a:ext uri="{FF2B5EF4-FFF2-40B4-BE49-F238E27FC236}">
                <a16:creationId xmlns:a16="http://schemas.microsoft.com/office/drawing/2014/main" id="{4BA34194-8EC0-7593-626E-53074398F8D0}"/>
              </a:ext>
            </a:extLst>
          </p:cNvPr>
          <p:cNvSpPr txBox="1"/>
          <p:nvPr/>
        </p:nvSpPr>
        <p:spPr>
          <a:xfrm>
            <a:off x="2158565" y="4537021"/>
            <a:ext cx="2198422" cy="1200329"/>
          </a:xfrm>
          <a:prstGeom prst="rect">
            <a:avLst/>
          </a:prstGeom>
          <a:noFill/>
        </p:spPr>
        <p:txBody>
          <a:bodyPr wrap="none" rtlCol="0">
            <a:spAutoFit/>
          </a:bodyPr>
          <a:lstStyle/>
          <a:p>
            <a:pPr algn="ctr"/>
            <a:r>
              <a:rPr lang="en-US"/>
              <a:t>Scan QR code to</a:t>
            </a:r>
          </a:p>
          <a:p>
            <a:pPr algn="ctr"/>
            <a:r>
              <a:rPr lang="en-US"/>
              <a:t>access the</a:t>
            </a:r>
          </a:p>
          <a:p>
            <a:pPr algn="ctr"/>
            <a:r>
              <a:rPr lang="en-US"/>
              <a:t>Ohio Manufacturing </a:t>
            </a:r>
          </a:p>
          <a:p>
            <a:pPr algn="ctr"/>
            <a:r>
              <a:rPr lang="en-US"/>
              <a:t>Competency Model</a:t>
            </a:r>
          </a:p>
        </p:txBody>
      </p:sp>
      <p:pic>
        <p:nvPicPr>
          <p:cNvPr id="4" name="Picture 3">
            <a:extLst>
              <a:ext uri="{FF2B5EF4-FFF2-40B4-BE49-F238E27FC236}">
                <a16:creationId xmlns:a16="http://schemas.microsoft.com/office/drawing/2014/main" id="{82B75B12-9EFF-1B10-5756-0AC36F830550}"/>
              </a:ext>
            </a:extLst>
          </p:cNvPr>
          <p:cNvPicPr>
            <a:picLocks noChangeAspect="1"/>
          </p:cNvPicPr>
          <p:nvPr/>
        </p:nvPicPr>
        <p:blipFill>
          <a:blip r:embed="rId3"/>
          <a:stretch>
            <a:fillRect/>
          </a:stretch>
        </p:blipFill>
        <p:spPr>
          <a:xfrm>
            <a:off x="657224" y="195404"/>
            <a:ext cx="10877550" cy="3352800"/>
          </a:xfrm>
          <a:prstGeom prst="rect">
            <a:avLst/>
          </a:prstGeom>
        </p:spPr>
      </p:pic>
    </p:spTree>
    <p:extLst>
      <p:ext uri="{BB962C8B-B14F-4D97-AF65-F5344CB8AC3E}">
        <p14:creationId xmlns:p14="http://schemas.microsoft.com/office/powerpoint/2010/main" val="2037909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2534D95-4674-7B25-8D13-79A44C44018B}"/>
              </a:ext>
            </a:extLst>
          </p:cNvPr>
          <p:cNvSpPr txBox="1">
            <a:spLocks/>
          </p:cNvSpPr>
          <p:nvPr/>
        </p:nvSpPr>
        <p:spPr>
          <a:xfrm>
            <a:off x="1202954" y="1264634"/>
            <a:ext cx="9624991" cy="1270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a:t>Sinclair College Workforce Development is building Digital Transformation Curriculum for Higher ED, K-12, and Workforce Development. </a:t>
            </a:r>
          </a:p>
          <a:p>
            <a:pPr marL="342900" indent="-342900"/>
            <a:r>
              <a:rPr lang="en-US" sz="1800"/>
              <a:t>Looking for partners to explore Digital Transformation curriculum replication at </a:t>
            </a:r>
            <a:r>
              <a:rPr lang="en-US" sz="1800" b="1"/>
              <a:t>no cost</a:t>
            </a:r>
            <a:r>
              <a:rPr lang="en-US" sz="1800"/>
              <a:t>.</a:t>
            </a:r>
          </a:p>
          <a:p>
            <a:pPr marL="342900" indent="-342900"/>
            <a:endParaRPr lang="en-US" sz="1800"/>
          </a:p>
          <a:p>
            <a:pPr marL="342900" indent="-342900"/>
            <a:endParaRPr lang="en-US" sz="1800"/>
          </a:p>
          <a:p>
            <a:endParaRPr lang="en-US" sz="1800"/>
          </a:p>
        </p:txBody>
      </p:sp>
      <p:sp>
        <p:nvSpPr>
          <p:cNvPr id="4" name="TextBox 3">
            <a:extLst>
              <a:ext uri="{FF2B5EF4-FFF2-40B4-BE49-F238E27FC236}">
                <a16:creationId xmlns:a16="http://schemas.microsoft.com/office/drawing/2014/main" id="{AD80BF26-3DF3-1645-1E76-EBF9ADE75247}"/>
              </a:ext>
            </a:extLst>
          </p:cNvPr>
          <p:cNvSpPr txBox="1"/>
          <p:nvPr/>
        </p:nvSpPr>
        <p:spPr>
          <a:xfrm>
            <a:off x="5107799" y="4502200"/>
            <a:ext cx="2154475" cy="646331"/>
          </a:xfrm>
          <a:prstGeom prst="rect">
            <a:avLst/>
          </a:prstGeom>
          <a:noFill/>
        </p:spPr>
        <p:txBody>
          <a:bodyPr wrap="square" rtlCol="0">
            <a:spAutoFit/>
          </a:bodyPr>
          <a:lstStyle/>
          <a:p>
            <a:pPr algn="ctr"/>
            <a:r>
              <a:rPr lang="en-US" sz="1200" b="1"/>
              <a:t>Ryan Nichols </a:t>
            </a:r>
          </a:p>
          <a:p>
            <a:pPr algn="ctr"/>
            <a:r>
              <a:rPr lang="en-US" sz="1200" b="1" i="1"/>
              <a:t>Program Developer</a:t>
            </a:r>
          </a:p>
          <a:p>
            <a:pPr algn="ctr"/>
            <a:r>
              <a:rPr lang="en-US" sz="1200" i="1"/>
              <a:t>ryan.nichols1@sinclair.edu</a:t>
            </a:r>
          </a:p>
        </p:txBody>
      </p:sp>
      <p:sp>
        <p:nvSpPr>
          <p:cNvPr id="7" name="TextBox 6">
            <a:extLst>
              <a:ext uri="{FF2B5EF4-FFF2-40B4-BE49-F238E27FC236}">
                <a16:creationId xmlns:a16="http://schemas.microsoft.com/office/drawing/2014/main" id="{8A64F240-EF52-030B-78FE-B6ED93BA8243}"/>
              </a:ext>
            </a:extLst>
          </p:cNvPr>
          <p:cNvSpPr txBox="1"/>
          <p:nvPr/>
        </p:nvSpPr>
        <p:spPr>
          <a:xfrm>
            <a:off x="2554760" y="4495566"/>
            <a:ext cx="2951718" cy="646331"/>
          </a:xfrm>
          <a:prstGeom prst="rect">
            <a:avLst/>
          </a:prstGeom>
          <a:noFill/>
        </p:spPr>
        <p:txBody>
          <a:bodyPr wrap="square" rtlCol="0">
            <a:spAutoFit/>
          </a:bodyPr>
          <a:lstStyle/>
          <a:p>
            <a:pPr algn="ctr"/>
            <a:r>
              <a:rPr lang="en-US" sz="1200" b="1"/>
              <a:t>Meredith Rodgers</a:t>
            </a:r>
          </a:p>
          <a:p>
            <a:pPr algn="ctr"/>
            <a:r>
              <a:rPr lang="en-US" sz="1200" b="1" i="1"/>
              <a:t>Program Manager</a:t>
            </a:r>
          </a:p>
          <a:p>
            <a:pPr algn="ctr"/>
            <a:r>
              <a:rPr lang="en-US" sz="1200" i="1"/>
              <a:t>meredith.rodgers@sinclair.edu</a:t>
            </a:r>
          </a:p>
        </p:txBody>
      </p:sp>
      <p:sp>
        <p:nvSpPr>
          <p:cNvPr id="8" name="TextBox 7">
            <a:extLst>
              <a:ext uri="{FF2B5EF4-FFF2-40B4-BE49-F238E27FC236}">
                <a16:creationId xmlns:a16="http://schemas.microsoft.com/office/drawing/2014/main" id="{BB52EDEC-60BF-85DF-4F36-F8B803AD102E}"/>
              </a:ext>
            </a:extLst>
          </p:cNvPr>
          <p:cNvSpPr txBox="1"/>
          <p:nvPr/>
        </p:nvSpPr>
        <p:spPr>
          <a:xfrm>
            <a:off x="7308359" y="4494372"/>
            <a:ext cx="2139396" cy="646331"/>
          </a:xfrm>
          <a:prstGeom prst="rect">
            <a:avLst/>
          </a:prstGeom>
          <a:noFill/>
        </p:spPr>
        <p:txBody>
          <a:bodyPr wrap="square" rtlCol="0">
            <a:spAutoFit/>
          </a:bodyPr>
          <a:lstStyle/>
          <a:p>
            <a:pPr algn="ctr"/>
            <a:r>
              <a:rPr lang="en-US" sz="1200" b="1"/>
              <a:t>Elizabeth Generas</a:t>
            </a:r>
          </a:p>
          <a:p>
            <a:pPr algn="ctr"/>
            <a:r>
              <a:rPr lang="en-US" sz="1200" b="1" i="1"/>
              <a:t>Lead Program Manager </a:t>
            </a:r>
            <a:r>
              <a:rPr lang="en-US" sz="1200" i="1"/>
              <a:t>elizabeth.generas@sinclair.edu</a:t>
            </a:r>
          </a:p>
        </p:txBody>
      </p:sp>
      <p:sp>
        <p:nvSpPr>
          <p:cNvPr id="10" name="TextBox 9">
            <a:extLst>
              <a:ext uri="{FF2B5EF4-FFF2-40B4-BE49-F238E27FC236}">
                <a16:creationId xmlns:a16="http://schemas.microsoft.com/office/drawing/2014/main" id="{48F53F22-9EE3-ABBF-FEF7-D0380F524DF9}"/>
              </a:ext>
            </a:extLst>
          </p:cNvPr>
          <p:cNvSpPr txBox="1"/>
          <p:nvPr/>
        </p:nvSpPr>
        <p:spPr>
          <a:xfrm>
            <a:off x="9493840" y="4487185"/>
            <a:ext cx="2154475" cy="646331"/>
          </a:xfrm>
          <a:prstGeom prst="rect">
            <a:avLst/>
          </a:prstGeom>
          <a:noFill/>
        </p:spPr>
        <p:txBody>
          <a:bodyPr wrap="square" rtlCol="0">
            <a:spAutoFit/>
          </a:bodyPr>
          <a:lstStyle/>
          <a:p>
            <a:pPr algn="ctr"/>
            <a:r>
              <a:rPr lang="en-US" sz="1200" b="1"/>
              <a:t>Alex Lake</a:t>
            </a:r>
          </a:p>
          <a:p>
            <a:pPr algn="ctr"/>
            <a:r>
              <a:rPr lang="en-US" sz="1200" b="1" i="1"/>
              <a:t>Program Coordinator</a:t>
            </a:r>
          </a:p>
          <a:p>
            <a:pPr algn="ctr"/>
            <a:r>
              <a:rPr lang="en-US" sz="1200" i="1"/>
              <a:t>alexander.lake@sinclair.edu</a:t>
            </a:r>
          </a:p>
        </p:txBody>
      </p:sp>
      <p:sp>
        <p:nvSpPr>
          <p:cNvPr id="11" name="Title 1">
            <a:extLst>
              <a:ext uri="{FF2B5EF4-FFF2-40B4-BE49-F238E27FC236}">
                <a16:creationId xmlns:a16="http://schemas.microsoft.com/office/drawing/2014/main" id="{28EB7A04-A364-A5C4-FD8C-3343FBD5109E}"/>
              </a:ext>
            </a:extLst>
          </p:cNvPr>
          <p:cNvSpPr txBox="1">
            <a:spLocks/>
          </p:cNvSpPr>
          <p:nvPr/>
        </p:nvSpPr>
        <p:spPr>
          <a:xfrm>
            <a:off x="1206408" y="390291"/>
            <a:ext cx="9779183" cy="706152"/>
          </a:xfrm>
          <a:prstGeom prst="rect">
            <a:avLst/>
          </a:prstGeom>
          <a:solidFill>
            <a:srgbClr val="C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Swis721  BT  Cond 2"/>
              </a:rPr>
              <a:t>CONNECT WITH US</a:t>
            </a:r>
          </a:p>
        </p:txBody>
      </p:sp>
      <p:pic>
        <p:nvPicPr>
          <p:cNvPr id="17" name="Picture 16">
            <a:extLst>
              <a:ext uri="{FF2B5EF4-FFF2-40B4-BE49-F238E27FC236}">
                <a16:creationId xmlns:a16="http://schemas.microsoft.com/office/drawing/2014/main" id="{3F52C73F-DAA3-8F2D-B7A4-FC67CE85B53A}"/>
              </a:ext>
            </a:extLst>
          </p:cNvPr>
          <p:cNvPicPr>
            <a:picLocks noChangeAspect="1"/>
          </p:cNvPicPr>
          <p:nvPr/>
        </p:nvPicPr>
        <p:blipFill>
          <a:blip r:embed="rId2"/>
          <a:stretch>
            <a:fillRect/>
          </a:stretch>
        </p:blipFill>
        <p:spPr>
          <a:xfrm>
            <a:off x="7458305" y="2502433"/>
            <a:ext cx="1839504" cy="1806420"/>
          </a:xfrm>
          <a:prstGeom prst="rect">
            <a:avLst/>
          </a:prstGeom>
        </p:spPr>
      </p:pic>
      <p:pic>
        <p:nvPicPr>
          <p:cNvPr id="19" name="Picture 18">
            <a:extLst>
              <a:ext uri="{FF2B5EF4-FFF2-40B4-BE49-F238E27FC236}">
                <a16:creationId xmlns:a16="http://schemas.microsoft.com/office/drawing/2014/main" id="{7F37DD3B-0A1B-0E31-F3FD-1B8BE216CA61}"/>
              </a:ext>
            </a:extLst>
          </p:cNvPr>
          <p:cNvPicPr>
            <a:picLocks noChangeAspect="1"/>
          </p:cNvPicPr>
          <p:nvPr/>
        </p:nvPicPr>
        <p:blipFill>
          <a:blip r:embed="rId3"/>
          <a:stretch>
            <a:fillRect/>
          </a:stretch>
        </p:blipFill>
        <p:spPr>
          <a:xfrm>
            <a:off x="5226739" y="2548580"/>
            <a:ext cx="1708879" cy="1760273"/>
          </a:xfrm>
          <a:prstGeom prst="rect">
            <a:avLst/>
          </a:prstGeom>
        </p:spPr>
      </p:pic>
      <p:pic>
        <p:nvPicPr>
          <p:cNvPr id="21" name="Picture 20">
            <a:extLst>
              <a:ext uri="{FF2B5EF4-FFF2-40B4-BE49-F238E27FC236}">
                <a16:creationId xmlns:a16="http://schemas.microsoft.com/office/drawing/2014/main" id="{A8C4E2D6-D587-693F-BCD8-3F0865E36B23}"/>
              </a:ext>
            </a:extLst>
          </p:cNvPr>
          <p:cNvPicPr>
            <a:picLocks noChangeAspect="1"/>
          </p:cNvPicPr>
          <p:nvPr/>
        </p:nvPicPr>
        <p:blipFill>
          <a:blip r:embed="rId4"/>
          <a:stretch>
            <a:fillRect/>
          </a:stretch>
        </p:blipFill>
        <p:spPr>
          <a:xfrm>
            <a:off x="3093285" y="2597369"/>
            <a:ext cx="1777378" cy="1719209"/>
          </a:xfrm>
          <a:prstGeom prst="rect">
            <a:avLst/>
          </a:prstGeom>
        </p:spPr>
      </p:pic>
      <p:pic>
        <p:nvPicPr>
          <p:cNvPr id="23" name="Picture 22">
            <a:extLst>
              <a:ext uri="{FF2B5EF4-FFF2-40B4-BE49-F238E27FC236}">
                <a16:creationId xmlns:a16="http://schemas.microsoft.com/office/drawing/2014/main" id="{B0A43E99-72FE-FF7F-7587-CFCE622E82EF}"/>
              </a:ext>
            </a:extLst>
          </p:cNvPr>
          <p:cNvPicPr>
            <a:picLocks noChangeAspect="1"/>
          </p:cNvPicPr>
          <p:nvPr/>
        </p:nvPicPr>
        <p:blipFill>
          <a:blip r:embed="rId5"/>
          <a:stretch>
            <a:fillRect/>
          </a:stretch>
        </p:blipFill>
        <p:spPr>
          <a:xfrm>
            <a:off x="9549882" y="2578912"/>
            <a:ext cx="1839504" cy="1678144"/>
          </a:xfrm>
          <a:prstGeom prst="rect">
            <a:avLst/>
          </a:prstGeom>
        </p:spPr>
      </p:pic>
      <p:sp>
        <p:nvSpPr>
          <p:cNvPr id="24" name="TextBox 23">
            <a:extLst>
              <a:ext uri="{FF2B5EF4-FFF2-40B4-BE49-F238E27FC236}">
                <a16:creationId xmlns:a16="http://schemas.microsoft.com/office/drawing/2014/main" id="{BB2EB9A9-ED63-41AD-9E41-DB42B71F0D5B}"/>
              </a:ext>
            </a:extLst>
          </p:cNvPr>
          <p:cNvSpPr txBox="1"/>
          <p:nvPr/>
        </p:nvSpPr>
        <p:spPr>
          <a:xfrm>
            <a:off x="823853" y="4493785"/>
            <a:ext cx="2154475" cy="646331"/>
          </a:xfrm>
          <a:prstGeom prst="rect">
            <a:avLst/>
          </a:prstGeom>
          <a:noFill/>
        </p:spPr>
        <p:txBody>
          <a:bodyPr wrap="square" rtlCol="0">
            <a:spAutoFit/>
          </a:bodyPr>
          <a:lstStyle/>
          <a:p>
            <a:pPr algn="ctr"/>
            <a:r>
              <a:rPr lang="en-US" sz="1200" b="1"/>
              <a:t>Peter Jensen</a:t>
            </a:r>
          </a:p>
          <a:p>
            <a:pPr algn="ctr"/>
            <a:r>
              <a:rPr lang="en-US" sz="1200" b="1" i="1"/>
              <a:t>Program Developer </a:t>
            </a:r>
            <a:r>
              <a:rPr lang="en-US" sz="1200" i="1"/>
              <a:t>pjensen@lorainccc.edu</a:t>
            </a:r>
          </a:p>
        </p:txBody>
      </p:sp>
      <p:pic>
        <p:nvPicPr>
          <p:cNvPr id="26" name="Picture 25">
            <a:extLst>
              <a:ext uri="{FF2B5EF4-FFF2-40B4-BE49-F238E27FC236}">
                <a16:creationId xmlns:a16="http://schemas.microsoft.com/office/drawing/2014/main" id="{4708323B-F148-F171-2AAD-1C09EA62EE6F}"/>
              </a:ext>
            </a:extLst>
          </p:cNvPr>
          <p:cNvPicPr>
            <a:picLocks noChangeAspect="1"/>
          </p:cNvPicPr>
          <p:nvPr/>
        </p:nvPicPr>
        <p:blipFill>
          <a:blip r:embed="rId6"/>
          <a:stretch>
            <a:fillRect/>
          </a:stretch>
        </p:blipFill>
        <p:spPr>
          <a:xfrm>
            <a:off x="1028330" y="2597369"/>
            <a:ext cx="1708879" cy="1728225"/>
          </a:xfrm>
          <a:prstGeom prst="rect">
            <a:avLst/>
          </a:prstGeom>
        </p:spPr>
      </p:pic>
      <p:sp>
        <p:nvSpPr>
          <p:cNvPr id="27" name="Content Placeholder 2">
            <a:extLst>
              <a:ext uri="{FF2B5EF4-FFF2-40B4-BE49-F238E27FC236}">
                <a16:creationId xmlns:a16="http://schemas.microsoft.com/office/drawing/2014/main" id="{637F6F55-7F7E-5C8A-AB18-02D9BE29F69F}"/>
              </a:ext>
            </a:extLst>
          </p:cNvPr>
          <p:cNvSpPr txBox="1">
            <a:spLocks/>
          </p:cNvSpPr>
          <p:nvPr/>
        </p:nvSpPr>
        <p:spPr>
          <a:xfrm>
            <a:off x="1046650" y="5149753"/>
            <a:ext cx="1708880" cy="747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t>Lorain County Community College, Ohio</a:t>
            </a:r>
          </a:p>
        </p:txBody>
      </p:sp>
      <p:sp>
        <p:nvSpPr>
          <p:cNvPr id="3" name="Content Placeholder 2">
            <a:extLst>
              <a:ext uri="{FF2B5EF4-FFF2-40B4-BE49-F238E27FC236}">
                <a16:creationId xmlns:a16="http://schemas.microsoft.com/office/drawing/2014/main" id="{FFAEF36E-CD24-AEA8-C881-7131E298D259}"/>
              </a:ext>
            </a:extLst>
          </p:cNvPr>
          <p:cNvSpPr txBox="1">
            <a:spLocks/>
          </p:cNvSpPr>
          <p:nvPr/>
        </p:nvSpPr>
        <p:spPr>
          <a:xfrm>
            <a:off x="3149967" y="5120316"/>
            <a:ext cx="1708880" cy="747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t>Sinclair Community College, Ohio</a:t>
            </a:r>
          </a:p>
        </p:txBody>
      </p:sp>
      <p:sp>
        <p:nvSpPr>
          <p:cNvPr id="5" name="Content Placeholder 2">
            <a:extLst>
              <a:ext uri="{FF2B5EF4-FFF2-40B4-BE49-F238E27FC236}">
                <a16:creationId xmlns:a16="http://schemas.microsoft.com/office/drawing/2014/main" id="{3842F903-3863-AA40-48E3-E7C0A4F9B2FF}"/>
              </a:ext>
            </a:extLst>
          </p:cNvPr>
          <p:cNvSpPr txBox="1">
            <a:spLocks/>
          </p:cNvSpPr>
          <p:nvPr/>
        </p:nvSpPr>
        <p:spPr>
          <a:xfrm>
            <a:off x="5305708" y="5146716"/>
            <a:ext cx="1708880" cy="747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t>Sinclair Community College, Ohio</a:t>
            </a:r>
          </a:p>
        </p:txBody>
      </p:sp>
      <p:sp>
        <p:nvSpPr>
          <p:cNvPr id="6" name="Content Placeholder 2">
            <a:extLst>
              <a:ext uri="{FF2B5EF4-FFF2-40B4-BE49-F238E27FC236}">
                <a16:creationId xmlns:a16="http://schemas.microsoft.com/office/drawing/2014/main" id="{DF68A9A1-E162-F470-FE0B-AF910D5CFB77}"/>
              </a:ext>
            </a:extLst>
          </p:cNvPr>
          <p:cNvSpPr txBox="1">
            <a:spLocks/>
          </p:cNvSpPr>
          <p:nvPr/>
        </p:nvSpPr>
        <p:spPr>
          <a:xfrm>
            <a:off x="7523617" y="5144650"/>
            <a:ext cx="1708880" cy="747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t>Sinclair Community College, Ohio</a:t>
            </a:r>
          </a:p>
        </p:txBody>
      </p:sp>
      <p:sp>
        <p:nvSpPr>
          <p:cNvPr id="9" name="Content Placeholder 2">
            <a:extLst>
              <a:ext uri="{FF2B5EF4-FFF2-40B4-BE49-F238E27FC236}">
                <a16:creationId xmlns:a16="http://schemas.microsoft.com/office/drawing/2014/main" id="{5D816D6E-C7EB-8372-DB1C-973BF57DDEA5}"/>
              </a:ext>
            </a:extLst>
          </p:cNvPr>
          <p:cNvSpPr txBox="1">
            <a:spLocks/>
          </p:cNvSpPr>
          <p:nvPr/>
        </p:nvSpPr>
        <p:spPr>
          <a:xfrm>
            <a:off x="9741526" y="5146716"/>
            <a:ext cx="1708880" cy="747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Sinclair Community College, Ohio</a:t>
            </a:r>
          </a:p>
        </p:txBody>
      </p:sp>
    </p:spTree>
    <p:extLst>
      <p:ext uri="{BB962C8B-B14F-4D97-AF65-F5344CB8AC3E}">
        <p14:creationId xmlns:p14="http://schemas.microsoft.com/office/powerpoint/2010/main" val="69185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B5582449-4327-4F30-AA69-9823E1726863}"/>
              </a:ext>
            </a:extLst>
          </p:cNvPr>
          <p:cNvSpPr/>
          <p:nvPr/>
        </p:nvSpPr>
        <p:spPr>
          <a:xfrm>
            <a:off x="4837113" y="1538288"/>
            <a:ext cx="6280150" cy="631825"/>
          </a:xfrm>
          <a:prstGeom prst="rect">
            <a:avLst/>
          </a:prstGeom>
          <a:solidFill>
            <a:sysClr val="window" lastClr="FFFFFF"/>
          </a:solid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30" name="Rectangle 129">
            <a:extLst>
              <a:ext uri="{FF2B5EF4-FFF2-40B4-BE49-F238E27FC236}">
                <a16:creationId xmlns:a16="http://schemas.microsoft.com/office/drawing/2014/main" id="{7C5FA811-F4A9-42C9-AD2D-053675478DAC}"/>
              </a:ext>
            </a:extLst>
          </p:cNvPr>
          <p:cNvSpPr/>
          <p:nvPr/>
        </p:nvSpPr>
        <p:spPr>
          <a:xfrm>
            <a:off x="4233863" y="2174875"/>
            <a:ext cx="7126287" cy="736600"/>
          </a:xfrm>
          <a:prstGeom prst="rect">
            <a:avLst/>
          </a:prstGeom>
          <a:solidFill>
            <a:sysClr val="window" lastClr="FFFFFF"/>
          </a:solidFill>
          <a:ln w="12700" cap="flat" cmpd="sng" algn="ctr">
            <a:solidFill>
              <a:sysClr val="window" lastClr="FFFFFF">
                <a:lumMod val="75000"/>
              </a:sysClr>
            </a:solidFill>
            <a:prstDash val="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31" name="Rectangle 130">
            <a:extLst>
              <a:ext uri="{FF2B5EF4-FFF2-40B4-BE49-F238E27FC236}">
                <a16:creationId xmlns:a16="http://schemas.microsoft.com/office/drawing/2014/main" id="{01D78E96-1ECA-4C4C-8D0F-B55843564F0F}"/>
              </a:ext>
            </a:extLst>
          </p:cNvPr>
          <p:cNvSpPr/>
          <p:nvPr/>
        </p:nvSpPr>
        <p:spPr>
          <a:xfrm>
            <a:off x="2643188" y="5321300"/>
            <a:ext cx="8716962" cy="1044575"/>
          </a:xfrm>
          <a:prstGeom prst="rect">
            <a:avLst/>
          </a:prstGeom>
          <a:solidFill>
            <a:sysClr val="window" lastClr="FFFFFF"/>
          </a:solidFill>
          <a:ln w="12700" cap="flat" cmpd="sng" algn="ctr">
            <a:solidFill>
              <a:sysClr val="window" lastClr="FFFFFF">
                <a:lumMod val="75000"/>
              </a:sysClr>
            </a:solidFill>
            <a:prstDash val="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32" name="Rectangle 131">
            <a:extLst>
              <a:ext uri="{FF2B5EF4-FFF2-40B4-BE49-F238E27FC236}">
                <a16:creationId xmlns:a16="http://schemas.microsoft.com/office/drawing/2014/main" id="{1F54131E-77A4-45F2-81EB-23920C233583}"/>
              </a:ext>
            </a:extLst>
          </p:cNvPr>
          <p:cNvSpPr/>
          <p:nvPr/>
        </p:nvSpPr>
        <p:spPr>
          <a:xfrm>
            <a:off x="3771900" y="3038475"/>
            <a:ext cx="7588250" cy="2154238"/>
          </a:xfrm>
          <a:prstGeom prst="rect">
            <a:avLst/>
          </a:prstGeom>
          <a:solidFill>
            <a:sysClr val="window" lastClr="FFFFFF"/>
          </a:solidFill>
          <a:ln w="12700" cap="flat" cmpd="sng" algn="ctr">
            <a:solidFill>
              <a:sysClr val="window" lastClr="FFFFFF">
                <a:lumMod val="75000"/>
              </a:sysClr>
            </a:solidFill>
            <a:prstDash val="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33" name="Rectangle 132">
            <a:extLst>
              <a:ext uri="{FF2B5EF4-FFF2-40B4-BE49-F238E27FC236}">
                <a16:creationId xmlns:a16="http://schemas.microsoft.com/office/drawing/2014/main" id="{6509F88A-1C74-4C34-8624-0A14D5AE9160}"/>
              </a:ext>
            </a:extLst>
          </p:cNvPr>
          <p:cNvSpPr/>
          <p:nvPr/>
        </p:nvSpPr>
        <p:spPr>
          <a:xfrm>
            <a:off x="525463" y="4002088"/>
            <a:ext cx="306387" cy="604837"/>
          </a:xfrm>
          <a:prstGeom prst="rect">
            <a:avLst/>
          </a:prstGeom>
          <a:solidFill>
            <a:srgbClr val="C2CD23"/>
          </a:solid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pic>
        <p:nvPicPr>
          <p:cNvPr id="20487" name="Picture 134">
            <a:extLst>
              <a:ext uri="{FF2B5EF4-FFF2-40B4-BE49-F238E27FC236}">
                <a16:creationId xmlns:a16="http://schemas.microsoft.com/office/drawing/2014/main" id="{C7E2273F-3A2E-4980-B8B1-BE677BFB1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2416175"/>
            <a:ext cx="1482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8">
            <a:extLst>
              <a:ext uri="{FF2B5EF4-FFF2-40B4-BE49-F238E27FC236}">
                <a16:creationId xmlns:a16="http://schemas.microsoft.com/office/drawing/2014/main" id="{76312E03-3C86-47FD-A33A-3055867BE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3729038"/>
            <a:ext cx="8747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Whirlpool Corporation Logos | Whirlpool Corporation">
            <a:extLst>
              <a:ext uri="{FF2B5EF4-FFF2-40B4-BE49-F238E27FC236}">
                <a16:creationId xmlns:a16="http://schemas.microsoft.com/office/drawing/2014/main" id="{00CA7695-801A-4EA6-BDF9-C98FC1B9C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3608388"/>
            <a:ext cx="904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a:extLst>
              <a:ext uri="{FF2B5EF4-FFF2-40B4-BE49-F238E27FC236}">
                <a16:creationId xmlns:a16="http://schemas.microsoft.com/office/drawing/2014/main" id="{340CB76E-B875-477F-92E4-FE0162328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363" y="3814763"/>
            <a:ext cx="11826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6" descr="Ariel Corporation - ACT Buyers' Guide">
            <a:extLst>
              <a:ext uri="{FF2B5EF4-FFF2-40B4-BE49-F238E27FC236}">
                <a16:creationId xmlns:a16="http://schemas.microsoft.com/office/drawing/2014/main" id="{F85F4A0C-A76A-4C93-9EAE-A7802BB00E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875" y="4211638"/>
            <a:ext cx="86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39" descr="A blue and black logo&#10;&#10;Description automatically generated">
            <a:extLst>
              <a:ext uri="{FF2B5EF4-FFF2-40B4-BE49-F238E27FC236}">
                <a16:creationId xmlns:a16="http://schemas.microsoft.com/office/drawing/2014/main" id="{078CDD7B-0538-44E2-AA09-259D399899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688" y="3049588"/>
            <a:ext cx="1074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0" descr="A blue text on a black background&#10;&#10;Description automatically generated">
            <a:extLst>
              <a:ext uri="{FF2B5EF4-FFF2-40B4-BE49-F238E27FC236}">
                <a16:creationId xmlns:a16="http://schemas.microsoft.com/office/drawing/2014/main" id="{928FC9CE-9F13-42B3-8FF2-D3E5274445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0713" y="4202113"/>
            <a:ext cx="11588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1" descr="A black and white logo&#10;&#10;Description automatically generated">
            <a:extLst>
              <a:ext uri="{FF2B5EF4-FFF2-40B4-BE49-F238E27FC236}">
                <a16:creationId xmlns:a16="http://schemas.microsoft.com/office/drawing/2014/main" id="{88D8C4D8-B6D1-41C4-A56A-B3C35A0BD4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0113" y="3211513"/>
            <a:ext cx="10747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42">
            <a:extLst>
              <a:ext uri="{FF2B5EF4-FFF2-40B4-BE49-F238E27FC236}">
                <a16:creationId xmlns:a16="http://schemas.microsoft.com/office/drawing/2014/main" id="{72E3961D-EE5F-4F95-9CFC-50CF8FAC4A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2388" y="3789363"/>
            <a:ext cx="8318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43">
            <a:extLst>
              <a:ext uri="{FF2B5EF4-FFF2-40B4-BE49-F238E27FC236}">
                <a16:creationId xmlns:a16="http://schemas.microsoft.com/office/drawing/2014/main" id="{DAC71157-438C-43AE-91E6-C08174EE21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5063" y="4313238"/>
            <a:ext cx="1093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4" descr="Northrop Grumman - Wikipedia">
            <a:extLst>
              <a:ext uri="{FF2B5EF4-FFF2-40B4-BE49-F238E27FC236}">
                <a16:creationId xmlns:a16="http://schemas.microsoft.com/office/drawing/2014/main" id="{125E83C9-111E-4FAC-8437-B7F799214B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5088" y="4781550"/>
            <a:ext cx="996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6" descr="Barnes Group Inc. - Barnes Aerospace Announces Two Extended Long-Term  Agreements with Safran">
            <a:extLst>
              <a:ext uri="{FF2B5EF4-FFF2-40B4-BE49-F238E27FC236}">
                <a16:creationId xmlns:a16="http://schemas.microsoft.com/office/drawing/2014/main" id="{E96DFE8C-9C91-440F-B228-3DA4F720D9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1963" y="4510088"/>
            <a:ext cx="10334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6" descr="Honda, LG Energy Solution Joint Venture Approved for State Tax Credit">
            <a:extLst>
              <a:ext uri="{FF2B5EF4-FFF2-40B4-BE49-F238E27FC236}">
                <a16:creationId xmlns:a16="http://schemas.microsoft.com/office/drawing/2014/main" id="{6054E6E9-EC91-4DAC-AC65-BC238CEFB59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8638" y="4632325"/>
            <a:ext cx="12874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8" descr="American Battery Solutions - Products, Competitors, Financials, Employees,  Headquarters Locations">
            <a:extLst>
              <a:ext uri="{FF2B5EF4-FFF2-40B4-BE49-F238E27FC236}">
                <a16:creationId xmlns:a16="http://schemas.microsoft.com/office/drawing/2014/main" id="{AB5614ED-6469-4B9E-929B-ADF18703C1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5763" y="4178300"/>
            <a:ext cx="450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48" descr="A blue and black logo&#10;&#10;Description automatically generated">
            <a:extLst>
              <a:ext uri="{FF2B5EF4-FFF2-40B4-BE49-F238E27FC236}">
                <a16:creationId xmlns:a16="http://schemas.microsoft.com/office/drawing/2014/main" id="{B08D2A51-17A0-4A4D-97D2-B10AF0DF5B3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2788" y="3170238"/>
            <a:ext cx="101123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6" descr="ATS Automation Tooling Systems Inc. Announces Name Change to ATS Corporation">
            <a:extLst>
              <a:ext uri="{FF2B5EF4-FFF2-40B4-BE49-F238E27FC236}">
                <a16:creationId xmlns:a16="http://schemas.microsoft.com/office/drawing/2014/main" id="{244F71FF-93D0-4B20-968B-42968D872DA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9338" y="3094038"/>
            <a:ext cx="8302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2" descr="State Outline Ohio Images – Browse 4,392 Stock Photos ...">
            <a:extLst>
              <a:ext uri="{FF2B5EF4-FFF2-40B4-BE49-F238E27FC236}">
                <a16:creationId xmlns:a16="http://schemas.microsoft.com/office/drawing/2014/main" id="{B64D599E-337C-43A9-8768-AD4E740CF638}"/>
              </a:ext>
            </a:extLst>
          </p:cNvPr>
          <p:cNvPicPr>
            <a:picLocks noChangeAspect="1" noChangeArrowheads="1"/>
          </p:cNvPicPr>
          <p:nvPr/>
        </p:nvPicPr>
        <p:blipFill>
          <a:blip r:embed="rId19">
            <a:lum bright="70000" contrast="-70000"/>
            <a:extLst>
              <a:ext uri="{28A0092B-C50C-407E-A947-70E740481C1C}">
                <a14:useLocalDpi xmlns:a14="http://schemas.microsoft.com/office/drawing/2010/main" val="0"/>
              </a:ext>
            </a:extLst>
          </a:blip>
          <a:srcRect/>
          <a:stretch>
            <a:fillRect/>
          </a:stretch>
        </p:blipFill>
        <p:spPr bwMode="auto">
          <a:xfrm>
            <a:off x="142875" y="1919288"/>
            <a:ext cx="453231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150">
            <a:extLst>
              <a:ext uri="{FF2B5EF4-FFF2-40B4-BE49-F238E27FC236}">
                <a16:creationId xmlns:a16="http://schemas.microsoft.com/office/drawing/2014/main" id="{682A527B-E955-4109-8868-AA72AF721FA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85338" y="3990975"/>
            <a:ext cx="947737"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20">
            <a:extLst>
              <a:ext uri="{FF2B5EF4-FFF2-40B4-BE49-F238E27FC236}">
                <a16:creationId xmlns:a16="http://schemas.microsoft.com/office/drawing/2014/main" id="{1576DEC6-2680-4B16-B303-6AA1656A692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86963" y="3128963"/>
            <a:ext cx="8524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152">
            <a:extLst>
              <a:ext uri="{FF2B5EF4-FFF2-40B4-BE49-F238E27FC236}">
                <a16:creationId xmlns:a16="http://schemas.microsoft.com/office/drawing/2014/main" id="{BD087877-0B37-499F-87E2-30EDF5F3E38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15363" y="3684588"/>
            <a:ext cx="1276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22" descr="ChargePoint Branding Assets | ChargePoint">
            <a:extLst>
              <a:ext uri="{FF2B5EF4-FFF2-40B4-BE49-F238E27FC236}">
                <a16:creationId xmlns:a16="http://schemas.microsoft.com/office/drawing/2014/main" id="{0E28D2F8-B34D-41F4-8407-5CC54498C3C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96150" y="4087813"/>
            <a:ext cx="15049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24" descr="Electrification Coalition - Home">
            <a:extLst>
              <a:ext uri="{FF2B5EF4-FFF2-40B4-BE49-F238E27FC236}">
                <a16:creationId xmlns:a16="http://schemas.microsoft.com/office/drawing/2014/main" id="{844E23D8-D539-44DA-97E9-1785814B7B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3425" y="4791075"/>
            <a:ext cx="1095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TextBox 155">
            <a:extLst>
              <a:ext uri="{FF2B5EF4-FFF2-40B4-BE49-F238E27FC236}">
                <a16:creationId xmlns:a16="http://schemas.microsoft.com/office/drawing/2014/main" id="{7850C484-52F8-40C1-8E93-4132FBC96BAE}"/>
              </a:ext>
            </a:extLst>
          </p:cNvPr>
          <p:cNvSpPr txBox="1">
            <a:spLocks noChangeArrowheads="1"/>
          </p:cNvSpPr>
          <p:nvPr/>
        </p:nvSpPr>
        <p:spPr bwMode="auto">
          <a:xfrm rot="5400000">
            <a:off x="10478294" y="3969544"/>
            <a:ext cx="2114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0000"/>
                </a:solidFill>
                <a:effectLst/>
                <a:uLnTx/>
                <a:uFillTx/>
                <a:latin typeface="Gotham Book"/>
                <a:ea typeface="+mn-ea"/>
                <a:cs typeface="+mn-cs"/>
              </a:rPr>
              <a:t>Ohio Manufacturers</a:t>
            </a:r>
          </a:p>
        </p:txBody>
      </p:sp>
      <p:pic>
        <p:nvPicPr>
          <p:cNvPr id="20510" name="Picture 156">
            <a:extLst>
              <a:ext uri="{FF2B5EF4-FFF2-40B4-BE49-F238E27FC236}">
                <a16:creationId xmlns:a16="http://schemas.microsoft.com/office/drawing/2014/main" id="{14BA3843-3333-4943-9EEE-1B61FB41E05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99325" y="5430838"/>
            <a:ext cx="11318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2" descr="MVMC Mahoning Valley Manufacturers Coalition | LinkedIn">
            <a:extLst>
              <a:ext uri="{FF2B5EF4-FFF2-40B4-BE49-F238E27FC236}">
                <a16:creationId xmlns:a16="http://schemas.microsoft.com/office/drawing/2014/main" id="{83A83FD3-0A72-422C-876A-92245D9E392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05388" y="2332038"/>
            <a:ext cx="10128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158">
            <a:extLst>
              <a:ext uri="{FF2B5EF4-FFF2-40B4-BE49-F238E27FC236}">
                <a16:creationId xmlns:a16="http://schemas.microsoft.com/office/drawing/2014/main" id="{E5E7B1ED-4E89-4CC9-86A4-4BF4540B059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80613" y="5892800"/>
            <a:ext cx="11826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 descr="A black background with blue text&#10;&#10;Description automatically generated">
            <a:extLst>
              <a:ext uri="{FF2B5EF4-FFF2-40B4-BE49-F238E27FC236}">
                <a16:creationId xmlns:a16="http://schemas.microsoft.com/office/drawing/2014/main" id="{CB10F6C0-DD09-4DEB-BFEB-77814C8BB3E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48113" y="5465763"/>
            <a:ext cx="19224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5" descr="Ohio Association of Community Colleges - Idealist">
            <a:extLst>
              <a:ext uri="{FF2B5EF4-FFF2-40B4-BE49-F238E27FC236}">
                <a16:creationId xmlns:a16="http://schemas.microsoft.com/office/drawing/2014/main" id="{F35D8F81-7812-4AEA-89DE-8A748D80153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488488" y="5443538"/>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4" descr="Home | Oacts">
            <a:extLst>
              <a:ext uri="{FF2B5EF4-FFF2-40B4-BE49-F238E27FC236}">
                <a16:creationId xmlns:a16="http://schemas.microsoft.com/office/drawing/2014/main" id="{F6A006B9-0683-45F3-A69A-DD16EB5E633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07400" y="5778500"/>
            <a:ext cx="1074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6" descr="Ohio Department of Education">
            <a:extLst>
              <a:ext uri="{FF2B5EF4-FFF2-40B4-BE49-F238E27FC236}">
                <a16:creationId xmlns:a16="http://schemas.microsoft.com/office/drawing/2014/main" id="{0BB6BD8B-158B-4547-9700-206B75547D4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9350" y="5918200"/>
            <a:ext cx="1182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8" descr="Department of Higher Education | The Ohio Department of ...">
            <a:extLst>
              <a:ext uri="{FF2B5EF4-FFF2-40B4-BE49-F238E27FC236}">
                <a16:creationId xmlns:a16="http://schemas.microsoft.com/office/drawing/2014/main" id="{CC28E065-DDEE-453C-9EA1-BBCA6B358F7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35763" y="5943600"/>
            <a:ext cx="12001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14" descr="JobsOhio Marks Unprecedented Year in ...">
            <a:extLst>
              <a:ext uri="{FF2B5EF4-FFF2-40B4-BE49-F238E27FC236}">
                <a16:creationId xmlns:a16="http://schemas.microsoft.com/office/drawing/2014/main" id="{54F0F3C0-6F4E-47D3-842A-D82063D66FD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91250" y="5441950"/>
            <a:ext cx="762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Picture 165" descr="A person in a helmet&#10;&#10;Description automatically generated with medium confidence">
            <a:extLst>
              <a:ext uri="{FF2B5EF4-FFF2-40B4-BE49-F238E27FC236}">
                <a16:creationId xmlns:a16="http://schemas.microsoft.com/office/drawing/2014/main" id="{1C73A40C-0B4D-45E9-A167-0177A7186E5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287000" y="4741863"/>
            <a:ext cx="850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2" descr="OWL Services | LinkedIn">
            <a:extLst>
              <a:ext uri="{FF2B5EF4-FFF2-40B4-BE49-F238E27FC236}">
                <a16:creationId xmlns:a16="http://schemas.microsoft.com/office/drawing/2014/main" id="{3AA9D022-3C25-4AE5-9A85-070CADA2FBD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10238" y="4364038"/>
            <a:ext cx="3317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167">
            <a:extLst>
              <a:ext uri="{FF2B5EF4-FFF2-40B4-BE49-F238E27FC236}">
                <a16:creationId xmlns:a16="http://schemas.microsoft.com/office/drawing/2014/main" id="{457636DB-2B32-42F5-A445-E67522D506E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08513" y="4867275"/>
            <a:ext cx="6873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2" name="Picture 2" descr="Home - HSA Columbus High Career Tech">
            <a:extLst>
              <a:ext uri="{FF2B5EF4-FFF2-40B4-BE49-F238E27FC236}">
                <a16:creationId xmlns:a16="http://schemas.microsoft.com/office/drawing/2014/main" id="{9C54D841-F4D1-4DCB-AA34-F2A5B081837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178800" y="2219325"/>
            <a:ext cx="9191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4" descr="Dayton Region Manufacturers Association | Ohio DEC">
            <a:extLst>
              <a:ext uri="{FF2B5EF4-FFF2-40B4-BE49-F238E27FC236}">
                <a16:creationId xmlns:a16="http://schemas.microsoft.com/office/drawing/2014/main" id="{A1B6359A-8FBD-41A8-8B28-85F96B4BD07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436100" y="2365375"/>
            <a:ext cx="11525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Picture 2" descr="Members | Development Boards | Ohio Workforce Association">
            <a:extLst>
              <a:ext uri="{FF2B5EF4-FFF2-40B4-BE49-F238E27FC236}">
                <a16:creationId xmlns:a16="http://schemas.microsoft.com/office/drawing/2014/main" id="{9FECB071-6097-4421-AEF2-0E304CBAAA5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630613" y="5943600"/>
            <a:ext cx="561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4" descr="WDBCentralOhio (@WDBCentralOhio) / X">
            <a:extLst>
              <a:ext uri="{FF2B5EF4-FFF2-40B4-BE49-F238E27FC236}">
                <a16:creationId xmlns:a16="http://schemas.microsoft.com/office/drawing/2014/main" id="{9031879A-18D2-4269-8CB9-68B7E64E202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33863" y="5962650"/>
            <a:ext cx="676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6" name="Title 7">
            <a:extLst>
              <a:ext uri="{FF2B5EF4-FFF2-40B4-BE49-F238E27FC236}">
                <a16:creationId xmlns:a16="http://schemas.microsoft.com/office/drawing/2014/main" id="{50A50DC1-5C69-46AA-97A8-D87AC036B6F0}"/>
              </a:ext>
            </a:extLst>
          </p:cNvPr>
          <p:cNvSpPr txBox="1">
            <a:spLocks noChangeArrowheads="1"/>
          </p:cNvSpPr>
          <p:nvPr/>
        </p:nvSpPr>
        <p:spPr bwMode="auto">
          <a:xfrm>
            <a:off x="457200" y="348103"/>
            <a:ext cx="105044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THE OHIO MANUFACTURING COMPETENCY MODEL DEVELOPMENT</a:t>
            </a:r>
          </a:p>
        </p:txBody>
      </p:sp>
      <p:sp>
        <p:nvSpPr>
          <p:cNvPr id="174" name="TextBox 173">
            <a:extLst>
              <a:ext uri="{FF2B5EF4-FFF2-40B4-BE49-F238E27FC236}">
                <a16:creationId xmlns:a16="http://schemas.microsoft.com/office/drawing/2014/main" id="{1DD7F80A-D423-4A07-AB81-8A8FE626CB67}"/>
              </a:ext>
            </a:extLst>
          </p:cNvPr>
          <p:cNvSpPr txBox="1">
            <a:spLocks/>
          </p:cNvSpPr>
          <p:nvPr/>
        </p:nvSpPr>
        <p:spPr>
          <a:xfrm>
            <a:off x="457200" y="914400"/>
            <a:ext cx="11193463" cy="307975"/>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Swis721  BT  Cond 2" panose="020B0506020202030204"/>
                <a:ea typeface="+mn-ea"/>
                <a:cs typeface="+mn-cs"/>
              </a:rPr>
              <a:t>Model development had an immense amount of support, participation, and feedback from stakeholders who have all played an invaluable role in creating a unique representation of Ohio’s Manufacturing Sector.</a:t>
            </a:r>
          </a:p>
        </p:txBody>
      </p:sp>
      <p:sp>
        <p:nvSpPr>
          <p:cNvPr id="175" name="Rectangle 174">
            <a:extLst>
              <a:ext uri="{FF2B5EF4-FFF2-40B4-BE49-F238E27FC236}">
                <a16:creationId xmlns:a16="http://schemas.microsoft.com/office/drawing/2014/main" id="{08C81E9C-2346-453A-804A-99B40149AF22}"/>
              </a:ext>
            </a:extLst>
          </p:cNvPr>
          <p:cNvSpPr/>
          <p:nvPr/>
        </p:nvSpPr>
        <p:spPr>
          <a:xfrm>
            <a:off x="5624513" y="2182813"/>
            <a:ext cx="439737" cy="220662"/>
          </a:xfrm>
          <a:prstGeom prst="rect">
            <a:avLst/>
          </a:prstGeom>
          <a:no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76" name="Rectangle 175">
            <a:extLst>
              <a:ext uri="{FF2B5EF4-FFF2-40B4-BE49-F238E27FC236}">
                <a16:creationId xmlns:a16="http://schemas.microsoft.com/office/drawing/2014/main" id="{68B3BC34-E6B1-43EF-BDCE-2BF7561953AC}"/>
              </a:ext>
            </a:extLst>
          </p:cNvPr>
          <p:cNvSpPr/>
          <p:nvPr/>
        </p:nvSpPr>
        <p:spPr>
          <a:xfrm>
            <a:off x="7669213" y="2182813"/>
            <a:ext cx="439737" cy="220662"/>
          </a:xfrm>
          <a:prstGeom prst="rect">
            <a:avLst/>
          </a:prstGeom>
          <a:no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sp>
        <p:nvSpPr>
          <p:cNvPr id="177" name="Rectangle 176">
            <a:extLst>
              <a:ext uri="{FF2B5EF4-FFF2-40B4-BE49-F238E27FC236}">
                <a16:creationId xmlns:a16="http://schemas.microsoft.com/office/drawing/2014/main" id="{1C69BFA9-9B40-4E5F-B620-9305227D8B50}"/>
              </a:ext>
            </a:extLst>
          </p:cNvPr>
          <p:cNvSpPr/>
          <p:nvPr/>
        </p:nvSpPr>
        <p:spPr>
          <a:xfrm>
            <a:off x="9732963" y="2182813"/>
            <a:ext cx="439737" cy="220662"/>
          </a:xfrm>
          <a:prstGeom prst="rect">
            <a:avLst/>
          </a:prstGeom>
          <a:no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cxnSp>
        <p:nvCxnSpPr>
          <p:cNvPr id="178" name="Connector: Elbow 177">
            <a:extLst>
              <a:ext uri="{FF2B5EF4-FFF2-40B4-BE49-F238E27FC236}">
                <a16:creationId xmlns:a16="http://schemas.microsoft.com/office/drawing/2014/main" id="{7FE5C0D8-021B-4F18-991D-598B2CB7F89D}"/>
              </a:ext>
            </a:extLst>
          </p:cNvPr>
          <p:cNvCxnSpPr>
            <a:cxnSpLocks/>
            <a:stCxn id="133" idx="1"/>
            <a:endCxn id="177" idx="0"/>
          </p:cNvCxnSpPr>
          <p:nvPr/>
        </p:nvCxnSpPr>
        <p:spPr>
          <a:xfrm rot="10800000" flipH="1">
            <a:off x="525153" y="2182993"/>
            <a:ext cx="9428060" cy="2121866"/>
          </a:xfrm>
          <a:prstGeom prst="bentConnector4">
            <a:avLst>
              <a:gd name="adj1" fmla="val -2425"/>
              <a:gd name="adj2" fmla="val 117578"/>
            </a:avLst>
          </a:prstGeom>
          <a:noFill/>
          <a:ln w="38100" cap="flat" cmpd="sng" algn="ctr">
            <a:gradFill>
              <a:gsLst>
                <a:gs pos="0">
                  <a:srgbClr val="002E56"/>
                </a:gs>
                <a:gs pos="100000">
                  <a:srgbClr val="002E56"/>
                </a:gs>
              </a:gsLst>
              <a:lin ang="5400000" scaled="1"/>
            </a:gradFill>
            <a:prstDash val="solid"/>
            <a:miter lim="800000"/>
            <a:tailEnd type="triangle"/>
          </a:ln>
          <a:effectLst/>
        </p:spPr>
      </p:cxnSp>
      <p:cxnSp>
        <p:nvCxnSpPr>
          <p:cNvPr id="179" name="Connector: Elbow 178">
            <a:extLst>
              <a:ext uri="{FF2B5EF4-FFF2-40B4-BE49-F238E27FC236}">
                <a16:creationId xmlns:a16="http://schemas.microsoft.com/office/drawing/2014/main" id="{D1AA65D3-6276-45C8-BE7D-B86002833369}"/>
              </a:ext>
            </a:extLst>
          </p:cNvPr>
          <p:cNvCxnSpPr>
            <a:cxnSpLocks/>
            <a:stCxn id="133" idx="1"/>
            <a:endCxn id="176" idx="0"/>
          </p:cNvCxnSpPr>
          <p:nvPr/>
        </p:nvCxnSpPr>
        <p:spPr>
          <a:xfrm rot="10800000" flipH="1">
            <a:off x="525152" y="2182993"/>
            <a:ext cx="7364205" cy="2121866"/>
          </a:xfrm>
          <a:prstGeom prst="bentConnector4">
            <a:avLst>
              <a:gd name="adj1" fmla="val -3104"/>
              <a:gd name="adj2" fmla="val 117578"/>
            </a:avLst>
          </a:prstGeom>
          <a:noFill/>
          <a:ln w="38100" cap="flat" cmpd="sng" algn="ctr">
            <a:gradFill flip="none" rotWithShape="1">
              <a:gsLst>
                <a:gs pos="0">
                  <a:srgbClr val="002E56"/>
                </a:gs>
                <a:gs pos="100000">
                  <a:srgbClr val="DE791C"/>
                </a:gs>
              </a:gsLst>
              <a:lin ang="2700000" scaled="1"/>
              <a:tileRect/>
            </a:gradFill>
            <a:prstDash val="solid"/>
            <a:miter lim="800000"/>
            <a:tailEnd type="triangle"/>
          </a:ln>
          <a:effectLst/>
        </p:spPr>
      </p:cxnSp>
      <p:sp>
        <p:nvSpPr>
          <p:cNvPr id="180" name="Rectangle 179">
            <a:extLst>
              <a:ext uri="{FF2B5EF4-FFF2-40B4-BE49-F238E27FC236}">
                <a16:creationId xmlns:a16="http://schemas.microsoft.com/office/drawing/2014/main" id="{C5E6B8DA-CA1E-4D7C-A2D0-5F0A0768E1A1}"/>
              </a:ext>
            </a:extLst>
          </p:cNvPr>
          <p:cNvSpPr/>
          <p:nvPr/>
        </p:nvSpPr>
        <p:spPr>
          <a:xfrm>
            <a:off x="4338638" y="1676400"/>
            <a:ext cx="695325" cy="219075"/>
          </a:xfrm>
          <a:prstGeom prst="rect">
            <a:avLst/>
          </a:prstGeom>
          <a:solidFill>
            <a:sysClr val="window" lastClr="FFFFFF"/>
          </a:solid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cxnSp>
        <p:nvCxnSpPr>
          <p:cNvPr id="181" name="Connector: Elbow 180">
            <a:extLst>
              <a:ext uri="{FF2B5EF4-FFF2-40B4-BE49-F238E27FC236}">
                <a16:creationId xmlns:a16="http://schemas.microsoft.com/office/drawing/2014/main" id="{96AB5FAF-4968-4EA8-B2AC-E71F5BE80087}"/>
              </a:ext>
            </a:extLst>
          </p:cNvPr>
          <p:cNvCxnSpPr>
            <a:cxnSpLocks/>
            <a:stCxn id="133" idx="1"/>
            <a:endCxn id="175" idx="0"/>
          </p:cNvCxnSpPr>
          <p:nvPr/>
        </p:nvCxnSpPr>
        <p:spPr>
          <a:xfrm rot="10800000" flipH="1">
            <a:off x="525152" y="2182993"/>
            <a:ext cx="5319209" cy="2121866"/>
          </a:xfrm>
          <a:prstGeom prst="bentConnector4">
            <a:avLst>
              <a:gd name="adj1" fmla="val -4298"/>
              <a:gd name="adj2" fmla="val 117490"/>
            </a:avLst>
          </a:prstGeom>
          <a:noFill/>
          <a:ln w="38100" cap="flat" cmpd="sng" algn="ctr">
            <a:gradFill flip="none" rotWithShape="1">
              <a:gsLst>
                <a:gs pos="0">
                  <a:srgbClr val="002E56"/>
                </a:gs>
                <a:gs pos="95000">
                  <a:srgbClr val="C2CD23"/>
                </a:gs>
              </a:gsLst>
              <a:lin ang="2700000" scaled="1"/>
              <a:tileRect/>
            </a:gradFill>
            <a:prstDash val="solid"/>
            <a:miter lim="800000"/>
            <a:tailEnd type="triangle"/>
          </a:ln>
          <a:effectLst/>
        </p:spPr>
      </p:cxnSp>
      <p:pic>
        <p:nvPicPr>
          <p:cNvPr id="20535" name="Picture 181" descr="A red and white logo&#10;&#10;Description automatically generated">
            <a:extLst>
              <a:ext uri="{FF2B5EF4-FFF2-40B4-BE49-F238E27FC236}">
                <a16:creationId xmlns:a16="http://schemas.microsoft.com/office/drawing/2014/main" id="{EBC3D0A0-7D06-496F-A15F-C6099754E5C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452938" y="3592513"/>
            <a:ext cx="4778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6" name="Picture 182">
            <a:extLst>
              <a:ext uri="{FF2B5EF4-FFF2-40B4-BE49-F238E27FC236}">
                <a16:creationId xmlns:a16="http://schemas.microsoft.com/office/drawing/2014/main" id="{C5CB3363-6081-4C95-A03E-218C3185DA4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473700" y="3390900"/>
            <a:ext cx="655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7" name="Picture 2" descr="Process Technology - Products ...">
            <a:extLst>
              <a:ext uri="{FF2B5EF4-FFF2-40B4-BE49-F238E27FC236}">
                <a16:creationId xmlns:a16="http://schemas.microsoft.com/office/drawing/2014/main" id="{9D390BB3-6701-4971-BDA4-ECCD25ED06F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222750" y="4572000"/>
            <a:ext cx="8747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8" name="Picture 2" descr="The Ohio Manufacturers' Association | Columbus OH">
            <a:extLst>
              <a:ext uri="{FF2B5EF4-FFF2-40B4-BE49-F238E27FC236}">
                <a16:creationId xmlns:a16="http://schemas.microsoft.com/office/drawing/2014/main" id="{83801721-4939-4B91-B2C6-91033D600105}"/>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7388" y="1568450"/>
            <a:ext cx="1400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9" name="TextBox 188">
            <a:extLst>
              <a:ext uri="{FF2B5EF4-FFF2-40B4-BE49-F238E27FC236}">
                <a16:creationId xmlns:a16="http://schemas.microsoft.com/office/drawing/2014/main" id="{F2034EC8-6992-4546-BDC7-673011FB4702}"/>
              </a:ext>
            </a:extLst>
          </p:cNvPr>
          <p:cNvSpPr txBox="1">
            <a:spLocks noChangeArrowheads="1"/>
          </p:cNvSpPr>
          <p:nvPr/>
        </p:nvSpPr>
        <p:spPr bwMode="auto">
          <a:xfrm rot="5400000">
            <a:off x="10479087" y="2455863"/>
            <a:ext cx="2112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0000"/>
                </a:solidFill>
                <a:effectLst/>
                <a:uLnTx/>
                <a:uFillTx/>
                <a:latin typeface="Gotham Book"/>
                <a:ea typeface="+mn-ea"/>
                <a:cs typeface="+mn-cs"/>
              </a:rPr>
              <a:t>ISPs</a:t>
            </a:r>
          </a:p>
        </p:txBody>
      </p:sp>
      <p:pic>
        <p:nvPicPr>
          <p:cNvPr id="20540" name="Picture 189">
            <a:extLst>
              <a:ext uri="{FF2B5EF4-FFF2-40B4-BE49-F238E27FC236}">
                <a16:creationId xmlns:a16="http://schemas.microsoft.com/office/drawing/2014/main" id="{E4068832-7CAC-4C6F-AF09-8B161732DD12}"/>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8950" y="3087688"/>
            <a:ext cx="40068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1" name="TextBox 190">
            <a:extLst>
              <a:ext uri="{FF2B5EF4-FFF2-40B4-BE49-F238E27FC236}">
                <a16:creationId xmlns:a16="http://schemas.microsoft.com/office/drawing/2014/main" id="{41147DA1-1E07-47BA-A6AD-620DBA594264}"/>
              </a:ext>
            </a:extLst>
          </p:cNvPr>
          <p:cNvSpPr txBox="1">
            <a:spLocks noChangeArrowheads="1"/>
          </p:cNvSpPr>
          <p:nvPr/>
        </p:nvSpPr>
        <p:spPr bwMode="auto">
          <a:xfrm rot="5400000">
            <a:off x="10771188" y="5622925"/>
            <a:ext cx="1625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Education and Workforce Partners</a:t>
            </a:r>
          </a:p>
        </p:txBody>
      </p:sp>
      <p:grpSp>
        <p:nvGrpSpPr>
          <p:cNvPr id="20542" name="Group 184">
            <a:extLst>
              <a:ext uri="{FF2B5EF4-FFF2-40B4-BE49-F238E27FC236}">
                <a16:creationId xmlns:a16="http://schemas.microsoft.com/office/drawing/2014/main" id="{00404EBB-B829-4304-B5F6-B534B308946F}"/>
              </a:ext>
            </a:extLst>
          </p:cNvPr>
          <p:cNvGrpSpPr>
            <a:grpSpLocks noChangeAspect="1"/>
          </p:cNvGrpSpPr>
          <p:nvPr/>
        </p:nvGrpSpPr>
        <p:grpSpPr bwMode="auto">
          <a:xfrm>
            <a:off x="2287588" y="1419225"/>
            <a:ext cx="1889125" cy="725488"/>
            <a:chOff x="-2017689" y="571499"/>
            <a:chExt cx="1238043" cy="475025"/>
          </a:xfrm>
        </p:grpSpPr>
        <p:sp>
          <p:nvSpPr>
            <p:cNvPr id="186" name="Rectangle 185">
              <a:extLst>
                <a:ext uri="{FF2B5EF4-FFF2-40B4-BE49-F238E27FC236}">
                  <a16:creationId xmlns:a16="http://schemas.microsoft.com/office/drawing/2014/main" id="{2B1B54E8-F514-4CD7-8D66-4240B527CD25}"/>
                </a:ext>
              </a:extLst>
            </p:cNvPr>
            <p:cNvSpPr/>
            <p:nvPr/>
          </p:nvSpPr>
          <p:spPr>
            <a:xfrm>
              <a:off x="-2017689" y="571499"/>
              <a:ext cx="1238043" cy="475025"/>
            </a:xfrm>
            <a:prstGeom prst="rect">
              <a:avLst/>
            </a:prstGeom>
            <a:solidFill>
              <a:sysClr val="window" lastClr="FFFFFF"/>
            </a:solidFill>
            <a:ln w="12700" cap="flat" cmpd="sng" algn="ctr">
              <a:noFill/>
              <a:prstDash val="solid"/>
              <a:miter lim="800000"/>
            </a:ln>
            <a:effectLst/>
          </p:spPr>
          <p:txBody>
            <a:bodyPr lIns="144000" tIns="144000" rIns="14400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otham Book"/>
                <a:ea typeface="+mn-ea"/>
                <a:cs typeface="+mn-cs"/>
              </a:endParaRPr>
            </a:p>
          </p:txBody>
        </p:sp>
        <p:pic>
          <p:nvPicPr>
            <p:cNvPr id="20544" name="Picture 4" descr="Training Ohio's Manufacturing Workforce | Ohio TechNet">
              <a:extLst>
                <a:ext uri="{FF2B5EF4-FFF2-40B4-BE49-F238E27FC236}">
                  <a16:creationId xmlns:a16="http://schemas.microsoft.com/office/drawing/2014/main" id="{0BBFF7B4-19DD-4F2C-A611-1B8BFC801CC1}"/>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880861" y="627423"/>
              <a:ext cx="990600" cy="41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3">
            <a:extLst>
              <a:ext uri="{FF2B5EF4-FFF2-40B4-BE49-F238E27FC236}">
                <a16:creationId xmlns:a16="http://schemas.microsoft.com/office/drawing/2014/main" id="{E8F738E2-6976-474A-8933-CD3E1746F3E3}"/>
              </a:ext>
            </a:extLst>
          </p:cNvPr>
          <p:cNvGraphicFramePr>
            <a:graphicFrameLocks noGrp="1"/>
          </p:cNvGraphicFramePr>
          <p:nvPr/>
        </p:nvGraphicFramePr>
        <p:xfrm>
          <a:off x="457200" y="1729403"/>
          <a:ext cx="11219005" cy="4598471"/>
        </p:xfrm>
        <a:graphic>
          <a:graphicData uri="http://schemas.openxmlformats.org/drawingml/2006/table">
            <a:tbl>
              <a:tblPr firstRow="1" bandRow="1"/>
              <a:tblGrid>
                <a:gridCol w="11219005">
                  <a:extLst>
                    <a:ext uri="{9D8B030D-6E8A-4147-A177-3AD203B41FA5}">
                      <a16:colId xmlns:a16="http://schemas.microsoft.com/office/drawing/2014/main" val="20000"/>
                    </a:ext>
                  </a:extLst>
                </a:gridCol>
              </a:tblGrid>
              <a:tr h="459847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800">
                        <a:latin typeface="Source Sans Pro" panose="020B0503030403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rgbClr val="8B0F04">
                            <a:alpha val="62000"/>
                          </a:srgbClr>
                        </a:gs>
                        <a:gs pos="50000">
                          <a:srgbClr val="DE791C">
                            <a:shade val="67500"/>
                            <a:satMod val="115000"/>
                            <a:alpha val="63000"/>
                          </a:srgbClr>
                        </a:gs>
                        <a:gs pos="100000">
                          <a:srgbClr val="002D47">
                            <a:alpha val="46000"/>
                          </a:srgbClr>
                        </a:gs>
                      </a:gsLst>
                      <a:lin ang="10800000" scaled="1"/>
                      <a:tileRect/>
                    </a:gradFill>
                  </a:tcPr>
                </a:tc>
                <a:extLst>
                  <a:ext uri="{0D108BD9-81ED-4DB2-BD59-A6C34878D82A}">
                    <a16:rowId xmlns:a16="http://schemas.microsoft.com/office/drawing/2014/main" val="10000"/>
                  </a:ext>
                </a:extLst>
              </a:tr>
            </a:tbl>
          </a:graphicData>
        </a:graphic>
      </p:graphicFrame>
      <p:sp>
        <p:nvSpPr>
          <p:cNvPr id="5" name="Flowchart: Connector 4">
            <a:extLst>
              <a:ext uri="{FF2B5EF4-FFF2-40B4-BE49-F238E27FC236}">
                <a16:creationId xmlns:a16="http://schemas.microsoft.com/office/drawing/2014/main" id="{4DBEE9E9-CD9B-4EE3-B664-9ED8C16AEF98}"/>
              </a:ext>
            </a:extLst>
          </p:cNvPr>
          <p:cNvSpPr/>
          <p:nvPr/>
        </p:nvSpPr>
        <p:spPr>
          <a:xfrm>
            <a:off x="2686050" y="5129213"/>
            <a:ext cx="965200" cy="965200"/>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Production Workers</a:t>
            </a:r>
          </a:p>
        </p:txBody>
      </p:sp>
      <p:sp>
        <p:nvSpPr>
          <p:cNvPr id="6" name="Flowchart: Connector 5">
            <a:extLst>
              <a:ext uri="{FF2B5EF4-FFF2-40B4-BE49-F238E27FC236}">
                <a16:creationId xmlns:a16="http://schemas.microsoft.com/office/drawing/2014/main" id="{281738B1-79D1-4B17-8A5F-95F63A769A41}"/>
              </a:ext>
            </a:extLst>
          </p:cNvPr>
          <p:cNvSpPr/>
          <p:nvPr/>
        </p:nvSpPr>
        <p:spPr>
          <a:xfrm>
            <a:off x="1885950" y="3205163"/>
            <a:ext cx="914400" cy="914400"/>
          </a:xfrm>
          <a:prstGeom prst="flowChartConnector">
            <a:avLst/>
          </a:prstGeom>
          <a:solidFill>
            <a:srgbClr val="002D47"/>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Machine Setters and Tenders for Metals and Plastic*</a:t>
            </a:r>
          </a:p>
        </p:txBody>
      </p:sp>
      <p:sp>
        <p:nvSpPr>
          <p:cNvPr id="7" name="Flowchart: Connector 6">
            <a:extLst>
              <a:ext uri="{FF2B5EF4-FFF2-40B4-BE49-F238E27FC236}">
                <a16:creationId xmlns:a16="http://schemas.microsoft.com/office/drawing/2014/main" id="{7F4E5459-C535-40DC-8D11-60A32502DA3E}"/>
              </a:ext>
            </a:extLst>
          </p:cNvPr>
          <p:cNvSpPr/>
          <p:nvPr/>
        </p:nvSpPr>
        <p:spPr>
          <a:xfrm>
            <a:off x="563563" y="3479800"/>
            <a:ext cx="914400" cy="914400"/>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Swis721  BT  Cond 2"/>
                <a:ea typeface="+mn-ea"/>
                <a:cs typeface="+mn-cs"/>
              </a:rPr>
              <a:t>Maintenance Associate</a:t>
            </a:r>
          </a:p>
        </p:txBody>
      </p:sp>
      <p:sp>
        <p:nvSpPr>
          <p:cNvPr id="8" name="TextBox 7">
            <a:extLst>
              <a:ext uri="{FF2B5EF4-FFF2-40B4-BE49-F238E27FC236}">
                <a16:creationId xmlns:a16="http://schemas.microsoft.com/office/drawing/2014/main" id="{767710AC-B86C-43F2-A595-1EFEBF0C554D}"/>
              </a:ext>
            </a:extLst>
          </p:cNvPr>
          <p:cNvSpPr txBox="1"/>
          <p:nvPr/>
        </p:nvSpPr>
        <p:spPr>
          <a:xfrm>
            <a:off x="508000" y="6467475"/>
            <a:ext cx="6562725" cy="292100"/>
          </a:xfrm>
          <a:prstGeom prst="rect">
            <a:avLst/>
          </a:prstGeom>
          <a:noFill/>
        </p:spPr>
        <p:txBody>
          <a:bodyPr lIns="0" tIns="0" rIns="0" bIns="0"/>
          <a:lstStyle/>
          <a:p>
            <a:pPr marL="0" marR="0" lvl="0" indent="0" algn="l" defTabSz="228603" rtl="0" eaLnBrk="1" fontAlgn="auto" latinLnBrk="0" hangingPunct="1">
              <a:lnSpc>
                <a:spcPct val="100000"/>
              </a:lnSpc>
              <a:spcBef>
                <a:spcPts val="0"/>
              </a:spcBef>
              <a:spcAft>
                <a:spcPts val="1200"/>
              </a:spcAft>
              <a:buClrTx/>
              <a:buSzTx/>
              <a:buFontTx/>
              <a:buNone/>
              <a:tabLst/>
              <a:defRPr/>
            </a:pPr>
            <a:r>
              <a:rPr kumimoji="0" lang="en-US" sz="1050" b="1" i="0" u="none" strike="noStrike" kern="0" cap="none" spc="0" normalizeH="0" baseline="0" noProof="0">
                <a:ln>
                  <a:noFill/>
                </a:ln>
                <a:solidFill>
                  <a:prstClr val="black"/>
                </a:solidFill>
                <a:effectLst/>
                <a:uLnTx/>
                <a:uFillTx/>
                <a:latin typeface="Swis721  BT  Cond 2"/>
                <a:ea typeface="+mn-ea"/>
                <a:cs typeface="+mn-cs"/>
              </a:rPr>
              <a:t>*</a:t>
            </a:r>
            <a:r>
              <a:rPr kumimoji="0" lang="en-US" sz="1050" b="0" i="0" u="none" strike="noStrike" kern="0" cap="none" spc="0" normalizeH="0" baseline="0" noProof="0">
                <a:ln>
                  <a:noFill/>
                </a:ln>
                <a:solidFill>
                  <a:prstClr val="black"/>
                </a:solidFill>
                <a:effectLst/>
                <a:uLnTx/>
                <a:uFillTx/>
                <a:latin typeface="Swis721  BT  Cond 2"/>
                <a:ea typeface="+mn-ea"/>
                <a:cs typeface="+mn-cs"/>
              </a:rPr>
              <a:t> = Identified as manufacturing priority occupations through Ohio Executive Order </a:t>
            </a:r>
          </a:p>
        </p:txBody>
      </p:sp>
      <p:sp>
        <p:nvSpPr>
          <p:cNvPr id="9" name="Flowchart: Connector 8">
            <a:extLst>
              <a:ext uri="{FF2B5EF4-FFF2-40B4-BE49-F238E27FC236}">
                <a16:creationId xmlns:a16="http://schemas.microsoft.com/office/drawing/2014/main" id="{70625A6C-460D-4A35-96B8-0B236A177243}"/>
              </a:ext>
            </a:extLst>
          </p:cNvPr>
          <p:cNvSpPr/>
          <p:nvPr/>
        </p:nvSpPr>
        <p:spPr>
          <a:xfrm>
            <a:off x="2535238" y="2414588"/>
            <a:ext cx="742950" cy="742950"/>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CNC Operator*</a:t>
            </a:r>
          </a:p>
        </p:txBody>
      </p:sp>
      <p:sp>
        <p:nvSpPr>
          <p:cNvPr id="10" name="Flowchart: Connector 9">
            <a:extLst>
              <a:ext uri="{FF2B5EF4-FFF2-40B4-BE49-F238E27FC236}">
                <a16:creationId xmlns:a16="http://schemas.microsoft.com/office/drawing/2014/main" id="{22980482-C610-4D71-810C-427F705EB66A}"/>
              </a:ext>
            </a:extLst>
          </p:cNvPr>
          <p:cNvSpPr/>
          <p:nvPr/>
        </p:nvSpPr>
        <p:spPr>
          <a:xfrm>
            <a:off x="5419725" y="4784725"/>
            <a:ext cx="914400" cy="914400"/>
          </a:xfrm>
          <a:prstGeom prst="flowChartConnector">
            <a:avLst/>
          </a:prstGeom>
          <a:solidFill>
            <a:srgbClr val="DE791C"/>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Chemical Technician*</a:t>
            </a:r>
            <a:endParaRPr kumimoji="0" lang="en-US" sz="900" b="0" i="0" u="none" strike="noStrike" kern="0" cap="none" spc="0" normalizeH="0" baseline="0" noProof="0">
              <a:ln>
                <a:noFill/>
              </a:ln>
              <a:solidFill>
                <a:prstClr val="white"/>
              </a:solidFill>
              <a:effectLst/>
              <a:uLnTx/>
              <a:uFillTx/>
              <a:latin typeface="Swis721  BT  Cond 2"/>
              <a:ea typeface="+mn-ea"/>
              <a:cs typeface="+mn-cs"/>
            </a:endParaRPr>
          </a:p>
        </p:txBody>
      </p:sp>
      <p:sp>
        <p:nvSpPr>
          <p:cNvPr id="11" name="Flowchart: Connector 10">
            <a:extLst>
              <a:ext uri="{FF2B5EF4-FFF2-40B4-BE49-F238E27FC236}">
                <a16:creationId xmlns:a16="http://schemas.microsoft.com/office/drawing/2014/main" id="{73AB256C-EB2F-4EDE-ADB0-CDE203F5CFED}"/>
              </a:ext>
            </a:extLst>
          </p:cNvPr>
          <p:cNvSpPr/>
          <p:nvPr/>
        </p:nvSpPr>
        <p:spPr>
          <a:xfrm>
            <a:off x="4699000" y="3929063"/>
            <a:ext cx="914400" cy="914400"/>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Electrical and Electronics Drafter*</a:t>
            </a:r>
          </a:p>
        </p:txBody>
      </p:sp>
      <p:sp>
        <p:nvSpPr>
          <p:cNvPr id="12" name="Flowchart: Connector 11">
            <a:extLst>
              <a:ext uri="{FF2B5EF4-FFF2-40B4-BE49-F238E27FC236}">
                <a16:creationId xmlns:a16="http://schemas.microsoft.com/office/drawing/2014/main" id="{06E5B2B6-A60D-427F-9518-A29C9DEBDAD8}"/>
              </a:ext>
            </a:extLst>
          </p:cNvPr>
          <p:cNvSpPr/>
          <p:nvPr/>
        </p:nvSpPr>
        <p:spPr>
          <a:xfrm>
            <a:off x="6446838" y="5118100"/>
            <a:ext cx="1079500" cy="1068388"/>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Electro-Mechanical, Mechatronics Technician*</a:t>
            </a:r>
          </a:p>
        </p:txBody>
      </p:sp>
      <p:sp>
        <p:nvSpPr>
          <p:cNvPr id="13" name="Flowchart: Connector 12">
            <a:extLst>
              <a:ext uri="{FF2B5EF4-FFF2-40B4-BE49-F238E27FC236}">
                <a16:creationId xmlns:a16="http://schemas.microsoft.com/office/drawing/2014/main" id="{2BA409A2-CD17-4C78-848E-99D933D10EF3}"/>
              </a:ext>
            </a:extLst>
          </p:cNvPr>
          <p:cNvSpPr/>
          <p:nvPr/>
        </p:nvSpPr>
        <p:spPr>
          <a:xfrm>
            <a:off x="5565775" y="3001963"/>
            <a:ext cx="985838" cy="985837"/>
          </a:xfrm>
          <a:prstGeom prst="flowChartConnector">
            <a:avLst/>
          </a:prstGeom>
          <a:solidFill>
            <a:srgbClr val="DE791C"/>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Processing Technician*</a:t>
            </a:r>
          </a:p>
        </p:txBody>
      </p:sp>
      <p:sp>
        <p:nvSpPr>
          <p:cNvPr id="14" name="Flowchart: Connector 13">
            <a:extLst>
              <a:ext uri="{FF2B5EF4-FFF2-40B4-BE49-F238E27FC236}">
                <a16:creationId xmlns:a16="http://schemas.microsoft.com/office/drawing/2014/main" id="{CE133AC2-7FD5-460F-B35F-3BD4BBAE91C0}"/>
              </a:ext>
            </a:extLst>
          </p:cNvPr>
          <p:cNvSpPr/>
          <p:nvPr/>
        </p:nvSpPr>
        <p:spPr>
          <a:xfrm>
            <a:off x="7905750" y="2622550"/>
            <a:ext cx="914400" cy="91440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Electrical and Mechanical Engineers</a:t>
            </a:r>
          </a:p>
        </p:txBody>
      </p:sp>
      <p:sp>
        <p:nvSpPr>
          <p:cNvPr id="15" name="Flowchart: Connector 14">
            <a:extLst>
              <a:ext uri="{FF2B5EF4-FFF2-40B4-BE49-F238E27FC236}">
                <a16:creationId xmlns:a16="http://schemas.microsoft.com/office/drawing/2014/main" id="{D9AE8403-5A25-4C4F-89B2-6FA762BB04F0}"/>
              </a:ext>
            </a:extLst>
          </p:cNvPr>
          <p:cNvSpPr/>
          <p:nvPr/>
        </p:nvSpPr>
        <p:spPr>
          <a:xfrm>
            <a:off x="9726613" y="3424238"/>
            <a:ext cx="914400" cy="91440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Civil Engineers*</a:t>
            </a:r>
          </a:p>
        </p:txBody>
      </p:sp>
      <p:sp>
        <p:nvSpPr>
          <p:cNvPr id="16" name="Flowchart: Connector 15">
            <a:extLst>
              <a:ext uri="{FF2B5EF4-FFF2-40B4-BE49-F238E27FC236}">
                <a16:creationId xmlns:a16="http://schemas.microsoft.com/office/drawing/2014/main" id="{4BF528A3-CBE6-4932-9DBE-ADD6C9C1842E}"/>
              </a:ext>
            </a:extLst>
          </p:cNvPr>
          <p:cNvSpPr/>
          <p:nvPr/>
        </p:nvSpPr>
        <p:spPr>
          <a:xfrm>
            <a:off x="8623300" y="5168900"/>
            <a:ext cx="914400" cy="91440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Robotic and Mechatronic Engineers</a:t>
            </a:r>
          </a:p>
        </p:txBody>
      </p:sp>
      <p:sp>
        <p:nvSpPr>
          <p:cNvPr id="17" name="Flowchart: Connector 16">
            <a:extLst>
              <a:ext uri="{FF2B5EF4-FFF2-40B4-BE49-F238E27FC236}">
                <a16:creationId xmlns:a16="http://schemas.microsoft.com/office/drawing/2014/main" id="{BF90DA58-6354-4D11-A708-B7896FA7B39A}"/>
              </a:ext>
            </a:extLst>
          </p:cNvPr>
          <p:cNvSpPr/>
          <p:nvPr/>
        </p:nvSpPr>
        <p:spPr>
          <a:xfrm>
            <a:off x="8880475" y="3214688"/>
            <a:ext cx="736600" cy="714375"/>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Computer Engineers</a:t>
            </a:r>
          </a:p>
        </p:txBody>
      </p:sp>
      <p:sp>
        <p:nvSpPr>
          <p:cNvPr id="18" name="Flowchart: Connector 17">
            <a:extLst>
              <a:ext uri="{FF2B5EF4-FFF2-40B4-BE49-F238E27FC236}">
                <a16:creationId xmlns:a16="http://schemas.microsoft.com/office/drawing/2014/main" id="{02C61FDB-6500-4781-9858-57CB9CC7D72B}"/>
              </a:ext>
            </a:extLst>
          </p:cNvPr>
          <p:cNvSpPr/>
          <p:nvPr/>
        </p:nvSpPr>
        <p:spPr>
          <a:xfrm>
            <a:off x="9690100" y="4979988"/>
            <a:ext cx="688975" cy="688975"/>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Quality Engineers</a:t>
            </a:r>
          </a:p>
        </p:txBody>
      </p:sp>
      <p:sp>
        <p:nvSpPr>
          <p:cNvPr id="19" name="Flowchart: Connector 18">
            <a:extLst>
              <a:ext uri="{FF2B5EF4-FFF2-40B4-BE49-F238E27FC236}">
                <a16:creationId xmlns:a16="http://schemas.microsoft.com/office/drawing/2014/main" id="{7A584072-CA4D-435D-A68D-805A2B3E9ECE}"/>
              </a:ext>
            </a:extLst>
          </p:cNvPr>
          <p:cNvSpPr/>
          <p:nvPr/>
        </p:nvSpPr>
        <p:spPr>
          <a:xfrm>
            <a:off x="8966200" y="4232275"/>
            <a:ext cx="874713" cy="87630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Health and Safety Engineers</a:t>
            </a:r>
          </a:p>
        </p:txBody>
      </p:sp>
      <p:sp>
        <p:nvSpPr>
          <p:cNvPr id="20" name="Flowchart: Connector 19">
            <a:extLst>
              <a:ext uri="{FF2B5EF4-FFF2-40B4-BE49-F238E27FC236}">
                <a16:creationId xmlns:a16="http://schemas.microsoft.com/office/drawing/2014/main" id="{96EC3B1A-C92D-4330-A301-C461FCFB2BF2}"/>
              </a:ext>
            </a:extLst>
          </p:cNvPr>
          <p:cNvSpPr/>
          <p:nvPr/>
        </p:nvSpPr>
        <p:spPr>
          <a:xfrm>
            <a:off x="10334625" y="4243388"/>
            <a:ext cx="827088" cy="828675"/>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Biomedical Engineers*</a:t>
            </a:r>
          </a:p>
        </p:txBody>
      </p:sp>
      <p:sp>
        <p:nvSpPr>
          <p:cNvPr id="21" name="Flowchart: Connector 20">
            <a:extLst>
              <a:ext uri="{FF2B5EF4-FFF2-40B4-BE49-F238E27FC236}">
                <a16:creationId xmlns:a16="http://schemas.microsoft.com/office/drawing/2014/main" id="{3342AB00-3645-4D88-83CC-00137C637A2A}"/>
              </a:ext>
            </a:extLst>
          </p:cNvPr>
          <p:cNvSpPr/>
          <p:nvPr/>
        </p:nvSpPr>
        <p:spPr>
          <a:xfrm>
            <a:off x="9547225" y="2495550"/>
            <a:ext cx="841375" cy="839788"/>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Production Manager*</a:t>
            </a:r>
          </a:p>
        </p:txBody>
      </p:sp>
      <p:sp>
        <p:nvSpPr>
          <p:cNvPr id="22" name="Flowchart: Connector 21">
            <a:extLst>
              <a:ext uri="{FF2B5EF4-FFF2-40B4-BE49-F238E27FC236}">
                <a16:creationId xmlns:a16="http://schemas.microsoft.com/office/drawing/2014/main" id="{8BFB27CC-280D-4126-B161-85DB87E71831}"/>
              </a:ext>
            </a:extLst>
          </p:cNvPr>
          <p:cNvSpPr/>
          <p:nvPr/>
        </p:nvSpPr>
        <p:spPr>
          <a:xfrm>
            <a:off x="10537825" y="2822575"/>
            <a:ext cx="841375" cy="841375"/>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Logistician* </a:t>
            </a:r>
          </a:p>
        </p:txBody>
      </p:sp>
      <p:sp>
        <p:nvSpPr>
          <p:cNvPr id="23" name="Flowchart: Connector 22">
            <a:extLst>
              <a:ext uri="{FF2B5EF4-FFF2-40B4-BE49-F238E27FC236}">
                <a16:creationId xmlns:a16="http://schemas.microsoft.com/office/drawing/2014/main" id="{63605401-F6E8-4BA6-903F-4DA3EF0F072E}"/>
              </a:ext>
            </a:extLst>
          </p:cNvPr>
          <p:cNvSpPr/>
          <p:nvPr/>
        </p:nvSpPr>
        <p:spPr>
          <a:xfrm>
            <a:off x="6615113" y="2663825"/>
            <a:ext cx="762000" cy="762000"/>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Electrician</a:t>
            </a:r>
          </a:p>
        </p:txBody>
      </p:sp>
      <p:sp>
        <p:nvSpPr>
          <p:cNvPr id="24" name="TextBox 23">
            <a:extLst>
              <a:ext uri="{FF2B5EF4-FFF2-40B4-BE49-F238E27FC236}">
                <a16:creationId xmlns:a16="http://schemas.microsoft.com/office/drawing/2014/main" id="{3E009A7F-5BED-47B6-AC2B-472E8D2680AF}"/>
              </a:ext>
            </a:extLst>
          </p:cNvPr>
          <p:cNvSpPr txBox="1"/>
          <p:nvPr/>
        </p:nvSpPr>
        <p:spPr>
          <a:xfrm>
            <a:off x="457200" y="914400"/>
            <a:ext cx="11193463" cy="646113"/>
          </a:xfrm>
          <a:prstGeom prst="rect">
            <a:avLst/>
          </a:prstGeom>
          <a:noFill/>
        </p:spPr>
        <p:txBody>
          <a:bodyPr lIns="0" tIns="0" rIns="0" bIns="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Swis721  BT  Cond 2"/>
                <a:ea typeface="+mn-ea"/>
                <a:cs typeface="+mn-cs"/>
              </a:rPr>
              <a:t>The competency model aims to identify the core skills that are common across manufacturing operator, technician, and engineering roles. While no uniform definition exists for defining “technician” or “operator” since they can be included in a range of occupational areas, these representative occupations can help serve as guardrails or benchmarks for identifying commons skills shared among in-demand roles.</a:t>
            </a:r>
          </a:p>
        </p:txBody>
      </p:sp>
      <p:sp>
        <p:nvSpPr>
          <p:cNvPr id="22551" name="Title 1">
            <a:extLst>
              <a:ext uri="{FF2B5EF4-FFF2-40B4-BE49-F238E27FC236}">
                <a16:creationId xmlns:a16="http://schemas.microsoft.com/office/drawing/2014/main" id="{7CABFB5C-D5C7-4F9D-AA6C-8C99E0042900}"/>
              </a:ext>
            </a:extLst>
          </p:cNvPr>
          <p:cNvSpPr txBox="1">
            <a:spLocks noChangeArrowheads="1"/>
          </p:cNvSpPr>
          <p:nvPr/>
        </p:nvSpPr>
        <p:spPr bwMode="auto">
          <a:xfrm>
            <a:off x="457200" y="458963"/>
            <a:ext cx="115697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SHARED SKILLS ACROSS ENTRY- AND MID- LEVEL MANUFACTURING ROLES </a:t>
            </a:r>
          </a:p>
        </p:txBody>
      </p:sp>
      <p:sp>
        <p:nvSpPr>
          <p:cNvPr id="26" name="Flowchart: Connector 6">
            <a:extLst>
              <a:ext uri="{FF2B5EF4-FFF2-40B4-BE49-F238E27FC236}">
                <a16:creationId xmlns:a16="http://schemas.microsoft.com/office/drawing/2014/main" id="{D006222C-2A42-4673-B45C-5BE4F2B2D006}"/>
              </a:ext>
            </a:extLst>
          </p:cNvPr>
          <p:cNvSpPr/>
          <p:nvPr/>
        </p:nvSpPr>
        <p:spPr>
          <a:xfrm>
            <a:off x="4872038" y="2506663"/>
            <a:ext cx="787400" cy="787400"/>
          </a:xfrm>
          <a:prstGeom prst="flowChartConnector">
            <a:avLst/>
          </a:prstGeom>
          <a:solidFill>
            <a:srgbClr val="DE791C"/>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Production Planner*</a:t>
            </a:r>
          </a:p>
        </p:txBody>
      </p:sp>
      <p:sp>
        <p:nvSpPr>
          <p:cNvPr id="27" name="Flowchart: Connector 26">
            <a:extLst>
              <a:ext uri="{FF2B5EF4-FFF2-40B4-BE49-F238E27FC236}">
                <a16:creationId xmlns:a16="http://schemas.microsoft.com/office/drawing/2014/main" id="{8F561966-7D90-4707-8A3F-2943BE9214E4}"/>
              </a:ext>
            </a:extLst>
          </p:cNvPr>
          <p:cNvSpPr/>
          <p:nvPr/>
        </p:nvSpPr>
        <p:spPr>
          <a:xfrm>
            <a:off x="8270875" y="3814763"/>
            <a:ext cx="792163" cy="79375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Process Engineer</a:t>
            </a:r>
          </a:p>
        </p:txBody>
      </p:sp>
      <p:sp>
        <p:nvSpPr>
          <p:cNvPr id="28" name="Flowchart: Connector 27">
            <a:extLst>
              <a:ext uri="{FF2B5EF4-FFF2-40B4-BE49-F238E27FC236}">
                <a16:creationId xmlns:a16="http://schemas.microsoft.com/office/drawing/2014/main" id="{F4BC78BB-6B74-4B8C-B6C9-32E41763906D}"/>
              </a:ext>
            </a:extLst>
          </p:cNvPr>
          <p:cNvSpPr/>
          <p:nvPr/>
        </p:nvSpPr>
        <p:spPr>
          <a:xfrm>
            <a:off x="1490663" y="5399088"/>
            <a:ext cx="792162" cy="792162"/>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Logistics Associate</a:t>
            </a:r>
          </a:p>
        </p:txBody>
      </p:sp>
      <p:sp>
        <p:nvSpPr>
          <p:cNvPr id="29" name="Flowchart: Connector 28">
            <a:extLst>
              <a:ext uri="{FF2B5EF4-FFF2-40B4-BE49-F238E27FC236}">
                <a16:creationId xmlns:a16="http://schemas.microsoft.com/office/drawing/2014/main" id="{C7B1479F-4BB4-4945-BCA5-3786D16AE408}"/>
              </a:ext>
            </a:extLst>
          </p:cNvPr>
          <p:cNvSpPr/>
          <p:nvPr/>
        </p:nvSpPr>
        <p:spPr>
          <a:xfrm>
            <a:off x="10464800" y="5187950"/>
            <a:ext cx="914400" cy="914400"/>
          </a:xfrm>
          <a:prstGeom prst="flowChartConnector">
            <a:avLst/>
          </a:prstGeom>
          <a:solidFill>
            <a:srgbClr val="8B0F04"/>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Industrial Engineers</a:t>
            </a:r>
          </a:p>
        </p:txBody>
      </p:sp>
      <p:sp>
        <p:nvSpPr>
          <p:cNvPr id="30" name="Flowchart: Connector 29">
            <a:extLst>
              <a:ext uri="{FF2B5EF4-FFF2-40B4-BE49-F238E27FC236}">
                <a16:creationId xmlns:a16="http://schemas.microsoft.com/office/drawing/2014/main" id="{48E099C1-1E90-4710-8988-ACC8430EA194}"/>
              </a:ext>
            </a:extLst>
          </p:cNvPr>
          <p:cNvSpPr/>
          <p:nvPr/>
        </p:nvSpPr>
        <p:spPr>
          <a:xfrm>
            <a:off x="7159625" y="3562350"/>
            <a:ext cx="792163" cy="792163"/>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Health and Safety Technician</a:t>
            </a:r>
          </a:p>
        </p:txBody>
      </p:sp>
      <p:sp>
        <p:nvSpPr>
          <p:cNvPr id="31" name="Flowchart: Connector 6">
            <a:extLst>
              <a:ext uri="{FF2B5EF4-FFF2-40B4-BE49-F238E27FC236}">
                <a16:creationId xmlns:a16="http://schemas.microsoft.com/office/drawing/2014/main" id="{24AE1EAE-6D48-415C-85D3-5680FEC1DE84}"/>
              </a:ext>
            </a:extLst>
          </p:cNvPr>
          <p:cNvSpPr/>
          <p:nvPr/>
        </p:nvSpPr>
        <p:spPr>
          <a:xfrm>
            <a:off x="4143375" y="3090863"/>
            <a:ext cx="787400" cy="785812"/>
          </a:xfrm>
          <a:prstGeom prst="flowChartConnector">
            <a:avLst/>
          </a:prstGeom>
          <a:solidFill>
            <a:srgbClr val="DE791C"/>
          </a:solidFill>
          <a:ln w="12700"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PLC Technician</a:t>
            </a:r>
          </a:p>
        </p:txBody>
      </p:sp>
      <p:sp>
        <p:nvSpPr>
          <p:cNvPr id="32" name="Flowchart: Connector 31">
            <a:extLst>
              <a:ext uri="{FF2B5EF4-FFF2-40B4-BE49-F238E27FC236}">
                <a16:creationId xmlns:a16="http://schemas.microsoft.com/office/drawing/2014/main" id="{053D8C6D-8AF0-486E-A322-808A98D5F545}"/>
              </a:ext>
            </a:extLst>
          </p:cNvPr>
          <p:cNvSpPr/>
          <p:nvPr/>
        </p:nvSpPr>
        <p:spPr>
          <a:xfrm>
            <a:off x="3789363" y="4217988"/>
            <a:ext cx="762000" cy="762000"/>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Source Sans Pro" panose="020B0503030403020204" pitchFamily="34" charset="0"/>
                <a:cs typeface="+mn-cs"/>
              </a:rPr>
              <a:t>Lean Technician</a:t>
            </a:r>
          </a:p>
        </p:txBody>
      </p:sp>
      <p:sp>
        <p:nvSpPr>
          <p:cNvPr id="33" name="Flowchart: Connector 32">
            <a:extLst>
              <a:ext uri="{FF2B5EF4-FFF2-40B4-BE49-F238E27FC236}">
                <a16:creationId xmlns:a16="http://schemas.microsoft.com/office/drawing/2014/main" id="{E0EE398E-0193-48C7-8B02-FD1612E6B0D2}"/>
              </a:ext>
            </a:extLst>
          </p:cNvPr>
          <p:cNvSpPr/>
          <p:nvPr/>
        </p:nvSpPr>
        <p:spPr>
          <a:xfrm>
            <a:off x="566738" y="4613275"/>
            <a:ext cx="914400" cy="914400"/>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Assemblers and Fabricators</a:t>
            </a:r>
          </a:p>
        </p:txBody>
      </p:sp>
      <p:sp>
        <p:nvSpPr>
          <p:cNvPr id="34" name="Flowchart: Connector 33">
            <a:extLst>
              <a:ext uri="{FF2B5EF4-FFF2-40B4-BE49-F238E27FC236}">
                <a16:creationId xmlns:a16="http://schemas.microsoft.com/office/drawing/2014/main" id="{F23CA634-86A7-4CA9-8277-EB8BB7B2A927}"/>
              </a:ext>
            </a:extLst>
          </p:cNvPr>
          <p:cNvSpPr/>
          <p:nvPr/>
        </p:nvSpPr>
        <p:spPr>
          <a:xfrm>
            <a:off x="1470025" y="4175125"/>
            <a:ext cx="792163" cy="793750"/>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Machine Operators*</a:t>
            </a:r>
          </a:p>
        </p:txBody>
      </p:sp>
      <p:sp>
        <p:nvSpPr>
          <p:cNvPr id="35" name="Flowchart: Connector 34">
            <a:extLst>
              <a:ext uri="{FF2B5EF4-FFF2-40B4-BE49-F238E27FC236}">
                <a16:creationId xmlns:a16="http://schemas.microsoft.com/office/drawing/2014/main" id="{5B97C3B2-12F8-4037-B2E6-D8828FB0043E}"/>
              </a:ext>
            </a:extLst>
          </p:cNvPr>
          <p:cNvSpPr/>
          <p:nvPr/>
        </p:nvSpPr>
        <p:spPr>
          <a:xfrm>
            <a:off x="2593478" y="4131868"/>
            <a:ext cx="792567" cy="792567"/>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Quality Control Inspector</a:t>
            </a:r>
            <a:endParaRPr kumimoji="0" lang="en-US" sz="900" b="0" i="0" u="none" strike="sngStrike" kern="0" cap="none" spc="0" normalizeH="0" baseline="0" noProof="0">
              <a:ln>
                <a:noFill/>
              </a:ln>
              <a:solidFill>
                <a:prstClr val="white"/>
              </a:solidFill>
              <a:effectLst/>
              <a:uLnTx/>
              <a:uFillTx/>
              <a:latin typeface="Swis721  BT  Cond 2"/>
              <a:ea typeface="+mn-ea"/>
              <a:cs typeface="+mn-cs"/>
            </a:endParaRPr>
          </a:p>
        </p:txBody>
      </p:sp>
      <p:sp>
        <p:nvSpPr>
          <p:cNvPr id="36" name="Flowchart: Connector 35">
            <a:extLst>
              <a:ext uri="{FF2B5EF4-FFF2-40B4-BE49-F238E27FC236}">
                <a16:creationId xmlns:a16="http://schemas.microsoft.com/office/drawing/2014/main" id="{3E1D586C-DEFC-4229-8C8D-E333533C50D8}"/>
              </a:ext>
            </a:extLst>
          </p:cNvPr>
          <p:cNvSpPr/>
          <p:nvPr/>
        </p:nvSpPr>
        <p:spPr>
          <a:xfrm>
            <a:off x="1165225" y="2619375"/>
            <a:ext cx="792163" cy="792163"/>
          </a:xfrm>
          <a:prstGeom prst="flowChartConnector">
            <a:avLst/>
          </a:prstGeom>
          <a:solidFill>
            <a:srgbClr val="002D47"/>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Forklift Operator</a:t>
            </a:r>
          </a:p>
        </p:txBody>
      </p:sp>
      <p:sp>
        <p:nvSpPr>
          <p:cNvPr id="37" name="Flowchart: Connector 36">
            <a:extLst>
              <a:ext uri="{FF2B5EF4-FFF2-40B4-BE49-F238E27FC236}">
                <a16:creationId xmlns:a16="http://schemas.microsoft.com/office/drawing/2014/main" id="{3B8219C0-D8D8-409F-860E-40ABE4CACB4B}"/>
              </a:ext>
            </a:extLst>
          </p:cNvPr>
          <p:cNvSpPr/>
          <p:nvPr/>
        </p:nvSpPr>
        <p:spPr>
          <a:xfrm>
            <a:off x="4554538" y="5394325"/>
            <a:ext cx="787400" cy="796925"/>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white"/>
                </a:solidFill>
                <a:effectLst/>
                <a:uLnTx/>
                <a:uFillTx/>
                <a:latin typeface="Swis721  BT  Cond 2"/>
                <a:ea typeface="+mn-ea"/>
                <a:cs typeface="+mn-cs"/>
              </a:rPr>
              <a:t>Maintenance Technician</a:t>
            </a:r>
          </a:p>
        </p:txBody>
      </p:sp>
      <p:sp>
        <p:nvSpPr>
          <p:cNvPr id="38" name="Flowchart: Connector 37">
            <a:extLst>
              <a:ext uri="{FF2B5EF4-FFF2-40B4-BE49-F238E27FC236}">
                <a16:creationId xmlns:a16="http://schemas.microsoft.com/office/drawing/2014/main" id="{839221A9-CBDD-492B-AF44-277B22BF971B}"/>
              </a:ext>
            </a:extLst>
          </p:cNvPr>
          <p:cNvSpPr/>
          <p:nvPr/>
        </p:nvSpPr>
        <p:spPr>
          <a:xfrm>
            <a:off x="3317875" y="2976563"/>
            <a:ext cx="733425" cy="733425"/>
          </a:xfrm>
          <a:prstGeom prst="flowChartConnector">
            <a:avLst/>
          </a:prstGeom>
          <a:solidFill>
            <a:srgbClr val="A1A0A4"/>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Tool and Die</a:t>
            </a: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Maker*</a:t>
            </a:r>
          </a:p>
        </p:txBody>
      </p:sp>
      <p:sp>
        <p:nvSpPr>
          <p:cNvPr id="39" name="Flowchart: Connector 38">
            <a:extLst>
              <a:ext uri="{FF2B5EF4-FFF2-40B4-BE49-F238E27FC236}">
                <a16:creationId xmlns:a16="http://schemas.microsoft.com/office/drawing/2014/main" id="{0B4D4813-7C8E-42F5-924C-97307DD70232}"/>
              </a:ext>
            </a:extLst>
          </p:cNvPr>
          <p:cNvSpPr/>
          <p:nvPr/>
        </p:nvSpPr>
        <p:spPr>
          <a:xfrm>
            <a:off x="6207125" y="3946525"/>
            <a:ext cx="914400" cy="914400"/>
          </a:xfrm>
          <a:prstGeom prst="flowChartConnector">
            <a:avLst/>
          </a:prstGeom>
          <a:solidFill>
            <a:srgbClr val="DE791C"/>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Machine</a:t>
            </a: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Programmer</a:t>
            </a:r>
          </a:p>
        </p:txBody>
      </p:sp>
      <p:sp>
        <p:nvSpPr>
          <p:cNvPr id="40" name="Flowchart: Connector 39">
            <a:extLst>
              <a:ext uri="{FF2B5EF4-FFF2-40B4-BE49-F238E27FC236}">
                <a16:creationId xmlns:a16="http://schemas.microsoft.com/office/drawing/2014/main" id="{D29724E8-9130-4C4D-B2B9-B1FA38F785CB}"/>
              </a:ext>
            </a:extLst>
          </p:cNvPr>
          <p:cNvSpPr/>
          <p:nvPr/>
        </p:nvSpPr>
        <p:spPr>
          <a:xfrm>
            <a:off x="7515225" y="4586288"/>
            <a:ext cx="914400" cy="914400"/>
          </a:xfrm>
          <a:prstGeom prst="flowChartConnector">
            <a:avLst/>
          </a:prstGeom>
          <a:solidFill>
            <a:srgbClr val="A1A0A4"/>
          </a:solidFill>
          <a:ln w="28575" cap="flat" cmpd="sng" algn="ctr">
            <a:noFill/>
            <a:prstDash val="solid"/>
            <a:miter lim="800000"/>
          </a:ln>
          <a:effectLst/>
        </p:spPr>
        <p:txBody>
          <a:bodyPr lIns="0" tIns="0" rIns="0" bIns="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Swis721  BT  Cond 2"/>
                <a:ea typeface="+mn-ea"/>
                <a:cs typeface="+mn-cs"/>
              </a:rPr>
              <a:t>Welders Cutters Solders Brazers*</a:t>
            </a:r>
          </a:p>
        </p:txBody>
      </p:sp>
      <p:sp>
        <p:nvSpPr>
          <p:cNvPr id="41" name="TextBox 40">
            <a:extLst>
              <a:ext uri="{FF2B5EF4-FFF2-40B4-BE49-F238E27FC236}">
                <a16:creationId xmlns:a16="http://schemas.microsoft.com/office/drawing/2014/main" id="{03C1E8D5-94C9-436B-981D-DFA57D94FF3A}"/>
              </a:ext>
            </a:extLst>
          </p:cNvPr>
          <p:cNvSpPr txBox="1"/>
          <p:nvPr/>
        </p:nvSpPr>
        <p:spPr>
          <a:xfrm>
            <a:off x="5599113" y="6500813"/>
            <a:ext cx="6562725" cy="292100"/>
          </a:xfrm>
          <a:prstGeom prst="rect">
            <a:avLst/>
          </a:prstGeom>
          <a:noFill/>
        </p:spPr>
        <p:txBody>
          <a:bodyPr lIns="0" tIns="0" rIns="0" bIns="0"/>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050" b="0" i="0" u="none" strike="noStrike" kern="0" cap="none" spc="0" normalizeH="0" baseline="0" noProof="0">
                <a:ln>
                  <a:noFill/>
                </a:ln>
                <a:solidFill>
                  <a:prstClr val="black"/>
                </a:solidFill>
                <a:effectLst/>
                <a:uLnTx/>
                <a:uFillTx/>
                <a:latin typeface="Swis721  BT  Cond 2"/>
                <a:ea typeface="+mn-ea"/>
                <a:cs typeface="+mn-cs"/>
              </a:rPr>
              <a:t>= Specialty occupations that do not exclusively belong to a specific occupation level</a:t>
            </a:r>
          </a:p>
        </p:txBody>
      </p:sp>
      <p:sp>
        <p:nvSpPr>
          <p:cNvPr id="42" name="Flowchart: Connector 41">
            <a:extLst>
              <a:ext uri="{FF2B5EF4-FFF2-40B4-BE49-F238E27FC236}">
                <a16:creationId xmlns:a16="http://schemas.microsoft.com/office/drawing/2014/main" id="{82FD9ADA-2F57-452D-BE1B-B337C1A34FBD}"/>
              </a:ext>
            </a:extLst>
          </p:cNvPr>
          <p:cNvSpPr/>
          <p:nvPr/>
        </p:nvSpPr>
        <p:spPr>
          <a:xfrm>
            <a:off x="5426075" y="6507163"/>
            <a:ext cx="103188" cy="106362"/>
          </a:xfrm>
          <a:prstGeom prst="flowChartConnector">
            <a:avLst/>
          </a:prstGeom>
          <a:solidFill>
            <a:srgbClr val="D9D8D6"/>
          </a:solidFill>
          <a:ln>
            <a:noFill/>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BBE6DAE-3960-4239-9452-D413C3D25114}"/>
              </a:ext>
            </a:extLst>
          </p:cNvPr>
          <p:cNvSpPr/>
          <p:nvPr/>
        </p:nvSpPr>
        <p:spPr>
          <a:xfrm>
            <a:off x="1195388" y="1695450"/>
            <a:ext cx="2174875" cy="488950"/>
          </a:xfrm>
          <a:prstGeom prst="rect">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OPERATORS</a:t>
            </a:r>
          </a:p>
        </p:txBody>
      </p:sp>
      <p:sp>
        <p:nvSpPr>
          <p:cNvPr id="44" name="Rectangle 43">
            <a:extLst>
              <a:ext uri="{FF2B5EF4-FFF2-40B4-BE49-F238E27FC236}">
                <a16:creationId xmlns:a16="http://schemas.microsoft.com/office/drawing/2014/main" id="{310DEECF-AD5C-42C0-89C2-88C609D445A3}"/>
              </a:ext>
            </a:extLst>
          </p:cNvPr>
          <p:cNvSpPr/>
          <p:nvPr/>
        </p:nvSpPr>
        <p:spPr>
          <a:xfrm>
            <a:off x="4965700" y="1695450"/>
            <a:ext cx="2176463" cy="488950"/>
          </a:xfrm>
          <a:prstGeom prst="rect">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TECHNICIANS</a:t>
            </a:r>
          </a:p>
        </p:txBody>
      </p:sp>
      <p:sp>
        <p:nvSpPr>
          <p:cNvPr id="45" name="Rectangle 44">
            <a:extLst>
              <a:ext uri="{FF2B5EF4-FFF2-40B4-BE49-F238E27FC236}">
                <a16:creationId xmlns:a16="http://schemas.microsoft.com/office/drawing/2014/main" id="{ADFE811D-5D7B-4A1B-9087-0BC6FAF9ECB2}"/>
              </a:ext>
            </a:extLst>
          </p:cNvPr>
          <p:cNvSpPr/>
          <p:nvPr/>
        </p:nvSpPr>
        <p:spPr>
          <a:xfrm>
            <a:off x="8645525" y="1695450"/>
            <a:ext cx="2176463" cy="488950"/>
          </a:xfrm>
          <a:prstGeom prst="rect">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ENGINEERS</a:t>
            </a:r>
          </a:p>
        </p:txBody>
      </p:sp>
      <p:cxnSp>
        <p:nvCxnSpPr>
          <p:cNvPr id="22572" name="Straight Connector 45">
            <a:extLst>
              <a:ext uri="{FF2B5EF4-FFF2-40B4-BE49-F238E27FC236}">
                <a16:creationId xmlns:a16="http://schemas.microsoft.com/office/drawing/2014/main" id="{088ED2C2-1CE5-4B0B-90C4-1A3A1CBD7202}"/>
              </a:ext>
            </a:extLst>
          </p:cNvPr>
          <p:cNvCxnSpPr>
            <a:cxnSpLocks/>
          </p:cNvCxnSpPr>
          <p:nvPr/>
        </p:nvCxnSpPr>
        <p:spPr bwMode="auto">
          <a:xfrm>
            <a:off x="1550988" y="2087563"/>
            <a:ext cx="1463675" cy="0"/>
          </a:xfrm>
          <a:prstGeom prst="line">
            <a:avLst/>
          </a:prstGeom>
          <a:noFill/>
          <a:ln w="6350" algn="ctr">
            <a:solidFill>
              <a:srgbClr val="404040"/>
            </a:solidFill>
            <a:miter lim="800000"/>
            <a:headEnd/>
            <a:tailEnd/>
          </a:ln>
          <a:extLst>
            <a:ext uri="{909E8E84-426E-40DD-AFC4-6F175D3DCCD1}">
              <a14:hiddenFill xmlns:a14="http://schemas.microsoft.com/office/drawing/2010/main">
                <a:noFill/>
              </a14:hiddenFill>
            </a:ext>
          </a:extLst>
        </p:spPr>
      </p:cxnSp>
      <p:cxnSp>
        <p:nvCxnSpPr>
          <p:cNvPr id="22573" name="Straight Connector 46">
            <a:extLst>
              <a:ext uri="{FF2B5EF4-FFF2-40B4-BE49-F238E27FC236}">
                <a16:creationId xmlns:a16="http://schemas.microsoft.com/office/drawing/2014/main" id="{EEC66087-5CE9-4887-B377-ED8D3BFFBB75}"/>
              </a:ext>
            </a:extLst>
          </p:cNvPr>
          <p:cNvCxnSpPr>
            <a:cxnSpLocks/>
          </p:cNvCxnSpPr>
          <p:nvPr/>
        </p:nvCxnSpPr>
        <p:spPr bwMode="auto">
          <a:xfrm>
            <a:off x="5322888" y="2087563"/>
            <a:ext cx="1462087" cy="0"/>
          </a:xfrm>
          <a:prstGeom prst="line">
            <a:avLst/>
          </a:prstGeom>
          <a:noFill/>
          <a:ln w="6350" algn="ctr">
            <a:solidFill>
              <a:srgbClr val="404040"/>
            </a:solidFill>
            <a:miter lim="800000"/>
            <a:headEnd/>
            <a:tailEnd/>
          </a:ln>
          <a:extLst>
            <a:ext uri="{909E8E84-426E-40DD-AFC4-6F175D3DCCD1}">
              <a14:hiddenFill xmlns:a14="http://schemas.microsoft.com/office/drawing/2010/main">
                <a:noFill/>
              </a14:hiddenFill>
            </a:ext>
          </a:extLst>
        </p:spPr>
      </p:cxnSp>
      <p:cxnSp>
        <p:nvCxnSpPr>
          <p:cNvPr id="22574" name="Straight Connector 47">
            <a:extLst>
              <a:ext uri="{FF2B5EF4-FFF2-40B4-BE49-F238E27FC236}">
                <a16:creationId xmlns:a16="http://schemas.microsoft.com/office/drawing/2014/main" id="{CF03B319-7EF7-436F-9874-6FD108D55E8C}"/>
              </a:ext>
            </a:extLst>
          </p:cNvPr>
          <p:cNvCxnSpPr>
            <a:cxnSpLocks/>
          </p:cNvCxnSpPr>
          <p:nvPr/>
        </p:nvCxnSpPr>
        <p:spPr bwMode="auto">
          <a:xfrm>
            <a:off x="9002713" y="2087563"/>
            <a:ext cx="1462087" cy="0"/>
          </a:xfrm>
          <a:prstGeom prst="line">
            <a:avLst/>
          </a:prstGeom>
          <a:noFill/>
          <a:ln w="6350" algn="ctr">
            <a:solidFill>
              <a:srgbClr val="404040"/>
            </a:solidFill>
            <a:miter lim="800000"/>
            <a:headEnd/>
            <a:tailEnd/>
          </a:ln>
          <a:extLst>
            <a:ext uri="{909E8E84-426E-40DD-AFC4-6F175D3DCCD1}">
              <a14:hiddenFill xmlns:a14="http://schemas.microsoft.com/office/drawing/2010/main">
                <a:noFill/>
              </a14:hiddenFill>
            </a:ext>
          </a:extLst>
        </p:spPr>
      </p:cxnSp>
      <p:sp>
        <p:nvSpPr>
          <p:cNvPr id="22575" name="TextBox 48">
            <a:extLst>
              <a:ext uri="{FF2B5EF4-FFF2-40B4-BE49-F238E27FC236}">
                <a16:creationId xmlns:a16="http://schemas.microsoft.com/office/drawing/2014/main" id="{71DD5578-58D1-4C2E-8313-149FB957BE85}"/>
              </a:ext>
            </a:extLst>
          </p:cNvPr>
          <p:cNvSpPr txBox="1">
            <a:spLocks noChangeArrowheads="1"/>
          </p:cNvSpPr>
          <p:nvPr/>
        </p:nvSpPr>
        <p:spPr bwMode="auto">
          <a:xfrm>
            <a:off x="1995488" y="2141538"/>
            <a:ext cx="1019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(Entry)</a:t>
            </a:r>
          </a:p>
        </p:txBody>
      </p:sp>
      <p:sp>
        <p:nvSpPr>
          <p:cNvPr id="22576" name="TextBox 49">
            <a:extLst>
              <a:ext uri="{FF2B5EF4-FFF2-40B4-BE49-F238E27FC236}">
                <a16:creationId xmlns:a16="http://schemas.microsoft.com/office/drawing/2014/main" id="{7BA1A54B-A25E-4BD7-B9C7-F17EF90F2975}"/>
              </a:ext>
            </a:extLst>
          </p:cNvPr>
          <p:cNvSpPr txBox="1">
            <a:spLocks noChangeArrowheads="1"/>
          </p:cNvSpPr>
          <p:nvPr/>
        </p:nvSpPr>
        <p:spPr bwMode="auto">
          <a:xfrm>
            <a:off x="5791200" y="2141538"/>
            <a:ext cx="1019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(Mid)</a:t>
            </a:r>
          </a:p>
        </p:txBody>
      </p:sp>
      <p:sp>
        <p:nvSpPr>
          <p:cNvPr id="22577" name="TextBox 50">
            <a:extLst>
              <a:ext uri="{FF2B5EF4-FFF2-40B4-BE49-F238E27FC236}">
                <a16:creationId xmlns:a16="http://schemas.microsoft.com/office/drawing/2014/main" id="{A9F1BF83-C2DE-4A83-8509-C00238E975F6}"/>
              </a:ext>
            </a:extLst>
          </p:cNvPr>
          <p:cNvSpPr txBox="1">
            <a:spLocks noChangeArrowheads="1"/>
          </p:cNvSpPr>
          <p:nvPr/>
        </p:nvSpPr>
        <p:spPr bwMode="auto">
          <a:xfrm>
            <a:off x="9342438" y="2141538"/>
            <a:ext cx="1019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(Advanced)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Elbow 3">
            <a:extLst>
              <a:ext uri="{FF2B5EF4-FFF2-40B4-BE49-F238E27FC236}">
                <a16:creationId xmlns:a16="http://schemas.microsoft.com/office/drawing/2014/main" id="{9BB25F64-017C-4AE5-A2F2-D3EE30ACB15B}"/>
              </a:ext>
            </a:extLst>
          </p:cNvPr>
          <p:cNvCxnSpPr>
            <a:cxnSpLocks/>
          </p:cNvCxnSpPr>
          <p:nvPr/>
        </p:nvCxnSpPr>
        <p:spPr>
          <a:xfrm>
            <a:off x="3948113" y="3308350"/>
            <a:ext cx="1147762" cy="984250"/>
          </a:xfrm>
          <a:prstGeom prst="bentConnector3">
            <a:avLst>
              <a:gd name="adj1" fmla="val 59230"/>
            </a:avLst>
          </a:prstGeom>
          <a:ln w="57150">
            <a:solidFill>
              <a:srgbClr val="F3C256"/>
            </a:solidFill>
          </a:ln>
        </p:spPr>
        <p:style>
          <a:lnRef idx="1">
            <a:schemeClr val="accent1"/>
          </a:lnRef>
          <a:fillRef idx="0">
            <a:schemeClr val="accent1"/>
          </a:fillRef>
          <a:effectRef idx="0">
            <a:schemeClr val="accent1"/>
          </a:effectRef>
          <a:fontRef idx="minor">
            <a:schemeClr val="tx1"/>
          </a:fontRef>
        </p:style>
      </p:cxnSp>
      <p:sp>
        <p:nvSpPr>
          <p:cNvPr id="24579" name="TextBox 4">
            <a:extLst>
              <a:ext uri="{FF2B5EF4-FFF2-40B4-BE49-F238E27FC236}">
                <a16:creationId xmlns:a16="http://schemas.microsoft.com/office/drawing/2014/main" id="{02531E30-58E0-47C5-B804-F0BCA2866FEC}"/>
              </a:ext>
            </a:extLst>
          </p:cNvPr>
          <p:cNvSpPr txBox="1">
            <a:spLocks noChangeArrowheads="1"/>
          </p:cNvSpPr>
          <p:nvPr/>
        </p:nvSpPr>
        <p:spPr bwMode="auto">
          <a:xfrm>
            <a:off x="311150" y="781050"/>
            <a:ext cx="11493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While industry-specific competencies differentiate workforce needs, one of our key findings revealed that </a:t>
            </a:r>
            <a:r>
              <a:rPr kumimoji="0" lang="en-US" altLang="en-US" sz="1400" b="1" i="0" u="none" strike="noStrike" kern="1200" cap="none" spc="0" normalizeH="0" baseline="0" noProof="0">
                <a:ln>
                  <a:noFill/>
                </a:ln>
                <a:solidFill>
                  <a:srgbClr val="000000"/>
                </a:solidFill>
                <a:effectLst/>
                <a:uLnTx/>
                <a:uFillTx/>
                <a:latin typeface="Swis721  BT  Cond 2" panose="020B0506020202030204"/>
                <a:ea typeface="+mn-ea"/>
                <a:cs typeface="+mn-cs"/>
              </a:rPr>
              <a:t>the most critical knowledge, skill, and abilities (KSAs) were found at the base manufacturing layer</a:t>
            </a:r>
            <a:r>
              <a:rPr kumimoji="0" lang="en-US" altLang="en-US" sz="1400" b="0" i="0" u="none" strike="noStrike" kern="1200" cap="none" spc="0" normalizeH="0" baseline="0" noProof="0">
                <a:ln>
                  <a:noFill/>
                </a:ln>
                <a:solidFill>
                  <a:srgbClr val="000000"/>
                </a:solidFill>
                <a:effectLst/>
                <a:uLnTx/>
                <a:uFillTx/>
                <a:latin typeface="Swis721  BT  Cond 2" panose="020B0506020202030204"/>
                <a:ea typeface="+mn-ea"/>
                <a:cs typeface="+mn-cs"/>
              </a:rPr>
              <a:t>. This overlap in highly critical KSAs required across industries emphasizes the importance of base manufacturing competencies across Ohio.</a:t>
            </a:r>
          </a:p>
        </p:txBody>
      </p:sp>
      <p:sp>
        <p:nvSpPr>
          <p:cNvPr id="6" name="Rectangle 5">
            <a:extLst>
              <a:ext uri="{FF2B5EF4-FFF2-40B4-BE49-F238E27FC236}">
                <a16:creationId xmlns:a16="http://schemas.microsoft.com/office/drawing/2014/main" id="{D69A42B0-13B4-4C23-9357-AC5DD542760F}"/>
              </a:ext>
            </a:extLst>
          </p:cNvPr>
          <p:cNvSpPr/>
          <p:nvPr/>
        </p:nvSpPr>
        <p:spPr>
          <a:xfrm>
            <a:off x="5624513" y="1595438"/>
            <a:ext cx="2309812"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F703B"/>
                </a:solidFill>
                <a:effectLst/>
                <a:uLnTx/>
                <a:uFillTx/>
                <a:latin typeface="Swis721  BT  Cond 2"/>
                <a:ea typeface="+mn-ea"/>
                <a:cs typeface="+mn-cs"/>
              </a:rPr>
              <a:t>Entry-Level Industry Specific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F703B"/>
                </a:solidFill>
                <a:effectLst/>
                <a:uLnTx/>
                <a:uFillTx/>
                <a:latin typeface="Swis721  BT  Cond 2"/>
                <a:ea typeface="+mn-ea"/>
                <a:cs typeface="+mn-cs"/>
              </a:rPr>
              <a:t>(238 KSAs)</a:t>
            </a:r>
          </a:p>
        </p:txBody>
      </p:sp>
      <p:sp>
        <p:nvSpPr>
          <p:cNvPr id="7" name="Trapezoid 6">
            <a:extLst>
              <a:ext uri="{FF2B5EF4-FFF2-40B4-BE49-F238E27FC236}">
                <a16:creationId xmlns:a16="http://schemas.microsoft.com/office/drawing/2014/main" id="{24800C18-A5EE-4096-85EB-524B75A5C5C3}"/>
              </a:ext>
            </a:extLst>
          </p:cNvPr>
          <p:cNvSpPr/>
          <p:nvPr/>
        </p:nvSpPr>
        <p:spPr>
          <a:xfrm>
            <a:off x="387039" y="5088489"/>
            <a:ext cx="4147158" cy="606060"/>
          </a:xfrm>
          <a:prstGeom prst="trapezoid">
            <a:avLst/>
          </a:prstGeom>
          <a:solidFill>
            <a:schemeClr val="accent4"/>
          </a:solidFill>
          <a:ln w="12700" cap="flat" cmpd="sng" algn="ctr">
            <a:solidFill>
              <a:srgbClr val="D9D8D6">
                <a:alpha val="2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Personal Effectiveness</a:t>
            </a:r>
          </a:p>
        </p:txBody>
      </p:sp>
      <p:sp>
        <p:nvSpPr>
          <p:cNvPr id="8" name="Trapezoid 7">
            <a:extLst>
              <a:ext uri="{FF2B5EF4-FFF2-40B4-BE49-F238E27FC236}">
                <a16:creationId xmlns:a16="http://schemas.microsoft.com/office/drawing/2014/main" id="{B264B262-AFE3-4B52-BCA7-7ACADCE4F3F4}"/>
              </a:ext>
            </a:extLst>
          </p:cNvPr>
          <p:cNvSpPr/>
          <p:nvPr/>
        </p:nvSpPr>
        <p:spPr>
          <a:xfrm>
            <a:off x="543961" y="4387495"/>
            <a:ext cx="3833315" cy="606060"/>
          </a:xfrm>
          <a:prstGeom prst="trapezoid">
            <a:avLst/>
          </a:prstGeom>
          <a:solidFill>
            <a:srgbClr val="D9D8D6"/>
          </a:solidFill>
          <a:ln w="12700" cap="flat" cmpd="sng" algn="ctr">
            <a:solidFill>
              <a:srgbClr val="D9D8D6">
                <a:alpha val="2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Academic</a:t>
            </a:r>
          </a:p>
        </p:txBody>
      </p:sp>
      <p:sp>
        <p:nvSpPr>
          <p:cNvPr id="9" name="Trapezoid 8">
            <a:extLst>
              <a:ext uri="{FF2B5EF4-FFF2-40B4-BE49-F238E27FC236}">
                <a16:creationId xmlns:a16="http://schemas.microsoft.com/office/drawing/2014/main" id="{35FFF7AC-8291-4D8E-A9ED-5D711DB56AF1}"/>
              </a:ext>
            </a:extLst>
          </p:cNvPr>
          <p:cNvSpPr/>
          <p:nvPr/>
        </p:nvSpPr>
        <p:spPr>
          <a:xfrm>
            <a:off x="692471" y="3686499"/>
            <a:ext cx="3536295" cy="606060"/>
          </a:xfrm>
          <a:prstGeom prst="trapezoid">
            <a:avLst/>
          </a:prstGeom>
          <a:solidFill>
            <a:srgbClr val="D9D8D6"/>
          </a:solidFill>
          <a:ln w="12700" cap="flat" cmpd="sng" algn="ctr">
            <a:solidFill>
              <a:srgbClr val="D9D8D6">
                <a:alpha val="2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rPr>
              <a:t>Workplace</a:t>
            </a:r>
          </a:p>
        </p:txBody>
      </p:sp>
      <p:cxnSp>
        <p:nvCxnSpPr>
          <p:cNvPr id="10" name="Straight Connector 9">
            <a:extLst>
              <a:ext uri="{FF2B5EF4-FFF2-40B4-BE49-F238E27FC236}">
                <a16:creationId xmlns:a16="http://schemas.microsoft.com/office/drawing/2014/main" id="{9BC4C2D7-67D9-4B9E-85E5-7A211C2462AE}"/>
              </a:ext>
            </a:extLst>
          </p:cNvPr>
          <p:cNvCxnSpPr>
            <a:cxnSpLocks/>
          </p:cNvCxnSpPr>
          <p:nvPr/>
        </p:nvCxnSpPr>
        <p:spPr>
          <a:xfrm>
            <a:off x="3921125" y="2263775"/>
            <a:ext cx="11747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585" name="TextBox 10">
            <a:extLst>
              <a:ext uri="{FF2B5EF4-FFF2-40B4-BE49-F238E27FC236}">
                <a16:creationId xmlns:a16="http://schemas.microsoft.com/office/drawing/2014/main" id="{6455F710-F3F9-438B-AD38-5F25DE2C1859}"/>
              </a:ext>
            </a:extLst>
          </p:cNvPr>
          <p:cNvSpPr txBox="1">
            <a:spLocks noChangeArrowheads="1"/>
          </p:cNvSpPr>
          <p:nvPr/>
        </p:nvSpPr>
        <p:spPr bwMode="auto">
          <a:xfrm>
            <a:off x="5095875" y="3943350"/>
            <a:ext cx="3729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DE781D"/>
                </a:solidFill>
                <a:effectLst/>
                <a:uLnTx/>
                <a:uFillTx/>
                <a:latin typeface="Swis721  BT  Cond 2" panose="020B0506020202030204"/>
                <a:ea typeface="+mn-ea"/>
                <a:cs typeface="+mn-cs"/>
              </a:rPr>
              <a:t>48%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of entry-level KSA statements in the base manufacturing layer 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high</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3C05A"/>
                </a:solidFill>
                <a:effectLst/>
                <a:uLnTx/>
                <a:uFillTx/>
                <a:latin typeface="Swis721  BT  Cond 2" panose="020B0506020202030204"/>
                <a:ea typeface="+mn-ea"/>
                <a:cs typeface="+mn-cs"/>
              </a:rPr>
              <a:t>41%</a:t>
            </a:r>
            <a:r>
              <a:rPr kumimoji="0" lang="en-US" altLang="en-US" sz="1200" b="0" i="0" u="none" strike="noStrike" kern="1200" cap="none" spc="0" normalizeH="0" baseline="0" noProof="0">
                <a:ln>
                  <a:noFill/>
                </a:ln>
                <a:solidFill>
                  <a:srgbClr val="F3C05A"/>
                </a:solidFill>
                <a:effectLst/>
                <a:uLnTx/>
                <a:uFillTx/>
                <a:latin typeface="Swis721  BT  Cond 2" panose="020B0506020202030204"/>
                <a:ea typeface="+mn-ea"/>
                <a:cs typeface="+mn-cs"/>
              </a:rPr>
              <a:t>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medium</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9DCAC"/>
                </a:solidFill>
                <a:effectLst/>
                <a:uLnTx/>
                <a:uFillTx/>
                <a:latin typeface="Swis721  BT  Cond 2" panose="020B0506020202030204"/>
                <a:ea typeface="+mn-ea"/>
                <a:cs typeface="+mn-cs"/>
              </a:rPr>
              <a:t>10%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low</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p:txBody>
      </p:sp>
      <p:sp>
        <p:nvSpPr>
          <p:cNvPr id="12" name="Trapezoid 11">
            <a:extLst>
              <a:ext uri="{FF2B5EF4-FFF2-40B4-BE49-F238E27FC236}">
                <a16:creationId xmlns:a16="http://schemas.microsoft.com/office/drawing/2014/main" id="{66EF9EB8-A6CA-4157-B7B7-6D5129329C71}"/>
              </a:ext>
            </a:extLst>
          </p:cNvPr>
          <p:cNvSpPr/>
          <p:nvPr/>
        </p:nvSpPr>
        <p:spPr>
          <a:xfrm>
            <a:off x="850260" y="3001301"/>
            <a:ext cx="3174714" cy="615560"/>
          </a:xfrm>
          <a:prstGeom prst="trapezoid">
            <a:avLst/>
          </a:prstGeom>
          <a:gradFill flip="none" rotWithShape="1">
            <a:gsLst>
              <a:gs pos="50000">
                <a:schemeClr val="tx2"/>
              </a:gs>
              <a:gs pos="0">
                <a:schemeClr val="tx2"/>
              </a:gs>
              <a:gs pos="85000">
                <a:srgbClr val="F3C256"/>
              </a:gs>
              <a:gs pos="50000">
                <a:srgbClr val="F3C256"/>
              </a:gs>
              <a:gs pos="86000">
                <a:srgbClr val="F7D790"/>
              </a:gs>
              <a:gs pos="86000">
                <a:srgbClr val="FBECC9"/>
              </a:gs>
            </a:gsLst>
            <a:lin ang="0" scaled="1"/>
            <a:tileRect/>
          </a:gradFill>
          <a:ln w="12700" cap="flat" cmpd="sng" algn="ctr">
            <a:solidFill>
              <a:srgbClr val="A65818">
                <a:alpha val="20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endParaRPr>
          </a:p>
        </p:txBody>
      </p:sp>
      <p:sp>
        <p:nvSpPr>
          <p:cNvPr id="24587" name="TextBox 12">
            <a:extLst>
              <a:ext uri="{FF2B5EF4-FFF2-40B4-BE49-F238E27FC236}">
                <a16:creationId xmlns:a16="http://schemas.microsoft.com/office/drawing/2014/main" id="{D475EE2F-9475-4D2D-9215-BC9B2E34EB78}"/>
              </a:ext>
            </a:extLst>
          </p:cNvPr>
          <p:cNvSpPr txBox="1">
            <a:spLocks noChangeArrowheads="1"/>
          </p:cNvSpPr>
          <p:nvPr/>
        </p:nvSpPr>
        <p:spPr bwMode="auto">
          <a:xfrm>
            <a:off x="1185863" y="3159125"/>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Manufacturing</a:t>
            </a:r>
          </a:p>
        </p:txBody>
      </p:sp>
      <p:sp>
        <p:nvSpPr>
          <p:cNvPr id="14" name="Trapezoid 13">
            <a:extLst>
              <a:ext uri="{FF2B5EF4-FFF2-40B4-BE49-F238E27FC236}">
                <a16:creationId xmlns:a16="http://schemas.microsoft.com/office/drawing/2014/main" id="{4C336154-5881-4D31-B1F9-186341029BF6}"/>
              </a:ext>
            </a:extLst>
          </p:cNvPr>
          <p:cNvSpPr/>
          <p:nvPr/>
        </p:nvSpPr>
        <p:spPr>
          <a:xfrm>
            <a:off x="1013999" y="2327225"/>
            <a:ext cx="2826046" cy="606060"/>
          </a:xfrm>
          <a:prstGeom prst="trapezoid">
            <a:avLst/>
          </a:prstGeom>
          <a:gradFill flip="none" rotWithShape="1">
            <a:gsLst>
              <a:gs pos="4000">
                <a:srgbClr val="5F703B"/>
              </a:gs>
              <a:gs pos="29000">
                <a:schemeClr val="accent1"/>
              </a:gs>
              <a:gs pos="8000">
                <a:srgbClr val="5F703B"/>
              </a:gs>
              <a:gs pos="10000">
                <a:schemeClr val="accent1"/>
              </a:gs>
              <a:gs pos="29000">
                <a:schemeClr val="accent1">
                  <a:lumMod val="20000"/>
                  <a:lumOff val="80000"/>
                </a:schemeClr>
              </a:gs>
            </a:gsLst>
            <a:lin ang="0" scaled="1"/>
            <a:tileRect/>
          </a:gradFill>
          <a:ln w="12700" cap="flat" cmpd="sng" algn="ctr">
            <a:solidFill>
              <a:srgbClr val="A65818">
                <a:alpha val="28000"/>
              </a:srgbClr>
            </a:solidFill>
            <a:prstDash val="solid"/>
            <a:miter lim="800000"/>
          </a:ln>
          <a:effectLst/>
          <a:scene3d>
            <a:camera prst="obliqueTopRight"/>
            <a:lightRig rig="chilly" dir="t"/>
          </a:scene3d>
          <a:sp3d extrusionH="952500">
            <a:bevelT/>
            <a:bevelB/>
          </a:sp3d>
        </p:spPr>
        <p:txBody>
          <a:bodyPr anchor="ctr"/>
          <a:lstStyle>
            <a:defPPr>
              <a:defRPr lang="en-US"/>
            </a:defPPr>
            <a:lvl1pPr marL="0" algn="l" defTabSz="914400" rtl="0" eaLnBrk="1" latinLnBrk="0" hangingPunct="1">
              <a:defRPr sz="1800" kern="1200">
                <a:solidFill>
                  <a:srgbClr val="FFFFFF"/>
                </a:solidFill>
                <a:latin typeface="Graphik"/>
              </a:defRPr>
            </a:lvl1pPr>
            <a:lvl2pPr marL="457200" algn="l" defTabSz="914400" rtl="0" eaLnBrk="1" latinLnBrk="0" hangingPunct="1">
              <a:defRPr sz="1800" kern="1200">
                <a:solidFill>
                  <a:srgbClr val="FFFFFF"/>
                </a:solidFill>
                <a:latin typeface="Graphik"/>
              </a:defRPr>
            </a:lvl2pPr>
            <a:lvl3pPr marL="914400" algn="l" defTabSz="914400" rtl="0" eaLnBrk="1" latinLnBrk="0" hangingPunct="1">
              <a:defRPr sz="1800" kern="1200">
                <a:solidFill>
                  <a:srgbClr val="FFFFFF"/>
                </a:solidFill>
                <a:latin typeface="Graphik"/>
              </a:defRPr>
            </a:lvl3pPr>
            <a:lvl4pPr marL="1371600" algn="l" defTabSz="914400" rtl="0" eaLnBrk="1" latinLnBrk="0" hangingPunct="1">
              <a:defRPr sz="1800" kern="1200">
                <a:solidFill>
                  <a:srgbClr val="FFFFFF"/>
                </a:solidFill>
                <a:latin typeface="Graphik"/>
              </a:defRPr>
            </a:lvl4pPr>
            <a:lvl5pPr marL="1828800" algn="l" defTabSz="914400" rtl="0" eaLnBrk="1" latinLnBrk="0" hangingPunct="1">
              <a:defRPr sz="1800" kern="1200">
                <a:solidFill>
                  <a:srgbClr val="FFFFFF"/>
                </a:solidFill>
                <a:latin typeface="Graphik"/>
              </a:defRPr>
            </a:lvl5pPr>
            <a:lvl6pPr marL="2286000" algn="l" defTabSz="914400" rtl="0" eaLnBrk="1" latinLnBrk="0" hangingPunct="1">
              <a:defRPr sz="1800" kern="1200">
                <a:solidFill>
                  <a:srgbClr val="FFFFFF"/>
                </a:solidFill>
                <a:latin typeface="Graphik"/>
              </a:defRPr>
            </a:lvl6pPr>
            <a:lvl7pPr marL="2743200" algn="l" defTabSz="914400" rtl="0" eaLnBrk="1" latinLnBrk="0" hangingPunct="1">
              <a:defRPr sz="1800" kern="1200">
                <a:solidFill>
                  <a:srgbClr val="FFFFFF"/>
                </a:solidFill>
                <a:latin typeface="Graphik"/>
              </a:defRPr>
            </a:lvl7pPr>
            <a:lvl8pPr marL="3200400" algn="l" defTabSz="914400" rtl="0" eaLnBrk="1" latinLnBrk="0" hangingPunct="1">
              <a:defRPr sz="1800" kern="1200">
                <a:solidFill>
                  <a:srgbClr val="FFFFFF"/>
                </a:solidFill>
                <a:latin typeface="Graphik"/>
              </a:defRPr>
            </a:lvl8pPr>
            <a:lvl9pPr marL="3657600" algn="l" defTabSz="914400" rtl="0" eaLnBrk="1" latinLnBrk="0" hangingPunct="1">
              <a:defRPr sz="1800" kern="1200">
                <a:solidFill>
                  <a:srgbClr val="FFFFFF"/>
                </a:solidFill>
                <a:latin typeface="Graphik"/>
              </a:defRPr>
            </a:lvl9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wis721  BT  Cond 2" panose="020B0506020202030204"/>
              <a:ea typeface="Source Sans Pro" panose="020B0503030403020204" pitchFamily="34" charset="0"/>
              <a:cs typeface="Calibri" panose="020F0502020204030204" pitchFamily="34" charset="0"/>
            </a:endParaRPr>
          </a:p>
        </p:txBody>
      </p:sp>
      <p:sp>
        <p:nvSpPr>
          <p:cNvPr id="24589" name="TextBox 14">
            <a:extLst>
              <a:ext uri="{FF2B5EF4-FFF2-40B4-BE49-F238E27FC236}">
                <a16:creationId xmlns:a16="http://schemas.microsoft.com/office/drawing/2014/main" id="{0AA40485-4F0F-4B7C-99C2-9801C7E7DB2A}"/>
              </a:ext>
            </a:extLst>
          </p:cNvPr>
          <p:cNvSpPr txBox="1">
            <a:spLocks noChangeArrowheads="1"/>
          </p:cNvSpPr>
          <p:nvPr/>
        </p:nvSpPr>
        <p:spPr bwMode="auto">
          <a:xfrm>
            <a:off x="1209675" y="2457450"/>
            <a:ext cx="2544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Industry-Specific</a:t>
            </a:r>
          </a:p>
        </p:txBody>
      </p:sp>
      <p:sp>
        <p:nvSpPr>
          <p:cNvPr id="16" name="Rectangle 15">
            <a:extLst>
              <a:ext uri="{FF2B5EF4-FFF2-40B4-BE49-F238E27FC236}">
                <a16:creationId xmlns:a16="http://schemas.microsoft.com/office/drawing/2014/main" id="{F4E96642-263C-44A3-B18B-ABD68D256233}"/>
              </a:ext>
            </a:extLst>
          </p:cNvPr>
          <p:cNvSpPr/>
          <p:nvPr/>
        </p:nvSpPr>
        <p:spPr>
          <a:xfrm>
            <a:off x="9096375" y="1595438"/>
            <a:ext cx="2420938"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F703B"/>
                </a:solidFill>
                <a:effectLst/>
                <a:uLnTx/>
                <a:uFillTx/>
                <a:latin typeface="Swis721  BT  Cond 2"/>
                <a:ea typeface="+mn-ea"/>
                <a:cs typeface="+mn-cs"/>
              </a:rPr>
              <a:t>Mid-Level Industry Specific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F703B"/>
                </a:solidFill>
                <a:effectLst/>
                <a:uLnTx/>
                <a:uFillTx/>
                <a:latin typeface="Swis721  BT  Cond 2"/>
                <a:ea typeface="+mn-ea"/>
                <a:cs typeface="+mn-cs"/>
              </a:rPr>
              <a:t>(294 KSAs) </a:t>
            </a:r>
            <a:endParaRPr kumimoji="0" lang="en-US" sz="1400" b="0" i="0" u="none" strike="noStrike" kern="1200" cap="none" spc="0" normalizeH="0" baseline="0" noProof="0">
              <a:ln>
                <a:noFill/>
              </a:ln>
              <a:solidFill>
                <a:srgbClr val="5F703B"/>
              </a:solidFill>
              <a:effectLst/>
              <a:uLnTx/>
              <a:uFillTx/>
              <a:latin typeface="Swis721  BT  Cond 2"/>
              <a:ea typeface="+mn-ea"/>
              <a:cs typeface="+mn-cs"/>
            </a:endParaRPr>
          </a:p>
        </p:txBody>
      </p:sp>
      <p:sp>
        <p:nvSpPr>
          <p:cNvPr id="24591" name="TextBox 16">
            <a:extLst>
              <a:ext uri="{FF2B5EF4-FFF2-40B4-BE49-F238E27FC236}">
                <a16:creationId xmlns:a16="http://schemas.microsoft.com/office/drawing/2014/main" id="{4CE7C317-F492-4948-949B-498593CD7872}"/>
              </a:ext>
            </a:extLst>
          </p:cNvPr>
          <p:cNvSpPr txBox="1">
            <a:spLocks noChangeArrowheads="1"/>
          </p:cNvSpPr>
          <p:nvPr/>
        </p:nvSpPr>
        <p:spPr bwMode="auto">
          <a:xfrm>
            <a:off x="5095875" y="1922463"/>
            <a:ext cx="34147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5F703B"/>
                </a:solidFill>
                <a:effectLst/>
                <a:uLnTx/>
                <a:uFillTx/>
                <a:latin typeface="Swis721  BT  Cond 2" panose="020B0506020202030204"/>
                <a:ea typeface="+mn-ea"/>
                <a:cs typeface="+mn-cs"/>
              </a:rPr>
              <a:t>10%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of entry-level KSA statements in the industry layers 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high</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2CB25"/>
                </a:solidFill>
                <a:effectLst/>
                <a:uLnTx/>
                <a:uFillTx/>
                <a:latin typeface="Swis721  BT  Cond 2" panose="020B0506020202030204"/>
                <a:ea typeface="+mn-ea"/>
                <a:cs typeface="+mn-cs"/>
              </a:rPr>
              <a:t>26%</a:t>
            </a:r>
            <a:r>
              <a:rPr kumimoji="0" lang="en-US" altLang="en-US" sz="1200" b="0" i="0" u="none" strike="noStrike" kern="1200" cap="none" spc="0" normalizeH="0" baseline="0" noProof="0">
                <a:ln>
                  <a:noFill/>
                </a:ln>
                <a:solidFill>
                  <a:srgbClr val="C2CB25"/>
                </a:solidFill>
                <a:effectLst/>
                <a:uLnTx/>
                <a:uFillTx/>
                <a:latin typeface="Swis721  BT  Cond 2" panose="020B0506020202030204"/>
                <a:ea typeface="+mn-ea"/>
                <a:cs typeface="+mn-cs"/>
              </a:rPr>
              <a:t>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medium</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BBBCA3"/>
                </a:solidFill>
                <a:effectLst/>
                <a:uLnTx/>
                <a:uFillTx/>
                <a:latin typeface="Swis721  BT  Cond 2" panose="020B0506020202030204"/>
                <a:ea typeface="+mn-ea"/>
                <a:cs typeface="+mn-cs"/>
              </a:rPr>
              <a:t>64%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low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criticality </a:t>
            </a:r>
          </a:p>
        </p:txBody>
      </p:sp>
      <p:sp>
        <p:nvSpPr>
          <p:cNvPr id="24592" name="TextBox 17">
            <a:extLst>
              <a:ext uri="{FF2B5EF4-FFF2-40B4-BE49-F238E27FC236}">
                <a16:creationId xmlns:a16="http://schemas.microsoft.com/office/drawing/2014/main" id="{60BA222C-C64F-4CEB-BAB7-90C8C14E4E24}"/>
              </a:ext>
            </a:extLst>
          </p:cNvPr>
          <p:cNvSpPr txBox="1">
            <a:spLocks noChangeArrowheads="1"/>
          </p:cNvSpPr>
          <p:nvPr/>
        </p:nvSpPr>
        <p:spPr bwMode="auto">
          <a:xfrm>
            <a:off x="8596313" y="1922463"/>
            <a:ext cx="3362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5F703B"/>
                </a:solidFill>
                <a:effectLst/>
                <a:uLnTx/>
                <a:uFillTx/>
                <a:latin typeface="Swis721  BT  Cond 2" panose="020B0506020202030204"/>
                <a:ea typeface="+mn-ea"/>
                <a:cs typeface="+mn-cs"/>
              </a:rPr>
              <a:t>35%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of mid-level KSA statements in the industry layers 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high</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2CD23"/>
                </a:solidFill>
                <a:effectLst/>
                <a:uLnTx/>
                <a:uFillTx/>
                <a:latin typeface="Swis721  BT  Cond 2" panose="020B0506020202030204"/>
                <a:ea typeface="+mn-ea"/>
                <a:cs typeface="+mn-cs"/>
              </a:rPr>
              <a:t>56%</a:t>
            </a:r>
            <a:r>
              <a:rPr kumimoji="0" lang="en-US" altLang="en-US" sz="1200" b="0" i="0" u="none" strike="noStrike" kern="1200" cap="none" spc="0" normalizeH="0" baseline="0" noProof="0">
                <a:ln>
                  <a:noFill/>
                </a:ln>
                <a:solidFill>
                  <a:srgbClr val="C2CD23"/>
                </a:solidFill>
                <a:effectLst/>
                <a:uLnTx/>
                <a:uFillTx/>
                <a:latin typeface="Swis721  BT  Cond 2" panose="020B0506020202030204"/>
                <a:ea typeface="+mn-ea"/>
                <a:cs typeface="+mn-cs"/>
              </a:rPr>
              <a:t>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medium</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BBBCA3"/>
                </a:solidFill>
                <a:effectLst/>
                <a:uLnTx/>
                <a:uFillTx/>
                <a:latin typeface="Swis721  BT  Cond 2" panose="020B0506020202030204"/>
                <a:ea typeface="+mn-ea"/>
                <a:cs typeface="+mn-cs"/>
              </a:rPr>
              <a:t>9%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 low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criticality </a:t>
            </a:r>
          </a:p>
        </p:txBody>
      </p:sp>
      <p:cxnSp>
        <p:nvCxnSpPr>
          <p:cNvPr id="19" name="Straight Connector 18">
            <a:extLst>
              <a:ext uri="{FF2B5EF4-FFF2-40B4-BE49-F238E27FC236}">
                <a16:creationId xmlns:a16="http://schemas.microsoft.com/office/drawing/2014/main" id="{5C317E12-3B72-4618-92F1-4146B76D1A3F}"/>
              </a:ext>
            </a:extLst>
          </p:cNvPr>
          <p:cNvCxnSpPr>
            <a:cxnSpLocks/>
          </p:cNvCxnSpPr>
          <p:nvPr/>
        </p:nvCxnSpPr>
        <p:spPr>
          <a:xfrm>
            <a:off x="8356600" y="2049463"/>
            <a:ext cx="0" cy="8223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05025A6-36A4-4A5A-82FC-27542C48F8BE}"/>
              </a:ext>
            </a:extLst>
          </p:cNvPr>
          <p:cNvSpPr/>
          <p:nvPr/>
        </p:nvSpPr>
        <p:spPr>
          <a:xfrm>
            <a:off x="0" y="5748338"/>
            <a:ext cx="12192000" cy="606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wis721  BT  Cond 2"/>
                <a:ea typeface="+mn-ea"/>
                <a:cs typeface="+mn-cs"/>
              </a:rPr>
              <a:t>A larger percentage of the most critical knowledge, skill, and ability statements fell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wis721  BT  Cond 2"/>
                <a:ea typeface="+mn-ea"/>
                <a:cs typeface="+mn-cs"/>
              </a:rPr>
              <a:t>within the sector-wide manufacturing base layer as compared to the industry-layers</a:t>
            </a:r>
          </a:p>
        </p:txBody>
      </p:sp>
      <p:sp>
        <p:nvSpPr>
          <p:cNvPr id="21" name="Rectangle 20">
            <a:extLst>
              <a:ext uri="{FF2B5EF4-FFF2-40B4-BE49-F238E27FC236}">
                <a16:creationId xmlns:a16="http://schemas.microsoft.com/office/drawing/2014/main" id="{B1BC661C-7B84-4F02-8D23-43D5795008C7}"/>
              </a:ext>
            </a:extLst>
          </p:cNvPr>
          <p:cNvSpPr/>
          <p:nvPr/>
        </p:nvSpPr>
        <p:spPr>
          <a:xfrm flipH="1">
            <a:off x="463550" y="1690688"/>
            <a:ext cx="1714500" cy="200025"/>
          </a:xfrm>
          <a:prstGeom prst="rect">
            <a:avLst/>
          </a:prstGeom>
          <a:gradFill flip="none" rotWithShape="1">
            <a:gsLst>
              <a:gs pos="70000">
                <a:srgbClr val="D6D6D6"/>
              </a:gs>
              <a:gs pos="37000">
                <a:schemeClr val="bg1">
                  <a:lumMod val="75000"/>
                </a:schemeClr>
              </a:gs>
              <a:gs pos="35000">
                <a:srgbClr val="9C9B9E"/>
              </a:gs>
              <a:gs pos="0">
                <a:schemeClr val="accent3">
                  <a:lumMod val="75000"/>
                </a:schemeClr>
              </a:gs>
              <a:gs pos="70000">
                <a:schemeClr val="accent3">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96" name="TextBox 21">
            <a:extLst>
              <a:ext uri="{FF2B5EF4-FFF2-40B4-BE49-F238E27FC236}">
                <a16:creationId xmlns:a16="http://schemas.microsoft.com/office/drawing/2014/main" id="{5D6F6F4F-F0A9-47CC-A32B-2D5DCF55FC63}"/>
              </a:ext>
            </a:extLst>
          </p:cNvPr>
          <p:cNvSpPr txBox="1">
            <a:spLocks noChangeArrowheads="1"/>
          </p:cNvSpPr>
          <p:nvPr/>
        </p:nvSpPr>
        <p:spPr bwMode="auto">
          <a:xfrm>
            <a:off x="387350" y="1833563"/>
            <a:ext cx="1670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High           Medium    Low</a:t>
            </a:r>
          </a:p>
        </p:txBody>
      </p:sp>
      <p:sp>
        <p:nvSpPr>
          <p:cNvPr id="24597" name="TextBox 22">
            <a:extLst>
              <a:ext uri="{FF2B5EF4-FFF2-40B4-BE49-F238E27FC236}">
                <a16:creationId xmlns:a16="http://schemas.microsoft.com/office/drawing/2014/main" id="{599ABCD5-7DBA-48C8-B026-4B8E4662A6AD}"/>
              </a:ext>
            </a:extLst>
          </p:cNvPr>
          <p:cNvSpPr txBox="1">
            <a:spLocks noChangeArrowheads="1"/>
          </p:cNvSpPr>
          <p:nvPr/>
        </p:nvSpPr>
        <p:spPr bwMode="auto">
          <a:xfrm>
            <a:off x="319088" y="1450975"/>
            <a:ext cx="197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Criticality:</a:t>
            </a:r>
          </a:p>
        </p:txBody>
      </p:sp>
      <p:sp>
        <p:nvSpPr>
          <p:cNvPr id="24" name="Rectangle 23">
            <a:extLst>
              <a:ext uri="{FF2B5EF4-FFF2-40B4-BE49-F238E27FC236}">
                <a16:creationId xmlns:a16="http://schemas.microsoft.com/office/drawing/2014/main" id="{A2BB34FC-C5A6-401F-A7CE-88E3A8D59BE4}"/>
              </a:ext>
            </a:extLst>
          </p:cNvPr>
          <p:cNvSpPr/>
          <p:nvPr/>
        </p:nvSpPr>
        <p:spPr>
          <a:xfrm>
            <a:off x="5421313" y="3571875"/>
            <a:ext cx="2767012" cy="37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791C">
                    <a:lumMod val="75000"/>
                  </a:srgbClr>
                </a:solidFill>
                <a:effectLst/>
                <a:uLnTx/>
                <a:uFillTx/>
                <a:latin typeface="Swis721  BT  Cond 2"/>
                <a:ea typeface="+mn-ea"/>
                <a:cs typeface="+mn-cs"/>
              </a:rPr>
              <a:t>Entry-Level Manufacturing (Shared)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E791C">
                    <a:lumMod val="75000"/>
                  </a:srgbClr>
                </a:solidFill>
                <a:effectLst/>
                <a:uLnTx/>
                <a:uFillTx/>
                <a:latin typeface="Swis721  BT  Cond 2"/>
                <a:ea typeface="+mn-ea"/>
                <a:cs typeface="+mn-cs"/>
              </a:rPr>
              <a:t>(172 KSAs)</a:t>
            </a:r>
          </a:p>
        </p:txBody>
      </p:sp>
      <p:cxnSp>
        <p:nvCxnSpPr>
          <p:cNvPr id="25" name="Straight Connector 24">
            <a:extLst>
              <a:ext uri="{FF2B5EF4-FFF2-40B4-BE49-F238E27FC236}">
                <a16:creationId xmlns:a16="http://schemas.microsoft.com/office/drawing/2014/main" id="{5B8BB7A7-28FF-4D94-AE00-04E0711D2665}"/>
              </a:ext>
            </a:extLst>
          </p:cNvPr>
          <p:cNvCxnSpPr>
            <a:cxnSpLocks/>
          </p:cNvCxnSpPr>
          <p:nvPr/>
        </p:nvCxnSpPr>
        <p:spPr>
          <a:xfrm>
            <a:off x="8358188" y="4086225"/>
            <a:ext cx="0" cy="8223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4600" name="TextBox 25">
            <a:extLst>
              <a:ext uri="{FF2B5EF4-FFF2-40B4-BE49-F238E27FC236}">
                <a16:creationId xmlns:a16="http://schemas.microsoft.com/office/drawing/2014/main" id="{73DEA65A-0CB7-48B1-9368-E5AE5BA71A0F}"/>
              </a:ext>
            </a:extLst>
          </p:cNvPr>
          <p:cNvSpPr txBox="1">
            <a:spLocks noChangeArrowheads="1"/>
          </p:cNvSpPr>
          <p:nvPr/>
        </p:nvSpPr>
        <p:spPr bwMode="auto">
          <a:xfrm>
            <a:off x="8596313" y="3946525"/>
            <a:ext cx="3730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DE781D"/>
                </a:solidFill>
                <a:effectLst/>
                <a:uLnTx/>
                <a:uFillTx/>
                <a:latin typeface="Swis721  BT  Cond 2" panose="020B0506020202030204"/>
                <a:ea typeface="+mn-ea"/>
                <a:cs typeface="+mn-cs"/>
              </a:rPr>
              <a:t>33%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of mid-level KSA statements in the base manufacturing layer 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high</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3C05A"/>
                </a:solidFill>
                <a:effectLst/>
                <a:uLnTx/>
                <a:uFillTx/>
                <a:latin typeface="Swis721  BT  Cond 2" panose="020B0506020202030204"/>
                <a:ea typeface="+mn-ea"/>
                <a:cs typeface="+mn-cs"/>
              </a:rPr>
              <a:t>61%</a:t>
            </a:r>
            <a:r>
              <a:rPr kumimoji="0" lang="en-US" altLang="en-US" sz="1200" b="0" i="0" u="none" strike="noStrike" kern="1200" cap="none" spc="0" normalizeH="0" baseline="0" noProof="0">
                <a:ln>
                  <a:noFill/>
                </a:ln>
                <a:solidFill>
                  <a:srgbClr val="F3C05A"/>
                </a:solidFill>
                <a:effectLst/>
                <a:uLnTx/>
                <a:uFillTx/>
                <a:latin typeface="Swis721  BT  Cond 2" panose="020B0506020202030204"/>
                <a:ea typeface="+mn-ea"/>
                <a:cs typeface="+mn-cs"/>
              </a:rPr>
              <a:t>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medium</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9DCAC"/>
                </a:solidFill>
                <a:effectLst/>
                <a:uLnTx/>
                <a:uFillTx/>
                <a:latin typeface="Swis721  BT  Cond 2" panose="020B0506020202030204"/>
                <a:ea typeface="+mn-ea"/>
                <a:cs typeface="+mn-cs"/>
              </a:rPr>
              <a:t>6% </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were deemed </a:t>
            </a:r>
            <a:r>
              <a:rPr kumimoji="0" lang="en-US" altLang="en-US" sz="1200" b="0" i="1" u="none" strike="noStrike" kern="1200" cap="none" spc="0" normalizeH="0" baseline="0" noProof="0">
                <a:ln>
                  <a:noFill/>
                </a:ln>
                <a:solidFill>
                  <a:srgbClr val="000000"/>
                </a:solidFill>
                <a:effectLst/>
                <a:uLnTx/>
                <a:uFillTx/>
                <a:latin typeface="Swis721  BT  Cond 2" panose="020B0506020202030204"/>
                <a:ea typeface="+mn-ea"/>
                <a:cs typeface="+mn-cs"/>
              </a:rPr>
              <a:t>low</a:t>
            </a:r>
            <a:r>
              <a:rPr kumimoji="0" lang="en-US" altLang="en-US" sz="1200" b="0" i="0" u="none" strike="noStrike" kern="1200" cap="none" spc="0" normalizeH="0" baseline="0" noProof="0">
                <a:ln>
                  <a:noFill/>
                </a:ln>
                <a:solidFill>
                  <a:srgbClr val="000000"/>
                </a:solidFill>
                <a:effectLst/>
                <a:uLnTx/>
                <a:uFillTx/>
                <a:latin typeface="Swis721  BT  Cond 2" panose="020B0506020202030204"/>
                <a:ea typeface="+mn-ea"/>
                <a:cs typeface="+mn-cs"/>
              </a:rPr>
              <a:t> criticality </a:t>
            </a:r>
          </a:p>
        </p:txBody>
      </p:sp>
      <p:sp>
        <p:nvSpPr>
          <p:cNvPr id="27" name="Rectangle 26">
            <a:extLst>
              <a:ext uri="{FF2B5EF4-FFF2-40B4-BE49-F238E27FC236}">
                <a16:creationId xmlns:a16="http://schemas.microsoft.com/office/drawing/2014/main" id="{CD7CD8E8-60B8-43CA-AC91-02E618879B13}"/>
              </a:ext>
            </a:extLst>
          </p:cNvPr>
          <p:cNvSpPr/>
          <p:nvPr/>
        </p:nvSpPr>
        <p:spPr>
          <a:xfrm>
            <a:off x="8923338" y="3570288"/>
            <a:ext cx="2767012" cy="37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791C">
                    <a:lumMod val="75000"/>
                  </a:srgbClr>
                </a:solidFill>
                <a:effectLst/>
                <a:uLnTx/>
                <a:uFillTx/>
                <a:latin typeface="Swis721  BT  Cond 2"/>
                <a:ea typeface="+mn-ea"/>
                <a:cs typeface="+mn-cs"/>
              </a:rPr>
              <a:t>Mid-Level Manufacturing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791C">
                    <a:lumMod val="75000"/>
                  </a:srgbClr>
                </a:solidFill>
                <a:effectLst/>
                <a:uLnTx/>
                <a:uFillTx/>
                <a:latin typeface="Swis721  BT  Cond 2"/>
                <a:ea typeface="+mn-ea"/>
                <a:cs typeface="+mn-cs"/>
              </a:rPr>
              <a:t>(Shared)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E791C">
                    <a:lumMod val="75000"/>
                  </a:srgbClr>
                </a:solidFill>
                <a:effectLst/>
                <a:uLnTx/>
                <a:uFillTx/>
                <a:latin typeface="Swis721  BT  Cond 2"/>
                <a:ea typeface="+mn-ea"/>
                <a:cs typeface="+mn-cs"/>
              </a:rPr>
              <a:t>(140 KSAs)</a:t>
            </a:r>
          </a:p>
        </p:txBody>
      </p:sp>
      <p:sp>
        <p:nvSpPr>
          <p:cNvPr id="24602" name="Title 1">
            <a:extLst>
              <a:ext uri="{FF2B5EF4-FFF2-40B4-BE49-F238E27FC236}">
                <a16:creationId xmlns:a16="http://schemas.microsoft.com/office/drawing/2014/main" id="{29FECF88-0355-45C7-9FA9-B4D4D8E4E7EC}"/>
              </a:ext>
            </a:extLst>
          </p:cNvPr>
          <p:cNvSpPr txBox="1">
            <a:spLocks noChangeArrowheads="1"/>
          </p:cNvSpPr>
          <p:nvPr/>
        </p:nvSpPr>
        <p:spPr bwMode="auto">
          <a:xfrm>
            <a:off x="365125" y="384175"/>
            <a:ext cx="10972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COMPARING CRITICALITY ACROSS THE SECTOR AND INDUSTRIES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Connector: Curved 3">
            <a:extLst>
              <a:ext uri="{FF2B5EF4-FFF2-40B4-BE49-F238E27FC236}">
                <a16:creationId xmlns:a16="http://schemas.microsoft.com/office/drawing/2014/main" id="{D2C5B013-D99C-4D03-9EE4-C68BC162686A}"/>
              </a:ext>
            </a:extLst>
          </p:cNvPr>
          <p:cNvCxnSpPr>
            <a:cxnSpLocks/>
          </p:cNvCxnSpPr>
          <p:nvPr/>
        </p:nvCxnSpPr>
        <p:spPr bwMode="auto">
          <a:xfrm rot="16200000" flipH="1">
            <a:off x="3602038" y="2716213"/>
            <a:ext cx="693737" cy="579437"/>
          </a:xfrm>
          <a:prstGeom prst="curvedConnector2">
            <a:avLst/>
          </a:prstGeom>
          <a:noFill/>
          <a:ln w="9525" algn="ctr">
            <a:solidFill>
              <a:srgbClr val="D9D8D6"/>
            </a:solidFill>
            <a:miter lim="800000"/>
            <a:headEnd/>
            <a:tailEnd/>
          </a:ln>
          <a:extLst>
            <a:ext uri="{909E8E84-426E-40DD-AFC4-6F175D3DCCD1}">
              <a14:hiddenFill xmlns:a14="http://schemas.microsoft.com/office/drawing/2010/main">
                <a:noFill/>
              </a14:hiddenFill>
            </a:ext>
          </a:extLst>
        </p:spPr>
      </p:cxnSp>
      <p:cxnSp>
        <p:nvCxnSpPr>
          <p:cNvPr id="26627" name="Straight Connector 4">
            <a:extLst>
              <a:ext uri="{FF2B5EF4-FFF2-40B4-BE49-F238E27FC236}">
                <a16:creationId xmlns:a16="http://schemas.microsoft.com/office/drawing/2014/main" id="{1A3D7BEB-82A1-4EF6-9195-1687240F48EB}"/>
              </a:ext>
            </a:extLst>
          </p:cNvPr>
          <p:cNvCxnSpPr>
            <a:cxnSpLocks/>
          </p:cNvCxnSpPr>
          <p:nvPr/>
        </p:nvCxnSpPr>
        <p:spPr bwMode="auto">
          <a:xfrm>
            <a:off x="225425" y="4137025"/>
            <a:ext cx="11199813" cy="0"/>
          </a:xfrm>
          <a:prstGeom prst="line">
            <a:avLst/>
          </a:prstGeom>
          <a:noFill/>
          <a:ln w="28575" algn="ctr">
            <a:solidFill>
              <a:srgbClr val="F2F2F2"/>
            </a:solidFill>
            <a:miter lim="800000"/>
            <a:headEnd/>
            <a:tailEnd/>
          </a:ln>
          <a:extLst>
            <a:ext uri="{909E8E84-426E-40DD-AFC4-6F175D3DCCD1}">
              <a14:hiddenFill xmlns:a14="http://schemas.microsoft.com/office/drawing/2010/main">
                <a:noFill/>
              </a14:hiddenFill>
            </a:ext>
          </a:extLst>
        </p:spPr>
      </p:cxnSp>
      <p:cxnSp>
        <p:nvCxnSpPr>
          <p:cNvPr id="26628" name="Straight Connector 5">
            <a:extLst>
              <a:ext uri="{FF2B5EF4-FFF2-40B4-BE49-F238E27FC236}">
                <a16:creationId xmlns:a16="http://schemas.microsoft.com/office/drawing/2014/main" id="{6E00228E-D924-44CC-8551-30E4D7CEB5CC}"/>
              </a:ext>
            </a:extLst>
          </p:cNvPr>
          <p:cNvCxnSpPr>
            <a:cxnSpLocks/>
          </p:cNvCxnSpPr>
          <p:nvPr/>
        </p:nvCxnSpPr>
        <p:spPr bwMode="auto">
          <a:xfrm>
            <a:off x="225425" y="5099050"/>
            <a:ext cx="11199813" cy="0"/>
          </a:xfrm>
          <a:prstGeom prst="line">
            <a:avLst/>
          </a:prstGeom>
          <a:noFill/>
          <a:ln w="28575" algn="ctr">
            <a:solidFill>
              <a:srgbClr val="F2F2F2"/>
            </a:solidFill>
            <a:miter lim="800000"/>
            <a:headEnd/>
            <a:tailEnd/>
          </a:ln>
          <a:extLst>
            <a:ext uri="{909E8E84-426E-40DD-AFC4-6F175D3DCCD1}">
              <a14:hiddenFill xmlns:a14="http://schemas.microsoft.com/office/drawing/2010/main">
                <a:noFill/>
              </a14:hiddenFill>
            </a:ext>
          </a:extLst>
        </p:spPr>
      </p:cxnSp>
      <p:cxnSp>
        <p:nvCxnSpPr>
          <p:cNvPr id="26629" name="Straight Connector 6">
            <a:extLst>
              <a:ext uri="{FF2B5EF4-FFF2-40B4-BE49-F238E27FC236}">
                <a16:creationId xmlns:a16="http://schemas.microsoft.com/office/drawing/2014/main" id="{CFE2664C-3C4B-4439-B4A7-365C902CD9FF}"/>
              </a:ext>
            </a:extLst>
          </p:cNvPr>
          <p:cNvCxnSpPr>
            <a:cxnSpLocks/>
          </p:cNvCxnSpPr>
          <p:nvPr/>
        </p:nvCxnSpPr>
        <p:spPr bwMode="auto">
          <a:xfrm>
            <a:off x="230188" y="2598738"/>
            <a:ext cx="11199812" cy="0"/>
          </a:xfrm>
          <a:prstGeom prst="line">
            <a:avLst/>
          </a:prstGeom>
          <a:noFill/>
          <a:ln w="28575" algn="ctr">
            <a:solidFill>
              <a:srgbClr val="F2F2F2"/>
            </a:solidFill>
            <a:miter lim="800000"/>
            <a:headEnd/>
            <a:tailEnd/>
          </a:ln>
          <a:extLst>
            <a:ext uri="{909E8E84-426E-40DD-AFC4-6F175D3DCCD1}">
              <a14:hiddenFill xmlns:a14="http://schemas.microsoft.com/office/drawing/2010/main">
                <a:noFill/>
              </a14:hiddenFill>
            </a:ext>
          </a:extLst>
        </p:spPr>
      </p:cxnSp>
      <p:sp>
        <p:nvSpPr>
          <p:cNvPr id="26630" name="Title 1">
            <a:extLst>
              <a:ext uri="{FF2B5EF4-FFF2-40B4-BE49-F238E27FC236}">
                <a16:creationId xmlns:a16="http://schemas.microsoft.com/office/drawing/2014/main" id="{8135410B-A50E-4E1B-944D-5772EE188738}"/>
              </a:ext>
            </a:extLst>
          </p:cNvPr>
          <p:cNvSpPr txBox="1">
            <a:spLocks noChangeArrowheads="1"/>
          </p:cNvSpPr>
          <p:nvPr/>
        </p:nvSpPr>
        <p:spPr bwMode="auto">
          <a:xfrm>
            <a:off x="549275" y="365125"/>
            <a:ext cx="97377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THE COMPETENCY MODEL HIERARCHY</a:t>
            </a:r>
          </a:p>
        </p:txBody>
      </p:sp>
      <p:sp>
        <p:nvSpPr>
          <p:cNvPr id="9" name="TextBox 8">
            <a:extLst>
              <a:ext uri="{FF2B5EF4-FFF2-40B4-BE49-F238E27FC236}">
                <a16:creationId xmlns:a16="http://schemas.microsoft.com/office/drawing/2014/main" id="{ABD1FB82-1801-444C-AEB5-5097E711F097}"/>
              </a:ext>
            </a:extLst>
          </p:cNvPr>
          <p:cNvSpPr txBox="1">
            <a:spLocks/>
          </p:cNvSpPr>
          <p:nvPr/>
        </p:nvSpPr>
        <p:spPr>
          <a:xfrm>
            <a:off x="549275" y="752475"/>
            <a:ext cx="11279188" cy="354013"/>
          </a:xfrm>
          <a:prstGeom prst="rect">
            <a:avLst/>
          </a:prstGeom>
          <a:noFill/>
        </p:spPr>
        <p:txBody>
          <a:bodyPr tIns="9144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Swis721  BT  Cond 2" panose="020B0506020202030204"/>
                <a:ea typeface="+mn-ea"/>
                <a:cs typeface="+mn-cs"/>
              </a:rPr>
              <a:t>To help us organize and navigate our ever-growing competency model repositories, we have adopted a four-layer hierarchy structure.</a:t>
            </a:r>
          </a:p>
        </p:txBody>
      </p:sp>
      <p:sp>
        <p:nvSpPr>
          <p:cNvPr id="10" name="Rectangle 9">
            <a:extLst>
              <a:ext uri="{FF2B5EF4-FFF2-40B4-BE49-F238E27FC236}">
                <a16:creationId xmlns:a16="http://schemas.microsoft.com/office/drawing/2014/main" id="{4EC81016-576A-42BF-BEC9-C83ED176A41B}"/>
              </a:ext>
            </a:extLst>
          </p:cNvPr>
          <p:cNvSpPr/>
          <p:nvPr/>
        </p:nvSpPr>
        <p:spPr>
          <a:xfrm>
            <a:off x="166688" y="1433513"/>
            <a:ext cx="2859087" cy="1187450"/>
          </a:xfrm>
          <a:prstGeom prst="rect">
            <a:avLst/>
          </a:prstGeom>
          <a:noFill/>
          <a:ln w="12700" cap="flat" cmpd="sng" algn="ctr">
            <a:noFill/>
            <a:prstDash val="solid"/>
            <a:miter lim="800000"/>
          </a:ln>
          <a:effectLst/>
        </p:spPr>
        <p:txBody>
          <a:bodyPr tIns="91440" bIns="9144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mn-ea"/>
                <a:cs typeface="+mn-cs"/>
              </a:rPr>
              <a:t>Competency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Source Sans Pro"/>
                <a:cs typeface="+mn-cs"/>
              </a:rPr>
              <a:t>Competencies are the broadest level of skill categorization. They represent a cluster of related skills or knowledge that collectively contribute to a specific area of expertise (e.g., operational quality, foundations of engineering).</a:t>
            </a:r>
          </a:p>
        </p:txBody>
      </p:sp>
      <p:sp>
        <p:nvSpPr>
          <p:cNvPr id="11" name="Rectangle 10">
            <a:extLst>
              <a:ext uri="{FF2B5EF4-FFF2-40B4-BE49-F238E27FC236}">
                <a16:creationId xmlns:a16="http://schemas.microsoft.com/office/drawing/2014/main" id="{E6A62630-41E6-4916-A560-A7DD6DFECB73}"/>
              </a:ext>
            </a:extLst>
          </p:cNvPr>
          <p:cNvSpPr/>
          <p:nvPr/>
        </p:nvSpPr>
        <p:spPr>
          <a:xfrm>
            <a:off x="166688" y="2857500"/>
            <a:ext cx="2835275" cy="1187450"/>
          </a:xfrm>
          <a:prstGeom prst="rect">
            <a:avLst/>
          </a:prstGeom>
          <a:noFill/>
          <a:ln w="12700" cap="flat" cmpd="sng" algn="ctr">
            <a:noFill/>
            <a:prstDash val="solid"/>
            <a:miter lim="800000"/>
          </a:ln>
          <a:effectLst/>
        </p:spPr>
        <p:txBody>
          <a:bodyPr tIns="91440" bIns="9144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mn-ea"/>
                <a:cs typeface="+mn-cs"/>
              </a:rPr>
              <a:t>Sub-competency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Sub-competencies are the next level of skill categorization and break down broader competencies into more specific components. They reflect a cluster of skills specific to performing a particular aspect of a job.</a:t>
            </a:r>
            <a:endParaRPr kumimoji="0" lang="en-US" sz="10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B0E2C2-1335-4B2F-88BE-A001CA6D8620}"/>
              </a:ext>
            </a:extLst>
          </p:cNvPr>
          <p:cNvSpPr/>
          <p:nvPr/>
        </p:nvSpPr>
        <p:spPr>
          <a:xfrm>
            <a:off x="166688" y="4194175"/>
            <a:ext cx="2835275" cy="849313"/>
          </a:xfrm>
          <a:prstGeom prst="rect">
            <a:avLst/>
          </a:prstGeom>
          <a:noFill/>
          <a:ln w="12700" cap="flat" cmpd="sng" algn="ctr">
            <a:noFill/>
            <a:prstDash val="solid"/>
            <a:miter lim="800000"/>
          </a:ln>
          <a:effectLst/>
        </p:spPr>
        <p:txBody>
          <a:bodyPr tIns="91440" bIns="9144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Source Sans Pro"/>
                <a:cs typeface="+mn-cs"/>
              </a:rPr>
              <a:t>Topics</a:t>
            </a:r>
            <a:endParaRPr kumimoji="0" lang="en-US" sz="1600" b="1" i="1" u="none" strike="noStrike" kern="0" cap="none" spc="0" normalizeH="0" baseline="0" noProof="0">
              <a:ln>
                <a:noFill/>
              </a:ln>
              <a:solidFill>
                <a:prstClr val="black"/>
              </a:solidFill>
              <a:effectLst/>
              <a:uLnTx/>
              <a:uFillTx/>
              <a:latin typeface="Calibri" panose="020F0502020204030204"/>
              <a:ea typeface="Source Sans Pr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Topics further narrow down the specific activities that fall under each sub-competency. They represent a broader level of skill identification.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Source Sans Pro"/>
              <a:cs typeface="+mn-cs"/>
            </a:endParaRPr>
          </a:p>
        </p:txBody>
      </p:sp>
      <p:sp>
        <p:nvSpPr>
          <p:cNvPr id="13" name="Rectangle 12">
            <a:extLst>
              <a:ext uri="{FF2B5EF4-FFF2-40B4-BE49-F238E27FC236}">
                <a16:creationId xmlns:a16="http://schemas.microsoft.com/office/drawing/2014/main" id="{148E2EF3-7636-4E25-A2EC-BFF40F38A9DC}"/>
              </a:ext>
            </a:extLst>
          </p:cNvPr>
          <p:cNvSpPr/>
          <p:nvPr/>
        </p:nvSpPr>
        <p:spPr>
          <a:xfrm>
            <a:off x="166688" y="5092700"/>
            <a:ext cx="5072062" cy="1774825"/>
          </a:xfrm>
          <a:prstGeom prst="rect">
            <a:avLst/>
          </a:prstGeom>
          <a:noFill/>
          <a:ln w="12700" cap="flat" cmpd="sng" algn="ctr">
            <a:noFill/>
            <a:prstDash val="solid"/>
            <a:miter lim="800000"/>
          </a:ln>
          <a:effectLst/>
        </p:spPr>
        <p:txBody>
          <a:bodyPr tIns="91440" bIns="9144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Knowledge, Skills, and Abilities (KSAs)</a:t>
            </a:r>
            <a:endParaRPr kumimoji="0" lang="en-US" altLang="en-US" sz="1600" b="1" i="1"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ts val="20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KSAs are a concise method of identifying the different levels of proficiency that correspond to a specific topic.</a:t>
            </a:r>
          </a:p>
          <a:p>
            <a:pPr marL="0" marR="0" lvl="0" indent="0" algn="l" defTabSz="914400" rtl="0" eaLnBrk="1" fontAlgn="base" latinLnBrk="0" hangingPunct="1">
              <a:lnSpc>
                <a:spcPct val="100000"/>
              </a:lnSpc>
              <a:spcBef>
                <a:spcPct val="0"/>
              </a:spcBef>
              <a:spcAft>
                <a:spcPts val="20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Knowledge: </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theoretical or factual understanding of concepts, information, and principles. </a:t>
            </a:r>
          </a:p>
          <a:p>
            <a:pPr marL="0" marR="0" lvl="0" indent="0" algn="l" defTabSz="914400" rtl="0" eaLnBrk="1" fontAlgn="base" latinLnBrk="0" hangingPunct="1">
              <a:lnSpc>
                <a:spcPct val="100000"/>
              </a:lnSpc>
              <a:spcBef>
                <a:spcPct val="0"/>
              </a:spcBef>
              <a:spcAft>
                <a:spcPts val="20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Skills: </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practical, learned capabilities develop through training or hands-on experience. Skills are practical applications of theoretical knowledge.</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Ability: </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 demonstrated cognitive or physical capability to successfully perform a task with a wide range of possible outcomes. It is often a collection of several underlying capacities that enable us to learn and perform. </a:t>
            </a:r>
          </a:p>
        </p:txBody>
      </p:sp>
      <p:sp>
        <p:nvSpPr>
          <p:cNvPr id="14" name="Rectangle 13">
            <a:extLst>
              <a:ext uri="{FF2B5EF4-FFF2-40B4-BE49-F238E27FC236}">
                <a16:creationId xmlns:a16="http://schemas.microsoft.com/office/drawing/2014/main" id="{026CA2A7-ABD3-4908-9B4E-768458FE8155}"/>
              </a:ext>
            </a:extLst>
          </p:cNvPr>
          <p:cNvSpPr/>
          <p:nvPr/>
        </p:nvSpPr>
        <p:spPr>
          <a:xfrm>
            <a:off x="11023600" y="1955800"/>
            <a:ext cx="765175" cy="646113"/>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lumMod val="75000"/>
                  </a:prstClr>
                </a:solidFill>
                <a:effectLst/>
                <a:uLnTx/>
                <a:uFillTx/>
                <a:latin typeface="Calibri" panose="020F0502020204030204"/>
                <a:ea typeface="+mn-ea"/>
                <a:cs typeface="+mn-cs"/>
              </a:rPr>
              <a:t>L1</a:t>
            </a:r>
          </a:p>
        </p:txBody>
      </p:sp>
      <p:sp>
        <p:nvSpPr>
          <p:cNvPr id="15" name="Rectangle 14">
            <a:extLst>
              <a:ext uri="{FF2B5EF4-FFF2-40B4-BE49-F238E27FC236}">
                <a16:creationId xmlns:a16="http://schemas.microsoft.com/office/drawing/2014/main" id="{EB198C06-C798-4DC3-8CD3-5B1BC9E93BAB}"/>
              </a:ext>
            </a:extLst>
          </p:cNvPr>
          <p:cNvSpPr/>
          <p:nvPr/>
        </p:nvSpPr>
        <p:spPr>
          <a:xfrm>
            <a:off x="11023600" y="3225800"/>
            <a:ext cx="765175" cy="646113"/>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lumMod val="75000"/>
                  </a:prstClr>
                </a:solidFill>
                <a:effectLst/>
                <a:uLnTx/>
                <a:uFillTx/>
                <a:latin typeface="Calibri" panose="020F0502020204030204"/>
                <a:ea typeface="+mn-ea"/>
                <a:cs typeface="+mn-cs"/>
              </a:rPr>
              <a:t>L2</a:t>
            </a:r>
          </a:p>
        </p:txBody>
      </p:sp>
      <p:sp>
        <p:nvSpPr>
          <p:cNvPr id="16" name="Rectangle 15">
            <a:extLst>
              <a:ext uri="{FF2B5EF4-FFF2-40B4-BE49-F238E27FC236}">
                <a16:creationId xmlns:a16="http://schemas.microsoft.com/office/drawing/2014/main" id="{9317F763-3217-4A05-A256-F5ACACA95333}"/>
              </a:ext>
            </a:extLst>
          </p:cNvPr>
          <p:cNvSpPr/>
          <p:nvPr/>
        </p:nvSpPr>
        <p:spPr>
          <a:xfrm>
            <a:off x="11023600" y="4581525"/>
            <a:ext cx="765175" cy="644525"/>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lumMod val="75000"/>
                  </a:prstClr>
                </a:solidFill>
                <a:effectLst/>
                <a:uLnTx/>
                <a:uFillTx/>
                <a:latin typeface="Calibri" panose="020F0502020204030204"/>
                <a:ea typeface="+mn-ea"/>
                <a:cs typeface="+mn-cs"/>
              </a:rPr>
              <a:t>L3</a:t>
            </a:r>
          </a:p>
        </p:txBody>
      </p:sp>
      <p:sp>
        <p:nvSpPr>
          <p:cNvPr id="17" name="Rectangle 16">
            <a:extLst>
              <a:ext uri="{FF2B5EF4-FFF2-40B4-BE49-F238E27FC236}">
                <a16:creationId xmlns:a16="http://schemas.microsoft.com/office/drawing/2014/main" id="{E4EF8A50-0878-491F-8774-22B9669A5616}"/>
              </a:ext>
            </a:extLst>
          </p:cNvPr>
          <p:cNvSpPr/>
          <p:nvPr/>
        </p:nvSpPr>
        <p:spPr>
          <a:xfrm>
            <a:off x="11023600" y="5713413"/>
            <a:ext cx="765175" cy="644525"/>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lumMod val="75000"/>
                  </a:prstClr>
                </a:solidFill>
                <a:effectLst/>
                <a:uLnTx/>
                <a:uFillTx/>
                <a:latin typeface="Calibri" panose="020F0502020204030204"/>
                <a:ea typeface="+mn-ea"/>
                <a:cs typeface="+mn-cs"/>
              </a:rPr>
              <a:t>L4</a:t>
            </a:r>
          </a:p>
        </p:txBody>
      </p:sp>
      <p:sp>
        <p:nvSpPr>
          <p:cNvPr id="18" name="Arc 17">
            <a:extLst>
              <a:ext uri="{FF2B5EF4-FFF2-40B4-BE49-F238E27FC236}">
                <a16:creationId xmlns:a16="http://schemas.microsoft.com/office/drawing/2014/main" id="{2DA96000-5ABF-4817-91AB-B2026F2537DF}"/>
              </a:ext>
            </a:extLst>
          </p:cNvPr>
          <p:cNvSpPr/>
          <p:nvPr/>
        </p:nvSpPr>
        <p:spPr>
          <a:xfrm rot="10800000">
            <a:off x="5881688" y="4127500"/>
            <a:ext cx="1428750" cy="1398588"/>
          </a:xfrm>
          <a:prstGeom prst="arc">
            <a:avLst>
              <a:gd name="adj1" fmla="val 14769319"/>
              <a:gd name="adj2" fmla="val 0"/>
            </a:avLst>
          </a:prstGeom>
          <a:noFill/>
          <a:ln w="19050" cap="flat" cmpd="sng" algn="ctr">
            <a:solidFill>
              <a:srgbClr val="DE791C"/>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6641" name="Connector: Curved 18">
            <a:extLst>
              <a:ext uri="{FF2B5EF4-FFF2-40B4-BE49-F238E27FC236}">
                <a16:creationId xmlns:a16="http://schemas.microsoft.com/office/drawing/2014/main" id="{3B32DA81-64AA-4243-B0BD-465AF15B7751}"/>
              </a:ext>
            </a:extLst>
          </p:cNvPr>
          <p:cNvCxnSpPr>
            <a:cxnSpLocks/>
            <a:endCxn id="31" idx="1"/>
          </p:cNvCxnSpPr>
          <p:nvPr/>
        </p:nvCxnSpPr>
        <p:spPr bwMode="auto">
          <a:xfrm rot="16200000" flipH="1">
            <a:off x="5761038" y="4819650"/>
            <a:ext cx="1200150" cy="987425"/>
          </a:xfrm>
          <a:prstGeom prst="curvedConnector2">
            <a:avLst/>
          </a:prstGeom>
          <a:noFill/>
          <a:ln w="19050" algn="ctr">
            <a:solidFill>
              <a:srgbClr val="DE791C"/>
            </a:solidFill>
            <a:miter lim="800000"/>
            <a:headEnd/>
            <a:tailEnd/>
          </a:ln>
          <a:extLst>
            <a:ext uri="{909E8E84-426E-40DD-AFC4-6F175D3DCCD1}">
              <a14:hiddenFill xmlns:a14="http://schemas.microsoft.com/office/drawing/2010/main">
                <a:noFill/>
              </a14:hiddenFill>
            </a:ext>
          </a:extLst>
        </p:spPr>
      </p:cxnSp>
      <p:cxnSp>
        <p:nvCxnSpPr>
          <p:cNvPr id="26642" name="Connector: Curved 19">
            <a:extLst>
              <a:ext uri="{FF2B5EF4-FFF2-40B4-BE49-F238E27FC236}">
                <a16:creationId xmlns:a16="http://schemas.microsoft.com/office/drawing/2014/main" id="{04E14319-07E0-4171-9570-A019AF657635}"/>
              </a:ext>
            </a:extLst>
          </p:cNvPr>
          <p:cNvCxnSpPr>
            <a:cxnSpLocks/>
            <a:endCxn id="32" idx="1"/>
          </p:cNvCxnSpPr>
          <p:nvPr/>
        </p:nvCxnSpPr>
        <p:spPr bwMode="auto">
          <a:xfrm rot="16200000" flipH="1">
            <a:off x="5549900" y="5046663"/>
            <a:ext cx="1636713" cy="973137"/>
          </a:xfrm>
          <a:prstGeom prst="curvedConnector2">
            <a:avLst/>
          </a:prstGeom>
          <a:noFill/>
          <a:ln w="19050" algn="ctr">
            <a:solidFill>
              <a:srgbClr val="DE791C"/>
            </a:solidFill>
            <a:miter lim="800000"/>
            <a:headEnd/>
            <a:tailEnd/>
          </a:ln>
          <a:extLst>
            <a:ext uri="{909E8E84-426E-40DD-AFC4-6F175D3DCCD1}">
              <a14:hiddenFill xmlns:a14="http://schemas.microsoft.com/office/drawing/2010/main">
                <a:noFill/>
              </a14:hiddenFill>
            </a:ext>
          </a:extLst>
        </p:spPr>
      </p:cxnSp>
      <p:cxnSp>
        <p:nvCxnSpPr>
          <p:cNvPr id="26643" name="Connector: Curved 20">
            <a:extLst>
              <a:ext uri="{FF2B5EF4-FFF2-40B4-BE49-F238E27FC236}">
                <a16:creationId xmlns:a16="http://schemas.microsoft.com/office/drawing/2014/main" id="{1FB99907-53EC-4B0E-AC73-AB2458D347ED}"/>
              </a:ext>
            </a:extLst>
          </p:cNvPr>
          <p:cNvCxnSpPr>
            <a:cxnSpLocks/>
            <a:endCxn id="26" idx="1"/>
          </p:cNvCxnSpPr>
          <p:nvPr/>
        </p:nvCxnSpPr>
        <p:spPr bwMode="auto">
          <a:xfrm rot="16200000" flipH="1">
            <a:off x="3547269" y="2261394"/>
            <a:ext cx="695325" cy="579437"/>
          </a:xfrm>
          <a:prstGeom prst="curvedConnector2">
            <a:avLst/>
          </a:prstGeom>
          <a:noFill/>
          <a:ln w="9525" algn="ctr">
            <a:solidFill>
              <a:srgbClr val="D9D8D6"/>
            </a:solidFill>
            <a:miter lim="800000"/>
            <a:headEnd/>
            <a:tailEnd/>
          </a:ln>
          <a:extLst>
            <a:ext uri="{909E8E84-426E-40DD-AFC4-6F175D3DCCD1}">
              <a14:hiddenFill xmlns:a14="http://schemas.microsoft.com/office/drawing/2010/main">
                <a:noFill/>
              </a14:hiddenFill>
            </a:ext>
          </a:extLst>
        </p:spPr>
      </p:cxnSp>
      <p:cxnSp>
        <p:nvCxnSpPr>
          <p:cNvPr id="26644" name="Connector: Curved 21">
            <a:extLst>
              <a:ext uri="{FF2B5EF4-FFF2-40B4-BE49-F238E27FC236}">
                <a16:creationId xmlns:a16="http://schemas.microsoft.com/office/drawing/2014/main" id="{108A1058-A1BD-4A08-A160-C51F4F292630}"/>
              </a:ext>
            </a:extLst>
          </p:cNvPr>
          <p:cNvCxnSpPr>
            <a:cxnSpLocks/>
            <a:endCxn id="27" idx="1"/>
          </p:cNvCxnSpPr>
          <p:nvPr/>
        </p:nvCxnSpPr>
        <p:spPr bwMode="auto">
          <a:xfrm rot="16200000" flipH="1">
            <a:off x="3163095" y="2850356"/>
            <a:ext cx="1497012" cy="536575"/>
          </a:xfrm>
          <a:prstGeom prst="curvedConnector2">
            <a:avLst/>
          </a:prstGeom>
          <a:noFill/>
          <a:ln w="19050" algn="ctr">
            <a:solidFill>
              <a:srgbClr val="DE791C"/>
            </a:solidFill>
            <a:miter lim="800000"/>
            <a:headEnd/>
            <a:tailEnd/>
          </a:ln>
          <a:extLst>
            <a:ext uri="{909E8E84-426E-40DD-AFC4-6F175D3DCCD1}">
              <a14:hiddenFill xmlns:a14="http://schemas.microsoft.com/office/drawing/2010/main">
                <a:noFill/>
              </a14:hiddenFill>
            </a:ext>
          </a:extLst>
        </p:spPr>
      </p:cxnSp>
      <p:cxnSp>
        <p:nvCxnSpPr>
          <p:cNvPr id="26645" name="Connector: Curved 22">
            <a:extLst>
              <a:ext uri="{FF2B5EF4-FFF2-40B4-BE49-F238E27FC236}">
                <a16:creationId xmlns:a16="http://schemas.microsoft.com/office/drawing/2014/main" id="{5B1EF83D-6947-4F71-90C7-D5311C94B493}"/>
              </a:ext>
            </a:extLst>
          </p:cNvPr>
          <p:cNvCxnSpPr>
            <a:cxnSpLocks/>
            <a:endCxn id="28" idx="1"/>
          </p:cNvCxnSpPr>
          <p:nvPr/>
        </p:nvCxnSpPr>
        <p:spPr bwMode="auto">
          <a:xfrm rot="16200000" flipH="1">
            <a:off x="4579144" y="3877469"/>
            <a:ext cx="688975" cy="465137"/>
          </a:xfrm>
          <a:prstGeom prst="curvedConnector2">
            <a:avLst/>
          </a:prstGeom>
          <a:noFill/>
          <a:ln w="9525" algn="ctr">
            <a:solidFill>
              <a:srgbClr val="D9D8D6"/>
            </a:solidFill>
            <a:miter lim="800000"/>
            <a:headEnd/>
            <a:tailEnd/>
          </a:ln>
          <a:extLst>
            <a:ext uri="{909E8E84-426E-40DD-AFC4-6F175D3DCCD1}">
              <a14:hiddenFill xmlns:a14="http://schemas.microsoft.com/office/drawing/2010/main">
                <a:noFill/>
              </a14:hiddenFill>
            </a:ext>
          </a:extLst>
        </p:spPr>
      </p:cxnSp>
      <p:cxnSp>
        <p:nvCxnSpPr>
          <p:cNvPr id="26646" name="Connector: Curved 23">
            <a:extLst>
              <a:ext uri="{FF2B5EF4-FFF2-40B4-BE49-F238E27FC236}">
                <a16:creationId xmlns:a16="http://schemas.microsoft.com/office/drawing/2014/main" id="{E32C398D-572B-4671-8992-DD09AE07F856}"/>
              </a:ext>
            </a:extLst>
          </p:cNvPr>
          <p:cNvCxnSpPr>
            <a:cxnSpLocks/>
            <a:endCxn id="29" idx="1"/>
          </p:cNvCxnSpPr>
          <p:nvPr/>
        </p:nvCxnSpPr>
        <p:spPr bwMode="auto">
          <a:xfrm rot="16200000" flipH="1">
            <a:off x="4501356" y="4179094"/>
            <a:ext cx="903288" cy="406400"/>
          </a:xfrm>
          <a:prstGeom prst="curvedConnector2">
            <a:avLst/>
          </a:prstGeom>
          <a:noFill/>
          <a:ln w="19050" algn="ctr">
            <a:solidFill>
              <a:srgbClr val="DE791C"/>
            </a:solidFill>
            <a:miter lim="800000"/>
            <a:headEnd/>
            <a:tailEn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137FD0D9-F8D2-4740-8D06-CC97991D8B0B}"/>
              </a:ext>
            </a:extLst>
          </p:cNvPr>
          <p:cNvSpPr/>
          <p:nvPr/>
        </p:nvSpPr>
        <p:spPr>
          <a:xfrm>
            <a:off x="3059113" y="1743075"/>
            <a:ext cx="1833562" cy="650875"/>
          </a:xfrm>
          <a:prstGeom prst="rect">
            <a:avLst/>
          </a:prstGeom>
          <a:solidFill>
            <a:srgbClr val="DE791C"/>
          </a:solidFill>
          <a:ln w="381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Calibri" panose="020F0502020204030204"/>
                <a:ea typeface="+mn-ea"/>
                <a:cs typeface="+mn-cs"/>
              </a:rPr>
              <a:t>Maintenance, Installation, and Repair</a:t>
            </a:r>
          </a:p>
        </p:txBody>
      </p:sp>
      <p:sp>
        <p:nvSpPr>
          <p:cNvPr id="26" name="Rectangle 25">
            <a:extLst>
              <a:ext uri="{FF2B5EF4-FFF2-40B4-BE49-F238E27FC236}">
                <a16:creationId xmlns:a16="http://schemas.microsoft.com/office/drawing/2014/main" id="{9A905D9E-7853-4561-8D28-E525A353ECDE}"/>
              </a:ext>
            </a:extLst>
          </p:cNvPr>
          <p:cNvSpPr/>
          <p:nvPr/>
        </p:nvSpPr>
        <p:spPr>
          <a:xfrm>
            <a:off x="4184650" y="2676525"/>
            <a:ext cx="2670175" cy="442913"/>
          </a:xfrm>
          <a:prstGeom prst="rect">
            <a:avLst/>
          </a:prstGeom>
          <a:solidFill>
            <a:srgbClr val="F3C256"/>
          </a:solid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D9D8D6">
                    <a:lumMod val="50000"/>
                  </a:srgbClr>
                </a:solidFill>
                <a:effectLst/>
                <a:uLnTx/>
                <a:uFillTx/>
                <a:latin typeface="Calibri" panose="020F0502020204030204"/>
                <a:ea typeface="+mn-ea"/>
                <a:cs typeface="+mn-cs"/>
              </a:rPr>
              <a:t>Preventative and Predictive Maintenance</a:t>
            </a:r>
          </a:p>
        </p:txBody>
      </p:sp>
      <p:sp>
        <p:nvSpPr>
          <p:cNvPr id="27" name="Rectangle 26">
            <a:extLst>
              <a:ext uri="{FF2B5EF4-FFF2-40B4-BE49-F238E27FC236}">
                <a16:creationId xmlns:a16="http://schemas.microsoft.com/office/drawing/2014/main" id="{9F1A2123-593D-4CB2-AFA6-1BC011560434}"/>
              </a:ext>
            </a:extLst>
          </p:cNvPr>
          <p:cNvSpPr/>
          <p:nvPr/>
        </p:nvSpPr>
        <p:spPr>
          <a:xfrm>
            <a:off x="4179888" y="3646488"/>
            <a:ext cx="2670175" cy="442912"/>
          </a:xfrm>
          <a:prstGeom prst="rect">
            <a:avLst/>
          </a:prstGeom>
          <a:solidFill>
            <a:srgbClr val="F3C256"/>
          </a:solidFill>
          <a:ln w="381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mn-ea"/>
                <a:cs typeface="+mn-cs"/>
              </a:rPr>
              <a:t>Troubleshooting and Monitoring</a:t>
            </a:r>
          </a:p>
        </p:txBody>
      </p:sp>
      <p:sp>
        <p:nvSpPr>
          <p:cNvPr id="28" name="Rectangle 27">
            <a:extLst>
              <a:ext uri="{FF2B5EF4-FFF2-40B4-BE49-F238E27FC236}">
                <a16:creationId xmlns:a16="http://schemas.microsoft.com/office/drawing/2014/main" id="{109A0441-C608-4063-A60D-5DBBC6C11A5A}"/>
              </a:ext>
            </a:extLst>
          </p:cNvPr>
          <p:cNvSpPr/>
          <p:nvPr/>
        </p:nvSpPr>
        <p:spPr>
          <a:xfrm>
            <a:off x="5156200" y="4297363"/>
            <a:ext cx="2797175" cy="314325"/>
          </a:xfrm>
          <a:prstGeom prst="rect">
            <a:avLst/>
          </a:prstGeom>
          <a:solidFill>
            <a:srgbClr val="A1A0A4"/>
          </a:solidFill>
          <a:ln w="381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alibri" panose="020F0502020204030204"/>
                <a:ea typeface="+mn-ea"/>
                <a:cs typeface="+mn-cs"/>
              </a:rPr>
              <a:t>Alarm and Event Analysis</a:t>
            </a:r>
          </a:p>
        </p:txBody>
      </p:sp>
      <p:sp>
        <p:nvSpPr>
          <p:cNvPr id="29" name="Rectangle 28">
            <a:extLst>
              <a:ext uri="{FF2B5EF4-FFF2-40B4-BE49-F238E27FC236}">
                <a16:creationId xmlns:a16="http://schemas.microsoft.com/office/drawing/2014/main" id="{8743E8DB-BF9B-429F-BD43-4B5675DAAF2F}"/>
              </a:ext>
            </a:extLst>
          </p:cNvPr>
          <p:cNvSpPr/>
          <p:nvPr/>
        </p:nvSpPr>
        <p:spPr>
          <a:xfrm>
            <a:off x="5156200" y="4681538"/>
            <a:ext cx="2797175" cy="306387"/>
          </a:xfrm>
          <a:prstGeom prst="rect">
            <a:avLst/>
          </a:prstGeom>
          <a:solidFill>
            <a:srgbClr val="A1A0A4"/>
          </a:solidFill>
          <a:ln w="381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alibri" panose="020F0502020204030204"/>
                <a:ea typeface="+mn-ea"/>
                <a:cs typeface="+mn-cs"/>
              </a:rPr>
              <a:t>Basic Equipment Troubleshooting</a:t>
            </a:r>
          </a:p>
        </p:txBody>
      </p:sp>
      <p:sp>
        <p:nvSpPr>
          <p:cNvPr id="30" name="Rectangle 29">
            <a:extLst>
              <a:ext uri="{FF2B5EF4-FFF2-40B4-BE49-F238E27FC236}">
                <a16:creationId xmlns:a16="http://schemas.microsoft.com/office/drawing/2014/main" id="{1A1C9A6A-8F59-4CFD-AA8F-FD9A024FAA4B}"/>
              </a:ext>
            </a:extLst>
          </p:cNvPr>
          <p:cNvSpPr/>
          <p:nvPr/>
        </p:nvSpPr>
        <p:spPr>
          <a:xfrm>
            <a:off x="6854825" y="5308600"/>
            <a:ext cx="3529013" cy="336550"/>
          </a:xfrm>
          <a:prstGeom prst="rect">
            <a:avLst/>
          </a:prstGeom>
          <a:solidFill>
            <a:srgbClr val="D9D8D6"/>
          </a:solidFill>
          <a:ln w="38100" cap="flat" cmpd="sng" algn="ctr">
            <a:noFill/>
            <a:prstDash val="solid"/>
            <a:miter lim="800000"/>
          </a:ln>
          <a:effectLst/>
        </p:spPr>
        <p:txBody>
          <a:bodyPr tIns="91440" bIns="9144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prstClr val="black"/>
                </a:solidFill>
                <a:effectLst/>
                <a:uLnTx/>
                <a:uFillTx/>
                <a:latin typeface="Calibri" panose="020F0502020204030204"/>
                <a:ea typeface="+mn-ea"/>
                <a:cs typeface="+mn-cs"/>
              </a:rPr>
              <a:t>Knowledge  </a:t>
            </a: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of equipment operation, system components, common failure modes and troubleshooting techniques.</a:t>
            </a:r>
          </a:p>
        </p:txBody>
      </p:sp>
      <p:sp>
        <p:nvSpPr>
          <p:cNvPr id="31" name="Rectangle 30">
            <a:extLst>
              <a:ext uri="{FF2B5EF4-FFF2-40B4-BE49-F238E27FC236}">
                <a16:creationId xmlns:a16="http://schemas.microsoft.com/office/drawing/2014/main" id="{1FF1F43C-65D0-4739-BCF4-24B6C259532B}"/>
              </a:ext>
            </a:extLst>
          </p:cNvPr>
          <p:cNvSpPr/>
          <p:nvPr/>
        </p:nvSpPr>
        <p:spPr>
          <a:xfrm>
            <a:off x="6854825" y="5746750"/>
            <a:ext cx="3529013" cy="334963"/>
          </a:xfrm>
          <a:prstGeom prst="rect">
            <a:avLst/>
          </a:prstGeom>
          <a:solidFill>
            <a:srgbClr val="D9D8D6"/>
          </a:solidFill>
          <a:ln w="38100" cap="flat" cmpd="sng" algn="ctr">
            <a:noFill/>
            <a:prstDash val="solid"/>
            <a:miter lim="800000"/>
          </a:ln>
          <a:effectLst/>
        </p:spPr>
        <p:txBody>
          <a:bodyPr tIns="91440" bIns="9144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prstClr val="black"/>
                </a:solidFill>
                <a:effectLst/>
                <a:uLnTx/>
                <a:uFillTx/>
                <a:latin typeface="Calibri" panose="020F0502020204030204"/>
                <a:ea typeface="+mn-ea"/>
                <a:cs typeface="+mn-cs"/>
              </a:rPr>
              <a:t>Skill  </a:t>
            </a: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in diagnosing equipment issues, using technical manuals and diagrams, and conducting root cause analysis.</a:t>
            </a:r>
          </a:p>
        </p:txBody>
      </p:sp>
      <p:sp>
        <p:nvSpPr>
          <p:cNvPr id="32" name="Rectangle 31">
            <a:extLst>
              <a:ext uri="{FF2B5EF4-FFF2-40B4-BE49-F238E27FC236}">
                <a16:creationId xmlns:a16="http://schemas.microsoft.com/office/drawing/2014/main" id="{15F18879-1BA2-41E8-BBA7-EE1D701BB05A}"/>
              </a:ext>
            </a:extLst>
          </p:cNvPr>
          <p:cNvSpPr/>
          <p:nvPr/>
        </p:nvSpPr>
        <p:spPr>
          <a:xfrm>
            <a:off x="6854825" y="6183313"/>
            <a:ext cx="3529013" cy="336550"/>
          </a:xfrm>
          <a:prstGeom prst="rect">
            <a:avLst/>
          </a:prstGeom>
          <a:solidFill>
            <a:srgbClr val="D9D8D6"/>
          </a:solidFill>
          <a:ln w="38100" cap="flat" cmpd="sng" algn="ctr">
            <a:noFill/>
            <a:prstDash val="solid"/>
            <a:miter lim="800000"/>
          </a:ln>
          <a:effectLst/>
        </p:spPr>
        <p:txBody>
          <a:bodyPr tIns="91440" bIns="9144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prstClr val="black"/>
                </a:solidFill>
                <a:effectLst/>
                <a:uLnTx/>
                <a:uFillTx/>
                <a:latin typeface="Calibri" panose="020F0502020204030204"/>
                <a:ea typeface="+mn-ea"/>
                <a:cs typeface="+mn-cs"/>
              </a:rPr>
              <a:t>Ability  </a:t>
            </a: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to quickly identify and resolve equipment problems to minimize downtime and maintain production efficiency.</a:t>
            </a:r>
          </a:p>
        </p:txBody>
      </p:sp>
      <p:cxnSp>
        <p:nvCxnSpPr>
          <p:cNvPr id="26655" name="Straight Arrow Connector 32">
            <a:extLst>
              <a:ext uri="{FF2B5EF4-FFF2-40B4-BE49-F238E27FC236}">
                <a16:creationId xmlns:a16="http://schemas.microsoft.com/office/drawing/2014/main" id="{C49E6D00-3857-4488-B376-0CA8BCE0437E}"/>
              </a:ext>
            </a:extLst>
          </p:cNvPr>
          <p:cNvCxnSpPr>
            <a:cxnSpLocks/>
          </p:cNvCxnSpPr>
          <p:nvPr/>
        </p:nvCxnSpPr>
        <p:spPr bwMode="auto">
          <a:xfrm>
            <a:off x="10855325" y="1524000"/>
            <a:ext cx="0" cy="3519488"/>
          </a:xfrm>
          <a:prstGeom prst="straightConnector1">
            <a:avLst/>
          </a:prstGeom>
          <a:noFill/>
          <a:ln w="28575" algn="ctr">
            <a:solidFill>
              <a:srgbClr val="E17B17"/>
            </a:solidFill>
            <a:miter lim="800000"/>
            <a:headEnd/>
            <a:tailEnd type="triangle" w="med" len="med"/>
          </a:ln>
          <a:extLst>
            <a:ext uri="{909E8E84-426E-40DD-AFC4-6F175D3DCCD1}">
              <a14:hiddenFill xmlns:a14="http://schemas.microsoft.com/office/drawing/2010/main">
                <a:noFill/>
              </a14:hiddenFill>
            </a:ext>
          </a:extLst>
        </p:spPr>
      </p:cxnSp>
      <p:sp>
        <p:nvSpPr>
          <p:cNvPr id="34" name="Rectangle 33">
            <a:extLst>
              <a:ext uri="{FF2B5EF4-FFF2-40B4-BE49-F238E27FC236}">
                <a16:creationId xmlns:a16="http://schemas.microsoft.com/office/drawing/2014/main" id="{12DE05ED-02A9-4913-AA54-5B4E594C68E3}"/>
              </a:ext>
            </a:extLst>
          </p:cNvPr>
          <p:cNvSpPr/>
          <p:nvPr/>
        </p:nvSpPr>
        <p:spPr>
          <a:xfrm rot="16200000">
            <a:off x="10059194" y="1612107"/>
            <a:ext cx="1106487" cy="457200"/>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E17B17"/>
                </a:solidFill>
                <a:effectLst/>
                <a:uLnTx/>
                <a:uFillTx/>
                <a:latin typeface="Calibri" panose="020F0502020204030204"/>
                <a:ea typeface="+mn-ea"/>
                <a:cs typeface="+mn-cs"/>
              </a:rPr>
              <a:t>What</a:t>
            </a:r>
          </a:p>
        </p:txBody>
      </p:sp>
      <p:sp>
        <p:nvSpPr>
          <p:cNvPr id="35" name="Rectangle 34">
            <a:extLst>
              <a:ext uri="{FF2B5EF4-FFF2-40B4-BE49-F238E27FC236}">
                <a16:creationId xmlns:a16="http://schemas.microsoft.com/office/drawing/2014/main" id="{82B9F091-F078-4542-9E4C-BD04EEF628B8}"/>
              </a:ext>
            </a:extLst>
          </p:cNvPr>
          <p:cNvSpPr/>
          <p:nvPr/>
        </p:nvSpPr>
        <p:spPr>
          <a:xfrm rot="16200000">
            <a:off x="10059194" y="5309394"/>
            <a:ext cx="1106488" cy="457200"/>
          </a:xfrm>
          <a:prstGeom prst="rect">
            <a:avLst/>
          </a:prstGeom>
          <a:no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E17B17"/>
                </a:solidFill>
                <a:effectLst/>
                <a:uLnTx/>
                <a:uFillTx/>
                <a:latin typeface="Calibri" panose="020F0502020204030204"/>
                <a:ea typeface="+mn-ea"/>
                <a:cs typeface="+mn-cs"/>
              </a:rPr>
              <a:t>How</a:t>
            </a:r>
          </a:p>
        </p:txBody>
      </p:sp>
      <p:cxnSp>
        <p:nvCxnSpPr>
          <p:cNvPr id="26658" name="Straight Arrow Connector 35">
            <a:extLst>
              <a:ext uri="{FF2B5EF4-FFF2-40B4-BE49-F238E27FC236}">
                <a16:creationId xmlns:a16="http://schemas.microsoft.com/office/drawing/2014/main" id="{32F0F022-09C3-43F5-92F1-DD6C695784B0}"/>
              </a:ext>
            </a:extLst>
          </p:cNvPr>
          <p:cNvCxnSpPr>
            <a:cxnSpLocks/>
          </p:cNvCxnSpPr>
          <p:nvPr/>
        </p:nvCxnSpPr>
        <p:spPr bwMode="auto">
          <a:xfrm>
            <a:off x="10855325" y="5226050"/>
            <a:ext cx="0" cy="1260475"/>
          </a:xfrm>
          <a:prstGeom prst="straightConnector1">
            <a:avLst/>
          </a:prstGeom>
          <a:noFill/>
          <a:ln w="28575" algn="ctr">
            <a:solidFill>
              <a:srgbClr val="E17B17"/>
            </a:solidFill>
            <a:miter lim="800000"/>
            <a:headEnd/>
            <a:tailEnd type="triangle" w="med" len="med"/>
          </a:ln>
          <a:extLst>
            <a:ext uri="{909E8E84-426E-40DD-AFC4-6F175D3DCCD1}">
              <a14:hiddenFill xmlns:a14="http://schemas.microsoft.com/office/drawing/2010/main">
                <a:noFill/>
              </a14:hiddenFill>
            </a:ext>
          </a:extLst>
        </p:spPr>
      </p:cxnSp>
      <p:sp>
        <p:nvSpPr>
          <p:cNvPr id="37" name="Rectangle 36">
            <a:extLst>
              <a:ext uri="{FF2B5EF4-FFF2-40B4-BE49-F238E27FC236}">
                <a16:creationId xmlns:a16="http://schemas.microsoft.com/office/drawing/2014/main" id="{CA6AB252-12CC-47D3-B879-09F38235A30D}"/>
              </a:ext>
            </a:extLst>
          </p:cNvPr>
          <p:cNvSpPr/>
          <p:nvPr/>
        </p:nvSpPr>
        <p:spPr>
          <a:xfrm>
            <a:off x="4179888" y="3160713"/>
            <a:ext cx="2670175" cy="442912"/>
          </a:xfrm>
          <a:prstGeom prst="rect">
            <a:avLst/>
          </a:prstGeom>
          <a:solidFill>
            <a:srgbClr val="F3C256"/>
          </a:solidFill>
          <a:ln w="12700" cap="flat" cmpd="sng" algn="ctr">
            <a:noFill/>
            <a:prstDash val="solid"/>
            <a:miter lim="800000"/>
          </a:ln>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D9D8D6">
                    <a:lumMod val="50000"/>
                  </a:srgbClr>
                </a:solidFill>
                <a:effectLst/>
                <a:uLnTx/>
                <a:uFillTx/>
                <a:latin typeface="Calibri" panose="020F0502020204030204"/>
                <a:ea typeface="+mn-ea"/>
                <a:cs typeface="+mn-cs"/>
              </a:rPr>
              <a:t>Maintenance Planning</a:t>
            </a:r>
          </a:p>
        </p:txBody>
      </p:sp>
      <p:sp>
        <p:nvSpPr>
          <p:cNvPr id="38" name="Rectangle 37">
            <a:extLst>
              <a:ext uri="{FF2B5EF4-FFF2-40B4-BE49-F238E27FC236}">
                <a16:creationId xmlns:a16="http://schemas.microsoft.com/office/drawing/2014/main" id="{1D1E0FBF-9623-4697-90B1-F32253A7974D}"/>
              </a:ext>
            </a:extLst>
          </p:cNvPr>
          <p:cNvSpPr/>
          <p:nvPr/>
        </p:nvSpPr>
        <p:spPr>
          <a:xfrm>
            <a:off x="4184650" y="2674938"/>
            <a:ext cx="2792413" cy="490537"/>
          </a:xfrm>
          <a:prstGeom prst="rect">
            <a:avLst/>
          </a:prstGeom>
          <a:solidFill>
            <a:sysClr val="window" lastClr="FFFFFF">
              <a:alpha val="56000"/>
            </a:sys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8D6">
                  <a:lumMod val="75000"/>
                </a:srgbClr>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6D6E473-B6F2-44AE-AAA7-2A737B7AF686}"/>
              </a:ext>
            </a:extLst>
          </p:cNvPr>
          <p:cNvSpPr/>
          <p:nvPr/>
        </p:nvSpPr>
        <p:spPr>
          <a:xfrm>
            <a:off x="4173538" y="3133725"/>
            <a:ext cx="2792412" cy="490538"/>
          </a:xfrm>
          <a:prstGeom prst="rect">
            <a:avLst/>
          </a:prstGeom>
          <a:solidFill>
            <a:sysClr val="window" lastClr="FFFFFF">
              <a:alpha val="56000"/>
            </a:sys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B6404C8-BDF5-45D4-AEC9-ED63198B7464}"/>
              </a:ext>
            </a:extLst>
          </p:cNvPr>
          <p:cNvSpPr/>
          <p:nvPr/>
        </p:nvSpPr>
        <p:spPr>
          <a:xfrm>
            <a:off x="5156200" y="4284663"/>
            <a:ext cx="2901950" cy="395287"/>
          </a:xfrm>
          <a:prstGeom prst="rect">
            <a:avLst/>
          </a:prstGeom>
          <a:solidFill>
            <a:sysClr val="window" lastClr="FFFFFF">
              <a:alpha val="56000"/>
            </a:sys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9157E9B-8D4B-4A93-A502-172F1184B0B6}"/>
              </a:ext>
            </a:extLst>
          </p:cNvPr>
          <p:cNvSpPr txBox="1">
            <a:spLocks noChangeArrowheads="1"/>
          </p:cNvSpPr>
          <p:nvPr/>
        </p:nvSpPr>
        <p:spPr bwMode="auto">
          <a:xfrm>
            <a:off x="457200" y="549275"/>
            <a:ext cx="115697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00"/>
                </a:solidFill>
                <a:effectLst/>
                <a:uLnTx/>
                <a:uFillTx/>
                <a:latin typeface="Swis721  BT  Cond 2" panose="020B0506020202030204"/>
                <a:ea typeface="Gotham Bold"/>
                <a:cs typeface="Gotham Bold"/>
              </a:rPr>
              <a:t>THE OHIO MANUFACTURING COMPETENCY MODEL LANDING PAGE </a:t>
            </a:r>
          </a:p>
        </p:txBody>
      </p:sp>
      <p:sp>
        <p:nvSpPr>
          <p:cNvPr id="5" name="Rectangle 4">
            <a:extLst>
              <a:ext uri="{FF2B5EF4-FFF2-40B4-BE49-F238E27FC236}">
                <a16:creationId xmlns:a16="http://schemas.microsoft.com/office/drawing/2014/main" id="{5E12CEF1-38B7-4012-A522-3DA8D0805F64}"/>
              </a:ext>
            </a:extLst>
          </p:cNvPr>
          <p:cNvSpPr/>
          <p:nvPr/>
        </p:nvSpPr>
        <p:spPr>
          <a:xfrm>
            <a:off x="446088" y="1181100"/>
            <a:ext cx="11734800" cy="50260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Book"/>
              <a:ea typeface="+mn-ea"/>
              <a:cs typeface="+mn-cs"/>
            </a:endParaRPr>
          </a:p>
        </p:txBody>
      </p:sp>
      <p:sp>
        <p:nvSpPr>
          <p:cNvPr id="6" name="Rectangle 5">
            <a:extLst>
              <a:ext uri="{FF2B5EF4-FFF2-40B4-BE49-F238E27FC236}">
                <a16:creationId xmlns:a16="http://schemas.microsoft.com/office/drawing/2014/main" id="{94F78F57-FC25-4520-9044-67D08198CB79}"/>
              </a:ext>
            </a:extLst>
          </p:cNvPr>
          <p:cNvSpPr/>
          <p:nvPr/>
        </p:nvSpPr>
        <p:spPr>
          <a:xfrm>
            <a:off x="739775" y="2205038"/>
            <a:ext cx="3155950" cy="35258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Five competency model repositories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D9D8D6"/>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Model Overview Video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D9D8D6"/>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Sub-competency one-pagers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D9D8D6"/>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Use Case Overviews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1" i="0" u="none" strike="noStrike" kern="1200" cap="none" spc="0" normalizeH="0" baseline="0" noProof="0">
              <a:ln>
                <a:noFill/>
              </a:ln>
              <a:solidFill>
                <a:srgbClr val="D9D8D6"/>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Competency Model Whitepaper</a:t>
            </a:r>
            <a:endParaRPr kumimoji="0" lang="en-US" sz="1400" b="1" i="0" u="none" strike="noStrike" kern="1200" cap="none" spc="0" normalizeH="0" baseline="0" noProof="0">
              <a:ln>
                <a:noFill/>
              </a:ln>
              <a:solidFill>
                <a:srgbClr val="3F5362">
                  <a:lumMod val="40000"/>
                  <a:lumOff val="60000"/>
                </a:srgbClr>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1" i="0" u="none" strike="noStrike" kern="1200" cap="none" spc="0" normalizeH="0" baseline="0" noProof="0">
              <a:ln>
                <a:noFill/>
              </a:ln>
              <a:solidFill>
                <a:srgbClr val="3F5362">
                  <a:lumMod val="40000"/>
                  <a:lumOff val="60000"/>
                </a:srgbClr>
              </a:solidFill>
              <a:effectLst/>
              <a:uLnTx/>
              <a:uFillTx/>
              <a:latin typeface="Swis721  BT  Cond 2"/>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D9D8D6"/>
                </a:solidFill>
                <a:effectLst/>
                <a:uLnTx/>
                <a:uFillTx/>
                <a:latin typeface="Swis721  BT  Cond 2"/>
                <a:ea typeface="+mn-ea"/>
                <a:cs typeface="+mn-cs"/>
              </a:rPr>
              <a:t>Use Case Toolkits</a:t>
            </a:r>
            <a:endParaRPr kumimoji="0" lang="en-US" sz="1400" b="1" i="1" u="none" strike="noStrike" kern="1200" cap="none" spc="0" normalizeH="0" baseline="0" noProof="0">
              <a:ln>
                <a:noFill/>
              </a:ln>
              <a:solidFill>
                <a:srgbClr val="3F5362">
                  <a:lumMod val="40000"/>
                  <a:lumOff val="60000"/>
                </a:srgbClr>
              </a:solidFill>
              <a:effectLst/>
              <a:uLnTx/>
              <a:uFillTx/>
              <a:latin typeface="Swis721  BT  Cond 2"/>
              <a:ea typeface="+mn-ea"/>
              <a:cs typeface="+mn-cs"/>
            </a:endParaRPr>
          </a:p>
        </p:txBody>
      </p:sp>
      <p:sp>
        <p:nvSpPr>
          <p:cNvPr id="7" name="Rectangle 6">
            <a:extLst>
              <a:ext uri="{FF2B5EF4-FFF2-40B4-BE49-F238E27FC236}">
                <a16:creationId xmlns:a16="http://schemas.microsoft.com/office/drawing/2014/main" id="{014D3227-6E50-44A9-BCA5-DD897351E23F}"/>
              </a:ext>
            </a:extLst>
          </p:cNvPr>
          <p:cNvSpPr/>
          <p:nvPr/>
        </p:nvSpPr>
        <p:spPr>
          <a:xfrm>
            <a:off x="915988" y="1458913"/>
            <a:ext cx="3068637" cy="655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9D8D6"/>
                </a:solidFill>
                <a:effectLst/>
                <a:uLnTx/>
                <a:uFillTx/>
                <a:latin typeface="Swis721  BT  Cond 2"/>
                <a:ea typeface="+mn-ea"/>
                <a:cs typeface="+mn-cs"/>
              </a:rPr>
              <a:t>LANDING PAGE CONTENTS </a:t>
            </a:r>
          </a:p>
        </p:txBody>
      </p:sp>
      <p:cxnSp>
        <p:nvCxnSpPr>
          <p:cNvPr id="8" name="Straight Connector 7">
            <a:extLst>
              <a:ext uri="{FF2B5EF4-FFF2-40B4-BE49-F238E27FC236}">
                <a16:creationId xmlns:a16="http://schemas.microsoft.com/office/drawing/2014/main" id="{DC9BF571-3471-480D-BD66-A3774D3D9011}"/>
              </a:ext>
            </a:extLst>
          </p:cNvPr>
          <p:cNvCxnSpPr>
            <a:cxnSpLocks/>
          </p:cNvCxnSpPr>
          <p:nvPr/>
        </p:nvCxnSpPr>
        <p:spPr>
          <a:xfrm>
            <a:off x="784225" y="2062163"/>
            <a:ext cx="30686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00577A8-5285-48D1-AC1D-E3E63D161E4C}"/>
              </a:ext>
            </a:extLst>
          </p:cNvPr>
          <p:cNvPicPr>
            <a:picLocks noChangeAspect="1"/>
          </p:cNvPicPr>
          <p:nvPr/>
        </p:nvPicPr>
        <p:blipFill>
          <a:blip r:embed="rId3"/>
          <a:stretch>
            <a:fillRect/>
          </a:stretch>
        </p:blipFill>
        <p:spPr>
          <a:xfrm>
            <a:off x="5033688" y="1760201"/>
            <a:ext cx="3081255" cy="3525057"/>
          </a:xfrm>
          <a:prstGeom prst="roundRect">
            <a:avLst>
              <a:gd name="adj" fmla="val 2141"/>
            </a:avLst>
          </a:prstGeom>
          <a:effectLst>
            <a:glow rad="76200">
              <a:schemeClr val="accent4">
                <a:satMod val="175000"/>
                <a:alpha val="40000"/>
              </a:schemeClr>
            </a:glow>
            <a:outerShdw blurRad="63500" sx="104000" sy="104000" algn="ctr" rotWithShape="0">
              <a:schemeClr val="bg1">
                <a:alpha val="40000"/>
              </a:schemeClr>
            </a:outerShdw>
          </a:effectLst>
        </p:spPr>
      </p:pic>
      <p:pic>
        <p:nvPicPr>
          <p:cNvPr id="10" name="Picture 10" descr="Straight Horizontal Arrow Doodle PNG &amp; SVG Design For T-Shirts">
            <a:extLst>
              <a:ext uri="{FF2B5EF4-FFF2-40B4-BE49-F238E27FC236}">
                <a16:creationId xmlns:a16="http://schemas.microsoft.com/office/drawing/2014/main" id="{CDA994D7-B209-4C16-B23E-8F747733BD06}"/>
              </a:ext>
            </a:extLst>
          </p:cNvPr>
          <p:cNvPicPr>
            <a:picLocks noChangeAspect="1" noChangeArrowheads="1"/>
          </p:cNvPicPr>
          <p:nvPr/>
        </p:nvPicPr>
        <p:blipFill>
          <a:blip r:embed="rId4" cstate="screen">
            <a:alphaModFix amt="35000"/>
            <a:duotone>
              <a:schemeClr val="accent4">
                <a:shade val="45000"/>
                <a:satMod val="135000"/>
              </a:schemeClr>
              <a:prstClr val="white"/>
            </a:duotone>
          </a:blip>
          <a:srcRect/>
          <a:stretch>
            <a:fillRect/>
          </a:stretch>
        </p:blipFill>
        <p:spPr bwMode="auto">
          <a:xfrm>
            <a:off x="3714159" y="1539421"/>
            <a:ext cx="1186724" cy="1360023"/>
          </a:xfrm>
          <a:prstGeom prst="rect">
            <a:avLst/>
          </a:prstGeom>
          <a:noFill/>
        </p:spPr>
      </p:pic>
      <p:grpSp>
        <p:nvGrpSpPr>
          <p:cNvPr id="28681" name="Group 10">
            <a:extLst>
              <a:ext uri="{FF2B5EF4-FFF2-40B4-BE49-F238E27FC236}">
                <a16:creationId xmlns:a16="http://schemas.microsoft.com/office/drawing/2014/main" id="{F590C617-9D37-449F-8E4F-288194D8D533}"/>
              </a:ext>
            </a:extLst>
          </p:cNvPr>
          <p:cNvGrpSpPr>
            <a:grpSpLocks/>
          </p:cNvGrpSpPr>
          <p:nvPr/>
        </p:nvGrpSpPr>
        <p:grpSpPr bwMode="auto">
          <a:xfrm>
            <a:off x="8372475" y="1668463"/>
            <a:ext cx="1530350" cy="868362"/>
            <a:chOff x="12984923" y="1221725"/>
            <a:chExt cx="1530429" cy="867621"/>
          </a:xfrm>
        </p:grpSpPr>
        <p:pic>
          <p:nvPicPr>
            <p:cNvPr id="28691" name="Picture 11">
              <a:extLst>
                <a:ext uri="{FF2B5EF4-FFF2-40B4-BE49-F238E27FC236}">
                  <a16:creationId xmlns:a16="http://schemas.microsoft.com/office/drawing/2014/main" id="{380D621F-E30A-4FEE-A208-3A7D5D7FC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4923" y="1221725"/>
              <a:ext cx="1530429" cy="86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2" name="Group 12">
              <a:extLst>
                <a:ext uri="{FF2B5EF4-FFF2-40B4-BE49-F238E27FC236}">
                  <a16:creationId xmlns:a16="http://schemas.microsoft.com/office/drawing/2014/main" id="{854FFD5B-BB00-41FD-89F6-778250C1F76B}"/>
                </a:ext>
              </a:extLst>
            </p:cNvPr>
            <p:cNvGrpSpPr>
              <a:grpSpLocks/>
            </p:cNvGrpSpPr>
            <p:nvPr/>
          </p:nvGrpSpPr>
          <p:grpSpPr bwMode="auto">
            <a:xfrm>
              <a:off x="12984923" y="1221725"/>
              <a:ext cx="1530429" cy="867621"/>
              <a:chOff x="8960056" y="1421648"/>
              <a:chExt cx="1530429" cy="867621"/>
            </a:xfrm>
          </p:grpSpPr>
          <p:sp>
            <p:nvSpPr>
              <p:cNvPr id="14" name="Rectangle 13">
                <a:hlinkClick r:id="rId6"/>
                <a:extLst>
                  <a:ext uri="{FF2B5EF4-FFF2-40B4-BE49-F238E27FC236}">
                    <a16:creationId xmlns:a16="http://schemas.microsoft.com/office/drawing/2014/main" id="{580CEEAC-CA74-48AA-A696-442587A73C6A}"/>
                  </a:ext>
                </a:extLst>
              </p:cNvPr>
              <p:cNvSpPr/>
              <p:nvPr/>
            </p:nvSpPr>
            <p:spPr>
              <a:xfrm>
                <a:off x="8960056" y="1421648"/>
                <a:ext cx="1530429" cy="867621"/>
              </a:xfrm>
              <a:prstGeom prst="rect">
                <a:avLst/>
              </a:prstGeom>
              <a:solidFill>
                <a:schemeClr val="tx1">
                  <a:alpha val="23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Book"/>
                  <a:ea typeface="+mn-ea"/>
                  <a:cs typeface="+mn-cs"/>
                </a:endParaRPr>
              </a:p>
            </p:txBody>
          </p:sp>
          <p:pic>
            <p:nvPicPr>
              <p:cNvPr id="15" name="Graphic 14" descr="Play with solid fill">
                <a:hlinkClick r:id="rId6"/>
                <a:extLst>
                  <a:ext uri="{FF2B5EF4-FFF2-40B4-BE49-F238E27FC236}">
                    <a16:creationId xmlns:a16="http://schemas.microsoft.com/office/drawing/2014/main" id="{2598596E-AF0B-4E00-B7AF-D967F743807C}"/>
                  </a:ext>
                </a:extLst>
              </p:cNvPr>
              <p:cNvPicPr>
                <a:picLocks noChangeAspect="1"/>
              </p:cNvPicPr>
              <p:nvPr/>
            </p:nvPicPr>
            <p:blipFill>
              <a:blip r:embed="rId7" cstate="screen"/>
              <a:stretch>
                <a:fillRect/>
              </a:stretch>
            </p:blipFill>
            <p:spPr>
              <a:xfrm>
                <a:off x="9553812" y="1710326"/>
                <a:ext cx="304816" cy="302953"/>
              </a:xfrm>
              <a:prstGeom prst="rect">
                <a:avLst/>
              </a:prstGeom>
            </p:spPr>
          </p:pic>
        </p:grpSp>
      </p:grpSp>
      <p:sp>
        <p:nvSpPr>
          <p:cNvPr id="16" name="Rectangle: Rounded Corners 15">
            <a:extLst>
              <a:ext uri="{FF2B5EF4-FFF2-40B4-BE49-F238E27FC236}">
                <a16:creationId xmlns:a16="http://schemas.microsoft.com/office/drawing/2014/main" id="{16428C55-E3E7-498B-9690-1FFF736F2CF5}"/>
              </a:ext>
            </a:extLst>
          </p:cNvPr>
          <p:cNvSpPr/>
          <p:nvPr/>
        </p:nvSpPr>
        <p:spPr>
          <a:xfrm>
            <a:off x="4913313" y="5800725"/>
            <a:ext cx="7096125" cy="285750"/>
          </a:xfrm>
          <a:prstGeom prst="roundRect">
            <a:avLst>
              <a:gd name="adj" fmla="val 12606"/>
            </a:avLst>
          </a:prstGeom>
          <a:solidFill>
            <a:schemeClr val="bg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D9D8D6"/>
                </a:solidFill>
                <a:effectLst/>
                <a:uLnTx/>
                <a:uFillTx/>
                <a:latin typeface="Swis721  BT  Cond 2"/>
                <a:ea typeface="+mn-ea"/>
                <a:cs typeface="+mn-cs"/>
                <a:hlinkClick r:id="rId8"/>
              </a:rPr>
              <a:t>https://ohiomfg.informz.net/ohiomfg/pages/Ohio_MFG_Competency_Model_</a:t>
            </a:r>
            <a:endParaRPr kumimoji="0" lang="en-US" sz="1200" b="1" i="0" u="none" strike="noStrike" kern="1200" cap="none" spc="0" normalizeH="0" baseline="0" noProof="0">
              <a:ln>
                <a:noFill/>
              </a:ln>
              <a:solidFill>
                <a:srgbClr val="D9D8D6"/>
              </a:solidFill>
              <a:effectLst/>
              <a:uLnTx/>
              <a:uFillTx/>
              <a:latin typeface="Swis721  BT  Cond 2"/>
              <a:ea typeface="+mn-ea"/>
              <a:cs typeface="+mn-cs"/>
            </a:endParaRPr>
          </a:p>
        </p:txBody>
      </p:sp>
      <p:grpSp>
        <p:nvGrpSpPr>
          <p:cNvPr id="17" name="Group 109">
            <a:extLst>
              <a:ext uri="{FF2B5EF4-FFF2-40B4-BE49-F238E27FC236}">
                <a16:creationId xmlns:a16="http://schemas.microsoft.com/office/drawing/2014/main" id="{B462D6E1-AC0E-4CED-86B0-CB4710ED7F0F}"/>
              </a:ext>
            </a:extLst>
          </p:cNvPr>
          <p:cNvGrpSpPr>
            <a:grpSpLocks noChangeAspect="1"/>
          </p:cNvGrpSpPr>
          <p:nvPr/>
        </p:nvGrpSpPr>
        <p:grpSpPr bwMode="auto">
          <a:xfrm>
            <a:off x="832979" y="1612175"/>
            <a:ext cx="316842" cy="316066"/>
            <a:chOff x="2412" y="1730"/>
            <a:chExt cx="408" cy="407"/>
          </a:xfrm>
          <a:solidFill>
            <a:schemeClr val="accent4"/>
          </a:solidFill>
        </p:grpSpPr>
        <p:sp>
          <p:nvSpPr>
            <p:cNvPr id="18" name="Freeform 110">
              <a:extLst>
                <a:ext uri="{FF2B5EF4-FFF2-40B4-BE49-F238E27FC236}">
                  <a16:creationId xmlns:a16="http://schemas.microsoft.com/office/drawing/2014/main" id="{4F86674D-359E-4E36-A290-4579D026A311}"/>
                </a:ext>
              </a:extLst>
            </p:cNvPr>
            <p:cNvSpPr>
              <a:spLocks noEditPoints="1"/>
            </p:cNvSpPr>
            <p:nvPr/>
          </p:nvSpPr>
          <p:spPr bwMode="auto">
            <a:xfrm>
              <a:off x="2501" y="1730"/>
              <a:ext cx="319" cy="320"/>
            </a:xfrm>
            <a:custGeom>
              <a:avLst/>
              <a:gdLst>
                <a:gd name="T0" fmla="*/ 49 w 216"/>
                <a:gd name="T1" fmla="*/ 216 h 216"/>
                <a:gd name="T2" fmla="*/ 49 w 216"/>
                <a:gd name="T3" fmla="*/ 216 h 216"/>
                <a:gd name="T4" fmla="*/ 44 w 216"/>
                <a:gd name="T5" fmla="*/ 214 h 216"/>
                <a:gd name="T6" fmla="*/ 2 w 216"/>
                <a:gd name="T7" fmla="*/ 172 h 216"/>
                <a:gd name="T8" fmla="*/ 2 w 216"/>
                <a:gd name="T9" fmla="*/ 163 h 216"/>
                <a:gd name="T10" fmla="*/ 142 w 216"/>
                <a:gd name="T11" fmla="*/ 23 h 216"/>
                <a:gd name="T12" fmla="*/ 209 w 216"/>
                <a:gd name="T13" fmla="*/ 0 h 216"/>
                <a:gd name="T14" fmla="*/ 214 w 216"/>
                <a:gd name="T15" fmla="*/ 2 h 216"/>
                <a:gd name="T16" fmla="*/ 216 w 216"/>
                <a:gd name="T17" fmla="*/ 7 h 216"/>
                <a:gd name="T18" fmla="*/ 193 w 216"/>
                <a:gd name="T19" fmla="*/ 74 h 216"/>
                <a:gd name="T20" fmla="*/ 53 w 216"/>
                <a:gd name="T21" fmla="*/ 214 h 216"/>
                <a:gd name="T22" fmla="*/ 49 w 216"/>
                <a:gd name="T23" fmla="*/ 216 h 216"/>
                <a:gd name="T24" fmla="*/ 15 w 216"/>
                <a:gd name="T25" fmla="*/ 168 h 216"/>
                <a:gd name="T26" fmla="*/ 49 w 216"/>
                <a:gd name="T27" fmla="*/ 201 h 216"/>
                <a:gd name="T28" fmla="*/ 184 w 216"/>
                <a:gd name="T29" fmla="*/ 66 h 216"/>
                <a:gd name="T30" fmla="*/ 202 w 216"/>
                <a:gd name="T31" fmla="*/ 14 h 216"/>
                <a:gd name="T32" fmla="*/ 151 w 216"/>
                <a:gd name="T33" fmla="*/ 32 h 216"/>
                <a:gd name="T34" fmla="*/ 15 w 216"/>
                <a:gd name="T35" fmla="*/ 16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16">
                  <a:moveTo>
                    <a:pt x="49" y="216"/>
                  </a:moveTo>
                  <a:cubicBezTo>
                    <a:pt x="49" y="216"/>
                    <a:pt x="49" y="216"/>
                    <a:pt x="49" y="216"/>
                  </a:cubicBezTo>
                  <a:cubicBezTo>
                    <a:pt x="47" y="216"/>
                    <a:pt x="46" y="215"/>
                    <a:pt x="44" y="214"/>
                  </a:cubicBezTo>
                  <a:cubicBezTo>
                    <a:pt x="2" y="172"/>
                    <a:pt x="2" y="172"/>
                    <a:pt x="2" y="172"/>
                  </a:cubicBezTo>
                  <a:cubicBezTo>
                    <a:pt x="0" y="170"/>
                    <a:pt x="0" y="166"/>
                    <a:pt x="2" y="163"/>
                  </a:cubicBezTo>
                  <a:cubicBezTo>
                    <a:pt x="2" y="163"/>
                    <a:pt x="134" y="32"/>
                    <a:pt x="142" y="23"/>
                  </a:cubicBezTo>
                  <a:cubicBezTo>
                    <a:pt x="156" y="10"/>
                    <a:pt x="204" y="1"/>
                    <a:pt x="209" y="0"/>
                  </a:cubicBezTo>
                  <a:cubicBezTo>
                    <a:pt x="211" y="0"/>
                    <a:pt x="213" y="1"/>
                    <a:pt x="214" y="2"/>
                  </a:cubicBezTo>
                  <a:cubicBezTo>
                    <a:pt x="216" y="3"/>
                    <a:pt x="216" y="5"/>
                    <a:pt x="216" y="7"/>
                  </a:cubicBezTo>
                  <a:cubicBezTo>
                    <a:pt x="215" y="13"/>
                    <a:pt x="207" y="61"/>
                    <a:pt x="193" y="74"/>
                  </a:cubicBezTo>
                  <a:cubicBezTo>
                    <a:pt x="53" y="214"/>
                    <a:pt x="53" y="214"/>
                    <a:pt x="53" y="214"/>
                  </a:cubicBezTo>
                  <a:cubicBezTo>
                    <a:pt x="52" y="215"/>
                    <a:pt x="50" y="216"/>
                    <a:pt x="49" y="216"/>
                  </a:cubicBezTo>
                  <a:close/>
                  <a:moveTo>
                    <a:pt x="15" y="168"/>
                  </a:moveTo>
                  <a:cubicBezTo>
                    <a:pt x="49" y="201"/>
                    <a:pt x="49" y="201"/>
                    <a:pt x="49" y="201"/>
                  </a:cubicBezTo>
                  <a:cubicBezTo>
                    <a:pt x="184" y="66"/>
                    <a:pt x="184" y="66"/>
                    <a:pt x="184" y="66"/>
                  </a:cubicBezTo>
                  <a:cubicBezTo>
                    <a:pt x="192" y="59"/>
                    <a:pt x="199" y="33"/>
                    <a:pt x="202" y="14"/>
                  </a:cubicBezTo>
                  <a:cubicBezTo>
                    <a:pt x="183" y="18"/>
                    <a:pt x="158" y="25"/>
                    <a:pt x="151" y="32"/>
                  </a:cubicBezTo>
                  <a:cubicBezTo>
                    <a:pt x="143" y="39"/>
                    <a:pt x="38" y="145"/>
                    <a:pt x="15" y="16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otham Book"/>
                <a:ea typeface="+mn-ea"/>
                <a:cs typeface="+mn-cs"/>
              </a:endParaRPr>
            </a:p>
          </p:txBody>
        </p:sp>
        <p:sp>
          <p:nvSpPr>
            <p:cNvPr id="19" name="Freeform 111">
              <a:extLst>
                <a:ext uri="{FF2B5EF4-FFF2-40B4-BE49-F238E27FC236}">
                  <a16:creationId xmlns:a16="http://schemas.microsoft.com/office/drawing/2014/main" id="{83563DBD-2EBE-4F2B-AAB1-24BFB4DB6BEE}"/>
                </a:ext>
              </a:extLst>
            </p:cNvPr>
            <p:cNvSpPr>
              <a:spLocks/>
            </p:cNvSpPr>
            <p:nvPr/>
          </p:nvSpPr>
          <p:spPr bwMode="auto">
            <a:xfrm>
              <a:off x="2526" y="1943"/>
              <a:ext cx="81" cy="82"/>
            </a:xfrm>
            <a:custGeom>
              <a:avLst/>
              <a:gdLst>
                <a:gd name="T0" fmla="*/ 49 w 55"/>
                <a:gd name="T1" fmla="*/ 55 h 55"/>
                <a:gd name="T2" fmla="*/ 44 w 55"/>
                <a:gd name="T3" fmla="*/ 53 h 55"/>
                <a:gd name="T4" fmla="*/ 2 w 55"/>
                <a:gd name="T5" fmla="*/ 11 h 55"/>
                <a:gd name="T6" fmla="*/ 2 w 55"/>
                <a:gd name="T7" fmla="*/ 2 h 55"/>
                <a:gd name="T8" fmla="*/ 11 w 55"/>
                <a:gd name="T9" fmla="*/ 2 h 55"/>
                <a:gd name="T10" fmla="*/ 53 w 55"/>
                <a:gd name="T11" fmla="*/ 45 h 55"/>
                <a:gd name="T12" fmla="*/ 53 w 55"/>
                <a:gd name="T13" fmla="*/ 53 h 55"/>
                <a:gd name="T14" fmla="*/ 49 w 55"/>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49" y="55"/>
                  </a:moveTo>
                  <a:cubicBezTo>
                    <a:pt x="47" y="55"/>
                    <a:pt x="46" y="54"/>
                    <a:pt x="44" y="53"/>
                  </a:cubicBezTo>
                  <a:cubicBezTo>
                    <a:pt x="2" y="11"/>
                    <a:pt x="2" y="11"/>
                    <a:pt x="2" y="11"/>
                  </a:cubicBezTo>
                  <a:cubicBezTo>
                    <a:pt x="0" y="9"/>
                    <a:pt x="0" y="5"/>
                    <a:pt x="2" y="2"/>
                  </a:cubicBezTo>
                  <a:cubicBezTo>
                    <a:pt x="5" y="0"/>
                    <a:pt x="8" y="0"/>
                    <a:pt x="11" y="2"/>
                  </a:cubicBezTo>
                  <a:cubicBezTo>
                    <a:pt x="53" y="45"/>
                    <a:pt x="53" y="45"/>
                    <a:pt x="53" y="45"/>
                  </a:cubicBezTo>
                  <a:cubicBezTo>
                    <a:pt x="55" y="47"/>
                    <a:pt x="55" y="51"/>
                    <a:pt x="53" y="53"/>
                  </a:cubicBezTo>
                  <a:cubicBezTo>
                    <a:pt x="52" y="54"/>
                    <a:pt x="50" y="55"/>
                    <a:pt x="49" y="5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otham Book"/>
                <a:ea typeface="+mn-ea"/>
                <a:cs typeface="+mn-cs"/>
              </a:endParaRPr>
            </a:p>
          </p:txBody>
        </p:sp>
        <p:sp>
          <p:nvSpPr>
            <p:cNvPr id="20" name="Freeform 112">
              <a:extLst>
                <a:ext uri="{FF2B5EF4-FFF2-40B4-BE49-F238E27FC236}">
                  <a16:creationId xmlns:a16="http://schemas.microsoft.com/office/drawing/2014/main" id="{C13112BB-5F4A-4AA1-AFCE-4CBC70B008B4}"/>
                </a:ext>
              </a:extLst>
            </p:cNvPr>
            <p:cNvSpPr>
              <a:spLocks/>
            </p:cNvSpPr>
            <p:nvPr/>
          </p:nvSpPr>
          <p:spPr bwMode="auto">
            <a:xfrm>
              <a:off x="2563" y="1937"/>
              <a:ext cx="112" cy="200"/>
            </a:xfrm>
            <a:custGeom>
              <a:avLst/>
              <a:gdLst>
                <a:gd name="T0" fmla="*/ 7 w 76"/>
                <a:gd name="T1" fmla="*/ 135 h 135"/>
                <a:gd name="T2" fmla="*/ 4 w 76"/>
                <a:gd name="T3" fmla="*/ 135 h 135"/>
                <a:gd name="T4" fmla="*/ 1 w 76"/>
                <a:gd name="T5" fmla="*/ 129 h 135"/>
                <a:gd name="T6" fmla="*/ 9 w 76"/>
                <a:gd name="T7" fmla="*/ 61 h 135"/>
                <a:gd name="T8" fmla="*/ 15 w 76"/>
                <a:gd name="T9" fmla="*/ 56 h 135"/>
                <a:gd name="T10" fmla="*/ 21 w 76"/>
                <a:gd name="T11" fmla="*/ 63 h 135"/>
                <a:gd name="T12" fmla="*/ 15 w 76"/>
                <a:gd name="T13" fmla="*/ 113 h 135"/>
                <a:gd name="T14" fmla="*/ 45 w 76"/>
                <a:gd name="T15" fmla="*/ 83 h 135"/>
                <a:gd name="T16" fmla="*/ 60 w 76"/>
                <a:gd name="T17" fmla="*/ 60 h 135"/>
                <a:gd name="T18" fmla="*/ 64 w 76"/>
                <a:gd name="T19" fmla="*/ 6 h 135"/>
                <a:gd name="T20" fmla="*/ 70 w 76"/>
                <a:gd name="T21" fmla="*/ 0 h 135"/>
                <a:gd name="T22" fmla="*/ 76 w 76"/>
                <a:gd name="T23" fmla="*/ 6 h 135"/>
                <a:gd name="T24" fmla="*/ 72 w 76"/>
                <a:gd name="T25" fmla="*/ 63 h 135"/>
                <a:gd name="T26" fmla="*/ 53 w 76"/>
                <a:gd name="T27" fmla="*/ 91 h 135"/>
                <a:gd name="T28" fmla="*/ 11 w 76"/>
                <a:gd name="T29" fmla="*/ 134 h 135"/>
                <a:gd name="T30" fmla="*/ 7 w 76"/>
                <a:gd name="T3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135">
                  <a:moveTo>
                    <a:pt x="7" y="135"/>
                  </a:moveTo>
                  <a:cubicBezTo>
                    <a:pt x="6" y="135"/>
                    <a:pt x="5" y="135"/>
                    <a:pt x="4" y="135"/>
                  </a:cubicBezTo>
                  <a:cubicBezTo>
                    <a:pt x="2" y="134"/>
                    <a:pt x="0" y="131"/>
                    <a:pt x="1" y="129"/>
                  </a:cubicBezTo>
                  <a:cubicBezTo>
                    <a:pt x="9" y="61"/>
                    <a:pt x="9" y="61"/>
                    <a:pt x="9" y="61"/>
                  </a:cubicBezTo>
                  <a:cubicBezTo>
                    <a:pt x="9" y="58"/>
                    <a:pt x="12" y="56"/>
                    <a:pt x="15" y="56"/>
                  </a:cubicBezTo>
                  <a:cubicBezTo>
                    <a:pt x="19" y="57"/>
                    <a:pt x="21" y="60"/>
                    <a:pt x="21" y="63"/>
                  </a:cubicBezTo>
                  <a:cubicBezTo>
                    <a:pt x="15" y="113"/>
                    <a:pt x="15" y="113"/>
                    <a:pt x="15" y="113"/>
                  </a:cubicBezTo>
                  <a:cubicBezTo>
                    <a:pt x="45" y="83"/>
                    <a:pt x="45" y="83"/>
                    <a:pt x="45" y="83"/>
                  </a:cubicBezTo>
                  <a:cubicBezTo>
                    <a:pt x="50" y="77"/>
                    <a:pt x="58" y="66"/>
                    <a:pt x="60" y="60"/>
                  </a:cubicBezTo>
                  <a:cubicBezTo>
                    <a:pt x="62" y="55"/>
                    <a:pt x="64" y="42"/>
                    <a:pt x="64" y="6"/>
                  </a:cubicBezTo>
                  <a:cubicBezTo>
                    <a:pt x="64" y="3"/>
                    <a:pt x="67" y="0"/>
                    <a:pt x="70" y="0"/>
                  </a:cubicBezTo>
                  <a:cubicBezTo>
                    <a:pt x="74" y="0"/>
                    <a:pt x="76" y="3"/>
                    <a:pt x="76" y="6"/>
                  </a:cubicBezTo>
                  <a:cubicBezTo>
                    <a:pt x="76" y="35"/>
                    <a:pt x="75" y="54"/>
                    <a:pt x="72" y="63"/>
                  </a:cubicBezTo>
                  <a:cubicBezTo>
                    <a:pt x="69" y="73"/>
                    <a:pt x="59" y="86"/>
                    <a:pt x="53" y="91"/>
                  </a:cubicBezTo>
                  <a:cubicBezTo>
                    <a:pt x="11" y="134"/>
                    <a:pt x="11" y="134"/>
                    <a:pt x="11" y="134"/>
                  </a:cubicBezTo>
                  <a:cubicBezTo>
                    <a:pt x="10" y="135"/>
                    <a:pt x="8" y="135"/>
                    <a:pt x="7" y="13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otham Book"/>
                <a:ea typeface="+mn-ea"/>
                <a:cs typeface="+mn-cs"/>
              </a:endParaRPr>
            </a:p>
          </p:txBody>
        </p:sp>
        <p:sp>
          <p:nvSpPr>
            <p:cNvPr id="21" name="Freeform 113">
              <a:extLst>
                <a:ext uri="{FF2B5EF4-FFF2-40B4-BE49-F238E27FC236}">
                  <a16:creationId xmlns:a16="http://schemas.microsoft.com/office/drawing/2014/main" id="{37A44748-502C-48F7-A0F4-CA46E1F254EC}"/>
                </a:ext>
              </a:extLst>
            </p:cNvPr>
            <p:cNvSpPr>
              <a:spLocks/>
            </p:cNvSpPr>
            <p:nvPr/>
          </p:nvSpPr>
          <p:spPr bwMode="auto">
            <a:xfrm>
              <a:off x="2412" y="1875"/>
              <a:ext cx="201" cy="113"/>
            </a:xfrm>
            <a:custGeom>
              <a:avLst/>
              <a:gdLst>
                <a:gd name="T0" fmla="*/ 7 w 136"/>
                <a:gd name="T1" fmla="*/ 76 h 76"/>
                <a:gd name="T2" fmla="*/ 2 w 136"/>
                <a:gd name="T3" fmla="*/ 72 h 76"/>
                <a:gd name="T4" fmla="*/ 3 w 136"/>
                <a:gd name="T5" fmla="*/ 65 h 76"/>
                <a:gd name="T6" fmla="*/ 45 w 136"/>
                <a:gd name="T7" fmla="*/ 23 h 76"/>
                <a:gd name="T8" fmla="*/ 73 w 136"/>
                <a:gd name="T9" fmla="*/ 4 h 76"/>
                <a:gd name="T10" fmla="*/ 128 w 136"/>
                <a:gd name="T11" fmla="*/ 0 h 76"/>
                <a:gd name="T12" fmla="*/ 130 w 136"/>
                <a:gd name="T13" fmla="*/ 0 h 76"/>
                <a:gd name="T14" fmla="*/ 136 w 136"/>
                <a:gd name="T15" fmla="*/ 6 h 76"/>
                <a:gd name="T16" fmla="*/ 130 w 136"/>
                <a:gd name="T17" fmla="*/ 12 h 76"/>
                <a:gd name="T18" fmla="*/ 128 w 136"/>
                <a:gd name="T19" fmla="*/ 12 h 76"/>
                <a:gd name="T20" fmla="*/ 76 w 136"/>
                <a:gd name="T21" fmla="*/ 15 h 76"/>
                <a:gd name="T22" fmla="*/ 54 w 136"/>
                <a:gd name="T23" fmla="*/ 31 h 76"/>
                <a:gd name="T24" fmla="*/ 23 w 136"/>
                <a:gd name="T25" fmla="*/ 61 h 76"/>
                <a:gd name="T26" fmla="*/ 74 w 136"/>
                <a:gd name="T27" fmla="*/ 55 h 76"/>
                <a:gd name="T28" fmla="*/ 81 w 136"/>
                <a:gd name="T29" fmla="*/ 61 h 76"/>
                <a:gd name="T30" fmla="*/ 75 w 136"/>
                <a:gd name="T31" fmla="*/ 67 h 76"/>
                <a:gd name="T32" fmla="*/ 8 w 136"/>
                <a:gd name="T33" fmla="*/ 76 h 76"/>
                <a:gd name="T34" fmla="*/ 7 w 136"/>
                <a:gd name="T3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76">
                  <a:moveTo>
                    <a:pt x="7" y="76"/>
                  </a:moveTo>
                  <a:cubicBezTo>
                    <a:pt x="5" y="76"/>
                    <a:pt x="3" y="74"/>
                    <a:pt x="2" y="72"/>
                  </a:cubicBezTo>
                  <a:cubicBezTo>
                    <a:pt x="0" y="70"/>
                    <a:pt x="1" y="67"/>
                    <a:pt x="3" y="65"/>
                  </a:cubicBezTo>
                  <a:cubicBezTo>
                    <a:pt x="45" y="23"/>
                    <a:pt x="45" y="23"/>
                    <a:pt x="45" y="23"/>
                  </a:cubicBezTo>
                  <a:cubicBezTo>
                    <a:pt x="51" y="17"/>
                    <a:pt x="63" y="7"/>
                    <a:pt x="73" y="4"/>
                  </a:cubicBezTo>
                  <a:cubicBezTo>
                    <a:pt x="84" y="0"/>
                    <a:pt x="110" y="0"/>
                    <a:pt x="128" y="0"/>
                  </a:cubicBezTo>
                  <a:cubicBezTo>
                    <a:pt x="130" y="0"/>
                    <a:pt x="130" y="0"/>
                    <a:pt x="130" y="0"/>
                  </a:cubicBezTo>
                  <a:cubicBezTo>
                    <a:pt x="133" y="0"/>
                    <a:pt x="136" y="3"/>
                    <a:pt x="136" y="6"/>
                  </a:cubicBezTo>
                  <a:cubicBezTo>
                    <a:pt x="136" y="9"/>
                    <a:pt x="133" y="12"/>
                    <a:pt x="130" y="12"/>
                  </a:cubicBezTo>
                  <a:cubicBezTo>
                    <a:pt x="128" y="12"/>
                    <a:pt x="128" y="12"/>
                    <a:pt x="128" y="12"/>
                  </a:cubicBezTo>
                  <a:cubicBezTo>
                    <a:pt x="101" y="12"/>
                    <a:pt x="84" y="13"/>
                    <a:pt x="76" y="15"/>
                  </a:cubicBezTo>
                  <a:cubicBezTo>
                    <a:pt x="70" y="18"/>
                    <a:pt x="60" y="25"/>
                    <a:pt x="54" y="31"/>
                  </a:cubicBezTo>
                  <a:cubicBezTo>
                    <a:pt x="23" y="61"/>
                    <a:pt x="23" y="61"/>
                    <a:pt x="23" y="61"/>
                  </a:cubicBezTo>
                  <a:cubicBezTo>
                    <a:pt x="74" y="55"/>
                    <a:pt x="74" y="55"/>
                    <a:pt x="74" y="55"/>
                  </a:cubicBezTo>
                  <a:cubicBezTo>
                    <a:pt x="77" y="55"/>
                    <a:pt x="80" y="57"/>
                    <a:pt x="81" y="61"/>
                  </a:cubicBezTo>
                  <a:cubicBezTo>
                    <a:pt x="81" y="64"/>
                    <a:pt x="79" y="67"/>
                    <a:pt x="75" y="67"/>
                  </a:cubicBezTo>
                  <a:cubicBezTo>
                    <a:pt x="8" y="76"/>
                    <a:pt x="8" y="76"/>
                    <a:pt x="8" y="76"/>
                  </a:cubicBezTo>
                  <a:cubicBezTo>
                    <a:pt x="7" y="76"/>
                    <a:pt x="7" y="76"/>
                    <a:pt x="7" y="7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otham Book"/>
                <a:ea typeface="+mn-ea"/>
                <a:cs typeface="+mn-cs"/>
              </a:endParaRPr>
            </a:p>
          </p:txBody>
        </p:sp>
        <p:sp>
          <p:nvSpPr>
            <p:cNvPr id="22" name="Freeform 114">
              <a:extLst>
                <a:ext uri="{FF2B5EF4-FFF2-40B4-BE49-F238E27FC236}">
                  <a16:creationId xmlns:a16="http://schemas.microsoft.com/office/drawing/2014/main" id="{A96ADCC8-1A83-4486-A6BD-84F293BDD54F}"/>
                </a:ext>
              </a:extLst>
            </p:cNvPr>
            <p:cNvSpPr>
              <a:spLocks/>
            </p:cNvSpPr>
            <p:nvPr/>
          </p:nvSpPr>
          <p:spPr bwMode="auto">
            <a:xfrm>
              <a:off x="2420" y="1995"/>
              <a:ext cx="131" cy="136"/>
            </a:xfrm>
            <a:custGeom>
              <a:avLst/>
              <a:gdLst>
                <a:gd name="T0" fmla="*/ 6 w 89"/>
                <a:gd name="T1" fmla="*/ 92 h 92"/>
                <a:gd name="T2" fmla="*/ 2 w 89"/>
                <a:gd name="T3" fmla="*/ 91 h 92"/>
                <a:gd name="T4" fmla="*/ 0 w 89"/>
                <a:gd name="T5" fmla="*/ 85 h 92"/>
                <a:gd name="T6" fmla="*/ 27 w 89"/>
                <a:gd name="T7" fmla="*/ 14 h 92"/>
                <a:gd name="T8" fmla="*/ 66 w 89"/>
                <a:gd name="T9" fmla="*/ 10 h 92"/>
                <a:gd name="T10" fmla="*/ 66 w 89"/>
                <a:gd name="T11" fmla="*/ 18 h 92"/>
                <a:gd name="T12" fmla="*/ 57 w 89"/>
                <a:gd name="T13" fmla="*/ 18 h 92"/>
                <a:gd name="T14" fmla="*/ 36 w 89"/>
                <a:gd name="T15" fmla="*/ 22 h 92"/>
                <a:gd name="T16" fmla="*/ 15 w 89"/>
                <a:gd name="T17" fmla="*/ 78 h 92"/>
                <a:gd name="T18" fmla="*/ 70 w 89"/>
                <a:gd name="T19" fmla="*/ 56 h 92"/>
                <a:gd name="T20" fmla="*/ 77 w 89"/>
                <a:gd name="T21" fmla="*/ 42 h 92"/>
                <a:gd name="T22" fmla="*/ 74 w 89"/>
                <a:gd name="T23" fmla="*/ 35 h 92"/>
                <a:gd name="T24" fmla="*/ 74 w 89"/>
                <a:gd name="T25" fmla="*/ 27 h 92"/>
                <a:gd name="T26" fmla="*/ 83 w 89"/>
                <a:gd name="T27" fmla="*/ 27 h 92"/>
                <a:gd name="T28" fmla="*/ 89 w 89"/>
                <a:gd name="T29" fmla="*/ 42 h 92"/>
                <a:gd name="T30" fmla="*/ 78 w 89"/>
                <a:gd name="T31" fmla="*/ 65 h 92"/>
                <a:gd name="T32" fmla="*/ 8 w 89"/>
                <a:gd name="T33" fmla="*/ 92 h 92"/>
                <a:gd name="T34" fmla="*/ 6 w 89"/>
                <a:gd name="T3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2">
                  <a:moveTo>
                    <a:pt x="6" y="92"/>
                  </a:moveTo>
                  <a:cubicBezTo>
                    <a:pt x="5" y="92"/>
                    <a:pt x="3" y="92"/>
                    <a:pt x="2" y="91"/>
                  </a:cubicBezTo>
                  <a:cubicBezTo>
                    <a:pt x="0" y="89"/>
                    <a:pt x="0" y="87"/>
                    <a:pt x="0" y="85"/>
                  </a:cubicBezTo>
                  <a:cubicBezTo>
                    <a:pt x="2" y="79"/>
                    <a:pt x="15" y="27"/>
                    <a:pt x="27" y="14"/>
                  </a:cubicBezTo>
                  <a:cubicBezTo>
                    <a:pt x="40" y="1"/>
                    <a:pt x="55" y="0"/>
                    <a:pt x="66" y="10"/>
                  </a:cubicBezTo>
                  <a:cubicBezTo>
                    <a:pt x="68" y="12"/>
                    <a:pt x="68" y="16"/>
                    <a:pt x="66" y="18"/>
                  </a:cubicBezTo>
                  <a:cubicBezTo>
                    <a:pt x="63" y="21"/>
                    <a:pt x="59" y="21"/>
                    <a:pt x="57" y="18"/>
                  </a:cubicBezTo>
                  <a:cubicBezTo>
                    <a:pt x="49" y="10"/>
                    <a:pt x="38" y="20"/>
                    <a:pt x="36" y="22"/>
                  </a:cubicBezTo>
                  <a:cubicBezTo>
                    <a:pt x="29" y="29"/>
                    <a:pt x="20" y="57"/>
                    <a:pt x="15" y="78"/>
                  </a:cubicBezTo>
                  <a:cubicBezTo>
                    <a:pt x="36" y="72"/>
                    <a:pt x="63" y="63"/>
                    <a:pt x="70" y="56"/>
                  </a:cubicBezTo>
                  <a:cubicBezTo>
                    <a:pt x="74" y="52"/>
                    <a:pt x="77" y="47"/>
                    <a:pt x="77" y="42"/>
                  </a:cubicBezTo>
                  <a:cubicBezTo>
                    <a:pt x="77" y="40"/>
                    <a:pt x="76" y="37"/>
                    <a:pt x="74" y="35"/>
                  </a:cubicBezTo>
                  <a:cubicBezTo>
                    <a:pt x="72" y="33"/>
                    <a:pt x="72" y="29"/>
                    <a:pt x="74" y="27"/>
                  </a:cubicBezTo>
                  <a:cubicBezTo>
                    <a:pt x="76" y="24"/>
                    <a:pt x="80" y="24"/>
                    <a:pt x="83" y="27"/>
                  </a:cubicBezTo>
                  <a:cubicBezTo>
                    <a:pt x="87" y="31"/>
                    <a:pt x="89" y="36"/>
                    <a:pt x="89" y="42"/>
                  </a:cubicBezTo>
                  <a:cubicBezTo>
                    <a:pt x="89" y="50"/>
                    <a:pt x="85" y="58"/>
                    <a:pt x="78" y="65"/>
                  </a:cubicBezTo>
                  <a:cubicBezTo>
                    <a:pt x="66" y="77"/>
                    <a:pt x="14" y="91"/>
                    <a:pt x="8" y="92"/>
                  </a:cubicBezTo>
                  <a:cubicBezTo>
                    <a:pt x="7" y="92"/>
                    <a:pt x="7" y="92"/>
                    <a:pt x="6" y="9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otham Book"/>
                <a:ea typeface="+mn-ea"/>
                <a:cs typeface="+mn-cs"/>
              </a:endParaRPr>
            </a:p>
          </p:txBody>
        </p:sp>
      </p:grpSp>
      <p:sp>
        <p:nvSpPr>
          <p:cNvPr id="28684" name="TextBox 22">
            <a:extLst>
              <a:ext uri="{FF2B5EF4-FFF2-40B4-BE49-F238E27FC236}">
                <a16:creationId xmlns:a16="http://schemas.microsoft.com/office/drawing/2014/main" id="{CD5AB403-A863-4788-B05E-B8C3DE6353EE}"/>
              </a:ext>
            </a:extLst>
          </p:cNvPr>
          <p:cNvSpPr txBox="1">
            <a:spLocks noChangeArrowheads="1"/>
          </p:cNvSpPr>
          <p:nvPr/>
        </p:nvSpPr>
        <p:spPr bwMode="auto">
          <a:xfrm>
            <a:off x="8859838" y="4502150"/>
            <a:ext cx="3292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Curriculum Assessment Template (XSL): </a:t>
            </a:r>
            <a:r>
              <a:rPr kumimoji="0" lang="en-US" altLang="en-US" sz="1400" b="0"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Competency and curriculum coverage crosswalk document; includes charts for interpreting assessment results. </a:t>
            </a:r>
            <a:endParaRPr kumimoji="0" lang="en-US" altLang="en-US" sz="1400" b="0" i="0" u="none" strike="noStrike" kern="1200" cap="none" spc="0" normalizeH="0" baseline="0" noProof="0">
              <a:ln>
                <a:noFill/>
              </a:ln>
              <a:solidFill>
                <a:srgbClr val="FFFFFF"/>
              </a:solidFill>
              <a:effectLst/>
              <a:uLnTx/>
              <a:uFillTx/>
              <a:latin typeface="Swis721  BT  Cond 2" panose="020B0506020202030204"/>
              <a:ea typeface="+mn-ea"/>
              <a:cs typeface="+mn-cs"/>
            </a:endParaRPr>
          </a:p>
        </p:txBody>
      </p:sp>
      <p:pic>
        <p:nvPicPr>
          <p:cNvPr id="28685" name="Picture 23" descr="Microsoft Excel logo and symbol, meaning, history, PNG">
            <a:extLst>
              <a:ext uri="{FF2B5EF4-FFF2-40B4-BE49-F238E27FC236}">
                <a16:creationId xmlns:a16="http://schemas.microsoft.com/office/drawing/2014/main" id="{4FC5519B-CE25-4271-B5C7-659B48076C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6263" y="4613275"/>
            <a:ext cx="7016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Box 24">
            <a:extLst>
              <a:ext uri="{FF2B5EF4-FFF2-40B4-BE49-F238E27FC236}">
                <a16:creationId xmlns:a16="http://schemas.microsoft.com/office/drawing/2014/main" id="{BECB515C-3DF9-4880-905D-365E57E8FBE7}"/>
              </a:ext>
            </a:extLst>
          </p:cNvPr>
          <p:cNvSpPr txBox="1">
            <a:spLocks noChangeArrowheads="1"/>
          </p:cNvSpPr>
          <p:nvPr/>
        </p:nvSpPr>
        <p:spPr bwMode="auto">
          <a:xfrm>
            <a:off x="8859838" y="3033713"/>
            <a:ext cx="3292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Curriculum Assessment Instructions and Results Template (PPT): </a:t>
            </a:r>
            <a:r>
              <a:rPr kumimoji="0" lang="en-US" altLang="en-US" sz="1400" b="0"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Use case how-to guide and template report for presenting competency coverage and assessment findings. </a:t>
            </a:r>
            <a:endPar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mn-cs"/>
            </a:endParaRPr>
          </a:p>
        </p:txBody>
      </p:sp>
      <p:pic>
        <p:nvPicPr>
          <p:cNvPr id="28687" name="Picture 2">
            <a:extLst>
              <a:ext uri="{FF2B5EF4-FFF2-40B4-BE49-F238E27FC236}">
                <a16:creationId xmlns:a16="http://schemas.microsoft.com/office/drawing/2014/main" id="{78D653E3-19FD-4EE2-9413-AB45727C8C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2313" y="3190875"/>
            <a:ext cx="4794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Box 26">
            <a:extLst>
              <a:ext uri="{FF2B5EF4-FFF2-40B4-BE49-F238E27FC236}">
                <a16:creationId xmlns:a16="http://schemas.microsoft.com/office/drawing/2014/main" id="{84191F1A-DD51-4CEF-817E-94722A9494F3}"/>
              </a:ext>
            </a:extLst>
          </p:cNvPr>
          <p:cNvSpPr txBox="1">
            <a:spLocks noChangeArrowheads="1"/>
          </p:cNvSpPr>
          <p:nvPr/>
        </p:nvSpPr>
        <p:spPr bwMode="auto">
          <a:xfrm>
            <a:off x="9929813" y="1684338"/>
            <a:ext cx="2212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Curriculum Assessment Training Recording (YouTube): </a:t>
            </a:r>
            <a:r>
              <a:rPr kumimoji="0" lang="en-US" altLang="en-US" sz="1400" b="0"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Full session recording on how to run a </a:t>
            </a:r>
            <a:endPar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mn-cs"/>
            </a:endParaRPr>
          </a:p>
        </p:txBody>
      </p:sp>
      <p:sp>
        <p:nvSpPr>
          <p:cNvPr id="28689" name="TextBox 27">
            <a:extLst>
              <a:ext uri="{FF2B5EF4-FFF2-40B4-BE49-F238E27FC236}">
                <a16:creationId xmlns:a16="http://schemas.microsoft.com/office/drawing/2014/main" id="{B12C9C1D-0190-44EC-AF1B-CD8F8671211C}"/>
              </a:ext>
            </a:extLst>
          </p:cNvPr>
          <p:cNvSpPr txBox="1">
            <a:spLocks noChangeArrowheads="1"/>
          </p:cNvSpPr>
          <p:nvPr/>
        </p:nvSpPr>
        <p:spPr bwMode="auto">
          <a:xfrm>
            <a:off x="8301038" y="2536825"/>
            <a:ext cx="370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Swis721  BT  Cond 2" panose="020B0506020202030204"/>
              </a:defRPr>
            </a:lvl1pPr>
            <a:lvl2pPr marL="742950" indent="-285750" defTabSz="912813">
              <a:defRPr>
                <a:solidFill>
                  <a:schemeClr val="tx1"/>
                </a:solidFill>
                <a:latin typeface="Swis721  BT  Cond 2" panose="020B0506020202030204"/>
              </a:defRPr>
            </a:lvl2pPr>
            <a:lvl3pPr marL="1143000" indent="-228600" defTabSz="912813">
              <a:defRPr>
                <a:solidFill>
                  <a:schemeClr val="tx1"/>
                </a:solidFill>
                <a:latin typeface="Swis721  BT  Cond 2" panose="020B0506020202030204"/>
              </a:defRPr>
            </a:lvl3pPr>
            <a:lvl4pPr marL="1600200" indent="-228600" defTabSz="912813">
              <a:defRPr>
                <a:solidFill>
                  <a:schemeClr val="tx1"/>
                </a:solidFill>
                <a:latin typeface="Swis721  BT  Cond 2" panose="020B0506020202030204"/>
              </a:defRPr>
            </a:lvl4pPr>
            <a:lvl5pPr marL="2057400" indent="-228600" defTabSz="912813">
              <a:defRPr>
                <a:solidFill>
                  <a:schemeClr val="tx1"/>
                </a:solidFill>
                <a:latin typeface="Swis721  BT  Cond 2" panose="020B0506020202030204"/>
              </a:defRPr>
            </a:lvl5pPr>
            <a:lvl6pPr marL="2514600" indent="-228600" defTabSz="912813" fontAlgn="base">
              <a:spcBef>
                <a:spcPct val="0"/>
              </a:spcBef>
              <a:spcAft>
                <a:spcPct val="0"/>
              </a:spcAft>
              <a:defRPr>
                <a:solidFill>
                  <a:schemeClr val="tx1"/>
                </a:solidFill>
                <a:latin typeface="Swis721  BT  Cond 2" panose="020B0506020202030204"/>
              </a:defRPr>
            </a:lvl6pPr>
            <a:lvl7pPr marL="2971800" indent="-228600" defTabSz="912813" fontAlgn="base">
              <a:spcBef>
                <a:spcPct val="0"/>
              </a:spcBef>
              <a:spcAft>
                <a:spcPct val="0"/>
              </a:spcAft>
              <a:defRPr>
                <a:solidFill>
                  <a:schemeClr val="tx1"/>
                </a:solidFill>
                <a:latin typeface="Swis721  BT  Cond 2" panose="020B0506020202030204"/>
              </a:defRPr>
            </a:lvl7pPr>
            <a:lvl8pPr marL="3429000" indent="-228600" defTabSz="912813" fontAlgn="base">
              <a:spcBef>
                <a:spcPct val="0"/>
              </a:spcBef>
              <a:spcAft>
                <a:spcPct val="0"/>
              </a:spcAft>
              <a:defRPr>
                <a:solidFill>
                  <a:schemeClr val="tx1"/>
                </a:solidFill>
                <a:latin typeface="Swis721  BT  Cond 2" panose="020B0506020202030204"/>
              </a:defRPr>
            </a:lvl8pPr>
            <a:lvl9pPr marL="3886200" indent="-228600" defTabSz="912813" fontAlgn="base">
              <a:spcBef>
                <a:spcPct val="0"/>
              </a:spcBef>
              <a:spcAft>
                <a:spcPct val="0"/>
              </a:spcAft>
              <a:defRPr>
                <a:solidFill>
                  <a:schemeClr val="tx1"/>
                </a:solidFill>
                <a:latin typeface="Swis721  BT  Cond 2" panose="020B0506020202030204"/>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Swis721  BT  Cond 2" panose="020B0506020202030204"/>
                <a:ea typeface="+mn-ea"/>
                <a:cs typeface="Arial" panose="020B0604020202020204" pitchFamily="34" charset="0"/>
              </a:rPr>
              <a:t>curriculum assessment and use templates </a:t>
            </a:r>
            <a:endParaRPr kumimoji="0" lang="en-US" altLang="en-US" sz="1400" b="1" i="0" u="none" strike="noStrike" kern="1200" cap="none" spc="0" normalizeH="0" baseline="0" noProof="0">
              <a:ln>
                <a:noFill/>
              </a:ln>
              <a:solidFill>
                <a:srgbClr val="FFFFFF"/>
              </a:solidFill>
              <a:effectLst/>
              <a:uLnTx/>
              <a:uFillTx/>
              <a:latin typeface="Swis721  BT  Cond 2" panose="020B0506020202030204"/>
              <a:ea typeface="+mn-ea"/>
              <a:cs typeface="+mn-cs"/>
            </a:endParaRPr>
          </a:p>
        </p:txBody>
      </p:sp>
      <p:sp>
        <p:nvSpPr>
          <p:cNvPr id="28690" name="TextBox 1">
            <a:extLst>
              <a:ext uri="{FF2B5EF4-FFF2-40B4-BE49-F238E27FC236}">
                <a16:creationId xmlns:a16="http://schemas.microsoft.com/office/drawing/2014/main" id="{3CAB6233-E44F-48E2-B7C9-919391D28A97}"/>
              </a:ext>
            </a:extLst>
          </p:cNvPr>
          <p:cNvSpPr txBox="1">
            <a:spLocks noChangeArrowheads="1"/>
          </p:cNvSpPr>
          <p:nvPr/>
        </p:nvSpPr>
        <p:spPr bwMode="auto">
          <a:xfrm>
            <a:off x="446088" y="6200775"/>
            <a:ext cx="3900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wis721  BT  Cond 2" panose="020B0506020202030204"/>
              </a:defRPr>
            </a:lvl1pPr>
            <a:lvl2pPr marL="742950" indent="-285750">
              <a:defRPr>
                <a:solidFill>
                  <a:schemeClr val="tx1"/>
                </a:solidFill>
                <a:latin typeface="Swis721  BT  Cond 2" panose="020B0506020202030204"/>
              </a:defRPr>
            </a:lvl2pPr>
            <a:lvl3pPr marL="1143000" indent="-228600">
              <a:defRPr>
                <a:solidFill>
                  <a:schemeClr val="tx1"/>
                </a:solidFill>
                <a:latin typeface="Swis721  BT  Cond 2" panose="020B0506020202030204"/>
              </a:defRPr>
            </a:lvl3pPr>
            <a:lvl4pPr marL="1600200" indent="-228600">
              <a:defRPr>
                <a:solidFill>
                  <a:schemeClr val="tx1"/>
                </a:solidFill>
                <a:latin typeface="Swis721  BT  Cond 2" panose="020B0506020202030204"/>
              </a:defRPr>
            </a:lvl4pPr>
            <a:lvl5pPr marL="2057400" indent="-228600">
              <a:defRPr>
                <a:solidFill>
                  <a:schemeClr val="tx1"/>
                </a:solidFill>
                <a:latin typeface="Swis721  BT  Cond 2" panose="020B0506020202030204"/>
              </a:defRPr>
            </a:lvl5pPr>
            <a:lvl6pPr marL="2514600" indent="-228600" fontAlgn="base">
              <a:spcBef>
                <a:spcPct val="0"/>
              </a:spcBef>
              <a:spcAft>
                <a:spcPct val="0"/>
              </a:spcAft>
              <a:defRPr>
                <a:solidFill>
                  <a:schemeClr val="tx1"/>
                </a:solidFill>
                <a:latin typeface="Swis721  BT  Cond 2" panose="020B0506020202030204"/>
              </a:defRPr>
            </a:lvl6pPr>
            <a:lvl7pPr marL="2971800" indent="-228600" fontAlgn="base">
              <a:spcBef>
                <a:spcPct val="0"/>
              </a:spcBef>
              <a:spcAft>
                <a:spcPct val="0"/>
              </a:spcAft>
              <a:defRPr>
                <a:solidFill>
                  <a:schemeClr val="tx1"/>
                </a:solidFill>
                <a:latin typeface="Swis721  BT  Cond 2" panose="020B0506020202030204"/>
              </a:defRPr>
            </a:lvl7pPr>
            <a:lvl8pPr marL="3429000" indent="-228600" fontAlgn="base">
              <a:spcBef>
                <a:spcPct val="0"/>
              </a:spcBef>
              <a:spcAft>
                <a:spcPct val="0"/>
              </a:spcAft>
              <a:defRPr>
                <a:solidFill>
                  <a:schemeClr val="tx1"/>
                </a:solidFill>
                <a:latin typeface="Swis721  BT  Cond 2" panose="020B0506020202030204"/>
              </a:defRPr>
            </a:lvl8pPr>
            <a:lvl9pPr marL="3886200" indent="-228600" fontAlgn="base">
              <a:spcBef>
                <a:spcPct val="0"/>
              </a:spcBef>
              <a:spcAft>
                <a:spcPct val="0"/>
              </a:spcAft>
              <a:defRPr>
                <a:solidFill>
                  <a:schemeClr val="tx1"/>
                </a:solidFill>
                <a:latin typeface="Swis721  BT  Cond 2" panose="020B050602020203020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black"/>
                </a:solidFill>
                <a:effectLst/>
                <a:uLnTx/>
                <a:uFillTx/>
                <a:latin typeface="Swis721  BT  Cond 2" panose="020B0506020202030204"/>
                <a:ea typeface="+mn-ea"/>
                <a:cs typeface="+mn-cs"/>
              </a:rPr>
              <a:t>*Five once the Industry-Specific Semi-Conductor Model is added.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MA NEW">
      <a:majorFont>
        <a:latin typeface="Swis721 BT"/>
        <a:ea typeface=""/>
        <a:cs typeface=""/>
      </a:majorFont>
      <a:minorFont>
        <a:latin typeface="Swis721  BT  Cond 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MA NEW">
      <a:majorFont>
        <a:latin typeface="Swis721 BT"/>
        <a:ea typeface=""/>
        <a:cs typeface=""/>
      </a:majorFont>
      <a:minorFont>
        <a:latin typeface="Swis721  BT  Cond 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alpha val="58000"/>
          </a:schemeClr>
        </a:solidFill>
      </a:spPr>
      <a:bodyPr wrap="square">
        <a:spAutoFit/>
      </a:bodyPr>
      <a:lstStyle>
        <a:defPPr marL="0" marR="0" indent="0" algn="l" defTabSz="457189" rtl="0" eaLnBrk="1" fontAlgn="auto" latinLnBrk="0" hangingPunct="1">
          <a:lnSpc>
            <a:spcPct val="100000"/>
          </a:lnSpc>
          <a:spcBef>
            <a:spcPts val="0"/>
          </a:spcBef>
          <a:spcAft>
            <a:spcPts val="0"/>
          </a:spcAft>
          <a:buClrTx/>
          <a:buSzTx/>
          <a:buFontTx/>
          <a:buNone/>
          <a:tabLst/>
          <a:defRPr kumimoji="0" sz="1600" b="0" i="0" u="none" strike="noStrike" kern="1200" cap="none" spc="0" normalizeH="0" baseline="0" noProof="0" dirty="0">
            <a:ln>
              <a:noFill/>
            </a:ln>
            <a:solidFill>
              <a:prstClr val="white"/>
            </a:solidFill>
            <a:effectLst/>
            <a:uLnTx/>
            <a:uFillTx/>
            <a:latin typeface="Swis721  BT  Cond 2"/>
            <a:ea typeface="+mn-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MA NEW">
      <a:majorFont>
        <a:latin typeface="Swis721 BT"/>
        <a:ea typeface=""/>
        <a:cs typeface=""/>
      </a:majorFont>
      <a:minorFont>
        <a:latin typeface="Swis721  BT  Cond 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alpha val="58000"/>
          </a:schemeClr>
        </a:solidFill>
      </a:spPr>
      <a:bodyPr wrap="square">
        <a:spAutoFit/>
      </a:bodyPr>
      <a:lstStyle>
        <a:defPPr marL="0" marR="0" indent="0" algn="l" defTabSz="457189" rtl="0" eaLnBrk="1" fontAlgn="auto" latinLnBrk="0" hangingPunct="1">
          <a:lnSpc>
            <a:spcPct val="100000"/>
          </a:lnSpc>
          <a:spcBef>
            <a:spcPts val="0"/>
          </a:spcBef>
          <a:spcAft>
            <a:spcPts val="0"/>
          </a:spcAft>
          <a:buClrTx/>
          <a:buSzTx/>
          <a:buFontTx/>
          <a:buNone/>
          <a:tabLst/>
          <a:defRPr kumimoji="0" sz="1600" b="0" i="0" u="none" strike="noStrike" kern="1200" cap="none" spc="0" normalizeH="0" baseline="0" noProof="0" dirty="0">
            <a:ln>
              <a:noFill/>
            </a:ln>
            <a:solidFill>
              <a:prstClr val="white"/>
            </a:solidFill>
            <a:effectLst/>
            <a:uLnTx/>
            <a:uFillTx/>
            <a:latin typeface="Swis721  BT  Cond 2"/>
            <a:ea typeface="+mn-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MA_THEME">
      <a:dk1>
        <a:sysClr val="windowText" lastClr="000000"/>
      </a:dk1>
      <a:lt1>
        <a:sysClr val="window" lastClr="FFFFFF"/>
      </a:lt1>
      <a:dk2>
        <a:srgbClr val="DE791C"/>
      </a:dk2>
      <a:lt2>
        <a:srgbClr val="002E56"/>
      </a:lt2>
      <a:accent1>
        <a:srgbClr val="C2CD23"/>
      </a:accent1>
      <a:accent2>
        <a:srgbClr val="8B0F04"/>
      </a:accent2>
      <a:accent3>
        <a:srgbClr val="A1A0A4"/>
      </a:accent3>
      <a:accent4>
        <a:srgbClr val="D9D8D6"/>
      </a:accent4>
      <a:accent5>
        <a:srgbClr val="3F5362"/>
      </a:accent5>
      <a:accent6>
        <a:srgbClr val="179296"/>
      </a:accent6>
      <a:hlink>
        <a:srgbClr val="066364"/>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D4CEF75837F48AD9E4A5BF1676783" ma:contentTypeVersion="13" ma:contentTypeDescription="Create a new document." ma:contentTypeScope="" ma:versionID="ffdb60948bb946e6295bb9c281676aa1">
  <xsd:schema xmlns:xsd="http://www.w3.org/2001/XMLSchema" xmlns:xs="http://www.w3.org/2001/XMLSchema" xmlns:p="http://schemas.microsoft.com/office/2006/metadata/properties" xmlns:ns2="9bd83c06-d6d7-4d75-bfa7-e3de5996f3db" xmlns:ns3="e6cc4c8e-ffce-4023-b9ef-8e5d82953eb6" targetNamespace="http://schemas.microsoft.com/office/2006/metadata/properties" ma:root="true" ma:fieldsID="65b552708f3c44e8dadb4d07e3c9c092" ns2:_="" ns3:_="">
    <xsd:import namespace="9bd83c06-d6d7-4d75-bfa7-e3de5996f3db"/>
    <xsd:import namespace="e6cc4c8e-ffce-4023-b9ef-8e5d82953e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83c06-d6d7-4d75-bfa7-e3de5996f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6043557-8589-4e0c-ac4b-2f75f645fb6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cc4c8e-ffce-4023-b9ef-8e5d82953eb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d83c06-d6d7-4d75-bfa7-e3de5996f3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C0BC7-0ABF-4DC7-911F-9584FFC6EFA1}">
  <ds:schemaRefs>
    <ds:schemaRef ds:uri="9bd83c06-d6d7-4d75-bfa7-e3de5996f3db"/>
    <ds:schemaRef ds:uri="e6cc4c8e-ffce-4023-b9ef-8e5d82953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314263-99F7-4936-8E89-88E5DE26E45D}">
  <ds:schemaRefs>
    <ds:schemaRef ds:uri="9bd83c06-d6d7-4d75-bfa7-e3de5996f3db"/>
    <ds:schemaRef ds:uri="e6cc4c8e-ffce-4023-b9ef-8e5d82953e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BF751F-57F1-44D6-8AB3-BCDF59C7B0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7062</Words>
  <Application>Microsoft Office PowerPoint</Application>
  <PresentationFormat>Widescreen</PresentationFormat>
  <Paragraphs>845</Paragraphs>
  <Slides>42</Slides>
  <Notes>33</Notes>
  <HiddenSlides>4</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42</vt:i4>
      </vt:variant>
    </vt:vector>
  </HeadingPairs>
  <TitlesOfParts>
    <vt:vector size="63" baseType="lpstr">
      <vt:lpstr>Yu Gothic</vt:lpstr>
      <vt:lpstr>Aptos</vt:lpstr>
      <vt:lpstr>Aptos Narrow</vt:lpstr>
      <vt:lpstr>Arial</vt:lpstr>
      <vt:lpstr>Calibri</vt:lpstr>
      <vt:lpstr>Calibri Light</vt:lpstr>
      <vt:lpstr>Gotham Book</vt:lpstr>
      <vt:lpstr>Graphik</vt:lpstr>
      <vt:lpstr>Monteserrat</vt:lpstr>
      <vt:lpstr>Source Sans Pro</vt:lpstr>
      <vt:lpstr>Swis721  BT  Cond 2</vt:lpstr>
      <vt:lpstr>Swis721 BT</vt:lpstr>
      <vt:lpstr>Symbol</vt:lpstr>
      <vt:lpstr>Wingdings</vt:lpstr>
      <vt:lpstr>Office Theme</vt:lpstr>
      <vt:lpstr>2_Office Theme</vt:lpstr>
      <vt:lpstr>4_Office Theme</vt:lpstr>
      <vt:lpstr>1_Custom Design</vt:lpstr>
      <vt:lpstr>3_Custom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TRANSFORMATION</vt:lpstr>
      <vt:lpstr>FOUNDATIONS IN DIGITAL TRANSFORMATION</vt:lpstr>
      <vt:lpstr>PowerPoint Presentation</vt:lpstr>
      <vt:lpstr>CURRICULUM APPLICATIONS</vt:lpstr>
      <vt:lpstr>OHIO MANUFACTURING COMPETENCY MODEL</vt:lpstr>
      <vt:lpstr>PowerPoint Presentation</vt:lpstr>
      <vt:lpstr>FOUNDATIONS IN DIGITAL TRANSFORMATION</vt:lpstr>
      <vt:lpstr>CURRICULUM ALIGNMENT</vt:lpstr>
      <vt:lpstr>CURRICULUM ALIGNMENT</vt:lpstr>
      <vt:lpstr>CURRICULUM ALIGNMENT</vt:lpstr>
      <vt:lpstr>CURRICULUM ALIGNMENT</vt:lpstr>
      <vt:lpstr>CURRICULUM ALIGNMENT</vt:lpstr>
      <vt:lpstr>CURRICULUM ALIGNMENT</vt:lpstr>
      <vt:lpstr>CURRICULUM ALIGNMENT</vt:lpstr>
      <vt:lpstr>CURRICULUM ALIGNMENT</vt:lpstr>
      <vt:lpstr>CURRICULUM ALIGNMENT</vt:lpstr>
      <vt:lpstr>CURRICULUM ALIGNMENT</vt:lpstr>
      <vt:lpstr>BEYOND THE COMPETENCY MODEL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Jensen</dc:creator>
  <cp:lastModifiedBy>Rodgers, Meredith</cp:lastModifiedBy>
  <cp:revision>2</cp:revision>
  <dcterms:created xsi:type="dcterms:W3CDTF">2024-09-18T19:03:12Z</dcterms:created>
  <dcterms:modified xsi:type="dcterms:W3CDTF">2024-09-24T23:31:49Z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0x010100573D4CEF75837F48AD9E4A5BF1676783</vt:lpwstr>
  </property>
  <property fmtid="{D5CDD505-2E9C-101B-9397-08002B2CF9AE}" pid="3" name="MediaServiceImageTags">
    <vt:lpwstr/>
  </property>
</Properties>
</file>