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7"/>
  </p:notesMasterIdLst>
  <p:handoutMasterIdLst>
    <p:handoutMasterId r:id="rId18"/>
  </p:handoutMasterIdLst>
  <p:sldIdLst>
    <p:sldId id="350" r:id="rId5"/>
    <p:sldId id="396" r:id="rId6"/>
    <p:sldId id="397" r:id="rId7"/>
    <p:sldId id="398" r:id="rId8"/>
    <p:sldId id="371" r:id="rId9"/>
    <p:sldId id="404" r:id="rId10"/>
    <p:sldId id="407" r:id="rId11"/>
    <p:sldId id="408" r:id="rId12"/>
    <p:sldId id="393" r:id="rId13"/>
    <p:sldId id="395" r:id="rId14"/>
    <p:sldId id="409" r:id="rId15"/>
    <p:sldId id="410" r:id="rId16"/>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5A2"/>
    <a:srgbClr val="7CA655"/>
    <a:srgbClr val="0F4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7" autoAdjust="0"/>
    <p:restoredTop sz="95226" autoAdjust="0"/>
  </p:normalViewPr>
  <p:slideViewPr>
    <p:cSldViewPr snapToGrid="0">
      <p:cViewPr varScale="1">
        <p:scale>
          <a:sx n="81" d="100"/>
          <a:sy n="81" d="100"/>
        </p:scale>
        <p:origin x="288" y="4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n-GB" smtClean="0"/>
              <a:t>‹#›</a:t>
            </a:fld>
            <a:endParaRPr lang="en-GB"/>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15AE-E040-4F31-96C6-FD066D034FFB}" type="datetime1">
              <a:rPr lang="en-GB" smtClean="0"/>
              <a:pPr/>
              <a:t>20/11/2025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n-GB" noProof="0" smtClean="0"/>
              <a:t>‹#›</a:t>
            </a:fld>
            <a:endParaRPr lang="en-GB"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5" y="2116184"/>
            <a:ext cx="5491571" cy="1514019"/>
          </a:xfrm>
          <a:prstGeom prst="rect">
            <a:avLst/>
          </a:prstGeom>
        </p:spPr>
        <p:txBody>
          <a:bodyPr lIns="0" tIns="0" rIns="0" bIns="0" rtlCol="0" anchor="b">
            <a:noAutofit/>
          </a:bodyPr>
          <a:lstStyle>
            <a:lvl1pPr algn="l">
              <a:defRPr sz="6000" b="1" i="0" spc="100" baseline="0">
                <a:solidFill>
                  <a:srgbClr val="4495A2"/>
                </a:solidFill>
                <a:latin typeface="+mj-lt"/>
              </a:defRPr>
            </a:lvl1pPr>
          </a:lstStyle>
          <a:p>
            <a:pPr rtl="0"/>
            <a:r>
              <a:rPr lang="en-US" noProof="0" dirty="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5"/>
            <a:ext cx="5491571" cy="953337"/>
          </a:xfrm>
        </p:spPr>
        <p:txBody>
          <a:bodyPr lIns="0" tIns="0" rIns="0" bIns="0" rtlCol="0">
            <a:noAutofit/>
          </a:bodyPr>
          <a:lstStyle>
            <a:lvl1pPr marL="0" indent="0">
              <a:buNone/>
              <a:defRPr sz="1800" b="0" i="0">
                <a:solidFill>
                  <a:srgbClr val="4495A2"/>
                </a:solidFill>
                <a:latin typeface="+mn-lt"/>
              </a:defRPr>
            </a:lvl1pPr>
            <a:lvl2pPr>
              <a:defRPr sz="4000"/>
            </a:lvl2pPr>
            <a:lvl3pPr>
              <a:defRPr sz="4000"/>
            </a:lvl3pPr>
            <a:lvl4pPr>
              <a:defRPr sz="4000"/>
            </a:lvl4pPr>
            <a:lvl5pPr>
              <a:defRPr sz="4000"/>
            </a:lvl5pPr>
          </a:lstStyle>
          <a:p>
            <a:pPr lvl="0" rtl="0"/>
            <a:r>
              <a:rPr lang="en-US" noProof="0" dirty="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4" name="Picture 3" descr="A logo with a brain and a globe">
            <a:extLst>
              <a:ext uri="{FF2B5EF4-FFF2-40B4-BE49-F238E27FC236}">
                <a16:creationId xmlns:a16="http://schemas.microsoft.com/office/drawing/2014/main" id="{6F3C6C81-7C3C-3F9A-0BA3-E2E7964351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0599" y="154858"/>
            <a:ext cx="1791400" cy="1718281"/>
          </a:xfrm>
          <a:prstGeom prst="rect">
            <a:avLst/>
          </a:prstGeom>
        </p:spPr>
      </p:pic>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7"/>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4" y="879065"/>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en-US"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9" cy="1942138"/>
          </a:xfrm>
          <a:prstGeom prst="rect">
            <a:avLst/>
          </a:prstGeom>
        </p:spPr>
        <p:txBody>
          <a:bodyPr lIns="0" tIns="0" rIns="0" bIns="0" rtlCol="0" anchor="t" anchorCtr="0">
            <a:normAutofit/>
          </a:bodyPr>
          <a:lstStyle>
            <a:lvl1pPr marL="285744" indent="-285744">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1" y="2799146"/>
            <a:ext cx="4756241" cy="1942138"/>
          </a:xfrm>
          <a:prstGeom prst="rect">
            <a:avLst/>
          </a:prstGeom>
        </p:spPr>
        <p:txBody>
          <a:bodyPr lIns="0" tIns="0" rIns="0" bIns="0" rtlCol="0" anchor="t" anchorCtr="0">
            <a:normAutofit/>
          </a:bodyPr>
          <a:lstStyle>
            <a:lvl1pPr marL="285744" indent="-285744">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a:xfrm>
            <a:off x="2992121" y="6332222"/>
            <a:ext cx="1313180" cy="247651"/>
          </a:xfrm>
          <a:prstGeom prst="rect">
            <a:avLst/>
          </a:prstGeom>
        </p:spPr>
        <p:txBody>
          <a:bodyPr rtlCol="0"/>
          <a:lstStyle/>
          <a:p>
            <a:pPr rtl="0"/>
            <a:fld id="{F88F5F63-8808-4375-85CE-D0FAFA3BBE65}" type="datetime3">
              <a:rPr lang="en-GB" noProof="0" smtClean="0">
                <a:latin typeface="+mn-lt"/>
              </a:rPr>
              <a:t>20 November, 2025</a:t>
            </a:fld>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a:xfrm>
            <a:off x="1494789" y="6332222"/>
            <a:ext cx="1497331" cy="247651"/>
          </a:xfrm>
          <a:prstGeom prst="rect">
            <a:avLst/>
          </a:prstGeom>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304" userDrawn="1">
          <p15:clr>
            <a:srgbClr val="FBAE40"/>
          </p15:clr>
        </p15:guide>
        <p15:guide id="4" pos="5736" userDrawn="1">
          <p15:clr>
            <a:srgbClr val="FBAE40"/>
          </p15:clr>
        </p15:guide>
        <p15:guide id="5" pos="1944" userDrawn="1">
          <p15:clr>
            <a:srgbClr val="FBAE40"/>
          </p15:clr>
        </p15:guide>
        <p15:guide id="6" pos="4008" userDrawn="1">
          <p15:clr>
            <a:srgbClr val="FBAE40"/>
          </p15:clr>
        </p15:guide>
        <p15:guide id="7" orient="horz" pos="1224" userDrawn="1">
          <p15:clr>
            <a:srgbClr val="FBAE40"/>
          </p15:clr>
        </p15:guide>
        <p15:guide id="8" orient="horz" pos="1440" userDrawn="1">
          <p15:clr>
            <a:srgbClr val="FBAE40"/>
          </p15:clr>
        </p15:guide>
        <p15:guide id="9" orient="horz" pos="552" userDrawn="1">
          <p15:clr>
            <a:srgbClr val="FBAE40"/>
          </p15:clr>
        </p15:guide>
        <p15:guide id="10" pos="5352" userDrawn="1">
          <p15:clr>
            <a:srgbClr val="FBAE40"/>
          </p15:clr>
        </p15:guide>
        <p15:guide id="11" pos="364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7"/>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4" y="879065"/>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rtl="0">
              <a:buNone/>
            </a:pPr>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44" indent="-285744">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rtl="0">
              <a:buNone/>
            </a:pPr>
            <a:r>
              <a:rPr lang="en-US"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3" y="2799146"/>
            <a:ext cx="3050628" cy="1942138"/>
          </a:xfrm>
          <a:prstGeom prst="rect">
            <a:avLst/>
          </a:prstGeom>
        </p:spPr>
        <p:txBody>
          <a:bodyPr lIns="0" tIns="0" rIns="0" bIns="0" rtlCol="0" anchor="t" anchorCtr="0">
            <a:normAutofit/>
          </a:bodyPr>
          <a:lstStyle>
            <a:lvl1pPr marL="285744" indent="-285744">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8"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rtl="0">
              <a:buNone/>
            </a:pPr>
            <a:r>
              <a:rPr lang="en-US"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8" y="2799146"/>
            <a:ext cx="3036477" cy="1942138"/>
          </a:xfrm>
          <a:prstGeom prst="rect">
            <a:avLst/>
          </a:prstGeom>
        </p:spPr>
        <p:txBody>
          <a:bodyPr lIns="0" tIns="0" rIns="0" bIns="0" rtlCol="0" anchor="t" anchorCtr="0">
            <a:normAutofit/>
          </a:bodyPr>
          <a:lstStyle>
            <a:lvl1pPr marL="285744" indent="-285744">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a:xfrm>
            <a:off x="2992121" y="6332222"/>
            <a:ext cx="1313180" cy="247651"/>
          </a:xfrm>
          <a:prstGeom prst="rect">
            <a:avLst/>
          </a:prstGeom>
        </p:spPr>
        <p:txBody>
          <a:bodyPr rtlCol="0"/>
          <a:lstStyle/>
          <a:p>
            <a:pPr rtl="0"/>
            <a:fld id="{6D17C7AE-DC41-4D6E-8CE7-A0296D62536F}" type="datetime3">
              <a:rPr lang="en-GB" noProof="0" smtClean="0">
                <a:latin typeface="+mn-lt"/>
              </a:rPr>
              <a:t>20 November, 2025</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a:xfrm>
            <a:off x="1494789" y="6332222"/>
            <a:ext cx="1497331" cy="247651"/>
          </a:xfrm>
          <a:prstGeom prst="rect">
            <a:avLst/>
          </a:prstGeom>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520" userDrawn="1">
          <p15:clr>
            <a:srgbClr val="FBAE40"/>
          </p15:clr>
        </p15:guide>
        <p15:guide id="4" pos="5160" userDrawn="1">
          <p15:clr>
            <a:srgbClr val="FBAE40"/>
          </p15:clr>
        </p15:guide>
        <p15:guide id="7" orient="horz" pos="1224" userDrawn="1">
          <p15:clr>
            <a:srgbClr val="FBAE40"/>
          </p15:clr>
        </p15:guide>
        <p15:guide id="8" orient="horz" pos="1440" userDrawn="1">
          <p15:clr>
            <a:srgbClr val="FBAE40"/>
          </p15:clr>
        </p15:guide>
        <p15:guide id="9" orient="horz" pos="552" userDrawn="1">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4" y="879065"/>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1"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1" y="228600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3"/>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1" y="5017901"/>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1" y="4646999"/>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3"/>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a:xfrm>
            <a:off x="2992121" y="6332222"/>
            <a:ext cx="1313180" cy="247651"/>
          </a:xfrm>
          <a:prstGeom prst="rect">
            <a:avLst/>
          </a:prstGeom>
        </p:spPr>
        <p:txBody>
          <a:bodyPr rtlCol="0"/>
          <a:lstStyle/>
          <a:p>
            <a:pPr rtl="0"/>
            <a:fld id="{0971D3F5-C297-4F98-9679-48877DEF0EC7}" type="datetime3">
              <a:rPr lang="en-GB" noProof="0" smtClean="0">
                <a:latin typeface="+mn-lt"/>
              </a:rPr>
              <a:t>20 November, 2025</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a:xfrm>
            <a:off x="1494789" y="6332222"/>
            <a:ext cx="1497331" cy="247651"/>
          </a:xfrm>
          <a:prstGeom prst="rect">
            <a:avLst/>
          </a:prstGeom>
        </p:spPr>
        <p:txBody>
          <a:bodyPr rtlCol="0"/>
          <a:lstStyle/>
          <a:p>
            <a:pPr rtl="0"/>
            <a:r>
              <a:rPr lang="en-GB" noProof="0" dirty="0"/>
              <a:t>Annual Review</a:t>
            </a:r>
            <a:endParaRPr lang="en-GB" b="0" noProof="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304" userDrawn="1">
          <p15:clr>
            <a:srgbClr val="FBAE40"/>
          </p15:clr>
        </p15:guide>
        <p15:guide id="4" pos="5736" userDrawn="1">
          <p15:clr>
            <a:srgbClr val="FBAE40"/>
          </p15:clr>
        </p15:guide>
        <p15:guide id="5" pos="1944" userDrawn="1">
          <p15:clr>
            <a:srgbClr val="FBAE40"/>
          </p15:clr>
        </p15:guide>
        <p15:guide id="6" pos="4008" userDrawn="1">
          <p15:clr>
            <a:srgbClr val="FBAE40"/>
          </p15:clr>
        </p15:guide>
        <p15:guide id="7" orient="horz" pos="1224" userDrawn="1">
          <p15:clr>
            <a:srgbClr val="FBAE40"/>
          </p15:clr>
        </p15:guide>
        <p15:guide id="8" orient="horz" pos="1440" userDrawn="1">
          <p15:clr>
            <a:srgbClr val="FBAE40"/>
          </p15:clr>
        </p15:guide>
        <p15:guide id="9" orient="horz" pos="552" userDrawn="1">
          <p15:clr>
            <a:srgbClr val="FBAE40"/>
          </p15:clr>
        </p15:guide>
        <p15:guide id="10" pos="5352" userDrawn="1">
          <p15:clr>
            <a:srgbClr val="FBAE40"/>
          </p15:clr>
        </p15:guide>
        <p15:guide id="11" pos="36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1" y="5102065"/>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5" y="3591100"/>
            <a:ext cx="4903377" cy="1057791"/>
          </a:xfrm>
        </p:spPr>
        <p:txBody>
          <a:bodyPr lIns="0" tIns="0" rIns="0" bIns="0" rtlCol="0">
            <a:normAutofit/>
          </a:bodyPr>
          <a:lstStyle>
            <a:lvl1pPr marL="0" indent="0" algn="l">
              <a:buNone/>
              <a:defRPr sz="1600" b="0" i="0">
                <a:solidFill>
                  <a:schemeClr val="bg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rtl="0"/>
            <a:r>
              <a:rPr lang="en-US"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5" y="2173660"/>
            <a:ext cx="49033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US"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FFFFF"/>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931854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976F-6DFE-7B92-CA81-1A4C5FC6C42F}"/>
              </a:ext>
            </a:extLst>
          </p:cNvPr>
          <p:cNvSpPr>
            <a:spLocks noGrp="1"/>
          </p:cNvSpPr>
          <p:nvPr>
            <p:ph type="ctrTitle"/>
          </p:nvPr>
        </p:nvSpPr>
        <p:spPr>
          <a:xfrm>
            <a:off x="1524000" y="1122363"/>
            <a:ext cx="9144000" cy="2387600"/>
          </a:xfrm>
        </p:spPr>
        <p:txBody>
          <a:bodyPr anchor="b"/>
          <a:lstStyle>
            <a:lvl1pPr algn="ctr">
              <a:defRPr sz="6000">
                <a:solidFill>
                  <a:srgbClr val="4495A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281F264-8D0D-DF15-D7DC-3436001541CE}"/>
              </a:ext>
            </a:extLst>
          </p:cNvPr>
          <p:cNvSpPr>
            <a:spLocks noGrp="1"/>
          </p:cNvSpPr>
          <p:nvPr>
            <p:ph type="subTitle" idx="1"/>
          </p:nvPr>
        </p:nvSpPr>
        <p:spPr>
          <a:xfrm>
            <a:off x="1524000" y="3602038"/>
            <a:ext cx="9144000" cy="1655762"/>
          </a:xfrm>
        </p:spPr>
        <p:txBody>
          <a:bodyPr/>
          <a:lstStyle>
            <a:lvl1pPr marL="0" indent="0" algn="ctr">
              <a:buNone/>
              <a:defRPr sz="2400">
                <a:solidFill>
                  <a:srgbClr val="4495A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58281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BBB6-4346-E5AF-E671-10FD9A3C4F9E}"/>
              </a:ext>
            </a:extLst>
          </p:cNvPr>
          <p:cNvSpPr>
            <a:spLocks noGrp="1"/>
          </p:cNvSpPr>
          <p:nvPr>
            <p:ph type="title"/>
          </p:nvPr>
        </p:nvSpPr>
        <p:spPr/>
        <p:txBody>
          <a:bodyPr/>
          <a:lstStyle>
            <a:lvl1pPr>
              <a:defRPr>
                <a:solidFill>
                  <a:srgbClr val="4495A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ABAB8A7-BABA-8F41-9F03-3346D3A87A3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442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9"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sz="1800"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4" y="879065"/>
            <a:ext cx="4941477" cy="610863"/>
          </a:xfrm>
          <a:prstGeom prst="rect">
            <a:avLst/>
          </a:prstGeom>
        </p:spPr>
        <p:txBody>
          <a:bodyPr lIns="0" tIns="0" rIns="0" bIns="0" rtlCol="0" anchor="b" anchorCtr="0">
            <a:normAutofit/>
          </a:bodyPr>
          <a:lstStyle>
            <a:lvl1pPr>
              <a:defRPr sz="4400" b="1" i="0" spc="51" baseline="0">
                <a:latin typeface="+mj-lt"/>
              </a:defRPr>
            </a:lvl1pPr>
          </a:lstStyle>
          <a:p>
            <a:pPr rtl="0"/>
            <a:r>
              <a:rPr lang="en-US"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2"/>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3"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3" y="2209802"/>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5"/>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3"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3" y="4522805"/>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5"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5" y="4522805"/>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a:xfrm>
            <a:off x="2992121" y="6332222"/>
            <a:ext cx="1313180" cy="247651"/>
          </a:xfrm>
          <a:prstGeom prst="rect">
            <a:avLst/>
          </a:prstGeom>
        </p:spPr>
        <p:txBody>
          <a:bodyPr rtlCol="0"/>
          <a:lstStyle/>
          <a:p>
            <a:pPr rtl="0"/>
            <a:fld id="{C02CDA83-4160-4EEB-AD7D-1C57C21837F3}" type="datetime3">
              <a:rPr lang="en-GB" noProof="0" smtClean="0">
                <a:latin typeface="+mn-lt"/>
              </a:rPr>
              <a:t>20 November, 2025</a:t>
            </a:fld>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a:xfrm>
            <a:off x="1494789" y="6332222"/>
            <a:ext cx="1497331" cy="247651"/>
          </a:xfrm>
          <a:prstGeom prst="rect">
            <a:avLst/>
          </a:prstGeom>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7"/>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4" y="879065"/>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501"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1" y="0"/>
            <a:ext cx="12191999" cy="6858000"/>
          </a:xfrm>
          <a:solidFill>
            <a:schemeClr val="accent2"/>
          </a:solidFill>
        </p:spPr>
        <p:txBody>
          <a:bodyPr rtlCol="0"/>
          <a:lstStyle/>
          <a:p>
            <a:pPr rtl="0"/>
            <a:r>
              <a:rPr lang="en-US"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4" y="3045439"/>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US"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1" y="-3"/>
            <a:ext cx="2682239"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userDrawn="1">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1" cy="4110702"/>
          </a:xfrm>
        </p:spPr>
        <p:txBody>
          <a:bodyPr rtlCol="0"/>
          <a:lstStyle>
            <a:lvl1pPr>
              <a:defRPr>
                <a:solidFill>
                  <a:schemeClr val="tx1"/>
                </a:solidFill>
              </a:defRPr>
            </a:lvl1pPr>
          </a:lstStyle>
          <a:p>
            <a:pPr rtl="0"/>
            <a:r>
              <a:rPr lang="en-US" noProof="0"/>
              <a:t>Click icon to add chart</a:t>
            </a:r>
            <a:endParaRPr lang="en-GB" noProof="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4" y="879065"/>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a:xfrm>
            <a:off x="2992121" y="6332222"/>
            <a:ext cx="1313180" cy="247651"/>
          </a:xfrm>
          <a:prstGeom prst="rect">
            <a:avLst/>
          </a:prstGeom>
        </p:spPr>
        <p:txBody>
          <a:bodyPr rtlCol="0"/>
          <a:lstStyle/>
          <a:p>
            <a:pPr rtl="0"/>
            <a:fld id="{029ECAD1-3047-43DC-81B7-231597E81F19}" type="datetime3">
              <a:rPr lang="en-GB" noProof="0" smtClean="0">
                <a:latin typeface="+mn-lt"/>
              </a:rPr>
              <a:t>20 November, 2025</a:t>
            </a:fld>
            <a:endParaRPr lang="en-GB" noProof="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a:xfrm>
            <a:off x="1494789" y="6332222"/>
            <a:ext cx="1497331" cy="247651"/>
          </a:xfrm>
          <a:prstGeom prst="rect">
            <a:avLst/>
          </a:prstGeom>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4" y="879065"/>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2"/>
            <a:ext cx="10287000" cy="2593109"/>
          </a:xfrm>
        </p:spPr>
        <p:txBody>
          <a:bodyPr rtlCol="0"/>
          <a:lstStyle/>
          <a:p>
            <a:pPr rtl="0"/>
            <a:r>
              <a:rPr lang="en-US" noProof="0"/>
              <a:t>Click icon to add table</a:t>
            </a:r>
            <a:endParaRPr lang="en-GB" noProof="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a:xfrm>
            <a:off x="2992121" y="6332222"/>
            <a:ext cx="1313180" cy="247651"/>
          </a:xfrm>
          <a:prstGeom prst="rect">
            <a:avLst/>
          </a:prstGeom>
        </p:spPr>
        <p:txBody>
          <a:bodyPr rtlCol="0"/>
          <a:lstStyle/>
          <a:p>
            <a:pPr rtl="0"/>
            <a:fld id="{1E6A16EE-7FBD-4E62-A186-69A1E1C8758D}" type="datetime3">
              <a:rPr lang="en-GB" noProof="0" smtClean="0">
                <a:latin typeface="+mn-lt"/>
              </a:rPr>
              <a:t>20 November, 2025</a:t>
            </a:fld>
            <a:endParaRPr lang="en-GB" noProof="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a:xfrm>
            <a:off x="1494789" y="6332222"/>
            <a:ext cx="1497331" cy="247651"/>
          </a:xfrm>
          <a:prstGeom prst="rect">
            <a:avLst/>
          </a:prstGeom>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2476502"/>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US"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9" y="548292"/>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9"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sz="1800"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7"/>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userDrawn="1">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7"/>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3" y="879065"/>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7"/>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3"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3" y="4986747"/>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5"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5" y="4986747"/>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5"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5" y="4986747"/>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9"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sz="1800"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sz="1800"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4" y="2572883"/>
            <a:ext cx="2118245" cy="2037217"/>
          </a:xfrm>
          <a:prstGeom prst="rect">
            <a:avLst/>
          </a:prstGeom>
        </p:spPr>
        <p:txBody>
          <a:bodyPr rtlCol="0"/>
          <a:lstStyle/>
          <a:p>
            <a:pPr rtl="0"/>
            <a:r>
              <a:rPr lang="en-US" noProof="0"/>
              <a:t>Click icon to add picture</a:t>
            </a:r>
            <a:endParaRPr lang="en-GB" noProof="0" dirty="0"/>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a:xfrm>
            <a:off x="1494789" y="6332222"/>
            <a:ext cx="1497331" cy="247651"/>
          </a:xfrm>
          <a:prstGeom prst="rect">
            <a:avLst/>
          </a:prstGeom>
        </p:spPr>
        <p:txBody>
          <a:bodyPr rtlCol="0"/>
          <a:lstStyle/>
          <a:p>
            <a:pPr rtl="0"/>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endParaRPr lang="en-GB"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4" y="2213783"/>
            <a:ext cx="11103"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4" y="879065"/>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8"/>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10"/>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10"/>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8"/>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4" y="388324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1" y="3892014"/>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8" y="388324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6" y="3892014"/>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a:xfrm>
            <a:off x="2992121" y="6332222"/>
            <a:ext cx="1313180" cy="247651"/>
          </a:xfrm>
          <a:prstGeom prst="rect">
            <a:avLst/>
          </a:prstGeom>
        </p:spPr>
        <p:txBody>
          <a:bodyPr rtlCol="0"/>
          <a:lstStyle/>
          <a:p>
            <a:pPr rtl="0"/>
            <a:fld id="{D33AD83D-9671-4762-AF03-9C719A9CD695}" type="datetime3">
              <a:rPr lang="en-GB" noProof="0" smtClean="0">
                <a:latin typeface="+mn-lt"/>
              </a:rPr>
              <a:t>20 November, 2025</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a:xfrm>
            <a:off x="1494789" y="6332222"/>
            <a:ext cx="1497331" cy="247651"/>
          </a:xfrm>
          <a:prstGeom prst="rect">
            <a:avLst/>
          </a:prstGeom>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49" y="1825625"/>
            <a:ext cx="10382251"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1" y="365127"/>
            <a:ext cx="104013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1" y="6332222"/>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 id="2147483698" r:id="rId14"/>
    <p:sldLayoutId id="2147483719" r:id="rId15"/>
    <p:sldLayoutId id="2147483720" r:id="rId16"/>
  </p:sldLayoutIdLst>
  <p:hf hdr="0"/>
  <p:txStyles>
    <p:titleStyle>
      <a:lvl1pPr algn="l" defTabSz="914377"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im.hamill@energise2-0.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linkedin.com/in/drjimhamill" TargetMode="External"/><Relationship Id="rId4" Type="http://schemas.openxmlformats.org/officeDocument/2006/relationships/hyperlink" Target="http://www.exportcentral.ai/"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perplexity.ai/" TargetMode="External"/><Relationship Id="rId2" Type="http://schemas.openxmlformats.org/officeDocument/2006/relationships/hyperlink" Target="https://exportcentral.ai/market-reports"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ne.wikipedia.org/wiki/%E0%A4%9A%E0%A5%80%E0%A4%A8" TargetMode="Externa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urses.lumenlearning.com/wm-introductiontobusiness/chapter/trade-agreements/" TargetMode="External"/><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253317" y="2116183"/>
            <a:ext cx="5605311" cy="1588612"/>
          </a:xfrm>
        </p:spPr>
        <p:txBody>
          <a:bodyPr rtlCol="0"/>
          <a:lstStyle/>
          <a:p>
            <a:pPr>
              <a:lnSpc>
                <a:spcPct val="150000"/>
              </a:lnSpc>
              <a:spcBef>
                <a:spcPts val="600"/>
              </a:spcBef>
              <a:spcAft>
                <a:spcPts val="600"/>
              </a:spcAft>
            </a:pPr>
            <a:br>
              <a:rPr lang="en-GB" sz="4400"/>
            </a:br>
            <a:r>
              <a:rPr lang="en-GB" sz="4000"/>
              <a:t>Unlocking ASEAN</a:t>
            </a:r>
            <a:br>
              <a:rPr lang="en-GB" sz="4400"/>
            </a:br>
            <a:r>
              <a:rPr lang="en-GB" sz="2000"/>
              <a:t>Low Carbon Market Opportunities</a:t>
            </a:r>
            <a:br>
              <a:rPr lang="en-GB">
                <a:solidFill>
                  <a:srgbClr val="4495A2"/>
                </a:solidFill>
              </a:rPr>
            </a:br>
            <a:r>
              <a:rPr lang="en-GB" sz="2800"/>
              <a:t>Key Insights Summary</a:t>
            </a:r>
            <a:endParaRPr lang="en-GB" sz="2800" dirty="0"/>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59505" y="4549554"/>
            <a:ext cx="5499120" cy="953337"/>
          </a:xfrm>
        </p:spPr>
        <p:txBody>
          <a:bodyPr rtlCol="0"/>
          <a:lstStyle/>
          <a:p>
            <a:pPr rtl="0"/>
            <a:r>
              <a:rPr lang="en-GB" sz="1600">
                <a:latin typeface="+mj-lt"/>
                <a:hlinkClick r:id="rId3">
                  <a:extLst>
                    <a:ext uri="{A12FA001-AC4F-418D-AE19-62706E023703}">
                      <ahyp:hlinkClr xmlns:ahyp="http://schemas.microsoft.com/office/drawing/2018/hyperlinkcolor" val="tx"/>
                    </a:ext>
                  </a:extLst>
                </a:hlinkClick>
              </a:rPr>
              <a:t>Dr Jim Hamill</a:t>
            </a:r>
          </a:p>
          <a:p>
            <a:pPr rtl="0"/>
            <a:r>
              <a:rPr lang="en-GB" sz="1600">
                <a:latin typeface="+mj-lt"/>
                <a:hlinkClick r:id="rId3">
                  <a:extLst>
                    <a:ext uri="{A12FA001-AC4F-418D-AE19-62706E023703}">
                      <ahyp:hlinkClr xmlns:ahyp="http://schemas.microsoft.com/office/drawing/2018/hyperlinkcolor" val="tx"/>
                    </a:ext>
                  </a:extLst>
                </a:hlinkClick>
              </a:rPr>
              <a:t>jim.hamill@energise2-0.com</a:t>
            </a:r>
            <a:endParaRPr lang="en-GB" sz="1600">
              <a:latin typeface="+mj-lt"/>
            </a:endParaRPr>
          </a:p>
          <a:p>
            <a:pPr rtl="0"/>
            <a:r>
              <a:rPr lang="en-GB" sz="1600">
                <a:latin typeface="+mj-lt"/>
                <a:hlinkClick r:id="rId4">
                  <a:extLst>
                    <a:ext uri="{A12FA001-AC4F-418D-AE19-62706E023703}">
                      <ahyp:hlinkClr xmlns:ahyp="http://schemas.microsoft.com/office/drawing/2018/hyperlinkcolor" val="tx"/>
                    </a:ext>
                  </a:extLst>
                </a:hlinkClick>
              </a:rPr>
              <a:t>www.exportcentral.ai</a:t>
            </a:r>
            <a:endParaRPr lang="en-GB" sz="1600">
              <a:latin typeface="+mj-lt"/>
            </a:endParaRPr>
          </a:p>
          <a:p>
            <a:pPr rtl="0"/>
            <a:r>
              <a:rPr lang="en-GB" sz="1600">
                <a:latin typeface="+mj-lt"/>
                <a:hlinkClick r:id="rId5"/>
              </a:rPr>
              <a:t>www.linkedin.com/in/drjimhamill</a:t>
            </a:r>
            <a:endParaRPr lang="en-GB" sz="1600">
              <a:latin typeface="+mj-lt"/>
            </a:endParaRPr>
          </a:p>
          <a:p>
            <a:pPr rtl="0"/>
            <a:endParaRPr lang="en-GB" sz="1600"/>
          </a:p>
          <a:p>
            <a:pPr rtl="0"/>
            <a:r>
              <a:rPr lang="en-GB" sz="1600" b="1"/>
              <a:t>December 4</a:t>
            </a:r>
            <a:r>
              <a:rPr lang="en-GB" sz="1600" b="1" baseline="30000"/>
              <a:t>th</a:t>
            </a:r>
            <a:r>
              <a:rPr lang="en-GB" sz="1600" b="1"/>
              <a:t> 2025 </a:t>
            </a:r>
          </a:p>
          <a:p>
            <a:pPr rtl="0"/>
            <a:endParaRPr lang="en-GB" dirty="0"/>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22569-F271-A4B9-0853-3D19E7026ABE}"/>
              </a:ext>
            </a:extLst>
          </p:cNvPr>
          <p:cNvSpPr>
            <a:spLocks noGrp="1"/>
          </p:cNvSpPr>
          <p:nvPr>
            <p:ph type="title"/>
          </p:nvPr>
        </p:nvSpPr>
        <p:spPr>
          <a:xfrm>
            <a:off x="964024" y="879065"/>
            <a:ext cx="4941477" cy="610863"/>
          </a:xfrm>
        </p:spPr>
        <p:txBody>
          <a:bodyPr anchor="b">
            <a:normAutofit/>
          </a:bodyPr>
          <a:lstStyle/>
          <a:p>
            <a:r>
              <a:rPr lang="en-GB" dirty="0">
                <a:solidFill>
                  <a:srgbClr val="4495A2"/>
                </a:solidFill>
              </a:rPr>
              <a:t>A Call to Action </a:t>
            </a:r>
          </a:p>
        </p:txBody>
      </p:sp>
      <p:sp>
        <p:nvSpPr>
          <p:cNvPr id="3" name="Content Placeholder 2">
            <a:extLst>
              <a:ext uri="{FF2B5EF4-FFF2-40B4-BE49-F238E27FC236}">
                <a16:creationId xmlns:a16="http://schemas.microsoft.com/office/drawing/2014/main" id="{347B4CAB-8DFB-62FC-3A04-6780EB079C1F}"/>
              </a:ext>
            </a:extLst>
          </p:cNvPr>
          <p:cNvSpPr>
            <a:spLocks noGrp="1"/>
          </p:cNvSpPr>
          <p:nvPr>
            <p:ph type="body" sz="quarter" idx="11"/>
          </p:nvPr>
        </p:nvSpPr>
        <p:spPr>
          <a:xfrm>
            <a:off x="952501" y="2289362"/>
            <a:ext cx="4572001" cy="4030497"/>
          </a:xfrm>
        </p:spPr>
        <p:txBody>
          <a:bodyPr>
            <a:normAutofit/>
          </a:bodyPr>
          <a:lstStyle/>
          <a:p>
            <a:r>
              <a:rPr lang="en-GB" dirty="0"/>
              <a:t>The window of opportunity is 2025-2027. </a:t>
            </a:r>
          </a:p>
          <a:p>
            <a:r>
              <a:rPr lang="en-GB" dirty="0"/>
              <a:t>Companies acting immediately and decisively will establish dominant market positions.</a:t>
            </a:r>
          </a:p>
          <a:p>
            <a:r>
              <a:rPr lang="en-GB" dirty="0"/>
              <a:t>Late movers may face exclusion from premium opportunities.</a:t>
            </a:r>
          </a:p>
          <a:p>
            <a:r>
              <a:rPr lang="en-GB" dirty="0"/>
              <a:t>Initiate market assessment, explore project and partnership opportunities, develop a market entry &amp; development strategy, implement the strategy.</a:t>
            </a:r>
          </a:p>
          <a:p>
            <a:r>
              <a:rPr lang="en-GB" dirty="0"/>
              <a:t>Download the reports – </a:t>
            </a:r>
            <a:r>
              <a:rPr lang="en-GB" b="1" dirty="0">
                <a:hlinkClick r:id="rId2"/>
              </a:rPr>
              <a:t>Export Central AI</a:t>
            </a:r>
            <a:endParaRPr lang="en-GB" b="1" dirty="0"/>
          </a:p>
          <a:p>
            <a:r>
              <a:rPr lang="en-GB" b="1" dirty="0">
                <a:hlinkClick r:id="rId2"/>
              </a:rPr>
              <a:t>https://exportcentral.ai/market-reports</a:t>
            </a:r>
            <a:endParaRPr lang="en-GB" b="1" dirty="0"/>
          </a:p>
          <a:p>
            <a:r>
              <a:rPr lang="en-GB" dirty="0"/>
              <a:t>Build you own AI-powered ASEAN Market Intelligence Hub using tools such as </a:t>
            </a:r>
            <a:r>
              <a:rPr lang="en-GB" b="1" dirty="0">
                <a:hlinkClick r:id="rId3"/>
              </a:rPr>
              <a:t>Perplexity AI</a:t>
            </a:r>
            <a:r>
              <a:rPr lang="en-GB" dirty="0"/>
              <a:t>. </a:t>
            </a:r>
          </a:p>
          <a:p>
            <a:endParaRPr lang="en-GB" dirty="0"/>
          </a:p>
          <a:p>
            <a:endParaRPr lang="en-GB" dirty="0"/>
          </a:p>
        </p:txBody>
      </p:sp>
      <p:pic>
        <p:nvPicPr>
          <p:cNvPr id="6" name="Picture 5">
            <a:hlinkClick r:id="rId2"/>
            <a:extLst>
              <a:ext uri="{FF2B5EF4-FFF2-40B4-BE49-F238E27FC236}">
                <a16:creationId xmlns:a16="http://schemas.microsoft.com/office/drawing/2014/main" id="{08091402-7E17-0E96-4A02-1FEB919389C0}"/>
              </a:ext>
            </a:extLst>
          </p:cNvPr>
          <p:cNvPicPr>
            <a:picLocks noChangeAspect="1"/>
          </p:cNvPicPr>
          <p:nvPr/>
        </p:nvPicPr>
        <p:blipFill>
          <a:blip r:embed="rId4"/>
          <a:stretch>
            <a:fillRect/>
          </a:stretch>
        </p:blipFill>
        <p:spPr>
          <a:xfrm>
            <a:off x="5728274" y="879065"/>
            <a:ext cx="6354796" cy="5440794"/>
          </a:xfrm>
          <a:prstGeom prst="rect">
            <a:avLst/>
          </a:prstGeom>
        </p:spPr>
      </p:pic>
    </p:spTree>
    <p:extLst>
      <p:ext uri="{BB962C8B-B14F-4D97-AF65-F5344CB8AC3E}">
        <p14:creationId xmlns:p14="http://schemas.microsoft.com/office/powerpoint/2010/main" val="332829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C6D36D-0E0B-0EDB-A72A-246C5C4FC903}"/>
              </a:ext>
            </a:extLst>
          </p:cNvPr>
          <p:cNvSpPr>
            <a:spLocks noGrp="1"/>
          </p:cNvSpPr>
          <p:nvPr>
            <p:ph type="title"/>
          </p:nvPr>
        </p:nvSpPr>
        <p:spPr/>
        <p:txBody>
          <a:bodyPr>
            <a:normAutofit/>
          </a:bodyPr>
          <a:lstStyle/>
          <a:p>
            <a:r>
              <a:rPr lang="en-GB" sz="4000" dirty="0">
                <a:solidFill>
                  <a:srgbClr val="4495A2"/>
                </a:solidFill>
              </a:rPr>
              <a:t>The Full Report</a:t>
            </a:r>
          </a:p>
        </p:txBody>
      </p:sp>
      <p:sp>
        <p:nvSpPr>
          <p:cNvPr id="4" name="Text Placeholder 3">
            <a:extLst>
              <a:ext uri="{FF2B5EF4-FFF2-40B4-BE49-F238E27FC236}">
                <a16:creationId xmlns:a16="http://schemas.microsoft.com/office/drawing/2014/main" id="{B304E457-22F8-ED6E-22D5-C84CB1294C93}"/>
              </a:ext>
            </a:extLst>
          </p:cNvPr>
          <p:cNvSpPr>
            <a:spLocks noGrp="1"/>
          </p:cNvSpPr>
          <p:nvPr>
            <p:ph type="body" sz="quarter" idx="11"/>
          </p:nvPr>
        </p:nvSpPr>
        <p:spPr/>
        <p:txBody>
          <a:bodyPr/>
          <a:lstStyle/>
          <a:p>
            <a:endParaRPr lang="en-GB" dirty="0"/>
          </a:p>
        </p:txBody>
      </p:sp>
      <p:pic>
        <p:nvPicPr>
          <p:cNvPr id="6" name="Picture 5">
            <a:extLst>
              <a:ext uri="{FF2B5EF4-FFF2-40B4-BE49-F238E27FC236}">
                <a16:creationId xmlns:a16="http://schemas.microsoft.com/office/drawing/2014/main" id="{BE3D9011-1214-411B-B6BC-9D62B77204EC}"/>
              </a:ext>
            </a:extLst>
          </p:cNvPr>
          <p:cNvPicPr>
            <a:picLocks noChangeAspect="1"/>
          </p:cNvPicPr>
          <p:nvPr/>
        </p:nvPicPr>
        <p:blipFill>
          <a:blip r:embed="rId2"/>
          <a:stretch>
            <a:fillRect/>
          </a:stretch>
        </p:blipFill>
        <p:spPr>
          <a:xfrm>
            <a:off x="964024" y="2106979"/>
            <a:ext cx="9163117" cy="3257574"/>
          </a:xfrm>
          <a:prstGeom prst="rect">
            <a:avLst/>
          </a:prstGeom>
        </p:spPr>
      </p:pic>
    </p:spTree>
    <p:extLst>
      <p:ext uri="{BB962C8B-B14F-4D97-AF65-F5344CB8AC3E}">
        <p14:creationId xmlns:p14="http://schemas.microsoft.com/office/powerpoint/2010/main" val="325896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BF23B2-169B-AAB4-6384-0615DE93A072}"/>
              </a:ext>
            </a:extLst>
          </p:cNvPr>
          <p:cNvPicPr>
            <a:picLocks noChangeAspect="1"/>
          </p:cNvPicPr>
          <p:nvPr/>
        </p:nvPicPr>
        <p:blipFill>
          <a:blip r:embed="rId2"/>
          <a:stretch>
            <a:fillRect/>
          </a:stretch>
        </p:blipFill>
        <p:spPr>
          <a:xfrm>
            <a:off x="6931741" y="183407"/>
            <a:ext cx="4953493" cy="6597374"/>
          </a:xfrm>
          <a:prstGeom prst="rect">
            <a:avLst/>
          </a:prstGeom>
          <a:noFill/>
        </p:spPr>
      </p:pic>
      <p:sp>
        <p:nvSpPr>
          <p:cNvPr id="3" name="Title 2">
            <a:extLst>
              <a:ext uri="{FF2B5EF4-FFF2-40B4-BE49-F238E27FC236}">
                <a16:creationId xmlns:a16="http://schemas.microsoft.com/office/drawing/2014/main" id="{060B8F64-C0CC-52F6-F06D-7DC734CACB8A}"/>
              </a:ext>
            </a:extLst>
          </p:cNvPr>
          <p:cNvSpPr>
            <a:spLocks noGrp="1"/>
          </p:cNvSpPr>
          <p:nvPr>
            <p:ph type="title"/>
          </p:nvPr>
        </p:nvSpPr>
        <p:spPr>
          <a:xfrm>
            <a:off x="964024" y="879065"/>
            <a:ext cx="5419078" cy="610863"/>
          </a:xfrm>
        </p:spPr>
        <p:txBody>
          <a:bodyPr anchor="b">
            <a:noAutofit/>
          </a:bodyPr>
          <a:lstStyle/>
          <a:p>
            <a:r>
              <a:rPr lang="en-GB" sz="4000" dirty="0">
                <a:solidFill>
                  <a:srgbClr val="4495A2"/>
                </a:solidFill>
              </a:rPr>
              <a:t>Customise the Report</a:t>
            </a:r>
          </a:p>
        </p:txBody>
      </p:sp>
      <p:sp>
        <p:nvSpPr>
          <p:cNvPr id="11" name="Text Placeholder 3">
            <a:extLst>
              <a:ext uri="{FF2B5EF4-FFF2-40B4-BE49-F238E27FC236}">
                <a16:creationId xmlns:a16="http://schemas.microsoft.com/office/drawing/2014/main" id="{AB15F683-D695-4625-473B-128DE93879B1}"/>
              </a:ext>
            </a:extLst>
          </p:cNvPr>
          <p:cNvSpPr>
            <a:spLocks noGrp="1"/>
          </p:cNvSpPr>
          <p:nvPr>
            <p:ph type="body" sz="quarter" idx="11"/>
          </p:nvPr>
        </p:nvSpPr>
        <p:spPr>
          <a:xfrm>
            <a:off x="1138575" y="2289363"/>
            <a:ext cx="4385927" cy="2795232"/>
          </a:xfrm>
        </p:spPr>
        <p:txBody>
          <a:bodyPr/>
          <a:lstStyle/>
          <a:p>
            <a:pPr marL="285750" indent="-285750">
              <a:buFont typeface="Arial" panose="020B0604020202020204" pitchFamily="34" charset="0"/>
              <a:buChar char="•"/>
            </a:pPr>
            <a:r>
              <a:rPr lang="en-US" dirty="0"/>
              <a:t>Download the report</a:t>
            </a:r>
          </a:p>
          <a:p>
            <a:pPr marL="285750" indent="-285750">
              <a:buFont typeface="Arial" panose="020B0604020202020204" pitchFamily="34" charset="0"/>
              <a:buChar char="•"/>
            </a:pPr>
            <a:r>
              <a:rPr lang="en-US" dirty="0"/>
              <a:t>Create a Perplexity AI Pro account</a:t>
            </a:r>
          </a:p>
          <a:p>
            <a:pPr marL="285750" indent="-285750">
              <a:buFont typeface="Arial" panose="020B0604020202020204" pitchFamily="34" charset="0"/>
              <a:buChar char="•"/>
            </a:pPr>
            <a:r>
              <a:rPr lang="en-US" dirty="0"/>
              <a:t>Create a workspace called ASEAN Region</a:t>
            </a:r>
          </a:p>
          <a:p>
            <a:pPr marL="285750" indent="-285750">
              <a:buFont typeface="Arial" panose="020B0604020202020204" pitchFamily="34" charset="0"/>
              <a:buChar char="•"/>
            </a:pPr>
            <a:r>
              <a:rPr lang="en-US" dirty="0"/>
              <a:t>Provide context (about your company)</a:t>
            </a:r>
          </a:p>
          <a:p>
            <a:pPr marL="285750" indent="-285750">
              <a:buFont typeface="Arial" panose="020B0604020202020204" pitchFamily="34" charset="0"/>
              <a:buChar char="•"/>
            </a:pPr>
            <a:r>
              <a:rPr lang="en-US" dirty="0"/>
              <a:t>Upload the report</a:t>
            </a:r>
          </a:p>
          <a:p>
            <a:pPr marL="285750" indent="-285750">
              <a:buFont typeface="Arial" panose="020B0604020202020204" pitchFamily="34" charset="0"/>
              <a:buChar char="•"/>
            </a:pPr>
            <a:r>
              <a:rPr lang="en-US" dirty="0"/>
              <a:t>Prompt with company specific content requests</a:t>
            </a:r>
          </a:p>
          <a:p>
            <a:pPr marL="285750" indent="-285750">
              <a:buFont typeface="Arial" panose="020B0604020202020204" pitchFamily="34" charset="0"/>
              <a:buChar char="•"/>
            </a:pPr>
            <a:r>
              <a:rPr lang="en-US" dirty="0"/>
              <a:t>Set up Perplexity Tasks and real time updates</a:t>
            </a:r>
          </a:p>
          <a:p>
            <a:pPr marL="285750" indent="-285750">
              <a:buFont typeface="Arial" panose="020B0604020202020204" pitchFamily="34" charset="0"/>
              <a:buChar char="•"/>
            </a:pPr>
            <a:r>
              <a:rPr lang="en-US" dirty="0"/>
              <a:t>Develop actionable insights</a:t>
            </a:r>
          </a:p>
          <a:p>
            <a:endParaRPr lang="en-US" sz="1800" dirty="0"/>
          </a:p>
        </p:txBody>
      </p:sp>
    </p:spTree>
    <p:extLst>
      <p:ext uri="{BB962C8B-B14F-4D97-AF65-F5344CB8AC3E}">
        <p14:creationId xmlns:p14="http://schemas.microsoft.com/office/powerpoint/2010/main" val="182031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screenshot of a website&#10;&#10;AI-generated content may be incorrect.">
            <a:extLst>
              <a:ext uri="{FF2B5EF4-FFF2-40B4-BE49-F238E27FC236}">
                <a16:creationId xmlns:a16="http://schemas.microsoft.com/office/drawing/2014/main" id="{2A06BCBF-6F79-9ED6-1ABD-59F3FC776651}"/>
              </a:ext>
            </a:extLst>
          </p:cNvPr>
          <p:cNvPicPr>
            <a:picLocks noChangeAspect="1"/>
          </p:cNvPicPr>
          <p:nvPr/>
        </p:nvPicPr>
        <p:blipFill>
          <a:blip r:embed="rId2"/>
          <a:stretch>
            <a:fillRect/>
          </a:stretch>
        </p:blipFill>
        <p:spPr>
          <a:xfrm>
            <a:off x="5832987" y="1741786"/>
            <a:ext cx="6096000" cy="3108959"/>
          </a:xfrm>
          <a:prstGeom prst="rect">
            <a:avLst/>
          </a:prstGeom>
          <a:noFill/>
        </p:spPr>
      </p:pic>
      <p:sp>
        <p:nvSpPr>
          <p:cNvPr id="58" name="Title 2">
            <a:extLst>
              <a:ext uri="{FF2B5EF4-FFF2-40B4-BE49-F238E27FC236}">
                <a16:creationId xmlns:a16="http://schemas.microsoft.com/office/drawing/2014/main" id="{5FA93BB1-9D97-3FBE-D3C1-4B3A0B7392D2}"/>
              </a:ext>
            </a:extLst>
          </p:cNvPr>
          <p:cNvSpPr>
            <a:spLocks noGrp="1"/>
          </p:cNvSpPr>
          <p:nvPr>
            <p:ph type="title"/>
          </p:nvPr>
        </p:nvSpPr>
        <p:spPr>
          <a:xfrm>
            <a:off x="964024" y="879065"/>
            <a:ext cx="4941477" cy="610863"/>
          </a:xfrm>
        </p:spPr>
        <p:txBody>
          <a:bodyPr anchor="b">
            <a:normAutofit/>
          </a:bodyPr>
          <a:lstStyle/>
          <a:p>
            <a:r>
              <a:rPr lang="en-US" b="0" dirty="0">
                <a:solidFill>
                  <a:srgbClr val="4495A2"/>
                </a:solidFill>
              </a:rPr>
              <a:t>Perplexity AI</a:t>
            </a:r>
          </a:p>
        </p:txBody>
      </p:sp>
      <p:sp>
        <p:nvSpPr>
          <p:cNvPr id="17" name="Text Placeholder 16">
            <a:extLst>
              <a:ext uri="{FF2B5EF4-FFF2-40B4-BE49-F238E27FC236}">
                <a16:creationId xmlns:a16="http://schemas.microsoft.com/office/drawing/2014/main" id="{12410C7E-79C5-479E-E9C0-B526A665B9D1}"/>
              </a:ext>
            </a:extLst>
          </p:cNvPr>
          <p:cNvSpPr>
            <a:spLocks noGrp="1"/>
          </p:cNvSpPr>
          <p:nvPr>
            <p:ph type="body" sz="quarter" idx="11"/>
          </p:nvPr>
        </p:nvSpPr>
        <p:spPr>
          <a:xfrm>
            <a:off x="952501" y="2289363"/>
            <a:ext cx="4763974" cy="2795232"/>
          </a:xfrm>
        </p:spPr>
        <p:txBody>
          <a:bodyPr>
            <a:noAutofit/>
          </a:bodyPr>
          <a:lstStyle/>
          <a:p>
            <a:r>
              <a:rPr lang="en-GB" sz="2000" i="1" dirty="0"/>
              <a:t>HOW we developed the Key Insights Summary is just as important as the insights themselves.</a:t>
            </a:r>
          </a:p>
          <a:p>
            <a:r>
              <a:rPr lang="en-GB" sz="2000" i="1" dirty="0"/>
              <a:t>A detailed and comprehensive report is available.</a:t>
            </a:r>
          </a:p>
          <a:p>
            <a:r>
              <a:rPr lang="en-GB" sz="2000" i="1" dirty="0"/>
              <a:t>From generic to company specific insights leveraging the power of AI.</a:t>
            </a:r>
          </a:p>
        </p:txBody>
      </p:sp>
    </p:spTree>
    <p:extLst>
      <p:ext uri="{BB962C8B-B14F-4D97-AF65-F5344CB8AC3E}">
        <p14:creationId xmlns:p14="http://schemas.microsoft.com/office/powerpoint/2010/main" val="197118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4F6F3-49F4-22DF-5785-EE648BC3A1DD}"/>
            </a:ext>
          </a:extLst>
        </p:cNvPr>
        <p:cNvGrpSpPr/>
        <p:nvPr/>
      </p:nvGrpSpPr>
      <p:grpSpPr>
        <a:xfrm>
          <a:off x="0" y="0"/>
          <a:ext cx="0" cy="0"/>
          <a:chOff x="0" y="0"/>
          <a:chExt cx="0" cy="0"/>
        </a:xfrm>
      </p:grpSpPr>
      <p:sp>
        <p:nvSpPr>
          <p:cNvPr id="58" name="Title 2">
            <a:extLst>
              <a:ext uri="{FF2B5EF4-FFF2-40B4-BE49-F238E27FC236}">
                <a16:creationId xmlns:a16="http://schemas.microsoft.com/office/drawing/2014/main" id="{47F27002-6922-5519-A1C7-D129E27F519D}"/>
              </a:ext>
            </a:extLst>
          </p:cNvPr>
          <p:cNvSpPr>
            <a:spLocks noGrp="1"/>
          </p:cNvSpPr>
          <p:nvPr>
            <p:ph type="title"/>
          </p:nvPr>
        </p:nvSpPr>
        <p:spPr>
          <a:xfrm>
            <a:off x="964025" y="879065"/>
            <a:ext cx="6828255" cy="610863"/>
          </a:xfrm>
        </p:spPr>
        <p:txBody>
          <a:bodyPr anchor="b">
            <a:normAutofit/>
          </a:bodyPr>
          <a:lstStyle/>
          <a:p>
            <a:r>
              <a:rPr lang="en-US" b="0" dirty="0">
                <a:solidFill>
                  <a:srgbClr val="4495A2"/>
                </a:solidFill>
              </a:rPr>
              <a:t>Market Overview</a:t>
            </a:r>
          </a:p>
        </p:txBody>
      </p:sp>
      <p:sp>
        <p:nvSpPr>
          <p:cNvPr id="17" name="Text Placeholder 16">
            <a:extLst>
              <a:ext uri="{FF2B5EF4-FFF2-40B4-BE49-F238E27FC236}">
                <a16:creationId xmlns:a16="http://schemas.microsoft.com/office/drawing/2014/main" id="{0EE14367-6421-B8E0-8948-33A95F036C43}"/>
              </a:ext>
            </a:extLst>
          </p:cNvPr>
          <p:cNvSpPr>
            <a:spLocks noGrp="1"/>
          </p:cNvSpPr>
          <p:nvPr>
            <p:ph type="body" sz="quarter" idx="11"/>
          </p:nvPr>
        </p:nvSpPr>
        <p:spPr>
          <a:xfrm>
            <a:off x="1304015" y="2289363"/>
            <a:ext cx="9788056" cy="3960363"/>
          </a:xfrm>
        </p:spPr>
        <p:txBody>
          <a:bodyPr>
            <a:normAutofit/>
          </a:bodyPr>
          <a:lstStyle/>
          <a:p>
            <a:pPr marL="342891" indent="-342891">
              <a:buFont typeface="Arial" panose="020B0604020202020204" pitchFamily="34" charset="0"/>
              <a:buChar char="•"/>
            </a:pPr>
            <a:r>
              <a:rPr lang="en-GB" sz="1800" dirty="0"/>
              <a:t>Experiencing unprecedented growth, ASEAN is one of the most significant low carbon energy market opportunities globally with a combined project pipeline exceeding $120-220 billion USD.</a:t>
            </a:r>
          </a:p>
          <a:p>
            <a:pPr marL="342891" indent="-342891">
              <a:buFont typeface="Arial" panose="020B0604020202020204" pitchFamily="34" charset="0"/>
              <a:buChar char="•"/>
            </a:pPr>
            <a:r>
              <a:rPr lang="en-GB" sz="1800" dirty="0"/>
              <a:t>Significant opportunities exist across all low carbon sectors including offshore wind, CCUS, green hydrogen, solar energy, wave and tidal, hydropower, clean energy and decommissioning.</a:t>
            </a:r>
          </a:p>
          <a:p>
            <a:pPr marL="342891" indent="-342891">
              <a:buFont typeface="Arial" panose="020B0604020202020204" pitchFamily="34" charset="0"/>
              <a:buChar char="•"/>
            </a:pPr>
            <a:r>
              <a:rPr lang="en-GB" sz="1800" dirty="0"/>
              <a:t>The updated 2025 Nationally Determined Contributions (NDCs) demonstrate enhanced low carbon ambitions across most ASEAN countries, with notable improvements including shifts to absolute emissions targets, earlier peak emission commitments, and accelerated net-zero timelines.</a:t>
            </a:r>
          </a:p>
          <a:p>
            <a:pPr marL="342891" indent="-342891">
              <a:buFont typeface="Arial" panose="020B0604020202020204" pitchFamily="34" charset="0"/>
              <a:buChar char="•"/>
            </a:pPr>
            <a:r>
              <a:rPr lang="en-GB" sz="1800" dirty="0"/>
              <a:t>With caveats, the region is open for business. Regulations, tariffs and local content requirements vary by country but are easing. </a:t>
            </a:r>
          </a:p>
          <a:p>
            <a:endParaRPr lang="en-GB" sz="2000" dirty="0"/>
          </a:p>
        </p:txBody>
      </p:sp>
    </p:spTree>
    <p:extLst>
      <p:ext uri="{BB962C8B-B14F-4D97-AF65-F5344CB8AC3E}">
        <p14:creationId xmlns:p14="http://schemas.microsoft.com/office/powerpoint/2010/main" val="139568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C574E-EDD0-F3F9-B221-21D71E5FC332}"/>
            </a:ext>
          </a:extLst>
        </p:cNvPr>
        <p:cNvGrpSpPr/>
        <p:nvPr/>
      </p:nvGrpSpPr>
      <p:grpSpPr>
        <a:xfrm>
          <a:off x="0" y="0"/>
          <a:ext cx="0" cy="0"/>
          <a:chOff x="0" y="0"/>
          <a:chExt cx="0" cy="0"/>
        </a:xfrm>
      </p:grpSpPr>
      <p:sp>
        <p:nvSpPr>
          <p:cNvPr id="58" name="Title 2">
            <a:extLst>
              <a:ext uri="{FF2B5EF4-FFF2-40B4-BE49-F238E27FC236}">
                <a16:creationId xmlns:a16="http://schemas.microsoft.com/office/drawing/2014/main" id="{A98A8ECF-31E9-CADB-F14E-1D024AA4D896}"/>
              </a:ext>
            </a:extLst>
          </p:cNvPr>
          <p:cNvSpPr>
            <a:spLocks noGrp="1"/>
          </p:cNvSpPr>
          <p:nvPr>
            <p:ph type="title"/>
          </p:nvPr>
        </p:nvSpPr>
        <p:spPr>
          <a:xfrm>
            <a:off x="964025" y="879065"/>
            <a:ext cx="6828255" cy="610863"/>
          </a:xfrm>
        </p:spPr>
        <p:txBody>
          <a:bodyPr anchor="b">
            <a:normAutofit/>
          </a:bodyPr>
          <a:lstStyle/>
          <a:p>
            <a:r>
              <a:rPr lang="en-US" b="0" dirty="0">
                <a:solidFill>
                  <a:srgbClr val="4495A2"/>
                </a:solidFill>
              </a:rPr>
              <a:t>Key Project Analysis</a:t>
            </a:r>
          </a:p>
        </p:txBody>
      </p:sp>
      <p:sp>
        <p:nvSpPr>
          <p:cNvPr id="17" name="Text Placeholder 16">
            <a:extLst>
              <a:ext uri="{FF2B5EF4-FFF2-40B4-BE49-F238E27FC236}">
                <a16:creationId xmlns:a16="http://schemas.microsoft.com/office/drawing/2014/main" id="{4895A060-2B89-44F9-3221-D5D640989E6C}"/>
              </a:ext>
            </a:extLst>
          </p:cNvPr>
          <p:cNvSpPr>
            <a:spLocks noGrp="1"/>
          </p:cNvSpPr>
          <p:nvPr>
            <p:ph type="body" sz="quarter" idx="11"/>
          </p:nvPr>
        </p:nvSpPr>
        <p:spPr>
          <a:xfrm>
            <a:off x="1025013" y="2512613"/>
            <a:ext cx="5765403" cy="3637464"/>
          </a:xfrm>
        </p:spPr>
        <p:txBody>
          <a:bodyPr>
            <a:normAutofit/>
          </a:bodyPr>
          <a:lstStyle/>
          <a:p>
            <a:r>
              <a:rPr lang="en-GB" sz="1800" dirty="0"/>
              <a:t>Twenty major low carbon energy projects representing over $80 billion in total capital investment. </a:t>
            </a:r>
          </a:p>
          <a:p>
            <a:r>
              <a:rPr lang="en-GB" sz="1800" dirty="0"/>
              <a:t>Spanning the complete development lifecycle from early-stage feasibility studies through front-end engineering design (FEED), engineering, procurement, and construction (EPC), and operational phases. </a:t>
            </a:r>
          </a:p>
          <a:p>
            <a:r>
              <a:rPr lang="en-GB" sz="1800" dirty="0"/>
              <a:t>Distributed across offshore wind, solar with battery storage, geothermal, carbon capture and storage, hydrogen, grid infrastructure, and emerging marine energy technologies.</a:t>
            </a:r>
          </a:p>
          <a:p>
            <a:endParaRPr lang="en-GB" sz="2000" dirty="0"/>
          </a:p>
        </p:txBody>
      </p:sp>
      <p:sp>
        <p:nvSpPr>
          <p:cNvPr id="2" name="Text Placeholder 16">
            <a:extLst>
              <a:ext uri="{FF2B5EF4-FFF2-40B4-BE49-F238E27FC236}">
                <a16:creationId xmlns:a16="http://schemas.microsoft.com/office/drawing/2014/main" id="{FE0AAF09-D3EF-C4EE-D2B0-ADDAE0884E0C}"/>
              </a:ext>
            </a:extLst>
          </p:cNvPr>
          <p:cNvSpPr txBox="1">
            <a:spLocks/>
          </p:cNvSpPr>
          <p:nvPr/>
        </p:nvSpPr>
        <p:spPr>
          <a:xfrm>
            <a:off x="7068711" y="2512611"/>
            <a:ext cx="4969564" cy="388951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a:buFont typeface="Arial" panose="020B0604020202020204" pitchFamily="34" charset="0"/>
              <a:buChar char="•"/>
            </a:pPr>
            <a:r>
              <a:rPr lang="en-GB" sz="1800" dirty="0"/>
              <a:t>FEED or planning stages - 7 </a:t>
            </a:r>
          </a:p>
          <a:p>
            <a:pPr marL="342891" indent="-342891">
              <a:buFont typeface="Arial" panose="020B0604020202020204" pitchFamily="34" charset="0"/>
              <a:buChar char="•"/>
            </a:pPr>
            <a:r>
              <a:rPr lang="en-GB" sz="1800" dirty="0"/>
              <a:t>EPC or under construction - 3 </a:t>
            </a:r>
          </a:p>
          <a:p>
            <a:pPr marL="342891" indent="-342891">
              <a:buFont typeface="Arial" panose="020B0604020202020204" pitchFamily="34" charset="0"/>
              <a:buChar char="•"/>
            </a:pPr>
            <a:r>
              <a:rPr lang="en-GB" sz="1800" dirty="0"/>
              <a:t>Pre-FEED development - 3 </a:t>
            </a:r>
          </a:p>
          <a:p>
            <a:pPr marL="342891" indent="-342891">
              <a:buFont typeface="Arial" panose="020B0604020202020204" pitchFamily="34" charset="0"/>
              <a:buChar char="•"/>
            </a:pPr>
            <a:r>
              <a:rPr lang="en-GB" sz="1800" dirty="0"/>
              <a:t>Operational with expansion plans - 2</a:t>
            </a:r>
          </a:p>
          <a:p>
            <a:pPr marL="342891" indent="-342891">
              <a:buFont typeface="Arial" panose="020B0604020202020204" pitchFamily="34" charset="0"/>
              <a:buChar char="•"/>
            </a:pPr>
            <a:r>
              <a:rPr lang="en-GB" sz="1800" dirty="0"/>
              <a:t>Tender stages - 2 </a:t>
            </a:r>
          </a:p>
          <a:p>
            <a:pPr marL="342891" indent="-342891">
              <a:buFont typeface="Arial" panose="020B0604020202020204" pitchFamily="34" charset="0"/>
              <a:buChar char="•"/>
            </a:pPr>
            <a:r>
              <a:rPr lang="en-GB" sz="1800" dirty="0"/>
              <a:t>Recently completed major milestones (auction awards, conditional approvals, or partnership agreements) - 3​</a:t>
            </a:r>
          </a:p>
          <a:p>
            <a:endParaRPr lang="en-GB" sz="2000" dirty="0"/>
          </a:p>
        </p:txBody>
      </p:sp>
    </p:spTree>
    <p:extLst>
      <p:ext uri="{BB962C8B-B14F-4D97-AF65-F5344CB8AC3E}">
        <p14:creationId xmlns:p14="http://schemas.microsoft.com/office/powerpoint/2010/main" val="211417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22585" y="410568"/>
            <a:ext cx="2986187" cy="373261"/>
          </a:xfrm>
          <a:prstGeom prst="rect">
            <a:avLst/>
          </a:prstGeom>
          <a:noFill/>
          <a:ln/>
        </p:spPr>
        <p:txBody>
          <a:bodyPr wrap="none" lIns="0" tIns="0" rIns="0" bIns="0" rtlCol="0" anchor="t"/>
          <a:lstStyle/>
          <a:p>
            <a:pPr>
              <a:lnSpc>
                <a:spcPts val="2917"/>
              </a:lnSpc>
            </a:pPr>
            <a:r>
              <a:rPr lang="en-US" sz="4000" b="1" dirty="0">
                <a:solidFill>
                  <a:srgbClr val="4495A2"/>
                </a:solidFill>
                <a:latin typeface="+mj-lt"/>
              </a:rPr>
              <a:t>Key Project Analysis</a:t>
            </a:r>
          </a:p>
          <a:p>
            <a:pPr>
              <a:lnSpc>
                <a:spcPts val="2917"/>
              </a:lnSpc>
            </a:pPr>
            <a:endParaRPr lang="en-US" sz="4400" b="1" dirty="0"/>
          </a:p>
        </p:txBody>
      </p:sp>
      <p:sp>
        <p:nvSpPr>
          <p:cNvPr id="3" name="Shape 1"/>
          <p:cNvSpPr/>
          <p:nvPr/>
        </p:nvSpPr>
        <p:spPr>
          <a:xfrm>
            <a:off x="522586" y="1007766"/>
            <a:ext cx="3616127" cy="447873"/>
          </a:xfrm>
          <a:prstGeom prst="roundRect">
            <a:avLst>
              <a:gd name="adj" fmla="val 480065"/>
            </a:avLst>
          </a:prstGeom>
          <a:solidFill>
            <a:srgbClr val="F2EEEE"/>
          </a:solidFill>
          <a:ln/>
        </p:spPr>
        <p:txBody>
          <a:bodyPr/>
          <a:lstStyle/>
          <a:p>
            <a:endParaRPr lang="en-GB" sz="150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8633" y="1119685"/>
            <a:ext cx="223937" cy="223937"/>
          </a:xfrm>
          <a:prstGeom prst="rect">
            <a:avLst/>
          </a:prstGeom>
        </p:spPr>
      </p:pic>
      <p:sp>
        <p:nvSpPr>
          <p:cNvPr id="5" name="Text 2"/>
          <p:cNvSpPr/>
          <p:nvPr/>
        </p:nvSpPr>
        <p:spPr>
          <a:xfrm>
            <a:off x="671812" y="1604866"/>
            <a:ext cx="1866305" cy="233263"/>
          </a:xfrm>
          <a:prstGeom prst="rect">
            <a:avLst/>
          </a:prstGeom>
          <a:noFill/>
          <a:ln/>
        </p:spPr>
        <p:txBody>
          <a:bodyPr wrap="none" lIns="0" tIns="0" rIns="0" bIns="0" rtlCol="0" anchor="t"/>
          <a:lstStyle/>
          <a:p>
            <a:pPr>
              <a:lnSpc>
                <a:spcPts val="1833"/>
              </a:lnSpc>
            </a:pPr>
            <a:r>
              <a:rPr lang="en-US" sz="2000" dirty="0">
                <a:solidFill>
                  <a:srgbClr val="2B4150"/>
                </a:solidFill>
                <a:latin typeface="MuseoModerno Medium" pitchFamily="34" charset="0"/>
                <a:ea typeface="MuseoModerno Medium" pitchFamily="34" charset="-122"/>
                <a:cs typeface="MuseoModerno Medium" pitchFamily="34" charset="-120"/>
              </a:rPr>
              <a:t>By Technology</a:t>
            </a:r>
            <a:endParaRPr lang="en-US" sz="2000" dirty="0"/>
          </a:p>
        </p:txBody>
      </p:sp>
      <p:sp>
        <p:nvSpPr>
          <p:cNvPr id="6" name="Text 3"/>
          <p:cNvSpPr/>
          <p:nvPr/>
        </p:nvSpPr>
        <p:spPr>
          <a:xfrm>
            <a:off x="671811" y="1927623"/>
            <a:ext cx="3317677" cy="1672431"/>
          </a:xfrm>
          <a:prstGeom prst="rect">
            <a:avLst/>
          </a:prstGeom>
          <a:noFill/>
          <a:ln/>
        </p:spPr>
        <p:txBody>
          <a:bodyPr wrap="square" lIns="0" tIns="0" rIns="0" bIns="0" rtlCol="0" anchor="t"/>
          <a:lstStyle/>
          <a:p>
            <a:pPr>
              <a:lnSpc>
                <a:spcPts val="1875"/>
              </a:lnSpc>
            </a:pPr>
            <a:r>
              <a:rPr lang="en-US" sz="1600" dirty="0">
                <a:solidFill>
                  <a:srgbClr val="2B4150"/>
                </a:solidFill>
                <a:latin typeface="Source Sans 3" pitchFamily="34" charset="0"/>
                <a:ea typeface="Source Sans 3" pitchFamily="34" charset="-122"/>
                <a:cs typeface="Source Sans 3" pitchFamily="34" charset="-120"/>
              </a:rPr>
              <a:t>Offshore wind projects dominate the portfolio with 4 major developments representing approximately $25-30 billion in investment, followed by solar and battery storage systems ($15-20 billion), geothermal ($2.4 billion), carbon capture and storage ($4-5 billion), and grid infrastructure including subsea cables ($3-5 billion).​</a:t>
            </a:r>
            <a:endParaRPr lang="en-US" sz="1600" dirty="0"/>
          </a:p>
        </p:txBody>
      </p:sp>
      <p:sp>
        <p:nvSpPr>
          <p:cNvPr id="7" name="Shape 4"/>
          <p:cNvSpPr/>
          <p:nvPr/>
        </p:nvSpPr>
        <p:spPr>
          <a:xfrm>
            <a:off x="4287938" y="1007766"/>
            <a:ext cx="3616127" cy="447873"/>
          </a:xfrm>
          <a:prstGeom prst="roundRect">
            <a:avLst>
              <a:gd name="adj" fmla="val 480065"/>
            </a:avLst>
          </a:prstGeom>
          <a:solidFill>
            <a:srgbClr val="F2EEEE"/>
          </a:solidFill>
          <a:ln/>
        </p:spPr>
        <p:txBody>
          <a:bodyPr/>
          <a:lstStyle/>
          <a:p>
            <a:endParaRPr lang="en-GB" sz="1500"/>
          </a:p>
        </p:txBody>
      </p:sp>
      <p:pic>
        <p:nvPicPr>
          <p:cNvPr id="8"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83984" y="1119685"/>
            <a:ext cx="223937" cy="223937"/>
          </a:xfrm>
          <a:prstGeom prst="rect">
            <a:avLst/>
          </a:prstGeom>
        </p:spPr>
      </p:pic>
      <p:sp>
        <p:nvSpPr>
          <p:cNvPr id="9" name="Text 5"/>
          <p:cNvSpPr/>
          <p:nvPr/>
        </p:nvSpPr>
        <p:spPr>
          <a:xfrm>
            <a:off x="4437164" y="1604866"/>
            <a:ext cx="1866305" cy="233263"/>
          </a:xfrm>
          <a:prstGeom prst="rect">
            <a:avLst/>
          </a:prstGeom>
          <a:noFill/>
          <a:ln/>
        </p:spPr>
        <p:txBody>
          <a:bodyPr wrap="none" lIns="0" tIns="0" rIns="0" bIns="0" rtlCol="0" anchor="t"/>
          <a:lstStyle/>
          <a:p>
            <a:pPr>
              <a:lnSpc>
                <a:spcPts val="1833"/>
              </a:lnSpc>
            </a:pPr>
            <a:r>
              <a:rPr lang="en-US" sz="2000" dirty="0">
                <a:solidFill>
                  <a:srgbClr val="2B4150"/>
                </a:solidFill>
                <a:latin typeface="MuseoModerno Medium" pitchFamily="34" charset="0"/>
                <a:ea typeface="MuseoModerno Medium" pitchFamily="34" charset="-122"/>
                <a:cs typeface="MuseoModerno Medium" pitchFamily="34" charset="-120"/>
              </a:rPr>
              <a:t>By Country</a:t>
            </a:r>
            <a:endParaRPr lang="en-US" sz="2000" dirty="0"/>
          </a:p>
        </p:txBody>
      </p:sp>
      <p:sp>
        <p:nvSpPr>
          <p:cNvPr id="10" name="Text 6"/>
          <p:cNvSpPr/>
          <p:nvPr/>
        </p:nvSpPr>
        <p:spPr>
          <a:xfrm>
            <a:off x="4437163" y="1927624"/>
            <a:ext cx="3317677" cy="2867025"/>
          </a:xfrm>
          <a:prstGeom prst="rect">
            <a:avLst/>
          </a:prstGeom>
          <a:noFill/>
          <a:ln/>
        </p:spPr>
        <p:txBody>
          <a:bodyPr wrap="square" lIns="0" tIns="0" rIns="0" bIns="0" rtlCol="0" anchor="t"/>
          <a:lstStyle/>
          <a:p>
            <a:pPr>
              <a:lnSpc>
                <a:spcPts val="1875"/>
              </a:lnSpc>
            </a:pPr>
            <a:r>
              <a:rPr lang="en-US" sz="1600" dirty="0">
                <a:solidFill>
                  <a:srgbClr val="2B4150"/>
                </a:solidFill>
                <a:latin typeface="Source Sans 3" pitchFamily="34" charset="0"/>
                <a:ea typeface="Source Sans 3" pitchFamily="34" charset="-122"/>
                <a:cs typeface="Source Sans 3" pitchFamily="34" charset="-120"/>
              </a:rPr>
              <a:t>Vietnam leads with 2 major offshore wind projects totaling 9.5 GW capacity and over $18 billion investment. The Philippines follows with the GEA-4 auction program delivering 10.2 GW across 123 projects valued at $15-20 billion. Malaysia hosts multiple projects including the ACWA Power partnership ($10 billion), Sarawak-Singapore cable ($2-3 billion), and CCS developments ($3-4 billion). Thailand's Gulf Energy solar-plus-storage portfolio represents $820 million in near-term investment. Indonesia features significant geothermal ($2.4 billion) and LNG-with-CCS projects ($20+ billion).​</a:t>
            </a:r>
            <a:endParaRPr lang="en-US" sz="1600" dirty="0"/>
          </a:p>
        </p:txBody>
      </p:sp>
      <p:sp>
        <p:nvSpPr>
          <p:cNvPr id="11" name="Shape 7"/>
          <p:cNvSpPr/>
          <p:nvPr/>
        </p:nvSpPr>
        <p:spPr>
          <a:xfrm>
            <a:off x="8053290" y="1007766"/>
            <a:ext cx="3616127" cy="447873"/>
          </a:xfrm>
          <a:prstGeom prst="roundRect">
            <a:avLst>
              <a:gd name="adj" fmla="val 480065"/>
            </a:avLst>
          </a:prstGeom>
          <a:solidFill>
            <a:srgbClr val="F2EEEE"/>
          </a:solidFill>
          <a:ln/>
        </p:spPr>
        <p:txBody>
          <a:bodyPr/>
          <a:lstStyle/>
          <a:p>
            <a:endParaRPr lang="en-GB" sz="1500"/>
          </a:p>
        </p:txBody>
      </p:sp>
      <p:pic>
        <p:nvPicPr>
          <p:cNvPr id="12"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49334" y="1119685"/>
            <a:ext cx="223937" cy="223937"/>
          </a:xfrm>
          <a:prstGeom prst="rect">
            <a:avLst/>
          </a:prstGeom>
        </p:spPr>
      </p:pic>
      <p:sp>
        <p:nvSpPr>
          <p:cNvPr id="13" name="Text 8"/>
          <p:cNvSpPr/>
          <p:nvPr/>
        </p:nvSpPr>
        <p:spPr>
          <a:xfrm>
            <a:off x="8202514" y="1604866"/>
            <a:ext cx="1866305" cy="233263"/>
          </a:xfrm>
          <a:prstGeom prst="rect">
            <a:avLst/>
          </a:prstGeom>
          <a:noFill/>
          <a:ln/>
        </p:spPr>
        <p:txBody>
          <a:bodyPr wrap="none" lIns="0" tIns="0" rIns="0" bIns="0" rtlCol="0" anchor="t"/>
          <a:lstStyle/>
          <a:p>
            <a:pPr>
              <a:lnSpc>
                <a:spcPts val="1833"/>
              </a:lnSpc>
            </a:pPr>
            <a:r>
              <a:rPr lang="en-US" sz="2000" dirty="0">
                <a:solidFill>
                  <a:srgbClr val="2B4150"/>
                </a:solidFill>
                <a:latin typeface="MuseoModerno Medium" pitchFamily="34" charset="0"/>
                <a:ea typeface="MuseoModerno Medium" pitchFamily="34" charset="-122"/>
              </a:rPr>
              <a:t>2025 - 2027</a:t>
            </a:r>
            <a:endParaRPr lang="en-US" sz="2000" dirty="0"/>
          </a:p>
        </p:txBody>
      </p:sp>
      <p:sp>
        <p:nvSpPr>
          <p:cNvPr id="14" name="Text 9"/>
          <p:cNvSpPr/>
          <p:nvPr/>
        </p:nvSpPr>
        <p:spPr>
          <a:xfrm>
            <a:off x="8202514" y="1927624"/>
            <a:ext cx="3317677" cy="1433513"/>
          </a:xfrm>
          <a:prstGeom prst="rect">
            <a:avLst/>
          </a:prstGeom>
          <a:noFill/>
          <a:ln/>
        </p:spPr>
        <p:txBody>
          <a:bodyPr wrap="square" lIns="0" tIns="0" rIns="0" bIns="0" rtlCol="0" anchor="t"/>
          <a:lstStyle/>
          <a:p>
            <a:pPr>
              <a:lnSpc>
                <a:spcPts val="1875"/>
              </a:lnSpc>
            </a:pPr>
            <a:r>
              <a:rPr lang="en-US" sz="1600" dirty="0">
                <a:solidFill>
                  <a:srgbClr val="2B4150"/>
                </a:solidFill>
                <a:latin typeface="Source Sans 3" pitchFamily="34" charset="0"/>
                <a:ea typeface="Source Sans 3" pitchFamily="34" charset="-122"/>
                <a:cs typeface="Source Sans 3" pitchFamily="34" charset="-120"/>
              </a:rPr>
              <a:t>​Tier 1: Imminent Contract Awards (Q4 2025 - Q2 2026)</a:t>
            </a:r>
          </a:p>
          <a:p>
            <a:pPr>
              <a:lnSpc>
                <a:spcPts val="1875"/>
              </a:lnSpc>
            </a:pPr>
            <a:endParaRPr lang="en-US" sz="1600" dirty="0">
              <a:solidFill>
                <a:srgbClr val="2B4150"/>
              </a:solidFill>
              <a:latin typeface="Source Sans 3" pitchFamily="34" charset="0"/>
              <a:ea typeface="Source Sans 3" pitchFamily="34" charset="-122"/>
            </a:endParaRPr>
          </a:p>
          <a:p>
            <a:pPr>
              <a:lnSpc>
                <a:spcPts val="1875"/>
              </a:lnSpc>
            </a:pPr>
            <a:r>
              <a:rPr lang="en-US" sz="1600" dirty="0">
                <a:solidFill>
                  <a:srgbClr val="2B4150"/>
                </a:solidFill>
                <a:latin typeface="Source Sans 3" pitchFamily="34" charset="0"/>
                <a:ea typeface="Source Sans 3" pitchFamily="34" charset="-122"/>
                <a:cs typeface="Source Sans 3" pitchFamily="34" charset="-120"/>
              </a:rPr>
              <a:t>Tier 2: Early-Stage Major Opportunities (2026-2027)</a:t>
            </a:r>
          </a:p>
          <a:p>
            <a:pPr>
              <a:lnSpc>
                <a:spcPts val="1875"/>
              </a:lnSpc>
            </a:pPr>
            <a:endParaRPr lang="en-US" sz="1600" dirty="0">
              <a:solidFill>
                <a:srgbClr val="2B4150"/>
              </a:solidFill>
              <a:latin typeface="Source Sans 3" pitchFamily="34" charset="0"/>
              <a:ea typeface="Source Sans 3" pitchFamily="34" charset="-122"/>
            </a:endParaRPr>
          </a:p>
          <a:p>
            <a:pPr>
              <a:lnSpc>
                <a:spcPts val="1875"/>
              </a:lnSpc>
            </a:pPr>
            <a:r>
              <a:rPr lang="en-US" sz="1600" dirty="0">
                <a:solidFill>
                  <a:srgbClr val="2B4150"/>
                </a:solidFill>
                <a:latin typeface="Source Sans 3" pitchFamily="34" charset="0"/>
                <a:ea typeface="Source Sans 3" pitchFamily="34" charset="-122"/>
                <a:cs typeface="Source Sans 3" pitchFamily="34" charset="-120"/>
              </a:rPr>
              <a:t>Tier 3: Strategic Multi-Billion Dollar Opportunities (2026-2028)</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E08CC-4AF9-C035-89A6-9BFE4A225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5FB17-E51B-988D-97A6-0911F4BBE607}"/>
              </a:ext>
            </a:extLst>
          </p:cNvPr>
          <p:cNvSpPr>
            <a:spLocks noGrp="1"/>
          </p:cNvSpPr>
          <p:nvPr>
            <p:ph type="title"/>
          </p:nvPr>
        </p:nvSpPr>
        <p:spPr>
          <a:xfrm>
            <a:off x="964025" y="879065"/>
            <a:ext cx="10120095" cy="610863"/>
          </a:xfrm>
        </p:spPr>
        <p:txBody>
          <a:bodyPr anchor="b">
            <a:normAutofit/>
          </a:bodyPr>
          <a:lstStyle/>
          <a:p>
            <a:r>
              <a:rPr lang="en-GB" dirty="0">
                <a:solidFill>
                  <a:srgbClr val="4495A2"/>
                </a:solidFill>
              </a:rPr>
              <a:t>A Critical Juncture</a:t>
            </a:r>
          </a:p>
        </p:txBody>
      </p:sp>
      <p:sp>
        <p:nvSpPr>
          <p:cNvPr id="3" name="Content Placeholder 2">
            <a:extLst>
              <a:ext uri="{FF2B5EF4-FFF2-40B4-BE49-F238E27FC236}">
                <a16:creationId xmlns:a16="http://schemas.microsoft.com/office/drawing/2014/main" id="{A1C99801-6AB0-8A34-C735-C70A54926A33}"/>
              </a:ext>
            </a:extLst>
          </p:cNvPr>
          <p:cNvSpPr>
            <a:spLocks noGrp="1"/>
          </p:cNvSpPr>
          <p:nvPr>
            <p:ph type="body" sz="quarter" idx="11"/>
          </p:nvPr>
        </p:nvSpPr>
        <p:spPr>
          <a:xfrm>
            <a:off x="6343485" y="2365563"/>
            <a:ext cx="4572001" cy="2795232"/>
          </a:xfrm>
        </p:spPr>
        <p:txBody>
          <a:bodyPr>
            <a:normAutofit/>
          </a:bodyPr>
          <a:lstStyle/>
          <a:p>
            <a:pPr lvl="0">
              <a:lnSpc>
                <a:spcPct val="90000"/>
              </a:lnSpc>
            </a:pPr>
            <a:endParaRPr lang="en-GB" dirty="0"/>
          </a:p>
          <a:p>
            <a:pPr>
              <a:lnSpc>
                <a:spcPct val="90000"/>
              </a:lnSpc>
            </a:pPr>
            <a:endParaRPr lang="en-GB" dirty="0"/>
          </a:p>
        </p:txBody>
      </p:sp>
      <p:sp>
        <p:nvSpPr>
          <p:cNvPr id="4" name="Content Placeholder 2">
            <a:extLst>
              <a:ext uri="{FF2B5EF4-FFF2-40B4-BE49-F238E27FC236}">
                <a16:creationId xmlns:a16="http://schemas.microsoft.com/office/drawing/2014/main" id="{8C9AA5B7-07D3-D74C-9F78-F1D08399C712}"/>
              </a:ext>
            </a:extLst>
          </p:cNvPr>
          <p:cNvSpPr txBox="1">
            <a:spLocks/>
          </p:cNvSpPr>
          <p:nvPr/>
        </p:nvSpPr>
        <p:spPr>
          <a:xfrm>
            <a:off x="5740843" y="2289363"/>
            <a:ext cx="6170212" cy="2947632"/>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endParaRPr lang="en-GB" dirty="0"/>
          </a:p>
        </p:txBody>
      </p:sp>
      <p:sp>
        <p:nvSpPr>
          <p:cNvPr id="6" name="Content Placeholder 2">
            <a:extLst>
              <a:ext uri="{FF2B5EF4-FFF2-40B4-BE49-F238E27FC236}">
                <a16:creationId xmlns:a16="http://schemas.microsoft.com/office/drawing/2014/main" id="{0DE1EF64-5E71-0765-405E-427855525F03}"/>
              </a:ext>
            </a:extLst>
          </p:cNvPr>
          <p:cNvSpPr txBox="1">
            <a:spLocks/>
          </p:cNvSpPr>
          <p:nvPr/>
        </p:nvSpPr>
        <p:spPr>
          <a:xfrm>
            <a:off x="731520" y="2218157"/>
            <a:ext cx="5173981" cy="4170844"/>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A complex landscape where surging demand for clean energy encounters systematic infrastructure bottlenecks across manufacturing, equipment procurement, logistics, skilled labour availability, grid integration, capacity, technical services and specialised service provision. </a:t>
            </a:r>
          </a:p>
          <a:p>
            <a:r>
              <a:rPr lang="en-GB" sz="1800" dirty="0"/>
              <a:t>Creating substantial opportunities for technology transfer and commercial partnerships with established energy hubs possessing world-leading capabilities in floating offshore wind, subsea engineering, and decommissioning expertise.</a:t>
            </a:r>
            <a:endParaRPr lang="en-GB" dirty="0"/>
          </a:p>
          <a:p>
            <a:pPr>
              <a:lnSpc>
                <a:spcPct val="90000"/>
              </a:lnSpc>
            </a:pPr>
            <a:endParaRPr lang="en-GB" dirty="0"/>
          </a:p>
        </p:txBody>
      </p:sp>
      <p:sp>
        <p:nvSpPr>
          <p:cNvPr id="7" name="Content Placeholder 2">
            <a:extLst>
              <a:ext uri="{FF2B5EF4-FFF2-40B4-BE49-F238E27FC236}">
                <a16:creationId xmlns:a16="http://schemas.microsoft.com/office/drawing/2014/main" id="{A4CF3D77-4633-5065-4738-983A4E3426DE}"/>
              </a:ext>
            </a:extLst>
          </p:cNvPr>
          <p:cNvSpPr txBox="1">
            <a:spLocks/>
          </p:cNvSpPr>
          <p:nvPr/>
        </p:nvSpPr>
        <p:spPr>
          <a:xfrm>
            <a:off x="6649611" y="2517963"/>
            <a:ext cx="5261444" cy="434003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a:lnSpc>
                <a:spcPct val="90000"/>
              </a:lnSpc>
            </a:pPr>
            <a:endParaRPr lang="en-GB" dirty="0"/>
          </a:p>
          <a:p>
            <a:pPr>
              <a:lnSpc>
                <a:spcPct val="90000"/>
              </a:lnSpc>
            </a:pPr>
            <a:endParaRPr lang="en-GB" dirty="0"/>
          </a:p>
          <a:p>
            <a:pPr>
              <a:lnSpc>
                <a:spcPct val="90000"/>
              </a:lnSpc>
            </a:pPr>
            <a:endParaRPr lang="en-GB" dirty="0"/>
          </a:p>
        </p:txBody>
      </p:sp>
      <p:pic>
        <p:nvPicPr>
          <p:cNvPr id="8" name="Picture 7">
            <a:extLst>
              <a:ext uri="{FF2B5EF4-FFF2-40B4-BE49-F238E27FC236}">
                <a16:creationId xmlns:a16="http://schemas.microsoft.com/office/drawing/2014/main" id="{27CF97C9-8F11-5B9D-E6E5-C2A64C05F71A}"/>
              </a:ext>
            </a:extLst>
          </p:cNvPr>
          <p:cNvPicPr>
            <a:picLocks noChangeAspect="1"/>
          </p:cNvPicPr>
          <p:nvPr/>
        </p:nvPicPr>
        <p:blipFill>
          <a:blip r:embed="rId2"/>
          <a:stretch>
            <a:fillRect/>
          </a:stretch>
        </p:blipFill>
        <p:spPr>
          <a:xfrm>
            <a:off x="6096001" y="1585807"/>
            <a:ext cx="5815055" cy="5046399"/>
          </a:xfrm>
          <a:prstGeom prst="rect">
            <a:avLst/>
          </a:prstGeom>
        </p:spPr>
      </p:pic>
    </p:spTree>
    <p:extLst>
      <p:ext uri="{BB962C8B-B14F-4D97-AF65-F5344CB8AC3E}">
        <p14:creationId xmlns:p14="http://schemas.microsoft.com/office/powerpoint/2010/main" val="374022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5B2B0-1D01-C3B1-ECA4-AFD2554DAA0D}"/>
              </a:ext>
            </a:extLst>
          </p:cNvPr>
          <p:cNvPicPr>
            <a:picLocks noChangeAspect="1"/>
          </p:cNvPicPr>
          <p:nvPr/>
        </p:nvPicPr>
        <p:blipFill>
          <a:blip r:embed="rId2"/>
          <a:stretch>
            <a:fillRect/>
          </a:stretch>
        </p:blipFill>
        <p:spPr>
          <a:xfrm>
            <a:off x="6047740" y="1383034"/>
            <a:ext cx="6096000" cy="5196839"/>
          </a:xfrm>
          <a:prstGeom prst="rect">
            <a:avLst/>
          </a:prstGeom>
          <a:noFill/>
        </p:spPr>
      </p:pic>
      <p:sp>
        <p:nvSpPr>
          <p:cNvPr id="8" name="Title 2">
            <a:extLst>
              <a:ext uri="{FF2B5EF4-FFF2-40B4-BE49-F238E27FC236}">
                <a16:creationId xmlns:a16="http://schemas.microsoft.com/office/drawing/2014/main" id="{63377B85-83AB-7654-A9B8-EB57E0C5E6E2}"/>
              </a:ext>
            </a:extLst>
          </p:cNvPr>
          <p:cNvSpPr>
            <a:spLocks noGrp="1"/>
          </p:cNvSpPr>
          <p:nvPr>
            <p:ph type="title"/>
          </p:nvPr>
        </p:nvSpPr>
        <p:spPr>
          <a:xfrm>
            <a:off x="952499" y="553061"/>
            <a:ext cx="10660784" cy="610863"/>
          </a:xfrm>
        </p:spPr>
        <p:txBody>
          <a:bodyPr>
            <a:normAutofit fontScale="90000"/>
          </a:bodyPr>
          <a:lstStyle/>
          <a:p>
            <a:r>
              <a:rPr lang="en-GB" dirty="0">
                <a:solidFill>
                  <a:srgbClr val="4495A2"/>
                </a:solidFill>
              </a:rPr>
              <a:t>NE Scotland’s Unique Competitive Position</a:t>
            </a:r>
            <a:endParaRPr lang="en-US" dirty="0"/>
          </a:p>
        </p:txBody>
      </p:sp>
      <p:sp>
        <p:nvSpPr>
          <p:cNvPr id="10" name="Text Placeholder 3">
            <a:extLst>
              <a:ext uri="{FF2B5EF4-FFF2-40B4-BE49-F238E27FC236}">
                <a16:creationId xmlns:a16="http://schemas.microsoft.com/office/drawing/2014/main" id="{87DA7BBD-15A1-4DF9-F2DA-B4E78BA92A1B}"/>
              </a:ext>
            </a:extLst>
          </p:cNvPr>
          <p:cNvSpPr>
            <a:spLocks noGrp="1"/>
          </p:cNvSpPr>
          <p:nvPr>
            <p:ph type="body" sz="quarter" idx="11"/>
          </p:nvPr>
        </p:nvSpPr>
        <p:spPr>
          <a:xfrm>
            <a:off x="952501" y="2289363"/>
            <a:ext cx="4572001" cy="2795232"/>
          </a:xfrm>
        </p:spPr>
        <p:txBody>
          <a:bodyPr/>
          <a:lstStyle/>
          <a:p>
            <a:r>
              <a:rPr lang="en-GB" sz="2000" i="1" dirty="0"/>
              <a:t>North East Scotland's energy supply chain companies are uniquely equipped to help accelerate ASEAN's low carbon transition. </a:t>
            </a:r>
          </a:p>
          <a:p>
            <a:r>
              <a:rPr lang="en-GB" sz="2000" i="1" dirty="0"/>
              <a:t>Our world class blend of advanced technology, supply chain depth, global experience, and collaborative models are essential for rapidly closing ASEAN's renewable energy gap, building resilient clean energy systems for the future.</a:t>
            </a:r>
            <a:endParaRPr lang="en-GB" sz="2000" dirty="0"/>
          </a:p>
          <a:p>
            <a:endParaRPr lang="en-US" dirty="0"/>
          </a:p>
        </p:txBody>
      </p:sp>
    </p:spTree>
    <p:extLst>
      <p:ext uri="{BB962C8B-B14F-4D97-AF65-F5344CB8AC3E}">
        <p14:creationId xmlns:p14="http://schemas.microsoft.com/office/powerpoint/2010/main" val="56239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flag with a star&#10;&#10;AI-generated content may be incorrect.">
            <a:extLst>
              <a:ext uri="{FF2B5EF4-FFF2-40B4-BE49-F238E27FC236}">
                <a16:creationId xmlns:a16="http://schemas.microsoft.com/office/drawing/2014/main" id="{5338534A-06E4-959B-2411-F2B763610C3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1080" b="-3"/>
          <a:stretch>
            <a:fillRect/>
          </a:stretch>
        </p:blipFill>
        <p:spPr>
          <a:xfrm>
            <a:off x="6096000" y="-22543"/>
            <a:ext cx="6096000" cy="6903086"/>
          </a:xfrm>
          <a:noFill/>
        </p:spPr>
      </p:pic>
      <p:sp>
        <p:nvSpPr>
          <p:cNvPr id="3" name="Title 2">
            <a:extLst>
              <a:ext uri="{FF2B5EF4-FFF2-40B4-BE49-F238E27FC236}">
                <a16:creationId xmlns:a16="http://schemas.microsoft.com/office/drawing/2014/main" id="{7EFF11D5-4F3A-339E-D47B-B85D7119F3FC}"/>
              </a:ext>
            </a:extLst>
          </p:cNvPr>
          <p:cNvSpPr>
            <a:spLocks noGrp="1"/>
          </p:cNvSpPr>
          <p:nvPr>
            <p:ph type="title"/>
          </p:nvPr>
        </p:nvSpPr>
        <p:spPr>
          <a:xfrm>
            <a:off x="964024" y="879065"/>
            <a:ext cx="4941477" cy="610863"/>
          </a:xfrm>
        </p:spPr>
        <p:txBody>
          <a:bodyPr anchor="b">
            <a:normAutofit/>
          </a:bodyPr>
          <a:lstStyle/>
          <a:p>
            <a:r>
              <a:rPr lang="en-GB" sz="4100" dirty="0">
                <a:solidFill>
                  <a:srgbClr val="4495A2"/>
                </a:solidFill>
              </a:rPr>
              <a:t>Competitor Analysis</a:t>
            </a:r>
          </a:p>
        </p:txBody>
      </p:sp>
      <p:sp>
        <p:nvSpPr>
          <p:cNvPr id="4" name="Text Placeholder 3">
            <a:extLst>
              <a:ext uri="{FF2B5EF4-FFF2-40B4-BE49-F238E27FC236}">
                <a16:creationId xmlns:a16="http://schemas.microsoft.com/office/drawing/2014/main" id="{C963C456-61BE-67EA-5BD4-BC7219E9AD9A}"/>
              </a:ext>
            </a:extLst>
          </p:cNvPr>
          <p:cNvSpPr>
            <a:spLocks noGrp="1"/>
          </p:cNvSpPr>
          <p:nvPr>
            <p:ph type="body" sz="quarter" idx="11"/>
          </p:nvPr>
        </p:nvSpPr>
        <p:spPr>
          <a:xfrm>
            <a:off x="952501" y="2289363"/>
            <a:ext cx="4572001" cy="3733878"/>
          </a:xfrm>
        </p:spPr>
        <p:txBody>
          <a:bodyPr>
            <a:normAutofit/>
          </a:bodyPr>
          <a:lstStyle/>
          <a:p>
            <a:pPr>
              <a:lnSpc>
                <a:spcPct val="90000"/>
              </a:lnSpc>
            </a:pPr>
            <a:r>
              <a:rPr lang="en-GB" sz="1800" dirty="0"/>
              <a:t>China has established overwhelming dominance in ASEAN's renewable energy sector, representing the most formidable competitive threat.</a:t>
            </a:r>
          </a:p>
          <a:p>
            <a:pPr>
              <a:lnSpc>
                <a:spcPct val="90000"/>
              </a:lnSpc>
            </a:pPr>
            <a:r>
              <a:rPr lang="en-GB" sz="1800" dirty="0"/>
              <a:t>But others very active too:</a:t>
            </a:r>
          </a:p>
          <a:p>
            <a:pPr marL="285750" indent="-285750">
              <a:lnSpc>
                <a:spcPct val="90000"/>
              </a:lnSpc>
              <a:buFont typeface="Arial" panose="020B0604020202020204" pitchFamily="34" charset="0"/>
              <a:buChar char="•"/>
            </a:pPr>
            <a:r>
              <a:rPr lang="en-GB" sz="1800" dirty="0"/>
              <a:t>US</a:t>
            </a:r>
          </a:p>
          <a:p>
            <a:pPr marL="285750" indent="-285750">
              <a:lnSpc>
                <a:spcPct val="90000"/>
              </a:lnSpc>
              <a:buFont typeface="Arial" panose="020B0604020202020204" pitchFamily="34" charset="0"/>
              <a:buChar char="•"/>
            </a:pPr>
            <a:r>
              <a:rPr lang="en-GB" sz="1800" dirty="0"/>
              <a:t>South Korea</a:t>
            </a:r>
          </a:p>
          <a:p>
            <a:pPr marL="285750" indent="-285750">
              <a:lnSpc>
                <a:spcPct val="90000"/>
              </a:lnSpc>
              <a:buFont typeface="Arial" panose="020B0604020202020204" pitchFamily="34" charset="0"/>
              <a:buChar char="•"/>
            </a:pPr>
            <a:r>
              <a:rPr lang="en-GB" sz="1800" dirty="0"/>
              <a:t>Japan</a:t>
            </a:r>
          </a:p>
          <a:p>
            <a:pPr marL="285750" indent="-285750">
              <a:lnSpc>
                <a:spcPct val="90000"/>
              </a:lnSpc>
              <a:buFont typeface="Arial" panose="020B0604020202020204" pitchFamily="34" charset="0"/>
              <a:buChar char="•"/>
            </a:pPr>
            <a:r>
              <a:rPr lang="en-GB" sz="1800" dirty="0"/>
              <a:t>Europe</a:t>
            </a:r>
          </a:p>
          <a:p>
            <a:pPr marL="285750" indent="-285750">
              <a:lnSpc>
                <a:spcPct val="90000"/>
              </a:lnSpc>
              <a:buFont typeface="Arial" panose="020B0604020202020204" pitchFamily="34" charset="0"/>
              <a:buChar char="•"/>
            </a:pPr>
            <a:r>
              <a:rPr lang="en-GB" sz="1800" dirty="0"/>
              <a:t>UK</a:t>
            </a:r>
          </a:p>
          <a:p>
            <a:pPr marL="285750" indent="-285750">
              <a:lnSpc>
                <a:spcPct val="90000"/>
              </a:lnSpc>
              <a:buFont typeface="Arial" panose="020B0604020202020204" pitchFamily="34" charset="0"/>
              <a:buChar char="•"/>
            </a:pPr>
            <a:r>
              <a:rPr lang="en-GB" sz="1800" dirty="0"/>
              <a:t>Regional and local champions</a:t>
            </a:r>
          </a:p>
          <a:p>
            <a:pPr>
              <a:lnSpc>
                <a:spcPct val="90000"/>
              </a:lnSpc>
            </a:pPr>
            <a:endParaRPr lang="en-GB" sz="1200" dirty="0"/>
          </a:p>
          <a:p>
            <a:pPr>
              <a:lnSpc>
                <a:spcPct val="90000"/>
              </a:lnSpc>
            </a:pPr>
            <a:endParaRPr lang="en-GB" sz="1200" dirty="0"/>
          </a:p>
          <a:p>
            <a:pPr>
              <a:lnSpc>
                <a:spcPct val="90000"/>
              </a:lnSpc>
            </a:pPr>
            <a:endParaRPr lang="en-GB" sz="1200" dirty="0"/>
          </a:p>
          <a:p>
            <a:pPr>
              <a:lnSpc>
                <a:spcPct val="90000"/>
              </a:lnSpc>
            </a:pPr>
            <a:endParaRPr lang="en-GB" sz="1200" dirty="0"/>
          </a:p>
          <a:p>
            <a:pPr>
              <a:lnSpc>
                <a:spcPct val="90000"/>
              </a:lnSpc>
            </a:pPr>
            <a:endParaRPr lang="en-GB" sz="1200" dirty="0"/>
          </a:p>
        </p:txBody>
      </p:sp>
      <p:sp>
        <p:nvSpPr>
          <p:cNvPr id="7" name="TextBox 6">
            <a:extLst>
              <a:ext uri="{FF2B5EF4-FFF2-40B4-BE49-F238E27FC236}">
                <a16:creationId xmlns:a16="http://schemas.microsoft.com/office/drawing/2014/main" id="{004AE4B0-2725-101C-27F5-F9FBC042CA2D}"/>
              </a:ext>
            </a:extLst>
          </p:cNvPr>
          <p:cNvSpPr txBox="1"/>
          <p:nvPr/>
        </p:nvSpPr>
        <p:spPr>
          <a:xfrm>
            <a:off x="9830456" y="6680488"/>
            <a:ext cx="236154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ne.wikipedia.org/wiki/%E0%A4%9A%E0%A5%80%E0%A4%A8">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420593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map of asia with flags&#10;&#10;AI-generated content may be incorrect.">
            <a:extLst>
              <a:ext uri="{FF2B5EF4-FFF2-40B4-BE49-F238E27FC236}">
                <a16:creationId xmlns:a16="http://schemas.microsoft.com/office/drawing/2014/main" id="{BAD4CAC2-3E40-B2CD-F84B-D31CD8F9BC0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76047" y="1853595"/>
            <a:ext cx="5781367" cy="4290101"/>
          </a:xfrm>
          <a:prstGeom prst="rect">
            <a:avLst/>
          </a:prstGeom>
          <a:noFill/>
        </p:spPr>
      </p:pic>
      <p:sp>
        <p:nvSpPr>
          <p:cNvPr id="2" name="Title 1">
            <a:extLst>
              <a:ext uri="{FF2B5EF4-FFF2-40B4-BE49-F238E27FC236}">
                <a16:creationId xmlns:a16="http://schemas.microsoft.com/office/drawing/2014/main" id="{2FD7B1AA-E03D-F643-E56B-B7351E57EBA4}"/>
              </a:ext>
            </a:extLst>
          </p:cNvPr>
          <p:cNvSpPr>
            <a:spLocks noGrp="1"/>
          </p:cNvSpPr>
          <p:nvPr>
            <p:ph type="title"/>
          </p:nvPr>
        </p:nvSpPr>
        <p:spPr>
          <a:xfrm>
            <a:off x="964024" y="879065"/>
            <a:ext cx="4941477" cy="610863"/>
          </a:xfrm>
        </p:spPr>
        <p:txBody>
          <a:bodyPr anchor="b">
            <a:normAutofit/>
          </a:bodyPr>
          <a:lstStyle/>
          <a:p>
            <a:r>
              <a:rPr lang="en-GB" dirty="0">
                <a:solidFill>
                  <a:srgbClr val="4495A2"/>
                </a:solidFill>
              </a:rPr>
              <a:t>Conclusions</a:t>
            </a:r>
          </a:p>
        </p:txBody>
      </p:sp>
      <p:sp>
        <p:nvSpPr>
          <p:cNvPr id="3" name="Content Placeholder 2">
            <a:extLst>
              <a:ext uri="{FF2B5EF4-FFF2-40B4-BE49-F238E27FC236}">
                <a16:creationId xmlns:a16="http://schemas.microsoft.com/office/drawing/2014/main" id="{C5DFF241-ADB4-9FC7-4AE4-383619ABFEA0}"/>
              </a:ext>
            </a:extLst>
          </p:cNvPr>
          <p:cNvSpPr>
            <a:spLocks noGrp="1"/>
          </p:cNvSpPr>
          <p:nvPr>
            <p:ph type="body" sz="quarter" idx="11"/>
          </p:nvPr>
        </p:nvSpPr>
        <p:spPr>
          <a:xfrm>
            <a:off x="952501" y="2289362"/>
            <a:ext cx="4941477" cy="4290101"/>
          </a:xfrm>
        </p:spPr>
        <p:txBody>
          <a:bodyPr>
            <a:normAutofit/>
          </a:bodyPr>
          <a:lstStyle/>
          <a:p>
            <a:pPr>
              <a:lnSpc>
                <a:spcPct val="90000"/>
              </a:lnSpc>
            </a:pPr>
            <a:r>
              <a:rPr lang="en-GB" sz="2400" dirty="0"/>
              <a:t>The region presents exceptional market opportunities for North East Scotland energy supply chain companies. </a:t>
            </a:r>
          </a:p>
          <a:p>
            <a:pPr marL="285750" indent="-285750">
              <a:lnSpc>
                <a:spcPct val="90000"/>
              </a:lnSpc>
              <a:buFont typeface="Arial" panose="020B0604020202020204" pitchFamily="34" charset="0"/>
              <a:buChar char="•"/>
            </a:pPr>
            <a:r>
              <a:rPr lang="en-GB" sz="2400" b="1" dirty="0"/>
              <a:t>Massive Investment Scale</a:t>
            </a:r>
            <a:endParaRPr lang="en-GB" sz="2400" dirty="0"/>
          </a:p>
          <a:p>
            <a:pPr marL="285750" indent="-285750">
              <a:lnSpc>
                <a:spcPct val="90000"/>
              </a:lnSpc>
              <a:buFont typeface="Arial" panose="020B0604020202020204" pitchFamily="34" charset="0"/>
              <a:buChar char="•"/>
            </a:pPr>
            <a:r>
              <a:rPr lang="en-GB" sz="2400" b="1" dirty="0"/>
              <a:t>Technology Alignment</a:t>
            </a:r>
            <a:endParaRPr lang="en-GB" sz="2400" dirty="0"/>
          </a:p>
          <a:p>
            <a:pPr marL="285750" indent="-285750">
              <a:lnSpc>
                <a:spcPct val="90000"/>
              </a:lnSpc>
              <a:buFont typeface="Arial" panose="020B0604020202020204" pitchFamily="34" charset="0"/>
              <a:buChar char="•"/>
            </a:pPr>
            <a:r>
              <a:rPr lang="en-GB" sz="2400" b="1" dirty="0"/>
              <a:t>Competitive Opportunity</a:t>
            </a:r>
            <a:endParaRPr lang="en-GB" sz="2400" dirty="0"/>
          </a:p>
          <a:p>
            <a:pPr>
              <a:lnSpc>
                <a:spcPct val="90000"/>
              </a:lnSpc>
            </a:pPr>
            <a:endParaRPr lang="en-GB" sz="1400" dirty="0"/>
          </a:p>
          <a:p>
            <a:pPr>
              <a:lnSpc>
                <a:spcPct val="90000"/>
              </a:lnSpc>
            </a:pPr>
            <a:endParaRPr lang="en-GB" sz="1400" dirty="0"/>
          </a:p>
        </p:txBody>
      </p:sp>
      <p:sp>
        <p:nvSpPr>
          <p:cNvPr id="9" name="Date Placeholder 4" hidden="1">
            <a:extLst>
              <a:ext uri="{FF2B5EF4-FFF2-40B4-BE49-F238E27FC236}">
                <a16:creationId xmlns:a16="http://schemas.microsoft.com/office/drawing/2014/main" id="{0626D124-D471-1621-A8BA-00C49D568905}"/>
              </a:ext>
            </a:extLst>
          </p:cNvPr>
          <p:cNvSpPr>
            <a:spLocks noGrp="1"/>
          </p:cNvSpPr>
          <p:nvPr>
            <p:ph type="dt" sz="half" idx="4294967295"/>
          </p:nvPr>
        </p:nvSpPr>
        <p:spPr>
          <a:xfrm>
            <a:off x="2992121" y="6332221"/>
            <a:ext cx="1313180" cy="247651"/>
          </a:xfrm>
          <a:prstGeom prst="rect">
            <a:avLst/>
          </a:prstGeom>
        </p:spPr>
        <p:txBody>
          <a:bodyPr/>
          <a:lstStyle/>
          <a:p>
            <a:pPr>
              <a:spcAft>
                <a:spcPts val="600"/>
              </a:spcAft>
            </a:pPr>
            <a:fld id="{94200668-9301-4F8B-89F3-A4E2AEA80049}" type="datetime3">
              <a:rPr lang="en-GB" noProof="0" smtClean="0">
                <a:latin typeface="+mn-lt"/>
              </a:rPr>
              <a:pPr>
                <a:spcAft>
                  <a:spcPts val="600"/>
                </a:spcAft>
              </a:pPr>
              <a:t>20 November, 2025</a:t>
            </a:fld>
            <a:endParaRPr lang="en-GB" noProof="0">
              <a:latin typeface="+mn-lt"/>
            </a:endParaRPr>
          </a:p>
        </p:txBody>
      </p:sp>
      <p:sp>
        <p:nvSpPr>
          <p:cNvPr id="12" name="TextBox 11">
            <a:extLst>
              <a:ext uri="{FF2B5EF4-FFF2-40B4-BE49-F238E27FC236}">
                <a16:creationId xmlns:a16="http://schemas.microsoft.com/office/drawing/2014/main" id="{79711217-4277-606F-1DE1-138B32BC9DDB}"/>
              </a:ext>
            </a:extLst>
          </p:cNvPr>
          <p:cNvSpPr txBox="1"/>
          <p:nvPr/>
        </p:nvSpPr>
        <p:spPr>
          <a:xfrm>
            <a:off x="9952284" y="5004405"/>
            <a:ext cx="22397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courses.lumenlearning.com/wm-introductiontobusiness/chapter/trade-agreement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3317750323"/>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852</Words>
  <Application>Microsoft Office PowerPoint</Application>
  <PresentationFormat>Widescreen</PresentationFormat>
  <Paragraphs>85</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Franklin Gothic Book</vt:lpstr>
      <vt:lpstr>Franklin Gothic Demi</vt:lpstr>
      <vt:lpstr>MuseoModerno Medium</vt:lpstr>
      <vt:lpstr>Source Sans 3</vt:lpstr>
      <vt:lpstr>Wingdings</vt:lpstr>
      <vt:lpstr>Theme1</vt:lpstr>
      <vt:lpstr> Unlocking ASEAN Low Carbon Market Opportunities Key Insights Summary</vt:lpstr>
      <vt:lpstr>Perplexity AI</vt:lpstr>
      <vt:lpstr>Market Overview</vt:lpstr>
      <vt:lpstr>Key Project Analysis</vt:lpstr>
      <vt:lpstr>PowerPoint Presentation</vt:lpstr>
      <vt:lpstr>A Critical Juncture</vt:lpstr>
      <vt:lpstr>NE Scotland’s Unique Competitive Position</vt:lpstr>
      <vt:lpstr>Competitor Analysis</vt:lpstr>
      <vt:lpstr>Conclusions</vt:lpstr>
      <vt:lpstr>A Call to Action </vt:lpstr>
      <vt:lpstr>The Full Report</vt:lpstr>
      <vt:lpstr>Customise the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Jim Hamill</dc:creator>
  <cp:lastModifiedBy>Jim Hamill</cp:lastModifiedBy>
  <cp:revision>14</cp:revision>
  <dcterms:created xsi:type="dcterms:W3CDTF">2025-11-18T14:19:52Z</dcterms:created>
  <dcterms:modified xsi:type="dcterms:W3CDTF">2025-11-20T10:33:56Z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